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0" r:id="rId5"/>
    <p:sldId id="259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Update from Data Analysis Core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Expansion of </a:t>
            </a:r>
            <a:r>
              <a:rPr lang="en-US" dirty="0" err="1" smtClean="0"/>
              <a:t>SiGN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0029740"/>
              </p:ext>
            </p:extLst>
          </p:nvPr>
        </p:nvGraphicFramePr>
        <p:xfrm>
          <a:off x="762000" y="1600200"/>
          <a:ext cx="76200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2286000"/>
                <a:gridCol w="2895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Ethnic group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Initial</a:t>
                      </a:r>
                      <a:r>
                        <a:rPr lang="en-US" sz="2400" baseline="0" dirty="0" smtClean="0"/>
                        <a:t> # of cases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cases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Current sample</a:t>
                      </a:r>
                      <a:r>
                        <a:rPr lang="en-US" sz="2400" baseline="0" dirty="0" smtClean="0"/>
                        <a:t> size </a:t>
                      </a:r>
                    </a:p>
                    <a:p>
                      <a:r>
                        <a:rPr lang="en-US" sz="2400" baseline="0" dirty="0" smtClean="0"/>
                        <a:t>(cases only)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Eur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Cauc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13,869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   270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Malmo</a:t>
                      </a:r>
                    </a:p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1,162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ASGC</a:t>
                      </a:r>
                      <a:endParaRPr lang="en-US" sz="24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15,201</a:t>
                      </a:r>
                      <a:endParaRPr 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Hisp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     631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>
                          <a:solidFill>
                            <a:srgbClr val="FF0000"/>
                          </a:solidFill>
                        </a:rPr>
                        <a:t> 1,125 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SPS3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 1,756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Afr</a:t>
                      </a:r>
                      <a:r>
                        <a:rPr lang="en-US" sz="2400" dirty="0" smtClean="0"/>
                        <a:t> 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  1,684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  1,684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16,184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 18,641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334000"/>
            <a:ext cx="4292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Hispanic control group:  SOL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Samples comprising </a:t>
            </a:r>
            <a:r>
              <a:rPr lang="en-US" dirty="0" err="1" smtClean="0"/>
              <a:t>SiGN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543300" y="2895600"/>
            <a:ext cx="2095500" cy="1592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SiGN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503903" y="1905000"/>
            <a:ext cx="2209800" cy="11811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Prior </a:t>
            </a:r>
            <a:r>
              <a:rPr lang="en-US" dirty="0" err="1" smtClean="0"/>
              <a:t>GWASed</a:t>
            </a:r>
            <a:r>
              <a:rPr lang="en-US" dirty="0" smtClean="0"/>
              <a:t> cases: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GASROS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SWISS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24600" y="1600200"/>
            <a:ext cx="2133600" cy="1066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CIDR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Cases (18 sites)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Controls (2 sites)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03903" y="4267200"/>
            <a:ext cx="2286000" cy="2209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Prior </a:t>
            </a:r>
            <a:r>
              <a:rPr lang="en-US" dirty="0" err="1" smtClean="0"/>
              <a:t>GWASed</a:t>
            </a:r>
            <a:r>
              <a:rPr lang="en-US" dirty="0" smtClean="0"/>
              <a:t> </a:t>
            </a:r>
          </a:p>
          <a:p>
            <a:r>
              <a:rPr lang="en-US" dirty="0" smtClean="0"/>
              <a:t>case-control studies: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WTCCC (UK)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WTCCC (Munich)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ASGC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Malmo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4038600"/>
            <a:ext cx="2733368" cy="2667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Prior </a:t>
            </a:r>
            <a:r>
              <a:rPr lang="en-US" dirty="0" err="1" smtClean="0"/>
              <a:t>GWASed</a:t>
            </a:r>
            <a:r>
              <a:rPr lang="en-US" dirty="0" smtClean="0"/>
              <a:t> controls: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Health ABC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South Sweden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ADHD</a:t>
            </a:r>
            <a:endParaRPr lang="en-US" dirty="0"/>
          </a:p>
        </p:txBody>
      </p:sp>
      <p:sp>
        <p:nvSpPr>
          <p:cNvPr id="12" name="Up Arrow 11"/>
          <p:cNvSpPr/>
          <p:nvPr/>
        </p:nvSpPr>
        <p:spPr>
          <a:xfrm rot="2608558">
            <a:off x="3252608" y="4419314"/>
            <a:ext cx="484632" cy="11190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rot="19216897">
            <a:off x="5179771" y="4537532"/>
            <a:ext cx="484632" cy="111902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556266">
            <a:off x="2990822" y="23231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8715627">
            <a:off x="5142909" y="22185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9348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Collection of Control Groups for </a:t>
            </a:r>
            <a:r>
              <a:rPr lang="en-US" dirty="0" err="1" smtClean="0"/>
              <a:t>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Genotyped at CIDR  (Poland, Leuven)</a:t>
            </a:r>
          </a:p>
          <a:p>
            <a:r>
              <a:rPr lang="en-US" dirty="0" smtClean="0"/>
              <a:t>Publicly available and downloaded (HRS, OAI, Health ABC)</a:t>
            </a:r>
          </a:p>
          <a:p>
            <a:r>
              <a:rPr lang="en-US" dirty="0" smtClean="0"/>
              <a:t>Through collaborations:</a:t>
            </a:r>
          </a:p>
          <a:p>
            <a:pPr lvl="1"/>
            <a:r>
              <a:rPr lang="en-US" dirty="0" smtClean="0"/>
              <a:t>South Sweden Study</a:t>
            </a:r>
          </a:p>
          <a:p>
            <a:pPr lvl="1"/>
            <a:r>
              <a:rPr lang="en-US" dirty="0" smtClean="0"/>
              <a:t>INMA (Spain)</a:t>
            </a:r>
          </a:p>
          <a:p>
            <a:pPr lvl="1"/>
            <a:r>
              <a:rPr lang="en-US" dirty="0" smtClean="0"/>
              <a:t>ADHD Study (Spain)</a:t>
            </a:r>
          </a:p>
          <a:p>
            <a:pPr lvl="1"/>
            <a:r>
              <a:rPr lang="en-US" dirty="0" smtClean="0"/>
              <a:t>Study of Latinos (SOL)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on Genotype Cleaning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en-US" u="sng" dirty="0" smtClean="0"/>
              <a:t>Stage 1: 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11,165 samples genotyped at CIDR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misidentified samples:   VERY FEW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SNP genotyping quality:   OUTSTANDING</a:t>
            </a:r>
          </a:p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u="sng" dirty="0" smtClean="0"/>
              <a:t>Stage 2: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merging of controls  (many on different arrays)</a:t>
            </a:r>
          </a:p>
          <a:p>
            <a:pPr>
              <a:lnSpc>
                <a:spcPct val="120000"/>
              </a:lnSpc>
            </a:pPr>
            <a:r>
              <a:rPr lang="en-US" dirty="0"/>
              <a:t>a</a:t>
            </a:r>
            <a:r>
              <a:rPr lang="en-US" dirty="0" smtClean="0"/>
              <a:t>ssessment of cross-study duplicates</a:t>
            </a:r>
          </a:p>
          <a:p>
            <a:pPr>
              <a:lnSpc>
                <a:spcPct val="120000"/>
              </a:lnSpc>
            </a:pPr>
            <a:r>
              <a:rPr lang="en-US" dirty="0"/>
              <a:t>m</a:t>
            </a:r>
            <a:r>
              <a:rPr lang="en-US" dirty="0" smtClean="0"/>
              <a:t>erging of prior GWAS studies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analysis of population stratification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imputation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SPS3</a:t>
            </a:r>
            <a:r>
              <a:rPr lang="en-US" dirty="0" smtClean="0"/>
              <a:t>:	CCS </a:t>
            </a:r>
          </a:p>
          <a:p>
            <a:pPr marL="511175" indent="-511175">
              <a:buFont typeface="+mj-lt"/>
              <a:buAutoNum type="arabicPeriod"/>
            </a:pPr>
            <a:r>
              <a:rPr lang="en-US" u="sng" dirty="0" smtClean="0"/>
              <a:t>Malmo Study</a:t>
            </a:r>
            <a:r>
              <a:rPr lang="en-US" dirty="0" smtClean="0"/>
              <a:t>:  transfer pending of already </a:t>
            </a:r>
            <a:r>
              <a:rPr lang="en-US" dirty="0" err="1" smtClean="0"/>
              <a:t>GWASed</a:t>
            </a:r>
            <a:r>
              <a:rPr lang="en-US" dirty="0" smtClean="0"/>
              <a:t> cases and controls  (with CCS)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Australia Stroke Genetics Consortium</a:t>
            </a:r>
            <a:r>
              <a:rPr lang="en-US" dirty="0"/>
              <a:t>: transfer pending of already </a:t>
            </a:r>
            <a:r>
              <a:rPr lang="en-US" dirty="0" err="1"/>
              <a:t>GWASed</a:t>
            </a:r>
            <a:r>
              <a:rPr lang="en-US" dirty="0"/>
              <a:t> cases and controls  (with CCS)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South Sweden Study</a:t>
            </a:r>
            <a:r>
              <a:rPr lang="en-US" dirty="0" smtClean="0"/>
              <a:t>:  transfer of controls pending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ADHD GWAS</a:t>
            </a:r>
            <a:r>
              <a:rPr lang="en-US" dirty="0" smtClean="0"/>
              <a:t>:   transfer of controls pending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INMA GWAS</a:t>
            </a:r>
            <a:r>
              <a:rPr lang="en-US" dirty="0" smtClean="0"/>
              <a:t>: </a:t>
            </a:r>
            <a:r>
              <a:rPr lang="en-US" dirty="0"/>
              <a:t>transfer of controls </a:t>
            </a:r>
            <a:r>
              <a:rPr lang="en-US" dirty="0" smtClean="0"/>
              <a:t>pending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WTCCC – Munich</a:t>
            </a:r>
            <a:r>
              <a:rPr lang="en-US" dirty="0" smtClean="0"/>
              <a:t>:  transfer of controls pending</a:t>
            </a:r>
          </a:p>
        </p:txBody>
      </p:sp>
    </p:spTree>
    <p:extLst>
      <p:ext uri="{BB962C8B-B14F-4D97-AF65-F5344CB8AC3E}">
        <p14:creationId xmlns="" xmlns:p14="http://schemas.microsoft.com/office/powerpoint/2010/main" val="103187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Timeline for main aims</a:t>
            </a:r>
          </a:p>
          <a:p>
            <a:r>
              <a:rPr lang="en-US" dirty="0" smtClean="0"/>
              <a:t>DNA repository (fine mapping)</a:t>
            </a:r>
          </a:p>
          <a:p>
            <a:r>
              <a:rPr lang="en-US" dirty="0" smtClean="0"/>
              <a:t>Ancillary studies (e.g., GISCOME)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for Data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Proposed analyses must not conflict with primary </a:t>
            </a:r>
            <a:r>
              <a:rPr lang="en-US" dirty="0" err="1" smtClean="0"/>
              <a:t>SiGN</a:t>
            </a:r>
            <a:r>
              <a:rPr lang="en-US" dirty="0" smtClean="0"/>
              <a:t> aims</a:t>
            </a:r>
          </a:p>
          <a:p>
            <a:r>
              <a:rPr lang="en-US" dirty="0" smtClean="0"/>
              <a:t>Any papers or abstracts proposed for publication or presentation utilizing </a:t>
            </a:r>
            <a:r>
              <a:rPr lang="en-US" dirty="0" err="1" smtClean="0"/>
              <a:t>SiGN</a:t>
            </a:r>
            <a:r>
              <a:rPr lang="en-US" dirty="0" smtClean="0"/>
              <a:t>- generated data (CCS or CIDR-generated genotypes) must be vetted through </a:t>
            </a:r>
            <a:r>
              <a:rPr lang="en-US" dirty="0" err="1" smtClean="0"/>
              <a:t>SiGN</a:t>
            </a:r>
            <a:r>
              <a:rPr lang="en-US" dirty="0" smtClean="0"/>
              <a:t> Steering committee and NINDS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269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Update from Data Analysis Core</vt:lpstr>
      <vt:lpstr>Expansion of SiGN</vt:lpstr>
      <vt:lpstr>Samples comprising SiGN</vt:lpstr>
      <vt:lpstr>Collection of Control Groups for SiGN</vt:lpstr>
      <vt:lpstr>Update on Genotype Cleaning</vt:lpstr>
      <vt:lpstr>Pending data</vt:lpstr>
      <vt:lpstr>Moving forward</vt:lpstr>
      <vt:lpstr>Principles for Data Sharing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from Data Analysis Core</dc:title>
  <dc:creator>Brackie</dc:creator>
  <cp:lastModifiedBy>Stephen Bevan</cp:lastModifiedBy>
  <cp:revision>30</cp:revision>
  <dcterms:created xsi:type="dcterms:W3CDTF">2006-08-16T00:00:00Z</dcterms:created>
  <dcterms:modified xsi:type="dcterms:W3CDTF">2013-12-04T16:47:31Z</dcterms:modified>
</cp:coreProperties>
</file>