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Default Extension="emf" ContentType="image/x-emf"/>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Layouts/slideLayout12.xml" ContentType="application/vnd.openxmlformats-officedocument.presentationml.slideLayout+xml"/>
  <Override PartName="/ppt/slides/slide6.xml" ContentType="application/vnd.openxmlformats-officedocument.presentationml.slide+xml"/>
  <Override PartName="/ppt/embeddings/oleObject1.bin" ContentType="application/vnd.openxmlformats-officedocument.oleObject"/>
  <Override PartName="/ppt/charts/chart1.xml" ContentType="application/vnd.openxmlformats-officedocument.drawingml.chart+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charts/chart2.xml" ContentType="application/vnd.openxmlformats-officedocument.drawingml.chart+xml"/>
  <Override PartName="/ppt/presentation.xml" ContentType="application/vnd.openxmlformats-officedocument.presentationml.presentation.main+xml"/>
  <Default Extension="xlsx" ContentType="application/vnd.openxmlformats-officedocument.spreadsheetml.sheet"/>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slideLayouts/slideLayout3.xml" ContentType="application/vnd.openxmlformats-officedocument.presentationml.slideLayout+xml"/>
  <Override PartName="/ppt/slides/slide20.xml" ContentType="application/vnd.openxmlformats-officedocument.presentationml.slide+xml"/>
  <Override PartName="/ppt/notesSlides/notesSlide7.xml" ContentType="application/vnd.openxmlformats-officedocument.presentationml.notes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charts/chart3.xml" ContentType="application/vnd.openxmlformats-officedocument.drawingml.chart+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8.xml" ContentType="application/vnd.openxmlformats-officedocument.presentationml.notesSlide+xml"/>
  <Default Extension="wmf" ContentType="image/x-wmf"/>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p:sldMasterIdLst>
    <p:sldMasterId id="2147483691" r:id="rId1"/>
  </p:sldMasterIdLst>
  <p:notesMasterIdLst>
    <p:notesMasterId r:id="rId25"/>
  </p:notesMasterIdLst>
  <p:sldIdLst>
    <p:sldId id="479" r:id="rId2"/>
    <p:sldId id="603" r:id="rId3"/>
    <p:sldId id="601" r:id="rId4"/>
    <p:sldId id="538" r:id="rId5"/>
    <p:sldId id="539" r:id="rId6"/>
    <p:sldId id="529" r:id="rId7"/>
    <p:sldId id="534" r:id="rId8"/>
    <p:sldId id="604" r:id="rId9"/>
    <p:sldId id="598" r:id="rId10"/>
    <p:sldId id="599" r:id="rId11"/>
    <p:sldId id="602" r:id="rId12"/>
    <p:sldId id="589" r:id="rId13"/>
    <p:sldId id="590" r:id="rId14"/>
    <p:sldId id="592" r:id="rId15"/>
    <p:sldId id="593" r:id="rId16"/>
    <p:sldId id="577" r:id="rId17"/>
    <p:sldId id="591" r:id="rId18"/>
    <p:sldId id="578" r:id="rId19"/>
    <p:sldId id="579" r:id="rId20"/>
    <p:sldId id="580" r:id="rId21"/>
    <p:sldId id="582" r:id="rId22"/>
    <p:sldId id="583" r:id="rId23"/>
    <p:sldId id="576" r:id="rId2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Tahoma" pitchFamily="34" charset="0"/>
        <a:ea typeface="+mn-ea"/>
        <a:cs typeface="+mn-cs"/>
      </a:defRPr>
    </a:lvl1pPr>
    <a:lvl2pPr marL="457200" algn="l" rtl="0" fontAlgn="base">
      <a:spcBef>
        <a:spcPct val="0"/>
      </a:spcBef>
      <a:spcAft>
        <a:spcPct val="0"/>
      </a:spcAft>
      <a:defRPr kern="1200">
        <a:solidFill>
          <a:schemeClr val="tx1"/>
        </a:solidFill>
        <a:latin typeface="Tahoma" pitchFamily="34" charset="0"/>
        <a:ea typeface="+mn-ea"/>
        <a:cs typeface="+mn-cs"/>
      </a:defRPr>
    </a:lvl2pPr>
    <a:lvl3pPr marL="914400" algn="l" rtl="0" fontAlgn="base">
      <a:spcBef>
        <a:spcPct val="0"/>
      </a:spcBef>
      <a:spcAft>
        <a:spcPct val="0"/>
      </a:spcAft>
      <a:defRPr kern="1200">
        <a:solidFill>
          <a:schemeClr val="tx1"/>
        </a:solidFill>
        <a:latin typeface="Tahoma" pitchFamily="34" charset="0"/>
        <a:ea typeface="+mn-ea"/>
        <a:cs typeface="+mn-cs"/>
      </a:defRPr>
    </a:lvl3pPr>
    <a:lvl4pPr marL="1371600" algn="l" rtl="0" fontAlgn="base">
      <a:spcBef>
        <a:spcPct val="0"/>
      </a:spcBef>
      <a:spcAft>
        <a:spcPct val="0"/>
      </a:spcAft>
      <a:defRPr kern="1200">
        <a:solidFill>
          <a:schemeClr val="tx1"/>
        </a:solidFill>
        <a:latin typeface="Tahoma" pitchFamily="34" charset="0"/>
        <a:ea typeface="+mn-ea"/>
        <a:cs typeface="+mn-cs"/>
      </a:defRPr>
    </a:lvl4pPr>
    <a:lvl5pPr marL="1828800" algn="l" rtl="0" fontAlgn="base">
      <a:spcBef>
        <a:spcPct val="0"/>
      </a:spcBef>
      <a:spcAft>
        <a:spcPct val="0"/>
      </a:spcAft>
      <a:defRPr kern="1200">
        <a:solidFill>
          <a:schemeClr val="tx1"/>
        </a:solidFill>
        <a:latin typeface="Tahoma" pitchFamily="34" charset="0"/>
        <a:ea typeface="+mn-ea"/>
        <a:cs typeface="+mn-cs"/>
      </a:defRPr>
    </a:lvl5pPr>
    <a:lvl6pPr marL="2286000" algn="l" defTabSz="914400" rtl="0" eaLnBrk="1" latinLnBrk="0" hangingPunct="1">
      <a:defRPr kern="1200">
        <a:solidFill>
          <a:schemeClr val="tx1"/>
        </a:solidFill>
        <a:latin typeface="Tahoma" pitchFamily="34" charset="0"/>
        <a:ea typeface="+mn-ea"/>
        <a:cs typeface="+mn-cs"/>
      </a:defRPr>
    </a:lvl6pPr>
    <a:lvl7pPr marL="2743200" algn="l" defTabSz="914400" rtl="0" eaLnBrk="1" latinLnBrk="0" hangingPunct="1">
      <a:defRPr kern="1200">
        <a:solidFill>
          <a:schemeClr val="tx1"/>
        </a:solidFill>
        <a:latin typeface="Tahoma" pitchFamily="34" charset="0"/>
        <a:ea typeface="+mn-ea"/>
        <a:cs typeface="+mn-cs"/>
      </a:defRPr>
    </a:lvl7pPr>
    <a:lvl8pPr marL="3200400" algn="l" defTabSz="914400" rtl="0" eaLnBrk="1" latinLnBrk="0" hangingPunct="1">
      <a:defRPr kern="1200">
        <a:solidFill>
          <a:schemeClr val="tx1"/>
        </a:solidFill>
        <a:latin typeface="Tahoma" pitchFamily="34" charset="0"/>
        <a:ea typeface="+mn-ea"/>
        <a:cs typeface="+mn-cs"/>
      </a:defRPr>
    </a:lvl8pPr>
    <a:lvl9pPr marL="3657600" algn="l" defTabSz="914400" rtl="0" eaLnBrk="1" latinLnBrk="0" hangingPunct="1">
      <a:defRPr kern="1200">
        <a:solidFill>
          <a:schemeClr val="tx1"/>
        </a:solidFill>
        <a:latin typeface="Tahom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80808"/>
    <a:srgbClr val="CC3300"/>
    <a:srgbClr val="C0C0C0"/>
    <a:srgbClr val="003366"/>
    <a:srgbClr val="00FFFF"/>
    <a:srgbClr val="0099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9" autoAdjust="0"/>
    <p:restoredTop sz="94630" autoAdjust="0"/>
  </p:normalViewPr>
  <p:slideViewPr>
    <p:cSldViewPr snapToGrid="0">
      <p:cViewPr>
        <p:scale>
          <a:sx n="66" d="100"/>
          <a:sy n="66" d="100"/>
        </p:scale>
        <p:origin x="-2112" y="-7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18"/>
  <c:chart>
    <c:view3D>
      <c:rAngAx val="1"/>
    </c:view3D>
    <c:plotArea>
      <c:layout/>
      <c:bar3DChart>
        <c:barDir val="col"/>
        <c:grouping val="clustered"/>
        <c:ser>
          <c:idx val="0"/>
          <c:order val="0"/>
          <c:tx>
            <c:strRef>
              <c:f>Sheet1!$B$1</c:f>
              <c:strCache>
                <c:ptCount val="1"/>
                <c:pt idx="0">
                  <c:v>No</c:v>
                </c:pt>
              </c:strCache>
            </c:strRef>
          </c:tx>
          <c:cat>
            <c:strRef>
              <c:f>Sheet1!$A$2:$A$7</c:f>
              <c:strCache>
                <c:ptCount val="6"/>
                <c:pt idx="0">
                  <c:v>20'S</c:v>
                </c:pt>
                <c:pt idx="1">
                  <c:v>30's</c:v>
                </c:pt>
                <c:pt idx="2">
                  <c:v>40's</c:v>
                </c:pt>
                <c:pt idx="3">
                  <c:v>50's</c:v>
                </c:pt>
                <c:pt idx="4">
                  <c:v>60's</c:v>
                </c:pt>
                <c:pt idx="5">
                  <c:v>70's</c:v>
                </c:pt>
              </c:strCache>
            </c:strRef>
          </c:cat>
          <c:val>
            <c:numRef>
              <c:f>Sheet1!$B$2:$B$7</c:f>
              <c:numCache>
                <c:formatCode>General</c:formatCode>
                <c:ptCount val="6"/>
                <c:pt idx="0">
                  <c:v>4.0</c:v>
                </c:pt>
                <c:pt idx="1">
                  <c:v>5.0</c:v>
                </c:pt>
                <c:pt idx="2">
                  <c:v>12.0</c:v>
                </c:pt>
                <c:pt idx="3">
                  <c:v>10.0</c:v>
                </c:pt>
                <c:pt idx="4">
                  <c:v>3.0</c:v>
                </c:pt>
                <c:pt idx="5">
                  <c:v>0.0</c:v>
                </c:pt>
              </c:numCache>
            </c:numRef>
          </c:val>
        </c:ser>
        <c:ser>
          <c:idx val="1"/>
          <c:order val="1"/>
          <c:tx>
            <c:strRef>
              <c:f>Sheet1!$C$1</c:f>
              <c:strCache>
                <c:ptCount val="1"/>
                <c:pt idx="0">
                  <c:v>Yes</c:v>
                </c:pt>
              </c:strCache>
            </c:strRef>
          </c:tx>
          <c:cat>
            <c:strRef>
              <c:f>Sheet1!$A$2:$A$7</c:f>
              <c:strCache>
                <c:ptCount val="6"/>
                <c:pt idx="0">
                  <c:v>20'S</c:v>
                </c:pt>
                <c:pt idx="1">
                  <c:v>30's</c:v>
                </c:pt>
                <c:pt idx="2">
                  <c:v>40's</c:v>
                </c:pt>
                <c:pt idx="3">
                  <c:v>50's</c:v>
                </c:pt>
                <c:pt idx="4">
                  <c:v>60's</c:v>
                </c:pt>
                <c:pt idx="5">
                  <c:v>70's</c:v>
                </c:pt>
              </c:strCache>
            </c:strRef>
          </c:cat>
          <c:val>
            <c:numRef>
              <c:f>Sheet1!$C$2:$C$7</c:f>
              <c:numCache>
                <c:formatCode>General</c:formatCode>
                <c:ptCount val="6"/>
                <c:pt idx="0">
                  <c:v>2.0</c:v>
                </c:pt>
                <c:pt idx="1">
                  <c:v>2.0</c:v>
                </c:pt>
                <c:pt idx="2">
                  <c:v>16.0</c:v>
                </c:pt>
                <c:pt idx="3">
                  <c:v>23.0</c:v>
                </c:pt>
                <c:pt idx="4">
                  <c:v>19.0</c:v>
                </c:pt>
              </c:numCache>
            </c:numRef>
          </c:val>
        </c:ser>
        <c:ser>
          <c:idx val="2"/>
          <c:order val="2"/>
          <c:tx>
            <c:strRef>
              <c:f>Sheet1!$D$1</c:f>
              <c:strCache>
                <c:ptCount val="1"/>
                <c:pt idx="0">
                  <c:v>Percentage White Matter Disease</c:v>
                </c:pt>
              </c:strCache>
            </c:strRef>
          </c:tx>
          <c:cat>
            <c:strRef>
              <c:f>Sheet1!$A$2:$A$7</c:f>
              <c:strCache>
                <c:ptCount val="6"/>
                <c:pt idx="0">
                  <c:v>20'S</c:v>
                </c:pt>
                <c:pt idx="1">
                  <c:v>30's</c:v>
                </c:pt>
                <c:pt idx="2">
                  <c:v>40's</c:v>
                </c:pt>
                <c:pt idx="3">
                  <c:v>50's</c:v>
                </c:pt>
                <c:pt idx="4">
                  <c:v>60's</c:v>
                </c:pt>
                <c:pt idx="5">
                  <c:v>70's</c:v>
                </c:pt>
              </c:strCache>
            </c:strRef>
          </c:cat>
          <c:val>
            <c:numRef>
              <c:f>Sheet1!$D$2:$D$7</c:f>
              <c:numCache>
                <c:formatCode>General</c:formatCode>
                <c:ptCount val="6"/>
                <c:pt idx="0">
                  <c:v>13.0</c:v>
                </c:pt>
                <c:pt idx="1">
                  <c:v>29.0</c:v>
                </c:pt>
                <c:pt idx="2">
                  <c:v>57.0</c:v>
                </c:pt>
                <c:pt idx="3">
                  <c:v>69.0</c:v>
                </c:pt>
                <c:pt idx="4">
                  <c:v>86.0</c:v>
                </c:pt>
                <c:pt idx="5">
                  <c:v>100.0</c:v>
                </c:pt>
              </c:numCache>
            </c:numRef>
          </c:val>
        </c:ser>
        <c:shape val="box"/>
        <c:axId val="462172472"/>
        <c:axId val="453492840"/>
        <c:axId val="0"/>
      </c:bar3DChart>
      <c:catAx>
        <c:axId val="462172472"/>
        <c:scaling>
          <c:orientation val="minMax"/>
        </c:scaling>
        <c:axPos val="b"/>
        <c:tickLblPos val="nextTo"/>
        <c:crossAx val="453492840"/>
        <c:crosses val="autoZero"/>
        <c:auto val="1"/>
        <c:lblAlgn val="ctr"/>
        <c:lblOffset val="100"/>
      </c:catAx>
      <c:valAx>
        <c:axId val="453492840"/>
        <c:scaling>
          <c:orientation val="minMax"/>
        </c:scaling>
        <c:axPos val="l"/>
        <c:majorGridlines/>
        <c:numFmt formatCode="General" sourceLinked="1"/>
        <c:tickLblPos val="nextTo"/>
        <c:crossAx val="462172472"/>
        <c:crosses val="autoZero"/>
        <c:crossBetween val="between"/>
      </c:valAx>
    </c:plotArea>
    <c:legend>
      <c:legendPos val="r"/>
      <c:layout/>
    </c:legend>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18"/>
  <c:chart>
    <c:view3D>
      <c:perspective val="30"/>
    </c:view3D>
    <c:plotArea>
      <c:layout/>
      <c:bar3DChart>
        <c:barDir val="col"/>
        <c:grouping val="standard"/>
        <c:ser>
          <c:idx val="0"/>
          <c:order val="0"/>
          <c:tx>
            <c:strRef>
              <c:f>Sheet1!$B$1</c:f>
              <c:strCache>
                <c:ptCount val="1"/>
                <c:pt idx="0">
                  <c:v>Perc. InFarcts</c:v>
                </c:pt>
              </c:strCache>
            </c:strRef>
          </c:tx>
          <c:cat>
            <c:strRef>
              <c:f>Sheet1!$A$2:$A$6</c:f>
              <c:strCache>
                <c:ptCount val="5"/>
                <c:pt idx="0">
                  <c:v>30's</c:v>
                </c:pt>
                <c:pt idx="1">
                  <c:v>40's</c:v>
                </c:pt>
                <c:pt idx="2">
                  <c:v>50's</c:v>
                </c:pt>
                <c:pt idx="3">
                  <c:v>60's</c:v>
                </c:pt>
                <c:pt idx="4">
                  <c:v>70's</c:v>
                </c:pt>
              </c:strCache>
            </c:strRef>
          </c:cat>
          <c:val>
            <c:numRef>
              <c:f>Sheet1!$B$2:$B$6</c:f>
              <c:numCache>
                <c:formatCode>0%</c:formatCode>
                <c:ptCount val="5"/>
                <c:pt idx="0">
                  <c:v>0.07</c:v>
                </c:pt>
                <c:pt idx="1">
                  <c:v>0.12</c:v>
                </c:pt>
                <c:pt idx="2">
                  <c:v>0.23</c:v>
                </c:pt>
                <c:pt idx="3">
                  <c:v>0.41</c:v>
                </c:pt>
                <c:pt idx="4">
                  <c:v>0.53</c:v>
                </c:pt>
              </c:numCache>
            </c:numRef>
          </c:val>
        </c:ser>
        <c:ser>
          <c:idx val="1"/>
          <c:order val="1"/>
          <c:tx>
            <c:strRef>
              <c:f>Sheet1!$C$1</c:f>
              <c:strCache>
                <c:ptCount val="1"/>
                <c:pt idx="0">
                  <c:v>Perc. of TTL</c:v>
                </c:pt>
              </c:strCache>
            </c:strRef>
          </c:tx>
          <c:cat>
            <c:strRef>
              <c:f>Sheet1!$A$2:$A$6</c:f>
              <c:strCache>
                <c:ptCount val="5"/>
                <c:pt idx="0">
                  <c:v>30's</c:v>
                </c:pt>
                <c:pt idx="1">
                  <c:v>40's</c:v>
                </c:pt>
                <c:pt idx="2">
                  <c:v>50's</c:v>
                </c:pt>
                <c:pt idx="3">
                  <c:v>60's</c:v>
                </c:pt>
                <c:pt idx="4">
                  <c:v>70's</c:v>
                </c:pt>
              </c:strCache>
            </c:strRef>
          </c:cat>
          <c:val>
            <c:numRef>
              <c:f>Sheet1!$C$2:$C$6</c:f>
              <c:numCache>
                <c:formatCode>0%</c:formatCode>
                <c:ptCount val="5"/>
                <c:pt idx="0">
                  <c:v>0.15</c:v>
                </c:pt>
                <c:pt idx="1">
                  <c:v>0.32</c:v>
                </c:pt>
                <c:pt idx="2">
                  <c:v>0.27</c:v>
                </c:pt>
                <c:pt idx="3">
                  <c:v>0.2</c:v>
                </c:pt>
                <c:pt idx="4">
                  <c:v>0.06</c:v>
                </c:pt>
              </c:numCache>
            </c:numRef>
          </c:val>
        </c:ser>
        <c:shape val="box"/>
        <c:axId val="559988856"/>
        <c:axId val="567249784"/>
        <c:axId val="571264776"/>
      </c:bar3DChart>
      <c:catAx>
        <c:axId val="559988856"/>
        <c:scaling>
          <c:orientation val="minMax"/>
        </c:scaling>
        <c:axPos val="b"/>
        <c:tickLblPos val="nextTo"/>
        <c:crossAx val="567249784"/>
        <c:crosses val="autoZero"/>
        <c:auto val="1"/>
        <c:lblAlgn val="ctr"/>
        <c:lblOffset val="100"/>
      </c:catAx>
      <c:valAx>
        <c:axId val="567249784"/>
        <c:scaling>
          <c:orientation val="minMax"/>
        </c:scaling>
        <c:axPos val="l"/>
        <c:majorGridlines/>
        <c:numFmt formatCode="0%" sourceLinked="1"/>
        <c:tickLblPos val="nextTo"/>
        <c:crossAx val="559988856"/>
        <c:crosses val="autoZero"/>
        <c:crossBetween val="between"/>
      </c:valAx>
      <c:serAx>
        <c:axId val="571264776"/>
        <c:scaling>
          <c:orientation val="minMax"/>
        </c:scaling>
        <c:axPos val="b"/>
        <c:tickLblPos val="nextTo"/>
        <c:crossAx val="567249784"/>
        <c:crosses val="autoZero"/>
      </c:serAx>
    </c:plotArea>
    <c:legend>
      <c:legendPos val="r"/>
      <c:layout/>
    </c:legend>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18"/>
  <c:chart>
    <c:title>
      <c:layout/>
    </c:title>
    <c:view3D>
      <c:rAngAx val="1"/>
    </c:view3D>
    <c:plotArea>
      <c:layout/>
      <c:bar3DChart>
        <c:barDir val="col"/>
        <c:grouping val="clustered"/>
        <c:ser>
          <c:idx val="0"/>
          <c:order val="0"/>
          <c:tx>
            <c:strRef>
              <c:f>Sheet1!$B$1</c:f>
              <c:strCache>
                <c:ptCount val="1"/>
                <c:pt idx="0">
                  <c:v>TTL in category</c:v>
                </c:pt>
              </c:strCache>
            </c:strRef>
          </c:tx>
          <c:cat>
            <c:strRef>
              <c:f>Sheet1!$A$2:$A$6</c:f>
              <c:strCache>
                <c:ptCount val="5"/>
                <c:pt idx="0">
                  <c:v>30's</c:v>
                </c:pt>
                <c:pt idx="1">
                  <c:v>40's</c:v>
                </c:pt>
                <c:pt idx="2">
                  <c:v>50's</c:v>
                </c:pt>
                <c:pt idx="3">
                  <c:v>60's</c:v>
                </c:pt>
                <c:pt idx="4">
                  <c:v>70's</c:v>
                </c:pt>
              </c:strCache>
            </c:strRef>
          </c:cat>
          <c:val>
            <c:numRef>
              <c:f>Sheet1!$B$2:$B$6</c:f>
              <c:numCache>
                <c:formatCode>General</c:formatCode>
                <c:ptCount val="5"/>
                <c:pt idx="0">
                  <c:v>30.0</c:v>
                </c:pt>
                <c:pt idx="1">
                  <c:v>65.0</c:v>
                </c:pt>
                <c:pt idx="2">
                  <c:v>56.0</c:v>
                </c:pt>
                <c:pt idx="3">
                  <c:v>41.0</c:v>
                </c:pt>
                <c:pt idx="4">
                  <c:v>12.0</c:v>
                </c:pt>
              </c:numCache>
            </c:numRef>
          </c:val>
        </c:ser>
        <c:shape val="box"/>
        <c:axId val="535738040"/>
        <c:axId val="571203640"/>
        <c:axId val="0"/>
      </c:bar3DChart>
      <c:catAx>
        <c:axId val="535738040"/>
        <c:scaling>
          <c:orientation val="minMax"/>
        </c:scaling>
        <c:axPos val="b"/>
        <c:tickLblPos val="nextTo"/>
        <c:crossAx val="571203640"/>
        <c:crosses val="autoZero"/>
        <c:auto val="1"/>
        <c:lblAlgn val="ctr"/>
        <c:lblOffset val="100"/>
      </c:catAx>
      <c:valAx>
        <c:axId val="571203640"/>
        <c:scaling>
          <c:orientation val="minMax"/>
        </c:scaling>
        <c:axPos val="l"/>
        <c:majorGridlines/>
        <c:numFmt formatCode="General" sourceLinked="1"/>
        <c:tickLblPos val="nextTo"/>
        <c:crossAx val="535738040"/>
        <c:crosses val="autoZero"/>
        <c:crossBetween val="between"/>
      </c:valAx>
    </c:plotArea>
    <c:legend>
      <c:legendPos val="r"/>
      <c:layout/>
    </c:legend>
    <c:plotVisOnly val="1"/>
  </c:chart>
  <c:txPr>
    <a:bodyPr/>
    <a:lstStyle/>
    <a:p>
      <a:pPr>
        <a:defRPr sz="1800"/>
      </a:pPr>
      <a:endParaRPr lang="en-US"/>
    </a:p>
  </c:txPr>
  <c:externalData r:id="rId1"/>
</c:chartSpace>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dirty="0">
                <a:latin typeface="Times New Roman" pitchFamily="18" charset="0"/>
              </a:defRPr>
            </a:lvl1pPr>
          </a:lstStyle>
          <a:p>
            <a:pPr>
              <a:defRPr/>
            </a:pPr>
            <a:endParaRPr lang="en-US"/>
          </a:p>
        </p:txBody>
      </p:sp>
      <p:sp>
        <p:nvSpPr>
          <p:cNvPr id="2150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dirty="0">
                <a:latin typeface="Times New Roman" pitchFamily="18" charset="0"/>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150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151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dirty="0">
                <a:latin typeface="Times New Roman" pitchFamily="18" charset="0"/>
              </a:defRPr>
            </a:lvl1pPr>
          </a:lstStyle>
          <a:p>
            <a:pPr>
              <a:defRPr/>
            </a:pPr>
            <a:endParaRPr lang="en-US"/>
          </a:p>
        </p:txBody>
      </p:sp>
      <p:sp>
        <p:nvSpPr>
          <p:cNvPr id="2151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pPr>
              <a:defRPr/>
            </a:pPr>
            <a:fld id="{638E430E-F2A9-4EB7-87C3-F5D9A6C3A936}"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5" name="Slide Image Placeholder 1"/>
          <p:cNvSpPr>
            <a:spLocks noGrp="1" noRot="1" noChangeAspect="1"/>
          </p:cNvSpPr>
          <p:nvPr>
            <p:ph type="sldImg"/>
          </p:nvPr>
        </p:nvSpPr>
        <p:spPr>
          <a:ln/>
        </p:spPr>
      </p:sp>
      <p:sp>
        <p:nvSpPr>
          <p:cNvPr id="16386" name="Notes Placeholder 2"/>
          <p:cNvSpPr>
            <a:spLocks noGrp="1"/>
          </p:cNvSpPr>
          <p:nvPr>
            <p:ph type="body" idx="1"/>
          </p:nvPr>
        </p:nvSpPr>
        <p:spPr>
          <a:noFill/>
          <a:ln/>
        </p:spPr>
        <p:txBody>
          <a:bodyPr/>
          <a:lstStyle/>
          <a:p>
            <a:endParaRPr lang="de-DE" smtClean="0"/>
          </a:p>
        </p:txBody>
      </p:sp>
      <p:sp>
        <p:nvSpPr>
          <p:cNvPr id="16387" name="Slide Number Placeholder 3"/>
          <p:cNvSpPr>
            <a:spLocks noGrp="1"/>
          </p:cNvSpPr>
          <p:nvPr>
            <p:ph type="sldNum" sz="quarter" idx="5"/>
          </p:nvPr>
        </p:nvSpPr>
        <p:spPr>
          <a:noFill/>
        </p:spPr>
        <p:txBody>
          <a:bodyPr/>
          <a:lstStyle/>
          <a:p>
            <a:fld id="{9683D06A-9EEB-4ECB-8803-0DB208E39FF1}" type="slidenum">
              <a:rPr lang="en-US" smtClean="0"/>
              <a:pPr/>
              <a:t>1</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01650C5B-A63B-4EB3-A7D3-7838E433AABE}" type="slidenum">
              <a:rPr lang="en-US" smtClean="0"/>
              <a:pPr/>
              <a:t>2</a:t>
            </a:fld>
            <a:endParaRPr lang="en-US" smtClean="0"/>
          </a:p>
        </p:txBody>
      </p:sp>
      <p:sp>
        <p:nvSpPr>
          <p:cNvPr id="106499" name="Rectangle 7"/>
          <p:cNvSpPr txBox="1">
            <a:spLocks noGrp="1" noChangeArrowheads="1"/>
          </p:cNvSpPr>
          <p:nvPr/>
        </p:nvSpPr>
        <p:spPr bwMode="auto">
          <a:xfrm>
            <a:off x="3886200" y="8686800"/>
            <a:ext cx="2971800" cy="457200"/>
          </a:xfrm>
          <a:prstGeom prst="rect">
            <a:avLst/>
          </a:prstGeom>
          <a:noFill/>
          <a:ln w="9525">
            <a:noFill/>
            <a:miter lim="800000"/>
            <a:headEnd/>
            <a:tailEnd/>
          </a:ln>
        </p:spPr>
        <p:txBody>
          <a:bodyPr anchor="b"/>
          <a:lstStyle/>
          <a:p>
            <a:pPr algn="r" eaLnBrk="0" hangingPunct="0"/>
            <a:fld id="{7AFFAF4C-59A4-459D-B518-ACBCE9A116E4}" type="slidenum">
              <a:rPr lang="en-US" sz="1200"/>
              <a:pPr algn="r" eaLnBrk="0" hangingPunct="0"/>
              <a:t>2</a:t>
            </a:fld>
            <a:endParaRPr lang="en-US" sz="1200"/>
          </a:p>
        </p:txBody>
      </p:sp>
      <p:sp>
        <p:nvSpPr>
          <p:cNvPr id="106500" name="Rectangle 2"/>
          <p:cNvSpPr>
            <a:spLocks noGrp="1" noRot="1" noChangeAspect="1" noChangeArrowheads="1" noTextEdit="1"/>
          </p:cNvSpPr>
          <p:nvPr>
            <p:ph type="sldImg"/>
          </p:nvPr>
        </p:nvSpPr>
        <p:spPr>
          <a:ln/>
        </p:spPr>
      </p:sp>
      <p:sp>
        <p:nvSpPr>
          <p:cNvPr id="106501" name="Rectangle 3"/>
          <p:cNvSpPr>
            <a:spLocks noGrp="1" noChangeArrowheads="1"/>
          </p:cNvSpPr>
          <p:nvPr>
            <p:ph type="body" idx="1"/>
          </p:nvPr>
        </p:nvSpPr>
        <p:spPr>
          <a:noFill/>
          <a:ln/>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1" name="Slide Image Placeholder 1"/>
          <p:cNvSpPr>
            <a:spLocks noGrp="1" noRot="1" noChangeAspect="1"/>
          </p:cNvSpPr>
          <p:nvPr>
            <p:ph type="sldImg"/>
          </p:nvPr>
        </p:nvSpPr>
        <p:spPr>
          <a:ln/>
        </p:spPr>
      </p:sp>
      <p:sp>
        <p:nvSpPr>
          <p:cNvPr id="20482" name="Notes Placeholder 2"/>
          <p:cNvSpPr>
            <a:spLocks noGrp="1"/>
          </p:cNvSpPr>
          <p:nvPr>
            <p:ph type="body" idx="1"/>
          </p:nvPr>
        </p:nvSpPr>
        <p:spPr>
          <a:noFill/>
          <a:ln/>
        </p:spPr>
        <p:txBody>
          <a:bodyPr/>
          <a:lstStyle/>
          <a:p>
            <a:endParaRPr lang="de-DE" smtClean="0"/>
          </a:p>
        </p:txBody>
      </p:sp>
      <p:sp>
        <p:nvSpPr>
          <p:cNvPr id="20483" name="Slide Number Placeholder 3"/>
          <p:cNvSpPr>
            <a:spLocks noGrp="1"/>
          </p:cNvSpPr>
          <p:nvPr>
            <p:ph type="sldNum" sz="quarter" idx="5"/>
          </p:nvPr>
        </p:nvSpPr>
        <p:spPr>
          <a:noFill/>
        </p:spPr>
        <p:txBody>
          <a:bodyPr/>
          <a:lstStyle/>
          <a:p>
            <a:fld id="{EBA8A3AF-3FF1-420A-AE29-02C1BA1D093D}" type="slidenum">
              <a:rPr lang="en-US" smtClean="0"/>
              <a:pPr/>
              <a:t>4</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7" name="Slide Image Placeholder 1"/>
          <p:cNvSpPr>
            <a:spLocks noGrp="1" noRot="1" noChangeAspect="1"/>
          </p:cNvSpPr>
          <p:nvPr>
            <p:ph type="sldImg"/>
          </p:nvPr>
        </p:nvSpPr>
        <p:spPr>
          <a:ln/>
        </p:spPr>
      </p:sp>
      <p:sp>
        <p:nvSpPr>
          <p:cNvPr id="24578" name="Notes Placeholder 2"/>
          <p:cNvSpPr>
            <a:spLocks noGrp="1"/>
          </p:cNvSpPr>
          <p:nvPr>
            <p:ph type="body" idx="1"/>
          </p:nvPr>
        </p:nvSpPr>
        <p:spPr>
          <a:noFill/>
          <a:ln/>
        </p:spPr>
        <p:txBody>
          <a:bodyPr/>
          <a:lstStyle/>
          <a:p>
            <a:endParaRPr lang="de-DE" smtClean="0"/>
          </a:p>
        </p:txBody>
      </p:sp>
      <p:sp>
        <p:nvSpPr>
          <p:cNvPr id="24579" name="Slide Number Placeholder 3"/>
          <p:cNvSpPr>
            <a:spLocks noGrp="1"/>
          </p:cNvSpPr>
          <p:nvPr>
            <p:ph type="sldNum" sz="quarter" idx="5"/>
          </p:nvPr>
        </p:nvSpPr>
        <p:spPr>
          <a:noFill/>
        </p:spPr>
        <p:txBody>
          <a:bodyPr/>
          <a:lstStyle/>
          <a:p>
            <a:fld id="{668E242F-0B0E-4FEE-AF21-15F90FAECC7B}" type="slidenum">
              <a:rPr lang="en-US" smtClean="0"/>
              <a:pPr/>
              <a:t>5</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3281" name="Slide Image Placeholder 1"/>
          <p:cNvSpPr>
            <a:spLocks noGrp="1" noRot="1" noChangeAspect="1"/>
          </p:cNvSpPr>
          <p:nvPr>
            <p:ph type="sldImg"/>
          </p:nvPr>
        </p:nvSpPr>
        <p:spPr>
          <a:ln/>
        </p:spPr>
      </p:sp>
      <p:sp>
        <p:nvSpPr>
          <p:cNvPr id="353282" name="Notes Placeholder 2"/>
          <p:cNvSpPr>
            <a:spLocks noGrp="1"/>
          </p:cNvSpPr>
          <p:nvPr>
            <p:ph type="body" idx="1"/>
          </p:nvPr>
        </p:nvSpPr>
        <p:spPr>
          <a:noFill/>
          <a:ln/>
        </p:spPr>
        <p:txBody>
          <a:bodyPr/>
          <a:lstStyle/>
          <a:p>
            <a:endParaRPr lang="de-DE" smtClean="0"/>
          </a:p>
        </p:txBody>
      </p:sp>
      <p:sp>
        <p:nvSpPr>
          <p:cNvPr id="353283" name="Slide Number Placeholder 3"/>
          <p:cNvSpPr>
            <a:spLocks noGrp="1"/>
          </p:cNvSpPr>
          <p:nvPr>
            <p:ph type="sldNum" sz="quarter" idx="5"/>
          </p:nvPr>
        </p:nvSpPr>
        <p:spPr>
          <a:noFill/>
        </p:spPr>
        <p:txBody>
          <a:bodyPr/>
          <a:lstStyle/>
          <a:p>
            <a:fld id="{4DBA67AF-0871-43CC-9559-6A3715AE300B}"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7377" name="Slide Image Placeholder 1"/>
          <p:cNvSpPr>
            <a:spLocks noGrp="1" noRot="1" noChangeAspect="1"/>
          </p:cNvSpPr>
          <p:nvPr>
            <p:ph type="sldImg"/>
          </p:nvPr>
        </p:nvSpPr>
        <p:spPr>
          <a:ln/>
        </p:spPr>
      </p:sp>
      <p:sp>
        <p:nvSpPr>
          <p:cNvPr id="357378" name="Notes Placeholder 2"/>
          <p:cNvSpPr>
            <a:spLocks noGrp="1"/>
          </p:cNvSpPr>
          <p:nvPr>
            <p:ph type="body" idx="1"/>
          </p:nvPr>
        </p:nvSpPr>
        <p:spPr>
          <a:noFill/>
          <a:ln/>
        </p:spPr>
        <p:txBody>
          <a:bodyPr/>
          <a:lstStyle/>
          <a:p>
            <a:endParaRPr lang="de-DE" smtClean="0"/>
          </a:p>
        </p:txBody>
      </p:sp>
      <p:sp>
        <p:nvSpPr>
          <p:cNvPr id="357379" name="Slide Number Placeholder 3"/>
          <p:cNvSpPr>
            <a:spLocks noGrp="1"/>
          </p:cNvSpPr>
          <p:nvPr>
            <p:ph type="sldNum" sz="quarter" idx="5"/>
          </p:nvPr>
        </p:nvSpPr>
        <p:spPr>
          <a:noFill/>
        </p:spPr>
        <p:txBody>
          <a:bodyPr/>
          <a:lstStyle/>
          <a:p>
            <a:fld id="{B99BA305-F074-4D59-8B43-93C3D54EF576}" type="slidenum">
              <a:rPr lang="en-US" smtClean="0"/>
              <a:pPr/>
              <a:t>7</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1473" name="Slide Image Placeholder 1"/>
          <p:cNvSpPr>
            <a:spLocks noGrp="1" noRot="1" noChangeAspect="1"/>
          </p:cNvSpPr>
          <p:nvPr>
            <p:ph type="sldImg"/>
          </p:nvPr>
        </p:nvSpPr>
        <p:spPr>
          <a:ln/>
        </p:spPr>
      </p:sp>
      <p:sp>
        <p:nvSpPr>
          <p:cNvPr id="361474" name="Notes Placeholder 2"/>
          <p:cNvSpPr>
            <a:spLocks noGrp="1"/>
          </p:cNvSpPr>
          <p:nvPr>
            <p:ph type="body" idx="1"/>
          </p:nvPr>
        </p:nvSpPr>
        <p:spPr>
          <a:noFill/>
          <a:ln/>
        </p:spPr>
        <p:txBody>
          <a:bodyPr/>
          <a:lstStyle/>
          <a:p>
            <a:endParaRPr lang="de-DE" smtClean="0"/>
          </a:p>
        </p:txBody>
      </p:sp>
      <p:sp>
        <p:nvSpPr>
          <p:cNvPr id="361475" name="Slide Number Placeholder 3"/>
          <p:cNvSpPr>
            <a:spLocks noGrp="1"/>
          </p:cNvSpPr>
          <p:nvPr>
            <p:ph type="sldNum" sz="quarter" idx="5"/>
          </p:nvPr>
        </p:nvSpPr>
        <p:spPr>
          <a:noFill/>
        </p:spPr>
        <p:txBody>
          <a:bodyPr/>
          <a:lstStyle/>
          <a:p>
            <a:fld id="{CAE8769D-C5DC-485C-88E8-78DBB0906345}" type="slidenum">
              <a:rPr lang="en-US" smtClean="0"/>
              <a:pPr/>
              <a:t>9</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55329" name="Slide Image Placeholder 1"/>
          <p:cNvSpPr>
            <a:spLocks noGrp="1" noRot="1" noChangeAspect="1"/>
          </p:cNvSpPr>
          <p:nvPr>
            <p:ph type="sldImg"/>
          </p:nvPr>
        </p:nvSpPr>
        <p:spPr>
          <a:ln/>
        </p:spPr>
      </p:sp>
      <p:sp>
        <p:nvSpPr>
          <p:cNvPr id="355330" name="Notes Placeholder 2"/>
          <p:cNvSpPr>
            <a:spLocks noGrp="1"/>
          </p:cNvSpPr>
          <p:nvPr>
            <p:ph type="body" idx="1"/>
          </p:nvPr>
        </p:nvSpPr>
        <p:spPr>
          <a:noFill/>
          <a:ln/>
        </p:spPr>
        <p:txBody>
          <a:bodyPr/>
          <a:lstStyle/>
          <a:p>
            <a:endParaRPr lang="de-DE" smtClean="0"/>
          </a:p>
        </p:txBody>
      </p:sp>
      <p:sp>
        <p:nvSpPr>
          <p:cNvPr id="355331" name="Slide Number Placeholder 3"/>
          <p:cNvSpPr>
            <a:spLocks noGrp="1"/>
          </p:cNvSpPr>
          <p:nvPr>
            <p:ph type="sldNum" sz="quarter" idx="5"/>
          </p:nvPr>
        </p:nvSpPr>
        <p:spPr>
          <a:noFill/>
        </p:spPr>
        <p:txBody>
          <a:bodyPr/>
          <a:lstStyle/>
          <a:p>
            <a:fld id="{5E17FA5C-5A6D-4DBE-AE41-76AE5AD62A03}" type="slidenum">
              <a:rPr lang="en-US" smtClean="0"/>
              <a:pPr/>
              <a:t>23</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24258" name="Rectangle 2"/>
          <p:cNvSpPr>
            <a:spLocks noGrp="1" noChangeArrowheads="1"/>
          </p:cNvSpPr>
          <p:nvPr>
            <p:ph type="ctrTitle" sz="quarter"/>
          </p:nvPr>
        </p:nvSpPr>
        <p:spPr>
          <a:xfrm>
            <a:off x="685800" y="1676400"/>
            <a:ext cx="7772400" cy="1828800"/>
          </a:xfrm>
        </p:spPr>
        <p:txBody>
          <a:bodyPr/>
          <a:lstStyle>
            <a:lvl1pPr>
              <a:defRPr/>
            </a:lvl1pPr>
          </a:lstStyle>
          <a:p>
            <a:r>
              <a:rPr lang="en-US"/>
              <a:t>Click to edit Master title style</a:t>
            </a:r>
          </a:p>
        </p:txBody>
      </p:sp>
      <p:sp>
        <p:nvSpPr>
          <p:cNvPr id="224259" name="Rectangle 3"/>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C1BD7CB-F742-4B9D-82E3-8D58D6781E94}"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A14A9F1-D6A8-4EED-A152-1BEA77B1FA8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C63300-96F1-4053-A965-4D189B47D2C2}"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BE59B78-0877-4A4B-BE01-D7A2E2F8EE6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0FB5FDF-4FEC-420D-B9CA-3B5BBDBF7828}"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C934D2F-2CCF-4151-A752-3C4D943756C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BF1CFCD-281E-4827-9C07-B3BACD2AB56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6F3F1B-2112-4345-A38C-D6699C299D9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0DD8506-DF50-4446-9067-E79625CD5C0A}"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C408C7A-E5E4-49B7-82A3-21EFE50B64CD}"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81000"/>
            <a:ext cx="2057400" cy="5715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81000"/>
            <a:ext cx="6019800" cy="5715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2E97B0-6EF2-4B65-B06C-0F5FDA834603}"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981200"/>
            <a:ext cx="8229600" cy="4114800"/>
          </a:xfrm>
        </p:spPr>
        <p:txBody>
          <a:bodyPr/>
          <a:lstStyle/>
          <a:p>
            <a:pPr lvl="0"/>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BBE49E-CC9E-40D3-AC32-C1AA39B59686}"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blipFill dpi="0" rotWithShape="0">
          <a:blip r:embed="rId14" cstate="print">
            <a:duotone>
              <a:schemeClr val="bg1"/>
              <a:srgbClr val="FFFFFF"/>
            </a:duotone>
          </a:blip>
          <a:srcRect/>
          <a:stretch>
            <a:fillRect/>
          </a:stretch>
        </a:blipFill>
        <a:effectLst/>
      </p:bgPr>
    </p:bg>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bwMode="auto">
          <a:xfrm>
            <a:off x="457200" y="381000"/>
            <a:ext cx="8229600" cy="13716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23235" name="Rectangle 3"/>
          <p:cNvSpPr>
            <a:spLocks noGrp="1" noChangeArrowheads="1"/>
          </p:cNvSpPr>
          <p:nvPr>
            <p:ph type="body" idx="1"/>
          </p:nvPr>
        </p:nvSpPr>
        <p:spPr bwMode="auto">
          <a:xfrm>
            <a:off x="457200" y="1981200"/>
            <a:ext cx="82296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23236"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dirty="0">
                <a:effectLst>
                  <a:outerShdw blurRad="38100" dist="38100" dir="2700000" algn="tl">
                    <a:srgbClr val="000000"/>
                  </a:outerShdw>
                </a:effectLst>
                <a:latin typeface="Arial" pitchFamily="34" charset="0"/>
              </a:defRPr>
            </a:lvl1pPr>
          </a:lstStyle>
          <a:p>
            <a:pPr>
              <a:defRPr/>
            </a:pPr>
            <a:endParaRPr lang="en-US"/>
          </a:p>
        </p:txBody>
      </p:sp>
      <p:sp>
        <p:nvSpPr>
          <p:cNvPr id="223237"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dirty="0">
                <a:effectLst>
                  <a:outerShdw blurRad="38100" dist="38100" dir="2700000" algn="tl">
                    <a:srgbClr val="000000"/>
                  </a:outerShdw>
                </a:effectLst>
                <a:latin typeface="Arial" pitchFamily="34" charset="0"/>
              </a:defRPr>
            </a:lvl1pPr>
          </a:lstStyle>
          <a:p>
            <a:pPr>
              <a:defRPr/>
            </a:pPr>
            <a:endParaRPr lang="en-US"/>
          </a:p>
        </p:txBody>
      </p:sp>
      <p:sp>
        <p:nvSpPr>
          <p:cNvPr id="223238"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effectLst>
                  <a:outerShdw blurRad="38100" dist="38100" dir="2700000" algn="tl">
                    <a:srgbClr val="000000"/>
                  </a:outerShdw>
                </a:effectLst>
                <a:latin typeface="Arial" pitchFamily="34" charset="0"/>
              </a:defRPr>
            </a:lvl1pPr>
          </a:lstStyle>
          <a:p>
            <a:pPr>
              <a:defRPr/>
            </a:pPr>
            <a:fld id="{D10BFEF7-4D7D-46E8-9AA3-44BA0EEB4FC2}"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483703" r:id="rId1"/>
    <p:sldLayoutId id="2147483702" r:id="rId2"/>
    <p:sldLayoutId id="2147483701" r:id="rId3"/>
    <p:sldLayoutId id="2147483700" r:id="rId4"/>
    <p:sldLayoutId id="2147483699" r:id="rId5"/>
    <p:sldLayoutId id="2147483698" r:id="rId6"/>
    <p:sldLayoutId id="2147483697" r:id="rId7"/>
    <p:sldLayoutId id="2147483696" r:id="rId8"/>
    <p:sldLayoutId id="2147483695" r:id="rId9"/>
    <p:sldLayoutId id="2147483694" r:id="rId10"/>
    <p:sldLayoutId id="2147483693" r:id="rId11"/>
    <p:sldLayoutId id="2147483692"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Tahoma"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ommons.era.nih.gov/commons/genericStatus.do?actionRole=nonPI&amp;applID=7583750&amp;uhf-token=OWxodOj4HWythG6jTR/xgyZCbE0=" TargetMode="External"/><Relationship Id="rId4" Type="http://schemas.openxmlformats.org/officeDocument/2006/relationships/image" Target="../media/image2.png"/><Relationship Id="rId5" Type="http://schemas.openxmlformats.org/officeDocument/2006/relationships/image" Target="../media/image3.png"/><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commons.era.nih.gov/commons/genericStatus.do?actionRole=nonPI&amp;applID=7583750&amp;uhf-token=dHZxPEWd9wB+T6uotlJaLzSNqSo=" TargetMode="External"/><Relationship Id="rId4" Type="http://schemas.openxmlformats.org/officeDocument/2006/relationships/hyperlink" Target="https://e-irb.jhmi.edu/eirb/Rooms/DisplayPages/LayoutInitial?Container=com.webridge.entity.Entity%5BOID%5BEA95C063E5B66948B1A1BDBDA36A5145%5D%5D" TargetMode="External"/><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4.emf"/><Relationship Id="rId4" Type="http://schemas.openxmlformats.org/officeDocument/2006/relationships/image" Target="../media/image5.emf"/><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4" Type="http://schemas.openxmlformats.org/officeDocument/2006/relationships/oleObject" Target="../embeddings/oleObject1.bin"/><Relationship Id="rId1" Type="http://schemas.openxmlformats.org/officeDocument/2006/relationships/vmlDrawing" Target="../drawings/vmlDrawing1.vml"/><Relationship Id="rId2"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7.emf"/></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wmf"/><Relationship Id="rId5" Type="http://schemas.openxmlformats.org/officeDocument/2006/relationships/image" Target="../media/image11.jpeg"/><Relationship Id="rId6" Type="http://schemas.openxmlformats.org/officeDocument/2006/relationships/image" Target="../media/image12.jpeg"/><Relationship Id="rId1" Type="http://schemas.openxmlformats.org/officeDocument/2006/relationships/slideLayout" Target="../slideLayouts/slideLayout7.xml"/><Relationship Id="rId2"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chart" Target="../charts/char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emf"/></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5" name="Text Box 3"/>
          <p:cNvSpPr txBox="1">
            <a:spLocks noChangeArrowheads="1"/>
          </p:cNvSpPr>
          <p:nvPr/>
        </p:nvSpPr>
        <p:spPr bwMode="auto">
          <a:xfrm>
            <a:off x="942975" y="5287963"/>
            <a:ext cx="185738" cy="369887"/>
          </a:xfrm>
          <a:prstGeom prst="rect">
            <a:avLst/>
          </a:prstGeom>
          <a:noFill/>
          <a:ln w="9525">
            <a:noFill/>
            <a:miter lim="800000"/>
            <a:headEnd/>
            <a:tailEnd/>
          </a:ln>
          <a:effectLst/>
        </p:spPr>
        <p:txBody>
          <a:bodyPr wrap="none">
            <a:spAutoFit/>
          </a:bodyPr>
          <a:lstStyle/>
          <a:p>
            <a:pPr algn="ctr" eaLnBrk="0" hangingPunct="0">
              <a:defRPr/>
            </a:pPr>
            <a:endParaRPr lang="en-US" b="1" dirty="0">
              <a:effectLst>
                <a:outerShdw blurRad="38100" dist="38100" dir="2700000" algn="tl">
                  <a:srgbClr val="000000"/>
                </a:outerShdw>
              </a:effectLst>
            </a:endParaRPr>
          </a:p>
        </p:txBody>
      </p:sp>
      <p:sp>
        <p:nvSpPr>
          <p:cNvPr id="3076" name="Text Box 4"/>
          <p:cNvSpPr txBox="1">
            <a:spLocks noChangeArrowheads="1"/>
          </p:cNvSpPr>
          <p:nvPr/>
        </p:nvSpPr>
        <p:spPr bwMode="auto">
          <a:xfrm>
            <a:off x="1557338" y="4030663"/>
            <a:ext cx="6340475" cy="2586037"/>
          </a:xfrm>
          <a:prstGeom prst="rect">
            <a:avLst/>
          </a:prstGeom>
          <a:noFill/>
          <a:ln w="9525">
            <a:noFill/>
            <a:miter lim="800000"/>
            <a:headEnd/>
            <a:tailEnd/>
          </a:ln>
          <a:effectLst/>
        </p:spPr>
        <p:txBody>
          <a:bodyPr>
            <a:spAutoFit/>
          </a:bodyPr>
          <a:lstStyle/>
          <a:p>
            <a:pPr algn="ctr" eaLnBrk="0" hangingPunct="0">
              <a:defRPr/>
            </a:pPr>
            <a:r>
              <a:rPr lang="en-US" b="1" dirty="0">
                <a:effectLst>
                  <a:outerShdw blurRad="38100" dist="38100" dir="2700000" algn="tl">
                    <a:srgbClr val="000000">
                      <a:alpha val="43137"/>
                    </a:srgbClr>
                  </a:outerShdw>
                </a:effectLst>
                <a:hlinkClick r:id="rId3" action="ppaction://hlinkfile"/>
              </a:rPr>
              <a:t>NINDS 1R01NS062059-01A1</a:t>
            </a:r>
            <a:r>
              <a:rPr lang="en-US" b="1" dirty="0">
                <a:effectLst>
                  <a:outerShdw blurRad="38100" dist="38100" dir="2700000" algn="tl">
                    <a:srgbClr val="000000">
                      <a:alpha val="43137"/>
                    </a:srgbClr>
                  </a:outerShdw>
                </a:effectLst>
              </a:rPr>
              <a:t> </a:t>
            </a:r>
          </a:p>
          <a:p>
            <a:pPr algn="ctr" eaLnBrk="0" hangingPunct="0">
              <a:defRPr/>
            </a:pPr>
            <a:r>
              <a:rPr lang="en-US" b="1" dirty="0">
                <a:effectLst>
                  <a:outerShdw blurRad="38100" dist="38100" dir="2700000" algn="tl">
                    <a:srgbClr val="000000">
                      <a:alpha val="43137"/>
                    </a:srgbClr>
                  </a:outerShdw>
                </a:effectLst>
              </a:rPr>
              <a:t>GRANT00431125 </a:t>
            </a:r>
          </a:p>
          <a:p>
            <a:pPr algn="ctr" eaLnBrk="0" hangingPunct="0">
              <a:defRPr/>
            </a:pPr>
            <a:r>
              <a:rPr lang="en-US" b="1" dirty="0">
                <a:effectLst>
                  <a:outerShdw blurRad="38100" dist="38100" dir="2700000" algn="tl">
                    <a:srgbClr val="000000">
                      <a:alpha val="43137"/>
                    </a:srgbClr>
                  </a:outerShdw>
                </a:effectLst>
              </a:rPr>
              <a:t>Occult Small Vessel Cerebrovascular Disease in High Risk Families</a:t>
            </a:r>
          </a:p>
          <a:p>
            <a:pPr algn="ctr" eaLnBrk="0" hangingPunct="0">
              <a:defRPr/>
            </a:pPr>
            <a:endParaRPr lang="en-US" b="1" dirty="0">
              <a:effectLst>
                <a:outerShdw blurRad="38100" dist="38100" dir="2700000" algn="tl">
                  <a:srgbClr val="000000">
                    <a:alpha val="43137"/>
                  </a:srgbClr>
                </a:outerShdw>
              </a:effectLst>
            </a:endParaRPr>
          </a:p>
          <a:p>
            <a:pPr algn="ctr" eaLnBrk="0" hangingPunct="0">
              <a:defRPr/>
            </a:pPr>
            <a:r>
              <a:rPr lang="en-US" b="1" dirty="0">
                <a:effectLst>
                  <a:outerShdw blurRad="38100" dist="38100" dir="2700000" algn="tl">
                    <a:srgbClr val="000000">
                      <a:alpha val="43137"/>
                    </a:srgbClr>
                  </a:outerShdw>
                </a:effectLst>
              </a:rPr>
              <a:t>Paul Nyquist, MD, MPH, FAHA, </a:t>
            </a:r>
          </a:p>
          <a:p>
            <a:pPr algn="ctr" eaLnBrk="0" hangingPunct="0">
              <a:defRPr/>
            </a:pPr>
            <a:r>
              <a:rPr lang="en-US" b="1" dirty="0">
                <a:effectLst>
                  <a:outerShdw blurRad="38100" dist="38100" dir="2700000" algn="tl">
                    <a:srgbClr val="000000">
                      <a:alpha val="43137"/>
                    </a:srgbClr>
                  </a:outerShdw>
                </a:effectLst>
              </a:rPr>
              <a:t>Assistant Professor, </a:t>
            </a:r>
          </a:p>
          <a:p>
            <a:pPr algn="ctr" eaLnBrk="0" hangingPunct="0">
              <a:defRPr/>
            </a:pPr>
            <a:r>
              <a:rPr lang="en-US" b="1" dirty="0">
                <a:effectLst>
                  <a:outerShdw blurRad="38100" dist="38100" dir="2700000" algn="tl">
                    <a:srgbClr val="000000">
                      <a:alpha val="43137"/>
                    </a:srgbClr>
                  </a:outerShdw>
                </a:effectLst>
              </a:rPr>
              <a:t>Neurology, Anesthesiology/Critical Care Medicine, Neurosurgery</a:t>
            </a:r>
          </a:p>
        </p:txBody>
      </p:sp>
      <p:pic>
        <p:nvPicPr>
          <p:cNvPr id="15363" name="Picture 6" descr="JHUcolor3"/>
          <p:cNvPicPr>
            <a:picLocks noChangeAspect="1" noChangeArrowheads="1"/>
          </p:cNvPicPr>
          <p:nvPr/>
        </p:nvPicPr>
        <p:blipFill>
          <a:blip r:embed="rId4" cstate="print"/>
          <a:srcRect/>
          <a:stretch>
            <a:fillRect/>
          </a:stretch>
        </p:blipFill>
        <p:spPr bwMode="auto">
          <a:xfrm>
            <a:off x="762000" y="304800"/>
            <a:ext cx="3144838" cy="3652838"/>
          </a:xfrm>
          <a:prstGeom prst="rect">
            <a:avLst/>
          </a:prstGeom>
          <a:noFill/>
          <a:ln w="9525">
            <a:noFill/>
            <a:miter lim="800000"/>
            <a:headEnd/>
            <a:tailEnd/>
          </a:ln>
        </p:spPr>
      </p:pic>
      <p:pic>
        <p:nvPicPr>
          <p:cNvPr id="15364" name="Picture 7" descr="JHHcolor"/>
          <p:cNvPicPr>
            <a:picLocks noChangeAspect="1" noChangeArrowheads="1"/>
          </p:cNvPicPr>
          <p:nvPr/>
        </p:nvPicPr>
        <p:blipFill>
          <a:blip r:embed="rId5" cstate="print"/>
          <a:srcRect/>
          <a:stretch>
            <a:fillRect/>
          </a:stretch>
        </p:blipFill>
        <p:spPr bwMode="auto">
          <a:xfrm>
            <a:off x="5105400" y="304800"/>
            <a:ext cx="3062288" cy="3635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5943600" y="0"/>
            <a:ext cx="3200400" cy="1371600"/>
          </a:xfrm>
          <a:prstGeom prst="rect">
            <a:avLst/>
          </a:prstGeom>
          <a:noFill/>
          <a:ln w="9525">
            <a:noFill/>
            <a:miter lim="800000"/>
            <a:headEnd/>
            <a:tailEnd/>
          </a:ln>
        </p:spPr>
        <p:txBody>
          <a:bodyPr/>
          <a:lstStyle/>
          <a:p>
            <a:pPr algn="ctr" eaLnBrk="0" hangingPunct="0"/>
            <a:endParaRPr lang="en-US" sz="1800" dirty="0">
              <a:latin typeface="Tahoma" pitchFamily="34" charset="0"/>
            </a:endParaRPr>
          </a:p>
        </p:txBody>
      </p:sp>
      <p:sp>
        <p:nvSpPr>
          <p:cNvPr id="8195" name="Rectangle 3"/>
          <p:cNvSpPr>
            <a:spLocks noChangeArrowheads="1"/>
          </p:cNvSpPr>
          <p:nvPr/>
        </p:nvSpPr>
        <p:spPr bwMode="auto">
          <a:xfrm>
            <a:off x="0" y="0"/>
            <a:ext cx="76200" cy="6858000"/>
          </a:xfrm>
          <a:prstGeom prst="rect">
            <a:avLst/>
          </a:prstGeom>
          <a:gradFill rotWithShape="1">
            <a:gsLst>
              <a:gs pos="0">
                <a:srgbClr val="000000"/>
              </a:gs>
              <a:gs pos="50000">
                <a:srgbClr val="CC9900"/>
              </a:gs>
              <a:gs pos="100000">
                <a:srgbClr val="000000"/>
              </a:gs>
            </a:gsLst>
            <a:lin ang="0" scaled="1"/>
          </a:gradFill>
          <a:ln w="9525">
            <a:noFill/>
            <a:miter lim="800000"/>
            <a:headEnd/>
            <a:tailEnd/>
          </a:ln>
        </p:spPr>
        <p:txBody>
          <a:bodyPr wrap="none" anchor="ctr"/>
          <a:lstStyle/>
          <a:p>
            <a:pPr algn="ctr" eaLnBrk="0" hangingPunct="0"/>
            <a:endParaRPr lang="en-US" sz="1800" dirty="0">
              <a:latin typeface="Tahoma" pitchFamily="34" charset="0"/>
            </a:endParaRPr>
          </a:p>
        </p:txBody>
      </p:sp>
      <p:sp>
        <p:nvSpPr>
          <p:cNvPr id="265220" name="Text Box 4"/>
          <p:cNvSpPr txBox="1">
            <a:spLocks noChangeArrowheads="1"/>
          </p:cNvSpPr>
          <p:nvPr/>
        </p:nvSpPr>
        <p:spPr bwMode="auto">
          <a:xfrm>
            <a:off x="914400" y="0"/>
            <a:ext cx="7391400" cy="641350"/>
          </a:xfrm>
          <a:prstGeom prst="rect">
            <a:avLst/>
          </a:prstGeom>
          <a:noFill/>
          <a:ln w="9525">
            <a:noFill/>
            <a:miter lim="800000"/>
            <a:headEnd/>
            <a:tailEnd/>
          </a:ln>
          <a:effectLst/>
        </p:spPr>
        <p:txBody>
          <a:bodyPr>
            <a:spAutoFit/>
          </a:bodyPr>
          <a:lstStyle/>
          <a:p>
            <a:pPr eaLnBrk="0" hangingPunct="0">
              <a:defRPr/>
            </a:pPr>
            <a:r>
              <a:rPr lang="en-US" sz="3600" b="1" dirty="0">
                <a:solidFill>
                  <a:srgbClr val="CC9900"/>
                </a:solidFill>
                <a:effectLst>
                  <a:outerShdw blurRad="38100" dist="38100" dir="2700000" algn="tl">
                    <a:srgbClr val="000000"/>
                  </a:outerShdw>
                </a:effectLst>
                <a:cs typeface="+mn-cs"/>
              </a:rPr>
              <a:t>Presenter Disclosure Information</a:t>
            </a:r>
          </a:p>
        </p:txBody>
      </p:sp>
      <p:sp>
        <p:nvSpPr>
          <p:cNvPr id="8197" name="Text Box 5"/>
          <p:cNvSpPr txBox="1">
            <a:spLocks noChangeArrowheads="1"/>
          </p:cNvSpPr>
          <p:nvPr/>
        </p:nvSpPr>
        <p:spPr bwMode="auto">
          <a:xfrm>
            <a:off x="228600" y="2362200"/>
            <a:ext cx="8915400" cy="2400657"/>
          </a:xfrm>
          <a:prstGeom prst="rect">
            <a:avLst/>
          </a:prstGeom>
          <a:solidFill>
            <a:schemeClr val="bg1"/>
          </a:solidFill>
          <a:ln w="9525">
            <a:noFill/>
            <a:miter lim="800000"/>
            <a:headEnd/>
            <a:tailEnd/>
          </a:ln>
        </p:spPr>
        <p:txBody>
          <a:bodyPr>
            <a:spAutoFit/>
          </a:bodyPr>
          <a:lstStyle/>
          <a:p>
            <a:pPr eaLnBrk="0" hangingPunct="0"/>
            <a:r>
              <a:rPr lang="en-US" b="1" dirty="0"/>
              <a:t>Funding Sources:</a:t>
            </a:r>
          </a:p>
          <a:p>
            <a:pPr eaLnBrk="0" hangingPunct="0"/>
            <a:r>
              <a:rPr lang="en-US" sz="1200" b="1" u="sng" dirty="0"/>
              <a:t>Principal Investigator </a:t>
            </a:r>
            <a:r>
              <a:rPr lang="en-US" sz="1200" b="1" u="sng" dirty="0">
                <a:hlinkClick r:id="rId3"/>
              </a:rPr>
              <a:t>1R01NS062059-01A1</a:t>
            </a:r>
            <a:r>
              <a:rPr lang="en-US" sz="1200" b="1" u="sng" dirty="0"/>
              <a:t>, GRANT00431125, “Occult Small Vessel </a:t>
            </a:r>
            <a:r>
              <a:rPr lang="en-US" sz="1200" b="1" u="sng" dirty="0" err="1"/>
              <a:t>Cerebrovascular</a:t>
            </a:r>
            <a:r>
              <a:rPr lang="en-US" sz="1200" b="1" u="sng" dirty="0"/>
              <a:t> Disease in High Risk Families”.</a:t>
            </a:r>
          </a:p>
          <a:p>
            <a:pPr eaLnBrk="0" hangingPunct="0"/>
            <a:r>
              <a:rPr lang="en-US" sz="1200" b="1" u="sng" dirty="0"/>
              <a:t>Investigator / </a:t>
            </a:r>
            <a:r>
              <a:rPr lang="en-US" altLang="zh-CN" sz="1200" b="1" u="sng" dirty="0" err="1" smtClean="0">
                <a:ea typeface="宋体" pitchFamily="2" charset="-122"/>
                <a:hlinkClick r:id="rId4"/>
              </a:rPr>
              <a:t>Intevertional</a:t>
            </a:r>
            <a:r>
              <a:rPr lang="en-US" altLang="zh-CN" sz="1200" b="1" u="sng" dirty="0" smtClean="0">
                <a:ea typeface="宋体" pitchFamily="2" charset="-122"/>
                <a:hlinkClick r:id="rId4"/>
              </a:rPr>
              <a:t> </a:t>
            </a:r>
            <a:r>
              <a:rPr lang="en-US" altLang="zh-CN" sz="1200" b="1" u="sng" dirty="0">
                <a:ea typeface="宋体" pitchFamily="2" charset="-122"/>
                <a:hlinkClick r:id="rId4"/>
              </a:rPr>
              <a:t>Management of Stroke (IMS) III </a:t>
            </a:r>
            <a:r>
              <a:rPr lang="en-US" altLang="zh-CN" sz="1200" b="1" u="sng" dirty="0">
                <a:ea typeface="宋体" pitchFamily="2" charset="-122"/>
              </a:rPr>
              <a:t> NIH Sponsored Clinical Trial</a:t>
            </a:r>
          </a:p>
          <a:p>
            <a:pPr eaLnBrk="0" hangingPunct="0"/>
            <a:r>
              <a:rPr lang="en-US" altLang="zh-CN" sz="1200" b="1" u="sng" dirty="0">
                <a:ea typeface="宋体" pitchFamily="2" charset="-122"/>
              </a:rPr>
              <a:t>Principal Investigator/ Clinical Trial of  </a:t>
            </a:r>
            <a:r>
              <a:rPr lang="en-US" altLang="zh-CN" sz="1200" b="1" u="sng" dirty="0" err="1">
                <a:ea typeface="宋体" pitchFamily="2" charset="-122"/>
              </a:rPr>
              <a:t>rFVIIa</a:t>
            </a:r>
            <a:r>
              <a:rPr lang="en-US" altLang="zh-CN" sz="1200" b="1" u="sng" dirty="0">
                <a:ea typeface="宋体" pitchFamily="2" charset="-122"/>
              </a:rPr>
              <a:t> (</a:t>
            </a:r>
            <a:r>
              <a:rPr lang="en-US" altLang="zh-CN" sz="1200" b="1" u="sng" dirty="0" err="1">
                <a:ea typeface="宋体" pitchFamily="2" charset="-122"/>
              </a:rPr>
              <a:t>Novoseven</a:t>
            </a:r>
            <a:r>
              <a:rPr lang="en-US" altLang="zh-CN" sz="1200" b="1" u="sng" dirty="0">
                <a:ea typeface="宋体" pitchFamily="2" charset="-122"/>
              </a:rPr>
              <a:t>) in Patients with </a:t>
            </a:r>
          </a:p>
          <a:p>
            <a:pPr eaLnBrk="0" hangingPunct="0"/>
            <a:r>
              <a:rPr lang="en-US" altLang="zh-CN" sz="1200" b="1" u="sng" dirty="0" err="1">
                <a:ea typeface="宋体" pitchFamily="2" charset="-122"/>
              </a:rPr>
              <a:t>Intracerebral</a:t>
            </a:r>
            <a:r>
              <a:rPr lang="en-US" altLang="zh-CN" sz="1200" b="1" u="sng" dirty="0">
                <a:ea typeface="宋体" pitchFamily="2" charset="-122"/>
              </a:rPr>
              <a:t> Hemorrhage at Johns Hopkins University, Sponsored by NOVONORDISK  </a:t>
            </a:r>
          </a:p>
          <a:p>
            <a:pPr eaLnBrk="0" hangingPunct="0"/>
            <a:r>
              <a:rPr lang="en-US" altLang="zh-CN" sz="1200" b="1" u="sng" dirty="0">
                <a:ea typeface="宋体" pitchFamily="2" charset="-122"/>
              </a:rPr>
              <a:t>Principal Investigator/ </a:t>
            </a:r>
            <a:r>
              <a:rPr lang="en-US" altLang="zh-CN" sz="1200" b="1" u="sng" dirty="0" err="1">
                <a:ea typeface="宋体" pitchFamily="2" charset="-122"/>
              </a:rPr>
              <a:t>Desmotaplase</a:t>
            </a:r>
            <a:r>
              <a:rPr lang="en-US" altLang="zh-CN" sz="1200" b="1" u="sng" dirty="0">
                <a:ea typeface="宋体" pitchFamily="2" charset="-122"/>
              </a:rPr>
              <a:t> in Acute Stroke at Johns Hopkins University (DIAS), Sponsored by Forest Pharmaceuticals</a:t>
            </a:r>
          </a:p>
          <a:p>
            <a:pPr eaLnBrk="0" hangingPunct="0"/>
            <a:r>
              <a:rPr lang="en-US" altLang="zh-CN" sz="1200" b="1" u="sng" dirty="0">
                <a:ea typeface="宋体" pitchFamily="2" charset="-122"/>
              </a:rPr>
              <a:t>Investigator, CLEAR, Use of </a:t>
            </a:r>
            <a:r>
              <a:rPr lang="en-US" altLang="zh-CN" sz="1200" b="1" u="sng" dirty="0" err="1">
                <a:ea typeface="宋体" pitchFamily="2" charset="-122"/>
              </a:rPr>
              <a:t>rt</a:t>
            </a:r>
            <a:r>
              <a:rPr lang="en-US" altLang="zh-CN" sz="1200" b="1" u="sng" dirty="0">
                <a:ea typeface="宋体" pitchFamily="2" charset="-122"/>
              </a:rPr>
              <a:t>-PA for the Resolution of Clot in Intra-</a:t>
            </a:r>
          </a:p>
          <a:p>
            <a:pPr eaLnBrk="0" hangingPunct="0"/>
            <a:r>
              <a:rPr lang="en-US" altLang="zh-CN" sz="1200" b="1" u="sng" dirty="0">
                <a:ea typeface="宋体" pitchFamily="2" charset="-122"/>
              </a:rPr>
              <a:t>ventricular Hemorrhage, Sponsored by FDA Orphan Drug Program</a:t>
            </a:r>
          </a:p>
          <a:p>
            <a:pPr eaLnBrk="0" hangingPunct="0"/>
            <a:r>
              <a:rPr lang="en-US" altLang="zh-CN" sz="1200" b="1" u="sng" dirty="0">
                <a:ea typeface="宋体" pitchFamily="2" charset="-122"/>
              </a:rPr>
              <a:t>Investigator / CREST, Carotid Revascularization </a:t>
            </a:r>
            <a:r>
              <a:rPr lang="en-US" altLang="zh-CN" sz="1200" b="1" u="sng" dirty="0" err="1">
                <a:ea typeface="宋体" pitchFamily="2" charset="-122"/>
              </a:rPr>
              <a:t>Endarterectomy</a:t>
            </a:r>
            <a:r>
              <a:rPr lang="en-US" altLang="zh-CN" sz="1200" b="1" u="sng" dirty="0">
                <a:ea typeface="宋体" pitchFamily="2" charset="-122"/>
              </a:rPr>
              <a:t> vs. Stent Trial, NIH Sponsored Clinical Trial</a:t>
            </a:r>
          </a:p>
          <a:p>
            <a:pPr eaLnBrk="0" hangingPunct="0"/>
            <a:r>
              <a:rPr lang="en-US" altLang="zh-CN" sz="1200" b="1" u="sng" dirty="0">
                <a:ea typeface="宋体" pitchFamily="2" charset="-122"/>
              </a:rPr>
              <a:t>Principal Investigator/ Siblings with Ischemic Stroke Study Stroke, INOVA Fairfax Hospital</a:t>
            </a:r>
            <a:endParaRPr lang="en-US" sz="1200" b="1" u="sng" dirty="0"/>
          </a:p>
        </p:txBody>
      </p:sp>
      <p:sp>
        <p:nvSpPr>
          <p:cNvPr id="265222" name="Text Box 6"/>
          <p:cNvSpPr txBox="1">
            <a:spLocks noChangeArrowheads="1"/>
          </p:cNvSpPr>
          <p:nvPr/>
        </p:nvSpPr>
        <p:spPr bwMode="auto">
          <a:xfrm>
            <a:off x="685800" y="609600"/>
            <a:ext cx="8001000" cy="1524000"/>
          </a:xfrm>
          <a:prstGeom prst="rect">
            <a:avLst/>
          </a:prstGeom>
          <a:solidFill>
            <a:schemeClr val="bg1"/>
          </a:solidFill>
          <a:ln w="9525">
            <a:noFill/>
            <a:miter lim="800000"/>
            <a:headEnd/>
            <a:tailEnd/>
          </a:ln>
          <a:effectLst/>
        </p:spPr>
        <p:txBody>
          <a:bodyPr>
            <a:spAutoFit/>
          </a:bodyPr>
          <a:lstStyle/>
          <a:p>
            <a:pPr eaLnBrk="0" hangingPunct="0">
              <a:defRPr/>
            </a:pPr>
            <a:r>
              <a:rPr lang="en-US" sz="2800" i="1" dirty="0">
                <a:cs typeface="+mn-cs"/>
              </a:rPr>
              <a:t>Paul </a:t>
            </a:r>
            <a:r>
              <a:rPr lang="en-US" sz="2800" i="1" dirty="0" err="1">
                <a:cs typeface="+mn-cs"/>
              </a:rPr>
              <a:t>Nyquist</a:t>
            </a:r>
            <a:r>
              <a:rPr lang="en-US" sz="2800" i="1" dirty="0">
                <a:cs typeface="+mn-cs"/>
              </a:rPr>
              <a:t> MD/MPH FAHA</a:t>
            </a:r>
          </a:p>
          <a:p>
            <a:pPr algn="ctr" eaLnBrk="0" hangingPunct="0">
              <a:defRPr/>
            </a:pPr>
            <a:r>
              <a:rPr lang="en-US" b="1" dirty="0">
                <a:effectLst>
                  <a:outerShdw blurRad="38100" dist="38100" dir="2700000" algn="tl">
                    <a:srgbClr val="000000"/>
                  </a:outerShdw>
                </a:effectLst>
                <a:cs typeface="+mn-cs"/>
              </a:rPr>
              <a:t>Updates on the Acute Care of Ischemic Stroke and Intracranial Hemorrhage</a:t>
            </a:r>
          </a:p>
          <a:p>
            <a:pPr eaLnBrk="0" hangingPunct="0">
              <a:defRPr/>
            </a:pPr>
            <a:endParaRPr lang="en-US" sz="1800" dirty="0">
              <a:solidFill>
                <a:schemeClr val="tx2"/>
              </a:solidFill>
              <a:effectLst>
                <a:outerShdw blurRad="38100" dist="38100" dir="2700000" algn="tl">
                  <a:srgbClr val="000000"/>
                </a:outerShdw>
              </a:effectLst>
              <a:latin typeface="Tahoma" pitchFamily="34" charset="0"/>
              <a:cs typeface="+mn-cs"/>
            </a:endParaRPr>
          </a:p>
        </p:txBody>
      </p:sp>
      <p:sp>
        <p:nvSpPr>
          <p:cNvPr id="8199" name="Rectangle 7"/>
          <p:cNvSpPr>
            <a:spLocks noChangeArrowheads="1"/>
          </p:cNvSpPr>
          <p:nvPr/>
        </p:nvSpPr>
        <p:spPr bwMode="auto">
          <a:xfrm>
            <a:off x="381000" y="5638800"/>
            <a:ext cx="4832350" cy="822325"/>
          </a:xfrm>
          <a:prstGeom prst="rect">
            <a:avLst/>
          </a:prstGeom>
          <a:noFill/>
          <a:ln w="9525">
            <a:noFill/>
            <a:miter lim="800000"/>
            <a:headEnd/>
            <a:tailEnd/>
          </a:ln>
        </p:spPr>
        <p:txBody>
          <a:bodyPr wrap="none">
            <a:spAutoFit/>
          </a:bodyPr>
          <a:lstStyle/>
          <a:p>
            <a:pPr eaLnBrk="0" hangingPunct="0"/>
            <a:r>
              <a:rPr lang="en-US" b="1"/>
              <a:t>DISCLOSURE INFORMATION</a:t>
            </a:r>
          </a:p>
          <a:p>
            <a:pPr eaLnBrk="0" hangingPunct="0"/>
            <a:r>
              <a:rPr lang="en-US" b="1"/>
              <a:t> Grant Support From NOVO Seven</a:t>
            </a:r>
          </a:p>
        </p:txBody>
      </p:sp>
      <p:sp>
        <p:nvSpPr>
          <p:cNvPr id="8200" name="Text Box 8"/>
          <p:cNvSpPr txBox="1">
            <a:spLocks noChangeArrowheads="1"/>
          </p:cNvSpPr>
          <p:nvPr/>
        </p:nvSpPr>
        <p:spPr bwMode="auto">
          <a:xfrm>
            <a:off x="304800" y="4724400"/>
            <a:ext cx="7629525" cy="822325"/>
          </a:xfrm>
          <a:prstGeom prst="rect">
            <a:avLst/>
          </a:prstGeom>
          <a:noFill/>
          <a:ln w="9525">
            <a:noFill/>
            <a:miter lim="800000"/>
            <a:headEnd/>
            <a:tailEnd/>
          </a:ln>
        </p:spPr>
        <p:txBody>
          <a:bodyPr wrap="none">
            <a:spAutoFit/>
          </a:bodyPr>
          <a:lstStyle/>
          <a:p>
            <a:pPr eaLnBrk="0" hangingPunct="0"/>
            <a:r>
              <a:rPr lang="en-US" b="1"/>
              <a:t>Educational Grants:</a:t>
            </a:r>
          </a:p>
          <a:p>
            <a:pPr eaLnBrk="0" hangingPunct="0"/>
            <a:r>
              <a:rPr lang="en-US"/>
              <a:t>Pulsion, The Medicines Co., Codman Inc. , and Hospira Inc.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b="1" dirty="0" smtClean="0">
                <a:solidFill>
                  <a:schemeClr val="tx1"/>
                </a:solidFill>
                <a:latin typeface="Cambria Math" pitchFamily="18" charset="0"/>
                <a:ea typeface="Cambria Math" pitchFamily="18" charset="0"/>
              </a:rPr>
              <a:t>No.: 1 R01 NS062059-01A2</a:t>
            </a:r>
            <a:br>
              <a:rPr lang="en-US" sz="2400" b="1" dirty="0" smtClean="0">
                <a:solidFill>
                  <a:schemeClr val="tx1"/>
                </a:solidFill>
                <a:latin typeface="Cambria Math" pitchFamily="18" charset="0"/>
                <a:ea typeface="Cambria Math" pitchFamily="18" charset="0"/>
              </a:rPr>
            </a:br>
            <a:r>
              <a:rPr lang="en-US" sz="2400" b="1" dirty="0" smtClean="0">
                <a:solidFill>
                  <a:schemeClr val="tx1"/>
                </a:solidFill>
                <a:latin typeface="Cambria Math" pitchFamily="18" charset="0"/>
                <a:ea typeface="Cambria Math" pitchFamily="18" charset="0"/>
              </a:rPr>
              <a:t> Occult Small Vessel </a:t>
            </a:r>
            <a:r>
              <a:rPr lang="en-US" sz="2400" b="1" dirty="0" err="1" smtClean="0">
                <a:solidFill>
                  <a:schemeClr val="tx1"/>
                </a:solidFill>
                <a:latin typeface="Cambria Math" pitchFamily="18" charset="0"/>
                <a:ea typeface="Cambria Math" pitchFamily="18" charset="0"/>
              </a:rPr>
              <a:t>Cerebrovascular</a:t>
            </a:r>
            <a:r>
              <a:rPr lang="en-US" sz="2400" b="1" dirty="0" smtClean="0">
                <a:solidFill>
                  <a:schemeClr val="tx1"/>
                </a:solidFill>
                <a:latin typeface="Cambria Math" pitchFamily="18" charset="0"/>
                <a:ea typeface="Cambria Math" pitchFamily="18" charset="0"/>
              </a:rPr>
              <a:t> Disease in High Risk Families</a:t>
            </a:r>
            <a:endParaRPr lang="en-US" sz="2400" dirty="0"/>
          </a:p>
        </p:txBody>
      </p:sp>
      <p:sp>
        <p:nvSpPr>
          <p:cNvPr id="3" name="Content Placeholder 2"/>
          <p:cNvSpPr>
            <a:spLocks noGrp="1"/>
          </p:cNvSpPr>
          <p:nvPr>
            <p:ph idx="1"/>
          </p:nvPr>
        </p:nvSpPr>
        <p:spPr/>
        <p:txBody>
          <a:bodyPr/>
          <a:lstStyle/>
          <a:p>
            <a:pPr>
              <a:buNone/>
            </a:pPr>
            <a:r>
              <a:rPr lang="en-US" dirty="0" smtClean="0"/>
              <a:t> </a:t>
            </a:r>
            <a:r>
              <a:rPr lang="en-US" dirty="0" smtClean="0"/>
              <a:t>253 subjects.</a:t>
            </a:r>
          </a:p>
          <a:p>
            <a:r>
              <a:rPr lang="en-US" dirty="0" smtClean="0"/>
              <a:t>Our goal for this year is </a:t>
            </a:r>
            <a:r>
              <a:rPr lang="en-US" dirty="0" smtClean="0"/>
              <a:t>340</a:t>
            </a:r>
          </a:p>
          <a:p>
            <a:r>
              <a:rPr lang="en-US" dirty="0" smtClean="0"/>
              <a:t>S</a:t>
            </a:r>
            <a:r>
              <a:rPr lang="en-US" dirty="0" smtClean="0"/>
              <a:t>upplement </a:t>
            </a:r>
            <a:r>
              <a:rPr lang="en-US" dirty="0" smtClean="0"/>
              <a:t>to do some microarray </a:t>
            </a:r>
            <a:r>
              <a:rPr lang="en-US" dirty="0" smtClean="0"/>
              <a:t>work</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71488" y="511175"/>
            <a:ext cx="8229600" cy="1371600"/>
          </a:xfrm>
        </p:spPr>
        <p:txBody>
          <a:bodyPr/>
          <a:lstStyle/>
          <a:p>
            <a:pPr defTabSz="169863">
              <a:defRPr/>
            </a:pPr>
            <a:r>
              <a:rPr lang="en-US" altLang="zh-CN" sz="2400" b="1" dirty="0" smtClean="0">
                <a:solidFill>
                  <a:srgbClr val="000048"/>
                </a:solidFill>
                <a:latin typeface="Cambria Math" pitchFamily="18" charset="0"/>
                <a:ea typeface="Cambria Math" pitchFamily="18" charset="0"/>
              </a:rPr>
              <a:t>High Prevalence of Silent Small Vessel </a:t>
            </a:r>
            <a:r>
              <a:rPr lang="en-US" altLang="zh-CN" sz="2400" b="1" dirty="0" err="1" smtClean="0">
                <a:solidFill>
                  <a:srgbClr val="000048"/>
                </a:solidFill>
                <a:latin typeface="Cambria Math" pitchFamily="18" charset="0"/>
                <a:ea typeface="Cambria Math" pitchFamily="18" charset="0"/>
              </a:rPr>
              <a:t>Cerebrovascular</a:t>
            </a:r>
            <a:r>
              <a:rPr lang="en-US" altLang="zh-CN" sz="2400" b="1" dirty="0" smtClean="0">
                <a:solidFill>
                  <a:srgbClr val="000048"/>
                </a:solidFill>
                <a:latin typeface="Cambria Math" pitchFamily="18" charset="0"/>
                <a:ea typeface="Cambria Math" pitchFamily="18" charset="0"/>
              </a:rPr>
              <a:t> Disease, and </a:t>
            </a:r>
            <a:br>
              <a:rPr lang="en-US" altLang="zh-CN" sz="2400" b="1" dirty="0" smtClean="0">
                <a:solidFill>
                  <a:srgbClr val="000048"/>
                </a:solidFill>
                <a:latin typeface="Cambria Math" pitchFamily="18" charset="0"/>
                <a:ea typeface="Cambria Math" pitchFamily="18" charset="0"/>
              </a:rPr>
            </a:br>
            <a:r>
              <a:rPr lang="en-US" altLang="zh-CN" sz="2400" b="1" dirty="0" smtClean="0">
                <a:solidFill>
                  <a:srgbClr val="000048"/>
                </a:solidFill>
                <a:latin typeface="Cambria Math" pitchFamily="18" charset="0"/>
                <a:ea typeface="Cambria Math" pitchFamily="18" charset="0"/>
              </a:rPr>
              <a:t>Co-occurrence with Occult Coronary Disease in Healthy Individuals</a:t>
            </a:r>
            <a:r>
              <a:rPr lang="en-US" b="1" dirty="0" smtClean="0">
                <a:solidFill>
                  <a:srgbClr val="000048"/>
                </a:solidFill>
                <a:latin typeface="Arial" charset="0"/>
              </a:rPr>
              <a:t/>
            </a:r>
            <a:br>
              <a:rPr lang="en-US" b="1" dirty="0" smtClean="0">
                <a:solidFill>
                  <a:srgbClr val="000048"/>
                </a:solidFill>
                <a:latin typeface="Arial" charset="0"/>
              </a:rPr>
            </a:br>
            <a:endParaRPr lang="en-US" dirty="0"/>
          </a:p>
        </p:txBody>
      </p:sp>
      <p:sp>
        <p:nvSpPr>
          <p:cNvPr id="3" name="Content Placeholder 2"/>
          <p:cNvSpPr>
            <a:spLocks noGrp="1"/>
          </p:cNvSpPr>
          <p:nvPr>
            <p:ph idx="1"/>
          </p:nvPr>
        </p:nvSpPr>
        <p:spPr/>
        <p:txBody>
          <a:bodyPr/>
          <a:lstStyle/>
          <a:p>
            <a:pPr>
              <a:defRPr/>
            </a:pPr>
            <a:r>
              <a:rPr lang="en-US" sz="2400" dirty="0" smtClean="0">
                <a:latin typeface="Times New Roman" pitchFamily="18" charset="0"/>
                <a:cs typeface="Times New Roman" pitchFamily="18" charset="0"/>
              </a:rPr>
              <a:t>Subjects recruited from</a:t>
            </a:r>
          </a:p>
          <a:p>
            <a:pPr>
              <a:defRPr/>
            </a:pPr>
            <a:r>
              <a:rPr lang="en-US" sz="2400" dirty="0" smtClean="0">
                <a:latin typeface="Times New Roman" pitchFamily="18" charset="0"/>
                <a:cs typeface="Times New Roman" pitchFamily="18" charset="0"/>
              </a:rPr>
              <a:t>Siblings of </a:t>
            </a:r>
            <a:r>
              <a:rPr lang="en-US" sz="2400" dirty="0" err="1" smtClean="0">
                <a:latin typeface="Times New Roman" pitchFamily="18" charset="0"/>
                <a:cs typeface="Times New Roman" pitchFamily="18" charset="0"/>
              </a:rPr>
              <a:t>Probands</a:t>
            </a:r>
            <a:r>
              <a:rPr lang="en-US" sz="2400" dirty="0" smtClean="0">
                <a:latin typeface="Times New Roman" pitchFamily="18" charset="0"/>
                <a:cs typeface="Times New Roman" pitchFamily="18" charset="0"/>
              </a:rPr>
              <a:t>  with (CHD onset &lt; age 60). </a:t>
            </a:r>
          </a:p>
          <a:p>
            <a:pPr>
              <a:defRPr/>
            </a:pPr>
            <a:r>
              <a:rPr lang="en-US" sz="2400" dirty="0" smtClean="0">
                <a:latin typeface="Times New Roman" pitchFamily="18" charset="0"/>
                <a:cs typeface="Times New Roman" pitchFamily="18" charset="0"/>
              </a:rPr>
              <a:t>1269 Caucasian and African American healthy 30-59 year old</a:t>
            </a:r>
          </a:p>
          <a:p>
            <a:pPr>
              <a:defRPr/>
            </a:pPr>
            <a:r>
              <a:rPr lang="en-US" sz="2400" dirty="0" smtClean="0">
                <a:latin typeface="Times New Roman" pitchFamily="18" charset="0"/>
                <a:cs typeface="Times New Roman" pitchFamily="18" charset="0"/>
              </a:rPr>
              <a:t>Participating in a 24 year prospective study </a:t>
            </a:r>
          </a:p>
          <a:p>
            <a:pPr>
              <a:defRPr/>
            </a:pPr>
            <a:r>
              <a:rPr lang="en-US" sz="2400" dirty="0" smtClean="0">
                <a:latin typeface="Times New Roman" pitchFamily="18" charset="0"/>
                <a:cs typeface="Times New Roman" pitchFamily="18" charset="0"/>
              </a:rPr>
              <a:t>Incident stroke and CAD and are eliminated from this analysis</a:t>
            </a:r>
          </a:p>
          <a:p>
            <a:pPr>
              <a:buFont typeface="Wingdings" pitchFamily="2" charset="2"/>
              <a:buNone/>
              <a:defRPr/>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3553" name="Picture 3656"/>
          <p:cNvPicPr>
            <a:picLocks noChangeAspect="1" noChangeArrowheads="1"/>
          </p:cNvPicPr>
          <p:nvPr/>
        </p:nvPicPr>
        <p:blipFill>
          <a:blip r:embed="rId3" cstate="print"/>
          <a:srcRect/>
          <a:stretch>
            <a:fillRect/>
          </a:stretch>
        </p:blipFill>
        <p:spPr bwMode="auto">
          <a:xfrm>
            <a:off x="1030288" y="1504950"/>
            <a:ext cx="3040062" cy="3657600"/>
          </a:xfrm>
          <a:prstGeom prst="rect">
            <a:avLst/>
          </a:prstGeom>
          <a:noFill/>
          <a:ln w="9525">
            <a:noFill/>
            <a:miter lim="800000"/>
            <a:headEnd/>
            <a:tailEnd/>
          </a:ln>
        </p:spPr>
      </p:pic>
      <p:pic>
        <p:nvPicPr>
          <p:cNvPr id="23554" name="Picture 3658"/>
          <p:cNvPicPr>
            <a:picLocks noChangeAspect="1" noChangeArrowheads="1"/>
          </p:cNvPicPr>
          <p:nvPr/>
        </p:nvPicPr>
        <p:blipFill>
          <a:blip r:embed="rId4" cstate="print"/>
          <a:srcRect/>
          <a:stretch>
            <a:fillRect/>
          </a:stretch>
        </p:blipFill>
        <p:spPr bwMode="auto">
          <a:xfrm>
            <a:off x="5159375" y="1490663"/>
            <a:ext cx="2878138" cy="365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196" name="Text Box 4"/>
          <p:cNvSpPr txBox="1">
            <a:spLocks noGrp="1" noChangeArrowheads="1"/>
          </p:cNvSpPr>
          <p:nvPr>
            <p:ph type="title" idx="4294967295"/>
          </p:nvPr>
        </p:nvSpPr>
        <p:spPr>
          <a:xfrm>
            <a:off x="533400" y="228600"/>
            <a:ext cx="8229600" cy="1143000"/>
          </a:xfrm>
          <a:gradFill rotWithShape="1">
            <a:gsLst>
              <a:gs pos="0">
                <a:srgbClr val="024EA2">
                  <a:gamma/>
                  <a:shade val="46275"/>
                  <a:invGamma/>
                </a:srgbClr>
              </a:gs>
              <a:gs pos="50000">
                <a:srgbClr val="024EA2"/>
              </a:gs>
              <a:gs pos="100000">
                <a:srgbClr val="024EA2">
                  <a:gamma/>
                  <a:shade val="46275"/>
                  <a:invGamma/>
                </a:srgbClr>
              </a:gs>
            </a:gsLst>
            <a:lin ang="5400000" scaled="1"/>
          </a:gradFill>
        </p:spPr>
        <p:txBody>
          <a:bodyPr/>
          <a:lstStyle/>
          <a:p>
            <a:pPr defTabSz="3292475">
              <a:spcBef>
                <a:spcPct val="50000"/>
              </a:spcBef>
              <a:defRPr/>
            </a:pPr>
            <a:r>
              <a:rPr lang="en-US" b="1" dirty="0"/>
              <a:t>RESULTS</a:t>
            </a:r>
          </a:p>
        </p:txBody>
      </p:sp>
      <p:graphicFrame>
        <p:nvGraphicFramePr>
          <p:cNvPr id="352258" name="Object 2"/>
          <p:cNvGraphicFramePr>
            <a:graphicFrameLocks noChangeAspect="1"/>
          </p:cNvGraphicFramePr>
          <p:nvPr/>
        </p:nvGraphicFramePr>
        <p:xfrm>
          <a:off x="522288" y="1582738"/>
          <a:ext cx="8072437" cy="4116387"/>
        </p:xfrm>
        <a:graphic>
          <a:graphicData uri="http://schemas.openxmlformats.org/presentationml/2006/ole">
            <p:oleObj spid="_x0000_s352258" name="Chart" r:id="rId4" imgW="5334000" imgH="2895600" progId="MSGraph.Chart.8">
              <p:embed/>
            </p:oleObj>
          </a:graphicData>
        </a:graphic>
      </p:graphicFrame>
      <p:sp>
        <p:nvSpPr>
          <p:cNvPr id="352260" name="Text Box 8"/>
          <p:cNvSpPr txBox="1">
            <a:spLocks noChangeArrowheads="1"/>
          </p:cNvSpPr>
          <p:nvPr/>
        </p:nvSpPr>
        <p:spPr bwMode="auto">
          <a:xfrm>
            <a:off x="1411288" y="5037138"/>
            <a:ext cx="7326312" cy="338137"/>
          </a:xfrm>
          <a:prstGeom prst="rect">
            <a:avLst/>
          </a:prstGeom>
          <a:noFill/>
          <a:ln w="9525">
            <a:noFill/>
            <a:miter lim="800000"/>
            <a:headEnd/>
            <a:tailEnd/>
          </a:ln>
        </p:spPr>
        <p:txBody>
          <a:bodyPr>
            <a:spAutoFit/>
          </a:bodyPr>
          <a:lstStyle/>
          <a:p>
            <a:pPr>
              <a:spcBef>
                <a:spcPct val="50000"/>
              </a:spcBef>
            </a:pPr>
            <a:r>
              <a:rPr lang="en-US" sz="1600">
                <a:latin typeface="Arial" charset="0"/>
              </a:rPr>
              <a:t>                     </a:t>
            </a:r>
            <a:r>
              <a:rPr lang="en-US" sz="1600" b="1">
                <a:latin typeface="Arial" charset="0"/>
              </a:rPr>
              <a:t> 81%                   33%                  15%                  36%</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356353" name="Group 3657"/>
          <p:cNvGrpSpPr>
            <a:grpSpLocks noGrp="1"/>
          </p:cNvGrpSpPr>
          <p:nvPr>
            <p:ph type="chart" idx="1"/>
          </p:nvPr>
        </p:nvGrpSpPr>
        <p:grpSpPr bwMode="auto">
          <a:xfrm>
            <a:off x="457200" y="1981200"/>
            <a:ext cx="8229600" cy="4114800"/>
            <a:chOff x="18288" y="3120"/>
            <a:chExt cx="4410" cy="2948"/>
          </a:xfrm>
        </p:grpSpPr>
        <p:pic>
          <p:nvPicPr>
            <p:cNvPr id="356355" name="Picture 3651"/>
            <p:cNvPicPr>
              <a:picLocks noChangeAspect="1" noChangeArrowheads="1"/>
            </p:cNvPicPr>
            <p:nvPr/>
          </p:nvPicPr>
          <p:blipFill>
            <a:blip r:embed="rId3" cstate="print"/>
            <a:srcRect/>
            <a:stretch>
              <a:fillRect/>
            </a:stretch>
          </p:blipFill>
          <p:spPr bwMode="auto">
            <a:xfrm>
              <a:off x="18288" y="3120"/>
              <a:ext cx="4410" cy="2948"/>
            </a:xfrm>
            <a:prstGeom prst="rect">
              <a:avLst/>
            </a:prstGeom>
            <a:noFill/>
            <a:ln w="9525">
              <a:noFill/>
              <a:miter lim="800000"/>
              <a:headEnd/>
              <a:tailEnd/>
            </a:ln>
          </p:spPr>
        </p:pic>
        <p:sp>
          <p:nvSpPr>
            <p:cNvPr id="356356" name="Rectangle 3652"/>
            <p:cNvSpPr>
              <a:spLocks noChangeArrowheads="1"/>
            </p:cNvSpPr>
            <p:nvPr/>
          </p:nvSpPr>
          <p:spPr bwMode="auto">
            <a:xfrm>
              <a:off x="18432" y="3264"/>
              <a:ext cx="3360" cy="432"/>
            </a:xfrm>
            <a:prstGeom prst="rect">
              <a:avLst/>
            </a:prstGeom>
            <a:solidFill>
              <a:schemeClr val="bg1"/>
            </a:solidFill>
            <a:ln w="9525">
              <a:noFill/>
              <a:miter lim="800000"/>
              <a:headEnd/>
              <a:tailEnd/>
            </a:ln>
          </p:spPr>
          <p:txBody>
            <a:bodyPr wrap="none" lIns="25393" tIns="12696" rIns="25393" bIns="12696" anchor="ctr"/>
            <a:lstStyle/>
            <a:p>
              <a:pPr defTabSz="254000"/>
              <a:endParaRPr lang="de-DE">
                <a:latin typeface="Arial" charset="0"/>
              </a:endParaRPr>
            </a:p>
          </p:txBody>
        </p:sp>
      </p:grpSp>
      <p:sp>
        <p:nvSpPr>
          <p:cNvPr id="7" name="Text Box 3655"/>
          <p:cNvSpPr txBox="1">
            <a:spLocks noGrp="1" noChangeArrowheads="1"/>
          </p:cNvSpPr>
          <p:nvPr>
            <p:ph type="title"/>
          </p:nvPr>
        </p:nvSpPr>
        <p:spPr>
          <a:xfrm>
            <a:off x="457200" y="381000"/>
            <a:ext cx="8229600" cy="395288"/>
          </a:xfrm>
        </p:spPr>
        <p:txBody>
          <a:bodyPr lIns="25393" tIns="12696" rIns="25393" bIns="12696">
            <a:spAutoFit/>
          </a:bodyPr>
          <a:lstStyle/>
          <a:p>
            <a:pPr>
              <a:spcBef>
                <a:spcPct val="50000"/>
              </a:spcBef>
              <a:defRPr/>
            </a:pPr>
            <a:r>
              <a:rPr lang="en-US" sz="2400" dirty="0">
                <a:solidFill>
                  <a:schemeClr val="tx1"/>
                </a:solidFill>
                <a:latin typeface="Cambria Math" pitchFamily="18" charset="0"/>
                <a:ea typeface="Cambria Math" pitchFamily="18" charset="0"/>
              </a:rPr>
              <a:t>Distribution of SCVD and O-CAD in SIBS N=45</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 name="TextBox 19"/>
          <p:cNvSpPr txBox="1"/>
          <p:nvPr/>
        </p:nvSpPr>
        <p:spPr>
          <a:xfrm>
            <a:off x="762000" y="1447800"/>
            <a:ext cx="8153400" cy="2308225"/>
          </a:xfrm>
          <a:prstGeom prst="rect">
            <a:avLst/>
          </a:prstGeom>
          <a:noFill/>
        </p:spPr>
        <p:txBody>
          <a:bodyPr>
            <a:spAutoFit/>
          </a:bodyPr>
          <a:lstStyle/>
          <a:p>
            <a:pPr fontAlgn="auto">
              <a:spcBef>
                <a:spcPts val="0"/>
              </a:spcBef>
              <a:spcAft>
                <a:spcPts val="0"/>
              </a:spcAft>
              <a:buClr>
                <a:schemeClr val="accent2">
                  <a:lumMod val="50000"/>
                </a:schemeClr>
              </a:buClr>
              <a:buFont typeface="Wingdings" pitchFamily="2" charset="2"/>
              <a:buChar char="Ø"/>
              <a:defRPr/>
            </a:pPr>
            <a:endParaRPr lang="en-US" altLang="zh-CN" dirty="0">
              <a:latin typeface="Arial" pitchFamily="34" charset="0"/>
              <a:cs typeface="Arial" pitchFamily="34" charset="0"/>
            </a:endParaRPr>
          </a:p>
          <a:p>
            <a:pPr fontAlgn="auto">
              <a:spcBef>
                <a:spcPts val="0"/>
              </a:spcBef>
              <a:spcAft>
                <a:spcPts val="0"/>
              </a:spcAft>
              <a:buClr>
                <a:schemeClr val="accent2">
                  <a:lumMod val="50000"/>
                </a:schemeClr>
              </a:buClr>
              <a:buFont typeface="Wingdings" pitchFamily="2" charset="2"/>
              <a:buChar char="Ø"/>
              <a:defRPr/>
            </a:pPr>
            <a:endParaRPr lang="en-US" altLang="zh-CN" dirty="0">
              <a:latin typeface="Arial" pitchFamily="34" charset="0"/>
              <a:cs typeface="Arial" pitchFamily="34" charset="0"/>
            </a:endParaRPr>
          </a:p>
          <a:p>
            <a:pPr fontAlgn="auto">
              <a:spcBef>
                <a:spcPts val="0"/>
              </a:spcBef>
              <a:spcAft>
                <a:spcPts val="0"/>
              </a:spcAft>
              <a:buClr>
                <a:schemeClr val="accent2">
                  <a:lumMod val="50000"/>
                </a:schemeClr>
              </a:buClr>
              <a:buFont typeface="Wingdings" pitchFamily="2" charset="2"/>
              <a:buChar char="Ø"/>
              <a:defRPr/>
            </a:pPr>
            <a:endParaRPr lang="en-US" altLang="zh-CN" dirty="0">
              <a:latin typeface="Arial" pitchFamily="34" charset="0"/>
              <a:cs typeface="Arial" pitchFamily="34" charset="0"/>
            </a:endParaRPr>
          </a:p>
          <a:p>
            <a:pPr fontAlgn="auto">
              <a:spcBef>
                <a:spcPts val="0"/>
              </a:spcBef>
              <a:spcAft>
                <a:spcPts val="0"/>
              </a:spcAft>
              <a:buClr>
                <a:schemeClr val="accent2">
                  <a:lumMod val="50000"/>
                </a:schemeClr>
              </a:buClr>
              <a:buFont typeface="Wingdings" pitchFamily="2" charset="2"/>
              <a:buChar char="Ø"/>
              <a:defRPr/>
            </a:pPr>
            <a:endParaRPr lang="en-US" altLang="zh-CN" dirty="0">
              <a:latin typeface="Arial" pitchFamily="34" charset="0"/>
              <a:cs typeface="Arial" pitchFamily="34" charset="0"/>
            </a:endParaRPr>
          </a:p>
          <a:p>
            <a:pPr fontAlgn="auto">
              <a:spcBef>
                <a:spcPts val="0"/>
              </a:spcBef>
              <a:spcAft>
                <a:spcPts val="0"/>
              </a:spcAft>
              <a:buClr>
                <a:schemeClr val="accent2">
                  <a:lumMod val="50000"/>
                </a:schemeClr>
              </a:buClr>
              <a:buFont typeface="Wingdings" pitchFamily="2" charset="2"/>
              <a:buChar char="Ø"/>
              <a:defRPr/>
            </a:pPr>
            <a:endParaRPr lang="en-US" altLang="zh-CN" dirty="0">
              <a:latin typeface="Arial" pitchFamily="34" charset="0"/>
              <a:cs typeface="Arial" pitchFamily="34" charset="0"/>
            </a:endParaRPr>
          </a:p>
          <a:p>
            <a:pPr fontAlgn="auto">
              <a:spcBef>
                <a:spcPts val="0"/>
              </a:spcBef>
              <a:spcAft>
                <a:spcPts val="0"/>
              </a:spcAft>
              <a:buClr>
                <a:schemeClr val="accent2">
                  <a:lumMod val="50000"/>
                </a:schemeClr>
              </a:buClr>
              <a:defRPr/>
            </a:pPr>
            <a:endParaRPr lang="en-US" altLang="zh-CN" dirty="0">
              <a:latin typeface="Arial" pitchFamily="34" charset="0"/>
              <a:cs typeface="Arial" pitchFamily="34" charset="0"/>
            </a:endParaRPr>
          </a:p>
          <a:p>
            <a:pPr fontAlgn="auto">
              <a:spcBef>
                <a:spcPts val="0"/>
              </a:spcBef>
              <a:spcAft>
                <a:spcPts val="0"/>
              </a:spcAft>
              <a:buClr>
                <a:schemeClr val="accent2">
                  <a:lumMod val="50000"/>
                </a:schemeClr>
              </a:buClr>
              <a:buFont typeface="Wingdings" pitchFamily="2" charset="2"/>
              <a:buChar char="Ø"/>
              <a:defRPr/>
            </a:pPr>
            <a:endParaRPr lang="en-US" altLang="zh-CN" dirty="0">
              <a:latin typeface="Arial" pitchFamily="34" charset="0"/>
              <a:cs typeface="Arial" pitchFamily="34" charset="0"/>
            </a:endParaRPr>
          </a:p>
          <a:p>
            <a:pPr lvl="1" fontAlgn="auto">
              <a:spcBef>
                <a:spcPts val="0"/>
              </a:spcBef>
              <a:spcAft>
                <a:spcPts val="0"/>
              </a:spcAft>
              <a:buClr>
                <a:schemeClr val="accent2">
                  <a:lumMod val="50000"/>
                </a:schemeClr>
              </a:buClr>
              <a:buFont typeface="Wingdings" pitchFamily="2" charset="2"/>
              <a:buChar char="Ø"/>
              <a:defRPr/>
            </a:pPr>
            <a:endParaRPr lang="en-US" altLang="zh-CN" dirty="0">
              <a:latin typeface="Arial" pitchFamily="34" charset="0"/>
              <a:cs typeface="Arial" pitchFamily="34" charset="0"/>
            </a:endParaRPr>
          </a:p>
        </p:txBody>
      </p:sp>
      <p:pic>
        <p:nvPicPr>
          <p:cNvPr id="3075" name="Picture 2"/>
          <p:cNvPicPr>
            <a:picLocks noChangeAspect="1" noChangeArrowheads="1"/>
          </p:cNvPicPr>
          <p:nvPr/>
        </p:nvPicPr>
        <p:blipFill>
          <a:blip r:embed="rId2"/>
          <a:srcRect/>
          <a:stretch>
            <a:fillRect/>
          </a:stretch>
        </p:blipFill>
        <p:spPr bwMode="auto">
          <a:xfrm>
            <a:off x="990600" y="1219200"/>
            <a:ext cx="7162800" cy="2760663"/>
          </a:xfrm>
          <a:prstGeom prst="rect">
            <a:avLst/>
          </a:prstGeom>
          <a:noFill/>
          <a:ln w="9525">
            <a:noFill/>
            <a:miter lim="800000"/>
            <a:headEnd/>
            <a:tailEnd/>
          </a:ln>
        </p:spPr>
      </p:pic>
      <p:pic>
        <p:nvPicPr>
          <p:cNvPr id="3076" name="Picture 4" descr="lesions3Dex-shot2"/>
          <p:cNvPicPr>
            <a:picLocks noChangeAspect="1" noChangeArrowheads="1"/>
          </p:cNvPicPr>
          <p:nvPr/>
        </p:nvPicPr>
        <p:blipFill>
          <a:blip r:embed="rId3" cstate="print"/>
          <a:srcRect/>
          <a:stretch>
            <a:fillRect/>
          </a:stretch>
        </p:blipFill>
        <p:spPr bwMode="auto">
          <a:xfrm>
            <a:off x="228600" y="4191000"/>
            <a:ext cx="2481263" cy="2020888"/>
          </a:xfrm>
          <a:prstGeom prst="rect">
            <a:avLst/>
          </a:prstGeom>
          <a:noFill/>
        </p:spPr>
      </p:pic>
      <p:sp>
        <p:nvSpPr>
          <p:cNvPr id="3077" name="TextBox 11"/>
          <p:cNvSpPr txBox="1">
            <a:spLocks noChangeArrowheads="1"/>
          </p:cNvSpPr>
          <p:nvPr/>
        </p:nvSpPr>
        <p:spPr bwMode="auto">
          <a:xfrm>
            <a:off x="457200" y="228600"/>
            <a:ext cx="8458200" cy="641350"/>
          </a:xfrm>
          <a:prstGeom prst="rect">
            <a:avLst/>
          </a:prstGeom>
          <a:noFill/>
          <a:ln w="9525">
            <a:noFill/>
            <a:miter lim="800000"/>
            <a:headEnd/>
            <a:tailEnd/>
          </a:ln>
        </p:spPr>
        <p:txBody>
          <a:bodyPr>
            <a:spAutoFit/>
          </a:bodyPr>
          <a:lstStyle/>
          <a:p>
            <a:pPr algn="ctr"/>
            <a:r>
              <a:rPr lang="en-US" sz="3600" b="1">
                <a:solidFill>
                  <a:schemeClr val="accent2"/>
                </a:solidFill>
                <a:cs typeface="JasmineUPC" pitchFamily="18" charset="-34"/>
              </a:rPr>
              <a:t>Segmentation</a:t>
            </a:r>
          </a:p>
        </p:txBody>
      </p:sp>
      <p:sp>
        <p:nvSpPr>
          <p:cNvPr id="3078" name="Text Box 6"/>
          <p:cNvSpPr txBox="1">
            <a:spLocks noChangeArrowheads="1"/>
          </p:cNvSpPr>
          <p:nvPr/>
        </p:nvSpPr>
        <p:spPr bwMode="auto">
          <a:xfrm>
            <a:off x="728663" y="6172200"/>
            <a:ext cx="1503362" cy="336550"/>
          </a:xfrm>
          <a:prstGeom prst="rect">
            <a:avLst/>
          </a:prstGeom>
          <a:noFill/>
          <a:ln w="9525" algn="ctr">
            <a:noFill/>
            <a:miter lim="800000"/>
            <a:headEnd/>
            <a:tailEnd/>
          </a:ln>
          <a:effectLst/>
        </p:spPr>
        <p:txBody>
          <a:bodyPr wrap="none">
            <a:spAutoFit/>
          </a:bodyPr>
          <a:lstStyle/>
          <a:p>
            <a:pPr algn="ctr" eaLnBrk="0" hangingPunct="0">
              <a:buClr>
                <a:schemeClr val="tx2"/>
              </a:buClr>
            </a:pPr>
            <a:r>
              <a:rPr lang="en-US" sz="1600">
                <a:solidFill>
                  <a:schemeClr val="bg2"/>
                </a:solidFill>
              </a:rPr>
              <a:t>3-D Rendering</a:t>
            </a:r>
          </a:p>
        </p:txBody>
      </p:sp>
      <p:sp>
        <p:nvSpPr>
          <p:cNvPr id="3079" name="Text Box 7"/>
          <p:cNvSpPr txBox="1">
            <a:spLocks noChangeArrowheads="1"/>
          </p:cNvSpPr>
          <p:nvPr/>
        </p:nvSpPr>
        <p:spPr bwMode="auto">
          <a:xfrm>
            <a:off x="3124200" y="6248400"/>
            <a:ext cx="1155700" cy="336550"/>
          </a:xfrm>
          <a:prstGeom prst="rect">
            <a:avLst/>
          </a:prstGeom>
          <a:noFill/>
          <a:ln w="9525" algn="ctr">
            <a:noFill/>
            <a:miter lim="800000"/>
            <a:headEnd/>
            <a:tailEnd/>
          </a:ln>
          <a:effectLst/>
        </p:spPr>
        <p:txBody>
          <a:bodyPr wrap="none">
            <a:spAutoFit/>
          </a:bodyPr>
          <a:lstStyle/>
          <a:p>
            <a:pPr algn="ctr" eaLnBrk="0" hangingPunct="0">
              <a:buClr>
                <a:schemeClr val="tx2"/>
              </a:buClr>
            </a:pPr>
            <a:r>
              <a:rPr lang="en-US" sz="1600">
                <a:solidFill>
                  <a:schemeClr val="bg2"/>
                </a:solidFill>
              </a:rPr>
              <a:t>FreeSurfer</a:t>
            </a:r>
          </a:p>
        </p:txBody>
      </p:sp>
      <p:pic>
        <p:nvPicPr>
          <p:cNvPr id="3080" name="Picture 8"/>
          <p:cNvPicPr>
            <a:picLocks noChangeAspect="1" noChangeArrowheads="1"/>
          </p:cNvPicPr>
          <p:nvPr/>
        </p:nvPicPr>
        <p:blipFill>
          <a:blip r:embed="rId4"/>
          <a:srcRect/>
          <a:stretch>
            <a:fillRect/>
          </a:stretch>
        </p:blipFill>
        <p:spPr bwMode="auto">
          <a:xfrm>
            <a:off x="6594475" y="4267200"/>
            <a:ext cx="2549525" cy="1752600"/>
          </a:xfrm>
          <a:prstGeom prst="rect">
            <a:avLst/>
          </a:prstGeom>
          <a:noFill/>
          <a:ln w="9525">
            <a:noFill/>
            <a:miter lim="800000"/>
            <a:headEnd/>
            <a:tailEnd/>
          </a:ln>
          <a:effectLst/>
        </p:spPr>
      </p:pic>
      <p:pic>
        <p:nvPicPr>
          <p:cNvPr id="3081" name="Picture 9" descr="freesurfer"/>
          <p:cNvPicPr>
            <a:picLocks noChangeAspect="1" noChangeArrowheads="1"/>
          </p:cNvPicPr>
          <p:nvPr/>
        </p:nvPicPr>
        <p:blipFill>
          <a:blip r:embed="rId5" cstate="print"/>
          <a:srcRect/>
          <a:stretch>
            <a:fillRect/>
          </a:stretch>
        </p:blipFill>
        <p:spPr bwMode="auto">
          <a:xfrm>
            <a:off x="2819400" y="4191000"/>
            <a:ext cx="1708150" cy="2057400"/>
          </a:xfrm>
          <a:prstGeom prst="rect">
            <a:avLst/>
          </a:prstGeom>
          <a:noFill/>
        </p:spPr>
      </p:pic>
      <p:pic>
        <p:nvPicPr>
          <p:cNvPr id="3082" name="Picture 10" descr="2000301_LCRUISE"/>
          <p:cNvPicPr>
            <a:picLocks noChangeAspect="1" noChangeArrowheads="1"/>
          </p:cNvPicPr>
          <p:nvPr/>
        </p:nvPicPr>
        <p:blipFill>
          <a:blip r:embed="rId6" cstate="print"/>
          <a:srcRect/>
          <a:stretch>
            <a:fillRect/>
          </a:stretch>
        </p:blipFill>
        <p:spPr bwMode="auto">
          <a:xfrm>
            <a:off x="4648200" y="4191000"/>
            <a:ext cx="1692275" cy="2006600"/>
          </a:xfrm>
          <a:prstGeom prst="rect">
            <a:avLst/>
          </a:prstGeom>
          <a:noFill/>
        </p:spPr>
      </p:pic>
      <p:sp>
        <p:nvSpPr>
          <p:cNvPr id="3083" name="Text Box 11"/>
          <p:cNvSpPr txBox="1">
            <a:spLocks noChangeArrowheads="1"/>
          </p:cNvSpPr>
          <p:nvPr/>
        </p:nvSpPr>
        <p:spPr bwMode="auto">
          <a:xfrm>
            <a:off x="4656138" y="6248400"/>
            <a:ext cx="1603375" cy="336550"/>
          </a:xfrm>
          <a:prstGeom prst="rect">
            <a:avLst/>
          </a:prstGeom>
          <a:noFill/>
          <a:ln w="9525" algn="ctr">
            <a:noFill/>
            <a:miter lim="800000"/>
            <a:headEnd/>
            <a:tailEnd/>
          </a:ln>
          <a:effectLst/>
        </p:spPr>
        <p:txBody>
          <a:bodyPr wrap="none">
            <a:spAutoFit/>
          </a:bodyPr>
          <a:lstStyle/>
          <a:p>
            <a:pPr algn="ctr" eaLnBrk="0" hangingPunct="0">
              <a:buClr>
                <a:schemeClr val="tx2"/>
              </a:buClr>
            </a:pPr>
            <a:r>
              <a:rPr lang="en-US" sz="1600">
                <a:solidFill>
                  <a:schemeClr val="bg2"/>
                </a:solidFill>
              </a:rPr>
              <a:t>Lesion CRUISE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defRPr/>
            </a:pPr>
            <a:r>
              <a:rPr lang="en-US" sz="2400" b="1" dirty="0" smtClean="0">
                <a:solidFill>
                  <a:schemeClr val="tx1"/>
                </a:solidFill>
                <a:latin typeface="Cambria Math" pitchFamily="18" charset="0"/>
                <a:ea typeface="Cambria Math" pitchFamily="18" charset="0"/>
              </a:rPr>
              <a:t>No.: 1 R01 NS062059-01A2</a:t>
            </a:r>
            <a:br>
              <a:rPr lang="en-US" sz="2400" b="1" dirty="0" smtClean="0">
                <a:solidFill>
                  <a:schemeClr val="tx1"/>
                </a:solidFill>
                <a:latin typeface="Cambria Math" pitchFamily="18" charset="0"/>
                <a:ea typeface="Cambria Math" pitchFamily="18" charset="0"/>
              </a:rPr>
            </a:br>
            <a:r>
              <a:rPr lang="en-US" sz="2400" b="1" dirty="0" smtClean="0">
                <a:solidFill>
                  <a:schemeClr val="tx1"/>
                </a:solidFill>
                <a:latin typeface="Cambria Math" pitchFamily="18" charset="0"/>
                <a:ea typeface="Cambria Math" pitchFamily="18" charset="0"/>
              </a:rPr>
              <a:t> Occult Small Vessel </a:t>
            </a:r>
            <a:r>
              <a:rPr lang="en-US" sz="2400" b="1" dirty="0" err="1" smtClean="0">
                <a:solidFill>
                  <a:schemeClr val="tx1"/>
                </a:solidFill>
                <a:latin typeface="Cambria Math" pitchFamily="18" charset="0"/>
                <a:ea typeface="Cambria Math" pitchFamily="18" charset="0"/>
              </a:rPr>
              <a:t>Cerebrovascular</a:t>
            </a:r>
            <a:r>
              <a:rPr lang="en-US" sz="2400" b="1" dirty="0" smtClean="0">
                <a:solidFill>
                  <a:schemeClr val="tx1"/>
                </a:solidFill>
                <a:latin typeface="Cambria Math" pitchFamily="18" charset="0"/>
                <a:ea typeface="Cambria Math" pitchFamily="18" charset="0"/>
              </a:rPr>
              <a:t> Disease in High Risk Families</a:t>
            </a:r>
            <a:endParaRPr lang="en-US" sz="2400" b="1" dirty="0">
              <a:solidFill>
                <a:schemeClr val="tx1"/>
              </a:solidFill>
              <a:latin typeface="Cambria Math" pitchFamily="18" charset="0"/>
              <a:ea typeface="Cambria Math" pitchFamily="18" charset="0"/>
            </a:endParaRPr>
          </a:p>
        </p:txBody>
      </p:sp>
      <p:sp>
        <p:nvSpPr>
          <p:cNvPr id="6" name="Content Placeholder 5"/>
          <p:cNvSpPr>
            <a:spLocks noGrp="1"/>
          </p:cNvSpPr>
          <p:nvPr>
            <p:ph idx="1"/>
          </p:nvPr>
        </p:nvSpPr>
        <p:spPr/>
        <p:txBody>
          <a:bodyPr/>
          <a:lstStyle/>
          <a:p>
            <a:pPr>
              <a:defRPr/>
            </a:pPr>
            <a:r>
              <a:rPr lang="en-US" dirty="0" smtClean="0">
                <a:latin typeface="Times New Roman" pitchFamily="18" charset="0"/>
                <a:cs typeface="Times New Roman" pitchFamily="18" charset="0"/>
              </a:rPr>
              <a:t>Five years</a:t>
            </a:r>
          </a:p>
          <a:p>
            <a:pPr lvl="1">
              <a:defRPr/>
            </a:pPr>
            <a:r>
              <a:rPr lang="en-US" sz="3200" dirty="0" smtClean="0">
                <a:latin typeface="Times New Roman" pitchFamily="18" charset="0"/>
                <a:cs typeface="Times New Roman" pitchFamily="18" charset="0"/>
              </a:rPr>
              <a:t>800-1000 MRIs</a:t>
            </a:r>
          </a:p>
          <a:p>
            <a:pPr lvl="1">
              <a:defRPr/>
            </a:pPr>
            <a:r>
              <a:rPr lang="en-US" sz="3200" dirty="0" smtClean="0">
                <a:latin typeface="Times New Roman" pitchFamily="18" charset="0"/>
                <a:cs typeface="Times New Roman" pitchFamily="18" charset="0"/>
              </a:rPr>
              <a:t>Stress Thallium</a:t>
            </a:r>
          </a:p>
          <a:p>
            <a:pPr lvl="1">
              <a:defRPr/>
            </a:pPr>
            <a:r>
              <a:rPr lang="en-US" sz="3200" dirty="0" smtClean="0">
                <a:latin typeface="Times New Roman" pitchFamily="18" charset="0"/>
                <a:cs typeface="Times New Roman" pitchFamily="18" charset="0"/>
              </a:rPr>
              <a:t>Brain and Whole body CTA with newest Siemens 256 sensors (512) scanner</a:t>
            </a:r>
          </a:p>
          <a:p>
            <a:pPr lvl="1">
              <a:defRPr/>
            </a:pPr>
            <a:r>
              <a:rPr lang="en-US" sz="3200" dirty="0" smtClean="0">
                <a:latin typeface="Times New Roman" pitchFamily="18" charset="0"/>
                <a:cs typeface="Times New Roman" pitchFamily="18" charset="0"/>
              </a:rPr>
              <a:t>Brachial Artery Testing</a:t>
            </a:r>
          </a:p>
          <a:p>
            <a:pPr lvl="1">
              <a:defRPr/>
            </a:pPr>
            <a:r>
              <a:rPr lang="en-US" sz="3200" dirty="0" smtClean="0">
                <a:latin typeface="Times New Roman" pitchFamily="18" charset="0"/>
                <a:cs typeface="Times New Roman" pitchFamily="18" charset="0"/>
              </a:rPr>
              <a:t>Serological markers</a:t>
            </a:r>
          </a:p>
          <a:p>
            <a:pPr lvl="1">
              <a:defRPr/>
            </a:pPr>
            <a:r>
              <a:rPr lang="en-US" sz="3200" dirty="0" smtClean="0">
                <a:latin typeface="Times New Roman" pitchFamily="18" charset="0"/>
                <a:cs typeface="Times New Roman" pitchFamily="18" charset="0"/>
              </a:rPr>
              <a:t>3 other Concurrent studies</a:t>
            </a:r>
          </a:p>
          <a:p>
            <a:pPr>
              <a:defRPr/>
            </a:pP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Milestone</a:t>
            </a:r>
            <a:endParaRPr lang="en-US" dirty="0"/>
          </a:p>
        </p:txBody>
      </p:sp>
      <p:sp>
        <p:nvSpPr>
          <p:cNvPr id="3" name="Content Placeholder 2"/>
          <p:cNvSpPr>
            <a:spLocks noGrp="1"/>
          </p:cNvSpPr>
          <p:nvPr>
            <p:ph idx="1"/>
          </p:nvPr>
        </p:nvSpPr>
        <p:spPr/>
        <p:txBody>
          <a:bodyPr/>
          <a:lstStyle/>
          <a:p>
            <a:r>
              <a:rPr lang="en-US" dirty="0" smtClean="0"/>
              <a:t>We surpassed the </a:t>
            </a:r>
            <a:r>
              <a:rPr lang="en-US" dirty="0" err="1" smtClean="0"/>
              <a:t>n</a:t>
            </a:r>
            <a:r>
              <a:rPr lang="en-US" dirty="0" smtClean="0"/>
              <a:t>=250 mark</a:t>
            </a:r>
          </a:p>
          <a:p>
            <a:r>
              <a:rPr lang="en-US" dirty="0" smtClean="0"/>
              <a:t>Goal for the year N= 340</a:t>
            </a:r>
          </a:p>
          <a:p>
            <a:r>
              <a:rPr lang="en-US" dirty="0" smtClean="0"/>
              <a:t>Present data analysis </a:t>
            </a:r>
            <a:r>
              <a:rPr lang="en-US" dirty="0" err="1" smtClean="0"/>
              <a:t>n</a:t>
            </a:r>
            <a:r>
              <a:rPr lang="en-US" dirty="0" smtClean="0"/>
              <a:t>=204 for parametric data</a:t>
            </a:r>
          </a:p>
          <a:p>
            <a:r>
              <a:rPr lang="en-US" dirty="0" smtClean="0"/>
              <a:t>N=104 for white matter </a:t>
            </a:r>
            <a:r>
              <a:rPr lang="en-US" dirty="0" err="1" smtClean="0"/>
              <a:t>volumeterics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matter Disease By Decade (</a:t>
            </a:r>
            <a:r>
              <a:rPr lang="en-US" dirty="0" err="1" smtClean="0"/>
              <a:t>p</a:t>
            </a:r>
            <a:r>
              <a:rPr lang="en-US" dirty="0" smtClean="0"/>
              <a:t>=0.0063)</a:t>
            </a:r>
            <a:endParaRPr lang="en-US" dirty="0"/>
          </a:p>
        </p:txBody>
      </p:sp>
      <p:graphicFrame>
        <p:nvGraphicFramePr>
          <p:cNvPr id="4" name="Chart Placeholder 3"/>
          <p:cNvGraphicFramePr>
            <a:graphicFrameLocks noGrp="1"/>
          </p:cNvGraphicFramePr>
          <p:nvPr>
            <p:ph type="chart" idx="1"/>
          </p:nvPr>
        </p:nvGraphicFramePr>
        <p:xfrm>
          <a:off x="457200" y="1981200"/>
          <a:ext cx="82296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Percentage Infarcts &gt; 3mm in Decade of Life</a:t>
            </a:r>
            <a:endParaRPr lang="en-US" dirty="0"/>
          </a:p>
        </p:txBody>
      </p:sp>
      <p:graphicFrame>
        <p:nvGraphicFramePr>
          <p:cNvPr id="5" name="Content Placeholder 4"/>
          <p:cNvGraphicFramePr>
            <a:graphicFrameLocks noGrp="1"/>
          </p:cNvGraphicFramePr>
          <p:nvPr>
            <p:ph idx="1"/>
          </p:nvPr>
        </p:nvGraphicFramePr>
        <p:xfrm>
          <a:off x="457200" y="1981200"/>
          <a:ext cx="82296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Number in Decade of Life</a:t>
            </a:r>
            <a:br>
              <a:rPr lang="en-US" dirty="0" smtClean="0"/>
            </a:br>
            <a:r>
              <a:rPr lang="en-US" dirty="0" smtClean="0"/>
              <a:t>N=204</a:t>
            </a:r>
            <a:endParaRPr lang="en-US" dirty="0"/>
          </a:p>
        </p:txBody>
      </p:sp>
      <p:graphicFrame>
        <p:nvGraphicFramePr>
          <p:cNvPr id="4" name="Content Placeholder 3"/>
          <p:cNvGraphicFramePr>
            <a:graphicFrameLocks noGrp="1"/>
          </p:cNvGraphicFramePr>
          <p:nvPr>
            <p:ph idx="1"/>
          </p:nvPr>
        </p:nvGraphicFramePr>
        <p:xfrm>
          <a:off x="457200" y="1981200"/>
          <a:ext cx="8229600" cy="41148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77858" name="Picture 2"/>
          <p:cNvPicPr>
            <a:picLocks noChangeAspect="1" noChangeArrowheads="1"/>
          </p:cNvPicPr>
          <p:nvPr/>
        </p:nvPicPr>
        <p:blipFill>
          <a:blip r:embed="rId2" cstate="print"/>
          <a:srcRect/>
          <a:stretch>
            <a:fillRect/>
          </a:stretch>
        </p:blipFill>
        <p:spPr bwMode="auto">
          <a:xfrm>
            <a:off x="1204708" y="1451429"/>
            <a:ext cx="6499265" cy="3840480"/>
          </a:xfrm>
          <a:prstGeom prst="rect">
            <a:avLst/>
          </a:prstGeom>
          <a:noFill/>
          <a:ln w="9525">
            <a:noFill/>
            <a:miter lim="800000"/>
            <a:headEnd/>
            <a:tailEnd/>
          </a:ln>
          <a:effectLst/>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78882" name="Picture 2"/>
          <p:cNvPicPr>
            <a:picLocks noChangeAspect="1" noChangeArrowheads="1"/>
          </p:cNvPicPr>
          <p:nvPr/>
        </p:nvPicPr>
        <p:blipFill>
          <a:blip r:embed="rId2" cstate="print"/>
          <a:srcRect/>
          <a:stretch>
            <a:fillRect/>
          </a:stretch>
        </p:blipFill>
        <p:spPr bwMode="auto">
          <a:xfrm>
            <a:off x="1436934" y="1407886"/>
            <a:ext cx="6499269" cy="3840480"/>
          </a:xfrm>
          <a:prstGeom prst="rect">
            <a:avLst/>
          </a:prstGeom>
          <a:noFill/>
          <a:ln w="9525">
            <a:noFill/>
            <a:miter lim="800000"/>
            <a:headEnd/>
            <a:tailEnd/>
          </a:ln>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pSp>
        <p:nvGrpSpPr>
          <p:cNvPr id="2" name="Group 2"/>
          <p:cNvGrpSpPr>
            <a:grpSpLocks/>
          </p:cNvGrpSpPr>
          <p:nvPr/>
        </p:nvGrpSpPr>
        <p:grpSpPr bwMode="auto">
          <a:xfrm>
            <a:off x="731838" y="1147763"/>
            <a:ext cx="7875587" cy="4905375"/>
            <a:chOff x="1332" y="7842"/>
            <a:chExt cx="10080" cy="2958"/>
          </a:xfrm>
        </p:grpSpPr>
        <p:sp>
          <p:nvSpPr>
            <p:cNvPr id="374786" name="Text Box 3"/>
            <p:cNvSpPr txBox="1">
              <a:spLocks noChangeArrowheads="1"/>
            </p:cNvSpPr>
            <p:nvPr/>
          </p:nvSpPr>
          <p:spPr bwMode="auto">
            <a:xfrm>
              <a:off x="1332" y="7842"/>
              <a:ext cx="3420" cy="360"/>
            </a:xfrm>
            <a:prstGeom prst="rect">
              <a:avLst/>
            </a:prstGeom>
            <a:solidFill>
              <a:srgbClr val="FFFFFF"/>
            </a:solidFill>
            <a:ln w="9525">
              <a:solidFill>
                <a:srgbClr val="000000"/>
              </a:solidFill>
              <a:miter lim="800000"/>
              <a:headEnd/>
              <a:tailEnd/>
            </a:ln>
          </p:spPr>
          <p:txBody>
            <a:bodyPr/>
            <a:lstStyle/>
            <a:p>
              <a:pPr>
                <a:spcAft>
                  <a:spcPts val="1000"/>
                </a:spcAft>
              </a:pPr>
              <a:r>
                <a:rPr lang="en-US" sz="1200" b="1">
                  <a:solidFill>
                    <a:srgbClr val="080808"/>
                  </a:solidFill>
                  <a:latin typeface="Arial" charset="0"/>
                </a:rPr>
                <a:t>Current Study in High Risk Families</a:t>
              </a:r>
              <a:endParaRPr lang="en-US" sz="1200">
                <a:solidFill>
                  <a:srgbClr val="080808"/>
                </a:solidFill>
                <a:latin typeface="Arial" charset="0"/>
              </a:endParaRPr>
            </a:p>
          </p:txBody>
        </p:sp>
        <p:sp>
          <p:nvSpPr>
            <p:cNvPr id="374787" name="Text Box 4"/>
            <p:cNvSpPr txBox="1">
              <a:spLocks noChangeArrowheads="1"/>
            </p:cNvSpPr>
            <p:nvPr/>
          </p:nvSpPr>
          <p:spPr bwMode="auto">
            <a:xfrm>
              <a:off x="6012" y="7842"/>
              <a:ext cx="5400" cy="360"/>
            </a:xfrm>
            <a:prstGeom prst="rect">
              <a:avLst/>
            </a:prstGeom>
            <a:solidFill>
              <a:srgbClr val="FFFFFF"/>
            </a:solidFill>
            <a:ln w="9525">
              <a:solidFill>
                <a:srgbClr val="000000"/>
              </a:solidFill>
              <a:miter lim="800000"/>
              <a:headEnd/>
              <a:tailEnd/>
            </a:ln>
          </p:spPr>
          <p:txBody>
            <a:bodyPr/>
            <a:lstStyle/>
            <a:p>
              <a:pPr>
                <a:spcAft>
                  <a:spcPts val="1000"/>
                </a:spcAft>
              </a:pPr>
              <a:r>
                <a:rPr lang="en-US" sz="1200" b="1">
                  <a:solidFill>
                    <a:srgbClr val="080808"/>
                  </a:solidFill>
                  <a:latin typeface="Arial" charset="0"/>
                </a:rPr>
                <a:t>Proposed Study of Small Vessel Cerebrovascular Disease</a:t>
              </a:r>
              <a:endParaRPr lang="en-US" sz="1200">
                <a:solidFill>
                  <a:srgbClr val="080808"/>
                </a:solidFill>
                <a:latin typeface="Arial" charset="0"/>
              </a:endParaRPr>
            </a:p>
          </p:txBody>
        </p:sp>
        <p:sp>
          <p:nvSpPr>
            <p:cNvPr id="374788" name="Text Box 5"/>
            <p:cNvSpPr txBox="1">
              <a:spLocks noChangeArrowheads="1"/>
            </p:cNvSpPr>
            <p:nvPr/>
          </p:nvSpPr>
          <p:spPr bwMode="auto">
            <a:xfrm>
              <a:off x="1332" y="8460"/>
              <a:ext cx="2160" cy="2340"/>
            </a:xfrm>
            <a:prstGeom prst="rect">
              <a:avLst/>
            </a:prstGeom>
            <a:solidFill>
              <a:srgbClr val="FFFFFF"/>
            </a:solidFill>
            <a:ln w="9525">
              <a:solidFill>
                <a:srgbClr val="000000"/>
              </a:solidFill>
              <a:miter lim="800000"/>
              <a:headEnd/>
              <a:tailEnd/>
            </a:ln>
          </p:spPr>
          <p:txBody>
            <a:bodyPr/>
            <a:lstStyle/>
            <a:p>
              <a:pPr>
                <a:spcAft>
                  <a:spcPts val="1000"/>
                </a:spcAft>
              </a:pPr>
              <a:r>
                <a:rPr lang="en-US" sz="1200" b="1">
                  <a:solidFill>
                    <a:srgbClr val="080808"/>
                  </a:solidFill>
                  <a:latin typeface="Arial" charset="0"/>
                </a:rPr>
                <a:t>Apparently healthy 35-75 year old siblings (SIBS) of probands with premature CAD </a:t>
              </a:r>
            </a:p>
            <a:p>
              <a:pPr>
                <a:spcAft>
                  <a:spcPts val="1000"/>
                </a:spcAft>
              </a:pPr>
              <a:r>
                <a:rPr lang="en-US" sz="1200" b="1">
                  <a:solidFill>
                    <a:srgbClr val="080808"/>
                  </a:solidFill>
                  <a:latin typeface="Arial" charset="0"/>
                </a:rPr>
                <a:t>(&lt; 60 years). </a:t>
              </a:r>
            </a:p>
            <a:p>
              <a:pPr>
                <a:spcAft>
                  <a:spcPts val="1000"/>
                </a:spcAft>
              </a:pPr>
              <a:r>
                <a:rPr lang="en-US" sz="1200" b="1">
                  <a:solidFill>
                    <a:srgbClr val="080808"/>
                  </a:solidFill>
                  <a:latin typeface="Arial" charset="0"/>
                </a:rPr>
                <a:t>    N= 1337</a:t>
              </a:r>
            </a:p>
            <a:p>
              <a:pPr>
                <a:spcAft>
                  <a:spcPts val="1000"/>
                </a:spcAft>
              </a:pPr>
              <a:r>
                <a:rPr lang="en-US" sz="1200" b="1">
                  <a:solidFill>
                    <a:srgbClr val="080808"/>
                  </a:solidFill>
                  <a:latin typeface="Arial" charset="0"/>
                </a:rPr>
                <a:t>       Female =60%</a:t>
              </a:r>
            </a:p>
            <a:p>
              <a:pPr>
                <a:spcAft>
                  <a:spcPts val="1000"/>
                </a:spcAft>
              </a:pPr>
              <a:r>
                <a:rPr lang="en-US" sz="1200" b="1">
                  <a:solidFill>
                    <a:srgbClr val="080808"/>
                  </a:solidFill>
                  <a:latin typeface="Arial" charset="0"/>
                </a:rPr>
                <a:t>       Black = 47%</a:t>
              </a:r>
            </a:p>
            <a:p>
              <a:pPr>
                <a:spcAft>
                  <a:spcPts val="1000"/>
                </a:spcAft>
              </a:pPr>
              <a:r>
                <a:rPr lang="en-US" sz="1200" b="1">
                  <a:solidFill>
                    <a:srgbClr val="080808"/>
                  </a:solidFill>
                  <a:latin typeface="Arial" charset="0"/>
                </a:rPr>
                <a:t>       Mean age= 56</a:t>
              </a:r>
              <a:endParaRPr lang="en-US" sz="1200">
                <a:solidFill>
                  <a:srgbClr val="080808"/>
                </a:solidFill>
                <a:latin typeface="Arial" charset="0"/>
              </a:endParaRPr>
            </a:p>
          </p:txBody>
        </p:sp>
        <p:sp>
          <p:nvSpPr>
            <p:cNvPr id="374789" name="Text Box 6"/>
            <p:cNvSpPr txBox="1">
              <a:spLocks noChangeArrowheads="1"/>
            </p:cNvSpPr>
            <p:nvPr/>
          </p:nvSpPr>
          <p:spPr bwMode="auto">
            <a:xfrm>
              <a:off x="6012" y="8460"/>
              <a:ext cx="1800" cy="2340"/>
            </a:xfrm>
            <a:prstGeom prst="rect">
              <a:avLst/>
            </a:prstGeom>
            <a:solidFill>
              <a:srgbClr val="FFFFFF"/>
            </a:solidFill>
            <a:ln w="9525">
              <a:solidFill>
                <a:srgbClr val="000000"/>
              </a:solidFill>
              <a:miter lim="800000"/>
              <a:headEnd/>
              <a:tailEnd/>
            </a:ln>
          </p:spPr>
          <p:txBody>
            <a:bodyPr/>
            <a:lstStyle/>
            <a:p>
              <a:pPr>
                <a:spcAft>
                  <a:spcPts val="1000"/>
                </a:spcAft>
              </a:pPr>
              <a:r>
                <a:rPr lang="en-US" sz="1200" b="1">
                  <a:solidFill>
                    <a:srgbClr val="080808"/>
                  </a:solidFill>
                  <a:latin typeface="Arial" charset="0"/>
                </a:rPr>
                <a:t>Measurement</a:t>
              </a:r>
            </a:p>
            <a:p>
              <a:pPr>
                <a:spcAft>
                  <a:spcPts val="1000"/>
                </a:spcAft>
              </a:pPr>
              <a:r>
                <a:rPr lang="en-US" sz="1200" b="1">
                  <a:solidFill>
                    <a:srgbClr val="080808"/>
                  </a:solidFill>
                  <a:latin typeface="Arial" charset="0"/>
                </a:rPr>
                <a:t>current cardiovascular risk factors (RF), inflammatory markers, thrombosis factors endothelial function N=800</a:t>
              </a:r>
              <a:endParaRPr lang="en-US" sz="1200">
                <a:solidFill>
                  <a:srgbClr val="080808"/>
                </a:solidFill>
                <a:latin typeface="Arial" charset="0"/>
              </a:endParaRPr>
            </a:p>
          </p:txBody>
        </p:sp>
        <p:sp>
          <p:nvSpPr>
            <p:cNvPr id="374790" name="Text Box 7"/>
            <p:cNvSpPr txBox="1">
              <a:spLocks noChangeArrowheads="1"/>
            </p:cNvSpPr>
            <p:nvPr/>
          </p:nvSpPr>
          <p:spPr bwMode="auto">
            <a:xfrm>
              <a:off x="3672" y="8460"/>
              <a:ext cx="1980" cy="2340"/>
            </a:xfrm>
            <a:prstGeom prst="rect">
              <a:avLst/>
            </a:prstGeom>
            <a:solidFill>
              <a:srgbClr val="FFFFFF"/>
            </a:solidFill>
            <a:ln w="9525">
              <a:solidFill>
                <a:srgbClr val="000000"/>
              </a:solidFill>
              <a:miter lim="800000"/>
              <a:headEnd/>
              <a:tailEnd/>
            </a:ln>
          </p:spPr>
          <p:txBody>
            <a:bodyPr/>
            <a:lstStyle/>
            <a:p>
              <a:pPr>
                <a:spcAft>
                  <a:spcPts val="1000"/>
                </a:spcAft>
              </a:pPr>
              <a:r>
                <a:rPr lang="en-US" sz="1200" b="1">
                  <a:solidFill>
                    <a:srgbClr val="080808"/>
                  </a:solidFill>
                  <a:latin typeface="Arial" charset="0"/>
                </a:rPr>
                <a:t>Genotyping for 213 candidate genes for  cardiovascular mechanism-based phenotypes inflammation, thrombosis, </a:t>
              </a:r>
            </a:p>
            <a:p>
              <a:pPr>
                <a:spcAft>
                  <a:spcPts val="1000"/>
                </a:spcAft>
              </a:pPr>
              <a:r>
                <a:rPr lang="en-US" sz="1200" b="1">
                  <a:solidFill>
                    <a:srgbClr val="080808"/>
                  </a:solidFill>
                  <a:latin typeface="Arial" charset="0"/>
                </a:rPr>
                <a:t>cell signaling, vascular function. </a:t>
              </a:r>
              <a:endParaRPr lang="en-US" sz="1200">
                <a:solidFill>
                  <a:srgbClr val="080808"/>
                </a:solidFill>
                <a:latin typeface="Arial" charset="0"/>
              </a:endParaRPr>
            </a:p>
          </p:txBody>
        </p:sp>
        <p:sp>
          <p:nvSpPr>
            <p:cNvPr id="374791" name="Text Box 8"/>
            <p:cNvSpPr txBox="1">
              <a:spLocks noChangeArrowheads="1"/>
            </p:cNvSpPr>
            <p:nvPr/>
          </p:nvSpPr>
          <p:spPr bwMode="auto">
            <a:xfrm>
              <a:off x="7992" y="8460"/>
              <a:ext cx="1800" cy="2340"/>
            </a:xfrm>
            <a:prstGeom prst="rect">
              <a:avLst/>
            </a:prstGeom>
            <a:solidFill>
              <a:srgbClr val="FFFFFF"/>
            </a:solidFill>
            <a:ln w="9525">
              <a:solidFill>
                <a:srgbClr val="000000"/>
              </a:solidFill>
              <a:miter lim="800000"/>
              <a:headEnd/>
              <a:tailEnd/>
            </a:ln>
          </p:spPr>
          <p:txBody>
            <a:bodyPr/>
            <a:lstStyle/>
            <a:p>
              <a:pPr>
                <a:spcAft>
                  <a:spcPts val="1000"/>
                </a:spcAft>
              </a:pPr>
              <a:r>
                <a:rPr lang="en-US" sz="1200" b="1">
                  <a:solidFill>
                    <a:srgbClr val="080808"/>
                  </a:solidFill>
                  <a:latin typeface="Arial" charset="0"/>
                </a:rPr>
                <a:t>Measurement  of occult CAD using exercise SPECT and of SVCD using MRI-definied white matter hyper-intensities</a:t>
              </a:r>
            </a:p>
            <a:p>
              <a:pPr>
                <a:spcAft>
                  <a:spcPts val="1000"/>
                </a:spcAft>
              </a:pPr>
              <a:r>
                <a:rPr lang="en-US" sz="1200" b="1">
                  <a:solidFill>
                    <a:srgbClr val="080808"/>
                  </a:solidFill>
                  <a:latin typeface="Arial" charset="0"/>
                </a:rPr>
                <a:t>and lacunes N=800</a:t>
              </a:r>
              <a:endParaRPr lang="en-US" sz="1200">
                <a:solidFill>
                  <a:srgbClr val="080808"/>
                </a:solidFill>
                <a:latin typeface="Arial" charset="0"/>
              </a:endParaRPr>
            </a:p>
          </p:txBody>
        </p:sp>
        <p:sp>
          <p:nvSpPr>
            <p:cNvPr id="374792" name="Text Box 9"/>
            <p:cNvSpPr txBox="1">
              <a:spLocks noChangeArrowheads="1"/>
            </p:cNvSpPr>
            <p:nvPr/>
          </p:nvSpPr>
          <p:spPr bwMode="auto">
            <a:xfrm>
              <a:off x="9972" y="8280"/>
              <a:ext cx="1440" cy="720"/>
            </a:xfrm>
            <a:prstGeom prst="rect">
              <a:avLst/>
            </a:prstGeom>
            <a:solidFill>
              <a:srgbClr val="FFFFFF"/>
            </a:solidFill>
            <a:ln w="9525">
              <a:solidFill>
                <a:srgbClr val="000000"/>
              </a:solidFill>
              <a:miter lim="800000"/>
              <a:headEnd/>
              <a:tailEnd/>
            </a:ln>
          </p:spPr>
          <p:txBody>
            <a:bodyPr/>
            <a:lstStyle/>
            <a:p>
              <a:pPr>
                <a:spcAft>
                  <a:spcPts val="1000"/>
                </a:spcAft>
              </a:pPr>
              <a:r>
                <a:rPr lang="en-US" sz="1200" b="1">
                  <a:solidFill>
                    <a:srgbClr val="080808"/>
                  </a:solidFill>
                  <a:latin typeface="Arial" charset="0"/>
                </a:rPr>
                <a:t>ARIC prevalence</a:t>
              </a:r>
            </a:p>
            <a:p>
              <a:pPr>
                <a:spcAft>
                  <a:spcPts val="1000"/>
                </a:spcAft>
              </a:pPr>
              <a:r>
                <a:rPr lang="en-US" sz="1200" b="1">
                  <a:solidFill>
                    <a:srgbClr val="080808"/>
                  </a:solidFill>
                  <a:latin typeface="Arial" charset="0"/>
                </a:rPr>
                <a:t>comparison</a:t>
              </a:r>
              <a:endParaRPr lang="en-US" sz="1200">
                <a:solidFill>
                  <a:srgbClr val="080808"/>
                </a:solidFill>
                <a:latin typeface="Arial" charset="0"/>
              </a:endParaRPr>
            </a:p>
          </p:txBody>
        </p:sp>
        <p:sp>
          <p:nvSpPr>
            <p:cNvPr id="374793" name="Text Box 10"/>
            <p:cNvSpPr txBox="1">
              <a:spLocks noChangeArrowheads="1"/>
            </p:cNvSpPr>
            <p:nvPr/>
          </p:nvSpPr>
          <p:spPr bwMode="auto">
            <a:xfrm>
              <a:off x="9972" y="10080"/>
              <a:ext cx="1440" cy="720"/>
            </a:xfrm>
            <a:prstGeom prst="rect">
              <a:avLst/>
            </a:prstGeom>
            <a:solidFill>
              <a:srgbClr val="FFFFFF"/>
            </a:solidFill>
            <a:ln w="9525">
              <a:solidFill>
                <a:srgbClr val="000000"/>
              </a:solidFill>
              <a:miter lim="800000"/>
              <a:headEnd/>
              <a:tailEnd/>
            </a:ln>
          </p:spPr>
          <p:txBody>
            <a:bodyPr/>
            <a:lstStyle/>
            <a:p>
              <a:pPr>
                <a:spcAft>
                  <a:spcPts val="1000"/>
                </a:spcAft>
              </a:pPr>
              <a:r>
                <a:rPr lang="en-US" sz="1200" b="1">
                  <a:solidFill>
                    <a:srgbClr val="080808"/>
                  </a:solidFill>
                  <a:latin typeface="Arial" charset="0"/>
                </a:rPr>
                <a:t>Genetic analysis</a:t>
              </a:r>
              <a:endParaRPr lang="en-US" sz="1200">
                <a:solidFill>
                  <a:srgbClr val="080808"/>
                </a:solidFill>
                <a:latin typeface="Arial" charset="0"/>
              </a:endParaRPr>
            </a:p>
          </p:txBody>
        </p:sp>
        <p:sp>
          <p:nvSpPr>
            <p:cNvPr id="374794" name="Text Box 11"/>
            <p:cNvSpPr txBox="1">
              <a:spLocks noChangeArrowheads="1"/>
            </p:cNvSpPr>
            <p:nvPr/>
          </p:nvSpPr>
          <p:spPr bwMode="auto">
            <a:xfrm>
              <a:off x="9972" y="9180"/>
              <a:ext cx="1440" cy="720"/>
            </a:xfrm>
            <a:prstGeom prst="rect">
              <a:avLst/>
            </a:prstGeom>
            <a:solidFill>
              <a:srgbClr val="FFFFFF"/>
            </a:solidFill>
            <a:ln w="9525">
              <a:solidFill>
                <a:srgbClr val="000000"/>
              </a:solidFill>
              <a:miter lim="800000"/>
              <a:headEnd/>
              <a:tailEnd/>
            </a:ln>
          </p:spPr>
          <p:txBody>
            <a:bodyPr/>
            <a:lstStyle/>
            <a:p>
              <a:pPr>
                <a:spcAft>
                  <a:spcPts val="1000"/>
                </a:spcAft>
              </a:pPr>
              <a:r>
                <a:rPr lang="en-US" sz="1200" b="1">
                  <a:solidFill>
                    <a:srgbClr val="080808"/>
                  </a:solidFill>
                  <a:latin typeface="Arial" charset="0"/>
                </a:rPr>
                <a:t>Mechanism-based RF associations</a:t>
              </a:r>
              <a:endParaRPr lang="en-US" sz="1200">
                <a:solidFill>
                  <a:srgbClr val="080808"/>
                </a:solidFill>
                <a:latin typeface="Arial" charset="0"/>
              </a:endParaRPr>
            </a:p>
          </p:txBody>
        </p:sp>
        <p:sp>
          <p:nvSpPr>
            <p:cNvPr id="374795" name="Line 12"/>
            <p:cNvSpPr>
              <a:spLocks noChangeShapeType="1"/>
            </p:cNvSpPr>
            <p:nvPr/>
          </p:nvSpPr>
          <p:spPr bwMode="auto">
            <a:xfrm>
              <a:off x="5652" y="9540"/>
              <a:ext cx="360" cy="0"/>
            </a:xfrm>
            <a:prstGeom prst="line">
              <a:avLst/>
            </a:prstGeom>
            <a:noFill/>
            <a:ln w="28575">
              <a:solidFill>
                <a:srgbClr val="000000"/>
              </a:solidFill>
              <a:round/>
              <a:headEnd/>
              <a:tailEnd type="arrow" w="med" len="med"/>
            </a:ln>
          </p:spPr>
          <p:txBody>
            <a:bodyPr/>
            <a:lstStyle/>
            <a:p>
              <a:endParaRPr lang="de-DE"/>
            </a:p>
          </p:txBody>
        </p:sp>
        <p:sp>
          <p:nvSpPr>
            <p:cNvPr id="374796" name="Line 13"/>
            <p:cNvSpPr>
              <a:spLocks noChangeShapeType="1"/>
            </p:cNvSpPr>
            <p:nvPr/>
          </p:nvSpPr>
          <p:spPr bwMode="auto">
            <a:xfrm>
              <a:off x="4752" y="8100"/>
              <a:ext cx="1260" cy="0"/>
            </a:xfrm>
            <a:prstGeom prst="line">
              <a:avLst/>
            </a:prstGeom>
            <a:noFill/>
            <a:ln w="28575">
              <a:solidFill>
                <a:srgbClr val="000000"/>
              </a:solidFill>
              <a:round/>
              <a:headEnd/>
              <a:tailEnd type="arrow" w="med" len="med"/>
            </a:ln>
          </p:spPr>
          <p:txBody>
            <a:bodyPr/>
            <a:lstStyle/>
            <a:p>
              <a:endParaRPr lang="de-DE"/>
            </a:p>
          </p:txBody>
        </p:sp>
        <p:sp>
          <p:nvSpPr>
            <p:cNvPr id="374797" name="Line 14"/>
            <p:cNvSpPr>
              <a:spLocks noChangeShapeType="1"/>
            </p:cNvSpPr>
            <p:nvPr/>
          </p:nvSpPr>
          <p:spPr bwMode="auto">
            <a:xfrm>
              <a:off x="7812" y="9540"/>
              <a:ext cx="180" cy="0"/>
            </a:xfrm>
            <a:prstGeom prst="line">
              <a:avLst/>
            </a:prstGeom>
            <a:noFill/>
            <a:ln w="28575">
              <a:solidFill>
                <a:srgbClr val="000000"/>
              </a:solidFill>
              <a:round/>
              <a:headEnd/>
              <a:tailEnd/>
            </a:ln>
          </p:spPr>
          <p:txBody>
            <a:bodyPr/>
            <a:lstStyle/>
            <a:p>
              <a:endParaRPr lang="de-DE"/>
            </a:p>
          </p:txBody>
        </p:sp>
        <p:sp>
          <p:nvSpPr>
            <p:cNvPr id="374798" name="Line 15"/>
            <p:cNvSpPr>
              <a:spLocks noChangeShapeType="1"/>
            </p:cNvSpPr>
            <p:nvPr/>
          </p:nvSpPr>
          <p:spPr bwMode="auto">
            <a:xfrm>
              <a:off x="9792" y="8460"/>
              <a:ext cx="180" cy="0"/>
            </a:xfrm>
            <a:prstGeom prst="line">
              <a:avLst/>
            </a:prstGeom>
            <a:noFill/>
            <a:ln w="9525">
              <a:solidFill>
                <a:srgbClr val="000000"/>
              </a:solidFill>
              <a:round/>
              <a:headEnd/>
              <a:tailEnd type="triangle" w="med" len="med"/>
            </a:ln>
          </p:spPr>
          <p:txBody>
            <a:bodyPr/>
            <a:lstStyle/>
            <a:p>
              <a:endParaRPr lang="de-DE"/>
            </a:p>
          </p:txBody>
        </p:sp>
        <p:sp>
          <p:nvSpPr>
            <p:cNvPr id="374799" name="Line 16"/>
            <p:cNvSpPr>
              <a:spLocks noChangeShapeType="1"/>
            </p:cNvSpPr>
            <p:nvPr/>
          </p:nvSpPr>
          <p:spPr bwMode="auto">
            <a:xfrm>
              <a:off x="9792" y="9540"/>
              <a:ext cx="180" cy="0"/>
            </a:xfrm>
            <a:prstGeom prst="line">
              <a:avLst/>
            </a:prstGeom>
            <a:noFill/>
            <a:ln w="9525">
              <a:solidFill>
                <a:srgbClr val="000000"/>
              </a:solidFill>
              <a:round/>
              <a:headEnd/>
              <a:tailEnd type="triangle" w="med" len="med"/>
            </a:ln>
          </p:spPr>
          <p:txBody>
            <a:bodyPr/>
            <a:lstStyle/>
            <a:p>
              <a:endParaRPr lang="de-DE"/>
            </a:p>
          </p:txBody>
        </p:sp>
        <p:sp>
          <p:nvSpPr>
            <p:cNvPr id="374800" name="Line 17"/>
            <p:cNvSpPr>
              <a:spLocks noChangeShapeType="1"/>
            </p:cNvSpPr>
            <p:nvPr/>
          </p:nvSpPr>
          <p:spPr bwMode="auto">
            <a:xfrm>
              <a:off x="9792" y="10440"/>
              <a:ext cx="180" cy="0"/>
            </a:xfrm>
            <a:prstGeom prst="line">
              <a:avLst/>
            </a:prstGeom>
            <a:noFill/>
            <a:ln w="9525">
              <a:solidFill>
                <a:srgbClr val="000000"/>
              </a:solidFill>
              <a:round/>
              <a:headEnd/>
              <a:tailEnd type="triangle" w="med" len="med"/>
            </a:ln>
          </p:spPr>
          <p:txBody>
            <a:bodyPr/>
            <a:lstStyle/>
            <a:p>
              <a:endParaRPr lang="de-DE"/>
            </a:p>
          </p:txBody>
        </p:sp>
        <p:sp>
          <p:nvSpPr>
            <p:cNvPr id="374801" name="Line 18"/>
            <p:cNvSpPr>
              <a:spLocks noChangeShapeType="1"/>
            </p:cNvSpPr>
            <p:nvPr/>
          </p:nvSpPr>
          <p:spPr bwMode="auto">
            <a:xfrm>
              <a:off x="3492" y="9540"/>
              <a:ext cx="180" cy="0"/>
            </a:xfrm>
            <a:prstGeom prst="line">
              <a:avLst/>
            </a:prstGeom>
            <a:noFill/>
            <a:ln w="28575">
              <a:solidFill>
                <a:srgbClr val="000000"/>
              </a:solidFill>
              <a:round/>
              <a:headEnd/>
              <a:tailEnd/>
            </a:ln>
          </p:spPr>
          <p:txBody>
            <a:bodyPr/>
            <a:lstStyle/>
            <a:p>
              <a:endParaRPr lang="de-DE"/>
            </a:p>
          </p:txBody>
        </p:sp>
      </p:gr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2480507" y="1401712"/>
            <a:ext cx="3560977" cy="3560977"/>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Oval 1"/>
          <p:cNvSpPr/>
          <p:nvPr/>
        </p:nvSpPr>
        <p:spPr>
          <a:xfrm>
            <a:off x="3194296" y="285980"/>
            <a:ext cx="2667000" cy="2286000"/>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TextBox 5"/>
          <p:cNvSpPr txBox="1"/>
          <p:nvPr/>
        </p:nvSpPr>
        <p:spPr>
          <a:xfrm>
            <a:off x="3499096" y="438380"/>
            <a:ext cx="2133600" cy="193899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solidFill>
                  <a:schemeClr val="bg2"/>
                </a:solidFill>
              </a:rPr>
              <a:t>SA #1</a:t>
            </a:r>
          </a:p>
          <a:p>
            <a:pPr algn="ctr"/>
            <a:r>
              <a:rPr lang="en-US" sz="1200" dirty="0" smtClean="0">
                <a:solidFill>
                  <a:schemeClr val="bg2"/>
                </a:solidFill>
              </a:rPr>
              <a:t>Set of genes that are differentially expressed in subjects based on their </a:t>
            </a:r>
            <a:r>
              <a:rPr lang="en-US" sz="1200" dirty="0" err="1" smtClean="0">
                <a:solidFill>
                  <a:schemeClr val="bg2"/>
                </a:solidFill>
              </a:rPr>
              <a:t>periventricular</a:t>
            </a:r>
            <a:r>
              <a:rPr lang="en-US" sz="1200" dirty="0" smtClean="0">
                <a:solidFill>
                  <a:schemeClr val="bg2"/>
                </a:solidFill>
              </a:rPr>
              <a:t> white matter volume comparing expression profiles of 162 low to 162 high subjects. We can consider race </a:t>
            </a:r>
            <a:r>
              <a:rPr lang="en-US" sz="1200" dirty="0" smtClean="0"/>
              <a:t>to stratify samples</a:t>
            </a:r>
            <a:endParaRPr lang="en-US" sz="1200" dirty="0"/>
          </a:p>
        </p:txBody>
      </p:sp>
      <p:sp>
        <p:nvSpPr>
          <p:cNvPr id="4" name="Oval 3"/>
          <p:cNvSpPr/>
          <p:nvPr/>
        </p:nvSpPr>
        <p:spPr>
          <a:xfrm>
            <a:off x="6013696" y="4324580"/>
            <a:ext cx="2667000" cy="2286000"/>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TextBox 7"/>
          <p:cNvSpPr txBox="1"/>
          <p:nvPr/>
        </p:nvSpPr>
        <p:spPr>
          <a:xfrm>
            <a:off x="6318496" y="4857980"/>
            <a:ext cx="21336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t>GWAS analysis</a:t>
            </a:r>
          </a:p>
          <a:p>
            <a:pPr algn="ctr"/>
            <a:r>
              <a:rPr lang="en-US" sz="1200" dirty="0" smtClean="0"/>
              <a:t>Tests for association with 2.5m SNPs and phenotypes of interest</a:t>
            </a:r>
            <a:endParaRPr lang="en-US" sz="1200" dirty="0"/>
          </a:p>
        </p:txBody>
      </p:sp>
      <p:sp>
        <p:nvSpPr>
          <p:cNvPr id="6" name="Oval 5"/>
          <p:cNvSpPr/>
          <p:nvPr/>
        </p:nvSpPr>
        <p:spPr>
          <a:xfrm>
            <a:off x="679696" y="3714980"/>
            <a:ext cx="2667000" cy="2286000"/>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Box 9"/>
          <p:cNvSpPr txBox="1"/>
          <p:nvPr/>
        </p:nvSpPr>
        <p:spPr>
          <a:xfrm>
            <a:off x="984496" y="3867380"/>
            <a:ext cx="2133600" cy="156966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dirty="0" smtClean="0"/>
              <a:t>SA#2</a:t>
            </a:r>
          </a:p>
          <a:p>
            <a:pPr algn="ctr"/>
            <a:r>
              <a:rPr lang="en-US" sz="1200" dirty="0" err="1" smtClean="0"/>
              <a:t>eQTL</a:t>
            </a:r>
            <a:r>
              <a:rPr lang="en-US" sz="1200" dirty="0" smtClean="0"/>
              <a:t> analysis to identify all SNP-microarray expression associations. We will do this stratified on affection status based on extreme </a:t>
            </a:r>
            <a:r>
              <a:rPr lang="en-US" sz="1200" dirty="0" err="1" smtClean="0"/>
              <a:t>periventricular</a:t>
            </a:r>
            <a:r>
              <a:rPr lang="en-US" sz="1200" dirty="0" smtClean="0"/>
              <a:t> white matter volume i.e. two sets of analysis</a:t>
            </a:r>
            <a:endParaRPr lang="en-US" sz="1200" dirty="0"/>
          </a:p>
        </p:txBody>
      </p:sp>
      <p:cxnSp>
        <p:nvCxnSpPr>
          <p:cNvPr id="8" name="Straight Arrow Connector 7"/>
          <p:cNvCxnSpPr/>
          <p:nvPr/>
        </p:nvCxnSpPr>
        <p:spPr>
          <a:xfrm rot="16200000" flipV="1">
            <a:off x="5556496" y="2190980"/>
            <a:ext cx="2438400" cy="16764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TextBox 12"/>
          <p:cNvSpPr txBox="1"/>
          <p:nvPr/>
        </p:nvSpPr>
        <p:spPr>
          <a:xfrm rot="19654443">
            <a:off x="6887154" y="2082539"/>
            <a:ext cx="2286000" cy="120032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t>For all SNPs found to be associated with phenotype in the GWAS analysis, we will look in the microarray expression analysis to see if the genes that they map to are differentially expressed.</a:t>
            </a:r>
            <a:endParaRPr lang="en-US" sz="1200" dirty="0"/>
          </a:p>
        </p:txBody>
      </p:sp>
      <p:cxnSp>
        <p:nvCxnSpPr>
          <p:cNvPr id="10" name="Straight Arrow Connector 9"/>
          <p:cNvCxnSpPr/>
          <p:nvPr/>
        </p:nvCxnSpPr>
        <p:spPr>
          <a:xfrm rot="16200000" flipH="1">
            <a:off x="5404096" y="2343380"/>
            <a:ext cx="2286000" cy="152400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1" name="TextBox 17"/>
          <p:cNvSpPr txBox="1"/>
          <p:nvPr/>
        </p:nvSpPr>
        <p:spPr>
          <a:xfrm rot="19654443">
            <a:off x="3974189" y="2648489"/>
            <a:ext cx="2286000"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smtClean="0"/>
              <a:t>For all genes found to be differentially expressed in SA#1, we can look to see what their GWAS signals of association were.</a:t>
            </a:r>
            <a:endParaRPr lang="en-US" sz="1200" dirty="0"/>
          </a:p>
        </p:txBody>
      </p:sp>
      <p:sp>
        <p:nvSpPr>
          <p:cNvPr id="12" name="TextBox 24"/>
          <p:cNvSpPr txBox="1"/>
          <p:nvPr/>
        </p:nvSpPr>
        <p:spPr>
          <a:xfrm rot="2456707">
            <a:off x="-29153" y="1367980"/>
            <a:ext cx="2286000" cy="101566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200" dirty="0" smtClean="0"/>
              <a:t>For all genes found to be differentially expressed in SA#1, we can look to see what SNPs are associated with the probes  on the array in </a:t>
            </a:r>
            <a:r>
              <a:rPr lang="en-US" sz="1200" dirty="0" err="1" smtClean="0"/>
              <a:t>cis</a:t>
            </a:r>
            <a:r>
              <a:rPr lang="en-US" sz="1200" dirty="0" smtClean="0"/>
              <a:t> or trans effects</a:t>
            </a:r>
            <a:endParaRPr lang="en-US" sz="1200" dirty="0"/>
          </a:p>
        </p:txBody>
      </p:sp>
      <p:cxnSp>
        <p:nvCxnSpPr>
          <p:cNvPr id="13" name="Straight Arrow Connector 12"/>
          <p:cNvCxnSpPr/>
          <p:nvPr/>
        </p:nvCxnSpPr>
        <p:spPr>
          <a:xfrm rot="10800000">
            <a:off x="3346696" y="5086580"/>
            <a:ext cx="2819400" cy="1588"/>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 name="TextBox 29"/>
          <p:cNvSpPr txBox="1"/>
          <p:nvPr/>
        </p:nvSpPr>
        <p:spPr>
          <a:xfrm>
            <a:off x="3346696" y="4172180"/>
            <a:ext cx="3124200" cy="83099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t>For all SNPs found to be associated with phenotype in the GWAS analysis, we will look at the </a:t>
            </a:r>
            <a:r>
              <a:rPr lang="en-US" sz="1200" dirty="0" err="1" smtClean="0"/>
              <a:t>eQTL</a:t>
            </a:r>
            <a:r>
              <a:rPr lang="en-US" sz="1200" dirty="0" smtClean="0"/>
              <a:t> analysis to see what microarray probes they are associated with</a:t>
            </a:r>
            <a:endParaRPr lang="en-US" sz="1200" dirty="0"/>
          </a:p>
        </p:txBody>
      </p:sp>
      <p:sp>
        <p:nvSpPr>
          <p:cNvPr id="15" name="Freeform 14"/>
          <p:cNvSpPr/>
          <p:nvPr/>
        </p:nvSpPr>
        <p:spPr>
          <a:xfrm>
            <a:off x="508824" y="4130616"/>
            <a:ext cx="1161472" cy="1981200"/>
          </a:xfrm>
          <a:custGeom>
            <a:avLst/>
            <a:gdLst>
              <a:gd name="connsiteX0" fmla="*/ 256308 w 1161472"/>
              <a:gd name="connsiteY0" fmla="*/ 0 h 1981200"/>
              <a:gd name="connsiteX1" fmla="*/ 62345 w 1161472"/>
              <a:gd name="connsiteY1" fmla="*/ 374073 h 1981200"/>
              <a:gd name="connsiteX2" fmla="*/ 6927 w 1161472"/>
              <a:gd name="connsiteY2" fmla="*/ 803564 h 1981200"/>
              <a:gd name="connsiteX3" fmla="*/ 103908 w 1161472"/>
              <a:gd name="connsiteY3" fmla="*/ 1219200 h 1981200"/>
              <a:gd name="connsiteX4" fmla="*/ 367145 w 1161472"/>
              <a:gd name="connsiteY4" fmla="*/ 1579419 h 1981200"/>
              <a:gd name="connsiteX5" fmla="*/ 630381 w 1161472"/>
              <a:gd name="connsiteY5" fmla="*/ 1801091 h 1981200"/>
              <a:gd name="connsiteX6" fmla="*/ 1018308 w 1161472"/>
              <a:gd name="connsiteY6" fmla="*/ 1953491 h 1981200"/>
              <a:gd name="connsiteX7" fmla="*/ 1142999 w 1161472"/>
              <a:gd name="connsiteY7" fmla="*/ 1967346 h 1981200"/>
              <a:gd name="connsiteX8" fmla="*/ 1129145 w 1161472"/>
              <a:gd name="connsiteY8" fmla="*/ 1981200 h 198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61472" h="1981200">
                <a:moveTo>
                  <a:pt x="256308" y="0"/>
                </a:moveTo>
                <a:cubicBezTo>
                  <a:pt x="180108" y="120073"/>
                  <a:pt x="103908" y="240146"/>
                  <a:pt x="62345" y="374073"/>
                </a:cubicBezTo>
                <a:cubicBezTo>
                  <a:pt x="20782" y="508000"/>
                  <a:pt x="0" y="662710"/>
                  <a:pt x="6927" y="803564"/>
                </a:cubicBezTo>
                <a:cubicBezTo>
                  <a:pt x="13854" y="944419"/>
                  <a:pt x="43872" y="1089891"/>
                  <a:pt x="103908" y="1219200"/>
                </a:cubicBezTo>
                <a:cubicBezTo>
                  <a:pt x="163944" y="1348509"/>
                  <a:pt x="279400" y="1482437"/>
                  <a:pt x="367145" y="1579419"/>
                </a:cubicBezTo>
                <a:cubicBezTo>
                  <a:pt x="454891" y="1676401"/>
                  <a:pt x="521854" y="1738746"/>
                  <a:pt x="630381" y="1801091"/>
                </a:cubicBezTo>
                <a:cubicBezTo>
                  <a:pt x="738908" y="1863436"/>
                  <a:pt x="932872" y="1925782"/>
                  <a:pt x="1018308" y="1953491"/>
                </a:cubicBezTo>
                <a:cubicBezTo>
                  <a:pt x="1103744" y="1981200"/>
                  <a:pt x="1124526" y="1962728"/>
                  <a:pt x="1142999" y="1967346"/>
                </a:cubicBezTo>
                <a:cubicBezTo>
                  <a:pt x="1161472" y="1971964"/>
                  <a:pt x="1145308" y="1976582"/>
                  <a:pt x="1129145" y="198120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en-US">
              <a:ln w="28575">
                <a:solidFill>
                  <a:sysClr val="windowText" lastClr="000000"/>
                </a:solidFill>
                <a:prstDash val="dash"/>
              </a:ln>
            </a:endParaRPr>
          </a:p>
        </p:txBody>
      </p:sp>
      <p:sp>
        <p:nvSpPr>
          <p:cNvPr id="16" name="TextBox 36"/>
          <p:cNvSpPr txBox="1"/>
          <p:nvPr/>
        </p:nvSpPr>
        <p:spPr>
          <a:xfrm>
            <a:off x="1746496" y="6084383"/>
            <a:ext cx="31242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smtClean="0"/>
              <a:t>For this set of SNPs (that are associated with the genes differentially expressed)  we can look at their GWAS signal.</a:t>
            </a:r>
            <a:endParaRPr lang="en-US" sz="1200" dirty="0"/>
          </a:p>
        </p:txBody>
      </p:sp>
      <p:cxnSp>
        <p:nvCxnSpPr>
          <p:cNvPr id="17" name="Straight Connector 16"/>
          <p:cNvCxnSpPr>
            <a:endCxn id="15" idx="0"/>
          </p:cNvCxnSpPr>
          <p:nvPr/>
        </p:nvCxnSpPr>
        <p:spPr>
          <a:xfrm rot="10800000" flipV="1">
            <a:off x="765132" y="1809980"/>
            <a:ext cx="2429164" cy="2320636"/>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5" idx="7"/>
          </p:cNvCxnSpPr>
          <p:nvPr/>
        </p:nvCxnSpPr>
        <p:spPr>
          <a:xfrm flipV="1">
            <a:off x="1651823" y="6000980"/>
            <a:ext cx="4361873" cy="96982"/>
          </a:xfrm>
          <a:prstGeom prst="line">
            <a:avLst/>
          </a:prstGeom>
        </p:spPr>
        <p:style>
          <a:lnRef idx="1">
            <a:schemeClr val="accent1"/>
          </a:lnRef>
          <a:fillRef idx="0">
            <a:schemeClr val="accent1"/>
          </a:fillRef>
          <a:effectRef idx="0">
            <a:schemeClr val="accent1"/>
          </a:effectRef>
          <a:fontRef idx="minor">
            <a:schemeClr val="tx1"/>
          </a:fontRef>
        </p:style>
      </p:cxnSp>
      <p:sp>
        <p:nvSpPr>
          <p:cNvPr id="19" name="TextBox 19"/>
          <p:cNvSpPr txBox="1"/>
          <p:nvPr/>
        </p:nvSpPr>
        <p:spPr>
          <a:xfrm>
            <a:off x="34217" y="127285"/>
            <a:ext cx="184666" cy="369332"/>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2" name="Picture 1"/>
          <p:cNvPicPr/>
          <p:nvPr/>
        </p:nvPicPr>
        <p:blipFill>
          <a:blip r:embed="rId2" cstate="print"/>
          <a:srcRect/>
          <a:stretch>
            <a:fillRect/>
          </a:stretch>
        </p:blipFill>
        <p:spPr bwMode="auto">
          <a:xfrm>
            <a:off x="2015490" y="1558290"/>
            <a:ext cx="5113020" cy="3741420"/>
          </a:xfrm>
          <a:prstGeom prst="rect">
            <a:avLst/>
          </a:prstGeom>
          <a:noFill/>
          <a:ln w="9525">
            <a:noFill/>
            <a:miter lim="800000"/>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New Direction</a:t>
            </a:r>
            <a:endParaRPr lang="en-US" dirty="0"/>
          </a:p>
        </p:txBody>
      </p:sp>
      <p:sp>
        <p:nvSpPr>
          <p:cNvPr id="4" name="Content Placeholder 3"/>
          <p:cNvSpPr>
            <a:spLocks noGrp="1"/>
          </p:cNvSpPr>
          <p:nvPr>
            <p:ph idx="1"/>
          </p:nvPr>
        </p:nvSpPr>
        <p:spPr/>
        <p:txBody>
          <a:bodyPr/>
          <a:lstStyle/>
          <a:p>
            <a:r>
              <a:rPr lang="en-US" dirty="0" smtClean="0"/>
              <a:t>We propose to use Agilent microarray gene expression </a:t>
            </a:r>
          </a:p>
          <a:p>
            <a:r>
              <a:rPr lang="en-US" dirty="0" smtClean="0"/>
              <a:t>WBC subtypes, such as granulocytes and </a:t>
            </a:r>
            <a:r>
              <a:rPr lang="en-US" dirty="0" err="1" smtClean="0"/>
              <a:t>monocytes</a:t>
            </a:r>
            <a:r>
              <a:rPr lang="en-US" dirty="0" smtClean="0"/>
              <a:t>, </a:t>
            </a:r>
          </a:p>
          <a:p>
            <a:r>
              <a:rPr lang="en-US" dirty="0" smtClean="0"/>
              <a:t>35 persons with and without SVCD on MRI </a:t>
            </a:r>
          </a:p>
          <a:p>
            <a:r>
              <a:rPr lang="en-US" dirty="0" smtClean="0"/>
              <a:t>Subjects are from the upper and lower quartile of white matter volume on MRI</a:t>
            </a:r>
          </a:p>
          <a:p>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 </a:t>
            </a:r>
            <a:r>
              <a:rPr lang="en-US" dirty="0" smtClean="0"/>
              <a:t>1</a:t>
            </a:r>
            <a:endParaRPr lang="en-US" dirty="0"/>
          </a:p>
        </p:txBody>
      </p:sp>
      <p:sp>
        <p:nvSpPr>
          <p:cNvPr id="3" name="Content Placeholder 2"/>
          <p:cNvSpPr>
            <a:spLocks noGrp="1"/>
          </p:cNvSpPr>
          <p:nvPr>
            <p:ph idx="1"/>
          </p:nvPr>
        </p:nvSpPr>
        <p:spPr/>
        <p:txBody>
          <a:bodyPr/>
          <a:lstStyle/>
          <a:p>
            <a:r>
              <a:rPr lang="en-US" dirty="0" smtClean="0"/>
              <a:t>Hypothesis: </a:t>
            </a:r>
          </a:p>
          <a:p>
            <a:r>
              <a:rPr lang="en-US" dirty="0" smtClean="0"/>
              <a:t>WBCs  from whole blood in patients with extremes of PWMV will have differential expression of genes affecting chronic inflammation, leukocyte adhesion, and endothelial activation</a:t>
            </a:r>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Hypothesis 2</a:t>
            </a:r>
            <a:endParaRPr lang="en-US" dirty="0"/>
          </a:p>
        </p:txBody>
      </p:sp>
      <p:sp>
        <p:nvSpPr>
          <p:cNvPr id="3" name="Content Placeholder 2"/>
          <p:cNvSpPr>
            <a:spLocks noGrp="1"/>
          </p:cNvSpPr>
          <p:nvPr>
            <p:ph idx="1"/>
          </p:nvPr>
        </p:nvSpPr>
        <p:spPr/>
        <p:txBody>
          <a:bodyPr/>
          <a:lstStyle/>
          <a:p>
            <a:r>
              <a:rPr lang="en-US" dirty="0" smtClean="0"/>
              <a:t>Hypothesis: </a:t>
            </a:r>
          </a:p>
          <a:p>
            <a:r>
              <a:rPr lang="en-US" dirty="0" smtClean="0"/>
              <a:t>eQTL Analysis of gene expression will identify </a:t>
            </a:r>
            <a:r>
              <a:rPr lang="en-US" dirty="0" err="1" smtClean="0"/>
              <a:t>cis</a:t>
            </a:r>
            <a:r>
              <a:rPr lang="en-US" dirty="0" smtClean="0"/>
              <a:t>- and trans-regulatory genomic elements for the 44,000 microarray-measured quantitative traits.</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ext Box 5"/>
          <p:cNvSpPr txBox="1">
            <a:spLocks noChangeArrowheads="1"/>
          </p:cNvSpPr>
          <p:nvPr/>
        </p:nvSpPr>
        <p:spPr bwMode="auto">
          <a:xfrm>
            <a:off x="1552575" y="623888"/>
            <a:ext cx="5632450" cy="4354512"/>
          </a:xfrm>
          <a:prstGeom prst="rect">
            <a:avLst/>
          </a:prstGeom>
          <a:solidFill>
            <a:srgbClr val="FFFFFF"/>
          </a:solidFill>
          <a:ln w="9525">
            <a:solidFill>
              <a:srgbClr val="003300"/>
            </a:solidFill>
            <a:miter lim="800000"/>
            <a:headEnd/>
            <a:tailEnd/>
          </a:ln>
          <a:effectLst>
            <a:outerShdw dist="107763" dir="13500000" algn="ctr" rotWithShape="0">
              <a:srgbClr val="808080">
                <a:alpha val="50000"/>
              </a:srgbClr>
            </a:outerShdw>
          </a:effectLst>
        </p:spPr>
        <p:txBody>
          <a:bodyPr/>
          <a:lstStyle/>
          <a:p>
            <a:pPr algn="ctr" defTabSz="3292475">
              <a:defRPr/>
            </a:pPr>
            <a:r>
              <a:rPr lang="en-US" sz="2000" dirty="0">
                <a:solidFill>
                  <a:srgbClr val="000000"/>
                </a:solidFill>
                <a:effectLst>
                  <a:outerShdw blurRad="38100" dist="38100" dir="2700000" algn="tl">
                    <a:srgbClr val="C0C0C0"/>
                  </a:outerShdw>
                </a:effectLst>
                <a:latin typeface="Arial" pitchFamily="34" charset="0"/>
              </a:rPr>
              <a:t>Risk Factor Characteristics N= 45</a:t>
            </a:r>
          </a:p>
          <a:p>
            <a:pPr defTabSz="3292475">
              <a:defRPr/>
            </a:pPr>
            <a:r>
              <a:rPr lang="en-US" sz="2000" dirty="0">
                <a:solidFill>
                  <a:srgbClr val="000000"/>
                </a:solidFill>
                <a:latin typeface="Arial" pitchFamily="34" charset="0"/>
              </a:rPr>
              <a:t>Hypertension	48%</a:t>
            </a:r>
          </a:p>
          <a:p>
            <a:pPr defTabSz="3292475">
              <a:defRPr/>
            </a:pPr>
            <a:r>
              <a:rPr lang="en-US" sz="2000" dirty="0">
                <a:solidFill>
                  <a:srgbClr val="000000"/>
                </a:solidFill>
                <a:latin typeface="Arial" pitchFamily="34" charset="0"/>
              </a:rPr>
              <a:t>Diabetes	9%</a:t>
            </a:r>
          </a:p>
          <a:p>
            <a:pPr defTabSz="3292475">
              <a:defRPr/>
            </a:pPr>
            <a:r>
              <a:rPr lang="en-US" sz="2000" dirty="0">
                <a:solidFill>
                  <a:srgbClr val="000000"/>
                </a:solidFill>
                <a:latin typeface="Arial" pitchFamily="34" charset="0"/>
              </a:rPr>
              <a:t>Current Smoking	31%</a:t>
            </a:r>
          </a:p>
          <a:p>
            <a:pPr defTabSz="3292475">
              <a:defRPr/>
            </a:pPr>
            <a:r>
              <a:rPr lang="en-US" sz="2000" dirty="0">
                <a:solidFill>
                  <a:srgbClr val="000000"/>
                </a:solidFill>
                <a:latin typeface="Arial" pitchFamily="34" charset="0"/>
              </a:rPr>
              <a:t>Mean systolic BP mmHg	133±15</a:t>
            </a:r>
          </a:p>
          <a:p>
            <a:pPr defTabSz="3292475">
              <a:defRPr/>
            </a:pPr>
            <a:r>
              <a:rPr lang="en-US" sz="2000" dirty="0">
                <a:solidFill>
                  <a:srgbClr val="000000"/>
                </a:solidFill>
                <a:latin typeface="Arial" pitchFamily="34" charset="0"/>
              </a:rPr>
              <a:t>Mean diastolic BP 	85±10</a:t>
            </a:r>
          </a:p>
          <a:p>
            <a:pPr defTabSz="3292475">
              <a:defRPr/>
            </a:pPr>
            <a:r>
              <a:rPr lang="en-US" sz="2000" dirty="0">
                <a:solidFill>
                  <a:srgbClr val="000000"/>
                </a:solidFill>
                <a:latin typeface="Arial" pitchFamily="34" charset="0"/>
              </a:rPr>
              <a:t>Mean cholesterol mg/dl	223±49</a:t>
            </a:r>
          </a:p>
          <a:p>
            <a:pPr defTabSz="3292475">
              <a:defRPr/>
            </a:pPr>
            <a:r>
              <a:rPr lang="en-US" sz="2000" dirty="0">
                <a:solidFill>
                  <a:srgbClr val="000000"/>
                </a:solidFill>
                <a:latin typeface="Arial" pitchFamily="34" charset="0"/>
              </a:rPr>
              <a:t>Mean triglycerides mg/dl	142±118</a:t>
            </a:r>
          </a:p>
          <a:p>
            <a:pPr defTabSz="3292475">
              <a:defRPr/>
            </a:pPr>
            <a:r>
              <a:rPr lang="en-US" sz="2000" dirty="0">
                <a:solidFill>
                  <a:srgbClr val="000000"/>
                </a:solidFill>
                <a:latin typeface="Arial" pitchFamily="34" charset="0"/>
              </a:rPr>
              <a:t>Mean HDL-C mg/dl	52±16</a:t>
            </a:r>
          </a:p>
          <a:p>
            <a:pPr defTabSz="3292475">
              <a:defRPr/>
            </a:pPr>
            <a:r>
              <a:rPr lang="en-US" sz="2000" dirty="0">
                <a:solidFill>
                  <a:srgbClr val="000000"/>
                </a:solidFill>
                <a:latin typeface="Arial" pitchFamily="34" charset="0"/>
              </a:rPr>
              <a:t>Mean BMI kg/m</a:t>
            </a:r>
            <a:r>
              <a:rPr lang="en-US" sz="2000" baseline="30000" dirty="0">
                <a:solidFill>
                  <a:srgbClr val="000000"/>
                </a:solidFill>
                <a:latin typeface="Arial" pitchFamily="34" charset="0"/>
              </a:rPr>
              <a:t>2</a:t>
            </a:r>
            <a:r>
              <a:rPr lang="en-US" sz="2000" dirty="0">
                <a:solidFill>
                  <a:srgbClr val="000000"/>
                </a:solidFill>
                <a:latin typeface="Arial" pitchFamily="34" charset="0"/>
              </a:rPr>
              <a:t>	29±6</a:t>
            </a:r>
          </a:p>
          <a:p>
            <a:pPr defTabSz="3292475">
              <a:defRPr/>
            </a:pPr>
            <a:r>
              <a:rPr lang="en-US" sz="2000" dirty="0">
                <a:solidFill>
                  <a:srgbClr val="000000"/>
                </a:solidFill>
                <a:latin typeface="Arial" pitchFamily="34" charset="0"/>
              </a:rPr>
              <a:t>Mean Hs-CRP	3 ± 3</a:t>
            </a:r>
          </a:p>
          <a:p>
            <a:pPr defTabSz="3292475">
              <a:defRPr/>
            </a:pPr>
            <a:r>
              <a:rPr lang="en-US" sz="2000" dirty="0">
                <a:solidFill>
                  <a:srgbClr val="000000"/>
                </a:solidFill>
                <a:latin typeface="Arial" pitchFamily="34" charset="0"/>
              </a:rPr>
              <a:t>Mean fibrinogen mg/dl	328±75</a:t>
            </a:r>
          </a:p>
          <a:p>
            <a:pPr defTabSz="3292475">
              <a:defRPr/>
            </a:pPr>
            <a:r>
              <a:rPr lang="en-US" sz="2000" dirty="0">
                <a:solidFill>
                  <a:srgbClr val="000000"/>
                </a:solidFill>
                <a:latin typeface="Arial" pitchFamily="34" charset="0"/>
              </a:rPr>
              <a:t>Mean MCP-1	152±86</a:t>
            </a:r>
            <a:r>
              <a:rPr lang="en-US" sz="2000" dirty="0">
                <a:latin typeface="Arial" pitchFamily="34" charset="0"/>
              </a:rPr>
              <a:t>	</a:t>
            </a:r>
          </a:p>
        </p:txBody>
      </p:sp>
      <p:sp>
        <p:nvSpPr>
          <p:cNvPr id="354306" name="Text Box 9"/>
          <p:cNvSpPr txBox="1">
            <a:spLocks noChangeArrowheads="1"/>
          </p:cNvSpPr>
          <p:nvPr/>
        </p:nvSpPr>
        <p:spPr bwMode="auto">
          <a:xfrm>
            <a:off x="2420938" y="5108575"/>
            <a:ext cx="4011612" cy="1200150"/>
          </a:xfrm>
          <a:prstGeom prst="rect">
            <a:avLst/>
          </a:prstGeom>
          <a:noFill/>
          <a:ln w="9525">
            <a:noFill/>
            <a:miter lim="800000"/>
            <a:headEnd/>
            <a:tailEnd/>
          </a:ln>
        </p:spPr>
        <p:txBody>
          <a:bodyPr>
            <a:spAutoFit/>
          </a:bodyPr>
          <a:lstStyle/>
          <a:p>
            <a:pPr>
              <a:spcBef>
                <a:spcPct val="50000"/>
              </a:spcBef>
            </a:pPr>
            <a:r>
              <a:rPr lang="en-US" sz="1200">
                <a:latin typeface="Arial" charset="0"/>
              </a:rPr>
              <a:t>Bivariable analyses showed that of all possible risk factors, expressed either as dichotomous variables (i.e. hypertension, present or absent) or continuously (i.e. systolic BP in MM Hg), only age showed a significant and notable relationship with the presence of an ARIC/CHS Score &gt; 1 (p=0.0007) (age &gt; 55 years). </a:t>
            </a:r>
            <a:endParaRPr lang="en-US" sz="1200">
              <a:latin typeface="Times New Roman" pitchFamily="18"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Textured">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Textured</Template>
  <TotalTime>8084</TotalTime>
  <Words>1089</Words>
  <Application>Microsoft Macintosh PowerPoint</Application>
  <PresentationFormat>On-screen Show (4:3)</PresentationFormat>
  <Paragraphs>127</Paragraphs>
  <Slides>23</Slides>
  <Notes>8</Notes>
  <HiddenSlides>0</HiddenSlides>
  <MMClips>0</MMClips>
  <ScaleCrop>false</ScaleCrop>
  <HeadingPairs>
    <vt:vector size="6" baseType="variant">
      <vt:variant>
        <vt:lpstr>Design Template</vt:lpstr>
      </vt:variant>
      <vt:variant>
        <vt:i4>1</vt:i4>
      </vt:variant>
      <vt:variant>
        <vt:lpstr>Embedded OLE Servers</vt:lpstr>
      </vt:variant>
      <vt:variant>
        <vt:i4>1</vt:i4>
      </vt:variant>
      <vt:variant>
        <vt:lpstr>Slide Titles</vt:lpstr>
      </vt:variant>
      <vt:variant>
        <vt:i4>23</vt:i4>
      </vt:variant>
    </vt:vector>
  </HeadingPairs>
  <TitlesOfParts>
    <vt:vector size="25" baseType="lpstr">
      <vt:lpstr>Textured</vt:lpstr>
      <vt:lpstr>Chart</vt:lpstr>
      <vt:lpstr>Slide 1</vt:lpstr>
      <vt:lpstr>Slide 2</vt:lpstr>
      <vt:lpstr>No.: 1 R01 NS062059-01A2  Occult Small Vessel Cerebrovascular Disease in High Risk Families</vt:lpstr>
      <vt:lpstr>High Prevalence of Silent Small Vessel Cerebrovascular Disease, and  Co-occurrence with Occult Coronary Disease in Healthy Individuals </vt:lpstr>
      <vt:lpstr>Slide 5</vt:lpstr>
      <vt:lpstr>RESULTS</vt:lpstr>
      <vt:lpstr>Distribution of SCVD and O-CAD in SIBS N=45</vt:lpstr>
      <vt:lpstr>Slide 8</vt:lpstr>
      <vt:lpstr>No.: 1 R01 NS062059-01A2  Occult Small Vessel Cerebrovascular Disease in High Risk Families</vt:lpstr>
      <vt:lpstr>Milestone</vt:lpstr>
      <vt:lpstr>White matter Disease By Decade (p=0.0063)</vt:lpstr>
      <vt:lpstr>Percentage Infarcts &gt; 3mm in Decade of Life</vt:lpstr>
      <vt:lpstr>Number in Decade of Life N=204</vt:lpstr>
      <vt:lpstr>Slide 14</vt:lpstr>
      <vt:lpstr>Slide 15</vt:lpstr>
      <vt:lpstr>Slide 16</vt:lpstr>
      <vt:lpstr>Slide 17</vt:lpstr>
      <vt:lpstr>Slide 18</vt:lpstr>
      <vt:lpstr>Slide 19</vt:lpstr>
      <vt:lpstr>New Direction</vt:lpstr>
      <vt:lpstr>Hypothesis 1</vt:lpstr>
      <vt:lpstr>Hypothesis 2</vt:lpstr>
      <vt:lpstr>Slide 23</vt:lpstr>
    </vt:vector>
  </TitlesOfParts>
  <Company>NIH</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Single Nucleotide Polymorphisms in MCP-1 and Carotid Atherosclerosis</dc:title>
  <dc:creator>paul nyquist</dc:creator>
  <cp:lastModifiedBy>Paul Nyquist</cp:lastModifiedBy>
  <cp:revision>166</cp:revision>
  <dcterms:created xsi:type="dcterms:W3CDTF">2010-06-13T18:36:25Z</dcterms:created>
  <dcterms:modified xsi:type="dcterms:W3CDTF">2010-06-13T19:09:25Z</dcterms:modified>
</cp:coreProperties>
</file>