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3"/>
  </p:notesMasterIdLst>
  <p:handoutMasterIdLst>
    <p:handoutMasterId r:id="rId24"/>
  </p:handoutMasterIdLst>
  <p:sldIdLst>
    <p:sldId id="442" r:id="rId2"/>
    <p:sldId id="1047" r:id="rId3"/>
    <p:sldId id="1040" r:id="rId4"/>
    <p:sldId id="1042" r:id="rId5"/>
    <p:sldId id="1039" r:id="rId6"/>
    <p:sldId id="1048" r:id="rId7"/>
    <p:sldId id="1046" r:id="rId8"/>
    <p:sldId id="985" r:id="rId9"/>
    <p:sldId id="1049" r:id="rId10"/>
    <p:sldId id="1053" r:id="rId11"/>
    <p:sldId id="1055" r:id="rId12"/>
    <p:sldId id="762" r:id="rId13"/>
    <p:sldId id="767" r:id="rId14"/>
    <p:sldId id="1094" r:id="rId15"/>
    <p:sldId id="1096" r:id="rId16"/>
    <p:sldId id="1097" r:id="rId17"/>
    <p:sldId id="1098" r:id="rId18"/>
    <p:sldId id="1062" r:id="rId19"/>
    <p:sldId id="1099" r:id="rId20"/>
    <p:sldId id="1100" r:id="rId21"/>
    <p:sldId id="1014" r:id="rId22"/>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Helvetica" charset="0"/>
        <a:ea typeface="MS PGothic" pitchFamily="34" charset="-128"/>
        <a:cs typeface="+mn-cs"/>
      </a:defRPr>
    </a:lvl1pPr>
    <a:lvl2pPr marL="457200" algn="l" rtl="0" eaLnBrk="0" fontAlgn="base" hangingPunct="0">
      <a:spcBef>
        <a:spcPct val="0"/>
      </a:spcBef>
      <a:spcAft>
        <a:spcPct val="0"/>
      </a:spcAft>
      <a:defRPr sz="2400" kern="1200">
        <a:solidFill>
          <a:schemeClr val="tx1"/>
        </a:solidFill>
        <a:latin typeface="Helvetica" charset="0"/>
        <a:ea typeface="MS PGothic" pitchFamily="34" charset="-128"/>
        <a:cs typeface="+mn-cs"/>
      </a:defRPr>
    </a:lvl2pPr>
    <a:lvl3pPr marL="914400" algn="l" rtl="0" eaLnBrk="0" fontAlgn="base" hangingPunct="0">
      <a:spcBef>
        <a:spcPct val="0"/>
      </a:spcBef>
      <a:spcAft>
        <a:spcPct val="0"/>
      </a:spcAft>
      <a:defRPr sz="2400" kern="1200">
        <a:solidFill>
          <a:schemeClr val="tx1"/>
        </a:solidFill>
        <a:latin typeface="Helvetica" charset="0"/>
        <a:ea typeface="MS PGothic" pitchFamily="34" charset="-128"/>
        <a:cs typeface="+mn-cs"/>
      </a:defRPr>
    </a:lvl3pPr>
    <a:lvl4pPr marL="1371600" algn="l" rtl="0" eaLnBrk="0" fontAlgn="base" hangingPunct="0">
      <a:spcBef>
        <a:spcPct val="0"/>
      </a:spcBef>
      <a:spcAft>
        <a:spcPct val="0"/>
      </a:spcAft>
      <a:defRPr sz="2400" kern="1200">
        <a:solidFill>
          <a:schemeClr val="tx1"/>
        </a:solidFill>
        <a:latin typeface="Helvetica" charset="0"/>
        <a:ea typeface="MS PGothic" pitchFamily="34" charset="-128"/>
        <a:cs typeface="+mn-cs"/>
      </a:defRPr>
    </a:lvl4pPr>
    <a:lvl5pPr marL="1828800" algn="l" rtl="0" eaLnBrk="0" fontAlgn="base" hangingPunct="0">
      <a:spcBef>
        <a:spcPct val="0"/>
      </a:spcBef>
      <a:spcAft>
        <a:spcPct val="0"/>
      </a:spcAft>
      <a:defRPr sz="2400" kern="1200">
        <a:solidFill>
          <a:schemeClr val="tx1"/>
        </a:solidFill>
        <a:latin typeface="Helvetica" charset="0"/>
        <a:ea typeface="MS PGothic" pitchFamily="34" charset="-128"/>
        <a:cs typeface="+mn-cs"/>
      </a:defRPr>
    </a:lvl5pPr>
    <a:lvl6pPr marL="2286000" algn="l" defTabSz="914400" rtl="0" eaLnBrk="1" latinLnBrk="0" hangingPunct="1">
      <a:defRPr sz="2400" kern="1200">
        <a:solidFill>
          <a:schemeClr val="tx1"/>
        </a:solidFill>
        <a:latin typeface="Helvetica" charset="0"/>
        <a:ea typeface="MS PGothic" pitchFamily="34" charset="-128"/>
        <a:cs typeface="+mn-cs"/>
      </a:defRPr>
    </a:lvl6pPr>
    <a:lvl7pPr marL="2743200" algn="l" defTabSz="914400" rtl="0" eaLnBrk="1" latinLnBrk="0" hangingPunct="1">
      <a:defRPr sz="2400" kern="1200">
        <a:solidFill>
          <a:schemeClr val="tx1"/>
        </a:solidFill>
        <a:latin typeface="Helvetica" charset="0"/>
        <a:ea typeface="MS PGothic" pitchFamily="34" charset="-128"/>
        <a:cs typeface="+mn-cs"/>
      </a:defRPr>
    </a:lvl7pPr>
    <a:lvl8pPr marL="3200400" algn="l" defTabSz="914400" rtl="0" eaLnBrk="1" latinLnBrk="0" hangingPunct="1">
      <a:defRPr sz="2400" kern="1200">
        <a:solidFill>
          <a:schemeClr val="tx1"/>
        </a:solidFill>
        <a:latin typeface="Helvetica" charset="0"/>
        <a:ea typeface="MS PGothic" pitchFamily="34" charset="-128"/>
        <a:cs typeface="+mn-cs"/>
      </a:defRPr>
    </a:lvl8pPr>
    <a:lvl9pPr marL="3657600" algn="l" defTabSz="914400" rtl="0" eaLnBrk="1" latinLnBrk="0" hangingPunct="1">
      <a:defRPr sz="2400" kern="1200">
        <a:solidFill>
          <a:schemeClr val="tx1"/>
        </a:solidFill>
        <a:latin typeface="Helvetica" charset="0"/>
        <a:ea typeface="MS PGothic"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clrMru>
    <a:srgbClr val="70FFFD"/>
    <a:srgbClr val="C77F11"/>
    <a:srgbClr val="5BDEDE"/>
    <a:srgbClr val="47DEDC"/>
    <a:srgbClr val="000000"/>
    <a:srgbClr val="999999"/>
    <a:srgbClr val="FF2A8C"/>
    <a:srgbClr val="FF0A65"/>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A111915-BE36-4E01-A7E5-04B1672EAD32}" styleName="Style léger 2 - Accentuation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00" d="100"/>
          <a:sy n="100" d="100"/>
        </p:scale>
        <p:origin x="-1068" y="-222"/>
      </p:cViewPr>
      <p:guideLst>
        <p:guide orient="horz" pos="568"/>
        <p:guide pos="3131"/>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78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Helvetica" charset="0"/>
                <a:ea typeface="ＭＳ Ｐゴシック" charset="-128"/>
                <a:cs typeface="ＭＳ Ｐゴシック" charset="-128"/>
              </a:defRPr>
            </a:lvl1pPr>
          </a:lstStyle>
          <a:p>
            <a:pPr>
              <a:defRPr/>
            </a:pPr>
            <a:endParaRPr lang="en-US"/>
          </a:p>
        </p:txBody>
      </p:sp>
      <p:sp>
        <p:nvSpPr>
          <p:cNvPr id="72707" name="Rectangle 3"/>
          <p:cNvSpPr>
            <a:spLocks noGrp="1" noChangeArrowheads="1"/>
          </p:cNvSpPr>
          <p:nvPr>
            <p:ph type="dt" sz="quarter" idx="1"/>
          </p:nvPr>
        </p:nvSpPr>
        <p:spPr bwMode="auto">
          <a:xfrm>
            <a:off x="3884613"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DF19B065-253C-48D0-91B4-C9FF4516A1AE}" type="datetime1">
              <a:rPr lang="en-US"/>
              <a:pPr/>
              <a:t>12/5/2014</a:t>
            </a:fld>
            <a:endParaRPr lang="en-US"/>
          </a:p>
        </p:txBody>
      </p:sp>
      <p:sp>
        <p:nvSpPr>
          <p:cNvPr id="72708" name="Rectangle 4"/>
          <p:cNvSpPr>
            <a:spLocks noGrp="1" noChangeArrowheads="1"/>
          </p:cNvSpPr>
          <p:nvPr>
            <p:ph type="ftr" sz="quarter" idx="2"/>
          </p:nvPr>
        </p:nvSpPr>
        <p:spPr bwMode="auto">
          <a:xfrm>
            <a:off x="0" y="9409113"/>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Helvetica" charset="0"/>
                <a:ea typeface="ＭＳ Ｐゴシック" charset="-128"/>
                <a:cs typeface="ＭＳ Ｐゴシック" charset="-128"/>
              </a:defRPr>
            </a:lvl1pPr>
          </a:lstStyle>
          <a:p>
            <a:pPr>
              <a:defRPr/>
            </a:pPr>
            <a:endParaRPr lang="en-US"/>
          </a:p>
        </p:txBody>
      </p:sp>
      <p:sp>
        <p:nvSpPr>
          <p:cNvPr id="72709" name="Rectangle 5"/>
          <p:cNvSpPr>
            <a:spLocks noGrp="1" noChangeArrowheads="1"/>
          </p:cNvSpPr>
          <p:nvPr>
            <p:ph type="sldNum" sz="quarter" idx="3"/>
          </p:nvPr>
        </p:nvSpPr>
        <p:spPr bwMode="auto">
          <a:xfrm>
            <a:off x="3884613" y="9409113"/>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EF12440-F6AE-4A07-A29A-CE7A8FCF38F3}"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0"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9219" name="Rectangle 3"/>
          <p:cNvSpPr>
            <a:spLocks noGrp="1" noChangeArrowheads="1"/>
          </p:cNvSpPr>
          <p:nvPr>
            <p:ph type="dt" idx="1"/>
          </p:nvPr>
        </p:nvSpPr>
        <p:spPr bwMode="auto">
          <a:xfrm>
            <a:off x="3886200" y="0"/>
            <a:ext cx="2971800" cy="4953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charset="0"/>
                <a:ea typeface="ＭＳ Ｐゴシック" charset="-128"/>
                <a:cs typeface="ＭＳ Ｐゴシック" charset="-128"/>
              </a:defRPr>
            </a:lvl1pPr>
          </a:lstStyle>
          <a:p>
            <a:pPr>
              <a:defRPr/>
            </a:pPr>
            <a:endParaRPr lang="en-US"/>
          </a:p>
        </p:txBody>
      </p:sp>
      <p:sp>
        <p:nvSpPr>
          <p:cNvPr id="14340" name="Rectangle 4"/>
          <p:cNvSpPr>
            <a:spLocks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p:spPr>
      </p:sp>
      <p:sp>
        <p:nvSpPr>
          <p:cNvPr id="9221" name="Rectangle 5"/>
          <p:cNvSpPr>
            <a:spLocks noGrp="1" noChangeArrowheads="1"/>
          </p:cNvSpPr>
          <p:nvPr>
            <p:ph type="body" sz="quarter" idx="3"/>
          </p:nvPr>
        </p:nvSpPr>
        <p:spPr bwMode="auto">
          <a:xfrm>
            <a:off x="914400" y="4705350"/>
            <a:ext cx="5029200" cy="44577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9222" name="Rectangle 6"/>
          <p:cNvSpPr>
            <a:spLocks noGrp="1" noChangeArrowheads="1"/>
          </p:cNvSpPr>
          <p:nvPr>
            <p:ph type="ftr" sz="quarter" idx="4"/>
          </p:nvPr>
        </p:nvSpPr>
        <p:spPr bwMode="auto">
          <a:xfrm>
            <a:off x="0" y="9410700"/>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charset="0"/>
                <a:ea typeface="ＭＳ Ｐゴシック" charset="-128"/>
                <a:cs typeface="ＭＳ Ｐゴシック" charset="-128"/>
              </a:defRPr>
            </a:lvl1pPr>
          </a:lstStyle>
          <a:p>
            <a:pPr>
              <a:defRPr/>
            </a:pPr>
            <a:endParaRPr lang="en-US"/>
          </a:p>
        </p:txBody>
      </p:sp>
      <p:sp>
        <p:nvSpPr>
          <p:cNvPr id="9223" name="Rectangle 7"/>
          <p:cNvSpPr>
            <a:spLocks noGrp="1" noChangeArrowheads="1"/>
          </p:cNvSpPr>
          <p:nvPr>
            <p:ph type="sldNum" sz="quarter" idx="5"/>
          </p:nvPr>
        </p:nvSpPr>
        <p:spPr bwMode="auto">
          <a:xfrm>
            <a:off x="3886200" y="9410700"/>
            <a:ext cx="2971800" cy="4953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charset="0"/>
              </a:defRPr>
            </a:lvl1pPr>
          </a:lstStyle>
          <a:p>
            <a:fld id="{A9624A71-A895-4955-AF53-F56BD74BB13D}" type="slidenum">
              <a:rPr lang="fr-F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Times" pitchFamily="-107"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Times" pitchFamily="-107"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Times" pitchFamily="-107"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Times" pitchFamily="-107" charset="0"/>
        <a:ea typeface="MS PGothic" pitchFamily="34" charset="-128"/>
        <a:cs typeface="MS PGothic"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013DD7DB-2A4F-4DE5-ACAC-CC59AA0D396E}" type="slidenum">
              <a:rPr lang="fr-FR"/>
              <a:pPr/>
              <a:t>1</a:t>
            </a:fld>
            <a:endParaRPr lang="fr-FR"/>
          </a:p>
        </p:txBody>
      </p:sp>
      <p:sp>
        <p:nvSpPr>
          <p:cNvPr id="16386" name="Rectangle 2"/>
          <p:cNvSpPr>
            <a:spLocks noChangeArrowheads="1"/>
          </p:cNvSpPr>
          <p:nvPr>
            <p:ph type="body" idx="1"/>
          </p:nvPr>
        </p:nvSpPr>
        <p:spPr>
          <a:xfrm>
            <a:off x="833438" y="4721225"/>
            <a:ext cx="5191125" cy="4400550"/>
          </a:xfrm>
          <a:noFill/>
          <a:ln/>
        </p:spPr>
        <p:txBody>
          <a:bodyPr lIns="92369" tIns="46995" rIns="92369" bIns="46995"/>
          <a:lstStyle/>
          <a:p>
            <a:pPr eaLnBrk="1" hangingPunct="1"/>
            <a:endParaRPr lang="en-US" smtClean="0">
              <a:latin typeface="Times" charset="0"/>
            </a:endParaRPr>
          </a:p>
        </p:txBody>
      </p:sp>
      <p:sp>
        <p:nvSpPr>
          <p:cNvPr id="16387" name="Rectangle 3"/>
          <p:cNvSpPr>
            <a:spLocks noChangeArrowheads="1" noTextEdit="1"/>
          </p:cNvSpPr>
          <p:nvPr>
            <p:ph type="sldImg"/>
          </p:nvPr>
        </p:nvSpPr>
        <p:spPr>
          <a:xfrm>
            <a:off x="920750" y="858838"/>
            <a:ext cx="5016500" cy="3473450"/>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172C1949-B0DF-47F2-9DC1-2263FA6A5968}" type="slidenum">
              <a:rPr lang="fr-FR"/>
              <a:pPr/>
              <a:t>2</a:t>
            </a:fld>
            <a:endParaRPr lang="fr-FR"/>
          </a:p>
        </p:txBody>
      </p:sp>
      <p:sp>
        <p:nvSpPr>
          <p:cNvPr id="18434" name="Rectangle 2"/>
          <p:cNvSpPr>
            <a:spLocks noChangeArrowheads="1"/>
          </p:cNvSpPr>
          <p:nvPr>
            <p:ph type="body" idx="1"/>
          </p:nvPr>
        </p:nvSpPr>
        <p:spPr>
          <a:xfrm>
            <a:off x="833438" y="4721225"/>
            <a:ext cx="5191125" cy="4400550"/>
          </a:xfrm>
          <a:noFill/>
          <a:ln/>
        </p:spPr>
        <p:txBody>
          <a:bodyPr lIns="92369" tIns="46995" rIns="92369" bIns="46995"/>
          <a:lstStyle/>
          <a:p>
            <a:pPr eaLnBrk="1" hangingPunct="1"/>
            <a:endParaRPr lang="en-US" smtClean="0">
              <a:latin typeface="Times" charset="0"/>
            </a:endParaRPr>
          </a:p>
        </p:txBody>
      </p:sp>
      <p:sp>
        <p:nvSpPr>
          <p:cNvPr id="18435" name="Rectangle 3"/>
          <p:cNvSpPr>
            <a:spLocks noChangeArrowheads="1" noTextEdit="1"/>
          </p:cNvSpPr>
          <p:nvPr>
            <p:ph type="sldImg"/>
          </p:nvPr>
        </p:nvSpPr>
        <p:spPr>
          <a:xfrm>
            <a:off x="920750" y="858838"/>
            <a:ext cx="5016500" cy="3473450"/>
          </a:xfrm>
          <a:ln w="12700"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833438" y="4721225"/>
            <a:ext cx="5191125" cy="4400550"/>
          </a:xfrm>
          <a:ln/>
        </p:spPr>
        <p:txBody>
          <a:bodyPr tIns="46995" bIns="46995"/>
          <a:lstStyle/>
          <a:p>
            <a:pPr>
              <a:defRPr/>
            </a:pPr>
            <a:endParaRPr lang="fr-FR" smtClean="0">
              <a:cs typeface="+mn-cs"/>
            </a:endParaRPr>
          </a:p>
        </p:txBody>
      </p:sp>
      <p:sp>
        <p:nvSpPr>
          <p:cNvPr id="21506" name="Rectangle 3"/>
          <p:cNvSpPr>
            <a:spLocks noGrp="1" noRot="1" noChangeAspect="1" noChangeArrowheads="1" noTextEdit="1"/>
          </p:cNvSpPr>
          <p:nvPr>
            <p:ph type="sldImg"/>
          </p:nvPr>
        </p:nvSpPr>
        <p:spPr>
          <a:xfrm>
            <a:off x="920750" y="858838"/>
            <a:ext cx="5016500" cy="347345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833438" y="4721225"/>
            <a:ext cx="5191125" cy="4400550"/>
          </a:xfrm>
          <a:ln/>
        </p:spPr>
        <p:txBody>
          <a:bodyPr tIns="46995" bIns="46995"/>
          <a:lstStyle/>
          <a:p>
            <a:pPr>
              <a:defRPr/>
            </a:pPr>
            <a:endParaRPr lang="fr-FR" smtClean="0">
              <a:cs typeface="+mn-cs"/>
            </a:endParaRPr>
          </a:p>
        </p:txBody>
      </p:sp>
      <p:sp>
        <p:nvSpPr>
          <p:cNvPr id="23554" name="Rectangle 3"/>
          <p:cNvSpPr>
            <a:spLocks noGrp="1" noRot="1" noChangeAspect="1" noChangeArrowheads="1" noTextEdit="1"/>
          </p:cNvSpPr>
          <p:nvPr>
            <p:ph type="sldImg"/>
          </p:nvPr>
        </p:nvSpPr>
        <p:spPr>
          <a:xfrm>
            <a:off x="920750" y="858838"/>
            <a:ext cx="5016500" cy="347345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833438" y="4721225"/>
            <a:ext cx="5191125" cy="4400550"/>
          </a:xfrm>
          <a:ln/>
        </p:spPr>
        <p:txBody>
          <a:bodyPr tIns="46995" bIns="46995"/>
          <a:lstStyle/>
          <a:p>
            <a:pPr>
              <a:defRPr/>
            </a:pPr>
            <a:endParaRPr lang="fr-FR" smtClean="0">
              <a:cs typeface="+mn-cs"/>
            </a:endParaRPr>
          </a:p>
        </p:txBody>
      </p:sp>
      <p:sp>
        <p:nvSpPr>
          <p:cNvPr id="26626" name="Rectangle 3"/>
          <p:cNvSpPr>
            <a:spLocks noGrp="1" noRot="1" noChangeAspect="1" noChangeArrowheads="1" noTextEdit="1"/>
          </p:cNvSpPr>
          <p:nvPr>
            <p:ph type="sldImg"/>
          </p:nvPr>
        </p:nvSpPr>
        <p:spPr>
          <a:xfrm>
            <a:off x="920750" y="858838"/>
            <a:ext cx="5016500" cy="347345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833438" y="4721225"/>
            <a:ext cx="5191125" cy="4400550"/>
          </a:xfrm>
          <a:ln/>
        </p:spPr>
        <p:txBody>
          <a:bodyPr tIns="46995" bIns="46995"/>
          <a:lstStyle/>
          <a:p>
            <a:pPr>
              <a:defRPr/>
            </a:pPr>
            <a:endParaRPr lang="fr-FR" smtClean="0">
              <a:cs typeface="+mn-cs"/>
            </a:endParaRPr>
          </a:p>
        </p:txBody>
      </p:sp>
      <p:sp>
        <p:nvSpPr>
          <p:cNvPr id="29698" name="Rectangle 3"/>
          <p:cNvSpPr>
            <a:spLocks noGrp="1" noRot="1" noChangeAspect="1" noChangeArrowheads="1" noTextEdit="1"/>
          </p:cNvSpPr>
          <p:nvPr>
            <p:ph type="sldImg"/>
          </p:nvPr>
        </p:nvSpPr>
        <p:spPr>
          <a:xfrm>
            <a:off x="920750" y="858838"/>
            <a:ext cx="5016500" cy="347345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1746" name="Rectangle 6"/>
          <p:cNvSpPr>
            <a:spLocks noGrp="1" noChangeArrowheads="1"/>
          </p:cNvSpPr>
          <p:nvPr>
            <p:ph type="sldNum" sz="quarter" idx="5"/>
          </p:nvPr>
        </p:nvSpPr>
        <p:spPr>
          <a:noFill/>
        </p:spPr>
        <p:txBody>
          <a:bodyPr/>
          <a:lstStyle/>
          <a:p>
            <a:fld id="{7A36E951-F469-42D2-9289-2359EBC6C406}" type="slidenum">
              <a:rPr lang="en-US"/>
              <a:pPr/>
              <a:t>10</a:t>
            </a:fld>
            <a:endParaRPr lang="en-US"/>
          </a:p>
        </p:txBody>
      </p:sp>
      <p:sp>
        <p:nvSpPr>
          <p:cNvPr id="31747" name="Text Box 1"/>
          <p:cNvSpPr>
            <a:spLocks noGrp="1" noRot="1" noChangeAspect="1" noChangeArrowheads="1" noTextEdit="1"/>
          </p:cNvSpPr>
          <p:nvPr>
            <p:ph type="sldImg"/>
          </p:nvPr>
        </p:nvSpPr>
        <p:spPr>
          <a:xfrm>
            <a:off x="627063" y="693738"/>
            <a:ext cx="4951412" cy="3429000"/>
          </a:xfrm>
          <a:solidFill>
            <a:srgbClr val="FFFFFF"/>
          </a:solidFill>
          <a:ln/>
        </p:spPr>
      </p:sp>
      <p:sp>
        <p:nvSpPr>
          <p:cNvPr id="31748" name="Text Box 2"/>
          <p:cNvSpPr>
            <a:spLocks noGrp="1" noChangeArrowheads="1"/>
          </p:cNvSpPr>
          <p:nvPr>
            <p:ph type="body" idx="1"/>
          </p:nvPr>
        </p:nvSpPr>
        <p:spPr>
          <a:xfrm>
            <a:off x="620713" y="4343400"/>
            <a:ext cx="4965700" cy="4114800"/>
          </a:xfrm>
          <a:noFill/>
          <a:ln/>
        </p:spPr>
        <p:txBody>
          <a:bodyPr lIns="0" tIns="8292" rIns="0" bIns="0"/>
          <a:lstStyle/>
          <a:p>
            <a:pPr eaLnBrk="1">
              <a:lnSpc>
                <a:spcPct val="93000"/>
              </a:lnSpc>
              <a:spcBef>
                <a:spcPct val="0"/>
              </a:spcBef>
              <a:tabLst>
                <a:tab pos="723900" algn="l"/>
                <a:tab pos="1447800" algn="l"/>
                <a:tab pos="2171700" algn="l"/>
                <a:tab pos="2895600" algn="l"/>
                <a:tab pos="3619500" algn="l"/>
                <a:tab pos="4343400" algn="l"/>
                <a:tab pos="5067300" algn="l"/>
              </a:tabLst>
            </a:pPr>
            <a:r>
              <a:rPr lang="en-US" sz="900" smtClean="0">
                <a:solidFill>
                  <a:srgbClr val="000000"/>
                </a:solidFill>
                <a:latin typeface="Arial Unicode MS" pitchFamily="34" charset="-128"/>
                <a:ea typeface="Arial Unicode MS" pitchFamily="34" charset="-128"/>
                <a:cs typeface="Arial Unicode MS" pitchFamily="34" charset="-128"/>
              </a:rPr>
              <a:t>Figure 1. </a:t>
            </a:r>
            <a:r>
              <a:rPr lang="en-US" sz="900" i="1" smtClean="0">
                <a:solidFill>
                  <a:srgbClr val="000000"/>
                </a:solidFill>
                <a:latin typeface="Arial Unicode MS" pitchFamily="34" charset="-128"/>
                <a:ea typeface="Arial Unicode MS" pitchFamily="34" charset="-128"/>
                <a:cs typeface="Arial Unicode MS" pitchFamily="34" charset="-128"/>
              </a:rPr>
              <a:t>HTRA1</a:t>
            </a:r>
            <a:r>
              <a:rPr lang="en-US" sz="900" smtClean="0">
                <a:solidFill>
                  <a:srgbClr val="000000"/>
                </a:solidFill>
                <a:latin typeface="Arial Unicode MS" pitchFamily="34" charset="-128"/>
                <a:ea typeface="Arial Unicode MS" pitchFamily="34" charset="-128"/>
                <a:cs typeface="Arial Unicode MS" pitchFamily="34" charset="-128"/>
              </a:rPr>
              <a:t> Mutations in Families with Cerebral Autosomal Recessive Arteriopathy with Subcortical Infarcts and Leukoencephalopathy (CARASIL). Panel A shows the pedigrees of families with CARASIL. Squares denote men; circles, women; solid symbols, affected family members; open symbols, unaffected members; and double horizontal lines, consanguineous marriage. Pairs of alleles of selected family members are listed for several microsatellite markers; the alleles are identified with the use of identification numbers 1 through 8. Genotypes whose haplotypic phases are unknown are shown in parentheses. Regions of homozygosity are delineated in boxes. Panel B shows the physical map of the candidate region for CARASIL on chromosome 10q. In Panels A and B, the microsatellite markers are listed in order from the centromere to the q-arm terminus; the candidate gene and the nucleotide mutations therein, carried by the probands, are indicated in red. Panel C shows the distribution of mutations in </a:t>
            </a:r>
            <a:r>
              <a:rPr lang="en-US" sz="900" i="1" smtClean="0">
                <a:solidFill>
                  <a:srgbClr val="000000"/>
                </a:solidFill>
                <a:latin typeface="Arial Unicode MS" pitchFamily="34" charset="-128"/>
                <a:ea typeface="Arial Unicode MS" pitchFamily="34" charset="-128"/>
                <a:cs typeface="Arial Unicode MS" pitchFamily="34" charset="-128"/>
              </a:rPr>
              <a:t>HTRA1,</a:t>
            </a:r>
            <a:r>
              <a:rPr lang="en-US" sz="900" smtClean="0">
                <a:solidFill>
                  <a:srgbClr val="000000"/>
                </a:solidFill>
                <a:latin typeface="Arial Unicode MS" pitchFamily="34" charset="-128"/>
                <a:ea typeface="Arial Unicode MS" pitchFamily="34" charset="-128"/>
                <a:cs typeface="Arial Unicode MS" pitchFamily="34" charset="-128"/>
              </a:rPr>
              <a:t> which consists of nine exons (squares): those encoding the insulin-like growth factor binding protein domain (green), the Kazal-type serine protease inhibitor domain (red), the trypsin-like serine protease domain (blue), and the PDZ domain (yellow), as well as untranslated regions (gray). Nucleotide (and corresponding amino acid) mutations are listed — missense in black and nonsense in red. Panel D shows the conservation of mutated HTRA1 amino acid residues in patients with CARASIL and in nonhuman species. Conserved residues are shaded (black, 100% conserved; dark gray, 80% conserved; gray, 60% conserved). The T at position 252 and the M at position 297 are highlighted in red; mutations at these positions are either completely or largely conserved. Sequences were obtained from GenBank. The results of magnetic resonance imaging (MRI) in patients with CARASIL are shown in Panels E, F, and G. Panels E and F show T</a:t>
            </a:r>
            <a:r>
              <a:rPr lang="en-US" sz="900" baseline="-33000" smtClean="0">
                <a:solidFill>
                  <a:srgbClr val="000000"/>
                </a:solidFill>
                <a:latin typeface="Arial Unicode MS" pitchFamily="34" charset="-128"/>
                <a:ea typeface="Arial Unicode MS" pitchFamily="34" charset="-128"/>
                <a:cs typeface="Arial Unicode MS" pitchFamily="34" charset="-128"/>
              </a:rPr>
              <a:t>2</a:t>
            </a:r>
            <a:r>
              <a:rPr lang="en-US" sz="900" smtClean="0">
                <a:solidFill>
                  <a:srgbClr val="000000"/>
                </a:solidFill>
                <a:latin typeface="Arial Unicode MS" pitchFamily="34" charset="-128"/>
                <a:ea typeface="Arial Unicode MS" pitchFamily="34" charset="-128"/>
                <a:cs typeface="Arial Unicode MS" pitchFamily="34" charset="-128"/>
              </a:rPr>
              <a:t>-weighted images of the brain of Subject II-7, Family 3 (repetition time, 5000 msec; echo time, 150 msec; section thickness, 5 mm), revealing an ischemic region in the basal ganglia and white matter. T</a:t>
            </a:r>
            <a:r>
              <a:rPr lang="en-US" sz="900" baseline="-33000" smtClean="0">
                <a:solidFill>
                  <a:srgbClr val="000000"/>
                </a:solidFill>
                <a:latin typeface="Arial Unicode MS" pitchFamily="34" charset="-128"/>
                <a:ea typeface="Arial Unicode MS" pitchFamily="34" charset="-128"/>
                <a:cs typeface="Arial Unicode MS" pitchFamily="34" charset="-128"/>
              </a:rPr>
              <a:t>1</a:t>
            </a:r>
            <a:r>
              <a:rPr lang="en-US" sz="900" smtClean="0">
                <a:solidFill>
                  <a:srgbClr val="000000"/>
                </a:solidFill>
                <a:latin typeface="Arial Unicode MS" pitchFamily="34" charset="-128"/>
                <a:ea typeface="Arial Unicode MS" pitchFamily="34" charset="-128"/>
                <a:cs typeface="Arial Unicode MS" pitchFamily="34" charset="-128"/>
              </a:rPr>
              <a:t>-weighted lumbar MRI (repetition time, 519 msec; echo time, 19 msec; section thickness, 5 mm) revealed spondylotic changes of the lumbar spine in Subject II-3, Family 2 (Panel G). Diffuse hair loss in the temporal and parietal areas of the head was observed in Subject II-2, Family 1 (Panel H) at 48 years of age. Cerebral small arteries in the arachnoid mater from Subject II-1, Family 6, show marked intimal thickening, narrowing of the lumen, hyalinosis, and splitting of the internal elastic membrane (Panel I, elastic van Gieson stain; scale bar, 1 mm).</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ChangeArrowheads="1"/>
          </p:cNvSpPr>
          <p:nvPr>
            <p:ph type="body" idx="1"/>
          </p:nvPr>
        </p:nvSpPr>
        <p:spPr>
          <a:xfrm>
            <a:off x="833438" y="4721225"/>
            <a:ext cx="5191125" cy="4400550"/>
          </a:xfrm>
          <a:ln/>
        </p:spPr>
        <p:txBody>
          <a:bodyPr tIns="46995" bIns="46995"/>
          <a:lstStyle/>
          <a:p>
            <a:pPr>
              <a:defRPr/>
            </a:pPr>
            <a:endParaRPr lang="fr-FR" smtClean="0">
              <a:cs typeface="+mn-cs"/>
            </a:endParaRPr>
          </a:p>
        </p:txBody>
      </p:sp>
      <p:sp>
        <p:nvSpPr>
          <p:cNvPr id="33794" name="Rectangle 3"/>
          <p:cNvSpPr>
            <a:spLocks noGrp="1" noRot="1" noChangeAspect="1" noChangeArrowheads="1" noTextEdit="1"/>
          </p:cNvSpPr>
          <p:nvPr>
            <p:ph type="sldImg"/>
          </p:nvPr>
        </p:nvSpPr>
        <p:spPr>
          <a:xfrm>
            <a:off x="920750" y="858838"/>
            <a:ext cx="5016500" cy="347345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EE4FE5D7-3EBE-4CAF-8486-D4BBF0F7D534}" type="slidenum">
              <a:rPr lang="fr-FR"/>
              <a:pPr/>
              <a:t>12</a:t>
            </a:fld>
            <a:endParaRPr lang="fr-FR"/>
          </a:p>
        </p:txBody>
      </p:sp>
      <p:sp>
        <p:nvSpPr>
          <p:cNvPr id="35842" name="Rectangle 2"/>
          <p:cNvSpPr>
            <a:spLocks noChangeArrowheads="1"/>
          </p:cNvSpPr>
          <p:nvPr>
            <p:ph type="body" idx="1"/>
          </p:nvPr>
        </p:nvSpPr>
        <p:spPr>
          <a:xfrm>
            <a:off x="833438" y="4721225"/>
            <a:ext cx="5191125" cy="4400550"/>
          </a:xfrm>
          <a:noFill/>
          <a:ln/>
        </p:spPr>
        <p:txBody>
          <a:bodyPr lIns="92369" tIns="46995" rIns="92369" bIns="46995"/>
          <a:lstStyle/>
          <a:p>
            <a:pPr eaLnBrk="1" hangingPunct="1"/>
            <a:endParaRPr lang="en-US" smtClean="0">
              <a:latin typeface="Times" charset="0"/>
            </a:endParaRPr>
          </a:p>
        </p:txBody>
      </p:sp>
      <p:sp>
        <p:nvSpPr>
          <p:cNvPr id="35843" name="Rectangle 3"/>
          <p:cNvSpPr>
            <a:spLocks noChangeArrowheads="1" noTextEdit="1"/>
          </p:cNvSpPr>
          <p:nvPr>
            <p:ph type="sldImg"/>
          </p:nvPr>
        </p:nvSpPr>
        <p:spPr>
          <a:xfrm>
            <a:off x="920750" y="858838"/>
            <a:ext cx="5016500" cy="3473450"/>
          </a:xfrm>
          <a:ln w="12700" cap="flat">
            <a:solidFill>
              <a:schemeClr val="tx1"/>
            </a:solid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p:spPr>
        <p:txBody>
          <a:bodyPr/>
          <a:lstStyle/>
          <a:p>
            <a:fld id="{45F2D4C8-D28E-4958-943E-41FA67DB10BE}" type="slidenum">
              <a:rPr lang="fr-FR"/>
              <a:pPr/>
              <a:t>21</a:t>
            </a:fld>
            <a:endParaRPr lang="fr-FR"/>
          </a:p>
        </p:txBody>
      </p:sp>
      <p:sp>
        <p:nvSpPr>
          <p:cNvPr id="46082" name="Rectangle 2"/>
          <p:cNvSpPr>
            <a:spLocks noChangeArrowheads="1" noTextEdit="1"/>
          </p:cNvSpPr>
          <p:nvPr>
            <p:ph type="sldImg"/>
          </p:nvPr>
        </p:nvSpPr>
        <p:spPr>
          <a:solidFill>
            <a:srgbClr val="FFFFFF"/>
          </a:solidFill>
          <a:ln/>
        </p:spPr>
      </p:sp>
      <p:sp>
        <p:nvSpPr>
          <p:cNvPr id="46083" name="Rectangle 3"/>
          <p:cNvSpPr>
            <a:spLocks noChangeArrowheads="1"/>
          </p:cNvSpPr>
          <p:nvPr>
            <p:ph type="body" idx="1"/>
          </p:nvPr>
        </p:nvSpPr>
        <p:spPr>
          <a:solidFill>
            <a:srgbClr val="FFFFFF"/>
          </a:solidFill>
          <a:ln>
            <a:solidFill>
              <a:srgbClr val="000000"/>
            </a:solidFill>
          </a:ln>
        </p:spPr>
        <p:txBody>
          <a:bodyPr/>
          <a:lstStyle/>
          <a:p>
            <a:pPr eaLnBrk="1" hangingPunct="1"/>
            <a:endParaRPr lang="en-US" smtClean="0">
              <a:latin typeface="Times"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3A16961-AE2D-4A2B-9AFF-147B1645C414}" type="slidenum">
              <a:rPr lang="fr-FR"/>
              <a:pPr/>
              <a:t>‹#›</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21E3567E-68A7-46FB-9650-8E62D3797D83}" type="slidenum">
              <a:rPr lang="fr-FR"/>
              <a:pPr/>
              <a:t>‹#›</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A492E6B1-A7C4-4B0C-9306-785D27DBD3D9}" type="slidenum">
              <a:rPr lang="fr-FR"/>
              <a:pPr/>
              <a:t>‹#›</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0BDB919-2B80-42D0-98FD-EE2691E98CE2}" type="slidenum">
              <a:rPr lang="fr-FR"/>
              <a:pPr/>
              <a:t>‹#›</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E08DBEC-381E-4A77-9614-262A1643F374}" type="slidenum">
              <a:rPr lang="fr-FR"/>
              <a:pPr/>
              <a:t>‹#›</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8A8688DA-8421-4427-B07D-C5ABC4C3FAC2}" type="slidenum">
              <a:rPr lang="fr-FR"/>
              <a:pPr/>
              <a:t>‹#›</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F30674E0-DE49-4714-B81E-DBD1B84CFEB2}" type="slidenum">
              <a:rPr lang="fr-FR"/>
              <a:pPr/>
              <a:t>‹#›</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DD7EA908-8DB9-4A93-AAA0-336CFA5B8E4F}" type="slidenum">
              <a:rPr lang="fr-F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692D3717-646B-4307-99EC-9804E2CD0B81}" type="slidenum">
              <a:rPr lang="fr-FR"/>
              <a:pPr/>
              <a:t>‹#›</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A4120A3-B8ED-451D-94A1-ABDED97DE8D0}" type="slidenum">
              <a:rPr lang="fr-FR"/>
              <a:pPr/>
              <a:t>‹#›</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CD398C55-621E-46EF-A009-EEAF9FB292F0}" type="slidenum">
              <a:rPr lang="fr-FR"/>
              <a:pPr/>
              <a:t>‹#›</a:t>
            </a:fld>
            <a:endParaRPr lang="fr-F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isposition personnalisée">
    <p:spTree>
      <p:nvGrpSpPr>
        <p:cNvPr id="1" name=""/>
        <p:cNvGrpSpPr/>
        <p:nvPr/>
      </p:nvGrpSpPr>
      <p:grpSpPr>
        <a:xfrm>
          <a:off x="0" y="0"/>
          <a:ext cx="0" cy="0"/>
          <a:chOff x="0" y="0"/>
          <a:chExt cx="0" cy="0"/>
        </a:xfrm>
      </p:grpSpPr>
      <p:sp>
        <p:nvSpPr>
          <p:cNvPr id="2" name="Titre 1"/>
          <p:cNvSpPr>
            <a:spLocks noGrp="1"/>
          </p:cNvSpPr>
          <p:nvPr>
            <p:ph type="title"/>
          </p:nvPr>
        </p:nvSpPr>
        <p:spPr>
          <a:xfrm>
            <a:off x="495613" y="274544"/>
            <a:ext cx="8914775" cy="1143000"/>
          </a:xfrm>
          <a:prstGeom prst="rect">
            <a:avLst/>
          </a:prstGeom>
        </p:spPr>
        <p:txBody>
          <a:bodyPr/>
          <a:lstStyle/>
          <a:p>
            <a:r>
              <a:rPr lang="fr-FR" smtClean="0"/>
              <a:t>Cliquez et modifiez le titre</a:t>
            </a:r>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42950" y="609600"/>
            <a:ext cx="84201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Cliquez et modifiez le titre</a:t>
            </a:r>
          </a:p>
        </p:txBody>
      </p:sp>
      <p:sp>
        <p:nvSpPr>
          <p:cNvPr id="1027" name="Rectangle 3"/>
          <p:cNvSpPr>
            <a:spLocks noGrp="1" noChangeArrowheads="1"/>
          </p:cNvSpPr>
          <p:nvPr>
            <p:ph type="body" idx="1"/>
          </p:nvPr>
        </p:nvSpPr>
        <p:spPr bwMode="auto">
          <a:xfrm>
            <a:off x="742950" y="1981200"/>
            <a:ext cx="84201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1028" name="Rectangle 4"/>
          <p:cNvSpPr>
            <a:spLocks noGrp="1" noChangeArrowheads="1"/>
          </p:cNvSpPr>
          <p:nvPr>
            <p:ph type="dt" sz="half" idx="2"/>
          </p:nvPr>
        </p:nvSpPr>
        <p:spPr bwMode="auto">
          <a:xfrm>
            <a:off x="74295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charset="0"/>
                <a:ea typeface="ＭＳ Ｐゴシック" charset="-128"/>
                <a:cs typeface="ＭＳ Ｐゴシック" charset="-128"/>
              </a:defRPr>
            </a:lvl1pPr>
          </a:lstStyle>
          <a:p>
            <a:pPr>
              <a:defRPr/>
            </a:pPr>
            <a:endParaRPr lang="en-US"/>
          </a:p>
        </p:txBody>
      </p:sp>
      <p:sp>
        <p:nvSpPr>
          <p:cNvPr id="1029" name="Rectangle 5"/>
          <p:cNvSpPr>
            <a:spLocks noGrp="1" noChangeArrowheads="1"/>
          </p:cNvSpPr>
          <p:nvPr>
            <p:ph type="ftr" sz="quarter" idx="3"/>
          </p:nvPr>
        </p:nvSpPr>
        <p:spPr bwMode="auto">
          <a:xfrm>
            <a:off x="3384550" y="6248400"/>
            <a:ext cx="31369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charset="0"/>
                <a:ea typeface="ＭＳ Ｐゴシック" charset="-128"/>
                <a:cs typeface="ＭＳ Ｐゴシック" charset="-128"/>
              </a:defRPr>
            </a:lvl1pPr>
          </a:lstStyle>
          <a:p>
            <a:pPr>
              <a:defRPr/>
            </a:pPr>
            <a:endParaRPr lang="en-US"/>
          </a:p>
        </p:txBody>
      </p:sp>
      <p:sp>
        <p:nvSpPr>
          <p:cNvPr id="1030" name="Rectangle 6"/>
          <p:cNvSpPr>
            <a:spLocks noGrp="1" noChangeArrowheads="1"/>
          </p:cNvSpPr>
          <p:nvPr>
            <p:ph type="sldNum" sz="quarter" idx="4"/>
          </p:nvPr>
        </p:nvSpPr>
        <p:spPr bwMode="auto">
          <a:xfrm>
            <a:off x="7099300" y="6248400"/>
            <a:ext cx="206375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charset="0"/>
              </a:defRPr>
            </a:lvl1pPr>
          </a:lstStyle>
          <a:p>
            <a:fld id="{ABAFDF23-C98E-4455-9E82-C3F6CFA573DC}" type="slidenum">
              <a:rPr lang="fr-FR"/>
              <a:pPr/>
              <a:t>‹#›</a:t>
            </a:fld>
            <a:endParaRPr lang="fr-FR"/>
          </a:p>
        </p:txBody>
      </p:sp>
    </p:spTree>
  </p:cSld>
  <p:clrMap bg1="dk1" tx1="lt1" bg2="dk2" tx2="lt2" accent1="accent1" accent2="accent2" accent3="accent3" accent4="accent4" accent5="accent5" accent6="accent6" hlink="hlink" folHlink="folHlink"/>
  <p:sldLayoutIdLst>
    <p:sldLayoutId id="2147484263" r:id="rId1"/>
    <p:sldLayoutId id="2147484264" r:id="rId2"/>
    <p:sldLayoutId id="2147484265" r:id="rId3"/>
    <p:sldLayoutId id="2147484266" r:id="rId4"/>
    <p:sldLayoutId id="2147484267" r:id="rId5"/>
    <p:sldLayoutId id="2147484268" r:id="rId6"/>
    <p:sldLayoutId id="2147484269" r:id="rId7"/>
    <p:sldLayoutId id="2147484270" r:id="rId8"/>
    <p:sldLayoutId id="2147484271" r:id="rId9"/>
    <p:sldLayoutId id="2147484272" r:id="rId10"/>
    <p:sldLayoutId id="2147484273" r:id="rId11"/>
    <p:sldLayoutId id="2147484274" r:id="rId12"/>
  </p:sldLayoutIdLst>
  <p:txStyles>
    <p:titleStyle>
      <a:lvl1pPr algn="ctr" rtl="0" eaLnBrk="0" fontAlgn="base" hangingPunct="0">
        <a:spcBef>
          <a:spcPct val="0"/>
        </a:spcBef>
        <a:spcAft>
          <a:spcPct val="0"/>
        </a:spcAft>
        <a:defRPr sz="3200" b="1">
          <a:solidFill>
            <a:srgbClr val="FFF823"/>
          </a:solidFill>
          <a:latin typeface="+mj-lt"/>
          <a:ea typeface="MS PGothic" pitchFamily="34" charset="-128"/>
          <a:cs typeface="MS PGothic" charset="0"/>
        </a:defRPr>
      </a:lvl1pPr>
      <a:lvl2pPr algn="ctr" rtl="0" eaLnBrk="0" fontAlgn="base" hangingPunct="0">
        <a:spcBef>
          <a:spcPct val="0"/>
        </a:spcBef>
        <a:spcAft>
          <a:spcPct val="0"/>
        </a:spcAft>
        <a:defRPr sz="3200" b="1">
          <a:solidFill>
            <a:srgbClr val="FFF823"/>
          </a:solidFill>
          <a:latin typeface="Helvetica" pitchFamily="-107" charset="0"/>
          <a:ea typeface="MS PGothic" pitchFamily="34" charset="-128"/>
          <a:cs typeface="MS PGothic" charset="0"/>
        </a:defRPr>
      </a:lvl2pPr>
      <a:lvl3pPr algn="ctr" rtl="0" eaLnBrk="0" fontAlgn="base" hangingPunct="0">
        <a:spcBef>
          <a:spcPct val="0"/>
        </a:spcBef>
        <a:spcAft>
          <a:spcPct val="0"/>
        </a:spcAft>
        <a:defRPr sz="3200" b="1">
          <a:solidFill>
            <a:srgbClr val="FFF823"/>
          </a:solidFill>
          <a:latin typeface="Helvetica" pitchFamily="-107" charset="0"/>
          <a:ea typeface="MS PGothic" pitchFamily="34" charset="-128"/>
          <a:cs typeface="MS PGothic" charset="0"/>
        </a:defRPr>
      </a:lvl3pPr>
      <a:lvl4pPr algn="ctr" rtl="0" eaLnBrk="0" fontAlgn="base" hangingPunct="0">
        <a:spcBef>
          <a:spcPct val="0"/>
        </a:spcBef>
        <a:spcAft>
          <a:spcPct val="0"/>
        </a:spcAft>
        <a:defRPr sz="3200" b="1">
          <a:solidFill>
            <a:srgbClr val="FFF823"/>
          </a:solidFill>
          <a:latin typeface="Helvetica" pitchFamily="-107" charset="0"/>
          <a:ea typeface="MS PGothic" pitchFamily="34" charset="-128"/>
          <a:cs typeface="MS PGothic" charset="0"/>
        </a:defRPr>
      </a:lvl4pPr>
      <a:lvl5pPr algn="ctr" rtl="0" eaLnBrk="0" fontAlgn="base" hangingPunct="0">
        <a:spcBef>
          <a:spcPct val="0"/>
        </a:spcBef>
        <a:spcAft>
          <a:spcPct val="0"/>
        </a:spcAft>
        <a:defRPr sz="3200" b="1">
          <a:solidFill>
            <a:srgbClr val="FFF823"/>
          </a:solidFill>
          <a:latin typeface="Helvetica" pitchFamily="-107" charset="0"/>
          <a:ea typeface="MS PGothic" pitchFamily="34" charset="-128"/>
          <a:cs typeface="MS PGothic" charset="0"/>
        </a:defRPr>
      </a:lvl5pPr>
      <a:lvl6pPr marL="457200" algn="ctr" rtl="0" fontAlgn="base">
        <a:spcBef>
          <a:spcPct val="0"/>
        </a:spcBef>
        <a:spcAft>
          <a:spcPct val="0"/>
        </a:spcAft>
        <a:defRPr sz="3200" b="1">
          <a:solidFill>
            <a:srgbClr val="FFF823"/>
          </a:solidFill>
          <a:latin typeface="Helvetica" pitchFamily="-107" charset="0"/>
        </a:defRPr>
      </a:lvl6pPr>
      <a:lvl7pPr marL="914400" algn="ctr" rtl="0" fontAlgn="base">
        <a:spcBef>
          <a:spcPct val="0"/>
        </a:spcBef>
        <a:spcAft>
          <a:spcPct val="0"/>
        </a:spcAft>
        <a:defRPr sz="3200" b="1">
          <a:solidFill>
            <a:srgbClr val="FFF823"/>
          </a:solidFill>
          <a:latin typeface="Helvetica" pitchFamily="-107" charset="0"/>
        </a:defRPr>
      </a:lvl7pPr>
      <a:lvl8pPr marL="1371600" algn="ctr" rtl="0" fontAlgn="base">
        <a:spcBef>
          <a:spcPct val="0"/>
        </a:spcBef>
        <a:spcAft>
          <a:spcPct val="0"/>
        </a:spcAft>
        <a:defRPr sz="3200" b="1">
          <a:solidFill>
            <a:srgbClr val="FFF823"/>
          </a:solidFill>
          <a:latin typeface="Helvetica" pitchFamily="-107" charset="0"/>
        </a:defRPr>
      </a:lvl8pPr>
      <a:lvl9pPr marL="1828800" algn="ctr" rtl="0" fontAlgn="base">
        <a:spcBef>
          <a:spcPct val="0"/>
        </a:spcBef>
        <a:spcAft>
          <a:spcPct val="0"/>
        </a:spcAft>
        <a:defRPr sz="3200" b="1">
          <a:solidFill>
            <a:srgbClr val="FFF823"/>
          </a:solidFill>
          <a:latin typeface="Helvetica" pitchFamily="-107"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Char char="–"/>
        <a:defRPr sz="2400" b="1">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Char char="•"/>
        <a:defRPr sz="2000" b="1">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Char char="–"/>
        <a:defRPr sz="2000" b="1">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Char char="»"/>
        <a:defRPr sz="2000" b="1">
          <a:solidFill>
            <a:schemeClr val="tx1"/>
          </a:solidFill>
          <a:latin typeface="+mn-lt"/>
          <a:ea typeface="MS PGothic" pitchFamily="34" charset="-128"/>
          <a:cs typeface="MS PGothic" charset="0"/>
        </a:defRPr>
      </a:lvl5pPr>
      <a:lvl6pPr marL="2514600" indent="-228600" algn="l" rtl="0" fontAlgn="base">
        <a:spcBef>
          <a:spcPct val="20000"/>
        </a:spcBef>
        <a:spcAft>
          <a:spcPct val="0"/>
        </a:spcAft>
        <a:buChar char="»"/>
        <a:defRPr sz="2000" b="1">
          <a:solidFill>
            <a:schemeClr val="tx1"/>
          </a:solidFill>
          <a:latin typeface="+mn-lt"/>
          <a:ea typeface="ＭＳ Ｐゴシック" pitchFamily="-107" charset="-128"/>
        </a:defRPr>
      </a:lvl6pPr>
      <a:lvl7pPr marL="2971800" indent="-228600" algn="l" rtl="0" fontAlgn="base">
        <a:spcBef>
          <a:spcPct val="20000"/>
        </a:spcBef>
        <a:spcAft>
          <a:spcPct val="0"/>
        </a:spcAft>
        <a:buChar char="»"/>
        <a:defRPr sz="2000" b="1">
          <a:solidFill>
            <a:schemeClr val="tx1"/>
          </a:solidFill>
          <a:latin typeface="+mn-lt"/>
          <a:ea typeface="ＭＳ Ｐゴシック" pitchFamily="-107" charset="-128"/>
        </a:defRPr>
      </a:lvl7pPr>
      <a:lvl8pPr marL="3429000" indent="-228600" algn="l" rtl="0" fontAlgn="base">
        <a:spcBef>
          <a:spcPct val="20000"/>
        </a:spcBef>
        <a:spcAft>
          <a:spcPct val="0"/>
        </a:spcAft>
        <a:buChar char="»"/>
        <a:defRPr sz="2000" b="1">
          <a:solidFill>
            <a:schemeClr val="tx1"/>
          </a:solidFill>
          <a:latin typeface="+mn-lt"/>
          <a:ea typeface="ＭＳ Ｐゴシック" pitchFamily="-107" charset="-128"/>
        </a:defRPr>
      </a:lvl8pPr>
      <a:lvl9pPr marL="3886200" indent="-228600" algn="l" rtl="0" fontAlgn="base">
        <a:spcBef>
          <a:spcPct val="20000"/>
        </a:spcBef>
        <a:spcAft>
          <a:spcPct val="0"/>
        </a:spcAft>
        <a:buChar char="»"/>
        <a:defRPr sz="2000" b="1">
          <a:solidFill>
            <a:schemeClr val="tx1"/>
          </a:solidFill>
          <a:latin typeface="+mn-lt"/>
          <a:ea typeface="ＭＳ Ｐゴシック" pitchFamily="-107" charset="-128"/>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oleObject" Target="???" TargetMode="External"/><Relationship Id="rId3" Type="http://schemas.openxmlformats.org/officeDocument/2006/relationships/notesSlide" Target="../notesSlides/notesSlide9.xml"/><Relationship Id="rId7"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0" y="711200"/>
            <a:ext cx="9906000" cy="5441950"/>
          </a:xfrm>
          <a:noFill/>
        </p:spPr>
        <p:txBody>
          <a:bodyPr lIns="90487" tIns="44450" rIns="90487" bIns="44450"/>
          <a:lstStyle/>
          <a:p>
            <a:pPr eaLnBrk="1" hangingPunct="1">
              <a:lnSpc>
                <a:spcPct val="120000"/>
              </a:lnSpc>
            </a:pPr>
            <a:r>
              <a:rPr lang="fr-FR" sz="3600" smtClean="0">
                <a:solidFill>
                  <a:schemeClr val="tx1"/>
                </a:solidFill>
              </a:rPr>
              <a:t> </a:t>
            </a:r>
            <a:r>
              <a:rPr lang="fr-FR" smtClean="0">
                <a:solidFill>
                  <a:schemeClr val="tx1"/>
                </a:solidFill>
              </a:rPr>
              <a:t>Monogenic Cerebral Small Vessel Diseases</a:t>
            </a:r>
            <a:r>
              <a:rPr lang="fr-FR" sz="4000" smtClean="0">
                <a:solidFill>
                  <a:schemeClr val="tx1"/>
                </a:solidFill>
              </a:rPr>
              <a:t/>
            </a:r>
            <a:br>
              <a:rPr lang="fr-FR" sz="4000" smtClean="0">
                <a:solidFill>
                  <a:schemeClr val="tx1"/>
                </a:solidFill>
              </a:rPr>
            </a:br>
            <a:r>
              <a:rPr lang="fr-FR" sz="2400" smtClean="0">
                <a:solidFill>
                  <a:schemeClr val="tx1"/>
                </a:solidFill>
              </a:rPr>
              <a:t>A historical perspective</a:t>
            </a:r>
            <a:r>
              <a:rPr lang="fr-FR" sz="4000" smtClean="0">
                <a:solidFill>
                  <a:schemeClr val="tx2"/>
                </a:solidFill>
              </a:rPr>
              <a:t/>
            </a:r>
            <a:br>
              <a:rPr lang="fr-FR" sz="4000" smtClean="0">
                <a:solidFill>
                  <a:schemeClr val="tx2"/>
                </a:solidFill>
              </a:rPr>
            </a:br>
            <a:r>
              <a:rPr lang="fr-FR" sz="2000" smtClean="0">
                <a:solidFill>
                  <a:schemeClr val="tx1"/>
                </a:solidFill>
              </a:rPr>
              <a:t>E. Tournier-Lasserve</a:t>
            </a:r>
            <a:r>
              <a:rPr lang="fr-FR" sz="2400" smtClean="0">
                <a:solidFill>
                  <a:schemeClr val="tx1"/>
                </a:solidFill>
              </a:rPr>
              <a:t/>
            </a:r>
            <a:br>
              <a:rPr lang="fr-FR" sz="2400" smtClean="0">
                <a:solidFill>
                  <a:schemeClr val="tx1"/>
                </a:solidFill>
              </a:rPr>
            </a:br>
            <a:r>
              <a:rPr lang="fr-FR" sz="2400" smtClean="0">
                <a:solidFill>
                  <a:schemeClr val="tx1"/>
                </a:solidFill>
              </a:rPr>
              <a:t/>
            </a:r>
            <a:br>
              <a:rPr lang="fr-FR" sz="2400" smtClean="0">
                <a:solidFill>
                  <a:schemeClr val="tx1"/>
                </a:solidFill>
              </a:rPr>
            </a:br>
            <a:r>
              <a:rPr lang="fr-FR" sz="2000" smtClean="0">
                <a:solidFill>
                  <a:schemeClr val="tx1"/>
                </a:solidFill>
              </a:rPr>
              <a:t>Genetics Lab,  Hôpital Lariboisière</a:t>
            </a:r>
            <a:br>
              <a:rPr lang="fr-FR" sz="2000" smtClean="0">
                <a:solidFill>
                  <a:schemeClr val="tx1"/>
                </a:solidFill>
              </a:rPr>
            </a:br>
            <a:r>
              <a:rPr lang="fr-FR" sz="2000" smtClean="0">
                <a:solidFill>
                  <a:schemeClr val="tx1"/>
                </a:solidFill>
              </a:rPr>
              <a:t>Inserm / Paris7 University Research Unit UMR-S1161</a:t>
            </a:r>
            <a:br>
              <a:rPr lang="fr-FR" sz="2000" smtClean="0">
                <a:solidFill>
                  <a:schemeClr val="tx1"/>
                </a:solidFill>
              </a:rPr>
            </a:br>
            <a:r>
              <a:rPr lang="fr-FR" sz="2000" smtClean="0">
                <a:solidFill>
                  <a:schemeClr val="tx1"/>
                </a:solidFill>
              </a:rPr>
              <a:t>Paris, France</a:t>
            </a:r>
            <a:br>
              <a:rPr lang="fr-FR" sz="2000" smtClean="0">
                <a:solidFill>
                  <a:schemeClr val="tx1"/>
                </a:solidFill>
              </a:rPr>
            </a:br>
            <a:r>
              <a:rPr lang="fr-FR" sz="2400" smtClean="0">
                <a:solidFill>
                  <a:schemeClr val="tx2"/>
                </a:solidFill>
              </a:rPr>
              <a:t> </a:t>
            </a:r>
          </a:p>
        </p:txBody>
      </p:sp>
      <p:sp>
        <p:nvSpPr>
          <p:cNvPr id="15362" name="ZoneTexte 2"/>
          <p:cNvSpPr txBox="1">
            <a:spLocks noChangeArrowheads="1"/>
          </p:cNvSpPr>
          <p:nvPr/>
        </p:nvSpPr>
        <p:spPr bwMode="auto">
          <a:xfrm>
            <a:off x="5889625" y="6396038"/>
            <a:ext cx="4016375" cy="461962"/>
          </a:xfrm>
          <a:prstGeom prst="rect">
            <a:avLst/>
          </a:prstGeom>
          <a:noFill/>
          <a:ln w="9525">
            <a:noFill/>
            <a:miter lim="800000"/>
            <a:headEnd/>
            <a:tailEnd/>
          </a:ln>
        </p:spPr>
        <p:txBody>
          <a:bodyPr wrap="none">
            <a:spAutoFit/>
          </a:bodyPr>
          <a:lstStyle/>
          <a:p>
            <a:r>
              <a:rPr lang="fr-FR" b="1">
                <a:solidFill>
                  <a:srgbClr val="FFFFFF"/>
                </a:solidFill>
              </a:rPr>
              <a:t>ISGC 2014 Stroke meeting</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a:xfrm>
            <a:off x="0" y="711200"/>
            <a:ext cx="9906000" cy="5441950"/>
          </a:xfrm>
          <a:noFill/>
        </p:spPr>
        <p:txBody>
          <a:bodyPr lIns="90487" tIns="44450" rIns="90487" bIns="44450"/>
          <a:lstStyle/>
          <a:p>
            <a:pPr algn="l" eaLnBrk="1" hangingPunct="1">
              <a:lnSpc>
                <a:spcPct val="120000"/>
              </a:lnSpc>
            </a:pPr>
            <a:r>
              <a:rPr lang="fr-FR" sz="2000" smtClean="0">
                <a:solidFill>
                  <a:schemeClr val="tx1"/>
                </a:solidFill>
              </a:rPr>
              <a:t/>
            </a:r>
            <a:br>
              <a:rPr lang="fr-FR" sz="2000" smtClean="0">
                <a:solidFill>
                  <a:schemeClr val="tx1"/>
                </a:solidFill>
              </a:rPr>
            </a:br>
            <a:r>
              <a:rPr lang="fr-FR" sz="2400" smtClean="0">
                <a:solidFill>
                  <a:schemeClr val="tx2"/>
                </a:solidFill>
              </a:rPr>
              <a:t> </a:t>
            </a:r>
          </a:p>
        </p:txBody>
      </p:sp>
      <p:sp>
        <p:nvSpPr>
          <p:cNvPr id="17410" name="ZoneTexte 3"/>
          <p:cNvSpPr txBox="1">
            <a:spLocks noChangeArrowheads="1"/>
          </p:cNvSpPr>
          <p:nvPr/>
        </p:nvSpPr>
        <p:spPr bwMode="auto">
          <a:xfrm>
            <a:off x="279400" y="2743200"/>
            <a:ext cx="9410700" cy="1416050"/>
          </a:xfrm>
          <a:prstGeom prst="rect">
            <a:avLst/>
          </a:prstGeom>
          <a:noFill/>
          <a:ln w="9525">
            <a:noFill/>
            <a:miter lim="800000"/>
            <a:headEnd/>
            <a:tailEnd/>
          </a:ln>
        </p:spPr>
        <p:txBody>
          <a:bodyPr>
            <a:spAutoFit/>
          </a:bodyPr>
          <a:lstStyle/>
          <a:p>
            <a:pPr algn="ctr">
              <a:spcAft>
                <a:spcPts val="3600"/>
              </a:spcAft>
            </a:pPr>
            <a:r>
              <a:rPr lang="fr-FR" sz="2800"/>
              <a:t>Discovering genotypes underlying monogenic stroke</a:t>
            </a:r>
          </a:p>
          <a:p>
            <a:pPr algn="ctr">
              <a:spcAft>
                <a:spcPts val="3600"/>
              </a:spcAft>
            </a:pPr>
            <a:r>
              <a:rPr lang="fr-FR" sz="2800"/>
              <a:t>Lessons from past successes and ongoing approaches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3"/>
          <p:cNvSpPr>
            <a:spLocks noChangeArrowheads="1"/>
          </p:cNvSpPr>
          <p:nvPr/>
        </p:nvSpPr>
        <p:spPr bwMode="auto">
          <a:xfrm>
            <a:off x="146050" y="368300"/>
            <a:ext cx="9759950"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1990-2014: Adult Cerebral SVD genes identification</a:t>
            </a:r>
            <a:endParaRPr lang="fr-FR" sz="4800">
              <a:solidFill>
                <a:srgbClr val="FAFD00"/>
              </a:solidFill>
            </a:endParaRPr>
          </a:p>
        </p:txBody>
      </p:sp>
      <p:sp>
        <p:nvSpPr>
          <p:cNvPr id="80898" name="Rectangle 2"/>
          <p:cNvSpPr>
            <a:spLocks noChangeArrowheads="1"/>
          </p:cNvSpPr>
          <p:nvPr/>
        </p:nvSpPr>
        <p:spPr bwMode="auto">
          <a:xfrm>
            <a:off x="207963" y="1793875"/>
            <a:ext cx="9490075" cy="4267200"/>
          </a:xfrm>
          <a:prstGeom prst="rect">
            <a:avLst/>
          </a:prstGeom>
          <a:noFill/>
          <a:ln>
            <a:noFill/>
          </a:ln>
          <a:effectLst/>
          <a:extLst/>
        </p:spPr>
        <p:txBody>
          <a:bodyPr lIns="90487" tIns="44450" rIns="90487" bIns="44450"/>
          <a:lstStyle/>
          <a:p>
            <a:pPr marL="285750" indent="-285750" defTabSz="762000">
              <a:lnSpc>
                <a:spcPct val="120000"/>
              </a:lnSpc>
              <a:defRPr/>
            </a:pPr>
            <a:endParaRPr lang="fr-FR" sz="2800">
              <a:solidFill>
                <a:srgbClr val="FFFFFF"/>
              </a:solidFill>
              <a:ea typeface="ＭＳ Ｐゴシック" charset="0"/>
            </a:endParaRPr>
          </a:p>
        </p:txBody>
      </p:sp>
      <p:sp>
        <p:nvSpPr>
          <p:cNvPr id="19459" name="Text Box 21"/>
          <p:cNvSpPr txBox="1">
            <a:spLocks noChangeArrowheads="1"/>
          </p:cNvSpPr>
          <p:nvPr/>
        </p:nvSpPr>
        <p:spPr bwMode="auto">
          <a:xfrm>
            <a:off x="336550" y="2900363"/>
            <a:ext cx="831850" cy="400050"/>
          </a:xfrm>
          <a:prstGeom prst="rect">
            <a:avLst/>
          </a:prstGeom>
          <a:noFill/>
          <a:ln w="9525">
            <a:noFill/>
            <a:miter lim="800000"/>
            <a:headEnd/>
            <a:tailEnd/>
          </a:ln>
        </p:spPr>
        <p:txBody>
          <a:bodyPr>
            <a:spAutoFit/>
          </a:bodyPr>
          <a:lstStyle/>
          <a:p>
            <a:pPr defTabSz="762000"/>
            <a:r>
              <a:rPr lang="fr-FR" sz="2000">
                <a:solidFill>
                  <a:schemeClr val="tx2"/>
                </a:solidFill>
              </a:rPr>
              <a:t>1990</a:t>
            </a:r>
            <a:endParaRPr lang="fr-FR" sz="2000"/>
          </a:p>
        </p:txBody>
      </p:sp>
      <p:sp>
        <p:nvSpPr>
          <p:cNvPr id="19460" name="Text Box 22"/>
          <p:cNvSpPr txBox="1">
            <a:spLocks noChangeArrowheads="1"/>
          </p:cNvSpPr>
          <p:nvPr/>
        </p:nvSpPr>
        <p:spPr bwMode="auto">
          <a:xfrm>
            <a:off x="1214438" y="2884488"/>
            <a:ext cx="441325" cy="369887"/>
          </a:xfrm>
          <a:prstGeom prst="rect">
            <a:avLst/>
          </a:prstGeom>
          <a:noFill/>
          <a:ln w="9525">
            <a:noFill/>
            <a:miter lim="800000"/>
            <a:headEnd/>
            <a:tailEnd/>
          </a:ln>
        </p:spPr>
        <p:txBody>
          <a:bodyPr wrap="none">
            <a:spAutoFit/>
          </a:bodyPr>
          <a:lstStyle/>
          <a:p>
            <a:pPr defTabSz="762000"/>
            <a:r>
              <a:rPr lang="fr-FR" sz="1800"/>
              <a:t>91</a:t>
            </a:r>
            <a:endParaRPr lang="fr-FR"/>
          </a:p>
        </p:txBody>
      </p:sp>
      <p:sp>
        <p:nvSpPr>
          <p:cNvPr id="19461" name="Text Box 23"/>
          <p:cNvSpPr txBox="1">
            <a:spLocks noChangeArrowheads="1"/>
          </p:cNvSpPr>
          <p:nvPr/>
        </p:nvSpPr>
        <p:spPr bwMode="auto">
          <a:xfrm>
            <a:off x="1865313" y="2884488"/>
            <a:ext cx="441325" cy="369887"/>
          </a:xfrm>
          <a:prstGeom prst="rect">
            <a:avLst/>
          </a:prstGeom>
          <a:noFill/>
          <a:ln w="9525">
            <a:noFill/>
            <a:miter lim="800000"/>
            <a:headEnd/>
            <a:tailEnd/>
          </a:ln>
        </p:spPr>
        <p:txBody>
          <a:bodyPr wrap="none">
            <a:spAutoFit/>
          </a:bodyPr>
          <a:lstStyle/>
          <a:p>
            <a:pPr defTabSz="762000"/>
            <a:r>
              <a:rPr lang="fr-FR" sz="1800"/>
              <a:t>92</a:t>
            </a:r>
            <a:endParaRPr lang="fr-FR"/>
          </a:p>
        </p:txBody>
      </p:sp>
      <p:sp>
        <p:nvSpPr>
          <p:cNvPr id="19462" name="Text Box 24"/>
          <p:cNvSpPr txBox="1">
            <a:spLocks noChangeArrowheads="1"/>
          </p:cNvSpPr>
          <p:nvPr/>
        </p:nvSpPr>
        <p:spPr bwMode="auto">
          <a:xfrm>
            <a:off x="2554288" y="2884488"/>
            <a:ext cx="441325" cy="369887"/>
          </a:xfrm>
          <a:prstGeom prst="rect">
            <a:avLst/>
          </a:prstGeom>
          <a:noFill/>
          <a:ln w="9525">
            <a:noFill/>
            <a:miter lim="800000"/>
            <a:headEnd/>
            <a:tailEnd/>
          </a:ln>
        </p:spPr>
        <p:txBody>
          <a:bodyPr wrap="none">
            <a:spAutoFit/>
          </a:bodyPr>
          <a:lstStyle/>
          <a:p>
            <a:pPr defTabSz="762000"/>
            <a:r>
              <a:rPr lang="fr-FR" sz="1800"/>
              <a:t>93</a:t>
            </a:r>
            <a:endParaRPr lang="fr-FR"/>
          </a:p>
        </p:txBody>
      </p:sp>
      <p:sp>
        <p:nvSpPr>
          <p:cNvPr id="19463" name="Text Box 25"/>
          <p:cNvSpPr txBox="1">
            <a:spLocks noChangeArrowheads="1"/>
          </p:cNvSpPr>
          <p:nvPr/>
        </p:nvSpPr>
        <p:spPr bwMode="auto">
          <a:xfrm>
            <a:off x="3294063" y="2884488"/>
            <a:ext cx="441325" cy="369887"/>
          </a:xfrm>
          <a:prstGeom prst="rect">
            <a:avLst/>
          </a:prstGeom>
          <a:noFill/>
          <a:ln w="9525">
            <a:noFill/>
            <a:miter lim="800000"/>
            <a:headEnd/>
            <a:tailEnd/>
          </a:ln>
        </p:spPr>
        <p:txBody>
          <a:bodyPr wrap="none">
            <a:spAutoFit/>
          </a:bodyPr>
          <a:lstStyle/>
          <a:p>
            <a:pPr defTabSz="762000"/>
            <a:r>
              <a:rPr lang="fr-FR" sz="1800"/>
              <a:t>94</a:t>
            </a:r>
            <a:endParaRPr lang="fr-FR"/>
          </a:p>
        </p:txBody>
      </p:sp>
      <p:sp>
        <p:nvSpPr>
          <p:cNvPr id="19464" name="Text Box 26"/>
          <p:cNvSpPr txBox="1">
            <a:spLocks noChangeArrowheads="1"/>
          </p:cNvSpPr>
          <p:nvPr/>
        </p:nvSpPr>
        <p:spPr bwMode="auto">
          <a:xfrm>
            <a:off x="3983038" y="2884488"/>
            <a:ext cx="441325" cy="369887"/>
          </a:xfrm>
          <a:prstGeom prst="rect">
            <a:avLst/>
          </a:prstGeom>
          <a:noFill/>
          <a:ln w="9525">
            <a:noFill/>
            <a:miter lim="800000"/>
            <a:headEnd/>
            <a:tailEnd/>
          </a:ln>
        </p:spPr>
        <p:txBody>
          <a:bodyPr wrap="none">
            <a:spAutoFit/>
          </a:bodyPr>
          <a:lstStyle/>
          <a:p>
            <a:pPr defTabSz="762000"/>
            <a:r>
              <a:rPr lang="fr-FR" sz="1800"/>
              <a:t>95</a:t>
            </a:r>
            <a:endParaRPr lang="fr-FR"/>
          </a:p>
        </p:txBody>
      </p:sp>
      <p:sp>
        <p:nvSpPr>
          <p:cNvPr id="19465" name="Text Box 27"/>
          <p:cNvSpPr txBox="1">
            <a:spLocks noChangeArrowheads="1"/>
          </p:cNvSpPr>
          <p:nvPr/>
        </p:nvSpPr>
        <p:spPr bwMode="auto">
          <a:xfrm>
            <a:off x="4695825" y="2884488"/>
            <a:ext cx="441325" cy="369887"/>
          </a:xfrm>
          <a:prstGeom prst="rect">
            <a:avLst/>
          </a:prstGeom>
          <a:noFill/>
          <a:ln w="9525">
            <a:noFill/>
            <a:miter lim="800000"/>
            <a:headEnd/>
            <a:tailEnd/>
          </a:ln>
        </p:spPr>
        <p:txBody>
          <a:bodyPr wrap="none">
            <a:spAutoFit/>
          </a:bodyPr>
          <a:lstStyle/>
          <a:p>
            <a:pPr defTabSz="762000"/>
            <a:r>
              <a:rPr lang="fr-FR" sz="1800"/>
              <a:t>96</a:t>
            </a:r>
            <a:endParaRPr lang="fr-FR"/>
          </a:p>
        </p:txBody>
      </p:sp>
      <p:sp>
        <p:nvSpPr>
          <p:cNvPr id="19466" name="Text Box 28"/>
          <p:cNvSpPr txBox="1">
            <a:spLocks noChangeArrowheads="1"/>
          </p:cNvSpPr>
          <p:nvPr/>
        </p:nvSpPr>
        <p:spPr bwMode="auto">
          <a:xfrm>
            <a:off x="5394325" y="2884488"/>
            <a:ext cx="442913" cy="369887"/>
          </a:xfrm>
          <a:prstGeom prst="rect">
            <a:avLst/>
          </a:prstGeom>
          <a:noFill/>
          <a:ln w="9525">
            <a:noFill/>
            <a:miter lim="800000"/>
            <a:headEnd/>
            <a:tailEnd/>
          </a:ln>
        </p:spPr>
        <p:txBody>
          <a:bodyPr wrap="none">
            <a:spAutoFit/>
          </a:bodyPr>
          <a:lstStyle/>
          <a:p>
            <a:pPr defTabSz="762000"/>
            <a:r>
              <a:rPr lang="fr-FR" sz="1800"/>
              <a:t>97</a:t>
            </a:r>
            <a:endParaRPr lang="fr-FR"/>
          </a:p>
        </p:txBody>
      </p:sp>
      <p:sp>
        <p:nvSpPr>
          <p:cNvPr id="19467" name="Text Box 29"/>
          <p:cNvSpPr txBox="1">
            <a:spLocks noChangeArrowheads="1"/>
          </p:cNvSpPr>
          <p:nvPr/>
        </p:nvSpPr>
        <p:spPr bwMode="auto">
          <a:xfrm>
            <a:off x="6059488" y="2884488"/>
            <a:ext cx="441325" cy="369887"/>
          </a:xfrm>
          <a:prstGeom prst="rect">
            <a:avLst/>
          </a:prstGeom>
          <a:noFill/>
          <a:ln w="9525">
            <a:noFill/>
            <a:miter lim="800000"/>
            <a:headEnd/>
            <a:tailEnd/>
          </a:ln>
        </p:spPr>
        <p:txBody>
          <a:bodyPr wrap="none">
            <a:spAutoFit/>
          </a:bodyPr>
          <a:lstStyle/>
          <a:p>
            <a:pPr defTabSz="762000"/>
            <a:r>
              <a:rPr lang="fr-FR" sz="1800"/>
              <a:t>98</a:t>
            </a:r>
            <a:endParaRPr lang="fr-FR"/>
          </a:p>
        </p:txBody>
      </p:sp>
      <p:sp>
        <p:nvSpPr>
          <p:cNvPr id="19468" name="Text Box 30"/>
          <p:cNvSpPr txBox="1">
            <a:spLocks noChangeArrowheads="1"/>
          </p:cNvSpPr>
          <p:nvPr/>
        </p:nvSpPr>
        <p:spPr bwMode="auto">
          <a:xfrm>
            <a:off x="6696075" y="2884488"/>
            <a:ext cx="552450" cy="369887"/>
          </a:xfrm>
          <a:prstGeom prst="rect">
            <a:avLst/>
          </a:prstGeom>
          <a:noFill/>
          <a:ln w="9525">
            <a:noFill/>
            <a:miter lim="800000"/>
            <a:headEnd/>
            <a:tailEnd/>
          </a:ln>
        </p:spPr>
        <p:txBody>
          <a:bodyPr>
            <a:spAutoFit/>
          </a:bodyPr>
          <a:lstStyle/>
          <a:p>
            <a:pPr defTabSz="762000"/>
            <a:r>
              <a:rPr lang="fr-FR" sz="1800"/>
              <a:t>99</a:t>
            </a:r>
            <a:endParaRPr lang="fr-FR"/>
          </a:p>
        </p:txBody>
      </p:sp>
      <p:sp>
        <p:nvSpPr>
          <p:cNvPr id="19469" name="Text Box 48"/>
          <p:cNvSpPr txBox="1">
            <a:spLocks noChangeArrowheads="1"/>
          </p:cNvSpPr>
          <p:nvPr/>
        </p:nvSpPr>
        <p:spPr bwMode="auto">
          <a:xfrm>
            <a:off x="7058025" y="2865438"/>
            <a:ext cx="898525" cy="400050"/>
          </a:xfrm>
          <a:prstGeom prst="rect">
            <a:avLst/>
          </a:prstGeom>
          <a:noFill/>
          <a:ln w="9525">
            <a:noFill/>
            <a:miter lim="800000"/>
            <a:headEnd/>
            <a:tailEnd/>
          </a:ln>
        </p:spPr>
        <p:txBody>
          <a:bodyPr wrap="none">
            <a:spAutoFit/>
          </a:bodyPr>
          <a:lstStyle/>
          <a:p>
            <a:pPr defTabSz="762000"/>
            <a:r>
              <a:rPr lang="fr-FR" sz="2000"/>
              <a:t>  </a:t>
            </a:r>
            <a:r>
              <a:rPr lang="fr-FR" sz="2000">
                <a:solidFill>
                  <a:schemeClr val="tx2"/>
                </a:solidFill>
              </a:rPr>
              <a:t>2000</a:t>
            </a:r>
          </a:p>
        </p:txBody>
      </p:sp>
      <p:sp>
        <p:nvSpPr>
          <p:cNvPr id="80904" name="Line 8"/>
          <p:cNvSpPr>
            <a:spLocks noChangeShapeType="1"/>
          </p:cNvSpPr>
          <p:nvPr/>
        </p:nvSpPr>
        <p:spPr bwMode="auto">
          <a:xfrm flipH="1">
            <a:off x="847725"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5" name="Line 9"/>
          <p:cNvSpPr>
            <a:spLocks noChangeShapeType="1"/>
          </p:cNvSpPr>
          <p:nvPr/>
        </p:nvSpPr>
        <p:spPr bwMode="auto">
          <a:xfrm flipH="1">
            <a:off x="4856163"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6" name="Line 10"/>
          <p:cNvSpPr>
            <a:spLocks noChangeShapeType="1"/>
          </p:cNvSpPr>
          <p:nvPr/>
        </p:nvSpPr>
        <p:spPr bwMode="auto">
          <a:xfrm flipH="1">
            <a:off x="151130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7" name="Line 11"/>
          <p:cNvSpPr>
            <a:spLocks noChangeShapeType="1"/>
          </p:cNvSpPr>
          <p:nvPr/>
        </p:nvSpPr>
        <p:spPr bwMode="auto">
          <a:xfrm flipH="1">
            <a:off x="2122488"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8" name="Line 12"/>
          <p:cNvSpPr>
            <a:spLocks noChangeShapeType="1"/>
          </p:cNvSpPr>
          <p:nvPr/>
        </p:nvSpPr>
        <p:spPr bwMode="auto">
          <a:xfrm flipH="1">
            <a:off x="5521325"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9" name="Line 13"/>
          <p:cNvSpPr>
            <a:spLocks noChangeShapeType="1"/>
          </p:cNvSpPr>
          <p:nvPr/>
        </p:nvSpPr>
        <p:spPr bwMode="auto">
          <a:xfrm flipH="1">
            <a:off x="279400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0" name="Line 14"/>
          <p:cNvSpPr>
            <a:spLocks noChangeShapeType="1"/>
          </p:cNvSpPr>
          <p:nvPr/>
        </p:nvSpPr>
        <p:spPr bwMode="auto">
          <a:xfrm flipH="1">
            <a:off x="347980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1" name="Line 15"/>
          <p:cNvSpPr>
            <a:spLocks noChangeShapeType="1"/>
          </p:cNvSpPr>
          <p:nvPr/>
        </p:nvSpPr>
        <p:spPr bwMode="auto">
          <a:xfrm flipH="1">
            <a:off x="412750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2" name="Line 16"/>
          <p:cNvSpPr>
            <a:spLocks noChangeShapeType="1"/>
          </p:cNvSpPr>
          <p:nvPr/>
        </p:nvSpPr>
        <p:spPr bwMode="auto">
          <a:xfrm flipH="1">
            <a:off x="613410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3" name="Line 17"/>
          <p:cNvSpPr>
            <a:spLocks noChangeShapeType="1"/>
          </p:cNvSpPr>
          <p:nvPr/>
        </p:nvSpPr>
        <p:spPr bwMode="auto">
          <a:xfrm flipH="1">
            <a:off x="738505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4" name="Line 18"/>
          <p:cNvSpPr>
            <a:spLocks noChangeShapeType="1"/>
          </p:cNvSpPr>
          <p:nvPr/>
        </p:nvSpPr>
        <p:spPr bwMode="auto">
          <a:xfrm flipH="1">
            <a:off x="6750050" y="26050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48" name="Line 52"/>
          <p:cNvSpPr>
            <a:spLocks noChangeShapeType="1"/>
          </p:cNvSpPr>
          <p:nvPr/>
        </p:nvSpPr>
        <p:spPr bwMode="auto">
          <a:xfrm>
            <a:off x="728663" y="2811463"/>
            <a:ext cx="6865937" cy="7937"/>
          </a:xfrm>
          <a:prstGeom prst="line">
            <a:avLst/>
          </a:prstGeom>
          <a:noFill/>
          <a:ln w="57150">
            <a:solidFill>
              <a:schemeClr val="tx1"/>
            </a:solidFill>
            <a:round/>
            <a:headEnd/>
            <a:tailEnd/>
          </a:ln>
          <a:effectLst/>
          <a:extLst/>
        </p:spPr>
        <p:txBody>
          <a:bodyPr wrap="none" anchor="ctr"/>
          <a:lstStyle/>
          <a:p>
            <a:pPr>
              <a:defRPr/>
            </a:pPr>
            <a:endParaRPr lang="fr-FR">
              <a:ea typeface="ＭＳ Ｐゴシック" charset="0"/>
            </a:endParaRPr>
          </a:p>
        </p:txBody>
      </p:sp>
      <p:sp>
        <p:nvSpPr>
          <p:cNvPr id="19482" name="Text Box 21"/>
          <p:cNvSpPr txBox="1">
            <a:spLocks noChangeArrowheads="1"/>
          </p:cNvSpPr>
          <p:nvPr/>
        </p:nvSpPr>
        <p:spPr bwMode="auto">
          <a:xfrm>
            <a:off x="336550" y="4576763"/>
            <a:ext cx="831850" cy="400050"/>
          </a:xfrm>
          <a:prstGeom prst="rect">
            <a:avLst/>
          </a:prstGeom>
          <a:noFill/>
          <a:ln w="9525">
            <a:noFill/>
            <a:miter lim="800000"/>
            <a:headEnd/>
            <a:tailEnd/>
          </a:ln>
        </p:spPr>
        <p:txBody>
          <a:bodyPr>
            <a:spAutoFit/>
          </a:bodyPr>
          <a:lstStyle/>
          <a:p>
            <a:pPr defTabSz="762000"/>
            <a:r>
              <a:rPr lang="fr-FR" sz="2000">
                <a:solidFill>
                  <a:schemeClr val="tx2"/>
                </a:solidFill>
              </a:rPr>
              <a:t>2001</a:t>
            </a:r>
            <a:endParaRPr lang="fr-FR" sz="2000"/>
          </a:p>
        </p:txBody>
      </p:sp>
      <p:sp>
        <p:nvSpPr>
          <p:cNvPr id="19483" name="Text Box 22"/>
          <p:cNvSpPr txBox="1">
            <a:spLocks noChangeArrowheads="1"/>
          </p:cNvSpPr>
          <p:nvPr/>
        </p:nvSpPr>
        <p:spPr bwMode="auto">
          <a:xfrm>
            <a:off x="1214438" y="4560888"/>
            <a:ext cx="441325" cy="369887"/>
          </a:xfrm>
          <a:prstGeom prst="rect">
            <a:avLst/>
          </a:prstGeom>
          <a:noFill/>
          <a:ln w="9525">
            <a:noFill/>
            <a:miter lim="800000"/>
            <a:headEnd/>
            <a:tailEnd/>
          </a:ln>
        </p:spPr>
        <p:txBody>
          <a:bodyPr wrap="none">
            <a:spAutoFit/>
          </a:bodyPr>
          <a:lstStyle/>
          <a:p>
            <a:pPr defTabSz="762000"/>
            <a:r>
              <a:rPr lang="fr-FR" sz="1800"/>
              <a:t>01</a:t>
            </a:r>
            <a:endParaRPr lang="fr-FR"/>
          </a:p>
        </p:txBody>
      </p:sp>
      <p:sp>
        <p:nvSpPr>
          <p:cNvPr id="19484" name="Text Box 23"/>
          <p:cNvSpPr txBox="1">
            <a:spLocks noChangeArrowheads="1"/>
          </p:cNvSpPr>
          <p:nvPr/>
        </p:nvSpPr>
        <p:spPr bwMode="auto">
          <a:xfrm>
            <a:off x="1865313" y="4560888"/>
            <a:ext cx="441325" cy="369887"/>
          </a:xfrm>
          <a:prstGeom prst="rect">
            <a:avLst/>
          </a:prstGeom>
          <a:noFill/>
          <a:ln w="9525">
            <a:noFill/>
            <a:miter lim="800000"/>
            <a:headEnd/>
            <a:tailEnd/>
          </a:ln>
        </p:spPr>
        <p:txBody>
          <a:bodyPr wrap="none">
            <a:spAutoFit/>
          </a:bodyPr>
          <a:lstStyle/>
          <a:p>
            <a:pPr defTabSz="762000"/>
            <a:r>
              <a:rPr lang="fr-FR" sz="1800"/>
              <a:t>02</a:t>
            </a:r>
            <a:endParaRPr lang="fr-FR"/>
          </a:p>
        </p:txBody>
      </p:sp>
      <p:sp>
        <p:nvSpPr>
          <p:cNvPr id="19485" name="Text Box 24"/>
          <p:cNvSpPr txBox="1">
            <a:spLocks noChangeArrowheads="1"/>
          </p:cNvSpPr>
          <p:nvPr/>
        </p:nvSpPr>
        <p:spPr bwMode="auto">
          <a:xfrm>
            <a:off x="2554288" y="4560888"/>
            <a:ext cx="441325" cy="369887"/>
          </a:xfrm>
          <a:prstGeom prst="rect">
            <a:avLst/>
          </a:prstGeom>
          <a:noFill/>
          <a:ln w="9525">
            <a:noFill/>
            <a:miter lim="800000"/>
            <a:headEnd/>
            <a:tailEnd/>
          </a:ln>
        </p:spPr>
        <p:txBody>
          <a:bodyPr wrap="none">
            <a:spAutoFit/>
          </a:bodyPr>
          <a:lstStyle/>
          <a:p>
            <a:pPr defTabSz="762000"/>
            <a:r>
              <a:rPr lang="fr-FR" sz="1800"/>
              <a:t>03</a:t>
            </a:r>
            <a:endParaRPr lang="fr-FR"/>
          </a:p>
        </p:txBody>
      </p:sp>
      <p:sp>
        <p:nvSpPr>
          <p:cNvPr id="19486" name="Text Box 25"/>
          <p:cNvSpPr txBox="1">
            <a:spLocks noChangeArrowheads="1"/>
          </p:cNvSpPr>
          <p:nvPr/>
        </p:nvSpPr>
        <p:spPr bwMode="auto">
          <a:xfrm>
            <a:off x="3294063" y="4560888"/>
            <a:ext cx="441325" cy="369887"/>
          </a:xfrm>
          <a:prstGeom prst="rect">
            <a:avLst/>
          </a:prstGeom>
          <a:noFill/>
          <a:ln w="9525">
            <a:noFill/>
            <a:miter lim="800000"/>
            <a:headEnd/>
            <a:tailEnd/>
          </a:ln>
        </p:spPr>
        <p:txBody>
          <a:bodyPr wrap="none">
            <a:spAutoFit/>
          </a:bodyPr>
          <a:lstStyle/>
          <a:p>
            <a:pPr defTabSz="762000"/>
            <a:r>
              <a:rPr lang="fr-FR" sz="1800"/>
              <a:t>04</a:t>
            </a:r>
            <a:endParaRPr lang="fr-FR"/>
          </a:p>
        </p:txBody>
      </p:sp>
      <p:sp>
        <p:nvSpPr>
          <p:cNvPr id="19487" name="Text Box 26"/>
          <p:cNvSpPr txBox="1">
            <a:spLocks noChangeArrowheads="1"/>
          </p:cNvSpPr>
          <p:nvPr/>
        </p:nvSpPr>
        <p:spPr bwMode="auto">
          <a:xfrm>
            <a:off x="3983038" y="4560888"/>
            <a:ext cx="441325" cy="369887"/>
          </a:xfrm>
          <a:prstGeom prst="rect">
            <a:avLst/>
          </a:prstGeom>
          <a:noFill/>
          <a:ln w="9525">
            <a:noFill/>
            <a:miter lim="800000"/>
            <a:headEnd/>
            <a:tailEnd/>
          </a:ln>
        </p:spPr>
        <p:txBody>
          <a:bodyPr wrap="none">
            <a:spAutoFit/>
          </a:bodyPr>
          <a:lstStyle/>
          <a:p>
            <a:pPr defTabSz="762000"/>
            <a:r>
              <a:rPr lang="fr-FR" sz="1800"/>
              <a:t>05</a:t>
            </a:r>
            <a:endParaRPr lang="fr-FR"/>
          </a:p>
        </p:txBody>
      </p:sp>
      <p:sp>
        <p:nvSpPr>
          <p:cNvPr id="19488" name="Text Box 27"/>
          <p:cNvSpPr txBox="1">
            <a:spLocks noChangeArrowheads="1"/>
          </p:cNvSpPr>
          <p:nvPr/>
        </p:nvSpPr>
        <p:spPr bwMode="auto">
          <a:xfrm>
            <a:off x="4695825" y="4560888"/>
            <a:ext cx="441325" cy="369887"/>
          </a:xfrm>
          <a:prstGeom prst="rect">
            <a:avLst/>
          </a:prstGeom>
          <a:noFill/>
          <a:ln w="9525">
            <a:noFill/>
            <a:miter lim="800000"/>
            <a:headEnd/>
            <a:tailEnd/>
          </a:ln>
        </p:spPr>
        <p:txBody>
          <a:bodyPr wrap="none">
            <a:spAutoFit/>
          </a:bodyPr>
          <a:lstStyle/>
          <a:p>
            <a:pPr defTabSz="762000"/>
            <a:r>
              <a:rPr lang="fr-FR" sz="1800"/>
              <a:t>06</a:t>
            </a:r>
            <a:endParaRPr lang="fr-FR"/>
          </a:p>
        </p:txBody>
      </p:sp>
      <p:sp>
        <p:nvSpPr>
          <p:cNvPr id="19489" name="Text Box 28"/>
          <p:cNvSpPr txBox="1">
            <a:spLocks noChangeArrowheads="1"/>
          </p:cNvSpPr>
          <p:nvPr/>
        </p:nvSpPr>
        <p:spPr bwMode="auto">
          <a:xfrm>
            <a:off x="5394325" y="4560888"/>
            <a:ext cx="442913" cy="369887"/>
          </a:xfrm>
          <a:prstGeom prst="rect">
            <a:avLst/>
          </a:prstGeom>
          <a:noFill/>
          <a:ln w="9525">
            <a:noFill/>
            <a:miter lim="800000"/>
            <a:headEnd/>
            <a:tailEnd/>
          </a:ln>
        </p:spPr>
        <p:txBody>
          <a:bodyPr wrap="none">
            <a:spAutoFit/>
          </a:bodyPr>
          <a:lstStyle/>
          <a:p>
            <a:pPr defTabSz="762000"/>
            <a:r>
              <a:rPr lang="fr-FR" sz="1800"/>
              <a:t>07</a:t>
            </a:r>
            <a:endParaRPr lang="fr-FR"/>
          </a:p>
        </p:txBody>
      </p:sp>
      <p:sp>
        <p:nvSpPr>
          <p:cNvPr id="19490" name="Text Box 29"/>
          <p:cNvSpPr txBox="1">
            <a:spLocks noChangeArrowheads="1"/>
          </p:cNvSpPr>
          <p:nvPr/>
        </p:nvSpPr>
        <p:spPr bwMode="auto">
          <a:xfrm>
            <a:off x="6059488" y="4560888"/>
            <a:ext cx="441325" cy="369887"/>
          </a:xfrm>
          <a:prstGeom prst="rect">
            <a:avLst/>
          </a:prstGeom>
          <a:noFill/>
          <a:ln w="9525">
            <a:noFill/>
            <a:miter lim="800000"/>
            <a:headEnd/>
            <a:tailEnd/>
          </a:ln>
        </p:spPr>
        <p:txBody>
          <a:bodyPr wrap="none">
            <a:spAutoFit/>
          </a:bodyPr>
          <a:lstStyle/>
          <a:p>
            <a:pPr defTabSz="762000"/>
            <a:r>
              <a:rPr lang="fr-FR" sz="1800"/>
              <a:t>08</a:t>
            </a:r>
            <a:endParaRPr lang="fr-FR"/>
          </a:p>
        </p:txBody>
      </p:sp>
      <p:sp>
        <p:nvSpPr>
          <p:cNvPr id="19491" name="Text Box 30"/>
          <p:cNvSpPr txBox="1">
            <a:spLocks noChangeArrowheads="1"/>
          </p:cNvSpPr>
          <p:nvPr/>
        </p:nvSpPr>
        <p:spPr bwMode="auto">
          <a:xfrm>
            <a:off x="6696075" y="4560888"/>
            <a:ext cx="552450" cy="369887"/>
          </a:xfrm>
          <a:prstGeom prst="rect">
            <a:avLst/>
          </a:prstGeom>
          <a:noFill/>
          <a:ln w="9525">
            <a:noFill/>
            <a:miter lim="800000"/>
            <a:headEnd/>
            <a:tailEnd/>
          </a:ln>
        </p:spPr>
        <p:txBody>
          <a:bodyPr>
            <a:spAutoFit/>
          </a:bodyPr>
          <a:lstStyle/>
          <a:p>
            <a:pPr defTabSz="762000"/>
            <a:r>
              <a:rPr lang="fr-FR" sz="1800"/>
              <a:t>09</a:t>
            </a:r>
            <a:endParaRPr lang="fr-FR"/>
          </a:p>
        </p:txBody>
      </p:sp>
      <p:sp>
        <p:nvSpPr>
          <p:cNvPr id="19492" name="Text Box 48"/>
          <p:cNvSpPr txBox="1">
            <a:spLocks noChangeArrowheads="1"/>
          </p:cNvSpPr>
          <p:nvPr/>
        </p:nvSpPr>
        <p:spPr bwMode="auto">
          <a:xfrm>
            <a:off x="8912225" y="4529138"/>
            <a:ext cx="898525" cy="400050"/>
          </a:xfrm>
          <a:prstGeom prst="rect">
            <a:avLst/>
          </a:prstGeom>
          <a:noFill/>
          <a:ln w="9525">
            <a:noFill/>
            <a:miter lim="800000"/>
            <a:headEnd/>
            <a:tailEnd/>
          </a:ln>
        </p:spPr>
        <p:txBody>
          <a:bodyPr wrap="none">
            <a:spAutoFit/>
          </a:bodyPr>
          <a:lstStyle/>
          <a:p>
            <a:pPr defTabSz="762000"/>
            <a:r>
              <a:rPr lang="fr-FR" sz="2000"/>
              <a:t>  </a:t>
            </a:r>
            <a:r>
              <a:rPr lang="fr-FR" sz="2000">
                <a:solidFill>
                  <a:schemeClr val="tx2"/>
                </a:solidFill>
              </a:rPr>
              <a:t>2014</a:t>
            </a:r>
            <a:endParaRPr lang="fr-FR" sz="2000"/>
          </a:p>
        </p:txBody>
      </p:sp>
      <p:sp>
        <p:nvSpPr>
          <p:cNvPr id="62" name="Line 8"/>
          <p:cNvSpPr>
            <a:spLocks noChangeShapeType="1"/>
          </p:cNvSpPr>
          <p:nvPr/>
        </p:nvSpPr>
        <p:spPr bwMode="auto">
          <a:xfrm flipH="1">
            <a:off x="847725"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3" name="Line 9"/>
          <p:cNvSpPr>
            <a:spLocks noChangeShapeType="1"/>
          </p:cNvSpPr>
          <p:nvPr/>
        </p:nvSpPr>
        <p:spPr bwMode="auto">
          <a:xfrm flipH="1">
            <a:off x="4856163"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4" name="Line 10"/>
          <p:cNvSpPr>
            <a:spLocks noChangeShapeType="1"/>
          </p:cNvSpPr>
          <p:nvPr/>
        </p:nvSpPr>
        <p:spPr bwMode="auto">
          <a:xfrm flipH="1">
            <a:off x="151130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5" name="Line 11"/>
          <p:cNvSpPr>
            <a:spLocks noChangeShapeType="1"/>
          </p:cNvSpPr>
          <p:nvPr/>
        </p:nvSpPr>
        <p:spPr bwMode="auto">
          <a:xfrm flipH="1">
            <a:off x="2122488"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6" name="Line 12"/>
          <p:cNvSpPr>
            <a:spLocks noChangeShapeType="1"/>
          </p:cNvSpPr>
          <p:nvPr/>
        </p:nvSpPr>
        <p:spPr bwMode="auto">
          <a:xfrm flipH="1">
            <a:off x="5521325"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7" name="Line 13"/>
          <p:cNvSpPr>
            <a:spLocks noChangeShapeType="1"/>
          </p:cNvSpPr>
          <p:nvPr/>
        </p:nvSpPr>
        <p:spPr bwMode="auto">
          <a:xfrm flipH="1">
            <a:off x="279400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8" name="Line 14"/>
          <p:cNvSpPr>
            <a:spLocks noChangeShapeType="1"/>
          </p:cNvSpPr>
          <p:nvPr/>
        </p:nvSpPr>
        <p:spPr bwMode="auto">
          <a:xfrm flipH="1">
            <a:off x="347980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69" name="Line 15"/>
          <p:cNvSpPr>
            <a:spLocks noChangeShapeType="1"/>
          </p:cNvSpPr>
          <p:nvPr/>
        </p:nvSpPr>
        <p:spPr bwMode="auto">
          <a:xfrm flipH="1">
            <a:off x="412750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70" name="Line 16"/>
          <p:cNvSpPr>
            <a:spLocks noChangeShapeType="1"/>
          </p:cNvSpPr>
          <p:nvPr/>
        </p:nvSpPr>
        <p:spPr bwMode="auto">
          <a:xfrm flipH="1">
            <a:off x="613410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71" name="Line 17"/>
          <p:cNvSpPr>
            <a:spLocks noChangeShapeType="1"/>
          </p:cNvSpPr>
          <p:nvPr/>
        </p:nvSpPr>
        <p:spPr bwMode="auto">
          <a:xfrm flipH="1">
            <a:off x="738505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72" name="Line 18"/>
          <p:cNvSpPr>
            <a:spLocks noChangeShapeType="1"/>
          </p:cNvSpPr>
          <p:nvPr/>
        </p:nvSpPr>
        <p:spPr bwMode="auto">
          <a:xfrm flipH="1">
            <a:off x="675005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74" name="Line 52"/>
          <p:cNvSpPr>
            <a:spLocks noChangeShapeType="1"/>
          </p:cNvSpPr>
          <p:nvPr/>
        </p:nvSpPr>
        <p:spPr bwMode="auto">
          <a:xfrm flipV="1">
            <a:off x="728663" y="4483100"/>
            <a:ext cx="8618537" cy="4763"/>
          </a:xfrm>
          <a:prstGeom prst="line">
            <a:avLst/>
          </a:prstGeom>
          <a:noFill/>
          <a:ln w="57150">
            <a:solidFill>
              <a:schemeClr val="tx1"/>
            </a:solidFill>
            <a:round/>
            <a:headEnd/>
            <a:tailEnd/>
          </a:ln>
          <a:effectLst/>
          <a:extLst/>
        </p:spPr>
        <p:txBody>
          <a:bodyPr wrap="none" anchor="ctr"/>
          <a:lstStyle/>
          <a:p>
            <a:pPr>
              <a:defRPr/>
            </a:pPr>
            <a:endParaRPr lang="fr-FR">
              <a:ea typeface="ＭＳ Ｐゴシック" charset="0"/>
            </a:endParaRPr>
          </a:p>
        </p:txBody>
      </p:sp>
      <p:sp>
        <p:nvSpPr>
          <p:cNvPr id="19505" name="ZoneTexte 74"/>
          <p:cNvSpPr txBox="1">
            <a:spLocks noChangeArrowheads="1"/>
          </p:cNvSpPr>
          <p:nvPr/>
        </p:nvSpPr>
        <p:spPr bwMode="auto">
          <a:xfrm>
            <a:off x="4356100" y="2095500"/>
            <a:ext cx="1016000" cy="523875"/>
          </a:xfrm>
          <a:prstGeom prst="rect">
            <a:avLst/>
          </a:prstGeom>
          <a:noFill/>
          <a:ln w="9525">
            <a:noFill/>
            <a:miter lim="800000"/>
            <a:headEnd/>
            <a:tailEnd/>
          </a:ln>
        </p:spPr>
        <p:txBody>
          <a:bodyPr>
            <a:spAutoFit/>
          </a:bodyPr>
          <a:lstStyle/>
          <a:p>
            <a:pPr algn="ctr"/>
            <a:r>
              <a:rPr lang="fr-FR" sz="1400">
                <a:solidFill>
                  <a:schemeClr val="tx2"/>
                </a:solidFill>
              </a:rPr>
              <a:t>CADASIL</a:t>
            </a:r>
          </a:p>
          <a:p>
            <a:pPr algn="ctr"/>
            <a:r>
              <a:rPr lang="fr-FR" sz="1400">
                <a:solidFill>
                  <a:schemeClr val="tx2"/>
                </a:solidFill>
              </a:rPr>
              <a:t>NOTCH3</a:t>
            </a:r>
          </a:p>
        </p:txBody>
      </p:sp>
      <p:sp>
        <p:nvSpPr>
          <p:cNvPr id="19506" name="ZoneTexte 75"/>
          <p:cNvSpPr txBox="1">
            <a:spLocks noChangeArrowheads="1"/>
          </p:cNvSpPr>
          <p:nvPr/>
        </p:nvSpPr>
        <p:spPr bwMode="auto">
          <a:xfrm>
            <a:off x="6235700" y="3708400"/>
            <a:ext cx="1016000" cy="523875"/>
          </a:xfrm>
          <a:prstGeom prst="rect">
            <a:avLst/>
          </a:prstGeom>
          <a:noFill/>
          <a:ln w="9525">
            <a:noFill/>
            <a:miter lim="800000"/>
            <a:headEnd/>
            <a:tailEnd/>
          </a:ln>
        </p:spPr>
        <p:txBody>
          <a:bodyPr>
            <a:spAutoFit/>
          </a:bodyPr>
          <a:lstStyle/>
          <a:p>
            <a:pPr algn="ctr"/>
            <a:r>
              <a:rPr lang="fr-FR" sz="1400">
                <a:solidFill>
                  <a:schemeClr val="tx2"/>
                </a:solidFill>
              </a:rPr>
              <a:t>CARASIL</a:t>
            </a:r>
          </a:p>
          <a:p>
            <a:pPr algn="ctr"/>
            <a:r>
              <a:rPr lang="fr-FR" sz="1400">
                <a:solidFill>
                  <a:schemeClr val="tx2"/>
                </a:solidFill>
              </a:rPr>
              <a:t>HTRA1</a:t>
            </a:r>
          </a:p>
        </p:txBody>
      </p:sp>
      <p:sp>
        <p:nvSpPr>
          <p:cNvPr id="19507" name="ZoneTexte 76"/>
          <p:cNvSpPr txBox="1">
            <a:spLocks noChangeArrowheads="1"/>
          </p:cNvSpPr>
          <p:nvPr/>
        </p:nvSpPr>
        <p:spPr bwMode="auto">
          <a:xfrm>
            <a:off x="4432300" y="3708400"/>
            <a:ext cx="901700" cy="523875"/>
          </a:xfrm>
          <a:prstGeom prst="rect">
            <a:avLst/>
          </a:prstGeom>
          <a:noFill/>
          <a:ln w="9525">
            <a:noFill/>
            <a:miter lim="800000"/>
            <a:headEnd/>
            <a:tailEnd/>
          </a:ln>
        </p:spPr>
        <p:txBody>
          <a:bodyPr>
            <a:spAutoFit/>
          </a:bodyPr>
          <a:lstStyle/>
          <a:p>
            <a:pPr algn="ctr"/>
            <a:r>
              <a:rPr lang="fr-FR" sz="1400">
                <a:solidFill>
                  <a:schemeClr val="tx2"/>
                </a:solidFill>
              </a:rPr>
              <a:t>SVD</a:t>
            </a:r>
          </a:p>
          <a:p>
            <a:pPr algn="ctr"/>
            <a:r>
              <a:rPr lang="fr-FR" sz="1400">
                <a:solidFill>
                  <a:schemeClr val="tx2"/>
                </a:solidFill>
              </a:rPr>
              <a:t>COL4A1</a:t>
            </a:r>
          </a:p>
        </p:txBody>
      </p:sp>
      <p:sp>
        <p:nvSpPr>
          <p:cNvPr id="19508" name="ZoneTexte 77"/>
          <p:cNvSpPr txBox="1">
            <a:spLocks noChangeArrowheads="1"/>
          </p:cNvSpPr>
          <p:nvPr/>
        </p:nvSpPr>
        <p:spPr bwMode="auto">
          <a:xfrm>
            <a:off x="457200" y="2057400"/>
            <a:ext cx="762000" cy="523875"/>
          </a:xfrm>
          <a:prstGeom prst="rect">
            <a:avLst/>
          </a:prstGeom>
          <a:noFill/>
          <a:ln w="9525">
            <a:noFill/>
            <a:miter lim="800000"/>
            <a:headEnd/>
            <a:tailEnd/>
          </a:ln>
        </p:spPr>
        <p:txBody>
          <a:bodyPr>
            <a:spAutoFit/>
          </a:bodyPr>
          <a:lstStyle/>
          <a:p>
            <a:pPr algn="ctr"/>
            <a:r>
              <a:rPr lang="fr-FR" sz="1400">
                <a:solidFill>
                  <a:schemeClr val="tx2"/>
                </a:solidFill>
              </a:rPr>
              <a:t>CAA</a:t>
            </a:r>
          </a:p>
          <a:p>
            <a:pPr algn="ctr"/>
            <a:r>
              <a:rPr lang="fr-FR" sz="1400">
                <a:solidFill>
                  <a:schemeClr val="tx2"/>
                </a:solidFill>
              </a:rPr>
              <a:t>APP</a:t>
            </a:r>
          </a:p>
        </p:txBody>
      </p:sp>
      <p:sp>
        <p:nvSpPr>
          <p:cNvPr id="19509" name="ZoneTexte 78"/>
          <p:cNvSpPr txBox="1">
            <a:spLocks noChangeArrowheads="1"/>
          </p:cNvSpPr>
          <p:nvPr/>
        </p:nvSpPr>
        <p:spPr bwMode="auto">
          <a:xfrm>
            <a:off x="5168900" y="3708400"/>
            <a:ext cx="863600" cy="523875"/>
          </a:xfrm>
          <a:prstGeom prst="rect">
            <a:avLst/>
          </a:prstGeom>
          <a:noFill/>
          <a:ln w="9525">
            <a:noFill/>
            <a:miter lim="800000"/>
            <a:headEnd/>
            <a:tailEnd/>
          </a:ln>
        </p:spPr>
        <p:txBody>
          <a:bodyPr>
            <a:spAutoFit/>
          </a:bodyPr>
          <a:lstStyle/>
          <a:p>
            <a:pPr algn="ctr"/>
            <a:r>
              <a:rPr lang="fr-FR" sz="1400">
                <a:solidFill>
                  <a:schemeClr val="tx2"/>
                </a:solidFill>
              </a:rPr>
              <a:t>HERNS</a:t>
            </a:r>
          </a:p>
          <a:p>
            <a:pPr algn="ctr"/>
            <a:r>
              <a:rPr lang="fr-FR" sz="1400">
                <a:solidFill>
                  <a:schemeClr val="tx2"/>
                </a:solidFill>
              </a:rPr>
              <a:t>TREX1</a:t>
            </a:r>
          </a:p>
        </p:txBody>
      </p:sp>
      <p:sp>
        <p:nvSpPr>
          <p:cNvPr id="55" name="Line 17"/>
          <p:cNvSpPr>
            <a:spLocks noChangeShapeType="1"/>
          </p:cNvSpPr>
          <p:nvPr/>
        </p:nvSpPr>
        <p:spPr bwMode="auto">
          <a:xfrm flipH="1">
            <a:off x="786765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56" name="Line 17"/>
          <p:cNvSpPr>
            <a:spLocks noChangeShapeType="1"/>
          </p:cNvSpPr>
          <p:nvPr/>
        </p:nvSpPr>
        <p:spPr bwMode="auto">
          <a:xfrm flipH="1">
            <a:off x="8896350" y="42941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57" name="Line 17"/>
          <p:cNvSpPr>
            <a:spLocks noChangeShapeType="1"/>
          </p:cNvSpPr>
          <p:nvPr/>
        </p:nvSpPr>
        <p:spPr bwMode="auto">
          <a:xfrm flipH="1">
            <a:off x="8388350" y="4281488"/>
            <a:ext cx="0" cy="17780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19513" name="Text Box 30"/>
          <p:cNvSpPr txBox="1">
            <a:spLocks noChangeArrowheads="1"/>
          </p:cNvSpPr>
          <p:nvPr/>
        </p:nvSpPr>
        <p:spPr bwMode="auto">
          <a:xfrm>
            <a:off x="7178675" y="4560888"/>
            <a:ext cx="552450" cy="369887"/>
          </a:xfrm>
          <a:prstGeom prst="rect">
            <a:avLst/>
          </a:prstGeom>
          <a:noFill/>
          <a:ln w="9525">
            <a:noFill/>
            <a:miter lim="800000"/>
            <a:headEnd/>
            <a:tailEnd/>
          </a:ln>
        </p:spPr>
        <p:txBody>
          <a:bodyPr>
            <a:spAutoFit/>
          </a:bodyPr>
          <a:lstStyle/>
          <a:p>
            <a:pPr defTabSz="762000"/>
            <a:r>
              <a:rPr lang="fr-FR" sz="1800"/>
              <a:t>10</a:t>
            </a:r>
            <a:endParaRPr lang="fr-FR"/>
          </a:p>
        </p:txBody>
      </p:sp>
      <p:sp>
        <p:nvSpPr>
          <p:cNvPr id="19514" name="Text Box 30"/>
          <p:cNvSpPr txBox="1">
            <a:spLocks noChangeArrowheads="1"/>
          </p:cNvSpPr>
          <p:nvPr/>
        </p:nvSpPr>
        <p:spPr bwMode="auto">
          <a:xfrm>
            <a:off x="7610475" y="4560888"/>
            <a:ext cx="552450" cy="369887"/>
          </a:xfrm>
          <a:prstGeom prst="rect">
            <a:avLst/>
          </a:prstGeom>
          <a:noFill/>
          <a:ln w="9525">
            <a:noFill/>
            <a:miter lim="800000"/>
            <a:headEnd/>
            <a:tailEnd/>
          </a:ln>
        </p:spPr>
        <p:txBody>
          <a:bodyPr>
            <a:spAutoFit/>
          </a:bodyPr>
          <a:lstStyle/>
          <a:p>
            <a:pPr defTabSz="762000"/>
            <a:r>
              <a:rPr lang="fr-FR" sz="1800"/>
              <a:t>11</a:t>
            </a:r>
            <a:endParaRPr lang="fr-FR"/>
          </a:p>
        </p:txBody>
      </p:sp>
      <p:sp>
        <p:nvSpPr>
          <p:cNvPr id="19515" name="Text Box 30"/>
          <p:cNvSpPr txBox="1">
            <a:spLocks noChangeArrowheads="1"/>
          </p:cNvSpPr>
          <p:nvPr/>
        </p:nvSpPr>
        <p:spPr bwMode="auto">
          <a:xfrm>
            <a:off x="8156575" y="4560888"/>
            <a:ext cx="552450" cy="369887"/>
          </a:xfrm>
          <a:prstGeom prst="rect">
            <a:avLst/>
          </a:prstGeom>
          <a:noFill/>
          <a:ln w="9525">
            <a:noFill/>
            <a:miter lim="800000"/>
            <a:headEnd/>
            <a:tailEnd/>
          </a:ln>
        </p:spPr>
        <p:txBody>
          <a:bodyPr>
            <a:spAutoFit/>
          </a:bodyPr>
          <a:lstStyle/>
          <a:p>
            <a:pPr defTabSz="762000"/>
            <a:r>
              <a:rPr lang="fr-FR" sz="1800"/>
              <a:t>12</a:t>
            </a:r>
            <a:endParaRPr lang="fr-FR"/>
          </a:p>
        </p:txBody>
      </p:sp>
      <p:sp>
        <p:nvSpPr>
          <p:cNvPr id="19516" name="Text Box 30"/>
          <p:cNvSpPr txBox="1">
            <a:spLocks noChangeArrowheads="1"/>
          </p:cNvSpPr>
          <p:nvPr/>
        </p:nvSpPr>
        <p:spPr bwMode="auto">
          <a:xfrm>
            <a:off x="8677275" y="4548188"/>
            <a:ext cx="552450" cy="369887"/>
          </a:xfrm>
          <a:prstGeom prst="rect">
            <a:avLst/>
          </a:prstGeom>
          <a:noFill/>
          <a:ln w="9525">
            <a:noFill/>
            <a:miter lim="800000"/>
            <a:headEnd/>
            <a:tailEnd/>
          </a:ln>
        </p:spPr>
        <p:txBody>
          <a:bodyPr>
            <a:spAutoFit/>
          </a:bodyPr>
          <a:lstStyle/>
          <a:p>
            <a:pPr defTabSz="762000"/>
            <a:r>
              <a:rPr lang="fr-FR" sz="1800"/>
              <a:t>13</a:t>
            </a:r>
            <a:endParaRPr lang="fr-F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body" idx="1"/>
          </p:nvPr>
        </p:nvSpPr>
        <p:spPr>
          <a:xfrm>
            <a:off x="190500" y="1344613"/>
            <a:ext cx="9715500" cy="4268787"/>
          </a:xfrm>
        </p:spPr>
        <p:txBody>
          <a:bodyPr lIns="90487" tIns="44450" rIns="90487" bIns="44450"/>
          <a:lstStyle/>
          <a:p>
            <a:pPr>
              <a:lnSpc>
                <a:spcPct val="120000"/>
              </a:lnSpc>
              <a:spcAft>
                <a:spcPts val="1800"/>
              </a:spcAft>
              <a:buSzPct val="150000"/>
            </a:pPr>
            <a:r>
              <a:rPr lang="fr-FR" sz="2000" b="0" smtClean="0">
                <a:solidFill>
                  <a:srgbClr val="FFFF33"/>
                </a:solidFill>
              </a:rPr>
              <a:t>1982-1989</a:t>
            </a:r>
            <a:r>
              <a:rPr lang="fr-FR" sz="2000" b="0" smtClean="0">
                <a:solidFill>
                  <a:srgbClr val="FFFFFF"/>
                </a:solidFill>
              </a:rPr>
              <a:t>: Clinical &amp; pathological characterisation of 4 families from 2 coastal villages of the Netherlands with an autosomal dominant cerebral amyloidosis</a:t>
            </a:r>
          </a:p>
          <a:p>
            <a:pPr>
              <a:lnSpc>
                <a:spcPct val="120000"/>
              </a:lnSpc>
              <a:spcAft>
                <a:spcPts val="1800"/>
              </a:spcAft>
              <a:buSzPct val="150000"/>
            </a:pPr>
            <a:r>
              <a:rPr lang="fr-FR" sz="2000" b="0" smtClean="0">
                <a:solidFill>
                  <a:srgbClr val="FFFF33"/>
                </a:solidFill>
              </a:rPr>
              <a:t>1990</a:t>
            </a:r>
            <a:r>
              <a:rPr lang="fr-FR" sz="2000" b="0" smtClean="0">
                <a:solidFill>
                  <a:srgbClr val="FFFFFF"/>
                </a:solidFill>
              </a:rPr>
              <a:t>: Based on the </a:t>
            </a:r>
            <a:r>
              <a:rPr lang="fr-FR" sz="2000" b="0" smtClean="0">
                <a:solidFill>
                  <a:schemeClr val="tx2"/>
                </a:solidFill>
              </a:rPr>
              <a:t>accumulation of Abeta</a:t>
            </a:r>
            <a:r>
              <a:rPr lang="fr-FR" sz="2000" b="0" smtClean="0">
                <a:solidFill>
                  <a:srgbClr val="FFFFFF"/>
                </a:solidFill>
              </a:rPr>
              <a:t>, 2 different teams from the Netherlands and the US raised the hypothesis that the APP gene might be the culprit. Genetic linkage and Sanger sequencing of APP confirmed this </a:t>
            </a:r>
            <a:r>
              <a:rPr lang="fr-FR" sz="2000" b="0" smtClean="0">
                <a:solidFill>
                  <a:srgbClr val="FFFF33"/>
                </a:solidFill>
              </a:rPr>
              <a:t>candidate gene approach, </a:t>
            </a:r>
            <a:r>
              <a:rPr lang="fr-FR" sz="2000" b="0" smtClean="0"/>
              <a:t>showing an </a:t>
            </a:r>
            <a:r>
              <a:rPr lang="fr-FR" sz="2000" b="0" smtClean="0">
                <a:solidFill>
                  <a:schemeClr val="tx2"/>
                </a:solidFill>
              </a:rPr>
              <a:t>APP missense mutation</a:t>
            </a:r>
          </a:p>
          <a:p>
            <a:pPr>
              <a:lnSpc>
                <a:spcPct val="120000"/>
              </a:lnSpc>
              <a:spcAft>
                <a:spcPts val="1800"/>
              </a:spcAft>
              <a:buSzPct val="150000"/>
            </a:pPr>
            <a:r>
              <a:rPr lang="fr-FR" sz="2000" b="0" smtClean="0">
                <a:solidFill>
                  <a:srgbClr val="FFFF33"/>
                </a:solidFill>
              </a:rPr>
              <a:t>2006</a:t>
            </a:r>
            <a:r>
              <a:rPr lang="fr-FR" sz="2000" b="0" smtClean="0"/>
              <a:t>: Based again on a candidate gene approach, identification in 5 French families with early onset Alzheimer and ICH, of an </a:t>
            </a:r>
            <a:r>
              <a:rPr lang="fr-FR" sz="2000" b="0" smtClean="0">
                <a:solidFill>
                  <a:schemeClr val="tx2"/>
                </a:solidFill>
              </a:rPr>
              <a:t>APP duplication</a:t>
            </a:r>
          </a:p>
          <a:p>
            <a:pPr>
              <a:lnSpc>
                <a:spcPct val="120000"/>
              </a:lnSpc>
              <a:spcAft>
                <a:spcPts val="1800"/>
              </a:spcAft>
              <a:buSzPct val="150000"/>
            </a:pPr>
            <a:r>
              <a:rPr lang="fr-FR" sz="2000" b="0" smtClean="0">
                <a:solidFill>
                  <a:schemeClr val="tx2"/>
                </a:solidFill>
              </a:rPr>
              <a:t>2014: </a:t>
            </a:r>
            <a:r>
              <a:rPr lang="fr-FR" sz="2000" b="0" smtClean="0"/>
              <a:t>ICH families with APP missense or duplication mutations are </a:t>
            </a:r>
            <a:r>
              <a:rPr lang="fr-FR" sz="2000" b="0" smtClean="0">
                <a:solidFill>
                  <a:schemeClr val="tx2"/>
                </a:solidFill>
              </a:rPr>
              <a:t>very rare </a:t>
            </a:r>
          </a:p>
          <a:p>
            <a:pPr>
              <a:lnSpc>
                <a:spcPct val="120000"/>
              </a:lnSpc>
              <a:spcAft>
                <a:spcPts val="1800"/>
              </a:spcAft>
              <a:buSzPct val="150000"/>
              <a:buFontTx/>
              <a:buNone/>
            </a:pPr>
            <a:endParaRPr lang="fr-FR" sz="2000" b="0" smtClean="0">
              <a:solidFill>
                <a:srgbClr val="FFFFFF"/>
              </a:solidFill>
            </a:endParaRPr>
          </a:p>
          <a:p>
            <a:pPr>
              <a:lnSpc>
                <a:spcPct val="120000"/>
              </a:lnSpc>
            </a:pPr>
            <a:endParaRPr lang="fr-FR" smtClean="0">
              <a:solidFill>
                <a:srgbClr val="FFFFFF"/>
              </a:solidFill>
            </a:endParaRPr>
          </a:p>
        </p:txBody>
      </p:sp>
      <p:sp>
        <p:nvSpPr>
          <p:cNvPr id="20482" name="Rectangle 3"/>
          <p:cNvSpPr>
            <a:spLocks noChangeArrowheads="1"/>
          </p:cNvSpPr>
          <p:nvPr/>
        </p:nvSpPr>
        <p:spPr bwMode="auto">
          <a:xfrm>
            <a:off x="0" y="222250"/>
            <a:ext cx="9906000"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Hereditary Cerebral Amyloid Angiopathy Dutch Type</a:t>
            </a:r>
            <a:endParaRPr lang="fr-FR" sz="4800">
              <a:solidFill>
                <a:srgbClr val="FAFD00"/>
              </a:solidFill>
            </a:endParaRPr>
          </a:p>
        </p:txBody>
      </p:sp>
      <p:sp>
        <p:nvSpPr>
          <p:cNvPr id="20483" name="ZoneTexte 6"/>
          <p:cNvSpPr txBox="1">
            <a:spLocks noChangeArrowheads="1"/>
          </p:cNvSpPr>
          <p:nvPr/>
        </p:nvSpPr>
        <p:spPr bwMode="auto">
          <a:xfrm>
            <a:off x="1023938" y="6486525"/>
            <a:ext cx="7878762" cy="307975"/>
          </a:xfrm>
          <a:prstGeom prst="rect">
            <a:avLst/>
          </a:prstGeom>
          <a:noFill/>
          <a:ln w="9525">
            <a:noFill/>
            <a:miter lim="800000"/>
            <a:headEnd/>
            <a:tailEnd/>
          </a:ln>
        </p:spPr>
        <p:txBody>
          <a:bodyPr wrap="none">
            <a:spAutoFit/>
          </a:bodyPr>
          <a:lstStyle/>
          <a:p>
            <a:r>
              <a:rPr lang="fr-FR" sz="1400"/>
              <a:t>Van Broeckhoven et al, 1990 / Levy et al, 1990 / Grabowski etal, 1992 / Rovelet-Lecrux etal, 2006 </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ChangeArrowheads="1"/>
          </p:cNvSpPr>
          <p:nvPr>
            <p:ph type="body" idx="1"/>
          </p:nvPr>
        </p:nvSpPr>
        <p:spPr>
          <a:xfrm>
            <a:off x="190500" y="1611313"/>
            <a:ext cx="9715500" cy="4027487"/>
          </a:xfrm>
        </p:spPr>
        <p:txBody>
          <a:bodyPr lIns="90487" tIns="44450" rIns="90487" bIns="44450"/>
          <a:lstStyle/>
          <a:p>
            <a:pPr>
              <a:lnSpc>
                <a:spcPct val="120000"/>
              </a:lnSpc>
              <a:spcAft>
                <a:spcPts val="3000"/>
              </a:spcAft>
              <a:buSzPct val="150000"/>
            </a:pPr>
            <a:r>
              <a:rPr lang="fr-FR" sz="2000" b="0" smtClean="0">
                <a:solidFill>
                  <a:srgbClr val="FFFF33"/>
                </a:solidFill>
              </a:rPr>
              <a:t>1955</a:t>
            </a:r>
            <a:r>
              <a:rPr lang="fr-FR" sz="2000" b="0" smtClean="0">
                <a:solidFill>
                  <a:srgbClr val="FFFFFF"/>
                </a:solidFill>
              </a:rPr>
              <a:t>: Identification of a family with an hereditary Binswanger disease </a:t>
            </a:r>
          </a:p>
          <a:p>
            <a:pPr>
              <a:lnSpc>
                <a:spcPct val="120000"/>
              </a:lnSpc>
              <a:spcAft>
                <a:spcPts val="3000"/>
              </a:spcAft>
              <a:buSzPct val="150000"/>
            </a:pPr>
            <a:r>
              <a:rPr lang="fr-FR" sz="2000" b="0" smtClean="0">
                <a:solidFill>
                  <a:srgbClr val="FFFF33"/>
                </a:solidFill>
              </a:rPr>
              <a:t>1977-1991</a:t>
            </a:r>
            <a:r>
              <a:rPr lang="fr-FR" sz="2000" b="0" smtClean="0">
                <a:solidFill>
                  <a:srgbClr val="FFFFFF"/>
                </a:solidFill>
              </a:rPr>
              <a:t>: Identification of several families with an autosomal dominant  SVD of unknown etiology</a:t>
            </a:r>
          </a:p>
          <a:p>
            <a:pPr>
              <a:lnSpc>
                <a:spcPct val="120000"/>
              </a:lnSpc>
              <a:spcAft>
                <a:spcPts val="3000"/>
              </a:spcAft>
              <a:buSzPct val="150000"/>
            </a:pPr>
            <a:r>
              <a:rPr lang="fr-FR" sz="2000" b="0" smtClean="0">
                <a:solidFill>
                  <a:srgbClr val="FFFF33"/>
                </a:solidFill>
              </a:rPr>
              <a:t>1993</a:t>
            </a:r>
            <a:r>
              <a:rPr lang="fr-FR" sz="2000" b="0" smtClean="0">
                <a:solidFill>
                  <a:srgbClr val="FFFFFF"/>
                </a:solidFill>
              </a:rPr>
              <a:t>: Identification of GOM, a specific pathological EM marker for CADASIL, a precious tool to select homogeneous families for further studies</a:t>
            </a:r>
          </a:p>
          <a:p>
            <a:pPr>
              <a:lnSpc>
                <a:spcPct val="120000"/>
              </a:lnSpc>
              <a:spcAft>
                <a:spcPts val="3000"/>
              </a:spcAft>
              <a:buSzPct val="150000"/>
            </a:pPr>
            <a:r>
              <a:rPr lang="fr-FR" sz="2000" b="0" smtClean="0">
                <a:solidFill>
                  <a:srgbClr val="FFFF33"/>
                </a:solidFill>
              </a:rPr>
              <a:t>1993</a:t>
            </a:r>
            <a:r>
              <a:rPr lang="fr-FR" sz="2000" b="0" smtClean="0">
                <a:solidFill>
                  <a:srgbClr val="FFFFFF"/>
                </a:solidFill>
              </a:rPr>
              <a:t>: No idea of what could be a good candidate gene </a:t>
            </a:r>
          </a:p>
          <a:p>
            <a:pPr>
              <a:lnSpc>
                <a:spcPct val="120000"/>
              </a:lnSpc>
            </a:pPr>
            <a:endParaRPr lang="fr-FR" smtClean="0">
              <a:solidFill>
                <a:srgbClr val="FFFFFF"/>
              </a:solidFill>
            </a:endParaRPr>
          </a:p>
        </p:txBody>
      </p:sp>
      <p:sp>
        <p:nvSpPr>
          <p:cNvPr id="22530" name="Rectangle 3"/>
          <p:cNvSpPr>
            <a:spLocks noChangeArrowheads="1"/>
          </p:cNvSpPr>
          <p:nvPr/>
        </p:nvSpPr>
        <p:spPr bwMode="auto">
          <a:xfrm>
            <a:off x="295275" y="298450"/>
            <a:ext cx="9348788"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CADASIL</a:t>
            </a:r>
            <a:endParaRPr lang="fr-FR" sz="4800">
              <a:solidFill>
                <a:srgbClr val="FAFD00"/>
              </a:solidFill>
            </a:endParaRPr>
          </a:p>
        </p:txBody>
      </p:sp>
      <p:sp>
        <p:nvSpPr>
          <p:cNvPr id="22531" name="ZoneTexte 4"/>
          <p:cNvSpPr txBox="1">
            <a:spLocks noChangeArrowheads="1"/>
          </p:cNvSpPr>
          <p:nvPr/>
        </p:nvSpPr>
        <p:spPr bwMode="auto">
          <a:xfrm>
            <a:off x="241300" y="6324600"/>
            <a:ext cx="9474200" cy="307975"/>
          </a:xfrm>
          <a:prstGeom prst="rect">
            <a:avLst/>
          </a:prstGeom>
          <a:noFill/>
          <a:ln w="9525">
            <a:noFill/>
            <a:miter lim="800000"/>
            <a:headEnd/>
            <a:tailEnd/>
          </a:ln>
        </p:spPr>
        <p:txBody>
          <a:bodyPr>
            <a:spAutoFit/>
          </a:bodyPr>
          <a:lstStyle/>
          <a:p>
            <a:r>
              <a:rPr lang="fr-FR" sz="1400"/>
              <a:t>Van Bogaert  1955 / Stevens et al, 1977 / Davous et al, 1991 / Tournier-Lasserve et al, 1991, Baudrimont et al, 1993 /</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3"/>
          <p:cNvSpPr>
            <a:spLocks noChangeArrowheads="1"/>
          </p:cNvSpPr>
          <p:nvPr/>
        </p:nvSpPr>
        <p:spPr bwMode="auto">
          <a:xfrm>
            <a:off x="146050" y="342900"/>
            <a:ext cx="9759950"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1990-2001: Tremendous progress of genetic tools</a:t>
            </a:r>
            <a:endParaRPr lang="fr-FR" sz="4800">
              <a:solidFill>
                <a:srgbClr val="FAFD00"/>
              </a:solidFill>
            </a:endParaRPr>
          </a:p>
        </p:txBody>
      </p:sp>
      <p:sp>
        <p:nvSpPr>
          <p:cNvPr id="80898" name="Rectangle 2"/>
          <p:cNvSpPr>
            <a:spLocks noChangeArrowheads="1"/>
          </p:cNvSpPr>
          <p:nvPr/>
        </p:nvSpPr>
        <p:spPr bwMode="auto">
          <a:xfrm>
            <a:off x="195263" y="1349375"/>
            <a:ext cx="9490075" cy="3768725"/>
          </a:xfrm>
          <a:prstGeom prst="rect">
            <a:avLst/>
          </a:prstGeom>
          <a:noFill/>
          <a:ln>
            <a:noFill/>
          </a:ln>
          <a:effectLst/>
          <a:extLst/>
        </p:spPr>
        <p:txBody>
          <a:bodyPr lIns="90487" tIns="44450" rIns="90487" bIns="44450"/>
          <a:lstStyle/>
          <a:p>
            <a:pPr marL="285750" indent="-285750" defTabSz="762000">
              <a:lnSpc>
                <a:spcPct val="120000"/>
              </a:lnSpc>
              <a:defRPr/>
            </a:pPr>
            <a:endParaRPr lang="fr-FR" sz="2800" dirty="0">
              <a:solidFill>
                <a:srgbClr val="FFFFFF"/>
              </a:solidFill>
              <a:ea typeface="ＭＳ Ｐゴシック" charset="0"/>
            </a:endParaRPr>
          </a:p>
        </p:txBody>
      </p:sp>
      <p:sp>
        <p:nvSpPr>
          <p:cNvPr id="24579" name="Text Box 21"/>
          <p:cNvSpPr txBox="1">
            <a:spLocks noChangeArrowheads="1"/>
          </p:cNvSpPr>
          <p:nvPr/>
        </p:nvSpPr>
        <p:spPr bwMode="auto">
          <a:xfrm>
            <a:off x="1733550" y="1808163"/>
            <a:ext cx="831850" cy="430212"/>
          </a:xfrm>
          <a:prstGeom prst="rect">
            <a:avLst/>
          </a:prstGeom>
          <a:noFill/>
          <a:ln w="9525">
            <a:noFill/>
            <a:miter lim="800000"/>
            <a:headEnd/>
            <a:tailEnd/>
          </a:ln>
        </p:spPr>
        <p:txBody>
          <a:bodyPr>
            <a:spAutoFit/>
          </a:bodyPr>
          <a:lstStyle/>
          <a:p>
            <a:pPr defTabSz="762000"/>
            <a:r>
              <a:rPr lang="fr-FR" sz="2200">
                <a:solidFill>
                  <a:schemeClr val="tx2"/>
                </a:solidFill>
              </a:rPr>
              <a:t>1990</a:t>
            </a:r>
            <a:endParaRPr lang="fr-FR"/>
          </a:p>
        </p:txBody>
      </p:sp>
      <p:sp>
        <p:nvSpPr>
          <p:cNvPr id="24580" name="Text Box 22"/>
          <p:cNvSpPr txBox="1">
            <a:spLocks noChangeArrowheads="1"/>
          </p:cNvSpPr>
          <p:nvPr/>
        </p:nvSpPr>
        <p:spPr bwMode="auto">
          <a:xfrm>
            <a:off x="2611438" y="1792288"/>
            <a:ext cx="441325" cy="369887"/>
          </a:xfrm>
          <a:prstGeom prst="rect">
            <a:avLst/>
          </a:prstGeom>
          <a:noFill/>
          <a:ln w="9525">
            <a:noFill/>
            <a:miter lim="800000"/>
            <a:headEnd/>
            <a:tailEnd/>
          </a:ln>
        </p:spPr>
        <p:txBody>
          <a:bodyPr wrap="none">
            <a:spAutoFit/>
          </a:bodyPr>
          <a:lstStyle/>
          <a:p>
            <a:pPr defTabSz="762000"/>
            <a:r>
              <a:rPr lang="fr-FR" sz="1800"/>
              <a:t>91</a:t>
            </a:r>
            <a:endParaRPr lang="fr-FR"/>
          </a:p>
        </p:txBody>
      </p:sp>
      <p:sp>
        <p:nvSpPr>
          <p:cNvPr id="24581" name="Text Box 23"/>
          <p:cNvSpPr txBox="1">
            <a:spLocks noChangeArrowheads="1"/>
          </p:cNvSpPr>
          <p:nvPr/>
        </p:nvSpPr>
        <p:spPr bwMode="auto">
          <a:xfrm>
            <a:off x="3262313" y="1792288"/>
            <a:ext cx="441325" cy="369887"/>
          </a:xfrm>
          <a:prstGeom prst="rect">
            <a:avLst/>
          </a:prstGeom>
          <a:noFill/>
          <a:ln w="9525">
            <a:noFill/>
            <a:miter lim="800000"/>
            <a:headEnd/>
            <a:tailEnd/>
          </a:ln>
        </p:spPr>
        <p:txBody>
          <a:bodyPr wrap="none">
            <a:spAutoFit/>
          </a:bodyPr>
          <a:lstStyle/>
          <a:p>
            <a:pPr defTabSz="762000"/>
            <a:r>
              <a:rPr lang="fr-FR" sz="1800"/>
              <a:t>92</a:t>
            </a:r>
            <a:endParaRPr lang="fr-FR"/>
          </a:p>
        </p:txBody>
      </p:sp>
      <p:sp>
        <p:nvSpPr>
          <p:cNvPr id="24582" name="Text Box 24"/>
          <p:cNvSpPr txBox="1">
            <a:spLocks noChangeArrowheads="1"/>
          </p:cNvSpPr>
          <p:nvPr/>
        </p:nvSpPr>
        <p:spPr bwMode="auto">
          <a:xfrm>
            <a:off x="3951288" y="1792288"/>
            <a:ext cx="441325" cy="369887"/>
          </a:xfrm>
          <a:prstGeom prst="rect">
            <a:avLst/>
          </a:prstGeom>
          <a:noFill/>
          <a:ln w="9525">
            <a:noFill/>
            <a:miter lim="800000"/>
            <a:headEnd/>
            <a:tailEnd/>
          </a:ln>
        </p:spPr>
        <p:txBody>
          <a:bodyPr wrap="none">
            <a:spAutoFit/>
          </a:bodyPr>
          <a:lstStyle/>
          <a:p>
            <a:pPr defTabSz="762000"/>
            <a:r>
              <a:rPr lang="fr-FR" sz="1800"/>
              <a:t>93</a:t>
            </a:r>
            <a:endParaRPr lang="fr-FR"/>
          </a:p>
        </p:txBody>
      </p:sp>
      <p:sp>
        <p:nvSpPr>
          <p:cNvPr id="24583" name="Text Box 25"/>
          <p:cNvSpPr txBox="1">
            <a:spLocks noChangeArrowheads="1"/>
          </p:cNvSpPr>
          <p:nvPr/>
        </p:nvSpPr>
        <p:spPr bwMode="auto">
          <a:xfrm>
            <a:off x="4691063" y="1792288"/>
            <a:ext cx="441325" cy="369887"/>
          </a:xfrm>
          <a:prstGeom prst="rect">
            <a:avLst/>
          </a:prstGeom>
          <a:noFill/>
          <a:ln w="9525">
            <a:noFill/>
            <a:miter lim="800000"/>
            <a:headEnd/>
            <a:tailEnd/>
          </a:ln>
        </p:spPr>
        <p:txBody>
          <a:bodyPr wrap="none">
            <a:spAutoFit/>
          </a:bodyPr>
          <a:lstStyle/>
          <a:p>
            <a:pPr defTabSz="762000"/>
            <a:r>
              <a:rPr lang="fr-FR" sz="1800"/>
              <a:t>94</a:t>
            </a:r>
            <a:endParaRPr lang="fr-FR"/>
          </a:p>
        </p:txBody>
      </p:sp>
      <p:sp>
        <p:nvSpPr>
          <p:cNvPr id="24584" name="Text Box 26"/>
          <p:cNvSpPr txBox="1">
            <a:spLocks noChangeArrowheads="1"/>
          </p:cNvSpPr>
          <p:nvPr/>
        </p:nvSpPr>
        <p:spPr bwMode="auto">
          <a:xfrm>
            <a:off x="5380038" y="1792288"/>
            <a:ext cx="441325" cy="369887"/>
          </a:xfrm>
          <a:prstGeom prst="rect">
            <a:avLst/>
          </a:prstGeom>
          <a:noFill/>
          <a:ln w="9525">
            <a:noFill/>
            <a:miter lim="800000"/>
            <a:headEnd/>
            <a:tailEnd/>
          </a:ln>
        </p:spPr>
        <p:txBody>
          <a:bodyPr wrap="none">
            <a:spAutoFit/>
          </a:bodyPr>
          <a:lstStyle/>
          <a:p>
            <a:pPr defTabSz="762000"/>
            <a:r>
              <a:rPr lang="fr-FR" sz="1800"/>
              <a:t>95</a:t>
            </a:r>
            <a:endParaRPr lang="fr-FR"/>
          </a:p>
        </p:txBody>
      </p:sp>
      <p:sp>
        <p:nvSpPr>
          <p:cNvPr id="24585" name="Text Box 27"/>
          <p:cNvSpPr txBox="1">
            <a:spLocks noChangeArrowheads="1"/>
          </p:cNvSpPr>
          <p:nvPr/>
        </p:nvSpPr>
        <p:spPr bwMode="auto">
          <a:xfrm>
            <a:off x="6092825" y="1792288"/>
            <a:ext cx="441325" cy="369887"/>
          </a:xfrm>
          <a:prstGeom prst="rect">
            <a:avLst/>
          </a:prstGeom>
          <a:noFill/>
          <a:ln w="9525">
            <a:noFill/>
            <a:miter lim="800000"/>
            <a:headEnd/>
            <a:tailEnd/>
          </a:ln>
        </p:spPr>
        <p:txBody>
          <a:bodyPr wrap="none">
            <a:spAutoFit/>
          </a:bodyPr>
          <a:lstStyle/>
          <a:p>
            <a:pPr defTabSz="762000"/>
            <a:r>
              <a:rPr lang="fr-FR" sz="1800"/>
              <a:t>96</a:t>
            </a:r>
            <a:endParaRPr lang="fr-FR"/>
          </a:p>
        </p:txBody>
      </p:sp>
      <p:sp>
        <p:nvSpPr>
          <p:cNvPr id="24586" name="Text Box 28"/>
          <p:cNvSpPr txBox="1">
            <a:spLocks noChangeArrowheads="1"/>
          </p:cNvSpPr>
          <p:nvPr/>
        </p:nvSpPr>
        <p:spPr bwMode="auto">
          <a:xfrm>
            <a:off x="6791325" y="1792288"/>
            <a:ext cx="442913" cy="369887"/>
          </a:xfrm>
          <a:prstGeom prst="rect">
            <a:avLst/>
          </a:prstGeom>
          <a:noFill/>
          <a:ln w="9525">
            <a:noFill/>
            <a:miter lim="800000"/>
            <a:headEnd/>
            <a:tailEnd/>
          </a:ln>
        </p:spPr>
        <p:txBody>
          <a:bodyPr wrap="none">
            <a:spAutoFit/>
          </a:bodyPr>
          <a:lstStyle/>
          <a:p>
            <a:pPr defTabSz="762000"/>
            <a:r>
              <a:rPr lang="fr-FR" sz="1800"/>
              <a:t>97</a:t>
            </a:r>
            <a:endParaRPr lang="fr-FR"/>
          </a:p>
        </p:txBody>
      </p:sp>
      <p:sp>
        <p:nvSpPr>
          <p:cNvPr id="24587" name="Text Box 29"/>
          <p:cNvSpPr txBox="1">
            <a:spLocks noChangeArrowheads="1"/>
          </p:cNvSpPr>
          <p:nvPr/>
        </p:nvSpPr>
        <p:spPr bwMode="auto">
          <a:xfrm>
            <a:off x="7456488" y="1792288"/>
            <a:ext cx="441325" cy="369887"/>
          </a:xfrm>
          <a:prstGeom prst="rect">
            <a:avLst/>
          </a:prstGeom>
          <a:noFill/>
          <a:ln w="9525">
            <a:noFill/>
            <a:miter lim="800000"/>
            <a:headEnd/>
            <a:tailEnd/>
          </a:ln>
        </p:spPr>
        <p:txBody>
          <a:bodyPr wrap="none">
            <a:spAutoFit/>
          </a:bodyPr>
          <a:lstStyle/>
          <a:p>
            <a:pPr defTabSz="762000"/>
            <a:r>
              <a:rPr lang="fr-FR" sz="1800"/>
              <a:t>98</a:t>
            </a:r>
            <a:endParaRPr lang="fr-FR"/>
          </a:p>
        </p:txBody>
      </p:sp>
      <p:sp>
        <p:nvSpPr>
          <p:cNvPr id="24588" name="Text Box 30"/>
          <p:cNvSpPr txBox="1">
            <a:spLocks noChangeArrowheads="1"/>
          </p:cNvSpPr>
          <p:nvPr/>
        </p:nvSpPr>
        <p:spPr bwMode="auto">
          <a:xfrm>
            <a:off x="8093075" y="1792288"/>
            <a:ext cx="552450" cy="369887"/>
          </a:xfrm>
          <a:prstGeom prst="rect">
            <a:avLst/>
          </a:prstGeom>
          <a:noFill/>
          <a:ln w="9525">
            <a:noFill/>
            <a:miter lim="800000"/>
            <a:headEnd/>
            <a:tailEnd/>
          </a:ln>
        </p:spPr>
        <p:txBody>
          <a:bodyPr>
            <a:spAutoFit/>
          </a:bodyPr>
          <a:lstStyle/>
          <a:p>
            <a:pPr defTabSz="762000"/>
            <a:r>
              <a:rPr lang="fr-FR" sz="1800"/>
              <a:t>99</a:t>
            </a:r>
            <a:endParaRPr lang="fr-FR"/>
          </a:p>
        </p:txBody>
      </p:sp>
      <p:sp>
        <p:nvSpPr>
          <p:cNvPr id="24589" name="Text Box 31"/>
          <p:cNvSpPr txBox="1">
            <a:spLocks noChangeArrowheads="1"/>
          </p:cNvSpPr>
          <p:nvPr/>
        </p:nvSpPr>
        <p:spPr bwMode="auto">
          <a:xfrm>
            <a:off x="8589963" y="1792288"/>
            <a:ext cx="441325" cy="369887"/>
          </a:xfrm>
          <a:prstGeom prst="rect">
            <a:avLst/>
          </a:prstGeom>
          <a:noFill/>
          <a:ln w="9525">
            <a:noFill/>
            <a:miter lim="800000"/>
            <a:headEnd/>
            <a:tailEnd/>
          </a:ln>
        </p:spPr>
        <p:txBody>
          <a:bodyPr wrap="none">
            <a:spAutoFit/>
          </a:bodyPr>
          <a:lstStyle/>
          <a:p>
            <a:pPr defTabSz="762000"/>
            <a:r>
              <a:rPr lang="fr-FR" sz="1800"/>
              <a:t>00</a:t>
            </a:r>
            <a:endParaRPr lang="fr-FR"/>
          </a:p>
        </p:txBody>
      </p:sp>
      <p:sp>
        <p:nvSpPr>
          <p:cNvPr id="24590" name="Text Box 48"/>
          <p:cNvSpPr txBox="1">
            <a:spLocks noChangeArrowheads="1"/>
          </p:cNvSpPr>
          <p:nvPr/>
        </p:nvSpPr>
        <p:spPr bwMode="auto">
          <a:xfrm>
            <a:off x="8772525" y="1773238"/>
            <a:ext cx="984250" cy="461962"/>
          </a:xfrm>
          <a:prstGeom prst="rect">
            <a:avLst/>
          </a:prstGeom>
          <a:noFill/>
          <a:ln w="9525">
            <a:noFill/>
            <a:miter lim="800000"/>
            <a:headEnd/>
            <a:tailEnd/>
          </a:ln>
        </p:spPr>
        <p:txBody>
          <a:bodyPr wrap="none">
            <a:spAutoFit/>
          </a:bodyPr>
          <a:lstStyle/>
          <a:p>
            <a:pPr defTabSz="762000"/>
            <a:r>
              <a:rPr lang="fr-FR"/>
              <a:t>  </a:t>
            </a:r>
            <a:r>
              <a:rPr lang="fr-FR" sz="2200">
                <a:solidFill>
                  <a:schemeClr val="tx2"/>
                </a:solidFill>
              </a:rPr>
              <a:t>2001</a:t>
            </a:r>
            <a:endParaRPr lang="fr-FR"/>
          </a:p>
        </p:txBody>
      </p:sp>
      <p:grpSp>
        <p:nvGrpSpPr>
          <p:cNvPr id="24591" name="Group 60"/>
          <p:cNvGrpSpPr>
            <a:grpSpLocks/>
          </p:cNvGrpSpPr>
          <p:nvPr/>
        </p:nvGrpSpPr>
        <p:grpSpPr bwMode="auto">
          <a:xfrm>
            <a:off x="2125663" y="1512888"/>
            <a:ext cx="7324725" cy="206375"/>
            <a:chOff x="1528" y="1086"/>
            <a:chExt cx="4792" cy="130"/>
          </a:xfrm>
        </p:grpSpPr>
        <p:sp>
          <p:nvSpPr>
            <p:cNvPr id="80904" name="Line 8"/>
            <p:cNvSpPr>
              <a:spLocks noChangeShapeType="1"/>
            </p:cNvSpPr>
            <p:nvPr/>
          </p:nvSpPr>
          <p:spPr bwMode="auto">
            <a:xfrm flipH="1">
              <a:off x="1606"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5" name="Line 9"/>
            <p:cNvSpPr>
              <a:spLocks noChangeShapeType="1"/>
            </p:cNvSpPr>
            <p:nvPr/>
          </p:nvSpPr>
          <p:spPr bwMode="auto">
            <a:xfrm flipH="1">
              <a:off x="4229"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6" name="Line 10"/>
            <p:cNvSpPr>
              <a:spLocks noChangeShapeType="1"/>
            </p:cNvSpPr>
            <p:nvPr/>
          </p:nvSpPr>
          <p:spPr bwMode="auto">
            <a:xfrm flipH="1">
              <a:off x="2040"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7" name="Line 11"/>
            <p:cNvSpPr>
              <a:spLocks noChangeShapeType="1"/>
            </p:cNvSpPr>
            <p:nvPr/>
          </p:nvSpPr>
          <p:spPr bwMode="auto">
            <a:xfrm flipH="1">
              <a:off x="2440"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8" name="Line 12"/>
            <p:cNvSpPr>
              <a:spLocks noChangeShapeType="1"/>
            </p:cNvSpPr>
            <p:nvPr/>
          </p:nvSpPr>
          <p:spPr bwMode="auto">
            <a:xfrm flipH="1">
              <a:off x="4665"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09" name="Line 13"/>
            <p:cNvSpPr>
              <a:spLocks noChangeShapeType="1"/>
            </p:cNvSpPr>
            <p:nvPr/>
          </p:nvSpPr>
          <p:spPr bwMode="auto">
            <a:xfrm flipH="1">
              <a:off x="2880"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0" name="Line 14"/>
            <p:cNvSpPr>
              <a:spLocks noChangeShapeType="1"/>
            </p:cNvSpPr>
            <p:nvPr/>
          </p:nvSpPr>
          <p:spPr bwMode="auto">
            <a:xfrm flipH="1">
              <a:off x="3328"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1" name="Line 15"/>
            <p:cNvSpPr>
              <a:spLocks noChangeShapeType="1"/>
            </p:cNvSpPr>
            <p:nvPr/>
          </p:nvSpPr>
          <p:spPr bwMode="auto">
            <a:xfrm flipH="1">
              <a:off x="3752"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2" name="Line 16"/>
            <p:cNvSpPr>
              <a:spLocks noChangeShapeType="1"/>
            </p:cNvSpPr>
            <p:nvPr/>
          </p:nvSpPr>
          <p:spPr bwMode="auto">
            <a:xfrm flipH="1">
              <a:off x="5064"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3" name="Line 17"/>
            <p:cNvSpPr>
              <a:spLocks noChangeShapeType="1"/>
            </p:cNvSpPr>
            <p:nvPr/>
          </p:nvSpPr>
          <p:spPr bwMode="auto">
            <a:xfrm flipH="1">
              <a:off x="5883"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14" name="Line 18"/>
            <p:cNvSpPr>
              <a:spLocks noChangeShapeType="1"/>
            </p:cNvSpPr>
            <p:nvPr/>
          </p:nvSpPr>
          <p:spPr bwMode="auto">
            <a:xfrm flipH="1">
              <a:off x="5467"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41" name="Line 45"/>
            <p:cNvSpPr>
              <a:spLocks noChangeShapeType="1"/>
            </p:cNvSpPr>
            <p:nvPr/>
          </p:nvSpPr>
          <p:spPr bwMode="auto">
            <a:xfrm flipH="1">
              <a:off x="6259" y="1086"/>
              <a:ext cx="0" cy="112"/>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48" name="Line 52"/>
            <p:cNvSpPr>
              <a:spLocks noChangeShapeType="1"/>
            </p:cNvSpPr>
            <p:nvPr/>
          </p:nvSpPr>
          <p:spPr bwMode="auto">
            <a:xfrm>
              <a:off x="1528" y="1216"/>
              <a:ext cx="4792" cy="0"/>
            </a:xfrm>
            <a:prstGeom prst="line">
              <a:avLst/>
            </a:prstGeom>
            <a:noFill/>
            <a:ln w="57150">
              <a:solidFill>
                <a:schemeClr val="tx1"/>
              </a:solidFill>
              <a:round/>
              <a:headEnd/>
              <a:tailEnd/>
            </a:ln>
            <a:effectLst/>
            <a:extLst/>
          </p:spPr>
          <p:txBody>
            <a:bodyPr wrap="none" anchor="ctr"/>
            <a:lstStyle/>
            <a:p>
              <a:pPr>
                <a:defRPr/>
              </a:pPr>
              <a:endParaRPr lang="fr-FR">
                <a:ea typeface="ＭＳ Ｐゴシック" charset="0"/>
              </a:endParaRPr>
            </a:p>
          </p:txBody>
        </p:sp>
      </p:grpSp>
      <p:sp>
        <p:nvSpPr>
          <p:cNvPr id="80945" name="Line 49"/>
          <p:cNvSpPr>
            <a:spLocks noChangeShapeType="1"/>
          </p:cNvSpPr>
          <p:nvPr/>
        </p:nvSpPr>
        <p:spPr bwMode="auto">
          <a:xfrm flipV="1">
            <a:off x="2719388" y="3225800"/>
            <a:ext cx="6237287" cy="0"/>
          </a:xfrm>
          <a:prstGeom prst="line">
            <a:avLst/>
          </a:prstGeom>
          <a:noFill/>
          <a:ln w="38100">
            <a:solidFill>
              <a:srgbClr val="8CF4EA"/>
            </a:solidFill>
            <a:round/>
            <a:headEnd/>
            <a:tailEnd/>
          </a:ln>
          <a:effectLst/>
          <a:extLst/>
        </p:spPr>
        <p:txBody>
          <a:bodyPr wrap="none" anchor="ctr"/>
          <a:lstStyle/>
          <a:p>
            <a:pPr>
              <a:defRPr/>
            </a:pPr>
            <a:endParaRPr lang="fr-FR">
              <a:ea typeface="ＭＳ Ｐゴシック" charset="0"/>
            </a:endParaRPr>
          </a:p>
        </p:txBody>
      </p:sp>
      <p:sp>
        <p:nvSpPr>
          <p:cNvPr id="24593" name="Text Box 54"/>
          <p:cNvSpPr txBox="1">
            <a:spLocks noChangeArrowheads="1"/>
          </p:cNvSpPr>
          <p:nvPr/>
        </p:nvSpPr>
        <p:spPr bwMode="auto">
          <a:xfrm>
            <a:off x="155575" y="3040063"/>
            <a:ext cx="1508125" cy="338137"/>
          </a:xfrm>
          <a:prstGeom prst="rect">
            <a:avLst/>
          </a:prstGeom>
          <a:noFill/>
          <a:ln w="9525">
            <a:noFill/>
            <a:miter lim="800000"/>
            <a:headEnd/>
            <a:tailEnd/>
          </a:ln>
        </p:spPr>
        <p:txBody>
          <a:bodyPr wrap="none">
            <a:spAutoFit/>
          </a:bodyPr>
          <a:lstStyle/>
          <a:p>
            <a:pPr defTabSz="762000"/>
            <a:r>
              <a:rPr lang="fr-FR" sz="1600">
                <a:solidFill>
                  <a:srgbClr val="8CF4EA"/>
                </a:solidFill>
              </a:rPr>
              <a:t>Physical maps</a:t>
            </a:r>
            <a:endParaRPr lang="fr-FR" sz="1600"/>
          </a:p>
        </p:txBody>
      </p:sp>
      <p:sp>
        <p:nvSpPr>
          <p:cNvPr id="80933" name="Line 37"/>
          <p:cNvSpPr>
            <a:spLocks noChangeShapeType="1"/>
          </p:cNvSpPr>
          <p:nvPr/>
        </p:nvSpPr>
        <p:spPr bwMode="auto">
          <a:xfrm>
            <a:off x="2732088" y="2820988"/>
            <a:ext cx="3429000" cy="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35" name="Line 39"/>
          <p:cNvSpPr>
            <a:spLocks noChangeShapeType="1"/>
          </p:cNvSpPr>
          <p:nvPr/>
        </p:nvSpPr>
        <p:spPr bwMode="auto">
          <a:xfrm>
            <a:off x="6345238" y="2820988"/>
            <a:ext cx="122237" cy="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80936" name="Line 40"/>
          <p:cNvSpPr>
            <a:spLocks noChangeShapeType="1"/>
          </p:cNvSpPr>
          <p:nvPr/>
        </p:nvSpPr>
        <p:spPr bwMode="auto">
          <a:xfrm>
            <a:off x="6602413" y="2820988"/>
            <a:ext cx="122237" cy="0"/>
          </a:xfrm>
          <a:prstGeom prst="line">
            <a:avLst/>
          </a:prstGeom>
          <a:noFill/>
          <a:ln w="38100">
            <a:solidFill>
              <a:schemeClr val="tx1"/>
            </a:solidFill>
            <a:round/>
            <a:headEnd/>
            <a:tailEnd/>
          </a:ln>
          <a:effectLst/>
          <a:extLst/>
        </p:spPr>
        <p:txBody>
          <a:bodyPr wrap="none" anchor="ctr"/>
          <a:lstStyle/>
          <a:p>
            <a:pPr>
              <a:defRPr/>
            </a:pPr>
            <a:endParaRPr lang="fr-FR">
              <a:ea typeface="ＭＳ Ｐゴシック" charset="0"/>
            </a:endParaRPr>
          </a:p>
        </p:txBody>
      </p:sp>
      <p:sp>
        <p:nvSpPr>
          <p:cNvPr id="24597" name="Text Box 53"/>
          <p:cNvSpPr txBox="1">
            <a:spLocks noChangeArrowheads="1"/>
          </p:cNvSpPr>
          <p:nvPr/>
        </p:nvSpPr>
        <p:spPr bwMode="auto">
          <a:xfrm>
            <a:off x="155575" y="2595563"/>
            <a:ext cx="1454150" cy="338137"/>
          </a:xfrm>
          <a:prstGeom prst="rect">
            <a:avLst/>
          </a:prstGeom>
          <a:noFill/>
          <a:ln w="9525">
            <a:noFill/>
            <a:miter lim="800000"/>
            <a:headEnd/>
            <a:tailEnd/>
          </a:ln>
        </p:spPr>
        <p:txBody>
          <a:bodyPr wrap="none">
            <a:spAutoFit/>
          </a:bodyPr>
          <a:lstStyle/>
          <a:p>
            <a:pPr defTabSz="762000"/>
            <a:r>
              <a:rPr lang="fr-FR" sz="1600">
                <a:solidFill>
                  <a:schemeClr val="accent1"/>
                </a:solidFill>
              </a:rPr>
              <a:t>Genetic maps</a:t>
            </a:r>
            <a:endParaRPr lang="fr-FR" sz="1600"/>
          </a:p>
        </p:txBody>
      </p:sp>
      <p:sp>
        <p:nvSpPr>
          <p:cNvPr id="80958" name="Text Box 62"/>
          <p:cNvSpPr txBox="1">
            <a:spLocks noChangeArrowheads="1"/>
          </p:cNvSpPr>
          <p:nvPr/>
        </p:nvSpPr>
        <p:spPr bwMode="auto">
          <a:xfrm>
            <a:off x="3521075" y="2401888"/>
            <a:ext cx="1484313" cy="338137"/>
          </a:xfrm>
          <a:prstGeom prst="rect">
            <a:avLst/>
          </a:prstGeom>
          <a:noFill/>
          <a:ln>
            <a:noFill/>
          </a:ln>
          <a:effectLs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1600" dirty="0" smtClean="0">
                <a:latin typeface="Helvetica" charset="0"/>
              </a:rPr>
              <a:t>microsatellites</a:t>
            </a:r>
          </a:p>
        </p:txBody>
      </p:sp>
      <p:sp>
        <p:nvSpPr>
          <p:cNvPr id="24599" name="Text Box 63"/>
          <p:cNvSpPr txBox="1">
            <a:spLocks noChangeArrowheads="1"/>
          </p:cNvSpPr>
          <p:nvPr/>
        </p:nvSpPr>
        <p:spPr bwMode="auto">
          <a:xfrm>
            <a:off x="8566150" y="2401888"/>
            <a:ext cx="606425" cy="338137"/>
          </a:xfrm>
          <a:prstGeom prst="rect">
            <a:avLst/>
          </a:prstGeom>
          <a:noFill/>
          <a:ln w="9525">
            <a:noFill/>
            <a:miter lim="800000"/>
            <a:headEnd/>
            <a:tailEnd/>
          </a:ln>
        </p:spPr>
        <p:txBody>
          <a:bodyPr wrap="none">
            <a:spAutoFit/>
          </a:bodyPr>
          <a:lstStyle/>
          <a:p>
            <a:pPr defTabSz="762000"/>
            <a:r>
              <a:rPr lang="fr-FR" sz="1600"/>
              <a:t>SNP</a:t>
            </a:r>
          </a:p>
        </p:txBody>
      </p:sp>
      <p:sp>
        <p:nvSpPr>
          <p:cNvPr id="24600" name="Text Box 57"/>
          <p:cNvSpPr txBox="1">
            <a:spLocks noChangeArrowheads="1"/>
          </p:cNvSpPr>
          <p:nvPr/>
        </p:nvSpPr>
        <p:spPr bwMode="auto">
          <a:xfrm>
            <a:off x="155575" y="3416300"/>
            <a:ext cx="1816100" cy="338138"/>
          </a:xfrm>
          <a:prstGeom prst="rect">
            <a:avLst/>
          </a:prstGeom>
          <a:noFill/>
          <a:ln w="9525">
            <a:noFill/>
            <a:miter lim="800000"/>
            <a:headEnd/>
            <a:tailEnd/>
          </a:ln>
        </p:spPr>
        <p:txBody>
          <a:bodyPr wrap="none">
            <a:spAutoFit/>
          </a:bodyPr>
          <a:lstStyle/>
          <a:p>
            <a:pPr defTabSz="762000"/>
            <a:r>
              <a:rPr lang="fr-FR" sz="1600">
                <a:solidFill>
                  <a:srgbClr val="9999FF"/>
                </a:solidFill>
              </a:rPr>
              <a:t>cDNA sequencing</a:t>
            </a:r>
            <a:endParaRPr lang="fr-FR" sz="1600"/>
          </a:p>
        </p:txBody>
      </p:sp>
      <p:sp>
        <p:nvSpPr>
          <p:cNvPr id="24601" name="Text Box 64"/>
          <p:cNvSpPr txBox="1">
            <a:spLocks noChangeArrowheads="1"/>
          </p:cNvSpPr>
          <p:nvPr/>
        </p:nvSpPr>
        <p:spPr bwMode="auto">
          <a:xfrm>
            <a:off x="4737100" y="3270250"/>
            <a:ext cx="584200" cy="338138"/>
          </a:xfrm>
          <a:prstGeom prst="rect">
            <a:avLst/>
          </a:prstGeom>
          <a:noFill/>
          <a:ln w="9525">
            <a:noFill/>
            <a:miter lim="800000"/>
            <a:headEnd/>
            <a:tailEnd/>
          </a:ln>
        </p:spPr>
        <p:txBody>
          <a:bodyPr wrap="none">
            <a:spAutoFit/>
          </a:bodyPr>
          <a:lstStyle/>
          <a:p>
            <a:pPr defTabSz="762000"/>
            <a:r>
              <a:rPr lang="fr-FR" sz="1600">
                <a:solidFill>
                  <a:srgbClr val="9999FF"/>
                </a:solidFill>
              </a:rPr>
              <a:t>EST</a:t>
            </a:r>
            <a:endParaRPr lang="fr-FR" sz="1600"/>
          </a:p>
        </p:txBody>
      </p:sp>
      <p:sp>
        <p:nvSpPr>
          <p:cNvPr id="24602" name="Text Box 65"/>
          <p:cNvSpPr txBox="1">
            <a:spLocks noChangeArrowheads="1"/>
          </p:cNvSpPr>
          <p:nvPr/>
        </p:nvSpPr>
        <p:spPr bwMode="auto">
          <a:xfrm>
            <a:off x="7224713" y="3287713"/>
            <a:ext cx="1587500" cy="338137"/>
          </a:xfrm>
          <a:prstGeom prst="rect">
            <a:avLst/>
          </a:prstGeom>
          <a:noFill/>
          <a:ln w="9525">
            <a:noFill/>
            <a:miter lim="800000"/>
            <a:headEnd/>
            <a:tailEnd/>
          </a:ln>
        </p:spPr>
        <p:txBody>
          <a:bodyPr wrap="none">
            <a:spAutoFit/>
          </a:bodyPr>
          <a:lstStyle/>
          <a:p>
            <a:pPr defTabSz="762000"/>
            <a:r>
              <a:rPr lang="fr-FR" sz="1600">
                <a:solidFill>
                  <a:srgbClr val="9999FF"/>
                </a:solidFill>
              </a:rPr>
              <a:t>cDNA complets</a:t>
            </a:r>
            <a:endParaRPr lang="fr-FR" sz="1600"/>
          </a:p>
        </p:txBody>
      </p:sp>
      <p:sp>
        <p:nvSpPr>
          <p:cNvPr id="24603" name="Text Box 56"/>
          <p:cNvSpPr txBox="1">
            <a:spLocks noChangeArrowheads="1"/>
          </p:cNvSpPr>
          <p:nvPr/>
        </p:nvSpPr>
        <p:spPr bwMode="auto">
          <a:xfrm>
            <a:off x="193675" y="3892550"/>
            <a:ext cx="3325813" cy="338138"/>
          </a:xfrm>
          <a:prstGeom prst="rect">
            <a:avLst/>
          </a:prstGeom>
          <a:noFill/>
          <a:ln w="9525">
            <a:noFill/>
            <a:miter lim="800000"/>
            <a:headEnd/>
            <a:tailEnd/>
          </a:ln>
        </p:spPr>
        <p:txBody>
          <a:bodyPr wrap="none">
            <a:spAutoFit/>
          </a:bodyPr>
          <a:lstStyle/>
          <a:p>
            <a:pPr defTabSz="762000"/>
            <a:r>
              <a:rPr lang="fr-FR" sz="1600">
                <a:solidFill>
                  <a:srgbClr val="EB9E13"/>
                </a:solidFill>
              </a:rPr>
              <a:t>Sequencing of the human genome</a:t>
            </a:r>
            <a:endParaRPr lang="fr-FR" sz="1600"/>
          </a:p>
        </p:txBody>
      </p:sp>
      <p:sp>
        <p:nvSpPr>
          <p:cNvPr id="24604" name="Text Box 66"/>
          <p:cNvSpPr txBox="1">
            <a:spLocks noChangeArrowheads="1"/>
          </p:cNvSpPr>
          <p:nvPr/>
        </p:nvSpPr>
        <p:spPr bwMode="auto">
          <a:xfrm>
            <a:off x="7510463" y="3698875"/>
            <a:ext cx="781050" cy="430213"/>
          </a:xfrm>
          <a:prstGeom prst="rect">
            <a:avLst/>
          </a:prstGeom>
          <a:noFill/>
          <a:ln w="9525">
            <a:noFill/>
            <a:miter lim="800000"/>
            <a:headEnd/>
            <a:tailEnd/>
          </a:ln>
        </p:spPr>
        <p:txBody>
          <a:bodyPr>
            <a:spAutoFit/>
          </a:bodyPr>
          <a:lstStyle/>
          <a:p>
            <a:pPr defTabSz="762000"/>
            <a:r>
              <a:rPr lang="fr-FR" sz="2200">
                <a:solidFill>
                  <a:srgbClr val="EB9E13"/>
                </a:solidFill>
              </a:rPr>
              <a:t>15%</a:t>
            </a:r>
            <a:endParaRPr lang="fr-FR">
              <a:solidFill>
                <a:srgbClr val="EB9E13"/>
              </a:solidFill>
            </a:endParaRPr>
          </a:p>
        </p:txBody>
      </p:sp>
      <p:sp>
        <p:nvSpPr>
          <p:cNvPr id="80971" name="Line 75"/>
          <p:cNvSpPr>
            <a:spLocks noChangeShapeType="1"/>
          </p:cNvSpPr>
          <p:nvPr/>
        </p:nvSpPr>
        <p:spPr bwMode="auto">
          <a:xfrm>
            <a:off x="6059488" y="4083050"/>
            <a:ext cx="122237" cy="0"/>
          </a:xfrm>
          <a:prstGeom prst="line">
            <a:avLst/>
          </a:prstGeom>
          <a:noFill/>
          <a:ln w="38100">
            <a:solidFill>
              <a:srgbClr val="EB9E13"/>
            </a:solidFill>
            <a:round/>
            <a:headEnd/>
            <a:tailEnd/>
          </a:ln>
          <a:effectLst/>
          <a:extLst/>
        </p:spPr>
        <p:txBody>
          <a:bodyPr wrap="none" anchor="ctr"/>
          <a:lstStyle/>
          <a:p>
            <a:pPr>
              <a:defRPr/>
            </a:pPr>
            <a:endParaRPr lang="fr-FR">
              <a:ea typeface="ＭＳ Ｐゴシック" charset="0"/>
            </a:endParaRPr>
          </a:p>
        </p:txBody>
      </p:sp>
      <p:sp>
        <p:nvSpPr>
          <p:cNvPr id="24606" name="Text Box 76"/>
          <p:cNvSpPr txBox="1">
            <a:spLocks noChangeArrowheads="1"/>
          </p:cNvSpPr>
          <p:nvPr/>
        </p:nvSpPr>
        <p:spPr bwMode="auto">
          <a:xfrm>
            <a:off x="8605838" y="3698875"/>
            <a:ext cx="763587" cy="430213"/>
          </a:xfrm>
          <a:prstGeom prst="rect">
            <a:avLst/>
          </a:prstGeom>
          <a:noFill/>
          <a:ln w="9525">
            <a:noFill/>
            <a:miter lim="800000"/>
            <a:headEnd/>
            <a:tailEnd/>
          </a:ln>
        </p:spPr>
        <p:txBody>
          <a:bodyPr>
            <a:spAutoFit/>
          </a:bodyPr>
          <a:lstStyle/>
          <a:p>
            <a:pPr defTabSz="762000"/>
            <a:r>
              <a:rPr lang="fr-FR" sz="2200">
                <a:solidFill>
                  <a:srgbClr val="EB9E13"/>
                </a:solidFill>
              </a:rPr>
              <a:t>90%</a:t>
            </a:r>
            <a:endParaRPr lang="fr-FR">
              <a:solidFill>
                <a:srgbClr val="EB9E13"/>
              </a:solidFill>
            </a:endParaRPr>
          </a:p>
        </p:txBody>
      </p:sp>
      <p:sp>
        <p:nvSpPr>
          <p:cNvPr id="80985" name="Line 89"/>
          <p:cNvSpPr>
            <a:spLocks noChangeShapeType="1"/>
          </p:cNvSpPr>
          <p:nvPr/>
        </p:nvSpPr>
        <p:spPr bwMode="auto">
          <a:xfrm>
            <a:off x="7729538" y="2797175"/>
            <a:ext cx="1778000" cy="0"/>
          </a:xfrm>
          <a:prstGeom prst="line">
            <a:avLst/>
          </a:prstGeom>
          <a:noFill/>
          <a:ln w="38100">
            <a:solidFill>
              <a:schemeClr val="tx1"/>
            </a:solidFill>
            <a:round/>
            <a:headEnd/>
            <a:tailEnd type="triangle" w="med" len="med"/>
          </a:ln>
          <a:effectLst/>
          <a:extLst/>
        </p:spPr>
        <p:txBody>
          <a:bodyPr wrap="none" anchor="ctr"/>
          <a:lstStyle/>
          <a:p>
            <a:pPr>
              <a:defRPr/>
            </a:pPr>
            <a:endParaRPr lang="fr-FR">
              <a:ea typeface="ＭＳ Ｐゴシック" charset="0"/>
            </a:endParaRPr>
          </a:p>
        </p:txBody>
      </p:sp>
      <p:sp>
        <p:nvSpPr>
          <p:cNvPr id="80986" name="Line 90"/>
          <p:cNvSpPr>
            <a:spLocks noChangeShapeType="1"/>
          </p:cNvSpPr>
          <p:nvPr/>
        </p:nvSpPr>
        <p:spPr bwMode="auto">
          <a:xfrm>
            <a:off x="3000375" y="3656013"/>
            <a:ext cx="6457950" cy="0"/>
          </a:xfrm>
          <a:prstGeom prst="line">
            <a:avLst/>
          </a:prstGeom>
          <a:noFill/>
          <a:ln w="38100">
            <a:solidFill>
              <a:srgbClr val="9999FF"/>
            </a:solidFill>
            <a:round/>
            <a:headEnd/>
            <a:tailEnd type="triangle" w="med" len="med"/>
          </a:ln>
          <a:effectLst/>
          <a:extLst/>
        </p:spPr>
        <p:txBody>
          <a:bodyPr wrap="none" anchor="ctr"/>
          <a:lstStyle/>
          <a:p>
            <a:pPr>
              <a:defRPr/>
            </a:pPr>
            <a:endParaRPr lang="fr-FR">
              <a:ea typeface="ＭＳ Ｐゴシック" charset="0"/>
            </a:endParaRPr>
          </a:p>
        </p:txBody>
      </p:sp>
      <p:sp>
        <p:nvSpPr>
          <p:cNvPr id="80987" name="Line 91"/>
          <p:cNvSpPr>
            <a:spLocks noChangeShapeType="1"/>
          </p:cNvSpPr>
          <p:nvPr/>
        </p:nvSpPr>
        <p:spPr bwMode="auto">
          <a:xfrm>
            <a:off x="6799263" y="4079875"/>
            <a:ext cx="2673350" cy="0"/>
          </a:xfrm>
          <a:prstGeom prst="line">
            <a:avLst/>
          </a:prstGeom>
          <a:noFill/>
          <a:ln w="38100">
            <a:solidFill>
              <a:srgbClr val="EB9E13"/>
            </a:solidFill>
            <a:round/>
            <a:headEnd/>
            <a:tailEnd type="triangle" w="med" len="med"/>
          </a:ln>
          <a:effectLst/>
          <a:extLst/>
        </p:spPr>
        <p:txBody>
          <a:bodyPr wrap="none" anchor="ctr"/>
          <a:lstStyle/>
          <a:p>
            <a:pPr>
              <a:defRPr/>
            </a:pPr>
            <a:endParaRPr lang="fr-FR">
              <a:ea typeface="ＭＳ Ｐゴシック" charset="0"/>
            </a:endParaRPr>
          </a:p>
        </p:txBody>
      </p:sp>
      <p:sp>
        <p:nvSpPr>
          <p:cNvPr id="80989" name="Line 93"/>
          <p:cNvSpPr>
            <a:spLocks noChangeShapeType="1"/>
          </p:cNvSpPr>
          <p:nvPr/>
        </p:nvSpPr>
        <p:spPr bwMode="auto">
          <a:xfrm>
            <a:off x="6391275" y="4078288"/>
            <a:ext cx="122238" cy="0"/>
          </a:xfrm>
          <a:prstGeom prst="line">
            <a:avLst/>
          </a:prstGeom>
          <a:noFill/>
          <a:ln w="38100">
            <a:solidFill>
              <a:srgbClr val="EB9E13"/>
            </a:solidFill>
            <a:round/>
            <a:headEnd/>
            <a:tailEnd/>
          </a:ln>
          <a:effectLst/>
          <a:extLst/>
        </p:spPr>
        <p:txBody>
          <a:bodyPr wrap="none" anchor="ctr"/>
          <a:lstStyle/>
          <a:p>
            <a:pPr>
              <a:defRPr/>
            </a:pPr>
            <a:endParaRPr lang="fr-FR">
              <a:ea typeface="ＭＳ Ｐゴシック" charset="0"/>
            </a:endParaRPr>
          </a:p>
        </p:txBody>
      </p:sp>
      <p:sp>
        <p:nvSpPr>
          <p:cNvPr id="24611" name="ZoneTexte 48"/>
          <p:cNvSpPr txBox="1">
            <a:spLocks noChangeArrowheads="1"/>
          </p:cNvSpPr>
          <p:nvPr/>
        </p:nvSpPr>
        <p:spPr bwMode="auto">
          <a:xfrm>
            <a:off x="165100" y="4775200"/>
            <a:ext cx="9740900" cy="1077913"/>
          </a:xfrm>
          <a:prstGeom prst="rect">
            <a:avLst/>
          </a:prstGeom>
          <a:noFill/>
          <a:ln w="9525">
            <a:noFill/>
            <a:miter lim="800000"/>
            <a:headEnd/>
            <a:tailEnd/>
          </a:ln>
        </p:spPr>
        <p:txBody>
          <a:bodyPr>
            <a:spAutoFit/>
          </a:bodyPr>
          <a:lstStyle/>
          <a:p>
            <a:pPr>
              <a:spcAft>
                <a:spcPts val="600"/>
              </a:spcAft>
            </a:pPr>
            <a:r>
              <a:rPr lang="fr-FR" sz="1800"/>
              <a:t>Thanks to these tools, genes of monogenic disorders  which would never been identified</a:t>
            </a:r>
          </a:p>
          <a:p>
            <a:pPr>
              <a:spcAft>
                <a:spcPts val="600"/>
              </a:spcAft>
            </a:pPr>
            <a:endParaRPr lang="fr-FR" sz="1800"/>
          </a:p>
          <a:p>
            <a:pPr>
              <a:spcAft>
                <a:spcPts val="600"/>
              </a:spcAft>
            </a:pPr>
            <a:r>
              <a:rPr lang="fr-FR" sz="1800"/>
              <a:t> based on a candidate gene approach, could be identified with this « NO a priori » approach</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body" idx="1"/>
          </p:nvPr>
        </p:nvSpPr>
        <p:spPr>
          <a:xfrm>
            <a:off x="190500" y="1230313"/>
            <a:ext cx="9715500" cy="4421187"/>
          </a:xfrm>
        </p:spPr>
        <p:txBody>
          <a:bodyPr lIns="90487" tIns="44450" rIns="90487" bIns="44450"/>
          <a:lstStyle/>
          <a:p>
            <a:pPr>
              <a:lnSpc>
                <a:spcPct val="120000"/>
              </a:lnSpc>
              <a:spcAft>
                <a:spcPts val="1800"/>
              </a:spcAft>
              <a:buSzPct val="150000"/>
            </a:pPr>
            <a:r>
              <a:rPr lang="fr-FR" sz="2000" b="0" smtClean="0">
                <a:solidFill>
                  <a:srgbClr val="FFFF33"/>
                </a:solidFill>
              </a:rPr>
              <a:t>1993</a:t>
            </a:r>
            <a:r>
              <a:rPr lang="fr-FR" sz="2000" b="0" smtClean="0">
                <a:solidFill>
                  <a:srgbClr val="FFFFFF"/>
                </a:solidFill>
              </a:rPr>
              <a:t>:  CADASIL </a:t>
            </a:r>
            <a:r>
              <a:rPr lang="fr-FR" sz="2000" b="0" smtClean="0">
                <a:solidFill>
                  <a:srgbClr val="FFFF33"/>
                </a:solidFill>
              </a:rPr>
              <a:t>locus mapping </a:t>
            </a:r>
            <a:r>
              <a:rPr lang="fr-FR" sz="2000" b="0" smtClean="0">
                <a:solidFill>
                  <a:srgbClr val="FFFFFF"/>
                </a:solidFill>
              </a:rPr>
              <a:t>on chromosome19, providing a genetic marker</a:t>
            </a:r>
          </a:p>
          <a:p>
            <a:pPr>
              <a:lnSpc>
                <a:spcPct val="120000"/>
              </a:lnSpc>
              <a:spcAft>
                <a:spcPts val="1800"/>
              </a:spcAft>
              <a:buSzPct val="150000"/>
            </a:pPr>
            <a:r>
              <a:rPr lang="fr-FR" sz="2000" b="0" smtClean="0">
                <a:solidFill>
                  <a:srgbClr val="FFFF33"/>
                </a:solidFill>
              </a:rPr>
              <a:t>1996</a:t>
            </a:r>
            <a:r>
              <a:rPr lang="fr-FR" sz="2000" b="0" smtClean="0">
                <a:solidFill>
                  <a:srgbClr val="FFFFFF"/>
                </a:solidFill>
              </a:rPr>
              <a:t>:  Identification of the </a:t>
            </a:r>
            <a:r>
              <a:rPr lang="fr-FR" sz="2000" b="0" smtClean="0">
                <a:solidFill>
                  <a:schemeClr val="tx2"/>
                </a:solidFill>
              </a:rPr>
              <a:t>causative gene</a:t>
            </a:r>
            <a:r>
              <a:rPr lang="fr-FR" sz="2000" b="0" smtClean="0">
                <a:solidFill>
                  <a:srgbClr val="FFFFFF"/>
                </a:solidFill>
              </a:rPr>
              <a:t>, NOTCH3, </a:t>
            </a:r>
            <a:r>
              <a:rPr lang="fr-FR" sz="2000" b="0" smtClean="0">
                <a:solidFill>
                  <a:srgbClr val="FFFF33"/>
                </a:solidFill>
              </a:rPr>
              <a:t>by positional cloning</a:t>
            </a:r>
            <a:r>
              <a:rPr lang="fr-FR" sz="2000" b="0" smtClean="0">
                <a:solidFill>
                  <a:srgbClr val="FFFFFF"/>
                </a:solidFill>
              </a:rPr>
              <a:t>.</a:t>
            </a:r>
          </a:p>
          <a:p>
            <a:pPr>
              <a:lnSpc>
                <a:spcPct val="120000"/>
              </a:lnSpc>
              <a:spcAft>
                <a:spcPts val="1800"/>
              </a:spcAft>
              <a:buSzPct val="150000"/>
            </a:pPr>
            <a:r>
              <a:rPr lang="fr-FR" sz="2000" b="0" smtClean="0">
                <a:solidFill>
                  <a:srgbClr val="FFFF33"/>
                </a:solidFill>
              </a:rPr>
              <a:t>1997</a:t>
            </a:r>
            <a:r>
              <a:rPr lang="fr-FR" sz="2000" b="0" smtClean="0">
                <a:solidFill>
                  <a:srgbClr val="FFFFFF"/>
                </a:solidFill>
              </a:rPr>
              <a:t>: All NOTCH3 mutations identified in CADASIL families with GOM, a hallmark of CADASIL,  affect the number of cystein residues within EGF motifs</a:t>
            </a:r>
          </a:p>
          <a:p>
            <a:pPr>
              <a:lnSpc>
                <a:spcPct val="120000"/>
              </a:lnSpc>
              <a:spcAft>
                <a:spcPts val="1800"/>
              </a:spcAft>
              <a:buSzPct val="150000"/>
            </a:pPr>
            <a:r>
              <a:rPr lang="fr-FR" sz="2000" b="0" smtClean="0">
                <a:solidFill>
                  <a:srgbClr val="FFFF33"/>
                </a:solidFill>
              </a:rPr>
              <a:t>&gt; 650 known CADASIL families </a:t>
            </a:r>
            <a:r>
              <a:rPr lang="fr-FR" sz="2000" b="0" smtClean="0">
                <a:solidFill>
                  <a:srgbClr val="FFFFFF"/>
                </a:solidFill>
              </a:rPr>
              <a:t>/ The most common hereditary SVD</a:t>
            </a:r>
          </a:p>
          <a:p>
            <a:pPr>
              <a:lnSpc>
                <a:spcPct val="120000"/>
              </a:lnSpc>
              <a:spcAft>
                <a:spcPts val="1800"/>
              </a:spcAft>
              <a:buClr>
                <a:schemeClr val="tx2"/>
              </a:buClr>
              <a:buSzPct val="150000"/>
            </a:pPr>
            <a:r>
              <a:rPr lang="fr-FR" sz="2000" b="0" smtClean="0">
                <a:solidFill>
                  <a:srgbClr val="FFFFFF"/>
                </a:solidFill>
              </a:rPr>
              <a:t>Characterization of clinical and neuroimaging features in large series of patients</a:t>
            </a:r>
          </a:p>
          <a:p>
            <a:pPr>
              <a:lnSpc>
                <a:spcPct val="120000"/>
              </a:lnSpc>
              <a:spcAft>
                <a:spcPts val="1800"/>
              </a:spcAft>
              <a:buClr>
                <a:schemeClr val="tx2"/>
              </a:buClr>
              <a:buSzPct val="150000"/>
            </a:pPr>
            <a:r>
              <a:rPr lang="fr-FR" sz="2000" b="0" smtClean="0">
                <a:solidFill>
                  <a:schemeClr val="tx2"/>
                </a:solidFill>
              </a:rPr>
              <a:t>2014</a:t>
            </a:r>
            <a:r>
              <a:rPr lang="fr-FR" sz="2000" b="0" smtClean="0">
                <a:solidFill>
                  <a:srgbClr val="FFFFFF"/>
                </a:solidFill>
              </a:rPr>
              <a:t>: Close to a full understanding of CADASIL mechanisms</a:t>
            </a:r>
          </a:p>
          <a:p>
            <a:pPr>
              <a:lnSpc>
                <a:spcPct val="120000"/>
              </a:lnSpc>
              <a:spcAft>
                <a:spcPts val="1800"/>
              </a:spcAft>
              <a:buClr>
                <a:schemeClr val="tx2"/>
              </a:buClr>
              <a:buSzPct val="150000"/>
            </a:pPr>
            <a:endParaRPr lang="fr-FR" sz="2000" b="0" smtClean="0">
              <a:solidFill>
                <a:srgbClr val="FFFFFF"/>
              </a:solidFill>
            </a:endParaRPr>
          </a:p>
          <a:p>
            <a:pPr>
              <a:lnSpc>
                <a:spcPct val="120000"/>
              </a:lnSpc>
              <a:spcAft>
                <a:spcPts val="1800"/>
              </a:spcAft>
              <a:buSzPct val="150000"/>
              <a:buFontTx/>
              <a:buNone/>
            </a:pPr>
            <a:endParaRPr lang="fr-FR" sz="2000" b="0" smtClean="0">
              <a:solidFill>
                <a:srgbClr val="FFFFFF"/>
              </a:solidFill>
            </a:endParaRPr>
          </a:p>
          <a:p>
            <a:pPr>
              <a:lnSpc>
                <a:spcPct val="120000"/>
              </a:lnSpc>
            </a:pPr>
            <a:endParaRPr lang="fr-FR" smtClean="0">
              <a:solidFill>
                <a:srgbClr val="FFFFFF"/>
              </a:solidFill>
            </a:endParaRPr>
          </a:p>
        </p:txBody>
      </p:sp>
      <p:sp>
        <p:nvSpPr>
          <p:cNvPr id="25602" name="Rectangle 3"/>
          <p:cNvSpPr>
            <a:spLocks noChangeArrowheads="1"/>
          </p:cNvSpPr>
          <p:nvPr/>
        </p:nvSpPr>
        <p:spPr bwMode="auto">
          <a:xfrm>
            <a:off x="295275" y="107950"/>
            <a:ext cx="9348788"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CADASIL</a:t>
            </a:r>
            <a:endParaRPr lang="fr-FR" sz="4800">
              <a:solidFill>
                <a:srgbClr val="FAFD00"/>
              </a:solidFill>
            </a:endParaRPr>
          </a:p>
        </p:txBody>
      </p:sp>
      <p:sp>
        <p:nvSpPr>
          <p:cNvPr id="25603" name="ZoneTexte 4"/>
          <p:cNvSpPr txBox="1">
            <a:spLocks noChangeArrowheads="1"/>
          </p:cNvSpPr>
          <p:nvPr/>
        </p:nvSpPr>
        <p:spPr bwMode="auto">
          <a:xfrm>
            <a:off x="0" y="6308725"/>
            <a:ext cx="9906000" cy="523875"/>
          </a:xfrm>
          <a:prstGeom prst="rect">
            <a:avLst/>
          </a:prstGeom>
          <a:noFill/>
          <a:ln w="9525">
            <a:noFill/>
            <a:miter lim="800000"/>
            <a:headEnd/>
            <a:tailEnd/>
          </a:ln>
        </p:spPr>
        <p:txBody>
          <a:bodyPr>
            <a:spAutoFit/>
          </a:bodyPr>
          <a:lstStyle/>
          <a:p>
            <a:pPr algn="ctr" eaLnBrk="1" hangingPunct="1"/>
            <a:r>
              <a:rPr lang="fr-FR" sz="1400"/>
              <a:t>Tournier-Lasserve et al, 1993 / Joutel et al, 1996 / Chabriat et al, 1995 /  Peters et al, 2005 / Tikka et al, 2009 / Chabriat et al 2009 </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0" y="106363"/>
            <a:ext cx="9906000" cy="1143000"/>
          </a:xfrm>
        </p:spPr>
        <p:txBody>
          <a:bodyPr/>
          <a:lstStyle/>
          <a:p>
            <a:r>
              <a:rPr lang="fr-FR" smtClean="0"/>
              <a:t>CADASIL mechanisms</a:t>
            </a:r>
            <a:r>
              <a:rPr lang="fr-FR" sz="2800" smtClean="0"/>
              <a:t/>
            </a:r>
            <a:br>
              <a:rPr lang="fr-FR" sz="2800" smtClean="0"/>
            </a:br>
            <a:r>
              <a:rPr lang="fr-FR" sz="2000" smtClean="0"/>
              <a:t>Abnormal aggregation of Notch3</a:t>
            </a:r>
            <a:r>
              <a:rPr lang="fr-FR" sz="2000" baseline="30000" smtClean="0"/>
              <a:t>ECD</a:t>
            </a:r>
            <a:r>
              <a:rPr lang="fr-FR" sz="2000" smtClean="0"/>
              <a:t> leading to a sequestration of ECM proteins</a:t>
            </a:r>
          </a:p>
        </p:txBody>
      </p:sp>
      <p:pic>
        <p:nvPicPr>
          <p:cNvPr id="27650" name="Picture 27"/>
          <p:cNvPicPr>
            <a:picLocks noChangeAspect="1" noChangeArrowheads="1"/>
          </p:cNvPicPr>
          <p:nvPr/>
        </p:nvPicPr>
        <p:blipFill>
          <a:blip r:embed="rId2">
            <a:lum bright="-4000" contrast="6000"/>
          </a:blip>
          <a:srcRect/>
          <a:stretch>
            <a:fillRect/>
          </a:stretch>
        </p:blipFill>
        <p:spPr bwMode="auto">
          <a:xfrm>
            <a:off x="1943100" y="1403350"/>
            <a:ext cx="2197100" cy="3159125"/>
          </a:xfrm>
          <a:prstGeom prst="rect">
            <a:avLst/>
          </a:prstGeom>
          <a:noFill/>
          <a:ln w="9525">
            <a:noFill/>
            <a:miter lim="800000"/>
            <a:headEnd/>
            <a:tailEnd/>
          </a:ln>
        </p:spPr>
      </p:pic>
      <p:sp>
        <p:nvSpPr>
          <p:cNvPr id="27651" name="Text Box 28"/>
          <p:cNvSpPr txBox="1">
            <a:spLocks noChangeArrowheads="1"/>
          </p:cNvSpPr>
          <p:nvPr/>
        </p:nvSpPr>
        <p:spPr bwMode="auto">
          <a:xfrm>
            <a:off x="8826500" y="6221413"/>
            <a:ext cx="636588" cy="396875"/>
          </a:xfrm>
          <a:prstGeom prst="rect">
            <a:avLst/>
          </a:prstGeom>
          <a:noFill/>
          <a:ln w="9525">
            <a:noFill/>
            <a:miter lim="800000"/>
            <a:headEnd/>
            <a:tailEnd/>
          </a:ln>
        </p:spPr>
        <p:txBody>
          <a:bodyPr wrap="none">
            <a:spAutoFit/>
          </a:bodyPr>
          <a:lstStyle/>
          <a:p>
            <a:r>
              <a:rPr lang="fr-FR" sz="2000" b="1">
                <a:solidFill>
                  <a:srgbClr val="000000"/>
                </a:solidFill>
              </a:rPr>
              <a:t>1E4</a:t>
            </a:r>
          </a:p>
        </p:txBody>
      </p:sp>
      <p:pic>
        <p:nvPicPr>
          <p:cNvPr id="27652" name="Image 1"/>
          <p:cNvPicPr>
            <a:picLocks noChangeAspect="1"/>
          </p:cNvPicPr>
          <p:nvPr/>
        </p:nvPicPr>
        <p:blipFill>
          <a:blip r:embed="rId3"/>
          <a:srcRect/>
          <a:stretch>
            <a:fillRect/>
          </a:stretch>
        </p:blipFill>
        <p:spPr bwMode="auto">
          <a:xfrm>
            <a:off x="4622800" y="1412875"/>
            <a:ext cx="3429000" cy="3175000"/>
          </a:xfrm>
          <a:prstGeom prst="rect">
            <a:avLst/>
          </a:prstGeom>
          <a:noFill/>
          <a:ln w="9525">
            <a:noFill/>
            <a:miter lim="800000"/>
            <a:headEnd/>
            <a:tailEnd/>
          </a:ln>
        </p:spPr>
      </p:pic>
      <p:sp>
        <p:nvSpPr>
          <p:cNvPr id="27653" name="ZoneTexte 1"/>
          <p:cNvSpPr txBox="1">
            <a:spLocks noChangeArrowheads="1"/>
          </p:cNvSpPr>
          <p:nvPr/>
        </p:nvSpPr>
        <p:spPr bwMode="auto">
          <a:xfrm>
            <a:off x="0" y="5334000"/>
            <a:ext cx="9906000" cy="908050"/>
          </a:xfrm>
          <a:prstGeom prst="rect">
            <a:avLst/>
          </a:prstGeom>
          <a:noFill/>
          <a:ln w="9525">
            <a:noFill/>
            <a:miter lim="800000"/>
            <a:headEnd/>
            <a:tailEnd/>
          </a:ln>
        </p:spPr>
        <p:txBody>
          <a:bodyPr>
            <a:spAutoFit/>
          </a:bodyPr>
          <a:lstStyle/>
          <a:p>
            <a:pPr>
              <a:spcAft>
                <a:spcPts val="600"/>
              </a:spcAft>
              <a:buFont typeface="Arial" pitchFamily="34" charset="0"/>
              <a:buChar char="•"/>
            </a:pPr>
            <a:r>
              <a:rPr lang="fr-FR" sz="1600"/>
              <a:t> CADASILpatients &amp; transgenic animal models tissues. Biochemical, proteomics, immunohisto approaches</a:t>
            </a:r>
          </a:p>
          <a:p>
            <a:pPr>
              <a:spcAft>
                <a:spcPts val="600"/>
              </a:spcAft>
              <a:buFont typeface="Arial" pitchFamily="34" charset="0"/>
              <a:buChar char="•"/>
            </a:pPr>
            <a:r>
              <a:rPr lang="fr-FR" sz="1600"/>
              <a:t> Accumulation of Notch3</a:t>
            </a:r>
            <a:r>
              <a:rPr lang="fr-FR" sz="1600" baseline="30000"/>
              <a:t>ECD </a:t>
            </a:r>
            <a:r>
              <a:rPr lang="fr-FR" sz="1600"/>
              <a:t>, the starting point of pathological events leading to the </a:t>
            </a:r>
            <a:r>
              <a:rPr lang="fr-FR" sz="1600">
                <a:solidFill>
                  <a:srgbClr val="FFFF00"/>
                </a:solidFill>
              </a:rPr>
              <a:t>abnormal recruitment and potential dysregulation of various functionally important ECM proteins</a:t>
            </a:r>
            <a:r>
              <a:rPr lang="fr-FR" sz="1600"/>
              <a:t> leading to multifactorial toxicity.</a:t>
            </a:r>
          </a:p>
        </p:txBody>
      </p:sp>
      <p:sp>
        <p:nvSpPr>
          <p:cNvPr id="27654" name="ZoneTexte 1"/>
          <p:cNvSpPr txBox="1">
            <a:spLocks noChangeArrowheads="1"/>
          </p:cNvSpPr>
          <p:nvPr/>
        </p:nvSpPr>
        <p:spPr bwMode="auto">
          <a:xfrm>
            <a:off x="4648200" y="4673600"/>
            <a:ext cx="3352800" cy="523875"/>
          </a:xfrm>
          <a:prstGeom prst="rect">
            <a:avLst/>
          </a:prstGeom>
          <a:noFill/>
          <a:ln w="9525">
            <a:noFill/>
            <a:miter lim="800000"/>
            <a:headEnd/>
            <a:tailEnd/>
          </a:ln>
        </p:spPr>
        <p:txBody>
          <a:bodyPr>
            <a:spAutoFit/>
          </a:bodyPr>
          <a:lstStyle/>
          <a:p>
            <a:pPr algn="ctr"/>
            <a:r>
              <a:rPr lang="fr-FR" sz="1400" b="1">
                <a:solidFill>
                  <a:srgbClr val="FFFF00"/>
                </a:solidFill>
              </a:rPr>
              <a:t>TIMP3  </a:t>
            </a:r>
            <a:r>
              <a:rPr lang="fr-FR" sz="1400"/>
              <a:t>and Notch3 ECD  are incorporated in GOM</a:t>
            </a:r>
          </a:p>
        </p:txBody>
      </p:sp>
      <p:sp>
        <p:nvSpPr>
          <p:cNvPr id="27655" name="ZoneTexte 3"/>
          <p:cNvSpPr txBox="1">
            <a:spLocks noChangeArrowheads="1"/>
          </p:cNvSpPr>
          <p:nvPr/>
        </p:nvSpPr>
        <p:spPr bwMode="auto">
          <a:xfrm>
            <a:off x="368300" y="6556375"/>
            <a:ext cx="9232900" cy="276225"/>
          </a:xfrm>
          <a:prstGeom prst="rect">
            <a:avLst/>
          </a:prstGeom>
          <a:noFill/>
          <a:ln w="9525">
            <a:noFill/>
            <a:miter lim="800000"/>
            <a:headEnd/>
            <a:tailEnd/>
          </a:ln>
        </p:spPr>
        <p:txBody>
          <a:bodyPr>
            <a:spAutoFit/>
          </a:bodyPr>
          <a:lstStyle/>
          <a:p>
            <a:pPr eaLnBrk="1" hangingPunct="1"/>
            <a:r>
              <a:rPr lang="fr-FR" sz="1200">
                <a:latin typeface="Arial" pitchFamily="34" charset="0"/>
              </a:rPr>
              <a:t>Joutel et al, 2000 / Joutel et al, 2004 / Monet et al, 2007, Joutel et al, JCI 2010, Monet-Lepretre et al, 2013, Kast et al, 2014</a:t>
            </a:r>
          </a:p>
        </p:txBody>
      </p:sp>
      <p:sp>
        <p:nvSpPr>
          <p:cNvPr id="27656" name="ZoneTexte 1"/>
          <p:cNvSpPr txBox="1">
            <a:spLocks noChangeArrowheads="1"/>
          </p:cNvSpPr>
          <p:nvPr/>
        </p:nvSpPr>
        <p:spPr bwMode="auto">
          <a:xfrm>
            <a:off x="2032000" y="4673600"/>
            <a:ext cx="1993900" cy="523875"/>
          </a:xfrm>
          <a:prstGeom prst="rect">
            <a:avLst/>
          </a:prstGeom>
          <a:noFill/>
          <a:ln w="9525">
            <a:noFill/>
            <a:miter lim="800000"/>
            <a:headEnd/>
            <a:tailEnd/>
          </a:ln>
        </p:spPr>
        <p:txBody>
          <a:bodyPr>
            <a:spAutoFit/>
          </a:bodyPr>
          <a:lstStyle/>
          <a:p>
            <a:pPr algn="ctr"/>
            <a:r>
              <a:rPr lang="fr-FR" sz="1400"/>
              <a:t>Notch3 ECD  accumulation in VSMC</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body" idx="1"/>
          </p:nvPr>
        </p:nvSpPr>
        <p:spPr>
          <a:xfrm>
            <a:off x="190500" y="976313"/>
            <a:ext cx="9715500" cy="5500687"/>
          </a:xfrm>
        </p:spPr>
        <p:txBody>
          <a:bodyPr lIns="90487" tIns="44450" rIns="90487" bIns="44450"/>
          <a:lstStyle/>
          <a:p>
            <a:pPr>
              <a:lnSpc>
                <a:spcPct val="120000"/>
              </a:lnSpc>
              <a:spcAft>
                <a:spcPts val="3000"/>
              </a:spcAft>
              <a:buSzPct val="150000"/>
            </a:pPr>
            <a:r>
              <a:rPr lang="fr-FR" sz="2000" b="0" smtClean="0">
                <a:solidFill>
                  <a:srgbClr val="FFFF33"/>
                </a:solidFill>
              </a:rPr>
              <a:t>1960-1976</a:t>
            </a:r>
            <a:r>
              <a:rPr lang="fr-FR" sz="2000" b="0" smtClean="0">
                <a:solidFill>
                  <a:srgbClr val="FFFFFF"/>
                </a:solidFill>
              </a:rPr>
              <a:t>: Identification of the first families  with an hereditary Binswanger disease with an autosomal </a:t>
            </a:r>
            <a:r>
              <a:rPr lang="fr-FR" sz="2000" b="0" smtClean="0">
                <a:solidFill>
                  <a:srgbClr val="FFFF33"/>
                </a:solidFill>
              </a:rPr>
              <a:t>recessive </a:t>
            </a:r>
            <a:r>
              <a:rPr lang="fr-FR" sz="2000" b="0" smtClean="0">
                <a:solidFill>
                  <a:srgbClr val="FFFFFF"/>
                </a:solidFill>
              </a:rPr>
              <a:t>pattern of inheritance in Japan. </a:t>
            </a:r>
          </a:p>
          <a:p>
            <a:pPr>
              <a:lnSpc>
                <a:spcPct val="120000"/>
              </a:lnSpc>
              <a:spcAft>
                <a:spcPts val="3000"/>
              </a:spcAft>
              <a:buClr>
                <a:schemeClr val="tx2"/>
              </a:buClr>
              <a:buSzPct val="150000"/>
            </a:pPr>
            <a:r>
              <a:rPr lang="fr-FR" sz="2000" b="0" smtClean="0">
                <a:solidFill>
                  <a:srgbClr val="FFFFFF"/>
                </a:solidFill>
              </a:rPr>
              <a:t>No specific pathological marker but 2 very precious associated clinical features, early onset </a:t>
            </a:r>
            <a:r>
              <a:rPr lang="fr-FR" sz="2000" b="0" smtClean="0">
                <a:solidFill>
                  <a:srgbClr val="FFFF33"/>
                </a:solidFill>
              </a:rPr>
              <a:t>alopecia </a:t>
            </a:r>
            <a:r>
              <a:rPr lang="fr-FR" sz="2000" b="0" smtClean="0">
                <a:solidFill>
                  <a:srgbClr val="FFFFFF"/>
                </a:solidFill>
              </a:rPr>
              <a:t>and </a:t>
            </a:r>
            <a:r>
              <a:rPr lang="fr-FR" sz="2000" b="0" smtClean="0">
                <a:solidFill>
                  <a:srgbClr val="FFFF33"/>
                </a:solidFill>
              </a:rPr>
              <a:t>spondylosis deformans</a:t>
            </a:r>
            <a:r>
              <a:rPr lang="fr-FR" sz="2000" b="0" smtClean="0">
                <a:solidFill>
                  <a:srgbClr val="FFFFFF"/>
                </a:solidFill>
              </a:rPr>
              <a:t>. These 2 features and recessivity of this disease were instrumental for families collection.</a:t>
            </a:r>
          </a:p>
          <a:p>
            <a:pPr>
              <a:lnSpc>
                <a:spcPct val="120000"/>
              </a:lnSpc>
              <a:spcAft>
                <a:spcPts val="3000"/>
              </a:spcAft>
              <a:buSzPct val="150000"/>
            </a:pPr>
            <a:r>
              <a:rPr lang="fr-FR" sz="2000" b="0" smtClean="0">
                <a:solidFill>
                  <a:srgbClr val="FFFF33"/>
                </a:solidFill>
              </a:rPr>
              <a:t>1994: </a:t>
            </a:r>
            <a:r>
              <a:rPr lang="fr-FR" sz="2000" b="0" smtClean="0"/>
              <a:t>Bowler  &amp; Hashinski coin the term </a:t>
            </a:r>
            <a:r>
              <a:rPr lang="fr-FR" sz="2000" b="0" smtClean="0">
                <a:solidFill>
                  <a:schemeClr val="tx2"/>
                </a:solidFill>
              </a:rPr>
              <a:t>CARASIL</a:t>
            </a:r>
          </a:p>
          <a:p>
            <a:pPr>
              <a:lnSpc>
                <a:spcPct val="120000"/>
              </a:lnSpc>
              <a:spcAft>
                <a:spcPts val="3000"/>
              </a:spcAft>
              <a:buSzPct val="150000"/>
            </a:pPr>
            <a:r>
              <a:rPr lang="fr-FR" sz="2000" b="0" smtClean="0">
                <a:solidFill>
                  <a:schemeClr val="tx2"/>
                </a:solidFill>
              </a:rPr>
              <a:t> </a:t>
            </a:r>
            <a:r>
              <a:rPr lang="fr-FR" sz="2000" smtClean="0">
                <a:solidFill>
                  <a:srgbClr val="FFFFFF"/>
                </a:solidFill>
                <a:ea typeface="Arial Unicode MS" pitchFamily="34" charset="-128"/>
                <a:cs typeface="Arial Unicode MS" pitchFamily="34" charset="-128"/>
              </a:rPr>
              <a:t>Very rare but most likely overlooked in European countries </a:t>
            </a:r>
            <a:endParaRPr lang="fr-FR" sz="2000" b="0" smtClean="0">
              <a:solidFill>
                <a:schemeClr val="tx2"/>
              </a:solidFill>
            </a:endParaRPr>
          </a:p>
          <a:p>
            <a:pPr>
              <a:lnSpc>
                <a:spcPct val="120000"/>
              </a:lnSpc>
              <a:spcAft>
                <a:spcPts val="3000"/>
              </a:spcAft>
              <a:buSzPct val="150000"/>
            </a:pPr>
            <a:r>
              <a:rPr lang="fr-FR" sz="2000" b="0" smtClean="0">
                <a:solidFill>
                  <a:srgbClr val="FFFF33"/>
                </a:solidFill>
              </a:rPr>
              <a:t>2009</a:t>
            </a:r>
            <a:r>
              <a:rPr lang="fr-FR" sz="2000" b="0" smtClean="0">
                <a:solidFill>
                  <a:srgbClr val="FFFFFF"/>
                </a:solidFill>
              </a:rPr>
              <a:t>: Identification of the causative locus and gene, </a:t>
            </a:r>
            <a:r>
              <a:rPr lang="fr-FR" sz="2000" b="0" smtClean="0">
                <a:solidFill>
                  <a:srgbClr val="FFFF33"/>
                </a:solidFill>
              </a:rPr>
              <a:t>HTRA1</a:t>
            </a:r>
            <a:r>
              <a:rPr lang="fr-FR" sz="2000" b="0" smtClean="0">
                <a:solidFill>
                  <a:srgbClr val="FFFFFF"/>
                </a:solidFill>
              </a:rPr>
              <a:t>, by </a:t>
            </a:r>
            <a:r>
              <a:rPr lang="fr-FR" sz="2000" b="0" smtClean="0">
                <a:solidFill>
                  <a:srgbClr val="FFFF33"/>
                </a:solidFill>
              </a:rPr>
              <a:t>genetic  linkage </a:t>
            </a:r>
            <a:r>
              <a:rPr lang="fr-FR" sz="2000" b="0" smtClean="0"/>
              <a:t>and </a:t>
            </a:r>
            <a:r>
              <a:rPr lang="fr-FR" sz="2000" b="0" smtClean="0">
                <a:solidFill>
                  <a:srgbClr val="FFFF33"/>
                </a:solidFill>
              </a:rPr>
              <a:t>positional cloning</a:t>
            </a:r>
            <a:r>
              <a:rPr lang="fr-FR" sz="2000" b="0" smtClean="0">
                <a:solidFill>
                  <a:srgbClr val="FFFFFF"/>
                </a:solidFill>
              </a:rPr>
              <a:t>. CARASIL patients have bi-allelic loss of function mutations </a:t>
            </a:r>
          </a:p>
        </p:txBody>
      </p:sp>
      <p:sp>
        <p:nvSpPr>
          <p:cNvPr id="28674" name="Rectangle 3"/>
          <p:cNvSpPr>
            <a:spLocks noChangeArrowheads="1"/>
          </p:cNvSpPr>
          <p:nvPr/>
        </p:nvSpPr>
        <p:spPr bwMode="auto">
          <a:xfrm>
            <a:off x="295275" y="222250"/>
            <a:ext cx="9348788"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CARASIL</a:t>
            </a:r>
            <a:endParaRPr lang="fr-FR" sz="4800">
              <a:solidFill>
                <a:srgbClr val="FAFD00"/>
              </a:solidFill>
            </a:endParaRPr>
          </a:p>
        </p:txBody>
      </p:sp>
      <p:sp>
        <p:nvSpPr>
          <p:cNvPr id="28675" name="ZoneTexte 4"/>
          <p:cNvSpPr txBox="1">
            <a:spLocks noChangeArrowheads="1"/>
          </p:cNvSpPr>
          <p:nvPr/>
        </p:nvSpPr>
        <p:spPr bwMode="auto">
          <a:xfrm>
            <a:off x="1054100" y="6515100"/>
            <a:ext cx="7886700" cy="307975"/>
          </a:xfrm>
          <a:prstGeom prst="rect">
            <a:avLst/>
          </a:prstGeom>
          <a:noFill/>
          <a:ln w="9525">
            <a:noFill/>
            <a:miter lim="800000"/>
            <a:headEnd/>
            <a:tailEnd/>
          </a:ln>
        </p:spPr>
        <p:txBody>
          <a:bodyPr>
            <a:spAutoFit/>
          </a:bodyPr>
          <a:lstStyle/>
          <a:p>
            <a:r>
              <a:rPr lang="fr-FR" sz="1400"/>
              <a:t>Nemoto S, 1966 / Maeda et al, 1976 / Hara et al, 2009 /Fukutake et al, 2011 / Nozaki et al, 2014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2"/>
          <p:cNvPicPr>
            <a:picLocks noChangeAspect="1" noChangeArrowheads="1"/>
          </p:cNvPicPr>
          <p:nvPr/>
        </p:nvPicPr>
        <p:blipFill>
          <a:blip r:embed="rId3"/>
          <a:srcRect/>
          <a:stretch>
            <a:fillRect/>
          </a:stretch>
        </p:blipFill>
        <p:spPr bwMode="auto">
          <a:xfrm>
            <a:off x="490538" y="1177925"/>
            <a:ext cx="4960937" cy="4827588"/>
          </a:xfrm>
          <a:prstGeom prst="rect">
            <a:avLst/>
          </a:prstGeom>
          <a:noFill/>
          <a:ln w="9525">
            <a:noFill/>
            <a:miter lim="800000"/>
            <a:headEnd/>
            <a:tailEnd/>
          </a:ln>
        </p:spPr>
      </p:pic>
      <p:sp>
        <p:nvSpPr>
          <p:cNvPr id="30722" name="AutoShape 3"/>
          <p:cNvSpPr>
            <a:spLocks noChangeArrowheads="1"/>
          </p:cNvSpPr>
          <p:nvPr/>
        </p:nvSpPr>
        <p:spPr bwMode="auto">
          <a:xfrm>
            <a:off x="0" y="0"/>
            <a:ext cx="9906000" cy="1174750"/>
          </a:xfrm>
          <a:custGeom>
            <a:avLst/>
            <a:gdLst>
              <a:gd name="T0" fmla="*/ 2147483647 w 21600"/>
              <a:gd name="T1" fmla="*/ 2147483647 h 21600"/>
              <a:gd name="T2" fmla="*/ 2147483647 w 21600"/>
              <a:gd name="T3" fmla="*/ 2147483647 h 21600"/>
              <a:gd name="T4" fmla="*/ 0 w 21600"/>
              <a:gd name="T5" fmla="*/ 2147483647 h 21600"/>
              <a:gd name="T6" fmla="*/ 2147483647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noFill/>
          <a:ln w="9525">
            <a:noFill/>
            <a:miter lim="800000"/>
            <a:headEnd/>
            <a:tailEnd/>
          </a:ln>
        </p:spPr>
        <p:txBody>
          <a:bodyPr lIns="0" tIns="0" rIns="0" bIns="0" anchor="ctr" anchorCtr="1"/>
          <a:lstStyle/>
          <a:p>
            <a:pPr algn="ctr">
              <a:lnSpc>
                <a:spcPct val="97000"/>
              </a:lnSpc>
              <a:tabLst>
                <a:tab pos="679450" algn="l"/>
                <a:tab pos="1360488" algn="l"/>
                <a:tab pos="2041525" algn="l"/>
                <a:tab pos="2720975" algn="l"/>
                <a:tab pos="3402013" algn="l"/>
                <a:tab pos="4083050" algn="l"/>
                <a:tab pos="4762500" algn="l"/>
                <a:tab pos="5443538" algn="l"/>
                <a:tab pos="6124575" algn="l"/>
                <a:tab pos="6804025" algn="l"/>
                <a:tab pos="7485063" algn="l"/>
                <a:tab pos="8166100" algn="l"/>
              </a:tabLst>
            </a:pPr>
            <a:r>
              <a:rPr lang="en-US" sz="2600" b="1" i="1">
                <a:solidFill>
                  <a:srgbClr val="FFFF00"/>
                </a:solidFill>
                <a:ea typeface="Arial Unicode MS" pitchFamily="34" charset="-128"/>
                <a:cs typeface="Arial Unicode MS" pitchFamily="34" charset="-128"/>
              </a:rPr>
              <a:t>HTRA1</a:t>
            </a:r>
            <a:r>
              <a:rPr lang="en-US" sz="2600" b="1">
                <a:solidFill>
                  <a:srgbClr val="FFFF00"/>
                </a:solidFill>
                <a:ea typeface="Arial Unicode MS" pitchFamily="34" charset="-128"/>
                <a:cs typeface="Arial Unicode MS" pitchFamily="34" charset="-128"/>
              </a:rPr>
              <a:t> Loss of function mutations and deregulation of TGF</a:t>
            </a:r>
            <a:r>
              <a:rPr lang="en-US" sz="2600" b="1">
                <a:solidFill>
                  <a:srgbClr val="FFFF00"/>
                </a:solidFill>
                <a:latin typeface="Symbol" pitchFamily="18" charset="2"/>
                <a:ea typeface="Arial Unicode MS" pitchFamily="34" charset="-128"/>
                <a:cs typeface="Arial Unicode MS" pitchFamily="34" charset="-128"/>
              </a:rPr>
              <a:t>b</a:t>
            </a:r>
          </a:p>
        </p:txBody>
      </p:sp>
      <p:sp>
        <p:nvSpPr>
          <p:cNvPr id="30723" name="Rectangle 4"/>
          <p:cNvSpPr>
            <a:spLocks noGrp="1" noChangeArrowheads="1"/>
          </p:cNvSpPr>
          <p:nvPr>
            <p:ph type="title"/>
          </p:nvPr>
        </p:nvSpPr>
        <p:spPr>
          <a:xfrm>
            <a:off x="7835900" y="6096000"/>
            <a:ext cx="2044700" cy="622300"/>
          </a:xfrm>
        </p:spPr>
        <p:txBody>
          <a:bodyPr lIns="0" tIns="12792" rIns="0" bIns="0"/>
          <a:lstStyle/>
          <a:p>
            <a:pPr algn="l">
              <a:tabLst>
                <a:tab pos="679450" algn="l"/>
                <a:tab pos="1360488" algn="l"/>
                <a:tab pos="2041525" algn="l"/>
                <a:tab pos="2720975" algn="l"/>
                <a:tab pos="3402013" algn="l"/>
                <a:tab pos="4083050" algn="l"/>
              </a:tabLst>
            </a:pPr>
            <a:r>
              <a:rPr lang="en-US" sz="1400" b="0" smtClean="0">
                <a:solidFill>
                  <a:schemeClr val="tx1"/>
                </a:solidFill>
                <a:ea typeface="Arial Unicode MS" pitchFamily="34" charset="-128"/>
                <a:cs typeface="Arial Unicode MS" pitchFamily="34" charset="-128"/>
              </a:rPr>
              <a:t>Hara K et al. NEJM 2009</a:t>
            </a:r>
            <a:br>
              <a:rPr lang="en-US" sz="1400" b="0" smtClean="0">
                <a:solidFill>
                  <a:schemeClr val="tx1"/>
                </a:solidFill>
                <a:ea typeface="Arial Unicode MS" pitchFamily="34" charset="-128"/>
                <a:cs typeface="Arial Unicode MS" pitchFamily="34" charset="-128"/>
              </a:rPr>
            </a:br>
            <a:r>
              <a:rPr lang="en-US" sz="1400" b="0" smtClean="0">
                <a:solidFill>
                  <a:schemeClr val="tx1"/>
                </a:solidFill>
                <a:ea typeface="Arial Unicode MS" pitchFamily="34" charset="-128"/>
                <a:cs typeface="Arial Unicode MS" pitchFamily="34" charset="-128"/>
              </a:rPr>
              <a:t>Shiga et al, HMG 2011</a:t>
            </a:r>
            <a:br>
              <a:rPr lang="en-US" sz="1400" b="0" smtClean="0">
                <a:solidFill>
                  <a:schemeClr val="tx1"/>
                </a:solidFill>
                <a:ea typeface="Arial Unicode MS" pitchFamily="34" charset="-128"/>
                <a:cs typeface="Arial Unicode MS" pitchFamily="34" charset="-128"/>
              </a:rPr>
            </a:br>
            <a:endParaRPr lang="en-US" sz="1400" b="0" smtClean="0">
              <a:solidFill>
                <a:schemeClr val="tx1"/>
              </a:solidFill>
              <a:ea typeface="Arial Unicode MS" pitchFamily="34" charset="-128"/>
              <a:cs typeface="Arial Unicode MS" pitchFamily="34" charset="-128"/>
            </a:endParaRPr>
          </a:p>
        </p:txBody>
      </p:sp>
      <p:sp>
        <p:nvSpPr>
          <p:cNvPr id="30724" name="Rectangle 4"/>
          <p:cNvSpPr>
            <a:spLocks noChangeArrowheads="1"/>
          </p:cNvSpPr>
          <p:nvPr/>
        </p:nvSpPr>
        <p:spPr bwMode="auto">
          <a:xfrm>
            <a:off x="5638800" y="1193800"/>
            <a:ext cx="4267200" cy="5078413"/>
          </a:xfrm>
          <a:prstGeom prst="rect">
            <a:avLst/>
          </a:prstGeom>
          <a:noFill/>
          <a:ln w="9525">
            <a:noFill/>
            <a:miter lim="800000"/>
            <a:headEnd/>
            <a:tailEnd/>
          </a:ln>
        </p:spPr>
        <p:txBody>
          <a:bodyPr>
            <a:spAutoFit/>
          </a:bodyPr>
          <a:lstStyle/>
          <a:p>
            <a:pPr>
              <a:spcAft>
                <a:spcPts val="1800"/>
              </a:spcAft>
              <a:buFont typeface="Arial" pitchFamily="34" charset="0"/>
              <a:buChar char="•"/>
              <a:tabLst>
                <a:tab pos="679450" algn="l"/>
                <a:tab pos="1360488" algn="l"/>
                <a:tab pos="2041525" algn="l"/>
                <a:tab pos="2720975" algn="l"/>
                <a:tab pos="3402013" algn="l"/>
                <a:tab pos="4083050" algn="l"/>
              </a:tabLst>
            </a:pPr>
            <a:r>
              <a:rPr lang="fr-FR" sz="1800"/>
              <a:t>  HTRA1 encodes a serine protease</a:t>
            </a:r>
          </a:p>
          <a:p>
            <a:pPr>
              <a:spcAft>
                <a:spcPts val="1800"/>
              </a:spcAft>
              <a:buFont typeface="Arial" pitchFamily="34" charset="0"/>
              <a:buChar char="•"/>
              <a:tabLst>
                <a:tab pos="679450" algn="l"/>
                <a:tab pos="1360488" algn="l"/>
                <a:tab pos="2041525" algn="l"/>
                <a:tab pos="2720975" algn="l"/>
                <a:tab pos="3402013" algn="l"/>
                <a:tab pos="4083050" algn="l"/>
              </a:tabLst>
            </a:pPr>
            <a:r>
              <a:rPr lang="fr-FR" sz="1800"/>
              <a:t> Patients have biallelic loss of function mutations leading to loss of activity of this enzyme </a:t>
            </a:r>
          </a:p>
          <a:p>
            <a:pPr>
              <a:spcAft>
                <a:spcPts val="1800"/>
              </a:spcAft>
              <a:buFont typeface="Arial" pitchFamily="34" charset="0"/>
              <a:buChar char="•"/>
              <a:tabLst>
                <a:tab pos="679450" algn="l"/>
                <a:tab pos="1360488" algn="l"/>
                <a:tab pos="2041525" algn="l"/>
                <a:tab pos="2720975" algn="l"/>
                <a:tab pos="3402013" algn="l"/>
                <a:tab pos="4083050" algn="l"/>
              </a:tabLst>
            </a:pPr>
            <a:r>
              <a:rPr lang="fr-FR" sz="1800"/>
              <a:t> Loss of HTRA1 leads to increased TGF beta activity</a:t>
            </a:r>
          </a:p>
          <a:p>
            <a:pPr>
              <a:spcAft>
                <a:spcPts val="1800"/>
              </a:spcAft>
              <a:buFont typeface="Arial" pitchFamily="34" charset="0"/>
              <a:buChar char="•"/>
              <a:tabLst>
                <a:tab pos="679450" algn="l"/>
                <a:tab pos="1360488" algn="l"/>
                <a:tab pos="2041525" algn="l"/>
                <a:tab pos="2720975" algn="l"/>
                <a:tab pos="3402013" algn="l"/>
                <a:tab pos="4083050" algn="l"/>
              </a:tabLst>
            </a:pPr>
            <a:r>
              <a:rPr lang="fr-FR" sz="1800"/>
              <a:t> Mechanisms leading to this increased TGF beta activity yet to be deciphered</a:t>
            </a:r>
          </a:p>
          <a:p>
            <a:pPr>
              <a:spcAft>
                <a:spcPts val="1800"/>
              </a:spcAft>
              <a:buFont typeface="Arial" pitchFamily="34" charset="0"/>
              <a:buChar char="•"/>
              <a:tabLst>
                <a:tab pos="679450" algn="l"/>
                <a:tab pos="1360488" algn="l"/>
                <a:tab pos="2041525" algn="l"/>
                <a:tab pos="2720975" algn="l"/>
                <a:tab pos="3402013" algn="l"/>
                <a:tab pos="4083050" algn="l"/>
              </a:tabLst>
            </a:pPr>
            <a:r>
              <a:rPr lang="fr-FR" sz="1800"/>
              <a:t> Role of HTRA1 in intracellular cleavage of Pro-Tgf beta ?</a:t>
            </a:r>
          </a:p>
          <a:p>
            <a:pPr>
              <a:spcAft>
                <a:spcPts val="1800"/>
              </a:spcAft>
              <a:buFont typeface="Arial" pitchFamily="34" charset="0"/>
              <a:buChar char="•"/>
              <a:tabLst>
                <a:tab pos="679450" algn="l"/>
                <a:tab pos="1360488" algn="l"/>
                <a:tab pos="2041525" algn="l"/>
                <a:tab pos="2720975" algn="l"/>
                <a:tab pos="3402013" algn="l"/>
                <a:tab pos="4083050" algn="l"/>
              </a:tabLst>
            </a:pPr>
            <a:r>
              <a:rPr lang="fr-FR" sz="1800"/>
              <a:t> Role of HTRA1 in cleavage of TGF-beta receptors ?</a:t>
            </a:r>
          </a:p>
          <a:p>
            <a:pPr>
              <a:spcAft>
                <a:spcPts val="1800"/>
              </a:spcAft>
              <a:tabLst>
                <a:tab pos="679450" algn="l"/>
                <a:tab pos="1360488" algn="l"/>
                <a:tab pos="2041525" algn="l"/>
                <a:tab pos="2720975" algn="l"/>
                <a:tab pos="3402013" algn="l"/>
                <a:tab pos="4083050" algn="l"/>
              </a:tabLst>
            </a:pPr>
            <a:endParaRPr lang="fr-FR" sz="1800"/>
          </a:p>
        </p:txBody>
      </p:sp>
    </p:spTree>
  </p:cSld>
  <p:clrMapOvr>
    <a:masterClrMapping/>
  </p:clrMapOvr>
  <p:transition spd="med"/>
  <p:timing>
    <p:tnLst>
      <p:par>
        <p:cTn id="1" dur="indefinite"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body" idx="1"/>
          </p:nvPr>
        </p:nvSpPr>
        <p:spPr>
          <a:xfrm>
            <a:off x="0" y="1039813"/>
            <a:ext cx="9906000" cy="5233987"/>
          </a:xfrm>
        </p:spPr>
        <p:txBody>
          <a:bodyPr lIns="90487" tIns="44450" rIns="90487" bIns="44450"/>
          <a:lstStyle/>
          <a:p>
            <a:pPr>
              <a:lnSpc>
                <a:spcPct val="120000"/>
              </a:lnSpc>
              <a:spcAft>
                <a:spcPts val="3000"/>
              </a:spcAft>
              <a:buSzPct val="150000"/>
            </a:pPr>
            <a:r>
              <a:rPr lang="fr-FR" sz="2000" b="0" smtClean="0">
                <a:solidFill>
                  <a:srgbClr val="FFFF33"/>
                </a:solidFill>
              </a:rPr>
              <a:t>2003</a:t>
            </a:r>
            <a:r>
              <a:rPr lang="fr-FR" sz="2000" b="0" smtClean="0">
                <a:solidFill>
                  <a:srgbClr val="FFFFFF"/>
                </a:solidFill>
              </a:rPr>
              <a:t>: Identification in a French family of an autosomal dominant disease associating infantile hemiparesis, retinal arteriolar tortosities, hemorrhagic stroke and leukoencephalopathy</a:t>
            </a:r>
          </a:p>
          <a:p>
            <a:pPr>
              <a:lnSpc>
                <a:spcPct val="120000"/>
              </a:lnSpc>
              <a:spcAft>
                <a:spcPts val="3000"/>
              </a:spcAft>
              <a:buClr>
                <a:schemeClr val="tx2"/>
              </a:buClr>
              <a:buSzPct val="150000"/>
            </a:pPr>
            <a:r>
              <a:rPr lang="fr-FR" sz="2000" b="0" smtClean="0">
                <a:solidFill>
                  <a:srgbClr val="FFFF33"/>
                </a:solidFill>
              </a:rPr>
              <a:t>2005-2006</a:t>
            </a:r>
            <a:r>
              <a:rPr lang="fr-FR" sz="2000" b="0" smtClean="0">
                <a:solidFill>
                  <a:srgbClr val="FFFFFF"/>
                </a:solidFill>
              </a:rPr>
              <a:t>: Idetification in a glaucoma </a:t>
            </a:r>
            <a:r>
              <a:rPr lang="fr-FR" sz="2000" b="0" smtClean="0">
                <a:solidFill>
                  <a:srgbClr val="FFFF33"/>
                </a:solidFill>
              </a:rPr>
              <a:t>mouse mutagenized model </a:t>
            </a:r>
            <a:r>
              <a:rPr lang="fr-FR" sz="2000" b="0" smtClean="0">
                <a:solidFill>
                  <a:srgbClr val="FFFFFF"/>
                </a:solidFill>
              </a:rPr>
              <a:t>of arteriolar tortuosities providing a </a:t>
            </a:r>
            <a:r>
              <a:rPr lang="fr-FR" sz="2000" b="0" smtClean="0">
                <a:solidFill>
                  <a:schemeClr val="tx2"/>
                </a:solidFill>
              </a:rPr>
              <a:t>candidate gene</a:t>
            </a:r>
            <a:r>
              <a:rPr lang="fr-FR" sz="2000" b="0" smtClean="0">
                <a:solidFill>
                  <a:srgbClr val="FFFFFF"/>
                </a:solidFill>
              </a:rPr>
              <a:t>, COL4A1, shown to be mutated in porencephaly patients and in this French family</a:t>
            </a:r>
          </a:p>
          <a:p>
            <a:pPr>
              <a:lnSpc>
                <a:spcPct val="120000"/>
              </a:lnSpc>
              <a:spcAft>
                <a:spcPts val="3000"/>
              </a:spcAft>
              <a:buSzPct val="150000"/>
            </a:pPr>
            <a:r>
              <a:rPr lang="fr-FR" sz="2000" b="0" smtClean="0">
                <a:solidFill>
                  <a:srgbClr val="FFFF33"/>
                </a:solidFill>
              </a:rPr>
              <a:t>2007: </a:t>
            </a:r>
            <a:r>
              <a:rPr lang="fr-FR" sz="2000" b="0" smtClean="0"/>
              <a:t>Description of </a:t>
            </a:r>
            <a:r>
              <a:rPr lang="fr-FR" sz="2000" b="0" smtClean="0">
                <a:solidFill>
                  <a:srgbClr val="FFFF33"/>
                </a:solidFill>
              </a:rPr>
              <a:t>HANAC</a:t>
            </a:r>
            <a:r>
              <a:rPr lang="fr-FR" sz="2000" b="0" smtClean="0"/>
              <a:t>, a clinical variant of COL4A1 cerebral angiopathy with renal nephropathy, arteriolar retinal tortuosisties and cramps</a:t>
            </a:r>
          </a:p>
          <a:p>
            <a:pPr>
              <a:lnSpc>
                <a:spcPct val="120000"/>
              </a:lnSpc>
              <a:spcAft>
                <a:spcPts val="3000"/>
              </a:spcAft>
              <a:buFont typeface="Times" charset="0"/>
              <a:buChar char="•"/>
            </a:pPr>
            <a:r>
              <a:rPr lang="fr-FR" sz="2000" b="0" smtClean="0">
                <a:solidFill>
                  <a:srgbClr val="FFFF33"/>
                </a:solidFill>
              </a:rPr>
              <a:t>2014</a:t>
            </a:r>
            <a:r>
              <a:rPr lang="fr-FR" sz="2000" b="0" smtClean="0"/>
              <a:t>:  </a:t>
            </a:r>
            <a:r>
              <a:rPr lang="fr-FR" sz="2000" b="0" smtClean="0">
                <a:solidFill>
                  <a:srgbClr val="FFFF33"/>
                </a:solidFill>
              </a:rPr>
              <a:t>6-8 % of patients referred for molecular screening are mutated</a:t>
            </a:r>
            <a:r>
              <a:rPr lang="fr-FR" sz="2000" b="0" smtClean="0"/>
              <a:t>.  Steretyped Glycin mutations in the triple helix of COL4A1/COL4A2 but also stop codons and duplications </a:t>
            </a:r>
          </a:p>
          <a:p>
            <a:pPr>
              <a:lnSpc>
                <a:spcPct val="120000"/>
              </a:lnSpc>
              <a:spcAft>
                <a:spcPts val="3000"/>
              </a:spcAft>
              <a:buSzPct val="150000"/>
            </a:pPr>
            <a:endParaRPr lang="fr-FR" sz="2000" b="0" smtClean="0">
              <a:solidFill>
                <a:schemeClr val="tx2"/>
              </a:solidFill>
            </a:endParaRPr>
          </a:p>
        </p:txBody>
      </p:sp>
      <p:sp>
        <p:nvSpPr>
          <p:cNvPr id="32770" name="Rectangle 3"/>
          <p:cNvSpPr>
            <a:spLocks noChangeArrowheads="1"/>
          </p:cNvSpPr>
          <p:nvPr/>
        </p:nvSpPr>
        <p:spPr bwMode="auto">
          <a:xfrm>
            <a:off x="295275" y="222250"/>
            <a:ext cx="9348788" cy="582613"/>
          </a:xfrm>
          <a:prstGeom prst="rect">
            <a:avLst/>
          </a:prstGeom>
          <a:noFill/>
          <a:ln w="9525">
            <a:noFill/>
            <a:miter lim="800000"/>
            <a:headEnd/>
            <a:tailEnd/>
          </a:ln>
        </p:spPr>
        <p:txBody>
          <a:bodyPr lIns="90487" tIns="44450" rIns="90487" bIns="44450">
            <a:spAutoFit/>
          </a:bodyPr>
          <a:lstStyle/>
          <a:p>
            <a:pPr algn="ctr" defTabSz="762000"/>
            <a:r>
              <a:rPr lang="fr-FR" sz="3200">
                <a:solidFill>
                  <a:srgbClr val="FAFD00"/>
                </a:solidFill>
              </a:rPr>
              <a:t>COL4A1/COL4A2 cerebral angiopathies</a:t>
            </a:r>
            <a:endParaRPr lang="fr-FR" sz="4800">
              <a:solidFill>
                <a:srgbClr val="FAFD00"/>
              </a:solidFill>
            </a:endParaRPr>
          </a:p>
        </p:txBody>
      </p:sp>
      <p:sp>
        <p:nvSpPr>
          <p:cNvPr id="32771" name="ZoneTexte 4"/>
          <p:cNvSpPr txBox="1">
            <a:spLocks noChangeArrowheads="1"/>
          </p:cNvSpPr>
          <p:nvPr/>
        </p:nvSpPr>
        <p:spPr bwMode="auto">
          <a:xfrm>
            <a:off x="1828800" y="6400800"/>
            <a:ext cx="6400800" cy="307975"/>
          </a:xfrm>
          <a:prstGeom prst="rect">
            <a:avLst/>
          </a:prstGeom>
          <a:noFill/>
          <a:ln w="9525">
            <a:noFill/>
            <a:miter lim="800000"/>
            <a:headEnd/>
            <a:tailEnd/>
          </a:ln>
        </p:spPr>
        <p:txBody>
          <a:bodyPr>
            <a:spAutoFit/>
          </a:bodyPr>
          <a:lstStyle/>
          <a:p>
            <a:r>
              <a:rPr lang="fr-FR" sz="1400"/>
              <a:t>Vahedi et al 2003 / Gould et al, 2005 / Gould et al 2006 / Plaisier et al, 2009</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0" y="0"/>
            <a:ext cx="9906000" cy="1143000"/>
          </a:xfrm>
        </p:spPr>
        <p:txBody>
          <a:bodyPr/>
          <a:lstStyle/>
          <a:p>
            <a:pPr eaLnBrk="1" hangingPunct="1"/>
            <a:r>
              <a:rPr lang="fr-FR" sz="2200" smtClean="0"/>
              <a:t>Neurological and extra neurological associated manifestations</a:t>
            </a:r>
            <a:br>
              <a:rPr lang="fr-FR" sz="2200" smtClean="0"/>
            </a:br>
            <a:r>
              <a:rPr lang="fr-FR" sz="2200" smtClean="0"/>
              <a:t>Eye, Kidney, Muscle, Small and Large vessels…</a:t>
            </a:r>
          </a:p>
        </p:txBody>
      </p:sp>
      <p:pic>
        <p:nvPicPr>
          <p:cNvPr id="34818" name="Picture 3"/>
          <p:cNvPicPr>
            <a:picLocks noChangeAspect="1" noChangeArrowheads="1"/>
          </p:cNvPicPr>
          <p:nvPr/>
        </p:nvPicPr>
        <p:blipFill>
          <a:blip r:embed="rId4"/>
          <a:srcRect/>
          <a:stretch>
            <a:fillRect/>
          </a:stretch>
        </p:blipFill>
        <p:spPr bwMode="auto">
          <a:xfrm>
            <a:off x="2741613" y="1163638"/>
            <a:ext cx="1979612" cy="1031875"/>
          </a:xfrm>
          <a:prstGeom prst="rect">
            <a:avLst/>
          </a:prstGeom>
          <a:noFill/>
          <a:ln w="9525">
            <a:noFill/>
            <a:miter lim="800000"/>
            <a:headEnd/>
            <a:tailEnd/>
          </a:ln>
        </p:spPr>
      </p:pic>
      <p:sp>
        <p:nvSpPr>
          <p:cNvPr id="34819" name="Text Box 4"/>
          <p:cNvSpPr txBox="1">
            <a:spLocks noChangeArrowheads="1"/>
          </p:cNvSpPr>
          <p:nvPr/>
        </p:nvSpPr>
        <p:spPr bwMode="auto">
          <a:xfrm>
            <a:off x="2705100" y="2319338"/>
            <a:ext cx="3357563" cy="1169987"/>
          </a:xfrm>
          <a:prstGeom prst="rect">
            <a:avLst/>
          </a:prstGeom>
          <a:noFill/>
          <a:ln w="9525">
            <a:noFill/>
            <a:miter lim="800000"/>
            <a:headEnd/>
            <a:tailEnd/>
          </a:ln>
        </p:spPr>
        <p:txBody>
          <a:bodyPr>
            <a:spAutoFit/>
          </a:bodyPr>
          <a:lstStyle/>
          <a:p>
            <a:r>
              <a:rPr lang="fr-FR" sz="1400" b="1"/>
              <a:t>                            </a:t>
            </a:r>
            <a:r>
              <a:rPr lang="fr-FR" sz="1400" b="1">
                <a:solidFill>
                  <a:srgbClr val="FFFF33"/>
                </a:solidFill>
              </a:rPr>
              <a:t>EYE</a:t>
            </a:r>
          </a:p>
          <a:p>
            <a:pPr>
              <a:buFont typeface="Arial" pitchFamily="34" charset="0"/>
              <a:buChar char="•"/>
            </a:pPr>
            <a:r>
              <a:rPr lang="fr-FR" sz="1400" b="1"/>
              <a:t> Early onset cataract (30 % families)</a:t>
            </a:r>
          </a:p>
          <a:p>
            <a:pPr>
              <a:buFont typeface="Arial" pitchFamily="34" charset="0"/>
              <a:buChar char="•"/>
            </a:pPr>
            <a:r>
              <a:rPr lang="fr-FR" sz="1400" b="1"/>
              <a:t> Microcornea, corneal opacity, microphtalmia, glaucoma</a:t>
            </a:r>
          </a:p>
          <a:p>
            <a:pPr>
              <a:buFont typeface="Arial" pitchFamily="34" charset="0"/>
              <a:buChar char="•"/>
            </a:pPr>
            <a:r>
              <a:rPr lang="fr-FR" sz="1400" b="1"/>
              <a:t> Retinal arteriolar tortuosities (30 %) </a:t>
            </a:r>
          </a:p>
        </p:txBody>
      </p:sp>
      <p:sp>
        <p:nvSpPr>
          <p:cNvPr id="34820" name="Text Box 5"/>
          <p:cNvSpPr txBox="1">
            <a:spLocks noChangeArrowheads="1"/>
          </p:cNvSpPr>
          <p:nvPr/>
        </p:nvSpPr>
        <p:spPr bwMode="auto">
          <a:xfrm>
            <a:off x="0" y="6492875"/>
            <a:ext cx="9906000" cy="276225"/>
          </a:xfrm>
          <a:prstGeom prst="rect">
            <a:avLst/>
          </a:prstGeom>
          <a:noFill/>
          <a:ln w="9525">
            <a:noFill/>
            <a:miter lim="800000"/>
            <a:headEnd/>
            <a:tailEnd/>
          </a:ln>
        </p:spPr>
        <p:txBody>
          <a:bodyPr>
            <a:spAutoFit/>
          </a:bodyPr>
          <a:lstStyle/>
          <a:p>
            <a:pPr algn="ctr"/>
            <a:r>
              <a:rPr lang="fr-FR" sz="1200"/>
              <a:t>Plaisier et al 2007 / Sibon et al, 2007, Alamowitch et al, 2009, Rouaud et al, 2010</a:t>
            </a:r>
          </a:p>
        </p:txBody>
      </p:sp>
      <p:pic>
        <p:nvPicPr>
          <p:cNvPr id="34821" name="Image 6" descr="COL4FBPfig1def.tif"/>
          <p:cNvPicPr>
            <a:picLocks noChangeAspect="1"/>
          </p:cNvPicPr>
          <p:nvPr/>
        </p:nvPicPr>
        <p:blipFill>
          <a:blip r:embed="rId5"/>
          <a:srcRect/>
          <a:stretch>
            <a:fillRect/>
          </a:stretch>
        </p:blipFill>
        <p:spPr bwMode="auto">
          <a:xfrm>
            <a:off x="484188" y="3949700"/>
            <a:ext cx="4883150" cy="1585913"/>
          </a:xfrm>
          <a:prstGeom prst="rect">
            <a:avLst/>
          </a:prstGeom>
          <a:noFill/>
          <a:ln w="9525">
            <a:noFill/>
            <a:miter lim="800000"/>
            <a:headEnd/>
            <a:tailEnd/>
          </a:ln>
        </p:spPr>
      </p:pic>
      <p:pic>
        <p:nvPicPr>
          <p:cNvPr id="34822" name="Image 2" descr="COL4-oeil.tif"/>
          <p:cNvPicPr>
            <a:picLocks noChangeAspect="1"/>
          </p:cNvPicPr>
          <p:nvPr/>
        </p:nvPicPr>
        <p:blipFill>
          <a:blip r:embed="rId6"/>
          <a:srcRect/>
          <a:stretch>
            <a:fillRect/>
          </a:stretch>
        </p:blipFill>
        <p:spPr bwMode="auto">
          <a:xfrm>
            <a:off x="495300" y="1163638"/>
            <a:ext cx="1973263" cy="2620962"/>
          </a:xfrm>
          <a:prstGeom prst="rect">
            <a:avLst/>
          </a:prstGeom>
          <a:noFill/>
          <a:ln w="9525">
            <a:noFill/>
            <a:miter lim="800000"/>
            <a:headEnd/>
            <a:tailEnd/>
          </a:ln>
        </p:spPr>
      </p:pic>
      <p:pic>
        <p:nvPicPr>
          <p:cNvPr id="34823" name="Image 8" descr="08f1.gif"/>
          <p:cNvPicPr>
            <a:picLocks noChangeAspect="1"/>
          </p:cNvPicPr>
          <p:nvPr/>
        </p:nvPicPr>
        <p:blipFill>
          <a:blip r:embed="rId7"/>
          <a:srcRect/>
          <a:stretch>
            <a:fillRect/>
          </a:stretch>
        </p:blipFill>
        <p:spPr bwMode="auto">
          <a:xfrm>
            <a:off x="6319838" y="1181100"/>
            <a:ext cx="2181225" cy="2606675"/>
          </a:xfrm>
          <a:prstGeom prst="rect">
            <a:avLst/>
          </a:prstGeom>
          <a:noFill/>
          <a:ln w="9525">
            <a:noFill/>
            <a:miter lim="800000"/>
            <a:headEnd/>
            <a:tailEnd/>
          </a:ln>
        </p:spPr>
      </p:pic>
      <p:sp>
        <p:nvSpPr>
          <p:cNvPr id="34824" name="Text Box 4"/>
          <p:cNvSpPr txBox="1">
            <a:spLocks noChangeArrowheads="1"/>
          </p:cNvSpPr>
          <p:nvPr/>
        </p:nvSpPr>
        <p:spPr bwMode="auto">
          <a:xfrm>
            <a:off x="439738" y="5583238"/>
            <a:ext cx="5486400" cy="954087"/>
          </a:xfrm>
          <a:prstGeom prst="rect">
            <a:avLst/>
          </a:prstGeom>
          <a:noFill/>
          <a:ln w="9525">
            <a:noFill/>
            <a:miter lim="800000"/>
            <a:headEnd/>
            <a:tailEnd/>
          </a:ln>
        </p:spPr>
        <p:txBody>
          <a:bodyPr>
            <a:spAutoFit/>
          </a:bodyPr>
          <a:lstStyle/>
          <a:p>
            <a:r>
              <a:rPr lang="fr-FR" sz="1400" b="1">
                <a:solidFill>
                  <a:srgbClr val="FFFF33"/>
                </a:solidFill>
              </a:rPr>
              <a:t>                  intra and extra cranial large vessels</a:t>
            </a:r>
          </a:p>
          <a:p>
            <a:pPr>
              <a:buFont typeface="Arial" pitchFamily="34" charset="0"/>
              <a:buChar char="•"/>
            </a:pPr>
            <a:r>
              <a:rPr lang="fr-FR" sz="1400" b="1"/>
              <a:t> Intra and extra cranial aneurysms and stenoses</a:t>
            </a:r>
          </a:p>
          <a:p>
            <a:pPr>
              <a:buFont typeface="Arial" pitchFamily="34" charset="0"/>
              <a:buChar char="•"/>
            </a:pPr>
            <a:r>
              <a:rPr lang="fr-FR" sz="1400" b="1"/>
              <a:t> Intracranial aneurysms: 30 % families, mostly asymptomatic</a:t>
            </a:r>
          </a:p>
          <a:p>
            <a:pPr>
              <a:buFont typeface="Arial" pitchFamily="34" charset="0"/>
              <a:buChar char="•"/>
            </a:pPr>
            <a:endParaRPr lang="fr-FR" sz="1400" b="1"/>
          </a:p>
        </p:txBody>
      </p:sp>
      <p:sp>
        <p:nvSpPr>
          <p:cNvPr id="34825" name="Text Box 4"/>
          <p:cNvSpPr txBox="1">
            <a:spLocks noChangeArrowheads="1"/>
          </p:cNvSpPr>
          <p:nvPr/>
        </p:nvSpPr>
        <p:spPr bwMode="auto">
          <a:xfrm>
            <a:off x="8501063" y="2014538"/>
            <a:ext cx="1404937" cy="1600200"/>
          </a:xfrm>
          <a:prstGeom prst="rect">
            <a:avLst/>
          </a:prstGeom>
          <a:noFill/>
          <a:ln w="9525">
            <a:noFill/>
            <a:miter lim="800000"/>
            <a:headEnd/>
            <a:tailEnd/>
          </a:ln>
        </p:spPr>
        <p:txBody>
          <a:bodyPr>
            <a:spAutoFit/>
          </a:bodyPr>
          <a:lstStyle/>
          <a:p>
            <a:r>
              <a:rPr lang="fr-FR" sz="1400" b="1"/>
              <a:t>   </a:t>
            </a:r>
            <a:r>
              <a:rPr lang="fr-FR" sz="1400" b="1">
                <a:solidFill>
                  <a:srgbClr val="FFFF33"/>
                </a:solidFill>
              </a:rPr>
              <a:t>KIDNEY</a:t>
            </a:r>
          </a:p>
          <a:p>
            <a:pPr>
              <a:buFont typeface="Arial" pitchFamily="34" charset="0"/>
              <a:buChar char="•"/>
            </a:pPr>
            <a:r>
              <a:rPr lang="fr-FR" sz="1400" b="1"/>
              <a:t> Hematuria</a:t>
            </a:r>
          </a:p>
          <a:p>
            <a:pPr>
              <a:buFont typeface="Arial" pitchFamily="34" charset="0"/>
              <a:buChar char="•"/>
            </a:pPr>
            <a:r>
              <a:rPr lang="fr-FR" sz="1400" b="1"/>
              <a:t>Renal cysts</a:t>
            </a:r>
          </a:p>
          <a:p>
            <a:pPr>
              <a:buFont typeface="Arial" pitchFamily="34" charset="0"/>
              <a:buChar char="•"/>
            </a:pPr>
            <a:r>
              <a:rPr lang="fr-FR" sz="1400" b="1"/>
              <a:t> Carotid aneurysms</a:t>
            </a:r>
          </a:p>
          <a:p>
            <a:pPr>
              <a:buFont typeface="Arial" pitchFamily="34" charset="0"/>
              <a:buChar char="•"/>
            </a:pPr>
            <a:r>
              <a:rPr lang="fr-FR" sz="1400" b="1"/>
              <a:t> Cramps</a:t>
            </a:r>
          </a:p>
          <a:p>
            <a:pPr>
              <a:buFont typeface="Arial" pitchFamily="34" charset="0"/>
              <a:buChar char="•"/>
            </a:pPr>
            <a:r>
              <a:rPr lang="fr-FR" sz="1400" b="1"/>
              <a:t> </a:t>
            </a:r>
            <a:r>
              <a:rPr lang="fr-FR" sz="1400" b="1">
                <a:solidFill>
                  <a:srgbClr val="FFFF00"/>
                </a:solidFill>
              </a:rPr>
              <a:t>HANAC</a:t>
            </a:r>
          </a:p>
        </p:txBody>
      </p:sp>
      <p:grpSp>
        <p:nvGrpSpPr>
          <p:cNvPr id="34826" name="Grouper 13"/>
          <p:cNvGrpSpPr>
            <a:grpSpLocks/>
          </p:cNvGrpSpPr>
          <p:nvPr/>
        </p:nvGrpSpPr>
        <p:grpSpPr bwMode="auto">
          <a:xfrm>
            <a:off x="6534150" y="4097338"/>
            <a:ext cx="2693988" cy="1336675"/>
            <a:chOff x="6296754" y="4097867"/>
            <a:chExt cx="2694847" cy="1336882"/>
          </a:xfrm>
        </p:grpSpPr>
        <p:graphicFrame>
          <p:nvGraphicFramePr>
            <p:cNvPr id="34828" name="Object 2"/>
            <p:cNvGraphicFramePr>
              <a:graphicFrameLocks noChangeAspect="1"/>
            </p:cNvGraphicFramePr>
            <p:nvPr/>
          </p:nvGraphicFramePr>
          <p:xfrm>
            <a:off x="7224714" y="4154011"/>
            <a:ext cx="1766887" cy="1112785"/>
          </p:xfrm>
          <a:graphic>
            <a:graphicData uri="http://schemas.openxmlformats.org/presentationml/2006/ole">
              <p:oleObj spid="_x0000_s34828" name="Document" r:id="rId8" imgW="15796825" imgH="11022222" progId="Word.Document.12">
                <p:link updateAutomatic="1"/>
              </p:oleObj>
            </a:graphicData>
          </a:graphic>
        </p:graphicFrame>
        <p:graphicFrame>
          <p:nvGraphicFramePr>
            <p:cNvPr id="34829" name="Object 3"/>
            <p:cNvGraphicFramePr>
              <a:graphicFrameLocks noChangeAspect="1"/>
            </p:cNvGraphicFramePr>
            <p:nvPr/>
          </p:nvGraphicFramePr>
          <p:xfrm>
            <a:off x="6296754" y="4097867"/>
            <a:ext cx="1057914" cy="1336882"/>
          </p:xfrm>
          <a:graphic>
            <a:graphicData uri="http://schemas.openxmlformats.org/presentationml/2006/ole">
              <p:oleObj spid="_x0000_s34829" name="Document" r:id="rId8" imgW="7873016" imgH="11022222" progId="Word.Document.12">
                <p:link updateAutomatic="1"/>
              </p:oleObj>
            </a:graphicData>
          </a:graphic>
        </p:graphicFrame>
      </p:grpSp>
      <p:sp>
        <p:nvSpPr>
          <p:cNvPr id="34827" name="Text Box 4"/>
          <p:cNvSpPr txBox="1">
            <a:spLocks noChangeArrowheads="1"/>
          </p:cNvSpPr>
          <p:nvPr/>
        </p:nvSpPr>
        <p:spPr bwMode="auto">
          <a:xfrm>
            <a:off x="6469063" y="5702300"/>
            <a:ext cx="3030537" cy="954088"/>
          </a:xfrm>
          <a:prstGeom prst="rect">
            <a:avLst/>
          </a:prstGeom>
          <a:noFill/>
          <a:ln w="9525">
            <a:noFill/>
            <a:miter lim="800000"/>
            <a:headEnd/>
            <a:tailEnd/>
          </a:ln>
        </p:spPr>
        <p:txBody>
          <a:bodyPr>
            <a:spAutoFit/>
          </a:bodyPr>
          <a:lstStyle/>
          <a:p>
            <a:r>
              <a:rPr lang="fr-FR" sz="1400" b="1">
                <a:solidFill>
                  <a:srgbClr val="FFFF33"/>
                </a:solidFill>
              </a:rPr>
              <a:t>No clinically overt  ICH or stroke</a:t>
            </a:r>
          </a:p>
          <a:p>
            <a:pPr>
              <a:buFont typeface="Arial" pitchFamily="34" charset="0"/>
              <a:buChar char="•"/>
            </a:pPr>
            <a:r>
              <a:rPr lang="fr-FR" sz="1400" b="1"/>
              <a:t> Leukoencephalopathy and microbleeds plus ……. </a:t>
            </a:r>
          </a:p>
          <a:p>
            <a:pPr>
              <a:buFont typeface="Arial" pitchFamily="34" charset="0"/>
              <a:buChar char="•"/>
            </a:pPr>
            <a:endParaRPr lang="fr-FR" sz="1400" b="1"/>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Line 252"/>
          <p:cNvSpPr>
            <a:spLocks noChangeShapeType="1"/>
          </p:cNvSpPr>
          <p:nvPr/>
        </p:nvSpPr>
        <p:spPr bwMode="auto">
          <a:xfrm>
            <a:off x="9888538" y="6850063"/>
            <a:ext cx="1587" cy="144462"/>
          </a:xfrm>
          <a:prstGeom prst="line">
            <a:avLst/>
          </a:prstGeom>
          <a:noFill/>
          <a:ln w="9525">
            <a:solidFill>
              <a:schemeClr val="bg1"/>
            </a:solidFill>
            <a:round/>
            <a:headEnd/>
            <a:tailEnd/>
          </a:ln>
        </p:spPr>
        <p:txBody>
          <a:bodyPr wrap="none" anchor="ctr"/>
          <a:lstStyle/>
          <a:p>
            <a:endParaRPr lang="en-GB"/>
          </a:p>
        </p:txBody>
      </p:sp>
      <p:sp>
        <p:nvSpPr>
          <p:cNvPr id="36866" name="Line 254"/>
          <p:cNvSpPr>
            <a:spLocks noChangeShapeType="1"/>
          </p:cNvSpPr>
          <p:nvPr/>
        </p:nvSpPr>
        <p:spPr bwMode="auto">
          <a:xfrm>
            <a:off x="0" y="0"/>
            <a:ext cx="1588" cy="119063"/>
          </a:xfrm>
          <a:prstGeom prst="line">
            <a:avLst/>
          </a:prstGeom>
          <a:noFill/>
          <a:ln w="9525">
            <a:solidFill>
              <a:schemeClr val="bg1"/>
            </a:solidFill>
            <a:round/>
            <a:headEnd/>
            <a:tailEnd/>
          </a:ln>
        </p:spPr>
        <p:txBody>
          <a:bodyPr wrap="none" anchor="ctr"/>
          <a:lstStyle/>
          <a:p>
            <a:endParaRPr lang="en-GB"/>
          </a:p>
        </p:txBody>
      </p:sp>
      <p:sp>
        <p:nvSpPr>
          <p:cNvPr id="36867" name="Rectangle 178"/>
          <p:cNvSpPr>
            <a:spLocks noChangeArrowheads="1"/>
          </p:cNvSpPr>
          <p:nvPr/>
        </p:nvSpPr>
        <p:spPr bwMode="auto">
          <a:xfrm>
            <a:off x="0" y="63500"/>
            <a:ext cx="9906000" cy="666750"/>
          </a:xfrm>
          <a:prstGeom prst="rect">
            <a:avLst/>
          </a:prstGeom>
          <a:noFill/>
          <a:ln w="9525">
            <a:noFill/>
            <a:miter lim="800000"/>
            <a:headEnd/>
            <a:tailEnd/>
          </a:ln>
        </p:spPr>
        <p:txBody>
          <a:bodyPr>
            <a:spAutoFit/>
          </a:bodyPr>
          <a:lstStyle/>
          <a:p>
            <a:pPr algn="ctr">
              <a:lnSpc>
                <a:spcPct val="120000"/>
              </a:lnSpc>
            </a:pPr>
            <a:r>
              <a:rPr lang="fr-FR" sz="3200" b="1">
                <a:solidFill>
                  <a:schemeClr val="tx2"/>
                </a:solidFill>
              </a:rPr>
              <a:t>Clinical onset: from fetal to adult life  </a:t>
            </a:r>
          </a:p>
        </p:txBody>
      </p:sp>
      <p:sp>
        <p:nvSpPr>
          <p:cNvPr id="36868" name="Text Box 6"/>
          <p:cNvSpPr txBox="1">
            <a:spLocks noChangeArrowheads="1"/>
          </p:cNvSpPr>
          <p:nvPr/>
        </p:nvSpPr>
        <p:spPr bwMode="auto">
          <a:xfrm>
            <a:off x="8323263" y="6581775"/>
            <a:ext cx="1544637" cy="276225"/>
          </a:xfrm>
          <a:prstGeom prst="rect">
            <a:avLst/>
          </a:prstGeom>
          <a:noFill/>
          <a:ln w="9525">
            <a:noFill/>
            <a:miter lim="800000"/>
            <a:headEnd/>
            <a:tailEnd/>
          </a:ln>
        </p:spPr>
        <p:txBody>
          <a:bodyPr>
            <a:spAutoFit/>
          </a:bodyPr>
          <a:lstStyle/>
          <a:p>
            <a:pPr>
              <a:spcBef>
                <a:spcPct val="50000"/>
              </a:spcBef>
            </a:pPr>
            <a:r>
              <a:rPr lang="fr-FR" sz="1200"/>
              <a:t>Unpublished data</a:t>
            </a:r>
          </a:p>
        </p:txBody>
      </p:sp>
      <p:sp>
        <p:nvSpPr>
          <p:cNvPr id="36869" name="Line 2"/>
          <p:cNvSpPr>
            <a:spLocks noChangeShapeType="1"/>
          </p:cNvSpPr>
          <p:nvPr/>
        </p:nvSpPr>
        <p:spPr bwMode="auto">
          <a:xfrm>
            <a:off x="1352550" y="2165350"/>
            <a:ext cx="436563" cy="1588"/>
          </a:xfrm>
          <a:prstGeom prst="line">
            <a:avLst/>
          </a:prstGeom>
          <a:noFill/>
          <a:ln w="19050">
            <a:solidFill>
              <a:schemeClr val="tx1"/>
            </a:solidFill>
            <a:round/>
            <a:headEnd/>
            <a:tailEnd/>
          </a:ln>
        </p:spPr>
        <p:txBody>
          <a:bodyPr wrap="none" anchor="ctr"/>
          <a:lstStyle/>
          <a:p>
            <a:endParaRPr lang="en-GB"/>
          </a:p>
        </p:txBody>
      </p:sp>
      <p:sp>
        <p:nvSpPr>
          <p:cNvPr id="36870" name="Rectangle 6"/>
          <p:cNvSpPr>
            <a:spLocks noChangeArrowheads="1"/>
          </p:cNvSpPr>
          <p:nvPr/>
        </p:nvSpPr>
        <p:spPr bwMode="auto">
          <a:xfrm>
            <a:off x="1119188" y="2051050"/>
            <a:ext cx="242887" cy="223838"/>
          </a:xfrm>
          <a:prstGeom prst="rect">
            <a:avLst/>
          </a:prstGeom>
          <a:noFill/>
          <a:ln w="19050">
            <a:solidFill>
              <a:schemeClr val="tx1"/>
            </a:solidFill>
            <a:miter lim="800000"/>
            <a:headEnd/>
            <a:tailEnd/>
          </a:ln>
        </p:spPr>
        <p:txBody>
          <a:bodyPr wrap="none" anchor="ctr"/>
          <a:lstStyle/>
          <a:p>
            <a:endParaRPr lang="en-US" b="1"/>
          </a:p>
        </p:txBody>
      </p:sp>
      <p:sp>
        <p:nvSpPr>
          <p:cNvPr id="36871" name="Oval 8"/>
          <p:cNvSpPr>
            <a:spLocks noChangeArrowheads="1"/>
          </p:cNvSpPr>
          <p:nvPr/>
        </p:nvSpPr>
        <p:spPr bwMode="auto">
          <a:xfrm>
            <a:off x="1795463" y="2028825"/>
            <a:ext cx="266700" cy="254000"/>
          </a:xfrm>
          <a:prstGeom prst="ellipse">
            <a:avLst/>
          </a:prstGeom>
          <a:noFill/>
          <a:ln w="19050">
            <a:solidFill>
              <a:schemeClr val="tx1"/>
            </a:solidFill>
            <a:round/>
            <a:headEnd/>
            <a:tailEnd/>
          </a:ln>
        </p:spPr>
        <p:txBody>
          <a:bodyPr wrap="none" anchor="ctr"/>
          <a:lstStyle/>
          <a:p>
            <a:endParaRPr lang="en-US" b="1"/>
          </a:p>
        </p:txBody>
      </p:sp>
      <p:sp>
        <p:nvSpPr>
          <p:cNvPr id="36872" name="Line 9"/>
          <p:cNvSpPr>
            <a:spLocks noChangeShapeType="1"/>
          </p:cNvSpPr>
          <p:nvPr/>
        </p:nvSpPr>
        <p:spPr bwMode="auto">
          <a:xfrm flipH="1">
            <a:off x="1573213" y="2168525"/>
            <a:ext cx="3175" cy="265113"/>
          </a:xfrm>
          <a:prstGeom prst="line">
            <a:avLst/>
          </a:prstGeom>
          <a:noFill/>
          <a:ln w="19050">
            <a:solidFill>
              <a:schemeClr val="tx1"/>
            </a:solidFill>
            <a:round/>
            <a:headEnd/>
            <a:tailEnd/>
          </a:ln>
        </p:spPr>
        <p:txBody>
          <a:bodyPr wrap="none" anchor="ctr"/>
          <a:lstStyle/>
          <a:p>
            <a:endParaRPr lang="en-GB"/>
          </a:p>
        </p:txBody>
      </p:sp>
      <p:sp>
        <p:nvSpPr>
          <p:cNvPr id="36873" name="Oval 10"/>
          <p:cNvSpPr>
            <a:spLocks noChangeArrowheads="1"/>
          </p:cNvSpPr>
          <p:nvPr/>
        </p:nvSpPr>
        <p:spPr bwMode="auto">
          <a:xfrm>
            <a:off x="1423988" y="2441575"/>
            <a:ext cx="266700" cy="254000"/>
          </a:xfrm>
          <a:prstGeom prst="ellipse">
            <a:avLst/>
          </a:prstGeom>
          <a:solidFill>
            <a:srgbClr val="FF6600"/>
          </a:solidFill>
          <a:ln w="19050">
            <a:solidFill>
              <a:schemeClr val="tx1"/>
            </a:solidFill>
            <a:round/>
            <a:headEnd/>
            <a:tailEnd/>
          </a:ln>
        </p:spPr>
        <p:txBody>
          <a:bodyPr wrap="none" anchor="ctr"/>
          <a:lstStyle/>
          <a:p>
            <a:endParaRPr lang="en-US" b="1"/>
          </a:p>
        </p:txBody>
      </p:sp>
      <p:sp>
        <p:nvSpPr>
          <p:cNvPr id="36874" name="Text Box 11"/>
          <p:cNvSpPr txBox="1">
            <a:spLocks noChangeArrowheads="1"/>
          </p:cNvSpPr>
          <p:nvPr/>
        </p:nvSpPr>
        <p:spPr bwMode="auto">
          <a:xfrm>
            <a:off x="1125538" y="1390650"/>
            <a:ext cx="833437" cy="549275"/>
          </a:xfrm>
          <a:prstGeom prst="rect">
            <a:avLst/>
          </a:prstGeom>
          <a:noFill/>
          <a:ln w="9525">
            <a:noFill/>
            <a:miter lim="800000"/>
            <a:headEnd/>
            <a:tailEnd/>
          </a:ln>
        </p:spPr>
        <p:txBody>
          <a:bodyPr wrap="none">
            <a:spAutoFit/>
          </a:bodyPr>
          <a:lstStyle/>
          <a:p>
            <a:pPr algn="ctr"/>
            <a:r>
              <a:rPr lang="fr-FR" sz="1000" b="1"/>
              <a:t>COL001La</a:t>
            </a:r>
          </a:p>
          <a:p>
            <a:pPr algn="ctr"/>
            <a:r>
              <a:rPr lang="fr-FR" sz="1000" b="1"/>
              <a:t>c.3352G&gt;A</a:t>
            </a:r>
          </a:p>
          <a:p>
            <a:pPr algn="ctr"/>
            <a:r>
              <a:rPr lang="fr-FR" sz="1000" b="1"/>
              <a:t>G1118S</a:t>
            </a:r>
          </a:p>
        </p:txBody>
      </p:sp>
      <p:sp>
        <p:nvSpPr>
          <p:cNvPr id="36875" name="Line 20"/>
          <p:cNvSpPr>
            <a:spLocks noChangeShapeType="1"/>
          </p:cNvSpPr>
          <p:nvPr/>
        </p:nvSpPr>
        <p:spPr bwMode="auto">
          <a:xfrm flipV="1">
            <a:off x="1268413" y="2693988"/>
            <a:ext cx="146050" cy="119062"/>
          </a:xfrm>
          <a:prstGeom prst="line">
            <a:avLst/>
          </a:prstGeom>
          <a:noFill/>
          <a:ln w="19050">
            <a:solidFill>
              <a:schemeClr val="tx1"/>
            </a:solidFill>
            <a:round/>
            <a:headEnd/>
            <a:tailEnd type="triangle" w="med" len="med"/>
          </a:ln>
        </p:spPr>
        <p:txBody>
          <a:bodyPr wrap="none" anchor="ctr"/>
          <a:lstStyle/>
          <a:p>
            <a:endParaRPr lang="en-GB"/>
          </a:p>
        </p:txBody>
      </p:sp>
      <p:sp>
        <p:nvSpPr>
          <p:cNvPr id="36876" name="Rectangle 33"/>
          <p:cNvSpPr>
            <a:spLocks noChangeArrowheads="1"/>
          </p:cNvSpPr>
          <p:nvPr/>
        </p:nvSpPr>
        <p:spPr bwMode="auto">
          <a:xfrm>
            <a:off x="3562350" y="1385888"/>
            <a:ext cx="890588" cy="396875"/>
          </a:xfrm>
          <a:prstGeom prst="rect">
            <a:avLst/>
          </a:prstGeom>
          <a:noFill/>
          <a:ln w="9525">
            <a:noFill/>
            <a:miter lim="800000"/>
            <a:headEnd/>
            <a:tailEnd/>
          </a:ln>
        </p:spPr>
        <p:txBody>
          <a:bodyPr wrap="none">
            <a:spAutoFit/>
          </a:bodyPr>
          <a:lstStyle/>
          <a:p>
            <a:pPr algn="ctr"/>
            <a:r>
              <a:rPr lang="fr-FR" sz="1000" b="1"/>
              <a:t>COL003Ba</a:t>
            </a:r>
          </a:p>
          <a:p>
            <a:pPr algn="ctr"/>
            <a:r>
              <a:rPr lang="fr-FR" sz="1000" b="1"/>
              <a:t>IVS35-1G&gt;T</a:t>
            </a:r>
          </a:p>
        </p:txBody>
      </p:sp>
      <p:sp>
        <p:nvSpPr>
          <p:cNvPr id="36877" name="Oval 36"/>
          <p:cNvSpPr>
            <a:spLocks noChangeArrowheads="1"/>
          </p:cNvSpPr>
          <p:nvPr/>
        </p:nvSpPr>
        <p:spPr bwMode="auto">
          <a:xfrm>
            <a:off x="4279900" y="1992313"/>
            <a:ext cx="266700" cy="254000"/>
          </a:xfrm>
          <a:prstGeom prst="ellipse">
            <a:avLst/>
          </a:prstGeom>
          <a:noFill/>
          <a:ln w="19050">
            <a:solidFill>
              <a:schemeClr val="tx1"/>
            </a:solidFill>
            <a:round/>
            <a:headEnd/>
            <a:tailEnd/>
          </a:ln>
        </p:spPr>
        <p:txBody>
          <a:bodyPr wrap="none" anchor="ctr"/>
          <a:lstStyle/>
          <a:p>
            <a:endParaRPr lang="en-US" b="1"/>
          </a:p>
        </p:txBody>
      </p:sp>
      <p:sp>
        <p:nvSpPr>
          <p:cNvPr id="36878" name="Line 44"/>
          <p:cNvSpPr>
            <a:spLocks noChangeShapeType="1"/>
          </p:cNvSpPr>
          <p:nvPr/>
        </p:nvSpPr>
        <p:spPr bwMode="auto">
          <a:xfrm flipH="1">
            <a:off x="3835400" y="2287588"/>
            <a:ext cx="76200" cy="71437"/>
          </a:xfrm>
          <a:prstGeom prst="line">
            <a:avLst/>
          </a:prstGeom>
          <a:noFill/>
          <a:ln w="19050">
            <a:solidFill>
              <a:schemeClr val="tx1"/>
            </a:solidFill>
            <a:round/>
            <a:headEnd/>
            <a:tailEnd/>
          </a:ln>
        </p:spPr>
        <p:txBody>
          <a:bodyPr wrap="none" anchor="ctr"/>
          <a:lstStyle/>
          <a:p>
            <a:endParaRPr lang="en-GB"/>
          </a:p>
        </p:txBody>
      </p:sp>
      <p:sp>
        <p:nvSpPr>
          <p:cNvPr id="36879" name="Line 49"/>
          <p:cNvSpPr>
            <a:spLocks noChangeShapeType="1"/>
          </p:cNvSpPr>
          <p:nvPr/>
        </p:nvSpPr>
        <p:spPr bwMode="auto">
          <a:xfrm flipH="1">
            <a:off x="4246563" y="1962150"/>
            <a:ext cx="322262" cy="307975"/>
          </a:xfrm>
          <a:prstGeom prst="line">
            <a:avLst/>
          </a:prstGeom>
          <a:noFill/>
          <a:ln w="19050">
            <a:solidFill>
              <a:schemeClr val="tx1"/>
            </a:solidFill>
            <a:round/>
            <a:headEnd/>
            <a:tailEnd/>
          </a:ln>
        </p:spPr>
        <p:txBody>
          <a:bodyPr wrap="none" anchor="ctr"/>
          <a:lstStyle/>
          <a:p>
            <a:endParaRPr lang="en-GB"/>
          </a:p>
        </p:txBody>
      </p:sp>
      <p:sp>
        <p:nvSpPr>
          <p:cNvPr id="36880" name="Rectangle 53"/>
          <p:cNvSpPr>
            <a:spLocks noChangeArrowheads="1"/>
          </p:cNvSpPr>
          <p:nvPr/>
        </p:nvSpPr>
        <p:spPr bwMode="auto">
          <a:xfrm>
            <a:off x="4279900" y="1997075"/>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881" name="Rectangle 56"/>
          <p:cNvSpPr>
            <a:spLocks noChangeArrowheads="1"/>
          </p:cNvSpPr>
          <p:nvPr/>
        </p:nvSpPr>
        <p:spPr bwMode="auto">
          <a:xfrm>
            <a:off x="3941763" y="2392363"/>
            <a:ext cx="236537" cy="223837"/>
          </a:xfrm>
          <a:prstGeom prst="rect">
            <a:avLst/>
          </a:prstGeom>
          <a:solidFill>
            <a:srgbClr val="FF6600"/>
          </a:solidFill>
          <a:ln w="19050">
            <a:solidFill>
              <a:schemeClr val="tx1"/>
            </a:solidFill>
            <a:miter lim="800000"/>
            <a:headEnd/>
            <a:tailEnd/>
          </a:ln>
        </p:spPr>
        <p:txBody>
          <a:bodyPr wrap="none" anchor="ctr"/>
          <a:lstStyle/>
          <a:p>
            <a:endParaRPr lang="en-US" b="1"/>
          </a:p>
        </p:txBody>
      </p:sp>
      <p:sp>
        <p:nvSpPr>
          <p:cNvPr id="36882" name="Rectangle 57"/>
          <p:cNvSpPr>
            <a:spLocks noChangeArrowheads="1"/>
          </p:cNvSpPr>
          <p:nvPr/>
        </p:nvSpPr>
        <p:spPr bwMode="auto">
          <a:xfrm>
            <a:off x="6584950" y="1155700"/>
            <a:ext cx="838200" cy="554038"/>
          </a:xfrm>
          <a:prstGeom prst="rect">
            <a:avLst/>
          </a:prstGeom>
          <a:noFill/>
          <a:ln w="9525">
            <a:noFill/>
            <a:miter lim="800000"/>
            <a:headEnd/>
            <a:tailEnd/>
          </a:ln>
        </p:spPr>
        <p:txBody>
          <a:bodyPr wrap="none">
            <a:spAutoFit/>
          </a:bodyPr>
          <a:lstStyle/>
          <a:p>
            <a:pPr algn="ctr"/>
            <a:r>
              <a:rPr lang="fr-FR" sz="1000"/>
              <a:t>COL005Du</a:t>
            </a:r>
          </a:p>
          <a:p>
            <a:pPr algn="ctr"/>
            <a:r>
              <a:rPr lang="fr-FR" sz="1000"/>
              <a:t>c.3761G&gt;A</a:t>
            </a:r>
          </a:p>
          <a:p>
            <a:pPr algn="ctr"/>
            <a:r>
              <a:rPr lang="fr-FR" sz="1000"/>
              <a:t>G1254E</a:t>
            </a:r>
          </a:p>
        </p:txBody>
      </p:sp>
      <p:sp>
        <p:nvSpPr>
          <p:cNvPr id="36883" name="Line 60"/>
          <p:cNvSpPr>
            <a:spLocks noChangeShapeType="1"/>
          </p:cNvSpPr>
          <p:nvPr/>
        </p:nvSpPr>
        <p:spPr bwMode="auto">
          <a:xfrm flipH="1" flipV="1">
            <a:off x="3878263" y="2325688"/>
            <a:ext cx="68262" cy="71437"/>
          </a:xfrm>
          <a:prstGeom prst="line">
            <a:avLst/>
          </a:prstGeom>
          <a:noFill/>
          <a:ln w="19050">
            <a:solidFill>
              <a:schemeClr val="tx1"/>
            </a:solidFill>
            <a:round/>
            <a:headEnd/>
            <a:tailEnd/>
          </a:ln>
        </p:spPr>
        <p:txBody>
          <a:bodyPr wrap="none" anchor="ctr"/>
          <a:lstStyle/>
          <a:p>
            <a:endParaRPr lang="en-GB"/>
          </a:p>
        </p:txBody>
      </p:sp>
      <p:sp>
        <p:nvSpPr>
          <p:cNvPr id="36884" name="Line 61"/>
          <p:cNvSpPr>
            <a:spLocks noChangeShapeType="1"/>
          </p:cNvSpPr>
          <p:nvPr/>
        </p:nvSpPr>
        <p:spPr bwMode="auto">
          <a:xfrm flipH="1">
            <a:off x="1354138" y="2378075"/>
            <a:ext cx="77787" cy="71438"/>
          </a:xfrm>
          <a:prstGeom prst="line">
            <a:avLst/>
          </a:prstGeom>
          <a:noFill/>
          <a:ln w="19050">
            <a:solidFill>
              <a:schemeClr val="tx1"/>
            </a:solidFill>
            <a:round/>
            <a:headEnd/>
            <a:tailEnd/>
          </a:ln>
        </p:spPr>
        <p:txBody>
          <a:bodyPr wrap="none" anchor="ctr"/>
          <a:lstStyle/>
          <a:p>
            <a:endParaRPr lang="en-GB"/>
          </a:p>
        </p:txBody>
      </p:sp>
      <p:sp>
        <p:nvSpPr>
          <p:cNvPr id="36885" name="Line 62"/>
          <p:cNvSpPr>
            <a:spLocks noChangeShapeType="1"/>
          </p:cNvSpPr>
          <p:nvPr/>
        </p:nvSpPr>
        <p:spPr bwMode="auto">
          <a:xfrm flipH="1" flipV="1">
            <a:off x="1404938" y="2417763"/>
            <a:ext cx="69850" cy="71437"/>
          </a:xfrm>
          <a:prstGeom prst="line">
            <a:avLst/>
          </a:prstGeom>
          <a:noFill/>
          <a:ln w="19050">
            <a:solidFill>
              <a:schemeClr val="tx1"/>
            </a:solidFill>
            <a:round/>
            <a:headEnd/>
            <a:tailEnd/>
          </a:ln>
        </p:spPr>
        <p:txBody>
          <a:bodyPr wrap="none" anchor="ctr"/>
          <a:lstStyle/>
          <a:p>
            <a:endParaRPr lang="en-GB"/>
          </a:p>
        </p:txBody>
      </p:sp>
      <p:sp>
        <p:nvSpPr>
          <p:cNvPr id="36886" name="Line 63"/>
          <p:cNvSpPr>
            <a:spLocks noChangeShapeType="1"/>
          </p:cNvSpPr>
          <p:nvPr/>
        </p:nvSpPr>
        <p:spPr bwMode="auto">
          <a:xfrm flipH="1">
            <a:off x="1014413" y="1946275"/>
            <a:ext cx="77787" cy="71438"/>
          </a:xfrm>
          <a:prstGeom prst="line">
            <a:avLst/>
          </a:prstGeom>
          <a:noFill/>
          <a:ln w="19050">
            <a:solidFill>
              <a:schemeClr val="tx1"/>
            </a:solidFill>
            <a:round/>
            <a:headEnd/>
            <a:tailEnd/>
          </a:ln>
        </p:spPr>
        <p:txBody>
          <a:bodyPr wrap="none" anchor="ctr"/>
          <a:lstStyle/>
          <a:p>
            <a:endParaRPr lang="en-GB"/>
          </a:p>
        </p:txBody>
      </p:sp>
      <p:sp>
        <p:nvSpPr>
          <p:cNvPr id="36887" name="Line 64"/>
          <p:cNvSpPr>
            <a:spLocks noChangeShapeType="1"/>
          </p:cNvSpPr>
          <p:nvPr/>
        </p:nvSpPr>
        <p:spPr bwMode="auto">
          <a:xfrm flipH="1" flipV="1">
            <a:off x="1058863" y="1985963"/>
            <a:ext cx="68262" cy="71437"/>
          </a:xfrm>
          <a:prstGeom prst="line">
            <a:avLst/>
          </a:prstGeom>
          <a:noFill/>
          <a:ln w="19050">
            <a:solidFill>
              <a:schemeClr val="tx1"/>
            </a:solidFill>
            <a:round/>
            <a:headEnd/>
            <a:tailEnd/>
          </a:ln>
        </p:spPr>
        <p:txBody>
          <a:bodyPr wrap="none" anchor="ctr"/>
          <a:lstStyle/>
          <a:p>
            <a:endParaRPr lang="en-GB"/>
          </a:p>
        </p:txBody>
      </p:sp>
      <p:sp>
        <p:nvSpPr>
          <p:cNvPr id="36888" name="Rectangle 65"/>
          <p:cNvSpPr>
            <a:spLocks noChangeArrowheads="1"/>
          </p:cNvSpPr>
          <p:nvPr/>
        </p:nvSpPr>
        <p:spPr bwMode="auto">
          <a:xfrm>
            <a:off x="3602038" y="2005013"/>
            <a:ext cx="242887" cy="223837"/>
          </a:xfrm>
          <a:prstGeom prst="rect">
            <a:avLst/>
          </a:prstGeom>
          <a:noFill/>
          <a:ln w="19050">
            <a:solidFill>
              <a:schemeClr val="tx1"/>
            </a:solidFill>
            <a:miter lim="800000"/>
            <a:headEnd/>
            <a:tailEnd/>
          </a:ln>
        </p:spPr>
        <p:txBody>
          <a:bodyPr wrap="none" anchor="ctr"/>
          <a:lstStyle/>
          <a:p>
            <a:endParaRPr lang="en-US" b="1"/>
          </a:p>
        </p:txBody>
      </p:sp>
      <p:sp>
        <p:nvSpPr>
          <p:cNvPr id="36889" name="Line 66"/>
          <p:cNvSpPr>
            <a:spLocks noChangeShapeType="1"/>
          </p:cNvSpPr>
          <p:nvPr/>
        </p:nvSpPr>
        <p:spPr bwMode="auto">
          <a:xfrm flipH="1">
            <a:off x="1714500" y="1958975"/>
            <a:ext cx="77788" cy="71438"/>
          </a:xfrm>
          <a:prstGeom prst="line">
            <a:avLst/>
          </a:prstGeom>
          <a:noFill/>
          <a:ln w="19050">
            <a:solidFill>
              <a:schemeClr val="tx1"/>
            </a:solidFill>
            <a:round/>
            <a:headEnd/>
            <a:tailEnd/>
          </a:ln>
        </p:spPr>
        <p:txBody>
          <a:bodyPr wrap="none" anchor="ctr"/>
          <a:lstStyle/>
          <a:p>
            <a:endParaRPr lang="en-GB"/>
          </a:p>
        </p:txBody>
      </p:sp>
      <p:sp>
        <p:nvSpPr>
          <p:cNvPr id="36890" name="Line 67"/>
          <p:cNvSpPr>
            <a:spLocks noChangeShapeType="1"/>
          </p:cNvSpPr>
          <p:nvPr/>
        </p:nvSpPr>
        <p:spPr bwMode="auto">
          <a:xfrm flipH="1" flipV="1">
            <a:off x="1766888" y="1998663"/>
            <a:ext cx="68262" cy="71437"/>
          </a:xfrm>
          <a:prstGeom prst="line">
            <a:avLst/>
          </a:prstGeom>
          <a:noFill/>
          <a:ln w="19050">
            <a:solidFill>
              <a:schemeClr val="tx1"/>
            </a:solidFill>
            <a:round/>
            <a:headEnd/>
            <a:tailEnd/>
          </a:ln>
        </p:spPr>
        <p:txBody>
          <a:bodyPr wrap="none" anchor="ctr"/>
          <a:lstStyle/>
          <a:p>
            <a:endParaRPr lang="en-GB"/>
          </a:p>
        </p:txBody>
      </p:sp>
      <p:sp>
        <p:nvSpPr>
          <p:cNvPr id="36891" name="Line 68"/>
          <p:cNvSpPr>
            <a:spLocks noChangeShapeType="1"/>
          </p:cNvSpPr>
          <p:nvPr/>
        </p:nvSpPr>
        <p:spPr bwMode="auto">
          <a:xfrm flipV="1">
            <a:off x="3756025" y="2663825"/>
            <a:ext cx="146050" cy="119063"/>
          </a:xfrm>
          <a:prstGeom prst="line">
            <a:avLst/>
          </a:prstGeom>
          <a:noFill/>
          <a:ln w="19050">
            <a:solidFill>
              <a:schemeClr val="tx1"/>
            </a:solidFill>
            <a:round/>
            <a:headEnd/>
            <a:tailEnd type="triangle" w="med" len="med"/>
          </a:ln>
        </p:spPr>
        <p:txBody>
          <a:bodyPr wrap="none" anchor="ctr"/>
          <a:lstStyle/>
          <a:p>
            <a:endParaRPr lang="en-GB"/>
          </a:p>
        </p:txBody>
      </p:sp>
      <p:sp>
        <p:nvSpPr>
          <p:cNvPr id="36892" name="Line 69"/>
          <p:cNvSpPr>
            <a:spLocks noChangeShapeType="1"/>
          </p:cNvSpPr>
          <p:nvPr/>
        </p:nvSpPr>
        <p:spPr bwMode="auto">
          <a:xfrm>
            <a:off x="3835400" y="2119313"/>
            <a:ext cx="436563" cy="1587"/>
          </a:xfrm>
          <a:prstGeom prst="line">
            <a:avLst/>
          </a:prstGeom>
          <a:noFill/>
          <a:ln w="19050">
            <a:solidFill>
              <a:schemeClr val="tx1"/>
            </a:solidFill>
            <a:round/>
            <a:headEnd/>
            <a:tailEnd/>
          </a:ln>
        </p:spPr>
        <p:txBody>
          <a:bodyPr wrap="none" anchor="ctr"/>
          <a:lstStyle/>
          <a:p>
            <a:endParaRPr lang="en-GB"/>
          </a:p>
        </p:txBody>
      </p:sp>
      <p:sp>
        <p:nvSpPr>
          <p:cNvPr id="36893" name="Line 70"/>
          <p:cNvSpPr>
            <a:spLocks noChangeShapeType="1"/>
          </p:cNvSpPr>
          <p:nvPr/>
        </p:nvSpPr>
        <p:spPr bwMode="auto">
          <a:xfrm flipH="1">
            <a:off x="4048125" y="2122488"/>
            <a:ext cx="1588" cy="265112"/>
          </a:xfrm>
          <a:prstGeom prst="line">
            <a:avLst/>
          </a:prstGeom>
          <a:noFill/>
          <a:ln w="19050">
            <a:solidFill>
              <a:schemeClr val="tx1"/>
            </a:solidFill>
            <a:round/>
            <a:headEnd/>
            <a:tailEnd/>
          </a:ln>
        </p:spPr>
        <p:txBody>
          <a:bodyPr wrap="none" anchor="ctr"/>
          <a:lstStyle/>
          <a:p>
            <a:endParaRPr lang="en-GB"/>
          </a:p>
        </p:txBody>
      </p:sp>
      <p:sp>
        <p:nvSpPr>
          <p:cNvPr id="36894" name="Oval 71"/>
          <p:cNvSpPr>
            <a:spLocks noChangeArrowheads="1"/>
          </p:cNvSpPr>
          <p:nvPr/>
        </p:nvSpPr>
        <p:spPr bwMode="auto">
          <a:xfrm>
            <a:off x="7089775" y="1800225"/>
            <a:ext cx="265113" cy="254000"/>
          </a:xfrm>
          <a:prstGeom prst="ellipse">
            <a:avLst/>
          </a:prstGeom>
          <a:noFill/>
          <a:ln w="19050">
            <a:solidFill>
              <a:schemeClr val="tx1"/>
            </a:solidFill>
            <a:round/>
            <a:headEnd/>
            <a:tailEnd/>
          </a:ln>
        </p:spPr>
        <p:txBody>
          <a:bodyPr wrap="none" anchor="ctr"/>
          <a:lstStyle/>
          <a:p>
            <a:endParaRPr lang="en-US" b="1"/>
          </a:p>
        </p:txBody>
      </p:sp>
      <p:sp>
        <p:nvSpPr>
          <p:cNvPr id="36895" name="Line 73"/>
          <p:cNvSpPr>
            <a:spLocks noChangeShapeType="1"/>
          </p:cNvSpPr>
          <p:nvPr/>
        </p:nvSpPr>
        <p:spPr bwMode="auto">
          <a:xfrm flipH="1">
            <a:off x="6383338" y="1776413"/>
            <a:ext cx="323850" cy="307975"/>
          </a:xfrm>
          <a:prstGeom prst="line">
            <a:avLst/>
          </a:prstGeom>
          <a:noFill/>
          <a:ln w="19050">
            <a:solidFill>
              <a:schemeClr val="tx1"/>
            </a:solidFill>
            <a:round/>
            <a:headEnd/>
            <a:tailEnd/>
          </a:ln>
        </p:spPr>
        <p:txBody>
          <a:bodyPr wrap="none" anchor="ctr"/>
          <a:lstStyle/>
          <a:p>
            <a:endParaRPr lang="en-GB"/>
          </a:p>
        </p:txBody>
      </p:sp>
      <p:sp>
        <p:nvSpPr>
          <p:cNvPr id="36896" name="Text Box 74"/>
          <p:cNvSpPr txBox="1">
            <a:spLocks noChangeArrowheads="1"/>
          </p:cNvSpPr>
          <p:nvPr/>
        </p:nvSpPr>
        <p:spPr bwMode="auto">
          <a:xfrm>
            <a:off x="6410325" y="1822450"/>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897" name="Rectangle 75"/>
          <p:cNvSpPr>
            <a:spLocks noChangeArrowheads="1"/>
          </p:cNvSpPr>
          <p:nvPr/>
        </p:nvSpPr>
        <p:spPr bwMode="auto">
          <a:xfrm>
            <a:off x="7089775" y="1804988"/>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898" name="Rectangle 77"/>
          <p:cNvSpPr>
            <a:spLocks noChangeArrowheads="1"/>
          </p:cNvSpPr>
          <p:nvPr/>
        </p:nvSpPr>
        <p:spPr bwMode="auto">
          <a:xfrm>
            <a:off x="6419850" y="1822450"/>
            <a:ext cx="242888" cy="223838"/>
          </a:xfrm>
          <a:prstGeom prst="rect">
            <a:avLst/>
          </a:prstGeom>
          <a:noFill/>
          <a:ln w="19050">
            <a:solidFill>
              <a:schemeClr val="tx1"/>
            </a:solidFill>
            <a:miter lim="800000"/>
            <a:headEnd/>
            <a:tailEnd/>
          </a:ln>
        </p:spPr>
        <p:txBody>
          <a:bodyPr wrap="none" anchor="ctr"/>
          <a:lstStyle/>
          <a:p>
            <a:endParaRPr lang="en-US" b="1"/>
          </a:p>
        </p:txBody>
      </p:sp>
      <p:sp>
        <p:nvSpPr>
          <p:cNvPr id="36899" name="Line 78"/>
          <p:cNvSpPr>
            <a:spLocks noChangeShapeType="1"/>
          </p:cNvSpPr>
          <p:nvPr/>
        </p:nvSpPr>
        <p:spPr bwMode="auto">
          <a:xfrm>
            <a:off x="6661150" y="1919288"/>
            <a:ext cx="436563" cy="1587"/>
          </a:xfrm>
          <a:prstGeom prst="line">
            <a:avLst/>
          </a:prstGeom>
          <a:noFill/>
          <a:ln w="19050">
            <a:solidFill>
              <a:schemeClr val="tx1"/>
            </a:solidFill>
            <a:round/>
            <a:headEnd/>
            <a:tailEnd/>
          </a:ln>
        </p:spPr>
        <p:txBody>
          <a:bodyPr wrap="none" anchor="ctr"/>
          <a:lstStyle/>
          <a:p>
            <a:endParaRPr lang="en-GB"/>
          </a:p>
        </p:txBody>
      </p:sp>
      <p:sp>
        <p:nvSpPr>
          <p:cNvPr id="36900" name="Line 79"/>
          <p:cNvSpPr>
            <a:spLocks noChangeShapeType="1"/>
          </p:cNvSpPr>
          <p:nvPr/>
        </p:nvSpPr>
        <p:spPr bwMode="auto">
          <a:xfrm flipH="1">
            <a:off x="6883400" y="1922463"/>
            <a:ext cx="1588" cy="265112"/>
          </a:xfrm>
          <a:prstGeom prst="line">
            <a:avLst/>
          </a:prstGeom>
          <a:noFill/>
          <a:ln w="19050">
            <a:solidFill>
              <a:schemeClr val="tx1"/>
            </a:solidFill>
            <a:round/>
            <a:headEnd/>
            <a:tailEnd/>
          </a:ln>
        </p:spPr>
        <p:txBody>
          <a:bodyPr wrap="none" anchor="ctr"/>
          <a:lstStyle/>
          <a:p>
            <a:endParaRPr lang="en-GB"/>
          </a:p>
        </p:txBody>
      </p:sp>
      <p:sp>
        <p:nvSpPr>
          <p:cNvPr id="36901" name="Line 81"/>
          <p:cNvSpPr>
            <a:spLocks noChangeShapeType="1"/>
          </p:cNvSpPr>
          <p:nvPr/>
        </p:nvSpPr>
        <p:spPr bwMode="auto">
          <a:xfrm flipV="1">
            <a:off x="5632450" y="2182813"/>
            <a:ext cx="2705100" cy="6350"/>
          </a:xfrm>
          <a:prstGeom prst="line">
            <a:avLst/>
          </a:prstGeom>
          <a:noFill/>
          <a:ln w="19050">
            <a:solidFill>
              <a:schemeClr val="tx1"/>
            </a:solidFill>
            <a:round/>
            <a:headEnd/>
            <a:tailEnd/>
          </a:ln>
        </p:spPr>
        <p:txBody>
          <a:bodyPr wrap="none" anchor="ctr"/>
          <a:lstStyle/>
          <a:p>
            <a:endParaRPr lang="en-GB"/>
          </a:p>
        </p:txBody>
      </p:sp>
      <p:sp>
        <p:nvSpPr>
          <p:cNvPr id="36902" name="Text Box 87"/>
          <p:cNvSpPr txBox="1">
            <a:spLocks noChangeArrowheads="1"/>
          </p:cNvSpPr>
          <p:nvPr/>
        </p:nvSpPr>
        <p:spPr bwMode="auto">
          <a:xfrm>
            <a:off x="5492750" y="2365375"/>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903" name="Rectangle 88"/>
          <p:cNvSpPr>
            <a:spLocks noChangeArrowheads="1"/>
          </p:cNvSpPr>
          <p:nvPr/>
        </p:nvSpPr>
        <p:spPr bwMode="auto">
          <a:xfrm>
            <a:off x="5511800" y="2370138"/>
            <a:ext cx="242888" cy="223837"/>
          </a:xfrm>
          <a:prstGeom prst="rect">
            <a:avLst/>
          </a:prstGeom>
          <a:noFill/>
          <a:ln w="19050">
            <a:solidFill>
              <a:schemeClr val="tx1"/>
            </a:solidFill>
            <a:miter lim="800000"/>
            <a:headEnd/>
            <a:tailEnd/>
          </a:ln>
        </p:spPr>
        <p:txBody>
          <a:bodyPr wrap="none" anchor="ctr"/>
          <a:lstStyle/>
          <a:p>
            <a:endParaRPr lang="en-US" b="1"/>
          </a:p>
        </p:txBody>
      </p:sp>
      <p:sp>
        <p:nvSpPr>
          <p:cNvPr id="36904" name="Text Box 89"/>
          <p:cNvSpPr txBox="1">
            <a:spLocks noChangeArrowheads="1"/>
          </p:cNvSpPr>
          <p:nvPr/>
        </p:nvSpPr>
        <p:spPr bwMode="auto">
          <a:xfrm>
            <a:off x="6162675" y="2346325"/>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905" name="Rectangle 90"/>
          <p:cNvSpPr>
            <a:spLocks noChangeArrowheads="1"/>
          </p:cNvSpPr>
          <p:nvPr/>
        </p:nvSpPr>
        <p:spPr bwMode="auto">
          <a:xfrm>
            <a:off x="6183313" y="2370138"/>
            <a:ext cx="241300" cy="215900"/>
          </a:xfrm>
          <a:prstGeom prst="rect">
            <a:avLst/>
          </a:prstGeom>
          <a:noFill/>
          <a:ln w="19050">
            <a:solidFill>
              <a:schemeClr val="tx1"/>
            </a:solidFill>
            <a:miter lim="800000"/>
            <a:headEnd/>
            <a:tailEnd/>
          </a:ln>
        </p:spPr>
        <p:txBody>
          <a:bodyPr wrap="none" anchor="ctr"/>
          <a:lstStyle/>
          <a:p>
            <a:endParaRPr lang="en-US" b="1"/>
          </a:p>
        </p:txBody>
      </p:sp>
      <p:sp>
        <p:nvSpPr>
          <p:cNvPr id="36906" name="Text Box 91"/>
          <p:cNvSpPr txBox="1">
            <a:spLocks noChangeArrowheads="1"/>
          </p:cNvSpPr>
          <p:nvPr/>
        </p:nvSpPr>
        <p:spPr bwMode="auto">
          <a:xfrm>
            <a:off x="6832600" y="2365375"/>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907" name="Rectangle 92"/>
          <p:cNvSpPr>
            <a:spLocks noChangeArrowheads="1"/>
          </p:cNvSpPr>
          <p:nvPr/>
        </p:nvSpPr>
        <p:spPr bwMode="auto">
          <a:xfrm>
            <a:off x="6848475" y="2371725"/>
            <a:ext cx="233363" cy="223838"/>
          </a:xfrm>
          <a:prstGeom prst="rect">
            <a:avLst/>
          </a:prstGeom>
          <a:noFill/>
          <a:ln w="19050">
            <a:solidFill>
              <a:schemeClr val="tx1"/>
            </a:solidFill>
            <a:miter lim="800000"/>
            <a:headEnd/>
            <a:tailEnd/>
          </a:ln>
        </p:spPr>
        <p:txBody>
          <a:bodyPr wrap="none" anchor="ctr"/>
          <a:lstStyle/>
          <a:p>
            <a:endParaRPr lang="en-US" b="1"/>
          </a:p>
        </p:txBody>
      </p:sp>
      <p:sp>
        <p:nvSpPr>
          <p:cNvPr id="36908" name="Oval 93"/>
          <p:cNvSpPr>
            <a:spLocks noChangeArrowheads="1"/>
          </p:cNvSpPr>
          <p:nvPr/>
        </p:nvSpPr>
        <p:spPr bwMode="auto">
          <a:xfrm>
            <a:off x="7537450" y="2359025"/>
            <a:ext cx="266700" cy="254000"/>
          </a:xfrm>
          <a:prstGeom prst="ellipse">
            <a:avLst/>
          </a:prstGeom>
          <a:noFill/>
          <a:ln w="19050">
            <a:solidFill>
              <a:schemeClr val="tx1"/>
            </a:solidFill>
            <a:round/>
            <a:headEnd/>
            <a:tailEnd/>
          </a:ln>
        </p:spPr>
        <p:txBody>
          <a:bodyPr wrap="none" anchor="ctr"/>
          <a:lstStyle/>
          <a:p>
            <a:endParaRPr lang="en-US" b="1"/>
          </a:p>
        </p:txBody>
      </p:sp>
      <p:sp>
        <p:nvSpPr>
          <p:cNvPr id="36909" name="Rectangle 94"/>
          <p:cNvSpPr>
            <a:spLocks noChangeArrowheads="1"/>
          </p:cNvSpPr>
          <p:nvPr/>
        </p:nvSpPr>
        <p:spPr bwMode="auto">
          <a:xfrm>
            <a:off x="7537450" y="2363788"/>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910" name="Oval 95"/>
          <p:cNvSpPr>
            <a:spLocks noChangeArrowheads="1"/>
          </p:cNvSpPr>
          <p:nvPr/>
        </p:nvSpPr>
        <p:spPr bwMode="auto">
          <a:xfrm>
            <a:off x="8202613" y="2343150"/>
            <a:ext cx="265112" cy="254000"/>
          </a:xfrm>
          <a:prstGeom prst="ellipse">
            <a:avLst/>
          </a:prstGeom>
          <a:solidFill>
            <a:srgbClr val="FF6600"/>
          </a:solidFill>
          <a:ln w="19050">
            <a:solidFill>
              <a:schemeClr val="tx1"/>
            </a:solidFill>
            <a:round/>
            <a:headEnd/>
            <a:tailEnd/>
          </a:ln>
        </p:spPr>
        <p:txBody>
          <a:bodyPr wrap="none" anchor="ctr"/>
          <a:lstStyle/>
          <a:p>
            <a:endParaRPr lang="en-US" b="1"/>
          </a:p>
        </p:txBody>
      </p:sp>
      <p:sp>
        <p:nvSpPr>
          <p:cNvPr id="36911" name="Line 96"/>
          <p:cNvSpPr>
            <a:spLocks noChangeShapeType="1"/>
          </p:cNvSpPr>
          <p:nvPr/>
        </p:nvSpPr>
        <p:spPr bwMode="auto">
          <a:xfrm flipV="1">
            <a:off x="8062913" y="2595563"/>
            <a:ext cx="146050" cy="119062"/>
          </a:xfrm>
          <a:prstGeom prst="line">
            <a:avLst/>
          </a:prstGeom>
          <a:noFill/>
          <a:ln w="19050">
            <a:solidFill>
              <a:schemeClr val="tx1"/>
            </a:solidFill>
            <a:round/>
            <a:headEnd/>
            <a:tailEnd type="triangle" w="med" len="med"/>
          </a:ln>
        </p:spPr>
        <p:txBody>
          <a:bodyPr wrap="none" anchor="ctr"/>
          <a:lstStyle/>
          <a:p>
            <a:endParaRPr lang="en-GB"/>
          </a:p>
        </p:txBody>
      </p:sp>
      <p:sp>
        <p:nvSpPr>
          <p:cNvPr id="36912" name="Line 97"/>
          <p:cNvSpPr>
            <a:spLocks noChangeShapeType="1"/>
          </p:cNvSpPr>
          <p:nvPr/>
        </p:nvSpPr>
        <p:spPr bwMode="auto">
          <a:xfrm flipH="1">
            <a:off x="8139113" y="2279650"/>
            <a:ext cx="77787" cy="71438"/>
          </a:xfrm>
          <a:prstGeom prst="line">
            <a:avLst/>
          </a:prstGeom>
          <a:noFill/>
          <a:ln w="19050">
            <a:solidFill>
              <a:schemeClr val="tx1"/>
            </a:solidFill>
            <a:round/>
            <a:headEnd/>
            <a:tailEnd/>
          </a:ln>
        </p:spPr>
        <p:txBody>
          <a:bodyPr wrap="none" anchor="ctr"/>
          <a:lstStyle/>
          <a:p>
            <a:endParaRPr lang="en-GB"/>
          </a:p>
        </p:txBody>
      </p:sp>
      <p:sp>
        <p:nvSpPr>
          <p:cNvPr id="36913" name="Line 98"/>
          <p:cNvSpPr>
            <a:spLocks noChangeShapeType="1"/>
          </p:cNvSpPr>
          <p:nvPr/>
        </p:nvSpPr>
        <p:spPr bwMode="auto">
          <a:xfrm flipH="1" flipV="1">
            <a:off x="8183563" y="2319338"/>
            <a:ext cx="68262" cy="71437"/>
          </a:xfrm>
          <a:prstGeom prst="line">
            <a:avLst/>
          </a:prstGeom>
          <a:noFill/>
          <a:ln w="19050">
            <a:solidFill>
              <a:schemeClr val="tx1"/>
            </a:solidFill>
            <a:round/>
            <a:headEnd/>
            <a:tailEnd/>
          </a:ln>
        </p:spPr>
        <p:txBody>
          <a:bodyPr wrap="none" anchor="ctr"/>
          <a:lstStyle/>
          <a:p>
            <a:endParaRPr lang="en-GB"/>
          </a:p>
        </p:txBody>
      </p:sp>
      <p:sp>
        <p:nvSpPr>
          <p:cNvPr id="36914" name="Line 99"/>
          <p:cNvSpPr>
            <a:spLocks noChangeShapeType="1"/>
          </p:cNvSpPr>
          <p:nvPr/>
        </p:nvSpPr>
        <p:spPr bwMode="auto">
          <a:xfrm>
            <a:off x="8461375" y="2460625"/>
            <a:ext cx="436563" cy="1588"/>
          </a:xfrm>
          <a:prstGeom prst="line">
            <a:avLst/>
          </a:prstGeom>
          <a:noFill/>
          <a:ln w="19050">
            <a:solidFill>
              <a:schemeClr val="tx1"/>
            </a:solidFill>
            <a:round/>
            <a:headEnd/>
            <a:tailEnd/>
          </a:ln>
        </p:spPr>
        <p:txBody>
          <a:bodyPr wrap="none" anchor="ctr"/>
          <a:lstStyle/>
          <a:p>
            <a:endParaRPr lang="en-GB"/>
          </a:p>
        </p:txBody>
      </p:sp>
      <p:sp>
        <p:nvSpPr>
          <p:cNvPr id="36915" name="Line 100"/>
          <p:cNvSpPr>
            <a:spLocks noChangeShapeType="1"/>
          </p:cNvSpPr>
          <p:nvPr/>
        </p:nvSpPr>
        <p:spPr bwMode="auto">
          <a:xfrm flipH="1">
            <a:off x="8678863" y="2455863"/>
            <a:ext cx="1587" cy="265112"/>
          </a:xfrm>
          <a:prstGeom prst="line">
            <a:avLst/>
          </a:prstGeom>
          <a:noFill/>
          <a:ln w="19050">
            <a:solidFill>
              <a:schemeClr val="tx1"/>
            </a:solidFill>
            <a:round/>
            <a:headEnd/>
            <a:tailEnd/>
          </a:ln>
        </p:spPr>
        <p:txBody>
          <a:bodyPr wrap="none" anchor="ctr"/>
          <a:lstStyle/>
          <a:p>
            <a:endParaRPr lang="en-GB"/>
          </a:p>
        </p:txBody>
      </p:sp>
      <p:sp>
        <p:nvSpPr>
          <p:cNvPr id="36916" name="Rectangle 101"/>
          <p:cNvSpPr>
            <a:spLocks noChangeArrowheads="1"/>
          </p:cNvSpPr>
          <p:nvPr/>
        </p:nvSpPr>
        <p:spPr bwMode="auto">
          <a:xfrm>
            <a:off x="8905875" y="2343150"/>
            <a:ext cx="241300" cy="223838"/>
          </a:xfrm>
          <a:prstGeom prst="rect">
            <a:avLst/>
          </a:prstGeom>
          <a:noFill/>
          <a:ln w="19050">
            <a:solidFill>
              <a:schemeClr val="tx1"/>
            </a:solidFill>
            <a:miter lim="800000"/>
            <a:headEnd/>
            <a:tailEnd/>
          </a:ln>
        </p:spPr>
        <p:txBody>
          <a:bodyPr wrap="none" anchor="ctr"/>
          <a:lstStyle/>
          <a:p>
            <a:endParaRPr lang="en-US" b="1"/>
          </a:p>
        </p:txBody>
      </p:sp>
      <p:sp>
        <p:nvSpPr>
          <p:cNvPr id="36917" name="Line 102"/>
          <p:cNvSpPr>
            <a:spLocks noChangeShapeType="1"/>
          </p:cNvSpPr>
          <p:nvPr/>
        </p:nvSpPr>
        <p:spPr bwMode="auto">
          <a:xfrm>
            <a:off x="8364538" y="2714625"/>
            <a:ext cx="604837" cy="1588"/>
          </a:xfrm>
          <a:prstGeom prst="line">
            <a:avLst/>
          </a:prstGeom>
          <a:noFill/>
          <a:ln w="19050">
            <a:solidFill>
              <a:schemeClr val="tx1"/>
            </a:solidFill>
            <a:round/>
            <a:headEnd/>
            <a:tailEnd/>
          </a:ln>
        </p:spPr>
        <p:txBody>
          <a:bodyPr wrap="none" anchor="ctr"/>
          <a:lstStyle/>
          <a:p>
            <a:endParaRPr lang="en-GB"/>
          </a:p>
        </p:txBody>
      </p:sp>
      <p:sp>
        <p:nvSpPr>
          <p:cNvPr id="36918" name="Line 104"/>
          <p:cNvSpPr>
            <a:spLocks noChangeShapeType="1"/>
          </p:cNvSpPr>
          <p:nvPr/>
        </p:nvSpPr>
        <p:spPr bwMode="auto">
          <a:xfrm flipH="1">
            <a:off x="8375650" y="2708275"/>
            <a:ext cx="1588" cy="188913"/>
          </a:xfrm>
          <a:prstGeom prst="line">
            <a:avLst/>
          </a:prstGeom>
          <a:noFill/>
          <a:ln w="19050">
            <a:solidFill>
              <a:schemeClr val="tx1"/>
            </a:solidFill>
            <a:round/>
            <a:headEnd/>
            <a:tailEnd/>
          </a:ln>
        </p:spPr>
        <p:txBody>
          <a:bodyPr wrap="none" anchor="ctr"/>
          <a:lstStyle/>
          <a:p>
            <a:endParaRPr lang="en-GB"/>
          </a:p>
        </p:txBody>
      </p:sp>
      <p:sp>
        <p:nvSpPr>
          <p:cNvPr id="36919" name="Oval 105"/>
          <p:cNvSpPr>
            <a:spLocks noChangeArrowheads="1"/>
          </p:cNvSpPr>
          <p:nvPr/>
        </p:nvSpPr>
        <p:spPr bwMode="auto">
          <a:xfrm>
            <a:off x="8245475" y="2884488"/>
            <a:ext cx="265113" cy="254000"/>
          </a:xfrm>
          <a:prstGeom prst="ellipse">
            <a:avLst/>
          </a:prstGeom>
          <a:noFill/>
          <a:ln w="19050">
            <a:solidFill>
              <a:schemeClr val="tx1"/>
            </a:solidFill>
            <a:round/>
            <a:headEnd/>
            <a:tailEnd/>
          </a:ln>
        </p:spPr>
        <p:txBody>
          <a:bodyPr wrap="none" anchor="ctr"/>
          <a:lstStyle/>
          <a:p>
            <a:endParaRPr lang="en-US" b="1"/>
          </a:p>
        </p:txBody>
      </p:sp>
      <p:sp>
        <p:nvSpPr>
          <p:cNvPr id="36920" name="Rectangle 106"/>
          <p:cNvSpPr>
            <a:spLocks noChangeArrowheads="1"/>
          </p:cNvSpPr>
          <p:nvPr/>
        </p:nvSpPr>
        <p:spPr bwMode="auto">
          <a:xfrm>
            <a:off x="8245475" y="2898775"/>
            <a:ext cx="261938" cy="244475"/>
          </a:xfrm>
          <a:prstGeom prst="rect">
            <a:avLst/>
          </a:prstGeom>
          <a:noFill/>
          <a:ln w="9525">
            <a:noFill/>
            <a:miter lim="800000"/>
            <a:headEnd/>
            <a:tailEnd/>
          </a:ln>
        </p:spPr>
        <p:txBody>
          <a:bodyPr wrap="none">
            <a:spAutoFit/>
          </a:bodyPr>
          <a:lstStyle/>
          <a:p>
            <a:r>
              <a:rPr lang="fr-FR" sz="1000" b="1"/>
              <a:t>?</a:t>
            </a:r>
            <a:endParaRPr lang="fr-FR" b="1"/>
          </a:p>
        </p:txBody>
      </p:sp>
      <p:sp>
        <p:nvSpPr>
          <p:cNvPr id="36921" name="Oval 107"/>
          <p:cNvSpPr>
            <a:spLocks noChangeArrowheads="1"/>
          </p:cNvSpPr>
          <p:nvPr/>
        </p:nvSpPr>
        <p:spPr bwMode="auto">
          <a:xfrm>
            <a:off x="8824913" y="2890838"/>
            <a:ext cx="266700" cy="254000"/>
          </a:xfrm>
          <a:prstGeom prst="ellipse">
            <a:avLst/>
          </a:prstGeom>
          <a:noFill/>
          <a:ln w="19050">
            <a:solidFill>
              <a:schemeClr val="tx1"/>
            </a:solidFill>
            <a:round/>
            <a:headEnd/>
            <a:tailEnd/>
          </a:ln>
        </p:spPr>
        <p:txBody>
          <a:bodyPr wrap="none" anchor="ctr"/>
          <a:lstStyle/>
          <a:p>
            <a:endParaRPr lang="en-US" b="1"/>
          </a:p>
        </p:txBody>
      </p:sp>
      <p:sp>
        <p:nvSpPr>
          <p:cNvPr id="36922" name="Rectangle 108"/>
          <p:cNvSpPr>
            <a:spLocks noChangeArrowheads="1"/>
          </p:cNvSpPr>
          <p:nvPr/>
        </p:nvSpPr>
        <p:spPr bwMode="auto">
          <a:xfrm>
            <a:off x="8815388" y="2903538"/>
            <a:ext cx="261937" cy="244475"/>
          </a:xfrm>
          <a:prstGeom prst="rect">
            <a:avLst/>
          </a:prstGeom>
          <a:noFill/>
          <a:ln w="9525">
            <a:noFill/>
            <a:miter lim="800000"/>
            <a:headEnd/>
            <a:tailEnd/>
          </a:ln>
        </p:spPr>
        <p:txBody>
          <a:bodyPr wrap="none">
            <a:spAutoFit/>
          </a:bodyPr>
          <a:lstStyle/>
          <a:p>
            <a:r>
              <a:rPr lang="fr-FR" sz="1000" b="1"/>
              <a:t>?</a:t>
            </a:r>
            <a:endParaRPr lang="fr-FR" b="1"/>
          </a:p>
        </p:txBody>
      </p:sp>
      <p:sp>
        <p:nvSpPr>
          <p:cNvPr id="36923" name="Line 109"/>
          <p:cNvSpPr>
            <a:spLocks noChangeShapeType="1"/>
          </p:cNvSpPr>
          <p:nvPr/>
        </p:nvSpPr>
        <p:spPr bwMode="auto">
          <a:xfrm flipH="1">
            <a:off x="8963025" y="2709863"/>
            <a:ext cx="3175" cy="188912"/>
          </a:xfrm>
          <a:prstGeom prst="line">
            <a:avLst/>
          </a:prstGeom>
          <a:noFill/>
          <a:ln w="19050">
            <a:solidFill>
              <a:schemeClr val="tx1"/>
            </a:solidFill>
            <a:round/>
            <a:headEnd/>
            <a:tailEnd/>
          </a:ln>
        </p:spPr>
        <p:txBody>
          <a:bodyPr wrap="none" anchor="ctr"/>
          <a:lstStyle/>
          <a:p>
            <a:endParaRPr lang="en-GB"/>
          </a:p>
        </p:txBody>
      </p:sp>
      <p:sp>
        <p:nvSpPr>
          <p:cNvPr id="36924" name="Line 110"/>
          <p:cNvSpPr>
            <a:spLocks noChangeShapeType="1"/>
          </p:cNvSpPr>
          <p:nvPr/>
        </p:nvSpPr>
        <p:spPr bwMode="auto">
          <a:xfrm>
            <a:off x="1497013" y="3970338"/>
            <a:ext cx="436562" cy="1587"/>
          </a:xfrm>
          <a:prstGeom prst="line">
            <a:avLst/>
          </a:prstGeom>
          <a:noFill/>
          <a:ln w="19050">
            <a:solidFill>
              <a:schemeClr val="tx1"/>
            </a:solidFill>
            <a:round/>
            <a:headEnd/>
            <a:tailEnd/>
          </a:ln>
        </p:spPr>
        <p:txBody>
          <a:bodyPr wrap="none" anchor="ctr"/>
          <a:lstStyle/>
          <a:p>
            <a:endParaRPr lang="en-GB"/>
          </a:p>
        </p:txBody>
      </p:sp>
      <p:sp>
        <p:nvSpPr>
          <p:cNvPr id="36925" name="Rectangle 111"/>
          <p:cNvSpPr>
            <a:spLocks noChangeArrowheads="1"/>
          </p:cNvSpPr>
          <p:nvPr/>
        </p:nvSpPr>
        <p:spPr bwMode="auto">
          <a:xfrm>
            <a:off x="1255713" y="3863975"/>
            <a:ext cx="242887" cy="223838"/>
          </a:xfrm>
          <a:prstGeom prst="rect">
            <a:avLst/>
          </a:prstGeom>
          <a:noFill/>
          <a:ln w="19050">
            <a:solidFill>
              <a:schemeClr val="tx1"/>
            </a:solidFill>
            <a:miter lim="800000"/>
            <a:headEnd/>
            <a:tailEnd/>
          </a:ln>
        </p:spPr>
        <p:txBody>
          <a:bodyPr wrap="none" anchor="ctr"/>
          <a:lstStyle/>
          <a:p>
            <a:endParaRPr lang="en-US" b="1"/>
          </a:p>
        </p:txBody>
      </p:sp>
      <p:sp>
        <p:nvSpPr>
          <p:cNvPr id="36926" name="Oval 112"/>
          <p:cNvSpPr>
            <a:spLocks noChangeArrowheads="1"/>
          </p:cNvSpPr>
          <p:nvPr/>
        </p:nvSpPr>
        <p:spPr bwMode="auto">
          <a:xfrm>
            <a:off x="1931988" y="3825875"/>
            <a:ext cx="266700" cy="254000"/>
          </a:xfrm>
          <a:prstGeom prst="ellipse">
            <a:avLst/>
          </a:prstGeom>
          <a:noFill/>
          <a:ln w="19050">
            <a:solidFill>
              <a:schemeClr val="tx1"/>
            </a:solidFill>
            <a:round/>
            <a:headEnd/>
            <a:tailEnd/>
          </a:ln>
        </p:spPr>
        <p:txBody>
          <a:bodyPr wrap="none" anchor="ctr"/>
          <a:lstStyle/>
          <a:p>
            <a:endParaRPr lang="en-US" b="1"/>
          </a:p>
        </p:txBody>
      </p:sp>
      <p:sp>
        <p:nvSpPr>
          <p:cNvPr id="36927" name="Line 113"/>
          <p:cNvSpPr>
            <a:spLocks noChangeShapeType="1"/>
          </p:cNvSpPr>
          <p:nvPr/>
        </p:nvSpPr>
        <p:spPr bwMode="auto">
          <a:xfrm flipH="1">
            <a:off x="1709738" y="3965575"/>
            <a:ext cx="1587" cy="265113"/>
          </a:xfrm>
          <a:prstGeom prst="line">
            <a:avLst/>
          </a:prstGeom>
          <a:noFill/>
          <a:ln w="19050">
            <a:solidFill>
              <a:schemeClr val="tx1"/>
            </a:solidFill>
            <a:round/>
            <a:headEnd/>
            <a:tailEnd/>
          </a:ln>
        </p:spPr>
        <p:txBody>
          <a:bodyPr wrap="none" anchor="ctr"/>
          <a:lstStyle/>
          <a:p>
            <a:endParaRPr lang="en-GB"/>
          </a:p>
        </p:txBody>
      </p:sp>
      <p:sp>
        <p:nvSpPr>
          <p:cNvPr id="36928" name="Line 122"/>
          <p:cNvSpPr>
            <a:spLocks noChangeShapeType="1"/>
          </p:cNvSpPr>
          <p:nvPr/>
        </p:nvSpPr>
        <p:spPr bwMode="auto">
          <a:xfrm flipH="1">
            <a:off x="1116013" y="4235450"/>
            <a:ext cx="1587" cy="265113"/>
          </a:xfrm>
          <a:prstGeom prst="line">
            <a:avLst/>
          </a:prstGeom>
          <a:noFill/>
          <a:ln w="19050">
            <a:solidFill>
              <a:schemeClr val="tx1"/>
            </a:solidFill>
            <a:round/>
            <a:headEnd/>
            <a:tailEnd/>
          </a:ln>
        </p:spPr>
        <p:txBody>
          <a:bodyPr wrap="none" anchor="ctr"/>
          <a:lstStyle/>
          <a:p>
            <a:endParaRPr lang="en-GB"/>
          </a:p>
        </p:txBody>
      </p:sp>
      <p:sp>
        <p:nvSpPr>
          <p:cNvPr id="36929" name="Line 123"/>
          <p:cNvSpPr>
            <a:spLocks noChangeShapeType="1"/>
          </p:cNvSpPr>
          <p:nvPr/>
        </p:nvSpPr>
        <p:spPr bwMode="auto">
          <a:xfrm flipH="1">
            <a:off x="2232025" y="4235450"/>
            <a:ext cx="1588" cy="265113"/>
          </a:xfrm>
          <a:prstGeom prst="line">
            <a:avLst/>
          </a:prstGeom>
          <a:noFill/>
          <a:ln w="19050">
            <a:solidFill>
              <a:schemeClr val="tx1"/>
            </a:solidFill>
            <a:round/>
            <a:headEnd/>
            <a:tailEnd/>
          </a:ln>
        </p:spPr>
        <p:txBody>
          <a:bodyPr wrap="none" anchor="ctr"/>
          <a:lstStyle/>
          <a:p>
            <a:endParaRPr lang="en-GB"/>
          </a:p>
        </p:txBody>
      </p:sp>
      <p:sp>
        <p:nvSpPr>
          <p:cNvPr id="36930" name="Line 124"/>
          <p:cNvSpPr>
            <a:spLocks noChangeShapeType="1"/>
          </p:cNvSpPr>
          <p:nvPr/>
        </p:nvSpPr>
        <p:spPr bwMode="auto">
          <a:xfrm flipH="1">
            <a:off x="1700213" y="4235450"/>
            <a:ext cx="3175" cy="265113"/>
          </a:xfrm>
          <a:prstGeom prst="line">
            <a:avLst/>
          </a:prstGeom>
          <a:noFill/>
          <a:ln w="19050">
            <a:solidFill>
              <a:schemeClr val="tx1"/>
            </a:solidFill>
            <a:round/>
            <a:headEnd/>
            <a:tailEnd/>
          </a:ln>
        </p:spPr>
        <p:txBody>
          <a:bodyPr wrap="none" anchor="ctr"/>
          <a:lstStyle/>
          <a:p>
            <a:endParaRPr lang="en-GB"/>
          </a:p>
        </p:txBody>
      </p:sp>
      <p:sp>
        <p:nvSpPr>
          <p:cNvPr id="36931" name="Line 131"/>
          <p:cNvSpPr>
            <a:spLocks noChangeShapeType="1"/>
          </p:cNvSpPr>
          <p:nvPr/>
        </p:nvSpPr>
        <p:spPr bwMode="auto">
          <a:xfrm flipH="1">
            <a:off x="1111250" y="4237038"/>
            <a:ext cx="1133475" cy="1587"/>
          </a:xfrm>
          <a:prstGeom prst="line">
            <a:avLst/>
          </a:prstGeom>
          <a:noFill/>
          <a:ln w="19050">
            <a:solidFill>
              <a:schemeClr val="tx1"/>
            </a:solidFill>
            <a:round/>
            <a:headEnd/>
            <a:tailEnd/>
          </a:ln>
        </p:spPr>
        <p:txBody>
          <a:bodyPr wrap="none" anchor="ctr"/>
          <a:lstStyle/>
          <a:p>
            <a:endParaRPr lang="en-GB"/>
          </a:p>
        </p:txBody>
      </p:sp>
      <p:sp>
        <p:nvSpPr>
          <p:cNvPr id="36932" name="Oval 132"/>
          <p:cNvSpPr>
            <a:spLocks noChangeArrowheads="1"/>
          </p:cNvSpPr>
          <p:nvPr/>
        </p:nvSpPr>
        <p:spPr bwMode="auto">
          <a:xfrm>
            <a:off x="976313" y="4497388"/>
            <a:ext cx="266700" cy="254000"/>
          </a:xfrm>
          <a:prstGeom prst="ellipse">
            <a:avLst/>
          </a:prstGeom>
          <a:noFill/>
          <a:ln w="19050">
            <a:solidFill>
              <a:schemeClr val="tx1"/>
            </a:solidFill>
            <a:round/>
            <a:headEnd/>
            <a:tailEnd/>
          </a:ln>
        </p:spPr>
        <p:txBody>
          <a:bodyPr wrap="none" anchor="ctr"/>
          <a:lstStyle/>
          <a:p>
            <a:endParaRPr lang="en-US" b="1"/>
          </a:p>
        </p:txBody>
      </p:sp>
      <p:sp>
        <p:nvSpPr>
          <p:cNvPr id="36933" name="Oval 133"/>
          <p:cNvSpPr>
            <a:spLocks noChangeArrowheads="1"/>
          </p:cNvSpPr>
          <p:nvPr/>
        </p:nvSpPr>
        <p:spPr bwMode="auto">
          <a:xfrm>
            <a:off x="2097088" y="4503738"/>
            <a:ext cx="266700" cy="254000"/>
          </a:xfrm>
          <a:prstGeom prst="ellipse">
            <a:avLst/>
          </a:prstGeom>
          <a:solidFill>
            <a:srgbClr val="FF6600"/>
          </a:solidFill>
          <a:ln w="19050">
            <a:solidFill>
              <a:schemeClr val="tx1"/>
            </a:solidFill>
            <a:round/>
            <a:headEnd/>
            <a:tailEnd/>
          </a:ln>
        </p:spPr>
        <p:txBody>
          <a:bodyPr wrap="none" anchor="ctr"/>
          <a:lstStyle/>
          <a:p>
            <a:endParaRPr lang="en-US" b="1"/>
          </a:p>
        </p:txBody>
      </p:sp>
      <p:sp>
        <p:nvSpPr>
          <p:cNvPr id="36934" name="Line 134"/>
          <p:cNvSpPr>
            <a:spLocks noChangeShapeType="1"/>
          </p:cNvSpPr>
          <p:nvPr/>
        </p:nvSpPr>
        <p:spPr bwMode="auto">
          <a:xfrm flipV="1">
            <a:off x="1957388" y="4756150"/>
            <a:ext cx="146050" cy="119063"/>
          </a:xfrm>
          <a:prstGeom prst="line">
            <a:avLst/>
          </a:prstGeom>
          <a:noFill/>
          <a:ln w="19050">
            <a:solidFill>
              <a:schemeClr val="tx1"/>
            </a:solidFill>
            <a:round/>
            <a:headEnd/>
            <a:tailEnd type="triangle" w="med" len="med"/>
          </a:ln>
        </p:spPr>
        <p:txBody>
          <a:bodyPr wrap="none" anchor="ctr"/>
          <a:lstStyle/>
          <a:p>
            <a:endParaRPr lang="en-GB"/>
          </a:p>
        </p:txBody>
      </p:sp>
      <p:sp>
        <p:nvSpPr>
          <p:cNvPr id="36935" name="Oval 137"/>
          <p:cNvSpPr>
            <a:spLocks noChangeArrowheads="1"/>
          </p:cNvSpPr>
          <p:nvPr/>
        </p:nvSpPr>
        <p:spPr bwMode="auto">
          <a:xfrm>
            <a:off x="1625600" y="4495800"/>
            <a:ext cx="146050" cy="142875"/>
          </a:xfrm>
          <a:prstGeom prst="ellipse">
            <a:avLst/>
          </a:prstGeom>
          <a:solidFill>
            <a:schemeClr val="tx1"/>
          </a:solidFill>
          <a:ln w="19050">
            <a:solidFill>
              <a:schemeClr val="tx1"/>
            </a:solidFill>
            <a:round/>
            <a:headEnd/>
            <a:tailEnd/>
          </a:ln>
        </p:spPr>
        <p:txBody>
          <a:bodyPr wrap="none" anchor="ctr"/>
          <a:lstStyle/>
          <a:p>
            <a:endParaRPr lang="en-US" b="1"/>
          </a:p>
        </p:txBody>
      </p:sp>
      <p:sp>
        <p:nvSpPr>
          <p:cNvPr id="36936" name="Rectangle 138"/>
          <p:cNvSpPr>
            <a:spLocks noChangeArrowheads="1"/>
          </p:cNvSpPr>
          <p:nvPr/>
        </p:nvSpPr>
        <p:spPr bwMode="auto">
          <a:xfrm>
            <a:off x="1171575" y="3190875"/>
            <a:ext cx="936625" cy="396875"/>
          </a:xfrm>
          <a:prstGeom prst="rect">
            <a:avLst/>
          </a:prstGeom>
          <a:noFill/>
          <a:ln w="9525">
            <a:noFill/>
            <a:miter lim="800000"/>
            <a:headEnd/>
            <a:tailEnd/>
          </a:ln>
        </p:spPr>
        <p:txBody>
          <a:bodyPr wrap="none">
            <a:spAutoFit/>
          </a:bodyPr>
          <a:lstStyle/>
          <a:p>
            <a:pPr algn="ctr"/>
            <a:r>
              <a:rPr lang="fr-FR" sz="1000" b="1"/>
              <a:t>COL002Mo</a:t>
            </a:r>
          </a:p>
          <a:p>
            <a:pPr algn="ctr"/>
            <a:r>
              <a:rPr lang="fr-FR" sz="1000" b="1"/>
              <a:t>IVS46+1G&gt;A</a:t>
            </a:r>
          </a:p>
        </p:txBody>
      </p:sp>
      <p:sp>
        <p:nvSpPr>
          <p:cNvPr id="36937" name="Line 260"/>
          <p:cNvSpPr>
            <a:spLocks noChangeShapeType="1"/>
          </p:cNvSpPr>
          <p:nvPr/>
        </p:nvSpPr>
        <p:spPr bwMode="auto">
          <a:xfrm flipH="1">
            <a:off x="3494088" y="1900238"/>
            <a:ext cx="77787" cy="71437"/>
          </a:xfrm>
          <a:prstGeom prst="line">
            <a:avLst/>
          </a:prstGeom>
          <a:noFill/>
          <a:ln w="19050">
            <a:solidFill>
              <a:schemeClr val="tx1"/>
            </a:solidFill>
            <a:round/>
            <a:headEnd/>
            <a:tailEnd/>
          </a:ln>
        </p:spPr>
        <p:txBody>
          <a:bodyPr wrap="none" anchor="ctr"/>
          <a:lstStyle/>
          <a:p>
            <a:endParaRPr lang="en-GB"/>
          </a:p>
        </p:txBody>
      </p:sp>
      <p:sp>
        <p:nvSpPr>
          <p:cNvPr id="36938" name="Line 261"/>
          <p:cNvSpPr>
            <a:spLocks noChangeShapeType="1"/>
          </p:cNvSpPr>
          <p:nvPr/>
        </p:nvSpPr>
        <p:spPr bwMode="auto">
          <a:xfrm flipH="1" flipV="1">
            <a:off x="3536950" y="1938338"/>
            <a:ext cx="69850" cy="71437"/>
          </a:xfrm>
          <a:prstGeom prst="line">
            <a:avLst/>
          </a:prstGeom>
          <a:noFill/>
          <a:ln w="19050">
            <a:solidFill>
              <a:schemeClr val="tx1"/>
            </a:solidFill>
            <a:round/>
            <a:headEnd/>
            <a:tailEnd/>
          </a:ln>
        </p:spPr>
        <p:txBody>
          <a:bodyPr wrap="none" anchor="ctr"/>
          <a:lstStyle/>
          <a:p>
            <a:endParaRPr lang="en-GB"/>
          </a:p>
        </p:txBody>
      </p:sp>
      <p:sp>
        <p:nvSpPr>
          <p:cNvPr id="36939" name="Text Box 262"/>
          <p:cNvSpPr txBox="1">
            <a:spLocks noChangeArrowheads="1"/>
          </p:cNvSpPr>
          <p:nvPr/>
        </p:nvSpPr>
        <p:spPr bwMode="auto">
          <a:xfrm>
            <a:off x="1616075" y="2228850"/>
            <a:ext cx="361950" cy="457200"/>
          </a:xfrm>
          <a:prstGeom prst="rect">
            <a:avLst/>
          </a:prstGeom>
          <a:noFill/>
          <a:ln w="9525">
            <a:noFill/>
            <a:miter lim="800000"/>
            <a:headEnd/>
            <a:tailEnd/>
          </a:ln>
        </p:spPr>
        <p:txBody>
          <a:bodyPr wrap="none">
            <a:spAutoFit/>
          </a:bodyPr>
          <a:lstStyle/>
          <a:p>
            <a:r>
              <a:rPr lang="fr-FR" b="1">
                <a:solidFill>
                  <a:srgbClr val="FF6600"/>
                </a:solidFill>
              </a:rPr>
              <a:t>+</a:t>
            </a:r>
          </a:p>
        </p:txBody>
      </p:sp>
      <p:sp>
        <p:nvSpPr>
          <p:cNvPr id="36940" name="Rectangle 263"/>
          <p:cNvSpPr>
            <a:spLocks noChangeArrowheads="1"/>
          </p:cNvSpPr>
          <p:nvPr/>
        </p:nvSpPr>
        <p:spPr bwMode="auto">
          <a:xfrm>
            <a:off x="1801813" y="2185988"/>
            <a:ext cx="184150" cy="457200"/>
          </a:xfrm>
          <a:prstGeom prst="rect">
            <a:avLst/>
          </a:prstGeom>
          <a:noFill/>
          <a:ln w="9525">
            <a:noFill/>
            <a:miter lim="800000"/>
            <a:headEnd/>
            <a:tailEnd/>
          </a:ln>
        </p:spPr>
        <p:txBody>
          <a:bodyPr wrap="none">
            <a:spAutoFit/>
          </a:bodyPr>
          <a:lstStyle/>
          <a:p>
            <a:endParaRPr lang="en-US" b="1"/>
          </a:p>
        </p:txBody>
      </p:sp>
      <p:sp>
        <p:nvSpPr>
          <p:cNvPr id="36941" name="Rectangle 273"/>
          <p:cNvSpPr>
            <a:spLocks noChangeArrowheads="1"/>
          </p:cNvSpPr>
          <p:nvPr/>
        </p:nvSpPr>
        <p:spPr bwMode="auto">
          <a:xfrm>
            <a:off x="774700" y="1812925"/>
            <a:ext cx="184150" cy="457200"/>
          </a:xfrm>
          <a:prstGeom prst="rect">
            <a:avLst/>
          </a:prstGeom>
          <a:noFill/>
          <a:ln w="9525">
            <a:noFill/>
            <a:miter lim="800000"/>
            <a:headEnd/>
            <a:tailEnd/>
          </a:ln>
        </p:spPr>
        <p:txBody>
          <a:bodyPr wrap="none">
            <a:spAutoFit/>
          </a:bodyPr>
          <a:lstStyle/>
          <a:p>
            <a:endParaRPr lang="en-US" b="1"/>
          </a:p>
        </p:txBody>
      </p:sp>
      <p:sp>
        <p:nvSpPr>
          <p:cNvPr id="36942" name="Text Box 279"/>
          <p:cNvSpPr txBox="1">
            <a:spLocks noChangeArrowheads="1"/>
          </p:cNvSpPr>
          <p:nvPr/>
        </p:nvSpPr>
        <p:spPr bwMode="auto">
          <a:xfrm>
            <a:off x="674688" y="1744663"/>
            <a:ext cx="354012" cy="457200"/>
          </a:xfrm>
          <a:prstGeom prst="rect">
            <a:avLst/>
          </a:prstGeom>
          <a:noFill/>
          <a:ln w="9525">
            <a:noFill/>
            <a:miter lim="800000"/>
            <a:headEnd/>
            <a:tailEnd/>
          </a:ln>
        </p:spPr>
        <p:txBody>
          <a:bodyPr wrap="none">
            <a:spAutoFit/>
          </a:bodyPr>
          <a:lstStyle/>
          <a:p>
            <a:r>
              <a:rPr lang="fr-FR" b="1"/>
              <a:t>_</a:t>
            </a:r>
          </a:p>
        </p:txBody>
      </p:sp>
      <p:sp>
        <p:nvSpPr>
          <p:cNvPr id="36943" name="Text Box 285"/>
          <p:cNvSpPr txBox="1">
            <a:spLocks noChangeArrowheads="1"/>
          </p:cNvSpPr>
          <p:nvPr/>
        </p:nvSpPr>
        <p:spPr bwMode="auto">
          <a:xfrm>
            <a:off x="2076450" y="1760538"/>
            <a:ext cx="354013" cy="457200"/>
          </a:xfrm>
          <a:prstGeom prst="rect">
            <a:avLst/>
          </a:prstGeom>
          <a:noFill/>
          <a:ln w="9525">
            <a:noFill/>
            <a:miter lim="800000"/>
            <a:headEnd/>
            <a:tailEnd/>
          </a:ln>
        </p:spPr>
        <p:txBody>
          <a:bodyPr wrap="none">
            <a:spAutoFit/>
          </a:bodyPr>
          <a:lstStyle/>
          <a:p>
            <a:r>
              <a:rPr lang="fr-FR" b="1"/>
              <a:t>_</a:t>
            </a:r>
          </a:p>
        </p:txBody>
      </p:sp>
      <p:sp>
        <p:nvSpPr>
          <p:cNvPr id="36944" name="Text Box 286"/>
          <p:cNvSpPr txBox="1">
            <a:spLocks noChangeArrowheads="1"/>
          </p:cNvSpPr>
          <p:nvPr/>
        </p:nvSpPr>
        <p:spPr bwMode="auto">
          <a:xfrm>
            <a:off x="3157538" y="1733550"/>
            <a:ext cx="354012" cy="457200"/>
          </a:xfrm>
          <a:prstGeom prst="rect">
            <a:avLst/>
          </a:prstGeom>
          <a:noFill/>
          <a:ln w="9525">
            <a:noFill/>
            <a:miter lim="800000"/>
            <a:headEnd/>
            <a:tailEnd/>
          </a:ln>
        </p:spPr>
        <p:txBody>
          <a:bodyPr wrap="none">
            <a:spAutoFit/>
          </a:bodyPr>
          <a:lstStyle/>
          <a:p>
            <a:r>
              <a:rPr lang="fr-FR" b="1"/>
              <a:t>_</a:t>
            </a:r>
          </a:p>
        </p:txBody>
      </p:sp>
      <p:sp>
        <p:nvSpPr>
          <p:cNvPr id="36945" name="Line 351"/>
          <p:cNvSpPr>
            <a:spLocks noChangeShapeType="1"/>
          </p:cNvSpPr>
          <p:nvPr/>
        </p:nvSpPr>
        <p:spPr bwMode="auto">
          <a:xfrm>
            <a:off x="5643563" y="2184400"/>
            <a:ext cx="0" cy="185738"/>
          </a:xfrm>
          <a:prstGeom prst="line">
            <a:avLst/>
          </a:prstGeom>
          <a:noFill/>
          <a:ln w="12700">
            <a:solidFill>
              <a:schemeClr val="tx1"/>
            </a:solidFill>
            <a:round/>
            <a:headEnd/>
            <a:tailEnd/>
          </a:ln>
        </p:spPr>
        <p:txBody>
          <a:bodyPr wrap="none" anchor="ctr"/>
          <a:lstStyle/>
          <a:p>
            <a:endParaRPr lang="en-GB"/>
          </a:p>
        </p:txBody>
      </p:sp>
      <p:sp>
        <p:nvSpPr>
          <p:cNvPr id="36946" name="Line 352"/>
          <p:cNvSpPr>
            <a:spLocks noChangeShapeType="1"/>
          </p:cNvSpPr>
          <p:nvPr/>
        </p:nvSpPr>
        <p:spPr bwMode="auto">
          <a:xfrm flipV="1">
            <a:off x="6300788" y="2192338"/>
            <a:ext cx="0" cy="169862"/>
          </a:xfrm>
          <a:prstGeom prst="line">
            <a:avLst/>
          </a:prstGeom>
          <a:noFill/>
          <a:ln w="12700">
            <a:solidFill>
              <a:schemeClr val="tx1"/>
            </a:solidFill>
            <a:round/>
            <a:headEnd/>
            <a:tailEnd/>
          </a:ln>
        </p:spPr>
        <p:txBody>
          <a:bodyPr wrap="none" anchor="ctr"/>
          <a:lstStyle/>
          <a:p>
            <a:endParaRPr lang="en-GB"/>
          </a:p>
        </p:txBody>
      </p:sp>
      <p:sp>
        <p:nvSpPr>
          <p:cNvPr id="36947" name="Line 353"/>
          <p:cNvSpPr>
            <a:spLocks noChangeShapeType="1"/>
          </p:cNvSpPr>
          <p:nvPr/>
        </p:nvSpPr>
        <p:spPr bwMode="auto">
          <a:xfrm flipV="1">
            <a:off x="6972300" y="2192338"/>
            <a:ext cx="0" cy="169862"/>
          </a:xfrm>
          <a:prstGeom prst="line">
            <a:avLst/>
          </a:prstGeom>
          <a:noFill/>
          <a:ln w="12700">
            <a:solidFill>
              <a:schemeClr val="tx1"/>
            </a:solidFill>
            <a:round/>
            <a:headEnd/>
            <a:tailEnd/>
          </a:ln>
        </p:spPr>
        <p:txBody>
          <a:bodyPr wrap="none" anchor="ctr"/>
          <a:lstStyle/>
          <a:p>
            <a:endParaRPr lang="en-GB"/>
          </a:p>
        </p:txBody>
      </p:sp>
      <p:sp>
        <p:nvSpPr>
          <p:cNvPr id="36948" name="Line 354"/>
          <p:cNvSpPr>
            <a:spLocks noChangeShapeType="1"/>
          </p:cNvSpPr>
          <p:nvPr/>
        </p:nvSpPr>
        <p:spPr bwMode="auto">
          <a:xfrm flipV="1">
            <a:off x="7659688" y="2184400"/>
            <a:ext cx="0" cy="169863"/>
          </a:xfrm>
          <a:prstGeom prst="line">
            <a:avLst/>
          </a:prstGeom>
          <a:noFill/>
          <a:ln w="12700">
            <a:solidFill>
              <a:schemeClr val="tx1"/>
            </a:solidFill>
            <a:round/>
            <a:headEnd/>
            <a:tailEnd/>
          </a:ln>
        </p:spPr>
        <p:txBody>
          <a:bodyPr wrap="none" anchor="ctr"/>
          <a:lstStyle/>
          <a:p>
            <a:endParaRPr lang="en-GB"/>
          </a:p>
        </p:txBody>
      </p:sp>
      <p:sp>
        <p:nvSpPr>
          <p:cNvPr id="36949" name="Line 355"/>
          <p:cNvSpPr>
            <a:spLocks noChangeShapeType="1"/>
          </p:cNvSpPr>
          <p:nvPr/>
        </p:nvSpPr>
        <p:spPr bwMode="auto">
          <a:xfrm flipV="1">
            <a:off x="8329613" y="2174875"/>
            <a:ext cx="0" cy="169863"/>
          </a:xfrm>
          <a:prstGeom prst="line">
            <a:avLst/>
          </a:prstGeom>
          <a:noFill/>
          <a:ln w="12700">
            <a:solidFill>
              <a:schemeClr val="tx1"/>
            </a:solidFill>
            <a:round/>
            <a:headEnd/>
            <a:tailEnd/>
          </a:ln>
        </p:spPr>
        <p:txBody>
          <a:bodyPr wrap="none" anchor="ctr"/>
          <a:lstStyle/>
          <a:p>
            <a:endParaRPr lang="en-GB"/>
          </a:p>
        </p:txBody>
      </p:sp>
      <p:sp>
        <p:nvSpPr>
          <p:cNvPr id="36950" name="Line 356"/>
          <p:cNvSpPr>
            <a:spLocks noChangeShapeType="1"/>
          </p:cNvSpPr>
          <p:nvPr/>
        </p:nvSpPr>
        <p:spPr bwMode="auto">
          <a:xfrm flipH="1">
            <a:off x="1855788" y="3743325"/>
            <a:ext cx="77787" cy="71438"/>
          </a:xfrm>
          <a:prstGeom prst="line">
            <a:avLst/>
          </a:prstGeom>
          <a:noFill/>
          <a:ln w="19050">
            <a:solidFill>
              <a:schemeClr val="tx1"/>
            </a:solidFill>
            <a:round/>
            <a:headEnd/>
            <a:tailEnd/>
          </a:ln>
        </p:spPr>
        <p:txBody>
          <a:bodyPr wrap="none" anchor="ctr"/>
          <a:lstStyle/>
          <a:p>
            <a:endParaRPr lang="en-GB"/>
          </a:p>
        </p:txBody>
      </p:sp>
      <p:sp>
        <p:nvSpPr>
          <p:cNvPr id="36951" name="Line 357"/>
          <p:cNvSpPr>
            <a:spLocks noChangeShapeType="1"/>
          </p:cNvSpPr>
          <p:nvPr/>
        </p:nvSpPr>
        <p:spPr bwMode="auto">
          <a:xfrm flipH="1" flipV="1">
            <a:off x="1898650" y="3783013"/>
            <a:ext cx="68263" cy="71437"/>
          </a:xfrm>
          <a:prstGeom prst="line">
            <a:avLst/>
          </a:prstGeom>
          <a:noFill/>
          <a:ln w="19050">
            <a:solidFill>
              <a:schemeClr val="tx1"/>
            </a:solidFill>
            <a:round/>
            <a:headEnd/>
            <a:tailEnd/>
          </a:ln>
        </p:spPr>
        <p:txBody>
          <a:bodyPr wrap="none" anchor="ctr"/>
          <a:lstStyle/>
          <a:p>
            <a:endParaRPr lang="en-GB"/>
          </a:p>
        </p:txBody>
      </p:sp>
      <p:sp>
        <p:nvSpPr>
          <p:cNvPr id="36952" name="Text Box 362"/>
          <p:cNvSpPr txBox="1">
            <a:spLocks noChangeArrowheads="1"/>
          </p:cNvSpPr>
          <p:nvPr/>
        </p:nvSpPr>
        <p:spPr bwMode="auto">
          <a:xfrm>
            <a:off x="2295525" y="4259263"/>
            <a:ext cx="361950" cy="457200"/>
          </a:xfrm>
          <a:prstGeom prst="rect">
            <a:avLst/>
          </a:prstGeom>
          <a:noFill/>
          <a:ln w="9525">
            <a:noFill/>
            <a:miter lim="800000"/>
            <a:headEnd/>
            <a:tailEnd/>
          </a:ln>
        </p:spPr>
        <p:txBody>
          <a:bodyPr wrap="none">
            <a:spAutoFit/>
          </a:bodyPr>
          <a:lstStyle/>
          <a:p>
            <a:r>
              <a:rPr lang="fr-FR" b="1">
                <a:solidFill>
                  <a:srgbClr val="FF6600"/>
                </a:solidFill>
              </a:rPr>
              <a:t>+</a:t>
            </a:r>
          </a:p>
        </p:txBody>
      </p:sp>
      <p:sp>
        <p:nvSpPr>
          <p:cNvPr id="36953" name="Text Box 363"/>
          <p:cNvSpPr txBox="1">
            <a:spLocks noChangeArrowheads="1"/>
          </p:cNvSpPr>
          <p:nvPr/>
        </p:nvSpPr>
        <p:spPr bwMode="auto">
          <a:xfrm>
            <a:off x="828675" y="3582988"/>
            <a:ext cx="354013" cy="457200"/>
          </a:xfrm>
          <a:prstGeom prst="rect">
            <a:avLst/>
          </a:prstGeom>
          <a:noFill/>
          <a:ln w="9525">
            <a:noFill/>
            <a:miter lim="800000"/>
            <a:headEnd/>
            <a:tailEnd/>
          </a:ln>
        </p:spPr>
        <p:txBody>
          <a:bodyPr wrap="none">
            <a:spAutoFit/>
          </a:bodyPr>
          <a:lstStyle/>
          <a:p>
            <a:r>
              <a:rPr lang="fr-FR" b="1"/>
              <a:t>_</a:t>
            </a:r>
          </a:p>
        </p:txBody>
      </p:sp>
      <p:sp>
        <p:nvSpPr>
          <p:cNvPr id="36954" name="Text Box 364"/>
          <p:cNvSpPr txBox="1">
            <a:spLocks noChangeArrowheads="1"/>
          </p:cNvSpPr>
          <p:nvPr/>
        </p:nvSpPr>
        <p:spPr bwMode="auto">
          <a:xfrm>
            <a:off x="2232025" y="3554413"/>
            <a:ext cx="354013" cy="457200"/>
          </a:xfrm>
          <a:prstGeom prst="rect">
            <a:avLst/>
          </a:prstGeom>
          <a:noFill/>
          <a:ln w="9525">
            <a:noFill/>
            <a:miter lim="800000"/>
            <a:headEnd/>
            <a:tailEnd/>
          </a:ln>
        </p:spPr>
        <p:txBody>
          <a:bodyPr wrap="none">
            <a:spAutoFit/>
          </a:bodyPr>
          <a:lstStyle/>
          <a:p>
            <a:r>
              <a:rPr lang="fr-FR" b="1"/>
              <a:t>_</a:t>
            </a:r>
          </a:p>
        </p:txBody>
      </p:sp>
      <p:sp>
        <p:nvSpPr>
          <p:cNvPr id="36955" name="Line 365"/>
          <p:cNvSpPr>
            <a:spLocks noChangeShapeType="1"/>
          </p:cNvSpPr>
          <p:nvPr/>
        </p:nvSpPr>
        <p:spPr bwMode="auto">
          <a:xfrm flipH="1">
            <a:off x="2020888" y="4429125"/>
            <a:ext cx="77787" cy="71438"/>
          </a:xfrm>
          <a:prstGeom prst="line">
            <a:avLst/>
          </a:prstGeom>
          <a:noFill/>
          <a:ln w="19050">
            <a:solidFill>
              <a:schemeClr val="tx1"/>
            </a:solidFill>
            <a:round/>
            <a:headEnd/>
            <a:tailEnd/>
          </a:ln>
        </p:spPr>
        <p:txBody>
          <a:bodyPr wrap="none" anchor="ctr"/>
          <a:lstStyle/>
          <a:p>
            <a:endParaRPr lang="en-GB"/>
          </a:p>
        </p:txBody>
      </p:sp>
      <p:sp>
        <p:nvSpPr>
          <p:cNvPr id="36956" name="Line 366"/>
          <p:cNvSpPr>
            <a:spLocks noChangeShapeType="1"/>
          </p:cNvSpPr>
          <p:nvPr/>
        </p:nvSpPr>
        <p:spPr bwMode="auto">
          <a:xfrm flipH="1" flipV="1">
            <a:off x="2063750" y="4468813"/>
            <a:ext cx="68263" cy="71437"/>
          </a:xfrm>
          <a:prstGeom prst="line">
            <a:avLst/>
          </a:prstGeom>
          <a:noFill/>
          <a:ln w="19050">
            <a:solidFill>
              <a:schemeClr val="tx1"/>
            </a:solidFill>
            <a:round/>
            <a:headEnd/>
            <a:tailEnd/>
          </a:ln>
        </p:spPr>
        <p:txBody>
          <a:bodyPr wrap="none" anchor="ctr"/>
          <a:lstStyle/>
          <a:p>
            <a:endParaRPr lang="en-GB"/>
          </a:p>
        </p:txBody>
      </p:sp>
      <p:sp>
        <p:nvSpPr>
          <p:cNvPr id="36957" name="Oval 378"/>
          <p:cNvSpPr>
            <a:spLocks noChangeArrowheads="1"/>
          </p:cNvSpPr>
          <p:nvPr/>
        </p:nvSpPr>
        <p:spPr bwMode="auto">
          <a:xfrm>
            <a:off x="4183063" y="4195763"/>
            <a:ext cx="266700" cy="254000"/>
          </a:xfrm>
          <a:prstGeom prst="ellipse">
            <a:avLst/>
          </a:prstGeom>
          <a:noFill/>
          <a:ln w="19050">
            <a:solidFill>
              <a:schemeClr val="tx1"/>
            </a:solidFill>
            <a:round/>
            <a:headEnd/>
            <a:tailEnd/>
          </a:ln>
        </p:spPr>
        <p:txBody>
          <a:bodyPr wrap="none" anchor="ctr"/>
          <a:lstStyle/>
          <a:p>
            <a:endParaRPr lang="en-US" b="1"/>
          </a:p>
        </p:txBody>
      </p:sp>
      <p:sp>
        <p:nvSpPr>
          <p:cNvPr id="36958" name="Line 382"/>
          <p:cNvSpPr>
            <a:spLocks noChangeShapeType="1"/>
          </p:cNvSpPr>
          <p:nvPr/>
        </p:nvSpPr>
        <p:spPr bwMode="auto">
          <a:xfrm>
            <a:off x="7658100" y="4168775"/>
            <a:ext cx="436563" cy="1588"/>
          </a:xfrm>
          <a:prstGeom prst="line">
            <a:avLst/>
          </a:prstGeom>
          <a:noFill/>
          <a:ln w="19050">
            <a:solidFill>
              <a:schemeClr val="tx1"/>
            </a:solidFill>
            <a:round/>
            <a:headEnd/>
            <a:tailEnd/>
          </a:ln>
        </p:spPr>
        <p:txBody>
          <a:bodyPr wrap="none" anchor="ctr"/>
          <a:lstStyle/>
          <a:p>
            <a:endParaRPr lang="en-GB"/>
          </a:p>
        </p:txBody>
      </p:sp>
      <p:sp>
        <p:nvSpPr>
          <p:cNvPr id="36959" name="Line 383"/>
          <p:cNvSpPr>
            <a:spLocks noChangeShapeType="1"/>
          </p:cNvSpPr>
          <p:nvPr/>
        </p:nvSpPr>
        <p:spPr bwMode="auto">
          <a:xfrm flipH="1">
            <a:off x="7875588" y="4164013"/>
            <a:ext cx="1587" cy="265112"/>
          </a:xfrm>
          <a:prstGeom prst="line">
            <a:avLst/>
          </a:prstGeom>
          <a:noFill/>
          <a:ln w="19050">
            <a:solidFill>
              <a:schemeClr val="tx1"/>
            </a:solidFill>
            <a:round/>
            <a:headEnd/>
            <a:tailEnd/>
          </a:ln>
        </p:spPr>
        <p:txBody>
          <a:bodyPr wrap="none" anchor="ctr"/>
          <a:lstStyle/>
          <a:p>
            <a:endParaRPr lang="en-GB"/>
          </a:p>
        </p:txBody>
      </p:sp>
      <p:sp>
        <p:nvSpPr>
          <p:cNvPr id="36960" name="Rectangle 384"/>
          <p:cNvSpPr>
            <a:spLocks noChangeArrowheads="1"/>
          </p:cNvSpPr>
          <p:nvPr/>
        </p:nvSpPr>
        <p:spPr bwMode="auto">
          <a:xfrm>
            <a:off x="7413625" y="4049713"/>
            <a:ext cx="242888" cy="223837"/>
          </a:xfrm>
          <a:prstGeom prst="rect">
            <a:avLst/>
          </a:prstGeom>
          <a:noFill/>
          <a:ln w="19050">
            <a:solidFill>
              <a:schemeClr val="tx1"/>
            </a:solidFill>
            <a:miter lim="800000"/>
            <a:headEnd/>
            <a:tailEnd/>
          </a:ln>
        </p:spPr>
        <p:txBody>
          <a:bodyPr wrap="none" anchor="ctr"/>
          <a:lstStyle/>
          <a:p>
            <a:endParaRPr lang="en-US" b="1"/>
          </a:p>
        </p:txBody>
      </p:sp>
      <p:sp>
        <p:nvSpPr>
          <p:cNvPr id="36961" name="Line 385"/>
          <p:cNvSpPr>
            <a:spLocks noChangeShapeType="1"/>
          </p:cNvSpPr>
          <p:nvPr/>
        </p:nvSpPr>
        <p:spPr bwMode="auto">
          <a:xfrm>
            <a:off x="7562850" y="4422775"/>
            <a:ext cx="603250" cy="1588"/>
          </a:xfrm>
          <a:prstGeom prst="line">
            <a:avLst/>
          </a:prstGeom>
          <a:noFill/>
          <a:ln w="19050">
            <a:solidFill>
              <a:schemeClr val="tx1"/>
            </a:solidFill>
            <a:round/>
            <a:headEnd/>
            <a:tailEnd/>
          </a:ln>
        </p:spPr>
        <p:txBody>
          <a:bodyPr wrap="none" anchor="ctr"/>
          <a:lstStyle/>
          <a:p>
            <a:endParaRPr lang="en-GB"/>
          </a:p>
        </p:txBody>
      </p:sp>
      <p:sp>
        <p:nvSpPr>
          <p:cNvPr id="36962" name="Line 386"/>
          <p:cNvSpPr>
            <a:spLocks noChangeShapeType="1"/>
          </p:cNvSpPr>
          <p:nvPr/>
        </p:nvSpPr>
        <p:spPr bwMode="auto">
          <a:xfrm flipH="1">
            <a:off x="7572375" y="4416425"/>
            <a:ext cx="1588" cy="188913"/>
          </a:xfrm>
          <a:prstGeom prst="line">
            <a:avLst/>
          </a:prstGeom>
          <a:noFill/>
          <a:ln w="19050">
            <a:solidFill>
              <a:schemeClr val="tx1"/>
            </a:solidFill>
            <a:round/>
            <a:headEnd/>
            <a:tailEnd/>
          </a:ln>
        </p:spPr>
        <p:txBody>
          <a:bodyPr wrap="none" anchor="ctr"/>
          <a:lstStyle/>
          <a:p>
            <a:endParaRPr lang="en-GB"/>
          </a:p>
        </p:txBody>
      </p:sp>
      <p:sp>
        <p:nvSpPr>
          <p:cNvPr id="36963" name="Oval 389"/>
          <p:cNvSpPr>
            <a:spLocks noChangeArrowheads="1"/>
          </p:cNvSpPr>
          <p:nvPr/>
        </p:nvSpPr>
        <p:spPr bwMode="auto">
          <a:xfrm>
            <a:off x="8021638" y="4598988"/>
            <a:ext cx="266700" cy="254000"/>
          </a:xfrm>
          <a:prstGeom prst="ellipse">
            <a:avLst/>
          </a:prstGeom>
          <a:noFill/>
          <a:ln w="19050">
            <a:solidFill>
              <a:schemeClr val="tx1"/>
            </a:solidFill>
            <a:round/>
            <a:headEnd/>
            <a:tailEnd/>
          </a:ln>
        </p:spPr>
        <p:txBody>
          <a:bodyPr wrap="none" anchor="ctr"/>
          <a:lstStyle/>
          <a:p>
            <a:endParaRPr lang="en-US" b="1"/>
          </a:p>
        </p:txBody>
      </p:sp>
      <p:sp>
        <p:nvSpPr>
          <p:cNvPr id="36964" name="Rectangle 390"/>
          <p:cNvSpPr>
            <a:spLocks noChangeArrowheads="1"/>
          </p:cNvSpPr>
          <p:nvPr/>
        </p:nvSpPr>
        <p:spPr bwMode="auto">
          <a:xfrm>
            <a:off x="8012113" y="4611688"/>
            <a:ext cx="261937" cy="244475"/>
          </a:xfrm>
          <a:prstGeom prst="rect">
            <a:avLst/>
          </a:prstGeom>
          <a:noFill/>
          <a:ln w="9525">
            <a:noFill/>
            <a:miter lim="800000"/>
            <a:headEnd/>
            <a:tailEnd/>
          </a:ln>
        </p:spPr>
        <p:txBody>
          <a:bodyPr wrap="none">
            <a:spAutoFit/>
          </a:bodyPr>
          <a:lstStyle/>
          <a:p>
            <a:r>
              <a:rPr lang="fr-FR" sz="1000" b="1"/>
              <a:t>?</a:t>
            </a:r>
            <a:endParaRPr lang="fr-FR" b="1"/>
          </a:p>
        </p:txBody>
      </p:sp>
      <p:sp>
        <p:nvSpPr>
          <p:cNvPr id="36965" name="Line 391"/>
          <p:cNvSpPr>
            <a:spLocks noChangeShapeType="1"/>
          </p:cNvSpPr>
          <p:nvPr/>
        </p:nvSpPr>
        <p:spPr bwMode="auto">
          <a:xfrm flipH="1">
            <a:off x="8161338" y="4418013"/>
            <a:ext cx="1587" cy="188912"/>
          </a:xfrm>
          <a:prstGeom prst="line">
            <a:avLst/>
          </a:prstGeom>
          <a:noFill/>
          <a:ln w="19050">
            <a:solidFill>
              <a:schemeClr val="tx1"/>
            </a:solidFill>
            <a:round/>
            <a:headEnd/>
            <a:tailEnd/>
          </a:ln>
        </p:spPr>
        <p:txBody>
          <a:bodyPr wrap="none" anchor="ctr"/>
          <a:lstStyle/>
          <a:p>
            <a:endParaRPr lang="en-GB"/>
          </a:p>
        </p:txBody>
      </p:sp>
      <p:sp>
        <p:nvSpPr>
          <p:cNvPr id="36966" name="Rectangle 394"/>
          <p:cNvSpPr>
            <a:spLocks noChangeArrowheads="1"/>
          </p:cNvSpPr>
          <p:nvPr/>
        </p:nvSpPr>
        <p:spPr bwMode="auto">
          <a:xfrm>
            <a:off x="7448550" y="4591050"/>
            <a:ext cx="238125" cy="223838"/>
          </a:xfrm>
          <a:prstGeom prst="rect">
            <a:avLst/>
          </a:prstGeom>
          <a:solidFill>
            <a:srgbClr val="FF6600"/>
          </a:solidFill>
          <a:ln w="19050">
            <a:solidFill>
              <a:schemeClr val="tx1"/>
            </a:solidFill>
            <a:miter lim="800000"/>
            <a:headEnd/>
            <a:tailEnd/>
          </a:ln>
        </p:spPr>
        <p:txBody>
          <a:bodyPr wrap="none" anchor="ctr"/>
          <a:lstStyle/>
          <a:p>
            <a:endParaRPr lang="en-US" b="1"/>
          </a:p>
        </p:txBody>
      </p:sp>
      <p:sp>
        <p:nvSpPr>
          <p:cNvPr id="36967" name="Text Box 398"/>
          <p:cNvSpPr txBox="1">
            <a:spLocks noChangeArrowheads="1"/>
          </p:cNvSpPr>
          <p:nvPr/>
        </p:nvSpPr>
        <p:spPr bwMode="auto">
          <a:xfrm>
            <a:off x="7391400" y="4027488"/>
            <a:ext cx="261938" cy="246062"/>
          </a:xfrm>
          <a:prstGeom prst="rect">
            <a:avLst/>
          </a:prstGeom>
          <a:noFill/>
          <a:ln w="9525">
            <a:noFill/>
            <a:miter lim="800000"/>
            <a:headEnd/>
            <a:tailEnd/>
          </a:ln>
        </p:spPr>
        <p:txBody>
          <a:bodyPr wrap="none">
            <a:spAutoFit/>
          </a:bodyPr>
          <a:lstStyle/>
          <a:p>
            <a:r>
              <a:rPr lang="fr-FR" sz="1000" b="1">
                <a:latin typeface="Arial" pitchFamily="34" charset="0"/>
              </a:rPr>
              <a:t>?</a:t>
            </a:r>
            <a:endParaRPr lang="fr-FR" b="1"/>
          </a:p>
        </p:txBody>
      </p:sp>
      <p:sp>
        <p:nvSpPr>
          <p:cNvPr id="36968" name="Line 399"/>
          <p:cNvSpPr>
            <a:spLocks noChangeShapeType="1"/>
          </p:cNvSpPr>
          <p:nvPr/>
        </p:nvSpPr>
        <p:spPr bwMode="auto">
          <a:xfrm flipH="1">
            <a:off x="8029575" y="3952875"/>
            <a:ext cx="77788" cy="71438"/>
          </a:xfrm>
          <a:prstGeom prst="line">
            <a:avLst/>
          </a:prstGeom>
          <a:noFill/>
          <a:ln w="19050">
            <a:solidFill>
              <a:schemeClr val="tx1"/>
            </a:solidFill>
            <a:round/>
            <a:headEnd/>
            <a:tailEnd/>
          </a:ln>
        </p:spPr>
        <p:txBody>
          <a:bodyPr wrap="none" anchor="ctr"/>
          <a:lstStyle/>
          <a:p>
            <a:endParaRPr lang="en-GB"/>
          </a:p>
        </p:txBody>
      </p:sp>
      <p:sp>
        <p:nvSpPr>
          <p:cNvPr id="36969" name="Line 400"/>
          <p:cNvSpPr>
            <a:spLocks noChangeShapeType="1"/>
          </p:cNvSpPr>
          <p:nvPr/>
        </p:nvSpPr>
        <p:spPr bwMode="auto">
          <a:xfrm flipH="1" flipV="1">
            <a:off x="8072438" y="4003675"/>
            <a:ext cx="69850" cy="71438"/>
          </a:xfrm>
          <a:prstGeom prst="line">
            <a:avLst/>
          </a:prstGeom>
          <a:noFill/>
          <a:ln w="19050">
            <a:solidFill>
              <a:schemeClr val="tx1"/>
            </a:solidFill>
            <a:round/>
            <a:headEnd/>
            <a:tailEnd/>
          </a:ln>
        </p:spPr>
        <p:txBody>
          <a:bodyPr wrap="none" anchor="ctr"/>
          <a:lstStyle/>
          <a:p>
            <a:endParaRPr lang="en-GB"/>
          </a:p>
        </p:txBody>
      </p:sp>
      <p:sp>
        <p:nvSpPr>
          <p:cNvPr id="36970" name="Rectangle 403"/>
          <p:cNvSpPr>
            <a:spLocks noChangeArrowheads="1"/>
          </p:cNvSpPr>
          <p:nvPr/>
        </p:nvSpPr>
        <p:spPr bwMode="auto">
          <a:xfrm>
            <a:off x="7399338" y="3278188"/>
            <a:ext cx="833437" cy="549275"/>
          </a:xfrm>
          <a:prstGeom prst="rect">
            <a:avLst/>
          </a:prstGeom>
          <a:noFill/>
          <a:ln w="9525">
            <a:noFill/>
            <a:miter lim="800000"/>
            <a:headEnd/>
            <a:tailEnd/>
          </a:ln>
        </p:spPr>
        <p:txBody>
          <a:bodyPr wrap="none">
            <a:spAutoFit/>
          </a:bodyPr>
          <a:lstStyle/>
          <a:p>
            <a:pPr algn="ctr"/>
            <a:r>
              <a:rPr lang="fr-FR" sz="1000" b="1"/>
              <a:t>COL007Cu</a:t>
            </a:r>
          </a:p>
          <a:p>
            <a:pPr algn="ctr"/>
            <a:r>
              <a:rPr lang="fr-FR" sz="1000" b="1"/>
              <a:t>c.2413G&gt;A</a:t>
            </a:r>
          </a:p>
          <a:p>
            <a:pPr algn="ctr"/>
            <a:r>
              <a:rPr lang="fr-FR" sz="1000" b="1"/>
              <a:t>G805R</a:t>
            </a:r>
          </a:p>
        </p:txBody>
      </p:sp>
      <p:sp>
        <p:nvSpPr>
          <p:cNvPr id="36971" name="Text Box 476"/>
          <p:cNvSpPr txBox="1">
            <a:spLocks noChangeArrowheads="1"/>
          </p:cNvSpPr>
          <p:nvPr/>
        </p:nvSpPr>
        <p:spPr bwMode="auto">
          <a:xfrm>
            <a:off x="4154488" y="2170113"/>
            <a:ext cx="361950" cy="457200"/>
          </a:xfrm>
          <a:prstGeom prst="rect">
            <a:avLst/>
          </a:prstGeom>
          <a:noFill/>
          <a:ln w="9525">
            <a:noFill/>
            <a:miter lim="800000"/>
            <a:headEnd/>
            <a:tailEnd/>
          </a:ln>
        </p:spPr>
        <p:txBody>
          <a:bodyPr wrap="none">
            <a:spAutoFit/>
          </a:bodyPr>
          <a:lstStyle/>
          <a:p>
            <a:r>
              <a:rPr lang="fr-FR" b="1">
                <a:solidFill>
                  <a:srgbClr val="FF6600"/>
                </a:solidFill>
              </a:rPr>
              <a:t>+</a:t>
            </a:r>
          </a:p>
        </p:txBody>
      </p:sp>
      <p:sp>
        <p:nvSpPr>
          <p:cNvPr id="36972" name="Text Box 477"/>
          <p:cNvSpPr txBox="1">
            <a:spLocks noChangeArrowheads="1"/>
          </p:cNvSpPr>
          <p:nvPr/>
        </p:nvSpPr>
        <p:spPr bwMode="auto">
          <a:xfrm>
            <a:off x="8401050" y="2058988"/>
            <a:ext cx="361950" cy="457200"/>
          </a:xfrm>
          <a:prstGeom prst="rect">
            <a:avLst/>
          </a:prstGeom>
          <a:noFill/>
          <a:ln w="9525">
            <a:noFill/>
            <a:miter lim="800000"/>
            <a:headEnd/>
            <a:tailEnd/>
          </a:ln>
        </p:spPr>
        <p:txBody>
          <a:bodyPr wrap="none">
            <a:spAutoFit/>
          </a:bodyPr>
          <a:lstStyle/>
          <a:p>
            <a:r>
              <a:rPr lang="fr-FR" b="1">
                <a:solidFill>
                  <a:srgbClr val="FF6600"/>
                </a:solidFill>
              </a:rPr>
              <a:t>+</a:t>
            </a:r>
          </a:p>
        </p:txBody>
      </p:sp>
      <p:sp>
        <p:nvSpPr>
          <p:cNvPr id="36973" name="Line 478"/>
          <p:cNvSpPr>
            <a:spLocks noChangeShapeType="1"/>
          </p:cNvSpPr>
          <p:nvPr/>
        </p:nvSpPr>
        <p:spPr bwMode="auto">
          <a:xfrm flipH="1">
            <a:off x="1133475" y="3752850"/>
            <a:ext cx="77788" cy="71438"/>
          </a:xfrm>
          <a:prstGeom prst="line">
            <a:avLst/>
          </a:prstGeom>
          <a:noFill/>
          <a:ln w="19050">
            <a:solidFill>
              <a:schemeClr val="tx1"/>
            </a:solidFill>
            <a:round/>
            <a:headEnd/>
            <a:tailEnd/>
          </a:ln>
        </p:spPr>
        <p:txBody>
          <a:bodyPr wrap="none" anchor="ctr"/>
          <a:lstStyle/>
          <a:p>
            <a:endParaRPr lang="en-GB"/>
          </a:p>
        </p:txBody>
      </p:sp>
      <p:sp>
        <p:nvSpPr>
          <p:cNvPr id="36974" name="Line 479"/>
          <p:cNvSpPr>
            <a:spLocks noChangeShapeType="1"/>
          </p:cNvSpPr>
          <p:nvPr/>
        </p:nvSpPr>
        <p:spPr bwMode="auto">
          <a:xfrm flipH="1" flipV="1">
            <a:off x="1176338" y="3792538"/>
            <a:ext cx="68262" cy="71437"/>
          </a:xfrm>
          <a:prstGeom prst="line">
            <a:avLst/>
          </a:prstGeom>
          <a:noFill/>
          <a:ln w="19050">
            <a:solidFill>
              <a:schemeClr val="tx1"/>
            </a:solidFill>
            <a:round/>
            <a:headEnd/>
            <a:tailEnd/>
          </a:ln>
        </p:spPr>
        <p:txBody>
          <a:bodyPr wrap="none" anchor="ctr"/>
          <a:lstStyle/>
          <a:p>
            <a:endParaRPr lang="en-GB"/>
          </a:p>
        </p:txBody>
      </p:sp>
      <p:sp>
        <p:nvSpPr>
          <p:cNvPr id="36975" name="Line 486"/>
          <p:cNvSpPr>
            <a:spLocks noChangeShapeType="1"/>
          </p:cNvSpPr>
          <p:nvPr/>
        </p:nvSpPr>
        <p:spPr bwMode="auto">
          <a:xfrm flipH="1">
            <a:off x="7324725" y="4473575"/>
            <a:ext cx="77788" cy="71438"/>
          </a:xfrm>
          <a:prstGeom prst="line">
            <a:avLst/>
          </a:prstGeom>
          <a:noFill/>
          <a:ln w="19050">
            <a:solidFill>
              <a:schemeClr val="tx1"/>
            </a:solidFill>
            <a:round/>
            <a:headEnd/>
            <a:tailEnd/>
          </a:ln>
        </p:spPr>
        <p:txBody>
          <a:bodyPr wrap="none" anchor="ctr"/>
          <a:lstStyle/>
          <a:p>
            <a:endParaRPr lang="en-GB"/>
          </a:p>
        </p:txBody>
      </p:sp>
      <p:sp>
        <p:nvSpPr>
          <p:cNvPr id="36976" name="Line 487"/>
          <p:cNvSpPr>
            <a:spLocks noChangeShapeType="1"/>
          </p:cNvSpPr>
          <p:nvPr/>
        </p:nvSpPr>
        <p:spPr bwMode="auto">
          <a:xfrm flipH="1" flipV="1">
            <a:off x="7367588" y="4513263"/>
            <a:ext cx="68262" cy="71437"/>
          </a:xfrm>
          <a:prstGeom prst="line">
            <a:avLst/>
          </a:prstGeom>
          <a:noFill/>
          <a:ln w="19050">
            <a:solidFill>
              <a:schemeClr val="tx1"/>
            </a:solidFill>
            <a:round/>
            <a:headEnd/>
            <a:tailEnd/>
          </a:ln>
        </p:spPr>
        <p:txBody>
          <a:bodyPr wrap="none" anchor="ctr"/>
          <a:lstStyle/>
          <a:p>
            <a:endParaRPr lang="en-GB"/>
          </a:p>
        </p:txBody>
      </p:sp>
      <p:sp>
        <p:nvSpPr>
          <p:cNvPr id="36977" name="Text Box 488"/>
          <p:cNvSpPr txBox="1">
            <a:spLocks noChangeArrowheads="1"/>
          </p:cNvSpPr>
          <p:nvPr/>
        </p:nvSpPr>
        <p:spPr bwMode="auto">
          <a:xfrm>
            <a:off x="7029450" y="4275138"/>
            <a:ext cx="361950" cy="457200"/>
          </a:xfrm>
          <a:prstGeom prst="rect">
            <a:avLst/>
          </a:prstGeom>
          <a:noFill/>
          <a:ln w="9525">
            <a:noFill/>
            <a:miter lim="800000"/>
            <a:headEnd/>
            <a:tailEnd/>
          </a:ln>
        </p:spPr>
        <p:txBody>
          <a:bodyPr wrap="none">
            <a:spAutoFit/>
          </a:bodyPr>
          <a:lstStyle/>
          <a:p>
            <a:r>
              <a:rPr lang="fr-FR" b="1">
                <a:solidFill>
                  <a:srgbClr val="FF6600"/>
                </a:solidFill>
              </a:rPr>
              <a:t>+</a:t>
            </a:r>
          </a:p>
        </p:txBody>
      </p:sp>
      <p:sp>
        <p:nvSpPr>
          <p:cNvPr id="36978" name="Line 489"/>
          <p:cNvSpPr>
            <a:spLocks noChangeShapeType="1"/>
          </p:cNvSpPr>
          <p:nvPr/>
        </p:nvSpPr>
        <p:spPr bwMode="auto">
          <a:xfrm flipV="1">
            <a:off x="7283450" y="4845050"/>
            <a:ext cx="146050" cy="119063"/>
          </a:xfrm>
          <a:prstGeom prst="line">
            <a:avLst/>
          </a:prstGeom>
          <a:noFill/>
          <a:ln w="19050">
            <a:solidFill>
              <a:schemeClr val="tx1"/>
            </a:solidFill>
            <a:round/>
            <a:headEnd/>
            <a:tailEnd type="triangle" w="med" len="med"/>
          </a:ln>
        </p:spPr>
        <p:txBody>
          <a:bodyPr wrap="none" anchor="ctr"/>
          <a:lstStyle/>
          <a:p>
            <a:endParaRPr lang="en-GB"/>
          </a:p>
        </p:txBody>
      </p:sp>
      <p:sp>
        <p:nvSpPr>
          <p:cNvPr id="36979" name="Rectangle 490"/>
          <p:cNvSpPr>
            <a:spLocks noChangeArrowheads="1"/>
          </p:cNvSpPr>
          <p:nvPr/>
        </p:nvSpPr>
        <p:spPr bwMode="auto">
          <a:xfrm>
            <a:off x="8308975" y="3644900"/>
            <a:ext cx="354013" cy="457200"/>
          </a:xfrm>
          <a:prstGeom prst="rect">
            <a:avLst/>
          </a:prstGeom>
          <a:noFill/>
          <a:ln w="9525">
            <a:noFill/>
            <a:miter lim="800000"/>
            <a:headEnd/>
            <a:tailEnd/>
          </a:ln>
        </p:spPr>
        <p:txBody>
          <a:bodyPr wrap="none">
            <a:spAutoFit/>
          </a:bodyPr>
          <a:lstStyle/>
          <a:p>
            <a:r>
              <a:rPr lang="fr-FR" b="1"/>
              <a:t>_</a:t>
            </a:r>
          </a:p>
        </p:txBody>
      </p:sp>
      <p:sp>
        <p:nvSpPr>
          <p:cNvPr id="36980" name="ZoneTexte 180"/>
          <p:cNvSpPr txBox="1">
            <a:spLocks noChangeArrowheads="1"/>
          </p:cNvSpPr>
          <p:nvPr/>
        </p:nvSpPr>
        <p:spPr bwMode="auto">
          <a:xfrm>
            <a:off x="7493000" y="2636838"/>
            <a:ext cx="774700" cy="369887"/>
          </a:xfrm>
          <a:prstGeom prst="rect">
            <a:avLst/>
          </a:prstGeom>
          <a:noFill/>
          <a:ln w="9525">
            <a:noFill/>
            <a:miter lim="800000"/>
            <a:headEnd/>
            <a:tailEnd/>
          </a:ln>
        </p:spPr>
        <p:txBody>
          <a:bodyPr wrap="none">
            <a:spAutoFit/>
          </a:bodyPr>
          <a:lstStyle/>
          <a:p>
            <a:r>
              <a:rPr lang="fr-FR" sz="1800" b="1">
                <a:solidFill>
                  <a:srgbClr val="FF6600"/>
                </a:solidFill>
              </a:rPr>
              <a:t>37 yo</a:t>
            </a:r>
          </a:p>
        </p:txBody>
      </p:sp>
      <p:sp>
        <p:nvSpPr>
          <p:cNvPr id="36981" name="ZoneTexte 181"/>
          <p:cNvSpPr txBox="1">
            <a:spLocks noChangeArrowheads="1"/>
          </p:cNvSpPr>
          <p:nvPr/>
        </p:nvSpPr>
        <p:spPr bwMode="auto">
          <a:xfrm>
            <a:off x="3086100" y="2662238"/>
            <a:ext cx="839788" cy="369887"/>
          </a:xfrm>
          <a:prstGeom prst="rect">
            <a:avLst/>
          </a:prstGeom>
          <a:noFill/>
          <a:ln w="9525">
            <a:noFill/>
            <a:miter lim="800000"/>
            <a:headEnd/>
            <a:tailEnd/>
          </a:ln>
        </p:spPr>
        <p:txBody>
          <a:bodyPr wrap="none">
            <a:spAutoFit/>
          </a:bodyPr>
          <a:lstStyle/>
          <a:p>
            <a:r>
              <a:rPr lang="fr-FR" sz="1800" b="1">
                <a:solidFill>
                  <a:srgbClr val="FF6600"/>
                </a:solidFill>
              </a:rPr>
              <a:t> 47 yo</a:t>
            </a:r>
          </a:p>
        </p:txBody>
      </p:sp>
      <p:sp>
        <p:nvSpPr>
          <p:cNvPr id="36982" name="ZoneTexte 182"/>
          <p:cNvSpPr txBox="1">
            <a:spLocks noChangeArrowheads="1"/>
          </p:cNvSpPr>
          <p:nvPr/>
        </p:nvSpPr>
        <p:spPr bwMode="auto">
          <a:xfrm>
            <a:off x="596900" y="2547938"/>
            <a:ext cx="646113" cy="369887"/>
          </a:xfrm>
          <a:prstGeom prst="rect">
            <a:avLst/>
          </a:prstGeom>
          <a:noFill/>
          <a:ln w="9525">
            <a:noFill/>
            <a:miter lim="800000"/>
            <a:headEnd/>
            <a:tailEnd/>
          </a:ln>
        </p:spPr>
        <p:txBody>
          <a:bodyPr wrap="none">
            <a:spAutoFit/>
          </a:bodyPr>
          <a:lstStyle/>
          <a:p>
            <a:r>
              <a:rPr lang="fr-FR" sz="1800" b="1">
                <a:solidFill>
                  <a:srgbClr val="FF6600"/>
                </a:solidFill>
              </a:rPr>
              <a:t>2 yo</a:t>
            </a:r>
          </a:p>
        </p:txBody>
      </p:sp>
      <p:sp>
        <p:nvSpPr>
          <p:cNvPr id="36983" name="ZoneTexte 183"/>
          <p:cNvSpPr txBox="1">
            <a:spLocks noChangeArrowheads="1"/>
          </p:cNvSpPr>
          <p:nvPr/>
        </p:nvSpPr>
        <p:spPr bwMode="auto">
          <a:xfrm>
            <a:off x="6438900" y="4884738"/>
            <a:ext cx="839788" cy="369887"/>
          </a:xfrm>
          <a:prstGeom prst="rect">
            <a:avLst/>
          </a:prstGeom>
          <a:noFill/>
          <a:ln w="9525">
            <a:noFill/>
            <a:miter lim="800000"/>
            <a:headEnd/>
            <a:tailEnd/>
          </a:ln>
        </p:spPr>
        <p:txBody>
          <a:bodyPr wrap="none">
            <a:spAutoFit/>
          </a:bodyPr>
          <a:lstStyle/>
          <a:p>
            <a:r>
              <a:rPr lang="fr-FR" sz="1800" b="1">
                <a:solidFill>
                  <a:srgbClr val="FF6600"/>
                </a:solidFill>
              </a:rPr>
              <a:t>25  yo</a:t>
            </a:r>
          </a:p>
        </p:txBody>
      </p:sp>
      <p:sp>
        <p:nvSpPr>
          <p:cNvPr id="36984" name="ZoneTexte 187"/>
          <p:cNvSpPr txBox="1">
            <a:spLocks noChangeArrowheads="1"/>
          </p:cNvSpPr>
          <p:nvPr/>
        </p:nvSpPr>
        <p:spPr bwMode="auto">
          <a:xfrm>
            <a:off x="1270000" y="4808538"/>
            <a:ext cx="711200" cy="369887"/>
          </a:xfrm>
          <a:prstGeom prst="rect">
            <a:avLst/>
          </a:prstGeom>
          <a:noFill/>
          <a:ln w="9525">
            <a:noFill/>
            <a:miter lim="800000"/>
            <a:headEnd/>
            <a:tailEnd/>
          </a:ln>
        </p:spPr>
        <p:txBody>
          <a:bodyPr wrap="none">
            <a:spAutoFit/>
          </a:bodyPr>
          <a:lstStyle/>
          <a:p>
            <a:r>
              <a:rPr lang="fr-FR" sz="1800" b="1">
                <a:solidFill>
                  <a:srgbClr val="FF6600"/>
                </a:solidFill>
              </a:rPr>
              <a:t>4  yo</a:t>
            </a:r>
          </a:p>
        </p:txBody>
      </p:sp>
      <p:sp>
        <p:nvSpPr>
          <p:cNvPr id="36985" name="Line 7"/>
          <p:cNvSpPr>
            <a:spLocks noChangeShapeType="1"/>
          </p:cNvSpPr>
          <p:nvPr/>
        </p:nvSpPr>
        <p:spPr bwMode="auto">
          <a:xfrm>
            <a:off x="5207000" y="3781425"/>
            <a:ext cx="0" cy="114300"/>
          </a:xfrm>
          <a:prstGeom prst="line">
            <a:avLst/>
          </a:prstGeom>
          <a:noFill/>
          <a:ln w="28575">
            <a:solidFill>
              <a:srgbClr val="FFFFFF"/>
            </a:solidFill>
            <a:round/>
            <a:headEnd/>
            <a:tailEnd/>
          </a:ln>
        </p:spPr>
        <p:txBody>
          <a:bodyPr wrap="none" anchor="ctr"/>
          <a:lstStyle/>
          <a:p>
            <a:endParaRPr lang="en-GB"/>
          </a:p>
        </p:txBody>
      </p:sp>
      <p:sp>
        <p:nvSpPr>
          <p:cNvPr id="36986" name="Line 9"/>
          <p:cNvSpPr>
            <a:spLocks noChangeShapeType="1"/>
          </p:cNvSpPr>
          <p:nvPr/>
        </p:nvSpPr>
        <p:spPr bwMode="auto">
          <a:xfrm>
            <a:off x="4711700" y="3783013"/>
            <a:ext cx="0" cy="114300"/>
          </a:xfrm>
          <a:prstGeom prst="line">
            <a:avLst/>
          </a:prstGeom>
          <a:noFill/>
          <a:ln w="28575">
            <a:solidFill>
              <a:srgbClr val="FFFFFF"/>
            </a:solidFill>
            <a:round/>
            <a:headEnd/>
            <a:tailEnd/>
          </a:ln>
        </p:spPr>
        <p:txBody>
          <a:bodyPr wrap="none" anchor="ctr"/>
          <a:lstStyle/>
          <a:p>
            <a:endParaRPr lang="en-GB"/>
          </a:p>
        </p:txBody>
      </p:sp>
      <p:sp>
        <p:nvSpPr>
          <p:cNvPr id="36987" name="Line 10"/>
          <p:cNvSpPr>
            <a:spLocks noChangeShapeType="1"/>
          </p:cNvSpPr>
          <p:nvPr/>
        </p:nvSpPr>
        <p:spPr bwMode="auto">
          <a:xfrm>
            <a:off x="4711700" y="3897313"/>
            <a:ext cx="498475" cy="0"/>
          </a:xfrm>
          <a:prstGeom prst="line">
            <a:avLst/>
          </a:prstGeom>
          <a:noFill/>
          <a:ln w="28575">
            <a:solidFill>
              <a:srgbClr val="FFFFFF"/>
            </a:solidFill>
            <a:round/>
            <a:headEnd/>
            <a:tailEnd/>
          </a:ln>
        </p:spPr>
        <p:txBody>
          <a:bodyPr wrap="none" anchor="ctr"/>
          <a:lstStyle/>
          <a:p>
            <a:endParaRPr lang="en-GB"/>
          </a:p>
        </p:txBody>
      </p:sp>
      <p:sp>
        <p:nvSpPr>
          <p:cNvPr id="36988" name="Line 14"/>
          <p:cNvSpPr>
            <a:spLocks noChangeShapeType="1"/>
          </p:cNvSpPr>
          <p:nvPr/>
        </p:nvSpPr>
        <p:spPr bwMode="auto">
          <a:xfrm>
            <a:off x="5724525" y="4646613"/>
            <a:ext cx="0" cy="114300"/>
          </a:xfrm>
          <a:prstGeom prst="line">
            <a:avLst/>
          </a:prstGeom>
          <a:noFill/>
          <a:ln w="28575">
            <a:solidFill>
              <a:srgbClr val="FFFFFF"/>
            </a:solidFill>
            <a:round/>
            <a:headEnd/>
            <a:tailEnd/>
          </a:ln>
        </p:spPr>
        <p:txBody>
          <a:bodyPr wrap="none" anchor="ctr"/>
          <a:lstStyle/>
          <a:p>
            <a:endParaRPr lang="en-GB"/>
          </a:p>
        </p:txBody>
      </p:sp>
      <p:sp>
        <p:nvSpPr>
          <p:cNvPr id="36989" name="Line 15"/>
          <p:cNvSpPr>
            <a:spLocks noChangeShapeType="1"/>
          </p:cNvSpPr>
          <p:nvPr/>
        </p:nvSpPr>
        <p:spPr bwMode="auto">
          <a:xfrm>
            <a:off x="5218113" y="4646613"/>
            <a:ext cx="509587" cy="1587"/>
          </a:xfrm>
          <a:prstGeom prst="line">
            <a:avLst/>
          </a:prstGeom>
          <a:noFill/>
          <a:ln w="28575">
            <a:solidFill>
              <a:srgbClr val="FFFFFF"/>
            </a:solidFill>
            <a:round/>
            <a:headEnd/>
            <a:tailEnd/>
          </a:ln>
        </p:spPr>
        <p:txBody>
          <a:bodyPr wrap="none" anchor="ctr"/>
          <a:lstStyle/>
          <a:p>
            <a:endParaRPr lang="en-GB"/>
          </a:p>
        </p:txBody>
      </p:sp>
      <p:sp>
        <p:nvSpPr>
          <p:cNvPr id="36990" name="Line 16"/>
          <p:cNvSpPr>
            <a:spLocks noChangeShapeType="1"/>
          </p:cNvSpPr>
          <p:nvPr/>
        </p:nvSpPr>
        <p:spPr bwMode="auto">
          <a:xfrm>
            <a:off x="5218113" y="4352925"/>
            <a:ext cx="0" cy="114300"/>
          </a:xfrm>
          <a:prstGeom prst="line">
            <a:avLst/>
          </a:prstGeom>
          <a:noFill/>
          <a:ln w="28575">
            <a:solidFill>
              <a:srgbClr val="FFFFFF"/>
            </a:solidFill>
            <a:round/>
            <a:headEnd/>
            <a:tailEnd/>
          </a:ln>
        </p:spPr>
        <p:txBody>
          <a:bodyPr wrap="none" anchor="ctr"/>
          <a:lstStyle/>
          <a:p>
            <a:endParaRPr lang="en-GB"/>
          </a:p>
        </p:txBody>
      </p:sp>
      <p:sp>
        <p:nvSpPr>
          <p:cNvPr id="36991" name="Line 17"/>
          <p:cNvSpPr>
            <a:spLocks noChangeShapeType="1"/>
          </p:cNvSpPr>
          <p:nvPr/>
        </p:nvSpPr>
        <p:spPr bwMode="auto">
          <a:xfrm>
            <a:off x="5218113" y="4467225"/>
            <a:ext cx="500062" cy="0"/>
          </a:xfrm>
          <a:prstGeom prst="line">
            <a:avLst/>
          </a:prstGeom>
          <a:noFill/>
          <a:ln w="28575">
            <a:solidFill>
              <a:srgbClr val="FFFFFF"/>
            </a:solidFill>
            <a:round/>
            <a:headEnd/>
            <a:tailEnd/>
          </a:ln>
        </p:spPr>
        <p:txBody>
          <a:bodyPr wrap="none" anchor="ctr"/>
          <a:lstStyle/>
          <a:p>
            <a:endParaRPr lang="en-GB"/>
          </a:p>
        </p:txBody>
      </p:sp>
      <p:sp>
        <p:nvSpPr>
          <p:cNvPr id="36992" name="Line 20"/>
          <p:cNvSpPr>
            <a:spLocks noChangeShapeType="1"/>
          </p:cNvSpPr>
          <p:nvPr/>
        </p:nvSpPr>
        <p:spPr bwMode="auto">
          <a:xfrm flipH="1">
            <a:off x="4329113" y="4114800"/>
            <a:ext cx="889000" cy="0"/>
          </a:xfrm>
          <a:prstGeom prst="line">
            <a:avLst/>
          </a:prstGeom>
          <a:noFill/>
          <a:ln w="28575">
            <a:solidFill>
              <a:srgbClr val="FFFFFF"/>
            </a:solidFill>
            <a:round/>
            <a:headEnd/>
            <a:tailEnd/>
          </a:ln>
        </p:spPr>
        <p:txBody>
          <a:bodyPr/>
          <a:lstStyle/>
          <a:p>
            <a:endParaRPr lang="en-GB"/>
          </a:p>
        </p:txBody>
      </p:sp>
      <p:sp>
        <p:nvSpPr>
          <p:cNvPr id="36993" name="Line 23"/>
          <p:cNvSpPr>
            <a:spLocks noChangeShapeType="1"/>
          </p:cNvSpPr>
          <p:nvPr/>
        </p:nvSpPr>
        <p:spPr bwMode="auto">
          <a:xfrm>
            <a:off x="5218113" y="4114800"/>
            <a:ext cx="0" cy="101600"/>
          </a:xfrm>
          <a:prstGeom prst="line">
            <a:avLst/>
          </a:prstGeom>
          <a:noFill/>
          <a:ln w="28575">
            <a:solidFill>
              <a:srgbClr val="FFFFFF"/>
            </a:solidFill>
            <a:round/>
            <a:headEnd/>
            <a:tailEnd/>
          </a:ln>
        </p:spPr>
        <p:txBody>
          <a:bodyPr/>
          <a:lstStyle/>
          <a:p>
            <a:endParaRPr lang="en-GB"/>
          </a:p>
        </p:txBody>
      </p:sp>
      <p:sp>
        <p:nvSpPr>
          <p:cNvPr id="36994" name="Line 24"/>
          <p:cNvSpPr>
            <a:spLocks noChangeShapeType="1"/>
          </p:cNvSpPr>
          <p:nvPr/>
        </p:nvSpPr>
        <p:spPr bwMode="auto">
          <a:xfrm>
            <a:off x="5481638" y="4468813"/>
            <a:ext cx="0" cy="177800"/>
          </a:xfrm>
          <a:prstGeom prst="line">
            <a:avLst/>
          </a:prstGeom>
          <a:noFill/>
          <a:ln w="28575">
            <a:solidFill>
              <a:srgbClr val="FFFFFF"/>
            </a:solidFill>
            <a:round/>
            <a:headEnd/>
            <a:tailEnd/>
          </a:ln>
        </p:spPr>
        <p:txBody>
          <a:bodyPr/>
          <a:lstStyle/>
          <a:p>
            <a:endParaRPr lang="en-GB"/>
          </a:p>
        </p:txBody>
      </p:sp>
      <p:sp>
        <p:nvSpPr>
          <p:cNvPr id="36995" name="Line 25"/>
          <p:cNvSpPr>
            <a:spLocks noChangeShapeType="1"/>
          </p:cNvSpPr>
          <p:nvPr/>
        </p:nvSpPr>
        <p:spPr bwMode="auto">
          <a:xfrm>
            <a:off x="4954588" y="3887788"/>
            <a:ext cx="0" cy="227012"/>
          </a:xfrm>
          <a:prstGeom prst="line">
            <a:avLst/>
          </a:prstGeom>
          <a:noFill/>
          <a:ln w="28575">
            <a:solidFill>
              <a:srgbClr val="FFFFFF"/>
            </a:solidFill>
            <a:round/>
            <a:headEnd/>
            <a:tailEnd/>
          </a:ln>
        </p:spPr>
        <p:txBody>
          <a:bodyPr/>
          <a:lstStyle/>
          <a:p>
            <a:endParaRPr lang="en-GB"/>
          </a:p>
        </p:txBody>
      </p:sp>
      <p:sp>
        <p:nvSpPr>
          <p:cNvPr id="36996" name="Line 26"/>
          <p:cNvSpPr>
            <a:spLocks noChangeShapeType="1"/>
          </p:cNvSpPr>
          <p:nvPr/>
        </p:nvSpPr>
        <p:spPr bwMode="auto">
          <a:xfrm>
            <a:off x="5218113" y="4646613"/>
            <a:ext cx="0" cy="125412"/>
          </a:xfrm>
          <a:prstGeom prst="line">
            <a:avLst/>
          </a:prstGeom>
          <a:noFill/>
          <a:ln w="28575">
            <a:solidFill>
              <a:srgbClr val="FFFFFF"/>
            </a:solidFill>
            <a:round/>
            <a:headEnd/>
            <a:tailEnd/>
          </a:ln>
        </p:spPr>
        <p:txBody>
          <a:bodyPr/>
          <a:lstStyle/>
          <a:p>
            <a:endParaRPr lang="en-GB"/>
          </a:p>
        </p:txBody>
      </p:sp>
      <p:sp>
        <p:nvSpPr>
          <p:cNvPr id="36997" name="Line 27"/>
          <p:cNvSpPr>
            <a:spLocks noChangeShapeType="1"/>
          </p:cNvSpPr>
          <p:nvPr/>
        </p:nvSpPr>
        <p:spPr bwMode="auto">
          <a:xfrm flipV="1">
            <a:off x="5713413" y="4343400"/>
            <a:ext cx="0" cy="125413"/>
          </a:xfrm>
          <a:prstGeom prst="line">
            <a:avLst/>
          </a:prstGeom>
          <a:noFill/>
          <a:ln w="28575">
            <a:solidFill>
              <a:srgbClr val="FFFFFF"/>
            </a:solidFill>
            <a:round/>
            <a:headEnd/>
            <a:tailEnd/>
          </a:ln>
        </p:spPr>
        <p:txBody>
          <a:bodyPr/>
          <a:lstStyle/>
          <a:p>
            <a:endParaRPr lang="en-GB"/>
          </a:p>
        </p:txBody>
      </p:sp>
      <p:sp>
        <p:nvSpPr>
          <p:cNvPr id="36998" name="Line 29"/>
          <p:cNvSpPr>
            <a:spLocks noChangeShapeType="1"/>
          </p:cNvSpPr>
          <p:nvPr/>
        </p:nvSpPr>
        <p:spPr bwMode="auto">
          <a:xfrm flipV="1">
            <a:off x="4724400" y="4114800"/>
            <a:ext cx="0" cy="101600"/>
          </a:xfrm>
          <a:prstGeom prst="line">
            <a:avLst/>
          </a:prstGeom>
          <a:noFill/>
          <a:ln w="28575">
            <a:solidFill>
              <a:srgbClr val="FFFFFF"/>
            </a:solidFill>
            <a:round/>
            <a:headEnd/>
            <a:tailEnd/>
          </a:ln>
        </p:spPr>
        <p:txBody>
          <a:bodyPr/>
          <a:lstStyle/>
          <a:p>
            <a:endParaRPr lang="en-GB"/>
          </a:p>
        </p:txBody>
      </p:sp>
      <p:sp>
        <p:nvSpPr>
          <p:cNvPr id="36999" name="Line 30"/>
          <p:cNvSpPr>
            <a:spLocks noChangeShapeType="1"/>
          </p:cNvSpPr>
          <p:nvPr/>
        </p:nvSpPr>
        <p:spPr bwMode="auto">
          <a:xfrm flipV="1">
            <a:off x="4327525" y="4114800"/>
            <a:ext cx="0" cy="101600"/>
          </a:xfrm>
          <a:prstGeom prst="line">
            <a:avLst/>
          </a:prstGeom>
          <a:noFill/>
          <a:ln w="28575">
            <a:solidFill>
              <a:srgbClr val="FFFFFF"/>
            </a:solidFill>
            <a:round/>
            <a:headEnd/>
            <a:tailEnd/>
          </a:ln>
        </p:spPr>
        <p:txBody>
          <a:bodyPr/>
          <a:lstStyle/>
          <a:p>
            <a:endParaRPr lang="en-GB"/>
          </a:p>
        </p:txBody>
      </p:sp>
      <p:sp>
        <p:nvSpPr>
          <p:cNvPr id="37000" name="AutoShape 32"/>
          <p:cNvSpPr>
            <a:spLocks noChangeArrowheads="1"/>
          </p:cNvSpPr>
          <p:nvPr/>
        </p:nvSpPr>
        <p:spPr bwMode="auto">
          <a:xfrm>
            <a:off x="5114925" y="4727575"/>
            <a:ext cx="196850" cy="241300"/>
          </a:xfrm>
          <a:prstGeom prst="diamond">
            <a:avLst/>
          </a:prstGeom>
          <a:solidFill>
            <a:srgbClr val="FF6600"/>
          </a:solidFill>
          <a:ln w="9525">
            <a:solidFill>
              <a:schemeClr val="bg1"/>
            </a:solidFill>
            <a:miter lim="800000"/>
            <a:headEnd/>
            <a:tailEnd/>
          </a:ln>
        </p:spPr>
        <p:txBody>
          <a:bodyPr wrap="none" anchor="ctr"/>
          <a:lstStyle/>
          <a:p>
            <a:endParaRPr lang="en-US"/>
          </a:p>
        </p:txBody>
      </p:sp>
      <p:sp>
        <p:nvSpPr>
          <p:cNvPr id="37001" name="Line 48"/>
          <p:cNvSpPr>
            <a:spLocks noChangeShapeType="1"/>
          </p:cNvSpPr>
          <p:nvPr/>
        </p:nvSpPr>
        <p:spPr bwMode="auto">
          <a:xfrm>
            <a:off x="5072063" y="4732338"/>
            <a:ext cx="258762" cy="217487"/>
          </a:xfrm>
          <a:prstGeom prst="line">
            <a:avLst/>
          </a:prstGeom>
          <a:noFill/>
          <a:ln w="28575">
            <a:solidFill>
              <a:srgbClr val="FFFFFF"/>
            </a:solidFill>
            <a:round/>
            <a:headEnd/>
            <a:tailEnd/>
          </a:ln>
        </p:spPr>
        <p:txBody>
          <a:bodyPr/>
          <a:lstStyle/>
          <a:p>
            <a:endParaRPr lang="en-GB"/>
          </a:p>
        </p:txBody>
      </p:sp>
      <p:sp>
        <p:nvSpPr>
          <p:cNvPr id="37002" name="AutoShape 32"/>
          <p:cNvSpPr>
            <a:spLocks noChangeArrowheads="1"/>
          </p:cNvSpPr>
          <p:nvPr/>
        </p:nvSpPr>
        <p:spPr bwMode="auto">
          <a:xfrm>
            <a:off x="5632450" y="4737100"/>
            <a:ext cx="196850" cy="241300"/>
          </a:xfrm>
          <a:prstGeom prst="diamond">
            <a:avLst/>
          </a:prstGeom>
          <a:solidFill>
            <a:srgbClr val="FF6600"/>
          </a:solidFill>
          <a:ln w="9525">
            <a:solidFill>
              <a:schemeClr val="bg1"/>
            </a:solidFill>
            <a:miter lim="800000"/>
            <a:headEnd/>
            <a:tailEnd/>
          </a:ln>
        </p:spPr>
        <p:txBody>
          <a:bodyPr wrap="none" anchor="ctr"/>
          <a:lstStyle/>
          <a:p>
            <a:endParaRPr lang="en-US"/>
          </a:p>
        </p:txBody>
      </p:sp>
      <p:sp>
        <p:nvSpPr>
          <p:cNvPr id="37003" name="ZoneTexte 184"/>
          <p:cNvSpPr txBox="1">
            <a:spLocks noChangeArrowheads="1"/>
          </p:cNvSpPr>
          <p:nvPr/>
        </p:nvSpPr>
        <p:spPr bwMode="auto">
          <a:xfrm>
            <a:off x="4114800" y="4818063"/>
            <a:ext cx="941388" cy="369887"/>
          </a:xfrm>
          <a:prstGeom prst="rect">
            <a:avLst/>
          </a:prstGeom>
          <a:noFill/>
          <a:ln w="9525">
            <a:noFill/>
            <a:miter lim="800000"/>
            <a:headEnd/>
            <a:tailEnd/>
          </a:ln>
        </p:spPr>
        <p:txBody>
          <a:bodyPr wrap="none">
            <a:spAutoFit/>
          </a:bodyPr>
          <a:lstStyle/>
          <a:p>
            <a:r>
              <a:rPr lang="fr-FR" sz="1800" b="1">
                <a:solidFill>
                  <a:srgbClr val="FF6600"/>
                </a:solidFill>
              </a:rPr>
              <a:t>FETUS</a:t>
            </a:r>
          </a:p>
        </p:txBody>
      </p:sp>
      <p:sp>
        <p:nvSpPr>
          <p:cNvPr id="37004" name="Oval 378"/>
          <p:cNvSpPr>
            <a:spLocks noChangeArrowheads="1"/>
          </p:cNvSpPr>
          <p:nvPr/>
        </p:nvSpPr>
        <p:spPr bwMode="auto">
          <a:xfrm>
            <a:off x="8094663" y="4068763"/>
            <a:ext cx="266700" cy="254000"/>
          </a:xfrm>
          <a:prstGeom prst="ellipse">
            <a:avLst/>
          </a:prstGeom>
          <a:noFill/>
          <a:ln w="19050">
            <a:solidFill>
              <a:schemeClr val="tx1"/>
            </a:solidFill>
            <a:round/>
            <a:headEnd/>
            <a:tailEnd/>
          </a:ln>
        </p:spPr>
        <p:txBody>
          <a:bodyPr wrap="none" anchor="ctr"/>
          <a:lstStyle/>
          <a:p>
            <a:endParaRPr lang="en-US" b="1"/>
          </a:p>
        </p:txBody>
      </p:sp>
      <p:sp>
        <p:nvSpPr>
          <p:cNvPr id="37005" name="Oval 378"/>
          <p:cNvSpPr>
            <a:spLocks noChangeArrowheads="1"/>
          </p:cNvSpPr>
          <p:nvPr/>
        </p:nvSpPr>
        <p:spPr bwMode="auto">
          <a:xfrm>
            <a:off x="8399463" y="4348163"/>
            <a:ext cx="266700" cy="254000"/>
          </a:xfrm>
          <a:prstGeom prst="ellipse">
            <a:avLst/>
          </a:prstGeom>
          <a:noFill/>
          <a:ln w="19050">
            <a:solidFill>
              <a:schemeClr val="tx1"/>
            </a:solidFill>
            <a:round/>
            <a:headEnd/>
            <a:tailEnd/>
          </a:ln>
        </p:spPr>
        <p:txBody>
          <a:bodyPr wrap="none" anchor="ctr"/>
          <a:lstStyle/>
          <a:p>
            <a:endParaRPr lang="en-US" b="1"/>
          </a:p>
        </p:txBody>
      </p:sp>
      <p:sp>
        <p:nvSpPr>
          <p:cNvPr id="37006" name="Oval 378"/>
          <p:cNvSpPr>
            <a:spLocks noChangeArrowheads="1"/>
          </p:cNvSpPr>
          <p:nvPr/>
        </p:nvSpPr>
        <p:spPr bwMode="auto">
          <a:xfrm>
            <a:off x="5072063" y="3535363"/>
            <a:ext cx="266700" cy="254000"/>
          </a:xfrm>
          <a:prstGeom prst="ellipse">
            <a:avLst/>
          </a:prstGeom>
          <a:noFill/>
          <a:ln w="19050">
            <a:solidFill>
              <a:schemeClr val="tx1"/>
            </a:solidFill>
            <a:round/>
            <a:headEnd/>
            <a:tailEnd/>
          </a:ln>
        </p:spPr>
        <p:txBody>
          <a:bodyPr wrap="none" anchor="ctr"/>
          <a:lstStyle/>
          <a:p>
            <a:endParaRPr lang="en-US" b="1"/>
          </a:p>
        </p:txBody>
      </p:sp>
      <p:sp>
        <p:nvSpPr>
          <p:cNvPr id="37007" name="Oval 378"/>
          <p:cNvSpPr>
            <a:spLocks noChangeArrowheads="1"/>
          </p:cNvSpPr>
          <p:nvPr/>
        </p:nvSpPr>
        <p:spPr bwMode="auto">
          <a:xfrm>
            <a:off x="4576763" y="4208463"/>
            <a:ext cx="266700" cy="254000"/>
          </a:xfrm>
          <a:prstGeom prst="ellipse">
            <a:avLst/>
          </a:prstGeom>
          <a:noFill/>
          <a:ln w="19050">
            <a:solidFill>
              <a:schemeClr val="tx1"/>
            </a:solidFill>
            <a:round/>
            <a:headEnd/>
            <a:tailEnd/>
          </a:ln>
        </p:spPr>
        <p:txBody>
          <a:bodyPr wrap="none" anchor="ctr"/>
          <a:lstStyle/>
          <a:p>
            <a:endParaRPr lang="en-US" b="1"/>
          </a:p>
        </p:txBody>
      </p:sp>
      <p:sp>
        <p:nvSpPr>
          <p:cNvPr id="37008" name="Oval 453"/>
          <p:cNvSpPr>
            <a:spLocks noChangeArrowheads="1"/>
          </p:cNvSpPr>
          <p:nvPr/>
        </p:nvSpPr>
        <p:spPr bwMode="auto">
          <a:xfrm>
            <a:off x="5075238" y="4173538"/>
            <a:ext cx="266700" cy="254000"/>
          </a:xfrm>
          <a:prstGeom prst="ellipse">
            <a:avLst/>
          </a:prstGeom>
          <a:solidFill>
            <a:srgbClr val="FF6600"/>
          </a:solidFill>
          <a:ln w="19050">
            <a:solidFill>
              <a:schemeClr val="tx1"/>
            </a:solidFill>
            <a:round/>
            <a:headEnd/>
            <a:tailEnd/>
          </a:ln>
        </p:spPr>
        <p:txBody>
          <a:bodyPr wrap="none" anchor="ctr"/>
          <a:lstStyle/>
          <a:p>
            <a:endParaRPr lang="en-US" b="1"/>
          </a:p>
        </p:txBody>
      </p:sp>
      <p:sp>
        <p:nvSpPr>
          <p:cNvPr id="37009" name="Rectangle 65"/>
          <p:cNvSpPr>
            <a:spLocks noChangeArrowheads="1"/>
          </p:cNvSpPr>
          <p:nvPr/>
        </p:nvSpPr>
        <p:spPr bwMode="auto">
          <a:xfrm>
            <a:off x="4592638" y="3541713"/>
            <a:ext cx="242887" cy="223837"/>
          </a:xfrm>
          <a:prstGeom prst="rect">
            <a:avLst/>
          </a:prstGeom>
          <a:noFill/>
          <a:ln w="19050">
            <a:solidFill>
              <a:schemeClr val="tx1"/>
            </a:solidFill>
            <a:miter lim="800000"/>
            <a:headEnd/>
            <a:tailEnd/>
          </a:ln>
        </p:spPr>
        <p:txBody>
          <a:bodyPr wrap="none" anchor="ctr"/>
          <a:lstStyle/>
          <a:p>
            <a:endParaRPr lang="en-US" b="1"/>
          </a:p>
        </p:txBody>
      </p:sp>
      <p:sp>
        <p:nvSpPr>
          <p:cNvPr id="37010" name="Rectangle 6"/>
          <p:cNvSpPr>
            <a:spLocks noChangeArrowheads="1"/>
          </p:cNvSpPr>
          <p:nvPr/>
        </p:nvSpPr>
        <p:spPr bwMode="auto">
          <a:xfrm>
            <a:off x="5576888" y="4133850"/>
            <a:ext cx="242887" cy="223838"/>
          </a:xfrm>
          <a:prstGeom prst="rect">
            <a:avLst/>
          </a:prstGeom>
          <a:noFill/>
          <a:ln w="19050">
            <a:solidFill>
              <a:schemeClr val="tx1"/>
            </a:solidFill>
            <a:miter lim="800000"/>
            <a:headEnd/>
            <a:tailEnd/>
          </a:ln>
        </p:spPr>
        <p:txBody>
          <a:bodyPr wrap="none" anchor="ctr"/>
          <a:lstStyle/>
          <a:p>
            <a:endParaRPr lang="en-US" b="1"/>
          </a:p>
        </p:txBody>
      </p:sp>
      <p:sp>
        <p:nvSpPr>
          <p:cNvPr id="37011" name="Rectangle 214"/>
          <p:cNvSpPr>
            <a:spLocks noChangeArrowheads="1"/>
          </p:cNvSpPr>
          <p:nvPr/>
        </p:nvSpPr>
        <p:spPr bwMode="auto">
          <a:xfrm>
            <a:off x="3124200" y="2654300"/>
            <a:ext cx="838200" cy="482600"/>
          </a:xfrm>
          <a:prstGeom prst="rect">
            <a:avLst/>
          </a:prstGeom>
          <a:noFill/>
          <a:ln w="12700">
            <a:solidFill>
              <a:schemeClr val="tx1"/>
            </a:solidFill>
            <a:round/>
            <a:headEnd/>
            <a:tailEnd/>
          </a:ln>
        </p:spPr>
        <p:txBody>
          <a:bodyPr/>
          <a:lstStyle/>
          <a:p>
            <a:endParaRPr lang="en-US"/>
          </a:p>
        </p:txBody>
      </p:sp>
      <p:sp>
        <p:nvSpPr>
          <p:cNvPr id="37012" name="Rectangle 215"/>
          <p:cNvSpPr>
            <a:spLocks noChangeArrowheads="1"/>
          </p:cNvSpPr>
          <p:nvPr/>
        </p:nvSpPr>
        <p:spPr bwMode="auto">
          <a:xfrm>
            <a:off x="7378700" y="2641600"/>
            <a:ext cx="838200" cy="482600"/>
          </a:xfrm>
          <a:prstGeom prst="rect">
            <a:avLst/>
          </a:prstGeom>
          <a:noFill/>
          <a:ln w="12700">
            <a:solidFill>
              <a:schemeClr val="tx1"/>
            </a:solidFill>
            <a:round/>
            <a:headEnd/>
            <a:tailEnd/>
          </a:ln>
        </p:spPr>
        <p:txBody>
          <a:bodyPr/>
          <a:lstStyle/>
          <a:p>
            <a:endParaRPr lang="en-US"/>
          </a:p>
        </p:txBody>
      </p:sp>
      <p:sp>
        <p:nvSpPr>
          <p:cNvPr id="37013" name="Rectangle 216"/>
          <p:cNvSpPr>
            <a:spLocks noChangeArrowheads="1"/>
          </p:cNvSpPr>
          <p:nvPr/>
        </p:nvSpPr>
        <p:spPr bwMode="auto">
          <a:xfrm>
            <a:off x="6438900" y="4826000"/>
            <a:ext cx="838200" cy="482600"/>
          </a:xfrm>
          <a:prstGeom prst="rect">
            <a:avLst/>
          </a:prstGeom>
          <a:noFill/>
          <a:ln w="12700">
            <a:solidFill>
              <a:schemeClr val="tx1"/>
            </a:solidFill>
            <a:round/>
            <a:headEnd/>
            <a:tailEnd/>
          </a:ln>
        </p:spPr>
        <p:txBody>
          <a:bodyPr/>
          <a:lstStyle/>
          <a:p>
            <a:endParaRPr lang="en-US"/>
          </a:p>
        </p:txBody>
      </p:sp>
      <p:sp>
        <p:nvSpPr>
          <p:cNvPr id="37014" name="ZoneTexte 2"/>
          <p:cNvSpPr txBox="1">
            <a:spLocks noChangeArrowheads="1"/>
          </p:cNvSpPr>
          <p:nvPr/>
        </p:nvSpPr>
        <p:spPr bwMode="auto">
          <a:xfrm>
            <a:off x="1016000" y="723900"/>
            <a:ext cx="8275638" cy="369888"/>
          </a:xfrm>
          <a:prstGeom prst="rect">
            <a:avLst/>
          </a:prstGeom>
          <a:noFill/>
          <a:ln w="9525">
            <a:noFill/>
            <a:miter lim="800000"/>
            <a:headEnd/>
            <a:tailEnd/>
          </a:ln>
        </p:spPr>
        <p:txBody>
          <a:bodyPr wrap="none">
            <a:spAutoFit/>
          </a:bodyPr>
          <a:lstStyle/>
          <a:p>
            <a:r>
              <a:rPr lang="fr-FR" sz="1800"/>
              <a:t>2009-2014: </a:t>
            </a:r>
            <a:r>
              <a:rPr lang="fr-FR" sz="1800">
                <a:solidFill>
                  <a:srgbClr val="FFFFFF"/>
                </a:solidFill>
              </a:rPr>
              <a:t>~ </a:t>
            </a:r>
            <a:r>
              <a:rPr lang="fr-FR" sz="1800"/>
              <a:t>75 COL4A1 mutated families identified in Lariboisière genetics lab</a:t>
            </a:r>
          </a:p>
        </p:txBody>
      </p:sp>
      <p:sp>
        <p:nvSpPr>
          <p:cNvPr id="37015" name="ZoneTexte 2"/>
          <p:cNvSpPr txBox="1">
            <a:spLocks noChangeArrowheads="1"/>
          </p:cNvSpPr>
          <p:nvPr/>
        </p:nvSpPr>
        <p:spPr bwMode="auto">
          <a:xfrm>
            <a:off x="406400" y="5943600"/>
            <a:ext cx="9245600" cy="400050"/>
          </a:xfrm>
          <a:prstGeom prst="rect">
            <a:avLst/>
          </a:prstGeom>
          <a:noFill/>
          <a:ln w="9525">
            <a:noFill/>
            <a:miter lim="800000"/>
            <a:headEnd/>
            <a:tailEnd/>
          </a:ln>
        </p:spPr>
        <p:txBody>
          <a:bodyPr wrap="none">
            <a:spAutoFit/>
          </a:bodyPr>
          <a:lstStyle/>
          <a:p>
            <a:r>
              <a:rPr lang="fr-FR" sz="2000"/>
              <a:t>Very severe forms in fetuses and infants / Importance of genetic counseling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0" y="158750"/>
            <a:ext cx="9906000" cy="1112838"/>
          </a:xfrm>
          <a:prstGeom prst="rect">
            <a:avLst/>
          </a:prstGeom>
          <a:noFill/>
          <a:ln w="9525">
            <a:noFill/>
            <a:miter lim="800000"/>
            <a:headEnd/>
            <a:tailEnd/>
          </a:ln>
        </p:spPr>
        <p:txBody>
          <a:bodyPr>
            <a:spAutoFit/>
          </a:bodyPr>
          <a:lstStyle/>
          <a:p>
            <a:pPr algn="ctr">
              <a:lnSpc>
                <a:spcPct val="120000"/>
              </a:lnSpc>
            </a:pPr>
            <a:r>
              <a:rPr lang="fr-FR" sz="2800" b="1">
                <a:solidFill>
                  <a:srgbClr val="FFFF00"/>
                </a:solidFill>
              </a:rPr>
              <a:t>Multiple Adult Onset Monogenic SVD in which the causative genes have not yet been identified</a:t>
            </a:r>
            <a:endParaRPr lang="fr-FR" sz="2800" b="1">
              <a:solidFill>
                <a:srgbClr val="FFFF00"/>
              </a:solidFill>
              <a:latin typeface="Comic Sans MS" pitchFamily="66" charset="0"/>
            </a:endParaRPr>
          </a:p>
        </p:txBody>
      </p:sp>
      <p:sp>
        <p:nvSpPr>
          <p:cNvPr id="37890" name="Text Box 3"/>
          <p:cNvSpPr txBox="1">
            <a:spLocks noChangeArrowheads="1"/>
          </p:cNvSpPr>
          <p:nvPr/>
        </p:nvSpPr>
        <p:spPr bwMode="auto">
          <a:xfrm>
            <a:off x="457200" y="1793875"/>
            <a:ext cx="9169400" cy="4413250"/>
          </a:xfrm>
          <a:prstGeom prst="rect">
            <a:avLst/>
          </a:prstGeom>
          <a:noFill/>
          <a:ln w="9525">
            <a:noFill/>
            <a:miter lim="800000"/>
            <a:headEnd/>
            <a:tailEnd/>
          </a:ln>
        </p:spPr>
        <p:txBody>
          <a:bodyPr>
            <a:spAutoFit/>
          </a:bodyPr>
          <a:lstStyle/>
          <a:p>
            <a:pPr>
              <a:lnSpc>
                <a:spcPct val="120000"/>
              </a:lnSpc>
              <a:buClr>
                <a:srgbClr val="FFFF00"/>
              </a:buClr>
            </a:pPr>
            <a:endParaRPr lang="fr-FR"/>
          </a:p>
          <a:p>
            <a:pPr>
              <a:lnSpc>
                <a:spcPct val="120000"/>
              </a:lnSpc>
              <a:spcAft>
                <a:spcPts val="2400"/>
              </a:spcAft>
              <a:buClr>
                <a:srgbClr val="FFFF00"/>
              </a:buClr>
              <a:buFont typeface="Arial" pitchFamily="34" charset="0"/>
              <a:buChar char="•"/>
            </a:pPr>
            <a:r>
              <a:rPr lang="fr-FR">
                <a:solidFill>
                  <a:srgbClr val="FFFF85"/>
                </a:solidFill>
              </a:rPr>
              <a:t> </a:t>
            </a:r>
            <a:r>
              <a:rPr lang="fr-FR">
                <a:solidFill>
                  <a:srgbClr val="FFFF00"/>
                </a:solidFill>
              </a:rPr>
              <a:t>SVD linked to Chr 20q13</a:t>
            </a:r>
            <a:r>
              <a:rPr lang="fr-FR"/>
              <a:t> (AD)</a:t>
            </a:r>
          </a:p>
          <a:p>
            <a:pPr>
              <a:lnSpc>
                <a:spcPct val="120000"/>
              </a:lnSpc>
              <a:spcAft>
                <a:spcPts val="2400"/>
              </a:spcAft>
              <a:buClr>
                <a:srgbClr val="FFFF00"/>
              </a:buClr>
              <a:buFont typeface="Arial" pitchFamily="34" charset="0"/>
              <a:buChar char="•"/>
            </a:pPr>
            <a:r>
              <a:rPr lang="fr-FR">
                <a:solidFill>
                  <a:srgbClr val="FFFF00"/>
                </a:solidFill>
              </a:rPr>
              <a:t> PADMAL </a:t>
            </a:r>
            <a:r>
              <a:rPr lang="fr-FR"/>
              <a:t>/ Pontine Leukoencephalopathy (AD)</a:t>
            </a:r>
          </a:p>
          <a:p>
            <a:pPr>
              <a:lnSpc>
                <a:spcPct val="120000"/>
              </a:lnSpc>
              <a:spcAft>
                <a:spcPts val="2400"/>
              </a:spcAft>
              <a:buClr>
                <a:srgbClr val="FFFF00"/>
              </a:buClr>
              <a:buFont typeface="Arial" pitchFamily="34" charset="0"/>
              <a:buChar char="•"/>
            </a:pPr>
            <a:r>
              <a:rPr lang="fr-FR">
                <a:solidFill>
                  <a:srgbClr val="FFFF00"/>
                </a:solidFill>
              </a:rPr>
              <a:t> LCC </a:t>
            </a:r>
            <a:r>
              <a:rPr lang="fr-FR">
                <a:solidFill>
                  <a:srgbClr val="FFFF85"/>
                </a:solidFill>
              </a:rPr>
              <a:t>/ </a:t>
            </a:r>
            <a:r>
              <a:rPr lang="fr-FR"/>
              <a:t>Leucoencephalopathy Calcifications Cysts (AR)</a:t>
            </a:r>
          </a:p>
          <a:p>
            <a:pPr>
              <a:lnSpc>
                <a:spcPct val="120000"/>
              </a:lnSpc>
              <a:spcAft>
                <a:spcPts val="2400"/>
              </a:spcAft>
              <a:buClr>
                <a:srgbClr val="FFFF00"/>
              </a:buClr>
              <a:buFont typeface="Arial" pitchFamily="34" charset="0"/>
              <a:buChar char="•"/>
            </a:pPr>
            <a:r>
              <a:rPr lang="fr-FR"/>
              <a:t> Multiple SVD reported in unrelated families : Swedish, French ..</a:t>
            </a:r>
          </a:p>
          <a:p>
            <a:pPr>
              <a:lnSpc>
                <a:spcPct val="120000"/>
              </a:lnSpc>
              <a:buClr>
                <a:srgbClr val="FFFF00"/>
              </a:buClr>
              <a:buFont typeface="Arial" pitchFamily="34" charset="0"/>
              <a:buChar char="•"/>
            </a:pPr>
            <a:endParaRPr lang="fr-FR"/>
          </a:p>
          <a:p>
            <a:pPr>
              <a:lnSpc>
                <a:spcPct val="120000"/>
              </a:lnSpc>
              <a:buFont typeface="Times" charset="0"/>
              <a:buChar char="•"/>
            </a:pPr>
            <a:endParaRPr lang="fr-F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3" name="Image 2"/>
          <p:cNvPicPr>
            <a:picLocks noChangeAspect="1"/>
          </p:cNvPicPr>
          <p:nvPr/>
        </p:nvPicPr>
        <p:blipFill>
          <a:blip r:embed="rId2"/>
          <a:srcRect/>
          <a:stretch>
            <a:fillRect/>
          </a:stretch>
        </p:blipFill>
        <p:spPr bwMode="auto">
          <a:xfrm>
            <a:off x="477838" y="1798638"/>
            <a:ext cx="3154362" cy="2022475"/>
          </a:xfrm>
          <a:prstGeom prst="rect">
            <a:avLst/>
          </a:prstGeom>
          <a:noFill/>
          <a:ln w="9525">
            <a:noFill/>
            <a:miter lim="800000"/>
            <a:headEnd/>
            <a:tailEnd/>
          </a:ln>
        </p:spPr>
      </p:pic>
      <p:sp>
        <p:nvSpPr>
          <p:cNvPr id="38914" name="ZoneTexte 3"/>
          <p:cNvSpPr txBox="1">
            <a:spLocks noChangeArrowheads="1"/>
          </p:cNvSpPr>
          <p:nvPr/>
        </p:nvSpPr>
        <p:spPr bwMode="auto">
          <a:xfrm>
            <a:off x="0" y="152400"/>
            <a:ext cx="9906000" cy="1508125"/>
          </a:xfrm>
          <a:prstGeom prst="rect">
            <a:avLst/>
          </a:prstGeom>
          <a:noFill/>
          <a:ln w="9525">
            <a:noFill/>
            <a:miter lim="800000"/>
            <a:headEnd/>
            <a:tailEnd/>
          </a:ln>
        </p:spPr>
        <p:txBody>
          <a:bodyPr>
            <a:spAutoFit/>
          </a:bodyPr>
          <a:lstStyle/>
          <a:p>
            <a:pPr algn="ctr"/>
            <a:r>
              <a:rPr lang="fr-FR" sz="2800" b="1"/>
              <a:t>Novel Genes in the era of high-throughput Sequencing</a:t>
            </a:r>
          </a:p>
          <a:p>
            <a:pPr algn="ctr"/>
            <a:r>
              <a:rPr lang="fr-FR" sz="2000" b="1"/>
              <a:t>2014 Challenges and Very Exciting opportunities for hereditary SVD</a:t>
            </a:r>
          </a:p>
          <a:p>
            <a:endParaRPr lang="fr-FR" sz="2200" b="1">
              <a:solidFill>
                <a:srgbClr val="FFFF33"/>
              </a:solidFill>
            </a:endParaRPr>
          </a:p>
          <a:p>
            <a:r>
              <a:rPr lang="fr-FR" sz="2200" b="1">
                <a:solidFill>
                  <a:srgbClr val="FFFF33"/>
                </a:solidFill>
              </a:rPr>
              <a:t> </a:t>
            </a:r>
          </a:p>
        </p:txBody>
      </p:sp>
      <p:sp>
        <p:nvSpPr>
          <p:cNvPr id="38915" name="ZoneTexte 5"/>
          <p:cNvSpPr txBox="1">
            <a:spLocks noChangeArrowheads="1"/>
          </p:cNvSpPr>
          <p:nvPr/>
        </p:nvSpPr>
        <p:spPr bwMode="auto">
          <a:xfrm>
            <a:off x="4152900" y="1765300"/>
            <a:ext cx="5588000" cy="1938338"/>
          </a:xfrm>
          <a:prstGeom prst="rect">
            <a:avLst/>
          </a:prstGeom>
          <a:noFill/>
          <a:ln w="9525">
            <a:noFill/>
            <a:miter lim="800000"/>
            <a:headEnd/>
            <a:tailEnd/>
          </a:ln>
        </p:spPr>
        <p:txBody>
          <a:bodyPr>
            <a:spAutoFit/>
          </a:bodyPr>
          <a:lstStyle/>
          <a:p>
            <a:pPr algn="ctr"/>
            <a:r>
              <a:rPr lang="fr-FR" sz="2000">
                <a:solidFill>
                  <a:schemeClr val="tx2"/>
                </a:solidFill>
              </a:rPr>
              <a:t>High Throughput sequencing</a:t>
            </a:r>
          </a:p>
          <a:p>
            <a:pPr algn="ctr"/>
            <a:endParaRPr lang="fr-FR" sz="2000">
              <a:solidFill>
                <a:schemeClr val="tx2"/>
              </a:solidFill>
            </a:endParaRPr>
          </a:p>
          <a:p>
            <a:pPr>
              <a:buClr>
                <a:schemeClr val="tx1"/>
              </a:buClr>
              <a:buFont typeface="Arial" pitchFamily="34" charset="0"/>
              <a:buChar char="•"/>
            </a:pPr>
            <a:r>
              <a:rPr lang="fr-FR" sz="2000">
                <a:solidFill>
                  <a:schemeClr val="tx2"/>
                </a:solidFill>
              </a:rPr>
              <a:t> </a:t>
            </a:r>
            <a:r>
              <a:rPr lang="fr-FR" sz="2000">
                <a:solidFill>
                  <a:srgbClr val="FFFFFF"/>
                </a:solidFill>
              </a:rPr>
              <a:t>Very fast targeted sequencing of dozens of genes in large cohorts of patients</a:t>
            </a:r>
          </a:p>
          <a:p>
            <a:pPr>
              <a:buClr>
                <a:schemeClr val="tx1"/>
              </a:buClr>
            </a:pPr>
            <a:endParaRPr lang="fr-FR" sz="2000">
              <a:solidFill>
                <a:srgbClr val="FFFFFF"/>
              </a:solidFill>
            </a:endParaRPr>
          </a:p>
          <a:p>
            <a:pPr>
              <a:buClr>
                <a:schemeClr val="tx1"/>
              </a:buClr>
              <a:buFont typeface="Arial" pitchFamily="34" charset="0"/>
              <a:buChar char="•"/>
            </a:pPr>
            <a:r>
              <a:rPr lang="fr-FR" sz="2000">
                <a:solidFill>
                  <a:srgbClr val="FFFFFF"/>
                </a:solidFill>
              </a:rPr>
              <a:t> Whole Exome Sequencing</a:t>
            </a:r>
          </a:p>
        </p:txBody>
      </p:sp>
      <p:sp>
        <p:nvSpPr>
          <p:cNvPr id="38916" name="ZoneTexte 6"/>
          <p:cNvSpPr txBox="1">
            <a:spLocks noChangeArrowheads="1"/>
          </p:cNvSpPr>
          <p:nvPr/>
        </p:nvSpPr>
        <p:spPr bwMode="auto">
          <a:xfrm>
            <a:off x="0" y="4527550"/>
            <a:ext cx="9702800" cy="3170238"/>
          </a:xfrm>
          <a:prstGeom prst="rect">
            <a:avLst/>
          </a:prstGeom>
          <a:noFill/>
          <a:ln w="9525">
            <a:noFill/>
            <a:miter lim="800000"/>
            <a:headEnd/>
            <a:tailEnd/>
          </a:ln>
        </p:spPr>
        <p:txBody>
          <a:bodyPr>
            <a:spAutoFit/>
          </a:bodyPr>
          <a:lstStyle/>
          <a:p>
            <a:pPr>
              <a:buFont typeface="Arial" pitchFamily="34" charset="0"/>
              <a:buChar char="•"/>
            </a:pPr>
            <a:r>
              <a:rPr lang="fr-FR" sz="2000" b="1"/>
              <a:t> </a:t>
            </a:r>
            <a:r>
              <a:rPr lang="fr-FR" sz="2000"/>
              <a:t>Targeted sequencing in a very large cohort of index patients of candidate genes identified through WES</a:t>
            </a:r>
          </a:p>
          <a:p>
            <a:endParaRPr lang="fr-FR" sz="2000"/>
          </a:p>
          <a:p>
            <a:pPr>
              <a:buFont typeface="Arial" pitchFamily="34" charset="0"/>
              <a:buChar char="•"/>
            </a:pPr>
            <a:r>
              <a:rPr lang="fr-FR" sz="2000"/>
              <a:t> Small families and even sporadic genetic cases also tractable for gene identification using Whole Exome Sequencing</a:t>
            </a:r>
          </a:p>
          <a:p>
            <a:r>
              <a:rPr lang="fr-FR" sz="2000"/>
              <a:t> </a:t>
            </a:r>
          </a:p>
          <a:p>
            <a:pPr>
              <a:buFont typeface="Arial" pitchFamily="34" charset="0"/>
              <a:buChar char="•"/>
            </a:pPr>
            <a:endParaRPr lang="fr-FR" sz="2000"/>
          </a:p>
          <a:p>
            <a:pPr>
              <a:buFont typeface="Arial" pitchFamily="34" charset="0"/>
              <a:buChar char="•"/>
            </a:pPr>
            <a:endParaRPr lang="fr-FR" sz="2000" b="1"/>
          </a:p>
          <a:p>
            <a:pPr>
              <a:buFont typeface="Arial" pitchFamily="34" charset="0"/>
              <a:buChar char="•"/>
            </a:pPr>
            <a:endParaRPr lang="fr-FR" sz="2000" b="1"/>
          </a:p>
          <a:p>
            <a:pPr>
              <a:buFont typeface="Arial" pitchFamily="34" charset="0"/>
              <a:buChar char="•"/>
            </a:pPr>
            <a:endParaRPr lang="fr-FR" sz="2000" b="1"/>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ext Box 28"/>
          <p:cNvSpPr txBox="1">
            <a:spLocks noChangeArrowheads="1"/>
          </p:cNvSpPr>
          <p:nvPr/>
        </p:nvSpPr>
        <p:spPr bwMode="auto">
          <a:xfrm>
            <a:off x="8826500" y="6221413"/>
            <a:ext cx="636588" cy="396875"/>
          </a:xfrm>
          <a:prstGeom prst="rect">
            <a:avLst/>
          </a:prstGeom>
          <a:noFill/>
          <a:ln w="9525">
            <a:noFill/>
            <a:miter lim="800000"/>
            <a:headEnd/>
            <a:tailEnd/>
          </a:ln>
        </p:spPr>
        <p:txBody>
          <a:bodyPr wrap="none">
            <a:spAutoFit/>
          </a:bodyPr>
          <a:lstStyle/>
          <a:p>
            <a:r>
              <a:rPr lang="fr-FR" sz="2000" b="1">
                <a:solidFill>
                  <a:srgbClr val="000000"/>
                </a:solidFill>
              </a:rPr>
              <a:t>1E4</a:t>
            </a:r>
          </a:p>
        </p:txBody>
      </p:sp>
      <p:sp>
        <p:nvSpPr>
          <p:cNvPr id="39938" name="Titre 3"/>
          <p:cNvSpPr>
            <a:spLocks noGrp="1"/>
          </p:cNvSpPr>
          <p:nvPr>
            <p:ph type="title"/>
          </p:nvPr>
        </p:nvSpPr>
        <p:spPr>
          <a:xfrm>
            <a:off x="0" y="190500"/>
            <a:ext cx="9906000" cy="1143000"/>
          </a:xfrm>
        </p:spPr>
        <p:txBody>
          <a:bodyPr/>
          <a:lstStyle/>
          <a:p>
            <a:r>
              <a:rPr lang="fr-FR" sz="2800" smtClean="0"/>
              <a:t>SVD gene identification in the HTTP sequencing era</a:t>
            </a:r>
            <a:br>
              <a:rPr lang="fr-FR" sz="2800" smtClean="0"/>
            </a:br>
            <a:r>
              <a:rPr lang="fr-FR" sz="2400" smtClean="0"/>
              <a:t>Example of an ongoing project </a:t>
            </a:r>
          </a:p>
        </p:txBody>
      </p:sp>
      <p:pic>
        <p:nvPicPr>
          <p:cNvPr id="39939" name="Image 5" descr="Figure1.tif"/>
          <p:cNvPicPr>
            <a:picLocks noChangeAspect="1"/>
          </p:cNvPicPr>
          <p:nvPr/>
        </p:nvPicPr>
        <p:blipFill>
          <a:blip r:embed="rId2"/>
          <a:srcRect/>
          <a:stretch>
            <a:fillRect/>
          </a:stretch>
        </p:blipFill>
        <p:spPr bwMode="auto">
          <a:xfrm>
            <a:off x="407988" y="1498600"/>
            <a:ext cx="2703512" cy="1662113"/>
          </a:xfrm>
          <a:prstGeom prst="rect">
            <a:avLst/>
          </a:prstGeom>
          <a:noFill/>
          <a:ln w="9525">
            <a:noFill/>
            <a:miter lim="800000"/>
            <a:headEnd/>
            <a:tailEnd/>
          </a:ln>
        </p:spPr>
      </p:pic>
      <p:pic>
        <p:nvPicPr>
          <p:cNvPr id="39940" name="Image 4" descr="IRMpoolMarGPAnthapl.jpg"/>
          <p:cNvPicPr>
            <a:picLocks noChangeAspect="1"/>
          </p:cNvPicPr>
          <p:nvPr/>
        </p:nvPicPr>
        <p:blipFill>
          <a:blip r:embed="rId3"/>
          <a:srcRect/>
          <a:stretch>
            <a:fillRect/>
          </a:stretch>
        </p:blipFill>
        <p:spPr bwMode="auto">
          <a:xfrm>
            <a:off x="254000" y="3359150"/>
            <a:ext cx="2832100" cy="3321050"/>
          </a:xfrm>
          <a:prstGeom prst="rect">
            <a:avLst/>
          </a:prstGeom>
          <a:noFill/>
          <a:ln w="9525">
            <a:noFill/>
            <a:miter lim="800000"/>
            <a:headEnd/>
            <a:tailEnd/>
          </a:ln>
        </p:spPr>
      </p:pic>
      <p:sp>
        <p:nvSpPr>
          <p:cNvPr id="39941" name="Text Box 3"/>
          <p:cNvSpPr txBox="1">
            <a:spLocks noChangeArrowheads="1"/>
          </p:cNvSpPr>
          <p:nvPr/>
        </p:nvSpPr>
        <p:spPr bwMode="auto">
          <a:xfrm>
            <a:off x="3352800" y="1597025"/>
            <a:ext cx="6553200" cy="5402263"/>
          </a:xfrm>
          <a:prstGeom prst="rect">
            <a:avLst/>
          </a:prstGeom>
          <a:noFill/>
          <a:ln w="9525">
            <a:noFill/>
            <a:miter lim="800000"/>
            <a:headEnd/>
            <a:tailEnd/>
          </a:ln>
        </p:spPr>
        <p:txBody>
          <a:bodyPr>
            <a:spAutoFit/>
          </a:bodyPr>
          <a:lstStyle/>
          <a:p>
            <a:pPr>
              <a:lnSpc>
                <a:spcPct val="120000"/>
              </a:lnSpc>
              <a:spcAft>
                <a:spcPts val="3000"/>
              </a:spcAft>
              <a:buFont typeface="Arial" pitchFamily="34" charset="0"/>
              <a:buChar char="•"/>
            </a:pPr>
            <a:r>
              <a:rPr lang="fr-FR" sz="2200" b="1"/>
              <a:t> </a:t>
            </a:r>
            <a:r>
              <a:rPr lang="fr-FR" sz="2000"/>
              <a:t>Combination of linkage and Whole Exome sequencing</a:t>
            </a:r>
          </a:p>
          <a:p>
            <a:pPr>
              <a:lnSpc>
                <a:spcPct val="120000"/>
              </a:lnSpc>
              <a:spcAft>
                <a:spcPts val="3000"/>
              </a:spcAft>
              <a:buFont typeface="Arial" pitchFamily="34" charset="0"/>
              <a:buChar char="•"/>
            </a:pPr>
            <a:r>
              <a:rPr lang="fr-FR" sz="2000"/>
              <a:t> Exclusion of 80 % of the genome</a:t>
            </a:r>
          </a:p>
          <a:p>
            <a:pPr>
              <a:lnSpc>
                <a:spcPct val="120000"/>
              </a:lnSpc>
              <a:spcAft>
                <a:spcPts val="3000"/>
              </a:spcAft>
              <a:buFont typeface="Arial" pitchFamily="34" charset="0"/>
              <a:buChar char="•"/>
            </a:pPr>
            <a:r>
              <a:rPr lang="fr-FR" sz="2000"/>
              <a:t> WES : 5 candidate variants</a:t>
            </a:r>
          </a:p>
          <a:p>
            <a:pPr>
              <a:lnSpc>
                <a:spcPct val="120000"/>
              </a:lnSpc>
              <a:spcAft>
                <a:spcPts val="3000"/>
              </a:spcAft>
              <a:buFont typeface="Arial" pitchFamily="34" charset="0"/>
              <a:buChar char="•"/>
            </a:pPr>
            <a:r>
              <a:rPr lang="fr-FR" sz="2000"/>
              <a:t> Screening of 200 unrelated probands with a familial SVD in order to sort out which of these 5 candidate SNV is the good one</a:t>
            </a:r>
          </a:p>
          <a:p>
            <a:pPr>
              <a:lnSpc>
                <a:spcPct val="120000"/>
              </a:lnSpc>
              <a:spcAft>
                <a:spcPts val="3000"/>
              </a:spcAft>
              <a:buFont typeface="Arial" pitchFamily="34" charset="0"/>
              <a:buChar char="•"/>
            </a:pPr>
            <a:r>
              <a:rPr lang="fr-FR" sz="2000"/>
              <a:t> Identification of 10 probands / 200 probands (5 %) withmutations in one of these genes </a:t>
            </a:r>
            <a:endParaRPr lang="fr-FR" sz="2200"/>
          </a:p>
          <a:p>
            <a:pPr>
              <a:lnSpc>
                <a:spcPct val="120000"/>
              </a:lnSpc>
              <a:spcAft>
                <a:spcPts val="3000"/>
              </a:spcAft>
              <a:buFont typeface="Arial" pitchFamily="34" charset="0"/>
              <a:buChar char="•"/>
            </a:pPr>
            <a:endParaRPr lang="fr-FR" sz="2200" b="1"/>
          </a:p>
        </p:txBody>
      </p:sp>
      <p:sp>
        <p:nvSpPr>
          <p:cNvPr id="39942" name="ZoneTexte 4"/>
          <p:cNvSpPr txBox="1">
            <a:spLocks noChangeArrowheads="1"/>
          </p:cNvSpPr>
          <p:nvPr/>
        </p:nvSpPr>
        <p:spPr bwMode="auto">
          <a:xfrm>
            <a:off x="6146800" y="6524625"/>
            <a:ext cx="3759200" cy="307975"/>
          </a:xfrm>
          <a:prstGeom prst="rect">
            <a:avLst/>
          </a:prstGeom>
          <a:noFill/>
          <a:ln w="9525">
            <a:noFill/>
            <a:miter lim="800000"/>
            <a:headEnd/>
            <a:tailEnd/>
          </a:ln>
        </p:spPr>
        <p:txBody>
          <a:bodyPr>
            <a:spAutoFit/>
          </a:bodyPr>
          <a:lstStyle/>
          <a:p>
            <a:r>
              <a:rPr lang="fr-FR" sz="1400"/>
              <a:t>Verdura et al, unpublished INSERM U1161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ext Box 5"/>
          <p:cNvSpPr txBox="1">
            <a:spLocks noChangeArrowheads="1"/>
          </p:cNvSpPr>
          <p:nvPr/>
        </p:nvSpPr>
        <p:spPr bwMode="auto">
          <a:xfrm>
            <a:off x="0" y="-44450"/>
            <a:ext cx="9906000" cy="595313"/>
          </a:xfrm>
          <a:prstGeom prst="rect">
            <a:avLst/>
          </a:prstGeom>
          <a:noFill/>
          <a:ln w="9525">
            <a:noFill/>
            <a:miter lim="800000"/>
            <a:headEnd/>
            <a:tailEnd/>
          </a:ln>
        </p:spPr>
        <p:txBody>
          <a:bodyPr>
            <a:spAutoFit/>
          </a:bodyPr>
          <a:lstStyle/>
          <a:p>
            <a:pPr algn="ctr">
              <a:lnSpc>
                <a:spcPct val="120000"/>
              </a:lnSpc>
            </a:pPr>
            <a:r>
              <a:rPr lang="fr-FR" sz="2800" b="1">
                <a:solidFill>
                  <a:schemeClr val="tx2"/>
                </a:solidFill>
              </a:rPr>
              <a:t>A novel autosomal dominant SVD linked to 20q13</a:t>
            </a:r>
          </a:p>
        </p:txBody>
      </p:sp>
      <p:sp>
        <p:nvSpPr>
          <p:cNvPr id="40962" name="Rectangle 4"/>
          <p:cNvSpPr txBox="1">
            <a:spLocks noChangeArrowheads="1"/>
          </p:cNvSpPr>
          <p:nvPr/>
        </p:nvSpPr>
        <p:spPr bwMode="auto">
          <a:xfrm>
            <a:off x="965200" y="2574925"/>
            <a:ext cx="5613400" cy="1704975"/>
          </a:xfrm>
          <a:prstGeom prst="rect">
            <a:avLst/>
          </a:prstGeom>
          <a:noFill/>
          <a:ln w="9525">
            <a:noFill/>
            <a:miter lim="800000"/>
            <a:headEnd/>
            <a:tailEnd/>
          </a:ln>
        </p:spPr>
        <p:txBody>
          <a:bodyPr lIns="0" tIns="12792" rIns="0" bIns="0" anchor="ctr"/>
          <a:lstStyle/>
          <a:p>
            <a:pPr>
              <a:tabLst>
                <a:tab pos="679450" algn="l"/>
                <a:tab pos="1360488" algn="l"/>
                <a:tab pos="2041525" algn="l"/>
                <a:tab pos="2720975" algn="l"/>
                <a:tab pos="3402013" algn="l"/>
                <a:tab pos="4083050" algn="l"/>
              </a:tabLst>
            </a:pPr>
            <a:r>
              <a:rPr lang="en-US" sz="1100" b="1">
                <a:solidFill>
                  <a:srgbClr val="FFF823"/>
                </a:solidFill>
                <a:ea typeface="Arial Unicode MS" pitchFamily="34" charset="-128"/>
                <a:cs typeface="Arial Unicode MS" pitchFamily="34" charset="-128"/>
              </a:rPr>
              <a:t>.</a:t>
            </a:r>
          </a:p>
        </p:txBody>
      </p:sp>
      <p:sp>
        <p:nvSpPr>
          <p:cNvPr id="40963" name="ZoneTexte 4"/>
          <p:cNvSpPr txBox="1">
            <a:spLocks noChangeArrowheads="1"/>
          </p:cNvSpPr>
          <p:nvPr/>
        </p:nvSpPr>
        <p:spPr bwMode="auto">
          <a:xfrm>
            <a:off x="342900" y="355600"/>
            <a:ext cx="184150" cy="461963"/>
          </a:xfrm>
          <a:prstGeom prst="rect">
            <a:avLst/>
          </a:prstGeom>
          <a:noFill/>
          <a:ln w="9525">
            <a:noFill/>
            <a:miter lim="800000"/>
            <a:headEnd/>
            <a:tailEnd/>
          </a:ln>
        </p:spPr>
        <p:txBody>
          <a:bodyPr wrap="none">
            <a:spAutoFit/>
          </a:bodyPr>
          <a:lstStyle/>
          <a:p>
            <a:endParaRPr lang="en-US"/>
          </a:p>
        </p:txBody>
      </p:sp>
      <p:pic>
        <p:nvPicPr>
          <p:cNvPr id="40964" name="Image 4" descr="Figure_e-1.jpg"/>
          <p:cNvPicPr>
            <a:picLocks noChangeAspect="1"/>
          </p:cNvPicPr>
          <p:nvPr/>
        </p:nvPicPr>
        <p:blipFill>
          <a:blip r:embed="rId2"/>
          <a:srcRect/>
          <a:stretch>
            <a:fillRect/>
          </a:stretch>
        </p:blipFill>
        <p:spPr bwMode="auto">
          <a:xfrm>
            <a:off x="5207000" y="1179513"/>
            <a:ext cx="3009900" cy="1384300"/>
          </a:xfrm>
          <a:prstGeom prst="rect">
            <a:avLst/>
          </a:prstGeom>
          <a:noFill/>
          <a:ln w="9525">
            <a:noFill/>
            <a:miter lim="800000"/>
            <a:headEnd/>
            <a:tailEnd/>
          </a:ln>
        </p:spPr>
      </p:pic>
      <p:pic>
        <p:nvPicPr>
          <p:cNvPr id="40965" name="Image 5" descr="Figure_e-2.jpg"/>
          <p:cNvPicPr>
            <a:picLocks noChangeAspect="1"/>
          </p:cNvPicPr>
          <p:nvPr/>
        </p:nvPicPr>
        <p:blipFill>
          <a:blip r:embed="rId3"/>
          <a:srcRect/>
          <a:stretch>
            <a:fillRect/>
          </a:stretch>
        </p:blipFill>
        <p:spPr bwMode="auto">
          <a:xfrm>
            <a:off x="835025" y="1003300"/>
            <a:ext cx="3740150" cy="4000500"/>
          </a:xfrm>
          <a:prstGeom prst="rect">
            <a:avLst/>
          </a:prstGeom>
          <a:noFill/>
          <a:ln w="9525">
            <a:noFill/>
            <a:miter lim="800000"/>
            <a:headEnd/>
            <a:tailEnd/>
          </a:ln>
        </p:spPr>
      </p:pic>
      <p:pic>
        <p:nvPicPr>
          <p:cNvPr id="40966" name="Image 6" descr="Figure_e-6.jpg"/>
          <p:cNvPicPr>
            <a:picLocks noChangeAspect="1"/>
          </p:cNvPicPr>
          <p:nvPr/>
        </p:nvPicPr>
        <p:blipFill>
          <a:blip r:embed="rId4"/>
          <a:srcRect/>
          <a:stretch>
            <a:fillRect/>
          </a:stretch>
        </p:blipFill>
        <p:spPr bwMode="auto">
          <a:xfrm>
            <a:off x="5232400" y="2765425"/>
            <a:ext cx="3009900" cy="2019300"/>
          </a:xfrm>
          <a:prstGeom prst="rect">
            <a:avLst/>
          </a:prstGeom>
          <a:noFill/>
          <a:ln w="9525">
            <a:noFill/>
            <a:miter lim="800000"/>
            <a:headEnd/>
            <a:tailEnd/>
          </a:ln>
        </p:spPr>
      </p:pic>
      <p:sp>
        <p:nvSpPr>
          <p:cNvPr id="40967" name="Text Box 3"/>
          <p:cNvSpPr txBox="1">
            <a:spLocks noChangeArrowheads="1"/>
          </p:cNvSpPr>
          <p:nvPr/>
        </p:nvSpPr>
        <p:spPr bwMode="auto">
          <a:xfrm>
            <a:off x="133350" y="5232400"/>
            <a:ext cx="9556750" cy="1431925"/>
          </a:xfrm>
          <a:prstGeom prst="rect">
            <a:avLst/>
          </a:prstGeom>
          <a:noFill/>
          <a:ln w="9525">
            <a:noFill/>
            <a:miter lim="800000"/>
            <a:headEnd/>
            <a:tailEnd/>
          </a:ln>
        </p:spPr>
        <p:txBody>
          <a:bodyPr>
            <a:spAutoFit/>
          </a:bodyPr>
          <a:lstStyle/>
          <a:p>
            <a:pPr>
              <a:spcAft>
                <a:spcPts val="600"/>
              </a:spcAft>
              <a:buFont typeface="Times" charset="0"/>
              <a:buChar char="•"/>
            </a:pPr>
            <a:r>
              <a:rPr lang="fr-FR" sz="1800"/>
              <a:t> Progressive, age related, hemispheric and brainstem leukoencephalopathy</a:t>
            </a:r>
          </a:p>
          <a:p>
            <a:pPr>
              <a:spcAft>
                <a:spcPts val="600"/>
              </a:spcAft>
              <a:buFont typeface="Times" charset="0"/>
              <a:buChar char="•"/>
            </a:pPr>
            <a:r>
              <a:rPr lang="fr-FR" sz="1800"/>
              <a:t> Contrasting with the paucity and late onset of clinical symptoms in most patients</a:t>
            </a:r>
          </a:p>
          <a:p>
            <a:pPr>
              <a:spcAft>
                <a:spcPts val="600"/>
              </a:spcAft>
              <a:buFont typeface="Times" charset="0"/>
              <a:buChar char="•"/>
            </a:pPr>
            <a:r>
              <a:rPr lang="fr-FR" sz="1800"/>
              <a:t> The gene is located on chromsome 20. WES: a strong candidate gene identified</a:t>
            </a:r>
          </a:p>
          <a:p>
            <a:pPr>
              <a:spcAft>
                <a:spcPts val="600"/>
              </a:spcAft>
              <a:buFont typeface="Times" charset="0"/>
              <a:buChar char="•"/>
            </a:pPr>
            <a:r>
              <a:rPr lang="fr-FR" sz="1800"/>
              <a:t> Need to confirm in additional families but those are most likely rare or overlooked</a:t>
            </a:r>
          </a:p>
        </p:txBody>
      </p:sp>
      <p:sp>
        <p:nvSpPr>
          <p:cNvPr id="40968" name="Rectangle 1"/>
          <p:cNvSpPr>
            <a:spLocks noChangeArrowheads="1"/>
          </p:cNvSpPr>
          <p:nvPr/>
        </p:nvSpPr>
        <p:spPr bwMode="auto">
          <a:xfrm>
            <a:off x="7289800" y="6502400"/>
            <a:ext cx="2590800" cy="307975"/>
          </a:xfrm>
          <a:prstGeom prst="rect">
            <a:avLst/>
          </a:prstGeom>
          <a:noFill/>
          <a:ln w="9525">
            <a:noFill/>
            <a:miter lim="800000"/>
            <a:headEnd/>
            <a:tailEnd/>
          </a:ln>
        </p:spPr>
        <p:txBody>
          <a:bodyPr>
            <a:spAutoFit/>
          </a:bodyPr>
          <a:lstStyle/>
          <a:p>
            <a:r>
              <a:rPr lang="fr-FR" sz="1400"/>
              <a:t>Hervé et al, Neurology, 2012</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5" name="Image 2"/>
          <p:cNvPicPr>
            <a:picLocks noChangeAspect="1"/>
          </p:cNvPicPr>
          <p:nvPr/>
        </p:nvPicPr>
        <p:blipFill>
          <a:blip r:embed="rId2"/>
          <a:srcRect/>
          <a:stretch>
            <a:fillRect/>
          </a:stretch>
        </p:blipFill>
        <p:spPr bwMode="auto">
          <a:xfrm>
            <a:off x="1270000" y="1439863"/>
            <a:ext cx="3116263" cy="1608137"/>
          </a:xfrm>
          <a:prstGeom prst="rect">
            <a:avLst/>
          </a:prstGeom>
          <a:noFill/>
          <a:ln w="9525">
            <a:noFill/>
            <a:miter lim="800000"/>
            <a:headEnd/>
            <a:tailEnd/>
          </a:ln>
        </p:spPr>
      </p:pic>
      <p:pic>
        <p:nvPicPr>
          <p:cNvPr id="41986" name="Image 4"/>
          <p:cNvPicPr>
            <a:picLocks noChangeAspect="1"/>
          </p:cNvPicPr>
          <p:nvPr/>
        </p:nvPicPr>
        <p:blipFill>
          <a:blip r:embed="rId3"/>
          <a:srcRect/>
          <a:stretch>
            <a:fillRect/>
          </a:stretch>
        </p:blipFill>
        <p:spPr bwMode="auto">
          <a:xfrm>
            <a:off x="1247775" y="3162300"/>
            <a:ext cx="1262063" cy="1643063"/>
          </a:xfrm>
          <a:prstGeom prst="rect">
            <a:avLst/>
          </a:prstGeom>
          <a:noFill/>
          <a:ln w="9525">
            <a:noFill/>
            <a:miter lim="800000"/>
            <a:headEnd/>
            <a:tailEnd/>
          </a:ln>
        </p:spPr>
      </p:pic>
      <p:pic>
        <p:nvPicPr>
          <p:cNvPr id="41987" name="Image 3"/>
          <p:cNvPicPr>
            <a:picLocks noChangeAspect="1"/>
          </p:cNvPicPr>
          <p:nvPr/>
        </p:nvPicPr>
        <p:blipFill>
          <a:blip r:embed="rId4"/>
          <a:srcRect/>
          <a:stretch>
            <a:fillRect/>
          </a:stretch>
        </p:blipFill>
        <p:spPr bwMode="auto">
          <a:xfrm>
            <a:off x="2582863" y="3162300"/>
            <a:ext cx="1797050" cy="2824163"/>
          </a:xfrm>
          <a:prstGeom prst="rect">
            <a:avLst/>
          </a:prstGeom>
          <a:noFill/>
          <a:ln w="9525">
            <a:noFill/>
            <a:miter lim="800000"/>
            <a:headEnd/>
            <a:tailEnd/>
          </a:ln>
        </p:spPr>
      </p:pic>
      <p:pic>
        <p:nvPicPr>
          <p:cNvPr id="41988" name="Image 2"/>
          <p:cNvPicPr>
            <a:picLocks noChangeAspect="1"/>
          </p:cNvPicPr>
          <p:nvPr/>
        </p:nvPicPr>
        <p:blipFill>
          <a:blip r:embed="rId5"/>
          <a:srcRect/>
          <a:stretch>
            <a:fillRect/>
          </a:stretch>
        </p:blipFill>
        <p:spPr bwMode="auto">
          <a:xfrm>
            <a:off x="4953000" y="1335088"/>
            <a:ext cx="4457700" cy="3567112"/>
          </a:xfrm>
          <a:prstGeom prst="rect">
            <a:avLst/>
          </a:prstGeom>
          <a:noFill/>
          <a:ln w="9525">
            <a:noFill/>
            <a:miter lim="800000"/>
            <a:headEnd/>
            <a:tailEnd/>
          </a:ln>
        </p:spPr>
      </p:pic>
      <p:sp>
        <p:nvSpPr>
          <p:cNvPr id="41989" name="ZoneTexte 7"/>
          <p:cNvSpPr txBox="1">
            <a:spLocks noChangeArrowheads="1"/>
          </p:cNvSpPr>
          <p:nvPr/>
        </p:nvSpPr>
        <p:spPr bwMode="auto">
          <a:xfrm>
            <a:off x="241300" y="6423025"/>
            <a:ext cx="3368675" cy="307975"/>
          </a:xfrm>
          <a:prstGeom prst="rect">
            <a:avLst/>
          </a:prstGeom>
          <a:noFill/>
          <a:ln w="9525">
            <a:noFill/>
            <a:miter lim="800000"/>
            <a:headEnd/>
            <a:tailEnd/>
          </a:ln>
        </p:spPr>
        <p:txBody>
          <a:bodyPr>
            <a:spAutoFit/>
          </a:bodyPr>
          <a:lstStyle/>
          <a:p>
            <a:r>
              <a:rPr lang="fr-FR" sz="1400"/>
              <a:t>Hagel et al, 2004; Ding XQ  et al, 2007</a:t>
            </a:r>
          </a:p>
        </p:txBody>
      </p:sp>
      <p:pic>
        <p:nvPicPr>
          <p:cNvPr id="41990" name="Image 4"/>
          <p:cNvPicPr>
            <a:picLocks noChangeAspect="1"/>
          </p:cNvPicPr>
          <p:nvPr/>
        </p:nvPicPr>
        <p:blipFill>
          <a:blip r:embed="rId6"/>
          <a:srcRect/>
          <a:stretch>
            <a:fillRect/>
          </a:stretch>
        </p:blipFill>
        <p:spPr bwMode="auto">
          <a:xfrm>
            <a:off x="1230313" y="4953000"/>
            <a:ext cx="1276350" cy="906463"/>
          </a:xfrm>
          <a:prstGeom prst="rect">
            <a:avLst/>
          </a:prstGeom>
          <a:noFill/>
          <a:ln w="9525">
            <a:noFill/>
            <a:miter lim="800000"/>
            <a:headEnd/>
            <a:tailEnd/>
          </a:ln>
        </p:spPr>
      </p:pic>
      <p:sp>
        <p:nvSpPr>
          <p:cNvPr id="41991" name="ZoneTexte 6"/>
          <p:cNvSpPr txBox="1">
            <a:spLocks noChangeArrowheads="1"/>
          </p:cNvSpPr>
          <p:nvPr/>
        </p:nvSpPr>
        <p:spPr bwMode="auto">
          <a:xfrm>
            <a:off x="5089525" y="5067300"/>
            <a:ext cx="4308475" cy="1570038"/>
          </a:xfrm>
          <a:prstGeom prst="rect">
            <a:avLst/>
          </a:prstGeom>
          <a:noFill/>
          <a:ln w="9525">
            <a:noFill/>
            <a:miter lim="800000"/>
            <a:headEnd/>
            <a:tailEnd/>
          </a:ln>
        </p:spPr>
        <p:txBody>
          <a:bodyPr>
            <a:spAutoFit/>
          </a:bodyPr>
          <a:lstStyle/>
          <a:p>
            <a:pPr>
              <a:buFont typeface="Arial" pitchFamily="34" charset="0"/>
              <a:buChar char="•"/>
            </a:pPr>
            <a:r>
              <a:rPr lang="fr-FR" sz="1600"/>
              <a:t> AD SVD in a family from Hamburg (</a:t>
            </a:r>
            <a:r>
              <a:rPr lang="fr-FR" sz="1600" b="1">
                <a:solidFill>
                  <a:schemeClr val="tx2"/>
                </a:solidFill>
              </a:rPr>
              <a:t>2004</a:t>
            </a:r>
            <a:r>
              <a:rPr lang="fr-FR" sz="1600"/>
              <a:t>)</a:t>
            </a:r>
          </a:p>
          <a:p>
            <a:pPr>
              <a:buFont typeface="Arial" pitchFamily="34" charset="0"/>
              <a:buChar char="•"/>
            </a:pPr>
            <a:r>
              <a:rPr lang="fr-FR" sz="1600"/>
              <a:t> Clinical onset: 20-50 yo</a:t>
            </a:r>
          </a:p>
          <a:p>
            <a:pPr>
              <a:buFont typeface="Arial" pitchFamily="34" charset="0"/>
              <a:buChar char="•"/>
            </a:pPr>
            <a:r>
              <a:rPr lang="fr-FR" sz="1600"/>
              <a:t> Duration of the disease: around  12 years</a:t>
            </a:r>
          </a:p>
          <a:p>
            <a:pPr>
              <a:buFont typeface="Arial" pitchFamily="34" charset="0"/>
              <a:buChar char="•"/>
            </a:pPr>
            <a:r>
              <a:rPr lang="fr-FR" sz="1600"/>
              <a:t> Recurrent lacunar infarcts, dementia</a:t>
            </a:r>
          </a:p>
          <a:p>
            <a:pPr>
              <a:buFont typeface="Arial" pitchFamily="34" charset="0"/>
              <a:buChar char="•"/>
            </a:pPr>
            <a:r>
              <a:rPr lang="fr-FR" sz="1600"/>
              <a:t> High frequency of </a:t>
            </a:r>
            <a:r>
              <a:rPr lang="fr-FR" sz="1600">
                <a:solidFill>
                  <a:srgbClr val="FFFF33"/>
                </a:solidFill>
              </a:rPr>
              <a:t>pons infarcts</a:t>
            </a:r>
          </a:p>
          <a:p>
            <a:pPr>
              <a:buFont typeface="Arial" pitchFamily="34" charset="0"/>
              <a:buChar char="•"/>
            </a:pPr>
            <a:r>
              <a:rPr lang="fr-FR" sz="1600"/>
              <a:t> Notch3 is excluded /  Nature of the gene ?  </a:t>
            </a:r>
          </a:p>
        </p:txBody>
      </p:sp>
      <p:sp>
        <p:nvSpPr>
          <p:cNvPr id="41992" name="Rectangle 9"/>
          <p:cNvSpPr>
            <a:spLocks noChangeArrowheads="1"/>
          </p:cNvSpPr>
          <p:nvPr/>
        </p:nvSpPr>
        <p:spPr bwMode="auto">
          <a:xfrm>
            <a:off x="0" y="87313"/>
            <a:ext cx="9906000" cy="831850"/>
          </a:xfrm>
          <a:prstGeom prst="rect">
            <a:avLst/>
          </a:prstGeom>
          <a:noFill/>
          <a:ln w="9525">
            <a:noFill/>
            <a:miter lim="800000"/>
            <a:headEnd/>
            <a:tailEnd/>
          </a:ln>
        </p:spPr>
        <p:txBody>
          <a:bodyPr>
            <a:spAutoFit/>
          </a:bodyPr>
          <a:lstStyle/>
          <a:p>
            <a:pPr algn="ctr"/>
            <a:r>
              <a:rPr lang="fr-FR" sz="2800" b="1">
                <a:solidFill>
                  <a:schemeClr val="tx2"/>
                </a:solidFill>
              </a:rPr>
              <a:t>PADMAL</a:t>
            </a:r>
          </a:p>
          <a:p>
            <a:pPr algn="ctr"/>
            <a:r>
              <a:rPr lang="fr-FR" sz="2000" b="1">
                <a:solidFill>
                  <a:schemeClr val="tx2"/>
                </a:solidFill>
              </a:rPr>
              <a:t>P</a:t>
            </a:r>
            <a:r>
              <a:rPr lang="fr-FR" sz="2000" b="1">
                <a:solidFill>
                  <a:srgbClr val="FFFFFF"/>
                </a:solidFill>
              </a:rPr>
              <a:t>ontine</a:t>
            </a:r>
            <a:r>
              <a:rPr lang="fr-FR" sz="2000" b="1">
                <a:solidFill>
                  <a:schemeClr val="tx2"/>
                </a:solidFill>
              </a:rPr>
              <a:t> A</a:t>
            </a:r>
            <a:r>
              <a:rPr lang="fr-FR" sz="2000" b="1">
                <a:solidFill>
                  <a:srgbClr val="FFFFFF"/>
                </a:solidFill>
              </a:rPr>
              <a:t>utosomal</a:t>
            </a:r>
            <a:r>
              <a:rPr lang="fr-FR" sz="2000" b="1">
                <a:solidFill>
                  <a:schemeClr val="tx2"/>
                </a:solidFill>
              </a:rPr>
              <a:t> D</a:t>
            </a:r>
            <a:r>
              <a:rPr lang="fr-FR" sz="2000" b="1">
                <a:solidFill>
                  <a:srgbClr val="FFFFFF"/>
                </a:solidFill>
              </a:rPr>
              <a:t>ominant</a:t>
            </a:r>
            <a:r>
              <a:rPr lang="fr-FR" sz="2000" b="1">
                <a:solidFill>
                  <a:schemeClr val="tx2"/>
                </a:solidFill>
              </a:rPr>
              <a:t> M</a:t>
            </a:r>
            <a:r>
              <a:rPr lang="fr-FR" sz="2000" b="1">
                <a:solidFill>
                  <a:srgbClr val="FFFFFF"/>
                </a:solidFill>
              </a:rPr>
              <a:t>icroangiopathy</a:t>
            </a:r>
            <a:r>
              <a:rPr lang="fr-FR" sz="2000" b="1">
                <a:solidFill>
                  <a:schemeClr val="tx2"/>
                </a:solidFill>
              </a:rPr>
              <a:t> </a:t>
            </a:r>
            <a:r>
              <a:rPr lang="fr-FR" sz="2000" b="1">
                <a:solidFill>
                  <a:srgbClr val="FFFFFF"/>
                </a:solidFill>
              </a:rPr>
              <a:t>&amp;</a:t>
            </a:r>
            <a:r>
              <a:rPr lang="fr-FR" sz="2000" b="1">
                <a:solidFill>
                  <a:schemeClr val="tx2"/>
                </a:solidFill>
              </a:rPr>
              <a:t> </a:t>
            </a:r>
            <a:r>
              <a:rPr lang="fr-FR" sz="2000" b="1">
                <a:solidFill>
                  <a:srgbClr val="FFFF00"/>
                </a:solidFill>
              </a:rPr>
              <a:t>L</a:t>
            </a:r>
            <a:r>
              <a:rPr lang="fr-FR" sz="2000" b="1">
                <a:solidFill>
                  <a:srgbClr val="FFFFFF"/>
                </a:solidFill>
              </a:rPr>
              <a:t>eukoencephalopathy</a:t>
            </a:r>
            <a:endParaRPr lang="fr-FR" sz="20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ext Box 2"/>
          <p:cNvSpPr txBox="1">
            <a:spLocks noChangeArrowheads="1"/>
          </p:cNvSpPr>
          <p:nvPr/>
        </p:nvSpPr>
        <p:spPr bwMode="auto">
          <a:xfrm>
            <a:off x="395288" y="166688"/>
            <a:ext cx="9344025" cy="523875"/>
          </a:xfrm>
          <a:prstGeom prst="rect">
            <a:avLst/>
          </a:prstGeom>
          <a:noFill/>
          <a:ln w="9525">
            <a:noFill/>
            <a:miter lim="800000"/>
            <a:headEnd/>
            <a:tailEnd/>
          </a:ln>
        </p:spPr>
        <p:txBody>
          <a:bodyPr wrap="none">
            <a:spAutoFit/>
          </a:bodyPr>
          <a:lstStyle/>
          <a:p>
            <a:r>
              <a:rPr lang="fr-FR" sz="2800" b="1">
                <a:solidFill>
                  <a:schemeClr val="tx2"/>
                </a:solidFill>
              </a:rPr>
              <a:t>Hereditary Multi-Infarct Dementia in a Swedish Family</a:t>
            </a:r>
            <a:endParaRPr lang="fr-FR" sz="2000" b="1"/>
          </a:p>
        </p:txBody>
      </p:sp>
      <p:pic>
        <p:nvPicPr>
          <p:cNvPr id="43010" name="Image 2"/>
          <p:cNvPicPr>
            <a:picLocks noChangeAspect="1"/>
          </p:cNvPicPr>
          <p:nvPr/>
        </p:nvPicPr>
        <p:blipFill>
          <a:blip r:embed="rId2"/>
          <a:srcRect/>
          <a:stretch>
            <a:fillRect/>
          </a:stretch>
        </p:blipFill>
        <p:spPr bwMode="auto">
          <a:xfrm>
            <a:off x="3454400" y="949325"/>
            <a:ext cx="2481263" cy="3249613"/>
          </a:xfrm>
          <a:prstGeom prst="rect">
            <a:avLst/>
          </a:prstGeom>
          <a:noFill/>
          <a:ln w="9525">
            <a:noFill/>
            <a:miter lim="800000"/>
            <a:headEnd/>
            <a:tailEnd/>
          </a:ln>
        </p:spPr>
      </p:pic>
      <p:pic>
        <p:nvPicPr>
          <p:cNvPr id="43011" name="Image 3"/>
          <p:cNvPicPr>
            <a:picLocks noChangeAspect="1"/>
          </p:cNvPicPr>
          <p:nvPr/>
        </p:nvPicPr>
        <p:blipFill>
          <a:blip r:embed="rId3"/>
          <a:srcRect/>
          <a:stretch>
            <a:fillRect/>
          </a:stretch>
        </p:blipFill>
        <p:spPr bwMode="auto">
          <a:xfrm>
            <a:off x="6492875" y="4402138"/>
            <a:ext cx="2867025" cy="1897062"/>
          </a:xfrm>
          <a:prstGeom prst="rect">
            <a:avLst/>
          </a:prstGeom>
          <a:noFill/>
          <a:ln w="9525">
            <a:noFill/>
            <a:miter lim="800000"/>
            <a:headEnd/>
            <a:tailEnd/>
          </a:ln>
        </p:spPr>
      </p:pic>
      <p:pic>
        <p:nvPicPr>
          <p:cNvPr id="43012" name="Image 5"/>
          <p:cNvPicPr>
            <a:picLocks noChangeAspect="1"/>
          </p:cNvPicPr>
          <p:nvPr/>
        </p:nvPicPr>
        <p:blipFill>
          <a:blip r:embed="rId4"/>
          <a:srcRect/>
          <a:stretch>
            <a:fillRect/>
          </a:stretch>
        </p:blipFill>
        <p:spPr bwMode="auto">
          <a:xfrm>
            <a:off x="6443663" y="949325"/>
            <a:ext cx="2886075" cy="3273425"/>
          </a:xfrm>
          <a:prstGeom prst="rect">
            <a:avLst/>
          </a:prstGeom>
          <a:noFill/>
          <a:ln w="9525">
            <a:noFill/>
            <a:miter lim="800000"/>
            <a:headEnd/>
            <a:tailEnd/>
          </a:ln>
        </p:spPr>
      </p:pic>
      <p:pic>
        <p:nvPicPr>
          <p:cNvPr id="43013" name="Image 6"/>
          <p:cNvPicPr>
            <a:picLocks noChangeAspect="1"/>
          </p:cNvPicPr>
          <p:nvPr/>
        </p:nvPicPr>
        <p:blipFill>
          <a:blip r:embed="rId5"/>
          <a:srcRect/>
          <a:stretch>
            <a:fillRect/>
          </a:stretch>
        </p:blipFill>
        <p:spPr bwMode="auto">
          <a:xfrm>
            <a:off x="644525" y="957263"/>
            <a:ext cx="2166938" cy="3259137"/>
          </a:xfrm>
          <a:prstGeom prst="rect">
            <a:avLst/>
          </a:prstGeom>
          <a:noFill/>
          <a:ln w="9525">
            <a:noFill/>
            <a:miter lim="800000"/>
            <a:headEnd/>
            <a:tailEnd/>
          </a:ln>
        </p:spPr>
      </p:pic>
      <p:sp>
        <p:nvSpPr>
          <p:cNvPr id="43014" name="ZoneTexte 6"/>
          <p:cNvSpPr txBox="1">
            <a:spLocks noChangeArrowheads="1"/>
          </p:cNvSpPr>
          <p:nvPr/>
        </p:nvSpPr>
        <p:spPr bwMode="auto">
          <a:xfrm>
            <a:off x="677863" y="4572000"/>
            <a:ext cx="4852987" cy="2124075"/>
          </a:xfrm>
          <a:prstGeom prst="rect">
            <a:avLst/>
          </a:prstGeom>
          <a:noFill/>
          <a:ln w="9525">
            <a:noFill/>
            <a:miter lim="800000"/>
            <a:headEnd/>
            <a:tailEnd/>
          </a:ln>
        </p:spPr>
        <p:txBody>
          <a:bodyPr wrap="none">
            <a:spAutoFit/>
          </a:bodyPr>
          <a:lstStyle/>
          <a:p>
            <a:pPr>
              <a:buFont typeface="Arial" pitchFamily="34" charset="0"/>
              <a:buChar char="•"/>
            </a:pPr>
            <a:r>
              <a:rPr lang="fr-FR"/>
              <a:t> </a:t>
            </a:r>
            <a:r>
              <a:rPr lang="fr-FR" sz="1800" b="1"/>
              <a:t>Autosomal dominant SVD</a:t>
            </a:r>
          </a:p>
          <a:p>
            <a:pPr>
              <a:buFont typeface="Arial" pitchFamily="34" charset="0"/>
              <a:buChar char="•"/>
            </a:pPr>
            <a:r>
              <a:rPr lang="fr-FR" sz="1800" b="1"/>
              <a:t> Clinical onset: around 35 yo</a:t>
            </a:r>
          </a:p>
          <a:p>
            <a:pPr>
              <a:buFont typeface="Arial" pitchFamily="34" charset="0"/>
              <a:buChar char="•"/>
            </a:pPr>
            <a:r>
              <a:rPr lang="fr-FR" sz="1800" b="1"/>
              <a:t> Duration of the disease: around  12 years</a:t>
            </a:r>
          </a:p>
          <a:p>
            <a:pPr>
              <a:buFont typeface="Arial" pitchFamily="34" charset="0"/>
              <a:buChar char="•"/>
            </a:pPr>
            <a:r>
              <a:rPr lang="fr-FR" sz="1800" b="1"/>
              <a:t> Recurrent lacunar infarcts, dementia</a:t>
            </a:r>
          </a:p>
          <a:p>
            <a:pPr>
              <a:buFont typeface="Arial" pitchFamily="34" charset="0"/>
              <a:buChar char="•"/>
            </a:pPr>
            <a:r>
              <a:rPr lang="fr-FR" sz="1800" b="1"/>
              <a:t> Notch3 is excluded</a:t>
            </a:r>
          </a:p>
          <a:p>
            <a:pPr>
              <a:buFont typeface="Arial" pitchFamily="34" charset="0"/>
              <a:buChar char="•"/>
            </a:pPr>
            <a:r>
              <a:rPr lang="fr-FR" sz="1800" b="1"/>
              <a:t> Nature of the gene ?</a:t>
            </a:r>
          </a:p>
          <a:p>
            <a:pPr>
              <a:buFont typeface="Arial" pitchFamily="34" charset="0"/>
              <a:buChar char="•"/>
            </a:pPr>
            <a:r>
              <a:rPr lang="fr-FR" sz="1800" b="1"/>
              <a:t> Is it the same gene than in PADMAL ?  </a:t>
            </a:r>
          </a:p>
        </p:txBody>
      </p:sp>
      <p:sp>
        <p:nvSpPr>
          <p:cNvPr id="43015" name="ZoneTexte 7"/>
          <p:cNvSpPr txBox="1">
            <a:spLocks noChangeArrowheads="1"/>
          </p:cNvSpPr>
          <p:nvPr/>
        </p:nvSpPr>
        <p:spPr bwMode="auto">
          <a:xfrm>
            <a:off x="6418263" y="6451600"/>
            <a:ext cx="3368675" cy="307975"/>
          </a:xfrm>
          <a:prstGeom prst="rect">
            <a:avLst/>
          </a:prstGeom>
          <a:noFill/>
          <a:ln w="9525">
            <a:noFill/>
            <a:miter lim="800000"/>
            <a:headEnd/>
            <a:tailEnd/>
          </a:ln>
        </p:spPr>
        <p:txBody>
          <a:bodyPr>
            <a:spAutoFit/>
          </a:bodyPr>
          <a:lstStyle/>
          <a:p>
            <a:r>
              <a:rPr lang="fr-FR" sz="1400"/>
              <a:t>Sourander et al, 1977; Low et al, 2007</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ext Box 2"/>
          <p:cNvSpPr txBox="1">
            <a:spLocks noChangeArrowheads="1"/>
          </p:cNvSpPr>
          <p:nvPr/>
        </p:nvSpPr>
        <p:spPr bwMode="auto">
          <a:xfrm>
            <a:off x="1255713" y="203200"/>
            <a:ext cx="7348537" cy="954088"/>
          </a:xfrm>
          <a:prstGeom prst="rect">
            <a:avLst/>
          </a:prstGeom>
          <a:noFill/>
          <a:ln w="9525">
            <a:noFill/>
            <a:miter lim="800000"/>
            <a:headEnd/>
            <a:tailEnd/>
          </a:ln>
        </p:spPr>
        <p:txBody>
          <a:bodyPr wrap="none">
            <a:spAutoFit/>
          </a:bodyPr>
          <a:lstStyle/>
          <a:p>
            <a:pPr algn="ctr"/>
            <a:r>
              <a:rPr lang="fr-FR" sz="2800" b="1">
                <a:solidFill>
                  <a:srgbClr val="FF1E83"/>
                </a:solidFill>
              </a:rPr>
              <a:t>Genetics of Stroke and Vascular dementia</a:t>
            </a:r>
          </a:p>
          <a:p>
            <a:pPr algn="ctr"/>
            <a:r>
              <a:rPr lang="fr-FR" sz="2800" b="1">
                <a:solidFill>
                  <a:srgbClr val="FF1E83"/>
                </a:solidFill>
              </a:rPr>
              <a:t>Our very next future</a:t>
            </a:r>
            <a:endParaRPr lang="fr-FR" sz="2000" b="1">
              <a:solidFill>
                <a:srgbClr val="FF1E83"/>
              </a:solidFill>
            </a:endParaRPr>
          </a:p>
        </p:txBody>
      </p:sp>
      <p:sp>
        <p:nvSpPr>
          <p:cNvPr id="44034" name="ZoneTexte 3"/>
          <p:cNvSpPr txBox="1">
            <a:spLocks noChangeArrowheads="1"/>
          </p:cNvSpPr>
          <p:nvPr/>
        </p:nvSpPr>
        <p:spPr bwMode="auto">
          <a:xfrm>
            <a:off x="5384800" y="1803400"/>
            <a:ext cx="4356100" cy="4524375"/>
          </a:xfrm>
          <a:prstGeom prst="rect">
            <a:avLst/>
          </a:prstGeom>
          <a:noFill/>
          <a:ln w="9525">
            <a:noFill/>
            <a:miter lim="800000"/>
            <a:headEnd/>
            <a:tailEnd/>
          </a:ln>
        </p:spPr>
        <p:txBody>
          <a:bodyPr>
            <a:spAutoFit/>
          </a:bodyPr>
          <a:lstStyle/>
          <a:p>
            <a:pPr>
              <a:buFont typeface="Arial" pitchFamily="34" charset="0"/>
              <a:buChar char="•"/>
            </a:pPr>
            <a:r>
              <a:rPr lang="fr-FR" sz="1800" b="1"/>
              <a:t> Advancing the « Next generation » of stroke research </a:t>
            </a:r>
          </a:p>
          <a:p>
            <a:endParaRPr lang="fr-FR" sz="1800" b="1"/>
          </a:p>
          <a:p>
            <a:pPr>
              <a:buFont typeface="Arial" pitchFamily="34" charset="0"/>
              <a:buChar char="•"/>
            </a:pPr>
            <a:r>
              <a:rPr lang="fr-FR" sz="1800" b="1"/>
              <a:t> </a:t>
            </a:r>
            <a:r>
              <a:rPr lang="fr-FR" sz="1800" b="1">
                <a:solidFill>
                  <a:srgbClr val="FF2A8C"/>
                </a:solidFill>
              </a:rPr>
              <a:t>Identification of many additional players and pathways  involved in stroke pathophysiology</a:t>
            </a:r>
          </a:p>
          <a:p>
            <a:endParaRPr lang="fr-FR" sz="1800" b="1"/>
          </a:p>
          <a:p>
            <a:pPr>
              <a:buFont typeface="Arial" pitchFamily="34" charset="0"/>
              <a:buChar char="•"/>
            </a:pPr>
            <a:r>
              <a:rPr lang="fr-FR" sz="1800" b="1"/>
              <a:t> Similar phenotypes / different genes / may be reflective of common pathways / Biological basis may shed some light on why they overlap clinically</a:t>
            </a:r>
          </a:p>
          <a:p>
            <a:endParaRPr lang="fr-FR" sz="1800" b="1"/>
          </a:p>
          <a:p>
            <a:pPr>
              <a:buFont typeface="Arial" pitchFamily="34" charset="0"/>
              <a:buChar char="•"/>
            </a:pPr>
            <a:r>
              <a:rPr lang="fr-FR" sz="1800" b="1"/>
              <a:t> </a:t>
            </a:r>
            <a:r>
              <a:rPr lang="fr-FR" sz="1800" b="1">
                <a:solidFill>
                  <a:srgbClr val="FF2A8C"/>
                </a:solidFill>
              </a:rPr>
              <a:t>The next challenge will then be to bridge the gap between genes and biology</a:t>
            </a:r>
          </a:p>
        </p:txBody>
      </p:sp>
      <p:pic>
        <p:nvPicPr>
          <p:cNvPr id="44035" name="Image 3" descr="PUZZLE6-01.jpg"/>
          <p:cNvPicPr>
            <a:picLocks noChangeAspect="1"/>
          </p:cNvPicPr>
          <p:nvPr/>
        </p:nvPicPr>
        <p:blipFill>
          <a:blip r:embed="rId2"/>
          <a:srcRect/>
          <a:stretch>
            <a:fillRect/>
          </a:stretch>
        </p:blipFill>
        <p:spPr bwMode="auto">
          <a:xfrm>
            <a:off x="393700" y="1651000"/>
            <a:ext cx="4868863" cy="485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ChangeArrowheads="1"/>
          </p:cNvSpPr>
          <p:nvPr/>
        </p:nvSpPr>
        <p:spPr bwMode="auto">
          <a:xfrm>
            <a:off x="0" y="1263650"/>
            <a:ext cx="9906000" cy="6026150"/>
          </a:xfrm>
          <a:prstGeom prst="rect">
            <a:avLst/>
          </a:prstGeom>
          <a:noFill/>
          <a:ln w="12700">
            <a:noFill/>
            <a:miter lim="800000"/>
            <a:headEnd/>
            <a:tailEnd/>
          </a:ln>
        </p:spPr>
        <p:txBody>
          <a:bodyPr lIns="90487" tIns="44450" rIns="90487" bIns="44450"/>
          <a:lstStyle/>
          <a:p>
            <a:pPr marL="285750" indent="-285750" defTabSz="762000">
              <a:lnSpc>
                <a:spcPct val="120000"/>
              </a:lnSpc>
              <a:spcBef>
                <a:spcPct val="30000"/>
              </a:spcBef>
              <a:buFont typeface="Times" charset="0"/>
              <a:buChar char="•"/>
            </a:pPr>
            <a:r>
              <a:rPr lang="fr-FR" sz="1800" b="1" u="sng">
                <a:solidFill>
                  <a:srgbClr val="FFFFFF"/>
                </a:solidFill>
              </a:rPr>
              <a:t>Institutions</a:t>
            </a:r>
            <a:r>
              <a:rPr lang="fr-FR" sz="1600" b="1"/>
              <a:t>: </a:t>
            </a:r>
            <a:r>
              <a:rPr lang="fr-FR" sz="1600"/>
              <a:t>INSERM U1161 / Paris7 University, AP-HP Lariboisière hospital genetics lab  / CERVCO</a:t>
            </a:r>
          </a:p>
          <a:p>
            <a:pPr marL="285750" indent="-285750" defTabSz="762000">
              <a:lnSpc>
                <a:spcPct val="120000"/>
              </a:lnSpc>
              <a:spcBef>
                <a:spcPct val="30000"/>
              </a:spcBef>
              <a:buFont typeface="Times" charset="0"/>
              <a:buChar char="•"/>
            </a:pPr>
            <a:r>
              <a:rPr lang="fr-FR" sz="1800" b="1" u="sng">
                <a:solidFill>
                  <a:srgbClr val="FFFFFF"/>
                </a:solidFill>
              </a:rPr>
              <a:t>Funding</a:t>
            </a:r>
            <a:r>
              <a:rPr lang="fr-FR" sz="1600"/>
              <a:t>: INSERM, PHRC, Leducq Foundation   </a:t>
            </a:r>
            <a:endParaRPr lang="fr-FR" sz="1800"/>
          </a:p>
          <a:p>
            <a:pPr marL="285750" indent="-285750" defTabSz="762000">
              <a:lnSpc>
                <a:spcPct val="50000"/>
              </a:lnSpc>
              <a:spcBef>
                <a:spcPct val="30000"/>
              </a:spcBef>
              <a:buFont typeface="Times" charset="0"/>
              <a:buNone/>
            </a:pPr>
            <a:endParaRPr lang="fr-FR" sz="1800" b="1"/>
          </a:p>
          <a:p>
            <a:pPr marL="285750" indent="-285750" defTabSz="762000">
              <a:lnSpc>
                <a:spcPct val="120000"/>
              </a:lnSpc>
              <a:spcBef>
                <a:spcPct val="30000"/>
              </a:spcBef>
              <a:buFont typeface="Times" charset="0"/>
              <a:buChar char="•"/>
            </a:pPr>
            <a:r>
              <a:rPr lang="fr-FR" sz="1800" b="1" u="sng">
                <a:solidFill>
                  <a:srgbClr val="FFFFFF"/>
                </a:solidFill>
              </a:rPr>
              <a:t>Lariboisière hospital Genetics lab and Inserm U1161</a:t>
            </a:r>
            <a:r>
              <a:rPr lang="fr-FR" sz="1800" b="1">
                <a:solidFill>
                  <a:srgbClr val="FFFFFF"/>
                </a:solidFill>
              </a:rPr>
              <a:t>: </a:t>
            </a:r>
          </a:p>
          <a:p>
            <a:pPr marL="285750" indent="-285750" defTabSz="762000">
              <a:lnSpc>
                <a:spcPct val="120000"/>
              </a:lnSpc>
              <a:spcBef>
                <a:spcPct val="30000"/>
              </a:spcBef>
            </a:pPr>
            <a:r>
              <a:rPr lang="fr-FR" sz="1600"/>
              <a:t>	- </a:t>
            </a:r>
            <a:r>
              <a:rPr lang="fr-FR" sz="1600">
                <a:solidFill>
                  <a:srgbClr val="FFFF00"/>
                </a:solidFill>
              </a:rPr>
              <a:t>M. Mine</a:t>
            </a:r>
            <a:r>
              <a:rPr lang="fr-FR" sz="1600"/>
              <a:t>, </a:t>
            </a:r>
            <a:r>
              <a:rPr lang="fr-FR" sz="1600">
                <a:solidFill>
                  <a:srgbClr val="FFFF00"/>
                </a:solidFill>
              </a:rPr>
              <a:t>C. Prieto-Morin</a:t>
            </a:r>
            <a:r>
              <a:rPr lang="fr-FR" sz="1600"/>
              <a:t>, M.D Amador, F. Buffon, A. Delaforge, ETL (SVD diagnostic),  </a:t>
            </a:r>
          </a:p>
          <a:p>
            <a:pPr marL="285750" indent="-285750" defTabSz="762000">
              <a:lnSpc>
                <a:spcPct val="120000"/>
              </a:lnSpc>
              <a:spcBef>
                <a:spcPct val="30000"/>
              </a:spcBef>
            </a:pPr>
            <a:r>
              <a:rPr lang="fr-FR" sz="1600"/>
              <a:t>	- </a:t>
            </a:r>
            <a:r>
              <a:rPr lang="fr-FR" sz="1600">
                <a:solidFill>
                  <a:srgbClr val="FFFF00"/>
                </a:solidFill>
              </a:rPr>
              <a:t>E. Verdura</a:t>
            </a:r>
            <a:r>
              <a:rPr lang="fr-FR" sz="1600"/>
              <a:t>, A. Corlobé, MA Dalloz, F. Bergametti, M. Arnould, ETL (SVD gene identification / NGS)</a:t>
            </a:r>
          </a:p>
          <a:p>
            <a:pPr marL="285750" indent="-285750" defTabSz="762000">
              <a:lnSpc>
                <a:spcPct val="120000"/>
              </a:lnSpc>
              <a:spcBef>
                <a:spcPct val="30000"/>
              </a:spcBef>
            </a:pPr>
            <a:r>
              <a:rPr lang="fr-FR" sz="1600"/>
              <a:t>	- </a:t>
            </a:r>
            <a:r>
              <a:rPr lang="fr-FR" sz="1600">
                <a:solidFill>
                  <a:srgbClr val="FFFF00"/>
                </a:solidFill>
              </a:rPr>
              <a:t>A. Joutel</a:t>
            </a:r>
            <a:r>
              <a:rPr lang="ja-JP" altLang="fr-FR" sz="1600">
                <a:solidFill>
                  <a:srgbClr val="FFFF00"/>
                </a:solidFill>
              </a:rPr>
              <a:t>’</a:t>
            </a:r>
            <a:r>
              <a:rPr lang="fr-FR" altLang="ja-JP" sz="1600">
                <a:solidFill>
                  <a:srgbClr val="FFFF00"/>
                </a:solidFill>
              </a:rPr>
              <a:t>s team </a:t>
            </a:r>
            <a:r>
              <a:rPr lang="fr-FR" altLang="ja-JP" sz="1600">
                <a:solidFill>
                  <a:srgbClr val="FFFFFF"/>
                </a:solidFill>
              </a:rPr>
              <a:t>(CADASIL mechanisms project) </a:t>
            </a:r>
          </a:p>
          <a:p>
            <a:pPr marL="285750" indent="-285750" defTabSz="762000">
              <a:lnSpc>
                <a:spcPct val="50000"/>
              </a:lnSpc>
              <a:spcBef>
                <a:spcPct val="30000"/>
              </a:spcBef>
              <a:buFont typeface="Times" charset="0"/>
              <a:buNone/>
            </a:pPr>
            <a:endParaRPr lang="fr-FR" sz="1600" b="1">
              <a:solidFill>
                <a:srgbClr val="FFFFFF"/>
              </a:solidFill>
            </a:endParaRPr>
          </a:p>
          <a:p>
            <a:pPr marL="285750" indent="-285750" defTabSz="762000">
              <a:lnSpc>
                <a:spcPct val="120000"/>
              </a:lnSpc>
              <a:spcBef>
                <a:spcPct val="30000"/>
              </a:spcBef>
              <a:buFont typeface="Times" charset="0"/>
              <a:buChar char="•"/>
            </a:pPr>
            <a:r>
              <a:rPr lang="fr-FR" sz="1800" b="1" u="sng">
                <a:solidFill>
                  <a:srgbClr val="FFFFFF"/>
                </a:solidFill>
              </a:rPr>
              <a:t>Collaborations </a:t>
            </a:r>
            <a:r>
              <a:rPr lang="fr-FR" sz="1600" b="1">
                <a:solidFill>
                  <a:srgbClr val="FFFFFF"/>
                </a:solidFill>
              </a:rPr>
              <a:t>: </a:t>
            </a:r>
          </a:p>
          <a:p>
            <a:pPr marL="285750" indent="-285750" defTabSz="762000">
              <a:lnSpc>
                <a:spcPct val="120000"/>
              </a:lnSpc>
              <a:spcBef>
                <a:spcPct val="30000"/>
              </a:spcBef>
              <a:buClr>
                <a:schemeClr val="tx1"/>
              </a:buClr>
              <a:buFont typeface="Arial" pitchFamily="34" charset="0"/>
              <a:buChar char="•"/>
            </a:pPr>
            <a:r>
              <a:rPr lang="fr-FR" sz="1600">
                <a:solidFill>
                  <a:srgbClr val="FFFFFF"/>
                </a:solidFill>
              </a:rPr>
              <a:t>- </a:t>
            </a:r>
            <a:r>
              <a:rPr lang="fr-FR" sz="1600">
                <a:solidFill>
                  <a:srgbClr val="FFFF00"/>
                </a:solidFill>
              </a:rPr>
              <a:t>D. Hervé</a:t>
            </a:r>
            <a:r>
              <a:rPr lang="fr-FR" sz="1600"/>
              <a:t>, K. Vahedi, MG Bousser, </a:t>
            </a:r>
            <a:r>
              <a:rPr lang="fr-FR" sz="1600">
                <a:solidFill>
                  <a:srgbClr val="FFFF33"/>
                </a:solidFill>
              </a:rPr>
              <a:t>H. Chabriat </a:t>
            </a:r>
            <a:r>
              <a:rPr lang="fr-FR" sz="1600"/>
              <a:t>(Neurology Dpt, Lariboisière Hospital)</a:t>
            </a:r>
          </a:p>
          <a:p>
            <a:pPr marL="285750" indent="-285750" defTabSz="762000">
              <a:lnSpc>
                <a:spcPct val="120000"/>
              </a:lnSpc>
              <a:spcBef>
                <a:spcPct val="30000"/>
              </a:spcBef>
              <a:buFont typeface="Times" charset="0"/>
              <a:buNone/>
            </a:pPr>
            <a:r>
              <a:rPr lang="fr-FR" sz="1600"/>
              <a:t>	- </a:t>
            </a:r>
            <a:r>
              <a:rPr lang="fr-FR" sz="1600">
                <a:solidFill>
                  <a:srgbClr val="FFFF00"/>
                </a:solidFill>
              </a:rPr>
              <a:t>ML Moutard </a:t>
            </a:r>
            <a:r>
              <a:rPr lang="fr-FR" sz="1600"/>
              <a:t>,D. Rodriguez (Neuropediatrics Trousseau Hospital)</a:t>
            </a:r>
          </a:p>
          <a:p>
            <a:pPr marL="285750" indent="-285750" defTabSz="762000">
              <a:lnSpc>
                <a:spcPct val="120000"/>
              </a:lnSpc>
              <a:spcBef>
                <a:spcPct val="30000"/>
              </a:spcBef>
              <a:buFont typeface="Times" charset="0"/>
              <a:buNone/>
            </a:pPr>
            <a:r>
              <a:rPr lang="fr-FR" sz="1600"/>
              <a:t>	- V. Krivosic, P. Massin, A. Gaudric (Ophtalmology, Lariboisière)</a:t>
            </a:r>
          </a:p>
          <a:p>
            <a:pPr marL="285750" indent="-285750" defTabSz="762000">
              <a:lnSpc>
                <a:spcPct val="120000"/>
              </a:lnSpc>
              <a:spcBef>
                <a:spcPct val="30000"/>
              </a:spcBef>
              <a:buFont typeface="Times" charset="0"/>
              <a:buNone/>
            </a:pPr>
            <a:r>
              <a:rPr lang="fr-FR" sz="1600"/>
              <a:t>	- </a:t>
            </a:r>
            <a:r>
              <a:rPr lang="fr-FR" sz="1600">
                <a:solidFill>
                  <a:srgbClr val="FFFF00"/>
                </a:solidFill>
              </a:rPr>
              <a:t>F. Chapon </a:t>
            </a:r>
            <a:r>
              <a:rPr lang="fr-FR" sz="1600"/>
              <a:t>(Neuropathology, Caen) &amp; </a:t>
            </a:r>
            <a:r>
              <a:rPr lang="fr-FR" sz="1600">
                <a:solidFill>
                  <a:srgbClr val="FFFF00"/>
                </a:solidFill>
              </a:rPr>
              <a:t>F. Gray </a:t>
            </a:r>
            <a:r>
              <a:rPr lang="fr-FR" sz="1600"/>
              <a:t>(Neuropathology, Lariboisière hospital)</a:t>
            </a:r>
          </a:p>
          <a:p>
            <a:pPr marL="285750" indent="-285750" defTabSz="762000">
              <a:lnSpc>
                <a:spcPct val="120000"/>
              </a:lnSpc>
              <a:spcBef>
                <a:spcPct val="30000"/>
              </a:spcBef>
              <a:buFont typeface="Times" charset="0"/>
              <a:buNone/>
            </a:pPr>
            <a:r>
              <a:rPr lang="fr-FR" sz="1600"/>
              <a:t>	- P. Labauge, C. Denier,  L. Guyant-Marechal, F. Rouanet, C. Goizet, E. Berger, M. Sevin, B. Guillon, </a:t>
            </a:r>
          </a:p>
        </p:txBody>
      </p:sp>
      <p:sp>
        <p:nvSpPr>
          <p:cNvPr id="45058" name="Rectangle 3"/>
          <p:cNvSpPr>
            <a:spLocks noChangeArrowheads="1"/>
          </p:cNvSpPr>
          <p:nvPr/>
        </p:nvSpPr>
        <p:spPr bwMode="auto">
          <a:xfrm>
            <a:off x="0" y="298450"/>
            <a:ext cx="9906000" cy="874713"/>
          </a:xfrm>
          <a:prstGeom prst="rect">
            <a:avLst/>
          </a:prstGeom>
          <a:noFill/>
          <a:ln w="12700">
            <a:noFill/>
            <a:miter lim="800000"/>
            <a:headEnd/>
            <a:tailEnd/>
          </a:ln>
        </p:spPr>
        <p:txBody>
          <a:bodyPr>
            <a:spAutoFit/>
          </a:bodyPr>
          <a:lstStyle/>
          <a:p>
            <a:pPr algn="ctr">
              <a:lnSpc>
                <a:spcPct val="90000"/>
              </a:lnSpc>
              <a:spcBef>
                <a:spcPct val="30000"/>
              </a:spcBef>
            </a:pPr>
            <a:r>
              <a:rPr lang="fr-FR" b="1">
                <a:solidFill>
                  <a:srgbClr val="FFFF00"/>
                </a:solidFill>
              </a:rPr>
              <a:t>Genetics of Ischemic and Hemorrhagic Small Vessel Diseases</a:t>
            </a:r>
          </a:p>
          <a:p>
            <a:pPr algn="ctr">
              <a:lnSpc>
                <a:spcPct val="90000"/>
              </a:lnSpc>
              <a:spcBef>
                <a:spcPct val="30000"/>
              </a:spcBef>
            </a:pPr>
            <a:r>
              <a:rPr lang="fr-FR" b="1">
                <a:solidFill>
                  <a:srgbClr val="FFFF00"/>
                </a:solidFill>
              </a:rPr>
              <a:t>Acknowledgements</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Nouvelle présentation">
  <a:themeElements>
    <a:clrScheme name="">
      <a:dk1>
        <a:srgbClr val="003366"/>
      </a:dk1>
      <a:lt1>
        <a:srgbClr val="FFFFFF"/>
      </a:lt1>
      <a:dk2>
        <a:srgbClr val="000066"/>
      </a:dk2>
      <a:lt2>
        <a:srgbClr val="FFFF33"/>
      </a:lt2>
      <a:accent1>
        <a:srgbClr val="3366CC"/>
      </a:accent1>
      <a:accent2>
        <a:srgbClr val="00B000"/>
      </a:accent2>
      <a:accent3>
        <a:srgbClr val="AAAAB8"/>
      </a:accent3>
      <a:accent4>
        <a:srgbClr val="DADADA"/>
      </a:accent4>
      <a:accent5>
        <a:srgbClr val="ADB8E2"/>
      </a:accent5>
      <a:accent6>
        <a:srgbClr val="009F00"/>
      </a:accent6>
      <a:hlink>
        <a:srgbClr val="66CCFF"/>
      </a:hlink>
      <a:folHlink>
        <a:srgbClr val="FFE701"/>
      </a:folHlink>
    </a:clrScheme>
    <a:fontScheme name="Nouvelle présentation">
      <a:majorFont>
        <a:latin typeface="Helvetica"/>
        <a:ea typeface=""/>
        <a:cs typeface=""/>
      </a:majorFont>
      <a:minorFont>
        <a:latin typeface="Helvetica"/>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Helvetica" pitchFamily="-10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chemeClr val="tx1"/>
            </a:solidFill>
            <a:effectLst/>
            <a:latin typeface="Helvetica" pitchFamily="-107" charset="0"/>
          </a:defRPr>
        </a:defPPr>
      </a:lstStyle>
    </a:lnDef>
  </a:objectDefaults>
  <a:extraClrSchemeLst>
    <a:extraClrScheme>
      <a:clrScheme name="Nouvelle pré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ouvelle pré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ouvelle pré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ouvelle pré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ouvelle pré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ouvelle pré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ouvelle pré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ouvelle pré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ouvelle pré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ouvelle pré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ouvelle pré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ouvelle pré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10416</TotalTime>
  <Words>1594</Words>
  <Application>Microsoft Office PowerPoint</Application>
  <PresentationFormat>A4 Paper (210x297 mm)</PresentationFormat>
  <Paragraphs>264</Paragraphs>
  <Slides>21</Slides>
  <Notes>10</Notes>
  <HiddenSlides>0</HiddenSlides>
  <MMClips>0</MMClips>
  <ScaleCrop>false</ScaleCrop>
  <HeadingPairs>
    <vt:vector size="8" baseType="variant">
      <vt:variant>
        <vt:lpstr>Fonts Used</vt:lpstr>
      </vt:variant>
      <vt:variant>
        <vt:i4>8</vt:i4>
      </vt:variant>
      <vt:variant>
        <vt:lpstr>Theme</vt:lpstr>
      </vt:variant>
      <vt:variant>
        <vt:i4>1</vt:i4>
      </vt:variant>
      <vt:variant>
        <vt:lpstr>Links</vt:lpstr>
      </vt:variant>
      <vt:variant>
        <vt:i4>2</vt:i4>
      </vt:variant>
      <vt:variant>
        <vt:lpstr>Slide Titles</vt:lpstr>
      </vt:variant>
      <vt:variant>
        <vt:i4>21</vt:i4>
      </vt:variant>
    </vt:vector>
  </HeadingPairs>
  <TitlesOfParts>
    <vt:vector size="32" baseType="lpstr">
      <vt:lpstr>Helvetica</vt:lpstr>
      <vt:lpstr>MS PGothic</vt:lpstr>
      <vt:lpstr>Arial</vt:lpstr>
      <vt:lpstr>Times</vt:lpstr>
      <vt:lpstr>MS PGothic</vt:lpstr>
      <vt:lpstr>Symbol</vt:lpstr>
      <vt:lpstr>Comic Sans MS</vt:lpstr>
      <vt:lpstr>Arial Unicode MS</vt:lpstr>
      <vt:lpstr>Nouvelle présentation</vt:lpstr>
      <vt:lpstr>???</vt:lpstr>
      <vt:lpstr>???</vt:lpstr>
      <vt:lpstr> Monogenic Cerebral Small Vessel Diseases A historical perspective E. Tournier-Lasserve  Genetics Lab,  Hôpital Lariboisière Inserm / Paris7 University Research Unit UMR-S1161 Paris, France  </vt:lpstr>
      <vt:lpstr>  </vt:lpstr>
      <vt:lpstr>Slide 3</vt:lpstr>
      <vt:lpstr>Slide 4</vt:lpstr>
      <vt:lpstr>Slide 5</vt:lpstr>
      <vt:lpstr>Slide 6</vt:lpstr>
      <vt:lpstr>Slide 7</vt:lpstr>
      <vt:lpstr>CADASIL mechanisms Abnormal aggregation of Notch3ECD leading to a sequestration of ECM proteins</vt:lpstr>
      <vt:lpstr>Slide 9</vt:lpstr>
      <vt:lpstr>Hara K et al. NEJM 2009 Shiga et al, HMG 2011 </vt:lpstr>
      <vt:lpstr>Slide 11</vt:lpstr>
      <vt:lpstr>Neurological and extra neurological associated manifestations Eye, Kidney, Muscle, Small and Large vessels…</vt:lpstr>
      <vt:lpstr>Slide 13</vt:lpstr>
      <vt:lpstr>Slide 14</vt:lpstr>
      <vt:lpstr>Slide 15</vt:lpstr>
      <vt:lpstr>SVD gene identification in the HTTP sequencing era Example of an ongoing project </vt:lpstr>
      <vt:lpstr>Slide 17</vt:lpstr>
      <vt:lpstr>Slide 18</vt:lpstr>
      <vt:lpstr>Slide 19</vt:lpstr>
      <vt:lpstr>Slide 20</vt:lpstr>
      <vt:lpstr>Slide 21</vt:lpstr>
    </vt:vector>
  </TitlesOfParts>
  <Company>耀ΤÂ嫤</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Notch3 signalling in  Vascular Smooth Muscle Cell</dc:title>
  <dc:creator>Anne JOUTEL</dc:creator>
  <cp:lastModifiedBy>Stephen Bevan</cp:lastModifiedBy>
  <cp:revision>1292</cp:revision>
  <cp:lastPrinted>2011-05-02T19:52:02Z</cp:lastPrinted>
  <dcterms:created xsi:type="dcterms:W3CDTF">2014-11-06T06:00:50Z</dcterms:created>
  <dcterms:modified xsi:type="dcterms:W3CDTF">2014-12-05T15:47:43Z</dcterms:modified>
</cp:coreProperties>
</file>