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341" r:id="rId2"/>
    <p:sldId id="363" r:id="rId3"/>
    <p:sldId id="365" r:id="rId4"/>
    <p:sldId id="356" r:id="rId5"/>
    <p:sldId id="342" r:id="rId6"/>
    <p:sldId id="348" r:id="rId7"/>
    <p:sldId id="357" r:id="rId8"/>
    <p:sldId id="366" r:id="rId9"/>
    <p:sldId id="328" r:id="rId10"/>
    <p:sldId id="371" r:id="rId11"/>
    <p:sldId id="384" r:id="rId12"/>
    <p:sldId id="383" r:id="rId13"/>
    <p:sldId id="358" r:id="rId14"/>
    <p:sldId id="347" r:id="rId15"/>
    <p:sldId id="312" r:id="rId16"/>
    <p:sldId id="359" r:id="rId17"/>
    <p:sldId id="313" r:id="rId18"/>
    <p:sldId id="362" r:id="rId19"/>
    <p:sldId id="382" r:id="rId20"/>
    <p:sldId id="364" r:id="rId21"/>
    <p:sldId id="370" r:id="rId22"/>
    <p:sldId id="368" r:id="rId23"/>
    <p:sldId id="369" r:id="rId24"/>
    <p:sldId id="321" r:id="rId25"/>
    <p:sldId id="376" r:id="rId26"/>
    <p:sldId id="377" r:id="rId27"/>
    <p:sldId id="330" r:id="rId28"/>
    <p:sldId id="326" r:id="rId29"/>
    <p:sldId id="373" r:id="rId30"/>
    <p:sldId id="327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0000FF"/>
    <a:srgbClr val="1E5DE8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01" autoAdjust="0"/>
  </p:normalViewPr>
  <p:slideViewPr>
    <p:cSldViewPr snapToGrid="0" snapToObjects="1">
      <p:cViewPr>
        <p:scale>
          <a:sx n="70" d="100"/>
          <a:sy n="70" d="100"/>
        </p:scale>
        <p:origin x="-2178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6A918-2371-4D86-A84D-B24177A96530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6E6DB-ED2E-47DB-8C66-583BE9E9F2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94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93/brain/77.4.57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93/brain/77.4.57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Credit</a:t>
            </a:r>
            <a:r>
              <a:rPr lang="en-US" b="1" baseline="0" dirty="0" smtClean="0"/>
              <a:t> for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American Heart Association founded in 1924</a:t>
            </a:r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r>
              <a:rPr lang="en-US" b="1" i="1" dirty="0" smtClean="0"/>
              <a:t>AN UNUSUAL TYPE OF PRE-SENILE DEMENTIA (ATYPICAL ALZHEIMER'S DISEASE WITH AMYLOID VASCULAR CHANGE)</a:t>
            </a:r>
          </a:p>
          <a:p>
            <a:r>
              <a:rPr lang="en-US" i="1" dirty="0" smtClean="0"/>
              <a:t>J. A. N. CORSELLIS, J. B. BRIERLEYDOI: </a:t>
            </a:r>
            <a:r>
              <a:rPr lang="en-US" i="1" dirty="0" smtClean="0">
                <a:hlinkClick r:id="rId3"/>
              </a:rPr>
              <a:t>http://dx.doi.org/10.1093/brain/77.4.571</a:t>
            </a:r>
            <a:r>
              <a:rPr lang="en-US" i="1" dirty="0" smtClean="0"/>
              <a:t>571-587First published online: 1 December 1954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UNUSUAL TYPE OF PRE-SENILE DEMENTIA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(ATYPICAL ALZHEIMER'S DISEASE WITH AMYLOID VASCULAR CHANGE)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 A. N. CORSEIXIS AND J. B. BRIERLEY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(From the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Neuropathological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Laboratory.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Rumvell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Hospital,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Wickford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Essex, and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Department, of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Neiiropathology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Institute of Psychiatry,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Maiidsley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Hospital,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London)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1927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Divry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established that the central core of many senile plaques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behaved like amyloid. Later (1934) he showed that this was also true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Alzheimer's neurofibrillary tangles.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1938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Scholz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described an amyloid change of the blood vessels which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had found not uncommonly to occur in the ageing brain. On account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its possible relation to the origin of senile plaques the change was called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him "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drusige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Entartung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(plaque-like degeneration). Its clinical implications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not discussed; it had twice been found to occur below the age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70.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1940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Worster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-Drought, Greenfield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McMenemey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and pathological findings in an unusual form of pre-senile dementia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spastic paralysis. In the same year van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Bogaert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Maere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de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Smedt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discussing the "early familial forms of Alzheimer's disease," reported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findings in an "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heredo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-familial case of dementia with spastic paraplegia."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1947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Liiers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described two siblings both of whom died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demented, at a pre-senile age and with signs of a spastic paresis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 limbs.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all these cases, and in a second one from the original family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Worster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-Drought, Greenfield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McMenemey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1944) there was 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unusual histological picture which, while showing to a variable extent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feature of Alzheimer's disease, also showed a most severe form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amyloid vascular change. This was identified both by van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Bogaert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Maere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Smedt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(1940) and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Liiers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(1947) as the plaque-like degeneration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Scholz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cases described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Worster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-Drought, Greenfield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McMenemey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(1940) and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Liiers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attention was also drawn to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remarkable type of plaque formation.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Apart, therefore, from the intrinsic interest of an amyloid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American Heart Association founded in 1924</a:t>
            </a:r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r>
              <a:rPr lang="en-US" b="1" i="1" dirty="0" smtClean="0"/>
              <a:t>AN UNUSUAL TYPE OF PRE-SENILE DEMENTIA (ATYPICAL ALZHEIMER'S DISEASE WITH AMYLOID VASCULAR CHANGE)</a:t>
            </a:r>
          </a:p>
          <a:p>
            <a:r>
              <a:rPr lang="en-US" i="1" dirty="0" smtClean="0"/>
              <a:t>J. A. N. CORSELLIS, J. B. BRIERLEYDOI: </a:t>
            </a:r>
            <a:r>
              <a:rPr lang="en-US" i="1" dirty="0" smtClean="0">
                <a:hlinkClick r:id="rId3"/>
              </a:rPr>
              <a:t>http://dx.doi.org/10.1093/brain/77.4.571</a:t>
            </a:r>
            <a:r>
              <a:rPr lang="en-US" i="1" dirty="0" smtClean="0"/>
              <a:t>571-587First published online: 1 December 1954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UNUSUAL TYPE OF PRE-SENILE DEMENTIA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(ATYPICAL ALZHEIMER'S DISEASE WITH AMYLOID VASCULAR CHANGE)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 A. N. CORSEIXIS AND J. B. BRIERLEY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(From the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Neuropathological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Laboratory.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Rumvell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Hospital,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Wickford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Essex, and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Department, of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Neiiropathology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Institute of Psychiatry,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Maiidsley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Hospital,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London)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1927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Divry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established that the central core of many senile plaques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behaved like amyloid. Later (1934) he showed that this was also true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Alzheimer's neurofibrillary tangles.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1938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Scholz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described an amyloid change of the blood vessels which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had found not uncommonly to occur in the ageing brain. On account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its possible relation to the origin of senile plaques the change was called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him "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drusige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Entartung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(plaque-like degeneration). Its clinical implications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not discussed; it had twice been found to occur below the age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70.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1940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Worster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-Drought, Greenfield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McMenemey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described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and pathological findings in an unusual form of pre-senile dementia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spastic paralysis. In the same year van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Bogaert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Maere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de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Smedt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discussing the "early familial forms of Alzheimer's disease," reported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findings in an "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heredo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-familial case of dementia with spastic paraplegia."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1947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Liiers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described two siblings both of whom died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demented, at a pre-senile age and with signs of a spastic paresis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 limbs.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all these cases, and in a second one from the original family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Worster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-Drought, Greenfield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McMenemey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1944) there was 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unusual histological picture which, while showing to a variable extent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feature of Alzheimer's disease, also showed a most severe form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amyloid vascular change. This was identified both by van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Bogaert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Maere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Smedt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(1940) and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Liiers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(1947) as the plaque-like degeneration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Scholz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cases described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Worster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-Drought, Greenfield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McMenemey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(1940) and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Liiers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attention was also drawn to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remarkable type of plaque formation.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Apart, therefore, from the intrinsic interest of an amyloid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1B45B55-9AC5-8D4E-9B8A-3D736DE78BB2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Alz</a:t>
            </a:r>
            <a:r>
              <a:rPr lang="en-US" sz="1200" dirty="0" smtClean="0"/>
              <a:t>. Assoc. 2013 Facts and Figures. Seshadri &amp; Wolf 2007, Lancet;</a:t>
            </a:r>
            <a:r>
              <a:rPr lang="fr-FR" sz="1200" dirty="0" smtClean="0"/>
              <a:t> </a:t>
            </a:r>
            <a:r>
              <a:rPr lang="fr-FR" sz="1200" dirty="0" err="1" smtClean="0"/>
              <a:t>Cholerton</a:t>
            </a:r>
            <a:r>
              <a:rPr lang="fr-FR" sz="1200" dirty="0" smtClean="0"/>
              <a:t>, B. </a:t>
            </a:r>
            <a:r>
              <a:rPr lang="fr-FR" sz="1200" i="1" dirty="0" smtClean="0"/>
              <a:t>et al</a:t>
            </a:r>
            <a:r>
              <a:rPr lang="fr-FR" sz="1200" dirty="0" smtClean="0"/>
              <a:t>. J. </a:t>
            </a:r>
            <a:r>
              <a:rPr lang="fr-FR" sz="1200" dirty="0" err="1" smtClean="0"/>
              <a:t>Alzheimers</a:t>
            </a:r>
            <a:r>
              <a:rPr lang="fr-FR" sz="1200" dirty="0" smtClean="0"/>
              <a:t> Dis. 36, 699–709 (2013).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/>
              <a:t>In </a:t>
            </a:r>
            <a:r>
              <a:rPr lang="fr-FR" sz="1200" dirty="0" err="1" smtClean="0"/>
              <a:t>terms</a:t>
            </a:r>
            <a:r>
              <a:rPr lang="fr-FR" sz="1200" dirty="0" smtClean="0"/>
              <a:t> of </a:t>
            </a:r>
            <a:r>
              <a:rPr lang="fr-FR" sz="1200" dirty="0" err="1" smtClean="0"/>
              <a:t>burden</a:t>
            </a:r>
            <a:r>
              <a:rPr lang="fr-FR" sz="1200" dirty="0" smtClean="0"/>
              <a:t> of </a:t>
            </a:r>
            <a:r>
              <a:rPr lang="fr-FR" sz="1200" dirty="0" err="1" smtClean="0"/>
              <a:t>disease</a:t>
            </a:r>
            <a:r>
              <a:rPr lang="fr-FR" sz="1200" dirty="0" smtClean="0"/>
              <a:t>, and </a:t>
            </a:r>
            <a:r>
              <a:rPr lang="fr-FR" sz="1200" dirty="0" err="1" smtClean="0"/>
              <a:t>morbidity</a:t>
            </a:r>
            <a:r>
              <a:rPr lang="fr-FR" sz="1200" dirty="0" smtClean="0"/>
              <a:t> and </a:t>
            </a:r>
            <a:r>
              <a:rPr lang="fr-FR" sz="1200" dirty="0" err="1" smtClean="0"/>
              <a:t>mortality</a:t>
            </a:r>
            <a:r>
              <a:rPr lang="fr-FR" sz="1200" dirty="0" smtClean="0"/>
              <a:t>, stroke and </a:t>
            </a:r>
            <a:r>
              <a:rPr lang="fr-FR" sz="1200" dirty="0" err="1" smtClean="0"/>
              <a:t>dementia</a:t>
            </a:r>
            <a:r>
              <a:rPr lang="fr-FR" sz="1200" baseline="0" dirty="0" smtClean="0"/>
              <a:t> </a:t>
            </a:r>
            <a:r>
              <a:rPr lang="fr-FR" sz="1200" baseline="0" dirty="0" err="1" smtClean="0"/>
              <a:t>dominart</a:t>
            </a:r>
            <a:r>
              <a:rPr lang="fr-FR" sz="1200" baseline="0" dirty="0" smtClean="0"/>
              <a:t> </a:t>
            </a:r>
            <a:r>
              <a:rPr lang="fr-FR" sz="1200" baseline="0" dirty="0" err="1" smtClean="0"/>
              <a:t>neurological</a:t>
            </a:r>
            <a:r>
              <a:rPr lang="fr-FR" sz="1200" baseline="0" dirty="0" smtClean="0"/>
              <a:t> </a:t>
            </a:r>
            <a:r>
              <a:rPr lang="fr-FR" sz="1200" baseline="0" dirty="0" err="1" smtClean="0"/>
              <a:t>disorders</a:t>
            </a:r>
            <a:r>
              <a:rPr lang="fr-FR" sz="1200" baseline="0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2010, United</a:t>
            </a:r>
            <a:r>
              <a:rPr lang="en-US" sz="1200" baseline="0" dirty="0" smtClean="0"/>
              <a:t> States.</a:t>
            </a:r>
            <a:endParaRPr lang="en-US" sz="1200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Heart disease: 596,577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Cancer: 576,691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Chronic lower respiratory diseases: 142,943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Stroke (cerebrovascular diseases): 128,932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Accidents (unintentional injuries): 126,438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Alzheimer's disease: 84,974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Diabetes: 73,831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Influenza and Pneumonia: 53,826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Nephritis,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nephrotic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syndrome,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nephrosis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45,591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Intentional self-harm (suicide): 39,518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b="1" dirty="0" smtClean="0"/>
              <a:t>35 M in the world have dementia (WHO)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b="1" dirty="0" smtClean="0"/>
              <a:t>5.2 M people in U.S. have Alzheimer’s disease (AA)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b="1" dirty="0" smtClean="0"/>
              <a:t>AD is the 6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leading cause of death in America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b="1" dirty="0" smtClean="0"/>
              <a:t>800,000 people in the U.S. have a stroke each year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 b="1" dirty="0" smtClean="0"/>
              <a:t>Alzheimer’s accounts for 60-80% of dementia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Credit</a:t>
            </a:r>
            <a:r>
              <a:rPr lang="en-US" b="1" baseline="0" dirty="0" smtClean="0"/>
              <a:t> for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1B45B55-9AC5-8D4E-9B8A-3D736DE78BB2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pathologies « apparentées » ont peu ou prou bénéficié du plan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ea typeface="ＭＳ Ｐゴシック" charset="0"/>
                <a:cs typeface="ＭＳ Ｐゴシック" charset="0"/>
              </a:rPr>
              <a:t>Increased Attention to </a:t>
            </a:r>
            <a:r>
              <a:rPr lang="en-US" b="1" dirty="0" err="1" smtClean="0">
                <a:ea typeface="ＭＳ Ｐゴシック" charset="0"/>
                <a:cs typeface="ＭＳ Ｐゴシック" charset="0"/>
              </a:rPr>
              <a:t>Multifactoral</a:t>
            </a:r>
            <a:r>
              <a:rPr lang="en-US" b="1" dirty="0" smtClean="0">
                <a:ea typeface="ＭＳ Ｐゴシック" charset="0"/>
                <a:cs typeface="ＭＳ Ｐゴシック" charset="0"/>
              </a:rPr>
              <a:t> Nature of Dementia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6739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PLANNIGN EFFORT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336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Credit</a:t>
            </a:r>
            <a:r>
              <a:rPr lang="en-US" b="1" baseline="0" dirty="0" smtClean="0"/>
              <a:t> for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1B45B55-9AC5-8D4E-9B8A-3D736DE78BB2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US" sz="1200" b="1" dirty="0" smtClean="0"/>
              <a:t>Confusion – history of VCI is “impairment”, dementia was added on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Confusion – MCI – MCI defines cognitive impairment, and MCI, unlike VCI, never includes dementia</a:t>
            </a:r>
          </a:p>
          <a:p>
            <a:endParaRPr lang="en-US" sz="1200" b="1" dirty="0" smtClean="0"/>
          </a:p>
          <a:p>
            <a:r>
              <a:rPr lang="en-US" sz="1200" b="1" dirty="0" smtClean="0"/>
              <a:t>Confusion – VCID refers to contributions, embracing its co-morbid nature – comorbid AD/VCID may be more common that pure AD or pure </a:t>
            </a:r>
            <a:r>
              <a:rPr lang="en-US" sz="1200" b="1" dirty="0" err="1" smtClean="0"/>
              <a:t>VaD</a:t>
            </a:r>
            <a:endParaRPr lang="en-US" sz="1200" b="1" dirty="0" smtClean="0"/>
          </a:p>
          <a:p>
            <a:endParaRPr lang="en-US" sz="1200" b="1" dirty="0" smtClean="0"/>
          </a:p>
          <a:p>
            <a:r>
              <a:rPr lang="en-US" sz="1200" b="1" dirty="0" smtClean="0"/>
              <a:t>National Plan to Address AD still uses Vascular Dementia</a:t>
            </a:r>
          </a:p>
          <a:p>
            <a:endParaRPr lang="en-US" sz="1600" b="1" dirty="0" smtClean="0"/>
          </a:p>
          <a:p>
            <a:endParaRPr lang="en-US" dirty="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1B45B55-9AC5-8D4E-9B8A-3D736DE78BB2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Credit</a:t>
            </a:r>
            <a:r>
              <a:rPr lang="en-US" b="1" baseline="0" dirty="0" smtClean="0"/>
              <a:t> for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1B45B55-9AC5-8D4E-9B8A-3D736DE78BB2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NEUROVASCULAR</a:t>
            </a:r>
            <a:r>
              <a:rPr lang="en-US" b="1" baseline="0" dirty="0" smtClean="0"/>
              <a:t> UNIT – Abbott et al. 2010, </a:t>
            </a:r>
            <a:r>
              <a:rPr lang="en-US" b="1" baseline="0" dirty="0" err="1" smtClean="0"/>
              <a:t>Neurobiol</a:t>
            </a:r>
            <a:r>
              <a:rPr lang="en-US" b="1" baseline="0" dirty="0" smtClean="0"/>
              <a:t>. Disease 37:13-25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Credit</a:t>
            </a:r>
            <a:r>
              <a:rPr lang="en-US" b="1" baseline="0" dirty="0" smtClean="0"/>
              <a:t> for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Credit</a:t>
            </a:r>
            <a:r>
              <a:rPr lang="en-US" b="1" baseline="0" dirty="0" smtClean="0"/>
              <a:t> for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054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the challenges:</a:t>
            </a:r>
            <a:r>
              <a:rPr lang="en-US" baseline="0" dirty="0" smtClean="0"/>
              <a:t> Next slide – stratification.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132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1B45B55-9AC5-8D4E-9B8A-3D736DE78BB2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the challenges:</a:t>
            </a:r>
            <a:r>
              <a:rPr lang="en-US" baseline="0" dirty="0" smtClean="0"/>
              <a:t> Next slide – stratification.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E6DB-ED2E-47DB-8C66-583BE9E9F2A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132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888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755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590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0700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293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7019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751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5705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332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2905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469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253D6-224B-914B-9D9D-35A3C5D7E975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474A8-E9E3-E44B-A8D6-969E3317D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874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emf"/><Relationship Id="rId7" Type="http://schemas.openxmlformats.org/officeDocument/2006/relationships/hyperlink" Target="http://www.google.com/url?sa=i&amp;rct=j&amp;q=&amp;esrc=s&amp;frm=1&amp;source=images&amp;cd=&amp;cad=rja&amp;uact=8&amp;docid=IwgAzp_e2hlnAM&amp;tbnid=YzAYgkGnj7y0qM:&amp;ved=0CAcQjRw&amp;url=http://www.sciencedaily.com/releases/2014/06/140612132349.htm&amp;ei=gOIyVIveB4SMyATVvYLQAg&amp;bvm=bv.76802529,d.aWw&amp;psig=AFQjCNFkBK4XQnSfHwJUqXkON4p4ElP4_Q&amp;ust=1412707263232293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http://www.google.com/url?sa=i&amp;rct=j&amp;q=&amp;esrc=s&amp;frm=1&amp;source=images&amp;cd=&amp;cad=rja&amp;uact=8&amp;docid=Kj57dYU5tZ9g7M&amp;tbnid=qrG2MDAnT9xieM:&amp;ved=0CAcQjRw&amp;url=http://www.scientificamerican.com/article/messing-with-blood-brain-barrier-key-treating-host-diseases/&amp;ei=d9syVMLgLJOtyATGt4KoAw&amp;bvm=bv.76802529,d.aWw&amp;psig=AFQjCNGzD6AtNRCW9bwcoq64SmDFqKN6DA&amp;ust=1412705170121049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ninds.nih.gov/news_and_events/proceedings/Report-for-Small-Blood-Vessels.h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emf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16.jpe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ncbi.nlm.nih.gov/pmc/articles/PMC4078260/figure/F3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emf"/><Relationship Id="rId7" Type="http://schemas.openxmlformats.org/officeDocument/2006/relationships/hyperlink" Target="http://www.google.com/url?sa=i&amp;rct=j&amp;q=&amp;esrc=s&amp;frm=1&amp;source=images&amp;cd=&amp;cad=rja&amp;uact=8&amp;docid=IwgAzp_e2hlnAM&amp;tbnid=YzAYgkGnj7y0qM:&amp;ved=0CAcQjRw&amp;url=http://www.sciencedaily.com/releases/2014/06/140612132349.htm&amp;ei=gOIyVIveB4SMyATVvYLQAg&amp;bvm=bv.76802529,d.aWw&amp;psig=AFQjCNFkBK4XQnSfHwJUqXkON4p4ElP4_Q&amp;ust=1412707263232293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http://www.google.com/url?sa=i&amp;rct=j&amp;q=&amp;esrc=s&amp;frm=1&amp;source=images&amp;cd=&amp;cad=rja&amp;uact=8&amp;docid=Kj57dYU5tZ9g7M&amp;tbnid=qrG2MDAnT9xieM:&amp;ved=0CAcQjRw&amp;url=http://www.scientificamerican.com/article/messing-with-blood-brain-barrier-key-treating-host-diseases/&amp;ei=d9syVMLgLJOtyATGt4KoAw&amp;bvm=bv.76802529,d.aWw&amp;psig=AFQjCNGzD6AtNRCW9bwcoq64SmDFqKN6DA&amp;ust=1412705170121049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0000" y="380012"/>
            <a:ext cx="8591550" cy="1922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8456" y="2231575"/>
            <a:ext cx="9357752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Vascular </a:t>
            </a:r>
            <a:r>
              <a:rPr lang="en-US" sz="3600" b="1" dirty="0">
                <a:solidFill>
                  <a:srgbClr val="002060"/>
                </a:solidFill>
              </a:rPr>
              <a:t>Contributions to 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r>
              <a:rPr lang="en-US" sz="3600" b="1" dirty="0" smtClean="0">
                <a:solidFill>
                  <a:srgbClr val="002060"/>
                </a:solidFill>
              </a:rPr>
              <a:t>Cognitive Impairment and Dementia (VCID): </a:t>
            </a:r>
          </a:p>
          <a:p>
            <a:r>
              <a:rPr lang="en-US" sz="3600" b="1" dirty="0" smtClean="0">
                <a:solidFill>
                  <a:srgbClr val="002060"/>
                </a:solidFill>
              </a:rPr>
              <a:t>Genetics and Stroke/Alzheimer’s </a:t>
            </a:r>
            <a:r>
              <a:rPr lang="en-US" sz="3600" b="1" dirty="0">
                <a:solidFill>
                  <a:srgbClr val="002060"/>
                </a:solidFill>
              </a:rPr>
              <a:t>Synergy</a:t>
            </a:r>
          </a:p>
          <a:p>
            <a:endParaRPr lang="en-US" altLang="en-US" sz="4100" dirty="0" smtClean="0">
              <a:solidFill>
                <a:srgbClr val="0B4785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511800"/>
            <a:ext cx="1106487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1"/>
          <p:cNvSpPr txBox="1">
            <a:spLocks/>
          </p:cNvSpPr>
          <p:nvPr/>
        </p:nvSpPr>
        <p:spPr>
          <a:xfrm>
            <a:off x="1278638" y="4366881"/>
            <a:ext cx="7010523" cy="1054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spcBef>
                <a:spcPts val="0"/>
              </a:spcBef>
              <a:spcAft>
                <a:spcPts val="200"/>
              </a:spcAft>
              <a:buNone/>
              <a:defRPr/>
            </a:pPr>
            <a:r>
              <a:rPr lang="en-US" dirty="0" smtClean="0"/>
              <a:t>Roderick A. Corriveau, Ph.D.</a:t>
            </a:r>
          </a:p>
          <a:p>
            <a:pPr marL="0" indent="0" algn="ctr">
              <a:lnSpc>
                <a:spcPts val="3000"/>
              </a:lnSpc>
              <a:spcBef>
                <a:spcPts val="0"/>
              </a:spcBef>
              <a:spcAft>
                <a:spcPts val="200"/>
              </a:spcAft>
              <a:buNone/>
              <a:defRPr/>
            </a:pPr>
            <a:r>
              <a:rPr lang="en-US" sz="2800" dirty="0" smtClean="0"/>
              <a:t>Program Director, NINDS</a:t>
            </a:r>
          </a:p>
          <a:p>
            <a:pPr marL="0" indent="0" algn="ctr">
              <a:lnSpc>
                <a:spcPts val="3000"/>
              </a:lnSpc>
              <a:spcBef>
                <a:spcPts val="0"/>
              </a:spcBef>
              <a:spcAft>
                <a:spcPts val="200"/>
              </a:spcAft>
              <a:buNone/>
              <a:defRPr/>
            </a:pPr>
            <a:r>
              <a:rPr lang="en-US" sz="2800" dirty="0" smtClean="0"/>
              <a:t>National Institutes of Health (NIH), USA</a:t>
            </a:r>
            <a:endParaRPr lang="en-US" sz="2800" dirty="0"/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0" y="3153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6" name="Picture 6" descr="https://encrypted-tbn2.gstatic.com/images?q=tbn:ANd9GcQj60_YucRQflwKpgtM5imF_BJmpaJccb7tCF7Z1E1dEjbX4FBb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6837" y="273137"/>
            <a:ext cx="1638789" cy="163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https://encrypted-tbn0.gstatic.com/images?q=tbn:ANd9GcRuvwhyI6wxhhHzsVvm3WUiALnmXIgYRQUdx6oLXye1PUFQErmiMw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758"/>
          <a:stretch/>
        </p:blipFill>
        <p:spPr bwMode="auto">
          <a:xfrm>
            <a:off x="3822108" y="298506"/>
            <a:ext cx="1797999" cy="160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c8sciences.com/wp-content/uploads/2013/07/nihs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398" t="47590"/>
          <a:stretch/>
        </p:blipFill>
        <p:spPr bwMode="auto">
          <a:xfrm>
            <a:off x="5592365" y="273137"/>
            <a:ext cx="1771270" cy="163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402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0388" y="1880654"/>
            <a:ext cx="8544881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smtClean="0"/>
              <a:t>Genetics of VCID where are we? What next?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1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smtClean="0"/>
              <a:t>VCID - a distinct discipline on stroke spectrum, related to Alzheimer’s</a:t>
            </a:r>
            <a:r>
              <a:rPr lang="en-US" sz="3200" b="1" dirty="0"/>
              <a:t>, </a:t>
            </a:r>
            <a:r>
              <a:rPr lang="en-US" sz="3200" b="1" dirty="0" smtClean="0"/>
              <a:t>scientifically &amp; clinically poised for impact on disease burden.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432977" y="357390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Presentation Goals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381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801525" y="413726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“Senile Dementia” – Vascular?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45061" y="1353788"/>
            <a:ext cx="9095619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1" dirty="0"/>
          </a:p>
          <a:p>
            <a:r>
              <a:rPr lang="en-US" sz="3200" b="1" dirty="0" smtClean="0"/>
              <a:t>“The notion that vascular factors mediate </a:t>
            </a:r>
          </a:p>
          <a:p>
            <a:r>
              <a:rPr lang="en-US" sz="3200" b="1" dirty="0" smtClean="0"/>
              <a:t>age-related cognitive decline was the prevailing </a:t>
            </a:r>
          </a:p>
          <a:p>
            <a:r>
              <a:rPr lang="en-US" sz="3200" b="1" dirty="0" smtClean="0"/>
              <a:t>view of ‘senile dementia’ until the 1960s.”</a:t>
            </a:r>
            <a:r>
              <a:rPr lang="en-US" sz="2400" b="1" baseline="30000" dirty="0" smtClean="0"/>
              <a:t>1,2</a:t>
            </a:r>
          </a:p>
          <a:p>
            <a:endParaRPr lang="en-US" b="1" dirty="0"/>
          </a:p>
          <a:p>
            <a:r>
              <a:rPr lang="en-US" sz="3200" b="1" dirty="0" smtClean="0"/>
              <a:t>Emphasis shifted from the 1970s</a:t>
            </a:r>
            <a:r>
              <a:rPr lang="en-US" sz="2400" b="1" baseline="30000" dirty="0" smtClean="0"/>
              <a:t>1,2</a:t>
            </a:r>
            <a:r>
              <a:rPr lang="en-US" sz="3200" b="1" dirty="0" smtClean="0"/>
              <a:t> based on:</a:t>
            </a:r>
          </a:p>
          <a:p>
            <a:pPr marL="914400" lvl="3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plaques common pathology finding</a:t>
            </a:r>
          </a:p>
          <a:p>
            <a:pPr marL="914400" lvl="3" indent="-457200">
              <a:buFont typeface="Arial" panose="020B0604020202020204" pitchFamily="34" charset="0"/>
              <a:buChar char="•"/>
            </a:pPr>
            <a:r>
              <a:rPr lang="en-US" sz="2800" b="1" dirty="0"/>
              <a:t>c</a:t>
            </a:r>
            <a:r>
              <a:rPr lang="en-US" sz="2800" b="1" dirty="0" smtClean="0"/>
              <a:t>holinergic findings + anticholinesterases</a:t>
            </a:r>
          </a:p>
          <a:p>
            <a:pPr marL="914400" lvl="3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molecular basis of plaques and tangles</a:t>
            </a:r>
          </a:p>
          <a:p>
            <a:endParaRPr lang="en-US" sz="1200" b="1" dirty="0" smtClean="0"/>
          </a:p>
          <a:p>
            <a:endParaRPr lang="en-US" sz="11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15617" y="5420933"/>
            <a:ext cx="59283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1. </a:t>
            </a:r>
            <a:r>
              <a:rPr lang="fr-FR" sz="1400" dirty="0" err="1"/>
              <a:t>Binswanger</a:t>
            </a:r>
            <a:r>
              <a:rPr lang="fr-FR" sz="1400" dirty="0"/>
              <a:t> (1894); Maxime Durant-</a:t>
            </a:r>
            <a:r>
              <a:rPr lang="fr-FR" sz="1400" dirty="0" err="1"/>
              <a:t>Fardel</a:t>
            </a:r>
            <a:r>
              <a:rPr lang="fr-FR" sz="1400" dirty="0"/>
              <a:t>, </a:t>
            </a:r>
            <a:r>
              <a:rPr lang="fr-FR" sz="1400" dirty="0" smtClean="0"/>
              <a:t>un médecin et voyageur </a:t>
            </a:r>
            <a:r>
              <a:rPr lang="fr-FR" sz="1400" dirty="0"/>
              <a:t>français</a:t>
            </a:r>
            <a:endParaRPr lang="en-US" sz="1400" dirty="0"/>
          </a:p>
          <a:p>
            <a:r>
              <a:rPr lang="en-US" sz="1400" dirty="0"/>
              <a:t>2. Kling et al. 2012, Alzheimer’s &amp; Dementia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202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2754890" y="2008751"/>
            <a:ext cx="1531916" cy="46862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0000"/>
                </a:solidFill>
              </a:rPr>
              <a:t>Stroke</a:t>
            </a:r>
            <a:endParaRPr lang="en-US" altLang="en-US" sz="28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085356" y="1996876"/>
            <a:ext cx="2966125" cy="46841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7030A0"/>
                </a:solidFill>
              </a:rPr>
              <a:t>AD Dementia</a:t>
            </a:r>
            <a:endParaRPr lang="en-US" altLang="en-US" sz="2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98232" y="2578459"/>
            <a:ext cx="2415203" cy="1701082"/>
            <a:chOff x="4667989" y="4426007"/>
            <a:chExt cx="2813116" cy="1981340"/>
          </a:xfrm>
        </p:grpSpPr>
        <p:pic>
          <p:nvPicPr>
            <p:cNvPr id="1032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956" t="6981" b="12715"/>
            <a:stretch/>
          </p:blipFill>
          <p:spPr bwMode="auto">
            <a:xfrm>
              <a:off x="4667989" y="4426008"/>
              <a:ext cx="144153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0" t="6981" r="54868" b="12715"/>
            <a:stretch/>
          </p:blipFill>
          <p:spPr bwMode="auto">
            <a:xfrm>
              <a:off x="6092035" y="4426007"/>
              <a:ext cx="138907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/>
          <p:cNvGrpSpPr/>
          <p:nvPr/>
        </p:nvGrpSpPr>
        <p:grpSpPr>
          <a:xfrm>
            <a:off x="4939976" y="2607981"/>
            <a:ext cx="3254959" cy="1533624"/>
            <a:chOff x="3136671" y="4865962"/>
            <a:chExt cx="2790440" cy="1314759"/>
          </a:xfrm>
        </p:grpSpPr>
        <p:pic>
          <p:nvPicPr>
            <p:cNvPr id="35" name="Picture 34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2324" t="12032" r="53064"/>
            <a:stretch/>
          </p:blipFill>
          <p:spPr bwMode="auto">
            <a:xfrm>
              <a:off x="3136671" y="4899608"/>
              <a:ext cx="1363706" cy="128111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6" name="Picture 8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53122" t="9728" r="1530"/>
            <a:stretch/>
          </p:blipFill>
          <p:spPr bwMode="auto">
            <a:xfrm>
              <a:off x="4540486" y="4865962"/>
              <a:ext cx="1386625" cy="1313614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</p:grpSp>
      <p:sp>
        <p:nvSpPr>
          <p:cNvPr id="23" name="Freeform 22"/>
          <p:cNvSpPr/>
          <p:nvPr/>
        </p:nvSpPr>
        <p:spPr>
          <a:xfrm>
            <a:off x="4928100" y="4489467"/>
            <a:ext cx="3681509" cy="998515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reeform 15"/>
          <p:cNvSpPr/>
          <p:nvPr/>
        </p:nvSpPr>
        <p:spPr>
          <a:xfrm>
            <a:off x="1718246" y="4459188"/>
            <a:ext cx="3657601" cy="998515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031298" y="4885089"/>
            <a:ext cx="2968052" cy="46862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rgbClr val="FF0000"/>
                </a:solidFill>
              </a:rPr>
              <a:t>AHA – 1924</a:t>
            </a:r>
          </a:p>
          <a:p>
            <a:r>
              <a:rPr lang="en-US" sz="1800" b="1" dirty="0" smtClean="0">
                <a:solidFill>
                  <a:srgbClr val="FF0000"/>
                </a:solidFill>
              </a:rPr>
              <a:t>AHA adds Stroke focus - 1970</a:t>
            </a:r>
          </a:p>
          <a:p>
            <a:r>
              <a:rPr lang="en-US" altLang="en-US" sz="1800" b="1" dirty="0" smtClean="0">
                <a:solidFill>
                  <a:srgbClr val="FF0000"/>
                </a:solidFill>
                <a:latin typeface="+mn-lt"/>
                <a:cs typeface="Arial" charset="0"/>
              </a:rPr>
              <a:t>AHA/ASA - 1999</a:t>
            </a:r>
            <a:endParaRPr lang="en-US" altLang="en-US" sz="1800" dirty="0" smtClean="0">
              <a:solidFill>
                <a:srgbClr val="FF0000"/>
              </a:solidFill>
              <a:latin typeface="+mn-lt"/>
              <a:cs typeface="Arial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662779" y="5119402"/>
            <a:ext cx="2140899" cy="46862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>
                <a:solidFill>
                  <a:srgbClr val="7030A0"/>
                </a:solidFill>
              </a:rPr>
              <a:t>AA - 1981</a:t>
            </a:r>
            <a:endParaRPr lang="en-US" altLang="en-US" sz="1800" dirty="0" smtClean="0">
              <a:solidFill>
                <a:srgbClr val="7030A0"/>
              </a:solidFill>
              <a:latin typeface="+mn-lt"/>
              <a:cs typeface="Arial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629636" y="381141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+mn-lt"/>
              </a:rPr>
              <a:t>Stroke and AD Dementia:</a:t>
            </a:r>
          </a:p>
          <a:p>
            <a:r>
              <a:rPr lang="en-US" altLang="en-US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Two Fields?</a:t>
            </a:r>
            <a:endParaRPr lang="en-US" altLang="en-US" sz="3600" dirty="0" smtClean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76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corriveaura\Desktop\human-vascular-system-15435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0" t="1833" r="25634" b="6501"/>
          <a:stretch/>
        </p:blipFill>
        <p:spPr bwMode="auto">
          <a:xfrm>
            <a:off x="11875" y="772197"/>
            <a:ext cx="2922553" cy="6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4578" name="Group 1"/>
          <p:cNvGrpSpPr>
            <a:grpSpLocks/>
          </p:cNvGrpSpPr>
          <p:nvPr/>
        </p:nvGrpSpPr>
        <p:grpSpPr bwMode="auto">
          <a:xfrm>
            <a:off x="2998152" y="1490508"/>
            <a:ext cx="4615737" cy="4258750"/>
            <a:chOff x="741360" y="2182808"/>
            <a:chExt cx="4699003" cy="4335576"/>
          </a:xfrm>
        </p:grpSpPr>
        <p:grpSp>
          <p:nvGrpSpPr>
            <p:cNvPr id="24580" name="Group 4"/>
            <p:cNvGrpSpPr>
              <a:grpSpLocks/>
            </p:cNvGrpSpPr>
            <p:nvPr/>
          </p:nvGrpSpPr>
          <p:grpSpPr bwMode="auto">
            <a:xfrm>
              <a:off x="741360" y="2182808"/>
              <a:ext cx="4699003" cy="4140205"/>
              <a:chOff x="741363" y="2182808"/>
              <a:chExt cx="4699003" cy="4140205"/>
            </a:xfrm>
          </p:grpSpPr>
          <p:grpSp>
            <p:nvGrpSpPr>
              <p:cNvPr id="24582" name="Group 34"/>
              <p:cNvGrpSpPr>
                <a:grpSpLocks/>
              </p:cNvGrpSpPr>
              <p:nvPr/>
            </p:nvGrpSpPr>
            <p:grpSpPr bwMode="auto">
              <a:xfrm>
                <a:off x="903288" y="2298700"/>
                <a:ext cx="4537078" cy="4024313"/>
                <a:chOff x="889" y="1504"/>
                <a:chExt cx="2452" cy="2289"/>
              </a:xfrm>
            </p:grpSpPr>
            <p:pic>
              <p:nvPicPr>
                <p:cNvPr id="24584" name="Picture 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9772"/>
                <a:stretch>
                  <a:fillRect/>
                </a:stretch>
              </p:blipFill>
              <p:spPr bwMode="auto">
                <a:xfrm>
                  <a:off x="889" y="1504"/>
                  <a:ext cx="2407" cy="22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4585" name="Group 5"/>
                <p:cNvGrpSpPr>
                  <a:grpSpLocks/>
                </p:cNvGrpSpPr>
                <p:nvPr/>
              </p:nvGrpSpPr>
              <p:grpSpPr bwMode="auto">
                <a:xfrm>
                  <a:off x="1587" y="2474"/>
                  <a:ext cx="1754" cy="231"/>
                  <a:chOff x="3840" y="3408"/>
                  <a:chExt cx="1570" cy="192"/>
                </a:xfrm>
              </p:grpSpPr>
              <p:sp>
                <p:nvSpPr>
                  <p:cNvPr id="24586" name="Text Box 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40" y="3408"/>
                    <a:ext cx="1570" cy="1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" charset="0"/>
                        <a:ea typeface="ＭＳ Ｐゴシック" charset="0"/>
                      </a:defRPr>
                    </a:lvl9pPr>
                  </a:lstStyle>
                  <a:p>
                    <a:pPr>
                      <a:spcBef>
                        <a:spcPct val="50000"/>
                      </a:spcBef>
                    </a:pPr>
                    <a:r>
                      <a:rPr lang="en-US" sz="1800" dirty="0">
                        <a:solidFill>
                          <a:srgbClr val="000000"/>
                        </a:solidFill>
                        <a:latin typeface="+mn-lt"/>
                      </a:rPr>
                      <a:t>HR (</a:t>
                    </a:r>
                    <a:r>
                      <a:rPr lang="en-US" sz="1800" dirty="0" err="1">
                        <a:solidFill>
                          <a:srgbClr val="000000"/>
                        </a:solidFill>
                        <a:latin typeface="+mn-lt"/>
                      </a:rPr>
                      <a:t>adj</a:t>
                    </a:r>
                    <a:r>
                      <a:rPr lang="en-US" sz="1800" dirty="0">
                        <a:solidFill>
                          <a:srgbClr val="000000"/>
                        </a:solidFill>
                        <a:latin typeface="+mn-lt"/>
                      </a:rPr>
                      <a:t>) =2.3</a:t>
                    </a:r>
                    <a:endParaRPr lang="en-US" sz="1800" b="1" dirty="0">
                      <a:solidFill>
                        <a:srgbClr val="000000"/>
                      </a:solidFill>
                      <a:latin typeface="+mn-lt"/>
                    </a:endParaRPr>
                  </a:p>
                </p:txBody>
              </p:sp>
              <p:sp>
                <p:nvSpPr>
                  <p:cNvPr id="24587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3408"/>
                    <a:ext cx="720" cy="192"/>
                  </a:xfrm>
                  <a:prstGeom prst="rect">
                    <a:avLst/>
                  </a:prstGeom>
                  <a:noFill/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4583" name="TextBox 1"/>
              <p:cNvSpPr txBox="1">
                <a:spLocks noChangeArrowheads="1"/>
              </p:cNvSpPr>
              <p:nvPr/>
            </p:nvSpPr>
            <p:spPr bwMode="auto">
              <a:xfrm rot="16200000">
                <a:off x="-668654" y="3592825"/>
                <a:ext cx="3281699" cy="46166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r>
                  <a:rPr lang="en-US" dirty="0">
                    <a:latin typeface="+mn-lt"/>
                  </a:rPr>
                  <a:t>Dementia-free survival</a:t>
                </a:r>
              </a:p>
            </p:txBody>
          </p:sp>
        </p:grpSp>
        <p:sp>
          <p:nvSpPr>
            <p:cNvPr id="24581" name="Rectangle 10"/>
            <p:cNvSpPr>
              <a:spLocks noChangeArrowheads="1"/>
            </p:cNvSpPr>
            <p:nvPr/>
          </p:nvSpPr>
          <p:spPr bwMode="auto">
            <a:xfrm>
              <a:off x="1626553" y="6179830"/>
              <a:ext cx="35553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90"/>
                  </a:solidFill>
                  <a:latin typeface="Times"/>
                  <a:cs typeface="Times"/>
                </a:rPr>
                <a:t>Vermeer, </a:t>
              </a:r>
              <a:r>
                <a:rPr lang="en-US" sz="1600" dirty="0" err="1" smtClean="0">
                  <a:solidFill>
                    <a:srgbClr val="000090"/>
                  </a:solidFill>
                  <a:latin typeface="Times"/>
                  <a:cs typeface="Times"/>
                </a:rPr>
                <a:t>Breteler</a:t>
              </a:r>
              <a:r>
                <a:rPr lang="en-US" sz="1600" dirty="0" smtClean="0">
                  <a:solidFill>
                    <a:srgbClr val="000090"/>
                  </a:solidFill>
                  <a:latin typeface="Times"/>
                  <a:cs typeface="Times"/>
                </a:rPr>
                <a:t> </a:t>
              </a:r>
              <a:r>
                <a:rPr lang="en-US" sz="1600" i="1" dirty="0">
                  <a:solidFill>
                    <a:srgbClr val="000090"/>
                  </a:solidFill>
                  <a:latin typeface="Times"/>
                  <a:cs typeface="Times"/>
                </a:rPr>
                <a:t>NEJM</a:t>
              </a:r>
              <a:r>
                <a:rPr lang="en-US" sz="1600" dirty="0">
                  <a:solidFill>
                    <a:srgbClr val="000090"/>
                  </a:solidFill>
                  <a:latin typeface="Times"/>
                  <a:cs typeface="Times"/>
                </a:rPr>
                <a:t> 2003;348:1215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320630" y="3398781"/>
            <a:ext cx="2000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(=21% of stroke-free </a:t>
            </a:r>
          </a:p>
          <a:p>
            <a:r>
              <a:rPr lang="en-US" sz="1600" dirty="0" smtClean="0"/>
              <a:t>individuals age 60-90)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3412646" y="4913630"/>
            <a:ext cx="449475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ea typeface="ＭＳ Ｐゴシック" charset="0"/>
                <a:cs typeface="ＭＳ Ｐゴシック" charset="0"/>
              </a:rPr>
              <a:t>Years Follow-Up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(Population-Based Imaging)</a:t>
            </a:r>
          </a:p>
          <a:p>
            <a:pPr algn="ctr"/>
            <a:r>
              <a:rPr lang="en-US" sz="1400" i="1" dirty="0">
                <a:solidFill>
                  <a:srgbClr val="000090"/>
                </a:solidFill>
                <a:latin typeface="Times"/>
                <a:cs typeface="Times"/>
              </a:rPr>
              <a:t>Vermeer, </a:t>
            </a:r>
            <a:r>
              <a:rPr lang="en-US" sz="1400" i="1" dirty="0" err="1">
                <a:solidFill>
                  <a:srgbClr val="000090"/>
                </a:solidFill>
                <a:latin typeface="Times"/>
                <a:cs typeface="Times"/>
              </a:rPr>
              <a:t>Breteler</a:t>
            </a:r>
            <a:r>
              <a:rPr lang="en-US" sz="1400" i="1" dirty="0">
                <a:solidFill>
                  <a:srgbClr val="000090"/>
                </a:solidFill>
                <a:latin typeface="Times"/>
                <a:cs typeface="Times"/>
              </a:rPr>
              <a:t> NEJM </a:t>
            </a:r>
            <a:r>
              <a:rPr lang="en-US" sz="1400" i="1" dirty="0" smtClean="0">
                <a:solidFill>
                  <a:srgbClr val="000090"/>
                </a:solidFill>
                <a:latin typeface="Times"/>
                <a:cs typeface="Times"/>
              </a:rPr>
              <a:t>2003;348:1215</a:t>
            </a:r>
          </a:p>
          <a:p>
            <a:endParaRPr lang="en-US" sz="20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567041" y="508846"/>
            <a:ext cx="762445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3600" b="1" dirty="0">
                <a:solidFill>
                  <a:srgbClr val="002060"/>
                </a:solidFill>
              </a:rPr>
              <a:t>Decades of </a:t>
            </a:r>
            <a:r>
              <a:rPr lang="en-US" sz="3600" b="1" dirty="0" smtClean="0">
                <a:solidFill>
                  <a:srgbClr val="002060"/>
                </a:solidFill>
              </a:rPr>
              <a:t>Studies Reveal </a:t>
            </a:r>
          </a:p>
          <a:p>
            <a:pPr>
              <a:lnSpc>
                <a:spcPts val="4000"/>
              </a:lnSpc>
            </a:pPr>
            <a:r>
              <a:rPr lang="en-US" sz="3600" b="1" dirty="0" smtClean="0">
                <a:solidFill>
                  <a:srgbClr val="002060"/>
                </a:solidFill>
              </a:rPr>
              <a:t>Vascular Disease/Dementia </a:t>
            </a:r>
            <a:r>
              <a:rPr lang="en-US" sz="3600" b="1" dirty="0">
                <a:solidFill>
                  <a:srgbClr val="002060"/>
                </a:solidFill>
              </a:rPr>
              <a:t>links</a:t>
            </a:r>
            <a:endParaRPr lang="en-US" sz="3600" b="1" dirty="0">
              <a:solidFill>
                <a:srgbClr val="002060"/>
              </a:solidFill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2616178"/>
              </p:ext>
            </p:extLst>
          </p:nvPr>
        </p:nvGraphicFramePr>
        <p:xfrm>
          <a:off x="1877447" y="5625832"/>
          <a:ext cx="4697449" cy="847146"/>
        </p:xfrm>
        <a:graphic>
          <a:graphicData uri="http://schemas.openxmlformats.org/drawingml/2006/table">
            <a:tbl>
              <a:tblPr/>
              <a:tblGrid>
                <a:gridCol w="2309787"/>
                <a:gridCol w="1378012"/>
                <a:gridCol w="1009650"/>
              </a:tblGrid>
              <a:tr h="23878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No Impairment</a:t>
                      </a: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Dementia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18500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Alzheimer alone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29%</a:t>
                      </a: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42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%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742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Alzheimer + small strokes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8%</a:t>
                      </a: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30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%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69020" marR="69020" marT="34511" marB="3451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/>
                    </a:solidFill>
                  </a:tcPr>
                </a:tc>
              </a:tr>
            </a:tbl>
          </a:graphicData>
        </a:graphic>
      </p:graphicFrame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852971" y="6567622"/>
            <a:ext cx="3145505" cy="20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97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 sz="1400" dirty="0">
                <a:solidFill>
                  <a:srgbClr val="000090"/>
                </a:solidFill>
                <a:cs typeface="Times" charset="0"/>
              </a:rPr>
              <a:t>Schneider </a:t>
            </a:r>
            <a:r>
              <a:rPr lang="en-GB" sz="1400" i="1" dirty="0">
                <a:solidFill>
                  <a:srgbClr val="000090"/>
                </a:solidFill>
                <a:cs typeface="Times" charset="0"/>
              </a:rPr>
              <a:t>Ann </a:t>
            </a:r>
            <a:r>
              <a:rPr lang="en-GB" sz="1400" i="1" dirty="0" err="1">
                <a:solidFill>
                  <a:srgbClr val="000090"/>
                </a:solidFill>
                <a:cs typeface="Times" charset="0"/>
              </a:rPr>
              <a:t>Neurol</a:t>
            </a:r>
            <a:r>
              <a:rPr lang="en-GB" sz="1400" i="1" dirty="0">
                <a:solidFill>
                  <a:srgbClr val="000090"/>
                </a:solidFill>
                <a:cs typeface="Times" charset="0"/>
              </a:rPr>
              <a:t> </a:t>
            </a:r>
            <a:r>
              <a:rPr lang="en-GB" sz="1400" dirty="0">
                <a:solidFill>
                  <a:srgbClr val="000090"/>
                </a:solidFill>
                <a:cs typeface="Times" charset="0"/>
              </a:rPr>
              <a:t>2009;66:200</a:t>
            </a:r>
          </a:p>
        </p:txBody>
      </p:sp>
      <p:sp>
        <p:nvSpPr>
          <p:cNvPr id="3" name="Rectangle 2"/>
          <p:cNvSpPr/>
          <p:nvPr/>
        </p:nvSpPr>
        <p:spPr>
          <a:xfrm>
            <a:off x="5628905" y="5499855"/>
            <a:ext cx="1199408" cy="1067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 rot="5400000">
            <a:off x="4336222" y="-4329194"/>
            <a:ext cx="476250" cy="913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444" y="6002347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7968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9375" y="1106940"/>
            <a:ext cx="8548999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AD </a:t>
            </a:r>
            <a:r>
              <a:rPr lang="en-US" sz="2800" b="1" dirty="0"/>
              <a:t>biology affects blood </a:t>
            </a:r>
            <a:r>
              <a:rPr lang="en-US" sz="2800" b="1" dirty="0" smtClean="0"/>
              <a:t>vessels </a:t>
            </a:r>
            <a:r>
              <a:rPr lang="en-US" sz="2800" b="1" dirty="0"/>
              <a:t>and vice </a:t>
            </a:r>
            <a:r>
              <a:rPr lang="en-US" sz="2800" b="1" dirty="0" smtClean="0"/>
              <a:t>versa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1200" b="1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Stroke &amp; dementia dominate neurology of aging </a:t>
            </a:r>
            <a:endParaRPr lang="en-US" sz="2400" b="1" dirty="0" smtClean="0"/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400" b="1" dirty="0" smtClean="0"/>
              <a:t>Stroke </a:t>
            </a:r>
            <a:r>
              <a:rPr lang="en-US" sz="2400" b="1" dirty="0"/>
              <a:t>- 4</a:t>
            </a:r>
            <a:r>
              <a:rPr lang="en-US" sz="2400" b="1" baseline="30000" dirty="0"/>
              <a:t>th</a:t>
            </a:r>
            <a:r>
              <a:rPr lang="en-US" sz="2400" b="1" dirty="0"/>
              <a:t> </a:t>
            </a:r>
            <a:r>
              <a:rPr lang="en-US" sz="2400" b="1" dirty="0" smtClean="0"/>
              <a:t>cause </a:t>
            </a:r>
            <a:r>
              <a:rPr lang="en-US" sz="2400" b="1" dirty="0"/>
              <a:t>of death in the U.S.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400" b="1" dirty="0"/>
              <a:t>Alzheimer’s - 6</a:t>
            </a:r>
            <a:r>
              <a:rPr lang="en-US" sz="2400" b="1" baseline="30000" dirty="0"/>
              <a:t>th</a:t>
            </a:r>
            <a:r>
              <a:rPr lang="en-US" sz="2400" b="1" dirty="0"/>
              <a:t> </a:t>
            </a:r>
            <a:r>
              <a:rPr lang="en-US" sz="2400" b="1" dirty="0" smtClean="0"/>
              <a:t>cause </a:t>
            </a:r>
            <a:r>
              <a:rPr lang="en-US" sz="2400" b="1" dirty="0"/>
              <a:t>of death in the </a:t>
            </a:r>
            <a:r>
              <a:rPr lang="en-US" sz="2400" b="1" dirty="0" smtClean="0"/>
              <a:t>U.S.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400" b="1" dirty="0" smtClean="0"/>
              <a:t>1 </a:t>
            </a:r>
            <a:r>
              <a:rPr lang="en-US" sz="2400" b="1" dirty="0"/>
              <a:t>in 3 lifetime risk of stroke, dementia, or </a:t>
            </a:r>
            <a:r>
              <a:rPr lang="en-US" sz="2400" b="1" dirty="0" smtClean="0"/>
              <a:t>both</a:t>
            </a:r>
          </a:p>
          <a:p>
            <a:pPr marL="1828800" lvl="3" indent="-457200">
              <a:spcAft>
                <a:spcPts val="800"/>
              </a:spcAft>
              <a:buFont typeface="Wingdings" panose="05000000000000000000" pitchFamily="2" charset="2"/>
              <a:buChar char="v"/>
            </a:pPr>
            <a:endParaRPr lang="en-US" sz="1200" b="1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Most who die with dementia have a mixture of Alzheimer's and vascular disease</a:t>
            </a:r>
          </a:p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US" sz="800" b="1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Circa 2.5 million affected by VCID in the U.S. alone – research needed to understand the burden &amp; science</a:t>
            </a:r>
            <a:endParaRPr lang="en-US" sz="2800" b="1" dirty="0"/>
          </a:p>
          <a:p>
            <a:endParaRPr lang="en-US" sz="800" b="1" dirty="0" smtClean="0"/>
          </a:p>
        </p:txBody>
      </p: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-266573" y="2350"/>
            <a:ext cx="98815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3600" b="1" dirty="0" smtClean="0">
                <a:solidFill>
                  <a:srgbClr val="002060"/>
                </a:solidFill>
                <a:ea typeface="ＭＳ Ｐゴシック" charset="0"/>
                <a:cs typeface="ＭＳ Ｐゴシック" charset="0"/>
              </a:rPr>
              <a:t>Stroke and Dementia – Scientific Fit</a:t>
            </a:r>
            <a:endParaRPr lang="en-US" sz="3600" b="1" dirty="0">
              <a:solidFill>
                <a:srgbClr val="00206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62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2754890" y="2008751"/>
            <a:ext cx="1531916" cy="46862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0000"/>
                </a:solidFill>
              </a:rPr>
              <a:t>Stroke</a:t>
            </a:r>
            <a:endParaRPr lang="en-US" altLang="en-US" sz="28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085356" y="1996876"/>
            <a:ext cx="2966125" cy="46841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7030A0"/>
                </a:solidFill>
              </a:rPr>
              <a:t>AD Dementia</a:t>
            </a:r>
            <a:endParaRPr lang="en-US" altLang="en-US" sz="2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98232" y="2578459"/>
            <a:ext cx="2415203" cy="1701082"/>
            <a:chOff x="4667989" y="4426007"/>
            <a:chExt cx="2813116" cy="1981340"/>
          </a:xfrm>
        </p:grpSpPr>
        <p:pic>
          <p:nvPicPr>
            <p:cNvPr id="1032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956" t="6981" b="12715"/>
            <a:stretch/>
          </p:blipFill>
          <p:spPr bwMode="auto">
            <a:xfrm>
              <a:off x="4667989" y="4426008"/>
              <a:ext cx="144153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0" t="6981" r="54868" b="12715"/>
            <a:stretch/>
          </p:blipFill>
          <p:spPr bwMode="auto">
            <a:xfrm>
              <a:off x="6092035" y="4426007"/>
              <a:ext cx="138907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/>
          <p:cNvGrpSpPr/>
          <p:nvPr/>
        </p:nvGrpSpPr>
        <p:grpSpPr>
          <a:xfrm>
            <a:off x="4939976" y="2607981"/>
            <a:ext cx="3254959" cy="1533624"/>
            <a:chOff x="3136671" y="4865962"/>
            <a:chExt cx="2790440" cy="1314759"/>
          </a:xfrm>
        </p:grpSpPr>
        <p:pic>
          <p:nvPicPr>
            <p:cNvPr id="35" name="Picture 34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2324" t="12032" r="53064"/>
            <a:stretch/>
          </p:blipFill>
          <p:spPr bwMode="auto">
            <a:xfrm>
              <a:off x="3136671" y="4899608"/>
              <a:ext cx="1363706" cy="128111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6" name="Picture 8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53122" t="9728" r="1530"/>
            <a:stretch/>
          </p:blipFill>
          <p:spPr bwMode="auto">
            <a:xfrm>
              <a:off x="4540486" y="4865962"/>
              <a:ext cx="1386625" cy="1313614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</p:grp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484257" y="381141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+mn-lt"/>
              </a:rPr>
              <a:t>Stroke and AD Dementia:</a:t>
            </a:r>
          </a:p>
          <a:p>
            <a:r>
              <a:rPr lang="en-US" altLang="en-US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Overlapping Fields</a:t>
            </a:r>
            <a:endParaRPr lang="en-US" altLang="en-US" sz="3600" dirty="0" smtClean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3735453" y="4375168"/>
            <a:ext cx="5325415" cy="998515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037120" y="4375168"/>
            <a:ext cx="5325415" cy="998515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74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corriveaura\Desktop\human-vascular-system-15435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0" t="1833" r="25634" b="6501"/>
          <a:stretch/>
        </p:blipFill>
        <p:spPr bwMode="auto">
          <a:xfrm>
            <a:off x="11875" y="772197"/>
            <a:ext cx="2922553" cy="6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2993803" y="2827184"/>
            <a:ext cx="560565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3600" b="1" dirty="0" smtClean="0">
                <a:solidFill>
                  <a:srgbClr val="002060"/>
                </a:solidFill>
                <a:ea typeface="ＭＳ Ｐゴシック" charset="0"/>
                <a:cs typeface="ＭＳ Ｐゴシック" charset="0"/>
              </a:rPr>
              <a:t>Understanding and targeting mechanisms underlying vascular contributions is critical for addressing dementia. </a:t>
            </a:r>
          </a:p>
          <a:p>
            <a:pPr>
              <a:lnSpc>
                <a:spcPts val="4000"/>
              </a:lnSpc>
            </a:pPr>
            <a:endParaRPr lang="en-US" sz="3600" b="1" i="1" dirty="0">
              <a:solidFill>
                <a:srgbClr val="002060"/>
              </a:solidFill>
              <a:ea typeface="ＭＳ Ｐゴシック" charset="0"/>
            </a:endParaRPr>
          </a:p>
          <a:p>
            <a:pPr>
              <a:lnSpc>
                <a:spcPts val="4000"/>
              </a:lnSpc>
            </a:pPr>
            <a:r>
              <a:rPr lang="en-US" sz="3600" b="1" i="1" dirty="0" smtClean="0">
                <a:solidFill>
                  <a:srgbClr val="002060"/>
                </a:solidFill>
              </a:rPr>
              <a:t>Yet </a:t>
            </a:r>
            <a:r>
              <a:rPr lang="en-US" sz="3600" b="1" i="1" dirty="0">
                <a:solidFill>
                  <a:srgbClr val="002060"/>
                </a:solidFill>
              </a:rPr>
              <a:t>we have much to learn about genetic, cellular and molecular mechanisms underlying VCID.</a:t>
            </a:r>
          </a:p>
          <a:p>
            <a:pPr>
              <a:lnSpc>
                <a:spcPts val="4000"/>
              </a:lnSpc>
            </a:pPr>
            <a:endParaRPr lang="en-US" sz="3600" b="1" dirty="0">
              <a:solidFill>
                <a:srgbClr val="00206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 rot="5400000">
            <a:off x="4336222" y="-4329194"/>
            <a:ext cx="476250" cy="913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444" y="6002347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853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0000" y="380012"/>
            <a:ext cx="8591550" cy="1922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511800"/>
            <a:ext cx="1106487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9763" y="1574440"/>
            <a:ext cx="885342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/>
              <a:t>Congressional </a:t>
            </a:r>
            <a:r>
              <a:rPr lang="en-US" sz="2800" b="1" dirty="0"/>
              <a:t>Task Force on </a:t>
            </a:r>
            <a:r>
              <a:rPr lang="en-US" sz="2800" b="1" dirty="0" smtClean="0"/>
              <a:t>Alzheimer’s </a:t>
            </a:r>
            <a:r>
              <a:rPr lang="en-US" sz="2400" b="1" dirty="0" smtClean="0"/>
              <a:t>(1999, US)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Plan Alzheimer et Maladies </a:t>
            </a:r>
            <a:r>
              <a:rPr lang="en-US" sz="2800" b="1" dirty="0" err="1" smtClean="0"/>
              <a:t>Apparentées</a:t>
            </a:r>
            <a:r>
              <a:rPr lang="en-US" sz="2800" b="1" dirty="0" smtClean="0"/>
              <a:t> </a:t>
            </a:r>
            <a:r>
              <a:rPr lang="en-US" sz="2400" b="1" dirty="0" smtClean="0"/>
              <a:t>(2001-12, FR)</a:t>
            </a:r>
          </a:p>
          <a:p>
            <a:pPr lvl="3" indent="-457200">
              <a:buFont typeface="Wingdings" panose="05000000000000000000" pitchFamily="2" charset="2"/>
              <a:buChar char="q"/>
            </a:pPr>
            <a:r>
              <a:rPr lang="en-US" sz="2400" b="1" dirty="0" smtClean="0"/>
              <a:t>Evaluation </a:t>
            </a:r>
            <a:r>
              <a:rPr lang="en-US" sz="2400" b="1" dirty="0"/>
              <a:t>du Plan Alzheimer </a:t>
            </a:r>
            <a:r>
              <a:rPr lang="en-US" sz="2400" b="1" dirty="0" smtClean="0"/>
              <a:t>2013</a:t>
            </a:r>
            <a:endParaRPr lang="en-US" sz="2400" b="1" dirty="0"/>
          </a:p>
          <a:p>
            <a:pPr marL="0" lvl="1">
              <a:spcAft>
                <a:spcPts val="1800"/>
              </a:spcAft>
            </a:pPr>
            <a:r>
              <a:rPr lang="fr-FR" sz="2800" b="1" dirty="0" smtClean="0"/>
              <a:t>	</a:t>
            </a:r>
            <a:r>
              <a:rPr lang="fr-FR" sz="2400" b="1" dirty="0" smtClean="0"/>
              <a:t>«Elargir </a:t>
            </a:r>
            <a:r>
              <a:rPr lang="fr-FR" sz="2400" b="1" dirty="0"/>
              <a:t>le champ du plan au-delà de la </a:t>
            </a:r>
            <a:r>
              <a:rPr lang="fr-FR" sz="2400" b="1" dirty="0" smtClean="0"/>
              <a:t>maladie d’Alzheimer»</a:t>
            </a:r>
            <a:endParaRPr lang="en-US" sz="2400" b="1" dirty="0"/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England’s National Dementia </a:t>
            </a:r>
            <a:r>
              <a:rPr lang="en-US" sz="2800" b="1" dirty="0"/>
              <a:t>Strategy </a:t>
            </a:r>
            <a:r>
              <a:rPr lang="en-US" sz="2400" b="1" dirty="0"/>
              <a:t>(</a:t>
            </a:r>
            <a:r>
              <a:rPr lang="en-US" sz="2400" b="1" dirty="0" smtClean="0"/>
              <a:t>2009)</a:t>
            </a:r>
            <a:endParaRPr lang="en-US" sz="2400" b="1" dirty="0"/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National </a:t>
            </a:r>
            <a:r>
              <a:rPr lang="en-US" sz="2800" b="1" dirty="0"/>
              <a:t>Alzheimer’s Project Law </a:t>
            </a:r>
            <a:r>
              <a:rPr lang="en-US" sz="2400" b="1" dirty="0" smtClean="0"/>
              <a:t>(2011, </a:t>
            </a:r>
            <a:r>
              <a:rPr lang="en-US" sz="2400" b="1" dirty="0"/>
              <a:t>US</a:t>
            </a:r>
            <a:r>
              <a:rPr lang="en-US" sz="2400" b="1" dirty="0" smtClean="0"/>
              <a:t>)</a:t>
            </a:r>
          </a:p>
          <a:p>
            <a:pPr lvl="3" indent="-45720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en-US" sz="2400" b="1" dirty="0"/>
              <a:t>i</a:t>
            </a:r>
            <a:r>
              <a:rPr lang="en-US" sz="2400" b="1" dirty="0" smtClean="0"/>
              <a:t>ncludes AD, vascular dementia, FTD, and LBD</a:t>
            </a:r>
          </a:p>
          <a:p>
            <a:pPr lvl="1" indent="-457200">
              <a:buFont typeface="Wingdings" panose="05000000000000000000" pitchFamily="2" charset="2"/>
              <a:buChar char="Ø"/>
            </a:pPr>
            <a:r>
              <a:rPr lang="en-US" sz="2800" b="1" dirty="0"/>
              <a:t>2013: G8 Dementia Summit </a:t>
            </a:r>
            <a:r>
              <a:rPr lang="en-US" sz="2400" b="1" dirty="0"/>
              <a:t>(London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8806" y="205147"/>
            <a:ext cx="894211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b="1" dirty="0" smtClean="0">
                <a:solidFill>
                  <a:srgbClr val="002060"/>
                </a:solidFill>
                <a:latin typeface="+mn-lt"/>
                <a:cs typeface="Arial" charset="0"/>
              </a:rPr>
              <a:t>International Recognition of Relationship between Dementia and the Vasculature </a:t>
            </a:r>
            <a:endParaRPr lang="en-US" altLang="en-US" sz="3600" dirty="0" smtClean="0">
              <a:solidFill>
                <a:srgbClr val="002060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74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1.pd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454" t="5884" r="4603" b="5842"/>
          <a:stretch/>
        </p:blipFill>
        <p:spPr>
          <a:xfrm>
            <a:off x="-12700" y="-371"/>
            <a:ext cx="9144000" cy="6858371"/>
          </a:xfrm>
          <a:prstGeom prst="rect">
            <a:avLst/>
          </a:prstGeom>
        </p:spPr>
      </p:pic>
      <p:pic>
        <p:nvPicPr>
          <p:cNvPr id="3" name="Picture 2" descr="slide 1.pd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82227" t="25586" r="4827" b="60402"/>
          <a:stretch/>
        </p:blipFill>
        <p:spPr>
          <a:xfrm rot="10800000">
            <a:off x="2082795" y="5533697"/>
            <a:ext cx="5130802" cy="750144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592922" y="3244334"/>
            <a:ext cx="3934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Diagnostics/Disparities/FTD/LBD/VCID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2922" y="5531675"/>
            <a:ext cx="766170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990000"/>
                </a:solidFill>
              </a:rPr>
              <a:t>VCID Priorities: </a:t>
            </a:r>
          </a:p>
          <a:p>
            <a:pPr>
              <a:lnSpc>
                <a:spcPts val="3000"/>
              </a:lnSpc>
            </a:pPr>
            <a:r>
              <a:rPr lang="en-US" sz="3200" b="1" dirty="0">
                <a:solidFill>
                  <a:srgbClr val="990000"/>
                </a:solidFill>
              </a:rPr>
              <a:t>	</a:t>
            </a:r>
            <a:r>
              <a:rPr lang="en-US" sz="2800" b="1" dirty="0" smtClean="0">
                <a:solidFill>
                  <a:srgbClr val="990000"/>
                </a:solidFill>
              </a:rPr>
              <a:t>Mechanisms, Experimental Models, 	Biomarkers, AD/VCID interactions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67820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800000"/>
                </a:solidFill>
              </a:rPr>
              <a:t> 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416389" y="818451"/>
            <a:ext cx="8788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Vascular Contributions to Alzheimer’s Disease &amp; Dementia</a:t>
            </a:r>
          </a:p>
          <a:p>
            <a:r>
              <a:rPr lang="en-US" sz="2400" b="1" dirty="0" smtClean="0"/>
              <a:t>12/17/2013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97650" y="3512127"/>
            <a:ext cx="726540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 smtClean="0"/>
              <a:t>Focus Group format follow-up to ADRD 2013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dirty="0" smtClean="0"/>
              <a:t>Alzheimer’s Association Request for Applications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smtClean="0"/>
              <a:t>Article in press that coins “VCID”</a:t>
            </a:r>
            <a:endParaRPr lang="en-US" sz="2400" dirty="0"/>
          </a:p>
          <a:p>
            <a:pPr lvl="2"/>
            <a:r>
              <a:rPr lang="en-US" sz="2000" dirty="0" smtClean="0"/>
              <a:t>H.M. </a:t>
            </a:r>
            <a:r>
              <a:rPr lang="en-US" sz="2000" dirty="0" err="1" smtClean="0"/>
              <a:t>Synder</a:t>
            </a:r>
            <a:r>
              <a:rPr lang="en-US" sz="2000" dirty="0" smtClean="0"/>
              <a:t>, R.A. Corriveau, S. Craft, J.E. Farber, S. Greenberg, D. </a:t>
            </a:r>
            <a:r>
              <a:rPr lang="en-US" sz="2000" dirty="0" err="1" smtClean="0"/>
              <a:t>Knopman</a:t>
            </a:r>
            <a:r>
              <a:rPr lang="en-US" sz="2000" dirty="0" smtClean="0"/>
              <a:t>, B.T. Lamb, T.J. Montine, M. Nedergaard, C.B. Schaffer, J.A. Schneider, C. Wellington, D.W. Wilcock, G.J. Zipfel, B. Zlokovic, L.J. Bain, F. Bosetti, Z.S. Galis, W. Koroshetz, M.C. Carrillo</a:t>
            </a:r>
            <a:endParaRPr lang="en-US" sz="20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77603"/>
            <a:ext cx="10663070" cy="91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2885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Data\small vessel biology &amp; disease\Folder Labels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39"/>
          <a:stretch/>
        </p:blipFill>
        <p:spPr bwMode="auto">
          <a:xfrm>
            <a:off x="967804" y="106877"/>
            <a:ext cx="7760562" cy="565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77827" y="6481747"/>
            <a:ext cx="81405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www.ninds.nih.gov/news_and_events/proceedings/Report-for-Small-Blood-Vessels.htm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76250" y="5564650"/>
            <a:ext cx="8936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NEEDS: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/>
              <a:t>Integration of small blood vessel research across diverse systems &amp; disciplines</a:t>
            </a:r>
            <a:endParaRPr lang="en-US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/>
              <a:t>Biomarkers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577359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2754890" y="2008751"/>
            <a:ext cx="1531916" cy="46862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FF0000"/>
                </a:solidFill>
              </a:rPr>
              <a:t>Stroke</a:t>
            </a:r>
            <a:endParaRPr lang="en-US" altLang="en-US" sz="28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085356" y="1996876"/>
            <a:ext cx="2966125" cy="468416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7030A0"/>
                </a:solidFill>
              </a:rPr>
              <a:t>AD Dementia</a:t>
            </a:r>
            <a:endParaRPr lang="en-US" altLang="en-US" sz="2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98232" y="2578459"/>
            <a:ext cx="2415203" cy="1701082"/>
            <a:chOff x="4667989" y="4426007"/>
            <a:chExt cx="2813116" cy="1981340"/>
          </a:xfrm>
        </p:grpSpPr>
        <p:pic>
          <p:nvPicPr>
            <p:cNvPr id="1032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956" t="6981" b="12715"/>
            <a:stretch/>
          </p:blipFill>
          <p:spPr bwMode="auto">
            <a:xfrm>
              <a:off x="4667989" y="4426008"/>
              <a:ext cx="144153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0" t="6981" r="54868" b="12715"/>
            <a:stretch/>
          </p:blipFill>
          <p:spPr bwMode="auto">
            <a:xfrm>
              <a:off x="6092035" y="4426007"/>
              <a:ext cx="138907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/>
          <p:cNvGrpSpPr/>
          <p:nvPr/>
        </p:nvGrpSpPr>
        <p:grpSpPr>
          <a:xfrm>
            <a:off x="4939976" y="2607981"/>
            <a:ext cx="3254959" cy="1533624"/>
            <a:chOff x="3136671" y="4865962"/>
            <a:chExt cx="2790440" cy="1314759"/>
          </a:xfrm>
        </p:grpSpPr>
        <p:pic>
          <p:nvPicPr>
            <p:cNvPr id="35" name="Picture 34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2324" t="12032" r="53064"/>
            <a:stretch/>
          </p:blipFill>
          <p:spPr bwMode="auto">
            <a:xfrm>
              <a:off x="3136671" y="4899608"/>
              <a:ext cx="1363706" cy="128111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6" name="Picture 8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53122" t="9728" r="1530"/>
            <a:stretch/>
          </p:blipFill>
          <p:spPr bwMode="auto">
            <a:xfrm>
              <a:off x="4540486" y="4865962"/>
              <a:ext cx="1386625" cy="1313614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</p:grp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reeform 20"/>
          <p:cNvSpPr/>
          <p:nvPr/>
        </p:nvSpPr>
        <p:spPr>
          <a:xfrm>
            <a:off x="3735453" y="4375168"/>
            <a:ext cx="5325415" cy="998515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037120" y="4375168"/>
            <a:ext cx="5325415" cy="998515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093773" y="5343910"/>
            <a:ext cx="1531916" cy="428434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VCID</a:t>
            </a:r>
            <a:endParaRPr lang="en-US" altLang="en-US" sz="2800" dirty="0" smtClean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3327467" y="4401161"/>
            <a:ext cx="3023790" cy="978374"/>
          </a:xfrm>
          <a:custGeom>
            <a:avLst/>
            <a:gdLst>
              <a:gd name="connsiteX0" fmla="*/ 0 w 5890161"/>
              <a:gd name="connsiteY0" fmla="*/ 1104405 h 1104405"/>
              <a:gd name="connsiteX1" fmla="*/ 2861953 w 5890161"/>
              <a:gd name="connsiteY1" fmla="*/ 0 h 1104405"/>
              <a:gd name="connsiteX2" fmla="*/ 5890161 w 5890161"/>
              <a:gd name="connsiteY2" fmla="*/ 1104405 h 11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90161" h="1104405">
                <a:moveTo>
                  <a:pt x="0" y="1104405"/>
                </a:moveTo>
                <a:cubicBezTo>
                  <a:pt x="940130" y="552202"/>
                  <a:pt x="1880260" y="0"/>
                  <a:pt x="2861953" y="0"/>
                </a:cubicBezTo>
                <a:cubicBezTo>
                  <a:pt x="3843646" y="0"/>
                  <a:pt x="5890161" y="1104405"/>
                  <a:pt x="5890161" y="1104405"/>
                </a:cubicBez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816511" y="-48762"/>
            <a:ext cx="6757435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b="1" dirty="0"/>
          </a:p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Vascular Contributions to Cognitive Impairment and Dementia (VCID) as a </a:t>
            </a:r>
            <a:r>
              <a:rPr lang="en-US" sz="3600" b="1" i="1" dirty="0" smtClean="0">
                <a:solidFill>
                  <a:srgbClr val="002060"/>
                </a:solidFill>
              </a:rPr>
              <a:t>Discipline</a:t>
            </a:r>
          </a:p>
        </p:txBody>
      </p:sp>
    </p:spTree>
    <p:extLst>
      <p:ext uri="{BB962C8B-B14F-4D97-AF65-F5344CB8AC3E}">
        <p14:creationId xmlns:p14="http://schemas.microsoft.com/office/powerpoint/2010/main" xmlns="" val="384823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corriveaura\Desktop\human-vascular-system-15435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0" t="1833" r="25634" b="6501"/>
          <a:stretch/>
        </p:blipFill>
        <p:spPr bwMode="auto">
          <a:xfrm>
            <a:off x="11875" y="772197"/>
            <a:ext cx="2922553" cy="6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2956701" y="1117135"/>
            <a:ext cx="560565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endParaRPr lang="en-US" sz="3600" b="1" dirty="0" smtClean="0">
              <a:solidFill>
                <a:srgbClr val="002060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ts val="4000"/>
              </a:lnSpc>
            </a:pPr>
            <a:r>
              <a:rPr lang="en-US" sz="3600" b="1" dirty="0" smtClean="0">
                <a:solidFill>
                  <a:srgbClr val="002060"/>
                </a:solidFill>
                <a:ea typeface="ＭＳ Ｐゴシック" charset="0"/>
                <a:cs typeface="ＭＳ Ｐゴシック" charset="0"/>
              </a:rPr>
              <a:t>Why Vascular “Contributions”?</a:t>
            </a:r>
          </a:p>
          <a:p>
            <a:pPr>
              <a:lnSpc>
                <a:spcPts val="4000"/>
              </a:lnSpc>
            </a:pPr>
            <a:r>
              <a:rPr lang="en-US" sz="3600" b="1" dirty="0" smtClean="0">
                <a:solidFill>
                  <a:srgbClr val="002060"/>
                </a:solidFill>
                <a:ea typeface="ＭＳ Ｐゴシック" charset="0"/>
                <a:cs typeface="ＭＳ Ｐゴシック" charset="0"/>
              </a:rPr>
              <a:t>to Cognitive Impairment and Dementia (VCID</a:t>
            </a:r>
            <a:r>
              <a:rPr lang="en-US" sz="3600" b="1" dirty="0">
                <a:solidFill>
                  <a:srgbClr val="002060"/>
                </a:solidFill>
                <a:ea typeface="ＭＳ Ｐゴシック" charset="0"/>
                <a:cs typeface="ＭＳ Ｐゴシック" charset="0"/>
              </a:rPr>
              <a:t>)</a:t>
            </a:r>
            <a:r>
              <a:rPr lang="en-US" sz="3600" b="1" dirty="0" smtClean="0">
                <a:solidFill>
                  <a:srgbClr val="002060"/>
                </a:solidFill>
                <a:ea typeface="ＭＳ Ｐゴシック" charset="0"/>
                <a:cs typeface="ＭＳ Ｐゴシック" charset="0"/>
              </a:rPr>
              <a:t>?</a:t>
            </a:r>
            <a:endParaRPr lang="en-US" sz="3600" b="1" dirty="0">
              <a:solidFill>
                <a:srgbClr val="00206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1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 rot="5400000">
            <a:off x="4336222" y="-4329194"/>
            <a:ext cx="476250" cy="913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444" y="6002347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8349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C:\Users\corriveaura\Desktop\human-vascular-system-15435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0" t="1833" r="25634" b="6501"/>
          <a:stretch/>
        </p:blipFill>
        <p:spPr bwMode="auto">
          <a:xfrm>
            <a:off x="0" y="795947"/>
            <a:ext cx="2922553" cy="6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2717349" y="371666"/>
            <a:ext cx="70092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u="sng" dirty="0" smtClean="0">
                <a:ea typeface="ＭＳ Ｐゴシック" charset="0"/>
                <a:cs typeface="ＭＳ Ｐゴシック" charset="0"/>
              </a:rPr>
              <a:t>V</a:t>
            </a:r>
            <a:r>
              <a:rPr lang="en-US" sz="3000" b="1" dirty="0" smtClean="0">
                <a:ea typeface="ＭＳ Ｐゴシック" charset="0"/>
                <a:cs typeface="ＭＳ Ｐゴシック" charset="0"/>
              </a:rPr>
              <a:t>ascular Contributions to </a:t>
            </a:r>
            <a:r>
              <a:rPr lang="en-US" sz="3000" b="1" u="sng" dirty="0" smtClean="0">
                <a:ea typeface="ＭＳ Ｐゴシック" charset="0"/>
                <a:cs typeface="ＭＳ Ｐゴシック" charset="0"/>
              </a:rPr>
              <a:t>C</a:t>
            </a:r>
            <a:r>
              <a:rPr lang="en-US" sz="3000" b="1" dirty="0" smtClean="0">
                <a:ea typeface="ＭＳ Ｐゴシック" charset="0"/>
                <a:cs typeface="ＭＳ Ｐゴシック" charset="0"/>
              </a:rPr>
              <a:t>ognitive </a:t>
            </a:r>
            <a:r>
              <a:rPr lang="en-US" sz="3000" b="1" u="sng" dirty="0" smtClean="0">
                <a:ea typeface="ＭＳ Ｐゴシック" charset="0"/>
                <a:cs typeface="ＭＳ Ｐゴシック" charset="0"/>
              </a:rPr>
              <a:t>I</a:t>
            </a:r>
            <a:r>
              <a:rPr lang="en-US" sz="3000" b="1" dirty="0" smtClean="0">
                <a:ea typeface="ＭＳ Ｐゴシック" charset="0"/>
                <a:cs typeface="ＭＳ Ｐゴシック" charset="0"/>
              </a:rPr>
              <a:t>mpairment &amp; </a:t>
            </a:r>
            <a:r>
              <a:rPr lang="en-US" sz="3000" b="1" u="sng" dirty="0" smtClean="0">
                <a:ea typeface="ＭＳ Ｐゴシック" charset="0"/>
                <a:cs typeface="ＭＳ Ｐゴシック" charset="0"/>
              </a:rPr>
              <a:t>D</a:t>
            </a:r>
            <a:r>
              <a:rPr lang="en-US" sz="3000" b="1" dirty="0" smtClean="0">
                <a:ea typeface="ＭＳ Ｐゴシック" charset="0"/>
                <a:cs typeface="ＭＳ Ｐゴシック" charset="0"/>
              </a:rPr>
              <a:t>ementia (VCID)</a:t>
            </a:r>
            <a:endParaRPr lang="en-US" sz="3000" b="1" dirty="0">
              <a:ea typeface="ＭＳ Ｐゴシック" charset="0"/>
              <a:cs typeface="ＭＳ Ｐゴシック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447800" y="913400"/>
            <a:ext cx="7581899" cy="246583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786534" y="1566874"/>
            <a:ext cx="1871066" cy="2089726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76487" y="1740527"/>
            <a:ext cx="16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cardiac disease</a:t>
            </a:r>
            <a:endParaRPr 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722572" y="1285470"/>
            <a:ext cx="1438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micro-infarct</a:t>
            </a:r>
            <a:endParaRPr lang="en-US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128837" y="1517761"/>
            <a:ext cx="1438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micro-bleed</a:t>
            </a:r>
            <a:endParaRPr lang="en-US" sz="1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860808" y="2267853"/>
            <a:ext cx="2858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small vessel ischemic stroke</a:t>
            </a:r>
            <a:endParaRPr lang="en-US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641734" y="1982881"/>
            <a:ext cx="145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silent stroke</a:t>
            </a:r>
            <a:endParaRPr lang="en-US" sz="1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815952" y="2555415"/>
            <a:ext cx="3426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small vessel hemorrhagic stroke</a:t>
            </a:r>
            <a:endParaRPr lang="en-US" sz="16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934628" y="2564940"/>
            <a:ext cx="1100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CADASIL</a:t>
            </a:r>
            <a:endParaRPr lang="en-US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756119" y="2845206"/>
            <a:ext cx="3580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cerebral amyloid </a:t>
            </a:r>
            <a:r>
              <a:rPr lang="en-US" sz="1600" b="1" dirty="0" err="1" smtClean="0"/>
              <a:t>angiopathy</a:t>
            </a:r>
            <a:r>
              <a:rPr lang="en-US" sz="1600" b="1" dirty="0" smtClean="0"/>
              <a:t> (CAA)</a:t>
            </a:r>
            <a:endParaRPr lang="en-US" sz="16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369932" y="3122543"/>
            <a:ext cx="2858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vessel ischemic stroke</a:t>
            </a:r>
            <a:endParaRPr lang="en-US" sz="1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853790" y="1985944"/>
            <a:ext cx="553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TIA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806081" y="3127181"/>
            <a:ext cx="319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vessel </a:t>
            </a:r>
            <a:r>
              <a:rPr lang="en-US" sz="1600" b="1" dirty="0"/>
              <a:t>hemorrhagic </a:t>
            </a:r>
            <a:r>
              <a:rPr lang="en-US" sz="1600" b="1" dirty="0" smtClean="0"/>
              <a:t>stroke</a:t>
            </a:r>
            <a:endParaRPr lang="en-US" sz="1600" b="1" dirty="0"/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2028825" y="1982881"/>
            <a:ext cx="412884" cy="16335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79" name="TextBox 24578"/>
          <p:cNvSpPr txBox="1"/>
          <p:nvPr/>
        </p:nvSpPr>
        <p:spPr>
          <a:xfrm rot="1076406">
            <a:off x="2276450" y="1420926"/>
            <a:ext cx="3308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~vascular cognitive impairment (VCI)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 rot="2868392">
            <a:off x="2081245" y="2907117"/>
            <a:ext cx="1845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~vascular dementia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35267" y="4135518"/>
            <a:ext cx="69018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VCID recognizes </a:t>
            </a:r>
            <a:r>
              <a:rPr lang="en-US" sz="2000" b="1" dirty="0" smtClean="0">
                <a:solidFill>
                  <a:srgbClr val="FF0000"/>
                </a:solidFill>
              </a:rPr>
              <a:t>&amp; unifies </a:t>
            </a:r>
            <a:r>
              <a:rPr lang="en-US" sz="2000" b="1" i="1" u="sng" dirty="0">
                <a:solidFill>
                  <a:srgbClr val="FF0000"/>
                </a:solidFill>
              </a:rPr>
              <a:t>as a discipline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the spectrum of </a:t>
            </a:r>
            <a:r>
              <a:rPr lang="en-US" sz="2000" b="1" u="sng" dirty="0" smtClean="0">
                <a:solidFill>
                  <a:srgbClr val="FF0000"/>
                </a:solidFill>
              </a:rPr>
              <a:t>V</a:t>
            </a:r>
            <a:r>
              <a:rPr lang="en-US" sz="2000" b="1" dirty="0" smtClean="0">
                <a:solidFill>
                  <a:srgbClr val="FF0000"/>
                </a:solidFill>
              </a:rPr>
              <a:t>ascular Contributions </a:t>
            </a:r>
            <a:r>
              <a:rPr lang="en-US" sz="2000" b="1" dirty="0">
                <a:solidFill>
                  <a:srgbClr val="FF0000"/>
                </a:solidFill>
              </a:rPr>
              <a:t>to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dirty="0" smtClean="0">
                <a:solidFill>
                  <a:srgbClr val="FF0000"/>
                </a:solidFill>
              </a:rPr>
              <a:t>ognitive </a:t>
            </a:r>
            <a:r>
              <a:rPr lang="en-US" sz="2000" b="1" u="sng" dirty="0" smtClean="0">
                <a:solidFill>
                  <a:srgbClr val="FF0000"/>
                </a:solidFill>
              </a:rPr>
              <a:t>I</a:t>
            </a:r>
            <a:r>
              <a:rPr lang="en-US" sz="2000" b="1" dirty="0" smtClean="0">
                <a:solidFill>
                  <a:srgbClr val="FF0000"/>
                </a:solidFill>
              </a:rPr>
              <a:t>mpairment &amp;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dirty="0" smtClean="0">
                <a:solidFill>
                  <a:srgbClr val="FF0000"/>
                </a:solidFill>
              </a:rPr>
              <a:t>ementia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VCID was historically </a:t>
            </a:r>
            <a:r>
              <a:rPr lang="en-US" sz="2000" b="1" dirty="0" err="1"/>
              <a:t>siloed</a:t>
            </a:r>
            <a:r>
              <a:rPr lang="en-US" sz="2000" b="1" dirty="0"/>
              <a:t> among disciplines with various names &amp; inclusivity; result is slow advances in this area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Separating VCI &amp; dementia not advantageous for mechanisms focused research; e.g., a person may progress from VCI to </a:t>
            </a:r>
            <a:r>
              <a:rPr lang="en-US" sz="2000" b="1" dirty="0" smtClean="0"/>
              <a:t>dementia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22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 rot="5400000">
            <a:off x="4336222" y="-4329194"/>
            <a:ext cx="476250" cy="913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6370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48512" y="55432"/>
            <a:ext cx="8553899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b="1" dirty="0"/>
          </a:p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Co-Morbidities are the Norm in Dementia: VCID is the Most Common Co-Morbidity</a:t>
            </a:r>
            <a:endParaRPr lang="en-US" sz="3600" b="1" i="1" dirty="0" smtClean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7754" y="1657773"/>
            <a:ext cx="5974431" cy="347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696758" y="5334868"/>
            <a:ext cx="6473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Attems</a:t>
            </a:r>
            <a:r>
              <a:rPr lang="en-US" sz="1400" b="1" dirty="0" smtClean="0"/>
              <a:t> and </a:t>
            </a:r>
            <a:r>
              <a:rPr lang="en-US" sz="1400" b="1" dirty="0" err="1" smtClean="0"/>
              <a:t>Jellinger</a:t>
            </a:r>
            <a:r>
              <a:rPr lang="en-US" sz="1400" b="1" dirty="0" smtClean="0"/>
              <a:t>, 2013</a:t>
            </a:r>
            <a:r>
              <a:rPr lang="en-US" sz="1400" dirty="0" smtClean="0"/>
              <a:t>, Neuropathology. In: </a:t>
            </a:r>
            <a:r>
              <a:rPr lang="en-US" sz="1400" dirty="0" err="1" smtClean="0"/>
              <a:t>Dening</a:t>
            </a:r>
            <a:r>
              <a:rPr lang="en-US" sz="1400" dirty="0" smtClean="0"/>
              <a:t> T, Thomas A (</a:t>
            </a:r>
            <a:r>
              <a:rPr lang="en-US" sz="1400" dirty="0" err="1" smtClean="0"/>
              <a:t>eds</a:t>
            </a:r>
            <a:r>
              <a:rPr lang="en-US" sz="1400" dirty="0" smtClean="0"/>
              <a:t>) Oxford textbook of old age psychiatry, 2 </a:t>
            </a:r>
            <a:r>
              <a:rPr lang="en-US" sz="1400" dirty="0" err="1" smtClean="0"/>
              <a:t>edn</a:t>
            </a:r>
            <a:r>
              <a:rPr lang="en-US" sz="1400" dirty="0" smtClean="0"/>
              <a:t>., Oxford University Press., pp 87-105.</a:t>
            </a:r>
          </a:p>
        </p:txBody>
      </p:sp>
    </p:spTree>
    <p:extLst>
      <p:ext uri="{BB962C8B-B14F-4D97-AF65-F5344CB8AC3E}">
        <p14:creationId xmlns:p14="http://schemas.microsoft.com/office/powerpoint/2010/main" xmlns="" val="13066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C:\Users\corriveaura\Desktop\human-vascular-system-15435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0" t="1833" r="25634" b="6501"/>
          <a:stretch/>
        </p:blipFill>
        <p:spPr bwMode="auto">
          <a:xfrm>
            <a:off x="0" y="807822"/>
            <a:ext cx="2922553" cy="6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1447800" y="925275"/>
            <a:ext cx="7581899" cy="246583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786534" y="1578749"/>
            <a:ext cx="1871066" cy="2089726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76487" y="1752402"/>
            <a:ext cx="16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cardiac disease</a:t>
            </a:r>
            <a:endParaRPr 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722572" y="1297345"/>
            <a:ext cx="1438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micro-infarct</a:t>
            </a:r>
            <a:endParaRPr lang="en-US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128837" y="1529636"/>
            <a:ext cx="1438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micro-bleed</a:t>
            </a:r>
            <a:endParaRPr lang="en-US" sz="1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860808" y="2279728"/>
            <a:ext cx="2858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small vessel ischemic stroke</a:t>
            </a:r>
            <a:endParaRPr lang="en-US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641734" y="1994756"/>
            <a:ext cx="145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silent stroke</a:t>
            </a:r>
            <a:endParaRPr lang="en-US" sz="1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815952" y="2567290"/>
            <a:ext cx="3426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small vessel hemorrhagic stroke</a:t>
            </a:r>
            <a:endParaRPr lang="en-US" sz="16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934628" y="2576815"/>
            <a:ext cx="1100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CADASIL</a:t>
            </a:r>
            <a:endParaRPr lang="en-US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756119" y="2857081"/>
            <a:ext cx="3580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cerebral amyloid </a:t>
            </a:r>
            <a:r>
              <a:rPr lang="en-US" sz="1600" b="1" dirty="0" err="1" smtClean="0"/>
              <a:t>angiopathy</a:t>
            </a:r>
            <a:r>
              <a:rPr lang="en-US" sz="1600" b="1" dirty="0" smtClean="0"/>
              <a:t> (CAA)</a:t>
            </a:r>
            <a:endParaRPr lang="en-US" sz="16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369932" y="3134418"/>
            <a:ext cx="2858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vessel ischemic stroke</a:t>
            </a:r>
            <a:endParaRPr lang="en-US" sz="1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853790" y="1997819"/>
            <a:ext cx="553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TIA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806081" y="3139056"/>
            <a:ext cx="319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vessel </a:t>
            </a:r>
            <a:r>
              <a:rPr lang="en-US" sz="1600" b="1" dirty="0"/>
              <a:t>hemorrhagic </a:t>
            </a:r>
            <a:r>
              <a:rPr lang="en-US" sz="1600" b="1" dirty="0" smtClean="0"/>
              <a:t>stroke</a:t>
            </a:r>
            <a:endParaRPr lang="en-US" sz="16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2258787" y="4554188"/>
            <a:ext cx="690181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VCID recognizes </a:t>
            </a:r>
            <a:r>
              <a:rPr lang="en-US" sz="2000" b="1" dirty="0" smtClean="0"/>
              <a:t>&amp; unifies </a:t>
            </a:r>
            <a:r>
              <a:rPr lang="en-US" sz="2000" b="1" i="1" u="sng" dirty="0"/>
              <a:t>as a discipline</a:t>
            </a:r>
            <a:r>
              <a:rPr lang="en-US" sz="2000" b="1" u="sng" dirty="0"/>
              <a:t> </a:t>
            </a:r>
            <a:r>
              <a:rPr lang="en-US" sz="2000" b="1" dirty="0"/>
              <a:t>the spectrum of </a:t>
            </a:r>
            <a:r>
              <a:rPr lang="en-US" sz="2000" b="1" u="sng" dirty="0" smtClean="0"/>
              <a:t>V</a:t>
            </a:r>
            <a:r>
              <a:rPr lang="en-US" sz="2000" b="1" dirty="0" smtClean="0"/>
              <a:t>ascular </a:t>
            </a:r>
            <a:r>
              <a:rPr lang="en-US" sz="2000" b="1" u="sng" dirty="0" smtClean="0"/>
              <a:t>C</a:t>
            </a:r>
            <a:r>
              <a:rPr lang="en-US" sz="2000" b="1" dirty="0" smtClean="0"/>
              <a:t>ontributions </a:t>
            </a:r>
            <a:r>
              <a:rPr lang="en-US" sz="2000" b="1" dirty="0"/>
              <a:t>to </a:t>
            </a:r>
            <a:r>
              <a:rPr lang="en-US" sz="2000" b="1" dirty="0" smtClean="0"/>
              <a:t>Cognitive </a:t>
            </a:r>
            <a:r>
              <a:rPr lang="en-US" sz="2000" b="1" u="sng" dirty="0" smtClean="0"/>
              <a:t>I</a:t>
            </a:r>
            <a:r>
              <a:rPr lang="en-US" sz="2000" b="1" dirty="0" smtClean="0"/>
              <a:t>mpairment &amp; </a:t>
            </a:r>
            <a:r>
              <a:rPr lang="en-US" sz="2000" b="1" u="sng" dirty="0" smtClean="0"/>
              <a:t>D</a:t>
            </a:r>
            <a:r>
              <a:rPr lang="en-US" sz="2000" b="1" dirty="0" smtClean="0"/>
              <a:t>ementia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VCID </a:t>
            </a:r>
            <a:r>
              <a:rPr lang="en-US" sz="2000" b="1" dirty="0">
                <a:solidFill>
                  <a:srgbClr val="FF0000"/>
                </a:solidFill>
              </a:rPr>
              <a:t>includes &amp; embraces its largely comorbid nature </a:t>
            </a:r>
            <a:endParaRPr lang="en-US" sz="2000" b="1" dirty="0" smtClean="0">
              <a:solidFill>
                <a:srgbClr val="FF0000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2028825" y="1994756"/>
            <a:ext cx="412884" cy="16335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79" name="TextBox 24578"/>
          <p:cNvSpPr txBox="1"/>
          <p:nvPr/>
        </p:nvSpPr>
        <p:spPr>
          <a:xfrm rot="1076406">
            <a:off x="2276450" y="1432801"/>
            <a:ext cx="3308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~vascular cognitive impairment (VCI)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 rot="2868392">
            <a:off x="2081245" y="2918992"/>
            <a:ext cx="1845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~vascular dementia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4799408" y="995847"/>
            <a:ext cx="3376984" cy="2255408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376487" y="995847"/>
            <a:ext cx="1706823" cy="1488783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22787" y="592153"/>
            <a:ext cx="32670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AD Pathology</a:t>
            </a:r>
            <a:endParaRPr lang="en-US" sz="2400" b="1" dirty="0"/>
          </a:p>
        </p:txBody>
      </p:sp>
      <p:pic>
        <p:nvPicPr>
          <p:cNvPr id="32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 rot="5400000">
            <a:off x="4336222" y="-4329194"/>
            <a:ext cx="476250" cy="913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444" y="6002347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183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3879" y="184807"/>
            <a:ext cx="5334181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b="1" dirty="0"/>
          </a:p>
          <a:p>
            <a:r>
              <a:rPr lang="en-US" sz="3600" b="1" dirty="0" smtClean="0">
                <a:solidFill>
                  <a:srgbClr val="002060"/>
                </a:solidFill>
              </a:rPr>
              <a:t>VCID as a </a:t>
            </a:r>
            <a:r>
              <a:rPr lang="en-US" sz="3600" b="1" i="1" dirty="0" smtClean="0">
                <a:solidFill>
                  <a:srgbClr val="002060"/>
                </a:solidFill>
              </a:rPr>
              <a:t>Discipline</a:t>
            </a: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corriveaura\AppData\Local\Microsoft\Windows\Temporary Internet Files\Content.IE5\PIU2EY82\5222_Theneurovascularuni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635" y="2183007"/>
            <a:ext cx="3607411" cy="257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6277562" y="4330722"/>
            <a:ext cx="2734218" cy="1197768"/>
            <a:chOff x="1041571" y="2821267"/>
            <a:chExt cx="2722407" cy="1192594"/>
          </a:xfrm>
        </p:grpSpPr>
        <p:pic>
          <p:nvPicPr>
            <p:cNvPr id="35" name="Picture 34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2324" t="12033" r="53064" b="6341"/>
            <a:stretch/>
          </p:blipFill>
          <p:spPr bwMode="auto">
            <a:xfrm>
              <a:off x="1041571" y="2854092"/>
              <a:ext cx="1330458" cy="115976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6" name="Picture 8" descr="http://dementiasos.files.wordpress.com/2011/12/dem-plaque-tangle.jpg"/>
            <p:cNvPicPr>
              <a:picLocks noChangeAspect="1" noChangeArrowheads="1"/>
            </p:cNvPicPr>
            <p:nvPr/>
          </p:nvPicPr>
          <p:blipFill rotWithShape="1">
            <a:blip r:embed="rId6"/>
            <a:srcRect l="53122" t="9728" r="1530" b="6268"/>
            <a:stretch/>
          </p:blipFill>
          <p:spPr bwMode="auto">
            <a:xfrm>
              <a:off x="2411160" y="2821267"/>
              <a:ext cx="1352818" cy="1192594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6819415" y="1202708"/>
            <a:ext cx="142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Sugar + Lipid Metabolism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783582" y="1779402"/>
            <a:ext cx="1486854" cy="1854530"/>
            <a:chOff x="2133600" y="1066800"/>
            <a:chExt cx="3581400" cy="4467026"/>
          </a:xfrm>
        </p:grpSpPr>
        <p:pic>
          <p:nvPicPr>
            <p:cNvPr id="1031" name="Picture 7" descr="http://www.agemanagementoptimalwellnesscenters.com/wp-content/uploads/2010/12/metabolism-and-calories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222" t="19678" r="1111" b="7272"/>
            <a:stretch/>
          </p:blipFill>
          <p:spPr bwMode="auto">
            <a:xfrm>
              <a:off x="2133600" y="1066800"/>
              <a:ext cx="3581400" cy="446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7" descr="http://www.agemanagementoptimalwellnesscenters.com/wp-content/uploads/2010/12/metabolism-and-calories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2023" t="68114" r="1111" b="19885"/>
            <a:stretch/>
          </p:blipFill>
          <p:spPr bwMode="auto">
            <a:xfrm rot="16200000">
              <a:off x="1427422" y="1854904"/>
              <a:ext cx="2010082" cy="597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 descr="C:\Users\corriveaura\Desktop\ISGC SiGN TALK 2014\immune-syste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4590" y="3856719"/>
            <a:ext cx="2371529" cy="177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162041" y="3790160"/>
            <a:ext cx="2012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Immune Function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21290" y="4052617"/>
            <a:ext cx="188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 Biology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201" y="1297861"/>
            <a:ext cx="281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Stroke + Vascular Biology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225671" y="1702612"/>
            <a:ext cx="2008116" cy="1414361"/>
            <a:chOff x="4667989" y="4426007"/>
            <a:chExt cx="2813116" cy="1981340"/>
          </a:xfrm>
        </p:grpSpPr>
        <p:pic>
          <p:nvPicPr>
            <p:cNvPr id="1032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5956" t="6981" b="12715"/>
            <a:stretch/>
          </p:blipFill>
          <p:spPr bwMode="auto">
            <a:xfrm>
              <a:off x="4667989" y="4426008"/>
              <a:ext cx="144153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C:\Users\corriveaura\Desktop\ISGC SiGN TALK 2014\Heart Foundation CO.jp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90" t="6981" r="54868" b="12715"/>
            <a:stretch/>
          </p:blipFill>
          <p:spPr bwMode="auto">
            <a:xfrm>
              <a:off x="6092035" y="4426007"/>
              <a:ext cx="1389070" cy="1981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783916" y="2084644"/>
            <a:ext cx="2386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Neurovascular Unit</a:t>
            </a:r>
          </a:p>
        </p:txBody>
      </p:sp>
    </p:spTree>
    <p:extLst>
      <p:ext uri="{BB962C8B-B14F-4D97-AF65-F5344CB8AC3E}">
        <p14:creationId xmlns:p14="http://schemas.microsoft.com/office/powerpoint/2010/main" xmlns="" val="17776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0388" y="1880654"/>
            <a:ext cx="8544881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smtClean="0"/>
              <a:t>Genetics of VCID where are we? What next?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1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smtClean="0"/>
              <a:t>VCID - a distinct discipline on stroke spectrum, related to Alzheimer’s</a:t>
            </a:r>
            <a:r>
              <a:rPr lang="en-US" sz="3200" b="1" dirty="0"/>
              <a:t>, </a:t>
            </a:r>
            <a:r>
              <a:rPr lang="en-US" sz="3200" b="1" dirty="0" smtClean="0"/>
              <a:t>scientifically &amp; clinically poised for impact on disease burden.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432977" y="357390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Presentation Goals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29" y="-145583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593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9544" y="195346"/>
            <a:ext cx="8190457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Genetic Causes of VCID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CADASIL </a:t>
            </a:r>
            <a:r>
              <a:rPr lang="en-US" sz="2400" b="1" dirty="0" smtClean="0"/>
              <a:t>(&gt; 230 NOTCH 3 mutations)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CARASIL</a:t>
            </a:r>
            <a:r>
              <a:rPr lang="en-US" sz="2400" b="1" dirty="0" smtClean="0"/>
              <a:t> (HTRA1 mutations)</a:t>
            </a:r>
            <a:endParaRPr lang="en-US" sz="2400" b="1" dirty="0"/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CAA (</a:t>
            </a:r>
            <a:r>
              <a:rPr lang="en-US" sz="2400" b="1" dirty="0" smtClean="0"/>
              <a:t>APP; other - </a:t>
            </a:r>
            <a:r>
              <a:rPr lang="en-US" sz="2400" b="1" dirty="0" err="1" smtClean="0"/>
              <a:t>ACys</a:t>
            </a:r>
            <a:r>
              <a:rPr lang="en-US" sz="2400" b="1" dirty="0"/>
              <a:t>, ATTR, </a:t>
            </a:r>
            <a:r>
              <a:rPr lang="en-US" sz="2400" b="1" dirty="0" err="1"/>
              <a:t>AGel</a:t>
            </a:r>
            <a:r>
              <a:rPr lang="en-US" sz="2400" b="1" dirty="0"/>
              <a:t>, </a:t>
            </a:r>
            <a:r>
              <a:rPr lang="en-US" sz="2400" b="1" dirty="0" err="1"/>
              <a:t>PrPSc</a:t>
            </a:r>
            <a:r>
              <a:rPr lang="en-US" sz="2400" b="1" dirty="0"/>
              <a:t>, </a:t>
            </a:r>
            <a:r>
              <a:rPr lang="en-US" sz="2400" b="1" dirty="0" err="1"/>
              <a:t>ABri</a:t>
            </a:r>
            <a:r>
              <a:rPr lang="en-US" sz="2400" b="1" dirty="0"/>
              <a:t>, </a:t>
            </a:r>
            <a:r>
              <a:rPr lang="en-US" sz="2400" b="1" dirty="0" err="1"/>
              <a:t>ADan</a:t>
            </a:r>
            <a:r>
              <a:rPr lang="en-US" sz="2400" b="1" dirty="0"/>
              <a:t>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 smtClean="0"/>
              <a:t>PSEN1</a:t>
            </a:r>
            <a:r>
              <a:rPr lang="en-US" sz="2400" b="1" dirty="0" smtClean="0"/>
              <a:t> </a:t>
            </a:r>
            <a:r>
              <a:rPr lang="en-US" sz="2400" b="1" dirty="0"/>
              <a:t>(</a:t>
            </a:r>
            <a:r>
              <a:rPr lang="en-US" sz="2400" b="1" u="sng" dirty="0"/>
              <a:t>&gt;</a:t>
            </a:r>
            <a:r>
              <a:rPr lang="en-US" sz="2400" b="1" dirty="0"/>
              <a:t>3 </a:t>
            </a:r>
            <a:r>
              <a:rPr lang="en-US" sz="2400" b="1" dirty="0" smtClean="0"/>
              <a:t>mutations, with AD)</a:t>
            </a:r>
            <a:endParaRPr lang="en-US" sz="2400" b="1" dirty="0"/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/>
              <a:t>Trisomy 21 </a:t>
            </a:r>
            <a:r>
              <a:rPr lang="en-US" sz="2400" b="1" dirty="0" smtClean="0"/>
              <a:t>(with AD)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Genetic Risk for VCID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/>
              <a:t>Apoe4</a:t>
            </a:r>
            <a:r>
              <a:rPr lang="en-US" sz="2800" b="1" dirty="0"/>
              <a:t>, </a:t>
            </a:r>
            <a:r>
              <a:rPr lang="en-US" sz="2800" b="1" dirty="0" smtClean="0"/>
              <a:t>Apoe2</a:t>
            </a:r>
            <a:endParaRPr lang="en-US" sz="2800" b="1" dirty="0"/>
          </a:p>
          <a:p>
            <a:r>
              <a:rPr lang="en-US" sz="3200" b="1" dirty="0" smtClean="0">
                <a:solidFill>
                  <a:srgbClr val="002060"/>
                </a:solidFill>
              </a:rPr>
              <a:t>Related Disorders with shared risk factors</a:t>
            </a:r>
            <a:r>
              <a:rPr lang="en-US" sz="3200" b="1" i="1" dirty="0" smtClean="0">
                <a:solidFill>
                  <a:srgbClr val="002060"/>
                </a:solidFill>
              </a:rPr>
              <a:t>: </a:t>
            </a:r>
            <a:r>
              <a:rPr lang="en-US" sz="2400" b="1" i="1" dirty="0" smtClean="0">
                <a:solidFill>
                  <a:srgbClr val="002060"/>
                </a:solidFill>
              </a:rPr>
              <a:t>	</a:t>
            </a:r>
            <a:r>
              <a:rPr lang="en-US" sz="2400" b="1" dirty="0" smtClean="0"/>
              <a:t>Alzheimer’s disease, stroke, coronary artery disease, 	diabetes, sickle-cell anemia,  </a:t>
            </a:r>
            <a:r>
              <a:rPr lang="en-US" sz="2400" b="1" dirty="0" err="1" smtClean="0"/>
              <a:t>hyperhomocysteinemia</a:t>
            </a:r>
            <a:r>
              <a:rPr lang="en-US" sz="2400" b="1" dirty="0" smtClean="0"/>
              <a:t>, 	HERNS (hereditary </a:t>
            </a:r>
            <a:r>
              <a:rPr lang="en-US" sz="2400" b="1" dirty="0" err="1" smtClean="0"/>
              <a:t>endotheliopathy</a:t>
            </a:r>
            <a:r>
              <a:rPr lang="en-US" sz="2400" b="1" dirty="0" smtClean="0"/>
              <a:t>, retinopathy, 	nephropathy, and stroke), Moya-Moya, Hereditary 	Hemorrhagic Telangiectasia,….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1100" b="1" dirty="0"/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7263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corriveaura\AppData\Local\Microsoft\Windows\Temporary Internet Files\Content.IE5\PIU2EY82\MC900436915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2986" y="0"/>
            <a:ext cx="1558746" cy="15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109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0000" y="380012"/>
            <a:ext cx="8591550" cy="1922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50609" y="320634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How Much of VCID Results from Genetic Causes or Risks? 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0358" y="1602356"/>
            <a:ext cx="853116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buFont typeface="Wingdings" panose="05000000000000000000" pitchFamily="2" charset="2"/>
              <a:buChar char="Ø"/>
            </a:pPr>
            <a:r>
              <a:rPr lang="en-US" sz="3200" b="1" dirty="0" smtClean="0"/>
              <a:t>Difficult/impossible to estimate at present</a:t>
            </a:r>
            <a:endParaRPr lang="en-US" sz="800" b="1" dirty="0"/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Blood pressure heritability est.: 30%-50%</a:t>
            </a:r>
            <a:endParaRPr lang="en-US" sz="2800" b="1" baseline="30000" dirty="0" smtClean="0"/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Ischemic stroke heritability est.: 38%</a:t>
            </a:r>
            <a:r>
              <a:rPr lang="en-US" sz="2800" b="1" baseline="30000" dirty="0" smtClean="0"/>
              <a:t>1</a:t>
            </a:r>
            <a:endParaRPr lang="en-US" sz="2800" b="1" baseline="30000" dirty="0"/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b="1" dirty="0"/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571876" y="6283849"/>
            <a:ext cx="5761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 smtClean="0"/>
              <a:t>Reviewed </a:t>
            </a:r>
            <a:r>
              <a:rPr lang="en-US" sz="1400" b="1" dirty="0"/>
              <a:t>in: Journal of Stroke 2014;16(3):114-123 by Arne </a:t>
            </a:r>
            <a:r>
              <a:rPr lang="en-US" sz="1400" b="1" dirty="0" smtClean="0"/>
              <a:t>Lindgren</a:t>
            </a:r>
          </a:p>
        </p:txBody>
      </p:sp>
      <p:pic>
        <p:nvPicPr>
          <p:cNvPr id="1028" name="Picture 4" descr="http://nihdirectorsblog.files.wordpress.com/2014/01/brain-nhgri_coloriz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4117" y="3177575"/>
            <a:ext cx="2827689" cy="250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lood Vessels by FDLph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1312" y="3177575"/>
            <a:ext cx="1690125" cy="25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46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0000" y="380012"/>
            <a:ext cx="8591550" cy="1922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511800"/>
            <a:ext cx="1106487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0000" y="785634"/>
            <a:ext cx="8531162" cy="281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sz="2800" b="1" dirty="0" smtClean="0">
                <a:ea typeface="ＭＳ Ｐゴシック" charset="0"/>
                <a:cs typeface="ＭＳ Ｐゴシック" charset="0"/>
              </a:rPr>
              <a:t>2006</a:t>
            </a:r>
          </a:p>
          <a:p>
            <a:pPr algn="ctr">
              <a:lnSpc>
                <a:spcPts val="3600"/>
              </a:lnSpc>
              <a:spcAft>
                <a:spcPts val="1800"/>
              </a:spcAft>
            </a:pPr>
            <a:r>
              <a:rPr lang="en-US" sz="2800" b="1" dirty="0" smtClean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“</a:t>
            </a:r>
            <a:r>
              <a:rPr lang="en-US" sz="2800" b="1" i="1" dirty="0" smtClean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The most critical challenge for genetic studies of VCI is to identify quantifiable phenotypes that can be reliably and effectively determined in large samples of subjects</a:t>
            </a:r>
            <a:r>
              <a:rPr lang="en-US" sz="2800" b="1" dirty="0" smtClean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.”</a:t>
            </a:r>
          </a:p>
          <a:p>
            <a:pPr algn="ctr">
              <a:lnSpc>
                <a:spcPts val="2500"/>
              </a:lnSpc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Leblanc, G.G., Meschia, J.F, </a:t>
            </a:r>
            <a:r>
              <a:rPr lang="en-US" sz="2400" b="1" dirty="0" err="1" smtClean="0">
                <a:ea typeface="ＭＳ Ｐゴシック" charset="0"/>
                <a:cs typeface="ＭＳ Ｐゴシック" charset="0"/>
              </a:rPr>
              <a:t>Stuss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, S.T., and </a:t>
            </a:r>
            <a:r>
              <a:rPr lang="en-US" sz="2400" b="1" dirty="0" err="1" smtClean="0">
                <a:ea typeface="ＭＳ Ｐゴシック" charset="0"/>
                <a:cs typeface="ＭＳ Ｐゴシック" charset="0"/>
              </a:rPr>
              <a:t>Hachinski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, V., </a:t>
            </a:r>
          </a:p>
          <a:p>
            <a:pPr algn="ctr">
              <a:lnSpc>
                <a:spcPts val="2500"/>
              </a:lnSpc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Stroke. 2006; 37: 248-255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11282" y="130631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VCID Genetics - Challenges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0191" y="3561034"/>
            <a:ext cx="89106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sz="2800" b="1" dirty="0" smtClean="0">
                <a:ea typeface="ＭＳ Ｐゴシック" charset="0"/>
                <a:cs typeface="ＭＳ Ｐゴシック" charset="0"/>
              </a:rPr>
              <a:t>  2015 </a:t>
            </a:r>
          </a:p>
          <a:p>
            <a:pPr algn="ctr">
              <a:lnSpc>
                <a:spcPts val="3600"/>
              </a:lnSpc>
              <a:spcAft>
                <a:spcPts val="1200"/>
              </a:spcAft>
            </a:pPr>
            <a:r>
              <a:rPr lang="en-US" sz="2800" b="1" i="1" dirty="0" smtClean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“Develop &amp; validate </a:t>
            </a:r>
            <a:r>
              <a:rPr lang="en-US" sz="2800" b="1" i="1" dirty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noninvasive markers of key vascular processes related to cognitive </a:t>
            </a:r>
            <a:r>
              <a:rPr lang="en-US" sz="2800" b="1" i="1" dirty="0" smtClean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&amp; neurologic </a:t>
            </a:r>
            <a:r>
              <a:rPr lang="en-US" sz="2800" b="1" i="1" dirty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impairment</a:t>
            </a:r>
            <a:r>
              <a:rPr lang="en-US" sz="2800" b="1" i="1" dirty="0" smtClean="0">
                <a:solidFill>
                  <a:srgbClr val="1E5DE8"/>
                </a:solidFill>
                <a:ea typeface="ＭＳ Ｐゴシック" charset="0"/>
                <a:cs typeface="ＭＳ Ｐゴシック" charset="0"/>
              </a:rPr>
              <a:t>.” </a:t>
            </a:r>
          </a:p>
          <a:p>
            <a:pPr algn="ctr">
              <a:lnSpc>
                <a:spcPts val="3600"/>
              </a:lnSpc>
            </a:pPr>
            <a:r>
              <a:rPr lang="en-US" sz="2400" b="1" dirty="0" smtClean="0">
                <a:ea typeface="ＭＳ Ｐゴシック" charset="0"/>
                <a:cs typeface="ＭＳ Ｐゴシック" charset="0"/>
              </a:rPr>
              <a:t>National Plan to Address Alzheimer’s Disease (U.S.)</a:t>
            </a:r>
          </a:p>
        </p:txBody>
      </p:sp>
    </p:spTree>
    <p:extLst>
      <p:ext uri="{BB962C8B-B14F-4D97-AF65-F5344CB8AC3E}">
        <p14:creationId xmlns:p14="http://schemas.microsoft.com/office/powerpoint/2010/main" xmlns="" val="353561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C:\Users\corriveaura\Desktop\human-vascular-system-154350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0" t="1833" r="25634" b="6501"/>
          <a:stretch/>
        </p:blipFill>
        <p:spPr bwMode="auto">
          <a:xfrm>
            <a:off x="0" y="807822"/>
            <a:ext cx="2922553" cy="6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1447800" y="925275"/>
            <a:ext cx="7581899" cy="2465832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786534" y="1578749"/>
            <a:ext cx="1871066" cy="2089726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76487" y="1752402"/>
            <a:ext cx="16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cardiac disease</a:t>
            </a:r>
            <a:endParaRPr 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722572" y="1297345"/>
            <a:ext cx="1438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micro-infarct</a:t>
            </a:r>
            <a:endParaRPr lang="en-US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128837" y="1529636"/>
            <a:ext cx="1438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micro-bleed</a:t>
            </a:r>
            <a:endParaRPr lang="en-US" sz="1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860808" y="2279728"/>
            <a:ext cx="2858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small vessel ischemic stroke</a:t>
            </a:r>
            <a:endParaRPr lang="en-US" sz="16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641734" y="1994756"/>
            <a:ext cx="1454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silent stroke</a:t>
            </a:r>
            <a:endParaRPr lang="en-US" sz="16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815952" y="2567290"/>
            <a:ext cx="3426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small vessel hemorrhagic stroke</a:t>
            </a:r>
            <a:endParaRPr lang="en-US" sz="16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934628" y="2576815"/>
            <a:ext cx="1100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CADASIL</a:t>
            </a:r>
            <a:endParaRPr lang="en-US" sz="16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3756119" y="2857081"/>
            <a:ext cx="3580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cerebral amyloid </a:t>
            </a:r>
            <a:r>
              <a:rPr lang="en-US" sz="1600" b="1" dirty="0" err="1" smtClean="0"/>
              <a:t>angiopathy</a:t>
            </a:r>
            <a:r>
              <a:rPr lang="en-US" sz="1600" b="1" dirty="0" smtClean="0"/>
              <a:t> (CAA)</a:t>
            </a:r>
            <a:endParaRPr lang="en-US" sz="16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369932" y="3134418"/>
            <a:ext cx="2858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vessel ischemic stroke</a:t>
            </a:r>
            <a:endParaRPr lang="en-US" sz="1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853790" y="1997819"/>
            <a:ext cx="553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TIA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806081" y="3139056"/>
            <a:ext cx="319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large vessel </a:t>
            </a:r>
            <a:r>
              <a:rPr lang="en-US" sz="1600" b="1" dirty="0"/>
              <a:t>hemorrhagic </a:t>
            </a:r>
            <a:r>
              <a:rPr lang="en-US" sz="1600" b="1" dirty="0" smtClean="0"/>
              <a:t>stroke</a:t>
            </a:r>
            <a:endParaRPr lang="en-US" sz="1600" b="1" dirty="0"/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2028825" y="1994756"/>
            <a:ext cx="412884" cy="16335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79" name="TextBox 24578"/>
          <p:cNvSpPr txBox="1"/>
          <p:nvPr/>
        </p:nvSpPr>
        <p:spPr>
          <a:xfrm rot="1076406">
            <a:off x="2276450" y="1432801"/>
            <a:ext cx="3308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~vascular cognitive impairment (VCI)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 rot="2868392">
            <a:off x="2081245" y="2918992"/>
            <a:ext cx="1845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</a:rPr>
              <a:t>~vascular dementia</a:t>
            </a:r>
            <a:endParaRPr lang="en-US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4799408" y="995847"/>
            <a:ext cx="3376984" cy="2255408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376487" y="995847"/>
            <a:ext cx="1706823" cy="1488783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22787" y="592153"/>
            <a:ext cx="32670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AD Pathology</a:t>
            </a:r>
            <a:endParaRPr lang="en-US" sz="24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3236457" y="4063718"/>
            <a:ext cx="3267076" cy="1908215"/>
            <a:chOff x="4330369" y="3672588"/>
            <a:chExt cx="3267076" cy="1908215"/>
          </a:xfrm>
        </p:grpSpPr>
        <p:sp>
          <p:nvSpPr>
            <p:cNvPr id="29" name="TextBox 28"/>
            <p:cNvSpPr txBox="1"/>
            <p:nvPr/>
          </p:nvSpPr>
          <p:spPr>
            <a:xfrm>
              <a:off x="4330369" y="3672588"/>
              <a:ext cx="3267076" cy="19082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Cognitively Normal</a:t>
              </a:r>
            </a:p>
            <a:p>
              <a:pPr algn="ctr"/>
              <a:endParaRPr lang="en-US" sz="1100" b="1" dirty="0"/>
            </a:p>
            <a:p>
              <a:pPr algn="ctr"/>
              <a:r>
                <a:rPr lang="en-US" sz="2400" b="1" dirty="0" smtClean="0"/>
                <a:t>Cognitive Impairment </a:t>
              </a:r>
            </a:p>
            <a:p>
              <a:pPr algn="ctr"/>
              <a:r>
                <a:rPr lang="en-US" sz="2400" b="1" dirty="0" smtClean="0"/>
                <a:t>(e.g. MCI, VCI)</a:t>
              </a:r>
            </a:p>
            <a:p>
              <a:pPr algn="ctr"/>
              <a:endParaRPr lang="en-US" sz="1100" b="1" dirty="0"/>
            </a:p>
            <a:p>
              <a:pPr algn="ctr"/>
              <a:r>
                <a:rPr lang="en-US" sz="2400" b="1" dirty="0" smtClean="0"/>
                <a:t>Dementia</a:t>
              </a:r>
              <a:endParaRPr lang="en-US" sz="2400" b="1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6023094" y="4102206"/>
              <a:ext cx="0" cy="230177"/>
            </a:xfrm>
            <a:prstGeom prst="straightConnector1">
              <a:avLst/>
            </a:prstGeom>
            <a:ln w="25400">
              <a:solidFill>
                <a:srgbClr val="1E5DE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6061194" y="4985681"/>
              <a:ext cx="0" cy="230177"/>
            </a:xfrm>
            <a:prstGeom prst="straightConnector1">
              <a:avLst/>
            </a:prstGeom>
            <a:ln w="25400">
              <a:solidFill>
                <a:srgbClr val="1E5DE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 rot="5400000">
            <a:off x="4336222" y="-4329194"/>
            <a:ext cx="476250" cy="913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444" y="6002347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4075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9679779"/>
              </p:ext>
            </p:extLst>
          </p:nvPr>
        </p:nvGraphicFramePr>
        <p:xfrm>
          <a:off x="593763" y="1329840"/>
          <a:ext cx="4070000" cy="45009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9008"/>
                <a:gridCol w="1740992"/>
              </a:tblGrid>
              <a:tr h="5956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</a:rPr>
                        <a:t>Vessel </a:t>
                      </a: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</a:rPr>
                        <a:t>Disease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Affected Vessel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</a:tr>
              <a:tr h="11357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Atherosclerosis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Arteries</a:t>
                      </a: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692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Arteriolosclerosis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Arterioles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10386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Cerebral Amyloid </a:t>
                      </a:r>
                      <a:r>
                        <a:rPr lang="en-US" sz="2000" dirty="0" err="1" smtClean="0">
                          <a:effectLst/>
                        </a:rPr>
                        <a:t>Angiopathy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Arterioles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Arteries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Capillaries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10386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Blood Brain Barrier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Capillaries </a:t>
                      </a:r>
                      <a:endParaRPr lang="en-US" sz="1600" b="1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(</a:t>
                      </a:r>
                      <a:r>
                        <a:rPr lang="en-US" sz="1400" b="1" dirty="0">
                          <a:effectLst/>
                        </a:rPr>
                        <a:t>as part of neurovascular unit)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16923" y="6162586"/>
            <a:ext cx="5325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Snyder, Corriveau, et al., </a:t>
            </a:r>
            <a:r>
              <a:rPr lang="en-US" sz="1600" b="1" i="1" dirty="0" smtClean="0"/>
              <a:t>In Press, </a:t>
            </a:r>
            <a:r>
              <a:rPr lang="en-US" sz="1600" b="1" dirty="0" smtClean="0"/>
              <a:t>in Alzheimer’s &amp; Dementia</a:t>
            </a:r>
            <a:endParaRPr lang="en-US" sz="16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28750" y="47507"/>
            <a:ext cx="866774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VCID Genetics:</a:t>
            </a:r>
          </a:p>
          <a:p>
            <a:r>
              <a:rPr lang="en-US" sz="3600" b="1" dirty="0" smtClean="0">
                <a:solidFill>
                  <a:srgbClr val="002060"/>
                </a:solidFill>
              </a:rPr>
              <a:t>Stratification may be Critical and is Complex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2369027"/>
              </p:ext>
            </p:extLst>
          </p:nvPr>
        </p:nvGraphicFramePr>
        <p:xfrm>
          <a:off x="4822295" y="1329841"/>
          <a:ext cx="4155449" cy="4762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6303"/>
                <a:gridCol w="1649146"/>
              </a:tblGrid>
              <a:tr h="549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aseline="0" dirty="0">
                          <a:solidFill>
                            <a:schemeClr val="bg1"/>
                          </a:solidFill>
                          <a:effectLst/>
                        </a:rPr>
                        <a:t>Vascular </a:t>
                      </a:r>
                      <a:r>
                        <a:rPr lang="en-US" sz="2800" baseline="0" dirty="0" smtClean="0">
                          <a:solidFill>
                            <a:schemeClr val="bg1"/>
                          </a:solidFill>
                          <a:effectLst/>
                        </a:rPr>
                        <a:t>Injury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Size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</a:tr>
              <a:tr h="6490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effectLst/>
                        </a:rPr>
                        <a:t>Macroinfarcts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200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also gross infarcts)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≥ 1mm - 5mm</a:t>
                      </a:r>
                      <a:r>
                        <a:rPr lang="en-US" sz="1800" b="1" baseline="30000" dirty="0">
                          <a:effectLst/>
                        </a:rPr>
                        <a:t>1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667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effectLst/>
                        </a:rPr>
                        <a:t>Microinfarcts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100µm - 3mm (mean &lt; 1mm)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1081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Primary </a:t>
                      </a:r>
                      <a:r>
                        <a:rPr lang="en-U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Intraparencymal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Hemorrhages 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≥ 5mm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6490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effectLst/>
                        </a:rPr>
                        <a:t>Microbleeds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≤ 5mm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  <a:tr h="1165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White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Matter </a:t>
                      </a:r>
                      <a:r>
                        <a:rPr lang="en-US" sz="2000" dirty="0" err="1" smtClean="0">
                          <a:solidFill>
                            <a:schemeClr val="bg1"/>
                          </a:solidFill>
                          <a:effectLst/>
                        </a:rPr>
                        <a:t>Hyperintensity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  <a:effectLst/>
                        </a:rPr>
                        <a:t>(Presumed Vascular Origin)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NA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642" marR="62642" marT="0" marB="0" anchor="ctr"/>
                </a:tc>
              </a:tr>
            </a:tbl>
          </a:graphicData>
        </a:graphic>
      </p:graphicFrame>
      <p:pic>
        <p:nvPicPr>
          <p:cNvPr id="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9874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0000" y="380012"/>
            <a:ext cx="8591550" cy="1922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50609" y="320634"/>
            <a:ext cx="6911439" cy="779462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</a:rPr>
              <a:t>How Much of VCID Results from Genetic Causes or Risks? </a:t>
            </a:r>
            <a:endParaRPr lang="en-US" altLang="en-US" sz="3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0358" y="1602356"/>
            <a:ext cx="853116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buFont typeface="Wingdings" panose="05000000000000000000" pitchFamily="2" charset="2"/>
              <a:buChar char="Ø"/>
            </a:pPr>
            <a:r>
              <a:rPr lang="en-US" sz="3200" b="1" dirty="0" smtClean="0"/>
              <a:t>Difficult/impossible to estimate at present</a:t>
            </a:r>
            <a:endParaRPr lang="en-US" sz="800" b="1" dirty="0"/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Blood pressure heritability est.: 30%-50%</a:t>
            </a:r>
            <a:endParaRPr lang="en-US" sz="2800" b="1" baseline="30000" dirty="0" smtClean="0"/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b="1" dirty="0" smtClean="0"/>
              <a:t>Ischemic stroke heritability est.: 38%</a:t>
            </a:r>
            <a:r>
              <a:rPr lang="en-US" sz="2800" b="1" baseline="30000" dirty="0" smtClean="0"/>
              <a:t>1</a:t>
            </a:r>
            <a:endParaRPr lang="en-US" sz="2800" b="1" baseline="30000" dirty="0"/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b="1" dirty="0"/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571876" y="6283849"/>
            <a:ext cx="5761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 smtClean="0"/>
              <a:t>Reviewed </a:t>
            </a:r>
            <a:r>
              <a:rPr lang="en-US" sz="1400" b="1" dirty="0"/>
              <a:t>in: Journal of Stroke 2014;16(3):114-123 by Arne </a:t>
            </a:r>
            <a:r>
              <a:rPr lang="en-US" sz="1400" b="1" dirty="0" smtClean="0"/>
              <a:t>Lindgren</a:t>
            </a:r>
          </a:p>
        </p:txBody>
      </p:sp>
      <p:pic>
        <p:nvPicPr>
          <p:cNvPr id="1030" name="Picture 6" descr="Blood Vessels by FDLph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113" y="3165210"/>
            <a:ext cx="1690125" cy="25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alzheimerscaretoday.com/wp-content/uploads/sites/109/2014/02/bigstock-Alzheimer-s-disease-concept-4703999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0060" y="3165211"/>
            <a:ext cx="2535188" cy="25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665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69147" y="2746752"/>
            <a:ext cx="81561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/>
              <a:t>VBI showed a moderate negative correlation</a:t>
            </a:r>
          </a:p>
          <a:p>
            <a:pPr algn="ctr"/>
            <a:r>
              <a:rPr lang="en-US" sz="2800" b="1" i="1" dirty="0"/>
              <a:t>with the previously reported AD dementia effect </a:t>
            </a:r>
            <a:r>
              <a:rPr lang="en-US" sz="2800" b="1" i="1" dirty="0" smtClean="0"/>
              <a:t>sizes. </a:t>
            </a:r>
            <a:r>
              <a:rPr lang="en-US" sz="2800" b="1" i="1" dirty="0"/>
              <a:t>This </a:t>
            </a:r>
            <a:r>
              <a:rPr lang="en-US" sz="2800" b="1" i="1" dirty="0" smtClean="0"/>
              <a:t>was unexpected and</a:t>
            </a:r>
            <a:r>
              <a:rPr lang="en-US" sz="2800" b="1" i="1" dirty="0"/>
              <a:t>, if validated, might indicate that the genetic </a:t>
            </a:r>
            <a:r>
              <a:rPr lang="en-US" sz="2800" b="1" i="1" dirty="0" smtClean="0"/>
              <a:t>risk architecture</a:t>
            </a:r>
            <a:r>
              <a:rPr lang="en-US" sz="2800" b="1" i="1" dirty="0"/>
              <a:t> </a:t>
            </a:r>
            <a:r>
              <a:rPr lang="en-US" sz="2800" b="1" i="1" dirty="0" smtClean="0"/>
              <a:t>for </a:t>
            </a:r>
            <a:r>
              <a:rPr lang="en-US" sz="2800" b="1" i="1" dirty="0"/>
              <a:t>AD and VBI are inversely </a:t>
            </a:r>
            <a:r>
              <a:rPr lang="en-US" sz="2800" b="1" i="1" dirty="0" smtClean="0"/>
              <a:t>related.</a:t>
            </a:r>
            <a:endParaRPr lang="en-US" sz="2800" b="1" i="1" dirty="0"/>
          </a:p>
        </p:txBody>
      </p:sp>
      <p:pic>
        <p:nvPicPr>
          <p:cNvPr id="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60388" y="387284"/>
            <a:ext cx="85598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Genome-Wide Association Meta-analysis 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of </a:t>
            </a:r>
            <a:r>
              <a:rPr lang="en-US" sz="3600" b="1" dirty="0" err="1" smtClean="0">
                <a:solidFill>
                  <a:srgbClr val="002060"/>
                </a:solidFill>
              </a:rPr>
              <a:t>Neuropathologic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>
                <a:solidFill>
                  <a:srgbClr val="002060"/>
                </a:solidFill>
              </a:rPr>
              <a:t>Features of Alzheimer’s Disease </a:t>
            </a:r>
            <a:r>
              <a:rPr lang="en-US" sz="3600" b="1" dirty="0" smtClean="0">
                <a:solidFill>
                  <a:srgbClr val="002060"/>
                </a:solidFill>
              </a:rPr>
              <a:t>and Related </a:t>
            </a:r>
            <a:r>
              <a:rPr lang="en-US" sz="3600" b="1" dirty="0">
                <a:solidFill>
                  <a:srgbClr val="002060"/>
                </a:solidFill>
              </a:rPr>
              <a:t>Dementias</a:t>
            </a:r>
          </a:p>
        </p:txBody>
      </p:sp>
      <p:sp>
        <p:nvSpPr>
          <p:cNvPr id="9" name="Rectangle 8"/>
          <p:cNvSpPr/>
          <p:nvPr/>
        </p:nvSpPr>
        <p:spPr>
          <a:xfrm>
            <a:off x="953982" y="2141610"/>
            <a:ext cx="7465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Beecham, Montine, et al. and the ADGC 2014, PLOS Genetics V10, Issue 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289830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1875" y="93533"/>
            <a:ext cx="90358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VBI Effect Size Estimates at 21 AD Candidate Risk/Protective Loci Suggest an Inverse Correlation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0691" y="1240258"/>
            <a:ext cx="1322915" cy="558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5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www.alzheimerscaretoday.com/wp-content/uploads/sites/109/2014/02/bigstock-Alzheimer-s-disease-concept-4703999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60388" y="2723408"/>
            <a:ext cx="1580928" cy="15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nihdirectorsblog.files.wordpress.com/2014/01/brain-nhgri_coloriz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324236" y="2791575"/>
            <a:ext cx="1499127" cy="13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832271" y="1206376"/>
            <a:ext cx="3698839" cy="4739403"/>
            <a:chOff x="3523521" y="1206376"/>
            <a:chExt cx="3698839" cy="4739403"/>
          </a:xfrm>
        </p:grpSpPr>
        <p:grpSp>
          <p:nvGrpSpPr>
            <p:cNvPr id="3" name="Group 2"/>
            <p:cNvGrpSpPr/>
            <p:nvPr/>
          </p:nvGrpSpPr>
          <p:grpSpPr>
            <a:xfrm>
              <a:off x="3731936" y="1206376"/>
              <a:ext cx="3264336" cy="4516405"/>
              <a:chOff x="2172443" y="1483335"/>
              <a:chExt cx="3264336" cy="4516405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464" t="7703" r="90188" b="19714"/>
              <a:stretch/>
            </p:blipFill>
            <p:spPr bwMode="auto">
              <a:xfrm>
                <a:off x="2172443" y="1483335"/>
                <a:ext cx="570757" cy="42332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69629" t="7607" r="-175" b="14853"/>
              <a:stretch/>
            </p:blipFill>
            <p:spPr bwMode="auto">
              <a:xfrm>
                <a:off x="2693579" y="1483335"/>
                <a:ext cx="2743200" cy="4516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TextBox 4"/>
            <p:cNvSpPr txBox="1"/>
            <p:nvPr/>
          </p:nvSpPr>
          <p:spPr>
            <a:xfrm>
              <a:off x="4098235" y="5576447"/>
              <a:ext cx="3124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Previously Reported Effect Size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2692524" y="3596802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Analysis Effect Size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557807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9769" y="346313"/>
            <a:ext cx="92021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002060"/>
                </a:solidFill>
              </a:rPr>
              <a:t>β-</a:t>
            </a:r>
            <a:r>
              <a:rPr lang="en-US" sz="3200" b="1" dirty="0">
                <a:solidFill>
                  <a:srgbClr val="002060"/>
                </a:solidFill>
              </a:rPr>
              <a:t>amyloid </a:t>
            </a:r>
            <a:r>
              <a:rPr lang="en-US" sz="3200" b="1" dirty="0" smtClean="0">
                <a:solidFill>
                  <a:srgbClr val="002060"/>
                </a:solidFill>
              </a:rPr>
              <a:t>is Shifted </a:t>
            </a:r>
            <a:r>
              <a:rPr lang="en-US" sz="3200" b="1" dirty="0">
                <a:solidFill>
                  <a:srgbClr val="002060"/>
                </a:solidFill>
              </a:rPr>
              <a:t>to the </a:t>
            </a:r>
            <a:r>
              <a:rPr lang="en-US" sz="3200" b="1" dirty="0" smtClean="0">
                <a:solidFill>
                  <a:srgbClr val="002060"/>
                </a:solidFill>
              </a:rPr>
              <a:t>Vasculature </a:t>
            </a:r>
          </a:p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by </a:t>
            </a:r>
            <a:r>
              <a:rPr lang="en-US" sz="3200" b="1" dirty="0" err="1" smtClean="0">
                <a:solidFill>
                  <a:srgbClr val="002060"/>
                </a:solidFill>
              </a:rPr>
              <a:t>Hyperhomocysteinemia</a:t>
            </a:r>
            <a:r>
              <a:rPr lang="en-US" sz="3200" b="1" dirty="0" smtClean="0">
                <a:solidFill>
                  <a:srgbClr val="002060"/>
                </a:solidFill>
              </a:rPr>
              <a:t> in </a:t>
            </a:r>
            <a:r>
              <a:rPr lang="en-US" sz="3200" b="1" dirty="0">
                <a:solidFill>
                  <a:srgbClr val="002060"/>
                </a:solidFill>
              </a:rPr>
              <a:t>APP/PS1 </a:t>
            </a:r>
            <a:r>
              <a:rPr lang="en-US" sz="3200" b="1" dirty="0" smtClean="0">
                <a:solidFill>
                  <a:srgbClr val="002060"/>
                </a:solidFill>
              </a:rPr>
              <a:t>Mice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Fig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468" r="50000"/>
          <a:stretch/>
        </p:blipFill>
        <p:spPr bwMode="auto">
          <a:xfrm>
            <a:off x="1676162" y="1615061"/>
            <a:ext cx="5662353" cy="36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ig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343" t="61772" b="28553"/>
          <a:stretch/>
        </p:blipFill>
        <p:spPr bwMode="auto">
          <a:xfrm>
            <a:off x="5372018" y="1877924"/>
            <a:ext cx="1260270" cy="82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629576" y="5337883"/>
            <a:ext cx="8633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Suddeth</a:t>
            </a:r>
            <a:r>
              <a:rPr lang="en-US" b="1" dirty="0" smtClean="0"/>
              <a:t>, TL, Wilcock, DM et al. 2014 </a:t>
            </a:r>
            <a:r>
              <a:rPr lang="en-US" b="1" dirty="0"/>
              <a:t>Jun 9;6(3):32. </a:t>
            </a:r>
            <a:r>
              <a:rPr lang="en-US" b="1" dirty="0" smtClean="0"/>
              <a:t>Alzheimer’s Research Therapeutics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66409" y="1943124"/>
            <a:ext cx="176836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APP/PS1 Control</a:t>
            </a:r>
          </a:p>
          <a:p>
            <a:r>
              <a:rPr lang="en-US" b="1" dirty="0" smtClean="0"/>
              <a:t>APP/PS1 </a:t>
            </a:r>
            <a:r>
              <a:rPr lang="en-US" b="1" dirty="0" err="1" smtClean="0"/>
              <a:t>HHCy</a:t>
            </a:r>
            <a:endParaRPr lang="en-US" b="1" dirty="0"/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950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00" y="306388"/>
            <a:ext cx="87915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838" y="1614488"/>
            <a:ext cx="39719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838" y="2474913"/>
            <a:ext cx="7807199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9228" y="1713468"/>
            <a:ext cx="2178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12/3/2013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425" y="3566260"/>
            <a:ext cx="879157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Population studies: majority of late in life dementias are mixed, frequently with vascular contributions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Addressing vascular risk factors may already be decreasing prevalence of dementia in some countries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Vascular risks and contributions are highly tractable for future intervention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246282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44"/>
          <a:stretch>
            <a:fillRect/>
          </a:stretch>
        </p:blipFill>
        <p:spPr bwMode="auto">
          <a:xfrm>
            <a:off x="0" y="0"/>
            <a:ext cx="476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0000" y="380012"/>
            <a:ext cx="8591550" cy="1922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511800"/>
            <a:ext cx="1106487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6005513"/>
            <a:ext cx="30114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0" y="312914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-502109" y="4384421"/>
            <a:ext cx="10314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b="1" dirty="0" smtClean="0">
                <a:ea typeface="ＭＳ Ｐゴシック" charset="0"/>
                <a:cs typeface="ＭＳ Ｐゴシック" charset="0"/>
              </a:rPr>
              <a:t>MERCI</a:t>
            </a:r>
          </a:p>
        </p:txBody>
      </p:sp>
      <p:sp>
        <p:nvSpPr>
          <p:cNvPr id="4" name="Rectangle 3"/>
          <p:cNvSpPr/>
          <p:nvPr/>
        </p:nvSpPr>
        <p:spPr>
          <a:xfrm>
            <a:off x="149713" y="2460291"/>
            <a:ext cx="914278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 smtClean="0">
                <a:solidFill>
                  <a:srgbClr val="A50021"/>
                </a:solidFill>
              </a:rPr>
              <a:t>NIH RFA-AG-15-010</a:t>
            </a:r>
          </a:p>
          <a:p>
            <a:pPr algn="ctr"/>
            <a:r>
              <a:rPr lang="en-US" sz="3400" b="1" i="1" dirty="0" smtClean="0">
                <a:solidFill>
                  <a:srgbClr val="A50021"/>
                </a:solidFill>
              </a:rPr>
              <a:t>Interdisciplinary Research to Understand the Vascular Contributions to Alzheimer’s Disease</a:t>
            </a:r>
            <a:endParaRPr lang="en-US" sz="3400" b="1" i="1" dirty="0">
              <a:solidFill>
                <a:srgbClr val="A50021"/>
              </a:solidFill>
            </a:endParaRPr>
          </a:p>
        </p:txBody>
      </p:sp>
      <p:pic>
        <p:nvPicPr>
          <p:cNvPr id="15" name="Picture 6" descr="https://encrypted-tbn2.gstatic.com/images?q=tbn:ANd9GcQj60_YucRQflwKpgtM5imF_BJmpaJccb7tCF7Z1E1dEjbX4FBb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6837" y="273137"/>
            <a:ext cx="1638789" cy="163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https://encrypted-tbn0.gstatic.com/images?q=tbn:ANd9GcRuvwhyI6wxhhHzsVvm3WUiALnmXIgYRQUdx6oLXye1PUFQErmiMw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758"/>
          <a:stretch/>
        </p:blipFill>
        <p:spPr bwMode="auto">
          <a:xfrm>
            <a:off x="3822108" y="298506"/>
            <a:ext cx="1797999" cy="160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c8sciences.com/wp-content/uploads/2013/07/nihs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398" t="47590"/>
          <a:stretch/>
        </p:blipFill>
        <p:spPr bwMode="auto">
          <a:xfrm>
            <a:off x="5592365" y="273137"/>
            <a:ext cx="1771270" cy="163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0486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17559</TotalTime>
  <Words>2524</Words>
  <Application>Microsoft Office PowerPoint</Application>
  <PresentationFormat>On-screen Show (4:3)</PresentationFormat>
  <Paragraphs>393</Paragraphs>
  <Slides>30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Weill Cornell Medical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C. Iadecola</dc:creator>
  <cp:lastModifiedBy>Stephen Bevan</cp:lastModifiedBy>
  <cp:revision>340</cp:revision>
  <dcterms:created xsi:type="dcterms:W3CDTF">2013-03-31T14:15:32Z</dcterms:created>
  <dcterms:modified xsi:type="dcterms:W3CDTF">2014-12-05T15:46:23Z</dcterms:modified>
</cp:coreProperties>
</file>