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74" r:id="rId2"/>
    <p:sldId id="275" r:id="rId3"/>
    <p:sldId id="276" r:id="rId4"/>
    <p:sldId id="279" r:id="rId5"/>
    <p:sldId id="280" r:id="rId6"/>
    <p:sldId id="291" r:id="rId7"/>
    <p:sldId id="264" r:id="rId8"/>
    <p:sldId id="281" r:id="rId9"/>
    <p:sldId id="284" r:id="rId10"/>
    <p:sldId id="285" r:id="rId11"/>
    <p:sldId id="272" r:id="rId12"/>
    <p:sldId id="290" r:id="rId13"/>
    <p:sldId id="278" r:id="rId14"/>
    <p:sldId id="292" r:id="rId15"/>
    <p:sldId id="286" r:id="rId16"/>
    <p:sldId id="277" r:id="rId17"/>
    <p:sldId id="287" r:id="rId18"/>
    <p:sldId id="288" r:id="rId19"/>
    <p:sldId id="289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 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2E4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06" autoAdjust="0"/>
    <p:restoredTop sz="86394" autoAdjust="0"/>
  </p:normalViewPr>
  <p:slideViewPr>
    <p:cSldViewPr snapToGrid="0">
      <p:cViewPr varScale="1">
        <p:scale>
          <a:sx n="96" d="100"/>
          <a:sy n="96" d="100"/>
        </p:scale>
        <p:origin x="-38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0AB086-A66A-49F1-8E90-8F7B5FDB7D63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C49235-A4D1-4D18-B0E1-836DD26A8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CAA &amp; hypertensive angiopathy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Not only subclinical/preclinical stage, but also occur more often in those with overt neurodegenerative or neurovascular disease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E1A341-2B8D-4028-BB05-B504F015AE0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This gene encodes a member of the atrophin family of arginine-glutamic acid (RE) dipeptide repeat-containing proteins. The encoded protein co-localizes with a transcription factor in the nucleus, and its overexpression triggers apoptosis. A similar protein in mouse associates with histone deacetylase and is thought to function as a transcriptional co-repressor during embryonic development. Multiple transcript variants encoding different isoforms have been found for this gene. [provided by RefSeq, Jul 2008].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CYB5R2:</a:t>
            </a:r>
            <a:r>
              <a:rPr lang="en-US" smtClean="0"/>
              <a:t> NADH-cytochrome b5 reductases are involved in desaturation and elongation of fatty acids, cholesterol biosynthesis, drug metabolism, and, in erythrocyte, methemoglobin reduction (By similarity). Responsible for NADH-dependent lucigenin chemiluminescence in spermatozoa by reducing both lucigenin and 2-[4-iodophenyl]-3-[4-nitrophenyl]-5-[2,4- disulfophenyl]-2H tetrazolium monosodium salt (WST-1).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OVCH2:</a:t>
            </a:r>
            <a:r>
              <a:rPr lang="en-US" smtClean="0"/>
              <a:t> pseudogene?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2DA4B3-7610-4CEB-A2A7-68694B89218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i="1" smtClean="0"/>
              <a:t>NEBL</a:t>
            </a:r>
            <a:r>
              <a:rPr lang="en-US" smtClean="0"/>
              <a:t>, brain expressed, studied in muscle cells, binds actin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463E11-0CC4-4D89-BC90-CC2FAFE4146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This gene encodes a member of the atrophin family of arginine-glutamic acid (RE) dipeptide repeat-containing proteins. The encoded protein co-localizes with a transcription factor in the nucleus, and its overexpression triggers apoptosis. A similar protein in mouse associates with histone deacetylase and is thought to function as a transcriptional co-repressor during embryonic development. Multiple transcript variants encoding different isoforms have been found for this gene. [provided by RefSeq, Jul 2008].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CYB5R2:</a:t>
            </a:r>
            <a:r>
              <a:rPr lang="en-US" smtClean="0"/>
              <a:t> NADH-cytochrome b5 reductases are involved in desaturation and elongation of fatty acids, cholesterol biosynthesis, drug metabolism, and, in erythrocyte, methemoglobin reduction (By similarity). Responsible for NADH-dependent lucigenin chemiluminescence in spermatozoa by reducing both lucigenin and 2-[4-iodophenyl]-3-[4-nitrophenyl]-5-[2,4- disulfophenyl]-2H tetrazolium monosodium salt (WST-1).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OVCH2:</a:t>
            </a:r>
            <a:r>
              <a:rPr lang="en-US" smtClean="0"/>
              <a:t> pseudogene?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EEF173-22B3-4ADC-841E-C4AE7B07691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600FD-8B12-46BA-9A85-70CB4F91FC6E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2638B-D09F-4C1E-820B-173FF5E61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80E0-DAE3-4691-AD04-849B78B7FA5B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6091-7BBE-4807-9459-2694AF990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5A0CF-9E31-4389-9855-BE34EBB6A6DC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781FA-926C-4B7B-B368-4A66C0BC9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00ACF-808F-4A2F-9DA0-158D20600B27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ADAFB-E7AA-4D36-A42A-DA3B41903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CE9CC-8493-4BE6-86CC-DA38A6238F20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505B0-1F2C-48BD-91EB-6C6ED304E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524E4-D712-47DA-8CF2-6A1C05456F20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8220E-43AB-4135-9524-E8FD8999B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D0E22-D34F-40FB-A251-866C13B30DBD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F4470-9397-4DBD-8136-2D2E4B4E3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5FF00-357E-4D75-99E1-81048AAEBDF2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F4476-17AE-44CF-AA52-E42169376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456F8-7036-477B-ABA9-36C5086E299E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00F4-7A42-43FA-9986-A92E3E335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B72E8-BA9E-4559-A3F2-F4CCCBE16CD7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B6D75-767D-4CD0-995E-EAC2351BA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0B80E-5D27-4F25-B49B-6837EF9BBDF4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CABA-44DC-4637-AB09-222250D77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A86EF3-7C5C-44BF-B163-2E5355107C33}" type="datetimeFigureOut">
              <a:rPr lang="en-US"/>
              <a:pPr>
                <a:defRPr/>
              </a:pPr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822AC8-3CD8-4EB5-AB78-0462BFC22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eb.chargeconsortium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ctrTitle"/>
          </p:nvPr>
        </p:nvSpPr>
        <p:spPr>
          <a:xfrm>
            <a:off x="519113" y="1309688"/>
            <a:ext cx="11226800" cy="1709737"/>
          </a:xfrm>
        </p:spPr>
        <p:txBody>
          <a:bodyPr anchor="t"/>
          <a:lstStyle/>
          <a:p>
            <a:pPr eaLnBrk="1" hangingPunct="1"/>
            <a:r>
              <a:rPr lang="en-US" sz="4400" b="1" smtClean="0"/>
              <a:t>Genome-wide association study of brain microbleeds: the CHARGE consortium</a:t>
            </a:r>
          </a:p>
        </p:txBody>
      </p:sp>
      <p:sp>
        <p:nvSpPr>
          <p:cNvPr id="14338" name="Subtitle 4"/>
          <p:cNvSpPr>
            <a:spLocks noGrp="1"/>
          </p:cNvSpPr>
          <p:nvPr>
            <p:ph type="subTitle" idx="1"/>
          </p:nvPr>
        </p:nvSpPr>
        <p:spPr>
          <a:xfrm>
            <a:off x="1847850" y="2628900"/>
            <a:ext cx="8455025" cy="2424113"/>
          </a:xfrm>
        </p:spPr>
        <p:txBody>
          <a:bodyPr/>
          <a:lstStyle/>
          <a:p>
            <a:pPr eaLnBrk="1" hangingPunct="1"/>
            <a:endParaRPr lang="nl-NL" sz="3100" smtClean="0"/>
          </a:p>
          <a:p>
            <a:pPr eaLnBrk="1" hangingPunct="1"/>
            <a:r>
              <a:rPr lang="nl-NL" sz="3100" b="1" smtClean="0"/>
              <a:t>Arfan Ikram, Hieab Adams on behalf of the Neuro</a:t>
            </a:r>
            <a:r>
              <a:rPr lang="en-US" sz="3100" b="1" smtClean="0"/>
              <a:t>CHARGE Working Group</a:t>
            </a:r>
          </a:p>
          <a:p>
            <a:pPr eaLnBrk="1" hangingPunct="1"/>
            <a:r>
              <a:rPr lang="nl-NL" sz="3100" smtClean="0"/>
              <a:t>Nothing to disclose</a:t>
            </a:r>
            <a:endParaRPr lang="en-US" sz="3100" smtClean="0"/>
          </a:p>
        </p:txBody>
      </p:sp>
      <p:pic>
        <p:nvPicPr>
          <p:cNvPr id="14339" name="Picture 2" descr="CHARGE Consortiu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5025"/>
            <a:ext cx="721995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Brain microbleeds</a:t>
            </a:r>
          </a:p>
        </p:txBody>
      </p:sp>
      <p:sp>
        <p:nvSpPr>
          <p:cNvPr id="15362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Marker of cerebral small vessel disease</a:t>
            </a:r>
          </a:p>
          <a:p>
            <a:pPr eaLnBrk="1" hangingPunct="1"/>
            <a:r>
              <a:rPr lang="en-US" smtClean="0"/>
              <a:t>More prevalent in persons with dementia and stroke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Identification of genetic risk factors could elucidate etiology</a:t>
            </a:r>
          </a:p>
          <a:p>
            <a:pPr eaLnBrk="1" hangingPunct="1"/>
            <a:r>
              <a:rPr lang="en-US" smtClean="0"/>
              <a:t>Currently only small candidate gene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 cstate="print"/>
          <a:srcRect l="70599" t="18378" r="10146" b="11690"/>
          <a:stretch>
            <a:fillRect/>
          </a:stretch>
        </p:blipFill>
        <p:spPr bwMode="auto">
          <a:xfrm>
            <a:off x="1720850" y="396875"/>
            <a:ext cx="3257550" cy="399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3" cstate="print"/>
          <a:srcRect l="70619" t="15260" r="9657" b="10970"/>
          <a:stretch>
            <a:fillRect/>
          </a:stretch>
        </p:blipFill>
        <p:spPr bwMode="auto">
          <a:xfrm>
            <a:off x="7267575" y="393700"/>
            <a:ext cx="3167063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52650" y="4465638"/>
            <a:ext cx="7886700" cy="1711325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/>
              <a:t>Definition:</a:t>
            </a:r>
            <a:r>
              <a:rPr lang="en-US" dirty="0" smtClean="0"/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Small</a:t>
            </a:r>
            <a:r>
              <a:rPr lang="en-US" dirty="0"/>
              <a:t>, round, </a:t>
            </a:r>
            <a:r>
              <a:rPr lang="en-US" dirty="0" err="1"/>
              <a:t>hypointense</a:t>
            </a:r>
            <a:r>
              <a:rPr lang="en-US" dirty="0"/>
              <a:t> lesions 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susceptibility-weighted MR imaging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dirty="0" smtClean="0"/>
              <a:t>(Greenberg et al. Lancet </a:t>
            </a:r>
            <a:r>
              <a:rPr lang="nl-NL" dirty="0" err="1" smtClean="0"/>
              <a:t>Neurology</a:t>
            </a:r>
            <a:r>
              <a:rPr lang="nl-NL" dirty="0" smtClean="0"/>
              <a:t>. 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Content Placeholder 4"/>
          <p:cNvSpPr>
            <a:spLocks noGrp="1"/>
          </p:cNvSpPr>
          <p:nvPr>
            <p:ph idx="1"/>
          </p:nvPr>
        </p:nvSpPr>
        <p:spPr>
          <a:xfrm>
            <a:off x="2152650" y="4465638"/>
            <a:ext cx="7886700" cy="1711325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b="1" smtClean="0">
                <a:solidFill>
                  <a:srgbClr val="E412E4"/>
                </a:solidFill>
              </a:rPr>
              <a:t>Any microbleeds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mtClean="0"/>
              <a:t>Presence of microbleeds, regardless of location</a:t>
            </a:r>
          </a:p>
        </p:txBody>
      </p:sp>
      <p:graphicFrame>
        <p:nvGraphicFramePr>
          <p:cNvPr id="3112" name="Object 40"/>
          <p:cNvGraphicFramePr>
            <a:graphicFrameLocks noChangeAspect="1"/>
          </p:cNvGraphicFramePr>
          <p:nvPr/>
        </p:nvGraphicFramePr>
        <p:xfrm>
          <a:off x="1717675" y="393700"/>
          <a:ext cx="3260725" cy="3994150"/>
        </p:xfrm>
        <a:graphic>
          <a:graphicData uri="http://schemas.openxmlformats.org/presentationml/2006/ole">
            <p:oleObj spid="_x0000_s3112" name="PHOTO-PAINT" r:id="rId3" imgW="2606266" imgH="3193057" progId="">
              <p:embed/>
            </p:oleObj>
          </a:graphicData>
        </a:graphic>
      </p:graphicFrame>
      <p:graphicFrame>
        <p:nvGraphicFramePr>
          <p:cNvPr id="3113" name="Object 41"/>
          <p:cNvGraphicFramePr>
            <a:graphicFrameLocks noChangeAspect="1"/>
          </p:cNvGraphicFramePr>
          <p:nvPr/>
        </p:nvGraphicFramePr>
        <p:xfrm>
          <a:off x="7267575" y="393700"/>
          <a:ext cx="3173413" cy="3994150"/>
        </p:xfrm>
        <a:graphic>
          <a:graphicData uri="http://schemas.openxmlformats.org/presentationml/2006/ole">
            <p:oleObj spid="_x0000_s3113" name="PHOTO-PAINT" r:id="rId4" imgW="2537680" imgH="3193057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73215" y="4465864"/>
            <a:ext cx="9676436" cy="1711099"/>
          </a:xfrm>
        </p:spPr>
        <p:txBody>
          <a:bodyPr numCol="2" spcCol="1463040"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b="1" dirty="0" smtClean="0">
                <a:solidFill>
                  <a:srgbClr val="FF0000"/>
                </a:solidFill>
              </a:rPr>
              <a:t>     </a:t>
            </a:r>
            <a:r>
              <a:rPr lang="nl-NL" b="1" dirty="0" err="1" smtClean="0">
                <a:solidFill>
                  <a:srgbClr val="FF0000"/>
                </a:solidFill>
              </a:rPr>
              <a:t>Strictly</a:t>
            </a:r>
            <a:r>
              <a:rPr lang="nl-NL" b="1" dirty="0" smtClean="0">
                <a:solidFill>
                  <a:srgbClr val="FF0000"/>
                </a:solidFill>
              </a:rPr>
              <a:t> </a:t>
            </a:r>
            <a:r>
              <a:rPr lang="nl-NL" b="1" dirty="0" err="1" smtClean="0">
                <a:solidFill>
                  <a:srgbClr val="FF0000"/>
                </a:solidFill>
              </a:rPr>
              <a:t>lobar</a:t>
            </a:r>
            <a:r>
              <a:rPr lang="nl-NL" b="1" dirty="0" smtClean="0">
                <a:solidFill>
                  <a:srgbClr val="FF0000"/>
                </a:solidFill>
              </a:rPr>
              <a:t>	</a:t>
            </a:r>
            <a:endParaRPr lang="nl-NL" b="1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Microbleeds</a:t>
            </a:r>
            <a:r>
              <a:rPr lang="en-US" dirty="0" smtClean="0"/>
              <a:t> exclusively in </a:t>
            </a:r>
            <a:r>
              <a:rPr lang="en-US" dirty="0" err="1" smtClean="0"/>
              <a:t>cortico</a:t>
            </a:r>
            <a:r>
              <a:rPr lang="en-US" dirty="0" smtClean="0"/>
              <a:t>-subcortical regions</a:t>
            </a:r>
            <a:endParaRPr lang="en-US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b="1" dirty="0" err="1" smtClean="0">
                <a:solidFill>
                  <a:srgbClr val="0000FF"/>
                </a:solidFill>
              </a:rPr>
              <a:t>Deep</a:t>
            </a:r>
            <a:r>
              <a:rPr lang="nl-NL" b="1" dirty="0" smtClean="0">
                <a:solidFill>
                  <a:srgbClr val="0000FF"/>
                </a:solidFill>
              </a:rPr>
              <a:t>/</a:t>
            </a:r>
            <a:r>
              <a:rPr lang="nl-NL" b="1" dirty="0" err="1" smtClean="0">
                <a:solidFill>
                  <a:srgbClr val="0000FF"/>
                </a:solidFill>
              </a:rPr>
              <a:t>infratentorial</a:t>
            </a:r>
            <a:endParaRPr lang="nl-NL" b="1" dirty="0">
              <a:solidFill>
                <a:srgbClr val="0000FF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Any </a:t>
            </a:r>
            <a:r>
              <a:rPr lang="en-US" dirty="0" err="1" smtClean="0"/>
              <a:t>microbleeds</a:t>
            </a:r>
            <a:r>
              <a:rPr lang="en-US" dirty="0" smtClean="0"/>
              <a:t> in </a:t>
            </a:r>
            <a:br>
              <a:rPr lang="en-US" dirty="0" smtClean="0"/>
            </a:br>
            <a:r>
              <a:rPr lang="en-US" dirty="0" smtClean="0"/>
              <a:t>deep brain regions</a:t>
            </a:r>
            <a:endParaRPr lang="en-US" dirty="0"/>
          </a:p>
        </p:txBody>
      </p:sp>
      <p:graphicFrame>
        <p:nvGraphicFramePr>
          <p:cNvPr id="4134" name="Object 38"/>
          <p:cNvGraphicFramePr>
            <a:graphicFrameLocks noChangeAspect="1"/>
          </p:cNvGraphicFramePr>
          <p:nvPr/>
        </p:nvGraphicFramePr>
        <p:xfrm>
          <a:off x="7267575" y="393700"/>
          <a:ext cx="3171825" cy="3994150"/>
        </p:xfrm>
        <a:graphic>
          <a:graphicData uri="http://schemas.openxmlformats.org/presentationml/2006/ole">
            <p:oleObj spid="_x0000_s4134" name="PHOTO-PAINT" r:id="rId3" imgW="0" imgH="0" progId="">
              <p:embed/>
            </p:oleObj>
          </a:graphicData>
        </a:graphic>
      </p:graphicFrame>
      <p:graphicFrame>
        <p:nvGraphicFramePr>
          <p:cNvPr id="4135" name="Object 39"/>
          <p:cNvGraphicFramePr>
            <a:graphicFrameLocks noChangeAspect="1"/>
          </p:cNvGraphicFramePr>
          <p:nvPr/>
        </p:nvGraphicFramePr>
        <p:xfrm>
          <a:off x="1712913" y="396875"/>
          <a:ext cx="3260725" cy="3994150"/>
        </p:xfrm>
        <a:graphic>
          <a:graphicData uri="http://schemas.openxmlformats.org/presentationml/2006/ole">
            <p:oleObj spid="_x0000_s4135" name="PHOTO-PAINT" r:id="rId4" imgW="0" imgH="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b="1" smtClean="0"/>
              <a:t>Analytic approach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Site-specific genome-wide association studies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1000 Genomes imputed genotypes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Exclusions criteria: dementia, stroke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Binary logistic regressions for presence versus absence of </a:t>
            </a:r>
            <a:r>
              <a:rPr lang="en-GB" dirty="0" err="1" smtClean="0"/>
              <a:t>microbleeds</a:t>
            </a:r>
            <a:endParaRPr lang="en-GB" dirty="0" smtClean="0"/>
          </a:p>
          <a:p>
            <a:pPr marL="742950" lvl="1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E412E4"/>
                </a:solidFill>
              </a:rPr>
              <a:t>Any </a:t>
            </a:r>
            <a:r>
              <a:rPr lang="en-US" dirty="0" smtClean="0">
                <a:solidFill>
                  <a:srgbClr val="E412E4"/>
                </a:solidFill>
              </a:rPr>
              <a:t>BMB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Strictly lobar, </a:t>
            </a:r>
            <a:r>
              <a:rPr lang="en-US" dirty="0" smtClean="0">
                <a:solidFill>
                  <a:srgbClr val="0000FF"/>
                </a:solidFill>
              </a:rPr>
              <a:t>Deep/infra</a:t>
            </a:r>
          </a:p>
          <a:p>
            <a:pPr marL="742950" lvl="1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Controlling for age, sex, population stratification, and study site (if applicable)</a:t>
            </a:r>
          </a:p>
          <a:p>
            <a:pPr marL="742950" lvl="1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baseline="30000" dirty="0"/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Inverse variance based meta-analysis</a:t>
            </a:r>
            <a:endParaRPr lang="en-US" baseline="30000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Filtering on MAF*(Number of cases)*(Imputation quality) &gt; 5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 </a:t>
            </a:r>
            <a:r>
              <a:rPr lang="en-US" dirty="0" smtClean="0"/>
              <a:t>Genome-wide significance of p&lt;5x10</a:t>
            </a:r>
            <a:r>
              <a:rPr lang="en-US" baseline="30000" dirty="0" smtClean="0"/>
              <a:t>-8</a:t>
            </a:r>
            <a:r>
              <a:rPr lang="en-US" dirty="0" smtClean="0"/>
              <a:t>, suggestive association p&lt;1x10</a:t>
            </a:r>
            <a:r>
              <a:rPr lang="en-US" baseline="30000" dirty="0" smtClean="0"/>
              <a:t>-6</a:t>
            </a:r>
            <a:endParaRPr lang="en-GB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2152650" y="646113"/>
            <a:ext cx="7886700" cy="993775"/>
          </a:xfrm>
        </p:spPr>
        <p:txBody>
          <a:bodyPr/>
          <a:lstStyle/>
          <a:p>
            <a:pPr algn="ctr" eaLnBrk="1" hangingPunct="1"/>
            <a:r>
              <a:rPr lang="en-US" b="1" smtClean="0"/>
              <a:t>Participating cohorts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49338" y="1725613"/>
          <a:ext cx="10110355" cy="436113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022071"/>
                <a:gridCol w="2022071"/>
                <a:gridCol w="2022071"/>
                <a:gridCol w="2022071"/>
                <a:gridCol w="2022071"/>
              </a:tblGrid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1" u="none" strike="noStrike" dirty="0" smtClean="0">
                          <a:effectLst/>
                        </a:rPr>
                        <a:t>Cohort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>
                          <a:effectLst/>
                        </a:rPr>
                        <a:t>N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E412E4"/>
                          </a:solidFill>
                          <a:effectLst/>
                        </a:rPr>
                        <a:t>Any BMB</a:t>
                      </a:r>
                      <a:endParaRPr lang="en-US" sz="2100" b="1" i="0" u="none" strike="noStrike" dirty="0">
                        <a:solidFill>
                          <a:srgbClr val="E412E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Strictly </a:t>
                      </a:r>
                      <a:r>
                        <a:rPr lang="en-US" sz="2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lobar</a:t>
                      </a:r>
                      <a:endParaRPr lang="en-US" sz="2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Deep/infra</a:t>
                      </a:r>
                      <a:endParaRPr lang="en-US" sz="21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 smtClean="0">
                          <a:effectLst/>
                        </a:rPr>
                        <a:t>AGES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ASPS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 smtClean="0">
                          <a:effectLst/>
                        </a:rPr>
                        <a:t>ERF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126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27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FHS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1574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141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93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LBC1936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577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68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PROSPER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382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81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39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RS1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979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352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224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128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RS2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648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128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79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49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RS3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2424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>
                          <a:effectLst/>
                        </a:rPr>
                        <a:t>295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222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>
                          <a:effectLst/>
                        </a:rPr>
                        <a:t>73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1" u="none" strike="noStrike" dirty="0">
                          <a:effectLst/>
                        </a:rPr>
                        <a:t>Total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9492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1496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899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564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/>
          </p:cNvPicPr>
          <p:nvPr/>
        </p:nvPicPr>
        <p:blipFill>
          <a:blip r:embed="rId3" cstate="print"/>
          <a:srcRect t="7213"/>
          <a:stretch>
            <a:fillRect/>
          </a:stretch>
        </p:blipFill>
        <p:spPr bwMode="auto">
          <a:xfrm>
            <a:off x="806450" y="1111250"/>
            <a:ext cx="10363200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144713" y="233363"/>
            <a:ext cx="7886700" cy="99377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Manhattan plot - </a:t>
            </a:r>
            <a:r>
              <a:rPr lang="en-US" sz="3600" b="1" smtClean="0">
                <a:solidFill>
                  <a:srgbClr val="E412E4"/>
                </a:solidFill>
              </a:rPr>
              <a:t>Any microbleeds</a:t>
            </a:r>
          </a:p>
        </p:txBody>
      </p:sp>
      <p:sp>
        <p:nvSpPr>
          <p:cNvPr id="24579" name="Content Placeholder 2"/>
          <p:cNvSpPr txBox="1">
            <a:spLocks/>
          </p:cNvSpPr>
          <p:nvPr/>
        </p:nvSpPr>
        <p:spPr bwMode="auto">
          <a:xfrm>
            <a:off x="831850" y="4511675"/>
            <a:ext cx="103171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No genome-wide significant variants (p&lt;5x10</a:t>
            </a:r>
            <a:r>
              <a:rPr lang="en-US" sz="2800" baseline="30000">
                <a:latin typeface="Calibri" pitchFamily="34" charset="0"/>
              </a:rPr>
              <a:t>-8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Suggestive variants (p&lt;1x10</a:t>
            </a:r>
            <a:r>
              <a:rPr lang="en-US" sz="2800" baseline="30000">
                <a:latin typeface="Calibri" pitchFamily="34" charset="0"/>
              </a:rPr>
              <a:t>-6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nl-NL" sz="2400">
                <a:latin typeface="Calibri" pitchFamily="34" charset="0"/>
              </a:rPr>
              <a:t>chr1p36 (</a:t>
            </a:r>
            <a:r>
              <a:rPr lang="nl-NL" sz="2400" i="1">
                <a:latin typeface="Calibri" pitchFamily="34" charset="0"/>
              </a:rPr>
              <a:t>RERE</a:t>
            </a:r>
            <a:r>
              <a:rPr lang="nl-NL" sz="2400">
                <a:latin typeface="Calibri" pitchFamily="34" charset="0"/>
              </a:rPr>
              <a:t>), chr11p15 (</a:t>
            </a:r>
            <a:r>
              <a:rPr lang="nl-NL" sz="2400" i="1">
                <a:latin typeface="Calibri" pitchFamily="34" charset="0"/>
              </a:rPr>
              <a:t>CYB5R2/OVCH2</a:t>
            </a:r>
            <a:r>
              <a:rPr lang="nl-NL" sz="2400">
                <a:latin typeface="Calibri" pitchFamily="34" charset="0"/>
              </a:rPr>
              <a:t>)</a:t>
            </a:r>
            <a:endParaRPr lang="en-US" sz="2400">
              <a:latin typeface="Calibri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/>
          </p:cNvPicPr>
          <p:nvPr/>
        </p:nvPicPr>
        <p:blipFill>
          <a:blip r:embed="rId3" cstate="print"/>
          <a:srcRect t="7336"/>
          <a:stretch>
            <a:fillRect/>
          </a:stretch>
        </p:blipFill>
        <p:spPr bwMode="auto">
          <a:xfrm>
            <a:off x="806450" y="1111250"/>
            <a:ext cx="103632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144713" y="233363"/>
            <a:ext cx="7886700" cy="99377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Manhattan plot - </a:t>
            </a:r>
            <a:r>
              <a:rPr lang="en-US" sz="3600" b="1" smtClean="0">
                <a:solidFill>
                  <a:srgbClr val="C00000"/>
                </a:solidFill>
              </a:rPr>
              <a:t>Strictly lobar</a:t>
            </a:r>
            <a:endParaRPr lang="en-US" sz="3600" b="1" smtClean="0">
              <a:solidFill>
                <a:srgbClr val="E412E4"/>
              </a:solidFill>
            </a:endParaRPr>
          </a:p>
        </p:txBody>
      </p:sp>
      <p:sp>
        <p:nvSpPr>
          <p:cNvPr id="26627" name="Content Placeholder 2"/>
          <p:cNvSpPr txBox="1">
            <a:spLocks/>
          </p:cNvSpPr>
          <p:nvPr/>
        </p:nvSpPr>
        <p:spPr bwMode="auto">
          <a:xfrm>
            <a:off x="831850" y="4511675"/>
            <a:ext cx="103171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No genome-wide significant variants (p&lt;5x10</a:t>
            </a:r>
            <a:r>
              <a:rPr lang="en-US" sz="2800" baseline="30000">
                <a:latin typeface="Calibri" pitchFamily="34" charset="0"/>
              </a:rPr>
              <a:t>-8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Suggestive variants (p&lt;1x10</a:t>
            </a:r>
            <a:r>
              <a:rPr lang="en-US" sz="2800" baseline="30000">
                <a:latin typeface="Calibri" pitchFamily="34" charset="0"/>
              </a:rPr>
              <a:t>-6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nl-NL" sz="2400">
                <a:latin typeface="Calibri" pitchFamily="34" charset="0"/>
              </a:rPr>
              <a:t>chr10p12 (</a:t>
            </a:r>
            <a:r>
              <a:rPr lang="nl-NL" sz="2400" i="1">
                <a:latin typeface="Calibri" pitchFamily="34" charset="0"/>
              </a:rPr>
              <a:t>NEBL</a:t>
            </a:r>
            <a:r>
              <a:rPr lang="nl-NL" sz="2400">
                <a:latin typeface="Calibri" pitchFamily="34" charset="0"/>
              </a:rPr>
              <a:t>), chr14q11 (</a:t>
            </a:r>
            <a:r>
              <a:rPr lang="nl-NL" sz="2400" i="1">
                <a:latin typeface="Calibri" pitchFamily="34" charset="0"/>
              </a:rPr>
              <a:t>TTC5/CNNB1IP1</a:t>
            </a:r>
            <a:r>
              <a:rPr lang="nl-NL" sz="2400">
                <a:latin typeface="Calibri" pitchFamily="34" charset="0"/>
              </a:rPr>
              <a:t>), chr18q12 (</a:t>
            </a:r>
            <a:r>
              <a:rPr lang="nl-NL" sz="2400" i="1">
                <a:latin typeface="Calibri" pitchFamily="34" charset="0"/>
              </a:rPr>
              <a:t>WBP11P1</a:t>
            </a:r>
            <a:r>
              <a:rPr lang="nl-NL" sz="2400">
                <a:latin typeface="Calibri" pitchFamily="34" charset="0"/>
              </a:rPr>
              <a:t>), chr19p13 (</a:t>
            </a:r>
            <a:r>
              <a:rPr lang="nl-NL" sz="2400" i="1">
                <a:latin typeface="Calibri" pitchFamily="34" charset="0"/>
              </a:rPr>
              <a:t>ZNF414</a:t>
            </a:r>
            <a:r>
              <a:rPr lang="nl-NL" sz="2400">
                <a:latin typeface="Calibri" pitchFamily="34" charset="0"/>
              </a:rPr>
              <a:t>), chr22q13 (</a:t>
            </a:r>
            <a:r>
              <a:rPr lang="nl-NL" sz="2400" i="1">
                <a:latin typeface="Calibri" pitchFamily="34" charset="0"/>
              </a:rPr>
              <a:t>PHF21B</a:t>
            </a:r>
            <a:r>
              <a:rPr lang="nl-NL" sz="2400">
                <a:latin typeface="Calibri" pitchFamily="34" charset="0"/>
              </a:rPr>
              <a:t>)</a:t>
            </a:r>
            <a:endParaRPr lang="en-US" sz="2400">
              <a:latin typeface="Calibri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</a:pPr>
            <a:endParaRPr lang="en-US" sz="2400">
              <a:latin typeface="Calibri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/>
          </p:cNvPicPr>
          <p:nvPr/>
        </p:nvPicPr>
        <p:blipFill>
          <a:blip r:embed="rId3" cstate="print"/>
          <a:srcRect t="7027"/>
          <a:stretch>
            <a:fillRect/>
          </a:stretch>
        </p:blipFill>
        <p:spPr bwMode="auto">
          <a:xfrm>
            <a:off x="806450" y="1100138"/>
            <a:ext cx="10363200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144713" y="233363"/>
            <a:ext cx="7886700" cy="993775"/>
          </a:xfrm>
        </p:spPr>
        <p:txBody>
          <a:bodyPr/>
          <a:lstStyle/>
          <a:p>
            <a:pPr algn="ctr" eaLnBrk="1" hangingPunct="1"/>
            <a:r>
              <a:rPr lang="en-US" sz="3600" b="1" smtClean="0"/>
              <a:t>Manhattan plot - </a:t>
            </a:r>
            <a:r>
              <a:rPr lang="en-US" sz="3600" b="1" smtClean="0">
                <a:solidFill>
                  <a:srgbClr val="0000FF"/>
                </a:solidFill>
              </a:rPr>
              <a:t>Deep/infra</a:t>
            </a:r>
            <a:endParaRPr lang="en-US" sz="3600" b="1" smtClean="0">
              <a:solidFill>
                <a:srgbClr val="E412E4"/>
              </a:solidFill>
            </a:endParaRPr>
          </a:p>
        </p:txBody>
      </p:sp>
      <p:sp>
        <p:nvSpPr>
          <p:cNvPr id="28675" name="Content Placeholder 2"/>
          <p:cNvSpPr txBox="1">
            <a:spLocks/>
          </p:cNvSpPr>
          <p:nvPr/>
        </p:nvSpPr>
        <p:spPr bwMode="auto">
          <a:xfrm>
            <a:off x="831850" y="4511675"/>
            <a:ext cx="103171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No genome-wide significant variants (p&lt;5x10</a:t>
            </a:r>
            <a:r>
              <a:rPr lang="en-US" sz="2800" baseline="30000">
                <a:latin typeface="Calibri" pitchFamily="34" charset="0"/>
              </a:rPr>
              <a:t>-8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Suggestive variants (p&lt;1x10</a:t>
            </a:r>
            <a:r>
              <a:rPr lang="en-US" sz="2800" baseline="30000">
                <a:latin typeface="Calibri" pitchFamily="34" charset="0"/>
              </a:rPr>
              <a:t>-6</a:t>
            </a:r>
            <a:r>
              <a:rPr lang="en-US" sz="2800">
                <a:latin typeface="Calibri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nl-NL" sz="2400">
                <a:latin typeface="Calibri" pitchFamily="34" charset="0"/>
              </a:rPr>
              <a:t>chr5q33 (</a:t>
            </a:r>
            <a:r>
              <a:rPr lang="nl-NL" sz="2400" i="1">
                <a:latin typeface="Calibri" pitchFamily="34" charset="0"/>
              </a:rPr>
              <a:t>SGCD</a:t>
            </a:r>
            <a:r>
              <a:rPr lang="nl-NL" sz="2400">
                <a:latin typeface="Calibri" pitchFamily="34" charset="0"/>
              </a:rPr>
              <a:t>), chr7p12 (</a:t>
            </a:r>
            <a:r>
              <a:rPr lang="nl-NL" sz="2400" i="1">
                <a:latin typeface="Calibri" pitchFamily="34" charset="0"/>
              </a:rPr>
              <a:t>ABCA13</a:t>
            </a:r>
            <a:r>
              <a:rPr lang="nl-NL" sz="2400">
                <a:latin typeface="Calibri" pitchFamily="34" charset="0"/>
              </a:rPr>
              <a:t>), chr15q25 (</a:t>
            </a:r>
            <a:r>
              <a:rPr lang="nl-NL" sz="2400" i="1">
                <a:latin typeface="Calibri" pitchFamily="34" charset="0"/>
              </a:rPr>
              <a:t>STARD5</a:t>
            </a:r>
            <a:r>
              <a:rPr lang="nl-NL" sz="2400">
                <a:latin typeface="Calibri" pitchFamily="34" charset="0"/>
              </a:rPr>
              <a:t>) </a:t>
            </a:r>
            <a:endParaRPr lang="en-US" sz="2400">
              <a:latin typeface="Calibri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 l="64140" t="14314" r="14648" b="57324"/>
          <a:stretch>
            <a:fillRect/>
          </a:stretch>
        </p:blipFill>
        <p:spPr bwMode="auto">
          <a:xfrm>
            <a:off x="650875" y="101600"/>
            <a:ext cx="6465888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63547" t="56474" r="14217" b="6349"/>
          <a:stretch>
            <a:fillRect/>
          </a:stretch>
        </p:blipFill>
        <p:spPr bwMode="auto">
          <a:xfrm>
            <a:off x="427038" y="2933700"/>
            <a:ext cx="6778625" cy="382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2449513" y="5407025"/>
            <a:ext cx="1557337" cy="53657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453313" y="868363"/>
            <a:ext cx="4306887" cy="4986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20 Alzheimer’s disease variants: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+mn-cs"/>
              </a:rPr>
              <a:t>APOE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E412E4"/>
                </a:solidFill>
                <a:latin typeface="+mn-lt"/>
                <a:cs typeface="+mn-cs"/>
              </a:rPr>
              <a:t>Any BMB</a:t>
            </a:r>
            <a:r>
              <a:rPr lang="en-US" dirty="0">
                <a:latin typeface="+mn-lt"/>
                <a:cs typeface="+mn-cs"/>
              </a:rPr>
              <a:t>: OR=1.30, </a:t>
            </a:r>
            <a:r>
              <a:rPr lang="en-US" b="1" dirty="0">
                <a:latin typeface="+mn-lt"/>
                <a:cs typeface="+mn-cs"/>
              </a:rPr>
              <a:t>p=2.00x10</a:t>
            </a:r>
            <a:r>
              <a:rPr lang="en-US" b="1" baseline="30000" dirty="0">
                <a:latin typeface="+mn-lt"/>
                <a:cs typeface="+mn-cs"/>
              </a:rPr>
              <a:t>-5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Strictly lobar</a:t>
            </a:r>
            <a:r>
              <a:rPr lang="en-US" dirty="0">
                <a:latin typeface="+mn-lt"/>
                <a:cs typeface="+mn-cs"/>
              </a:rPr>
              <a:t>: OR=1.29, </a:t>
            </a:r>
            <a:r>
              <a:rPr lang="en-US" b="1" dirty="0">
                <a:latin typeface="+mn-lt"/>
                <a:cs typeface="+mn-cs"/>
              </a:rPr>
              <a:t>p=1.07x10</a:t>
            </a:r>
            <a:r>
              <a:rPr lang="en-US" b="1" baseline="30000" dirty="0">
                <a:latin typeface="+mn-lt"/>
                <a:cs typeface="+mn-cs"/>
              </a:rPr>
              <a:t>-3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Deep/infra</a:t>
            </a:r>
            <a:r>
              <a:rPr lang="en-US" dirty="0">
                <a:latin typeface="+mn-lt"/>
                <a:cs typeface="+mn-cs"/>
              </a:rPr>
              <a:t>: OR=1.27, </a:t>
            </a:r>
            <a:r>
              <a:rPr lang="en-US" b="1" dirty="0">
                <a:latin typeface="+mn-lt"/>
                <a:cs typeface="+mn-cs"/>
              </a:rPr>
              <a:t>p=2.19x10</a:t>
            </a:r>
            <a:r>
              <a:rPr lang="en-US" b="1" baseline="30000" dirty="0">
                <a:latin typeface="+mn-lt"/>
                <a:cs typeface="+mn-cs"/>
              </a:rPr>
              <a:t>-2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2 </a:t>
            </a:r>
            <a:r>
              <a:rPr lang="en-GB" b="1" dirty="0">
                <a:latin typeface="+mn-lt"/>
                <a:cs typeface="+mn-cs"/>
              </a:rPr>
              <a:t>Intracerebral haemorrhage </a:t>
            </a:r>
            <a:r>
              <a:rPr lang="en-GB" b="1" dirty="0" err="1">
                <a:latin typeface="+mn-lt"/>
                <a:cs typeface="+mn-cs"/>
              </a:rPr>
              <a:t>varia</a:t>
            </a:r>
            <a:r>
              <a:rPr lang="en-US" b="1" dirty="0" err="1">
                <a:latin typeface="+mn-lt"/>
                <a:cs typeface="+mn-cs"/>
              </a:rPr>
              <a:t>nts</a:t>
            </a:r>
            <a:r>
              <a:rPr lang="en-US" b="1" dirty="0">
                <a:latin typeface="+mn-lt"/>
                <a:cs typeface="+mn-cs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  <a:cs typeface="+mn-cs"/>
              </a:rPr>
              <a:t>chr12q21, lobar ICH</a:t>
            </a:r>
            <a:endParaRPr lang="en-US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E412E4"/>
                </a:solidFill>
                <a:latin typeface="+mn-lt"/>
                <a:cs typeface="+mn-cs"/>
              </a:rPr>
              <a:t>Any BMB</a:t>
            </a:r>
            <a:r>
              <a:rPr lang="en-US" dirty="0">
                <a:latin typeface="+mn-lt"/>
                <a:cs typeface="+mn-cs"/>
              </a:rPr>
              <a:t>: OR=1.01, p=.82</a:t>
            </a:r>
            <a:endParaRPr lang="en-US" baseline="30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Strictly lobar</a:t>
            </a:r>
            <a:r>
              <a:rPr lang="en-US" dirty="0">
                <a:latin typeface="+mn-lt"/>
                <a:cs typeface="+mn-cs"/>
              </a:rPr>
              <a:t>: OR=1.03, p=.71</a:t>
            </a:r>
            <a:endParaRPr lang="en-US" baseline="30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Deep/infra</a:t>
            </a:r>
            <a:r>
              <a:rPr lang="en-US" dirty="0">
                <a:latin typeface="+mn-lt"/>
                <a:cs typeface="+mn-cs"/>
              </a:rPr>
              <a:t>: OR=.95, p=.54</a:t>
            </a:r>
            <a:br>
              <a:rPr lang="en-US" dirty="0">
                <a:latin typeface="+mn-lt"/>
                <a:cs typeface="+mn-cs"/>
              </a:rPr>
            </a:br>
            <a:endParaRPr lang="en-US" baseline="300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  <a:cs typeface="+mn-cs"/>
              </a:rPr>
              <a:t>chr1q22, </a:t>
            </a:r>
            <a:r>
              <a:rPr lang="en-GB" dirty="0" err="1">
                <a:latin typeface="+mn-lt"/>
                <a:cs typeface="+mn-cs"/>
              </a:rPr>
              <a:t>nonlobar</a:t>
            </a:r>
            <a:r>
              <a:rPr lang="en-GB" dirty="0">
                <a:latin typeface="+mn-lt"/>
                <a:cs typeface="+mn-cs"/>
              </a:rPr>
              <a:t> ICH</a:t>
            </a:r>
            <a:endParaRPr lang="en-US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E412E4"/>
                </a:solidFill>
                <a:latin typeface="+mn-lt"/>
                <a:cs typeface="+mn-cs"/>
              </a:rPr>
              <a:t>Any BMB</a:t>
            </a:r>
            <a:r>
              <a:rPr lang="en-US" dirty="0">
                <a:latin typeface="+mn-lt"/>
                <a:cs typeface="+mn-cs"/>
              </a:rPr>
              <a:t>: OR=1.14, </a:t>
            </a:r>
            <a:r>
              <a:rPr lang="en-US" b="1" dirty="0">
                <a:latin typeface="+mn-lt"/>
                <a:cs typeface="+mn-cs"/>
              </a:rPr>
              <a:t>p=5.06x10</a:t>
            </a:r>
            <a:r>
              <a:rPr lang="en-US" b="1" baseline="30000" dirty="0">
                <a:latin typeface="+mn-lt"/>
                <a:cs typeface="+mn-cs"/>
              </a:rPr>
              <a:t>-3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Strictly lobar</a:t>
            </a:r>
            <a:r>
              <a:rPr lang="en-US" dirty="0">
                <a:latin typeface="+mn-lt"/>
                <a:cs typeface="+mn-cs"/>
              </a:rPr>
              <a:t>: OR=1.09, p=.16</a:t>
            </a:r>
            <a:endParaRPr lang="en-US" baseline="30000" dirty="0">
              <a:latin typeface="+mn-lt"/>
              <a:cs typeface="+mn-cs"/>
            </a:endParaRP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cs typeface="+mn-cs"/>
              </a:rPr>
              <a:t>Deep/infra</a:t>
            </a:r>
            <a:r>
              <a:rPr lang="en-US" dirty="0">
                <a:latin typeface="+mn-lt"/>
                <a:cs typeface="+mn-cs"/>
              </a:rPr>
              <a:t>: OR=1.33, </a:t>
            </a:r>
            <a:r>
              <a:rPr lang="en-US" b="1" dirty="0">
                <a:latin typeface="+mn-lt"/>
                <a:cs typeface="+mn-cs"/>
              </a:rPr>
              <a:t>p=2.54x10</a:t>
            </a:r>
            <a:r>
              <a:rPr lang="en-US" b="1" baseline="30000" dirty="0">
                <a:latin typeface="+mn-lt"/>
                <a:cs typeface="+mn-cs"/>
              </a:rPr>
              <a:t>-4</a:t>
            </a:r>
          </a:p>
          <a:p>
            <a:pPr marL="742950" lvl="1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b="1" smtClean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No variants associated with </a:t>
            </a:r>
            <a:r>
              <a:rPr lang="en-GB" dirty="0" err="1" smtClean="0"/>
              <a:t>microbleeds</a:t>
            </a:r>
            <a:r>
              <a:rPr lang="en-GB" dirty="0" smtClean="0"/>
              <a:t> at genome-wide significance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Currently including more studies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Alzheimer’s disease variants associated with </a:t>
            </a:r>
            <a:r>
              <a:rPr lang="en-US" dirty="0" err="1" smtClean="0"/>
              <a:t>microbleeds</a:t>
            </a:r>
            <a:r>
              <a:rPr lang="en-US" dirty="0" smtClean="0"/>
              <a:t>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Slightly stronger with strictly lobar </a:t>
            </a:r>
            <a:r>
              <a:rPr lang="en-US" dirty="0" err="1" smtClean="0"/>
              <a:t>microbleeds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Evidence </a:t>
            </a:r>
            <a:r>
              <a:rPr lang="en-US" dirty="0"/>
              <a:t>of </a:t>
            </a:r>
            <a:r>
              <a:rPr lang="en-US" dirty="0" smtClean="0"/>
              <a:t>potential </a:t>
            </a:r>
            <a:r>
              <a:rPr lang="en-US" dirty="0"/>
              <a:t>mechanistic links between </a:t>
            </a:r>
            <a:r>
              <a:rPr lang="en-US" dirty="0" smtClean="0"/>
              <a:t>Alzheimer’s disease and small vessel disease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 smtClean="0"/>
              <a:t>Nonlobar</a:t>
            </a:r>
            <a:r>
              <a:rPr lang="en-US" dirty="0" smtClean="0"/>
              <a:t> ICH variant </a:t>
            </a:r>
            <a:r>
              <a:rPr lang="en-US" dirty="0"/>
              <a:t>associated with </a:t>
            </a:r>
            <a:r>
              <a:rPr lang="en-US" dirty="0" smtClean="0"/>
              <a:t>deep </a:t>
            </a:r>
            <a:r>
              <a:rPr lang="en-US" dirty="0" err="1" smtClean="0"/>
              <a:t>microbleeds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Disease-associated variant also affects people free of stroke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 smtClean="0"/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3"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err="1" smtClean="0"/>
              <a:t>NeuroCHARGE</a:t>
            </a:r>
            <a:r>
              <a:rPr lang="en-US" b="1" dirty="0" smtClean="0"/>
              <a:t> Working Group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Lenore </a:t>
            </a:r>
            <a:r>
              <a:rPr lang="en-US" i="1" dirty="0"/>
              <a:t>J. Launer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/>
              <a:t>Jose Rafael Romero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Alexa </a:t>
            </a:r>
            <a:r>
              <a:rPr lang="en-US" i="1" dirty="0" err="1"/>
              <a:t>Beiser</a:t>
            </a:r>
            <a:endParaRPr lang="en-US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Mark </a:t>
            </a:r>
            <a:r>
              <a:rPr lang="en-US" i="1" dirty="0"/>
              <a:t>A. van </a:t>
            </a:r>
            <a:r>
              <a:rPr lang="en-US" i="1" dirty="0" err="1" smtClean="0"/>
              <a:t>Buchem</a:t>
            </a:r>
            <a:r>
              <a:rPr lang="en-US" i="1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Vincent Chouraki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Charles DeCarli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i="1" dirty="0" smtClean="0"/>
              <a:t>Reinhold Schmidt</a:t>
            </a:r>
            <a:endParaRPr lang="en-US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/>
              <a:t/>
            </a:r>
            <a:br>
              <a:rPr lang="en-US" i="1" dirty="0"/>
            </a:br>
            <a:r>
              <a:rPr lang="en-US" i="1" dirty="0" smtClean="0"/>
              <a:t>Cornelia </a:t>
            </a:r>
            <a:r>
              <a:rPr lang="en-US" i="1" dirty="0"/>
              <a:t>M. van </a:t>
            </a:r>
            <a:r>
              <a:rPr lang="en-US" i="1" dirty="0" smtClean="0"/>
              <a:t>Duijn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Stephanie Debette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Sarah </a:t>
            </a:r>
            <a:r>
              <a:rPr lang="en-US" i="1" dirty="0"/>
              <a:t>R. </a:t>
            </a:r>
            <a:r>
              <a:rPr lang="en-US" i="1" dirty="0" err="1" smtClean="0"/>
              <a:t>Preis</a:t>
            </a:r>
            <a:endParaRPr lang="en-US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Natalia </a:t>
            </a:r>
            <a:r>
              <a:rPr lang="en-US" i="1" dirty="0"/>
              <a:t>S. </a:t>
            </a:r>
            <a:r>
              <a:rPr lang="en-US" i="1" dirty="0" err="1" smtClean="0"/>
              <a:t>Rost</a:t>
            </a:r>
            <a:endParaRPr lang="en-US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Joshua Bis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Sudha Seshadri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i="1" dirty="0" err="1"/>
              <a:t>Myriam</a:t>
            </a:r>
            <a:r>
              <a:rPr lang="en-GB" i="1" dirty="0"/>
              <a:t> </a:t>
            </a:r>
            <a:r>
              <a:rPr lang="en-GB" i="1" dirty="0" err="1"/>
              <a:t>Fornage</a:t>
            </a:r>
            <a:endParaRPr lang="en-GB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Meike</a:t>
            </a:r>
            <a:r>
              <a:rPr lang="en-US" i="1" dirty="0" smtClean="0"/>
              <a:t> </a:t>
            </a:r>
            <a:r>
              <a:rPr lang="en-US" i="1" dirty="0"/>
              <a:t>W. </a:t>
            </a:r>
            <a:r>
              <a:rPr lang="en-US" i="1" dirty="0" smtClean="0"/>
              <a:t>Vernooij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Joanna </a:t>
            </a:r>
            <a:r>
              <a:rPr lang="en-US" i="1" dirty="0"/>
              <a:t>M. </a:t>
            </a:r>
            <a:r>
              <a:rPr lang="en-US" i="1" dirty="0" smtClean="0"/>
              <a:t>Wardlaw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i="1" dirty="0" smtClean="0"/>
              <a:t>Paul </a:t>
            </a:r>
            <a:r>
              <a:rPr lang="en-GB" i="1" dirty="0" err="1" smtClean="0"/>
              <a:t>Nyquist</a:t>
            </a:r>
            <a:endParaRPr lang="en-GB" i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i="1" dirty="0" smtClean="0"/>
              <a:t>M</a:t>
            </a:r>
            <a:r>
              <a:rPr lang="en-US" i="1" dirty="0"/>
              <a:t>. </a:t>
            </a:r>
            <a:r>
              <a:rPr lang="en-US" i="1" dirty="0" err="1"/>
              <a:t>Arfan</a:t>
            </a:r>
            <a:r>
              <a:rPr lang="en-US" i="1" dirty="0"/>
              <a:t> Ikram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/>
              <a:t>…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/>
              <a:t>and many others!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mtClean="0"/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Extra slides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Heritability</a:t>
            </a: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2271713" y="1725613"/>
          <a:ext cx="7588250" cy="452278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118630"/>
                <a:gridCol w="1675722"/>
                <a:gridCol w="1897176"/>
                <a:gridCol w="1897176"/>
              </a:tblGrid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1" u="none" strike="noStrike" dirty="0" smtClean="0">
                          <a:effectLst/>
                        </a:rPr>
                        <a:t>Cohort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E412E4"/>
                          </a:solidFill>
                          <a:effectLst/>
                        </a:rPr>
                        <a:t>Any BMB</a:t>
                      </a:r>
                      <a:endParaRPr lang="en-US" sz="2100" b="1" i="0" u="none" strike="noStrike" dirty="0">
                        <a:solidFill>
                          <a:srgbClr val="E412E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Strictly </a:t>
                      </a:r>
                      <a:r>
                        <a:rPr lang="en-US" sz="2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lobar</a:t>
                      </a:r>
                      <a:endParaRPr lang="en-US" sz="2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Deep/infra</a:t>
                      </a:r>
                      <a:endParaRPr lang="en-US" sz="21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02975">
                <a:tc>
                  <a:txBody>
                    <a:bodyPr/>
                    <a:lstStyle/>
                    <a:p>
                      <a:pPr algn="l" fontAlgn="b"/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nl-NL" sz="18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nl-N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(SE)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nl-NL" sz="18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nl-N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(SE)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nl-NL" sz="18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nl-N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(SE)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Family</a:t>
                      </a:r>
                      <a:r>
                        <a:rPr lang="nl-NL" sz="21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l-NL" sz="2100" b="0" i="1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study</a:t>
                      </a:r>
                      <a:endParaRPr lang="en-US" sz="21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ASPS</a:t>
                      </a:r>
                      <a:endParaRPr lang="en-US" sz="2100" dirty="0"/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>
                          <a:effectLst/>
                        </a:rPr>
                        <a:t>FHS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.25</a:t>
                      </a:r>
                      <a:r>
                        <a:rPr lang="nl-NL" sz="2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(.10)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.15 (1.01)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.23 (.47)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 smtClean="0">
                          <a:effectLst/>
                        </a:rPr>
                        <a:t>ERF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u="none" strike="noStrike" dirty="0" smtClean="0">
                          <a:effectLst/>
                        </a:rPr>
                        <a:t>-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00082">
                <a:tc>
                  <a:txBody>
                    <a:bodyPr/>
                    <a:lstStyle/>
                    <a:p>
                      <a:pPr algn="l" fontAlgn="b"/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nl-NL" sz="21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Unrelated</a:t>
                      </a:r>
                      <a:r>
                        <a:rPr lang="nl-NL" sz="2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sample</a:t>
                      </a:r>
                      <a:endParaRPr lang="en-US" sz="2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u="none" strike="noStrike" dirty="0" smtClean="0">
                          <a:effectLst/>
                        </a:rPr>
                        <a:t>RS1-3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.08 (.11)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.05</a:t>
                      </a:r>
                      <a:r>
                        <a:rPr lang="nl-NL" sz="2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(.11)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2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 (.12)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236354">
                <a:tc>
                  <a:txBody>
                    <a:bodyPr/>
                    <a:lstStyle/>
                    <a:p>
                      <a:pPr algn="l" fontAlgn="b"/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  <a:tr h="396467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1" u="none" strike="noStrike" dirty="0">
                          <a:effectLst/>
                        </a:rPr>
                        <a:t>Total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1462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899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1" u="none" strike="noStrike" dirty="0" smtClean="0">
                          <a:effectLst/>
                        </a:rPr>
                        <a:t>536</a:t>
                      </a:r>
                      <a:endParaRPr lang="en-US" sz="2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QQ plot - </a:t>
            </a:r>
            <a:r>
              <a:rPr lang="en-US" b="1" smtClean="0">
                <a:solidFill>
                  <a:srgbClr val="E412E4"/>
                </a:solidFill>
              </a:rPr>
              <a:t>Any microbleeds</a:t>
            </a:r>
            <a:endParaRPr lang="en-US" smtClean="0"/>
          </a:p>
        </p:txBody>
      </p:sp>
      <p:pic>
        <p:nvPicPr>
          <p:cNvPr id="35842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09975" y="1825625"/>
            <a:ext cx="4972050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QQ plot - </a:t>
            </a:r>
            <a:r>
              <a:rPr lang="en-US" b="1" smtClean="0">
                <a:solidFill>
                  <a:srgbClr val="C00000"/>
                </a:solidFill>
              </a:rPr>
              <a:t>Strictly lobar</a:t>
            </a:r>
            <a:endParaRPr lang="en-US" smtClean="0"/>
          </a:p>
        </p:txBody>
      </p:sp>
      <p:pic>
        <p:nvPicPr>
          <p:cNvPr id="36866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09975" y="1825625"/>
            <a:ext cx="4972050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QQ plot - </a:t>
            </a:r>
            <a:r>
              <a:rPr lang="en-US" b="1" smtClean="0">
                <a:solidFill>
                  <a:srgbClr val="0000FF"/>
                </a:solidFill>
              </a:rPr>
              <a:t>Deep/infra</a:t>
            </a:r>
            <a:endParaRPr lang="en-US" smtClean="0"/>
          </a:p>
        </p:txBody>
      </p:sp>
      <p:pic>
        <p:nvPicPr>
          <p:cNvPr id="37890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09975" y="1825625"/>
            <a:ext cx="4972050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9513</TotalTime>
  <Words>852</Words>
  <Application>Microsoft Office PowerPoint</Application>
  <PresentationFormat>Custom</PresentationFormat>
  <Paragraphs>200</Paragraphs>
  <Slides>19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PHOTO-PAINT</vt:lpstr>
      <vt:lpstr>Genome-wide association study of brain microbleeds: the CHARGE consortium</vt:lpstr>
      <vt:lpstr>Brain microbleeds</vt:lpstr>
      <vt:lpstr>Slide 3</vt:lpstr>
      <vt:lpstr>Slide 4</vt:lpstr>
      <vt:lpstr>Slide 5</vt:lpstr>
      <vt:lpstr>Analytic approach</vt:lpstr>
      <vt:lpstr>Participating cohorts</vt:lpstr>
      <vt:lpstr>Manhattan plot - Any microbleeds</vt:lpstr>
      <vt:lpstr>Manhattan plot - Strictly lobar</vt:lpstr>
      <vt:lpstr>Manhattan plot - Deep/infra</vt:lpstr>
      <vt:lpstr>Slide 11</vt:lpstr>
      <vt:lpstr>Conclusions</vt:lpstr>
      <vt:lpstr>Acknowledgements</vt:lpstr>
      <vt:lpstr>Slide 14</vt:lpstr>
      <vt:lpstr>Extra slides</vt:lpstr>
      <vt:lpstr>Heritability</vt:lpstr>
      <vt:lpstr>QQ plot - Any microbleeds</vt:lpstr>
      <vt:lpstr>QQ plot - Strictly lobar</vt:lpstr>
      <vt:lpstr>QQ plot - Deep/infra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Cohorts</dc:title>
  <dc:creator>H A</dc:creator>
  <cp:lastModifiedBy>Stephen Bevan</cp:lastModifiedBy>
  <cp:revision>62</cp:revision>
  <dcterms:created xsi:type="dcterms:W3CDTF">2014-01-24T15:26:28Z</dcterms:created>
  <dcterms:modified xsi:type="dcterms:W3CDTF">2014-12-05T15:45:22Z</dcterms:modified>
</cp:coreProperties>
</file>