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4"/>
  </p:notesMasterIdLst>
  <p:handoutMasterIdLst>
    <p:handoutMasterId r:id="rId35"/>
  </p:handoutMasterIdLst>
  <p:sldIdLst>
    <p:sldId id="865" r:id="rId2"/>
    <p:sldId id="912" r:id="rId3"/>
    <p:sldId id="914" r:id="rId4"/>
    <p:sldId id="913" r:id="rId5"/>
    <p:sldId id="868" r:id="rId6"/>
    <p:sldId id="586" r:id="rId7"/>
    <p:sldId id="873" r:id="rId8"/>
    <p:sldId id="877" r:id="rId9"/>
    <p:sldId id="878" r:id="rId10"/>
    <p:sldId id="879" r:id="rId11"/>
    <p:sldId id="880" r:id="rId12"/>
    <p:sldId id="881" r:id="rId13"/>
    <p:sldId id="910" r:id="rId14"/>
    <p:sldId id="889" r:id="rId15"/>
    <p:sldId id="893" r:id="rId16"/>
    <p:sldId id="890" r:id="rId17"/>
    <p:sldId id="891" r:id="rId18"/>
    <p:sldId id="888" r:id="rId19"/>
    <p:sldId id="894" r:id="rId20"/>
    <p:sldId id="897" r:id="rId21"/>
    <p:sldId id="900" r:id="rId22"/>
    <p:sldId id="895" r:id="rId23"/>
    <p:sldId id="908" r:id="rId24"/>
    <p:sldId id="905" r:id="rId25"/>
    <p:sldId id="907" r:id="rId26"/>
    <p:sldId id="735" r:id="rId27"/>
    <p:sldId id="917" r:id="rId28"/>
    <p:sldId id="916" r:id="rId29"/>
    <p:sldId id="892" r:id="rId30"/>
    <p:sldId id="911" r:id="rId31"/>
    <p:sldId id="901" r:id="rId32"/>
    <p:sldId id="915" r:id="rId33"/>
  </p:sldIdLst>
  <p:sldSz cx="9144000" cy="6858000" type="screen4x3"/>
  <p:notesSz cx="6881813" cy="100155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CC"/>
    <a:srgbClr val="339966"/>
    <a:srgbClr val="CCFFFF"/>
    <a:srgbClr val="66CCFF"/>
    <a:srgbClr val="0099FF"/>
    <a:srgbClr val="FF6600"/>
    <a:srgbClr val="FFFF99"/>
  </p:clrMru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2718" autoAdjust="0"/>
  </p:normalViewPr>
  <p:slideViewPr>
    <p:cSldViewPr>
      <p:cViewPr>
        <p:scale>
          <a:sx n="50" d="100"/>
          <a:sy n="50" d="100"/>
        </p:scale>
        <p:origin x="-2682" y="-12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14" y="274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-2928" y="-108"/>
      </p:cViewPr>
      <p:guideLst>
        <p:guide orient="horz" pos="3155"/>
        <p:guide pos="2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1325" cy="500063"/>
          </a:xfrm>
          <a:prstGeom prst="rect">
            <a:avLst/>
          </a:prstGeom>
        </p:spPr>
        <p:txBody>
          <a:bodyPr vert="horz" lIns="89129" tIns="44565" rIns="89129" bIns="44565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98900" y="0"/>
            <a:ext cx="2981325" cy="500063"/>
          </a:xfrm>
          <a:prstGeom prst="rect">
            <a:avLst/>
          </a:prstGeom>
        </p:spPr>
        <p:txBody>
          <a:bodyPr vert="horz" lIns="89129" tIns="44565" rIns="89129" bIns="44565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FB71B7E-0FB8-477D-B55B-A5C007B64A5B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513888"/>
            <a:ext cx="2981325" cy="500062"/>
          </a:xfrm>
          <a:prstGeom prst="rect">
            <a:avLst/>
          </a:prstGeom>
        </p:spPr>
        <p:txBody>
          <a:bodyPr vert="horz" lIns="89129" tIns="44565" rIns="89129" bIns="44565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98900" y="9513888"/>
            <a:ext cx="2981325" cy="500062"/>
          </a:xfrm>
          <a:prstGeom prst="rect">
            <a:avLst/>
          </a:prstGeom>
        </p:spPr>
        <p:txBody>
          <a:bodyPr vert="horz" lIns="89129" tIns="44565" rIns="89129" bIns="44565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DB09768-727A-466E-8D59-69FE032E9A9F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1325" cy="500063"/>
          </a:xfrm>
          <a:prstGeom prst="rect">
            <a:avLst/>
          </a:prstGeom>
        </p:spPr>
        <p:txBody>
          <a:bodyPr vert="horz" lIns="96546" tIns="48273" rIns="96546" bIns="4827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98900" y="0"/>
            <a:ext cx="2981325" cy="500063"/>
          </a:xfrm>
          <a:prstGeom prst="rect">
            <a:avLst/>
          </a:prstGeom>
        </p:spPr>
        <p:txBody>
          <a:bodyPr vert="horz" lIns="96546" tIns="48273" rIns="96546" bIns="4827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9FB85929-C1B3-49B1-856B-5C75C87D252A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36625" y="750888"/>
            <a:ext cx="500856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46" tIns="48273" rIns="96546" bIns="48273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975" y="4756150"/>
            <a:ext cx="5503863" cy="4506913"/>
          </a:xfrm>
          <a:prstGeom prst="rect">
            <a:avLst/>
          </a:prstGeom>
        </p:spPr>
        <p:txBody>
          <a:bodyPr vert="horz" lIns="96546" tIns="48273" rIns="96546" bIns="48273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3888"/>
            <a:ext cx="2981325" cy="500062"/>
          </a:xfrm>
          <a:prstGeom prst="rect">
            <a:avLst/>
          </a:prstGeom>
        </p:spPr>
        <p:txBody>
          <a:bodyPr vert="horz" lIns="96546" tIns="48273" rIns="96546" bIns="4827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98900" y="9513888"/>
            <a:ext cx="2981325" cy="500062"/>
          </a:xfrm>
          <a:prstGeom prst="rect">
            <a:avLst/>
          </a:prstGeom>
        </p:spPr>
        <p:txBody>
          <a:bodyPr vert="horz" lIns="96546" tIns="48273" rIns="96546" bIns="4827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39F3162F-9060-41C1-BFDC-BA4017E3534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F6070C-D59C-4220-8F16-0C7A5A44B339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fr-FR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53252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BCD71D-5F62-4664-9B0E-15140F2D3A6C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5427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C871F8-442D-41B1-BB44-53346C5B45E9}" type="slidenum">
              <a:rPr lang="fr-F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fr-FR" smtClean="0"/>
              <a:t>REFERENCES</a:t>
            </a:r>
          </a:p>
        </p:txBody>
      </p:sp>
      <p:sp>
        <p:nvSpPr>
          <p:cNvPr id="41988" name="Espace réservé du numéro de diapositive 3"/>
          <p:cNvSpPr txBox="1">
            <a:spLocks noGrp="1"/>
          </p:cNvSpPr>
          <p:nvPr/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36" tIns="48269" rIns="96536" bIns="48269" anchor="b"/>
          <a:lstStyle/>
          <a:p>
            <a:pPr algn="r"/>
            <a:fld id="{3FC3F119-9CD4-4EE6-9ADF-64B15433CEDD}" type="slidenum">
              <a:rPr lang="fr-FR" altLang="fr-FR" sz="1300">
                <a:latin typeface="Calibri" pitchFamily="34" charset="0"/>
                <a:cs typeface="Arial" pitchFamily="34" charset="0"/>
              </a:rPr>
              <a:pPr algn="r"/>
              <a:t>4</a:t>
            </a:fld>
            <a:endParaRPr lang="fr-FR" altLang="fr-FR" sz="13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43012" name="Espace réservé du numéro de diapositive 3"/>
          <p:cNvSpPr txBox="1">
            <a:spLocks noGrp="1"/>
          </p:cNvSpPr>
          <p:nvPr/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36" tIns="48269" rIns="96536" bIns="48269" anchor="b"/>
          <a:lstStyle/>
          <a:p>
            <a:pPr algn="r"/>
            <a:fld id="{EBAB702B-07D1-4CF3-BA10-D50C20CA0CC7}" type="slidenum">
              <a:rPr lang="fr-FR" altLang="fr-FR" sz="1300">
                <a:latin typeface="Calibri" pitchFamily="34" charset="0"/>
                <a:cs typeface="Arial" pitchFamily="34" charset="0"/>
              </a:rPr>
              <a:pPr algn="r"/>
              <a:t>5</a:t>
            </a:fld>
            <a:endParaRPr lang="fr-FR" altLang="fr-FR" sz="13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44036" name="Espace réservé du numéro de diapositive 3"/>
          <p:cNvSpPr txBox="1">
            <a:spLocks noGrp="1"/>
          </p:cNvSpPr>
          <p:nvPr/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36" tIns="48269" rIns="96536" bIns="48269" anchor="b"/>
          <a:lstStyle/>
          <a:p>
            <a:pPr algn="r"/>
            <a:fld id="{98213AC8-9A53-4C33-BB7B-37AD12D5FF5D}" type="slidenum">
              <a:rPr lang="fr-FR" altLang="fr-FR" sz="1300">
                <a:latin typeface="Calibri" pitchFamily="34" charset="0"/>
                <a:cs typeface="Arial" pitchFamily="34" charset="0"/>
              </a:rPr>
              <a:pPr algn="r"/>
              <a:t>6</a:t>
            </a:fld>
            <a:endParaRPr lang="fr-FR" altLang="fr-FR" sz="13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45060" name="Espace réservé du numéro de diapositive 3"/>
          <p:cNvSpPr txBox="1">
            <a:spLocks noGrp="1"/>
          </p:cNvSpPr>
          <p:nvPr/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36" tIns="48269" rIns="96536" bIns="48269" anchor="b"/>
          <a:lstStyle/>
          <a:p>
            <a:pPr algn="r"/>
            <a:fld id="{BC8B765D-DF2D-4CE7-BB5B-7CCEC8208422}" type="slidenum">
              <a:rPr lang="fr-FR" altLang="fr-FR" sz="1300">
                <a:latin typeface="Calibri" pitchFamily="34" charset="0"/>
                <a:cs typeface="Arial" pitchFamily="34" charset="0"/>
              </a:rPr>
              <a:pPr algn="r"/>
              <a:t>7</a:t>
            </a:fld>
            <a:endParaRPr lang="fr-FR" altLang="fr-FR" sz="13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46084" name="Espace réservé du numéro de diapositive 3"/>
          <p:cNvSpPr txBox="1">
            <a:spLocks noGrp="1"/>
          </p:cNvSpPr>
          <p:nvPr/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51" tIns="48276" rIns="96551" bIns="48276" anchor="b"/>
          <a:lstStyle/>
          <a:p>
            <a:pPr algn="r"/>
            <a:fld id="{7BB1BEBF-F355-4F5A-BD2A-FAE9C72E364D}" type="slidenum">
              <a:rPr lang="fr-FR" altLang="fr-FR" sz="1300">
                <a:latin typeface="Times New Roman" pitchFamily="18" charset="0"/>
                <a:cs typeface="Arial" pitchFamily="34" charset="0"/>
              </a:rPr>
              <a:pPr algn="r"/>
              <a:t>8</a:t>
            </a:fld>
            <a:endParaRPr lang="fr-FR" altLang="fr-FR" sz="1300"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EC9AFCF-9F08-49E8-8BA7-F7E5EC5C947F}" type="slidenum">
              <a:rPr lang="fr-FR" smtClean="0"/>
              <a:pPr>
                <a:defRPr/>
              </a:pPr>
              <a:t>10</a:t>
            </a:fld>
            <a:endParaRPr lang="fr-FR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fr-FR" smtClean="0"/>
              <a:t>was performed for regional association plots of significant loci, and for evaluating association statistics of previously published loci</a:t>
            </a:r>
          </a:p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9670D72-D36B-4C79-9C78-C34D74CA1F61}" type="slidenum">
              <a:rPr lang="fr-FR" smtClean="0"/>
              <a:pPr>
                <a:defRPr/>
              </a:pPr>
              <a:t>11</a:t>
            </a:fld>
            <a:endParaRPr lang="fr-FR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EF7CF4-C40B-4C9A-BD69-BBE4AC5A2DDB}" type="slidenum">
              <a:rPr lang="fr-FR" smtClean="0"/>
              <a:pPr>
                <a:defRPr/>
              </a:pPr>
              <a:t>12</a:t>
            </a:fld>
            <a:endParaRPr lang="fr-FR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1" eaLnBrk="1" hangingPunct="1"/>
            <a:r>
              <a:rPr lang="en-US" altLang="fr-FR" sz="2100" smtClean="0"/>
              <a:t>Be quite confident that findings are not mere artefacts due to population stratification</a:t>
            </a:r>
          </a:p>
          <a:p>
            <a:pPr marL="0" lvl="1" eaLnBrk="1" hangingPunct="1"/>
            <a:endParaRPr lang="en-US" altLang="fr-FR" sz="2100" smtClean="0"/>
          </a:p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fr-FR" smtClean="0"/>
              <a:t>Which has been extremely supportive in this endeavor</a:t>
            </a:r>
          </a:p>
        </p:txBody>
      </p:sp>
      <p:sp>
        <p:nvSpPr>
          <p:cNvPr id="106500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E043058-FE0E-4423-B930-067EDF7AEEA3}" type="slidenum">
              <a:rPr lang="fr-FR" smtClean="0"/>
              <a:pPr>
                <a:defRPr/>
              </a:pPr>
              <a:t>23</a:t>
            </a:fld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A5E6E9-B284-42B2-931D-593A0042C6D0}" type="slidenum">
              <a:rPr lang="fr-FR" smtClean="0"/>
              <a:pPr>
                <a:defRPr/>
              </a:pPr>
              <a:t>25</a:t>
            </a:fld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7F99D7D-E8EB-41FB-892E-0588C0770FC9}" type="slidenum">
              <a:rPr lang="fr-FR" smtClean="0"/>
              <a:pPr>
                <a:defRPr/>
              </a:pPr>
              <a:t>27</a:t>
            </a:fld>
            <a:endParaRPr lang="fr-FR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fr-FR" smtClean="0"/>
              <a:t>for the treatment of these severe and disabling conditions.</a:t>
            </a:r>
            <a:endParaRPr lang="fr-FR" altLang="fr-FR" smtClean="0"/>
          </a:p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FR" altLang="fr-FR" smtClean="0"/>
              <a:t>SHORTEN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249C1D-3812-41F2-B360-A29A505F80D5}" type="slidenum">
              <a:rPr lang="fr-FR" smtClean="0"/>
              <a:pPr>
                <a:defRPr/>
              </a:pPr>
              <a:t>28</a:t>
            </a:fld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54276" name="Espace réservé du numéro de diapositive 3"/>
          <p:cNvSpPr txBox="1">
            <a:spLocks noGrp="1"/>
          </p:cNvSpPr>
          <p:nvPr/>
        </p:nvSpPr>
        <p:spPr bwMode="auto">
          <a:xfrm>
            <a:off x="3900488" y="9515475"/>
            <a:ext cx="2981325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536" tIns="48269" rIns="96536" bIns="48269" anchor="b"/>
          <a:lstStyle/>
          <a:p>
            <a:pPr algn="r"/>
            <a:fld id="{88066D40-E2A7-4101-ABC7-ADA8F0AE7B67}" type="slidenum">
              <a:rPr lang="fr-FR" altLang="fr-FR" sz="1300">
                <a:latin typeface="Calibri" pitchFamily="34" charset="0"/>
                <a:cs typeface="Arial" pitchFamily="34" charset="0"/>
              </a:rPr>
              <a:pPr algn="r"/>
              <a:t>29</a:t>
            </a:fld>
            <a:endParaRPr lang="fr-FR" altLang="fr-FR" sz="13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203232-3F4C-4440-B768-360BA03E492C}" type="slidenum">
              <a:rPr lang="fr-FR" smtClean="0"/>
              <a:pPr>
                <a:defRPr/>
              </a:pPr>
              <a:t>32</a:t>
            </a:fld>
            <a:endParaRPr lang="fr-FR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fr-FR" smtClean="0"/>
              <a:t>for the treatment of these severe and disabling conditions.</a:t>
            </a:r>
            <a:endParaRPr lang="fr-FR" altLang="fr-FR" smtClean="0"/>
          </a:p>
          <a:p>
            <a:pPr eaLnBrk="1" hangingPunct="1"/>
            <a:endParaRPr lang="fr-FR" alt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01EC6-34AE-4339-97EB-610EF865C4F5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6590F-762F-41F3-82FC-2FEBB16EED3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461963" y="1125538"/>
            <a:ext cx="8207375" cy="730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>
                  <a:alpha val="90120"/>
                </a:srgbClr>
              </a:gs>
              <a:gs pos="28000">
                <a:srgbClr val="000082">
                  <a:alpha val="78720"/>
                </a:srgbClr>
              </a:gs>
              <a:gs pos="42999">
                <a:srgbClr val="0047FF">
                  <a:alpha val="67321"/>
                </a:srgbClr>
              </a:gs>
              <a:gs pos="58000">
                <a:srgbClr val="000082">
                  <a:alpha val="55920"/>
                </a:srgbClr>
              </a:gs>
              <a:gs pos="72000">
                <a:srgbClr val="0047FF">
                  <a:alpha val="45280"/>
                </a:srgbClr>
              </a:gs>
              <a:gs pos="87000">
                <a:srgbClr val="000082">
                  <a:alpha val="33880"/>
                </a:srgbClr>
              </a:gs>
              <a:gs pos="100000">
                <a:srgbClr val="0047FF">
                  <a:alpha val="24001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>
              <a:latin typeface="Arial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01FD9-4B94-40A4-9FE3-81B3429D922D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33368-5A37-4B72-8D4B-87B1117FBFD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3D4FE-F2D5-4199-9504-73391C1F686A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FD2F1-4F3B-48A8-A915-17D73180A47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AD983-54C1-4FDE-8F25-DB7105043309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DD389-6EB4-4E55-A331-542EE60C059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D7243-BCC9-49C0-BCAB-4DC0E3E096D4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3360F-105F-4B4C-93BD-23EACA0800E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8F39C-B06F-4097-ADAA-6E7C618590DB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FC44A-6A5F-4706-90A9-3D0D4B99FA0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EE0D9-9947-4763-9A83-F4BA97017B80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6497-90AC-4CC5-9080-BD2BB4A058BE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90C45-25F1-41A8-B0F0-3E8E1058F6A6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4868A-3E4F-454F-ABD4-C79CE51DAC3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C1AF8-468E-4945-96BC-139A5F46DFDF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8B52B-9D54-43AB-902B-DF669919E19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99063-2B3F-445E-9739-3677A0F6632C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43DD7-8746-4DFA-80DF-79E3EE39DF4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9D5B-FCCB-4D22-BDDD-53A27134DD98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E69EE-9E85-4F88-8222-0844248CF1B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461963" y="1249363"/>
            <a:ext cx="8207375" cy="73025"/>
          </a:xfrm>
          <a:prstGeom prst="rect">
            <a:avLst/>
          </a:prstGeom>
          <a:gradFill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fr-FR" alt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 Narrow" pitchFamily="34" charset="0"/>
              </a:defRPr>
            </a:lvl1pPr>
            <a:lvl2pPr>
              <a:defRPr sz="2800">
                <a:latin typeface="Arial Narrow" pitchFamily="34" charset="0"/>
              </a:defRPr>
            </a:lvl2pPr>
            <a:lvl3pPr>
              <a:defRPr sz="2800">
                <a:latin typeface="Arial Narrow" pitchFamily="34" charset="0"/>
              </a:defRPr>
            </a:lvl3pPr>
            <a:lvl4pPr>
              <a:defRPr sz="2800">
                <a:latin typeface="Arial Narrow" pitchFamily="34" charset="0"/>
              </a:defRPr>
            </a:lvl4pPr>
            <a:lvl5pPr>
              <a:defRPr sz="2800">
                <a:latin typeface="Arial Narrow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47A46-7A27-48D8-882B-C8986D1096E8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708DF-F23E-4392-8B10-92CA6DA2E495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1066800"/>
            <a:ext cx="9144000" cy="76200"/>
          </a:xfrm>
          <a:prstGeom prst="rect">
            <a:avLst/>
          </a:prstGeom>
          <a:gradFill rotWithShape="0">
            <a:gsLst>
              <a:gs pos="0">
                <a:srgbClr val="333333"/>
              </a:gs>
              <a:gs pos="100000">
                <a:srgbClr val="CC00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endParaRPr lang="fr-FR" altLang="fr-FR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 Narrow" pitchFamily="34" charset="0"/>
              </a:defRPr>
            </a:lvl1pPr>
            <a:lvl2pPr>
              <a:defRPr sz="2800">
                <a:latin typeface="Arial Narrow" pitchFamily="34" charset="0"/>
              </a:defRPr>
            </a:lvl2pPr>
            <a:lvl3pPr>
              <a:defRPr sz="2800">
                <a:latin typeface="Arial Narrow" pitchFamily="34" charset="0"/>
              </a:defRPr>
            </a:lvl3pPr>
            <a:lvl4pPr>
              <a:defRPr sz="2800">
                <a:latin typeface="Arial Narrow" pitchFamily="34" charset="0"/>
              </a:defRPr>
            </a:lvl4pPr>
            <a:lvl5pPr>
              <a:defRPr sz="2800">
                <a:latin typeface="Arial Narrow" pitchFamily="34" charset="0"/>
              </a:defRPr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FF073-9BEB-4E8A-A44D-A31049BB6109}" type="datetime1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E6C8C-13E6-4531-A4A6-CBE25815633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1228F6A-1B4A-4E88-874C-6E440655CF37}" type="datetimeFigureOut">
              <a:rPr lang="fr-FR"/>
              <a:pPr>
                <a:defRPr/>
              </a:pPr>
              <a:t>05/12/2014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139D508-27A5-48BC-8E71-3E0696164F24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83" r:id="rId1"/>
    <p:sldLayoutId id="2147484493" r:id="rId2"/>
    <p:sldLayoutId id="2147484484" r:id="rId3"/>
    <p:sldLayoutId id="2147484485" r:id="rId4"/>
    <p:sldLayoutId id="2147484486" r:id="rId5"/>
    <p:sldLayoutId id="2147484487" r:id="rId6"/>
    <p:sldLayoutId id="2147484488" r:id="rId7"/>
    <p:sldLayoutId id="2147484489" r:id="rId8"/>
    <p:sldLayoutId id="2147484490" r:id="rId9"/>
    <p:sldLayoutId id="2147484491" r:id="rId10"/>
    <p:sldLayoutId id="2147484492" r:id="rId11"/>
    <p:sldLayoutId id="2147484494" r:id="rId12"/>
    <p:sldLayoutId id="214748449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clinicaltrials.gov/" TargetMode="External"/><Relationship Id="rId5" Type="http://schemas.openxmlformats.org/officeDocument/2006/relationships/hyperlink" Target="http://www.cadisp.org/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26" Type="http://schemas.openxmlformats.org/officeDocument/2006/relationships/image" Target="../media/image41.png"/><Relationship Id="rId39" Type="http://schemas.openxmlformats.org/officeDocument/2006/relationships/image" Target="../media/image54.jpeg"/><Relationship Id="rId3" Type="http://schemas.openxmlformats.org/officeDocument/2006/relationships/image" Target="../media/image18.jpeg"/><Relationship Id="rId21" Type="http://schemas.openxmlformats.org/officeDocument/2006/relationships/image" Target="../media/image36.png"/><Relationship Id="rId34" Type="http://schemas.openxmlformats.org/officeDocument/2006/relationships/image" Target="../media/image49.jpeg"/><Relationship Id="rId42" Type="http://schemas.openxmlformats.org/officeDocument/2006/relationships/image" Target="../media/image57.jpeg"/><Relationship Id="rId47" Type="http://schemas.openxmlformats.org/officeDocument/2006/relationships/image" Target="../media/image62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5" Type="http://schemas.openxmlformats.org/officeDocument/2006/relationships/image" Target="../media/image40.png"/><Relationship Id="rId33" Type="http://schemas.openxmlformats.org/officeDocument/2006/relationships/image" Target="../media/image48.jpeg"/><Relationship Id="rId38" Type="http://schemas.openxmlformats.org/officeDocument/2006/relationships/image" Target="../media/image53.jpeg"/><Relationship Id="rId46" Type="http://schemas.openxmlformats.org/officeDocument/2006/relationships/image" Target="../media/image61.jpeg"/><Relationship Id="rId2" Type="http://schemas.openxmlformats.org/officeDocument/2006/relationships/image" Target="../media/image17.wmf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29" Type="http://schemas.openxmlformats.org/officeDocument/2006/relationships/image" Target="../media/image44.png"/><Relationship Id="rId41" Type="http://schemas.openxmlformats.org/officeDocument/2006/relationships/image" Target="../media/image5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24" Type="http://schemas.openxmlformats.org/officeDocument/2006/relationships/image" Target="../media/image39.jpeg"/><Relationship Id="rId32" Type="http://schemas.openxmlformats.org/officeDocument/2006/relationships/image" Target="../media/image47.jpeg"/><Relationship Id="rId37" Type="http://schemas.openxmlformats.org/officeDocument/2006/relationships/image" Target="../media/image52.jpeg"/><Relationship Id="rId40" Type="http://schemas.openxmlformats.org/officeDocument/2006/relationships/image" Target="../media/image55.png"/><Relationship Id="rId45" Type="http://schemas.openxmlformats.org/officeDocument/2006/relationships/image" Target="../media/image60.jpe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28" Type="http://schemas.openxmlformats.org/officeDocument/2006/relationships/image" Target="../media/image43.png"/><Relationship Id="rId36" Type="http://schemas.openxmlformats.org/officeDocument/2006/relationships/image" Target="../media/image51.jpeg"/><Relationship Id="rId10" Type="http://schemas.openxmlformats.org/officeDocument/2006/relationships/image" Target="../media/image25.jpeg"/><Relationship Id="rId19" Type="http://schemas.openxmlformats.org/officeDocument/2006/relationships/image" Target="../media/image34.png"/><Relationship Id="rId31" Type="http://schemas.openxmlformats.org/officeDocument/2006/relationships/image" Target="../media/image46.jpeg"/><Relationship Id="rId44" Type="http://schemas.openxmlformats.org/officeDocument/2006/relationships/image" Target="../media/image59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Relationship Id="rId22" Type="http://schemas.openxmlformats.org/officeDocument/2006/relationships/image" Target="../media/image37.png"/><Relationship Id="rId27" Type="http://schemas.openxmlformats.org/officeDocument/2006/relationships/image" Target="../media/image42.png"/><Relationship Id="rId30" Type="http://schemas.openxmlformats.org/officeDocument/2006/relationships/image" Target="../media/image45.png"/><Relationship Id="rId35" Type="http://schemas.openxmlformats.org/officeDocument/2006/relationships/image" Target="../media/image50.jpeg"/><Relationship Id="rId43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262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89138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/>
            </a:r>
            <a:br>
              <a:rPr lang="fr-FR" altLang="fr-FR" sz="4400" dirty="0" smtClean="0">
                <a:solidFill>
                  <a:schemeClr val="bg1"/>
                </a:solidFill>
                <a:effectLst/>
              </a:rPr>
            </a:br>
            <a:r>
              <a:rPr lang="fr-FR" altLang="fr-FR" sz="4400" dirty="0" err="1" smtClean="0">
                <a:solidFill>
                  <a:schemeClr val="bg1"/>
                </a:solidFill>
                <a:effectLst/>
              </a:rPr>
              <a:t>Agnostic</a:t>
            </a: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> </a:t>
            </a:r>
            <a:r>
              <a:rPr lang="fr-FR" altLang="fr-FR" sz="4400" dirty="0" err="1" smtClean="0">
                <a:solidFill>
                  <a:schemeClr val="bg1"/>
                </a:solidFill>
                <a:effectLst/>
              </a:rPr>
              <a:t>approaches</a:t>
            </a: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> to </a:t>
            </a:r>
            <a:r>
              <a:rPr lang="fr-FR" altLang="fr-FR" sz="4400" dirty="0" err="1" smtClean="0">
                <a:solidFill>
                  <a:schemeClr val="bg1"/>
                </a:solidFill>
                <a:effectLst/>
              </a:rPr>
              <a:t>decipher</a:t>
            </a: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> </a:t>
            </a:r>
            <a:r>
              <a:rPr lang="fr-FR" altLang="fr-FR" sz="4400" dirty="0" err="1" smtClean="0">
                <a:solidFill>
                  <a:schemeClr val="bg1"/>
                </a:solidFill>
                <a:effectLst/>
              </a:rPr>
              <a:t>determinants</a:t>
            </a: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> of </a:t>
            </a:r>
            <a:br>
              <a:rPr lang="fr-FR" altLang="fr-FR" sz="4400" dirty="0" smtClean="0">
                <a:solidFill>
                  <a:schemeClr val="bg1"/>
                </a:solidFill>
                <a:effectLst/>
              </a:rPr>
            </a:b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>Cervical </a:t>
            </a:r>
            <a:r>
              <a:rPr lang="fr-FR" altLang="fr-FR" sz="4400" dirty="0" err="1" smtClean="0">
                <a:solidFill>
                  <a:schemeClr val="bg1"/>
                </a:solidFill>
                <a:effectLst/>
              </a:rPr>
              <a:t>Artery</a:t>
            </a:r>
            <a:r>
              <a:rPr lang="fr-FR" altLang="fr-FR" sz="4400" dirty="0" smtClean="0">
                <a:solidFill>
                  <a:schemeClr val="bg1"/>
                </a:solidFill>
                <a:effectLst/>
              </a:rPr>
              <a:t> Dissection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785813" y="4132263"/>
            <a:ext cx="7715250" cy="66516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1700" b="1" dirty="0" smtClean="0">
                <a:solidFill>
                  <a:schemeClr val="bg1"/>
                </a:solidFill>
              </a:rPr>
              <a:t>Stéphanie </a:t>
            </a:r>
            <a:r>
              <a:rPr lang="fr-FR" altLang="fr-FR" sz="1700" b="1" dirty="0" err="1" smtClean="0">
                <a:solidFill>
                  <a:schemeClr val="bg1"/>
                </a:solidFill>
              </a:rPr>
              <a:t>Debette</a:t>
            </a:r>
            <a:r>
              <a:rPr lang="fr-FR" altLang="fr-FR" sz="1700" b="1" dirty="0" smtClean="0">
                <a:solidFill>
                  <a:schemeClr val="bg1"/>
                </a:solidFill>
              </a:rPr>
              <a:t>, MD PhD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17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1700" b="1" dirty="0" err="1" smtClean="0">
                <a:solidFill>
                  <a:schemeClr val="bg1"/>
                </a:solidFill>
              </a:rPr>
              <a:t>Epidemiology</a:t>
            </a:r>
            <a:r>
              <a:rPr lang="fr-FR" altLang="fr-FR" sz="1700" b="1" dirty="0" smtClean="0">
                <a:solidFill>
                  <a:schemeClr val="bg1"/>
                </a:solidFill>
              </a:rPr>
              <a:t> / </a:t>
            </a:r>
            <a:r>
              <a:rPr lang="fr-FR" altLang="fr-FR" sz="1700" b="1" dirty="0" err="1" smtClean="0">
                <a:solidFill>
                  <a:schemeClr val="bg1"/>
                </a:solidFill>
              </a:rPr>
              <a:t>Neurology</a:t>
            </a:r>
            <a:r>
              <a:rPr lang="fr-FR" altLang="fr-FR" sz="1700" b="1" dirty="0" smtClean="0">
                <a:solidFill>
                  <a:schemeClr val="bg1"/>
                </a:solidFill>
              </a:rPr>
              <a:t>, Bordeaux </a:t>
            </a:r>
            <a:r>
              <a:rPr lang="fr-FR" altLang="fr-FR" sz="1700" b="1" dirty="0" err="1" smtClean="0">
                <a:solidFill>
                  <a:schemeClr val="bg1"/>
                </a:solidFill>
              </a:rPr>
              <a:t>University</a:t>
            </a:r>
            <a:r>
              <a:rPr lang="fr-FR" altLang="fr-FR" sz="1700" b="1" dirty="0" smtClean="0">
                <a:solidFill>
                  <a:schemeClr val="bg1"/>
                </a:solidFill>
              </a:rPr>
              <a:t> </a:t>
            </a:r>
            <a:r>
              <a:rPr lang="fr-FR" altLang="fr-FR" sz="1700" b="1" dirty="0" err="1" smtClean="0">
                <a:solidFill>
                  <a:schemeClr val="bg1"/>
                </a:solidFill>
              </a:rPr>
              <a:t>Hospital</a:t>
            </a:r>
            <a:endParaRPr lang="fr-FR" altLang="fr-FR" sz="1700" b="1" dirty="0" smtClean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1700" b="1" dirty="0" smtClean="0">
                <a:solidFill>
                  <a:schemeClr val="bg1"/>
                </a:solidFill>
              </a:rPr>
              <a:t>Inserm U897, Bordeaux, France 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1700" dirty="0">
              <a:solidFill>
                <a:schemeClr val="bg1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DHU </a:t>
            </a:r>
            <a:r>
              <a:rPr lang="fr-FR" altLang="fr-FR" sz="1700" dirty="0" err="1" smtClean="0">
                <a:solidFill>
                  <a:schemeClr val="bg1">
                    <a:lumMod val="65000"/>
                  </a:schemeClr>
                </a:solidFill>
              </a:rPr>
              <a:t>Neurovasc</a:t>
            </a: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 Paris-Sorbonne</a:t>
            </a:r>
            <a:endParaRPr lang="fr-FR" altLang="fr-FR" sz="1700" dirty="0">
              <a:solidFill>
                <a:schemeClr val="bg1">
                  <a:lumMod val="65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1700" dirty="0" smtClean="0">
              <a:solidFill>
                <a:schemeClr val="bg1">
                  <a:lumMod val="65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fr-FR" altLang="fr-FR" sz="1700" dirty="0" err="1" smtClean="0">
                <a:solidFill>
                  <a:schemeClr val="bg1">
                    <a:lumMod val="65000"/>
                  </a:schemeClr>
                </a:solidFill>
              </a:rPr>
              <a:t>Department</a:t>
            </a: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 of </a:t>
            </a:r>
            <a:r>
              <a:rPr lang="fr-FR" altLang="fr-FR" sz="1700" dirty="0" err="1" smtClean="0">
                <a:solidFill>
                  <a:schemeClr val="bg1">
                    <a:lumMod val="65000"/>
                  </a:schemeClr>
                </a:solidFill>
              </a:rPr>
              <a:t>Neurology</a:t>
            </a: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,</a:t>
            </a:r>
          </a:p>
          <a:p>
            <a:pPr algn="ctr" eaLnBrk="1" hangingPunct="1">
              <a:lnSpc>
                <a:spcPct val="80000"/>
              </a:lnSpc>
              <a:spcBef>
                <a:spcPts val="600"/>
              </a:spcBef>
              <a:buFontTx/>
              <a:buNone/>
              <a:defRPr/>
            </a:pP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Boston </a:t>
            </a:r>
            <a:r>
              <a:rPr lang="fr-FR" altLang="fr-FR" sz="1700" dirty="0" err="1" smtClean="0">
                <a:solidFill>
                  <a:schemeClr val="bg1">
                    <a:lumMod val="65000"/>
                  </a:schemeClr>
                </a:solidFill>
              </a:rPr>
              <a:t>University</a:t>
            </a: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fr-FR" altLang="fr-FR" sz="1700" dirty="0" err="1" smtClean="0">
                <a:solidFill>
                  <a:schemeClr val="bg1">
                    <a:lumMod val="65000"/>
                  </a:schemeClr>
                </a:solidFill>
              </a:rPr>
              <a:t>School</a:t>
            </a: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 of </a:t>
            </a:r>
            <a:r>
              <a:rPr lang="fr-FR" altLang="fr-FR" sz="1700" dirty="0" err="1" smtClean="0">
                <a:solidFill>
                  <a:schemeClr val="bg1">
                    <a:lumMod val="65000"/>
                  </a:schemeClr>
                </a:solidFill>
              </a:rPr>
              <a:t>Medicine</a:t>
            </a:r>
            <a:r>
              <a:rPr lang="fr-FR" altLang="fr-FR" sz="1700" dirty="0" smtClean="0">
                <a:solidFill>
                  <a:schemeClr val="bg1">
                    <a:lumMod val="65000"/>
                  </a:schemeClr>
                </a:solidFill>
              </a:rPr>
              <a:t>, Boston, USA</a:t>
            </a: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fr-FR" altLang="fr-FR" sz="1600" dirty="0" smtClean="0">
              <a:solidFill>
                <a:schemeClr val="bg1"/>
              </a:solidFill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9525"/>
            <a:ext cx="3003550" cy="1662113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/>
          <p:cNvPicPr>
            <a:picLocks noChangeAspect="1" noChangeArrowheads="1"/>
          </p:cNvPicPr>
          <p:nvPr/>
        </p:nvPicPr>
        <p:blipFill rotWithShape="1">
          <a:blip r:embed="rId4" cstate="print"/>
          <a:srcRect/>
          <a:stretch/>
        </p:blipFill>
        <p:spPr bwMode="auto">
          <a:xfrm>
            <a:off x="0" y="3513138"/>
            <a:ext cx="808038" cy="3344862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ct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/>
          <a:stretch/>
        </p:blipFill>
        <p:spPr bwMode="auto">
          <a:xfrm>
            <a:off x="8434388" y="4303713"/>
            <a:ext cx="709612" cy="2554287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ctr" rotWithShape="0">
              <a:schemeClr val="tx1"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838" y="1393825"/>
            <a:ext cx="3749675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147" name="Groupe 19"/>
          <p:cNvGrpSpPr>
            <a:grpSpLocks/>
          </p:cNvGrpSpPr>
          <p:nvPr/>
        </p:nvGrpSpPr>
        <p:grpSpPr bwMode="auto">
          <a:xfrm>
            <a:off x="4225925" y="1812925"/>
            <a:ext cx="4918075" cy="4146550"/>
            <a:chOff x="4332284" y="1804000"/>
            <a:chExt cx="4918078" cy="4145280"/>
          </a:xfrm>
        </p:grpSpPr>
        <p:grpSp>
          <p:nvGrpSpPr>
            <p:cNvPr id="6152" name="Groupe 17"/>
            <p:cNvGrpSpPr>
              <a:grpSpLocks/>
            </p:cNvGrpSpPr>
            <p:nvPr/>
          </p:nvGrpSpPr>
          <p:grpSpPr bwMode="auto">
            <a:xfrm>
              <a:off x="4332284" y="1804000"/>
              <a:ext cx="4343403" cy="4145280"/>
              <a:chOff x="4394132" y="1804000"/>
              <a:chExt cx="4343403" cy="4145280"/>
            </a:xfrm>
          </p:grpSpPr>
          <p:pic>
            <p:nvPicPr>
              <p:cNvPr id="6154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462720" y="1804000"/>
                <a:ext cx="4213736" cy="4145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500495" y="3140266"/>
                <a:ext cx="647700" cy="2888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394132" y="3541781"/>
                <a:ext cx="917576" cy="24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394132" y="3760788"/>
                <a:ext cx="1008064" cy="2888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 dirty="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402070" y="4024233"/>
                <a:ext cx="1211263" cy="2888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sz="1400" b="1" dirty="0" err="1">
                    <a:solidFill>
                      <a:schemeClr val="tx1"/>
                    </a:solidFill>
                  </a:rPr>
                  <a:t>Vertebral</a:t>
                </a:r>
                <a:r>
                  <a:rPr lang="fr-FR" sz="1400" b="1" dirty="0">
                    <a:solidFill>
                      <a:schemeClr val="tx1"/>
                    </a:solidFill>
                  </a:rPr>
                  <a:t> art. 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403657" y="4352744"/>
                <a:ext cx="1295401" cy="38247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fr-FR" dirty="0"/>
                  <a:t>Artère vertébrale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451659" y="4433682"/>
                <a:ext cx="1008064" cy="3523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7451659" y="5589028"/>
                <a:ext cx="1008064" cy="2888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7729472" y="3357687"/>
                <a:ext cx="1008063" cy="8633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fr-FR"/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7554911" y="3573521"/>
              <a:ext cx="1695451" cy="3031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400" b="1" dirty="0" err="1">
                  <a:solidFill>
                    <a:schemeClr val="tx1"/>
                  </a:solidFill>
                </a:rPr>
                <a:t>Internal</a:t>
              </a:r>
              <a:r>
                <a:rPr lang="fr-FR" sz="1400" b="1" dirty="0">
                  <a:solidFill>
                    <a:schemeClr val="tx1"/>
                  </a:solidFill>
                </a:rPr>
                <a:t> </a:t>
              </a:r>
              <a:r>
                <a:rPr lang="fr-FR" sz="1400" b="1" dirty="0" err="1">
                  <a:solidFill>
                    <a:schemeClr val="tx1"/>
                  </a:solidFill>
                </a:rPr>
                <a:t>carotid</a:t>
              </a:r>
              <a:r>
                <a:rPr lang="fr-FR" sz="1400" b="1" dirty="0">
                  <a:solidFill>
                    <a:schemeClr val="tx1"/>
                  </a:solidFill>
                </a:rPr>
                <a:t> art.</a:t>
              </a:r>
            </a:p>
          </p:txBody>
        </p:sp>
      </p:grp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0138" y="2259013"/>
            <a:ext cx="1811337" cy="1231900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ZoneTexte 9"/>
          <p:cNvSpPr txBox="1">
            <a:spLocks noChangeArrowheads="1"/>
          </p:cNvSpPr>
          <p:nvPr/>
        </p:nvSpPr>
        <p:spPr bwMode="auto">
          <a:xfrm>
            <a:off x="6227763" y="6334125"/>
            <a:ext cx="290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>
                <a:solidFill>
                  <a:srgbClr val="0000CC"/>
                </a:solidFill>
                <a:latin typeface="Calibri" pitchFamily="34" charset="0"/>
              </a:rPr>
              <a:t>Schievink, NEJM 2001</a:t>
            </a:r>
          </a:p>
          <a:p>
            <a:pPr algn="r"/>
            <a:r>
              <a:rPr lang="fr-FR" altLang="fr-FR" sz="1400">
                <a:solidFill>
                  <a:srgbClr val="0000CC"/>
                </a:solidFill>
                <a:latin typeface="Calibri" pitchFamily="34" charset="0"/>
              </a:rPr>
              <a:t>Schievink &amp; Debette, Neurology 2011</a:t>
            </a:r>
          </a:p>
        </p:txBody>
      </p:sp>
      <p:sp>
        <p:nvSpPr>
          <p:cNvPr id="2" name="Rectangle 1"/>
          <p:cNvSpPr/>
          <p:nvPr/>
        </p:nvSpPr>
        <p:spPr>
          <a:xfrm>
            <a:off x="755650" y="6453188"/>
            <a:ext cx="3484563" cy="2778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fr-FR" altLang="fr-FR" sz="1200" i="1" dirty="0" err="1">
                <a:solidFill>
                  <a:srgbClr val="0000CC"/>
                </a:solidFill>
                <a:latin typeface="+mn-lt"/>
              </a:rPr>
              <a:t>Modified</a:t>
            </a:r>
            <a:r>
              <a:rPr lang="fr-FR" altLang="fr-FR" sz="1200" i="1" dirty="0">
                <a:solidFill>
                  <a:srgbClr val="0000CC"/>
                </a:solidFill>
                <a:latin typeface="+mn-lt"/>
              </a:rPr>
              <a:t> </a:t>
            </a:r>
            <a:r>
              <a:rPr lang="fr-FR" altLang="fr-FR" sz="1200" i="1" dirty="0" err="1">
                <a:solidFill>
                  <a:srgbClr val="0000CC"/>
                </a:solidFill>
                <a:latin typeface="+mn-lt"/>
              </a:rPr>
              <a:t>with</a:t>
            </a:r>
            <a:r>
              <a:rPr lang="fr-FR" altLang="fr-FR" sz="1200" i="1" dirty="0">
                <a:solidFill>
                  <a:srgbClr val="0000CC"/>
                </a:solidFill>
                <a:latin typeface="+mn-lt"/>
              </a:rPr>
              <a:t> permission </a:t>
            </a:r>
            <a:r>
              <a:rPr lang="fr-FR" altLang="fr-FR" sz="1200" i="1" dirty="0" err="1">
                <a:solidFill>
                  <a:srgbClr val="0000CC"/>
                </a:solidFill>
                <a:latin typeface="+mn-lt"/>
              </a:rPr>
              <a:t>from</a:t>
            </a:r>
            <a:r>
              <a:rPr lang="fr-FR" altLang="fr-FR" sz="1200" i="1" dirty="0">
                <a:solidFill>
                  <a:srgbClr val="0000CC"/>
                </a:solidFill>
                <a:latin typeface="+mn-lt"/>
              </a:rPr>
              <a:t> </a:t>
            </a:r>
            <a:r>
              <a:rPr lang="fr-FR" altLang="fr-FR" sz="1200" i="1" dirty="0" err="1">
                <a:solidFill>
                  <a:srgbClr val="0000CC"/>
                </a:solidFill>
                <a:latin typeface="+mn-lt"/>
              </a:rPr>
              <a:t>Schievink</a:t>
            </a:r>
            <a:r>
              <a:rPr lang="fr-FR" altLang="fr-FR" sz="1200" i="1" dirty="0">
                <a:solidFill>
                  <a:srgbClr val="0000CC"/>
                </a:solidFill>
                <a:latin typeface="+mn-lt"/>
              </a:rPr>
              <a:t>, NEJM 2001</a:t>
            </a:r>
          </a:p>
        </p:txBody>
      </p:sp>
      <p:sp>
        <p:nvSpPr>
          <p:cNvPr id="20" name="Titre 1"/>
          <p:cNvSpPr txBox="1">
            <a:spLocks/>
          </p:cNvSpPr>
          <p:nvPr/>
        </p:nvSpPr>
        <p:spPr bwMode="auto">
          <a:xfrm>
            <a:off x="457200" y="274638"/>
            <a:ext cx="8229600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fr-FR" sz="4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Cervical </a:t>
            </a:r>
            <a:r>
              <a:rPr lang="fr-FR" sz="40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Artery</a:t>
            </a:r>
            <a:r>
              <a:rPr lang="fr-FR" sz="4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Dissection (</a:t>
            </a:r>
            <a:r>
              <a:rPr lang="fr-FR" sz="4000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CeAD</a:t>
            </a:r>
            <a:r>
              <a:rPr lang="fr-FR" sz="40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fr-FR" altLang="fr-FR" smtClean="0">
                <a:solidFill>
                  <a:srgbClr val="0000CC"/>
                </a:solidFill>
                <a:effectLst/>
              </a:rPr>
              <a:t>Epidemiology of CeAD</a:t>
            </a: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740275"/>
          </a:xfrm>
        </p:spPr>
        <p:txBody>
          <a:bodyPr/>
          <a:lstStyle/>
          <a:p>
            <a:pPr eaLnBrk="1" hangingPunct="1">
              <a:spcBef>
                <a:spcPts val="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fr-FR" b="1" dirty="0"/>
              <a:t>Major cause of </a:t>
            </a:r>
            <a:r>
              <a:rPr lang="fr-FR" b="1" dirty="0" err="1"/>
              <a:t>ischemic</a:t>
            </a:r>
            <a:r>
              <a:rPr lang="fr-FR" b="1" dirty="0"/>
              <a:t> stroke in </a:t>
            </a:r>
            <a:r>
              <a:rPr lang="fr-FR" b="1" dirty="0" err="1"/>
              <a:t>young</a:t>
            </a:r>
            <a:r>
              <a:rPr lang="fr-FR" b="1" dirty="0"/>
              <a:t> and middle-</a:t>
            </a:r>
            <a:r>
              <a:rPr lang="fr-FR" b="1" dirty="0" err="1"/>
              <a:t>aged</a:t>
            </a:r>
            <a:r>
              <a:rPr lang="fr-FR" b="1" dirty="0"/>
              <a:t> </a:t>
            </a:r>
            <a:r>
              <a:rPr lang="fr-FR" b="1" dirty="0" err="1"/>
              <a:t>adults</a:t>
            </a:r>
            <a:r>
              <a:rPr lang="fr-FR" b="1" dirty="0"/>
              <a:t> </a:t>
            </a:r>
          </a:p>
          <a:p>
            <a:pPr eaLnBrk="1" hangingPunct="1">
              <a:spcBef>
                <a:spcPts val="18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fr-FR" dirty="0" smtClean="0"/>
              <a:t>Incidence = </a:t>
            </a:r>
            <a:r>
              <a:rPr lang="fr-FR" dirty="0" err="1" smtClean="0"/>
              <a:t>low</a:t>
            </a:r>
            <a:r>
              <a:rPr lang="fr-FR" dirty="0" smtClean="0"/>
              <a:t> in </a:t>
            </a:r>
            <a:r>
              <a:rPr lang="fr-FR" dirty="0" err="1" smtClean="0"/>
              <a:t>general</a:t>
            </a:r>
            <a:r>
              <a:rPr lang="fr-FR" dirty="0" smtClean="0"/>
              <a:t> population</a:t>
            </a:r>
          </a:p>
          <a:p>
            <a:pPr lvl="1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dirty="0" smtClean="0"/>
              <a:t>2.6 </a:t>
            </a:r>
            <a:r>
              <a:rPr lang="en-GB" dirty="0" smtClean="0"/>
              <a:t>to 3.0 </a:t>
            </a:r>
            <a:r>
              <a:rPr lang="fr-FR" dirty="0" smtClean="0"/>
              <a:t>/ 100,000 </a:t>
            </a:r>
            <a:r>
              <a:rPr lang="fr-FR" dirty="0" err="1" smtClean="0"/>
              <a:t>inhabitants</a:t>
            </a:r>
            <a:r>
              <a:rPr lang="fr-FR" dirty="0" smtClean="0"/>
              <a:t> / </a:t>
            </a:r>
            <a:r>
              <a:rPr lang="fr-FR" dirty="0" err="1" smtClean="0"/>
              <a:t>year</a:t>
            </a:r>
            <a:endParaRPr lang="fr-FR" dirty="0" smtClean="0"/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fr-FR" dirty="0" err="1" smtClean="0"/>
              <a:t>Mean</a:t>
            </a:r>
            <a:r>
              <a:rPr lang="fr-FR" dirty="0" smtClean="0"/>
              <a:t> </a:t>
            </a:r>
            <a:r>
              <a:rPr lang="fr-FR" dirty="0" err="1"/>
              <a:t>age</a:t>
            </a:r>
            <a:r>
              <a:rPr lang="fr-FR" dirty="0"/>
              <a:t> = 44 </a:t>
            </a:r>
            <a:r>
              <a:rPr lang="fr-FR" dirty="0" err="1" smtClean="0"/>
              <a:t>years</a:t>
            </a:r>
            <a:r>
              <a:rPr lang="fr-FR" dirty="0" smtClean="0"/>
              <a:t> </a:t>
            </a:r>
            <a:r>
              <a:rPr lang="fr-FR" dirty="0"/>
              <a:t>(</a:t>
            </a:r>
            <a:r>
              <a:rPr lang="fr-FR" dirty="0" err="1"/>
              <a:t>seldom</a:t>
            </a:r>
            <a:r>
              <a:rPr lang="fr-FR" dirty="0"/>
              <a:t> </a:t>
            </a:r>
            <a:r>
              <a:rPr lang="fr-FR" dirty="0" err="1"/>
              <a:t>beyond</a:t>
            </a:r>
            <a:r>
              <a:rPr lang="fr-FR" dirty="0"/>
              <a:t> </a:t>
            </a:r>
            <a:r>
              <a:rPr lang="fr-FR" dirty="0" err="1"/>
              <a:t>age</a:t>
            </a:r>
            <a:r>
              <a:rPr lang="fr-FR" dirty="0"/>
              <a:t> </a:t>
            </a:r>
            <a:r>
              <a:rPr lang="fr-FR" dirty="0" smtClean="0"/>
              <a:t>65)</a:t>
            </a:r>
            <a:endParaRPr lang="fr-FR" dirty="0"/>
          </a:p>
          <a:p>
            <a:pPr eaLnBrk="1" hangingPunct="1">
              <a:spcBef>
                <a:spcPts val="12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fr-FR" dirty="0" err="1" smtClean="0"/>
              <a:t>Internal</a:t>
            </a:r>
            <a:r>
              <a:rPr lang="fr-FR" dirty="0" smtClean="0"/>
              <a:t> </a:t>
            </a:r>
            <a:r>
              <a:rPr lang="fr-FR" dirty="0" err="1"/>
              <a:t>carotid</a:t>
            </a:r>
            <a:r>
              <a:rPr lang="fr-FR" dirty="0"/>
              <a:t> </a:t>
            </a:r>
            <a:r>
              <a:rPr lang="fr-FR" dirty="0" err="1"/>
              <a:t>artery</a:t>
            </a:r>
            <a:r>
              <a:rPr lang="fr-FR" dirty="0"/>
              <a:t> &gt; </a:t>
            </a:r>
            <a:r>
              <a:rPr lang="fr-FR" dirty="0" err="1"/>
              <a:t>vertebral</a:t>
            </a:r>
            <a:r>
              <a:rPr lang="fr-FR" dirty="0"/>
              <a:t> </a:t>
            </a:r>
            <a:r>
              <a:rPr lang="fr-FR" dirty="0" err="1" smtClean="0"/>
              <a:t>artery</a:t>
            </a:r>
            <a:r>
              <a:rPr lang="fr-FR" dirty="0" smtClean="0"/>
              <a:t> in </a:t>
            </a:r>
            <a:r>
              <a:rPr lang="fr-FR" dirty="0" err="1" smtClean="0"/>
              <a:t>European</a:t>
            </a:r>
            <a:r>
              <a:rPr lang="fr-FR" dirty="0" smtClean="0"/>
              <a:t> populations</a:t>
            </a:r>
          </a:p>
          <a:p>
            <a:pPr lvl="1" eaLnBrk="1" hangingPunct="1">
              <a:spcBef>
                <a:spcPts val="0"/>
              </a:spcBef>
              <a:buFont typeface="Arial" charset="0"/>
              <a:buChar char="–"/>
              <a:defRPr/>
            </a:pPr>
            <a:r>
              <a:rPr lang="fr-FR" dirty="0" smtClean="0"/>
              <a:t>~ 60% vs. 40%</a:t>
            </a:r>
          </a:p>
          <a:p>
            <a:pPr marL="361950" indent="-361950" fontAlgn="auto">
              <a:spcBef>
                <a:spcPts val="1800"/>
              </a:spcBef>
              <a:spcAft>
                <a:spcPts val="0"/>
              </a:spcAft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fr-FR" dirty="0" err="1" smtClean="0"/>
              <a:t>Cerebral</a:t>
            </a:r>
            <a:r>
              <a:rPr lang="fr-FR" dirty="0" smtClean="0"/>
              <a:t> </a:t>
            </a:r>
            <a:r>
              <a:rPr lang="fr-FR" dirty="0" err="1" smtClean="0"/>
              <a:t>ischemia</a:t>
            </a:r>
            <a:r>
              <a:rPr lang="fr-FR" dirty="0" smtClean="0"/>
              <a:t> in 67-77% of patients</a:t>
            </a:r>
            <a:endParaRPr lang="en-US" dirty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fr-FR" b="1" dirty="0" smtClean="0"/>
          </a:p>
          <a:p>
            <a:pPr eaLnBrk="1" hangingPunct="1">
              <a:spcBef>
                <a:spcPts val="1200"/>
              </a:spcBef>
              <a:buFont typeface="Arial" charset="0"/>
              <a:buChar char="•"/>
              <a:defRPr/>
            </a:pPr>
            <a:endParaRPr lang="fr-FR" b="1" dirty="0" smtClean="0"/>
          </a:p>
          <a:p>
            <a:pPr eaLnBrk="1" hangingPunct="1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fr-FR" dirty="0" smtClean="0">
                <a:solidFill>
                  <a:srgbClr val="0000CC"/>
                </a:solidFill>
              </a:rPr>
              <a:t>	</a:t>
            </a:r>
            <a:endParaRPr lang="en-GB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5634038" y="6122988"/>
            <a:ext cx="3509962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lvl="1" algn="r">
              <a:defRPr/>
            </a:pPr>
            <a:r>
              <a:rPr lang="fr-FR" sz="1400" i="1" dirty="0">
                <a:latin typeface="+mn-lt"/>
              </a:rPr>
              <a:t>Lee, </a:t>
            </a:r>
            <a:r>
              <a:rPr lang="fr-FR" sz="1400" i="1" dirty="0" err="1">
                <a:latin typeface="+mn-lt"/>
              </a:rPr>
              <a:t>Neurology</a:t>
            </a:r>
            <a:r>
              <a:rPr lang="fr-FR" sz="1400" i="1" dirty="0">
                <a:latin typeface="+mn-lt"/>
              </a:rPr>
              <a:t> 2006; </a:t>
            </a:r>
            <a:r>
              <a:rPr lang="fr-FR" sz="1400" i="1" dirty="0" err="1">
                <a:latin typeface="+mn-lt"/>
              </a:rPr>
              <a:t>Putaala</a:t>
            </a:r>
            <a:r>
              <a:rPr lang="fr-FR" sz="1400" i="1" dirty="0">
                <a:latin typeface="+mn-lt"/>
              </a:rPr>
              <a:t>, Stroke 2009</a:t>
            </a:r>
          </a:p>
          <a:p>
            <a:pPr marL="0" lvl="1" algn="r">
              <a:defRPr/>
            </a:pPr>
            <a:r>
              <a:rPr lang="fr-FR" sz="1400" i="1" dirty="0" err="1">
                <a:latin typeface="+mj-lt"/>
              </a:rPr>
              <a:t>Debette</a:t>
            </a:r>
            <a:r>
              <a:rPr lang="fr-FR" sz="1400" i="1" dirty="0">
                <a:latin typeface="+mj-lt"/>
              </a:rPr>
              <a:t> &amp; </a:t>
            </a:r>
            <a:r>
              <a:rPr lang="fr-FR" sz="1400" i="1" dirty="0" err="1">
                <a:latin typeface="+mj-lt"/>
              </a:rPr>
              <a:t>Leys</a:t>
            </a:r>
            <a:r>
              <a:rPr lang="fr-FR" sz="1400" i="1" dirty="0">
                <a:latin typeface="+mj-lt"/>
              </a:rPr>
              <a:t>, Lancet </a:t>
            </a:r>
            <a:r>
              <a:rPr lang="fr-FR" sz="1400" i="1" dirty="0" err="1">
                <a:latin typeface="+mj-lt"/>
              </a:rPr>
              <a:t>Neurol</a:t>
            </a:r>
            <a:r>
              <a:rPr lang="fr-FR" sz="1400" i="1" dirty="0">
                <a:latin typeface="+mj-lt"/>
              </a:rPr>
              <a:t> 2009</a:t>
            </a:r>
          </a:p>
          <a:p>
            <a:pPr marL="0" lvl="1" algn="r">
              <a:defRPr/>
            </a:pPr>
            <a:r>
              <a:rPr lang="fr-FR" sz="1400" i="1" dirty="0" err="1">
                <a:latin typeface="+mj-lt"/>
              </a:rPr>
              <a:t>Schievink</a:t>
            </a:r>
            <a:r>
              <a:rPr lang="fr-FR" sz="1400" i="1" dirty="0">
                <a:latin typeface="+mj-lt"/>
              </a:rPr>
              <a:t>, NEJM 2001; </a:t>
            </a:r>
            <a:r>
              <a:rPr lang="fr-FR" sz="1400" i="1" dirty="0" err="1">
                <a:latin typeface="+mj-lt"/>
              </a:rPr>
              <a:t>Béjot</a:t>
            </a:r>
            <a:r>
              <a:rPr lang="fr-FR" sz="1400" i="1" dirty="0">
                <a:latin typeface="+mn-lt"/>
              </a:rPr>
              <a:t>, Int J Stroke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fr-FR" altLang="fr-FR" smtClean="0">
                <a:solidFill>
                  <a:srgbClr val="0000CC"/>
                </a:solidFill>
                <a:effectLst/>
              </a:rPr>
              <a:t>« Environmental » Risk factors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idx="1"/>
          </p:nvPr>
        </p:nvSpPr>
        <p:spPr>
          <a:xfrm>
            <a:off x="735013" y="1700213"/>
            <a:ext cx="4114800" cy="2387600"/>
          </a:xfrm>
        </p:spPr>
        <p:txBody>
          <a:bodyPr/>
          <a:lstStyle/>
          <a:p>
            <a:pPr eaLnBrk="1" hangingPunct="1"/>
            <a:r>
              <a:rPr lang="en-US" altLang="fr-FR" smtClean="0">
                <a:sym typeface="Wingdings" pitchFamily="2" charset="2"/>
              </a:rPr>
              <a:t>Cervical trauma</a:t>
            </a:r>
          </a:p>
          <a:p>
            <a:pPr eaLnBrk="1" hangingPunct="1"/>
            <a:r>
              <a:rPr lang="en-US" altLang="fr-FR" smtClean="0">
                <a:sym typeface="Wingdings" pitchFamily="2" charset="2"/>
              </a:rPr>
              <a:t>Recent infection</a:t>
            </a:r>
          </a:p>
          <a:p>
            <a:pPr eaLnBrk="1" hangingPunct="1"/>
            <a:r>
              <a:rPr lang="en-US" altLang="fr-FR" smtClean="0">
                <a:sym typeface="Wingdings" pitchFamily="2" charset="2"/>
              </a:rPr>
              <a:t>Migraine </a:t>
            </a:r>
            <a:r>
              <a:rPr lang="en-US" altLang="fr-FR" sz="2200" smtClean="0">
                <a:sym typeface="Wingdings" pitchFamily="2" charset="2"/>
              </a:rPr>
              <a:t>(esp. without aura)</a:t>
            </a:r>
          </a:p>
          <a:p>
            <a:pPr eaLnBrk="1" hangingPunct="1"/>
            <a:r>
              <a:rPr lang="en-US" altLang="fr-FR" smtClean="0">
                <a:sym typeface="Wingdings" pitchFamily="2" charset="2"/>
              </a:rPr>
              <a:t>Hypertension</a:t>
            </a:r>
            <a:endParaRPr lang="en-US" altLang="fr-FR" smtClean="0"/>
          </a:p>
          <a:p>
            <a:pPr eaLnBrk="1" hangingPunct="1">
              <a:spcBef>
                <a:spcPts val="2400"/>
              </a:spcBef>
              <a:buFont typeface="Arial" pitchFamily="34" charset="0"/>
              <a:buNone/>
            </a:pPr>
            <a:endParaRPr lang="fr-FR" altLang="fr-FR" smtClean="0"/>
          </a:p>
        </p:txBody>
      </p:sp>
      <p:sp>
        <p:nvSpPr>
          <p:cNvPr id="8196" name="Espace réservé du contenu 2"/>
          <p:cNvSpPr txBox="1">
            <a:spLocks/>
          </p:cNvSpPr>
          <p:nvPr/>
        </p:nvSpPr>
        <p:spPr bwMode="auto">
          <a:xfrm>
            <a:off x="735013" y="4448175"/>
            <a:ext cx="4268787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fr-FR" sz="2800">
                <a:latin typeface="Calibri" pitchFamily="34" charset="0"/>
                <a:cs typeface="Arial" pitchFamily="34" charset="0"/>
              </a:rPr>
              <a:t>Hypercholesterolemia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fr-FR" sz="2800">
                <a:latin typeface="Calibri" pitchFamily="34" charset="0"/>
                <a:cs typeface="Arial" pitchFamily="34" charset="0"/>
              </a:rPr>
              <a:t>Obesity</a:t>
            </a:r>
          </a:p>
          <a:p>
            <a:pPr marL="342900" indent="-342900">
              <a:spcBef>
                <a:spcPts val="2400"/>
              </a:spcBef>
              <a:buFont typeface="Arial" pitchFamily="34" charset="0"/>
              <a:buNone/>
            </a:pPr>
            <a:endParaRPr lang="fr-FR" altLang="fr-FR" sz="2800">
              <a:latin typeface="Calibri" pitchFamily="34" charset="0"/>
              <a:cs typeface="Arial" pitchFamily="34" charset="0"/>
            </a:endParaRPr>
          </a:p>
        </p:txBody>
      </p:sp>
      <p:sp>
        <p:nvSpPr>
          <p:cNvPr id="2" name="Accolade fermante 1"/>
          <p:cNvSpPr/>
          <p:nvPr/>
        </p:nvSpPr>
        <p:spPr>
          <a:xfrm>
            <a:off x="4932363" y="1855788"/>
            <a:ext cx="576262" cy="1944687"/>
          </a:xfrm>
          <a:prstGeom prst="rightBrace">
            <a:avLst/>
          </a:prstGeom>
          <a:ln w="508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" name="Accolade fermante 6"/>
          <p:cNvSpPr/>
          <p:nvPr/>
        </p:nvSpPr>
        <p:spPr>
          <a:xfrm>
            <a:off x="4932363" y="4457700"/>
            <a:ext cx="576262" cy="1081088"/>
          </a:xfrm>
          <a:prstGeom prst="rightBrace">
            <a:avLst/>
          </a:prstGeom>
          <a:ln w="508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8199" name="Espace réservé du contenu 2"/>
          <p:cNvSpPr txBox="1">
            <a:spLocks/>
          </p:cNvSpPr>
          <p:nvPr/>
        </p:nvSpPr>
        <p:spPr bwMode="auto">
          <a:xfrm>
            <a:off x="6145213" y="2533650"/>
            <a:ext cx="28194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altLang="fr-FR" sz="3200" b="1">
                <a:latin typeface="Calibri" pitchFamily="34" charset="0"/>
                <a:cs typeface="Arial" pitchFamily="34" charset="0"/>
                <a:sym typeface="Wingdings" pitchFamily="2" charset="2"/>
              </a:rPr>
              <a:t>↗ CeAD Risk</a:t>
            </a:r>
          </a:p>
        </p:txBody>
      </p:sp>
      <p:sp>
        <p:nvSpPr>
          <p:cNvPr id="8200" name="Espace réservé du contenu 2"/>
          <p:cNvSpPr txBox="1">
            <a:spLocks/>
          </p:cNvSpPr>
          <p:nvPr/>
        </p:nvSpPr>
        <p:spPr bwMode="auto">
          <a:xfrm>
            <a:off x="6218238" y="4694238"/>
            <a:ext cx="245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altLang="fr-FR" sz="3200" b="1">
                <a:latin typeface="Calibri" pitchFamily="34" charset="0"/>
                <a:cs typeface="Arial" pitchFamily="34" charset="0"/>
                <a:sym typeface="Wingdings" pitchFamily="2" charset="2"/>
              </a:rPr>
              <a:t>↘ CeAD Risk</a:t>
            </a:r>
          </a:p>
        </p:txBody>
      </p:sp>
      <p:sp>
        <p:nvSpPr>
          <p:cNvPr id="8201" name="ZoneTexte 7"/>
          <p:cNvSpPr txBox="1">
            <a:spLocks noChangeArrowheads="1"/>
          </p:cNvSpPr>
          <p:nvPr/>
        </p:nvSpPr>
        <p:spPr bwMode="auto">
          <a:xfrm>
            <a:off x="3211513" y="5921375"/>
            <a:ext cx="59404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 i="1">
                <a:latin typeface="Calibri" pitchFamily="34" charset="0"/>
              </a:rPr>
              <a:t>Southerland, Curr Opin Neurol 2013; Haldeman, Spine 1999; Dittrich, CVD 2007</a:t>
            </a:r>
          </a:p>
          <a:p>
            <a:pPr algn="r"/>
            <a:r>
              <a:rPr lang="fr-FR" altLang="fr-FR" sz="1400" i="1">
                <a:latin typeface="Calibri" pitchFamily="34" charset="0"/>
              </a:rPr>
              <a:t>Pezzini, Cephalalgia 2005; Schürks, BMJ 2009; Metso, Neurology 2012</a:t>
            </a:r>
          </a:p>
          <a:p>
            <a:pPr algn="r">
              <a:buFont typeface="Arial" pitchFamily="34" charset="0"/>
              <a:buNone/>
            </a:pPr>
            <a:r>
              <a:rPr lang="fr-FR" altLang="fr-FR" sz="1400" i="1">
                <a:latin typeface="Calibri" pitchFamily="34" charset="0"/>
              </a:rPr>
              <a:t>Naggara, Eur Radiol 2009; Guillon, Stroke 2003; Grau, Stroke 1997</a:t>
            </a:r>
          </a:p>
          <a:p>
            <a:pPr algn="r">
              <a:buFont typeface="Arial" pitchFamily="34" charset="0"/>
              <a:buNone/>
            </a:pPr>
            <a:r>
              <a:rPr lang="fr-FR" altLang="fr-FR" sz="1400" i="1">
                <a:latin typeface="Calibri" pitchFamily="34" charset="0"/>
              </a:rPr>
              <a:t>Debette, Neurology 2011; Debette, Circulation 2011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fr-FR" altLang="fr-FR" smtClean="0">
                <a:solidFill>
                  <a:srgbClr val="0000CC"/>
                </a:solidFill>
                <a:effectLst/>
              </a:rPr>
              <a:t>Genetic risk factors</a:t>
            </a:r>
          </a:p>
        </p:txBody>
      </p:sp>
      <p:sp useBgFill="1">
        <p:nvSpPr>
          <p:cNvPr id="9219" name="Espace réservé du contenu 2"/>
          <p:cNvSpPr>
            <a:spLocks noGrp="1"/>
          </p:cNvSpPr>
          <p:nvPr>
            <p:ph idx="1"/>
          </p:nvPr>
        </p:nvSpPr>
        <p:spPr>
          <a:xfrm>
            <a:off x="415925" y="1350963"/>
            <a:ext cx="8362950" cy="4525962"/>
          </a:xfrm>
        </p:spPr>
        <p:txBody>
          <a:bodyPr/>
          <a:lstStyle/>
          <a:p>
            <a:pPr eaLnBrk="1" hangingPunct="1"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GB" altLang="fr-FR" smtClean="0"/>
              <a:t>Rarely (&lt;1%), as part of a </a:t>
            </a:r>
            <a:r>
              <a:rPr lang="en-GB" altLang="fr-FR" b="1" smtClean="0">
                <a:solidFill>
                  <a:srgbClr val="000099"/>
                </a:solidFill>
              </a:rPr>
              <a:t>monogenic disorder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fr-FR" b="1" smtClean="0"/>
              <a:t>Vascular Ehlers-Danlos syndrome</a:t>
            </a:r>
            <a:endParaRPr lang="en-US" altLang="fr-FR" i="1" smtClean="0"/>
          </a:p>
          <a:p>
            <a:pPr lvl="1" eaLnBrk="1" hangingPunct="1">
              <a:spcBef>
                <a:spcPts val="600"/>
              </a:spcBef>
            </a:pPr>
            <a:r>
              <a:rPr lang="en-US" altLang="fr-FR" sz="2200" smtClean="0"/>
              <a:t>Classic / Hypermobile Ehlers-Danlos syndrome</a:t>
            </a:r>
          </a:p>
          <a:p>
            <a:pPr lvl="1" eaLnBrk="1" hangingPunct="1">
              <a:spcBef>
                <a:spcPts val="600"/>
              </a:spcBef>
            </a:pPr>
            <a:r>
              <a:rPr lang="en-US" altLang="fr-FR" sz="2200" smtClean="0"/>
              <a:t>M</a:t>
            </a:r>
            <a:r>
              <a:rPr lang="fr-FR" altLang="fr-FR" sz="2200" smtClean="0"/>
              <a:t>arfan syndrome (</a:t>
            </a:r>
            <a:r>
              <a:rPr lang="fr-FR" altLang="fr-FR" sz="2200" i="1" smtClean="0"/>
              <a:t>distinct from extension of aortic dissection</a:t>
            </a:r>
            <a:r>
              <a:rPr lang="fr-FR" altLang="fr-FR" sz="2200" smtClean="0"/>
              <a:t>)</a:t>
            </a:r>
          </a:p>
          <a:p>
            <a:pPr lvl="1" eaLnBrk="1" hangingPunct="1">
              <a:spcBef>
                <a:spcPts val="600"/>
              </a:spcBef>
            </a:pPr>
            <a:r>
              <a:rPr lang="fr-FR" altLang="fr-FR" sz="2200" smtClean="0"/>
              <a:t>Osteogenesis Imperfecta</a:t>
            </a:r>
          </a:p>
          <a:p>
            <a:pPr lvl="1" eaLnBrk="1" hangingPunct="1">
              <a:spcBef>
                <a:spcPts val="600"/>
              </a:spcBef>
            </a:pPr>
            <a:r>
              <a:rPr lang="fr-FR" altLang="fr-FR" sz="2200" smtClean="0"/>
              <a:t>Loeys-Dietz syndrome (</a:t>
            </a:r>
            <a:r>
              <a:rPr lang="fr-FR" altLang="fr-FR" sz="2200" i="1" smtClean="0"/>
              <a:t>extremely rare</a:t>
            </a:r>
            <a:r>
              <a:rPr lang="fr-FR" altLang="fr-FR" sz="2200" smtClean="0"/>
              <a:t>)</a:t>
            </a:r>
          </a:p>
          <a:p>
            <a:pPr lvl="1" eaLnBrk="1" hangingPunct="1">
              <a:spcBef>
                <a:spcPts val="600"/>
              </a:spcBef>
            </a:pPr>
            <a:endParaRPr lang="fr-FR" altLang="fr-FR" sz="2200" smtClean="0"/>
          </a:p>
          <a:p>
            <a:pPr eaLnBrk="1" hangingPunct="1">
              <a:spcBef>
                <a:spcPts val="600"/>
              </a:spcBef>
            </a:pPr>
            <a:endParaRPr lang="fr-FR" altLang="fr-FR" sz="2600" smtClean="0"/>
          </a:p>
          <a:p>
            <a:pPr marL="1200150" lvl="3" indent="-342900" eaLnBrk="1" hangingPunct="1">
              <a:spcBef>
                <a:spcPts val="1200"/>
              </a:spcBef>
              <a:buFont typeface="Calibri" pitchFamily="34" charset="0"/>
              <a:buChar char="–"/>
            </a:pPr>
            <a:endParaRPr lang="fr-FR" altLang="fr-FR" sz="2400" smtClean="0"/>
          </a:p>
          <a:p>
            <a:pPr marL="400050" lvl="2" indent="0" eaLnBrk="1" hangingPunct="1">
              <a:spcBef>
                <a:spcPts val="1800"/>
              </a:spcBef>
              <a:buFont typeface="Arial" pitchFamily="34" charset="0"/>
              <a:buNone/>
            </a:pPr>
            <a:endParaRPr lang="fr-FR" altLang="fr-FR" sz="2800" smtClean="0"/>
          </a:p>
          <a:p>
            <a:pPr marL="400050" lvl="2" indent="0" eaLnBrk="1" hangingPunct="1">
              <a:spcBef>
                <a:spcPts val="1800"/>
              </a:spcBef>
              <a:buFont typeface="Arial" pitchFamily="34" charset="0"/>
              <a:buNone/>
            </a:pPr>
            <a:endParaRPr lang="fr-FR" altLang="fr-FR" sz="2800" smtClean="0"/>
          </a:p>
          <a:p>
            <a:pPr eaLnBrk="1" hangingPunct="1">
              <a:spcBef>
                <a:spcPts val="2400"/>
              </a:spcBef>
              <a:buFont typeface="Arial" pitchFamily="34" charset="0"/>
              <a:buNone/>
            </a:pPr>
            <a:endParaRPr lang="fr-FR" altLang="fr-FR" smtClean="0"/>
          </a:p>
        </p:txBody>
      </p:sp>
      <p:sp>
        <p:nvSpPr>
          <p:cNvPr id="9220" name="ZoneTexte 3"/>
          <p:cNvSpPr txBox="1">
            <a:spLocks noChangeArrowheads="1"/>
          </p:cNvSpPr>
          <p:nvPr/>
        </p:nvSpPr>
        <p:spPr bwMode="auto">
          <a:xfrm>
            <a:off x="4103688" y="6126163"/>
            <a:ext cx="5037137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Debette, Goeggel-Simonetti, et al., Neurology in press</a:t>
            </a:r>
          </a:p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Rodrigues, AJNR 2009; Debette &amp; Markus, Stroke 2009</a:t>
            </a:r>
          </a:p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Grond-Ginsbach &amp; Debette, Curr Mol Med 2009; Pepin, NEJM 2000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4392613"/>
          </a:xfrm>
        </p:spPr>
        <p:txBody>
          <a:bodyPr/>
          <a:lstStyle/>
          <a:p>
            <a:pPr eaLnBrk="1" hangingPunct="1"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GB" altLang="fr-FR" b="1" smtClean="0">
                <a:solidFill>
                  <a:srgbClr val="000099"/>
                </a:solidFill>
              </a:rPr>
              <a:t>Family history of CeAD</a:t>
            </a:r>
            <a:r>
              <a:rPr lang="en-GB" altLang="fr-FR" smtClean="0"/>
              <a:t> </a:t>
            </a:r>
            <a:r>
              <a:rPr lang="en-GB" altLang="fr-FR" u="sng" smtClean="0"/>
              <a:t>&lt;</a:t>
            </a:r>
            <a:r>
              <a:rPr lang="en-GB" altLang="fr-FR" smtClean="0"/>
              <a:t> 2.5% in published series</a:t>
            </a:r>
          </a:p>
          <a:p>
            <a:pPr eaLnBrk="1" hangingPunct="1"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Among </a:t>
            </a:r>
            <a:r>
              <a:rPr lang="en-US" altLang="fr-FR" b="1" smtClean="0"/>
              <a:t>1,934 consecutive CeAD patients </a:t>
            </a:r>
            <a:r>
              <a:rPr lang="en-US" altLang="fr-FR" smtClean="0"/>
              <a:t>from CADISP-plus registry</a:t>
            </a:r>
          </a:p>
          <a:p>
            <a:pPr lvl="1" eaLnBrk="1" hangingPunct="1">
              <a:spcBef>
                <a:spcPts val="12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z="2200" smtClean="0"/>
              <a:t>20 patients (</a:t>
            </a:r>
            <a:r>
              <a:rPr lang="en-US" altLang="fr-FR" sz="2200" b="1" smtClean="0">
                <a:solidFill>
                  <a:srgbClr val="000099"/>
                </a:solidFill>
              </a:rPr>
              <a:t>1.0%</a:t>
            </a:r>
            <a:r>
              <a:rPr lang="en-US" altLang="fr-FR" sz="2200" smtClean="0"/>
              <a:t>, 95%CI[0.6-1.5%]) </a:t>
            </a:r>
          </a:p>
          <a:p>
            <a:pPr lvl="1" eaLnBrk="1" hangingPunct="1">
              <a:spcBef>
                <a:spcPts val="12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z="2200" smtClean="0"/>
              <a:t>from 17 families (0.9% [0.5-1.3%]) had a family history of CeAD</a:t>
            </a:r>
          </a:p>
          <a:p>
            <a:pPr eaLnBrk="1" hangingPunct="1"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Family history of CeAD more frequent in patients with </a:t>
            </a:r>
            <a:r>
              <a:rPr lang="en-US" altLang="fr-FR" b="1" smtClean="0"/>
              <a:t>carotid dissection</a:t>
            </a:r>
            <a:r>
              <a:rPr lang="en-US" altLang="fr-FR" smtClean="0"/>
              <a:t> &amp; </a:t>
            </a:r>
            <a:r>
              <a:rPr lang="en-US" altLang="fr-FR" b="1" smtClean="0"/>
              <a:t>elevated cholesterol levels </a:t>
            </a:r>
          </a:p>
        </p:txBody>
      </p:sp>
      <p:sp>
        <p:nvSpPr>
          <p:cNvPr id="10243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fr-FR" altLang="fr-FR" smtClean="0">
                <a:solidFill>
                  <a:srgbClr val="0000CC"/>
                </a:solidFill>
                <a:effectLst/>
              </a:rPr>
              <a:t>Genetic risk factors</a:t>
            </a:r>
          </a:p>
        </p:txBody>
      </p:sp>
      <p:sp>
        <p:nvSpPr>
          <p:cNvPr id="10244" name="ZoneTexte 3"/>
          <p:cNvSpPr txBox="1">
            <a:spLocks noChangeArrowheads="1"/>
          </p:cNvSpPr>
          <p:nvPr/>
        </p:nvSpPr>
        <p:spPr bwMode="auto">
          <a:xfrm>
            <a:off x="5060950" y="6340475"/>
            <a:ext cx="4079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Schievink, Stroke 1996</a:t>
            </a:r>
          </a:p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Debette, Goeggel-Simonetti, et al., Neurology in press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u contenu 2"/>
          <p:cNvSpPr>
            <a:spLocks noGrp="1"/>
          </p:cNvSpPr>
          <p:nvPr>
            <p:ph idx="1"/>
          </p:nvPr>
        </p:nvSpPr>
        <p:spPr>
          <a:xfrm>
            <a:off x="446088" y="1557338"/>
            <a:ext cx="8518525" cy="4392612"/>
          </a:xfrm>
        </p:spPr>
        <p:txBody>
          <a:bodyPr/>
          <a:lstStyle/>
          <a:p>
            <a:pPr eaLnBrk="1" hangingPunct="1">
              <a:spcBef>
                <a:spcPts val="12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  <a:defRPr/>
            </a:pPr>
            <a:r>
              <a:rPr lang="en-GB" altLang="fr-FR" dirty="0" smtClean="0"/>
              <a:t>In most cases, </a:t>
            </a:r>
            <a:r>
              <a:rPr lang="en-GB" altLang="fr-FR" dirty="0" err="1" smtClean="0"/>
              <a:t>CeAD</a:t>
            </a:r>
            <a:r>
              <a:rPr lang="en-GB" altLang="fr-FR" dirty="0" smtClean="0"/>
              <a:t> is sporadic</a:t>
            </a:r>
          </a:p>
          <a:p>
            <a:pPr marL="531813" lvl="1" indent="-176213" eaLnBrk="1" hangingPunct="1">
              <a:buClr>
                <a:srgbClr val="000099"/>
              </a:buClr>
              <a:buSzPct val="80000"/>
              <a:buFont typeface="Wingdings" pitchFamily="2" charset="2"/>
              <a:buChar char="§"/>
              <a:defRPr/>
            </a:pPr>
            <a:r>
              <a:rPr lang="en-GB" altLang="fr-FR" dirty="0" smtClean="0"/>
              <a:t>Genetic variants ↑ risk of </a:t>
            </a:r>
            <a:r>
              <a:rPr lang="en-GB" altLang="fr-FR" dirty="0" err="1" smtClean="0"/>
              <a:t>CeAD</a:t>
            </a:r>
            <a:r>
              <a:rPr lang="en-GB" altLang="fr-FR" dirty="0" smtClean="0"/>
              <a:t> as part of a </a:t>
            </a:r>
            <a:r>
              <a:rPr lang="en-GB" altLang="fr-FR" b="1" dirty="0" smtClean="0">
                <a:solidFill>
                  <a:srgbClr val="000099"/>
                </a:solidFill>
              </a:rPr>
              <a:t>multifactorial predisposition</a:t>
            </a:r>
          </a:p>
          <a:p>
            <a:pPr eaLnBrk="1" hangingPunct="1">
              <a:spcBef>
                <a:spcPts val="12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  <a:defRPr/>
            </a:pPr>
            <a:r>
              <a:rPr lang="en-US" altLang="fr-FR" dirty="0" smtClean="0"/>
              <a:t>Published </a:t>
            </a:r>
            <a:r>
              <a:rPr lang="en-US" altLang="fr-FR" b="1" dirty="0" smtClean="0">
                <a:solidFill>
                  <a:srgbClr val="000099"/>
                </a:solidFill>
              </a:rPr>
              <a:t>candidate gene association studies</a:t>
            </a:r>
          </a:p>
          <a:p>
            <a:pPr marL="531813" lvl="1" indent="-176213" eaLnBrk="1" hangingPunct="1">
              <a:buClr>
                <a:srgbClr val="000099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fr-FR" dirty="0" smtClean="0">
                <a:sym typeface="Wingdings" pitchFamily="2" charset="2"/>
              </a:rPr>
              <a:t>Based on </a:t>
            </a:r>
            <a:r>
              <a:rPr lang="en-US" altLang="fr-FR" i="1" dirty="0" smtClean="0">
                <a:sym typeface="Wingdings" pitchFamily="2" charset="2"/>
              </a:rPr>
              <a:t>a priori </a:t>
            </a:r>
            <a:r>
              <a:rPr lang="en-US" altLang="fr-FR" dirty="0" smtClean="0"/>
              <a:t>hypotheses on underlying pathophysiology</a:t>
            </a:r>
          </a:p>
          <a:p>
            <a:pPr marL="531813" lvl="1" indent="-176213" eaLnBrk="1" hangingPunct="1">
              <a:buClr>
                <a:srgbClr val="000099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fr-FR" b="1" dirty="0" smtClean="0">
                <a:solidFill>
                  <a:srgbClr val="000099"/>
                </a:solidFill>
              </a:rPr>
              <a:t>Few positive results, not replicated</a:t>
            </a:r>
            <a:r>
              <a:rPr lang="en-US" altLang="fr-FR" dirty="0" smtClean="0"/>
              <a:t>, except weak association with </a:t>
            </a:r>
            <a:r>
              <a:rPr lang="en-US" altLang="fr-FR" i="1" dirty="0" smtClean="0"/>
              <a:t>MTHFR</a:t>
            </a:r>
            <a:r>
              <a:rPr lang="fr-FR" altLang="fr-FR" dirty="0" smtClean="0"/>
              <a:t> (677TT) </a:t>
            </a:r>
            <a:r>
              <a:rPr lang="fr-FR" altLang="fr-FR" dirty="0" err="1" smtClean="0"/>
              <a:t>polymorphism</a:t>
            </a:r>
            <a:endParaRPr lang="fr-FR" altLang="fr-FR" dirty="0" smtClean="0"/>
          </a:p>
          <a:p>
            <a:pPr eaLnBrk="1" hangingPunct="1">
              <a:spcBef>
                <a:spcPts val="12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  <a:defRPr/>
            </a:pPr>
            <a:r>
              <a:rPr lang="fr-FR" altLang="fr-FR" dirty="0" smtClean="0"/>
              <a:t>CADISP-</a:t>
            </a:r>
            <a:r>
              <a:rPr lang="fr-FR" altLang="fr-FR" dirty="0" err="1" smtClean="0"/>
              <a:t>genetics</a:t>
            </a:r>
            <a:r>
              <a:rPr lang="fr-FR" altLang="fr-FR" dirty="0" smtClean="0"/>
              <a:t> </a:t>
            </a:r>
            <a:r>
              <a:rPr lang="fr-FR" altLang="fr-FR" dirty="0" smtClean="0">
                <a:sym typeface="Wingdings" panose="05000000000000000000" pitchFamily="2" charset="2"/>
              </a:rPr>
              <a:t> </a:t>
            </a:r>
            <a:r>
              <a:rPr lang="fr-FR" altLang="fr-FR" b="1" dirty="0" err="1" smtClean="0">
                <a:sym typeface="Wingdings" panose="05000000000000000000" pitchFamily="2" charset="2"/>
              </a:rPr>
              <a:t>Aim</a:t>
            </a:r>
            <a:r>
              <a:rPr lang="fr-FR" altLang="fr-FR" b="1" dirty="0" smtClean="0">
                <a:sym typeface="Wingdings" panose="05000000000000000000" pitchFamily="2" charset="2"/>
              </a:rPr>
              <a:t> to </a:t>
            </a:r>
            <a:r>
              <a:rPr lang="fr-FR" altLang="fr-FR" b="1" dirty="0" err="1" smtClean="0">
                <a:sym typeface="Wingdings" panose="05000000000000000000" pitchFamily="2" charset="2"/>
              </a:rPr>
              <a:t>perform</a:t>
            </a:r>
            <a:r>
              <a:rPr lang="fr-FR" altLang="fr-FR" b="1" dirty="0" smtClean="0">
                <a:sym typeface="Wingdings" panose="05000000000000000000" pitchFamily="2" charset="2"/>
              </a:rPr>
              <a:t> a </a:t>
            </a:r>
            <a:r>
              <a:rPr lang="fr-FR" altLang="fr-FR" b="1" dirty="0" err="1" smtClean="0">
                <a:solidFill>
                  <a:srgbClr val="000099"/>
                </a:solidFill>
                <a:sym typeface="Wingdings" panose="05000000000000000000" pitchFamily="2" charset="2"/>
              </a:rPr>
              <a:t>genome-wide</a:t>
            </a:r>
            <a:r>
              <a:rPr lang="fr-FR" altLang="fr-FR" b="1" dirty="0" smtClean="0">
                <a:solidFill>
                  <a:srgbClr val="000099"/>
                </a:solidFill>
                <a:sym typeface="Wingdings" panose="05000000000000000000" pitchFamily="2" charset="2"/>
              </a:rPr>
              <a:t> association </a:t>
            </a:r>
            <a:r>
              <a:rPr lang="fr-FR" altLang="fr-FR" b="1" dirty="0" err="1" smtClean="0">
                <a:solidFill>
                  <a:srgbClr val="000099"/>
                </a:solidFill>
                <a:sym typeface="Wingdings" panose="05000000000000000000" pitchFamily="2" charset="2"/>
              </a:rPr>
              <a:t>study</a:t>
            </a:r>
            <a:r>
              <a:rPr lang="fr-FR" altLang="fr-FR" b="1" dirty="0" smtClean="0">
                <a:solidFill>
                  <a:srgbClr val="000099"/>
                </a:solidFill>
                <a:sym typeface="Wingdings" panose="05000000000000000000" pitchFamily="2" charset="2"/>
              </a:rPr>
              <a:t> of </a:t>
            </a:r>
            <a:r>
              <a:rPr lang="fr-FR" altLang="fr-FR" b="1" dirty="0" err="1" smtClean="0">
                <a:solidFill>
                  <a:srgbClr val="000099"/>
                </a:solidFill>
                <a:sym typeface="Wingdings" panose="05000000000000000000" pitchFamily="2" charset="2"/>
              </a:rPr>
              <a:t>CeAD</a:t>
            </a:r>
            <a:r>
              <a:rPr lang="fr-FR" altLang="fr-FR" b="1" dirty="0" smtClean="0">
                <a:solidFill>
                  <a:srgbClr val="000099"/>
                </a:solidFill>
                <a:sym typeface="Wingdings" panose="05000000000000000000" pitchFamily="2" charset="2"/>
              </a:rPr>
              <a:t> </a:t>
            </a:r>
            <a:endParaRPr lang="fr-FR" altLang="fr-FR" b="1" dirty="0" smtClean="0">
              <a:solidFill>
                <a:srgbClr val="000099"/>
              </a:solidFill>
            </a:endParaRPr>
          </a:p>
          <a:p>
            <a:pPr lvl="1" eaLnBrk="1" hangingPunct="1">
              <a:spcBef>
                <a:spcPts val="1800"/>
              </a:spcBef>
              <a:buSzPct val="80000"/>
              <a:buFont typeface="Wingdings" pitchFamily="2" charset="2"/>
              <a:buChar char="q"/>
              <a:defRPr/>
            </a:pPr>
            <a:endParaRPr lang="fr-FR" altLang="fr-FR" dirty="0" smtClean="0"/>
          </a:p>
          <a:p>
            <a:pPr lvl="1" eaLnBrk="1" hangingPunct="1">
              <a:buSzPct val="80000"/>
              <a:buFont typeface="Wingdings" pitchFamily="2" charset="2"/>
              <a:buChar char="q"/>
              <a:defRPr/>
            </a:pPr>
            <a:endParaRPr lang="fr-FR" altLang="fr-FR" dirty="0" smtClean="0"/>
          </a:p>
        </p:txBody>
      </p:sp>
      <p:sp>
        <p:nvSpPr>
          <p:cNvPr id="11267" name="ZoneTexte 9"/>
          <p:cNvSpPr txBox="1">
            <a:spLocks noChangeArrowheads="1"/>
          </p:cNvSpPr>
          <p:nvPr/>
        </p:nvSpPr>
        <p:spPr bwMode="auto">
          <a:xfrm>
            <a:off x="6688138" y="6559550"/>
            <a:ext cx="2457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Debette &amp; Markus, Stroke 2009</a:t>
            </a:r>
          </a:p>
        </p:txBody>
      </p:sp>
      <p:sp>
        <p:nvSpPr>
          <p:cNvPr id="11268" name="Titr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25"/>
          </a:xfrm>
        </p:spPr>
        <p:txBody>
          <a:bodyPr/>
          <a:lstStyle/>
          <a:p>
            <a:pPr eaLnBrk="1" hangingPunct="1"/>
            <a:r>
              <a:rPr lang="fr-FR" altLang="fr-FR" smtClean="0">
                <a:solidFill>
                  <a:srgbClr val="0000CC"/>
                </a:solidFill>
                <a:effectLst/>
              </a:rPr>
              <a:t>Genetic risk factors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AutoShape 3"/>
          <p:cNvSpPr>
            <a:spLocks noChangeAspect="1" noChangeArrowheads="1"/>
          </p:cNvSpPr>
          <p:nvPr/>
        </p:nvSpPr>
        <p:spPr bwMode="auto">
          <a:xfrm>
            <a:off x="368300" y="196850"/>
            <a:ext cx="8413750" cy="644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fr-FR">
              <a:latin typeface="Calibri" pitchFamily="34" charset="0"/>
              <a:cs typeface="Arial" pitchFamily="34" charset="0"/>
            </a:endParaRPr>
          </a:p>
        </p:txBody>
      </p:sp>
      <p:sp>
        <p:nvSpPr>
          <p:cNvPr id="12291" name="Titre 1"/>
          <p:cNvSpPr txBox="1">
            <a:spLocks/>
          </p:cNvSpPr>
          <p:nvPr/>
        </p:nvSpPr>
        <p:spPr bwMode="auto">
          <a:xfrm>
            <a:off x="657225" y="990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fr-FR" altLang="fr-FR" sz="2800">
                <a:latin typeface="Calibri" pitchFamily="34" charset="0"/>
                <a:cs typeface="Arial" pitchFamily="34" charset="0"/>
              </a:rPr>
              <a:t>1,393 CeAD patients recruited for GWAS</a:t>
            </a:r>
          </a:p>
        </p:txBody>
      </p:sp>
      <p:pic>
        <p:nvPicPr>
          <p:cNvPr id="12292" name="Imag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775" y="2022475"/>
            <a:ext cx="4067175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Zone de texte 3"/>
          <p:cNvSpPr txBox="1">
            <a:spLocks noChangeArrowheads="1"/>
          </p:cNvSpPr>
          <p:nvPr/>
        </p:nvSpPr>
        <p:spPr bwMode="auto">
          <a:xfrm>
            <a:off x="395288" y="5149850"/>
            <a:ext cx="44751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54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dirty="0" smtClean="0">
                <a:latin typeface="+mn-lt"/>
                <a:ea typeface="Calibri" pitchFamily="34" charset="0"/>
                <a:cs typeface="Times New Roman" pitchFamily="18" charset="0"/>
              </a:rPr>
              <a:t>CADISP-1</a:t>
            </a:r>
            <a:r>
              <a:rPr lang="en-US" sz="2400" dirty="0" smtClean="0">
                <a:latin typeface="+mn-lt"/>
                <a:ea typeface="Calibri" pitchFamily="34" charset="0"/>
                <a:cs typeface="Times New Roman" pitchFamily="18" charset="0"/>
              </a:rPr>
              <a:t>:</a:t>
            </a:r>
          </a:p>
          <a:p>
            <a:pPr eaLnBrk="1" hangingPunct="1">
              <a:defRPr/>
            </a:pPr>
            <a:r>
              <a:rPr lang="en-US" sz="2000" dirty="0" smtClean="0">
                <a:latin typeface="+mn-lt"/>
                <a:ea typeface="Calibri" pitchFamily="34" charset="0"/>
                <a:cs typeface="Times New Roman" pitchFamily="18" charset="0"/>
              </a:rPr>
              <a:t>942 patients</a:t>
            </a:r>
            <a:r>
              <a:rPr lang="en-US" sz="2000" dirty="0">
                <a:latin typeface="+mn-lt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+mn-lt"/>
                <a:ea typeface="Calibri" pitchFamily="34" charset="0"/>
                <a:cs typeface="Times New Roman" pitchFamily="18" charset="0"/>
              </a:rPr>
              <a:t>/ 9,259 controls</a:t>
            </a:r>
          </a:p>
          <a:p>
            <a:pPr marL="511175" indent="-285750" eaLnBrk="1" hangingPunct="1">
              <a:buFontTx/>
              <a:buChar char="-"/>
              <a:defRPr/>
            </a:pPr>
            <a:r>
              <a:rPr lang="en-US" dirty="0" smtClean="0">
                <a:solidFill>
                  <a:srgbClr val="0000CC"/>
                </a:solidFill>
                <a:latin typeface="+mn-lt"/>
              </a:rPr>
              <a:t>772 / 8,972 for CADISP-1 non-Finnish</a:t>
            </a:r>
          </a:p>
          <a:p>
            <a:pPr marL="511175" indent="-285750" eaLnBrk="1" hangingPunct="1">
              <a:buFontTx/>
              <a:buChar char="-"/>
              <a:defRPr/>
            </a:pPr>
            <a:r>
              <a:rPr lang="en-US" dirty="0" smtClean="0">
                <a:solidFill>
                  <a:srgbClr val="0000CC"/>
                </a:solidFill>
                <a:latin typeface="+mn-lt"/>
              </a:rPr>
              <a:t>170 / 287 for CADISP-1 Finnish</a:t>
            </a:r>
            <a:endParaRPr lang="en-US" dirty="0" smtClean="0">
              <a:solidFill>
                <a:srgbClr val="0000CC"/>
              </a:solidFill>
              <a:latin typeface="+mn-lt"/>
              <a:ea typeface="Calibri" pitchFamily="34" charset="0"/>
              <a:cs typeface="Times New Roman" pitchFamily="18" charset="0"/>
            </a:endParaRPr>
          </a:p>
          <a:p>
            <a:pPr eaLnBrk="1" hangingPunct="1">
              <a:defRPr/>
            </a:pPr>
            <a:endParaRPr lang="fr-FR" sz="2400" dirty="0" smtClean="0">
              <a:latin typeface="+mn-lt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12294" name="Zone de dessin 33"/>
          <p:cNvGrpSpPr>
            <a:grpSpLocks/>
          </p:cNvGrpSpPr>
          <p:nvPr/>
        </p:nvGrpSpPr>
        <p:grpSpPr bwMode="auto">
          <a:xfrm>
            <a:off x="4710113" y="2024063"/>
            <a:ext cx="9834562" cy="4497387"/>
            <a:chOff x="5080" y="4445"/>
            <a:chExt cx="9835515" cy="4498340"/>
          </a:xfrm>
        </p:grpSpPr>
        <p:sp>
          <p:nvSpPr>
            <p:cNvPr id="12298" name="Rectangle 14"/>
            <p:cNvSpPr>
              <a:spLocks noChangeArrowheads="1"/>
            </p:cNvSpPr>
            <p:nvPr/>
          </p:nvSpPr>
          <p:spPr bwMode="auto">
            <a:xfrm>
              <a:off x="5772785" y="1441450"/>
              <a:ext cx="4067810" cy="30613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fr-FR" altLang="fr-FR">
                <a:cs typeface="Arial" pitchFamily="34" charset="0"/>
              </a:endParaRPr>
            </a:p>
          </p:txBody>
        </p:sp>
        <p:pic>
          <p:nvPicPr>
            <p:cNvPr id="12299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80" y="4445"/>
              <a:ext cx="4062730" cy="3056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0" name="Freeform 8"/>
            <p:cNvSpPr>
              <a:spLocks/>
            </p:cNvSpPr>
            <p:nvPr/>
          </p:nvSpPr>
          <p:spPr bwMode="auto">
            <a:xfrm>
              <a:off x="2915285" y="871220"/>
              <a:ext cx="33020" cy="38100"/>
            </a:xfrm>
            <a:custGeom>
              <a:avLst/>
              <a:gdLst>
                <a:gd name="T0" fmla="*/ 0 w 112"/>
                <a:gd name="T1" fmla="*/ 2147483647 h 128"/>
                <a:gd name="T2" fmla="*/ 2147483647 w 112"/>
                <a:gd name="T3" fmla="*/ 0 h 128"/>
                <a:gd name="T4" fmla="*/ 2147483647 w 112"/>
                <a:gd name="T5" fmla="*/ 0 h 128"/>
                <a:gd name="T6" fmla="*/ 2147483647 w 112"/>
                <a:gd name="T7" fmla="*/ 0 h 128"/>
                <a:gd name="T8" fmla="*/ 2147483647 w 112"/>
                <a:gd name="T9" fmla="*/ 2147483647 h 128"/>
                <a:gd name="T10" fmla="*/ 2147483647 w 112"/>
                <a:gd name="T11" fmla="*/ 2147483647 h 128"/>
                <a:gd name="T12" fmla="*/ 2147483647 w 112"/>
                <a:gd name="T13" fmla="*/ 2147483647 h 128"/>
                <a:gd name="T14" fmla="*/ 2147483647 w 112"/>
                <a:gd name="T15" fmla="*/ 2147483647 h 128"/>
                <a:gd name="T16" fmla="*/ 2147483647 w 112"/>
                <a:gd name="T17" fmla="*/ 2147483647 h 128"/>
                <a:gd name="T18" fmla="*/ 0 w 112"/>
                <a:gd name="T19" fmla="*/ 2147483647 h 128"/>
                <a:gd name="T20" fmla="*/ 0 w 112"/>
                <a:gd name="T21" fmla="*/ 2147483647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128"/>
                <a:gd name="T35" fmla="*/ 112 w 112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128">
                  <a:moveTo>
                    <a:pt x="0" y="64"/>
                  </a:moveTo>
                  <a:cubicBezTo>
                    <a:pt x="0" y="29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9"/>
                    <a:pt x="112" y="64"/>
                  </a:cubicBezTo>
                  <a:cubicBezTo>
                    <a:pt x="112" y="100"/>
                    <a:pt x="87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26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1" name="Freeform 9"/>
            <p:cNvSpPr>
              <a:spLocks noEditPoints="1"/>
            </p:cNvSpPr>
            <p:nvPr/>
          </p:nvSpPr>
          <p:spPr bwMode="auto">
            <a:xfrm>
              <a:off x="2907665" y="864235"/>
              <a:ext cx="48260" cy="52705"/>
            </a:xfrm>
            <a:custGeom>
              <a:avLst/>
              <a:gdLst>
                <a:gd name="T0" fmla="*/ 2147483647 w 161"/>
                <a:gd name="T1" fmla="*/ 2147483647 h 177"/>
                <a:gd name="T2" fmla="*/ 2147483647 w 161"/>
                <a:gd name="T3" fmla="*/ 2147483647 h 177"/>
                <a:gd name="T4" fmla="*/ 2147483647 w 161"/>
                <a:gd name="T5" fmla="*/ 2147483647 h 177"/>
                <a:gd name="T6" fmla="*/ 2147483647 w 161"/>
                <a:gd name="T7" fmla="*/ 2147483647 h 177"/>
                <a:gd name="T8" fmla="*/ 2147483647 w 161"/>
                <a:gd name="T9" fmla="*/ 2147483647 h 177"/>
                <a:gd name="T10" fmla="*/ 2147483647 w 161"/>
                <a:gd name="T11" fmla="*/ 2147483647 h 177"/>
                <a:gd name="T12" fmla="*/ 2147483647 w 161"/>
                <a:gd name="T13" fmla="*/ 2147483647 h 177"/>
                <a:gd name="T14" fmla="*/ 2147483647 w 161"/>
                <a:gd name="T15" fmla="*/ 2147483647 h 177"/>
                <a:gd name="T16" fmla="*/ 2147483647 w 161"/>
                <a:gd name="T17" fmla="*/ 2147483647 h 177"/>
                <a:gd name="T18" fmla="*/ 2147483647 w 161"/>
                <a:gd name="T19" fmla="*/ 2147483647 h 177"/>
                <a:gd name="T20" fmla="*/ 2147483647 w 161"/>
                <a:gd name="T21" fmla="*/ 2147483647 h 177"/>
                <a:gd name="T22" fmla="*/ 2147483647 w 161"/>
                <a:gd name="T23" fmla="*/ 2147483647 h 177"/>
                <a:gd name="T24" fmla="*/ 2147483647 w 161"/>
                <a:gd name="T25" fmla="*/ 2147483647 h 177"/>
                <a:gd name="T26" fmla="*/ 2147483647 w 161"/>
                <a:gd name="T27" fmla="*/ 2147483647 h 177"/>
                <a:gd name="T28" fmla="*/ 2147483647 w 161"/>
                <a:gd name="T29" fmla="*/ 2147483647 h 177"/>
                <a:gd name="T30" fmla="*/ 2147483647 w 161"/>
                <a:gd name="T31" fmla="*/ 2147483647 h 177"/>
                <a:gd name="T32" fmla="*/ 2147483647 w 161"/>
                <a:gd name="T33" fmla="*/ 2147483647 h 177"/>
                <a:gd name="T34" fmla="*/ 2147483647 w 161"/>
                <a:gd name="T35" fmla="*/ 2147483647 h 177"/>
                <a:gd name="T36" fmla="*/ 2147483647 w 161"/>
                <a:gd name="T37" fmla="*/ 2147483647 h 177"/>
                <a:gd name="T38" fmla="*/ 2147483647 w 161"/>
                <a:gd name="T39" fmla="*/ 2147483647 h 177"/>
                <a:gd name="T40" fmla="*/ 2147483647 w 161"/>
                <a:gd name="T41" fmla="*/ 2147483647 h 177"/>
                <a:gd name="T42" fmla="*/ 2147483647 w 161"/>
                <a:gd name="T43" fmla="*/ 2147483647 h 177"/>
                <a:gd name="T44" fmla="*/ 2147483647 w 161"/>
                <a:gd name="T45" fmla="*/ 2147483647 h 177"/>
                <a:gd name="T46" fmla="*/ 2147483647 w 161"/>
                <a:gd name="T47" fmla="*/ 2147483647 h 177"/>
                <a:gd name="T48" fmla="*/ 2147483647 w 161"/>
                <a:gd name="T49" fmla="*/ 2147483647 h 177"/>
                <a:gd name="T50" fmla="*/ 2147483647 w 161"/>
                <a:gd name="T51" fmla="*/ 2147483647 h 177"/>
                <a:gd name="T52" fmla="*/ 2147483647 w 161"/>
                <a:gd name="T53" fmla="*/ 2147483647 h 177"/>
                <a:gd name="T54" fmla="*/ 2147483647 w 161"/>
                <a:gd name="T55" fmla="*/ 2147483647 h 177"/>
                <a:gd name="T56" fmla="*/ 2147483647 w 161"/>
                <a:gd name="T57" fmla="*/ 2147483647 h 177"/>
                <a:gd name="T58" fmla="*/ 2147483647 w 161"/>
                <a:gd name="T59" fmla="*/ 2147483647 h 177"/>
                <a:gd name="T60" fmla="*/ 2147483647 w 161"/>
                <a:gd name="T61" fmla="*/ 2147483647 h 177"/>
                <a:gd name="T62" fmla="*/ 2147483647 w 161"/>
                <a:gd name="T63" fmla="*/ 2147483647 h 177"/>
                <a:gd name="T64" fmla="*/ 2147483647 w 161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77"/>
                <a:gd name="T101" fmla="*/ 161 w 161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6" y="56"/>
                    <a:pt x="7" y="53"/>
                    <a:pt x="9" y="51"/>
                  </a:cubicBezTo>
                  <a:lnTo>
                    <a:pt x="21" y="31"/>
                  </a:lnTo>
                  <a:cubicBezTo>
                    <a:pt x="22" y="29"/>
                    <a:pt x="24" y="26"/>
                    <a:pt x="27" y="25"/>
                  </a:cubicBezTo>
                  <a:lnTo>
                    <a:pt x="45" y="11"/>
                  </a:lnTo>
                  <a:cubicBezTo>
                    <a:pt x="47" y="8"/>
                    <a:pt x="51" y="7"/>
                    <a:pt x="54" y="6"/>
                  </a:cubicBezTo>
                  <a:lnTo>
                    <a:pt x="75" y="1"/>
                  </a:lnTo>
                  <a:cubicBezTo>
                    <a:pt x="78" y="0"/>
                    <a:pt x="82" y="0"/>
                    <a:pt x="86" y="1"/>
                  </a:cubicBezTo>
                  <a:lnTo>
                    <a:pt x="108" y="6"/>
                  </a:lnTo>
                  <a:cubicBezTo>
                    <a:pt x="111" y="7"/>
                    <a:pt x="114" y="8"/>
                    <a:pt x="117" y="11"/>
                  </a:cubicBezTo>
                  <a:lnTo>
                    <a:pt x="135" y="25"/>
                  </a:lnTo>
                  <a:cubicBezTo>
                    <a:pt x="138" y="26"/>
                    <a:pt x="140" y="29"/>
                    <a:pt x="141" y="31"/>
                  </a:cubicBezTo>
                  <a:lnTo>
                    <a:pt x="153" y="51"/>
                  </a:lnTo>
                  <a:cubicBezTo>
                    <a:pt x="155" y="54"/>
                    <a:pt x="156" y="57"/>
                    <a:pt x="156" y="60"/>
                  </a:cubicBezTo>
                  <a:lnTo>
                    <a:pt x="160" y="85"/>
                  </a:lnTo>
                  <a:cubicBezTo>
                    <a:pt x="161" y="87"/>
                    <a:pt x="161" y="90"/>
                    <a:pt x="160" y="92"/>
                  </a:cubicBezTo>
                  <a:lnTo>
                    <a:pt x="156" y="117"/>
                  </a:lnTo>
                  <a:cubicBezTo>
                    <a:pt x="156" y="120"/>
                    <a:pt x="155" y="123"/>
                    <a:pt x="153" y="125"/>
                  </a:cubicBezTo>
                  <a:lnTo>
                    <a:pt x="141" y="146"/>
                  </a:lnTo>
                  <a:cubicBezTo>
                    <a:pt x="140" y="149"/>
                    <a:pt x="137" y="152"/>
                    <a:pt x="135" y="154"/>
                  </a:cubicBezTo>
                  <a:lnTo>
                    <a:pt x="117" y="167"/>
                  </a:lnTo>
                  <a:cubicBezTo>
                    <a:pt x="114" y="169"/>
                    <a:pt x="111" y="170"/>
                    <a:pt x="108" y="171"/>
                  </a:cubicBezTo>
                  <a:lnTo>
                    <a:pt x="86" y="176"/>
                  </a:lnTo>
                  <a:cubicBezTo>
                    <a:pt x="82" y="177"/>
                    <a:pt x="78" y="177"/>
                    <a:pt x="75" y="176"/>
                  </a:cubicBezTo>
                  <a:lnTo>
                    <a:pt x="54" y="171"/>
                  </a:lnTo>
                  <a:cubicBezTo>
                    <a:pt x="51" y="170"/>
                    <a:pt x="48" y="169"/>
                    <a:pt x="45" y="167"/>
                  </a:cubicBezTo>
                  <a:lnTo>
                    <a:pt x="27" y="154"/>
                  </a:lnTo>
                  <a:cubicBezTo>
                    <a:pt x="25" y="152"/>
                    <a:pt x="22" y="149"/>
                    <a:pt x="21" y="146"/>
                  </a:cubicBezTo>
                  <a:lnTo>
                    <a:pt x="9" y="125"/>
                  </a:lnTo>
                  <a:cubicBezTo>
                    <a:pt x="7" y="123"/>
                    <a:pt x="6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50" y="102"/>
                  </a:lnTo>
                  <a:lnTo>
                    <a:pt x="62" y="123"/>
                  </a:lnTo>
                  <a:lnTo>
                    <a:pt x="56" y="115"/>
                  </a:lnTo>
                  <a:lnTo>
                    <a:pt x="74" y="128"/>
                  </a:lnTo>
                  <a:lnTo>
                    <a:pt x="65" y="124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97" y="124"/>
                  </a:lnTo>
                  <a:lnTo>
                    <a:pt x="88" y="128"/>
                  </a:lnTo>
                  <a:lnTo>
                    <a:pt x="106" y="115"/>
                  </a:lnTo>
                  <a:lnTo>
                    <a:pt x="100" y="123"/>
                  </a:lnTo>
                  <a:lnTo>
                    <a:pt x="112" y="102"/>
                  </a:lnTo>
                  <a:lnTo>
                    <a:pt x="109" y="110"/>
                  </a:lnTo>
                  <a:lnTo>
                    <a:pt x="113" y="85"/>
                  </a:lnTo>
                  <a:lnTo>
                    <a:pt x="113" y="92"/>
                  </a:lnTo>
                  <a:lnTo>
                    <a:pt x="109" y="67"/>
                  </a:lnTo>
                  <a:lnTo>
                    <a:pt x="112" y="76"/>
                  </a:lnTo>
                  <a:lnTo>
                    <a:pt x="100" y="56"/>
                  </a:lnTo>
                  <a:lnTo>
                    <a:pt x="106" y="62"/>
                  </a:lnTo>
                  <a:lnTo>
                    <a:pt x="88" y="48"/>
                  </a:lnTo>
                  <a:lnTo>
                    <a:pt x="97" y="53"/>
                  </a:lnTo>
                  <a:lnTo>
                    <a:pt x="75" y="48"/>
                  </a:lnTo>
                  <a:lnTo>
                    <a:pt x="86" y="48"/>
                  </a:lnTo>
                  <a:lnTo>
                    <a:pt x="65" y="53"/>
                  </a:lnTo>
                  <a:lnTo>
                    <a:pt x="74" y="48"/>
                  </a:lnTo>
                  <a:lnTo>
                    <a:pt x="56" y="62"/>
                  </a:lnTo>
                  <a:lnTo>
                    <a:pt x="62" y="56"/>
                  </a:lnTo>
                  <a:lnTo>
                    <a:pt x="50" y="76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2" name="Freeform 10"/>
            <p:cNvSpPr>
              <a:spLocks/>
            </p:cNvSpPr>
            <p:nvPr/>
          </p:nvSpPr>
          <p:spPr bwMode="auto">
            <a:xfrm>
              <a:off x="428625" y="1123315"/>
              <a:ext cx="38100" cy="38100"/>
            </a:xfrm>
            <a:custGeom>
              <a:avLst/>
              <a:gdLst>
                <a:gd name="T0" fmla="*/ 0 w 128"/>
                <a:gd name="T1" fmla="*/ 2147483647 h 128"/>
                <a:gd name="T2" fmla="*/ 2147483647 w 128"/>
                <a:gd name="T3" fmla="*/ 0 h 128"/>
                <a:gd name="T4" fmla="*/ 2147483647 w 128"/>
                <a:gd name="T5" fmla="*/ 0 h 128"/>
                <a:gd name="T6" fmla="*/ 2147483647 w 128"/>
                <a:gd name="T7" fmla="*/ 0 h 128"/>
                <a:gd name="T8" fmla="*/ 2147483647 w 128"/>
                <a:gd name="T9" fmla="*/ 2147483647 h 128"/>
                <a:gd name="T10" fmla="*/ 2147483647 w 128"/>
                <a:gd name="T11" fmla="*/ 2147483647 h 128"/>
                <a:gd name="T12" fmla="*/ 2147483647 w 128"/>
                <a:gd name="T13" fmla="*/ 2147483647 h 128"/>
                <a:gd name="T14" fmla="*/ 2147483647 w 128"/>
                <a:gd name="T15" fmla="*/ 2147483647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0 w 128"/>
                <a:gd name="T21" fmla="*/ 2147483647 h 128"/>
                <a:gd name="T22" fmla="*/ 0 w 128"/>
                <a:gd name="T23" fmla="*/ 214748364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28"/>
                <a:gd name="T38" fmla="*/ 128 w 128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28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9"/>
                    <a:pt x="12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00"/>
                    <a:pt x="100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3" name="Freeform 11"/>
            <p:cNvSpPr>
              <a:spLocks noEditPoints="1"/>
            </p:cNvSpPr>
            <p:nvPr/>
          </p:nvSpPr>
          <p:spPr bwMode="auto">
            <a:xfrm>
              <a:off x="421640" y="1116330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4" name="Freeform 12"/>
            <p:cNvSpPr>
              <a:spLocks/>
            </p:cNvSpPr>
            <p:nvPr/>
          </p:nvSpPr>
          <p:spPr bwMode="auto">
            <a:xfrm>
              <a:off x="1143000" y="1189990"/>
              <a:ext cx="38100" cy="38100"/>
            </a:xfrm>
            <a:custGeom>
              <a:avLst/>
              <a:gdLst>
                <a:gd name="T0" fmla="*/ 0 w 128"/>
                <a:gd name="T1" fmla="*/ 2147483647 h 128"/>
                <a:gd name="T2" fmla="*/ 2147483647 w 128"/>
                <a:gd name="T3" fmla="*/ 0 h 128"/>
                <a:gd name="T4" fmla="*/ 2147483647 w 128"/>
                <a:gd name="T5" fmla="*/ 0 h 128"/>
                <a:gd name="T6" fmla="*/ 2147483647 w 128"/>
                <a:gd name="T7" fmla="*/ 0 h 128"/>
                <a:gd name="T8" fmla="*/ 2147483647 w 128"/>
                <a:gd name="T9" fmla="*/ 2147483647 h 128"/>
                <a:gd name="T10" fmla="*/ 2147483647 w 128"/>
                <a:gd name="T11" fmla="*/ 2147483647 h 128"/>
                <a:gd name="T12" fmla="*/ 2147483647 w 128"/>
                <a:gd name="T13" fmla="*/ 2147483647 h 128"/>
                <a:gd name="T14" fmla="*/ 2147483647 w 128"/>
                <a:gd name="T15" fmla="*/ 2147483647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0 w 128"/>
                <a:gd name="T21" fmla="*/ 2147483647 h 128"/>
                <a:gd name="T22" fmla="*/ 0 w 128"/>
                <a:gd name="T23" fmla="*/ 214748364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28"/>
                <a:gd name="T38" fmla="*/ 128 w 128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28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9"/>
                    <a:pt x="12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00"/>
                    <a:pt x="100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5" name="Freeform 13"/>
            <p:cNvSpPr>
              <a:spLocks noEditPoints="1"/>
            </p:cNvSpPr>
            <p:nvPr/>
          </p:nvSpPr>
          <p:spPr bwMode="auto">
            <a:xfrm>
              <a:off x="1136015" y="1183005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6" name="Freeform 14"/>
            <p:cNvSpPr>
              <a:spLocks/>
            </p:cNvSpPr>
            <p:nvPr/>
          </p:nvSpPr>
          <p:spPr bwMode="auto">
            <a:xfrm>
              <a:off x="2848610" y="747395"/>
              <a:ext cx="38100" cy="38100"/>
            </a:xfrm>
            <a:custGeom>
              <a:avLst/>
              <a:gdLst>
                <a:gd name="T0" fmla="*/ 0 w 128"/>
                <a:gd name="T1" fmla="*/ 2147483647 h 128"/>
                <a:gd name="T2" fmla="*/ 2147483647 w 128"/>
                <a:gd name="T3" fmla="*/ 0 h 128"/>
                <a:gd name="T4" fmla="*/ 2147483647 w 128"/>
                <a:gd name="T5" fmla="*/ 0 h 128"/>
                <a:gd name="T6" fmla="*/ 2147483647 w 128"/>
                <a:gd name="T7" fmla="*/ 0 h 128"/>
                <a:gd name="T8" fmla="*/ 2147483647 w 128"/>
                <a:gd name="T9" fmla="*/ 2147483647 h 128"/>
                <a:gd name="T10" fmla="*/ 2147483647 w 128"/>
                <a:gd name="T11" fmla="*/ 2147483647 h 128"/>
                <a:gd name="T12" fmla="*/ 2147483647 w 128"/>
                <a:gd name="T13" fmla="*/ 2147483647 h 128"/>
                <a:gd name="T14" fmla="*/ 2147483647 w 128"/>
                <a:gd name="T15" fmla="*/ 2147483647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0 w 128"/>
                <a:gd name="T21" fmla="*/ 2147483647 h 128"/>
                <a:gd name="T22" fmla="*/ 0 w 128"/>
                <a:gd name="T23" fmla="*/ 214748364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28"/>
                <a:gd name="T38" fmla="*/ 128 w 128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28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9"/>
                    <a:pt x="12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00"/>
                    <a:pt x="100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7" name="Freeform 15"/>
            <p:cNvSpPr>
              <a:spLocks noEditPoints="1"/>
            </p:cNvSpPr>
            <p:nvPr/>
          </p:nvSpPr>
          <p:spPr bwMode="auto">
            <a:xfrm>
              <a:off x="2840990" y="740410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8" name="Freeform 16"/>
            <p:cNvSpPr>
              <a:spLocks/>
            </p:cNvSpPr>
            <p:nvPr/>
          </p:nvSpPr>
          <p:spPr bwMode="auto">
            <a:xfrm>
              <a:off x="3029585" y="899795"/>
              <a:ext cx="38100" cy="38100"/>
            </a:xfrm>
            <a:custGeom>
              <a:avLst/>
              <a:gdLst>
                <a:gd name="T0" fmla="*/ 0 w 128"/>
                <a:gd name="T1" fmla="*/ 2147483647 h 128"/>
                <a:gd name="T2" fmla="*/ 2147483647 w 128"/>
                <a:gd name="T3" fmla="*/ 0 h 128"/>
                <a:gd name="T4" fmla="*/ 2147483647 w 128"/>
                <a:gd name="T5" fmla="*/ 0 h 128"/>
                <a:gd name="T6" fmla="*/ 2147483647 w 128"/>
                <a:gd name="T7" fmla="*/ 0 h 128"/>
                <a:gd name="T8" fmla="*/ 2147483647 w 128"/>
                <a:gd name="T9" fmla="*/ 2147483647 h 128"/>
                <a:gd name="T10" fmla="*/ 2147483647 w 128"/>
                <a:gd name="T11" fmla="*/ 2147483647 h 128"/>
                <a:gd name="T12" fmla="*/ 2147483647 w 128"/>
                <a:gd name="T13" fmla="*/ 2147483647 h 128"/>
                <a:gd name="T14" fmla="*/ 2147483647 w 128"/>
                <a:gd name="T15" fmla="*/ 2147483647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0 w 128"/>
                <a:gd name="T21" fmla="*/ 2147483647 h 128"/>
                <a:gd name="T22" fmla="*/ 0 w 128"/>
                <a:gd name="T23" fmla="*/ 214748364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28"/>
                <a:gd name="T38" fmla="*/ 128 w 128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28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9"/>
                    <a:pt x="12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00"/>
                    <a:pt x="100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09" name="Freeform 17"/>
            <p:cNvSpPr>
              <a:spLocks noEditPoints="1"/>
            </p:cNvSpPr>
            <p:nvPr/>
          </p:nvSpPr>
          <p:spPr bwMode="auto">
            <a:xfrm>
              <a:off x="3021965" y="892810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0" name="Freeform 18"/>
            <p:cNvSpPr>
              <a:spLocks/>
            </p:cNvSpPr>
            <p:nvPr/>
          </p:nvSpPr>
          <p:spPr bwMode="auto">
            <a:xfrm>
              <a:off x="3115310" y="857250"/>
              <a:ext cx="33020" cy="38100"/>
            </a:xfrm>
            <a:custGeom>
              <a:avLst/>
              <a:gdLst>
                <a:gd name="T0" fmla="*/ 0 w 112"/>
                <a:gd name="T1" fmla="*/ 2147483647 h 128"/>
                <a:gd name="T2" fmla="*/ 2147483647 w 112"/>
                <a:gd name="T3" fmla="*/ 0 h 128"/>
                <a:gd name="T4" fmla="*/ 2147483647 w 112"/>
                <a:gd name="T5" fmla="*/ 0 h 128"/>
                <a:gd name="T6" fmla="*/ 2147483647 w 112"/>
                <a:gd name="T7" fmla="*/ 0 h 128"/>
                <a:gd name="T8" fmla="*/ 2147483647 w 112"/>
                <a:gd name="T9" fmla="*/ 2147483647 h 128"/>
                <a:gd name="T10" fmla="*/ 2147483647 w 112"/>
                <a:gd name="T11" fmla="*/ 2147483647 h 128"/>
                <a:gd name="T12" fmla="*/ 2147483647 w 112"/>
                <a:gd name="T13" fmla="*/ 2147483647 h 128"/>
                <a:gd name="T14" fmla="*/ 2147483647 w 112"/>
                <a:gd name="T15" fmla="*/ 2147483647 h 128"/>
                <a:gd name="T16" fmla="*/ 2147483647 w 112"/>
                <a:gd name="T17" fmla="*/ 2147483647 h 128"/>
                <a:gd name="T18" fmla="*/ 0 w 112"/>
                <a:gd name="T19" fmla="*/ 2147483647 h 128"/>
                <a:gd name="T20" fmla="*/ 0 w 112"/>
                <a:gd name="T21" fmla="*/ 2147483647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128"/>
                <a:gd name="T35" fmla="*/ 112 w 112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128">
                  <a:moveTo>
                    <a:pt x="0" y="64"/>
                  </a:moveTo>
                  <a:cubicBezTo>
                    <a:pt x="0" y="29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9"/>
                    <a:pt x="112" y="64"/>
                  </a:cubicBezTo>
                  <a:cubicBezTo>
                    <a:pt x="112" y="100"/>
                    <a:pt x="87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26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1" name="Freeform 19"/>
            <p:cNvSpPr>
              <a:spLocks noEditPoints="1"/>
            </p:cNvSpPr>
            <p:nvPr/>
          </p:nvSpPr>
          <p:spPr bwMode="auto">
            <a:xfrm>
              <a:off x="3107690" y="849630"/>
              <a:ext cx="48260" cy="52705"/>
            </a:xfrm>
            <a:custGeom>
              <a:avLst/>
              <a:gdLst>
                <a:gd name="T0" fmla="*/ 2147483647 w 161"/>
                <a:gd name="T1" fmla="*/ 2147483647 h 177"/>
                <a:gd name="T2" fmla="*/ 2147483647 w 161"/>
                <a:gd name="T3" fmla="*/ 2147483647 h 177"/>
                <a:gd name="T4" fmla="*/ 2147483647 w 161"/>
                <a:gd name="T5" fmla="*/ 2147483647 h 177"/>
                <a:gd name="T6" fmla="*/ 2147483647 w 161"/>
                <a:gd name="T7" fmla="*/ 2147483647 h 177"/>
                <a:gd name="T8" fmla="*/ 2147483647 w 161"/>
                <a:gd name="T9" fmla="*/ 2147483647 h 177"/>
                <a:gd name="T10" fmla="*/ 2147483647 w 161"/>
                <a:gd name="T11" fmla="*/ 2147483647 h 177"/>
                <a:gd name="T12" fmla="*/ 2147483647 w 161"/>
                <a:gd name="T13" fmla="*/ 2147483647 h 177"/>
                <a:gd name="T14" fmla="*/ 2147483647 w 161"/>
                <a:gd name="T15" fmla="*/ 2147483647 h 177"/>
                <a:gd name="T16" fmla="*/ 2147483647 w 161"/>
                <a:gd name="T17" fmla="*/ 2147483647 h 177"/>
                <a:gd name="T18" fmla="*/ 2147483647 w 161"/>
                <a:gd name="T19" fmla="*/ 2147483647 h 177"/>
                <a:gd name="T20" fmla="*/ 2147483647 w 161"/>
                <a:gd name="T21" fmla="*/ 2147483647 h 177"/>
                <a:gd name="T22" fmla="*/ 2147483647 w 161"/>
                <a:gd name="T23" fmla="*/ 2147483647 h 177"/>
                <a:gd name="T24" fmla="*/ 2147483647 w 161"/>
                <a:gd name="T25" fmla="*/ 2147483647 h 177"/>
                <a:gd name="T26" fmla="*/ 2147483647 w 161"/>
                <a:gd name="T27" fmla="*/ 2147483647 h 177"/>
                <a:gd name="T28" fmla="*/ 2147483647 w 161"/>
                <a:gd name="T29" fmla="*/ 2147483647 h 177"/>
                <a:gd name="T30" fmla="*/ 2147483647 w 161"/>
                <a:gd name="T31" fmla="*/ 2147483647 h 177"/>
                <a:gd name="T32" fmla="*/ 2147483647 w 161"/>
                <a:gd name="T33" fmla="*/ 2147483647 h 177"/>
                <a:gd name="T34" fmla="*/ 2147483647 w 161"/>
                <a:gd name="T35" fmla="*/ 2147483647 h 177"/>
                <a:gd name="T36" fmla="*/ 2147483647 w 161"/>
                <a:gd name="T37" fmla="*/ 2147483647 h 177"/>
                <a:gd name="T38" fmla="*/ 2147483647 w 161"/>
                <a:gd name="T39" fmla="*/ 2147483647 h 177"/>
                <a:gd name="T40" fmla="*/ 2147483647 w 161"/>
                <a:gd name="T41" fmla="*/ 2147483647 h 177"/>
                <a:gd name="T42" fmla="*/ 2147483647 w 161"/>
                <a:gd name="T43" fmla="*/ 2147483647 h 177"/>
                <a:gd name="T44" fmla="*/ 2147483647 w 161"/>
                <a:gd name="T45" fmla="*/ 2147483647 h 177"/>
                <a:gd name="T46" fmla="*/ 2147483647 w 161"/>
                <a:gd name="T47" fmla="*/ 2147483647 h 177"/>
                <a:gd name="T48" fmla="*/ 2147483647 w 161"/>
                <a:gd name="T49" fmla="*/ 2147483647 h 177"/>
                <a:gd name="T50" fmla="*/ 2147483647 w 161"/>
                <a:gd name="T51" fmla="*/ 2147483647 h 177"/>
                <a:gd name="T52" fmla="*/ 2147483647 w 161"/>
                <a:gd name="T53" fmla="*/ 2147483647 h 177"/>
                <a:gd name="T54" fmla="*/ 2147483647 w 161"/>
                <a:gd name="T55" fmla="*/ 2147483647 h 177"/>
                <a:gd name="T56" fmla="*/ 2147483647 w 161"/>
                <a:gd name="T57" fmla="*/ 2147483647 h 177"/>
                <a:gd name="T58" fmla="*/ 2147483647 w 161"/>
                <a:gd name="T59" fmla="*/ 2147483647 h 177"/>
                <a:gd name="T60" fmla="*/ 2147483647 w 161"/>
                <a:gd name="T61" fmla="*/ 2147483647 h 177"/>
                <a:gd name="T62" fmla="*/ 2147483647 w 161"/>
                <a:gd name="T63" fmla="*/ 2147483647 h 177"/>
                <a:gd name="T64" fmla="*/ 2147483647 w 161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77"/>
                <a:gd name="T101" fmla="*/ 161 w 161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6" y="56"/>
                    <a:pt x="7" y="53"/>
                    <a:pt x="9" y="51"/>
                  </a:cubicBezTo>
                  <a:lnTo>
                    <a:pt x="21" y="31"/>
                  </a:lnTo>
                  <a:cubicBezTo>
                    <a:pt x="22" y="29"/>
                    <a:pt x="24" y="26"/>
                    <a:pt x="27" y="25"/>
                  </a:cubicBezTo>
                  <a:lnTo>
                    <a:pt x="45" y="11"/>
                  </a:lnTo>
                  <a:cubicBezTo>
                    <a:pt x="47" y="8"/>
                    <a:pt x="51" y="7"/>
                    <a:pt x="54" y="6"/>
                  </a:cubicBezTo>
                  <a:lnTo>
                    <a:pt x="75" y="1"/>
                  </a:lnTo>
                  <a:cubicBezTo>
                    <a:pt x="78" y="0"/>
                    <a:pt x="82" y="0"/>
                    <a:pt x="86" y="1"/>
                  </a:cubicBezTo>
                  <a:lnTo>
                    <a:pt x="108" y="6"/>
                  </a:lnTo>
                  <a:cubicBezTo>
                    <a:pt x="111" y="7"/>
                    <a:pt x="114" y="8"/>
                    <a:pt x="117" y="11"/>
                  </a:cubicBezTo>
                  <a:lnTo>
                    <a:pt x="135" y="25"/>
                  </a:lnTo>
                  <a:cubicBezTo>
                    <a:pt x="138" y="26"/>
                    <a:pt x="140" y="29"/>
                    <a:pt x="141" y="31"/>
                  </a:cubicBezTo>
                  <a:lnTo>
                    <a:pt x="153" y="51"/>
                  </a:lnTo>
                  <a:cubicBezTo>
                    <a:pt x="155" y="54"/>
                    <a:pt x="156" y="57"/>
                    <a:pt x="156" y="60"/>
                  </a:cubicBezTo>
                  <a:lnTo>
                    <a:pt x="160" y="85"/>
                  </a:lnTo>
                  <a:cubicBezTo>
                    <a:pt x="161" y="87"/>
                    <a:pt x="161" y="90"/>
                    <a:pt x="160" y="92"/>
                  </a:cubicBezTo>
                  <a:lnTo>
                    <a:pt x="156" y="117"/>
                  </a:lnTo>
                  <a:cubicBezTo>
                    <a:pt x="156" y="120"/>
                    <a:pt x="155" y="123"/>
                    <a:pt x="153" y="125"/>
                  </a:cubicBezTo>
                  <a:lnTo>
                    <a:pt x="141" y="146"/>
                  </a:lnTo>
                  <a:cubicBezTo>
                    <a:pt x="140" y="149"/>
                    <a:pt x="137" y="152"/>
                    <a:pt x="135" y="154"/>
                  </a:cubicBezTo>
                  <a:lnTo>
                    <a:pt x="117" y="167"/>
                  </a:lnTo>
                  <a:cubicBezTo>
                    <a:pt x="114" y="169"/>
                    <a:pt x="111" y="170"/>
                    <a:pt x="108" y="171"/>
                  </a:cubicBezTo>
                  <a:lnTo>
                    <a:pt x="86" y="176"/>
                  </a:lnTo>
                  <a:cubicBezTo>
                    <a:pt x="82" y="177"/>
                    <a:pt x="78" y="177"/>
                    <a:pt x="75" y="176"/>
                  </a:cubicBezTo>
                  <a:lnTo>
                    <a:pt x="54" y="171"/>
                  </a:lnTo>
                  <a:cubicBezTo>
                    <a:pt x="51" y="170"/>
                    <a:pt x="48" y="169"/>
                    <a:pt x="45" y="167"/>
                  </a:cubicBezTo>
                  <a:lnTo>
                    <a:pt x="27" y="154"/>
                  </a:lnTo>
                  <a:cubicBezTo>
                    <a:pt x="25" y="152"/>
                    <a:pt x="22" y="149"/>
                    <a:pt x="21" y="146"/>
                  </a:cubicBezTo>
                  <a:lnTo>
                    <a:pt x="9" y="125"/>
                  </a:lnTo>
                  <a:cubicBezTo>
                    <a:pt x="7" y="123"/>
                    <a:pt x="6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50" y="102"/>
                  </a:lnTo>
                  <a:lnTo>
                    <a:pt x="62" y="123"/>
                  </a:lnTo>
                  <a:lnTo>
                    <a:pt x="56" y="115"/>
                  </a:lnTo>
                  <a:lnTo>
                    <a:pt x="74" y="128"/>
                  </a:lnTo>
                  <a:lnTo>
                    <a:pt x="65" y="124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97" y="124"/>
                  </a:lnTo>
                  <a:lnTo>
                    <a:pt x="88" y="128"/>
                  </a:lnTo>
                  <a:lnTo>
                    <a:pt x="106" y="115"/>
                  </a:lnTo>
                  <a:lnTo>
                    <a:pt x="100" y="123"/>
                  </a:lnTo>
                  <a:lnTo>
                    <a:pt x="112" y="102"/>
                  </a:lnTo>
                  <a:lnTo>
                    <a:pt x="109" y="110"/>
                  </a:lnTo>
                  <a:lnTo>
                    <a:pt x="113" y="85"/>
                  </a:lnTo>
                  <a:lnTo>
                    <a:pt x="113" y="92"/>
                  </a:lnTo>
                  <a:lnTo>
                    <a:pt x="109" y="67"/>
                  </a:lnTo>
                  <a:lnTo>
                    <a:pt x="112" y="76"/>
                  </a:lnTo>
                  <a:lnTo>
                    <a:pt x="100" y="56"/>
                  </a:lnTo>
                  <a:lnTo>
                    <a:pt x="106" y="62"/>
                  </a:lnTo>
                  <a:lnTo>
                    <a:pt x="88" y="48"/>
                  </a:lnTo>
                  <a:lnTo>
                    <a:pt x="97" y="53"/>
                  </a:lnTo>
                  <a:lnTo>
                    <a:pt x="75" y="48"/>
                  </a:lnTo>
                  <a:lnTo>
                    <a:pt x="86" y="48"/>
                  </a:lnTo>
                  <a:lnTo>
                    <a:pt x="65" y="53"/>
                  </a:lnTo>
                  <a:lnTo>
                    <a:pt x="74" y="48"/>
                  </a:lnTo>
                  <a:lnTo>
                    <a:pt x="56" y="62"/>
                  </a:lnTo>
                  <a:lnTo>
                    <a:pt x="62" y="56"/>
                  </a:lnTo>
                  <a:lnTo>
                    <a:pt x="50" y="76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2" name="Freeform 20"/>
            <p:cNvSpPr>
              <a:spLocks/>
            </p:cNvSpPr>
            <p:nvPr/>
          </p:nvSpPr>
          <p:spPr bwMode="auto">
            <a:xfrm>
              <a:off x="3067685" y="947420"/>
              <a:ext cx="33020" cy="38100"/>
            </a:xfrm>
            <a:custGeom>
              <a:avLst/>
              <a:gdLst>
                <a:gd name="T0" fmla="*/ 0 w 112"/>
                <a:gd name="T1" fmla="*/ 2147483647 h 128"/>
                <a:gd name="T2" fmla="*/ 2147483647 w 112"/>
                <a:gd name="T3" fmla="*/ 0 h 128"/>
                <a:gd name="T4" fmla="*/ 2147483647 w 112"/>
                <a:gd name="T5" fmla="*/ 0 h 128"/>
                <a:gd name="T6" fmla="*/ 2147483647 w 112"/>
                <a:gd name="T7" fmla="*/ 0 h 128"/>
                <a:gd name="T8" fmla="*/ 2147483647 w 112"/>
                <a:gd name="T9" fmla="*/ 2147483647 h 128"/>
                <a:gd name="T10" fmla="*/ 2147483647 w 112"/>
                <a:gd name="T11" fmla="*/ 2147483647 h 128"/>
                <a:gd name="T12" fmla="*/ 2147483647 w 112"/>
                <a:gd name="T13" fmla="*/ 2147483647 h 128"/>
                <a:gd name="T14" fmla="*/ 2147483647 w 112"/>
                <a:gd name="T15" fmla="*/ 2147483647 h 128"/>
                <a:gd name="T16" fmla="*/ 2147483647 w 112"/>
                <a:gd name="T17" fmla="*/ 2147483647 h 128"/>
                <a:gd name="T18" fmla="*/ 0 w 112"/>
                <a:gd name="T19" fmla="*/ 2147483647 h 128"/>
                <a:gd name="T20" fmla="*/ 0 w 112"/>
                <a:gd name="T21" fmla="*/ 2147483647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128"/>
                <a:gd name="T35" fmla="*/ 112 w 112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128">
                  <a:moveTo>
                    <a:pt x="0" y="64"/>
                  </a:moveTo>
                  <a:cubicBezTo>
                    <a:pt x="0" y="29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9"/>
                    <a:pt x="112" y="64"/>
                  </a:cubicBezTo>
                  <a:cubicBezTo>
                    <a:pt x="112" y="100"/>
                    <a:pt x="87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26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3" name="Freeform 21"/>
            <p:cNvSpPr>
              <a:spLocks/>
            </p:cNvSpPr>
            <p:nvPr/>
          </p:nvSpPr>
          <p:spPr bwMode="auto">
            <a:xfrm>
              <a:off x="2981960" y="728345"/>
              <a:ext cx="33020" cy="38100"/>
            </a:xfrm>
            <a:custGeom>
              <a:avLst/>
              <a:gdLst>
                <a:gd name="T0" fmla="*/ 0 w 112"/>
                <a:gd name="T1" fmla="*/ 2147483647 h 128"/>
                <a:gd name="T2" fmla="*/ 2147483647 w 112"/>
                <a:gd name="T3" fmla="*/ 0 h 128"/>
                <a:gd name="T4" fmla="*/ 2147483647 w 112"/>
                <a:gd name="T5" fmla="*/ 0 h 128"/>
                <a:gd name="T6" fmla="*/ 2147483647 w 112"/>
                <a:gd name="T7" fmla="*/ 0 h 128"/>
                <a:gd name="T8" fmla="*/ 2147483647 w 112"/>
                <a:gd name="T9" fmla="*/ 2147483647 h 128"/>
                <a:gd name="T10" fmla="*/ 2147483647 w 112"/>
                <a:gd name="T11" fmla="*/ 2147483647 h 128"/>
                <a:gd name="T12" fmla="*/ 2147483647 w 112"/>
                <a:gd name="T13" fmla="*/ 2147483647 h 128"/>
                <a:gd name="T14" fmla="*/ 2147483647 w 112"/>
                <a:gd name="T15" fmla="*/ 2147483647 h 128"/>
                <a:gd name="T16" fmla="*/ 2147483647 w 112"/>
                <a:gd name="T17" fmla="*/ 2147483647 h 128"/>
                <a:gd name="T18" fmla="*/ 0 w 112"/>
                <a:gd name="T19" fmla="*/ 2147483647 h 128"/>
                <a:gd name="T20" fmla="*/ 0 w 112"/>
                <a:gd name="T21" fmla="*/ 2147483647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128"/>
                <a:gd name="T35" fmla="*/ 112 w 112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128">
                  <a:moveTo>
                    <a:pt x="0" y="64"/>
                  </a:moveTo>
                  <a:cubicBezTo>
                    <a:pt x="0" y="29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9"/>
                    <a:pt x="112" y="64"/>
                  </a:cubicBezTo>
                  <a:cubicBezTo>
                    <a:pt x="112" y="100"/>
                    <a:pt x="87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26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4" name="Freeform 22"/>
            <p:cNvSpPr>
              <a:spLocks noEditPoints="1"/>
            </p:cNvSpPr>
            <p:nvPr/>
          </p:nvSpPr>
          <p:spPr bwMode="auto">
            <a:xfrm>
              <a:off x="2974340" y="721360"/>
              <a:ext cx="48260" cy="52705"/>
            </a:xfrm>
            <a:custGeom>
              <a:avLst/>
              <a:gdLst>
                <a:gd name="T0" fmla="*/ 2147483647 w 161"/>
                <a:gd name="T1" fmla="*/ 2147483647 h 177"/>
                <a:gd name="T2" fmla="*/ 2147483647 w 161"/>
                <a:gd name="T3" fmla="*/ 2147483647 h 177"/>
                <a:gd name="T4" fmla="*/ 2147483647 w 161"/>
                <a:gd name="T5" fmla="*/ 2147483647 h 177"/>
                <a:gd name="T6" fmla="*/ 2147483647 w 161"/>
                <a:gd name="T7" fmla="*/ 2147483647 h 177"/>
                <a:gd name="T8" fmla="*/ 2147483647 w 161"/>
                <a:gd name="T9" fmla="*/ 2147483647 h 177"/>
                <a:gd name="T10" fmla="*/ 2147483647 w 161"/>
                <a:gd name="T11" fmla="*/ 2147483647 h 177"/>
                <a:gd name="T12" fmla="*/ 2147483647 w 161"/>
                <a:gd name="T13" fmla="*/ 2147483647 h 177"/>
                <a:gd name="T14" fmla="*/ 2147483647 w 161"/>
                <a:gd name="T15" fmla="*/ 2147483647 h 177"/>
                <a:gd name="T16" fmla="*/ 2147483647 w 161"/>
                <a:gd name="T17" fmla="*/ 2147483647 h 177"/>
                <a:gd name="T18" fmla="*/ 2147483647 w 161"/>
                <a:gd name="T19" fmla="*/ 2147483647 h 177"/>
                <a:gd name="T20" fmla="*/ 2147483647 w 161"/>
                <a:gd name="T21" fmla="*/ 2147483647 h 177"/>
                <a:gd name="T22" fmla="*/ 2147483647 w 161"/>
                <a:gd name="T23" fmla="*/ 2147483647 h 177"/>
                <a:gd name="T24" fmla="*/ 2147483647 w 161"/>
                <a:gd name="T25" fmla="*/ 2147483647 h 177"/>
                <a:gd name="T26" fmla="*/ 2147483647 w 161"/>
                <a:gd name="T27" fmla="*/ 2147483647 h 177"/>
                <a:gd name="T28" fmla="*/ 2147483647 w 161"/>
                <a:gd name="T29" fmla="*/ 2147483647 h 177"/>
                <a:gd name="T30" fmla="*/ 2147483647 w 161"/>
                <a:gd name="T31" fmla="*/ 2147483647 h 177"/>
                <a:gd name="T32" fmla="*/ 2147483647 w 161"/>
                <a:gd name="T33" fmla="*/ 2147483647 h 177"/>
                <a:gd name="T34" fmla="*/ 2147483647 w 161"/>
                <a:gd name="T35" fmla="*/ 2147483647 h 177"/>
                <a:gd name="T36" fmla="*/ 2147483647 w 161"/>
                <a:gd name="T37" fmla="*/ 2147483647 h 177"/>
                <a:gd name="T38" fmla="*/ 2147483647 w 161"/>
                <a:gd name="T39" fmla="*/ 2147483647 h 177"/>
                <a:gd name="T40" fmla="*/ 2147483647 w 161"/>
                <a:gd name="T41" fmla="*/ 2147483647 h 177"/>
                <a:gd name="T42" fmla="*/ 2147483647 w 161"/>
                <a:gd name="T43" fmla="*/ 2147483647 h 177"/>
                <a:gd name="T44" fmla="*/ 2147483647 w 161"/>
                <a:gd name="T45" fmla="*/ 2147483647 h 177"/>
                <a:gd name="T46" fmla="*/ 2147483647 w 161"/>
                <a:gd name="T47" fmla="*/ 2147483647 h 177"/>
                <a:gd name="T48" fmla="*/ 2147483647 w 161"/>
                <a:gd name="T49" fmla="*/ 2147483647 h 177"/>
                <a:gd name="T50" fmla="*/ 2147483647 w 161"/>
                <a:gd name="T51" fmla="*/ 2147483647 h 177"/>
                <a:gd name="T52" fmla="*/ 2147483647 w 161"/>
                <a:gd name="T53" fmla="*/ 2147483647 h 177"/>
                <a:gd name="T54" fmla="*/ 2147483647 w 161"/>
                <a:gd name="T55" fmla="*/ 2147483647 h 177"/>
                <a:gd name="T56" fmla="*/ 2147483647 w 161"/>
                <a:gd name="T57" fmla="*/ 2147483647 h 177"/>
                <a:gd name="T58" fmla="*/ 2147483647 w 161"/>
                <a:gd name="T59" fmla="*/ 2147483647 h 177"/>
                <a:gd name="T60" fmla="*/ 2147483647 w 161"/>
                <a:gd name="T61" fmla="*/ 2147483647 h 177"/>
                <a:gd name="T62" fmla="*/ 2147483647 w 161"/>
                <a:gd name="T63" fmla="*/ 2147483647 h 177"/>
                <a:gd name="T64" fmla="*/ 2147483647 w 161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77"/>
                <a:gd name="T101" fmla="*/ 161 w 161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6" y="56"/>
                    <a:pt x="7" y="53"/>
                    <a:pt x="9" y="51"/>
                  </a:cubicBezTo>
                  <a:lnTo>
                    <a:pt x="21" y="31"/>
                  </a:lnTo>
                  <a:cubicBezTo>
                    <a:pt x="22" y="29"/>
                    <a:pt x="24" y="26"/>
                    <a:pt x="27" y="25"/>
                  </a:cubicBezTo>
                  <a:lnTo>
                    <a:pt x="45" y="11"/>
                  </a:lnTo>
                  <a:cubicBezTo>
                    <a:pt x="47" y="8"/>
                    <a:pt x="51" y="7"/>
                    <a:pt x="54" y="6"/>
                  </a:cubicBezTo>
                  <a:lnTo>
                    <a:pt x="75" y="1"/>
                  </a:lnTo>
                  <a:cubicBezTo>
                    <a:pt x="78" y="0"/>
                    <a:pt x="82" y="0"/>
                    <a:pt x="86" y="1"/>
                  </a:cubicBezTo>
                  <a:lnTo>
                    <a:pt x="108" y="6"/>
                  </a:lnTo>
                  <a:cubicBezTo>
                    <a:pt x="111" y="7"/>
                    <a:pt x="114" y="8"/>
                    <a:pt x="117" y="11"/>
                  </a:cubicBezTo>
                  <a:lnTo>
                    <a:pt x="135" y="25"/>
                  </a:lnTo>
                  <a:cubicBezTo>
                    <a:pt x="138" y="26"/>
                    <a:pt x="140" y="29"/>
                    <a:pt x="141" y="31"/>
                  </a:cubicBezTo>
                  <a:lnTo>
                    <a:pt x="153" y="51"/>
                  </a:lnTo>
                  <a:cubicBezTo>
                    <a:pt x="155" y="54"/>
                    <a:pt x="156" y="57"/>
                    <a:pt x="156" y="60"/>
                  </a:cubicBezTo>
                  <a:lnTo>
                    <a:pt x="160" y="85"/>
                  </a:lnTo>
                  <a:cubicBezTo>
                    <a:pt x="161" y="87"/>
                    <a:pt x="161" y="90"/>
                    <a:pt x="160" y="92"/>
                  </a:cubicBezTo>
                  <a:lnTo>
                    <a:pt x="156" y="117"/>
                  </a:lnTo>
                  <a:cubicBezTo>
                    <a:pt x="156" y="120"/>
                    <a:pt x="155" y="123"/>
                    <a:pt x="153" y="125"/>
                  </a:cubicBezTo>
                  <a:lnTo>
                    <a:pt x="141" y="146"/>
                  </a:lnTo>
                  <a:cubicBezTo>
                    <a:pt x="140" y="149"/>
                    <a:pt x="137" y="152"/>
                    <a:pt x="135" y="154"/>
                  </a:cubicBezTo>
                  <a:lnTo>
                    <a:pt x="117" y="167"/>
                  </a:lnTo>
                  <a:cubicBezTo>
                    <a:pt x="114" y="169"/>
                    <a:pt x="111" y="170"/>
                    <a:pt x="108" y="171"/>
                  </a:cubicBezTo>
                  <a:lnTo>
                    <a:pt x="86" y="176"/>
                  </a:lnTo>
                  <a:cubicBezTo>
                    <a:pt x="82" y="177"/>
                    <a:pt x="78" y="177"/>
                    <a:pt x="75" y="176"/>
                  </a:cubicBezTo>
                  <a:lnTo>
                    <a:pt x="54" y="171"/>
                  </a:lnTo>
                  <a:cubicBezTo>
                    <a:pt x="51" y="170"/>
                    <a:pt x="48" y="169"/>
                    <a:pt x="45" y="167"/>
                  </a:cubicBezTo>
                  <a:lnTo>
                    <a:pt x="27" y="154"/>
                  </a:lnTo>
                  <a:cubicBezTo>
                    <a:pt x="25" y="152"/>
                    <a:pt x="22" y="149"/>
                    <a:pt x="21" y="146"/>
                  </a:cubicBezTo>
                  <a:lnTo>
                    <a:pt x="9" y="125"/>
                  </a:lnTo>
                  <a:cubicBezTo>
                    <a:pt x="7" y="123"/>
                    <a:pt x="6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50" y="102"/>
                  </a:lnTo>
                  <a:lnTo>
                    <a:pt x="62" y="123"/>
                  </a:lnTo>
                  <a:lnTo>
                    <a:pt x="56" y="115"/>
                  </a:lnTo>
                  <a:lnTo>
                    <a:pt x="74" y="128"/>
                  </a:lnTo>
                  <a:lnTo>
                    <a:pt x="65" y="124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97" y="124"/>
                  </a:lnTo>
                  <a:lnTo>
                    <a:pt x="88" y="128"/>
                  </a:lnTo>
                  <a:lnTo>
                    <a:pt x="106" y="115"/>
                  </a:lnTo>
                  <a:lnTo>
                    <a:pt x="100" y="123"/>
                  </a:lnTo>
                  <a:lnTo>
                    <a:pt x="112" y="102"/>
                  </a:lnTo>
                  <a:lnTo>
                    <a:pt x="109" y="110"/>
                  </a:lnTo>
                  <a:lnTo>
                    <a:pt x="113" y="85"/>
                  </a:lnTo>
                  <a:lnTo>
                    <a:pt x="113" y="92"/>
                  </a:lnTo>
                  <a:lnTo>
                    <a:pt x="109" y="67"/>
                  </a:lnTo>
                  <a:lnTo>
                    <a:pt x="112" y="76"/>
                  </a:lnTo>
                  <a:lnTo>
                    <a:pt x="100" y="56"/>
                  </a:lnTo>
                  <a:lnTo>
                    <a:pt x="106" y="62"/>
                  </a:lnTo>
                  <a:lnTo>
                    <a:pt x="88" y="48"/>
                  </a:lnTo>
                  <a:lnTo>
                    <a:pt x="97" y="53"/>
                  </a:lnTo>
                  <a:lnTo>
                    <a:pt x="75" y="48"/>
                  </a:lnTo>
                  <a:lnTo>
                    <a:pt x="86" y="48"/>
                  </a:lnTo>
                  <a:lnTo>
                    <a:pt x="65" y="53"/>
                  </a:lnTo>
                  <a:lnTo>
                    <a:pt x="74" y="48"/>
                  </a:lnTo>
                  <a:lnTo>
                    <a:pt x="56" y="62"/>
                  </a:lnTo>
                  <a:lnTo>
                    <a:pt x="62" y="56"/>
                  </a:lnTo>
                  <a:lnTo>
                    <a:pt x="50" y="76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5" name="Freeform 23"/>
            <p:cNvSpPr>
              <a:spLocks/>
            </p:cNvSpPr>
            <p:nvPr/>
          </p:nvSpPr>
          <p:spPr bwMode="auto">
            <a:xfrm>
              <a:off x="2843530" y="914400"/>
              <a:ext cx="33655" cy="33020"/>
            </a:xfrm>
            <a:custGeom>
              <a:avLst/>
              <a:gdLst>
                <a:gd name="T0" fmla="*/ 0 w 112"/>
                <a:gd name="T1" fmla="*/ 2147483647 h 112"/>
                <a:gd name="T2" fmla="*/ 2147483647 w 112"/>
                <a:gd name="T3" fmla="*/ 0 h 112"/>
                <a:gd name="T4" fmla="*/ 2147483647 w 112"/>
                <a:gd name="T5" fmla="*/ 0 h 112"/>
                <a:gd name="T6" fmla="*/ 2147483647 w 112"/>
                <a:gd name="T7" fmla="*/ 0 h 112"/>
                <a:gd name="T8" fmla="*/ 2147483647 w 112"/>
                <a:gd name="T9" fmla="*/ 2147483647 h 112"/>
                <a:gd name="T10" fmla="*/ 2147483647 w 112"/>
                <a:gd name="T11" fmla="*/ 2147483647 h 112"/>
                <a:gd name="T12" fmla="*/ 2147483647 w 112"/>
                <a:gd name="T13" fmla="*/ 2147483647 h 112"/>
                <a:gd name="T14" fmla="*/ 2147483647 w 112"/>
                <a:gd name="T15" fmla="*/ 2147483647 h 112"/>
                <a:gd name="T16" fmla="*/ 2147483647 w 112"/>
                <a:gd name="T17" fmla="*/ 2147483647 h 112"/>
                <a:gd name="T18" fmla="*/ 2147483647 w 112"/>
                <a:gd name="T19" fmla="*/ 2147483647 h 112"/>
                <a:gd name="T20" fmla="*/ 0 w 112"/>
                <a:gd name="T21" fmla="*/ 2147483647 h 112"/>
                <a:gd name="T22" fmla="*/ 0 w 112"/>
                <a:gd name="T23" fmla="*/ 2147483647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12"/>
                <a:gd name="T37" fmla="*/ 0 h 112"/>
                <a:gd name="T38" fmla="*/ 112 w 112"/>
                <a:gd name="T39" fmla="*/ 112 h 11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12" h="112">
                  <a:moveTo>
                    <a:pt x="0" y="56"/>
                  </a:moveTo>
                  <a:cubicBezTo>
                    <a:pt x="0" y="26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6"/>
                    <a:pt x="112" y="56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12" y="87"/>
                    <a:pt x="87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26" y="112"/>
                    <a:pt x="0" y="87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6" name="Freeform 24"/>
            <p:cNvSpPr>
              <a:spLocks noEditPoints="1"/>
            </p:cNvSpPr>
            <p:nvPr/>
          </p:nvSpPr>
          <p:spPr bwMode="auto">
            <a:xfrm>
              <a:off x="2836545" y="906780"/>
              <a:ext cx="47625" cy="48260"/>
            </a:xfrm>
            <a:custGeom>
              <a:avLst/>
              <a:gdLst>
                <a:gd name="T0" fmla="*/ 2147483647 w 161"/>
                <a:gd name="T1" fmla="*/ 2147483647 h 161"/>
                <a:gd name="T2" fmla="*/ 2147483647 w 161"/>
                <a:gd name="T3" fmla="*/ 2147483647 h 161"/>
                <a:gd name="T4" fmla="*/ 2147483647 w 161"/>
                <a:gd name="T5" fmla="*/ 2147483647 h 161"/>
                <a:gd name="T6" fmla="*/ 2147483647 w 161"/>
                <a:gd name="T7" fmla="*/ 2147483647 h 161"/>
                <a:gd name="T8" fmla="*/ 2147483647 w 161"/>
                <a:gd name="T9" fmla="*/ 2147483647 h 161"/>
                <a:gd name="T10" fmla="*/ 2147483647 w 161"/>
                <a:gd name="T11" fmla="*/ 2147483647 h 161"/>
                <a:gd name="T12" fmla="*/ 2147483647 w 161"/>
                <a:gd name="T13" fmla="*/ 2147483647 h 161"/>
                <a:gd name="T14" fmla="*/ 2147483647 w 161"/>
                <a:gd name="T15" fmla="*/ 2147483647 h 161"/>
                <a:gd name="T16" fmla="*/ 2147483647 w 161"/>
                <a:gd name="T17" fmla="*/ 2147483647 h 161"/>
                <a:gd name="T18" fmla="*/ 2147483647 w 161"/>
                <a:gd name="T19" fmla="*/ 2147483647 h 161"/>
                <a:gd name="T20" fmla="*/ 2147483647 w 161"/>
                <a:gd name="T21" fmla="*/ 2147483647 h 161"/>
                <a:gd name="T22" fmla="*/ 2147483647 w 161"/>
                <a:gd name="T23" fmla="*/ 2147483647 h 161"/>
                <a:gd name="T24" fmla="*/ 2147483647 w 161"/>
                <a:gd name="T25" fmla="*/ 2147483647 h 161"/>
                <a:gd name="T26" fmla="*/ 2147483647 w 161"/>
                <a:gd name="T27" fmla="*/ 2147483647 h 161"/>
                <a:gd name="T28" fmla="*/ 2147483647 w 161"/>
                <a:gd name="T29" fmla="*/ 2147483647 h 161"/>
                <a:gd name="T30" fmla="*/ 2147483647 w 161"/>
                <a:gd name="T31" fmla="*/ 2147483647 h 161"/>
                <a:gd name="T32" fmla="*/ 2147483647 w 161"/>
                <a:gd name="T33" fmla="*/ 2147483647 h 161"/>
                <a:gd name="T34" fmla="*/ 2147483647 w 161"/>
                <a:gd name="T35" fmla="*/ 2147483647 h 161"/>
                <a:gd name="T36" fmla="*/ 2147483647 w 161"/>
                <a:gd name="T37" fmla="*/ 2147483647 h 161"/>
                <a:gd name="T38" fmla="*/ 2147483647 w 161"/>
                <a:gd name="T39" fmla="*/ 2147483647 h 161"/>
                <a:gd name="T40" fmla="*/ 2147483647 w 161"/>
                <a:gd name="T41" fmla="*/ 2147483647 h 161"/>
                <a:gd name="T42" fmla="*/ 2147483647 w 161"/>
                <a:gd name="T43" fmla="*/ 2147483647 h 161"/>
                <a:gd name="T44" fmla="*/ 2147483647 w 161"/>
                <a:gd name="T45" fmla="*/ 2147483647 h 161"/>
                <a:gd name="T46" fmla="*/ 2147483647 w 161"/>
                <a:gd name="T47" fmla="*/ 2147483647 h 161"/>
                <a:gd name="T48" fmla="*/ 2147483647 w 161"/>
                <a:gd name="T49" fmla="*/ 2147483647 h 161"/>
                <a:gd name="T50" fmla="*/ 2147483647 w 161"/>
                <a:gd name="T51" fmla="*/ 2147483647 h 161"/>
                <a:gd name="T52" fmla="*/ 2147483647 w 161"/>
                <a:gd name="T53" fmla="*/ 2147483647 h 161"/>
                <a:gd name="T54" fmla="*/ 2147483647 w 161"/>
                <a:gd name="T55" fmla="*/ 2147483647 h 161"/>
                <a:gd name="T56" fmla="*/ 2147483647 w 161"/>
                <a:gd name="T57" fmla="*/ 2147483647 h 161"/>
                <a:gd name="T58" fmla="*/ 2147483647 w 161"/>
                <a:gd name="T59" fmla="*/ 2147483647 h 161"/>
                <a:gd name="T60" fmla="*/ 2147483647 w 161"/>
                <a:gd name="T61" fmla="*/ 2147483647 h 161"/>
                <a:gd name="T62" fmla="*/ 2147483647 w 161"/>
                <a:gd name="T63" fmla="*/ 2147483647 h 161"/>
                <a:gd name="T64" fmla="*/ 2147483647 w 161"/>
                <a:gd name="T65" fmla="*/ 2147483647 h 1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61"/>
                <a:gd name="T101" fmla="*/ 161 w 161"/>
                <a:gd name="T102" fmla="*/ 161 h 1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61">
                  <a:moveTo>
                    <a:pt x="1" y="86"/>
                  </a:moveTo>
                  <a:cubicBezTo>
                    <a:pt x="0" y="82"/>
                    <a:pt x="0" y="78"/>
                    <a:pt x="1" y="75"/>
                  </a:cubicBezTo>
                  <a:lnTo>
                    <a:pt x="6" y="54"/>
                  </a:lnTo>
                  <a:cubicBezTo>
                    <a:pt x="7" y="51"/>
                    <a:pt x="8" y="49"/>
                    <a:pt x="9" y="46"/>
                  </a:cubicBezTo>
                  <a:lnTo>
                    <a:pt x="21" y="28"/>
                  </a:lnTo>
                  <a:cubicBezTo>
                    <a:pt x="23" y="26"/>
                    <a:pt x="26" y="23"/>
                    <a:pt x="28" y="21"/>
                  </a:cubicBezTo>
                  <a:lnTo>
                    <a:pt x="46" y="9"/>
                  </a:lnTo>
                  <a:cubicBezTo>
                    <a:pt x="49" y="8"/>
                    <a:pt x="51" y="7"/>
                    <a:pt x="54" y="6"/>
                  </a:cubicBezTo>
                  <a:lnTo>
                    <a:pt x="75" y="1"/>
                  </a:lnTo>
                  <a:cubicBezTo>
                    <a:pt x="78" y="0"/>
                    <a:pt x="82" y="0"/>
                    <a:pt x="86" y="1"/>
                  </a:cubicBezTo>
                  <a:lnTo>
                    <a:pt x="108" y="6"/>
                  </a:lnTo>
                  <a:cubicBezTo>
                    <a:pt x="111" y="7"/>
                    <a:pt x="113" y="8"/>
                    <a:pt x="116" y="9"/>
                  </a:cubicBezTo>
                  <a:lnTo>
                    <a:pt x="134" y="21"/>
                  </a:lnTo>
                  <a:cubicBezTo>
                    <a:pt x="136" y="23"/>
                    <a:pt x="139" y="26"/>
                    <a:pt x="140" y="28"/>
                  </a:cubicBezTo>
                  <a:lnTo>
                    <a:pt x="152" y="46"/>
                  </a:lnTo>
                  <a:cubicBezTo>
                    <a:pt x="154" y="49"/>
                    <a:pt x="155" y="52"/>
                    <a:pt x="156" y="55"/>
                  </a:cubicBezTo>
                  <a:lnTo>
                    <a:pt x="160" y="76"/>
                  </a:lnTo>
                  <a:cubicBezTo>
                    <a:pt x="161" y="79"/>
                    <a:pt x="161" y="82"/>
                    <a:pt x="160" y="85"/>
                  </a:cubicBezTo>
                  <a:lnTo>
                    <a:pt x="156" y="107"/>
                  </a:lnTo>
                  <a:cubicBezTo>
                    <a:pt x="155" y="110"/>
                    <a:pt x="154" y="113"/>
                    <a:pt x="152" y="116"/>
                  </a:cubicBezTo>
                  <a:lnTo>
                    <a:pt x="140" y="134"/>
                  </a:lnTo>
                  <a:cubicBezTo>
                    <a:pt x="139" y="136"/>
                    <a:pt x="136" y="139"/>
                    <a:pt x="134" y="140"/>
                  </a:cubicBezTo>
                  <a:lnTo>
                    <a:pt x="116" y="152"/>
                  </a:lnTo>
                  <a:cubicBezTo>
                    <a:pt x="113" y="154"/>
                    <a:pt x="110" y="155"/>
                    <a:pt x="107" y="156"/>
                  </a:cubicBezTo>
                  <a:lnTo>
                    <a:pt x="85" y="160"/>
                  </a:lnTo>
                  <a:cubicBezTo>
                    <a:pt x="82" y="161"/>
                    <a:pt x="79" y="161"/>
                    <a:pt x="76" y="160"/>
                  </a:cubicBezTo>
                  <a:lnTo>
                    <a:pt x="55" y="156"/>
                  </a:lnTo>
                  <a:cubicBezTo>
                    <a:pt x="52" y="155"/>
                    <a:pt x="49" y="154"/>
                    <a:pt x="46" y="152"/>
                  </a:cubicBezTo>
                  <a:lnTo>
                    <a:pt x="28" y="140"/>
                  </a:lnTo>
                  <a:cubicBezTo>
                    <a:pt x="26" y="139"/>
                    <a:pt x="23" y="136"/>
                    <a:pt x="21" y="134"/>
                  </a:cubicBezTo>
                  <a:lnTo>
                    <a:pt x="9" y="116"/>
                  </a:lnTo>
                  <a:cubicBezTo>
                    <a:pt x="8" y="113"/>
                    <a:pt x="7" y="111"/>
                    <a:pt x="6" y="108"/>
                  </a:cubicBezTo>
                  <a:lnTo>
                    <a:pt x="1" y="86"/>
                  </a:lnTo>
                  <a:close/>
                  <a:moveTo>
                    <a:pt x="53" y="97"/>
                  </a:moveTo>
                  <a:lnTo>
                    <a:pt x="49" y="89"/>
                  </a:lnTo>
                  <a:lnTo>
                    <a:pt x="61" y="107"/>
                  </a:lnTo>
                  <a:lnTo>
                    <a:pt x="55" y="100"/>
                  </a:lnTo>
                  <a:lnTo>
                    <a:pt x="73" y="112"/>
                  </a:lnTo>
                  <a:lnTo>
                    <a:pt x="64" y="109"/>
                  </a:lnTo>
                  <a:lnTo>
                    <a:pt x="85" y="113"/>
                  </a:lnTo>
                  <a:lnTo>
                    <a:pt x="76" y="113"/>
                  </a:lnTo>
                  <a:lnTo>
                    <a:pt x="98" y="109"/>
                  </a:lnTo>
                  <a:lnTo>
                    <a:pt x="89" y="112"/>
                  </a:lnTo>
                  <a:lnTo>
                    <a:pt x="107" y="100"/>
                  </a:lnTo>
                  <a:lnTo>
                    <a:pt x="100" y="107"/>
                  </a:lnTo>
                  <a:lnTo>
                    <a:pt x="112" y="89"/>
                  </a:lnTo>
                  <a:lnTo>
                    <a:pt x="109" y="98"/>
                  </a:lnTo>
                  <a:lnTo>
                    <a:pt x="113" y="76"/>
                  </a:lnTo>
                  <a:lnTo>
                    <a:pt x="113" y="85"/>
                  </a:lnTo>
                  <a:lnTo>
                    <a:pt x="109" y="64"/>
                  </a:lnTo>
                  <a:lnTo>
                    <a:pt x="112" y="73"/>
                  </a:lnTo>
                  <a:lnTo>
                    <a:pt x="100" y="55"/>
                  </a:lnTo>
                  <a:lnTo>
                    <a:pt x="107" y="61"/>
                  </a:lnTo>
                  <a:lnTo>
                    <a:pt x="89" y="49"/>
                  </a:lnTo>
                  <a:lnTo>
                    <a:pt x="97" y="53"/>
                  </a:lnTo>
                  <a:lnTo>
                    <a:pt x="75" y="48"/>
                  </a:lnTo>
                  <a:lnTo>
                    <a:pt x="86" y="48"/>
                  </a:lnTo>
                  <a:lnTo>
                    <a:pt x="65" y="53"/>
                  </a:lnTo>
                  <a:lnTo>
                    <a:pt x="73" y="49"/>
                  </a:lnTo>
                  <a:lnTo>
                    <a:pt x="55" y="61"/>
                  </a:lnTo>
                  <a:lnTo>
                    <a:pt x="61" y="55"/>
                  </a:lnTo>
                  <a:lnTo>
                    <a:pt x="49" y="73"/>
                  </a:lnTo>
                  <a:lnTo>
                    <a:pt x="53" y="65"/>
                  </a:lnTo>
                  <a:lnTo>
                    <a:pt x="48" y="86"/>
                  </a:lnTo>
                  <a:lnTo>
                    <a:pt x="48" y="75"/>
                  </a:lnTo>
                  <a:lnTo>
                    <a:pt x="53" y="97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7" name="Freeform 25"/>
            <p:cNvSpPr>
              <a:spLocks noEditPoints="1"/>
            </p:cNvSpPr>
            <p:nvPr/>
          </p:nvSpPr>
          <p:spPr bwMode="auto">
            <a:xfrm>
              <a:off x="3056890" y="942340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8" name="Freeform 26"/>
            <p:cNvSpPr>
              <a:spLocks/>
            </p:cNvSpPr>
            <p:nvPr/>
          </p:nvSpPr>
          <p:spPr bwMode="auto">
            <a:xfrm>
              <a:off x="2896235" y="1080770"/>
              <a:ext cx="38100" cy="33020"/>
            </a:xfrm>
            <a:custGeom>
              <a:avLst/>
              <a:gdLst>
                <a:gd name="T0" fmla="*/ 0 w 128"/>
                <a:gd name="T1" fmla="*/ 2147483647 h 112"/>
                <a:gd name="T2" fmla="*/ 2147483647 w 128"/>
                <a:gd name="T3" fmla="*/ 0 h 112"/>
                <a:gd name="T4" fmla="*/ 2147483647 w 128"/>
                <a:gd name="T5" fmla="*/ 0 h 112"/>
                <a:gd name="T6" fmla="*/ 2147483647 w 128"/>
                <a:gd name="T7" fmla="*/ 0 h 112"/>
                <a:gd name="T8" fmla="*/ 2147483647 w 128"/>
                <a:gd name="T9" fmla="*/ 2147483647 h 112"/>
                <a:gd name="T10" fmla="*/ 2147483647 w 128"/>
                <a:gd name="T11" fmla="*/ 2147483647 h 112"/>
                <a:gd name="T12" fmla="*/ 2147483647 w 128"/>
                <a:gd name="T13" fmla="*/ 2147483647 h 112"/>
                <a:gd name="T14" fmla="*/ 2147483647 w 128"/>
                <a:gd name="T15" fmla="*/ 2147483647 h 112"/>
                <a:gd name="T16" fmla="*/ 2147483647 w 128"/>
                <a:gd name="T17" fmla="*/ 2147483647 h 112"/>
                <a:gd name="T18" fmla="*/ 2147483647 w 128"/>
                <a:gd name="T19" fmla="*/ 2147483647 h 112"/>
                <a:gd name="T20" fmla="*/ 0 w 128"/>
                <a:gd name="T21" fmla="*/ 2147483647 h 112"/>
                <a:gd name="T22" fmla="*/ 0 w 128"/>
                <a:gd name="T23" fmla="*/ 2147483647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12"/>
                <a:gd name="T38" fmla="*/ 128 w 128"/>
                <a:gd name="T39" fmla="*/ 112 h 11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12">
                  <a:moveTo>
                    <a:pt x="0" y="56"/>
                  </a:moveTo>
                  <a:cubicBezTo>
                    <a:pt x="0" y="26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6"/>
                    <a:pt x="128" y="56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28" y="87"/>
                    <a:pt x="100" y="112"/>
                    <a:pt x="64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29" y="112"/>
                    <a:pt x="0" y="87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19" name="Freeform 27"/>
            <p:cNvSpPr>
              <a:spLocks noEditPoints="1"/>
            </p:cNvSpPr>
            <p:nvPr/>
          </p:nvSpPr>
          <p:spPr bwMode="auto">
            <a:xfrm>
              <a:off x="2888615" y="1073785"/>
              <a:ext cx="52705" cy="47625"/>
            </a:xfrm>
            <a:custGeom>
              <a:avLst/>
              <a:gdLst>
                <a:gd name="T0" fmla="*/ 2147483647 w 177"/>
                <a:gd name="T1" fmla="*/ 2147483647 h 161"/>
                <a:gd name="T2" fmla="*/ 2147483647 w 177"/>
                <a:gd name="T3" fmla="*/ 2147483647 h 161"/>
                <a:gd name="T4" fmla="*/ 2147483647 w 177"/>
                <a:gd name="T5" fmla="*/ 2147483647 h 161"/>
                <a:gd name="T6" fmla="*/ 2147483647 w 177"/>
                <a:gd name="T7" fmla="*/ 2147483647 h 161"/>
                <a:gd name="T8" fmla="*/ 2147483647 w 177"/>
                <a:gd name="T9" fmla="*/ 2147483647 h 161"/>
                <a:gd name="T10" fmla="*/ 2147483647 w 177"/>
                <a:gd name="T11" fmla="*/ 2147483647 h 161"/>
                <a:gd name="T12" fmla="*/ 2147483647 w 177"/>
                <a:gd name="T13" fmla="*/ 2147483647 h 161"/>
                <a:gd name="T14" fmla="*/ 2147483647 w 177"/>
                <a:gd name="T15" fmla="*/ 2147483647 h 161"/>
                <a:gd name="T16" fmla="*/ 2147483647 w 177"/>
                <a:gd name="T17" fmla="*/ 2147483647 h 161"/>
                <a:gd name="T18" fmla="*/ 2147483647 w 177"/>
                <a:gd name="T19" fmla="*/ 2147483647 h 161"/>
                <a:gd name="T20" fmla="*/ 2147483647 w 177"/>
                <a:gd name="T21" fmla="*/ 2147483647 h 161"/>
                <a:gd name="T22" fmla="*/ 2147483647 w 177"/>
                <a:gd name="T23" fmla="*/ 2147483647 h 161"/>
                <a:gd name="T24" fmla="*/ 2147483647 w 177"/>
                <a:gd name="T25" fmla="*/ 2147483647 h 161"/>
                <a:gd name="T26" fmla="*/ 2147483647 w 177"/>
                <a:gd name="T27" fmla="*/ 2147483647 h 161"/>
                <a:gd name="T28" fmla="*/ 2147483647 w 177"/>
                <a:gd name="T29" fmla="*/ 2147483647 h 161"/>
                <a:gd name="T30" fmla="*/ 2147483647 w 177"/>
                <a:gd name="T31" fmla="*/ 2147483647 h 161"/>
                <a:gd name="T32" fmla="*/ 2147483647 w 177"/>
                <a:gd name="T33" fmla="*/ 2147483647 h 161"/>
                <a:gd name="T34" fmla="*/ 2147483647 w 177"/>
                <a:gd name="T35" fmla="*/ 2147483647 h 161"/>
                <a:gd name="T36" fmla="*/ 2147483647 w 177"/>
                <a:gd name="T37" fmla="*/ 2147483647 h 161"/>
                <a:gd name="T38" fmla="*/ 2147483647 w 177"/>
                <a:gd name="T39" fmla="*/ 2147483647 h 161"/>
                <a:gd name="T40" fmla="*/ 2147483647 w 177"/>
                <a:gd name="T41" fmla="*/ 2147483647 h 161"/>
                <a:gd name="T42" fmla="*/ 2147483647 w 177"/>
                <a:gd name="T43" fmla="*/ 2147483647 h 161"/>
                <a:gd name="T44" fmla="*/ 2147483647 w 177"/>
                <a:gd name="T45" fmla="*/ 2147483647 h 161"/>
                <a:gd name="T46" fmla="*/ 2147483647 w 177"/>
                <a:gd name="T47" fmla="*/ 2147483647 h 161"/>
                <a:gd name="T48" fmla="*/ 2147483647 w 177"/>
                <a:gd name="T49" fmla="*/ 2147483647 h 161"/>
                <a:gd name="T50" fmla="*/ 2147483647 w 177"/>
                <a:gd name="T51" fmla="*/ 2147483647 h 161"/>
                <a:gd name="T52" fmla="*/ 2147483647 w 177"/>
                <a:gd name="T53" fmla="*/ 2147483647 h 161"/>
                <a:gd name="T54" fmla="*/ 2147483647 w 177"/>
                <a:gd name="T55" fmla="*/ 2147483647 h 161"/>
                <a:gd name="T56" fmla="*/ 2147483647 w 177"/>
                <a:gd name="T57" fmla="*/ 2147483647 h 161"/>
                <a:gd name="T58" fmla="*/ 2147483647 w 177"/>
                <a:gd name="T59" fmla="*/ 2147483647 h 161"/>
                <a:gd name="T60" fmla="*/ 2147483647 w 177"/>
                <a:gd name="T61" fmla="*/ 2147483647 h 161"/>
                <a:gd name="T62" fmla="*/ 2147483647 w 177"/>
                <a:gd name="T63" fmla="*/ 2147483647 h 161"/>
                <a:gd name="T64" fmla="*/ 2147483647 w 177"/>
                <a:gd name="T65" fmla="*/ 2147483647 h 1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61"/>
                <a:gd name="T101" fmla="*/ 177 w 177"/>
                <a:gd name="T102" fmla="*/ 161 h 1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61">
                  <a:moveTo>
                    <a:pt x="1" y="86"/>
                  </a:moveTo>
                  <a:cubicBezTo>
                    <a:pt x="0" y="82"/>
                    <a:pt x="0" y="78"/>
                    <a:pt x="1" y="75"/>
                  </a:cubicBezTo>
                  <a:lnTo>
                    <a:pt x="6" y="54"/>
                  </a:lnTo>
                  <a:cubicBezTo>
                    <a:pt x="7" y="51"/>
                    <a:pt x="8" y="47"/>
                    <a:pt x="11" y="45"/>
                  </a:cubicBezTo>
                  <a:lnTo>
                    <a:pt x="25" y="27"/>
                  </a:lnTo>
                  <a:cubicBezTo>
                    <a:pt x="26" y="24"/>
                    <a:pt x="29" y="22"/>
                    <a:pt x="31" y="21"/>
                  </a:cubicBezTo>
                  <a:lnTo>
                    <a:pt x="51" y="9"/>
                  </a:lnTo>
                  <a:cubicBezTo>
                    <a:pt x="53" y="7"/>
                    <a:pt x="56" y="6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6"/>
                    <a:pt x="123" y="7"/>
                    <a:pt x="125" y="9"/>
                  </a:cubicBezTo>
                  <a:lnTo>
                    <a:pt x="146" y="21"/>
                  </a:lnTo>
                  <a:cubicBezTo>
                    <a:pt x="149" y="22"/>
                    <a:pt x="152" y="25"/>
                    <a:pt x="154" y="27"/>
                  </a:cubicBezTo>
                  <a:lnTo>
                    <a:pt x="167" y="45"/>
                  </a:lnTo>
                  <a:cubicBezTo>
                    <a:pt x="169" y="48"/>
                    <a:pt x="170" y="51"/>
                    <a:pt x="171" y="54"/>
                  </a:cubicBezTo>
                  <a:lnTo>
                    <a:pt x="176" y="75"/>
                  </a:lnTo>
                  <a:cubicBezTo>
                    <a:pt x="177" y="78"/>
                    <a:pt x="177" y="82"/>
                    <a:pt x="176" y="86"/>
                  </a:cubicBezTo>
                  <a:lnTo>
                    <a:pt x="171" y="108"/>
                  </a:lnTo>
                  <a:cubicBezTo>
                    <a:pt x="170" y="111"/>
                    <a:pt x="169" y="114"/>
                    <a:pt x="167" y="117"/>
                  </a:cubicBezTo>
                  <a:lnTo>
                    <a:pt x="154" y="135"/>
                  </a:lnTo>
                  <a:cubicBezTo>
                    <a:pt x="152" y="137"/>
                    <a:pt x="149" y="140"/>
                    <a:pt x="146" y="141"/>
                  </a:cubicBezTo>
                  <a:lnTo>
                    <a:pt x="125" y="153"/>
                  </a:lnTo>
                  <a:cubicBezTo>
                    <a:pt x="123" y="155"/>
                    <a:pt x="120" y="156"/>
                    <a:pt x="117" y="156"/>
                  </a:cubicBezTo>
                  <a:lnTo>
                    <a:pt x="92" y="160"/>
                  </a:lnTo>
                  <a:cubicBezTo>
                    <a:pt x="90" y="161"/>
                    <a:pt x="87" y="161"/>
                    <a:pt x="85" y="160"/>
                  </a:cubicBezTo>
                  <a:lnTo>
                    <a:pt x="60" y="156"/>
                  </a:lnTo>
                  <a:cubicBezTo>
                    <a:pt x="57" y="156"/>
                    <a:pt x="54" y="155"/>
                    <a:pt x="51" y="153"/>
                  </a:cubicBezTo>
                  <a:lnTo>
                    <a:pt x="31" y="141"/>
                  </a:lnTo>
                  <a:cubicBezTo>
                    <a:pt x="29" y="140"/>
                    <a:pt x="26" y="138"/>
                    <a:pt x="25" y="135"/>
                  </a:cubicBezTo>
                  <a:lnTo>
                    <a:pt x="11" y="117"/>
                  </a:lnTo>
                  <a:cubicBezTo>
                    <a:pt x="8" y="114"/>
                    <a:pt x="7" y="111"/>
                    <a:pt x="6" y="108"/>
                  </a:cubicBezTo>
                  <a:lnTo>
                    <a:pt x="1" y="86"/>
                  </a:lnTo>
                  <a:close/>
                  <a:moveTo>
                    <a:pt x="53" y="97"/>
                  </a:moveTo>
                  <a:lnTo>
                    <a:pt x="48" y="88"/>
                  </a:lnTo>
                  <a:lnTo>
                    <a:pt x="62" y="106"/>
                  </a:lnTo>
                  <a:lnTo>
                    <a:pt x="56" y="100"/>
                  </a:lnTo>
                  <a:lnTo>
                    <a:pt x="76" y="112"/>
                  </a:lnTo>
                  <a:lnTo>
                    <a:pt x="67" y="109"/>
                  </a:lnTo>
                  <a:lnTo>
                    <a:pt x="92" y="113"/>
                  </a:lnTo>
                  <a:lnTo>
                    <a:pt x="85" y="113"/>
                  </a:lnTo>
                  <a:lnTo>
                    <a:pt x="110" y="109"/>
                  </a:lnTo>
                  <a:lnTo>
                    <a:pt x="102" y="112"/>
                  </a:lnTo>
                  <a:lnTo>
                    <a:pt x="123" y="100"/>
                  </a:lnTo>
                  <a:lnTo>
                    <a:pt x="115" y="106"/>
                  </a:lnTo>
                  <a:lnTo>
                    <a:pt x="128" y="88"/>
                  </a:lnTo>
                  <a:lnTo>
                    <a:pt x="124" y="97"/>
                  </a:lnTo>
                  <a:lnTo>
                    <a:pt x="129" y="75"/>
                  </a:lnTo>
                  <a:lnTo>
                    <a:pt x="129" y="86"/>
                  </a:lnTo>
                  <a:lnTo>
                    <a:pt x="124" y="65"/>
                  </a:lnTo>
                  <a:lnTo>
                    <a:pt x="128" y="74"/>
                  </a:lnTo>
                  <a:lnTo>
                    <a:pt x="115" y="56"/>
                  </a:lnTo>
                  <a:lnTo>
                    <a:pt x="123" y="62"/>
                  </a:lnTo>
                  <a:lnTo>
                    <a:pt x="102" y="50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6" y="50"/>
                  </a:lnTo>
                  <a:lnTo>
                    <a:pt x="56" y="62"/>
                  </a:lnTo>
                  <a:lnTo>
                    <a:pt x="62" y="56"/>
                  </a:lnTo>
                  <a:lnTo>
                    <a:pt x="48" y="74"/>
                  </a:lnTo>
                  <a:lnTo>
                    <a:pt x="53" y="65"/>
                  </a:lnTo>
                  <a:lnTo>
                    <a:pt x="48" y="86"/>
                  </a:lnTo>
                  <a:lnTo>
                    <a:pt x="48" y="75"/>
                  </a:lnTo>
                  <a:lnTo>
                    <a:pt x="53" y="97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0" name="Freeform 28"/>
            <p:cNvSpPr>
              <a:spLocks/>
            </p:cNvSpPr>
            <p:nvPr/>
          </p:nvSpPr>
          <p:spPr bwMode="auto">
            <a:xfrm>
              <a:off x="3058160" y="723900"/>
              <a:ext cx="38100" cy="38100"/>
            </a:xfrm>
            <a:custGeom>
              <a:avLst/>
              <a:gdLst>
                <a:gd name="T0" fmla="*/ 0 w 128"/>
                <a:gd name="T1" fmla="*/ 2147483647 h 128"/>
                <a:gd name="T2" fmla="*/ 2147483647 w 128"/>
                <a:gd name="T3" fmla="*/ 0 h 128"/>
                <a:gd name="T4" fmla="*/ 2147483647 w 128"/>
                <a:gd name="T5" fmla="*/ 0 h 128"/>
                <a:gd name="T6" fmla="*/ 2147483647 w 128"/>
                <a:gd name="T7" fmla="*/ 0 h 128"/>
                <a:gd name="T8" fmla="*/ 2147483647 w 128"/>
                <a:gd name="T9" fmla="*/ 2147483647 h 128"/>
                <a:gd name="T10" fmla="*/ 2147483647 w 128"/>
                <a:gd name="T11" fmla="*/ 2147483647 h 128"/>
                <a:gd name="T12" fmla="*/ 2147483647 w 128"/>
                <a:gd name="T13" fmla="*/ 2147483647 h 128"/>
                <a:gd name="T14" fmla="*/ 2147483647 w 128"/>
                <a:gd name="T15" fmla="*/ 2147483647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0 w 128"/>
                <a:gd name="T21" fmla="*/ 2147483647 h 128"/>
                <a:gd name="T22" fmla="*/ 0 w 128"/>
                <a:gd name="T23" fmla="*/ 214748364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28"/>
                <a:gd name="T38" fmla="*/ 128 w 128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28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9"/>
                    <a:pt x="12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00"/>
                    <a:pt x="100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1" name="Freeform 29"/>
            <p:cNvSpPr>
              <a:spLocks noEditPoints="1"/>
            </p:cNvSpPr>
            <p:nvPr/>
          </p:nvSpPr>
          <p:spPr bwMode="auto">
            <a:xfrm>
              <a:off x="3050540" y="716280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2" name="Freeform 30"/>
            <p:cNvSpPr>
              <a:spLocks/>
            </p:cNvSpPr>
            <p:nvPr/>
          </p:nvSpPr>
          <p:spPr bwMode="auto">
            <a:xfrm>
              <a:off x="1195705" y="1151890"/>
              <a:ext cx="33020" cy="38100"/>
            </a:xfrm>
            <a:custGeom>
              <a:avLst/>
              <a:gdLst>
                <a:gd name="T0" fmla="*/ 0 w 112"/>
                <a:gd name="T1" fmla="*/ 2147483647 h 128"/>
                <a:gd name="T2" fmla="*/ 2147483647 w 112"/>
                <a:gd name="T3" fmla="*/ 0 h 128"/>
                <a:gd name="T4" fmla="*/ 2147483647 w 112"/>
                <a:gd name="T5" fmla="*/ 0 h 128"/>
                <a:gd name="T6" fmla="*/ 2147483647 w 112"/>
                <a:gd name="T7" fmla="*/ 0 h 128"/>
                <a:gd name="T8" fmla="*/ 2147483647 w 112"/>
                <a:gd name="T9" fmla="*/ 2147483647 h 128"/>
                <a:gd name="T10" fmla="*/ 2147483647 w 112"/>
                <a:gd name="T11" fmla="*/ 2147483647 h 128"/>
                <a:gd name="T12" fmla="*/ 2147483647 w 112"/>
                <a:gd name="T13" fmla="*/ 2147483647 h 128"/>
                <a:gd name="T14" fmla="*/ 2147483647 w 112"/>
                <a:gd name="T15" fmla="*/ 2147483647 h 128"/>
                <a:gd name="T16" fmla="*/ 2147483647 w 112"/>
                <a:gd name="T17" fmla="*/ 2147483647 h 128"/>
                <a:gd name="T18" fmla="*/ 0 w 112"/>
                <a:gd name="T19" fmla="*/ 2147483647 h 128"/>
                <a:gd name="T20" fmla="*/ 0 w 112"/>
                <a:gd name="T21" fmla="*/ 2147483647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128"/>
                <a:gd name="T35" fmla="*/ 112 w 112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128">
                  <a:moveTo>
                    <a:pt x="0" y="64"/>
                  </a:moveTo>
                  <a:cubicBezTo>
                    <a:pt x="0" y="29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9"/>
                    <a:pt x="112" y="64"/>
                  </a:cubicBezTo>
                  <a:cubicBezTo>
                    <a:pt x="112" y="100"/>
                    <a:pt x="87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26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3" name="Freeform 31"/>
            <p:cNvSpPr>
              <a:spLocks noEditPoints="1"/>
            </p:cNvSpPr>
            <p:nvPr/>
          </p:nvSpPr>
          <p:spPr bwMode="auto">
            <a:xfrm>
              <a:off x="1183640" y="1144905"/>
              <a:ext cx="47625" cy="52705"/>
            </a:xfrm>
            <a:custGeom>
              <a:avLst/>
              <a:gdLst>
                <a:gd name="T0" fmla="*/ 2147483647 w 161"/>
                <a:gd name="T1" fmla="*/ 2147483647 h 177"/>
                <a:gd name="T2" fmla="*/ 2147483647 w 161"/>
                <a:gd name="T3" fmla="*/ 2147483647 h 177"/>
                <a:gd name="T4" fmla="*/ 2147483647 w 161"/>
                <a:gd name="T5" fmla="*/ 2147483647 h 177"/>
                <a:gd name="T6" fmla="*/ 2147483647 w 161"/>
                <a:gd name="T7" fmla="*/ 2147483647 h 177"/>
                <a:gd name="T8" fmla="*/ 2147483647 w 161"/>
                <a:gd name="T9" fmla="*/ 2147483647 h 177"/>
                <a:gd name="T10" fmla="*/ 2147483647 w 161"/>
                <a:gd name="T11" fmla="*/ 2147483647 h 177"/>
                <a:gd name="T12" fmla="*/ 2147483647 w 161"/>
                <a:gd name="T13" fmla="*/ 2147483647 h 177"/>
                <a:gd name="T14" fmla="*/ 2147483647 w 161"/>
                <a:gd name="T15" fmla="*/ 2147483647 h 177"/>
                <a:gd name="T16" fmla="*/ 2147483647 w 161"/>
                <a:gd name="T17" fmla="*/ 2147483647 h 177"/>
                <a:gd name="T18" fmla="*/ 2147483647 w 161"/>
                <a:gd name="T19" fmla="*/ 2147483647 h 177"/>
                <a:gd name="T20" fmla="*/ 2147483647 w 161"/>
                <a:gd name="T21" fmla="*/ 2147483647 h 177"/>
                <a:gd name="T22" fmla="*/ 2147483647 w 161"/>
                <a:gd name="T23" fmla="*/ 2147483647 h 177"/>
                <a:gd name="T24" fmla="*/ 2147483647 w 161"/>
                <a:gd name="T25" fmla="*/ 2147483647 h 177"/>
                <a:gd name="T26" fmla="*/ 2147483647 w 161"/>
                <a:gd name="T27" fmla="*/ 2147483647 h 177"/>
                <a:gd name="T28" fmla="*/ 2147483647 w 161"/>
                <a:gd name="T29" fmla="*/ 2147483647 h 177"/>
                <a:gd name="T30" fmla="*/ 2147483647 w 161"/>
                <a:gd name="T31" fmla="*/ 2147483647 h 177"/>
                <a:gd name="T32" fmla="*/ 2147483647 w 161"/>
                <a:gd name="T33" fmla="*/ 2147483647 h 177"/>
                <a:gd name="T34" fmla="*/ 2147483647 w 161"/>
                <a:gd name="T35" fmla="*/ 2147483647 h 177"/>
                <a:gd name="T36" fmla="*/ 2147483647 w 161"/>
                <a:gd name="T37" fmla="*/ 2147483647 h 177"/>
                <a:gd name="T38" fmla="*/ 2147483647 w 161"/>
                <a:gd name="T39" fmla="*/ 2147483647 h 177"/>
                <a:gd name="T40" fmla="*/ 2147483647 w 161"/>
                <a:gd name="T41" fmla="*/ 2147483647 h 177"/>
                <a:gd name="T42" fmla="*/ 2147483647 w 161"/>
                <a:gd name="T43" fmla="*/ 2147483647 h 177"/>
                <a:gd name="T44" fmla="*/ 2147483647 w 161"/>
                <a:gd name="T45" fmla="*/ 2147483647 h 177"/>
                <a:gd name="T46" fmla="*/ 2147483647 w 161"/>
                <a:gd name="T47" fmla="*/ 2147483647 h 177"/>
                <a:gd name="T48" fmla="*/ 2147483647 w 161"/>
                <a:gd name="T49" fmla="*/ 2147483647 h 177"/>
                <a:gd name="T50" fmla="*/ 2147483647 w 161"/>
                <a:gd name="T51" fmla="*/ 2147483647 h 177"/>
                <a:gd name="T52" fmla="*/ 2147483647 w 161"/>
                <a:gd name="T53" fmla="*/ 2147483647 h 177"/>
                <a:gd name="T54" fmla="*/ 2147483647 w 161"/>
                <a:gd name="T55" fmla="*/ 2147483647 h 177"/>
                <a:gd name="T56" fmla="*/ 2147483647 w 161"/>
                <a:gd name="T57" fmla="*/ 2147483647 h 177"/>
                <a:gd name="T58" fmla="*/ 2147483647 w 161"/>
                <a:gd name="T59" fmla="*/ 2147483647 h 177"/>
                <a:gd name="T60" fmla="*/ 2147483647 w 161"/>
                <a:gd name="T61" fmla="*/ 2147483647 h 177"/>
                <a:gd name="T62" fmla="*/ 2147483647 w 161"/>
                <a:gd name="T63" fmla="*/ 2147483647 h 177"/>
                <a:gd name="T64" fmla="*/ 2147483647 w 161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77"/>
                <a:gd name="T101" fmla="*/ 161 w 161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6" y="56"/>
                    <a:pt x="7" y="53"/>
                    <a:pt x="9" y="51"/>
                  </a:cubicBezTo>
                  <a:lnTo>
                    <a:pt x="21" y="31"/>
                  </a:lnTo>
                  <a:cubicBezTo>
                    <a:pt x="22" y="29"/>
                    <a:pt x="24" y="26"/>
                    <a:pt x="27" y="25"/>
                  </a:cubicBezTo>
                  <a:lnTo>
                    <a:pt x="45" y="11"/>
                  </a:lnTo>
                  <a:cubicBezTo>
                    <a:pt x="47" y="8"/>
                    <a:pt x="51" y="7"/>
                    <a:pt x="54" y="6"/>
                  </a:cubicBezTo>
                  <a:lnTo>
                    <a:pt x="75" y="1"/>
                  </a:lnTo>
                  <a:cubicBezTo>
                    <a:pt x="78" y="0"/>
                    <a:pt x="82" y="0"/>
                    <a:pt x="86" y="1"/>
                  </a:cubicBezTo>
                  <a:lnTo>
                    <a:pt x="108" y="6"/>
                  </a:lnTo>
                  <a:cubicBezTo>
                    <a:pt x="111" y="7"/>
                    <a:pt x="114" y="8"/>
                    <a:pt x="117" y="11"/>
                  </a:cubicBezTo>
                  <a:lnTo>
                    <a:pt x="135" y="25"/>
                  </a:lnTo>
                  <a:cubicBezTo>
                    <a:pt x="138" y="26"/>
                    <a:pt x="140" y="29"/>
                    <a:pt x="141" y="31"/>
                  </a:cubicBezTo>
                  <a:lnTo>
                    <a:pt x="153" y="51"/>
                  </a:lnTo>
                  <a:cubicBezTo>
                    <a:pt x="155" y="54"/>
                    <a:pt x="156" y="57"/>
                    <a:pt x="156" y="60"/>
                  </a:cubicBezTo>
                  <a:lnTo>
                    <a:pt x="160" y="85"/>
                  </a:lnTo>
                  <a:cubicBezTo>
                    <a:pt x="161" y="87"/>
                    <a:pt x="161" y="90"/>
                    <a:pt x="160" y="92"/>
                  </a:cubicBezTo>
                  <a:lnTo>
                    <a:pt x="156" y="117"/>
                  </a:lnTo>
                  <a:cubicBezTo>
                    <a:pt x="156" y="120"/>
                    <a:pt x="155" y="123"/>
                    <a:pt x="153" y="125"/>
                  </a:cubicBezTo>
                  <a:lnTo>
                    <a:pt x="141" y="146"/>
                  </a:lnTo>
                  <a:cubicBezTo>
                    <a:pt x="140" y="149"/>
                    <a:pt x="137" y="152"/>
                    <a:pt x="135" y="154"/>
                  </a:cubicBezTo>
                  <a:lnTo>
                    <a:pt x="117" y="167"/>
                  </a:lnTo>
                  <a:cubicBezTo>
                    <a:pt x="114" y="169"/>
                    <a:pt x="111" y="170"/>
                    <a:pt x="108" y="171"/>
                  </a:cubicBezTo>
                  <a:lnTo>
                    <a:pt x="86" y="176"/>
                  </a:lnTo>
                  <a:cubicBezTo>
                    <a:pt x="82" y="177"/>
                    <a:pt x="78" y="177"/>
                    <a:pt x="75" y="176"/>
                  </a:cubicBezTo>
                  <a:lnTo>
                    <a:pt x="54" y="171"/>
                  </a:lnTo>
                  <a:cubicBezTo>
                    <a:pt x="51" y="170"/>
                    <a:pt x="48" y="169"/>
                    <a:pt x="45" y="167"/>
                  </a:cubicBezTo>
                  <a:lnTo>
                    <a:pt x="27" y="154"/>
                  </a:lnTo>
                  <a:cubicBezTo>
                    <a:pt x="25" y="152"/>
                    <a:pt x="22" y="149"/>
                    <a:pt x="21" y="146"/>
                  </a:cubicBezTo>
                  <a:lnTo>
                    <a:pt x="9" y="125"/>
                  </a:lnTo>
                  <a:cubicBezTo>
                    <a:pt x="7" y="123"/>
                    <a:pt x="6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50" y="102"/>
                  </a:lnTo>
                  <a:lnTo>
                    <a:pt x="62" y="123"/>
                  </a:lnTo>
                  <a:lnTo>
                    <a:pt x="56" y="115"/>
                  </a:lnTo>
                  <a:lnTo>
                    <a:pt x="74" y="128"/>
                  </a:lnTo>
                  <a:lnTo>
                    <a:pt x="65" y="124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97" y="124"/>
                  </a:lnTo>
                  <a:lnTo>
                    <a:pt x="88" y="128"/>
                  </a:lnTo>
                  <a:lnTo>
                    <a:pt x="106" y="115"/>
                  </a:lnTo>
                  <a:lnTo>
                    <a:pt x="100" y="123"/>
                  </a:lnTo>
                  <a:lnTo>
                    <a:pt x="112" y="102"/>
                  </a:lnTo>
                  <a:lnTo>
                    <a:pt x="109" y="110"/>
                  </a:lnTo>
                  <a:lnTo>
                    <a:pt x="113" y="85"/>
                  </a:lnTo>
                  <a:lnTo>
                    <a:pt x="113" y="92"/>
                  </a:lnTo>
                  <a:lnTo>
                    <a:pt x="109" y="67"/>
                  </a:lnTo>
                  <a:lnTo>
                    <a:pt x="112" y="76"/>
                  </a:lnTo>
                  <a:lnTo>
                    <a:pt x="100" y="56"/>
                  </a:lnTo>
                  <a:lnTo>
                    <a:pt x="106" y="62"/>
                  </a:lnTo>
                  <a:lnTo>
                    <a:pt x="88" y="48"/>
                  </a:lnTo>
                  <a:lnTo>
                    <a:pt x="97" y="53"/>
                  </a:lnTo>
                  <a:lnTo>
                    <a:pt x="75" y="48"/>
                  </a:lnTo>
                  <a:lnTo>
                    <a:pt x="86" y="48"/>
                  </a:lnTo>
                  <a:lnTo>
                    <a:pt x="65" y="53"/>
                  </a:lnTo>
                  <a:lnTo>
                    <a:pt x="74" y="48"/>
                  </a:lnTo>
                  <a:lnTo>
                    <a:pt x="56" y="62"/>
                  </a:lnTo>
                  <a:lnTo>
                    <a:pt x="62" y="56"/>
                  </a:lnTo>
                  <a:lnTo>
                    <a:pt x="50" y="76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4" name="Freeform 32"/>
            <p:cNvSpPr>
              <a:spLocks/>
            </p:cNvSpPr>
            <p:nvPr/>
          </p:nvSpPr>
          <p:spPr bwMode="auto">
            <a:xfrm>
              <a:off x="3114040" y="505460"/>
              <a:ext cx="38100" cy="38100"/>
            </a:xfrm>
            <a:custGeom>
              <a:avLst/>
              <a:gdLst>
                <a:gd name="T0" fmla="*/ 0 w 128"/>
                <a:gd name="T1" fmla="*/ 2147483647 h 128"/>
                <a:gd name="T2" fmla="*/ 2147483647 w 128"/>
                <a:gd name="T3" fmla="*/ 0 h 128"/>
                <a:gd name="T4" fmla="*/ 2147483647 w 128"/>
                <a:gd name="T5" fmla="*/ 0 h 128"/>
                <a:gd name="T6" fmla="*/ 2147483647 w 128"/>
                <a:gd name="T7" fmla="*/ 0 h 128"/>
                <a:gd name="T8" fmla="*/ 2147483647 w 128"/>
                <a:gd name="T9" fmla="*/ 2147483647 h 128"/>
                <a:gd name="T10" fmla="*/ 2147483647 w 128"/>
                <a:gd name="T11" fmla="*/ 2147483647 h 128"/>
                <a:gd name="T12" fmla="*/ 2147483647 w 128"/>
                <a:gd name="T13" fmla="*/ 2147483647 h 128"/>
                <a:gd name="T14" fmla="*/ 2147483647 w 128"/>
                <a:gd name="T15" fmla="*/ 2147483647 h 128"/>
                <a:gd name="T16" fmla="*/ 2147483647 w 128"/>
                <a:gd name="T17" fmla="*/ 2147483647 h 128"/>
                <a:gd name="T18" fmla="*/ 2147483647 w 128"/>
                <a:gd name="T19" fmla="*/ 2147483647 h 128"/>
                <a:gd name="T20" fmla="*/ 0 w 128"/>
                <a:gd name="T21" fmla="*/ 2147483647 h 128"/>
                <a:gd name="T22" fmla="*/ 0 w 128"/>
                <a:gd name="T23" fmla="*/ 2147483647 h 12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28"/>
                <a:gd name="T37" fmla="*/ 0 h 128"/>
                <a:gd name="T38" fmla="*/ 128 w 128"/>
                <a:gd name="T39" fmla="*/ 128 h 12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28" h="128">
                  <a:moveTo>
                    <a:pt x="0" y="64"/>
                  </a:moveTo>
                  <a:cubicBezTo>
                    <a:pt x="0" y="29"/>
                    <a:pt x="29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100" y="0"/>
                    <a:pt x="128" y="29"/>
                    <a:pt x="128" y="64"/>
                  </a:cubicBezTo>
                  <a:cubicBezTo>
                    <a:pt x="128" y="64"/>
                    <a:pt x="128" y="64"/>
                    <a:pt x="128" y="64"/>
                  </a:cubicBezTo>
                  <a:cubicBezTo>
                    <a:pt x="128" y="100"/>
                    <a:pt x="100" y="128"/>
                    <a:pt x="64" y="12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5" name="Freeform 33"/>
            <p:cNvSpPr>
              <a:spLocks noEditPoints="1"/>
            </p:cNvSpPr>
            <p:nvPr/>
          </p:nvSpPr>
          <p:spPr bwMode="auto">
            <a:xfrm>
              <a:off x="3111500" y="502920"/>
              <a:ext cx="48260" cy="52705"/>
            </a:xfrm>
            <a:custGeom>
              <a:avLst/>
              <a:gdLst>
                <a:gd name="T0" fmla="*/ 2147483647 w 161"/>
                <a:gd name="T1" fmla="*/ 2147483647 h 177"/>
                <a:gd name="T2" fmla="*/ 2147483647 w 161"/>
                <a:gd name="T3" fmla="*/ 2147483647 h 177"/>
                <a:gd name="T4" fmla="*/ 2147483647 w 161"/>
                <a:gd name="T5" fmla="*/ 2147483647 h 177"/>
                <a:gd name="T6" fmla="*/ 2147483647 w 161"/>
                <a:gd name="T7" fmla="*/ 2147483647 h 177"/>
                <a:gd name="T8" fmla="*/ 2147483647 w 161"/>
                <a:gd name="T9" fmla="*/ 2147483647 h 177"/>
                <a:gd name="T10" fmla="*/ 2147483647 w 161"/>
                <a:gd name="T11" fmla="*/ 2147483647 h 177"/>
                <a:gd name="T12" fmla="*/ 2147483647 w 161"/>
                <a:gd name="T13" fmla="*/ 2147483647 h 177"/>
                <a:gd name="T14" fmla="*/ 2147483647 w 161"/>
                <a:gd name="T15" fmla="*/ 2147483647 h 177"/>
                <a:gd name="T16" fmla="*/ 2147483647 w 161"/>
                <a:gd name="T17" fmla="*/ 2147483647 h 177"/>
                <a:gd name="T18" fmla="*/ 2147483647 w 161"/>
                <a:gd name="T19" fmla="*/ 2147483647 h 177"/>
                <a:gd name="T20" fmla="*/ 2147483647 w 161"/>
                <a:gd name="T21" fmla="*/ 2147483647 h 177"/>
                <a:gd name="T22" fmla="*/ 2147483647 w 161"/>
                <a:gd name="T23" fmla="*/ 2147483647 h 177"/>
                <a:gd name="T24" fmla="*/ 2147483647 w 161"/>
                <a:gd name="T25" fmla="*/ 2147483647 h 177"/>
                <a:gd name="T26" fmla="*/ 2147483647 w 161"/>
                <a:gd name="T27" fmla="*/ 2147483647 h 177"/>
                <a:gd name="T28" fmla="*/ 2147483647 w 161"/>
                <a:gd name="T29" fmla="*/ 2147483647 h 177"/>
                <a:gd name="T30" fmla="*/ 2147483647 w 161"/>
                <a:gd name="T31" fmla="*/ 2147483647 h 177"/>
                <a:gd name="T32" fmla="*/ 2147483647 w 161"/>
                <a:gd name="T33" fmla="*/ 2147483647 h 177"/>
                <a:gd name="T34" fmla="*/ 2147483647 w 161"/>
                <a:gd name="T35" fmla="*/ 2147483647 h 177"/>
                <a:gd name="T36" fmla="*/ 2147483647 w 161"/>
                <a:gd name="T37" fmla="*/ 2147483647 h 177"/>
                <a:gd name="T38" fmla="*/ 2147483647 w 161"/>
                <a:gd name="T39" fmla="*/ 2147483647 h 177"/>
                <a:gd name="T40" fmla="*/ 2147483647 w 161"/>
                <a:gd name="T41" fmla="*/ 2147483647 h 177"/>
                <a:gd name="T42" fmla="*/ 2147483647 w 161"/>
                <a:gd name="T43" fmla="*/ 2147483647 h 177"/>
                <a:gd name="T44" fmla="*/ 2147483647 w 161"/>
                <a:gd name="T45" fmla="*/ 2147483647 h 177"/>
                <a:gd name="T46" fmla="*/ 2147483647 w 161"/>
                <a:gd name="T47" fmla="*/ 2147483647 h 177"/>
                <a:gd name="T48" fmla="*/ 2147483647 w 161"/>
                <a:gd name="T49" fmla="*/ 2147483647 h 177"/>
                <a:gd name="T50" fmla="*/ 2147483647 w 161"/>
                <a:gd name="T51" fmla="*/ 2147483647 h 177"/>
                <a:gd name="T52" fmla="*/ 2147483647 w 161"/>
                <a:gd name="T53" fmla="*/ 2147483647 h 177"/>
                <a:gd name="T54" fmla="*/ 2147483647 w 161"/>
                <a:gd name="T55" fmla="*/ 2147483647 h 177"/>
                <a:gd name="T56" fmla="*/ 2147483647 w 161"/>
                <a:gd name="T57" fmla="*/ 2147483647 h 177"/>
                <a:gd name="T58" fmla="*/ 2147483647 w 161"/>
                <a:gd name="T59" fmla="*/ 2147483647 h 177"/>
                <a:gd name="T60" fmla="*/ 2147483647 w 161"/>
                <a:gd name="T61" fmla="*/ 2147483647 h 177"/>
                <a:gd name="T62" fmla="*/ 2147483647 w 161"/>
                <a:gd name="T63" fmla="*/ 2147483647 h 177"/>
                <a:gd name="T64" fmla="*/ 2147483647 w 161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61"/>
                <a:gd name="T100" fmla="*/ 0 h 177"/>
                <a:gd name="T101" fmla="*/ 161 w 161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61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6" y="56"/>
                    <a:pt x="7" y="53"/>
                    <a:pt x="9" y="51"/>
                  </a:cubicBezTo>
                  <a:lnTo>
                    <a:pt x="21" y="31"/>
                  </a:lnTo>
                  <a:cubicBezTo>
                    <a:pt x="22" y="29"/>
                    <a:pt x="24" y="26"/>
                    <a:pt x="27" y="25"/>
                  </a:cubicBezTo>
                  <a:lnTo>
                    <a:pt x="45" y="11"/>
                  </a:lnTo>
                  <a:cubicBezTo>
                    <a:pt x="47" y="8"/>
                    <a:pt x="51" y="7"/>
                    <a:pt x="54" y="6"/>
                  </a:cubicBezTo>
                  <a:lnTo>
                    <a:pt x="75" y="1"/>
                  </a:lnTo>
                  <a:cubicBezTo>
                    <a:pt x="78" y="0"/>
                    <a:pt x="82" y="0"/>
                    <a:pt x="86" y="1"/>
                  </a:cubicBezTo>
                  <a:lnTo>
                    <a:pt x="108" y="6"/>
                  </a:lnTo>
                  <a:cubicBezTo>
                    <a:pt x="111" y="7"/>
                    <a:pt x="114" y="8"/>
                    <a:pt x="117" y="11"/>
                  </a:cubicBezTo>
                  <a:lnTo>
                    <a:pt x="135" y="25"/>
                  </a:lnTo>
                  <a:cubicBezTo>
                    <a:pt x="138" y="26"/>
                    <a:pt x="140" y="29"/>
                    <a:pt x="141" y="31"/>
                  </a:cubicBezTo>
                  <a:lnTo>
                    <a:pt x="153" y="51"/>
                  </a:lnTo>
                  <a:cubicBezTo>
                    <a:pt x="155" y="54"/>
                    <a:pt x="156" y="57"/>
                    <a:pt x="156" y="60"/>
                  </a:cubicBezTo>
                  <a:lnTo>
                    <a:pt x="160" y="85"/>
                  </a:lnTo>
                  <a:cubicBezTo>
                    <a:pt x="161" y="87"/>
                    <a:pt x="161" y="90"/>
                    <a:pt x="160" y="92"/>
                  </a:cubicBezTo>
                  <a:lnTo>
                    <a:pt x="156" y="117"/>
                  </a:lnTo>
                  <a:cubicBezTo>
                    <a:pt x="156" y="120"/>
                    <a:pt x="155" y="123"/>
                    <a:pt x="153" y="125"/>
                  </a:cubicBezTo>
                  <a:lnTo>
                    <a:pt x="141" y="146"/>
                  </a:lnTo>
                  <a:cubicBezTo>
                    <a:pt x="140" y="149"/>
                    <a:pt x="137" y="152"/>
                    <a:pt x="135" y="154"/>
                  </a:cubicBezTo>
                  <a:lnTo>
                    <a:pt x="117" y="167"/>
                  </a:lnTo>
                  <a:cubicBezTo>
                    <a:pt x="114" y="169"/>
                    <a:pt x="111" y="170"/>
                    <a:pt x="108" y="171"/>
                  </a:cubicBezTo>
                  <a:lnTo>
                    <a:pt x="86" y="176"/>
                  </a:lnTo>
                  <a:cubicBezTo>
                    <a:pt x="82" y="177"/>
                    <a:pt x="78" y="177"/>
                    <a:pt x="75" y="176"/>
                  </a:cubicBezTo>
                  <a:lnTo>
                    <a:pt x="54" y="171"/>
                  </a:lnTo>
                  <a:cubicBezTo>
                    <a:pt x="51" y="170"/>
                    <a:pt x="48" y="169"/>
                    <a:pt x="45" y="167"/>
                  </a:cubicBezTo>
                  <a:lnTo>
                    <a:pt x="27" y="154"/>
                  </a:lnTo>
                  <a:cubicBezTo>
                    <a:pt x="25" y="152"/>
                    <a:pt x="22" y="149"/>
                    <a:pt x="21" y="146"/>
                  </a:cubicBezTo>
                  <a:lnTo>
                    <a:pt x="9" y="125"/>
                  </a:lnTo>
                  <a:cubicBezTo>
                    <a:pt x="7" y="123"/>
                    <a:pt x="6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50" y="102"/>
                  </a:lnTo>
                  <a:lnTo>
                    <a:pt x="62" y="123"/>
                  </a:lnTo>
                  <a:lnTo>
                    <a:pt x="56" y="115"/>
                  </a:lnTo>
                  <a:lnTo>
                    <a:pt x="74" y="128"/>
                  </a:lnTo>
                  <a:lnTo>
                    <a:pt x="65" y="124"/>
                  </a:lnTo>
                  <a:lnTo>
                    <a:pt x="86" y="129"/>
                  </a:lnTo>
                  <a:lnTo>
                    <a:pt x="75" y="129"/>
                  </a:lnTo>
                  <a:lnTo>
                    <a:pt x="97" y="124"/>
                  </a:lnTo>
                  <a:lnTo>
                    <a:pt x="88" y="128"/>
                  </a:lnTo>
                  <a:lnTo>
                    <a:pt x="106" y="115"/>
                  </a:lnTo>
                  <a:lnTo>
                    <a:pt x="100" y="123"/>
                  </a:lnTo>
                  <a:lnTo>
                    <a:pt x="112" y="102"/>
                  </a:lnTo>
                  <a:lnTo>
                    <a:pt x="109" y="110"/>
                  </a:lnTo>
                  <a:lnTo>
                    <a:pt x="113" y="85"/>
                  </a:lnTo>
                  <a:lnTo>
                    <a:pt x="113" y="92"/>
                  </a:lnTo>
                  <a:lnTo>
                    <a:pt x="109" y="67"/>
                  </a:lnTo>
                  <a:lnTo>
                    <a:pt x="112" y="76"/>
                  </a:lnTo>
                  <a:lnTo>
                    <a:pt x="100" y="56"/>
                  </a:lnTo>
                  <a:lnTo>
                    <a:pt x="106" y="62"/>
                  </a:lnTo>
                  <a:lnTo>
                    <a:pt x="88" y="48"/>
                  </a:lnTo>
                  <a:lnTo>
                    <a:pt x="97" y="53"/>
                  </a:lnTo>
                  <a:lnTo>
                    <a:pt x="75" y="48"/>
                  </a:lnTo>
                  <a:lnTo>
                    <a:pt x="86" y="48"/>
                  </a:lnTo>
                  <a:lnTo>
                    <a:pt x="65" y="53"/>
                  </a:lnTo>
                  <a:lnTo>
                    <a:pt x="74" y="48"/>
                  </a:lnTo>
                  <a:lnTo>
                    <a:pt x="56" y="62"/>
                  </a:lnTo>
                  <a:lnTo>
                    <a:pt x="62" y="56"/>
                  </a:lnTo>
                  <a:lnTo>
                    <a:pt x="50" y="76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6" name="Freeform 34"/>
            <p:cNvSpPr>
              <a:spLocks/>
            </p:cNvSpPr>
            <p:nvPr/>
          </p:nvSpPr>
          <p:spPr bwMode="auto">
            <a:xfrm>
              <a:off x="1073785" y="1405890"/>
              <a:ext cx="33020" cy="38100"/>
            </a:xfrm>
            <a:custGeom>
              <a:avLst/>
              <a:gdLst>
                <a:gd name="T0" fmla="*/ 0 w 112"/>
                <a:gd name="T1" fmla="*/ 2147483647 h 128"/>
                <a:gd name="T2" fmla="*/ 2147483647 w 112"/>
                <a:gd name="T3" fmla="*/ 0 h 128"/>
                <a:gd name="T4" fmla="*/ 2147483647 w 112"/>
                <a:gd name="T5" fmla="*/ 0 h 128"/>
                <a:gd name="T6" fmla="*/ 2147483647 w 112"/>
                <a:gd name="T7" fmla="*/ 0 h 128"/>
                <a:gd name="T8" fmla="*/ 2147483647 w 112"/>
                <a:gd name="T9" fmla="*/ 2147483647 h 128"/>
                <a:gd name="T10" fmla="*/ 2147483647 w 112"/>
                <a:gd name="T11" fmla="*/ 2147483647 h 128"/>
                <a:gd name="T12" fmla="*/ 2147483647 w 112"/>
                <a:gd name="T13" fmla="*/ 2147483647 h 128"/>
                <a:gd name="T14" fmla="*/ 2147483647 w 112"/>
                <a:gd name="T15" fmla="*/ 2147483647 h 128"/>
                <a:gd name="T16" fmla="*/ 2147483647 w 112"/>
                <a:gd name="T17" fmla="*/ 2147483647 h 128"/>
                <a:gd name="T18" fmla="*/ 0 w 112"/>
                <a:gd name="T19" fmla="*/ 2147483647 h 128"/>
                <a:gd name="T20" fmla="*/ 0 w 112"/>
                <a:gd name="T21" fmla="*/ 2147483647 h 1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12"/>
                <a:gd name="T34" fmla="*/ 0 h 128"/>
                <a:gd name="T35" fmla="*/ 112 w 112"/>
                <a:gd name="T36" fmla="*/ 128 h 1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12" h="128">
                  <a:moveTo>
                    <a:pt x="0" y="64"/>
                  </a:moveTo>
                  <a:cubicBezTo>
                    <a:pt x="0" y="29"/>
                    <a:pt x="2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87" y="0"/>
                    <a:pt x="112" y="29"/>
                    <a:pt x="112" y="64"/>
                  </a:cubicBezTo>
                  <a:cubicBezTo>
                    <a:pt x="112" y="100"/>
                    <a:pt x="87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26" y="128"/>
                    <a:pt x="0" y="100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327" name="Freeform 35"/>
            <p:cNvSpPr>
              <a:spLocks noEditPoints="1"/>
            </p:cNvSpPr>
            <p:nvPr/>
          </p:nvSpPr>
          <p:spPr bwMode="auto">
            <a:xfrm>
              <a:off x="1064895" y="1396365"/>
              <a:ext cx="52705" cy="52705"/>
            </a:xfrm>
            <a:custGeom>
              <a:avLst/>
              <a:gdLst>
                <a:gd name="T0" fmla="*/ 2147483647 w 177"/>
                <a:gd name="T1" fmla="*/ 2147483647 h 177"/>
                <a:gd name="T2" fmla="*/ 2147483647 w 177"/>
                <a:gd name="T3" fmla="*/ 2147483647 h 177"/>
                <a:gd name="T4" fmla="*/ 2147483647 w 177"/>
                <a:gd name="T5" fmla="*/ 2147483647 h 177"/>
                <a:gd name="T6" fmla="*/ 2147483647 w 177"/>
                <a:gd name="T7" fmla="*/ 2147483647 h 177"/>
                <a:gd name="T8" fmla="*/ 2147483647 w 177"/>
                <a:gd name="T9" fmla="*/ 2147483647 h 177"/>
                <a:gd name="T10" fmla="*/ 2147483647 w 177"/>
                <a:gd name="T11" fmla="*/ 2147483647 h 177"/>
                <a:gd name="T12" fmla="*/ 2147483647 w 177"/>
                <a:gd name="T13" fmla="*/ 2147483647 h 177"/>
                <a:gd name="T14" fmla="*/ 2147483647 w 177"/>
                <a:gd name="T15" fmla="*/ 2147483647 h 177"/>
                <a:gd name="T16" fmla="*/ 2147483647 w 177"/>
                <a:gd name="T17" fmla="*/ 2147483647 h 177"/>
                <a:gd name="T18" fmla="*/ 2147483647 w 177"/>
                <a:gd name="T19" fmla="*/ 2147483647 h 177"/>
                <a:gd name="T20" fmla="*/ 2147483647 w 177"/>
                <a:gd name="T21" fmla="*/ 2147483647 h 177"/>
                <a:gd name="T22" fmla="*/ 2147483647 w 177"/>
                <a:gd name="T23" fmla="*/ 2147483647 h 177"/>
                <a:gd name="T24" fmla="*/ 2147483647 w 177"/>
                <a:gd name="T25" fmla="*/ 2147483647 h 177"/>
                <a:gd name="T26" fmla="*/ 2147483647 w 177"/>
                <a:gd name="T27" fmla="*/ 2147483647 h 177"/>
                <a:gd name="T28" fmla="*/ 2147483647 w 177"/>
                <a:gd name="T29" fmla="*/ 2147483647 h 177"/>
                <a:gd name="T30" fmla="*/ 2147483647 w 177"/>
                <a:gd name="T31" fmla="*/ 2147483647 h 177"/>
                <a:gd name="T32" fmla="*/ 2147483647 w 177"/>
                <a:gd name="T33" fmla="*/ 2147483647 h 177"/>
                <a:gd name="T34" fmla="*/ 2147483647 w 177"/>
                <a:gd name="T35" fmla="*/ 2147483647 h 177"/>
                <a:gd name="T36" fmla="*/ 2147483647 w 177"/>
                <a:gd name="T37" fmla="*/ 2147483647 h 177"/>
                <a:gd name="T38" fmla="*/ 2147483647 w 177"/>
                <a:gd name="T39" fmla="*/ 2147483647 h 177"/>
                <a:gd name="T40" fmla="*/ 2147483647 w 177"/>
                <a:gd name="T41" fmla="*/ 2147483647 h 177"/>
                <a:gd name="T42" fmla="*/ 2147483647 w 177"/>
                <a:gd name="T43" fmla="*/ 2147483647 h 177"/>
                <a:gd name="T44" fmla="*/ 2147483647 w 177"/>
                <a:gd name="T45" fmla="*/ 2147483647 h 177"/>
                <a:gd name="T46" fmla="*/ 2147483647 w 177"/>
                <a:gd name="T47" fmla="*/ 2147483647 h 177"/>
                <a:gd name="T48" fmla="*/ 2147483647 w 177"/>
                <a:gd name="T49" fmla="*/ 2147483647 h 177"/>
                <a:gd name="T50" fmla="*/ 2147483647 w 177"/>
                <a:gd name="T51" fmla="*/ 2147483647 h 177"/>
                <a:gd name="T52" fmla="*/ 2147483647 w 177"/>
                <a:gd name="T53" fmla="*/ 2147483647 h 177"/>
                <a:gd name="T54" fmla="*/ 2147483647 w 177"/>
                <a:gd name="T55" fmla="*/ 2147483647 h 177"/>
                <a:gd name="T56" fmla="*/ 2147483647 w 177"/>
                <a:gd name="T57" fmla="*/ 2147483647 h 177"/>
                <a:gd name="T58" fmla="*/ 2147483647 w 177"/>
                <a:gd name="T59" fmla="*/ 2147483647 h 177"/>
                <a:gd name="T60" fmla="*/ 2147483647 w 177"/>
                <a:gd name="T61" fmla="*/ 2147483647 h 177"/>
                <a:gd name="T62" fmla="*/ 2147483647 w 177"/>
                <a:gd name="T63" fmla="*/ 2147483647 h 177"/>
                <a:gd name="T64" fmla="*/ 2147483647 w 177"/>
                <a:gd name="T65" fmla="*/ 2147483647 h 17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7"/>
                <a:gd name="T100" fmla="*/ 0 h 177"/>
                <a:gd name="T101" fmla="*/ 177 w 177"/>
                <a:gd name="T102" fmla="*/ 177 h 17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7" h="177">
                  <a:moveTo>
                    <a:pt x="1" y="93"/>
                  </a:moveTo>
                  <a:cubicBezTo>
                    <a:pt x="0" y="90"/>
                    <a:pt x="0" y="87"/>
                    <a:pt x="1" y="84"/>
                  </a:cubicBezTo>
                  <a:lnTo>
                    <a:pt x="6" y="59"/>
                  </a:lnTo>
                  <a:cubicBezTo>
                    <a:pt x="7" y="56"/>
                    <a:pt x="8" y="52"/>
                    <a:pt x="10" y="50"/>
                  </a:cubicBezTo>
                  <a:lnTo>
                    <a:pt x="24" y="30"/>
                  </a:lnTo>
                  <a:cubicBezTo>
                    <a:pt x="25" y="27"/>
                    <a:pt x="27" y="25"/>
                    <a:pt x="30" y="24"/>
                  </a:cubicBezTo>
                  <a:lnTo>
                    <a:pt x="50" y="10"/>
                  </a:lnTo>
                  <a:cubicBezTo>
                    <a:pt x="52" y="8"/>
                    <a:pt x="56" y="7"/>
                    <a:pt x="59" y="6"/>
                  </a:cubicBezTo>
                  <a:lnTo>
                    <a:pt x="84" y="1"/>
                  </a:lnTo>
                  <a:cubicBezTo>
                    <a:pt x="87" y="0"/>
                    <a:pt x="90" y="0"/>
                    <a:pt x="93" y="1"/>
                  </a:cubicBezTo>
                  <a:lnTo>
                    <a:pt x="118" y="6"/>
                  </a:lnTo>
                  <a:cubicBezTo>
                    <a:pt x="121" y="7"/>
                    <a:pt x="124" y="8"/>
                    <a:pt x="127" y="9"/>
                  </a:cubicBezTo>
                  <a:lnTo>
                    <a:pt x="148" y="23"/>
                  </a:lnTo>
                  <a:cubicBezTo>
                    <a:pt x="150" y="25"/>
                    <a:pt x="153" y="28"/>
                    <a:pt x="155" y="30"/>
                  </a:cubicBezTo>
                  <a:lnTo>
                    <a:pt x="168" y="50"/>
                  </a:lnTo>
                  <a:cubicBezTo>
                    <a:pt x="169" y="53"/>
                    <a:pt x="170" y="56"/>
                    <a:pt x="171" y="59"/>
                  </a:cubicBezTo>
                  <a:lnTo>
                    <a:pt x="176" y="84"/>
                  </a:lnTo>
                  <a:cubicBezTo>
                    <a:pt x="177" y="87"/>
                    <a:pt x="177" y="90"/>
                    <a:pt x="176" y="93"/>
                  </a:cubicBezTo>
                  <a:lnTo>
                    <a:pt x="171" y="118"/>
                  </a:lnTo>
                  <a:cubicBezTo>
                    <a:pt x="170" y="121"/>
                    <a:pt x="169" y="124"/>
                    <a:pt x="168" y="126"/>
                  </a:cubicBezTo>
                  <a:lnTo>
                    <a:pt x="155" y="147"/>
                  </a:lnTo>
                  <a:cubicBezTo>
                    <a:pt x="153" y="150"/>
                    <a:pt x="150" y="153"/>
                    <a:pt x="147" y="155"/>
                  </a:cubicBezTo>
                  <a:lnTo>
                    <a:pt x="126" y="168"/>
                  </a:lnTo>
                  <a:cubicBezTo>
                    <a:pt x="124" y="169"/>
                    <a:pt x="121" y="170"/>
                    <a:pt x="118" y="171"/>
                  </a:cubicBezTo>
                  <a:lnTo>
                    <a:pt x="93" y="176"/>
                  </a:lnTo>
                  <a:cubicBezTo>
                    <a:pt x="90" y="177"/>
                    <a:pt x="87" y="177"/>
                    <a:pt x="84" y="176"/>
                  </a:cubicBezTo>
                  <a:lnTo>
                    <a:pt x="59" y="171"/>
                  </a:lnTo>
                  <a:cubicBezTo>
                    <a:pt x="56" y="170"/>
                    <a:pt x="53" y="169"/>
                    <a:pt x="50" y="168"/>
                  </a:cubicBezTo>
                  <a:lnTo>
                    <a:pt x="30" y="155"/>
                  </a:lnTo>
                  <a:cubicBezTo>
                    <a:pt x="28" y="153"/>
                    <a:pt x="25" y="150"/>
                    <a:pt x="23" y="148"/>
                  </a:cubicBezTo>
                  <a:lnTo>
                    <a:pt x="9" y="127"/>
                  </a:lnTo>
                  <a:cubicBezTo>
                    <a:pt x="8" y="124"/>
                    <a:pt x="7" y="121"/>
                    <a:pt x="6" y="118"/>
                  </a:cubicBezTo>
                  <a:lnTo>
                    <a:pt x="1" y="93"/>
                  </a:lnTo>
                  <a:close/>
                  <a:moveTo>
                    <a:pt x="53" y="109"/>
                  </a:moveTo>
                  <a:lnTo>
                    <a:pt x="49" y="100"/>
                  </a:lnTo>
                  <a:lnTo>
                    <a:pt x="63" y="121"/>
                  </a:lnTo>
                  <a:lnTo>
                    <a:pt x="57" y="114"/>
                  </a:lnTo>
                  <a:lnTo>
                    <a:pt x="77" y="127"/>
                  </a:lnTo>
                  <a:lnTo>
                    <a:pt x="68" y="124"/>
                  </a:lnTo>
                  <a:lnTo>
                    <a:pt x="93" y="129"/>
                  </a:lnTo>
                  <a:lnTo>
                    <a:pt x="84" y="129"/>
                  </a:lnTo>
                  <a:lnTo>
                    <a:pt x="109" y="124"/>
                  </a:lnTo>
                  <a:lnTo>
                    <a:pt x="101" y="127"/>
                  </a:lnTo>
                  <a:lnTo>
                    <a:pt x="122" y="114"/>
                  </a:lnTo>
                  <a:lnTo>
                    <a:pt x="114" y="122"/>
                  </a:lnTo>
                  <a:lnTo>
                    <a:pt x="127" y="101"/>
                  </a:lnTo>
                  <a:lnTo>
                    <a:pt x="124" y="109"/>
                  </a:lnTo>
                  <a:lnTo>
                    <a:pt x="129" y="84"/>
                  </a:lnTo>
                  <a:lnTo>
                    <a:pt x="129" y="93"/>
                  </a:lnTo>
                  <a:lnTo>
                    <a:pt x="124" y="68"/>
                  </a:lnTo>
                  <a:lnTo>
                    <a:pt x="127" y="77"/>
                  </a:lnTo>
                  <a:lnTo>
                    <a:pt x="114" y="57"/>
                  </a:lnTo>
                  <a:lnTo>
                    <a:pt x="121" y="63"/>
                  </a:lnTo>
                  <a:lnTo>
                    <a:pt x="100" y="49"/>
                  </a:lnTo>
                  <a:lnTo>
                    <a:pt x="109" y="53"/>
                  </a:lnTo>
                  <a:lnTo>
                    <a:pt x="84" y="48"/>
                  </a:lnTo>
                  <a:lnTo>
                    <a:pt x="93" y="48"/>
                  </a:lnTo>
                  <a:lnTo>
                    <a:pt x="68" y="53"/>
                  </a:lnTo>
                  <a:lnTo>
                    <a:pt x="77" y="49"/>
                  </a:lnTo>
                  <a:lnTo>
                    <a:pt x="57" y="63"/>
                  </a:lnTo>
                  <a:lnTo>
                    <a:pt x="63" y="57"/>
                  </a:lnTo>
                  <a:lnTo>
                    <a:pt x="49" y="77"/>
                  </a:lnTo>
                  <a:lnTo>
                    <a:pt x="53" y="68"/>
                  </a:lnTo>
                  <a:lnTo>
                    <a:pt x="48" y="93"/>
                  </a:lnTo>
                  <a:lnTo>
                    <a:pt x="48" y="84"/>
                  </a:lnTo>
                  <a:lnTo>
                    <a:pt x="53" y="109"/>
                  </a:lnTo>
                  <a:close/>
                </a:path>
              </a:pathLst>
            </a:custGeom>
            <a:solidFill>
              <a:srgbClr val="00B050"/>
            </a:solidFill>
            <a:ln w="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0" name="Zone de texte 3"/>
          <p:cNvSpPr txBox="1">
            <a:spLocks noChangeArrowheads="1"/>
          </p:cNvSpPr>
          <p:nvPr/>
        </p:nvSpPr>
        <p:spPr bwMode="auto">
          <a:xfrm>
            <a:off x="4643438" y="5153025"/>
            <a:ext cx="44751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542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400" b="1" dirty="0" smtClean="0">
                <a:latin typeface="+mn-lt"/>
                <a:ea typeface="Calibri" pitchFamily="34" charset="0"/>
                <a:cs typeface="Times New Roman" pitchFamily="18" charset="0"/>
              </a:rPr>
              <a:t>CADISP-2</a:t>
            </a:r>
            <a:r>
              <a:rPr lang="en-US" sz="2400" dirty="0" smtClean="0">
                <a:latin typeface="+mn-lt"/>
                <a:ea typeface="Calibri" pitchFamily="34" charset="0"/>
                <a:cs typeface="Times New Roman" pitchFamily="18" charset="0"/>
              </a:rPr>
              <a:t>:</a:t>
            </a:r>
          </a:p>
          <a:p>
            <a:pPr eaLnBrk="1" hangingPunct="1">
              <a:defRPr/>
            </a:pPr>
            <a:r>
              <a:rPr lang="en-US" sz="2000" dirty="0" smtClean="0">
                <a:latin typeface="+mn-lt"/>
                <a:ea typeface="Calibri" pitchFamily="34" charset="0"/>
                <a:cs typeface="Times New Roman" pitchFamily="18" charset="0"/>
              </a:rPr>
              <a:t>451 patients / 5,157 controls</a:t>
            </a:r>
          </a:p>
          <a:p>
            <a:pPr eaLnBrk="1" hangingPunct="1">
              <a:defRPr/>
            </a:pPr>
            <a:endParaRPr lang="fr-FR" sz="2400" dirty="0" smtClean="0">
              <a:latin typeface="+mn-lt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2" name="Titre 1"/>
          <p:cNvSpPr txBox="1">
            <a:spLocks/>
          </p:cNvSpPr>
          <p:nvPr/>
        </p:nvSpPr>
        <p:spPr>
          <a:xfrm>
            <a:off x="457200" y="274638"/>
            <a:ext cx="8229600" cy="796925"/>
          </a:xfrm>
          <a:prstGeom prst="rect">
            <a:avLst/>
          </a:prstGeom>
          <a:solidFill>
            <a:srgbClr val="FFCC00"/>
          </a:solidFill>
        </p:spPr>
        <p:txBody>
          <a:bodyPr>
            <a:normAutofit fontScale="900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fr-FR" sz="32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CADISP</a:t>
            </a:r>
            <a:br>
              <a:rPr lang="fr-FR" sz="32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fr-FR" sz="24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Cervical </a:t>
            </a:r>
            <a:r>
              <a:rPr lang="fr-FR" sz="2400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Artery</a:t>
            </a:r>
            <a:r>
              <a:rPr lang="fr-FR" sz="24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Dissections and </a:t>
            </a:r>
            <a:r>
              <a:rPr lang="fr-FR" sz="2400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Ischemic</a:t>
            </a:r>
            <a:r>
              <a:rPr lang="fr-FR" sz="24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Stroke Patients</a:t>
            </a:r>
          </a:p>
        </p:txBody>
      </p:sp>
      <p:sp>
        <p:nvSpPr>
          <p:cNvPr id="12297" name="ZoneTexte 4"/>
          <p:cNvSpPr txBox="1">
            <a:spLocks noChangeArrowheads="1"/>
          </p:cNvSpPr>
          <p:nvPr/>
        </p:nvSpPr>
        <p:spPr bwMode="auto">
          <a:xfrm>
            <a:off x="4643438" y="6237288"/>
            <a:ext cx="43402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altLang="fr-FR" sz="2800" u="sng">
                <a:solidFill>
                  <a:srgbClr val="0000CC"/>
                </a:solidFill>
                <a:latin typeface="Calibri" pitchFamily="34" charset="0"/>
                <a:cs typeface="Arial" pitchFamily="34" charset="0"/>
                <a:hlinkClick r:id="rId5"/>
              </a:rPr>
              <a:t>www.cadisp.</a:t>
            </a:r>
            <a:r>
              <a:rPr lang="fr-FR" altLang="fr-FR" sz="2800" u="sng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com</a:t>
            </a:r>
            <a:r>
              <a:rPr lang="fr-FR" altLang="fr-FR" sz="1400">
                <a:latin typeface="Calibri" pitchFamily="34" charset="0"/>
                <a:cs typeface="Arial" pitchFamily="34" charset="0"/>
              </a:rPr>
              <a:t>; </a:t>
            </a:r>
            <a:r>
              <a:rPr lang="fr-FR" altLang="fr-FR" sz="1400">
                <a:latin typeface="Calibri" pitchFamily="34" charset="0"/>
                <a:cs typeface="Arial" pitchFamily="34" charset="0"/>
                <a:hlinkClick r:id="rId6"/>
              </a:rPr>
              <a:t>www.clinicaltrials.gov</a:t>
            </a:r>
            <a:endParaRPr lang="fr-FR" altLang="fr-FR" sz="14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re 1"/>
          <p:cNvSpPr>
            <a:spLocks noGrp="1"/>
          </p:cNvSpPr>
          <p:nvPr>
            <p:ph type="title"/>
          </p:nvPr>
        </p:nvSpPr>
        <p:spPr>
          <a:xfrm>
            <a:off x="468313" y="1268413"/>
            <a:ext cx="8228012" cy="1143000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fr-FR" sz="2400" dirty="0" smtClean="0">
                <a:solidFill>
                  <a:schemeClr val="tx1"/>
                </a:solidFill>
                <a:effectLst/>
              </a:rPr>
              <a:t>14,416 controls</a:t>
            </a:r>
            <a:r>
              <a:rPr lang="en-US" altLang="fr-FR" sz="2400" b="0" dirty="0" smtClean="0">
                <a:solidFill>
                  <a:schemeClr val="tx1"/>
                </a:solidFill>
                <a:effectLst/>
              </a:rPr>
              <a:t> drawn from an anonymized control genotype database at the French National Genotyping Center, and matched on cases for ethnic background (</a:t>
            </a:r>
            <a:r>
              <a:rPr lang="en-US" altLang="fr-FR" sz="2400" b="0" i="1" dirty="0" smtClean="0">
                <a:solidFill>
                  <a:schemeClr val="tx1"/>
                </a:solidFill>
                <a:effectLst/>
              </a:rPr>
              <a:t>based on distribution of Eigenvectors</a:t>
            </a:r>
            <a:r>
              <a:rPr lang="en-US" altLang="fr-FR" sz="2400" b="0" dirty="0" smtClean="0">
                <a:solidFill>
                  <a:schemeClr val="tx1"/>
                </a:solidFill>
                <a:effectLst/>
              </a:rPr>
              <a:t>)</a:t>
            </a:r>
          </a:p>
        </p:txBody>
      </p:sp>
      <p:pic>
        <p:nvPicPr>
          <p:cNvPr id="13315" name="Picture 1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" y="2459038"/>
            <a:ext cx="4114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1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473325"/>
            <a:ext cx="4124325" cy="412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457200" y="274638"/>
            <a:ext cx="8229600" cy="796925"/>
          </a:xfrm>
          <a:prstGeom prst="rect">
            <a:avLst/>
          </a:prstGeom>
          <a:solidFill>
            <a:srgbClr val="FFCC00"/>
          </a:solidFill>
        </p:spPr>
        <p:txBody>
          <a:bodyPr>
            <a:normAutofit fontScale="90000" lnSpcReduction="1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fr-FR" sz="32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CADISP</a:t>
            </a:r>
            <a:br>
              <a:rPr lang="fr-FR" sz="3200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fr-FR" sz="24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Cervical </a:t>
            </a:r>
            <a:r>
              <a:rPr lang="fr-FR" sz="2400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Artery</a:t>
            </a:r>
            <a:r>
              <a:rPr lang="fr-FR" sz="24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Dissections and </a:t>
            </a:r>
            <a:r>
              <a:rPr lang="fr-FR" sz="2400" i="1" dirty="0" err="1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Ischemic</a:t>
            </a:r>
            <a:r>
              <a:rPr lang="fr-FR" sz="2400" i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Stroke Patients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re 1"/>
          <p:cNvSpPr>
            <a:spLocks noGrp="1"/>
          </p:cNvSpPr>
          <p:nvPr>
            <p:ph type="title"/>
          </p:nvPr>
        </p:nvSpPr>
        <p:spPr>
          <a:xfrm>
            <a:off x="457200" y="53975"/>
            <a:ext cx="8229600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Genotyping and imputation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68313" y="1433513"/>
            <a:ext cx="8280400" cy="570865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marL="342900" indent="-342900" fontAlgn="t"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800" dirty="0">
                <a:latin typeface="+mn-lt"/>
              </a:rPr>
              <a:t>Arrays used: </a:t>
            </a:r>
          </a:p>
          <a:p>
            <a:pPr marL="800100" lvl="1" indent="-342900" fontAlgn="t">
              <a:buFont typeface="Calibri" panose="020F0502020204030204" pitchFamily="34" charset="0"/>
              <a:buChar char="‒"/>
              <a:defRPr/>
            </a:pPr>
            <a:r>
              <a:rPr lang="en-US" sz="2400" dirty="0" err="1">
                <a:latin typeface="+mn-lt"/>
              </a:rPr>
              <a:t>Illumina</a:t>
            </a:r>
            <a:r>
              <a:rPr lang="fr-FR" sz="2400" dirty="0">
                <a:latin typeface="+mn-lt"/>
              </a:rPr>
              <a:t> </a:t>
            </a:r>
            <a:r>
              <a:rPr lang="en-US" sz="2400" dirty="0">
                <a:latin typeface="+mn-lt"/>
              </a:rPr>
              <a:t>Human 610K and 660W-Quad mostly</a:t>
            </a:r>
          </a:p>
          <a:p>
            <a:pPr marL="352800" indent="-352800" fontAlgn="t">
              <a:spcBef>
                <a:spcPts val="24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fr-FR" sz="2800" dirty="0" err="1">
                <a:latin typeface="+mn-lt"/>
              </a:rPr>
              <a:t>Stringent</a:t>
            </a:r>
            <a:r>
              <a:rPr lang="fr-FR" sz="2800" dirty="0">
                <a:latin typeface="+mn-lt"/>
              </a:rPr>
              <a:t> </a:t>
            </a:r>
            <a:r>
              <a:rPr lang="fr-FR" sz="2800" dirty="0" err="1">
                <a:latin typeface="+mn-lt"/>
              </a:rPr>
              <a:t>quality</a:t>
            </a:r>
            <a:r>
              <a:rPr lang="fr-FR" sz="2800" dirty="0">
                <a:latin typeface="+mn-lt"/>
              </a:rPr>
              <a:t> control (QC):  </a:t>
            </a:r>
          </a:p>
          <a:p>
            <a:pPr marL="800100" lvl="1" indent="-342900" fontAlgn="t">
              <a:spcBef>
                <a:spcPts val="600"/>
              </a:spcBef>
              <a:buFont typeface="Calibri" pitchFamily="34" charset="0"/>
              <a:buChar char="─"/>
              <a:defRPr/>
            </a:pPr>
            <a:r>
              <a:rPr lang="fr-FR" sz="2400" dirty="0" err="1">
                <a:latin typeface="+mn-lt"/>
              </a:rPr>
              <a:t>Sample</a:t>
            </a:r>
            <a:r>
              <a:rPr lang="fr-FR" sz="2400" dirty="0">
                <a:latin typeface="+mn-lt"/>
              </a:rPr>
              <a:t> QC: </a:t>
            </a:r>
            <a:r>
              <a:rPr lang="en-US" sz="2400" dirty="0">
                <a:latin typeface="+mn-lt"/>
              </a:rPr>
              <a:t>call rate &lt;0.95, sex discrepancy, duplicates, first degree relatives, non-Europeans based on PCA</a:t>
            </a:r>
          </a:p>
          <a:p>
            <a:pPr marL="800100" lvl="1" indent="-342900" fontAlgn="t">
              <a:spcBef>
                <a:spcPts val="600"/>
              </a:spcBef>
              <a:buFont typeface="Calibri" pitchFamily="34" charset="0"/>
              <a:buChar char="─"/>
              <a:defRPr/>
            </a:pPr>
            <a:r>
              <a:rPr lang="en-US" sz="2400" dirty="0">
                <a:latin typeface="+mn-lt"/>
              </a:rPr>
              <a:t>SNP QC: call rate &lt;0.98, HWE p&lt;10</a:t>
            </a:r>
            <a:r>
              <a:rPr lang="en-US" sz="2400" baseline="30000" dirty="0">
                <a:latin typeface="+mn-lt"/>
              </a:rPr>
              <a:t>-6</a:t>
            </a:r>
            <a:r>
              <a:rPr lang="en-US" sz="2400" dirty="0">
                <a:latin typeface="+mn-lt"/>
              </a:rPr>
              <a:t>, MAF &lt; 0.01 </a:t>
            </a:r>
            <a:endParaRPr lang="fr-FR" sz="2400" dirty="0">
              <a:latin typeface="+mn-lt"/>
            </a:endParaRPr>
          </a:p>
          <a:p>
            <a:pPr>
              <a:spcBef>
                <a:spcPts val="600"/>
              </a:spcBef>
              <a:buFont typeface="Arial" charset="0"/>
              <a:buNone/>
              <a:defRPr/>
            </a:pPr>
            <a:r>
              <a:rPr lang="en-US" sz="2400" dirty="0">
                <a:latin typeface="+mn-lt"/>
                <a:sym typeface="Wingdings" pitchFamily="2" charset="2"/>
              </a:rPr>
              <a:t>         </a:t>
            </a:r>
            <a:r>
              <a:rPr lang="en-US" sz="2400" dirty="0">
                <a:solidFill>
                  <a:srgbClr val="0000CC"/>
                </a:solidFill>
                <a:latin typeface="+mn-lt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0000CC"/>
                </a:solidFill>
                <a:latin typeface="+mn-lt"/>
              </a:rPr>
              <a:t>472,862 autosomal SNPs, 10,029 X-chromosome SNPs</a:t>
            </a:r>
          </a:p>
          <a:p>
            <a:pPr marL="354013" indent="-354013">
              <a:spcBef>
                <a:spcPts val="24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sz="2800" dirty="0">
                <a:latin typeface="+mn-lt"/>
              </a:rPr>
              <a:t>Imputation analysis:</a:t>
            </a:r>
          </a:p>
          <a:p>
            <a:pPr marL="811213" lvl="1" indent="-354013">
              <a:spcBef>
                <a:spcPts val="600"/>
              </a:spcBef>
              <a:buFont typeface="Calibri" pitchFamily="34" charset="0"/>
              <a:buChar char="─"/>
              <a:defRPr/>
            </a:pPr>
            <a:r>
              <a:rPr lang="en-US" sz="2400" dirty="0">
                <a:latin typeface="+mn-lt"/>
              </a:rPr>
              <a:t>MACH® and </a:t>
            </a:r>
            <a:r>
              <a:rPr lang="en-US" sz="2400" dirty="0" err="1">
                <a:latin typeface="+mn-lt"/>
              </a:rPr>
              <a:t>Minimac®softwares</a:t>
            </a:r>
            <a:endParaRPr lang="en-US" sz="2400" dirty="0">
              <a:latin typeface="+mn-lt"/>
            </a:endParaRPr>
          </a:p>
          <a:p>
            <a:pPr marL="811213" lvl="1" indent="-354013">
              <a:spcBef>
                <a:spcPts val="600"/>
              </a:spcBef>
              <a:buFont typeface="Calibri" pitchFamily="34" charset="0"/>
              <a:buChar char="─"/>
              <a:defRPr/>
            </a:pPr>
            <a:r>
              <a:rPr lang="en-US" sz="2400" dirty="0">
                <a:latin typeface="+mn-lt"/>
              </a:rPr>
              <a:t>HapMap2 CEU and 1000 Genomes August 2010 ref panels </a:t>
            </a:r>
          </a:p>
          <a:p>
            <a:pPr>
              <a:buFont typeface="Arial" charset="0"/>
              <a:buNone/>
              <a:defRPr/>
            </a:pPr>
            <a:endParaRPr lang="en-US" sz="2400" dirty="0">
              <a:latin typeface="+mn-lt"/>
            </a:endParaRPr>
          </a:p>
          <a:p>
            <a:pPr marL="342900" indent="-342900" fontAlgn="t">
              <a:buFont typeface="Arial" pitchFamily="34" charset="0"/>
              <a:buChar char="•"/>
              <a:defRPr/>
            </a:pPr>
            <a:endParaRPr lang="fr-FR" sz="24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r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Statistics - GWAS</a:t>
            </a:r>
          </a:p>
        </p:txBody>
      </p:sp>
      <p:sp>
        <p:nvSpPr>
          <p:cNvPr id="15363" name="Espace réservé du contenu 5"/>
          <p:cNvSpPr>
            <a:spLocks noGrp="1"/>
          </p:cNvSpPr>
          <p:nvPr>
            <p:ph idx="1"/>
          </p:nvPr>
        </p:nvSpPr>
        <p:spPr>
          <a:xfrm>
            <a:off x="352425" y="1341438"/>
            <a:ext cx="8435975" cy="4525962"/>
          </a:xfrm>
        </p:spPr>
        <p:txBody>
          <a:bodyPr/>
          <a:lstStyle/>
          <a:p>
            <a:pPr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Additive genetic model</a:t>
            </a:r>
          </a:p>
          <a:p>
            <a:pPr lvl="1"/>
            <a:r>
              <a:rPr lang="en-US" altLang="fr-FR" sz="2200" smtClean="0"/>
              <a:t>relating genotype dose (0 to 2 copies of the minor allele) to CeAD</a:t>
            </a:r>
          </a:p>
          <a:p>
            <a:pPr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Logistic regression, genome-wide</a:t>
            </a:r>
          </a:p>
          <a:p>
            <a:pPr lvl="1"/>
            <a:r>
              <a:rPr lang="en-US" altLang="fr-FR" sz="2200" smtClean="0"/>
              <a:t>separately for CADISP-1 Finns, CADISP-1 non Finns,CADISP-2</a:t>
            </a:r>
          </a:p>
          <a:p>
            <a:pPr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Adjustment for gender and principal components of population stratification </a:t>
            </a:r>
          </a:p>
          <a:p>
            <a:pPr lvl="1"/>
            <a:r>
              <a:rPr lang="en-US" altLang="fr-FR" sz="2200" smtClean="0"/>
              <a:t>PC1-10 (CADISP-1 non Finns, CADISP-2), PC1 (CADISP-1 Finns)</a:t>
            </a:r>
          </a:p>
          <a:p>
            <a:pPr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Meta-analysis of GWAS using inverse-variance weighted meta-analysis (METAL)</a:t>
            </a:r>
          </a:p>
          <a:p>
            <a:pPr lvl="1">
              <a:spcBef>
                <a:spcPts val="600"/>
              </a:spcBef>
            </a:pPr>
            <a:r>
              <a:rPr lang="en-US" altLang="fr-FR" sz="2200" smtClean="0"/>
              <a:t>genomic control was applied before meta-analysis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QQ plot: no inflation of association statistics</a:t>
            </a:r>
          </a:p>
        </p:txBody>
      </p:sp>
      <p:pic>
        <p:nvPicPr>
          <p:cNvPr id="16387" name="Picture 1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88" y="16637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6263" y="1666875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15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725" y="1666875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1" name="Zone de texte 2"/>
          <p:cNvSpPr txBox="1">
            <a:spLocks noChangeArrowheads="1"/>
          </p:cNvSpPr>
          <p:nvPr/>
        </p:nvSpPr>
        <p:spPr bwMode="auto">
          <a:xfrm>
            <a:off x="6662738" y="4229100"/>
            <a:ext cx="1755775" cy="8016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-log</a:t>
            </a:r>
            <a:r>
              <a:rPr lang="fr-FR" sz="1600" baseline="-25000" dirty="0">
                <a:latin typeface="+mn-lt"/>
              </a:rPr>
              <a:t>10</a:t>
            </a:r>
            <a:r>
              <a:rPr lang="fr-FR" sz="1600" dirty="0">
                <a:latin typeface="+mn-lt"/>
              </a:rPr>
              <a:t>expected P</a:t>
            </a:r>
          </a:p>
          <a:p>
            <a:pPr algn="ctr">
              <a:spcAft>
                <a:spcPts val="1000"/>
              </a:spcAft>
              <a:defRPr/>
            </a:pPr>
            <a:r>
              <a:rPr lang="fr-FR" b="1" dirty="0">
                <a:latin typeface="+mn-lt"/>
              </a:rPr>
              <a:t>λ = 1.039</a:t>
            </a:r>
          </a:p>
          <a:p>
            <a:pPr>
              <a:defRPr/>
            </a:pPr>
            <a:endParaRPr lang="fr-FR" sz="1600" dirty="0">
              <a:latin typeface="+mn-lt"/>
            </a:endParaRPr>
          </a:p>
        </p:txBody>
      </p:sp>
      <p:sp>
        <p:nvSpPr>
          <p:cNvPr id="75782" name="Zone de texte 2"/>
          <p:cNvSpPr txBox="1">
            <a:spLocks noChangeArrowheads="1"/>
          </p:cNvSpPr>
          <p:nvPr/>
        </p:nvSpPr>
        <p:spPr bwMode="auto">
          <a:xfrm>
            <a:off x="468313" y="4249738"/>
            <a:ext cx="2357437" cy="638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-log</a:t>
            </a:r>
            <a:r>
              <a:rPr lang="fr-FR" sz="1600" baseline="-25000" dirty="0">
                <a:latin typeface="+mn-lt"/>
              </a:rPr>
              <a:t>10</a:t>
            </a:r>
            <a:r>
              <a:rPr lang="fr-FR" sz="1600" dirty="0">
                <a:latin typeface="+mn-lt"/>
              </a:rPr>
              <a:t>expected P</a:t>
            </a:r>
          </a:p>
          <a:p>
            <a:pPr algn="ctr">
              <a:spcAft>
                <a:spcPts val="1000"/>
              </a:spcAft>
              <a:defRPr/>
            </a:pPr>
            <a:r>
              <a:rPr lang="fr-FR" b="1" dirty="0">
                <a:latin typeface="+mn-lt"/>
              </a:rPr>
              <a:t>λ = 1.062</a:t>
            </a:r>
          </a:p>
        </p:txBody>
      </p:sp>
      <p:sp>
        <p:nvSpPr>
          <p:cNvPr id="75783" name="Zone de texte 2"/>
          <p:cNvSpPr txBox="1">
            <a:spLocks noChangeArrowheads="1"/>
          </p:cNvSpPr>
          <p:nvPr/>
        </p:nvSpPr>
        <p:spPr bwMode="auto">
          <a:xfrm>
            <a:off x="641350" y="1447800"/>
            <a:ext cx="2001838" cy="466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CADISP-1 non-</a:t>
            </a:r>
            <a:r>
              <a:rPr lang="fr-FR" sz="1600" dirty="0" err="1">
                <a:latin typeface="+mn-lt"/>
              </a:rPr>
              <a:t>Finnish</a:t>
            </a:r>
            <a:endParaRPr lang="fr-FR" sz="1600" dirty="0">
              <a:latin typeface="+mn-lt"/>
            </a:endParaRPr>
          </a:p>
          <a:p>
            <a:pPr>
              <a:defRPr/>
            </a:pPr>
            <a:endParaRPr lang="fr-FR" sz="1600" dirty="0">
              <a:latin typeface="+mn-lt"/>
            </a:endParaRPr>
          </a:p>
        </p:txBody>
      </p:sp>
      <p:sp>
        <p:nvSpPr>
          <p:cNvPr id="75784" name="Zone de texte 2"/>
          <p:cNvSpPr txBox="1">
            <a:spLocks noChangeArrowheads="1"/>
          </p:cNvSpPr>
          <p:nvPr/>
        </p:nvSpPr>
        <p:spPr bwMode="auto">
          <a:xfrm>
            <a:off x="3643313" y="1457325"/>
            <a:ext cx="2001837" cy="466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CADISP-1 </a:t>
            </a:r>
            <a:r>
              <a:rPr lang="fr-FR" sz="1600" dirty="0" err="1">
                <a:latin typeface="+mn-lt"/>
              </a:rPr>
              <a:t>Finnish</a:t>
            </a:r>
            <a:endParaRPr lang="fr-FR" sz="1600" dirty="0">
              <a:latin typeface="+mn-lt"/>
            </a:endParaRPr>
          </a:p>
          <a:p>
            <a:pPr>
              <a:defRPr/>
            </a:pPr>
            <a:endParaRPr lang="fr-FR" sz="1600" dirty="0">
              <a:latin typeface="+mn-lt"/>
            </a:endParaRPr>
          </a:p>
        </p:txBody>
      </p:sp>
      <p:sp>
        <p:nvSpPr>
          <p:cNvPr id="75785" name="Zone de texte 2"/>
          <p:cNvSpPr txBox="1">
            <a:spLocks noChangeArrowheads="1"/>
          </p:cNvSpPr>
          <p:nvPr/>
        </p:nvSpPr>
        <p:spPr bwMode="auto">
          <a:xfrm>
            <a:off x="6526213" y="1457325"/>
            <a:ext cx="2001837" cy="4667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CADISP-2</a:t>
            </a:r>
          </a:p>
          <a:p>
            <a:pPr>
              <a:defRPr/>
            </a:pPr>
            <a:endParaRPr lang="fr-FR" sz="1600" dirty="0">
              <a:latin typeface="+mn-lt"/>
            </a:endParaRPr>
          </a:p>
        </p:txBody>
      </p:sp>
      <p:sp>
        <p:nvSpPr>
          <p:cNvPr id="75786" name="Zone de texte 2"/>
          <p:cNvSpPr txBox="1">
            <a:spLocks noChangeArrowheads="1"/>
          </p:cNvSpPr>
          <p:nvPr/>
        </p:nvSpPr>
        <p:spPr bwMode="auto">
          <a:xfrm>
            <a:off x="3629025" y="4230688"/>
            <a:ext cx="1943100" cy="7858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-log</a:t>
            </a:r>
            <a:r>
              <a:rPr lang="fr-FR" sz="1600" baseline="-25000" dirty="0">
                <a:latin typeface="+mn-lt"/>
              </a:rPr>
              <a:t>10</a:t>
            </a:r>
            <a:r>
              <a:rPr lang="fr-FR" sz="1600" dirty="0">
                <a:latin typeface="+mn-lt"/>
              </a:rPr>
              <a:t>expected P</a:t>
            </a:r>
          </a:p>
          <a:p>
            <a:pPr algn="ctr">
              <a:spcAft>
                <a:spcPts val="1000"/>
              </a:spcAft>
              <a:defRPr/>
            </a:pPr>
            <a:r>
              <a:rPr lang="fr-FR" sz="2000" b="1" dirty="0">
                <a:latin typeface="+mn-lt"/>
              </a:rPr>
              <a:t>λ = 1.034</a:t>
            </a:r>
          </a:p>
          <a:p>
            <a:pPr>
              <a:defRPr/>
            </a:pPr>
            <a:endParaRPr lang="fr-FR" sz="1600" dirty="0"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643188" y="5459413"/>
            <a:ext cx="4000500" cy="1354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dirty="0">
                <a:latin typeface="+mn-lt"/>
              </a:rPr>
              <a:t>GWAS </a:t>
            </a:r>
            <a:r>
              <a:rPr lang="fr-FR" sz="2400" dirty="0" err="1">
                <a:latin typeface="+mn-lt"/>
              </a:rPr>
              <a:t>meta</a:t>
            </a:r>
            <a:r>
              <a:rPr lang="fr-FR" sz="2400" dirty="0">
                <a:latin typeface="+mn-lt"/>
              </a:rPr>
              <a:t>-</a:t>
            </a:r>
            <a:r>
              <a:rPr lang="fr-FR" sz="2400" dirty="0" err="1">
                <a:latin typeface="+mn-lt"/>
              </a:rPr>
              <a:t>analysis</a:t>
            </a:r>
            <a:r>
              <a:rPr lang="fr-FR" sz="2400" dirty="0">
                <a:latin typeface="+mn-lt"/>
              </a:rPr>
              <a:t> </a:t>
            </a:r>
          </a:p>
          <a:p>
            <a:pPr algn="ctr">
              <a:spcBef>
                <a:spcPts val="1200"/>
              </a:spcBef>
              <a:defRPr/>
            </a:pPr>
            <a:r>
              <a:rPr lang="fr-FR" sz="2400" b="1" dirty="0">
                <a:latin typeface="+mn-lt"/>
              </a:rPr>
              <a:t>λ = 1.032</a:t>
            </a:r>
          </a:p>
          <a:p>
            <a:pPr algn="ctr">
              <a:defRPr/>
            </a:pPr>
            <a:r>
              <a:rPr lang="fr-FR" sz="2400" dirty="0">
                <a:latin typeface="+mn-lt"/>
              </a:rPr>
              <a:t> </a:t>
            </a:r>
          </a:p>
        </p:txBody>
      </p:sp>
      <p:sp>
        <p:nvSpPr>
          <p:cNvPr id="14" name="Zone de texte 2"/>
          <p:cNvSpPr txBox="1">
            <a:spLocks noChangeArrowheads="1"/>
          </p:cNvSpPr>
          <p:nvPr/>
        </p:nvSpPr>
        <p:spPr bwMode="auto">
          <a:xfrm>
            <a:off x="-16848" y="2114425"/>
            <a:ext cx="350887" cy="17028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vert270"/>
          <a:lstStyle/>
          <a:p>
            <a:pPr algn="ctr">
              <a:spcAft>
                <a:spcPts val="1000"/>
              </a:spcAft>
              <a:defRPr/>
            </a:pPr>
            <a:r>
              <a:rPr lang="fr-FR" sz="1600" dirty="0">
                <a:latin typeface="+mn-lt"/>
              </a:rPr>
              <a:t>-log</a:t>
            </a:r>
            <a:r>
              <a:rPr lang="fr-FR" sz="1600" baseline="-25000" dirty="0">
                <a:latin typeface="+mn-lt"/>
              </a:rPr>
              <a:t>10</a:t>
            </a:r>
            <a:r>
              <a:rPr lang="fr-FR" sz="1600" dirty="0">
                <a:latin typeface="+mn-lt"/>
              </a:rPr>
              <a:t>observed P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548438" y="6577013"/>
            <a:ext cx="25908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 err="1">
                <a:latin typeface="+mn-lt"/>
                <a:cs typeface="Arial" charset="0"/>
              </a:rPr>
              <a:t>Debette</a:t>
            </a:r>
            <a:r>
              <a:rPr lang="fr-FR" sz="1400" i="1" dirty="0">
                <a:latin typeface="+mn-lt"/>
                <a:cs typeface="Arial" charset="0"/>
              </a:rPr>
              <a:t> et al., Nat Genet in </a:t>
            </a:r>
            <a:r>
              <a:rPr lang="fr-FR" sz="1400" i="1" dirty="0" err="1">
                <a:latin typeface="+mn-lt"/>
                <a:cs typeface="Arial" charset="0"/>
              </a:rPr>
              <a:t>press</a:t>
            </a:r>
            <a:endParaRPr lang="fr-FR" sz="1400" i="1" dirty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Manhattan plot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" y="1344613"/>
            <a:ext cx="8743950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6548438" y="6577013"/>
            <a:ext cx="25908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 err="1">
                <a:latin typeface="+mn-lt"/>
                <a:cs typeface="Arial" charset="0"/>
              </a:rPr>
              <a:t>Debette</a:t>
            </a:r>
            <a:r>
              <a:rPr lang="fr-FR" sz="1400" i="1" dirty="0">
                <a:latin typeface="+mn-lt"/>
                <a:cs typeface="Arial" charset="0"/>
              </a:rPr>
              <a:t> et al., Nat Genet in </a:t>
            </a:r>
            <a:r>
              <a:rPr lang="fr-FR" sz="1400" i="1" dirty="0" err="1">
                <a:latin typeface="+mn-lt"/>
                <a:cs typeface="Arial" charset="0"/>
              </a:rPr>
              <a:t>press</a:t>
            </a:r>
            <a:endParaRPr lang="fr-FR" sz="1400" i="1" dirty="0">
              <a:latin typeface="+mn-lt"/>
              <a:cs typeface="Arial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971550" y="2349500"/>
            <a:ext cx="13287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rgbClr val="C00000"/>
                </a:solidFill>
                <a:latin typeface="+mn-lt"/>
              </a:rPr>
              <a:t>p = 5 x 10</a:t>
            </a:r>
            <a:r>
              <a:rPr lang="fr-FR" sz="2000" b="1" baseline="30000" dirty="0">
                <a:solidFill>
                  <a:srgbClr val="C00000"/>
                </a:solidFill>
                <a:latin typeface="+mn-lt"/>
              </a:rPr>
              <a:t>-8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Associations with genotyped SNPs at p&lt;10</a:t>
            </a:r>
            <a:r>
              <a:rPr lang="en-US" altLang="fr-FR" baseline="30000" smtClean="0">
                <a:solidFill>
                  <a:srgbClr val="0000CC"/>
                </a:solidFill>
                <a:effectLst/>
              </a:rPr>
              <a:t>-5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468313" y="2389188"/>
          <a:ext cx="8207375" cy="37766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4195"/>
                <a:gridCol w="416070"/>
                <a:gridCol w="1283424"/>
                <a:gridCol w="332856"/>
                <a:gridCol w="1295017"/>
                <a:gridCol w="592349"/>
                <a:gridCol w="1782532"/>
                <a:gridCol w="1160932"/>
              </a:tblGrid>
              <a:tr h="7927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SNP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Chr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Position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EA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Nearest Gene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MAF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OR (95%CI)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  <a:tr h="497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rs12402265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59463190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i="1" u="none" strike="noStrike" dirty="0">
                          <a:effectLst/>
                        </a:rPr>
                        <a:t>FGGY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0.27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1.23 (1.13-1.35)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6.12x10</a:t>
                      </a:r>
                      <a:r>
                        <a:rPr lang="fr-FR" sz="1800" u="none" strike="noStrike" baseline="30000" dirty="0">
                          <a:effectLst/>
                        </a:rPr>
                        <a:t>-6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  <a:tr h="497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rs6741522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185544143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i="1" u="none" strike="noStrike" dirty="0">
                          <a:effectLst/>
                        </a:rPr>
                        <a:t>ZNF804A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>
                          <a:effectLst/>
                        </a:rPr>
                        <a:t>0.13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1.34 (1.19-1.50)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5.65x10</a:t>
                      </a:r>
                      <a:r>
                        <a:rPr lang="fr-FR" sz="1800" u="none" strike="noStrike" baseline="30000">
                          <a:effectLst/>
                        </a:rPr>
                        <a:t>-7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  <a:tr h="497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rs6820391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54109453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i="1" u="none" strike="noStrike" dirty="0">
                          <a:effectLst/>
                        </a:rPr>
                        <a:t>LNX1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800" u="none" strike="noStrike">
                          <a:effectLst/>
                        </a:rPr>
                        <a:t>0.29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1.23 (1.12-1.35)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6.35x10</a:t>
                      </a:r>
                      <a:r>
                        <a:rPr lang="fr-FR" sz="1800" u="none" strike="noStrike" baseline="30000">
                          <a:effectLst/>
                        </a:rPr>
                        <a:t>-6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  <a:tr h="497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rs9349379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6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13011943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G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>
                          <a:effectLst/>
                        </a:rPr>
                        <a:t>PHACTR1</a:t>
                      </a:r>
                      <a:endParaRPr lang="fr-FR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</a:rPr>
                        <a:t>0.42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0.75 (0.69-0.82)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</a:rPr>
                        <a:t>4.46x10</a:t>
                      </a:r>
                      <a:r>
                        <a:rPr lang="fr-FR" sz="1800" b="1" u="none" strike="noStrike" baseline="30000">
                          <a:effectLst/>
                        </a:rPr>
                        <a:t>-10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  <a:tr h="497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rs11172113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12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55813550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C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1" u="none" strike="noStrike" dirty="0">
                          <a:effectLst/>
                        </a:rPr>
                        <a:t>LRP1</a:t>
                      </a:r>
                      <a:endParaRPr lang="fr-FR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0.39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0.78 (0.71-0.85)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4.22x10</a:t>
                      </a:r>
                      <a:r>
                        <a:rPr lang="fr-FR" sz="1800" b="1" u="none" strike="noStrike" baseline="30000" dirty="0">
                          <a:effectLst/>
                        </a:rPr>
                        <a:t>-8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  <a:tr h="4973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rs1466535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55820737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A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i="1" u="none" strike="noStrike" dirty="0">
                          <a:effectLst/>
                        </a:rPr>
                        <a:t>LRP1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0.32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0.80 (0.73-0.88)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2.07x10</a:t>
                      </a:r>
                      <a:r>
                        <a:rPr lang="fr-FR" sz="1800" u="none" strike="noStrike" baseline="30000" dirty="0">
                          <a:effectLst/>
                        </a:rPr>
                        <a:t>-6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3" marR="9523" marT="9530" marB="0" anchor="ctr"/>
                </a:tc>
              </a:tr>
            </a:tbl>
          </a:graphicData>
        </a:graphic>
      </p:graphicFrame>
      <p:sp>
        <p:nvSpPr>
          <p:cNvPr id="18509" name="Titre 1"/>
          <p:cNvSpPr txBox="1">
            <a:spLocks/>
          </p:cNvSpPr>
          <p:nvPr/>
        </p:nvSpPr>
        <p:spPr bwMode="auto">
          <a:xfrm>
            <a:off x="468313" y="1363663"/>
            <a:ext cx="82280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fr-FR" sz="2400" b="1">
                <a:latin typeface="Calibri" pitchFamily="34" charset="0"/>
              </a:rPr>
              <a:t>Six SNPs </a:t>
            </a:r>
            <a:r>
              <a:rPr lang="en-US" altLang="fr-FR" sz="2400">
                <a:latin typeface="Calibri" pitchFamily="34" charset="0"/>
              </a:rPr>
              <a:t>from </a:t>
            </a:r>
            <a:r>
              <a:rPr lang="en-US" altLang="fr-FR" sz="2400" b="1">
                <a:latin typeface="Calibri" pitchFamily="34" charset="0"/>
              </a:rPr>
              <a:t>five</a:t>
            </a:r>
            <a:r>
              <a:rPr lang="en-US" altLang="fr-FR" sz="2400">
                <a:latin typeface="Calibri" pitchFamily="34" charset="0"/>
              </a:rPr>
              <a:t> independent loci reached p &lt; 10</a:t>
            </a:r>
            <a:r>
              <a:rPr lang="en-US" altLang="fr-FR" sz="2400" baseline="30000">
                <a:latin typeface="Calibri" pitchFamily="34" charset="0"/>
              </a:rPr>
              <a:t>-5</a:t>
            </a:r>
          </a:p>
          <a:p>
            <a:pPr eaLnBrk="0" hangingPunct="0"/>
            <a:r>
              <a:rPr lang="en-US" altLang="fr-FR" sz="2400" b="1">
                <a:latin typeface="Calibri" pitchFamily="34" charset="0"/>
              </a:rPr>
              <a:t>Two loci </a:t>
            </a:r>
            <a:r>
              <a:rPr lang="en-US" altLang="fr-FR" sz="2400">
                <a:latin typeface="Calibri" pitchFamily="34" charset="0"/>
              </a:rPr>
              <a:t>reached </a:t>
            </a:r>
            <a:r>
              <a:rPr lang="en-US" altLang="fr-FR" sz="2400" b="1">
                <a:latin typeface="Calibri" pitchFamily="34" charset="0"/>
              </a:rPr>
              <a:t>genome-wide significance</a:t>
            </a:r>
            <a:r>
              <a:rPr lang="en-US" altLang="fr-FR" sz="2400">
                <a:latin typeface="Calibri" pitchFamily="34" charset="0"/>
              </a:rPr>
              <a:t> in discovery dataset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48438" y="6577013"/>
            <a:ext cx="25908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 err="1">
                <a:latin typeface="+mn-lt"/>
                <a:cs typeface="Arial" charset="0"/>
              </a:rPr>
              <a:t>Debette</a:t>
            </a:r>
            <a:r>
              <a:rPr lang="fr-FR" sz="1400" i="1" dirty="0">
                <a:latin typeface="+mn-lt"/>
                <a:cs typeface="Arial" charset="0"/>
              </a:rPr>
              <a:t> et al., Nat Genet in </a:t>
            </a:r>
            <a:r>
              <a:rPr lang="fr-FR" sz="1400" i="1" dirty="0" err="1">
                <a:latin typeface="+mn-lt"/>
                <a:cs typeface="Arial" charset="0"/>
              </a:rPr>
              <a:t>press</a:t>
            </a:r>
            <a:endParaRPr lang="fr-FR" sz="1400" i="1" dirty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Follow-up sample</a:t>
            </a:r>
            <a:endParaRPr lang="en-US" altLang="fr-FR" baseline="30000" smtClean="0">
              <a:solidFill>
                <a:srgbClr val="0000CC"/>
              </a:solidFill>
              <a:effectLst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038" y="2595563"/>
            <a:ext cx="8034337" cy="349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itre 1"/>
          <p:cNvSpPr txBox="1">
            <a:spLocks/>
          </p:cNvSpPr>
          <p:nvPr/>
        </p:nvSpPr>
        <p:spPr bwMode="auto">
          <a:xfrm>
            <a:off x="468313" y="1489075"/>
            <a:ext cx="82280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fr-FR" sz="2400">
                <a:latin typeface="Calibri" pitchFamily="34" charset="0"/>
              </a:rPr>
              <a:t>We recruited </a:t>
            </a:r>
            <a:r>
              <a:rPr lang="en-US" altLang="fr-FR" sz="2400" b="1">
                <a:latin typeface="Calibri" pitchFamily="34" charset="0"/>
              </a:rPr>
              <a:t>659 additional CeAD patients from 11 studies</a:t>
            </a:r>
            <a:r>
              <a:rPr lang="en-US" altLang="fr-FR" sz="2400">
                <a:latin typeface="Calibri" pitchFamily="34" charset="0"/>
              </a:rPr>
              <a:t>, in </a:t>
            </a:r>
          </a:p>
          <a:p>
            <a:pPr eaLnBrk="0" hangingPunct="0"/>
            <a:r>
              <a:rPr lang="en-US" altLang="fr-FR" sz="2400">
                <a:latin typeface="Calibri" pitchFamily="34" charset="0"/>
              </a:rPr>
              <a:t>Germany, Italy, Netherlands, Russia, Spain, Sweden, USA</a:t>
            </a:r>
          </a:p>
        </p:txBody>
      </p:sp>
      <p:sp>
        <p:nvSpPr>
          <p:cNvPr id="2" name="Rectangle 1"/>
          <p:cNvSpPr/>
          <p:nvPr/>
        </p:nvSpPr>
        <p:spPr>
          <a:xfrm>
            <a:off x="7508875" y="2997200"/>
            <a:ext cx="1079500" cy="2916238"/>
          </a:xfrm>
          <a:prstGeom prst="rect">
            <a:avLst/>
          </a:prstGeom>
          <a:solidFill>
            <a:schemeClr val="accent2">
              <a:lumMod val="60000"/>
              <a:lumOff val="40000"/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323850" y="2195513"/>
          <a:ext cx="8564563" cy="4041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8558"/>
                <a:gridCol w="443913"/>
                <a:gridCol w="1055987"/>
                <a:gridCol w="481513"/>
                <a:gridCol w="1461991"/>
                <a:gridCol w="732166"/>
                <a:gridCol w="1093083"/>
                <a:gridCol w="652072"/>
                <a:gridCol w="1325281"/>
              </a:tblGrid>
              <a:tr h="617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+mn-lt"/>
                        </a:rPr>
                        <a:t> 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GWAS meta-analysis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Follow-up </a:t>
                      </a:r>
                      <a:r>
                        <a:rPr lang="en-US" sz="1800" u="none" strike="noStrike" dirty="0" smtClean="0">
                          <a:effectLst/>
                          <a:latin typeface="+mn-lt"/>
                        </a:rPr>
                        <a:t>             meta-analysis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+mn-lt"/>
                        </a:rPr>
                        <a:t>Overall meta-analysis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27975"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(N=1,393/14,416)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(N=659/2,648)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(N=2,052/17,064)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+mn-lt"/>
                        </a:rPr>
                        <a:t>SNP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  <a:latin typeface="+mn-lt"/>
                        </a:rPr>
                        <a:t>Chr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+mn-lt"/>
                        </a:rPr>
                        <a:t>Gene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OR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P-value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OR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P-value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  <a:latin typeface="+mn-lt"/>
                        </a:rPr>
                        <a:t>OR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P-value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+mn-lt"/>
                        </a:rPr>
                        <a:t>rs12402265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+mn-lt"/>
                        </a:rPr>
                        <a:t>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i="1" u="none" strike="noStrike" dirty="0">
                          <a:effectLst/>
                          <a:latin typeface="+mn-lt"/>
                        </a:rPr>
                        <a:t>FGGY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+mn-lt"/>
                        </a:rPr>
                        <a:t>1.23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+mn-lt"/>
                        </a:rPr>
                        <a:t>6.12x10</a:t>
                      </a:r>
                      <a:r>
                        <a:rPr lang="en-GB" sz="1800" u="none" strike="noStrike" baseline="30000">
                          <a:effectLst/>
                          <a:latin typeface="+mn-lt"/>
                        </a:rPr>
                        <a:t>-6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1.21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0.012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1.23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2.30x10</a:t>
                      </a:r>
                      <a:r>
                        <a:rPr lang="fr-FR" sz="1800" u="none" strike="noStrike" baseline="30000">
                          <a:effectLst/>
                          <a:latin typeface="+mn-lt"/>
                        </a:rPr>
                        <a:t>-7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rs6741522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i="1" u="none" strike="noStrike" dirty="0">
                          <a:effectLst/>
                          <a:latin typeface="+mn-lt"/>
                        </a:rPr>
                        <a:t>ZNF804A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1.34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5.65x10</a:t>
                      </a:r>
                      <a:r>
                        <a:rPr lang="fr-FR" sz="1800" u="none" strike="noStrike" baseline="30000">
                          <a:effectLst/>
                          <a:latin typeface="+mn-lt"/>
                        </a:rPr>
                        <a:t>-7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1.09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0.36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1.26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2.29x10</a:t>
                      </a:r>
                      <a:r>
                        <a:rPr lang="fr-FR" sz="1800" u="none" strike="noStrike" baseline="30000">
                          <a:effectLst/>
                          <a:latin typeface="+mn-lt"/>
                        </a:rPr>
                        <a:t>-6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+mn-lt"/>
                        </a:rPr>
                        <a:t>rs6820391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  <a:latin typeface="+mn-lt"/>
                        </a:rPr>
                        <a:t>4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1" u="none" strike="noStrike" dirty="0">
                          <a:effectLst/>
                          <a:latin typeface="+mn-lt"/>
                        </a:rPr>
                        <a:t>LNX1</a:t>
                      </a:r>
                      <a:endParaRPr lang="fr-FR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>
                          <a:effectLst/>
                          <a:latin typeface="+mn-lt"/>
                        </a:rPr>
                        <a:t>1.23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6.35x10</a:t>
                      </a:r>
                      <a:r>
                        <a:rPr lang="fr-FR" sz="1800" b="1" u="none" strike="noStrike" baseline="30000" dirty="0">
                          <a:effectLst/>
                          <a:latin typeface="+mn-lt"/>
                        </a:rPr>
                        <a:t>-6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  <a:latin typeface="+mn-lt"/>
                        </a:rPr>
                        <a:t>1.28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9.28x10</a:t>
                      </a:r>
                      <a:r>
                        <a:rPr lang="fr-FR" sz="1800" b="1" u="none" strike="noStrike" baseline="30000" dirty="0">
                          <a:effectLst/>
                          <a:latin typeface="+mn-lt"/>
                        </a:rPr>
                        <a:t>-4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  <a:latin typeface="+mn-lt"/>
                        </a:rPr>
                        <a:t>1.24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2.36x10</a:t>
                      </a:r>
                      <a:r>
                        <a:rPr lang="fr-FR" sz="1800" b="1" u="none" strike="noStrike" baseline="30000" dirty="0">
                          <a:effectLst/>
                          <a:latin typeface="+mn-lt"/>
                        </a:rPr>
                        <a:t>-8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rs9349379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  <a:latin typeface="+mn-lt"/>
                        </a:rPr>
                        <a:t>6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1" u="none" strike="noStrike" dirty="0">
                          <a:effectLst/>
                          <a:latin typeface="+mn-lt"/>
                        </a:rPr>
                        <a:t>PHACTR1</a:t>
                      </a:r>
                      <a:endParaRPr lang="fr-FR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  <a:latin typeface="+mn-lt"/>
                        </a:rPr>
                        <a:t>0.75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4.46x10</a:t>
                      </a:r>
                      <a:r>
                        <a:rPr lang="fr-FR" sz="1800" b="1" u="none" strike="noStrike" baseline="30000" dirty="0">
                          <a:effectLst/>
                          <a:latin typeface="+mn-lt"/>
                        </a:rPr>
                        <a:t>-10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0.81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3.91x10</a:t>
                      </a:r>
                      <a:r>
                        <a:rPr lang="fr-FR" sz="1800" b="1" u="none" strike="noStrike" baseline="30000" dirty="0">
                          <a:effectLst/>
                          <a:latin typeface="+mn-lt"/>
                        </a:rPr>
                        <a:t>-3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0.77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  <a:latin typeface="+mn-lt"/>
                        </a:rPr>
                        <a:t>1.00x10</a:t>
                      </a:r>
                      <a:r>
                        <a:rPr lang="fr-FR" sz="1800" b="1" u="none" strike="noStrike" baseline="30000" dirty="0">
                          <a:effectLst/>
                          <a:latin typeface="+mn-lt"/>
                        </a:rPr>
                        <a:t>-11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+mn-lt"/>
                        </a:rPr>
                        <a:t>rs11172113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+mn-lt"/>
                        </a:rPr>
                        <a:t>12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LRP1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+mn-lt"/>
                        </a:rPr>
                        <a:t>0.78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4.22x10</a:t>
                      </a:r>
                      <a:r>
                        <a:rPr lang="fr-FR" sz="1800" u="none" strike="noStrike" baseline="30000">
                          <a:effectLst/>
                          <a:latin typeface="+mn-lt"/>
                        </a:rPr>
                        <a:t>-8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0.93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0.34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0.82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3.03x10</a:t>
                      </a:r>
                      <a:r>
                        <a:rPr lang="fr-FR" sz="1800" u="none" strike="noStrike" baseline="30000">
                          <a:effectLst/>
                          <a:latin typeface="+mn-lt"/>
                        </a:rPr>
                        <a:t>-7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  <a:tr h="427975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+mn-lt"/>
                        </a:rPr>
                        <a:t>rs1466535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  <a:latin typeface="+mn-lt"/>
                        </a:rPr>
                        <a:t>12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i="1" u="none" strike="noStrike" dirty="0">
                          <a:effectLst/>
                          <a:latin typeface="+mn-lt"/>
                        </a:rPr>
                        <a:t>LRP1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  <a:latin typeface="+mn-lt"/>
                        </a:rPr>
                        <a:t>0.80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2.07x10</a:t>
                      </a:r>
                      <a:r>
                        <a:rPr lang="fr-FR" sz="1800" u="none" strike="noStrike" baseline="30000" dirty="0">
                          <a:effectLst/>
                          <a:latin typeface="+mn-lt"/>
                        </a:rPr>
                        <a:t>-6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0.92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0.30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  <a:latin typeface="+mn-lt"/>
                        </a:rPr>
                        <a:t>0.83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  <a:latin typeface="+mn-lt"/>
                        </a:rPr>
                        <a:t>4.94x10</a:t>
                      </a:r>
                      <a:r>
                        <a:rPr lang="fr-FR" sz="1800" u="none" strike="noStrike" baseline="30000" dirty="0">
                          <a:effectLst/>
                          <a:latin typeface="+mn-lt"/>
                        </a:rPr>
                        <a:t>-6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6" marB="0" anchor="ctr"/>
                </a:tc>
              </a:tr>
            </a:tbl>
          </a:graphicData>
        </a:graphic>
      </p:graphicFrame>
      <p:sp>
        <p:nvSpPr>
          <p:cNvPr id="20578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Association of top SNPs in follow-up</a:t>
            </a:r>
            <a:endParaRPr lang="en-US" altLang="fr-FR" baseline="30000" smtClean="0">
              <a:solidFill>
                <a:srgbClr val="0000CC"/>
              </a:solidFill>
              <a:effectLst/>
            </a:endParaRPr>
          </a:p>
        </p:txBody>
      </p:sp>
      <p:sp>
        <p:nvSpPr>
          <p:cNvPr id="20579" name="Titre 1"/>
          <p:cNvSpPr txBox="1">
            <a:spLocks/>
          </p:cNvSpPr>
          <p:nvPr/>
        </p:nvSpPr>
        <p:spPr bwMode="auto">
          <a:xfrm>
            <a:off x="379413" y="1236663"/>
            <a:ext cx="83534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altLang="fr-FR" sz="2400" b="1" i="1">
                <a:latin typeface="Calibri" pitchFamily="34" charset="0"/>
              </a:rPr>
              <a:t>PHACTR1</a:t>
            </a:r>
            <a:r>
              <a:rPr lang="en-US" altLang="fr-FR" sz="2400" b="1">
                <a:latin typeface="Calibri" pitchFamily="34" charset="0"/>
              </a:rPr>
              <a:t> locus replicated</a:t>
            </a:r>
            <a:r>
              <a:rPr lang="en-US" altLang="fr-FR" sz="2400">
                <a:latin typeface="Calibri" pitchFamily="34" charset="0"/>
              </a:rPr>
              <a:t>, but not </a:t>
            </a:r>
            <a:r>
              <a:rPr lang="en-US" altLang="fr-FR" sz="2400" i="1">
                <a:latin typeface="Calibri" pitchFamily="34" charset="0"/>
              </a:rPr>
              <a:t>LRP1</a:t>
            </a:r>
          </a:p>
          <a:p>
            <a:pPr eaLnBrk="0" hangingPunct="0"/>
            <a:r>
              <a:rPr lang="en-US" altLang="fr-FR" sz="2200">
                <a:latin typeface="Calibri" pitchFamily="34" charset="0"/>
              </a:rPr>
              <a:t>Suggestive locus at </a:t>
            </a:r>
            <a:r>
              <a:rPr lang="en-US" altLang="fr-FR" sz="2200" i="1">
                <a:latin typeface="Calibri" pitchFamily="34" charset="0"/>
              </a:rPr>
              <a:t>LNX1</a:t>
            </a:r>
            <a:r>
              <a:rPr lang="en-US" altLang="fr-FR" sz="2200">
                <a:latin typeface="Calibri" pitchFamily="34" charset="0"/>
              </a:rPr>
              <a:t> replicated, GW significant in combined analysis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0825" y="6340475"/>
            <a:ext cx="56086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Threshold for significance in follow-up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p &lt; 5.00x10</a:t>
            </a:r>
            <a:r>
              <a:rPr lang="en-US" sz="2000" b="1" baseline="300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-3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 </a:t>
            </a:r>
            <a:endParaRPr lang="fr-FR" sz="20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ce réservé du contenu 2"/>
          <p:cNvSpPr>
            <a:spLocks noGrp="1"/>
          </p:cNvSpPr>
          <p:nvPr>
            <p:ph idx="1"/>
          </p:nvPr>
        </p:nvSpPr>
        <p:spPr>
          <a:xfrm>
            <a:off x="446088" y="1341438"/>
            <a:ext cx="8229600" cy="820737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altLang="fr-FR" sz="2400" b="1" smtClean="0"/>
              <a:t>Bayesian approach</a:t>
            </a:r>
            <a:r>
              <a:rPr lang="en-US" altLang="fr-FR" sz="2400" smtClean="0"/>
              <a:t> to evaluate the significance of associations using Wakefield’s approximate Bayes factor</a:t>
            </a:r>
            <a:endParaRPr lang="fr-FR" altLang="fr-FR" sz="2400" smtClean="0"/>
          </a:p>
        </p:txBody>
      </p:sp>
      <p:sp>
        <p:nvSpPr>
          <p:cNvPr id="21507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Additional evidence for association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611188" y="2349500"/>
          <a:ext cx="7877175" cy="34559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6723"/>
                <a:gridCol w="521418"/>
                <a:gridCol w="1078527"/>
                <a:gridCol w="1130034"/>
                <a:gridCol w="1162067"/>
                <a:gridCol w="1103342"/>
                <a:gridCol w="1495064"/>
              </a:tblGrid>
              <a:tr h="431999">
                <a:tc rowSpan="2"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en-US" sz="1700" dirty="0">
                          <a:effectLst/>
                        </a:rPr>
                        <a:t> SNP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rowSpan="2"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Chr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rowSpan="2"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fr-FR" sz="1700" dirty="0" err="1" smtClean="0">
                          <a:effectLst/>
                        </a:rPr>
                        <a:t>Nearest</a:t>
                      </a:r>
                      <a:r>
                        <a:rPr lang="fr-FR" sz="1700" baseline="0" dirty="0" smtClean="0">
                          <a:effectLst/>
                        </a:rPr>
                        <a:t> </a:t>
                      </a:r>
                      <a:r>
                        <a:rPr lang="fr-FR" sz="1700" dirty="0" err="1" smtClean="0">
                          <a:effectLst/>
                        </a:rPr>
                        <a:t>gene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gridSpan="2"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 err="1">
                          <a:effectLst/>
                        </a:rPr>
                        <a:t>Frequentist</a:t>
                      </a:r>
                      <a:r>
                        <a:rPr lang="fr-FR" sz="1700" dirty="0">
                          <a:effectLst/>
                        </a:rPr>
                        <a:t> P-value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 err="1" smtClean="0">
                          <a:effectLst/>
                        </a:rPr>
                        <a:t>Asymptotic</a:t>
                      </a:r>
                      <a:r>
                        <a:rPr lang="fr-FR" sz="1700" baseline="0" dirty="0" smtClean="0">
                          <a:effectLst/>
                        </a:rPr>
                        <a:t> Bayes Factor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43199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GWAS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 err="1">
                          <a:effectLst/>
                        </a:rPr>
                        <a:t>Combined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GWAS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 err="1">
                          <a:effectLst/>
                        </a:rPr>
                        <a:t>Combined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431999"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rs12402265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1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i="1" dirty="0">
                          <a:effectLst/>
                        </a:rPr>
                        <a:t>FGGY</a:t>
                      </a:r>
                      <a:endParaRPr lang="fr-FR" sz="17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6.12x10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2.30x10</a:t>
                      </a:r>
                      <a:r>
                        <a:rPr lang="fr-FR" sz="1700" baseline="30000" dirty="0">
                          <a:effectLst/>
                        </a:rPr>
                        <a:t>-7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2.28x10</a:t>
                      </a:r>
                      <a:r>
                        <a:rPr lang="fr-FR" sz="1700" baseline="30000" dirty="0">
                          <a:effectLst/>
                        </a:rPr>
                        <a:t>-4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1.10x10</a:t>
                      </a:r>
                      <a:r>
                        <a:rPr lang="fr-FR" sz="1700" baseline="30000" dirty="0">
                          <a:effectLst/>
                        </a:rPr>
                        <a:t>-5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431999"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rs6741522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2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i="1">
                          <a:effectLst/>
                        </a:rPr>
                        <a:t>ZNF804A</a:t>
                      </a:r>
                      <a:endParaRPr lang="fr-FR" sz="1700" i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5.65x10</a:t>
                      </a:r>
                      <a:r>
                        <a:rPr lang="fr-FR" sz="1700" baseline="30000" dirty="0">
                          <a:effectLst/>
                        </a:rPr>
                        <a:t>-7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2.29x10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4.27x10</a:t>
                      </a:r>
                      <a:r>
                        <a:rPr lang="fr-FR" sz="1700" baseline="30000" dirty="0">
                          <a:effectLst/>
                        </a:rPr>
                        <a:t>-5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1.36x10</a:t>
                      </a:r>
                      <a:r>
                        <a:rPr lang="fr-FR" sz="1700" baseline="30000" dirty="0">
                          <a:effectLst/>
                        </a:rPr>
                        <a:t>-4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431999"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rs6820391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4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i="1" dirty="0">
                          <a:effectLst/>
                        </a:rPr>
                        <a:t>LNX1</a:t>
                      </a:r>
                      <a:endParaRPr lang="fr-FR" sz="17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6.35x10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2.36x10</a:t>
                      </a:r>
                      <a:r>
                        <a:rPr lang="fr-FR" sz="1700" baseline="30000" dirty="0">
                          <a:effectLst/>
                        </a:rPr>
                        <a:t>-8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5.71x10</a:t>
                      </a:r>
                      <a:r>
                        <a:rPr lang="fr-FR" sz="1700" baseline="30000" dirty="0">
                          <a:effectLst/>
                        </a:rPr>
                        <a:t>-4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3.25x10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431999"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rs9349379</a:t>
                      </a:r>
                      <a:endParaRPr lang="fr-FR" sz="1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6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i="1" dirty="0">
                          <a:effectLst/>
                        </a:rPr>
                        <a:t>PHACTR1</a:t>
                      </a:r>
                      <a:endParaRPr lang="fr-FR" sz="1700" b="1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4.46x10</a:t>
                      </a:r>
                      <a:r>
                        <a:rPr lang="fr-FR" sz="1700" b="1" baseline="30000" dirty="0">
                          <a:effectLst/>
                        </a:rPr>
                        <a:t>-10</a:t>
                      </a:r>
                      <a:endParaRPr lang="fr-FR" sz="1700" b="1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1.00x10</a:t>
                      </a:r>
                      <a:r>
                        <a:rPr lang="fr-FR" sz="1700" b="1" baseline="30000" dirty="0">
                          <a:effectLst/>
                        </a:rPr>
                        <a:t>-11</a:t>
                      </a:r>
                      <a:endParaRPr lang="fr-FR" sz="1700" b="1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6.51 x10</a:t>
                      </a:r>
                      <a:r>
                        <a:rPr lang="fr-FR" sz="1700" b="1" baseline="30000" dirty="0">
                          <a:effectLst/>
                        </a:rPr>
                        <a:t>-9</a:t>
                      </a:r>
                      <a:endParaRPr lang="fr-FR" sz="1700" b="1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</a:rPr>
                        <a:t>1.70x10</a:t>
                      </a:r>
                      <a:r>
                        <a:rPr lang="fr-FR" sz="1700" b="1" baseline="30000" dirty="0">
                          <a:effectLst/>
                        </a:rPr>
                        <a:t>-10</a:t>
                      </a:r>
                      <a:endParaRPr lang="fr-FR" sz="1700" b="1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431999"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rs11172113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12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i="1" dirty="0">
                          <a:effectLst/>
                        </a:rPr>
                        <a:t>LRP1</a:t>
                      </a:r>
                      <a:endParaRPr lang="fr-FR" sz="17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4.22x10</a:t>
                      </a:r>
                      <a:r>
                        <a:rPr lang="fr-FR" sz="1700" baseline="30000" dirty="0">
                          <a:effectLst/>
                        </a:rPr>
                        <a:t>-8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3.03x10</a:t>
                      </a:r>
                      <a:r>
                        <a:rPr lang="fr-FR" sz="1700" baseline="30000" dirty="0">
                          <a:effectLst/>
                        </a:rPr>
                        <a:t>-7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4.01x10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2.37x10</a:t>
                      </a:r>
                      <a:r>
                        <a:rPr lang="fr-FR" sz="1700" baseline="30000" dirty="0">
                          <a:effectLst/>
                        </a:rPr>
                        <a:t>-5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  <a:tr h="431999"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rs1466535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>
                          <a:effectLst/>
                        </a:rPr>
                        <a:t>12</a:t>
                      </a:r>
                      <a:endParaRPr lang="fr-FR" sz="1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i="1" dirty="0">
                          <a:effectLst/>
                        </a:rPr>
                        <a:t>LRP1</a:t>
                      </a:r>
                      <a:endParaRPr lang="fr-FR" sz="17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2.07x10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4.94x10</a:t>
                      </a:r>
                      <a:r>
                        <a:rPr lang="fr-FR" sz="1700" baseline="30000" dirty="0">
                          <a:effectLst/>
                        </a:rPr>
                        <a:t>-6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1.35x10</a:t>
                      </a:r>
                      <a:r>
                        <a:rPr lang="fr-FR" sz="1700" baseline="30000" dirty="0">
                          <a:effectLst/>
                        </a:rPr>
                        <a:t>-4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  <a:tc>
                  <a:txBody>
                    <a:bodyPr/>
                    <a:lstStyle/>
                    <a:p>
                      <a:pPr marL="226695" indent="-226695" algn="ctr">
                        <a:spcAft>
                          <a:spcPts val="0"/>
                        </a:spcAft>
                      </a:pPr>
                      <a:r>
                        <a:rPr lang="fr-FR" sz="1700" dirty="0">
                          <a:effectLst/>
                        </a:rPr>
                        <a:t>2.90x10</a:t>
                      </a:r>
                      <a:r>
                        <a:rPr lang="fr-FR" sz="1700" baseline="30000" dirty="0">
                          <a:effectLst/>
                        </a:rPr>
                        <a:t>-4</a:t>
                      </a:r>
                      <a:endParaRPr lang="fr-FR" sz="1700" baseline="30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48" marR="44448" marT="0" marB="0" anchor="ctr"/>
                </a:tc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6548438" y="6342063"/>
            <a:ext cx="25908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>
                <a:latin typeface="+mn-lt"/>
                <a:cs typeface="Arial" charset="0"/>
              </a:rPr>
              <a:t>Wakefield, Genet </a:t>
            </a:r>
            <a:r>
              <a:rPr lang="fr-FR" sz="1400" i="1" dirty="0" err="1">
                <a:latin typeface="+mn-lt"/>
                <a:cs typeface="Arial" charset="0"/>
              </a:rPr>
              <a:t>Epidemiol</a:t>
            </a:r>
            <a:r>
              <a:rPr lang="fr-FR" sz="1400" i="1" dirty="0">
                <a:latin typeface="+mn-lt"/>
                <a:cs typeface="Arial" charset="0"/>
              </a:rPr>
              <a:t> 2009</a:t>
            </a:r>
          </a:p>
          <a:p>
            <a:pPr>
              <a:defRPr/>
            </a:pPr>
            <a:r>
              <a:rPr lang="fr-FR" sz="1400" i="1" dirty="0" err="1">
                <a:latin typeface="+mn-lt"/>
                <a:cs typeface="Arial" charset="0"/>
              </a:rPr>
              <a:t>Debette</a:t>
            </a:r>
            <a:r>
              <a:rPr lang="fr-FR" sz="1400" i="1" dirty="0">
                <a:latin typeface="+mn-lt"/>
                <a:cs typeface="Arial" charset="0"/>
              </a:rPr>
              <a:t> et al., Nat Genet in </a:t>
            </a:r>
            <a:r>
              <a:rPr lang="fr-FR" sz="1400" i="1" dirty="0" err="1">
                <a:latin typeface="+mn-lt"/>
                <a:cs typeface="Arial" charset="0"/>
              </a:rPr>
              <a:t>press</a:t>
            </a:r>
            <a:endParaRPr lang="fr-FR" sz="1400" i="1" dirty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F:\SAVE_MAY30_2012\a2i_drive\BLACK_STICK_APR24_2012\CADISP\CADISP_articles\CADISP_GWAS\Nat_Genet_Proof_Edits2\last\Figure_1_307ppp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196975"/>
            <a:ext cx="7315200" cy="548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PHACTR1: regional association plot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48438" y="6577013"/>
            <a:ext cx="25908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 err="1">
                <a:latin typeface="+mn-lt"/>
                <a:cs typeface="Arial" charset="0"/>
              </a:rPr>
              <a:t>Debette</a:t>
            </a:r>
            <a:r>
              <a:rPr lang="fr-FR" sz="1400" i="1" dirty="0">
                <a:latin typeface="+mn-lt"/>
                <a:cs typeface="Arial" charset="0"/>
              </a:rPr>
              <a:t> et al., Nat Genet in </a:t>
            </a:r>
            <a:r>
              <a:rPr lang="fr-FR" sz="1400" i="1" dirty="0" err="1">
                <a:latin typeface="+mn-lt"/>
                <a:cs typeface="Arial" charset="0"/>
              </a:rPr>
              <a:t>press</a:t>
            </a:r>
            <a:endParaRPr lang="fr-FR" sz="1400" i="1" dirty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F:\SAVE_MAY30_2012\a2i_drive\BLACK_STICK_APR24_2012\CADISP\CADISP_articles\CADISP_GWAS\Nat_Genet_Proof_Edits2\last\Figure_1_307ppp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196975"/>
            <a:ext cx="7315200" cy="548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i="1" smtClean="0">
                <a:solidFill>
                  <a:srgbClr val="0000CC"/>
                </a:solidFill>
                <a:effectLst/>
              </a:rPr>
              <a:t>PHACTR1</a:t>
            </a:r>
            <a:r>
              <a:rPr lang="en-US" altLang="fr-FR" smtClean="0">
                <a:solidFill>
                  <a:srgbClr val="0000CC"/>
                </a:solidFill>
                <a:effectLst/>
              </a:rPr>
              <a:t>: regional association plot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548438" y="6577013"/>
            <a:ext cx="259080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400" i="1" dirty="0" err="1">
                <a:latin typeface="+mn-lt"/>
                <a:cs typeface="Arial" charset="0"/>
              </a:rPr>
              <a:t>Debette</a:t>
            </a:r>
            <a:r>
              <a:rPr lang="fr-FR" sz="1400" i="1" dirty="0">
                <a:latin typeface="+mn-lt"/>
                <a:cs typeface="Arial" charset="0"/>
              </a:rPr>
              <a:t> et al., Nat Genet in </a:t>
            </a:r>
            <a:r>
              <a:rPr lang="fr-FR" sz="1400" i="1" dirty="0" err="1">
                <a:latin typeface="+mn-lt"/>
                <a:cs typeface="Arial" charset="0"/>
              </a:rPr>
              <a:t>press</a:t>
            </a:r>
            <a:endParaRPr lang="fr-FR" sz="1400" i="1" dirty="0">
              <a:latin typeface="+mn-lt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48038" y="1268413"/>
            <a:ext cx="5545137" cy="8302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+mn-lt"/>
              </a:rPr>
              <a:t>Intron 2 of </a:t>
            </a:r>
            <a:r>
              <a:rPr lang="en-US" sz="1600" b="1" i="1" dirty="0">
                <a:latin typeface="+mn-lt"/>
              </a:rPr>
              <a:t>PHACTR1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+mn-lt"/>
              </a:rPr>
              <a:t>SNPs in weak LD with top SNP were associated with  expression of </a:t>
            </a:r>
            <a:r>
              <a:rPr lang="en-US" sz="1600" b="1" i="1" dirty="0">
                <a:latin typeface="+mn-lt"/>
              </a:rPr>
              <a:t>PHACTR1</a:t>
            </a:r>
            <a:r>
              <a:rPr lang="en-US" sz="1600" b="1" dirty="0">
                <a:latin typeface="+mn-lt"/>
              </a:rPr>
              <a:t> in whole blood and cerebellum cells</a:t>
            </a:r>
            <a:endParaRPr lang="fr-FR" sz="1600" b="1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8125" y="5106988"/>
            <a:ext cx="5703888" cy="15684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+mn-lt"/>
              </a:rPr>
              <a:t>Highly conserved </a:t>
            </a:r>
            <a:r>
              <a:rPr lang="en-US" sz="1600" dirty="0">
                <a:latin typeface="+mn-lt"/>
              </a:rPr>
              <a:t>genomic region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1600" b="1" dirty="0">
                <a:latin typeface="+mn-lt"/>
              </a:rPr>
              <a:t>Pivotal role in vascular tube formation </a:t>
            </a:r>
            <a:r>
              <a:rPr lang="en-US" sz="1600" dirty="0">
                <a:latin typeface="+mn-lt"/>
              </a:rPr>
              <a:t>and actin polymerization </a:t>
            </a:r>
            <a:r>
              <a:rPr lang="en-US" sz="1600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US" sz="1600" dirty="0">
                <a:latin typeface="+mn-lt"/>
              </a:rPr>
              <a:t>role in</a:t>
            </a:r>
            <a:r>
              <a:rPr lang="en-US" sz="1600" b="1" dirty="0">
                <a:latin typeface="+mn-lt"/>
              </a:rPr>
              <a:t> </a:t>
            </a:r>
            <a:r>
              <a:rPr lang="en-US" sz="1600" b="1" dirty="0" err="1">
                <a:latin typeface="+mn-lt"/>
              </a:rPr>
              <a:t>angiogenic</a:t>
            </a:r>
            <a:r>
              <a:rPr lang="en-US" sz="1600" b="1" dirty="0">
                <a:latin typeface="+mn-lt"/>
              </a:rPr>
              <a:t> processes</a:t>
            </a:r>
            <a:r>
              <a:rPr lang="en-US" sz="1600" dirty="0">
                <a:latin typeface="+mn-lt"/>
              </a:rPr>
              <a:t>?</a:t>
            </a:r>
            <a:r>
              <a:rPr lang="en-US" sz="1600" b="1" dirty="0">
                <a:latin typeface="+mn-lt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en-US" sz="1600" b="1" dirty="0" err="1">
                <a:latin typeface="+mn-lt"/>
              </a:rPr>
              <a:t>Upregulation</a:t>
            </a:r>
            <a:r>
              <a:rPr lang="en-US" sz="1600" b="1" dirty="0">
                <a:latin typeface="+mn-lt"/>
              </a:rPr>
              <a:t> of PHACTR1 by TGFβ </a:t>
            </a:r>
            <a:r>
              <a:rPr lang="en-US" sz="1600" dirty="0">
                <a:latin typeface="+mn-lt"/>
              </a:rPr>
              <a:t>described in breast cancer cell lines (TGFβ signaling pathway implicated in </a:t>
            </a:r>
            <a:r>
              <a:rPr lang="en-US" sz="1600" dirty="0" err="1">
                <a:latin typeface="+mn-lt"/>
              </a:rPr>
              <a:t>Marfan</a:t>
            </a:r>
            <a:r>
              <a:rPr lang="en-US" sz="1600" dirty="0">
                <a:latin typeface="+mn-lt"/>
              </a:rPr>
              <a:t> and </a:t>
            </a:r>
            <a:r>
              <a:rPr lang="en-US" sz="1600" dirty="0" err="1">
                <a:latin typeface="+mn-lt"/>
              </a:rPr>
              <a:t>Loeys</a:t>
            </a:r>
            <a:r>
              <a:rPr lang="en-US" sz="1600" dirty="0">
                <a:latin typeface="+mn-lt"/>
              </a:rPr>
              <a:t>-Dietz </a:t>
            </a:r>
            <a:r>
              <a:rPr lang="en-US" sz="1600" dirty="0" err="1">
                <a:latin typeface="+mn-lt"/>
              </a:rPr>
              <a:t>syn</a:t>
            </a:r>
            <a:r>
              <a:rPr lang="en-US" sz="1600" dirty="0">
                <a:latin typeface="+mn-lt"/>
              </a:rPr>
              <a:t>, and in genetic predisposition to migraine)</a:t>
            </a:r>
            <a:endParaRPr lang="fr-FR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ce réservé du contenu 2"/>
          <p:cNvSpPr>
            <a:spLocks noGrp="1"/>
          </p:cNvSpPr>
          <p:nvPr>
            <p:ph idx="1"/>
          </p:nvPr>
        </p:nvSpPr>
        <p:spPr>
          <a:xfrm>
            <a:off x="395288" y="1284288"/>
            <a:ext cx="8353425" cy="4525962"/>
          </a:xfrm>
        </p:spPr>
        <p:txBody>
          <a:bodyPr/>
          <a:lstStyle/>
          <a:p>
            <a:pPr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b="1" smtClean="0"/>
              <a:t>Heterogeneity by dissection site </a:t>
            </a:r>
            <a:r>
              <a:rPr lang="en-US" altLang="fr-FR" smtClean="0"/>
              <a:t>in discovery GWAS (856 carotid CeAD and 452 vertebral CeAD)</a:t>
            </a:r>
            <a:endParaRPr lang="fr-FR" altLang="fr-FR" b="1" smtClean="0"/>
          </a:p>
        </p:txBody>
      </p:sp>
      <p:sp>
        <p:nvSpPr>
          <p:cNvPr id="24579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Secondary analyses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468313" y="2349500"/>
          <a:ext cx="8207375" cy="412750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376086"/>
                <a:gridCol w="491459"/>
                <a:gridCol w="1130357"/>
                <a:gridCol w="1228649"/>
                <a:gridCol w="1087354"/>
                <a:gridCol w="571322"/>
                <a:gridCol w="1234793"/>
                <a:gridCol w="1087354"/>
              </a:tblGrid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SNP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Chr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Gene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err="1">
                          <a:effectLst/>
                        </a:rPr>
                        <a:t>CeAD</a:t>
                      </a:r>
                      <a:r>
                        <a:rPr lang="en-US" sz="1800" u="none" strike="noStrike" dirty="0">
                          <a:effectLst/>
                        </a:rPr>
                        <a:t> site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p (het)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OR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95% CI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P-value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rs12402265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</a:rPr>
                        <a:t>FGGY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carotid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0.70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1.23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(1.10-1.38)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2.95x10</a:t>
                      </a:r>
                      <a:r>
                        <a:rPr lang="fr-FR" sz="1800" u="none" strike="noStrike" baseline="30000">
                          <a:effectLst/>
                        </a:rPr>
                        <a:t>-4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vertebral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1.27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 dirty="0">
                          <a:effectLst/>
                        </a:rPr>
                        <a:t>(1.10-1.47)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1.36x10</a:t>
                      </a:r>
                      <a:r>
                        <a:rPr lang="en-GB" sz="1800" u="none" strike="noStrike" baseline="30000">
                          <a:effectLst/>
                        </a:rPr>
                        <a:t>-3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rs6741522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ZNF804A</a:t>
                      </a:r>
                      <a:endParaRPr lang="fr-FR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carotid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0.64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1.37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(1.19-1.57)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1.17x10</a:t>
                      </a:r>
                      <a:r>
                        <a:rPr lang="fr-FR" sz="1800" u="none" strike="noStrike" baseline="30000">
                          <a:effectLst/>
                        </a:rPr>
                        <a:t>-5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vertebral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1.32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(1.10-1.60)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3.53x10</a:t>
                      </a:r>
                      <a:r>
                        <a:rPr lang="en-GB" sz="1800" u="none" strike="noStrike" baseline="30000">
                          <a:effectLst/>
                        </a:rPr>
                        <a:t>-3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rs6820391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4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LNX1</a:t>
                      </a:r>
                      <a:endParaRPr lang="en-GB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</a:rPr>
                        <a:t>carotid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0.038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</a:rPr>
                        <a:t>1.30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(1.16-1.45)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3.88x10</a:t>
                      </a:r>
                      <a:r>
                        <a:rPr lang="fr-FR" sz="1800" b="1" u="none" strike="noStrike" baseline="30000" dirty="0">
                          <a:effectLst/>
                        </a:rPr>
                        <a:t>-6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vertebral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1.09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(0.94-1.26)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0.28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rs9349379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PHACTR1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carotid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0.52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0.76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(0.68-0.85)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1.27x10</a:t>
                      </a:r>
                      <a:r>
                        <a:rPr lang="fr-FR" sz="1800" u="none" strike="noStrike" baseline="30000">
                          <a:effectLst/>
                        </a:rPr>
                        <a:t>-6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vertebral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0.72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(0.62-0.84)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1.38x10</a:t>
                      </a:r>
                      <a:r>
                        <a:rPr lang="fr-FR" sz="1800" u="none" strike="noStrike" baseline="30000">
                          <a:effectLst/>
                        </a:rPr>
                        <a:t>-5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rs11172113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12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LRP1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carotid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0.061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0.74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(0.66-0.83)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1.14x10</a:t>
                      </a:r>
                      <a:r>
                        <a:rPr lang="fr-FR" sz="1800" u="none" strike="noStrike" baseline="30000" dirty="0">
                          <a:effectLst/>
                        </a:rPr>
                        <a:t>-7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vertebral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0.89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(0.77-1.03)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0.11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rs1466535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u="none" strike="noStrike">
                          <a:effectLst/>
                        </a:rPr>
                        <a:t>12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LRP1</a:t>
                      </a:r>
                      <a:endParaRPr lang="en-GB" sz="18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</a:rPr>
                        <a:t>carotid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u="none" strike="noStrike" dirty="0">
                          <a:effectLst/>
                        </a:rPr>
                        <a:t>6.49x10</a:t>
                      </a:r>
                      <a:r>
                        <a:rPr lang="en-GB" sz="1800" b="1" u="none" strike="noStrike" baseline="30000" dirty="0">
                          <a:effectLst/>
                        </a:rPr>
                        <a:t>-3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>
                          <a:effectLst/>
                        </a:rPr>
                        <a:t>0.73</a:t>
                      </a:r>
                      <a:endParaRPr lang="fr-FR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(0.65-0.82)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u="none" strike="noStrike" dirty="0">
                          <a:effectLst/>
                        </a:rPr>
                        <a:t>2.50x10</a:t>
                      </a:r>
                      <a:r>
                        <a:rPr lang="fr-FR" sz="1800" b="1" u="none" strike="noStrike" baseline="30000" dirty="0">
                          <a:effectLst/>
                        </a:rPr>
                        <a:t>-7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 </a:t>
                      </a:r>
                      <a:endParaRPr lang="fr-FR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vertebral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 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0.97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>
                          <a:effectLst/>
                        </a:rPr>
                        <a:t>(0.84-1.12)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u="none" strike="noStrike" dirty="0">
                          <a:effectLst/>
                        </a:rPr>
                        <a:t>0.68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3" marR="9523" marT="9524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u contenu 2"/>
          <p:cNvSpPr>
            <a:spLocks noGrp="1"/>
          </p:cNvSpPr>
          <p:nvPr>
            <p:ph idx="1"/>
          </p:nvPr>
        </p:nvSpPr>
        <p:spPr>
          <a:xfrm>
            <a:off x="395288" y="1423988"/>
            <a:ext cx="8497887" cy="4525962"/>
          </a:xfrm>
        </p:spPr>
        <p:txBody>
          <a:bodyPr/>
          <a:lstStyle/>
          <a:p>
            <a:pPr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fr-FR" altLang="fr-FR" smtClean="0"/>
              <a:t>No association of top SNPs with </a:t>
            </a:r>
            <a:r>
              <a:rPr lang="fr-FR" altLang="fr-FR" b="1" smtClean="0"/>
              <a:t>non-CeAD ischemic stroke </a:t>
            </a:r>
            <a:r>
              <a:rPr lang="fr-FR" altLang="fr-FR" smtClean="0"/>
              <a:t>(N=583 patients matched on age and gender)</a:t>
            </a:r>
          </a:p>
        </p:txBody>
      </p:sp>
      <p:sp>
        <p:nvSpPr>
          <p:cNvPr id="25603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Secondary analyses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611188" y="2636838"/>
          <a:ext cx="7993062" cy="3744912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607222"/>
                <a:gridCol w="602708"/>
                <a:gridCol w="495082"/>
                <a:gridCol w="688809"/>
                <a:gridCol w="1442197"/>
                <a:gridCol w="688809"/>
                <a:gridCol w="1348917"/>
                <a:gridCol w="1119319"/>
              </a:tblGrid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SNP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Chr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EA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EAF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Gene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OR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95%CI</a:t>
                      </a:r>
                      <a:endParaRPr lang="fr-F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>
                          <a:effectLst/>
                        </a:rPr>
                        <a:t>P value</a:t>
                      </a:r>
                      <a:endParaRPr lang="fr-FR" sz="2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rs12402265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0.27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i="1" u="none" strike="noStrike" dirty="0">
                          <a:effectLst/>
                        </a:rPr>
                        <a:t>FGGY</a:t>
                      </a:r>
                      <a:endParaRPr lang="fr-FR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0.98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0.85-1.14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rs6741522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0.13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effectLst/>
                        </a:rPr>
                        <a:t>ZNF804A</a:t>
                      </a:r>
                      <a:endParaRPr lang="fr-FR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1.06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0.88-1.28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0.52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rs6820391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4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0.29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>
                          <a:effectLst/>
                        </a:rPr>
                        <a:t>LNX1</a:t>
                      </a:r>
                      <a:endParaRPr lang="fr-FR" sz="20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0.95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0.83-1.10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0.53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rs9349379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G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0.40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i="1" u="none" strike="noStrike">
                          <a:effectLst/>
                        </a:rPr>
                        <a:t>PHACTR1</a:t>
                      </a:r>
                      <a:endParaRPr lang="fr-FR" sz="2000" b="0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0.98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0.85-1.11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0.72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rs11172113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12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C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0.39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i="1" u="none" strike="noStrike" dirty="0">
                          <a:effectLst/>
                        </a:rPr>
                        <a:t>LRP1</a:t>
                      </a:r>
                      <a:endParaRPr lang="fr-FR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0.96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0.84-1.10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0.57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  <a:tr h="534987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rs1466535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12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A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0.32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i="1" u="none" strike="noStrike" dirty="0">
                          <a:effectLst/>
                        </a:rPr>
                        <a:t>LRP1</a:t>
                      </a:r>
                      <a:endParaRPr lang="fr-FR" sz="2000" b="0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1.01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>
                          <a:effectLst/>
                        </a:rPr>
                        <a:t>0.88-1.16</a:t>
                      </a:r>
                      <a:endParaRPr lang="fr-FR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000" u="none" strike="noStrike" dirty="0">
                          <a:effectLst/>
                        </a:rPr>
                        <a:t>0.88</a:t>
                      </a:r>
                      <a:endParaRPr lang="fr-F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7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re 1"/>
          <p:cNvSpPr>
            <a:spLocks noGrp="1"/>
          </p:cNvSpPr>
          <p:nvPr>
            <p:ph type="title"/>
          </p:nvPr>
        </p:nvSpPr>
        <p:spPr>
          <a:xfrm>
            <a:off x="222250" y="125413"/>
            <a:ext cx="8701088" cy="777875"/>
          </a:xfrm>
        </p:spPr>
        <p:txBody>
          <a:bodyPr/>
          <a:lstStyle/>
          <a:p>
            <a:r>
              <a:rPr lang="en-US" altLang="fr-FR" sz="3200" smtClean="0">
                <a:solidFill>
                  <a:srgbClr val="0000CC"/>
                </a:solidFill>
                <a:effectLst/>
              </a:rPr>
              <a:t>Pleiotropy with vascular &amp; neurological conditions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973263" y="6126163"/>
            <a:ext cx="7154862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fr-FR" sz="1400" i="1" dirty="0" err="1">
                <a:latin typeface="+mj-lt"/>
                <a:cs typeface="Arial" charset="0"/>
              </a:rPr>
              <a:t>Debette</a:t>
            </a:r>
            <a:r>
              <a:rPr lang="fr-FR" sz="1400" i="1" dirty="0">
                <a:latin typeface="+mj-lt"/>
                <a:cs typeface="Arial" charset="0"/>
              </a:rPr>
              <a:t>, Nat Genet in </a:t>
            </a:r>
            <a:r>
              <a:rPr lang="fr-FR" sz="1400" i="1" dirty="0" err="1">
                <a:latin typeface="+mj-lt"/>
                <a:cs typeface="Arial" charset="0"/>
              </a:rPr>
              <a:t>press</a:t>
            </a:r>
            <a:r>
              <a:rPr lang="fr-FR" sz="1400" i="1" dirty="0">
                <a:latin typeface="+mj-lt"/>
                <a:cs typeface="Arial" charset="0"/>
              </a:rPr>
              <a:t>; </a:t>
            </a:r>
            <a:r>
              <a:rPr lang="fr-FR" sz="1400" i="1" dirty="0" err="1">
                <a:latin typeface="+mj-lt"/>
                <a:cs typeface="Arial" charset="0"/>
              </a:rPr>
              <a:t>Bown</a:t>
            </a:r>
            <a:r>
              <a:rPr lang="fr-FR" sz="1400" i="1" dirty="0">
                <a:latin typeface="+mj-lt"/>
                <a:cs typeface="Arial" charset="0"/>
              </a:rPr>
              <a:t>, AJHG 2011; Bevan, Stroke 2012; </a:t>
            </a:r>
            <a:r>
              <a:rPr lang="fr-FR" sz="1400" i="1" dirty="0" err="1">
                <a:latin typeface="+mj-lt"/>
                <a:cs typeface="Arial" charset="0"/>
              </a:rPr>
              <a:t>Bellenguez</a:t>
            </a:r>
            <a:r>
              <a:rPr lang="fr-FR" sz="1400" i="1" dirty="0">
                <a:latin typeface="+mj-lt"/>
                <a:cs typeface="Arial" charset="0"/>
              </a:rPr>
              <a:t>, Nat Genet 2012</a:t>
            </a:r>
          </a:p>
          <a:p>
            <a:pPr algn="r">
              <a:defRPr/>
            </a:pPr>
            <a:r>
              <a:rPr lang="fr-FR" sz="1400" i="1" dirty="0" err="1">
                <a:latin typeface="+mj-lt"/>
                <a:cs typeface="Arial" charset="0"/>
              </a:rPr>
              <a:t>O’Donnell</a:t>
            </a:r>
            <a:r>
              <a:rPr lang="fr-FR" sz="1400" i="1" dirty="0">
                <a:latin typeface="+mj-lt"/>
                <a:cs typeface="Arial" charset="0"/>
              </a:rPr>
              <a:t>, Circulation 2011; </a:t>
            </a:r>
            <a:r>
              <a:rPr lang="fr-FR" sz="1400" i="1" dirty="0" err="1">
                <a:latin typeface="+mj-lt"/>
                <a:cs typeface="Arial" charset="0"/>
              </a:rPr>
              <a:t>Kathiresan</a:t>
            </a:r>
            <a:r>
              <a:rPr lang="fr-FR" sz="1400" i="1" dirty="0">
                <a:latin typeface="+mj-lt"/>
                <a:cs typeface="Arial" charset="0"/>
              </a:rPr>
              <a:t>, Nat Genet 2009; </a:t>
            </a:r>
            <a:r>
              <a:rPr lang="fr-FR" sz="1400" i="1" dirty="0" err="1">
                <a:latin typeface="+mj-lt"/>
                <a:cs typeface="Arial" charset="0"/>
              </a:rPr>
              <a:t>Deloukas</a:t>
            </a:r>
            <a:r>
              <a:rPr lang="fr-FR" sz="1400" i="1" dirty="0">
                <a:latin typeface="+mj-lt"/>
                <a:cs typeface="Arial" charset="0"/>
              </a:rPr>
              <a:t>, Nat Genet 2013</a:t>
            </a:r>
          </a:p>
          <a:p>
            <a:pPr algn="r">
              <a:defRPr/>
            </a:pPr>
            <a:r>
              <a:rPr lang="fr-FR" sz="1400" i="1" dirty="0" err="1">
                <a:latin typeface="+mj-lt"/>
                <a:cs typeface="Arial" charset="0"/>
              </a:rPr>
              <a:t>Chasman</a:t>
            </a:r>
            <a:r>
              <a:rPr lang="fr-FR" sz="1400" i="1" dirty="0">
                <a:latin typeface="+mj-lt"/>
                <a:cs typeface="Arial" charset="0"/>
              </a:rPr>
              <a:t>, Nat Genet 2011; </a:t>
            </a:r>
            <a:r>
              <a:rPr lang="fr-FR" sz="1400" i="1" dirty="0" err="1">
                <a:latin typeface="+mj-lt"/>
                <a:cs typeface="Arial" charset="0"/>
              </a:rPr>
              <a:t>Freilinger</a:t>
            </a:r>
            <a:r>
              <a:rPr lang="fr-FR" sz="1400" i="1" dirty="0">
                <a:latin typeface="+mj-lt"/>
                <a:cs typeface="Arial" charset="0"/>
              </a:rPr>
              <a:t> , Nat Genet 2012; </a:t>
            </a:r>
            <a:r>
              <a:rPr lang="fr-FR" sz="1400" i="1" dirty="0" err="1">
                <a:latin typeface="+mj-lt"/>
                <a:cs typeface="Arial" charset="0"/>
              </a:rPr>
              <a:t>Anttila</a:t>
            </a:r>
            <a:r>
              <a:rPr lang="fr-FR" sz="1400" i="1" dirty="0">
                <a:latin typeface="+mj-lt"/>
                <a:cs typeface="Arial" charset="0"/>
              </a:rPr>
              <a:t>, Nat Genet 2013</a:t>
            </a:r>
          </a:p>
        </p:txBody>
      </p:sp>
      <p:sp>
        <p:nvSpPr>
          <p:cNvPr id="2" name="Rectangle 1"/>
          <p:cNvSpPr/>
          <p:nvPr/>
        </p:nvSpPr>
        <p:spPr>
          <a:xfrm>
            <a:off x="3635375" y="3019425"/>
            <a:ext cx="1944688" cy="1127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/>
              <a:t>Cervical </a:t>
            </a:r>
            <a:r>
              <a:rPr lang="fr-FR" sz="2400" b="1" dirty="0" err="1"/>
              <a:t>Artery</a:t>
            </a:r>
            <a:r>
              <a:rPr lang="fr-FR" sz="2400" b="1" dirty="0"/>
              <a:t> Dissection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499225" y="4221163"/>
            <a:ext cx="2033588" cy="8080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Migraine </a:t>
            </a:r>
          </a:p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(</a:t>
            </a:r>
            <a:r>
              <a:rPr lang="fr-FR" sz="2400" b="1" dirty="0" err="1">
                <a:solidFill>
                  <a:schemeClr val="tx1"/>
                </a:solidFill>
              </a:rPr>
              <a:t>without</a:t>
            </a:r>
            <a:r>
              <a:rPr lang="fr-FR" sz="2400" b="1" dirty="0">
                <a:solidFill>
                  <a:schemeClr val="tx1"/>
                </a:solidFill>
              </a:rPr>
              <a:t> aura)</a:t>
            </a:r>
          </a:p>
        </p:txBody>
      </p:sp>
      <p:sp>
        <p:nvSpPr>
          <p:cNvPr id="9" name="Rectangle 8"/>
          <p:cNvSpPr/>
          <p:nvPr/>
        </p:nvSpPr>
        <p:spPr>
          <a:xfrm>
            <a:off x="6059488" y="1149350"/>
            <a:ext cx="2520950" cy="7921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 err="1">
                <a:solidFill>
                  <a:schemeClr val="tx1"/>
                </a:solidFill>
              </a:rPr>
              <a:t>Myocardial</a:t>
            </a: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b="1" dirty="0" err="1">
                <a:solidFill>
                  <a:schemeClr val="tx1"/>
                </a:solidFill>
              </a:rPr>
              <a:t>infarction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5650" y="1268413"/>
            <a:ext cx="1908175" cy="8159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 err="1">
                <a:solidFill>
                  <a:schemeClr val="tx1"/>
                </a:solidFill>
              </a:rPr>
              <a:t>Coronary</a:t>
            </a:r>
            <a:r>
              <a:rPr lang="fr-FR" sz="2400" b="1" dirty="0">
                <a:solidFill>
                  <a:schemeClr val="tx1"/>
                </a:solidFill>
              </a:rPr>
              <a:t> Calcifications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913" y="3500438"/>
            <a:ext cx="1757362" cy="784225"/>
          </a:xfrm>
          <a:prstGeom prst="rect">
            <a:avLst/>
          </a:prstGeom>
          <a:solidFill>
            <a:srgbClr val="339966">
              <a:alpha val="6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 err="1">
                <a:solidFill>
                  <a:schemeClr val="tx1"/>
                </a:solidFill>
              </a:rPr>
              <a:t>Ischemic</a:t>
            </a:r>
            <a:r>
              <a:rPr lang="fr-FR" sz="2400" b="1" dirty="0">
                <a:solidFill>
                  <a:schemeClr val="tx1"/>
                </a:solidFill>
              </a:rPr>
              <a:t> Stroke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951538" y="1941513"/>
            <a:ext cx="2300287" cy="1631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i="1" dirty="0">
                <a:latin typeface="+mn-lt"/>
              </a:rPr>
              <a:t>PHACTR1 (opposite)</a:t>
            </a:r>
          </a:p>
          <a:p>
            <a:pPr>
              <a:defRPr/>
            </a:pPr>
            <a:r>
              <a:rPr lang="en-US" sz="2000" i="1" dirty="0">
                <a:solidFill>
                  <a:srgbClr val="000099"/>
                </a:solidFill>
                <a:latin typeface="+mn-lt"/>
              </a:rPr>
              <a:t>SLC5A3 (opposite)</a:t>
            </a:r>
            <a:endParaRPr lang="fr-FR" sz="2000" b="1" i="1" dirty="0">
              <a:solidFill>
                <a:srgbClr val="000099"/>
              </a:solidFill>
              <a:latin typeface="+mn-lt"/>
            </a:endParaRPr>
          </a:p>
          <a:p>
            <a:pPr>
              <a:defRPr/>
            </a:pPr>
            <a:r>
              <a:rPr lang="fr-FR" sz="2000" i="1" dirty="0">
                <a:solidFill>
                  <a:srgbClr val="000099"/>
                </a:solidFill>
                <a:latin typeface="+mn-lt"/>
              </a:rPr>
              <a:t>HDAC9 (opposite)</a:t>
            </a:r>
          </a:p>
          <a:p>
            <a:pPr>
              <a:defRPr/>
            </a:pPr>
            <a:r>
              <a:rPr lang="fr-FR" sz="2000" i="1" dirty="0">
                <a:solidFill>
                  <a:srgbClr val="000099"/>
                </a:solidFill>
                <a:latin typeface="+mn-lt"/>
              </a:rPr>
              <a:t>CDKN2B-AS1 (</a:t>
            </a:r>
            <a:r>
              <a:rPr lang="fr-FR" sz="2000" i="1" dirty="0" err="1">
                <a:solidFill>
                  <a:srgbClr val="000099"/>
                </a:solidFill>
                <a:latin typeface="+mn-lt"/>
              </a:rPr>
              <a:t>same</a:t>
            </a:r>
            <a:r>
              <a:rPr lang="fr-FR" sz="2000" i="1" dirty="0">
                <a:solidFill>
                  <a:srgbClr val="000099"/>
                </a:solidFill>
                <a:latin typeface="+mn-lt"/>
              </a:rPr>
              <a:t>)</a:t>
            </a:r>
          </a:p>
          <a:p>
            <a:pPr>
              <a:defRPr/>
            </a:pPr>
            <a:endParaRPr lang="fr-FR" sz="2000" b="1" i="1" dirty="0">
              <a:latin typeface="+mn-lt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426200" y="5078413"/>
            <a:ext cx="1954213" cy="10144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i="1" dirty="0">
                <a:latin typeface="+mn-lt"/>
              </a:rPr>
              <a:t>PHACTR1 (</a:t>
            </a:r>
            <a:r>
              <a:rPr lang="fr-FR" sz="2000" b="1" i="1" dirty="0" err="1">
                <a:latin typeface="+mn-lt"/>
              </a:rPr>
              <a:t>same</a:t>
            </a:r>
            <a:r>
              <a:rPr lang="fr-FR" sz="2000" b="1" i="1" dirty="0">
                <a:latin typeface="+mn-lt"/>
              </a:rPr>
              <a:t>)</a:t>
            </a:r>
          </a:p>
          <a:p>
            <a:pPr>
              <a:defRPr/>
            </a:pPr>
            <a:r>
              <a:rPr lang="fr-FR" sz="2000" b="1" i="1" dirty="0">
                <a:latin typeface="+mn-lt"/>
              </a:rPr>
              <a:t>LRP1 (</a:t>
            </a:r>
            <a:r>
              <a:rPr lang="fr-FR" sz="2000" b="1" i="1" dirty="0" err="1">
                <a:latin typeface="+mn-lt"/>
              </a:rPr>
              <a:t>same</a:t>
            </a:r>
            <a:r>
              <a:rPr lang="fr-FR" sz="2000" b="1" i="1" dirty="0">
                <a:latin typeface="+mn-lt"/>
              </a:rPr>
              <a:t>)</a:t>
            </a:r>
          </a:p>
          <a:p>
            <a:pPr>
              <a:defRPr/>
            </a:pPr>
            <a:r>
              <a:rPr lang="fr-FR" sz="2000" i="1" dirty="0">
                <a:solidFill>
                  <a:srgbClr val="000099"/>
                </a:solidFill>
                <a:latin typeface="+mn-lt"/>
              </a:rPr>
              <a:t>FHL5 (</a:t>
            </a:r>
            <a:r>
              <a:rPr lang="fr-FR" sz="2000" i="1" dirty="0" err="1">
                <a:solidFill>
                  <a:srgbClr val="000099"/>
                </a:solidFill>
                <a:latin typeface="+mn-lt"/>
              </a:rPr>
              <a:t>same</a:t>
            </a:r>
            <a:r>
              <a:rPr lang="fr-FR" sz="2000" i="1" dirty="0">
                <a:solidFill>
                  <a:srgbClr val="000099"/>
                </a:solidFill>
                <a:latin typeface="+mn-lt"/>
              </a:rPr>
              <a:t>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371475" y="4348163"/>
            <a:ext cx="2255838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i="1" dirty="0">
                <a:latin typeface="+mn-lt"/>
              </a:rPr>
              <a:t>PHACTR1 (opposite)</a:t>
            </a:r>
          </a:p>
          <a:p>
            <a:pPr>
              <a:defRPr/>
            </a:pPr>
            <a:r>
              <a:rPr lang="fr-FR" sz="2000" i="1" dirty="0">
                <a:solidFill>
                  <a:srgbClr val="000099"/>
                </a:solidFill>
                <a:latin typeface="+mn-lt"/>
              </a:rPr>
              <a:t>HDAC9 (opposite)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87388" y="2133600"/>
            <a:ext cx="23002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i="1" dirty="0">
                <a:latin typeface="+mn-lt"/>
              </a:rPr>
              <a:t>PHACTR1 (opposite)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H="1">
            <a:off x="5549900" y="1941513"/>
            <a:ext cx="490538" cy="1066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2663825" y="2074863"/>
            <a:ext cx="971550" cy="9445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>
            <a:endCxn id="2" idx="1"/>
          </p:cNvCxnSpPr>
          <p:nvPr/>
        </p:nvCxnSpPr>
        <p:spPr>
          <a:xfrm>
            <a:off x="2200275" y="3500438"/>
            <a:ext cx="1435100" cy="82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5549900" y="4146550"/>
            <a:ext cx="949325" cy="746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603500" y="4826000"/>
            <a:ext cx="2328863" cy="784225"/>
          </a:xfrm>
          <a:prstGeom prst="rect">
            <a:avLst/>
          </a:prstGeom>
          <a:solidFill>
            <a:srgbClr val="FFC000">
              <a:alpha val="6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b="1" dirty="0">
                <a:solidFill>
                  <a:schemeClr val="tx1"/>
                </a:solidFill>
              </a:rPr>
              <a:t>Abdominal </a:t>
            </a:r>
            <a:r>
              <a:rPr lang="fr-FR" sz="2400" b="1" dirty="0" err="1">
                <a:solidFill>
                  <a:schemeClr val="tx1"/>
                </a:solidFill>
              </a:rPr>
              <a:t>aortic</a:t>
            </a:r>
            <a:r>
              <a:rPr lang="fr-FR" sz="2400" b="1" dirty="0">
                <a:solidFill>
                  <a:schemeClr val="tx1"/>
                </a:solidFill>
              </a:rPr>
              <a:t> </a:t>
            </a:r>
            <a:r>
              <a:rPr lang="fr-FR" sz="2400" b="1" dirty="0" err="1">
                <a:solidFill>
                  <a:schemeClr val="tx1"/>
                </a:solidFill>
              </a:rPr>
              <a:t>aneurysm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2555875" y="5661025"/>
            <a:ext cx="1465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i="1" dirty="0">
                <a:solidFill>
                  <a:srgbClr val="000099"/>
                </a:solidFill>
                <a:latin typeface="+mn-lt"/>
              </a:rPr>
              <a:t>LRP1 (</a:t>
            </a:r>
            <a:r>
              <a:rPr lang="fr-FR" sz="2000" i="1" dirty="0" err="1">
                <a:solidFill>
                  <a:srgbClr val="000099"/>
                </a:solidFill>
                <a:latin typeface="+mn-lt"/>
              </a:rPr>
              <a:t>same</a:t>
            </a:r>
            <a:r>
              <a:rPr lang="fr-FR" sz="2000" i="1" dirty="0">
                <a:solidFill>
                  <a:srgbClr val="000099"/>
                </a:solidFill>
                <a:latin typeface="+mn-lt"/>
              </a:rPr>
              <a:t>)</a:t>
            </a:r>
          </a:p>
        </p:txBody>
      </p:sp>
      <p:cxnSp>
        <p:nvCxnSpPr>
          <p:cNvPr id="22" name="Connecteur droit 21"/>
          <p:cNvCxnSpPr/>
          <p:nvPr/>
        </p:nvCxnSpPr>
        <p:spPr>
          <a:xfrm flipV="1">
            <a:off x="2603500" y="4149725"/>
            <a:ext cx="1027113" cy="6762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ce réservé du contenu 2"/>
          <p:cNvSpPr>
            <a:spLocks noGrp="1"/>
          </p:cNvSpPr>
          <p:nvPr>
            <p:ph idx="1"/>
          </p:nvPr>
        </p:nvSpPr>
        <p:spPr>
          <a:xfrm>
            <a:off x="446088" y="1052513"/>
            <a:ext cx="8229600" cy="4143375"/>
          </a:xfrm>
        </p:spPr>
        <p:txBody>
          <a:bodyPr/>
          <a:lstStyle/>
          <a:p>
            <a:pPr eaLnBrk="1" hangingPunct="1"/>
            <a:r>
              <a:rPr lang="fr-FR" altLang="fr-FR" sz="2400" smtClean="0">
                <a:latin typeface="Calibri" pitchFamily="34" charset="0"/>
              </a:rPr>
              <a:t>CADISP centers </a:t>
            </a:r>
            <a:r>
              <a:rPr lang="fr-FR" altLang="fr-FR" sz="2400" smtClean="0">
                <a:solidFill>
                  <a:srgbClr val="0000FF"/>
                </a:solidFill>
                <a:latin typeface="Calibri" pitchFamily="34" charset="0"/>
              </a:rPr>
              <a:t>(www.cadisp.org)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fr-FR" altLang="fr-FR" sz="1400" smtClean="0"/>
              <a:t>	</a:t>
            </a:r>
            <a:r>
              <a:rPr lang="fr-FR" altLang="fr-FR" sz="1400" b="1" smtClean="0">
                <a:latin typeface="Calibri" pitchFamily="34" charset="0"/>
              </a:rPr>
              <a:t>Belgium:</a:t>
            </a:r>
            <a:r>
              <a:rPr lang="fr-FR" altLang="fr-FR" sz="1400" smtClean="0">
                <a:latin typeface="Calibri" pitchFamily="34" charset="0"/>
              </a:rPr>
              <a:t> Shérine Abboud, Vincent Thijs; </a:t>
            </a:r>
            <a:r>
              <a:rPr lang="fr-FR" altLang="fr-FR" sz="1400" b="1" smtClean="0">
                <a:latin typeface="Calibri" pitchFamily="34" charset="0"/>
              </a:rPr>
              <a:t>Finland</a:t>
            </a:r>
            <a:r>
              <a:rPr lang="fr-FR" altLang="fr-FR" sz="1400" smtClean="0">
                <a:latin typeface="Calibri" pitchFamily="34" charset="0"/>
              </a:rPr>
              <a:t>: Tiina Metso, Antti Metso, Turgut Tatlisumak; </a:t>
            </a:r>
            <a:r>
              <a:rPr lang="fr-FR" altLang="fr-FR" sz="1400" b="1" smtClean="0">
                <a:latin typeface="Calibri" pitchFamily="34" charset="0"/>
              </a:rPr>
              <a:t>France</a:t>
            </a:r>
            <a:r>
              <a:rPr lang="fr-FR" altLang="fr-FR" sz="1400" smtClean="0">
                <a:latin typeface="Calibri" pitchFamily="34" charset="0"/>
              </a:rPr>
              <a:t>: </a:t>
            </a:r>
            <a:r>
              <a:rPr lang="fr-FR" altLang="fr-FR" sz="1600" b="1" smtClean="0">
                <a:solidFill>
                  <a:srgbClr val="0000FF"/>
                </a:solidFill>
                <a:latin typeface="Calibri" pitchFamily="34" charset="0"/>
              </a:rPr>
              <a:t>Philippe Amouyel</a:t>
            </a:r>
            <a:r>
              <a:rPr lang="fr-FR" altLang="fr-FR" sz="1400" smtClean="0">
                <a:latin typeface="Calibri" pitchFamily="34" charset="0"/>
              </a:rPr>
              <a:t>, Yannick Béjot, Marie Bodenant, Sandrine Canaple</a:t>
            </a:r>
            <a:r>
              <a:rPr lang="fr-FR" altLang="fr-FR" sz="1400" smtClean="0">
                <a:solidFill>
                  <a:srgbClr val="0000FF"/>
                </a:solidFill>
                <a:latin typeface="Calibri" pitchFamily="34" charset="0"/>
              </a:rPr>
              <a:t>, </a:t>
            </a:r>
            <a:r>
              <a:rPr lang="fr-FR" altLang="fr-FR" sz="1600" b="1" smtClean="0">
                <a:solidFill>
                  <a:srgbClr val="0000FF"/>
                </a:solidFill>
                <a:latin typeface="Calibri" pitchFamily="34" charset="0"/>
              </a:rPr>
              <a:t>Jean Dallongeville</a:t>
            </a:r>
            <a:r>
              <a:rPr lang="fr-FR" altLang="fr-FR" sz="1400" smtClean="0">
                <a:latin typeface="Calibri" pitchFamily="34" charset="0"/>
              </a:rPr>
              <a:t>, Maurice Giroud, Olivier Godefroy, </a:t>
            </a:r>
            <a:r>
              <a:rPr lang="fr-FR" altLang="fr-FR" sz="1600" b="1" smtClean="0">
                <a:solidFill>
                  <a:srgbClr val="0000FF"/>
                </a:solidFill>
                <a:latin typeface="Calibri" pitchFamily="34" charset="0"/>
              </a:rPr>
              <a:t>Didier Leys (PI</a:t>
            </a:r>
            <a:r>
              <a:rPr lang="fr-FR" altLang="fr-FR" sz="1400" b="1" smtClean="0">
                <a:solidFill>
                  <a:srgbClr val="0000FF"/>
                </a:solidFill>
                <a:latin typeface="Calibri" pitchFamily="34" charset="0"/>
              </a:rPr>
              <a:t>)</a:t>
            </a:r>
            <a:r>
              <a:rPr lang="fr-FR" altLang="fr-FR" sz="1400" smtClean="0">
                <a:latin typeface="Calibri" pitchFamily="34" charset="0"/>
              </a:rPr>
              <a:t>, Chantal Lamy, Fabien Louillet, Jean-Louis Mas, Elizabeth Medeiros, Thierry Moulin, Yves Samson, Emmanuel Touzé, Fabrice Vuillier; </a:t>
            </a:r>
            <a:r>
              <a:rPr lang="fr-FR" altLang="fr-FR" sz="1400" b="1" smtClean="0">
                <a:latin typeface="Calibri" pitchFamily="34" charset="0"/>
              </a:rPr>
              <a:t>Germany:</a:t>
            </a:r>
            <a:r>
              <a:rPr lang="fr-FR" altLang="fr-FR" sz="1400" smtClean="0">
                <a:latin typeface="Calibri" pitchFamily="34" charset="0"/>
              </a:rPr>
              <a:t> Tobias Brandt, Martin Dichgans, Michael Dos Santos, Armin Grau, Caspar Grond-Ginsbach, Andreas Gschwendtner, Manja Kloss, Christoph Lichy; </a:t>
            </a:r>
            <a:r>
              <a:rPr lang="fr-FR" altLang="fr-FR" sz="1400" b="1" smtClean="0">
                <a:latin typeface="Calibri" pitchFamily="34" charset="0"/>
              </a:rPr>
              <a:t>Italy:</a:t>
            </a:r>
            <a:r>
              <a:rPr lang="fr-FR" altLang="fr-FR" sz="1400" smtClean="0">
                <a:latin typeface="Calibri" pitchFamily="34" charset="0"/>
              </a:rPr>
              <a:t> Simone Beretta, Anna Bersano, Valeria Caso, Elisabetta Del Zotto, Giacomo Giacalone, Stefano Paolucci,  Alessandro Pezzini, Maria Sessa; </a:t>
            </a:r>
            <a:r>
              <a:rPr lang="fr-FR" altLang="fr-FR" sz="1400" b="1" smtClean="0">
                <a:latin typeface="Calibri" pitchFamily="34" charset="0"/>
              </a:rPr>
              <a:t>Switzerland:</a:t>
            </a:r>
            <a:r>
              <a:rPr lang="fr-FR" altLang="fr-FR" sz="1400" smtClean="0">
                <a:latin typeface="Calibri" pitchFamily="34" charset="0"/>
              </a:rPr>
              <a:t> Stefan Engelter, Philippe Lyrer</a:t>
            </a:r>
            <a:r>
              <a:rPr lang="fr-FR" altLang="fr-FR" sz="1400" b="1" smtClean="0">
                <a:latin typeface="Calibri" pitchFamily="34" charset="0"/>
              </a:rPr>
              <a:t>; UK: </a:t>
            </a:r>
            <a:r>
              <a:rPr lang="fr-FR" altLang="fr-FR" sz="1400" smtClean="0">
                <a:latin typeface="Calibri" pitchFamily="34" charset="0"/>
              </a:rPr>
              <a:t>Hugh Markus</a:t>
            </a:r>
          </a:p>
          <a:p>
            <a:pPr eaLnBrk="1" hangingPunct="1">
              <a:spcBef>
                <a:spcPts val="2400"/>
              </a:spcBef>
            </a:pPr>
            <a:r>
              <a:rPr lang="fr-FR" altLang="fr-FR" sz="2400" smtClean="0">
                <a:latin typeface="Calibri" pitchFamily="34" charset="0"/>
              </a:rPr>
              <a:t>Centers collaborating with CADISP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fr-FR" altLang="fr-FR" sz="2000" smtClean="0">
                <a:latin typeface="Calibri" pitchFamily="34" charset="0"/>
              </a:rPr>
              <a:t>	</a:t>
            </a:r>
            <a:r>
              <a:rPr lang="fr-FR" altLang="fr-FR" sz="2400" smtClean="0">
                <a:solidFill>
                  <a:srgbClr val="C00000"/>
                </a:solidFill>
                <a:latin typeface="Calibri" pitchFamily="34" charset="0"/>
              </a:rPr>
              <a:t>The International Stroke Genetics Consortium (www.strokegenetics.org)</a:t>
            </a:r>
            <a:r>
              <a:rPr lang="fr-FR" altLang="fr-FR" sz="1400" smtClean="0">
                <a:latin typeface="Calibri" pitchFamily="34" charset="0"/>
              </a:rPr>
              <a:t> </a:t>
            </a:r>
            <a:r>
              <a:rPr lang="fr-FR" altLang="fr-FR" sz="1400" b="1" smtClean="0">
                <a:latin typeface="Calibri" pitchFamily="34" charset="0"/>
              </a:rPr>
              <a:t>Germany: </a:t>
            </a:r>
            <a:r>
              <a:rPr lang="fr-FR" altLang="fr-FR" sz="1400" smtClean="0">
                <a:latin typeface="Calibri" pitchFamily="34" charset="0"/>
              </a:rPr>
              <a:t>Ralf Dittrich, Bernd Ringelstein, Eva Bartels; </a:t>
            </a:r>
            <a:r>
              <a:rPr lang="fr-FR" altLang="fr-FR" sz="1400" b="1" smtClean="0">
                <a:latin typeface="Calibri" pitchFamily="34" charset="0"/>
              </a:rPr>
              <a:t>Italy</a:t>
            </a:r>
            <a:r>
              <a:rPr lang="fr-FR" altLang="fr-FR" sz="1400" smtClean="0">
                <a:latin typeface="Calibri" pitchFamily="34" charset="0"/>
              </a:rPr>
              <a:t>: Giorgio Boncoraglio, Elena Ballabio; </a:t>
            </a:r>
            <a:r>
              <a:rPr lang="fr-FR" altLang="fr-FR" sz="1400" b="1" smtClean="0">
                <a:latin typeface="Calibri" pitchFamily="34" charset="0"/>
              </a:rPr>
              <a:t>France:</a:t>
            </a:r>
            <a:r>
              <a:rPr lang="fr-FR" altLang="fr-FR" sz="1400" smtClean="0">
                <a:latin typeface="Calibri" pitchFamily="34" charset="0"/>
              </a:rPr>
              <a:t> Benoît Guillon, Christophe Tzourio; </a:t>
            </a:r>
            <a:r>
              <a:rPr lang="fr-FR" altLang="fr-FR" sz="1400" b="1" smtClean="0">
                <a:latin typeface="Calibri" pitchFamily="34" charset="0"/>
              </a:rPr>
              <a:t>the Netherlands: </a:t>
            </a:r>
            <a:r>
              <a:rPr lang="fr-FR" altLang="fr-FR" sz="1400" smtClean="0">
                <a:latin typeface="Calibri" pitchFamily="34" charset="0"/>
              </a:rPr>
              <a:t>Evita van de Herik, Peter Koudstaal; </a:t>
            </a:r>
            <a:r>
              <a:rPr lang="fr-FR" altLang="fr-FR" sz="1400" b="1" smtClean="0">
                <a:latin typeface="Calibri" pitchFamily="34" charset="0"/>
              </a:rPr>
              <a:t>Spain: </a:t>
            </a:r>
            <a:r>
              <a:rPr lang="fr-FR" altLang="fr-FR" sz="1400" smtClean="0">
                <a:latin typeface="Calibri" pitchFamily="34" charset="0"/>
              </a:rPr>
              <a:t>Israel Fernandez; Sweden: </a:t>
            </a:r>
            <a:r>
              <a:rPr lang="fr-FR" altLang="fr-FR" sz="1400" b="1" smtClean="0">
                <a:latin typeface="Calibri" pitchFamily="34" charset="0"/>
              </a:rPr>
              <a:t>Switzerland</a:t>
            </a:r>
            <a:r>
              <a:rPr lang="fr-FR" altLang="fr-FR" sz="1400" smtClean="0">
                <a:latin typeface="Calibri" pitchFamily="34" charset="0"/>
              </a:rPr>
              <a:t>: Patrik Michel; </a:t>
            </a:r>
            <a:r>
              <a:rPr lang="fr-FR" altLang="fr-FR" sz="1400" b="1" smtClean="0">
                <a:latin typeface="Calibri" pitchFamily="34" charset="0"/>
              </a:rPr>
              <a:t>UK: </a:t>
            </a:r>
            <a:r>
              <a:rPr lang="fr-FR" altLang="fr-FR" sz="1400" smtClean="0">
                <a:latin typeface="Calibri" pitchFamily="34" charset="0"/>
              </a:rPr>
              <a:t>Pankaj Sharma; </a:t>
            </a:r>
            <a:r>
              <a:rPr lang="fr-FR" altLang="fr-FR" sz="1400" b="1" smtClean="0">
                <a:latin typeface="Calibri" pitchFamily="34" charset="0"/>
              </a:rPr>
              <a:t>USA: </a:t>
            </a:r>
            <a:r>
              <a:rPr lang="fr-FR" altLang="fr-FR" sz="1400" smtClean="0">
                <a:latin typeface="Calibri" pitchFamily="34" charset="0"/>
              </a:rPr>
              <a:t>John Cole, Steven Kittner, Jennifer Majersik, James Meschia, Braxton Mitchell, Bradford Worrall, Andrew Southerland</a:t>
            </a:r>
          </a:p>
          <a:p>
            <a:pPr eaLnBrk="1" hangingPunct="1">
              <a:spcBef>
                <a:spcPts val="2400"/>
              </a:spcBef>
            </a:pPr>
            <a:r>
              <a:rPr lang="fr-FR" altLang="fr-FR" sz="2400" smtClean="0">
                <a:latin typeface="Calibri" pitchFamily="34" charset="0"/>
              </a:rPr>
              <a:t>Centre National de Génotypage / Genome Quebec</a:t>
            </a:r>
          </a:p>
          <a:p>
            <a:pPr eaLnBrk="1" hangingPunct="1">
              <a:buFont typeface="Arial" pitchFamily="34" charset="0"/>
              <a:buNone/>
            </a:pPr>
            <a:r>
              <a:rPr lang="fr-FR" altLang="fr-FR" sz="1400" smtClean="0">
                <a:latin typeface="Calibri" pitchFamily="34" charset="0"/>
              </a:rPr>
              <a:t>	</a:t>
            </a:r>
            <a:r>
              <a:rPr lang="fr-FR" altLang="fr-FR" sz="1600" b="1" smtClean="0">
                <a:solidFill>
                  <a:srgbClr val="0000FF"/>
                </a:solidFill>
                <a:latin typeface="Calibri" pitchFamily="34" charset="0"/>
              </a:rPr>
              <a:t>Yoichiro Kamatani</a:t>
            </a:r>
            <a:r>
              <a:rPr lang="fr-FR" altLang="fr-FR" sz="1600" smtClean="0">
                <a:latin typeface="Calibri" pitchFamily="34" charset="0"/>
              </a:rPr>
              <a:t>, </a:t>
            </a:r>
            <a:r>
              <a:rPr lang="fr-FR" altLang="fr-FR" sz="1600" b="1" smtClean="0">
                <a:solidFill>
                  <a:srgbClr val="0000CC"/>
                </a:solidFill>
                <a:latin typeface="Calibri" pitchFamily="34" charset="0"/>
              </a:rPr>
              <a:t>Mark Lathrop</a:t>
            </a:r>
          </a:p>
          <a:p>
            <a:pPr eaLnBrk="1" hangingPunct="1">
              <a:buFont typeface="Arial" pitchFamily="34" charset="0"/>
              <a:buNone/>
            </a:pPr>
            <a:endParaRPr lang="fr-FR" altLang="fr-FR" sz="2000" smtClean="0">
              <a:latin typeface="Calibri" pitchFamily="34" charset="0"/>
            </a:endParaRPr>
          </a:p>
        </p:txBody>
      </p:sp>
      <p:sp>
        <p:nvSpPr>
          <p:cNvPr id="27651" name="Titre 1"/>
          <p:cNvSpPr txBox="1">
            <a:spLocks/>
          </p:cNvSpPr>
          <p:nvPr/>
        </p:nvSpPr>
        <p:spPr bwMode="auto">
          <a:xfrm>
            <a:off x="457200" y="269875"/>
            <a:ext cx="822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altLang="fr-FR" sz="3200" b="1">
                <a:latin typeface="Calibri" pitchFamily="34" charset="0"/>
                <a:cs typeface="Arial" pitchFamily="34" charset="0"/>
              </a:rPr>
              <a:t>Acknowledgements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304088" y="6484938"/>
            <a:ext cx="1819275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www.cadisp.com</a:t>
            </a:r>
          </a:p>
        </p:txBody>
      </p:sp>
      <p:pic>
        <p:nvPicPr>
          <p:cNvPr id="28675" name="Picture 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7188" y="0"/>
            <a:ext cx="5897562" cy="17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8676" name="Groupe 2"/>
          <p:cNvGrpSpPr>
            <a:grpSpLocks/>
          </p:cNvGrpSpPr>
          <p:nvPr/>
        </p:nvGrpSpPr>
        <p:grpSpPr bwMode="auto">
          <a:xfrm>
            <a:off x="954088" y="1341438"/>
            <a:ext cx="7218362" cy="5111750"/>
            <a:chOff x="954088" y="1341438"/>
            <a:chExt cx="7218362" cy="5111750"/>
          </a:xfrm>
        </p:grpSpPr>
        <p:grpSp>
          <p:nvGrpSpPr>
            <p:cNvPr id="28677" name="Groupe 65"/>
            <p:cNvGrpSpPr>
              <a:grpSpLocks/>
            </p:cNvGrpSpPr>
            <p:nvPr/>
          </p:nvGrpSpPr>
          <p:grpSpPr bwMode="auto">
            <a:xfrm>
              <a:off x="954088" y="1341438"/>
              <a:ext cx="7218362" cy="5111750"/>
              <a:chOff x="900113" y="1124744"/>
              <a:chExt cx="7218362" cy="5112544"/>
            </a:xfrm>
          </p:grpSpPr>
          <p:grpSp>
            <p:nvGrpSpPr>
              <p:cNvPr id="28682" name="Groupe 1"/>
              <p:cNvGrpSpPr>
                <a:grpSpLocks/>
              </p:cNvGrpSpPr>
              <p:nvPr/>
            </p:nvGrpSpPr>
            <p:grpSpPr bwMode="auto">
              <a:xfrm>
                <a:off x="900113" y="2151063"/>
                <a:ext cx="7218362" cy="4086225"/>
                <a:chOff x="900113" y="2151063"/>
                <a:chExt cx="7218362" cy="4086225"/>
              </a:xfrm>
            </p:grpSpPr>
            <p:grpSp>
              <p:nvGrpSpPr>
                <p:cNvPr id="28688" name="Groupe 2"/>
                <p:cNvGrpSpPr>
                  <a:grpSpLocks/>
                </p:cNvGrpSpPr>
                <p:nvPr/>
              </p:nvGrpSpPr>
              <p:grpSpPr bwMode="auto">
                <a:xfrm>
                  <a:off x="900113" y="2151063"/>
                  <a:ext cx="7218362" cy="4086225"/>
                  <a:chOff x="1025525" y="1503363"/>
                  <a:chExt cx="7218883" cy="4086225"/>
                </a:xfrm>
              </p:grpSpPr>
              <p:grpSp>
                <p:nvGrpSpPr>
                  <p:cNvPr id="28690" name="Groupe 6"/>
                  <p:cNvGrpSpPr>
                    <a:grpSpLocks/>
                  </p:cNvGrpSpPr>
                  <p:nvPr/>
                </p:nvGrpSpPr>
                <p:grpSpPr bwMode="auto">
                  <a:xfrm>
                    <a:off x="1025525" y="1503363"/>
                    <a:ext cx="7218363" cy="4086225"/>
                    <a:chOff x="1026045" y="1503810"/>
                    <a:chExt cx="7218363" cy="4085430"/>
                  </a:xfrm>
                </p:grpSpPr>
                <p:pic>
                  <p:nvPicPr>
                    <p:cNvPr id="28692" name="Picture 4" descr="http://www.biopharmaceutiques.com/lib/articles/49184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777280" y="1557786"/>
                      <a:ext cx="635000" cy="952500"/>
                    </a:xfrm>
                    <a:prstGeom prst="rect">
                      <a:avLst/>
                    </a:prstGeom>
                    <a:noFill/>
                    <a:ln w="38100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3" name="Picture 8" descr="Turgut Tatlisumak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/>
                    <a:srcRect l="10417" t="6058" r="8035" b="25813"/>
                    <a:stretch>
                      <a:fillRect/>
                    </a:stretch>
                  </p:blipFill>
                  <p:spPr bwMode="auto">
                    <a:xfrm>
                      <a:off x="3074769" y="1553022"/>
                      <a:ext cx="777875" cy="97313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4" name="Picture 10" descr="http://www.unispital-basel.ch/fileadmin/unispitalbaselch/Bereiche/Medizin/Neurologie/_Mitarbeiterportraits/engelters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 b="6107"/>
                    <a:stretch>
                      <a:fillRect/>
                    </a:stretch>
                  </p:blipFill>
                  <p:spPr bwMode="auto">
                    <a:xfrm>
                      <a:off x="3780077" y="1503810"/>
                      <a:ext cx="762000" cy="100171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5" name="Picture 12" descr="http://www.klinikum.uni-heidelberg.de/uploads/pics/GROND_GINSBACH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 b="6375"/>
                    <a:stretch>
                      <a:fillRect/>
                    </a:stretch>
                  </p:blipFill>
                  <p:spPr bwMode="auto">
                    <a:xfrm>
                      <a:off x="4515742" y="1567310"/>
                      <a:ext cx="704850" cy="9588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6" name="Picture 14" descr="http://www.opladis.be/images/050/050_030/Abboud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212580" y="1567310"/>
                      <a:ext cx="800100" cy="101282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7" name="Picture 16" descr="http://www.mondino.it/repository/00001/publicDocuments/Settimanacervello-Ictus-e-Genetica-Bersano.2_00640_02_it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 l="77101" t="24728" r="9627" b="43414"/>
                    <a:stretch>
                      <a:fillRect/>
                    </a:stretch>
                  </p:blipFill>
                  <p:spPr bwMode="auto">
                    <a:xfrm>
                      <a:off x="6021394" y="1557785"/>
                      <a:ext cx="885825" cy="101282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8" name="Picture 20" descr="http://sniblog.files.wordpress.com/2011/04/markus-hugh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9" cstate="print"/>
                    <a:srcRect l="20370" t="964" r="10020" b="20963"/>
                    <a:stretch>
                      <a:fillRect/>
                    </a:stretch>
                  </p:blipFill>
                  <p:spPr bwMode="auto">
                    <a:xfrm>
                      <a:off x="6948784" y="1562547"/>
                      <a:ext cx="704850" cy="103028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699" name="Picture 22" descr="http://www.strokegenetics.com/participants/vincentthijs-small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054620" y="2561085"/>
                      <a:ext cx="731838" cy="993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0" name="Picture 24" descr="http://www.sifap.de/images/content/munich_dichgans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 cstate="print"/>
                    <a:srcRect b="6786"/>
                    <a:stretch>
                      <a:fillRect/>
                    </a:stretch>
                  </p:blipFill>
                  <p:spPr bwMode="auto">
                    <a:xfrm>
                      <a:off x="1811858" y="2561085"/>
                      <a:ext cx="666750" cy="9937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1" name="Picture 28" descr="http://www.swissneuro.ch/download/Content/Vorstand2/PhilippeLyrer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529408" y="2578547"/>
                      <a:ext cx="723900" cy="9906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2" name="Picture 30" descr="http://www.healthsystem.virginia.edu/imago/collection/dop/WorrallB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041920" y="3599310"/>
                      <a:ext cx="762000" cy="9683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3" name="Picture 32" descr="http://img.medscape.com/pi/features/slideshow-slide/aan/fig4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4" cstate="print"/>
                    <a:srcRect l="17342" t="10094" r="65317" b="50000"/>
                    <a:stretch>
                      <a:fillRect/>
                    </a:stretch>
                  </p:blipFill>
                  <p:spPr bwMode="auto">
                    <a:xfrm>
                      <a:off x="1749025" y="3589785"/>
                      <a:ext cx="631825" cy="989012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4" name="Picture 1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5" cstate="print"/>
                    <a:srcRect l="12122" r="10606" b="29599"/>
                    <a:stretch>
                      <a:fillRect/>
                    </a:stretch>
                  </p:blipFill>
                  <p:spPr bwMode="auto">
                    <a:xfrm>
                      <a:off x="3299345" y="2567435"/>
                      <a:ext cx="706438" cy="10318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05" name="Picture 2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6" cstate="print"/>
                    <a:srcRect l="20909" t="9393" r="23636"/>
                    <a:stretch>
                      <a:fillRect/>
                    </a:stretch>
                  </p:blipFill>
                  <p:spPr bwMode="auto">
                    <a:xfrm>
                      <a:off x="4070870" y="2540447"/>
                      <a:ext cx="844550" cy="10350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06" name="Picture 4" descr="IMG_309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7" cstate="print"/>
                    <a:srcRect l="41267" t="31586" r="48993" b="49384"/>
                    <a:stretch>
                      <a:fillRect/>
                    </a:stretch>
                  </p:blipFill>
                  <p:spPr bwMode="auto">
                    <a:xfrm>
                      <a:off x="4978920" y="2618235"/>
                      <a:ext cx="631825" cy="92868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7" name="Picture 4" descr="IMG_309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8" cstate="print"/>
                    <a:srcRect l="56715" t="19048" r="31699" b="61026"/>
                    <a:stretch>
                      <a:fillRect/>
                    </a:stretch>
                  </p:blipFill>
                  <p:spPr bwMode="auto">
                    <a:xfrm>
                      <a:off x="5720283" y="2592835"/>
                      <a:ext cx="754062" cy="9715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08" name="Picture 2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9" cstate="print"/>
                    <a:srcRect l="6006" r="10210" b="8688"/>
                    <a:stretch>
                      <a:fillRect/>
                    </a:stretch>
                  </p:blipFill>
                  <p:spPr bwMode="auto">
                    <a:xfrm>
                      <a:off x="6564833" y="2605535"/>
                      <a:ext cx="885825" cy="96678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09" name="Picture 2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0" cstate="print"/>
                    <a:srcRect l="12238" t="2853" r="23068" b="28915"/>
                    <a:stretch>
                      <a:fillRect/>
                    </a:stretch>
                  </p:blipFill>
                  <p:spPr bwMode="auto">
                    <a:xfrm>
                      <a:off x="2395891" y="3599310"/>
                      <a:ext cx="640848" cy="9683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0" name="Picture 23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1" cstate="print"/>
                    <a:srcRect l="19713" t="6435" r="16183" b="16014"/>
                    <a:stretch>
                      <a:fillRect/>
                    </a:stretch>
                  </p:blipFill>
                  <p:spPr bwMode="auto">
                    <a:xfrm>
                      <a:off x="3051910" y="3614805"/>
                      <a:ext cx="738188" cy="97948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1" name="Picture 24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2" cstate="print"/>
                    <a:srcRect l="67673" t="7082" r="3821" b="31657"/>
                    <a:stretch>
                      <a:fillRect/>
                    </a:stretch>
                  </p:blipFill>
                  <p:spPr bwMode="auto">
                    <a:xfrm>
                      <a:off x="3762025" y="3599310"/>
                      <a:ext cx="785297" cy="10160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2" name="Picture 25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3" cstate="print"/>
                    <a:srcRect l="19440" r="40280" b="47643"/>
                    <a:stretch>
                      <a:fillRect/>
                    </a:stretch>
                  </p:blipFill>
                  <p:spPr bwMode="auto">
                    <a:xfrm>
                      <a:off x="5200568" y="3581847"/>
                      <a:ext cx="768350" cy="9969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3" name="Picture 2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901426" y="3586610"/>
                      <a:ext cx="731837" cy="98583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4" name="Picture 27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5" cstate="print"/>
                    <a:srcRect b="24411"/>
                    <a:stretch>
                      <a:fillRect/>
                    </a:stretch>
                  </p:blipFill>
                  <p:spPr bwMode="auto">
                    <a:xfrm>
                      <a:off x="6588645" y="3599310"/>
                      <a:ext cx="895350" cy="9683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5" name="Picture 2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6" cstate="print"/>
                    <a:srcRect l="14093" b="27319"/>
                    <a:stretch>
                      <a:fillRect/>
                    </a:stretch>
                  </p:blipFill>
                  <p:spPr bwMode="auto">
                    <a:xfrm>
                      <a:off x="7471295" y="2634110"/>
                      <a:ext cx="773113" cy="9207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6" name="Picture 2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7" cstate="print"/>
                    <a:srcRect l="32693" t="13905" r="11668" b="43048"/>
                    <a:stretch>
                      <a:fillRect/>
                    </a:stretch>
                  </p:blipFill>
                  <p:spPr bwMode="auto">
                    <a:xfrm>
                      <a:off x="1026045" y="4616897"/>
                      <a:ext cx="776288" cy="9017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7" name="Picture 30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8" cstate="print"/>
                    <a:srcRect l="14462" r="12810" b="32190"/>
                    <a:stretch>
                      <a:fillRect/>
                    </a:stretch>
                  </p:blipFill>
                  <p:spPr bwMode="auto">
                    <a:xfrm>
                      <a:off x="1668586" y="4615310"/>
                      <a:ext cx="776287" cy="90328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8" name="Picture 3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427138" y="4632772"/>
                      <a:ext cx="609600" cy="8763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19" name="Picture 32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0" cstate="print"/>
                    <a:srcRect l="21591" r="7161" b="33890"/>
                    <a:stretch>
                      <a:fillRect/>
                    </a:stretch>
                  </p:blipFill>
                  <p:spPr bwMode="auto">
                    <a:xfrm>
                      <a:off x="3036738" y="4605785"/>
                      <a:ext cx="695325" cy="9683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20" name="Picture 3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1" cstate="print"/>
                    <a:srcRect b="11519"/>
                    <a:stretch>
                      <a:fillRect/>
                    </a:stretch>
                  </p:blipFill>
                  <p:spPr bwMode="auto">
                    <a:xfrm>
                      <a:off x="7471295" y="3599310"/>
                      <a:ext cx="691515" cy="97948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  <a:effectLst/>
                  </p:spPr>
                </p:pic>
                <p:pic>
                  <p:nvPicPr>
                    <p:cNvPr id="28721" name="Picture 38" descr="http://www.gu.se/digitalAssets/973/973590_Jern_Christina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2" cstate="print"/>
                    <a:srcRect b="26010"/>
                    <a:stretch>
                      <a:fillRect/>
                    </a:stretch>
                  </p:blipFill>
                  <p:spPr bwMode="auto">
                    <a:xfrm>
                      <a:off x="3756818" y="4654972"/>
                      <a:ext cx="845820" cy="93027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2" name="Picture 42" descr="http://www.neurophys.gu.se/digitalAssets/1314/1314815_katarina-jood-2-111px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3" cstate="print"/>
                    <a:srcRect l="13812" r="11493" b="29395"/>
                    <a:stretch>
                      <a:fillRect/>
                    </a:stretch>
                  </p:blipFill>
                  <p:spPr bwMode="auto">
                    <a:xfrm>
                      <a:off x="4548906" y="4677357"/>
                      <a:ext cx="789709" cy="90789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3" name="Picture 46" descr="http://www.lin-bcn.com/enews_images/Isra_new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4" cstate="print"/>
                    <a:srcRect l="16762" r="9387" b="14957"/>
                    <a:stretch>
                      <a:fillRect/>
                    </a:stretch>
                  </p:blipFill>
                  <p:spPr bwMode="auto">
                    <a:xfrm>
                      <a:off x="5340994" y="4578797"/>
                      <a:ext cx="789709" cy="99536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4" name="Picture 48" descr="panjak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5" cstate="print"/>
                    <a:srcRect l="19783" r="24112" b="37376"/>
                    <a:stretch>
                      <a:fillRect/>
                    </a:stretch>
                  </p:blipFill>
                  <p:spPr bwMode="auto">
                    <a:xfrm>
                      <a:off x="6105017" y="4578797"/>
                      <a:ext cx="748145" cy="101044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5" name="Picture 54" descr="http://www.european-hospital.com/media/article/8616/image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6" cstate="print"/>
                    <a:srcRect l="32053" t="9192" r="25764" b="13013"/>
                    <a:stretch>
                      <a:fillRect/>
                    </a:stretch>
                  </p:blipFill>
                  <p:spPr bwMode="auto">
                    <a:xfrm>
                      <a:off x="6781154" y="4605175"/>
                      <a:ext cx="803563" cy="98406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6" name="Picture 56" descr="http://t1.gstatic.com/images?q=tbn:ANd9GcQ_6_b6mdtbvKKOMpetQ3yO9xv1pPEtijmgDpNIjWXnl76hqh5s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7" cstate="print"/>
                    <a:srcRect l="10030" r="18541" b="28571"/>
                    <a:stretch>
                      <a:fillRect/>
                    </a:stretch>
                  </p:blipFill>
                  <p:spPr bwMode="auto">
                    <a:xfrm>
                      <a:off x="7459313" y="4591025"/>
                      <a:ext cx="653147" cy="97563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7" name="Picture 6" descr="http://www.pasteur-lille.fr/fr/recherche/u744/images/dallongeville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8" cstate="print"/>
                    <a:srcRect l="10535" b="10284"/>
                    <a:stretch>
                      <a:fillRect/>
                    </a:stretch>
                  </p:blipFill>
                  <p:spPr bwMode="auto">
                    <a:xfrm>
                      <a:off x="2412280" y="1557786"/>
                      <a:ext cx="720080" cy="938212"/>
                    </a:xfrm>
                    <a:prstGeom prst="rect">
                      <a:avLst/>
                    </a:prstGeom>
                    <a:noFill/>
                    <a:ln w="38100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28728" name="Picture 2" descr="http://www.multiwebcast.com/image/photo_speaker/61930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9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1065733" y="1553022"/>
                      <a:ext cx="714375" cy="952500"/>
                    </a:xfrm>
                    <a:prstGeom prst="rect">
                      <a:avLst/>
                    </a:prstGeom>
                    <a:noFill/>
                    <a:ln w="38100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28691" name="Picture 47"/>
                  <p:cNvPicPr>
                    <a:picLocks noChangeAspect="1" noChangeArrowheads="1"/>
                  </p:cNvPicPr>
                  <p:nvPr/>
                </p:nvPicPr>
                <p:blipFill>
                  <a:blip r:embed="rId40" cstate="print"/>
                  <a:srcRect/>
                  <a:stretch>
                    <a:fillRect/>
                  </a:stretch>
                </p:blipFill>
                <p:spPr bwMode="auto">
                  <a:xfrm>
                    <a:off x="7615186" y="1556792"/>
                    <a:ext cx="629222" cy="107156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</p:grpSp>
            <p:pic>
              <p:nvPicPr>
                <p:cNvPr id="28689" name="Picture 60" descr="C:\Users\debette\Desktop\Mas_photo.jpg"/>
                <p:cNvPicPr>
                  <a:picLocks noChangeAspect="1" noChangeArrowheads="1"/>
                </p:cNvPicPr>
                <p:nvPr/>
              </p:nvPicPr>
              <p:blipFill>
                <a:blip r:embed="rId41" cstate="print"/>
                <a:srcRect l="8481" r="11418" b="21193"/>
                <a:stretch>
                  <a:fillRect/>
                </a:stretch>
              </p:blipFill>
              <p:spPr bwMode="auto">
                <a:xfrm>
                  <a:off x="4376226" y="4229253"/>
                  <a:ext cx="789652" cy="10358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28683" name="Picture 62" descr="C:\Users\Stéphanie DEBETTE\Desktop\04_06_02_Forschungspreis_2_Marcel_Arnold_Portrait.jpg"/>
              <p:cNvPicPr>
                <a:picLocks noChangeAspect="1" noChangeArrowheads="1"/>
              </p:cNvPicPr>
              <p:nvPr/>
            </p:nvPicPr>
            <p:blipFill>
              <a:blip r:embed="rId42" cstate="print"/>
              <a:srcRect/>
              <a:stretch>
                <a:fillRect/>
              </a:stretch>
            </p:blipFill>
            <p:spPr bwMode="auto">
              <a:xfrm>
                <a:off x="1792413" y="1150938"/>
                <a:ext cx="781396" cy="10407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4" name="Picture 4" descr="C:\Users\Stéphanie DEBETTE\Desktop\téléchargement (2).jpg"/>
              <p:cNvPicPr>
                <a:picLocks noChangeAspect="1" noChangeArrowheads="1"/>
              </p:cNvPicPr>
              <p:nvPr/>
            </p:nvPicPr>
            <p:blipFill>
              <a:blip r:embed="rId43" cstate="print"/>
              <a:srcRect/>
              <a:stretch>
                <a:fillRect/>
              </a:stretch>
            </p:blipFill>
            <p:spPr bwMode="auto">
              <a:xfrm>
                <a:off x="3327509" y="1147692"/>
                <a:ext cx="852154" cy="104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5" name="Picture 2" descr="C:\Users\debette\Desktop\Equipe_CERVCO.jpg"/>
              <p:cNvPicPr>
                <a:picLocks noChangeAspect="1" noChangeArrowheads="1"/>
              </p:cNvPicPr>
              <p:nvPr/>
            </p:nvPicPr>
            <p:blipFill>
              <a:blip r:embed="rId44" cstate="print"/>
              <a:srcRect l="63411" t="18694" r="31729" b="71217"/>
              <a:stretch>
                <a:fillRect/>
              </a:stretch>
            </p:blipFill>
            <p:spPr bwMode="auto">
              <a:xfrm>
                <a:off x="5029696" y="1124744"/>
                <a:ext cx="777542" cy="104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686" name="Picture 2" descr="C:\Users\debette\Desktop\Equipe_CERVCO.jpg"/>
              <p:cNvPicPr>
                <a:picLocks noChangeAspect="1" noChangeArrowheads="1"/>
              </p:cNvPicPr>
              <p:nvPr/>
            </p:nvPicPr>
            <p:blipFill>
              <a:blip r:embed="rId44" cstate="print"/>
              <a:srcRect l="55511" t="19641" r="39165" b="70271"/>
              <a:stretch>
                <a:fillRect/>
              </a:stretch>
            </p:blipFill>
            <p:spPr bwMode="auto">
              <a:xfrm>
                <a:off x="5797415" y="1124744"/>
                <a:ext cx="851682" cy="104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4" name="Rectangle 63"/>
              <p:cNvSpPr/>
              <p:nvPr/>
            </p:nvSpPr>
            <p:spPr>
              <a:xfrm>
                <a:off x="7324725" y="1132682"/>
                <a:ext cx="776288" cy="105108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b="1" dirty="0"/>
                  <a:t>And more…</a:t>
                </a:r>
              </a:p>
            </p:txBody>
          </p:sp>
        </p:grpSp>
        <p:pic>
          <p:nvPicPr>
            <p:cNvPr id="28678" name="Picture 2"/>
            <p:cNvPicPr>
              <a:picLocks noChangeAspect="1" noChangeArrowheads="1"/>
            </p:cNvPicPr>
            <p:nvPr/>
          </p:nvPicPr>
          <p:blipFill>
            <a:blip r:embed="rId45" cstate="print"/>
            <a:srcRect l="31850" t="12698" r="9071" b="9738"/>
            <a:stretch>
              <a:fillRect/>
            </a:stretch>
          </p:blipFill>
          <p:spPr bwMode="auto">
            <a:xfrm>
              <a:off x="2598967" y="1371101"/>
              <a:ext cx="807394" cy="1059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2" descr="C:\Users\Stéphanie DEBETTE\Desktop\téléchargement.jpg"/>
            <p:cNvPicPr>
              <a:picLocks noChangeAspect="1" noChangeArrowheads="1"/>
            </p:cNvPicPr>
            <p:nvPr/>
          </p:nvPicPr>
          <p:blipFill>
            <a:blip r:embed="rId46" cstate="print"/>
            <a:srcRect/>
            <a:stretch>
              <a:fillRect/>
            </a:stretch>
          </p:blipFill>
          <p:spPr bwMode="auto">
            <a:xfrm>
              <a:off x="4231290" y="1366144"/>
              <a:ext cx="815625" cy="1043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Picture 3" descr="C:\Users\Stéphanie DEBETTE\Desktop\téléchargement (1).jpg"/>
            <p:cNvPicPr>
              <a:picLocks noChangeAspect="1" noChangeArrowheads="1"/>
            </p:cNvPicPr>
            <p:nvPr/>
          </p:nvPicPr>
          <p:blipFill>
            <a:blip r:embed="rId47" cstate="print"/>
            <a:srcRect/>
            <a:stretch>
              <a:fillRect/>
            </a:stretch>
          </p:blipFill>
          <p:spPr bwMode="auto">
            <a:xfrm>
              <a:off x="6662311" y="1341438"/>
              <a:ext cx="783000" cy="1043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1" name="Picture 2" descr="C:\Users\debette\Desktop\Equipe_CERVCO.jpg"/>
            <p:cNvPicPr>
              <a:picLocks noChangeAspect="1" noChangeArrowheads="1"/>
            </p:cNvPicPr>
            <p:nvPr/>
          </p:nvPicPr>
          <p:blipFill>
            <a:blip r:embed="rId44" cstate="print"/>
            <a:srcRect l="66342" t="29729" r="26588" b="57796"/>
            <a:stretch>
              <a:fillRect/>
            </a:stretch>
          </p:blipFill>
          <p:spPr bwMode="auto">
            <a:xfrm>
              <a:off x="981145" y="1364382"/>
              <a:ext cx="914695" cy="1043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608013"/>
            <a:ext cx="8229600" cy="796925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 cstate="print"/>
          <a:srcRect l="1158" t="22943" r="1186" b="47887"/>
          <a:stretch>
            <a:fillRect/>
          </a:stretch>
        </p:blipFill>
        <p:spPr bwMode="auto">
          <a:xfrm>
            <a:off x="0" y="568325"/>
            <a:ext cx="9144000" cy="365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700" name="ZoneTexte 4"/>
          <p:cNvSpPr txBox="1">
            <a:spLocks noChangeArrowheads="1"/>
          </p:cNvSpPr>
          <p:nvPr/>
        </p:nvSpPr>
        <p:spPr bwMode="auto">
          <a:xfrm>
            <a:off x="407988" y="836613"/>
            <a:ext cx="2363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altLang="fr-FR" sz="2000" b="1">
                <a:solidFill>
                  <a:srgbClr val="996633"/>
                </a:solidFill>
                <a:latin typeface="Baskerville Old Face" pitchFamily="18" charset="0"/>
                <a:ea typeface="Albany AMT"/>
                <a:cs typeface="Albany AMT"/>
              </a:rPr>
              <a:t>Dr. Ganesh Chauhan</a:t>
            </a:r>
          </a:p>
        </p:txBody>
      </p:sp>
      <p:sp>
        <p:nvSpPr>
          <p:cNvPr id="29701" name="ZoneTexte 5"/>
          <p:cNvSpPr txBox="1">
            <a:spLocks noChangeArrowheads="1"/>
          </p:cNvSpPr>
          <p:nvPr/>
        </p:nvSpPr>
        <p:spPr bwMode="auto">
          <a:xfrm>
            <a:off x="6111875" y="823913"/>
            <a:ext cx="21796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altLang="fr-FR" sz="2000" b="1">
                <a:solidFill>
                  <a:srgbClr val="996633"/>
                </a:solidFill>
                <a:latin typeface="Baskerville Old Face" pitchFamily="18" charset="0"/>
                <a:ea typeface="Albany AMT"/>
                <a:cs typeface="Albany AMT"/>
              </a:rPr>
              <a:t>Dr. Sara Kaffashian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651500" y="2984500"/>
            <a:ext cx="21732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cs typeface="Albany AMT" panose="020B0604020202020204" pitchFamily="34" charset="0"/>
              </a:rPr>
              <a:t>Dr. Aïcha </a:t>
            </a:r>
            <a:r>
              <a:rPr lang="fr-FR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cs typeface="Albany AMT" panose="020B0604020202020204" pitchFamily="34" charset="0"/>
              </a:rPr>
              <a:t>Soumaré</a:t>
            </a:r>
            <a:endParaRPr lang="fr-F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  <a:cs typeface="Albany AMT" panose="020B060402020202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3132138" y="549275"/>
            <a:ext cx="19415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  <a:cs typeface="Albany AMT" panose="020B0604020202020204" pitchFamily="34" charset="0"/>
              </a:rPr>
              <a:t>Sabrina Schilling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5875" y="4224338"/>
            <a:ext cx="35131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Baskerville Old Face" panose="02020602080505020303" pitchFamily="18" charset="0"/>
              </a:rPr>
              <a:t>Dr. </a:t>
            </a:r>
            <a:r>
              <a:rPr lang="fr-FR" sz="2000" b="1" dirty="0" err="1">
                <a:solidFill>
                  <a:schemeClr val="accent3">
                    <a:lumMod val="50000"/>
                  </a:schemeClr>
                </a:solidFill>
                <a:latin typeface="Baskerville Old Face" panose="02020602080505020303" pitchFamily="18" charset="0"/>
              </a:rPr>
              <a:t>Muralidaran</a:t>
            </a:r>
            <a:r>
              <a:rPr lang="fr-FR" sz="2000" b="1" dirty="0">
                <a:solidFill>
                  <a:schemeClr val="accent3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000" b="1" dirty="0" err="1">
                <a:solidFill>
                  <a:schemeClr val="accent3">
                    <a:lumMod val="50000"/>
                  </a:schemeClr>
                </a:solidFill>
                <a:latin typeface="Baskerville Old Face" panose="02020602080505020303" pitchFamily="18" charset="0"/>
              </a:rPr>
              <a:t>Sargurupremraj</a:t>
            </a:r>
            <a:endParaRPr lang="fr-FR" sz="2000" b="1" dirty="0">
              <a:solidFill>
                <a:schemeClr val="accent3">
                  <a:lumMod val="50000"/>
                </a:schemeClr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2970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3116263"/>
            <a:ext cx="90646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3"/>
          <p:cNvPicPr>
            <a:picLocks noChangeAspect="1" noChangeArrowheads="1"/>
          </p:cNvPicPr>
          <p:nvPr/>
        </p:nvPicPr>
        <p:blipFill>
          <a:blip r:embed="rId5" cstate="print"/>
          <a:srcRect l="17310" t="17090" r="27510" b="30212"/>
          <a:stretch>
            <a:fillRect/>
          </a:stretch>
        </p:blipFill>
        <p:spPr bwMode="auto">
          <a:xfrm>
            <a:off x="6599238" y="3976688"/>
            <a:ext cx="1204912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ZoneTexte 11"/>
          <p:cNvSpPr txBox="1"/>
          <p:nvPr/>
        </p:nvSpPr>
        <p:spPr>
          <a:xfrm>
            <a:off x="5969000" y="5502275"/>
            <a:ext cx="2820988" cy="7064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Laurence </a:t>
            </a:r>
            <a:r>
              <a:rPr lang="fr-FR" sz="2000" b="1" dirty="0" err="1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Bellengier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</a:p>
          <a:p>
            <a:pPr algn="ctr">
              <a:defRPr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(Lille </a:t>
            </a:r>
            <a:r>
              <a:rPr lang="fr-FR" sz="2000" b="1" dirty="0" err="1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University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 </a:t>
            </a:r>
            <a:r>
              <a:rPr lang="fr-FR" sz="2000" b="1" dirty="0" err="1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Hospital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0"/>
              </a:rPr>
              <a:t>)</a:t>
            </a:r>
          </a:p>
        </p:txBody>
      </p:sp>
      <p:sp>
        <p:nvSpPr>
          <p:cNvPr id="3" name="Ellipse 2"/>
          <p:cNvSpPr/>
          <p:nvPr/>
        </p:nvSpPr>
        <p:spPr>
          <a:xfrm>
            <a:off x="2024063" y="1268413"/>
            <a:ext cx="1468437" cy="148431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751263" y="865188"/>
            <a:ext cx="1468437" cy="1484312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" name="Ellipse 14"/>
          <p:cNvSpPr/>
          <p:nvPr/>
        </p:nvSpPr>
        <p:spPr>
          <a:xfrm>
            <a:off x="6488113" y="3933825"/>
            <a:ext cx="1468437" cy="1484313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08207" y="2636912"/>
            <a:ext cx="451950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fr-FR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charset="0"/>
              </a:rPr>
              <a:t>THANK YOU!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r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Conclusion</a:t>
            </a:r>
          </a:p>
        </p:txBody>
      </p:sp>
      <p:sp>
        <p:nvSpPr>
          <p:cNvPr id="35843" name="Espace réservé du contenu 10"/>
          <p:cNvSpPr>
            <a:spLocks noGrp="1"/>
          </p:cNvSpPr>
          <p:nvPr>
            <p:ph idx="1"/>
          </p:nvPr>
        </p:nvSpPr>
        <p:spPr>
          <a:xfrm>
            <a:off x="446088" y="1423988"/>
            <a:ext cx="8229600" cy="4525962"/>
          </a:xfrm>
        </p:spPr>
        <p:txBody>
          <a:bodyPr/>
          <a:lstStyle/>
          <a:p>
            <a:pPr>
              <a:buClr>
                <a:srgbClr val="000099"/>
              </a:buClr>
              <a:buSzPct val="80000"/>
              <a:buFont typeface="Wingdings" pitchFamily="2" charset="2"/>
              <a:buChar char="q"/>
              <a:defRPr/>
            </a:pPr>
            <a:r>
              <a:rPr lang="en-US" altLang="fr-FR" dirty="0" err="1" smtClean="0"/>
              <a:t>CeAD</a:t>
            </a:r>
            <a:r>
              <a:rPr lang="en-US" altLang="fr-FR" dirty="0" smtClean="0"/>
              <a:t> </a:t>
            </a:r>
            <a:r>
              <a:rPr lang="en-US" altLang="fr-FR" b="1" dirty="0" smtClean="0"/>
              <a:t>seldom occurs as part of monogenic disorder </a:t>
            </a:r>
          </a:p>
          <a:p>
            <a:pPr marL="536575" lvl="1" indent="-179388">
              <a:spcBef>
                <a:spcPts val="6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fr-FR" dirty="0" smtClean="0"/>
              <a:t>Inherited disorders of connective tissue exceptional (&lt;1%)</a:t>
            </a:r>
          </a:p>
          <a:p>
            <a:pPr marL="536575" lvl="1" indent="-179388">
              <a:spcBef>
                <a:spcPts val="6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  <a:defRPr/>
            </a:pPr>
            <a:r>
              <a:rPr lang="en-US" altLang="fr-FR" dirty="0" smtClean="0"/>
              <a:t>Familial </a:t>
            </a:r>
            <a:r>
              <a:rPr lang="en-US" altLang="fr-FR" dirty="0" err="1" smtClean="0"/>
              <a:t>CeAD</a:t>
            </a:r>
            <a:r>
              <a:rPr lang="en-US" altLang="fr-FR" dirty="0" smtClean="0"/>
              <a:t> is also rare (~1-2%)</a:t>
            </a:r>
          </a:p>
          <a:p>
            <a:pPr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  <a:defRPr/>
            </a:pPr>
            <a:r>
              <a:rPr lang="en-US" altLang="fr-FR" dirty="0" smtClean="0"/>
              <a:t>In </a:t>
            </a:r>
            <a:r>
              <a:rPr lang="en-US" dirty="0" smtClean="0"/>
              <a:t>a </a:t>
            </a:r>
            <a:r>
              <a:rPr lang="en-US" dirty="0"/>
              <a:t>first dissection GWAS, we </a:t>
            </a:r>
            <a:r>
              <a:rPr lang="en-US" dirty="0" smtClean="0"/>
              <a:t>identified</a:t>
            </a:r>
          </a:p>
          <a:p>
            <a:pPr marL="536400" lvl="1" indent="-180000">
              <a:spcBef>
                <a:spcPts val="6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n-US" sz="2200" dirty="0" smtClean="0"/>
              <a:t>Novel </a:t>
            </a:r>
            <a:r>
              <a:rPr lang="en-US" sz="2200" b="1" dirty="0"/>
              <a:t>genome-wide significant risk locus for </a:t>
            </a:r>
            <a:r>
              <a:rPr lang="en-US" sz="2200" b="1" dirty="0" err="1"/>
              <a:t>CeAD</a:t>
            </a:r>
            <a:r>
              <a:rPr lang="en-US" sz="2200" b="1" dirty="0"/>
              <a:t> at </a:t>
            </a:r>
            <a:r>
              <a:rPr lang="en-US" sz="2200" b="1" i="1" dirty="0" smtClean="0"/>
              <a:t>PHACTR1</a:t>
            </a:r>
            <a:endParaRPr lang="en-US" sz="2200" b="1" dirty="0" smtClean="0"/>
          </a:p>
          <a:p>
            <a:pPr marL="536400" lvl="1" indent="-180000">
              <a:spcBef>
                <a:spcPts val="6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n-US" sz="2200" dirty="0" smtClean="0"/>
              <a:t>Additional </a:t>
            </a:r>
            <a:r>
              <a:rPr lang="en-US" sz="2200" dirty="0"/>
              <a:t>highly suggestive loci requiring confirmation </a:t>
            </a:r>
            <a:r>
              <a:rPr lang="en-US" sz="2200" dirty="0" smtClean="0"/>
              <a:t>                       (LRP1 = risk locus for migraine and abdominal aortic aneurysm)</a:t>
            </a:r>
            <a:endParaRPr lang="en-US" sz="2200" dirty="0"/>
          </a:p>
          <a:p>
            <a:pPr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  <a:defRPr/>
            </a:pPr>
            <a:r>
              <a:rPr lang="en-US" i="1" dirty="0" smtClean="0"/>
              <a:t>PHACTR1 </a:t>
            </a:r>
            <a:r>
              <a:rPr lang="en-US" dirty="0" smtClean="0"/>
              <a:t>also </a:t>
            </a:r>
            <a:r>
              <a:rPr lang="en-US" dirty="0"/>
              <a:t>major susceptibility locus for MI and </a:t>
            </a:r>
            <a:r>
              <a:rPr lang="en-US" dirty="0" smtClean="0"/>
              <a:t>migraine</a:t>
            </a:r>
          </a:p>
          <a:p>
            <a:pPr marL="536575" lvl="1" indent="-174625">
              <a:spcBef>
                <a:spcPts val="6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§"/>
              <a:tabLst>
                <a:tab pos="536575" algn="l"/>
              </a:tabLst>
              <a:defRPr/>
            </a:pPr>
            <a:r>
              <a:rPr lang="en-US" sz="2200" dirty="0" smtClean="0"/>
              <a:t>Understanding </a:t>
            </a:r>
            <a:r>
              <a:rPr lang="en-US" sz="2200" dirty="0"/>
              <a:t>mechanisms by which this locus appears to influence key vascular functions could have major </a:t>
            </a:r>
            <a:r>
              <a:rPr lang="en-US" sz="2200" dirty="0" smtClean="0"/>
              <a:t>applications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50825" y="1123950"/>
          <a:ext cx="8631238" cy="5257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0173"/>
                <a:gridCol w="697876"/>
                <a:gridCol w="3597429"/>
                <a:gridCol w="1224234"/>
                <a:gridCol w="432083"/>
                <a:gridCol w="463264"/>
                <a:gridCol w="936179"/>
              </a:tblGrid>
              <a:tr h="81097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 smtClean="0">
                          <a:effectLst/>
                        </a:rPr>
                        <a:t>Connective</a:t>
                      </a:r>
                      <a:r>
                        <a:rPr lang="fr-FR" sz="1600" baseline="0" dirty="0" smtClean="0">
                          <a:effectLst/>
                        </a:rPr>
                        <a:t> tissue </a:t>
                      </a:r>
                      <a:r>
                        <a:rPr lang="fr-FR" sz="1600" baseline="0" dirty="0" err="1" smtClean="0">
                          <a:effectLst/>
                        </a:rPr>
                        <a:t>disorder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 err="1" smtClean="0">
                          <a:effectLst/>
                        </a:rPr>
                        <a:t>Known</a:t>
                      </a:r>
                      <a:r>
                        <a:rPr lang="fr-FR" sz="1600" dirty="0" smtClean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before</a:t>
                      </a:r>
                      <a:r>
                        <a:rPr lang="fr-FR" sz="1600" dirty="0">
                          <a:effectLst/>
                        </a:rPr>
                        <a:t> </a:t>
                      </a:r>
                      <a:r>
                        <a:rPr lang="fr-FR" sz="1600" dirty="0" err="1">
                          <a:effectLst/>
                        </a:rPr>
                        <a:t>CeAD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 err="1">
                          <a:effectLst/>
                        </a:rPr>
                        <a:t>Other</a:t>
                      </a:r>
                      <a:r>
                        <a:rPr lang="fr-FR" sz="1600" dirty="0">
                          <a:effectLst/>
                        </a:rPr>
                        <a:t> DCT </a:t>
                      </a:r>
                      <a:r>
                        <a:rPr lang="fr-FR" sz="1600" dirty="0" err="1">
                          <a:effectLst/>
                        </a:rPr>
                        <a:t>criteria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Gene with Mutation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Age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Sex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CeAD location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  <a:tr h="6266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b="1" dirty="0" err="1" smtClean="0">
                          <a:effectLst/>
                        </a:rPr>
                        <a:t>Vascular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r>
                        <a:rPr lang="fr-FR" sz="1600" b="1" dirty="0" err="1" smtClean="0">
                          <a:effectLst/>
                        </a:rPr>
                        <a:t>Ehlers-Danlos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yes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positive family </a:t>
                      </a:r>
                      <a:r>
                        <a:rPr lang="en-US" sz="1600" b="1" dirty="0" smtClean="0">
                          <a:effectLst/>
                        </a:rPr>
                        <a:t>history</a:t>
                      </a:r>
                      <a:r>
                        <a:rPr lang="en-US" sz="1600" dirty="0" smtClean="0">
                          <a:effectLst/>
                        </a:rPr>
                        <a:t>, </a:t>
                      </a:r>
                      <a:r>
                        <a:rPr lang="en-GB" sz="1600" i="1" dirty="0">
                          <a:effectLst/>
                        </a:rPr>
                        <a:t>colon rupture</a:t>
                      </a:r>
                      <a:r>
                        <a:rPr lang="en-GB" sz="1600" dirty="0">
                          <a:effectLst/>
                        </a:rPr>
                        <a:t>, thin and translucent skin, characteristic </a:t>
                      </a:r>
                      <a:r>
                        <a:rPr lang="en-GB" sz="1600" dirty="0" smtClean="0">
                          <a:effectLst/>
                        </a:rPr>
                        <a:t>face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it-IT" sz="1600">
                          <a:effectLst/>
                        </a:rPr>
                        <a:t>COL3A1 p.Gly540Arg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25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M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>
                          <a:effectLst/>
                        </a:rPr>
                        <a:t>c</a:t>
                      </a:r>
                      <a:r>
                        <a:rPr lang="en-US" sz="1600" dirty="0" err="1">
                          <a:effectLst/>
                        </a:rPr>
                        <a:t>arotid</a:t>
                      </a:r>
                      <a:r>
                        <a:rPr lang="en-US" sz="1600" dirty="0">
                          <a:effectLst/>
                        </a:rPr>
                        <a:t> (bilateral)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  <a:tr h="810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130800" algn="l"/>
                          <a:tab pos="7741285" algn="l"/>
                        </a:tabLst>
                        <a:defRPr/>
                      </a:pPr>
                      <a:r>
                        <a:rPr lang="fr-FR" sz="1600" b="1" dirty="0" err="1" smtClean="0">
                          <a:effectLst/>
                        </a:rPr>
                        <a:t>Vascular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r>
                        <a:rPr lang="fr-FR" sz="1600" b="1" dirty="0" err="1" smtClean="0">
                          <a:effectLst/>
                        </a:rPr>
                        <a:t>Ehlers-Danlos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yes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 i="1" dirty="0">
                          <a:effectLst/>
                        </a:rPr>
                        <a:t>colon rupture</a:t>
                      </a:r>
                      <a:r>
                        <a:rPr lang="en-US" sz="1600" dirty="0">
                          <a:effectLst/>
                        </a:rPr>
                        <a:t>, thin and translucent skin, easy bruising, muscle ruptures, joint dislocations, sprains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COL3A1</a:t>
                      </a: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p.Gly571Arg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29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M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 err="1">
                          <a:effectLst/>
                        </a:rPr>
                        <a:t>vertebral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  <a:tr h="5763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130800" algn="l"/>
                          <a:tab pos="7741285" algn="l"/>
                        </a:tabLst>
                        <a:defRPr/>
                      </a:pPr>
                      <a:r>
                        <a:rPr lang="en-US" sz="1600" b="1" dirty="0" smtClean="0">
                          <a:effectLst/>
                        </a:rPr>
                        <a:t>Classic             </a:t>
                      </a:r>
                      <a:r>
                        <a:rPr lang="fr-FR" sz="1600" b="1" dirty="0" err="1" smtClean="0">
                          <a:effectLst/>
                        </a:rPr>
                        <a:t>Ehlers-Danlos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no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cutis hyperlaxa, thin skin, easy bruising, joint hypermobility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not tested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43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M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carotid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  <a:tr h="8109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130800" algn="l"/>
                          <a:tab pos="7741285" algn="l"/>
                        </a:tabLst>
                        <a:defRPr/>
                      </a:pPr>
                      <a:r>
                        <a:rPr lang="fr-FR" sz="1600" b="1" dirty="0" err="1" smtClean="0">
                          <a:effectLst/>
                        </a:rPr>
                        <a:t>Hypermobile</a:t>
                      </a:r>
                      <a:r>
                        <a:rPr lang="fr-FR" sz="1600" b="1" dirty="0" smtClean="0">
                          <a:effectLst/>
                        </a:rPr>
                        <a:t> </a:t>
                      </a:r>
                      <a:r>
                        <a:rPr lang="fr-FR" sz="1600" b="1" dirty="0" err="1" smtClean="0">
                          <a:effectLst/>
                        </a:rPr>
                        <a:t>Ehlers-Danlos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yes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multiple sprains, joint hypermobility and 3 out of 3 children with joint hypermobility, mild cutis hyperlaxa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>
                          <a:effectLst/>
                        </a:rPr>
                        <a:t>not </a:t>
                      </a:r>
                      <a:r>
                        <a:rPr lang="fr-FR" sz="1600" dirty="0" err="1">
                          <a:effectLst/>
                        </a:rPr>
                        <a:t>tested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>
                          <a:effectLst/>
                        </a:rPr>
                        <a:t>42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>
                          <a:effectLst/>
                        </a:rPr>
                        <a:t>F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carotid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  <a:tr h="54065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b="1" dirty="0" err="1" smtClean="0">
                          <a:effectLst/>
                        </a:rPr>
                        <a:t>Osteogenesis</a:t>
                      </a:r>
                      <a:r>
                        <a:rPr lang="fr-FR" sz="1600" b="1" baseline="0" dirty="0" smtClean="0">
                          <a:effectLst/>
                        </a:rPr>
                        <a:t> </a:t>
                      </a:r>
                      <a:r>
                        <a:rPr lang="fr-FR" sz="1600" b="1" baseline="0" dirty="0" err="1" smtClean="0">
                          <a:effectLst/>
                        </a:rPr>
                        <a:t>Imperfecta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yes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&gt;50 fractures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not tested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>
                          <a:effectLst/>
                        </a:rPr>
                        <a:t>40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>
                          <a:effectLst/>
                        </a:rPr>
                        <a:t>F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 err="1">
                          <a:effectLst/>
                        </a:rPr>
                        <a:t>carotid</a:t>
                      </a:r>
                      <a:r>
                        <a:rPr lang="fr-FR" sz="1600" dirty="0">
                          <a:effectLst/>
                        </a:rPr>
                        <a:t> + </a:t>
                      </a:r>
                      <a:r>
                        <a:rPr lang="fr-FR" sz="1600" dirty="0" err="1">
                          <a:effectLst/>
                        </a:rPr>
                        <a:t>vertebral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  <a:tr h="10813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b="1" dirty="0" err="1" smtClean="0">
                          <a:effectLst/>
                        </a:rPr>
                        <a:t>Marfan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fr-FR" sz="1600" dirty="0" err="1">
                          <a:effectLst/>
                        </a:rPr>
                        <a:t>yes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positive family </a:t>
                      </a:r>
                      <a:r>
                        <a:rPr lang="en-US" sz="1600" b="1" dirty="0" smtClean="0">
                          <a:effectLst/>
                        </a:rPr>
                        <a:t>history</a:t>
                      </a:r>
                      <a:r>
                        <a:rPr lang="en-US" sz="1600" dirty="0" smtClean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glaucoma, retinal detachment</a:t>
                      </a:r>
                      <a:r>
                        <a:rPr lang="en-US" sz="1600" dirty="0" smtClean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pneumothorax, aortic insufficiency, mitral valve prolapse, dilatation of ascending aorta 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 dirty="0">
                          <a:effectLst/>
                        </a:rPr>
                        <a:t>not tested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>
                          <a:effectLst/>
                        </a:rPr>
                        <a:t>24</a:t>
                      </a:r>
                      <a:endParaRPr lang="fr-FR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 dirty="0">
                          <a:effectLst/>
                        </a:rPr>
                        <a:t>F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5130800" algn="l"/>
                          <a:tab pos="7741285" algn="l"/>
                        </a:tabLst>
                      </a:pPr>
                      <a:r>
                        <a:rPr lang="en-US" sz="1600" dirty="0">
                          <a:effectLst/>
                        </a:rPr>
                        <a:t>vertebral (bilateral)</a:t>
                      </a:r>
                      <a:endParaRPr lang="fr-FR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524" marR="38524" marT="0" marB="0" anchor="ctr"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241300" y="234950"/>
            <a:ext cx="8647113" cy="8318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CADISP-plus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hospital-based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registry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of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CeAD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patients (23 </a:t>
            </a: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hospitals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):</a:t>
            </a:r>
          </a:p>
          <a:p>
            <a:pPr>
              <a:defRPr/>
            </a:pPr>
            <a:r>
              <a:rPr lang="fr-FR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from</a:t>
            </a:r>
            <a:r>
              <a:rPr lang="fr-FR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1,934 consecutive </a:t>
            </a:r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CeAD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patients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,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6 (0.3%) had inherited CTD</a:t>
            </a:r>
            <a:endParaRPr lang="fr-FR" sz="24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2837" name="ZoneTexte 3"/>
          <p:cNvSpPr txBox="1">
            <a:spLocks noChangeArrowheads="1"/>
          </p:cNvSpPr>
          <p:nvPr/>
        </p:nvSpPr>
        <p:spPr bwMode="auto">
          <a:xfrm>
            <a:off x="5060950" y="6557963"/>
            <a:ext cx="4079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Debette, Goeggel-Simonetti, et al., Neurology in press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oneTexte 3"/>
          <p:cNvSpPr txBox="1">
            <a:spLocks noChangeArrowheads="1"/>
          </p:cNvSpPr>
          <p:nvPr/>
        </p:nvSpPr>
        <p:spPr bwMode="auto">
          <a:xfrm>
            <a:off x="5060950" y="6556375"/>
            <a:ext cx="4079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fr-FR" altLang="fr-FR" sz="1400" i="1">
                <a:latin typeface="Calibri" pitchFamily="34" charset="0"/>
                <a:cs typeface="Arial" pitchFamily="34" charset="0"/>
              </a:rPr>
              <a:t>Debette, Goeggel-Simonetti, et al., Neurology in press</a:t>
            </a:r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468313" y="333375"/>
          <a:ext cx="8207375" cy="60483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1958"/>
                <a:gridCol w="618071"/>
                <a:gridCol w="358478"/>
                <a:gridCol w="640455"/>
                <a:gridCol w="1154212"/>
                <a:gridCol w="808021"/>
                <a:gridCol w="131226"/>
                <a:gridCol w="1548104"/>
                <a:gridCol w="405456"/>
                <a:gridCol w="1127472"/>
                <a:gridCol w="823922"/>
              </a:tblGrid>
              <a:tr h="2493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400" dirty="0">
                          <a:effectLst/>
                        </a:rPr>
                        <a:t>Clinical features of index patient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400">
                          <a:effectLst/>
                        </a:rPr>
                        <a:t> </a:t>
                      </a:r>
                      <a:endParaRPr lang="fr-FR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400" dirty="0">
                          <a:effectLst/>
                        </a:rPr>
                        <a:t>Clinical features of affected relative</a:t>
                      </a:r>
                      <a:endParaRPr lang="fr-FR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699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Family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>
                          <a:effectLst/>
                        </a:rPr>
                        <a:t>Patient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>
                          <a:effectLst/>
                        </a:rPr>
                        <a:t>Age</a:t>
                      </a:r>
                      <a:endParaRPr lang="fr-FR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>
                          <a:effectLst/>
                        </a:rPr>
                        <a:t>Gender</a:t>
                      </a:r>
                      <a:endParaRPr lang="fr-FR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>
                          <a:effectLst/>
                        </a:rPr>
                        <a:t>Location of dissection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 err="1">
                          <a:effectLst/>
                        </a:rPr>
                        <a:t>Cerebral</a:t>
                      </a:r>
                      <a:r>
                        <a:rPr lang="fr-FR" sz="1200" b="1" dirty="0">
                          <a:effectLst/>
                        </a:rPr>
                        <a:t> </a:t>
                      </a:r>
                      <a:r>
                        <a:rPr lang="fr-FR" sz="1200" b="1" dirty="0" err="1">
                          <a:effectLst/>
                        </a:rPr>
                        <a:t>ischemia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>
                          <a:effectLst/>
                        </a:rPr>
                        <a:t> </a:t>
                      </a:r>
                      <a:endParaRPr lang="fr-FR" sz="12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>
                          <a:effectLst/>
                        </a:rPr>
                        <a:t>Relative(s) </a:t>
                      </a:r>
                      <a:r>
                        <a:rPr lang="fr-FR" sz="1200" b="1" dirty="0" err="1">
                          <a:effectLst/>
                        </a:rPr>
                        <a:t>with</a:t>
                      </a:r>
                      <a:r>
                        <a:rPr lang="fr-FR" sz="1200" b="1" dirty="0">
                          <a:effectLst/>
                        </a:rPr>
                        <a:t> </a:t>
                      </a:r>
                      <a:r>
                        <a:rPr lang="fr-FR" sz="1200" b="1" dirty="0" err="1">
                          <a:effectLst/>
                        </a:rPr>
                        <a:t>CeAD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>
                          <a:effectLst/>
                        </a:rPr>
                        <a:t>Age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>
                          <a:effectLst/>
                        </a:rPr>
                        <a:t>Location of dissection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b="1" dirty="0" err="1">
                          <a:effectLst/>
                        </a:rPr>
                        <a:t>Cerebral</a:t>
                      </a:r>
                      <a:r>
                        <a:rPr lang="fr-FR" sz="1200" b="1" dirty="0">
                          <a:effectLst/>
                        </a:rPr>
                        <a:t> </a:t>
                      </a:r>
                      <a:r>
                        <a:rPr lang="fr-FR" sz="1200" b="1" dirty="0" err="1">
                          <a:effectLst/>
                        </a:rPr>
                        <a:t>ischemia</a:t>
                      </a:r>
                      <a:endParaRPr lang="fr-FR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60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left 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2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left vertebral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father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left 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sister (patient 4)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 (patient 3)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bilateral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0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male cousin*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left 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male cousin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right 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7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sister (patient 8)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right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right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 (patient 7)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7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44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left vertebral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female cousin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male cousin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male cousin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uncle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60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r>
                        <a:rPr lang="fr-FR" sz="1200" dirty="0">
                          <a:solidFill>
                            <a:srgbClr val="0000CC"/>
                          </a:solidFill>
                          <a:effectLst/>
                        </a:rPr>
                        <a:t> 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12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 (patient 13)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 (patient 12)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14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44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right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mother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12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sister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>
                          <a:effectLst/>
                        </a:rPr>
                        <a:t>48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14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17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53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sister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brother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15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male cousin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57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common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 smtClean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16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19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48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left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sister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 dirty="0">
                          <a:effectLst/>
                        </a:rPr>
                        <a:t>right </a:t>
                      </a:r>
                      <a:r>
                        <a:rPr lang="en-US" sz="1200" dirty="0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  <a:tr h="2360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17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20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38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F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bilateral</a:t>
                      </a:r>
                      <a:r>
                        <a:rPr lang="fr-FR" sz="1200" dirty="0">
                          <a:effectLst/>
                        </a:rPr>
                        <a:t> </a:t>
                      </a:r>
                      <a:r>
                        <a:rPr lang="fr-FR" sz="1200" dirty="0" err="1">
                          <a:solidFill>
                            <a:srgbClr val="0000CC"/>
                          </a:solidFill>
                          <a:effectLst/>
                        </a:rPr>
                        <a:t>carotid</a:t>
                      </a:r>
                      <a:endParaRPr lang="fr-FR" sz="1200" dirty="0">
                        <a:solidFill>
                          <a:srgbClr val="0000CC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>
                          <a:effectLst/>
                        </a:rPr>
                        <a:t>1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 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uncle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>
                          <a:effectLst/>
                        </a:rPr>
                        <a:t>n.a.</a:t>
                      </a:r>
                      <a:endParaRPr lang="fr-F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130800" algn="l"/>
                        </a:tabLst>
                      </a:pPr>
                      <a:r>
                        <a:rPr lang="fr-FR" sz="1200" dirty="0" err="1">
                          <a:effectLst/>
                        </a:rPr>
                        <a:t>n.a</a:t>
                      </a:r>
                      <a:r>
                        <a:rPr lang="fr-FR" sz="1200" dirty="0">
                          <a:effectLst/>
                        </a:rPr>
                        <a:t>.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3133" marR="43133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95288" y="1423988"/>
            <a:ext cx="8353425" cy="4525962"/>
          </a:xfrm>
        </p:spPr>
        <p:txBody>
          <a:bodyPr/>
          <a:lstStyle/>
          <a:p>
            <a:pPr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dirty="0" smtClean="0"/>
              <a:t>Two additional loci reached </a:t>
            </a:r>
            <a:r>
              <a:rPr lang="en-US" dirty="0"/>
              <a:t>genome-wide significance when imputed </a:t>
            </a:r>
            <a:r>
              <a:rPr lang="en-US" dirty="0" smtClean="0"/>
              <a:t>(1000G)</a:t>
            </a:r>
          </a:p>
          <a:p>
            <a:pPr marL="630238" lvl="1" indent="-273050">
              <a:spcBef>
                <a:spcPts val="12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n-US" sz="2200" dirty="0" smtClean="0"/>
              <a:t>rs2163474 </a:t>
            </a:r>
            <a:r>
              <a:rPr lang="en-US" sz="2200" dirty="0"/>
              <a:t>in </a:t>
            </a:r>
            <a:r>
              <a:rPr lang="en-US" sz="2200" i="1" dirty="0"/>
              <a:t>CCDC102B</a:t>
            </a:r>
            <a:r>
              <a:rPr lang="en-US" sz="2200" dirty="0"/>
              <a:t> on chr18q22.1, OR=1.78[95%CI:1.50-2.11], </a:t>
            </a:r>
            <a:r>
              <a:rPr lang="en-US" sz="2200" dirty="0" smtClean="0"/>
              <a:t>p=3.86x10-11</a:t>
            </a:r>
          </a:p>
          <a:p>
            <a:pPr marL="630238" lvl="1" indent="-273050">
              <a:spcBef>
                <a:spcPts val="12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§"/>
              <a:defRPr/>
            </a:pP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rs9915775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chr17q21.1                                              OR=3.39[95%CI:2.21-5.19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],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p=1.97x10-8                                 (removed from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further consideration because of 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low MAF [0.01] </a:t>
            </a:r>
            <a:r>
              <a:rPr lang="en-US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and relatively poor imputation quality (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</a:t>
            </a:r>
            <a:r>
              <a:rPr lang="en-US" sz="2200" baseline="30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US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=0.59)</a:t>
            </a:r>
          </a:p>
          <a:p>
            <a:pPr marL="315913" indent="-358775">
              <a:spcBef>
                <a:spcPts val="2400"/>
              </a:spcBef>
              <a:buClr>
                <a:srgbClr val="000099"/>
              </a:buClr>
              <a:buSzPct val="80000"/>
              <a:buFont typeface="Wingdings" panose="05000000000000000000" pitchFamily="2" charset="2"/>
              <a:buChar char="q"/>
              <a:defRPr/>
            </a:pPr>
            <a:r>
              <a:rPr lang="en-US" dirty="0"/>
              <a:t>No significant replication (p&gt;0.15</a:t>
            </a:r>
            <a:r>
              <a:rPr lang="en-US" dirty="0" smtClean="0"/>
              <a:t>)</a:t>
            </a:r>
            <a:endParaRPr lang="fr-FR" dirty="0"/>
          </a:p>
        </p:txBody>
      </p:sp>
      <p:sp>
        <p:nvSpPr>
          <p:cNvPr id="34819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Secondary analyses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ce réservé du contenu 2"/>
          <p:cNvSpPr>
            <a:spLocks noGrp="1"/>
          </p:cNvSpPr>
          <p:nvPr>
            <p:ph idx="1"/>
          </p:nvPr>
        </p:nvSpPr>
        <p:spPr>
          <a:xfrm>
            <a:off x="395288" y="1423988"/>
            <a:ext cx="8353425" cy="4525962"/>
          </a:xfrm>
        </p:spPr>
        <p:txBody>
          <a:bodyPr/>
          <a:lstStyle/>
          <a:p>
            <a:pPr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No association with CeAD of: </a:t>
            </a:r>
          </a:p>
          <a:p>
            <a:pPr marL="630238" lvl="1" indent="-273050">
              <a:spcBef>
                <a:spcPts val="18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fr-FR" smtClean="0"/>
              <a:t>SNPs reported to be associated with CeAD in </a:t>
            </a:r>
            <a:r>
              <a:rPr lang="en-US" altLang="fr-FR" b="1" smtClean="0"/>
              <a:t>candidate gene association studies</a:t>
            </a:r>
          </a:p>
          <a:p>
            <a:pPr marL="630238" lvl="1" indent="-273050">
              <a:spcBef>
                <a:spcPts val="18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fr-FR" smtClean="0"/>
              <a:t>SNPs within a </a:t>
            </a:r>
            <a:r>
              <a:rPr lang="en-US" altLang="fr-FR" b="1" smtClean="0"/>
              <a:t>100kb window of </a:t>
            </a:r>
            <a:r>
              <a:rPr lang="en-US" altLang="fr-FR" b="1" i="1" smtClean="0"/>
              <a:t>COL3A1</a:t>
            </a:r>
            <a:r>
              <a:rPr lang="en-US" altLang="fr-FR" smtClean="0"/>
              <a:t>, the gene harboring causal mutations for </a:t>
            </a:r>
            <a:r>
              <a:rPr lang="en-US" altLang="fr-FR" i="1" smtClean="0"/>
              <a:t>vascular Ehlers-Danlos syndrome</a:t>
            </a:r>
          </a:p>
          <a:p>
            <a:pPr marL="630238" lvl="1" indent="-273050">
              <a:spcBef>
                <a:spcPts val="18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altLang="fr-FR" smtClean="0"/>
              <a:t>Published genome-wide susceptibility SNPs for </a:t>
            </a:r>
            <a:r>
              <a:rPr lang="en-US" altLang="fr-FR" b="1" smtClean="0"/>
              <a:t>intracranial aneurysms</a:t>
            </a:r>
            <a:r>
              <a:rPr lang="en-US" altLang="fr-FR" smtClean="0"/>
              <a:t>, and for </a:t>
            </a:r>
            <a:r>
              <a:rPr lang="en-US" altLang="fr-FR" b="1" smtClean="0"/>
              <a:t>thoracic aortic aneurysms &amp; dissection </a:t>
            </a:r>
            <a:endParaRPr lang="fr-FR" altLang="fr-FR" b="1" smtClean="0"/>
          </a:p>
        </p:txBody>
      </p:sp>
      <p:sp>
        <p:nvSpPr>
          <p:cNvPr id="35843" name="Titre 1"/>
          <p:cNvSpPr>
            <a:spLocks noGrp="1"/>
          </p:cNvSpPr>
          <p:nvPr>
            <p:ph type="title"/>
          </p:nvPr>
        </p:nvSpPr>
        <p:spPr>
          <a:xfrm>
            <a:off x="222250" y="39688"/>
            <a:ext cx="8701088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Secondary analyses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r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n-US" altLang="fr-FR" smtClean="0">
                <a:solidFill>
                  <a:srgbClr val="0000CC"/>
                </a:solidFill>
                <a:effectLst/>
              </a:rPr>
              <a:t>Perspectives</a:t>
            </a:r>
          </a:p>
        </p:txBody>
      </p:sp>
      <p:sp>
        <p:nvSpPr>
          <p:cNvPr id="36867" name="Espace réservé du contenu 10"/>
          <p:cNvSpPr>
            <a:spLocks noGrp="1"/>
          </p:cNvSpPr>
          <p:nvPr>
            <p:ph idx="1"/>
          </p:nvPr>
        </p:nvSpPr>
        <p:spPr>
          <a:xfrm>
            <a:off x="338138" y="1438275"/>
            <a:ext cx="8374062" cy="4525963"/>
          </a:xfrm>
        </p:spPr>
        <p:txBody>
          <a:bodyPr/>
          <a:lstStyle/>
          <a:p>
            <a:pPr>
              <a:spcBef>
                <a:spcPts val="2400"/>
              </a:spcBef>
              <a:buClr>
                <a:srgbClr val="000099"/>
              </a:buClr>
              <a:buSzPct val="80000"/>
              <a:buFont typeface="Wingdings" pitchFamily="2" charset="2"/>
              <a:buChar char="q"/>
            </a:pPr>
            <a:r>
              <a:rPr lang="en-US" altLang="fr-FR" smtClean="0"/>
              <a:t>Next steps</a:t>
            </a:r>
          </a:p>
          <a:p>
            <a:pPr marL="539750" lvl="1" indent="-179388">
              <a:spcBef>
                <a:spcPts val="12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mtClean="0"/>
              <a:t>More GWAS… Re-run GWAS with imputation on latest version 1000G (including UK10K), increase sample size</a:t>
            </a:r>
          </a:p>
          <a:p>
            <a:pPr marL="539750" lvl="1" indent="-179388">
              <a:spcBef>
                <a:spcPts val="18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mtClean="0"/>
              <a:t>Aim at performing whole exome / genome sequencing to explore role of rare variants (“extreme phenotypes”?)</a:t>
            </a:r>
          </a:p>
          <a:p>
            <a:pPr marL="539750" lvl="1" indent="-179388">
              <a:spcBef>
                <a:spcPts val="18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mtClean="0"/>
              <a:t>More systematic analysis of shared genetic variation with migraine and vascular disease </a:t>
            </a:r>
          </a:p>
          <a:p>
            <a:pPr marL="539750" lvl="1" indent="-179388">
              <a:spcBef>
                <a:spcPts val="18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mtClean="0"/>
              <a:t>Explore association of CeAD with structural variants and gene expression in relation with CeAD</a:t>
            </a:r>
          </a:p>
          <a:p>
            <a:pPr marL="539750" lvl="1" indent="-179388">
              <a:spcBef>
                <a:spcPts val="1800"/>
              </a:spcBef>
              <a:buClr>
                <a:srgbClr val="000099"/>
              </a:buClr>
              <a:buSzPct val="80000"/>
              <a:buFont typeface="Wingdings" pitchFamily="2" charset="2"/>
              <a:buChar char="§"/>
            </a:pPr>
            <a:r>
              <a:rPr lang="en-US" altLang="fr-FR" smtClean="0"/>
              <a:t>Decipher genes underlying familial CeAD (esp. if &gt; 2 affected)</a:t>
            </a:r>
          </a:p>
          <a:p>
            <a:pPr marL="1054100" lvl="2" indent="-342900">
              <a:spcBef>
                <a:spcPts val="600"/>
              </a:spcBef>
              <a:buClr>
                <a:srgbClr val="000099"/>
              </a:buClr>
              <a:buSzPct val="80000"/>
              <a:buFont typeface="Wingdings" pitchFamily="2" charset="2"/>
              <a:buChar char="Ø"/>
            </a:pPr>
            <a:endParaRPr lang="en-US" altLang="fr-FR" sz="2400" smtClean="0"/>
          </a:p>
          <a:p>
            <a:pPr marL="1054100" lvl="2" indent="-342900">
              <a:spcBef>
                <a:spcPts val="600"/>
              </a:spcBef>
              <a:buClr>
                <a:srgbClr val="000099"/>
              </a:buClr>
              <a:buSzPct val="80000"/>
              <a:buFont typeface="Wingdings" pitchFamily="2" charset="2"/>
              <a:buChar char="Ø"/>
            </a:pPr>
            <a:endParaRPr lang="en-US" altLang="fr-FR" sz="2400" smtClean="0"/>
          </a:p>
          <a:p>
            <a:pPr marL="1054100" lvl="2" indent="-342900">
              <a:spcBef>
                <a:spcPts val="600"/>
              </a:spcBef>
              <a:buClr>
                <a:srgbClr val="000099"/>
              </a:buClr>
              <a:buSzPct val="80000"/>
              <a:buFont typeface="Wingdings" pitchFamily="2" charset="2"/>
              <a:buChar char="Ø"/>
            </a:pPr>
            <a:endParaRPr lang="en-US" altLang="fr-FR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6771</TotalTime>
  <Words>2388</Words>
  <Application>Microsoft Office PowerPoint</Application>
  <PresentationFormat>On-screen Show (4:3)</PresentationFormat>
  <Paragraphs>881</Paragraphs>
  <Slides>32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Wingdings</vt:lpstr>
      <vt:lpstr>Times New Roman</vt:lpstr>
      <vt:lpstr>Arial Narrow</vt:lpstr>
      <vt:lpstr>Baskerville Old Face</vt:lpstr>
      <vt:lpstr>Albany AMT</vt:lpstr>
      <vt:lpstr>Thème Office</vt:lpstr>
      <vt:lpstr> Agnostic approaches to decipher determinants of  Cervical Artery Dissection</vt:lpstr>
      <vt:lpstr>Slide 2</vt:lpstr>
      <vt:lpstr>Epidemiology of CeAD</vt:lpstr>
      <vt:lpstr>« Environmental » Risk factors</vt:lpstr>
      <vt:lpstr>Genetic risk factors</vt:lpstr>
      <vt:lpstr>Genetic risk factors</vt:lpstr>
      <vt:lpstr>Genetic risk factors</vt:lpstr>
      <vt:lpstr>Slide 8</vt:lpstr>
      <vt:lpstr>14,416 controls drawn from an anonymized control genotype database at the French National Genotyping Center, and matched on cases for ethnic background (based on distribution of Eigenvectors)</vt:lpstr>
      <vt:lpstr>Genotyping and imputation</vt:lpstr>
      <vt:lpstr>Statistics - GWAS</vt:lpstr>
      <vt:lpstr>QQ plot: no inflation of association statistics</vt:lpstr>
      <vt:lpstr>Manhattan plot</vt:lpstr>
      <vt:lpstr>Associations with genotyped SNPs at p&lt;10-5</vt:lpstr>
      <vt:lpstr>Follow-up sample</vt:lpstr>
      <vt:lpstr>Association of top SNPs in follow-up</vt:lpstr>
      <vt:lpstr>Additional evidence for association</vt:lpstr>
      <vt:lpstr>PHACTR1: regional association plot</vt:lpstr>
      <vt:lpstr>PHACTR1: regional association plot</vt:lpstr>
      <vt:lpstr>Secondary analyses</vt:lpstr>
      <vt:lpstr>Secondary analyses</vt:lpstr>
      <vt:lpstr>Pleiotropy with vascular &amp; neurological conditions</vt:lpstr>
      <vt:lpstr>Slide 23</vt:lpstr>
      <vt:lpstr>Slide 24</vt:lpstr>
      <vt:lpstr>Slide 25</vt:lpstr>
      <vt:lpstr>Slide 26</vt:lpstr>
      <vt:lpstr>Conclusion</vt:lpstr>
      <vt:lpstr>Slide 28</vt:lpstr>
      <vt:lpstr>Slide 29</vt:lpstr>
      <vt:lpstr>Secondary analyses</vt:lpstr>
      <vt:lpstr>Secondary analyses</vt:lpstr>
      <vt:lpstr>Perspectives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Sabrina</dc:creator>
  <cp:lastModifiedBy>Stephen Bevan</cp:lastModifiedBy>
  <cp:revision>2495</cp:revision>
  <cp:lastPrinted>2014-02-05T23:18:00Z</cp:lastPrinted>
  <dcterms:created xsi:type="dcterms:W3CDTF">2011-04-14T08:25:25Z</dcterms:created>
  <dcterms:modified xsi:type="dcterms:W3CDTF">2014-12-05T15:44:06Z</dcterms:modified>
</cp:coreProperties>
</file>