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7.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8.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9.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0.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1.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2.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3.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4.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5.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6.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7.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18.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19.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theme/theme20.xml" ContentType="application/vnd.openxmlformats-officedocument.theme+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1.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2.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3.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4.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25.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theme/theme26.xml" ContentType="application/vnd.openxmlformats-officedocument.theme+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theme/theme27.xml" ContentType="application/vnd.openxmlformats-officedocument.theme+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28.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29.xml" ContentType="application/vnd.openxmlformats-officedocument.theme+xml"/>
  <Override PartName="/ppt/theme/theme3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6202" r:id="rId1"/>
    <p:sldMasterId id="2147486579" r:id="rId2"/>
    <p:sldMasterId id="2147487720" r:id="rId3"/>
    <p:sldMasterId id="2147487954" r:id="rId4"/>
    <p:sldMasterId id="2147489318" r:id="rId5"/>
    <p:sldMasterId id="2147489583" r:id="rId6"/>
    <p:sldMasterId id="2147489649" r:id="rId7"/>
    <p:sldMasterId id="2147489677" r:id="rId8"/>
    <p:sldMasterId id="2147489834" r:id="rId9"/>
    <p:sldMasterId id="2147489850" r:id="rId10"/>
    <p:sldMasterId id="2147489866" r:id="rId11"/>
    <p:sldMasterId id="2147489913" r:id="rId12"/>
    <p:sldMasterId id="2147489941" r:id="rId13"/>
    <p:sldMasterId id="2147489957" r:id="rId14"/>
    <p:sldMasterId id="2147489972" r:id="rId15"/>
    <p:sldMasterId id="2147490019" r:id="rId16"/>
    <p:sldMasterId id="2147490031" r:id="rId17"/>
    <p:sldMasterId id="2147490125" r:id="rId18"/>
    <p:sldMasterId id="2147490186" r:id="rId19"/>
    <p:sldMasterId id="2147490214" r:id="rId20"/>
    <p:sldMasterId id="2147490228" r:id="rId21"/>
    <p:sldMasterId id="2147490244" r:id="rId22"/>
    <p:sldMasterId id="2147490256" r:id="rId23"/>
    <p:sldMasterId id="2147490308" r:id="rId24"/>
    <p:sldMasterId id="2147490320" r:id="rId25"/>
    <p:sldMasterId id="2147490361" r:id="rId26"/>
    <p:sldMasterId id="2147490375" r:id="rId27"/>
    <p:sldMasterId id="2147490415" r:id="rId28"/>
    <p:sldMasterId id="2147490444" r:id="rId29"/>
  </p:sldMasterIdLst>
  <p:notesMasterIdLst>
    <p:notesMasterId r:id="rId75"/>
  </p:notesMasterIdLst>
  <p:sldIdLst>
    <p:sldId id="825" r:id="rId30"/>
    <p:sldId id="796" r:id="rId31"/>
    <p:sldId id="826" r:id="rId32"/>
    <p:sldId id="828" r:id="rId33"/>
    <p:sldId id="766" r:id="rId34"/>
    <p:sldId id="809" r:id="rId35"/>
    <p:sldId id="768" r:id="rId36"/>
    <p:sldId id="771" r:id="rId37"/>
    <p:sldId id="772" r:id="rId38"/>
    <p:sldId id="829" r:id="rId39"/>
    <p:sldId id="775" r:id="rId40"/>
    <p:sldId id="776" r:id="rId41"/>
    <p:sldId id="777" r:id="rId42"/>
    <p:sldId id="779" r:id="rId43"/>
    <p:sldId id="780" r:id="rId44"/>
    <p:sldId id="831" r:id="rId45"/>
    <p:sldId id="832" r:id="rId46"/>
    <p:sldId id="836" r:id="rId47"/>
    <p:sldId id="810" r:id="rId48"/>
    <p:sldId id="830" r:id="rId49"/>
    <p:sldId id="813" r:id="rId50"/>
    <p:sldId id="814" r:id="rId51"/>
    <p:sldId id="845" r:id="rId52"/>
    <p:sldId id="838" r:id="rId53"/>
    <p:sldId id="839" r:id="rId54"/>
    <p:sldId id="844" r:id="rId55"/>
    <p:sldId id="848" r:id="rId56"/>
    <p:sldId id="851" r:id="rId57"/>
    <p:sldId id="852" r:id="rId58"/>
    <p:sldId id="859" r:id="rId59"/>
    <p:sldId id="846" r:id="rId60"/>
    <p:sldId id="738" r:id="rId61"/>
    <p:sldId id="717" r:id="rId62"/>
    <p:sldId id="718" r:id="rId63"/>
    <p:sldId id="789" r:id="rId64"/>
    <p:sldId id="790" r:id="rId65"/>
    <p:sldId id="847" r:id="rId66"/>
    <p:sldId id="731" r:id="rId67"/>
    <p:sldId id="733" r:id="rId68"/>
    <p:sldId id="734" r:id="rId69"/>
    <p:sldId id="821" r:id="rId70"/>
    <p:sldId id="863" r:id="rId71"/>
    <p:sldId id="745" r:id="rId72"/>
    <p:sldId id="864" r:id="rId73"/>
    <p:sldId id="742" r:id="rId7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26132" autoAdjust="0"/>
    <p:restoredTop sz="90909" autoAdjust="0"/>
  </p:normalViewPr>
  <p:slideViewPr>
    <p:cSldViewPr>
      <p:cViewPr>
        <p:scale>
          <a:sx n="70" d="100"/>
          <a:sy n="70" d="100"/>
        </p:scale>
        <p:origin x="-1854" y="-6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0.xml"/><Relationship Id="rId21" Type="http://schemas.openxmlformats.org/officeDocument/2006/relationships/slideMaster" Target="slideMasters/slideMaster21.xml"/><Relationship Id="rId34" Type="http://schemas.openxmlformats.org/officeDocument/2006/relationships/slide" Target="slides/slide5.xml"/><Relationship Id="rId42" Type="http://schemas.openxmlformats.org/officeDocument/2006/relationships/slide" Target="slides/slide13.xml"/><Relationship Id="rId47" Type="http://schemas.openxmlformats.org/officeDocument/2006/relationships/slide" Target="slides/slide18.xml"/><Relationship Id="rId50" Type="http://schemas.openxmlformats.org/officeDocument/2006/relationships/slide" Target="slides/slide21.xml"/><Relationship Id="rId55" Type="http://schemas.openxmlformats.org/officeDocument/2006/relationships/slide" Target="slides/slide26.xml"/><Relationship Id="rId63" Type="http://schemas.openxmlformats.org/officeDocument/2006/relationships/slide" Target="slides/slide34.xml"/><Relationship Id="rId68" Type="http://schemas.openxmlformats.org/officeDocument/2006/relationships/slide" Target="slides/slide39.xml"/><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3.xml"/><Relationship Id="rId37" Type="http://schemas.openxmlformats.org/officeDocument/2006/relationships/slide" Target="slides/slide8.xml"/><Relationship Id="rId40" Type="http://schemas.openxmlformats.org/officeDocument/2006/relationships/slide" Target="slides/slide11.xml"/><Relationship Id="rId45" Type="http://schemas.openxmlformats.org/officeDocument/2006/relationships/slide" Target="slides/slide16.xml"/><Relationship Id="rId53" Type="http://schemas.openxmlformats.org/officeDocument/2006/relationships/slide" Target="slides/slide24.xml"/><Relationship Id="rId58" Type="http://schemas.openxmlformats.org/officeDocument/2006/relationships/slide" Target="slides/slide29.xml"/><Relationship Id="rId66" Type="http://schemas.openxmlformats.org/officeDocument/2006/relationships/slide" Target="slides/slide37.xml"/><Relationship Id="rId74" Type="http://schemas.openxmlformats.org/officeDocument/2006/relationships/slide" Target="slides/slide45.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32.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2.xml"/><Relationship Id="rId44" Type="http://schemas.openxmlformats.org/officeDocument/2006/relationships/slide" Target="slides/slide15.xml"/><Relationship Id="rId52" Type="http://schemas.openxmlformats.org/officeDocument/2006/relationships/slide" Target="slides/slide23.xml"/><Relationship Id="rId60" Type="http://schemas.openxmlformats.org/officeDocument/2006/relationships/slide" Target="slides/slide31.xml"/><Relationship Id="rId65" Type="http://schemas.openxmlformats.org/officeDocument/2006/relationships/slide" Target="slides/slide36.xml"/><Relationship Id="rId73" Type="http://schemas.openxmlformats.org/officeDocument/2006/relationships/slide" Target="slides/slide44.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1.xml"/><Relationship Id="rId35" Type="http://schemas.openxmlformats.org/officeDocument/2006/relationships/slide" Target="slides/slide6.xml"/><Relationship Id="rId43" Type="http://schemas.openxmlformats.org/officeDocument/2006/relationships/slide" Target="slides/slide14.xml"/><Relationship Id="rId48" Type="http://schemas.openxmlformats.org/officeDocument/2006/relationships/slide" Target="slides/slide19.xml"/><Relationship Id="rId56" Type="http://schemas.openxmlformats.org/officeDocument/2006/relationships/slide" Target="slides/slide27.xml"/><Relationship Id="rId64" Type="http://schemas.openxmlformats.org/officeDocument/2006/relationships/slide" Target="slides/slide35.xml"/><Relationship Id="rId69" Type="http://schemas.openxmlformats.org/officeDocument/2006/relationships/slide" Target="slides/slide40.xml"/><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22.xml"/><Relationship Id="rId72"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4.xml"/><Relationship Id="rId38" Type="http://schemas.openxmlformats.org/officeDocument/2006/relationships/slide" Target="slides/slide9.xml"/><Relationship Id="rId46" Type="http://schemas.openxmlformats.org/officeDocument/2006/relationships/slide" Target="slides/slide17.xml"/><Relationship Id="rId59" Type="http://schemas.openxmlformats.org/officeDocument/2006/relationships/slide" Target="slides/slide30.xml"/><Relationship Id="rId67" Type="http://schemas.openxmlformats.org/officeDocument/2006/relationships/slide" Target="slides/slide38.xml"/><Relationship Id="rId20" Type="http://schemas.openxmlformats.org/officeDocument/2006/relationships/slideMaster" Target="slideMasters/slideMaster20.xml"/><Relationship Id="rId41" Type="http://schemas.openxmlformats.org/officeDocument/2006/relationships/slide" Target="slides/slide12.xml"/><Relationship Id="rId54" Type="http://schemas.openxmlformats.org/officeDocument/2006/relationships/slide" Target="slides/slide25.xml"/><Relationship Id="rId62" Type="http://schemas.openxmlformats.org/officeDocument/2006/relationships/slide" Target="slides/slide33.xml"/><Relationship Id="rId70" Type="http://schemas.openxmlformats.org/officeDocument/2006/relationships/slide" Target="slides/slide41.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7.xml"/><Relationship Id="rId49" Type="http://schemas.openxmlformats.org/officeDocument/2006/relationships/slide" Target="slides/slide20.xml"/><Relationship Id="rId57"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4" Type="http://schemas.openxmlformats.org/officeDocument/2006/relationships/image" Target="../media/image4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a:lvl1pPr>
          </a:lstStyle>
          <a:p>
            <a:pPr>
              <a:defRPr/>
            </a:pPr>
            <a:fld id="{88F324E6-4DCD-4F00-9285-60D1922B9523}" type="datetimeFigureOut">
              <a:rPr lang="en-US"/>
              <a:pPr>
                <a:defRPr/>
              </a:pPr>
              <a:t>12/5/2013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0" hangingPunct="0">
              <a:defRPr sz="1200"/>
            </a:lvl1pPr>
          </a:lstStyle>
          <a:p>
            <a:pPr>
              <a:defRPr/>
            </a:pPr>
            <a:fld id="{F0ADB013-383E-4CE6-ADC3-6D9C557B4B3F}" type="slidenum">
              <a:rPr lang="en-US"/>
              <a:pPr>
                <a:defRPr/>
              </a:pPr>
              <a:t>‹#›</a:t>
            </a:fld>
            <a:endParaRPr lang="en-US"/>
          </a:p>
        </p:txBody>
      </p:sp>
    </p:spTree>
    <p:extLst>
      <p:ext uri="{BB962C8B-B14F-4D97-AF65-F5344CB8AC3E}">
        <p14:creationId xmlns:p14="http://schemas.microsoft.com/office/powerpoint/2010/main" val="20407909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0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sv-SE" smtClean="0"/>
          </a:p>
        </p:txBody>
      </p:sp>
      <p:sp>
        <p:nvSpPr>
          <p:cNvPr id="55091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B1DA44CD-62D5-4302-B6A7-9E0CB98B5431}" type="slidenum">
              <a:rPr lang="en-US" sz="1200">
                <a:solidFill>
                  <a:srgbClr val="000000"/>
                </a:solidFill>
              </a:rPr>
              <a:pPr algn="r" eaLnBrk="1" hangingPunct="1"/>
              <a:t>2</a:t>
            </a:fld>
            <a:endParaRPr lang="en-US" sz="12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fld id="{7C61E7DE-0413-4776-B812-8D0C3138E443}" type="slidenum">
              <a:rPr lang="sv-SE" b="0">
                <a:solidFill>
                  <a:prstClr val="black"/>
                </a:solidFill>
              </a:rPr>
              <a:pPr/>
              <a:t>6</a:t>
            </a:fld>
            <a:endParaRPr lang="sv-SE" b="0">
              <a:solidFill>
                <a:prstClr val="black"/>
              </a:solidFill>
            </a:endParaRPr>
          </a:p>
        </p:txBody>
      </p:sp>
      <p:sp>
        <p:nvSpPr>
          <p:cNvPr id="330755" name="Rectangle 2"/>
          <p:cNvSpPr>
            <a:spLocks noGrp="1" noRot="1" noChangeAspect="1" noChangeArrowheads="1" noTextEdit="1"/>
          </p:cNvSpPr>
          <p:nvPr>
            <p:ph type="sldImg"/>
          </p:nvPr>
        </p:nvSpPr>
        <p:spPr>
          <a:xfrm>
            <a:off x="1143000" y="685800"/>
            <a:ext cx="4572000" cy="3429000"/>
          </a:xfrm>
          <a:ln/>
        </p:spPr>
      </p:sp>
      <p:sp>
        <p:nvSpPr>
          <p:cNvPr id="330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fld id="{C9D3434C-B767-4B26-B8EF-F68566A117FB}" type="slidenum">
              <a:rPr lang="sv-SE" b="0">
                <a:solidFill>
                  <a:srgbClr val="000000"/>
                </a:solidFill>
              </a:rPr>
              <a:pPr/>
              <a:t>7</a:t>
            </a:fld>
            <a:endParaRPr lang="sv-SE" b="0">
              <a:solidFill>
                <a:srgbClr val="000000"/>
              </a:solidFill>
            </a:endParaRPr>
          </a:p>
        </p:txBody>
      </p:sp>
      <p:sp>
        <p:nvSpPr>
          <p:cNvPr id="579587" name="Rectangle 2"/>
          <p:cNvSpPr>
            <a:spLocks noGrp="1" noRot="1" noChangeAspect="1" noChangeArrowheads="1" noTextEdit="1"/>
          </p:cNvSpPr>
          <p:nvPr>
            <p:ph type="sldImg"/>
          </p:nvPr>
        </p:nvSpPr>
        <p:spPr>
          <a:xfrm>
            <a:off x="1143000" y="685800"/>
            <a:ext cx="4572000" cy="3429000"/>
          </a:xfrm>
          <a:ln/>
        </p:spPr>
      </p:sp>
      <p:sp>
        <p:nvSpPr>
          <p:cNvPr id="579588"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sv-SE" smtClean="0"/>
              <a:t>Recently  we repeated the studies from the BPS in the much larger MPP where more than 2200 individuals developed diabetes after a 25 yr follow-up period.</a:t>
            </a:r>
          </a:p>
          <a:p>
            <a:r>
              <a:rPr lang="sv-SE" smtClean="0"/>
              <a:t>There was an increased risk of T2D with increasing quartiles of BMI but this risk was doubled in subjects with a family history of T2D.</a:t>
            </a:r>
          </a:p>
          <a:p>
            <a:endParaRPr lang="sv-SE" smtClean="0"/>
          </a:p>
          <a:p>
            <a:r>
              <a:rPr lang="sv-SE" smtClean="0"/>
              <a:t>Also a FH of T2D doubled the risk of T3D associated with a low insulin response to oral glucose.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FD6BB92-AC89-49E7-B896-E18EAF8E9893}" type="slidenum">
              <a:rPr lang="en-US" sz="1200">
                <a:solidFill>
                  <a:srgbClr val="000000"/>
                </a:solidFill>
              </a:rPr>
              <a:pPr/>
              <a:t>8</a:t>
            </a:fld>
            <a:endParaRPr lang="en-US" sz="1200">
              <a:solidFill>
                <a:srgbClr val="000000"/>
              </a:solidFill>
            </a:endParaRPr>
          </a:p>
        </p:txBody>
      </p:sp>
      <p:sp>
        <p:nvSpPr>
          <p:cNvPr id="274435" name="Rectangle 2"/>
          <p:cNvSpPr>
            <a:spLocks noGrp="1" noRot="1" noChangeAspect="1" noChangeArrowheads="1" noTextEdit="1"/>
          </p:cNvSpPr>
          <p:nvPr>
            <p:ph type="sldImg"/>
          </p:nvPr>
        </p:nvSpPr>
        <p:spPr>
          <a:xfrm>
            <a:off x="1143000" y="685800"/>
            <a:ext cx="4572000" cy="3429000"/>
          </a:xfrm>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2D938A-FCBA-4358-A4F5-0AD7B051A2B9}" type="slidenum">
              <a:rPr lang="sv-SE" sz="1200">
                <a:solidFill>
                  <a:srgbClr val="000000"/>
                </a:solidFill>
              </a:rPr>
              <a:pPr eaLnBrk="1" hangingPunct="1"/>
              <a:t>9</a:t>
            </a:fld>
            <a:endParaRPr lang="sv-SE" sz="1200">
              <a:solidFill>
                <a:srgbClr val="000000"/>
              </a:solidFill>
            </a:endParaRPr>
          </a:p>
        </p:txBody>
      </p:sp>
      <p:sp>
        <p:nvSpPr>
          <p:cNvPr id="276483" name="Rectangle 2"/>
          <p:cNvSpPr>
            <a:spLocks noGrp="1" noRot="1" noChangeAspect="1" noChangeArrowheads="1" noTextEdit="1"/>
          </p:cNvSpPr>
          <p:nvPr>
            <p:ph type="sldImg"/>
          </p:nvPr>
        </p:nvSpPr>
        <p:spPr>
          <a:xfrm>
            <a:off x="1143000" y="685800"/>
            <a:ext cx="4572000" cy="3429000"/>
          </a:xfrm>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This slide shows results from the same Botnia prospective study I already referred to. Now we analyzed the effect of high and low genetic risk on changes in BMI, insulin sensitivity, CIR and DI over the 8-year follow-up period. Red line shows carriers of high genetic risk (top quartile) and blue line shows carriers of low genetic risk (lowest quartile).  We saw an increase in BMI and a concomitant decrease in insulin sensitivity which was uninfluenced by genotype.  However, individuals with a high genetic risk were not able to increase their insulin secretion to compensate for the decrease in insulin sensitivity as efficiently as individuals with low genetic risk.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fld id="{4FF460B2-073F-4431-B8B5-05F665C0E239}" type="slidenum">
              <a:rPr lang="en-US" b="0">
                <a:solidFill>
                  <a:srgbClr val="000000"/>
                </a:solidFill>
              </a:rPr>
              <a:pPr/>
              <a:t>12</a:t>
            </a:fld>
            <a:endParaRPr lang="en-US" b="0">
              <a:solidFill>
                <a:srgbClr val="000000"/>
              </a:solidFill>
            </a:endParaRPr>
          </a:p>
        </p:txBody>
      </p:sp>
      <p:sp>
        <p:nvSpPr>
          <p:cNvPr id="520195" name="Rectangle 2"/>
          <p:cNvSpPr>
            <a:spLocks noGrp="1" noRot="1" noChangeAspect="1" noChangeArrowheads="1" noTextEdit="1"/>
          </p:cNvSpPr>
          <p:nvPr>
            <p:ph type="sldImg"/>
          </p:nvPr>
        </p:nvSpPr>
        <p:spPr>
          <a:xfrm>
            <a:off x="1144588" y="685800"/>
            <a:ext cx="4572000" cy="3429000"/>
          </a:xfrm>
          <a:ln/>
        </p:spPr>
      </p:sp>
      <p:sp>
        <p:nvSpPr>
          <p:cNvPr id="520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Kaplan-Meier curves for diabetes-free survival on this slide show graphically the same results I just referred to. The red line shows risk allele carriers which progressed to diabetes faster as compare to the non-risk carriers, shown in blue. </a:t>
            </a:r>
          </a:p>
          <a:p>
            <a:pPr eaLnBrk="1" hangingPunct="1"/>
            <a:r>
              <a:rPr lang="en-US" smtClean="0">
                <a:latin typeface="Arial" pitchFamily="34" charset="0"/>
              </a:rPr>
              <a:t>This figure also shows insulin response to glucose during OGTT. The carriers of the risk genotype (in red) had lower insulin response to glucose as compared to wild type carriers in MPP study. Moreover, most important result was that the risk carriers had faster deterioration in insulin secretion over time as compared to non-risk carriers in individuals who progressed to diabetes.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fld id="{CEF18853-905F-475F-BBBE-5E1CB8B4B5E2}" type="slidenum">
              <a:rPr lang="en-US" b="0">
                <a:solidFill>
                  <a:srgbClr val="000000"/>
                </a:solidFill>
              </a:rPr>
              <a:pPr/>
              <a:t>13</a:t>
            </a:fld>
            <a:endParaRPr lang="en-US" b="0">
              <a:solidFill>
                <a:srgbClr val="000000"/>
              </a:solidFill>
            </a:endParaRPr>
          </a:p>
        </p:txBody>
      </p:sp>
      <p:sp>
        <p:nvSpPr>
          <p:cNvPr id="521219" name="Rectangle 2"/>
          <p:cNvSpPr>
            <a:spLocks noGrp="1" noRot="1" noChangeAspect="1" noChangeArrowheads="1" noTextEdit="1"/>
          </p:cNvSpPr>
          <p:nvPr>
            <p:ph type="sldImg"/>
          </p:nvPr>
        </p:nvSpPr>
        <p:spPr>
          <a:xfrm>
            <a:off x="1143000" y="685800"/>
            <a:ext cx="4572000" cy="3429000"/>
          </a:xfrm>
          <a:ln/>
        </p:spPr>
      </p:sp>
      <p:sp>
        <p:nvSpPr>
          <p:cNvPr id="521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ko-KR" smtClean="0">
                <a:latin typeface="Arial" pitchFamily="34" charset="0"/>
                <a:ea typeface="Gulim" pitchFamily="34" charset="-127"/>
              </a:rPr>
              <a:t>It has been suggested that the preprogluagon  has a TCF7L2 binding site in its promoter. We therefore wanted to study whether this variant would influence secretion and action of incretins. There is no evidence for an effect of the variant on conc of GLP-1 and GIP. The insulin response to oral glucose as compared to IVGTT was impaired suggesting an impaired incretin effect. </a:t>
            </a:r>
          </a:p>
          <a:p>
            <a:pPr eaLnBrk="1" hangingPunct="1"/>
            <a:endParaRPr lang="en-US" altLang="ko-KR" smtClean="0">
              <a:latin typeface="Arial" pitchFamily="34" charset="0"/>
              <a:ea typeface="Gulim" pitchFamily="34" charset="-127"/>
            </a:endParaRPr>
          </a:p>
          <a:p>
            <a:pPr eaLnBrk="1" hangingPunct="1"/>
            <a:r>
              <a:rPr lang="en-US" smtClean="0">
                <a:latin typeface="Arial" pitchFamily="34" charset="0"/>
              </a:rPr>
              <a:t>Together with  Kasper Pilgaard and co-workers we could show directly that this was due to impaired GLP-1-stimulted insulin secretion. Similar data have been reported by Hans Häering and co-workers.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36CEACF-ECBE-4179-92FD-07A06DFD464C}" type="slidenum">
              <a:rPr lang="sv-SE" sz="1200" smtClean="0">
                <a:solidFill>
                  <a:srgbClr val="000000"/>
                </a:solidFill>
              </a:rPr>
              <a:pPr/>
              <a:t>15</a:t>
            </a:fld>
            <a:endParaRPr lang="sv-SE" sz="1200" smtClean="0">
              <a:solidFill>
                <a:srgbClr val="000000"/>
              </a:solidFill>
            </a:endParaRPr>
          </a:p>
        </p:txBody>
      </p:sp>
      <p:sp>
        <p:nvSpPr>
          <p:cNvPr id="557059" name="Rectangle 2"/>
          <p:cNvSpPr>
            <a:spLocks noGrp="1" noRot="1" noChangeAspect="1" noChangeArrowheads="1" noTextEdit="1"/>
          </p:cNvSpPr>
          <p:nvPr>
            <p:ph type="sldImg"/>
          </p:nvPr>
        </p:nvSpPr>
        <p:spPr bwMode="auto">
          <a:xfrm>
            <a:off x="1141413"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7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One potential mechanism by which the variant in TCF7L2 could influence expression and risk of T2D could be by influencing splicing.</a:t>
            </a:r>
          </a:p>
          <a:p>
            <a:r>
              <a:rPr lang="en-US" smtClean="0"/>
              <a:t>The TCF7L2 gene shows a very rich splicing pattern in different tissues. Human islets differed from most other tissues, as the predominant isoform in islets was the one containing exon 4, which is close to the rs7903146 variant. However, we could not see a clear effect of genotype on splicing pattern.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451DD1-6C0F-41CF-B629-AA6EC3CB6225}" type="slidenum">
              <a:rPr lang="en-US" smtClean="0">
                <a:solidFill>
                  <a:prstClr val="black"/>
                </a:solidFill>
              </a:rPr>
              <a:pPr>
                <a:defRPr/>
              </a:pPr>
              <a:t>17</a:t>
            </a:fld>
            <a:endParaRPr lang="en-US" smtClean="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Point: It is unknown to what</a:t>
            </a:r>
            <a:r>
              <a:rPr lang="en-US" baseline="0" dirty="0" smtClean="0"/>
              <a:t> extent variants not tested in genome wide association studies could deliver insights into T2D biology</a:t>
            </a:r>
            <a:endParaRPr lang="en-US" dirty="0"/>
          </a:p>
        </p:txBody>
      </p:sp>
      <p:sp>
        <p:nvSpPr>
          <p:cNvPr id="4" name="Slide Number Placeholder 3"/>
          <p:cNvSpPr>
            <a:spLocks noGrp="1"/>
          </p:cNvSpPr>
          <p:nvPr>
            <p:ph type="sldNum" sz="quarter" idx="10"/>
          </p:nvPr>
        </p:nvSpPr>
        <p:spPr/>
        <p:txBody>
          <a:bodyPr/>
          <a:lstStyle/>
          <a:p>
            <a:fld id="{1335D310-2555-4CC4-8D73-119BF34DBBDC}"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fld id="{C38E026A-F8FA-4978-9267-EC894A9B6AD9}" type="slidenum">
              <a:rPr lang="sv-SE" b="0">
                <a:solidFill>
                  <a:srgbClr val="000000"/>
                </a:solidFill>
              </a:rPr>
              <a:pPr/>
              <a:t>24</a:t>
            </a:fld>
            <a:endParaRPr lang="sv-SE" b="0">
              <a:solidFill>
                <a:srgbClr val="000000"/>
              </a:solidFill>
            </a:endParaRPr>
          </a:p>
        </p:txBody>
      </p:sp>
      <p:sp>
        <p:nvSpPr>
          <p:cNvPr id="594947" name="Slide Image Placeholder 1"/>
          <p:cNvSpPr>
            <a:spLocks noGrp="1" noRot="1" noChangeAspect="1" noTextEdit="1"/>
          </p:cNvSpPr>
          <p:nvPr>
            <p:ph type="sldImg"/>
          </p:nvPr>
        </p:nvSpPr>
        <p:spPr>
          <a:xfrm>
            <a:off x="1143000" y="685800"/>
            <a:ext cx="4572000" cy="3429000"/>
          </a:xfrm>
          <a:ln/>
        </p:spPr>
      </p:sp>
      <p:sp>
        <p:nvSpPr>
          <p:cNvPr id="59494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
        <p:nvSpPr>
          <p:cNvPr id="594949"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r"/>
            <a:fld id="{80067109-449A-486E-AC17-FA548267C591}" type="slidenum">
              <a:rPr lang="sv-SE" sz="1200" b="0" smtClean="0">
                <a:solidFill>
                  <a:srgbClr val="000000"/>
                </a:solidFill>
              </a:rPr>
              <a:pPr algn="r"/>
              <a:t>24</a:t>
            </a:fld>
            <a:endParaRPr lang="sv-SE" sz="1200" b="0"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fld id="{4A2CCB56-4390-4533-9870-D1223923528B}" type="slidenum">
              <a:rPr lang="sv-SE" b="0">
                <a:solidFill>
                  <a:srgbClr val="000000"/>
                </a:solidFill>
              </a:rPr>
              <a:pPr/>
              <a:t>26</a:t>
            </a:fld>
            <a:endParaRPr lang="sv-SE" b="0">
              <a:solidFill>
                <a:srgbClr val="000000"/>
              </a:solidFill>
            </a:endParaRPr>
          </a:p>
        </p:txBody>
      </p:sp>
      <p:sp>
        <p:nvSpPr>
          <p:cNvPr id="595971" name="Rectangle 2"/>
          <p:cNvSpPr>
            <a:spLocks noGrp="1" noRot="1" noChangeAspect="1" noChangeArrowheads="1" noTextEdit="1"/>
          </p:cNvSpPr>
          <p:nvPr>
            <p:ph type="sldImg"/>
          </p:nvPr>
        </p:nvSpPr>
        <p:spPr>
          <a:xfrm>
            <a:off x="1143000" y="685800"/>
            <a:ext cx="4572000" cy="3429000"/>
          </a:xfrm>
          <a:ln/>
        </p:spPr>
      </p:sp>
      <p:sp>
        <p:nvSpPr>
          <p:cNvPr id="595972"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and high during the night. In fact, it has been proposed that melatonin could be involved in a circadian lowering of nocturnal insulin levels.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CCA096-454E-4432-9018-485B16D4925B}" type="slidenum">
              <a:rPr lang="sv-SE">
                <a:solidFill>
                  <a:prstClr val="black"/>
                </a:solidFill>
              </a:rPr>
              <a:pPr/>
              <a:t>28</a:t>
            </a:fld>
            <a:endParaRPr lang="sv-SE">
              <a:solidFill>
                <a:prstClr val="black"/>
              </a:solidFill>
            </a:endParaRPr>
          </a:p>
        </p:txBody>
      </p:sp>
      <p:sp>
        <p:nvSpPr>
          <p:cNvPr id="57753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775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GB"/>
              <a:t>Additional information provided by the analysis of markers with mean interval of 1.5 cM, illustrated by the yellow line, instead of 8.8 in the original scan did not significantly narrow down the region of interest.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32771" name="Rectangle 3"/>
          <p:cNvSpPr>
            <a:spLocks noGrp="1"/>
          </p:cNvSpPr>
          <p:nvPr>
            <p:ph type="body" idx="1"/>
          </p:nvPr>
        </p:nvSpPr>
        <p:spPr bwMode="auto">
          <a:noFill/>
        </p:spPr>
        <p:txBody>
          <a:bodyPr wrap="square" numCol="1" anchor="t" anchorCtr="0" compatLnSpc="1">
            <a:prstTxWarp prst="textNoShape">
              <a:avLst/>
            </a:prstTxWarp>
          </a:bodyPr>
          <a:lstStyle/>
          <a:p>
            <a:r>
              <a:rPr lang="en-US" dirty="0" smtClean="0"/>
              <a:t>This study has revealed five findings relevant to the biology of human islets of </a:t>
            </a:r>
            <a:r>
              <a:rPr lang="en-US" dirty="0" err="1" smtClean="0"/>
              <a:t>Langerhans</a:t>
            </a:r>
            <a:r>
              <a:rPr lang="en-US" dirty="0" smtClean="0"/>
              <a:t>: (</a:t>
            </a:r>
            <a:r>
              <a:rPr lang="en-US" dirty="0" err="1" smtClean="0"/>
              <a:t>i</a:t>
            </a:r>
            <a:r>
              <a:rPr lang="en-US" dirty="0" smtClean="0"/>
              <a:t>) human islets contained proportionally fewer beta cells and more alpha cells than mouse islets, the prototypical islets described in the literature; (ii) beta cells intermingled with alpha and </a:t>
            </a:r>
            <a:r>
              <a:rPr lang="en-US" dirty="0" err="1" smtClean="0"/>
              <a:t>gama</a:t>
            </a:r>
            <a:r>
              <a:rPr lang="en-US" dirty="0" smtClean="0"/>
              <a:t> cells throughout the human islet; (iii) all endocrine cell types were closely associated with the islet’s microcirculation; (iv) there was no particular order in the alignment of endocrine cells along the blood vessels; and (v) human islets have a distinct physiology that is consistent with the</a:t>
            </a:r>
          </a:p>
          <a:p>
            <a:r>
              <a:rPr lang="en-US" dirty="0" smtClean="0"/>
              <a:t>morphological findings.</a:t>
            </a:r>
          </a:p>
          <a:p>
            <a:endParaRPr lang="en-US" dirty="0" smtClean="0"/>
          </a:p>
          <a:p>
            <a:r>
              <a:rPr lang="en-US" dirty="0" smtClean="0"/>
              <a:t>[Ca2]</a:t>
            </a:r>
            <a:r>
              <a:rPr lang="en-US" dirty="0" err="1" smtClean="0"/>
              <a:t>i</a:t>
            </a:r>
            <a:r>
              <a:rPr lang="en-US" dirty="0" smtClean="0"/>
              <a:t> responses (</a:t>
            </a:r>
            <a:r>
              <a:rPr lang="en-US" dirty="0" err="1" smtClean="0"/>
              <a:t>Fura</a:t>
            </a:r>
            <a:r>
              <a:rPr lang="en-US" dirty="0" smtClean="0"/>
              <a:t> 2-AM) elicited by low glucose (1 </a:t>
            </a:r>
            <a:r>
              <a:rPr lang="en-US" dirty="0" err="1" smtClean="0"/>
              <a:t>mM</a:t>
            </a:r>
            <a:r>
              <a:rPr lang="en-US" dirty="0" smtClean="0"/>
              <a:t>, 1), high glucose (11 </a:t>
            </a:r>
            <a:r>
              <a:rPr lang="en-US" dirty="0" err="1" smtClean="0"/>
              <a:t>mM</a:t>
            </a:r>
            <a:r>
              <a:rPr lang="en-US" dirty="0" smtClean="0"/>
              <a:t>, 11), and high </a:t>
            </a:r>
            <a:r>
              <a:rPr lang="en-US" dirty="0" err="1" smtClean="0"/>
              <a:t>KCl</a:t>
            </a:r>
            <a:r>
              <a:rPr lang="en-US" dirty="0" smtClean="0"/>
              <a:t> (30 </a:t>
            </a:r>
            <a:r>
              <a:rPr lang="en-US" dirty="0" err="1" smtClean="0"/>
              <a:t>mM</a:t>
            </a:r>
            <a:r>
              <a:rPr lang="en-US" dirty="0" smtClean="0"/>
              <a:t>, </a:t>
            </a:r>
            <a:r>
              <a:rPr lang="en-US" dirty="0" err="1" smtClean="0"/>
              <a:t>KCl</a:t>
            </a:r>
            <a:r>
              <a:rPr lang="en-US" dirty="0" smtClean="0"/>
              <a:t>) showed that human (D) and monkey islets (E), but not mouse islets (F) responded to low glucose. Bars under the traces indicate the duration of the stimulus. The peak amplitudes of these responses were quantified for human (G), monkey (H), and mouse (I) islets (n  10 islets).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fld id="{9F6A2050-3895-4608-B2DD-245720ABDCE1}" type="slidenum">
              <a:rPr lang="sv-SE" b="0" smtClean="0">
                <a:solidFill>
                  <a:srgbClr val="000000"/>
                </a:solidFill>
              </a:rPr>
              <a:pPr/>
              <a:t>40</a:t>
            </a:fld>
            <a:endParaRPr lang="sv-SE" b="0" smtClean="0">
              <a:solidFill>
                <a:srgbClr val="000000"/>
              </a:solidFill>
            </a:endParaRPr>
          </a:p>
        </p:txBody>
      </p:sp>
      <p:sp>
        <p:nvSpPr>
          <p:cNvPr id="285699" name="Rectangle 2"/>
          <p:cNvSpPr>
            <a:spLocks noGrp="1" noRot="1" noChangeAspect="1" noChangeArrowheads="1" noTextEdit="1"/>
          </p:cNvSpPr>
          <p:nvPr>
            <p:ph type="sldImg"/>
          </p:nvPr>
        </p:nvSpPr>
        <p:spPr>
          <a:xfrm>
            <a:off x="1143000" y="685800"/>
            <a:ext cx="4572000" cy="3429000"/>
          </a:xfrm>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579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6B88C3FB-0749-41E8-A624-FDAC3B48FA2E}" type="slidenum">
              <a:rPr lang="en-US"/>
              <a:pPr>
                <a:defRPr/>
              </a:pPr>
              <a:t>‹#›</a:t>
            </a:fld>
            <a:endParaRPr lang="en-US"/>
          </a:p>
        </p:txBody>
      </p:sp>
    </p:spTree>
    <p:extLst>
      <p:ext uri="{BB962C8B-B14F-4D97-AF65-F5344CB8AC3E}">
        <p14:creationId xmlns:p14="http://schemas.microsoft.com/office/powerpoint/2010/main" val="135008127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E721D5F4-7A10-496D-8017-8AB76D99C529}" type="slidenum">
              <a:rPr lang="en-US"/>
              <a:pPr>
                <a:defRPr/>
              </a:pPr>
              <a:t>‹#›</a:t>
            </a:fld>
            <a:endParaRPr lang="en-US"/>
          </a:p>
        </p:txBody>
      </p:sp>
    </p:spTree>
    <p:extLst>
      <p:ext uri="{BB962C8B-B14F-4D97-AF65-F5344CB8AC3E}">
        <p14:creationId xmlns:p14="http://schemas.microsoft.com/office/powerpoint/2010/main" val="321829240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1226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2"/>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6C59CB44-85EC-4E97-B874-A3115BE9838D}" type="slidenum">
              <a:rPr lang="en-US"/>
              <a:pPr>
                <a:defRPr/>
              </a:pPr>
              <a:t>‹#›</a:t>
            </a:fld>
            <a:endParaRPr lang="en-US"/>
          </a:p>
        </p:txBody>
      </p:sp>
    </p:spTree>
    <p:extLst>
      <p:ext uri="{BB962C8B-B14F-4D97-AF65-F5344CB8AC3E}">
        <p14:creationId xmlns:p14="http://schemas.microsoft.com/office/powerpoint/2010/main" val="167378827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BC7911B3-BC2C-46D4-A978-FBCD73F64126}" type="slidenum">
              <a:rPr lang="en-US"/>
              <a:pPr>
                <a:defRPr/>
              </a:pPr>
              <a:t>‹#›</a:t>
            </a:fld>
            <a:endParaRPr lang="en-US"/>
          </a:p>
        </p:txBody>
      </p:sp>
    </p:spTree>
    <p:extLst>
      <p:ext uri="{BB962C8B-B14F-4D97-AF65-F5344CB8AC3E}">
        <p14:creationId xmlns:p14="http://schemas.microsoft.com/office/powerpoint/2010/main" val="38867327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35475684-12B7-4495-9C9E-4B13BC8D68C1}" type="slidenum">
              <a:rPr lang="en-US"/>
              <a:pPr>
                <a:defRPr/>
              </a:pPr>
              <a:t>‹#›</a:t>
            </a:fld>
            <a:endParaRPr lang="en-US"/>
          </a:p>
        </p:txBody>
      </p:sp>
    </p:spTree>
    <p:extLst>
      <p:ext uri="{BB962C8B-B14F-4D97-AF65-F5344CB8AC3E}">
        <p14:creationId xmlns:p14="http://schemas.microsoft.com/office/powerpoint/2010/main" val="5758919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5C3779CC-94B1-4AEF-BCC7-5A07D66353AF}" type="slidenum">
              <a:rPr lang="en-US"/>
              <a:pPr>
                <a:defRPr/>
              </a:pPr>
              <a:t>‹#›</a:t>
            </a:fld>
            <a:endParaRPr lang="en-US"/>
          </a:p>
        </p:txBody>
      </p:sp>
    </p:spTree>
    <p:extLst>
      <p:ext uri="{BB962C8B-B14F-4D97-AF65-F5344CB8AC3E}">
        <p14:creationId xmlns:p14="http://schemas.microsoft.com/office/powerpoint/2010/main" val="260712624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85386CCF-C586-4A8B-BB92-7F9983E656CD}" type="slidenum">
              <a:rPr lang="en-US"/>
              <a:pPr>
                <a:defRPr/>
              </a:pPr>
              <a:t>‹#›</a:t>
            </a:fld>
            <a:endParaRPr lang="en-US"/>
          </a:p>
        </p:txBody>
      </p:sp>
    </p:spTree>
    <p:extLst>
      <p:ext uri="{BB962C8B-B14F-4D97-AF65-F5344CB8AC3E}">
        <p14:creationId xmlns:p14="http://schemas.microsoft.com/office/powerpoint/2010/main" val="266715596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8418"/>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2" y="143511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66681E58-E1CE-47C1-BA3B-95B43F9E2C9A}" type="slidenum">
              <a:rPr lang="en-US"/>
              <a:pPr>
                <a:defRPr/>
              </a:pPr>
              <a:t>‹#›</a:t>
            </a:fld>
            <a:endParaRPr lang="en-US"/>
          </a:p>
        </p:txBody>
      </p:sp>
    </p:spTree>
    <p:extLst>
      <p:ext uri="{BB962C8B-B14F-4D97-AF65-F5344CB8AC3E}">
        <p14:creationId xmlns:p14="http://schemas.microsoft.com/office/powerpoint/2010/main" val="69099013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3"/>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94B0F8ED-F58A-4768-B954-702BA0EB5F3D}" type="slidenum">
              <a:rPr lang="en-US"/>
              <a:pPr>
                <a:defRPr/>
              </a:pPr>
              <a:t>‹#›</a:t>
            </a:fld>
            <a:endParaRPr lang="en-US"/>
          </a:p>
        </p:txBody>
      </p:sp>
    </p:spTree>
    <p:extLst>
      <p:ext uri="{BB962C8B-B14F-4D97-AF65-F5344CB8AC3E}">
        <p14:creationId xmlns:p14="http://schemas.microsoft.com/office/powerpoint/2010/main" val="319631615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1A3B0C8F-BEB2-41EA-B8FE-6B95B8E5A075}" type="slidenum">
              <a:rPr lang="en-US"/>
              <a:pPr>
                <a:defRPr/>
              </a:pPr>
              <a:t>‹#›</a:t>
            </a:fld>
            <a:endParaRPr lang="en-US"/>
          </a:p>
        </p:txBody>
      </p:sp>
    </p:spTree>
    <p:extLst>
      <p:ext uri="{BB962C8B-B14F-4D97-AF65-F5344CB8AC3E}">
        <p14:creationId xmlns:p14="http://schemas.microsoft.com/office/powerpoint/2010/main" val="301678599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7741"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3307300E-A641-4960-A51D-C7E0742636D5}" type="slidenum">
              <a:rPr lang="en-US"/>
              <a:pPr>
                <a:defRPr/>
              </a:pPr>
              <a:t>‹#›</a:t>
            </a:fld>
            <a:endParaRPr lang="en-US"/>
          </a:p>
        </p:txBody>
      </p:sp>
    </p:spTree>
    <p:extLst>
      <p:ext uri="{BB962C8B-B14F-4D97-AF65-F5344CB8AC3E}">
        <p14:creationId xmlns:p14="http://schemas.microsoft.com/office/powerpoint/2010/main" val="378894565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998" y="1981200"/>
            <a:ext cx="3818467" cy="4114800"/>
          </a:xfrm>
        </p:spPr>
        <p:txBody>
          <a:bodyPr/>
          <a:lstStyle/>
          <a:p>
            <a:pPr lvl="0"/>
            <a:endParaRPr lang="en-US" noProof="0"/>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330329BE-EAE3-4664-9CAB-B91321205AF2}" type="slidenum">
              <a:rPr lang="en-US"/>
              <a:pPr>
                <a:defRPr/>
              </a:pPr>
              <a:t>‹#›</a:t>
            </a:fld>
            <a:endParaRPr lang="en-US"/>
          </a:p>
        </p:txBody>
      </p:sp>
    </p:spTree>
    <p:extLst>
      <p:ext uri="{BB962C8B-B14F-4D97-AF65-F5344CB8AC3E}">
        <p14:creationId xmlns:p14="http://schemas.microsoft.com/office/powerpoint/2010/main" val="105565068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46FAA025-2A4F-42AF-91A8-84BAAB91B804}" type="slidenum">
              <a:rPr lang="en-US"/>
              <a:pPr>
                <a:defRPr/>
              </a:pPr>
              <a:t>‹#›</a:t>
            </a:fld>
            <a:endParaRPr lang="en-US"/>
          </a:p>
        </p:txBody>
      </p:sp>
    </p:spTree>
    <p:extLst>
      <p:ext uri="{BB962C8B-B14F-4D97-AF65-F5344CB8AC3E}">
        <p14:creationId xmlns:p14="http://schemas.microsoft.com/office/powerpoint/2010/main" val="292627334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9F55C760-4A62-4562-A911-F494599CD410}" type="slidenum">
              <a:rPr lang="en-US"/>
              <a:pPr>
                <a:defRPr/>
              </a:pPr>
              <a:t>‹#›</a:t>
            </a:fld>
            <a:endParaRPr lang="en-US"/>
          </a:p>
        </p:txBody>
      </p:sp>
    </p:spTree>
    <p:extLst>
      <p:ext uri="{BB962C8B-B14F-4D97-AF65-F5344CB8AC3E}">
        <p14:creationId xmlns:p14="http://schemas.microsoft.com/office/powerpoint/2010/main" val="240625188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1"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637E0E59-C09E-4BC9-906F-1054BD986BF2}" type="slidenum">
              <a:rPr lang="en-US"/>
              <a:pPr>
                <a:defRPr/>
              </a:pPr>
              <a:t>‹#›</a:t>
            </a:fld>
            <a:endParaRPr lang="en-US"/>
          </a:p>
        </p:txBody>
      </p:sp>
    </p:spTree>
    <p:extLst>
      <p:ext uri="{BB962C8B-B14F-4D97-AF65-F5344CB8AC3E}">
        <p14:creationId xmlns:p14="http://schemas.microsoft.com/office/powerpoint/2010/main" val="114693754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4215"/>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v-SE"/>
          </a:p>
        </p:txBody>
      </p:sp>
      <p:sp>
        <p:nvSpPr>
          <p:cNvPr id="4" name="Rectangle 4"/>
          <p:cNvSpPr>
            <a:spLocks noGrp="1" noChangeArrowheads="1"/>
          </p:cNvSpPr>
          <p:nvPr>
            <p:ph type="dt" sz="half" idx="10"/>
          </p:nvPr>
        </p:nvSpPr>
        <p:spPr/>
        <p:txBody>
          <a:bodyPr/>
          <a:lstStyle>
            <a:lvl1pPr>
              <a:defRPr b="1"/>
            </a:lvl1pPr>
          </a:lstStyle>
          <a:p>
            <a:pPr>
              <a:defRPr/>
            </a:pPr>
            <a:endParaRPr lang="sv-SE"/>
          </a:p>
        </p:txBody>
      </p:sp>
      <p:sp>
        <p:nvSpPr>
          <p:cNvPr id="5" name="Rectangle 5"/>
          <p:cNvSpPr>
            <a:spLocks noGrp="1" noChangeArrowheads="1"/>
          </p:cNvSpPr>
          <p:nvPr>
            <p:ph type="ftr" sz="quarter" idx="11"/>
          </p:nvPr>
        </p:nvSpPr>
        <p:spPr/>
        <p:txBody>
          <a:bodyPr/>
          <a:lstStyle>
            <a:lvl1pPr>
              <a:defRPr b="1"/>
            </a:lvl1pPr>
          </a:lstStyle>
          <a:p>
            <a:pPr>
              <a:defRPr/>
            </a:pPr>
            <a:endParaRPr lang="sv-SE"/>
          </a:p>
        </p:txBody>
      </p:sp>
      <p:sp>
        <p:nvSpPr>
          <p:cNvPr id="6" name="Rectangle 6"/>
          <p:cNvSpPr>
            <a:spLocks noGrp="1" noChangeArrowheads="1"/>
          </p:cNvSpPr>
          <p:nvPr>
            <p:ph type="sldNum" sz="quarter" idx="12"/>
          </p:nvPr>
        </p:nvSpPr>
        <p:spPr/>
        <p:txBody>
          <a:bodyPr/>
          <a:lstStyle>
            <a:lvl1pPr>
              <a:defRPr b="1"/>
            </a:lvl1pPr>
          </a:lstStyle>
          <a:p>
            <a:pPr>
              <a:defRPr/>
            </a:pPr>
            <a:fld id="{EAD541F6-B450-409A-A4F9-24C056A0A606}" type="slidenum">
              <a:rPr lang="sv-SE"/>
              <a:pPr>
                <a:defRPr/>
              </a:pPr>
              <a:t>‹#›</a:t>
            </a:fld>
            <a:endParaRPr lang="sv-SE"/>
          </a:p>
        </p:txBody>
      </p:sp>
    </p:spTree>
    <p:extLst>
      <p:ext uri="{BB962C8B-B14F-4D97-AF65-F5344CB8AC3E}">
        <p14:creationId xmlns:p14="http://schemas.microsoft.com/office/powerpoint/2010/main" val="2213997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p:txBody>
          <a:bodyPr/>
          <a:lstStyle>
            <a:lvl1pPr>
              <a:defRPr b="1"/>
            </a:lvl1pPr>
          </a:lstStyle>
          <a:p>
            <a:pPr>
              <a:defRPr/>
            </a:pPr>
            <a:endParaRPr lang="sv-SE"/>
          </a:p>
        </p:txBody>
      </p:sp>
      <p:sp>
        <p:nvSpPr>
          <p:cNvPr id="5" name="Rectangle 5"/>
          <p:cNvSpPr>
            <a:spLocks noGrp="1" noChangeArrowheads="1"/>
          </p:cNvSpPr>
          <p:nvPr>
            <p:ph type="ftr" sz="quarter" idx="11"/>
          </p:nvPr>
        </p:nvSpPr>
        <p:spPr/>
        <p:txBody>
          <a:bodyPr/>
          <a:lstStyle>
            <a:lvl1pPr>
              <a:defRPr b="1"/>
            </a:lvl1pPr>
          </a:lstStyle>
          <a:p>
            <a:pPr>
              <a:defRPr/>
            </a:pPr>
            <a:endParaRPr lang="sv-SE"/>
          </a:p>
        </p:txBody>
      </p:sp>
      <p:sp>
        <p:nvSpPr>
          <p:cNvPr id="6" name="Rectangle 6"/>
          <p:cNvSpPr>
            <a:spLocks noGrp="1" noChangeArrowheads="1"/>
          </p:cNvSpPr>
          <p:nvPr>
            <p:ph type="sldNum" sz="quarter" idx="12"/>
          </p:nvPr>
        </p:nvSpPr>
        <p:spPr/>
        <p:txBody>
          <a:bodyPr/>
          <a:lstStyle>
            <a:lvl1pPr>
              <a:defRPr b="1"/>
            </a:lvl1pPr>
          </a:lstStyle>
          <a:p>
            <a:pPr>
              <a:defRPr/>
            </a:pPr>
            <a:fld id="{9A33CBD5-D5E2-4BEE-883F-5B557492A9E9}" type="slidenum">
              <a:rPr lang="sv-SE"/>
              <a:pPr>
                <a:defRPr/>
              </a:pPr>
              <a:t>‹#›</a:t>
            </a:fld>
            <a:endParaRPr lang="sv-SE"/>
          </a:p>
        </p:txBody>
      </p:sp>
    </p:spTree>
    <p:extLst>
      <p:ext uri="{BB962C8B-B14F-4D97-AF65-F5344CB8AC3E}">
        <p14:creationId xmlns:p14="http://schemas.microsoft.com/office/powerpoint/2010/main" val="2543636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10690"/>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b="1"/>
            </a:lvl1pPr>
          </a:lstStyle>
          <a:p>
            <a:pPr>
              <a:defRPr/>
            </a:pPr>
            <a:endParaRPr lang="sv-SE"/>
          </a:p>
        </p:txBody>
      </p:sp>
      <p:sp>
        <p:nvSpPr>
          <p:cNvPr id="5" name="Rectangle 5"/>
          <p:cNvSpPr>
            <a:spLocks noGrp="1" noChangeArrowheads="1"/>
          </p:cNvSpPr>
          <p:nvPr>
            <p:ph type="ftr" sz="quarter" idx="11"/>
          </p:nvPr>
        </p:nvSpPr>
        <p:spPr/>
        <p:txBody>
          <a:bodyPr/>
          <a:lstStyle>
            <a:lvl1pPr>
              <a:defRPr b="1"/>
            </a:lvl1pPr>
          </a:lstStyle>
          <a:p>
            <a:pPr>
              <a:defRPr/>
            </a:pPr>
            <a:endParaRPr lang="sv-SE"/>
          </a:p>
        </p:txBody>
      </p:sp>
      <p:sp>
        <p:nvSpPr>
          <p:cNvPr id="6" name="Rectangle 6"/>
          <p:cNvSpPr>
            <a:spLocks noGrp="1" noChangeArrowheads="1"/>
          </p:cNvSpPr>
          <p:nvPr>
            <p:ph type="sldNum" sz="quarter" idx="12"/>
          </p:nvPr>
        </p:nvSpPr>
        <p:spPr/>
        <p:txBody>
          <a:bodyPr/>
          <a:lstStyle>
            <a:lvl1pPr>
              <a:defRPr b="1"/>
            </a:lvl1pPr>
          </a:lstStyle>
          <a:p>
            <a:pPr>
              <a:defRPr/>
            </a:pPr>
            <a:fld id="{9A88D6E9-AD86-47C4-B25A-1674E0FFBB24}" type="slidenum">
              <a:rPr lang="sv-SE"/>
              <a:pPr>
                <a:defRPr/>
              </a:pPr>
              <a:t>‹#›</a:t>
            </a:fld>
            <a:endParaRPr lang="sv-SE"/>
          </a:p>
        </p:txBody>
      </p:sp>
    </p:spTree>
    <p:extLst>
      <p:ext uri="{BB962C8B-B14F-4D97-AF65-F5344CB8AC3E}">
        <p14:creationId xmlns:p14="http://schemas.microsoft.com/office/powerpoint/2010/main" val="308515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4"/>
          <p:cNvSpPr>
            <a:spLocks noGrp="1" noChangeArrowheads="1"/>
          </p:cNvSpPr>
          <p:nvPr>
            <p:ph type="dt" sz="half" idx="10"/>
          </p:nvPr>
        </p:nvSpPr>
        <p:spPr/>
        <p:txBody>
          <a:bodyPr/>
          <a:lstStyle>
            <a:lvl1pPr>
              <a:defRPr b="1"/>
            </a:lvl1pPr>
          </a:lstStyle>
          <a:p>
            <a:pPr>
              <a:defRPr/>
            </a:pPr>
            <a:endParaRPr lang="sv-SE"/>
          </a:p>
        </p:txBody>
      </p:sp>
      <p:sp>
        <p:nvSpPr>
          <p:cNvPr id="6" name="Rectangle 5"/>
          <p:cNvSpPr>
            <a:spLocks noGrp="1" noChangeArrowheads="1"/>
          </p:cNvSpPr>
          <p:nvPr>
            <p:ph type="ftr" sz="quarter" idx="11"/>
          </p:nvPr>
        </p:nvSpPr>
        <p:spPr/>
        <p:txBody>
          <a:bodyPr/>
          <a:lstStyle>
            <a:lvl1pPr>
              <a:defRPr b="1"/>
            </a:lvl1pPr>
          </a:lstStyle>
          <a:p>
            <a:pPr>
              <a:defRPr/>
            </a:pPr>
            <a:endParaRPr lang="sv-SE"/>
          </a:p>
        </p:txBody>
      </p:sp>
      <p:sp>
        <p:nvSpPr>
          <p:cNvPr id="7" name="Rectangle 6"/>
          <p:cNvSpPr>
            <a:spLocks noGrp="1" noChangeArrowheads="1"/>
          </p:cNvSpPr>
          <p:nvPr>
            <p:ph type="sldNum" sz="quarter" idx="12"/>
          </p:nvPr>
        </p:nvSpPr>
        <p:spPr/>
        <p:txBody>
          <a:bodyPr/>
          <a:lstStyle>
            <a:lvl1pPr>
              <a:defRPr b="1"/>
            </a:lvl1pPr>
          </a:lstStyle>
          <a:p>
            <a:pPr>
              <a:defRPr/>
            </a:pPr>
            <a:fld id="{BEF6249D-7D10-48B3-8E85-409C82FBDED1}" type="slidenum">
              <a:rPr lang="sv-SE"/>
              <a:pPr>
                <a:defRPr/>
              </a:pPr>
              <a:t>‹#›</a:t>
            </a:fld>
            <a:endParaRPr lang="sv-SE"/>
          </a:p>
        </p:txBody>
      </p:sp>
    </p:spTree>
    <p:extLst>
      <p:ext uri="{BB962C8B-B14F-4D97-AF65-F5344CB8AC3E}">
        <p14:creationId xmlns:p14="http://schemas.microsoft.com/office/powerpoint/2010/main" val="2990141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18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8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Rectangle 4"/>
          <p:cNvSpPr>
            <a:spLocks noGrp="1" noChangeArrowheads="1"/>
          </p:cNvSpPr>
          <p:nvPr>
            <p:ph type="dt" sz="half" idx="10"/>
          </p:nvPr>
        </p:nvSpPr>
        <p:spPr/>
        <p:txBody>
          <a:bodyPr/>
          <a:lstStyle>
            <a:lvl1pPr>
              <a:defRPr b="1"/>
            </a:lvl1pPr>
          </a:lstStyle>
          <a:p>
            <a:pPr>
              <a:defRPr/>
            </a:pPr>
            <a:endParaRPr lang="sv-SE"/>
          </a:p>
        </p:txBody>
      </p:sp>
      <p:sp>
        <p:nvSpPr>
          <p:cNvPr id="8" name="Rectangle 5"/>
          <p:cNvSpPr>
            <a:spLocks noGrp="1" noChangeArrowheads="1"/>
          </p:cNvSpPr>
          <p:nvPr>
            <p:ph type="ftr" sz="quarter" idx="11"/>
          </p:nvPr>
        </p:nvSpPr>
        <p:spPr/>
        <p:txBody>
          <a:bodyPr/>
          <a:lstStyle>
            <a:lvl1pPr>
              <a:defRPr b="1"/>
            </a:lvl1pPr>
          </a:lstStyle>
          <a:p>
            <a:pPr>
              <a:defRPr/>
            </a:pPr>
            <a:endParaRPr lang="sv-SE"/>
          </a:p>
        </p:txBody>
      </p:sp>
      <p:sp>
        <p:nvSpPr>
          <p:cNvPr id="9" name="Rectangle 6"/>
          <p:cNvSpPr>
            <a:spLocks noGrp="1" noChangeArrowheads="1"/>
          </p:cNvSpPr>
          <p:nvPr>
            <p:ph type="sldNum" sz="quarter" idx="12"/>
          </p:nvPr>
        </p:nvSpPr>
        <p:spPr/>
        <p:txBody>
          <a:bodyPr/>
          <a:lstStyle>
            <a:lvl1pPr>
              <a:defRPr b="1"/>
            </a:lvl1pPr>
          </a:lstStyle>
          <a:p>
            <a:pPr>
              <a:defRPr/>
            </a:pPr>
            <a:fld id="{3EC1BF28-5F73-441B-9DB5-CA2130401D92}" type="slidenum">
              <a:rPr lang="sv-SE"/>
              <a:pPr>
                <a:defRPr/>
              </a:pPr>
              <a:t>‹#›</a:t>
            </a:fld>
            <a:endParaRPr lang="sv-SE"/>
          </a:p>
        </p:txBody>
      </p:sp>
    </p:spTree>
    <p:extLst>
      <p:ext uri="{BB962C8B-B14F-4D97-AF65-F5344CB8AC3E}">
        <p14:creationId xmlns:p14="http://schemas.microsoft.com/office/powerpoint/2010/main" val="1650058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Rectangle 4"/>
          <p:cNvSpPr>
            <a:spLocks noGrp="1" noChangeArrowheads="1"/>
          </p:cNvSpPr>
          <p:nvPr>
            <p:ph type="dt" sz="half" idx="10"/>
          </p:nvPr>
        </p:nvSpPr>
        <p:spPr/>
        <p:txBody>
          <a:bodyPr/>
          <a:lstStyle>
            <a:lvl1pPr>
              <a:defRPr b="1"/>
            </a:lvl1pPr>
          </a:lstStyle>
          <a:p>
            <a:pPr>
              <a:defRPr/>
            </a:pPr>
            <a:endParaRPr lang="sv-SE"/>
          </a:p>
        </p:txBody>
      </p:sp>
      <p:sp>
        <p:nvSpPr>
          <p:cNvPr id="4" name="Rectangle 5"/>
          <p:cNvSpPr>
            <a:spLocks noGrp="1" noChangeArrowheads="1"/>
          </p:cNvSpPr>
          <p:nvPr>
            <p:ph type="ftr" sz="quarter" idx="11"/>
          </p:nvPr>
        </p:nvSpPr>
        <p:spPr/>
        <p:txBody>
          <a:bodyPr/>
          <a:lstStyle>
            <a:lvl1pPr>
              <a:defRPr b="1"/>
            </a:lvl1pPr>
          </a:lstStyle>
          <a:p>
            <a:pPr>
              <a:defRPr/>
            </a:pPr>
            <a:endParaRPr lang="sv-SE"/>
          </a:p>
        </p:txBody>
      </p:sp>
      <p:sp>
        <p:nvSpPr>
          <p:cNvPr id="5" name="Rectangle 6"/>
          <p:cNvSpPr>
            <a:spLocks noGrp="1" noChangeArrowheads="1"/>
          </p:cNvSpPr>
          <p:nvPr>
            <p:ph type="sldNum" sz="quarter" idx="12"/>
          </p:nvPr>
        </p:nvSpPr>
        <p:spPr/>
        <p:txBody>
          <a:bodyPr/>
          <a:lstStyle>
            <a:lvl1pPr>
              <a:defRPr b="1"/>
            </a:lvl1pPr>
          </a:lstStyle>
          <a:p>
            <a:pPr>
              <a:defRPr/>
            </a:pPr>
            <a:fld id="{71159469-C207-4DD3-B1E8-A3BA67B15D49}" type="slidenum">
              <a:rPr lang="sv-SE"/>
              <a:pPr>
                <a:defRPr/>
              </a:pPr>
              <a:t>‹#›</a:t>
            </a:fld>
            <a:endParaRPr lang="sv-SE"/>
          </a:p>
        </p:txBody>
      </p:sp>
    </p:spTree>
    <p:extLst>
      <p:ext uri="{BB962C8B-B14F-4D97-AF65-F5344CB8AC3E}">
        <p14:creationId xmlns:p14="http://schemas.microsoft.com/office/powerpoint/2010/main" val="40248225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vl1pPr>
          </a:lstStyle>
          <a:p>
            <a:pPr>
              <a:defRPr/>
            </a:pPr>
            <a:endParaRPr lang="sv-SE"/>
          </a:p>
        </p:txBody>
      </p:sp>
      <p:sp>
        <p:nvSpPr>
          <p:cNvPr id="3" name="Rectangle 5"/>
          <p:cNvSpPr>
            <a:spLocks noGrp="1" noChangeArrowheads="1"/>
          </p:cNvSpPr>
          <p:nvPr>
            <p:ph type="ftr" sz="quarter" idx="11"/>
          </p:nvPr>
        </p:nvSpPr>
        <p:spPr/>
        <p:txBody>
          <a:bodyPr/>
          <a:lstStyle>
            <a:lvl1pPr>
              <a:defRPr b="1"/>
            </a:lvl1pPr>
          </a:lstStyle>
          <a:p>
            <a:pPr>
              <a:defRPr/>
            </a:pPr>
            <a:endParaRPr lang="sv-SE"/>
          </a:p>
        </p:txBody>
      </p:sp>
      <p:sp>
        <p:nvSpPr>
          <p:cNvPr id="4" name="Rectangle 6"/>
          <p:cNvSpPr>
            <a:spLocks noGrp="1" noChangeArrowheads="1"/>
          </p:cNvSpPr>
          <p:nvPr>
            <p:ph type="sldNum" sz="quarter" idx="12"/>
          </p:nvPr>
        </p:nvSpPr>
        <p:spPr/>
        <p:txBody>
          <a:bodyPr/>
          <a:lstStyle>
            <a:lvl1pPr>
              <a:defRPr b="1"/>
            </a:lvl1pPr>
          </a:lstStyle>
          <a:p>
            <a:pPr>
              <a:defRPr/>
            </a:pPr>
            <a:fld id="{34DBE0C6-5846-42BC-A6D4-EEBDFAD2FD40}" type="slidenum">
              <a:rPr lang="sv-SE"/>
              <a:pPr>
                <a:defRPr/>
              </a:pPr>
              <a:t>‹#›</a:t>
            </a:fld>
            <a:endParaRPr lang="sv-SE"/>
          </a:p>
        </p:txBody>
      </p:sp>
    </p:spTree>
    <p:extLst>
      <p:ext uri="{BB962C8B-B14F-4D97-AF65-F5344CB8AC3E}">
        <p14:creationId xmlns:p14="http://schemas.microsoft.com/office/powerpoint/2010/main" val="11912933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684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sv-SE"/>
          </a:p>
        </p:txBody>
      </p:sp>
      <p:sp>
        <p:nvSpPr>
          <p:cNvPr id="6" name="Rectangle 5"/>
          <p:cNvSpPr>
            <a:spLocks noGrp="1" noChangeArrowheads="1"/>
          </p:cNvSpPr>
          <p:nvPr>
            <p:ph type="ftr" sz="quarter" idx="11"/>
          </p:nvPr>
        </p:nvSpPr>
        <p:spPr/>
        <p:txBody>
          <a:bodyPr/>
          <a:lstStyle>
            <a:lvl1pPr>
              <a:defRPr b="1"/>
            </a:lvl1pPr>
          </a:lstStyle>
          <a:p>
            <a:pPr>
              <a:defRPr/>
            </a:pPr>
            <a:endParaRPr lang="sv-SE"/>
          </a:p>
        </p:txBody>
      </p:sp>
      <p:sp>
        <p:nvSpPr>
          <p:cNvPr id="7" name="Rectangle 6"/>
          <p:cNvSpPr>
            <a:spLocks noGrp="1" noChangeArrowheads="1"/>
          </p:cNvSpPr>
          <p:nvPr>
            <p:ph type="sldNum" sz="quarter" idx="12"/>
          </p:nvPr>
        </p:nvSpPr>
        <p:spPr/>
        <p:txBody>
          <a:bodyPr/>
          <a:lstStyle>
            <a:lvl1pPr>
              <a:defRPr b="1"/>
            </a:lvl1pPr>
          </a:lstStyle>
          <a:p>
            <a:pPr>
              <a:defRPr/>
            </a:pPr>
            <a:fld id="{4318BF34-1438-48E3-A302-D2379286EC71}" type="slidenum">
              <a:rPr lang="sv-SE"/>
              <a:pPr>
                <a:defRPr/>
              </a:pPr>
              <a:t>‹#›</a:t>
            </a:fld>
            <a:endParaRPr lang="sv-SE"/>
          </a:p>
        </p:txBody>
      </p:sp>
    </p:spTree>
    <p:extLst>
      <p:ext uri="{BB962C8B-B14F-4D97-AF65-F5344CB8AC3E}">
        <p14:creationId xmlns:p14="http://schemas.microsoft.com/office/powerpoint/2010/main" val="6153059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sv-SE"/>
          </a:p>
        </p:txBody>
      </p:sp>
      <p:sp>
        <p:nvSpPr>
          <p:cNvPr id="6" name="Rectangle 5"/>
          <p:cNvSpPr>
            <a:spLocks noGrp="1" noChangeArrowheads="1"/>
          </p:cNvSpPr>
          <p:nvPr>
            <p:ph type="ftr" sz="quarter" idx="11"/>
          </p:nvPr>
        </p:nvSpPr>
        <p:spPr/>
        <p:txBody>
          <a:bodyPr/>
          <a:lstStyle>
            <a:lvl1pPr>
              <a:defRPr b="1"/>
            </a:lvl1pPr>
          </a:lstStyle>
          <a:p>
            <a:pPr>
              <a:defRPr/>
            </a:pPr>
            <a:endParaRPr lang="sv-SE"/>
          </a:p>
        </p:txBody>
      </p:sp>
      <p:sp>
        <p:nvSpPr>
          <p:cNvPr id="7" name="Rectangle 6"/>
          <p:cNvSpPr>
            <a:spLocks noGrp="1" noChangeArrowheads="1"/>
          </p:cNvSpPr>
          <p:nvPr>
            <p:ph type="sldNum" sz="quarter" idx="12"/>
          </p:nvPr>
        </p:nvSpPr>
        <p:spPr/>
        <p:txBody>
          <a:bodyPr/>
          <a:lstStyle>
            <a:lvl1pPr>
              <a:defRPr b="1"/>
            </a:lvl1pPr>
          </a:lstStyle>
          <a:p>
            <a:pPr>
              <a:defRPr/>
            </a:pPr>
            <a:fld id="{2C49B1ED-1A08-43CA-80DF-BC668A0281F7}" type="slidenum">
              <a:rPr lang="sv-SE"/>
              <a:pPr>
                <a:defRPr/>
              </a:pPr>
              <a:t>‹#›</a:t>
            </a:fld>
            <a:endParaRPr lang="sv-SE"/>
          </a:p>
        </p:txBody>
      </p:sp>
    </p:spTree>
    <p:extLst>
      <p:ext uri="{BB962C8B-B14F-4D97-AF65-F5344CB8AC3E}">
        <p14:creationId xmlns:p14="http://schemas.microsoft.com/office/powerpoint/2010/main" val="1349054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p:txBody>
          <a:bodyPr/>
          <a:lstStyle>
            <a:lvl1pPr>
              <a:defRPr b="1"/>
            </a:lvl1pPr>
          </a:lstStyle>
          <a:p>
            <a:pPr>
              <a:defRPr/>
            </a:pPr>
            <a:endParaRPr lang="sv-SE"/>
          </a:p>
        </p:txBody>
      </p:sp>
      <p:sp>
        <p:nvSpPr>
          <p:cNvPr id="5" name="Rectangle 5"/>
          <p:cNvSpPr>
            <a:spLocks noGrp="1" noChangeArrowheads="1"/>
          </p:cNvSpPr>
          <p:nvPr>
            <p:ph type="ftr" sz="quarter" idx="11"/>
          </p:nvPr>
        </p:nvSpPr>
        <p:spPr/>
        <p:txBody>
          <a:bodyPr/>
          <a:lstStyle>
            <a:lvl1pPr>
              <a:defRPr b="1"/>
            </a:lvl1pPr>
          </a:lstStyle>
          <a:p>
            <a:pPr>
              <a:defRPr/>
            </a:pPr>
            <a:endParaRPr lang="sv-SE"/>
          </a:p>
        </p:txBody>
      </p:sp>
      <p:sp>
        <p:nvSpPr>
          <p:cNvPr id="6" name="Rectangle 6"/>
          <p:cNvSpPr>
            <a:spLocks noGrp="1" noChangeArrowheads="1"/>
          </p:cNvSpPr>
          <p:nvPr>
            <p:ph type="sldNum" sz="quarter" idx="12"/>
          </p:nvPr>
        </p:nvSpPr>
        <p:spPr/>
        <p:txBody>
          <a:bodyPr/>
          <a:lstStyle>
            <a:lvl1pPr>
              <a:defRPr b="1"/>
            </a:lvl1pPr>
          </a:lstStyle>
          <a:p>
            <a:pPr>
              <a:defRPr/>
            </a:pPr>
            <a:fld id="{F3BD9392-B7C9-4D72-A244-CB5BF4DA8DF1}" type="slidenum">
              <a:rPr lang="sv-SE"/>
              <a:pPr>
                <a:defRPr/>
              </a:pPr>
              <a:t>‹#›</a:t>
            </a:fld>
            <a:endParaRPr lang="sv-SE"/>
          </a:p>
        </p:txBody>
      </p:sp>
    </p:spTree>
    <p:extLst>
      <p:ext uri="{BB962C8B-B14F-4D97-AF65-F5344CB8AC3E}">
        <p14:creationId xmlns:p14="http://schemas.microsoft.com/office/powerpoint/2010/main" val="3541025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8428"/>
            <a:ext cx="2057400" cy="5851525"/>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457200" y="27842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p:txBody>
          <a:bodyPr/>
          <a:lstStyle>
            <a:lvl1pPr>
              <a:defRPr b="1"/>
            </a:lvl1pPr>
          </a:lstStyle>
          <a:p>
            <a:pPr>
              <a:defRPr/>
            </a:pPr>
            <a:endParaRPr lang="sv-SE"/>
          </a:p>
        </p:txBody>
      </p:sp>
      <p:sp>
        <p:nvSpPr>
          <p:cNvPr id="5" name="Rectangle 5"/>
          <p:cNvSpPr>
            <a:spLocks noGrp="1" noChangeArrowheads="1"/>
          </p:cNvSpPr>
          <p:nvPr>
            <p:ph type="ftr" sz="quarter" idx="11"/>
          </p:nvPr>
        </p:nvSpPr>
        <p:spPr/>
        <p:txBody>
          <a:bodyPr/>
          <a:lstStyle>
            <a:lvl1pPr>
              <a:defRPr b="1"/>
            </a:lvl1pPr>
          </a:lstStyle>
          <a:p>
            <a:pPr>
              <a:defRPr/>
            </a:pPr>
            <a:endParaRPr lang="sv-SE"/>
          </a:p>
        </p:txBody>
      </p:sp>
      <p:sp>
        <p:nvSpPr>
          <p:cNvPr id="6" name="Rectangle 6"/>
          <p:cNvSpPr>
            <a:spLocks noGrp="1" noChangeArrowheads="1"/>
          </p:cNvSpPr>
          <p:nvPr>
            <p:ph type="sldNum" sz="quarter" idx="12"/>
          </p:nvPr>
        </p:nvSpPr>
        <p:spPr/>
        <p:txBody>
          <a:bodyPr/>
          <a:lstStyle>
            <a:lvl1pPr>
              <a:defRPr b="1"/>
            </a:lvl1pPr>
          </a:lstStyle>
          <a:p>
            <a:pPr>
              <a:defRPr/>
            </a:pPr>
            <a:fld id="{C49E7D26-33A3-4672-83B9-CA9EC75DD688}" type="slidenum">
              <a:rPr lang="sv-SE"/>
              <a:pPr>
                <a:defRPr/>
              </a:pPr>
              <a:t>‹#›</a:t>
            </a:fld>
            <a:endParaRPr lang="sv-SE"/>
          </a:p>
        </p:txBody>
      </p:sp>
    </p:spTree>
    <p:extLst>
      <p:ext uri="{BB962C8B-B14F-4D97-AF65-F5344CB8AC3E}">
        <p14:creationId xmlns:p14="http://schemas.microsoft.com/office/powerpoint/2010/main" val="6689832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v-SE"/>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4"/>
          <p:cNvSpPr>
            <a:spLocks noGrp="1" noChangeArrowheads="1"/>
          </p:cNvSpPr>
          <p:nvPr>
            <p:ph type="dt" sz="half" idx="10"/>
          </p:nvPr>
        </p:nvSpPr>
        <p:spPr/>
        <p:txBody>
          <a:bodyPr/>
          <a:lstStyle>
            <a:lvl1pPr>
              <a:defRPr b="1"/>
            </a:lvl1pPr>
          </a:lstStyle>
          <a:p>
            <a:pPr>
              <a:defRPr/>
            </a:pPr>
            <a:endParaRPr lang="sv-SE"/>
          </a:p>
        </p:txBody>
      </p:sp>
      <p:sp>
        <p:nvSpPr>
          <p:cNvPr id="6" name="Rectangle 5"/>
          <p:cNvSpPr>
            <a:spLocks noGrp="1" noChangeArrowheads="1"/>
          </p:cNvSpPr>
          <p:nvPr>
            <p:ph type="ftr" sz="quarter" idx="11"/>
          </p:nvPr>
        </p:nvSpPr>
        <p:spPr/>
        <p:txBody>
          <a:bodyPr/>
          <a:lstStyle>
            <a:lvl1pPr>
              <a:defRPr b="1"/>
            </a:lvl1pPr>
          </a:lstStyle>
          <a:p>
            <a:pPr>
              <a:defRPr/>
            </a:pPr>
            <a:endParaRPr lang="sv-SE"/>
          </a:p>
        </p:txBody>
      </p:sp>
      <p:sp>
        <p:nvSpPr>
          <p:cNvPr id="7" name="Rectangle 6"/>
          <p:cNvSpPr>
            <a:spLocks noGrp="1" noChangeArrowheads="1"/>
          </p:cNvSpPr>
          <p:nvPr>
            <p:ph type="sldNum" sz="quarter" idx="12"/>
          </p:nvPr>
        </p:nvSpPr>
        <p:spPr/>
        <p:txBody>
          <a:bodyPr/>
          <a:lstStyle>
            <a:lvl1pPr>
              <a:defRPr b="1"/>
            </a:lvl1pPr>
          </a:lstStyle>
          <a:p>
            <a:pPr>
              <a:defRPr/>
            </a:pPr>
            <a:fld id="{763E7931-7791-4928-894D-6EA050ECEFB2}" type="slidenum">
              <a:rPr lang="sv-SE"/>
              <a:pPr>
                <a:defRPr/>
              </a:pPr>
              <a:t>‹#›</a:t>
            </a:fld>
            <a:endParaRPr lang="sv-SE"/>
          </a:p>
        </p:txBody>
      </p:sp>
    </p:spTree>
    <p:extLst>
      <p:ext uri="{BB962C8B-B14F-4D97-AF65-F5344CB8AC3E}">
        <p14:creationId xmlns:p14="http://schemas.microsoft.com/office/powerpoint/2010/main" val="4175640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Content Placeholder 4"/>
          <p:cNvSpPr>
            <a:spLocks noGrp="1"/>
          </p:cNvSpPr>
          <p:nvPr>
            <p:ph sz="quarter" idx="3"/>
          </p:nvPr>
        </p:nvSpPr>
        <p:spPr>
          <a:xfrm>
            <a:off x="4648200" y="394237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6" name="Rectangle 4"/>
          <p:cNvSpPr>
            <a:spLocks noGrp="1" noChangeArrowheads="1"/>
          </p:cNvSpPr>
          <p:nvPr>
            <p:ph type="dt" sz="half" idx="10"/>
          </p:nvPr>
        </p:nvSpPr>
        <p:spPr/>
        <p:txBody>
          <a:bodyPr/>
          <a:lstStyle>
            <a:lvl1pPr>
              <a:defRPr b="1"/>
            </a:lvl1pPr>
          </a:lstStyle>
          <a:p>
            <a:pPr>
              <a:defRPr/>
            </a:pPr>
            <a:endParaRPr lang="sv-SE"/>
          </a:p>
        </p:txBody>
      </p:sp>
      <p:sp>
        <p:nvSpPr>
          <p:cNvPr id="7" name="Rectangle 5"/>
          <p:cNvSpPr>
            <a:spLocks noGrp="1" noChangeArrowheads="1"/>
          </p:cNvSpPr>
          <p:nvPr>
            <p:ph type="ftr" sz="quarter" idx="11"/>
          </p:nvPr>
        </p:nvSpPr>
        <p:spPr/>
        <p:txBody>
          <a:bodyPr/>
          <a:lstStyle>
            <a:lvl1pPr>
              <a:defRPr b="1"/>
            </a:lvl1pPr>
          </a:lstStyle>
          <a:p>
            <a:pPr>
              <a:defRPr/>
            </a:pPr>
            <a:endParaRPr lang="sv-SE"/>
          </a:p>
        </p:txBody>
      </p:sp>
      <p:sp>
        <p:nvSpPr>
          <p:cNvPr id="8" name="Rectangle 6"/>
          <p:cNvSpPr>
            <a:spLocks noGrp="1" noChangeArrowheads="1"/>
          </p:cNvSpPr>
          <p:nvPr>
            <p:ph type="sldNum" sz="quarter" idx="12"/>
          </p:nvPr>
        </p:nvSpPr>
        <p:spPr/>
        <p:txBody>
          <a:bodyPr/>
          <a:lstStyle>
            <a:lvl1pPr>
              <a:defRPr b="1"/>
            </a:lvl1pPr>
          </a:lstStyle>
          <a:p>
            <a:pPr>
              <a:defRPr/>
            </a:pPr>
            <a:fld id="{904F8449-D1B2-4D87-87AF-A42BD1ED04E8}" type="slidenum">
              <a:rPr lang="sv-SE"/>
              <a:pPr>
                <a:defRPr/>
              </a:pPr>
              <a:t>‹#›</a:t>
            </a:fld>
            <a:endParaRPr lang="sv-SE"/>
          </a:p>
        </p:txBody>
      </p:sp>
    </p:spTree>
    <p:extLst>
      <p:ext uri="{BB962C8B-B14F-4D97-AF65-F5344CB8AC3E}">
        <p14:creationId xmlns:p14="http://schemas.microsoft.com/office/powerpoint/2010/main" val="23449974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842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3" name="Rectangle 4"/>
          <p:cNvSpPr>
            <a:spLocks noGrp="1" noChangeArrowheads="1"/>
          </p:cNvSpPr>
          <p:nvPr>
            <p:ph type="dt" sz="half" idx="10"/>
          </p:nvPr>
        </p:nvSpPr>
        <p:spPr/>
        <p:txBody>
          <a:bodyPr/>
          <a:lstStyle>
            <a:lvl1pPr>
              <a:defRPr b="1"/>
            </a:lvl1pPr>
          </a:lstStyle>
          <a:p>
            <a:pPr>
              <a:defRPr/>
            </a:pPr>
            <a:endParaRPr lang="sv-SE"/>
          </a:p>
        </p:txBody>
      </p:sp>
      <p:sp>
        <p:nvSpPr>
          <p:cNvPr id="4" name="Rectangle 5"/>
          <p:cNvSpPr>
            <a:spLocks noGrp="1" noChangeArrowheads="1"/>
          </p:cNvSpPr>
          <p:nvPr>
            <p:ph type="ftr" sz="quarter" idx="11"/>
          </p:nvPr>
        </p:nvSpPr>
        <p:spPr/>
        <p:txBody>
          <a:bodyPr/>
          <a:lstStyle>
            <a:lvl1pPr>
              <a:defRPr b="1"/>
            </a:lvl1pPr>
          </a:lstStyle>
          <a:p>
            <a:pPr>
              <a:defRPr/>
            </a:pPr>
            <a:endParaRPr lang="sv-SE"/>
          </a:p>
        </p:txBody>
      </p:sp>
      <p:sp>
        <p:nvSpPr>
          <p:cNvPr id="5" name="Rectangle 6"/>
          <p:cNvSpPr>
            <a:spLocks noGrp="1" noChangeArrowheads="1"/>
          </p:cNvSpPr>
          <p:nvPr>
            <p:ph type="sldNum" sz="quarter" idx="12"/>
          </p:nvPr>
        </p:nvSpPr>
        <p:spPr/>
        <p:txBody>
          <a:bodyPr/>
          <a:lstStyle>
            <a:lvl1pPr>
              <a:defRPr b="1"/>
            </a:lvl1pPr>
          </a:lstStyle>
          <a:p>
            <a:pPr>
              <a:defRPr/>
            </a:pPr>
            <a:fld id="{B0E70524-C397-4425-8AA6-58E720C7A92D}" type="slidenum">
              <a:rPr lang="sv-SE"/>
              <a:pPr>
                <a:defRPr/>
              </a:pPr>
              <a:t>‹#›</a:t>
            </a:fld>
            <a:endParaRPr lang="sv-SE"/>
          </a:p>
        </p:txBody>
      </p:sp>
    </p:spTree>
    <p:extLst>
      <p:ext uri="{BB962C8B-B14F-4D97-AF65-F5344CB8AC3E}">
        <p14:creationId xmlns:p14="http://schemas.microsoft.com/office/powerpoint/2010/main" val="16492795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4"/>
          <p:cNvSpPr>
            <a:spLocks noGrp="1" noChangeArrowheads="1"/>
          </p:cNvSpPr>
          <p:nvPr>
            <p:ph type="dt" sz="half" idx="10"/>
          </p:nvPr>
        </p:nvSpPr>
        <p:spPr/>
        <p:txBody>
          <a:bodyPr/>
          <a:lstStyle>
            <a:lvl1pPr>
              <a:defRPr b="1"/>
            </a:lvl1pPr>
          </a:lstStyle>
          <a:p>
            <a:pPr>
              <a:defRPr/>
            </a:pPr>
            <a:endParaRPr lang="sv-SE"/>
          </a:p>
        </p:txBody>
      </p:sp>
      <p:sp>
        <p:nvSpPr>
          <p:cNvPr id="6" name="Rectangle 5"/>
          <p:cNvSpPr>
            <a:spLocks noGrp="1" noChangeArrowheads="1"/>
          </p:cNvSpPr>
          <p:nvPr>
            <p:ph type="ftr" sz="quarter" idx="11"/>
          </p:nvPr>
        </p:nvSpPr>
        <p:spPr/>
        <p:txBody>
          <a:bodyPr/>
          <a:lstStyle>
            <a:lvl1pPr>
              <a:defRPr b="1"/>
            </a:lvl1pPr>
          </a:lstStyle>
          <a:p>
            <a:pPr>
              <a:defRPr/>
            </a:pPr>
            <a:endParaRPr lang="sv-SE"/>
          </a:p>
        </p:txBody>
      </p:sp>
      <p:sp>
        <p:nvSpPr>
          <p:cNvPr id="7" name="Rectangle 6"/>
          <p:cNvSpPr>
            <a:spLocks noGrp="1" noChangeArrowheads="1"/>
          </p:cNvSpPr>
          <p:nvPr>
            <p:ph type="sldNum" sz="quarter" idx="12"/>
          </p:nvPr>
        </p:nvSpPr>
        <p:spPr/>
        <p:txBody>
          <a:bodyPr/>
          <a:lstStyle>
            <a:lvl1pPr>
              <a:defRPr b="1"/>
            </a:lvl1pPr>
          </a:lstStyle>
          <a:p>
            <a:pPr>
              <a:defRPr/>
            </a:pPr>
            <a:fld id="{7B33DF29-7C45-4FFF-A340-810DAC8A1768}" type="slidenum">
              <a:rPr lang="sv-SE"/>
              <a:pPr>
                <a:defRPr/>
              </a:pPr>
              <a:t>‹#›</a:t>
            </a:fld>
            <a:endParaRPr lang="sv-SE"/>
          </a:p>
        </p:txBody>
      </p:sp>
    </p:spTree>
    <p:extLst>
      <p:ext uri="{BB962C8B-B14F-4D97-AF65-F5344CB8AC3E}">
        <p14:creationId xmlns:p14="http://schemas.microsoft.com/office/powerpoint/2010/main" val="23179752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386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2566F81B-EF50-44F8-9A9B-57CEB515EB14}" type="slidenum">
              <a:rPr lang="en-US"/>
              <a:pPr>
                <a:defRPr/>
              </a:pPr>
              <a:t>‹#›</a:t>
            </a:fld>
            <a:endParaRPr lang="en-US"/>
          </a:p>
        </p:txBody>
      </p:sp>
    </p:spTree>
    <p:extLst>
      <p:ext uri="{BB962C8B-B14F-4D97-AF65-F5344CB8AC3E}">
        <p14:creationId xmlns:p14="http://schemas.microsoft.com/office/powerpoint/2010/main" val="10888014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5C228950-3520-4B00-8E18-E0631DE705AC}" type="slidenum">
              <a:rPr lang="en-US"/>
              <a:pPr>
                <a:defRPr/>
              </a:pPr>
              <a:t>‹#›</a:t>
            </a:fld>
            <a:endParaRPr lang="en-US"/>
          </a:p>
        </p:txBody>
      </p:sp>
    </p:spTree>
    <p:extLst>
      <p:ext uri="{BB962C8B-B14F-4D97-AF65-F5344CB8AC3E}">
        <p14:creationId xmlns:p14="http://schemas.microsoft.com/office/powerpoint/2010/main" val="34879741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1034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EE04B9F6-76E8-4779-BD11-103C88482BB1}" type="slidenum">
              <a:rPr lang="en-US"/>
              <a:pPr>
                <a:defRPr/>
              </a:pPr>
              <a:t>‹#›</a:t>
            </a:fld>
            <a:endParaRPr lang="en-US"/>
          </a:p>
        </p:txBody>
      </p:sp>
    </p:spTree>
    <p:extLst>
      <p:ext uri="{BB962C8B-B14F-4D97-AF65-F5344CB8AC3E}">
        <p14:creationId xmlns:p14="http://schemas.microsoft.com/office/powerpoint/2010/main" val="2679412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512FF8B1-DB27-4DF9-98C8-109F9713D090}" type="slidenum">
              <a:rPr lang="en-US"/>
              <a:pPr>
                <a:defRPr/>
              </a:pPr>
              <a:t>‹#›</a:t>
            </a:fld>
            <a:endParaRPr lang="en-US"/>
          </a:p>
        </p:txBody>
      </p:sp>
    </p:spTree>
    <p:extLst>
      <p:ext uri="{BB962C8B-B14F-4D97-AF65-F5344CB8AC3E}">
        <p14:creationId xmlns:p14="http://schemas.microsoft.com/office/powerpoint/2010/main" val="8161294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4370A380-3063-4A25-87DE-869A2A17AD1B}" type="slidenum">
              <a:rPr lang="en-US"/>
              <a:pPr>
                <a:defRPr/>
              </a:pPr>
              <a:t>‹#›</a:t>
            </a:fld>
            <a:endParaRPr lang="en-US"/>
          </a:p>
        </p:txBody>
      </p:sp>
    </p:spTree>
    <p:extLst>
      <p:ext uri="{BB962C8B-B14F-4D97-AF65-F5344CB8AC3E}">
        <p14:creationId xmlns:p14="http://schemas.microsoft.com/office/powerpoint/2010/main" val="29225028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1" hangingPunct="1">
              <a:defRPr/>
            </a:lvl1pPr>
          </a:lstStyle>
          <a:p>
            <a:pPr>
              <a:defRPr/>
            </a:pPr>
            <a:endParaRPr lang="en-US"/>
          </a:p>
        </p:txBody>
      </p:sp>
      <p:sp>
        <p:nvSpPr>
          <p:cNvPr id="4" name="Footer Placeholder 3"/>
          <p:cNvSpPr>
            <a:spLocks noGrp="1"/>
          </p:cNvSpPr>
          <p:nvPr>
            <p:ph type="ftr" sz="quarter" idx="11"/>
          </p:nvPr>
        </p:nvSpPr>
        <p:spPr/>
        <p:txBody>
          <a:bodyPr/>
          <a:lstStyle>
            <a:lvl1pPr eaLnBrk="1" hangingPunct="1">
              <a:defRPr/>
            </a:lvl1pPr>
          </a:lstStyle>
          <a:p>
            <a:pPr>
              <a:defRPr/>
            </a:pPr>
            <a:endParaRPr lang="en-US"/>
          </a:p>
        </p:txBody>
      </p:sp>
      <p:sp>
        <p:nvSpPr>
          <p:cNvPr id="5" name="Slide Number Placeholder 4"/>
          <p:cNvSpPr>
            <a:spLocks noGrp="1"/>
          </p:cNvSpPr>
          <p:nvPr>
            <p:ph type="sldNum" sz="quarter" idx="12"/>
          </p:nvPr>
        </p:nvSpPr>
        <p:spPr/>
        <p:txBody>
          <a:bodyPr/>
          <a:lstStyle>
            <a:lvl1pPr eaLnBrk="1" hangingPunct="1">
              <a:defRPr/>
            </a:lvl1pPr>
          </a:lstStyle>
          <a:p>
            <a:pPr>
              <a:defRPr/>
            </a:pPr>
            <a:fld id="{79C95673-F88D-473F-8FE4-A433864D382D}" type="slidenum">
              <a:rPr lang="en-US"/>
              <a:pPr>
                <a:defRPr/>
              </a:pPr>
              <a:t>‹#›</a:t>
            </a:fld>
            <a:endParaRPr lang="en-US"/>
          </a:p>
        </p:txBody>
      </p:sp>
    </p:spTree>
    <p:extLst>
      <p:ext uri="{BB962C8B-B14F-4D97-AF65-F5344CB8AC3E}">
        <p14:creationId xmlns:p14="http://schemas.microsoft.com/office/powerpoint/2010/main" val="4498191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vl1pPr>
          </a:lstStyle>
          <a:p>
            <a:pPr>
              <a:defRPr/>
            </a:pPr>
            <a:endParaRPr lang="en-US"/>
          </a:p>
        </p:txBody>
      </p:sp>
      <p:sp>
        <p:nvSpPr>
          <p:cNvPr id="3" name="Footer Placeholder 2"/>
          <p:cNvSpPr>
            <a:spLocks noGrp="1"/>
          </p:cNvSpPr>
          <p:nvPr>
            <p:ph type="ftr" sz="quarter" idx="11"/>
          </p:nvPr>
        </p:nvSpPr>
        <p:spPr/>
        <p:txBody>
          <a:bodyPr/>
          <a:lstStyle>
            <a:lvl1pPr eaLnBrk="1" hangingPunct="1">
              <a:defRPr/>
            </a:lvl1pPr>
          </a:lstStyle>
          <a:p>
            <a:pPr>
              <a:defRPr/>
            </a:pPr>
            <a:endParaRPr lang="en-US"/>
          </a:p>
        </p:txBody>
      </p:sp>
      <p:sp>
        <p:nvSpPr>
          <p:cNvPr id="4" name="Slide Number Placeholder 3"/>
          <p:cNvSpPr>
            <a:spLocks noGrp="1"/>
          </p:cNvSpPr>
          <p:nvPr>
            <p:ph type="sldNum" sz="quarter" idx="12"/>
          </p:nvPr>
        </p:nvSpPr>
        <p:spPr/>
        <p:txBody>
          <a:bodyPr/>
          <a:lstStyle>
            <a:lvl1pPr eaLnBrk="1" hangingPunct="1">
              <a:defRPr/>
            </a:lvl1pPr>
          </a:lstStyle>
          <a:p>
            <a:pPr>
              <a:defRPr/>
            </a:pPr>
            <a:fld id="{A36ED1FA-2D82-4C1A-9305-36578D0969C9}" type="slidenum">
              <a:rPr lang="en-US"/>
              <a:pPr>
                <a:defRPr/>
              </a:pPr>
              <a:t>‹#›</a:t>
            </a:fld>
            <a:endParaRPr lang="en-US"/>
          </a:p>
        </p:txBody>
      </p:sp>
    </p:spTree>
    <p:extLst>
      <p:ext uri="{BB962C8B-B14F-4D97-AF65-F5344CB8AC3E}">
        <p14:creationId xmlns:p14="http://schemas.microsoft.com/office/powerpoint/2010/main" val="12150903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756" y="276493"/>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2F867B0E-69E2-4DC1-9F07-43F28FD4FB4E}" type="slidenum">
              <a:rPr lang="en-US"/>
              <a:pPr>
                <a:defRPr/>
              </a:pPr>
              <a:t>‹#›</a:t>
            </a:fld>
            <a:endParaRPr lang="en-US"/>
          </a:p>
        </p:txBody>
      </p:sp>
    </p:spTree>
    <p:extLst>
      <p:ext uri="{BB962C8B-B14F-4D97-AF65-F5344CB8AC3E}">
        <p14:creationId xmlns:p14="http://schemas.microsoft.com/office/powerpoint/2010/main" val="8512395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948219EE-918E-4119-BD80-82A8CAE30335}" type="slidenum">
              <a:rPr lang="en-US"/>
              <a:pPr>
                <a:defRPr/>
              </a:pPr>
              <a:t>‹#›</a:t>
            </a:fld>
            <a:endParaRPr lang="en-US"/>
          </a:p>
        </p:txBody>
      </p:sp>
    </p:spTree>
    <p:extLst>
      <p:ext uri="{BB962C8B-B14F-4D97-AF65-F5344CB8AC3E}">
        <p14:creationId xmlns:p14="http://schemas.microsoft.com/office/powerpoint/2010/main" val="26828383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82E4AECD-14D4-4701-8B5D-22BA3F89254E}" type="slidenum">
              <a:rPr lang="en-US"/>
              <a:pPr>
                <a:defRPr/>
              </a:pPr>
              <a:t>‹#›</a:t>
            </a:fld>
            <a:endParaRPr lang="en-US"/>
          </a:p>
        </p:txBody>
      </p:sp>
    </p:spTree>
    <p:extLst>
      <p:ext uri="{BB962C8B-B14F-4D97-AF65-F5344CB8AC3E}">
        <p14:creationId xmlns:p14="http://schemas.microsoft.com/office/powerpoint/2010/main" val="4637773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0B87A5D2-F4DF-43C3-AC89-22B5E9D386D4}" type="slidenum">
              <a:rPr lang="en-US"/>
              <a:pPr>
                <a:defRPr/>
              </a:pPr>
              <a:t>‹#›</a:t>
            </a:fld>
            <a:endParaRPr lang="en-US"/>
          </a:p>
        </p:txBody>
      </p:sp>
    </p:spTree>
    <p:extLst>
      <p:ext uri="{BB962C8B-B14F-4D97-AF65-F5344CB8AC3E}">
        <p14:creationId xmlns:p14="http://schemas.microsoft.com/office/powerpoint/2010/main" val="18618225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578CAC94-9FFB-4D09-BCDD-B54517FD9D08}" type="slidenum">
              <a:rPr lang="en-US"/>
              <a:pPr>
                <a:defRPr/>
              </a:pPr>
              <a:t>‹#›</a:t>
            </a:fld>
            <a:endParaRPr lang="en-US"/>
          </a:p>
        </p:txBody>
      </p:sp>
    </p:spTree>
    <p:extLst>
      <p:ext uri="{BB962C8B-B14F-4D97-AF65-F5344CB8AC3E}">
        <p14:creationId xmlns:p14="http://schemas.microsoft.com/office/powerpoint/2010/main" val="21232371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1466B9C9-D85C-4B7B-8F4A-3B751626569C}" type="slidenum">
              <a:rPr lang="en-US"/>
              <a:pPr>
                <a:defRPr/>
              </a:pPr>
              <a:t>‹#›</a:t>
            </a:fld>
            <a:endParaRPr lang="en-US"/>
          </a:p>
        </p:txBody>
      </p:sp>
    </p:spTree>
    <p:extLst>
      <p:ext uri="{BB962C8B-B14F-4D97-AF65-F5344CB8AC3E}">
        <p14:creationId xmlns:p14="http://schemas.microsoft.com/office/powerpoint/2010/main" val="35007656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445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135" indent="0" algn="ctr">
              <a:buNone/>
              <a:defRPr/>
            </a:lvl2pPr>
            <a:lvl3pPr marL="912271" indent="0" algn="ctr">
              <a:buNone/>
              <a:defRPr/>
            </a:lvl3pPr>
            <a:lvl4pPr marL="1368405" indent="0" algn="ctr">
              <a:buNone/>
              <a:defRPr/>
            </a:lvl4pPr>
            <a:lvl5pPr marL="1824541" indent="0" algn="ctr">
              <a:buNone/>
              <a:defRPr/>
            </a:lvl5pPr>
            <a:lvl6pPr marL="2280677" indent="0" algn="ctr">
              <a:buNone/>
              <a:defRPr/>
            </a:lvl6pPr>
            <a:lvl7pPr marL="2736812" indent="0" algn="ctr">
              <a:buNone/>
              <a:defRPr/>
            </a:lvl7pPr>
            <a:lvl8pPr marL="3192945" indent="0" algn="ctr">
              <a:buNone/>
              <a:defRPr/>
            </a:lvl8pPr>
            <a:lvl9pPr marL="3649084"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4F6A0C33-A78F-4AA6-AF0D-536030F77FB1}" type="slidenum">
              <a:rPr lang="en-US"/>
              <a:pPr>
                <a:defRPr/>
              </a:pPr>
              <a:t>‹#›</a:t>
            </a:fld>
            <a:endParaRPr lang="en-US"/>
          </a:p>
        </p:txBody>
      </p:sp>
    </p:spTree>
    <p:extLst>
      <p:ext uri="{BB962C8B-B14F-4D97-AF65-F5344CB8AC3E}">
        <p14:creationId xmlns:p14="http://schemas.microsoft.com/office/powerpoint/2010/main" val="38385808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185599B8-5846-4C5C-AD72-0C286BB02578}" type="slidenum">
              <a:rPr lang="en-US"/>
              <a:pPr>
                <a:defRPr/>
              </a:pPr>
              <a:t>‹#›</a:t>
            </a:fld>
            <a:endParaRPr lang="en-US"/>
          </a:p>
        </p:txBody>
      </p:sp>
    </p:spTree>
    <p:extLst>
      <p:ext uri="{BB962C8B-B14F-4D97-AF65-F5344CB8AC3E}">
        <p14:creationId xmlns:p14="http://schemas.microsoft.com/office/powerpoint/2010/main" val="1502871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1092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41"/>
            <a:ext cx="7772400" cy="1500187"/>
          </a:xfrm>
        </p:spPr>
        <p:txBody>
          <a:bodyPr anchor="b"/>
          <a:lstStyle>
            <a:lvl1pPr marL="0" indent="0">
              <a:buNone/>
              <a:defRPr sz="1900"/>
            </a:lvl1pPr>
            <a:lvl2pPr marL="456135" indent="0">
              <a:buNone/>
              <a:defRPr sz="1800"/>
            </a:lvl2pPr>
            <a:lvl3pPr marL="912271" indent="0">
              <a:buNone/>
              <a:defRPr sz="1600"/>
            </a:lvl3pPr>
            <a:lvl4pPr marL="1368405" indent="0">
              <a:buNone/>
              <a:defRPr sz="1400"/>
            </a:lvl4pPr>
            <a:lvl5pPr marL="1824541" indent="0">
              <a:buNone/>
              <a:defRPr sz="1400"/>
            </a:lvl5pPr>
            <a:lvl6pPr marL="2280677" indent="0">
              <a:buNone/>
              <a:defRPr sz="1400"/>
            </a:lvl6pPr>
            <a:lvl7pPr marL="2736812" indent="0">
              <a:buNone/>
              <a:defRPr sz="1400"/>
            </a:lvl7pPr>
            <a:lvl8pPr marL="3192945" indent="0">
              <a:buNone/>
              <a:defRPr sz="1400"/>
            </a:lvl8pPr>
            <a:lvl9pPr marL="3649084"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84FDE530-E679-4FC7-BB07-0ECEEC609D9C}" type="slidenum">
              <a:rPr lang="en-US"/>
              <a:pPr>
                <a:defRPr/>
              </a:pPr>
              <a:t>‹#›</a:t>
            </a:fld>
            <a:endParaRPr lang="en-US"/>
          </a:p>
        </p:txBody>
      </p:sp>
    </p:spTree>
    <p:extLst>
      <p:ext uri="{BB962C8B-B14F-4D97-AF65-F5344CB8AC3E}">
        <p14:creationId xmlns:p14="http://schemas.microsoft.com/office/powerpoint/2010/main" val="37199260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950"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0326"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2A4F4489-1337-4019-AFC9-664A7A03CD51}" type="slidenum">
              <a:rPr lang="en-US"/>
              <a:pPr>
                <a:defRPr/>
              </a:pPr>
              <a:t>‹#›</a:t>
            </a:fld>
            <a:endParaRPr lang="en-US"/>
          </a:p>
        </p:txBody>
      </p:sp>
    </p:spTree>
    <p:extLst>
      <p:ext uri="{BB962C8B-B14F-4D97-AF65-F5344CB8AC3E}">
        <p14:creationId xmlns:p14="http://schemas.microsoft.com/office/powerpoint/2010/main" val="16517997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415"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135" indent="0">
              <a:buNone/>
              <a:defRPr sz="1900" b="1"/>
            </a:lvl2pPr>
            <a:lvl3pPr marL="912271" indent="0">
              <a:buNone/>
              <a:defRPr sz="1800" b="1"/>
            </a:lvl3pPr>
            <a:lvl4pPr marL="1368405" indent="0">
              <a:buNone/>
              <a:defRPr sz="1600" b="1"/>
            </a:lvl4pPr>
            <a:lvl5pPr marL="1824541" indent="0">
              <a:buNone/>
              <a:defRPr sz="1600" b="1"/>
            </a:lvl5pPr>
            <a:lvl6pPr marL="2280677" indent="0">
              <a:buNone/>
              <a:defRPr sz="1600" b="1"/>
            </a:lvl6pPr>
            <a:lvl7pPr marL="2736812" indent="0">
              <a:buNone/>
              <a:defRPr sz="1600" b="1"/>
            </a:lvl7pPr>
            <a:lvl8pPr marL="3192945" indent="0">
              <a:buNone/>
              <a:defRPr sz="1600" b="1"/>
            </a:lvl8pPr>
            <a:lvl9pPr marL="364908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135" indent="0">
              <a:buNone/>
              <a:defRPr sz="1900" b="1"/>
            </a:lvl2pPr>
            <a:lvl3pPr marL="912271" indent="0">
              <a:buNone/>
              <a:defRPr sz="1800" b="1"/>
            </a:lvl3pPr>
            <a:lvl4pPr marL="1368405" indent="0">
              <a:buNone/>
              <a:defRPr sz="1600" b="1"/>
            </a:lvl4pPr>
            <a:lvl5pPr marL="1824541" indent="0">
              <a:buNone/>
              <a:defRPr sz="1600" b="1"/>
            </a:lvl5pPr>
            <a:lvl6pPr marL="2280677" indent="0">
              <a:buNone/>
              <a:defRPr sz="1600" b="1"/>
            </a:lvl6pPr>
            <a:lvl7pPr marL="2736812" indent="0">
              <a:buNone/>
              <a:defRPr sz="1600" b="1"/>
            </a:lvl7pPr>
            <a:lvl8pPr marL="3192945" indent="0">
              <a:buNone/>
              <a:defRPr sz="1600" b="1"/>
            </a:lvl8pPr>
            <a:lvl9pPr marL="364908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F91B4C72-A923-47C8-8F02-15CD80644552}" type="slidenum">
              <a:rPr lang="en-US"/>
              <a:pPr>
                <a:defRPr/>
              </a:pPr>
              <a:t>‹#›</a:t>
            </a:fld>
            <a:endParaRPr lang="en-US"/>
          </a:p>
        </p:txBody>
      </p:sp>
    </p:spTree>
    <p:extLst>
      <p:ext uri="{BB962C8B-B14F-4D97-AF65-F5344CB8AC3E}">
        <p14:creationId xmlns:p14="http://schemas.microsoft.com/office/powerpoint/2010/main" val="3454629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57044BE1-6F41-4D4D-A585-3BE137E4B6C3}" type="slidenum">
              <a:rPr lang="en-US"/>
              <a:pPr>
                <a:defRPr/>
              </a:pPr>
              <a:t>‹#›</a:t>
            </a:fld>
            <a:endParaRPr lang="en-US"/>
          </a:p>
        </p:txBody>
      </p:sp>
    </p:spTree>
    <p:extLst>
      <p:ext uri="{BB962C8B-B14F-4D97-AF65-F5344CB8AC3E}">
        <p14:creationId xmlns:p14="http://schemas.microsoft.com/office/powerpoint/2010/main" val="5729824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86EB049B-C92B-4255-A476-6E3CB7D2EAC7}" type="slidenum">
              <a:rPr lang="en-US"/>
              <a:pPr>
                <a:defRPr/>
              </a:pPr>
              <a:t>‹#›</a:t>
            </a:fld>
            <a:endParaRPr lang="en-US"/>
          </a:p>
        </p:txBody>
      </p:sp>
    </p:spTree>
    <p:extLst>
      <p:ext uri="{BB962C8B-B14F-4D97-AF65-F5344CB8AC3E}">
        <p14:creationId xmlns:p14="http://schemas.microsoft.com/office/powerpoint/2010/main" val="40758974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4" y="273065"/>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7076"/>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4" y="1435133"/>
            <a:ext cx="3008489" cy="4691063"/>
          </a:xfrm>
        </p:spPr>
        <p:txBody>
          <a:bodyPr/>
          <a:lstStyle>
            <a:lvl1pPr marL="0" indent="0">
              <a:buNone/>
              <a:defRPr sz="1400"/>
            </a:lvl1pPr>
            <a:lvl2pPr marL="456135" indent="0">
              <a:buNone/>
              <a:defRPr sz="1200"/>
            </a:lvl2pPr>
            <a:lvl3pPr marL="912271" indent="0">
              <a:buNone/>
              <a:defRPr sz="1000"/>
            </a:lvl3pPr>
            <a:lvl4pPr marL="1368405" indent="0">
              <a:buNone/>
              <a:defRPr sz="900"/>
            </a:lvl4pPr>
            <a:lvl5pPr marL="1824541" indent="0">
              <a:buNone/>
              <a:defRPr sz="900"/>
            </a:lvl5pPr>
            <a:lvl6pPr marL="2280677" indent="0">
              <a:buNone/>
              <a:defRPr sz="900"/>
            </a:lvl6pPr>
            <a:lvl7pPr marL="2736812" indent="0">
              <a:buNone/>
              <a:defRPr sz="900"/>
            </a:lvl7pPr>
            <a:lvl8pPr marL="3192945" indent="0">
              <a:buNone/>
              <a:defRPr sz="900"/>
            </a:lvl8pPr>
            <a:lvl9pPr marL="3649084"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41A42781-1457-4734-BB82-91908DA8DB7B}" type="slidenum">
              <a:rPr lang="en-US"/>
              <a:pPr>
                <a:defRPr/>
              </a:pPr>
              <a:t>‹#›</a:t>
            </a:fld>
            <a:endParaRPr lang="en-US"/>
          </a:p>
        </p:txBody>
      </p:sp>
    </p:spTree>
    <p:extLst>
      <p:ext uri="{BB962C8B-B14F-4D97-AF65-F5344CB8AC3E}">
        <p14:creationId xmlns:p14="http://schemas.microsoft.com/office/powerpoint/2010/main" val="16593214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15"/>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90"/>
            <a:ext cx="5486400" cy="4114800"/>
          </a:xfrm>
        </p:spPr>
        <p:txBody>
          <a:bodyPr/>
          <a:lstStyle>
            <a:lvl1pPr marL="0" indent="0">
              <a:buNone/>
              <a:defRPr sz="3200"/>
            </a:lvl1pPr>
            <a:lvl2pPr marL="456135" indent="0">
              <a:buNone/>
              <a:defRPr sz="2800"/>
            </a:lvl2pPr>
            <a:lvl3pPr marL="912271" indent="0">
              <a:buNone/>
              <a:defRPr sz="2400"/>
            </a:lvl3pPr>
            <a:lvl4pPr marL="1368405" indent="0">
              <a:buNone/>
              <a:defRPr sz="1900"/>
            </a:lvl4pPr>
            <a:lvl5pPr marL="1824541" indent="0">
              <a:buNone/>
              <a:defRPr sz="1900"/>
            </a:lvl5pPr>
            <a:lvl6pPr marL="2280677" indent="0">
              <a:buNone/>
              <a:defRPr sz="1900"/>
            </a:lvl6pPr>
            <a:lvl7pPr marL="2736812" indent="0">
              <a:buNone/>
              <a:defRPr sz="1900"/>
            </a:lvl7pPr>
            <a:lvl8pPr marL="3192945" indent="0">
              <a:buNone/>
              <a:defRPr sz="1900"/>
            </a:lvl8pPr>
            <a:lvl9pPr marL="3649084" indent="0">
              <a:buNone/>
              <a:defRPr sz="1900"/>
            </a:lvl9pPr>
          </a:lstStyle>
          <a:p>
            <a:pPr lvl="0"/>
            <a:endParaRPr lang="en-US" noProof="0" smtClean="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135" indent="0">
              <a:buNone/>
              <a:defRPr sz="1200"/>
            </a:lvl2pPr>
            <a:lvl3pPr marL="912271" indent="0">
              <a:buNone/>
              <a:defRPr sz="1000"/>
            </a:lvl3pPr>
            <a:lvl4pPr marL="1368405" indent="0">
              <a:buNone/>
              <a:defRPr sz="900"/>
            </a:lvl4pPr>
            <a:lvl5pPr marL="1824541" indent="0">
              <a:buNone/>
              <a:defRPr sz="900"/>
            </a:lvl5pPr>
            <a:lvl6pPr marL="2280677" indent="0">
              <a:buNone/>
              <a:defRPr sz="900"/>
            </a:lvl6pPr>
            <a:lvl7pPr marL="2736812" indent="0">
              <a:buNone/>
              <a:defRPr sz="900"/>
            </a:lvl7pPr>
            <a:lvl8pPr marL="3192945" indent="0">
              <a:buNone/>
              <a:defRPr sz="900"/>
            </a:lvl8pPr>
            <a:lvl9pPr marL="3649084"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5AC1AC6A-16E5-4D29-9206-792BE6ADCE87}" type="slidenum">
              <a:rPr lang="en-US"/>
              <a:pPr>
                <a:defRPr/>
              </a:pPr>
              <a:t>‹#›</a:t>
            </a:fld>
            <a:endParaRPr lang="en-US"/>
          </a:p>
        </p:txBody>
      </p:sp>
    </p:spTree>
    <p:extLst>
      <p:ext uri="{BB962C8B-B14F-4D97-AF65-F5344CB8AC3E}">
        <p14:creationId xmlns:p14="http://schemas.microsoft.com/office/powerpoint/2010/main" val="4985386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3A73C7D3-CE0B-4273-9C82-D4058F6BD6FF}" type="slidenum">
              <a:rPr lang="en-US"/>
              <a:pPr>
                <a:defRPr/>
              </a:pPr>
              <a:t>‹#›</a:t>
            </a:fld>
            <a:endParaRPr lang="en-US"/>
          </a:p>
        </p:txBody>
      </p:sp>
    </p:spTree>
    <p:extLst>
      <p:ext uri="{BB962C8B-B14F-4D97-AF65-F5344CB8AC3E}">
        <p14:creationId xmlns:p14="http://schemas.microsoft.com/office/powerpoint/2010/main" val="33186342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7089"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9112BC56-0B3E-4766-B554-2F10F561E10A}" type="slidenum">
              <a:rPr lang="en-US"/>
              <a:pPr>
                <a:defRPr/>
              </a:pPr>
              <a:t>‹#›</a:t>
            </a:fld>
            <a:endParaRPr lang="en-US"/>
          </a:p>
        </p:txBody>
      </p:sp>
    </p:spTree>
    <p:extLst>
      <p:ext uri="{BB962C8B-B14F-4D97-AF65-F5344CB8AC3E}">
        <p14:creationId xmlns:p14="http://schemas.microsoft.com/office/powerpoint/2010/main" val="13298861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1"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23DBF948-5A5E-4FAF-ACF8-441F85BE71BD}" type="slidenum">
              <a:rPr lang="en-US"/>
              <a:pPr>
                <a:defRPr/>
              </a:pPr>
              <a:t>‹#›</a:t>
            </a:fld>
            <a:endParaRPr lang="en-US"/>
          </a:p>
        </p:txBody>
      </p:sp>
    </p:spTree>
    <p:extLst>
      <p:ext uri="{BB962C8B-B14F-4D97-AF65-F5344CB8AC3E}">
        <p14:creationId xmlns:p14="http://schemas.microsoft.com/office/powerpoint/2010/main" val="3014035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950"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0326"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98E3BCEB-E1E4-44FF-BF34-CA3A0A02DAB7}" type="slidenum">
              <a:rPr lang="en-US"/>
              <a:pPr>
                <a:defRPr/>
              </a:pPr>
              <a:t>‹#›</a:t>
            </a:fld>
            <a:endParaRPr lang="en-US"/>
          </a:p>
        </p:txBody>
      </p:sp>
    </p:spTree>
    <p:extLst>
      <p:ext uri="{BB962C8B-B14F-4D97-AF65-F5344CB8AC3E}">
        <p14:creationId xmlns:p14="http://schemas.microsoft.com/office/powerpoint/2010/main" val="254499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950" y="1981215"/>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0326" y="1981215"/>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950"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0326"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1" hangingPunct="1">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atin typeface="Times New Roman" pitchFamily="18" charset="0"/>
              </a:defRPr>
            </a:lvl1pPr>
          </a:lstStyle>
          <a:p>
            <a:pPr>
              <a:defRPr/>
            </a:pPr>
            <a:fld id="{7F45427B-7A16-414A-8BD1-06FDE5B0CA51}" type="slidenum">
              <a:rPr lang="en-US"/>
              <a:pPr>
                <a:defRPr/>
              </a:pPr>
              <a:t>‹#›</a:t>
            </a:fld>
            <a:endParaRPr lang="en-US"/>
          </a:p>
        </p:txBody>
      </p:sp>
    </p:spTree>
    <p:extLst>
      <p:ext uri="{BB962C8B-B14F-4D97-AF65-F5344CB8AC3E}">
        <p14:creationId xmlns:p14="http://schemas.microsoft.com/office/powerpoint/2010/main" val="8229630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8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22CAD3E6-25D1-4781-8000-6D56454E9063}" type="slidenum">
              <a:rPr lang="en-US"/>
              <a:pPr>
                <a:defRPr/>
              </a:pPr>
              <a:t>‹#›</a:t>
            </a:fld>
            <a:endParaRPr lang="en-US"/>
          </a:p>
        </p:txBody>
      </p:sp>
    </p:spTree>
    <p:extLst>
      <p:ext uri="{BB962C8B-B14F-4D97-AF65-F5344CB8AC3E}">
        <p14:creationId xmlns:p14="http://schemas.microsoft.com/office/powerpoint/2010/main" val="4284476751"/>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5AD96072-175E-4E8E-9885-7D16311275FE}" type="slidenum">
              <a:rPr lang="en-US"/>
              <a:pPr>
                <a:defRPr/>
              </a:pPr>
              <a:t>‹#›</a:t>
            </a:fld>
            <a:endParaRPr lang="en-US"/>
          </a:p>
        </p:txBody>
      </p:sp>
    </p:spTree>
    <p:extLst>
      <p:ext uri="{BB962C8B-B14F-4D97-AF65-F5344CB8AC3E}">
        <p14:creationId xmlns:p14="http://schemas.microsoft.com/office/powerpoint/2010/main" val="1993392650"/>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04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1C6BD3F2-B0B6-4F68-B41C-87D6F31B8F45}" type="slidenum">
              <a:rPr lang="en-US"/>
              <a:pPr>
                <a:defRPr/>
              </a:pPr>
              <a:t>‹#›</a:t>
            </a:fld>
            <a:endParaRPr lang="en-US"/>
          </a:p>
        </p:txBody>
      </p:sp>
    </p:spTree>
    <p:extLst>
      <p:ext uri="{BB962C8B-B14F-4D97-AF65-F5344CB8AC3E}">
        <p14:creationId xmlns:p14="http://schemas.microsoft.com/office/powerpoint/2010/main" val="584554089"/>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4"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810"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FD265A7E-1173-4107-BBED-70FC23B9A2F9}" type="slidenum">
              <a:rPr lang="en-US"/>
              <a:pPr>
                <a:defRPr/>
              </a:pPr>
              <a:t>‹#›</a:t>
            </a:fld>
            <a:endParaRPr lang="en-US"/>
          </a:p>
        </p:txBody>
      </p:sp>
    </p:spTree>
    <p:extLst>
      <p:ext uri="{BB962C8B-B14F-4D97-AF65-F5344CB8AC3E}">
        <p14:creationId xmlns:p14="http://schemas.microsoft.com/office/powerpoint/2010/main" val="3856660187"/>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34" y="1535113"/>
            <a:ext cx="404142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434" y="2174875"/>
            <a:ext cx="404142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356E8D13-A868-48FB-96BF-B7F06FE77267}" type="slidenum">
              <a:rPr lang="en-US"/>
              <a:pPr>
                <a:defRPr/>
              </a:pPr>
              <a:t>‹#›</a:t>
            </a:fld>
            <a:endParaRPr lang="en-US"/>
          </a:p>
        </p:txBody>
      </p:sp>
    </p:spTree>
    <p:extLst>
      <p:ext uri="{BB962C8B-B14F-4D97-AF65-F5344CB8AC3E}">
        <p14:creationId xmlns:p14="http://schemas.microsoft.com/office/powerpoint/2010/main" val="1348615391"/>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4"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5"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268E0487-8FDC-4E99-AD38-4733969D9BED}" type="slidenum">
              <a:rPr lang="en-US"/>
              <a:pPr>
                <a:defRPr/>
              </a:pPr>
              <a:t>‹#›</a:t>
            </a:fld>
            <a:endParaRPr lang="en-US"/>
          </a:p>
        </p:txBody>
      </p:sp>
    </p:spTree>
    <p:extLst>
      <p:ext uri="{BB962C8B-B14F-4D97-AF65-F5344CB8AC3E}">
        <p14:creationId xmlns:p14="http://schemas.microsoft.com/office/powerpoint/2010/main" val="65161670"/>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3"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4"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00810A36-711B-4D62-BF7C-E97F9AE22703}" type="slidenum">
              <a:rPr lang="en-US"/>
              <a:pPr>
                <a:defRPr/>
              </a:pPr>
              <a:t>‹#›</a:t>
            </a:fld>
            <a:endParaRPr lang="en-US"/>
          </a:p>
        </p:txBody>
      </p:sp>
    </p:spTree>
    <p:extLst>
      <p:ext uri="{BB962C8B-B14F-4D97-AF65-F5344CB8AC3E}">
        <p14:creationId xmlns:p14="http://schemas.microsoft.com/office/powerpoint/2010/main" val="2352384766"/>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28" y="273050"/>
            <a:ext cx="300848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762" y="273212"/>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28" y="143512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7F8C46BF-EF55-46A6-8C36-10FC55746844}" type="slidenum">
              <a:rPr lang="en-US"/>
              <a:pPr>
                <a:defRPr/>
              </a:pPr>
              <a:t>‹#›</a:t>
            </a:fld>
            <a:endParaRPr lang="en-US"/>
          </a:p>
        </p:txBody>
      </p:sp>
    </p:spTree>
    <p:extLst>
      <p:ext uri="{BB962C8B-B14F-4D97-AF65-F5344CB8AC3E}">
        <p14:creationId xmlns:p14="http://schemas.microsoft.com/office/powerpoint/2010/main" val="2022139709"/>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111"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CFCF413C-7762-4D15-8E37-551B5D8C5C94}" type="slidenum">
              <a:rPr lang="en-US"/>
              <a:pPr>
                <a:defRPr/>
              </a:pPr>
              <a:t>‹#›</a:t>
            </a:fld>
            <a:endParaRPr lang="en-US"/>
          </a:p>
        </p:txBody>
      </p:sp>
    </p:spTree>
    <p:extLst>
      <p:ext uri="{BB962C8B-B14F-4D97-AF65-F5344CB8AC3E}">
        <p14:creationId xmlns:p14="http://schemas.microsoft.com/office/powerpoint/2010/main" val="3924976871"/>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12FE1BF8-6A59-451D-8D3C-5E6F2A8202FE}" type="slidenum">
              <a:rPr lang="en-US"/>
              <a:pPr>
                <a:defRPr/>
              </a:pPr>
              <a:t>‹#›</a:t>
            </a:fld>
            <a:endParaRPr lang="en-US"/>
          </a:p>
        </p:txBody>
      </p:sp>
    </p:spTree>
    <p:extLst>
      <p:ext uri="{BB962C8B-B14F-4D97-AF65-F5344CB8AC3E}">
        <p14:creationId xmlns:p14="http://schemas.microsoft.com/office/powerpoint/2010/main" val="3155094914"/>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3"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3" y="609600"/>
            <a:ext cx="5693835"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0DBC79F7-532F-4A2A-81F3-66B4B421FC1B}" type="slidenum">
              <a:rPr lang="en-US"/>
              <a:pPr>
                <a:defRPr/>
              </a:pPr>
              <a:t>‹#›</a:t>
            </a:fld>
            <a:endParaRPr lang="en-US"/>
          </a:p>
        </p:txBody>
      </p:sp>
    </p:spTree>
    <p:extLst>
      <p:ext uri="{BB962C8B-B14F-4D97-AF65-F5344CB8AC3E}">
        <p14:creationId xmlns:p14="http://schemas.microsoft.com/office/powerpoint/2010/main" val="1204908320"/>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4"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810" y="1981200"/>
            <a:ext cx="3818467" cy="4114800"/>
          </a:xfrm>
        </p:spPr>
        <p:txBody>
          <a:bodyPr/>
          <a:lstStyle/>
          <a:p>
            <a:pPr lvl="0"/>
            <a:endParaRPr lang="en-US" noProof="0"/>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55FFBCD4-3C0E-4F7B-BDBD-A30C046BCE5B}" type="slidenum">
              <a:rPr lang="en-US"/>
              <a:pPr>
                <a:defRPr/>
              </a:pPr>
              <a:t>‹#›</a:t>
            </a:fld>
            <a:endParaRPr lang="en-US"/>
          </a:p>
        </p:txBody>
      </p:sp>
    </p:spTree>
    <p:extLst>
      <p:ext uri="{BB962C8B-B14F-4D97-AF65-F5344CB8AC3E}">
        <p14:creationId xmlns:p14="http://schemas.microsoft.com/office/powerpoint/2010/main" val="803451131"/>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4"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810"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66C2933E-30BD-4FD9-9B55-8B78312EFC75}" type="slidenum">
              <a:rPr lang="en-US"/>
              <a:pPr>
                <a:defRPr/>
              </a:pPr>
              <a:t>‹#›</a:t>
            </a:fld>
            <a:endParaRPr lang="en-US"/>
          </a:p>
        </p:txBody>
      </p:sp>
    </p:spTree>
    <p:extLst>
      <p:ext uri="{BB962C8B-B14F-4D97-AF65-F5344CB8AC3E}">
        <p14:creationId xmlns:p14="http://schemas.microsoft.com/office/powerpoint/2010/main" val="115015705"/>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4"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810"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4"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810"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8"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9"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C691FF6B-CA6F-4595-8479-AF1ADCA0D1AC}" type="slidenum">
              <a:rPr lang="en-US"/>
              <a:pPr>
                <a:defRPr/>
              </a:pPr>
              <a:t>‹#›</a:t>
            </a:fld>
            <a:endParaRPr lang="en-US"/>
          </a:p>
        </p:txBody>
      </p:sp>
    </p:spTree>
    <p:extLst>
      <p:ext uri="{BB962C8B-B14F-4D97-AF65-F5344CB8AC3E}">
        <p14:creationId xmlns:p14="http://schemas.microsoft.com/office/powerpoint/2010/main" val="256291233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endParaRPr 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78DAB676-520B-4D49-8491-BE144A7BBA91}" type="slidenum">
              <a:rPr lang="en-US"/>
              <a:pPr>
                <a:defRPr/>
              </a:pPr>
              <a:t>‹#›</a:t>
            </a:fld>
            <a:endParaRPr lang="en-US"/>
          </a:p>
        </p:txBody>
      </p:sp>
    </p:spTree>
    <p:extLst>
      <p:ext uri="{BB962C8B-B14F-4D97-AF65-F5344CB8AC3E}">
        <p14:creationId xmlns:p14="http://schemas.microsoft.com/office/powerpoint/2010/main" val="8551290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490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CFA26E6C-6C0C-4191-88DD-FC37C3EF9927}" type="slidenum">
              <a:rPr lang="en-US"/>
              <a:pPr>
                <a:defRPr/>
              </a:pPr>
              <a:t>‹#›</a:t>
            </a:fld>
            <a:endParaRPr lang="en-US"/>
          </a:p>
        </p:txBody>
      </p:sp>
    </p:spTree>
    <p:extLst>
      <p:ext uri="{BB962C8B-B14F-4D97-AF65-F5344CB8AC3E}">
        <p14:creationId xmlns:p14="http://schemas.microsoft.com/office/powerpoint/2010/main" val="23636185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C1874BDC-7232-481B-94FE-ED5F467B1C4F}" type="slidenum">
              <a:rPr lang="en-US"/>
              <a:pPr>
                <a:defRPr/>
              </a:pPr>
              <a:t>‹#›</a:t>
            </a:fld>
            <a:endParaRPr lang="en-US"/>
          </a:p>
        </p:txBody>
      </p:sp>
    </p:spTree>
    <p:extLst>
      <p:ext uri="{BB962C8B-B14F-4D97-AF65-F5344CB8AC3E}">
        <p14:creationId xmlns:p14="http://schemas.microsoft.com/office/powerpoint/2010/main" val="25201859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1138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843EB951-1886-40C7-A330-96A3DF5BD6AF}" type="slidenum">
              <a:rPr lang="en-US"/>
              <a:pPr>
                <a:defRPr/>
              </a:pPr>
              <a:t>‹#›</a:t>
            </a:fld>
            <a:endParaRPr lang="en-US"/>
          </a:p>
        </p:txBody>
      </p:sp>
    </p:spTree>
    <p:extLst>
      <p:ext uri="{BB962C8B-B14F-4D97-AF65-F5344CB8AC3E}">
        <p14:creationId xmlns:p14="http://schemas.microsoft.com/office/powerpoint/2010/main" val="25594938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8255E14C-1FAD-41A0-9429-F59B9CA82DB5}" type="slidenum">
              <a:rPr lang="en-US"/>
              <a:pPr>
                <a:defRPr/>
              </a:pPr>
              <a:t>‹#›</a:t>
            </a:fld>
            <a:endParaRPr lang="en-US"/>
          </a:p>
        </p:txBody>
      </p:sp>
    </p:spTree>
    <p:extLst>
      <p:ext uri="{BB962C8B-B14F-4D97-AF65-F5344CB8AC3E}">
        <p14:creationId xmlns:p14="http://schemas.microsoft.com/office/powerpoint/2010/main" val="40495972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8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8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b="1"/>
            </a:lvl1pPr>
          </a:lstStyle>
          <a:p>
            <a:pPr>
              <a:defRPr/>
            </a:pPr>
            <a:endParaRPr lang="en-US"/>
          </a:p>
        </p:txBody>
      </p:sp>
      <p:sp>
        <p:nvSpPr>
          <p:cNvPr id="8" name="Rectangle 5"/>
          <p:cNvSpPr>
            <a:spLocks noGrp="1" noChangeArrowheads="1"/>
          </p:cNvSpPr>
          <p:nvPr>
            <p:ph type="ftr" sz="quarter" idx="11"/>
          </p:nvPr>
        </p:nvSpPr>
        <p:spPr/>
        <p:txBody>
          <a:bodyPr/>
          <a:lstStyle>
            <a:lvl1pPr>
              <a:defRPr b="1"/>
            </a:lvl1pPr>
          </a:lstStyle>
          <a:p>
            <a:pPr>
              <a:defRPr/>
            </a:pPr>
            <a:endParaRPr lang="en-US"/>
          </a:p>
        </p:txBody>
      </p:sp>
      <p:sp>
        <p:nvSpPr>
          <p:cNvPr id="9" name="Rectangle 6"/>
          <p:cNvSpPr>
            <a:spLocks noGrp="1" noChangeArrowheads="1"/>
          </p:cNvSpPr>
          <p:nvPr>
            <p:ph type="sldNum" sz="quarter" idx="12"/>
          </p:nvPr>
        </p:nvSpPr>
        <p:spPr/>
        <p:txBody>
          <a:bodyPr/>
          <a:lstStyle>
            <a:lvl1pPr>
              <a:defRPr b="1"/>
            </a:lvl1pPr>
          </a:lstStyle>
          <a:p>
            <a:pPr>
              <a:defRPr/>
            </a:pPr>
            <a:fld id="{93354EE3-F2F4-4382-9512-3DBC00BC4762}" type="slidenum">
              <a:rPr lang="en-US"/>
              <a:pPr>
                <a:defRPr/>
              </a:pPr>
              <a:t>‹#›</a:t>
            </a:fld>
            <a:endParaRPr lang="en-US"/>
          </a:p>
        </p:txBody>
      </p:sp>
    </p:spTree>
    <p:extLst>
      <p:ext uri="{BB962C8B-B14F-4D97-AF65-F5344CB8AC3E}">
        <p14:creationId xmlns:p14="http://schemas.microsoft.com/office/powerpoint/2010/main" val="7400651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b="1"/>
            </a:lvl1pPr>
          </a:lstStyle>
          <a:p>
            <a:pPr>
              <a:defRPr/>
            </a:pPr>
            <a:endParaRPr lang="en-US"/>
          </a:p>
        </p:txBody>
      </p:sp>
      <p:sp>
        <p:nvSpPr>
          <p:cNvPr id="4" name="Rectangle 5"/>
          <p:cNvSpPr>
            <a:spLocks noGrp="1" noChangeArrowheads="1"/>
          </p:cNvSpPr>
          <p:nvPr>
            <p:ph type="ftr" sz="quarter" idx="11"/>
          </p:nvPr>
        </p:nvSpPr>
        <p:spPr/>
        <p:txBody>
          <a:bodyPr/>
          <a:lstStyle>
            <a:lvl1pPr>
              <a:defRPr b="1"/>
            </a:lvl1pPr>
          </a:lstStyle>
          <a:p>
            <a:pPr>
              <a:defRPr/>
            </a:pPr>
            <a:endParaRPr lang="en-US"/>
          </a:p>
        </p:txBody>
      </p:sp>
      <p:sp>
        <p:nvSpPr>
          <p:cNvPr id="5" name="Rectangle 6"/>
          <p:cNvSpPr>
            <a:spLocks noGrp="1" noChangeArrowheads="1"/>
          </p:cNvSpPr>
          <p:nvPr>
            <p:ph type="sldNum" sz="quarter" idx="12"/>
          </p:nvPr>
        </p:nvSpPr>
        <p:spPr/>
        <p:txBody>
          <a:bodyPr/>
          <a:lstStyle>
            <a:lvl1pPr>
              <a:defRPr b="1"/>
            </a:lvl1pPr>
          </a:lstStyle>
          <a:p>
            <a:pPr>
              <a:defRPr/>
            </a:pPr>
            <a:fld id="{3859A0EC-1E6E-45D9-9987-5EE5239A4989}" type="slidenum">
              <a:rPr lang="en-US"/>
              <a:pPr>
                <a:defRPr/>
              </a:pPr>
              <a:t>‹#›</a:t>
            </a:fld>
            <a:endParaRPr lang="en-US"/>
          </a:p>
        </p:txBody>
      </p:sp>
    </p:spTree>
    <p:extLst>
      <p:ext uri="{BB962C8B-B14F-4D97-AF65-F5344CB8AC3E}">
        <p14:creationId xmlns:p14="http://schemas.microsoft.com/office/powerpoint/2010/main" val="14284746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vl1pPr>
          </a:lstStyle>
          <a:p>
            <a:pPr>
              <a:defRPr/>
            </a:pPr>
            <a:endParaRPr lang="en-US"/>
          </a:p>
        </p:txBody>
      </p:sp>
      <p:sp>
        <p:nvSpPr>
          <p:cNvPr id="3" name="Rectangle 5"/>
          <p:cNvSpPr>
            <a:spLocks noGrp="1" noChangeArrowheads="1"/>
          </p:cNvSpPr>
          <p:nvPr>
            <p:ph type="ftr" sz="quarter" idx="11"/>
          </p:nvPr>
        </p:nvSpPr>
        <p:spPr/>
        <p:txBody>
          <a:bodyPr/>
          <a:lstStyle>
            <a:lvl1pPr>
              <a:defRPr b="1"/>
            </a:lvl1pPr>
          </a:lstStyle>
          <a:p>
            <a:pPr>
              <a:defRPr/>
            </a:pPr>
            <a:endParaRPr lang="en-US"/>
          </a:p>
        </p:txBody>
      </p:sp>
      <p:sp>
        <p:nvSpPr>
          <p:cNvPr id="4" name="Rectangle 6"/>
          <p:cNvSpPr>
            <a:spLocks noGrp="1" noChangeArrowheads="1"/>
          </p:cNvSpPr>
          <p:nvPr>
            <p:ph type="sldNum" sz="quarter" idx="12"/>
          </p:nvPr>
        </p:nvSpPr>
        <p:spPr/>
        <p:txBody>
          <a:bodyPr/>
          <a:lstStyle>
            <a:lvl1pPr>
              <a:defRPr b="1"/>
            </a:lvl1pPr>
          </a:lstStyle>
          <a:p>
            <a:pPr>
              <a:defRPr/>
            </a:pPr>
            <a:fld id="{C1589139-80C3-4887-9676-A270EDF07415}" type="slidenum">
              <a:rPr lang="en-US"/>
              <a:pPr>
                <a:defRPr/>
              </a:pPr>
              <a:t>‹#›</a:t>
            </a:fld>
            <a:endParaRPr lang="en-US"/>
          </a:p>
        </p:txBody>
      </p:sp>
    </p:spTree>
    <p:extLst>
      <p:ext uri="{BB962C8B-B14F-4D97-AF65-F5344CB8AC3E}">
        <p14:creationId xmlns:p14="http://schemas.microsoft.com/office/powerpoint/2010/main" val="5631690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753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7114EC31-A0EA-40C5-865F-04629647D309}" type="slidenum">
              <a:rPr lang="en-US"/>
              <a:pPr>
                <a:defRPr/>
              </a:pPr>
              <a:t>‹#›</a:t>
            </a:fld>
            <a:endParaRPr lang="en-US"/>
          </a:p>
        </p:txBody>
      </p:sp>
    </p:spTree>
    <p:extLst>
      <p:ext uri="{BB962C8B-B14F-4D97-AF65-F5344CB8AC3E}">
        <p14:creationId xmlns:p14="http://schemas.microsoft.com/office/powerpoint/2010/main" val="33998226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AC557749-86BB-4D78-8A18-677895A1E958}" type="slidenum">
              <a:rPr lang="en-US"/>
              <a:pPr>
                <a:defRPr/>
              </a:pPr>
              <a:t>‹#›</a:t>
            </a:fld>
            <a:endParaRPr lang="en-US"/>
          </a:p>
        </p:txBody>
      </p:sp>
    </p:spTree>
    <p:extLst>
      <p:ext uri="{BB962C8B-B14F-4D97-AF65-F5344CB8AC3E}">
        <p14:creationId xmlns:p14="http://schemas.microsoft.com/office/powerpoint/2010/main" val="34187821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557A3CBB-155A-44E2-B969-6CB23C9DE889}" type="slidenum">
              <a:rPr lang="en-US"/>
              <a:pPr>
                <a:defRPr/>
              </a:pPr>
              <a:t>‹#›</a:t>
            </a:fld>
            <a:endParaRPr lang="en-US"/>
          </a:p>
        </p:txBody>
      </p:sp>
    </p:spTree>
    <p:extLst>
      <p:ext uri="{BB962C8B-B14F-4D97-AF65-F5344CB8AC3E}">
        <p14:creationId xmlns:p14="http://schemas.microsoft.com/office/powerpoint/2010/main" val="18305972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912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912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9870A11D-CE8B-4D2D-BB96-F97F16293A32}" type="slidenum">
              <a:rPr lang="en-US"/>
              <a:pPr>
                <a:defRPr/>
              </a:pPr>
              <a:t>‹#›</a:t>
            </a:fld>
            <a:endParaRPr lang="en-US"/>
          </a:p>
        </p:txBody>
      </p:sp>
    </p:spTree>
    <p:extLst>
      <p:ext uri="{BB962C8B-B14F-4D97-AF65-F5344CB8AC3E}">
        <p14:creationId xmlns:p14="http://schemas.microsoft.com/office/powerpoint/2010/main" val="34188156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5" y="213131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2"/>
            <a:ext cx="6400801"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873D3B-FF7F-49D8-9A0D-202183EA69A1}" type="slidenum">
              <a:rPr lang="en-US"/>
              <a:pPr>
                <a:defRPr/>
              </a:pPr>
              <a:t>‹#›</a:t>
            </a:fld>
            <a:endParaRPr lang="en-US"/>
          </a:p>
        </p:txBody>
      </p:sp>
    </p:spTree>
    <p:extLst>
      <p:ext uri="{BB962C8B-B14F-4D97-AF65-F5344CB8AC3E}">
        <p14:creationId xmlns:p14="http://schemas.microsoft.com/office/powerpoint/2010/main" val="114831808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15A040-9518-4B5B-B93C-7C4812F8DC09}" type="slidenum">
              <a:rPr lang="en-US"/>
              <a:pPr>
                <a:defRPr/>
              </a:pPr>
              <a:t>‹#›</a:t>
            </a:fld>
            <a:endParaRPr lang="en-US"/>
          </a:p>
        </p:txBody>
      </p:sp>
    </p:spTree>
    <p:extLst>
      <p:ext uri="{BB962C8B-B14F-4D97-AF65-F5344CB8AC3E}">
        <p14:creationId xmlns:p14="http://schemas.microsoft.com/office/powerpoint/2010/main" val="1493921910"/>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94" y="4407799"/>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94" y="2906722"/>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A5EA759-8C2E-44E6-AFDC-1052BDC2A7A2}" type="slidenum">
              <a:rPr lang="en-US"/>
              <a:pPr>
                <a:defRPr/>
              </a:pPr>
              <a:t>‹#›</a:t>
            </a:fld>
            <a:endParaRPr lang="en-US"/>
          </a:p>
        </p:txBody>
      </p:sp>
    </p:spTree>
    <p:extLst>
      <p:ext uri="{BB962C8B-B14F-4D97-AF65-F5344CB8AC3E}">
        <p14:creationId xmlns:p14="http://schemas.microsoft.com/office/powerpoint/2010/main" val="2088815757"/>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950"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3D3004-7321-4B2D-A514-844B5544518B}" type="slidenum">
              <a:rPr lang="en-US"/>
              <a:pPr>
                <a:defRPr/>
              </a:pPr>
              <a:t>‹#›</a:t>
            </a:fld>
            <a:endParaRPr lang="en-US"/>
          </a:p>
        </p:txBody>
      </p:sp>
    </p:spTree>
    <p:extLst>
      <p:ext uri="{BB962C8B-B14F-4D97-AF65-F5344CB8AC3E}">
        <p14:creationId xmlns:p14="http://schemas.microsoft.com/office/powerpoint/2010/main" val="38585465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4"/>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7FCD638-AF69-45B5-AF40-DCDF39D4F9CA}" type="slidenum">
              <a:rPr lang="en-US"/>
              <a:pPr>
                <a:defRPr/>
              </a:pPr>
              <a:t>‹#›</a:t>
            </a:fld>
            <a:endParaRPr lang="en-US"/>
          </a:p>
        </p:txBody>
      </p:sp>
    </p:spTree>
    <p:extLst>
      <p:ext uri="{BB962C8B-B14F-4D97-AF65-F5344CB8AC3E}">
        <p14:creationId xmlns:p14="http://schemas.microsoft.com/office/powerpoint/2010/main" val="347350476"/>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F50EC7C-F14F-4421-BC06-C8CFD9905816}" type="slidenum">
              <a:rPr lang="en-US"/>
              <a:pPr>
                <a:defRPr/>
              </a:pPr>
              <a:t>‹#›</a:t>
            </a:fld>
            <a:endParaRPr lang="en-US"/>
          </a:p>
        </p:txBody>
      </p:sp>
    </p:spTree>
    <p:extLst>
      <p:ext uri="{BB962C8B-B14F-4D97-AF65-F5344CB8AC3E}">
        <p14:creationId xmlns:p14="http://schemas.microsoft.com/office/powerpoint/2010/main" val="4245659089"/>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219754-FC2A-4F31-996F-CECDE9057BEE}" type="slidenum">
              <a:rPr lang="en-US"/>
              <a:pPr>
                <a:defRPr/>
              </a:pPr>
              <a:t>‹#›</a:t>
            </a:fld>
            <a:endParaRPr lang="en-US"/>
          </a:p>
        </p:txBody>
      </p:sp>
    </p:spTree>
    <p:extLst>
      <p:ext uri="{BB962C8B-B14F-4D97-AF65-F5344CB8AC3E}">
        <p14:creationId xmlns:p14="http://schemas.microsoft.com/office/powerpoint/2010/main" val="41226568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756" y="273949"/>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4"/>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8A087C1-BBB8-4337-BD93-ACAD8CDD4DBF}" type="slidenum">
              <a:rPr lang="en-US"/>
              <a:pPr>
                <a:defRPr/>
              </a:pPr>
              <a:t>‹#›</a:t>
            </a:fld>
            <a:endParaRPr lang="en-US"/>
          </a:p>
        </p:txBody>
      </p:sp>
    </p:spTree>
    <p:extLst>
      <p:ext uri="{BB962C8B-B14F-4D97-AF65-F5344CB8AC3E}">
        <p14:creationId xmlns:p14="http://schemas.microsoft.com/office/powerpoint/2010/main" val="1730028323"/>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1F9230D-D367-4FBC-90EF-50EE380957A7}" type="slidenum">
              <a:rPr lang="en-US"/>
              <a:pPr>
                <a:defRPr/>
              </a:pPr>
              <a:t>‹#›</a:t>
            </a:fld>
            <a:endParaRPr lang="en-US"/>
          </a:p>
        </p:txBody>
      </p:sp>
    </p:spTree>
    <p:extLst>
      <p:ext uri="{BB962C8B-B14F-4D97-AF65-F5344CB8AC3E}">
        <p14:creationId xmlns:p14="http://schemas.microsoft.com/office/powerpoint/2010/main" val="31274685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C89AD7-9A6C-4BB2-B862-5B9A96EC412A}" type="slidenum">
              <a:rPr lang="en-US"/>
              <a:pPr>
                <a:defRPr/>
              </a:pPr>
              <a:t>‹#›</a:t>
            </a:fld>
            <a:endParaRPr lang="en-US"/>
          </a:p>
        </p:txBody>
      </p:sp>
    </p:spTree>
    <p:extLst>
      <p:ext uri="{BB962C8B-B14F-4D97-AF65-F5344CB8AC3E}">
        <p14:creationId xmlns:p14="http://schemas.microsoft.com/office/powerpoint/2010/main" val="1385902029"/>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6"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AA06858-9FBF-478E-BFB0-1250C0B46BFD}" type="slidenum">
              <a:rPr lang="en-US"/>
              <a:pPr>
                <a:defRPr/>
              </a:pPr>
              <a:t>‹#›</a:t>
            </a:fld>
            <a:endParaRPr lang="en-US"/>
          </a:p>
        </p:txBody>
      </p:sp>
    </p:spTree>
    <p:extLst>
      <p:ext uri="{BB962C8B-B14F-4D97-AF65-F5344CB8AC3E}">
        <p14:creationId xmlns:p14="http://schemas.microsoft.com/office/powerpoint/2010/main" val="25552151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5"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950"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998" y="1981200"/>
            <a:ext cx="3818467"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7A4F8FF-AF88-42AC-B6E2-DA3D00036D21}" type="slidenum">
              <a:rPr lang="en-US"/>
              <a:pPr>
                <a:defRPr/>
              </a:pPr>
              <a:t>‹#›</a:t>
            </a:fld>
            <a:endParaRPr lang="en-US"/>
          </a:p>
        </p:txBody>
      </p:sp>
    </p:spTree>
    <p:extLst>
      <p:ext uri="{BB962C8B-B14F-4D97-AF65-F5344CB8AC3E}">
        <p14:creationId xmlns:p14="http://schemas.microsoft.com/office/powerpoint/2010/main" val="4174582362"/>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5"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950"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06E1EC-33EC-49CC-8BF2-1457387CC337}" type="slidenum">
              <a:rPr lang="en-US"/>
              <a:pPr>
                <a:defRPr/>
              </a:pPr>
              <a:t>‹#›</a:t>
            </a:fld>
            <a:endParaRPr lang="en-US"/>
          </a:p>
        </p:txBody>
      </p:sp>
    </p:spTree>
    <p:extLst>
      <p:ext uri="{BB962C8B-B14F-4D97-AF65-F5344CB8AC3E}">
        <p14:creationId xmlns:p14="http://schemas.microsoft.com/office/powerpoint/2010/main" val="213678339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5"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950"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950"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313186A-7F1F-4289-91E2-D7DF8BEABE76}" type="slidenum">
              <a:rPr lang="en-US"/>
              <a:pPr>
                <a:defRPr/>
              </a:pPr>
              <a:t>‹#›</a:t>
            </a:fld>
            <a:endParaRPr lang="en-US"/>
          </a:p>
        </p:txBody>
      </p:sp>
    </p:spTree>
    <p:extLst>
      <p:ext uri="{BB962C8B-B14F-4D97-AF65-F5344CB8AC3E}">
        <p14:creationId xmlns:p14="http://schemas.microsoft.com/office/powerpoint/2010/main" val="3286509632"/>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5"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5"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722207-000F-456C-B103-8FE0ECCCC131}" type="slidenum">
              <a:rPr lang="en-US"/>
              <a:pPr>
                <a:defRPr/>
              </a:pPr>
              <a:t>‹#›</a:t>
            </a:fld>
            <a:endParaRPr lang="en-US"/>
          </a:p>
        </p:txBody>
      </p:sp>
    </p:spTree>
    <p:extLst>
      <p:ext uri="{BB962C8B-B14F-4D97-AF65-F5344CB8AC3E}">
        <p14:creationId xmlns:p14="http://schemas.microsoft.com/office/powerpoint/2010/main" val="3162293263"/>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839"/>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v-SE"/>
          </a:p>
        </p:txBody>
      </p:sp>
      <p:sp>
        <p:nvSpPr>
          <p:cNvPr id="4" name="Date Placeholder 3"/>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38130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7534987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314"/>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17228692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Date Placeholder 4"/>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35143544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18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8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6"/>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8" name="Footer Placeholder 7"/>
          <p:cNvSpPr>
            <a:spLocks noGrp="1"/>
          </p:cNvSpPr>
          <p:nvPr>
            <p:ph type="ftr" sz="quarter" idx="11"/>
          </p:nvPr>
        </p:nvSpPr>
        <p:spPr/>
        <p:txBody>
          <a:bodyPr/>
          <a:lstStyle/>
          <a:p>
            <a:endParaRPr lang="sv-SE">
              <a:solidFill>
                <a:prstClr val="black">
                  <a:tint val="75000"/>
                </a:prstClr>
              </a:solidFill>
            </a:endParaRPr>
          </a:p>
        </p:txBody>
      </p:sp>
      <p:sp>
        <p:nvSpPr>
          <p:cNvPr id="9" name="Slide Number Placeholder 8"/>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0246872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Date Placeholder 2"/>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4" name="Footer Placeholder 3"/>
          <p:cNvSpPr>
            <a:spLocks noGrp="1"/>
          </p:cNvSpPr>
          <p:nvPr>
            <p:ph type="ftr" sz="quarter" idx="11"/>
          </p:nvPr>
        </p:nvSpPr>
        <p:spPr/>
        <p:txBody>
          <a:bodyPr/>
          <a:lstStyle/>
          <a:p>
            <a:endParaRPr lang="sv-SE">
              <a:solidFill>
                <a:prstClr val="black">
                  <a:tint val="75000"/>
                </a:prstClr>
              </a:solidFill>
            </a:endParaRPr>
          </a:p>
        </p:txBody>
      </p:sp>
      <p:sp>
        <p:nvSpPr>
          <p:cNvPr id="5" name="Slide Number Placeholder 4"/>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684442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3" name="Footer Placeholder 2"/>
          <p:cNvSpPr>
            <a:spLocks noGrp="1"/>
          </p:cNvSpPr>
          <p:nvPr>
            <p:ph type="ftr" sz="quarter" idx="11"/>
          </p:nvPr>
        </p:nvSpPr>
        <p:spPr/>
        <p:txBody>
          <a:bodyPr/>
          <a:lstStyle/>
          <a:p>
            <a:endParaRPr lang="sv-SE">
              <a:solidFill>
                <a:prstClr val="black">
                  <a:tint val="75000"/>
                </a:prstClr>
              </a:solidFill>
            </a:endParaRPr>
          </a:p>
        </p:txBody>
      </p:sp>
      <p:sp>
        <p:nvSpPr>
          <p:cNvPr id="4" name="Slide Number Placeholder 3"/>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0266991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346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4667837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1072844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50852644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5052"/>
            <a:ext cx="2057400" cy="5851525"/>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457200" y="2750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3412C061-5C8F-4181-8ACF-C3DA92982BED}"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08CE16C2-8FFB-480E-B4E9-E8AAFDFD287C}"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85876256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itle 3"/>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7777402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148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CD2D26-FFE5-41F6-84C7-3E8E699F8AAE}" type="slidenum">
              <a:rPr lang="en-US"/>
              <a:pPr>
                <a:defRPr/>
              </a:pPr>
              <a:t>‹#›</a:t>
            </a:fld>
            <a:endParaRPr lang="en-US"/>
          </a:p>
        </p:txBody>
      </p:sp>
    </p:spTree>
    <p:extLst>
      <p:ext uri="{BB962C8B-B14F-4D97-AF65-F5344CB8AC3E}">
        <p14:creationId xmlns:p14="http://schemas.microsoft.com/office/powerpoint/2010/main" val="206961341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A97556-0B1D-4629-9430-271A704CFE2E}" type="slidenum">
              <a:rPr lang="en-US"/>
              <a:pPr>
                <a:defRPr/>
              </a:pPr>
              <a:t>‹#›</a:t>
            </a:fld>
            <a:endParaRPr lang="en-US"/>
          </a:p>
        </p:txBody>
      </p:sp>
    </p:spTree>
    <p:extLst>
      <p:ext uri="{BB962C8B-B14F-4D97-AF65-F5344CB8AC3E}">
        <p14:creationId xmlns:p14="http://schemas.microsoft.com/office/powerpoint/2010/main" val="37605145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955"/>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8F11F20-C6C3-4CB8-AFBF-4549D858ECAB}" type="slidenum">
              <a:rPr lang="en-US"/>
              <a:pPr>
                <a:defRPr/>
              </a:pPr>
              <a:t>‹#›</a:t>
            </a:fld>
            <a:endParaRPr lang="en-US"/>
          </a:p>
        </p:txBody>
      </p:sp>
    </p:spTree>
    <p:extLst>
      <p:ext uri="{BB962C8B-B14F-4D97-AF65-F5344CB8AC3E}">
        <p14:creationId xmlns:p14="http://schemas.microsoft.com/office/powerpoint/2010/main" val="17263992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FB75EC-F9AD-4C3D-84FE-BA6982210768}" type="slidenum">
              <a:rPr lang="en-US"/>
              <a:pPr>
                <a:defRPr/>
              </a:pPr>
              <a:t>‹#›</a:t>
            </a:fld>
            <a:endParaRPr lang="en-US"/>
          </a:p>
        </p:txBody>
      </p:sp>
    </p:spTree>
    <p:extLst>
      <p:ext uri="{BB962C8B-B14F-4D97-AF65-F5344CB8AC3E}">
        <p14:creationId xmlns:p14="http://schemas.microsoft.com/office/powerpoint/2010/main" val="82778230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EF8E1FE-F7C4-4D0F-9BA4-3EF49F94A1D6}" type="slidenum">
              <a:rPr lang="en-US"/>
              <a:pPr>
                <a:defRPr/>
              </a:pPr>
              <a:t>‹#›</a:t>
            </a:fld>
            <a:endParaRPr lang="en-US"/>
          </a:p>
        </p:txBody>
      </p:sp>
    </p:spTree>
    <p:extLst>
      <p:ext uri="{BB962C8B-B14F-4D97-AF65-F5344CB8AC3E}">
        <p14:creationId xmlns:p14="http://schemas.microsoft.com/office/powerpoint/2010/main" val="1309708931"/>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1F78A18-C7CE-4C29-87A5-C195D4C4AF02}" type="slidenum">
              <a:rPr lang="en-US"/>
              <a:pPr>
                <a:defRPr/>
              </a:pPr>
              <a:t>‹#›</a:t>
            </a:fld>
            <a:endParaRPr lang="en-US"/>
          </a:p>
        </p:txBody>
      </p:sp>
    </p:spTree>
    <p:extLst>
      <p:ext uri="{BB962C8B-B14F-4D97-AF65-F5344CB8AC3E}">
        <p14:creationId xmlns:p14="http://schemas.microsoft.com/office/powerpoint/2010/main" val="2913989834"/>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3D6C2A2-E1A3-459C-BA7E-532399C7466A}" type="slidenum">
              <a:rPr lang="en-US"/>
              <a:pPr>
                <a:defRPr/>
              </a:pPr>
              <a:t>‹#›</a:t>
            </a:fld>
            <a:endParaRPr lang="en-US"/>
          </a:p>
        </p:txBody>
      </p:sp>
    </p:spTree>
    <p:extLst>
      <p:ext uri="{BB962C8B-B14F-4D97-AF65-F5344CB8AC3E}">
        <p14:creationId xmlns:p14="http://schemas.microsoft.com/office/powerpoint/2010/main" val="3366050122"/>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756" y="274105"/>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2DD844-338B-4402-8573-9A64D556E7BA}" type="slidenum">
              <a:rPr lang="en-US"/>
              <a:pPr>
                <a:defRPr/>
              </a:pPr>
              <a:t>‹#›</a:t>
            </a:fld>
            <a:endParaRPr lang="en-US"/>
          </a:p>
        </p:txBody>
      </p:sp>
    </p:spTree>
    <p:extLst>
      <p:ext uri="{BB962C8B-B14F-4D97-AF65-F5344CB8AC3E}">
        <p14:creationId xmlns:p14="http://schemas.microsoft.com/office/powerpoint/2010/main" val="3243640459"/>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B4298D-596E-4711-B2B8-5C3EA9F9008E}" type="slidenum">
              <a:rPr lang="en-US"/>
              <a:pPr>
                <a:defRPr/>
              </a:pPr>
              <a:t>‹#›</a:t>
            </a:fld>
            <a:endParaRPr lang="en-US"/>
          </a:p>
        </p:txBody>
      </p:sp>
    </p:spTree>
    <p:extLst>
      <p:ext uri="{BB962C8B-B14F-4D97-AF65-F5344CB8AC3E}">
        <p14:creationId xmlns:p14="http://schemas.microsoft.com/office/powerpoint/2010/main" val="1999208005"/>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4F877A-AABB-4322-9146-158BFA6F1CC2}" type="slidenum">
              <a:rPr lang="en-US"/>
              <a:pPr>
                <a:defRPr/>
              </a:pPr>
              <a:t>‹#›</a:t>
            </a:fld>
            <a:endParaRPr lang="en-US"/>
          </a:p>
        </p:txBody>
      </p:sp>
    </p:spTree>
    <p:extLst>
      <p:ext uri="{BB962C8B-B14F-4D97-AF65-F5344CB8AC3E}">
        <p14:creationId xmlns:p14="http://schemas.microsoft.com/office/powerpoint/2010/main" val="1090516406"/>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6D3D42-EE5F-4765-8DB6-4D2EC277CAA3}" type="slidenum">
              <a:rPr lang="en-US"/>
              <a:pPr>
                <a:defRPr/>
              </a:pPr>
              <a:t>‹#›</a:t>
            </a:fld>
            <a:endParaRPr lang="en-US"/>
          </a:p>
        </p:txBody>
      </p:sp>
    </p:spTree>
    <p:extLst>
      <p:ext uri="{BB962C8B-B14F-4D97-AF65-F5344CB8AC3E}">
        <p14:creationId xmlns:p14="http://schemas.microsoft.com/office/powerpoint/2010/main" val="18488796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998" y="1981200"/>
            <a:ext cx="3818467"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C0587C-B6DE-400E-AF93-CC889CF196F3}" type="slidenum">
              <a:rPr lang="en-US"/>
              <a:pPr>
                <a:defRPr/>
              </a:pPr>
              <a:t>‹#›</a:t>
            </a:fld>
            <a:endParaRPr lang="en-US"/>
          </a:p>
        </p:txBody>
      </p:sp>
    </p:spTree>
    <p:extLst>
      <p:ext uri="{BB962C8B-B14F-4D97-AF65-F5344CB8AC3E}">
        <p14:creationId xmlns:p14="http://schemas.microsoft.com/office/powerpoint/2010/main" val="35061665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D64F07-0F32-499E-9269-E91CFBE3DB1F}" type="slidenum">
              <a:rPr lang="en-US"/>
              <a:pPr>
                <a:defRPr/>
              </a:pPr>
              <a:t>‹#›</a:t>
            </a:fld>
            <a:endParaRPr lang="en-US"/>
          </a:p>
        </p:txBody>
      </p:sp>
    </p:spTree>
    <p:extLst>
      <p:ext uri="{BB962C8B-B14F-4D97-AF65-F5344CB8AC3E}">
        <p14:creationId xmlns:p14="http://schemas.microsoft.com/office/powerpoint/2010/main" val="292280005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66F6C86-850D-440E-B9DB-1B49B2DAA3C0}" type="slidenum">
              <a:rPr lang="en-US"/>
              <a:pPr>
                <a:defRPr/>
              </a:pPr>
              <a:t>‹#›</a:t>
            </a:fld>
            <a:endParaRPr lang="en-US"/>
          </a:p>
        </p:txBody>
      </p:sp>
    </p:spTree>
    <p:extLst>
      <p:ext uri="{BB962C8B-B14F-4D97-AF65-F5344CB8AC3E}">
        <p14:creationId xmlns:p14="http://schemas.microsoft.com/office/powerpoint/2010/main" val="61924375"/>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B4639C-E4BC-42B4-8161-18E2347F90BE}" type="slidenum">
              <a:rPr lang="en-US"/>
              <a:pPr>
                <a:defRPr/>
              </a:pPr>
              <a:t>‹#›</a:t>
            </a:fld>
            <a:endParaRPr lang="en-US"/>
          </a:p>
        </p:txBody>
      </p:sp>
    </p:spTree>
    <p:extLst>
      <p:ext uri="{BB962C8B-B14F-4D97-AF65-F5344CB8AC3E}">
        <p14:creationId xmlns:p14="http://schemas.microsoft.com/office/powerpoint/2010/main" val="1566360893"/>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75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062963-A360-4753-8332-20444DB31D3C}" type="slidenum">
              <a:rPr lang="en-US"/>
              <a:pPr>
                <a:defRPr/>
              </a:pPr>
              <a:t>‹#›</a:t>
            </a:fld>
            <a:endParaRPr lang="en-US"/>
          </a:p>
        </p:txBody>
      </p:sp>
    </p:spTree>
    <p:extLst>
      <p:ext uri="{BB962C8B-B14F-4D97-AF65-F5344CB8AC3E}">
        <p14:creationId xmlns:p14="http://schemas.microsoft.com/office/powerpoint/2010/main" val="3653438421"/>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DCD824-3325-4CA8-B15B-575604C5F65E}" type="slidenum">
              <a:rPr lang="en-US"/>
              <a:pPr>
                <a:defRPr/>
              </a:pPr>
              <a:t>‹#›</a:t>
            </a:fld>
            <a:endParaRPr lang="en-US"/>
          </a:p>
        </p:txBody>
      </p:sp>
    </p:spTree>
    <p:extLst>
      <p:ext uri="{BB962C8B-B14F-4D97-AF65-F5344CB8AC3E}">
        <p14:creationId xmlns:p14="http://schemas.microsoft.com/office/powerpoint/2010/main" val="4076776733"/>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23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2"/>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45044F-94EA-4CE8-BE59-469117E4EC0B}" type="slidenum">
              <a:rPr lang="en-US"/>
              <a:pPr>
                <a:defRPr/>
              </a:pPr>
              <a:t>‹#›</a:t>
            </a:fld>
            <a:endParaRPr lang="en-US"/>
          </a:p>
        </p:txBody>
      </p:sp>
    </p:spTree>
    <p:extLst>
      <p:ext uri="{BB962C8B-B14F-4D97-AF65-F5344CB8AC3E}">
        <p14:creationId xmlns:p14="http://schemas.microsoft.com/office/powerpoint/2010/main" val="398199382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01"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25F34D-7F79-473D-9CAF-A6B019005DC5}" type="slidenum">
              <a:rPr lang="en-US"/>
              <a:pPr>
                <a:defRPr/>
              </a:pPr>
              <a:t>‹#›</a:t>
            </a:fld>
            <a:endParaRPr lang="en-US"/>
          </a:p>
        </p:txBody>
      </p:sp>
    </p:spTree>
    <p:extLst>
      <p:ext uri="{BB962C8B-B14F-4D97-AF65-F5344CB8AC3E}">
        <p14:creationId xmlns:p14="http://schemas.microsoft.com/office/powerpoint/2010/main" val="402529691"/>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379D1A6-0ADB-439F-BEFF-840598CAD46B}" type="slidenum">
              <a:rPr lang="en-US"/>
              <a:pPr>
                <a:defRPr/>
              </a:pPr>
              <a:t>‹#›</a:t>
            </a:fld>
            <a:endParaRPr lang="en-US"/>
          </a:p>
        </p:txBody>
      </p:sp>
    </p:spTree>
    <p:extLst>
      <p:ext uri="{BB962C8B-B14F-4D97-AF65-F5344CB8AC3E}">
        <p14:creationId xmlns:p14="http://schemas.microsoft.com/office/powerpoint/2010/main" val="1621853923"/>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EBC1807-7053-48CA-9D73-C48DFEC4694A}" type="slidenum">
              <a:rPr lang="en-US"/>
              <a:pPr>
                <a:defRPr/>
              </a:pPr>
              <a:t>‹#›</a:t>
            </a:fld>
            <a:endParaRPr lang="en-US"/>
          </a:p>
        </p:txBody>
      </p:sp>
    </p:spTree>
    <p:extLst>
      <p:ext uri="{BB962C8B-B14F-4D97-AF65-F5344CB8AC3E}">
        <p14:creationId xmlns:p14="http://schemas.microsoft.com/office/powerpoint/2010/main" val="40643216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E480F5D-E60F-4677-BF4C-DF3DA3959BD4}" type="slidenum">
              <a:rPr lang="en-US"/>
              <a:pPr>
                <a:defRPr/>
              </a:pPr>
              <a:t>‹#›</a:t>
            </a:fld>
            <a:endParaRPr lang="en-US"/>
          </a:p>
        </p:txBody>
      </p:sp>
    </p:spTree>
    <p:extLst>
      <p:ext uri="{BB962C8B-B14F-4D97-AF65-F5344CB8AC3E}">
        <p14:creationId xmlns:p14="http://schemas.microsoft.com/office/powerpoint/2010/main" val="341130319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3379"/>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2" y="143511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98BB56E-41FF-4541-92DE-B4F3B0968326}" type="slidenum">
              <a:rPr lang="en-US"/>
              <a:pPr>
                <a:defRPr/>
              </a:pPr>
              <a:t>‹#›</a:t>
            </a:fld>
            <a:endParaRPr lang="en-US"/>
          </a:p>
        </p:txBody>
      </p:sp>
    </p:spTree>
    <p:extLst>
      <p:ext uri="{BB962C8B-B14F-4D97-AF65-F5344CB8AC3E}">
        <p14:creationId xmlns:p14="http://schemas.microsoft.com/office/powerpoint/2010/main" val="4232802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3"/>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043B970-06CA-4CF9-87BC-8549FE7509CD}" type="slidenum">
              <a:rPr lang="en-US"/>
              <a:pPr>
                <a:defRPr/>
              </a:pPr>
              <a:t>‹#›</a:t>
            </a:fld>
            <a:endParaRPr lang="en-US"/>
          </a:p>
        </p:txBody>
      </p:sp>
    </p:spTree>
    <p:extLst>
      <p:ext uri="{BB962C8B-B14F-4D97-AF65-F5344CB8AC3E}">
        <p14:creationId xmlns:p14="http://schemas.microsoft.com/office/powerpoint/2010/main" val="2103666861"/>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92EFDE-DCEF-402F-AD69-99F8FF7C71D8}" type="slidenum">
              <a:rPr lang="en-US"/>
              <a:pPr>
                <a:defRPr/>
              </a:pPr>
              <a:t>‹#›</a:t>
            </a:fld>
            <a:endParaRPr lang="en-US"/>
          </a:p>
        </p:txBody>
      </p:sp>
    </p:spTree>
    <p:extLst>
      <p:ext uri="{BB962C8B-B14F-4D97-AF65-F5344CB8AC3E}">
        <p14:creationId xmlns:p14="http://schemas.microsoft.com/office/powerpoint/2010/main" val="339651869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253"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42D02B-56DA-4E36-BCA7-1A4FC42ACA1D}" type="slidenum">
              <a:rPr lang="en-US"/>
              <a:pPr>
                <a:defRPr/>
              </a:pPr>
              <a:t>‹#›</a:t>
            </a:fld>
            <a:endParaRPr lang="en-US"/>
          </a:p>
        </p:txBody>
      </p:sp>
    </p:spTree>
    <p:extLst>
      <p:ext uri="{BB962C8B-B14F-4D97-AF65-F5344CB8AC3E}">
        <p14:creationId xmlns:p14="http://schemas.microsoft.com/office/powerpoint/2010/main" val="1633603673"/>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901" y="1981200"/>
            <a:ext cx="3818467"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2C885F-A3A0-4113-B5EF-5CC4F0B90503}" type="slidenum">
              <a:rPr lang="en-US"/>
              <a:pPr>
                <a:defRPr/>
              </a:pPr>
              <a:t>‹#›</a:t>
            </a:fld>
            <a:endParaRPr lang="en-US"/>
          </a:p>
        </p:txBody>
      </p:sp>
    </p:spTree>
    <p:extLst>
      <p:ext uri="{BB962C8B-B14F-4D97-AF65-F5344CB8AC3E}">
        <p14:creationId xmlns:p14="http://schemas.microsoft.com/office/powerpoint/2010/main" val="217318171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01"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5F0F53-223F-49F1-AAE2-412C512FECAC}" type="slidenum">
              <a:rPr lang="en-US"/>
              <a:pPr>
                <a:defRPr/>
              </a:pPr>
              <a:t>‹#›</a:t>
            </a:fld>
            <a:endParaRPr lang="en-US"/>
          </a:p>
        </p:txBody>
      </p:sp>
    </p:spTree>
    <p:extLst>
      <p:ext uri="{BB962C8B-B14F-4D97-AF65-F5344CB8AC3E}">
        <p14:creationId xmlns:p14="http://schemas.microsoft.com/office/powerpoint/2010/main" val="3432187012"/>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01"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01"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FDB0504-DF1F-4AC9-9F35-47DA57ACB073}" type="slidenum">
              <a:rPr lang="en-US"/>
              <a:pPr>
                <a:defRPr/>
              </a:pPr>
              <a:t>‹#›</a:t>
            </a:fld>
            <a:endParaRPr lang="en-US"/>
          </a:p>
        </p:txBody>
      </p:sp>
    </p:spTree>
    <p:extLst>
      <p:ext uri="{BB962C8B-B14F-4D97-AF65-F5344CB8AC3E}">
        <p14:creationId xmlns:p14="http://schemas.microsoft.com/office/powerpoint/2010/main" val="348659799"/>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1"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13C881-7D90-4C62-895D-673C212135C4}" type="slidenum">
              <a:rPr lang="en-US"/>
              <a:pPr>
                <a:defRPr/>
              </a:pPr>
              <a:t>‹#›</a:t>
            </a:fld>
            <a:endParaRPr lang="en-US"/>
          </a:p>
        </p:txBody>
      </p:sp>
    </p:spTree>
    <p:extLst>
      <p:ext uri="{BB962C8B-B14F-4D97-AF65-F5344CB8AC3E}">
        <p14:creationId xmlns:p14="http://schemas.microsoft.com/office/powerpoint/2010/main" val="247383485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147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2DE0BAC9-CBD2-4CAD-B587-ECD0712F695B}" type="slidenum">
              <a:rPr lang="en-US"/>
              <a:pPr>
                <a:defRPr/>
              </a:pPr>
              <a:t>‹#›</a:t>
            </a:fld>
            <a:endParaRPr lang="en-US"/>
          </a:p>
        </p:txBody>
      </p:sp>
    </p:spTree>
    <p:extLst>
      <p:ext uri="{BB962C8B-B14F-4D97-AF65-F5344CB8AC3E}">
        <p14:creationId xmlns:p14="http://schemas.microsoft.com/office/powerpoint/2010/main" val="39079943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7BCA1B9F-9012-4D60-B9C4-2D42780B6870}" type="slidenum">
              <a:rPr lang="en-US"/>
              <a:pPr>
                <a:defRPr/>
              </a:pPr>
              <a:t>‹#›</a:t>
            </a:fld>
            <a:endParaRPr lang="en-US"/>
          </a:p>
        </p:txBody>
      </p:sp>
    </p:spTree>
    <p:extLst>
      <p:ext uri="{BB962C8B-B14F-4D97-AF65-F5344CB8AC3E}">
        <p14:creationId xmlns:p14="http://schemas.microsoft.com/office/powerpoint/2010/main" val="230400030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95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323DD212-C499-44D6-8FAA-26AB2049E8AA}" type="slidenum">
              <a:rPr lang="en-US"/>
              <a:pPr>
                <a:defRPr/>
              </a:pPr>
              <a:t>‹#›</a:t>
            </a:fld>
            <a:endParaRPr lang="en-US"/>
          </a:p>
        </p:txBody>
      </p:sp>
    </p:spTree>
    <p:extLst>
      <p:ext uri="{BB962C8B-B14F-4D97-AF65-F5344CB8AC3E}">
        <p14:creationId xmlns:p14="http://schemas.microsoft.com/office/powerpoint/2010/main" val="128080712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FC5FC083-4E9B-44D0-B02B-5B3AF8861B6D}" type="slidenum">
              <a:rPr lang="en-US"/>
              <a:pPr>
                <a:defRPr/>
              </a:pPr>
              <a:t>‹#›</a:t>
            </a:fld>
            <a:endParaRPr lang="en-US"/>
          </a:p>
        </p:txBody>
      </p:sp>
    </p:spTree>
    <p:extLst>
      <p:ext uri="{BB962C8B-B14F-4D97-AF65-F5344CB8AC3E}">
        <p14:creationId xmlns:p14="http://schemas.microsoft.com/office/powerpoint/2010/main" val="122274902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E3D9F1AD-50AF-46E4-AB33-CC0C9F06A288}" type="slidenum">
              <a:rPr lang="en-US"/>
              <a:pPr>
                <a:defRPr/>
              </a:pPr>
              <a:t>‹#›</a:t>
            </a:fld>
            <a:endParaRPr lang="en-US"/>
          </a:p>
        </p:txBody>
      </p:sp>
    </p:spTree>
    <p:extLst>
      <p:ext uri="{BB962C8B-B14F-4D97-AF65-F5344CB8AC3E}">
        <p14:creationId xmlns:p14="http://schemas.microsoft.com/office/powerpoint/2010/main" val="21645389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1" hangingPunct="1">
              <a:defRPr/>
            </a:lvl1pPr>
          </a:lstStyle>
          <a:p>
            <a:pPr>
              <a:defRPr/>
            </a:pPr>
            <a:endParaRPr lang="en-US"/>
          </a:p>
        </p:txBody>
      </p:sp>
      <p:sp>
        <p:nvSpPr>
          <p:cNvPr id="4" name="Footer Placeholder 3"/>
          <p:cNvSpPr>
            <a:spLocks noGrp="1"/>
          </p:cNvSpPr>
          <p:nvPr>
            <p:ph type="ftr" sz="quarter" idx="11"/>
          </p:nvPr>
        </p:nvSpPr>
        <p:spPr/>
        <p:txBody>
          <a:bodyPr/>
          <a:lstStyle>
            <a:lvl1pPr eaLnBrk="1" hangingPunct="1">
              <a:defRPr/>
            </a:lvl1pPr>
          </a:lstStyle>
          <a:p>
            <a:pPr>
              <a:defRPr/>
            </a:pPr>
            <a:endParaRPr lang="en-US"/>
          </a:p>
        </p:txBody>
      </p:sp>
      <p:sp>
        <p:nvSpPr>
          <p:cNvPr id="5" name="Slide Number Placeholder 4"/>
          <p:cNvSpPr>
            <a:spLocks noGrp="1"/>
          </p:cNvSpPr>
          <p:nvPr>
            <p:ph type="sldNum" sz="quarter" idx="12"/>
          </p:nvPr>
        </p:nvSpPr>
        <p:spPr/>
        <p:txBody>
          <a:bodyPr/>
          <a:lstStyle>
            <a:lvl1pPr eaLnBrk="1" hangingPunct="1">
              <a:defRPr/>
            </a:lvl1pPr>
          </a:lstStyle>
          <a:p>
            <a:pPr>
              <a:defRPr/>
            </a:pPr>
            <a:fld id="{37A0B2E6-F663-4220-9948-4508B3B8D90B}" type="slidenum">
              <a:rPr lang="en-US"/>
              <a:pPr>
                <a:defRPr/>
              </a:pPr>
              <a:t>‹#›</a:t>
            </a:fld>
            <a:endParaRPr lang="en-US"/>
          </a:p>
        </p:txBody>
      </p:sp>
    </p:spTree>
    <p:extLst>
      <p:ext uri="{BB962C8B-B14F-4D97-AF65-F5344CB8AC3E}">
        <p14:creationId xmlns:p14="http://schemas.microsoft.com/office/powerpoint/2010/main" val="221153380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vl1pPr>
          </a:lstStyle>
          <a:p>
            <a:pPr>
              <a:defRPr/>
            </a:pPr>
            <a:endParaRPr lang="en-US"/>
          </a:p>
        </p:txBody>
      </p:sp>
      <p:sp>
        <p:nvSpPr>
          <p:cNvPr id="3" name="Footer Placeholder 2"/>
          <p:cNvSpPr>
            <a:spLocks noGrp="1"/>
          </p:cNvSpPr>
          <p:nvPr>
            <p:ph type="ftr" sz="quarter" idx="11"/>
          </p:nvPr>
        </p:nvSpPr>
        <p:spPr/>
        <p:txBody>
          <a:bodyPr/>
          <a:lstStyle>
            <a:lvl1pPr eaLnBrk="1" hangingPunct="1">
              <a:defRPr/>
            </a:lvl1pPr>
          </a:lstStyle>
          <a:p>
            <a:pPr>
              <a:defRPr/>
            </a:pPr>
            <a:endParaRPr lang="en-US"/>
          </a:p>
        </p:txBody>
      </p:sp>
      <p:sp>
        <p:nvSpPr>
          <p:cNvPr id="4" name="Slide Number Placeholder 3"/>
          <p:cNvSpPr>
            <a:spLocks noGrp="1"/>
          </p:cNvSpPr>
          <p:nvPr>
            <p:ph type="sldNum" sz="quarter" idx="12"/>
          </p:nvPr>
        </p:nvSpPr>
        <p:spPr/>
        <p:txBody>
          <a:bodyPr/>
          <a:lstStyle>
            <a:lvl1pPr eaLnBrk="1" hangingPunct="1">
              <a:defRPr/>
            </a:lvl1pPr>
          </a:lstStyle>
          <a:p>
            <a:pPr>
              <a:defRPr/>
            </a:pPr>
            <a:fld id="{6639AE13-F0FF-4003-A511-BAD6A2BDB3EE}" type="slidenum">
              <a:rPr lang="en-US"/>
              <a:pPr>
                <a:defRPr/>
              </a:pPr>
              <a:t>‹#›</a:t>
            </a:fld>
            <a:endParaRPr lang="en-US"/>
          </a:p>
        </p:txBody>
      </p:sp>
    </p:spTree>
    <p:extLst>
      <p:ext uri="{BB962C8B-B14F-4D97-AF65-F5344CB8AC3E}">
        <p14:creationId xmlns:p14="http://schemas.microsoft.com/office/powerpoint/2010/main" val="194567798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756" y="274101"/>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9B28017B-9F7E-41B9-A083-BAB2F5E0246B}" type="slidenum">
              <a:rPr lang="en-US"/>
              <a:pPr>
                <a:defRPr/>
              </a:pPr>
              <a:t>‹#›</a:t>
            </a:fld>
            <a:endParaRPr lang="en-US"/>
          </a:p>
        </p:txBody>
      </p:sp>
    </p:spTree>
    <p:extLst>
      <p:ext uri="{BB962C8B-B14F-4D97-AF65-F5344CB8AC3E}">
        <p14:creationId xmlns:p14="http://schemas.microsoft.com/office/powerpoint/2010/main" val="291450708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A0D605E7-C483-409B-88DC-C9C5FAEBF1CE}" type="slidenum">
              <a:rPr lang="en-US"/>
              <a:pPr>
                <a:defRPr/>
              </a:pPr>
              <a:t>‹#›</a:t>
            </a:fld>
            <a:endParaRPr lang="en-US"/>
          </a:p>
        </p:txBody>
      </p:sp>
    </p:spTree>
    <p:extLst>
      <p:ext uri="{BB962C8B-B14F-4D97-AF65-F5344CB8AC3E}">
        <p14:creationId xmlns:p14="http://schemas.microsoft.com/office/powerpoint/2010/main" val="281000108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2703858E-0D9E-48A7-8C42-813FC83C17EB}" type="slidenum">
              <a:rPr lang="en-US"/>
              <a:pPr>
                <a:defRPr/>
              </a:pPr>
              <a:t>‹#›</a:t>
            </a:fld>
            <a:endParaRPr lang="en-US"/>
          </a:p>
        </p:txBody>
      </p:sp>
    </p:spTree>
    <p:extLst>
      <p:ext uri="{BB962C8B-B14F-4D97-AF65-F5344CB8AC3E}">
        <p14:creationId xmlns:p14="http://schemas.microsoft.com/office/powerpoint/2010/main" val="29593104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4A5C838D-6408-453A-B6D8-C2DA30E3C75D}" type="slidenum">
              <a:rPr lang="en-US"/>
              <a:pPr>
                <a:defRPr/>
              </a:pPr>
              <a:t>‹#›</a:t>
            </a:fld>
            <a:endParaRPr lang="en-US"/>
          </a:p>
        </p:txBody>
      </p:sp>
    </p:spTree>
    <p:extLst>
      <p:ext uri="{BB962C8B-B14F-4D97-AF65-F5344CB8AC3E}">
        <p14:creationId xmlns:p14="http://schemas.microsoft.com/office/powerpoint/2010/main" val="210420819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5E8177F4-578B-40EF-8AF8-374141376A8C}" type="slidenum">
              <a:rPr lang="en-US"/>
              <a:pPr>
                <a:defRPr/>
              </a:pPr>
              <a:t>‹#›</a:t>
            </a:fld>
            <a:endParaRPr lang="en-US"/>
          </a:p>
        </p:txBody>
      </p:sp>
    </p:spTree>
    <p:extLst>
      <p:ext uri="{BB962C8B-B14F-4D97-AF65-F5344CB8AC3E}">
        <p14:creationId xmlns:p14="http://schemas.microsoft.com/office/powerpoint/2010/main" val="181118734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2914C4E9-DEA7-4623-8E2F-ED2C50B74AD6}" type="slidenum">
              <a:rPr lang="en-US"/>
              <a:pPr>
                <a:defRPr/>
              </a:pPr>
              <a:t>‹#›</a:t>
            </a:fld>
            <a:endParaRPr lang="en-US"/>
          </a:p>
        </p:txBody>
      </p:sp>
    </p:spTree>
    <p:extLst>
      <p:ext uri="{BB962C8B-B14F-4D97-AF65-F5344CB8AC3E}">
        <p14:creationId xmlns:p14="http://schemas.microsoft.com/office/powerpoint/2010/main" val="340175644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346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348" indent="0" algn="ctr">
              <a:buNone/>
              <a:defRPr/>
            </a:lvl2pPr>
            <a:lvl3pPr marL="912696" indent="0" algn="ctr">
              <a:buNone/>
              <a:defRPr/>
            </a:lvl3pPr>
            <a:lvl4pPr marL="1369044" indent="0" algn="ctr">
              <a:buNone/>
              <a:defRPr/>
            </a:lvl4pPr>
            <a:lvl5pPr marL="1825391" indent="0" algn="ctr">
              <a:buNone/>
              <a:defRPr/>
            </a:lvl5pPr>
            <a:lvl6pPr marL="2281741" indent="0" algn="ctr">
              <a:buNone/>
              <a:defRPr/>
            </a:lvl6pPr>
            <a:lvl7pPr marL="2738088" indent="0" algn="ctr">
              <a:buNone/>
              <a:defRPr/>
            </a:lvl7pPr>
            <a:lvl8pPr marL="3194435" indent="0" algn="ctr">
              <a:buNone/>
              <a:defRPr/>
            </a:lvl8pPr>
            <a:lvl9pPr marL="3650787"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b="1"/>
            </a:lvl1pPr>
          </a:lstStyle>
          <a:p>
            <a:pPr>
              <a:defRPr/>
            </a:pPr>
            <a:endParaRPr lang="en-US"/>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DAB6A2D9-E8F0-4CA0-964B-9CDFA82264F2}" type="slidenum">
              <a:rPr lang="en-US"/>
              <a:pPr>
                <a:defRPr/>
              </a:pPr>
              <a:t>‹#›</a:t>
            </a:fld>
            <a:endParaRPr lang="en-US"/>
          </a:p>
        </p:txBody>
      </p:sp>
    </p:spTree>
    <p:extLst>
      <p:ext uri="{BB962C8B-B14F-4D97-AF65-F5344CB8AC3E}">
        <p14:creationId xmlns:p14="http://schemas.microsoft.com/office/powerpoint/2010/main" val="22237684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1"/>
            </a:lvl1pPr>
          </a:lstStyle>
          <a:p>
            <a:pPr>
              <a:defRPr/>
            </a:pPr>
            <a:endParaRPr lang="en-US"/>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1901336C-52C2-4E64-955C-2F27AC73A823}" type="slidenum">
              <a:rPr lang="en-US"/>
              <a:pPr>
                <a:defRPr/>
              </a:pPr>
              <a:t>‹#›</a:t>
            </a:fld>
            <a:endParaRPr lang="en-US"/>
          </a:p>
        </p:txBody>
      </p:sp>
    </p:spTree>
    <p:extLst>
      <p:ext uri="{BB962C8B-B14F-4D97-AF65-F5344CB8AC3E}">
        <p14:creationId xmlns:p14="http://schemas.microsoft.com/office/powerpoint/2010/main" val="16288891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995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32"/>
            <a:ext cx="7772400" cy="1500187"/>
          </a:xfrm>
        </p:spPr>
        <p:txBody>
          <a:bodyPr anchor="b"/>
          <a:lstStyle>
            <a:lvl1pPr marL="0" indent="0">
              <a:buNone/>
              <a:defRPr sz="1900"/>
            </a:lvl1pPr>
            <a:lvl2pPr marL="456348" indent="0">
              <a:buNone/>
              <a:defRPr sz="1800"/>
            </a:lvl2pPr>
            <a:lvl3pPr marL="912696" indent="0">
              <a:buNone/>
              <a:defRPr sz="1600"/>
            </a:lvl3pPr>
            <a:lvl4pPr marL="1369044" indent="0">
              <a:buNone/>
              <a:defRPr sz="1400"/>
            </a:lvl4pPr>
            <a:lvl5pPr marL="1825391" indent="0">
              <a:buNone/>
              <a:defRPr sz="1400"/>
            </a:lvl5pPr>
            <a:lvl6pPr marL="2281741" indent="0">
              <a:buNone/>
              <a:defRPr sz="1400"/>
            </a:lvl6pPr>
            <a:lvl7pPr marL="2738088" indent="0">
              <a:buNone/>
              <a:defRPr sz="1400"/>
            </a:lvl7pPr>
            <a:lvl8pPr marL="3194435" indent="0">
              <a:buNone/>
              <a:defRPr sz="1400"/>
            </a:lvl8pPr>
            <a:lvl9pPr marL="3650787"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b="1"/>
            </a:lvl1pPr>
          </a:lstStyle>
          <a:p>
            <a:pPr>
              <a:defRPr/>
            </a:pPr>
            <a:endParaRPr lang="en-US"/>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8A1942E9-63CF-4E83-A9E2-BC6CF5CD2318}" type="slidenum">
              <a:rPr lang="en-US"/>
              <a:pPr>
                <a:defRPr/>
              </a:pPr>
              <a:t>‹#›</a:t>
            </a:fld>
            <a:endParaRPr lang="en-US"/>
          </a:p>
        </p:txBody>
      </p:sp>
    </p:spTree>
    <p:extLst>
      <p:ext uri="{BB962C8B-B14F-4D97-AF65-F5344CB8AC3E}">
        <p14:creationId xmlns:p14="http://schemas.microsoft.com/office/powerpoint/2010/main" val="330144492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3" y="1981200"/>
            <a:ext cx="3810000"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b="1"/>
            </a:lvl1pPr>
          </a:lstStyle>
          <a:p>
            <a:pPr>
              <a:defRPr/>
            </a:pPr>
            <a:endParaRPr lang="en-US"/>
          </a:p>
        </p:txBody>
      </p:sp>
      <p:sp>
        <p:nvSpPr>
          <p:cNvPr id="6" name="Footer Placeholder 5"/>
          <p:cNvSpPr>
            <a:spLocks noGrp="1"/>
          </p:cNvSpPr>
          <p:nvPr>
            <p:ph type="ftr" sz="quarter" idx="11"/>
          </p:nvPr>
        </p:nvSpPr>
        <p:spPr/>
        <p:txBody>
          <a:bodyPr/>
          <a:lstStyle>
            <a:lvl1pPr>
              <a:defRPr b="1"/>
            </a:lvl1pPr>
          </a:lstStyle>
          <a:p>
            <a:pPr>
              <a:defRPr/>
            </a:pPr>
            <a:endParaRPr lang="en-US"/>
          </a:p>
        </p:txBody>
      </p:sp>
      <p:sp>
        <p:nvSpPr>
          <p:cNvPr id="7" name="Slide Number Placeholder 6"/>
          <p:cNvSpPr>
            <a:spLocks noGrp="1"/>
          </p:cNvSpPr>
          <p:nvPr>
            <p:ph type="sldNum" sz="quarter" idx="12"/>
          </p:nvPr>
        </p:nvSpPr>
        <p:spPr/>
        <p:txBody>
          <a:bodyPr/>
          <a:lstStyle>
            <a:lvl1pPr>
              <a:defRPr b="1"/>
            </a:lvl1pPr>
          </a:lstStyle>
          <a:p>
            <a:pPr>
              <a:defRPr/>
            </a:pPr>
            <a:fld id="{4B67BF3A-1E88-45A5-B87E-ADB5F5FE6321}" type="slidenum">
              <a:rPr lang="en-US"/>
              <a:pPr>
                <a:defRPr/>
              </a:pPr>
              <a:t>‹#›</a:t>
            </a:fld>
            <a:endParaRPr lang="en-US"/>
          </a:p>
        </p:txBody>
      </p:sp>
    </p:spTree>
    <p:extLst>
      <p:ext uri="{BB962C8B-B14F-4D97-AF65-F5344CB8AC3E}">
        <p14:creationId xmlns:p14="http://schemas.microsoft.com/office/powerpoint/2010/main" val="328180572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449" y="1535113"/>
            <a:ext cx="4040189" cy="639762"/>
          </a:xfrm>
        </p:spPr>
        <p:txBody>
          <a:bodyPr anchor="b"/>
          <a:lstStyle>
            <a:lvl1pPr marL="0" indent="0">
              <a:buNone/>
              <a:defRPr sz="2400" b="1"/>
            </a:lvl1pPr>
            <a:lvl2pPr marL="456348" indent="0">
              <a:buNone/>
              <a:defRPr sz="1900" b="1"/>
            </a:lvl2pPr>
            <a:lvl3pPr marL="912696" indent="0">
              <a:buNone/>
              <a:defRPr sz="1800" b="1"/>
            </a:lvl3pPr>
            <a:lvl4pPr marL="1369044" indent="0">
              <a:buNone/>
              <a:defRPr sz="1600" b="1"/>
            </a:lvl4pPr>
            <a:lvl5pPr marL="1825391" indent="0">
              <a:buNone/>
              <a:defRPr sz="1600" b="1"/>
            </a:lvl5pPr>
            <a:lvl6pPr marL="2281741" indent="0">
              <a:buNone/>
              <a:defRPr sz="1600" b="1"/>
            </a:lvl6pPr>
            <a:lvl7pPr marL="2738088" indent="0">
              <a:buNone/>
              <a:defRPr sz="1600" b="1"/>
            </a:lvl7pPr>
            <a:lvl8pPr marL="3194435" indent="0">
              <a:buNone/>
              <a:defRPr sz="1600" b="1"/>
            </a:lvl8pPr>
            <a:lvl9pPr marL="365078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449" y="2174875"/>
            <a:ext cx="4040189"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28" y="1535113"/>
            <a:ext cx="4041775" cy="639762"/>
          </a:xfrm>
        </p:spPr>
        <p:txBody>
          <a:bodyPr anchor="b"/>
          <a:lstStyle>
            <a:lvl1pPr marL="0" indent="0">
              <a:buNone/>
              <a:defRPr sz="2400" b="1"/>
            </a:lvl1pPr>
            <a:lvl2pPr marL="456348" indent="0">
              <a:buNone/>
              <a:defRPr sz="1900" b="1"/>
            </a:lvl2pPr>
            <a:lvl3pPr marL="912696" indent="0">
              <a:buNone/>
              <a:defRPr sz="1800" b="1"/>
            </a:lvl3pPr>
            <a:lvl4pPr marL="1369044" indent="0">
              <a:buNone/>
              <a:defRPr sz="1600" b="1"/>
            </a:lvl4pPr>
            <a:lvl5pPr marL="1825391" indent="0">
              <a:buNone/>
              <a:defRPr sz="1600" b="1"/>
            </a:lvl5pPr>
            <a:lvl6pPr marL="2281741" indent="0">
              <a:buNone/>
              <a:defRPr sz="1600" b="1"/>
            </a:lvl6pPr>
            <a:lvl7pPr marL="2738088" indent="0">
              <a:buNone/>
              <a:defRPr sz="1600" b="1"/>
            </a:lvl7pPr>
            <a:lvl8pPr marL="3194435" indent="0">
              <a:buNone/>
              <a:defRPr sz="1600" b="1"/>
            </a:lvl8pPr>
            <a:lvl9pPr marL="365078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28" y="2174875"/>
            <a:ext cx="4041775"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b="1"/>
            </a:lvl1pPr>
          </a:lstStyle>
          <a:p>
            <a:pPr>
              <a:defRPr/>
            </a:pPr>
            <a:endParaRPr lang="en-US"/>
          </a:p>
        </p:txBody>
      </p:sp>
      <p:sp>
        <p:nvSpPr>
          <p:cNvPr id="8" name="Footer Placeholder 7"/>
          <p:cNvSpPr>
            <a:spLocks noGrp="1"/>
          </p:cNvSpPr>
          <p:nvPr>
            <p:ph type="ftr" sz="quarter" idx="11"/>
          </p:nvPr>
        </p:nvSpPr>
        <p:spPr/>
        <p:txBody>
          <a:bodyPr/>
          <a:lstStyle>
            <a:lvl1pPr>
              <a:defRPr b="1"/>
            </a:lvl1pPr>
          </a:lstStyle>
          <a:p>
            <a:pPr>
              <a:defRPr/>
            </a:pPr>
            <a:endParaRPr lang="en-US"/>
          </a:p>
        </p:txBody>
      </p:sp>
      <p:sp>
        <p:nvSpPr>
          <p:cNvPr id="9" name="Slide Number Placeholder 8"/>
          <p:cNvSpPr>
            <a:spLocks noGrp="1"/>
          </p:cNvSpPr>
          <p:nvPr>
            <p:ph type="sldNum" sz="quarter" idx="12"/>
          </p:nvPr>
        </p:nvSpPr>
        <p:spPr/>
        <p:txBody>
          <a:bodyPr/>
          <a:lstStyle>
            <a:lvl1pPr>
              <a:defRPr b="1"/>
            </a:lvl1pPr>
          </a:lstStyle>
          <a:p>
            <a:pPr>
              <a:defRPr/>
            </a:pPr>
            <a:fld id="{2230328C-CD44-4D1F-9447-C1E9F261D21E}" type="slidenum">
              <a:rPr lang="en-US"/>
              <a:pPr>
                <a:defRPr/>
              </a:pPr>
              <a:t>‹#›</a:t>
            </a:fld>
            <a:endParaRPr lang="en-US"/>
          </a:p>
        </p:txBody>
      </p:sp>
    </p:spTree>
    <p:extLst>
      <p:ext uri="{BB962C8B-B14F-4D97-AF65-F5344CB8AC3E}">
        <p14:creationId xmlns:p14="http://schemas.microsoft.com/office/powerpoint/2010/main" val="158028641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b="1"/>
            </a:lvl1pPr>
          </a:lstStyle>
          <a:p>
            <a:pPr>
              <a:defRPr/>
            </a:pPr>
            <a:endParaRPr lang="en-US"/>
          </a:p>
        </p:txBody>
      </p:sp>
      <p:sp>
        <p:nvSpPr>
          <p:cNvPr id="4" name="Footer Placeholder 3"/>
          <p:cNvSpPr>
            <a:spLocks noGrp="1"/>
          </p:cNvSpPr>
          <p:nvPr>
            <p:ph type="ftr" sz="quarter" idx="11"/>
          </p:nvPr>
        </p:nvSpPr>
        <p:spPr/>
        <p:txBody>
          <a:bodyPr/>
          <a:lstStyle>
            <a:lvl1pPr>
              <a:defRPr b="1"/>
            </a:lvl1pPr>
          </a:lstStyle>
          <a:p>
            <a:pPr>
              <a:defRPr/>
            </a:pPr>
            <a:endParaRPr lang="en-US"/>
          </a:p>
        </p:txBody>
      </p:sp>
      <p:sp>
        <p:nvSpPr>
          <p:cNvPr id="5" name="Slide Number Placeholder 4"/>
          <p:cNvSpPr>
            <a:spLocks noGrp="1"/>
          </p:cNvSpPr>
          <p:nvPr>
            <p:ph type="sldNum" sz="quarter" idx="12"/>
          </p:nvPr>
        </p:nvSpPr>
        <p:spPr/>
        <p:txBody>
          <a:bodyPr/>
          <a:lstStyle>
            <a:lvl1pPr>
              <a:defRPr b="1"/>
            </a:lvl1pPr>
          </a:lstStyle>
          <a:p>
            <a:pPr>
              <a:defRPr/>
            </a:pPr>
            <a:fld id="{93893FF0-8055-4E32-901B-26C2287D67B2}" type="slidenum">
              <a:rPr lang="en-US"/>
              <a:pPr>
                <a:defRPr/>
              </a:pPr>
              <a:t>‹#›</a:t>
            </a:fld>
            <a:endParaRPr lang="en-US"/>
          </a:p>
        </p:txBody>
      </p:sp>
    </p:spTree>
    <p:extLst>
      <p:ext uri="{BB962C8B-B14F-4D97-AF65-F5344CB8AC3E}">
        <p14:creationId xmlns:p14="http://schemas.microsoft.com/office/powerpoint/2010/main" val="303729774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b="1"/>
            </a:lvl1pPr>
          </a:lstStyle>
          <a:p>
            <a:pPr>
              <a:defRPr/>
            </a:pPr>
            <a:endParaRPr lang="en-US"/>
          </a:p>
        </p:txBody>
      </p:sp>
      <p:sp>
        <p:nvSpPr>
          <p:cNvPr id="3" name="Footer Placeholder 2"/>
          <p:cNvSpPr>
            <a:spLocks noGrp="1"/>
          </p:cNvSpPr>
          <p:nvPr>
            <p:ph type="ftr" sz="quarter" idx="11"/>
          </p:nvPr>
        </p:nvSpPr>
        <p:spPr/>
        <p:txBody>
          <a:bodyPr/>
          <a:lstStyle>
            <a:lvl1pPr>
              <a:defRPr b="1"/>
            </a:lvl1pPr>
          </a:lstStyle>
          <a:p>
            <a:pPr>
              <a:defRPr/>
            </a:pPr>
            <a:endParaRPr lang="en-US"/>
          </a:p>
        </p:txBody>
      </p:sp>
      <p:sp>
        <p:nvSpPr>
          <p:cNvPr id="4" name="Slide Number Placeholder 3"/>
          <p:cNvSpPr>
            <a:spLocks noGrp="1"/>
          </p:cNvSpPr>
          <p:nvPr>
            <p:ph type="sldNum" sz="quarter" idx="12"/>
          </p:nvPr>
        </p:nvSpPr>
        <p:spPr/>
        <p:txBody>
          <a:bodyPr/>
          <a:lstStyle>
            <a:lvl1pPr>
              <a:defRPr b="1"/>
            </a:lvl1pPr>
          </a:lstStyle>
          <a:p>
            <a:pPr>
              <a:defRPr/>
            </a:pPr>
            <a:fld id="{2013ED3B-9F1C-4391-AB1B-804A441CDA71}" type="slidenum">
              <a:rPr lang="en-US"/>
              <a:pPr>
                <a:defRPr/>
              </a:pPr>
              <a:t>‹#›</a:t>
            </a:fld>
            <a:endParaRPr lang="en-US"/>
          </a:p>
        </p:txBody>
      </p:sp>
    </p:spTree>
    <p:extLst>
      <p:ext uri="{BB962C8B-B14F-4D97-AF65-F5344CB8AC3E}">
        <p14:creationId xmlns:p14="http://schemas.microsoft.com/office/powerpoint/2010/main" val="413575785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62"/>
            <a:ext cx="3008313"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065" y="276094"/>
            <a:ext cx="5111750"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23"/>
            <a:ext cx="3008313" cy="4691063"/>
          </a:xfrm>
        </p:spPr>
        <p:txBody>
          <a:bodyPr/>
          <a:lstStyle>
            <a:lvl1pPr marL="0" indent="0">
              <a:buNone/>
              <a:defRPr sz="1400"/>
            </a:lvl1pPr>
            <a:lvl2pPr marL="456348" indent="0">
              <a:buNone/>
              <a:defRPr sz="1200"/>
            </a:lvl2pPr>
            <a:lvl3pPr marL="912696" indent="0">
              <a:buNone/>
              <a:defRPr sz="1000"/>
            </a:lvl3pPr>
            <a:lvl4pPr marL="1369044" indent="0">
              <a:buNone/>
              <a:defRPr sz="900"/>
            </a:lvl4pPr>
            <a:lvl5pPr marL="1825391" indent="0">
              <a:buNone/>
              <a:defRPr sz="900"/>
            </a:lvl5pPr>
            <a:lvl6pPr marL="2281741" indent="0">
              <a:buNone/>
              <a:defRPr sz="900"/>
            </a:lvl6pPr>
            <a:lvl7pPr marL="2738088" indent="0">
              <a:buNone/>
              <a:defRPr sz="900"/>
            </a:lvl7pPr>
            <a:lvl8pPr marL="3194435" indent="0">
              <a:buNone/>
              <a:defRPr sz="900"/>
            </a:lvl8pPr>
            <a:lvl9pPr marL="365078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b="1"/>
            </a:lvl1pPr>
          </a:lstStyle>
          <a:p>
            <a:pPr>
              <a:defRPr/>
            </a:pPr>
            <a:endParaRPr lang="en-US"/>
          </a:p>
        </p:txBody>
      </p:sp>
      <p:sp>
        <p:nvSpPr>
          <p:cNvPr id="6" name="Footer Placeholder 5"/>
          <p:cNvSpPr>
            <a:spLocks noGrp="1"/>
          </p:cNvSpPr>
          <p:nvPr>
            <p:ph type="ftr" sz="quarter" idx="11"/>
          </p:nvPr>
        </p:nvSpPr>
        <p:spPr/>
        <p:txBody>
          <a:bodyPr/>
          <a:lstStyle>
            <a:lvl1pPr>
              <a:defRPr b="1"/>
            </a:lvl1pPr>
          </a:lstStyle>
          <a:p>
            <a:pPr>
              <a:defRPr/>
            </a:pPr>
            <a:endParaRPr lang="en-US"/>
          </a:p>
        </p:txBody>
      </p:sp>
      <p:sp>
        <p:nvSpPr>
          <p:cNvPr id="7" name="Slide Number Placeholder 6"/>
          <p:cNvSpPr>
            <a:spLocks noGrp="1"/>
          </p:cNvSpPr>
          <p:nvPr>
            <p:ph type="sldNum" sz="quarter" idx="12"/>
          </p:nvPr>
        </p:nvSpPr>
        <p:spPr/>
        <p:txBody>
          <a:bodyPr/>
          <a:lstStyle>
            <a:lvl1pPr>
              <a:defRPr b="1"/>
            </a:lvl1pPr>
          </a:lstStyle>
          <a:p>
            <a:pPr>
              <a:defRPr/>
            </a:pPr>
            <a:fld id="{70F019A0-1A79-4483-B99C-FB48331B4401}" type="slidenum">
              <a:rPr lang="en-US"/>
              <a:pPr>
                <a:defRPr/>
              </a:pPr>
              <a:t>‹#›</a:t>
            </a:fld>
            <a:endParaRPr lang="en-US"/>
          </a:p>
        </p:txBody>
      </p:sp>
    </p:spTree>
    <p:extLst>
      <p:ext uri="{BB962C8B-B14F-4D97-AF65-F5344CB8AC3E}">
        <p14:creationId xmlns:p14="http://schemas.microsoft.com/office/powerpoint/2010/main" val="47290592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12"/>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289" y="612787"/>
            <a:ext cx="5486400" cy="4114800"/>
          </a:xfrm>
        </p:spPr>
        <p:txBody>
          <a:bodyPr/>
          <a:lstStyle>
            <a:lvl1pPr marL="0" indent="0">
              <a:buNone/>
              <a:defRPr sz="3200"/>
            </a:lvl1pPr>
            <a:lvl2pPr marL="456348" indent="0">
              <a:buNone/>
              <a:defRPr sz="2800"/>
            </a:lvl2pPr>
            <a:lvl3pPr marL="912696" indent="0">
              <a:buNone/>
              <a:defRPr sz="2400"/>
            </a:lvl3pPr>
            <a:lvl4pPr marL="1369044" indent="0">
              <a:buNone/>
              <a:defRPr sz="1900"/>
            </a:lvl4pPr>
            <a:lvl5pPr marL="1825391" indent="0">
              <a:buNone/>
              <a:defRPr sz="1900"/>
            </a:lvl5pPr>
            <a:lvl6pPr marL="2281741" indent="0">
              <a:buNone/>
              <a:defRPr sz="1900"/>
            </a:lvl6pPr>
            <a:lvl7pPr marL="2738088" indent="0">
              <a:buNone/>
              <a:defRPr sz="1900"/>
            </a:lvl7pPr>
            <a:lvl8pPr marL="3194435" indent="0">
              <a:buNone/>
              <a:defRPr sz="1900"/>
            </a:lvl8pPr>
            <a:lvl9pPr marL="3650787" indent="0">
              <a:buNone/>
              <a:defRPr sz="1900"/>
            </a:lvl9pPr>
          </a:lstStyle>
          <a:p>
            <a:pPr lvl="0"/>
            <a:endParaRPr lang="en-US" noProof="0" smtClean="0"/>
          </a:p>
        </p:txBody>
      </p:sp>
      <p:sp>
        <p:nvSpPr>
          <p:cNvPr id="4" name="Text Placeholder 3"/>
          <p:cNvSpPr>
            <a:spLocks noGrp="1"/>
          </p:cNvSpPr>
          <p:nvPr>
            <p:ph type="body" sz="half" idx="2"/>
          </p:nvPr>
        </p:nvSpPr>
        <p:spPr>
          <a:xfrm>
            <a:off x="1792289" y="5367338"/>
            <a:ext cx="5486400" cy="804862"/>
          </a:xfrm>
        </p:spPr>
        <p:txBody>
          <a:bodyPr/>
          <a:lstStyle>
            <a:lvl1pPr marL="0" indent="0">
              <a:buNone/>
              <a:defRPr sz="1400"/>
            </a:lvl1pPr>
            <a:lvl2pPr marL="456348" indent="0">
              <a:buNone/>
              <a:defRPr sz="1200"/>
            </a:lvl2pPr>
            <a:lvl3pPr marL="912696" indent="0">
              <a:buNone/>
              <a:defRPr sz="1000"/>
            </a:lvl3pPr>
            <a:lvl4pPr marL="1369044" indent="0">
              <a:buNone/>
              <a:defRPr sz="900"/>
            </a:lvl4pPr>
            <a:lvl5pPr marL="1825391" indent="0">
              <a:buNone/>
              <a:defRPr sz="900"/>
            </a:lvl5pPr>
            <a:lvl6pPr marL="2281741" indent="0">
              <a:buNone/>
              <a:defRPr sz="900"/>
            </a:lvl6pPr>
            <a:lvl7pPr marL="2738088" indent="0">
              <a:buNone/>
              <a:defRPr sz="900"/>
            </a:lvl7pPr>
            <a:lvl8pPr marL="3194435" indent="0">
              <a:buNone/>
              <a:defRPr sz="900"/>
            </a:lvl8pPr>
            <a:lvl9pPr marL="365078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b="1"/>
            </a:lvl1pPr>
          </a:lstStyle>
          <a:p>
            <a:pPr>
              <a:defRPr/>
            </a:pPr>
            <a:endParaRPr lang="en-US"/>
          </a:p>
        </p:txBody>
      </p:sp>
      <p:sp>
        <p:nvSpPr>
          <p:cNvPr id="6" name="Footer Placeholder 5"/>
          <p:cNvSpPr>
            <a:spLocks noGrp="1"/>
          </p:cNvSpPr>
          <p:nvPr>
            <p:ph type="ftr" sz="quarter" idx="11"/>
          </p:nvPr>
        </p:nvSpPr>
        <p:spPr/>
        <p:txBody>
          <a:bodyPr/>
          <a:lstStyle>
            <a:lvl1pPr>
              <a:defRPr b="1"/>
            </a:lvl1pPr>
          </a:lstStyle>
          <a:p>
            <a:pPr>
              <a:defRPr/>
            </a:pPr>
            <a:endParaRPr lang="en-US"/>
          </a:p>
        </p:txBody>
      </p:sp>
      <p:sp>
        <p:nvSpPr>
          <p:cNvPr id="7" name="Slide Number Placeholder 6"/>
          <p:cNvSpPr>
            <a:spLocks noGrp="1"/>
          </p:cNvSpPr>
          <p:nvPr>
            <p:ph type="sldNum" sz="quarter" idx="12"/>
          </p:nvPr>
        </p:nvSpPr>
        <p:spPr/>
        <p:txBody>
          <a:bodyPr/>
          <a:lstStyle>
            <a:lvl1pPr>
              <a:defRPr b="1"/>
            </a:lvl1pPr>
          </a:lstStyle>
          <a:p>
            <a:pPr>
              <a:defRPr/>
            </a:pPr>
            <a:fld id="{8A7C07BE-7E8F-4180-AF7D-749175EA3828}" type="slidenum">
              <a:rPr lang="en-US"/>
              <a:pPr>
                <a:defRPr/>
              </a:pPr>
              <a:t>‹#›</a:t>
            </a:fld>
            <a:endParaRPr lang="en-US"/>
          </a:p>
        </p:txBody>
      </p:sp>
    </p:spTree>
    <p:extLst>
      <p:ext uri="{BB962C8B-B14F-4D97-AF65-F5344CB8AC3E}">
        <p14:creationId xmlns:p14="http://schemas.microsoft.com/office/powerpoint/2010/main" val="173113994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1"/>
            </a:lvl1pPr>
          </a:lstStyle>
          <a:p>
            <a:pPr>
              <a:defRPr/>
            </a:pPr>
            <a:endParaRPr lang="en-US"/>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8AF9803C-C09A-4757-B1A8-766AD62F72D0}" type="slidenum">
              <a:rPr lang="en-US"/>
              <a:pPr>
                <a:defRPr/>
              </a:pPr>
              <a:t>‹#›</a:t>
            </a:fld>
            <a:endParaRPr lang="en-US"/>
          </a:p>
        </p:txBody>
      </p:sp>
    </p:spTree>
    <p:extLst>
      <p:ext uri="{BB962C8B-B14F-4D97-AF65-F5344CB8AC3E}">
        <p14:creationId xmlns:p14="http://schemas.microsoft.com/office/powerpoint/2010/main" val="192084837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6087"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18"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b="1"/>
            </a:lvl1pPr>
          </a:lstStyle>
          <a:p>
            <a:pPr>
              <a:defRPr/>
            </a:pPr>
            <a:endParaRPr lang="en-US"/>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857038C0-0B12-47F9-B284-D5AA3A15EE74}" type="slidenum">
              <a:rPr lang="en-US"/>
              <a:pPr>
                <a:defRPr/>
              </a:pPr>
              <a:t>‹#›</a:t>
            </a:fld>
            <a:endParaRPr lang="en-US"/>
          </a:p>
        </p:txBody>
      </p:sp>
    </p:spTree>
    <p:extLst>
      <p:ext uri="{BB962C8B-B14F-4D97-AF65-F5344CB8AC3E}">
        <p14:creationId xmlns:p14="http://schemas.microsoft.com/office/powerpoint/2010/main" val="147136145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623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664C97-F4E8-4C8F-B91E-D4D4057E7A2C}" type="slidenum">
              <a:rPr lang="en-US"/>
              <a:pPr>
                <a:defRPr/>
              </a:pPr>
              <a:t>‹#›</a:t>
            </a:fld>
            <a:endParaRPr lang="en-US"/>
          </a:p>
        </p:txBody>
      </p:sp>
    </p:spTree>
    <p:extLst>
      <p:ext uri="{BB962C8B-B14F-4D97-AF65-F5344CB8AC3E}">
        <p14:creationId xmlns:p14="http://schemas.microsoft.com/office/powerpoint/2010/main" val="45357503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65E848-01C1-4A3B-A7D7-6A5509F5DB30}" type="slidenum">
              <a:rPr lang="en-US"/>
              <a:pPr>
                <a:defRPr/>
              </a:pPr>
              <a:t>‹#›</a:t>
            </a:fld>
            <a:endParaRPr lang="en-US"/>
          </a:p>
        </p:txBody>
      </p:sp>
    </p:spTree>
    <p:extLst>
      <p:ext uri="{BB962C8B-B14F-4D97-AF65-F5344CB8AC3E}">
        <p14:creationId xmlns:p14="http://schemas.microsoft.com/office/powerpoint/2010/main" val="1682349135"/>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127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2"/>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5A2B95-F0FE-4022-A5B2-32231EE2CBFA}" type="slidenum">
              <a:rPr lang="en-US"/>
              <a:pPr>
                <a:defRPr/>
              </a:pPr>
              <a:t>‹#›</a:t>
            </a:fld>
            <a:endParaRPr lang="en-US"/>
          </a:p>
        </p:txBody>
      </p:sp>
    </p:spTree>
    <p:extLst>
      <p:ext uri="{BB962C8B-B14F-4D97-AF65-F5344CB8AC3E}">
        <p14:creationId xmlns:p14="http://schemas.microsoft.com/office/powerpoint/2010/main" val="3927685913"/>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A675886-3976-4D53-8790-2AE232F03348}" type="slidenum">
              <a:rPr lang="en-US"/>
              <a:pPr>
                <a:defRPr/>
              </a:pPr>
              <a:t>‹#›</a:t>
            </a:fld>
            <a:endParaRPr lang="en-US"/>
          </a:p>
        </p:txBody>
      </p:sp>
    </p:spTree>
    <p:extLst>
      <p:ext uri="{BB962C8B-B14F-4D97-AF65-F5344CB8AC3E}">
        <p14:creationId xmlns:p14="http://schemas.microsoft.com/office/powerpoint/2010/main" val="245777146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91A0393-97A0-4061-9A8D-5CE1EEEDA7B2}" type="slidenum">
              <a:rPr lang="en-US"/>
              <a:pPr>
                <a:defRPr/>
              </a:pPr>
              <a:t>‹#›</a:t>
            </a:fld>
            <a:endParaRPr lang="en-US"/>
          </a:p>
        </p:txBody>
      </p:sp>
    </p:spTree>
    <p:extLst>
      <p:ext uri="{BB962C8B-B14F-4D97-AF65-F5344CB8AC3E}">
        <p14:creationId xmlns:p14="http://schemas.microsoft.com/office/powerpoint/2010/main" val="1054591799"/>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64A6796-6F37-4AFC-A180-A602AF9D8D7A}" type="slidenum">
              <a:rPr lang="en-US"/>
              <a:pPr>
                <a:defRPr/>
              </a:pPr>
              <a:t>‹#›</a:t>
            </a:fld>
            <a:endParaRPr lang="en-US"/>
          </a:p>
        </p:txBody>
      </p:sp>
    </p:spTree>
    <p:extLst>
      <p:ext uri="{BB962C8B-B14F-4D97-AF65-F5344CB8AC3E}">
        <p14:creationId xmlns:p14="http://schemas.microsoft.com/office/powerpoint/2010/main" val="4232663341"/>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A6F3045-0266-489D-AD87-49FFADA62178}" type="slidenum">
              <a:rPr lang="en-US"/>
              <a:pPr>
                <a:defRPr/>
              </a:pPr>
              <a:t>‹#›</a:t>
            </a:fld>
            <a:endParaRPr lang="en-US"/>
          </a:p>
        </p:txBody>
      </p:sp>
    </p:spTree>
    <p:extLst>
      <p:ext uri="{BB962C8B-B14F-4D97-AF65-F5344CB8AC3E}">
        <p14:creationId xmlns:p14="http://schemas.microsoft.com/office/powerpoint/2010/main" val="161678327"/>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8855"/>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2" y="143511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F3BCB0-0005-499D-91F1-903F0D1A3DF4}" type="slidenum">
              <a:rPr lang="en-US"/>
              <a:pPr>
                <a:defRPr/>
              </a:pPr>
              <a:t>‹#›</a:t>
            </a:fld>
            <a:endParaRPr lang="en-US"/>
          </a:p>
        </p:txBody>
      </p:sp>
    </p:spTree>
    <p:extLst>
      <p:ext uri="{BB962C8B-B14F-4D97-AF65-F5344CB8AC3E}">
        <p14:creationId xmlns:p14="http://schemas.microsoft.com/office/powerpoint/2010/main" val="2938836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3"/>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DB1026-0B0B-42E7-8E94-D5512B39DCB1}" type="slidenum">
              <a:rPr lang="en-US"/>
              <a:pPr>
                <a:defRPr/>
              </a:pPr>
              <a:t>‹#›</a:t>
            </a:fld>
            <a:endParaRPr lang="en-US"/>
          </a:p>
        </p:txBody>
      </p:sp>
    </p:spTree>
    <p:extLst>
      <p:ext uri="{BB962C8B-B14F-4D97-AF65-F5344CB8AC3E}">
        <p14:creationId xmlns:p14="http://schemas.microsoft.com/office/powerpoint/2010/main" val="4010783071"/>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5D2247-6612-4B5C-8684-9B1520F5E0F5}" type="slidenum">
              <a:rPr lang="en-US"/>
              <a:pPr>
                <a:defRPr/>
              </a:pPr>
              <a:t>‹#›</a:t>
            </a:fld>
            <a:endParaRPr lang="en-US"/>
          </a:p>
        </p:txBody>
      </p:sp>
    </p:spTree>
    <p:extLst>
      <p:ext uri="{BB962C8B-B14F-4D97-AF65-F5344CB8AC3E}">
        <p14:creationId xmlns:p14="http://schemas.microsoft.com/office/powerpoint/2010/main" val="243106866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7991"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DB8F09-92C5-45A3-A64A-285D64AEFF7B}" type="slidenum">
              <a:rPr lang="en-US"/>
              <a:pPr>
                <a:defRPr/>
              </a:pPr>
              <a:t>‹#›</a:t>
            </a:fld>
            <a:endParaRPr lang="en-US"/>
          </a:p>
        </p:txBody>
      </p:sp>
    </p:spTree>
    <p:extLst>
      <p:ext uri="{BB962C8B-B14F-4D97-AF65-F5344CB8AC3E}">
        <p14:creationId xmlns:p14="http://schemas.microsoft.com/office/powerpoint/2010/main" val="47091152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998" y="1981200"/>
            <a:ext cx="3818467"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F1F3D82-E47C-4EEB-AA2D-FA1321A6F3FB}" type="slidenum">
              <a:rPr lang="en-US"/>
              <a:pPr>
                <a:defRPr/>
              </a:pPr>
              <a:t>‹#›</a:t>
            </a:fld>
            <a:endParaRPr lang="en-US"/>
          </a:p>
        </p:txBody>
      </p:sp>
    </p:spTree>
    <p:extLst>
      <p:ext uri="{BB962C8B-B14F-4D97-AF65-F5344CB8AC3E}">
        <p14:creationId xmlns:p14="http://schemas.microsoft.com/office/powerpoint/2010/main" val="4122105154"/>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2AA192-D3F0-4D4C-9B98-68FE9CBCCB7A}" type="slidenum">
              <a:rPr lang="en-US"/>
              <a:pPr>
                <a:defRPr/>
              </a:pPr>
              <a:t>‹#›</a:t>
            </a:fld>
            <a:endParaRPr lang="en-US"/>
          </a:p>
        </p:txBody>
      </p:sp>
    </p:spTree>
    <p:extLst>
      <p:ext uri="{BB962C8B-B14F-4D97-AF65-F5344CB8AC3E}">
        <p14:creationId xmlns:p14="http://schemas.microsoft.com/office/powerpoint/2010/main" val="2176109480"/>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AD1222-A67A-4E60-A2DA-93B7135C6B50}" type="slidenum">
              <a:rPr lang="en-US"/>
              <a:pPr>
                <a:defRPr/>
              </a:pPr>
              <a:t>‹#›</a:t>
            </a:fld>
            <a:endParaRPr lang="en-US"/>
          </a:p>
        </p:txBody>
      </p:sp>
    </p:spTree>
    <p:extLst>
      <p:ext uri="{BB962C8B-B14F-4D97-AF65-F5344CB8AC3E}">
        <p14:creationId xmlns:p14="http://schemas.microsoft.com/office/powerpoint/2010/main" val="2452641358"/>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1"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121FEA-1ADB-470A-B444-0766C29F23CB}" type="slidenum">
              <a:rPr lang="en-US"/>
              <a:pPr>
                <a:defRPr/>
              </a:pPr>
              <a:t>‹#›</a:t>
            </a:fld>
            <a:endParaRPr lang="en-US"/>
          </a:p>
        </p:txBody>
      </p:sp>
    </p:spTree>
    <p:extLst>
      <p:ext uri="{BB962C8B-B14F-4D97-AF65-F5344CB8AC3E}">
        <p14:creationId xmlns:p14="http://schemas.microsoft.com/office/powerpoint/2010/main" val="98980194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424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B16B9E33-B41C-48CC-9403-CA4C65185950}" type="slidenum">
              <a:rPr lang="en-US"/>
              <a:pPr>
                <a:defRPr/>
              </a:pPr>
              <a:t>‹#›</a:t>
            </a:fld>
            <a:endParaRPr lang="en-US"/>
          </a:p>
        </p:txBody>
      </p:sp>
    </p:spTree>
    <p:extLst>
      <p:ext uri="{BB962C8B-B14F-4D97-AF65-F5344CB8AC3E}">
        <p14:creationId xmlns:p14="http://schemas.microsoft.com/office/powerpoint/2010/main" val="7359830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0B5C2C3B-0BC7-4020-87D0-435E00B208CC}" type="slidenum">
              <a:rPr lang="en-US"/>
              <a:pPr>
                <a:defRPr/>
              </a:pPr>
              <a:t>‹#›</a:t>
            </a:fld>
            <a:endParaRPr lang="en-US"/>
          </a:p>
        </p:txBody>
      </p:sp>
    </p:spTree>
    <p:extLst>
      <p:ext uri="{BB962C8B-B14F-4D97-AF65-F5344CB8AC3E}">
        <p14:creationId xmlns:p14="http://schemas.microsoft.com/office/powerpoint/2010/main" val="12190393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1071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01AFD0AF-5DB3-482D-9D11-B1853ABEF91D}" type="slidenum">
              <a:rPr lang="en-US"/>
              <a:pPr>
                <a:defRPr/>
              </a:pPr>
              <a:t>‹#›</a:t>
            </a:fld>
            <a:endParaRPr lang="en-US"/>
          </a:p>
        </p:txBody>
      </p:sp>
    </p:spTree>
    <p:extLst>
      <p:ext uri="{BB962C8B-B14F-4D97-AF65-F5344CB8AC3E}">
        <p14:creationId xmlns:p14="http://schemas.microsoft.com/office/powerpoint/2010/main" val="359389481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97C48D3B-2954-429E-8AC6-9C7B6535C71D}" type="slidenum">
              <a:rPr lang="en-US"/>
              <a:pPr>
                <a:defRPr/>
              </a:pPr>
              <a:t>‹#›</a:t>
            </a:fld>
            <a:endParaRPr lang="en-US"/>
          </a:p>
        </p:txBody>
      </p:sp>
    </p:spTree>
    <p:extLst>
      <p:ext uri="{BB962C8B-B14F-4D97-AF65-F5344CB8AC3E}">
        <p14:creationId xmlns:p14="http://schemas.microsoft.com/office/powerpoint/2010/main" val="362776896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8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8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b="1"/>
            </a:lvl1pPr>
          </a:lstStyle>
          <a:p>
            <a:pPr>
              <a:defRPr/>
            </a:pPr>
            <a:endParaRPr lang="en-US"/>
          </a:p>
        </p:txBody>
      </p:sp>
      <p:sp>
        <p:nvSpPr>
          <p:cNvPr id="8" name="Rectangle 5"/>
          <p:cNvSpPr>
            <a:spLocks noGrp="1" noChangeArrowheads="1"/>
          </p:cNvSpPr>
          <p:nvPr>
            <p:ph type="ftr" sz="quarter" idx="11"/>
          </p:nvPr>
        </p:nvSpPr>
        <p:spPr/>
        <p:txBody>
          <a:bodyPr/>
          <a:lstStyle>
            <a:lvl1pPr>
              <a:defRPr b="1"/>
            </a:lvl1pPr>
          </a:lstStyle>
          <a:p>
            <a:pPr>
              <a:defRPr/>
            </a:pPr>
            <a:endParaRPr lang="en-US"/>
          </a:p>
        </p:txBody>
      </p:sp>
      <p:sp>
        <p:nvSpPr>
          <p:cNvPr id="9" name="Rectangle 6"/>
          <p:cNvSpPr>
            <a:spLocks noGrp="1" noChangeArrowheads="1"/>
          </p:cNvSpPr>
          <p:nvPr>
            <p:ph type="sldNum" sz="quarter" idx="12"/>
          </p:nvPr>
        </p:nvSpPr>
        <p:spPr/>
        <p:txBody>
          <a:bodyPr/>
          <a:lstStyle>
            <a:lvl1pPr>
              <a:defRPr b="1"/>
            </a:lvl1pPr>
          </a:lstStyle>
          <a:p>
            <a:pPr>
              <a:defRPr/>
            </a:pPr>
            <a:fld id="{71D712BE-A299-439C-9330-50646CD5EF13}" type="slidenum">
              <a:rPr lang="en-US"/>
              <a:pPr>
                <a:defRPr/>
              </a:pPr>
              <a:t>‹#›</a:t>
            </a:fld>
            <a:endParaRPr lang="en-US"/>
          </a:p>
        </p:txBody>
      </p:sp>
    </p:spTree>
    <p:extLst>
      <p:ext uri="{BB962C8B-B14F-4D97-AF65-F5344CB8AC3E}">
        <p14:creationId xmlns:p14="http://schemas.microsoft.com/office/powerpoint/2010/main" val="84564221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b="1"/>
            </a:lvl1pPr>
          </a:lstStyle>
          <a:p>
            <a:pPr>
              <a:defRPr/>
            </a:pPr>
            <a:endParaRPr lang="en-US"/>
          </a:p>
        </p:txBody>
      </p:sp>
      <p:sp>
        <p:nvSpPr>
          <p:cNvPr id="4" name="Rectangle 5"/>
          <p:cNvSpPr>
            <a:spLocks noGrp="1" noChangeArrowheads="1"/>
          </p:cNvSpPr>
          <p:nvPr>
            <p:ph type="ftr" sz="quarter" idx="11"/>
          </p:nvPr>
        </p:nvSpPr>
        <p:spPr/>
        <p:txBody>
          <a:bodyPr/>
          <a:lstStyle>
            <a:lvl1pPr>
              <a:defRPr b="1"/>
            </a:lvl1pPr>
          </a:lstStyle>
          <a:p>
            <a:pPr>
              <a:defRPr/>
            </a:pPr>
            <a:endParaRPr lang="en-US"/>
          </a:p>
        </p:txBody>
      </p:sp>
      <p:sp>
        <p:nvSpPr>
          <p:cNvPr id="5" name="Rectangle 6"/>
          <p:cNvSpPr>
            <a:spLocks noGrp="1" noChangeArrowheads="1"/>
          </p:cNvSpPr>
          <p:nvPr>
            <p:ph type="sldNum" sz="quarter" idx="12"/>
          </p:nvPr>
        </p:nvSpPr>
        <p:spPr/>
        <p:txBody>
          <a:bodyPr/>
          <a:lstStyle>
            <a:lvl1pPr>
              <a:defRPr b="1"/>
            </a:lvl1pPr>
          </a:lstStyle>
          <a:p>
            <a:pPr>
              <a:defRPr/>
            </a:pPr>
            <a:fld id="{F058F844-19A8-48A9-9712-9C5A953AD6CF}" type="slidenum">
              <a:rPr lang="en-US"/>
              <a:pPr>
                <a:defRPr/>
              </a:pPr>
              <a:t>‹#›</a:t>
            </a:fld>
            <a:endParaRPr lang="en-US"/>
          </a:p>
        </p:txBody>
      </p:sp>
    </p:spTree>
    <p:extLst>
      <p:ext uri="{BB962C8B-B14F-4D97-AF65-F5344CB8AC3E}">
        <p14:creationId xmlns:p14="http://schemas.microsoft.com/office/powerpoint/2010/main" val="321037862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vl1pPr>
          </a:lstStyle>
          <a:p>
            <a:pPr>
              <a:defRPr/>
            </a:pPr>
            <a:endParaRPr lang="en-US"/>
          </a:p>
        </p:txBody>
      </p:sp>
      <p:sp>
        <p:nvSpPr>
          <p:cNvPr id="3" name="Rectangle 5"/>
          <p:cNvSpPr>
            <a:spLocks noGrp="1" noChangeArrowheads="1"/>
          </p:cNvSpPr>
          <p:nvPr>
            <p:ph type="ftr" sz="quarter" idx="11"/>
          </p:nvPr>
        </p:nvSpPr>
        <p:spPr/>
        <p:txBody>
          <a:bodyPr/>
          <a:lstStyle>
            <a:lvl1pPr>
              <a:defRPr b="1"/>
            </a:lvl1pPr>
          </a:lstStyle>
          <a:p>
            <a:pPr>
              <a:defRPr/>
            </a:pPr>
            <a:endParaRPr lang="en-US"/>
          </a:p>
        </p:txBody>
      </p:sp>
      <p:sp>
        <p:nvSpPr>
          <p:cNvPr id="4" name="Rectangle 6"/>
          <p:cNvSpPr>
            <a:spLocks noGrp="1" noChangeArrowheads="1"/>
          </p:cNvSpPr>
          <p:nvPr>
            <p:ph type="sldNum" sz="quarter" idx="12"/>
          </p:nvPr>
        </p:nvSpPr>
        <p:spPr/>
        <p:txBody>
          <a:bodyPr/>
          <a:lstStyle>
            <a:lvl1pPr>
              <a:defRPr b="1"/>
            </a:lvl1pPr>
          </a:lstStyle>
          <a:p>
            <a:pPr>
              <a:defRPr/>
            </a:pPr>
            <a:fld id="{B59ED926-8251-4F13-A3CB-D5352082A7EA}" type="slidenum">
              <a:rPr lang="en-US"/>
              <a:pPr>
                <a:defRPr/>
              </a:pPr>
              <a:t>‹#›</a:t>
            </a:fld>
            <a:endParaRPr lang="en-US"/>
          </a:p>
        </p:txBody>
      </p:sp>
    </p:spTree>
    <p:extLst>
      <p:ext uri="{BB962C8B-B14F-4D97-AF65-F5344CB8AC3E}">
        <p14:creationId xmlns:p14="http://schemas.microsoft.com/office/powerpoint/2010/main" val="317254569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68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8166948B-DCBC-4C7B-983A-3F8FFC0F4003}" type="slidenum">
              <a:rPr lang="en-US"/>
              <a:pPr>
                <a:defRPr/>
              </a:pPr>
              <a:t>‹#›</a:t>
            </a:fld>
            <a:endParaRPr lang="en-US"/>
          </a:p>
        </p:txBody>
      </p:sp>
    </p:spTree>
    <p:extLst>
      <p:ext uri="{BB962C8B-B14F-4D97-AF65-F5344CB8AC3E}">
        <p14:creationId xmlns:p14="http://schemas.microsoft.com/office/powerpoint/2010/main" val="258053070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8C063350-9A7B-40E8-8DD9-203C1849E5B1}" type="slidenum">
              <a:rPr lang="en-US"/>
              <a:pPr>
                <a:defRPr/>
              </a:pPr>
              <a:t>‹#›</a:t>
            </a:fld>
            <a:endParaRPr lang="en-US"/>
          </a:p>
        </p:txBody>
      </p:sp>
    </p:spTree>
    <p:extLst>
      <p:ext uri="{BB962C8B-B14F-4D97-AF65-F5344CB8AC3E}">
        <p14:creationId xmlns:p14="http://schemas.microsoft.com/office/powerpoint/2010/main" val="267669989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F94D843C-3B5F-4638-8BDC-2A4A2FDFBAFB}" type="slidenum">
              <a:rPr lang="en-US"/>
              <a:pPr>
                <a:defRPr/>
              </a:pPr>
              <a:t>‹#›</a:t>
            </a:fld>
            <a:endParaRPr lang="en-US"/>
          </a:p>
        </p:txBody>
      </p:sp>
    </p:spTree>
    <p:extLst>
      <p:ext uri="{BB962C8B-B14F-4D97-AF65-F5344CB8AC3E}">
        <p14:creationId xmlns:p14="http://schemas.microsoft.com/office/powerpoint/2010/main" val="178755057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845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84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B9EE17B2-7054-4594-9748-842641676167}" type="slidenum">
              <a:rPr lang="en-US"/>
              <a:pPr>
                <a:defRPr/>
              </a:pPr>
              <a:t>‹#›</a:t>
            </a:fld>
            <a:endParaRPr lang="en-US"/>
          </a:p>
        </p:txBody>
      </p:sp>
    </p:spTree>
    <p:extLst>
      <p:ext uri="{BB962C8B-B14F-4D97-AF65-F5344CB8AC3E}">
        <p14:creationId xmlns:p14="http://schemas.microsoft.com/office/powerpoint/2010/main" val="371189720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6"/>
            <a:ext cx="8229600" cy="4525963"/>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F039A790-1B6D-4B72-96B1-0E47BA081028}" type="slidenum">
              <a:rPr lang="en-US"/>
              <a:pPr>
                <a:defRPr/>
              </a:pPr>
              <a:t>‹#›</a:t>
            </a:fld>
            <a:endParaRPr lang="en-US"/>
          </a:p>
        </p:txBody>
      </p:sp>
    </p:spTree>
    <p:extLst>
      <p:ext uri="{BB962C8B-B14F-4D97-AF65-F5344CB8AC3E}">
        <p14:creationId xmlns:p14="http://schemas.microsoft.com/office/powerpoint/2010/main" val="322712749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2404"/>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b="1"/>
            </a:lvl1pPr>
          </a:lstStyle>
          <a:p>
            <a:pPr>
              <a:defRPr/>
            </a:pPr>
            <a:endParaRPr lang="en-US"/>
          </a:p>
        </p:txBody>
      </p:sp>
      <p:sp>
        <p:nvSpPr>
          <p:cNvPr id="7" name="Rectangle 5"/>
          <p:cNvSpPr>
            <a:spLocks noGrp="1" noChangeArrowheads="1"/>
          </p:cNvSpPr>
          <p:nvPr>
            <p:ph type="ftr" sz="quarter" idx="11"/>
          </p:nvPr>
        </p:nvSpPr>
        <p:spPr/>
        <p:txBody>
          <a:bodyPr/>
          <a:lstStyle>
            <a:lvl1pPr>
              <a:defRPr b="1"/>
            </a:lvl1pPr>
          </a:lstStyle>
          <a:p>
            <a:pPr>
              <a:defRPr/>
            </a:pPr>
            <a:endParaRPr lang="en-US"/>
          </a:p>
        </p:txBody>
      </p:sp>
      <p:sp>
        <p:nvSpPr>
          <p:cNvPr id="8" name="Rectangle 6"/>
          <p:cNvSpPr>
            <a:spLocks noGrp="1" noChangeArrowheads="1"/>
          </p:cNvSpPr>
          <p:nvPr>
            <p:ph type="sldNum" sz="quarter" idx="12"/>
          </p:nvPr>
        </p:nvSpPr>
        <p:spPr/>
        <p:txBody>
          <a:bodyPr/>
          <a:lstStyle>
            <a:lvl1pPr>
              <a:defRPr b="1"/>
            </a:lvl1pPr>
          </a:lstStyle>
          <a:p>
            <a:pPr>
              <a:defRPr/>
            </a:pPr>
            <a:fld id="{336E6FEE-9BF1-48EA-A6FC-FB9F925BACE5}" type="slidenum">
              <a:rPr lang="en-US"/>
              <a:pPr>
                <a:defRPr/>
              </a:pPr>
              <a:t>‹#›</a:t>
            </a:fld>
            <a:endParaRPr lang="en-US"/>
          </a:p>
        </p:txBody>
      </p:sp>
    </p:spTree>
    <p:extLst>
      <p:ext uri="{BB962C8B-B14F-4D97-AF65-F5344CB8AC3E}">
        <p14:creationId xmlns:p14="http://schemas.microsoft.com/office/powerpoint/2010/main" val="92825241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BB7EDB62-8BEC-4576-B301-4405212C652E}" type="slidenum">
              <a:rPr lang="en-US"/>
              <a:pPr>
                <a:defRPr/>
              </a:pPr>
              <a:t>‹#›</a:t>
            </a:fld>
            <a:endParaRPr lang="en-US"/>
          </a:p>
        </p:txBody>
      </p:sp>
    </p:spTree>
    <p:extLst>
      <p:ext uri="{BB962C8B-B14F-4D97-AF65-F5344CB8AC3E}">
        <p14:creationId xmlns:p14="http://schemas.microsoft.com/office/powerpoint/2010/main" val="131382013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427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B0FDEF3B-63B3-405B-A522-E68A3BB526C5}" type="slidenum">
              <a:rPr lang="en-US"/>
              <a:pPr>
                <a:defRPr/>
              </a:pPr>
              <a:t>‹#›</a:t>
            </a:fld>
            <a:endParaRPr lang="en-US"/>
          </a:p>
        </p:txBody>
      </p:sp>
    </p:spTree>
    <p:extLst>
      <p:ext uri="{BB962C8B-B14F-4D97-AF65-F5344CB8AC3E}">
        <p14:creationId xmlns:p14="http://schemas.microsoft.com/office/powerpoint/2010/main" val="312450273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58BD172F-4DC1-47E5-A947-0DA63F9103A1}" type="slidenum">
              <a:rPr lang="en-US"/>
              <a:pPr>
                <a:defRPr/>
              </a:pPr>
              <a:t>‹#›</a:t>
            </a:fld>
            <a:endParaRPr lang="en-US"/>
          </a:p>
        </p:txBody>
      </p:sp>
    </p:spTree>
    <p:extLst>
      <p:ext uri="{BB962C8B-B14F-4D97-AF65-F5344CB8AC3E}">
        <p14:creationId xmlns:p14="http://schemas.microsoft.com/office/powerpoint/2010/main" val="394798491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1074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8FCBD267-78FC-4F54-A76F-065FC30ED16C}" type="slidenum">
              <a:rPr lang="en-US"/>
              <a:pPr>
                <a:defRPr/>
              </a:pPr>
              <a:t>‹#›</a:t>
            </a:fld>
            <a:endParaRPr lang="en-US"/>
          </a:p>
        </p:txBody>
      </p:sp>
    </p:spTree>
    <p:extLst>
      <p:ext uri="{BB962C8B-B14F-4D97-AF65-F5344CB8AC3E}">
        <p14:creationId xmlns:p14="http://schemas.microsoft.com/office/powerpoint/2010/main" val="83220581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AAE17CE7-5336-42DA-9AA2-98D53919E2EE}" type="slidenum">
              <a:rPr lang="en-US"/>
              <a:pPr>
                <a:defRPr/>
              </a:pPr>
              <a:t>‹#›</a:t>
            </a:fld>
            <a:endParaRPr lang="en-US"/>
          </a:p>
        </p:txBody>
      </p:sp>
    </p:spTree>
    <p:extLst>
      <p:ext uri="{BB962C8B-B14F-4D97-AF65-F5344CB8AC3E}">
        <p14:creationId xmlns:p14="http://schemas.microsoft.com/office/powerpoint/2010/main" val="357886861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84"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8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b="1"/>
            </a:lvl1pPr>
          </a:lstStyle>
          <a:p>
            <a:pPr>
              <a:defRPr/>
            </a:pPr>
            <a:endParaRPr lang="en-US"/>
          </a:p>
        </p:txBody>
      </p:sp>
      <p:sp>
        <p:nvSpPr>
          <p:cNvPr id="8" name="Rectangle 5"/>
          <p:cNvSpPr>
            <a:spLocks noGrp="1" noChangeArrowheads="1"/>
          </p:cNvSpPr>
          <p:nvPr>
            <p:ph type="ftr" sz="quarter" idx="11"/>
          </p:nvPr>
        </p:nvSpPr>
        <p:spPr/>
        <p:txBody>
          <a:bodyPr/>
          <a:lstStyle>
            <a:lvl1pPr>
              <a:defRPr b="1"/>
            </a:lvl1pPr>
          </a:lstStyle>
          <a:p>
            <a:pPr>
              <a:defRPr/>
            </a:pPr>
            <a:endParaRPr lang="en-US"/>
          </a:p>
        </p:txBody>
      </p:sp>
      <p:sp>
        <p:nvSpPr>
          <p:cNvPr id="9" name="Rectangle 6"/>
          <p:cNvSpPr>
            <a:spLocks noGrp="1" noChangeArrowheads="1"/>
          </p:cNvSpPr>
          <p:nvPr>
            <p:ph type="sldNum" sz="quarter" idx="12"/>
          </p:nvPr>
        </p:nvSpPr>
        <p:spPr/>
        <p:txBody>
          <a:bodyPr/>
          <a:lstStyle>
            <a:lvl1pPr>
              <a:defRPr b="1"/>
            </a:lvl1pPr>
          </a:lstStyle>
          <a:p>
            <a:pPr>
              <a:defRPr/>
            </a:pPr>
            <a:fld id="{9695AA6A-085F-47E0-A292-C12689A225B0}" type="slidenum">
              <a:rPr lang="en-US"/>
              <a:pPr>
                <a:defRPr/>
              </a:pPr>
              <a:t>‹#›</a:t>
            </a:fld>
            <a:endParaRPr lang="en-US"/>
          </a:p>
        </p:txBody>
      </p:sp>
    </p:spTree>
    <p:extLst>
      <p:ext uri="{BB962C8B-B14F-4D97-AF65-F5344CB8AC3E}">
        <p14:creationId xmlns:p14="http://schemas.microsoft.com/office/powerpoint/2010/main" val="271628231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b="1"/>
            </a:lvl1pPr>
          </a:lstStyle>
          <a:p>
            <a:pPr>
              <a:defRPr/>
            </a:pPr>
            <a:endParaRPr lang="en-US"/>
          </a:p>
        </p:txBody>
      </p:sp>
      <p:sp>
        <p:nvSpPr>
          <p:cNvPr id="4" name="Rectangle 5"/>
          <p:cNvSpPr>
            <a:spLocks noGrp="1" noChangeArrowheads="1"/>
          </p:cNvSpPr>
          <p:nvPr>
            <p:ph type="ftr" sz="quarter" idx="11"/>
          </p:nvPr>
        </p:nvSpPr>
        <p:spPr/>
        <p:txBody>
          <a:bodyPr/>
          <a:lstStyle>
            <a:lvl1pPr>
              <a:defRPr b="1"/>
            </a:lvl1pPr>
          </a:lstStyle>
          <a:p>
            <a:pPr>
              <a:defRPr/>
            </a:pPr>
            <a:endParaRPr lang="en-US"/>
          </a:p>
        </p:txBody>
      </p:sp>
      <p:sp>
        <p:nvSpPr>
          <p:cNvPr id="5" name="Rectangle 6"/>
          <p:cNvSpPr>
            <a:spLocks noGrp="1" noChangeArrowheads="1"/>
          </p:cNvSpPr>
          <p:nvPr>
            <p:ph type="sldNum" sz="quarter" idx="12"/>
          </p:nvPr>
        </p:nvSpPr>
        <p:spPr/>
        <p:txBody>
          <a:bodyPr/>
          <a:lstStyle>
            <a:lvl1pPr>
              <a:defRPr b="1"/>
            </a:lvl1pPr>
          </a:lstStyle>
          <a:p>
            <a:pPr>
              <a:defRPr/>
            </a:pPr>
            <a:fld id="{B7CB1A27-9271-4555-974B-D4285BAAB923}" type="slidenum">
              <a:rPr lang="en-US"/>
              <a:pPr>
                <a:defRPr/>
              </a:pPr>
              <a:t>‹#›</a:t>
            </a:fld>
            <a:endParaRPr lang="en-US"/>
          </a:p>
        </p:txBody>
      </p:sp>
    </p:spTree>
    <p:extLst>
      <p:ext uri="{BB962C8B-B14F-4D97-AF65-F5344CB8AC3E}">
        <p14:creationId xmlns:p14="http://schemas.microsoft.com/office/powerpoint/2010/main" val="58089272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a:lvl1pPr>
          </a:lstStyle>
          <a:p>
            <a:pPr>
              <a:defRPr/>
            </a:pPr>
            <a:endParaRPr lang="en-US"/>
          </a:p>
        </p:txBody>
      </p:sp>
      <p:sp>
        <p:nvSpPr>
          <p:cNvPr id="3" name="Rectangle 5"/>
          <p:cNvSpPr>
            <a:spLocks noGrp="1" noChangeArrowheads="1"/>
          </p:cNvSpPr>
          <p:nvPr>
            <p:ph type="ftr" sz="quarter" idx="11"/>
          </p:nvPr>
        </p:nvSpPr>
        <p:spPr/>
        <p:txBody>
          <a:bodyPr/>
          <a:lstStyle>
            <a:lvl1pPr>
              <a:defRPr b="1"/>
            </a:lvl1pPr>
          </a:lstStyle>
          <a:p>
            <a:pPr>
              <a:defRPr/>
            </a:pPr>
            <a:endParaRPr lang="en-US"/>
          </a:p>
        </p:txBody>
      </p:sp>
      <p:sp>
        <p:nvSpPr>
          <p:cNvPr id="4" name="Rectangle 6"/>
          <p:cNvSpPr>
            <a:spLocks noGrp="1" noChangeArrowheads="1"/>
          </p:cNvSpPr>
          <p:nvPr>
            <p:ph type="sldNum" sz="quarter" idx="12"/>
          </p:nvPr>
        </p:nvSpPr>
        <p:spPr/>
        <p:txBody>
          <a:bodyPr/>
          <a:lstStyle>
            <a:lvl1pPr>
              <a:defRPr b="1"/>
            </a:lvl1pPr>
          </a:lstStyle>
          <a:p>
            <a:pPr>
              <a:defRPr/>
            </a:pPr>
            <a:fld id="{CB614C9E-A3BD-4A2F-AB12-D2BDAAC4502D}" type="slidenum">
              <a:rPr lang="en-US"/>
              <a:pPr>
                <a:defRPr/>
              </a:pPr>
              <a:t>‹#›</a:t>
            </a:fld>
            <a:endParaRPr lang="en-US"/>
          </a:p>
        </p:txBody>
      </p:sp>
    </p:spTree>
    <p:extLst>
      <p:ext uri="{BB962C8B-B14F-4D97-AF65-F5344CB8AC3E}">
        <p14:creationId xmlns:p14="http://schemas.microsoft.com/office/powerpoint/2010/main" val="138148505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689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DF8C9EBC-A97A-4025-92CA-896F3D4AB19C}" type="slidenum">
              <a:rPr lang="en-US"/>
              <a:pPr>
                <a:defRPr/>
              </a:pPr>
              <a:t>‹#›</a:t>
            </a:fld>
            <a:endParaRPr lang="en-US"/>
          </a:p>
        </p:txBody>
      </p:sp>
    </p:spTree>
    <p:extLst>
      <p:ext uri="{BB962C8B-B14F-4D97-AF65-F5344CB8AC3E}">
        <p14:creationId xmlns:p14="http://schemas.microsoft.com/office/powerpoint/2010/main" val="13738191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ECBB23D0-4B76-4C22-8137-CE2266B136D5}" type="slidenum">
              <a:rPr lang="en-US"/>
              <a:pPr>
                <a:defRPr/>
              </a:pPr>
              <a:t>‹#›</a:t>
            </a:fld>
            <a:endParaRPr lang="en-US"/>
          </a:p>
        </p:txBody>
      </p:sp>
    </p:spTree>
    <p:extLst>
      <p:ext uri="{BB962C8B-B14F-4D97-AF65-F5344CB8AC3E}">
        <p14:creationId xmlns:p14="http://schemas.microsoft.com/office/powerpoint/2010/main" val="144447447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7A33C4D6-9322-4D7D-BCC7-BC80C00DE0C7}" type="slidenum">
              <a:rPr lang="en-US"/>
              <a:pPr>
                <a:defRPr/>
              </a:pPr>
              <a:t>‹#›</a:t>
            </a:fld>
            <a:endParaRPr lang="en-US"/>
          </a:p>
        </p:txBody>
      </p:sp>
    </p:spTree>
    <p:extLst>
      <p:ext uri="{BB962C8B-B14F-4D97-AF65-F5344CB8AC3E}">
        <p14:creationId xmlns:p14="http://schemas.microsoft.com/office/powerpoint/2010/main" val="195390759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848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848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6911A26B-72B1-4048-8C5F-1E5AE524065A}" type="slidenum">
              <a:rPr lang="en-US"/>
              <a:pPr>
                <a:defRPr/>
              </a:pPr>
              <a:t>‹#›</a:t>
            </a:fld>
            <a:endParaRPr lang="en-US"/>
          </a:p>
        </p:txBody>
      </p:sp>
    </p:spTree>
    <p:extLst>
      <p:ext uri="{BB962C8B-B14F-4D97-AF65-F5344CB8AC3E}">
        <p14:creationId xmlns:p14="http://schemas.microsoft.com/office/powerpoint/2010/main" val="116661396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b="1"/>
            </a:lvl1pPr>
          </a:lstStyle>
          <a:p>
            <a:pPr>
              <a:defRPr/>
            </a:pPr>
            <a:endParaRPr lang="en-US"/>
          </a:p>
        </p:txBody>
      </p:sp>
      <p:sp>
        <p:nvSpPr>
          <p:cNvPr id="6" name="Rectangle 5"/>
          <p:cNvSpPr>
            <a:spLocks noGrp="1" noChangeArrowheads="1"/>
          </p:cNvSpPr>
          <p:nvPr>
            <p:ph type="ftr" sz="quarter" idx="11"/>
          </p:nvPr>
        </p:nvSpPr>
        <p:spPr/>
        <p:txBody>
          <a:bodyPr/>
          <a:lstStyle>
            <a:lvl1pPr>
              <a:defRPr b="1"/>
            </a:lvl1pPr>
          </a:lstStyle>
          <a:p>
            <a:pPr>
              <a:defRPr/>
            </a:pPr>
            <a:endParaRPr lang="en-US"/>
          </a:p>
        </p:txBody>
      </p:sp>
      <p:sp>
        <p:nvSpPr>
          <p:cNvPr id="7" name="Rectangle 6"/>
          <p:cNvSpPr>
            <a:spLocks noGrp="1" noChangeArrowheads="1"/>
          </p:cNvSpPr>
          <p:nvPr>
            <p:ph type="sldNum" sz="quarter" idx="12"/>
          </p:nvPr>
        </p:nvSpPr>
        <p:spPr/>
        <p:txBody>
          <a:bodyPr/>
          <a:lstStyle>
            <a:lvl1pPr>
              <a:defRPr b="1"/>
            </a:lvl1pPr>
          </a:lstStyle>
          <a:p>
            <a:pPr>
              <a:defRPr/>
            </a:pPr>
            <a:fld id="{2A07F862-7EA6-4C76-9A15-29FDE511D826}" type="slidenum">
              <a:rPr lang="en-US"/>
              <a:pPr>
                <a:defRPr/>
              </a:pPr>
              <a:t>‹#›</a:t>
            </a:fld>
            <a:endParaRPr lang="en-US"/>
          </a:p>
        </p:txBody>
      </p:sp>
    </p:spTree>
    <p:extLst>
      <p:ext uri="{BB962C8B-B14F-4D97-AF65-F5344CB8AC3E}">
        <p14:creationId xmlns:p14="http://schemas.microsoft.com/office/powerpoint/2010/main" val="220797380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2434"/>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b="1"/>
            </a:lvl1pPr>
          </a:lstStyle>
          <a:p>
            <a:pPr>
              <a:defRPr/>
            </a:pPr>
            <a:endParaRPr lang="en-US"/>
          </a:p>
        </p:txBody>
      </p:sp>
      <p:sp>
        <p:nvSpPr>
          <p:cNvPr id="7" name="Rectangle 5"/>
          <p:cNvSpPr>
            <a:spLocks noGrp="1" noChangeArrowheads="1"/>
          </p:cNvSpPr>
          <p:nvPr>
            <p:ph type="ftr" sz="quarter" idx="11"/>
          </p:nvPr>
        </p:nvSpPr>
        <p:spPr/>
        <p:txBody>
          <a:bodyPr/>
          <a:lstStyle>
            <a:lvl1pPr>
              <a:defRPr b="1"/>
            </a:lvl1pPr>
          </a:lstStyle>
          <a:p>
            <a:pPr>
              <a:defRPr/>
            </a:pPr>
            <a:endParaRPr lang="en-US"/>
          </a:p>
        </p:txBody>
      </p:sp>
      <p:sp>
        <p:nvSpPr>
          <p:cNvPr id="8" name="Rectangle 6"/>
          <p:cNvSpPr>
            <a:spLocks noGrp="1" noChangeArrowheads="1"/>
          </p:cNvSpPr>
          <p:nvPr>
            <p:ph type="sldNum" sz="quarter" idx="12"/>
          </p:nvPr>
        </p:nvSpPr>
        <p:spPr/>
        <p:txBody>
          <a:bodyPr/>
          <a:lstStyle>
            <a:lvl1pPr>
              <a:defRPr b="1"/>
            </a:lvl1pPr>
          </a:lstStyle>
          <a:p>
            <a:pPr>
              <a:defRPr/>
            </a:pPr>
            <a:fld id="{2E48DCF7-5B28-4364-ABF8-7A00D6A9DE2E}" type="slidenum">
              <a:rPr lang="en-US"/>
              <a:pPr>
                <a:defRPr/>
              </a:pPr>
              <a:t>‹#›</a:t>
            </a:fld>
            <a:endParaRPr lang="en-US"/>
          </a:p>
        </p:txBody>
      </p:sp>
    </p:spTree>
    <p:extLst>
      <p:ext uri="{BB962C8B-B14F-4D97-AF65-F5344CB8AC3E}">
        <p14:creationId xmlns:p14="http://schemas.microsoft.com/office/powerpoint/2010/main" val="407864095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2434"/>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2434"/>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b="1"/>
            </a:lvl1pPr>
          </a:lstStyle>
          <a:p>
            <a:pPr>
              <a:defRPr/>
            </a:pPr>
            <a:endParaRPr lang="en-US"/>
          </a:p>
        </p:txBody>
      </p:sp>
      <p:sp>
        <p:nvSpPr>
          <p:cNvPr id="8" name="Rectangle 5"/>
          <p:cNvSpPr>
            <a:spLocks noGrp="1" noChangeArrowheads="1"/>
          </p:cNvSpPr>
          <p:nvPr>
            <p:ph type="ftr" sz="quarter" idx="11"/>
          </p:nvPr>
        </p:nvSpPr>
        <p:spPr/>
        <p:txBody>
          <a:bodyPr/>
          <a:lstStyle>
            <a:lvl1pPr>
              <a:defRPr b="1"/>
            </a:lvl1pPr>
          </a:lstStyle>
          <a:p>
            <a:pPr>
              <a:defRPr/>
            </a:pPr>
            <a:endParaRPr lang="en-US"/>
          </a:p>
        </p:txBody>
      </p:sp>
      <p:sp>
        <p:nvSpPr>
          <p:cNvPr id="9" name="Rectangle 6"/>
          <p:cNvSpPr>
            <a:spLocks noGrp="1" noChangeArrowheads="1"/>
          </p:cNvSpPr>
          <p:nvPr>
            <p:ph type="sldNum" sz="quarter" idx="12"/>
          </p:nvPr>
        </p:nvSpPr>
        <p:spPr/>
        <p:txBody>
          <a:bodyPr/>
          <a:lstStyle>
            <a:lvl1pPr>
              <a:defRPr b="1"/>
            </a:lvl1pPr>
          </a:lstStyle>
          <a:p>
            <a:pPr>
              <a:defRPr/>
            </a:pPr>
            <a:fld id="{AD6804CC-67DD-4499-81E1-B55FC43E4A64}" type="slidenum">
              <a:rPr lang="en-US"/>
              <a:pPr>
                <a:defRPr/>
              </a:pPr>
              <a:t>‹#›</a:t>
            </a:fld>
            <a:endParaRPr lang="en-US"/>
          </a:p>
        </p:txBody>
      </p:sp>
    </p:spTree>
    <p:extLst>
      <p:ext uri="{BB962C8B-B14F-4D97-AF65-F5344CB8AC3E}">
        <p14:creationId xmlns:p14="http://schemas.microsoft.com/office/powerpoint/2010/main" val="360424947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2434"/>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b="1"/>
            </a:lvl1pPr>
          </a:lstStyle>
          <a:p>
            <a:pPr>
              <a:defRPr/>
            </a:pPr>
            <a:endParaRPr lang="en-US"/>
          </a:p>
        </p:txBody>
      </p:sp>
      <p:sp>
        <p:nvSpPr>
          <p:cNvPr id="7" name="Rectangle 5"/>
          <p:cNvSpPr>
            <a:spLocks noGrp="1" noChangeArrowheads="1"/>
          </p:cNvSpPr>
          <p:nvPr>
            <p:ph type="ftr" sz="quarter" idx="11"/>
          </p:nvPr>
        </p:nvSpPr>
        <p:spPr/>
        <p:txBody>
          <a:bodyPr/>
          <a:lstStyle>
            <a:lvl1pPr>
              <a:defRPr b="1"/>
            </a:lvl1pPr>
          </a:lstStyle>
          <a:p>
            <a:pPr>
              <a:defRPr/>
            </a:pPr>
            <a:endParaRPr lang="en-US"/>
          </a:p>
        </p:txBody>
      </p:sp>
      <p:sp>
        <p:nvSpPr>
          <p:cNvPr id="8" name="Rectangle 6"/>
          <p:cNvSpPr>
            <a:spLocks noGrp="1" noChangeArrowheads="1"/>
          </p:cNvSpPr>
          <p:nvPr>
            <p:ph type="sldNum" sz="quarter" idx="12"/>
          </p:nvPr>
        </p:nvSpPr>
        <p:spPr/>
        <p:txBody>
          <a:bodyPr/>
          <a:lstStyle>
            <a:lvl1pPr>
              <a:defRPr b="1"/>
            </a:lvl1pPr>
          </a:lstStyle>
          <a:p>
            <a:pPr>
              <a:defRPr/>
            </a:pPr>
            <a:fld id="{2F118F9B-3762-4B2F-84E5-2FB4FD49C223}" type="slidenum">
              <a:rPr lang="en-US"/>
              <a:pPr>
                <a:defRPr/>
              </a:pPr>
              <a:t>‹#›</a:t>
            </a:fld>
            <a:endParaRPr lang="en-US"/>
          </a:p>
        </p:txBody>
      </p:sp>
    </p:spTree>
    <p:extLst>
      <p:ext uri="{BB962C8B-B14F-4D97-AF65-F5344CB8AC3E}">
        <p14:creationId xmlns:p14="http://schemas.microsoft.com/office/powerpoint/2010/main" val="108502176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8484"/>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b="1"/>
            </a:lvl1pPr>
          </a:lstStyle>
          <a:p>
            <a:pPr>
              <a:defRPr/>
            </a:pPr>
            <a:endParaRPr lang="en-US"/>
          </a:p>
        </p:txBody>
      </p:sp>
      <p:sp>
        <p:nvSpPr>
          <p:cNvPr id="4" name="Rectangle 5"/>
          <p:cNvSpPr>
            <a:spLocks noGrp="1" noChangeArrowheads="1"/>
          </p:cNvSpPr>
          <p:nvPr>
            <p:ph type="ftr" sz="quarter" idx="11"/>
          </p:nvPr>
        </p:nvSpPr>
        <p:spPr/>
        <p:txBody>
          <a:bodyPr/>
          <a:lstStyle>
            <a:lvl1pPr>
              <a:defRPr b="1"/>
            </a:lvl1pPr>
          </a:lstStyle>
          <a:p>
            <a:pPr>
              <a:defRPr/>
            </a:pPr>
            <a:endParaRPr lang="en-US"/>
          </a:p>
        </p:txBody>
      </p:sp>
      <p:sp>
        <p:nvSpPr>
          <p:cNvPr id="5" name="Rectangle 6"/>
          <p:cNvSpPr>
            <a:spLocks noGrp="1" noChangeArrowheads="1"/>
          </p:cNvSpPr>
          <p:nvPr>
            <p:ph type="sldNum" sz="quarter" idx="12"/>
          </p:nvPr>
        </p:nvSpPr>
        <p:spPr/>
        <p:txBody>
          <a:bodyPr/>
          <a:lstStyle>
            <a:lvl1pPr>
              <a:defRPr b="1"/>
            </a:lvl1pPr>
          </a:lstStyle>
          <a:p>
            <a:pPr>
              <a:defRPr/>
            </a:pPr>
            <a:fld id="{A4B821BA-8904-4807-8885-1D74102176A4}" type="slidenum">
              <a:rPr lang="en-US"/>
              <a:pPr>
                <a:defRPr/>
              </a:pPr>
              <a:t>‹#›</a:t>
            </a:fld>
            <a:endParaRPr lang="en-US"/>
          </a:p>
        </p:txBody>
      </p:sp>
    </p:spTree>
    <p:extLst>
      <p:ext uri="{BB962C8B-B14F-4D97-AF65-F5344CB8AC3E}">
        <p14:creationId xmlns:p14="http://schemas.microsoft.com/office/powerpoint/2010/main" val="113069255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6"/>
            <a:ext cx="8229600" cy="4525963"/>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b="1"/>
            </a:lvl1pPr>
          </a:lstStyle>
          <a:p>
            <a:pPr>
              <a:defRPr/>
            </a:pPr>
            <a:endParaRPr lang="en-US"/>
          </a:p>
        </p:txBody>
      </p:sp>
      <p:sp>
        <p:nvSpPr>
          <p:cNvPr id="5" name="Rectangle 5"/>
          <p:cNvSpPr>
            <a:spLocks noGrp="1" noChangeArrowheads="1"/>
          </p:cNvSpPr>
          <p:nvPr>
            <p:ph type="ftr" sz="quarter" idx="11"/>
          </p:nvPr>
        </p:nvSpPr>
        <p:spPr/>
        <p:txBody>
          <a:bodyPr/>
          <a:lstStyle>
            <a:lvl1pPr>
              <a:defRPr b="1"/>
            </a:lvl1pPr>
          </a:lstStyle>
          <a:p>
            <a:pPr>
              <a:defRPr/>
            </a:pPr>
            <a:endParaRPr lang="en-US"/>
          </a:p>
        </p:txBody>
      </p:sp>
      <p:sp>
        <p:nvSpPr>
          <p:cNvPr id="6" name="Rectangle 6"/>
          <p:cNvSpPr>
            <a:spLocks noGrp="1" noChangeArrowheads="1"/>
          </p:cNvSpPr>
          <p:nvPr>
            <p:ph type="sldNum" sz="quarter" idx="12"/>
          </p:nvPr>
        </p:nvSpPr>
        <p:spPr/>
        <p:txBody>
          <a:bodyPr/>
          <a:lstStyle>
            <a:lvl1pPr>
              <a:defRPr b="1"/>
            </a:lvl1pPr>
          </a:lstStyle>
          <a:p>
            <a:pPr>
              <a:defRPr/>
            </a:pPr>
            <a:fld id="{4CA12CFA-86D5-4DEE-BE3B-3D9692A56300}" type="slidenum">
              <a:rPr lang="en-US"/>
              <a:pPr>
                <a:defRPr/>
              </a:pPr>
              <a:t>‹#›</a:t>
            </a:fld>
            <a:endParaRPr lang="en-US"/>
          </a:p>
        </p:txBody>
      </p:sp>
    </p:spTree>
    <p:extLst>
      <p:ext uri="{BB962C8B-B14F-4D97-AF65-F5344CB8AC3E}">
        <p14:creationId xmlns:p14="http://schemas.microsoft.com/office/powerpoint/2010/main" val="181104263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47"/>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0E51A6D4-1B6D-4020-94FB-690E968F4AD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39875095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4DF5D18B-33A5-48E3-AEF3-4BB4CD2072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4124032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2"/>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FDD6EB0-0BCB-4FD8-9ABE-130402BF0EC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0475608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21FF5302-B2B8-498C-8B54-03C70FA355E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5532880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08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8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DD8FD305-02A2-41E1-91B5-B77DFD86BF4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7260797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810BBD9C-EFBB-4155-8BDB-8E948FFB128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3272075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B36B92C1-18E9-45F4-A799-5DD181F888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50349700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317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C9EA1E58-861B-4C4B-BAB5-DC1B20F36E1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2350186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4D8B01A9-C4D5-4CB8-9161-6BED57DD2C3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73751691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F21022A-D183-4267-AEAD-0115FF2D44A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9557106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CCB79B6-B38F-4B9F-8727-0AE04E2FC4CB}"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4419470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59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68"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A4D705A8-BB7E-41C2-ACE2-3C571562D9D1}" type="slidenum">
              <a:rPr lang="sv-SE"/>
              <a:pPr>
                <a:defRPr/>
              </a:pPr>
              <a:t>‹#›</a:t>
            </a:fld>
            <a:endParaRPr lang="sv-SE"/>
          </a:p>
        </p:txBody>
      </p:sp>
    </p:spTree>
    <p:extLst>
      <p:ext uri="{BB962C8B-B14F-4D97-AF65-F5344CB8AC3E}">
        <p14:creationId xmlns:p14="http://schemas.microsoft.com/office/powerpoint/2010/main" val="985798965"/>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73FF1CF7-3868-4801-972D-D24211906692}" type="slidenum">
              <a:rPr lang="sv-SE"/>
              <a:pPr>
                <a:defRPr/>
              </a:pPr>
              <a:t>‹#›</a:t>
            </a:fld>
            <a:endParaRPr lang="sv-SE"/>
          </a:p>
        </p:txBody>
      </p:sp>
    </p:spTree>
    <p:extLst>
      <p:ext uri="{BB962C8B-B14F-4D97-AF65-F5344CB8AC3E}">
        <p14:creationId xmlns:p14="http://schemas.microsoft.com/office/powerpoint/2010/main" val="3177372336"/>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06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2"/>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0192B0A8-FAC0-4577-B106-F627F65F2BCA}" type="slidenum">
              <a:rPr lang="sv-SE"/>
              <a:pPr>
                <a:defRPr/>
              </a:pPr>
              <a:t>‹#›</a:t>
            </a:fld>
            <a:endParaRPr lang="sv-SE"/>
          </a:p>
        </p:txBody>
      </p:sp>
    </p:spTree>
    <p:extLst>
      <p:ext uri="{BB962C8B-B14F-4D97-AF65-F5344CB8AC3E}">
        <p14:creationId xmlns:p14="http://schemas.microsoft.com/office/powerpoint/2010/main" val="1735233205"/>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11" y="1600216"/>
            <a:ext cx="4047067" cy="4525963"/>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39" y="1600216"/>
            <a:ext cx="4047067" cy="4525963"/>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69556661-D798-4192-9529-7BD7B8F8AEF5}" type="slidenum">
              <a:rPr lang="sv-SE"/>
              <a:pPr>
                <a:defRPr/>
              </a:pPr>
              <a:t>‹#›</a:t>
            </a:fld>
            <a:endParaRPr lang="sv-SE"/>
          </a:p>
        </p:txBody>
      </p:sp>
    </p:spTree>
    <p:extLst>
      <p:ext uri="{BB962C8B-B14F-4D97-AF65-F5344CB8AC3E}">
        <p14:creationId xmlns:p14="http://schemas.microsoft.com/office/powerpoint/2010/main" val="595502692"/>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sv-SE"/>
          </a:p>
        </p:txBody>
      </p:sp>
      <p:sp>
        <p:nvSpPr>
          <p:cNvPr id="8" name="Rectangle 5"/>
          <p:cNvSpPr>
            <a:spLocks noGrp="1" noChangeArrowheads="1"/>
          </p:cNvSpPr>
          <p:nvPr>
            <p:ph type="ftr" sz="quarter" idx="11"/>
          </p:nvPr>
        </p:nvSpPr>
        <p:spPr>
          <a:ln/>
        </p:spPr>
        <p:txBody>
          <a:bodyPr/>
          <a:lstStyle>
            <a:lvl1pPr>
              <a:defRPr/>
            </a:lvl1pPr>
          </a:lstStyle>
          <a:p>
            <a:pPr>
              <a:defRPr/>
            </a:pPr>
            <a:endParaRPr lang="sv-SE"/>
          </a:p>
        </p:txBody>
      </p:sp>
      <p:sp>
        <p:nvSpPr>
          <p:cNvPr id="9" name="Rectangle 6"/>
          <p:cNvSpPr>
            <a:spLocks noGrp="1" noChangeArrowheads="1"/>
          </p:cNvSpPr>
          <p:nvPr>
            <p:ph type="sldNum" sz="quarter" idx="12"/>
          </p:nvPr>
        </p:nvSpPr>
        <p:spPr>
          <a:ln/>
        </p:spPr>
        <p:txBody>
          <a:bodyPr/>
          <a:lstStyle>
            <a:lvl1pPr>
              <a:defRPr/>
            </a:lvl1pPr>
          </a:lstStyle>
          <a:p>
            <a:pPr>
              <a:defRPr/>
            </a:pPr>
            <a:fld id="{545F2DE0-6E81-4C37-9B4B-65C6582BBCBA}" type="slidenum">
              <a:rPr lang="sv-SE"/>
              <a:pPr>
                <a:defRPr/>
              </a:pPr>
              <a:t>‹#›</a:t>
            </a:fld>
            <a:endParaRPr lang="sv-SE"/>
          </a:p>
        </p:txBody>
      </p:sp>
    </p:spTree>
    <p:extLst>
      <p:ext uri="{BB962C8B-B14F-4D97-AF65-F5344CB8AC3E}">
        <p14:creationId xmlns:p14="http://schemas.microsoft.com/office/powerpoint/2010/main" val="587934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sv-SE"/>
          </a:p>
        </p:txBody>
      </p:sp>
      <p:sp>
        <p:nvSpPr>
          <p:cNvPr id="4" name="Rectangle 5"/>
          <p:cNvSpPr>
            <a:spLocks noGrp="1" noChangeArrowheads="1"/>
          </p:cNvSpPr>
          <p:nvPr>
            <p:ph type="ftr" sz="quarter" idx="11"/>
          </p:nvPr>
        </p:nvSpPr>
        <p:spPr>
          <a:ln/>
        </p:spPr>
        <p:txBody>
          <a:bodyPr/>
          <a:lstStyle>
            <a:lvl1pPr>
              <a:defRPr/>
            </a:lvl1pPr>
          </a:lstStyle>
          <a:p>
            <a:pPr>
              <a:defRPr/>
            </a:pPr>
            <a:endParaRPr lang="sv-SE"/>
          </a:p>
        </p:txBody>
      </p:sp>
      <p:sp>
        <p:nvSpPr>
          <p:cNvPr id="5" name="Rectangle 6"/>
          <p:cNvSpPr>
            <a:spLocks noGrp="1" noChangeArrowheads="1"/>
          </p:cNvSpPr>
          <p:nvPr>
            <p:ph type="sldNum" sz="quarter" idx="12"/>
          </p:nvPr>
        </p:nvSpPr>
        <p:spPr>
          <a:ln/>
        </p:spPr>
        <p:txBody>
          <a:bodyPr/>
          <a:lstStyle>
            <a:lvl1pPr>
              <a:defRPr/>
            </a:lvl1pPr>
          </a:lstStyle>
          <a:p>
            <a:pPr>
              <a:defRPr/>
            </a:pPr>
            <a:fld id="{AB2B653F-E383-42DC-8DCC-C2855924A1CF}" type="slidenum">
              <a:rPr lang="sv-SE"/>
              <a:pPr>
                <a:defRPr/>
              </a:pPr>
              <a:t>‹#›</a:t>
            </a:fld>
            <a:endParaRPr lang="sv-SE"/>
          </a:p>
        </p:txBody>
      </p:sp>
    </p:spTree>
    <p:extLst>
      <p:ext uri="{BB962C8B-B14F-4D97-AF65-F5344CB8AC3E}">
        <p14:creationId xmlns:p14="http://schemas.microsoft.com/office/powerpoint/2010/main" val="641042855"/>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v-SE"/>
          </a:p>
        </p:txBody>
      </p:sp>
      <p:sp>
        <p:nvSpPr>
          <p:cNvPr id="3" name="Rectangle 5"/>
          <p:cNvSpPr>
            <a:spLocks noGrp="1" noChangeArrowheads="1"/>
          </p:cNvSpPr>
          <p:nvPr>
            <p:ph type="ftr" sz="quarter" idx="11"/>
          </p:nvPr>
        </p:nvSpPr>
        <p:spPr>
          <a:ln/>
        </p:spPr>
        <p:txBody>
          <a:bodyPr/>
          <a:lstStyle>
            <a:lvl1pPr>
              <a:defRPr/>
            </a:lvl1pPr>
          </a:lstStyle>
          <a:p>
            <a:pPr>
              <a:defRPr/>
            </a:pPr>
            <a:endParaRPr lang="sv-SE"/>
          </a:p>
        </p:txBody>
      </p:sp>
      <p:sp>
        <p:nvSpPr>
          <p:cNvPr id="4" name="Rectangle 6"/>
          <p:cNvSpPr>
            <a:spLocks noGrp="1" noChangeArrowheads="1"/>
          </p:cNvSpPr>
          <p:nvPr>
            <p:ph type="sldNum" sz="quarter" idx="12"/>
          </p:nvPr>
        </p:nvSpPr>
        <p:spPr>
          <a:ln/>
        </p:spPr>
        <p:txBody>
          <a:bodyPr/>
          <a:lstStyle>
            <a:lvl1pPr>
              <a:defRPr/>
            </a:lvl1pPr>
          </a:lstStyle>
          <a:p>
            <a:pPr>
              <a:defRPr/>
            </a:pPr>
            <a:fld id="{64176E2E-F4FE-4320-93AF-71FA50EE0418}" type="slidenum">
              <a:rPr lang="sv-SE"/>
              <a:pPr>
                <a:defRPr/>
              </a:pPr>
              <a:t>‹#›</a:t>
            </a:fld>
            <a:endParaRPr lang="sv-SE"/>
          </a:p>
        </p:txBody>
      </p:sp>
    </p:spTree>
    <p:extLst>
      <p:ext uri="{BB962C8B-B14F-4D97-AF65-F5344CB8AC3E}">
        <p14:creationId xmlns:p14="http://schemas.microsoft.com/office/powerpoint/2010/main" val="63295998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3215"/>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2" y="143511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9C54910F-E7A9-4251-ABE9-C7D1A230B2E1}" type="slidenum">
              <a:rPr lang="sv-SE"/>
              <a:pPr>
                <a:defRPr/>
              </a:pPr>
              <a:t>‹#›</a:t>
            </a:fld>
            <a:endParaRPr lang="sv-SE"/>
          </a:p>
        </p:txBody>
      </p:sp>
    </p:spTree>
    <p:extLst>
      <p:ext uri="{BB962C8B-B14F-4D97-AF65-F5344CB8AC3E}">
        <p14:creationId xmlns:p14="http://schemas.microsoft.com/office/powerpoint/2010/main" val="4122951359"/>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3"/>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F2B78A18-2605-4765-9ACA-F58427F94104}" type="slidenum">
              <a:rPr lang="sv-SE"/>
              <a:pPr>
                <a:defRPr/>
              </a:pPr>
              <a:t>‹#›</a:t>
            </a:fld>
            <a:endParaRPr lang="sv-SE"/>
          </a:p>
        </p:txBody>
      </p:sp>
    </p:spTree>
    <p:extLst>
      <p:ext uri="{BB962C8B-B14F-4D97-AF65-F5344CB8AC3E}">
        <p14:creationId xmlns:p14="http://schemas.microsoft.com/office/powerpoint/2010/main" val="131636163"/>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8C4C03EC-0DD1-45C9-BE50-651CE0A0D807}" type="slidenum">
              <a:rPr lang="sv-SE"/>
              <a:pPr>
                <a:defRPr/>
              </a:pPr>
              <a:t>‹#›</a:t>
            </a:fld>
            <a:endParaRPr lang="sv-SE"/>
          </a:p>
        </p:txBody>
      </p:sp>
    </p:spTree>
    <p:extLst>
      <p:ext uri="{BB962C8B-B14F-4D97-AF65-F5344CB8AC3E}">
        <p14:creationId xmlns:p14="http://schemas.microsoft.com/office/powerpoint/2010/main" val="383168225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3" y="27480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86" y="274806"/>
            <a:ext cx="603673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30D13879-43C7-43BD-ADDF-635B6155AB25}" type="slidenum">
              <a:rPr lang="sv-SE"/>
              <a:pPr>
                <a:defRPr/>
              </a:pPr>
              <a:t>‹#›</a:t>
            </a:fld>
            <a:endParaRPr lang="sv-SE"/>
          </a:p>
        </p:txBody>
      </p:sp>
    </p:spTree>
    <p:extLst>
      <p:ext uri="{BB962C8B-B14F-4D97-AF65-F5344CB8AC3E}">
        <p14:creationId xmlns:p14="http://schemas.microsoft.com/office/powerpoint/2010/main" val="418393304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1" y="213241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71" y="3886200"/>
            <a:ext cx="6400801" cy="1752600"/>
          </a:xfrm>
        </p:spPr>
        <p:txBody>
          <a:bodyPr/>
          <a:lstStyle>
            <a:lvl1pPr marL="0" indent="0" algn="ctr">
              <a:buNone/>
              <a:defRPr>
                <a:solidFill>
                  <a:schemeClr val="tx1">
                    <a:tint val="75000"/>
                  </a:schemeClr>
                </a:solidFill>
              </a:defRPr>
            </a:lvl1pPr>
            <a:lvl2pPr marL="456348" indent="0" algn="ctr">
              <a:buNone/>
              <a:defRPr>
                <a:solidFill>
                  <a:schemeClr val="tx1">
                    <a:tint val="75000"/>
                  </a:schemeClr>
                </a:solidFill>
              </a:defRPr>
            </a:lvl2pPr>
            <a:lvl3pPr marL="912696" indent="0" algn="ctr">
              <a:buNone/>
              <a:defRPr>
                <a:solidFill>
                  <a:schemeClr val="tx1">
                    <a:tint val="75000"/>
                  </a:schemeClr>
                </a:solidFill>
              </a:defRPr>
            </a:lvl3pPr>
            <a:lvl4pPr marL="1369044" indent="0" algn="ctr">
              <a:buNone/>
              <a:defRPr>
                <a:solidFill>
                  <a:schemeClr val="tx1">
                    <a:tint val="75000"/>
                  </a:schemeClr>
                </a:solidFill>
              </a:defRPr>
            </a:lvl4pPr>
            <a:lvl5pPr marL="1825391" indent="0" algn="ctr">
              <a:buNone/>
              <a:defRPr>
                <a:solidFill>
                  <a:schemeClr val="tx1">
                    <a:tint val="75000"/>
                  </a:schemeClr>
                </a:solidFill>
              </a:defRPr>
            </a:lvl5pPr>
            <a:lvl6pPr marL="2281741" indent="0" algn="ctr">
              <a:buNone/>
              <a:defRPr>
                <a:solidFill>
                  <a:schemeClr val="tx1">
                    <a:tint val="75000"/>
                  </a:schemeClr>
                </a:solidFill>
              </a:defRPr>
            </a:lvl6pPr>
            <a:lvl7pPr marL="2738088" indent="0" algn="ctr">
              <a:buNone/>
              <a:defRPr>
                <a:solidFill>
                  <a:schemeClr val="tx1">
                    <a:tint val="75000"/>
                  </a:schemeClr>
                </a:solidFill>
              </a:defRPr>
            </a:lvl7pPr>
            <a:lvl8pPr marL="3194435" indent="0" algn="ctr">
              <a:buNone/>
              <a:defRPr>
                <a:solidFill>
                  <a:schemeClr val="tx1">
                    <a:tint val="75000"/>
                  </a:schemeClr>
                </a:solidFill>
              </a:defRPr>
            </a:lvl8pPr>
            <a:lvl9pPr marL="3650787"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b="1"/>
            </a:lvl1pPr>
          </a:lstStyle>
          <a:p>
            <a:pPr>
              <a:defRPr/>
            </a:pPr>
            <a:fld id="{CF705253-793F-43EE-954A-2BAE9C975A28}" type="datetimeFigureOut">
              <a:rPr lang="sv-SE"/>
              <a:pPr>
                <a:defRPr/>
              </a:pPr>
              <a:t>2013-12-05</a:t>
            </a:fld>
            <a:endParaRPr lang="sv-SE"/>
          </a:p>
        </p:txBody>
      </p:sp>
      <p:sp>
        <p:nvSpPr>
          <p:cNvPr id="5" name="Platshållare för sidfot 4"/>
          <p:cNvSpPr>
            <a:spLocks noGrp="1"/>
          </p:cNvSpPr>
          <p:nvPr>
            <p:ph type="ftr" sz="quarter" idx="11"/>
          </p:nvPr>
        </p:nvSpPr>
        <p:spPr/>
        <p:txBody>
          <a:bodyPr/>
          <a:lstStyle>
            <a:lvl1pPr>
              <a:defRPr b="1"/>
            </a:lvl1pPr>
          </a:lstStyle>
          <a:p>
            <a:pPr>
              <a:defRPr/>
            </a:pPr>
            <a:endParaRPr lang="sv-SE"/>
          </a:p>
        </p:txBody>
      </p:sp>
      <p:sp>
        <p:nvSpPr>
          <p:cNvPr id="6" name="Platshållare för bildnummer 5"/>
          <p:cNvSpPr>
            <a:spLocks noGrp="1"/>
          </p:cNvSpPr>
          <p:nvPr>
            <p:ph type="sldNum" sz="quarter" idx="12"/>
          </p:nvPr>
        </p:nvSpPr>
        <p:spPr/>
        <p:txBody>
          <a:bodyPr/>
          <a:lstStyle>
            <a:lvl1pPr>
              <a:defRPr b="1"/>
            </a:lvl1pPr>
          </a:lstStyle>
          <a:p>
            <a:pPr>
              <a:defRPr/>
            </a:pPr>
            <a:fld id="{F0A57422-BC72-4885-A20C-0639B1270A5A}" type="slidenum">
              <a:rPr lang="sv-SE"/>
              <a:pPr>
                <a:defRPr/>
              </a:pPr>
              <a:t>‹#›</a:t>
            </a:fld>
            <a:endParaRPr lang="sv-SE"/>
          </a:p>
        </p:txBody>
      </p:sp>
    </p:spTree>
    <p:extLst>
      <p:ext uri="{BB962C8B-B14F-4D97-AF65-F5344CB8AC3E}">
        <p14:creationId xmlns:p14="http://schemas.microsoft.com/office/powerpoint/2010/main" val="8850385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b="1"/>
            </a:lvl1pPr>
          </a:lstStyle>
          <a:p>
            <a:pPr>
              <a:defRPr/>
            </a:pPr>
            <a:fld id="{9E6D76ED-5327-4C40-99DA-93E3D863300B}" type="datetimeFigureOut">
              <a:rPr lang="sv-SE"/>
              <a:pPr>
                <a:defRPr/>
              </a:pPr>
              <a:t>2013-12-05</a:t>
            </a:fld>
            <a:endParaRPr lang="sv-SE"/>
          </a:p>
        </p:txBody>
      </p:sp>
      <p:sp>
        <p:nvSpPr>
          <p:cNvPr id="3" name="Platshållare för sidfot 4"/>
          <p:cNvSpPr>
            <a:spLocks noGrp="1"/>
          </p:cNvSpPr>
          <p:nvPr>
            <p:ph type="ftr" sz="quarter" idx="11"/>
          </p:nvPr>
        </p:nvSpPr>
        <p:spPr/>
        <p:txBody>
          <a:bodyPr/>
          <a:lstStyle>
            <a:lvl1pPr>
              <a:defRPr b="1"/>
            </a:lvl1pPr>
          </a:lstStyle>
          <a:p>
            <a:pPr>
              <a:defRPr/>
            </a:pPr>
            <a:endParaRPr lang="sv-SE"/>
          </a:p>
        </p:txBody>
      </p:sp>
      <p:sp>
        <p:nvSpPr>
          <p:cNvPr id="4" name="Platshållare för bildnummer 5"/>
          <p:cNvSpPr>
            <a:spLocks noGrp="1"/>
          </p:cNvSpPr>
          <p:nvPr>
            <p:ph type="sldNum" sz="quarter" idx="12"/>
          </p:nvPr>
        </p:nvSpPr>
        <p:spPr/>
        <p:txBody>
          <a:bodyPr/>
          <a:lstStyle>
            <a:lvl1pPr>
              <a:defRPr b="1"/>
            </a:lvl1pPr>
          </a:lstStyle>
          <a:p>
            <a:pPr>
              <a:defRPr/>
            </a:pPr>
            <a:fld id="{33482AE9-FA01-4B4E-80CA-FF3C6DA321EB}" type="slidenum">
              <a:rPr lang="sv-SE"/>
              <a:pPr>
                <a:defRPr/>
              </a:pPr>
              <a:t>‹#›</a:t>
            </a:fld>
            <a:endParaRPr lang="sv-SE"/>
          </a:p>
        </p:txBody>
      </p:sp>
    </p:spTree>
    <p:extLst>
      <p:ext uri="{BB962C8B-B14F-4D97-AF65-F5344CB8AC3E}">
        <p14:creationId xmlns:p14="http://schemas.microsoft.com/office/powerpoint/2010/main" val="176091386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57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57"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6E3F891-73F7-445E-9250-7DF570586AA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9887897"/>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EEFA86-2767-4367-BB0C-C4B9E74CA3F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0119856"/>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04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2"/>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23DA81-364C-464D-964B-8C796ADBF0E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66054575"/>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3"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80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531770-C1DF-4417-93FA-C7C3F9A3828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635449631"/>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59"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F625B9D-12AA-4E7B-B643-4DDB23C9BF4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26602544"/>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7D9911E-EF9F-4ACF-87E9-65BD4E861A0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2788156"/>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612A1D9-6917-4AB5-ADCD-F8A139392D6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2091238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3193"/>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2" y="143511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E55D570-FA66-4E3E-BF02-311465164A7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80952411"/>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3"/>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E27B17-65C2-4EE4-BDA0-7A086E10B06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2545084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0EEBF8D-4D0C-47CC-90F4-5ECE6761162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9495864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60"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A211A06-FC00-4B22-BCBE-EA977E5787D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91999379"/>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3"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808" y="1981200"/>
            <a:ext cx="3818467"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26DAD0-08C9-4BF3-B741-EA9B77ED856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5106414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3"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80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AB081A4-0356-4FF5-BD88-8A6113502A4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4706680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3"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80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3"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80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974FDD5-AE62-401E-80E7-B7F0B50F5FF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9167823"/>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1"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B45CF9-9DDC-409C-A602-EC48ED2374A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719917365"/>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8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E71EF00E-EB55-478B-818F-B5B5CFF8CA69}" type="slidenum">
              <a:rPr lang="en-US"/>
              <a:pPr>
                <a:defRPr/>
              </a:pPr>
              <a:t>‹#›</a:t>
            </a:fld>
            <a:endParaRPr lang="en-US"/>
          </a:p>
        </p:txBody>
      </p:sp>
    </p:spTree>
    <p:extLst>
      <p:ext uri="{BB962C8B-B14F-4D97-AF65-F5344CB8AC3E}">
        <p14:creationId xmlns:p14="http://schemas.microsoft.com/office/powerpoint/2010/main" val="144703961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8EA4CF9B-9E15-4B27-9965-D2356A808829}" type="slidenum">
              <a:rPr lang="en-US"/>
              <a:pPr>
                <a:defRPr/>
              </a:pPr>
              <a:t>‹#›</a:t>
            </a:fld>
            <a:endParaRPr lang="en-US"/>
          </a:p>
        </p:txBody>
      </p:sp>
    </p:spTree>
    <p:extLst>
      <p:ext uri="{BB962C8B-B14F-4D97-AF65-F5344CB8AC3E}">
        <p14:creationId xmlns:p14="http://schemas.microsoft.com/office/powerpoint/2010/main" val="421175981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29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3"/>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197BE10A-5BEA-4FF8-AC6E-5EA9906C560C}" type="slidenum">
              <a:rPr lang="en-US"/>
              <a:pPr>
                <a:defRPr/>
              </a:pPr>
              <a:t>‹#›</a:t>
            </a:fld>
            <a:endParaRPr lang="en-US"/>
          </a:p>
        </p:txBody>
      </p:sp>
    </p:spTree>
    <p:extLst>
      <p:ext uri="{BB962C8B-B14F-4D97-AF65-F5344CB8AC3E}">
        <p14:creationId xmlns:p14="http://schemas.microsoft.com/office/powerpoint/2010/main" val="66211962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32"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CD962E10-17C5-43F6-9485-B79AA5BD4CE7}" type="slidenum">
              <a:rPr lang="en-US"/>
              <a:pPr>
                <a:defRPr/>
              </a:pPr>
              <a:t>‹#›</a:t>
            </a:fld>
            <a:endParaRPr lang="en-US"/>
          </a:p>
        </p:txBody>
      </p:sp>
    </p:spTree>
    <p:extLst>
      <p:ext uri="{BB962C8B-B14F-4D97-AF65-F5344CB8AC3E}">
        <p14:creationId xmlns:p14="http://schemas.microsoft.com/office/powerpoint/2010/main" val="200330420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17" y="1535113"/>
            <a:ext cx="4041423"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417" y="2174875"/>
            <a:ext cx="4041423"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D6D82E93-BDD7-405B-84D4-C9AA986C159B}" type="slidenum">
              <a:rPr lang="en-US"/>
              <a:pPr>
                <a:defRPr/>
              </a:pPr>
              <a:t>‹#›</a:t>
            </a:fld>
            <a:endParaRPr lang="en-US"/>
          </a:p>
        </p:txBody>
      </p:sp>
    </p:spTree>
    <p:extLst>
      <p:ext uri="{BB962C8B-B14F-4D97-AF65-F5344CB8AC3E}">
        <p14:creationId xmlns:p14="http://schemas.microsoft.com/office/powerpoint/2010/main" val="346971381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1" hangingPunct="1">
              <a:defRPr/>
            </a:lvl1pPr>
          </a:lstStyle>
          <a:p>
            <a:pPr>
              <a:defRPr/>
            </a:pPr>
            <a:endParaRPr lang="en-US"/>
          </a:p>
        </p:txBody>
      </p:sp>
      <p:sp>
        <p:nvSpPr>
          <p:cNvPr id="4" name="Footer Placeholder 3"/>
          <p:cNvSpPr>
            <a:spLocks noGrp="1"/>
          </p:cNvSpPr>
          <p:nvPr>
            <p:ph type="ftr" sz="quarter" idx="11"/>
          </p:nvPr>
        </p:nvSpPr>
        <p:spPr/>
        <p:txBody>
          <a:bodyPr/>
          <a:lstStyle>
            <a:lvl1pPr eaLnBrk="1" hangingPunct="1">
              <a:defRPr/>
            </a:lvl1pPr>
          </a:lstStyle>
          <a:p>
            <a:pPr>
              <a:defRPr/>
            </a:pPr>
            <a:endParaRPr lang="en-US"/>
          </a:p>
        </p:txBody>
      </p:sp>
      <p:sp>
        <p:nvSpPr>
          <p:cNvPr id="5" name="Slide Number Placeholder 4"/>
          <p:cNvSpPr>
            <a:spLocks noGrp="1"/>
          </p:cNvSpPr>
          <p:nvPr>
            <p:ph type="sldNum" sz="quarter" idx="12"/>
          </p:nvPr>
        </p:nvSpPr>
        <p:spPr/>
        <p:txBody>
          <a:bodyPr/>
          <a:lstStyle>
            <a:lvl1pPr eaLnBrk="1" hangingPunct="1">
              <a:defRPr/>
            </a:lvl1pPr>
          </a:lstStyle>
          <a:p>
            <a:pPr>
              <a:defRPr/>
            </a:pPr>
            <a:fld id="{E00236AF-477B-4380-8791-84038E378F87}" type="slidenum">
              <a:rPr lang="en-US"/>
              <a:pPr>
                <a:defRPr/>
              </a:pPr>
              <a:t>‹#›</a:t>
            </a:fld>
            <a:endParaRPr lang="en-US"/>
          </a:p>
        </p:txBody>
      </p:sp>
    </p:spTree>
    <p:extLst>
      <p:ext uri="{BB962C8B-B14F-4D97-AF65-F5344CB8AC3E}">
        <p14:creationId xmlns:p14="http://schemas.microsoft.com/office/powerpoint/2010/main" val="170253763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vl1pPr>
          </a:lstStyle>
          <a:p>
            <a:pPr>
              <a:defRPr/>
            </a:pPr>
            <a:endParaRPr lang="en-US"/>
          </a:p>
        </p:txBody>
      </p:sp>
      <p:sp>
        <p:nvSpPr>
          <p:cNvPr id="3" name="Footer Placeholder 2"/>
          <p:cNvSpPr>
            <a:spLocks noGrp="1"/>
          </p:cNvSpPr>
          <p:nvPr>
            <p:ph type="ftr" sz="quarter" idx="11"/>
          </p:nvPr>
        </p:nvSpPr>
        <p:spPr/>
        <p:txBody>
          <a:bodyPr/>
          <a:lstStyle>
            <a:lvl1pPr eaLnBrk="1" hangingPunct="1">
              <a:defRPr/>
            </a:lvl1pPr>
          </a:lstStyle>
          <a:p>
            <a:pPr>
              <a:defRPr/>
            </a:pPr>
            <a:endParaRPr lang="en-US"/>
          </a:p>
        </p:txBody>
      </p:sp>
      <p:sp>
        <p:nvSpPr>
          <p:cNvPr id="4" name="Slide Number Placeholder 3"/>
          <p:cNvSpPr>
            <a:spLocks noGrp="1"/>
          </p:cNvSpPr>
          <p:nvPr>
            <p:ph type="sldNum" sz="quarter" idx="12"/>
          </p:nvPr>
        </p:nvSpPr>
        <p:spPr/>
        <p:txBody>
          <a:bodyPr/>
          <a:lstStyle>
            <a:lvl1pPr eaLnBrk="1" hangingPunct="1">
              <a:defRPr/>
            </a:lvl1pPr>
          </a:lstStyle>
          <a:p>
            <a:pPr>
              <a:defRPr/>
            </a:pPr>
            <a:fld id="{34E4744E-D898-4814-8A52-7F35651AC08F}" type="slidenum">
              <a:rPr lang="en-US"/>
              <a:pPr>
                <a:defRPr/>
              </a:pPr>
              <a:t>‹#›</a:t>
            </a:fld>
            <a:endParaRPr lang="en-US"/>
          </a:p>
        </p:txBody>
      </p:sp>
    </p:spTree>
    <p:extLst>
      <p:ext uri="{BB962C8B-B14F-4D97-AF65-F5344CB8AC3E}">
        <p14:creationId xmlns:p14="http://schemas.microsoft.com/office/powerpoint/2010/main" val="119174425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28" y="273054"/>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3" y="273447"/>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28" y="143512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D1538565-8376-4FFA-95C1-725E39E5B9CD}" type="slidenum">
              <a:rPr lang="en-US"/>
              <a:pPr>
                <a:defRPr/>
              </a:pPr>
              <a:t>‹#›</a:t>
            </a:fld>
            <a:endParaRPr lang="en-US"/>
          </a:p>
        </p:txBody>
      </p:sp>
    </p:spTree>
    <p:extLst>
      <p:ext uri="{BB962C8B-B14F-4D97-AF65-F5344CB8AC3E}">
        <p14:creationId xmlns:p14="http://schemas.microsoft.com/office/powerpoint/2010/main" val="217318813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4"/>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smtClean="0"/>
          </a:p>
        </p:txBody>
      </p:sp>
      <p:sp>
        <p:nvSpPr>
          <p:cNvPr id="4" name="Text Placeholder 3"/>
          <p:cNvSpPr>
            <a:spLocks noGrp="1"/>
          </p:cNvSpPr>
          <p:nvPr>
            <p:ph type="body" sz="half" idx="2"/>
          </p:nvPr>
        </p:nvSpPr>
        <p:spPr>
          <a:xfrm>
            <a:off x="1792111" y="5367339"/>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8C03289D-B394-4FBD-87C4-7E2DA22ABAD3}" type="slidenum">
              <a:rPr lang="en-US"/>
              <a:pPr>
                <a:defRPr/>
              </a:pPr>
              <a:t>‹#›</a:t>
            </a:fld>
            <a:endParaRPr lang="en-US"/>
          </a:p>
        </p:txBody>
      </p:sp>
    </p:spTree>
    <p:extLst>
      <p:ext uri="{BB962C8B-B14F-4D97-AF65-F5344CB8AC3E}">
        <p14:creationId xmlns:p14="http://schemas.microsoft.com/office/powerpoint/2010/main" val="30405431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C9CEE90B-7731-41C4-BCB8-8F1995DF2E12}" type="slidenum">
              <a:rPr lang="en-US"/>
              <a:pPr>
                <a:defRPr/>
              </a:pPr>
              <a:t>‹#›</a:t>
            </a:fld>
            <a:endParaRPr lang="en-US"/>
          </a:p>
        </p:txBody>
      </p:sp>
    </p:spTree>
    <p:extLst>
      <p:ext uri="{BB962C8B-B14F-4D97-AF65-F5344CB8AC3E}">
        <p14:creationId xmlns:p14="http://schemas.microsoft.com/office/powerpoint/2010/main" val="285901489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283"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3" y="609600"/>
            <a:ext cx="5693835"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A50C1844-886A-476B-AA43-04121A6DE801}" type="slidenum">
              <a:rPr lang="en-US"/>
              <a:pPr>
                <a:defRPr/>
              </a:pPr>
              <a:t>‹#›</a:t>
            </a:fld>
            <a:endParaRPr lang="en-US"/>
          </a:p>
        </p:txBody>
      </p:sp>
    </p:spTree>
    <p:extLst>
      <p:ext uri="{BB962C8B-B14F-4D97-AF65-F5344CB8AC3E}">
        <p14:creationId xmlns:p14="http://schemas.microsoft.com/office/powerpoint/2010/main" val="2744091603"/>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32"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40701AF8-B7AD-4E56-A486-2F81A3685BC0}" type="slidenum">
              <a:rPr lang="en-US"/>
              <a:pPr>
                <a:defRPr/>
              </a:pPr>
              <a:t>‹#›</a:t>
            </a:fld>
            <a:endParaRPr lang="en-US"/>
          </a:p>
        </p:txBody>
      </p:sp>
    </p:spTree>
    <p:extLst>
      <p:ext uri="{BB962C8B-B14F-4D97-AF65-F5344CB8AC3E}">
        <p14:creationId xmlns:p14="http://schemas.microsoft.com/office/powerpoint/2010/main" val="162226600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32"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32"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DC63916B-0B50-4C7D-8446-01D1BC788850}" type="slidenum">
              <a:rPr lang="en-US"/>
              <a:pPr>
                <a:defRPr/>
              </a:pPr>
              <a:t>‹#›</a:t>
            </a:fld>
            <a:endParaRPr lang="en-US"/>
          </a:p>
        </p:txBody>
      </p:sp>
    </p:spTree>
    <p:extLst>
      <p:ext uri="{BB962C8B-B14F-4D97-AF65-F5344CB8AC3E}">
        <p14:creationId xmlns:p14="http://schemas.microsoft.com/office/powerpoint/2010/main" val="306282573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381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FAF312D5-498D-4ADD-8EBB-3AF5B03905C4}" type="slidenum">
              <a:rPr lang="en-US"/>
              <a:pPr>
                <a:defRPr/>
              </a:pPr>
              <a:t>‹#›</a:t>
            </a:fld>
            <a:endParaRPr lang="en-US"/>
          </a:p>
        </p:txBody>
      </p:sp>
    </p:spTree>
    <p:extLst>
      <p:ext uri="{BB962C8B-B14F-4D97-AF65-F5344CB8AC3E}">
        <p14:creationId xmlns:p14="http://schemas.microsoft.com/office/powerpoint/2010/main" val="258653411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C4795EC4-17DB-4EE1-8057-1FAE78319ED7}" type="slidenum">
              <a:rPr lang="en-US"/>
              <a:pPr>
                <a:defRPr/>
              </a:pPr>
              <a:t>‹#›</a:t>
            </a:fld>
            <a:endParaRPr lang="en-US"/>
          </a:p>
        </p:txBody>
      </p:sp>
    </p:spTree>
    <p:extLst>
      <p:ext uri="{BB962C8B-B14F-4D97-AF65-F5344CB8AC3E}">
        <p14:creationId xmlns:p14="http://schemas.microsoft.com/office/powerpoint/2010/main" val="231778366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1028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2"/>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737C3935-2947-41B4-ADF9-FC08987D0986}" type="slidenum">
              <a:rPr lang="en-US"/>
              <a:pPr>
                <a:defRPr/>
              </a:pPr>
              <a:t>‹#›</a:t>
            </a:fld>
            <a:endParaRPr lang="en-US"/>
          </a:p>
        </p:txBody>
      </p:sp>
    </p:spTree>
    <p:extLst>
      <p:ext uri="{BB962C8B-B14F-4D97-AF65-F5344CB8AC3E}">
        <p14:creationId xmlns:p14="http://schemas.microsoft.com/office/powerpoint/2010/main" val="14075924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8E09E893-4C65-4184-B0F2-93D8F177CA10}" type="slidenum">
              <a:rPr lang="en-US"/>
              <a:pPr>
                <a:defRPr/>
              </a:pPr>
              <a:t>‹#›</a:t>
            </a:fld>
            <a:endParaRPr lang="en-US"/>
          </a:p>
        </p:txBody>
      </p:sp>
    </p:spTree>
    <p:extLst>
      <p:ext uri="{BB962C8B-B14F-4D97-AF65-F5344CB8AC3E}">
        <p14:creationId xmlns:p14="http://schemas.microsoft.com/office/powerpoint/2010/main" val="3707316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EFB3570D-576C-4769-BA44-0C34319F4DAC}" type="slidenum">
              <a:rPr lang="en-US"/>
              <a:pPr>
                <a:defRPr/>
              </a:pPr>
              <a:t>‹#›</a:t>
            </a:fld>
            <a:endParaRPr lang="en-US"/>
          </a:p>
        </p:txBody>
      </p:sp>
    </p:spTree>
    <p:extLst>
      <p:ext uri="{BB962C8B-B14F-4D97-AF65-F5344CB8AC3E}">
        <p14:creationId xmlns:p14="http://schemas.microsoft.com/office/powerpoint/2010/main" val="18608669"/>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1" hangingPunct="1">
              <a:defRPr/>
            </a:lvl1pPr>
          </a:lstStyle>
          <a:p>
            <a:pPr>
              <a:defRPr/>
            </a:pPr>
            <a:endParaRPr lang="en-US"/>
          </a:p>
        </p:txBody>
      </p:sp>
      <p:sp>
        <p:nvSpPr>
          <p:cNvPr id="4" name="Footer Placeholder 3"/>
          <p:cNvSpPr>
            <a:spLocks noGrp="1"/>
          </p:cNvSpPr>
          <p:nvPr>
            <p:ph type="ftr" sz="quarter" idx="11"/>
          </p:nvPr>
        </p:nvSpPr>
        <p:spPr/>
        <p:txBody>
          <a:bodyPr/>
          <a:lstStyle>
            <a:lvl1pPr eaLnBrk="1" hangingPunct="1">
              <a:defRPr/>
            </a:lvl1pPr>
          </a:lstStyle>
          <a:p>
            <a:pPr>
              <a:defRPr/>
            </a:pPr>
            <a:endParaRPr lang="en-US"/>
          </a:p>
        </p:txBody>
      </p:sp>
      <p:sp>
        <p:nvSpPr>
          <p:cNvPr id="5" name="Slide Number Placeholder 4"/>
          <p:cNvSpPr>
            <a:spLocks noGrp="1"/>
          </p:cNvSpPr>
          <p:nvPr>
            <p:ph type="sldNum" sz="quarter" idx="12"/>
          </p:nvPr>
        </p:nvSpPr>
        <p:spPr/>
        <p:txBody>
          <a:bodyPr/>
          <a:lstStyle>
            <a:lvl1pPr eaLnBrk="1" hangingPunct="1">
              <a:defRPr/>
            </a:lvl1pPr>
          </a:lstStyle>
          <a:p>
            <a:pPr>
              <a:defRPr/>
            </a:pPr>
            <a:fld id="{894C8AFD-5CFB-4BCC-A3AC-F0D328ED292C}" type="slidenum">
              <a:rPr lang="en-US"/>
              <a:pPr>
                <a:defRPr/>
              </a:pPr>
              <a:t>‹#›</a:t>
            </a:fld>
            <a:endParaRPr lang="en-US"/>
          </a:p>
        </p:txBody>
      </p:sp>
    </p:spTree>
    <p:extLst>
      <p:ext uri="{BB962C8B-B14F-4D97-AF65-F5344CB8AC3E}">
        <p14:creationId xmlns:p14="http://schemas.microsoft.com/office/powerpoint/2010/main" val="232055260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vl1pPr>
          </a:lstStyle>
          <a:p>
            <a:pPr>
              <a:defRPr/>
            </a:pPr>
            <a:endParaRPr lang="en-US"/>
          </a:p>
        </p:txBody>
      </p:sp>
      <p:sp>
        <p:nvSpPr>
          <p:cNvPr id="3" name="Footer Placeholder 2"/>
          <p:cNvSpPr>
            <a:spLocks noGrp="1"/>
          </p:cNvSpPr>
          <p:nvPr>
            <p:ph type="ftr" sz="quarter" idx="11"/>
          </p:nvPr>
        </p:nvSpPr>
        <p:spPr/>
        <p:txBody>
          <a:bodyPr/>
          <a:lstStyle>
            <a:lvl1pPr eaLnBrk="1" hangingPunct="1">
              <a:defRPr/>
            </a:lvl1pPr>
          </a:lstStyle>
          <a:p>
            <a:pPr>
              <a:defRPr/>
            </a:pPr>
            <a:endParaRPr lang="en-US"/>
          </a:p>
        </p:txBody>
      </p:sp>
      <p:sp>
        <p:nvSpPr>
          <p:cNvPr id="4" name="Slide Number Placeholder 3"/>
          <p:cNvSpPr>
            <a:spLocks noGrp="1"/>
          </p:cNvSpPr>
          <p:nvPr>
            <p:ph type="sldNum" sz="quarter" idx="12"/>
          </p:nvPr>
        </p:nvSpPr>
        <p:spPr/>
        <p:txBody>
          <a:bodyPr/>
          <a:lstStyle>
            <a:lvl1pPr eaLnBrk="1" hangingPunct="1">
              <a:defRPr/>
            </a:lvl1pPr>
          </a:lstStyle>
          <a:p>
            <a:pPr>
              <a:defRPr/>
            </a:pPr>
            <a:fld id="{42887C60-A95C-4BEB-836E-377D5EBBFA90}" type="slidenum">
              <a:rPr lang="en-US"/>
              <a:pPr>
                <a:defRPr/>
              </a:pPr>
              <a:t>‹#›</a:t>
            </a:fld>
            <a:endParaRPr lang="en-US"/>
          </a:p>
        </p:txBody>
      </p:sp>
    </p:spTree>
    <p:extLst>
      <p:ext uri="{BB962C8B-B14F-4D97-AF65-F5344CB8AC3E}">
        <p14:creationId xmlns:p14="http://schemas.microsoft.com/office/powerpoint/2010/main" val="2298072932"/>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6435"/>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2" y="143511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2B8BDC6E-35B7-4D2D-A31E-CAC23F8D59C7}" type="slidenum">
              <a:rPr lang="en-US"/>
              <a:pPr>
                <a:defRPr/>
              </a:pPr>
              <a:t>‹#›</a:t>
            </a:fld>
            <a:endParaRPr lang="en-US"/>
          </a:p>
        </p:txBody>
      </p:sp>
    </p:spTree>
    <p:extLst>
      <p:ext uri="{BB962C8B-B14F-4D97-AF65-F5344CB8AC3E}">
        <p14:creationId xmlns:p14="http://schemas.microsoft.com/office/powerpoint/2010/main" val="403348532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3"/>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smtClean="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4B61ACE7-9BDE-432E-9FFB-866A5DF6B3D4}" type="slidenum">
              <a:rPr lang="en-US"/>
              <a:pPr>
                <a:defRPr/>
              </a:pPr>
              <a:t>‹#›</a:t>
            </a:fld>
            <a:endParaRPr lang="en-US"/>
          </a:p>
        </p:txBody>
      </p:sp>
    </p:spTree>
    <p:extLst>
      <p:ext uri="{BB962C8B-B14F-4D97-AF65-F5344CB8AC3E}">
        <p14:creationId xmlns:p14="http://schemas.microsoft.com/office/powerpoint/2010/main" val="375032569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8C25D52B-42C4-401B-B2B7-416995B97685}" type="slidenum">
              <a:rPr lang="en-US"/>
              <a:pPr>
                <a:defRPr/>
              </a:pPr>
              <a:t>‹#›</a:t>
            </a:fld>
            <a:endParaRPr lang="en-US"/>
          </a:p>
        </p:txBody>
      </p:sp>
    </p:spTree>
    <p:extLst>
      <p:ext uri="{BB962C8B-B14F-4D97-AF65-F5344CB8AC3E}">
        <p14:creationId xmlns:p14="http://schemas.microsoft.com/office/powerpoint/2010/main" val="243427453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6782"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B976CD49-F1C6-4355-827B-558C8049FAE5}" type="slidenum">
              <a:rPr lang="en-US"/>
              <a:pPr>
                <a:defRPr/>
              </a:pPr>
              <a:t>‹#›</a:t>
            </a:fld>
            <a:endParaRPr lang="en-US"/>
          </a:p>
        </p:txBody>
      </p:sp>
    </p:spTree>
    <p:extLst>
      <p:ext uri="{BB962C8B-B14F-4D97-AF65-F5344CB8AC3E}">
        <p14:creationId xmlns:p14="http://schemas.microsoft.com/office/powerpoint/2010/main" val="189752751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1" y="1981200"/>
            <a:ext cx="7772400" cy="4114800"/>
          </a:xfrm>
        </p:spPr>
        <p:txBody>
          <a:bodyPr/>
          <a:lstStyle/>
          <a:p>
            <a:pPr lvl="0"/>
            <a:endParaRPr lang="en-US" noProof="0" smtClean="0"/>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4410ADA5-7507-498C-801F-E5D987E093C6}" type="slidenum">
              <a:rPr lang="en-US"/>
              <a:pPr>
                <a:defRPr/>
              </a:pPr>
              <a:t>‹#›</a:t>
            </a:fld>
            <a:endParaRPr lang="en-US"/>
          </a:p>
        </p:txBody>
      </p:sp>
    </p:spTree>
    <p:extLst>
      <p:ext uri="{BB962C8B-B14F-4D97-AF65-F5344CB8AC3E}">
        <p14:creationId xmlns:p14="http://schemas.microsoft.com/office/powerpoint/2010/main" val="2921895956"/>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eaLnBrk="1" hangingPunct="1">
              <a:defRPr/>
            </a:lvl1pPr>
          </a:lstStyle>
          <a:p>
            <a:pPr>
              <a:defRPr/>
            </a:pPr>
            <a:endParaRPr lang="en-US"/>
          </a:p>
        </p:txBody>
      </p:sp>
      <p:sp>
        <p:nvSpPr>
          <p:cNvPr id="7" name="Footer Placeholder 6"/>
          <p:cNvSpPr>
            <a:spLocks noGrp="1"/>
          </p:cNvSpPr>
          <p:nvPr>
            <p:ph type="ftr" sz="quarter" idx="11"/>
          </p:nvPr>
        </p:nvSpPr>
        <p:spPr/>
        <p:txBody>
          <a:bodyPr/>
          <a:lstStyle>
            <a:lvl1pPr eaLnBrk="1" hangingPunct="1">
              <a:defRPr/>
            </a:lvl1pPr>
          </a:lstStyle>
          <a:p>
            <a:pPr>
              <a:defRPr/>
            </a:pPr>
            <a:endParaRPr lang="en-US"/>
          </a:p>
        </p:txBody>
      </p:sp>
      <p:sp>
        <p:nvSpPr>
          <p:cNvPr id="8" name="Slide Number Placeholder 7"/>
          <p:cNvSpPr>
            <a:spLocks noGrp="1"/>
          </p:cNvSpPr>
          <p:nvPr>
            <p:ph type="sldNum" sz="quarter" idx="12"/>
          </p:nvPr>
        </p:nvSpPr>
        <p:spPr/>
        <p:txBody>
          <a:bodyPr/>
          <a:lstStyle>
            <a:lvl1pPr eaLnBrk="1" hangingPunct="1">
              <a:defRPr/>
            </a:lvl1pPr>
          </a:lstStyle>
          <a:p>
            <a:pPr>
              <a:defRPr/>
            </a:pPr>
            <a:fld id="{9E095788-5CF3-4CBA-ABF5-87A2DC911BB1}" type="slidenum">
              <a:rPr lang="en-US"/>
              <a:pPr>
                <a:defRPr/>
              </a:pPr>
              <a:t>‹#›</a:t>
            </a:fld>
            <a:endParaRPr lang="en-US"/>
          </a:p>
        </p:txBody>
      </p:sp>
    </p:spTree>
    <p:extLst>
      <p:ext uri="{BB962C8B-B14F-4D97-AF65-F5344CB8AC3E}">
        <p14:creationId xmlns:p14="http://schemas.microsoft.com/office/powerpoint/2010/main" val="2195471770"/>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3"/>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62BC4581-9D57-4F3B-A17F-E0FEA1F27690}" type="slidenum">
              <a:rPr lang="en-US"/>
              <a:pPr>
                <a:defRPr/>
              </a:pPr>
              <a:t>‹#›</a:t>
            </a:fld>
            <a:endParaRPr lang="en-US"/>
          </a:p>
        </p:txBody>
      </p:sp>
    </p:spTree>
    <p:extLst>
      <p:ext uri="{BB962C8B-B14F-4D97-AF65-F5344CB8AC3E}">
        <p14:creationId xmlns:p14="http://schemas.microsoft.com/office/powerpoint/2010/main" val="403663829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1" y="1981200"/>
            <a:ext cx="7772400" cy="4114800"/>
          </a:xfrm>
        </p:spPr>
        <p:txBody>
          <a:bodyPr/>
          <a:lstStyle/>
          <a:p>
            <a:pPr lvl="0"/>
            <a:endParaRPr lang="en-US" noProof="0" smtClean="0"/>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1B7EBB38-D14E-49F9-A5E3-D3BB429C00A5}" type="slidenum">
              <a:rPr lang="en-US"/>
              <a:pPr>
                <a:defRPr/>
              </a:pPr>
              <a:t>‹#›</a:t>
            </a:fld>
            <a:endParaRPr lang="en-US"/>
          </a:p>
        </p:txBody>
      </p:sp>
    </p:spTree>
    <p:extLst>
      <p:ext uri="{BB962C8B-B14F-4D97-AF65-F5344CB8AC3E}">
        <p14:creationId xmlns:p14="http://schemas.microsoft.com/office/powerpoint/2010/main" val="170366614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0876"/>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71" y="3886200"/>
            <a:ext cx="6400801" cy="1752600"/>
          </a:xfrm>
        </p:spPr>
        <p:txBody>
          <a:bodyPr/>
          <a:lstStyle>
            <a:lvl1pPr marL="0" indent="0" algn="ctr">
              <a:buNone/>
              <a:defRPr>
                <a:solidFill>
                  <a:schemeClr val="tx1">
                    <a:tint val="75000"/>
                  </a:schemeClr>
                </a:solidFill>
              </a:defRPr>
            </a:lvl1pPr>
            <a:lvl2pPr marL="456036" indent="0" algn="ctr">
              <a:buNone/>
              <a:defRPr>
                <a:solidFill>
                  <a:schemeClr val="tx1">
                    <a:tint val="75000"/>
                  </a:schemeClr>
                </a:solidFill>
              </a:defRPr>
            </a:lvl2pPr>
            <a:lvl3pPr marL="912069" indent="0" algn="ctr">
              <a:buNone/>
              <a:defRPr>
                <a:solidFill>
                  <a:schemeClr val="tx1">
                    <a:tint val="75000"/>
                  </a:schemeClr>
                </a:solidFill>
              </a:defRPr>
            </a:lvl3pPr>
            <a:lvl4pPr marL="1368105" indent="0" algn="ctr">
              <a:buNone/>
              <a:defRPr>
                <a:solidFill>
                  <a:schemeClr val="tx1">
                    <a:tint val="75000"/>
                  </a:schemeClr>
                </a:solidFill>
              </a:defRPr>
            </a:lvl4pPr>
            <a:lvl5pPr marL="1824141" indent="0" algn="ctr">
              <a:buNone/>
              <a:defRPr>
                <a:solidFill>
                  <a:schemeClr val="tx1">
                    <a:tint val="75000"/>
                  </a:schemeClr>
                </a:solidFill>
              </a:defRPr>
            </a:lvl5pPr>
            <a:lvl6pPr marL="2280174" indent="0" algn="ctr">
              <a:buNone/>
              <a:defRPr>
                <a:solidFill>
                  <a:schemeClr val="tx1">
                    <a:tint val="75000"/>
                  </a:schemeClr>
                </a:solidFill>
              </a:defRPr>
            </a:lvl6pPr>
            <a:lvl7pPr marL="2736213" indent="0" algn="ctr">
              <a:buNone/>
              <a:defRPr>
                <a:solidFill>
                  <a:schemeClr val="tx1">
                    <a:tint val="75000"/>
                  </a:schemeClr>
                </a:solidFill>
              </a:defRPr>
            </a:lvl7pPr>
            <a:lvl8pPr marL="3192249" indent="0" algn="ctr">
              <a:buNone/>
              <a:defRPr>
                <a:solidFill>
                  <a:schemeClr val="tx1">
                    <a:tint val="75000"/>
                  </a:schemeClr>
                </a:solidFill>
              </a:defRPr>
            </a:lvl8pPr>
            <a:lvl9pPr marL="3648284" indent="0" algn="ctr">
              <a:buNone/>
              <a:defRPr>
                <a:solidFill>
                  <a:schemeClr val="tx1">
                    <a:tint val="75000"/>
                  </a:schemeClr>
                </a:solidFill>
              </a:defRPr>
            </a:lvl9pPr>
          </a:lstStyle>
          <a:p>
            <a:r>
              <a:rPr lang="en-US" smtClean="0"/>
              <a:t>Click to edit Master subtitle style</a:t>
            </a:r>
            <a:endParaRPr lang="sv-SE"/>
          </a:p>
        </p:txBody>
      </p:sp>
      <p:sp>
        <p:nvSpPr>
          <p:cNvPr id="4" name="Date Placeholder 3"/>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9103839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27776236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351"/>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42"/>
            <a:ext cx="7772400" cy="1500187"/>
          </a:xfrm>
        </p:spPr>
        <p:txBody>
          <a:bodyPr anchor="b"/>
          <a:lstStyle>
            <a:lvl1pPr marL="0" indent="0">
              <a:buNone/>
              <a:defRPr sz="2000">
                <a:solidFill>
                  <a:schemeClr val="tx1">
                    <a:tint val="75000"/>
                  </a:schemeClr>
                </a:solidFill>
              </a:defRPr>
            </a:lvl1pPr>
            <a:lvl2pPr marL="456036" indent="0">
              <a:buNone/>
              <a:defRPr sz="1800">
                <a:solidFill>
                  <a:schemeClr val="tx1">
                    <a:tint val="75000"/>
                  </a:schemeClr>
                </a:solidFill>
              </a:defRPr>
            </a:lvl2pPr>
            <a:lvl3pPr marL="912069" indent="0">
              <a:buNone/>
              <a:defRPr sz="1600">
                <a:solidFill>
                  <a:schemeClr val="tx1">
                    <a:tint val="75000"/>
                  </a:schemeClr>
                </a:solidFill>
              </a:defRPr>
            </a:lvl3pPr>
            <a:lvl4pPr marL="1368105" indent="0">
              <a:buNone/>
              <a:defRPr sz="1400">
                <a:solidFill>
                  <a:schemeClr val="tx1">
                    <a:tint val="75000"/>
                  </a:schemeClr>
                </a:solidFill>
              </a:defRPr>
            </a:lvl4pPr>
            <a:lvl5pPr marL="1824141" indent="0">
              <a:buNone/>
              <a:defRPr sz="1400">
                <a:solidFill>
                  <a:schemeClr val="tx1">
                    <a:tint val="75000"/>
                  </a:schemeClr>
                </a:solidFill>
              </a:defRPr>
            </a:lvl5pPr>
            <a:lvl6pPr marL="2280174" indent="0">
              <a:buNone/>
              <a:defRPr sz="1400">
                <a:solidFill>
                  <a:schemeClr val="tx1">
                    <a:tint val="75000"/>
                  </a:schemeClr>
                </a:solidFill>
              </a:defRPr>
            </a:lvl6pPr>
            <a:lvl7pPr marL="2736213" indent="0">
              <a:buNone/>
              <a:defRPr sz="1400">
                <a:solidFill>
                  <a:schemeClr val="tx1">
                    <a:tint val="75000"/>
                  </a:schemeClr>
                </a:solidFill>
              </a:defRPr>
            </a:lvl7pPr>
            <a:lvl8pPr marL="3192249" indent="0">
              <a:buNone/>
              <a:defRPr sz="1400">
                <a:solidFill>
                  <a:schemeClr val="tx1">
                    <a:tint val="75000"/>
                  </a:schemeClr>
                </a:solidFill>
              </a:defRPr>
            </a:lvl8pPr>
            <a:lvl9pPr marL="364828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94924943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3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24" y="160023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Date Placeholder 4"/>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22056616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036" indent="0">
              <a:buNone/>
              <a:defRPr sz="2000" b="1"/>
            </a:lvl2pPr>
            <a:lvl3pPr marL="912069" indent="0">
              <a:buNone/>
              <a:defRPr sz="1800" b="1"/>
            </a:lvl3pPr>
            <a:lvl4pPr marL="1368105" indent="0">
              <a:buNone/>
              <a:defRPr sz="1600" b="1"/>
            </a:lvl4pPr>
            <a:lvl5pPr marL="1824141" indent="0">
              <a:buNone/>
              <a:defRPr sz="1600" b="1"/>
            </a:lvl5pPr>
            <a:lvl6pPr marL="2280174" indent="0">
              <a:buNone/>
              <a:defRPr sz="1600" b="1"/>
            </a:lvl6pPr>
            <a:lvl7pPr marL="2736213" indent="0">
              <a:buNone/>
              <a:defRPr sz="1600" b="1"/>
            </a:lvl7pPr>
            <a:lvl8pPr marL="3192249" indent="0">
              <a:buNone/>
              <a:defRPr sz="1600" b="1"/>
            </a:lvl8pPr>
            <a:lvl9pPr marL="364828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184" y="1535113"/>
            <a:ext cx="4041775" cy="639762"/>
          </a:xfrm>
        </p:spPr>
        <p:txBody>
          <a:bodyPr anchor="b"/>
          <a:lstStyle>
            <a:lvl1pPr marL="0" indent="0">
              <a:buNone/>
              <a:defRPr sz="2400" b="1"/>
            </a:lvl1pPr>
            <a:lvl2pPr marL="456036" indent="0">
              <a:buNone/>
              <a:defRPr sz="2000" b="1"/>
            </a:lvl2pPr>
            <a:lvl3pPr marL="912069" indent="0">
              <a:buNone/>
              <a:defRPr sz="1800" b="1"/>
            </a:lvl3pPr>
            <a:lvl4pPr marL="1368105" indent="0">
              <a:buNone/>
              <a:defRPr sz="1600" b="1"/>
            </a:lvl4pPr>
            <a:lvl5pPr marL="1824141" indent="0">
              <a:buNone/>
              <a:defRPr sz="1600" b="1"/>
            </a:lvl5pPr>
            <a:lvl6pPr marL="2280174" indent="0">
              <a:buNone/>
              <a:defRPr sz="1600" b="1"/>
            </a:lvl6pPr>
            <a:lvl7pPr marL="2736213" indent="0">
              <a:buNone/>
              <a:defRPr sz="1600" b="1"/>
            </a:lvl7pPr>
            <a:lvl8pPr marL="3192249" indent="0">
              <a:buNone/>
              <a:defRPr sz="1600" b="1"/>
            </a:lvl8pPr>
            <a:lvl9pPr marL="364828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8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6"/>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8" name="Footer Placeholder 7"/>
          <p:cNvSpPr>
            <a:spLocks noGrp="1"/>
          </p:cNvSpPr>
          <p:nvPr>
            <p:ph type="ftr" sz="quarter" idx="11"/>
          </p:nvPr>
        </p:nvSpPr>
        <p:spPr/>
        <p:txBody>
          <a:bodyPr/>
          <a:lstStyle/>
          <a:p>
            <a:endParaRPr lang="sv-SE">
              <a:solidFill>
                <a:prstClr val="black">
                  <a:tint val="75000"/>
                </a:prstClr>
              </a:solidFill>
            </a:endParaRPr>
          </a:p>
        </p:txBody>
      </p:sp>
      <p:sp>
        <p:nvSpPr>
          <p:cNvPr id="9" name="Slide Number Placeholder 8"/>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670851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Date Placeholder 2"/>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4" name="Footer Placeholder 3"/>
          <p:cNvSpPr>
            <a:spLocks noGrp="1"/>
          </p:cNvSpPr>
          <p:nvPr>
            <p:ph type="ftr" sz="quarter" idx="11"/>
          </p:nvPr>
        </p:nvSpPr>
        <p:spPr/>
        <p:txBody>
          <a:bodyPr/>
          <a:lstStyle/>
          <a:p>
            <a:endParaRPr lang="sv-SE">
              <a:solidFill>
                <a:prstClr val="black">
                  <a:tint val="75000"/>
                </a:prstClr>
              </a:solidFill>
            </a:endParaRPr>
          </a:p>
        </p:txBody>
      </p:sp>
      <p:sp>
        <p:nvSpPr>
          <p:cNvPr id="5" name="Slide Number Placeholder 4"/>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36814713"/>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3" name="Footer Placeholder 2"/>
          <p:cNvSpPr>
            <a:spLocks noGrp="1"/>
          </p:cNvSpPr>
          <p:nvPr>
            <p:ph type="ftr" sz="quarter" idx="11"/>
          </p:nvPr>
        </p:nvSpPr>
        <p:spPr/>
        <p:txBody>
          <a:bodyPr/>
          <a:lstStyle/>
          <a:p>
            <a:endParaRPr lang="sv-SE">
              <a:solidFill>
                <a:prstClr val="black">
                  <a:tint val="75000"/>
                </a:prstClr>
              </a:solidFill>
            </a:endParaRPr>
          </a:p>
        </p:txBody>
      </p:sp>
      <p:sp>
        <p:nvSpPr>
          <p:cNvPr id="4" name="Slide Number Placeholder 3"/>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123780219"/>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75"/>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73" y="27348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19" y="1435133"/>
            <a:ext cx="3008313" cy="4691063"/>
          </a:xfrm>
        </p:spPr>
        <p:txBody>
          <a:bodyPr/>
          <a:lstStyle>
            <a:lvl1pPr marL="0" indent="0">
              <a:buNone/>
              <a:defRPr sz="1400"/>
            </a:lvl1pPr>
            <a:lvl2pPr marL="456036" indent="0">
              <a:buNone/>
              <a:defRPr sz="1200"/>
            </a:lvl2pPr>
            <a:lvl3pPr marL="912069" indent="0">
              <a:buNone/>
              <a:defRPr sz="1000"/>
            </a:lvl3pPr>
            <a:lvl4pPr marL="1368105" indent="0">
              <a:buNone/>
              <a:defRPr sz="900"/>
            </a:lvl4pPr>
            <a:lvl5pPr marL="1824141" indent="0">
              <a:buNone/>
              <a:defRPr sz="900"/>
            </a:lvl5pPr>
            <a:lvl6pPr marL="2280174" indent="0">
              <a:buNone/>
              <a:defRPr sz="900"/>
            </a:lvl6pPr>
            <a:lvl7pPr marL="2736213" indent="0">
              <a:buNone/>
              <a:defRPr sz="900"/>
            </a:lvl7pPr>
            <a:lvl8pPr marL="3192249" indent="0">
              <a:buNone/>
              <a:defRPr sz="900"/>
            </a:lvl8pPr>
            <a:lvl9pPr marL="36482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4249853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25"/>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9" y="612800"/>
            <a:ext cx="5486400" cy="4114800"/>
          </a:xfrm>
        </p:spPr>
        <p:txBody>
          <a:bodyPr/>
          <a:lstStyle>
            <a:lvl1pPr marL="0" indent="0">
              <a:buNone/>
              <a:defRPr sz="3200"/>
            </a:lvl1pPr>
            <a:lvl2pPr marL="456036" indent="0">
              <a:buNone/>
              <a:defRPr sz="2800"/>
            </a:lvl2pPr>
            <a:lvl3pPr marL="912069" indent="0">
              <a:buNone/>
              <a:defRPr sz="2400"/>
            </a:lvl3pPr>
            <a:lvl4pPr marL="1368105" indent="0">
              <a:buNone/>
              <a:defRPr sz="2000"/>
            </a:lvl4pPr>
            <a:lvl5pPr marL="1824141" indent="0">
              <a:buNone/>
              <a:defRPr sz="2000"/>
            </a:lvl5pPr>
            <a:lvl6pPr marL="2280174" indent="0">
              <a:buNone/>
              <a:defRPr sz="2000"/>
            </a:lvl6pPr>
            <a:lvl7pPr marL="2736213" indent="0">
              <a:buNone/>
              <a:defRPr sz="2000"/>
            </a:lvl7pPr>
            <a:lvl8pPr marL="3192249" indent="0">
              <a:buNone/>
              <a:defRPr sz="2000"/>
            </a:lvl8pPr>
            <a:lvl9pPr marL="3648284" indent="0">
              <a:buNone/>
              <a:defRPr sz="2000"/>
            </a:lvl9pPr>
          </a:lstStyle>
          <a:p>
            <a:endParaRPr lang="sv-SE"/>
          </a:p>
        </p:txBody>
      </p:sp>
      <p:sp>
        <p:nvSpPr>
          <p:cNvPr id="4" name="Text Placeholder 3"/>
          <p:cNvSpPr>
            <a:spLocks noGrp="1"/>
          </p:cNvSpPr>
          <p:nvPr>
            <p:ph type="body" sz="half" idx="2"/>
          </p:nvPr>
        </p:nvSpPr>
        <p:spPr>
          <a:xfrm>
            <a:off x="1792289" y="5367338"/>
            <a:ext cx="5486400" cy="804862"/>
          </a:xfrm>
        </p:spPr>
        <p:txBody>
          <a:bodyPr/>
          <a:lstStyle>
            <a:lvl1pPr marL="0" indent="0">
              <a:buNone/>
              <a:defRPr sz="1400"/>
            </a:lvl1pPr>
            <a:lvl2pPr marL="456036" indent="0">
              <a:buNone/>
              <a:defRPr sz="1200"/>
            </a:lvl2pPr>
            <a:lvl3pPr marL="912069" indent="0">
              <a:buNone/>
              <a:defRPr sz="1000"/>
            </a:lvl3pPr>
            <a:lvl4pPr marL="1368105" indent="0">
              <a:buNone/>
              <a:defRPr sz="900"/>
            </a:lvl4pPr>
            <a:lvl5pPr marL="1824141" indent="0">
              <a:buNone/>
              <a:defRPr sz="900"/>
            </a:lvl5pPr>
            <a:lvl6pPr marL="2280174" indent="0">
              <a:buNone/>
              <a:defRPr sz="900"/>
            </a:lvl6pPr>
            <a:lvl7pPr marL="2736213" indent="0">
              <a:buNone/>
              <a:defRPr sz="900"/>
            </a:lvl7pPr>
            <a:lvl8pPr marL="3192249" indent="0">
              <a:buNone/>
              <a:defRPr sz="900"/>
            </a:lvl8pPr>
            <a:lvl9pPr marL="364828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97500428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93420930"/>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16" y="275089"/>
            <a:ext cx="2057400" cy="5851525"/>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457200" y="27508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p>
            <a:fld id="{D19D87D2-36BA-4001-9CF3-5698037EF773}" type="datetimeFigureOut">
              <a:rPr lang="sv-SE" smtClean="0">
                <a:solidFill>
                  <a:prstClr val="black">
                    <a:tint val="75000"/>
                  </a:prstClr>
                </a:solidFill>
              </a:rPr>
              <a:pPr/>
              <a:t>2013-12-05</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C9CC3E6F-00A1-4032-9B63-EE2B4FD05BFA}"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35158478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827"/>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5" name="Footer Placeholder 4"/>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6" name="Slide Number Placeholder 5"/>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402527777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52400"/>
            <a:ext cx="8839200" cy="762000"/>
          </a:xfrm>
          <a:prstGeom prst="rect">
            <a:avLst/>
          </a:prstGeom>
        </p:spPr>
        <p:txBody>
          <a:bodyPr>
            <a:normAutofit/>
          </a:bodyPr>
          <a:lstStyle>
            <a:lvl1pPr algn="l">
              <a:defRPr sz="3600" i="1"/>
            </a:lvl1pPr>
          </a:lstStyle>
          <a:p>
            <a:r>
              <a:rPr lang="en-US" dirty="0" smtClean="0"/>
              <a:t>Title</a:t>
            </a:r>
            <a:endParaRPr lang="en-US" dirty="0"/>
          </a:p>
        </p:txBody>
      </p:sp>
      <p:sp>
        <p:nvSpPr>
          <p:cNvPr id="3" name="Content Placeholder 2"/>
          <p:cNvSpPr>
            <a:spLocks noGrp="1"/>
          </p:cNvSpPr>
          <p:nvPr>
            <p:ph idx="1"/>
          </p:nvPr>
        </p:nvSpPr>
        <p:spPr>
          <a:xfrm>
            <a:off x="304800" y="1143006"/>
            <a:ext cx="8534400" cy="4983163"/>
          </a:xfrm>
          <a:prstGeom prst="rect">
            <a:avLst/>
          </a:prstGeom>
        </p:spPr>
        <p:txBody>
          <a:bodyPr/>
          <a:lstStyle>
            <a:lvl1pPr>
              <a:defRPr sz="2800"/>
            </a:lvl1pPr>
            <a:lvl2pPr marL="631825" indent="-285750">
              <a:defRPr sz="2600"/>
            </a:lvl2pPr>
            <a:lvl3pPr marL="857250" indent="-228600">
              <a:defRPr/>
            </a:lvl3pPr>
            <a:lvl4pPr marL="1150938" indent="-228600">
              <a:defRPr sz="2200"/>
            </a:lvl4pPr>
            <a:lvl5pPr marL="1374775" indent="-228600">
              <a:defRPr sz="2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5" name="Footer Placeholder 4"/>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6" name="Slide Number Placeholder 5"/>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176898516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302"/>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5" name="Footer Placeholder 4"/>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6" name="Slide Number Placeholder 5"/>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334574078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6" name="Footer Placeholder 5"/>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7" name="Slide Number Placeholder 6"/>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317217471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184"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84"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8" name="Footer Placeholder 7"/>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9" name="Slide Number Placeholder 8"/>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232229859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4" name="Footer Placeholder 3"/>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5" name="Slide Number Placeholder 4"/>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189068998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3" name="Footer Placeholder 2"/>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4" name="Slide Number Placeholder 3"/>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19083011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4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6" name="Footer Placeholder 5"/>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7" name="Slide Number Placeholder 6"/>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26677022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6" name="Footer Placeholder 5"/>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7" name="Slide Number Placeholder 6"/>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66802282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5" name="Footer Placeholder 4"/>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6" name="Slide Number Placeholder 5"/>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18326164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5040"/>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5040"/>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752"/>
            <a:ext cx="2133600" cy="365125"/>
          </a:xfrm>
          <a:prstGeom prst="rect">
            <a:avLst/>
          </a:prstGeom>
        </p:spPr>
        <p:txBody>
          <a:bodyPr/>
          <a:lstStyle/>
          <a:p>
            <a:pPr fontAlgn="auto">
              <a:spcBef>
                <a:spcPts val="0"/>
              </a:spcBef>
              <a:spcAft>
                <a:spcPts val="0"/>
              </a:spcAft>
            </a:pPr>
            <a:fld id="{C84A934C-60E2-4596-A330-D136CE7932D5}" type="datetimeFigureOut">
              <a:rPr lang="en-US" sz="1800" smtClean="0">
                <a:solidFill>
                  <a:prstClr val="black"/>
                </a:solidFill>
                <a:latin typeface="Calibri"/>
              </a:rPr>
              <a:pPr fontAlgn="auto">
                <a:spcBef>
                  <a:spcPts val="0"/>
                </a:spcBef>
                <a:spcAft>
                  <a:spcPts val="0"/>
                </a:spcAft>
              </a:pPr>
              <a:t>12/5/2013</a:t>
            </a:fld>
            <a:endParaRPr lang="en-US" sz="1800">
              <a:solidFill>
                <a:prstClr val="black"/>
              </a:solidFill>
              <a:latin typeface="Calibri"/>
            </a:endParaRPr>
          </a:p>
        </p:txBody>
      </p:sp>
      <p:sp>
        <p:nvSpPr>
          <p:cNvPr id="5" name="Footer Placeholder 4"/>
          <p:cNvSpPr>
            <a:spLocks noGrp="1"/>
          </p:cNvSpPr>
          <p:nvPr>
            <p:ph type="ftr" sz="quarter" idx="11"/>
          </p:nvPr>
        </p:nvSpPr>
        <p:spPr>
          <a:xfrm>
            <a:off x="3124200" y="6356752"/>
            <a:ext cx="2895600" cy="365125"/>
          </a:xfrm>
          <a:prstGeom prst="rect">
            <a:avLst/>
          </a:prstGeom>
        </p:spPr>
        <p:txBody>
          <a:bodyPr/>
          <a:lstStyle/>
          <a:p>
            <a:pPr fontAlgn="auto">
              <a:spcBef>
                <a:spcPts val="0"/>
              </a:spcBef>
              <a:spcAft>
                <a:spcPts val="0"/>
              </a:spcAft>
            </a:pPr>
            <a:endParaRPr lang="en-US" sz="1800">
              <a:solidFill>
                <a:prstClr val="black"/>
              </a:solidFill>
              <a:latin typeface="Calibri"/>
            </a:endParaRPr>
          </a:p>
        </p:txBody>
      </p:sp>
      <p:sp>
        <p:nvSpPr>
          <p:cNvPr id="6" name="Slide Number Placeholder 5"/>
          <p:cNvSpPr>
            <a:spLocks noGrp="1"/>
          </p:cNvSpPr>
          <p:nvPr>
            <p:ph type="sldNum" sz="quarter" idx="12"/>
          </p:nvPr>
        </p:nvSpPr>
        <p:spPr>
          <a:xfrm>
            <a:off x="6553200" y="6356752"/>
            <a:ext cx="2133600" cy="365125"/>
          </a:xfrm>
          <a:prstGeom prst="rect">
            <a:avLst/>
          </a:prstGeom>
        </p:spPr>
        <p:txBody>
          <a:bodyPr/>
          <a:lstStyle/>
          <a:p>
            <a:pPr fontAlgn="auto">
              <a:spcBef>
                <a:spcPts val="0"/>
              </a:spcBef>
              <a:spcAft>
                <a:spcPts val="0"/>
              </a:spcAft>
            </a:pPr>
            <a:fld id="{B6F666AE-3100-4950-A9D5-8AE06059234B}" type="slidenum">
              <a:rPr lang="en-US" sz="1800" smtClean="0">
                <a:solidFill>
                  <a:prstClr val="black"/>
                </a:solidFill>
                <a:latin typeface="Calibri"/>
              </a:rPr>
              <a:pPr fontAlgn="auto">
                <a:spcBef>
                  <a:spcPts val="0"/>
                </a:spcBef>
                <a:spcAft>
                  <a:spcPts val="0"/>
                </a:spcAft>
              </a:pPr>
              <a:t>‹#›</a:t>
            </a:fld>
            <a:endParaRPr lang="en-US" sz="1800">
              <a:solidFill>
                <a:prstClr val="black"/>
              </a:solidFill>
              <a:latin typeface="Calibri"/>
            </a:endParaRPr>
          </a:p>
        </p:txBody>
      </p:sp>
    </p:spTree>
    <p:extLst>
      <p:ext uri="{BB962C8B-B14F-4D97-AF65-F5344CB8AC3E}">
        <p14:creationId xmlns:p14="http://schemas.microsoft.com/office/powerpoint/2010/main" val="9323879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178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986" indent="0" algn="ctr">
              <a:buNone/>
              <a:defRPr/>
            </a:lvl2pPr>
            <a:lvl3pPr marL="913974" indent="0" algn="ctr">
              <a:buNone/>
              <a:defRPr/>
            </a:lvl3pPr>
            <a:lvl4pPr marL="1370960" indent="0" algn="ctr">
              <a:buNone/>
              <a:defRPr/>
            </a:lvl4pPr>
            <a:lvl5pPr marL="1827947" indent="0" algn="ctr">
              <a:buNone/>
              <a:defRPr/>
            </a:lvl5pPr>
            <a:lvl6pPr marL="2284933" indent="0" algn="ctr">
              <a:buNone/>
              <a:defRPr/>
            </a:lvl6pPr>
            <a:lvl7pPr marL="2741920" indent="0" algn="ctr">
              <a:buNone/>
              <a:defRPr/>
            </a:lvl7pPr>
            <a:lvl8pPr marL="3198907" indent="0" algn="ctr">
              <a:buNone/>
              <a:defRPr/>
            </a:lvl8pPr>
            <a:lvl9pPr marL="365589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39269999-8A2F-4067-9069-BB6C000A7C06}" type="slidenum">
              <a:rPr lang="sv-SE"/>
              <a:pPr>
                <a:defRPr/>
              </a:pPr>
              <a:t>‹#›</a:t>
            </a:fld>
            <a:endParaRPr lang="sv-SE"/>
          </a:p>
        </p:txBody>
      </p:sp>
    </p:spTree>
    <p:extLst>
      <p:ext uri="{BB962C8B-B14F-4D97-AF65-F5344CB8AC3E}">
        <p14:creationId xmlns:p14="http://schemas.microsoft.com/office/powerpoint/2010/main" val="3314711483"/>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C0C240F2-BA1A-4840-B095-A75BE314BA68}" type="slidenum">
              <a:rPr lang="sv-SE"/>
              <a:pPr>
                <a:defRPr/>
              </a:pPr>
              <a:t>‹#›</a:t>
            </a:fld>
            <a:endParaRPr lang="sv-SE"/>
          </a:p>
        </p:txBody>
      </p:sp>
    </p:spTree>
    <p:extLst>
      <p:ext uri="{BB962C8B-B14F-4D97-AF65-F5344CB8AC3E}">
        <p14:creationId xmlns:p14="http://schemas.microsoft.com/office/powerpoint/2010/main" val="155274964"/>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826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22"/>
            <a:ext cx="7772400" cy="1500187"/>
          </a:xfrm>
        </p:spPr>
        <p:txBody>
          <a:bodyPr anchor="b"/>
          <a:lstStyle>
            <a:lvl1pPr marL="0" indent="0">
              <a:buNone/>
              <a:defRPr sz="1900"/>
            </a:lvl1pPr>
            <a:lvl2pPr marL="456986" indent="0">
              <a:buNone/>
              <a:defRPr sz="1800"/>
            </a:lvl2pPr>
            <a:lvl3pPr marL="913974" indent="0">
              <a:buNone/>
              <a:defRPr sz="1600"/>
            </a:lvl3pPr>
            <a:lvl4pPr marL="1370960" indent="0">
              <a:buNone/>
              <a:defRPr sz="1400"/>
            </a:lvl4pPr>
            <a:lvl5pPr marL="1827947" indent="0">
              <a:buNone/>
              <a:defRPr sz="1400"/>
            </a:lvl5pPr>
            <a:lvl6pPr marL="2284933" indent="0">
              <a:buNone/>
              <a:defRPr sz="1400"/>
            </a:lvl6pPr>
            <a:lvl7pPr marL="2741920" indent="0">
              <a:buNone/>
              <a:defRPr sz="1400"/>
            </a:lvl7pPr>
            <a:lvl8pPr marL="3198907" indent="0">
              <a:buNone/>
              <a:defRPr sz="1400"/>
            </a:lvl8pPr>
            <a:lvl9pPr marL="365589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2AE846DF-DCC5-467D-9C36-842388A08BBC}" type="slidenum">
              <a:rPr lang="sv-SE"/>
              <a:pPr>
                <a:defRPr/>
              </a:pPr>
              <a:t>‹#›</a:t>
            </a:fld>
            <a:endParaRPr lang="sv-SE"/>
          </a:p>
        </p:txBody>
      </p:sp>
    </p:spTree>
    <p:extLst>
      <p:ext uri="{BB962C8B-B14F-4D97-AF65-F5344CB8AC3E}">
        <p14:creationId xmlns:p14="http://schemas.microsoft.com/office/powerpoint/2010/main" val="2895506456"/>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11" y="1600216"/>
            <a:ext cx="4047067" cy="4525963"/>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739" y="1600216"/>
            <a:ext cx="4047067" cy="4525963"/>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9C4387FF-5221-480D-97F4-CAC484571182}" type="slidenum">
              <a:rPr lang="sv-SE"/>
              <a:pPr>
                <a:defRPr/>
              </a:pPr>
              <a:t>‹#›</a:t>
            </a:fld>
            <a:endParaRPr lang="sv-SE"/>
          </a:p>
        </p:txBody>
      </p:sp>
    </p:spTree>
    <p:extLst>
      <p:ext uri="{BB962C8B-B14F-4D97-AF65-F5344CB8AC3E}">
        <p14:creationId xmlns:p14="http://schemas.microsoft.com/office/powerpoint/2010/main" val="3184320953"/>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986" indent="0">
              <a:buNone/>
              <a:defRPr sz="1900" b="1"/>
            </a:lvl2pPr>
            <a:lvl3pPr marL="913974" indent="0">
              <a:buNone/>
              <a:defRPr sz="1800" b="1"/>
            </a:lvl3pPr>
            <a:lvl4pPr marL="1370960" indent="0">
              <a:buNone/>
              <a:defRPr sz="1600" b="1"/>
            </a:lvl4pPr>
            <a:lvl5pPr marL="1827947" indent="0">
              <a:buNone/>
              <a:defRPr sz="1600" b="1"/>
            </a:lvl5pPr>
            <a:lvl6pPr marL="2284933" indent="0">
              <a:buNone/>
              <a:defRPr sz="1600" b="1"/>
            </a:lvl6pPr>
            <a:lvl7pPr marL="2741920" indent="0">
              <a:buNone/>
              <a:defRPr sz="1600" b="1"/>
            </a:lvl7pPr>
            <a:lvl8pPr marL="3198907" indent="0">
              <a:buNone/>
              <a:defRPr sz="1600" b="1"/>
            </a:lvl8pPr>
            <a:lvl9pPr marL="365589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sv-SE"/>
          </a:p>
        </p:txBody>
      </p:sp>
      <p:sp>
        <p:nvSpPr>
          <p:cNvPr id="8" name="Rectangle 5"/>
          <p:cNvSpPr>
            <a:spLocks noGrp="1" noChangeArrowheads="1"/>
          </p:cNvSpPr>
          <p:nvPr>
            <p:ph type="ftr" sz="quarter" idx="11"/>
          </p:nvPr>
        </p:nvSpPr>
        <p:spPr>
          <a:ln/>
        </p:spPr>
        <p:txBody>
          <a:bodyPr/>
          <a:lstStyle>
            <a:lvl1pPr>
              <a:defRPr/>
            </a:lvl1pPr>
          </a:lstStyle>
          <a:p>
            <a:pPr>
              <a:defRPr/>
            </a:pPr>
            <a:endParaRPr lang="sv-SE"/>
          </a:p>
        </p:txBody>
      </p:sp>
      <p:sp>
        <p:nvSpPr>
          <p:cNvPr id="9" name="Rectangle 6"/>
          <p:cNvSpPr>
            <a:spLocks noGrp="1" noChangeArrowheads="1"/>
          </p:cNvSpPr>
          <p:nvPr>
            <p:ph type="sldNum" sz="quarter" idx="12"/>
          </p:nvPr>
        </p:nvSpPr>
        <p:spPr>
          <a:ln/>
        </p:spPr>
        <p:txBody>
          <a:bodyPr/>
          <a:lstStyle>
            <a:lvl1pPr>
              <a:defRPr/>
            </a:lvl1pPr>
          </a:lstStyle>
          <a:p>
            <a:pPr>
              <a:defRPr/>
            </a:pPr>
            <a:fld id="{1139FE0E-D367-42D9-8894-6E2F47AC23AA}" type="slidenum">
              <a:rPr lang="sv-SE"/>
              <a:pPr>
                <a:defRPr/>
              </a:pPr>
              <a:t>‹#›</a:t>
            </a:fld>
            <a:endParaRPr lang="sv-SE"/>
          </a:p>
        </p:txBody>
      </p:sp>
    </p:spTree>
    <p:extLst>
      <p:ext uri="{BB962C8B-B14F-4D97-AF65-F5344CB8AC3E}">
        <p14:creationId xmlns:p14="http://schemas.microsoft.com/office/powerpoint/2010/main" val="1572539069"/>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sv-SE"/>
          </a:p>
        </p:txBody>
      </p:sp>
      <p:sp>
        <p:nvSpPr>
          <p:cNvPr id="4" name="Rectangle 5"/>
          <p:cNvSpPr>
            <a:spLocks noGrp="1" noChangeArrowheads="1"/>
          </p:cNvSpPr>
          <p:nvPr>
            <p:ph type="ftr" sz="quarter" idx="11"/>
          </p:nvPr>
        </p:nvSpPr>
        <p:spPr>
          <a:ln/>
        </p:spPr>
        <p:txBody>
          <a:bodyPr/>
          <a:lstStyle>
            <a:lvl1pPr>
              <a:defRPr/>
            </a:lvl1pPr>
          </a:lstStyle>
          <a:p>
            <a:pPr>
              <a:defRPr/>
            </a:pPr>
            <a:endParaRPr lang="sv-SE"/>
          </a:p>
        </p:txBody>
      </p:sp>
      <p:sp>
        <p:nvSpPr>
          <p:cNvPr id="5" name="Rectangle 6"/>
          <p:cNvSpPr>
            <a:spLocks noGrp="1" noChangeArrowheads="1"/>
          </p:cNvSpPr>
          <p:nvPr>
            <p:ph type="sldNum" sz="quarter" idx="12"/>
          </p:nvPr>
        </p:nvSpPr>
        <p:spPr>
          <a:ln/>
        </p:spPr>
        <p:txBody>
          <a:bodyPr/>
          <a:lstStyle>
            <a:lvl1pPr>
              <a:defRPr/>
            </a:lvl1pPr>
          </a:lstStyle>
          <a:p>
            <a:pPr>
              <a:defRPr/>
            </a:pPr>
            <a:fld id="{9FDBCC6A-E7AB-4126-998A-CA91C6D9BB82}" type="slidenum">
              <a:rPr lang="sv-SE"/>
              <a:pPr>
                <a:defRPr/>
              </a:pPr>
              <a:t>‹#›</a:t>
            </a:fld>
            <a:endParaRPr lang="sv-SE"/>
          </a:p>
        </p:txBody>
      </p:sp>
    </p:spTree>
    <p:extLst>
      <p:ext uri="{BB962C8B-B14F-4D97-AF65-F5344CB8AC3E}">
        <p14:creationId xmlns:p14="http://schemas.microsoft.com/office/powerpoint/2010/main" val="2324528252"/>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v-SE"/>
          </a:p>
        </p:txBody>
      </p:sp>
      <p:sp>
        <p:nvSpPr>
          <p:cNvPr id="3" name="Rectangle 5"/>
          <p:cNvSpPr>
            <a:spLocks noGrp="1" noChangeArrowheads="1"/>
          </p:cNvSpPr>
          <p:nvPr>
            <p:ph type="ftr" sz="quarter" idx="11"/>
          </p:nvPr>
        </p:nvSpPr>
        <p:spPr>
          <a:ln/>
        </p:spPr>
        <p:txBody>
          <a:bodyPr/>
          <a:lstStyle>
            <a:lvl1pPr>
              <a:defRPr/>
            </a:lvl1pPr>
          </a:lstStyle>
          <a:p>
            <a:pPr>
              <a:defRPr/>
            </a:pPr>
            <a:endParaRPr lang="sv-SE"/>
          </a:p>
        </p:txBody>
      </p:sp>
      <p:sp>
        <p:nvSpPr>
          <p:cNvPr id="4" name="Rectangle 6"/>
          <p:cNvSpPr>
            <a:spLocks noGrp="1" noChangeArrowheads="1"/>
          </p:cNvSpPr>
          <p:nvPr>
            <p:ph type="sldNum" sz="quarter" idx="12"/>
          </p:nvPr>
        </p:nvSpPr>
        <p:spPr>
          <a:ln/>
        </p:spPr>
        <p:txBody>
          <a:bodyPr/>
          <a:lstStyle>
            <a:lvl1pPr>
              <a:defRPr/>
            </a:lvl1pPr>
          </a:lstStyle>
          <a:p>
            <a:pPr>
              <a:defRPr/>
            </a:pPr>
            <a:fld id="{069F017B-8252-4A20-9FC7-B99C0BA0D07E}" type="slidenum">
              <a:rPr lang="sv-SE"/>
              <a:pPr>
                <a:defRPr/>
              </a:pPr>
              <a:t>‹#›</a:t>
            </a:fld>
            <a:endParaRPr lang="sv-SE"/>
          </a:p>
        </p:txBody>
      </p:sp>
    </p:spTree>
    <p:extLst>
      <p:ext uri="{BB962C8B-B14F-4D97-AF65-F5344CB8AC3E}">
        <p14:creationId xmlns:p14="http://schemas.microsoft.com/office/powerpoint/2010/main" val="334336603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2" y="273053"/>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4407"/>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2" y="1435113"/>
            <a:ext cx="3008489" cy="4691063"/>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F317BEDE-D88D-4596-A408-1B1E373CAB75}" type="slidenum">
              <a:rPr lang="sv-SE"/>
              <a:pPr>
                <a:defRPr/>
              </a:pPr>
              <a:t>‹#›</a:t>
            </a:fld>
            <a:endParaRPr lang="sv-SE"/>
          </a:p>
        </p:txBody>
      </p:sp>
    </p:spTree>
    <p:extLst>
      <p:ext uri="{BB962C8B-B14F-4D97-AF65-F5344CB8AC3E}">
        <p14:creationId xmlns:p14="http://schemas.microsoft.com/office/powerpoint/2010/main" val="1552188557"/>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3"/>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8"/>
            <a:ext cx="5486400" cy="4114800"/>
          </a:xfrm>
        </p:spPr>
        <p:txBody>
          <a:bodyPr/>
          <a:lstStyle>
            <a:lvl1pPr marL="0" indent="0">
              <a:buNone/>
              <a:defRPr sz="3200"/>
            </a:lvl1pPr>
            <a:lvl2pPr marL="456986" indent="0">
              <a:buNone/>
              <a:defRPr sz="2800"/>
            </a:lvl2pPr>
            <a:lvl3pPr marL="913974" indent="0">
              <a:buNone/>
              <a:defRPr sz="2400"/>
            </a:lvl3pPr>
            <a:lvl4pPr marL="1370960" indent="0">
              <a:buNone/>
              <a:defRPr sz="1900"/>
            </a:lvl4pPr>
            <a:lvl5pPr marL="1827947" indent="0">
              <a:buNone/>
              <a:defRPr sz="1900"/>
            </a:lvl5pPr>
            <a:lvl6pPr marL="2284933" indent="0">
              <a:buNone/>
              <a:defRPr sz="1900"/>
            </a:lvl6pPr>
            <a:lvl7pPr marL="2741920" indent="0">
              <a:buNone/>
              <a:defRPr sz="1900"/>
            </a:lvl7pPr>
            <a:lvl8pPr marL="3198907" indent="0">
              <a:buNone/>
              <a:defRPr sz="1900"/>
            </a:lvl8pPr>
            <a:lvl9pPr marL="3655896" indent="0">
              <a:buNone/>
              <a:defRPr sz="19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986" indent="0">
              <a:buNone/>
              <a:defRPr sz="1200"/>
            </a:lvl2pPr>
            <a:lvl3pPr marL="913974" indent="0">
              <a:buNone/>
              <a:defRPr sz="1000"/>
            </a:lvl3pPr>
            <a:lvl4pPr marL="1370960" indent="0">
              <a:buNone/>
              <a:defRPr sz="900"/>
            </a:lvl4pPr>
            <a:lvl5pPr marL="1827947" indent="0">
              <a:buNone/>
              <a:defRPr sz="900"/>
            </a:lvl5pPr>
            <a:lvl6pPr marL="2284933" indent="0">
              <a:buNone/>
              <a:defRPr sz="900"/>
            </a:lvl6pPr>
            <a:lvl7pPr marL="2741920" indent="0">
              <a:buNone/>
              <a:defRPr sz="900"/>
            </a:lvl7pPr>
            <a:lvl8pPr marL="3198907" indent="0">
              <a:buNone/>
              <a:defRPr sz="900"/>
            </a:lvl8pPr>
            <a:lvl9pPr marL="365589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07BDFD1E-F52F-4C70-8F92-4C9BEFDA215A}" type="slidenum">
              <a:rPr lang="sv-SE"/>
              <a:pPr>
                <a:defRPr/>
              </a:pPr>
              <a:t>‹#›</a:t>
            </a:fld>
            <a:endParaRPr lang="sv-SE"/>
          </a:p>
        </p:txBody>
      </p:sp>
    </p:spTree>
    <p:extLst>
      <p:ext uri="{BB962C8B-B14F-4D97-AF65-F5344CB8AC3E}">
        <p14:creationId xmlns:p14="http://schemas.microsoft.com/office/powerpoint/2010/main" val="3285448256"/>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BD70BE0B-F94D-4881-8BC7-92DB20A2BE53}" type="slidenum">
              <a:rPr lang="sv-SE"/>
              <a:pPr>
                <a:defRPr/>
              </a:pPr>
              <a:t>‹#›</a:t>
            </a:fld>
            <a:endParaRPr lang="sv-SE"/>
          </a:p>
        </p:txBody>
      </p:sp>
    </p:spTree>
    <p:extLst>
      <p:ext uri="{BB962C8B-B14F-4D97-AF65-F5344CB8AC3E}">
        <p14:creationId xmlns:p14="http://schemas.microsoft.com/office/powerpoint/2010/main" val="1651515700"/>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3" y="27599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321" y="275998"/>
            <a:ext cx="603673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14286EC6-84BA-4D94-82DE-5964A54BD941}" type="slidenum">
              <a:rPr lang="sv-SE"/>
              <a:pPr>
                <a:defRPr/>
              </a:pPr>
              <a:t>‹#›</a:t>
            </a:fld>
            <a:endParaRPr lang="sv-SE"/>
          </a:p>
        </p:txBody>
      </p:sp>
    </p:spTree>
    <p:extLst>
      <p:ext uri="{BB962C8B-B14F-4D97-AF65-F5344CB8AC3E}">
        <p14:creationId xmlns:p14="http://schemas.microsoft.com/office/powerpoint/2010/main" val="1924974943"/>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1670"/>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7FED5915-A5A6-453B-9F27-57A78CAC060A}" type="slidenum">
              <a:rPr lang="en-US"/>
              <a:pPr>
                <a:defRPr/>
              </a:pPr>
              <a:t>‹#›</a:t>
            </a:fld>
            <a:endParaRPr lang="en-US"/>
          </a:p>
        </p:txBody>
      </p:sp>
    </p:spTree>
    <p:extLst>
      <p:ext uri="{BB962C8B-B14F-4D97-AF65-F5344CB8AC3E}">
        <p14:creationId xmlns:p14="http://schemas.microsoft.com/office/powerpoint/2010/main" val="4204288160"/>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14C2C8E7-7BE2-444C-923E-7756EDBECA0C}" type="slidenum">
              <a:rPr lang="en-US"/>
              <a:pPr>
                <a:defRPr/>
              </a:pPr>
              <a:t>‹#›</a:t>
            </a:fld>
            <a:endParaRPr lang="en-US"/>
          </a:p>
        </p:txBody>
      </p:sp>
    </p:spTree>
    <p:extLst>
      <p:ext uri="{BB962C8B-B14F-4D97-AF65-F5344CB8AC3E}">
        <p14:creationId xmlns:p14="http://schemas.microsoft.com/office/powerpoint/2010/main" val="2704594445"/>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8145"/>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76390E6A-56C5-4113-9CD2-0865C0D69AFE}" type="slidenum">
              <a:rPr lang="en-US"/>
              <a:pPr>
                <a:defRPr/>
              </a:pPr>
              <a:t>‹#›</a:t>
            </a:fld>
            <a:endParaRPr lang="en-US"/>
          </a:p>
        </p:txBody>
      </p:sp>
    </p:spTree>
    <p:extLst>
      <p:ext uri="{BB962C8B-B14F-4D97-AF65-F5344CB8AC3E}">
        <p14:creationId xmlns:p14="http://schemas.microsoft.com/office/powerpoint/2010/main" val="1265308494"/>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7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A09E3804-3839-4511-A201-91BFD1395244}" type="slidenum">
              <a:rPr lang="en-US"/>
              <a:pPr>
                <a:defRPr/>
              </a:pPr>
              <a:t>‹#›</a:t>
            </a:fld>
            <a:endParaRPr lang="en-US"/>
          </a:p>
        </p:txBody>
      </p:sp>
    </p:spTree>
    <p:extLst>
      <p:ext uri="{BB962C8B-B14F-4D97-AF65-F5344CB8AC3E}">
        <p14:creationId xmlns:p14="http://schemas.microsoft.com/office/powerpoint/2010/main" val="2792870812"/>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3F2DF68A-E141-44FB-8B41-8291F6C64823}" type="slidenum">
              <a:rPr lang="en-US"/>
              <a:pPr>
                <a:defRPr/>
              </a:pPr>
              <a:t>‹#›</a:t>
            </a:fld>
            <a:endParaRPr lang="en-US"/>
          </a:p>
        </p:txBody>
      </p:sp>
    </p:spTree>
    <p:extLst>
      <p:ext uri="{BB962C8B-B14F-4D97-AF65-F5344CB8AC3E}">
        <p14:creationId xmlns:p14="http://schemas.microsoft.com/office/powerpoint/2010/main" val="2240464691"/>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06F98D5E-5FAD-4623-B6A3-1590C5DD2B51}" type="slidenum">
              <a:rPr lang="en-US"/>
              <a:pPr>
                <a:defRPr/>
              </a:pPr>
              <a:t>‹#›</a:t>
            </a:fld>
            <a:endParaRPr lang="en-US"/>
          </a:p>
        </p:txBody>
      </p:sp>
    </p:spTree>
    <p:extLst>
      <p:ext uri="{BB962C8B-B14F-4D97-AF65-F5344CB8AC3E}">
        <p14:creationId xmlns:p14="http://schemas.microsoft.com/office/powerpoint/2010/main" val="1902530250"/>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2DED42F5-F3F0-4DAE-A633-E5D99F830BD1}" type="slidenum">
              <a:rPr lang="en-US"/>
              <a:pPr>
                <a:defRPr/>
              </a:pPr>
              <a:t>‹#›</a:t>
            </a:fld>
            <a:endParaRPr lang="en-US"/>
          </a:p>
        </p:txBody>
      </p:sp>
    </p:spTree>
    <p:extLst>
      <p:ext uri="{BB962C8B-B14F-4D97-AF65-F5344CB8AC3E}">
        <p14:creationId xmlns:p14="http://schemas.microsoft.com/office/powerpoint/2010/main" val="244706195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48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756" y="274295"/>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684785E7-CEB3-430D-9F4D-6EF73E2FD831}" type="slidenum">
              <a:rPr lang="en-US"/>
              <a:pPr>
                <a:defRPr/>
              </a:pPr>
              <a:t>‹#›</a:t>
            </a:fld>
            <a:endParaRPr lang="en-US"/>
          </a:p>
        </p:txBody>
      </p:sp>
    </p:spTree>
    <p:extLst>
      <p:ext uri="{BB962C8B-B14F-4D97-AF65-F5344CB8AC3E}">
        <p14:creationId xmlns:p14="http://schemas.microsoft.com/office/powerpoint/2010/main" val="569419115"/>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418A3F19-E8D4-4172-B1F7-946B998C0BAD}" type="slidenum">
              <a:rPr lang="en-US"/>
              <a:pPr>
                <a:defRPr/>
              </a:pPr>
              <a:t>‹#›</a:t>
            </a:fld>
            <a:endParaRPr lang="en-US"/>
          </a:p>
        </p:txBody>
      </p:sp>
    </p:spTree>
    <p:extLst>
      <p:ext uri="{BB962C8B-B14F-4D97-AF65-F5344CB8AC3E}">
        <p14:creationId xmlns:p14="http://schemas.microsoft.com/office/powerpoint/2010/main" val="2002748187"/>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AD865FFF-A53D-41A9-8606-B5F7B14F4FEC}" type="slidenum">
              <a:rPr lang="en-US"/>
              <a:pPr>
                <a:defRPr/>
              </a:pPr>
              <a:t>‹#›</a:t>
            </a:fld>
            <a:endParaRPr lang="en-US"/>
          </a:p>
        </p:txBody>
      </p:sp>
    </p:spTree>
    <p:extLst>
      <p:ext uri="{BB962C8B-B14F-4D97-AF65-F5344CB8AC3E}">
        <p14:creationId xmlns:p14="http://schemas.microsoft.com/office/powerpoint/2010/main" val="2063432936"/>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2A2B3897-0DC3-4DBA-BCDF-57E0E1CAE0E0}" type="slidenum">
              <a:rPr lang="en-US"/>
              <a:pPr>
                <a:defRPr/>
              </a:pPr>
              <a:t>‹#›</a:t>
            </a:fld>
            <a:endParaRPr lang="en-US"/>
          </a:p>
        </p:txBody>
      </p:sp>
    </p:spTree>
    <p:extLst>
      <p:ext uri="{BB962C8B-B14F-4D97-AF65-F5344CB8AC3E}">
        <p14:creationId xmlns:p14="http://schemas.microsoft.com/office/powerpoint/2010/main" val="464541589"/>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998" y="1981200"/>
            <a:ext cx="3818467" cy="4114800"/>
          </a:xfrm>
        </p:spPr>
        <p:txBody>
          <a:bodyPr/>
          <a:lstStyle/>
          <a:p>
            <a:pPr lvl="0"/>
            <a:endParaRPr lang="en-US" noProof="0"/>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3AD3F4EE-C1BB-49A3-B79F-ED2D6A83BD82}" type="slidenum">
              <a:rPr lang="en-US"/>
              <a:pPr>
                <a:defRPr/>
              </a:pPr>
              <a:t>‹#›</a:t>
            </a:fld>
            <a:endParaRPr lang="en-US"/>
          </a:p>
        </p:txBody>
      </p:sp>
    </p:spTree>
    <p:extLst>
      <p:ext uri="{BB962C8B-B14F-4D97-AF65-F5344CB8AC3E}">
        <p14:creationId xmlns:p14="http://schemas.microsoft.com/office/powerpoint/2010/main" val="3966320253"/>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7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9998"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EABCFAF8-1057-4B8A-B162-068FB505D7D1}" type="slidenum">
              <a:rPr lang="en-US"/>
              <a:pPr>
                <a:defRPr/>
              </a:pPr>
              <a:t>‹#›</a:t>
            </a:fld>
            <a:endParaRPr lang="en-US"/>
          </a:p>
        </p:txBody>
      </p:sp>
    </p:spTree>
    <p:extLst>
      <p:ext uri="{BB962C8B-B14F-4D97-AF65-F5344CB8AC3E}">
        <p14:creationId xmlns:p14="http://schemas.microsoft.com/office/powerpoint/2010/main" val="4213154158"/>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7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39998" y="19812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7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39998"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26DA96E1-4A24-4124-9265-DF62A56FF612}" type="slidenum">
              <a:rPr lang="en-US"/>
              <a:pPr>
                <a:defRPr/>
              </a:pPr>
              <a:t>‹#›</a:t>
            </a:fld>
            <a:endParaRPr lang="en-US"/>
          </a:p>
        </p:txBody>
      </p:sp>
    </p:spTree>
    <p:extLst>
      <p:ext uri="{BB962C8B-B14F-4D97-AF65-F5344CB8AC3E}">
        <p14:creationId xmlns:p14="http://schemas.microsoft.com/office/powerpoint/2010/main" val="171335298"/>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pPr>
              <a:defRPr/>
            </a:pPr>
            <a:fld id="{572C7952-6ABE-447A-BD70-9AE63E33A5F2}" type="slidenum">
              <a:rPr lang="en-US"/>
              <a:pPr>
                <a:defRPr/>
              </a:pPr>
              <a:t>‹#›</a:t>
            </a:fld>
            <a:endParaRPr lang="en-US"/>
          </a:p>
        </p:txBody>
      </p:sp>
    </p:spTree>
    <p:extLst>
      <p:ext uri="{BB962C8B-B14F-4D97-AF65-F5344CB8AC3E}">
        <p14:creationId xmlns:p14="http://schemas.microsoft.com/office/powerpoint/2010/main" val="360166368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46"/>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8C532DDB-DF3F-4380-9D69-D8BD6DEE3ED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92192393"/>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6663C07A-9317-4843-BB2E-956C24477DE4}"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6222676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008"/>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489" y="290672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0592661-E88E-48A0-B5A3-D2B9B2B13BC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63371238"/>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685855"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39791" y="1981200"/>
            <a:ext cx="381846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D2DF3C3E-387C-4883-8AAB-70CDD54D1DE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41077027"/>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3"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417" y="1535113"/>
            <a:ext cx="404142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417" y="2174875"/>
            <a:ext cx="404142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A2828FE9-FBB6-465A-91A0-09A1CD3B1962}"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796478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C2D56B8C-83A4-40EB-B8AB-5DF82C820380}"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778001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F7DE6F32-5134-4811-A024-52A4CAB31F5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581524910"/>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29" y="273050"/>
            <a:ext cx="3008489"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763" y="273171"/>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29"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33AEF925-E25B-4434-B4C3-D1D13CE7E2D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73969109"/>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5051E3D2-52B5-4219-92F5-02F629DCF0D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021772866"/>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953E4D6-B5D9-4674-8E59-798943FFEB6A}"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72537041"/>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3" y="609600"/>
            <a:ext cx="1943100" cy="5486400"/>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685805" y="609600"/>
            <a:ext cx="5693835"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72496876-91B4-4991-BA4F-5B10A5637E1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40819290"/>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sv-SE"/>
          </a:p>
        </p:txBody>
      </p:sp>
      <p:sp>
        <p:nvSpPr>
          <p:cNvPr id="3" name="Chart Placeholder 2"/>
          <p:cNvSpPr>
            <a:spLocks noGrp="1"/>
          </p:cNvSpPr>
          <p:nvPr>
            <p:ph type="chart" idx="1"/>
          </p:nvPr>
        </p:nvSpPr>
        <p:spPr>
          <a:xfrm>
            <a:off x="685800" y="1981200"/>
            <a:ext cx="7772400" cy="4114800"/>
          </a:xfrm>
        </p:spPr>
        <p:txBody>
          <a:bodyPr/>
          <a:lstStyle/>
          <a:p>
            <a:endParaRPr lang="sv-SE"/>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99A8EA33-4797-43B6-BB55-0311F1CD76A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8008406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sv-SE"/>
          </a:p>
        </p:txBody>
      </p:sp>
      <p:sp>
        <p:nvSpPr>
          <p:cNvPr id="3" name="Table Placeholder 2"/>
          <p:cNvSpPr>
            <a:spLocks noGrp="1"/>
          </p:cNvSpPr>
          <p:nvPr>
            <p:ph type="tbl" idx="1"/>
          </p:nvPr>
        </p:nvSpPr>
        <p:spPr>
          <a:xfrm>
            <a:off x="685800" y="1981200"/>
            <a:ext cx="7772400" cy="4114800"/>
          </a:xfrm>
        </p:spPr>
        <p:txBody>
          <a:bodyPr/>
          <a:lstStyle/>
          <a:p>
            <a:endParaRPr lang="sv-SE"/>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8D215E47-990C-4C3C-92CC-21EB229845E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045924447"/>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106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844" indent="0" algn="ctr">
              <a:buNone/>
              <a:defRPr/>
            </a:lvl2pPr>
            <a:lvl3pPr marL="913690" indent="0" algn="ctr">
              <a:buNone/>
              <a:defRPr/>
            </a:lvl3pPr>
            <a:lvl4pPr marL="1370534" indent="0" algn="ctr">
              <a:buNone/>
              <a:defRPr/>
            </a:lvl4pPr>
            <a:lvl5pPr marL="1827379" indent="0" algn="ctr">
              <a:buNone/>
              <a:defRPr/>
            </a:lvl5pPr>
            <a:lvl6pPr marL="2284223" indent="0" algn="ctr">
              <a:buNone/>
              <a:defRPr/>
            </a:lvl6pPr>
            <a:lvl7pPr marL="2741068" indent="0" algn="ctr">
              <a:buNone/>
              <a:defRPr/>
            </a:lvl7pPr>
            <a:lvl8pPr marL="3197913" indent="0" algn="ctr">
              <a:buNone/>
              <a:defRPr/>
            </a:lvl8pPr>
            <a:lvl9pPr marL="3654759"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6F78E415-9FAB-4D51-A157-A3454EF0572E}" type="slidenum">
              <a:rPr lang="en-US"/>
              <a:pPr>
                <a:defRPr/>
              </a:pPr>
              <a:t>‹#›</a:t>
            </a:fld>
            <a:endParaRPr lang="en-US"/>
          </a:p>
        </p:txBody>
      </p:sp>
    </p:spTree>
    <p:extLst>
      <p:ext uri="{BB962C8B-B14F-4D97-AF65-F5344CB8AC3E}">
        <p14:creationId xmlns:p14="http://schemas.microsoft.com/office/powerpoint/2010/main" val="2609125976"/>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C4A53E91-D9A0-4B2A-9C1C-4C2B8AE7B273}" type="slidenum">
              <a:rPr lang="en-US"/>
              <a:pPr>
                <a:defRPr/>
              </a:pPr>
              <a:t>‹#›</a:t>
            </a:fld>
            <a:endParaRPr lang="en-US"/>
          </a:p>
        </p:txBody>
      </p:sp>
    </p:spTree>
    <p:extLst>
      <p:ext uri="{BB962C8B-B14F-4D97-AF65-F5344CB8AC3E}">
        <p14:creationId xmlns:p14="http://schemas.microsoft.com/office/powerpoint/2010/main" val="2038487893"/>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753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51"/>
            <a:ext cx="7772400" cy="1500187"/>
          </a:xfrm>
        </p:spPr>
        <p:txBody>
          <a:bodyPr anchor="b"/>
          <a:lstStyle>
            <a:lvl1pPr marL="0" indent="0">
              <a:buNone/>
              <a:defRPr sz="1900"/>
            </a:lvl1pPr>
            <a:lvl2pPr marL="456844" indent="0">
              <a:buNone/>
              <a:defRPr sz="1800"/>
            </a:lvl2pPr>
            <a:lvl3pPr marL="913690" indent="0">
              <a:buNone/>
              <a:defRPr sz="1600"/>
            </a:lvl3pPr>
            <a:lvl4pPr marL="1370534" indent="0">
              <a:buNone/>
              <a:defRPr sz="1400"/>
            </a:lvl4pPr>
            <a:lvl5pPr marL="1827379" indent="0">
              <a:buNone/>
              <a:defRPr sz="1400"/>
            </a:lvl5pPr>
            <a:lvl6pPr marL="2284223" indent="0">
              <a:buNone/>
              <a:defRPr sz="1400"/>
            </a:lvl6pPr>
            <a:lvl7pPr marL="2741068" indent="0">
              <a:buNone/>
              <a:defRPr sz="1400"/>
            </a:lvl7pPr>
            <a:lvl8pPr marL="3197913" indent="0">
              <a:buNone/>
              <a:defRPr sz="1400"/>
            </a:lvl8pPr>
            <a:lvl9pPr marL="3654759"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14E951CD-0528-472B-83B5-098E0C78C393}" type="slidenum">
              <a:rPr lang="en-US"/>
              <a:pPr>
                <a:defRPr/>
              </a:pPr>
              <a:t>‹#›</a:t>
            </a:fld>
            <a:endParaRPr lang="en-US"/>
          </a:p>
        </p:txBody>
      </p:sp>
    </p:spTree>
    <p:extLst>
      <p:ext uri="{BB962C8B-B14F-4D97-AF65-F5344CB8AC3E}">
        <p14:creationId xmlns:p14="http://schemas.microsoft.com/office/powerpoint/2010/main" val="152355181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903"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0027"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4472843D-4157-410B-AA6C-88D6EC8F92B4}" type="slidenum">
              <a:rPr lang="en-US"/>
              <a:pPr>
                <a:defRPr/>
              </a:pPr>
              <a:t>‹#›</a:t>
            </a:fld>
            <a:endParaRPr lang="en-US"/>
          </a:p>
        </p:txBody>
      </p:sp>
    </p:spTree>
    <p:extLst>
      <p:ext uri="{BB962C8B-B14F-4D97-AF65-F5344CB8AC3E}">
        <p14:creationId xmlns:p14="http://schemas.microsoft.com/office/powerpoint/2010/main" val="2368687149"/>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316"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012" cy="639762"/>
          </a:xfrm>
        </p:spPr>
        <p:txBody>
          <a:bodyPr anchor="b"/>
          <a:lstStyle>
            <a:lvl1pPr marL="0" indent="0">
              <a:buNone/>
              <a:defRPr sz="2400" b="1"/>
            </a:lvl1pPr>
            <a:lvl2pPr marL="456844" indent="0">
              <a:buNone/>
              <a:defRPr sz="1900" b="1"/>
            </a:lvl2pPr>
            <a:lvl3pPr marL="913690" indent="0">
              <a:buNone/>
              <a:defRPr sz="1800" b="1"/>
            </a:lvl3pPr>
            <a:lvl4pPr marL="1370534" indent="0">
              <a:buNone/>
              <a:defRPr sz="1600" b="1"/>
            </a:lvl4pPr>
            <a:lvl5pPr marL="1827379" indent="0">
              <a:buNone/>
              <a:defRPr sz="1600" b="1"/>
            </a:lvl5pPr>
            <a:lvl6pPr marL="2284223" indent="0">
              <a:buNone/>
              <a:defRPr sz="1600" b="1"/>
            </a:lvl6pPr>
            <a:lvl7pPr marL="2741068" indent="0">
              <a:buNone/>
              <a:defRPr sz="1600" b="1"/>
            </a:lvl7pPr>
            <a:lvl8pPr marL="3197913" indent="0">
              <a:buNone/>
              <a:defRPr sz="1600" b="1"/>
            </a:lvl8pPr>
            <a:lvl9pPr marL="365475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21" y="1535113"/>
            <a:ext cx="4041423" cy="639762"/>
          </a:xfrm>
        </p:spPr>
        <p:txBody>
          <a:bodyPr anchor="b"/>
          <a:lstStyle>
            <a:lvl1pPr marL="0" indent="0">
              <a:buNone/>
              <a:defRPr sz="2400" b="1"/>
            </a:lvl1pPr>
            <a:lvl2pPr marL="456844" indent="0">
              <a:buNone/>
              <a:defRPr sz="1900" b="1"/>
            </a:lvl2pPr>
            <a:lvl3pPr marL="913690" indent="0">
              <a:buNone/>
              <a:defRPr sz="1800" b="1"/>
            </a:lvl3pPr>
            <a:lvl4pPr marL="1370534" indent="0">
              <a:buNone/>
              <a:defRPr sz="1600" b="1"/>
            </a:lvl4pPr>
            <a:lvl5pPr marL="1827379" indent="0">
              <a:buNone/>
              <a:defRPr sz="1600" b="1"/>
            </a:lvl5pPr>
            <a:lvl6pPr marL="2284223" indent="0">
              <a:buNone/>
              <a:defRPr sz="1600" b="1"/>
            </a:lvl6pPr>
            <a:lvl7pPr marL="2741068" indent="0">
              <a:buNone/>
              <a:defRPr sz="1600" b="1"/>
            </a:lvl7pPr>
            <a:lvl8pPr marL="3197913" indent="0">
              <a:buNone/>
              <a:defRPr sz="1600" b="1"/>
            </a:lvl8pPr>
            <a:lvl9pPr marL="365475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421" y="2174875"/>
            <a:ext cx="4041423"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85DF8386-B47C-4FF1-8023-517AE9B7471F}" type="slidenum">
              <a:rPr lang="en-US"/>
              <a:pPr>
                <a:defRPr/>
              </a:pPr>
              <a:t>‹#›</a:t>
            </a:fld>
            <a:endParaRPr lang="en-US"/>
          </a:p>
        </p:txBody>
      </p:sp>
    </p:spTree>
    <p:extLst>
      <p:ext uri="{BB962C8B-B14F-4D97-AF65-F5344CB8AC3E}">
        <p14:creationId xmlns:p14="http://schemas.microsoft.com/office/powerpoint/2010/main" val="2250282901"/>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eaLnBrk="1" hangingPunct="1">
              <a:defRPr/>
            </a:lvl1pPr>
          </a:lstStyle>
          <a:p>
            <a:pPr>
              <a:defRPr/>
            </a:pPr>
            <a:endParaRPr lang="en-US"/>
          </a:p>
        </p:txBody>
      </p:sp>
      <p:sp>
        <p:nvSpPr>
          <p:cNvPr id="4" name="Footer Placeholder 3"/>
          <p:cNvSpPr>
            <a:spLocks noGrp="1"/>
          </p:cNvSpPr>
          <p:nvPr>
            <p:ph type="ftr" sz="quarter" idx="11"/>
          </p:nvPr>
        </p:nvSpPr>
        <p:spPr/>
        <p:txBody>
          <a:bodyPr/>
          <a:lstStyle>
            <a:lvl1pPr eaLnBrk="1" hangingPunct="1">
              <a:defRPr/>
            </a:lvl1pPr>
          </a:lstStyle>
          <a:p>
            <a:pPr>
              <a:defRPr/>
            </a:pPr>
            <a:endParaRPr lang="en-US"/>
          </a:p>
        </p:txBody>
      </p:sp>
      <p:sp>
        <p:nvSpPr>
          <p:cNvPr id="5" name="Slide Number Placeholder 4"/>
          <p:cNvSpPr>
            <a:spLocks noGrp="1"/>
          </p:cNvSpPr>
          <p:nvPr>
            <p:ph type="sldNum" sz="quarter" idx="12"/>
          </p:nvPr>
        </p:nvSpPr>
        <p:spPr/>
        <p:txBody>
          <a:bodyPr/>
          <a:lstStyle>
            <a:lvl1pPr eaLnBrk="1" hangingPunct="1">
              <a:defRPr/>
            </a:lvl1pPr>
          </a:lstStyle>
          <a:p>
            <a:pPr>
              <a:defRPr/>
            </a:pPr>
            <a:fld id="{DF7B1557-F202-4C7E-87FC-1E973E98A0C1}" type="slidenum">
              <a:rPr lang="en-US"/>
              <a:pPr>
                <a:defRPr/>
              </a:pPr>
              <a:t>‹#›</a:t>
            </a:fld>
            <a:endParaRPr lang="en-US"/>
          </a:p>
        </p:txBody>
      </p:sp>
    </p:spTree>
    <p:extLst>
      <p:ext uri="{BB962C8B-B14F-4D97-AF65-F5344CB8AC3E}">
        <p14:creationId xmlns:p14="http://schemas.microsoft.com/office/powerpoint/2010/main" val="3886984527"/>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hangingPunct="1">
              <a:defRPr/>
            </a:lvl1pPr>
          </a:lstStyle>
          <a:p>
            <a:pPr>
              <a:defRPr/>
            </a:pPr>
            <a:endParaRPr lang="en-US"/>
          </a:p>
        </p:txBody>
      </p:sp>
      <p:sp>
        <p:nvSpPr>
          <p:cNvPr id="3" name="Footer Placeholder 2"/>
          <p:cNvSpPr>
            <a:spLocks noGrp="1"/>
          </p:cNvSpPr>
          <p:nvPr>
            <p:ph type="ftr" sz="quarter" idx="11"/>
          </p:nvPr>
        </p:nvSpPr>
        <p:spPr/>
        <p:txBody>
          <a:bodyPr/>
          <a:lstStyle>
            <a:lvl1pPr eaLnBrk="1" hangingPunct="1">
              <a:defRPr/>
            </a:lvl1pPr>
          </a:lstStyle>
          <a:p>
            <a:pPr>
              <a:defRPr/>
            </a:pPr>
            <a:endParaRPr lang="en-US"/>
          </a:p>
        </p:txBody>
      </p:sp>
      <p:sp>
        <p:nvSpPr>
          <p:cNvPr id="4" name="Slide Number Placeholder 3"/>
          <p:cNvSpPr>
            <a:spLocks noGrp="1"/>
          </p:cNvSpPr>
          <p:nvPr>
            <p:ph type="sldNum" sz="quarter" idx="12"/>
          </p:nvPr>
        </p:nvSpPr>
        <p:spPr/>
        <p:txBody>
          <a:bodyPr/>
          <a:lstStyle>
            <a:lvl1pPr eaLnBrk="1" hangingPunct="1">
              <a:defRPr/>
            </a:lvl1pPr>
          </a:lstStyle>
          <a:p>
            <a:pPr>
              <a:defRPr/>
            </a:pPr>
            <a:fld id="{3F832283-0182-4056-9D84-BE40CCA3A2AE}" type="slidenum">
              <a:rPr lang="en-US"/>
              <a:pPr>
                <a:defRPr/>
              </a:pPr>
              <a:t>‹#›</a:t>
            </a:fld>
            <a:endParaRPr lang="en-US"/>
          </a:p>
        </p:txBody>
      </p:sp>
    </p:spTree>
    <p:extLst>
      <p:ext uri="{BB962C8B-B14F-4D97-AF65-F5344CB8AC3E}">
        <p14:creationId xmlns:p14="http://schemas.microsoft.com/office/powerpoint/2010/main" val="3009548548"/>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37" y="273056"/>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3" y="273691"/>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37" y="1435123"/>
            <a:ext cx="3008489" cy="4691063"/>
          </a:xfrm>
        </p:spPr>
        <p:txBody>
          <a:bodyPr/>
          <a:lstStyle>
            <a:lvl1pPr marL="0" indent="0">
              <a:buNone/>
              <a:defRPr sz="1400"/>
            </a:lvl1pPr>
            <a:lvl2pPr marL="456844" indent="0">
              <a:buNone/>
              <a:defRPr sz="1200"/>
            </a:lvl2pPr>
            <a:lvl3pPr marL="913690" indent="0">
              <a:buNone/>
              <a:defRPr sz="1000"/>
            </a:lvl3pPr>
            <a:lvl4pPr marL="1370534" indent="0">
              <a:buNone/>
              <a:defRPr sz="900"/>
            </a:lvl4pPr>
            <a:lvl5pPr marL="1827379" indent="0">
              <a:buNone/>
              <a:defRPr sz="900"/>
            </a:lvl5pPr>
            <a:lvl6pPr marL="2284223" indent="0">
              <a:buNone/>
              <a:defRPr sz="900"/>
            </a:lvl6pPr>
            <a:lvl7pPr marL="2741068" indent="0">
              <a:buNone/>
              <a:defRPr sz="900"/>
            </a:lvl7pPr>
            <a:lvl8pPr marL="3197913" indent="0">
              <a:buNone/>
              <a:defRPr sz="900"/>
            </a:lvl8pPr>
            <a:lvl9pPr marL="365475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452FBE7B-6BCF-48D6-8A3A-92940C6EAC79}" type="slidenum">
              <a:rPr lang="en-US"/>
              <a:pPr>
                <a:defRPr/>
              </a:pPr>
              <a:t>‹#›</a:t>
            </a:fld>
            <a:endParaRPr lang="en-US"/>
          </a:p>
        </p:txBody>
      </p:sp>
    </p:spTree>
    <p:extLst>
      <p:ext uri="{BB962C8B-B14F-4D97-AF65-F5344CB8AC3E}">
        <p14:creationId xmlns:p14="http://schemas.microsoft.com/office/powerpoint/2010/main" val="1780262959"/>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5"/>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80"/>
            <a:ext cx="5486400" cy="4114800"/>
          </a:xfrm>
        </p:spPr>
        <p:txBody>
          <a:bodyPr/>
          <a:lstStyle>
            <a:lvl1pPr marL="0" indent="0">
              <a:buNone/>
              <a:defRPr sz="3200"/>
            </a:lvl1pPr>
            <a:lvl2pPr marL="456844" indent="0">
              <a:buNone/>
              <a:defRPr sz="2800"/>
            </a:lvl2pPr>
            <a:lvl3pPr marL="913690" indent="0">
              <a:buNone/>
              <a:defRPr sz="2400"/>
            </a:lvl3pPr>
            <a:lvl4pPr marL="1370534" indent="0">
              <a:buNone/>
              <a:defRPr sz="1900"/>
            </a:lvl4pPr>
            <a:lvl5pPr marL="1827379" indent="0">
              <a:buNone/>
              <a:defRPr sz="1900"/>
            </a:lvl5pPr>
            <a:lvl6pPr marL="2284223" indent="0">
              <a:buNone/>
              <a:defRPr sz="1900"/>
            </a:lvl6pPr>
            <a:lvl7pPr marL="2741068" indent="0">
              <a:buNone/>
              <a:defRPr sz="1900"/>
            </a:lvl7pPr>
            <a:lvl8pPr marL="3197913" indent="0">
              <a:buNone/>
              <a:defRPr sz="1900"/>
            </a:lvl8pPr>
            <a:lvl9pPr marL="3654759" indent="0">
              <a:buNone/>
              <a:defRPr sz="1900"/>
            </a:lvl9pPr>
          </a:lstStyle>
          <a:p>
            <a:pPr lvl="0"/>
            <a:endParaRPr lang="en-US" noProof="0" smtClean="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844" indent="0">
              <a:buNone/>
              <a:defRPr sz="1200"/>
            </a:lvl2pPr>
            <a:lvl3pPr marL="913690" indent="0">
              <a:buNone/>
              <a:defRPr sz="1000"/>
            </a:lvl3pPr>
            <a:lvl4pPr marL="1370534" indent="0">
              <a:buNone/>
              <a:defRPr sz="900"/>
            </a:lvl4pPr>
            <a:lvl5pPr marL="1827379" indent="0">
              <a:buNone/>
              <a:defRPr sz="900"/>
            </a:lvl5pPr>
            <a:lvl6pPr marL="2284223" indent="0">
              <a:buNone/>
              <a:defRPr sz="900"/>
            </a:lvl6pPr>
            <a:lvl7pPr marL="2741068" indent="0">
              <a:buNone/>
              <a:defRPr sz="900"/>
            </a:lvl7pPr>
            <a:lvl8pPr marL="3197913" indent="0">
              <a:buNone/>
              <a:defRPr sz="900"/>
            </a:lvl8pPr>
            <a:lvl9pPr marL="365475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1" hangingPunct="1">
              <a:defRPr/>
            </a:lvl1pPr>
          </a:lstStyle>
          <a:p>
            <a:pPr>
              <a:defRPr/>
            </a:pPr>
            <a:endParaRPr lang="en-US"/>
          </a:p>
        </p:txBody>
      </p:sp>
      <p:sp>
        <p:nvSpPr>
          <p:cNvPr id="6" name="Footer Placeholder 5"/>
          <p:cNvSpPr>
            <a:spLocks noGrp="1"/>
          </p:cNvSpPr>
          <p:nvPr>
            <p:ph type="ftr" sz="quarter" idx="11"/>
          </p:nvPr>
        </p:nvSpPr>
        <p:spPr/>
        <p:txBody>
          <a:bodyPr/>
          <a:lstStyle>
            <a:lvl1pPr eaLnBrk="1" hangingPunct="1">
              <a:defRPr/>
            </a:lvl1pPr>
          </a:lstStyle>
          <a:p>
            <a:pPr>
              <a:defRPr/>
            </a:pPr>
            <a:endParaRPr lang="en-US"/>
          </a:p>
        </p:txBody>
      </p:sp>
      <p:sp>
        <p:nvSpPr>
          <p:cNvPr id="7" name="Slide Number Placeholder 6"/>
          <p:cNvSpPr>
            <a:spLocks noGrp="1"/>
          </p:cNvSpPr>
          <p:nvPr>
            <p:ph type="sldNum" sz="quarter" idx="12"/>
          </p:nvPr>
        </p:nvSpPr>
        <p:spPr/>
        <p:txBody>
          <a:bodyPr/>
          <a:lstStyle>
            <a:lvl1pPr eaLnBrk="1" hangingPunct="1">
              <a:defRPr/>
            </a:lvl1pPr>
          </a:lstStyle>
          <a:p>
            <a:pPr>
              <a:defRPr/>
            </a:pPr>
            <a:fld id="{82852D5B-4675-45AD-B91C-DD5B3C2EC587}" type="slidenum">
              <a:rPr lang="en-US"/>
              <a:pPr>
                <a:defRPr/>
              </a:pPr>
              <a:t>‹#›</a:t>
            </a:fld>
            <a:endParaRPr lang="en-US"/>
          </a:p>
        </p:txBody>
      </p:sp>
    </p:spTree>
    <p:extLst>
      <p:ext uri="{BB962C8B-B14F-4D97-AF65-F5344CB8AC3E}">
        <p14:creationId xmlns:p14="http://schemas.microsoft.com/office/powerpoint/2010/main" val="4108240274"/>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C5A9FE8A-11E5-4795-9029-66CB6A16FB7F}" type="slidenum">
              <a:rPr lang="en-US"/>
              <a:pPr>
                <a:defRPr/>
              </a:pPr>
              <a:t>‹#›</a:t>
            </a:fld>
            <a:endParaRPr lang="en-US"/>
          </a:p>
        </p:txBody>
      </p:sp>
    </p:spTree>
    <p:extLst>
      <p:ext uri="{BB962C8B-B14F-4D97-AF65-F5344CB8AC3E}">
        <p14:creationId xmlns:p14="http://schemas.microsoft.com/office/powerpoint/2010/main" val="3761326201"/>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406"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5" y="609600"/>
            <a:ext cx="5693835"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AF73085A-F7CA-4959-99B5-E3979725C5EB}" type="slidenum">
              <a:rPr lang="en-US"/>
              <a:pPr>
                <a:defRPr/>
              </a:pPr>
              <a:t>‹#›</a:t>
            </a:fld>
            <a:endParaRPr lang="en-US"/>
          </a:p>
        </p:txBody>
      </p:sp>
    </p:spTree>
    <p:extLst>
      <p:ext uri="{BB962C8B-B14F-4D97-AF65-F5344CB8AC3E}">
        <p14:creationId xmlns:p14="http://schemas.microsoft.com/office/powerpoint/2010/main" val="779705930"/>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1" y="1981200"/>
            <a:ext cx="7772400" cy="4114800"/>
          </a:xfrm>
        </p:spPr>
        <p:txBody>
          <a:bodyPr/>
          <a:lstStyle/>
          <a:p>
            <a:pPr lvl="0"/>
            <a:endParaRPr lang="en-US" noProof="0" smtClean="0"/>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07AC88F2-98AB-44C9-B5DC-166D4B1FC58E}" type="slidenum">
              <a:rPr lang="en-US"/>
              <a:pPr>
                <a:defRPr/>
              </a:pPr>
              <a:t>‹#›</a:t>
            </a:fld>
            <a:endParaRPr lang="en-US"/>
          </a:p>
        </p:txBody>
      </p:sp>
    </p:spTree>
    <p:extLst>
      <p:ext uri="{BB962C8B-B14F-4D97-AF65-F5344CB8AC3E}">
        <p14:creationId xmlns:p14="http://schemas.microsoft.com/office/powerpoint/2010/main" val="1513659572"/>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903" y="1981200"/>
            <a:ext cx="381846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0027" y="1981206"/>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0027"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eaLnBrk="1" hangingPunct="1">
              <a:defRPr/>
            </a:lvl1pPr>
          </a:lstStyle>
          <a:p>
            <a:pPr>
              <a:defRPr/>
            </a:pPr>
            <a:endParaRPr lang="en-US"/>
          </a:p>
        </p:txBody>
      </p:sp>
      <p:sp>
        <p:nvSpPr>
          <p:cNvPr id="7" name="Footer Placeholder 6"/>
          <p:cNvSpPr>
            <a:spLocks noGrp="1"/>
          </p:cNvSpPr>
          <p:nvPr>
            <p:ph type="ftr" sz="quarter" idx="11"/>
          </p:nvPr>
        </p:nvSpPr>
        <p:spPr/>
        <p:txBody>
          <a:bodyPr/>
          <a:lstStyle>
            <a:lvl1pPr eaLnBrk="1" hangingPunct="1">
              <a:defRPr/>
            </a:lvl1pPr>
          </a:lstStyle>
          <a:p>
            <a:pPr>
              <a:defRPr/>
            </a:pPr>
            <a:endParaRPr lang="en-US"/>
          </a:p>
        </p:txBody>
      </p:sp>
      <p:sp>
        <p:nvSpPr>
          <p:cNvPr id="8" name="Slide Number Placeholder 7"/>
          <p:cNvSpPr>
            <a:spLocks noGrp="1"/>
          </p:cNvSpPr>
          <p:nvPr>
            <p:ph type="sldNum" sz="quarter" idx="12"/>
          </p:nvPr>
        </p:nvSpPr>
        <p:spPr/>
        <p:txBody>
          <a:bodyPr/>
          <a:lstStyle>
            <a:lvl1pPr eaLnBrk="1" hangingPunct="1">
              <a:defRPr/>
            </a:lvl1pPr>
          </a:lstStyle>
          <a:p>
            <a:pPr>
              <a:defRPr/>
            </a:pPr>
            <a:fld id="{48190574-AF1B-4502-A4EA-34F41BE418E4}" type="slidenum">
              <a:rPr lang="en-US"/>
              <a:pPr>
                <a:defRPr/>
              </a:pPr>
              <a:t>‹#›</a:t>
            </a:fld>
            <a:endParaRPr lang="en-US"/>
          </a:p>
        </p:txBody>
      </p:sp>
    </p:spTree>
    <p:extLst>
      <p:ext uri="{BB962C8B-B14F-4D97-AF65-F5344CB8AC3E}">
        <p14:creationId xmlns:p14="http://schemas.microsoft.com/office/powerpoint/2010/main" val="2669087133"/>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1"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903" y="1981206"/>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0027" y="1981206"/>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903"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0027" y="4114800"/>
            <a:ext cx="3818467"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eaLnBrk="1" hangingPunct="1">
              <a:defRPr/>
            </a:lvl1pPr>
          </a:lstStyle>
          <a:p>
            <a:pPr>
              <a:defRPr/>
            </a:pPr>
            <a:endParaRPr lang="en-US"/>
          </a:p>
        </p:txBody>
      </p:sp>
      <p:sp>
        <p:nvSpPr>
          <p:cNvPr id="8" name="Footer Placeholder 7"/>
          <p:cNvSpPr>
            <a:spLocks noGrp="1"/>
          </p:cNvSpPr>
          <p:nvPr>
            <p:ph type="ftr" sz="quarter" idx="11"/>
          </p:nvPr>
        </p:nvSpPr>
        <p:spPr/>
        <p:txBody>
          <a:bodyPr/>
          <a:lstStyle>
            <a:lvl1pPr eaLnBrk="1" hangingPunct="1">
              <a:defRPr/>
            </a:lvl1pPr>
          </a:lstStyle>
          <a:p>
            <a:pPr>
              <a:defRPr/>
            </a:pPr>
            <a:endParaRPr lang="en-US"/>
          </a:p>
        </p:txBody>
      </p:sp>
      <p:sp>
        <p:nvSpPr>
          <p:cNvPr id="9" name="Slide Number Placeholder 8"/>
          <p:cNvSpPr>
            <a:spLocks noGrp="1"/>
          </p:cNvSpPr>
          <p:nvPr>
            <p:ph type="sldNum" sz="quarter" idx="12"/>
          </p:nvPr>
        </p:nvSpPr>
        <p:spPr/>
        <p:txBody>
          <a:bodyPr/>
          <a:lstStyle>
            <a:lvl1pPr eaLnBrk="1" hangingPunct="1">
              <a:defRPr/>
            </a:lvl1pPr>
          </a:lstStyle>
          <a:p>
            <a:pPr>
              <a:defRPr/>
            </a:pPr>
            <a:fld id="{D4A2275F-C085-47F7-99EF-F70286282813}" type="slidenum">
              <a:rPr lang="en-US"/>
              <a:pPr>
                <a:defRPr/>
              </a:pPr>
              <a:t>‹#›</a:t>
            </a:fld>
            <a:endParaRPr lang="en-US"/>
          </a:p>
        </p:txBody>
      </p:sp>
    </p:spTree>
    <p:extLst>
      <p:ext uri="{BB962C8B-B14F-4D97-AF65-F5344CB8AC3E}">
        <p14:creationId xmlns:p14="http://schemas.microsoft.com/office/powerpoint/2010/main" val="870371737"/>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1" y="1981200"/>
            <a:ext cx="7772400" cy="4114800"/>
          </a:xfrm>
        </p:spPr>
        <p:txBody>
          <a:bodyPr/>
          <a:lstStyle/>
          <a:p>
            <a:pPr lvl="0"/>
            <a:endParaRPr lang="en-US" noProof="0" smtClean="0"/>
          </a:p>
        </p:txBody>
      </p:sp>
      <p:sp>
        <p:nvSpPr>
          <p:cNvPr id="4" name="Date Placeholder 3"/>
          <p:cNvSpPr>
            <a:spLocks noGrp="1"/>
          </p:cNvSpPr>
          <p:nvPr>
            <p:ph type="dt" sz="half" idx="10"/>
          </p:nvPr>
        </p:nvSpPr>
        <p:spPr/>
        <p:txBody>
          <a:bodyPr/>
          <a:lstStyle>
            <a:lvl1pPr eaLnBrk="1" hangingPunct="1">
              <a:defRPr/>
            </a:lvl1pPr>
          </a:lstStyle>
          <a:p>
            <a:pPr>
              <a:defRPr/>
            </a:pPr>
            <a:endParaRPr lang="en-US"/>
          </a:p>
        </p:txBody>
      </p:sp>
      <p:sp>
        <p:nvSpPr>
          <p:cNvPr id="5" name="Footer Placeholder 4"/>
          <p:cNvSpPr>
            <a:spLocks noGrp="1"/>
          </p:cNvSpPr>
          <p:nvPr>
            <p:ph type="ftr" sz="quarter" idx="11"/>
          </p:nvPr>
        </p:nvSpPr>
        <p:spPr/>
        <p:txBody>
          <a:bodyPr/>
          <a:lstStyle>
            <a:lvl1pPr eaLnBrk="1" hangingPunct="1">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a:lvl1pPr>
          </a:lstStyle>
          <a:p>
            <a:pPr>
              <a:defRPr/>
            </a:pPr>
            <a:fld id="{BEBE516E-13F6-4E03-8657-ED35EF08F3DF}" type="slidenum">
              <a:rPr lang="en-US"/>
              <a:pPr>
                <a:defRPr/>
              </a:pPr>
              <a:t>‹#›</a:t>
            </a:fld>
            <a:endParaRPr lang="en-US"/>
          </a:p>
        </p:txBody>
      </p:sp>
    </p:spTree>
    <p:extLst>
      <p:ext uri="{BB962C8B-B14F-4D97-AF65-F5344CB8AC3E}">
        <p14:creationId xmlns:p14="http://schemas.microsoft.com/office/powerpoint/2010/main" val="1280239512"/>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61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AD7FE7EC-E672-4F61-8552-86DF68C98911}" type="slidenum">
              <a:rPr lang="en-US"/>
              <a:pPr>
                <a:defRPr/>
              </a:pPr>
              <a:t>‹#›</a:t>
            </a:fld>
            <a:endParaRPr lang="en-US"/>
          </a:p>
        </p:txBody>
      </p:sp>
    </p:spTree>
    <p:extLst>
      <p:ext uri="{BB962C8B-B14F-4D97-AF65-F5344CB8AC3E}">
        <p14:creationId xmlns:p14="http://schemas.microsoft.com/office/powerpoint/2010/main" val="25302003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B3B9AA54-FD53-4C0D-9CA1-33E189396FA7}" type="slidenum">
              <a:rPr lang="en-US"/>
              <a:pPr>
                <a:defRPr/>
              </a:pPr>
              <a:t>‹#›</a:t>
            </a:fld>
            <a:endParaRPr lang="en-US"/>
          </a:p>
        </p:txBody>
      </p:sp>
    </p:spTree>
    <p:extLst>
      <p:ext uri="{BB962C8B-B14F-4D97-AF65-F5344CB8AC3E}">
        <p14:creationId xmlns:p14="http://schemas.microsoft.com/office/powerpoint/2010/main" val="2851601766"/>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pPr>
              <a:defRPr/>
            </a:pPr>
            <a:endParaRPr lang="en-US"/>
          </a:p>
        </p:txBody>
      </p:sp>
      <p:sp>
        <p:nvSpPr>
          <p:cNvPr id="3" name="Footer Placeholder 4"/>
          <p:cNvSpPr>
            <a:spLocks noGrp="1"/>
          </p:cNvSpPr>
          <p:nvPr>
            <p:ph type="ftr" sz="quarter" idx="11"/>
          </p:nvPr>
        </p:nvSpPr>
        <p:spPr>
          <a:ln/>
        </p:spPr>
        <p:txBody>
          <a:bodyPr/>
          <a:lstStyle>
            <a:lvl1pPr>
              <a:defRPr/>
            </a:lvl1pPr>
          </a:lstStyle>
          <a:p>
            <a:pPr>
              <a:defRPr/>
            </a:pPr>
            <a:endParaRPr lang="en-US"/>
          </a:p>
        </p:txBody>
      </p:sp>
      <p:sp>
        <p:nvSpPr>
          <p:cNvPr id="4" name="Slide Number Placeholder 5"/>
          <p:cNvSpPr>
            <a:spLocks noGrp="1"/>
          </p:cNvSpPr>
          <p:nvPr>
            <p:ph type="sldNum" sz="quarter" idx="12"/>
          </p:nvPr>
        </p:nvSpPr>
        <p:spPr>
          <a:ln/>
        </p:spPr>
        <p:txBody>
          <a:bodyPr/>
          <a:lstStyle>
            <a:lvl1pPr>
              <a:defRPr/>
            </a:lvl1pPr>
          </a:lstStyle>
          <a:p>
            <a:pPr>
              <a:defRPr/>
            </a:pPr>
            <a:fld id="{1BE8FBAC-C40B-4F37-9460-2732E125430A}" type="slidenum">
              <a:rPr lang="en-US"/>
              <a:pPr>
                <a:defRPr/>
              </a:pPr>
              <a:t>‹#›</a:t>
            </a:fld>
            <a:endParaRPr lang="en-US"/>
          </a:p>
        </p:txBody>
      </p:sp>
    </p:spTree>
    <p:extLst>
      <p:ext uri="{BB962C8B-B14F-4D97-AF65-F5344CB8AC3E}">
        <p14:creationId xmlns:p14="http://schemas.microsoft.com/office/powerpoint/2010/main" val="460750689"/>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sv-SE"/>
          </a:p>
        </p:txBody>
      </p:sp>
      <p:sp>
        <p:nvSpPr>
          <p:cNvPr id="3" name="Date Placeholder 3"/>
          <p:cNvSpPr>
            <a:spLocks noGrp="1"/>
          </p:cNvSpPr>
          <p:nvPr>
            <p:ph type="dt" sz="half" idx="10"/>
          </p:nvPr>
        </p:nvSpPr>
        <p:spPr>
          <a:ln/>
        </p:spPr>
        <p:txBody>
          <a:bodyPr/>
          <a:lstStyle>
            <a:lvl1pPr>
              <a:defRPr/>
            </a:lvl1pPr>
          </a:lstStyle>
          <a:p>
            <a:pPr>
              <a:defRPr/>
            </a:pPr>
            <a:endParaRPr lang="en-US"/>
          </a:p>
        </p:txBody>
      </p:sp>
      <p:sp>
        <p:nvSpPr>
          <p:cNvPr id="4" name="Footer Placeholder 4"/>
          <p:cNvSpPr>
            <a:spLocks noGrp="1"/>
          </p:cNvSpPr>
          <p:nvPr>
            <p:ph type="ftr" sz="quarter" idx="11"/>
          </p:nvPr>
        </p:nvSpPr>
        <p:spPr>
          <a:ln/>
        </p:spPr>
        <p:txBody>
          <a:bodyPr/>
          <a:lstStyle>
            <a:lvl1pPr>
              <a:defRPr/>
            </a:lvl1pPr>
          </a:lstStyle>
          <a:p>
            <a:pPr>
              <a:defRPr/>
            </a:pPr>
            <a:endParaRPr lang="en-US"/>
          </a:p>
        </p:txBody>
      </p:sp>
      <p:sp>
        <p:nvSpPr>
          <p:cNvPr id="5" name="Slide Number Placeholder 5"/>
          <p:cNvSpPr>
            <a:spLocks noGrp="1"/>
          </p:cNvSpPr>
          <p:nvPr>
            <p:ph type="sldNum" sz="quarter" idx="12"/>
          </p:nvPr>
        </p:nvSpPr>
        <p:spPr>
          <a:ln/>
        </p:spPr>
        <p:txBody>
          <a:bodyPr/>
          <a:lstStyle>
            <a:lvl1pPr>
              <a:defRPr/>
            </a:lvl1pPr>
          </a:lstStyle>
          <a:p>
            <a:pPr>
              <a:defRPr/>
            </a:pPr>
            <a:fld id="{654820C4-512B-4714-83EB-CBB1DB43B240}" type="slidenum">
              <a:rPr lang="en-US"/>
              <a:pPr>
                <a:defRPr/>
              </a:pPr>
              <a:t>‹#›</a:t>
            </a:fld>
            <a:endParaRPr lang="en-US"/>
          </a:p>
        </p:txBody>
      </p:sp>
    </p:spTree>
    <p:extLst>
      <p:ext uri="{BB962C8B-B14F-4D97-AF65-F5344CB8AC3E}">
        <p14:creationId xmlns:p14="http://schemas.microsoft.com/office/powerpoint/2010/main" val="93136696"/>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213178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71" y="3886200"/>
            <a:ext cx="6400801" cy="1752600"/>
          </a:xfrm>
        </p:spPr>
        <p:txBody>
          <a:bodyPr/>
          <a:lstStyle>
            <a:lvl1pPr marL="0" indent="0" algn="ctr">
              <a:buNone/>
              <a:defRPr/>
            </a:lvl1pPr>
            <a:lvl2pPr marL="456348" indent="0" algn="ctr">
              <a:buNone/>
              <a:defRPr/>
            </a:lvl2pPr>
            <a:lvl3pPr marL="912696" indent="0" algn="ctr">
              <a:buNone/>
              <a:defRPr/>
            </a:lvl3pPr>
            <a:lvl4pPr marL="1369044" indent="0" algn="ctr">
              <a:buNone/>
              <a:defRPr/>
            </a:lvl4pPr>
            <a:lvl5pPr marL="1825391" indent="0" algn="ctr">
              <a:buNone/>
              <a:defRPr/>
            </a:lvl5pPr>
            <a:lvl6pPr marL="2281741" indent="0" algn="ctr">
              <a:buNone/>
              <a:defRPr/>
            </a:lvl6pPr>
            <a:lvl7pPr marL="2738088" indent="0" algn="ctr">
              <a:buNone/>
              <a:defRPr/>
            </a:lvl7pPr>
            <a:lvl8pPr marL="3194435" indent="0" algn="ctr">
              <a:buNone/>
              <a:defRPr/>
            </a:lvl8pPr>
            <a:lvl9pPr marL="365078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D7D8E112-10FD-4C75-BE0D-9493B5566430}" type="slidenum">
              <a:rPr lang="en-US"/>
              <a:pPr>
                <a:defRPr/>
              </a:pPr>
              <a:t>‹#›</a:t>
            </a:fld>
            <a:endParaRPr lang="en-US"/>
          </a:p>
        </p:txBody>
      </p:sp>
    </p:spTree>
    <p:extLst>
      <p:ext uri="{BB962C8B-B14F-4D97-AF65-F5344CB8AC3E}">
        <p14:creationId xmlns:p14="http://schemas.microsoft.com/office/powerpoint/2010/main" val="1847494281"/>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27C4DB25-1D88-46E0-AEED-10F659E983F8}" type="slidenum">
              <a:rPr lang="en-US"/>
              <a:pPr>
                <a:defRPr/>
              </a:pPr>
              <a:t>‹#›</a:t>
            </a:fld>
            <a:endParaRPr lang="en-US"/>
          </a:p>
        </p:txBody>
      </p:sp>
    </p:spTree>
    <p:extLst>
      <p:ext uri="{BB962C8B-B14F-4D97-AF65-F5344CB8AC3E}">
        <p14:creationId xmlns:p14="http://schemas.microsoft.com/office/powerpoint/2010/main" val="34663684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826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89" y="2906732"/>
            <a:ext cx="7772400" cy="1500187"/>
          </a:xfrm>
        </p:spPr>
        <p:txBody>
          <a:bodyPr anchor="b"/>
          <a:lstStyle>
            <a:lvl1pPr marL="0" indent="0">
              <a:buNone/>
              <a:defRPr sz="1900"/>
            </a:lvl1pPr>
            <a:lvl2pPr marL="456348" indent="0">
              <a:buNone/>
              <a:defRPr sz="1800"/>
            </a:lvl2pPr>
            <a:lvl3pPr marL="912696" indent="0">
              <a:buNone/>
              <a:defRPr sz="1600"/>
            </a:lvl3pPr>
            <a:lvl4pPr marL="1369044" indent="0">
              <a:buNone/>
              <a:defRPr sz="1400"/>
            </a:lvl4pPr>
            <a:lvl5pPr marL="1825391" indent="0">
              <a:buNone/>
              <a:defRPr sz="1400"/>
            </a:lvl5pPr>
            <a:lvl6pPr marL="2281741" indent="0">
              <a:buNone/>
              <a:defRPr sz="1400"/>
            </a:lvl6pPr>
            <a:lvl7pPr marL="2738088" indent="0">
              <a:buNone/>
              <a:defRPr sz="1400"/>
            </a:lvl7pPr>
            <a:lvl8pPr marL="3194435" indent="0">
              <a:buNone/>
              <a:defRPr sz="1400"/>
            </a:lvl8pPr>
            <a:lvl9pPr marL="3650787"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81C28C4A-F8C4-48AB-939D-4E2960483F3C}" type="slidenum">
              <a:rPr lang="en-US"/>
              <a:pPr>
                <a:defRPr/>
              </a:pPr>
              <a:t>‹#›</a:t>
            </a:fld>
            <a:endParaRPr lang="en-US"/>
          </a:p>
        </p:txBody>
      </p:sp>
    </p:spTree>
    <p:extLst>
      <p:ext uri="{BB962C8B-B14F-4D97-AF65-F5344CB8AC3E}">
        <p14:creationId xmlns:p14="http://schemas.microsoft.com/office/powerpoint/2010/main" val="3636562021"/>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950"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0290" y="1981200"/>
            <a:ext cx="3818467" cy="4114800"/>
          </a:xfrm>
        </p:spPr>
        <p:txBody>
          <a:bodyPr/>
          <a:lstStyle>
            <a:lvl1pPr>
              <a:defRPr sz="2800"/>
            </a:lvl1pPr>
            <a:lvl2pPr>
              <a:defRPr sz="24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CED7FD1B-A11D-4DB0-9C27-F3D81D8CC60D}" type="slidenum">
              <a:rPr lang="en-US"/>
              <a:pPr>
                <a:defRPr/>
              </a:pPr>
              <a:t>‹#›</a:t>
            </a:fld>
            <a:endParaRPr lang="en-US"/>
          </a:p>
        </p:txBody>
      </p:sp>
    </p:spTree>
    <p:extLst>
      <p:ext uri="{BB962C8B-B14F-4D97-AF65-F5344CB8AC3E}">
        <p14:creationId xmlns:p14="http://schemas.microsoft.com/office/powerpoint/2010/main" val="3758639212"/>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638"/>
            <a:ext cx="8229601"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400" b="1"/>
            </a:lvl1pPr>
            <a:lvl2pPr marL="456348" indent="0">
              <a:buNone/>
              <a:defRPr sz="1900" b="1"/>
            </a:lvl2pPr>
            <a:lvl3pPr marL="912696" indent="0">
              <a:buNone/>
              <a:defRPr sz="1800" b="1"/>
            </a:lvl3pPr>
            <a:lvl4pPr marL="1369044" indent="0">
              <a:buNone/>
              <a:defRPr sz="1600" b="1"/>
            </a:lvl4pPr>
            <a:lvl5pPr marL="1825391" indent="0">
              <a:buNone/>
              <a:defRPr sz="1600" b="1"/>
            </a:lvl5pPr>
            <a:lvl6pPr marL="2281741" indent="0">
              <a:buNone/>
              <a:defRPr sz="1600" b="1"/>
            </a:lvl6pPr>
            <a:lvl7pPr marL="2738088" indent="0">
              <a:buNone/>
              <a:defRPr sz="1600" b="1"/>
            </a:lvl7pPr>
            <a:lvl8pPr marL="3194435" indent="0">
              <a:buNone/>
              <a:defRPr sz="1600" b="1"/>
            </a:lvl8pPr>
            <a:lvl9pPr marL="365078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381" y="1535113"/>
            <a:ext cx="4041422" cy="639762"/>
          </a:xfrm>
        </p:spPr>
        <p:txBody>
          <a:bodyPr anchor="b"/>
          <a:lstStyle>
            <a:lvl1pPr marL="0" indent="0">
              <a:buNone/>
              <a:defRPr sz="2400" b="1"/>
            </a:lvl1pPr>
            <a:lvl2pPr marL="456348" indent="0">
              <a:buNone/>
              <a:defRPr sz="1900" b="1"/>
            </a:lvl2pPr>
            <a:lvl3pPr marL="912696" indent="0">
              <a:buNone/>
              <a:defRPr sz="1800" b="1"/>
            </a:lvl3pPr>
            <a:lvl4pPr marL="1369044" indent="0">
              <a:buNone/>
              <a:defRPr sz="1600" b="1"/>
            </a:lvl4pPr>
            <a:lvl5pPr marL="1825391" indent="0">
              <a:buNone/>
              <a:defRPr sz="1600" b="1"/>
            </a:lvl5pPr>
            <a:lvl6pPr marL="2281741" indent="0">
              <a:buNone/>
              <a:defRPr sz="1600" b="1"/>
            </a:lvl6pPr>
            <a:lvl7pPr marL="2738088" indent="0">
              <a:buNone/>
              <a:defRPr sz="1600" b="1"/>
            </a:lvl7pPr>
            <a:lvl8pPr marL="3194435" indent="0">
              <a:buNone/>
              <a:defRPr sz="1600" b="1"/>
            </a:lvl8pPr>
            <a:lvl9pPr marL="365078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381" y="2174875"/>
            <a:ext cx="4041422" cy="3951288"/>
          </a:xfrm>
        </p:spPr>
        <p:txBody>
          <a:bodyPr/>
          <a:lstStyle>
            <a:lvl1pPr>
              <a:defRPr sz="24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D9849D2E-A3A7-488A-A86D-5CCE621A2607}" type="slidenum">
              <a:rPr lang="en-US"/>
              <a:pPr>
                <a:defRPr/>
              </a:pPr>
              <a:t>‹#›</a:t>
            </a:fld>
            <a:endParaRPr lang="en-US"/>
          </a:p>
        </p:txBody>
      </p:sp>
    </p:spTree>
    <p:extLst>
      <p:ext uri="{BB962C8B-B14F-4D97-AF65-F5344CB8AC3E}">
        <p14:creationId xmlns:p14="http://schemas.microsoft.com/office/powerpoint/2010/main" val="3920488589"/>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a:lvl1pPr>
          </a:lstStyle>
          <a:p>
            <a:pPr>
              <a:defRPr/>
            </a:pPr>
            <a:fld id="{25310CD8-1219-4631-9B35-5676F23C3750}" type="slidenum">
              <a:rPr lang="en-US"/>
              <a:pPr>
                <a:defRPr/>
              </a:pPr>
              <a:t>‹#›</a:t>
            </a:fld>
            <a:endParaRPr lang="en-US"/>
          </a:p>
        </p:txBody>
      </p:sp>
    </p:spTree>
    <p:extLst>
      <p:ext uri="{BB962C8B-B14F-4D97-AF65-F5344CB8AC3E}">
        <p14:creationId xmlns:p14="http://schemas.microsoft.com/office/powerpoint/2010/main" val="1139973365"/>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a:lvl1pPr>
          </a:lstStyle>
          <a:p>
            <a:pPr>
              <a:defRPr/>
            </a:pPr>
            <a:fld id="{F2A0BCBE-E51D-4CA2-9145-FF696334740B}" type="slidenum">
              <a:rPr lang="en-US"/>
              <a:pPr>
                <a:defRPr/>
              </a:pPr>
              <a:t>‹#›</a:t>
            </a:fld>
            <a:endParaRPr lang="en-US"/>
          </a:p>
        </p:txBody>
      </p:sp>
    </p:spTree>
    <p:extLst>
      <p:ext uri="{BB962C8B-B14F-4D97-AF65-F5344CB8AC3E}">
        <p14:creationId xmlns:p14="http://schemas.microsoft.com/office/powerpoint/2010/main" val="2487812921"/>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4" y="273062"/>
            <a:ext cx="3008489"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762" y="274399"/>
            <a:ext cx="5111044" cy="5853113"/>
          </a:xfrm>
        </p:spPr>
        <p:txBody>
          <a:bodyPr/>
          <a:lstStyle>
            <a:lvl1pPr>
              <a:defRPr sz="3200"/>
            </a:lvl1pPr>
            <a:lvl2pPr>
              <a:defRPr sz="2800"/>
            </a:lvl2pPr>
            <a:lvl3pPr>
              <a:defRPr sz="24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4" y="1435123"/>
            <a:ext cx="3008489" cy="4691063"/>
          </a:xfrm>
        </p:spPr>
        <p:txBody>
          <a:bodyPr/>
          <a:lstStyle>
            <a:lvl1pPr marL="0" indent="0">
              <a:buNone/>
              <a:defRPr sz="1400"/>
            </a:lvl1pPr>
            <a:lvl2pPr marL="456348" indent="0">
              <a:buNone/>
              <a:defRPr sz="1200"/>
            </a:lvl2pPr>
            <a:lvl3pPr marL="912696" indent="0">
              <a:buNone/>
              <a:defRPr sz="1000"/>
            </a:lvl3pPr>
            <a:lvl4pPr marL="1369044" indent="0">
              <a:buNone/>
              <a:defRPr sz="900"/>
            </a:lvl4pPr>
            <a:lvl5pPr marL="1825391" indent="0">
              <a:buNone/>
              <a:defRPr sz="900"/>
            </a:lvl5pPr>
            <a:lvl6pPr marL="2281741" indent="0">
              <a:buNone/>
              <a:defRPr sz="900"/>
            </a:lvl6pPr>
            <a:lvl7pPr marL="2738088" indent="0">
              <a:buNone/>
              <a:defRPr sz="900"/>
            </a:lvl7pPr>
            <a:lvl8pPr marL="3194435" indent="0">
              <a:buNone/>
              <a:defRPr sz="900"/>
            </a:lvl8pPr>
            <a:lvl9pPr marL="365078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515073BA-8CB5-4821-A6C8-655565818AEF}" type="slidenum">
              <a:rPr lang="en-US"/>
              <a:pPr>
                <a:defRPr/>
              </a:pPr>
              <a:t>‹#›</a:t>
            </a:fld>
            <a:endParaRPr lang="en-US"/>
          </a:p>
        </p:txBody>
      </p:sp>
    </p:spTree>
    <p:extLst>
      <p:ext uri="{BB962C8B-B14F-4D97-AF65-F5344CB8AC3E}">
        <p14:creationId xmlns:p14="http://schemas.microsoft.com/office/powerpoint/2010/main" val="939429739"/>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12"/>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111" y="612787"/>
            <a:ext cx="5486400" cy="4114800"/>
          </a:xfrm>
        </p:spPr>
        <p:txBody>
          <a:bodyPr/>
          <a:lstStyle>
            <a:lvl1pPr marL="0" indent="0">
              <a:buNone/>
              <a:defRPr sz="3200"/>
            </a:lvl1pPr>
            <a:lvl2pPr marL="456348" indent="0">
              <a:buNone/>
              <a:defRPr sz="2800"/>
            </a:lvl2pPr>
            <a:lvl3pPr marL="912696" indent="0">
              <a:buNone/>
              <a:defRPr sz="2400"/>
            </a:lvl3pPr>
            <a:lvl4pPr marL="1369044" indent="0">
              <a:buNone/>
              <a:defRPr sz="1900"/>
            </a:lvl4pPr>
            <a:lvl5pPr marL="1825391" indent="0">
              <a:buNone/>
              <a:defRPr sz="1900"/>
            </a:lvl5pPr>
            <a:lvl6pPr marL="2281741" indent="0">
              <a:buNone/>
              <a:defRPr sz="1900"/>
            </a:lvl6pPr>
            <a:lvl7pPr marL="2738088" indent="0">
              <a:buNone/>
              <a:defRPr sz="1900"/>
            </a:lvl7pPr>
            <a:lvl8pPr marL="3194435" indent="0">
              <a:buNone/>
              <a:defRPr sz="1900"/>
            </a:lvl8pPr>
            <a:lvl9pPr marL="3650787" indent="0">
              <a:buNone/>
              <a:defRPr sz="1900"/>
            </a:lvl9pPr>
          </a:lstStyle>
          <a:p>
            <a:pPr lvl="0"/>
            <a:endParaRPr lang="en-US" noProof="0" smtClean="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400"/>
            </a:lvl1pPr>
            <a:lvl2pPr marL="456348" indent="0">
              <a:buNone/>
              <a:defRPr sz="1200"/>
            </a:lvl2pPr>
            <a:lvl3pPr marL="912696" indent="0">
              <a:buNone/>
              <a:defRPr sz="1000"/>
            </a:lvl3pPr>
            <a:lvl4pPr marL="1369044" indent="0">
              <a:buNone/>
              <a:defRPr sz="900"/>
            </a:lvl4pPr>
            <a:lvl5pPr marL="1825391" indent="0">
              <a:buNone/>
              <a:defRPr sz="900"/>
            </a:lvl5pPr>
            <a:lvl6pPr marL="2281741" indent="0">
              <a:buNone/>
              <a:defRPr sz="900"/>
            </a:lvl6pPr>
            <a:lvl7pPr marL="2738088" indent="0">
              <a:buNone/>
              <a:defRPr sz="900"/>
            </a:lvl7pPr>
            <a:lvl8pPr marL="3194435" indent="0">
              <a:buNone/>
              <a:defRPr sz="900"/>
            </a:lvl8pPr>
            <a:lvl9pPr marL="3650787"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030FB29E-7218-481C-AE3F-3213BBE04C03}" type="slidenum">
              <a:rPr lang="en-US"/>
              <a:pPr>
                <a:defRPr/>
              </a:pPr>
              <a:t>‹#›</a:t>
            </a:fld>
            <a:endParaRPr lang="en-US"/>
          </a:p>
        </p:txBody>
      </p:sp>
    </p:spTree>
    <p:extLst>
      <p:ext uri="{BB962C8B-B14F-4D97-AF65-F5344CB8AC3E}">
        <p14:creationId xmlns:p14="http://schemas.microsoft.com/office/powerpoint/2010/main" val="80473033"/>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629CD295-C832-4FCD-A214-6B69F3BE0005}" type="slidenum">
              <a:rPr lang="en-US"/>
              <a:pPr>
                <a:defRPr/>
              </a:pPr>
              <a:t>‹#›</a:t>
            </a:fld>
            <a:endParaRPr lang="en-US"/>
          </a:p>
        </p:txBody>
      </p:sp>
    </p:spTree>
    <p:extLst>
      <p:ext uri="{BB962C8B-B14F-4D97-AF65-F5344CB8AC3E}">
        <p14:creationId xmlns:p14="http://schemas.microsoft.com/office/powerpoint/2010/main" val="1321540092"/>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382" y="609600"/>
            <a:ext cx="1943101"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93834"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E32DD0E1-C2D9-484D-824B-ED0941BA6921}" type="slidenum">
              <a:rPr lang="en-US"/>
              <a:pPr>
                <a:defRPr/>
              </a:pPr>
              <a:t>‹#›</a:t>
            </a:fld>
            <a:endParaRPr lang="en-US"/>
          </a:p>
        </p:txBody>
      </p:sp>
    </p:spTree>
    <p:extLst>
      <p:ext uri="{BB962C8B-B14F-4D97-AF65-F5344CB8AC3E}">
        <p14:creationId xmlns:p14="http://schemas.microsoft.com/office/powerpoint/2010/main" val="3633086327"/>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1"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eaLnBrk="1" hangingPunct="1">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D803E4FF-7EE0-48E8-9432-3D9EF0F3F19B}" type="slidenum">
              <a:rPr lang="en-US"/>
              <a:pPr>
                <a:defRPr/>
              </a:pPr>
              <a:t>‹#›</a:t>
            </a:fld>
            <a:endParaRPr lang="en-US"/>
          </a:p>
        </p:txBody>
      </p:sp>
    </p:spTree>
    <p:extLst>
      <p:ext uri="{BB962C8B-B14F-4D97-AF65-F5344CB8AC3E}">
        <p14:creationId xmlns:p14="http://schemas.microsoft.com/office/powerpoint/2010/main" val="933681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4.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theme" Target="../theme/theme5.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6" Type="http://schemas.openxmlformats.org/officeDocument/2006/relationships/theme" Target="../theme/theme7.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theme" Target="../theme/theme8.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6" Type="http://schemas.openxmlformats.org/officeDocument/2006/relationships/theme" Target="../theme/theme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2" Type="http://schemas.openxmlformats.org/officeDocument/2006/relationships/slideLayout" Target="../slideLayouts/slideLayout127.xml"/><Relationship Id="rId16" Type="http://schemas.openxmlformats.org/officeDocument/2006/relationships/theme" Target="../theme/theme10.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2" Type="http://schemas.openxmlformats.org/officeDocument/2006/relationships/slideLayout" Target="../slideLayouts/slideLayout142.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0" Type="http://schemas.openxmlformats.org/officeDocument/2006/relationships/slideLayout" Target="../slideLayouts/slideLayout150.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12.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slideLayout" Target="../slideLayouts/slideLayout177.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slideLayout" Target="../slideLayouts/slideLayout176.xml"/><Relationship Id="rId2" Type="http://schemas.openxmlformats.org/officeDocument/2006/relationships/slideLayout" Target="../slideLayouts/slideLayout166.xml"/><Relationship Id="rId16" Type="http://schemas.openxmlformats.org/officeDocument/2006/relationships/theme" Target="../theme/theme13.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5" Type="http://schemas.openxmlformats.org/officeDocument/2006/relationships/slideLayout" Target="../slideLayouts/slideLayout17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slideLayout" Target="../slideLayouts/slideLayout17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theme" Target="../theme/theme1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slideLayout" Target="../slideLayouts/slideLayout19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theme" Target="../theme/theme15.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8.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theme" Target="../theme/theme16.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29.xml"/><Relationship Id="rId3" Type="http://schemas.openxmlformats.org/officeDocument/2006/relationships/slideLayout" Target="../slideLayouts/slideLayout224.xml"/><Relationship Id="rId7" Type="http://schemas.openxmlformats.org/officeDocument/2006/relationships/slideLayout" Target="../slideLayouts/slideLayout228.xml"/><Relationship Id="rId12" Type="http://schemas.openxmlformats.org/officeDocument/2006/relationships/theme" Target="../theme/theme17.xml"/><Relationship Id="rId2" Type="http://schemas.openxmlformats.org/officeDocument/2006/relationships/slideLayout" Target="../slideLayouts/slideLayout223.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0" Type="http://schemas.openxmlformats.org/officeDocument/2006/relationships/slideLayout" Target="../slideLayouts/slideLayout231.xml"/><Relationship Id="rId4" Type="http://schemas.openxmlformats.org/officeDocument/2006/relationships/slideLayout" Target="../slideLayouts/slideLayout225.xml"/><Relationship Id="rId9" Type="http://schemas.openxmlformats.org/officeDocument/2006/relationships/slideLayout" Target="../slideLayouts/slideLayout230.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slideLayout" Target="../slideLayouts/slideLayout234.xml"/><Relationship Id="rId1" Type="http://schemas.openxmlformats.org/officeDocument/2006/relationships/slideLayout" Target="../slideLayouts/slideLayout233.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slideLayout" Target="../slideLayouts/slideLayout247.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6" Type="http://schemas.openxmlformats.org/officeDocument/2006/relationships/theme" Target="../theme/theme19.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5" Type="http://schemas.openxmlformats.org/officeDocument/2006/relationships/slideLayout" Target="../slideLayouts/slideLayout24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 Id="rId14" Type="http://schemas.openxmlformats.org/officeDocument/2006/relationships/slideLayout" Target="../slideLayouts/slideLayout248.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slideLayout" Target="../slideLayouts/slideLayout262.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70.xml"/><Relationship Id="rId13" Type="http://schemas.openxmlformats.org/officeDocument/2006/relationships/slideLayout" Target="../slideLayouts/slideLayout275.xml"/><Relationship Id="rId3" Type="http://schemas.openxmlformats.org/officeDocument/2006/relationships/slideLayout" Target="../slideLayouts/slideLayout265.xml"/><Relationship Id="rId7" Type="http://schemas.openxmlformats.org/officeDocument/2006/relationships/slideLayout" Target="../slideLayouts/slideLayout269.xml"/><Relationship Id="rId12" Type="http://schemas.openxmlformats.org/officeDocument/2006/relationships/slideLayout" Target="../slideLayouts/slideLayout274.xml"/><Relationship Id="rId2" Type="http://schemas.openxmlformats.org/officeDocument/2006/relationships/slideLayout" Target="../slideLayouts/slideLayout264.xml"/><Relationship Id="rId16" Type="http://schemas.openxmlformats.org/officeDocument/2006/relationships/theme" Target="../theme/theme21.xml"/><Relationship Id="rId1" Type="http://schemas.openxmlformats.org/officeDocument/2006/relationships/slideLayout" Target="../slideLayouts/slideLayout263.xml"/><Relationship Id="rId6" Type="http://schemas.openxmlformats.org/officeDocument/2006/relationships/slideLayout" Target="../slideLayouts/slideLayout268.xml"/><Relationship Id="rId11" Type="http://schemas.openxmlformats.org/officeDocument/2006/relationships/slideLayout" Target="../slideLayouts/slideLayout273.xml"/><Relationship Id="rId5" Type="http://schemas.openxmlformats.org/officeDocument/2006/relationships/slideLayout" Target="../slideLayouts/slideLayout267.xml"/><Relationship Id="rId15" Type="http://schemas.openxmlformats.org/officeDocument/2006/relationships/slideLayout" Target="../slideLayouts/slideLayout277.xml"/><Relationship Id="rId10" Type="http://schemas.openxmlformats.org/officeDocument/2006/relationships/slideLayout" Target="../slideLayouts/slideLayout272.xml"/><Relationship Id="rId4" Type="http://schemas.openxmlformats.org/officeDocument/2006/relationships/slideLayout" Target="../slideLayouts/slideLayout266.xml"/><Relationship Id="rId9" Type="http://schemas.openxmlformats.org/officeDocument/2006/relationships/slideLayout" Target="../slideLayouts/slideLayout271.xml"/><Relationship Id="rId14" Type="http://schemas.openxmlformats.org/officeDocument/2006/relationships/slideLayout" Target="../slideLayouts/slideLayout276.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85.xml"/><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2.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96.xml"/><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3.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07.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4.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slideLayout" Target="../slideLayouts/slideLayout323.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6" Type="http://schemas.openxmlformats.org/officeDocument/2006/relationships/theme" Target="../theme/theme25.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5" Type="http://schemas.openxmlformats.org/officeDocument/2006/relationships/slideLayout" Target="../slideLayouts/slideLayout32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 Id="rId14" Type="http://schemas.openxmlformats.org/officeDocument/2006/relationships/slideLayout" Target="../slideLayouts/slideLayout324.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slideLayout" Target="../slideLayouts/slideLayout338.xml"/><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2" Type="http://schemas.openxmlformats.org/officeDocument/2006/relationships/slideLayout" Target="../slideLayouts/slideLayout327.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46.xml"/><Relationship Id="rId13" Type="http://schemas.openxmlformats.org/officeDocument/2006/relationships/slideLayout" Target="../slideLayouts/slideLayout351.xml"/><Relationship Id="rId3" Type="http://schemas.openxmlformats.org/officeDocument/2006/relationships/slideLayout" Target="../slideLayouts/slideLayout341.xml"/><Relationship Id="rId7" Type="http://schemas.openxmlformats.org/officeDocument/2006/relationships/slideLayout" Target="../slideLayouts/slideLayout345.xml"/><Relationship Id="rId12" Type="http://schemas.openxmlformats.org/officeDocument/2006/relationships/slideLayout" Target="../slideLayouts/slideLayout350.xml"/><Relationship Id="rId2" Type="http://schemas.openxmlformats.org/officeDocument/2006/relationships/slideLayout" Target="../slideLayouts/slideLayout340.xml"/><Relationship Id="rId16" Type="http://schemas.openxmlformats.org/officeDocument/2006/relationships/theme" Target="../theme/theme27.xml"/><Relationship Id="rId1" Type="http://schemas.openxmlformats.org/officeDocument/2006/relationships/slideLayout" Target="../slideLayouts/slideLayout339.xml"/><Relationship Id="rId6" Type="http://schemas.openxmlformats.org/officeDocument/2006/relationships/slideLayout" Target="../slideLayouts/slideLayout344.xml"/><Relationship Id="rId11" Type="http://schemas.openxmlformats.org/officeDocument/2006/relationships/slideLayout" Target="../slideLayouts/slideLayout349.xml"/><Relationship Id="rId5" Type="http://schemas.openxmlformats.org/officeDocument/2006/relationships/slideLayout" Target="../slideLayouts/slideLayout343.xml"/><Relationship Id="rId15" Type="http://schemas.openxmlformats.org/officeDocument/2006/relationships/slideLayout" Target="../slideLayouts/slideLayout353.xml"/><Relationship Id="rId10" Type="http://schemas.openxmlformats.org/officeDocument/2006/relationships/slideLayout" Target="../slideLayouts/slideLayout348.xml"/><Relationship Id="rId4" Type="http://schemas.openxmlformats.org/officeDocument/2006/relationships/slideLayout" Target="../slideLayouts/slideLayout342.xml"/><Relationship Id="rId9" Type="http://schemas.openxmlformats.org/officeDocument/2006/relationships/slideLayout" Target="../slideLayouts/slideLayout347.xml"/><Relationship Id="rId14" Type="http://schemas.openxmlformats.org/officeDocument/2006/relationships/slideLayout" Target="../slideLayouts/slideLayout352.xml"/></Relationships>
</file>

<file path=ppt/slideMasters/_rels/slideMaster28.xml.rels><?xml version="1.0" encoding="UTF-8" standalone="yes"?>
<Relationships xmlns="http://schemas.openxmlformats.org/package/2006/relationships"><Relationship Id="rId3" Type="http://schemas.openxmlformats.org/officeDocument/2006/relationships/slideLayout" Target="../slideLayouts/slideLayout356.xml"/><Relationship Id="rId2" Type="http://schemas.openxmlformats.org/officeDocument/2006/relationships/slideLayout" Target="../slideLayouts/slideLayout355.xml"/><Relationship Id="rId1" Type="http://schemas.openxmlformats.org/officeDocument/2006/relationships/slideLayout" Target="../slideLayouts/slideLayout354.xml"/><Relationship Id="rId5" Type="http://schemas.openxmlformats.org/officeDocument/2006/relationships/theme" Target="../theme/theme28.xml"/><Relationship Id="rId4" Type="http://schemas.openxmlformats.org/officeDocument/2006/relationships/slideLayout" Target="../slideLayouts/slideLayout35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65.xml"/><Relationship Id="rId13" Type="http://schemas.openxmlformats.org/officeDocument/2006/relationships/theme" Target="../theme/theme29.xml"/><Relationship Id="rId3" Type="http://schemas.openxmlformats.org/officeDocument/2006/relationships/slideLayout" Target="../slideLayouts/slideLayout360.xml"/><Relationship Id="rId7" Type="http://schemas.openxmlformats.org/officeDocument/2006/relationships/slideLayout" Target="../slideLayouts/slideLayout364.xml"/><Relationship Id="rId12" Type="http://schemas.openxmlformats.org/officeDocument/2006/relationships/slideLayout" Target="../slideLayouts/slideLayout369.xml"/><Relationship Id="rId2" Type="http://schemas.openxmlformats.org/officeDocument/2006/relationships/slideLayout" Target="../slideLayouts/slideLayout359.xml"/><Relationship Id="rId1" Type="http://schemas.openxmlformats.org/officeDocument/2006/relationships/slideLayout" Target="../slideLayouts/slideLayout358.xml"/><Relationship Id="rId6" Type="http://schemas.openxmlformats.org/officeDocument/2006/relationships/slideLayout" Target="../slideLayouts/slideLayout363.xml"/><Relationship Id="rId11" Type="http://schemas.openxmlformats.org/officeDocument/2006/relationships/slideLayout" Target="../slideLayouts/slideLayout368.xml"/><Relationship Id="rId5" Type="http://schemas.openxmlformats.org/officeDocument/2006/relationships/slideLayout" Target="../slideLayouts/slideLayout362.xml"/><Relationship Id="rId10" Type="http://schemas.openxmlformats.org/officeDocument/2006/relationships/slideLayout" Target="../slideLayouts/slideLayout367.xml"/><Relationship Id="rId4" Type="http://schemas.openxmlformats.org/officeDocument/2006/relationships/slideLayout" Target="../slideLayouts/slideLayout361.xml"/><Relationship Id="rId9" Type="http://schemas.openxmlformats.org/officeDocument/2006/relationships/slideLayout" Target="../slideLayouts/slideLayout3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0" hangingPunct="0">
              <a:defRPr sz="1400" b="0">
                <a:solidFill>
                  <a:srgbClr val="FFFFFF"/>
                </a:solidFill>
                <a:latin typeface="Times New Roman"/>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0" hangingPunct="0">
              <a:defRPr sz="1400" b="0">
                <a:solidFill>
                  <a:srgbClr val="FFFFFF"/>
                </a:solidFill>
                <a:latin typeface="Times New Roman"/>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0" hangingPunct="0">
              <a:defRPr sz="1400" b="0">
                <a:solidFill>
                  <a:srgbClr val="FFFFFF"/>
                </a:solidFill>
                <a:latin typeface="Times New Roman"/>
              </a:defRPr>
            </a:lvl1pPr>
          </a:lstStyle>
          <a:p>
            <a:pPr>
              <a:defRPr/>
            </a:pPr>
            <a:fld id="{5125CAE1-EA4A-4ABC-B3B2-87FD7ED2E3B4}"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7463" r:id="rId1"/>
    <p:sldLayoutId id="2147487464" r:id="rId2"/>
    <p:sldLayoutId id="2147487465" r:id="rId3"/>
    <p:sldLayoutId id="2147487466" r:id="rId4"/>
    <p:sldLayoutId id="2147487467" r:id="rId5"/>
    <p:sldLayoutId id="2147487468" r:id="rId6"/>
    <p:sldLayoutId id="2147487469" r:id="rId7"/>
    <p:sldLayoutId id="2147487470" r:id="rId8"/>
    <p:sldLayoutId id="2147487471" r:id="rId9"/>
    <p:sldLayoutId id="2147487472" r:id="rId10"/>
    <p:sldLayoutId id="2147487473" r:id="rId11"/>
    <p:sldLayoutId id="2147487474" r:id="rId12"/>
    <p:sldLayoutId id="2147487475" r:id="rId13"/>
    <p:sldLayoutId id="2147487476" r:id="rId14"/>
    <p:sldLayoutId id="2147487477"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986" algn="ctr" rtl="0" fontAlgn="base">
        <a:spcBef>
          <a:spcPct val="0"/>
        </a:spcBef>
        <a:spcAft>
          <a:spcPct val="0"/>
        </a:spcAft>
        <a:defRPr sz="4400">
          <a:solidFill>
            <a:schemeClr val="tx2"/>
          </a:solidFill>
          <a:latin typeface="Times New Roman" pitchFamily="18" charset="0"/>
        </a:defRPr>
      </a:lvl6pPr>
      <a:lvl7pPr marL="913974" algn="ctr" rtl="0" fontAlgn="base">
        <a:spcBef>
          <a:spcPct val="0"/>
        </a:spcBef>
        <a:spcAft>
          <a:spcPct val="0"/>
        </a:spcAft>
        <a:defRPr sz="4400">
          <a:solidFill>
            <a:schemeClr val="tx2"/>
          </a:solidFill>
          <a:latin typeface="Times New Roman" pitchFamily="18" charset="0"/>
        </a:defRPr>
      </a:lvl7pPr>
      <a:lvl8pPr marL="1370960" algn="ctr" rtl="0" fontAlgn="base">
        <a:spcBef>
          <a:spcPct val="0"/>
        </a:spcBef>
        <a:spcAft>
          <a:spcPct val="0"/>
        </a:spcAft>
        <a:defRPr sz="4400">
          <a:solidFill>
            <a:schemeClr val="tx2"/>
          </a:solidFill>
          <a:latin typeface="Times New Roman" pitchFamily="18" charset="0"/>
        </a:defRPr>
      </a:lvl8pPr>
      <a:lvl9pPr marL="1827947"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fontAlgn="base">
        <a:spcBef>
          <a:spcPct val="20000"/>
        </a:spcBef>
        <a:spcAft>
          <a:spcPct val="0"/>
        </a:spcAft>
        <a:buChar char="»"/>
        <a:defRPr sz="1900">
          <a:solidFill>
            <a:schemeClr val="tx1"/>
          </a:solidFill>
          <a:latin typeface="+mn-lt"/>
        </a:defRPr>
      </a:lvl6pPr>
      <a:lvl7pPr marL="2970414" indent="-228494" algn="l" rtl="0" fontAlgn="base">
        <a:spcBef>
          <a:spcPct val="20000"/>
        </a:spcBef>
        <a:spcAft>
          <a:spcPct val="0"/>
        </a:spcAft>
        <a:buChar char="»"/>
        <a:defRPr sz="1900">
          <a:solidFill>
            <a:schemeClr val="tx1"/>
          </a:solidFill>
          <a:latin typeface="+mn-lt"/>
        </a:defRPr>
      </a:lvl7pPr>
      <a:lvl8pPr marL="3427402" indent="-228494" algn="l" rtl="0" fontAlgn="base">
        <a:spcBef>
          <a:spcPct val="20000"/>
        </a:spcBef>
        <a:spcAft>
          <a:spcPct val="0"/>
        </a:spcAft>
        <a:buChar char="»"/>
        <a:defRPr sz="1900">
          <a:solidFill>
            <a:schemeClr val="tx1"/>
          </a:solidFill>
          <a:latin typeface="+mn-lt"/>
        </a:defRPr>
      </a:lvl8pPr>
      <a:lvl9pPr marL="3884388" indent="-22849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v-SE" smtClean="0"/>
              <a:t>Click to edit Master title style</a:t>
            </a:r>
          </a:p>
        </p:txBody>
      </p:sp>
      <p:sp>
        <p:nvSpPr>
          <p:cNvPr id="45059"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charset="0"/>
              </a:defRPr>
            </a:lvl1pPr>
          </a:lstStyle>
          <a:p>
            <a:pPr>
              <a:defRPr/>
            </a:pPr>
            <a:endParaRPr lang="sv-S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defRPr>
            </a:lvl1pPr>
          </a:lstStyle>
          <a:p>
            <a:pPr>
              <a:defRPr/>
            </a:pPr>
            <a:endParaRPr lang="sv-S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Arial" charset="0"/>
              </a:defRPr>
            </a:lvl1pPr>
          </a:lstStyle>
          <a:p>
            <a:pPr>
              <a:defRPr/>
            </a:pPr>
            <a:fld id="{8789317C-92C0-4B4E-9D65-2671E1AE12AB}"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7633" r:id="rId1"/>
    <p:sldLayoutId id="2147487634" r:id="rId2"/>
    <p:sldLayoutId id="2147487635" r:id="rId3"/>
    <p:sldLayoutId id="2147487636" r:id="rId4"/>
    <p:sldLayoutId id="2147487637" r:id="rId5"/>
    <p:sldLayoutId id="2147487638" r:id="rId6"/>
    <p:sldLayoutId id="2147487639" r:id="rId7"/>
    <p:sldLayoutId id="2147487640" r:id="rId8"/>
    <p:sldLayoutId id="2147487641" r:id="rId9"/>
    <p:sldLayoutId id="2147487642" r:id="rId10"/>
    <p:sldLayoutId id="2147487643" r:id="rId11"/>
    <p:sldLayoutId id="2147487644" r:id="rId12"/>
    <p:sldLayoutId id="2147487645" r:id="rId13"/>
    <p:sldLayoutId id="2147487646" r:id="rId14"/>
    <p:sldLayoutId id="2147487647"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FFFFFF"/>
                </a:solidFill>
              </a:defRPr>
            </a:lvl1pPr>
          </a:lstStyle>
          <a:p>
            <a:pPr>
              <a:defRPr/>
            </a:pPr>
            <a:fld id="{1C495AFD-233E-4DCA-A7DD-F6C43FFFE460}" type="slidenum">
              <a:rPr lang="en-US"/>
              <a:pPr>
                <a:defRPr/>
              </a:pPr>
              <a:t>‹#›</a:t>
            </a:fld>
            <a:endParaRPr lang="en-US"/>
          </a:p>
        </p:txBody>
      </p:sp>
    </p:spTree>
    <p:extLst>
      <p:ext uri="{BB962C8B-B14F-4D97-AF65-F5344CB8AC3E}">
        <p14:creationId xmlns:p14="http://schemas.microsoft.com/office/powerpoint/2010/main" val="546325994"/>
      </p:ext>
    </p:extLst>
  </p:cSld>
  <p:clrMap bg1="dk2" tx1="lt1" bg2="dk1" tx2="lt2" accent1="accent1" accent2="accent2" accent3="accent3" accent4="accent4" accent5="accent5" accent6="accent6" hlink="hlink" folHlink="folHlink"/>
  <p:sldLayoutIdLst>
    <p:sldLayoutId id="2147487721" r:id="rId1"/>
    <p:sldLayoutId id="2147487722" r:id="rId2"/>
    <p:sldLayoutId id="2147487723" r:id="rId3"/>
    <p:sldLayoutId id="2147487724" r:id="rId4"/>
    <p:sldLayoutId id="2147487725" r:id="rId5"/>
    <p:sldLayoutId id="2147487726" r:id="rId6"/>
    <p:sldLayoutId id="2147487727" r:id="rId7"/>
    <p:sldLayoutId id="2147487728" r:id="rId8"/>
    <p:sldLayoutId id="2147487729" r:id="rId9"/>
    <p:sldLayoutId id="2147487730" r:id="rId10"/>
    <p:sldLayoutId id="2147487731" r:id="rId11"/>
    <p:sldLayoutId id="2147487732" r:id="rId12"/>
    <p:sldLayoutId id="2147487733"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1"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27" tIns="45614" rIns="91227" bIns="45614"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1"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27" tIns="45614" rIns="91227" bIns="4561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16" y="6248400"/>
            <a:ext cx="1905000" cy="457200"/>
          </a:xfrm>
          <a:prstGeom prst="rect">
            <a:avLst/>
          </a:prstGeom>
          <a:noFill/>
          <a:ln w="9525">
            <a:noFill/>
            <a:miter lim="800000"/>
            <a:headEnd/>
            <a:tailEnd/>
          </a:ln>
          <a:effectLst/>
        </p:spPr>
        <p:txBody>
          <a:bodyPr vert="horz" wrap="square" lIns="91227" tIns="45614" rIns="91227" bIns="45614" numCol="1" anchor="t" anchorCtr="0" compatLnSpc="1">
            <a:prstTxWarp prst="textNoShape">
              <a:avLst/>
            </a:prstTxWarp>
          </a:bodyPr>
          <a:lstStyle>
            <a:lvl1pPr eaLnBrk="0" hangingPunct="0">
              <a:defRPr sz="1400" b="0">
                <a:solidFill>
                  <a:srgbClr val="FFFFFF"/>
                </a:solidFill>
                <a:latin typeface="Times New Roman"/>
              </a:defRPr>
            </a:lvl1pPr>
          </a:lstStyle>
          <a:p>
            <a:pPr>
              <a:defRPr/>
            </a:pPr>
            <a:endParaRPr lang="en-US"/>
          </a:p>
        </p:txBody>
      </p:sp>
      <p:sp>
        <p:nvSpPr>
          <p:cNvPr id="2325509" name="Rectangle 5"/>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227" tIns="45614" rIns="91227" bIns="45614" numCol="1" anchor="t" anchorCtr="0" compatLnSpc="1">
            <a:prstTxWarp prst="textNoShape">
              <a:avLst/>
            </a:prstTxWarp>
          </a:bodyPr>
          <a:lstStyle>
            <a:lvl1pPr algn="ctr" eaLnBrk="0" hangingPunct="0">
              <a:defRPr sz="1400" b="0">
                <a:solidFill>
                  <a:srgbClr val="FFFFFF"/>
                </a:solidFill>
                <a:latin typeface="Times New Roman"/>
              </a:defRPr>
            </a:lvl1pPr>
          </a:lstStyle>
          <a:p>
            <a:pPr>
              <a:defRPr/>
            </a:pPr>
            <a:endParaRPr lang="en-US"/>
          </a:p>
        </p:txBody>
      </p:sp>
      <p:sp>
        <p:nvSpPr>
          <p:cNvPr id="2325510" name="Rectangle 6"/>
          <p:cNvSpPr>
            <a:spLocks noGrp="1" noChangeArrowheads="1"/>
          </p:cNvSpPr>
          <p:nvPr>
            <p:ph type="sldNum" sz="quarter" idx="4"/>
          </p:nvPr>
        </p:nvSpPr>
        <p:spPr bwMode="auto">
          <a:xfrm>
            <a:off x="6553211" y="6248400"/>
            <a:ext cx="1905000" cy="457200"/>
          </a:xfrm>
          <a:prstGeom prst="rect">
            <a:avLst/>
          </a:prstGeom>
          <a:noFill/>
          <a:ln w="9525">
            <a:noFill/>
            <a:miter lim="800000"/>
            <a:headEnd/>
            <a:tailEnd/>
          </a:ln>
          <a:effectLst/>
        </p:spPr>
        <p:txBody>
          <a:bodyPr vert="horz" wrap="square" lIns="91227" tIns="45614" rIns="91227" bIns="45614" numCol="1" anchor="t" anchorCtr="0" compatLnSpc="1">
            <a:prstTxWarp prst="textNoShape">
              <a:avLst/>
            </a:prstTxWarp>
          </a:bodyPr>
          <a:lstStyle>
            <a:lvl1pPr algn="r" eaLnBrk="0" hangingPunct="0">
              <a:defRPr sz="1400" b="0">
                <a:solidFill>
                  <a:srgbClr val="FFFFFF"/>
                </a:solidFill>
                <a:latin typeface="Times New Roman"/>
              </a:defRPr>
            </a:lvl1pPr>
          </a:lstStyle>
          <a:p>
            <a:pPr>
              <a:defRPr/>
            </a:pPr>
            <a:fld id="{7A3E1148-3C1B-470B-87A7-8D6E3EB75F92}" type="slidenum">
              <a:rPr lang="en-US"/>
              <a:pPr>
                <a:defRPr/>
              </a:pPr>
              <a:t>‹#›</a:t>
            </a:fld>
            <a:endParaRPr lang="en-US"/>
          </a:p>
        </p:txBody>
      </p:sp>
    </p:spTree>
    <p:extLst>
      <p:ext uri="{BB962C8B-B14F-4D97-AF65-F5344CB8AC3E}">
        <p14:creationId xmlns:p14="http://schemas.microsoft.com/office/powerpoint/2010/main" val="1397977207"/>
      </p:ext>
    </p:extLst>
  </p:cSld>
  <p:clrMap bg1="dk2" tx1="lt1" bg2="dk1" tx2="lt2" accent1="accent1" accent2="accent2" accent3="accent3" accent4="accent4" accent5="accent5" accent6="accent6" hlink="hlink" folHlink="folHlink"/>
  <p:sldLayoutIdLst>
    <p:sldLayoutId id="2147487955" r:id="rId1"/>
    <p:sldLayoutId id="2147487956" r:id="rId2"/>
    <p:sldLayoutId id="2147487957" r:id="rId3"/>
    <p:sldLayoutId id="2147487958" r:id="rId4"/>
    <p:sldLayoutId id="2147487959" r:id="rId5"/>
    <p:sldLayoutId id="2147487960" r:id="rId6"/>
    <p:sldLayoutId id="2147487961" r:id="rId7"/>
    <p:sldLayoutId id="2147487962" r:id="rId8"/>
    <p:sldLayoutId id="2147487963" r:id="rId9"/>
    <p:sldLayoutId id="2147487964" r:id="rId10"/>
    <p:sldLayoutId id="2147487965" r:id="rId11"/>
    <p:sldLayoutId id="2147487966" r:id="rId12"/>
    <p:sldLayoutId id="2147487967" r:id="rId13"/>
    <p:sldLayoutId id="2147487968" r:id="rId14"/>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135" algn="ctr" rtl="0" fontAlgn="base">
        <a:spcBef>
          <a:spcPct val="0"/>
        </a:spcBef>
        <a:spcAft>
          <a:spcPct val="0"/>
        </a:spcAft>
        <a:defRPr sz="4400">
          <a:solidFill>
            <a:schemeClr val="tx2"/>
          </a:solidFill>
          <a:latin typeface="Times New Roman" pitchFamily="18" charset="0"/>
        </a:defRPr>
      </a:lvl6pPr>
      <a:lvl7pPr marL="912271" algn="ctr" rtl="0" fontAlgn="base">
        <a:spcBef>
          <a:spcPct val="0"/>
        </a:spcBef>
        <a:spcAft>
          <a:spcPct val="0"/>
        </a:spcAft>
        <a:defRPr sz="4400">
          <a:solidFill>
            <a:schemeClr val="tx2"/>
          </a:solidFill>
          <a:latin typeface="Times New Roman" pitchFamily="18" charset="0"/>
        </a:defRPr>
      </a:lvl7pPr>
      <a:lvl8pPr marL="1368405" algn="ctr" rtl="0" fontAlgn="base">
        <a:spcBef>
          <a:spcPct val="0"/>
        </a:spcBef>
        <a:spcAft>
          <a:spcPct val="0"/>
        </a:spcAft>
        <a:defRPr sz="4400">
          <a:solidFill>
            <a:schemeClr val="tx2"/>
          </a:solidFill>
          <a:latin typeface="Times New Roman" pitchFamily="18" charset="0"/>
        </a:defRPr>
      </a:lvl8pPr>
      <a:lvl9pPr marL="1824541" algn="ctr" rtl="0" fontAlgn="base">
        <a:spcBef>
          <a:spcPct val="0"/>
        </a:spcBef>
        <a:spcAft>
          <a:spcPct val="0"/>
        </a:spcAft>
        <a:defRPr sz="4400">
          <a:solidFill>
            <a:schemeClr val="tx2"/>
          </a:solidFill>
          <a:latin typeface="Times New Roman" pitchFamily="18" charset="0"/>
        </a:defRPr>
      </a:lvl9pPr>
    </p:titleStyle>
    <p:bodyStyle>
      <a:lvl1pPr marL="340677" indent="-340677" algn="l" rtl="0" eaLnBrk="0" fontAlgn="base" hangingPunct="0">
        <a:spcBef>
          <a:spcPct val="20000"/>
        </a:spcBef>
        <a:spcAft>
          <a:spcPct val="0"/>
        </a:spcAft>
        <a:buChar char="•"/>
        <a:defRPr sz="3200">
          <a:solidFill>
            <a:schemeClr val="tx1"/>
          </a:solidFill>
          <a:latin typeface="+mn-lt"/>
          <a:ea typeface="+mn-ea"/>
          <a:cs typeface="+mn-cs"/>
        </a:defRPr>
      </a:lvl1pPr>
      <a:lvl2pPr marL="739980" indent="-283635" algn="l" rtl="0" eaLnBrk="0" fontAlgn="base" hangingPunct="0">
        <a:spcBef>
          <a:spcPct val="20000"/>
        </a:spcBef>
        <a:spcAft>
          <a:spcPct val="0"/>
        </a:spcAft>
        <a:buChar char="–"/>
        <a:defRPr sz="2800">
          <a:solidFill>
            <a:schemeClr val="tx1"/>
          </a:solidFill>
          <a:latin typeface="+mn-lt"/>
        </a:defRPr>
      </a:lvl2pPr>
      <a:lvl3pPr marL="1139284" indent="-226590" algn="l" rtl="0" eaLnBrk="0" fontAlgn="base" hangingPunct="0">
        <a:spcBef>
          <a:spcPct val="20000"/>
        </a:spcBef>
        <a:spcAft>
          <a:spcPct val="0"/>
        </a:spcAft>
        <a:buChar char="•"/>
        <a:defRPr sz="2400">
          <a:solidFill>
            <a:schemeClr val="tx1"/>
          </a:solidFill>
          <a:latin typeface="+mn-lt"/>
        </a:defRPr>
      </a:lvl3pPr>
      <a:lvl4pPr marL="1595632" indent="-226590" algn="l" rtl="0" eaLnBrk="0" fontAlgn="base" hangingPunct="0">
        <a:spcBef>
          <a:spcPct val="20000"/>
        </a:spcBef>
        <a:spcAft>
          <a:spcPct val="0"/>
        </a:spcAft>
        <a:buChar char="–"/>
        <a:defRPr sz="1900">
          <a:solidFill>
            <a:schemeClr val="tx1"/>
          </a:solidFill>
          <a:latin typeface="+mn-lt"/>
        </a:defRPr>
      </a:lvl4pPr>
      <a:lvl5pPr marL="2051983" indent="-226590" algn="l" rtl="0" eaLnBrk="0" fontAlgn="base" hangingPunct="0">
        <a:spcBef>
          <a:spcPct val="20000"/>
        </a:spcBef>
        <a:spcAft>
          <a:spcPct val="0"/>
        </a:spcAft>
        <a:buChar char="»"/>
        <a:defRPr sz="1900">
          <a:solidFill>
            <a:schemeClr val="tx1"/>
          </a:solidFill>
          <a:latin typeface="+mn-lt"/>
        </a:defRPr>
      </a:lvl5pPr>
      <a:lvl6pPr marL="2508744" indent="-228068" algn="l" rtl="0" fontAlgn="base">
        <a:spcBef>
          <a:spcPct val="20000"/>
        </a:spcBef>
        <a:spcAft>
          <a:spcPct val="0"/>
        </a:spcAft>
        <a:buChar char="»"/>
        <a:defRPr sz="1900">
          <a:solidFill>
            <a:schemeClr val="tx1"/>
          </a:solidFill>
          <a:latin typeface="+mn-lt"/>
        </a:defRPr>
      </a:lvl6pPr>
      <a:lvl7pPr marL="2964881" indent="-228068" algn="l" rtl="0" fontAlgn="base">
        <a:spcBef>
          <a:spcPct val="20000"/>
        </a:spcBef>
        <a:spcAft>
          <a:spcPct val="0"/>
        </a:spcAft>
        <a:buChar char="»"/>
        <a:defRPr sz="1900">
          <a:solidFill>
            <a:schemeClr val="tx1"/>
          </a:solidFill>
          <a:latin typeface="+mn-lt"/>
        </a:defRPr>
      </a:lvl7pPr>
      <a:lvl8pPr marL="3421015" indent="-228068" algn="l" rtl="0" fontAlgn="base">
        <a:spcBef>
          <a:spcPct val="20000"/>
        </a:spcBef>
        <a:spcAft>
          <a:spcPct val="0"/>
        </a:spcAft>
        <a:buChar char="»"/>
        <a:defRPr sz="1900">
          <a:solidFill>
            <a:schemeClr val="tx1"/>
          </a:solidFill>
          <a:latin typeface="+mn-lt"/>
        </a:defRPr>
      </a:lvl8pPr>
      <a:lvl9pPr marL="3877149" indent="-228068" algn="l" rtl="0" fontAlgn="base">
        <a:spcBef>
          <a:spcPct val="20000"/>
        </a:spcBef>
        <a:spcAft>
          <a:spcPct val="0"/>
        </a:spcAft>
        <a:buChar char="»"/>
        <a:defRPr sz="1900">
          <a:solidFill>
            <a:schemeClr val="tx1"/>
          </a:solidFill>
          <a:latin typeface="+mn-lt"/>
        </a:defRPr>
      </a:lvl9pPr>
    </p:bodyStyle>
    <p:otherStyle>
      <a:defPPr>
        <a:defRPr lang="en-US"/>
      </a:defPPr>
      <a:lvl1pPr marL="0" algn="l" defTabSz="912271" rtl="0" eaLnBrk="1" latinLnBrk="0" hangingPunct="1">
        <a:defRPr sz="1800" kern="1200">
          <a:solidFill>
            <a:schemeClr val="tx1"/>
          </a:solidFill>
          <a:latin typeface="+mn-lt"/>
          <a:ea typeface="+mn-ea"/>
          <a:cs typeface="+mn-cs"/>
        </a:defRPr>
      </a:lvl1pPr>
      <a:lvl2pPr marL="456135" algn="l" defTabSz="912271" rtl="0" eaLnBrk="1" latinLnBrk="0" hangingPunct="1">
        <a:defRPr sz="1800" kern="1200">
          <a:solidFill>
            <a:schemeClr val="tx1"/>
          </a:solidFill>
          <a:latin typeface="+mn-lt"/>
          <a:ea typeface="+mn-ea"/>
          <a:cs typeface="+mn-cs"/>
        </a:defRPr>
      </a:lvl2pPr>
      <a:lvl3pPr marL="912271" algn="l" defTabSz="912271" rtl="0" eaLnBrk="1" latinLnBrk="0" hangingPunct="1">
        <a:defRPr sz="1800" kern="1200">
          <a:solidFill>
            <a:schemeClr val="tx1"/>
          </a:solidFill>
          <a:latin typeface="+mn-lt"/>
          <a:ea typeface="+mn-ea"/>
          <a:cs typeface="+mn-cs"/>
        </a:defRPr>
      </a:lvl3pPr>
      <a:lvl4pPr marL="1368405" algn="l" defTabSz="912271" rtl="0" eaLnBrk="1" latinLnBrk="0" hangingPunct="1">
        <a:defRPr sz="1800" kern="1200">
          <a:solidFill>
            <a:schemeClr val="tx1"/>
          </a:solidFill>
          <a:latin typeface="+mn-lt"/>
          <a:ea typeface="+mn-ea"/>
          <a:cs typeface="+mn-cs"/>
        </a:defRPr>
      </a:lvl4pPr>
      <a:lvl5pPr marL="1824541" algn="l" defTabSz="912271" rtl="0" eaLnBrk="1" latinLnBrk="0" hangingPunct="1">
        <a:defRPr sz="1800" kern="1200">
          <a:solidFill>
            <a:schemeClr val="tx1"/>
          </a:solidFill>
          <a:latin typeface="+mn-lt"/>
          <a:ea typeface="+mn-ea"/>
          <a:cs typeface="+mn-cs"/>
        </a:defRPr>
      </a:lvl5pPr>
      <a:lvl6pPr marL="2280677" algn="l" defTabSz="912271" rtl="0" eaLnBrk="1" latinLnBrk="0" hangingPunct="1">
        <a:defRPr sz="1800" kern="1200">
          <a:solidFill>
            <a:schemeClr val="tx1"/>
          </a:solidFill>
          <a:latin typeface="+mn-lt"/>
          <a:ea typeface="+mn-ea"/>
          <a:cs typeface="+mn-cs"/>
        </a:defRPr>
      </a:lvl6pPr>
      <a:lvl7pPr marL="2736812" algn="l" defTabSz="912271" rtl="0" eaLnBrk="1" latinLnBrk="0" hangingPunct="1">
        <a:defRPr sz="1800" kern="1200">
          <a:solidFill>
            <a:schemeClr val="tx1"/>
          </a:solidFill>
          <a:latin typeface="+mn-lt"/>
          <a:ea typeface="+mn-ea"/>
          <a:cs typeface="+mn-cs"/>
        </a:defRPr>
      </a:lvl7pPr>
      <a:lvl8pPr marL="3192945" algn="l" defTabSz="912271" rtl="0" eaLnBrk="1" latinLnBrk="0" hangingPunct="1">
        <a:defRPr sz="1800" kern="1200">
          <a:solidFill>
            <a:schemeClr val="tx1"/>
          </a:solidFill>
          <a:latin typeface="+mn-lt"/>
          <a:ea typeface="+mn-ea"/>
          <a:cs typeface="+mn-cs"/>
        </a:defRPr>
      </a:lvl8pPr>
      <a:lvl9pPr marL="3649084" algn="l" defTabSz="91227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FFFFFF"/>
                </a:solidFill>
                <a:latin typeface="Times New Roman" pitchFamily="18" charset="0"/>
                <a:ea typeface="+mn-ea"/>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FFFFFF"/>
                </a:solidFill>
                <a:latin typeface="Times New Roman" pitchFamily="18" charset="0"/>
                <a:ea typeface="+mn-ea"/>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FFFFFF"/>
                </a:solidFill>
                <a:latin typeface="Times New Roman" pitchFamily="18" charset="0"/>
                <a:ea typeface="+mn-ea"/>
              </a:defRPr>
            </a:lvl1pPr>
          </a:lstStyle>
          <a:p>
            <a:pPr>
              <a:defRPr/>
            </a:pPr>
            <a:fld id="{77B8D66C-FE4B-4F87-A9C5-C25CC08AF5D3}" type="slidenum">
              <a:rPr lang="en-US"/>
              <a:pPr>
                <a:defRPr/>
              </a:pPr>
              <a:t>‹#›</a:t>
            </a:fld>
            <a:endParaRPr lang="en-US"/>
          </a:p>
        </p:txBody>
      </p:sp>
    </p:spTree>
    <p:extLst>
      <p:ext uri="{BB962C8B-B14F-4D97-AF65-F5344CB8AC3E}">
        <p14:creationId xmlns:p14="http://schemas.microsoft.com/office/powerpoint/2010/main" val="1320532380"/>
      </p:ext>
    </p:extLst>
  </p:cSld>
  <p:clrMap bg1="dk2" tx1="lt1" bg2="dk1" tx2="lt2" accent1="accent1" accent2="accent2" accent3="accent3" accent4="accent4" accent5="accent5" accent6="accent6" hlink="hlink" folHlink="folHlink"/>
  <p:sldLayoutIdLst>
    <p:sldLayoutId id="2147489319" r:id="rId1"/>
    <p:sldLayoutId id="2147489320" r:id="rId2"/>
    <p:sldLayoutId id="2147489321" r:id="rId3"/>
    <p:sldLayoutId id="2147489322" r:id="rId4"/>
    <p:sldLayoutId id="2147489323" r:id="rId5"/>
    <p:sldLayoutId id="2147489324" r:id="rId6"/>
    <p:sldLayoutId id="2147489325" r:id="rId7"/>
    <p:sldLayoutId id="2147489326" r:id="rId8"/>
    <p:sldLayoutId id="2147489327" r:id="rId9"/>
    <p:sldLayoutId id="2147489328" r:id="rId10"/>
    <p:sldLayoutId id="2147489329" r:id="rId11"/>
    <p:sldLayoutId id="2147489330" r:id="rId12"/>
    <p:sldLayoutId id="2147489331" r:id="rId13"/>
    <p:sldLayoutId id="2147489332" r:id="rId14"/>
    <p:sldLayoutId id="2147489333"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Klicka här för att ändra format</a:t>
            </a:r>
          </a:p>
        </p:txBody>
      </p:sp>
      <p:sp>
        <p:nvSpPr>
          <p:cNvPr id="44035"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Klicka här för att ändra format på bakgrundstexten</a:t>
            </a:r>
          </a:p>
          <a:p>
            <a:pPr lvl="1"/>
            <a:r>
              <a:rPr lang="en-US" smtClean="0"/>
              <a:t>Nivå två</a:t>
            </a:r>
          </a:p>
          <a:p>
            <a:pPr lvl="2"/>
            <a:r>
              <a:rPr lang="en-US" smtClean="0"/>
              <a:t>Nivå tre</a:t>
            </a:r>
          </a:p>
          <a:p>
            <a:pPr lvl="3"/>
            <a:r>
              <a:rPr lang="en-US" smtClean="0"/>
              <a:t>Nivå fyra</a:t>
            </a:r>
          </a:p>
          <a:p>
            <a:pPr lvl="4"/>
            <a:r>
              <a:rPr lang="en-US" smtClean="0"/>
              <a:t>Nivå fem</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Arial" charset="0"/>
              </a:defRPr>
            </a:lvl1pPr>
          </a:lstStyle>
          <a:p>
            <a:pPr>
              <a:defRPr/>
            </a:pPr>
            <a:fld id="{F5D67A01-CDF7-4A6D-8F41-5D2DF72B8036}" type="slidenum">
              <a:rPr lang="en-US"/>
              <a:pPr>
                <a:defRPr/>
              </a:pPr>
              <a:t>‹#›</a:t>
            </a:fld>
            <a:endParaRPr lang="en-US"/>
          </a:p>
        </p:txBody>
      </p:sp>
    </p:spTree>
    <p:extLst>
      <p:ext uri="{BB962C8B-B14F-4D97-AF65-F5344CB8AC3E}">
        <p14:creationId xmlns:p14="http://schemas.microsoft.com/office/powerpoint/2010/main" val="3770750062"/>
      </p:ext>
    </p:extLst>
  </p:cSld>
  <p:clrMap bg1="dk1" tx1="lt1" bg2="dk2" tx2="lt2" accent1="accent1" accent2="accent2" accent3="accent3" accent4="accent4" accent5="accent5" accent6="accent6" hlink="hlink" folHlink="folHlink"/>
  <p:sldLayoutIdLst>
    <p:sldLayoutId id="2147489584" r:id="rId1"/>
    <p:sldLayoutId id="2147489585" r:id="rId2"/>
    <p:sldLayoutId id="2147489586" r:id="rId3"/>
    <p:sldLayoutId id="2147489587" r:id="rId4"/>
    <p:sldLayoutId id="2147489588" r:id="rId5"/>
    <p:sldLayoutId id="2147489589" r:id="rId6"/>
    <p:sldLayoutId id="2147489590" r:id="rId7"/>
    <p:sldLayoutId id="2147489591" r:id="rId8"/>
    <p:sldLayoutId id="2147489592" r:id="rId9"/>
    <p:sldLayoutId id="2147489593" r:id="rId10"/>
    <p:sldLayoutId id="214748959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FFFFFF"/>
                </a:solidFill>
              </a:defRPr>
            </a:lvl1pPr>
          </a:lstStyle>
          <a:p>
            <a:pPr>
              <a:defRPr/>
            </a:pPr>
            <a:fld id="{D46C191D-E72D-4636-BDF0-B6270D1B70DF}" type="slidenum">
              <a:rPr lang="en-US"/>
              <a:pPr>
                <a:defRPr/>
              </a:pPr>
              <a:t>‹#›</a:t>
            </a:fld>
            <a:endParaRPr lang="en-US"/>
          </a:p>
        </p:txBody>
      </p:sp>
    </p:spTree>
    <p:extLst>
      <p:ext uri="{BB962C8B-B14F-4D97-AF65-F5344CB8AC3E}">
        <p14:creationId xmlns:p14="http://schemas.microsoft.com/office/powerpoint/2010/main" val="1769818344"/>
      </p:ext>
    </p:extLst>
  </p:cSld>
  <p:clrMap bg1="lt1" tx1="dk1" bg2="lt2" tx2="dk2" accent1="accent1" accent2="accent2" accent3="accent3" accent4="accent4" accent5="accent5" accent6="accent6" hlink="hlink" folHlink="folHlink"/>
  <p:sldLayoutIdLst>
    <p:sldLayoutId id="2147489650" r:id="rId1"/>
    <p:sldLayoutId id="2147489651" r:id="rId2"/>
    <p:sldLayoutId id="2147489652" r:id="rId3"/>
    <p:sldLayoutId id="2147489653" r:id="rId4"/>
    <p:sldLayoutId id="2147489654" r:id="rId5"/>
    <p:sldLayoutId id="2147489655" r:id="rId6"/>
    <p:sldLayoutId id="2147489656" r:id="rId7"/>
    <p:sldLayoutId id="2147489657" r:id="rId8"/>
    <p:sldLayoutId id="2147489658" r:id="rId9"/>
    <p:sldLayoutId id="2147489659" r:id="rId10"/>
    <p:sldLayoutId id="2147489660" r:id="rId11"/>
    <p:sldLayoutId id="2147489661" r:id="rId12"/>
    <p:sldLayoutId id="2147489662" r:id="rId13"/>
    <p:sldLayoutId id="2147489663" r:id="rId14"/>
    <p:sldLayoutId id="2147489664"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v-SE"/>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2"/>
          </p:nvPr>
        </p:nvSpPr>
        <p:spPr>
          <a:xfrm>
            <a:off x="457200" y="635676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3412C061-5C8F-4181-8ACF-C3DA92982BED}" type="datetimeFigureOut">
              <a:rPr lang="sv-SE" smtClean="0">
                <a:solidFill>
                  <a:prstClr val="black">
                    <a:tint val="75000"/>
                  </a:prstClr>
                </a:solidFill>
                <a:latin typeface="Calibri"/>
              </a:rPr>
              <a:pPr fontAlgn="auto">
                <a:spcBef>
                  <a:spcPts val="0"/>
                </a:spcBef>
                <a:spcAft>
                  <a:spcPts val="0"/>
                </a:spcAft>
              </a:pPr>
              <a:t>2013-12-05</a:t>
            </a:fld>
            <a:endParaRPr lang="sv-SE">
              <a:solidFill>
                <a:prstClr val="black">
                  <a:tint val="75000"/>
                </a:prstClr>
              </a:solidFill>
              <a:latin typeface="Calibri"/>
            </a:endParaRPr>
          </a:p>
        </p:txBody>
      </p:sp>
      <p:sp>
        <p:nvSpPr>
          <p:cNvPr id="5" name="Footer Placeholder 4"/>
          <p:cNvSpPr>
            <a:spLocks noGrp="1"/>
          </p:cNvSpPr>
          <p:nvPr>
            <p:ph type="ftr" sz="quarter" idx="3"/>
          </p:nvPr>
        </p:nvSpPr>
        <p:spPr>
          <a:xfrm>
            <a:off x="3124200" y="635676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sv-SE">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76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08CE16C2-8FFB-480E-B4E9-E8AAFDFD287C}" type="slidenum">
              <a:rPr lang="sv-SE" smtClean="0">
                <a:solidFill>
                  <a:prstClr val="black">
                    <a:tint val="75000"/>
                  </a:prstClr>
                </a:solidFill>
                <a:latin typeface="Calibri"/>
              </a:rPr>
              <a:pPr fontAlgn="auto">
                <a:spcBef>
                  <a:spcPts val="0"/>
                </a:spcBef>
                <a:spcAft>
                  <a:spcPts val="0"/>
                </a:spcAft>
              </a:pPr>
              <a:t>‹#›</a:t>
            </a:fld>
            <a:endParaRPr lang="sv-SE">
              <a:solidFill>
                <a:prstClr val="black">
                  <a:tint val="75000"/>
                </a:prstClr>
              </a:solidFill>
              <a:latin typeface="Calibri"/>
            </a:endParaRPr>
          </a:p>
        </p:txBody>
      </p:sp>
    </p:spTree>
    <p:extLst>
      <p:ext uri="{BB962C8B-B14F-4D97-AF65-F5344CB8AC3E}">
        <p14:creationId xmlns:p14="http://schemas.microsoft.com/office/powerpoint/2010/main" val="868996079"/>
      </p:ext>
    </p:extLst>
  </p:cSld>
  <p:clrMap bg1="lt1" tx1="dk1" bg2="lt2" tx2="dk2" accent1="accent1" accent2="accent2" accent3="accent3" accent4="accent4" accent5="accent5" accent6="accent6" hlink="hlink" folHlink="folHlink"/>
  <p:sldLayoutIdLst>
    <p:sldLayoutId id="2147489678" r:id="rId1"/>
    <p:sldLayoutId id="2147489679" r:id="rId2"/>
    <p:sldLayoutId id="2147489680" r:id="rId3"/>
    <p:sldLayoutId id="2147489681" r:id="rId4"/>
    <p:sldLayoutId id="2147489682" r:id="rId5"/>
    <p:sldLayoutId id="2147489683" r:id="rId6"/>
    <p:sldLayoutId id="2147489684" r:id="rId7"/>
    <p:sldLayoutId id="2147489685" r:id="rId8"/>
    <p:sldLayoutId id="2147489686" r:id="rId9"/>
    <p:sldLayoutId id="2147489687" r:id="rId10"/>
    <p:sldLayoutId id="2147489688" r:id="rId11"/>
    <p:sldLayoutId id="214748968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FFFFFF"/>
                </a:solidFill>
                <a:latin typeface="Times New Roman" pitchFamily="18" charset="0"/>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FFFFFF"/>
                </a:solidFill>
                <a:latin typeface="Times New Roman" pitchFamily="18" charset="0"/>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FFFFFF"/>
                </a:solidFill>
                <a:latin typeface="Times New Roman" pitchFamily="18" charset="0"/>
              </a:defRPr>
            </a:lvl1pPr>
          </a:lstStyle>
          <a:p>
            <a:pPr>
              <a:defRPr/>
            </a:pPr>
            <a:fld id="{516901EA-8D2B-4CA5-9F42-E38A45AAA783}" type="slidenum">
              <a:rPr lang="en-US"/>
              <a:pPr>
                <a:defRPr/>
              </a:pPr>
              <a:t>‹#›</a:t>
            </a:fld>
            <a:endParaRPr lang="en-US"/>
          </a:p>
        </p:txBody>
      </p:sp>
    </p:spTree>
    <p:extLst>
      <p:ext uri="{BB962C8B-B14F-4D97-AF65-F5344CB8AC3E}">
        <p14:creationId xmlns:p14="http://schemas.microsoft.com/office/powerpoint/2010/main" val="3557246180"/>
      </p:ext>
    </p:extLst>
  </p:cSld>
  <p:clrMap bg1="dk2" tx1="lt1" bg2="dk1" tx2="lt2" accent1="accent1" accent2="accent2" accent3="accent3" accent4="accent4" accent5="accent5" accent6="accent6" hlink="hlink" folHlink="folHlink"/>
  <p:sldLayoutIdLst>
    <p:sldLayoutId id="2147489835" r:id="rId1"/>
    <p:sldLayoutId id="2147489836" r:id="rId2"/>
    <p:sldLayoutId id="2147489837" r:id="rId3"/>
    <p:sldLayoutId id="2147489838" r:id="rId4"/>
    <p:sldLayoutId id="2147489839" r:id="rId5"/>
    <p:sldLayoutId id="2147489840" r:id="rId6"/>
    <p:sldLayoutId id="2147489841" r:id="rId7"/>
    <p:sldLayoutId id="2147489842" r:id="rId8"/>
    <p:sldLayoutId id="2147489843" r:id="rId9"/>
    <p:sldLayoutId id="2147489844" r:id="rId10"/>
    <p:sldLayoutId id="2147489845" r:id="rId11"/>
    <p:sldLayoutId id="2147489846" r:id="rId12"/>
    <p:sldLayoutId id="2147489847" r:id="rId13"/>
    <p:sldLayoutId id="2147489848" r:id="rId14"/>
    <p:sldLayoutId id="2147489849"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0" hangingPunct="0">
              <a:defRPr sz="1400" b="0">
                <a:solidFill>
                  <a:srgbClr val="FFFFFF"/>
                </a:solidFill>
              </a:defRPr>
            </a:lvl1pPr>
          </a:lstStyle>
          <a:p>
            <a:pPr>
              <a:defRPr/>
            </a:pPr>
            <a:fld id="{1C13245D-F42C-4BA7-A5B4-12DD2319D87F}" type="slidenum">
              <a:rPr lang="en-US"/>
              <a:pPr>
                <a:defRPr/>
              </a:pPr>
              <a:t>‹#›</a:t>
            </a:fld>
            <a:endParaRPr lang="en-US"/>
          </a:p>
        </p:txBody>
      </p:sp>
    </p:spTree>
    <p:extLst>
      <p:ext uri="{BB962C8B-B14F-4D97-AF65-F5344CB8AC3E}">
        <p14:creationId xmlns:p14="http://schemas.microsoft.com/office/powerpoint/2010/main" val="3189979209"/>
      </p:ext>
    </p:extLst>
  </p:cSld>
  <p:clrMap bg1="dk2" tx1="lt1" bg2="dk1" tx2="lt2" accent1="accent1" accent2="accent2" accent3="accent3" accent4="accent4" accent5="accent5" accent6="accent6" hlink="hlink" folHlink="folHlink"/>
  <p:sldLayoutIdLst>
    <p:sldLayoutId id="2147489851" r:id="rId1"/>
    <p:sldLayoutId id="2147489852" r:id="rId2"/>
    <p:sldLayoutId id="2147489853" r:id="rId3"/>
    <p:sldLayoutId id="2147489854" r:id="rId4"/>
    <p:sldLayoutId id="2147489855" r:id="rId5"/>
    <p:sldLayoutId id="2147489856" r:id="rId6"/>
    <p:sldLayoutId id="2147489857" r:id="rId7"/>
    <p:sldLayoutId id="2147489858" r:id="rId8"/>
    <p:sldLayoutId id="2147489859" r:id="rId9"/>
    <p:sldLayoutId id="2147489860" r:id="rId10"/>
    <p:sldLayoutId id="2147489861" r:id="rId11"/>
    <p:sldLayoutId id="2147489862" r:id="rId12"/>
    <p:sldLayoutId id="2147489863" r:id="rId13"/>
    <p:sldLayoutId id="2147489864" r:id="rId14"/>
    <p:sldLayoutId id="2147489865"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986" algn="ctr" rtl="0" fontAlgn="base">
        <a:spcBef>
          <a:spcPct val="0"/>
        </a:spcBef>
        <a:spcAft>
          <a:spcPct val="0"/>
        </a:spcAft>
        <a:defRPr sz="4400">
          <a:solidFill>
            <a:schemeClr val="tx2"/>
          </a:solidFill>
          <a:latin typeface="Times New Roman" pitchFamily="18" charset="0"/>
        </a:defRPr>
      </a:lvl6pPr>
      <a:lvl7pPr marL="913974" algn="ctr" rtl="0" fontAlgn="base">
        <a:spcBef>
          <a:spcPct val="0"/>
        </a:spcBef>
        <a:spcAft>
          <a:spcPct val="0"/>
        </a:spcAft>
        <a:defRPr sz="4400">
          <a:solidFill>
            <a:schemeClr val="tx2"/>
          </a:solidFill>
          <a:latin typeface="Times New Roman" pitchFamily="18" charset="0"/>
        </a:defRPr>
      </a:lvl7pPr>
      <a:lvl8pPr marL="1370960" algn="ctr" rtl="0" fontAlgn="base">
        <a:spcBef>
          <a:spcPct val="0"/>
        </a:spcBef>
        <a:spcAft>
          <a:spcPct val="0"/>
        </a:spcAft>
        <a:defRPr sz="4400">
          <a:solidFill>
            <a:schemeClr val="tx2"/>
          </a:solidFill>
          <a:latin typeface="Times New Roman" pitchFamily="18" charset="0"/>
        </a:defRPr>
      </a:lvl8pPr>
      <a:lvl9pPr marL="1827947"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fontAlgn="base">
        <a:spcBef>
          <a:spcPct val="20000"/>
        </a:spcBef>
        <a:spcAft>
          <a:spcPct val="0"/>
        </a:spcAft>
        <a:buChar char="»"/>
        <a:defRPr sz="1900">
          <a:solidFill>
            <a:schemeClr val="tx1"/>
          </a:solidFill>
          <a:latin typeface="+mn-lt"/>
        </a:defRPr>
      </a:lvl6pPr>
      <a:lvl7pPr marL="2970414" indent="-228494" algn="l" rtl="0" fontAlgn="base">
        <a:spcBef>
          <a:spcPct val="20000"/>
        </a:spcBef>
        <a:spcAft>
          <a:spcPct val="0"/>
        </a:spcAft>
        <a:buChar char="»"/>
        <a:defRPr sz="1900">
          <a:solidFill>
            <a:schemeClr val="tx1"/>
          </a:solidFill>
          <a:latin typeface="+mn-lt"/>
        </a:defRPr>
      </a:lvl7pPr>
      <a:lvl8pPr marL="3427402" indent="-228494" algn="l" rtl="0" fontAlgn="base">
        <a:spcBef>
          <a:spcPct val="20000"/>
        </a:spcBef>
        <a:spcAft>
          <a:spcPct val="0"/>
        </a:spcAft>
        <a:buChar char="»"/>
        <a:defRPr sz="1900">
          <a:solidFill>
            <a:schemeClr val="tx1"/>
          </a:solidFill>
          <a:latin typeface="+mn-lt"/>
        </a:defRPr>
      </a:lvl8pPr>
      <a:lvl9pPr marL="3884388" indent="-22849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FFFFFF"/>
                </a:solidFill>
              </a:defRPr>
            </a:lvl1pPr>
          </a:lstStyle>
          <a:p>
            <a:pPr>
              <a:defRPr/>
            </a:pPr>
            <a:fld id="{EDA5106A-D8CC-4E8E-B5D7-77A72E6B3C09}" type="slidenum">
              <a:rPr lang="en-US"/>
              <a:pPr>
                <a:defRPr/>
              </a:pPr>
              <a:t>‹#›</a:t>
            </a:fld>
            <a:endParaRPr lang="en-US"/>
          </a:p>
        </p:txBody>
      </p:sp>
    </p:spTree>
    <p:extLst>
      <p:ext uri="{BB962C8B-B14F-4D97-AF65-F5344CB8AC3E}">
        <p14:creationId xmlns:p14="http://schemas.microsoft.com/office/powerpoint/2010/main" val="2787612828"/>
      </p:ext>
    </p:extLst>
  </p:cSld>
  <p:clrMap bg1="dk1" tx1="lt1" bg2="dk2" tx2="lt2" accent1="accent1" accent2="accent2" accent3="accent3" accent4="accent4" accent5="accent5" accent6="accent6" hlink="hlink" folHlink="folHlink"/>
  <p:sldLayoutIdLst>
    <p:sldLayoutId id="2147489867" r:id="rId1"/>
    <p:sldLayoutId id="2147489868" r:id="rId2"/>
    <p:sldLayoutId id="2147489869" r:id="rId3"/>
    <p:sldLayoutId id="2147489870" r:id="rId4"/>
    <p:sldLayoutId id="2147489871" r:id="rId5"/>
    <p:sldLayoutId id="2147489872" r:id="rId6"/>
    <p:sldLayoutId id="2147489873" r:id="rId7"/>
    <p:sldLayoutId id="2147489874" r:id="rId8"/>
    <p:sldLayoutId id="2147489875" r:id="rId9"/>
    <p:sldLayoutId id="2147489876" r:id="rId10"/>
    <p:sldLayoutId id="2147489877" r:id="rId11"/>
    <p:sldLayoutId id="2147489878" r:id="rId12"/>
    <p:sldLayoutId id="2147489879"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71" tIns="45635" rIns="91271" bIns="45635" numCol="1" anchor="ctr"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71" tIns="45635" rIns="91271" bIns="4563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271" tIns="45635" rIns="91271" bIns="45635" numCol="1" anchor="t" anchorCtr="0" compatLnSpc="1">
            <a:prstTxWarp prst="textNoShape">
              <a:avLst/>
            </a:prstTxWarp>
          </a:bodyPr>
          <a:lstStyle>
            <a:lvl1pPr eaLnBrk="0" hangingPunct="0">
              <a:defRPr sz="1400" b="0">
                <a:solidFill>
                  <a:srgbClr val="FFFFFF"/>
                </a:solidFill>
                <a:latin typeface="+mn-lt"/>
              </a:defRPr>
            </a:lvl1pPr>
          </a:lstStyle>
          <a:p>
            <a:pPr>
              <a:defRPr/>
            </a:pPr>
            <a:endParaRPr lang="en-US"/>
          </a:p>
        </p:txBody>
      </p:sp>
      <p:sp>
        <p:nvSpPr>
          <p:cNvPr id="819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271" tIns="45635" rIns="91271" bIns="45635" numCol="1" anchor="t" anchorCtr="0" compatLnSpc="1">
            <a:prstTxWarp prst="textNoShape">
              <a:avLst/>
            </a:prstTxWarp>
          </a:bodyPr>
          <a:lstStyle>
            <a:lvl1pPr algn="ctr" eaLnBrk="0" hangingPunct="0">
              <a:defRPr sz="1400" b="0">
                <a:solidFill>
                  <a:srgbClr val="FFFFFF"/>
                </a:solidFill>
                <a:latin typeface="+mn-lt"/>
              </a:defRPr>
            </a:lvl1pPr>
          </a:lstStyle>
          <a:p>
            <a:pPr>
              <a:defRPr/>
            </a:pPr>
            <a:endParaRPr lang="en-US"/>
          </a:p>
        </p:txBody>
      </p:sp>
      <p:sp>
        <p:nvSpPr>
          <p:cNvPr id="819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271" tIns="45635" rIns="91271" bIns="45635" numCol="1" anchor="t" anchorCtr="0" compatLnSpc="1">
            <a:prstTxWarp prst="textNoShape">
              <a:avLst/>
            </a:prstTxWarp>
          </a:bodyPr>
          <a:lstStyle>
            <a:lvl1pPr algn="r" eaLnBrk="0" hangingPunct="0">
              <a:defRPr sz="1400" b="0">
                <a:solidFill>
                  <a:srgbClr val="FFFFFF"/>
                </a:solidFill>
                <a:latin typeface="+mn-lt"/>
              </a:defRPr>
            </a:lvl1pPr>
          </a:lstStyle>
          <a:p>
            <a:pPr>
              <a:defRPr/>
            </a:pPr>
            <a:fld id="{3CA03E9E-6543-4D80-814A-F9465DCB3703}" type="slidenum">
              <a:rPr lang="en-US"/>
              <a:pPr>
                <a:defRPr/>
              </a:pPr>
              <a:t>‹#›</a:t>
            </a:fld>
            <a:endParaRPr lang="en-US"/>
          </a:p>
        </p:txBody>
      </p:sp>
    </p:spTree>
    <p:extLst>
      <p:ext uri="{BB962C8B-B14F-4D97-AF65-F5344CB8AC3E}">
        <p14:creationId xmlns:p14="http://schemas.microsoft.com/office/powerpoint/2010/main" val="2239956868"/>
      </p:ext>
    </p:extLst>
  </p:cSld>
  <p:clrMap bg1="dk2" tx1="lt1" bg2="dk1" tx2="lt2" accent1="accent1" accent2="accent2" accent3="accent3" accent4="accent4" accent5="accent5" accent6="accent6" hlink="hlink" folHlink="folHlink"/>
  <p:sldLayoutIdLst>
    <p:sldLayoutId id="2147489914" r:id="rId1"/>
    <p:sldLayoutId id="2147489915" r:id="rId2"/>
    <p:sldLayoutId id="2147489916" r:id="rId3"/>
    <p:sldLayoutId id="2147489917" r:id="rId4"/>
    <p:sldLayoutId id="2147489918" r:id="rId5"/>
    <p:sldLayoutId id="2147489919" r:id="rId6"/>
    <p:sldLayoutId id="2147489920" r:id="rId7"/>
    <p:sldLayoutId id="2147489921" r:id="rId8"/>
    <p:sldLayoutId id="2147489922" r:id="rId9"/>
    <p:sldLayoutId id="2147489923" r:id="rId10"/>
    <p:sldLayoutId id="2147489924"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348" algn="ctr" rtl="0" fontAlgn="base">
        <a:spcBef>
          <a:spcPct val="0"/>
        </a:spcBef>
        <a:spcAft>
          <a:spcPct val="0"/>
        </a:spcAft>
        <a:defRPr sz="4400">
          <a:solidFill>
            <a:schemeClr val="tx2"/>
          </a:solidFill>
          <a:latin typeface="Times New Roman" pitchFamily="18" charset="0"/>
        </a:defRPr>
      </a:lvl6pPr>
      <a:lvl7pPr marL="912696" algn="ctr" rtl="0" fontAlgn="base">
        <a:spcBef>
          <a:spcPct val="0"/>
        </a:spcBef>
        <a:spcAft>
          <a:spcPct val="0"/>
        </a:spcAft>
        <a:defRPr sz="4400">
          <a:solidFill>
            <a:schemeClr val="tx2"/>
          </a:solidFill>
          <a:latin typeface="Times New Roman" pitchFamily="18" charset="0"/>
        </a:defRPr>
      </a:lvl7pPr>
      <a:lvl8pPr marL="1369044" algn="ctr" rtl="0" fontAlgn="base">
        <a:spcBef>
          <a:spcPct val="0"/>
        </a:spcBef>
        <a:spcAft>
          <a:spcPct val="0"/>
        </a:spcAft>
        <a:defRPr sz="4400">
          <a:solidFill>
            <a:schemeClr val="tx2"/>
          </a:solidFill>
          <a:latin typeface="Times New Roman" pitchFamily="18" charset="0"/>
        </a:defRPr>
      </a:lvl8pPr>
      <a:lvl9pPr marL="1825391"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39825" indent="-227013" algn="l" rtl="0" eaLnBrk="0" fontAlgn="base" hangingPunct="0">
        <a:spcBef>
          <a:spcPct val="20000"/>
        </a:spcBef>
        <a:spcAft>
          <a:spcPct val="0"/>
        </a:spcAft>
        <a:buChar char="•"/>
        <a:defRPr sz="2400">
          <a:solidFill>
            <a:schemeClr val="tx1"/>
          </a:solidFill>
          <a:latin typeface="+mn-lt"/>
        </a:defRPr>
      </a:lvl3pPr>
      <a:lvl4pPr marL="1597025" indent="-227013" algn="l" rtl="0" eaLnBrk="0" fontAlgn="base" hangingPunct="0">
        <a:spcBef>
          <a:spcPct val="20000"/>
        </a:spcBef>
        <a:spcAft>
          <a:spcPct val="0"/>
        </a:spcAft>
        <a:buChar char="–"/>
        <a:defRPr sz="1900">
          <a:solidFill>
            <a:schemeClr val="tx1"/>
          </a:solidFill>
          <a:latin typeface="+mn-lt"/>
        </a:defRPr>
      </a:lvl4pPr>
      <a:lvl5pPr marL="2052638" indent="-227013" algn="l" rtl="0" eaLnBrk="0" fontAlgn="base" hangingPunct="0">
        <a:spcBef>
          <a:spcPct val="20000"/>
        </a:spcBef>
        <a:spcAft>
          <a:spcPct val="0"/>
        </a:spcAft>
        <a:buChar char="»"/>
        <a:defRPr sz="1900">
          <a:solidFill>
            <a:schemeClr val="tx1"/>
          </a:solidFill>
          <a:latin typeface="+mn-lt"/>
        </a:defRPr>
      </a:lvl5pPr>
      <a:lvl6pPr marL="2509915" indent="-228174" algn="l" rtl="0" fontAlgn="base">
        <a:spcBef>
          <a:spcPct val="20000"/>
        </a:spcBef>
        <a:spcAft>
          <a:spcPct val="0"/>
        </a:spcAft>
        <a:buChar char="»"/>
        <a:defRPr sz="1900">
          <a:solidFill>
            <a:schemeClr val="tx1"/>
          </a:solidFill>
          <a:latin typeface="+mn-lt"/>
        </a:defRPr>
      </a:lvl6pPr>
      <a:lvl7pPr marL="2966264" indent="-228174" algn="l" rtl="0" fontAlgn="base">
        <a:spcBef>
          <a:spcPct val="20000"/>
        </a:spcBef>
        <a:spcAft>
          <a:spcPct val="0"/>
        </a:spcAft>
        <a:buChar char="»"/>
        <a:defRPr sz="1900">
          <a:solidFill>
            <a:schemeClr val="tx1"/>
          </a:solidFill>
          <a:latin typeface="+mn-lt"/>
        </a:defRPr>
      </a:lvl7pPr>
      <a:lvl8pPr marL="3422611" indent="-228174" algn="l" rtl="0" fontAlgn="base">
        <a:spcBef>
          <a:spcPct val="20000"/>
        </a:spcBef>
        <a:spcAft>
          <a:spcPct val="0"/>
        </a:spcAft>
        <a:buChar char="»"/>
        <a:defRPr sz="1900">
          <a:solidFill>
            <a:schemeClr val="tx1"/>
          </a:solidFill>
          <a:latin typeface="+mn-lt"/>
        </a:defRPr>
      </a:lvl8pPr>
      <a:lvl9pPr marL="3878958" indent="-22817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2696" rtl="0" eaLnBrk="1" latinLnBrk="0" hangingPunct="1">
        <a:defRPr sz="1800" kern="1200">
          <a:solidFill>
            <a:schemeClr val="tx1"/>
          </a:solidFill>
          <a:latin typeface="+mn-lt"/>
          <a:ea typeface="+mn-ea"/>
          <a:cs typeface="+mn-cs"/>
        </a:defRPr>
      </a:lvl1pPr>
      <a:lvl2pPr marL="456348" algn="l" defTabSz="912696" rtl="0" eaLnBrk="1" latinLnBrk="0" hangingPunct="1">
        <a:defRPr sz="1800" kern="1200">
          <a:solidFill>
            <a:schemeClr val="tx1"/>
          </a:solidFill>
          <a:latin typeface="+mn-lt"/>
          <a:ea typeface="+mn-ea"/>
          <a:cs typeface="+mn-cs"/>
        </a:defRPr>
      </a:lvl2pPr>
      <a:lvl3pPr marL="912696" algn="l" defTabSz="912696" rtl="0" eaLnBrk="1" latinLnBrk="0" hangingPunct="1">
        <a:defRPr sz="1800" kern="1200">
          <a:solidFill>
            <a:schemeClr val="tx1"/>
          </a:solidFill>
          <a:latin typeface="+mn-lt"/>
          <a:ea typeface="+mn-ea"/>
          <a:cs typeface="+mn-cs"/>
        </a:defRPr>
      </a:lvl3pPr>
      <a:lvl4pPr marL="1369044" algn="l" defTabSz="912696" rtl="0" eaLnBrk="1" latinLnBrk="0" hangingPunct="1">
        <a:defRPr sz="1800" kern="1200">
          <a:solidFill>
            <a:schemeClr val="tx1"/>
          </a:solidFill>
          <a:latin typeface="+mn-lt"/>
          <a:ea typeface="+mn-ea"/>
          <a:cs typeface="+mn-cs"/>
        </a:defRPr>
      </a:lvl4pPr>
      <a:lvl5pPr marL="1825391" algn="l" defTabSz="912696" rtl="0" eaLnBrk="1" latinLnBrk="0" hangingPunct="1">
        <a:defRPr sz="1800" kern="1200">
          <a:solidFill>
            <a:schemeClr val="tx1"/>
          </a:solidFill>
          <a:latin typeface="+mn-lt"/>
          <a:ea typeface="+mn-ea"/>
          <a:cs typeface="+mn-cs"/>
        </a:defRPr>
      </a:lvl5pPr>
      <a:lvl6pPr marL="2281741" algn="l" defTabSz="912696" rtl="0" eaLnBrk="1" latinLnBrk="0" hangingPunct="1">
        <a:defRPr sz="1800" kern="1200">
          <a:solidFill>
            <a:schemeClr val="tx1"/>
          </a:solidFill>
          <a:latin typeface="+mn-lt"/>
          <a:ea typeface="+mn-ea"/>
          <a:cs typeface="+mn-cs"/>
        </a:defRPr>
      </a:lvl6pPr>
      <a:lvl7pPr marL="2738088" algn="l" defTabSz="912696" rtl="0" eaLnBrk="1" latinLnBrk="0" hangingPunct="1">
        <a:defRPr sz="1800" kern="1200">
          <a:solidFill>
            <a:schemeClr val="tx1"/>
          </a:solidFill>
          <a:latin typeface="+mn-lt"/>
          <a:ea typeface="+mn-ea"/>
          <a:cs typeface="+mn-cs"/>
        </a:defRPr>
      </a:lvl7pPr>
      <a:lvl8pPr marL="3194435" algn="l" defTabSz="912696" rtl="0" eaLnBrk="1" latinLnBrk="0" hangingPunct="1">
        <a:defRPr sz="1800" kern="1200">
          <a:solidFill>
            <a:schemeClr val="tx1"/>
          </a:solidFill>
          <a:latin typeface="+mn-lt"/>
          <a:ea typeface="+mn-ea"/>
          <a:cs typeface="+mn-cs"/>
        </a:defRPr>
      </a:lvl8pPr>
      <a:lvl9pPr marL="3650787" algn="l" defTabSz="912696"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0" hangingPunct="0">
              <a:defRPr sz="1400" b="0">
                <a:solidFill>
                  <a:srgbClr val="FFFFFF"/>
                </a:solidFill>
              </a:defRPr>
            </a:lvl1pPr>
          </a:lstStyle>
          <a:p>
            <a:pPr>
              <a:defRPr/>
            </a:pPr>
            <a:fld id="{5FBA623A-CEFC-4D3F-B68D-0D18421493EF}" type="slidenum">
              <a:rPr lang="en-US"/>
              <a:pPr>
                <a:defRPr/>
              </a:pPr>
              <a:t>‹#›</a:t>
            </a:fld>
            <a:endParaRPr lang="en-US"/>
          </a:p>
        </p:txBody>
      </p:sp>
    </p:spTree>
    <p:extLst>
      <p:ext uri="{BB962C8B-B14F-4D97-AF65-F5344CB8AC3E}">
        <p14:creationId xmlns:p14="http://schemas.microsoft.com/office/powerpoint/2010/main" val="1490508503"/>
      </p:ext>
    </p:extLst>
  </p:cSld>
  <p:clrMap bg1="dk2" tx1="lt1" bg2="dk1" tx2="lt2" accent1="accent1" accent2="accent2" accent3="accent3" accent4="accent4" accent5="accent5" accent6="accent6" hlink="hlink" folHlink="folHlink"/>
  <p:sldLayoutIdLst>
    <p:sldLayoutId id="2147489942" r:id="rId1"/>
    <p:sldLayoutId id="2147489943" r:id="rId2"/>
    <p:sldLayoutId id="2147489944" r:id="rId3"/>
    <p:sldLayoutId id="2147489945" r:id="rId4"/>
    <p:sldLayoutId id="2147489946" r:id="rId5"/>
    <p:sldLayoutId id="2147489947" r:id="rId6"/>
    <p:sldLayoutId id="2147489948" r:id="rId7"/>
    <p:sldLayoutId id="2147489949" r:id="rId8"/>
    <p:sldLayoutId id="2147489950" r:id="rId9"/>
    <p:sldLayoutId id="2147489951" r:id="rId10"/>
    <p:sldLayoutId id="2147489952" r:id="rId11"/>
    <p:sldLayoutId id="2147489953" r:id="rId12"/>
    <p:sldLayoutId id="2147489954" r:id="rId13"/>
    <p:sldLayoutId id="2147489955" r:id="rId14"/>
    <p:sldLayoutId id="2147489956"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986" algn="ctr" rtl="0" fontAlgn="base">
        <a:spcBef>
          <a:spcPct val="0"/>
        </a:spcBef>
        <a:spcAft>
          <a:spcPct val="0"/>
        </a:spcAft>
        <a:defRPr sz="4400">
          <a:solidFill>
            <a:schemeClr val="tx2"/>
          </a:solidFill>
          <a:latin typeface="Times New Roman" pitchFamily="18" charset="0"/>
        </a:defRPr>
      </a:lvl6pPr>
      <a:lvl7pPr marL="913974" algn="ctr" rtl="0" fontAlgn="base">
        <a:spcBef>
          <a:spcPct val="0"/>
        </a:spcBef>
        <a:spcAft>
          <a:spcPct val="0"/>
        </a:spcAft>
        <a:defRPr sz="4400">
          <a:solidFill>
            <a:schemeClr val="tx2"/>
          </a:solidFill>
          <a:latin typeface="Times New Roman" pitchFamily="18" charset="0"/>
        </a:defRPr>
      </a:lvl7pPr>
      <a:lvl8pPr marL="1370960" algn="ctr" rtl="0" fontAlgn="base">
        <a:spcBef>
          <a:spcPct val="0"/>
        </a:spcBef>
        <a:spcAft>
          <a:spcPct val="0"/>
        </a:spcAft>
        <a:defRPr sz="4400">
          <a:solidFill>
            <a:schemeClr val="tx2"/>
          </a:solidFill>
          <a:latin typeface="Times New Roman" pitchFamily="18" charset="0"/>
        </a:defRPr>
      </a:lvl8pPr>
      <a:lvl9pPr marL="1827947"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fontAlgn="base">
        <a:spcBef>
          <a:spcPct val="20000"/>
        </a:spcBef>
        <a:spcAft>
          <a:spcPct val="0"/>
        </a:spcAft>
        <a:buChar char="»"/>
        <a:defRPr sz="1900">
          <a:solidFill>
            <a:schemeClr val="tx1"/>
          </a:solidFill>
          <a:latin typeface="+mn-lt"/>
        </a:defRPr>
      </a:lvl6pPr>
      <a:lvl7pPr marL="2970414" indent="-228494" algn="l" rtl="0" fontAlgn="base">
        <a:spcBef>
          <a:spcPct val="20000"/>
        </a:spcBef>
        <a:spcAft>
          <a:spcPct val="0"/>
        </a:spcAft>
        <a:buChar char="»"/>
        <a:defRPr sz="1900">
          <a:solidFill>
            <a:schemeClr val="tx1"/>
          </a:solidFill>
          <a:latin typeface="+mn-lt"/>
        </a:defRPr>
      </a:lvl7pPr>
      <a:lvl8pPr marL="3427402" indent="-228494" algn="l" rtl="0" fontAlgn="base">
        <a:spcBef>
          <a:spcPct val="20000"/>
        </a:spcBef>
        <a:spcAft>
          <a:spcPct val="0"/>
        </a:spcAft>
        <a:buChar char="»"/>
        <a:defRPr sz="1900">
          <a:solidFill>
            <a:schemeClr val="tx1"/>
          </a:solidFill>
          <a:latin typeface="+mn-lt"/>
        </a:defRPr>
      </a:lvl8pPr>
      <a:lvl9pPr marL="3884388" indent="-22849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8435"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Arial" charset="0"/>
              </a:defRPr>
            </a:lvl1pPr>
          </a:lstStyle>
          <a:p>
            <a:pPr>
              <a:defRPr/>
            </a:pPr>
            <a:fld id="{459BE7A3-07A2-41E0-B4AC-AEDDEA754F6F}" type="slidenum">
              <a:rPr lang="en-US"/>
              <a:pPr>
                <a:defRPr/>
              </a:pPr>
              <a:t>‹#›</a:t>
            </a:fld>
            <a:endParaRPr lang="en-US"/>
          </a:p>
        </p:txBody>
      </p:sp>
    </p:spTree>
    <p:extLst>
      <p:ext uri="{BB962C8B-B14F-4D97-AF65-F5344CB8AC3E}">
        <p14:creationId xmlns:p14="http://schemas.microsoft.com/office/powerpoint/2010/main" val="3578231220"/>
      </p:ext>
    </p:extLst>
  </p:cSld>
  <p:clrMap bg1="lt1" tx1="dk1" bg2="lt2" tx2="dk2" accent1="accent1" accent2="accent2" accent3="accent3" accent4="accent4" accent5="accent5" accent6="accent6" hlink="hlink" folHlink="folHlink"/>
  <p:sldLayoutIdLst>
    <p:sldLayoutId id="2147489958" r:id="rId1"/>
    <p:sldLayoutId id="2147489959" r:id="rId2"/>
    <p:sldLayoutId id="2147489960" r:id="rId3"/>
    <p:sldLayoutId id="2147489961" r:id="rId4"/>
    <p:sldLayoutId id="2147489962" r:id="rId5"/>
    <p:sldLayoutId id="2147489963" r:id="rId6"/>
    <p:sldLayoutId id="2147489964" r:id="rId7"/>
    <p:sldLayoutId id="2147489965" r:id="rId8"/>
    <p:sldLayoutId id="2147489966" r:id="rId9"/>
    <p:sldLayoutId id="2147489967" r:id="rId10"/>
    <p:sldLayoutId id="2147489968" r:id="rId11"/>
    <p:sldLayoutId id="2147489969" r:id="rId12"/>
    <p:sldLayoutId id="2147489970" r:id="rId13"/>
    <p:sldLayoutId id="2147489971"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5" rIns="91431" bIns="45715" numCol="1" anchor="ctr" anchorCtr="0" compatLnSpc="1">
            <a:prstTxWarp prst="textNoShape">
              <a:avLst/>
            </a:prstTxWarp>
          </a:bodyPr>
          <a:lstStyle/>
          <a:p>
            <a:pPr lvl="0"/>
            <a:r>
              <a:rPr lang="en-US" smtClean="0"/>
              <a:t>Klicka här för att ändra format</a:t>
            </a:r>
          </a:p>
        </p:txBody>
      </p:sp>
      <p:sp>
        <p:nvSpPr>
          <p:cNvPr id="8195"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5" rIns="91431" bIns="45715" numCol="1" anchor="t" anchorCtr="0" compatLnSpc="1">
            <a:prstTxWarp prst="textNoShape">
              <a:avLst/>
            </a:prstTxWarp>
          </a:bodyPr>
          <a:lstStyle/>
          <a:p>
            <a:pPr lvl="0"/>
            <a:r>
              <a:rPr lang="en-US" smtClean="0"/>
              <a:t>Klicka här för att ändra format på bakgrundstexten</a:t>
            </a:r>
          </a:p>
          <a:p>
            <a:pPr lvl="1"/>
            <a:r>
              <a:rPr lang="en-US" smtClean="0"/>
              <a:t>Nivå två</a:t>
            </a:r>
          </a:p>
          <a:p>
            <a:pPr lvl="2"/>
            <a:r>
              <a:rPr lang="en-US" smtClean="0"/>
              <a:t>Nivå tre</a:t>
            </a:r>
          </a:p>
          <a:p>
            <a:pPr lvl="3"/>
            <a:r>
              <a:rPr lang="en-US" smtClean="0"/>
              <a:t>Nivå fyra</a:t>
            </a:r>
          </a:p>
          <a:p>
            <a:pPr lvl="4"/>
            <a:r>
              <a:rPr lang="en-US" smtClean="0"/>
              <a:t>Nivå fem</a:t>
            </a:r>
          </a:p>
        </p:txBody>
      </p:sp>
      <p:sp>
        <p:nvSpPr>
          <p:cNvPr id="378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1" tIns="45715" rIns="91431" bIns="45715" numCol="1" anchor="t" anchorCtr="0" compatLnSpc="1">
            <a:prstTxWarp prst="textNoShape">
              <a:avLst/>
            </a:prstTxWarp>
          </a:bodyPr>
          <a:lstStyle>
            <a:lvl1pPr>
              <a:defRPr sz="1400" b="0">
                <a:solidFill>
                  <a:srgbClr val="000000"/>
                </a:solidFill>
                <a:latin typeface="Arial" charset="0"/>
              </a:defRPr>
            </a:lvl1pPr>
          </a:lstStyle>
          <a:p>
            <a:pPr>
              <a:defRPr/>
            </a:pPr>
            <a:endParaRPr lang="en-US"/>
          </a:p>
        </p:txBody>
      </p:sp>
      <p:sp>
        <p:nvSpPr>
          <p:cNvPr id="378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1" tIns="45715" rIns="91431" bIns="45715" numCol="1" anchor="t" anchorCtr="0" compatLnSpc="1">
            <a:prstTxWarp prst="textNoShape">
              <a:avLst/>
            </a:prstTxWarp>
          </a:bodyPr>
          <a:lstStyle>
            <a:lvl1pPr algn="ctr">
              <a:defRPr sz="1400" b="0">
                <a:solidFill>
                  <a:srgbClr val="000000"/>
                </a:solidFill>
                <a:latin typeface="Arial" charset="0"/>
              </a:defRPr>
            </a:lvl1pPr>
          </a:lstStyle>
          <a:p>
            <a:pPr>
              <a:defRPr/>
            </a:pPr>
            <a:endParaRPr lang="en-US"/>
          </a:p>
        </p:txBody>
      </p:sp>
      <p:sp>
        <p:nvSpPr>
          <p:cNvPr id="378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1" tIns="45715" rIns="91431" bIns="45715" numCol="1" anchor="t" anchorCtr="0" compatLnSpc="1">
            <a:prstTxWarp prst="textNoShape">
              <a:avLst/>
            </a:prstTxWarp>
          </a:bodyPr>
          <a:lstStyle>
            <a:lvl1pPr algn="r">
              <a:defRPr sz="1400" b="0">
                <a:solidFill>
                  <a:srgbClr val="000000"/>
                </a:solidFill>
                <a:latin typeface="Arial" charset="0"/>
              </a:defRPr>
            </a:lvl1pPr>
          </a:lstStyle>
          <a:p>
            <a:pPr>
              <a:defRPr/>
            </a:pPr>
            <a:fld id="{3AB4367F-D33F-4DFC-9FE0-423FBD0D8647}" type="slidenum">
              <a:rPr lang="en-US"/>
              <a:pPr>
                <a:defRPr/>
              </a:pPr>
              <a:t>‹#›</a:t>
            </a:fld>
            <a:endParaRPr lang="en-US"/>
          </a:p>
        </p:txBody>
      </p:sp>
    </p:spTree>
    <p:extLst>
      <p:ext uri="{BB962C8B-B14F-4D97-AF65-F5344CB8AC3E}">
        <p14:creationId xmlns:p14="http://schemas.microsoft.com/office/powerpoint/2010/main" val="1837599260"/>
      </p:ext>
    </p:extLst>
  </p:cSld>
  <p:clrMap bg1="lt1" tx1="dk1" bg2="lt2" tx2="dk2" accent1="accent1" accent2="accent2" accent3="accent3" accent4="accent4" accent5="accent5" accent6="accent6" hlink="hlink" folHlink="folHlink"/>
  <p:sldLayoutIdLst>
    <p:sldLayoutId id="2147489973" r:id="rId1"/>
    <p:sldLayoutId id="2147489974" r:id="rId2"/>
    <p:sldLayoutId id="2147489975" r:id="rId3"/>
    <p:sldLayoutId id="2147489976" r:id="rId4"/>
    <p:sldLayoutId id="2147489977" r:id="rId5"/>
    <p:sldLayoutId id="2147489978" r:id="rId6"/>
    <p:sldLayoutId id="2147489979" r:id="rId7"/>
    <p:sldLayoutId id="2147489980" r:id="rId8"/>
    <p:sldLayoutId id="2147489981" r:id="rId9"/>
    <p:sldLayoutId id="2147489982" r:id="rId10"/>
    <p:sldLayoutId id="2147489983" r:id="rId11"/>
    <p:sldLayoutId id="2147489984" r:id="rId12"/>
    <p:sldLayoutId id="2147489985" r:id="rId13"/>
    <p:sldLayoutId id="2147489986" r:id="rId14"/>
    <p:sldLayoutId id="2147489987" r:id="rId15"/>
    <p:sldLayoutId id="2147489988" r:id="rId16"/>
    <p:sldLayoutId id="2147489989"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598613"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atin typeface="+mn-lt"/>
              </a:defRPr>
            </a:lvl1pPr>
          </a:lstStyle>
          <a:p>
            <a:endParaRPr lang="en-US" smtClean="0">
              <a:solidFill>
                <a:srgbClr val="FFFFFF"/>
              </a:solidFill>
            </a:endParaRPr>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atin typeface="+mn-lt"/>
              </a:defRPr>
            </a:lvl1pPr>
          </a:lstStyle>
          <a:p>
            <a:endParaRPr lang="en-US" smtClean="0">
              <a:solidFill>
                <a:srgbClr val="FFFFFF"/>
              </a:solidFill>
            </a:endParaRPr>
          </a:p>
        </p:txBody>
      </p:sp>
      <p:sp>
        <p:nvSpPr>
          <p:cNvPr id="410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atin typeface="+mn-lt"/>
              </a:defRPr>
            </a:lvl1pPr>
          </a:lstStyle>
          <a:p>
            <a:fld id="{B322C97A-EC8E-4237-839B-5D4B614589E0}" type="slidenum">
              <a:rPr lang="en-US" smtClean="0">
                <a:solidFill>
                  <a:srgbClr val="FFFFFF"/>
                </a:solidFill>
              </a:rPr>
              <a:pPr/>
              <a:t>‹#›</a:t>
            </a:fld>
            <a:endParaRPr lang="en-US" smtClean="0">
              <a:solidFill>
                <a:srgbClr val="FFFFFF"/>
              </a:solidFill>
            </a:endParaRPr>
          </a:p>
        </p:txBody>
      </p:sp>
    </p:spTree>
    <p:extLst>
      <p:ext uri="{BB962C8B-B14F-4D97-AF65-F5344CB8AC3E}">
        <p14:creationId xmlns:p14="http://schemas.microsoft.com/office/powerpoint/2010/main" val="879459296"/>
      </p:ext>
    </p:extLst>
  </p:cSld>
  <p:clrMap bg1="dk2" tx1="lt1" bg2="dk1" tx2="lt2" accent1="accent1" accent2="accent2" accent3="accent3" accent4="accent4" accent5="accent5" accent6="accent6" hlink="hlink" folHlink="folHlink"/>
  <p:sldLayoutIdLst>
    <p:sldLayoutId id="2147490020" r:id="rId1"/>
    <p:sldLayoutId id="2147490021" r:id="rId2"/>
    <p:sldLayoutId id="2147490022" r:id="rId3"/>
    <p:sldLayoutId id="2147490023" r:id="rId4"/>
    <p:sldLayoutId id="2147490024" r:id="rId5"/>
    <p:sldLayoutId id="2147490025" r:id="rId6"/>
    <p:sldLayoutId id="2147490026" r:id="rId7"/>
    <p:sldLayoutId id="2147490027" r:id="rId8"/>
    <p:sldLayoutId id="2147490028" r:id="rId9"/>
    <p:sldLayoutId id="2147490029" r:id="rId10"/>
    <p:sldLayoutId id="2147490030"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sv-SE" smtClean="0"/>
              <a:t>Click to edit Master title style</a:t>
            </a:r>
          </a:p>
        </p:txBody>
      </p:sp>
      <p:sp>
        <p:nvSpPr>
          <p:cNvPr id="53251"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1" hangingPunct="1">
              <a:defRPr sz="1400" b="0">
                <a:solidFill>
                  <a:srgbClr val="000000"/>
                </a:solidFill>
                <a:latin typeface="+mn-lt"/>
              </a:defRPr>
            </a:lvl1pPr>
          </a:lstStyle>
          <a:p>
            <a:pPr>
              <a:defRPr/>
            </a:pPr>
            <a:endParaRPr lang="sv-S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1" hangingPunct="1">
              <a:defRPr sz="1400" b="0">
                <a:solidFill>
                  <a:srgbClr val="000000"/>
                </a:solidFill>
                <a:latin typeface="+mn-lt"/>
              </a:defRPr>
            </a:lvl1pPr>
          </a:lstStyle>
          <a:p>
            <a:pPr>
              <a:defRPr/>
            </a:pPr>
            <a:endParaRPr lang="sv-S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1" hangingPunct="1">
              <a:defRPr sz="1400" b="0">
                <a:solidFill>
                  <a:srgbClr val="000000"/>
                </a:solidFill>
                <a:latin typeface="+mn-lt"/>
              </a:defRPr>
            </a:lvl1pPr>
          </a:lstStyle>
          <a:p>
            <a:pPr>
              <a:defRPr/>
            </a:pPr>
            <a:fld id="{0C53936E-5E7A-44CE-B1C7-E88E241977A5}" type="slidenum">
              <a:rPr lang="sv-SE"/>
              <a:pPr>
                <a:defRPr/>
              </a:pPr>
              <a:t>‹#›</a:t>
            </a:fld>
            <a:endParaRPr lang="sv-SE"/>
          </a:p>
        </p:txBody>
      </p:sp>
    </p:spTree>
    <p:extLst>
      <p:ext uri="{BB962C8B-B14F-4D97-AF65-F5344CB8AC3E}">
        <p14:creationId xmlns:p14="http://schemas.microsoft.com/office/powerpoint/2010/main" val="3058458475"/>
      </p:ext>
    </p:extLst>
  </p:cSld>
  <p:clrMap bg1="lt1" tx1="dk1" bg2="lt2" tx2="dk2" accent1="accent1" accent2="accent2" accent3="accent3" accent4="accent4" accent5="accent5" accent6="accent6" hlink="hlink" folHlink="folHlink"/>
  <p:sldLayoutIdLst>
    <p:sldLayoutId id="2147490032" r:id="rId1"/>
    <p:sldLayoutId id="2147490033" r:id="rId2"/>
    <p:sldLayoutId id="2147490034" r:id="rId3"/>
    <p:sldLayoutId id="2147490035" r:id="rId4"/>
    <p:sldLayoutId id="2147490036" r:id="rId5"/>
    <p:sldLayoutId id="2147490037" r:id="rId6"/>
    <p:sldLayoutId id="2147490038" r:id="rId7"/>
    <p:sldLayoutId id="2147490039" r:id="rId8"/>
    <p:sldLayoutId id="2147490040" r:id="rId9"/>
    <p:sldLayoutId id="2147490041" r:id="rId10"/>
    <p:sldLayoutId id="2147490042"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6986" algn="ctr" rtl="0" fontAlgn="base">
        <a:spcBef>
          <a:spcPct val="0"/>
        </a:spcBef>
        <a:spcAft>
          <a:spcPct val="0"/>
        </a:spcAft>
        <a:defRPr sz="4400">
          <a:solidFill>
            <a:schemeClr val="tx2"/>
          </a:solidFill>
          <a:latin typeface="Arial" charset="0"/>
        </a:defRPr>
      </a:lvl6pPr>
      <a:lvl7pPr marL="913974" algn="ctr" rtl="0" fontAlgn="base">
        <a:spcBef>
          <a:spcPct val="0"/>
        </a:spcBef>
        <a:spcAft>
          <a:spcPct val="0"/>
        </a:spcAft>
        <a:defRPr sz="4400">
          <a:solidFill>
            <a:schemeClr val="tx2"/>
          </a:solidFill>
          <a:latin typeface="Arial" charset="0"/>
        </a:defRPr>
      </a:lvl7pPr>
      <a:lvl8pPr marL="1370960" algn="ctr" rtl="0" fontAlgn="base">
        <a:spcBef>
          <a:spcPct val="0"/>
        </a:spcBef>
        <a:spcAft>
          <a:spcPct val="0"/>
        </a:spcAft>
        <a:defRPr sz="4400">
          <a:solidFill>
            <a:schemeClr val="tx2"/>
          </a:solidFill>
          <a:latin typeface="Arial" charset="0"/>
        </a:defRPr>
      </a:lvl8pPr>
      <a:lvl9pPr marL="1827947"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fontAlgn="base">
        <a:spcBef>
          <a:spcPct val="20000"/>
        </a:spcBef>
        <a:spcAft>
          <a:spcPct val="0"/>
        </a:spcAft>
        <a:buChar char="»"/>
        <a:defRPr sz="1900">
          <a:solidFill>
            <a:schemeClr val="tx1"/>
          </a:solidFill>
          <a:latin typeface="+mn-lt"/>
        </a:defRPr>
      </a:lvl6pPr>
      <a:lvl7pPr marL="2970414" indent="-228494" algn="l" rtl="0" fontAlgn="base">
        <a:spcBef>
          <a:spcPct val="20000"/>
        </a:spcBef>
        <a:spcAft>
          <a:spcPct val="0"/>
        </a:spcAft>
        <a:buChar char="»"/>
        <a:defRPr sz="1900">
          <a:solidFill>
            <a:schemeClr val="tx1"/>
          </a:solidFill>
          <a:latin typeface="+mn-lt"/>
        </a:defRPr>
      </a:lvl7pPr>
      <a:lvl8pPr marL="3427402" indent="-228494" algn="l" rtl="0" fontAlgn="base">
        <a:spcBef>
          <a:spcPct val="20000"/>
        </a:spcBef>
        <a:spcAft>
          <a:spcPct val="0"/>
        </a:spcAft>
        <a:buChar char="»"/>
        <a:defRPr sz="1900">
          <a:solidFill>
            <a:schemeClr val="tx1"/>
          </a:solidFill>
          <a:latin typeface="+mn-lt"/>
        </a:defRPr>
      </a:lvl8pPr>
      <a:lvl9pPr marL="3884388" indent="-22849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Platshållare för rubrik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71" tIns="45635" rIns="91271" bIns="45635" numCol="1" anchor="ctr" anchorCtr="0" compatLnSpc="1">
            <a:prstTxWarp prst="textNoShape">
              <a:avLst/>
            </a:prstTxWarp>
          </a:bodyPr>
          <a:lstStyle/>
          <a:p>
            <a:pPr lvl="0"/>
            <a:r>
              <a:rPr lang="sv-SE" smtClean="0"/>
              <a:t>Click to edit Master title style</a:t>
            </a:r>
          </a:p>
        </p:txBody>
      </p:sp>
      <p:sp>
        <p:nvSpPr>
          <p:cNvPr id="11267" name="Platshållare för text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71" tIns="45635" rIns="91271" bIns="45635" numCol="1" anchor="t" anchorCtr="0" compatLnSpc="1">
            <a:prstTxWarp prst="textNoShape">
              <a:avLst/>
            </a:prstTxWarp>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p>
        </p:txBody>
      </p:sp>
      <p:sp>
        <p:nvSpPr>
          <p:cNvPr id="7" name="Platshållare för datum 3"/>
          <p:cNvSpPr>
            <a:spLocks noGrp="1"/>
          </p:cNvSpPr>
          <p:nvPr>
            <p:ph type="dt" sz="half" idx="2"/>
          </p:nvPr>
        </p:nvSpPr>
        <p:spPr>
          <a:xfrm>
            <a:off x="457200" y="6358728"/>
            <a:ext cx="2133600" cy="365125"/>
          </a:xfrm>
          <a:prstGeom prst="rect">
            <a:avLst/>
          </a:prstGeom>
        </p:spPr>
        <p:txBody>
          <a:bodyPr vert="horz" lIns="91271" tIns="45635" rIns="91271" bIns="45635" rtlCol="0" anchor="ctr"/>
          <a:lstStyle>
            <a:lvl1pPr>
              <a:defRPr sz="1200" b="0">
                <a:solidFill>
                  <a:prstClr val="black">
                    <a:tint val="75000"/>
                  </a:prstClr>
                </a:solidFill>
                <a:latin typeface="Times New Roman" pitchFamily="28" charset="0"/>
              </a:defRPr>
            </a:lvl1pPr>
          </a:lstStyle>
          <a:p>
            <a:pPr>
              <a:defRPr/>
            </a:pPr>
            <a:fld id="{BD5BCD10-6D05-4ACC-B630-E849194EF5E8}" type="datetimeFigureOut">
              <a:rPr lang="sv-SE"/>
              <a:pPr>
                <a:defRPr/>
              </a:pPr>
              <a:t>2013-12-05</a:t>
            </a:fld>
            <a:endParaRPr lang="sv-SE"/>
          </a:p>
        </p:txBody>
      </p:sp>
      <p:sp>
        <p:nvSpPr>
          <p:cNvPr id="8" name="Platshållare för sidfot 4"/>
          <p:cNvSpPr>
            <a:spLocks noGrp="1"/>
          </p:cNvSpPr>
          <p:nvPr>
            <p:ph type="ftr" sz="quarter" idx="3"/>
          </p:nvPr>
        </p:nvSpPr>
        <p:spPr>
          <a:xfrm>
            <a:off x="3124200" y="6358728"/>
            <a:ext cx="2895600" cy="365125"/>
          </a:xfrm>
          <a:prstGeom prst="rect">
            <a:avLst/>
          </a:prstGeom>
        </p:spPr>
        <p:txBody>
          <a:bodyPr vert="horz" lIns="91271" tIns="45635" rIns="91271" bIns="45635" rtlCol="0" anchor="ctr"/>
          <a:lstStyle>
            <a:lvl1pPr algn="ctr">
              <a:defRPr sz="1200" b="0">
                <a:solidFill>
                  <a:prstClr val="black">
                    <a:tint val="75000"/>
                  </a:prstClr>
                </a:solidFill>
                <a:latin typeface="Times New Roman" pitchFamily="28" charset="0"/>
              </a:defRPr>
            </a:lvl1pPr>
          </a:lstStyle>
          <a:p>
            <a:pPr>
              <a:defRPr/>
            </a:pPr>
            <a:endParaRPr lang="sv-SE"/>
          </a:p>
        </p:txBody>
      </p:sp>
      <p:sp>
        <p:nvSpPr>
          <p:cNvPr id="9" name="Platshållare för bildnummer 5"/>
          <p:cNvSpPr>
            <a:spLocks noGrp="1"/>
          </p:cNvSpPr>
          <p:nvPr>
            <p:ph type="sldNum" sz="quarter" idx="4"/>
          </p:nvPr>
        </p:nvSpPr>
        <p:spPr>
          <a:xfrm>
            <a:off x="6553200" y="6358728"/>
            <a:ext cx="2133600" cy="365125"/>
          </a:xfrm>
          <a:prstGeom prst="rect">
            <a:avLst/>
          </a:prstGeom>
        </p:spPr>
        <p:txBody>
          <a:bodyPr vert="horz" lIns="91271" tIns="45635" rIns="91271" bIns="45635" rtlCol="0" anchor="ctr"/>
          <a:lstStyle>
            <a:lvl1pPr algn="r">
              <a:defRPr sz="1200" b="0">
                <a:solidFill>
                  <a:prstClr val="black">
                    <a:tint val="75000"/>
                  </a:prstClr>
                </a:solidFill>
                <a:latin typeface="Times New Roman" pitchFamily="28" charset="0"/>
              </a:defRPr>
            </a:lvl1pPr>
          </a:lstStyle>
          <a:p>
            <a:pPr>
              <a:defRPr/>
            </a:pPr>
            <a:fld id="{2179F069-8227-4D16-BD65-5A63892B3A57}" type="slidenum">
              <a:rPr lang="sv-SE"/>
              <a:pPr>
                <a:defRPr/>
              </a:pPr>
              <a:t>‹#›</a:t>
            </a:fld>
            <a:endParaRPr lang="sv-SE"/>
          </a:p>
        </p:txBody>
      </p:sp>
    </p:spTree>
    <p:extLst>
      <p:ext uri="{BB962C8B-B14F-4D97-AF65-F5344CB8AC3E}">
        <p14:creationId xmlns:p14="http://schemas.microsoft.com/office/powerpoint/2010/main" val="2000116922"/>
      </p:ext>
    </p:extLst>
  </p:cSld>
  <p:clrMap bg1="lt1" tx1="dk1" bg2="lt2" tx2="dk2" accent1="accent1" accent2="accent2" accent3="accent3" accent4="accent4" accent5="accent5" accent6="accent6" hlink="hlink" folHlink="folHlink"/>
  <p:sldLayoutIdLst>
    <p:sldLayoutId id="2147490126" r:id="rId1"/>
    <p:sldLayoutId id="2147490127" r:id="rId2"/>
  </p:sldLayoutIdLst>
  <p:txStyles>
    <p:titleStyle>
      <a:lvl1pPr algn="ctr" defTabSz="455613" rtl="0" eaLnBrk="0" fontAlgn="base" hangingPunct="0">
        <a:spcBef>
          <a:spcPct val="0"/>
        </a:spcBef>
        <a:spcAft>
          <a:spcPct val="0"/>
        </a:spcAft>
        <a:defRPr sz="4400" kern="1200">
          <a:solidFill>
            <a:schemeClr val="tx1"/>
          </a:solidFill>
          <a:latin typeface="Arial" charset="0"/>
          <a:ea typeface="+mj-ea"/>
          <a:cs typeface="+mj-cs"/>
        </a:defRPr>
      </a:lvl1pPr>
      <a:lvl2pPr algn="ctr" defTabSz="455613" rtl="0" eaLnBrk="0" fontAlgn="base" hangingPunct="0">
        <a:spcBef>
          <a:spcPct val="0"/>
        </a:spcBef>
        <a:spcAft>
          <a:spcPct val="0"/>
        </a:spcAft>
        <a:defRPr sz="4400">
          <a:solidFill>
            <a:schemeClr val="tx1"/>
          </a:solidFill>
          <a:latin typeface="Arial" charset="0"/>
        </a:defRPr>
      </a:lvl2pPr>
      <a:lvl3pPr algn="ctr" defTabSz="455613" rtl="0" eaLnBrk="0" fontAlgn="base" hangingPunct="0">
        <a:spcBef>
          <a:spcPct val="0"/>
        </a:spcBef>
        <a:spcAft>
          <a:spcPct val="0"/>
        </a:spcAft>
        <a:defRPr sz="4400">
          <a:solidFill>
            <a:schemeClr val="tx1"/>
          </a:solidFill>
          <a:latin typeface="Arial" charset="0"/>
        </a:defRPr>
      </a:lvl3pPr>
      <a:lvl4pPr algn="ctr" defTabSz="455613" rtl="0" eaLnBrk="0" fontAlgn="base" hangingPunct="0">
        <a:spcBef>
          <a:spcPct val="0"/>
        </a:spcBef>
        <a:spcAft>
          <a:spcPct val="0"/>
        </a:spcAft>
        <a:defRPr sz="4400">
          <a:solidFill>
            <a:schemeClr val="tx1"/>
          </a:solidFill>
          <a:latin typeface="Arial" charset="0"/>
        </a:defRPr>
      </a:lvl4pPr>
      <a:lvl5pPr algn="ctr" defTabSz="455613" rtl="0" eaLnBrk="0" fontAlgn="base" hangingPunct="0">
        <a:spcBef>
          <a:spcPct val="0"/>
        </a:spcBef>
        <a:spcAft>
          <a:spcPct val="0"/>
        </a:spcAft>
        <a:defRPr sz="4400">
          <a:solidFill>
            <a:schemeClr val="tx1"/>
          </a:solidFill>
          <a:latin typeface="Arial" charset="0"/>
        </a:defRPr>
      </a:lvl5pPr>
      <a:lvl6pPr marL="456348" algn="ctr" defTabSz="456348" rtl="0" fontAlgn="base">
        <a:spcBef>
          <a:spcPct val="0"/>
        </a:spcBef>
        <a:spcAft>
          <a:spcPct val="0"/>
        </a:spcAft>
        <a:defRPr sz="4400">
          <a:solidFill>
            <a:schemeClr val="tx1"/>
          </a:solidFill>
          <a:latin typeface="Calibri" pitchFamily="28" charset="0"/>
        </a:defRPr>
      </a:lvl6pPr>
      <a:lvl7pPr marL="912696" algn="ctr" defTabSz="456348" rtl="0" fontAlgn="base">
        <a:spcBef>
          <a:spcPct val="0"/>
        </a:spcBef>
        <a:spcAft>
          <a:spcPct val="0"/>
        </a:spcAft>
        <a:defRPr sz="4400">
          <a:solidFill>
            <a:schemeClr val="tx1"/>
          </a:solidFill>
          <a:latin typeface="Calibri" pitchFamily="28" charset="0"/>
        </a:defRPr>
      </a:lvl7pPr>
      <a:lvl8pPr marL="1369044" algn="ctr" defTabSz="456348" rtl="0" fontAlgn="base">
        <a:spcBef>
          <a:spcPct val="0"/>
        </a:spcBef>
        <a:spcAft>
          <a:spcPct val="0"/>
        </a:spcAft>
        <a:defRPr sz="4400">
          <a:solidFill>
            <a:schemeClr val="tx1"/>
          </a:solidFill>
          <a:latin typeface="Calibri" pitchFamily="28" charset="0"/>
        </a:defRPr>
      </a:lvl8pPr>
      <a:lvl9pPr marL="1825391" algn="ctr" defTabSz="456348" rtl="0" fontAlgn="base">
        <a:spcBef>
          <a:spcPct val="0"/>
        </a:spcBef>
        <a:spcAft>
          <a:spcPct val="0"/>
        </a:spcAft>
        <a:defRPr sz="4400">
          <a:solidFill>
            <a:schemeClr val="tx1"/>
          </a:solidFill>
          <a:latin typeface="Calibri" pitchFamily="28" charset="0"/>
        </a:defRPr>
      </a:lvl9pPr>
    </p:titleStyle>
    <p:bodyStyle>
      <a:lvl1pPr marL="341313" indent="-341313" algn="l" defTabSz="455613" rtl="0" eaLnBrk="0" fontAlgn="base" hangingPunct="0">
        <a:spcBef>
          <a:spcPct val="20000"/>
        </a:spcBef>
        <a:spcAft>
          <a:spcPct val="0"/>
        </a:spcAft>
        <a:buFont typeface="Arial" charset="0"/>
        <a:buChar char="•"/>
        <a:defRPr sz="3200" kern="1200">
          <a:solidFill>
            <a:schemeClr val="tx1"/>
          </a:solidFill>
          <a:latin typeface="Arial" charset="0"/>
          <a:ea typeface="+mn-ea"/>
          <a:cs typeface="+mn-cs"/>
        </a:defRPr>
      </a:lvl1pPr>
      <a:lvl2pPr marL="741363" indent="-284163" algn="l" defTabSz="455613" rtl="0" eaLnBrk="0" fontAlgn="base" hangingPunct="0">
        <a:spcBef>
          <a:spcPct val="20000"/>
        </a:spcBef>
        <a:spcAft>
          <a:spcPct val="0"/>
        </a:spcAft>
        <a:buFont typeface="Arial" charset="0"/>
        <a:buChar char="–"/>
        <a:defRPr sz="2800" kern="1200">
          <a:solidFill>
            <a:schemeClr val="tx1"/>
          </a:solidFill>
          <a:latin typeface="Arial" charset="0"/>
          <a:ea typeface="+mn-ea"/>
          <a:cs typeface="+mn-cs"/>
        </a:defRPr>
      </a:lvl2pPr>
      <a:lvl3pPr marL="1139825" indent="-227013" algn="l" defTabSz="455613" rtl="0" eaLnBrk="0" fontAlgn="base" hangingPunct="0">
        <a:spcBef>
          <a:spcPct val="20000"/>
        </a:spcBef>
        <a:spcAft>
          <a:spcPct val="0"/>
        </a:spcAft>
        <a:buFont typeface="Arial" charset="0"/>
        <a:buChar char="•"/>
        <a:defRPr sz="2400" kern="1200">
          <a:solidFill>
            <a:schemeClr val="tx1"/>
          </a:solidFill>
          <a:latin typeface="Arial" charset="0"/>
          <a:ea typeface="+mn-ea"/>
          <a:cs typeface="+mn-cs"/>
        </a:defRPr>
      </a:lvl3pPr>
      <a:lvl4pPr marL="1597025" indent="-227013" algn="l" defTabSz="455613" rtl="0" eaLnBrk="0" fontAlgn="base" hangingPunct="0">
        <a:spcBef>
          <a:spcPct val="20000"/>
        </a:spcBef>
        <a:spcAft>
          <a:spcPct val="0"/>
        </a:spcAft>
        <a:buFont typeface="Arial" charset="0"/>
        <a:buChar char="–"/>
        <a:defRPr sz="1900" kern="1200">
          <a:solidFill>
            <a:schemeClr val="tx1"/>
          </a:solidFill>
          <a:latin typeface="Arial" charset="0"/>
          <a:ea typeface="+mn-ea"/>
          <a:cs typeface="+mn-cs"/>
        </a:defRPr>
      </a:lvl4pPr>
      <a:lvl5pPr marL="2052638" indent="-227013" algn="l" defTabSz="455613" rtl="0" eaLnBrk="0" fontAlgn="base" hangingPunct="0">
        <a:spcBef>
          <a:spcPct val="20000"/>
        </a:spcBef>
        <a:spcAft>
          <a:spcPct val="0"/>
        </a:spcAft>
        <a:buFont typeface="Arial" charset="0"/>
        <a:buChar char="»"/>
        <a:defRPr sz="1900" kern="1200">
          <a:solidFill>
            <a:schemeClr val="tx1"/>
          </a:solidFill>
          <a:latin typeface="Arial" charset="0"/>
          <a:ea typeface="+mn-ea"/>
          <a:cs typeface="+mn-cs"/>
        </a:defRPr>
      </a:lvl5pPr>
      <a:lvl6pPr marL="2509915" indent="-228174" algn="l" defTabSz="456348" rtl="0" eaLnBrk="1" latinLnBrk="0" hangingPunct="1">
        <a:spcBef>
          <a:spcPct val="20000"/>
        </a:spcBef>
        <a:buFont typeface="Arial"/>
        <a:buChar char="•"/>
        <a:defRPr sz="1900" kern="1200">
          <a:solidFill>
            <a:schemeClr val="tx1"/>
          </a:solidFill>
          <a:latin typeface="+mn-lt"/>
          <a:ea typeface="+mn-ea"/>
          <a:cs typeface="+mn-cs"/>
        </a:defRPr>
      </a:lvl6pPr>
      <a:lvl7pPr marL="2966264" indent="-228174" algn="l" defTabSz="456348" rtl="0" eaLnBrk="1" latinLnBrk="0" hangingPunct="1">
        <a:spcBef>
          <a:spcPct val="20000"/>
        </a:spcBef>
        <a:buFont typeface="Arial"/>
        <a:buChar char="•"/>
        <a:defRPr sz="1900" kern="1200">
          <a:solidFill>
            <a:schemeClr val="tx1"/>
          </a:solidFill>
          <a:latin typeface="+mn-lt"/>
          <a:ea typeface="+mn-ea"/>
          <a:cs typeface="+mn-cs"/>
        </a:defRPr>
      </a:lvl7pPr>
      <a:lvl8pPr marL="3422611" indent="-228174" algn="l" defTabSz="456348" rtl="0" eaLnBrk="1" latinLnBrk="0" hangingPunct="1">
        <a:spcBef>
          <a:spcPct val="20000"/>
        </a:spcBef>
        <a:buFont typeface="Arial"/>
        <a:buChar char="•"/>
        <a:defRPr sz="1900" kern="1200">
          <a:solidFill>
            <a:schemeClr val="tx1"/>
          </a:solidFill>
          <a:latin typeface="+mn-lt"/>
          <a:ea typeface="+mn-ea"/>
          <a:cs typeface="+mn-cs"/>
        </a:defRPr>
      </a:lvl8pPr>
      <a:lvl9pPr marL="3878958" indent="-228174" algn="l" defTabSz="456348" rtl="0" eaLnBrk="1" latinLnBrk="0" hangingPunct="1">
        <a:spcBef>
          <a:spcPct val="20000"/>
        </a:spcBef>
        <a:buFont typeface="Arial"/>
        <a:buChar char="•"/>
        <a:defRPr sz="1900" kern="1200">
          <a:solidFill>
            <a:schemeClr val="tx1"/>
          </a:solidFill>
          <a:latin typeface="+mn-lt"/>
          <a:ea typeface="+mn-ea"/>
          <a:cs typeface="+mn-cs"/>
        </a:defRPr>
      </a:lvl9pPr>
    </p:bodyStyle>
    <p:otherStyle>
      <a:defPPr>
        <a:defRPr lang="sv-SE"/>
      </a:defPPr>
      <a:lvl1pPr marL="0" algn="l" defTabSz="912696" rtl="0" eaLnBrk="1" latinLnBrk="0" hangingPunct="1">
        <a:defRPr sz="1800" kern="1200">
          <a:solidFill>
            <a:schemeClr val="tx1"/>
          </a:solidFill>
          <a:latin typeface="+mn-lt"/>
          <a:ea typeface="+mn-ea"/>
          <a:cs typeface="+mn-cs"/>
        </a:defRPr>
      </a:lvl1pPr>
      <a:lvl2pPr marL="456348" algn="l" defTabSz="912696" rtl="0" eaLnBrk="1" latinLnBrk="0" hangingPunct="1">
        <a:defRPr sz="1800" kern="1200">
          <a:solidFill>
            <a:schemeClr val="tx1"/>
          </a:solidFill>
          <a:latin typeface="+mn-lt"/>
          <a:ea typeface="+mn-ea"/>
          <a:cs typeface="+mn-cs"/>
        </a:defRPr>
      </a:lvl2pPr>
      <a:lvl3pPr marL="912696" algn="l" defTabSz="912696" rtl="0" eaLnBrk="1" latinLnBrk="0" hangingPunct="1">
        <a:defRPr sz="1800" kern="1200">
          <a:solidFill>
            <a:schemeClr val="tx1"/>
          </a:solidFill>
          <a:latin typeface="+mn-lt"/>
          <a:ea typeface="+mn-ea"/>
          <a:cs typeface="+mn-cs"/>
        </a:defRPr>
      </a:lvl3pPr>
      <a:lvl4pPr marL="1369044" algn="l" defTabSz="912696" rtl="0" eaLnBrk="1" latinLnBrk="0" hangingPunct="1">
        <a:defRPr sz="1800" kern="1200">
          <a:solidFill>
            <a:schemeClr val="tx1"/>
          </a:solidFill>
          <a:latin typeface="+mn-lt"/>
          <a:ea typeface="+mn-ea"/>
          <a:cs typeface="+mn-cs"/>
        </a:defRPr>
      </a:lvl4pPr>
      <a:lvl5pPr marL="1825391" algn="l" defTabSz="912696" rtl="0" eaLnBrk="1" latinLnBrk="0" hangingPunct="1">
        <a:defRPr sz="1800" kern="1200">
          <a:solidFill>
            <a:schemeClr val="tx1"/>
          </a:solidFill>
          <a:latin typeface="+mn-lt"/>
          <a:ea typeface="+mn-ea"/>
          <a:cs typeface="+mn-cs"/>
        </a:defRPr>
      </a:lvl5pPr>
      <a:lvl6pPr marL="2281741" algn="l" defTabSz="912696" rtl="0" eaLnBrk="1" latinLnBrk="0" hangingPunct="1">
        <a:defRPr sz="1800" kern="1200">
          <a:solidFill>
            <a:schemeClr val="tx1"/>
          </a:solidFill>
          <a:latin typeface="+mn-lt"/>
          <a:ea typeface="+mn-ea"/>
          <a:cs typeface="+mn-cs"/>
        </a:defRPr>
      </a:lvl6pPr>
      <a:lvl7pPr marL="2738088" algn="l" defTabSz="912696" rtl="0" eaLnBrk="1" latinLnBrk="0" hangingPunct="1">
        <a:defRPr sz="1800" kern="1200">
          <a:solidFill>
            <a:schemeClr val="tx1"/>
          </a:solidFill>
          <a:latin typeface="+mn-lt"/>
          <a:ea typeface="+mn-ea"/>
          <a:cs typeface="+mn-cs"/>
        </a:defRPr>
      </a:lvl7pPr>
      <a:lvl8pPr marL="3194435" algn="l" defTabSz="912696" rtl="0" eaLnBrk="1" latinLnBrk="0" hangingPunct="1">
        <a:defRPr sz="1800" kern="1200">
          <a:solidFill>
            <a:schemeClr val="tx1"/>
          </a:solidFill>
          <a:latin typeface="+mn-lt"/>
          <a:ea typeface="+mn-ea"/>
          <a:cs typeface="+mn-cs"/>
        </a:defRPr>
      </a:lvl8pPr>
      <a:lvl9pPr marL="3650787" algn="l" defTabSz="912696"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en-US" smtClean="0"/>
              <a:t>Click to edit Master title style</a:t>
            </a:r>
          </a:p>
        </p:txBody>
      </p:sp>
      <p:sp>
        <p:nvSpPr>
          <p:cNvPr id="2253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0" hangingPunct="0">
              <a:defRPr sz="1400" b="0"/>
            </a:lvl1pPr>
          </a:lstStyle>
          <a:p>
            <a:pPr>
              <a:defRPr/>
            </a:pPr>
            <a:endParaRPr lang="en-US">
              <a:solidFill>
                <a:srgbClr val="FFFFFF"/>
              </a:solidFill>
            </a:endParaRPr>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0" hangingPunct="0">
              <a:defRPr sz="1400" b="0"/>
            </a:lvl1pPr>
          </a:lstStyle>
          <a:p>
            <a:pPr>
              <a:defRPr/>
            </a:pPr>
            <a:endParaRPr lang="en-US">
              <a:solidFill>
                <a:srgbClr val="FFFFFF"/>
              </a:solidFill>
            </a:endParaRPr>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0" hangingPunct="0">
              <a:defRPr sz="1400" b="0"/>
            </a:lvl1pPr>
          </a:lstStyle>
          <a:p>
            <a:pPr>
              <a:defRPr/>
            </a:pPr>
            <a:fld id="{31478AEE-169A-414A-8FC9-2FBD487D172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216832436"/>
      </p:ext>
    </p:extLst>
  </p:cSld>
  <p:clrMap bg1="dk2" tx1="lt1" bg2="dk1" tx2="lt2" accent1="accent1" accent2="accent2" accent3="accent3" accent4="accent4" accent5="accent5" accent6="accent6" hlink="hlink" folHlink="folHlink"/>
  <p:sldLayoutIdLst>
    <p:sldLayoutId id="2147490187" r:id="rId1"/>
    <p:sldLayoutId id="2147490188" r:id="rId2"/>
    <p:sldLayoutId id="2147490189" r:id="rId3"/>
    <p:sldLayoutId id="2147490190" r:id="rId4"/>
    <p:sldLayoutId id="2147490191" r:id="rId5"/>
    <p:sldLayoutId id="2147490192" r:id="rId6"/>
    <p:sldLayoutId id="2147490193" r:id="rId7"/>
    <p:sldLayoutId id="2147490194" r:id="rId8"/>
    <p:sldLayoutId id="2147490195" r:id="rId9"/>
    <p:sldLayoutId id="2147490196" r:id="rId10"/>
    <p:sldLayoutId id="2147490197" r:id="rId11"/>
    <p:sldLayoutId id="2147490198" r:id="rId12"/>
    <p:sldLayoutId id="2147490199" r:id="rId13"/>
    <p:sldLayoutId id="2147490200" r:id="rId14"/>
    <p:sldLayoutId id="2147490201"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986" algn="ctr" rtl="0" fontAlgn="base">
        <a:spcBef>
          <a:spcPct val="0"/>
        </a:spcBef>
        <a:spcAft>
          <a:spcPct val="0"/>
        </a:spcAft>
        <a:defRPr sz="4400">
          <a:solidFill>
            <a:schemeClr val="tx2"/>
          </a:solidFill>
          <a:latin typeface="Times New Roman" pitchFamily="18" charset="0"/>
        </a:defRPr>
      </a:lvl6pPr>
      <a:lvl7pPr marL="913974" algn="ctr" rtl="0" fontAlgn="base">
        <a:spcBef>
          <a:spcPct val="0"/>
        </a:spcBef>
        <a:spcAft>
          <a:spcPct val="0"/>
        </a:spcAft>
        <a:defRPr sz="4400">
          <a:solidFill>
            <a:schemeClr val="tx2"/>
          </a:solidFill>
          <a:latin typeface="Times New Roman" pitchFamily="18" charset="0"/>
        </a:defRPr>
      </a:lvl7pPr>
      <a:lvl8pPr marL="1370960" algn="ctr" rtl="0" fontAlgn="base">
        <a:spcBef>
          <a:spcPct val="0"/>
        </a:spcBef>
        <a:spcAft>
          <a:spcPct val="0"/>
        </a:spcAft>
        <a:defRPr sz="4400">
          <a:solidFill>
            <a:schemeClr val="tx2"/>
          </a:solidFill>
          <a:latin typeface="Times New Roman" pitchFamily="18" charset="0"/>
        </a:defRPr>
      </a:lvl8pPr>
      <a:lvl9pPr marL="1827947"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fontAlgn="base">
        <a:spcBef>
          <a:spcPct val="20000"/>
        </a:spcBef>
        <a:spcAft>
          <a:spcPct val="0"/>
        </a:spcAft>
        <a:buChar char="»"/>
        <a:defRPr sz="1900">
          <a:solidFill>
            <a:schemeClr val="tx1"/>
          </a:solidFill>
          <a:latin typeface="+mn-lt"/>
        </a:defRPr>
      </a:lvl6pPr>
      <a:lvl7pPr marL="2970414" indent="-228494" algn="l" rtl="0" fontAlgn="base">
        <a:spcBef>
          <a:spcPct val="20000"/>
        </a:spcBef>
        <a:spcAft>
          <a:spcPct val="0"/>
        </a:spcAft>
        <a:buChar char="»"/>
        <a:defRPr sz="1900">
          <a:solidFill>
            <a:schemeClr val="tx1"/>
          </a:solidFill>
          <a:latin typeface="+mn-lt"/>
        </a:defRPr>
      </a:lvl7pPr>
      <a:lvl8pPr marL="3427402" indent="-228494" algn="l" rtl="0" fontAlgn="base">
        <a:spcBef>
          <a:spcPct val="20000"/>
        </a:spcBef>
        <a:spcAft>
          <a:spcPct val="0"/>
        </a:spcAft>
        <a:buChar char="»"/>
        <a:defRPr sz="1900">
          <a:solidFill>
            <a:schemeClr val="tx1"/>
          </a:solidFill>
          <a:latin typeface="+mn-lt"/>
        </a:defRPr>
      </a:lvl8pPr>
      <a:lvl9pPr marL="3884388" indent="-22849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0" hangingPunct="0">
              <a:defRPr sz="1400" b="0">
                <a:solidFill>
                  <a:srgbClr val="FFFFFF"/>
                </a:solidFill>
              </a:defRPr>
            </a:lvl1pPr>
          </a:lstStyle>
          <a:p>
            <a:pPr>
              <a:defRPr/>
            </a:pPr>
            <a:fld id="{DFFA3832-D9C2-4211-B39A-D94616B9ED51}" type="slidenum">
              <a:rPr lang="en-US"/>
              <a:pPr>
                <a:defRPr/>
              </a:pPr>
              <a:t>‹#›</a:t>
            </a:fld>
            <a:endParaRPr lang="en-US"/>
          </a:p>
        </p:txBody>
      </p:sp>
    </p:spTree>
    <p:extLst>
      <p:ext uri="{BB962C8B-B14F-4D97-AF65-F5344CB8AC3E}">
        <p14:creationId xmlns:p14="http://schemas.microsoft.com/office/powerpoint/2010/main" val="1141513279"/>
      </p:ext>
    </p:extLst>
  </p:cSld>
  <p:clrMap bg1="lt1" tx1="dk1" bg2="lt2" tx2="dk2" accent1="accent1" accent2="accent2" accent3="accent3" accent4="accent4" accent5="accent5" accent6="accent6" hlink="hlink" folHlink="folHlink"/>
  <p:sldLayoutIdLst>
    <p:sldLayoutId id="2147490215" r:id="rId1"/>
    <p:sldLayoutId id="2147490216" r:id="rId2"/>
    <p:sldLayoutId id="2147490217" r:id="rId3"/>
    <p:sldLayoutId id="2147490218" r:id="rId4"/>
    <p:sldLayoutId id="2147490219" r:id="rId5"/>
    <p:sldLayoutId id="2147490220" r:id="rId6"/>
    <p:sldLayoutId id="2147490221" r:id="rId7"/>
    <p:sldLayoutId id="2147490222" r:id="rId8"/>
    <p:sldLayoutId id="2147490223" r:id="rId9"/>
    <p:sldLayoutId id="2147490224" r:id="rId10"/>
    <p:sldLayoutId id="2147490225" r:id="rId11"/>
    <p:sldLayoutId id="2147490226" r:id="rId12"/>
    <p:sldLayoutId id="2147490227"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986" algn="ctr" rtl="0" fontAlgn="base">
        <a:spcBef>
          <a:spcPct val="0"/>
        </a:spcBef>
        <a:spcAft>
          <a:spcPct val="0"/>
        </a:spcAft>
        <a:defRPr sz="4400">
          <a:solidFill>
            <a:schemeClr val="tx2"/>
          </a:solidFill>
          <a:latin typeface="Times New Roman" pitchFamily="18" charset="0"/>
        </a:defRPr>
      </a:lvl6pPr>
      <a:lvl7pPr marL="913974" algn="ctr" rtl="0" fontAlgn="base">
        <a:spcBef>
          <a:spcPct val="0"/>
        </a:spcBef>
        <a:spcAft>
          <a:spcPct val="0"/>
        </a:spcAft>
        <a:defRPr sz="4400">
          <a:solidFill>
            <a:schemeClr val="tx2"/>
          </a:solidFill>
          <a:latin typeface="Times New Roman" pitchFamily="18" charset="0"/>
        </a:defRPr>
      </a:lvl7pPr>
      <a:lvl8pPr marL="1370960" algn="ctr" rtl="0" fontAlgn="base">
        <a:spcBef>
          <a:spcPct val="0"/>
        </a:spcBef>
        <a:spcAft>
          <a:spcPct val="0"/>
        </a:spcAft>
        <a:defRPr sz="4400">
          <a:solidFill>
            <a:schemeClr val="tx2"/>
          </a:solidFill>
          <a:latin typeface="Times New Roman" pitchFamily="18" charset="0"/>
        </a:defRPr>
      </a:lvl8pPr>
      <a:lvl9pPr marL="1827947"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fontAlgn="base">
        <a:spcBef>
          <a:spcPct val="20000"/>
        </a:spcBef>
        <a:spcAft>
          <a:spcPct val="0"/>
        </a:spcAft>
        <a:buChar char="»"/>
        <a:defRPr sz="1900">
          <a:solidFill>
            <a:schemeClr val="tx1"/>
          </a:solidFill>
          <a:latin typeface="+mn-lt"/>
        </a:defRPr>
      </a:lvl6pPr>
      <a:lvl7pPr marL="2970414" indent="-228494" algn="l" rtl="0" fontAlgn="base">
        <a:spcBef>
          <a:spcPct val="20000"/>
        </a:spcBef>
        <a:spcAft>
          <a:spcPct val="0"/>
        </a:spcAft>
        <a:buChar char="»"/>
        <a:defRPr sz="1900">
          <a:solidFill>
            <a:schemeClr val="tx1"/>
          </a:solidFill>
          <a:latin typeface="+mn-lt"/>
        </a:defRPr>
      </a:lvl7pPr>
      <a:lvl8pPr marL="3427402" indent="-228494" algn="l" rtl="0" fontAlgn="base">
        <a:spcBef>
          <a:spcPct val="20000"/>
        </a:spcBef>
        <a:spcAft>
          <a:spcPct val="0"/>
        </a:spcAft>
        <a:buChar char="»"/>
        <a:defRPr sz="1900">
          <a:solidFill>
            <a:schemeClr val="tx1"/>
          </a:solidFill>
          <a:latin typeface="+mn-lt"/>
        </a:defRPr>
      </a:lvl8pPr>
      <a:lvl9pPr marL="3884388" indent="-22849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en-US" smtClean="0"/>
              <a:t>Click to edit Master title style</a:t>
            </a:r>
          </a:p>
        </p:txBody>
      </p:sp>
      <p:sp>
        <p:nvSpPr>
          <p:cNvPr id="440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0" hangingPunct="0">
              <a:defRPr sz="1400" b="0">
                <a:solidFill>
                  <a:srgbClr val="FFFFFF"/>
                </a:solidFill>
              </a:defRPr>
            </a:lvl1pPr>
          </a:lstStyle>
          <a:p>
            <a:pPr>
              <a:defRPr/>
            </a:pPr>
            <a:fld id="{120F222D-0A3E-4D72-B410-35B92843225A}" type="slidenum">
              <a:rPr lang="en-US"/>
              <a:pPr>
                <a:defRPr/>
              </a:pPr>
              <a:t>‹#›</a:t>
            </a:fld>
            <a:endParaRPr lang="en-US"/>
          </a:p>
        </p:txBody>
      </p:sp>
    </p:spTree>
    <p:extLst>
      <p:ext uri="{BB962C8B-B14F-4D97-AF65-F5344CB8AC3E}">
        <p14:creationId xmlns:p14="http://schemas.microsoft.com/office/powerpoint/2010/main" val="776968589"/>
      </p:ext>
    </p:extLst>
  </p:cSld>
  <p:clrMap bg1="dk2" tx1="lt1" bg2="dk1" tx2="lt2" accent1="accent1" accent2="accent2" accent3="accent3" accent4="accent4" accent5="accent5" accent6="accent6" hlink="hlink" folHlink="folHlink"/>
  <p:sldLayoutIdLst>
    <p:sldLayoutId id="2147490229" r:id="rId1"/>
    <p:sldLayoutId id="2147490230" r:id="rId2"/>
    <p:sldLayoutId id="2147490231" r:id="rId3"/>
    <p:sldLayoutId id="2147490232" r:id="rId4"/>
    <p:sldLayoutId id="2147490233" r:id="rId5"/>
    <p:sldLayoutId id="2147490234" r:id="rId6"/>
    <p:sldLayoutId id="2147490235" r:id="rId7"/>
    <p:sldLayoutId id="2147490236" r:id="rId8"/>
    <p:sldLayoutId id="2147490237" r:id="rId9"/>
    <p:sldLayoutId id="2147490238" r:id="rId10"/>
    <p:sldLayoutId id="2147490239" r:id="rId11"/>
    <p:sldLayoutId id="2147490240" r:id="rId12"/>
    <p:sldLayoutId id="2147490241" r:id="rId13"/>
    <p:sldLayoutId id="2147490242" r:id="rId14"/>
    <p:sldLayoutId id="214749024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986" algn="ctr" rtl="0" eaLnBrk="0" fontAlgn="base" hangingPunct="0">
        <a:spcBef>
          <a:spcPct val="0"/>
        </a:spcBef>
        <a:spcAft>
          <a:spcPct val="0"/>
        </a:spcAft>
        <a:defRPr sz="4400">
          <a:solidFill>
            <a:schemeClr val="tx2"/>
          </a:solidFill>
          <a:latin typeface="Times New Roman" pitchFamily="18" charset="0"/>
        </a:defRPr>
      </a:lvl6pPr>
      <a:lvl7pPr marL="913974" algn="ctr" rtl="0" eaLnBrk="0" fontAlgn="base" hangingPunct="0">
        <a:spcBef>
          <a:spcPct val="0"/>
        </a:spcBef>
        <a:spcAft>
          <a:spcPct val="0"/>
        </a:spcAft>
        <a:defRPr sz="4400">
          <a:solidFill>
            <a:schemeClr val="tx2"/>
          </a:solidFill>
          <a:latin typeface="Times New Roman" pitchFamily="18" charset="0"/>
        </a:defRPr>
      </a:lvl7pPr>
      <a:lvl8pPr marL="1370960" algn="ctr" rtl="0" eaLnBrk="0" fontAlgn="base" hangingPunct="0">
        <a:spcBef>
          <a:spcPct val="0"/>
        </a:spcBef>
        <a:spcAft>
          <a:spcPct val="0"/>
        </a:spcAft>
        <a:defRPr sz="4400">
          <a:solidFill>
            <a:schemeClr val="tx2"/>
          </a:solidFill>
          <a:latin typeface="Times New Roman" pitchFamily="18" charset="0"/>
        </a:defRPr>
      </a:lvl8pPr>
      <a:lvl9pPr marL="1827947" algn="ctr" rtl="0" eaLnBrk="0" fontAlgn="base" hangingPunct="0">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eaLnBrk="0" fontAlgn="base" hangingPunct="0">
        <a:spcBef>
          <a:spcPct val="20000"/>
        </a:spcBef>
        <a:spcAft>
          <a:spcPct val="0"/>
        </a:spcAft>
        <a:buChar char="»"/>
        <a:defRPr sz="1900">
          <a:solidFill>
            <a:schemeClr val="tx1"/>
          </a:solidFill>
          <a:latin typeface="+mn-lt"/>
        </a:defRPr>
      </a:lvl6pPr>
      <a:lvl7pPr marL="2970414" indent="-228494" algn="l" rtl="0" eaLnBrk="0" fontAlgn="base" hangingPunct="0">
        <a:spcBef>
          <a:spcPct val="20000"/>
        </a:spcBef>
        <a:spcAft>
          <a:spcPct val="0"/>
        </a:spcAft>
        <a:buChar char="»"/>
        <a:defRPr sz="1900">
          <a:solidFill>
            <a:schemeClr val="tx1"/>
          </a:solidFill>
          <a:latin typeface="+mn-lt"/>
        </a:defRPr>
      </a:lvl7pPr>
      <a:lvl8pPr marL="3427402" indent="-228494" algn="l" rtl="0" eaLnBrk="0" fontAlgn="base" hangingPunct="0">
        <a:spcBef>
          <a:spcPct val="20000"/>
        </a:spcBef>
        <a:spcAft>
          <a:spcPct val="0"/>
        </a:spcAft>
        <a:buChar char="»"/>
        <a:defRPr sz="1900">
          <a:solidFill>
            <a:schemeClr val="tx1"/>
          </a:solidFill>
          <a:latin typeface="+mn-lt"/>
        </a:defRPr>
      </a:lvl8pPr>
      <a:lvl9pPr marL="3884388" indent="-228494" algn="l" rtl="0" eaLnBrk="0" fontAlgn="base" hangingPunct="0">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71" y="274638"/>
            <a:ext cx="8229601" cy="1143000"/>
          </a:xfrm>
          <a:prstGeom prst="rect">
            <a:avLst/>
          </a:prstGeom>
        </p:spPr>
        <p:txBody>
          <a:bodyPr vert="horz" lIns="91207" tIns="45603" rIns="91207" bIns="45603" rtlCol="0" anchor="ctr">
            <a:normAutofit/>
          </a:bodyPr>
          <a:lstStyle/>
          <a:p>
            <a:r>
              <a:rPr lang="en-US" smtClean="0"/>
              <a:t>Click to edit Master title style</a:t>
            </a:r>
            <a:endParaRPr lang="sv-SE"/>
          </a:p>
        </p:txBody>
      </p:sp>
      <p:sp>
        <p:nvSpPr>
          <p:cNvPr id="3" name="Text Placeholder 2"/>
          <p:cNvSpPr>
            <a:spLocks noGrp="1"/>
          </p:cNvSpPr>
          <p:nvPr>
            <p:ph type="body" idx="1"/>
          </p:nvPr>
        </p:nvSpPr>
        <p:spPr>
          <a:xfrm>
            <a:off x="457271" y="1600236"/>
            <a:ext cx="8229601" cy="4525963"/>
          </a:xfrm>
          <a:prstGeom prst="rect">
            <a:avLst/>
          </a:prstGeom>
        </p:spPr>
        <p:txBody>
          <a:bodyPr vert="horz" lIns="91207" tIns="45603" rIns="91207" bIns="4560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2"/>
          </p:nvPr>
        </p:nvSpPr>
        <p:spPr>
          <a:xfrm>
            <a:off x="457311" y="6356801"/>
            <a:ext cx="2133601" cy="365125"/>
          </a:xfrm>
          <a:prstGeom prst="rect">
            <a:avLst/>
          </a:prstGeom>
        </p:spPr>
        <p:txBody>
          <a:bodyPr vert="horz" lIns="91207" tIns="45603" rIns="91207" bIns="45603" rtlCol="0" anchor="ctr"/>
          <a:lstStyle>
            <a:lvl1pPr algn="l">
              <a:defRPr sz="1200">
                <a:solidFill>
                  <a:schemeClr val="tx1">
                    <a:tint val="75000"/>
                  </a:schemeClr>
                </a:solidFill>
              </a:defRPr>
            </a:lvl1pPr>
          </a:lstStyle>
          <a:p>
            <a:pPr defTabSz="912069" fontAlgn="auto">
              <a:spcBef>
                <a:spcPts val="0"/>
              </a:spcBef>
              <a:spcAft>
                <a:spcPts val="0"/>
              </a:spcAft>
            </a:pPr>
            <a:fld id="{D19D87D2-36BA-4001-9CF3-5698037EF773}" type="datetimeFigureOut">
              <a:rPr lang="sv-SE" smtClean="0">
                <a:solidFill>
                  <a:prstClr val="black">
                    <a:tint val="75000"/>
                  </a:prstClr>
                </a:solidFill>
                <a:latin typeface="Calibri"/>
              </a:rPr>
              <a:pPr defTabSz="912069" fontAlgn="auto">
                <a:spcBef>
                  <a:spcPts val="0"/>
                </a:spcBef>
                <a:spcAft>
                  <a:spcPts val="0"/>
                </a:spcAft>
              </a:pPr>
              <a:t>2013-12-05</a:t>
            </a:fld>
            <a:endParaRPr lang="sv-SE">
              <a:solidFill>
                <a:prstClr val="black">
                  <a:tint val="75000"/>
                </a:prstClr>
              </a:solidFill>
              <a:latin typeface="Calibri"/>
            </a:endParaRPr>
          </a:p>
        </p:txBody>
      </p:sp>
      <p:sp>
        <p:nvSpPr>
          <p:cNvPr id="5" name="Footer Placeholder 4"/>
          <p:cNvSpPr>
            <a:spLocks noGrp="1"/>
          </p:cNvSpPr>
          <p:nvPr>
            <p:ph type="ftr" sz="quarter" idx="3"/>
          </p:nvPr>
        </p:nvSpPr>
        <p:spPr>
          <a:xfrm>
            <a:off x="3124201" y="6356801"/>
            <a:ext cx="2895600" cy="365125"/>
          </a:xfrm>
          <a:prstGeom prst="rect">
            <a:avLst/>
          </a:prstGeom>
        </p:spPr>
        <p:txBody>
          <a:bodyPr vert="horz" lIns="91207" tIns="45603" rIns="91207" bIns="45603" rtlCol="0" anchor="ctr"/>
          <a:lstStyle>
            <a:lvl1pPr algn="ctr">
              <a:defRPr sz="1200">
                <a:solidFill>
                  <a:schemeClr val="tx1">
                    <a:tint val="75000"/>
                  </a:schemeClr>
                </a:solidFill>
              </a:defRPr>
            </a:lvl1pPr>
          </a:lstStyle>
          <a:p>
            <a:pPr defTabSz="912069" fontAlgn="auto">
              <a:spcBef>
                <a:spcPts val="0"/>
              </a:spcBef>
              <a:spcAft>
                <a:spcPts val="0"/>
              </a:spcAft>
            </a:pPr>
            <a:endParaRPr lang="sv-SE">
              <a:solidFill>
                <a:prstClr val="black">
                  <a:tint val="75000"/>
                </a:prstClr>
              </a:solidFill>
              <a:latin typeface="Calibri"/>
            </a:endParaRPr>
          </a:p>
        </p:txBody>
      </p:sp>
      <p:sp>
        <p:nvSpPr>
          <p:cNvPr id="6" name="Slide Number Placeholder 5"/>
          <p:cNvSpPr>
            <a:spLocks noGrp="1"/>
          </p:cNvSpPr>
          <p:nvPr>
            <p:ph type="sldNum" sz="quarter" idx="4"/>
          </p:nvPr>
        </p:nvSpPr>
        <p:spPr>
          <a:xfrm>
            <a:off x="6553423" y="6356801"/>
            <a:ext cx="2133601" cy="365125"/>
          </a:xfrm>
          <a:prstGeom prst="rect">
            <a:avLst/>
          </a:prstGeom>
        </p:spPr>
        <p:txBody>
          <a:bodyPr vert="horz" lIns="91207" tIns="45603" rIns="91207" bIns="45603" rtlCol="0" anchor="ctr"/>
          <a:lstStyle>
            <a:lvl1pPr algn="r">
              <a:defRPr sz="1200">
                <a:solidFill>
                  <a:schemeClr val="tx1">
                    <a:tint val="75000"/>
                  </a:schemeClr>
                </a:solidFill>
              </a:defRPr>
            </a:lvl1pPr>
          </a:lstStyle>
          <a:p>
            <a:pPr defTabSz="912069" fontAlgn="auto">
              <a:spcBef>
                <a:spcPts val="0"/>
              </a:spcBef>
              <a:spcAft>
                <a:spcPts val="0"/>
              </a:spcAft>
            </a:pPr>
            <a:fld id="{C9CC3E6F-00A1-4032-9B63-EE2B4FD05BFA}" type="slidenum">
              <a:rPr lang="sv-SE" smtClean="0">
                <a:solidFill>
                  <a:prstClr val="black">
                    <a:tint val="75000"/>
                  </a:prstClr>
                </a:solidFill>
                <a:latin typeface="Calibri"/>
              </a:rPr>
              <a:pPr defTabSz="912069" fontAlgn="auto">
                <a:spcBef>
                  <a:spcPts val="0"/>
                </a:spcBef>
                <a:spcAft>
                  <a:spcPts val="0"/>
                </a:spcAft>
              </a:pPr>
              <a:t>‹#›</a:t>
            </a:fld>
            <a:endParaRPr lang="sv-SE">
              <a:solidFill>
                <a:prstClr val="black">
                  <a:tint val="75000"/>
                </a:prstClr>
              </a:solidFill>
              <a:latin typeface="Calibri"/>
            </a:endParaRPr>
          </a:p>
        </p:txBody>
      </p:sp>
    </p:spTree>
    <p:extLst>
      <p:ext uri="{BB962C8B-B14F-4D97-AF65-F5344CB8AC3E}">
        <p14:creationId xmlns:p14="http://schemas.microsoft.com/office/powerpoint/2010/main" val="540980173"/>
      </p:ext>
    </p:extLst>
  </p:cSld>
  <p:clrMap bg1="lt1" tx1="dk1" bg2="lt2" tx2="dk2" accent1="accent1" accent2="accent2" accent3="accent3" accent4="accent4" accent5="accent5" accent6="accent6" hlink="hlink" folHlink="folHlink"/>
  <p:sldLayoutIdLst>
    <p:sldLayoutId id="2147490245" r:id="rId1"/>
    <p:sldLayoutId id="2147490246" r:id="rId2"/>
    <p:sldLayoutId id="2147490247" r:id="rId3"/>
    <p:sldLayoutId id="2147490248" r:id="rId4"/>
    <p:sldLayoutId id="2147490249" r:id="rId5"/>
    <p:sldLayoutId id="2147490250" r:id="rId6"/>
    <p:sldLayoutId id="2147490251" r:id="rId7"/>
    <p:sldLayoutId id="2147490252" r:id="rId8"/>
    <p:sldLayoutId id="2147490253" r:id="rId9"/>
    <p:sldLayoutId id="2147490254" r:id="rId10"/>
    <p:sldLayoutId id="2147490255" r:id="rId11"/>
  </p:sldLayoutIdLst>
  <p:txStyles>
    <p:titleStyle>
      <a:lvl1pPr algn="ctr" defTabSz="912069" rtl="0" eaLnBrk="1" latinLnBrk="0" hangingPunct="1">
        <a:spcBef>
          <a:spcPct val="0"/>
        </a:spcBef>
        <a:buNone/>
        <a:defRPr sz="4400" kern="1200">
          <a:solidFill>
            <a:schemeClr val="tx1"/>
          </a:solidFill>
          <a:latin typeface="+mj-lt"/>
          <a:ea typeface="+mj-ea"/>
          <a:cs typeface="+mj-cs"/>
        </a:defRPr>
      </a:lvl1pPr>
    </p:titleStyle>
    <p:bodyStyle>
      <a:lvl1pPr marL="342026" indent="-342026" algn="l" defTabSz="91206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1058" indent="-285023" algn="l" defTabSz="91206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0090" indent="-228018" algn="l" defTabSz="91206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6125" indent="-228018" algn="l" defTabSz="91206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2161" indent="-228018" algn="l" defTabSz="91206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08194" indent="-228018" algn="l" defTabSz="91206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4234" indent="-228018" algn="l" defTabSz="91206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0268" indent="-228018" algn="l" defTabSz="91206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6289" indent="-228018" algn="l" defTabSz="91206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2069" rtl="0" eaLnBrk="1" latinLnBrk="0" hangingPunct="1">
        <a:defRPr sz="1800" kern="1200">
          <a:solidFill>
            <a:schemeClr val="tx1"/>
          </a:solidFill>
          <a:latin typeface="+mn-lt"/>
          <a:ea typeface="+mn-ea"/>
          <a:cs typeface="+mn-cs"/>
        </a:defRPr>
      </a:lvl1pPr>
      <a:lvl2pPr marL="456036" algn="l" defTabSz="912069" rtl="0" eaLnBrk="1" latinLnBrk="0" hangingPunct="1">
        <a:defRPr sz="1800" kern="1200">
          <a:solidFill>
            <a:schemeClr val="tx1"/>
          </a:solidFill>
          <a:latin typeface="+mn-lt"/>
          <a:ea typeface="+mn-ea"/>
          <a:cs typeface="+mn-cs"/>
        </a:defRPr>
      </a:lvl2pPr>
      <a:lvl3pPr marL="912069" algn="l" defTabSz="912069" rtl="0" eaLnBrk="1" latinLnBrk="0" hangingPunct="1">
        <a:defRPr sz="1800" kern="1200">
          <a:solidFill>
            <a:schemeClr val="tx1"/>
          </a:solidFill>
          <a:latin typeface="+mn-lt"/>
          <a:ea typeface="+mn-ea"/>
          <a:cs typeface="+mn-cs"/>
        </a:defRPr>
      </a:lvl3pPr>
      <a:lvl4pPr marL="1368105" algn="l" defTabSz="912069" rtl="0" eaLnBrk="1" latinLnBrk="0" hangingPunct="1">
        <a:defRPr sz="1800" kern="1200">
          <a:solidFill>
            <a:schemeClr val="tx1"/>
          </a:solidFill>
          <a:latin typeface="+mn-lt"/>
          <a:ea typeface="+mn-ea"/>
          <a:cs typeface="+mn-cs"/>
        </a:defRPr>
      </a:lvl4pPr>
      <a:lvl5pPr marL="1824141" algn="l" defTabSz="912069" rtl="0" eaLnBrk="1" latinLnBrk="0" hangingPunct="1">
        <a:defRPr sz="1800" kern="1200">
          <a:solidFill>
            <a:schemeClr val="tx1"/>
          </a:solidFill>
          <a:latin typeface="+mn-lt"/>
          <a:ea typeface="+mn-ea"/>
          <a:cs typeface="+mn-cs"/>
        </a:defRPr>
      </a:lvl5pPr>
      <a:lvl6pPr marL="2280174" algn="l" defTabSz="912069" rtl="0" eaLnBrk="1" latinLnBrk="0" hangingPunct="1">
        <a:defRPr sz="1800" kern="1200">
          <a:solidFill>
            <a:schemeClr val="tx1"/>
          </a:solidFill>
          <a:latin typeface="+mn-lt"/>
          <a:ea typeface="+mn-ea"/>
          <a:cs typeface="+mn-cs"/>
        </a:defRPr>
      </a:lvl6pPr>
      <a:lvl7pPr marL="2736213" algn="l" defTabSz="912069" rtl="0" eaLnBrk="1" latinLnBrk="0" hangingPunct="1">
        <a:defRPr sz="1800" kern="1200">
          <a:solidFill>
            <a:schemeClr val="tx1"/>
          </a:solidFill>
          <a:latin typeface="+mn-lt"/>
          <a:ea typeface="+mn-ea"/>
          <a:cs typeface="+mn-cs"/>
        </a:defRPr>
      </a:lvl7pPr>
      <a:lvl8pPr marL="3192249" algn="l" defTabSz="912069" rtl="0" eaLnBrk="1" latinLnBrk="0" hangingPunct="1">
        <a:defRPr sz="1800" kern="1200">
          <a:solidFill>
            <a:schemeClr val="tx1"/>
          </a:solidFill>
          <a:latin typeface="+mn-lt"/>
          <a:ea typeface="+mn-ea"/>
          <a:cs typeface="+mn-cs"/>
        </a:defRPr>
      </a:lvl8pPr>
      <a:lvl9pPr marL="3648284" algn="l" defTabSz="91206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7173575"/>
      </p:ext>
    </p:extLst>
  </p:cSld>
  <p:clrMap bg1="lt1" tx1="dk1" bg2="lt2" tx2="dk2" accent1="accent1" accent2="accent2" accent3="accent3" accent4="accent4" accent5="accent5" accent6="accent6" hlink="hlink" folHlink="folHlink"/>
  <p:sldLayoutIdLst>
    <p:sldLayoutId id="2147490257" r:id="rId1"/>
    <p:sldLayoutId id="2147490258" r:id="rId2"/>
    <p:sldLayoutId id="2147490259" r:id="rId3"/>
    <p:sldLayoutId id="2147490260" r:id="rId4"/>
    <p:sldLayoutId id="2147490261" r:id="rId5"/>
    <p:sldLayoutId id="2147490262" r:id="rId6"/>
    <p:sldLayoutId id="2147490263" r:id="rId7"/>
    <p:sldLayoutId id="2147490264" r:id="rId8"/>
    <p:sldLayoutId id="2147490265" r:id="rId9"/>
    <p:sldLayoutId id="2147490266" r:id="rId10"/>
    <p:sldLayoutId id="21474902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ctr" anchorCtr="0" compatLnSpc="1">
            <a:prstTxWarp prst="textNoShape">
              <a:avLst/>
            </a:prstTxWarp>
          </a:bodyPr>
          <a:lstStyle/>
          <a:p>
            <a:pPr lvl="0"/>
            <a:r>
              <a:rPr lang="sv-SE" smtClean="0"/>
              <a:t>Klicka här för att ändra format</a:t>
            </a:r>
          </a:p>
        </p:txBody>
      </p:sp>
      <p:sp>
        <p:nvSpPr>
          <p:cNvPr id="23555" name="Rectangle 3"/>
          <p:cNvSpPr>
            <a:spLocks noGrp="1" noChangeArrowheads="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7" tIns="45699" rIns="91397" bIns="45699"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256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eaLnBrk="1" hangingPunct="1">
              <a:defRPr sz="1400" b="0">
                <a:solidFill>
                  <a:srgbClr val="000000"/>
                </a:solidFill>
                <a:latin typeface="+mn-lt"/>
              </a:defRPr>
            </a:lvl1pPr>
          </a:lstStyle>
          <a:p>
            <a:pPr>
              <a:defRPr/>
            </a:pPr>
            <a:endParaRPr lang="sv-SE"/>
          </a:p>
        </p:txBody>
      </p:sp>
      <p:sp>
        <p:nvSpPr>
          <p:cNvPr id="256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ctr" eaLnBrk="1" hangingPunct="1">
              <a:defRPr sz="1400" b="0">
                <a:solidFill>
                  <a:srgbClr val="000000"/>
                </a:solidFill>
                <a:latin typeface="+mn-lt"/>
              </a:defRPr>
            </a:lvl1pPr>
          </a:lstStyle>
          <a:p>
            <a:pPr>
              <a:defRPr/>
            </a:pPr>
            <a:endParaRPr lang="sv-SE"/>
          </a:p>
        </p:txBody>
      </p:sp>
      <p:sp>
        <p:nvSpPr>
          <p:cNvPr id="256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397" tIns="45699" rIns="91397" bIns="45699" numCol="1" anchor="t" anchorCtr="0" compatLnSpc="1">
            <a:prstTxWarp prst="textNoShape">
              <a:avLst/>
            </a:prstTxWarp>
          </a:bodyPr>
          <a:lstStyle>
            <a:lvl1pPr algn="r" eaLnBrk="1" hangingPunct="1">
              <a:defRPr sz="1400" b="0">
                <a:solidFill>
                  <a:srgbClr val="000000"/>
                </a:solidFill>
                <a:latin typeface="+mn-lt"/>
              </a:defRPr>
            </a:lvl1pPr>
          </a:lstStyle>
          <a:p>
            <a:pPr>
              <a:defRPr/>
            </a:pPr>
            <a:fld id="{FB488D5A-EABF-46D0-9FFA-82818F0BFEDA}" type="slidenum">
              <a:rPr lang="sv-SE"/>
              <a:pPr>
                <a:defRPr/>
              </a:pPr>
              <a:t>‹#›</a:t>
            </a:fld>
            <a:endParaRPr lang="sv-SE"/>
          </a:p>
        </p:txBody>
      </p:sp>
    </p:spTree>
    <p:extLst>
      <p:ext uri="{BB962C8B-B14F-4D97-AF65-F5344CB8AC3E}">
        <p14:creationId xmlns:p14="http://schemas.microsoft.com/office/powerpoint/2010/main" val="1177436303"/>
      </p:ext>
    </p:extLst>
  </p:cSld>
  <p:clrMap bg1="lt1" tx1="dk1" bg2="lt2" tx2="dk2" accent1="accent1" accent2="accent2" accent3="accent3" accent4="accent4" accent5="accent5" accent6="accent6" hlink="hlink" folHlink="folHlink"/>
  <p:sldLayoutIdLst>
    <p:sldLayoutId id="2147490309" r:id="rId1"/>
    <p:sldLayoutId id="2147490310" r:id="rId2"/>
    <p:sldLayoutId id="2147490311" r:id="rId3"/>
    <p:sldLayoutId id="2147490312" r:id="rId4"/>
    <p:sldLayoutId id="2147490313" r:id="rId5"/>
    <p:sldLayoutId id="2147490314" r:id="rId6"/>
    <p:sldLayoutId id="2147490315" r:id="rId7"/>
    <p:sldLayoutId id="2147490316" r:id="rId8"/>
    <p:sldLayoutId id="2147490317" r:id="rId9"/>
    <p:sldLayoutId id="2147490318" r:id="rId10"/>
    <p:sldLayoutId id="214749031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6986" algn="ctr" rtl="0" fontAlgn="base">
        <a:spcBef>
          <a:spcPct val="0"/>
        </a:spcBef>
        <a:spcAft>
          <a:spcPct val="0"/>
        </a:spcAft>
        <a:defRPr sz="4400">
          <a:solidFill>
            <a:schemeClr val="tx2"/>
          </a:solidFill>
          <a:latin typeface="Arial" charset="0"/>
        </a:defRPr>
      </a:lvl6pPr>
      <a:lvl7pPr marL="913974" algn="ctr" rtl="0" fontAlgn="base">
        <a:spcBef>
          <a:spcPct val="0"/>
        </a:spcBef>
        <a:spcAft>
          <a:spcPct val="0"/>
        </a:spcAft>
        <a:defRPr sz="4400">
          <a:solidFill>
            <a:schemeClr val="tx2"/>
          </a:solidFill>
          <a:latin typeface="Arial" charset="0"/>
        </a:defRPr>
      </a:lvl7pPr>
      <a:lvl8pPr marL="1370960" algn="ctr" rtl="0" fontAlgn="base">
        <a:spcBef>
          <a:spcPct val="0"/>
        </a:spcBef>
        <a:spcAft>
          <a:spcPct val="0"/>
        </a:spcAft>
        <a:defRPr sz="4400">
          <a:solidFill>
            <a:schemeClr val="tx2"/>
          </a:solidFill>
          <a:latin typeface="Arial" charset="0"/>
        </a:defRPr>
      </a:lvl8pPr>
      <a:lvl9pPr marL="1827947"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1900">
          <a:solidFill>
            <a:schemeClr val="tx1"/>
          </a:solidFill>
          <a:latin typeface="+mn-lt"/>
        </a:defRPr>
      </a:lvl4pPr>
      <a:lvl5pPr marL="2055813" indent="-227013" algn="l" rtl="0" eaLnBrk="0" fontAlgn="base" hangingPunct="0">
        <a:spcBef>
          <a:spcPct val="20000"/>
        </a:spcBef>
        <a:spcAft>
          <a:spcPct val="0"/>
        </a:spcAft>
        <a:buChar char="»"/>
        <a:defRPr sz="1900">
          <a:solidFill>
            <a:schemeClr val="tx1"/>
          </a:solidFill>
          <a:latin typeface="+mn-lt"/>
        </a:defRPr>
      </a:lvl5pPr>
      <a:lvl6pPr marL="2513428" indent="-228494" algn="l" rtl="0" fontAlgn="base">
        <a:spcBef>
          <a:spcPct val="20000"/>
        </a:spcBef>
        <a:spcAft>
          <a:spcPct val="0"/>
        </a:spcAft>
        <a:buChar char="»"/>
        <a:defRPr sz="1900">
          <a:solidFill>
            <a:schemeClr val="tx1"/>
          </a:solidFill>
          <a:latin typeface="+mn-lt"/>
        </a:defRPr>
      </a:lvl6pPr>
      <a:lvl7pPr marL="2970414" indent="-228494" algn="l" rtl="0" fontAlgn="base">
        <a:spcBef>
          <a:spcPct val="20000"/>
        </a:spcBef>
        <a:spcAft>
          <a:spcPct val="0"/>
        </a:spcAft>
        <a:buChar char="»"/>
        <a:defRPr sz="1900">
          <a:solidFill>
            <a:schemeClr val="tx1"/>
          </a:solidFill>
          <a:latin typeface="+mn-lt"/>
        </a:defRPr>
      </a:lvl7pPr>
      <a:lvl8pPr marL="3427402" indent="-228494" algn="l" rtl="0" fontAlgn="base">
        <a:spcBef>
          <a:spcPct val="20000"/>
        </a:spcBef>
        <a:spcAft>
          <a:spcPct val="0"/>
        </a:spcAft>
        <a:buChar char="»"/>
        <a:defRPr sz="1900">
          <a:solidFill>
            <a:schemeClr val="tx1"/>
          </a:solidFill>
          <a:latin typeface="+mn-lt"/>
        </a:defRPr>
      </a:lvl8pPr>
      <a:lvl9pPr marL="3884388" indent="-22849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3974" rtl="0" eaLnBrk="1" latinLnBrk="0" hangingPunct="1">
        <a:defRPr sz="1800" kern="1200">
          <a:solidFill>
            <a:schemeClr val="tx1"/>
          </a:solidFill>
          <a:latin typeface="+mn-lt"/>
          <a:ea typeface="+mn-ea"/>
          <a:cs typeface="+mn-cs"/>
        </a:defRPr>
      </a:lvl1pPr>
      <a:lvl2pPr marL="456986" algn="l" defTabSz="913974" rtl="0" eaLnBrk="1" latinLnBrk="0" hangingPunct="1">
        <a:defRPr sz="1800" kern="1200">
          <a:solidFill>
            <a:schemeClr val="tx1"/>
          </a:solidFill>
          <a:latin typeface="+mn-lt"/>
          <a:ea typeface="+mn-ea"/>
          <a:cs typeface="+mn-cs"/>
        </a:defRPr>
      </a:lvl2pPr>
      <a:lvl3pPr marL="913974" algn="l" defTabSz="913974" rtl="0" eaLnBrk="1" latinLnBrk="0" hangingPunct="1">
        <a:defRPr sz="1800" kern="1200">
          <a:solidFill>
            <a:schemeClr val="tx1"/>
          </a:solidFill>
          <a:latin typeface="+mn-lt"/>
          <a:ea typeface="+mn-ea"/>
          <a:cs typeface="+mn-cs"/>
        </a:defRPr>
      </a:lvl3pPr>
      <a:lvl4pPr marL="1370960" algn="l" defTabSz="913974" rtl="0" eaLnBrk="1" latinLnBrk="0" hangingPunct="1">
        <a:defRPr sz="1800" kern="1200">
          <a:solidFill>
            <a:schemeClr val="tx1"/>
          </a:solidFill>
          <a:latin typeface="+mn-lt"/>
          <a:ea typeface="+mn-ea"/>
          <a:cs typeface="+mn-cs"/>
        </a:defRPr>
      </a:lvl4pPr>
      <a:lvl5pPr marL="1827947" algn="l" defTabSz="913974" rtl="0" eaLnBrk="1" latinLnBrk="0" hangingPunct="1">
        <a:defRPr sz="1800" kern="1200">
          <a:solidFill>
            <a:schemeClr val="tx1"/>
          </a:solidFill>
          <a:latin typeface="+mn-lt"/>
          <a:ea typeface="+mn-ea"/>
          <a:cs typeface="+mn-cs"/>
        </a:defRPr>
      </a:lvl5pPr>
      <a:lvl6pPr marL="2284933" algn="l" defTabSz="913974" rtl="0" eaLnBrk="1" latinLnBrk="0" hangingPunct="1">
        <a:defRPr sz="1800" kern="1200">
          <a:solidFill>
            <a:schemeClr val="tx1"/>
          </a:solidFill>
          <a:latin typeface="+mn-lt"/>
          <a:ea typeface="+mn-ea"/>
          <a:cs typeface="+mn-cs"/>
        </a:defRPr>
      </a:lvl6pPr>
      <a:lvl7pPr marL="2741920" algn="l" defTabSz="913974" rtl="0" eaLnBrk="1" latinLnBrk="0" hangingPunct="1">
        <a:defRPr sz="1800" kern="1200">
          <a:solidFill>
            <a:schemeClr val="tx1"/>
          </a:solidFill>
          <a:latin typeface="+mn-lt"/>
          <a:ea typeface="+mn-ea"/>
          <a:cs typeface="+mn-cs"/>
        </a:defRPr>
      </a:lvl7pPr>
      <a:lvl8pPr marL="3198907" algn="l" defTabSz="913974" rtl="0" eaLnBrk="1" latinLnBrk="0" hangingPunct="1">
        <a:defRPr sz="1800" kern="1200">
          <a:solidFill>
            <a:schemeClr val="tx1"/>
          </a:solidFill>
          <a:latin typeface="+mn-lt"/>
          <a:ea typeface="+mn-ea"/>
          <a:cs typeface="+mn-cs"/>
        </a:defRPr>
      </a:lvl8pPr>
      <a:lvl9pPr marL="3655896" algn="l" defTabSz="913974"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FFFFFF"/>
                </a:solidFill>
                <a:latin typeface="Times New Roman"/>
              </a:defRPr>
            </a:lvl1pPr>
          </a:lstStyle>
          <a:p>
            <a:pPr>
              <a:defRPr/>
            </a:pPr>
            <a:endParaRPr lang="en-US"/>
          </a:p>
        </p:txBody>
      </p:sp>
      <p:sp>
        <p:nvSpPr>
          <p:cNvPr id="232550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FFFFFF"/>
                </a:solidFill>
                <a:latin typeface="Times New Roman"/>
              </a:defRPr>
            </a:lvl1pPr>
          </a:lstStyle>
          <a:p>
            <a:pPr>
              <a:defRPr/>
            </a:pPr>
            <a:endParaRPr lang="en-US"/>
          </a:p>
        </p:txBody>
      </p:sp>
      <p:sp>
        <p:nvSpPr>
          <p:cNvPr id="232551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rgbClr val="FFFFFF"/>
                </a:solidFill>
                <a:latin typeface="Times New Roman"/>
              </a:defRPr>
            </a:lvl1pPr>
          </a:lstStyle>
          <a:p>
            <a:pPr>
              <a:defRPr/>
            </a:pPr>
            <a:fld id="{F0E8B167-5B5D-4101-AF7A-0845861C58E1}" type="slidenum">
              <a:rPr lang="en-US"/>
              <a:pPr>
                <a:defRPr/>
              </a:pPr>
              <a:t>‹#›</a:t>
            </a:fld>
            <a:endParaRPr lang="en-US"/>
          </a:p>
        </p:txBody>
      </p:sp>
    </p:spTree>
    <p:extLst>
      <p:ext uri="{BB962C8B-B14F-4D97-AF65-F5344CB8AC3E}">
        <p14:creationId xmlns:p14="http://schemas.microsoft.com/office/powerpoint/2010/main" val="215049096"/>
      </p:ext>
    </p:extLst>
  </p:cSld>
  <p:clrMap bg1="dk2" tx1="lt1" bg2="dk1" tx2="lt2" accent1="accent1" accent2="accent2" accent3="accent3" accent4="accent4" accent5="accent5" accent6="accent6" hlink="hlink" folHlink="folHlink"/>
  <p:sldLayoutIdLst>
    <p:sldLayoutId id="2147490321" r:id="rId1"/>
    <p:sldLayoutId id="2147490322" r:id="rId2"/>
    <p:sldLayoutId id="2147490323" r:id="rId3"/>
    <p:sldLayoutId id="2147490324" r:id="rId4"/>
    <p:sldLayoutId id="2147490325" r:id="rId5"/>
    <p:sldLayoutId id="2147490326" r:id="rId6"/>
    <p:sldLayoutId id="2147490327" r:id="rId7"/>
    <p:sldLayoutId id="2147490328" r:id="rId8"/>
    <p:sldLayoutId id="2147490329" r:id="rId9"/>
    <p:sldLayoutId id="2147490330" r:id="rId10"/>
    <p:sldLayoutId id="2147490331" r:id="rId11"/>
    <p:sldLayoutId id="2147490332" r:id="rId12"/>
    <p:sldLayoutId id="2147490333" r:id="rId13"/>
    <p:sldLayoutId id="2147490334" r:id="rId14"/>
    <p:sldLayoutId id="2147490335"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pPr eaLnBrk="0" hangingPunct="0"/>
            <a:endParaRPr lang="en-US">
              <a:solidFill>
                <a:srgbClr val="FFFFFF"/>
              </a:solidFill>
              <a:latin typeface="Times New Roman"/>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pPr eaLnBrk="0" hangingPunct="0"/>
            <a:endParaRPr lang="en-US">
              <a:solidFill>
                <a:srgbClr val="FFFFFF"/>
              </a:solidFill>
              <a:latin typeface="Times New Roman"/>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pPr eaLnBrk="0" hangingPunct="0"/>
            <a:fld id="{DC9D1C91-6D2F-44D5-8A52-7E92B182DF55}" type="slidenum">
              <a:rPr lang="en-US">
                <a:solidFill>
                  <a:srgbClr val="FFFFFF"/>
                </a:solidFill>
                <a:latin typeface="Times New Roman"/>
              </a:rPr>
              <a:pPr eaLnBrk="0" hangingPunct="0"/>
              <a:t>‹#›</a:t>
            </a:fld>
            <a:endParaRPr lang="en-US">
              <a:solidFill>
                <a:srgbClr val="FFFFFF"/>
              </a:solidFill>
              <a:latin typeface="Times New Roman"/>
            </a:endParaRPr>
          </a:p>
        </p:txBody>
      </p:sp>
    </p:spTree>
    <p:extLst>
      <p:ext uri="{BB962C8B-B14F-4D97-AF65-F5344CB8AC3E}">
        <p14:creationId xmlns:p14="http://schemas.microsoft.com/office/powerpoint/2010/main" val="3155913397"/>
      </p:ext>
    </p:extLst>
  </p:cSld>
  <p:clrMap bg1="dk2" tx1="lt1" bg2="dk1" tx2="lt2" accent1="accent1" accent2="accent2" accent3="accent3" accent4="accent4" accent5="accent5" accent6="accent6" hlink="hlink" folHlink="folHlink"/>
  <p:sldLayoutIdLst>
    <p:sldLayoutId id="2147490362" r:id="rId1"/>
    <p:sldLayoutId id="2147490363" r:id="rId2"/>
    <p:sldLayoutId id="2147490364" r:id="rId3"/>
    <p:sldLayoutId id="2147490365" r:id="rId4"/>
    <p:sldLayoutId id="2147490366" r:id="rId5"/>
    <p:sldLayoutId id="2147490367" r:id="rId6"/>
    <p:sldLayoutId id="2147490368" r:id="rId7"/>
    <p:sldLayoutId id="2147490369" r:id="rId8"/>
    <p:sldLayoutId id="2147490370" r:id="rId9"/>
    <p:sldLayoutId id="2147490371" r:id="rId10"/>
    <p:sldLayoutId id="2147490372" r:id="rId11"/>
    <p:sldLayoutId id="2147490373" r:id="rId12"/>
    <p:sldLayoutId id="2147490374"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9" tIns="45685" rIns="91369" bIns="45685"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9" tIns="45685" rIns="91369" bIns="4568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69" tIns="45685" rIns="91369" bIns="45685"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69" tIns="45685" rIns="91369" bIns="45685"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69" tIns="45685" rIns="91369" bIns="45685" numCol="1" anchor="t" anchorCtr="0" compatLnSpc="1">
            <a:prstTxWarp prst="textNoShape">
              <a:avLst/>
            </a:prstTxWarp>
          </a:bodyPr>
          <a:lstStyle>
            <a:lvl1pPr algn="r" eaLnBrk="0" hangingPunct="0">
              <a:defRPr sz="1400" b="0">
                <a:solidFill>
                  <a:srgbClr val="FFFFFF"/>
                </a:solidFill>
              </a:defRPr>
            </a:lvl1pPr>
          </a:lstStyle>
          <a:p>
            <a:pPr>
              <a:defRPr/>
            </a:pPr>
            <a:fld id="{2463BD3B-0331-4C57-AA58-35C08D5994B9}" type="slidenum">
              <a:rPr lang="en-US"/>
              <a:pPr>
                <a:defRPr/>
              </a:pPr>
              <a:t>‹#›</a:t>
            </a:fld>
            <a:endParaRPr lang="en-US"/>
          </a:p>
        </p:txBody>
      </p:sp>
    </p:spTree>
    <p:extLst>
      <p:ext uri="{BB962C8B-B14F-4D97-AF65-F5344CB8AC3E}">
        <p14:creationId xmlns:p14="http://schemas.microsoft.com/office/powerpoint/2010/main" val="1020463524"/>
      </p:ext>
    </p:extLst>
  </p:cSld>
  <p:clrMap bg1="dk2" tx1="lt1" bg2="dk1" tx2="lt2" accent1="accent1" accent2="accent2" accent3="accent3" accent4="accent4" accent5="accent5" accent6="accent6" hlink="hlink" folHlink="folHlink"/>
  <p:sldLayoutIdLst>
    <p:sldLayoutId id="2147490376" r:id="rId1"/>
    <p:sldLayoutId id="2147490377" r:id="rId2"/>
    <p:sldLayoutId id="2147490378" r:id="rId3"/>
    <p:sldLayoutId id="2147490379" r:id="rId4"/>
    <p:sldLayoutId id="2147490380" r:id="rId5"/>
    <p:sldLayoutId id="2147490381" r:id="rId6"/>
    <p:sldLayoutId id="2147490382" r:id="rId7"/>
    <p:sldLayoutId id="2147490383" r:id="rId8"/>
    <p:sldLayoutId id="2147490384" r:id="rId9"/>
    <p:sldLayoutId id="2147490385" r:id="rId10"/>
    <p:sldLayoutId id="2147490386" r:id="rId11"/>
    <p:sldLayoutId id="2147490387" r:id="rId12"/>
    <p:sldLayoutId id="2147490388" r:id="rId13"/>
    <p:sldLayoutId id="2147490389" r:id="rId14"/>
    <p:sldLayoutId id="2147490390"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844" algn="ctr" rtl="0" eaLnBrk="0" fontAlgn="base" hangingPunct="0">
        <a:spcBef>
          <a:spcPct val="0"/>
        </a:spcBef>
        <a:spcAft>
          <a:spcPct val="0"/>
        </a:spcAft>
        <a:defRPr sz="4400">
          <a:solidFill>
            <a:schemeClr val="tx2"/>
          </a:solidFill>
          <a:latin typeface="Times New Roman" pitchFamily="18" charset="0"/>
        </a:defRPr>
      </a:lvl6pPr>
      <a:lvl7pPr marL="913690" algn="ctr" rtl="0" eaLnBrk="0" fontAlgn="base" hangingPunct="0">
        <a:spcBef>
          <a:spcPct val="0"/>
        </a:spcBef>
        <a:spcAft>
          <a:spcPct val="0"/>
        </a:spcAft>
        <a:defRPr sz="4400">
          <a:solidFill>
            <a:schemeClr val="tx2"/>
          </a:solidFill>
          <a:latin typeface="Times New Roman" pitchFamily="18" charset="0"/>
        </a:defRPr>
      </a:lvl7pPr>
      <a:lvl8pPr marL="1370534" algn="ctr" rtl="0" eaLnBrk="0" fontAlgn="base" hangingPunct="0">
        <a:spcBef>
          <a:spcPct val="0"/>
        </a:spcBef>
        <a:spcAft>
          <a:spcPct val="0"/>
        </a:spcAft>
        <a:defRPr sz="4400">
          <a:solidFill>
            <a:schemeClr val="tx2"/>
          </a:solidFill>
          <a:latin typeface="Times New Roman" pitchFamily="18" charset="0"/>
        </a:defRPr>
      </a:lvl8pPr>
      <a:lvl9pPr marL="1827379" algn="ctr" rtl="0" eaLnBrk="0" fontAlgn="base" hangingPunct="0">
        <a:spcBef>
          <a:spcPct val="0"/>
        </a:spcBef>
        <a:spcAft>
          <a:spcPct val="0"/>
        </a:spcAft>
        <a:defRPr sz="4400">
          <a:solidFill>
            <a:schemeClr val="tx2"/>
          </a:solidFill>
          <a:latin typeface="Times New Roman" pitchFamily="18" charset="0"/>
        </a:defRPr>
      </a:lvl9pPr>
    </p:titleStyle>
    <p:bodyStyle>
      <a:lvl1pPr marL="339725" indent="-339725" algn="l" rtl="0" eaLnBrk="0" fontAlgn="base" hangingPunct="0">
        <a:spcBef>
          <a:spcPct val="20000"/>
        </a:spcBef>
        <a:spcAft>
          <a:spcPct val="0"/>
        </a:spcAft>
        <a:buChar char="•"/>
        <a:defRPr sz="3200">
          <a:solidFill>
            <a:schemeClr val="tx1"/>
          </a:solidFill>
          <a:latin typeface="+mn-lt"/>
          <a:ea typeface="+mn-ea"/>
          <a:cs typeface="+mn-cs"/>
        </a:defRPr>
      </a:lvl1pPr>
      <a:lvl2pPr marL="739775" indent="-282575" algn="l" rtl="0" eaLnBrk="0" fontAlgn="base" hangingPunct="0">
        <a:spcBef>
          <a:spcPct val="20000"/>
        </a:spcBef>
        <a:spcAft>
          <a:spcPct val="0"/>
        </a:spcAft>
        <a:buChar char="–"/>
        <a:defRPr sz="2800">
          <a:solidFill>
            <a:schemeClr val="tx1"/>
          </a:solidFill>
          <a:latin typeface="+mn-lt"/>
        </a:defRPr>
      </a:lvl2pPr>
      <a:lvl3pPr marL="1139825" indent="-225425" algn="l" rtl="0" eaLnBrk="0" fontAlgn="base" hangingPunct="0">
        <a:spcBef>
          <a:spcPct val="20000"/>
        </a:spcBef>
        <a:spcAft>
          <a:spcPct val="0"/>
        </a:spcAft>
        <a:buChar char="•"/>
        <a:defRPr sz="2400">
          <a:solidFill>
            <a:schemeClr val="tx1"/>
          </a:solidFill>
          <a:latin typeface="+mn-lt"/>
        </a:defRPr>
      </a:lvl3pPr>
      <a:lvl4pPr marL="1597025" indent="-225425" algn="l" rtl="0" eaLnBrk="0" fontAlgn="base" hangingPunct="0">
        <a:spcBef>
          <a:spcPct val="20000"/>
        </a:spcBef>
        <a:spcAft>
          <a:spcPct val="0"/>
        </a:spcAft>
        <a:buChar char="–"/>
        <a:defRPr sz="1900">
          <a:solidFill>
            <a:schemeClr val="tx1"/>
          </a:solidFill>
          <a:latin typeface="+mn-lt"/>
        </a:defRPr>
      </a:lvl4pPr>
      <a:lvl5pPr marL="2054225" indent="-225425" algn="l" rtl="0" eaLnBrk="0" fontAlgn="base" hangingPunct="0">
        <a:spcBef>
          <a:spcPct val="20000"/>
        </a:spcBef>
        <a:spcAft>
          <a:spcPct val="0"/>
        </a:spcAft>
        <a:buChar char="»"/>
        <a:defRPr sz="1900">
          <a:solidFill>
            <a:schemeClr val="tx1"/>
          </a:solidFill>
          <a:latin typeface="+mn-lt"/>
        </a:defRPr>
      </a:lvl5pPr>
      <a:lvl6pPr marL="2512647" indent="-228423" algn="l" rtl="0" eaLnBrk="0" fontAlgn="base" hangingPunct="0">
        <a:spcBef>
          <a:spcPct val="20000"/>
        </a:spcBef>
        <a:spcAft>
          <a:spcPct val="0"/>
        </a:spcAft>
        <a:buChar char="»"/>
        <a:defRPr sz="1900">
          <a:solidFill>
            <a:schemeClr val="tx1"/>
          </a:solidFill>
          <a:latin typeface="+mn-lt"/>
        </a:defRPr>
      </a:lvl6pPr>
      <a:lvl7pPr marL="2969491" indent="-228423" algn="l" rtl="0" eaLnBrk="0" fontAlgn="base" hangingPunct="0">
        <a:spcBef>
          <a:spcPct val="20000"/>
        </a:spcBef>
        <a:spcAft>
          <a:spcPct val="0"/>
        </a:spcAft>
        <a:buChar char="»"/>
        <a:defRPr sz="1900">
          <a:solidFill>
            <a:schemeClr val="tx1"/>
          </a:solidFill>
          <a:latin typeface="+mn-lt"/>
        </a:defRPr>
      </a:lvl7pPr>
      <a:lvl8pPr marL="3426337" indent="-228423" algn="l" rtl="0" eaLnBrk="0" fontAlgn="base" hangingPunct="0">
        <a:spcBef>
          <a:spcPct val="20000"/>
        </a:spcBef>
        <a:spcAft>
          <a:spcPct val="0"/>
        </a:spcAft>
        <a:buChar char="»"/>
        <a:defRPr sz="1900">
          <a:solidFill>
            <a:schemeClr val="tx1"/>
          </a:solidFill>
          <a:latin typeface="+mn-lt"/>
        </a:defRPr>
      </a:lvl8pPr>
      <a:lvl9pPr marL="3883180" indent="-228423" algn="l" rtl="0" eaLnBrk="0" fontAlgn="base" hangingPunct="0">
        <a:spcBef>
          <a:spcPct val="20000"/>
        </a:spcBef>
        <a:spcAft>
          <a:spcPct val="0"/>
        </a:spcAft>
        <a:buChar char="»"/>
        <a:defRPr sz="1900">
          <a:solidFill>
            <a:schemeClr val="tx1"/>
          </a:solidFill>
          <a:latin typeface="+mn-lt"/>
        </a:defRPr>
      </a:lvl9pPr>
    </p:bodyStyle>
    <p:otherStyle>
      <a:defPPr>
        <a:defRPr lang="en-US"/>
      </a:defPPr>
      <a:lvl1pPr marL="0" algn="l" defTabSz="913690" rtl="0" eaLnBrk="1" latinLnBrk="0" hangingPunct="1">
        <a:defRPr sz="1800" kern="1200">
          <a:solidFill>
            <a:schemeClr val="tx1"/>
          </a:solidFill>
          <a:latin typeface="+mn-lt"/>
          <a:ea typeface="+mn-ea"/>
          <a:cs typeface="+mn-cs"/>
        </a:defRPr>
      </a:lvl1pPr>
      <a:lvl2pPr marL="456844" algn="l" defTabSz="913690" rtl="0" eaLnBrk="1" latinLnBrk="0" hangingPunct="1">
        <a:defRPr sz="1800" kern="1200">
          <a:solidFill>
            <a:schemeClr val="tx1"/>
          </a:solidFill>
          <a:latin typeface="+mn-lt"/>
          <a:ea typeface="+mn-ea"/>
          <a:cs typeface="+mn-cs"/>
        </a:defRPr>
      </a:lvl2pPr>
      <a:lvl3pPr marL="913690" algn="l" defTabSz="913690" rtl="0" eaLnBrk="1" latinLnBrk="0" hangingPunct="1">
        <a:defRPr sz="1800" kern="1200">
          <a:solidFill>
            <a:schemeClr val="tx1"/>
          </a:solidFill>
          <a:latin typeface="+mn-lt"/>
          <a:ea typeface="+mn-ea"/>
          <a:cs typeface="+mn-cs"/>
        </a:defRPr>
      </a:lvl3pPr>
      <a:lvl4pPr marL="1370534" algn="l" defTabSz="913690" rtl="0" eaLnBrk="1" latinLnBrk="0" hangingPunct="1">
        <a:defRPr sz="1800" kern="1200">
          <a:solidFill>
            <a:schemeClr val="tx1"/>
          </a:solidFill>
          <a:latin typeface="+mn-lt"/>
          <a:ea typeface="+mn-ea"/>
          <a:cs typeface="+mn-cs"/>
        </a:defRPr>
      </a:lvl4pPr>
      <a:lvl5pPr marL="1827379" algn="l" defTabSz="913690" rtl="0" eaLnBrk="1" latinLnBrk="0" hangingPunct="1">
        <a:defRPr sz="1800" kern="1200">
          <a:solidFill>
            <a:schemeClr val="tx1"/>
          </a:solidFill>
          <a:latin typeface="+mn-lt"/>
          <a:ea typeface="+mn-ea"/>
          <a:cs typeface="+mn-cs"/>
        </a:defRPr>
      </a:lvl5pPr>
      <a:lvl6pPr marL="2284223" algn="l" defTabSz="913690" rtl="0" eaLnBrk="1" latinLnBrk="0" hangingPunct="1">
        <a:defRPr sz="1800" kern="1200">
          <a:solidFill>
            <a:schemeClr val="tx1"/>
          </a:solidFill>
          <a:latin typeface="+mn-lt"/>
          <a:ea typeface="+mn-ea"/>
          <a:cs typeface="+mn-cs"/>
        </a:defRPr>
      </a:lvl6pPr>
      <a:lvl7pPr marL="2741068" algn="l" defTabSz="913690" rtl="0" eaLnBrk="1" latinLnBrk="0" hangingPunct="1">
        <a:defRPr sz="1800" kern="1200">
          <a:solidFill>
            <a:schemeClr val="tx1"/>
          </a:solidFill>
          <a:latin typeface="+mn-lt"/>
          <a:ea typeface="+mn-ea"/>
          <a:cs typeface="+mn-cs"/>
        </a:defRPr>
      </a:lvl7pPr>
      <a:lvl8pPr marL="3197913" algn="l" defTabSz="913690" rtl="0" eaLnBrk="1" latinLnBrk="0" hangingPunct="1">
        <a:defRPr sz="1800" kern="1200">
          <a:solidFill>
            <a:schemeClr val="tx1"/>
          </a:solidFill>
          <a:latin typeface="+mn-lt"/>
          <a:ea typeface="+mn-ea"/>
          <a:cs typeface="+mn-cs"/>
        </a:defRPr>
      </a:lvl8pPr>
      <a:lvl9pPr marL="3654759" algn="l" defTabSz="91369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sv-SE"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sv-SE" smtClean="0"/>
              <a:t>Click to edit Master text styles</a:t>
            </a:r>
          </a:p>
          <a:p>
            <a:pPr lvl="1"/>
            <a:r>
              <a:rPr lang="en-US" altLang="sv-SE" smtClean="0"/>
              <a:t>Second level</a:t>
            </a:r>
          </a:p>
          <a:p>
            <a:pPr lvl="2"/>
            <a:r>
              <a:rPr lang="en-US" altLang="sv-SE" smtClean="0"/>
              <a:t>Third level</a:t>
            </a:r>
          </a:p>
          <a:p>
            <a:pPr lvl="3"/>
            <a:r>
              <a:rPr lang="en-US" altLang="sv-SE" smtClean="0"/>
              <a:t>Fourth level</a:t>
            </a:r>
          </a:p>
          <a:p>
            <a:pPr lvl="4"/>
            <a:r>
              <a:rPr lang="en-US" altLang="sv-SE" smtClean="0"/>
              <a:t>Fifth level</a:t>
            </a:r>
          </a:p>
        </p:txBody>
      </p:sp>
      <p:sp>
        <p:nvSpPr>
          <p:cNvPr id="7" name="Date Placeholder 3"/>
          <p:cNvSpPr>
            <a:spLocks noGrp="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ea typeface="+mn-ea"/>
              </a:defRPr>
            </a:lvl1pPr>
          </a:lstStyle>
          <a:p>
            <a:pPr>
              <a:defRPr/>
            </a:pPr>
            <a:endParaRPr lang="en-US"/>
          </a:p>
        </p:txBody>
      </p:sp>
      <p:sp>
        <p:nvSpPr>
          <p:cNvPr id="8" name="Footer Placeholder 4"/>
          <p:cNvSpPr>
            <a:spLocks noGrp="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latin typeface="Times New Roman" pitchFamily="18" charset="0"/>
                <a:ea typeface="+mn-ea"/>
              </a:defRPr>
            </a:lvl1pPr>
          </a:lstStyle>
          <a:p>
            <a:pPr>
              <a:defRPr/>
            </a:pPr>
            <a:endParaRPr lang="en-US"/>
          </a:p>
        </p:txBody>
      </p:sp>
      <p:sp>
        <p:nvSpPr>
          <p:cNvPr id="9" name="Slide Number Placeholder 5"/>
          <p:cNvSpPr>
            <a:spLocks noGrp="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itchFamily="18" charset="0"/>
                <a:ea typeface="+mn-ea"/>
              </a:defRPr>
            </a:lvl1pPr>
          </a:lstStyle>
          <a:p>
            <a:pPr>
              <a:defRPr/>
            </a:pPr>
            <a:fld id="{79148A7C-9006-41E9-8991-C68CDF8107F7}" type="slidenum">
              <a:rPr lang="en-US"/>
              <a:pPr>
                <a:defRPr/>
              </a:pPr>
              <a:t>‹#›</a:t>
            </a:fld>
            <a:endParaRPr lang="en-US"/>
          </a:p>
        </p:txBody>
      </p:sp>
    </p:spTree>
    <p:extLst>
      <p:ext uri="{BB962C8B-B14F-4D97-AF65-F5344CB8AC3E}">
        <p14:creationId xmlns:p14="http://schemas.microsoft.com/office/powerpoint/2010/main" val="2651598559"/>
      </p:ext>
    </p:extLst>
  </p:cSld>
  <p:clrMap bg1="lt1" tx1="dk1" bg2="lt2" tx2="dk2" accent1="accent1" accent2="accent2" accent3="accent3" accent4="accent4" accent5="accent5" accent6="accent6" hlink="hlink" folHlink="folHlink"/>
  <p:sldLayoutIdLst>
    <p:sldLayoutId id="2147490416" r:id="rId1"/>
    <p:sldLayoutId id="2147490417" r:id="rId2"/>
    <p:sldLayoutId id="2147490418" r:id="rId3"/>
    <p:sldLayoutId id="2147490419" r:id="rId4"/>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Arial"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charset="0"/>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85801"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71" tIns="45635" rIns="91271" bIns="45635"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685801"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71" tIns="45635" rIns="91271" bIns="4563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25508" name="Rectangle 4"/>
          <p:cNvSpPr>
            <a:spLocks noGrp="1" noChangeArrowheads="1"/>
          </p:cNvSpPr>
          <p:nvPr>
            <p:ph type="dt" sz="half" idx="2"/>
          </p:nvPr>
        </p:nvSpPr>
        <p:spPr bwMode="auto">
          <a:xfrm>
            <a:off x="685816" y="6248400"/>
            <a:ext cx="1905000" cy="457200"/>
          </a:xfrm>
          <a:prstGeom prst="rect">
            <a:avLst/>
          </a:prstGeom>
          <a:noFill/>
          <a:ln w="9525">
            <a:noFill/>
            <a:miter lim="800000"/>
            <a:headEnd/>
            <a:tailEnd/>
          </a:ln>
          <a:effectLst/>
        </p:spPr>
        <p:txBody>
          <a:bodyPr vert="horz" wrap="square" lIns="91271" tIns="45635" rIns="91271" bIns="45635" numCol="1" anchor="t" anchorCtr="0" compatLnSpc="1">
            <a:prstTxWarp prst="textNoShape">
              <a:avLst/>
            </a:prstTxWarp>
          </a:bodyPr>
          <a:lstStyle>
            <a:lvl1pPr eaLnBrk="0" hangingPunct="0">
              <a:defRPr sz="1400" b="0">
                <a:solidFill>
                  <a:srgbClr val="FFFFFF"/>
                </a:solidFill>
              </a:defRPr>
            </a:lvl1pPr>
          </a:lstStyle>
          <a:p>
            <a:pPr>
              <a:defRPr/>
            </a:pPr>
            <a:endParaRPr lang="en-US"/>
          </a:p>
        </p:txBody>
      </p:sp>
      <p:sp>
        <p:nvSpPr>
          <p:cNvPr id="2325509" name="Rectangle 5"/>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271" tIns="45635" rIns="91271" bIns="45635" numCol="1" anchor="t" anchorCtr="0" compatLnSpc="1">
            <a:prstTxWarp prst="textNoShape">
              <a:avLst/>
            </a:prstTxWarp>
          </a:bodyPr>
          <a:lstStyle>
            <a:lvl1pPr algn="ctr" eaLnBrk="0" hangingPunct="0">
              <a:defRPr sz="1400" b="0">
                <a:solidFill>
                  <a:srgbClr val="FFFFFF"/>
                </a:solidFill>
              </a:defRPr>
            </a:lvl1pPr>
          </a:lstStyle>
          <a:p>
            <a:pPr>
              <a:defRPr/>
            </a:pPr>
            <a:endParaRPr lang="en-US"/>
          </a:p>
        </p:txBody>
      </p:sp>
      <p:sp>
        <p:nvSpPr>
          <p:cNvPr id="2325510" name="Rectangle 6"/>
          <p:cNvSpPr>
            <a:spLocks noGrp="1" noChangeArrowheads="1"/>
          </p:cNvSpPr>
          <p:nvPr>
            <p:ph type="sldNum" sz="quarter" idx="4"/>
          </p:nvPr>
        </p:nvSpPr>
        <p:spPr bwMode="auto">
          <a:xfrm>
            <a:off x="6553211" y="6248400"/>
            <a:ext cx="1905000" cy="457200"/>
          </a:xfrm>
          <a:prstGeom prst="rect">
            <a:avLst/>
          </a:prstGeom>
          <a:noFill/>
          <a:ln w="9525">
            <a:noFill/>
            <a:miter lim="800000"/>
            <a:headEnd/>
            <a:tailEnd/>
          </a:ln>
          <a:effectLst/>
        </p:spPr>
        <p:txBody>
          <a:bodyPr vert="horz" wrap="square" lIns="91271" tIns="45635" rIns="91271" bIns="45635" numCol="1" anchor="t" anchorCtr="0" compatLnSpc="1">
            <a:prstTxWarp prst="textNoShape">
              <a:avLst/>
            </a:prstTxWarp>
          </a:bodyPr>
          <a:lstStyle>
            <a:lvl1pPr algn="r" eaLnBrk="0" hangingPunct="0">
              <a:defRPr sz="1400" b="0">
                <a:solidFill>
                  <a:srgbClr val="FFFFFF"/>
                </a:solidFill>
              </a:defRPr>
            </a:lvl1pPr>
          </a:lstStyle>
          <a:p>
            <a:pPr>
              <a:defRPr/>
            </a:pPr>
            <a:fld id="{5AA8B5FF-31F0-4DAD-AE6F-C31C9E255DEB}" type="slidenum">
              <a:rPr lang="en-US"/>
              <a:pPr>
                <a:defRPr/>
              </a:pPr>
              <a:t>‹#›</a:t>
            </a:fld>
            <a:endParaRPr lang="en-US"/>
          </a:p>
        </p:txBody>
      </p:sp>
    </p:spTree>
    <p:extLst>
      <p:ext uri="{BB962C8B-B14F-4D97-AF65-F5344CB8AC3E}">
        <p14:creationId xmlns:p14="http://schemas.microsoft.com/office/powerpoint/2010/main" val="12259493"/>
      </p:ext>
    </p:extLst>
  </p:cSld>
  <p:clrMap bg1="dk2" tx1="lt1" bg2="dk1" tx2="lt2" accent1="accent1" accent2="accent2" accent3="accent3" accent4="accent4" accent5="accent5" accent6="accent6" hlink="hlink" folHlink="folHlink"/>
  <p:sldLayoutIdLst>
    <p:sldLayoutId id="2147490445" r:id="rId1"/>
    <p:sldLayoutId id="2147490446" r:id="rId2"/>
    <p:sldLayoutId id="2147490447" r:id="rId3"/>
    <p:sldLayoutId id="2147490448" r:id="rId4"/>
    <p:sldLayoutId id="2147490449" r:id="rId5"/>
    <p:sldLayoutId id="2147490450" r:id="rId6"/>
    <p:sldLayoutId id="2147490451" r:id="rId7"/>
    <p:sldLayoutId id="2147490452" r:id="rId8"/>
    <p:sldLayoutId id="2147490453" r:id="rId9"/>
    <p:sldLayoutId id="2147490454" r:id="rId10"/>
    <p:sldLayoutId id="2147490455" r:id="rId11"/>
    <p:sldLayoutId id="2147490456"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6348" algn="ctr" rtl="0" fontAlgn="base">
        <a:spcBef>
          <a:spcPct val="0"/>
        </a:spcBef>
        <a:spcAft>
          <a:spcPct val="0"/>
        </a:spcAft>
        <a:defRPr sz="4400">
          <a:solidFill>
            <a:schemeClr val="tx2"/>
          </a:solidFill>
          <a:latin typeface="Times New Roman" pitchFamily="18" charset="0"/>
        </a:defRPr>
      </a:lvl6pPr>
      <a:lvl7pPr marL="912696" algn="ctr" rtl="0" fontAlgn="base">
        <a:spcBef>
          <a:spcPct val="0"/>
        </a:spcBef>
        <a:spcAft>
          <a:spcPct val="0"/>
        </a:spcAft>
        <a:defRPr sz="4400">
          <a:solidFill>
            <a:schemeClr val="tx2"/>
          </a:solidFill>
          <a:latin typeface="Times New Roman" pitchFamily="18" charset="0"/>
        </a:defRPr>
      </a:lvl7pPr>
      <a:lvl8pPr marL="1369044" algn="ctr" rtl="0" fontAlgn="base">
        <a:spcBef>
          <a:spcPct val="0"/>
        </a:spcBef>
        <a:spcAft>
          <a:spcPct val="0"/>
        </a:spcAft>
        <a:defRPr sz="4400">
          <a:solidFill>
            <a:schemeClr val="tx2"/>
          </a:solidFill>
          <a:latin typeface="Times New Roman" pitchFamily="18" charset="0"/>
        </a:defRPr>
      </a:lvl8pPr>
      <a:lvl9pPr marL="1825391" algn="ctr" rtl="0" fontAlgn="base">
        <a:spcBef>
          <a:spcPct val="0"/>
        </a:spcBef>
        <a:spcAft>
          <a:spcPct val="0"/>
        </a:spcAft>
        <a:defRPr sz="4400">
          <a:solidFill>
            <a:schemeClr val="tx2"/>
          </a:solidFill>
          <a:latin typeface="Times New Roman" pitchFamily="18" charset="0"/>
        </a:defRPr>
      </a:lvl9pPr>
    </p:titleStyle>
    <p:bodyStyle>
      <a:lvl1pPr marL="342262" indent="-342262" algn="l" rtl="0" eaLnBrk="0" fontAlgn="base" hangingPunct="0">
        <a:spcBef>
          <a:spcPct val="20000"/>
        </a:spcBef>
        <a:spcAft>
          <a:spcPct val="0"/>
        </a:spcAft>
        <a:buChar char="•"/>
        <a:defRPr sz="3200">
          <a:solidFill>
            <a:schemeClr val="tx1"/>
          </a:solidFill>
          <a:latin typeface="+mn-lt"/>
          <a:ea typeface="+mn-ea"/>
          <a:cs typeface="+mn-cs"/>
        </a:defRPr>
      </a:lvl1pPr>
      <a:lvl2pPr marL="741565" indent="-285217" algn="l" rtl="0" eaLnBrk="0" fontAlgn="base" hangingPunct="0">
        <a:spcBef>
          <a:spcPct val="20000"/>
        </a:spcBef>
        <a:spcAft>
          <a:spcPct val="0"/>
        </a:spcAft>
        <a:buChar char="–"/>
        <a:defRPr sz="2800">
          <a:solidFill>
            <a:schemeClr val="tx1"/>
          </a:solidFill>
          <a:latin typeface="+mn-lt"/>
        </a:defRPr>
      </a:lvl2pPr>
      <a:lvl3pPr marL="1140870" indent="-228174" algn="l" rtl="0" eaLnBrk="0" fontAlgn="base" hangingPunct="0">
        <a:spcBef>
          <a:spcPct val="20000"/>
        </a:spcBef>
        <a:spcAft>
          <a:spcPct val="0"/>
        </a:spcAft>
        <a:buChar char="•"/>
        <a:defRPr sz="2400">
          <a:solidFill>
            <a:schemeClr val="tx1"/>
          </a:solidFill>
          <a:latin typeface="+mn-lt"/>
        </a:defRPr>
      </a:lvl3pPr>
      <a:lvl4pPr marL="1597218" indent="-228174" algn="l" rtl="0" eaLnBrk="0" fontAlgn="base" hangingPunct="0">
        <a:spcBef>
          <a:spcPct val="20000"/>
        </a:spcBef>
        <a:spcAft>
          <a:spcPct val="0"/>
        </a:spcAft>
        <a:buChar char="–"/>
        <a:defRPr sz="1900">
          <a:solidFill>
            <a:schemeClr val="tx1"/>
          </a:solidFill>
          <a:latin typeface="+mn-lt"/>
        </a:defRPr>
      </a:lvl4pPr>
      <a:lvl5pPr marL="2053565" indent="-228174" algn="l" rtl="0" eaLnBrk="0" fontAlgn="base" hangingPunct="0">
        <a:spcBef>
          <a:spcPct val="20000"/>
        </a:spcBef>
        <a:spcAft>
          <a:spcPct val="0"/>
        </a:spcAft>
        <a:buChar char="»"/>
        <a:defRPr sz="1900">
          <a:solidFill>
            <a:schemeClr val="tx1"/>
          </a:solidFill>
          <a:latin typeface="+mn-lt"/>
        </a:defRPr>
      </a:lvl5pPr>
      <a:lvl6pPr marL="2509915" indent="-228174" algn="l" rtl="0" fontAlgn="base">
        <a:spcBef>
          <a:spcPct val="20000"/>
        </a:spcBef>
        <a:spcAft>
          <a:spcPct val="0"/>
        </a:spcAft>
        <a:buChar char="»"/>
        <a:defRPr sz="1900">
          <a:solidFill>
            <a:schemeClr val="tx1"/>
          </a:solidFill>
          <a:latin typeface="+mn-lt"/>
        </a:defRPr>
      </a:lvl6pPr>
      <a:lvl7pPr marL="2966264" indent="-228174" algn="l" rtl="0" fontAlgn="base">
        <a:spcBef>
          <a:spcPct val="20000"/>
        </a:spcBef>
        <a:spcAft>
          <a:spcPct val="0"/>
        </a:spcAft>
        <a:buChar char="»"/>
        <a:defRPr sz="1900">
          <a:solidFill>
            <a:schemeClr val="tx1"/>
          </a:solidFill>
          <a:latin typeface="+mn-lt"/>
        </a:defRPr>
      </a:lvl7pPr>
      <a:lvl8pPr marL="3422611" indent="-228174" algn="l" rtl="0" fontAlgn="base">
        <a:spcBef>
          <a:spcPct val="20000"/>
        </a:spcBef>
        <a:spcAft>
          <a:spcPct val="0"/>
        </a:spcAft>
        <a:buChar char="»"/>
        <a:defRPr sz="1900">
          <a:solidFill>
            <a:schemeClr val="tx1"/>
          </a:solidFill>
          <a:latin typeface="+mn-lt"/>
        </a:defRPr>
      </a:lvl8pPr>
      <a:lvl9pPr marL="3878958" indent="-228174" algn="l" rtl="0" fontAlgn="base">
        <a:spcBef>
          <a:spcPct val="20000"/>
        </a:spcBef>
        <a:spcAft>
          <a:spcPct val="0"/>
        </a:spcAft>
        <a:buChar char="»"/>
        <a:defRPr sz="1900">
          <a:solidFill>
            <a:schemeClr val="tx1"/>
          </a:solidFill>
          <a:latin typeface="+mn-lt"/>
        </a:defRPr>
      </a:lvl9pPr>
    </p:bodyStyle>
    <p:otherStyle>
      <a:defPPr>
        <a:defRPr lang="en-US"/>
      </a:defPPr>
      <a:lvl1pPr marL="0" algn="l" defTabSz="912696" rtl="0" eaLnBrk="1" latinLnBrk="0" hangingPunct="1">
        <a:defRPr sz="1800" kern="1200">
          <a:solidFill>
            <a:schemeClr val="tx1"/>
          </a:solidFill>
          <a:latin typeface="+mn-lt"/>
          <a:ea typeface="+mn-ea"/>
          <a:cs typeface="+mn-cs"/>
        </a:defRPr>
      </a:lvl1pPr>
      <a:lvl2pPr marL="456348" algn="l" defTabSz="912696" rtl="0" eaLnBrk="1" latinLnBrk="0" hangingPunct="1">
        <a:defRPr sz="1800" kern="1200">
          <a:solidFill>
            <a:schemeClr val="tx1"/>
          </a:solidFill>
          <a:latin typeface="+mn-lt"/>
          <a:ea typeface="+mn-ea"/>
          <a:cs typeface="+mn-cs"/>
        </a:defRPr>
      </a:lvl2pPr>
      <a:lvl3pPr marL="912696" algn="l" defTabSz="912696" rtl="0" eaLnBrk="1" latinLnBrk="0" hangingPunct="1">
        <a:defRPr sz="1800" kern="1200">
          <a:solidFill>
            <a:schemeClr val="tx1"/>
          </a:solidFill>
          <a:latin typeface="+mn-lt"/>
          <a:ea typeface="+mn-ea"/>
          <a:cs typeface="+mn-cs"/>
        </a:defRPr>
      </a:lvl3pPr>
      <a:lvl4pPr marL="1369044" algn="l" defTabSz="912696" rtl="0" eaLnBrk="1" latinLnBrk="0" hangingPunct="1">
        <a:defRPr sz="1800" kern="1200">
          <a:solidFill>
            <a:schemeClr val="tx1"/>
          </a:solidFill>
          <a:latin typeface="+mn-lt"/>
          <a:ea typeface="+mn-ea"/>
          <a:cs typeface="+mn-cs"/>
        </a:defRPr>
      </a:lvl4pPr>
      <a:lvl5pPr marL="1825391" algn="l" defTabSz="912696" rtl="0" eaLnBrk="1" latinLnBrk="0" hangingPunct="1">
        <a:defRPr sz="1800" kern="1200">
          <a:solidFill>
            <a:schemeClr val="tx1"/>
          </a:solidFill>
          <a:latin typeface="+mn-lt"/>
          <a:ea typeface="+mn-ea"/>
          <a:cs typeface="+mn-cs"/>
        </a:defRPr>
      </a:lvl5pPr>
      <a:lvl6pPr marL="2281741" algn="l" defTabSz="912696" rtl="0" eaLnBrk="1" latinLnBrk="0" hangingPunct="1">
        <a:defRPr sz="1800" kern="1200">
          <a:solidFill>
            <a:schemeClr val="tx1"/>
          </a:solidFill>
          <a:latin typeface="+mn-lt"/>
          <a:ea typeface="+mn-ea"/>
          <a:cs typeface="+mn-cs"/>
        </a:defRPr>
      </a:lvl6pPr>
      <a:lvl7pPr marL="2738088" algn="l" defTabSz="912696" rtl="0" eaLnBrk="1" latinLnBrk="0" hangingPunct="1">
        <a:defRPr sz="1800" kern="1200">
          <a:solidFill>
            <a:schemeClr val="tx1"/>
          </a:solidFill>
          <a:latin typeface="+mn-lt"/>
          <a:ea typeface="+mn-ea"/>
          <a:cs typeface="+mn-cs"/>
        </a:defRPr>
      </a:lvl7pPr>
      <a:lvl8pPr marL="3194435" algn="l" defTabSz="912696" rtl="0" eaLnBrk="1" latinLnBrk="0" hangingPunct="1">
        <a:defRPr sz="1800" kern="1200">
          <a:solidFill>
            <a:schemeClr val="tx1"/>
          </a:solidFill>
          <a:latin typeface="+mn-lt"/>
          <a:ea typeface="+mn-ea"/>
          <a:cs typeface="+mn-cs"/>
        </a:defRPr>
      </a:lvl8pPr>
      <a:lvl9pPr marL="3650787" algn="l" defTabSz="91269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5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oleObject" Target="../embeddings/oleObject1.bin"/><Relationship Id="rId7" Type="http://schemas.openxmlformats.org/officeDocument/2006/relationships/image" Target="../media/image7.png"/><Relationship Id="rId2" Type="http://schemas.openxmlformats.org/officeDocument/2006/relationships/slideLayout" Target="../slideLayouts/slideLayout268.xml"/><Relationship Id="rId1" Type="http://schemas.openxmlformats.org/officeDocument/2006/relationships/vmlDrawing" Target="../drawings/vmlDrawing1.v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6.xml"/></Relationships>
</file>

<file path=ppt/slides/_rels/slide7.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notesSlide" Target="../notesSlides/notesSlide3.xml"/><Relationship Id="rId7" Type="http://schemas.openxmlformats.org/officeDocument/2006/relationships/image" Target="../media/image11.wmf"/><Relationship Id="rId2" Type="http://schemas.openxmlformats.org/officeDocument/2006/relationships/slideLayout" Target="../slideLayouts/slideLayout14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0.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5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1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165.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wmf"/><Relationship Id="rId2" Type="http://schemas.openxmlformats.org/officeDocument/2006/relationships/notesSlide" Target="../notesSlides/notesSlide6.xml"/><Relationship Id="rId1" Type="http://schemas.openxmlformats.org/officeDocument/2006/relationships/slideLayout" Target="../slideLayouts/slideLayout19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24.jpeg"/><Relationship Id="rId2" Type="http://schemas.openxmlformats.org/officeDocument/2006/relationships/slideLayout" Target="../slideLayouts/slideLayout195.xml"/><Relationship Id="rId1" Type="http://schemas.openxmlformats.org/officeDocument/2006/relationships/vmlDrawing" Target="../drawings/vmlDrawing3.vml"/><Relationship Id="rId6" Type="http://schemas.openxmlformats.org/officeDocument/2006/relationships/image" Target="../media/image23.png"/><Relationship Id="rId5" Type="http://schemas.openxmlformats.org/officeDocument/2006/relationships/image" Target="../media/image22.wmf"/><Relationship Id="rId4"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3" Type="http://schemas.openxmlformats.org/officeDocument/2006/relationships/image" Target="../media/image26.wmf"/><Relationship Id="rId7" Type="http://schemas.openxmlformats.org/officeDocument/2006/relationships/image" Target="../media/image25.wmf"/><Relationship Id="rId2" Type="http://schemas.openxmlformats.org/officeDocument/2006/relationships/slideLayout" Target="../slideLayouts/slideLayout166.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28.wmf"/><Relationship Id="rId4" Type="http://schemas.openxmlformats.org/officeDocument/2006/relationships/image" Target="../media/image27.wmf"/></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79.xml"/><Relationship Id="rId4" Type="http://schemas.openxmlformats.org/officeDocument/2006/relationships/image" Target="file://localhost/Users/pfontani/Downloads/ZnT8_Zinc_Transporter_w600.jp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90.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35.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wmf"/><Relationship Id="rId1" Type="http://schemas.openxmlformats.org/officeDocument/2006/relationships/slideLayout" Target="../slideLayouts/slideLayout217.xml"/></Relationships>
</file>

<file path=ppt/slides/_rels/slide21.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28.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11.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11.xml"/><Relationship Id="rId7" Type="http://schemas.openxmlformats.org/officeDocument/2006/relationships/image" Target="../media/image40.wmf"/><Relationship Id="rId2" Type="http://schemas.openxmlformats.org/officeDocument/2006/relationships/slideLayout" Target="../slideLayouts/slideLayout132.xml"/><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image" Target="../media/image42.wmf"/><Relationship Id="rId5" Type="http://schemas.openxmlformats.org/officeDocument/2006/relationships/image" Target="../media/image39.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41.wmf"/></Relationships>
</file>

<file path=ppt/slides/_rels/slide25.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139.xml"/><Relationship Id="rId1" Type="http://schemas.openxmlformats.org/officeDocument/2006/relationships/vmlDrawing" Target="../drawings/vmlDrawing6.vml"/><Relationship Id="rId6" Type="http://schemas.openxmlformats.org/officeDocument/2006/relationships/image" Target="../media/image44.wmf"/><Relationship Id="rId5" Type="http://schemas.openxmlformats.org/officeDocument/2006/relationships/oleObject" Target="../embeddings/oleObject11.bin"/><Relationship Id="rId4" Type="http://schemas.openxmlformats.org/officeDocument/2006/relationships/image" Target="../media/image43.wmf"/><Relationship Id="rId9"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301.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327.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40.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10.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2.xml"/><Relationship Id="rId1" Type="http://schemas.openxmlformats.org/officeDocument/2006/relationships/vmlDrawing" Target="../drawings/vmlDrawing7.vml"/><Relationship Id="rId4" Type="http://schemas.openxmlformats.org/officeDocument/2006/relationships/image" Target="../media/image61.emf"/></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4.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84.xml"/><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58.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61.xml"/></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2.png"/><Relationship Id="rId2" Type="http://schemas.openxmlformats.org/officeDocument/2006/relationships/image" Target="../media/image72.png"/><Relationship Id="rId1" Type="http://schemas.openxmlformats.org/officeDocument/2006/relationships/slideLayout" Target="../slideLayouts/slideLayout4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3" y="1905000"/>
            <a:ext cx="8846256" cy="2057400"/>
          </a:xfrm>
          <a:ln>
            <a:solidFill>
              <a:schemeClr val="accent1"/>
            </a:solidFill>
          </a:ln>
        </p:spPr>
        <p:txBody>
          <a:bodyPr/>
          <a:lstStyle/>
          <a:p>
            <a:pPr>
              <a:defRPr/>
            </a:pPr>
            <a:r>
              <a:rPr lang="sv-SE" b="1" dirty="0" smtClean="0">
                <a:solidFill>
                  <a:schemeClr val="tx2">
                    <a:lumMod val="75000"/>
                  </a:schemeClr>
                </a:solidFill>
              </a:rPr>
              <a:t>Genetics of type 2 diabetes – </a:t>
            </a:r>
            <a:br>
              <a:rPr lang="sv-SE" b="1" dirty="0" smtClean="0">
                <a:solidFill>
                  <a:schemeClr val="tx2">
                    <a:lumMod val="75000"/>
                  </a:schemeClr>
                </a:solidFill>
              </a:rPr>
            </a:br>
            <a:r>
              <a:rPr lang="sv-SE" b="1" dirty="0" smtClean="0">
                <a:solidFill>
                  <a:schemeClr val="tx2">
                    <a:lumMod val="75000"/>
                  </a:schemeClr>
                </a:solidFill>
              </a:rPr>
              <a:t>pitfalls and possibilities</a:t>
            </a:r>
            <a:endParaRPr lang="en-US" b="1" dirty="0">
              <a:solidFill>
                <a:schemeClr val="tx2">
                  <a:lumMod val="75000"/>
                </a:schemeClr>
              </a:solidFill>
            </a:endParaRPr>
          </a:p>
        </p:txBody>
      </p:sp>
      <p:sp>
        <p:nvSpPr>
          <p:cNvPr id="323588" name="Picture 6" descr="Leena_peltonen[1].JPG"/>
          <p:cNvSpPr>
            <a:spLocks noChangeAspect="1"/>
          </p:cNvSpPr>
          <p:nvPr/>
        </p:nvSpPr>
        <p:spPr bwMode="auto">
          <a:xfrm>
            <a:off x="7078133" y="76540"/>
            <a:ext cx="1937456"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b="1" smtClean="0">
              <a:solidFill>
                <a:srgbClr val="808080"/>
              </a:solidFill>
            </a:endParaRPr>
          </a:p>
        </p:txBody>
      </p:sp>
      <p:sp>
        <p:nvSpPr>
          <p:cNvPr id="323589" name="TextBox 7"/>
          <p:cNvSpPr txBox="1">
            <a:spLocks noChangeArrowheads="1"/>
          </p:cNvSpPr>
          <p:nvPr/>
        </p:nvSpPr>
        <p:spPr bwMode="auto">
          <a:xfrm>
            <a:off x="1524000" y="5105401"/>
            <a:ext cx="717973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sv-SE" sz="3200" dirty="0" smtClean="0">
                <a:solidFill>
                  <a:srgbClr val="808080"/>
                </a:solidFill>
              </a:rPr>
              <a:t>Leif Groop</a:t>
            </a:r>
          </a:p>
          <a:p>
            <a:pPr eaLnBrk="1" hangingPunct="1"/>
            <a:r>
              <a:rPr lang="sv-SE" sz="2800" dirty="0" smtClean="0">
                <a:solidFill>
                  <a:srgbClr val="808080"/>
                </a:solidFill>
              </a:rPr>
              <a:t>Lund University Diabetes Centre</a:t>
            </a:r>
          </a:p>
          <a:p>
            <a:pPr eaLnBrk="1" hangingPunct="1"/>
            <a:r>
              <a:rPr lang="sv-SE" sz="2800" dirty="0" smtClean="0">
                <a:solidFill>
                  <a:srgbClr val="808080"/>
                </a:solidFill>
              </a:rPr>
              <a:t>Finnish Institute for Molecular Medicine</a:t>
            </a:r>
            <a:endParaRPr lang="en-US" sz="2800" dirty="0" smtClean="0">
              <a:solidFill>
                <a:srgbClr val="808080"/>
              </a:solidFill>
            </a:endParaRPr>
          </a:p>
        </p:txBody>
      </p:sp>
      <p:pic>
        <p:nvPicPr>
          <p:cNvPr id="323590" name="Picture 4" descr="LOGOE_CMYK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689" y="5153364"/>
            <a:ext cx="8382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69332" y="609646"/>
            <a:ext cx="5050739" cy="461665"/>
          </a:xfrm>
          <a:prstGeom prst="rect">
            <a:avLst/>
          </a:prstGeom>
          <a:noFill/>
        </p:spPr>
        <p:txBody>
          <a:bodyPr wrap="square" rtlCol="0">
            <a:spAutoFit/>
          </a:bodyPr>
          <a:lstStyle/>
          <a:p>
            <a:r>
              <a:rPr lang="sv-SE" b="1" dirty="0" smtClean="0">
                <a:solidFill>
                  <a:srgbClr val="808080"/>
                </a:solidFill>
              </a:rPr>
              <a:t>ISGC, Lund, November 15, 2013</a:t>
            </a:r>
          </a:p>
        </p:txBody>
      </p:sp>
      <p:pic>
        <p:nvPicPr>
          <p:cNvPr id="32359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2677" y="5245101"/>
            <a:ext cx="1734256"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418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Text Box 1029"/>
          <p:cNvSpPr txBox="1">
            <a:spLocks noChangeArrowheads="1"/>
          </p:cNvSpPr>
          <p:nvPr/>
        </p:nvSpPr>
        <p:spPr bwMode="auto">
          <a:xfrm>
            <a:off x="611191" y="2852738"/>
            <a:ext cx="31686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1" tIns="45635" rIns="91271" bIns="4563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endParaRPr lang="sv-SE">
              <a:solidFill>
                <a:srgbClr val="000000"/>
              </a:solidFill>
            </a:endParaRPr>
          </a:p>
        </p:txBody>
      </p:sp>
      <p:sp>
        <p:nvSpPr>
          <p:cNvPr id="487427" name="Rectangle 2"/>
          <p:cNvSpPr>
            <a:spLocks noChangeArrowheads="1"/>
          </p:cNvSpPr>
          <p:nvPr/>
        </p:nvSpPr>
        <p:spPr bwMode="auto">
          <a:xfrm>
            <a:off x="728663" y="354013"/>
            <a:ext cx="77724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71" tIns="45635" rIns="91271" bIns="45635" anchor="ctr"/>
          <a:lstStyle/>
          <a:p>
            <a:pPr algn="ctr" defTabSz="455613"/>
            <a:r>
              <a:rPr lang="en-US" sz="4000" b="1" dirty="0" smtClean="0">
                <a:solidFill>
                  <a:srgbClr val="000000"/>
                </a:solidFill>
                <a:latin typeface="Arial" charset="0"/>
              </a:rPr>
              <a:t>The diabetes  pandemic</a:t>
            </a:r>
            <a:endParaRPr lang="en-US" sz="4000" b="1" dirty="0">
              <a:solidFill>
                <a:srgbClr val="000000"/>
              </a:solidFill>
              <a:latin typeface="Arial" charset="0"/>
            </a:endParaRPr>
          </a:p>
        </p:txBody>
      </p:sp>
      <p:grpSp>
        <p:nvGrpSpPr>
          <p:cNvPr id="487428" name="Group 25"/>
          <p:cNvGrpSpPr>
            <a:grpSpLocks/>
          </p:cNvGrpSpPr>
          <p:nvPr/>
        </p:nvGrpSpPr>
        <p:grpSpPr bwMode="auto">
          <a:xfrm>
            <a:off x="369890" y="1303343"/>
            <a:ext cx="8507412" cy="4994275"/>
            <a:chOff x="233" y="893"/>
            <a:chExt cx="5359" cy="3146"/>
          </a:xfrm>
        </p:grpSpPr>
        <p:pic>
          <p:nvPicPr>
            <p:cNvPr id="487430" name="Picture 7" descr="world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 y="893"/>
              <a:ext cx="5359" cy="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3284" name="Text Box 4"/>
            <p:cNvSpPr txBox="1">
              <a:spLocks noChangeArrowheads="1"/>
            </p:cNvSpPr>
            <p:nvPr/>
          </p:nvSpPr>
          <p:spPr bwMode="auto">
            <a:xfrm>
              <a:off x="546" y="1623"/>
              <a:ext cx="444" cy="582"/>
            </a:xfrm>
            <a:prstGeom prst="rect">
              <a:avLst/>
            </a:prstGeom>
            <a:solidFill>
              <a:srgbClr val="A56093"/>
            </a:solidFill>
            <a:ln w="9525">
              <a:solidFill>
                <a:srgbClr val="000000"/>
              </a:solidFill>
              <a:miter lim="800000"/>
              <a:headEnd/>
              <a:tailEnd/>
            </a:ln>
            <a:effectLst>
              <a:outerShdw dist="71842" dir="2700000" algn="ctr" rotWithShape="0">
                <a:srgbClr val="808080"/>
              </a:outerShdw>
            </a:effectLst>
          </p:spPr>
          <p:txBody>
            <a:bodyPr>
              <a:spAutoFit/>
            </a:bodyPr>
            <a:lstStyle>
              <a:lvl1pPr eaLnBrk="0" hangingPunct="0">
                <a:defRPr sz="2400">
                  <a:solidFill>
                    <a:schemeClr val="tx1"/>
                  </a:solidFill>
                  <a:latin typeface="Times New Roman" pitchFamily="28" charset="0"/>
                </a:defRPr>
              </a:lvl1pPr>
              <a:lvl2pPr marL="742950" indent="-285750" eaLnBrk="0" hangingPunct="0">
                <a:defRPr sz="2400">
                  <a:solidFill>
                    <a:schemeClr val="tx1"/>
                  </a:solidFill>
                  <a:latin typeface="Times New Roman" pitchFamily="28" charset="0"/>
                </a:defRPr>
              </a:lvl2pPr>
              <a:lvl3pPr marL="1143000" indent="-228600" eaLnBrk="0" hangingPunct="0">
                <a:defRPr sz="2400">
                  <a:solidFill>
                    <a:schemeClr val="tx1"/>
                  </a:solidFill>
                  <a:latin typeface="Times New Roman" pitchFamily="28" charset="0"/>
                </a:defRPr>
              </a:lvl3pPr>
              <a:lvl4pPr marL="1600200" indent="-228600" eaLnBrk="0" hangingPunct="0">
                <a:defRPr sz="2400">
                  <a:solidFill>
                    <a:schemeClr val="tx1"/>
                  </a:solidFill>
                  <a:latin typeface="Times New Roman" pitchFamily="28" charset="0"/>
                </a:defRPr>
              </a:lvl4pPr>
              <a:lvl5pPr marL="2057400" indent="-228600" eaLnBrk="0" hangingPunct="0">
                <a:defRPr sz="2400">
                  <a:solidFill>
                    <a:schemeClr val="tx1"/>
                  </a:solidFill>
                  <a:latin typeface="Times New Roman" pitchFamily="28" charset="0"/>
                </a:defRPr>
              </a:lvl5pPr>
              <a:lvl6pPr marL="2514600" indent="-228600" eaLnBrk="0" fontAlgn="base" hangingPunct="0">
                <a:spcBef>
                  <a:spcPct val="0"/>
                </a:spcBef>
                <a:spcAft>
                  <a:spcPct val="0"/>
                </a:spcAft>
                <a:defRPr sz="2400">
                  <a:solidFill>
                    <a:schemeClr val="tx1"/>
                  </a:solidFill>
                  <a:latin typeface="Times New Roman" pitchFamily="28" charset="0"/>
                </a:defRPr>
              </a:lvl6pPr>
              <a:lvl7pPr marL="2971800" indent="-228600" eaLnBrk="0" fontAlgn="base" hangingPunct="0">
                <a:spcBef>
                  <a:spcPct val="0"/>
                </a:spcBef>
                <a:spcAft>
                  <a:spcPct val="0"/>
                </a:spcAft>
                <a:defRPr sz="2400">
                  <a:solidFill>
                    <a:schemeClr val="tx1"/>
                  </a:solidFill>
                  <a:latin typeface="Times New Roman" pitchFamily="28" charset="0"/>
                </a:defRPr>
              </a:lvl7pPr>
              <a:lvl8pPr marL="3429000" indent="-228600" eaLnBrk="0" fontAlgn="base" hangingPunct="0">
                <a:spcBef>
                  <a:spcPct val="0"/>
                </a:spcBef>
                <a:spcAft>
                  <a:spcPct val="0"/>
                </a:spcAft>
                <a:defRPr sz="2400">
                  <a:solidFill>
                    <a:schemeClr val="tx1"/>
                  </a:solidFill>
                  <a:latin typeface="Times New Roman" pitchFamily="28" charset="0"/>
                </a:defRPr>
              </a:lvl8pPr>
              <a:lvl9pPr marL="3886200" indent="-228600" eaLnBrk="0" fontAlgn="base" hangingPunct="0">
                <a:spcBef>
                  <a:spcPct val="0"/>
                </a:spcBef>
                <a:spcAft>
                  <a:spcPct val="0"/>
                </a:spcAft>
                <a:defRPr sz="2400">
                  <a:solidFill>
                    <a:schemeClr val="tx1"/>
                  </a:solidFill>
                  <a:latin typeface="Times New Roman" pitchFamily="28" charset="0"/>
                </a:defRPr>
              </a:lvl9pPr>
            </a:lstStyle>
            <a:p>
              <a:pPr eaLnBrk="1" hangingPunct="1">
                <a:defRPr/>
              </a:pPr>
              <a:r>
                <a:rPr lang="en-US" sz="1800" b="1">
                  <a:solidFill>
                    <a:srgbClr val="FFFFFF"/>
                  </a:solidFill>
                  <a:effectLst>
                    <a:outerShdw blurRad="38100" dist="38100" dir="2700000" algn="tl">
                      <a:srgbClr val="000000"/>
                    </a:outerShdw>
                  </a:effectLst>
                  <a:latin typeface="Arial" charset="0"/>
                  <a:cs typeface="Arial" charset="0"/>
                </a:rPr>
                <a:t> 37.7</a:t>
              </a:r>
            </a:p>
            <a:p>
              <a:pPr eaLnBrk="1" hangingPunct="1">
                <a:defRPr/>
              </a:pPr>
              <a:r>
                <a:rPr lang="en-US" sz="1800" b="1">
                  <a:solidFill>
                    <a:srgbClr val="FFFFFF"/>
                  </a:solidFill>
                  <a:effectLst>
                    <a:outerShdw blurRad="38100" dist="38100" dir="2700000" algn="tl">
                      <a:srgbClr val="000000"/>
                    </a:outerShdw>
                  </a:effectLst>
                  <a:latin typeface="Arial" charset="0"/>
                  <a:cs typeface="Arial" charset="0"/>
                </a:rPr>
                <a:t> 51.2</a:t>
              </a:r>
            </a:p>
            <a:p>
              <a:pPr eaLnBrk="1" hangingPunct="1">
                <a:defRPr/>
              </a:pPr>
              <a:r>
                <a:rPr lang="en-US" sz="1800" b="1" i="1">
                  <a:solidFill>
                    <a:srgbClr val="0000FF"/>
                  </a:solidFill>
                  <a:latin typeface="Arial" charset="0"/>
                  <a:cs typeface="Arial" charset="0"/>
                </a:rPr>
                <a:t>36%</a:t>
              </a:r>
              <a:endParaRPr lang="en-US" sz="1800" b="1" i="1">
                <a:solidFill>
                  <a:srgbClr val="B2B2B2"/>
                </a:solidFill>
                <a:effectLst>
                  <a:outerShdw blurRad="38100" dist="38100" dir="2700000" algn="tl">
                    <a:srgbClr val="000000"/>
                  </a:outerShdw>
                </a:effectLst>
                <a:latin typeface="Arial" charset="0"/>
                <a:cs typeface="Arial" charset="0"/>
              </a:endParaRPr>
            </a:p>
          </p:txBody>
        </p:sp>
        <p:sp>
          <p:nvSpPr>
            <p:cNvPr id="487432" name="Text Box 5"/>
            <p:cNvSpPr txBox="1">
              <a:spLocks noChangeArrowheads="1"/>
            </p:cNvSpPr>
            <p:nvPr/>
          </p:nvSpPr>
          <p:spPr bwMode="auto">
            <a:xfrm>
              <a:off x="1366" y="3126"/>
              <a:ext cx="486" cy="583"/>
            </a:xfrm>
            <a:prstGeom prst="rect">
              <a:avLst/>
            </a:prstGeom>
            <a:solidFill>
              <a:srgbClr val="F1EC86"/>
            </a:solidFill>
            <a:ln w="9525">
              <a:solidFill>
                <a:srgbClr val="000000"/>
              </a:solidFill>
              <a:miter lim="800000"/>
              <a:headEnd/>
              <a:tailEnd/>
            </a:ln>
            <a:effectLst>
              <a:outerShdw dist="71842" dir="2700000" algn="ctr" rotWithShape="0">
                <a:srgbClr val="111111"/>
              </a:outerShdw>
            </a:effec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1800" b="1">
                  <a:solidFill>
                    <a:srgbClr val="000040"/>
                  </a:solidFill>
                  <a:latin typeface="Arial" charset="0"/>
                  <a:cs typeface="Arial" charset="0"/>
                </a:rPr>
                <a:t>25.1</a:t>
              </a:r>
            </a:p>
            <a:p>
              <a:pPr algn="ctr"/>
              <a:r>
                <a:rPr lang="en-US" sz="1800" b="1">
                  <a:solidFill>
                    <a:srgbClr val="000040"/>
                  </a:solidFill>
                  <a:latin typeface="Arial" charset="0"/>
                  <a:cs typeface="Arial" charset="0"/>
                </a:rPr>
                <a:t>39.9</a:t>
              </a:r>
            </a:p>
            <a:p>
              <a:pPr algn="ctr"/>
              <a:r>
                <a:rPr lang="en-US" sz="1800" b="1" i="1">
                  <a:solidFill>
                    <a:srgbClr val="0000FF"/>
                  </a:solidFill>
                  <a:latin typeface="Arial" charset="0"/>
                  <a:cs typeface="Arial" charset="0"/>
                </a:rPr>
                <a:t>59%</a:t>
              </a:r>
              <a:endParaRPr lang="en-US" sz="1800" b="1">
                <a:solidFill>
                  <a:srgbClr val="0000FF"/>
                </a:solidFill>
                <a:latin typeface="Arial" charset="0"/>
                <a:cs typeface="Arial" charset="0"/>
              </a:endParaRPr>
            </a:p>
          </p:txBody>
        </p:sp>
        <p:sp>
          <p:nvSpPr>
            <p:cNvPr id="232459" name="Text Box 6"/>
            <p:cNvSpPr txBox="1">
              <a:spLocks noChangeArrowheads="1"/>
            </p:cNvSpPr>
            <p:nvPr/>
          </p:nvSpPr>
          <p:spPr bwMode="auto">
            <a:xfrm>
              <a:off x="2653" y="1090"/>
              <a:ext cx="450" cy="582"/>
            </a:xfrm>
            <a:prstGeom prst="rect">
              <a:avLst/>
            </a:prstGeom>
            <a:solidFill>
              <a:srgbClr val="66A293"/>
            </a:solidFill>
            <a:ln w="9525">
              <a:solidFill>
                <a:srgbClr val="000000"/>
              </a:solidFill>
              <a:miter lim="800000"/>
              <a:headEnd/>
              <a:tailEnd/>
            </a:ln>
            <a:effectLst>
              <a:outerShdw dist="71842" dir="2700000" algn="ctr" rotWithShape="0">
                <a:srgbClr val="111111"/>
              </a:outerShdw>
            </a:effectLst>
          </p:spPr>
          <p:txBody>
            <a:bodyPr>
              <a:spAutoFit/>
            </a:bodyPr>
            <a:lstStyle>
              <a:lvl1pPr eaLnBrk="0" hangingPunct="0">
                <a:defRPr sz="2400">
                  <a:solidFill>
                    <a:schemeClr val="tx1"/>
                  </a:solidFill>
                  <a:latin typeface="Times New Roman" pitchFamily="28" charset="0"/>
                </a:defRPr>
              </a:lvl1pPr>
              <a:lvl2pPr marL="742950" indent="-285750" eaLnBrk="0" hangingPunct="0">
                <a:defRPr sz="2400">
                  <a:solidFill>
                    <a:schemeClr val="tx1"/>
                  </a:solidFill>
                  <a:latin typeface="Times New Roman" pitchFamily="28" charset="0"/>
                </a:defRPr>
              </a:lvl2pPr>
              <a:lvl3pPr marL="1143000" indent="-228600" eaLnBrk="0" hangingPunct="0">
                <a:defRPr sz="2400">
                  <a:solidFill>
                    <a:schemeClr val="tx1"/>
                  </a:solidFill>
                  <a:latin typeface="Times New Roman" pitchFamily="28" charset="0"/>
                </a:defRPr>
              </a:lvl3pPr>
              <a:lvl4pPr marL="1600200" indent="-228600" eaLnBrk="0" hangingPunct="0">
                <a:defRPr sz="2400">
                  <a:solidFill>
                    <a:schemeClr val="tx1"/>
                  </a:solidFill>
                  <a:latin typeface="Times New Roman" pitchFamily="28" charset="0"/>
                </a:defRPr>
              </a:lvl4pPr>
              <a:lvl5pPr marL="2057400" indent="-228600" eaLnBrk="0" hangingPunct="0">
                <a:defRPr sz="2400">
                  <a:solidFill>
                    <a:schemeClr val="tx1"/>
                  </a:solidFill>
                  <a:latin typeface="Times New Roman" pitchFamily="28" charset="0"/>
                </a:defRPr>
              </a:lvl5pPr>
              <a:lvl6pPr marL="2514600" indent="-228600" eaLnBrk="0" fontAlgn="base" hangingPunct="0">
                <a:spcBef>
                  <a:spcPct val="0"/>
                </a:spcBef>
                <a:spcAft>
                  <a:spcPct val="0"/>
                </a:spcAft>
                <a:defRPr sz="2400">
                  <a:solidFill>
                    <a:schemeClr val="tx1"/>
                  </a:solidFill>
                  <a:latin typeface="Times New Roman" pitchFamily="28" charset="0"/>
                </a:defRPr>
              </a:lvl6pPr>
              <a:lvl7pPr marL="2971800" indent="-228600" eaLnBrk="0" fontAlgn="base" hangingPunct="0">
                <a:spcBef>
                  <a:spcPct val="0"/>
                </a:spcBef>
                <a:spcAft>
                  <a:spcPct val="0"/>
                </a:spcAft>
                <a:defRPr sz="2400">
                  <a:solidFill>
                    <a:schemeClr val="tx1"/>
                  </a:solidFill>
                  <a:latin typeface="Times New Roman" pitchFamily="28" charset="0"/>
                </a:defRPr>
              </a:lvl7pPr>
              <a:lvl8pPr marL="3429000" indent="-228600" eaLnBrk="0" fontAlgn="base" hangingPunct="0">
                <a:spcBef>
                  <a:spcPct val="0"/>
                </a:spcBef>
                <a:spcAft>
                  <a:spcPct val="0"/>
                </a:spcAft>
                <a:defRPr sz="2400">
                  <a:solidFill>
                    <a:schemeClr val="tx1"/>
                  </a:solidFill>
                  <a:latin typeface="Times New Roman" pitchFamily="28" charset="0"/>
                </a:defRPr>
              </a:lvl8pPr>
              <a:lvl9pPr marL="3886200" indent="-228600" eaLnBrk="0" fontAlgn="base" hangingPunct="0">
                <a:spcBef>
                  <a:spcPct val="0"/>
                </a:spcBef>
                <a:spcAft>
                  <a:spcPct val="0"/>
                </a:spcAft>
                <a:defRPr sz="2400">
                  <a:solidFill>
                    <a:schemeClr val="tx1"/>
                  </a:solidFill>
                  <a:latin typeface="Times New Roman" pitchFamily="28" charset="0"/>
                </a:defRPr>
              </a:lvl9pPr>
            </a:lstStyle>
            <a:p>
              <a:pPr eaLnBrk="1" hangingPunct="1">
                <a:defRPr/>
              </a:pPr>
              <a:r>
                <a:rPr lang="en-US" sz="1800" b="1">
                  <a:solidFill>
                    <a:prstClr val="white"/>
                  </a:solidFill>
                  <a:effectLst>
                    <a:outerShdw blurRad="38100" dist="38100" dir="2700000" algn="tl">
                      <a:srgbClr val="000000"/>
                    </a:outerShdw>
                  </a:effectLst>
                  <a:latin typeface="Arial" charset="0"/>
                  <a:cs typeface="Arial" charset="0"/>
                </a:rPr>
                <a:t>52.8</a:t>
              </a:r>
            </a:p>
            <a:p>
              <a:pPr eaLnBrk="1" hangingPunct="1">
                <a:defRPr/>
              </a:pPr>
              <a:r>
                <a:rPr lang="en-US" sz="1800" b="1">
                  <a:solidFill>
                    <a:prstClr val="white"/>
                  </a:solidFill>
                  <a:effectLst>
                    <a:outerShdw blurRad="38100" dist="38100" dir="2700000" algn="tl">
                      <a:srgbClr val="000000"/>
                    </a:outerShdw>
                  </a:effectLst>
                  <a:latin typeface="Arial" charset="0"/>
                  <a:cs typeface="Arial" charset="0"/>
                </a:rPr>
                <a:t>64.2</a:t>
              </a:r>
              <a:endParaRPr lang="en-US" sz="1800" b="1">
                <a:solidFill>
                  <a:srgbClr val="000040"/>
                </a:solidFill>
                <a:effectLst>
                  <a:outerShdw blurRad="38100" dist="38100" dir="2700000" algn="tl">
                    <a:srgbClr val="000000"/>
                  </a:outerShdw>
                </a:effectLst>
                <a:latin typeface="Arial" charset="0"/>
                <a:cs typeface="Arial" charset="0"/>
              </a:endParaRPr>
            </a:p>
            <a:p>
              <a:pPr eaLnBrk="1" hangingPunct="1">
                <a:defRPr/>
              </a:pPr>
              <a:r>
                <a:rPr lang="en-US" sz="1800" b="1" i="1">
                  <a:solidFill>
                    <a:srgbClr val="0000FF"/>
                  </a:solidFill>
                  <a:latin typeface="Arial" charset="0"/>
                  <a:cs typeface="Arial" charset="0"/>
                </a:rPr>
                <a:t>22%</a:t>
              </a:r>
            </a:p>
          </p:txBody>
        </p:sp>
        <p:sp>
          <p:nvSpPr>
            <p:cNvPr id="353287" name="Text Box 7"/>
            <p:cNvSpPr txBox="1">
              <a:spLocks noChangeArrowheads="1"/>
            </p:cNvSpPr>
            <p:nvPr/>
          </p:nvSpPr>
          <p:spPr bwMode="auto">
            <a:xfrm>
              <a:off x="4219" y="3457"/>
              <a:ext cx="461" cy="582"/>
            </a:xfrm>
            <a:prstGeom prst="rect">
              <a:avLst/>
            </a:prstGeom>
            <a:solidFill>
              <a:srgbClr val="99CC00"/>
            </a:solidFill>
            <a:ln w="9525">
              <a:solidFill>
                <a:srgbClr val="000000"/>
              </a:solidFill>
              <a:miter lim="800000"/>
              <a:headEnd/>
              <a:tailEnd/>
            </a:ln>
            <a:effectLst>
              <a:outerShdw dist="71842" dir="2700000" algn="ctr" rotWithShape="0">
                <a:srgbClr val="111111"/>
              </a:outerShdw>
            </a:effectLst>
          </p:spPr>
          <p:txBody>
            <a:bodyPr>
              <a:spAutoFit/>
            </a:bodyPr>
            <a:lstStyle>
              <a:lvl1pPr eaLnBrk="0" hangingPunct="0">
                <a:defRPr sz="2400">
                  <a:solidFill>
                    <a:schemeClr val="tx1"/>
                  </a:solidFill>
                  <a:latin typeface="Times New Roman" pitchFamily="28" charset="0"/>
                </a:defRPr>
              </a:lvl1pPr>
              <a:lvl2pPr marL="742950" indent="-285750" eaLnBrk="0" hangingPunct="0">
                <a:defRPr sz="2400">
                  <a:solidFill>
                    <a:schemeClr val="tx1"/>
                  </a:solidFill>
                  <a:latin typeface="Times New Roman" pitchFamily="28" charset="0"/>
                </a:defRPr>
              </a:lvl2pPr>
              <a:lvl3pPr marL="1143000" indent="-228600" eaLnBrk="0" hangingPunct="0">
                <a:defRPr sz="2400">
                  <a:solidFill>
                    <a:schemeClr val="tx1"/>
                  </a:solidFill>
                  <a:latin typeface="Times New Roman" pitchFamily="28" charset="0"/>
                </a:defRPr>
              </a:lvl3pPr>
              <a:lvl4pPr marL="1600200" indent="-228600" eaLnBrk="0" hangingPunct="0">
                <a:defRPr sz="2400">
                  <a:solidFill>
                    <a:schemeClr val="tx1"/>
                  </a:solidFill>
                  <a:latin typeface="Times New Roman" pitchFamily="28" charset="0"/>
                </a:defRPr>
              </a:lvl4pPr>
              <a:lvl5pPr marL="2057400" indent="-228600" eaLnBrk="0" hangingPunct="0">
                <a:defRPr sz="2400">
                  <a:solidFill>
                    <a:schemeClr val="tx1"/>
                  </a:solidFill>
                  <a:latin typeface="Times New Roman" pitchFamily="28" charset="0"/>
                </a:defRPr>
              </a:lvl5pPr>
              <a:lvl6pPr marL="2514600" indent="-228600" eaLnBrk="0" fontAlgn="base" hangingPunct="0">
                <a:spcBef>
                  <a:spcPct val="0"/>
                </a:spcBef>
                <a:spcAft>
                  <a:spcPct val="0"/>
                </a:spcAft>
                <a:defRPr sz="2400">
                  <a:solidFill>
                    <a:schemeClr val="tx1"/>
                  </a:solidFill>
                  <a:latin typeface="Times New Roman" pitchFamily="28" charset="0"/>
                </a:defRPr>
              </a:lvl6pPr>
              <a:lvl7pPr marL="2971800" indent="-228600" eaLnBrk="0" fontAlgn="base" hangingPunct="0">
                <a:spcBef>
                  <a:spcPct val="0"/>
                </a:spcBef>
                <a:spcAft>
                  <a:spcPct val="0"/>
                </a:spcAft>
                <a:defRPr sz="2400">
                  <a:solidFill>
                    <a:schemeClr val="tx1"/>
                  </a:solidFill>
                  <a:latin typeface="Times New Roman" pitchFamily="28" charset="0"/>
                </a:defRPr>
              </a:lvl7pPr>
              <a:lvl8pPr marL="3429000" indent="-228600" eaLnBrk="0" fontAlgn="base" hangingPunct="0">
                <a:spcBef>
                  <a:spcPct val="0"/>
                </a:spcBef>
                <a:spcAft>
                  <a:spcPct val="0"/>
                </a:spcAft>
                <a:defRPr sz="2400">
                  <a:solidFill>
                    <a:schemeClr val="tx1"/>
                  </a:solidFill>
                  <a:latin typeface="Times New Roman" pitchFamily="28" charset="0"/>
                </a:defRPr>
              </a:lvl8pPr>
              <a:lvl9pPr marL="3886200" indent="-228600" eaLnBrk="0" fontAlgn="base" hangingPunct="0">
                <a:spcBef>
                  <a:spcPct val="0"/>
                </a:spcBef>
                <a:spcAft>
                  <a:spcPct val="0"/>
                </a:spcAft>
                <a:defRPr sz="2400">
                  <a:solidFill>
                    <a:schemeClr val="tx1"/>
                  </a:solidFill>
                  <a:latin typeface="Times New Roman" pitchFamily="28" charset="0"/>
                </a:defRPr>
              </a:lvl9pPr>
            </a:lstStyle>
            <a:p>
              <a:pPr algn="ctr">
                <a:defRPr/>
              </a:pPr>
              <a:r>
                <a:rPr lang="en-US" sz="1800" b="1">
                  <a:solidFill>
                    <a:srgbClr val="FFFFFF"/>
                  </a:solidFill>
                  <a:effectLst>
                    <a:outerShdw blurRad="38100" dist="38100" dir="2700000" algn="tl">
                      <a:srgbClr val="000000"/>
                    </a:outerShdw>
                  </a:effectLst>
                  <a:latin typeface="Arial" charset="0"/>
                  <a:cs typeface="Arial" charset="0"/>
                </a:rPr>
                <a:t>4.3</a:t>
              </a:r>
            </a:p>
            <a:p>
              <a:pPr algn="ctr">
                <a:defRPr/>
              </a:pPr>
              <a:r>
                <a:rPr lang="en-US" sz="1800" b="1">
                  <a:solidFill>
                    <a:srgbClr val="FFFFFF"/>
                  </a:solidFill>
                  <a:effectLst>
                    <a:outerShdw blurRad="38100" dist="38100" dir="2700000" algn="tl">
                      <a:srgbClr val="000000"/>
                    </a:outerShdw>
                  </a:effectLst>
                  <a:latin typeface="Arial" charset="0"/>
                  <a:cs typeface="Arial" charset="0"/>
                </a:rPr>
                <a:t>6.5</a:t>
              </a:r>
            </a:p>
            <a:p>
              <a:pPr algn="ctr">
                <a:defRPr/>
              </a:pPr>
              <a:r>
                <a:rPr lang="en-US" sz="1800" b="1" i="1">
                  <a:solidFill>
                    <a:srgbClr val="0000FF"/>
                  </a:solidFill>
                  <a:latin typeface="Arial" charset="0"/>
                  <a:cs typeface="Arial" charset="0"/>
                </a:rPr>
                <a:t>53%</a:t>
              </a:r>
              <a:endParaRPr lang="en-US" sz="1800" b="1" i="1">
                <a:solidFill>
                  <a:srgbClr val="B2B2B2"/>
                </a:solidFill>
                <a:effectLst>
                  <a:outerShdw blurRad="38100" dist="38100" dir="2700000" algn="tl">
                    <a:srgbClr val="000000"/>
                  </a:outerShdw>
                </a:effectLst>
                <a:latin typeface="Arial" charset="0"/>
                <a:cs typeface="Arial" charset="0"/>
              </a:endParaRPr>
            </a:p>
          </p:txBody>
        </p:sp>
        <p:sp>
          <p:nvSpPr>
            <p:cNvPr id="353288" name="Text Box 8"/>
            <p:cNvSpPr txBox="1">
              <a:spLocks noChangeArrowheads="1"/>
            </p:cNvSpPr>
            <p:nvPr/>
          </p:nvSpPr>
          <p:spPr bwMode="auto">
            <a:xfrm>
              <a:off x="2640" y="2771"/>
              <a:ext cx="454" cy="582"/>
            </a:xfrm>
            <a:prstGeom prst="rect">
              <a:avLst/>
            </a:prstGeom>
            <a:solidFill>
              <a:srgbClr val="D43B25"/>
            </a:solidFill>
            <a:ln w="9525">
              <a:solidFill>
                <a:srgbClr val="000000"/>
              </a:solidFill>
              <a:miter lim="800000"/>
              <a:headEnd/>
              <a:tailEnd/>
            </a:ln>
            <a:effectLst>
              <a:outerShdw dist="71842" dir="2700000" algn="ctr" rotWithShape="0">
                <a:srgbClr val="111111"/>
              </a:outerShdw>
            </a:effectLst>
          </p:spPr>
          <p:txBody>
            <a:bodyPr>
              <a:spAutoFit/>
            </a:bodyPr>
            <a:lstStyle>
              <a:lvl1pPr eaLnBrk="0" hangingPunct="0">
                <a:defRPr sz="2400">
                  <a:solidFill>
                    <a:schemeClr val="tx1"/>
                  </a:solidFill>
                  <a:latin typeface="Times New Roman" pitchFamily="28" charset="0"/>
                </a:defRPr>
              </a:lvl1pPr>
              <a:lvl2pPr marL="742950" indent="-285750" eaLnBrk="0" hangingPunct="0">
                <a:defRPr sz="2400">
                  <a:solidFill>
                    <a:schemeClr val="tx1"/>
                  </a:solidFill>
                  <a:latin typeface="Times New Roman" pitchFamily="28" charset="0"/>
                </a:defRPr>
              </a:lvl2pPr>
              <a:lvl3pPr marL="1143000" indent="-228600" eaLnBrk="0" hangingPunct="0">
                <a:defRPr sz="2400">
                  <a:solidFill>
                    <a:schemeClr val="tx1"/>
                  </a:solidFill>
                  <a:latin typeface="Times New Roman" pitchFamily="28" charset="0"/>
                </a:defRPr>
              </a:lvl3pPr>
              <a:lvl4pPr marL="1600200" indent="-228600" eaLnBrk="0" hangingPunct="0">
                <a:defRPr sz="2400">
                  <a:solidFill>
                    <a:schemeClr val="tx1"/>
                  </a:solidFill>
                  <a:latin typeface="Times New Roman" pitchFamily="28" charset="0"/>
                </a:defRPr>
              </a:lvl4pPr>
              <a:lvl5pPr marL="2057400" indent="-228600" eaLnBrk="0" hangingPunct="0">
                <a:defRPr sz="2400">
                  <a:solidFill>
                    <a:schemeClr val="tx1"/>
                  </a:solidFill>
                  <a:latin typeface="Times New Roman" pitchFamily="28" charset="0"/>
                </a:defRPr>
              </a:lvl5pPr>
              <a:lvl6pPr marL="2514600" indent="-228600" eaLnBrk="0" fontAlgn="base" hangingPunct="0">
                <a:spcBef>
                  <a:spcPct val="0"/>
                </a:spcBef>
                <a:spcAft>
                  <a:spcPct val="0"/>
                </a:spcAft>
                <a:defRPr sz="2400">
                  <a:solidFill>
                    <a:schemeClr val="tx1"/>
                  </a:solidFill>
                  <a:latin typeface="Times New Roman" pitchFamily="28" charset="0"/>
                </a:defRPr>
              </a:lvl6pPr>
              <a:lvl7pPr marL="2971800" indent="-228600" eaLnBrk="0" fontAlgn="base" hangingPunct="0">
                <a:spcBef>
                  <a:spcPct val="0"/>
                </a:spcBef>
                <a:spcAft>
                  <a:spcPct val="0"/>
                </a:spcAft>
                <a:defRPr sz="2400">
                  <a:solidFill>
                    <a:schemeClr val="tx1"/>
                  </a:solidFill>
                  <a:latin typeface="Times New Roman" pitchFamily="28" charset="0"/>
                </a:defRPr>
              </a:lvl7pPr>
              <a:lvl8pPr marL="3429000" indent="-228600" eaLnBrk="0" fontAlgn="base" hangingPunct="0">
                <a:spcBef>
                  <a:spcPct val="0"/>
                </a:spcBef>
                <a:spcAft>
                  <a:spcPct val="0"/>
                </a:spcAft>
                <a:defRPr sz="2400">
                  <a:solidFill>
                    <a:schemeClr val="tx1"/>
                  </a:solidFill>
                  <a:latin typeface="Times New Roman" pitchFamily="28" charset="0"/>
                </a:defRPr>
              </a:lvl8pPr>
              <a:lvl9pPr marL="3886200" indent="-228600" eaLnBrk="0" fontAlgn="base" hangingPunct="0">
                <a:spcBef>
                  <a:spcPct val="0"/>
                </a:spcBef>
                <a:spcAft>
                  <a:spcPct val="0"/>
                </a:spcAft>
                <a:defRPr sz="2400">
                  <a:solidFill>
                    <a:schemeClr val="tx1"/>
                  </a:solidFill>
                  <a:latin typeface="Times New Roman" pitchFamily="28" charset="0"/>
                </a:defRPr>
              </a:lvl9pPr>
            </a:lstStyle>
            <a:p>
              <a:pPr algn="ctr">
                <a:defRPr/>
              </a:pPr>
              <a:r>
                <a:rPr lang="en-US" sz="1800" b="1">
                  <a:solidFill>
                    <a:srgbClr val="FFFFFF"/>
                  </a:solidFill>
                  <a:effectLst>
                    <a:outerShdw blurRad="38100" dist="38100" dir="2700000" algn="tl">
                      <a:srgbClr val="000000"/>
                    </a:outerShdw>
                  </a:effectLst>
                  <a:latin typeface="Arial" charset="0"/>
                  <a:cs typeface="Arial" charset="0"/>
                </a:rPr>
                <a:t>14.7</a:t>
              </a:r>
            </a:p>
            <a:p>
              <a:pPr algn="ctr">
                <a:defRPr/>
              </a:pPr>
              <a:r>
                <a:rPr lang="en-US" sz="1800" b="1">
                  <a:solidFill>
                    <a:srgbClr val="FFFFFF"/>
                  </a:solidFill>
                  <a:effectLst>
                    <a:outerShdw blurRad="38100" dist="38100" dir="2700000" algn="tl">
                      <a:srgbClr val="000000"/>
                    </a:outerShdw>
                  </a:effectLst>
                  <a:latin typeface="Arial" charset="0"/>
                  <a:cs typeface="Arial" charset="0"/>
                </a:rPr>
                <a:t> 28.0</a:t>
              </a:r>
            </a:p>
            <a:p>
              <a:pPr algn="ctr">
                <a:defRPr/>
              </a:pPr>
              <a:r>
                <a:rPr lang="en-US" sz="1800" b="1" i="1">
                  <a:solidFill>
                    <a:srgbClr val="0000FF"/>
                  </a:solidFill>
                  <a:latin typeface="Arial" charset="0"/>
                  <a:cs typeface="Arial" charset="0"/>
                </a:rPr>
                <a:t>90%</a:t>
              </a:r>
              <a:endParaRPr lang="en-US" sz="1800" b="1" i="1">
                <a:solidFill>
                  <a:srgbClr val="B2B2B2"/>
                </a:solidFill>
                <a:latin typeface="Arial" charset="0"/>
                <a:cs typeface="Arial" charset="0"/>
              </a:endParaRPr>
            </a:p>
          </p:txBody>
        </p:sp>
        <p:sp>
          <p:nvSpPr>
            <p:cNvPr id="487436" name="Text Box 9"/>
            <p:cNvSpPr txBox="1">
              <a:spLocks noChangeArrowheads="1"/>
            </p:cNvSpPr>
            <p:nvPr/>
          </p:nvSpPr>
          <p:spPr bwMode="auto">
            <a:xfrm>
              <a:off x="4583" y="1771"/>
              <a:ext cx="515" cy="583"/>
            </a:xfrm>
            <a:prstGeom prst="rect">
              <a:avLst/>
            </a:prstGeom>
            <a:solidFill>
              <a:srgbClr val="6BD5FF"/>
            </a:solidFill>
            <a:ln w="9525">
              <a:solidFill>
                <a:srgbClr val="000000"/>
              </a:solidFill>
              <a:miter lim="800000"/>
              <a:headEnd/>
              <a:tailEnd/>
            </a:ln>
            <a:effectLst>
              <a:outerShdw dist="89803" dir="2700000" algn="ctr" rotWithShape="0">
                <a:srgbClr val="111111"/>
              </a:outerShdw>
            </a:effec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1800" b="1">
                  <a:solidFill>
                    <a:srgbClr val="000000"/>
                  </a:solidFill>
                  <a:latin typeface="Arial" charset="0"/>
                  <a:cs typeface="Arial" charset="0"/>
                </a:rPr>
                <a:t>199</a:t>
              </a:r>
            </a:p>
            <a:p>
              <a:pPr algn="ctr"/>
              <a:r>
                <a:rPr lang="en-US" sz="1800" b="1">
                  <a:solidFill>
                    <a:srgbClr val="000000"/>
                  </a:solidFill>
                  <a:latin typeface="Arial" charset="0"/>
                  <a:cs typeface="Arial" charset="0"/>
                </a:rPr>
                <a:t>302</a:t>
              </a:r>
            </a:p>
            <a:p>
              <a:pPr algn="ctr"/>
              <a:r>
                <a:rPr lang="en-US" sz="1800" b="1">
                  <a:solidFill>
                    <a:srgbClr val="0000FF"/>
                  </a:solidFill>
                  <a:latin typeface="Arial" charset="0"/>
                  <a:cs typeface="Arial" charset="0"/>
                </a:rPr>
                <a:t>52%</a:t>
              </a:r>
            </a:p>
          </p:txBody>
        </p:sp>
        <p:sp>
          <p:nvSpPr>
            <p:cNvPr id="487437" name="Text Box 10"/>
            <p:cNvSpPr txBox="1">
              <a:spLocks noChangeArrowheads="1"/>
            </p:cNvSpPr>
            <p:nvPr/>
          </p:nvSpPr>
          <p:spPr bwMode="auto">
            <a:xfrm>
              <a:off x="3638" y="2178"/>
              <a:ext cx="443" cy="583"/>
            </a:xfrm>
            <a:prstGeom prst="rect">
              <a:avLst/>
            </a:prstGeom>
            <a:solidFill>
              <a:srgbClr val="FF9900"/>
            </a:solidFill>
            <a:ln w="9525">
              <a:solidFill>
                <a:srgbClr val="000000"/>
              </a:solidFill>
              <a:miter lim="800000"/>
              <a:headEnd/>
              <a:tailEnd/>
            </a:ln>
            <a:effectLst>
              <a:outerShdw dist="71842" dir="2700000" algn="ctr" rotWithShape="0">
                <a:srgbClr val="111111"/>
              </a:outerShdw>
            </a:effec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b="1">
                  <a:solidFill>
                    <a:srgbClr val="000040"/>
                  </a:solidFill>
                  <a:latin typeface="Arial" charset="0"/>
                  <a:cs typeface="Arial" charset="0"/>
                </a:rPr>
                <a:t>32.6</a:t>
              </a:r>
            </a:p>
            <a:p>
              <a:pPr eaLnBrk="1" hangingPunct="1"/>
              <a:r>
                <a:rPr lang="en-US" sz="1800" b="1">
                  <a:solidFill>
                    <a:srgbClr val="000040"/>
                  </a:solidFill>
                  <a:latin typeface="Arial" charset="0"/>
                  <a:cs typeface="Arial" charset="0"/>
                </a:rPr>
                <a:t>59.7</a:t>
              </a:r>
            </a:p>
            <a:p>
              <a:pPr eaLnBrk="1" hangingPunct="1"/>
              <a:r>
                <a:rPr lang="en-US" sz="1800" b="1" i="1">
                  <a:solidFill>
                    <a:srgbClr val="0000FF"/>
                  </a:solidFill>
                  <a:latin typeface="Arial" charset="0"/>
                  <a:cs typeface="Arial" charset="0"/>
                </a:rPr>
                <a:t>83%</a:t>
              </a:r>
            </a:p>
          </p:txBody>
        </p:sp>
        <p:sp>
          <p:nvSpPr>
            <p:cNvPr id="487438" name="Text Box 11"/>
            <p:cNvSpPr txBox="1">
              <a:spLocks noChangeArrowheads="1"/>
            </p:cNvSpPr>
            <p:nvPr/>
          </p:nvSpPr>
          <p:spPr bwMode="auto">
            <a:xfrm>
              <a:off x="4584" y="3144"/>
              <a:ext cx="63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1400" b="1">
                  <a:solidFill>
                    <a:srgbClr val="A1C735"/>
                  </a:solidFill>
                  <a:latin typeface="Helvetica" pitchFamily="34" charset="0"/>
                  <a:cs typeface="Arial" charset="0"/>
                </a:rPr>
                <a:t>Oceania</a:t>
              </a:r>
            </a:p>
          </p:txBody>
        </p:sp>
        <p:sp>
          <p:nvSpPr>
            <p:cNvPr id="487439" name="Text Box 13"/>
            <p:cNvSpPr txBox="1">
              <a:spLocks noChangeArrowheads="1"/>
            </p:cNvSpPr>
            <p:nvPr/>
          </p:nvSpPr>
          <p:spPr bwMode="auto">
            <a:xfrm>
              <a:off x="966" y="1585"/>
              <a:ext cx="590"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400" b="1">
                  <a:solidFill>
                    <a:srgbClr val="A56093"/>
                  </a:solidFill>
                  <a:latin typeface="Helvetica" pitchFamily="34" charset="0"/>
                  <a:cs typeface="Arial" charset="0"/>
                </a:rPr>
                <a:t>North America</a:t>
              </a:r>
              <a:endParaRPr lang="en-US" sz="1400" b="1">
                <a:solidFill>
                  <a:srgbClr val="008F72"/>
                </a:solidFill>
                <a:latin typeface="Helvetica" pitchFamily="34" charset="0"/>
                <a:cs typeface="Arial" charset="0"/>
              </a:endParaRPr>
            </a:p>
          </p:txBody>
        </p:sp>
        <p:sp>
          <p:nvSpPr>
            <p:cNvPr id="487440" name="Text Box 14"/>
            <p:cNvSpPr txBox="1">
              <a:spLocks noChangeArrowheads="1"/>
            </p:cNvSpPr>
            <p:nvPr/>
          </p:nvSpPr>
          <p:spPr bwMode="auto">
            <a:xfrm>
              <a:off x="3145" y="1548"/>
              <a:ext cx="54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400" b="1" dirty="0">
                  <a:solidFill>
                    <a:srgbClr val="63A094"/>
                  </a:solidFill>
                  <a:latin typeface="Helvetica" pitchFamily="34" charset="0"/>
                  <a:cs typeface="Arial" charset="0"/>
                </a:rPr>
                <a:t>Europe</a:t>
              </a:r>
            </a:p>
          </p:txBody>
        </p:sp>
        <p:sp>
          <p:nvSpPr>
            <p:cNvPr id="353295" name="Text Box 15"/>
            <p:cNvSpPr txBox="1">
              <a:spLocks noChangeArrowheads="1"/>
            </p:cNvSpPr>
            <p:nvPr/>
          </p:nvSpPr>
          <p:spPr bwMode="auto">
            <a:xfrm>
              <a:off x="4160" y="1554"/>
              <a:ext cx="454" cy="194"/>
            </a:xfrm>
            <a:prstGeom prst="rect">
              <a:avLst/>
            </a:prstGeom>
            <a:noFill/>
            <a:ln w="9525">
              <a:noFill/>
              <a:miter lim="800000"/>
              <a:headEnd/>
              <a:tailEnd/>
            </a:ln>
            <a:effectLst/>
          </p:spPr>
          <p:txBody>
            <a:bodyPr>
              <a:spAutoFit/>
            </a:bodyPr>
            <a:lstStyle>
              <a:lvl1pPr eaLnBrk="0" hangingPunct="0">
                <a:defRPr sz="2400">
                  <a:solidFill>
                    <a:schemeClr val="tx1"/>
                  </a:solidFill>
                  <a:latin typeface="Times New Roman" pitchFamily="28" charset="0"/>
                </a:defRPr>
              </a:lvl1pPr>
              <a:lvl2pPr marL="742950" indent="-285750" eaLnBrk="0" hangingPunct="0">
                <a:defRPr sz="2400">
                  <a:solidFill>
                    <a:schemeClr val="tx1"/>
                  </a:solidFill>
                  <a:latin typeface="Times New Roman" pitchFamily="28" charset="0"/>
                </a:defRPr>
              </a:lvl2pPr>
              <a:lvl3pPr marL="1143000" indent="-228600" eaLnBrk="0" hangingPunct="0">
                <a:defRPr sz="2400">
                  <a:solidFill>
                    <a:schemeClr val="tx1"/>
                  </a:solidFill>
                  <a:latin typeface="Times New Roman" pitchFamily="28" charset="0"/>
                </a:defRPr>
              </a:lvl3pPr>
              <a:lvl4pPr marL="1600200" indent="-228600" eaLnBrk="0" hangingPunct="0">
                <a:defRPr sz="2400">
                  <a:solidFill>
                    <a:schemeClr val="tx1"/>
                  </a:solidFill>
                  <a:latin typeface="Times New Roman" pitchFamily="28" charset="0"/>
                </a:defRPr>
              </a:lvl4pPr>
              <a:lvl5pPr marL="2057400" indent="-228600" eaLnBrk="0" hangingPunct="0">
                <a:defRPr sz="2400">
                  <a:solidFill>
                    <a:schemeClr val="tx1"/>
                  </a:solidFill>
                  <a:latin typeface="Times New Roman" pitchFamily="28" charset="0"/>
                </a:defRPr>
              </a:lvl5pPr>
              <a:lvl6pPr marL="2514600" indent="-228600" eaLnBrk="0" fontAlgn="base" hangingPunct="0">
                <a:spcBef>
                  <a:spcPct val="0"/>
                </a:spcBef>
                <a:spcAft>
                  <a:spcPct val="0"/>
                </a:spcAft>
                <a:defRPr sz="2400">
                  <a:solidFill>
                    <a:schemeClr val="tx1"/>
                  </a:solidFill>
                  <a:latin typeface="Times New Roman" pitchFamily="28" charset="0"/>
                </a:defRPr>
              </a:lvl6pPr>
              <a:lvl7pPr marL="2971800" indent="-228600" eaLnBrk="0" fontAlgn="base" hangingPunct="0">
                <a:spcBef>
                  <a:spcPct val="0"/>
                </a:spcBef>
                <a:spcAft>
                  <a:spcPct val="0"/>
                </a:spcAft>
                <a:defRPr sz="2400">
                  <a:solidFill>
                    <a:schemeClr val="tx1"/>
                  </a:solidFill>
                  <a:latin typeface="Times New Roman" pitchFamily="28" charset="0"/>
                </a:defRPr>
              </a:lvl7pPr>
              <a:lvl8pPr marL="3429000" indent="-228600" eaLnBrk="0" fontAlgn="base" hangingPunct="0">
                <a:spcBef>
                  <a:spcPct val="0"/>
                </a:spcBef>
                <a:spcAft>
                  <a:spcPct val="0"/>
                </a:spcAft>
                <a:defRPr sz="2400">
                  <a:solidFill>
                    <a:schemeClr val="tx1"/>
                  </a:solidFill>
                  <a:latin typeface="Times New Roman" pitchFamily="28" charset="0"/>
                </a:defRPr>
              </a:lvl8pPr>
              <a:lvl9pPr marL="3886200" indent="-228600" eaLnBrk="0" fontAlgn="base" hangingPunct="0">
                <a:spcBef>
                  <a:spcPct val="0"/>
                </a:spcBef>
                <a:spcAft>
                  <a:spcPct val="0"/>
                </a:spcAft>
                <a:defRPr sz="2400">
                  <a:solidFill>
                    <a:schemeClr val="tx1"/>
                  </a:solidFill>
                  <a:latin typeface="Times New Roman" pitchFamily="28" charset="0"/>
                </a:defRPr>
              </a:lvl9pPr>
            </a:lstStyle>
            <a:p>
              <a:pPr algn="ctr" eaLnBrk="1" hangingPunct="1">
                <a:spcBef>
                  <a:spcPct val="50000"/>
                </a:spcBef>
                <a:defRPr/>
              </a:pPr>
              <a:r>
                <a:rPr lang="en-US" sz="1400" b="1">
                  <a:solidFill>
                    <a:srgbClr val="00FFFF"/>
                  </a:solidFill>
                  <a:latin typeface="Helvetica" pitchFamily="28" charset="0"/>
                  <a:cs typeface="Arial" charset="0"/>
                </a:rPr>
                <a:t>Asia</a:t>
              </a:r>
              <a:endParaRPr lang="en-US" sz="1400" b="1">
                <a:solidFill>
                  <a:srgbClr val="000000"/>
                </a:solidFill>
                <a:effectLst>
                  <a:outerShdw blurRad="38100" dist="38100" dir="2700000" algn="tl">
                    <a:srgbClr val="C0C0C0"/>
                  </a:outerShdw>
                </a:effectLst>
                <a:latin typeface="Helvetica" pitchFamily="28" charset="0"/>
                <a:cs typeface="Arial" charset="0"/>
              </a:endParaRPr>
            </a:p>
          </p:txBody>
        </p:sp>
        <p:sp>
          <p:nvSpPr>
            <p:cNvPr id="353296" name="Text Box 16"/>
            <p:cNvSpPr txBox="1">
              <a:spLocks noChangeArrowheads="1"/>
            </p:cNvSpPr>
            <p:nvPr/>
          </p:nvSpPr>
          <p:spPr bwMode="auto">
            <a:xfrm>
              <a:off x="2990" y="2531"/>
              <a:ext cx="452" cy="194"/>
            </a:xfrm>
            <a:prstGeom prst="rect">
              <a:avLst/>
            </a:prstGeom>
            <a:noFill/>
            <a:ln w="9525">
              <a:noFill/>
              <a:miter lim="800000"/>
              <a:headEnd/>
              <a:tailEnd/>
            </a:ln>
            <a:effectLst/>
          </p:spPr>
          <p:txBody>
            <a:bodyPr>
              <a:spAutoFit/>
            </a:bodyPr>
            <a:lstStyle>
              <a:lvl1pPr eaLnBrk="0" hangingPunct="0">
                <a:defRPr sz="2400">
                  <a:solidFill>
                    <a:schemeClr val="tx1"/>
                  </a:solidFill>
                  <a:latin typeface="Times New Roman" pitchFamily="28" charset="0"/>
                </a:defRPr>
              </a:lvl1pPr>
              <a:lvl2pPr marL="742950" indent="-285750" eaLnBrk="0" hangingPunct="0">
                <a:defRPr sz="2400">
                  <a:solidFill>
                    <a:schemeClr val="tx1"/>
                  </a:solidFill>
                  <a:latin typeface="Times New Roman" pitchFamily="28" charset="0"/>
                </a:defRPr>
              </a:lvl2pPr>
              <a:lvl3pPr marL="1143000" indent="-228600" eaLnBrk="0" hangingPunct="0">
                <a:defRPr sz="2400">
                  <a:solidFill>
                    <a:schemeClr val="tx1"/>
                  </a:solidFill>
                  <a:latin typeface="Times New Roman" pitchFamily="28" charset="0"/>
                </a:defRPr>
              </a:lvl3pPr>
              <a:lvl4pPr marL="1600200" indent="-228600" eaLnBrk="0" hangingPunct="0">
                <a:defRPr sz="2400">
                  <a:solidFill>
                    <a:schemeClr val="tx1"/>
                  </a:solidFill>
                  <a:latin typeface="Times New Roman" pitchFamily="28" charset="0"/>
                </a:defRPr>
              </a:lvl4pPr>
              <a:lvl5pPr marL="2057400" indent="-228600" eaLnBrk="0" hangingPunct="0">
                <a:defRPr sz="2400">
                  <a:solidFill>
                    <a:schemeClr val="tx1"/>
                  </a:solidFill>
                  <a:latin typeface="Times New Roman" pitchFamily="28" charset="0"/>
                </a:defRPr>
              </a:lvl5pPr>
              <a:lvl6pPr marL="2514600" indent="-228600" eaLnBrk="0" fontAlgn="base" hangingPunct="0">
                <a:spcBef>
                  <a:spcPct val="0"/>
                </a:spcBef>
                <a:spcAft>
                  <a:spcPct val="0"/>
                </a:spcAft>
                <a:defRPr sz="2400">
                  <a:solidFill>
                    <a:schemeClr val="tx1"/>
                  </a:solidFill>
                  <a:latin typeface="Times New Roman" pitchFamily="28" charset="0"/>
                </a:defRPr>
              </a:lvl6pPr>
              <a:lvl7pPr marL="2971800" indent="-228600" eaLnBrk="0" fontAlgn="base" hangingPunct="0">
                <a:spcBef>
                  <a:spcPct val="0"/>
                </a:spcBef>
                <a:spcAft>
                  <a:spcPct val="0"/>
                </a:spcAft>
                <a:defRPr sz="2400">
                  <a:solidFill>
                    <a:schemeClr val="tx1"/>
                  </a:solidFill>
                  <a:latin typeface="Times New Roman" pitchFamily="28" charset="0"/>
                </a:defRPr>
              </a:lvl7pPr>
              <a:lvl8pPr marL="3429000" indent="-228600" eaLnBrk="0" fontAlgn="base" hangingPunct="0">
                <a:spcBef>
                  <a:spcPct val="0"/>
                </a:spcBef>
                <a:spcAft>
                  <a:spcPct val="0"/>
                </a:spcAft>
                <a:defRPr sz="2400">
                  <a:solidFill>
                    <a:schemeClr val="tx1"/>
                  </a:solidFill>
                  <a:latin typeface="Times New Roman" pitchFamily="28" charset="0"/>
                </a:defRPr>
              </a:lvl8pPr>
              <a:lvl9pPr marL="3886200" indent="-228600" eaLnBrk="0" fontAlgn="base" hangingPunct="0">
                <a:spcBef>
                  <a:spcPct val="0"/>
                </a:spcBef>
                <a:spcAft>
                  <a:spcPct val="0"/>
                </a:spcAft>
                <a:defRPr sz="2400">
                  <a:solidFill>
                    <a:schemeClr val="tx1"/>
                  </a:solidFill>
                  <a:latin typeface="Times New Roman" pitchFamily="28" charset="0"/>
                </a:defRPr>
              </a:lvl9pPr>
            </a:lstStyle>
            <a:p>
              <a:pPr algn="ctr" eaLnBrk="1" hangingPunct="1">
                <a:spcBef>
                  <a:spcPct val="50000"/>
                </a:spcBef>
                <a:defRPr/>
              </a:pPr>
              <a:r>
                <a:rPr lang="en-US" sz="1400" b="1">
                  <a:solidFill>
                    <a:srgbClr val="D53C25"/>
                  </a:solidFill>
                  <a:latin typeface="Helvetica" pitchFamily="28" charset="0"/>
                  <a:cs typeface="Arial" charset="0"/>
                </a:rPr>
                <a:t>Africa</a:t>
              </a:r>
              <a:endParaRPr lang="en-US" sz="1400" b="1">
                <a:solidFill>
                  <a:srgbClr val="FFFFFF"/>
                </a:solidFill>
                <a:effectLst>
                  <a:outerShdw blurRad="38100" dist="38100" dir="2700000" algn="tl">
                    <a:srgbClr val="C0C0C0"/>
                  </a:outerShdw>
                </a:effectLst>
                <a:latin typeface="Helvetica" pitchFamily="28" charset="0"/>
                <a:cs typeface="Arial" charset="0"/>
              </a:endParaRPr>
            </a:p>
          </p:txBody>
        </p:sp>
        <p:sp>
          <p:nvSpPr>
            <p:cNvPr id="487443" name="Text Box 17"/>
            <p:cNvSpPr txBox="1">
              <a:spLocks noChangeArrowheads="1"/>
            </p:cNvSpPr>
            <p:nvPr/>
          </p:nvSpPr>
          <p:spPr bwMode="auto">
            <a:xfrm>
              <a:off x="2605" y="2080"/>
              <a:ext cx="119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1400" b="1">
                  <a:solidFill>
                    <a:srgbClr val="FF8000"/>
                  </a:solidFill>
                  <a:latin typeface="Helvetica" pitchFamily="34" charset="0"/>
                  <a:cs typeface="Arial" charset="0"/>
                </a:rPr>
                <a:t>N Africa &amp; M-East</a:t>
              </a:r>
              <a:endParaRPr lang="en-US" sz="1400" b="1">
                <a:solidFill>
                  <a:srgbClr val="C0504D"/>
                </a:solidFill>
                <a:latin typeface="Helvetica" pitchFamily="34" charset="0"/>
                <a:cs typeface="Arial" charset="0"/>
              </a:endParaRPr>
            </a:p>
          </p:txBody>
        </p:sp>
        <p:sp>
          <p:nvSpPr>
            <p:cNvPr id="487444" name="Rectangle 23"/>
            <p:cNvSpPr>
              <a:spLocks noChangeArrowheads="1"/>
            </p:cNvSpPr>
            <p:nvPr/>
          </p:nvSpPr>
          <p:spPr bwMode="auto">
            <a:xfrm>
              <a:off x="1706" y="2741"/>
              <a:ext cx="621"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sz="1400" b="1">
                  <a:solidFill>
                    <a:srgbClr val="F0EB85"/>
                  </a:solidFill>
                  <a:latin typeface="Helvetica" pitchFamily="34" charset="0"/>
                  <a:cs typeface="Arial" charset="0"/>
                </a:rPr>
                <a:t>S &amp; C</a:t>
              </a:r>
              <a:br>
                <a:rPr lang="en-US" sz="1400" b="1">
                  <a:solidFill>
                    <a:srgbClr val="F0EB85"/>
                  </a:solidFill>
                  <a:latin typeface="Helvetica" pitchFamily="34" charset="0"/>
                  <a:cs typeface="Arial" charset="0"/>
                </a:rPr>
              </a:br>
              <a:r>
                <a:rPr lang="en-US" sz="1400" b="1">
                  <a:solidFill>
                    <a:srgbClr val="F0EB85"/>
                  </a:solidFill>
                  <a:latin typeface="Helvetica" pitchFamily="34" charset="0"/>
                  <a:cs typeface="Arial" charset="0"/>
                </a:rPr>
                <a:t>  America</a:t>
              </a:r>
              <a:endParaRPr lang="en-US" sz="1400" b="1">
                <a:solidFill>
                  <a:srgbClr val="000000"/>
                </a:solidFill>
                <a:latin typeface="Helvetica" pitchFamily="34" charset="0"/>
                <a:cs typeface="Arial" charset="0"/>
              </a:endParaRPr>
            </a:p>
          </p:txBody>
        </p:sp>
      </p:grpSp>
      <p:sp>
        <p:nvSpPr>
          <p:cNvPr id="353283" name="Text Box 3"/>
          <p:cNvSpPr txBox="1">
            <a:spLocks noChangeArrowheads="1"/>
          </p:cNvSpPr>
          <p:nvPr/>
        </p:nvSpPr>
        <p:spPr bwMode="auto">
          <a:xfrm>
            <a:off x="3076702" y="5499100"/>
            <a:ext cx="3419475" cy="1246188"/>
          </a:xfrm>
          <a:prstGeom prst="rect">
            <a:avLst/>
          </a:prstGeom>
          <a:noFill/>
          <a:ln w="38100">
            <a:noFill/>
            <a:miter lim="800000"/>
            <a:headEnd/>
            <a:tailEnd/>
          </a:ln>
          <a:effectLst/>
        </p:spPr>
        <p:txBody>
          <a:bodyPr lIns="91271" tIns="45635" rIns="91271" bIns="45635">
            <a:spAutoFit/>
          </a:bodyPr>
          <a:lstStyle>
            <a:lvl1pPr eaLnBrk="0" hangingPunct="0">
              <a:defRPr sz="2400">
                <a:solidFill>
                  <a:schemeClr val="tx1"/>
                </a:solidFill>
                <a:latin typeface="Times New Roman" pitchFamily="28" charset="0"/>
              </a:defRPr>
            </a:lvl1pPr>
            <a:lvl2pPr marL="742950" indent="-285750" eaLnBrk="0" hangingPunct="0">
              <a:defRPr sz="2400">
                <a:solidFill>
                  <a:schemeClr val="tx1"/>
                </a:solidFill>
                <a:latin typeface="Times New Roman" pitchFamily="28" charset="0"/>
              </a:defRPr>
            </a:lvl2pPr>
            <a:lvl3pPr marL="1143000" indent="-228600" eaLnBrk="0" hangingPunct="0">
              <a:defRPr sz="2400">
                <a:solidFill>
                  <a:schemeClr val="tx1"/>
                </a:solidFill>
                <a:latin typeface="Times New Roman" pitchFamily="28" charset="0"/>
              </a:defRPr>
            </a:lvl3pPr>
            <a:lvl4pPr marL="1600200" indent="-228600" eaLnBrk="0" hangingPunct="0">
              <a:defRPr sz="2400">
                <a:solidFill>
                  <a:schemeClr val="tx1"/>
                </a:solidFill>
                <a:latin typeface="Times New Roman" pitchFamily="28" charset="0"/>
              </a:defRPr>
            </a:lvl4pPr>
            <a:lvl5pPr marL="2057400" indent="-228600" eaLnBrk="0" hangingPunct="0">
              <a:defRPr sz="2400">
                <a:solidFill>
                  <a:schemeClr val="tx1"/>
                </a:solidFill>
                <a:latin typeface="Times New Roman" pitchFamily="28" charset="0"/>
              </a:defRPr>
            </a:lvl5pPr>
            <a:lvl6pPr marL="2514600" indent="-228600" eaLnBrk="0" fontAlgn="base" hangingPunct="0">
              <a:spcBef>
                <a:spcPct val="0"/>
              </a:spcBef>
              <a:spcAft>
                <a:spcPct val="0"/>
              </a:spcAft>
              <a:defRPr sz="2400">
                <a:solidFill>
                  <a:schemeClr val="tx1"/>
                </a:solidFill>
                <a:latin typeface="Times New Roman" pitchFamily="28" charset="0"/>
              </a:defRPr>
            </a:lvl6pPr>
            <a:lvl7pPr marL="2971800" indent="-228600" eaLnBrk="0" fontAlgn="base" hangingPunct="0">
              <a:spcBef>
                <a:spcPct val="0"/>
              </a:spcBef>
              <a:spcAft>
                <a:spcPct val="0"/>
              </a:spcAft>
              <a:defRPr sz="2400">
                <a:solidFill>
                  <a:schemeClr val="tx1"/>
                </a:solidFill>
                <a:latin typeface="Times New Roman" pitchFamily="28" charset="0"/>
              </a:defRPr>
            </a:lvl7pPr>
            <a:lvl8pPr marL="3429000" indent="-228600" eaLnBrk="0" fontAlgn="base" hangingPunct="0">
              <a:spcBef>
                <a:spcPct val="0"/>
              </a:spcBef>
              <a:spcAft>
                <a:spcPct val="0"/>
              </a:spcAft>
              <a:defRPr sz="2400">
                <a:solidFill>
                  <a:schemeClr val="tx1"/>
                </a:solidFill>
                <a:latin typeface="Times New Roman" pitchFamily="28" charset="0"/>
              </a:defRPr>
            </a:lvl8pPr>
            <a:lvl9pPr marL="3886200" indent="-228600" eaLnBrk="0" fontAlgn="base" hangingPunct="0">
              <a:spcBef>
                <a:spcPct val="0"/>
              </a:spcBef>
              <a:spcAft>
                <a:spcPct val="0"/>
              </a:spcAft>
              <a:defRPr sz="2400">
                <a:solidFill>
                  <a:schemeClr val="tx1"/>
                </a:solidFill>
                <a:latin typeface="Times New Roman" pitchFamily="28" charset="0"/>
              </a:defRPr>
            </a:lvl9pPr>
          </a:lstStyle>
          <a:p>
            <a:pPr algn="ctr">
              <a:defRPr/>
            </a:pPr>
            <a:r>
              <a:rPr lang="en-US" sz="1900" b="1" dirty="0">
                <a:solidFill>
                  <a:srgbClr val="B2B2B2"/>
                </a:solidFill>
                <a:effectLst>
                  <a:outerShdw blurRad="38100" dist="38100" dir="2700000" algn="tl">
                    <a:srgbClr val="C0C0C0"/>
                  </a:outerShdw>
                </a:effectLst>
                <a:latin typeface="Helvetica" pitchFamily="28" charset="0"/>
                <a:cs typeface="Arial" charset="0"/>
              </a:rPr>
              <a:t>IDF prognosis</a:t>
            </a:r>
          </a:p>
          <a:p>
            <a:pPr algn="ctr">
              <a:defRPr/>
            </a:pPr>
            <a:r>
              <a:rPr lang="en-US" sz="1900" b="1" dirty="0">
                <a:solidFill>
                  <a:srgbClr val="FFFFFF"/>
                </a:solidFill>
                <a:effectLst>
                  <a:outerShdw blurRad="38100" dist="38100" dir="2700000" algn="tl">
                    <a:srgbClr val="C0C0C0"/>
                  </a:outerShdw>
                </a:effectLst>
                <a:latin typeface="Helvetica" pitchFamily="28" charset="0"/>
                <a:cs typeface="Arial" charset="0"/>
              </a:rPr>
              <a:t> </a:t>
            </a:r>
            <a:r>
              <a:rPr lang="en-US" sz="2800" b="1" dirty="0">
                <a:solidFill>
                  <a:prstClr val="black"/>
                </a:solidFill>
                <a:effectLst>
                  <a:outerShdw blurRad="38100" dist="38100" dir="2700000" algn="tl">
                    <a:srgbClr val="C0C0C0"/>
                  </a:outerShdw>
                </a:effectLst>
                <a:latin typeface="Helvetica" pitchFamily="28" charset="0"/>
                <a:cs typeface="Arial" charset="0"/>
              </a:rPr>
              <a:t>2012&gt; 300 million</a:t>
            </a:r>
          </a:p>
          <a:p>
            <a:pPr algn="ctr">
              <a:defRPr/>
            </a:pPr>
            <a:r>
              <a:rPr lang="en-US" sz="2800" b="1" dirty="0">
                <a:solidFill>
                  <a:prstClr val="black"/>
                </a:solidFill>
                <a:effectLst>
                  <a:outerShdw blurRad="38100" dist="38100" dir="2700000" algn="tl">
                    <a:srgbClr val="C0C0C0"/>
                  </a:outerShdw>
                </a:effectLst>
                <a:latin typeface="Helvetica" pitchFamily="28" charset="0"/>
                <a:cs typeface="Arial" charset="0"/>
              </a:rPr>
              <a:t> 2030 &gt; 500 million</a:t>
            </a:r>
          </a:p>
        </p:txBody>
      </p:sp>
    </p:spTree>
    <p:extLst>
      <p:ext uri="{BB962C8B-B14F-4D97-AF65-F5344CB8AC3E}">
        <p14:creationId xmlns:p14="http://schemas.microsoft.com/office/powerpoint/2010/main" val="1583548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5400" dirty="0" smtClean="0"/>
              <a:t>Outline</a:t>
            </a:r>
            <a:endParaRPr lang="sv-SE" sz="5400" dirty="0"/>
          </a:p>
        </p:txBody>
      </p:sp>
      <p:sp>
        <p:nvSpPr>
          <p:cNvPr id="4" name="Content Placeholder 3"/>
          <p:cNvSpPr>
            <a:spLocks noGrp="1"/>
          </p:cNvSpPr>
          <p:nvPr>
            <p:ph idx="1"/>
          </p:nvPr>
        </p:nvSpPr>
        <p:spPr>
          <a:xfrm>
            <a:off x="685800" y="1981200"/>
            <a:ext cx="8134672" cy="4114800"/>
          </a:xfrm>
        </p:spPr>
        <p:txBody>
          <a:bodyPr/>
          <a:lstStyle/>
          <a:p>
            <a:r>
              <a:rPr lang="sv-SE" sz="3600" dirty="0" smtClean="0">
                <a:solidFill>
                  <a:schemeClr val="accent6">
                    <a:lumMod val="75000"/>
                  </a:schemeClr>
                </a:solidFill>
              </a:rPr>
              <a:t>Type 2 diabetes - a collision between genes and environment</a:t>
            </a:r>
          </a:p>
          <a:p>
            <a:r>
              <a:rPr lang="sv-SE" sz="3600" dirty="0" smtClean="0">
                <a:solidFill>
                  <a:schemeClr val="accent6">
                    <a:lumMod val="75000"/>
                  </a:schemeClr>
                </a:solidFill>
              </a:rPr>
              <a:t>Four genes –four stories</a:t>
            </a:r>
          </a:p>
          <a:p>
            <a:r>
              <a:rPr lang="sv-SE" sz="3600" dirty="0" smtClean="0">
                <a:solidFill>
                  <a:schemeClr val="accent6">
                    <a:lumMod val="75000"/>
                  </a:schemeClr>
                </a:solidFill>
              </a:rPr>
              <a:t>Back to families</a:t>
            </a:r>
          </a:p>
          <a:p>
            <a:r>
              <a:rPr lang="sv-SE" sz="3600" dirty="0" smtClean="0">
                <a:solidFill>
                  <a:schemeClr val="accent6">
                    <a:lumMod val="75000"/>
                  </a:schemeClr>
                </a:solidFill>
              </a:rPr>
              <a:t>Systems biology – a holstic view</a:t>
            </a:r>
          </a:p>
          <a:p>
            <a:r>
              <a:rPr lang="sv-SE" sz="3600" dirty="0" smtClean="0">
                <a:solidFill>
                  <a:schemeClr val="accent6">
                    <a:lumMod val="75000"/>
                  </a:schemeClr>
                </a:solidFill>
              </a:rPr>
              <a:t>Do we know what type 2 diabetes is?</a:t>
            </a:r>
          </a:p>
          <a:p>
            <a:endParaRPr lang="sv-SE" dirty="0"/>
          </a:p>
        </p:txBody>
      </p:sp>
    </p:spTree>
    <p:extLst>
      <p:ext uri="{BB962C8B-B14F-4D97-AF65-F5344CB8AC3E}">
        <p14:creationId xmlns:p14="http://schemas.microsoft.com/office/powerpoint/2010/main" val="323474112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Text Box 2"/>
          <p:cNvSpPr txBox="1">
            <a:spLocks noChangeArrowheads="1"/>
          </p:cNvSpPr>
          <p:nvPr/>
        </p:nvSpPr>
        <p:spPr bwMode="auto">
          <a:xfrm>
            <a:off x="0" y="3179763"/>
            <a:ext cx="9144000" cy="538162"/>
          </a:xfrm>
          <a:prstGeom prst="rect">
            <a:avLst/>
          </a:prstGeom>
          <a:solidFill>
            <a:schemeClr val="tx1"/>
          </a:solidFill>
          <a:ln w="19050">
            <a:solidFill>
              <a:schemeClr val="bg2"/>
            </a:solidFill>
            <a:miter lim="800000"/>
            <a:headEnd/>
            <a:tailEnd/>
          </a:ln>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r>
              <a:rPr lang="en-US" sz="2800" smtClean="0">
                <a:solidFill>
                  <a:srgbClr val="CC0000"/>
                </a:solidFill>
                <a:latin typeface="Arial" pitchFamily="34" charset="0"/>
              </a:rPr>
              <a:t>    1996    2000            	2007</a:t>
            </a:r>
          </a:p>
        </p:txBody>
      </p:sp>
      <p:sp>
        <p:nvSpPr>
          <p:cNvPr id="501763" name="Text Box 3"/>
          <p:cNvSpPr txBox="1">
            <a:spLocks noChangeArrowheads="1"/>
          </p:cNvSpPr>
          <p:nvPr/>
        </p:nvSpPr>
        <p:spPr bwMode="auto">
          <a:xfrm>
            <a:off x="795867" y="60328"/>
            <a:ext cx="777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spcBef>
                <a:spcPct val="50000"/>
              </a:spcBef>
            </a:pPr>
            <a:r>
              <a:rPr lang="sv-SE" sz="4000" dirty="0" smtClean="0">
                <a:solidFill>
                  <a:srgbClr val="FFFF00"/>
                </a:solidFill>
              </a:rPr>
              <a:t>Genomic evolution</a:t>
            </a:r>
            <a:endParaRPr lang="en-GB" sz="4000" dirty="0" smtClean="0">
              <a:solidFill>
                <a:srgbClr val="FFFF00"/>
              </a:solidFill>
            </a:endParaRPr>
          </a:p>
        </p:txBody>
      </p:sp>
      <p:sp>
        <p:nvSpPr>
          <p:cNvPr id="501764" name="Text Box 4"/>
          <p:cNvSpPr txBox="1">
            <a:spLocks noChangeArrowheads="1"/>
          </p:cNvSpPr>
          <p:nvPr/>
        </p:nvSpPr>
        <p:spPr bwMode="auto">
          <a:xfrm>
            <a:off x="914400" y="2667000"/>
            <a:ext cx="495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spcBef>
                <a:spcPct val="50000"/>
              </a:spcBef>
            </a:pPr>
            <a:endParaRPr lang="fi-FI" b="0" smtClean="0">
              <a:solidFill>
                <a:srgbClr val="FFFFFF"/>
              </a:solidFill>
            </a:endParaRPr>
          </a:p>
        </p:txBody>
      </p:sp>
      <p:sp>
        <p:nvSpPr>
          <p:cNvPr id="2673669" name="Text Box 5"/>
          <p:cNvSpPr txBox="1">
            <a:spLocks noChangeArrowheads="1"/>
          </p:cNvSpPr>
          <p:nvPr/>
        </p:nvSpPr>
        <p:spPr bwMode="auto">
          <a:xfrm>
            <a:off x="711200" y="1276350"/>
            <a:ext cx="243840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lnSpc>
                <a:spcPct val="55000"/>
              </a:lnSpc>
              <a:spcBef>
                <a:spcPct val="50000"/>
              </a:spcBef>
            </a:pPr>
            <a:r>
              <a:rPr lang="sv-SE" u="sng" dirty="0" smtClean="0">
                <a:solidFill>
                  <a:srgbClr val="FFFFFF">
                    <a:lumMod val="75000"/>
                  </a:srgbClr>
                </a:solidFill>
              </a:rPr>
              <a:t>Linkage</a:t>
            </a:r>
          </a:p>
          <a:p>
            <a:pPr eaLnBrk="1" hangingPunct="1">
              <a:lnSpc>
                <a:spcPct val="55000"/>
              </a:lnSpc>
              <a:spcBef>
                <a:spcPct val="50000"/>
              </a:spcBef>
            </a:pPr>
            <a:r>
              <a:rPr lang="sv-SE" sz="2000" dirty="0" smtClean="0">
                <a:solidFill>
                  <a:srgbClr val="FFFFFF">
                    <a:lumMod val="75000"/>
                  </a:srgbClr>
                </a:solidFill>
              </a:rPr>
              <a:t>400 microsatellites</a:t>
            </a:r>
          </a:p>
          <a:p>
            <a:pPr eaLnBrk="1" hangingPunct="1">
              <a:lnSpc>
                <a:spcPct val="55000"/>
              </a:lnSpc>
              <a:spcBef>
                <a:spcPct val="50000"/>
              </a:spcBef>
            </a:pPr>
            <a:r>
              <a:rPr lang="sv-SE" sz="2000" dirty="0" smtClean="0">
                <a:solidFill>
                  <a:srgbClr val="FFFFFF">
                    <a:lumMod val="75000"/>
                  </a:srgbClr>
                </a:solidFill>
              </a:rPr>
              <a:t>10% of genome</a:t>
            </a:r>
            <a:endParaRPr lang="en-GB" sz="2000" dirty="0" smtClean="0">
              <a:solidFill>
                <a:srgbClr val="FFFFFF">
                  <a:lumMod val="75000"/>
                </a:srgbClr>
              </a:solidFill>
            </a:endParaRPr>
          </a:p>
        </p:txBody>
      </p:sp>
      <p:sp>
        <p:nvSpPr>
          <p:cNvPr id="2673670" name="Text Box 6"/>
          <p:cNvSpPr txBox="1">
            <a:spLocks noChangeArrowheads="1"/>
          </p:cNvSpPr>
          <p:nvPr/>
        </p:nvSpPr>
        <p:spPr bwMode="auto">
          <a:xfrm>
            <a:off x="2699794" y="1268762"/>
            <a:ext cx="2573867"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lnSpc>
                <a:spcPct val="60000"/>
              </a:lnSpc>
              <a:spcBef>
                <a:spcPct val="50000"/>
              </a:spcBef>
            </a:pPr>
            <a:r>
              <a:rPr lang="sv-SE" u="sng" dirty="0" smtClean="0">
                <a:solidFill>
                  <a:srgbClr val="FFFFFF">
                    <a:lumMod val="65000"/>
                  </a:srgbClr>
                </a:solidFill>
              </a:rPr>
              <a:t>GWAS</a:t>
            </a:r>
          </a:p>
          <a:p>
            <a:pPr eaLnBrk="1" hangingPunct="1">
              <a:lnSpc>
                <a:spcPct val="60000"/>
              </a:lnSpc>
              <a:spcBef>
                <a:spcPct val="50000"/>
              </a:spcBef>
            </a:pPr>
            <a:r>
              <a:rPr lang="sv-SE" sz="2000" dirty="0" smtClean="0">
                <a:solidFill>
                  <a:srgbClr val="FFFFFF">
                    <a:lumMod val="65000"/>
                  </a:srgbClr>
                </a:solidFill>
              </a:rPr>
              <a:t>500,000 SNP </a:t>
            </a:r>
          </a:p>
          <a:p>
            <a:pPr eaLnBrk="1" hangingPunct="1">
              <a:lnSpc>
                <a:spcPct val="60000"/>
              </a:lnSpc>
              <a:spcBef>
                <a:spcPct val="50000"/>
              </a:spcBef>
            </a:pPr>
            <a:r>
              <a:rPr lang="sv-SE" sz="2000" dirty="0" smtClean="0">
                <a:solidFill>
                  <a:srgbClr val="FFFFFF">
                    <a:lumMod val="65000"/>
                  </a:srgbClr>
                </a:solidFill>
              </a:rPr>
              <a:t>75% of genome</a:t>
            </a:r>
          </a:p>
          <a:p>
            <a:pPr eaLnBrk="1" hangingPunct="1">
              <a:spcBef>
                <a:spcPct val="50000"/>
              </a:spcBef>
            </a:pPr>
            <a:endParaRPr lang="en-GB" sz="2000" dirty="0" smtClean="0">
              <a:solidFill>
                <a:srgbClr val="FFFFFF">
                  <a:lumMod val="65000"/>
                </a:srgbClr>
              </a:solidFill>
            </a:endParaRPr>
          </a:p>
        </p:txBody>
      </p:sp>
      <p:graphicFrame>
        <p:nvGraphicFramePr>
          <p:cNvPr id="2673671" name="Object 7"/>
          <p:cNvGraphicFramePr>
            <a:graphicFrameLocks noGrp="1" noChangeAspect="1"/>
          </p:cNvGraphicFramePr>
          <p:nvPr>
            <p:ph type="title"/>
          </p:nvPr>
        </p:nvGraphicFramePr>
        <p:xfrm>
          <a:off x="3014133" y="4241800"/>
          <a:ext cx="2325511" cy="858838"/>
        </p:xfrm>
        <a:graphic>
          <a:graphicData uri="http://schemas.openxmlformats.org/presentationml/2006/ole">
            <mc:AlternateContent xmlns:mc="http://schemas.openxmlformats.org/markup-compatibility/2006">
              <mc:Choice xmlns:v="urn:schemas-microsoft-com:vml" Requires="v">
                <p:oleObj spid="_x0000_s587795" name="Photo Editor Photo" r:id="rId3" imgW="3104762" imgH="1019048" progId="">
                  <p:embed/>
                </p:oleObj>
              </mc:Choice>
              <mc:Fallback>
                <p:oleObj name="Photo Editor Photo" r:id="rId3" imgW="3104762" imgH="10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4133" y="4241800"/>
                        <a:ext cx="2325511"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01768" name="Rectangle 8"/>
          <p:cNvSpPr>
            <a:spLocks noChangeArrowheads="1"/>
          </p:cNvSpPr>
          <p:nvPr/>
        </p:nvSpPr>
        <p:spPr bwMode="auto">
          <a:xfrm>
            <a:off x="6846712" y="3122614"/>
            <a:ext cx="8829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2800" b="1" smtClean="0">
                <a:solidFill>
                  <a:srgbClr val="CC0000"/>
                </a:solidFill>
              </a:rPr>
              <a:t>2011</a:t>
            </a:r>
          </a:p>
        </p:txBody>
      </p:sp>
      <p:pic>
        <p:nvPicPr>
          <p:cNvPr id="2673673" name="Picture 9" descr="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00" y="4038600"/>
            <a:ext cx="40640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73674" name="Picture 10" descr="HUMGE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53066" y="3810947"/>
            <a:ext cx="1615723"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73675" name="Text Box 11"/>
          <p:cNvSpPr txBox="1">
            <a:spLocks noChangeArrowheads="1"/>
          </p:cNvSpPr>
          <p:nvPr/>
        </p:nvSpPr>
        <p:spPr bwMode="auto">
          <a:xfrm>
            <a:off x="5315437" y="909354"/>
            <a:ext cx="3793067" cy="99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lnSpc>
                <a:spcPct val="60000"/>
              </a:lnSpc>
              <a:spcBef>
                <a:spcPct val="50000"/>
              </a:spcBef>
            </a:pPr>
            <a:r>
              <a:rPr lang="sv-SE" u="sng" dirty="0" smtClean="0">
                <a:solidFill>
                  <a:srgbClr val="FFFF00"/>
                </a:solidFill>
              </a:rPr>
              <a:t>Whole genome sequencing</a:t>
            </a:r>
            <a:endParaRPr lang="sv-SE" dirty="0" smtClean="0">
              <a:solidFill>
                <a:srgbClr val="FFFF00"/>
              </a:solidFill>
            </a:endParaRPr>
          </a:p>
          <a:p>
            <a:pPr eaLnBrk="1" hangingPunct="1">
              <a:lnSpc>
                <a:spcPct val="60000"/>
              </a:lnSpc>
              <a:spcBef>
                <a:spcPct val="50000"/>
              </a:spcBef>
            </a:pPr>
            <a:r>
              <a:rPr lang="sv-SE" sz="2000" dirty="0" smtClean="0">
                <a:solidFill>
                  <a:srgbClr val="FFFF00"/>
                </a:solidFill>
              </a:rPr>
              <a:t>3,000,000,000 bp</a:t>
            </a:r>
          </a:p>
          <a:p>
            <a:pPr eaLnBrk="1" hangingPunct="1">
              <a:lnSpc>
                <a:spcPct val="60000"/>
              </a:lnSpc>
              <a:spcBef>
                <a:spcPct val="50000"/>
              </a:spcBef>
            </a:pPr>
            <a:r>
              <a:rPr lang="sv-SE" sz="2000" dirty="0" smtClean="0">
                <a:solidFill>
                  <a:srgbClr val="FFFF00"/>
                </a:solidFill>
                <a:sym typeface="Symbol" pitchFamily="18" charset="2"/>
              </a:rPr>
              <a:t></a:t>
            </a:r>
            <a:r>
              <a:rPr lang="sv-SE" sz="2000" dirty="0" smtClean="0">
                <a:solidFill>
                  <a:srgbClr val="FFFF00"/>
                </a:solidFill>
              </a:rPr>
              <a:t>100% of genome</a:t>
            </a:r>
          </a:p>
        </p:txBody>
      </p:sp>
      <p:sp>
        <p:nvSpPr>
          <p:cNvPr id="12" name="TextBox 11"/>
          <p:cNvSpPr txBox="1"/>
          <p:nvPr/>
        </p:nvSpPr>
        <p:spPr>
          <a:xfrm>
            <a:off x="6444208" y="5181943"/>
            <a:ext cx="2016224" cy="1200329"/>
          </a:xfrm>
          <a:prstGeom prst="rect">
            <a:avLst/>
          </a:prstGeom>
          <a:solidFill>
            <a:schemeClr val="accent2">
              <a:lumMod val="20000"/>
              <a:lumOff val="80000"/>
            </a:schemeClr>
          </a:solidFill>
        </p:spPr>
        <p:txBody>
          <a:bodyPr wrap="square">
            <a:spAutoFit/>
          </a:bodyPr>
          <a:lstStyle/>
          <a:p>
            <a:pPr>
              <a:defRPr/>
            </a:pPr>
            <a:r>
              <a:rPr lang="sv-SE" sz="3600" b="1" dirty="0" smtClean="0">
                <a:solidFill>
                  <a:srgbClr val="C00000"/>
                </a:solidFill>
              </a:rPr>
              <a:t>GoT2D</a:t>
            </a:r>
          </a:p>
          <a:p>
            <a:pPr>
              <a:defRPr/>
            </a:pPr>
            <a:r>
              <a:rPr lang="sv-SE" sz="1800" b="1" dirty="0" smtClean="0">
                <a:solidFill>
                  <a:srgbClr val="C00000"/>
                </a:solidFill>
              </a:rPr>
              <a:t>2800 genomes, </a:t>
            </a:r>
          </a:p>
          <a:p>
            <a:pPr>
              <a:defRPr/>
            </a:pPr>
            <a:r>
              <a:rPr lang="sv-SE" sz="1800" b="1" dirty="0" smtClean="0">
                <a:solidFill>
                  <a:srgbClr val="C00000"/>
                </a:solidFill>
              </a:rPr>
              <a:t>1400 T2D</a:t>
            </a:r>
            <a:endParaRPr lang="en-US" sz="1800" b="1" dirty="0">
              <a:solidFill>
                <a:srgbClr val="C00000"/>
              </a:solidFill>
            </a:endParaRPr>
          </a:p>
        </p:txBody>
      </p:sp>
      <p:pic>
        <p:nvPicPr>
          <p:cNvPr id="570384"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33271" y="768214"/>
            <a:ext cx="1846554" cy="24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0392" name="Picture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5823" y="4835861"/>
            <a:ext cx="291465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832648" y="1988840"/>
            <a:ext cx="4572000" cy="1938992"/>
          </a:xfrm>
          <a:prstGeom prst="rect">
            <a:avLst/>
          </a:prstGeom>
        </p:spPr>
        <p:txBody>
          <a:bodyPr>
            <a:spAutoFit/>
          </a:bodyPr>
          <a:lstStyle/>
          <a:p>
            <a:r>
              <a:rPr lang="en-US" b="1" dirty="0" err="1">
                <a:solidFill>
                  <a:srgbClr val="FFFFFF"/>
                </a:solidFill>
              </a:rPr>
              <a:t>Epigenome</a:t>
            </a:r>
            <a:endParaRPr lang="en-US" b="1" dirty="0">
              <a:solidFill>
                <a:srgbClr val="FFFFFF"/>
              </a:solidFill>
            </a:endParaRPr>
          </a:p>
          <a:p>
            <a:r>
              <a:rPr lang="en-US" dirty="0">
                <a:solidFill>
                  <a:srgbClr val="FFFFFF"/>
                </a:solidFill>
              </a:rPr>
              <a:t>DNA methylation</a:t>
            </a:r>
          </a:p>
          <a:p>
            <a:r>
              <a:rPr lang="en-US" dirty="0">
                <a:solidFill>
                  <a:srgbClr val="FFFFFF"/>
                </a:solidFill>
              </a:rPr>
              <a:t>ChIP sequencing</a:t>
            </a:r>
          </a:p>
          <a:p>
            <a:endParaRPr lang="en-US"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4634625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36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7367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7367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7367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703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736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7367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ox(in)">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57039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3669" grpId="0"/>
      <p:bldP spid="2673670" grpId="0"/>
      <p:bldP spid="2673675" grpId="0"/>
      <p:bldP spid="12" grpId="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5"/>
          <p:cNvSpPr txBox="1">
            <a:spLocks noChangeArrowheads="1"/>
          </p:cNvSpPr>
          <p:nvPr/>
        </p:nvSpPr>
        <p:spPr bwMode="auto">
          <a:xfrm>
            <a:off x="270935" y="1363663"/>
            <a:ext cx="695677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spcBef>
                <a:spcPct val="50000"/>
              </a:spcBef>
            </a:pPr>
            <a:endParaRPr lang="en-GB" sz="1800" smtClean="0">
              <a:solidFill>
                <a:srgbClr val="FFFFFF"/>
              </a:solidFill>
            </a:endParaRPr>
          </a:p>
        </p:txBody>
      </p:sp>
      <p:pic>
        <p:nvPicPr>
          <p:cNvPr id="263171" name="Picture 5" descr="botnia 1990-2011jpg.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327" y="152400"/>
            <a:ext cx="9599789" cy="651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2" name="TextBox 3"/>
          <p:cNvSpPr txBox="1">
            <a:spLocks noChangeArrowheads="1"/>
          </p:cNvSpPr>
          <p:nvPr/>
        </p:nvSpPr>
        <p:spPr bwMode="auto">
          <a:xfrm>
            <a:off x="0" y="2591089"/>
            <a:ext cx="4775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endParaRPr lang="en-US" sz="3600" dirty="0" smtClean="0">
              <a:solidFill>
                <a:srgbClr val="002699"/>
              </a:solidFill>
            </a:endParaRPr>
          </a:p>
        </p:txBody>
      </p:sp>
    </p:spTree>
    <p:extLst>
      <p:ext uri="{BB962C8B-B14F-4D97-AF65-F5344CB8AC3E}">
        <p14:creationId xmlns:p14="http://schemas.microsoft.com/office/powerpoint/2010/main" val="307582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Freeform 2"/>
          <p:cNvSpPr>
            <a:spLocks/>
          </p:cNvSpPr>
          <p:nvPr/>
        </p:nvSpPr>
        <p:spPr bwMode="auto">
          <a:xfrm>
            <a:off x="2904069" y="4575175"/>
            <a:ext cx="3747911" cy="1284288"/>
          </a:xfrm>
          <a:custGeom>
            <a:avLst/>
            <a:gdLst>
              <a:gd name="T0" fmla="*/ 0 w 2251"/>
              <a:gd name="T1" fmla="*/ 2147483647 h 809"/>
              <a:gd name="T2" fmla="*/ 2147483647 w 2251"/>
              <a:gd name="T3" fmla="*/ 0 h 809"/>
              <a:gd name="T4" fmla="*/ 2147483647 w 2251"/>
              <a:gd name="T5" fmla="*/ 2147483647 h 809"/>
              <a:gd name="T6" fmla="*/ 2147483647 w 2251"/>
              <a:gd name="T7" fmla="*/ 2147483647 h 809"/>
              <a:gd name="T8" fmla="*/ 0 w 2251"/>
              <a:gd name="T9" fmla="*/ 2147483647 h 809"/>
              <a:gd name="T10" fmla="*/ 0 60000 65536"/>
              <a:gd name="T11" fmla="*/ 0 60000 65536"/>
              <a:gd name="T12" fmla="*/ 0 60000 65536"/>
              <a:gd name="T13" fmla="*/ 0 60000 65536"/>
              <a:gd name="T14" fmla="*/ 0 60000 65536"/>
              <a:gd name="T15" fmla="*/ 0 w 2251"/>
              <a:gd name="T16" fmla="*/ 0 h 809"/>
              <a:gd name="T17" fmla="*/ 2251 w 2251"/>
              <a:gd name="T18" fmla="*/ 809 h 809"/>
            </a:gdLst>
            <a:ahLst/>
            <a:cxnLst>
              <a:cxn ang="T10">
                <a:pos x="T0" y="T1"/>
              </a:cxn>
              <a:cxn ang="T11">
                <a:pos x="T2" y="T3"/>
              </a:cxn>
              <a:cxn ang="T12">
                <a:pos x="T4" y="T5"/>
              </a:cxn>
              <a:cxn ang="T13">
                <a:pos x="T6" y="T7"/>
              </a:cxn>
              <a:cxn ang="T14">
                <a:pos x="T8" y="T9"/>
              </a:cxn>
            </a:cxnLst>
            <a:rect l="T15" t="T16" r="T17" b="T18"/>
            <a:pathLst>
              <a:path w="2251" h="809">
                <a:moveTo>
                  <a:pt x="0" y="552"/>
                </a:moveTo>
                <a:lnTo>
                  <a:pt x="720" y="0"/>
                </a:lnTo>
                <a:lnTo>
                  <a:pt x="2251" y="178"/>
                </a:lnTo>
                <a:lnTo>
                  <a:pt x="1788" y="809"/>
                </a:lnTo>
                <a:lnTo>
                  <a:pt x="0" y="552"/>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84675" name="Freeform 3"/>
          <p:cNvSpPr>
            <a:spLocks/>
          </p:cNvSpPr>
          <p:nvPr/>
        </p:nvSpPr>
        <p:spPr bwMode="auto">
          <a:xfrm>
            <a:off x="2792589" y="2109791"/>
            <a:ext cx="1309511" cy="3341687"/>
          </a:xfrm>
          <a:custGeom>
            <a:avLst/>
            <a:gdLst>
              <a:gd name="T0" fmla="*/ 2147483647 w 787"/>
              <a:gd name="T1" fmla="*/ 2147483647 h 2105"/>
              <a:gd name="T2" fmla="*/ 0 w 787"/>
              <a:gd name="T3" fmla="*/ 2147483647 h 2105"/>
              <a:gd name="T4" fmla="*/ 2147483647 w 787"/>
              <a:gd name="T5" fmla="*/ 0 h 2105"/>
              <a:gd name="T6" fmla="*/ 2147483647 w 787"/>
              <a:gd name="T7" fmla="*/ 2147483647 h 2105"/>
              <a:gd name="T8" fmla="*/ 2147483647 w 787"/>
              <a:gd name="T9" fmla="*/ 2147483647 h 2105"/>
              <a:gd name="T10" fmla="*/ 0 60000 65536"/>
              <a:gd name="T11" fmla="*/ 0 60000 65536"/>
              <a:gd name="T12" fmla="*/ 0 60000 65536"/>
              <a:gd name="T13" fmla="*/ 0 60000 65536"/>
              <a:gd name="T14" fmla="*/ 0 60000 65536"/>
              <a:gd name="T15" fmla="*/ 0 w 787"/>
              <a:gd name="T16" fmla="*/ 0 h 2105"/>
              <a:gd name="T17" fmla="*/ 787 w 787"/>
              <a:gd name="T18" fmla="*/ 2105 h 2105"/>
            </a:gdLst>
            <a:ahLst/>
            <a:cxnLst>
              <a:cxn ang="T10">
                <a:pos x="T0" y="T1"/>
              </a:cxn>
              <a:cxn ang="T11">
                <a:pos x="T2" y="T3"/>
              </a:cxn>
              <a:cxn ang="T12">
                <a:pos x="T4" y="T5"/>
              </a:cxn>
              <a:cxn ang="T13">
                <a:pos x="T6" y="T7"/>
              </a:cxn>
              <a:cxn ang="T14">
                <a:pos x="T8" y="T9"/>
              </a:cxn>
            </a:cxnLst>
            <a:rect l="T15" t="T16" r="T17" b="T18"/>
            <a:pathLst>
              <a:path w="787" h="2105">
                <a:moveTo>
                  <a:pt x="67" y="2105"/>
                </a:moveTo>
                <a:lnTo>
                  <a:pt x="0" y="263"/>
                </a:lnTo>
                <a:lnTo>
                  <a:pt x="766" y="0"/>
                </a:lnTo>
                <a:lnTo>
                  <a:pt x="787" y="1553"/>
                </a:lnTo>
                <a:lnTo>
                  <a:pt x="67" y="2105"/>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84676" name="Freeform 4"/>
          <p:cNvSpPr>
            <a:spLocks/>
          </p:cNvSpPr>
          <p:nvPr/>
        </p:nvSpPr>
        <p:spPr bwMode="auto">
          <a:xfrm>
            <a:off x="4066826" y="2109788"/>
            <a:ext cx="2686756" cy="2747962"/>
          </a:xfrm>
          <a:custGeom>
            <a:avLst/>
            <a:gdLst>
              <a:gd name="T0" fmla="*/ 2147483647 w 1613"/>
              <a:gd name="T1" fmla="*/ 2147483647 h 1731"/>
              <a:gd name="T2" fmla="*/ 0 w 1613"/>
              <a:gd name="T3" fmla="*/ 0 h 1731"/>
              <a:gd name="T4" fmla="*/ 2147483647 w 1613"/>
              <a:gd name="T5" fmla="*/ 2147483647 h 1731"/>
              <a:gd name="T6" fmla="*/ 2147483647 w 1613"/>
              <a:gd name="T7" fmla="*/ 2147483647 h 1731"/>
              <a:gd name="T8" fmla="*/ 2147483647 w 1613"/>
              <a:gd name="T9" fmla="*/ 2147483647 h 1731"/>
              <a:gd name="T10" fmla="*/ 0 60000 65536"/>
              <a:gd name="T11" fmla="*/ 0 60000 65536"/>
              <a:gd name="T12" fmla="*/ 0 60000 65536"/>
              <a:gd name="T13" fmla="*/ 0 60000 65536"/>
              <a:gd name="T14" fmla="*/ 0 60000 65536"/>
              <a:gd name="T15" fmla="*/ 0 w 1613"/>
              <a:gd name="T16" fmla="*/ 0 h 1731"/>
              <a:gd name="T17" fmla="*/ 1613 w 1613"/>
              <a:gd name="T18" fmla="*/ 1731 h 1731"/>
            </a:gdLst>
            <a:ahLst/>
            <a:cxnLst>
              <a:cxn ang="T10">
                <a:pos x="T0" y="T1"/>
              </a:cxn>
              <a:cxn ang="T11">
                <a:pos x="T2" y="T3"/>
              </a:cxn>
              <a:cxn ang="T12">
                <a:pos x="T4" y="T5"/>
              </a:cxn>
              <a:cxn ang="T13">
                <a:pos x="T6" y="T7"/>
              </a:cxn>
              <a:cxn ang="T14">
                <a:pos x="T8" y="T9"/>
              </a:cxn>
            </a:cxnLst>
            <a:rect l="T15" t="T16" r="T17" b="T18"/>
            <a:pathLst>
              <a:path w="1613" h="1731">
                <a:moveTo>
                  <a:pt x="21" y="1553"/>
                </a:moveTo>
                <a:lnTo>
                  <a:pt x="0" y="0"/>
                </a:lnTo>
                <a:lnTo>
                  <a:pt x="1613" y="84"/>
                </a:lnTo>
                <a:lnTo>
                  <a:pt x="1552" y="1731"/>
                </a:lnTo>
                <a:lnTo>
                  <a:pt x="21" y="1553"/>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84677" name="Freeform 5"/>
          <p:cNvSpPr>
            <a:spLocks/>
          </p:cNvSpPr>
          <p:nvPr/>
        </p:nvSpPr>
        <p:spPr bwMode="auto">
          <a:xfrm>
            <a:off x="2904069" y="4575175"/>
            <a:ext cx="3747911" cy="876300"/>
          </a:xfrm>
          <a:custGeom>
            <a:avLst/>
            <a:gdLst>
              <a:gd name="T0" fmla="*/ 0 w 2251"/>
              <a:gd name="T1" fmla="*/ 2147483647 h 552"/>
              <a:gd name="T2" fmla="*/ 2147483647 w 2251"/>
              <a:gd name="T3" fmla="*/ 0 h 552"/>
              <a:gd name="T4" fmla="*/ 2147483647 w 2251"/>
              <a:gd name="T5" fmla="*/ 2147483647 h 552"/>
              <a:gd name="T6" fmla="*/ 0 60000 65536"/>
              <a:gd name="T7" fmla="*/ 0 60000 65536"/>
              <a:gd name="T8" fmla="*/ 0 60000 65536"/>
              <a:gd name="T9" fmla="*/ 0 w 2251"/>
              <a:gd name="T10" fmla="*/ 0 h 552"/>
              <a:gd name="T11" fmla="*/ 2251 w 2251"/>
              <a:gd name="T12" fmla="*/ 552 h 552"/>
            </a:gdLst>
            <a:ahLst/>
            <a:cxnLst>
              <a:cxn ang="T6">
                <a:pos x="T0" y="T1"/>
              </a:cxn>
              <a:cxn ang="T7">
                <a:pos x="T2" y="T3"/>
              </a:cxn>
              <a:cxn ang="T8">
                <a:pos x="T4" y="T5"/>
              </a:cxn>
            </a:cxnLst>
            <a:rect l="T9" t="T10" r="T11" b="T12"/>
            <a:pathLst>
              <a:path w="2251" h="552">
                <a:moveTo>
                  <a:pt x="0" y="552"/>
                </a:moveTo>
                <a:lnTo>
                  <a:pt x="720" y="0"/>
                </a:lnTo>
                <a:lnTo>
                  <a:pt x="2251" y="178"/>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78" name="Freeform 6"/>
          <p:cNvSpPr>
            <a:spLocks/>
          </p:cNvSpPr>
          <p:nvPr/>
        </p:nvSpPr>
        <p:spPr bwMode="auto">
          <a:xfrm>
            <a:off x="2885723" y="4283075"/>
            <a:ext cx="3783188" cy="814388"/>
          </a:xfrm>
          <a:custGeom>
            <a:avLst/>
            <a:gdLst>
              <a:gd name="T0" fmla="*/ 0 w 2273"/>
              <a:gd name="T1" fmla="*/ 2147483647 h 513"/>
              <a:gd name="T2" fmla="*/ 2147483647 w 2273"/>
              <a:gd name="T3" fmla="*/ 0 h 513"/>
              <a:gd name="T4" fmla="*/ 2147483647 w 2273"/>
              <a:gd name="T5" fmla="*/ 2147483647 h 513"/>
              <a:gd name="T6" fmla="*/ 0 60000 65536"/>
              <a:gd name="T7" fmla="*/ 0 60000 65536"/>
              <a:gd name="T8" fmla="*/ 0 60000 65536"/>
              <a:gd name="T9" fmla="*/ 0 w 2273"/>
              <a:gd name="T10" fmla="*/ 0 h 513"/>
              <a:gd name="T11" fmla="*/ 2273 w 2273"/>
              <a:gd name="T12" fmla="*/ 513 h 513"/>
            </a:gdLst>
            <a:ahLst/>
            <a:cxnLst>
              <a:cxn ang="T6">
                <a:pos x="T0" y="T1"/>
              </a:cxn>
              <a:cxn ang="T7">
                <a:pos x="T2" y="T3"/>
              </a:cxn>
              <a:cxn ang="T8">
                <a:pos x="T4" y="T5"/>
              </a:cxn>
            </a:cxnLst>
            <a:rect l="T9" t="T10" r="T11" b="T12"/>
            <a:pathLst>
              <a:path w="2273" h="513">
                <a:moveTo>
                  <a:pt x="0" y="513"/>
                </a:moveTo>
                <a:lnTo>
                  <a:pt x="731" y="0"/>
                </a:lnTo>
                <a:lnTo>
                  <a:pt x="2273" y="172"/>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79" name="Freeform 7"/>
          <p:cNvSpPr>
            <a:spLocks/>
          </p:cNvSpPr>
          <p:nvPr/>
        </p:nvSpPr>
        <p:spPr bwMode="auto">
          <a:xfrm>
            <a:off x="2874434" y="3981450"/>
            <a:ext cx="3805766" cy="769938"/>
          </a:xfrm>
          <a:custGeom>
            <a:avLst/>
            <a:gdLst>
              <a:gd name="T0" fmla="*/ 0 w 2285"/>
              <a:gd name="T1" fmla="*/ 2147483647 h 485"/>
              <a:gd name="T2" fmla="*/ 2147483647 w 2285"/>
              <a:gd name="T3" fmla="*/ 0 h 485"/>
              <a:gd name="T4" fmla="*/ 2147483647 w 2285"/>
              <a:gd name="T5" fmla="*/ 2147483647 h 485"/>
              <a:gd name="T6" fmla="*/ 0 60000 65536"/>
              <a:gd name="T7" fmla="*/ 0 60000 65536"/>
              <a:gd name="T8" fmla="*/ 0 60000 65536"/>
              <a:gd name="T9" fmla="*/ 0 w 2285"/>
              <a:gd name="T10" fmla="*/ 0 h 485"/>
              <a:gd name="T11" fmla="*/ 2285 w 2285"/>
              <a:gd name="T12" fmla="*/ 485 h 485"/>
            </a:gdLst>
            <a:ahLst/>
            <a:cxnLst>
              <a:cxn ang="T6">
                <a:pos x="T0" y="T1"/>
              </a:cxn>
              <a:cxn ang="T7">
                <a:pos x="T2" y="T3"/>
              </a:cxn>
              <a:cxn ang="T8">
                <a:pos x="T4" y="T5"/>
              </a:cxn>
            </a:cxnLst>
            <a:rect l="T9" t="T10" r="T11" b="T12"/>
            <a:pathLst>
              <a:path w="2285" h="485">
                <a:moveTo>
                  <a:pt x="0" y="485"/>
                </a:moveTo>
                <a:lnTo>
                  <a:pt x="737" y="0"/>
                </a:lnTo>
                <a:lnTo>
                  <a:pt x="2285" y="156"/>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0" name="Freeform 8"/>
          <p:cNvSpPr>
            <a:spLocks/>
          </p:cNvSpPr>
          <p:nvPr/>
        </p:nvSpPr>
        <p:spPr bwMode="auto">
          <a:xfrm>
            <a:off x="2867380" y="3679833"/>
            <a:ext cx="3821289" cy="709613"/>
          </a:xfrm>
          <a:custGeom>
            <a:avLst/>
            <a:gdLst>
              <a:gd name="T0" fmla="*/ 0 w 2295"/>
              <a:gd name="T1" fmla="*/ 2147483647 h 447"/>
              <a:gd name="T2" fmla="*/ 2147483647 w 2295"/>
              <a:gd name="T3" fmla="*/ 0 h 447"/>
              <a:gd name="T4" fmla="*/ 2147483647 w 2295"/>
              <a:gd name="T5" fmla="*/ 2147483647 h 447"/>
              <a:gd name="T6" fmla="*/ 0 60000 65536"/>
              <a:gd name="T7" fmla="*/ 0 60000 65536"/>
              <a:gd name="T8" fmla="*/ 0 60000 65536"/>
              <a:gd name="T9" fmla="*/ 0 w 2295"/>
              <a:gd name="T10" fmla="*/ 0 h 447"/>
              <a:gd name="T11" fmla="*/ 2295 w 2295"/>
              <a:gd name="T12" fmla="*/ 447 h 447"/>
            </a:gdLst>
            <a:ahLst/>
            <a:cxnLst>
              <a:cxn ang="T6">
                <a:pos x="T0" y="T1"/>
              </a:cxn>
              <a:cxn ang="T7">
                <a:pos x="T2" y="T3"/>
              </a:cxn>
              <a:cxn ang="T8">
                <a:pos x="T4" y="T5"/>
              </a:cxn>
            </a:cxnLst>
            <a:rect l="T9" t="T10" r="T11" b="T12"/>
            <a:pathLst>
              <a:path w="2295" h="447">
                <a:moveTo>
                  <a:pt x="0" y="447"/>
                </a:moveTo>
                <a:lnTo>
                  <a:pt x="737" y="0"/>
                </a:lnTo>
                <a:lnTo>
                  <a:pt x="2295" y="151"/>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1" name="Freeform 9"/>
          <p:cNvSpPr>
            <a:spLocks/>
          </p:cNvSpPr>
          <p:nvPr/>
        </p:nvSpPr>
        <p:spPr bwMode="auto">
          <a:xfrm>
            <a:off x="2846341" y="3368678"/>
            <a:ext cx="3862211" cy="665163"/>
          </a:xfrm>
          <a:custGeom>
            <a:avLst/>
            <a:gdLst>
              <a:gd name="T0" fmla="*/ 0 w 2319"/>
              <a:gd name="T1" fmla="*/ 2147483647 h 419"/>
              <a:gd name="T2" fmla="*/ 2147483647 w 2319"/>
              <a:gd name="T3" fmla="*/ 0 h 419"/>
              <a:gd name="T4" fmla="*/ 2147483647 w 2319"/>
              <a:gd name="T5" fmla="*/ 2147483647 h 419"/>
              <a:gd name="T6" fmla="*/ 0 60000 65536"/>
              <a:gd name="T7" fmla="*/ 0 60000 65536"/>
              <a:gd name="T8" fmla="*/ 0 60000 65536"/>
              <a:gd name="T9" fmla="*/ 0 w 2319"/>
              <a:gd name="T10" fmla="*/ 0 h 419"/>
              <a:gd name="T11" fmla="*/ 2319 w 2319"/>
              <a:gd name="T12" fmla="*/ 419 h 419"/>
            </a:gdLst>
            <a:ahLst/>
            <a:cxnLst>
              <a:cxn ang="T6">
                <a:pos x="T0" y="T1"/>
              </a:cxn>
              <a:cxn ang="T7">
                <a:pos x="T2" y="T3"/>
              </a:cxn>
              <a:cxn ang="T8">
                <a:pos x="T4" y="T5"/>
              </a:cxn>
            </a:cxnLst>
            <a:rect l="T9" t="T10" r="T11" b="T12"/>
            <a:pathLst>
              <a:path w="2319" h="419">
                <a:moveTo>
                  <a:pt x="0" y="419"/>
                </a:moveTo>
                <a:lnTo>
                  <a:pt x="749" y="0"/>
                </a:lnTo>
                <a:lnTo>
                  <a:pt x="2319" y="134"/>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2" name="Freeform 10"/>
          <p:cNvSpPr>
            <a:spLocks/>
          </p:cNvSpPr>
          <p:nvPr/>
        </p:nvSpPr>
        <p:spPr bwMode="auto">
          <a:xfrm>
            <a:off x="2839158" y="3059113"/>
            <a:ext cx="3877733" cy="603250"/>
          </a:xfrm>
          <a:custGeom>
            <a:avLst/>
            <a:gdLst>
              <a:gd name="T0" fmla="*/ 0 w 2329"/>
              <a:gd name="T1" fmla="*/ 2147483647 h 380"/>
              <a:gd name="T2" fmla="*/ 2147483647 w 2329"/>
              <a:gd name="T3" fmla="*/ 0 h 380"/>
              <a:gd name="T4" fmla="*/ 2147483647 w 2329"/>
              <a:gd name="T5" fmla="*/ 2147483647 h 380"/>
              <a:gd name="T6" fmla="*/ 0 60000 65536"/>
              <a:gd name="T7" fmla="*/ 0 60000 65536"/>
              <a:gd name="T8" fmla="*/ 0 60000 65536"/>
              <a:gd name="T9" fmla="*/ 0 w 2329"/>
              <a:gd name="T10" fmla="*/ 0 h 380"/>
              <a:gd name="T11" fmla="*/ 2329 w 2329"/>
              <a:gd name="T12" fmla="*/ 380 h 380"/>
            </a:gdLst>
            <a:ahLst/>
            <a:cxnLst>
              <a:cxn ang="T6">
                <a:pos x="T0" y="T1"/>
              </a:cxn>
              <a:cxn ang="T7">
                <a:pos x="T2" y="T3"/>
              </a:cxn>
              <a:cxn ang="T8">
                <a:pos x="T4" y="T5"/>
              </a:cxn>
            </a:cxnLst>
            <a:rect l="T9" t="T10" r="T11" b="T12"/>
            <a:pathLst>
              <a:path w="2329" h="380">
                <a:moveTo>
                  <a:pt x="0" y="380"/>
                </a:moveTo>
                <a:lnTo>
                  <a:pt x="754" y="0"/>
                </a:lnTo>
                <a:lnTo>
                  <a:pt x="2329" y="128"/>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3" name="Freeform 11"/>
          <p:cNvSpPr>
            <a:spLocks/>
          </p:cNvSpPr>
          <p:nvPr/>
        </p:nvSpPr>
        <p:spPr bwMode="auto">
          <a:xfrm>
            <a:off x="2829408" y="2747963"/>
            <a:ext cx="3897489" cy="539750"/>
          </a:xfrm>
          <a:custGeom>
            <a:avLst/>
            <a:gdLst>
              <a:gd name="T0" fmla="*/ 0 w 2341"/>
              <a:gd name="T1" fmla="*/ 2147483647 h 340"/>
              <a:gd name="T2" fmla="*/ 2147483647 w 2341"/>
              <a:gd name="T3" fmla="*/ 0 h 340"/>
              <a:gd name="T4" fmla="*/ 2147483647 w 2341"/>
              <a:gd name="T5" fmla="*/ 2147483647 h 340"/>
              <a:gd name="T6" fmla="*/ 0 60000 65536"/>
              <a:gd name="T7" fmla="*/ 0 60000 65536"/>
              <a:gd name="T8" fmla="*/ 0 60000 65536"/>
              <a:gd name="T9" fmla="*/ 0 w 2341"/>
              <a:gd name="T10" fmla="*/ 0 h 340"/>
              <a:gd name="T11" fmla="*/ 2341 w 2341"/>
              <a:gd name="T12" fmla="*/ 340 h 340"/>
            </a:gdLst>
            <a:ahLst/>
            <a:cxnLst>
              <a:cxn ang="T6">
                <a:pos x="T0" y="T1"/>
              </a:cxn>
              <a:cxn ang="T7">
                <a:pos x="T2" y="T3"/>
              </a:cxn>
              <a:cxn ang="T8">
                <a:pos x="T4" y="T5"/>
              </a:cxn>
            </a:cxnLst>
            <a:rect l="T9" t="T10" r="T11" b="T12"/>
            <a:pathLst>
              <a:path w="2341" h="340">
                <a:moveTo>
                  <a:pt x="0" y="340"/>
                </a:moveTo>
                <a:lnTo>
                  <a:pt x="754" y="0"/>
                </a:lnTo>
                <a:lnTo>
                  <a:pt x="2341" y="106"/>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4" name="Freeform 12"/>
          <p:cNvSpPr>
            <a:spLocks/>
          </p:cNvSpPr>
          <p:nvPr/>
        </p:nvSpPr>
        <p:spPr bwMode="auto">
          <a:xfrm>
            <a:off x="2802467" y="2429134"/>
            <a:ext cx="3941234" cy="479425"/>
          </a:xfrm>
          <a:custGeom>
            <a:avLst/>
            <a:gdLst>
              <a:gd name="T0" fmla="*/ 0 w 2367"/>
              <a:gd name="T1" fmla="*/ 2147483647 h 302"/>
              <a:gd name="T2" fmla="*/ 2147483647 w 2367"/>
              <a:gd name="T3" fmla="*/ 0 h 302"/>
              <a:gd name="T4" fmla="*/ 2147483647 w 2367"/>
              <a:gd name="T5" fmla="*/ 2147483647 h 302"/>
              <a:gd name="T6" fmla="*/ 0 60000 65536"/>
              <a:gd name="T7" fmla="*/ 0 60000 65536"/>
              <a:gd name="T8" fmla="*/ 0 60000 65536"/>
              <a:gd name="T9" fmla="*/ 0 w 2367"/>
              <a:gd name="T10" fmla="*/ 0 h 302"/>
              <a:gd name="T11" fmla="*/ 2367 w 2367"/>
              <a:gd name="T12" fmla="*/ 302 h 302"/>
            </a:gdLst>
            <a:ahLst/>
            <a:cxnLst>
              <a:cxn ang="T6">
                <a:pos x="T0" y="T1"/>
              </a:cxn>
              <a:cxn ang="T7">
                <a:pos x="T2" y="T3"/>
              </a:cxn>
              <a:cxn ang="T8">
                <a:pos x="T4" y="T5"/>
              </a:cxn>
            </a:cxnLst>
            <a:rect l="T9" t="T10" r="T11" b="T12"/>
            <a:pathLst>
              <a:path w="2367" h="302">
                <a:moveTo>
                  <a:pt x="0" y="302"/>
                </a:moveTo>
                <a:lnTo>
                  <a:pt x="770" y="0"/>
                </a:lnTo>
                <a:lnTo>
                  <a:pt x="2367" y="101"/>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5" name="Freeform 13"/>
          <p:cNvSpPr>
            <a:spLocks/>
          </p:cNvSpPr>
          <p:nvPr/>
        </p:nvSpPr>
        <p:spPr bwMode="auto">
          <a:xfrm>
            <a:off x="2792590" y="2109788"/>
            <a:ext cx="3960988" cy="417512"/>
          </a:xfrm>
          <a:custGeom>
            <a:avLst/>
            <a:gdLst>
              <a:gd name="T0" fmla="*/ 0 w 2379"/>
              <a:gd name="T1" fmla="*/ 2147483647 h 263"/>
              <a:gd name="T2" fmla="*/ 2147483647 w 2379"/>
              <a:gd name="T3" fmla="*/ 0 h 263"/>
              <a:gd name="T4" fmla="*/ 2147483647 w 2379"/>
              <a:gd name="T5" fmla="*/ 2147483647 h 263"/>
              <a:gd name="T6" fmla="*/ 0 60000 65536"/>
              <a:gd name="T7" fmla="*/ 0 60000 65536"/>
              <a:gd name="T8" fmla="*/ 0 60000 65536"/>
              <a:gd name="T9" fmla="*/ 0 w 2379"/>
              <a:gd name="T10" fmla="*/ 0 h 263"/>
              <a:gd name="T11" fmla="*/ 2379 w 2379"/>
              <a:gd name="T12" fmla="*/ 263 h 263"/>
            </a:gdLst>
            <a:ahLst/>
            <a:cxnLst>
              <a:cxn ang="T6">
                <a:pos x="T0" y="T1"/>
              </a:cxn>
              <a:cxn ang="T7">
                <a:pos x="T2" y="T3"/>
              </a:cxn>
              <a:cxn ang="T8">
                <a:pos x="T4" y="T5"/>
              </a:cxn>
            </a:cxnLst>
            <a:rect l="T9" t="T10" r="T11" b="T12"/>
            <a:pathLst>
              <a:path w="2379" h="263">
                <a:moveTo>
                  <a:pt x="0" y="263"/>
                </a:moveTo>
                <a:lnTo>
                  <a:pt x="771" y="0"/>
                </a:lnTo>
                <a:lnTo>
                  <a:pt x="2379" y="84"/>
                </a:lnTo>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6" name="Freeform 14"/>
          <p:cNvSpPr>
            <a:spLocks/>
          </p:cNvSpPr>
          <p:nvPr/>
        </p:nvSpPr>
        <p:spPr bwMode="auto">
          <a:xfrm>
            <a:off x="2904069" y="4575175"/>
            <a:ext cx="3747911" cy="1284288"/>
          </a:xfrm>
          <a:custGeom>
            <a:avLst/>
            <a:gdLst>
              <a:gd name="T0" fmla="*/ 2147483647 w 2251"/>
              <a:gd name="T1" fmla="*/ 2147483647 h 809"/>
              <a:gd name="T2" fmla="*/ 2147483647 w 2251"/>
              <a:gd name="T3" fmla="*/ 2147483647 h 809"/>
              <a:gd name="T4" fmla="*/ 0 w 2251"/>
              <a:gd name="T5" fmla="*/ 2147483647 h 809"/>
              <a:gd name="T6" fmla="*/ 2147483647 w 2251"/>
              <a:gd name="T7" fmla="*/ 0 h 809"/>
              <a:gd name="T8" fmla="*/ 2147483647 w 2251"/>
              <a:gd name="T9" fmla="*/ 2147483647 h 809"/>
              <a:gd name="T10" fmla="*/ 0 60000 65536"/>
              <a:gd name="T11" fmla="*/ 0 60000 65536"/>
              <a:gd name="T12" fmla="*/ 0 60000 65536"/>
              <a:gd name="T13" fmla="*/ 0 60000 65536"/>
              <a:gd name="T14" fmla="*/ 0 60000 65536"/>
              <a:gd name="T15" fmla="*/ 0 w 2251"/>
              <a:gd name="T16" fmla="*/ 0 h 809"/>
              <a:gd name="T17" fmla="*/ 2251 w 2251"/>
              <a:gd name="T18" fmla="*/ 809 h 809"/>
            </a:gdLst>
            <a:ahLst/>
            <a:cxnLst>
              <a:cxn ang="T10">
                <a:pos x="T0" y="T1"/>
              </a:cxn>
              <a:cxn ang="T11">
                <a:pos x="T2" y="T3"/>
              </a:cxn>
              <a:cxn ang="T12">
                <a:pos x="T4" y="T5"/>
              </a:cxn>
              <a:cxn ang="T13">
                <a:pos x="T6" y="T7"/>
              </a:cxn>
              <a:cxn ang="T14">
                <a:pos x="T8" y="T9"/>
              </a:cxn>
            </a:cxnLst>
            <a:rect l="T15" t="T16" r="T17" b="T18"/>
            <a:pathLst>
              <a:path w="2251" h="809">
                <a:moveTo>
                  <a:pt x="2251" y="178"/>
                </a:moveTo>
                <a:lnTo>
                  <a:pt x="1788" y="809"/>
                </a:lnTo>
                <a:lnTo>
                  <a:pt x="0" y="552"/>
                </a:lnTo>
                <a:lnTo>
                  <a:pt x="720" y="0"/>
                </a:lnTo>
                <a:lnTo>
                  <a:pt x="2251" y="178"/>
                </a:lnTo>
                <a:close/>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7" name="Freeform 15"/>
          <p:cNvSpPr>
            <a:spLocks/>
          </p:cNvSpPr>
          <p:nvPr/>
        </p:nvSpPr>
        <p:spPr bwMode="auto">
          <a:xfrm>
            <a:off x="2792589" y="2109791"/>
            <a:ext cx="1309511" cy="3341687"/>
          </a:xfrm>
          <a:custGeom>
            <a:avLst/>
            <a:gdLst>
              <a:gd name="T0" fmla="*/ 2147483647 w 787"/>
              <a:gd name="T1" fmla="*/ 2147483647 h 2105"/>
              <a:gd name="T2" fmla="*/ 0 w 787"/>
              <a:gd name="T3" fmla="*/ 2147483647 h 2105"/>
              <a:gd name="T4" fmla="*/ 2147483647 w 787"/>
              <a:gd name="T5" fmla="*/ 0 h 2105"/>
              <a:gd name="T6" fmla="*/ 2147483647 w 787"/>
              <a:gd name="T7" fmla="*/ 2147483647 h 2105"/>
              <a:gd name="T8" fmla="*/ 2147483647 w 787"/>
              <a:gd name="T9" fmla="*/ 2147483647 h 2105"/>
              <a:gd name="T10" fmla="*/ 0 60000 65536"/>
              <a:gd name="T11" fmla="*/ 0 60000 65536"/>
              <a:gd name="T12" fmla="*/ 0 60000 65536"/>
              <a:gd name="T13" fmla="*/ 0 60000 65536"/>
              <a:gd name="T14" fmla="*/ 0 60000 65536"/>
              <a:gd name="T15" fmla="*/ 0 w 787"/>
              <a:gd name="T16" fmla="*/ 0 h 2105"/>
              <a:gd name="T17" fmla="*/ 787 w 787"/>
              <a:gd name="T18" fmla="*/ 2105 h 2105"/>
            </a:gdLst>
            <a:ahLst/>
            <a:cxnLst>
              <a:cxn ang="T10">
                <a:pos x="T0" y="T1"/>
              </a:cxn>
              <a:cxn ang="T11">
                <a:pos x="T2" y="T3"/>
              </a:cxn>
              <a:cxn ang="T12">
                <a:pos x="T4" y="T5"/>
              </a:cxn>
              <a:cxn ang="T13">
                <a:pos x="T6" y="T7"/>
              </a:cxn>
              <a:cxn ang="T14">
                <a:pos x="T8" y="T9"/>
              </a:cxn>
            </a:cxnLst>
            <a:rect l="T15" t="T16" r="T17" b="T18"/>
            <a:pathLst>
              <a:path w="787" h="2105">
                <a:moveTo>
                  <a:pt x="67" y="2105"/>
                </a:moveTo>
                <a:lnTo>
                  <a:pt x="0" y="263"/>
                </a:lnTo>
                <a:lnTo>
                  <a:pt x="766" y="0"/>
                </a:lnTo>
                <a:lnTo>
                  <a:pt x="787" y="1553"/>
                </a:lnTo>
                <a:lnTo>
                  <a:pt x="67" y="2105"/>
                </a:lnTo>
                <a:close/>
              </a:path>
            </a:pathLst>
          </a:custGeom>
          <a:noFill/>
          <a:ln w="7938">
            <a:solidFill>
              <a:srgbClr val="808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8" name="Freeform 16"/>
          <p:cNvSpPr>
            <a:spLocks/>
          </p:cNvSpPr>
          <p:nvPr/>
        </p:nvSpPr>
        <p:spPr bwMode="auto">
          <a:xfrm>
            <a:off x="4066826" y="2109788"/>
            <a:ext cx="2686756" cy="2747962"/>
          </a:xfrm>
          <a:custGeom>
            <a:avLst/>
            <a:gdLst>
              <a:gd name="T0" fmla="*/ 2147483647 w 1613"/>
              <a:gd name="T1" fmla="*/ 2147483647 h 1731"/>
              <a:gd name="T2" fmla="*/ 0 w 1613"/>
              <a:gd name="T3" fmla="*/ 0 h 1731"/>
              <a:gd name="T4" fmla="*/ 2147483647 w 1613"/>
              <a:gd name="T5" fmla="*/ 2147483647 h 1731"/>
              <a:gd name="T6" fmla="*/ 2147483647 w 1613"/>
              <a:gd name="T7" fmla="*/ 2147483647 h 1731"/>
              <a:gd name="T8" fmla="*/ 2147483647 w 1613"/>
              <a:gd name="T9" fmla="*/ 2147483647 h 1731"/>
              <a:gd name="T10" fmla="*/ 0 60000 65536"/>
              <a:gd name="T11" fmla="*/ 0 60000 65536"/>
              <a:gd name="T12" fmla="*/ 0 60000 65536"/>
              <a:gd name="T13" fmla="*/ 0 60000 65536"/>
              <a:gd name="T14" fmla="*/ 0 60000 65536"/>
              <a:gd name="T15" fmla="*/ 0 w 1613"/>
              <a:gd name="T16" fmla="*/ 0 h 1731"/>
              <a:gd name="T17" fmla="*/ 1613 w 1613"/>
              <a:gd name="T18" fmla="*/ 1731 h 1731"/>
            </a:gdLst>
            <a:ahLst/>
            <a:cxnLst>
              <a:cxn ang="T10">
                <a:pos x="T0" y="T1"/>
              </a:cxn>
              <a:cxn ang="T11">
                <a:pos x="T2" y="T3"/>
              </a:cxn>
              <a:cxn ang="T12">
                <a:pos x="T4" y="T5"/>
              </a:cxn>
              <a:cxn ang="T13">
                <a:pos x="T6" y="T7"/>
              </a:cxn>
              <a:cxn ang="T14">
                <a:pos x="T8" y="T9"/>
              </a:cxn>
            </a:cxnLst>
            <a:rect l="T15" t="T16" r="T17" b="T18"/>
            <a:pathLst>
              <a:path w="1613" h="1731">
                <a:moveTo>
                  <a:pt x="21" y="1553"/>
                </a:moveTo>
                <a:lnTo>
                  <a:pt x="0" y="0"/>
                </a:lnTo>
                <a:lnTo>
                  <a:pt x="1613" y="84"/>
                </a:lnTo>
                <a:lnTo>
                  <a:pt x="1552" y="1731"/>
                </a:lnTo>
                <a:lnTo>
                  <a:pt x="21" y="1553"/>
                </a:lnTo>
                <a:close/>
              </a:path>
            </a:pathLst>
          </a:custGeom>
          <a:noFill/>
          <a:ln w="7938">
            <a:solidFill>
              <a:srgbClr val="808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84689" name="Line 17"/>
          <p:cNvSpPr>
            <a:spLocks noChangeShapeType="1"/>
          </p:cNvSpPr>
          <p:nvPr/>
        </p:nvSpPr>
        <p:spPr bwMode="auto">
          <a:xfrm>
            <a:off x="2904069" y="5451475"/>
            <a:ext cx="2985911" cy="4079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690" name="Line 18"/>
          <p:cNvSpPr>
            <a:spLocks noChangeShapeType="1"/>
          </p:cNvSpPr>
          <p:nvPr/>
        </p:nvSpPr>
        <p:spPr bwMode="auto">
          <a:xfrm>
            <a:off x="2904066" y="5451475"/>
            <a:ext cx="1412" cy="444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691" name="Line 19"/>
          <p:cNvSpPr>
            <a:spLocks noChangeShapeType="1"/>
          </p:cNvSpPr>
          <p:nvPr/>
        </p:nvSpPr>
        <p:spPr bwMode="auto">
          <a:xfrm>
            <a:off x="4344941" y="5637472"/>
            <a:ext cx="1411" cy="539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692" name="Line 20"/>
          <p:cNvSpPr>
            <a:spLocks noChangeShapeType="1"/>
          </p:cNvSpPr>
          <p:nvPr/>
        </p:nvSpPr>
        <p:spPr bwMode="auto">
          <a:xfrm>
            <a:off x="5889978" y="5859722"/>
            <a:ext cx="1412" cy="4603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693" name="Rectangle 21"/>
          <p:cNvSpPr>
            <a:spLocks noChangeArrowheads="1"/>
          </p:cNvSpPr>
          <p:nvPr/>
        </p:nvSpPr>
        <p:spPr bwMode="auto">
          <a:xfrm>
            <a:off x="3313289" y="5673984"/>
            <a:ext cx="46707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694" name="Rectangle 22"/>
          <p:cNvSpPr>
            <a:spLocks noChangeArrowheads="1"/>
          </p:cNvSpPr>
          <p:nvPr/>
        </p:nvSpPr>
        <p:spPr bwMode="auto">
          <a:xfrm>
            <a:off x="4830234" y="5877184"/>
            <a:ext cx="428978"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695" name="Rectangle 23"/>
          <p:cNvSpPr>
            <a:spLocks noChangeArrowheads="1"/>
          </p:cNvSpPr>
          <p:nvPr/>
        </p:nvSpPr>
        <p:spPr bwMode="auto">
          <a:xfrm>
            <a:off x="4830237" y="6047047"/>
            <a:ext cx="74365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930712" name="Rectangle 24"/>
          <p:cNvSpPr>
            <a:spLocks noChangeArrowheads="1"/>
          </p:cNvSpPr>
          <p:nvPr/>
        </p:nvSpPr>
        <p:spPr bwMode="auto">
          <a:xfrm>
            <a:off x="4605867" y="5943600"/>
            <a:ext cx="1181100" cy="369888"/>
          </a:xfrm>
          <a:prstGeom prst="rect">
            <a:avLst/>
          </a:prstGeom>
          <a:noFill/>
          <a:ln w="9525">
            <a:noFill/>
            <a:miter lim="800000"/>
            <a:headEnd/>
            <a:tailEnd/>
          </a:ln>
        </p:spPr>
        <p:txBody>
          <a:bodyPr lIns="0" tIns="0" rIns="0" bIns="0">
            <a:spAutoFit/>
          </a:bodyPr>
          <a:lstStyle/>
          <a:p>
            <a:pPr eaLnBrk="0" hangingPunct="0">
              <a:defRPr/>
            </a:pPr>
            <a:r>
              <a:rPr lang="en-US" b="1">
                <a:solidFill>
                  <a:srgbClr val="FFFF00"/>
                </a:solidFill>
                <a:effectLst>
                  <a:outerShdw blurRad="38100" dist="38100" dir="2700000" algn="tl">
                    <a:srgbClr val="000000"/>
                  </a:outerShdw>
                </a:effectLst>
                <a:latin typeface="Arial" charset="0"/>
              </a:rPr>
              <a:t>BMI&lt;30</a:t>
            </a:r>
            <a:endParaRPr lang="en-US" b="1">
              <a:solidFill>
                <a:srgbClr val="FFFF00"/>
              </a:solidFill>
              <a:effectLst>
                <a:outerShdw blurRad="38100" dist="38100" dir="2700000" algn="tl">
                  <a:srgbClr val="000000"/>
                </a:outerShdw>
              </a:effectLst>
            </a:endParaRPr>
          </a:p>
        </p:txBody>
      </p:sp>
      <p:sp>
        <p:nvSpPr>
          <p:cNvPr id="284697" name="Line 25"/>
          <p:cNvSpPr>
            <a:spLocks noChangeShapeType="1"/>
          </p:cNvSpPr>
          <p:nvPr/>
        </p:nvSpPr>
        <p:spPr bwMode="auto">
          <a:xfrm flipH="1">
            <a:off x="5889978" y="4858009"/>
            <a:ext cx="762000" cy="100171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698" name="Line 26"/>
          <p:cNvSpPr>
            <a:spLocks noChangeShapeType="1"/>
          </p:cNvSpPr>
          <p:nvPr/>
        </p:nvSpPr>
        <p:spPr bwMode="auto">
          <a:xfrm>
            <a:off x="5889978" y="5859722"/>
            <a:ext cx="45156"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699" name="Line 27"/>
          <p:cNvSpPr>
            <a:spLocks noChangeShapeType="1"/>
          </p:cNvSpPr>
          <p:nvPr/>
        </p:nvSpPr>
        <p:spPr bwMode="auto">
          <a:xfrm>
            <a:off x="6307666" y="5310447"/>
            <a:ext cx="45156"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00" name="Line 28"/>
          <p:cNvSpPr>
            <a:spLocks noChangeShapeType="1"/>
          </p:cNvSpPr>
          <p:nvPr/>
        </p:nvSpPr>
        <p:spPr bwMode="auto">
          <a:xfrm>
            <a:off x="6651978" y="4857750"/>
            <a:ext cx="56444"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01" name="Rectangle 29"/>
          <p:cNvSpPr>
            <a:spLocks noChangeArrowheads="1"/>
          </p:cNvSpPr>
          <p:nvPr/>
        </p:nvSpPr>
        <p:spPr bwMode="auto">
          <a:xfrm>
            <a:off x="6280857" y="5478722"/>
            <a:ext cx="503766"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02" name="Rectangle 30"/>
          <p:cNvSpPr>
            <a:spLocks noChangeArrowheads="1"/>
          </p:cNvSpPr>
          <p:nvPr/>
        </p:nvSpPr>
        <p:spPr bwMode="auto">
          <a:xfrm>
            <a:off x="6280856" y="5646997"/>
            <a:ext cx="831144"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930719" name="Rectangle 31"/>
          <p:cNvSpPr>
            <a:spLocks noChangeArrowheads="1"/>
          </p:cNvSpPr>
          <p:nvPr/>
        </p:nvSpPr>
        <p:spPr bwMode="auto">
          <a:xfrm>
            <a:off x="6096000" y="5562600"/>
            <a:ext cx="1645356" cy="369888"/>
          </a:xfrm>
          <a:prstGeom prst="rect">
            <a:avLst/>
          </a:prstGeom>
          <a:noFill/>
          <a:ln w="9525">
            <a:noFill/>
            <a:miter lim="800000"/>
            <a:headEnd/>
            <a:tailEnd/>
          </a:ln>
        </p:spPr>
        <p:txBody>
          <a:bodyPr lIns="0" tIns="0" rIns="0" bIns="0">
            <a:spAutoFit/>
          </a:bodyPr>
          <a:lstStyle/>
          <a:p>
            <a:pPr eaLnBrk="0" hangingPunct="0">
              <a:defRPr/>
            </a:pPr>
            <a:r>
              <a:rPr lang="en-US" b="1">
                <a:solidFill>
                  <a:srgbClr val="FFFF00"/>
                </a:solidFill>
                <a:effectLst>
                  <a:outerShdw blurRad="38100" dist="38100" dir="2700000" algn="tl">
                    <a:srgbClr val="000000"/>
                  </a:outerShdw>
                </a:effectLst>
                <a:latin typeface="Arial" charset="0"/>
              </a:rPr>
              <a:t>FPG </a:t>
            </a:r>
            <a:r>
              <a:rPr lang="en-US" b="1">
                <a:solidFill>
                  <a:srgbClr val="FFFF00"/>
                </a:solidFill>
                <a:effectLst>
                  <a:outerShdw blurRad="38100" dist="38100" dir="2700000" algn="tl">
                    <a:srgbClr val="000000"/>
                  </a:outerShdw>
                </a:effectLst>
                <a:latin typeface="Arial" charset="0"/>
                <a:sym typeface="Symbol" pitchFamily="18" charset="2"/>
              </a:rPr>
              <a:t>&lt;</a:t>
            </a:r>
            <a:r>
              <a:rPr lang="en-US" b="1">
                <a:solidFill>
                  <a:srgbClr val="FFFF00"/>
                </a:solidFill>
                <a:effectLst>
                  <a:outerShdw blurRad="38100" dist="38100" dir="2700000" algn="tl">
                    <a:srgbClr val="000000"/>
                  </a:outerShdw>
                </a:effectLst>
                <a:latin typeface="Symbol" pitchFamily="18" charset="2"/>
              </a:rPr>
              <a:t> 5.5</a:t>
            </a:r>
            <a:endParaRPr lang="en-US" b="1">
              <a:solidFill>
                <a:srgbClr val="FFFF00"/>
              </a:solidFill>
              <a:effectLst>
                <a:outerShdw blurRad="38100" dist="38100" dir="2700000" algn="tl">
                  <a:srgbClr val="000000"/>
                </a:outerShdw>
              </a:effectLst>
              <a:latin typeface="Arial" charset="0"/>
            </a:endParaRPr>
          </a:p>
        </p:txBody>
      </p:sp>
      <p:sp>
        <p:nvSpPr>
          <p:cNvPr id="284704" name="Rectangle 32"/>
          <p:cNvSpPr>
            <a:spLocks noChangeArrowheads="1"/>
          </p:cNvSpPr>
          <p:nvPr/>
        </p:nvSpPr>
        <p:spPr bwMode="auto">
          <a:xfrm>
            <a:off x="6668911" y="4981834"/>
            <a:ext cx="543278"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05" name="Rectangle 33"/>
          <p:cNvSpPr>
            <a:spLocks noChangeArrowheads="1"/>
          </p:cNvSpPr>
          <p:nvPr/>
        </p:nvSpPr>
        <p:spPr bwMode="auto">
          <a:xfrm>
            <a:off x="6668915" y="5151697"/>
            <a:ext cx="853723"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06" name="Freeform 34"/>
          <p:cNvSpPr>
            <a:spLocks/>
          </p:cNvSpPr>
          <p:nvPr/>
        </p:nvSpPr>
        <p:spPr bwMode="auto">
          <a:xfrm>
            <a:off x="4625622" y="4316672"/>
            <a:ext cx="203200" cy="638175"/>
          </a:xfrm>
          <a:custGeom>
            <a:avLst/>
            <a:gdLst>
              <a:gd name="T0" fmla="*/ 2147483647 w 122"/>
              <a:gd name="T1" fmla="*/ 2147483647 h 402"/>
              <a:gd name="T2" fmla="*/ 0 w 122"/>
              <a:gd name="T3" fmla="*/ 2147483647 h 402"/>
              <a:gd name="T4" fmla="*/ 2147483647 w 122"/>
              <a:gd name="T5" fmla="*/ 0 h 402"/>
              <a:gd name="T6" fmla="*/ 2147483647 w 122"/>
              <a:gd name="T7" fmla="*/ 2147483647 h 402"/>
              <a:gd name="T8" fmla="*/ 2147483647 w 122"/>
              <a:gd name="T9" fmla="*/ 2147483647 h 402"/>
              <a:gd name="T10" fmla="*/ 0 60000 65536"/>
              <a:gd name="T11" fmla="*/ 0 60000 65536"/>
              <a:gd name="T12" fmla="*/ 0 60000 65536"/>
              <a:gd name="T13" fmla="*/ 0 60000 65536"/>
              <a:gd name="T14" fmla="*/ 0 60000 65536"/>
              <a:gd name="T15" fmla="*/ 0 w 122"/>
              <a:gd name="T16" fmla="*/ 0 h 402"/>
              <a:gd name="T17" fmla="*/ 122 w 122"/>
              <a:gd name="T18" fmla="*/ 402 h 402"/>
            </a:gdLst>
            <a:ahLst/>
            <a:cxnLst>
              <a:cxn ang="T10">
                <a:pos x="T0" y="T1"/>
              </a:cxn>
              <a:cxn ang="T11">
                <a:pos x="T2" y="T3"/>
              </a:cxn>
              <a:cxn ang="T12">
                <a:pos x="T4" y="T5"/>
              </a:cxn>
              <a:cxn ang="T13">
                <a:pos x="T6" y="T7"/>
              </a:cxn>
              <a:cxn ang="T14">
                <a:pos x="T8" y="T9"/>
              </a:cxn>
            </a:cxnLst>
            <a:rect l="T15" t="T16" r="T17" b="T18"/>
            <a:pathLst>
              <a:path w="122" h="402">
                <a:moveTo>
                  <a:pt x="5" y="402"/>
                </a:moveTo>
                <a:lnTo>
                  <a:pt x="0" y="96"/>
                </a:lnTo>
                <a:lnTo>
                  <a:pt x="122" y="0"/>
                </a:lnTo>
                <a:lnTo>
                  <a:pt x="122" y="296"/>
                </a:lnTo>
                <a:lnTo>
                  <a:pt x="5" y="402"/>
                </a:lnTo>
                <a:close/>
              </a:path>
            </a:pathLst>
          </a:custGeom>
          <a:solidFill>
            <a:srgbClr val="668080"/>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07" name="Freeform 35"/>
          <p:cNvSpPr>
            <a:spLocks/>
          </p:cNvSpPr>
          <p:nvPr/>
        </p:nvSpPr>
        <p:spPr bwMode="auto">
          <a:xfrm>
            <a:off x="4102100" y="4414838"/>
            <a:ext cx="541867" cy="539750"/>
          </a:xfrm>
          <a:custGeom>
            <a:avLst/>
            <a:gdLst>
              <a:gd name="T0" fmla="*/ 2147483647 w 325"/>
              <a:gd name="T1" fmla="*/ 2147483647 h 340"/>
              <a:gd name="T2" fmla="*/ 0 w 325"/>
              <a:gd name="T3" fmla="*/ 0 h 340"/>
              <a:gd name="T4" fmla="*/ 2147483647 w 325"/>
              <a:gd name="T5" fmla="*/ 2147483647 h 340"/>
              <a:gd name="T6" fmla="*/ 2147483647 w 325"/>
              <a:gd name="T7" fmla="*/ 2147483647 h 340"/>
              <a:gd name="T8" fmla="*/ 2147483647 w 325"/>
              <a:gd name="T9" fmla="*/ 2147483647 h 340"/>
              <a:gd name="T10" fmla="*/ 0 60000 65536"/>
              <a:gd name="T11" fmla="*/ 0 60000 65536"/>
              <a:gd name="T12" fmla="*/ 0 60000 65536"/>
              <a:gd name="T13" fmla="*/ 0 60000 65536"/>
              <a:gd name="T14" fmla="*/ 0 60000 65536"/>
              <a:gd name="T15" fmla="*/ 0 w 325"/>
              <a:gd name="T16" fmla="*/ 0 h 340"/>
              <a:gd name="T17" fmla="*/ 325 w 325"/>
              <a:gd name="T18" fmla="*/ 340 h 340"/>
            </a:gdLst>
            <a:ahLst/>
            <a:cxnLst>
              <a:cxn ang="T10">
                <a:pos x="T0" y="T1"/>
              </a:cxn>
              <a:cxn ang="T11">
                <a:pos x="T2" y="T3"/>
              </a:cxn>
              <a:cxn ang="T12">
                <a:pos x="T4" y="T5"/>
              </a:cxn>
              <a:cxn ang="T13">
                <a:pos x="T6" y="T7"/>
              </a:cxn>
              <a:cxn ang="T14">
                <a:pos x="T8" y="T9"/>
              </a:cxn>
            </a:cxnLst>
            <a:rect l="T15" t="T16" r="T17" b="T18"/>
            <a:pathLst>
              <a:path w="325" h="340">
                <a:moveTo>
                  <a:pt x="6" y="302"/>
                </a:moveTo>
                <a:lnTo>
                  <a:pt x="0" y="0"/>
                </a:lnTo>
                <a:lnTo>
                  <a:pt x="319" y="39"/>
                </a:lnTo>
                <a:lnTo>
                  <a:pt x="325" y="340"/>
                </a:lnTo>
                <a:lnTo>
                  <a:pt x="6" y="302"/>
                </a:lnTo>
                <a:close/>
              </a:path>
            </a:pathLst>
          </a:custGeom>
          <a:solidFill>
            <a:srgbClr val="00FFF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08" name="Freeform 36"/>
          <p:cNvSpPr>
            <a:spLocks/>
          </p:cNvSpPr>
          <p:nvPr/>
        </p:nvSpPr>
        <p:spPr bwMode="auto">
          <a:xfrm>
            <a:off x="4102100" y="4254759"/>
            <a:ext cx="726722" cy="214313"/>
          </a:xfrm>
          <a:custGeom>
            <a:avLst/>
            <a:gdLst>
              <a:gd name="T0" fmla="*/ 2147483647 w 436"/>
              <a:gd name="T1" fmla="*/ 2147483647 h 135"/>
              <a:gd name="T2" fmla="*/ 2147483647 w 436"/>
              <a:gd name="T3" fmla="*/ 2147483647 h 135"/>
              <a:gd name="T4" fmla="*/ 2147483647 w 436"/>
              <a:gd name="T5" fmla="*/ 0 h 135"/>
              <a:gd name="T6" fmla="*/ 0 w 436"/>
              <a:gd name="T7" fmla="*/ 2147483647 h 135"/>
              <a:gd name="T8" fmla="*/ 2147483647 w 436"/>
              <a:gd name="T9" fmla="*/ 2147483647 h 135"/>
              <a:gd name="T10" fmla="*/ 0 60000 65536"/>
              <a:gd name="T11" fmla="*/ 0 60000 65536"/>
              <a:gd name="T12" fmla="*/ 0 60000 65536"/>
              <a:gd name="T13" fmla="*/ 0 60000 65536"/>
              <a:gd name="T14" fmla="*/ 0 60000 65536"/>
              <a:gd name="T15" fmla="*/ 0 w 436"/>
              <a:gd name="T16" fmla="*/ 0 h 135"/>
              <a:gd name="T17" fmla="*/ 436 w 436"/>
              <a:gd name="T18" fmla="*/ 135 h 135"/>
            </a:gdLst>
            <a:ahLst/>
            <a:cxnLst>
              <a:cxn ang="T10">
                <a:pos x="T0" y="T1"/>
              </a:cxn>
              <a:cxn ang="T11">
                <a:pos x="T2" y="T3"/>
              </a:cxn>
              <a:cxn ang="T12">
                <a:pos x="T4" y="T5"/>
              </a:cxn>
              <a:cxn ang="T13">
                <a:pos x="T6" y="T7"/>
              </a:cxn>
              <a:cxn ang="T14">
                <a:pos x="T8" y="T9"/>
              </a:cxn>
            </a:cxnLst>
            <a:rect l="T15" t="T16" r="T17" b="T18"/>
            <a:pathLst>
              <a:path w="436" h="135">
                <a:moveTo>
                  <a:pt x="314" y="135"/>
                </a:moveTo>
                <a:lnTo>
                  <a:pt x="436" y="39"/>
                </a:lnTo>
                <a:lnTo>
                  <a:pt x="129" y="0"/>
                </a:lnTo>
                <a:lnTo>
                  <a:pt x="0" y="95"/>
                </a:lnTo>
                <a:lnTo>
                  <a:pt x="314" y="135"/>
                </a:lnTo>
                <a:close/>
              </a:path>
            </a:pathLst>
          </a:custGeom>
          <a:solidFill>
            <a:srgbClr val="99BFB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09" name="Rectangle 37"/>
          <p:cNvSpPr>
            <a:spLocks noChangeArrowheads="1"/>
          </p:cNvSpPr>
          <p:nvPr/>
        </p:nvSpPr>
        <p:spPr bwMode="auto">
          <a:xfrm>
            <a:off x="4382911" y="4608772"/>
            <a:ext cx="179212"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10" name="Rectangle 38"/>
          <p:cNvSpPr>
            <a:spLocks noChangeArrowheads="1"/>
          </p:cNvSpPr>
          <p:nvPr/>
        </p:nvSpPr>
        <p:spPr bwMode="auto">
          <a:xfrm>
            <a:off x="4340581" y="4608513"/>
            <a:ext cx="242711"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11" name="Freeform 39"/>
          <p:cNvSpPr>
            <a:spLocks/>
          </p:cNvSpPr>
          <p:nvPr/>
        </p:nvSpPr>
        <p:spPr bwMode="auto">
          <a:xfrm>
            <a:off x="5998760" y="4423034"/>
            <a:ext cx="159455" cy="701675"/>
          </a:xfrm>
          <a:custGeom>
            <a:avLst/>
            <a:gdLst>
              <a:gd name="T0" fmla="*/ 0 w 96"/>
              <a:gd name="T1" fmla="*/ 2147483647 h 442"/>
              <a:gd name="T2" fmla="*/ 2147483647 w 96"/>
              <a:gd name="T3" fmla="*/ 2147483647 h 442"/>
              <a:gd name="T4" fmla="*/ 2147483647 w 96"/>
              <a:gd name="T5" fmla="*/ 0 h 442"/>
              <a:gd name="T6" fmla="*/ 2147483647 w 96"/>
              <a:gd name="T7" fmla="*/ 2147483647 h 442"/>
              <a:gd name="T8" fmla="*/ 0 w 96"/>
              <a:gd name="T9" fmla="*/ 2147483647 h 442"/>
              <a:gd name="T10" fmla="*/ 0 60000 65536"/>
              <a:gd name="T11" fmla="*/ 0 60000 65536"/>
              <a:gd name="T12" fmla="*/ 0 60000 65536"/>
              <a:gd name="T13" fmla="*/ 0 60000 65536"/>
              <a:gd name="T14" fmla="*/ 0 60000 65536"/>
              <a:gd name="T15" fmla="*/ 0 w 96"/>
              <a:gd name="T16" fmla="*/ 0 h 442"/>
              <a:gd name="T17" fmla="*/ 96 w 96"/>
              <a:gd name="T18" fmla="*/ 442 h 442"/>
            </a:gdLst>
            <a:ahLst/>
            <a:cxnLst>
              <a:cxn ang="T10">
                <a:pos x="T0" y="T1"/>
              </a:cxn>
              <a:cxn ang="T11">
                <a:pos x="T2" y="T3"/>
              </a:cxn>
              <a:cxn ang="T12">
                <a:pos x="T4" y="T5"/>
              </a:cxn>
              <a:cxn ang="T13">
                <a:pos x="T6" y="T7"/>
              </a:cxn>
              <a:cxn ang="T14">
                <a:pos x="T8" y="T9"/>
              </a:cxn>
            </a:cxnLst>
            <a:rect l="T15" t="T16" r="T17" b="T18"/>
            <a:pathLst>
              <a:path w="96" h="442">
                <a:moveTo>
                  <a:pt x="0" y="442"/>
                </a:moveTo>
                <a:lnTo>
                  <a:pt x="7" y="96"/>
                </a:lnTo>
                <a:lnTo>
                  <a:pt x="96" y="0"/>
                </a:lnTo>
                <a:lnTo>
                  <a:pt x="91" y="330"/>
                </a:lnTo>
                <a:lnTo>
                  <a:pt x="0" y="442"/>
                </a:lnTo>
                <a:close/>
              </a:path>
            </a:pathLst>
          </a:custGeom>
          <a:solidFill>
            <a:srgbClr val="668080"/>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12" name="Freeform 40"/>
          <p:cNvSpPr>
            <a:spLocks/>
          </p:cNvSpPr>
          <p:nvPr/>
        </p:nvSpPr>
        <p:spPr bwMode="auto">
          <a:xfrm>
            <a:off x="5432780" y="4521200"/>
            <a:ext cx="577145" cy="603250"/>
          </a:xfrm>
          <a:custGeom>
            <a:avLst/>
            <a:gdLst>
              <a:gd name="T0" fmla="*/ 0 w 347"/>
              <a:gd name="T1" fmla="*/ 2147483647 h 380"/>
              <a:gd name="T2" fmla="*/ 2147483647 w 347"/>
              <a:gd name="T3" fmla="*/ 0 h 380"/>
              <a:gd name="T4" fmla="*/ 2147483647 w 347"/>
              <a:gd name="T5" fmla="*/ 2147483647 h 380"/>
              <a:gd name="T6" fmla="*/ 2147483647 w 347"/>
              <a:gd name="T7" fmla="*/ 2147483647 h 380"/>
              <a:gd name="T8" fmla="*/ 0 w 347"/>
              <a:gd name="T9" fmla="*/ 2147483647 h 380"/>
              <a:gd name="T10" fmla="*/ 0 60000 65536"/>
              <a:gd name="T11" fmla="*/ 0 60000 65536"/>
              <a:gd name="T12" fmla="*/ 0 60000 65536"/>
              <a:gd name="T13" fmla="*/ 0 60000 65536"/>
              <a:gd name="T14" fmla="*/ 0 60000 65536"/>
              <a:gd name="T15" fmla="*/ 0 w 347"/>
              <a:gd name="T16" fmla="*/ 0 h 380"/>
              <a:gd name="T17" fmla="*/ 347 w 347"/>
              <a:gd name="T18" fmla="*/ 380 h 380"/>
            </a:gdLst>
            <a:ahLst/>
            <a:cxnLst>
              <a:cxn ang="T10">
                <a:pos x="T0" y="T1"/>
              </a:cxn>
              <a:cxn ang="T11">
                <a:pos x="T2" y="T3"/>
              </a:cxn>
              <a:cxn ang="T12">
                <a:pos x="T4" y="T5"/>
              </a:cxn>
              <a:cxn ang="T13">
                <a:pos x="T6" y="T7"/>
              </a:cxn>
              <a:cxn ang="T14">
                <a:pos x="T8" y="T9"/>
              </a:cxn>
            </a:cxnLst>
            <a:rect l="T15" t="T16" r="T17" b="T18"/>
            <a:pathLst>
              <a:path w="347" h="380">
                <a:moveTo>
                  <a:pt x="0" y="335"/>
                </a:moveTo>
                <a:lnTo>
                  <a:pt x="6" y="0"/>
                </a:lnTo>
                <a:lnTo>
                  <a:pt x="347" y="39"/>
                </a:lnTo>
                <a:lnTo>
                  <a:pt x="340" y="380"/>
                </a:lnTo>
                <a:lnTo>
                  <a:pt x="0" y="335"/>
                </a:lnTo>
                <a:close/>
              </a:path>
            </a:pathLst>
          </a:custGeom>
          <a:solidFill>
            <a:srgbClr val="00FFF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13" name="Freeform 41"/>
          <p:cNvSpPr>
            <a:spLocks/>
          </p:cNvSpPr>
          <p:nvPr/>
        </p:nvSpPr>
        <p:spPr bwMode="auto">
          <a:xfrm>
            <a:off x="5452533" y="4360863"/>
            <a:ext cx="705556" cy="214312"/>
          </a:xfrm>
          <a:custGeom>
            <a:avLst/>
            <a:gdLst>
              <a:gd name="T0" fmla="*/ 2147483647 w 424"/>
              <a:gd name="T1" fmla="*/ 2147483647 h 135"/>
              <a:gd name="T2" fmla="*/ 2147483647 w 424"/>
              <a:gd name="T3" fmla="*/ 2147483647 h 135"/>
              <a:gd name="T4" fmla="*/ 2147483647 w 424"/>
              <a:gd name="T5" fmla="*/ 0 h 135"/>
              <a:gd name="T6" fmla="*/ 0 w 424"/>
              <a:gd name="T7" fmla="*/ 2147483647 h 135"/>
              <a:gd name="T8" fmla="*/ 2147483647 w 424"/>
              <a:gd name="T9" fmla="*/ 2147483647 h 135"/>
              <a:gd name="T10" fmla="*/ 0 60000 65536"/>
              <a:gd name="T11" fmla="*/ 0 60000 65536"/>
              <a:gd name="T12" fmla="*/ 0 60000 65536"/>
              <a:gd name="T13" fmla="*/ 0 60000 65536"/>
              <a:gd name="T14" fmla="*/ 0 60000 65536"/>
              <a:gd name="T15" fmla="*/ 0 w 424"/>
              <a:gd name="T16" fmla="*/ 0 h 135"/>
              <a:gd name="T17" fmla="*/ 424 w 424"/>
              <a:gd name="T18" fmla="*/ 135 h 135"/>
            </a:gdLst>
            <a:ahLst/>
            <a:cxnLst>
              <a:cxn ang="T10">
                <a:pos x="T0" y="T1"/>
              </a:cxn>
              <a:cxn ang="T11">
                <a:pos x="T2" y="T3"/>
              </a:cxn>
              <a:cxn ang="T12">
                <a:pos x="T4" y="T5"/>
              </a:cxn>
              <a:cxn ang="T13">
                <a:pos x="T6" y="T7"/>
              </a:cxn>
              <a:cxn ang="T14">
                <a:pos x="T8" y="T9"/>
              </a:cxn>
            </a:cxnLst>
            <a:rect l="T15" t="T16" r="T17" b="T18"/>
            <a:pathLst>
              <a:path w="424" h="135">
                <a:moveTo>
                  <a:pt x="335" y="135"/>
                </a:moveTo>
                <a:lnTo>
                  <a:pt x="424" y="39"/>
                </a:lnTo>
                <a:lnTo>
                  <a:pt x="106" y="0"/>
                </a:lnTo>
                <a:lnTo>
                  <a:pt x="0" y="96"/>
                </a:lnTo>
                <a:lnTo>
                  <a:pt x="335" y="135"/>
                </a:lnTo>
                <a:close/>
              </a:path>
            </a:pathLst>
          </a:custGeom>
          <a:solidFill>
            <a:srgbClr val="99BFB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14" name="Rectangle 42"/>
          <p:cNvSpPr>
            <a:spLocks noChangeArrowheads="1"/>
          </p:cNvSpPr>
          <p:nvPr/>
        </p:nvSpPr>
        <p:spPr bwMode="auto">
          <a:xfrm>
            <a:off x="5600704" y="4707197"/>
            <a:ext cx="1778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15" name="Rectangle 43"/>
          <p:cNvSpPr>
            <a:spLocks noChangeArrowheads="1"/>
          </p:cNvSpPr>
          <p:nvPr/>
        </p:nvSpPr>
        <p:spPr bwMode="auto">
          <a:xfrm>
            <a:off x="5600701" y="4706938"/>
            <a:ext cx="242711"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16" name="Freeform 44"/>
          <p:cNvSpPr>
            <a:spLocks/>
          </p:cNvSpPr>
          <p:nvPr/>
        </p:nvSpPr>
        <p:spPr bwMode="auto">
          <a:xfrm>
            <a:off x="4066823" y="4494213"/>
            <a:ext cx="251178" cy="931862"/>
          </a:xfrm>
          <a:custGeom>
            <a:avLst/>
            <a:gdLst>
              <a:gd name="T0" fmla="*/ 2147483647 w 150"/>
              <a:gd name="T1" fmla="*/ 2147483647 h 587"/>
              <a:gd name="T2" fmla="*/ 0 w 150"/>
              <a:gd name="T3" fmla="*/ 2147483647 h 587"/>
              <a:gd name="T4" fmla="*/ 2147483647 w 150"/>
              <a:gd name="T5" fmla="*/ 0 h 587"/>
              <a:gd name="T6" fmla="*/ 2147483647 w 150"/>
              <a:gd name="T7" fmla="*/ 2147483647 h 587"/>
              <a:gd name="T8" fmla="*/ 2147483647 w 150"/>
              <a:gd name="T9" fmla="*/ 2147483647 h 587"/>
              <a:gd name="T10" fmla="*/ 0 60000 65536"/>
              <a:gd name="T11" fmla="*/ 0 60000 65536"/>
              <a:gd name="T12" fmla="*/ 0 60000 65536"/>
              <a:gd name="T13" fmla="*/ 0 60000 65536"/>
              <a:gd name="T14" fmla="*/ 0 60000 65536"/>
              <a:gd name="T15" fmla="*/ 0 w 150"/>
              <a:gd name="T16" fmla="*/ 0 h 587"/>
              <a:gd name="T17" fmla="*/ 150 w 150"/>
              <a:gd name="T18" fmla="*/ 587 h 587"/>
            </a:gdLst>
            <a:ahLst/>
            <a:cxnLst>
              <a:cxn ang="T10">
                <a:pos x="T0" y="T1"/>
              </a:cxn>
              <a:cxn ang="T11">
                <a:pos x="T2" y="T3"/>
              </a:cxn>
              <a:cxn ang="T12">
                <a:pos x="T4" y="T5"/>
              </a:cxn>
              <a:cxn ang="T13">
                <a:pos x="T6" y="T7"/>
              </a:cxn>
              <a:cxn ang="T14">
                <a:pos x="T8" y="T9"/>
              </a:cxn>
            </a:cxnLst>
            <a:rect l="T15" t="T16" r="T17" b="T18"/>
            <a:pathLst>
              <a:path w="150" h="587">
                <a:moveTo>
                  <a:pt x="5" y="587"/>
                </a:moveTo>
                <a:lnTo>
                  <a:pt x="0" y="112"/>
                </a:lnTo>
                <a:lnTo>
                  <a:pt x="145" y="0"/>
                </a:lnTo>
                <a:lnTo>
                  <a:pt x="150" y="458"/>
                </a:lnTo>
                <a:lnTo>
                  <a:pt x="5" y="587"/>
                </a:lnTo>
                <a:close/>
              </a:path>
            </a:pathLst>
          </a:custGeom>
          <a:solidFill>
            <a:srgbClr val="668080"/>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17" name="Freeform 45"/>
          <p:cNvSpPr>
            <a:spLocks/>
          </p:cNvSpPr>
          <p:nvPr/>
        </p:nvSpPr>
        <p:spPr bwMode="auto">
          <a:xfrm>
            <a:off x="3508022" y="4608513"/>
            <a:ext cx="577145" cy="817562"/>
          </a:xfrm>
          <a:custGeom>
            <a:avLst/>
            <a:gdLst>
              <a:gd name="T0" fmla="*/ 2147483647 w 346"/>
              <a:gd name="T1" fmla="*/ 2147483647 h 515"/>
              <a:gd name="T2" fmla="*/ 0 w 346"/>
              <a:gd name="T3" fmla="*/ 0 h 515"/>
              <a:gd name="T4" fmla="*/ 2147483647 w 346"/>
              <a:gd name="T5" fmla="*/ 2147483647 h 515"/>
              <a:gd name="T6" fmla="*/ 2147483647 w 346"/>
              <a:gd name="T7" fmla="*/ 2147483647 h 515"/>
              <a:gd name="T8" fmla="*/ 2147483647 w 346"/>
              <a:gd name="T9" fmla="*/ 2147483647 h 515"/>
              <a:gd name="T10" fmla="*/ 0 60000 65536"/>
              <a:gd name="T11" fmla="*/ 0 60000 65536"/>
              <a:gd name="T12" fmla="*/ 0 60000 65536"/>
              <a:gd name="T13" fmla="*/ 0 60000 65536"/>
              <a:gd name="T14" fmla="*/ 0 60000 65536"/>
              <a:gd name="T15" fmla="*/ 0 w 346"/>
              <a:gd name="T16" fmla="*/ 0 h 515"/>
              <a:gd name="T17" fmla="*/ 346 w 346"/>
              <a:gd name="T18" fmla="*/ 515 h 515"/>
            </a:gdLst>
            <a:ahLst/>
            <a:cxnLst>
              <a:cxn ang="T10">
                <a:pos x="T0" y="T1"/>
              </a:cxn>
              <a:cxn ang="T11">
                <a:pos x="T2" y="T3"/>
              </a:cxn>
              <a:cxn ang="T12">
                <a:pos x="T4" y="T5"/>
              </a:cxn>
              <a:cxn ang="T13">
                <a:pos x="T6" y="T7"/>
              </a:cxn>
              <a:cxn ang="T14">
                <a:pos x="T8" y="T9"/>
              </a:cxn>
            </a:cxnLst>
            <a:rect l="T15" t="T16" r="T17" b="T18"/>
            <a:pathLst>
              <a:path w="346" h="515">
                <a:moveTo>
                  <a:pt x="6" y="464"/>
                </a:moveTo>
                <a:lnTo>
                  <a:pt x="0" y="0"/>
                </a:lnTo>
                <a:lnTo>
                  <a:pt x="341" y="40"/>
                </a:lnTo>
                <a:lnTo>
                  <a:pt x="346" y="515"/>
                </a:lnTo>
                <a:lnTo>
                  <a:pt x="6" y="464"/>
                </a:lnTo>
                <a:close/>
              </a:path>
            </a:pathLst>
          </a:custGeom>
          <a:solidFill>
            <a:srgbClr val="00FFF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18" name="Freeform 46"/>
          <p:cNvSpPr>
            <a:spLocks/>
          </p:cNvSpPr>
          <p:nvPr/>
        </p:nvSpPr>
        <p:spPr bwMode="auto">
          <a:xfrm>
            <a:off x="3508026" y="4432559"/>
            <a:ext cx="800100" cy="239713"/>
          </a:xfrm>
          <a:custGeom>
            <a:avLst/>
            <a:gdLst>
              <a:gd name="T0" fmla="*/ 2147483647 w 481"/>
              <a:gd name="T1" fmla="*/ 2147483647 h 151"/>
              <a:gd name="T2" fmla="*/ 2147483647 w 481"/>
              <a:gd name="T3" fmla="*/ 2147483647 h 151"/>
              <a:gd name="T4" fmla="*/ 2147483647 w 481"/>
              <a:gd name="T5" fmla="*/ 0 h 151"/>
              <a:gd name="T6" fmla="*/ 0 w 481"/>
              <a:gd name="T7" fmla="*/ 2147483647 h 151"/>
              <a:gd name="T8" fmla="*/ 2147483647 w 481"/>
              <a:gd name="T9" fmla="*/ 2147483647 h 151"/>
              <a:gd name="T10" fmla="*/ 0 60000 65536"/>
              <a:gd name="T11" fmla="*/ 0 60000 65536"/>
              <a:gd name="T12" fmla="*/ 0 60000 65536"/>
              <a:gd name="T13" fmla="*/ 0 60000 65536"/>
              <a:gd name="T14" fmla="*/ 0 60000 65536"/>
              <a:gd name="T15" fmla="*/ 0 w 481"/>
              <a:gd name="T16" fmla="*/ 0 h 151"/>
              <a:gd name="T17" fmla="*/ 481 w 481"/>
              <a:gd name="T18" fmla="*/ 151 h 151"/>
            </a:gdLst>
            <a:ahLst/>
            <a:cxnLst>
              <a:cxn ang="T10">
                <a:pos x="T0" y="T1"/>
              </a:cxn>
              <a:cxn ang="T11">
                <a:pos x="T2" y="T3"/>
              </a:cxn>
              <a:cxn ang="T12">
                <a:pos x="T4" y="T5"/>
              </a:cxn>
              <a:cxn ang="T13">
                <a:pos x="T6" y="T7"/>
              </a:cxn>
              <a:cxn ang="T14">
                <a:pos x="T8" y="T9"/>
              </a:cxn>
            </a:cxnLst>
            <a:rect l="T15" t="T16" r="T17" b="T18"/>
            <a:pathLst>
              <a:path w="481" h="151">
                <a:moveTo>
                  <a:pt x="336" y="151"/>
                </a:moveTo>
                <a:lnTo>
                  <a:pt x="481" y="39"/>
                </a:lnTo>
                <a:lnTo>
                  <a:pt x="151" y="0"/>
                </a:lnTo>
                <a:lnTo>
                  <a:pt x="0" y="111"/>
                </a:lnTo>
                <a:lnTo>
                  <a:pt x="336" y="151"/>
                </a:lnTo>
                <a:close/>
              </a:path>
            </a:pathLst>
          </a:custGeom>
          <a:solidFill>
            <a:srgbClr val="99BFB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19" name="Rectangle 47"/>
          <p:cNvSpPr>
            <a:spLocks noChangeArrowheads="1"/>
          </p:cNvSpPr>
          <p:nvPr/>
        </p:nvSpPr>
        <p:spPr bwMode="auto">
          <a:xfrm>
            <a:off x="3640669" y="4858009"/>
            <a:ext cx="242711"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20" name="Rectangle 48"/>
          <p:cNvSpPr>
            <a:spLocks noChangeArrowheads="1"/>
          </p:cNvSpPr>
          <p:nvPr/>
        </p:nvSpPr>
        <p:spPr bwMode="auto">
          <a:xfrm>
            <a:off x="3429130" y="4873884"/>
            <a:ext cx="85513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b="1" smtClean="0">
                <a:solidFill>
                  <a:srgbClr val="000000"/>
                </a:solidFill>
                <a:latin typeface="Arial" pitchFamily="34" charset="0"/>
              </a:rPr>
              <a:t>10.8</a:t>
            </a:r>
          </a:p>
        </p:txBody>
      </p:sp>
      <p:sp>
        <p:nvSpPr>
          <p:cNvPr id="284721" name="Freeform 49"/>
          <p:cNvSpPr>
            <a:spLocks/>
          </p:cNvSpPr>
          <p:nvPr/>
        </p:nvSpPr>
        <p:spPr bwMode="auto">
          <a:xfrm>
            <a:off x="5562603" y="5337434"/>
            <a:ext cx="186267" cy="282575"/>
          </a:xfrm>
          <a:custGeom>
            <a:avLst/>
            <a:gdLst>
              <a:gd name="T0" fmla="*/ 0 w 112"/>
              <a:gd name="T1" fmla="*/ 2147483647 h 178"/>
              <a:gd name="T2" fmla="*/ 0 w 112"/>
              <a:gd name="T3" fmla="*/ 2147483647 h 178"/>
              <a:gd name="T4" fmla="*/ 2147483647 w 112"/>
              <a:gd name="T5" fmla="*/ 0 h 178"/>
              <a:gd name="T6" fmla="*/ 2147483647 w 112"/>
              <a:gd name="T7" fmla="*/ 2147483647 h 178"/>
              <a:gd name="T8" fmla="*/ 0 w 112"/>
              <a:gd name="T9" fmla="*/ 2147483647 h 178"/>
              <a:gd name="T10" fmla="*/ 0 60000 65536"/>
              <a:gd name="T11" fmla="*/ 0 60000 65536"/>
              <a:gd name="T12" fmla="*/ 0 60000 65536"/>
              <a:gd name="T13" fmla="*/ 0 60000 65536"/>
              <a:gd name="T14" fmla="*/ 0 60000 65536"/>
              <a:gd name="T15" fmla="*/ 0 w 112"/>
              <a:gd name="T16" fmla="*/ 0 h 178"/>
              <a:gd name="T17" fmla="*/ 112 w 112"/>
              <a:gd name="T18" fmla="*/ 178 h 178"/>
            </a:gdLst>
            <a:ahLst/>
            <a:cxnLst>
              <a:cxn ang="T10">
                <a:pos x="T0" y="T1"/>
              </a:cxn>
              <a:cxn ang="T11">
                <a:pos x="T2" y="T3"/>
              </a:cxn>
              <a:cxn ang="T12">
                <a:pos x="T4" y="T5"/>
              </a:cxn>
              <a:cxn ang="T13">
                <a:pos x="T6" y="T7"/>
              </a:cxn>
              <a:cxn ang="T14">
                <a:pos x="T8" y="T9"/>
              </a:cxn>
            </a:cxnLst>
            <a:rect l="T15" t="T16" r="T17" b="T18"/>
            <a:pathLst>
              <a:path w="112" h="178">
                <a:moveTo>
                  <a:pt x="0" y="178"/>
                </a:moveTo>
                <a:lnTo>
                  <a:pt x="0" y="134"/>
                </a:lnTo>
                <a:lnTo>
                  <a:pt x="112" y="0"/>
                </a:lnTo>
                <a:lnTo>
                  <a:pt x="112" y="44"/>
                </a:lnTo>
                <a:lnTo>
                  <a:pt x="0" y="178"/>
                </a:lnTo>
                <a:close/>
              </a:path>
            </a:pathLst>
          </a:custGeom>
          <a:solidFill>
            <a:srgbClr val="668080"/>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22" name="Freeform 50"/>
          <p:cNvSpPr>
            <a:spLocks/>
          </p:cNvSpPr>
          <p:nvPr/>
        </p:nvSpPr>
        <p:spPr bwMode="auto">
          <a:xfrm>
            <a:off x="4950178" y="5459672"/>
            <a:ext cx="612422" cy="160337"/>
          </a:xfrm>
          <a:custGeom>
            <a:avLst/>
            <a:gdLst>
              <a:gd name="T0" fmla="*/ 0 w 368"/>
              <a:gd name="T1" fmla="*/ 2147483647 h 101"/>
              <a:gd name="T2" fmla="*/ 0 w 368"/>
              <a:gd name="T3" fmla="*/ 0 h 101"/>
              <a:gd name="T4" fmla="*/ 2147483647 w 368"/>
              <a:gd name="T5" fmla="*/ 2147483647 h 101"/>
              <a:gd name="T6" fmla="*/ 2147483647 w 368"/>
              <a:gd name="T7" fmla="*/ 2147483647 h 101"/>
              <a:gd name="T8" fmla="*/ 0 w 368"/>
              <a:gd name="T9" fmla="*/ 2147483647 h 101"/>
              <a:gd name="T10" fmla="*/ 0 60000 65536"/>
              <a:gd name="T11" fmla="*/ 0 60000 65536"/>
              <a:gd name="T12" fmla="*/ 0 60000 65536"/>
              <a:gd name="T13" fmla="*/ 0 60000 65536"/>
              <a:gd name="T14" fmla="*/ 0 60000 65536"/>
              <a:gd name="T15" fmla="*/ 0 w 368"/>
              <a:gd name="T16" fmla="*/ 0 h 101"/>
              <a:gd name="T17" fmla="*/ 368 w 368"/>
              <a:gd name="T18" fmla="*/ 101 h 101"/>
            </a:gdLst>
            <a:ahLst/>
            <a:cxnLst>
              <a:cxn ang="T10">
                <a:pos x="T0" y="T1"/>
              </a:cxn>
              <a:cxn ang="T11">
                <a:pos x="T2" y="T3"/>
              </a:cxn>
              <a:cxn ang="T12">
                <a:pos x="T4" y="T5"/>
              </a:cxn>
              <a:cxn ang="T13">
                <a:pos x="T6" y="T7"/>
              </a:cxn>
              <a:cxn ang="T14">
                <a:pos x="T8" y="T9"/>
              </a:cxn>
            </a:cxnLst>
            <a:rect l="T15" t="T16" r="T17" b="T18"/>
            <a:pathLst>
              <a:path w="368" h="101">
                <a:moveTo>
                  <a:pt x="0" y="45"/>
                </a:moveTo>
                <a:lnTo>
                  <a:pt x="0" y="0"/>
                </a:lnTo>
                <a:lnTo>
                  <a:pt x="368" y="57"/>
                </a:lnTo>
                <a:lnTo>
                  <a:pt x="368" y="101"/>
                </a:lnTo>
                <a:lnTo>
                  <a:pt x="0" y="45"/>
                </a:lnTo>
                <a:close/>
              </a:path>
            </a:pathLst>
          </a:custGeom>
          <a:solidFill>
            <a:srgbClr val="00FFF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23" name="Freeform 51"/>
          <p:cNvSpPr>
            <a:spLocks/>
          </p:cNvSpPr>
          <p:nvPr/>
        </p:nvSpPr>
        <p:spPr bwMode="auto">
          <a:xfrm>
            <a:off x="4950199" y="5265738"/>
            <a:ext cx="798689" cy="284162"/>
          </a:xfrm>
          <a:custGeom>
            <a:avLst/>
            <a:gdLst>
              <a:gd name="T0" fmla="*/ 2147483647 w 480"/>
              <a:gd name="T1" fmla="*/ 2147483647 h 179"/>
              <a:gd name="T2" fmla="*/ 2147483647 w 480"/>
              <a:gd name="T3" fmla="*/ 2147483647 h 179"/>
              <a:gd name="T4" fmla="*/ 2147483647 w 480"/>
              <a:gd name="T5" fmla="*/ 0 h 179"/>
              <a:gd name="T6" fmla="*/ 0 w 480"/>
              <a:gd name="T7" fmla="*/ 2147483647 h 179"/>
              <a:gd name="T8" fmla="*/ 2147483647 w 480"/>
              <a:gd name="T9" fmla="*/ 2147483647 h 179"/>
              <a:gd name="T10" fmla="*/ 0 60000 65536"/>
              <a:gd name="T11" fmla="*/ 0 60000 65536"/>
              <a:gd name="T12" fmla="*/ 0 60000 65536"/>
              <a:gd name="T13" fmla="*/ 0 60000 65536"/>
              <a:gd name="T14" fmla="*/ 0 60000 65536"/>
              <a:gd name="T15" fmla="*/ 0 w 480"/>
              <a:gd name="T16" fmla="*/ 0 h 179"/>
              <a:gd name="T17" fmla="*/ 480 w 480"/>
              <a:gd name="T18" fmla="*/ 179 h 179"/>
            </a:gdLst>
            <a:ahLst/>
            <a:cxnLst>
              <a:cxn ang="T10">
                <a:pos x="T0" y="T1"/>
              </a:cxn>
              <a:cxn ang="T11">
                <a:pos x="T2" y="T3"/>
              </a:cxn>
              <a:cxn ang="T12">
                <a:pos x="T4" y="T5"/>
              </a:cxn>
              <a:cxn ang="T13">
                <a:pos x="T6" y="T7"/>
              </a:cxn>
              <a:cxn ang="T14">
                <a:pos x="T8" y="T9"/>
              </a:cxn>
            </a:cxnLst>
            <a:rect l="T15" t="T16" r="T17" b="T18"/>
            <a:pathLst>
              <a:path w="480" h="179">
                <a:moveTo>
                  <a:pt x="368" y="179"/>
                </a:moveTo>
                <a:lnTo>
                  <a:pt x="480" y="45"/>
                </a:lnTo>
                <a:lnTo>
                  <a:pt x="128" y="0"/>
                </a:lnTo>
                <a:lnTo>
                  <a:pt x="0" y="128"/>
                </a:lnTo>
                <a:lnTo>
                  <a:pt x="368" y="179"/>
                </a:lnTo>
                <a:close/>
              </a:path>
            </a:pathLst>
          </a:custGeom>
          <a:solidFill>
            <a:srgbClr val="99BFBF"/>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24" name="Line 52"/>
          <p:cNvSpPr>
            <a:spLocks noChangeShapeType="1"/>
          </p:cNvSpPr>
          <p:nvPr/>
        </p:nvSpPr>
        <p:spPr bwMode="auto">
          <a:xfrm flipH="1" flipV="1">
            <a:off x="2792590" y="2527300"/>
            <a:ext cx="111477" cy="2924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25" name="Line 53"/>
          <p:cNvSpPr>
            <a:spLocks noChangeShapeType="1"/>
          </p:cNvSpPr>
          <p:nvPr/>
        </p:nvSpPr>
        <p:spPr bwMode="auto">
          <a:xfrm flipH="1">
            <a:off x="2846341" y="5451475"/>
            <a:ext cx="57855"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26" name="Line 54"/>
          <p:cNvSpPr>
            <a:spLocks noChangeShapeType="1"/>
          </p:cNvSpPr>
          <p:nvPr/>
        </p:nvSpPr>
        <p:spPr bwMode="auto">
          <a:xfrm flipH="1">
            <a:off x="2839157" y="5097722"/>
            <a:ext cx="46567"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27" name="Line 55"/>
          <p:cNvSpPr>
            <a:spLocks noChangeShapeType="1"/>
          </p:cNvSpPr>
          <p:nvPr/>
        </p:nvSpPr>
        <p:spPr bwMode="auto">
          <a:xfrm flipH="1">
            <a:off x="2829282" y="4751647"/>
            <a:ext cx="45156"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28" name="Line 56"/>
          <p:cNvSpPr>
            <a:spLocks noChangeShapeType="1"/>
          </p:cNvSpPr>
          <p:nvPr/>
        </p:nvSpPr>
        <p:spPr bwMode="auto">
          <a:xfrm flipH="1">
            <a:off x="2809652" y="4389697"/>
            <a:ext cx="57855"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29" name="Line 57"/>
          <p:cNvSpPr>
            <a:spLocks noChangeShapeType="1"/>
          </p:cNvSpPr>
          <p:nvPr/>
        </p:nvSpPr>
        <p:spPr bwMode="auto">
          <a:xfrm flipH="1">
            <a:off x="2802596" y="4033846"/>
            <a:ext cx="43745"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30" name="Line 58"/>
          <p:cNvSpPr>
            <a:spLocks noChangeShapeType="1"/>
          </p:cNvSpPr>
          <p:nvPr/>
        </p:nvSpPr>
        <p:spPr bwMode="auto">
          <a:xfrm flipH="1">
            <a:off x="2792593" y="3662368"/>
            <a:ext cx="46566"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31" name="Line 59"/>
          <p:cNvSpPr>
            <a:spLocks noChangeShapeType="1"/>
          </p:cNvSpPr>
          <p:nvPr/>
        </p:nvSpPr>
        <p:spPr bwMode="auto">
          <a:xfrm flipH="1">
            <a:off x="2772834" y="3287972"/>
            <a:ext cx="56444"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32" name="Line 60"/>
          <p:cNvSpPr>
            <a:spLocks noChangeShapeType="1"/>
          </p:cNvSpPr>
          <p:nvPr/>
        </p:nvSpPr>
        <p:spPr bwMode="auto">
          <a:xfrm flipH="1">
            <a:off x="2755905" y="2908300"/>
            <a:ext cx="46566"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33" name="Line 61"/>
          <p:cNvSpPr>
            <a:spLocks noChangeShapeType="1"/>
          </p:cNvSpPr>
          <p:nvPr/>
        </p:nvSpPr>
        <p:spPr bwMode="auto">
          <a:xfrm flipH="1">
            <a:off x="2737559" y="2527300"/>
            <a:ext cx="55034"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FFFFFF"/>
              </a:solidFill>
            </a:endParaRPr>
          </a:p>
        </p:txBody>
      </p:sp>
      <p:sp>
        <p:nvSpPr>
          <p:cNvPr id="284734" name="Rectangle 62"/>
          <p:cNvSpPr>
            <a:spLocks noChangeArrowheads="1"/>
          </p:cNvSpPr>
          <p:nvPr/>
        </p:nvSpPr>
        <p:spPr bwMode="auto">
          <a:xfrm>
            <a:off x="2737560" y="5356225"/>
            <a:ext cx="76200"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35" name="Rectangle 63"/>
          <p:cNvSpPr>
            <a:spLocks noChangeArrowheads="1"/>
          </p:cNvSpPr>
          <p:nvPr/>
        </p:nvSpPr>
        <p:spPr bwMode="auto">
          <a:xfrm>
            <a:off x="2737555" y="5522913"/>
            <a:ext cx="131234"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36" name="Rectangle 64"/>
          <p:cNvSpPr>
            <a:spLocks noChangeArrowheads="1"/>
          </p:cNvSpPr>
          <p:nvPr/>
        </p:nvSpPr>
        <p:spPr bwMode="auto">
          <a:xfrm>
            <a:off x="2727680" y="5000884"/>
            <a:ext cx="762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37" name="Rectangle 65"/>
          <p:cNvSpPr>
            <a:spLocks noChangeArrowheads="1"/>
          </p:cNvSpPr>
          <p:nvPr/>
        </p:nvSpPr>
        <p:spPr bwMode="auto">
          <a:xfrm>
            <a:off x="2727682" y="5167313"/>
            <a:ext cx="132644"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38" name="Rectangle 66"/>
          <p:cNvSpPr>
            <a:spLocks noChangeArrowheads="1"/>
          </p:cNvSpPr>
          <p:nvPr/>
        </p:nvSpPr>
        <p:spPr bwMode="auto">
          <a:xfrm>
            <a:off x="2573867" y="5029459"/>
            <a:ext cx="1138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5</a:t>
            </a:r>
            <a:endParaRPr lang="en-US" sz="1600" smtClean="0">
              <a:solidFill>
                <a:srgbClr val="FFFFFF"/>
              </a:solidFill>
            </a:endParaRPr>
          </a:p>
        </p:txBody>
      </p:sp>
      <p:sp>
        <p:nvSpPr>
          <p:cNvPr id="284739" name="Rectangle 67"/>
          <p:cNvSpPr>
            <a:spLocks noChangeArrowheads="1"/>
          </p:cNvSpPr>
          <p:nvPr/>
        </p:nvSpPr>
        <p:spPr bwMode="auto">
          <a:xfrm>
            <a:off x="2626082" y="4662747"/>
            <a:ext cx="13970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40" name="Rectangle 68"/>
          <p:cNvSpPr>
            <a:spLocks noChangeArrowheads="1"/>
          </p:cNvSpPr>
          <p:nvPr/>
        </p:nvSpPr>
        <p:spPr bwMode="auto">
          <a:xfrm>
            <a:off x="2626208" y="4832609"/>
            <a:ext cx="204611"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41" name="Rectangle 69"/>
          <p:cNvSpPr>
            <a:spLocks noChangeArrowheads="1"/>
          </p:cNvSpPr>
          <p:nvPr/>
        </p:nvSpPr>
        <p:spPr bwMode="auto">
          <a:xfrm>
            <a:off x="2506134" y="4724659"/>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10</a:t>
            </a:r>
            <a:endParaRPr lang="en-US" sz="1600" smtClean="0">
              <a:solidFill>
                <a:srgbClr val="FFFFFF"/>
              </a:solidFill>
            </a:endParaRPr>
          </a:p>
        </p:txBody>
      </p:sp>
      <p:sp>
        <p:nvSpPr>
          <p:cNvPr id="284742" name="Rectangle 70"/>
          <p:cNvSpPr>
            <a:spLocks noChangeArrowheads="1"/>
          </p:cNvSpPr>
          <p:nvPr/>
        </p:nvSpPr>
        <p:spPr bwMode="auto">
          <a:xfrm>
            <a:off x="2616200" y="4291272"/>
            <a:ext cx="141111"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43" name="Rectangle 71"/>
          <p:cNvSpPr>
            <a:spLocks noChangeArrowheads="1"/>
          </p:cNvSpPr>
          <p:nvPr/>
        </p:nvSpPr>
        <p:spPr bwMode="auto">
          <a:xfrm>
            <a:off x="2616201" y="4459288"/>
            <a:ext cx="206022"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44" name="Rectangle 72"/>
          <p:cNvSpPr>
            <a:spLocks noChangeArrowheads="1"/>
          </p:cNvSpPr>
          <p:nvPr/>
        </p:nvSpPr>
        <p:spPr bwMode="auto">
          <a:xfrm>
            <a:off x="2506134" y="4343659"/>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15</a:t>
            </a:r>
            <a:endParaRPr lang="en-US" sz="1600" smtClean="0">
              <a:solidFill>
                <a:srgbClr val="FFFFFF"/>
              </a:solidFill>
            </a:endParaRPr>
          </a:p>
        </p:txBody>
      </p:sp>
      <p:sp>
        <p:nvSpPr>
          <p:cNvPr id="284745" name="Rectangle 73"/>
          <p:cNvSpPr>
            <a:spLocks noChangeArrowheads="1"/>
          </p:cNvSpPr>
          <p:nvPr/>
        </p:nvSpPr>
        <p:spPr bwMode="auto">
          <a:xfrm>
            <a:off x="2604959" y="3937000"/>
            <a:ext cx="145345"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46" name="Rectangle 74"/>
          <p:cNvSpPr>
            <a:spLocks noChangeArrowheads="1"/>
          </p:cNvSpPr>
          <p:nvPr/>
        </p:nvSpPr>
        <p:spPr bwMode="auto">
          <a:xfrm>
            <a:off x="2604911" y="4105279"/>
            <a:ext cx="208844"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47" name="Rectangle 75"/>
          <p:cNvSpPr>
            <a:spLocks noChangeArrowheads="1"/>
          </p:cNvSpPr>
          <p:nvPr/>
        </p:nvSpPr>
        <p:spPr bwMode="auto">
          <a:xfrm>
            <a:off x="2506134" y="3962408"/>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20</a:t>
            </a:r>
            <a:endParaRPr lang="en-US" sz="1600" smtClean="0">
              <a:solidFill>
                <a:srgbClr val="FFFFFF"/>
              </a:solidFill>
            </a:endParaRPr>
          </a:p>
        </p:txBody>
      </p:sp>
      <p:sp>
        <p:nvSpPr>
          <p:cNvPr id="284748" name="Rectangle 76"/>
          <p:cNvSpPr>
            <a:spLocks noChangeArrowheads="1"/>
          </p:cNvSpPr>
          <p:nvPr/>
        </p:nvSpPr>
        <p:spPr bwMode="auto">
          <a:xfrm>
            <a:off x="2587981" y="3573463"/>
            <a:ext cx="141111"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49" name="Rectangle 77"/>
          <p:cNvSpPr>
            <a:spLocks noChangeArrowheads="1"/>
          </p:cNvSpPr>
          <p:nvPr/>
        </p:nvSpPr>
        <p:spPr bwMode="auto">
          <a:xfrm>
            <a:off x="2587978" y="3741738"/>
            <a:ext cx="206022"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50" name="Rectangle 78"/>
          <p:cNvSpPr>
            <a:spLocks noChangeArrowheads="1"/>
          </p:cNvSpPr>
          <p:nvPr/>
        </p:nvSpPr>
        <p:spPr bwMode="auto">
          <a:xfrm>
            <a:off x="2506134" y="3581406"/>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25</a:t>
            </a:r>
            <a:endParaRPr lang="en-US" sz="1600" smtClean="0">
              <a:solidFill>
                <a:srgbClr val="FFFFFF"/>
              </a:solidFill>
            </a:endParaRPr>
          </a:p>
        </p:txBody>
      </p:sp>
      <p:sp>
        <p:nvSpPr>
          <p:cNvPr id="284751" name="Rectangle 79"/>
          <p:cNvSpPr>
            <a:spLocks noChangeArrowheads="1"/>
          </p:cNvSpPr>
          <p:nvPr/>
        </p:nvSpPr>
        <p:spPr bwMode="auto">
          <a:xfrm>
            <a:off x="2579514" y="3190881"/>
            <a:ext cx="1397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52" name="Rectangle 80"/>
          <p:cNvSpPr>
            <a:spLocks noChangeArrowheads="1"/>
          </p:cNvSpPr>
          <p:nvPr/>
        </p:nvSpPr>
        <p:spPr bwMode="auto">
          <a:xfrm>
            <a:off x="2579514" y="3360746"/>
            <a:ext cx="204612"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53" name="Rectangle 81"/>
          <p:cNvSpPr>
            <a:spLocks noChangeArrowheads="1"/>
          </p:cNvSpPr>
          <p:nvPr/>
        </p:nvSpPr>
        <p:spPr bwMode="auto">
          <a:xfrm>
            <a:off x="2506134" y="3200659"/>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30</a:t>
            </a:r>
            <a:endParaRPr lang="en-US" sz="1600" smtClean="0">
              <a:solidFill>
                <a:srgbClr val="FFFFFF"/>
              </a:solidFill>
            </a:endParaRPr>
          </a:p>
        </p:txBody>
      </p:sp>
      <p:sp>
        <p:nvSpPr>
          <p:cNvPr id="284754" name="Rectangle 82"/>
          <p:cNvSpPr>
            <a:spLocks noChangeArrowheads="1"/>
          </p:cNvSpPr>
          <p:nvPr/>
        </p:nvSpPr>
        <p:spPr bwMode="auto">
          <a:xfrm>
            <a:off x="2551293" y="2810134"/>
            <a:ext cx="141111"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55" name="Rectangle 83"/>
          <p:cNvSpPr>
            <a:spLocks noChangeArrowheads="1"/>
          </p:cNvSpPr>
          <p:nvPr/>
        </p:nvSpPr>
        <p:spPr bwMode="auto">
          <a:xfrm>
            <a:off x="2551289" y="2978409"/>
            <a:ext cx="206022"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56" name="Rectangle 84"/>
          <p:cNvSpPr>
            <a:spLocks noChangeArrowheads="1"/>
          </p:cNvSpPr>
          <p:nvPr/>
        </p:nvSpPr>
        <p:spPr bwMode="auto">
          <a:xfrm>
            <a:off x="2506134" y="2819659"/>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35</a:t>
            </a:r>
            <a:endParaRPr lang="en-US" sz="1600" smtClean="0">
              <a:solidFill>
                <a:srgbClr val="FFFFFF"/>
              </a:solidFill>
            </a:endParaRPr>
          </a:p>
        </p:txBody>
      </p:sp>
      <p:sp>
        <p:nvSpPr>
          <p:cNvPr id="284757" name="Rectangle 85"/>
          <p:cNvSpPr>
            <a:spLocks noChangeArrowheads="1"/>
          </p:cNvSpPr>
          <p:nvPr/>
        </p:nvSpPr>
        <p:spPr bwMode="auto">
          <a:xfrm>
            <a:off x="2540003" y="2429134"/>
            <a:ext cx="142523"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58" name="Rectangle 86"/>
          <p:cNvSpPr>
            <a:spLocks noChangeArrowheads="1"/>
          </p:cNvSpPr>
          <p:nvPr/>
        </p:nvSpPr>
        <p:spPr bwMode="auto">
          <a:xfrm>
            <a:off x="2540000" y="2597150"/>
            <a:ext cx="210256"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59" name="Rectangle 87"/>
          <p:cNvSpPr>
            <a:spLocks noChangeArrowheads="1"/>
          </p:cNvSpPr>
          <p:nvPr/>
        </p:nvSpPr>
        <p:spPr bwMode="auto">
          <a:xfrm>
            <a:off x="2506134" y="2438659"/>
            <a:ext cx="2276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600" smtClean="0">
                <a:solidFill>
                  <a:srgbClr val="FFFFFF"/>
                </a:solidFill>
                <a:latin typeface="Arial" pitchFamily="34" charset="0"/>
              </a:rPr>
              <a:t>40</a:t>
            </a:r>
            <a:endParaRPr lang="en-US" sz="1600" smtClean="0">
              <a:solidFill>
                <a:srgbClr val="FFFFFF"/>
              </a:solidFill>
            </a:endParaRPr>
          </a:p>
        </p:txBody>
      </p:sp>
      <p:sp>
        <p:nvSpPr>
          <p:cNvPr id="284760" name="Rectangle 88"/>
          <p:cNvSpPr>
            <a:spLocks noChangeArrowheads="1"/>
          </p:cNvSpPr>
          <p:nvPr/>
        </p:nvSpPr>
        <p:spPr bwMode="auto">
          <a:xfrm>
            <a:off x="6976533" y="2209800"/>
            <a:ext cx="338667" cy="323850"/>
          </a:xfrm>
          <a:prstGeom prst="rect">
            <a:avLst/>
          </a:prstGeom>
          <a:solidFill>
            <a:srgbClr val="CC0000"/>
          </a:solidFill>
          <a:ln w="7938">
            <a:solidFill>
              <a:srgbClr val="000000"/>
            </a:solidFill>
            <a:miter lim="800000"/>
            <a:headEnd/>
            <a:tailEnd/>
          </a:ln>
        </p:spPr>
        <p:txBody>
          <a:bodyPr/>
          <a:lstStyle/>
          <a:p>
            <a:pPr eaLnBrk="0" hangingPunct="0"/>
            <a:endParaRPr lang="sv-SE" sz="1800" b="1" smtClean="0">
              <a:solidFill>
                <a:srgbClr val="FFFFFF"/>
              </a:solidFill>
            </a:endParaRPr>
          </a:p>
        </p:txBody>
      </p:sp>
      <p:sp>
        <p:nvSpPr>
          <p:cNvPr id="284761" name="Rectangle 89"/>
          <p:cNvSpPr>
            <a:spLocks noChangeArrowheads="1"/>
          </p:cNvSpPr>
          <p:nvPr/>
        </p:nvSpPr>
        <p:spPr bwMode="auto">
          <a:xfrm>
            <a:off x="7360359" y="2362200"/>
            <a:ext cx="403578"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62" name="Rectangle 90"/>
          <p:cNvSpPr>
            <a:spLocks noChangeArrowheads="1"/>
          </p:cNvSpPr>
          <p:nvPr/>
        </p:nvSpPr>
        <p:spPr bwMode="auto">
          <a:xfrm>
            <a:off x="7052733" y="2362200"/>
            <a:ext cx="791634"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930779" name="Rectangle 91"/>
          <p:cNvSpPr>
            <a:spLocks noChangeArrowheads="1"/>
          </p:cNvSpPr>
          <p:nvPr/>
        </p:nvSpPr>
        <p:spPr bwMode="auto">
          <a:xfrm>
            <a:off x="7382934" y="2133859"/>
            <a:ext cx="900888" cy="492443"/>
          </a:xfrm>
          <a:prstGeom prst="rect">
            <a:avLst/>
          </a:prstGeom>
          <a:noFill/>
          <a:ln w="9525">
            <a:noFill/>
            <a:miter lim="800000"/>
            <a:headEnd/>
            <a:tailEnd/>
          </a:ln>
        </p:spPr>
        <p:txBody>
          <a:bodyPr wrap="none" lIns="0" tIns="0" rIns="0" bIns="0">
            <a:spAutoFit/>
          </a:bodyPr>
          <a:lstStyle/>
          <a:p>
            <a:pPr eaLnBrk="0" hangingPunct="0">
              <a:defRPr/>
            </a:pPr>
            <a:r>
              <a:rPr lang="en-US" sz="3200" b="1">
                <a:solidFill>
                  <a:srgbClr val="CC0000"/>
                </a:solidFill>
                <a:effectLst>
                  <a:outerShdw blurRad="38100" dist="38100" dir="2700000" algn="tl">
                    <a:srgbClr val="000000"/>
                  </a:outerShdw>
                </a:effectLst>
                <a:latin typeface="Arial" charset="0"/>
              </a:rPr>
              <a:t>FH +</a:t>
            </a:r>
            <a:endParaRPr lang="en-US" sz="3200" b="1">
              <a:solidFill>
                <a:srgbClr val="CC0000"/>
              </a:solidFill>
              <a:effectLst>
                <a:outerShdw blurRad="38100" dist="38100" dir="2700000" algn="tl">
                  <a:srgbClr val="000000"/>
                </a:outerShdw>
              </a:effectLst>
            </a:endParaRPr>
          </a:p>
        </p:txBody>
      </p:sp>
      <p:sp>
        <p:nvSpPr>
          <p:cNvPr id="284764" name="Rectangle 92"/>
          <p:cNvSpPr>
            <a:spLocks noChangeArrowheads="1"/>
          </p:cNvSpPr>
          <p:nvPr/>
        </p:nvSpPr>
        <p:spPr bwMode="auto">
          <a:xfrm>
            <a:off x="6976533" y="2743200"/>
            <a:ext cx="338667" cy="304800"/>
          </a:xfrm>
          <a:prstGeom prst="rect">
            <a:avLst/>
          </a:prstGeom>
          <a:solidFill>
            <a:srgbClr val="00FFFF"/>
          </a:solidFill>
          <a:ln w="7938">
            <a:solidFill>
              <a:srgbClr val="000000"/>
            </a:solidFill>
            <a:miter lim="800000"/>
            <a:headEnd/>
            <a:tailEnd/>
          </a:ln>
        </p:spPr>
        <p:txBody>
          <a:bodyPr/>
          <a:lstStyle/>
          <a:p>
            <a:pPr eaLnBrk="0" hangingPunct="0"/>
            <a:endParaRPr lang="sv-SE" sz="1800" b="1" smtClean="0">
              <a:solidFill>
                <a:srgbClr val="FFFFFF"/>
              </a:solidFill>
            </a:endParaRPr>
          </a:p>
        </p:txBody>
      </p:sp>
      <p:sp>
        <p:nvSpPr>
          <p:cNvPr id="284765" name="Rectangle 93"/>
          <p:cNvSpPr>
            <a:spLocks noChangeArrowheads="1"/>
          </p:cNvSpPr>
          <p:nvPr/>
        </p:nvSpPr>
        <p:spPr bwMode="auto">
          <a:xfrm>
            <a:off x="7360356" y="2784734"/>
            <a:ext cx="564444"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66" name="Rectangle 94"/>
          <p:cNvSpPr>
            <a:spLocks noChangeArrowheads="1"/>
          </p:cNvSpPr>
          <p:nvPr/>
        </p:nvSpPr>
        <p:spPr bwMode="auto">
          <a:xfrm>
            <a:off x="7052733" y="2784734"/>
            <a:ext cx="791634"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930783" name="Rectangle 95"/>
          <p:cNvSpPr>
            <a:spLocks noChangeArrowheads="1"/>
          </p:cNvSpPr>
          <p:nvPr/>
        </p:nvSpPr>
        <p:spPr bwMode="auto">
          <a:xfrm>
            <a:off x="7382934" y="2667259"/>
            <a:ext cx="888064" cy="492443"/>
          </a:xfrm>
          <a:prstGeom prst="rect">
            <a:avLst/>
          </a:prstGeom>
          <a:noFill/>
          <a:ln w="9525">
            <a:noFill/>
            <a:miter lim="800000"/>
            <a:headEnd/>
            <a:tailEnd/>
          </a:ln>
        </p:spPr>
        <p:txBody>
          <a:bodyPr wrap="none" lIns="0" tIns="0" rIns="0" bIns="0">
            <a:spAutoFit/>
          </a:bodyPr>
          <a:lstStyle/>
          <a:p>
            <a:pPr eaLnBrk="0" hangingPunct="0">
              <a:defRPr/>
            </a:pPr>
            <a:r>
              <a:rPr lang="en-US" sz="3200" b="1">
                <a:solidFill>
                  <a:srgbClr val="00FFFF"/>
                </a:solidFill>
                <a:effectLst>
                  <a:outerShdw blurRad="38100" dist="38100" dir="2700000" algn="tl">
                    <a:srgbClr val="000000"/>
                  </a:outerShdw>
                </a:effectLst>
                <a:latin typeface="Arial" charset="0"/>
              </a:rPr>
              <a:t>FH –</a:t>
            </a:r>
            <a:endParaRPr lang="en-US" sz="3200" b="1">
              <a:solidFill>
                <a:srgbClr val="00FFFF"/>
              </a:solidFill>
              <a:effectLst>
                <a:outerShdw blurRad="38100" dist="38100" dir="2700000" algn="tl">
                  <a:srgbClr val="000000"/>
                </a:outerShdw>
              </a:effectLst>
            </a:endParaRPr>
          </a:p>
        </p:txBody>
      </p:sp>
      <p:sp>
        <p:nvSpPr>
          <p:cNvPr id="284768" name="Freeform 96"/>
          <p:cNvSpPr>
            <a:spLocks/>
          </p:cNvSpPr>
          <p:nvPr/>
        </p:nvSpPr>
        <p:spPr bwMode="auto">
          <a:xfrm>
            <a:off x="4625622" y="2490788"/>
            <a:ext cx="203200" cy="1995487"/>
          </a:xfrm>
          <a:custGeom>
            <a:avLst/>
            <a:gdLst>
              <a:gd name="T0" fmla="*/ 2147483647 w 122"/>
              <a:gd name="T1" fmla="*/ 2147483647 h 1257"/>
              <a:gd name="T2" fmla="*/ 0 w 122"/>
              <a:gd name="T3" fmla="*/ 2147483647 h 1257"/>
              <a:gd name="T4" fmla="*/ 2147483647 w 122"/>
              <a:gd name="T5" fmla="*/ 0 h 1257"/>
              <a:gd name="T6" fmla="*/ 2147483647 w 122"/>
              <a:gd name="T7" fmla="*/ 2147483647 h 1257"/>
              <a:gd name="T8" fmla="*/ 2147483647 w 122"/>
              <a:gd name="T9" fmla="*/ 2147483647 h 1257"/>
              <a:gd name="T10" fmla="*/ 0 60000 65536"/>
              <a:gd name="T11" fmla="*/ 0 60000 65536"/>
              <a:gd name="T12" fmla="*/ 0 60000 65536"/>
              <a:gd name="T13" fmla="*/ 0 60000 65536"/>
              <a:gd name="T14" fmla="*/ 0 60000 65536"/>
              <a:gd name="T15" fmla="*/ 0 w 122"/>
              <a:gd name="T16" fmla="*/ 0 h 1257"/>
              <a:gd name="T17" fmla="*/ 122 w 122"/>
              <a:gd name="T18" fmla="*/ 1257 h 1257"/>
            </a:gdLst>
            <a:ahLst/>
            <a:cxnLst>
              <a:cxn ang="T10">
                <a:pos x="T0" y="T1"/>
              </a:cxn>
              <a:cxn ang="T11">
                <a:pos x="T2" y="T3"/>
              </a:cxn>
              <a:cxn ang="T12">
                <a:pos x="T4" y="T5"/>
              </a:cxn>
              <a:cxn ang="T13">
                <a:pos x="T6" y="T7"/>
              </a:cxn>
              <a:cxn ang="T14">
                <a:pos x="T8" y="T9"/>
              </a:cxn>
            </a:cxnLst>
            <a:rect l="T15" t="T16" r="T17" b="T18"/>
            <a:pathLst>
              <a:path w="122" h="1257">
                <a:moveTo>
                  <a:pt x="5" y="1257"/>
                </a:moveTo>
                <a:lnTo>
                  <a:pt x="0" y="62"/>
                </a:lnTo>
                <a:lnTo>
                  <a:pt x="122" y="0"/>
                </a:lnTo>
                <a:lnTo>
                  <a:pt x="122" y="1150"/>
                </a:lnTo>
                <a:lnTo>
                  <a:pt x="5" y="1257"/>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69" name="Freeform 97"/>
          <p:cNvSpPr>
            <a:spLocks/>
          </p:cNvSpPr>
          <p:nvPr/>
        </p:nvSpPr>
        <p:spPr bwMode="auto">
          <a:xfrm>
            <a:off x="4093763" y="2552700"/>
            <a:ext cx="550333" cy="1933575"/>
          </a:xfrm>
          <a:custGeom>
            <a:avLst/>
            <a:gdLst>
              <a:gd name="T0" fmla="*/ 2147483647 w 330"/>
              <a:gd name="T1" fmla="*/ 2147483647 h 1218"/>
              <a:gd name="T2" fmla="*/ 0 w 330"/>
              <a:gd name="T3" fmla="*/ 0 h 1218"/>
              <a:gd name="T4" fmla="*/ 2147483647 w 330"/>
              <a:gd name="T5" fmla="*/ 2147483647 h 1218"/>
              <a:gd name="T6" fmla="*/ 2147483647 w 330"/>
              <a:gd name="T7" fmla="*/ 2147483647 h 1218"/>
              <a:gd name="T8" fmla="*/ 2147483647 w 330"/>
              <a:gd name="T9" fmla="*/ 2147483647 h 1218"/>
              <a:gd name="T10" fmla="*/ 0 60000 65536"/>
              <a:gd name="T11" fmla="*/ 0 60000 65536"/>
              <a:gd name="T12" fmla="*/ 0 60000 65536"/>
              <a:gd name="T13" fmla="*/ 0 60000 65536"/>
              <a:gd name="T14" fmla="*/ 0 60000 65536"/>
              <a:gd name="T15" fmla="*/ 0 w 330"/>
              <a:gd name="T16" fmla="*/ 0 h 1218"/>
              <a:gd name="T17" fmla="*/ 330 w 330"/>
              <a:gd name="T18" fmla="*/ 1218 h 1218"/>
            </a:gdLst>
            <a:ahLst/>
            <a:cxnLst>
              <a:cxn ang="T10">
                <a:pos x="T0" y="T1"/>
              </a:cxn>
              <a:cxn ang="T11">
                <a:pos x="T2" y="T3"/>
              </a:cxn>
              <a:cxn ang="T12">
                <a:pos x="T4" y="T5"/>
              </a:cxn>
              <a:cxn ang="T13">
                <a:pos x="T6" y="T7"/>
              </a:cxn>
              <a:cxn ang="T14">
                <a:pos x="T8" y="T9"/>
              </a:cxn>
            </a:cxnLst>
            <a:rect l="T15" t="T16" r="T17" b="T18"/>
            <a:pathLst>
              <a:path w="330" h="1218">
                <a:moveTo>
                  <a:pt x="17" y="1178"/>
                </a:moveTo>
                <a:lnTo>
                  <a:pt x="0" y="0"/>
                </a:lnTo>
                <a:lnTo>
                  <a:pt x="324" y="23"/>
                </a:lnTo>
                <a:lnTo>
                  <a:pt x="330" y="1218"/>
                </a:lnTo>
                <a:lnTo>
                  <a:pt x="17" y="1178"/>
                </a:lnTo>
                <a:close/>
              </a:path>
            </a:pathLst>
          </a:custGeom>
          <a:solidFill>
            <a:srgbClr val="A50021"/>
          </a:solidFill>
          <a:ln w="7938">
            <a:solidFill>
              <a:srgbClr val="000000"/>
            </a:solidFill>
            <a:prstDash val="solid"/>
            <a:round/>
            <a:headEnd/>
            <a:tailEnd/>
          </a:ln>
        </p:spPr>
        <p:txBody>
          <a:bodyPr/>
          <a:lstStyle/>
          <a:p>
            <a:endParaRPr lang="sv-SE" sz="1800" b="1" smtClean="0">
              <a:solidFill>
                <a:srgbClr val="FFFFFF"/>
              </a:solidFill>
            </a:endParaRPr>
          </a:p>
        </p:txBody>
      </p:sp>
      <p:sp>
        <p:nvSpPr>
          <p:cNvPr id="284770" name="Freeform 98"/>
          <p:cNvSpPr>
            <a:spLocks/>
          </p:cNvSpPr>
          <p:nvPr/>
        </p:nvSpPr>
        <p:spPr bwMode="auto">
          <a:xfrm>
            <a:off x="4093634" y="2446597"/>
            <a:ext cx="735188" cy="142875"/>
          </a:xfrm>
          <a:custGeom>
            <a:avLst/>
            <a:gdLst>
              <a:gd name="T0" fmla="*/ 2147483647 w 441"/>
              <a:gd name="T1" fmla="*/ 2147483647 h 90"/>
              <a:gd name="T2" fmla="*/ 2147483647 w 441"/>
              <a:gd name="T3" fmla="*/ 2147483647 h 90"/>
              <a:gd name="T4" fmla="*/ 2147483647 w 441"/>
              <a:gd name="T5" fmla="*/ 0 h 90"/>
              <a:gd name="T6" fmla="*/ 0 w 441"/>
              <a:gd name="T7" fmla="*/ 2147483647 h 90"/>
              <a:gd name="T8" fmla="*/ 2147483647 w 441"/>
              <a:gd name="T9" fmla="*/ 2147483647 h 90"/>
              <a:gd name="T10" fmla="*/ 0 60000 65536"/>
              <a:gd name="T11" fmla="*/ 0 60000 65536"/>
              <a:gd name="T12" fmla="*/ 0 60000 65536"/>
              <a:gd name="T13" fmla="*/ 0 60000 65536"/>
              <a:gd name="T14" fmla="*/ 0 60000 65536"/>
              <a:gd name="T15" fmla="*/ 0 w 441"/>
              <a:gd name="T16" fmla="*/ 0 h 90"/>
              <a:gd name="T17" fmla="*/ 441 w 441"/>
              <a:gd name="T18" fmla="*/ 90 h 90"/>
            </a:gdLst>
            <a:ahLst/>
            <a:cxnLst>
              <a:cxn ang="T10">
                <a:pos x="T0" y="T1"/>
              </a:cxn>
              <a:cxn ang="T11">
                <a:pos x="T2" y="T3"/>
              </a:cxn>
              <a:cxn ang="T12">
                <a:pos x="T4" y="T5"/>
              </a:cxn>
              <a:cxn ang="T13">
                <a:pos x="T6" y="T7"/>
              </a:cxn>
              <a:cxn ang="T14">
                <a:pos x="T8" y="T9"/>
              </a:cxn>
            </a:cxnLst>
            <a:rect l="T15" t="T16" r="T17" b="T18"/>
            <a:pathLst>
              <a:path w="441" h="90">
                <a:moveTo>
                  <a:pt x="324" y="90"/>
                </a:moveTo>
                <a:lnTo>
                  <a:pt x="441" y="28"/>
                </a:lnTo>
                <a:lnTo>
                  <a:pt x="129" y="0"/>
                </a:lnTo>
                <a:lnTo>
                  <a:pt x="0" y="67"/>
                </a:lnTo>
                <a:lnTo>
                  <a:pt x="324" y="90"/>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71" name="Rectangle 99"/>
          <p:cNvSpPr>
            <a:spLocks noChangeArrowheads="1"/>
          </p:cNvSpPr>
          <p:nvPr/>
        </p:nvSpPr>
        <p:spPr bwMode="auto">
          <a:xfrm>
            <a:off x="4176891" y="2863850"/>
            <a:ext cx="244123"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72" name="Rectangle 100"/>
          <p:cNvSpPr>
            <a:spLocks noChangeArrowheads="1"/>
          </p:cNvSpPr>
          <p:nvPr/>
        </p:nvSpPr>
        <p:spPr bwMode="auto">
          <a:xfrm>
            <a:off x="4229101" y="2864109"/>
            <a:ext cx="3175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73" name="Freeform 101"/>
          <p:cNvSpPr>
            <a:spLocks/>
          </p:cNvSpPr>
          <p:nvPr/>
        </p:nvSpPr>
        <p:spPr bwMode="auto">
          <a:xfrm>
            <a:off x="4058357" y="3759200"/>
            <a:ext cx="249767" cy="939800"/>
          </a:xfrm>
          <a:custGeom>
            <a:avLst/>
            <a:gdLst>
              <a:gd name="T0" fmla="*/ 2147483647 w 151"/>
              <a:gd name="T1" fmla="*/ 2147483647 h 592"/>
              <a:gd name="T2" fmla="*/ 0 w 151"/>
              <a:gd name="T3" fmla="*/ 2147483647 h 592"/>
              <a:gd name="T4" fmla="*/ 2147483647 w 151"/>
              <a:gd name="T5" fmla="*/ 0 h 592"/>
              <a:gd name="T6" fmla="*/ 2147483647 w 151"/>
              <a:gd name="T7" fmla="*/ 2147483647 h 592"/>
              <a:gd name="T8" fmla="*/ 2147483647 w 151"/>
              <a:gd name="T9" fmla="*/ 2147483647 h 592"/>
              <a:gd name="T10" fmla="*/ 0 60000 65536"/>
              <a:gd name="T11" fmla="*/ 0 60000 65536"/>
              <a:gd name="T12" fmla="*/ 0 60000 65536"/>
              <a:gd name="T13" fmla="*/ 0 60000 65536"/>
              <a:gd name="T14" fmla="*/ 0 60000 65536"/>
              <a:gd name="T15" fmla="*/ 0 w 151"/>
              <a:gd name="T16" fmla="*/ 0 h 592"/>
              <a:gd name="T17" fmla="*/ 151 w 151"/>
              <a:gd name="T18" fmla="*/ 592 h 592"/>
            </a:gdLst>
            <a:ahLst/>
            <a:cxnLst>
              <a:cxn ang="T10">
                <a:pos x="T0" y="T1"/>
              </a:cxn>
              <a:cxn ang="T11">
                <a:pos x="T2" y="T3"/>
              </a:cxn>
              <a:cxn ang="T12">
                <a:pos x="T4" y="T5"/>
              </a:cxn>
              <a:cxn ang="T13">
                <a:pos x="T6" y="T7"/>
              </a:cxn>
              <a:cxn ang="T14">
                <a:pos x="T8" y="T9"/>
              </a:cxn>
            </a:cxnLst>
            <a:rect l="T15" t="T16" r="T17" b="T18"/>
            <a:pathLst>
              <a:path w="151" h="592">
                <a:moveTo>
                  <a:pt x="6" y="592"/>
                </a:moveTo>
                <a:lnTo>
                  <a:pt x="0" y="111"/>
                </a:lnTo>
                <a:lnTo>
                  <a:pt x="144" y="0"/>
                </a:lnTo>
                <a:lnTo>
                  <a:pt x="151" y="463"/>
                </a:lnTo>
                <a:lnTo>
                  <a:pt x="6" y="592"/>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74" name="Freeform 102"/>
          <p:cNvSpPr>
            <a:spLocks/>
          </p:cNvSpPr>
          <p:nvPr/>
        </p:nvSpPr>
        <p:spPr bwMode="auto">
          <a:xfrm>
            <a:off x="3501097" y="3873500"/>
            <a:ext cx="565855" cy="825500"/>
          </a:xfrm>
          <a:custGeom>
            <a:avLst/>
            <a:gdLst>
              <a:gd name="T0" fmla="*/ 2147483647 w 341"/>
              <a:gd name="T1" fmla="*/ 2147483647 h 520"/>
              <a:gd name="T2" fmla="*/ 0 w 341"/>
              <a:gd name="T3" fmla="*/ 0 h 520"/>
              <a:gd name="T4" fmla="*/ 2147483647 w 341"/>
              <a:gd name="T5" fmla="*/ 2147483647 h 520"/>
              <a:gd name="T6" fmla="*/ 2147483647 w 341"/>
              <a:gd name="T7" fmla="*/ 2147483647 h 520"/>
              <a:gd name="T8" fmla="*/ 2147483647 w 341"/>
              <a:gd name="T9" fmla="*/ 2147483647 h 520"/>
              <a:gd name="T10" fmla="*/ 0 60000 65536"/>
              <a:gd name="T11" fmla="*/ 0 60000 65536"/>
              <a:gd name="T12" fmla="*/ 0 60000 65536"/>
              <a:gd name="T13" fmla="*/ 0 60000 65536"/>
              <a:gd name="T14" fmla="*/ 0 60000 65536"/>
              <a:gd name="T15" fmla="*/ 0 w 341"/>
              <a:gd name="T16" fmla="*/ 0 h 520"/>
              <a:gd name="T17" fmla="*/ 341 w 341"/>
              <a:gd name="T18" fmla="*/ 520 h 520"/>
            </a:gdLst>
            <a:ahLst/>
            <a:cxnLst>
              <a:cxn ang="T10">
                <a:pos x="T0" y="T1"/>
              </a:cxn>
              <a:cxn ang="T11">
                <a:pos x="T2" y="T3"/>
              </a:cxn>
              <a:cxn ang="T12">
                <a:pos x="T4" y="T5"/>
              </a:cxn>
              <a:cxn ang="T13">
                <a:pos x="T6" y="T7"/>
              </a:cxn>
              <a:cxn ang="T14">
                <a:pos x="T8" y="T9"/>
              </a:cxn>
            </a:cxnLst>
            <a:rect l="T15" t="T16" r="T17" b="T18"/>
            <a:pathLst>
              <a:path w="341" h="520">
                <a:moveTo>
                  <a:pt x="5" y="469"/>
                </a:moveTo>
                <a:lnTo>
                  <a:pt x="0" y="0"/>
                </a:lnTo>
                <a:lnTo>
                  <a:pt x="335" y="39"/>
                </a:lnTo>
                <a:lnTo>
                  <a:pt x="341" y="520"/>
                </a:lnTo>
                <a:lnTo>
                  <a:pt x="5" y="469"/>
                </a:lnTo>
                <a:close/>
              </a:path>
            </a:pathLst>
          </a:custGeom>
          <a:solidFill>
            <a:srgbClr val="A50021"/>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75" name="Freeform 103"/>
          <p:cNvSpPr>
            <a:spLocks/>
          </p:cNvSpPr>
          <p:nvPr/>
        </p:nvSpPr>
        <p:spPr bwMode="auto">
          <a:xfrm>
            <a:off x="3500971" y="3695708"/>
            <a:ext cx="788811" cy="239713"/>
          </a:xfrm>
          <a:custGeom>
            <a:avLst/>
            <a:gdLst>
              <a:gd name="T0" fmla="*/ 2147483647 w 474"/>
              <a:gd name="T1" fmla="*/ 2147483647 h 151"/>
              <a:gd name="T2" fmla="*/ 2147483647 w 474"/>
              <a:gd name="T3" fmla="*/ 2147483647 h 151"/>
              <a:gd name="T4" fmla="*/ 2147483647 w 474"/>
              <a:gd name="T5" fmla="*/ 0 h 151"/>
              <a:gd name="T6" fmla="*/ 0 w 474"/>
              <a:gd name="T7" fmla="*/ 2147483647 h 151"/>
              <a:gd name="T8" fmla="*/ 2147483647 w 474"/>
              <a:gd name="T9" fmla="*/ 2147483647 h 151"/>
              <a:gd name="T10" fmla="*/ 0 60000 65536"/>
              <a:gd name="T11" fmla="*/ 0 60000 65536"/>
              <a:gd name="T12" fmla="*/ 0 60000 65536"/>
              <a:gd name="T13" fmla="*/ 0 60000 65536"/>
              <a:gd name="T14" fmla="*/ 0 60000 65536"/>
              <a:gd name="T15" fmla="*/ 0 w 474"/>
              <a:gd name="T16" fmla="*/ 0 h 151"/>
              <a:gd name="T17" fmla="*/ 474 w 474"/>
              <a:gd name="T18" fmla="*/ 151 h 151"/>
            </a:gdLst>
            <a:ahLst/>
            <a:cxnLst>
              <a:cxn ang="T10">
                <a:pos x="T0" y="T1"/>
              </a:cxn>
              <a:cxn ang="T11">
                <a:pos x="T2" y="T3"/>
              </a:cxn>
              <a:cxn ang="T12">
                <a:pos x="T4" y="T5"/>
              </a:cxn>
              <a:cxn ang="T13">
                <a:pos x="T6" y="T7"/>
              </a:cxn>
              <a:cxn ang="T14">
                <a:pos x="T8" y="T9"/>
              </a:cxn>
            </a:cxnLst>
            <a:rect l="T15" t="T16" r="T17" b="T18"/>
            <a:pathLst>
              <a:path w="474" h="151">
                <a:moveTo>
                  <a:pt x="335" y="151"/>
                </a:moveTo>
                <a:lnTo>
                  <a:pt x="474" y="40"/>
                </a:lnTo>
                <a:lnTo>
                  <a:pt x="151" y="0"/>
                </a:lnTo>
                <a:lnTo>
                  <a:pt x="0" y="112"/>
                </a:lnTo>
                <a:lnTo>
                  <a:pt x="335" y="151"/>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76" name="Rectangle 104"/>
          <p:cNvSpPr>
            <a:spLocks noChangeArrowheads="1"/>
          </p:cNvSpPr>
          <p:nvPr/>
        </p:nvSpPr>
        <p:spPr bwMode="auto">
          <a:xfrm>
            <a:off x="3640669" y="4113213"/>
            <a:ext cx="242711"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77" name="Rectangle 105"/>
          <p:cNvSpPr>
            <a:spLocks noChangeArrowheads="1"/>
          </p:cNvSpPr>
          <p:nvPr/>
        </p:nvSpPr>
        <p:spPr bwMode="auto">
          <a:xfrm>
            <a:off x="3640667" y="4113213"/>
            <a:ext cx="3175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78" name="Freeform 106"/>
          <p:cNvSpPr>
            <a:spLocks/>
          </p:cNvSpPr>
          <p:nvPr/>
        </p:nvSpPr>
        <p:spPr bwMode="auto">
          <a:xfrm>
            <a:off x="5432778" y="3767145"/>
            <a:ext cx="585612" cy="833437"/>
          </a:xfrm>
          <a:custGeom>
            <a:avLst/>
            <a:gdLst>
              <a:gd name="T0" fmla="*/ 0 w 352"/>
              <a:gd name="T1" fmla="*/ 2147483647 h 525"/>
              <a:gd name="T2" fmla="*/ 2147483647 w 352"/>
              <a:gd name="T3" fmla="*/ 0 h 525"/>
              <a:gd name="T4" fmla="*/ 2147483647 w 352"/>
              <a:gd name="T5" fmla="*/ 2147483647 h 525"/>
              <a:gd name="T6" fmla="*/ 2147483647 w 352"/>
              <a:gd name="T7" fmla="*/ 2147483647 h 525"/>
              <a:gd name="T8" fmla="*/ 0 w 352"/>
              <a:gd name="T9" fmla="*/ 2147483647 h 525"/>
              <a:gd name="T10" fmla="*/ 0 60000 65536"/>
              <a:gd name="T11" fmla="*/ 0 60000 65536"/>
              <a:gd name="T12" fmla="*/ 0 60000 65536"/>
              <a:gd name="T13" fmla="*/ 0 60000 65536"/>
              <a:gd name="T14" fmla="*/ 0 60000 65536"/>
              <a:gd name="T15" fmla="*/ 0 w 352"/>
              <a:gd name="T16" fmla="*/ 0 h 525"/>
              <a:gd name="T17" fmla="*/ 352 w 352"/>
              <a:gd name="T18" fmla="*/ 525 h 525"/>
            </a:gdLst>
            <a:ahLst/>
            <a:cxnLst>
              <a:cxn ang="T10">
                <a:pos x="T0" y="T1"/>
              </a:cxn>
              <a:cxn ang="T11">
                <a:pos x="T2" y="T3"/>
              </a:cxn>
              <a:cxn ang="T12">
                <a:pos x="T4" y="T5"/>
              </a:cxn>
              <a:cxn ang="T13">
                <a:pos x="T6" y="T7"/>
              </a:cxn>
              <a:cxn ang="T14">
                <a:pos x="T8" y="T9"/>
              </a:cxn>
            </a:cxnLst>
            <a:rect l="T15" t="T16" r="T17" b="T18"/>
            <a:pathLst>
              <a:path w="352" h="525">
                <a:moveTo>
                  <a:pt x="0" y="481"/>
                </a:moveTo>
                <a:lnTo>
                  <a:pt x="6" y="0"/>
                </a:lnTo>
                <a:lnTo>
                  <a:pt x="352" y="34"/>
                </a:lnTo>
                <a:lnTo>
                  <a:pt x="347" y="525"/>
                </a:lnTo>
                <a:lnTo>
                  <a:pt x="0" y="481"/>
                </a:lnTo>
                <a:close/>
              </a:path>
            </a:pathLst>
          </a:custGeom>
          <a:solidFill>
            <a:srgbClr val="A50021"/>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79" name="Freeform 107"/>
          <p:cNvSpPr>
            <a:spLocks/>
          </p:cNvSpPr>
          <p:nvPr/>
        </p:nvSpPr>
        <p:spPr bwMode="auto">
          <a:xfrm>
            <a:off x="6009923" y="3668719"/>
            <a:ext cx="176388" cy="966787"/>
          </a:xfrm>
          <a:custGeom>
            <a:avLst/>
            <a:gdLst>
              <a:gd name="T0" fmla="*/ 0 w 106"/>
              <a:gd name="T1" fmla="*/ 2147483647 h 609"/>
              <a:gd name="T2" fmla="*/ 2147483647 w 106"/>
              <a:gd name="T3" fmla="*/ 2147483647 h 609"/>
              <a:gd name="T4" fmla="*/ 2147483647 w 106"/>
              <a:gd name="T5" fmla="*/ 0 h 609"/>
              <a:gd name="T6" fmla="*/ 2147483647 w 106"/>
              <a:gd name="T7" fmla="*/ 2147483647 h 609"/>
              <a:gd name="T8" fmla="*/ 0 w 106"/>
              <a:gd name="T9" fmla="*/ 2147483647 h 609"/>
              <a:gd name="T10" fmla="*/ 0 60000 65536"/>
              <a:gd name="T11" fmla="*/ 0 60000 65536"/>
              <a:gd name="T12" fmla="*/ 0 60000 65536"/>
              <a:gd name="T13" fmla="*/ 0 60000 65536"/>
              <a:gd name="T14" fmla="*/ 0 60000 65536"/>
              <a:gd name="T15" fmla="*/ 0 w 106"/>
              <a:gd name="T16" fmla="*/ 0 h 609"/>
              <a:gd name="T17" fmla="*/ 106 w 106"/>
              <a:gd name="T18" fmla="*/ 609 h 609"/>
            </a:gdLst>
            <a:ahLst/>
            <a:cxnLst>
              <a:cxn ang="T10">
                <a:pos x="T0" y="T1"/>
              </a:cxn>
              <a:cxn ang="T11">
                <a:pos x="T2" y="T3"/>
              </a:cxn>
              <a:cxn ang="T12">
                <a:pos x="T4" y="T5"/>
              </a:cxn>
              <a:cxn ang="T13">
                <a:pos x="T6" y="T7"/>
              </a:cxn>
              <a:cxn ang="T14">
                <a:pos x="T8" y="T9"/>
              </a:cxn>
            </a:cxnLst>
            <a:rect l="T15" t="T16" r="T17" b="T18"/>
            <a:pathLst>
              <a:path w="106" h="609">
                <a:moveTo>
                  <a:pt x="0" y="609"/>
                </a:moveTo>
                <a:lnTo>
                  <a:pt x="6" y="93"/>
                </a:lnTo>
                <a:lnTo>
                  <a:pt x="106" y="0"/>
                </a:lnTo>
                <a:lnTo>
                  <a:pt x="94" y="492"/>
                </a:lnTo>
                <a:lnTo>
                  <a:pt x="0" y="609"/>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80" name="Freeform 108"/>
          <p:cNvSpPr>
            <a:spLocks/>
          </p:cNvSpPr>
          <p:nvPr/>
        </p:nvSpPr>
        <p:spPr bwMode="auto">
          <a:xfrm>
            <a:off x="5452535" y="3617913"/>
            <a:ext cx="715434" cy="203200"/>
          </a:xfrm>
          <a:custGeom>
            <a:avLst/>
            <a:gdLst>
              <a:gd name="T0" fmla="*/ 2147483647 w 429"/>
              <a:gd name="T1" fmla="*/ 2147483647 h 128"/>
              <a:gd name="T2" fmla="*/ 2147483647 w 429"/>
              <a:gd name="T3" fmla="*/ 2147483647 h 128"/>
              <a:gd name="T4" fmla="*/ 2147483647 w 429"/>
              <a:gd name="T5" fmla="*/ 0 h 128"/>
              <a:gd name="T6" fmla="*/ 0 w 429"/>
              <a:gd name="T7" fmla="*/ 2147483647 h 128"/>
              <a:gd name="T8" fmla="*/ 2147483647 w 429"/>
              <a:gd name="T9" fmla="*/ 2147483647 h 128"/>
              <a:gd name="T10" fmla="*/ 0 60000 65536"/>
              <a:gd name="T11" fmla="*/ 0 60000 65536"/>
              <a:gd name="T12" fmla="*/ 0 60000 65536"/>
              <a:gd name="T13" fmla="*/ 0 60000 65536"/>
              <a:gd name="T14" fmla="*/ 0 60000 65536"/>
              <a:gd name="T15" fmla="*/ 0 w 429"/>
              <a:gd name="T16" fmla="*/ 0 h 128"/>
              <a:gd name="T17" fmla="*/ 429 w 429"/>
              <a:gd name="T18" fmla="*/ 128 h 128"/>
            </a:gdLst>
            <a:ahLst/>
            <a:cxnLst>
              <a:cxn ang="T10">
                <a:pos x="T0" y="T1"/>
              </a:cxn>
              <a:cxn ang="T11">
                <a:pos x="T2" y="T3"/>
              </a:cxn>
              <a:cxn ang="T12">
                <a:pos x="T4" y="T5"/>
              </a:cxn>
              <a:cxn ang="T13">
                <a:pos x="T6" y="T7"/>
              </a:cxn>
              <a:cxn ang="T14">
                <a:pos x="T8" y="T9"/>
              </a:cxn>
            </a:cxnLst>
            <a:rect l="T15" t="T16" r="T17" b="T18"/>
            <a:pathLst>
              <a:path w="429" h="128">
                <a:moveTo>
                  <a:pt x="335" y="128"/>
                </a:moveTo>
                <a:lnTo>
                  <a:pt x="429" y="39"/>
                </a:lnTo>
                <a:lnTo>
                  <a:pt x="106" y="0"/>
                </a:lnTo>
                <a:lnTo>
                  <a:pt x="0" y="94"/>
                </a:lnTo>
                <a:lnTo>
                  <a:pt x="335" y="128"/>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81" name="Rectangle 109"/>
          <p:cNvSpPr>
            <a:spLocks noChangeArrowheads="1"/>
          </p:cNvSpPr>
          <p:nvPr/>
        </p:nvSpPr>
        <p:spPr bwMode="auto">
          <a:xfrm>
            <a:off x="5562605" y="4043363"/>
            <a:ext cx="242711"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82" name="Rectangle 110"/>
          <p:cNvSpPr>
            <a:spLocks noChangeArrowheads="1"/>
          </p:cNvSpPr>
          <p:nvPr/>
        </p:nvSpPr>
        <p:spPr bwMode="auto">
          <a:xfrm>
            <a:off x="5562648" y="4043363"/>
            <a:ext cx="318911"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83" name="Freeform 111"/>
          <p:cNvSpPr>
            <a:spLocks/>
          </p:cNvSpPr>
          <p:nvPr/>
        </p:nvSpPr>
        <p:spPr bwMode="auto">
          <a:xfrm>
            <a:off x="5562603" y="5053272"/>
            <a:ext cx="186267" cy="496887"/>
          </a:xfrm>
          <a:custGeom>
            <a:avLst/>
            <a:gdLst>
              <a:gd name="T0" fmla="*/ 0 w 112"/>
              <a:gd name="T1" fmla="*/ 2147483647 h 313"/>
              <a:gd name="T2" fmla="*/ 0 w 112"/>
              <a:gd name="T3" fmla="*/ 2147483647 h 313"/>
              <a:gd name="T4" fmla="*/ 2147483647 w 112"/>
              <a:gd name="T5" fmla="*/ 0 h 313"/>
              <a:gd name="T6" fmla="*/ 2147483647 w 112"/>
              <a:gd name="T7" fmla="*/ 2147483647 h 313"/>
              <a:gd name="T8" fmla="*/ 0 w 112"/>
              <a:gd name="T9" fmla="*/ 2147483647 h 313"/>
              <a:gd name="T10" fmla="*/ 0 60000 65536"/>
              <a:gd name="T11" fmla="*/ 0 60000 65536"/>
              <a:gd name="T12" fmla="*/ 0 60000 65536"/>
              <a:gd name="T13" fmla="*/ 0 60000 65536"/>
              <a:gd name="T14" fmla="*/ 0 60000 65536"/>
              <a:gd name="T15" fmla="*/ 0 w 112"/>
              <a:gd name="T16" fmla="*/ 0 h 313"/>
              <a:gd name="T17" fmla="*/ 112 w 112"/>
              <a:gd name="T18" fmla="*/ 313 h 313"/>
            </a:gdLst>
            <a:ahLst/>
            <a:cxnLst>
              <a:cxn ang="T10">
                <a:pos x="T0" y="T1"/>
              </a:cxn>
              <a:cxn ang="T11">
                <a:pos x="T2" y="T3"/>
              </a:cxn>
              <a:cxn ang="T12">
                <a:pos x="T4" y="T5"/>
              </a:cxn>
              <a:cxn ang="T13">
                <a:pos x="T6" y="T7"/>
              </a:cxn>
              <a:cxn ang="T14">
                <a:pos x="T8" y="T9"/>
              </a:cxn>
            </a:cxnLst>
            <a:rect l="T15" t="T16" r="T17" b="T18"/>
            <a:pathLst>
              <a:path w="112" h="313">
                <a:moveTo>
                  <a:pt x="0" y="313"/>
                </a:moveTo>
                <a:lnTo>
                  <a:pt x="0" y="128"/>
                </a:lnTo>
                <a:lnTo>
                  <a:pt x="112" y="0"/>
                </a:lnTo>
                <a:lnTo>
                  <a:pt x="112" y="179"/>
                </a:lnTo>
                <a:lnTo>
                  <a:pt x="0" y="313"/>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84" name="Freeform 112"/>
          <p:cNvSpPr>
            <a:spLocks/>
          </p:cNvSpPr>
          <p:nvPr/>
        </p:nvSpPr>
        <p:spPr bwMode="auto">
          <a:xfrm>
            <a:off x="4950178" y="5167572"/>
            <a:ext cx="612422" cy="382587"/>
          </a:xfrm>
          <a:custGeom>
            <a:avLst/>
            <a:gdLst>
              <a:gd name="T0" fmla="*/ 0 w 368"/>
              <a:gd name="T1" fmla="*/ 2147483647 h 241"/>
              <a:gd name="T2" fmla="*/ 0 w 368"/>
              <a:gd name="T3" fmla="*/ 0 h 241"/>
              <a:gd name="T4" fmla="*/ 2147483647 w 368"/>
              <a:gd name="T5" fmla="*/ 2147483647 h 241"/>
              <a:gd name="T6" fmla="*/ 2147483647 w 368"/>
              <a:gd name="T7" fmla="*/ 2147483647 h 241"/>
              <a:gd name="T8" fmla="*/ 0 w 368"/>
              <a:gd name="T9" fmla="*/ 2147483647 h 241"/>
              <a:gd name="T10" fmla="*/ 0 60000 65536"/>
              <a:gd name="T11" fmla="*/ 0 60000 65536"/>
              <a:gd name="T12" fmla="*/ 0 60000 65536"/>
              <a:gd name="T13" fmla="*/ 0 60000 65536"/>
              <a:gd name="T14" fmla="*/ 0 60000 65536"/>
              <a:gd name="T15" fmla="*/ 0 w 368"/>
              <a:gd name="T16" fmla="*/ 0 h 241"/>
              <a:gd name="T17" fmla="*/ 368 w 368"/>
              <a:gd name="T18" fmla="*/ 241 h 241"/>
            </a:gdLst>
            <a:ahLst/>
            <a:cxnLst>
              <a:cxn ang="T10">
                <a:pos x="T0" y="T1"/>
              </a:cxn>
              <a:cxn ang="T11">
                <a:pos x="T2" y="T3"/>
              </a:cxn>
              <a:cxn ang="T12">
                <a:pos x="T4" y="T5"/>
              </a:cxn>
              <a:cxn ang="T13">
                <a:pos x="T6" y="T7"/>
              </a:cxn>
              <a:cxn ang="T14">
                <a:pos x="T8" y="T9"/>
              </a:cxn>
            </a:cxnLst>
            <a:rect l="T15" t="T16" r="T17" b="T18"/>
            <a:pathLst>
              <a:path w="368" h="241">
                <a:moveTo>
                  <a:pt x="0" y="190"/>
                </a:moveTo>
                <a:lnTo>
                  <a:pt x="0" y="0"/>
                </a:lnTo>
                <a:lnTo>
                  <a:pt x="368" y="51"/>
                </a:lnTo>
                <a:lnTo>
                  <a:pt x="368" y="241"/>
                </a:lnTo>
                <a:lnTo>
                  <a:pt x="0" y="190"/>
                </a:lnTo>
                <a:close/>
              </a:path>
            </a:pathLst>
          </a:custGeom>
          <a:solidFill>
            <a:srgbClr val="A50021"/>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85" name="Freeform 113"/>
          <p:cNvSpPr>
            <a:spLocks/>
          </p:cNvSpPr>
          <p:nvPr/>
        </p:nvSpPr>
        <p:spPr bwMode="auto">
          <a:xfrm>
            <a:off x="4950199" y="4981575"/>
            <a:ext cx="798689" cy="266700"/>
          </a:xfrm>
          <a:custGeom>
            <a:avLst/>
            <a:gdLst>
              <a:gd name="T0" fmla="*/ 2147483647 w 480"/>
              <a:gd name="T1" fmla="*/ 2147483647 h 168"/>
              <a:gd name="T2" fmla="*/ 2147483647 w 480"/>
              <a:gd name="T3" fmla="*/ 2147483647 h 168"/>
              <a:gd name="T4" fmla="*/ 2147483647 w 480"/>
              <a:gd name="T5" fmla="*/ 0 h 168"/>
              <a:gd name="T6" fmla="*/ 0 w 480"/>
              <a:gd name="T7" fmla="*/ 2147483647 h 168"/>
              <a:gd name="T8" fmla="*/ 2147483647 w 480"/>
              <a:gd name="T9" fmla="*/ 2147483647 h 168"/>
              <a:gd name="T10" fmla="*/ 0 60000 65536"/>
              <a:gd name="T11" fmla="*/ 0 60000 65536"/>
              <a:gd name="T12" fmla="*/ 0 60000 65536"/>
              <a:gd name="T13" fmla="*/ 0 60000 65536"/>
              <a:gd name="T14" fmla="*/ 0 60000 65536"/>
              <a:gd name="T15" fmla="*/ 0 w 480"/>
              <a:gd name="T16" fmla="*/ 0 h 168"/>
              <a:gd name="T17" fmla="*/ 480 w 480"/>
              <a:gd name="T18" fmla="*/ 168 h 168"/>
            </a:gdLst>
            <a:ahLst/>
            <a:cxnLst>
              <a:cxn ang="T10">
                <a:pos x="T0" y="T1"/>
              </a:cxn>
              <a:cxn ang="T11">
                <a:pos x="T2" y="T3"/>
              </a:cxn>
              <a:cxn ang="T12">
                <a:pos x="T4" y="T5"/>
              </a:cxn>
              <a:cxn ang="T13">
                <a:pos x="T6" y="T7"/>
              </a:cxn>
              <a:cxn ang="T14">
                <a:pos x="T8" y="T9"/>
              </a:cxn>
            </a:cxnLst>
            <a:rect l="T15" t="T16" r="T17" b="T18"/>
            <a:pathLst>
              <a:path w="480" h="168">
                <a:moveTo>
                  <a:pt x="368" y="168"/>
                </a:moveTo>
                <a:lnTo>
                  <a:pt x="480" y="45"/>
                </a:lnTo>
                <a:lnTo>
                  <a:pt x="128" y="0"/>
                </a:lnTo>
                <a:lnTo>
                  <a:pt x="0" y="117"/>
                </a:lnTo>
                <a:lnTo>
                  <a:pt x="368" y="168"/>
                </a:lnTo>
                <a:close/>
              </a:path>
            </a:pathLst>
          </a:custGeom>
          <a:solidFill>
            <a:srgbClr val="800000"/>
          </a:solidFill>
          <a:ln w="8001">
            <a:solidFill>
              <a:srgbClr val="000000"/>
            </a:solidFill>
            <a:prstDash val="solid"/>
            <a:round/>
            <a:headEnd/>
            <a:tailEnd/>
          </a:ln>
        </p:spPr>
        <p:txBody>
          <a:bodyPr/>
          <a:lstStyle/>
          <a:p>
            <a:endParaRPr lang="sv-SE" sz="1800" b="1" smtClean="0">
              <a:solidFill>
                <a:srgbClr val="FFFFFF"/>
              </a:solidFill>
            </a:endParaRPr>
          </a:p>
        </p:txBody>
      </p:sp>
      <p:sp>
        <p:nvSpPr>
          <p:cNvPr id="284786" name="Rectangle 114"/>
          <p:cNvSpPr>
            <a:spLocks noChangeArrowheads="1"/>
          </p:cNvSpPr>
          <p:nvPr/>
        </p:nvSpPr>
        <p:spPr bwMode="auto">
          <a:xfrm>
            <a:off x="5127982" y="5240338"/>
            <a:ext cx="176389"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87" name="Rectangle 115"/>
          <p:cNvSpPr>
            <a:spLocks noChangeArrowheads="1"/>
          </p:cNvSpPr>
          <p:nvPr/>
        </p:nvSpPr>
        <p:spPr bwMode="auto">
          <a:xfrm>
            <a:off x="5127978" y="5240597"/>
            <a:ext cx="2413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88" name="Rectangle 116"/>
          <p:cNvSpPr>
            <a:spLocks noChangeArrowheads="1"/>
          </p:cNvSpPr>
          <p:nvPr/>
        </p:nvSpPr>
        <p:spPr bwMode="auto">
          <a:xfrm>
            <a:off x="5080000" y="5495925"/>
            <a:ext cx="179212"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89" name="Rectangle 117"/>
          <p:cNvSpPr>
            <a:spLocks noChangeArrowheads="1"/>
          </p:cNvSpPr>
          <p:nvPr/>
        </p:nvSpPr>
        <p:spPr bwMode="auto">
          <a:xfrm>
            <a:off x="5126570" y="5495925"/>
            <a:ext cx="2413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90" name="Rectangle 118"/>
          <p:cNvSpPr>
            <a:spLocks noChangeArrowheads="1"/>
          </p:cNvSpPr>
          <p:nvPr/>
        </p:nvSpPr>
        <p:spPr bwMode="auto">
          <a:xfrm>
            <a:off x="1696155" y="2065597"/>
            <a:ext cx="690034"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91" name="Rectangle 119"/>
          <p:cNvSpPr>
            <a:spLocks noChangeArrowheads="1"/>
          </p:cNvSpPr>
          <p:nvPr/>
        </p:nvSpPr>
        <p:spPr bwMode="auto">
          <a:xfrm>
            <a:off x="1787879" y="2109788"/>
            <a:ext cx="708378"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92" name="Rectangle 120"/>
          <p:cNvSpPr>
            <a:spLocks noChangeArrowheads="1"/>
          </p:cNvSpPr>
          <p:nvPr/>
        </p:nvSpPr>
        <p:spPr bwMode="auto">
          <a:xfrm>
            <a:off x="1787878" y="2260859"/>
            <a:ext cx="598311"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93" name="Rectangle 121"/>
          <p:cNvSpPr>
            <a:spLocks noChangeArrowheads="1"/>
          </p:cNvSpPr>
          <p:nvPr/>
        </p:nvSpPr>
        <p:spPr bwMode="auto">
          <a:xfrm>
            <a:off x="1787878" y="2435225"/>
            <a:ext cx="4328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1200" smtClean="0">
                <a:solidFill>
                  <a:srgbClr val="CCCCFF"/>
                </a:solidFill>
                <a:latin typeface="Arial" pitchFamily="34" charset="0"/>
              </a:rPr>
              <a:t>,</a:t>
            </a:r>
            <a:endParaRPr lang="en-US" smtClean="0">
              <a:solidFill>
                <a:srgbClr val="CCCCFF"/>
              </a:solidFill>
            </a:endParaRPr>
          </a:p>
        </p:txBody>
      </p:sp>
      <p:sp>
        <p:nvSpPr>
          <p:cNvPr id="284794" name="Rectangle 122"/>
          <p:cNvSpPr>
            <a:spLocks noChangeArrowheads="1"/>
          </p:cNvSpPr>
          <p:nvPr/>
        </p:nvSpPr>
        <p:spPr bwMode="auto">
          <a:xfrm>
            <a:off x="1761070" y="2514859"/>
            <a:ext cx="169333"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sv-SE" sz="1800" b="1" smtClean="0">
              <a:solidFill>
                <a:srgbClr val="FFFFFF"/>
              </a:solidFill>
            </a:endParaRPr>
          </a:p>
        </p:txBody>
      </p:sp>
      <p:sp>
        <p:nvSpPr>
          <p:cNvPr id="284795" name="Rectangle 123"/>
          <p:cNvSpPr>
            <a:spLocks noChangeArrowheads="1"/>
          </p:cNvSpPr>
          <p:nvPr/>
        </p:nvSpPr>
        <p:spPr bwMode="auto">
          <a:xfrm>
            <a:off x="1351976" y="2057401"/>
            <a:ext cx="117660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smtClean="0">
                <a:solidFill>
                  <a:srgbClr val="FFFF00"/>
                </a:solidFill>
              </a:rPr>
              <a:t>T2D </a:t>
            </a:r>
          </a:p>
          <a:p>
            <a:pPr algn="ctr" eaLnBrk="0" hangingPunct="0"/>
            <a:r>
              <a:rPr lang="en-US" smtClean="0">
                <a:solidFill>
                  <a:srgbClr val="FFFF00"/>
                </a:solidFill>
              </a:rPr>
              <a:t>incidence</a:t>
            </a:r>
          </a:p>
          <a:p>
            <a:pPr algn="ctr" eaLnBrk="0" hangingPunct="0"/>
            <a:r>
              <a:rPr lang="en-US" smtClean="0">
                <a:solidFill>
                  <a:srgbClr val="FFFF00"/>
                </a:solidFill>
              </a:rPr>
              <a:t> (%)</a:t>
            </a:r>
          </a:p>
        </p:txBody>
      </p:sp>
      <p:sp>
        <p:nvSpPr>
          <p:cNvPr id="284796" name="Rectangle 124"/>
          <p:cNvSpPr>
            <a:spLocks noChangeArrowheads="1"/>
          </p:cNvSpPr>
          <p:nvPr/>
        </p:nvSpPr>
        <p:spPr bwMode="auto">
          <a:xfrm>
            <a:off x="812800" y="1960822"/>
            <a:ext cx="7721600" cy="4592637"/>
          </a:xfrm>
          <a:prstGeom prst="rect">
            <a:avLst/>
          </a:prstGeom>
          <a:noFill/>
          <a:ln w="8001">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sv-SE" sz="1800" b="1" smtClean="0">
              <a:solidFill>
                <a:srgbClr val="FFFFFF"/>
              </a:solidFill>
            </a:endParaRPr>
          </a:p>
        </p:txBody>
      </p:sp>
      <p:sp>
        <p:nvSpPr>
          <p:cNvPr id="284797" name="Rectangle 125"/>
          <p:cNvSpPr>
            <a:spLocks noGrp="1" noChangeArrowheads="1"/>
          </p:cNvSpPr>
          <p:nvPr>
            <p:ph type="title"/>
          </p:nvPr>
        </p:nvSpPr>
        <p:spPr>
          <a:xfrm>
            <a:off x="-567264" y="304800"/>
            <a:ext cx="8153400" cy="1143000"/>
          </a:xfrm>
        </p:spPr>
        <p:txBody>
          <a:bodyPr/>
          <a:lstStyle/>
          <a:p>
            <a:pPr eaLnBrk="1" hangingPunct="1"/>
            <a:r>
              <a:rPr lang="en-US" sz="3200" b="1" dirty="0" smtClean="0">
                <a:solidFill>
                  <a:srgbClr val="FFFF00"/>
                </a:solidFill>
                <a:latin typeface="Arial" pitchFamily="34" charset="0"/>
              </a:rPr>
              <a:t>Family history of T2D, BMI</a:t>
            </a:r>
            <a:r>
              <a:rPr lang="en-US" sz="3200" b="1" dirty="0" smtClean="0">
                <a:solidFill>
                  <a:srgbClr val="FFFF00"/>
                </a:solidFill>
                <a:latin typeface="Arial" pitchFamily="34" charset="0"/>
                <a:sym typeface="Euclid Symbol" pitchFamily="18" charset="2"/>
              </a:rPr>
              <a:t>30 </a:t>
            </a:r>
            <a:r>
              <a:rPr lang="en-US" sz="3200" b="1" baseline="30000" dirty="0" smtClean="0">
                <a:solidFill>
                  <a:srgbClr val="FFFF00"/>
                </a:solidFill>
                <a:latin typeface="Arial" pitchFamily="34" charset="0"/>
                <a:sym typeface="Euclid Symbol" pitchFamily="18" charset="2"/>
              </a:rPr>
              <a:t/>
            </a:r>
            <a:br>
              <a:rPr lang="en-US" sz="3200" b="1" baseline="30000" dirty="0" smtClean="0">
                <a:solidFill>
                  <a:srgbClr val="FFFF00"/>
                </a:solidFill>
                <a:latin typeface="Arial" pitchFamily="34" charset="0"/>
                <a:sym typeface="Euclid Symbol" pitchFamily="18" charset="2"/>
              </a:rPr>
            </a:br>
            <a:r>
              <a:rPr lang="en-US" sz="3200" b="1" baseline="30000" dirty="0" smtClean="0">
                <a:solidFill>
                  <a:srgbClr val="FFFF00"/>
                </a:solidFill>
                <a:latin typeface="Arial" pitchFamily="34" charset="0"/>
                <a:sym typeface="Euclid Symbol" pitchFamily="18" charset="2"/>
              </a:rPr>
              <a:t> </a:t>
            </a:r>
            <a:r>
              <a:rPr lang="en-US" sz="3200" b="1" dirty="0" smtClean="0">
                <a:solidFill>
                  <a:srgbClr val="FFFF00"/>
                </a:solidFill>
                <a:latin typeface="Arial" pitchFamily="34" charset="0"/>
                <a:sym typeface="Euclid Symbol" pitchFamily="18" charset="2"/>
              </a:rPr>
              <a:t>and FPG 5.5mmol/l identify</a:t>
            </a:r>
            <a:br>
              <a:rPr lang="en-US" sz="3200" b="1" dirty="0" smtClean="0">
                <a:solidFill>
                  <a:srgbClr val="FFFF00"/>
                </a:solidFill>
                <a:latin typeface="Arial" pitchFamily="34" charset="0"/>
                <a:sym typeface="Euclid Symbol" pitchFamily="18" charset="2"/>
              </a:rPr>
            </a:br>
            <a:r>
              <a:rPr lang="en-US" sz="3200" b="1" dirty="0" smtClean="0">
                <a:solidFill>
                  <a:srgbClr val="FFFF00"/>
                </a:solidFill>
                <a:latin typeface="Arial" pitchFamily="34" charset="0"/>
                <a:sym typeface="Euclid Symbol" pitchFamily="18" charset="2"/>
              </a:rPr>
              <a:t> high-risk individuals</a:t>
            </a:r>
            <a:r>
              <a:rPr lang="en-US" sz="3200" b="1" dirty="0" smtClean="0">
                <a:solidFill>
                  <a:srgbClr val="FFFF66"/>
                </a:solidFill>
                <a:sym typeface="Euclid Symbol" pitchFamily="18" charset="2"/>
              </a:rPr>
              <a:t>  </a:t>
            </a:r>
          </a:p>
        </p:txBody>
      </p:sp>
      <p:sp>
        <p:nvSpPr>
          <p:cNvPr id="2930814" name="Rectangle 126"/>
          <p:cNvSpPr>
            <a:spLocks noChangeArrowheads="1"/>
          </p:cNvSpPr>
          <p:nvPr/>
        </p:nvSpPr>
        <p:spPr bwMode="auto">
          <a:xfrm>
            <a:off x="6585656" y="4953000"/>
            <a:ext cx="1643944" cy="369888"/>
          </a:xfrm>
          <a:prstGeom prst="rect">
            <a:avLst/>
          </a:prstGeom>
          <a:noFill/>
          <a:ln w="9525">
            <a:noFill/>
            <a:miter lim="800000"/>
            <a:headEnd/>
            <a:tailEnd/>
          </a:ln>
        </p:spPr>
        <p:txBody>
          <a:bodyPr lIns="0" tIns="0" rIns="0" bIns="0">
            <a:spAutoFit/>
          </a:bodyPr>
          <a:lstStyle/>
          <a:p>
            <a:pPr eaLnBrk="0" hangingPunct="0">
              <a:defRPr/>
            </a:pPr>
            <a:r>
              <a:rPr lang="en-US" b="1">
                <a:solidFill>
                  <a:srgbClr val="FFFF00"/>
                </a:solidFill>
                <a:effectLst>
                  <a:outerShdw blurRad="38100" dist="38100" dir="2700000" algn="tl">
                    <a:srgbClr val="000000"/>
                  </a:outerShdw>
                </a:effectLst>
                <a:latin typeface="Arial" charset="0"/>
              </a:rPr>
              <a:t>FPG</a:t>
            </a:r>
            <a:r>
              <a:rPr lang="en-US" b="1">
                <a:solidFill>
                  <a:srgbClr val="FFFF00"/>
                </a:solidFill>
                <a:effectLst>
                  <a:outerShdw blurRad="38100" dist="38100" dir="2700000" algn="tl">
                    <a:srgbClr val="000000"/>
                  </a:outerShdw>
                </a:effectLst>
                <a:latin typeface="Symbol" pitchFamily="18" charset="2"/>
              </a:rPr>
              <a:t>³ 5.5</a:t>
            </a:r>
            <a:endParaRPr lang="en-US" b="1">
              <a:solidFill>
                <a:srgbClr val="FFFF00"/>
              </a:solidFill>
              <a:effectLst>
                <a:outerShdw blurRad="38100" dist="38100" dir="2700000" algn="tl">
                  <a:srgbClr val="000000"/>
                </a:outerShdw>
              </a:effectLst>
              <a:latin typeface="Arial" charset="0"/>
            </a:endParaRPr>
          </a:p>
        </p:txBody>
      </p:sp>
      <p:sp>
        <p:nvSpPr>
          <p:cNvPr id="2930815" name="Rectangle 127"/>
          <p:cNvSpPr>
            <a:spLocks noChangeArrowheads="1"/>
          </p:cNvSpPr>
          <p:nvPr/>
        </p:nvSpPr>
        <p:spPr bwMode="auto">
          <a:xfrm>
            <a:off x="2971800" y="5715000"/>
            <a:ext cx="1181100" cy="369888"/>
          </a:xfrm>
          <a:prstGeom prst="rect">
            <a:avLst/>
          </a:prstGeom>
          <a:noFill/>
          <a:ln w="9525">
            <a:noFill/>
            <a:miter lim="800000"/>
            <a:headEnd/>
            <a:tailEnd/>
          </a:ln>
        </p:spPr>
        <p:txBody>
          <a:bodyPr lIns="0" tIns="0" rIns="0" bIns="0">
            <a:spAutoFit/>
          </a:bodyPr>
          <a:lstStyle/>
          <a:p>
            <a:pPr eaLnBrk="0" hangingPunct="0">
              <a:defRPr/>
            </a:pPr>
            <a:r>
              <a:rPr lang="en-US" b="1">
                <a:solidFill>
                  <a:srgbClr val="FFFF00"/>
                </a:solidFill>
                <a:effectLst>
                  <a:outerShdw blurRad="38100" dist="38100" dir="2700000" algn="tl">
                    <a:srgbClr val="000000"/>
                  </a:outerShdw>
                </a:effectLst>
                <a:latin typeface="Arial" charset="0"/>
              </a:rPr>
              <a:t>BMI</a:t>
            </a:r>
            <a:r>
              <a:rPr lang="en-US" b="1">
                <a:solidFill>
                  <a:srgbClr val="FFFF00"/>
                </a:solidFill>
                <a:effectLst>
                  <a:outerShdw blurRad="38100" dist="38100" dir="2700000" algn="tl">
                    <a:srgbClr val="000000"/>
                  </a:outerShdw>
                </a:effectLst>
                <a:latin typeface="Symbol" pitchFamily="18" charset="2"/>
              </a:rPr>
              <a:t>³</a:t>
            </a:r>
            <a:r>
              <a:rPr lang="en-US" b="1">
                <a:solidFill>
                  <a:srgbClr val="FFFF00"/>
                </a:solidFill>
                <a:effectLst>
                  <a:outerShdw blurRad="38100" dist="38100" dir="2700000" algn="tl">
                    <a:srgbClr val="000000"/>
                  </a:outerShdw>
                </a:effectLst>
                <a:latin typeface="Arial" charset="0"/>
              </a:rPr>
              <a:t>30</a:t>
            </a:r>
          </a:p>
        </p:txBody>
      </p:sp>
      <p:sp>
        <p:nvSpPr>
          <p:cNvPr id="284800" name="Rectangle 128"/>
          <p:cNvSpPr>
            <a:spLocks noChangeArrowheads="1"/>
          </p:cNvSpPr>
          <p:nvPr/>
        </p:nvSpPr>
        <p:spPr bwMode="auto">
          <a:xfrm>
            <a:off x="3429130" y="4115059"/>
            <a:ext cx="85513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smtClean="0">
                <a:solidFill>
                  <a:srgbClr val="FFFFFF"/>
                </a:solidFill>
                <a:latin typeface="Arial" pitchFamily="34" charset="0"/>
              </a:rPr>
              <a:t>10.8</a:t>
            </a:r>
          </a:p>
        </p:txBody>
      </p:sp>
      <p:sp>
        <p:nvSpPr>
          <p:cNvPr id="284801" name="Rectangle 129"/>
          <p:cNvSpPr>
            <a:spLocks noChangeArrowheads="1"/>
          </p:cNvSpPr>
          <p:nvPr/>
        </p:nvSpPr>
        <p:spPr bwMode="auto">
          <a:xfrm>
            <a:off x="4953000" y="5334000"/>
            <a:ext cx="533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b="1" smtClean="0">
                <a:solidFill>
                  <a:srgbClr val="000000"/>
                </a:solidFill>
                <a:latin typeface="Arial" pitchFamily="34" charset="0"/>
              </a:rPr>
              <a:t>1.0</a:t>
            </a:r>
          </a:p>
        </p:txBody>
      </p:sp>
      <p:sp>
        <p:nvSpPr>
          <p:cNvPr id="284802" name="Rectangle 130"/>
          <p:cNvSpPr>
            <a:spLocks noChangeArrowheads="1"/>
          </p:cNvSpPr>
          <p:nvPr/>
        </p:nvSpPr>
        <p:spPr bwMode="auto">
          <a:xfrm>
            <a:off x="4953000" y="5105400"/>
            <a:ext cx="533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smtClean="0">
                <a:solidFill>
                  <a:srgbClr val="FFFFFF"/>
                </a:solidFill>
                <a:latin typeface="Arial" pitchFamily="34" charset="0"/>
              </a:rPr>
              <a:t>4.2</a:t>
            </a:r>
          </a:p>
        </p:txBody>
      </p:sp>
      <p:sp>
        <p:nvSpPr>
          <p:cNvPr id="284803" name="Rectangle 131"/>
          <p:cNvSpPr>
            <a:spLocks noChangeArrowheads="1"/>
          </p:cNvSpPr>
          <p:nvPr/>
        </p:nvSpPr>
        <p:spPr bwMode="auto">
          <a:xfrm>
            <a:off x="4267200" y="4495800"/>
            <a:ext cx="533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b="1" smtClean="0">
                <a:solidFill>
                  <a:srgbClr val="000000"/>
                </a:solidFill>
                <a:latin typeface="Arial" pitchFamily="34" charset="0"/>
              </a:rPr>
              <a:t>7.7</a:t>
            </a:r>
          </a:p>
        </p:txBody>
      </p:sp>
      <p:sp>
        <p:nvSpPr>
          <p:cNvPr id="284804" name="Rectangle 132"/>
          <p:cNvSpPr>
            <a:spLocks noChangeArrowheads="1"/>
          </p:cNvSpPr>
          <p:nvPr/>
        </p:nvSpPr>
        <p:spPr bwMode="auto">
          <a:xfrm>
            <a:off x="5486400" y="4648200"/>
            <a:ext cx="533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b="1" smtClean="0">
                <a:solidFill>
                  <a:srgbClr val="000000"/>
                </a:solidFill>
                <a:latin typeface="Arial" pitchFamily="34" charset="0"/>
              </a:rPr>
              <a:t>8.2</a:t>
            </a:r>
          </a:p>
        </p:txBody>
      </p:sp>
      <p:sp>
        <p:nvSpPr>
          <p:cNvPr id="284805" name="Rectangle 133"/>
          <p:cNvSpPr>
            <a:spLocks noChangeArrowheads="1"/>
          </p:cNvSpPr>
          <p:nvPr/>
        </p:nvSpPr>
        <p:spPr bwMode="auto">
          <a:xfrm>
            <a:off x="5410200" y="396240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smtClean="0">
                <a:solidFill>
                  <a:srgbClr val="FFFFFF"/>
                </a:solidFill>
                <a:latin typeface="Arial" pitchFamily="34" charset="0"/>
              </a:rPr>
              <a:t>11.7</a:t>
            </a:r>
          </a:p>
        </p:txBody>
      </p:sp>
      <p:sp>
        <p:nvSpPr>
          <p:cNvPr id="284806" name="Rectangle 134"/>
          <p:cNvSpPr>
            <a:spLocks noChangeArrowheads="1"/>
          </p:cNvSpPr>
          <p:nvPr/>
        </p:nvSpPr>
        <p:spPr bwMode="auto">
          <a:xfrm>
            <a:off x="4038600" y="2743200"/>
            <a:ext cx="685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r>
              <a:rPr lang="en-US" sz="1800" smtClean="0">
                <a:solidFill>
                  <a:srgbClr val="FFFFFF"/>
                </a:solidFill>
                <a:latin typeface="Arial" pitchFamily="34" charset="0"/>
              </a:rPr>
              <a:t>28.8</a:t>
            </a:r>
          </a:p>
        </p:txBody>
      </p:sp>
      <p:sp>
        <p:nvSpPr>
          <p:cNvPr id="284807" name="Text Box 135"/>
          <p:cNvSpPr txBox="1">
            <a:spLocks noChangeArrowheads="1"/>
          </p:cNvSpPr>
          <p:nvPr/>
        </p:nvSpPr>
        <p:spPr bwMode="auto">
          <a:xfrm>
            <a:off x="3958171" y="6419853"/>
            <a:ext cx="42072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r"/>
            <a:r>
              <a:rPr lang="en-GB" sz="2000" dirty="0" err="1" smtClean="0">
                <a:solidFill>
                  <a:srgbClr val="FFFFFF"/>
                </a:solidFill>
                <a:latin typeface="AGaramond" pitchFamily="18" charset="0"/>
              </a:rPr>
              <a:t>Lyssenko</a:t>
            </a:r>
            <a:r>
              <a:rPr lang="en-GB" sz="2000" dirty="0" smtClean="0">
                <a:solidFill>
                  <a:srgbClr val="FFFFFF"/>
                </a:solidFill>
                <a:latin typeface="AGaramond" pitchFamily="18" charset="0"/>
              </a:rPr>
              <a:t> </a:t>
            </a:r>
            <a:r>
              <a:rPr lang="en-GB" sz="2000" i="1" dirty="0" smtClean="0">
                <a:solidFill>
                  <a:srgbClr val="FFFFFF"/>
                </a:solidFill>
                <a:latin typeface="AGaramond" pitchFamily="18" charset="0"/>
              </a:rPr>
              <a:t>et al.</a:t>
            </a:r>
            <a:r>
              <a:rPr lang="sv-SE" sz="2000" dirty="0" smtClean="0">
                <a:solidFill>
                  <a:srgbClr val="FFFFFF"/>
                </a:solidFill>
                <a:latin typeface="AGaramond" pitchFamily="18" charset="0"/>
              </a:rPr>
              <a:t> Diabetes 2005 </a:t>
            </a:r>
            <a:endParaRPr lang="en-GB" sz="2000" dirty="0" smtClean="0">
              <a:solidFill>
                <a:srgbClr val="FFFFFF"/>
              </a:solidFill>
              <a:latin typeface="AGaramond" pitchFamily="18" charset="0"/>
            </a:endParaRPr>
          </a:p>
        </p:txBody>
      </p:sp>
      <p:sp>
        <p:nvSpPr>
          <p:cNvPr id="2930824" name="Rectangle 136"/>
          <p:cNvSpPr>
            <a:spLocks noChangeArrowheads="1"/>
          </p:cNvSpPr>
          <p:nvPr/>
        </p:nvSpPr>
        <p:spPr bwMode="auto">
          <a:xfrm>
            <a:off x="6434670" y="3352800"/>
            <a:ext cx="2099733" cy="1066800"/>
          </a:xfrm>
          <a:prstGeom prst="rect">
            <a:avLst/>
          </a:prstGeom>
          <a:solidFill>
            <a:srgbClr val="FFFF00"/>
          </a:solidFill>
          <a:ln w="9525">
            <a:solidFill>
              <a:schemeClr val="tx1"/>
            </a:solidFill>
            <a:miter lim="800000"/>
            <a:headEnd/>
            <a:tailEnd/>
          </a:ln>
        </p:spPr>
        <p:txBody>
          <a:bodyPr wrap="none" anchor="ctr"/>
          <a:lstStyle/>
          <a:p>
            <a:pPr algn="ctr" eaLnBrk="0" hangingPunct="0"/>
            <a:r>
              <a:rPr lang="sv-SE" b="1" smtClean="0">
                <a:solidFill>
                  <a:srgbClr val="000000"/>
                </a:solidFill>
              </a:rPr>
              <a:t>HR 16.1 [7.0-37.0]</a:t>
            </a:r>
          </a:p>
          <a:p>
            <a:pPr algn="ctr" eaLnBrk="0" hangingPunct="0"/>
            <a:r>
              <a:rPr lang="sv-SE" b="1" smtClean="0">
                <a:solidFill>
                  <a:srgbClr val="000000"/>
                </a:solidFill>
              </a:rPr>
              <a:t>P&lt;0.0001</a:t>
            </a:r>
            <a:endParaRPr lang="en-GB" b="1" smtClean="0">
              <a:solidFill>
                <a:srgbClr val="000000"/>
              </a:solidFill>
            </a:endParaRPr>
          </a:p>
        </p:txBody>
      </p:sp>
    </p:spTree>
    <p:extLst>
      <p:ext uri="{BB962C8B-B14F-4D97-AF65-F5344CB8AC3E}">
        <p14:creationId xmlns:p14="http://schemas.microsoft.com/office/powerpoint/2010/main" val="28189557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30824"/>
                                        </p:tgtEl>
                                        <p:attrNameLst>
                                          <p:attrName>style.visibility</p:attrName>
                                        </p:attrNameLst>
                                      </p:cBhvr>
                                      <p:to>
                                        <p:strVal val="visible"/>
                                      </p:to>
                                    </p:set>
                                    <p:animEffect transition="in" filter="dissolve">
                                      <p:cBhvr>
                                        <p:cTn id="7" dur="500"/>
                                        <p:tgtEl>
                                          <p:spTgt spid="29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0824"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497666" name="Object 2"/>
          <p:cNvGraphicFramePr>
            <a:graphicFrameLocks noChangeAspect="1"/>
          </p:cNvGraphicFramePr>
          <p:nvPr/>
        </p:nvGraphicFramePr>
        <p:xfrm>
          <a:off x="228792" y="1905000"/>
          <a:ext cx="4339167" cy="4572000"/>
        </p:xfrm>
        <a:graphic>
          <a:graphicData uri="http://schemas.openxmlformats.org/presentationml/2006/ole">
            <mc:AlternateContent xmlns:mc="http://schemas.openxmlformats.org/markup-compatibility/2006">
              <mc:Choice xmlns:v="urn:schemas-microsoft-com:vml" Requires="v">
                <p:oleObj spid="_x0000_s582730" name="SPW 9.0 Graph" r:id="rId4" imgW="6748272" imgH="6319418" progId="">
                  <p:embed/>
                </p:oleObj>
              </mc:Choice>
              <mc:Fallback>
                <p:oleObj name="SPW 9.0 Graph" r:id="rId4" imgW="6748272" imgH="631941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792" y="1905000"/>
                        <a:ext cx="433916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7667" name="Object 3"/>
          <p:cNvGraphicFramePr>
            <a:graphicFrameLocks noChangeAspect="1"/>
          </p:cNvGraphicFramePr>
          <p:nvPr/>
        </p:nvGraphicFramePr>
        <p:xfrm>
          <a:off x="4652434" y="1828800"/>
          <a:ext cx="4206522" cy="5181600"/>
        </p:xfrm>
        <a:graphic>
          <a:graphicData uri="http://schemas.openxmlformats.org/presentationml/2006/ole">
            <mc:AlternateContent xmlns:mc="http://schemas.openxmlformats.org/markup-compatibility/2006">
              <mc:Choice xmlns:v="urn:schemas-microsoft-com:vml" Requires="v">
                <p:oleObj spid="_x0000_s582731" name="SPW 9.0 Graph" r:id="rId6" imgW="6483096" imgH="7097573" progId="">
                  <p:embed/>
                </p:oleObj>
              </mc:Choice>
              <mc:Fallback>
                <p:oleObj name="SPW 9.0 Graph" r:id="rId6" imgW="6483096" imgH="7097573"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2434" y="1828800"/>
                        <a:ext cx="4206522"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7668" name="Text Box 4"/>
          <p:cNvSpPr txBox="1">
            <a:spLocks noChangeArrowheads="1"/>
          </p:cNvSpPr>
          <p:nvPr/>
        </p:nvSpPr>
        <p:spPr bwMode="auto">
          <a:xfrm>
            <a:off x="5350933" y="6262688"/>
            <a:ext cx="318346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endParaRPr lang="en-GB" sz="1800" smtClean="0">
              <a:solidFill>
                <a:srgbClr val="000000"/>
              </a:solidFill>
            </a:endParaRPr>
          </a:p>
        </p:txBody>
      </p:sp>
      <p:pic>
        <p:nvPicPr>
          <p:cNvPr id="497669" name="Picture 5"/>
          <p:cNvPicPr>
            <a:picLocks noChangeAspect="1" noChangeArrowheads="1"/>
          </p:cNvPicPr>
          <p:nvPr/>
        </p:nvPicPr>
        <p:blipFill>
          <a:blip r:embed="rId8">
            <a:extLst>
              <a:ext uri="{28A0092B-C50C-407E-A947-70E740481C1C}">
                <a14:useLocalDpi xmlns:a14="http://schemas.microsoft.com/office/drawing/2010/main" val="0"/>
              </a:ext>
            </a:extLst>
          </a:blip>
          <a:srcRect r="1884"/>
          <a:stretch>
            <a:fillRect/>
          </a:stretch>
        </p:blipFill>
        <p:spPr bwMode="auto">
          <a:xfrm>
            <a:off x="899592" y="723"/>
            <a:ext cx="5288844"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7670" name="Text Box 6"/>
          <p:cNvSpPr txBox="1">
            <a:spLocks noChangeArrowheads="1"/>
          </p:cNvSpPr>
          <p:nvPr/>
        </p:nvSpPr>
        <p:spPr bwMode="auto">
          <a:xfrm>
            <a:off x="5897034" y="6477001"/>
            <a:ext cx="3270104" cy="30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sv-SE" sz="1400" b="0" smtClean="0">
                <a:solidFill>
                  <a:srgbClr val="000000"/>
                </a:solidFill>
                <a:latin typeface="Arial" pitchFamily="34" charset="0"/>
              </a:rPr>
              <a:t>Lyssenko et al, </a:t>
            </a:r>
            <a:r>
              <a:rPr lang="en-US" sz="1400" b="0" smtClean="0">
                <a:solidFill>
                  <a:srgbClr val="000000"/>
                </a:solidFill>
                <a:latin typeface="Arial" pitchFamily="34" charset="0"/>
              </a:rPr>
              <a:t>2008, 359: 2220-2232. </a:t>
            </a:r>
          </a:p>
        </p:txBody>
      </p:sp>
      <p:sp>
        <p:nvSpPr>
          <p:cNvPr id="2" name="TextBox 1"/>
          <p:cNvSpPr txBox="1"/>
          <p:nvPr/>
        </p:nvSpPr>
        <p:spPr>
          <a:xfrm>
            <a:off x="6942891" y="1844824"/>
            <a:ext cx="1877805" cy="338554"/>
          </a:xfrm>
          <a:prstGeom prst="rect">
            <a:avLst/>
          </a:prstGeom>
          <a:noFill/>
        </p:spPr>
        <p:txBody>
          <a:bodyPr wrap="square" rtlCol="0">
            <a:spAutoFit/>
          </a:bodyPr>
          <a:lstStyle/>
          <a:p>
            <a:endParaRPr lang="sv-SE" sz="1600" dirty="0">
              <a:solidFill>
                <a:srgbClr val="000000"/>
              </a:solidFill>
            </a:endParaRPr>
          </a:p>
        </p:txBody>
      </p:sp>
    </p:spTree>
    <p:extLst>
      <p:ext uri="{BB962C8B-B14F-4D97-AF65-F5344CB8AC3E}">
        <p14:creationId xmlns:p14="http://schemas.microsoft.com/office/powerpoint/2010/main" val="301680336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D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20" y="-44624"/>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
          <p:cNvGrpSpPr>
            <a:grpSpLocks/>
          </p:cNvGrpSpPr>
          <p:nvPr/>
        </p:nvGrpSpPr>
        <p:grpSpPr bwMode="auto">
          <a:xfrm>
            <a:off x="107632" y="4346449"/>
            <a:ext cx="1152879" cy="504825"/>
            <a:chOff x="2245" y="2387"/>
            <a:chExt cx="726" cy="318"/>
          </a:xfrm>
          <a:solidFill>
            <a:srgbClr val="FFC000"/>
          </a:solidFill>
        </p:grpSpPr>
        <p:sp>
          <p:nvSpPr>
            <p:cNvPr id="121974" name="AutoShape 4"/>
            <p:cNvSpPr>
              <a:spLocks noChangeArrowheads="1"/>
            </p:cNvSpPr>
            <p:nvPr/>
          </p:nvSpPr>
          <p:spPr bwMode="auto">
            <a:xfrm>
              <a:off x="2245" y="2387"/>
              <a:ext cx="726" cy="318"/>
            </a:xfrm>
            <a:prstGeom prst="roundRect">
              <a:avLst>
                <a:gd name="adj" fmla="val 16667"/>
              </a:avLst>
            </a:prstGeom>
            <a:grpFill/>
            <a:ln w="9525">
              <a:solidFill>
                <a:schemeClr val="tx1"/>
              </a:solidFill>
              <a:round/>
              <a:headEnd/>
              <a:tailEnd/>
            </a:ln>
          </p:spPr>
          <p:txBody>
            <a:bodyPr wrap="none" anchor="ctr"/>
            <a:lstStyle/>
            <a:p>
              <a:pPr>
                <a:defRPr/>
              </a:pPr>
              <a:endParaRPr lang="en-US" sz="1800">
                <a:solidFill>
                  <a:srgbClr val="FFFFFF"/>
                </a:solidFill>
                <a:latin typeface="Arial" pitchFamily="34" charset="0"/>
              </a:endParaRPr>
            </a:p>
          </p:txBody>
        </p:sp>
        <p:sp>
          <p:nvSpPr>
            <p:cNvPr id="121975" name="Text Box 5"/>
            <p:cNvSpPr txBox="1">
              <a:spLocks noChangeArrowheads="1"/>
            </p:cNvSpPr>
            <p:nvPr/>
          </p:nvSpPr>
          <p:spPr bwMode="auto">
            <a:xfrm>
              <a:off x="2245" y="2432"/>
              <a:ext cx="726" cy="233"/>
            </a:xfrm>
            <a:prstGeom prst="rect">
              <a:avLst/>
            </a:prstGeom>
            <a:grpFill/>
            <a:ln w="9525">
              <a:noFill/>
              <a:miter lim="800000"/>
              <a:headEnd/>
              <a:tailEnd/>
            </a:ln>
          </p:spPr>
          <p:txBody>
            <a:bodyPr>
              <a:spAutoFit/>
            </a:bodyPr>
            <a:lstStyle/>
            <a:p>
              <a:pPr algn="ctr">
                <a:spcBef>
                  <a:spcPct val="50000"/>
                </a:spcBef>
                <a:defRPr/>
              </a:pPr>
              <a:r>
                <a:rPr lang="sv-SE" sz="1800" b="1" i="1" dirty="0">
                  <a:solidFill>
                    <a:srgbClr val="0033CC"/>
                  </a:solidFill>
                  <a:latin typeface="Times New Roman"/>
                </a:rPr>
                <a:t>PPARG</a:t>
              </a:r>
              <a:endParaRPr lang="en-US" sz="1800" b="1" i="1" dirty="0">
                <a:solidFill>
                  <a:srgbClr val="0033CC"/>
                </a:solidFill>
                <a:latin typeface="Times New Roman"/>
              </a:endParaRPr>
            </a:p>
          </p:txBody>
        </p:sp>
      </p:grpSp>
      <p:sp>
        <p:nvSpPr>
          <p:cNvPr id="9222" name="Text Box 6"/>
          <p:cNvSpPr txBox="1">
            <a:spLocks noChangeArrowheads="1"/>
          </p:cNvSpPr>
          <p:nvPr/>
        </p:nvSpPr>
        <p:spPr bwMode="auto">
          <a:xfrm>
            <a:off x="180976" y="3733808"/>
            <a:ext cx="990600" cy="461963"/>
          </a:xfrm>
          <a:prstGeom prst="rect">
            <a:avLst/>
          </a:prstGeom>
          <a:noFill/>
          <a:ln w="9525">
            <a:noFill/>
            <a:miter lim="800000"/>
            <a:headEnd/>
            <a:tailEnd/>
          </a:ln>
          <a:effectLst/>
        </p:spPr>
        <p:txBody>
          <a:bodyPr lIns="91271" tIns="45635" rIns="91271" bIns="45635">
            <a:spAutoFit/>
          </a:bodyPr>
          <a:lstStyle/>
          <a:p>
            <a:pPr eaLnBrk="0" hangingPunct="0">
              <a:spcBef>
                <a:spcPct val="50000"/>
              </a:spcBef>
              <a:defRPr/>
            </a:pPr>
            <a:r>
              <a:rPr lang="sv-SE" b="1">
                <a:solidFill>
                  <a:srgbClr val="00CC99"/>
                </a:solidFill>
                <a:effectLst>
                  <a:outerShdw blurRad="38100" dist="38100" dir="2700000" algn="tl">
                    <a:srgbClr val="000000"/>
                  </a:outerShdw>
                </a:effectLst>
                <a:latin typeface="Frutiger 45 Light" pitchFamily="34" charset="0"/>
              </a:rPr>
              <a:t>2000</a:t>
            </a:r>
            <a:endParaRPr lang="en-GB" b="1">
              <a:solidFill>
                <a:srgbClr val="00CC99"/>
              </a:solidFill>
              <a:effectLst>
                <a:outerShdw blurRad="38100" dist="38100" dir="2700000" algn="tl">
                  <a:srgbClr val="000000"/>
                </a:outerShdw>
              </a:effectLst>
              <a:latin typeface="Frutiger 45 Light" pitchFamily="34" charset="0"/>
            </a:endParaRPr>
          </a:p>
        </p:txBody>
      </p:sp>
      <p:sp>
        <p:nvSpPr>
          <p:cNvPr id="9223" name="Text Box 7"/>
          <p:cNvSpPr txBox="1">
            <a:spLocks noChangeArrowheads="1"/>
          </p:cNvSpPr>
          <p:nvPr/>
        </p:nvSpPr>
        <p:spPr bwMode="auto">
          <a:xfrm>
            <a:off x="1205136" y="3069942"/>
            <a:ext cx="990600" cy="461963"/>
          </a:xfrm>
          <a:prstGeom prst="rect">
            <a:avLst/>
          </a:prstGeom>
          <a:noFill/>
          <a:ln w="9525">
            <a:noFill/>
            <a:miter lim="800000"/>
            <a:headEnd/>
            <a:tailEnd/>
          </a:ln>
          <a:effectLst/>
        </p:spPr>
        <p:txBody>
          <a:bodyPr lIns="91271" tIns="45635" rIns="91271" bIns="45635">
            <a:spAutoFit/>
          </a:bodyPr>
          <a:lstStyle/>
          <a:p>
            <a:pPr eaLnBrk="0" hangingPunct="0">
              <a:spcBef>
                <a:spcPct val="50000"/>
              </a:spcBef>
              <a:defRPr/>
            </a:pPr>
            <a:r>
              <a:rPr lang="sv-SE" b="1" dirty="0">
                <a:solidFill>
                  <a:srgbClr val="00CC99"/>
                </a:solidFill>
                <a:effectLst>
                  <a:outerShdw blurRad="38100" dist="38100" dir="2700000" algn="tl">
                    <a:srgbClr val="000000"/>
                  </a:outerShdw>
                </a:effectLst>
                <a:latin typeface="Frutiger 45 Light" pitchFamily="34" charset="0"/>
              </a:rPr>
              <a:t>2006</a:t>
            </a:r>
            <a:endParaRPr lang="en-GB" b="1" dirty="0">
              <a:solidFill>
                <a:srgbClr val="00CC99"/>
              </a:solidFill>
              <a:effectLst>
                <a:outerShdw blurRad="38100" dist="38100" dir="2700000" algn="tl">
                  <a:srgbClr val="000000"/>
                </a:outerShdw>
              </a:effectLst>
              <a:latin typeface="Frutiger 45 Light" pitchFamily="34" charset="0"/>
            </a:endParaRPr>
          </a:p>
        </p:txBody>
      </p:sp>
      <p:sp>
        <p:nvSpPr>
          <p:cNvPr id="225286" name="AutoShape 8"/>
          <p:cNvSpPr>
            <a:spLocks noChangeArrowheads="1"/>
          </p:cNvSpPr>
          <p:nvPr/>
        </p:nvSpPr>
        <p:spPr bwMode="auto">
          <a:xfrm>
            <a:off x="1115257" y="3573021"/>
            <a:ext cx="1152525" cy="504825"/>
          </a:xfrm>
          <a:prstGeom prst="roundRect">
            <a:avLst>
              <a:gd name="adj" fmla="val 16667"/>
            </a:avLst>
          </a:prstGeom>
          <a:solidFill>
            <a:schemeClr val="hlink"/>
          </a:solidFill>
          <a:ln w="9525">
            <a:solidFill>
              <a:schemeClr val="tx1"/>
            </a:solidFill>
            <a:round/>
            <a:headEnd/>
            <a:tailEnd/>
          </a:ln>
        </p:spPr>
        <p:txBody>
          <a:bodyPr wrap="none" lIns="91271" tIns="45635" rIns="91271" bIns="45635" anchor="ctr"/>
          <a:lstStyle/>
          <a:p>
            <a:pPr algn="ctr" eaLnBrk="0" hangingPunct="0"/>
            <a:endParaRPr lang="sv-SE" sz="1800" b="1" smtClean="0">
              <a:solidFill>
                <a:srgbClr val="00CC99"/>
              </a:solidFill>
            </a:endParaRPr>
          </a:p>
        </p:txBody>
      </p:sp>
      <p:sp>
        <p:nvSpPr>
          <p:cNvPr id="225287" name="Text Box 9"/>
          <p:cNvSpPr txBox="1">
            <a:spLocks noChangeArrowheads="1"/>
          </p:cNvSpPr>
          <p:nvPr/>
        </p:nvSpPr>
        <p:spPr bwMode="auto">
          <a:xfrm>
            <a:off x="1115785" y="3645026"/>
            <a:ext cx="1152525" cy="36988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271" tIns="45635" rIns="91271" bIns="4563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2699"/>
                </a:solidFill>
              </a:rPr>
              <a:t>TCF7L2</a:t>
            </a:r>
            <a:endParaRPr lang="en-US" sz="1800" b="1" i="1" dirty="0" smtClean="0">
              <a:solidFill>
                <a:srgbClr val="002699"/>
              </a:solidFill>
            </a:endParaRPr>
          </a:p>
        </p:txBody>
      </p:sp>
      <p:sp>
        <p:nvSpPr>
          <p:cNvPr id="9226" name="Text Box 10"/>
          <p:cNvSpPr txBox="1">
            <a:spLocks noChangeArrowheads="1"/>
          </p:cNvSpPr>
          <p:nvPr/>
        </p:nvSpPr>
        <p:spPr bwMode="auto">
          <a:xfrm>
            <a:off x="2627784" y="1752604"/>
            <a:ext cx="990600" cy="461963"/>
          </a:xfrm>
          <a:prstGeom prst="rect">
            <a:avLst/>
          </a:prstGeom>
          <a:noFill/>
          <a:ln w="9525">
            <a:noFill/>
            <a:miter lim="800000"/>
            <a:headEnd/>
            <a:tailEnd/>
          </a:ln>
          <a:effectLst/>
        </p:spPr>
        <p:txBody>
          <a:bodyPr lIns="91271" tIns="45635" rIns="91271" bIns="45635">
            <a:spAutoFit/>
          </a:bodyPr>
          <a:lstStyle/>
          <a:p>
            <a:pPr eaLnBrk="0" hangingPunct="0">
              <a:spcBef>
                <a:spcPct val="50000"/>
              </a:spcBef>
              <a:defRPr/>
            </a:pPr>
            <a:r>
              <a:rPr lang="sv-SE" b="1" dirty="0">
                <a:solidFill>
                  <a:srgbClr val="00CC99"/>
                </a:solidFill>
                <a:effectLst>
                  <a:outerShdw blurRad="38100" dist="38100" dir="2700000" algn="tl">
                    <a:srgbClr val="000000"/>
                  </a:outerShdw>
                </a:effectLst>
                <a:latin typeface="Frutiger 45 Light" pitchFamily="34" charset="0"/>
              </a:rPr>
              <a:t>2007</a:t>
            </a:r>
            <a:endParaRPr lang="en-GB" b="1" dirty="0">
              <a:solidFill>
                <a:srgbClr val="00CC99"/>
              </a:solidFill>
              <a:effectLst>
                <a:outerShdw blurRad="38100" dist="38100" dir="2700000" algn="tl">
                  <a:srgbClr val="000000"/>
                </a:outerShdw>
              </a:effectLst>
              <a:latin typeface="Frutiger 45 Light" pitchFamily="34" charset="0"/>
            </a:endParaRPr>
          </a:p>
        </p:txBody>
      </p:sp>
      <p:grpSp>
        <p:nvGrpSpPr>
          <p:cNvPr id="225289" name="Group 11"/>
          <p:cNvGrpSpPr>
            <a:grpSpLocks/>
          </p:cNvGrpSpPr>
          <p:nvPr/>
        </p:nvGrpSpPr>
        <p:grpSpPr bwMode="auto">
          <a:xfrm>
            <a:off x="2483768" y="5029200"/>
            <a:ext cx="1295400" cy="533400"/>
            <a:chOff x="2245" y="2387"/>
            <a:chExt cx="726" cy="318"/>
          </a:xfrm>
        </p:grpSpPr>
        <p:sp>
          <p:nvSpPr>
            <p:cNvPr id="225390" name="AutoShape 12"/>
            <p:cNvSpPr>
              <a:spLocks noChangeArrowheads="1"/>
            </p:cNvSpPr>
            <p:nvPr/>
          </p:nvSpPr>
          <p:spPr bwMode="auto">
            <a:xfrm>
              <a:off x="2245" y="2387"/>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91" name="Text Box 13"/>
            <p:cNvSpPr txBox="1">
              <a:spLocks noChangeArrowheads="1"/>
            </p:cNvSpPr>
            <p:nvPr/>
          </p:nvSpPr>
          <p:spPr bwMode="auto">
            <a:xfrm>
              <a:off x="2245" y="2432"/>
              <a:ext cx="726" cy="221"/>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CDKAL1</a:t>
              </a:r>
              <a:endParaRPr lang="en-US" sz="1800" b="1" i="1" smtClean="0">
                <a:solidFill>
                  <a:srgbClr val="0033CC"/>
                </a:solidFill>
              </a:endParaRPr>
            </a:p>
          </p:txBody>
        </p:sp>
      </p:grpSp>
      <p:grpSp>
        <p:nvGrpSpPr>
          <p:cNvPr id="226314" name="Group 14"/>
          <p:cNvGrpSpPr>
            <a:grpSpLocks/>
          </p:cNvGrpSpPr>
          <p:nvPr/>
        </p:nvGrpSpPr>
        <p:grpSpPr bwMode="auto">
          <a:xfrm>
            <a:off x="2411760" y="4498745"/>
            <a:ext cx="1295400" cy="504825"/>
            <a:chOff x="793" y="1842"/>
            <a:chExt cx="726" cy="318"/>
          </a:xfrm>
          <a:solidFill>
            <a:schemeClr val="tx2"/>
          </a:solidFill>
        </p:grpSpPr>
        <p:sp>
          <p:nvSpPr>
            <p:cNvPr id="226414" name="AutoShape 15"/>
            <p:cNvSpPr>
              <a:spLocks noChangeArrowheads="1"/>
            </p:cNvSpPr>
            <p:nvPr/>
          </p:nvSpPr>
          <p:spPr bwMode="auto">
            <a:xfrm>
              <a:off x="793" y="1842"/>
              <a:ext cx="726" cy="318"/>
            </a:xfrm>
            <a:prstGeom prst="roundRect">
              <a:avLst>
                <a:gd name="adj" fmla="val 16667"/>
              </a:avLst>
            </a:prstGeom>
            <a:grpFill/>
            <a:ln w="9525">
              <a:solidFill>
                <a:schemeClr val="tx1"/>
              </a:solidFill>
              <a:round/>
              <a:headEnd/>
              <a:tailEnd/>
            </a:ln>
          </p:spPr>
          <p:txBody>
            <a:bodyPr wrap="none" anchor="ctr"/>
            <a:lstStyle/>
            <a:p>
              <a:pPr>
                <a:defRPr/>
              </a:pPr>
              <a:endParaRPr lang="sv-SE" sz="1800">
                <a:solidFill>
                  <a:srgbClr val="FFFFFF"/>
                </a:solidFill>
                <a:latin typeface="Arial" pitchFamily="34" charset="0"/>
              </a:endParaRPr>
            </a:p>
          </p:txBody>
        </p:sp>
        <p:sp>
          <p:nvSpPr>
            <p:cNvPr id="226415" name="Text Box 16"/>
            <p:cNvSpPr txBox="1">
              <a:spLocks noChangeArrowheads="1"/>
            </p:cNvSpPr>
            <p:nvPr/>
          </p:nvSpPr>
          <p:spPr bwMode="auto">
            <a:xfrm>
              <a:off x="793" y="1884"/>
              <a:ext cx="726" cy="23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spcBef>
                  <a:spcPct val="50000"/>
                </a:spcBef>
                <a:defRPr/>
              </a:pPr>
              <a:r>
                <a:rPr lang="sv-SE" sz="1800" i="1">
                  <a:solidFill>
                    <a:srgbClr val="0033CC"/>
                  </a:solidFill>
                </a:rPr>
                <a:t>IGF2BP2</a:t>
              </a:r>
              <a:endParaRPr lang="en-US" sz="1800" i="1">
                <a:solidFill>
                  <a:srgbClr val="0033CC"/>
                </a:solidFill>
              </a:endParaRPr>
            </a:p>
          </p:txBody>
        </p:sp>
      </p:grpSp>
      <p:grpSp>
        <p:nvGrpSpPr>
          <p:cNvPr id="225291" name="Group 17"/>
          <p:cNvGrpSpPr>
            <a:grpSpLocks/>
          </p:cNvGrpSpPr>
          <p:nvPr/>
        </p:nvGrpSpPr>
        <p:grpSpPr bwMode="auto">
          <a:xfrm>
            <a:off x="2411760" y="3964970"/>
            <a:ext cx="1374942" cy="504825"/>
            <a:chOff x="793" y="1842"/>
            <a:chExt cx="730" cy="318"/>
          </a:xfrm>
        </p:grpSpPr>
        <p:sp>
          <p:nvSpPr>
            <p:cNvPr id="225388" name="AutoShape 18"/>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89" name="Text Box 19"/>
            <p:cNvSpPr txBox="1">
              <a:spLocks noChangeArrowheads="1"/>
            </p:cNvSpPr>
            <p:nvPr/>
          </p:nvSpPr>
          <p:spPr bwMode="auto">
            <a:xfrm>
              <a:off x="793" y="1884"/>
              <a:ext cx="730"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33CC"/>
                  </a:solidFill>
                </a:rPr>
                <a:t>CDKN2B/A</a:t>
              </a:r>
              <a:endParaRPr lang="en-US" sz="1800" b="1" i="1" dirty="0" smtClean="0">
                <a:solidFill>
                  <a:srgbClr val="0033CC"/>
                </a:solidFill>
              </a:endParaRPr>
            </a:p>
          </p:txBody>
        </p:sp>
      </p:grpSp>
      <p:grpSp>
        <p:nvGrpSpPr>
          <p:cNvPr id="225292" name="Group 20"/>
          <p:cNvGrpSpPr>
            <a:grpSpLocks/>
          </p:cNvGrpSpPr>
          <p:nvPr/>
        </p:nvGrpSpPr>
        <p:grpSpPr bwMode="auto">
          <a:xfrm>
            <a:off x="2411760" y="3429001"/>
            <a:ext cx="1295400" cy="504825"/>
            <a:chOff x="793" y="1842"/>
            <a:chExt cx="726" cy="318"/>
          </a:xfrm>
        </p:grpSpPr>
        <p:sp>
          <p:nvSpPr>
            <p:cNvPr id="225386" name="AutoShape 21"/>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87" name="Text Box 22"/>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HHEX</a:t>
              </a:r>
              <a:endParaRPr lang="en-US" sz="1800" b="1" i="1" smtClean="0">
                <a:solidFill>
                  <a:srgbClr val="0033CC"/>
                </a:solidFill>
              </a:endParaRPr>
            </a:p>
          </p:txBody>
        </p:sp>
      </p:grpSp>
      <p:grpSp>
        <p:nvGrpSpPr>
          <p:cNvPr id="225293" name="Group 23"/>
          <p:cNvGrpSpPr>
            <a:grpSpLocks/>
          </p:cNvGrpSpPr>
          <p:nvPr/>
        </p:nvGrpSpPr>
        <p:grpSpPr bwMode="auto">
          <a:xfrm>
            <a:off x="2411760" y="2898170"/>
            <a:ext cx="1295400" cy="504825"/>
            <a:chOff x="793" y="1842"/>
            <a:chExt cx="726" cy="318"/>
          </a:xfrm>
        </p:grpSpPr>
        <p:sp>
          <p:nvSpPr>
            <p:cNvPr id="225384" name="AutoShape 24"/>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85" name="Text Box 25"/>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SLC30A8</a:t>
              </a:r>
              <a:endParaRPr lang="en-US" sz="1800" b="1" i="1" smtClean="0">
                <a:solidFill>
                  <a:srgbClr val="0033CC"/>
                </a:solidFill>
              </a:endParaRPr>
            </a:p>
          </p:txBody>
        </p:sp>
      </p:grpSp>
      <p:grpSp>
        <p:nvGrpSpPr>
          <p:cNvPr id="225294" name="Group 26"/>
          <p:cNvGrpSpPr>
            <a:grpSpLocks/>
          </p:cNvGrpSpPr>
          <p:nvPr/>
        </p:nvGrpSpPr>
        <p:grpSpPr bwMode="auto">
          <a:xfrm>
            <a:off x="2411760" y="2355245"/>
            <a:ext cx="1295400" cy="504825"/>
            <a:chOff x="793" y="1842"/>
            <a:chExt cx="726" cy="318"/>
          </a:xfrm>
        </p:grpSpPr>
        <p:sp>
          <p:nvSpPr>
            <p:cNvPr id="225382" name="AutoShape 27"/>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83" name="Text Box 28"/>
            <p:cNvSpPr txBox="1">
              <a:spLocks noChangeArrowheads="1"/>
            </p:cNvSpPr>
            <p:nvPr/>
          </p:nvSpPr>
          <p:spPr bwMode="auto">
            <a:xfrm>
              <a:off x="793" y="1884"/>
              <a:ext cx="726" cy="233"/>
            </a:xfrm>
            <a:prstGeom prst="rect">
              <a:avLst/>
            </a:prstGeom>
            <a:solidFill>
              <a:srgbClr val="66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FTO</a:t>
              </a:r>
              <a:endParaRPr lang="en-US" sz="1800" b="1" i="1" smtClean="0">
                <a:solidFill>
                  <a:srgbClr val="0033CC"/>
                </a:solidFill>
              </a:endParaRPr>
            </a:p>
          </p:txBody>
        </p:sp>
      </p:grpSp>
      <p:grpSp>
        <p:nvGrpSpPr>
          <p:cNvPr id="225295" name="Group 29"/>
          <p:cNvGrpSpPr>
            <a:grpSpLocks/>
          </p:cNvGrpSpPr>
          <p:nvPr/>
        </p:nvGrpSpPr>
        <p:grpSpPr bwMode="auto">
          <a:xfrm>
            <a:off x="2483772" y="5593745"/>
            <a:ext cx="1302537" cy="504825"/>
            <a:chOff x="789" y="1842"/>
            <a:chExt cx="730" cy="318"/>
          </a:xfrm>
        </p:grpSpPr>
        <p:sp>
          <p:nvSpPr>
            <p:cNvPr id="225380" name="AutoShape 30"/>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81" name="Text Box 31"/>
            <p:cNvSpPr txBox="1">
              <a:spLocks noChangeArrowheads="1"/>
            </p:cNvSpPr>
            <p:nvPr/>
          </p:nvSpPr>
          <p:spPr bwMode="auto">
            <a:xfrm>
              <a:off x="789"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33CC"/>
                  </a:solidFill>
                </a:rPr>
                <a:t>WFS1</a:t>
              </a:r>
              <a:endParaRPr lang="en-US" sz="1800" b="1" i="1" dirty="0" smtClean="0">
                <a:solidFill>
                  <a:srgbClr val="0033CC"/>
                </a:solidFill>
              </a:endParaRPr>
            </a:p>
          </p:txBody>
        </p:sp>
      </p:grpSp>
      <p:grpSp>
        <p:nvGrpSpPr>
          <p:cNvPr id="225296" name="Group 32"/>
          <p:cNvGrpSpPr>
            <a:grpSpLocks/>
          </p:cNvGrpSpPr>
          <p:nvPr/>
        </p:nvGrpSpPr>
        <p:grpSpPr bwMode="auto">
          <a:xfrm>
            <a:off x="2483769" y="6127145"/>
            <a:ext cx="1302934" cy="504825"/>
            <a:chOff x="793" y="1842"/>
            <a:chExt cx="726" cy="318"/>
          </a:xfrm>
        </p:grpSpPr>
        <p:sp>
          <p:nvSpPr>
            <p:cNvPr id="225378" name="AutoShape 33"/>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79" name="Text Box 34"/>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2D2DB9"/>
                  </a:solidFill>
                </a:rPr>
                <a:t>HNF1B</a:t>
              </a:r>
              <a:endParaRPr lang="en-US" sz="1800" b="1" i="1" dirty="0" smtClean="0">
                <a:solidFill>
                  <a:srgbClr val="2D2DB9"/>
                </a:solidFill>
              </a:endParaRPr>
            </a:p>
          </p:txBody>
        </p:sp>
      </p:grpSp>
      <p:sp>
        <p:nvSpPr>
          <p:cNvPr id="9251" name="Text Box 35"/>
          <p:cNvSpPr txBox="1">
            <a:spLocks noChangeArrowheads="1"/>
          </p:cNvSpPr>
          <p:nvPr/>
        </p:nvSpPr>
        <p:spPr bwMode="auto">
          <a:xfrm>
            <a:off x="3923928" y="1385431"/>
            <a:ext cx="1219200" cy="460375"/>
          </a:xfrm>
          <a:prstGeom prst="rect">
            <a:avLst/>
          </a:prstGeom>
          <a:noFill/>
          <a:ln w="9525">
            <a:noFill/>
            <a:miter lim="800000"/>
            <a:headEnd/>
            <a:tailEnd/>
          </a:ln>
          <a:effectLst/>
        </p:spPr>
        <p:txBody>
          <a:bodyPr lIns="91271" tIns="45635" rIns="91271" bIns="45635">
            <a:spAutoFit/>
          </a:bodyPr>
          <a:lstStyle/>
          <a:p>
            <a:pPr eaLnBrk="0" hangingPunct="0">
              <a:spcBef>
                <a:spcPct val="50000"/>
              </a:spcBef>
              <a:defRPr/>
            </a:pPr>
            <a:r>
              <a:rPr lang="sv-SE" b="1" dirty="0">
                <a:solidFill>
                  <a:srgbClr val="00CC99"/>
                </a:solidFill>
                <a:effectLst>
                  <a:outerShdw blurRad="38100" dist="38100" dir="2700000" algn="tl">
                    <a:srgbClr val="000000"/>
                  </a:outerShdw>
                </a:effectLst>
                <a:latin typeface="Frutiger 45 Light" pitchFamily="34" charset="0"/>
              </a:rPr>
              <a:t>2008</a:t>
            </a:r>
            <a:endParaRPr lang="en-GB" b="1" dirty="0">
              <a:solidFill>
                <a:srgbClr val="00CC99"/>
              </a:solidFill>
              <a:effectLst>
                <a:outerShdw blurRad="38100" dist="38100" dir="2700000" algn="tl">
                  <a:srgbClr val="000000"/>
                </a:outerShdw>
              </a:effectLst>
              <a:latin typeface="Frutiger 45 Light" pitchFamily="34" charset="0"/>
            </a:endParaRPr>
          </a:p>
        </p:txBody>
      </p:sp>
      <p:grpSp>
        <p:nvGrpSpPr>
          <p:cNvPr id="225298" name="Group 36"/>
          <p:cNvGrpSpPr>
            <a:grpSpLocks/>
          </p:cNvGrpSpPr>
          <p:nvPr/>
        </p:nvGrpSpPr>
        <p:grpSpPr bwMode="auto">
          <a:xfrm>
            <a:off x="3923928" y="6093509"/>
            <a:ext cx="1295400" cy="504825"/>
            <a:chOff x="793" y="1842"/>
            <a:chExt cx="726" cy="318"/>
          </a:xfrm>
        </p:grpSpPr>
        <p:sp>
          <p:nvSpPr>
            <p:cNvPr id="225376" name="AutoShape 37"/>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77" name="Text Box 38"/>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JAZF1</a:t>
              </a:r>
              <a:endParaRPr lang="en-US" sz="1800" b="1" i="1" smtClean="0">
                <a:solidFill>
                  <a:srgbClr val="0033CC"/>
                </a:solidFill>
              </a:endParaRPr>
            </a:p>
          </p:txBody>
        </p:sp>
      </p:grpSp>
      <p:grpSp>
        <p:nvGrpSpPr>
          <p:cNvPr id="225299" name="Group 39"/>
          <p:cNvGrpSpPr>
            <a:grpSpLocks/>
          </p:cNvGrpSpPr>
          <p:nvPr/>
        </p:nvGrpSpPr>
        <p:grpSpPr bwMode="auto">
          <a:xfrm>
            <a:off x="3923928" y="5446007"/>
            <a:ext cx="1295400" cy="576263"/>
            <a:chOff x="793" y="1797"/>
            <a:chExt cx="726" cy="363"/>
          </a:xfrm>
        </p:grpSpPr>
        <p:sp>
          <p:nvSpPr>
            <p:cNvPr id="225374" name="AutoShape 40"/>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75" name="Text Box 41"/>
            <p:cNvSpPr txBox="1">
              <a:spLocks noChangeArrowheads="1"/>
            </p:cNvSpPr>
            <p:nvPr/>
          </p:nvSpPr>
          <p:spPr bwMode="auto">
            <a:xfrm>
              <a:off x="793" y="1797"/>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33CC"/>
                  </a:solidFill>
                </a:rPr>
                <a:t>CAMKD1</a:t>
              </a:r>
              <a:endParaRPr lang="en-US" sz="1800" b="1" i="1" dirty="0" smtClean="0">
                <a:solidFill>
                  <a:srgbClr val="0033CC"/>
                </a:solidFill>
              </a:endParaRPr>
            </a:p>
          </p:txBody>
        </p:sp>
      </p:grpSp>
      <p:grpSp>
        <p:nvGrpSpPr>
          <p:cNvPr id="225300" name="Group 42"/>
          <p:cNvGrpSpPr>
            <a:grpSpLocks/>
          </p:cNvGrpSpPr>
          <p:nvPr/>
        </p:nvGrpSpPr>
        <p:grpSpPr bwMode="auto">
          <a:xfrm>
            <a:off x="3923928" y="4869373"/>
            <a:ext cx="1295400" cy="504825"/>
            <a:chOff x="793" y="1842"/>
            <a:chExt cx="726" cy="318"/>
          </a:xfrm>
        </p:grpSpPr>
        <p:sp>
          <p:nvSpPr>
            <p:cNvPr id="225372" name="AutoShape 43"/>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73" name="Text Box 44"/>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33CC"/>
                  </a:solidFill>
                </a:rPr>
                <a:t>THADA</a:t>
              </a:r>
              <a:endParaRPr lang="en-US" sz="1800" b="1" i="1" dirty="0" smtClean="0">
                <a:solidFill>
                  <a:srgbClr val="0033CC"/>
                </a:solidFill>
              </a:endParaRPr>
            </a:p>
          </p:txBody>
        </p:sp>
      </p:grpSp>
      <p:grpSp>
        <p:nvGrpSpPr>
          <p:cNvPr id="225301" name="Group 45"/>
          <p:cNvGrpSpPr>
            <a:grpSpLocks/>
          </p:cNvGrpSpPr>
          <p:nvPr/>
        </p:nvGrpSpPr>
        <p:grpSpPr bwMode="auto">
          <a:xfrm>
            <a:off x="3851920" y="4222070"/>
            <a:ext cx="1295400" cy="504825"/>
            <a:chOff x="793" y="1984"/>
            <a:chExt cx="726" cy="318"/>
          </a:xfrm>
        </p:grpSpPr>
        <p:sp>
          <p:nvSpPr>
            <p:cNvPr id="225370" name="AutoShape 46"/>
            <p:cNvSpPr>
              <a:spLocks noChangeArrowheads="1"/>
            </p:cNvSpPr>
            <p:nvPr/>
          </p:nvSpPr>
          <p:spPr bwMode="auto">
            <a:xfrm>
              <a:off x="793" y="1984"/>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71" name="Text Box 47"/>
            <p:cNvSpPr txBox="1">
              <a:spLocks noChangeArrowheads="1"/>
            </p:cNvSpPr>
            <p:nvPr/>
          </p:nvSpPr>
          <p:spPr bwMode="auto">
            <a:xfrm>
              <a:off x="793" y="202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33CC"/>
                  </a:solidFill>
                </a:rPr>
                <a:t>LGR5</a:t>
              </a:r>
              <a:endParaRPr lang="en-US" sz="1800" b="1" i="1" dirty="0" smtClean="0">
                <a:solidFill>
                  <a:srgbClr val="0033CC"/>
                </a:solidFill>
              </a:endParaRPr>
            </a:p>
          </p:txBody>
        </p:sp>
      </p:grpSp>
      <p:grpSp>
        <p:nvGrpSpPr>
          <p:cNvPr id="225302" name="Group 48"/>
          <p:cNvGrpSpPr>
            <a:grpSpLocks/>
          </p:cNvGrpSpPr>
          <p:nvPr/>
        </p:nvGrpSpPr>
        <p:grpSpPr bwMode="auto">
          <a:xfrm>
            <a:off x="3853408" y="3674944"/>
            <a:ext cx="1366664" cy="520820"/>
            <a:chOff x="793" y="1884"/>
            <a:chExt cx="726" cy="276"/>
          </a:xfrm>
        </p:grpSpPr>
        <p:sp>
          <p:nvSpPr>
            <p:cNvPr id="225368" name="AutoShape 49"/>
            <p:cNvSpPr>
              <a:spLocks noChangeArrowheads="1"/>
            </p:cNvSpPr>
            <p:nvPr/>
          </p:nvSpPr>
          <p:spPr bwMode="auto">
            <a:xfrm>
              <a:off x="793" y="1887"/>
              <a:ext cx="726" cy="273"/>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69" name="Text Box 50"/>
            <p:cNvSpPr txBox="1">
              <a:spLocks noChangeArrowheads="1"/>
            </p:cNvSpPr>
            <p:nvPr/>
          </p:nvSpPr>
          <p:spPr bwMode="auto">
            <a:xfrm>
              <a:off x="793" y="1884"/>
              <a:ext cx="726" cy="19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33CC"/>
                  </a:solidFill>
                </a:rPr>
                <a:t>ADAMTS9</a:t>
              </a:r>
              <a:endParaRPr lang="en-US" sz="1800" b="1" i="1" dirty="0" smtClean="0">
                <a:solidFill>
                  <a:srgbClr val="0033CC"/>
                </a:solidFill>
              </a:endParaRPr>
            </a:p>
          </p:txBody>
        </p:sp>
      </p:grpSp>
      <p:grpSp>
        <p:nvGrpSpPr>
          <p:cNvPr id="225303" name="Group 51"/>
          <p:cNvGrpSpPr>
            <a:grpSpLocks/>
          </p:cNvGrpSpPr>
          <p:nvPr/>
        </p:nvGrpSpPr>
        <p:grpSpPr bwMode="auto">
          <a:xfrm>
            <a:off x="3851920" y="3050570"/>
            <a:ext cx="1295400" cy="504825"/>
            <a:chOff x="793" y="1842"/>
            <a:chExt cx="726" cy="318"/>
          </a:xfrm>
        </p:grpSpPr>
        <p:sp>
          <p:nvSpPr>
            <p:cNvPr id="225366" name="AutoShape 52"/>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67" name="Text Box 53"/>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NOTCH2</a:t>
              </a:r>
              <a:endParaRPr lang="en-US" sz="1800" b="1" i="1" smtClean="0">
                <a:solidFill>
                  <a:srgbClr val="0033CC"/>
                </a:solidFill>
              </a:endParaRPr>
            </a:p>
          </p:txBody>
        </p:sp>
      </p:grpSp>
      <p:sp>
        <p:nvSpPr>
          <p:cNvPr id="9270" name="Text Box 54"/>
          <p:cNvSpPr txBox="1">
            <a:spLocks noChangeArrowheads="1"/>
          </p:cNvSpPr>
          <p:nvPr/>
        </p:nvSpPr>
        <p:spPr bwMode="auto">
          <a:xfrm>
            <a:off x="6300788" y="1199545"/>
            <a:ext cx="1219200" cy="460375"/>
          </a:xfrm>
          <a:prstGeom prst="rect">
            <a:avLst/>
          </a:prstGeom>
          <a:noFill/>
          <a:ln w="9525">
            <a:noFill/>
            <a:miter lim="800000"/>
            <a:headEnd/>
            <a:tailEnd/>
          </a:ln>
          <a:effectLst/>
        </p:spPr>
        <p:txBody>
          <a:bodyPr lIns="91271" tIns="45635" rIns="91271" bIns="45635">
            <a:spAutoFit/>
          </a:bodyPr>
          <a:lstStyle/>
          <a:p>
            <a:pPr eaLnBrk="0" hangingPunct="0">
              <a:spcBef>
                <a:spcPct val="50000"/>
              </a:spcBef>
              <a:defRPr/>
            </a:pPr>
            <a:r>
              <a:rPr lang="sv-SE" b="1">
                <a:solidFill>
                  <a:srgbClr val="00CC99"/>
                </a:solidFill>
                <a:effectLst>
                  <a:outerShdw blurRad="38100" dist="38100" dir="2700000" algn="tl">
                    <a:srgbClr val="000000"/>
                  </a:outerShdw>
                </a:effectLst>
                <a:latin typeface="Frutiger 45 Light" pitchFamily="34" charset="0"/>
              </a:rPr>
              <a:t>2009</a:t>
            </a:r>
            <a:endParaRPr lang="en-GB" b="1">
              <a:solidFill>
                <a:srgbClr val="00CC99"/>
              </a:solidFill>
              <a:effectLst>
                <a:outerShdw blurRad="38100" dist="38100" dir="2700000" algn="tl">
                  <a:srgbClr val="000000"/>
                </a:outerShdw>
              </a:effectLst>
              <a:latin typeface="Frutiger 45 Light" pitchFamily="34" charset="0"/>
            </a:endParaRPr>
          </a:p>
        </p:txBody>
      </p:sp>
      <p:grpSp>
        <p:nvGrpSpPr>
          <p:cNvPr id="225305" name="Group 55"/>
          <p:cNvGrpSpPr>
            <a:grpSpLocks/>
          </p:cNvGrpSpPr>
          <p:nvPr/>
        </p:nvGrpSpPr>
        <p:grpSpPr bwMode="auto">
          <a:xfrm>
            <a:off x="6245225" y="1828804"/>
            <a:ext cx="1295400" cy="504825"/>
            <a:chOff x="793" y="1842"/>
            <a:chExt cx="726" cy="318"/>
          </a:xfrm>
        </p:grpSpPr>
        <p:sp>
          <p:nvSpPr>
            <p:cNvPr id="225364" name="AutoShape 56"/>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65" name="Text Box 57"/>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GIPR</a:t>
              </a:r>
              <a:endParaRPr lang="en-US" sz="1800" b="1" i="1" smtClean="0">
                <a:solidFill>
                  <a:srgbClr val="0033CC"/>
                </a:solidFill>
              </a:endParaRPr>
            </a:p>
          </p:txBody>
        </p:sp>
      </p:grpSp>
      <p:grpSp>
        <p:nvGrpSpPr>
          <p:cNvPr id="225306" name="Group 58"/>
          <p:cNvGrpSpPr>
            <a:grpSpLocks/>
          </p:cNvGrpSpPr>
          <p:nvPr/>
        </p:nvGrpSpPr>
        <p:grpSpPr bwMode="auto">
          <a:xfrm>
            <a:off x="3852664" y="1983770"/>
            <a:ext cx="1295400" cy="504825"/>
            <a:chOff x="793" y="1842"/>
            <a:chExt cx="726" cy="318"/>
          </a:xfrm>
        </p:grpSpPr>
        <p:sp>
          <p:nvSpPr>
            <p:cNvPr id="225362" name="AutoShape 59"/>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63" name="Text Box 60"/>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KCNQ1</a:t>
              </a:r>
              <a:endParaRPr lang="en-US" sz="1800" b="1" i="1" smtClean="0">
                <a:solidFill>
                  <a:srgbClr val="0033CC"/>
                </a:solidFill>
              </a:endParaRPr>
            </a:p>
          </p:txBody>
        </p:sp>
      </p:grpSp>
      <p:grpSp>
        <p:nvGrpSpPr>
          <p:cNvPr id="225307" name="Group 61"/>
          <p:cNvGrpSpPr>
            <a:grpSpLocks/>
          </p:cNvGrpSpPr>
          <p:nvPr/>
        </p:nvGrpSpPr>
        <p:grpSpPr bwMode="auto">
          <a:xfrm>
            <a:off x="3851920" y="2517170"/>
            <a:ext cx="1295400" cy="504825"/>
            <a:chOff x="793" y="1842"/>
            <a:chExt cx="726" cy="318"/>
          </a:xfrm>
        </p:grpSpPr>
        <p:sp>
          <p:nvSpPr>
            <p:cNvPr id="225360" name="AutoShape 62"/>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61" name="Text Box 63"/>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MTNR1B</a:t>
              </a:r>
              <a:endParaRPr lang="en-US" sz="1800" b="1" i="1" smtClean="0">
                <a:solidFill>
                  <a:srgbClr val="0033CC"/>
                </a:solidFill>
              </a:endParaRPr>
            </a:p>
          </p:txBody>
        </p:sp>
      </p:grpSp>
      <p:grpSp>
        <p:nvGrpSpPr>
          <p:cNvPr id="225308" name="Group 64"/>
          <p:cNvGrpSpPr>
            <a:grpSpLocks/>
          </p:cNvGrpSpPr>
          <p:nvPr/>
        </p:nvGrpSpPr>
        <p:grpSpPr bwMode="auto">
          <a:xfrm>
            <a:off x="6245225" y="2440970"/>
            <a:ext cx="1295400" cy="504825"/>
            <a:chOff x="793" y="1842"/>
            <a:chExt cx="726" cy="318"/>
          </a:xfrm>
        </p:grpSpPr>
        <p:sp>
          <p:nvSpPr>
            <p:cNvPr id="225358" name="AutoShape 65"/>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59" name="Text Box 66"/>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ADCY5</a:t>
              </a:r>
              <a:endParaRPr lang="en-US" sz="1800" b="1" i="1" smtClean="0">
                <a:solidFill>
                  <a:srgbClr val="0033CC"/>
                </a:solidFill>
              </a:endParaRPr>
            </a:p>
          </p:txBody>
        </p:sp>
      </p:grpSp>
      <p:grpSp>
        <p:nvGrpSpPr>
          <p:cNvPr id="225309" name="Group 67"/>
          <p:cNvGrpSpPr>
            <a:grpSpLocks/>
          </p:cNvGrpSpPr>
          <p:nvPr/>
        </p:nvGrpSpPr>
        <p:grpSpPr bwMode="auto">
          <a:xfrm>
            <a:off x="6245225" y="2974370"/>
            <a:ext cx="1295400" cy="504825"/>
            <a:chOff x="793" y="1842"/>
            <a:chExt cx="726" cy="318"/>
          </a:xfrm>
        </p:grpSpPr>
        <p:sp>
          <p:nvSpPr>
            <p:cNvPr id="225356" name="AutoShape 68"/>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57" name="Text Box 69"/>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GCK</a:t>
              </a:r>
              <a:endParaRPr lang="en-US" sz="1800" b="1" i="1" smtClean="0">
                <a:solidFill>
                  <a:srgbClr val="0033CC"/>
                </a:solidFill>
              </a:endParaRPr>
            </a:p>
          </p:txBody>
        </p:sp>
      </p:grpSp>
      <p:grpSp>
        <p:nvGrpSpPr>
          <p:cNvPr id="225310" name="Group 70"/>
          <p:cNvGrpSpPr>
            <a:grpSpLocks/>
          </p:cNvGrpSpPr>
          <p:nvPr/>
        </p:nvGrpSpPr>
        <p:grpSpPr bwMode="auto">
          <a:xfrm>
            <a:off x="6245225" y="3505208"/>
            <a:ext cx="1295400" cy="504825"/>
            <a:chOff x="793" y="1842"/>
            <a:chExt cx="726" cy="318"/>
          </a:xfrm>
        </p:grpSpPr>
        <p:sp>
          <p:nvSpPr>
            <p:cNvPr id="225354" name="AutoShape 71"/>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55" name="Text Box 72"/>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GCKR</a:t>
              </a:r>
              <a:endParaRPr lang="en-US" sz="1800" b="1" i="1" smtClean="0">
                <a:solidFill>
                  <a:srgbClr val="0033CC"/>
                </a:solidFill>
              </a:endParaRPr>
            </a:p>
          </p:txBody>
        </p:sp>
      </p:grpSp>
      <p:grpSp>
        <p:nvGrpSpPr>
          <p:cNvPr id="225311" name="Group 73"/>
          <p:cNvGrpSpPr>
            <a:grpSpLocks/>
          </p:cNvGrpSpPr>
          <p:nvPr/>
        </p:nvGrpSpPr>
        <p:grpSpPr bwMode="auto">
          <a:xfrm>
            <a:off x="6245225" y="4041170"/>
            <a:ext cx="1295400" cy="504825"/>
            <a:chOff x="793" y="1842"/>
            <a:chExt cx="726" cy="318"/>
          </a:xfrm>
        </p:grpSpPr>
        <p:sp>
          <p:nvSpPr>
            <p:cNvPr id="225352" name="AutoShape 74"/>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53" name="Text Box 75"/>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DUSP9</a:t>
              </a:r>
              <a:endParaRPr lang="en-US" sz="1800" b="1" i="1" smtClean="0">
                <a:solidFill>
                  <a:srgbClr val="0033CC"/>
                </a:solidFill>
              </a:endParaRPr>
            </a:p>
          </p:txBody>
        </p:sp>
      </p:grpSp>
      <p:grpSp>
        <p:nvGrpSpPr>
          <p:cNvPr id="225312" name="Group 76"/>
          <p:cNvGrpSpPr>
            <a:grpSpLocks/>
          </p:cNvGrpSpPr>
          <p:nvPr/>
        </p:nvGrpSpPr>
        <p:grpSpPr bwMode="auto">
          <a:xfrm>
            <a:off x="6188075" y="4574570"/>
            <a:ext cx="1371600" cy="504825"/>
            <a:chOff x="793" y="1842"/>
            <a:chExt cx="726" cy="318"/>
          </a:xfrm>
        </p:grpSpPr>
        <p:sp>
          <p:nvSpPr>
            <p:cNvPr id="225350" name="AutoShape 77"/>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6375" name="Text Box 78"/>
            <p:cNvSpPr txBox="1">
              <a:spLocks noChangeArrowheads="1"/>
            </p:cNvSpPr>
            <p:nvPr/>
          </p:nvSpPr>
          <p:spPr bwMode="auto">
            <a:xfrm>
              <a:off x="793" y="1884"/>
              <a:ext cx="726" cy="233"/>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spcBef>
                  <a:spcPct val="50000"/>
                </a:spcBef>
                <a:defRPr/>
              </a:pPr>
              <a:r>
                <a:rPr lang="sv-SE" sz="1800" i="1" dirty="0">
                  <a:solidFill>
                    <a:srgbClr val="0033CC">
                      <a:lumMod val="75000"/>
                    </a:srgbClr>
                  </a:solidFill>
                </a:rPr>
                <a:t>TP53INP1</a:t>
              </a:r>
              <a:endParaRPr lang="en-US" sz="1800" i="1" dirty="0">
                <a:solidFill>
                  <a:srgbClr val="0033CC">
                    <a:lumMod val="75000"/>
                  </a:srgbClr>
                </a:solidFill>
              </a:endParaRPr>
            </a:p>
          </p:txBody>
        </p:sp>
      </p:grpSp>
      <p:grpSp>
        <p:nvGrpSpPr>
          <p:cNvPr id="225313" name="Group 79"/>
          <p:cNvGrpSpPr>
            <a:grpSpLocks/>
          </p:cNvGrpSpPr>
          <p:nvPr/>
        </p:nvGrpSpPr>
        <p:grpSpPr bwMode="auto">
          <a:xfrm>
            <a:off x="6245225" y="5107970"/>
            <a:ext cx="1295400" cy="504825"/>
            <a:chOff x="793" y="1842"/>
            <a:chExt cx="726" cy="318"/>
          </a:xfrm>
        </p:grpSpPr>
        <p:sp>
          <p:nvSpPr>
            <p:cNvPr id="225348" name="AutoShape 80"/>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49" name="Text Box 81"/>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PROX1</a:t>
              </a:r>
              <a:endParaRPr lang="en-US" sz="1800" b="1" i="1" smtClean="0">
                <a:solidFill>
                  <a:srgbClr val="0033CC"/>
                </a:solidFill>
              </a:endParaRPr>
            </a:p>
          </p:txBody>
        </p:sp>
      </p:grpSp>
      <p:grpSp>
        <p:nvGrpSpPr>
          <p:cNvPr id="225314" name="Group 82"/>
          <p:cNvGrpSpPr>
            <a:grpSpLocks/>
          </p:cNvGrpSpPr>
          <p:nvPr/>
        </p:nvGrpSpPr>
        <p:grpSpPr bwMode="auto">
          <a:xfrm>
            <a:off x="6245225" y="5565170"/>
            <a:ext cx="1295400" cy="504825"/>
            <a:chOff x="793" y="1842"/>
            <a:chExt cx="726" cy="318"/>
          </a:xfrm>
        </p:grpSpPr>
        <p:sp>
          <p:nvSpPr>
            <p:cNvPr id="225346" name="AutoShape 83"/>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47" name="Text Box 84"/>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DGKB</a:t>
              </a:r>
              <a:endParaRPr lang="en-US" sz="1800" b="1" i="1" smtClean="0">
                <a:solidFill>
                  <a:srgbClr val="0033CC"/>
                </a:solidFill>
              </a:endParaRPr>
            </a:p>
          </p:txBody>
        </p:sp>
      </p:grpSp>
      <p:grpSp>
        <p:nvGrpSpPr>
          <p:cNvPr id="27" name="Group 85"/>
          <p:cNvGrpSpPr>
            <a:grpSpLocks/>
          </p:cNvGrpSpPr>
          <p:nvPr/>
        </p:nvGrpSpPr>
        <p:grpSpPr bwMode="auto">
          <a:xfrm>
            <a:off x="6245592" y="6099061"/>
            <a:ext cx="1295400" cy="504825"/>
            <a:chOff x="793" y="1842"/>
            <a:chExt cx="726" cy="318"/>
          </a:xfrm>
          <a:solidFill>
            <a:srgbClr val="FFC000"/>
          </a:solidFill>
        </p:grpSpPr>
        <p:sp>
          <p:nvSpPr>
            <p:cNvPr id="121924" name="AutoShape 86"/>
            <p:cNvSpPr>
              <a:spLocks noChangeArrowheads="1"/>
            </p:cNvSpPr>
            <p:nvPr/>
          </p:nvSpPr>
          <p:spPr bwMode="auto">
            <a:xfrm>
              <a:off x="793" y="1842"/>
              <a:ext cx="726" cy="318"/>
            </a:xfrm>
            <a:prstGeom prst="roundRect">
              <a:avLst>
                <a:gd name="adj" fmla="val 16667"/>
              </a:avLst>
            </a:prstGeom>
            <a:grpFill/>
            <a:ln w="9525">
              <a:solidFill>
                <a:schemeClr val="tx1"/>
              </a:solidFill>
              <a:round/>
              <a:headEnd/>
              <a:tailEnd/>
            </a:ln>
          </p:spPr>
          <p:txBody>
            <a:bodyPr wrap="none" anchor="ctr"/>
            <a:lstStyle/>
            <a:p>
              <a:pPr>
                <a:defRPr/>
              </a:pPr>
              <a:endParaRPr lang="en-US" sz="1800">
                <a:solidFill>
                  <a:srgbClr val="FFFFFF"/>
                </a:solidFill>
                <a:latin typeface="Arial" pitchFamily="34" charset="0"/>
              </a:endParaRPr>
            </a:p>
          </p:txBody>
        </p:sp>
        <p:sp>
          <p:nvSpPr>
            <p:cNvPr id="121925" name="Text Box 87"/>
            <p:cNvSpPr txBox="1">
              <a:spLocks noChangeArrowheads="1"/>
            </p:cNvSpPr>
            <p:nvPr/>
          </p:nvSpPr>
          <p:spPr bwMode="auto">
            <a:xfrm>
              <a:off x="793" y="1884"/>
              <a:ext cx="726" cy="233"/>
            </a:xfrm>
            <a:prstGeom prst="rect">
              <a:avLst/>
            </a:prstGeom>
            <a:grpFill/>
            <a:ln w="9525">
              <a:noFill/>
              <a:miter lim="800000"/>
              <a:headEnd/>
              <a:tailEnd/>
            </a:ln>
          </p:spPr>
          <p:txBody>
            <a:bodyPr>
              <a:spAutoFit/>
            </a:bodyPr>
            <a:lstStyle/>
            <a:p>
              <a:pPr algn="ctr">
                <a:spcBef>
                  <a:spcPct val="50000"/>
                </a:spcBef>
                <a:defRPr/>
              </a:pPr>
              <a:r>
                <a:rPr lang="sv-SE" sz="1800" b="1" i="1">
                  <a:solidFill>
                    <a:srgbClr val="0033CC"/>
                  </a:solidFill>
                  <a:latin typeface="Times New Roman"/>
                </a:rPr>
                <a:t>IRS-1</a:t>
              </a:r>
              <a:endParaRPr lang="en-US" sz="1800" b="1" i="1">
                <a:solidFill>
                  <a:srgbClr val="0033CC"/>
                </a:solidFill>
                <a:latin typeface="Times New Roman"/>
              </a:endParaRPr>
            </a:p>
          </p:txBody>
        </p:sp>
      </p:grpSp>
      <p:sp>
        <p:nvSpPr>
          <p:cNvPr id="9304" name="Text Box 88"/>
          <p:cNvSpPr txBox="1">
            <a:spLocks noChangeArrowheads="1"/>
          </p:cNvSpPr>
          <p:nvPr/>
        </p:nvSpPr>
        <p:spPr bwMode="auto">
          <a:xfrm>
            <a:off x="7667625" y="1055082"/>
            <a:ext cx="1219200" cy="460375"/>
          </a:xfrm>
          <a:prstGeom prst="rect">
            <a:avLst/>
          </a:prstGeom>
          <a:noFill/>
          <a:ln w="9525">
            <a:noFill/>
            <a:miter lim="800000"/>
            <a:headEnd/>
            <a:tailEnd/>
          </a:ln>
          <a:effectLst/>
        </p:spPr>
        <p:txBody>
          <a:bodyPr lIns="91271" tIns="45635" rIns="91271" bIns="45635">
            <a:spAutoFit/>
          </a:bodyPr>
          <a:lstStyle/>
          <a:p>
            <a:pPr eaLnBrk="0" hangingPunct="0">
              <a:spcBef>
                <a:spcPct val="50000"/>
              </a:spcBef>
              <a:defRPr/>
            </a:pPr>
            <a:r>
              <a:rPr lang="sv-SE" b="1">
                <a:solidFill>
                  <a:srgbClr val="00CC99"/>
                </a:solidFill>
                <a:effectLst>
                  <a:outerShdw blurRad="38100" dist="38100" dir="2700000" algn="tl">
                    <a:srgbClr val="000000"/>
                  </a:outerShdw>
                </a:effectLst>
                <a:latin typeface="Frutiger 45 Light" pitchFamily="34" charset="0"/>
              </a:rPr>
              <a:t>2010</a:t>
            </a:r>
            <a:endParaRPr lang="en-GB" b="1">
              <a:solidFill>
                <a:srgbClr val="00CC99"/>
              </a:solidFill>
              <a:effectLst>
                <a:outerShdw blurRad="38100" dist="38100" dir="2700000" algn="tl">
                  <a:srgbClr val="000000"/>
                </a:outerShdw>
              </a:effectLst>
              <a:latin typeface="Frutiger 45 Light" pitchFamily="34" charset="0"/>
            </a:endParaRPr>
          </a:p>
        </p:txBody>
      </p:sp>
      <p:grpSp>
        <p:nvGrpSpPr>
          <p:cNvPr id="225317" name="Group 89"/>
          <p:cNvGrpSpPr>
            <a:grpSpLocks/>
          </p:cNvGrpSpPr>
          <p:nvPr/>
        </p:nvGrpSpPr>
        <p:grpSpPr bwMode="auto">
          <a:xfrm>
            <a:off x="7650163" y="1752603"/>
            <a:ext cx="1295400" cy="504825"/>
            <a:chOff x="793" y="1842"/>
            <a:chExt cx="726" cy="318"/>
          </a:xfrm>
        </p:grpSpPr>
        <p:sp>
          <p:nvSpPr>
            <p:cNvPr id="225344" name="AutoShape 90"/>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45" name="Text Box 91"/>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800" b="1" i="1" smtClean="0">
                  <a:solidFill>
                    <a:srgbClr val="0033CC"/>
                  </a:solidFill>
                </a:rPr>
                <a:t>CENTD2</a:t>
              </a:r>
              <a:r>
                <a:rPr lang="en-US" sz="1800" b="1" smtClean="0">
                  <a:solidFill>
                    <a:srgbClr val="0033CC"/>
                  </a:solidFill>
                </a:rPr>
                <a:t> </a:t>
              </a:r>
            </a:p>
          </p:txBody>
        </p:sp>
      </p:grpSp>
      <p:grpSp>
        <p:nvGrpSpPr>
          <p:cNvPr id="225318" name="Group 92"/>
          <p:cNvGrpSpPr>
            <a:grpSpLocks/>
          </p:cNvGrpSpPr>
          <p:nvPr/>
        </p:nvGrpSpPr>
        <p:grpSpPr bwMode="auto">
          <a:xfrm>
            <a:off x="7650163" y="2364770"/>
            <a:ext cx="1295400" cy="504825"/>
            <a:chOff x="793" y="1842"/>
            <a:chExt cx="726" cy="318"/>
          </a:xfrm>
        </p:grpSpPr>
        <p:sp>
          <p:nvSpPr>
            <p:cNvPr id="225342" name="AutoShape 93"/>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9310" name="Text Box 94"/>
            <p:cNvSpPr txBox="1">
              <a:spLocks noChangeArrowheads="1"/>
            </p:cNvSpPr>
            <p:nvPr/>
          </p:nvSpPr>
          <p:spPr bwMode="auto">
            <a:xfrm>
              <a:off x="793" y="1884"/>
              <a:ext cx="726" cy="233"/>
            </a:xfrm>
            <a:prstGeom prst="rect">
              <a:avLst/>
            </a:prstGeom>
            <a:solidFill>
              <a:schemeClr val="hlink"/>
            </a:solidFill>
            <a:ln w="9525">
              <a:noFill/>
              <a:miter lim="800000"/>
              <a:headEnd/>
              <a:tailEnd/>
            </a:ln>
            <a:effectLst/>
          </p:spPr>
          <p:txBody>
            <a:bodyPr>
              <a:spAutoFit/>
            </a:bodyPr>
            <a:lstStyle/>
            <a:p>
              <a:pPr algn="ctr">
                <a:spcBef>
                  <a:spcPct val="50000"/>
                </a:spcBef>
                <a:defRPr/>
              </a:pPr>
              <a:r>
                <a:rPr lang="en-US" sz="1800" b="1" i="1">
                  <a:solidFill>
                    <a:srgbClr val="0033CC"/>
                  </a:solidFill>
                  <a:latin typeface="Times New Roman"/>
                </a:rPr>
                <a:t>BCL11A</a:t>
              </a:r>
              <a:r>
                <a:rPr lang="en-US" sz="1800" b="1">
                  <a:solidFill>
                    <a:srgbClr val="0033CC"/>
                  </a:solidFill>
                  <a:effectLst>
                    <a:outerShdw blurRad="38100" dist="38100" dir="2700000" algn="tl">
                      <a:srgbClr val="000000"/>
                    </a:outerShdw>
                  </a:effectLst>
                  <a:latin typeface="Times New Roman"/>
                </a:rPr>
                <a:t> </a:t>
              </a:r>
            </a:p>
          </p:txBody>
        </p:sp>
      </p:grpSp>
      <p:grpSp>
        <p:nvGrpSpPr>
          <p:cNvPr id="225319" name="Group 95"/>
          <p:cNvGrpSpPr>
            <a:grpSpLocks/>
          </p:cNvGrpSpPr>
          <p:nvPr/>
        </p:nvGrpSpPr>
        <p:grpSpPr bwMode="auto">
          <a:xfrm>
            <a:off x="7650163" y="2898170"/>
            <a:ext cx="1295400" cy="504825"/>
            <a:chOff x="793" y="1842"/>
            <a:chExt cx="726" cy="318"/>
          </a:xfrm>
        </p:grpSpPr>
        <p:sp>
          <p:nvSpPr>
            <p:cNvPr id="225340" name="AutoShape 96"/>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41" name="Text Box 97"/>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800" b="1" i="1" smtClean="0">
                  <a:solidFill>
                    <a:srgbClr val="0033CC"/>
                  </a:solidFill>
                </a:rPr>
                <a:t>ZBED3</a:t>
              </a:r>
              <a:r>
                <a:rPr lang="en-US" sz="1800" b="1" smtClean="0">
                  <a:solidFill>
                    <a:srgbClr val="0033CC"/>
                  </a:solidFill>
                </a:rPr>
                <a:t> </a:t>
              </a:r>
            </a:p>
          </p:txBody>
        </p:sp>
      </p:grpSp>
      <p:grpSp>
        <p:nvGrpSpPr>
          <p:cNvPr id="225320" name="Group 98"/>
          <p:cNvGrpSpPr>
            <a:grpSpLocks/>
          </p:cNvGrpSpPr>
          <p:nvPr/>
        </p:nvGrpSpPr>
        <p:grpSpPr bwMode="auto">
          <a:xfrm>
            <a:off x="7650163" y="3429001"/>
            <a:ext cx="1295400" cy="504825"/>
            <a:chOff x="793" y="1842"/>
            <a:chExt cx="726" cy="318"/>
          </a:xfrm>
        </p:grpSpPr>
        <p:sp>
          <p:nvSpPr>
            <p:cNvPr id="225338" name="AutoShape 99"/>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39" name="Text Box 100"/>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KLF14</a:t>
              </a:r>
              <a:endParaRPr lang="en-US" sz="1800" b="1" i="1" smtClean="0">
                <a:solidFill>
                  <a:srgbClr val="0033CC"/>
                </a:solidFill>
              </a:endParaRPr>
            </a:p>
          </p:txBody>
        </p:sp>
      </p:grpSp>
      <p:grpSp>
        <p:nvGrpSpPr>
          <p:cNvPr id="225321" name="Group 101"/>
          <p:cNvGrpSpPr>
            <a:grpSpLocks/>
          </p:cNvGrpSpPr>
          <p:nvPr/>
        </p:nvGrpSpPr>
        <p:grpSpPr bwMode="auto">
          <a:xfrm>
            <a:off x="7650163" y="3964970"/>
            <a:ext cx="1295400" cy="504825"/>
            <a:chOff x="793" y="1842"/>
            <a:chExt cx="726" cy="318"/>
          </a:xfrm>
        </p:grpSpPr>
        <p:sp>
          <p:nvSpPr>
            <p:cNvPr id="225336" name="AutoShape 102"/>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37" name="Text Box 103"/>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PRC1</a:t>
              </a:r>
              <a:endParaRPr lang="en-US" sz="1800" b="1" i="1" smtClean="0">
                <a:solidFill>
                  <a:srgbClr val="0033CC"/>
                </a:solidFill>
              </a:endParaRPr>
            </a:p>
          </p:txBody>
        </p:sp>
      </p:grpSp>
      <p:grpSp>
        <p:nvGrpSpPr>
          <p:cNvPr id="225322" name="Group 104"/>
          <p:cNvGrpSpPr>
            <a:grpSpLocks/>
          </p:cNvGrpSpPr>
          <p:nvPr/>
        </p:nvGrpSpPr>
        <p:grpSpPr bwMode="auto">
          <a:xfrm>
            <a:off x="7650163" y="4498370"/>
            <a:ext cx="1295400" cy="504825"/>
            <a:chOff x="793" y="1842"/>
            <a:chExt cx="726" cy="318"/>
          </a:xfrm>
        </p:grpSpPr>
        <p:sp>
          <p:nvSpPr>
            <p:cNvPr id="225334" name="AutoShape 105"/>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35" name="Text Box 106"/>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ZFAND6</a:t>
              </a:r>
              <a:endParaRPr lang="en-US" sz="1800" b="1" i="1" smtClean="0">
                <a:solidFill>
                  <a:srgbClr val="0033CC"/>
                </a:solidFill>
              </a:endParaRPr>
            </a:p>
          </p:txBody>
        </p:sp>
      </p:grpSp>
      <p:grpSp>
        <p:nvGrpSpPr>
          <p:cNvPr id="327683" name="Group 107"/>
          <p:cNvGrpSpPr>
            <a:grpSpLocks/>
          </p:cNvGrpSpPr>
          <p:nvPr/>
        </p:nvGrpSpPr>
        <p:grpSpPr bwMode="auto">
          <a:xfrm>
            <a:off x="7649648" y="5032249"/>
            <a:ext cx="1295400" cy="504825"/>
            <a:chOff x="793" y="1842"/>
            <a:chExt cx="726" cy="318"/>
          </a:xfrm>
          <a:solidFill>
            <a:schemeClr val="tx2"/>
          </a:solidFill>
        </p:grpSpPr>
        <p:sp>
          <p:nvSpPr>
            <p:cNvPr id="121910" name="AutoShape 108"/>
            <p:cNvSpPr>
              <a:spLocks noChangeArrowheads="1"/>
            </p:cNvSpPr>
            <p:nvPr/>
          </p:nvSpPr>
          <p:spPr bwMode="auto">
            <a:xfrm>
              <a:off x="793" y="1842"/>
              <a:ext cx="726" cy="318"/>
            </a:xfrm>
            <a:prstGeom prst="roundRect">
              <a:avLst>
                <a:gd name="adj" fmla="val 16667"/>
              </a:avLst>
            </a:prstGeom>
            <a:grpFill/>
            <a:ln w="9525">
              <a:solidFill>
                <a:schemeClr val="tx1"/>
              </a:solidFill>
              <a:round/>
              <a:headEnd/>
              <a:tailEnd/>
            </a:ln>
          </p:spPr>
          <p:txBody>
            <a:bodyPr wrap="none" anchor="ctr"/>
            <a:lstStyle/>
            <a:p>
              <a:pPr>
                <a:defRPr/>
              </a:pPr>
              <a:endParaRPr lang="en-US" sz="1800">
                <a:solidFill>
                  <a:srgbClr val="FFFFFF"/>
                </a:solidFill>
                <a:latin typeface="Arial" pitchFamily="34" charset="0"/>
              </a:endParaRPr>
            </a:p>
          </p:txBody>
        </p:sp>
        <p:sp>
          <p:nvSpPr>
            <p:cNvPr id="121911" name="Text Box 109"/>
            <p:cNvSpPr txBox="1">
              <a:spLocks noChangeArrowheads="1"/>
            </p:cNvSpPr>
            <p:nvPr/>
          </p:nvSpPr>
          <p:spPr bwMode="auto">
            <a:xfrm>
              <a:off x="793" y="1884"/>
              <a:ext cx="726" cy="233"/>
            </a:xfrm>
            <a:prstGeom prst="rect">
              <a:avLst/>
            </a:prstGeom>
            <a:grpFill/>
            <a:ln w="9525">
              <a:noFill/>
              <a:miter lim="800000"/>
              <a:headEnd/>
              <a:tailEnd/>
            </a:ln>
          </p:spPr>
          <p:txBody>
            <a:bodyPr>
              <a:spAutoFit/>
            </a:bodyPr>
            <a:lstStyle/>
            <a:p>
              <a:pPr algn="ctr">
                <a:spcBef>
                  <a:spcPct val="50000"/>
                </a:spcBef>
                <a:defRPr/>
              </a:pPr>
              <a:r>
                <a:rPr lang="sv-SE" sz="1800" b="1" i="1">
                  <a:solidFill>
                    <a:srgbClr val="0033CC"/>
                  </a:solidFill>
                  <a:latin typeface="Times New Roman"/>
                </a:rPr>
                <a:t>HMGA2</a:t>
              </a:r>
              <a:endParaRPr lang="en-US" sz="1800" b="1" i="1">
                <a:solidFill>
                  <a:srgbClr val="0033CC"/>
                </a:solidFill>
                <a:latin typeface="Times New Roman"/>
              </a:endParaRPr>
            </a:p>
          </p:txBody>
        </p:sp>
      </p:grpSp>
      <p:grpSp>
        <p:nvGrpSpPr>
          <p:cNvPr id="225324" name="Group 110"/>
          <p:cNvGrpSpPr>
            <a:grpSpLocks/>
          </p:cNvGrpSpPr>
          <p:nvPr/>
        </p:nvGrpSpPr>
        <p:grpSpPr bwMode="auto">
          <a:xfrm>
            <a:off x="7650163" y="5488970"/>
            <a:ext cx="1295400" cy="504825"/>
            <a:chOff x="793" y="1842"/>
            <a:chExt cx="726" cy="318"/>
          </a:xfrm>
        </p:grpSpPr>
        <p:sp>
          <p:nvSpPr>
            <p:cNvPr id="225332" name="AutoShape 111"/>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33" name="Text Box 112"/>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HNF1A</a:t>
              </a:r>
              <a:endParaRPr lang="en-US" sz="1800" b="1" i="1" smtClean="0">
                <a:solidFill>
                  <a:srgbClr val="0033CC"/>
                </a:solidFill>
              </a:endParaRPr>
            </a:p>
          </p:txBody>
        </p:sp>
      </p:grpSp>
      <p:grpSp>
        <p:nvGrpSpPr>
          <p:cNvPr id="225325" name="Group 113"/>
          <p:cNvGrpSpPr>
            <a:grpSpLocks/>
          </p:cNvGrpSpPr>
          <p:nvPr/>
        </p:nvGrpSpPr>
        <p:grpSpPr bwMode="auto">
          <a:xfrm>
            <a:off x="7650163" y="6022370"/>
            <a:ext cx="1295400" cy="504825"/>
            <a:chOff x="793" y="1842"/>
            <a:chExt cx="726" cy="318"/>
          </a:xfrm>
        </p:grpSpPr>
        <p:sp>
          <p:nvSpPr>
            <p:cNvPr id="225330" name="AutoShape 114"/>
            <p:cNvSpPr>
              <a:spLocks noChangeArrowheads="1"/>
            </p:cNvSpPr>
            <p:nvPr/>
          </p:nvSpPr>
          <p:spPr bwMode="auto">
            <a:xfrm>
              <a:off x="793" y="1842"/>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31" name="Text Box 115"/>
            <p:cNvSpPr txBox="1">
              <a:spLocks noChangeArrowheads="1"/>
            </p:cNvSpPr>
            <p:nvPr/>
          </p:nvSpPr>
          <p:spPr bwMode="auto">
            <a:xfrm>
              <a:off x="793" y="1884"/>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smtClean="0">
                  <a:solidFill>
                    <a:srgbClr val="0033CC"/>
                  </a:solidFill>
                </a:rPr>
                <a:t>CHCHD9</a:t>
              </a:r>
              <a:endParaRPr lang="en-US" sz="1800" b="1" i="1" smtClean="0">
                <a:solidFill>
                  <a:srgbClr val="0033CC"/>
                </a:solidFill>
              </a:endParaRPr>
            </a:p>
          </p:txBody>
        </p:sp>
      </p:grpSp>
      <p:grpSp>
        <p:nvGrpSpPr>
          <p:cNvPr id="225326" name="Group 116"/>
          <p:cNvGrpSpPr>
            <a:grpSpLocks/>
          </p:cNvGrpSpPr>
          <p:nvPr/>
        </p:nvGrpSpPr>
        <p:grpSpPr bwMode="auto">
          <a:xfrm>
            <a:off x="107545" y="4944457"/>
            <a:ext cx="1152525" cy="504825"/>
            <a:chOff x="2245" y="2387"/>
            <a:chExt cx="726" cy="318"/>
          </a:xfrm>
        </p:grpSpPr>
        <p:sp>
          <p:nvSpPr>
            <p:cNvPr id="225328" name="AutoShape 117"/>
            <p:cNvSpPr>
              <a:spLocks noChangeArrowheads="1"/>
            </p:cNvSpPr>
            <p:nvPr/>
          </p:nvSpPr>
          <p:spPr bwMode="auto">
            <a:xfrm>
              <a:off x="2245" y="2387"/>
              <a:ext cx="726" cy="318"/>
            </a:xfrm>
            <a:prstGeom prst="roundRect">
              <a:avLst>
                <a:gd name="adj" fmla="val 16667"/>
              </a:avLst>
            </a:prstGeom>
            <a:solidFill>
              <a:schemeClr val="hlink"/>
            </a:solidFill>
            <a:ln w="9525">
              <a:solidFill>
                <a:schemeClr val="tx1"/>
              </a:solidFill>
              <a:round/>
              <a:headEnd/>
              <a:tailEnd/>
            </a:ln>
          </p:spPr>
          <p:txBody>
            <a:bodyPr wrap="none" anchor="ctr"/>
            <a:lstStyle/>
            <a:p>
              <a:endParaRPr lang="sv-SE" sz="1800" smtClean="0">
                <a:solidFill>
                  <a:srgbClr val="FFFFFF"/>
                </a:solidFill>
                <a:latin typeface="Arial" pitchFamily="34" charset="0"/>
              </a:endParaRPr>
            </a:p>
          </p:txBody>
        </p:sp>
        <p:sp>
          <p:nvSpPr>
            <p:cNvPr id="225329" name="Text Box 118"/>
            <p:cNvSpPr txBox="1">
              <a:spLocks noChangeArrowheads="1"/>
            </p:cNvSpPr>
            <p:nvPr/>
          </p:nvSpPr>
          <p:spPr bwMode="auto">
            <a:xfrm>
              <a:off x="2245" y="2432"/>
              <a:ext cx="726" cy="23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sv-SE" sz="1800" b="1" i="1" dirty="0" smtClean="0">
                  <a:solidFill>
                    <a:srgbClr val="0033CC"/>
                  </a:solidFill>
                </a:rPr>
                <a:t>KCNJ11</a:t>
              </a:r>
              <a:endParaRPr lang="en-US" sz="1800" b="1" i="1" dirty="0" smtClean="0">
                <a:solidFill>
                  <a:srgbClr val="0033CC"/>
                </a:solidFill>
              </a:endParaRPr>
            </a:p>
          </p:txBody>
        </p:sp>
      </p:grpSp>
    </p:spTree>
    <p:extLst>
      <p:ext uri="{BB962C8B-B14F-4D97-AF65-F5344CB8AC3E}">
        <p14:creationId xmlns:p14="http://schemas.microsoft.com/office/powerpoint/2010/main" val="36018992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7330" name="Rectangle 2"/>
          <p:cNvSpPr>
            <a:spLocks noChangeArrowheads="1"/>
          </p:cNvSpPr>
          <p:nvPr/>
        </p:nvSpPr>
        <p:spPr bwMode="auto">
          <a:xfrm>
            <a:off x="0" y="55563"/>
            <a:ext cx="9144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800" bIns="10800" anchor="ctr"/>
          <a:lstStyle/>
          <a:p>
            <a:pPr algn="ctr">
              <a:lnSpc>
                <a:spcPct val="75000"/>
              </a:lnSpc>
            </a:pPr>
            <a:r>
              <a:rPr lang="sv-SE" sz="2200" b="1" smtClean="0">
                <a:solidFill>
                  <a:srgbClr val="000000"/>
                </a:solidFill>
                <a:latin typeface="Arial" pitchFamily="34" charset="0"/>
              </a:rPr>
              <a:t>Different phenotypes in carriers of </a:t>
            </a:r>
            <a:r>
              <a:rPr lang="sv-SE" sz="2200" b="1" smtClean="0">
                <a:solidFill>
                  <a:srgbClr val="CC3300"/>
                </a:solidFill>
                <a:latin typeface="Arial" pitchFamily="34" charset="0"/>
              </a:rPr>
              <a:t>high</a:t>
            </a:r>
            <a:r>
              <a:rPr lang="sv-SE" sz="2200" b="1" smtClean="0">
                <a:solidFill>
                  <a:srgbClr val="000000"/>
                </a:solidFill>
                <a:latin typeface="Arial" pitchFamily="34" charset="0"/>
              </a:rPr>
              <a:t> and </a:t>
            </a:r>
            <a:r>
              <a:rPr lang="sv-SE" sz="2200" b="1" smtClean="0">
                <a:solidFill>
                  <a:srgbClr val="0033CC"/>
                </a:solidFill>
                <a:latin typeface="Arial" pitchFamily="34" charset="0"/>
              </a:rPr>
              <a:t>low </a:t>
            </a:r>
            <a:r>
              <a:rPr lang="sv-SE" sz="2200" b="1" smtClean="0">
                <a:solidFill>
                  <a:srgbClr val="000000"/>
                </a:solidFill>
                <a:latin typeface="Arial" pitchFamily="34" charset="0"/>
              </a:rPr>
              <a:t>risk genotypes</a:t>
            </a:r>
            <a:endParaRPr lang="en-US" sz="2000" b="1" smtClean="0">
              <a:solidFill>
                <a:srgbClr val="000000"/>
              </a:solidFill>
              <a:latin typeface="Arial" pitchFamily="34" charset="0"/>
            </a:endParaRPr>
          </a:p>
        </p:txBody>
      </p:sp>
      <p:sp>
        <p:nvSpPr>
          <p:cNvPr id="227331" name="Rectangle 41"/>
          <p:cNvSpPr>
            <a:spLocks noChangeArrowheads="1"/>
          </p:cNvSpPr>
          <p:nvPr/>
        </p:nvSpPr>
        <p:spPr bwMode="auto">
          <a:xfrm>
            <a:off x="4232280" y="6491289"/>
            <a:ext cx="45976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50000"/>
              </a:spcBef>
            </a:pPr>
            <a:r>
              <a:rPr lang="sv-SE" sz="1600" b="1" smtClean="0">
                <a:solidFill>
                  <a:srgbClr val="000000"/>
                </a:solidFill>
              </a:rPr>
              <a:t>Lyssenko et al. New Engl J Med 359; 2220-32,2008</a:t>
            </a:r>
            <a:endParaRPr lang="en-US" sz="1800" b="1" smtClean="0">
              <a:solidFill>
                <a:srgbClr val="000000"/>
              </a:solidFill>
            </a:endParaRPr>
          </a:p>
        </p:txBody>
      </p:sp>
      <p:pic>
        <p:nvPicPr>
          <p:cNvPr id="227332" name="Picture 11" descr="LOGOE_CMY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822950"/>
            <a:ext cx="63341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7333" name="Group 71"/>
          <p:cNvGrpSpPr>
            <a:grpSpLocks/>
          </p:cNvGrpSpPr>
          <p:nvPr/>
        </p:nvGrpSpPr>
        <p:grpSpPr bwMode="auto">
          <a:xfrm>
            <a:off x="866775" y="688983"/>
            <a:ext cx="7893050" cy="5834063"/>
            <a:chOff x="546" y="434"/>
            <a:chExt cx="4972" cy="3675"/>
          </a:xfrm>
        </p:grpSpPr>
        <p:pic>
          <p:nvPicPr>
            <p:cNvPr id="227334" name="Picture 44" descr="Lyssenko08_fi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 y="434"/>
              <a:ext cx="4972" cy="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5" name="Text Box 45"/>
            <p:cNvSpPr txBox="1">
              <a:spLocks noChangeArrowheads="1"/>
            </p:cNvSpPr>
            <p:nvPr/>
          </p:nvSpPr>
          <p:spPr bwMode="auto">
            <a:xfrm>
              <a:off x="1293" y="2088"/>
              <a:ext cx="1393" cy="17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200" b="1" smtClean="0">
                  <a:solidFill>
                    <a:srgbClr val="000000"/>
                  </a:solidFill>
                  <a:latin typeface="Arial" pitchFamily="34" charset="0"/>
                </a:rPr>
                <a:t>Baseline	         Follow-up</a:t>
              </a:r>
              <a:endParaRPr lang="en-GB" sz="1200" b="1" smtClean="0">
                <a:solidFill>
                  <a:srgbClr val="FFFFFF"/>
                </a:solidFill>
                <a:latin typeface="Arial" pitchFamily="34" charset="0"/>
              </a:endParaRPr>
            </a:p>
          </p:txBody>
        </p:sp>
        <p:sp>
          <p:nvSpPr>
            <p:cNvPr id="227336" name="Text Box 46"/>
            <p:cNvSpPr txBox="1">
              <a:spLocks noChangeArrowheads="1"/>
            </p:cNvSpPr>
            <p:nvPr/>
          </p:nvSpPr>
          <p:spPr bwMode="auto">
            <a:xfrm>
              <a:off x="3799" y="2085"/>
              <a:ext cx="1393" cy="173"/>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200" b="1" smtClean="0">
                  <a:solidFill>
                    <a:srgbClr val="000000"/>
                  </a:solidFill>
                  <a:latin typeface="Arial" pitchFamily="34" charset="0"/>
                </a:rPr>
                <a:t>Baseline	         Follow-up</a:t>
              </a:r>
              <a:endParaRPr lang="en-GB" sz="1200" b="1" smtClean="0">
                <a:solidFill>
                  <a:srgbClr val="FFFFFF"/>
                </a:solidFill>
                <a:latin typeface="Arial" pitchFamily="34" charset="0"/>
              </a:endParaRPr>
            </a:p>
          </p:txBody>
        </p:sp>
        <p:sp>
          <p:nvSpPr>
            <p:cNvPr id="227337" name="Text Box 47"/>
            <p:cNvSpPr txBox="1">
              <a:spLocks noChangeArrowheads="1"/>
            </p:cNvSpPr>
            <p:nvPr/>
          </p:nvSpPr>
          <p:spPr bwMode="auto">
            <a:xfrm>
              <a:off x="1274" y="3940"/>
              <a:ext cx="1393" cy="11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200" b="1" smtClean="0">
                  <a:solidFill>
                    <a:srgbClr val="000000"/>
                  </a:solidFill>
                  <a:latin typeface="Arial" pitchFamily="34" charset="0"/>
                </a:rPr>
                <a:t>Baseline	         Follow-up</a:t>
              </a:r>
              <a:endParaRPr lang="en-GB" sz="1200" b="1" smtClean="0">
                <a:solidFill>
                  <a:srgbClr val="FFFFFF"/>
                </a:solidFill>
                <a:latin typeface="Arial" pitchFamily="34" charset="0"/>
              </a:endParaRPr>
            </a:p>
          </p:txBody>
        </p:sp>
        <p:sp>
          <p:nvSpPr>
            <p:cNvPr id="227338" name="Text Box 48"/>
            <p:cNvSpPr txBox="1">
              <a:spLocks noChangeArrowheads="1"/>
            </p:cNvSpPr>
            <p:nvPr/>
          </p:nvSpPr>
          <p:spPr bwMode="auto">
            <a:xfrm>
              <a:off x="3838" y="3953"/>
              <a:ext cx="1393" cy="11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200" b="1" smtClean="0">
                  <a:solidFill>
                    <a:srgbClr val="000000"/>
                  </a:solidFill>
                  <a:latin typeface="Arial" pitchFamily="34" charset="0"/>
                </a:rPr>
                <a:t>Baseline	         Follow-up</a:t>
              </a:r>
              <a:endParaRPr lang="en-GB" sz="1200" b="1" smtClean="0">
                <a:solidFill>
                  <a:srgbClr val="FFFFFF"/>
                </a:solidFill>
                <a:latin typeface="Arial" pitchFamily="34" charset="0"/>
              </a:endParaRPr>
            </a:p>
          </p:txBody>
        </p:sp>
        <p:sp>
          <p:nvSpPr>
            <p:cNvPr id="227339" name="Text Box 49"/>
            <p:cNvSpPr txBox="1">
              <a:spLocks noChangeArrowheads="1"/>
            </p:cNvSpPr>
            <p:nvPr/>
          </p:nvSpPr>
          <p:spPr bwMode="auto">
            <a:xfrm>
              <a:off x="1518" y="1039"/>
              <a:ext cx="688"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≥12 Risk alleles</a:t>
              </a:r>
              <a:endParaRPr lang="en-GB" sz="1200" b="1" smtClean="0">
                <a:solidFill>
                  <a:srgbClr val="FFFFFF"/>
                </a:solidFill>
                <a:latin typeface="Arial" pitchFamily="34" charset="0"/>
              </a:endParaRPr>
            </a:p>
          </p:txBody>
        </p:sp>
        <p:sp>
          <p:nvSpPr>
            <p:cNvPr id="227340" name="Text Box 50"/>
            <p:cNvSpPr txBox="1">
              <a:spLocks noChangeArrowheads="1"/>
            </p:cNvSpPr>
            <p:nvPr/>
          </p:nvSpPr>
          <p:spPr bwMode="auto">
            <a:xfrm>
              <a:off x="2012" y="1321"/>
              <a:ext cx="640"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≤8 Risk alleles</a:t>
              </a:r>
              <a:endParaRPr lang="en-GB" sz="1200" b="1" smtClean="0">
                <a:solidFill>
                  <a:srgbClr val="FFFFFF"/>
                </a:solidFill>
                <a:latin typeface="Arial" pitchFamily="34" charset="0"/>
              </a:endParaRPr>
            </a:p>
          </p:txBody>
        </p:sp>
        <p:sp>
          <p:nvSpPr>
            <p:cNvPr id="227341" name="Text Box 52"/>
            <p:cNvSpPr txBox="1">
              <a:spLocks noChangeArrowheads="1"/>
            </p:cNvSpPr>
            <p:nvPr/>
          </p:nvSpPr>
          <p:spPr bwMode="auto">
            <a:xfrm>
              <a:off x="3622" y="1302"/>
              <a:ext cx="666"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≥12 Risk alleles</a:t>
              </a:r>
              <a:endParaRPr lang="en-GB" sz="1200" b="1" smtClean="0">
                <a:solidFill>
                  <a:srgbClr val="FFFFFF"/>
                </a:solidFill>
                <a:latin typeface="Arial" pitchFamily="34" charset="0"/>
              </a:endParaRPr>
            </a:p>
          </p:txBody>
        </p:sp>
        <p:sp>
          <p:nvSpPr>
            <p:cNvPr id="227342" name="Text Box 53"/>
            <p:cNvSpPr txBox="1">
              <a:spLocks noChangeArrowheads="1"/>
            </p:cNvSpPr>
            <p:nvPr/>
          </p:nvSpPr>
          <p:spPr bwMode="auto">
            <a:xfrm>
              <a:off x="4171" y="1817"/>
              <a:ext cx="640"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≤8 Risk alleles</a:t>
              </a:r>
              <a:endParaRPr lang="en-GB" sz="1200" b="1" smtClean="0">
                <a:solidFill>
                  <a:srgbClr val="FFFFFF"/>
                </a:solidFill>
                <a:latin typeface="Arial" pitchFamily="34" charset="0"/>
              </a:endParaRPr>
            </a:p>
          </p:txBody>
        </p:sp>
        <p:sp>
          <p:nvSpPr>
            <p:cNvPr id="227343" name="Text Box 54"/>
            <p:cNvSpPr txBox="1">
              <a:spLocks noChangeArrowheads="1"/>
            </p:cNvSpPr>
            <p:nvPr/>
          </p:nvSpPr>
          <p:spPr bwMode="auto">
            <a:xfrm>
              <a:off x="1578" y="2726"/>
              <a:ext cx="640"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≤8 Risk alleles</a:t>
              </a:r>
              <a:endParaRPr lang="en-GB" sz="1200" b="1" smtClean="0">
                <a:solidFill>
                  <a:srgbClr val="FFFFFF"/>
                </a:solidFill>
                <a:latin typeface="Arial" pitchFamily="34" charset="0"/>
              </a:endParaRPr>
            </a:p>
          </p:txBody>
        </p:sp>
        <p:sp>
          <p:nvSpPr>
            <p:cNvPr id="227344" name="Text Box 55"/>
            <p:cNvSpPr txBox="1">
              <a:spLocks noChangeArrowheads="1"/>
            </p:cNvSpPr>
            <p:nvPr/>
          </p:nvSpPr>
          <p:spPr bwMode="auto">
            <a:xfrm>
              <a:off x="4108" y="2742"/>
              <a:ext cx="640"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≤8 Risk alleles</a:t>
              </a:r>
              <a:endParaRPr lang="en-GB" sz="1200" b="1" smtClean="0">
                <a:solidFill>
                  <a:srgbClr val="FFFFFF"/>
                </a:solidFill>
                <a:latin typeface="Arial" pitchFamily="34" charset="0"/>
              </a:endParaRPr>
            </a:p>
          </p:txBody>
        </p:sp>
        <p:sp>
          <p:nvSpPr>
            <p:cNvPr id="227345" name="Text Box 56"/>
            <p:cNvSpPr txBox="1">
              <a:spLocks noChangeArrowheads="1"/>
            </p:cNvSpPr>
            <p:nvPr/>
          </p:nvSpPr>
          <p:spPr bwMode="auto">
            <a:xfrm>
              <a:off x="1686" y="3455"/>
              <a:ext cx="666"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≥12 Risk alleles</a:t>
              </a:r>
              <a:endParaRPr lang="en-GB" sz="1200" b="1" smtClean="0">
                <a:solidFill>
                  <a:srgbClr val="FFFFFF"/>
                </a:solidFill>
                <a:latin typeface="Arial" pitchFamily="34" charset="0"/>
              </a:endParaRPr>
            </a:p>
          </p:txBody>
        </p:sp>
        <p:sp>
          <p:nvSpPr>
            <p:cNvPr id="227346" name="Text Box 57"/>
            <p:cNvSpPr txBox="1">
              <a:spLocks noChangeArrowheads="1"/>
            </p:cNvSpPr>
            <p:nvPr/>
          </p:nvSpPr>
          <p:spPr bwMode="auto">
            <a:xfrm>
              <a:off x="4061" y="3471"/>
              <a:ext cx="666"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≥12 Risk alleles</a:t>
              </a:r>
              <a:endParaRPr lang="en-GB" sz="1200" b="1" smtClean="0">
                <a:solidFill>
                  <a:srgbClr val="FFFFFF"/>
                </a:solidFill>
                <a:latin typeface="Arial" pitchFamily="34" charset="0"/>
              </a:endParaRPr>
            </a:p>
          </p:txBody>
        </p:sp>
        <p:sp>
          <p:nvSpPr>
            <p:cNvPr id="227347" name="Text Box 58"/>
            <p:cNvSpPr txBox="1">
              <a:spLocks noChangeArrowheads="1"/>
            </p:cNvSpPr>
            <p:nvPr/>
          </p:nvSpPr>
          <p:spPr bwMode="auto">
            <a:xfrm rot="16200000">
              <a:off x="305" y="1335"/>
              <a:ext cx="900" cy="10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Body-Mass index</a:t>
              </a:r>
              <a:endParaRPr lang="en-GB" sz="1200" b="1" smtClean="0">
                <a:solidFill>
                  <a:srgbClr val="FFFFFF"/>
                </a:solidFill>
                <a:latin typeface="Arial" pitchFamily="34" charset="0"/>
              </a:endParaRPr>
            </a:p>
          </p:txBody>
        </p:sp>
        <p:sp>
          <p:nvSpPr>
            <p:cNvPr id="227348" name="Text Box 60"/>
            <p:cNvSpPr txBox="1">
              <a:spLocks noChangeArrowheads="1"/>
            </p:cNvSpPr>
            <p:nvPr/>
          </p:nvSpPr>
          <p:spPr bwMode="auto">
            <a:xfrm rot="16200000">
              <a:off x="2670" y="1313"/>
              <a:ext cx="1098" cy="10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Insulin Sensitivity index</a:t>
              </a:r>
              <a:endParaRPr lang="en-GB" sz="1200" b="1" smtClean="0">
                <a:solidFill>
                  <a:srgbClr val="FFFFFF"/>
                </a:solidFill>
                <a:latin typeface="Arial" pitchFamily="34" charset="0"/>
              </a:endParaRPr>
            </a:p>
          </p:txBody>
        </p:sp>
        <p:sp>
          <p:nvSpPr>
            <p:cNvPr id="227349" name="Text Box 62"/>
            <p:cNvSpPr txBox="1">
              <a:spLocks noChangeArrowheads="1"/>
            </p:cNvSpPr>
            <p:nvPr/>
          </p:nvSpPr>
          <p:spPr bwMode="auto">
            <a:xfrm rot="16200000">
              <a:off x="128" y="3199"/>
              <a:ext cx="1213" cy="10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Corrected Insulin Response</a:t>
              </a:r>
              <a:endParaRPr lang="en-GB" sz="1200" b="1" smtClean="0">
                <a:solidFill>
                  <a:srgbClr val="FFFFFF"/>
                </a:solidFill>
                <a:latin typeface="Arial" pitchFamily="34" charset="0"/>
              </a:endParaRPr>
            </a:p>
          </p:txBody>
        </p:sp>
        <p:sp>
          <p:nvSpPr>
            <p:cNvPr id="227350" name="Text Box 64"/>
            <p:cNvSpPr txBox="1">
              <a:spLocks noChangeArrowheads="1"/>
            </p:cNvSpPr>
            <p:nvPr/>
          </p:nvSpPr>
          <p:spPr bwMode="auto">
            <a:xfrm rot="16200000">
              <a:off x="2764" y="3170"/>
              <a:ext cx="900" cy="107"/>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Disposition Index</a:t>
              </a:r>
              <a:endParaRPr lang="en-GB" sz="1200" b="1" smtClean="0">
                <a:solidFill>
                  <a:srgbClr val="FFFFFF"/>
                </a:solidFill>
                <a:latin typeface="Arial" pitchFamily="34" charset="0"/>
              </a:endParaRPr>
            </a:p>
          </p:txBody>
        </p:sp>
        <p:sp>
          <p:nvSpPr>
            <p:cNvPr id="227351" name="Text Box 66"/>
            <p:cNvSpPr txBox="1">
              <a:spLocks noChangeArrowheads="1"/>
            </p:cNvSpPr>
            <p:nvPr/>
          </p:nvSpPr>
          <p:spPr bwMode="auto">
            <a:xfrm>
              <a:off x="749" y="504"/>
              <a:ext cx="900"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Body-Mass index</a:t>
              </a:r>
              <a:endParaRPr lang="en-GB" sz="1200" b="1" smtClean="0">
                <a:solidFill>
                  <a:srgbClr val="FFFFFF"/>
                </a:solidFill>
                <a:latin typeface="Arial" pitchFamily="34" charset="0"/>
              </a:endParaRPr>
            </a:p>
          </p:txBody>
        </p:sp>
        <p:sp>
          <p:nvSpPr>
            <p:cNvPr id="227352" name="Text Box 67"/>
            <p:cNvSpPr txBox="1">
              <a:spLocks noChangeArrowheads="1"/>
            </p:cNvSpPr>
            <p:nvPr/>
          </p:nvSpPr>
          <p:spPr bwMode="auto">
            <a:xfrm>
              <a:off x="3213" y="505"/>
              <a:ext cx="1098"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Insulin Sensitivity index</a:t>
              </a:r>
              <a:endParaRPr lang="en-GB" sz="1200" b="1" smtClean="0">
                <a:solidFill>
                  <a:srgbClr val="FFFFFF"/>
                </a:solidFill>
                <a:latin typeface="Arial" pitchFamily="34" charset="0"/>
              </a:endParaRPr>
            </a:p>
          </p:txBody>
        </p:sp>
        <p:sp>
          <p:nvSpPr>
            <p:cNvPr id="227353" name="Text Box 69"/>
            <p:cNvSpPr txBox="1">
              <a:spLocks noChangeArrowheads="1"/>
            </p:cNvSpPr>
            <p:nvPr/>
          </p:nvSpPr>
          <p:spPr bwMode="auto">
            <a:xfrm>
              <a:off x="758" y="2342"/>
              <a:ext cx="1098"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Insulin Secretion</a:t>
              </a:r>
              <a:endParaRPr lang="en-GB" sz="1200" b="1" smtClean="0">
                <a:solidFill>
                  <a:srgbClr val="FFFFFF"/>
                </a:solidFill>
                <a:latin typeface="Arial" pitchFamily="34" charset="0"/>
              </a:endParaRPr>
            </a:p>
          </p:txBody>
        </p:sp>
        <p:sp>
          <p:nvSpPr>
            <p:cNvPr id="227354" name="Text Box 70"/>
            <p:cNvSpPr txBox="1">
              <a:spLocks noChangeArrowheads="1"/>
            </p:cNvSpPr>
            <p:nvPr/>
          </p:nvSpPr>
          <p:spPr bwMode="auto">
            <a:xfrm>
              <a:off x="3221" y="2347"/>
              <a:ext cx="1098" cy="10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100" b="1" smtClean="0">
                  <a:solidFill>
                    <a:srgbClr val="000000"/>
                  </a:solidFill>
                  <a:latin typeface="Arial" pitchFamily="34" charset="0"/>
                </a:rPr>
                <a:t>Disposition index</a:t>
              </a:r>
              <a:endParaRPr lang="en-GB" sz="1200" b="1" smtClean="0">
                <a:solidFill>
                  <a:srgbClr val="FFFFFF"/>
                </a:solidFill>
                <a:latin typeface="Arial" pitchFamily="34" charset="0"/>
              </a:endParaRPr>
            </a:p>
          </p:txBody>
        </p:sp>
      </p:grpSp>
    </p:spTree>
    <p:extLst>
      <p:ext uri="{BB962C8B-B14F-4D97-AF65-F5344CB8AC3E}">
        <p14:creationId xmlns:p14="http://schemas.microsoft.com/office/powerpoint/2010/main" val="98394412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5400" dirty="0" smtClean="0">
                <a:solidFill>
                  <a:schemeClr val="accent6">
                    <a:lumMod val="50000"/>
                  </a:schemeClr>
                </a:solidFill>
              </a:rPr>
              <a:t>Outline</a:t>
            </a:r>
            <a:endParaRPr lang="sv-SE" sz="5400" dirty="0">
              <a:solidFill>
                <a:schemeClr val="accent6">
                  <a:lumMod val="50000"/>
                </a:schemeClr>
              </a:solidFill>
            </a:endParaRPr>
          </a:p>
        </p:txBody>
      </p:sp>
      <p:sp>
        <p:nvSpPr>
          <p:cNvPr id="4" name="Content Placeholder 3"/>
          <p:cNvSpPr>
            <a:spLocks noGrp="1"/>
          </p:cNvSpPr>
          <p:nvPr>
            <p:ph idx="1"/>
          </p:nvPr>
        </p:nvSpPr>
        <p:spPr>
          <a:xfrm>
            <a:off x="685800" y="1981200"/>
            <a:ext cx="8134672" cy="4114800"/>
          </a:xfrm>
        </p:spPr>
        <p:txBody>
          <a:bodyPr/>
          <a:lstStyle/>
          <a:p>
            <a:r>
              <a:rPr lang="sv-SE" sz="3600" dirty="0" smtClean="0">
                <a:solidFill>
                  <a:schemeClr val="bg1">
                    <a:lumMod val="40000"/>
                    <a:lumOff val="60000"/>
                  </a:schemeClr>
                </a:solidFill>
              </a:rPr>
              <a:t>Type 2 diabetes - a collision between genes and environment</a:t>
            </a:r>
          </a:p>
          <a:p>
            <a:r>
              <a:rPr lang="sv-SE" sz="3600" dirty="0" smtClean="0">
                <a:solidFill>
                  <a:schemeClr val="accent6">
                    <a:lumMod val="75000"/>
                  </a:schemeClr>
                </a:solidFill>
              </a:rPr>
              <a:t>Four genes –four stories</a:t>
            </a:r>
          </a:p>
          <a:p>
            <a:r>
              <a:rPr lang="sv-SE" sz="3600" dirty="0" smtClean="0">
                <a:solidFill>
                  <a:schemeClr val="bg1">
                    <a:lumMod val="40000"/>
                    <a:lumOff val="60000"/>
                  </a:schemeClr>
                </a:solidFill>
              </a:rPr>
              <a:t>Systems biology – a holistic view</a:t>
            </a:r>
          </a:p>
          <a:p>
            <a:r>
              <a:rPr lang="sv-SE" sz="3600" dirty="0" smtClean="0">
                <a:solidFill>
                  <a:schemeClr val="bg1">
                    <a:lumMod val="40000"/>
                    <a:lumOff val="60000"/>
                  </a:schemeClr>
                </a:solidFill>
              </a:rPr>
              <a:t>Back to families</a:t>
            </a:r>
          </a:p>
          <a:p>
            <a:r>
              <a:rPr lang="sv-SE" sz="3600" dirty="0" smtClean="0">
                <a:solidFill>
                  <a:schemeClr val="bg1">
                    <a:lumMod val="40000"/>
                    <a:lumOff val="60000"/>
                  </a:schemeClr>
                </a:solidFill>
              </a:rPr>
              <a:t>Do we know what type 2 diabetes is?</a:t>
            </a:r>
          </a:p>
          <a:p>
            <a:endParaRPr lang="sv-SE" dirty="0">
              <a:solidFill>
                <a:schemeClr val="bg1">
                  <a:lumMod val="40000"/>
                  <a:lumOff val="60000"/>
                </a:schemeClr>
              </a:solidFill>
            </a:endParaRPr>
          </a:p>
        </p:txBody>
      </p:sp>
    </p:spTree>
    <p:extLst>
      <p:ext uri="{BB962C8B-B14F-4D97-AF65-F5344CB8AC3E}">
        <p14:creationId xmlns:p14="http://schemas.microsoft.com/office/powerpoint/2010/main" val="76564509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ChangeArrowheads="1"/>
          </p:cNvSpPr>
          <p:nvPr/>
        </p:nvSpPr>
        <p:spPr bwMode="auto">
          <a:xfrm>
            <a:off x="2268538" y="1988840"/>
            <a:ext cx="3492000" cy="2628000"/>
          </a:xfrm>
          <a:prstGeom prst="rect">
            <a:avLst/>
          </a:prstGeom>
          <a:solidFill>
            <a:schemeClr val="accent1"/>
          </a:solidFill>
          <a:ln w="9525">
            <a:solidFill>
              <a:schemeClr val="tx1"/>
            </a:solidFill>
            <a:miter lim="800000"/>
            <a:headEnd/>
            <a:tailEnd/>
          </a:ln>
        </p:spPr>
        <p:txBody>
          <a:bodyPr wrap="none" lIns="91397" tIns="45699" rIns="91397" bIns="45699" anchor="ctr"/>
          <a:lstStyle/>
          <a:p>
            <a:pPr algn="ctr" eaLnBrk="0" hangingPunct="0"/>
            <a:r>
              <a:rPr lang="sv-SE" sz="7300" b="1" i="1" dirty="0">
                <a:solidFill>
                  <a:srgbClr val="003366"/>
                </a:solidFill>
              </a:rPr>
              <a:t>TCF7L2</a:t>
            </a:r>
            <a:endParaRPr lang="en-US" sz="7300" b="1" i="1" dirty="0">
              <a:solidFill>
                <a:srgbClr val="003366"/>
              </a:solidFill>
            </a:endParaRPr>
          </a:p>
        </p:txBody>
      </p:sp>
      <p:sp>
        <p:nvSpPr>
          <p:cNvPr id="5" name="TextBox 4"/>
          <p:cNvSpPr txBox="1">
            <a:spLocks noChangeArrowheads="1"/>
          </p:cNvSpPr>
          <p:nvPr/>
        </p:nvSpPr>
        <p:spPr bwMode="auto">
          <a:xfrm>
            <a:off x="611649" y="461268"/>
            <a:ext cx="8061325" cy="132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sv-SE" sz="4000" b="1" dirty="0">
                <a:solidFill>
                  <a:srgbClr val="FFFFFF"/>
                </a:solidFill>
              </a:rPr>
              <a:t>The No 1 T2D </a:t>
            </a:r>
            <a:r>
              <a:rPr lang="sv-SE" sz="4000" b="1" dirty="0" smtClean="0">
                <a:solidFill>
                  <a:srgbClr val="FFFFFF"/>
                </a:solidFill>
              </a:rPr>
              <a:t>gene – but how does it increase risk of T2D?</a:t>
            </a:r>
            <a:endParaRPr lang="en-US" sz="4000" b="1" dirty="0">
              <a:solidFill>
                <a:srgbClr val="FFFFFF"/>
              </a:solidFill>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725144"/>
            <a:ext cx="7758130" cy="1728000"/>
          </a:xfrm>
          <a:prstGeom prst="rect">
            <a:avLst/>
          </a:prstGeom>
        </p:spPr>
      </p:pic>
    </p:spTree>
    <p:extLst>
      <p:ext uri="{BB962C8B-B14F-4D97-AF65-F5344CB8AC3E}">
        <p14:creationId xmlns:p14="http://schemas.microsoft.com/office/powerpoint/2010/main" val="42233880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457200" y="152400"/>
            <a:ext cx="8229600" cy="1143000"/>
          </a:xfrm>
        </p:spPr>
        <p:txBody>
          <a:bodyPr/>
          <a:lstStyle/>
          <a:p>
            <a:pPr eaLnBrk="1" hangingPunct="1">
              <a:defRPr/>
            </a:pPr>
            <a:r>
              <a:rPr lang="en-US" sz="3200" b="1" dirty="0" smtClean="0">
                <a:solidFill>
                  <a:srgbClr val="C00000"/>
                </a:solidFill>
                <a:effectLst>
                  <a:outerShdw blurRad="38100" dist="38100" dir="2700000" algn="tl">
                    <a:srgbClr val="000000"/>
                  </a:outerShdw>
                </a:effectLst>
              </a:rPr>
              <a:t>TCF7L2 is expressed in human islets and risk genotypes are associated with deterioration of </a:t>
            </a:r>
            <a:r>
              <a:rPr lang="en-US" sz="3200" b="1" dirty="0" smtClean="0">
                <a:solidFill>
                  <a:srgbClr val="C00000"/>
                </a:solidFill>
                <a:effectLst>
                  <a:outerShdw blurRad="38100" dist="38100" dir="2700000" algn="tl">
                    <a:srgbClr val="000000"/>
                  </a:outerShdw>
                </a:effectLst>
                <a:sym typeface="Symbol" pitchFamily="18" charset="2"/>
              </a:rPr>
              <a:t>-cell function over time</a:t>
            </a:r>
            <a:endParaRPr lang="en-US" sz="3200" dirty="0" smtClean="0">
              <a:solidFill>
                <a:srgbClr val="C00000"/>
              </a:solidFill>
              <a:effectLst>
                <a:outerShdw blurRad="38100" dist="38100" dir="2700000" algn="tl">
                  <a:srgbClr val="C0C0C0"/>
                </a:outerShdw>
              </a:effectLst>
            </a:endParaRPr>
          </a:p>
        </p:txBody>
      </p:sp>
      <p:sp>
        <p:nvSpPr>
          <p:cNvPr id="453635" name="Text Box 11"/>
          <p:cNvSpPr txBox="1">
            <a:spLocks noChangeArrowheads="1"/>
          </p:cNvSpPr>
          <p:nvPr/>
        </p:nvSpPr>
        <p:spPr bwMode="auto">
          <a:xfrm>
            <a:off x="3819420" y="1611314"/>
            <a:ext cx="184731"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endParaRPr lang="en-US" sz="1800" dirty="0" smtClean="0">
              <a:solidFill>
                <a:srgbClr val="000000"/>
              </a:solidFill>
              <a:latin typeface="Arial" pitchFamily="34" charset="0"/>
            </a:endParaRPr>
          </a:p>
        </p:txBody>
      </p:sp>
      <p:sp>
        <p:nvSpPr>
          <p:cNvPr id="453636" name="Text Box 13"/>
          <p:cNvSpPr txBox="1">
            <a:spLocks noChangeArrowheads="1"/>
          </p:cNvSpPr>
          <p:nvPr/>
        </p:nvSpPr>
        <p:spPr bwMode="auto">
          <a:xfrm>
            <a:off x="3996870" y="6335714"/>
            <a:ext cx="47030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sv-SE" sz="1800" dirty="0" smtClean="0">
                <a:solidFill>
                  <a:srgbClr val="000000"/>
                </a:solidFill>
                <a:latin typeface="Arial" pitchFamily="34" charset="0"/>
              </a:rPr>
              <a:t>Lyssenko </a:t>
            </a:r>
            <a:r>
              <a:rPr lang="sv-SE" sz="1800" i="1" dirty="0" smtClean="0">
                <a:solidFill>
                  <a:srgbClr val="000000"/>
                </a:solidFill>
                <a:latin typeface="Arial" pitchFamily="34" charset="0"/>
              </a:rPr>
              <a:t>et al</a:t>
            </a:r>
            <a:r>
              <a:rPr lang="sv-SE" sz="1800" dirty="0" smtClean="0">
                <a:solidFill>
                  <a:srgbClr val="000000"/>
                </a:solidFill>
                <a:latin typeface="Arial" pitchFamily="34" charset="0"/>
              </a:rPr>
              <a:t>. </a:t>
            </a:r>
            <a:r>
              <a:rPr lang="sv-SE" sz="1800" i="1" dirty="0" smtClean="0">
                <a:solidFill>
                  <a:srgbClr val="000000"/>
                </a:solidFill>
                <a:latin typeface="Arial" pitchFamily="34" charset="0"/>
              </a:rPr>
              <a:t>JCI,</a:t>
            </a:r>
            <a:r>
              <a:rPr lang="sv-SE" sz="1800" dirty="0" smtClean="0">
                <a:solidFill>
                  <a:srgbClr val="000000"/>
                </a:solidFill>
                <a:latin typeface="Arial" pitchFamily="34" charset="0"/>
              </a:rPr>
              <a:t> </a:t>
            </a:r>
            <a:r>
              <a:rPr lang="en-US" sz="1800" dirty="0" smtClean="0">
                <a:solidFill>
                  <a:srgbClr val="000000"/>
                </a:solidFill>
                <a:latin typeface="Arial" pitchFamily="34" charset="0"/>
              </a:rPr>
              <a:t>2007, 117: 2155-2163.</a:t>
            </a:r>
          </a:p>
        </p:txBody>
      </p:sp>
      <p:sp>
        <p:nvSpPr>
          <p:cNvPr id="453637" name="Text Box 344"/>
          <p:cNvSpPr txBox="1">
            <a:spLocks noChangeArrowheads="1"/>
          </p:cNvSpPr>
          <p:nvPr/>
        </p:nvSpPr>
        <p:spPr bwMode="auto">
          <a:xfrm>
            <a:off x="1371600" y="2590800"/>
            <a:ext cx="190500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endParaRPr lang="sv-SE" sz="1800" b="0" smtClean="0">
              <a:solidFill>
                <a:srgbClr val="000000"/>
              </a:solidFill>
              <a:latin typeface="Arial" pitchFamily="34" charset="0"/>
            </a:endParaRPr>
          </a:p>
          <a:p>
            <a:pPr algn="ctr" eaLnBrk="1" hangingPunct="1"/>
            <a:endParaRPr lang="en-US" sz="1800" b="0" smtClean="0">
              <a:solidFill>
                <a:srgbClr val="000000"/>
              </a:solidFill>
              <a:latin typeface="Arial" pitchFamily="34" charset="0"/>
            </a:endParaRPr>
          </a:p>
        </p:txBody>
      </p:sp>
      <p:grpSp>
        <p:nvGrpSpPr>
          <p:cNvPr id="453638" name="Group 350"/>
          <p:cNvGrpSpPr>
            <a:grpSpLocks/>
          </p:cNvGrpSpPr>
          <p:nvPr/>
        </p:nvGrpSpPr>
        <p:grpSpPr bwMode="auto">
          <a:xfrm>
            <a:off x="180770" y="2330450"/>
            <a:ext cx="3817055" cy="3384550"/>
            <a:chOff x="657" y="553"/>
            <a:chExt cx="4126" cy="3719"/>
          </a:xfrm>
        </p:grpSpPr>
        <p:pic>
          <p:nvPicPr>
            <p:cNvPr id="453640" name="Picture 351" descr="bianco 2"/>
            <p:cNvPicPr>
              <a:picLocks noChangeAspect="1" noChangeArrowheads="1"/>
            </p:cNvPicPr>
            <p:nvPr/>
          </p:nvPicPr>
          <p:blipFill>
            <a:blip r:embed="rId3" cstate="print">
              <a:extLst>
                <a:ext uri="{28A0092B-C50C-407E-A947-70E740481C1C}">
                  <a14:useLocalDpi xmlns:a14="http://schemas.microsoft.com/office/drawing/2010/main" val="0"/>
                </a:ext>
              </a:extLst>
            </a:blip>
            <a:srcRect l="41426" t="24971" r="25403" b="35007"/>
            <a:stretch>
              <a:fillRect/>
            </a:stretch>
          </p:blipFill>
          <p:spPr bwMode="auto">
            <a:xfrm>
              <a:off x="657" y="553"/>
              <a:ext cx="1996"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3641" name="Picture 352" descr="TCF7L2 2"/>
            <p:cNvPicPr>
              <a:picLocks noChangeAspect="1" noChangeArrowheads="1"/>
            </p:cNvPicPr>
            <p:nvPr/>
          </p:nvPicPr>
          <p:blipFill>
            <a:blip r:embed="rId4">
              <a:lum bright="24000" contrast="36000"/>
              <a:extLst>
                <a:ext uri="{28A0092B-C50C-407E-A947-70E740481C1C}">
                  <a14:useLocalDpi xmlns:a14="http://schemas.microsoft.com/office/drawing/2010/main" val="0"/>
                </a:ext>
              </a:extLst>
            </a:blip>
            <a:srcRect l="40297" t="30046" r="30786" b="35007"/>
            <a:stretch>
              <a:fillRect/>
            </a:stretch>
          </p:blipFill>
          <p:spPr bwMode="auto">
            <a:xfrm>
              <a:off x="657" y="2458"/>
              <a:ext cx="1994"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3642" name="Picture 353" descr="beta "/>
            <p:cNvPicPr>
              <a:picLocks noChangeAspect="1" noChangeArrowheads="1"/>
            </p:cNvPicPr>
            <p:nvPr/>
          </p:nvPicPr>
          <p:blipFill>
            <a:blip r:embed="rId5">
              <a:lum bright="24000" contrast="36000"/>
              <a:extLst>
                <a:ext uri="{28A0092B-C50C-407E-A947-70E740481C1C}">
                  <a14:useLocalDpi xmlns:a14="http://schemas.microsoft.com/office/drawing/2010/main" val="0"/>
                </a:ext>
              </a:extLst>
            </a:blip>
            <a:srcRect l="37648" t="30046" r="29224" b="35928"/>
            <a:stretch>
              <a:fillRect/>
            </a:stretch>
          </p:blipFill>
          <p:spPr bwMode="auto">
            <a:xfrm>
              <a:off x="2790" y="553"/>
              <a:ext cx="1993"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3643" name="Picture 354" descr="merge "/>
            <p:cNvPicPr>
              <a:picLocks noChangeAspect="1" noChangeArrowheads="1"/>
            </p:cNvPicPr>
            <p:nvPr/>
          </p:nvPicPr>
          <p:blipFill>
            <a:blip r:embed="rId6">
              <a:lum bright="24000" contrast="36000"/>
              <a:extLst>
                <a:ext uri="{28A0092B-C50C-407E-A947-70E740481C1C}">
                  <a14:useLocalDpi xmlns:a14="http://schemas.microsoft.com/office/drawing/2010/main" val="0"/>
                </a:ext>
              </a:extLst>
            </a:blip>
            <a:srcRect l="38472" t="30046" r="28355" b="29932"/>
            <a:stretch>
              <a:fillRect/>
            </a:stretch>
          </p:blipFill>
          <p:spPr bwMode="auto">
            <a:xfrm>
              <a:off x="2790" y="2458"/>
              <a:ext cx="1993"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3644" name="Text Box 355"/>
            <p:cNvSpPr txBox="1">
              <a:spLocks noChangeArrowheads="1"/>
            </p:cNvSpPr>
            <p:nvPr/>
          </p:nvSpPr>
          <p:spPr bwMode="auto">
            <a:xfrm>
              <a:off x="1114" y="597"/>
              <a:ext cx="1131" cy="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spcBef>
                  <a:spcPct val="50000"/>
                </a:spcBef>
              </a:pPr>
              <a:r>
                <a:rPr lang="it-IT" sz="1800" b="0" smtClean="0">
                  <a:solidFill>
                    <a:srgbClr val="000000"/>
                  </a:solidFill>
                  <a:latin typeface="Arial" pitchFamily="34" charset="0"/>
                </a:rPr>
                <a:t>Human islet</a:t>
              </a:r>
            </a:p>
          </p:txBody>
        </p:sp>
        <p:sp>
          <p:nvSpPr>
            <p:cNvPr id="453645" name="Text Box 356"/>
            <p:cNvSpPr txBox="1">
              <a:spLocks noChangeArrowheads="1"/>
            </p:cNvSpPr>
            <p:nvPr/>
          </p:nvSpPr>
          <p:spPr bwMode="auto">
            <a:xfrm>
              <a:off x="3242" y="553"/>
              <a:ext cx="1134" cy="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spcBef>
                  <a:spcPct val="50000"/>
                </a:spcBef>
              </a:pPr>
              <a:r>
                <a:rPr lang="it-IT" sz="1800" b="0" smtClean="0">
                  <a:solidFill>
                    <a:srgbClr val="FFFFFF"/>
                  </a:solidFill>
                  <a:latin typeface="Arial" pitchFamily="34" charset="0"/>
                </a:rPr>
                <a:t>Beta-cell</a:t>
              </a:r>
            </a:p>
          </p:txBody>
        </p:sp>
        <p:sp>
          <p:nvSpPr>
            <p:cNvPr id="453646" name="Text Box 357"/>
            <p:cNvSpPr txBox="1">
              <a:spLocks noChangeArrowheads="1"/>
            </p:cNvSpPr>
            <p:nvPr/>
          </p:nvSpPr>
          <p:spPr bwMode="auto">
            <a:xfrm>
              <a:off x="1067" y="2501"/>
              <a:ext cx="1131"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spcBef>
                  <a:spcPct val="50000"/>
                </a:spcBef>
              </a:pPr>
              <a:r>
                <a:rPr lang="it-IT" sz="1800" b="0" smtClean="0">
                  <a:solidFill>
                    <a:srgbClr val="FFFFFF"/>
                  </a:solidFill>
                  <a:latin typeface="Arial" pitchFamily="34" charset="0"/>
                </a:rPr>
                <a:t>TCF7L2</a:t>
              </a:r>
            </a:p>
          </p:txBody>
        </p:sp>
        <p:sp>
          <p:nvSpPr>
            <p:cNvPr id="453647" name="Text Box 358"/>
            <p:cNvSpPr txBox="1">
              <a:spLocks noChangeArrowheads="1"/>
            </p:cNvSpPr>
            <p:nvPr/>
          </p:nvSpPr>
          <p:spPr bwMode="auto">
            <a:xfrm>
              <a:off x="3242" y="2458"/>
              <a:ext cx="1134"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spcBef>
                  <a:spcPct val="50000"/>
                </a:spcBef>
              </a:pPr>
              <a:r>
                <a:rPr lang="it-IT" sz="1800" b="0" smtClean="0">
                  <a:solidFill>
                    <a:srgbClr val="FFFFFF"/>
                  </a:solidFill>
                  <a:latin typeface="Arial" pitchFamily="34" charset="0"/>
                </a:rPr>
                <a:t>merge</a:t>
              </a:r>
            </a:p>
          </p:txBody>
        </p:sp>
      </p:grpSp>
      <p:pic>
        <p:nvPicPr>
          <p:cNvPr id="453639" name="Picture 4" descr="rs7903146_t_logdi_2_proggrp1_5_new"/>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47185" y="2303463"/>
            <a:ext cx="4919133" cy="356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68996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2555" y="304800"/>
            <a:ext cx="8228189" cy="1143000"/>
          </a:xfrm>
        </p:spPr>
        <p:txBody>
          <a:bodyPr/>
          <a:lstStyle/>
          <a:p>
            <a:pPr eaLnBrk="1" hangingPunct="1">
              <a:defRPr/>
            </a:pPr>
            <a:r>
              <a:rPr lang="en-US" sz="4000" b="1" i="1" smtClean="0">
                <a:solidFill>
                  <a:srgbClr val="CC0000"/>
                </a:solidFill>
                <a:effectLst>
                  <a:outerShdw blurRad="38100" dist="38100" dir="2700000" algn="tl">
                    <a:srgbClr val="C0C0C0"/>
                  </a:outerShdw>
                </a:effectLst>
              </a:rPr>
              <a:t>TCF7L2</a:t>
            </a:r>
            <a:r>
              <a:rPr lang="en-US" sz="4000" b="1" smtClean="0">
                <a:solidFill>
                  <a:srgbClr val="CC0000"/>
                </a:solidFill>
                <a:effectLst>
                  <a:outerShdw blurRad="38100" dist="38100" dir="2700000" algn="tl">
                    <a:srgbClr val="C0C0C0"/>
                  </a:outerShdw>
                </a:effectLst>
              </a:rPr>
              <a:t> is associated with impaired incretin effect </a:t>
            </a:r>
          </a:p>
        </p:txBody>
      </p:sp>
      <p:graphicFrame>
        <p:nvGraphicFramePr>
          <p:cNvPr id="454659" name="Object 3"/>
          <p:cNvGraphicFramePr>
            <a:graphicFrameLocks noGrp="1" noChangeAspect="1"/>
          </p:cNvGraphicFramePr>
          <p:nvPr>
            <p:ph sz="half" idx="4294967295"/>
          </p:nvPr>
        </p:nvGraphicFramePr>
        <p:xfrm>
          <a:off x="143974" y="2209800"/>
          <a:ext cx="4428067" cy="3417888"/>
        </p:xfrm>
        <a:graphic>
          <a:graphicData uri="http://schemas.openxmlformats.org/presentationml/2006/ole">
            <mc:AlternateContent xmlns:mc="http://schemas.openxmlformats.org/markup-compatibility/2006">
              <mc:Choice xmlns:v="urn:schemas-microsoft-com:vml" Requires="v">
                <p:oleObj spid="_x0000_s585766" name="SPW 9.0 Graph" r:id="rId4" imgW="6381598" imgH="4728362" progId="SigmaPlotGraphicObject.8">
                  <p:embed/>
                </p:oleObj>
              </mc:Choice>
              <mc:Fallback>
                <p:oleObj name="SPW 9.0 Graph" r:id="rId4" imgW="6381598" imgH="4728362" progId="SigmaPlotGraphicObjec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974" y="2209800"/>
                        <a:ext cx="4428067" cy="341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4660" name="Text Box 4"/>
          <p:cNvSpPr txBox="1">
            <a:spLocks noChangeArrowheads="1"/>
          </p:cNvSpPr>
          <p:nvPr/>
        </p:nvSpPr>
        <p:spPr bwMode="auto">
          <a:xfrm>
            <a:off x="1777" y="5718109"/>
            <a:ext cx="5372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en-US" sz="1400" b="0" smtClean="0">
                <a:solidFill>
                  <a:srgbClr val="000000"/>
                </a:solidFill>
                <a:latin typeface="Arial" pitchFamily="34" charset="0"/>
              </a:rPr>
              <a:t>Incretin effect = 100% x (AUCins </a:t>
            </a:r>
            <a:r>
              <a:rPr lang="en-US" sz="1400" b="0" baseline="-25000" smtClean="0">
                <a:solidFill>
                  <a:srgbClr val="000000"/>
                </a:solidFill>
                <a:latin typeface="Arial" pitchFamily="34" charset="0"/>
              </a:rPr>
              <a:t>OGTT</a:t>
            </a:r>
            <a:r>
              <a:rPr lang="en-US" sz="1400" b="0" smtClean="0">
                <a:solidFill>
                  <a:srgbClr val="000000"/>
                </a:solidFill>
                <a:latin typeface="Arial" pitchFamily="34" charset="0"/>
              </a:rPr>
              <a:t>-AUCins </a:t>
            </a:r>
            <a:r>
              <a:rPr lang="en-US" sz="1400" b="0" baseline="-25000" smtClean="0">
                <a:solidFill>
                  <a:srgbClr val="000000"/>
                </a:solidFill>
                <a:latin typeface="Arial" pitchFamily="34" charset="0"/>
              </a:rPr>
              <a:t>IVGTT</a:t>
            </a:r>
            <a:r>
              <a:rPr lang="en-US" sz="1400" b="0" smtClean="0">
                <a:solidFill>
                  <a:srgbClr val="000000"/>
                </a:solidFill>
                <a:latin typeface="Arial" pitchFamily="34" charset="0"/>
              </a:rPr>
              <a:t>)/AUCins </a:t>
            </a:r>
            <a:r>
              <a:rPr lang="en-US" sz="1400" b="0" baseline="-25000" smtClean="0">
                <a:solidFill>
                  <a:srgbClr val="000000"/>
                </a:solidFill>
                <a:latin typeface="Arial" pitchFamily="34" charset="0"/>
              </a:rPr>
              <a:t>OGTT</a:t>
            </a:r>
            <a:r>
              <a:rPr lang="en-US" sz="1400" b="0" smtClean="0">
                <a:solidFill>
                  <a:srgbClr val="000000"/>
                </a:solidFill>
                <a:latin typeface="Arial" pitchFamily="34" charset="0"/>
              </a:rPr>
              <a:t> </a:t>
            </a:r>
          </a:p>
        </p:txBody>
      </p:sp>
      <p:sp>
        <p:nvSpPr>
          <p:cNvPr id="454661" name="Text Box 5"/>
          <p:cNvSpPr txBox="1">
            <a:spLocks noChangeArrowheads="1"/>
          </p:cNvSpPr>
          <p:nvPr/>
        </p:nvSpPr>
        <p:spPr bwMode="auto">
          <a:xfrm>
            <a:off x="535176" y="6175309"/>
            <a:ext cx="3575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sv-SE" sz="1400" b="0" smtClean="0">
                <a:solidFill>
                  <a:srgbClr val="000000"/>
                </a:solidFill>
                <a:latin typeface="Arial" pitchFamily="34" charset="0"/>
              </a:rPr>
              <a:t>Lyssenko </a:t>
            </a:r>
            <a:r>
              <a:rPr lang="sv-SE" sz="1400" b="0" i="1" smtClean="0">
                <a:solidFill>
                  <a:srgbClr val="000000"/>
                </a:solidFill>
                <a:latin typeface="Arial" pitchFamily="34" charset="0"/>
              </a:rPr>
              <a:t>et al</a:t>
            </a:r>
            <a:r>
              <a:rPr lang="sv-SE" sz="1400" b="0" smtClean="0">
                <a:solidFill>
                  <a:srgbClr val="000000"/>
                </a:solidFill>
                <a:latin typeface="Arial" pitchFamily="34" charset="0"/>
              </a:rPr>
              <a:t>. </a:t>
            </a:r>
            <a:r>
              <a:rPr lang="sv-SE" sz="1400" b="0" i="1" smtClean="0">
                <a:solidFill>
                  <a:srgbClr val="000000"/>
                </a:solidFill>
                <a:latin typeface="Arial" pitchFamily="34" charset="0"/>
              </a:rPr>
              <a:t>JCI,</a:t>
            </a:r>
            <a:r>
              <a:rPr lang="sv-SE" sz="1400" b="0" smtClean="0">
                <a:solidFill>
                  <a:srgbClr val="000000"/>
                </a:solidFill>
                <a:latin typeface="Arial" pitchFamily="34" charset="0"/>
              </a:rPr>
              <a:t> </a:t>
            </a:r>
            <a:r>
              <a:rPr lang="en-US" sz="1400" b="0" smtClean="0">
                <a:solidFill>
                  <a:srgbClr val="000000"/>
                </a:solidFill>
                <a:latin typeface="Arial" pitchFamily="34" charset="0"/>
              </a:rPr>
              <a:t>2007, 117: 2155-2163.</a:t>
            </a:r>
          </a:p>
        </p:txBody>
      </p:sp>
      <p:grpSp>
        <p:nvGrpSpPr>
          <p:cNvPr id="2" name="Group 26"/>
          <p:cNvGrpSpPr>
            <a:grpSpLocks/>
          </p:cNvGrpSpPr>
          <p:nvPr/>
        </p:nvGrpSpPr>
        <p:grpSpPr bwMode="auto">
          <a:xfrm>
            <a:off x="4419600" y="2895600"/>
            <a:ext cx="4724400" cy="2743200"/>
            <a:chOff x="886" y="1776"/>
            <a:chExt cx="4127" cy="2267"/>
          </a:xfrm>
        </p:grpSpPr>
        <p:pic>
          <p:nvPicPr>
            <p:cNvPr id="454668" name="Picture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 y="1776"/>
              <a:ext cx="4127" cy="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4669" name="Oval 28"/>
            <p:cNvSpPr>
              <a:spLocks noChangeArrowheads="1"/>
            </p:cNvSpPr>
            <p:nvPr/>
          </p:nvSpPr>
          <p:spPr bwMode="auto">
            <a:xfrm>
              <a:off x="3264" y="2208"/>
              <a:ext cx="1361" cy="1088"/>
            </a:xfrm>
            <a:prstGeom prst="ellipse">
              <a:avLst/>
            </a:prstGeom>
            <a:noFill/>
            <a:ln w="25400" algn="ctr">
              <a:solidFill>
                <a:srgbClr val="FF00FF"/>
              </a:solidFill>
              <a:round/>
              <a:headEnd/>
              <a:tailEnd/>
            </a:ln>
            <a:extLst>
              <a:ext uri="{909E8E84-426E-40DD-AFC4-6F175D3DCCD1}">
                <a14:hiddenFill xmlns:a14="http://schemas.microsoft.com/office/drawing/2010/main">
                  <a:solidFill>
                    <a:srgbClr val="FFFFFF"/>
                  </a:solidFill>
                </a14:hiddenFill>
              </a:ext>
            </a:extLst>
          </p:spPr>
          <p:txBody>
            <a:bodyPr wrap="none" lIns="91430" tIns="45715" rIns="91430" bIns="45715" anchor="ctr"/>
            <a:lstStyle/>
            <a:p>
              <a:endParaRPr lang="sv-SE" sz="1800" smtClean="0">
                <a:solidFill>
                  <a:srgbClr val="000000"/>
                </a:solidFill>
                <a:latin typeface="Arial" pitchFamily="34" charset="0"/>
              </a:endParaRPr>
            </a:p>
          </p:txBody>
        </p:sp>
      </p:grpSp>
      <p:sp>
        <p:nvSpPr>
          <p:cNvPr id="40989" name="Rectangle 29"/>
          <p:cNvSpPr>
            <a:spLocks noChangeArrowheads="1"/>
          </p:cNvSpPr>
          <p:nvPr/>
        </p:nvSpPr>
        <p:spPr bwMode="auto">
          <a:xfrm>
            <a:off x="4953040" y="6175309"/>
            <a:ext cx="39741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50000"/>
              </a:spcBef>
            </a:pPr>
            <a:r>
              <a:rPr lang="sv-SE" sz="1400" smtClean="0">
                <a:solidFill>
                  <a:srgbClr val="000000"/>
                </a:solidFill>
                <a:latin typeface="Arial" pitchFamily="34" charset="0"/>
              </a:rPr>
              <a:t>Pilgaard </a:t>
            </a:r>
            <a:r>
              <a:rPr lang="sv-SE" sz="1400" i="1" smtClean="0">
                <a:solidFill>
                  <a:srgbClr val="000000"/>
                </a:solidFill>
                <a:latin typeface="Arial" pitchFamily="34" charset="0"/>
              </a:rPr>
              <a:t>et al</a:t>
            </a:r>
            <a:r>
              <a:rPr lang="sv-SE" sz="1400" smtClean="0">
                <a:solidFill>
                  <a:srgbClr val="000000"/>
                </a:solidFill>
                <a:latin typeface="Arial" pitchFamily="34" charset="0"/>
              </a:rPr>
              <a:t>. </a:t>
            </a:r>
            <a:r>
              <a:rPr lang="en-US" sz="1400" i="1" smtClean="0">
                <a:solidFill>
                  <a:srgbClr val="000000"/>
                </a:solidFill>
                <a:latin typeface="Arial" pitchFamily="34" charset="0"/>
              </a:rPr>
              <a:t>Diabetologia</a:t>
            </a:r>
            <a:r>
              <a:rPr lang="en-US" sz="1400" smtClean="0">
                <a:solidFill>
                  <a:srgbClr val="000000"/>
                </a:solidFill>
                <a:latin typeface="Arial" pitchFamily="34" charset="0"/>
              </a:rPr>
              <a:t>. 2009, 52:1298-307</a:t>
            </a:r>
            <a:r>
              <a:rPr lang="en-US" sz="1400" b="1" smtClean="0">
                <a:solidFill>
                  <a:srgbClr val="000000"/>
                </a:solidFill>
                <a:latin typeface="Arial" pitchFamily="34" charset="0"/>
              </a:rPr>
              <a:t> </a:t>
            </a:r>
            <a:endParaRPr lang="en-GB" sz="1400" b="1" smtClean="0">
              <a:solidFill>
                <a:srgbClr val="000000"/>
              </a:solidFill>
              <a:latin typeface="Arial" pitchFamily="34" charset="0"/>
            </a:endParaRPr>
          </a:p>
        </p:txBody>
      </p:sp>
      <p:grpSp>
        <p:nvGrpSpPr>
          <p:cNvPr id="3" name="Group 30"/>
          <p:cNvGrpSpPr>
            <a:grpSpLocks/>
          </p:cNvGrpSpPr>
          <p:nvPr/>
        </p:nvGrpSpPr>
        <p:grpSpPr bwMode="auto">
          <a:xfrm>
            <a:off x="4876802" y="3660709"/>
            <a:ext cx="4535703" cy="2822575"/>
            <a:chOff x="930" y="981"/>
            <a:chExt cx="4090" cy="3422"/>
          </a:xfrm>
        </p:grpSpPr>
        <p:pic>
          <p:nvPicPr>
            <p:cNvPr id="454665" name="Picture 31" descr="125_2007_753_Fig1_HTM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0" y="981"/>
              <a:ext cx="3629" cy="3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4666" name="Oval 32"/>
            <p:cNvSpPr>
              <a:spLocks noChangeArrowheads="1"/>
            </p:cNvSpPr>
            <p:nvPr/>
          </p:nvSpPr>
          <p:spPr bwMode="auto">
            <a:xfrm>
              <a:off x="2744" y="1434"/>
              <a:ext cx="1361" cy="1088"/>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1430" tIns="45715" rIns="91430" bIns="45715" anchor="ctr"/>
            <a:lstStyle/>
            <a:p>
              <a:endParaRPr lang="sv-SE" sz="1800" smtClean="0">
                <a:solidFill>
                  <a:srgbClr val="000000"/>
                </a:solidFill>
                <a:latin typeface="Arial" pitchFamily="34" charset="0"/>
              </a:endParaRPr>
            </a:p>
          </p:txBody>
        </p:sp>
        <p:sp>
          <p:nvSpPr>
            <p:cNvPr id="454667" name="Rectangle 33"/>
            <p:cNvSpPr>
              <a:spLocks noChangeArrowheads="1"/>
            </p:cNvSpPr>
            <p:nvPr/>
          </p:nvSpPr>
          <p:spPr bwMode="auto">
            <a:xfrm>
              <a:off x="1634" y="4030"/>
              <a:ext cx="3386"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spcBef>
                  <a:spcPct val="50000"/>
                </a:spcBef>
              </a:pPr>
              <a:r>
                <a:rPr lang="sv-SE" sz="1400" smtClean="0">
                  <a:solidFill>
                    <a:srgbClr val="000000"/>
                  </a:solidFill>
                </a:rPr>
                <a:t>Schafer et al.</a:t>
              </a:r>
              <a:r>
                <a:rPr lang="sv-SE" sz="1400" i="1" smtClean="0">
                  <a:solidFill>
                    <a:srgbClr val="000000"/>
                  </a:solidFill>
                </a:rPr>
                <a:t> Diabetologia, </a:t>
              </a:r>
              <a:r>
                <a:rPr lang="sv-SE" sz="1400" smtClean="0">
                  <a:solidFill>
                    <a:srgbClr val="000000"/>
                  </a:solidFill>
                </a:rPr>
                <a:t>2007, 50: 2443-2450.</a:t>
              </a:r>
              <a:endParaRPr lang="en-GB" sz="1400" smtClean="0">
                <a:solidFill>
                  <a:srgbClr val="000000"/>
                </a:solidFill>
              </a:endParaRPr>
            </a:p>
          </p:txBody>
        </p:sp>
      </p:grpSp>
    </p:spTree>
    <p:extLst>
      <p:ext uri="{BB962C8B-B14F-4D97-AF65-F5344CB8AC3E}">
        <p14:creationId xmlns:p14="http://schemas.microsoft.com/office/powerpoint/2010/main" val="1043875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2"/>
                                        </p:tgtEl>
                                      </p:cBhvr>
                                      <p:by x="85000" y="85000"/>
                                    </p:animScale>
                                  </p:childTnLst>
                                </p:cTn>
                              </p:par>
                              <p:par>
                                <p:cTn id="7" presetID="64" presetClass="path" presetSubtype="0" accel="50000" decel="50000" fill="hold" nodeType="withEffect">
                                  <p:stCondLst>
                                    <p:cond delay="0"/>
                                  </p:stCondLst>
                                  <p:childTnLst>
                                    <p:animMotion origin="layout" path="M 3.33333E-6 -2.89017E-6 L 3.33333E-6 -0.23306 " pathEditMode="relative" rAng="0" ptsTypes="AA">
                                      <p:cBhvr>
                                        <p:cTn id="8" dur="2000" fill="hold"/>
                                        <p:tgtEl>
                                          <p:spTgt spid="2"/>
                                        </p:tgtEl>
                                        <p:attrNameLst>
                                          <p:attrName>ppt_x</p:attrName>
                                          <p:attrName>ppt_y</p:attrName>
                                        </p:attrNameLst>
                                      </p:cBhvr>
                                      <p:rCtr x="0" y="-11653"/>
                                    </p:animMotion>
                                  </p:childTnLst>
                                </p:cTn>
                              </p:par>
                            </p:childTnLst>
                          </p:cTn>
                        </p:par>
                        <p:par>
                          <p:cTn id="9" fill="hold" nodeType="afterGroup">
                            <p:stCondLst>
                              <p:cond delay="2000"/>
                            </p:stCondLst>
                            <p:childTnLst>
                              <p:par>
                                <p:cTn id="10" presetID="64" presetClass="path" presetSubtype="0" accel="50000" decel="50000" fill="hold" grpId="0" nodeType="afterEffect">
                                  <p:stCondLst>
                                    <p:cond delay="0"/>
                                  </p:stCondLst>
                                  <p:childTnLst>
                                    <p:animMotion origin="layout" path="M -4.44444E-6 3.93064E-6 L 0.00139 -0.35515 " pathEditMode="relative" rAng="0" ptsTypes="AA">
                                      <p:cBhvr>
                                        <p:cTn id="11" dur="1000" fill="hold"/>
                                        <p:tgtEl>
                                          <p:spTgt spid="40989"/>
                                        </p:tgtEl>
                                        <p:attrNameLst>
                                          <p:attrName>ppt_x</p:attrName>
                                          <p:attrName>ppt_y</p:attrName>
                                        </p:attrNameLst>
                                      </p:cBhvr>
                                      <p:rCtr x="69" y="-17757"/>
                                    </p:animMotion>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5074" name="Picture 3"/>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485780" y="-533400"/>
            <a:ext cx="7377113" cy="3305175"/>
          </a:xfrm>
        </p:spPr>
      </p:pic>
      <p:pic>
        <p:nvPicPr>
          <p:cNvPr id="515075" name="Picture 2"/>
          <p:cNvPicPr>
            <a:picLocks noGrp="1" noChangeAspect="1" noChangeArrowheads="1"/>
          </p:cNvPicPr>
          <p:nvPr>
            <p:ph type="body" idx="4294967295"/>
          </p:nvPr>
        </p:nvPicPr>
        <p:blipFill>
          <a:blip r:embed="rId4">
            <a:extLst>
              <a:ext uri="{28A0092B-C50C-407E-A947-70E740481C1C}">
                <a14:useLocalDpi xmlns:a14="http://schemas.microsoft.com/office/drawing/2010/main" val="0"/>
              </a:ext>
            </a:extLst>
          </a:blip>
          <a:srcRect/>
          <a:stretch>
            <a:fillRect/>
          </a:stretch>
        </p:blipFill>
        <p:spPr>
          <a:xfrm>
            <a:off x="252413" y="3505200"/>
            <a:ext cx="5065712" cy="2490788"/>
          </a:xfrm>
        </p:spPr>
      </p:pic>
      <p:pic>
        <p:nvPicPr>
          <p:cNvPr id="515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0867" y="3814068"/>
            <a:ext cx="232727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738185" name="Object 2"/>
          <p:cNvGraphicFramePr>
            <a:graphicFrameLocks noGrp="1" noChangeAspect="1"/>
          </p:cNvGraphicFramePr>
          <p:nvPr>
            <p:ph idx="1"/>
          </p:nvPr>
        </p:nvGraphicFramePr>
        <p:xfrm>
          <a:off x="5588005" y="1066800"/>
          <a:ext cx="2608263" cy="2406650"/>
        </p:xfrm>
        <a:graphic>
          <a:graphicData uri="http://schemas.openxmlformats.org/presentationml/2006/ole">
            <mc:AlternateContent xmlns:mc="http://schemas.openxmlformats.org/markup-compatibility/2006">
              <mc:Choice xmlns:v="urn:schemas-microsoft-com:vml" Requires="v">
                <p:oleObj spid="_x0000_s586790" name="SPW 9.0 Graph" r:id="rId6" imgW="7411212" imgH="6078017" progId="">
                  <p:embed/>
                </p:oleObj>
              </mc:Choice>
              <mc:Fallback>
                <p:oleObj name="SPW 9.0 Graph" r:id="rId6" imgW="7411212" imgH="6078017" progId="">
                  <p:embed/>
                  <p:pic>
                    <p:nvPicPr>
                      <p:cNvPr id="0" name=""/>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88005" y="1066800"/>
                        <a:ext cx="2608263" cy="240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103740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38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9250" name="Rectangle 2"/>
          <p:cNvSpPr>
            <a:spLocks noGrp="1" noChangeArrowheads="1"/>
          </p:cNvSpPr>
          <p:nvPr>
            <p:ph type="title"/>
          </p:nvPr>
        </p:nvSpPr>
        <p:spPr>
          <a:xfrm>
            <a:off x="53997" y="228600"/>
            <a:ext cx="8839201" cy="1143000"/>
          </a:xfrm>
        </p:spPr>
        <p:txBody>
          <a:bodyPr/>
          <a:lstStyle/>
          <a:p>
            <a:pPr eaLnBrk="1" hangingPunct="1">
              <a:defRPr/>
            </a:pPr>
            <a:r>
              <a:rPr lang="en-US" sz="4000" b="1" dirty="0">
                <a:effectLst>
                  <a:outerShdw blurRad="38100" dist="38100" dir="2700000" algn="tl">
                    <a:srgbClr val="000000"/>
                  </a:outerShdw>
                </a:effectLst>
              </a:rPr>
              <a:t>The predominant TCF7L2  </a:t>
            </a:r>
            <a:r>
              <a:rPr lang="en-US" sz="4000" b="1" dirty="0" err="1">
                <a:effectLst>
                  <a:outerShdw blurRad="38100" dist="38100" dir="2700000" algn="tl">
                    <a:srgbClr val="000000"/>
                  </a:outerShdw>
                </a:effectLst>
              </a:rPr>
              <a:t>isoform</a:t>
            </a:r>
            <a:r>
              <a:rPr lang="en-US" sz="4000" b="1" dirty="0">
                <a:effectLst>
                  <a:outerShdw blurRad="38100" dist="38100" dir="2700000" algn="tl">
                    <a:srgbClr val="000000"/>
                  </a:outerShdw>
                </a:effectLst>
              </a:rPr>
              <a:t> in human islets contains </a:t>
            </a:r>
            <a:r>
              <a:rPr lang="en-US" sz="4000" b="1" dirty="0" err="1">
                <a:effectLst>
                  <a:outerShdw blurRad="38100" dist="38100" dir="2700000" algn="tl">
                    <a:srgbClr val="000000"/>
                  </a:outerShdw>
                </a:effectLst>
              </a:rPr>
              <a:t>exon</a:t>
            </a:r>
            <a:r>
              <a:rPr lang="en-US" sz="4000" b="1" dirty="0">
                <a:effectLst>
                  <a:outerShdw blurRad="38100" dist="38100" dir="2700000" algn="tl">
                    <a:srgbClr val="000000"/>
                  </a:outerShdw>
                </a:effectLst>
              </a:rPr>
              <a:t> 4</a:t>
            </a:r>
            <a:endParaRPr lang="sv-SE" sz="4000" b="1" dirty="0">
              <a:effectLst>
                <a:outerShdw blurRad="38100" dist="38100" dir="2700000" algn="tl">
                  <a:srgbClr val="000000"/>
                </a:outerShdw>
              </a:effectLst>
            </a:endParaRPr>
          </a:p>
        </p:txBody>
      </p:sp>
      <p:sp>
        <p:nvSpPr>
          <p:cNvPr id="516099" name="Text Box 3"/>
          <p:cNvSpPr txBox="1">
            <a:spLocks noChangeArrowheads="1"/>
          </p:cNvSpPr>
          <p:nvPr/>
        </p:nvSpPr>
        <p:spPr bwMode="auto">
          <a:xfrm>
            <a:off x="2051050" y="1747838"/>
            <a:ext cx="1022950"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defTabSz="903288" eaLnBrk="0" hangingPunct="0">
              <a:defRPr sz="2400">
                <a:solidFill>
                  <a:schemeClr val="tx1"/>
                </a:solidFill>
                <a:latin typeface="Times New Roman" pitchFamily="18" charset="0"/>
              </a:defRPr>
            </a:lvl1pPr>
            <a:lvl2pPr marL="742950" indent="-285750" defTabSz="903288" eaLnBrk="0" hangingPunct="0">
              <a:defRPr sz="2400">
                <a:solidFill>
                  <a:schemeClr val="tx1"/>
                </a:solidFill>
                <a:latin typeface="Times New Roman" pitchFamily="18" charset="0"/>
              </a:defRPr>
            </a:lvl2pPr>
            <a:lvl3pPr marL="1143000" indent="-228600" defTabSz="903288" eaLnBrk="0" hangingPunct="0">
              <a:defRPr sz="2400">
                <a:solidFill>
                  <a:schemeClr val="tx1"/>
                </a:solidFill>
                <a:latin typeface="Times New Roman" pitchFamily="18" charset="0"/>
              </a:defRPr>
            </a:lvl3pPr>
            <a:lvl4pPr marL="1600200" indent="-228600" defTabSz="903288" eaLnBrk="0" hangingPunct="0">
              <a:defRPr sz="2400">
                <a:solidFill>
                  <a:schemeClr val="tx1"/>
                </a:solidFill>
                <a:latin typeface="Times New Roman" pitchFamily="18" charset="0"/>
              </a:defRPr>
            </a:lvl4pPr>
            <a:lvl5pPr marL="2057400" indent="-228600" defTabSz="903288" eaLnBrk="0" hangingPunct="0">
              <a:defRPr sz="2400">
                <a:solidFill>
                  <a:schemeClr val="tx1"/>
                </a:solidFill>
                <a:latin typeface="Times New Roman" pitchFamily="18" charset="0"/>
              </a:defRPr>
            </a:lvl5pPr>
            <a:lvl6pPr marL="2514600" indent="-228600" defTabSz="903288" eaLnBrk="0" fontAlgn="base" hangingPunct="0">
              <a:spcBef>
                <a:spcPct val="0"/>
              </a:spcBef>
              <a:spcAft>
                <a:spcPct val="0"/>
              </a:spcAft>
              <a:defRPr sz="2400">
                <a:solidFill>
                  <a:schemeClr val="tx1"/>
                </a:solidFill>
                <a:latin typeface="Times New Roman" pitchFamily="18" charset="0"/>
              </a:defRPr>
            </a:lvl6pPr>
            <a:lvl7pPr marL="2971800" indent="-228600" defTabSz="903288" eaLnBrk="0" fontAlgn="base" hangingPunct="0">
              <a:spcBef>
                <a:spcPct val="0"/>
              </a:spcBef>
              <a:spcAft>
                <a:spcPct val="0"/>
              </a:spcAft>
              <a:defRPr sz="2400">
                <a:solidFill>
                  <a:schemeClr val="tx1"/>
                </a:solidFill>
                <a:latin typeface="Times New Roman" pitchFamily="18" charset="0"/>
              </a:defRPr>
            </a:lvl7pPr>
            <a:lvl8pPr marL="3429000" indent="-228600" defTabSz="903288" eaLnBrk="0" fontAlgn="base" hangingPunct="0">
              <a:spcBef>
                <a:spcPct val="0"/>
              </a:spcBef>
              <a:spcAft>
                <a:spcPct val="0"/>
              </a:spcAft>
              <a:defRPr sz="2400">
                <a:solidFill>
                  <a:schemeClr val="tx1"/>
                </a:solidFill>
                <a:latin typeface="Times New Roman" pitchFamily="18" charset="0"/>
              </a:defRPr>
            </a:lvl8pPr>
            <a:lvl9pPr marL="3886200" indent="-228600" defTabSz="903288" eaLnBrk="0" fontAlgn="base" hangingPunct="0">
              <a:spcBef>
                <a:spcPct val="0"/>
              </a:spcBef>
              <a:spcAft>
                <a:spcPct val="0"/>
              </a:spcAft>
              <a:defRPr sz="2400">
                <a:solidFill>
                  <a:schemeClr val="tx1"/>
                </a:solidFill>
                <a:latin typeface="Times New Roman" pitchFamily="18" charset="0"/>
              </a:defRPr>
            </a:lvl9pPr>
          </a:lstStyle>
          <a:p>
            <a:pPr eaLnBrk="1" hangingPunct="1"/>
            <a:r>
              <a:rPr lang="en-GB" b="1">
                <a:solidFill>
                  <a:srgbClr val="FFFFFF"/>
                </a:solidFill>
              </a:rPr>
              <a:t>5’-end</a:t>
            </a:r>
          </a:p>
        </p:txBody>
      </p:sp>
      <p:sp>
        <p:nvSpPr>
          <p:cNvPr id="516100" name="Text Box 4"/>
          <p:cNvSpPr txBox="1">
            <a:spLocks noChangeArrowheads="1"/>
          </p:cNvSpPr>
          <p:nvPr/>
        </p:nvSpPr>
        <p:spPr bwMode="auto">
          <a:xfrm>
            <a:off x="6300788" y="1747838"/>
            <a:ext cx="1022950"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defTabSz="903288" eaLnBrk="0" hangingPunct="0">
              <a:defRPr sz="2400">
                <a:solidFill>
                  <a:schemeClr val="tx1"/>
                </a:solidFill>
                <a:latin typeface="Times New Roman" pitchFamily="18" charset="0"/>
              </a:defRPr>
            </a:lvl1pPr>
            <a:lvl2pPr marL="742950" indent="-285750" defTabSz="903288" eaLnBrk="0" hangingPunct="0">
              <a:defRPr sz="2400">
                <a:solidFill>
                  <a:schemeClr val="tx1"/>
                </a:solidFill>
                <a:latin typeface="Times New Roman" pitchFamily="18" charset="0"/>
              </a:defRPr>
            </a:lvl2pPr>
            <a:lvl3pPr marL="1143000" indent="-228600" defTabSz="903288" eaLnBrk="0" hangingPunct="0">
              <a:defRPr sz="2400">
                <a:solidFill>
                  <a:schemeClr val="tx1"/>
                </a:solidFill>
                <a:latin typeface="Times New Roman" pitchFamily="18" charset="0"/>
              </a:defRPr>
            </a:lvl3pPr>
            <a:lvl4pPr marL="1600200" indent="-228600" defTabSz="903288" eaLnBrk="0" hangingPunct="0">
              <a:defRPr sz="2400">
                <a:solidFill>
                  <a:schemeClr val="tx1"/>
                </a:solidFill>
                <a:latin typeface="Times New Roman" pitchFamily="18" charset="0"/>
              </a:defRPr>
            </a:lvl4pPr>
            <a:lvl5pPr marL="2057400" indent="-228600" defTabSz="903288" eaLnBrk="0" hangingPunct="0">
              <a:defRPr sz="2400">
                <a:solidFill>
                  <a:schemeClr val="tx1"/>
                </a:solidFill>
                <a:latin typeface="Times New Roman" pitchFamily="18" charset="0"/>
              </a:defRPr>
            </a:lvl5pPr>
            <a:lvl6pPr marL="2514600" indent="-228600" defTabSz="903288" eaLnBrk="0" fontAlgn="base" hangingPunct="0">
              <a:spcBef>
                <a:spcPct val="0"/>
              </a:spcBef>
              <a:spcAft>
                <a:spcPct val="0"/>
              </a:spcAft>
              <a:defRPr sz="2400">
                <a:solidFill>
                  <a:schemeClr val="tx1"/>
                </a:solidFill>
                <a:latin typeface="Times New Roman" pitchFamily="18" charset="0"/>
              </a:defRPr>
            </a:lvl6pPr>
            <a:lvl7pPr marL="2971800" indent="-228600" defTabSz="903288" eaLnBrk="0" fontAlgn="base" hangingPunct="0">
              <a:spcBef>
                <a:spcPct val="0"/>
              </a:spcBef>
              <a:spcAft>
                <a:spcPct val="0"/>
              </a:spcAft>
              <a:defRPr sz="2400">
                <a:solidFill>
                  <a:schemeClr val="tx1"/>
                </a:solidFill>
                <a:latin typeface="Times New Roman" pitchFamily="18" charset="0"/>
              </a:defRPr>
            </a:lvl7pPr>
            <a:lvl8pPr marL="3429000" indent="-228600" defTabSz="903288" eaLnBrk="0" fontAlgn="base" hangingPunct="0">
              <a:spcBef>
                <a:spcPct val="0"/>
              </a:spcBef>
              <a:spcAft>
                <a:spcPct val="0"/>
              </a:spcAft>
              <a:defRPr sz="2400">
                <a:solidFill>
                  <a:schemeClr val="tx1"/>
                </a:solidFill>
                <a:latin typeface="Times New Roman" pitchFamily="18" charset="0"/>
              </a:defRPr>
            </a:lvl8pPr>
            <a:lvl9pPr marL="3886200" indent="-228600" defTabSz="903288" eaLnBrk="0" fontAlgn="base" hangingPunct="0">
              <a:spcBef>
                <a:spcPct val="0"/>
              </a:spcBef>
              <a:spcAft>
                <a:spcPct val="0"/>
              </a:spcAft>
              <a:defRPr sz="2400">
                <a:solidFill>
                  <a:schemeClr val="tx1"/>
                </a:solidFill>
                <a:latin typeface="Times New Roman" pitchFamily="18" charset="0"/>
              </a:defRPr>
            </a:lvl9pPr>
          </a:lstStyle>
          <a:p>
            <a:pPr eaLnBrk="1" hangingPunct="1"/>
            <a:r>
              <a:rPr lang="en-GB" b="1">
                <a:solidFill>
                  <a:srgbClr val="FFFFFF"/>
                </a:solidFill>
              </a:rPr>
              <a:t>3’-end</a:t>
            </a:r>
          </a:p>
        </p:txBody>
      </p:sp>
      <p:pic>
        <p:nvPicPr>
          <p:cNvPr id="516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3" y="2351088"/>
            <a:ext cx="8820150" cy="35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16102" name="Rectangle 6"/>
          <p:cNvSpPr>
            <a:spLocks noChangeArrowheads="1"/>
          </p:cNvSpPr>
          <p:nvPr/>
        </p:nvSpPr>
        <p:spPr bwMode="auto">
          <a:xfrm>
            <a:off x="2034" y="6495356"/>
            <a:ext cx="3709583"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p>
            <a:pPr eaLnBrk="0" hangingPunct="0">
              <a:spcBef>
                <a:spcPct val="50000"/>
              </a:spcBef>
            </a:pPr>
            <a:r>
              <a:rPr lang="sv-SE" sz="1400">
                <a:solidFill>
                  <a:srgbClr val="FFFFFF"/>
                </a:solidFill>
                <a:latin typeface="Arial" charset="0"/>
              </a:rPr>
              <a:t>Osmark </a:t>
            </a:r>
            <a:r>
              <a:rPr lang="sv-SE" sz="1400" i="1">
                <a:solidFill>
                  <a:srgbClr val="FFFFFF"/>
                </a:solidFill>
                <a:latin typeface="Arial" charset="0"/>
              </a:rPr>
              <a:t>et al</a:t>
            </a:r>
            <a:r>
              <a:rPr lang="sv-SE" sz="1400">
                <a:solidFill>
                  <a:srgbClr val="FFFFFF"/>
                </a:solidFill>
                <a:latin typeface="Arial" charset="0"/>
              </a:rPr>
              <a:t>. </a:t>
            </a:r>
            <a:r>
              <a:rPr lang="sv-SE" sz="1400" i="1">
                <a:solidFill>
                  <a:srgbClr val="FFFFFF"/>
                </a:solidFill>
                <a:latin typeface="Arial" charset="0"/>
              </a:rPr>
              <a:t>Diabetologia.</a:t>
            </a:r>
            <a:r>
              <a:rPr lang="sv-SE" sz="1400">
                <a:solidFill>
                  <a:srgbClr val="FFFFFF"/>
                </a:solidFill>
                <a:latin typeface="Arial" charset="0"/>
              </a:rPr>
              <a:t> </a:t>
            </a:r>
            <a:r>
              <a:rPr lang="en-US" sz="1400">
                <a:solidFill>
                  <a:srgbClr val="FFFFFF"/>
                </a:solidFill>
                <a:latin typeface="Arial" charset="0"/>
              </a:rPr>
              <a:t>2009, 52:850-4.</a:t>
            </a:r>
            <a:r>
              <a:rPr lang="en-US" sz="1800" b="1">
                <a:solidFill>
                  <a:srgbClr val="FFFFFF"/>
                </a:solidFill>
                <a:latin typeface="Arial" charset="0"/>
              </a:rPr>
              <a:t> </a:t>
            </a:r>
            <a:endParaRPr lang="en-GB" sz="1800" b="1">
              <a:solidFill>
                <a:srgbClr val="FFFFFF"/>
              </a:solidFill>
              <a:latin typeface="Arial" charset="0"/>
            </a:endParaRPr>
          </a:p>
        </p:txBody>
      </p:sp>
      <p:sp>
        <p:nvSpPr>
          <p:cNvPr id="2869255" name="Rectangle 7"/>
          <p:cNvSpPr>
            <a:spLocks noChangeArrowheads="1"/>
          </p:cNvSpPr>
          <p:nvPr/>
        </p:nvSpPr>
        <p:spPr bwMode="auto">
          <a:xfrm>
            <a:off x="609600" y="2819400"/>
            <a:ext cx="762000" cy="25908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397" tIns="45699" rIns="91397" bIns="45699" anchor="ctr"/>
          <a:lstStyle/>
          <a:p>
            <a:pPr eaLnBrk="0" hangingPunct="0"/>
            <a:endParaRPr lang="sv-SE" sz="1800" b="1">
              <a:solidFill>
                <a:srgbClr val="FFFFFF"/>
              </a:solidFill>
            </a:endParaRPr>
          </a:p>
        </p:txBody>
      </p:sp>
      <p:sp>
        <p:nvSpPr>
          <p:cNvPr id="2869256" name="Rectangle 8"/>
          <p:cNvSpPr>
            <a:spLocks noChangeArrowheads="1"/>
          </p:cNvSpPr>
          <p:nvPr/>
        </p:nvSpPr>
        <p:spPr bwMode="auto">
          <a:xfrm>
            <a:off x="5105400" y="2514600"/>
            <a:ext cx="762000" cy="28956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397" tIns="45699" rIns="91397" bIns="45699" anchor="ctr"/>
          <a:lstStyle/>
          <a:p>
            <a:pPr eaLnBrk="0" hangingPunct="0"/>
            <a:endParaRPr lang="sv-SE" sz="1800" b="1">
              <a:solidFill>
                <a:srgbClr val="FFFFFF"/>
              </a:solidFill>
            </a:endParaRPr>
          </a:p>
        </p:txBody>
      </p:sp>
      <p:sp>
        <p:nvSpPr>
          <p:cNvPr id="516105" name="Text Box 9"/>
          <p:cNvSpPr txBox="1">
            <a:spLocks noChangeArrowheads="1"/>
          </p:cNvSpPr>
          <p:nvPr/>
        </p:nvSpPr>
        <p:spPr bwMode="auto">
          <a:xfrm>
            <a:off x="7670553" y="6633467"/>
            <a:ext cx="184644" cy="24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sv-SE" sz="1000">
              <a:solidFill>
                <a:srgbClr val="333333"/>
              </a:solidFill>
              <a:latin typeface="Arial" charset="0"/>
            </a:endParaRPr>
          </a:p>
        </p:txBody>
      </p:sp>
    </p:spTree>
    <p:extLst>
      <p:ext uri="{BB962C8B-B14F-4D97-AF65-F5344CB8AC3E}">
        <p14:creationId xmlns:p14="http://schemas.microsoft.com/office/powerpoint/2010/main" val="30965820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69255"/>
                                        </p:tgtEl>
                                        <p:attrNameLst>
                                          <p:attrName>style.visibility</p:attrName>
                                        </p:attrNameLst>
                                      </p:cBhvr>
                                      <p:to>
                                        <p:strVal val="visible"/>
                                      </p:to>
                                    </p:set>
                                    <p:animEffect transition="in" filter="wipe(left)">
                                      <p:cBhvr>
                                        <p:cTn id="7" dur="500"/>
                                        <p:tgtEl>
                                          <p:spTgt spid="286925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69256"/>
                                        </p:tgtEl>
                                        <p:attrNameLst>
                                          <p:attrName>style.visibility</p:attrName>
                                        </p:attrNameLst>
                                      </p:cBhvr>
                                      <p:to>
                                        <p:strVal val="visible"/>
                                      </p:to>
                                    </p:set>
                                    <p:animEffect transition="in" filter="wipe(left)">
                                      <p:cBhvr>
                                        <p:cTn id="11" dur="500"/>
                                        <p:tgtEl>
                                          <p:spTgt spid="2869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255" grpId="0" animBg="1"/>
      <p:bldP spid="286925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61826" name="Rectangle 2"/>
          <p:cNvSpPr>
            <a:spLocks noChangeArrowheads="1"/>
          </p:cNvSpPr>
          <p:nvPr/>
        </p:nvSpPr>
        <p:spPr bwMode="auto">
          <a:xfrm>
            <a:off x="2472270" y="2202036"/>
            <a:ext cx="3928533" cy="2451100"/>
          </a:xfrm>
          <a:prstGeom prst="rect">
            <a:avLst/>
          </a:prstGeom>
          <a:solidFill>
            <a:schemeClr val="accent1"/>
          </a:solidFill>
          <a:ln w="9525">
            <a:solidFill>
              <a:schemeClr val="tx1"/>
            </a:solidFill>
            <a:miter lim="800000"/>
            <a:headEnd/>
            <a:tailEnd/>
          </a:ln>
        </p:spPr>
        <p:txBody>
          <a:bodyPr wrap="none" lIns="91397" tIns="45699" rIns="91397" bIns="45699" anchor="ctr"/>
          <a:lstStyle/>
          <a:p>
            <a:pPr algn="ctr" eaLnBrk="0" hangingPunct="0"/>
            <a:r>
              <a:rPr lang="sv-SE" sz="6000" b="1" i="1" dirty="0" smtClean="0">
                <a:solidFill>
                  <a:srgbClr val="003366"/>
                </a:solidFill>
              </a:rPr>
              <a:t>SLC30A8</a:t>
            </a:r>
            <a:endParaRPr lang="en-US" sz="6000" b="1" i="1" dirty="0" smtClean="0">
              <a:solidFill>
                <a:srgbClr val="003366"/>
              </a:solidFill>
            </a:endParaRPr>
          </a:p>
        </p:txBody>
      </p:sp>
      <p:sp>
        <p:nvSpPr>
          <p:cNvPr id="2" name="TextBox 1"/>
          <p:cNvSpPr txBox="1"/>
          <p:nvPr/>
        </p:nvSpPr>
        <p:spPr>
          <a:xfrm>
            <a:off x="611560" y="116632"/>
            <a:ext cx="8280920" cy="1754326"/>
          </a:xfrm>
          <a:prstGeom prst="rect">
            <a:avLst/>
          </a:prstGeom>
          <a:noFill/>
        </p:spPr>
        <p:txBody>
          <a:bodyPr wrap="square" rtlCol="0">
            <a:spAutoFit/>
          </a:bodyPr>
          <a:lstStyle/>
          <a:p>
            <a:r>
              <a:rPr lang="sv-SE" sz="3600" dirty="0" smtClean="0">
                <a:solidFill>
                  <a:srgbClr val="FFFF00"/>
                </a:solidFill>
              </a:rPr>
              <a:t>A common variant in the SLC30A8, which encodes for ZnT8, is associaterd with increased risk of T2D</a:t>
            </a:r>
            <a:endParaRPr lang="sv-SE" sz="3600" dirty="0">
              <a:solidFill>
                <a:srgbClr val="FFFF00"/>
              </a:solidFill>
            </a:endParaRPr>
          </a:p>
        </p:txBody>
      </p:sp>
      <p:sp>
        <p:nvSpPr>
          <p:cNvPr id="3" name="TextBox 2"/>
          <p:cNvSpPr txBox="1"/>
          <p:nvPr/>
        </p:nvSpPr>
        <p:spPr>
          <a:xfrm>
            <a:off x="971600" y="5229524"/>
            <a:ext cx="7560840" cy="1200329"/>
          </a:xfrm>
          <a:prstGeom prst="rect">
            <a:avLst/>
          </a:prstGeom>
          <a:noFill/>
        </p:spPr>
        <p:txBody>
          <a:bodyPr wrap="square" rtlCol="0">
            <a:spAutoFit/>
          </a:bodyPr>
          <a:lstStyle/>
          <a:p>
            <a:r>
              <a:rPr lang="sv-SE" sz="3600" dirty="0" smtClean="0">
                <a:solidFill>
                  <a:srgbClr val="FFFF00"/>
                </a:solidFill>
              </a:rPr>
              <a:t>Autoantibodies to ZnT8 are associated with increased risk of T1D</a:t>
            </a:r>
            <a:endParaRPr lang="sv-SE" sz="3600" dirty="0">
              <a:solidFill>
                <a:srgbClr val="FFFF00"/>
              </a:solidFill>
            </a:endParaRPr>
          </a:p>
        </p:txBody>
      </p:sp>
    </p:spTree>
    <p:extLst>
      <p:ext uri="{BB962C8B-B14F-4D97-AF65-F5344CB8AC3E}">
        <p14:creationId xmlns:p14="http://schemas.microsoft.com/office/powerpoint/2010/main" val="40098964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sz="half" idx="1"/>
          </p:nvPr>
        </p:nvSpPr>
        <p:spPr>
          <a:xfrm>
            <a:off x="457200" y="1487760"/>
            <a:ext cx="4648200" cy="5181600"/>
          </a:xfrm>
        </p:spPr>
        <p:txBody>
          <a:bodyPr anchor="t">
            <a:normAutofit/>
          </a:bodyPr>
          <a:lstStyle/>
          <a:p>
            <a:pPr>
              <a:buNone/>
            </a:pPr>
            <a:r>
              <a:rPr lang="en-US" sz="2400" b="1" dirty="0" smtClean="0">
                <a:solidFill>
                  <a:srgbClr val="0070C0"/>
                </a:solidFill>
              </a:rPr>
              <a:t>Cases:</a:t>
            </a:r>
            <a:r>
              <a:rPr lang="en-US" sz="2400" b="1" dirty="0" smtClean="0"/>
              <a:t> 366 early-onset T2D</a:t>
            </a:r>
          </a:p>
          <a:p>
            <a:pPr>
              <a:buNone/>
            </a:pPr>
            <a:r>
              <a:rPr lang="en-US" sz="2400" b="1" dirty="0" smtClean="0">
                <a:solidFill>
                  <a:srgbClr val="0070C0"/>
                </a:solidFill>
              </a:rPr>
              <a:t>Controls:</a:t>
            </a:r>
            <a:r>
              <a:rPr lang="en-US" sz="2400" b="1" dirty="0" smtClean="0"/>
              <a:t> 399 older, obese patients who despite clustering of risk-factors had not developed T2D</a:t>
            </a:r>
          </a:p>
          <a:p>
            <a:pPr>
              <a:buNone/>
            </a:pPr>
            <a:endParaRPr lang="en-US" sz="2400" b="1" dirty="0" smtClean="0"/>
          </a:p>
          <a:p>
            <a:pPr>
              <a:buNone/>
            </a:pPr>
            <a:r>
              <a:rPr lang="en-US" sz="2400" b="1" dirty="0" smtClean="0"/>
              <a:t>1826 variants found</a:t>
            </a:r>
          </a:p>
          <a:p>
            <a:pPr>
              <a:buNone/>
            </a:pPr>
            <a:r>
              <a:rPr lang="en-US" sz="2400" b="1" dirty="0" smtClean="0"/>
              <a:t>(87% MAF&lt;1%)</a:t>
            </a:r>
          </a:p>
          <a:p>
            <a:pPr>
              <a:buNone/>
            </a:pPr>
            <a:r>
              <a:rPr lang="en-US" sz="2400" b="1" dirty="0" smtClean="0">
                <a:solidFill>
                  <a:srgbClr val="FF0000"/>
                </a:solidFill>
              </a:rPr>
              <a:t>  	</a:t>
            </a:r>
          </a:p>
          <a:p>
            <a:pPr>
              <a:buNone/>
            </a:pPr>
            <a:endParaRPr lang="en-US" sz="2400" b="1" dirty="0">
              <a:solidFill>
                <a:srgbClr val="FF0000"/>
              </a:solidFill>
            </a:endParaRPr>
          </a:p>
          <a:p>
            <a:pPr>
              <a:buNone/>
            </a:pPr>
            <a:r>
              <a:rPr lang="en-US" sz="2400" b="1" dirty="0" smtClean="0">
                <a:solidFill>
                  <a:srgbClr val="FF0000"/>
                </a:solidFill>
              </a:rPr>
              <a:t>a stop codon R138* in the SLC30A8 gene (</a:t>
            </a:r>
            <a:r>
              <a:rPr lang="en-US" sz="2400" b="1" dirty="0" err="1" smtClean="0">
                <a:solidFill>
                  <a:srgbClr val="FF0000"/>
                </a:solidFill>
              </a:rPr>
              <a:t>Freq</a:t>
            </a:r>
            <a:r>
              <a:rPr lang="en-US" sz="2400" b="1" dirty="0" smtClean="0">
                <a:solidFill>
                  <a:srgbClr val="FF0000"/>
                </a:solidFill>
              </a:rPr>
              <a:t> 0.2%)</a:t>
            </a:r>
            <a:endParaRPr lang="en-US" sz="2400" b="1" dirty="0">
              <a:solidFill>
                <a:srgbClr val="FF0000"/>
              </a:solidFill>
            </a:endParaRPr>
          </a:p>
          <a:p>
            <a:pPr>
              <a:buNone/>
            </a:pPr>
            <a:endParaRPr lang="en-US" sz="2400" b="1" dirty="0"/>
          </a:p>
          <a:p>
            <a:pPr>
              <a:buNone/>
            </a:pPr>
            <a:endParaRPr lang="en-US" sz="2400" b="1" dirty="0"/>
          </a:p>
        </p:txBody>
      </p:sp>
      <p:pic>
        <p:nvPicPr>
          <p:cNvPr id="5" name="ZnT8_Zinc_Transporter_w600.jpg" descr="/Users/pfontani/Downloads/ZnT8_Zinc_Transporter_w600.jpg"/>
          <p:cNvPicPr>
            <a:picLocks noChangeAspect="1"/>
          </p:cNvPicPr>
          <p:nvPr/>
        </p:nvPicPr>
        <p:blipFill>
          <a:blip r:embed="rId3" r:link="rId4" cstate="print"/>
          <a:stretch>
            <a:fillRect/>
          </a:stretch>
        </p:blipFill>
        <p:spPr>
          <a:xfrm>
            <a:off x="5867403" y="1643608"/>
            <a:ext cx="3194411" cy="3657600"/>
          </a:xfrm>
          <a:prstGeom prst="rect">
            <a:avLst/>
          </a:prstGeom>
          <a:effectLst/>
        </p:spPr>
      </p:pic>
      <p:sp>
        <p:nvSpPr>
          <p:cNvPr id="6" name="Content Placeholder 2"/>
          <p:cNvSpPr txBox="1">
            <a:spLocks/>
          </p:cNvSpPr>
          <p:nvPr/>
        </p:nvSpPr>
        <p:spPr>
          <a:xfrm>
            <a:off x="228600" y="152400"/>
            <a:ext cx="8305800" cy="1066800"/>
          </a:xfrm>
          <a:prstGeom prst="rect">
            <a:avLst/>
          </a:prstGeom>
        </p:spPr>
        <p:txBody>
          <a:bodyPr vert="horz" lIns="91207" tIns="45603" rIns="91207" bIns="45603" rtlCol="0">
            <a:noAutofit/>
          </a:bodyPr>
          <a:lstStyle/>
          <a:p>
            <a:pPr marL="342026" indent="-342026" defTabSz="912069" fontAlgn="auto">
              <a:spcBef>
                <a:spcPct val="20000"/>
              </a:spcBef>
              <a:spcAft>
                <a:spcPts val="0"/>
              </a:spcAft>
              <a:defRPr/>
            </a:pPr>
            <a:r>
              <a:rPr lang="en-US" sz="3600" dirty="0" smtClean="0">
                <a:solidFill>
                  <a:srgbClr val="7030A0"/>
                </a:solidFill>
                <a:latin typeface="Calibri"/>
              </a:rPr>
              <a:t>	</a:t>
            </a:r>
            <a:r>
              <a:rPr lang="en-US" sz="3600" b="1" dirty="0" smtClean="0">
                <a:solidFill>
                  <a:srgbClr val="7030A0"/>
                </a:solidFill>
                <a:latin typeface="Calibri"/>
              </a:rPr>
              <a:t>Target sequencing of T2D-associated loci in a Finnish/Swedish population</a:t>
            </a:r>
          </a:p>
          <a:p>
            <a:pPr marL="342026" indent="-342026" defTabSz="912069" fontAlgn="auto">
              <a:spcBef>
                <a:spcPct val="20000"/>
              </a:spcBef>
              <a:spcAft>
                <a:spcPts val="0"/>
              </a:spcAft>
              <a:defRPr/>
            </a:pPr>
            <a:r>
              <a:rPr lang="en-US" sz="3600" dirty="0" smtClean="0">
                <a:solidFill>
                  <a:srgbClr val="7030A0"/>
                </a:solidFill>
                <a:latin typeface="Calibri"/>
              </a:rPr>
              <a:t> </a:t>
            </a:r>
            <a:endParaRPr lang="en-US" sz="3600" dirty="0">
              <a:solidFill>
                <a:srgbClr val="7030A0"/>
              </a:solidFill>
              <a:latin typeface="Calibri"/>
            </a:endParaRPr>
          </a:p>
        </p:txBody>
      </p:sp>
    </p:spTree>
    <p:extLst>
      <p:ext uri="{BB962C8B-B14F-4D97-AF65-F5344CB8AC3E}">
        <p14:creationId xmlns:p14="http://schemas.microsoft.com/office/powerpoint/2010/main" val="13762599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Genetics is about segregation of alleles across generations</a:t>
            </a:r>
            <a:endParaRPr lang="en-US" sz="2800" dirty="0"/>
          </a:p>
        </p:txBody>
      </p:sp>
      <p:sp>
        <p:nvSpPr>
          <p:cNvPr id="13314" name="AutoShape 2" descr="Generating pl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prstClr val="black"/>
              </a:solidFill>
              <a:latin typeface="Calibri"/>
            </a:endParaRPr>
          </a:p>
        </p:txBody>
      </p:sp>
      <p:sp>
        <p:nvSpPr>
          <p:cNvPr id="13316" name="AutoShape 4" descr="Generating pl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prstClr val="black"/>
              </a:solidFill>
              <a:latin typeface="Calibri"/>
            </a:endParaRPr>
          </a:p>
        </p:txBody>
      </p:sp>
      <p:sp>
        <p:nvSpPr>
          <p:cNvPr id="13318" name="AutoShape 6" descr="Generating pl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prstClr val="black"/>
              </a:solidFill>
              <a:latin typeface="Calibri"/>
            </a:endParaRPr>
          </a:p>
        </p:txBody>
      </p:sp>
      <p:sp>
        <p:nvSpPr>
          <p:cNvPr id="11" name="Down Arrow 10"/>
          <p:cNvSpPr/>
          <p:nvPr/>
        </p:nvSpPr>
        <p:spPr>
          <a:xfrm rot="16200000">
            <a:off x="6500140" y="3130050"/>
            <a:ext cx="206391" cy="4824603"/>
          </a:xfrm>
          <a:prstGeom prst="downArrow">
            <a:avLst/>
          </a:prstGeom>
          <a:gradFill>
            <a:gsLst>
              <a:gs pos="9000">
                <a:schemeClr val="bg1"/>
              </a:gs>
              <a:gs pos="100000">
                <a:schemeClr val="bg2">
                  <a:lumMod val="50000"/>
                </a:schemeClr>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2" name="Down Arrow 11"/>
          <p:cNvSpPr/>
          <p:nvPr/>
        </p:nvSpPr>
        <p:spPr>
          <a:xfrm rot="10800000">
            <a:off x="4046363" y="1036780"/>
            <a:ext cx="196886" cy="4449620"/>
          </a:xfrm>
          <a:prstGeom prst="downArrow">
            <a:avLst/>
          </a:prstGeom>
          <a:gradFill>
            <a:gsLst>
              <a:gs pos="9000">
                <a:schemeClr val="bg1"/>
              </a:gs>
              <a:gs pos="100000">
                <a:schemeClr val="accent1"/>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5" name="Rectangle 14"/>
          <p:cNvSpPr/>
          <p:nvPr/>
        </p:nvSpPr>
        <p:spPr>
          <a:xfrm>
            <a:off x="4663440" y="5501640"/>
            <a:ext cx="100584" cy="82296"/>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1" name="Rectangle 20"/>
          <p:cNvSpPr/>
          <p:nvPr/>
        </p:nvSpPr>
        <p:spPr>
          <a:xfrm>
            <a:off x="4191000" y="5715000"/>
            <a:ext cx="762000" cy="304800"/>
          </a:xfrm>
          <a:prstGeom prst="rect">
            <a:avLst/>
          </a:prstGeom>
          <a:solidFill>
            <a:schemeClr val="bg2"/>
          </a:solidFill>
          <a:ln>
            <a:solidFill>
              <a:schemeClr val="bg2">
                <a:lumMod val="1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Very rare</a:t>
            </a:r>
          </a:p>
        </p:txBody>
      </p:sp>
      <p:sp>
        <p:nvSpPr>
          <p:cNvPr id="22" name="Rectangle 21"/>
          <p:cNvSpPr/>
          <p:nvPr/>
        </p:nvSpPr>
        <p:spPr>
          <a:xfrm>
            <a:off x="5372104" y="5715000"/>
            <a:ext cx="533400" cy="304800"/>
          </a:xfrm>
          <a:prstGeom prst="rect">
            <a:avLst/>
          </a:prstGeom>
          <a:solidFill>
            <a:schemeClr val="bg2">
              <a:lumMod val="90000"/>
            </a:schemeClr>
          </a:solidFill>
          <a:ln>
            <a:solidFill>
              <a:schemeClr val="bg2">
                <a:lumMod val="1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Rare</a:t>
            </a:r>
          </a:p>
        </p:txBody>
      </p:sp>
      <p:sp>
        <p:nvSpPr>
          <p:cNvPr id="23" name="Rectangle 22"/>
          <p:cNvSpPr/>
          <p:nvPr/>
        </p:nvSpPr>
        <p:spPr>
          <a:xfrm>
            <a:off x="6324600" y="5715000"/>
            <a:ext cx="1143000" cy="304800"/>
          </a:xfrm>
          <a:prstGeom prst="rect">
            <a:avLst/>
          </a:prstGeom>
          <a:solidFill>
            <a:schemeClr val="bg2">
              <a:lumMod val="75000"/>
            </a:schemeClr>
          </a:solidFill>
          <a:ln>
            <a:solidFill>
              <a:schemeClr val="bg2">
                <a:lumMod val="1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Low frequency</a:t>
            </a:r>
          </a:p>
        </p:txBody>
      </p:sp>
      <p:sp>
        <p:nvSpPr>
          <p:cNvPr id="24" name="Rectangle 23"/>
          <p:cNvSpPr/>
          <p:nvPr/>
        </p:nvSpPr>
        <p:spPr>
          <a:xfrm>
            <a:off x="7924800" y="5715000"/>
            <a:ext cx="762000" cy="304800"/>
          </a:xfrm>
          <a:prstGeom prst="rect">
            <a:avLst/>
          </a:prstGeom>
          <a:solidFill>
            <a:schemeClr val="bg2">
              <a:lumMod val="50000"/>
            </a:schemeClr>
          </a:solidFill>
          <a:ln>
            <a:solidFill>
              <a:schemeClr val="bg2">
                <a:lumMod val="1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Common</a:t>
            </a:r>
          </a:p>
        </p:txBody>
      </p:sp>
      <p:sp>
        <p:nvSpPr>
          <p:cNvPr id="30" name="TextBox 29"/>
          <p:cNvSpPr txBox="1"/>
          <p:nvPr/>
        </p:nvSpPr>
        <p:spPr>
          <a:xfrm>
            <a:off x="7496175" y="5712787"/>
            <a:ext cx="457200" cy="307777"/>
          </a:xfrm>
          <a:prstGeom prst="rect">
            <a:avLst/>
          </a:prstGeom>
          <a:noFill/>
        </p:spPr>
        <p:txBody>
          <a:bodyPr wrap="square" rtlCol="0">
            <a:spAutoFit/>
          </a:bodyPr>
          <a:lstStyle/>
          <a:p>
            <a:pPr fontAlgn="auto">
              <a:spcBef>
                <a:spcPts val="0"/>
              </a:spcBef>
              <a:spcAft>
                <a:spcPts val="0"/>
              </a:spcAft>
            </a:pPr>
            <a:r>
              <a:rPr lang="en-US" sz="1400" dirty="0">
                <a:solidFill>
                  <a:prstClr val="black"/>
                </a:solidFill>
                <a:latin typeface="Calibri"/>
              </a:rPr>
              <a:t>5%</a:t>
            </a:r>
          </a:p>
        </p:txBody>
      </p:sp>
      <p:sp>
        <p:nvSpPr>
          <p:cNvPr id="31" name="TextBox 30"/>
          <p:cNvSpPr txBox="1"/>
          <p:nvPr/>
        </p:nvSpPr>
        <p:spPr>
          <a:xfrm>
            <a:off x="4895853" y="5706239"/>
            <a:ext cx="619125" cy="307777"/>
          </a:xfrm>
          <a:prstGeom prst="rect">
            <a:avLst/>
          </a:prstGeom>
          <a:noFill/>
        </p:spPr>
        <p:txBody>
          <a:bodyPr wrap="square" rtlCol="0">
            <a:spAutoFit/>
          </a:bodyPr>
          <a:lstStyle/>
          <a:p>
            <a:pPr fontAlgn="auto">
              <a:spcBef>
                <a:spcPts val="0"/>
              </a:spcBef>
              <a:spcAft>
                <a:spcPts val="0"/>
              </a:spcAft>
            </a:pPr>
            <a:r>
              <a:rPr lang="en-US" sz="1400" dirty="0">
                <a:solidFill>
                  <a:prstClr val="black"/>
                </a:solidFill>
                <a:latin typeface="Calibri"/>
              </a:rPr>
              <a:t>0.1%</a:t>
            </a:r>
          </a:p>
        </p:txBody>
      </p:sp>
      <p:sp>
        <p:nvSpPr>
          <p:cNvPr id="32" name="TextBox 31"/>
          <p:cNvSpPr txBox="1"/>
          <p:nvPr/>
        </p:nvSpPr>
        <p:spPr>
          <a:xfrm>
            <a:off x="5848352" y="5715764"/>
            <a:ext cx="685800" cy="307777"/>
          </a:xfrm>
          <a:prstGeom prst="rect">
            <a:avLst/>
          </a:prstGeom>
          <a:noFill/>
        </p:spPr>
        <p:txBody>
          <a:bodyPr wrap="square" rtlCol="0">
            <a:spAutoFit/>
          </a:bodyPr>
          <a:lstStyle/>
          <a:p>
            <a:pPr fontAlgn="auto">
              <a:spcBef>
                <a:spcPts val="0"/>
              </a:spcBef>
              <a:spcAft>
                <a:spcPts val="0"/>
              </a:spcAft>
            </a:pPr>
            <a:r>
              <a:rPr lang="en-US" sz="1400" dirty="0">
                <a:solidFill>
                  <a:prstClr val="black"/>
                </a:solidFill>
                <a:latin typeface="Calibri"/>
              </a:rPr>
              <a:t>0.5%</a:t>
            </a:r>
          </a:p>
        </p:txBody>
      </p:sp>
      <p:sp>
        <p:nvSpPr>
          <p:cNvPr id="33" name="TextBox 32"/>
          <p:cNvSpPr txBox="1"/>
          <p:nvPr/>
        </p:nvSpPr>
        <p:spPr>
          <a:xfrm>
            <a:off x="4572000" y="6017587"/>
            <a:ext cx="4343400" cy="307777"/>
          </a:xfrm>
          <a:prstGeom prst="rect">
            <a:avLst/>
          </a:prstGeom>
          <a:noFill/>
        </p:spPr>
        <p:txBody>
          <a:bodyPr wrap="square" rtlCol="0">
            <a:spAutoFit/>
          </a:bodyPr>
          <a:lstStyle/>
          <a:p>
            <a:pPr algn="ctr" fontAlgn="auto">
              <a:spcBef>
                <a:spcPts val="0"/>
              </a:spcBef>
              <a:spcAft>
                <a:spcPts val="0"/>
              </a:spcAft>
            </a:pPr>
            <a:r>
              <a:rPr lang="en-US" sz="1400" b="1" dirty="0">
                <a:solidFill>
                  <a:prstClr val="black"/>
                </a:solidFill>
                <a:latin typeface="Calibri"/>
              </a:rPr>
              <a:t>Allele frequency</a:t>
            </a:r>
          </a:p>
        </p:txBody>
      </p:sp>
      <p:sp>
        <p:nvSpPr>
          <p:cNvPr id="34" name="TextBox 33"/>
          <p:cNvSpPr txBox="1"/>
          <p:nvPr/>
        </p:nvSpPr>
        <p:spPr>
          <a:xfrm>
            <a:off x="3057525" y="915164"/>
            <a:ext cx="1219200" cy="307777"/>
          </a:xfrm>
          <a:prstGeom prst="rect">
            <a:avLst/>
          </a:prstGeom>
          <a:noFill/>
        </p:spPr>
        <p:txBody>
          <a:bodyPr wrap="square" rtlCol="0">
            <a:spAutoFit/>
          </a:bodyPr>
          <a:lstStyle/>
          <a:p>
            <a:pPr algn="ctr" fontAlgn="auto">
              <a:spcBef>
                <a:spcPts val="0"/>
              </a:spcBef>
              <a:spcAft>
                <a:spcPts val="0"/>
              </a:spcAft>
            </a:pPr>
            <a:r>
              <a:rPr lang="en-US" sz="1400" b="1" dirty="0">
                <a:solidFill>
                  <a:prstClr val="black"/>
                </a:solidFill>
                <a:latin typeface="Calibri"/>
              </a:rPr>
              <a:t>Effect size</a:t>
            </a:r>
          </a:p>
        </p:txBody>
      </p:sp>
      <p:grpSp>
        <p:nvGrpSpPr>
          <p:cNvPr id="36" name="Group 35"/>
          <p:cNvGrpSpPr/>
          <p:nvPr/>
        </p:nvGrpSpPr>
        <p:grpSpPr>
          <a:xfrm>
            <a:off x="4267200" y="990600"/>
            <a:ext cx="4724400" cy="4419600"/>
            <a:chOff x="4267200" y="990600"/>
            <a:chExt cx="4724400" cy="4419600"/>
          </a:xfrm>
        </p:grpSpPr>
        <p:cxnSp>
          <p:nvCxnSpPr>
            <p:cNvPr id="47" name="Straight Connector 46"/>
            <p:cNvCxnSpPr/>
            <p:nvPr/>
          </p:nvCxnSpPr>
          <p:spPr>
            <a:xfrm>
              <a:off x="4286250" y="1905000"/>
              <a:ext cx="2971800" cy="3505200"/>
            </a:xfrm>
            <a:prstGeom prst="line">
              <a:avLst/>
            </a:prstGeom>
            <a:ln>
              <a:solidFill>
                <a:schemeClr val="tx1">
                  <a:lumMod val="50000"/>
                  <a:lumOff val="50000"/>
                </a:schemeClr>
              </a:solidFill>
              <a:prstDash val="dash"/>
            </a:ln>
          </p:spPr>
          <p:style>
            <a:lnRef idx="2">
              <a:schemeClr val="dk1"/>
            </a:lnRef>
            <a:fillRef idx="0">
              <a:schemeClr val="dk1"/>
            </a:fillRef>
            <a:effectRef idx="1">
              <a:schemeClr val="dk1"/>
            </a:effectRef>
            <a:fontRef idx="minor">
              <a:schemeClr val="tx1"/>
            </a:fontRef>
          </p:style>
        </p:cxnSp>
        <p:sp>
          <p:nvSpPr>
            <p:cNvPr id="43" name="Oval 42"/>
            <p:cNvSpPr/>
            <p:nvPr/>
          </p:nvSpPr>
          <p:spPr>
            <a:xfrm>
              <a:off x="4267200" y="1143000"/>
              <a:ext cx="2024743" cy="914400"/>
            </a:xfrm>
            <a:prstGeom prst="ellipse">
              <a:avLst/>
            </a:prstGeom>
            <a:gradFill>
              <a:gsLst>
                <a:gs pos="0">
                  <a:schemeClr val="tx2">
                    <a:lumMod val="60000"/>
                    <a:lumOff val="40000"/>
                  </a:schemeClr>
                </a:gs>
                <a:gs pos="35000">
                  <a:schemeClr val="tx2">
                    <a:lumMod val="40000"/>
                    <a:lumOff val="60000"/>
                  </a:schemeClr>
                </a:gs>
                <a:gs pos="100000">
                  <a:schemeClr val="tx2">
                    <a:lumMod val="20000"/>
                    <a:lumOff val="80000"/>
                  </a:schemeClr>
                </a:gs>
              </a:gsLst>
            </a:gradFill>
            <a:ln>
              <a:solidFill>
                <a:schemeClr val="tx2">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600" dirty="0">
                  <a:solidFill>
                    <a:prstClr val="black"/>
                  </a:solidFill>
                </a:rPr>
                <a:t>Rare variants of high effect</a:t>
              </a:r>
            </a:p>
          </p:txBody>
        </p:sp>
        <p:sp>
          <p:nvSpPr>
            <p:cNvPr id="44" name="Oval 43"/>
            <p:cNvSpPr/>
            <p:nvPr/>
          </p:nvSpPr>
          <p:spPr>
            <a:xfrm>
              <a:off x="5410200" y="2590800"/>
              <a:ext cx="2177143" cy="914400"/>
            </a:xfrm>
            <a:prstGeom prst="ellipse">
              <a:avLst/>
            </a:prstGeom>
            <a:gradFill>
              <a:gsLst>
                <a:gs pos="0">
                  <a:schemeClr val="accent5">
                    <a:lumMod val="60000"/>
                    <a:lumOff val="40000"/>
                  </a:schemeClr>
                </a:gs>
                <a:gs pos="35000">
                  <a:schemeClr val="accent5">
                    <a:lumMod val="40000"/>
                    <a:lumOff val="60000"/>
                  </a:schemeClr>
                </a:gs>
                <a:gs pos="100000">
                  <a:schemeClr val="accent5">
                    <a:lumMod val="20000"/>
                    <a:lumOff val="80000"/>
                  </a:schemeClr>
                </a:gs>
              </a:gsLst>
            </a:gradFill>
            <a:ln>
              <a:solidFill>
                <a:schemeClr val="bg2">
                  <a:lumMod val="1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600" dirty="0">
                  <a:solidFill>
                    <a:prstClr val="black"/>
                  </a:solidFill>
                </a:rPr>
                <a:t>Low frequency variants of moderate effect</a:t>
              </a:r>
            </a:p>
          </p:txBody>
        </p:sp>
        <p:cxnSp>
          <p:nvCxnSpPr>
            <p:cNvPr id="48" name="Straight Connector 47"/>
            <p:cNvCxnSpPr/>
            <p:nvPr/>
          </p:nvCxnSpPr>
          <p:spPr>
            <a:xfrm>
              <a:off x="6019800" y="990600"/>
              <a:ext cx="2971800" cy="3505200"/>
            </a:xfrm>
            <a:prstGeom prst="line">
              <a:avLst/>
            </a:prstGeom>
            <a:ln>
              <a:solidFill>
                <a:schemeClr val="tx1">
                  <a:lumMod val="50000"/>
                  <a:lumOff val="50000"/>
                </a:schemeClr>
              </a:solidFill>
              <a:prstDash val="dash"/>
            </a:ln>
          </p:spPr>
          <p:style>
            <a:lnRef idx="2">
              <a:schemeClr val="dk1"/>
            </a:lnRef>
            <a:fillRef idx="0">
              <a:schemeClr val="dk1"/>
            </a:fillRef>
            <a:effectRef idx="1">
              <a:schemeClr val="dk1"/>
            </a:effectRef>
            <a:fontRef idx="minor">
              <a:schemeClr val="tx1"/>
            </a:fontRef>
          </p:style>
        </p:cxnSp>
      </p:grpSp>
      <p:sp>
        <p:nvSpPr>
          <p:cNvPr id="42" name="Oval 41"/>
          <p:cNvSpPr/>
          <p:nvPr/>
        </p:nvSpPr>
        <p:spPr>
          <a:xfrm>
            <a:off x="6858005" y="4114800"/>
            <a:ext cx="2024743" cy="914400"/>
          </a:xfrm>
          <a:prstGeom prst="ellipse">
            <a:avLst/>
          </a:prstGeom>
          <a:gradFill>
            <a:gsLst>
              <a:gs pos="0">
                <a:schemeClr val="bg2">
                  <a:lumMod val="50000"/>
                </a:schemeClr>
              </a:gs>
              <a:gs pos="35000">
                <a:schemeClr val="bg2">
                  <a:lumMod val="75000"/>
                </a:schemeClr>
              </a:gs>
              <a:gs pos="100000">
                <a:schemeClr val="bg2">
                  <a:lumMod val="90000"/>
                </a:schemeClr>
              </a:gs>
            </a:gsLst>
          </a:gradFill>
          <a:ln>
            <a:solidFill>
              <a:schemeClr val="bg2">
                <a:lumMod val="1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600" dirty="0">
                <a:solidFill>
                  <a:prstClr val="black"/>
                </a:solidFill>
              </a:rPr>
              <a:t>Common variants of modest effect</a:t>
            </a:r>
          </a:p>
        </p:txBody>
      </p:sp>
      <p:sp>
        <p:nvSpPr>
          <p:cNvPr id="50" name="TextBox 49"/>
          <p:cNvSpPr txBox="1"/>
          <p:nvPr/>
        </p:nvSpPr>
        <p:spPr>
          <a:xfrm>
            <a:off x="7467600" y="6032212"/>
            <a:ext cx="1676400" cy="292388"/>
          </a:xfrm>
          <a:prstGeom prst="rect">
            <a:avLst/>
          </a:prstGeom>
          <a:noFill/>
        </p:spPr>
        <p:txBody>
          <a:bodyPr wrap="square" rtlCol="0">
            <a:spAutoFit/>
          </a:bodyPr>
          <a:lstStyle/>
          <a:p>
            <a:pPr algn="r" fontAlgn="auto">
              <a:spcBef>
                <a:spcPts val="0"/>
              </a:spcBef>
              <a:spcAft>
                <a:spcPts val="0"/>
              </a:spcAft>
            </a:pPr>
            <a:r>
              <a:rPr lang="en-US" sz="1300" i="1" dirty="0">
                <a:solidFill>
                  <a:prstClr val="black"/>
                </a:solidFill>
                <a:latin typeface="Calibri"/>
              </a:rPr>
              <a:t>McCarthy</a:t>
            </a:r>
          </a:p>
        </p:txBody>
      </p:sp>
      <p:sp>
        <p:nvSpPr>
          <p:cNvPr id="37" name="Rectangle 36"/>
          <p:cNvSpPr/>
          <p:nvPr/>
        </p:nvSpPr>
        <p:spPr>
          <a:xfrm>
            <a:off x="3305176" y="5162550"/>
            <a:ext cx="533400" cy="304800"/>
          </a:xfrm>
          <a:prstGeom prst="rect">
            <a:avLst/>
          </a:prstGeom>
          <a:solidFill>
            <a:schemeClr val="accent1">
              <a:lumMod val="20000"/>
              <a:lumOff val="80000"/>
            </a:schemeClr>
          </a:solidFill>
          <a:ln>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Low</a:t>
            </a:r>
          </a:p>
        </p:txBody>
      </p:sp>
      <p:sp>
        <p:nvSpPr>
          <p:cNvPr id="38" name="Rectangle 37"/>
          <p:cNvSpPr/>
          <p:nvPr/>
        </p:nvSpPr>
        <p:spPr>
          <a:xfrm>
            <a:off x="3076576" y="3124200"/>
            <a:ext cx="990600" cy="304800"/>
          </a:xfrm>
          <a:prstGeom prst="rect">
            <a:avLst/>
          </a:prstGeom>
          <a:solidFill>
            <a:schemeClr val="accent1">
              <a:lumMod val="60000"/>
              <a:lumOff val="40000"/>
            </a:schemeClr>
          </a:solidFill>
          <a:ln>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Intermediate</a:t>
            </a:r>
          </a:p>
        </p:txBody>
      </p:sp>
      <p:sp>
        <p:nvSpPr>
          <p:cNvPr id="45" name="Rectangle 44"/>
          <p:cNvSpPr/>
          <p:nvPr/>
        </p:nvSpPr>
        <p:spPr>
          <a:xfrm>
            <a:off x="3228976" y="4267200"/>
            <a:ext cx="685800" cy="304800"/>
          </a:xfrm>
          <a:prstGeom prst="rect">
            <a:avLst/>
          </a:prstGeom>
          <a:solidFill>
            <a:schemeClr val="accent1">
              <a:lumMod val="40000"/>
              <a:lumOff val="60000"/>
            </a:schemeClr>
          </a:solidFill>
          <a:ln>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Modest</a:t>
            </a:r>
          </a:p>
        </p:txBody>
      </p:sp>
      <p:sp>
        <p:nvSpPr>
          <p:cNvPr id="46" name="Rectangle 45"/>
          <p:cNvSpPr/>
          <p:nvPr/>
        </p:nvSpPr>
        <p:spPr>
          <a:xfrm>
            <a:off x="3343275" y="1981200"/>
            <a:ext cx="533400" cy="304800"/>
          </a:xfrm>
          <a:prstGeom prst="rect">
            <a:avLst/>
          </a:prstGeom>
          <a:solidFill>
            <a:schemeClr val="accent1">
              <a:lumMod val="75000"/>
            </a:schemeClr>
          </a:solidFill>
          <a:ln>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en-US" sz="1200" dirty="0">
                <a:solidFill>
                  <a:prstClr val="black"/>
                </a:solidFill>
              </a:rPr>
              <a:t>High</a:t>
            </a:r>
          </a:p>
        </p:txBody>
      </p:sp>
      <p:sp>
        <p:nvSpPr>
          <p:cNvPr id="49" name="TextBox 48"/>
          <p:cNvSpPr txBox="1"/>
          <p:nvPr/>
        </p:nvSpPr>
        <p:spPr>
          <a:xfrm>
            <a:off x="3572257" y="1143764"/>
            <a:ext cx="542925" cy="307777"/>
          </a:xfrm>
          <a:prstGeom prst="rect">
            <a:avLst/>
          </a:prstGeom>
          <a:noFill/>
        </p:spPr>
        <p:txBody>
          <a:bodyPr wrap="square" rtlCol="0">
            <a:spAutoFit/>
          </a:bodyPr>
          <a:lstStyle/>
          <a:p>
            <a:pPr algn="r" fontAlgn="auto">
              <a:spcBef>
                <a:spcPts val="0"/>
              </a:spcBef>
              <a:spcAft>
                <a:spcPts val="0"/>
              </a:spcAft>
            </a:pPr>
            <a:r>
              <a:rPr lang="en-US" sz="1400" dirty="0">
                <a:solidFill>
                  <a:prstClr val="black"/>
                </a:solidFill>
                <a:latin typeface="Calibri"/>
              </a:rPr>
              <a:t>6.0</a:t>
            </a:r>
          </a:p>
        </p:txBody>
      </p:sp>
      <p:sp>
        <p:nvSpPr>
          <p:cNvPr id="51" name="TextBox 50"/>
          <p:cNvSpPr txBox="1"/>
          <p:nvPr/>
        </p:nvSpPr>
        <p:spPr>
          <a:xfrm>
            <a:off x="3648078" y="4877564"/>
            <a:ext cx="466725" cy="307777"/>
          </a:xfrm>
          <a:prstGeom prst="rect">
            <a:avLst/>
          </a:prstGeom>
          <a:noFill/>
        </p:spPr>
        <p:txBody>
          <a:bodyPr wrap="square" rtlCol="0">
            <a:spAutoFit/>
          </a:bodyPr>
          <a:lstStyle/>
          <a:p>
            <a:pPr algn="r" fontAlgn="auto">
              <a:spcBef>
                <a:spcPts val="0"/>
              </a:spcBef>
              <a:spcAft>
                <a:spcPts val="0"/>
              </a:spcAft>
            </a:pPr>
            <a:r>
              <a:rPr lang="en-US" sz="1400" dirty="0">
                <a:solidFill>
                  <a:prstClr val="black"/>
                </a:solidFill>
                <a:latin typeface="Calibri"/>
              </a:rPr>
              <a:t>1.1</a:t>
            </a:r>
          </a:p>
        </p:txBody>
      </p:sp>
      <p:sp>
        <p:nvSpPr>
          <p:cNvPr id="52" name="TextBox 51"/>
          <p:cNvSpPr txBox="1"/>
          <p:nvPr/>
        </p:nvSpPr>
        <p:spPr>
          <a:xfrm>
            <a:off x="3648078" y="3654631"/>
            <a:ext cx="466725" cy="307777"/>
          </a:xfrm>
          <a:prstGeom prst="rect">
            <a:avLst/>
          </a:prstGeom>
          <a:noFill/>
        </p:spPr>
        <p:txBody>
          <a:bodyPr wrap="square" rtlCol="0">
            <a:spAutoFit/>
          </a:bodyPr>
          <a:lstStyle/>
          <a:p>
            <a:pPr algn="r" fontAlgn="auto">
              <a:spcBef>
                <a:spcPts val="0"/>
              </a:spcBef>
              <a:spcAft>
                <a:spcPts val="0"/>
              </a:spcAft>
            </a:pPr>
            <a:r>
              <a:rPr lang="en-US" sz="1400" dirty="0">
                <a:solidFill>
                  <a:prstClr val="black"/>
                </a:solidFill>
                <a:latin typeface="Calibri"/>
              </a:rPr>
              <a:t>2.0</a:t>
            </a:r>
          </a:p>
        </p:txBody>
      </p:sp>
      <p:sp>
        <p:nvSpPr>
          <p:cNvPr id="53" name="TextBox 52"/>
          <p:cNvSpPr txBox="1"/>
          <p:nvPr/>
        </p:nvSpPr>
        <p:spPr>
          <a:xfrm>
            <a:off x="3648078" y="2664787"/>
            <a:ext cx="466725" cy="307777"/>
          </a:xfrm>
          <a:prstGeom prst="rect">
            <a:avLst/>
          </a:prstGeom>
          <a:noFill/>
        </p:spPr>
        <p:txBody>
          <a:bodyPr wrap="square" rtlCol="0">
            <a:spAutoFit/>
          </a:bodyPr>
          <a:lstStyle/>
          <a:p>
            <a:pPr algn="r" fontAlgn="auto">
              <a:spcBef>
                <a:spcPts val="0"/>
              </a:spcBef>
              <a:spcAft>
                <a:spcPts val="0"/>
              </a:spcAft>
            </a:pPr>
            <a:r>
              <a:rPr lang="en-US" sz="1400" dirty="0">
                <a:solidFill>
                  <a:prstClr val="black"/>
                </a:solidFill>
                <a:latin typeface="Calibri"/>
              </a:rPr>
              <a:t>3.0</a:t>
            </a:r>
          </a:p>
        </p:txBody>
      </p:sp>
      <p:sp>
        <p:nvSpPr>
          <p:cNvPr id="4" name="Content Placeholder 3"/>
          <p:cNvSpPr>
            <a:spLocks noGrp="1"/>
          </p:cNvSpPr>
          <p:nvPr>
            <p:ph idx="1"/>
          </p:nvPr>
        </p:nvSpPr>
        <p:spPr/>
        <p:txBody>
          <a:bodyPr/>
          <a:lstStyle/>
          <a:p>
            <a:endParaRPr lang="sv-SE" dirty="0"/>
          </a:p>
        </p:txBody>
      </p:sp>
      <p:pic>
        <p:nvPicPr>
          <p:cNvPr id="5816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837" y="1196752"/>
            <a:ext cx="3420279" cy="37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a:off x="899592" y="3429000"/>
            <a:ext cx="432000" cy="216000"/>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39" name="Right Arrow 38"/>
          <p:cNvSpPr/>
          <p:nvPr/>
        </p:nvSpPr>
        <p:spPr>
          <a:xfrm>
            <a:off x="1051992" y="3581400"/>
            <a:ext cx="432000" cy="216000"/>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40" name="Right Arrow 39"/>
          <p:cNvSpPr/>
          <p:nvPr/>
        </p:nvSpPr>
        <p:spPr>
          <a:xfrm>
            <a:off x="1204392" y="3733800"/>
            <a:ext cx="432000" cy="216000"/>
          </a:xfrm>
          <a:prstGeom prst="righ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5" name="Left Arrow 4"/>
          <p:cNvSpPr/>
          <p:nvPr/>
        </p:nvSpPr>
        <p:spPr>
          <a:xfrm>
            <a:off x="2771800" y="3356992"/>
            <a:ext cx="576000" cy="252000"/>
          </a:xfrm>
          <a:prstGeom prst="lef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41" name="Left Arrow 40"/>
          <p:cNvSpPr/>
          <p:nvPr/>
        </p:nvSpPr>
        <p:spPr>
          <a:xfrm>
            <a:off x="2699792" y="3545424"/>
            <a:ext cx="576000" cy="252000"/>
          </a:xfrm>
          <a:prstGeom prst="lef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54" name="Left Arrow 53"/>
          <p:cNvSpPr/>
          <p:nvPr/>
        </p:nvSpPr>
        <p:spPr>
          <a:xfrm>
            <a:off x="2555776" y="3753064"/>
            <a:ext cx="576000" cy="252000"/>
          </a:xfrm>
          <a:prstGeom prst="leftArrow">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 name="Down Arrow 5"/>
          <p:cNvSpPr/>
          <p:nvPr/>
        </p:nvSpPr>
        <p:spPr>
          <a:xfrm>
            <a:off x="971600"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7" name="Up Arrow 6"/>
          <p:cNvSpPr/>
          <p:nvPr/>
        </p:nvSpPr>
        <p:spPr>
          <a:xfrm>
            <a:off x="1439712" y="3717032"/>
            <a:ext cx="540000" cy="792000"/>
          </a:xfrm>
          <a:prstGeom prst="up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55" name="Up Arrow 54"/>
          <p:cNvSpPr/>
          <p:nvPr/>
        </p:nvSpPr>
        <p:spPr>
          <a:xfrm>
            <a:off x="1799752" y="3717032"/>
            <a:ext cx="540000" cy="792000"/>
          </a:xfrm>
          <a:prstGeom prst="up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56" name="Up Arrow 55"/>
          <p:cNvSpPr/>
          <p:nvPr/>
        </p:nvSpPr>
        <p:spPr>
          <a:xfrm>
            <a:off x="2159792" y="3674621"/>
            <a:ext cx="540000" cy="792000"/>
          </a:xfrm>
          <a:prstGeom prst="up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58" name="Down Arrow 57"/>
          <p:cNvSpPr/>
          <p:nvPr/>
        </p:nvSpPr>
        <p:spPr>
          <a:xfrm>
            <a:off x="1187640"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59" name="Down Arrow 58"/>
          <p:cNvSpPr/>
          <p:nvPr/>
        </p:nvSpPr>
        <p:spPr>
          <a:xfrm>
            <a:off x="1331640"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0" name="Down Arrow 59"/>
          <p:cNvSpPr/>
          <p:nvPr/>
        </p:nvSpPr>
        <p:spPr>
          <a:xfrm>
            <a:off x="1475656"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1" name="Down Arrow 60"/>
          <p:cNvSpPr/>
          <p:nvPr/>
        </p:nvSpPr>
        <p:spPr>
          <a:xfrm>
            <a:off x="1619672"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2" name="Down Arrow 61"/>
          <p:cNvSpPr/>
          <p:nvPr/>
        </p:nvSpPr>
        <p:spPr>
          <a:xfrm>
            <a:off x="1763688"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3" name="Down Arrow 62"/>
          <p:cNvSpPr/>
          <p:nvPr/>
        </p:nvSpPr>
        <p:spPr>
          <a:xfrm>
            <a:off x="1907704"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4" name="Down Arrow 63"/>
          <p:cNvSpPr/>
          <p:nvPr/>
        </p:nvSpPr>
        <p:spPr>
          <a:xfrm>
            <a:off x="2051720"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5" name="Down Arrow 64"/>
          <p:cNvSpPr/>
          <p:nvPr/>
        </p:nvSpPr>
        <p:spPr>
          <a:xfrm>
            <a:off x="2195736"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6" name="Down Arrow 65"/>
          <p:cNvSpPr/>
          <p:nvPr/>
        </p:nvSpPr>
        <p:spPr>
          <a:xfrm>
            <a:off x="2339752"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67" name="Down Arrow 66"/>
          <p:cNvSpPr/>
          <p:nvPr/>
        </p:nvSpPr>
        <p:spPr>
          <a:xfrm>
            <a:off x="2483768"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57" name="Down Arrow 56"/>
          <p:cNvSpPr/>
          <p:nvPr/>
        </p:nvSpPr>
        <p:spPr>
          <a:xfrm>
            <a:off x="2636168" y="2636912"/>
            <a:ext cx="144000" cy="180000"/>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prstClr val="white"/>
              </a:solidFill>
            </a:endParaRPr>
          </a:p>
        </p:txBody>
      </p:sp>
      <p:sp>
        <p:nvSpPr>
          <p:cNvPr id="8" name="&quot;No&quot; Symbol 7"/>
          <p:cNvSpPr/>
          <p:nvPr/>
        </p:nvSpPr>
        <p:spPr>
          <a:xfrm>
            <a:off x="1619696" y="4005064"/>
            <a:ext cx="216000" cy="216000"/>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srgbClr val="FF0000"/>
              </a:solidFill>
            </a:endParaRPr>
          </a:p>
        </p:txBody>
      </p:sp>
      <p:sp>
        <p:nvSpPr>
          <p:cNvPr id="69" name="&quot;No&quot; Symbol 68"/>
          <p:cNvSpPr/>
          <p:nvPr/>
        </p:nvSpPr>
        <p:spPr>
          <a:xfrm>
            <a:off x="1979736" y="4005064"/>
            <a:ext cx="216000" cy="216000"/>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srgbClr val="FF0000"/>
              </a:solidFill>
            </a:endParaRPr>
          </a:p>
        </p:txBody>
      </p:sp>
      <p:sp>
        <p:nvSpPr>
          <p:cNvPr id="71" name="&quot;No&quot; Symbol 70"/>
          <p:cNvSpPr/>
          <p:nvPr/>
        </p:nvSpPr>
        <p:spPr>
          <a:xfrm>
            <a:off x="2339776" y="4005064"/>
            <a:ext cx="216000" cy="216000"/>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sv-SE" sz="1800">
              <a:solidFill>
                <a:srgbClr val="FF0000"/>
              </a:solidFill>
            </a:endParaRPr>
          </a:p>
        </p:txBody>
      </p:sp>
      <p:sp>
        <p:nvSpPr>
          <p:cNvPr id="9" name="TextBox 8"/>
          <p:cNvSpPr txBox="1"/>
          <p:nvPr/>
        </p:nvSpPr>
        <p:spPr>
          <a:xfrm>
            <a:off x="1267992" y="1981598"/>
            <a:ext cx="1960984" cy="584775"/>
          </a:xfrm>
          <a:prstGeom prst="rect">
            <a:avLst/>
          </a:prstGeom>
          <a:noFill/>
        </p:spPr>
        <p:txBody>
          <a:bodyPr wrap="square" rtlCol="0">
            <a:spAutoFit/>
          </a:bodyPr>
          <a:lstStyle/>
          <a:p>
            <a:r>
              <a:rPr lang="sv-SE" sz="3200" b="1" dirty="0" smtClean="0">
                <a:solidFill>
                  <a:srgbClr val="FFFF00"/>
                </a:solidFill>
              </a:rPr>
              <a:t>RAF 54%</a:t>
            </a:r>
            <a:endParaRPr lang="sv-SE" sz="3200" b="1" dirty="0">
              <a:solidFill>
                <a:srgbClr val="FFFF00"/>
              </a:solidFill>
            </a:endParaRPr>
          </a:p>
        </p:txBody>
      </p:sp>
    </p:spTree>
    <p:extLst>
      <p:ext uri="{BB962C8B-B14F-4D97-AF65-F5344CB8AC3E}">
        <p14:creationId xmlns:p14="http://schemas.microsoft.com/office/powerpoint/2010/main" val="300041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16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heel(1)">
                                      <p:cBhvr>
                                        <p:cTn id="24" dur="2000"/>
                                        <p:tgtEl>
                                          <p:spTgt spid="5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heel(1)">
                                      <p:cBhvr>
                                        <p:cTn id="37" dur="20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heel(1)">
                                      <p:cBhvr>
                                        <p:cTn id="46" dur="2000"/>
                                        <p:tgtEl>
                                          <p:spTgt spid="60"/>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heel(1)">
                                      <p:cBhvr>
                                        <p:cTn id="63" dur="2000"/>
                                        <p:tgtEl>
                                          <p:spTgt spid="61"/>
                                        </p:tgtEl>
                                      </p:cBhvr>
                                    </p:animEffect>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grpId="0" nodeType="click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wheel(1)">
                                      <p:cBhvr>
                                        <p:cTn id="68" dur="2000"/>
                                        <p:tgtEl>
                                          <p:spTgt spid="62"/>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wheel(1)">
                                      <p:cBhvr>
                                        <p:cTn id="73" dur="2000"/>
                                        <p:tgtEl>
                                          <p:spTgt spid="63"/>
                                        </p:tgtEl>
                                      </p:cBhvr>
                                    </p:animEffect>
                                  </p:childTnLst>
                                </p:cTn>
                              </p:par>
                            </p:childTnLst>
                          </p:cTn>
                        </p:par>
                      </p:childTnLst>
                    </p:cTn>
                  </p:par>
                  <p:par>
                    <p:cTn id="74" fill="hold">
                      <p:stCondLst>
                        <p:cond delay="indefinite"/>
                      </p:stCondLst>
                      <p:childTnLst>
                        <p:par>
                          <p:cTn id="75" fill="hold">
                            <p:stCondLst>
                              <p:cond delay="0"/>
                            </p:stCondLst>
                            <p:childTnLst>
                              <p:par>
                                <p:cTn id="76" presetID="21" presetClass="entr" presetSubtype="1" fill="hold" grpId="0" nodeType="click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heel(1)">
                                      <p:cBhvr>
                                        <p:cTn id="78" dur="2000"/>
                                        <p:tgtEl>
                                          <p:spTgt spid="64"/>
                                        </p:tgtEl>
                                      </p:cBhvr>
                                    </p:animEffect>
                                  </p:childTnLst>
                                </p:cTn>
                              </p:par>
                            </p:childTnLst>
                          </p:cTn>
                        </p:par>
                      </p:childTnLst>
                    </p:cTn>
                  </p:par>
                  <p:par>
                    <p:cTn id="79" fill="hold">
                      <p:stCondLst>
                        <p:cond delay="indefinite"/>
                      </p:stCondLst>
                      <p:childTnLst>
                        <p:par>
                          <p:cTn id="80" fill="hold">
                            <p:stCondLst>
                              <p:cond delay="0"/>
                            </p:stCondLst>
                            <p:childTnLst>
                              <p:par>
                                <p:cTn id="81" presetID="21" presetClass="entr" presetSubtype="1" fill="hold" grpId="0" nodeType="click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2000"/>
                                        <p:tgtEl>
                                          <p:spTgt spid="65"/>
                                        </p:tgtEl>
                                      </p:cBhvr>
                                    </p:animEffect>
                                  </p:childTnLst>
                                </p:cTn>
                              </p:par>
                            </p:childTnLst>
                          </p:cTn>
                        </p:par>
                      </p:childTnLst>
                    </p:cTn>
                  </p:par>
                  <p:par>
                    <p:cTn id="84" fill="hold">
                      <p:stCondLst>
                        <p:cond delay="indefinite"/>
                      </p:stCondLst>
                      <p:childTnLst>
                        <p:par>
                          <p:cTn id="85" fill="hold">
                            <p:stCondLst>
                              <p:cond delay="0"/>
                            </p:stCondLst>
                            <p:childTnLst>
                              <p:par>
                                <p:cTn id="86" presetID="21" presetClass="entr" presetSubtype="1" fill="hold" grpId="0" nodeType="clickEffect">
                                  <p:stCondLst>
                                    <p:cond delay="0"/>
                                  </p:stCondLst>
                                  <p:childTnLst>
                                    <p:set>
                                      <p:cBhvr>
                                        <p:cTn id="87" dur="1" fill="hold">
                                          <p:stCondLst>
                                            <p:cond delay="0"/>
                                          </p:stCondLst>
                                        </p:cTn>
                                        <p:tgtEl>
                                          <p:spTgt spid="66"/>
                                        </p:tgtEl>
                                        <p:attrNameLst>
                                          <p:attrName>style.visibility</p:attrName>
                                        </p:attrNameLst>
                                      </p:cBhvr>
                                      <p:to>
                                        <p:strVal val="visible"/>
                                      </p:to>
                                    </p:set>
                                    <p:animEffect transition="in" filter="wheel(1)">
                                      <p:cBhvr>
                                        <p:cTn id="88" dur="2000"/>
                                        <p:tgtEl>
                                          <p:spTgt spid="66"/>
                                        </p:tgtEl>
                                      </p:cBhvr>
                                    </p:animEffect>
                                  </p:childTnLst>
                                </p:cTn>
                              </p:par>
                            </p:childTnLst>
                          </p:cTn>
                        </p:par>
                      </p:childTnLst>
                    </p:cTn>
                  </p:par>
                  <p:par>
                    <p:cTn id="89" fill="hold">
                      <p:stCondLst>
                        <p:cond delay="indefinite"/>
                      </p:stCondLst>
                      <p:childTnLst>
                        <p:par>
                          <p:cTn id="90" fill="hold">
                            <p:stCondLst>
                              <p:cond delay="0"/>
                            </p:stCondLst>
                            <p:childTnLst>
                              <p:par>
                                <p:cTn id="91" presetID="21" presetClass="entr" presetSubtype="1" fill="hold" grpId="0" nodeType="click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wheel(1)">
                                      <p:cBhvr>
                                        <p:cTn id="93" dur="2000"/>
                                        <p:tgtEl>
                                          <p:spTgt spid="67"/>
                                        </p:tgtEl>
                                      </p:cBhvr>
                                    </p:animEffect>
                                  </p:childTnLst>
                                </p:cTn>
                              </p:par>
                            </p:childTnLst>
                          </p:cTn>
                        </p:par>
                      </p:childTnLst>
                    </p:cTn>
                  </p:par>
                  <p:par>
                    <p:cTn id="94" fill="hold">
                      <p:stCondLst>
                        <p:cond delay="indefinite"/>
                      </p:stCondLst>
                      <p:childTnLst>
                        <p:par>
                          <p:cTn id="95" fill="hold">
                            <p:stCondLst>
                              <p:cond delay="0"/>
                            </p:stCondLst>
                            <p:childTnLst>
                              <p:par>
                                <p:cTn id="96" presetID="6" presetClass="entr" presetSubtype="16" fill="hold" grpId="0" nodeType="click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circle(in)">
                                      <p:cBhvr>
                                        <p:cTn id="98" dur="2000"/>
                                        <p:tgtEl>
                                          <p:spTgt spid="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wheel(1)">
                                      <p:cBhvr>
                                        <p:cTn id="103" dur="2000"/>
                                        <p:tgtEl>
                                          <p:spTgt spid="57"/>
                                        </p:tgtEl>
                                      </p:cBhvr>
                                    </p:animEffec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grpId="0" nodeType="clickEffect">
                                  <p:stCondLst>
                                    <p:cond delay="0"/>
                                  </p:stCondLst>
                                  <p:childTnLst>
                                    <p:set>
                                      <p:cBhvr>
                                        <p:cTn id="107" dur="1" fill="hold">
                                          <p:stCondLst>
                                            <p:cond delay="0"/>
                                          </p:stCondLst>
                                        </p:cTn>
                                        <p:tgtEl>
                                          <p:spTgt spid="7"/>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55"/>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56"/>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8"/>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69"/>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9" grpId="0" animBg="1"/>
      <p:bldP spid="40" grpId="0" animBg="1"/>
      <p:bldP spid="5" grpId="0" animBg="1"/>
      <p:bldP spid="41" grpId="0" animBg="1"/>
      <p:bldP spid="54" grpId="0" animBg="1"/>
      <p:bldP spid="6" grpId="0" animBg="1"/>
      <p:bldP spid="7" grpId="0" animBg="1"/>
      <p:bldP spid="55" grpId="0" animBg="1"/>
      <p:bldP spid="56"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57" grpId="0" animBg="1"/>
      <p:bldP spid="8" grpId="0" animBg="1"/>
      <p:bldP spid="69" grpId="0" animBg="1"/>
      <p:bldP spid="71"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ChangeArrowheads="1"/>
          </p:cNvSpPr>
          <p:nvPr/>
        </p:nvSpPr>
        <p:spPr bwMode="auto">
          <a:xfrm>
            <a:off x="2472270" y="692696"/>
            <a:ext cx="3928533" cy="2451100"/>
          </a:xfrm>
          <a:prstGeom prst="rect">
            <a:avLst/>
          </a:prstGeom>
          <a:solidFill>
            <a:schemeClr val="accent1"/>
          </a:solidFill>
          <a:ln w="9525">
            <a:solidFill>
              <a:schemeClr val="tx1"/>
            </a:solidFill>
            <a:miter lim="800000"/>
            <a:headEnd/>
            <a:tailEnd/>
          </a:ln>
        </p:spPr>
        <p:txBody>
          <a:bodyPr wrap="none" lIns="91397" tIns="45699" rIns="91397" bIns="45699" anchor="ctr"/>
          <a:lstStyle/>
          <a:p>
            <a:pPr algn="ctr" eaLnBrk="0" hangingPunct="0"/>
            <a:r>
              <a:rPr lang="sv-SE" sz="6000" b="1" i="1" smtClean="0">
                <a:solidFill>
                  <a:srgbClr val="003366"/>
                </a:solidFill>
              </a:rPr>
              <a:t>ADRA2</a:t>
            </a:r>
            <a:endParaRPr lang="en-US" sz="6000" b="1" i="1" smtClean="0">
              <a:solidFill>
                <a:srgbClr val="003366"/>
              </a:solidFill>
            </a:endParaRPr>
          </a:p>
        </p:txBody>
      </p:sp>
      <p:sp>
        <p:nvSpPr>
          <p:cNvPr id="463875" name="Rectangle 3"/>
          <p:cNvSpPr>
            <a:spLocks noChangeArrowheads="1"/>
          </p:cNvSpPr>
          <p:nvPr/>
        </p:nvSpPr>
        <p:spPr bwMode="auto">
          <a:xfrm>
            <a:off x="7202311" y="2590906"/>
            <a:ext cx="184644"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p>
            <a:pPr eaLnBrk="0" hangingPunct="0"/>
            <a:endParaRPr lang="sv-SE" sz="1800" b="1" smtClean="0">
              <a:solidFill>
                <a:srgbClr val="FFFFFF"/>
              </a:solidFill>
            </a:endParaRPr>
          </a:p>
        </p:txBody>
      </p:sp>
      <p:pic>
        <p:nvPicPr>
          <p:cNvPr id="5847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645024"/>
            <a:ext cx="6460167" cy="2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61723" y="6309320"/>
            <a:ext cx="3394653" cy="461665"/>
          </a:xfrm>
          <a:prstGeom prst="rect">
            <a:avLst/>
          </a:prstGeom>
          <a:noFill/>
        </p:spPr>
        <p:txBody>
          <a:bodyPr wrap="square" rtlCol="0">
            <a:spAutoFit/>
          </a:bodyPr>
          <a:lstStyle/>
          <a:p>
            <a:r>
              <a:rPr lang="sv-SE" b="1" dirty="0" smtClean="0">
                <a:solidFill>
                  <a:srgbClr val="FFFFFF"/>
                </a:solidFill>
              </a:rPr>
              <a:t>Nat Genet 1996</a:t>
            </a:r>
            <a:endParaRPr lang="sv-SE" b="1" dirty="0">
              <a:solidFill>
                <a:srgbClr val="FFFFFF"/>
              </a:solidFill>
            </a:endParaRPr>
          </a:p>
        </p:txBody>
      </p:sp>
    </p:spTree>
    <p:extLst>
      <p:ext uri="{BB962C8B-B14F-4D97-AF65-F5344CB8AC3E}">
        <p14:creationId xmlns:p14="http://schemas.microsoft.com/office/powerpoint/2010/main" val="16062902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47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827584" y="404664"/>
            <a:ext cx="6701382" cy="5364000"/>
          </a:xfrm>
          <a:noFill/>
          <a:ln/>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8654" y="6283419"/>
            <a:ext cx="354965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8747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a:xfrm>
            <a:off x="8840" y="332656"/>
            <a:ext cx="8965859" cy="1143000"/>
          </a:xfrm>
        </p:spPr>
        <p:txBody>
          <a:bodyPr/>
          <a:lstStyle/>
          <a:p>
            <a:pPr eaLnBrk="1" hangingPunct="1"/>
            <a:r>
              <a:rPr lang="sv-SE" sz="4000" dirty="0" smtClean="0"/>
              <a:t>Variants in the alpha 2 adrenergic receptor (ADRA2) gene are associated with impaired insulin secretion</a:t>
            </a:r>
            <a:endParaRPr lang="en-US" sz="4000" dirty="0" smtClean="0"/>
          </a:p>
        </p:txBody>
      </p:sp>
      <p:pic>
        <p:nvPicPr>
          <p:cNvPr id="465923"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3899" y="2573610"/>
            <a:ext cx="4151489" cy="4095750"/>
          </a:xfrm>
        </p:spPr>
      </p:pic>
      <p:pic>
        <p:nvPicPr>
          <p:cNvPr id="4659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3244" y="2538478"/>
            <a:ext cx="4731455"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5925" name="Text Box 5"/>
          <p:cNvSpPr txBox="1">
            <a:spLocks noChangeArrowheads="1"/>
          </p:cNvSpPr>
          <p:nvPr/>
        </p:nvSpPr>
        <p:spPr bwMode="auto">
          <a:xfrm>
            <a:off x="1388533" y="1905065"/>
            <a:ext cx="196426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r>
              <a:rPr lang="sv-SE" smtClean="0">
                <a:solidFill>
                  <a:srgbClr val="FF9900"/>
                </a:solidFill>
              </a:rPr>
              <a:t>In vivo</a:t>
            </a:r>
            <a:endParaRPr lang="en-US" smtClean="0">
              <a:solidFill>
                <a:srgbClr val="FF9900"/>
              </a:solidFill>
            </a:endParaRPr>
          </a:p>
        </p:txBody>
      </p:sp>
      <p:sp>
        <p:nvSpPr>
          <p:cNvPr id="465926" name="Text Box 6"/>
          <p:cNvSpPr txBox="1">
            <a:spLocks noChangeArrowheads="1"/>
          </p:cNvSpPr>
          <p:nvPr/>
        </p:nvSpPr>
        <p:spPr bwMode="auto">
          <a:xfrm>
            <a:off x="4842933" y="2057465"/>
            <a:ext cx="375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r>
              <a:rPr lang="sv-SE" smtClean="0">
                <a:solidFill>
                  <a:srgbClr val="FF9900"/>
                </a:solidFill>
              </a:rPr>
              <a:t>In vitro in human islets</a:t>
            </a:r>
            <a:endParaRPr lang="en-US" smtClean="0">
              <a:solidFill>
                <a:srgbClr val="FF9900"/>
              </a:solidFill>
            </a:endParaRPr>
          </a:p>
        </p:txBody>
      </p:sp>
      <p:sp>
        <p:nvSpPr>
          <p:cNvPr id="465927" name="Text Box 7"/>
          <p:cNvSpPr txBox="1">
            <a:spLocks noChangeArrowheads="1"/>
          </p:cNvSpPr>
          <p:nvPr/>
        </p:nvSpPr>
        <p:spPr bwMode="auto">
          <a:xfrm>
            <a:off x="4320480" y="6248456"/>
            <a:ext cx="5148064"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r>
              <a:rPr lang="sv-SE" sz="1800" dirty="0" smtClean="0">
                <a:solidFill>
                  <a:srgbClr val="FFFFFF"/>
                </a:solidFill>
              </a:rPr>
              <a:t>Rosengren A et al. Science 327;217-220,2010.</a:t>
            </a:r>
            <a:endParaRPr lang="en-US" sz="1800" dirty="0" smtClean="0">
              <a:solidFill>
                <a:srgbClr val="FFFFFF"/>
              </a:solidFill>
            </a:endParaRPr>
          </a:p>
        </p:txBody>
      </p:sp>
    </p:spTree>
    <p:extLst>
      <p:ext uri="{BB962C8B-B14F-4D97-AF65-F5344CB8AC3E}">
        <p14:creationId xmlns:p14="http://schemas.microsoft.com/office/powerpoint/2010/main" val="320976998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Line 2"/>
          <p:cNvSpPr>
            <a:spLocks noChangeShapeType="1"/>
          </p:cNvSpPr>
          <p:nvPr/>
        </p:nvSpPr>
        <p:spPr bwMode="auto">
          <a:xfrm flipV="1">
            <a:off x="369739" y="1676400"/>
            <a:ext cx="8425745" cy="0"/>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466947" name="Line 3"/>
          <p:cNvSpPr>
            <a:spLocks noChangeShapeType="1"/>
          </p:cNvSpPr>
          <p:nvPr/>
        </p:nvSpPr>
        <p:spPr bwMode="auto">
          <a:xfrm flipV="1">
            <a:off x="369739" y="6597650"/>
            <a:ext cx="8425745"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466948" name="Rectangle 4"/>
          <p:cNvSpPr>
            <a:spLocks noGrp="1" noChangeArrowheads="1"/>
          </p:cNvSpPr>
          <p:nvPr>
            <p:ph type="title" idx="4294967295"/>
          </p:nvPr>
        </p:nvSpPr>
        <p:spPr/>
        <p:txBody>
          <a:bodyPr/>
          <a:lstStyle/>
          <a:p>
            <a:pPr algn="r" eaLnBrk="1" hangingPunct="1"/>
            <a:r>
              <a:rPr lang="sv-SE" sz="3600" smtClean="0">
                <a:latin typeface="Symbol" pitchFamily="18" charset="2"/>
              </a:rPr>
              <a:t>a</a:t>
            </a:r>
            <a:r>
              <a:rPr lang="sv-SE" sz="3600" baseline="-25000" smtClean="0"/>
              <a:t>2A</a:t>
            </a:r>
            <a:r>
              <a:rPr lang="sv-SE" sz="3600" smtClean="0"/>
              <a:t>-dependent hyposecretion of insulin in islets from risk (A) allele carriers</a:t>
            </a:r>
            <a:br>
              <a:rPr lang="sv-SE" sz="3600" smtClean="0"/>
            </a:br>
            <a:r>
              <a:rPr lang="sv-SE" sz="2400" smtClean="0">
                <a:solidFill>
                  <a:schemeClr val="bg2"/>
                </a:solidFill>
              </a:rPr>
              <a:t>-static human islet incubations RIA</a:t>
            </a:r>
          </a:p>
        </p:txBody>
      </p:sp>
      <p:sp>
        <p:nvSpPr>
          <p:cNvPr id="466949" name="Rectangle 5"/>
          <p:cNvSpPr>
            <a:spLocks noChangeArrowheads="1"/>
          </p:cNvSpPr>
          <p:nvPr/>
        </p:nvSpPr>
        <p:spPr bwMode="auto">
          <a:xfrm>
            <a:off x="324558" y="2205093"/>
            <a:ext cx="575733" cy="5032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nchor="ctr"/>
          <a:lstStyle/>
          <a:p>
            <a:endParaRPr lang="sv-SE" sz="1800" smtClean="0">
              <a:solidFill>
                <a:srgbClr val="000000"/>
              </a:solidFill>
              <a:latin typeface="Arial" pitchFamily="34" charset="0"/>
            </a:endParaRPr>
          </a:p>
        </p:txBody>
      </p:sp>
      <p:pic>
        <p:nvPicPr>
          <p:cNvPr id="466950" name="Picture 6" descr="InsSecr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400" y="1900238"/>
            <a:ext cx="7347656" cy="433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6951" name="Rectangle 7"/>
          <p:cNvSpPr>
            <a:spLocks noChangeArrowheads="1"/>
          </p:cNvSpPr>
          <p:nvPr/>
        </p:nvSpPr>
        <p:spPr bwMode="auto">
          <a:xfrm>
            <a:off x="684390" y="1731963"/>
            <a:ext cx="1079500" cy="792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nchor="ctr"/>
          <a:lstStyle/>
          <a:p>
            <a:endParaRPr lang="sv-SE" sz="1800" smtClean="0">
              <a:solidFill>
                <a:srgbClr val="000000"/>
              </a:solidFill>
              <a:latin typeface="Arial" pitchFamily="34" charset="0"/>
            </a:endParaRPr>
          </a:p>
        </p:txBody>
      </p:sp>
    </p:spTree>
    <p:extLst>
      <p:ext uri="{BB962C8B-B14F-4D97-AF65-F5344CB8AC3E}">
        <p14:creationId xmlns:p14="http://schemas.microsoft.com/office/powerpoint/2010/main" val="228631310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ChangeArrowheads="1"/>
          </p:cNvSpPr>
          <p:nvPr/>
        </p:nvSpPr>
        <p:spPr bwMode="auto">
          <a:xfrm>
            <a:off x="2472270" y="548680"/>
            <a:ext cx="3928533" cy="24511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sv-SE" sz="6000" b="1" i="1" smtClean="0">
                <a:solidFill>
                  <a:srgbClr val="003366"/>
                </a:solidFill>
              </a:rPr>
              <a:t>MTNR1B</a:t>
            </a:r>
            <a:endParaRPr lang="en-US" sz="6000" b="1" i="1" smtClean="0">
              <a:solidFill>
                <a:srgbClr val="003366"/>
              </a:solidFill>
            </a:endParaRPr>
          </a:p>
        </p:txBody>
      </p:sp>
      <p:pic>
        <p:nvPicPr>
          <p:cNvPr id="568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7" y="3516982"/>
            <a:ext cx="8562599" cy="2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801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8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Text Box 8"/>
          <p:cNvSpPr txBox="1">
            <a:spLocks noChangeArrowheads="1"/>
          </p:cNvSpPr>
          <p:nvPr/>
        </p:nvSpPr>
        <p:spPr bwMode="auto">
          <a:xfrm>
            <a:off x="4644508" y="4798245"/>
            <a:ext cx="325643"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sv-SE" sz="1800" smtClean="0">
                <a:solidFill>
                  <a:srgbClr val="FFFFFF"/>
                </a:solidFill>
                <a:latin typeface="Arial" pitchFamily="34" charset="0"/>
              </a:rPr>
              <a:t>F</a:t>
            </a:r>
            <a:endParaRPr lang="en-US" sz="1800" smtClean="0">
              <a:solidFill>
                <a:srgbClr val="FFFFFF"/>
              </a:solidFill>
              <a:latin typeface="Arial" pitchFamily="34" charset="0"/>
            </a:endParaRPr>
          </a:p>
        </p:txBody>
      </p:sp>
      <p:graphicFrame>
        <p:nvGraphicFramePr>
          <p:cNvPr id="532483" name="Object 13"/>
          <p:cNvGraphicFramePr>
            <a:graphicFrameLocks noGrp="1" noChangeAspect="1"/>
          </p:cNvGraphicFramePr>
          <p:nvPr>
            <p:ph sz="quarter" idx="4294967295"/>
          </p:nvPr>
        </p:nvGraphicFramePr>
        <p:xfrm>
          <a:off x="1247422" y="3888609"/>
          <a:ext cx="3021189" cy="2466975"/>
        </p:xfrm>
        <a:graphic>
          <a:graphicData uri="http://schemas.openxmlformats.org/presentationml/2006/ole">
            <mc:AlternateContent xmlns:mc="http://schemas.openxmlformats.org/markup-compatibility/2006">
              <mc:Choice xmlns:v="urn:schemas-microsoft-com:vml" Requires="v">
                <p:oleObj spid="_x0000_s590902" name="SPW 9.0 Graph" r:id="rId4" imgW="7594092" imgH="5512003" progId="">
                  <p:embed/>
                </p:oleObj>
              </mc:Choice>
              <mc:Fallback>
                <p:oleObj name="SPW 9.0 Graph" r:id="rId4" imgW="7594092" imgH="5512003" progId="">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7422" y="3888609"/>
                        <a:ext cx="3021189"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2484" name="Object 14"/>
          <p:cNvGraphicFramePr>
            <a:graphicFrameLocks noGrp="1" noChangeAspect="1"/>
          </p:cNvGraphicFramePr>
          <p:nvPr>
            <p:ph sz="quarter" idx="4294967295"/>
          </p:nvPr>
        </p:nvGraphicFramePr>
        <p:xfrm>
          <a:off x="5382097" y="3888609"/>
          <a:ext cx="3039533" cy="2465387"/>
        </p:xfrm>
        <a:graphic>
          <a:graphicData uri="http://schemas.openxmlformats.org/presentationml/2006/ole">
            <mc:AlternateContent xmlns:mc="http://schemas.openxmlformats.org/markup-compatibility/2006">
              <mc:Choice xmlns:v="urn:schemas-microsoft-com:vml" Requires="v">
                <p:oleObj spid="_x0000_s590903" name="SPW 9.0 Graph" r:id="rId6" imgW="7673645" imgH="5532120" progId="">
                  <p:embed/>
                </p:oleObj>
              </mc:Choice>
              <mc:Fallback>
                <p:oleObj name="SPW 9.0 Graph" r:id="rId6" imgW="7673645" imgH="5532120" progId="">
                  <p:embed/>
                  <p:pic>
                    <p:nvPicPr>
                      <p:cNvPr id="0" name=""/>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2097" y="3888609"/>
                        <a:ext cx="3039533" cy="246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2485" name="Object 16"/>
          <p:cNvGraphicFramePr>
            <a:graphicFrameLocks noGrp="1" noChangeAspect="1"/>
          </p:cNvGraphicFramePr>
          <p:nvPr>
            <p:ph sz="quarter" idx="4294967295"/>
          </p:nvPr>
        </p:nvGraphicFramePr>
        <p:xfrm>
          <a:off x="1246012" y="1025525"/>
          <a:ext cx="3008489" cy="2419350"/>
        </p:xfrm>
        <a:graphic>
          <a:graphicData uri="http://schemas.openxmlformats.org/presentationml/2006/ole">
            <mc:AlternateContent xmlns:mc="http://schemas.openxmlformats.org/markup-compatibility/2006">
              <mc:Choice xmlns:v="urn:schemas-microsoft-com:vml" Requires="v">
                <p:oleObj spid="_x0000_s590904" name="SPW 9.0 Graph" r:id="rId8" imgW="8770925" imgH="6270041" progId="">
                  <p:embed/>
                </p:oleObj>
              </mc:Choice>
              <mc:Fallback>
                <p:oleObj name="SPW 9.0 Graph" r:id="rId8" imgW="8770925" imgH="6270041" progId="">
                  <p:embed/>
                  <p:pic>
                    <p:nvPicPr>
                      <p:cNvPr id="0" name=""/>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6012" y="1025525"/>
                        <a:ext cx="3008489" cy="24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486" name="Object 18"/>
          <p:cNvGraphicFramePr>
            <a:graphicFrameLocks noGrp="1" noChangeAspect="1"/>
          </p:cNvGraphicFramePr>
          <p:nvPr>
            <p:ph sz="quarter" idx="4294967295"/>
          </p:nvPr>
        </p:nvGraphicFramePr>
        <p:xfrm>
          <a:off x="5384800" y="1025525"/>
          <a:ext cx="3071989" cy="2420938"/>
        </p:xfrm>
        <a:graphic>
          <a:graphicData uri="http://schemas.openxmlformats.org/presentationml/2006/ole">
            <mc:AlternateContent xmlns:mc="http://schemas.openxmlformats.org/markup-compatibility/2006">
              <mc:Choice xmlns:v="urn:schemas-microsoft-com:vml" Requires="v">
                <p:oleObj spid="_x0000_s590905" name="SPW 9.0 Graph" r:id="rId10" imgW="8839505" imgH="6193231" progId="">
                  <p:embed/>
                </p:oleObj>
              </mc:Choice>
              <mc:Fallback>
                <p:oleObj name="SPW 9.0 Graph" r:id="rId10" imgW="8839505" imgH="6193231" progId="">
                  <p:embed/>
                  <p:pic>
                    <p:nvPicPr>
                      <p:cNvPr id="0" name=""/>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84800" y="1025525"/>
                        <a:ext cx="3071989" cy="242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487" name="Text Box 19"/>
          <p:cNvSpPr txBox="1">
            <a:spLocks noChangeArrowheads="1"/>
          </p:cNvSpPr>
          <p:nvPr/>
        </p:nvSpPr>
        <p:spPr bwMode="auto">
          <a:xfrm>
            <a:off x="491097" y="153221"/>
            <a:ext cx="842433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r>
              <a:rPr lang="sv-SE" smtClean="0">
                <a:solidFill>
                  <a:srgbClr val="FF9900"/>
                </a:solidFill>
              </a:rPr>
              <a:t>Effect of variants in the MTNR1B gene on insulin and glucose</a:t>
            </a:r>
            <a:endParaRPr lang="en-US" smtClean="0">
              <a:solidFill>
                <a:srgbClr val="FF9900"/>
              </a:solidFill>
            </a:endParaRPr>
          </a:p>
        </p:txBody>
      </p:sp>
      <p:sp>
        <p:nvSpPr>
          <p:cNvPr id="532488" name="Text Box 20"/>
          <p:cNvSpPr txBox="1">
            <a:spLocks noChangeArrowheads="1"/>
          </p:cNvSpPr>
          <p:nvPr/>
        </p:nvSpPr>
        <p:spPr bwMode="auto">
          <a:xfrm>
            <a:off x="3352800" y="6630221"/>
            <a:ext cx="5283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endParaRPr lang="en-GB" sz="1800" smtClean="0">
              <a:solidFill>
                <a:srgbClr val="FFFFFF"/>
              </a:solidFill>
            </a:endParaRPr>
          </a:p>
        </p:txBody>
      </p:sp>
      <p:sp>
        <p:nvSpPr>
          <p:cNvPr id="532489" name="Rectangle 21"/>
          <p:cNvSpPr>
            <a:spLocks noChangeArrowheads="1"/>
          </p:cNvSpPr>
          <p:nvPr/>
        </p:nvSpPr>
        <p:spPr bwMode="auto">
          <a:xfrm>
            <a:off x="4617155" y="6477820"/>
            <a:ext cx="4389000"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p>
            <a:pPr eaLnBrk="0" hangingPunct="0">
              <a:spcBef>
                <a:spcPct val="50000"/>
              </a:spcBef>
            </a:pPr>
            <a:r>
              <a:rPr lang="sv-SE" sz="1800" b="1" dirty="0" smtClean="0">
                <a:solidFill>
                  <a:srgbClr val="00FFFF"/>
                </a:solidFill>
              </a:rPr>
              <a:t>Lyssenko V et al. Nat Genet 41; 82-88,2008</a:t>
            </a:r>
            <a:endParaRPr lang="en-US" sz="1800" b="1" dirty="0" smtClean="0">
              <a:solidFill>
                <a:srgbClr val="00FFFF"/>
              </a:solidFill>
            </a:endParaRPr>
          </a:p>
        </p:txBody>
      </p:sp>
    </p:spTree>
    <p:extLst>
      <p:ext uri="{BB962C8B-B14F-4D97-AF65-F5344CB8AC3E}">
        <p14:creationId xmlns:p14="http://schemas.microsoft.com/office/powerpoint/2010/main" val="181400501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33506" name="Text Box 2"/>
          <p:cNvSpPr txBox="1">
            <a:spLocks noChangeArrowheads="1"/>
          </p:cNvSpPr>
          <p:nvPr/>
        </p:nvSpPr>
        <p:spPr bwMode="auto">
          <a:xfrm>
            <a:off x="152400" y="228601"/>
            <a:ext cx="8754533" cy="120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spcBef>
                <a:spcPct val="50000"/>
              </a:spcBef>
            </a:pPr>
            <a:r>
              <a:rPr lang="en-GB" dirty="0" smtClean="0">
                <a:solidFill>
                  <a:srgbClr val="000099"/>
                </a:solidFill>
                <a:latin typeface="Arial" pitchFamily="34" charset="0"/>
              </a:rPr>
              <a:t>Risk genotype carriers of MTNR1B  have increased expression of MTNR1B in human islets. Melatonin impairs insulin secretion</a:t>
            </a:r>
            <a:r>
              <a:rPr lang="en-GB" dirty="0" smtClean="0">
                <a:solidFill>
                  <a:srgbClr val="FF9900"/>
                </a:solidFill>
                <a:latin typeface="Arial" pitchFamily="34" charset="0"/>
              </a:rPr>
              <a:t>.</a:t>
            </a:r>
          </a:p>
        </p:txBody>
      </p:sp>
      <p:sp>
        <p:nvSpPr>
          <p:cNvPr id="533507" name="Rectangle 3"/>
          <p:cNvSpPr>
            <a:spLocks noChangeArrowheads="1"/>
          </p:cNvSpPr>
          <p:nvPr/>
        </p:nvSpPr>
        <p:spPr bwMode="auto">
          <a:xfrm>
            <a:off x="0" y="1421139"/>
            <a:ext cx="184644"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nchor="ctr">
            <a:spAutoFit/>
          </a:bodyPr>
          <a:lstStyle/>
          <a:p>
            <a:pPr eaLnBrk="0" hangingPunct="0"/>
            <a:endParaRPr lang="sv-SE" sz="1800" b="1" smtClean="0">
              <a:solidFill>
                <a:srgbClr val="FFFFFF"/>
              </a:solidFill>
            </a:endParaRPr>
          </a:p>
        </p:txBody>
      </p:sp>
      <p:sp>
        <p:nvSpPr>
          <p:cNvPr id="533508" name="Text Box 4"/>
          <p:cNvSpPr txBox="1">
            <a:spLocks noChangeArrowheads="1"/>
          </p:cNvSpPr>
          <p:nvPr/>
        </p:nvSpPr>
        <p:spPr bwMode="auto">
          <a:xfrm>
            <a:off x="324966" y="836617"/>
            <a:ext cx="351291"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sv-SE" sz="1800" smtClean="0">
                <a:solidFill>
                  <a:srgbClr val="FFFFFF"/>
                </a:solidFill>
                <a:latin typeface="Arial" pitchFamily="34" charset="0"/>
              </a:rPr>
              <a:t>A</a:t>
            </a:r>
            <a:endParaRPr lang="en-US" sz="1800" smtClean="0">
              <a:solidFill>
                <a:srgbClr val="FFFFFF"/>
              </a:solidFill>
              <a:latin typeface="Arial" pitchFamily="34" charset="0"/>
            </a:endParaRPr>
          </a:p>
        </p:txBody>
      </p:sp>
      <p:sp>
        <p:nvSpPr>
          <p:cNvPr id="533509" name="Text Box 5"/>
          <p:cNvSpPr txBox="1">
            <a:spLocks noChangeArrowheads="1"/>
          </p:cNvSpPr>
          <p:nvPr/>
        </p:nvSpPr>
        <p:spPr bwMode="auto">
          <a:xfrm>
            <a:off x="4787926" y="908870"/>
            <a:ext cx="338467"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r>
              <a:rPr lang="sv-SE" sz="1800" b="0" smtClean="0">
                <a:solidFill>
                  <a:srgbClr val="FFFFFF"/>
                </a:solidFill>
                <a:latin typeface="Arial" pitchFamily="34" charset="0"/>
              </a:rPr>
              <a:t>B</a:t>
            </a:r>
            <a:endParaRPr lang="en-US" sz="1800" b="0" smtClean="0">
              <a:solidFill>
                <a:srgbClr val="FFFFFF"/>
              </a:solidFill>
              <a:latin typeface="Arial" pitchFamily="34" charset="0"/>
            </a:endParaRPr>
          </a:p>
        </p:txBody>
      </p:sp>
      <p:graphicFrame>
        <p:nvGraphicFramePr>
          <p:cNvPr id="533510" name="Object 6"/>
          <p:cNvGraphicFramePr>
            <a:graphicFrameLocks noGrp="1" noChangeAspect="1"/>
          </p:cNvGraphicFramePr>
          <p:nvPr>
            <p:ph sz="quarter" idx="1"/>
            <p:extLst>
              <p:ext uri="{D42A27DB-BD31-4B8C-83A1-F6EECF244321}">
                <p14:modId xmlns:p14="http://schemas.microsoft.com/office/powerpoint/2010/main" val="4275999474"/>
              </p:ext>
            </p:extLst>
          </p:nvPr>
        </p:nvGraphicFramePr>
        <p:xfrm>
          <a:off x="543281" y="1052782"/>
          <a:ext cx="4110566" cy="3438525"/>
        </p:xfrm>
        <a:graphic>
          <a:graphicData uri="http://schemas.openxmlformats.org/presentationml/2006/ole">
            <mc:AlternateContent xmlns:mc="http://schemas.openxmlformats.org/markup-compatibility/2006">
              <mc:Choice xmlns:v="urn:schemas-microsoft-com:vml" Requires="v">
                <p:oleObj spid="_x0000_s591913" name="SPW 9.0 Graph" r:id="rId3" imgW="7896758" imgH="5870448" progId="">
                  <p:embed/>
                </p:oleObj>
              </mc:Choice>
              <mc:Fallback>
                <p:oleObj name="SPW 9.0 Graph" r:id="rId3" imgW="7896758" imgH="5870448"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281" y="1052782"/>
                        <a:ext cx="4110566"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33511" name="Rectangle 7"/>
          <p:cNvSpPr>
            <a:spLocks noChangeArrowheads="1"/>
          </p:cNvSpPr>
          <p:nvPr/>
        </p:nvSpPr>
        <p:spPr bwMode="auto">
          <a:xfrm>
            <a:off x="0" y="1875934"/>
            <a:ext cx="184644"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nchor="ctr">
            <a:spAutoFit/>
          </a:bodyPr>
          <a:lstStyle/>
          <a:p>
            <a:pPr eaLnBrk="0" hangingPunct="0"/>
            <a:endParaRPr lang="sv-SE" sz="1800" b="1" smtClean="0">
              <a:solidFill>
                <a:srgbClr val="FFFFFF"/>
              </a:solidFill>
            </a:endParaRPr>
          </a:p>
        </p:txBody>
      </p:sp>
      <p:graphicFrame>
        <p:nvGraphicFramePr>
          <p:cNvPr id="533512" name="Object 8"/>
          <p:cNvGraphicFramePr>
            <a:graphicFrameLocks noChangeAspect="1"/>
          </p:cNvGraphicFramePr>
          <p:nvPr/>
        </p:nvGraphicFramePr>
        <p:xfrm>
          <a:off x="5119514" y="1709738"/>
          <a:ext cx="4203700" cy="3700462"/>
        </p:xfrm>
        <a:graphic>
          <a:graphicData uri="http://schemas.openxmlformats.org/presentationml/2006/ole">
            <mc:AlternateContent xmlns:mc="http://schemas.openxmlformats.org/markup-compatibility/2006">
              <mc:Choice xmlns:v="urn:schemas-microsoft-com:vml" Requires="v">
                <p:oleObj spid="_x0000_s591914" r:id="rId5" imgW="3675888" imgH="2875788" progId="">
                  <p:embed/>
                </p:oleObj>
              </mc:Choice>
              <mc:Fallback>
                <p:oleObj r:id="rId5" imgW="3675888" imgH="287578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9514" y="1709738"/>
                        <a:ext cx="4203700" cy="370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3513" name="Object 9"/>
          <p:cNvGraphicFramePr>
            <a:graphicFrameLocks noGrp="1" noChangeAspect="1"/>
          </p:cNvGraphicFramePr>
          <p:nvPr>
            <p:ph sz="quarter" idx="4"/>
          </p:nvPr>
        </p:nvGraphicFramePr>
        <p:xfrm>
          <a:off x="740897" y="1493838"/>
          <a:ext cx="1515533" cy="1306512"/>
        </p:xfrm>
        <a:graphic>
          <a:graphicData uri="http://schemas.openxmlformats.org/presentationml/2006/ole">
            <mc:AlternateContent xmlns:mc="http://schemas.openxmlformats.org/markup-compatibility/2006">
              <mc:Choice xmlns:v="urn:schemas-microsoft-com:vml" Requires="v">
                <p:oleObj spid="_x0000_s591915" name="SPW 9.0 Graph" r:id="rId7" imgW="7716622" imgH="5915254" progId="">
                  <p:embed/>
                </p:oleObj>
              </mc:Choice>
              <mc:Fallback>
                <p:oleObj name="SPW 9.0 Graph" r:id="rId7" imgW="7716622" imgH="5915254" progId="">
                  <p:embed/>
                  <p:pic>
                    <p:nvPicPr>
                      <p:cNvPr id="0" name=""/>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897" y="1493838"/>
                        <a:ext cx="1515533"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33514" name="Rectangle 10"/>
          <p:cNvSpPr>
            <a:spLocks noChangeArrowheads="1"/>
          </p:cNvSpPr>
          <p:nvPr/>
        </p:nvSpPr>
        <p:spPr bwMode="auto">
          <a:xfrm>
            <a:off x="4572000" y="6187309"/>
            <a:ext cx="4389000"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p>
            <a:pPr eaLnBrk="0" hangingPunct="0">
              <a:spcBef>
                <a:spcPct val="50000"/>
              </a:spcBef>
            </a:pPr>
            <a:r>
              <a:rPr lang="sv-SE" sz="1800" b="1" dirty="0" smtClean="0">
                <a:solidFill>
                  <a:srgbClr val="0033CC"/>
                </a:solidFill>
              </a:rPr>
              <a:t>Lyssenko V et al. Nat Genet 41; 82-88,2008</a:t>
            </a:r>
            <a:endParaRPr lang="en-US" sz="1800" b="1" dirty="0" smtClean="0">
              <a:solidFill>
                <a:srgbClr val="0033CC"/>
              </a:solidFill>
            </a:endParaRPr>
          </a:p>
        </p:txBody>
      </p:sp>
      <p:pic>
        <p:nvPicPr>
          <p:cNvPr id="58061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7006" y="4365104"/>
            <a:ext cx="4140000" cy="24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91680" y="4725190"/>
            <a:ext cx="2088232" cy="461665"/>
          </a:xfrm>
          <a:prstGeom prst="rect">
            <a:avLst/>
          </a:prstGeom>
          <a:noFill/>
        </p:spPr>
        <p:txBody>
          <a:bodyPr wrap="square" rtlCol="0">
            <a:spAutoFit/>
          </a:bodyPr>
          <a:lstStyle/>
          <a:p>
            <a:r>
              <a:rPr lang="sv-SE" b="1" dirty="0" smtClean="0">
                <a:solidFill>
                  <a:srgbClr val="0033CC"/>
                </a:solidFill>
              </a:rPr>
              <a:t>N&gt; </a:t>
            </a:r>
            <a:r>
              <a:rPr lang="sv-SE" b="1" baseline="30000" dirty="0" smtClean="0">
                <a:solidFill>
                  <a:srgbClr val="0033CC"/>
                </a:solidFill>
              </a:rPr>
              <a:t>150; p=10-8</a:t>
            </a:r>
            <a:endParaRPr lang="sv-SE" b="1" baseline="30000" dirty="0">
              <a:solidFill>
                <a:srgbClr val="0033CC"/>
              </a:solidFill>
            </a:endParaRPr>
          </a:p>
        </p:txBody>
      </p:sp>
    </p:spTree>
    <p:extLst>
      <p:ext uri="{BB962C8B-B14F-4D97-AF65-F5344CB8AC3E}">
        <p14:creationId xmlns:p14="http://schemas.microsoft.com/office/powerpoint/2010/main" val="20611770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06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Freeform 2"/>
          <p:cNvSpPr>
            <a:spLocks/>
          </p:cNvSpPr>
          <p:nvPr/>
        </p:nvSpPr>
        <p:spPr bwMode="auto">
          <a:xfrm>
            <a:off x="1524000" y="3721100"/>
            <a:ext cx="3048000" cy="2222500"/>
          </a:xfrm>
          <a:custGeom>
            <a:avLst/>
            <a:gdLst>
              <a:gd name="T0" fmla="*/ 0 w 1920"/>
              <a:gd name="T1" fmla="*/ 2147483647 h 1400"/>
              <a:gd name="T2" fmla="*/ 2147483647 w 1920"/>
              <a:gd name="T3" fmla="*/ 2147483647 h 1400"/>
              <a:gd name="T4" fmla="*/ 2147483647 w 1920"/>
              <a:gd name="T5" fmla="*/ 2147483647 h 1400"/>
              <a:gd name="T6" fmla="*/ 2147483647 w 1920"/>
              <a:gd name="T7" fmla="*/ 2147483647 h 1400"/>
              <a:gd name="T8" fmla="*/ 2147483647 w 1920"/>
              <a:gd name="T9" fmla="*/ 2147483647 h 1400"/>
              <a:gd name="T10" fmla="*/ 2147483647 w 1920"/>
              <a:gd name="T11" fmla="*/ 2147483647 h 1400"/>
              <a:gd name="T12" fmla="*/ 2147483647 w 1920"/>
              <a:gd name="T13" fmla="*/ 2147483647 h 1400"/>
              <a:gd name="T14" fmla="*/ 2147483647 w 1920"/>
              <a:gd name="T15" fmla="*/ 2147483647 h 1400"/>
              <a:gd name="T16" fmla="*/ 2147483647 w 1920"/>
              <a:gd name="T17" fmla="*/ 2147483647 h 1400"/>
              <a:gd name="T18" fmla="*/ 2147483647 w 1920"/>
              <a:gd name="T19" fmla="*/ 2147483647 h 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20"/>
              <a:gd name="T31" fmla="*/ 0 h 1400"/>
              <a:gd name="T32" fmla="*/ 1920 w 1920"/>
              <a:gd name="T33" fmla="*/ 1400 h 14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20" h="1400">
                <a:moveTo>
                  <a:pt x="0" y="1400"/>
                </a:moveTo>
                <a:cubicBezTo>
                  <a:pt x="36" y="1188"/>
                  <a:pt x="72" y="976"/>
                  <a:pt x="96" y="776"/>
                </a:cubicBezTo>
                <a:cubicBezTo>
                  <a:pt x="120" y="576"/>
                  <a:pt x="104" y="328"/>
                  <a:pt x="144" y="200"/>
                </a:cubicBezTo>
                <a:cubicBezTo>
                  <a:pt x="184" y="72"/>
                  <a:pt x="240" y="16"/>
                  <a:pt x="336" y="8"/>
                </a:cubicBezTo>
                <a:cubicBezTo>
                  <a:pt x="432" y="0"/>
                  <a:pt x="600" y="32"/>
                  <a:pt x="720" y="152"/>
                </a:cubicBezTo>
                <a:cubicBezTo>
                  <a:pt x="840" y="272"/>
                  <a:pt x="960" y="576"/>
                  <a:pt x="1056" y="728"/>
                </a:cubicBezTo>
                <a:cubicBezTo>
                  <a:pt x="1152" y="880"/>
                  <a:pt x="1216" y="976"/>
                  <a:pt x="1296" y="1064"/>
                </a:cubicBezTo>
                <a:cubicBezTo>
                  <a:pt x="1376" y="1152"/>
                  <a:pt x="1448" y="1208"/>
                  <a:pt x="1536" y="1256"/>
                </a:cubicBezTo>
                <a:cubicBezTo>
                  <a:pt x="1624" y="1304"/>
                  <a:pt x="1760" y="1328"/>
                  <a:pt x="1824" y="1352"/>
                </a:cubicBezTo>
                <a:cubicBezTo>
                  <a:pt x="1888" y="1376"/>
                  <a:pt x="1904" y="1392"/>
                  <a:pt x="1920" y="1400"/>
                </a:cubicBezTo>
              </a:path>
            </a:pathLst>
          </a:custGeom>
          <a:noFill/>
          <a:ln w="635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97" tIns="45699" rIns="91397" bIns="45699"/>
          <a:lstStyle/>
          <a:p>
            <a:endParaRPr lang="sv-SE" sz="1800" b="1" smtClean="0">
              <a:solidFill>
                <a:srgbClr val="000000"/>
              </a:solidFill>
            </a:endParaRPr>
          </a:p>
        </p:txBody>
      </p:sp>
      <p:sp>
        <p:nvSpPr>
          <p:cNvPr id="534531" name="Freeform 3"/>
          <p:cNvSpPr>
            <a:spLocks/>
          </p:cNvSpPr>
          <p:nvPr/>
        </p:nvSpPr>
        <p:spPr bwMode="auto">
          <a:xfrm>
            <a:off x="1498600" y="5689600"/>
            <a:ext cx="3073400" cy="254000"/>
          </a:xfrm>
          <a:custGeom>
            <a:avLst/>
            <a:gdLst>
              <a:gd name="T0" fmla="*/ 2147483647 w 1936"/>
              <a:gd name="T1" fmla="*/ 2147483647 h 160"/>
              <a:gd name="T2" fmla="*/ 2147483647 w 1936"/>
              <a:gd name="T3" fmla="*/ 2147483647 h 160"/>
              <a:gd name="T4" fmla="*/ 2147483647 w 1936"/>
              <a:gd name="T5" fmla="*/ 2147483647 h 160"/>
              <a:gd name="T6" fmla="*/ 2147483647 w 1936"/>
              <a:gd name="T7" fmla="*/ 2147483647 h 160"/>
              <a:gd name="T8" fmla="*/ 2147483647 w 1936"/>
              <a:gd name="T9" fmla="*/ 2147483647 h 160"/>
              <a:gd name="T10" fmla="*/ 2147483647 w 1936"/>
              <a:gd name="T11" fmla="*/ 2147483647 h 160"/>
              <a:gd name="T12" fmla="*/ 0 60000 65536"/>
              <a:gd name="T13" fmla="*/ 0 60000 65536"/>
              <a:gd name="T14" fmla="*/ 0 60000 65536"/>
              <a:gd name="T15" fmla="*/ 0 60000 65536"/>
              <a:gd name="T16" fmla="*/ 0 60000 65536"/>
              <a:gd name="T17" fmla="*/ 0 60000 65536"/>
              <a:gd name="T18" fmla="*/ 0 w 1936"/>
              <a:gd name="T19" fmla="*/ 0 h 160"/>
              <a:gd name="T20" fmla="*/ 1936 w 1936"/>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936" h="160">
                <a:moveTo>
                  <a:pt x="16" y="160"/>
                </a:moveTo>
                <a:cubicBezTo>
                  <a:pt x="8" y="124"/>
                  <a:pt x="0" y="88"/>
                  <a:pt x="112" y="64"/>
                </a:cubicBezTo>
                <a:cubicBezTo>
                  <a:pt x="224" y="40"/>
                  <a:pt x="504" y="24"/>
                  <a:pt x="688" y="16"/>
                </a:cubicBezTo>
                <a:cubicBezTo>
                  <a:pt x="872" y="8"/>
                  <a:pt x="1064" y="16"/>
                  <a:pt x="1216" y="16"/>
                </a:cubicBezTo>
                <a:cubicBezTo>
                  <a:pt x="1368" y="16"/>
                  <a:pt x="1480" y="0"/>
                  <a:pt x="1600" y="16"/>
                </a:cubicBezTo>
                <a:cubicBezTo>
                  <a:pt x="1720" y="32"/>
                  <a:pt x="1880" y="96"/>
                  <a:pt x="1936" y="112"/>
                </a:cubicBezTo>
              </a:path>
            </a:pathLst>
          </a:custGeom>
          <a:noFill/>
          <a:ln w="63500">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91397" tIns="45699" rIns="91397" bIns="45699"/>
          <a:lstStyle/>
          <a:p>
            <a:endParaRPr lang="sv-SE" sz="1800" b="1" smtClean="0">
              <a:solidFill>
                <a:srgbClr val="000000"/>
              </a:solidFill>
            </a:endParaRPr>
          </a:p>
        </p:txBody>
      </p:sp>
      <p:sp>
        <p:nvSpPr>
          <p:cNvPr id="2566148" name="Freeform 4"/>
          <p:cNvSpPr>
            <a:spLocks/>
          </p:cNvSpPr>
          <p:nvPr/>
        </p:nvSpPr>
        <p:spPr bwMode="auto">
          <a:xfrm>
            <a:off x="4495800" y="5613400"/>
            <a:ext cx="2971800" cy="330200"/>
          </a:xfrm>
          <a:custGeom>
            <a:avLst/>
            <a:gdLst>
              <a:gd name="T0" fmla="*/ 0 w 1872"/>
              <a:gd name="T1" fmla="*/ 2147483647 h 208"/>
              <a:gd name="T2" fmla="*/ 2147483647 w 1872"/>
              <a:gd name="T3" fmla="*/ 2147483647 h 208"/>
              <a:gd name="T4" fmla="*/ 2147483647 w 1872"/>
              <a:gd name="T5" fmla="*/ 2147483647 h 208"/>
              <a:gd name="T6" fmla="*/ 2147483647 w 1872"/>
              <a:gd name="T7" fmla="*/ 2147483647 h 208"/>
              <a:gd name="T8" fmla="*/ 2147483647 w 1872"/>
              <a:gd name="T9" fmla="*/ 2147483647 h 208"/>
              <a:gd name="T10" fmla="*/ 2147483647 w 1872"/>
              <a:gd name="T11" fmla="*/ 2147483647 h 208"/>
              <a:gd name="T12" fmla="*/ 0 60000 65536"/>
              <a:gd name="T13" fmla="*/ 0 60000 65536"/>
              <a:gd name="T14" fmla="*/ 0 60000 65536"/>
              <a:gd name="T15" fmla="*/ 0 60000 65536"/>
              <a:gd name="T16" fmla="*/ 0 60000 65536"/>
              <a:gd name="T17" fmla="*/ 0 60000 65536"/>
              <a:gd name="T18" fmla="*/ 0 w 1872"/>
              <a:gd name="T19" fmla="*/ 0 h 208"/>
              <a:gd name="T20" fmla="*/ 1872 w 1872"/>
              <a:gd name="T21" fmla="*/ 208 h 208"/>
            </a:gdLst>
            <a:ahLst/>
            <a:cxnLst>
              <a:cxn ang="T12">
                <a:pos x="T0" y="T1"/>
              </a:cxn>
              <a:cxn ang="T13">
                <a:pos x="T2" y="T3"/>
              </a:cxn>
              <a:cxn ang="T14">
                <a:pos x="T4" y="T5"/>
              </a:cxn>
              <a:cxn ang="T15">
                <a:pos x="T6" y="T7"/>
              </a:cxn>
              <a:cxn ang="T16">
                <a:pos x="T8" y="T9"/>
              </a:cxn>
              <a:cxn ang="T17">
                <a:pos x="T10" y="T11"/>
              </a:cxn>
            </a:cxnLst>
            <a:rect l="T18" t="T19" r="T20" b="T21"/>
            <a:pathLst>
              <a:path w="1872" h="208">
                <a:moveTo>
                  <a:pt x="0" y="208"/>
                </a:moveTo>
                <a:cubicBezTo>
                  <a:pt x="116" y="176"/>
                  <a:pt x="232" y="144"/>
                  <a:pt x="384" y="112"/>
                </a:cubicBezTo>
                <a:cubicBezTo>
                  <a:pt x="536" y="80"/>
                  <a:pt x="760" y="32"/>
                  <a:pt x="912" y="16"/>
                </a:cubicBezTo>
                <a:cubicBezTo>
                  <a:pt x="1064" y="0"/>
                  <a:pt x="1152" y="0"/>
                  <a:pt x="1296" y="16"/>
                </a:cubicBezTo>
                <a:cubicBezTo>
                  <a:pt x="1440" y="32"/>
                  <a:pt x="1680" y="80"/>
                  <a:pt x="1776" y="112"/>
                </a:cubicBezTo>
                <a:cubicBezTo>
                  <a:pt x="1872" y="144"/>
                  <a:pt x="1856" y="192"/>
                  <a:pt x="1872" y="208"/>
                </a:cubicBezTo>
              </a:path>
            </a:pathLst>
          </a:custGeom>
          <a:noFill/>
          <a:ln w="635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397" tIns="45699" rIns="91397" bIns="45699"/>
          <a:lstStyle/>
          <a:p>
            <a:endParaRPr lang="sv-SE" sz="1800" b="1" smtClean="0">
              <a:solidFill>
                <a:srgbClr val="000000"/>
              </a:solidFill>
            </a:endParaRPr>
          </a:p>
        </p:txBody>
      </p:sp>
      <p:sp>
        <p:nvSpPr>
          <p:cNvPr id="2566149" name="Freeform 5"/>
          <p:cNvSpPr>
            <a:spLocks/>
          </p:cNvSpPr>
          <p:nvPr/>
        </p:nvSpPr>
        <p:spPr bwMode="auto">
          <a:xfrm>
            <a:off x="4572000" y="3327400"/>
            <a:ext cx="2921000" cy="2616200"/>
          </a:xfrm>
          <a:custGeom>
            <a:avLst/>
            <a:gdLst>
              <a:gd name="T0" fmla="*/ 0 w 1840"/>
              <a:gd name="T1" fmla="*/ 2147483647 h 1648"/>
              <a:gd name="T2" fmla="*/ 2147483647 w 1840"/>
              <a:gd name="T3" fmla="*/ 2147483647 h 1648"/>
              <a:gd name="T4" fmla="*/ 2147483647 w 1840"/>
              <a:gd name="T5" fmla="*/ 2147483647 h 1648"/>
              <a:gd name="T6" fmla="*/ 2147483647 w 1840"/>
              <a:gd name="T7" fmla="*/ 2147483647 h 1648"/>
              <a:gd name="T8" fmla="*/ 2147483647 w 1840"/>
              <a:gd name="T9" fmla="*/ 2147483647 h 1648"/>
              <a:gd name="T10" fmla="*/ 2147483647 w 1840"/>
              <a:gd name="T11" fmla="*/ 2147483647 h 1648"/>
              <a:gd name="T12" fmla="*/ 2147483647 w 1840"/>
              <a:gd name="T13" fmla="*/ 2147483647 h 1648"/>
              <a:gd name="T14" fmla="*/ 2147483647 w 1840"/>
              <a:gd name="T15" fmla="*/ 2147483647 h 1648"/>
              <a:gd name="T16" fmla="*/ 2147483647 w 1840"/>
              <a:gd name="T17" fmla="*/ 2147483647 h 1648"/>
              <a:gd name="T18" fmla="*/ 2147483647 w 1840"/>
              <a:gd name="T19" fmla="*/ 2147483647 h 16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40"/>
              <a:gd name="T31" fmla="*/ 0 h 1648"/>
              <a:gd name="T32" fmla="*/ 1840 w 1840"/>
              <a:gd name="T33" fmla="*/ 1648 h 16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40" h="1648">
                <a:moveTo>
                  <a:pt x="0" y="1600"/>
                </a:moveTo>
                <a:cubicBezTo>
                  <a:pt x="20" y="1616"/>
                  <a:pt x="40" y="1632"/>
                  <a:pt x="48" y="1504"/>
                </a:cubicBezTo>
                <a:cubicBezTo>
                  <a:pt x="56" y="1376"/>
                  <a:pt x="24" y="1024"/>
                  <a:pt x="48" y="832"/>
                </a:cubicBezTo>
                <a:cubicBezTo>
                  <a:pt x="72" y="640"/>
                  <a:pt x="96" y="480"/>
                  <a:pt x="192" y="352"/>
                </a:cubicBezTo>
                <a:cubicBezTo>
                  <a:pt x="288" y="224"/>
                  <a:pt x="488" y="120"/>
                  <a:pt x="624" y="64"/>
                </a:cubicBezTo>
                <a:cubicBezTo>
                  <a:pt x="760" y="8"/>
                  <a:pt x="872" y="0"/>
                  <a:pt x="1008" y="16"/>
                </a:cubicBezTo>
                <a:cubicBezTo>
                  <a:pt x="1144" y="32"/>
                  <a:pt x="1320" y="64"/>
                  <a:pt x="1440" y="160"/>
                </a:cubicBezTo>
                <a:cubicBezTo>
                  <a:pt x="1560" y="256"/>
                  <a:pt x="1664" y="400"/>
                  <a:pt x="1728" y="592"/>
                </a:cubicBezTo>
                <a:cubicBezTo>
                  <a:pt x="1792" y="784"/>
                  <a:pt x="1808" y="1136"/>
                  <a:pt x="1824" y="1312"/>
                </a:cubicBezTo>
                <a:cubicBezTo>
                  <a:pt x="1840" y="1488"/>
                  <a:pt x="1824" y="1592"/>
                  <a:pt x="1824" y="1648"/>
                </a:cubicBezTo>
              </a:path>
            </a:pathLst>
          </a:custGeom>
          <a:noFill/>
          <a:ln w="63500">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91397" tIns="45699" rIns="91397" bIns="45699"/>
          <a:lstStyle/>
          <a:p>
            <a:endParaRPr lang="sv-SE" sz="1800" b="1" smtClean="0">
              <a:solidFill>
                <a:srgbClr val="000000"/>
              </a:solidFill>
            </a:endParaRPr>
          </a:p>
        </p:txBody>
      </p:sp>
      <p:grpSp>
        <p:nvGrpSpPr>
          <p:cNvPr id="2" name="Group 6"/>
          <p:cNvGrpSpPr>
            <a:grpSpLocks/>
          </p:cNvGrpSpPr>
          <p:nvPr/>
        </p:nvGrpSpPr>
        <p:grpSpPr bwMode="auto">
          <a:xfrm>
            <a:off x="4089405" y="2740836"/>
            <a:ext cx="903111" cy="841375"/>
            <a:chOff x="2604" y="3456"/>
            <a:chExt cx="552" cy="528"/>
          </a:xfrm>
        </p:grpSpPr>
        <p:sp>
          <p:nvSpPr>
            <p:cNvPr id="534615" name="Oval 7"/>
            <p:cNvSpPr>
              <a:spLocks noChangeArrowheads="1"/>
            </p:cNvSpPr>
            <p:nvPr/>
          </p:nvSpPr>
          <p:spPr bwMode="auto">
            <a:xfrm>
              <a:off x="2788" y="3607"/>
              <a:ext cx="221" cy="226"/>
            </a:xfrm>
            <a:prstGeom prst="ellipse">
              <a:avLst/>
            </a:prstGeom>
            <a:solidFill>
              <a:srgbClr val="800000"/>
            </a:solidFill>
            <a:ln w="38100">
              <a:solidFill>
                <a:srgbClr val="FF6600"/>
              </a:solidFill>
              <a:round/>
              <a:headEnd/>
              <a:tailEnd/>
            </a:ln>
          </p:spPr>
          <p:txBody>
            <a:bodyPr wrap="none" anchor="ctr"/>
            <a:lstStyle/>
            <a:p>
              <a:pPr eaLnBrk="0" hangingPunct="0"/>
              <a:endParaRPr lang="sv-SE" sz="1800" b="1" smtClean="0">
                <a:solidFill>
                  <a:srgbClr val="000000"/>
                </a:solidFill>
              </a:endParaRPr>
            </a:p>
          </p:txBody>
        </p:sp>
        <p:sp>
          <p:nvSpPr>
            <p:cNvPr id="534616" name="Line 8"/>
            <p:cNvSpPr>
              <a:spLocks noChangeShapeType="1"/>
            </p:cNvSpPr>
            <p:nvPr/>
          </p:nvSpPr>
          <p:spPr bwMode="auto">
            <a:xfrm flipV="1">
              <a:off x="2898" y="3456"/>
              <a:ext cx="0" cy="113"/>
            </a:xfrm>
            <a:prstGeom prst="line">
              <a:avLst/>
            </a:prstGeom>
            <a:noFill/>
            <a:ln w="63500">
              <a:solidFill>
                <a:srgbClr val="FF66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17" name="Line 9"/>
            <p:cNvSpPr>
              <a:spLocks noChangeShapeType="1"/>
            </p:cNvSpPr>
            <p:nvPr/>
          </p:nvSpPr>
          <p:spPr bwMode="auto">
            <a:xfrm>
              <a:off x="2898" y="3871"/>
              <a:ext cx="0" cy="113"/>
            </a:xfrm>
            <a:prstGeom prst="line">
              <a:avLst/>
            </a:prstGeom>
            <a:noFill/>
            <a:ln w="63500">
              <a:solidFill>
                <a:srgbClr val="FF66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18" name="Line 10"/>
            <p:cNvSpPr>
              <a:spLocks noChangeShapeType="1"/>
            </p:cNvSpPr>
            <p:nvPr/>
          </p:nvSpPr>
          <p:spPr bwMode="auto">
            <a:xfrm flipV="1">
              <a:off x="3046" y="3720"/>
              <a:ext cx="110" cy="0"/>
            </a:xfrm>
            <a:prstGeom prst="line">
              <a:avLst/>
            </a:prstGeom>
            <a:noFill/>
            <a:ln w="63500">
              <a:solidFill>
                <a:srgbClr val="FF66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19" name="Line 11"/>
            <p:cNvSpPr>
              <a:spLocks noChangeShapeType="1"/>
            </p:cNvSpPr>
            <p:nvPr/>
          </p:nvSpPr>
          <p:spPr bwMode="auto">
            <a:xfrm flipV="1">
              <a:off x="2604" y="3720"/>
              <a:ext cx="147" cy="0"/>
            </a:xfrm>
            <a:prstGeom prst="line">
              <a:avLst/>
            </a:prstGeom>
            <a:noFill/>
            <a:ln w="63500">
              <a:solidFill>
                <a:srgbClr val="FF66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20" name="Line 12"/>
            <p:cNvSpPr>
              <a:spLocks noChangeShapeType="1"/>
            </p:cNvSpPr>
            <p:nvPr/>
          </p:nvSpPr>
          <p:spPr bwMode="auto">
            <a:xfrm>
              <a:off x="3009" y="3833"/>
              <a:ext cx="73" cy="76"/>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21" name="Line 13"/>
            <p:cNvSpPr>
              <a:spLocks noChangeShapeType="1"/>
            </p:cNvSpPr>
            <p:nvPr/>
          </p:nvSpPr>
          <p:spPr bwMode="auto">
            <a:xfrm>
              <a:off x="2714" y="3494"/>
              <a:ext cx="74" cy="113"/>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22" name="Line 14"/>
            <p:cNvSpPr>
              <a:spLocks noChangeShapeType="1"/>
            </p:cNvSpPr>
            <p:nvPr/>
          </p:nvSpPr>
          <p:spPr bwMode="auto">
            <a:xfrm flipV="1">
              <a:off x="3009" y="3531"/>
              <a:ext cx="110" cy="76"/>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23" name="Line 15"/>
            <p:cNvSpPr>
              <a:spLocks noChangeShapeType="1"/>
            </p:cNvSpPr>
            <p:nvPr/>
          </p:nvSpPr>
          <p:spPr bwMode="auto">
            <a:xfrm flipV="1">
              <a:off x="2678" y="3827"/>
              <a:ext cx="110" cy="82"/>
            </a:xfrm>
            <a:prstGeom prst="line">
              <a:avLst/>
            </a:prstGeom>
            <a:noFill/>
            <a:ln w="38100">
              <a:solidFill>
                <a:srgbClr val="8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grpSp>
      <p:pic>
        <p:nvPicPr>
          <p:cNvPr id="534535" name="Picture 16" descr="sl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14" y="228600"/>
            <a:ext cx="2446867"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4536" name="Picture 17" descr="su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1412" y="5345113"/>
            <a:ext cx="629356" cy="590550"/>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34537" name="Line 18"/>
          <p:cNvSpPr>
            <a:spLocks noChangeShapeType="1"/>
          </p:cNvSpPr>
          <p:nvPr/>
        </p:nvSpPr>
        <p:spPr bwMode="auto">
          <a:xfrm>
            <a:off x="1651000" y="3203575"/>
            <a:ext cx="565573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38" name="Line 19"/>
          <p:cNvSpPr>
            <a:spLocks noChangeShapeType="1"/>
          </p:cNvSpPr>
          <p:nvPr/>
        </p:nvSpPr>
        <p:spPr bwMode="auto">
          <a:xfrm>
            <a:off x="1571978" y="5956300"/>
            <a:ext cx="573475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39" name="AutoShape 20"/>
          <p:cNvSpPr>
            <a:spLocks noChangeArrowheads="1"/>
          </p:cNvSpPr>
          <p:nvPr/>
        </p:nvSpPr>
        <p:spPr bwMode="auto">
          <a:xfrm rot="-5400000">
            <a:off x="1688693" y="3087388"/>
            <a:ext cx="2752725" cy="2985911"/>
          </a:xfrm>
          <a:prstGeom prst="flowChartDelay">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397" tIns="45699" rIns="91397" bIns="45699" anchor="ctr"/>
          <a:lstStyle/>
          <a:p>
            <a:pPr eaLnBrk="0" hangingPunct="0"/>
            <a:endParaRPr lang="sv-SE" sz="1800" b="1" smtClean="0">
              <a:solidFill>
                <a:srgbClr val="000000"/>
              </a:solidFill>
            </a:endParaRPr>
          </a:p>
        </p:txBody>
      </p:sp>
      <p:sp>
        <p:nvSpPr>
          <p:cNvPr id="534540" name="Line 21"/>
          <p:cNvSpPr>
            <a:spLocks noChangeShapeType="1"/>
          </p:cNvSpPr>
          <p:nvPr/>
        </p:nvSpPr>
        <p:spPr bwMode="auto">
          <a:xfrm>
            <a:off x="3064933" y="3127375"/>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41" name="Text Box 22"/>
          <p:cNvSpPr txBox="1">
            <a:spLocks noChangeArrowheads="1"/>
          </p:cNvSpPr>
          <p:nvPr/>
        </p:nvSpPr>
        <p:spPr bwMode="auto">
          <a:xfrm>
            <a:off x="2520486" y="2821799"/>
            <a:ext cx="1184853"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800" smtClean="0">
                <a:solidFill>
                  <a:srgbClr val="000000"/>
                </a:solidFill>
                <a:latin typeface="Arial" pitchFamily="34" charset="0"/>
              </a:rPr>
              <a:t>12:00 PM</a:t>
            </a:r>
            <a:endParaRPr lang="en-US" sz="1800" smtClean="0">
              <a:solidFill>
                <a:srgbClr val="000000"/>
              </a:solidFill>
              <a:latin typeface="Arial" pitchFamily="34" charset="0"/>
            </a:endParaRPr>
          </a:p>
        </p:txBody>
      </p:sp>
      <p:sp>
        <p:nvSpPr>
          <p:cNvPr id="534542" name="AutoShape 23"/>
          <p:cNvSpPr>
            <a:spLocks noChangeArrowheads="1"/>
          </p:cNvSpPr>
          <p:nvPr/>
        </p:nvSpPr>
        <p:spPr bwMode="auto">
          <a:xfrm rot="-5400000">
            <a:off x="4674509" y="3087388"/>
            <a:ext cx="2752725" cy="2985911"/>
          </a:xfrm>
          <a:prstGeom prst="flowChartDelay">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397" tIns="45699" rIns="91397" bIns="45699" anchor="ctr"/>
          <a:lstStyle/>
          <a:p>
            <a:pPr eaLnBrk="0" hangingPunct="0"/>
            <a:endParaRPr lang="sv-SE" sz="1800" b="1" smtClean="0">
              <a:solidFill>
                <a:srgbClr val="000000"/>
              </a:solidFill>
            </a:endParaRPr>
          </a:p>
        </p:txBody>
      </p:sp>
      <p:sp>
        <p:nvSpPr>
          <p:cNvPr id="534543" name="Text Box 24"/>
          <p:cNvSpPr txBox="1">
            <a:spLocks noChangeArrowheads="1"/>
          </p:cNvSpPr>
          <p:nvPr/>
        </p:nvSpPr>
        <p:spPr bwMode="auto">
          <a:xfrm>
            <a:off x="5530927" y="2821799"/>
            <a:ext cx="1189085"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800" smtClean="0">
                <a:solidFill>
                  <a:srgbClr val="000000"/>
                </a:solidFill>
                <a:latin typeface="Arial" pitchFamily="34" charset="0"/>
              </a:rPr>
              <a:t>12:00 AM</a:t>
            </a:r>
            <a:endParaRPr lang="en-US" sz="1800" smtClean="0">
              <a:solidFill>
                <a:srgbClr val="000000"/>
              </a:solidFill>
              <a:latin typeface="Arial" pitchFamily="34" charset="0"/>
            </a:endParaRPr>
          </a:p>
        </p:txBody>
      </p:sp>
      <p:sp>
        <p:nvSpPr>
          <p:cNvPr id="534544" name="Line 25"/>
          <p:cNvSpPr>
            <a:spLocks noChangeShapeType="1"/>
          </p:cNvSpPr>
          <p:nvPr/>
        </p:nvSpPr>
        <p:spPr bwMode="auto">
          <a:xfrm>
            <a:off x="6049434" y="3127375"/>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45" name="Text Box 26"/>
          <p:cNvSpPr txBox="1">
            <a:spLocks noChangeArrowheads="1"/>
          </p:cNvSpPr>
          <p:nvPr/>
        </p:nvSpPr>
        <p:spPr bwMode="auto">
          <a:xfrm>
            <a:off x="3955562" y="5957110"/>
            <a:ext cx="1043790"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800" b="0" smtClean="0">
                <a:solidFill>
                  <a:srgbClr val="000000"/>
                </a:solidFill>
                <a:latin typeface="Arial" pitchFamily="34" charset="0"/>
              </a:rPr>
              <a:t>6:00 PM</a:t>
            </a:r>
            <a:endParaRPr lang="en-US" sz="1800" b="0" smtClean="0">
              <a:solidFill>
                <a:srgbClr val="000000"/>
              </a:solidFill>
              <a:latin typeface="Arial" pitchFamily="34" charset="0"/>
            </a:endParaRPr>
          </a:p>
        </p:txBody>
      </p:sp>
      <p:pic>
        <p:nvPicPr>
          <p:cNvPr id="534546" name="Picture 27" descr="su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380" y="5421313"/>
            <a:ext cx="627945" cy="590550"/>
          </a:xfrm>
          <a:prstGeom prst="rect">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34547" name="Line 28"/>
          <p:cNvSpPr>
            <a:spLocks noChangeShapeType="1"/>
          </p:cNvSpPr>
          <p:nvPr/>
        </p:nvSpPr>
        <p:spPr bwMode="auto">
          <a:xfrm>
            <a:off x="5185834" y="3432986"/>
            <a:ext cx="863600" cy="2524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48" name="Line 29"/>
          <p:cNvSpPr>
            <a:spLocks noChangeShapeType="1"/>
          </p:cNvSpPr>
          <p:nvPr/>
        </p:nvSpPr>
        <p:spPr bwMode="auto">
          <a:xfrm flipV="1">
            <a:off x="6048023" y="3378200"/>
            <a:ext cx="809978" cy="2603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49" name="Text Box 30"/>
          <p:cNvSpPr txBox="1">
            <a:spLocks noChangeArrowheads="1"/>
          </p:cNvSpPr>
          <p:nvPr/>
        </p:nvSpPr>
        <p:spPr bwMode="auto">
          <a:xfrm>
            <a:off x="6705402" y="3162301"/>
            <a:ext cx="863996" cy="30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400" smtClean="0">
                <a:solidFill>
                  <a:srgbClr val="000000"/>
                </a:solidFill>
                <a:latin typeface="Arial" pitchFamily="34" charset="0"/>
              </a:rPr>
              <a:t>3:00 AM</a:t>
            </a:r>
            <a:endParaRPr lang="en-US" sz="1400" smtClean="0">
              <a:solidFill>
                <a:srgbClr val="000000"/>
              </a:solidFill>
              <a:latin typeface="Arial" pitchFamily="34" charset="0"/>
            </a:endParaRPr>
          </a:p>
        </p:txBody>
      </p:sp>
      <p:sp>
        <p:nvSpPr>
          <p:cNvPr id="534550" name="Text Box 31"/>
          <p:cNvSpPr txBox="1">
            <a:spLocks noChangeArrowheads="1"/>
          </p:cNvSpPr>
          <p:nvPr/>
        </p:nvSpPr>
        <p:spPr bwMode="auto">
          <a:xfrm>
            <a:off x="4810345" y="3163889"/>
            <a:ext cx="861046" cy="30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400" smtClean="0">
                <a:solidFill>
                  <a:srgbClr val="000000"/>
                </a:solidFill>
                <a:latin typeface="Arial" pitchFamily="34" charset="0"/>
              </a:rPr>
              <a:t>9:00 PM</a:t>
            </a:r>
            <a:endParaRPr lang="en-US" sz="1400" smtClean="0">
              <a:solidFill>
                <a:srgbClr val="000000"/>
              </a:solidFill>
              <a:latin typeface="Arial" pitchFamily="34" charset="0"/>
            </a:endParaRPr>
          </a:p>
        </p:txBody>
      </p:sp>
      <p:sp>
        <p:nvSpPr>
          <p:cNvPr id="534551" name="Text Box 32"/>
          <p:cNvSpPr txBox="1">
            <a:spLocks noChangeArrowheads="1"/>
          </p:cNvSpPr>
          <p:nvPr/>
        </p:nvSpPr>
        <p:spPr bwMode="auto">
          <a:xfrm>
            <a:off x="5481972" y="3657605"/>
            <a:ext cx="1074246" cy="58473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en-US" sz="1600" smtClean="0">
                <a:solidFill>
                  <a:srgbClr val="FF0000"/>
                </a:solidFill>
                <a:latin typeface="Arial" pitchFamily="34" charset="0"/>
              </a:rPr>
              <a:t>Physical </a:t>
            </a:r>
          </a:p>
          <a:p>
            <a:pPr algn="ctr" eaLnBrk="1" hangingPunct="1"/>
            <a:r>
              <a:rPr lang="en-US" sz="1600" smtClean="0">
                <a:solidFill>
                  <a:srgbClr val="FF0000"/>
                </a:solidFill>
                <a:latin typeface="Arial" pitchFamily="34" charset="0"/>
              </a:rPr>
              <a:t>repair</a:t>
            </a:r>
          </a:p>
        </p:txBody>
      </p:sp>
      <p:sp>
        <p:nvSpPr>
          <p:cNvPr id="534552" name="Text Box 33"/>
          <p:cNvSpPr txBox="1">
            <a:spLocks noChangeArrowheads="1"/>
          </p:cNvSpPr>
          <p:nvPr/>
        </p:nvSpPr>
        <p:spPr bwMode="auto">
          <a:xfrm>
            <a:off x="6277505" y="4899026"/>
            <a:ext cx="1263401" cy="461622"/>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en-US" sz="1200" smtClean="0">
                <a:solidFill>
                  <a:srgbClr val="FFFFFF"/>
                </a:solidFill>
                <a:latin typeface="Arial" pitchFamily="34" charset="0"/>
              </a:rPr>
              <a:t>Psychological </a:t>
            </a:r>
          </a:p>
          <a:p>
            <a:pPr algn="ctr" eaLnBrk="1" hangingPunct="1"/>
            <a:r>
              <a:rPr lang="en-US" sz="1200" smtClean="0">
                <a:solidFill>
                  <a:srgbClr val="FFFFFF"/>
                </a:solidFill>
                <a:latin typeface="Arial" pitchFamily="34" charset="0"/>
              </a:rPr>
              <a:t>repair</a:t>
            </a:r>
          </a:p>
        </p:txBody>
      </p:sp>
      <p:sp>
        <p:nvSpPr>
          <p:cNvPr id="534553" name="Text Box 34"/>
          <p:cNvSpPr txBox="1">
            <a:spLocks noChangeArrowheads="1"/>
          </p:cNvSpPr>
          <p:nvPr/>
        </p:nvSpPr>
        <p:spPr bwMode="auto">
          <a:xfrm>
            <a:off x="4676640" y="4876801"/>
            <a:ext cx="1119387" cy="46162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en-US" sz="1200" smtClean="0">
                <a:solidFill>
                  <a:srgbClr val="FFFFFF"/>
                </a:solidFill>
                <a:latin typeface="Arial" pitchFamily="34" charset="0"/>
              </a:rPr>
              <a:t>Wind - Down</a:t>
            </a:r>
          </a:p>
          <a:p>
            <a:pPr algn="ctr" eaLnBrk="1" hangingPunct="1"/>
            <a:r>
              <a:rPr lang="en-US" sz="1200" smtClean="0">
                <a:solidFill>
                  <a:srgbClr val="FFFFFF"/>
                </a:solidFill>
                <a:latin typeface="Arial" pitchFamily="34" charset="0"/>
              </a:rPr>
              <a:t>Dim - Lights</a:t>
            </a:r>
          </a:p>
        </p:txBody>
      </p:sp>
      <p:grpSp>
        <p:nvGrpSpPr>
          <p:cNvPr id="534554" name="Group 35"/>
          <p:cNvGrpSpPr>
            <a:grpSpLocks/>
          </p:cNvGrpSpPr>
          <p:nvPr/>
        </p:nvGrpSpPr>
        <p:grpSpPr bwMode="auto">
          <a:xfrm>
            <a:off x="1272661" y="3280586"/>
            <a:ext cx="221038" cy="2676525"/>
            <a:chOff x="921" y="2208"/>
            <a:chExt cx="135" cy="1680"/>
          </a:xfrm>
        </p:grpSpPr>
        <p:sp>
          <p:nvSpPr>
            <p:cNvPr id="534595" name="Line 36"/>
            <p:cNvSpPr>
              <a:spLocks noChangeShapeType="1"/>
            </p:cNvSpPr>
            <p:nvPr/>
          </p:nvSpPr>
          <p:spPr bwMode="auto">
            <a:xfrm flipV="1">
              <a:off x="1056" y="2208"/>
              <a:ext cx="0" cy="168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6" name="Line 37"/>
            <p:cNvSpPr>
              <a:spLocks noChangeShapeType="1"/>
            </p:cNvSpPr>
            <p:nvPr/>
          </p:nvSpPr>
          <p:spPr bwMode="auto">
            <a:xfrm>
              <a:off x="1045" y="2928"/>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7" name="Line 38"/>
            <p:cNvSpPr>
              <a:spLocks noChangeShapeType="1"/>
            </p:cNvSpPr>
            <p:nvPr/>
          </p:nvSpPr>
          <p:spPr bwMode="auto">
            <a:xfrm>
              <a:off x="1045" y="279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8" name="Line 39"/>
            <p:cNvSpPr>
              <a:spLocks noChangeShapeType="1"/>
            </p:cNvSpPr>
            <p:nvPr/>
          </p:nvSpPr>
          <p:spPr bwMode="auto">
            <a:xfrm>
              <a:off x="1045" y="266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9" name="Line 40"/>
            <p:cNvSpPr>
              <a:spLocks noChangeShapeType="1"/>
            </p:cNvSpPr>
            <p:nvPr/>
          </p:nvSpPr>
          <p:spPr bwMode="auto">
            <a:xfrm>
              <a:off x="1045" y="253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00" name="Line 41"/>
            <p:cNvSpPr>
              <a:spLocks noChangeShapeType="1"/>
            </p:cNvSpPr>
            <p:nvPr/>
          </p:nvSpPr>
          <p:spPr bwMode="auto">
            <a:xfrm>
              <a:off x="1045" y="240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01" name="Line 42"/>
            <p:cNvSpPr>
              <a:spLocks noChangeShapeType="1"/>
            </p:cNvSpPr>
            <p:nvPr/>
          </p:nvSpPr>
          <p:spPr bwMode="auto">
            <a:xfrm>
              <a:off x="1045" y="2275"/>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02" name="Rectangle 43"/>
            <p:cNvSpPr>
              <a:spLocks noChangeArrowheads="1"/>
            </p:cNvSpPr>
            <p:nvPr/>
          </p:nvSpPr>
          <p:spPr bwMode="auto">
            <a:xfrm>
              <a:off x="971" y="3706"/>
              <a:ext cx="3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5</a:t>
              </a:r>
              <a:endParaRPr lang="en-US" sz="1800" smtClean="0">
                <a:solidFill>
                  <a:srgbClr val="000000"/>
                </a:solidFill>
                <a:latin typeface="Arial" pitchFamily="34" charset="0"/>
              </a:endParaRPr>
            </a:p>
          </p:txBody>
        </p:sp>
        <p:sp>
          <p:nvSpPr>
            <p:cNvPr id="534603" name="Rectangle 44"/>
            <p:cNvSpPr>
              <a:spLocks noChangeArrowheads="1"/>
            </p:cNvSpPr>
            <p:nvPr/>
          </p:nvSpPr>
          <p:spPr bwMode="auto">
            <a:xfrm>
              <a:off x="927" y="3456"/>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10</a:t>
              </a:r>
              <a:endParaRPr lang="en-US" sz="1800" smtClean="0">
                <a:solidFill>
                  <a:srgbClr val="000000"/>
                </a:solidFill>
                <a:latin typeface="Arial" pitchFamily="34" charset="0"/>
              </a:endParaRPr>
            </a:p>
          </p:txBody>
        </p:sp>
        <p:sp>
          <p:nvSpPr>
            <p:cNvPr id="534604" name="Rectangle 45"/>
            <p:cNvSpPr>
              <a:spLocks noChangeArrowheads="1"/>
            </p:cNvSpPr>
            <p:nvPr/>
          </p:nvSpPr>
          <p:spPr bwMode="auto">
            <a:xfrm>
              <a:off x="927" y="3192"/>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15</a:t>
              </a:r>
              <a:endParaRPr lang="en-US" sz="1800" smtClean="0">
                <a:solidFill>
                  <a:srgbClr val="000000"/>
                </a:solidFill>
                <a:latin typeface="Arial" pitchFamily="34" charset="0"/>
              </a:endParaRPr>
            </a:p>
          </p:txBody>
        </p:sp>
        <p:sp>
          <p:nvSpPr>
            <p:cNvPr id="534605" name="Rectangle 46"/>
            <p:cNvSpPr>
              <a:spLocks noChangeArrowheads="1"/>
            </p:cNvSpPr>
            <p:nvPr/>
          </p:nvSpPr>
          <p:spPr bwMode="auto">
            <a:xfrm>
              <a:off x="921" y="2898"/>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20</a:t>
              </a:r>
              <a:endParaRPr lang="en-US" sz="1800" smtClean="0">
                <a:solidFill>
                  <a:srgbClr val="000000"/>
                </a:solidFill>
                <a:latin typeface="Arial" pitchFamily="34" charset="0"/>
              </a:endParaRPr>
            </a:p>
          </p:txBody>
        </p:sp>
        <p:sp>
          <p:nvSpPr>
            <p:cNvPr id="534606" name="Line 47"/>
            <p:cNvSpPr>
              <a:spLocks noChangeShapeType="1"/>
            </p:cNvSpPr>
            <p:nvPr/>
          </p:nvSpPr>
          <p:spPr bwMode="auto">
            <a:xfrm>
              <a:off x="1045" y="3888"/>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07" name="Line 48"/>
            <p:cNvSpPr>
              <a:spLocks noChangeShapeType="1"/>
            </p:cNvSpPr>
            <p:nvPr/>
          </p:nvSpPr>
          <p:spPr bwMode="auto">
            <a:xfrm>
              <a:off x="1045" y="375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08" name="Line 49"/>
            <p:cNvSpPr>
              <a:spLocks noChangeShapeType="1"/>
            </p:cNvSpPr>
            <p:nvPr/>
          </p:nvSpPr>
          <p:spPr bwMode="auto">
            <a:xfrm>
              <a:off x="1045" y="362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09" name="Line 50"/>
            <p:cNvSpPr>
              <a:spLocks noChangeShapeType="1"/>
            </p:cNvSpPr>
            <p:nvPr/>
          </p:nvSpPr>
          <p:spPr bwMode="auto">
            <a:xfrm>
              <a:off x="1045" y="349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10" name="Line 51"/>
            <p:cNvSpPr>
              <a:spLocks noChangeShapeType="1"/>
            </p:cNvSpPr>
            <p:nvPr/>
          </p:nvSpPr>
          <p:spPr bwMode="auto">
            <a:xfrm>
              <a:off x="1045" y="336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11" name="Line 52"/>
            <p:cNvSpPr>
              <a:spLocks noChangeShapeType="1"/>
            </p:cNvSpPr>
            <p:nvPr/>
          </p:nvSpPr>
          <p:spPr bwMode="auto">
            <a:xfrm>
              <a:off x="1045" y="3235"/>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12" name="Line 53"/>
            <p:cNvSpPr>
              <a:spLocks noChangeShapeType="1"/>
            </p:cNvSpPr>
            <p:nvPr/>
          </p:nvSpPr>
          <p:spPr bwMode="auto">
            <a:xfrm>
              <a:off x="1045" y="3105"/>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613" name="Rectangle 54"/>
            <p:cNvSpPr>
              <a:spLocks noChangeArrowheads="1"/>
            </p:cNvSpPr>
            <p:nvPr/>
          </p:nvSpPr>
          <p:spPr bwMode="auto">
            <a:xfrm>
              <a:off x="937" y="2626"/>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30</a:t>
              </a:r>
              <a:endParaRPr lang="en-US" sz="1800" smtClean="0">
                <a:solidFill>
                  <a:srgbClr val="000000"/>
                </a:solidFill>
                <a:latin typeface="Arial" pitchFamily="34" charset="0"/>
              </a:endParaRPr>
            </a:p>
          </p:txBody>
        </p:sp>
        <p:sp>
          <p:nvSpPr>
            <p:cNvPr id="534614" name="Rectangle 55"/>
            <p:cNvSpPr>
              <a:spLocks noChangeArrowheads="1"/>
            </p:cNvSpPr>
            <p:nvPr/>
          </p:nvSpPr>
          <p:spPr bwMode="auto">
            <a:xfrm>
              <a:off x="937" y="2352"/>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40</a:t>
              </a:r>
              <a:endParaRPr lang="en-US" sz="1800" smtClean="0">
                <a:solidFill>
                  <a:srgbClr val="000000"/>
                </a:solidFill>
                <a:latin typeface="Arial" pitchFamily="34" charset="0"/>
              </a:endParaRPr>
            </a:p>
          </p:txBody>
        </p:sp>
      </p:grpSp>
      <p:grpSp>
        <p:nvGrpSpPr>
          <p:cNvPr id="534555" name="Group 56"/>
          <p:cNvGrpSpPr>
            <a:grpSpLocks/>
          </p:cNvGrpSpPr>
          <p:nvPr/>
        </p:nvGrpSpPr>
        <p:grpSpPr bwMode="auto">
          <a:xfrm>
            <a:off x="7589994" y="3280586"/>
            <a:ext cx="209755" cy="2676525"/>
            <a:chOff x="4776" y="2208"/>
            <a:chExt cx="128" cy="1680"/>
          </a:xfrm>
        </p:grpSpPr>
        <p:sp>
          <p:nvSpPr>
            <p:cNvPr id="534575" name="Line 57"/>
            <p:cNvSpPr>
              <a:spLocks noChangeShapeType="1"/>
            </p:cNvSpPr>
            <p:nvPr/>
          </p:nvSpPr>
          <p:spPr bwMode="auto">
            <a:xfrm flipV="1">
              <a:off x="4776" y="2208"/>
              <a:ext cx="0" cy="168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6" name="Line 58"/>
            <p:cNvSpPr>
              <a:spLocks noChangeShapeType="1"/>
            </p:cNvSpPr>
            <p:nvPr/>
          </p:nvSpPr>
          <p:spPr bwMode="auto">
            <a:xfrm>
              <a:off x="4789" y="2928"/>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7" name="Line 59"/>
            <p:cNvSpPr>
              <a:spLocks noChangeShapeType="1"/>
            </p:cNvSpPr>
            <p:nvPr/>
          </p:nvSpPr>
          <p:spPr bwMode="auto">
            <a:xfrm>
              <a:off x="4789" y="279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8" name="Line 60"/>
            <p:cNvSpPr>
              <a:spLocks noChangeShapeType="1"/>
            </p:cNvSpPr>
            <p:nvPr/>
          </p:nvSpPr>
          <p:spPr bwMode="auto">
            <a:xfrm>
              <a:off x="4789" y="266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9" name="Line 61"/>
            <p:cNvSpPr>
              <a:spLocks noChangeShapeType="1"/>
            </p:cNvSpPr>
            <p:nvPr/>
          </p:nvSpPr>
          <p:spPr bwMode="auto">
            <a:xfrm>
              <a:off x="4789" y="253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80" name="Line 62"/>
            <p:cNvSpPr>
              <a:spLocks noChangeShapeType="1"/>
            </p:cNvSpPr>
            <p:nvPr/>
          </p:nvSpPr>
          <p:spPr bwMode="auto">
            <a:xfrm>
              <a:off x="4789" y="240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81" name="Line 63"/>
            <p:cNvSpPr>
              <a:spLocks noChangeShapeType="1"/>
            </p:cNvSpPr>
            <p:nvPr/>
          </p:nvSpPr>
          <p:spPr bwMode="auto">
            <a:xfrm>
              <a:off x="4789" y="2275"/>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82" name="Rectangle 64"/>
            <p:cNvSpPr>
              <a:spLocks noChangeArrowheads="1"/>
            </p:cNvSpPr>
            <p:nvPr/>
          </p:nvSpPr>
          <p:spPr bwMode="auto">
            <a:xfrm>
              <a:off x="4827" y="3706"/>
              <a:ext cx="3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5</a:t>
              </a:r>
              <a:endParaRPr lang="en-US" sz="1800" smtClean="0">
                <a:solidFill>
                  <a:srgbClr val="000000"/>
                </a:solidFill>
                <a:latin typeface="Arial" pitchFamily="34" charset="0"/>
              </a:endParaRPr>
            </a:p>
          </p:txBody>
        </p:sp>
        <p:sp>
          <p:nvSpPr>
            <p:cNvPr id="534583" name="Rectangle 65"/>
            <p:cNvSpPr>
              <a:spLocks noChangeArrowheads="1"/>
            </p:cNvSpPr>
            <p:nvPr/>
          </p:nvSpPr>
          <p:spPr bwMode="auto">
            <a:xfrm>
              <a:off x="4816" y="3456"/>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10</a:t>
              </a:r>
              <a:endParaRPr lang="en-US" sz="1800" smtClean="0">
                <a:solidFill>
                  <a:srgbClr val="000000"/>
                </a:solidFill>
                <a:latin typeface="Arial" pitchFamily="34" charset="0"/>
              </a:endParaRPr>
            </a:p>
          </p:txBody>
        </p:sp>
        <p:sp>
          <p:nvSpPr>
            <p:cNvPr id="534584" name="Rectangle 66"/>
            <p:cNvSpPr>
              <a:spLocks noChangeArrowheads="1"/>
            </p:cNvSpPr>
            <p:nvPr/>
          </p:nvSpPr>
          <p:spPr bwMode="auto">
            <a:xfrm>
              <a:off x="4808" y="3192"/>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15</a:t>
              </a:r>
              <a:endParaRPr lang="en-US" sz="1800" smtClean="0">
                <a:solidFill>
                  <a:srgbClr val="000000"/>
                </a:solidFill>
                <a:latin typeface="Arial" pitchFamily="34" charset="0"/>
              </a:endParaRPr>
            </a:p>
          </p:txBody>
        </p:sp>
        <p:sp>
          <p:nvSpPr>
            <p:cNvPr id="534585" name="Rectangle 67"/>
            <p:cNvSpPr>
              <a:spLocks noChangeArrowheads="1"/>
            </p:cNvSpPr>
            <p:nvPr/>
          </p:nvSpPr>
          <p:spPr bwMode="auto">
            <a:xfrm>
              <a:off x="4826" y="2898"/>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20</a:t>
              </a:r>
              <a:endParaRPr lang="en-US" sz="1800" smtClean="0">
                <a:solidFill>
                  <a:srgbClr val="000000"/>
                </a:solidFill>
                <a:latin typeface="Arial" pitchFamily="34" charset="0"/>
              </a:endParaRPr>
            </a:p>
          </p:txBody>
        </p:sp>
        <p:sp>
          <p:nvSpPr>
            <p:cNvPr id="534586" name="Line 68"/>
            <p:cNvSpPr>
              <a:spLocks noChangeShapeType="1"/>
            </p:cNvSpPr>
            <p:nvPr/>
          </p:nvSpPr>
          <p:spPr bwMode="auto">
            <a:xfrm>
              <a:off x="4789" y="3888"/>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87" name="Line 69"/>
            <p:cNvSpPr>
              <a:spLocks noChangeShapeType="1"/>
            </p:cNvSpPr>
            <p:nvPr/>
          </p:nvSpPr>
          <p:spPr bwMode="auto">
            <a:xfrm>
              <a:off x="4789" y="375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88" name="Line 70"/>
            <p:cNvSpPr>
              <a:spLocks noChangeShapeType="1"/>
            </p:cNvSpPr>
            <p:nvPr/>
          </p:nvSpPr>
          <p:spPr bwMode="auto">
            <a:xfrm>
              <a:off x="4789" y="3627"/>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89" name="Line 71"/>
            <p:cNvSpPr>
              <a:spLocks noChangeShapeType="1"/>
            </p:cNvSpPr>
            <p:nvPr/>
          </p:nvSpPr>
          <p:spPr bwMode="auto">
            <a:xfrm>
              <a:off x="4789" y="349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0" name="Line 72"/>
            <p:cNvSpPr>
              <a:spLocks noChangeShapeType="1"/>
            </p:cNvSpPr>
            <p:nvPr/>
          </p:nvSpPr>
          <p:spPr bwMode="auto">
            <a:xfrm>
              <a:off x="4789" y="3366"/>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1" name="Line 73"/>
            <p:cNvSpPr>
              <a:spLocks noChangeShapeType="1"/>
            </p:cNvSpPr>
            <p:nvPr/>
          </p:nvSpPr>
          <p:spPr bwMode="auto">
            <a:xfrm>
              <a:off x="4789" y="3235"/>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2" name="Line 74"/>
            <p:cNvSpPr>
              <a:spLocks noChangeShapeType="1"/>
            </p:cNvSpPr>
            <p:nvPr/>
          </p:nvSpPr>
          <p:spPr bwMode="auto">
            <a:xfrm>
              <a:off x="4789" y="3105"/>
              <a:ext cx="11"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93" name="Rectangle 75"/>
            <p:cNvSpPr>
              <a:spLocks noChangeArrowheads="1"/>
            </p:cNvSpPr>
            <p:nvPr/>
          </p:nvSpPr>
          <p:spPr bwMode="auto">
            <a:xfrm>
              <a:off x="4817" y="2626"/>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30</a:t>
              </a:r>
              <a:endParaRPr lang="en-US" sz="1800" smtClean="0">
                <a:solidFill>
                  <a:srgbClr val="000000"/>
                </a:solidFill>
                <a:latin typeface="Arial" pitchFamily="34" charset="0"/>
              </a:endParaRPr>
            </a:p>
          </p:txBody>
        </p:sp>
        <p:sp>
          <p:nvSpPr>
            <p:cNvPr id="534594" name="Rectangle 76"/>
            <p:cNvSpPr>
              <a:spLocks noChangeArrowheads="1"/>
            </p:cNvSpPr>
            <p:nvPr/>
          </p:nvSpPr>
          <p:spPr bwMode="auto">
            <a:xfrm>
              <a:off x="4817" y="2352"/>
              <a:ext cx="78"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900" b="1" smtClean="0">
                  <a:solidFill>
                    <a:srgbClr val="000000"/>
                  </a:solidFill>
                  <a:latin typeface="Arial" pitchFamily="34" charset="0"/>
                </a:rPr>
                <a:t>40</a:t>
              </a:r>
              <a:endParaRPr lang="en-US" sz="1800" smtClean="0">
                <a:solidFill>
                  <a:srgbClr val="000000"/>
                </a:solidFill>
                <a:latin typeface="Arial" pitchFamily="34" charset="0"/>
              </a:endParaRPr>
            </a:p>
          </p:txBody>
        </p:sp>
      </p:grpSp>
      <p:sp>
        <p:nvSpPr>
          <p:cNvPr id="534556" name="Text Box 77"/>
          <p:cNvSpPr txBox="1">
            <a:spLocks noChangeArrowheads="1"/>
          </p:cNvSpPr>
          <p:nvPr/>
        </p:nvSpPr>
        <p:spPr bwMode="auto">
          <a:xfrm>
            <a:off x="671491" y="5934076"/>
            <a:ext cx="863996" cy="30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400" smtClean="0">
                <a:solidFill>
                  <a:srgbClr val="000000"/>
                </a:solidFill>
                <a:latin typeface="Arial" pitchFamily="34" charset="0"/>
              </a:rPr>
              <a:t>6:00 AM</a:t>
            </a:r>
            <a:endParaRPr lang="en-US" sz="1400" smtClean="0">
              <a:solidFill>
                <a:srgbClr val="000000"/>
              </a:solidFill>
              <a:latin typeface="Arial" pitchFamily="34" charset="0"/>
            </a:endParaRPr>
          </a:p>
        </p:txBody>
      </p:sp>
      <p:sp>
        <p:nvSpPr>
          <p:cNvPr id="534557" name="Text Box 78"/>
          <p:cNvSpPr txBox="1">
            <a:spLocks noChangeArrowheads="1"/>
          </p:cNvSpPr>
          <p:nvPr/>
        </p:nvSpPr>
        <p:spPr bwMode="auto">
          <a:xfrm>
            <a:off x="7427891" y="5934076"/>
            <a:ext cx="863996" cy="30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400" smtClean="0">
                <a:solidFill>
                  <a:srgbClr val="000000"/>
                </a:solidFill>
                <a:latin typeface="Arial" pitchFamily="34" charset="0"/>
              </a:rPr>
              <a:t>6:00 AM</a:t>
            </a:r>
            <a:endParaRPr lang="en-US" sz="1400" smtClean="0">
              <a:solidFill>
                <a:srgbClr val="000000"/>
              </a:solidFill>
              <a:latin typeface="Arial" pitchFamily="34" charset="0"/>
            </a:endParaRPr>
          </a:p>
        </p:txBody>
      </p:sp>
      <p:grpSp>
        <p:nvGrpSpPr>
          <p:cNvPr id="534558" name="Group 79"/>
          <p:cNvGrpSpPr>
            <a:grpSpLocks/>
          </p:cNvGrpSpPr>
          <p:nvPr/>
        </p:nvGrpSpPr>
        <p:grpSpPr bwMode="auto">
          <a:xfrm>
            <a:off x="4089405" y="2744011"/>
            <a:ext cx="903111" cy="841375"/>
            <a:chOff x="4416" y="1008"/>
            <a:chExt cx="720" cy="672"/>
          </a:xfrm>
        </p:grpSpPr>
        <p:sp>
          <p:nvSpPr>
            <p:cNvPr id="534566" name="Oval 80"/>
            <p:cNvSpPr>
              <a:spLocks noChangeArrowheads="1"/>
            </p:cNvSpPr>
            <p:nvPr/>
          </p:nvSpPr>
          <p:spPr bwMode="auto">
            <a:xfrm>
              <a:off x="4656" y="1200"/>
              <a:ext cx="288" cy="288"/>
            </a:xfrm>
            <a:prstGeom prst="ellipse">
              <a:avLst/>
            </a:prstGeom>
            <a:solidFill>
              <a:srgbClr val="FFFF00"/>
            </a:solidFill>
            <a:ln w="38100">
              <a:solidFill>
                <a:srgbClr val="FFCC00"/>
              </a:solidFill>
              <a:round/>
              <a:headEnd/>
              <a:tailEnd/>
            </a:ln>
          </p:spPr>
          <p:txBody>
            <a:bodyPr wrap="none" anchor="ctr"/>
            <a:lstStyle/>
            <a:p>
              <a:pPr eaLnBrk="0" hangingPunct="0"/>
              <a:endParaRPr lang="sv-SE" sz="1800" b="1" smtClean="0">
                <a:solidFill>
                  <a:srgbClr val="000000"/>
                </a:solidFill>
              </a:endParaRPr>
            </a:p>
          </p:txBody>
        </p:sp>
        <p:sp>
          <p:nvSpPr>
            <p:cNvPr id="534567" name="Line 81"/>
            <p:cNvSpPr>
              <a:spLocks noChangeShapeType="1"/>
            </p:cNvSpPr>
            <p:nvPr/>
          </p:nvSpPr>
          <p:spPr bwMode="auto">
            <a:xfrm flipV="1">
              <a:off x="4800" y="1008"/>
              <a:ext cx="0" cy="144"/>
            </a:xfrm>
            <a:prstGeom prst="line">
              <a:avLst/>
            </a:prstGeom>
            <a:noFill/>
            <a:ln w="635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68" name="Line 82"/>
            <p:cNvSpPr>
              <a:spLocks noChangeShapeType="1"/>
            </p:cNvSpPr>
            <p:nvPr/>
          </p:nvSpPr>
          <p:spPr bwMode="auto">
            <a:xfrm>
              <a:off x="4800" y="1536"/>
              <a:ext cx="0" cy="144"/>
            </a:xfrm>
            <a:prstGeom prst="line">
              <a:avLst/>
            </a:prstGeom>
            <a:noFill/>
            <a:ln w="635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69" name="Line 83"/>
            <p:cNvSpPr>
              <a:spLocks noChangeShapeType="1"/>
            </p:cNvSpPr>
            <p:nvPr/>
          </p:nvSpPr>
          <p:spPr bwMode="auto">
            <a:xfrm flipV="1">
              <a:off x="4992" y="1344"/>
              <a:ext cx="144" cy="0"/>
            </a:xfrm>
            <a:prstGeom prst="line">
              <a:avLst/>
            </a:prstGeom>
            <a:noFill/>
            <a:ln w="635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0" name="Line 84"/>
            <p:cNvSpPr>
              <a:spLocks noChangeShapeType="1"/>
            </p:cNvSpPr>
            <p:nvPr/>
          </p:nvSpPr>
          <p:spPr bwMode="auto">
            <a:xfrm flipV="1">
              <a:off x="4416" y="1344"/>
              <a:ext cx="192" cy="0"/>
            </a:xfrm>
            <a:prstGeom prst="line">
              <a:avLst/>
            </a:prstGeom>
            <a:noFill/>
            <a:ln w="635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1" name="Line 85"/>
            <p:cNvSpPr>
              <a:spLocks noChangeShapeType="1"/>
            </p:cNvSpPr>
            <p:nvPr/>
          </p:nvSpPr>
          <p:spPr bwMode="auto">
            <a:xfrm>
              <a:off x="4944" y="1488"/>
              <a:ext cx="96" cy="96"/>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2" name="Line 86"/>
            <p:cNvSpPr>
              <a:spLocks noChangeShapeType="1"/>
            </p:cNvSpPr>
            <p:nvPr/>
          </p:nvSpPr>
          <p:spPr bwMode="auto">
            <a:xfrm>
              <a:off x="4560" y="1056"/>
              <a:ext cx="96" cy="144"/>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3" name="Line 87"/>
            <p:cNvSpPr>
              <a:spLocks noChangeShapeType="1"/>
            </p:cNvSpPr>
            <p:nvPr/>
          </p:nvSpPr>
          <p:spPr bwMode="auto">
            <a:xfrm flipV="1">
              <a:off x="4944" y="1104"/>
              <a:ext cx="144" cy="96"/>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sp>
          <p:nvSpPr>
            <p:cNvPr id="534574" name="Line 88"/>
            <p:cNvSpPr>
              <a:spLocks noChangeShapeType="1"/>
            </p:cNvSpPr>
            <p:nvPr/>
          </p:nvSpPr>
          <p:spPr bwMode="auto">
            <a:xfrm flipV="1">
              <a:off x="4512" y="1480"/>
              <a:ext cx="144" cy="104"/>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sv-SE" sz="1800" b="1" smtClean="0">
                <a:solidFill>
                  <a:srgbClr val="000000"/>
                </a:solidFill>
              </a:endParaRPr>
            </a:p>
          </p:txBody>
        </p:sp>
      </p:grpSp>
      <p:sp>
        <p:nvSpPr>
          <p:cNvPr id="534559" name="Line 89"/>
          <p:cNvSpPr>
            <a:spLocks noChangeShapeType="1"/>
          </p:cNvSpPr>
          <p:nvPr/>
        </p:nvSpPr>
        <p:spPr bwMode="auto">
          <a:xfrm>
            <a:off x="6934200" y="2133600"/>
            <a:ext cx="30480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60" name="Text Box 90"/>
          <p:cNvSpPr txBox="1">
            <a:spLocks noChangeArrowheads="1"/>
          </p:cNvSpPr>
          <p:nvPr/>
        </p:nvSpPr>
        <p:spPr bwMode="auto">
          <a:xfrm>
            <a:off x="7234087" y="1956610"/>
            <a:ext cx="1313093"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800" b="0" smtClean="0">
                <a:solidFill>
                  <a:srgbClr val="0000FF"/>
                </a:solidFill>
                <a:latin typeface="Arial" pitchFamily="34" charset="0"/>
              </a:rPr>
              <a:t>Melatonion</a:t>
            </a:r>
            <a:endParaRPr lang="en-US" sz="1800" b="0" smtClean="0">
              <a:solidFill>
                <a:srgbClr val="0000FF"/>
              </a:solidFill>
              <a:latin typeface="Arial" pitchFamily="34" charset="0"/>
            </a:endParaRPr>
          </a:p>
        </p:txBody>
      </p:sp>
      <p:sp>
        <p:nvSpPr>
          <p:cNvPr id="534561" name="Text Box 91"/>
          <p:cNvSpPr txBox="1">
            <a:spLocks noChangeArrowheads="1"/>
          </p:cNvSpPr>
          <p:nvPr/>
        </p:nvSpPr>
        <p:spPr bwMode="auto">
          <a:xfrm>
            <a:off x="7217920" y="2286810"/>
            <a:ext cx="1800406" cy="36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1800" b="0" smtClean="0">
                <a:solidFill>
                  <a:srgbClr val="FF0000"/>
                </a:solidFill>
                <a:latin typeface="Arial" pitchFamily="34" charset="0"/>
              </a:rPr>
              <a:t>Stress hormons</a:t>
            </a:r>
            <a:endParaRPr lang="en-US" sz="1800" b="0" smtClean="0">
              <a:solidFill>
                <a:srgbClr val="FF0000"/>
              </a:solidFill>
              <a:latin typeface="Arial" pitchFamily="34" charset="0"/>
            </a:endParaRPr>
          </a:p>
        </p:txBody>
      </p:sp>
      <p:sp>
        <p:nvSpPr>
          <p:cNvPr id="534562" name="Line 92"/>
          <p:cNvSpPr>
            <a:spLocks noChangeShapeType="1"/>
          </p:cNvSpPr>
          <p:nvPr/>
        </p:nvSpPr>
        <p:spPr bwMode="auto">
          <a:xfrm>
            <a:off x="6946900" y="2451100"/>
            <a:ext cx="3048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lIns="91397" tIns="45699" rIns="91397" bIns="45699"/>
          <a:lstStyle/>
          <a:p>
            <a:endParaRPr lang="sv-SE" sz="1800" b="1" smtClean="0">
              <a:solidFill>
                <a:srgbClr val="000000"/>
              </a:solidFill>
            </a:endParaRPr>
          </a:p>
        </p:txBody>
      </p:sp>
      <p:sp>
        <p:nvSpPr>
          <p:cNvPr id="534563" name="Text Box 93"/>
          <p:cNvSpPr txBox="1">
            <a:spLocks noChangeArrowheads="1"/>
          </p:cNvSpPr>
          <p:nvPr/>
        </p:nvSpPr>
        <p:spPr bwMode="auto">
          <a:xfrm>
            <a:off x="378178" y="533403"/>
            <a:ext cx="838482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r>
              <a:rPr lang="sv-SE" sz="4000" i="1" smtClean="0">
                <a:solidFill>
                  <a:srgbClr val="0000FF"/>
                </a:solidFill>
                <a:latin typeface="Arial" pitchFamily="34" charset="0"/>
              </a:rPr>
              <a:t>MTNR1B</a:t>
            </a:r>
            <a:endParaRPr lang="en-US" sz="4000" i="1" smtClean="0">
              <a:solidFill>
                <a:srgbClr val="0000FF"/>
              </a:solidFill>
              <a:latin typeface="Arial" pitchFamily="34" charset="0"/>
            </a:endParaRPr>
          </a:p>
        </p:txBody>
      </p:sp>
      <p:sp>
        <p:nvSpPr>
          <p:cNvPr id="2566238" name="Rectangle 94"/>
          <p:cNvSpPr>
            <a:spLocks noChangeArrowheads="1"/>
          </p:cNvSpPr>
          <p:nvPr/>
        </p:nvSpPr>
        <p:spPr bwMode="auto">
          <a:xfrm>
            <a:off x="2971800" y="6337649"/>
            <a:ext cx="5328616" cy="52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nchor="ctr">
            <a:spAutoFit/>
          </a:bodyPr>
          <a:lstStyle/>
          <a:p>
            <a:r>
              <a:rPr lang="en-US" sz="1400" smtClean="0">
                <a:solidFill>
                  <a:srgbClr val="000000"/>
                </a:solidFill>
                <a:latin typeface="Arial" pitchFamily="34" charset="0"/>
              </a:rPr>
              <a:t>Boden et al. Evidence for a circadian rhythm of insulin secretion. </a:t>
            </a:r>
          </a:p>
          <a:p>
            <a:r>
              <a:rPr lang="de-DE" sz="1400" i="1" smtClean="0">
                <a:solidFill>
                  <a:srgbClr val="000000"/>
                </a:solidFill>
                <a:latin typeface="Arial" pitchFamily="34" charset="0"/>
              </a:rPr>
              <a:t>Am. J. Physiol.</a:t>
            </a:r>
            <a:r>
              <a:rPr lang="de-DE" sz="1400" smtClean="0">
                <a:solidFill>
                  <a:srgbClr val="000000"/>
                </a:solidFill>
                <a:latin typeface="Arial" pitchFamily="34" charset="0"/>
              </a:rPr>
              <a:t> 1996, 271:246–252.</a:t>
            </a:r>
          </a:p>
        </p:txBody>
      </p:sp>
      <p:sp>
        <p:nvSpPr>
          <p:cNvPr id="534565" name="Text Box 95"/>
          <p:cNvSpPr txBox="1">
            <a:spLocks noChangeArrowheads="1"/>
          </p:cNvSpPr>
          <p:nvPr/>
        </p:nvSpPr>
        <p:spPr bwMode="auto">
          <a:xfrm>
            <a:off x="7670201" y="6630211"/>
            <a:ext cx="184644" cy="24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7" tIns="45699" rIns="91397" bIns="45699">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lgn="ctr" eaLnBrk="1" hangingPunct="1"/>
            <a:endParaRPr lang="sv-SE" sz="1000" b="0" smtClean="0">
              <a:solidFill>
                <a:srgbClr val="333333"/>
              </a:solidFill>
              <a:latin typeface="Arial" pitchFamily="34" charset="0"/>
            </a:endParaRPr>
          </a:p>
        </p:txBody>
      </p:sp>
    </p:spTree>
    <p:extLst>
      <p:ext uri="{BB962C8B-B14F-4D97-AF65-F5344CB8AC3E}">
        <p14:creationId xmlns:p14="http://schemas.microsoft.com/office/powerpoint/2010/main" val="40860557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accel="50000" decel="50000" fill="hold" nodeType="afterEffect">
                                  <p:stCondLst>
                                    <p:cond delay="0"/>
                                  </p:stCondLst>
                                  <p:childTnLst>
                                    <p:animMotion origin="layout" path="M 2.22222E-6 3.7037E-7 L 0.00347 0.37245 " pathEditMode="relative" rAng="0" ptsTypes="AA">
                                      <p:cBhvr>
                                        <p:cTn id="6" dur="2000" fill="hold"/>
                                        <p:tgtEl>
                                          <p:spTgt spid="2"/>
                                        </p:tgtEl>
                                        <p:attrNameLst>
                                          <p:attrName>ppt_x</p:attrName>
                                          <p:attrName>ppt_y</p:attrName>
                                        </p:attrNameLst>
                                      </p:cBhvr>
                                      <p:rCtr x="200" y="18600"/>
                                    </p:animMotion>
                                  </p:childTnLst>
                                </p:cTn>
                              </p:par>
                              <p:par>
                                <p:cTn id="7" presetID="18" presetClass="entr" presetSubtype="3" fill="hold" grpId="0" nodeType="withEffect">
                                  <p:stCondLst>
                                    <p:cond delay="0"/>
                                  </p:stCondLst>
                                  <p:childTnLst>
                                    <p:set>
                                      <p:cBhvr>
                                        <p:cTn id="8" dur="1" fill="hold">
                                          <p:stCondLst>
                                            <p:cond delay="0"/>
                                          </p:stCondLst>
                                        </p:cTn>
                                        <p:tgtEl>
                                          <p:spTgt spid="2566149"/>
                                        </p:tgtEl>
                                        <p:attrNameLst>
                                          <p:attrName>style.visibility</p:attrName>
                                        </p:attrNameLst>
                                      </p:cBhvr>
                                      <p:to>
                                        <p:strVal val="visible"/>
                                      </p:to>
                                    </p:set>
                                    <p:animEffect transition="in" filter="strips(upRight)">
                                      <p:cBhvr>
                                        <p:cTn id="9" dur="2000"/>
                                        <p:tgtEl>
                                          <p:spTgt spid="2566149"/>
                                        </p:tgtEl>
                                      </p:cBhvr>
                                    </p:animEffect>
                                  </p:childTnLst>
                                </p:cTn>
                              </p:par>
                              <p:par>
                                <p:cTn id="10" presetID="18" presetClass="entr" presetSubtype="3" fill="hold" grpId="0" nodeType="withEffect">
                                  <p:stCondLst>
                                    <p:cond delay="0"/>
                                  </p:stCondLst>
                                  <p:childTnLst>
                                    <p:set>
                                      <p:cBhvr>
                                        <p:cTn id="11" dur="1" fill="hold">
                                          <p:stCondLst>
                                            <p:cond delay="0"/>
                                          </p:stCondLst>
                                        </p:cTn>
                                        <p:tgtEl>
                                          <p:spTgt spid="2566148"/>
                                        </p:tgtEl>
                                        <p:attrNameLst>
                                          <p:attrName>style.visibility</p:attrName>
                                        </p:attrNameLst>
                                      </p:cBhvr>
                                      <p:to>
                                        <p:strVal val="visible"/>
                                      </p:to>
                                    </p:set>
                                    <p:animEffect transition="in" filter="strips(upRight)">
                                      <p:cBhvr>
                                        <p:cTn id="12" dur="2000"/>
                                        <p:tgtEl>
                                          <p:spTgt spid="2566148"/>
                                        </p:tgtEl>
                                      </p:cBhvr>
                                    </p:animEffect>
                                  </p:childTnLst>
                                </p:cTn>
                              </p:par>
                            </p:childTnLst>
                          </p:cTn>
                        </p:par>
                        <p:par>
                          <p:cTn id="13" fill="hold" nodeType="afterGroup">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2566238"/>
                                        </p:tgtEl>
                                        <p:attrNameLst>
                                          <p:attrName>style.visibility</p:attrName>
                                        </p:attrNameLst>
                                      </p:cBhvr>
                                      <p:to>
                                        <p:strVal val="visible"/>
                                      </p:to>
                                    </p:set>
                                    <p:animEffect transition="in" filter="fade">
                                      <p:cBhvr>
                                        <p:cTn id="16" dur="1000"/>
                                        <p:tgtEl>
                                          <p:spTgt spid="2566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6148" grpId="0" animBg="1"/>
      <p:bldP spid="2566149" grpId="0" animBg="1"/>
      <p:bldP spid="256623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5400" dirty="0" smtClean="0"/>
              <a:t>Outline</a:t>
            </a:r>
            <a:endParaRPr lang="sv-SE" sz="5400" dirty="0"/>
          </a:p>
        </p:txBody>
      </p:sp>
      <p:sp>
        <p:nvSpPr>
          <p:cNvPr id="4" name="Content Placeholder 3"/>
          <p:cNvSpPr>
            <a:spLocks noGrp="1"/>
          </p:cNvSpPr>
          <p:nvPr>
            <p:ph idx="1"/>
          </p:nvPr>
        </p:nvSpPr>
        <p:spPr>
          <a:xfrm>
            <a:off x="685800" y="1981200"/>
            <a:ext cx="8134672" cy="4114800"/>
          </a:xfrm>
        </p:spPr>
        <p:txBody>
          <a:bodyPr/>
          <a:lstStyle/>
          <a:p>
            <a:r>
              <a:rPr lang="sv-SE" sz="3600" dirty="0" smtClean="0">
                <a:solidFill>
                  <a:schemeClr val="bg1">
                    <a:lumMod val="40000"/>
                    <a:lumOff val="60000"/>
                  </a:schemeClr>
                </a:solidFill>
              </a:rPr>
              <a:t>Type 2 diabetes - a collision between genes and environment</a:t>
            </a:r>
          </a:p>
          <a:p>
            <a:r>
              <a:rPr lang="sv-SE" sz="3600" dirty="0" smtClean="0">
                <a:solidFill>
                  <a:schemeClr val="bg1">
                    <a:lumMod val="40000"/>
                    <a:lumOff val="60000"/>
                  </a:schemeClr>
                </a:solidFill>
              </a:rPr>
              <a:t>Four genes –four stories</a:t>
            </a:r>
          </a:p>
          <a:p>
            <a:r>
              <a:rPr lang="sv-SE" sz="3600" dirty="0" smtClean="0">
                <a:solidFill>
                  <a:schemeClr val="accent6">
                    <a:lumMod val="75000"/>
                  </a:schemeClr>
                </a:solidFill>
              </a:rPr>
              <a:t>Back to families</a:t>
            </a:r>
          </a:p>
          <a:p>
            <a:r>
              <a:rPr lang="sv-SE" sz="3600" dirty="0" smtClean="0">
                <a:solidFill>
                  <a:schemeClr val="bg1">
                    <a:lumMod val="40000"/>
                    <a:lumOff val="60000"/>
                  </a:schemeClr>
                </a:solidFill>
              </a:rPr>
              <a:t>Systems biology – a </a:t>
            </a:r>
            <a:r>
              <a:rPr lang="sv-SE" sz="3600" dirty="0" err="1" smtClean="0">
                <a:solidFill>
                  <a:schemeClr val="bg1">
                    <a:lumMod val="40000"/>
                    <a:lumOff val="60000"/>
                  </a:schemeClr>
                </a:solidFill>
              </a:rPr>
              <a:t>holistic</a:t>
            </a:r>
            <a:r>
              <a:rPr lang="sv-SE" sz="3600" dirty="0" smtClean="0">
                <a:solidFill>
                  <a:schemeClr val="bg1">
                    <a:lumMod val="40000"/>
                    <a:lumOff val="60000"/>
                  </a:schemeClr>
                </a:solidFill>
              </a:rPr>
              <a:t> </a:t>
            </a:r>
            <a:r>
              <a:rPr lang="sv-SE" sz="3600" dirty="0" err="1" smtClean="0">
                <a:solidFill>
                  <a:schemeClr val="bg1">
                    <a:lumMod val="40000"/>
                    <a:lumOff val="60000"/>
                  </a:schemeClr>
                </a:solidFill>
              </a:rPr>
              <a:t>view</a:t>
            </a:r>
            <a:endParaRPr lang="sv-SE" sz="3600" dirty="0" smtClean="0">
              <a:solidFill>
                <a:schemeClr val="bg1">
                  <a:lumMod val="40000"/>
                  <a:lumOff val="60000"/>
                </a:schemeClr>
              </a:solidFill>
            </a:endParaRPr>
          </a:p>
          <a:p>
            <a:r>
              <a:rPr lang="sv-SE" sz="3600" dirty="0" smtClean="0">
                <a:solidFill>
                  <a:schemeClr val="bg1">
                    <a:lumMod val="40000"/>
                    <a:lumOff val="60000"/>
                  </a:schemeClr>
                </a:solidFill>
              </a:rPr>
              <a:t>Do we know what type 2 diabetes is?</a:t>
            </a:r>
          </a:p>
          <a:p>
            <a:endParaRPr lang="sv-SE" sz="3600" dirty="0" smtClean="0">
              <a:solidFill>
                <a:schemeClr val="bg1">
                  <a:lumMod val="40000"/>
                  <a:lumOff val="60000"/>
                </a:schemeClr>
              </a:solidFill>
            </a:endParaRPr>
          </a:p>
          <a:p>
            <a:endParaRPr lang="sv-SE" sz="3600" dirty="0" smtClean="0">
              <a:solidFill>
                <a:schemeClr val="bg1">
                  <a:lumMod val="40000"/>
                  <a:lumOff val="60000"/>
                </a:schemeClr>
              </a:solidFill>
            </a:endParaRPr>
          </a:p>
          <a:p>
            <a:endParaRPr lang="sv-SE" dirty="0"/>
          </a:p>
        </p:txBody>
      </p:sp>
    </p:spTree>
    <p:extLst>
      <p:ext uri="{BB962C8B-B14F-4D97-AF65-F5344CB8AC3E}">
        <p14:creationId xmlns:p14="http://schemas.microsoft.com/office/powerpoint/2010/main" val="223314222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body" idx="1"/>
          </p:nvPr>
        </p:nvSpPr>
        <p:spPr>
          <a:xfrm>
            <a:off x="753577" y="1447824"/>
            <a:ext cx="7713133" cy="4473575"/>
          </a:xfrm>
        </p:spPr>
        <p:txBody>
          <a:bodyPr/>
          <a:lstStyle/>
          <a:p>
            <a:pPr>
              <a:buFontTx/>
              <a:buNone/>
            </a:pPr>
            <a:endParaRPr lang="en-GB" dirty="0">
              <a:solidFill>
                <a:srgbClr val="CCFFFF"/>
              </a:solidFill>
            </a:endParaRPr>
          </a:p>
        </p:txBody>
      </p:sp>
      <p:sp>
        <p:nvSpPr>
          <p:cNvPr id="576515" name="Rectangle 3"/>
          <p:cNvSpPr>
            <a:spLocks noGrp="1" noChangeArrowheads="1"/>
          </p:cNvSpPr>
          <p:nvPr>
            <p:ph type="title"/>
          </p:nvPr>
        </p:nvSpPr>
        <p:spPr>
          <a:xfrm>
            <a:off x="0" y="76200"/>
            <a:ext cx="8940800" cy="1143000"/>
          </a:xfrm>
          <a:noFill/>
          <a:ln/>
        </p:spPr>
        <p:txBody>
          <a:bodyPr/>
          <a:lstStyle/>
          <a:p>
            <a:endParaRPr lang="en-US" b="1" dirty="0"/>
          </a:p>
        </p:txBody>
      </p:sp>
      <p:sp>
        <p:nvSpPr>
          <p:cNvPr id="576516" name="Rectangle 4"/>
          <p:cNvSpPr>
            <a:spLocks noChangeArrowheads="1"/>
          </p:cNvSpPr>
          <p:nvPr/>
        </p:nvSpPr>
        <p:spPr bwMode="auto">
          <a:xfrm>
            <a:off x="8544349" y="6038888"/>
            <a:ext cx="323165" cy="292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eaLnBrk="0" hangingPunct="0"/>
            <a:r>
              <a:rPr lang="en-US" sz="2100">
                <a:solidFill>
                  <a:srgbClr val="0033CC"/>
                </a:solidFill>
                <a:latin typeface="Arial" charset="0"/>
              </a:rPr>
              <a:t>5      50       75       0     1</a:t>
            </a:r>
            <a:endParaRPr lang="en-US">
              <a:solidFill>
                <a:srgbClr val="0033CC"/>
              </a:solidFill>
              <a:latin typeface="Times New Roman"/>
            </a:endParaRPr>
          </a:p>
        </p:txBody>
      </p:sp>
      <p:sp>
        <p:nvSpPr>
          <p:cNvPr id="576517" name="Rectangle 5"/>
          <p:cNvSpPr>
            <a:spLocks noChangeArrowheads="1"/>
          </p:cNvSpPr>
          <p:nvPr/>
        </p:nvSpPr>
        <p:spPr bwMode="auto">
          <a:xfrm>
            <a:off x="3232861" y="6370747"/>
            <a:ext cx="131092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eaLnBrk="0" hangingPunct="0"/>
            <a:endParaRPr lang="sv-SE" b="1">
              <a:solidFill>
                <a:srgbClr val="FFFFFF"/>
              </a:solidFill>
              <a:latin typeface="Times New Roman"/>
            </a:endParaRPr>
          </a:p>
        </p:txBody>
      </p:sp>
      <p:sp>
        <p:nvSpPr>
          <p:cNvPr id="576518" name="Rectangle 6"/>
          <p:cNvSpPr>
            <a:spLocks noChangeArrowheads="1"/>
          </p:cNvSpPr>
          <p:nvPr/>
        </p:nvSpPr>
        <p:spPr bwMode="auto">
          <a:xfrm>
            <a:off x="6471429" y="6388139"/>
            <a:ext cx="323165" cy="2184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eaLnBrk="0" hangingPunct="0"/>
            <a:r>
              <a:rPr lang="en-US" sz="2100">
                <a:solidFill>
                  <a:srgbClr val="FFFFFF"/>
                </a:solidFill>
                <a:latin typeface="Arial" charset="0"/>
              </a:rPr>
              <a:t>                             </a:t>
            </a:r>
            <a:endParaRPr lang="en-US">
              <a:solidFill>
                <a:srgbClr val="FFFFFF"/>
              </a:solidFill>
              <a:latin typeface="Times New Roman"/>
            </a:endParaRPr>
          </a:p>
        </p:txBody>
      </p:sp>
      <p:sp>
        <p:nvSpPr>
          <p:cNvPr id="576519" name="Rectangle 7"/>
          <p:cNvSpPr>
            <a:spLocks noChangeArrowheads="1"/>
          </p:cNvSpPr>
          <p:nvPr/>
        </p:nvSpPr>
        <p:spPr bwMode="auto">
          <a:xfrm rot="16200000">
            <a:off x="492504" y="4887450"/>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none" lIns="0" tIns="0" rIns="0" bIns="0">
            <a:spAutoFit/>
          </a:bodyPr>
          <a:lstStyle/>
          <a:p>
            <a:pPr eaLnBrk="0" hangingPunct="0"/>
            <a:endParaRPr lang="en-GB">
              <a:solidFill>
                <a:srgbClr val="FFFFFF"/>
              </a:solidFill>
              <a:latin typeface="Times New Roman"/>
            </a:endParaRPr>
          </a:p>
        </p:txBody>
      </p:sp>
      <p:sp>
        <p:nvSpPr>
          <p:cNvPr id="576520" name="Rectangle 8"/>
          <p:cNvSpPr>
            <a:spLocks noChangeArrowheads="1"/>
          </p:cNvSpPr>
          <p:nvPr/>
        </p:nvSpPr>
        <p:spPr bwMode="auto">
          <a:xfrm rot="16200000">
            <a:off x="492504" y="4717587"/>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none" lIns="0" tIns="0" rIns="0" bIns="0">
            <a:spAutoFit/>
          </a:bodyPr>
          <a:lstStyle/>
          <a:p>
            <a:pPr eaLnBrk="0" hangingPunct="0"/>
            <a:endParaRPr lang="en-GB">
              <a:solidFill>
                <a:srgbClr val="FFFFFF"/>
              </a:solidFill>
              <a:latin typeface="Times New Roman"/>
            </a:endParaRPr>
          </a:p>
        </p:txBody>
      </p:sp>
      <p:sp>
        <p:nvSpPr>
          <p:cNvPr id="576521" name="Rectangle 9"/>
          <p:cNvSpPr>
            <a:spLocks noChangeArrowheads="1"/>
          </p:cNvSpPr>
          <p:nvPr/>
        </p:nvSpPr>
        <p:spPr bwMode="auto">
          <a:xfrm rot="16200000">
            <a:off x="489680" y="4555662"/>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none" lIns="0" tIns="0" rIns="0" bIns="0">
            <a:spAutoFit/>
          </a:bodyPr>
          <a:lstStyle/>
          <a:p>
            <a:pPr eaLnBrk="0" hangingPunct="0"/>
            <a:endParaRPr lang="en-GB">
              <a:solidFill>
                <a:srgbClr val="FFFFFF"/>
              </a:solidFill>
              <a:latin typeface="Times New Roman"/>
            </a:endParaRPr>
          </a:p>
        </p:txBody>
      </p:sp>
      <p:sp>
        <p:nvSpPr>
          <p:cNvPr id="576522" name="Rectangle 10"/>
          <p:cNvSpPr>
            <a:spLocks noChangeArrowheads="1"/>
          </p:cNvSpPr>
          <p:nvPr/>
        </p:nvSpPr>
        <p:spPr bwMode="auto">
          <a:xfrm rot="16200000">
            <a:off x="493916" y="4369925"/>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none" lIns="0" tIns="0" rIns="0" bIns="0">
            <a:spAutoFit/>
          </a:bodyPr>
          <a:lstStyle/>
          <a:p>
            <a:pPr eaLnBrk="0" hangingPunct="0"/>
            <a:endParaRPr lang="en-GB">
              <a:solidFill>
                <a:srgbClr val="FFFFFF"/>
              </a:solidFill>
              <a:latin typeface="Times New Roman"/>
            </a:endParaRPr>
          </a:p>
        </p:txBody>
      </p:sp>
      <p:sp>
        <p:nvSpPr>
          <p:cNvPr id="576523" name="Rectangle 11"/>
          <p:cNvSpPr>
            <a:spLocks noChangeArrowheads="1"/>
          </p:cNvSpPr>
          <p:nvPr/>
        </p:nvSpPr>
        <p:spPr bwMode="auto">
          <a:xfrm rot="16200000">
            <a:off x="493916" y="4244512"/>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none" lIns="0" tIns="0" rIns="0" bIns="0">
            <a:spAutoFit/>
          </a:bodyPr>
          <a:lstStyle/>
          <a:p>
            <a:pPr eaLnBrk="0" hangingPunct="0"/>
            <a:endParaRPr lang="en-GB">
              <a:solidFill>
                <a:srgbClr val="FFFFFF"/>
              </a:solidFill>
              <a:latin typeface="Times New Roman"/>
            </a:endParaRPr>
          </a:p>
        </p:txBody>
      </p:sp>
      <p:sp>
        <p:nvSpPr>
          <p:cNvPr id="576524" name="Rectangle 12"/>
          <p:cNvSpPr>
            <a:spLocks noChangeArrowheads="1"/>
          </p:cNvSpPr>
          <p:nvPr/>
        </p:nvSpPr>
        <p:spPr bwMode="auto">
          <a:xfrm rot="16200000">
            <a:off x="491796" y="4122275"/>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none" lIns="0" tIns="0" rIns="0" bIns="0">
            <a:spAutoFit/>
          </a:bodyPr>
          <a:lstStyle/>
          <a:p>
            <a:pPr eaLnBrk="0" hangingPunct="0"/>
            <a:endParaRPr lang="en-GB">
              <a:solidFill>
                <a:srgbClr val="FFFFFF"/>
              </a:solidFill>
              <a:latin typeface="Times New Roman"/>
            </a:endParaRPr>
          </a:p>
        </p:txBody>
      </p:sp>
      <p:sp>
        <p:nvSpPr>
          <p:cNvPr id="576525" name="Rectangle 13"/>
          <p:cNvSpPr>
            <a:spLocks noChangeArrowheads="1"/>
          </p:cNvSpPr>
          <p:nvPr/>
        </p:nvSpPr>
        <p:spPr bwMode="auto">
          <a:xfrm rot="16200000">
            <a:off x="496032" y="4006342"/>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none" lIns="0" tIns="0" rIns="0" bIns="0">
            <a:spAutoFit/>
          </a:bodyPr>
          <a:lstStyle/>
          <a:p>
            <a:pPr eaLnBrk="0" hangingPunct="0"/>
            <a:endParaRPr lang="en-GB">
              <a:solidFill>
                <a:srgbClr val="FFFFFF"/>
              </a:solidFill>
              <a:latin typeface="Times New Roman"/>
            </a:endParaRPr>
          </a:p>
        </p:txBody>
      </p:sp>
      <p:grpSp>
        <p:nvGrpSpPr>
          <p:cNvPr id="576526" name="Group 14"/>
          <p:cNvGrpSpPr>
            <a:grpSpLocks/>
          </p:cNvGrpSpPr>
          <p:nvPr/>
        </p:nvGrpSpPr>
        <p:grpSpPr bwMode="auto">
          <a:xfrm>
            <a:off x="482606" y="2692491"/>
            <a:ext cx="8751720" cy="3654422"/>
            <a:chOff x="438" y="1829"/>
            <a:chExt cx="6202" cy="2302"/>
          </a:xfrm>
        </p:grpSpPr>
        <p:sp>
          <p:nvSpPr>
            <p:cNvPr id="576527" name="Freeform 15"/>
            <p:cNvSpPr>
              <a:spLocks/>
            </p:cNvSpPr>
            <p:nvPr/>
          </p:nvSpPr>
          <p:spPr bwMode="auto">
            <a:xfrm>
              <a:off x="1152" y="3086"/>
              <a:ext cx="183" cy="283"/>
            </a:xfrm>
            <a:custGeom>
              <a:avLst/>
              <a:gdLst>
                <a:gd name="T0" fmla="*/ 172 w 184"/>
                <a:gd name="T1" fmla="*/ 0 h 309"/>
                <a:gd name="T2" fmla="*/ 172 w 184"/>
                <a:gd name="T3" fmla="*/ 0 h 309"/>
                <a:gd name="T4" fmla="*/ 172 w 184"/>
                <a:gd name="T5" fmla="*/ 24 h 309"/>
                <a:gd name="T6" fmla="*/ 159 w 184"/>
                <a:gd name="T7" fmla="*/ 48 h 309"/>
                <a:gd name="T8" fmla="*/ 147 w 184"/>
                <a:gd name="T9" fmla="*/ 60 h 309"/>
                <a:gd name="T10" fmla="*/ 135 w 184"/>
                <a:gd name="T11" fmla="*/ 95 h 309"/>
                <a:gd name="T12" fmla="*/ 110 w 184"/>
                <a:gd name="T13" fmla="*/ 143 h 309"/>
                <a:gd name="T14" fmla="*/ 86 w 184"/>
                <a:gd name="T15" fmla="*/ 191 h 309"/>
                <a:gd name="T16" fmla="*/ 49 w 184"/>
                <a:gd name="T17" fmla="*/ 238 h 309"/>
                <a:gd name="T18" fmla="*/ 25 w 184"/>
                <a:gd name="T19" fmla="*/ 274 h 309"/>
                <a:gd name="T20" fmla="*/ 12 w 184"/>
                <a:gd name="T21" fmla="*/ 297 h 309"/>
                <a:gd name="T22" fmla="*/ 0 w 184"/>
                <a:gd name="T23" fmla="*/ 309 h 309"/>
                <a:gd name="T24" fmla="*/ 12 w 184"/>
                <a:gd name="T25" fmla="*/ 309 h 309"/>
                <a:gd name="T26" fmla="*/ 12 w 184"/>
                <a:gd name="T27" fmla="*/ 309 h 309"/>
                <a:gd name="T28" fmla="*/ 37 w 184"/>
                <a:gd name="T29" fmla="*/ 274 h 309"/>
                <a:gd name="T30" fmla="*/ 61 w 184"/>
                <a:gd name="T31" fmla="*/ 238 h 309"/>
                <a:gd name="T32" fmla="*/ 86 w 184"/>
                <a:gd name="T33" fmla="*/ 202 h 309"/>
                <a:gd name="T34" fmla="*/ 123 w 184"/>
                <a:gd name="T35" fmla="*/ 143 h 309"/>
                <a:gd name="T36" fmla="*/ 147 w 184"/>
                <a:gd name="T37" fmla="*/ 95 h 309"/>
                <a:gd name="T38" fmla="*/ 159 w 184"/>
                <a:gd name="T39" fmla="*/ 72 h 309"/>
                <a:gd name="T40" fmla="*/ 172 w 184"/>
                <a:gd name="T41" fmla="*/ 48 h 309"/>
                <a:gd name="T42" fmla="*/ 184 w 184"/>
                <a:gd name="T43" fmla="*/ 24 h 309"/>
                <a:gd name="T44" fmla="*/ 184 w 184"/>
                <a:gd name="T45" fmla="*/ 12 h 309"/>
                <a:gd name="T46" fmla="*/ 172 w 184"/>
                <a:gd name="T4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4" h="309">
                  <a:moveTo>
                    <a:pt x="172" y="0"/>
                  </a:moveTo>
                  <a:lnTo>
                    <a:pt x="172" y="0"/>
                  </a:lnTo>
                  <a:lnTo>
                    <a:pt x="172" y="24"/>
                  </a:lnTo>
                  <a:lnTo>
                    <a:pt x="159" y="48"/>
                  </a:lnTo>
                  <a:lnTo>
                    <a:pt x="147" y="60"/>
                  </a:lnTo>
                  <a:lnTo>
                    <a:pt x="135" y="95"/>
                  </a:lnTo>
                  <a:lnTo>
                    <a:pt x="110" y="143"/>
                  </a:lnTo>
                  <a:lnTo>
                    <a:pt x="86" y="191"/>
                  </a:lnTo>
                  <a:lnTo>
                    <a:pt x="49" y="238"/>
                  </a:lnTo>
                  <a:lnTo>
                    <a:pt x="25" y="274"/>
                  </a:lnTo>
                  <a:lnTo>
                    <a:pt x="12" y="297"/>
                  </a:lnTo>
                  <a:lnTo>
                    <a:pt x="0" y="309"/>
                  </a:lnTo>
                  <a:lnTo>
                    <a:pt x="12" y="309"/>
                  </a:lnTo>
                  <a:lnTo>
                    <a:pt x="12" y="309"/>
                  </a:lnTo>
                  <a:lnTo>
                    <a:pt x="37" y="274"/>
                  </a:lnTo>
                  <a:lnTo>
                    <a:pt x="61" y="238"/>
                  </a:lnTo>
                  <a:lnTo>
                    <a:pt x="86" y="202"/>
                  </a:lnTo>
                  <a:lnTo>
                    <a:pt x="123" y="143"/>
                  </a:lnTo>
                  <a:lnTo>
                    <a:pt x="147" y="95"/>
                  </a:lnTo>
                  <a:lnTo>
                    <a:pt x="159" y="72"/>
                  </a:lnTo>
                  <a:lnTo>
                    <a:pt x="172" y="48"/>
                  </a:lnTo>
                  <a:lnTo>
                    <a:pt x="184" y="24"/>
                  </a:lnTo>
                  <a:lnTo>
                    <a:pt x="184" y="12"/>
                  </a:lnTo>
                  <a:lnTo>
                    <a:pt x="172" y="0"/>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28" name="Freeform 16"/>
            <p:cNvSpPr>
              <a:spLocks/>
            </p:cNvSpPr>
            <p:nvPr/>
          </p:nvSpPr>
          <p:spPr bwMode="auto">
            <a:xfrm>
              <a:off x="1324" y="2389"/>
              <a:ext cx="244" cy="708"/>
            </a:xfrm>
            <a:custGeom>
              <a:avLst/>
              <a:gdLst>
                <a:gd name="T0" fmla="*/ 245 w 245"/>
                <a:gd name="T1" fmla="*/ 0 h 772"/>
                <a:gd name="T2" fmla="*/ 245 w 245"/>
                <a:gd name="T3" fmla="*/ 0 h 772"/>
                <a:gd name="T4" fmla="*/ 232 w 245"/>
                <a:gd name="T5" fmla="*/ 12 h 772"/>
                <a:gd name="T6" fmla="*/ 232 w 245"/>
                <a:gd name="T7" fmla="*/ 12 h 772"/>
                <a:gd name="T8" fmla="*/ 220 w 245"/>
                <a:gd name="T9" fmla="*/ 23 h 772"/>
                <a:gd name="T10" fmla="*/ 220 w 245"/>
                <a:gd name="T11" fmla="*/ 35 h 772"/>
                <a:gd name="T12" fmla="*/ 208 w 245"/>
                <a:gd name="T13" fmla="*/ 71 h 772"/>
                <a:gd name="T14" fmla="*/ 183 w 245"/>
                <a:gd name="T15" fmla="*/ 118 h 772"/>
                <a:gd name="T16" fmla="*/ 171 w 245"/>
                <a:gd name="T17" fmla="*/ 166 h 772"/>
                <a:gd name="T18" fmla="*/ 147 w 245"/>
                <a:gd name="T19" fmla="*/ 225 h 772"/>
                <a:gd name="T20" fmla="*/ 134 w 245"/>
                <a:gd name="T21" fmla="*/ 297 h 772"/>
                <a:gd name="T22" fmla="*/ 110 w 245"/>
                <a:gd name="T23" fmla="*/ 356 h 772"/>
                <a:gd name="T24" fmla="*/ 73 w 245"/>
                <a:gd name="T25" fmla="*/ 487 h 772"/>
                <a:gd name="T26" fmla="*/ 36 w 245"/>
                <a:gd name="T27" fmla="*/ 606 h 772"/>
                <a:gd name="T28" fmla="*/ 12 w 245"/>
                <a:gd name="T29" fmla="*/ 701 h 772"/>
                <a:gd name="T30" fmla="*/ 0 w 245"/>
                <a:gd name="T31" fmla="*/ 760 h 772"/>
                <a:gd name="T32" fmla="*/ 12 w 245"/>
                <a:gd name="T33" fmla="*/ 772 h 772"/>
                <a:gd name="T34" fmla="*/ 24 w 245"/>
                <a:gd name="T35" fmla="*/ 713 h 772"/>
                <a:gd name="T36" fmla="*/ 49 w 245"/>
                <a:gd name="T37" fmla="*/ 618 h 772"/>
                <a:gd name="T38" fmla="*/ 85 w 245"/>
                <a:gd name="T39" fmla="*/ 487 h 772"/>
                <a:gd name="T40" fmla="*/ 122 w 245"/>
                <a:gd name="T41" fmla="*/ 356 h 772"/>
                <a:gd name="T42" fmla="*/ 147 w 245"/>
                <a:gd name="T43" fmla="*/ 297 h 772"/>
                <a:gd name="T44" fmla="*/ 159 w 245"/>
                <a:gd name="T45" fmla="*/ 237 h 772"/>
                <a:gd name="T46" fmla="*/ 183 w 245"/>
                <a:gd name="T47" fmla="*/ 178 h 772"/>
                <a:gd name="T48" fmla="*/ 196 w 245"/>
                <a:gd name="T49" fmla="*/ 118 h 772"/>
                <a:gd name="T50" fmla="*/ 220 w 245"/>
                <a:gd name="T51" fmla="*/ 83 h 772"/>
                <a:gd name="T52" fmla="*/ 232 w 245"/>
                <a:gd name="T53" fmla="*/ 47 h 772"/>
                <a:gd name="T54" fmla="*/ 232 w 245"/>
                <a:gd name="T55" fmla="*/ 35 h 772"/>
                <a:gd name="T56" fmla="*/ 245 w 245"/>
                <a:gd name="T57" fmla="*/ 23 h 772"/>
                <a:gd name="T58" fmla="*/ 245 w 245"/>
                <a:gd name="T59" fmla="*/ 23 h 772"/>
                <a:gd name="T60" fmla="*/ 245 w 245"/>
                <a:gd name="T61" fmla="*/ 23 h 772"/>
                <a:gd name="T62" fmla="*/ 245 w 245"/>
                <a:gd name="T63"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5" h="772">
                  <a:moveTo>
                    <a:pt x="245" y="0"/>
                  </a:moveTo>
                  <a:lnTo>
                    <a:pt x="245" y="0"/>
                  </a:lnTo>
                  <a:lnTo>
                    <a:pt x="232" y="12"/>
                  </a:lnTo>
                  <a:lnTo>
                    <a:pt x="232" y="12"/>
                  </a:lnTo>
                  <a:lnTo>
                    <a:pt x="220" y="23"/>
                  </a:lnTo>
                  <a:lnTo>
                    <a:pt x="220" y="35"/>
                  </a:lnTo>
                  <a:lnTo>
                    <a:pt x="208" y="71"/>
                  </a:lnTo>
                  <a:lnTo>
                    <a:pt x="183" y="118"/>
                  </a:lnTo>
                  <a:lnTo>
                    <a:pt x="171" y="166"/>
                  </a:lnTo>
                  <a:lnTo>
                    <a:pt x="147" y="225"/>
                  </a:lnTo>
                  <a:lnTo>
                    <a:pt x="134" y="297"/>
                  </a:lnTo>
                  <a:lnTo>
                    <a:pt x="110" y="356"/>
                  </a:lnTo>
                  <a:lnTo>
                    <a:pt x="73" y="487"/>
                  </a:lnTo>
                  <a:lnTo>
                    <a:pt x="36" y="606"/>
                  </a:lnTo>
                  <a:lnTo>
                    <a:pt x="12" y="701"/>
                  </a:lnTo>
                  <a:lnTo>
                    <a:pt x="0" y="760"/>
                  </a:lnTo>
                  <a:lnTo>
                    <a:pt x="12" y="772"/>
                  </a:lnTo>
                  <a:lnTo>
                    <a:pt x="24" y="713"/>
                  </a:lnTo>
                  <a:lnTo>
                    <a:pt x="49" y="618"/>
                  </a:lnTo>
                  <a:lnTo>
                    <a:pt x="85" y="487"/>
                  </a:lnTo>
                  <a:lnTo>
                    <a:pt x="122" y="356"/>
                  </a:lnTo>
                  <a:lnTo>
                    <a:pt x="147" y="297"/>
                  </a:lnTo>
                  <a:lnTo>
                    <a:pt x="159" y="237"/>
                  </a:lnTo>
                  <a:lnTo>
                    <a:pt x="183" y="178"/>
                  </a:lnTo>
                  <a:lnTo>
                    <a:pt x="196" y="118"/>
                  </a:lnTo>
                  <a:lnTo>
                    <a:pt x="220" y="83"/>
                  </a:lnTo>
                  <a:lnTo>
                    <a:pt x="232" y="47"/>
                  </a:lnTo>
                  <a:lnTo>
                    <a:pt x="232" y="35"/>
                  </a:lnTo>
                  <a:lnTo>
                    <a:pt x="245" y="23"/>
                  </a:lnTo>
                  <a:lnTo>
                    <a:pt x="245" y="23"/>
                  </a:lnTo>
                  <a:lnTo>
                    <a:pt x="245" y="23"/>
                  </a:lnTo>
                  <a:lnTo>
                    <a:pt x="245" y="0"/>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29" name="Freeform 17"/>
            <p:cNvSpPr>
              <a:spLocks/>
            </p:cNvSpPr>
            <p:nvPr/>
          </p:nvSpPr>
          <p:spPr bwMode="auto">
            <a:xfrm>
              <a:off x="1568" y="2160"/>
              <a:ext cx="123" cy="250"/>
            </a:xfrm>
            <a:custGeom>
              <a:avLst/>
              <a:gdLst>
                <a:gd name="T0" fmla="*/ 122 w 122"/>
                <a:gd name="T1" fmla="*/ 0 h 273"/>
                <a:gd name="T2" fmla="*/ 122 w 122"/>
                <a:gd name="T3" fmla="*/ 0 h 273"/>
                <a:gd name="T4" fmla="*/ 110 w 122"/>
                <a:gd name="T5" fmla="*/ 0 h 273"/>
                <a:gd name="T6" fmla="*/ 110 w 122"/>
                <a:gd name="T7" fmla="*/ 0 h 273"/>
                <a:gd name="T8" fmla="*/ 98 w 122"/>
                <a:gd name="T9" fmla="*/ 0 h 273"/>
                <a:gd name="T10" fmla="*/ 98 w 122"/>
                <a:gd name="T11" fmla="*/ 12 h 273"/>
                <a:gd name="T12" fmla="*/ 85 w 122"/>
                <a:gd name="T13" fmla="*/ 24 h 273"/>
                <a:gd name="T14" fmla="*/ 73 w 122"/>
                <a:gd name="T15" fmla="*/ 36 h 273"/>
                <a:gd name="T16" fmla="*/ 73 w 122"/>
                <a:gd name="T17" fmla="*/ 59 h 273"/>
                <a:gd name="T18" fmla="*/ 61 w 122"/>
                <a:gd name="T19" fmla="*/ 83 h 273"/>
                <a:gd name="T20" fmla="*/ 61 w 122"/>
                <a:gd name="T21" fmla="*/ 107 h 273"/>
                <a:gd name="T22" fmla="*/ 49 w 122"/>
                <a:gd name="T23" fmla="*/ 131 h 273"/>
                <a:gd name="T24" fmla="*/ 36 w 122"/>
                <a:gd name="T25" fmla="*/ 178 h 273"/>
                <a:gd name="T26" fmla="*/ 24 w 122"/>
                <a:gd name="T27" fmla="*/ 214 h 273"/>
                <a:gd name="T28" fmla="*/ 12 w 122"/>
                <a:gd name="T29" fmla="*/ 226 h 273"/>
                <a:gd name="T30" fmla="*/ 12 w 122"/>
                <a:gd name="T31" fmla="*/ 250 h 273"/>
                <a:gd name="T32" fmla="*/ 12 w 122"/>
                <a:gd name="T33" fmla="*/ 250 h 273"/>
                <a:gd name="T34" fmla="*/ 0 w 122"/>
                <a:gd name="T35" fmla="*/ 250 h 273"/>
                <a:gd name="T36" fmla="*/ 0 w 122"/>
                <a:gd name="T37" fmla="*/ 250 h 273"/>
                <a:gd name="T38" fmla="*/ 0 w 122"/>
                <a:gd name="T39" fmla="*/ 250 h 273"/>
                <a:gd name="T40" fmla="*/ 0 w 122"/>
                <a:gd name="T41" fmla="*/ 273 h 273"/>
                <a:gd name="T42" fmla="*/ 12 w 122"/>
                <a:gd name="T43" fmla="*/ 262 h 273"/>
                <a:gd name="T44" fmla="*/ 12 w 122"/>
                <a:gd name="T45" fmla="*/ 262 h 273"/>
                <a:gd name="T46" fmla="*/ 12 w 122"/>
                <a:gd name="T47" fmla="*/ 262 h 273"/>
                <a:gd name="T48" fmla="*/ 24 w 122"/>
                <a:gd name="T49" fmla="*/ 250 h 273"/>
                <a:gd name="T50" fmla="*/ 24 w 122"/>
                <a:gd name="T51" fmla="*/ 238 h 273"/>
                <a:gd name="T52" fmla="*/ 36 w 122"/>
                <a:gd name="T53" fmla="*/ 214 h 273"/>
                <a:gd name="T54" fmla="*/ 49 w 122"/>
                <a:gd name="T55" fmla="*/ 178 h 273"/>
                <a:gd name="T56" fmla="*/ 61 w 122"/>
                <a:gd name="T57" fmla="*/ 131 h 273"/>
                <a:gd name="T58" fmla="*/ 73 w 122"/>
                <a:gd name="T59" fmla="*/ 107 h 273"/>
                <a:gd name="T60" fmla="*/ 73 w 122"/>
                <a:gd name="T61" fmla="*/ 83 h 273"/>
                <a:gd name="T62" fmla="*/ 85 w 122"/>
                <a:gd name="T63" fmla="*/ 59 h 273"/>
                <a:gd name="T64" fmla="*/ 85 w 122"/>
                <a:gd name="T65" fmla="*/ 48 h 273"/>
                <a:gd name="T66" fmla="*/ 98 w 122"/>
                <a:gd name="T67" fmla="*/ 36 h 273"/>
                <a:gd name="T68" fmla="*/ 110 w 122"/>
                <a:gd name="T69" fmla="*/ 24 h 273"/>
                <a:gd name="T70" fmla="*/ 110 w 122"/>
                <a:gd name="T71" fmla="*/ 12 h 273"/>
                <a:gd name="T72" fmla="*/ 110 w 122"/>
                <a:gd name="T73" fmla="*/ 12 h 273"/>
                <a:gd name="T74" fmla="*/ 122 w 122"/>
                <a:gd name="T75" fmla="*/ 12 h 273"/>
                <a:gd name="T76" fmla="*/ 122 w 122"/>
                <a:gd name="T77" fmla="*/ 12 h 273"/>
                <a:gd name="T78" fmla="*/ 122 w 122"/>
                <a:gd name="T79"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273">
                  <a:moveTo>
                    <a:pt x="122" y="0"/>
                  </a:moveTo>
                  <a:lnTo>
                    <a:pt x="122" y="0"/>
                  </a:lnTo>
                  <a:lnTo>
                    <a:pt x="110" y="0"/>
                  </a:lnTo>
                  <a:lnTo>
                    <a:pt x="110" y="0"/>
                  </a:lnTo>
                  <a:lnTo>
                    <a:pt x="98" y="0"/>
                  </a:lnTo>
                  <a:lnTo>
                    <a:pt x="98" y="12"/>
                  </a:lnTo>
                  <a:lnTo>
                    <a:pt x="85" y="24"/>
                  </a:lnTo>
                  <a:lnTo>
                    <a:pt x="73" y="36"/>
                  </a:lnTo>
                  <a:lnTo>
                    <a:pt x="73" y="59"/>
                  </a:lnTo>
                  <a:lnTo>
                    <a:pt x="61" y="83"/>
                  </a:lnTo>
                  <a:lnTo>
                    <a:pt x="61" y="107"/>
                  </a:lnTo>
                  <a:lnTo>
                    <a:pt x="49" y="131"/>
                  </a:lnTo>
                  <a:lnTo>
                    <a:pt x="36" y="178"/>
                  </a:lnTo>
                  <a:lnTo>
                    <a:pt x="24" y="214"/>
                  </a:lnTo>
                  <a:lnTo>
                    <a:pt x="12" y="226"/>
                  </a:lnTo>
                  <a:lnTo>
                    <a:pt x="12" y="250"/>
                  </a:lnTo>
                  <a:lnTo>
                    <a:pt x="12" y="250"/>
                  </a:lnTo>
                  <a:lnTo>
                    <a:pt x="0" y="250"/>
                  </a:lnTo>
                  <a:lnTo>
                    <a:pt x="0" y="250"/>
                  </a:lnTo>
                  <a:lnTo>
                    <a:pt x="0" y="250"/>
                  </a:lnTo>
                  <a:lnTo>
                    <a:pt x="0" y="273"/>
                  </a:lnTo>
                  <a:lnTo>
                    <a:pt x="12" y="262"/>
                  </a:lnTo>
                  <a:lnTo>
                    <a:pt x="12" y="262"/>
                  </a:lnTo>
                  <a:lnTo>
                    <a:pt x="12" y="262"/>
                  </a:lnTo>
                  <a:lnTo>
                    <a:pt x="24" y="250"/>
                  </a:lnTo>
                  <a:lnTo>
                    <a:pt x="24" y="238"/>
                  </a:lnTo>
                  <a:lnTo>
                    <a:pt x="36" y="214"/>
                  </a:lnTo>
                  <a:lnTo>
                    <a:pt x="49" y="178"/>
                  </a:lnTo>
                  <a:lnTo>
                    <a:pt x="61" y="131"/>
                  </a:lnTo>
                  <a:lnTo>
                    <a:pt x="73" y="107"/>
                  </a:lnTo>
                  <a:lnTo>
                    <a:pt x="73" y="83"/>
                  </a:lnTo>
                  <a:lnTo>
                    <a:pt x="85" y="59"/>
                  </a:lnTo>
                  <a:lnTo>
                    <a:pt x="85" y="48"/>
                  </a:lnTo>
                  <a:lnTo>
                    <a:pt x="98" y="36"/>
                  </a:lnTo>
                  <a:lnTo>
                    <a:pt x="110" y="24"/>
                  </a:lnTo>
                  <a:lnTo>
                    <a:pt x="110" y="12"/>
                  </a:lnTo>
                  <a:lnTo>
                    <a:pt x="110" y="12"/>
                  </a:lnTo>
                  <a:lnTo>
                    <a:pt x="122" y="12"/>
                  </a:lnTo>
                  <a:lnTo>
                    <a:pt x="122" y="12"/>
                  </a:lnTo>
                  <a:lnTo>
                    <a:pt x="122" y="0"/>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0" name="Freeform 18"/>
            <p:cNvSpPr>
              <a:spLocks/>
            </p:cNvSpPr>
            <p:nvPr/>
          </p:nvSpPr>
          <p:spPr bwMode="auto">
            <a:xfrm>
              <a:off x="1691" y="2160"/>
              <a:ext cx="121" cy="120"/>
            </a:xfrm>
            <a:custGeom>
              <a:avLst/>
              <a:gdLst>
                <a:gd name="T0" fmla="*/ 122 w 122"/>
                <a:gd name="T1" fmla="*/ 131 h 131"/>
                <a:gd name="T2" fmla="*/ 122 w 122"/>
                <a:gd name="T3" fmla="*/ 131 h 131"/>
                <a:gd name="T4" fmla="*/ 110 w 122"/>
                <a:gd name="T5" fmla="*/ 107 h 131"/>
                <a:gd name="T6" fmla="*/ 110 w 122"/>
                <a:gd name="T7" fmla="*/ 83 h 131"/>
                <a:gd name="T8" fmla="*/ 98 w 122"/>
                <a:gd name="T9" fmla="*/ 71 h 131"/>
                <a:gd name="T10" fmla="*/ 86 w 122"/>
                <a:gd name="T11" fmla="*/ 48 h 131"/>
                <a:gd name="T12" fmla="*/ 73 w 122"/>
                <a:gd name="T13" fmla="*/ 36 h 131"/>
                <a:gd name="T14" fmla="*/ 73 w 122"/>
                <a:gd name="T15" fmla="*/ 24 h 131"/>
                <a:gd name="T16" fmla="*/ 61 w 122"/>
                <a:gd name="T17" fmla="*/ 12 h 131"/>
                <a:gd name="T18" fmla="*/ 49 w 122"/>
                <a:gd name="T19" fmla="*/ 12 h 131"/>
                <a:gd name="T20" fmla="*/ 37 w 122"/>
                <a:gd name="T21" fmla="*/ 0 h 131"/>
                <a:gd name="T22" fmla="*/ 24 w 122"/>
                <a:gd name="T23" fmla="*/ 0 h 131"/>
                <a:gd name="T24" fmla="*/ 12 w 122"/>
                <a:gd name="T25" fmla="*/ 0 h 131"/>
                <a:gd name="T26" fmla="*/ 0 w 122"/>
                <a:gd name="T27" fmla="*/ 0 h 131"/>
                <a:gd name="T28" fmla="*/ 0 w 122"/>
                <a:gd name="T29" fmla="*/ 12 h 131"/>
                <a:gd name="T30" fmla="*/ 12 w 122"/>
                <a:gd name="T31" fmla="*/ 12 h 131"/>
                <a:gd name="T32" fmla="*/ 24 w 122"/>
                <a:gd name="T33" fmla="*/ 12 h 131"/>
                <a:gd name="T34" fmla="*/ 37 w 122"/>
                <a:gd name="T35" fmla="*/ 12 h 131"/>
                <a:gd name="T36" fmla="*/ 37 w 122"/>
                <a:gd name="T37" fmla="*/ 24 h 131"/>
                <a:gd name="T38" fmla="*/ 49 w 122"/>
                <a:gd name="T39" fmla="*/ 24 h 131"/>
                <a:gd name="T40" fmla="*/ 61 w 122"/>
                <a:gd name="T41" fmla="*/ 36 h 131"/>
                <a:gd name="T42" fmla="*/ 61 w 122"/>
                <a:gd name="T43" fmla="*/ 48 h 131"/>
                <a:gd name="T44" fmla="*/ 73 w 122"/>
                <a:gd name="T45" fmla="*/ 48 h 131"/>
                <a:gd name="T46" fmla="*/ 86 w 122"/>
                <a:gd name="T47" fmla="*/ 71 h 131"/>
                <a:gd name="T48" fmla="*/ 98 w 122"/>
                <a:gd name="T49" fmla="*/ 95 h 131"/>
                <a:gd name="T50" fmla="*/ 98 w 122"/>
                <a:gd name="T51" fmla="*/ 119 h 131"/>
                <a:gd name="T52" fmla="*/ 98 w 122"/>
                <a:gd name="T53" fmla="*/ 131 h 131"/>
                <a:gd name="T54" fmla="*/ 122 w 122"/>
                <a:gd name="T55"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 h="131">
                  <a:moveTo>
                    <a:pt x="122" y="131"/>
                  </a:moveTo>
                  <a:lnTo>
                    <a:pt x="122" y="131"/>
                  </a:lnTo>
                  <a:lnTo>
                    <a:pt x="110" y="107"/>
                  </a:lnTo>
                  <a:lnTo>
                    <a:pt x="110" y="83"/>
                  </a:lnTo>
                  <a:lnTo>
                    <a:pt x="98" y="71"/>
                  </a:lnTo>
                  <a:lnTo>
                    <a:pt x="86" y="48"/>
                  </a:lnTo>
                  <a:lnTo>
                    <a:pt x="73" y="36"/>
                  </a:lnTo>
                  <a:lnTo>
                    <a:pt x="73" y="24"/>
                  </a:lnTo>
                  <a:lnTo>
                    <a:pt x="61" y="12"/>
                  </a:lnTo>
                  <a:lnTo>
                    <a:pt x="49" y="12"/>
                  </a:lnTo>
                  <a:lnTo>
                    <a:pt x="37" y="0"/>
                  </a:lnTo>
                  <a:lnTo>
                    <a:pt x="24" y="0"/>
                  </a:lnTo>
                  <a:lnTo>
                    <a:pt x="12" y="0"/>
                  </a:lnTo>
                  <a:lnTo>
                    <a:pt x="0" y="0"/>
                  </a:lnTo>
                  <a:lnTo>
                    <a:pt x="0" y="12"/>
                  </a:lnTo>
                  <a:lnTo>
                    <a:pt x="12" y="12"/>
                  </a:lnTo>
                  <a:lnTo>
                    <a:pt x="24" y="12"/>
                  </a:lnTo>
                  <a:lnTo>
                    <a:pt x="37" y="12"/>
                  </a:lnTo>
                  <a:lnTo>
                    <a:pt x="37" y="24"/>
                  </a:lnTo>
                  <a:lnTo>
                    <a:pt x="49" y="24"/>
                  </a:lnTo>
                  <a:lnTo>
                    <a:pt x="61" y="36"/>
                  </a:lnTo>
                  <a:lnTo>
                    <a:pt x="61" y="48"/>
                  </a:lnTo>
                  <a:lnTo>
                    <a:pt x="73" y="48"/>
                  </a:lnTo>
                  <a:lnTo>
                    <a:pt x="86" y="71"/>
                  </a:lnTo>
                  <a:lnTo>
                    <a:pt x="98" y="95"/>
                  </a:lnTo>
                  <a:lnTo>
                    <a:pt x="98" y="119"/>
                  </a:lnTo>
                  <a:lnTo>
                    <a:pt x="98" y="131"/>
                  </a:lnTo>
                  <a:lnTo>
                    <a:pt x="122" y="131"/>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1" name="Freeform 19"/>
            <p:cNvSpPr>
              <a:spLocks/>
            </p:cNvSpPr>
            <p:nvPr/>
          </p:nvSpPr>
          <p:spPr bwMode="auto">
            <a:xfrm>
              <a:off x="1788" y="2280"/>
              <a:ext cx="110" cy="65"/>
            </a:xfrm>
            <a:custGeom>
              <a:avLst/>
              <a:gdLst>
                <a:gd name="T0" fmla="*/ 110 w 110"/>
                <a:gd name="T1" fmla="*/ 59 h 71"/>
                <a:gd name="T2" fmla="*/ 110 w 110"/>
                <a:gd name="T3" fmla="*/ 59 h 71"/>
                <a:gd name="T4" fmla="*/ 86 w 110"/>
                <a:gd name="T5" fmla="*/ 59 h 71"/>
                <a:gd name="T6" fmla="*/ 73 w 110"/>
                <a:gd name="T7" fmla="*/ 59 h 71"/>
                <a:gd name="T8" fmla="*/ 61 w 110"/>
                <a:gd name="T9" fmla="*/ 47 h 71"/>
                <a:gd name="T10" fmla="*/ 49 w 110"/>
                <a:gd name="T11" fmla="*/ 47 h 71"/>
                <a:gd name="T12" fmla="*/ 37 w 110"/>
                <a:gd name="T13" fmla="*/ 35 h 71"/>
                <a:gd name="T14" fmla="*/ 37 w 110"/>
                <a:gd name="T15" fmla="*/ 24 h 71"/>
                <a:gd name="T16" fmla="*/ 24 w 110"/>
                <a:gd name="T17" fmla="*/ 12 h 71"/>
                <a:gd name="T18" fmla="*/ 24 w 110"/>
                <a:gd name="T19" fmla="*/ 0 h 71"/>
                <a:gd name="T20" fmla="*/ 0 w 110"/>
                <a:gd name="T21" fmla="*/ 0 h 71"/>
                <a:gd name="T22" fmla="*/ 12 w 110"/>
                <a:gd name="T23" fmla="*/ 24 h 71"/>
                <a:gd name="T24" fmla="*/ 24 w 110"/>
                <a:gd name="T25" fmla="*/ 35 h 71"/>
                <a:gd name="T26" fmla="*/ 37 w 110"/>
                <a:gd name="T27" fmla="*/ 47 h 71"/>
                <a:gd name="T28" fmla="*/ 37 w 110"/>
                <a:gd name="T29" fmla="*/ 59 h 71"/>
                <a:gd name="T30" fmla="*/ 61 w 110"/>
                <a:gd name="T31" fmla="*/ 71 h 71"/>
                <a:gd name="T32" fmla="*/ 73 w 110"/>
                <a:gd name="T33" fmla="*/ 71 h 71"/>
                <a:gd name="T34" fmla="*/ 86 w 110"/>
                <a:gd name="T35" fmla="*/ 71 h 71"/>
                <a:gd name="T36" fmla="*/ 110 w 110"/>
                <a:gd name="T37" fmla="*/ 71 h 71"/>
                <a:gd name="T38" fmla="*/ 110 w 110"/>
                <a:gd name="T39" fmla="*/ 5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71">
                  <a:moveTo>
                    <a:pt x="110" y="59"/>
                  </a:moveTo>
                  <a:lnTo>
                    <a:pt x="110" y="59"/>
                  </a:lnTo>
                  <a:lnTo>
                    <a:pt x="86" y="59"/>
                  </a:lnTo>
                  <a:lnTo>
                    <a:pt x="73" y="59"/>
                  </a:lnTo>
                  <a:lnTo>
                    <a:pt x="61" y="47"/>
                  </a:lnTo>
                  <a:lnTo>
                    <a:pt x="49" y="47"/>
                  </a:lnTo>
                  <a:lnTo>
                    <a:pt x="37" y="35"/>
                  </a:lnTo>
                  <a:lnTo>
                    <a:pt x="37" y="24"/>
                  </a:lnTo>
                  <a:lnTo>
                    <a:pt x="24" y="12"/>
                  </a:lnTo>
                  <a:lnTo>
                    <a:pt x="24" y="0"/>
                  </a:lnTo>
                  <a:lnTo>
                    <a:pt x="0" y="0"/>
                  </a:lnTo>
                  <a:lnTo>
                    <a:pt x="12" y="24"/>
                  </a:lnTo>
                  <a:lnTo>
                    <a:pt x="24" y="35"/>
                  </a:lnTo>
                  <a:lnTo>
                    <a:pt x="37" y="47"/>
                  </a:lnTo>
                  <a:lnTo>
                    <a:pt x="37" y="59"/>
                  </a:lnTo>
                  <a:lnTo>
                    <a:pt x="61" y="71"/>
                  </a:lnTo>
                  <a:lnTo>
                    <a:pt x="73" y="71"/>
                  </a:lnTo>
                  <a:lnTo>
                    <a:pt x="86" y="71"/>
                  </a:lnTo>
                  <a:lnTo>
                    <a:pt x="110" y="71"/>
                  </a:lnTo>
                  <a:lnTo>
                    <a:pt x="110" y="59"/>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2" name="Freeform 20"/>
            <p:cNvSpPr>
              <a:spLocks/>
            </p:cNvSpPr>
            <p:nvPr/>
          </p:nvSpPr>
          <p:spPr bwMode="auto">
            <a:xfrm>
              <a:off x="1898" y="2334"/>
              <a:ext cx="208" cy="207"/>
            </a:xfrm>
            <a:custGeom>
              <a:avLst/>
              <a:gdLst>
                <a:gd name="T0" fmla="*/ 208 w 208"/>
                <a:gd name="T1" fmla="*/ 226 h 226"/>
                <a:gd name="T2" fmla="*/ 208 w 208"/>
                <a:gd name="T3" fmla="*/ 226 h 226"/>
                <a:gd name="T4" fmla="*/ 196 w 208"/>
                <a:gd name="T5" fmla="*/ 214 h 226"/>
                <a:gd name="T6" fmla="*/ 196 w 208"/>
                <a:gd name="T7" fmla="*/ 202 h 226"/>
                <a:gd name="T8" fmla="*/ 184 w 208"/>
                <a:gd name="T9" fmla="*/ 178 h 226"/>
                <a:gd name="T10" fmla="*/ 184 w 208"/>
                <a:gd name="T11" fmla="*/ 167 h 226"/>
                <a:gd name="T12" fmla="*/ 172 w 208"/>
                <a:gd name="T13" fmla="*/ 143 h 226"/>
                <a:gd name="T14" fmla="*/ 147 w 208"/>
                <a:gd name="T15" fmla="*/ 131 h 226"/>
                <a:gd name="T16" fmla="*/ 135 w 208"/>
                <a:gd name="T17" fmla="*/ 107 h 226"/>
                <a:gd name="T18" fmla="*/ 123 w 208"/>
                <a:gd name="T19" fmla="*/ 95 h 226"/>
                <a:gd name="T20" fmla="*/ 98 w 208"/>
                <a:gd name="T21" fmla="*/ 72 h 226"/>
                <a:gd name="T22" fmla="*/ 86 w 208"/>
                <a:gd name="T23" fmla="*/ 60 h 226"/>
                <a:gd name="T24" fmla="*/ 61 w 208"/>
                <a:gd name="T25" fmla="*/ 48 h 226"/>
                <a:gd name="T26" fmla="*/ 49 w 208"/>
                <a:gd name="T27" fmla="*/ 24 h 226"/>
                <a:gd name="T28" fmla="*/ 37 w 208"/>
                <a:gd name="T29" fmla="*/ 12 h 226"/>
                <a:gd name="T30" fmla="*/ 25 w 208"/>
                <a:gd name="T31" fmla="*/ 12 h 226"/>
                <a:gd name="T32" fmla="*/ 12 w 208"/>
                <a:gd name="T33" fmla="*/ 0 h 226"/>
                <a:gd name="T34" fmla="*/ 0 w 208"/>
                <a:gd name="T35" fmla="*/ 0 h 226"/>
                <a:gd name="T36" fmla="*/ 0 w 208"/>
                <a:gd name="T37" fmla="*/ 12 h 226"/>
                <a:gd name="T38" fmla="*/ 0 w 208"/>
                <a:gd name="T39" fmla="*/ 12 h 226"/>
                <a:gd name="T40" fmla="*/ 12 w 208"/>
                <a:gd name="T41" fmla="*/ 24 h 226"/>
                <a:gd name="T42" fmla="*/ 25 w 208"/>
                <a:gd name="T43" fmla="*/ 24 h 226"/>
                <a:gd name="T44" fmla="*/ 49 w 208"/>
                <a:gd name="T45" fmla="*/ 48 h 226"/>
                <a:gd name="T46" fmla="*/ 61 w 208"/>
                <a:gd name="T47" fmla="*/ 60 h 226"/>
                <a:gd name="T48" fmla="*/ 74 w 208"/>
                <a:gd name="T49" fmla="*/ 72 h 226"/>
                <a:gd name="T50" fmla="*/ 98 w 208"/>
                <a:gd name="T51" fmla="*/ 83 h 226"/>
                <a:gd name="T52" fmla="*/ 110 w 208"/>
                <a:gd name="T53" fmla="*/ 107 h 226"/>
                <a:gd name="T54" fmla="*/ 123 w 208"/>
                <a:gd name="T55" fmla="*/ 119 h 226"/>
                <a:gd name="T56" fmla="*/ 135 w 208"/>
                <a:gd name="T57" fmla="*/ 143 h 226"/>
                <a:gd name="T58" fmla="*/ 159 w 208"/>
                <a:gd name="T59" fmla="*/ 155 h 226"/>
                <a:gd name="T60" fmla="*/ 172 w 208"/>
                <a:gd name="T61" fmla="*/ 178 h 226"/>
                <a:gd name="T62" fmla="*/ 172 w 208"/>
                <a:gd name="T63" fmla="*/ 190 h 226"/>
                <a:gd name="T64" fmla="*/ 184 w 208"/>
                <a:gd name="T65" fmla="*/ 202 h 226"/>
                <a:gd name="T66" fmla="*/ 196 w 208"/>
                <a:gd name="T67" fmla="*/ 214 h 226"/>
                <a:gd name="T68" fmla="*/ 196 w 208"/>
                <a:gd name="T69" fmla="*/ 226 h 226"/>
                <a:gd name="T70" fmla="*/ 208 w 208"/>
                <a:gd name="T71"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226">
                  <a:moveTo>
                    <a:pt x="208" y="226"/>
                  </a:moveTo>
                  <a:lnTo>
                    <a:pt x="208" y="226"/>
                  </a:lnTo>
                  <a:lnTo>
                    <a:pt x="196" y="214"/>
                  </a:lnTo>
                  <a:lnTo>
                    <a:pt x="196" y="202"/>
                  </a:lnTo>
                  <a:lnTo>
                    <a:pt x="184" y="178"/>
                  </a:lnTo>
                  <a:lnTo>
                    <a:pt x="184" y="167"/>
                  </a:lnTo>
                  <a:lnTo>
                    <a:pt x="172" y="143"/>
                  </a:lnTo>
                  <a:lnTo>
                    <a:pt x="147" y="131"/>
                  </a:lnTo>
                  <a:lnTo>
                    <a:pt x="135" y="107"/>
                  </a:lnTo>
                  <a:lnTo>
                    <a:pt x="123" y="95"/>
                  </a:lnTo>
                  <a:lnTo>
                    <a:pt x="98" y="72"/>
                  </a:lnTo>
                  <a:lnTo>
                    <a:pt x="86" y="60"/>
                  </a:lnTo>
                  <a:lnTo>
                    <a:pt x="61" y="48"/>
                  </a:lnTo>
                  <a:lnTo>
                    <a:pt x="49" y="24"/>
                  </a:lnTo>
                  <a:lnTo>
                    <a:pt x="37" y="12"/>
                  </a:lnTo>
                  <a:lnTo>
                    <a:pt x="25" y="12"/>
                  </a:lnTo>
                  <a:lnTo>
                    <a:pt x="12" y="0"/>
                  </a:lnTo>
                  <a:lnTo>
                    <a:pt x="0" y="0"/>
                  </a:lnTo>
                  <a:lnTo>
                    <a:pt x="0" y="12"/>
                  </a:lnTo>
                  <a:lnTo>
                    <a:pt x="0" y="12"/>
                  </a:lnTo>
                  <a:lnTo>
                    <a:pt x="12" y="24"/>
                  </a:lnTo>
                  <a:lnTo>
                    <a:pt x="25" y="24"/>
                  </a:lnTo>
                  <a:lnTo>
                    <a:pt x="49" y="48"/>
                  </a:lnTo>
                  <a:lnTo>
                    <a:pt x="61" y="60"/>
                  </a:lnTo>
                  <a:lnTo>
                    <a:pt x="74" y="72"/>
                  </a:lnTo>
                  <a:lnTo>
                    <a:pt x="98" y="83"/>
                  </a:lnTo>
                  <a:lnTo>
                    <a:pt x="110" y="107"/>
                  </a:lnTo>
                  <a:lnTo>
                    <a:pt x="123" y="119"/>
                  </a:lnTo>
                  <a:lnTo>
                    <a:pt x="135" y="143"/>
                  </a:lnTo>
                  <a:lnTo>
                    <a:pt x="159" y="155"/>
                  </a:lnTo>
                  <a:lnTo>
                    <a:pt x="172" y="178"/>
                  </a:lnTo>
                  <a:lnTo>
                    <a:pt x="172" y="190"/>
                  </a:lnTo>
                  <a:lnTo>
                    <a:pt x="184" y="202"/>
                  </a:lnTo>
                  <a:lnTo>
                    <a:pt x="196" y="214"/>
                  </a:lnTo>
                  <a:lnTo>
                    <a:pt x="196" y="226"/>
                  </a:lnTo>
                  <a:lnTo>
                    <a:pt x="208" y="226"/>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3" name="Freeform 21"/>
            <p:cNvSpPr>
              <a:spLocks/>
            </p:cNvSpPr>
            <p:nvPr/>
          </p:nvSpPr>
          <p:spPr bwMode="auto">
            <a:xfrm>
              <a:off x="2094" y="2541"/>
              <a:ext cx="171" cy="272"/>
            </a:xfrm>
            <a:custGeom>
              <a:avLst/>
              <a:gdLst>
                <a:gd name="T0" fmla="*/ 172 w 172"/>
                <a:gd name="T1" fmla="*/ 297 h 297"/>
                <a:gd name="T2" fmla="*/ 172 w 172"/>
                <a:gd name="T3" fmla="*/ 297 h 297"/>
                <a:gd name="T4" fmla="*/ 172 w 172"/>
                <a:gd name="T5" fmla="*/ 285 h 297"/>
                <a:gd name="T6" fmla="*/ 159 w 172"/>
                <a:gd name="T7" fmla="*/ 273 h 297"/>
                <a:gd name="T8" fmla="*/ 159 w 172"/>
                <a:gd name="T9" fmla="*/ 250 h 297"/>
                <a:gd name="T10" fmla="*/ 147 w 172"/>
                <a:gd name="T11" fmla="*/ 238 h 297"/>
                <a:gd name="T12" fmla="*/ 123 w 172"/>
                <a:gd name="T13" fmla="*/ 190 h 297"/>
                <a:gd name="T14" fmla="*/ 98 w 172"/>
                <a:gd name="T15" fmla="*/ 143 h 297"/>
                <a:gd name="T16" fmla="*/ 61 w 172"/>
                <a:gd name="T17" fmla="*/ 95 h 297"/>
                <a:gd name="T18" fmla="*/ 37 w 172"/>
                <a:gd name="T19" fmla="*/ 59 h 297"/>
                <a:gd name="T20" fmla="*/ 25 w 172"/>
                <a:gd name="T21" fmla="*/ 36 h 297"/>
                <a:gd name="T22" fmla="*/ 12 w 172"/>
                <a:gd name="T23" fmla="*/ 24 h 297"/>
                <a:gd name="T24" fmla="*/ 12 w 172"/>
                <a:gd name="T25" fmla="*/ 12 h 297"/>
                <a:gd name="T26" fmla="*/ 12 w 172"/>
                <a:gd name="T27" fmla="*/ 0 h 297"/>
                <a:gd name="T28" fmla="*/ 0 w 172"/>
                <a:gd name="T29" fmla="*/ 0 h 297"/>
                <a:gd name="T30" fmla="*/ 0 w 172"/>
                <a:gd name="T31" fmla="*/ 12 h 297"/>
                <a:gd name="T32" fmla="*/ 0 w 172"/>
                <a:gd name="T33" fmla="*/ 36 h 297"/>
                <a:gd name="T34" fmla="*/ 12 w 172"/>
                <a:gd name="T35" fmla="*/ 48 h 297"/>
                <a:gd name="T36" fmla="*/ 25 w 172"/>
                <a:gd name="T37" fmla="*/ 71 h 297"/>
                <a:gd name="T38" fmla="*/ 49 w 172"/>
                <a:gd name="T39" fmla="*/ 107 h 297"/>
                <a:gd name="T40" fmla="*/ 86 w 172"/>
                <a:gd name="T41" fmla="*/ 155 h 297"/>
                <a:gd name="T42" fmla="*/ 110 w 172"/>
                <a:gd name="T43" fmla="*/ 202 h 297"/>
                <a:gd name="T44" fmla="*/ 135 w 172"/>
                <a:gd name="T45" fmla="*/ 250 h 297"/>
                <a:gd name="T46" fmla="*/ 147 w 172"/>
                <a:gd name="T47" fmla="*/ 262 h 297"/>
                <a:gd name="T48" fmla="*/ 147 w 172"/>
                <a:gd name="T49" fmla="*/ 273 h 297"/>
                <a:gd name="T50" fmla="*/ 159 w 172"/>
                <a:gd name="T51" fmla="*/ 285 h 297"/>
                <a:gd name="T52" fmla="*/ 159 w 172"/>
                <a:gd name="T53" fmla="*/ 297 h 297"/>
                <a:gd name="T54" fmla="*/ 172 w 172"/>
                <a:gd name="T55"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2" h="297">
                  <a:moveTo>
                    <a:pt x="172" y="297"/>
                  </a:moveTo>
                  <a:lnTo>
                    <a:pt x="172" y="297"/>
                  </a:lnTo>
                  <a:lnTo>
                    <a:pt x="172" y="285"/>
                  </a:lnTo>
                  <a:lnTo>
                    <a:pt x="159" y="273"/>
                  </a:lnTo>
                  <a:lnTo>
                    <a:pt x="159" y="250"/>
                  </a:lnTo>
                  <a:lnTo>
                    <a:pt x="147" y="238"/>
                  </a:lnTo>
                  <a:lnTo>
                    <a:pt x="123" y="190"/>
                  </a:lnTo>
                  <a:lnTo>
                    <a:pt x="98" y="143"/>
                  </a:lnTo>
                  <a:lnTo>
                    <a:pt x="61" y="95"/>
                  </a:lnTo>
                  <a:lnTo>
                    <a:pt x="37" y="59"/>
                  </a:lnTo>
                  <a:lnTo>
                    <a:pt x="25" y="36"/>
                  </a:lnTo>
                  <a:lnTo>
                    <a:pt x="12" y="24"/>
                  </a:lnTo>
                  <a:lnTo>
                    <a:pt x="12" y="12"/>
                  </a:lnTo>
                  <a:lnTo>
                    <a:pt x="12" y="0"/>
                  </a:lnTo>
                  <a:lnTo>
                    <a:pt x="0" y="0"/>
                  </a:lnTo>
                  <a:lnTo>
                    <a:pt x="0" y="12"/>
                  </a:lnTo>
                  <a:lnTo>
                    <a:pt x="0" y="36"/>
                  </a:lnTo>
                  <a:lnTo>
                    <a:pt x="12" y="48"/>
                  </a:lnTo>
                  <a:lnTo>
                    <a:pt x="25" y="71"/>
                  </a:lnTo>
                  <a:lnTo>
                    <a:pt x="49" y="107"/>
                  </a:lnTo>
                  <a:lnTo>
                    <a:pt x="86" y="155"/>
                  </a:lnTo>
                  <a:lnTo>
                    <a:pt x="110" y="202"/>
                  </a:lnTo>
                  <a:lnTo>
                    <a:pt x="135" y="250"/>
                  </a:lnTo>
                  <a:lnTo>
                    <a:pt x="147" y="262"/>
                  </a:lnTo>
                  <a:lnTo>
                    <a:pt x="147" y="273"/>
                  </a:lnTo>
                  <a:lnTo>
                    <a:pt x="159" y="285"/>
                  </a:lnTo>
                  <a:lnTo>
                    <a:pt x="159" y="297"/>
                  </a:lnTo>
                  <a:lnTo>
                    <a:pt x="172" y="297"/>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4" name="Freeform 22"/>
            <p:cNvSpPr>
              <a:spLocks/>
            </p:cNvSpPr>
            <p:nvPr/>
          </p:nvSpPr>
          <p:spPr bwMode="auto">
            <a:xfrm>
              <a:off x="2253" y="2813"/>
              <a:ext cx="135" cy="458"/>
            </a:xfrm>
            <a:custGeom>
              <a:avLst/>
              <a:gdLst>
                <a:gd name="T0" fmla="*/ 135 w 135"/>
                <a:gd name="T1" fmla="*/ 499 h 499"/>
                <a:gd name="T2" fmla="*/ 135 w 135"/>
                <a:gd name="T3" fmla="*/ 499 h 499"/>
                <a:gd name="T4" fmla="*/ 135 w 135"/>
                <a:gd name="T5" fmla="*/ 464 h 499"/>
                <a:gd name="T6" fmla="*/ 135 w 135"/>
                <a:gd name="T7" fmla="*/ 440 h 499"/>
                <a:gd name="T8" fmla="*/ 123 w 135"/>
                <a:gd name="T9" fmla="*/ 404 h 499"/>
                <a:gd name="T10" fmla="*/ 111 w 135"/>
                <a:gd name="T11" fmla="*/ 369 h 499"/>
                <a:gd name="T12" fmla="*/ 86 w 135"/>
                <a:gd name="T13" fmla="*/ 285 h 499"/>
                <a:gd name="T14" fmla="*/ 62 w 135"/>
                <a:gd name="T15" fmla="*/ 214 h 499"/>
                <a:gd name="T16" fmla="*/ 37 w 135"/>
                <a:gd name="T17" fmla="*/ 143 h 499"/>
                <a:gd name="T18" fmla="*/ 25 w 135"/>
                <a:gd name="T19" fmla="*/ 83 h 499"/>
                <a:gd name="T20" fmla="*/ 13 w 135"/>
                <a:gd name="T21" fmla="*/ 48 h 499"/>
                <a:gd name="T22" fmla="*/ 13 w 135"/>
                <a:gd name="T23" fmla="*/ 36 h 499"/>
                <a:gd name="T24" fmla="*/ 13 w 135"/>
                <a:gd name="T25" fmla="*/ 12 h 499"/>
                <a:gd name="T26" fmla="*/ 13 w 135"/>
                <a:gd name="T27" fmla="*/ 0 h 499"/>
                <a:gd name="T28" fmla="*/ 0 w 135"/>
                <a:gd name="T29" fmla="*/ 0 h 499"/>
                <a:gd name="T30" fmla="*/ 0 w 135"/>
                <a:gd name="T31" fmla="*/ 12 h 499"/>
                <a:gd name="T32" fmla="*/ 0 w 135"/>
                <a:gd name="T33" fmla="*/ 36 h 499"/>
                <a:gd name="T34" fmla="*/ 0 w 135"/>
                <a:gd name="T35" fmla="*/ 60 h 499"/>
                <a:gd name="T36" fmla="*/ 13 w 135"/>
                <a:gd name="T37" fmla="*/ 83 h 499"/>
                <a:gd name="T38" fmla="*/ 25 w 135"/>
                <a:gd name="T39" fmla="*/ 143 h 499"/>
                <a:gd name="T40" fmla="*/ 49 w 135"/>
                <a:gd name="T41" fmla="*/ 214 h 499"/>
                <a:gd name="T42" fmla="*/ 74 w 135"/>
                <a:gd name="T43" fmla="*/ 297 h 499"/>
                <a:gd name="T44" fmla="*/ 98 w 135"/>
                <a:gd name="T45" fmla="*/ 369 h 499"/>
                <a:gd name="T46" fmla="*/ 111 w 135"/>
                <a:gd name="T47" fmla="*/ 404 h 499"/>
                <a:gd name="T48" fmla="*/ 111 w 135"/>
                <a:gd name="T49" fmla="*/ 440 h 499"/>
                <a:gd name="T50" fmla="*/ 123 w 135"/>
                <a:gd name="T51" fmla="*/ 476 h 499"/>
                <a:gd name="T52" fmla="*/ 123 w 135"/>
                <a:gd name="T53" fmla="*/ 499 h 499"/>
                <a:gd name="T54" fmla="*/ 135 w 135"/>
                <a:gd name="T55"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499">
                  <a:moveTo>
                    <a:pt x="135" y="499"/>
                  </a:moveTo>
                  <a:lnTo>
                    <a:pt x="135" y="499"/>
                  </a:lnTo>
                  <a:lnTo>
                    <a:pt x="135" y="464"/>
                  </a:lnTo>
                  <a:lnTo>
                    <a:pt x="135" y="440"/>
                  </a:lnTo>
                  <a:lnTo>
                    <a:pt x="123" y="404"/>
                  </a:lnTo>
                  <a:lnTo>
                    <a:pt x="111" y="369"/>
                  </a:lnTo>
                  <a:lnTo>
                    <a:pt x="86" y="285"/>
                  </a:lnTo>
                  <a:lnTo>
                    <a:pt x="62" y="214"/>
                  </a:lnTo>
                  <a:lnTo>
                    <a:pt x="37" y="143"/>
                  </a:lnTo>
                  <a:lnTo>
                    <a:pt x="25" y="83"/>
                  </a:lnTo>
                  <a:lnTo>
                    <a:pt x="13" y="48"/>
                  </a:lnTo>
                  <a:lnTo>
                    <a:pt x="13" y="36"/>
                  </a:lnTo>
                  <a:lnTo>
                    <a:pt x="13" y="12"/>
                  </a:lnTo>
                  <a:lnTo>
                    <a:pt x="13" y="0"/>
                  </a:lnTo>
                  <a:lnTo>
                    <a:pt x="0" y="0"/>
                  </a:lnTo>
                  <a:lnTo>
                    <a:pt x="0" y="12"/>
                  </a:lnTo>
                  <a:lnTo>
                    <a:pt x="0" y="36"/>
                  </a:lnTo>
                  <a:lnTo>
                    <a:pt x="0" y="60"/>
                  </a:lnTo>
                  <a:lnTo>
                    <a:pt x="13" y="83"/>
                  </a:lnTo>
                  <a:lnTo>
                    <a:pt x="25" y="143"/>
                  </a:lnTo>
                  <a:lnTo>
                    <a:pt x="49" y="214"/>
                  </a:lnTo>
                  <a:lnTo>
                    <a:pt x="74" y="297"/>
                  </a:lnTo>
                  <a:lnTo>
                    <a:pt x="98" y="369"/>
                  </a:lnTo>
                  <a:lnTo>
                    <a:pt x="111" y="404"/>
                  </a:lnTo>
                  <a:lnTo>
                    <a:pt x="111" y="440"/>
                  </a:lnTo>
                  <a:lnTo>
                    <a:pt x="123" y="476"/>
                  </a:lnTo>
                  <a:lnTo>
                    <a:pt x="123" y="499"/>
                  </a:lnTo>
                  <a:lnTo>
                    <a:pt x="135" y="499"/>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5" name="Freeform 23"/>
            <p:cNvSpPr>
              <a:spLocks/>
            </p:cNvSpPr>
            <p:nvPr/>
          </p:nvSpPr>
          <p:spPr bwMode="auto">
            <a:xfrm>
              <a:off x="2376" y="3271"/>
              <a:ext cx="134" cy="294"/>
            </a:xfrm>
            <a:custGeom>
              <a:avLst/>
              <a:gdLst>
                <a:gd name="T0" fmla="*/ 135 w 135"/>
                <a:gd name="T1" fmla="*/ 298 h 321"/>
                <a:gd name="T2" fmla="*/ 135 w 135"/>
                <a:gd name="T3" fmla="*/ 298 h 321"/>
                <a:gd name="T4" fmla="*/ 135 w 135"/>
                <a:gd name="T5" fmla="*/ 298 h 321"/>
                <a:gd name="T6" fmla="*/ 122 w 135"/>
                <a:gd name="T7" fmla="*/ 286 h 321"/>
                <a:gd name="T8" fmla="*/ 122 w 135"/>
                <a:gd name="T9" fmla="*/ 274 h 321"/>
                <a:gd name="T10" fmla="*/ 98 w 135"/>
                <a:gd name="T11" fmla="*/ 238 h 321"/>
                <a:gd name="T12" fmla="*/ 73 w 135"/>
                <a:gd name="T13" fmla="*/ 202 h 321"/>
                <a:gd name="T14" fmla="*/ 61 w 135"/>
                <a:gd name="T15" fmla="*/ 155 h 321"/>
                <a:gd name="T16" fmla="*/ 37 w 135"/>
                <a:gd name="T17" fmla="*/ 95 h 321"/>
                <a:gd name="T18" fmla="*/ 37 w 135"/>
                <a:gd name="T19" fmla="*/ 72 h 321"/>
                <a:gd name="T20" fmla="*/ 24 w 135"/>
                <a:gd name="T21" fmla="*/ 48 h 321"/>
                <a:gd name="T22" fmla="*/ 24 w 135"/>
                <a:gd name="T23" fmla="*/ 24 h 321"/>
                <a:gd name="T24" fmla="*/ 12 w 135"/>
                <a:gd name="T25" fmla="*/ 0 h 321"/>
                <a:gd name="T26" fmla="*/ 0 w 135"/>
                <a:gd name="T27" fmla="*/ 0 h 321"/>
                <a:gd name="T28" fmla="*/ 12 w 135"/>
                <a:gd name="T29" fmla="*/ 24 h 321"/>
                <a:gd name="T30" fmla="*/ 12 w 135"/>
                <a:gd name="T31" fmla="*/ 48 h 321"/>
                <a:gd name="T32" fmla="*/ 24 w 135"/>
                <a:gd name="T33" fmla="*/ 84 h 321"/>
                <a:gd name="T34" fmla="*/ 24 w 135"/>
                <a:gd name="T35" fmla="*/ 107 h 321"/>
                <a:gd name="T36" fmla="*/ 49 w 135"/>
                <a:gd name="T37" fmla="*/ 155 h 321"/>
                <a:gd name="T38" fmla="*/ 73 w 135"/>
                <a:gd name="T39" fmla="*/ 202 h 321"/>
                <a:gd name="T40" fmla="*/ 86 w 135"/>
                <a:gd name="T41" fmla="*/ 250 h 321"/>
                <a:gd name="T42" fmla="*/ 110 w 135"/>
                <a:gd name="T43" fmla="*/ 286 h 321"/>
                <a:gd name="T44" fmla="*/ 110 w 135"/>
                <a:gd name="T45" fmla="*/ 298 h 321"/>
                <a:gd name="T46" fmla="*/ 122 w 135"/>
                <a:gd name="T47" fmla="*/ 309 h 321"/>
                <a:gd name="T48" fmla="*/ 122 w 135"/>
                <a:gd name="T49" fmla="*/ 309 h 321"/>
                <a:gd name="T50" fmla="*/ 135 w 135"/>
                <a:gd name="T51" fmla="*/ 321 h 321"/>
                <a:gd name="T52" fmla="*/ 135 w 135"/>
                <a:gd name="T53" fmla="*/ 29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5" h="321">
                  <a:moveTo>
                    <a:pt x="135" y="298"/>
                  </a:moveTo>
                  <a:lnTo>
                    <a:pt x="135" y="298"/>
                  </a:lnTo>
                  <a:lnTo>
                    <a:pt x="135" y="298"/>
                  </a:lnTo>
                  <a:lnTo>
                    <a:pt x="122" y="286"/>
                  </a:lnTo>
                  <a:lnTo>
                    <a:pt x="122" y="274"/>
                  </a:lnTo>
                  <a:lnTo>
                    <a:pt x="98" y="238"/>
                  </a:lnTo>
                  <a:lnTo>
                    <a:pt x="73" y="202"/>
                  </a:lnTo>
                  <a:lnTo>
                    <a:pt x="61" y="155"/>
                  </a:lnTo>
                  <a:lnTo>
                    <a:pt x="37" y="95"/>
                  </a:lnTo>
                  <a:lnTo>
                    <a:pt x="37" y="72"/>
                  </a:lnTo>
                  <a:lnTo>
                    <a:pt x="24" y="48"/>
                  </a:lnTo>
                  <a:lnTo>
                    <a:pt x="24" y="24"/>
                  </a:lnTo>
                  <a:lnTo>
                    <a:pt x="12" y="0"/>
                  </a:lnTo>
                  <a:lnTo>
                    <a:pt x="0" y="0"/>
                  </a:lnTo>
                  <a:lnTo>
                    <a:pt x="12" y="24"/>
                  </a:lnTo>
                  <a:lnTo>
                    <a:pt x="12" y="48"/>
                  </a:lnTo>
                  <a:lnTo>
                    <a:pt x="24" y="84"/>
                  </a:lnTo>
                  <a:lnTo>
                    <a:pt x="24" y="107"/>
                  </a:lnTo>
                  <a:lnTo>
                    <a:pt x="49" y="155"/>
                  </a:lnTo>
                  <a:lnTo>
                    <a:pt x="73" y="202"/>
                  </a:lnTo>
                  <a:lnTo>
                    <a:pt x="86" y="250"/>
                  </a:lnTo>
                  <a:lnTo>
                    <a:pt x="110" y="286"/>
                  </a:lnTo>
                  <a:lnTo>
                    <a:pt x="110" y="298"/>
                  </a:lnTo>
                  <a:lnTo>
                    <a:pt x="122" y="309"/>
                  </a:lnTo>
                  <a:lnTo>
                    <a:pt x="122" y="309"/>
                  </a:lnTo>
                  <a:lnTo>
                    <a:pt x="135" y="321"/>
                  </a:lnTo>
                  <a:lnTo>
                    <a:pt x="135" y="298"/>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6" name="Freeform 24"/>
            <p:cNvSpPr>
              <a:spLocks/>
            </p:cNvSpPr>
            <p:nvPr/>
          </p:nvSpPr>
          <p:spPr bwMode="auto">
            <a:xfrm>
              <a:off x="2510" y="3544"/>
              <a:ext cx="159" cy="108"/>
            </a:xfrm>
            <a:custGeom>
              <a:avLst/>
              <a:gdLst>
                <a:gd name="T0" fmla="*/ 159 w 159"/>
                <a:gd name="T1" fmla="*/ 107 h 118"/>
                <a:gd name="T2" fmla="*/ 159 w 159"/>
                <a:gd name="T3" fmla="*/ 107 h 118"/>
                <a:gd name="T4" fmla="*/ 134 w 159"/>
                <a:gd name="T5" fmla="*/ 83 h 118"/>
                <a:gd name="T6" fmla="*/ 85 w 159"/>
                <a:gd name="T7" fmla="*/ 59 h 118"/>
                <a:gd name="T8" fmla="*/ 61 w 159"/>
                <a:gd name="T9" fmla="*/ 35 h 118"/>
                <a:gd name="T10" fmla="*/ 36 w 159"/>
                <a:gd name="T11" fmla="*/ 23 h 118"/>
                <a:gd name="T12" fmla="*/ 12 w 159"/>
                <a:gd name="T13" fmla="*/ 11 h 118"/>
                <a:gd name="T14" fmla="*/ 0 w 159"/>
                <a:gd name="T15" fmla="*/ 0 h 118"/>
                <a:gd name="T16" fmla="*/ 0 w 159"/>
                <a:gd name="T17" fmla="*/ 23 h 118"/>
                <a:gd name="T18" fmla="*/ 12 w 159"/>
                <a:gd name="T19" fmla="*/ 23 h 118"/>
                <a:gd name="T20" fmla="*/ 24 w 159"/>
                <a:gd name="T21" fmla="*/ 35 h 118"/>
                <a:gd name="T22" fmla="*/ 61 w 159"/>
                <a:gd name="T23" fmla="*/ 47 h 118"/>
                <a:gd name="T24" fmla="*/ 85 w 159"/>
                <a:gd name="T25" fmla="*/ 71 h 118"/>
                <a:gd name="T26" fmla="*/ 134 w 159"/>
                <a:gd name="T27" fmla="*/ 95 h 118"/>
                <a:gd name="T28" fmla="*/ 147 w 159"/>
                <a:gd name="T29" fmla="*/ 118 h 118"/>
                <a:gd name="T30" fmla="*/ 147 w 159"/>
                <a:gd name="T31" fmla="*/ 118 h 118"/>
                <a:gd name="T32" fmla="*/ 159 w 159"/>
                <a:gd name="T33" fmla="*/ 10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9" h="118">
                  <a:moveTo>
                    <a:pt x="159" y="107"/>
                  </a:moveTo>
                  <a:lnTo>
                    <a:pt x="159" y="107"/>
                  </a:lnTo>
                  <a:lnTo>
                    <a:pt x="134" y="83"/>
                  </a:lnTo>
                  <a:lnTo>
                    <a:pt x="85" y="59"/>
                  </a:lnTo>
                  <a:lnTo>
                    <a:pt x="61" y="35"/>
                  </a:lnTo>
                  <a:lnTo>
                    <a:pt x="36" y="23"/>
                  </a:lnTo>
                  <a:lnTo>
                    <a:pt x="12" y="11"/>
                  </a:lnTo>
                  <a:lnTo>
                    <a:pt x="0" y="0"/>
                  </a:lnTo>
                  <a:lnTo>
                    <a:pt x="0" y="23"/>
                  </a:lnTo>
                  <a:lnTo>
                    <a:pt x="12" y="23"/>
                  </a:lnTo>
                  <a:lnTo>
                    <a:pt x="24" y="35"/>
                  </a:lnTo>
                  <a:lnTo>
                    <a:pt x="61" y="47"/>
                  </a:lnTo>
                  <a:lnTo>
                    <a:pt x="85" y="71"/>
                  </a:lnTo>
                  <a:lnTo>
                    <a:pt x="134" y="95"/>
                  </a:lnTo>
                  <a:lnTo>
                    <a:pt x="147" y="118"/>
                  </a:lnTo>
                  <a:lnTo>
                    <a:pt x="147" y="118"/>
                  </a:lnTo>
                  <a:lnTo>
                    <a:pt x="159" y="107"/>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7" name="Freeform 25"/>
            <p:cNvSpPr>
              <a:spLocks/>
            </p:cNvSpPr>
            <p:nvPr/>
          </p:nvSpPr>
          <p:spPr bwMode="auto">
            <a:xfrm>
              <a:off x="2657" y="3642"/>
              <a:ext cx="123" cy="21"/>
            </a:xfrm>
            <a:custGeom>
              <a:avLst/>
              <a:gdLst>
                <a:gd name="T0" fmla="*/ 110 w 122"/>
                <a:gd name="T1" fmla="*/ 11 h 23"/>
                <a:gd name="T2" fmla="*/ 110 w 122"/>
                <a:gd name="T3" fmla="*/ 11 h 23"/>
                <a:gd name="T4" fmla="*/ 110 w 122"/>
                <a:gd name="T5" fmla="*/ 11 h 23"/>
                <a:gd name="T6" fmla="*/ 110 w 122"/>
                <a:gd name="T7" fmla="*/ 11 h 23"/>
                <a:gd name="T8" fmla="*/ 98 w 122"/>
                <a:gd name="T9" fmla="*/ 11 h 23"/>
                <a:gd name="T10" fmla="*/ 98 w 122"/>
                <a:gd name="T11" fmla="*/ 11 h 23"/>
                <a:gd name="T12" fmla="*/ 73 w 122"/>
                <a:gd name="T13" fmla="*/ 11 h 23"/>
                <a:gd name="T14" fmla="*/ 61 w 122"/>
                <a:gd name="T15" fmla="*/ 0 h 23"/>
                <a:gd name="T16" fmla="*/ 24 w 122"/>
                <a:gd name="T17" fmla="*/ 0 h 23"/>
                <a:gd name="T18" fmla="*/ 12 w 122"/>
                <a:gd name="T19" fmla="*/ 0 h 23"/>
                <a:gd name="T20" fmla="*/ 0 w 122"/>
                <a:gd name="T21" fmla="*/ 11 h 23"/>
                <a:gd name="T22" fmla="*/ 24 w 122"/>
                <a:gd name="T23" fmla="*/ 11 h 23"/>
                <a:gd name="T24" fmla="*/ 61 w 122"/>
                <a:gd name="T25" fmla="*/ 23 h 23"/>
                <a:gd name="T26" fmla="*/ 73 w 122"/>
                <a:gd name="T27" fmla="*/ 23 h 23"/>
                <a:gd name="T28" fmla="*/ 98 w 122"/>
                <a:gd name="T29" fmla="*/ 23 h 23"/>
                <a:gd name="T30" fmla="*/ 98 w 122"/>
                <a:gd name="T31" fmla="*/ 23 h 23"/>
                <a:gd name="T32" fmla="*/ 110 w 122"/>
                <a:gd name="T33" fmla="*/ 23 h 23"/>
                <a:gd name="T34" fmla="*/ 110 w 122"/>
                <a:gd name="T35" fmla="*/ 23 h 23"/>
                <a:gd name="T36" fmla="*/ 122 w 122"/>
                <a:gd name="T37" fmla="*/ 11 h 23"/>
                <a:gd name="T38" fmla="*/ 110 w 122"/>
                <a:gd name="T39"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2" h="23">
                  <a:moveTo>
                    <a:pt x="110" y="11"/>
                  </a:moveTo>
                  <a:lnTo>
                    <a:pt x="110" y="11"/>
                  </a:lnTo>
                  <a:lnTo>
                    <a:pt x="110" y="11"/>
                  </a:lnTo>
                  <a:lnTo>
                    <a:pt x="110" y="11"/>
                  </a:lnTo>
                  <a:lnTo>
                    <a:pt x="98" y="11"/>
                  </a:lnTo>
                  <a:lnTo>
                    <a:pt x="98" y="11"/>
                  </a:lnTo>
                  <a:lnTo>
                    <a:pt x="73" y="11"/>
                  </a:lnTo>
                  <a:lnTo>
                    <a:pt x="61" y="0"/>
                  </a:lnTo>
                  <a:lnTo>
                    <a:pt x="24" y="0"/>
                  </a:lnTo>
                  <a:lnTo>
                    <a:pt x="12" y="0"/>
                  </a:lnTo>
                  <a:lnTo>
                    <a:pt x="0" y="11"/>
                  </a:lnTo>
                  <a:lnTo>
                    <a:pt x="24" y="11"/>
                  </a:lnTo>
                  <a:lnTo>
                    <a:pt x="61" y="23"/>
                  </a:lnTo>
                  <a:lnTo>
                    <a:pt x="73" y="23"/>
                  </a:lnTo>
                  <a:lnTo>
                    <a:pt x="98" y="23"/>
                  </a:lnTo>
                  <a:lnTo>
                    <a:pt x="98" y="23"/>
                  </a:lnTo>
                  <a:lnTo>
                    <a:pt x="110" y="23"/>
                  </a:lnTo>
                  <a:lnTo>
                    <a:pt x="110" y="23"/>
                  </a:lnTo>
                  <a:lnTo>
                    <a:pt x="122" y="11"/>
                  </a:lnTo>
                  <a:lnTo>
                    <a:pt x="110" y="11"/>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8" name="Freeform 26"/>
            <p:cNvSpPr>
              <a:spLocks/>
            </p:cNvSpPr>
            <p:nvPr/>
          </p:nvSpPr>
          <p:spPr bwMode="auto">
            <a:xfrm>
              <a:off x="2767" y="3576"/>
              <a:ext cx="135" cy="76"/>
            </a:xfrm>
            <a:custGeom>
              <a:avLst/>
              <a:gdLst>
                <a:gd name="T0" fmla="*/ 135 w 135"/>
                <a:gd name="T1" fmla="*/ 0 h 83"/>
                <a:gd name="T2" fmla="*/ 135 w 135"/>
                <a:gd name="T3" fmla="*/ 0 h 83"/>
                <a:gd name="T4" fmla="*/ 122 w 135"/>
                <a:gd name="T5" fmla="*/ 12 h 83"/>
                <a:gd name="T6" fmla="*/ 98 w 135"/>
                <a:gd name="T7" fmla="*/ 12 h 83"/>
                <a:gd name="T8" fmla="*/ 86 w 135"/>
                <a:gd name="T9" fmla="*/ 24 h 83"/>
                <a:gd name="T10" fmla="*/ 61 w 135"/>
                <a:gd name="T11" fmla="*/ 36 h 83"/>
                <a:gd name="T12" fmla="*/ 37 w 135"/>
                <a:gd name="T13" fmla="*/ 48 h 83"/>
                <a:gd name="T14" fmla="*/ 24 w 135"/>
                <a:gd name="T15" fmla="*/ 60 h 83"/>
                <a:gd name="T16" fmla="*/ 12 w 135"/>
                <a:gd name="T17" fmla="*/ 72 h 83"/>
                <a:gd name="T18" fmla="*/ 0 w 135"/>
                <a:gd name="T19" fmla="*/ 83 h 83"/>
                <a:gd name="T20" fmla="*/ 12 w 135"/>
                <a:gd name="T21" fmla="*/ 83 h 83"/>
                <a:gd name="T22" fmla="*/ 12 w 135"/>
                <a:gd name="T23" fmla="*/ 83 h 83"/>
                <a:gd name="T24" fmla="*/ 24 w 135"/>
                <a:gd name="T25" fmla="*/ 72 h 83"/>
                <a:gd name="T26" fmla="*/ 49 w 135"/>
                <a:gd name="T27" fmla="*/ 60 h 83"/>
                <a:gd name="T28" fmla="*/ 73 w 135"/>
                <a:gd name="T29" fmla="*/ 48 h 83"/>
                <a:gd name="T30" fmla="*/ 86 w 135"/>
                <a:gd name="T31" fmla="*/ 36 h 83"/>
                <a:gd name="T32" fmla="*/ 110 w 135"/>
                <a:gd name="T33" fmla="*/ 24 h 83"/>
                <a:gd name="T34" fmla="*/ 122 w 135"/>
                <a:gd name="T35" fmla="*/ 24 h 83"/>
                <a:gd name="T36" fmla="*/ 135 w 135"/>
                <a:gd name="T37" fmla="*/ 12 h 83"/>
                <a:gd name="T38" fmla="*/ 135 w 135"/>
                <a:gd name="T3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83">
                  <a:moveTo>
                    <a:pt x="135" y="0"/>
                  </a:moveTo>
                  <a:lnTo>
                    <a:pt x="135" y="0"/>
                  </a:lnTo>
                  <a:lnTo>
                    <a:pt x="122" y="12"/>
                  </a:lnTo>
                  <a:lnTo>
                    <a:pt x="98" y="12"/>
                  </a:lnTo>
                  <a:lnTo>
                    <a:pt x="86" y="24"/>
                  </a:lnTo>
                  <a:lnTo>
                    <a:pt x="61" y="36"/>
                  </a:lnTo>
                  <a:lnTo>
                    <a:pt x="37" y="48"/>
                  </a:lnTo>
                  <a:lnTo>
                    <a:pt x="24" y="60"/>
                  </a:lnTo>
                  <a:lnTo>
                    <a:pt x="12" y="72"/>
                  </a:lnTo>
                  <a:lnTo>
                    <a:pt x="0" y="83"/>
                  </a:lnTo>
                  <a:lnTo>
                    <a:pt x="12" y="83"/>
                  </a:lnTo>
                  <a:lnTo>
                    <a:pt x="12" y="83"/>
                  </a:lnTo>
                  <a:lnTo>
                    <a:pt x="24" y="72"/>
                  </a:lnTo>
                  <a:lnTo>
                    <a:pt x="49" y="60"/>
                  </a:lnTo>
                  <a:lnTo>
                    <a:pt x="73" y="48"/>
                  </a:lnTo>
                  <a:lnTo>
                    <a:pt x="86" y="36"/>
                  </a:lnTo>
                  <a:lnTo>
                    <a:pt x="110" y="24"/>
                  </a:lnTo>
                  <a:lnTo>
                    <a:pt x="122" y="24"/>
                  </a:lnTo>
                  <a:lnTo>
                    <a:pt x="135" y="12"/>
                  </a:lnTo>
                  <a:lnTo>
                    <a:pt x="135" y="0"/>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39" name="Freeform 27"/>
            <p:cNvSpPr>
              <a:spLocks/>
            </p:cNvSpPr>
            <p:nvPr/>
          </p:nvSpPr>
          <p:spPr bwMode="auto">
            <a:xfrm>
              <a:off x="2902" y="3576"/>
              <a:ext cx="330" cy="55"/>
            </a:xfrm>
            <a:custGeom>
              <a:avLst/>
              <a:gdLst>
                <a:gd name="T0" fmla="*/ 330 w 330"/>
                <a:gd name="T1" fmla="*/ 48 h 60"/>
                <a:gd name="T2" fmla="*/ 330 w 330"/>
                <a:gd name="T3" fmla="*/ 48 h 60"/>
                <a:gd name="T4" fmla="*/ 318 w 330"/>
                <a:gd name="T5" fmla="*/ 36 h 60"/>
                <a:gd name="T6" fmla="*/ 294 w 330"/>
                <a:gd name="T7" fmla="*/ 36 h 60"/>
                <a:gd name="T8" fmla="*/ 269 w 330"/>
                <a:gd name="T9" fmla="*/ 24 h 60"/>
                <a:gd name="T10" fmla="*/ 245 w 330"/>
                <a:gd name="T11" fmla="*/ 12 h 60"/>
                <a:gd name="T12" fmla="*/ 220 w 330"/>
                <a:gd name="T13" fmla="*/ 12 h 60"/>
                <a:gd name="T14" fmla="*/ 196 w 330"/>
                <a:gd name="T15" fmla="*/ 12 h 60"/>
                <a:gd name="T16" fmla="*/ 171 w 330"/>
                <a:gd name="T17" fmla="*/ 12 h 60"/>
                <a:gd name="T18" fmla="*/ 147 w 330"/>
                <a:gd name="T19" fmla="*/ 0 h 60"/>
                <a:gd name="T20" fmla="*/ 98 w 330"/>
                <a:gd name="T21" fmla="*/ 0 h 60"/>
                <a:gd name="T22" fmla="*/ 49 w 330"/>
                <a:gd name="T23" fmla="*/ 0 h 60"/>
                <a:gd name="T24" fmla="*/ 12 w 330"/>
                <a:gd name="T25" fmla="*/ 0 h 60"/>
                <a:gd name="T26" fmla="*/ 0 w 330"/>
                <a:gd name="T27" fmla="*/ 0 h 60"/>
                <a:gd name="T28" fmla="*/ 0 w 330"/>
                <a:gd name="T29" fmla="*/ 12 h 60"/>
                <a:gd name="T30" fmla="*/ 12 w 330"/>
                <a:gd name="T31" fmla="*/ 12 h 60"/>
                <a:gd name="T32" fmla="*/ 49 w 330"/>
                <a:gd name="T33" fmla="*/ 12 h 60"/>
                <a:gd name="T34" fmla="*/ 98 w 330"/>
                <a:gd name="T35" fmla="*/ 12 h 60"/>
                <a:gd name="T36" fmla="*/ 147 w 330"/>
                <a:gd name="T37" fmla="*/ 12 h 60"/>
                <a:gd name="T38" fmla="*/ 171 w 330"/>
                <a:gd name="T39" fmla="*/ 24 h 60"/>
                <a:gd name="T40" fmla="*/ 196 w 330"/>
                <a:gd name="T41" fmla="*/ 24 h 60"/>
                <a:gd name="T42" fmla="*/ 220 w 330"/>
                <a:gd name="T43" fmla="*/ 24 h 60"/>
                <a:gd name="T44" fmla="*/ 245 w 330"/>
                <a:gd name="T45" fmla="*/ 36 h 60"/>
                <a:gd name="T46" fmla="*/ 269 w 330"/>
                <a:gd name="T47" fmla="*/ 36 h 60"/>
                <a:gd name="T48" fmla="*/ 294 w 330"/>
                <a:gd name="T49" fmla="*/ 48 h 60"/>
                <a:gd name="T50" fmla="*/ 306 w 330"/>
                <a:gd name="T51" fmla="*/ 48 h 60"/>
                <a:gd name="T52" fmla="*/ 330 w 330"/>
                <a:gd name="T53" fmla="*/ 60 h 60"/>
                <a:gd name="T54" fmla="*/ 330 w 330"/>
                <a:gd name="T55"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0" h="60">
                  <a:moveTo>
                    <a:pt x="330" y="48"/>
                  </a:moveTo>
                  <a:lnTo>
                    <a:pt x="330" y="48"/>
                  </a:lnTo>
                  <a:lnTo>
                    <a:pt x="318" y="36"/>
                  </a:lnTo>
                  <a:lnTo>
                    <a:pt x="294" y="36"/>
                  </a:lnTo>
                  <a:lnTo>
                    <a:pt x="269" y="24"/>
                  </a:lnTo>
                  <a:lnTo>
                    <a:pt x="245" y="12"/>
                  </a:lnTo>
                  <a:lnTo>
                    <a:pt x="220" y="12"/>
                  </a:lnTo>
                  <a:lnTo>
                    <a:pt x="196" y="12"/>
                  </a:lnTo>
                  <a:lnTo>
                    <a:pt x="171" y="12"/>
                  </a:lnTo>
                  <a:lnTo>
                    <a:pt x="147" y="0"/>
                  </a:lnTo>
                  <a:lnTo>
                    <a:pt x="98" y="0"/>
                  </a:lnTo>
                  <a:lnTo>
                    <a:pt x="49" y="0"/>
                  </a:lnTo>
                  <a:lnTo>
                    <a:pt x="12" y="0"/>
                  </a:lnTo>
                  <a:lnTo>
                    <a:pt x="0" y="0"/>
                  </a:lnTo>
                  <a:lnTo>
                    <a:pt x="0" y="12"/>
                  </a:lnTo>
                  <a:lnTo>
                    <a:pt x="12" y="12"/>
                  </a:lnTo>
                  <a:lnTo>
                    <a:pt x="49" y="12"/>
                  </a:lnTo>
                  <a:lnTo>
                    <a:pt x="98" y="12"/>
                  </a:lnTo>
                  <a:lnTo>
                    <a:pt x="147" y="12"/>
                  </a:lnTo>
                  <a:lnTo>
                    <a:pt x="171" y="24"/>
                  </a:lnTo>
                  <a:lnTo>
                    <a:pt x="196" y="24"/>
                  </a:lnTo>
                  <a:lnTo>
                    <a:pt x="220" y="24"/>
                  </a:lnTo>
                  <a:lnTo>
                    <a:pt x="245" y="36"/>
                  </a:lnTo>
                  <a:lnTo>
                    <a:pt x="269" y="36"/>
                  </a:lnTo>
                  <a:lnTo>
                    <a:pt x="294" y="48"/>
                  </a:lnTo>
                  <a:lnTo>
                    <a:pt x="306" y="48"/>
                  </a:lnTo>
                  <a:lnTo>
                    <a:pt x="330" y="60"/>
                  </a:lnTo>
                  <a:lnTo>
                    <a:pt x="330" y="48"/>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0" name="Freeform 28"/>
            <p:cNvSpPr>
              <a:spLocks/>
            </p:cNvSpPr>
            <p:nvPr/>
          </p:nvSpPr>
          <p:spPr bwMode="auto">
            <a:xfrm>
              <a:off x="3232" y="3620"/>
              <a:ext cx="245" cy="43"/>
            </a:xfrm>
            <a:custGeom>
              <a:avLst/>
              <a:gdLst>
                <a:gd name="T0" fmla="*/ 245 w 245"/>
                <a:gd name="T1" fmla="*/ 24 h 47"/>
                <a:gd name="T2" fmla="*/ 245 w 245"/>
                <a:gd name="T3" fmla="*/ 24 h 47"/>
                <a:gd name="T4" fmla="*/ 233 w 245"/>
                <a:gd name="T5" fmla="*/ 24 h 47"/>
                <a:gd name="T6" fmla="*/ 221 w 245"/>
                <a:gd name="T7" fmla="*/ 35 h 47"/>
                <a:gd name="T8" fmla="*/ 184 w 245"/>
                <a:gd name="T9" fmla="*/ 35 h 47"/>
                <a:gd name="T10" fmla="*/ 160 w 245"/>
                <a:gd name="T11" fmla="*/ 35 h 47"/>
                <a:gd name="T12" fmla="*/ 135 w 245"/>
                <a:gd name="T13" fmla="*/ 35 h 47"/>
                <a:gd name="T14" fmla="*/ 111 w 245"/>
                <a:gd name="T15" fmla="*/ 35 h 47"/>
                <a:gd name="T16" fmla="*/ 98 w 245"/>
                <a:gd name="T17" fmla="*/ 35 h 47"/>
                <a:gd name="T18" fmla="*/ 74 w 245"/>
                <a:gd name="T19" fmla="*/ 24 h 47"/>
                <a:gd name="T20" fmla="*/ 49 w 245"/>
                <a:gd name="T21" fmla="*/ 24 h 47"/>
                <a:gd name="T22" fmla="*/ 37 w 245"/>
                <a:gd name="T23" fmla="*/ 12 h 47"/>
                <a:gd name="T24" fmla="*/ 13 w 245"/>
                <a:gd name="T25" fmla="*/ 12 h 47"/>
                <a:gd name="T26" fmla="*/ 0 w 245"/>
                <a:gd name="T27" fmla="*/ 0 h 47"/>
                <a:gd name="T28" fmla="*/ 0 w 245"/>
                <a:gd name="T29" fmla="*/ 12 h 47"/>
                <a:gd name="T30" fmla="*/ 13 w 245"/>
                <a:gd name="T31" fmla="*/ 24 h 47"/>
                <a:gd name="T32" fmla="*/ 37 w 245"/>
                <a:gd name="T33" fmla="*/ 35 h 47"/>
                <a:gd name="T34" fmla="*/ 49 w 245"/>
                <a:gd name="T35" fmla="*/ 35 h 47"/>
                <a:gd name="T36" fmla="*/ 74 w 245"/>
                <a:gd name="T37" fmla="*/ 47 h 47"/>
                <a:gd name="T38" fmla="*/ 98 w 245"/>
                <a:gd name="T39" fmla="*/ 47 h 47"/>
                <a:gd name="T40" fmla="*/ 111 w 245"/>
                <a:gd name="T41" fmla="*/ 47 h 47"/>
                <a:gd name="T42" fmla="*/ 135 w 245"/>
                <a:gd name="T43" fmla="*/ 47 h 47"/>
                <a:gd name="T44" fmla="*/ 160 w 245"/>
                <a:gd name="T45" fmla="*/ 47 h 47"/>
                <a:gd name="T46" fmla="*/ 184 w 245"/>
                <a:gd name="T47" fmla="*/ 47 h 47"/>
                <a:gd name="T48" fmla="*/ 221 w 245"/>
                <a:gd name="T49" fmla="*/ 47 h 47"/>
                <a:gd name="T50" fmla="*/ 245 w 245"/>
                <a:gd name="T51" fmla="*/ 47 h 47"/>
                <a:gd name="T52" fmla="*/ 245 w 245"/>
                <a:gd name="T53" fmla="*/ 47 h 47"/>
                <a:gd name="T54" fmla="*/ 245 w 245"/>
                <a:gd name="T55" fmla="*/ 47 h 47"/>
                <a:gd name="T56" fmla="*/ 245 w 245"/>
                <a:gd name="T5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5" h="47">
                  <a:moveTo>
                    <a:pt x="245" y="24"/>
                  </a:moveTo>
                  <a:lnTo>
                    <a:pt x="245" y="24"/>
                  </a:lnTo>
                  <a:lnTo>
                    <a:pt x="233" y="24"/>
                  </a:lnTo>
                  <a:lnTo>
                    <a:pt x="221" y="35"/>
                  </a:lnTo>
                  <a:lnTo>
                    <a:pt x="184" y="35"/>
                  </a:lnTo>
                  <a:lnTo>
                    <a:pt x="160" y="35"/>
                  </a:lnTo>
                  <a:lnTo>
                    <a:pt x="135" y="35"/>
                  </a:lnTo>
                  <a:lnTo>
                    <a:pt x="111" y="35"/>
                  </a:lnTo>
                  <a:lnTo>
                    <a:pt x="98" y="35"/>
                  </a:lnTo>
                  <a:lnTo>
                    <a:pt x="74" y="24"/>
                  </a:lnTo>
                  <a:lnTo>
                    <a:pt x="49" y="24"/>
                  </a:lnTo>
                  <a:lnTo>
                    <a:pt x="37" y="12"/>
                  </a:lnTo>
                  <a:lnTo>
                    <a:pt x="13" y="12"/>
                  </a:lnTo>
                  <a:lnTo>
                    <a:pt x="0" y="0"/>
                  </a:lnTo>
                  <a:lnTo>
                    <a:pt x="0" y="12"/>
                  </a:lnTo>
                  <a:lnTo>
                    <a:pt x="13" y="24"/>
                  </a:lnTo>
                  <a:lnTo>
                    <a:pt x="37" y="35"/>
                  </a:lnTo>
                  <a:lnTo>
                    <a:pt x="49" y="35"/>
                  </a:lnTo>
                  <a:lnTo>
                    <a:pt x="74" y="47"/>
                  </a:lnTo>
                  <a:lnTo>
                    <a:pt x="98" y="47"/>
                  </a:lnTo>
                  <a:lnTo>
                    <a:pt x="111" y="47"/>
                  </a:lnTo>
                  <a:lnTo>
                    <a:pt x="135" y="47"/>
                  </a:lnTo>
                  <a:lnTo>
                    <a:pt x="160" y="47"/>
                  </a:lnTo>
                  <a:lnTo>
                    <a:pt x="184" y="47"/>
                  </a:lnTo>
                  <a:lnTo>
                    <a:pt x="221" y="47"/>
                  </a:lnTo>
                  <a:lnTo>
                    <a:pt x="245" y="47"/>
                  </a:lnTo>
                  <a:lnTo>
                    <a:pt x="245" y="47"/>
                  </a:lnTo>
                  <a:lnTo>
                    <a:pt x="245" y="47"/>
                  </a:lnTo>
                  <a:lnTo>
                    <a:pt x="245" y="24"/>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1" name="Freeform 29"/>
            <p:cNvSpPr>
              <a:spLocks/>
            </p:cNvSpPr>
            <p:nvPr/>
          </p:nvSpPr>
          <p:spPr bwMode="auto">
            <a:xfrm>
              <a:off x="3477" y="3609"/>
              <a:ext cx="172" cy="54"/>
            </a:xfrm>
            <a:custGeom>
              <a:avLst/>
              <a:gdLst>
                <a:gd name="T0" fmla="*/ 172 w 172"/>
                <a:gd name="T1" fmla="*/ 12 h 59"/>
                <a:gd name="T2" fmla="*/ 159 w 172"/>
                <a:gd name="T3" fmla="*/ 0 h 59"/>
                <a:gd name="T4" fmla="*/ 0 w 172"/>
                <a:gd name="T5" fmla="*/ 36 h 59"/>
                <a:gd name="T6" fmla="*/ 0 w 172"/>
                <a:gd name="T7" fmla="*/ 59 h 59"/>
                <a:gd name="T8" fmla="*/ 159 w 172"/>
                <a:gd name="T9" fmla="*/ 12 h 59"/>
                <a:gd name="T10" fmla="*/ 172 w 172"/>
                <a:gd name="T11" fmla="*/ 12 h 59"/>
              </a:gdLst>
              <a:ahLst/>
              <a:cxnLst>
                <a:cxn ang="0">
                  <a:pos x="T0" y="T1"/>
                </a:cxn>
                <a:cxn ang="0">
                  <a:pos x="T2" y="T3"/>
                </a:cxn>
                <a:cxn ang="0">
                  <a:pos x="T4" y="T5"/>
                </a:cxn>
                <a:cxn ang="0">
                  <a:pos x="T6" y="T7"/>
                </a:cxn>
                <a:cxn ang="0">
                  <a:pos x="T8" y="T9"/>
                </a:cxn>
                <a:cxn ang="0">
                  <a:pos x="T10" y="T11"/>
                </a:cxn>
              </a:cxnLst>
              <a:rect l="0" t="0" r="r" b="b"/>
              <a:pathLst>
                <a:path w="172" h="59">
                  <a:moveTo>
                    <a:pt x="172" y="12"/>
                  </a:moveTo>
                  <a:lnTo>
                    <a:pt x="159" y="0"/>
                  </a:lnTo>
                  <a:lnTo>
                    <a:pt x="0" y="36"/>
                  </a:lnTo>
                  <a:lnTo>
                    <a:pt x="0" y="59"/>
                  </a:lnTo>
                  <a:lnTo>
                    <a:pt x="159" y="12"/>
                  </a:lnTo>
                  <a:lnTo>
                    <a:pt x="172" y="12"/>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2" name="Freeform 30"/>
            <p:cNvSpPr>
              <a:spLocks/>
            </p:cNvSpPr>
            <p:nvPr/>
          </p:nvSpPr>
          <p:spPr bwMode="auto">
            <a:xfrm>
              <a:off x="3635" y="3533"/>
              <a:ext cx="111" cy="87"/>
            </a:xfrm>
            <a:custGeom>
              <a:avLst/>
              <a:gdLst>
                <a:gd name="T0" fmla="*/ 111 w 111"/>
                <a:gd name="T1" fmla="*/ 0 h 95"/>
                <a:gd name="T2" fmla="*/ 111 w 111"/>
                <a:gd name="T3" fmla="*/ 0 h 95"/>
                <a:gd name="T4" fmla="*/ 98 w 111"/>
                <a:gd name="T5" fmla="*/ 0 h 95"/>
                <a:gd name="T6" fmla="*/ 74 w 111"/>
                <a:gd name="T7" fmla="*/ 12 h 95"/>
                <a:gd name="T8" fmla="*/ 62 w 111"/>
                <a:gd name="T9" fmla="*/ 23 h 95"/>
                <a:gd name="T10" fmla="*/ 37 w 111"/>
                <a:gd name="T11" fmla="*/ 47 h 95"/>
                <a:gd name="T12" fmla="*/ 13 w 111"/>
                <a:gd name="T13" fmla="*/ 71 h 95"/>
                <a:gd name="T14" fmla="*/ 0 w 111"/>
                <a:gd name="T15" fmla="*/ 83 h 95"/>
                <a:gd name="T16" fmla="*/ 13 w 111"/>
                <a:gd name="T17" fmla="*/ 95 h 95"/>
                <a:gd name="T18" fmla="*/ 25 w 111"/>
                <a:gd name="T19" fmla="*/ 83 h 95"/>
                <a:gd name="T20" fmla="*/ 49 w 111"/>
                <a:gd name="T21" fmla="*/ 59 h 95"/>
                <a:gd name="T22" fmla="*/ 62 w 111"/>
                <a:gd name="T23" fmla="*/ 35 h 95"/>
                <a:gd name="T24" fmla="*/ 86 w 111"/>
                <a:gd name="T25" fmla="*/ 23 h 95"/>
                <a:gd name="T26" fmla="*/ 98 w 111"/>
                <a:gd name="T27" fmla="*/ 23 h 95"/>
                <a:gd name="T28" fmla="*/ 111 w 111"/>
                <a:gd name="T29" fmla="*/ 12 h 95"/>
                <a:gd name="T30" fmla="*/ 111 w 111"/>
                <a:gd name="T3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95">
                  <a:moveTo>
                    <a:pt x="111" y="0"/>
                  </a:moveTo>
                  <a:lnTo>
                    <a:pt x="111" y="0"/>
                  </a:lnTo>
                  <a:lnTo>
                    <a:pt x="98" y="0"/>
                  </a:lnTo>
                  <a:lnTo>
                    <a:pt x="74" y="12"/>
                  </a:lnTo>
                  <a:lnTo>
                    <a:pt x="62" y="23"/>
                  </a:lnTo>
                  <a:lnTo>
                    <a:pt x="37" y="47"/>
                  </a:lnTo>
                  <a:lnTo>
                    <a:pt x="13" y="71"/>
                  </a:lnTo>
                  <a:lnTo>
                    <a:pt x="0" y="83"/>
                  </a:lnTo>
                  <a:lnTo>
                    <a:pt x="13" y="95"/>
                  </a:lnTo>
                  <a:lnTo>
                    <a:pt x="25" y="83"/>
                  </a:lnTo>
                  <a:lnTo>
                    <a:pt x="49" y="59"/>
                  </a:lnTo>
                  <a:lnTo>
                    <a:pt x="62" y="35"/>
                  </a:lnTo>
                  <a:lnTo>
                    <a:pt x="86" y="23"/>
                  </a:lnTo>
                  <a:lnTo>
                    <a:pt x="98" y="23"/>
                  </a:lnTo>
                  <a:lnTo>
                    <a:pt x="111" y="12"/>
                  </a:lnTo>
                  <a:lnTo>
                    <a:pt x="111" y="0"/>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3" name="Freeform 31"/>
            <p:cNvSpPr>
              <a:spLocks/>
            </p:cNvSpPr>
            <p:nvPr/>
          </p:nvSpPr>
          <p:spPr bwMode="auto">
            <a:xfrm>
              <a:off x="3746" y="3522"/>
              <a:ext cx="171" cy="98"/>
            </a:xfrm>
            <a:custGeom>
              <a:avLst/>
              <a:gdLst>
                <a:gd name="T0" fmla="*/ 171 w 171"/>
                <a:gd name="T1" fmla="*/ 107 h 107"/>
                <a:gd name="T2" fmla="*/ 171 w 171"/>
                <a:gd name="T3" fmla="*/ 107 h 107"/>
                <a:gd name="T4" fmla="*/ 147 w 171"/>
                <a:gd name="T5" fmla="*/ 83 h 107"/>
                <a:gd name="T6" fmla="*/ 134 w 171"/>
                <a:gd name="T7" fmla="*/ 59 h 107"/>
                <a:gd name="T8" fmla="*/ 110 w 171"/>
                <a:gd name="T9" fmla="*/ 47 h 107"/>
                <a:gd name="T10" fmla="*/ 98 w 171"/>
                <a:gd name="T11" fmla="*/ 35 h 107"/>
                <a:gd name="T12" fmla="*/ 85 w 171"/>
                <a:gd name="T13" fmla="*/ 24 h 107"/>
                <a:gd name="T14" fmla="*/ 73 w 171"/>
                <a:gd name="T15" fmla="*/ 12 h 107"/>
                <a:gd name="T16" fmla="*/ 61 w 171"/>
                <a:gd name="T17" fmla="*/ 12 h 107"/>
                <a:gd name="T18" fmla="*/ 61 w 171"/>
                <a:gd name="T19" fmla="*/ 12 h 107"/>
                <a:gd name="T20" fmla="*/ 49 w 171"/>
                <a:gd name="T21" fmla="*/ 0 h 107"/>
                <a:gd name="T22" fmla="*/ 36 w 171"/>
                <a:gd name="T23" fmla="*/ 0 h 107"/>
                <a:gd name="T24" fmla="*/ 24 w 171"/>
                <a:gd name="T25" fmla="*/ 0 h 107"/>
                <a:gd name="T26" fmla="*/ 24 w 171"/>
                <a:gd name="T27" fmla="*/ 0 h 107"/>
                <a:gd name="T28" fmla="*/ 12 w 171"/>
                <a:gd name="T29" fmla="*/ 12 h 107"/>
                <a:gd name="T30" fmla="*/ 0 w 171"/>
                <a:gd name="T31" fmla="*/ 12 h 107"/>
                <a:gd name="T32" fmla="*/ 0 w 171"/>
                <a:gd name="T33" fmla="*/ 24 h 107"/>
                <a:gd name="T34" fmla="*/ 12 w 171"/>
                <a:gd name="T35" fmla="*/ 24 h 107"/>
                <a:gd name="T36" fmla="*/ 24 w 171"/>
                <a:gd name="T37" fmla="*/ 24 h 107"/>
                <a:gd name="T38" fmla="*/ 36 w 171"/>
                <a:gd name="T39" fmla="*/ 24 h 107"/>
                <a:gd name="T40" fmla="*/ 36 w 171"/>
                <a:gd name="T41" fmla="*/ 24 h 107"/>
                <a:gd name="T42" fmla="*/ 49 w 171"/>
                <a:gd name="T43" fmla="*/ 24 h 107"/>
                <a:gd name="T44" fmla="*/ 49 w 171"/>
                <a:gd name="T45" fmla="*/ 24 h 107"/>
                <a:gd name="T46" fmla="*/ 61 w 171"/>
                <a:gd name="T47" fmla="*/ 24 h 107"/>
                <a:gd name="T48" fmla="*/ 73 w 171"/>
                <a:gd name="T49" fmla="*/ 35 h 107"/>
                <a:gd name="T50" fmla="*/ 73 w 171"/>
                <a:gd name="T51" fmla="*/ 35 h 107"/>
                <a:gd name="T52" fmla="*/ 85 w 171"/>
                <a:gd name="T53" fmla="*/ 47 h 107"/>
                <a:gd name="T54" fmla="*/ 110 w 171"/>
                <a:gd name="T55" fmla="*/ 59 h 107"/>
                <a:gd name="T56" fmla="*/ 122 w 171"/>
                <a:gd name="T57" fmla="*/ 71 h 107"/>
                <a:gd name="T58" fmla="*/ 134 w 171"/>
                <a:gd name="T59" fmla="*/ 95 h 107"/>
                <a:gd name="T60" fmla="*/ 159 w 171"/>
                <a:gd name="T61" fmla="*/ 107 h 107"/>
                <a:gd name="T62" fmla="*/ 171 w 171"/>
                <a:gd name="T6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 h="107">
                  <a:moveTo>
                    <a:pt x="171" y="107"/>
                  </a:moveTo>
                  <a:lnTo>
                    <a:pt x="171" y="107"/>
                  </a:lnTo>
                  <a:lnTo>
                    <a:pt x="147" y="83"/>
                  </a:lnTo>
                  <a:lnTo>
                    <a:pt x="134" y="59"/>
                  </a:lnTo>
                  <a:lnTo>
                    <a:pt x="110" y="47"/>
                  </a:lnTo>
                  <a:lnTo>
                    <a:pt x="98" y="35"/>
                  </a:lnTo>
                  <a:lnTo>
                    <a:pt x="85" y="24"/>
                  </a:lnTo>
                  <a:lnTo>
                    <a:pt x="73" y="12"/>
                  </a:lnTo>
                  <a:lnTo>
                    <a:pt x="61" y="12"/>
                  </a:lnTo>
                  <a:lnTo>
                    <a:pt x="61" y="12"/>
                  </a:lnTo>
                  <a:lnTo>
                    <a:pt x="49" y="0"/>
                  </a:lnTo>
                  <a:lnTo>
                    <a:pt x="36" y="0"/>
                  </a:lnTo>
                  <a:lnTo>
                    <a:pt x="24" y="0"/>
                  </a:lnTo>
                  <a:lnTo>
                    <a:pt x="24" y="0"/>
                  </a:lnTo>
                  <a:lnTo>
                    <a:pt x="12" y="12"/>
                  </a:lnTo>
                  <a:lnTo>
                    <a:pt x="0" y="12"/>
                  </a:lnTo>
                  <a:lnTo>
                    <a:pt x="0" y="24"/>
                  </a:lnTo>
                  <a:lnTo>
                    <a:pt x="12" y="24"/>
                  </a:lnTo>
                  <a:lnTo>
                    <a:pt x="24" y="24"/>
                  </a:lnTo>
                  <a:lnTo>
                    <a:pt x="36" y="24"/>
                  </a:lnTo>
                  <a:lnTo>
                    <a:pt x="36" y="24"/>
                  </a:lnTo>
                  <a:lnTo>
                    <a:pt x="49" y="24"/>
                  </a:lnTo>
                  <a:lnTo>
                    <a:pt x="49" y="24"/>
                  </a:lnTo>
                  <a:lnTo>
                    <a:pt x="61" y="24"/>
                  </a:lnTo>
                  <a:lnTo>
                    <a:pt x="73" y="35"/>
                  </a:lnTo>
                  <a:lnTo>
                    <a:pt x="73" y="35"/>
                  </a:lnTo>
                  <a:lnTo>
                    <a:pt x="85" y="47"/>
                  </a:lnTo>
                  <a:lnTo>
                    <a:pt x="110" y="59"/>
                  </a:lnTo>
                  <a:lnTo>
                    <a:pt x="122" y="71"/>
                  </a:lnTo>
                  <a:lnTo>
                    <a:pt x="134" y="95"/>
                  </a:lnTo>
                  <a:lnTo>
                    <a:pt x="159" y="107"/>
                  </a:lnTo>
                  <a:lnTo>
                    <a:pt x="171" y="107"/>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4" name="Freeform 32"/>
            <p:cNvSpPr>
              <a:spLocks/>
            </p:cNvSpPr>
            <p:nvPr/>
          </p:nvSpPr>
          <p:spPr bwMode="auto">
            <a:xfrm>
              <a:off x="3905" y="3620"/>
              <a:ext cx="86" cy="76"/>
            </a:xfrm>
            <a:custGeom>
              <a:avLst/>
              <a:gdLst>
                <a:gd name="T0" fmla="*/ 61 w 86"/>
                <a:gd name="T1" fmla="*/ 71 h 83"/>
                <a:gd name="T2" fmla="*/ 73 w 86"/>
                <a:gd name="T3" fmla="*/ 83 h 83"/>
                <a:gd name="T4" fmla="*/ 86 w 86"/>
                <a:gd name="T5" fmla="*/ 71 h 83"/>
                <a:gd name="T6" fmla="*/ 61 w 86"/>
                <a:gd name="T7" fmla="*/ 59 h 83"/>
                <a:gd name="T8" fmla="*/ 12 w 86"/>
                <a:gd name="T9" fmla="*/ 0 h 83"/>
                <a:gd name="T10" fmla="*/ 0 w 86"/>
                <a:gd name="T11" fmla="*/ 0 h 83"/>
                <a:gd name="T12" fmla="*/ 61 w 86"/>
                <a:gd name="T13" fmla="*/ 71 h 83"/>
                <a:gd name="T14" fmla="*/ 73 w 86"/>
                <a:gd name="T15" fmla="*/ 83 h 83"/>
                <a:gd name="T16" fmla="*/ 86 w 86"/>
                <a:gd name="T17" fmla="*/ 71 h 83"/>
                <a:gd name="T18" fmla="*/ 73 w 86"/>
                <a:gd name="T19" fmla="*/ 71 h 83"/>
                <a:gd name="T20" fmla="*/ 61 w 86"/>
                <a:gd name="T21" fmla="*/ 7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83">
                  <a:moveTo>
                    <a:pt x="61" y="71"/>
                  </a:moveTo>
                  <a:lnTo>
                    <a:pt x="73" y="83"/>
                  </a:lnTo>
                  <a:lnTo>
                    <a:pt x="86" y="71"/>
                  </a:lnTo>
                  <a:lnTo>
                    <a:pt x="61" y="59"/>
                  </a:lnTo>
                  <a:lnTo>
                    <a:pt x="12" y="0"/>
                  </a:lnTo>
                  <a:lnTo>
                    <a:pt x="0" y="0"/>
                  </a:lnTo>
                  <a:lnTo>
                    <a:pt x="61" y="71"/>
                  </a:lnTo>
                  <a:lnTo>
                    <a:pt x="73" y="83"/>
                  </a:lnTo>
                  <a:lnTo>
                    <a:pt x="86" y="71"/>
                  </a:lnTo>
                  <a:lnTo>
                    <a:pt x="73" y="71"/>
                  </a:lnTo>
                  <a:lnTo>
                    <a:pt x="61" y="71"/>
                  </a:lnTo>
                  <a:close/>
                </a:path>
              </a:pathLst>
            </a:custGeom>
            <a:solidFill>
              <a:srgbClr val="DD137B"/>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5" name="Freeform 33"/>
            <p:cNvSpPr>
              <a:spLocks/>
            </p:cNvSpPr>
            <p:nvPr/>
          </p:nvSpPr>
          <p:spPr bwMode="auto">
            <a:xfrm>
              <a:off x="1152" y="3369"/>
              <a:ext cx="183" cy="283"/>
            </a:xfrm>
            <a:custGeom>
              <a:avLst/>
              <a:gdLst>
                <a:gd name="T0" fmla="*/ 172 w 184"/>
                <a:gd name="T1" fmla="*/ 0 h 309"/>
                <a:gd name="T2" fmla="*/ 172 w 184"/>
                <a:gd name="T3" fmla="*/ 0 h 309"/>
                <a:gd name="T4" fmla="*/ 159 w 184"/>
                <a:gd name="T5" fmla="*/ 36 h 309"/>
                <a:gd name="T6" fmla="*/ 135 w 184"/>
                <a:gd name="T7" fmla="*/ 72 h 309"/>
                <a:gd name="T8" fmla="*/ 110 w 184"/>
                <a:gd name="T9" fmla="*/ 119 h 309"/>
                <a:gd name="T10" fmla="*/ 74 w 184"/>
                <a:gd name="T11" fmla="*/ 167 h 309"/>
                <a:gd name="T12" fmla="*/ 49 w 184"/>
                <a:gd name="T13" fmla="*/ 226 h 309"/>
                <a:gd name="T14" fmla="*/ 25 w 184"/>
                <a:gd name="T15" fmla="*/ 262 h 309"/>
                <a:gd name="T16" fmla="*/ 0 w 184"/>
                <a:gd name="T17" fmla="*/ 298 h 309"/>
                <a:gd name="T18" fmla="*/ 0 w 184"/>
                <a:gd name="T19" fmla="*/ 309 h 309"/>
                <a:gd name="T20" fmla="*/ 12 w 184"/>
                <a:gd name="T21" fmla="*/ 309 h 309"/>
                <a:gd name="T22" fmla="*/ 12 w 184"/>
                <a:gd name="T23" fmla="*/ 298 h 309"/>
                <a:gd name="T24" fmla="*/ 37 w 184"/>
                <a:gd name="T25" fmla="*/ 274 h 309"/>
                <a:gd name="T26" fmla="*/ 61 w 184"/>
                <a:gd name="T27" fmla="*/ 226 h 309"/>
                <a:gd name="T28" fmla="*/ 86 w 184"/>
                <a:gd name="T29" fmla="*/ 179 h 309"/>
                <a:gd name="T30" fmla="*/ 123 w 184"/>
                <a:gd name="T31" fmla="*/ 131 h 309"/>
                <a:gd name="T32" fmla="*/ 147 w 184"/>
                <a:gd name="T33" fmla="*/ 84 h 309"/>
                <a:gd name="T34" fmla="*/ 172 w 184"/>
                <a:gd name="T35" fmla="*/ 36 h 309"/>
                <a:gd name="T36" fmla="*/ 184 w 184"/>
                <a:gd name="T37" fmla="*/ 0 h 309"/>
                <a:gd name="T38" fmla="*/ 172 w 184"/>
                <a:gd name="T39"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 h="309">
                  <a:moveTo>
                    <a:pt x="172" y="0"/>
                  </a:moveTo>
                  <a:lnTo>
                    <a:pt x="172" y="0"/>
                  </a:lnTo>
                  <a:lnTo>
                    <a:pt x="159" y="36"/>
                  </a:lnTo>
                  <a:lnTo>
                    <a:pt x="135" y="72"/>
                  </a:lnTo>
                  <a:lnTo>
                    <a:pt x="110" y="119"/>
                  </a:lnTo>
                  <a:lnTo>
                    <a:pt x="74" y="167"/>
                  </a:lnTo>
                  <a:lnTo>
                    <a:pt x="49" y="226"/>
                  </a:lnTo>
                  <a:lnTo>
                    <a:pt x="25" y="262"/>
                  </a:lnTo>
                  <a:lnTo>
                    <a:pt x="0" y="298"/>
                  </a:lnTo>
                  <a:lnTo>
                    <a:pt x="0" y="309"/>
                  </a:lnTo>
                  <a:lnTo>
                    <a:pt x="12" y="309"/>
                  </a:lnTo>
                  <a:lnTo>
                    <a:pt x="12" y="298"/>
                  </a:lnTo>
                  <a:lnTo>
                    <a:pt x="37" y="274"/>
                  </a:lnTo>
                  <a:lnTo>
                    <a:pt x="61" y="226"/>
                  </a:lnTo>
                  <a:lnTo>
                    <a:pt x="86" y="179"/>
                  </a:lnTo>
                  <a:lnTo>
                    <a:pt x="123" y="131"/>
                  </a:lnTo>
                  <a:lnTo>
                    <a:pt x="147" y="84"/>
                  </a:lnTo>
                  <a:lnTo>
                    <a:pt x="172" y="36"/>
                  </a:lnTo>
                  <a:lnTo>
                    <a:pt x="184" y="0"/>
                  </a:lnTo>
                  <a:lnTo>
                    <a:pt x="172" y="0"/>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6" name="Freeform 34"/>
            <p:cNvSpPr>
              <a:spLocks/>
            </p:cNvSpPr>
            <p:nvPr/>
          </p:nvSpPr>
          <p:spPr bwMode="auto">
            <a:xfrm>
              <a:off x="1324" y="2770"/>
              <a:ext cx="231" cy="599"/>
            </a:xfrm>
            <a:custGeom>
              <a:avLst/>
              <a:gdLst>
                <a:gd name="T0" fmla="*/ 220 w 232"/>
                <a:gd name="T1" fmla="*/ 0 h 653"/>
                <a:gd name="T2" fmla="*/ 220 w 232"/>
                <a:gd name="T3" fmla="*/ 0 h 653"/>
                <a:gd name="T4" fmla="*/ 208 w 232"/>
                <a:gd name="T5" fmla="*/ 23 h 653"/>
                <a:gd name="T6" fmla="*/ 183 w 232"/>
                <a:gd name="T7" fmla="*/ 95 h 653"/>
                <a:gd name="T8" fmla="*/ 147 w 232"/>
                <a:gd name="T9" fmla="*/ 190 h 653"/>
                <a:gd name="T10" fmla="*/ 110 w 232"/>
                <a:gd name="T11" fmla="*/ 309 h 653"/>
                <a:gd name="T12" fmla="*/ 73 w 232"/>
                <a:gd name="T13" fmla="*/ 428 h 653"/>
                <a:gd name="T14" fmla="*/ 36 w 232"/>
                <a:gd name="T15" fmla="*/ 535 h 653"/>
                <a:gd name="T16" fmla="*/ 12 w 232"/>
                <a:gd name="T17" fmla="*/ 606 h 653"/>
                <a:gd name="T18" fmla="*/ 0 w 232"/>
                <a:gd name="T19" fmla="*/ 653 h 653"/>
                <a:gd name="T20" fmla="*/ 12 w 232"/>
                <a:gd name="T21" fmla="*/ 653 h 653"/>
                <a:gd name="T22" fmla="*/ 24 w 232"/>
                <a:gd name="T23" fmla="*/ 618 h 653"/>
                <a:gd name="T24" fmla="*/ 49 w 232"/>
                <a:gd name="T25" fmla="*/ 535 h 653"/>
                <a:gd name="T26" fmla="*/ 85 w 232"/>
                <a:gd name="T27" fmla="*/ 428 h 653"/>
                <a:gd name="T28" fmla="*/ 122 w 232"/>
                <a:gd name="T29" fmla="*/ 309 h 653"/>
                <a:gd name="T30" fmla="*/ 159 w 232"/>
                <a:gd name="T31" fmla="*/ 202 h 653"/>
                <a:gd name="T32" fmla="*/ 196 w 232"/>
                <a:gd name="T33" fmla="*/ 95 h 653"/>
                <a:gd name="T34" fmla="*/ 220 w 232"/>
                <a:gd name="T35" fmla="*/ 35 h 653"/>
                <a:gd name="T36" fmla="*/ 232 w 232"/>
                <a:gd name="T37" fmla="*/ 0 h 653"/>
                <a:gd name="T38" fmla="*/ 220 w 232"/>
                <a:gd name="T3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653">
                  <a:moveTo>
                    <a:pt x="220" y="0"/>
                  </a:moveTo>
                  <a:lnTo>
                    <a:pt x="220" y="0"/>
                  </a:lnTo>
                  <a:lnTo>
                    <a:pt x="208" y="23"/>
                  </a:lnTo>
                  <a:lnTo>
                    <a:pt x="183" y="95"/>
                  </a:lnTo>
                  <a:lnTo>
                    <a:pt x="147" y="190"/>
                  </a:lnTo>
                  <a:lnTo>
                    <a:pt x="110" y="309"/>
                  </a:lnTo>
                  <a:lnTo>
                    <a:pt x="73" y="428"/>
                  </a:lnTo>
                  <a:lnTo>
                    <a:pt x="36" y="535"/>
                  </a:lnTo>
                  <a:lnTo>
                    <a:pt x="12" y="606"/>
                  </a:lnTo>
                  <a:lnTo>
                    <a:pt x="0" y="653"/>
                  </a:lnTo>
                  <a:lnTo>
                    <a:pt x="12" y="653"/>
                  </a:lnTo>
                  <a:lnTo>
                    <a:pt x="24" y="618"/>
                  </a:lnTo>
                  <a:lnTo>
                    <a:pt x="49" y="535"/>
                  </a:lnTo>
                  <a:lnTo>
                    <a:pt x="85" y="428"/>
                  </a:lnTo>
                  <a:lnTo>
                    <a:pt x="122" y="309"/>
                  </a:lnTo>
                  <a:lnTo>
                    <a:pt x="159" y="202"/>
                  </a:lnTo>
                  <a:lnTo>
                    <a:pt x="196" y="95"/>
                  </a:lnTo>
                  <a:lnTo>
                    <a:pt x="220" y="35"/>
                  </a:lnTo>
                  <a:lnTo>
                    <a:pt x="232" y="0"/>
                  </a:lnTo>
                  <a:lnTo>
                    <a:pt x="220" y="0"/>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7" name="Freeform 35"/>
            <p:cNvSpPr>
              <a:spLocks/>
            </p:cNvSpPr>
            <p:nvPr/>
          </p:nvSpPr>
          <p:spPr bwMode="auto">
            <a:xfrm>
              <a:off x="1544" y="2617"/>
              <a:ext cx="122" cy="153"/>
            </a:xfrm>
            <a:custGeom>
              <a:avLst/>
              <a:gdLst>
                <a:gd name="T0" fmla="*/ 110 w 123"/>
                <a:gd name="T1" fmla="*/ 0 h 167"/>
                <a:gd name="T2" fmla="*/ 110 w 123"/>
                <a:gd name="T3" fmla="*/ 0 h 167"/>
                <a:gd name="T4" fmla="*/ 98 w 123"/>
                <a:gd name="T5" fmla="*/ 12 h 167"/>
                <a:gd name="T6" fmla="*/ 86 w 123"/>
                <a:gd name="T7" fmla="*/ 24 h 167"/>
                <a:gd name="T8" fmla="*/ 74 w 123"/>
                <a:gd name="T9" fmla="*/ 36 h 167"/>
                <a:gd name="T10" fmla="*/ 61 w 123"/>
                <a:gd name="T11" fmla="*/ 48 h 167"/>
                <a:gd name="T12" fmla="*/ 37 w 123"/>
                <a:gd name="T13" fmla="*/ 83 h 167"/>
                <a:gd name="T14" fmla="*/ 25 w 123"/>
                <a:gd name="T15" fmla="*/ 107 h 167"/>
                <a:gd name="T16" fmla="*/ 0 w 123"/>
                <a:gd name="T17" fmla="*/ 155 h 167"/>
                <a:gd name="T18" fmla="*/ 0 w 123"/>
                <a:gd name="T19" fmla="*/ 167 h 167"/>
                <a:gd name="T20" fmla="*/ 12 w 123"/>
                <a:gd name="T21" fmla="*/ 167 h 167"/>
                <a:gd name="T22" fmla="*/ 12 w 123"/>
                <a:gd name="T23" fmla="*/ 155 h 167"/>
                <a:gd name="T24" fmla="*/ 37 w 123"/>
                <a:gd name="T25" fmla="*/ 119 h 167"/>
                <a:gd name="T26" fmla="*/ 49 w 123"/>
                <a:gd name="T27" fmla="*/ 83 h 167"/>
                <a:gd name="T28" fmla="*/ 74 w 123"/>
                <a:gd name="T29" fmla="*/ 60 h 167"/>
                <a:gd name="T30" fmla="*/ 74 w 123"/>
                <a:gd name="T31" fmla="*/ 48 h 167"/>
                <a:gd name="T32" fmla="*/ 86 w 123"/>
                <a:gd name="T33" fmla="*/ 36 h 167"/>
                <a:gd name="T34" fmla="*/ 98 w 123"/>
                <a:gd name="T35" fmla="*/ 24 h 167"/>
                <a:gd name="T36" fmla="*/ 123 w 123"/>
                <a:gd name="T37" fmla="*/ 12 h 167"/>
                <a:gd name="T38" fmla="*/ 110 w 123"/>
                <a:gd name="T3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167">
                  <a:moveTo>
                    <a:pt x="110" y="0"/>
                  </a:moveTo>
                  <a:lnTo>
                    <a:pt x="110" y="0"/>
                  </a:lnTo>
                  <a:lnTo>
                    <a:pt x="98" y="12"/>
                  </a:lnTo>
                  <a:lnTo>
                    <a:pt x="86" y="24"/>
                  </a:lnTo>
                  <a:lnTo>
                    <a:pt x="74" y="36"/>
                  </a:lnTo>
                  <a:lnTo>
                    <a:pt x="61" y="48"/>
                  </a:lnTo>
                  <a:lnTo>
                    <a:pt x="37" y="83"/>
                  </a:lnTo>
                  <a:lnTo>
                    <a:pt x="25" y="107"/>
                  </a:lnTo>
                  <a:lnTo>
                    <a:pt x="0" y="155"/>
                  </a:lnTo>
                  <a:lnTo>
                    <a:pt x="0" y="167"/>
                  </a:lnTo>
                  <a:lnTo>
                    <a:pt x="12" y="167"/>
                  </a:lnTo>
                  <a:lnTo>
                    <a:pt x="12" y="155"/>
                  </a:lnTo>
                  <a:lnTo>
                    <a:pt x="37" y="119"/>
                  </a:lnTo>
                  <a:lnTo>
                    <a:pt x="49" y="83"/>
                  </a:lnTo>
                  <a:lnTo>
                    <a:pt x="74" y="60"/>
                  </a:lnTo>
                  <a:lnTo>
                    <a:pt x="74" y="48"/>
                  </a:lnTo>
                  <a:lnTo>
                    <a:pt x="86" y="36"/>
                  </a:lnTo>
                  <a:lnTo>
                    <a:pt x="98" y="24"/>
                  </a:lnTo>
                  <a:lnTo>
                    <a:pt x="123" y="12"/>
                  </a:lnTo>
                  <a:lnTo>
                    <a:pt x="110" y="0"/>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8" name="Freeform 36"/>
            <p:cNvSpPr>
              <a:spLocks/>
            </p:cNvSpPr>
            <p:nvPr/>
          </p:nvSpPr>
          <p:spPr bwMode="auto">
            <a:xfrm>
              <a:off x="1653" y="2606"/>
              <a:ext cx="172" cy="33"/>
            </a:xfrm>
            <a:custGeom>
              <a:avLst/>
              <a:gdLst>
                <a:gd name="T0" fmla="*/ 172 w 172"/>
                <a:gd name="T1" fmla="*/ 24 h 36"/>
                <a:gd name="T2" fmla="*/ 172 w 172"/>
                <a:gd name="T3" fmla="*/ 24 h 36"/>
                <a:gd name="T4" fmla="*/ 172 w 172"/>
                <a:gd name="T5" fmla="*/ 24 h 36"/>
                <a:gd name="T6" fmla="*/ 159 w 172"/>
                <a:gd name="T7" fmla="*/ 12 h 36"/>
                <a:gd name="T8" fmla="*/ 135 w 172"/>
                <a:gd name="T9" fmla="*/ 0 h 36"/>
                <a:gd name="T10" fmla="*/ 123 w 172"/>
                <a:gd name="T11" fmla="*/ 0 h 36"/>
                <a:gd name="T12" fmla="*/ 110 w 172"/>
                <a:gd name="T13" fmla="*/ 0 h 36"/>
                <a:gd name="T14" fmla="*/ 86 w 172"/>
                <a:gd name="T15" fmla="*/ 0 h 36"/>
                <a:gd name="T16" fmla="*/ 74 w 172"/>
                <a:gd name="T17" fmla="*/ 0 h 36"/>
                <a:gd name="T18" fmla="*/ 61 w 172"/>
                <a:gd name="T19" fmla="*/ 0 h 36"/>
                <a:gd name="T20" fmla="*/ 49 w 172"/>
                <a:gd name="T21" fmla="*/ 0 h 36"/>
                <a:gd name="T22" fmla="*/ 25 w 172"/>
                <a:gd name="T23" fmla="*/ 0 h 36"/>
                <a:gd name="T24" fmla="*/ 13 w 172"/>
                <a:gd name="T25" fmla="*/ 12 h 36"/>
                <a:gd name="T26" fmla="*/ 0 w 172"/>
                <a:gd name="T27" fmla="*/ 12 h 36"/>
                <a:gd name="T28" fmla="*/ 13 w 172"/>
                <a:gd name="T29" fmla="*/ 24 h 36"/>
                <a:gd name="T30" fmla="*/ 25 w 172"/>
                <a:gd name="T31" fmla="*/ 24 h 36"/>
                <a:gd name="T32" fmla="*/ 37 w 172"/>
                <a:gd name="T33" fmla="*/ 12 h 36"/>
                <a:gd name="T34" fmla="*/ 49 w 172"/>
                <a:gd name="T35" fmla="*/ 12 h 36"/>
                <a:gd name="T36" fmla="*/ 61 w 172"/>
                <a:gd name="T37" fmla="*/ 12 h 36"/>
                <a:gd name="T38" fmla="*/ 74 w 172"/>
                <a:gd name="T39" fmla="*/ 12 h 36"/>
                <a:gd name="T40" fmla="*/ 86 w 172"/>
                <a:gd name="T41" fmla="*/ 12 h 36"/>
                <a:gd name="T42" fmla="*/ 98 w 172"/>
                <a:gd name="T43" fmla="*/ 12 h 36"/>
                <a:gd name="T44" fmla="*/ 110 w 172"/>
                <a:gd name="T45" fmla="*/ 12 h 36"/>
                <a:gd name="T46" fmla="*/ 135 w 172"/>
                <a:gd name="T47" fmla="*/ 24 h 36"/>
                <a:gd name="T48" fmla="*/ 147 w 172"/>
                <a:gd name="T49" fmla="*/ 24 h 36"/>
                <a:gd name="T50" fmla="*/ 159 w 172"/>
                <a:gd name="T51" fmla="*/ 36 h 36"/>
                <a:gd name="T52" fmla="*/ 172 w 172"/>
                <a:gd name="T53" fmla="*/ 36 h 36"/>
                <a:gd name="T54" fmla="*/ 172 w 172"/>
                <a:gd name="T55" fmla="*/ 36 h 36"/>
                <a:gd name="T56" fmla="*/ 172 w 172"/>
                <a:gd name="T5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2" h="36">
                  <a:moveTo>
                    <a:pt x="172" y="24"/>
                  </a:moveTo>
                  <a:lnTo>
                    <a:pt x="172" y="24"/>
                  </a:lnTo>
                  <a:lnTo>
                    <a:pt x="172" y="24"/>
                  </a:lnTo>
                  <a:lnTo>
                    <a:pt x="159" y="12"/>
                  </a:lnTo>
                  <a:lnTo>
                    <a:pt x="135" y="0"/>
                  </a:lnTo>
                  <a:lnTo>
                    <a:pt x="123" y="0"/>
                  </a:lnTo>
                  <a:lnTo>
                    <a:pt x="110" y="0"/>
                  </a:lnTo>
                  <a:lnTo>
                    <a:pt x="86" y="0"/>
                  </a:lnTo>
                  <a:lnTo>
                    <a:pt x="74" y="0"/>
                  </a:lnTo>
                  <a:lnTo>
                    <a:pt x="61" y="0"/>
                  </a:lnTo>
                  <a:lnTo>
                    <a:pt x="49" y="0"/>
                  </a:lnTo>
                  <a:lnTo>
                    <a:pt x="25" y="0"/>
                  </a:lnTo>
                  <a:lnTo>
                    <a:pt x="13" y="12"/>
                  </a:lnTo>
                  <a:lnTo>
                    <a:pt x="0" y="12"/>
                  </a:lnTo>
                  <a:lnTo>
                    <a:pt x="13" y="24"/>
                  </a:lnTo>
                  <a:lnTo>
                    <a:pt x="25" y="24"/>
                  </a:lnTo>
                  <a:lnTo>
                    <a:pt x="37" y="12"/>
                  </a:lnTo>
                  <a:lnTo>
                    <a:pt x="49" y="12"/>
                  </a:lnTo>
                  <a:lnTo>
                    <a:pt x="61" y="12"/>
                  </a:lnTo>
                  <a:lnTo>
                    <a:pt x="74" y="12"/>
                  </a:lnTo>
                  <a:lnTo>
                    <a:pt x="86" y="12"/>
                  </a:lnTo>
                  <a:lnTo>
                    <a:pt x="98" y="12"/>
                  </a:lnTo>
                  <a:lnTo>
                    <a:pt x="110" y="12"/>
                  </a:lnTo>
                  <a:lnTo>
                    <a:pt x="135" y="24"/>
                  </a:lnTo>
                  <a:lnTo>
                    <a:pt x="147" y="24"/>
                  </a:lnTo>
                  <a:lnTo>
                    <a:pt x="159" y="36"/>
                  </a:lnTo>
                  <a:lnTo>
                    <a:pt x="172" y="36"/>
                  </a:lnTo>
                  <a:lnTo>
                    <a:pt x="172" y="36"/>
                  </a:lnTo>
                  <a:lnTo>
                    <a:pt x="172" y="24"/>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49" name="Freeform 37"/>
            <p:cNvSpPr>
              <a:spLocks/>
            </p:cNvSpPr>
            <p:nvPr/>
          </p:nvSpPr>
          <p:spPr bwMode="auto">
            <a:xfrm>
              <a:off x="1825" y="2606"/>
              <a:ext cx="110" cy="33"/>
            </a:xfrm>
            <a:custGeom>
              <a:avLst/>
              <a:gdLst>
                <a:gd name="T0" fmla="*/ 110 w 110"/>
                <a:gd name="T1" fmla="*/ 0 h 36"/>
                <a:gd name="T2" fmla="*/ 110 w 110"/>
                <a:gd name="T3" fmla="*/ 0 h 36"/>
                <a:gd name="T4" fmla="*/ 0 w 110"/>
                <a:gd name="T5" fmla="*/ 24 h 36"/>
                <a:gd name="T6" fmla="*/ 0 w 110"/>
                <a:gd name="T7" fmla="*/ 36 h 36"/>
                <a:gd name="T8" fmla="*/ 110 w 110"/>
                <a:gd name="T9" fmla="*/ 12 h 36"/>
                <a:gd name="T10" fmla="*/ 110 w 110"/>
                <a:gd name="T11" fmla="*/ 0 h 36"/>
              </a:gdLst>
              <a:ahLst/>
              <a:cxnLst>
                <a:cxn ang="0">
                  <a:pos x="T0" y="T1"/>
                </a:cxn>
                <a:cxn ang="0">
                  <a:pos x="T2" y="T3"/>
                </a:cxn>
                <a:cxn ang="0">
                  <a:pos x="T4" y="T5"/>
                </a:cxn>
                <a:cxn ang="0">
                  <a:pos x="T6" y="T7"/>
                </a:cxn>
                <a:cxn ang="0">
                  <a:pos x="T8" y="T9"/>
                </a:cxn>
                <a:cxn ang="0">
                  <a:pos x="T10" y="T11"/>
                </a:cxn>
              </a:cxnLst>
              <a:rect l="0" t="0" r="r" b="b"/>
              <a:pathLst>
                <a:path w="110" h="36">
                  <a:moveTo>
                    <a:pt x="110" y="0"/>
                  </a:moveTo>
                  <a:lnTo>
                    <a:pt x="110" y="0"/>
                  </a:lnTo>
                  <a:lnTo>
                    <a:pt x="0" y="24"/>
                  </a:lnTo>
                  <a:lnTo>
                    <a:pt x="0" y="36"/>
                  </a:lnTo>
                  <a:lnTo>
                    <a:pt x="110" y="12"/>
                  </a:lnTo>
                  <a:lnTo>
                    <a:pt x="110" y="0"/>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0" name="Freeform 38"/>
            <p:cNvSpPr>
              <a:spLocks/>
            </p:cNvSpPr>
            <p:nvPr/>
          </p:nvSpPr>
          <p:spPr bwMode="auto">
            <a:xfrm>
              <a:off x="1935" y="2606"/>
              <a:ext cx="184" cy="153"/>
            </a:xfrm>
            <a:custGeom>
              <a:avLst/>
              <a:gdLst>
                <a:gd name="T0" fmla="*/ 184 w 184"/>
                <a:gd name="T1" fmla="*/ 155 h 167"/>
                <a:gd name="T2" fmla="*/ 184 w 184"/>
                <a:gd name="T3" fmla="*/ 155 h 167"/>
                <a:gd name="T4" fmla="*/ 171 w 184"/>
                <a:gd name="T5" fmla="*/ 131 h 167"/>
                <a:gd name="T6" fmla="*/ 171 w 184"/>
                <a:gd name="T7" fmla="*/ 107 h 167"/>
                <a:gd name="T8" fmla="*/ 159 w 184"/>
                <a:gd name="T9" fmla="*/ 95 h 167"/>
                <a:gd name="T10" fmla="*/ 135 w 184"/>
                <a:gd name="T11" fmla="*/ 84 h 167"/>
                <a:gd name="T12" fmla="*/ 122 w 184"/>
                <a:gd name="T13" fmla="*/ 60 h 167"/>
                <a:gd name="T14" fmla="*/ 110 w 184"/>
                <a:gd name="T15" fmla="*/ 48 h 167"/>
                <a:gd name="T16" fmla="*/ 86 w 184"/>
                <a:gd name="T17" fmla="*/ 36 h 167"/>
                <a:gd name="T18" fmla="*/ 73 w 184"/>
                <a:gd name="T19" fmla="*/ 24 h 167"/>
                <a:gd name="T20" fmla="*/ 49 w 184"/>
                <a:gd name="T21" fmla="*/ 12 h 167"/>
                <a:gd name="T22" fmla="*/ 24 w 184"/>
                <a:gd name="T23" fmla="*/ 12 h 167"/>
                <a:gd name="T24" fmla="*/ 0 w 184"/>
                <a:gd name="T25" fmla="*/ 0 h 167"/>
                <a:gd name="T26" fmla="*/ 0 w 184"/>
                <a:gd name="T27" fmla="*/ 0 h 167"/>
                <a:gd name="T28" fmla="*/ 0 w 184"/>
                <a:gd name="T29" fmla="*/ 12 h 167"/>
                <a:gd name="T30" fmla="*/ 0 w 184"/>
                <a:gd name="T31" fmla="*/ 12 h 167"/>
                <a:gd name="T32" fmla="*/ 12 w 184"/>
                <a:gd name="T33" fmla="*/ 24 h 167"/>
                <a:gd name="T34" fmla="*/ 37 w 184"/>
                <a:gd name="T35" fmla="*/ 24 h 167"/>
                <a:gd name="T36" fmla="*/ 73 w 184"/>
                <a:gd name="T37" fmla="*/ 48 h 167"/>
                <a:gd name="T38" fmla="*/ 86 w 184"/>
                <a:gd name="T39" fmla="*/ 48 h 167"/>
                <a:gd name="T40" fmla="*/ 98 w 184"/>
                <a:gd name="T41" fmla="*/ 60 h 167"/>
                <a:gd name="T42" fmla="*/ 110 w 184"/>
                <a:gd name="T43" fmla="*/ 72 h 167"/>
                <a:gd name="T44" fmla="*/ 135 w 184"/>
                <a:gd name="T45" fmla="*/ 84 h 167"/>
                <a:gd name="T46" fmla="*/ 147 w 184"/>
                <a:gd name="T47" fmla="*/ 107 h 167"/>
                <a:gd name="T48" fmla="*/ 159 w 184"/>
                <a:gd name="T49" fmla="*/ 119 h 167"/>
                <a:gd name="T50" fmla="*/ 171 w 184"/>
                <a:gd name="T51" fmla="*/ 143 h 167"/>
                <a:gd name="T52" fmla="*/ 171 w 184"/>
                <a:gd name="T53" fmla="*/ 167 h 167"/>
                <a:gd name="T54" fmla="*/ 184 w 184"/>
                <a:gd name="T55" fmla="*/ 15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67">
                  <a:moveTo>
                    <a:pt x="184" y="155"/>
                  </a:moveTo>
                  <a:lnTo>
                    <a:pt x="184" y="155"/>
                  </a:lnTo>
                  <a:lnTo>
                    <a:pt x="171" y="131"/>
                  </a:lnTo>
                  <a:lnTo>
                    <a:pt x="171" y="107"/>
                  </a:lnTo>
                  <a:lnTo>
                    <a:pt x="159" y="95"/>
                  </a:lnTo>
                  <a:lnTo>
                    <a:pt x="135" y="84"/>
                  </a:lnTo>
                  <a:lnTo>
                    <a:pt x="122" y="60"/>
                  </a:lnTo>
                  <a:lnTo>
                    <a:pt x="110" y="48"/>
                  </a:lnTo>
                  <a:lnTo>
                    <a:pt x="86" y="36"/>
                  </a:lnTo>
                  <a:lnTo>
                    <a:pt x="73" y="24"/>
                  </a:lnTo>
                  <a:lnTo>
                    <a:pt x="49" y="12"/>
                  </a:lnTo>
                  <a:lnTo>
                    <a:pt x="24" y="12"/>
                  </a:lnTo>
                  <a:lnTo>
                    <a:pt x="0" y="0"/>
                  </a:lnTo>
                  <a:lnTo>
                    <a:pt x="0" y="0"/>
                  </a:lnTo>
                  <a:lnTo>
                    <a:pt x="0" y="12"/>
                  </a:lnTo>
                  <a:lnTo>
                    <a:pt x="0" y="12"/>
                  </a:lnTo>
                  <a:lnTo>
                    <a:pt x="12" y="24"/>
                  </a:lnTo>
                  <a:lnTo>
                    <a:pt x="37" y="24"/>
                  </a:lnTo>
                  <a:lnTo>
                    <a:pt x="73" y="48"/>
                  </a:lnTo>
                  <a:lnTo>
                    <a:pt x="86" y="48"/>
                  </a:lnTo>
                  <a:lnTo>
                    <a:pt x="98" y="60"/>
                  </a:lnTo>
                  <a:lnTo>
                    <a:pt x="110" y="72"/>
                  </a:lnTo>
                  <a:lnTo>
                    <a:pt x="135" y="84"/>
                  </a:lnTo>
                  <a:lnTo>
                    <a:pt x="147" y="107"/>
                  </a:lnTo>
                  <a:lnTo>
                    <a:pt x="159" y="119"/>
                  </a:lnTo>
                  <a:lnTo>
                    <a:pt x="171" y="143"/>
                  </a:lnTo>
                  <a:lnTo>
                    <a:pt x="171" y="167"/>
                  </a:lnTo>
                  <a:lnTo>
                    <a:pt x="184" y="155"/>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1" name="Freeform 39"/>
            <p:cNvSpPr>
              <a:spLocks/>
            </p:cNvSpPr>
            <p:nvPr/>
          </p:nvSpPr>
          <p:spPr bwMode="auto">
            <a:xfrm>
              <a:off x="2106" y="2748"/>
              <a:ext cx="196" cy="338"/>
            </a:xfrm>
            <a:custGeom>
              <a:avLst/>
              <a:gdLst>
                <a:gd name="T0" fmla="*/ 196 w 196"/>
                <a:gd name="T1" fmla="*/ 368 h 368"/>
                <a:gd name="T2" fmla="*/ 196 w 196"/>
                <a:gd name="T3" fmla="*/ 356 h 368"/>
                <a:gd name="T4" fmla="*/ 184 w 196"/>
                <a:gd name="T5" fmla="*/ 356 h 368"/>
                <a:gd name="T6" fmla="*/ 172 w 196"/>
                <a:gd name="T7" fmla="*/ 321 h 368"/>
                <a:gd name="T8" fmla="*/ 147 w 196"/>
                <a:gd name="T9" fmla="*/ 285 h 368"/>
                <a:gd name="T10" fmla="*/ 123 w 196"/>
                <a:gd name="T11" fmla="*/ 238 h 368"/>
                <a:gd name="T12" fmla="*/ 86 w 196"/>
                <a:gd name="T13" fmla="*/ 178 h 368"/>
                <a:gd name="T14" fmla="*/ 62 w 196"/>
                <a:gd name="T15" fmla="*/ 119 h 368"/>
                <a:gd name="T16" fmla="*/ 49 w 196"/>
                <a:gd name="T17" fmla="*/ 83 h 368"/>
                <a:gd name="T18" fmla="*/ 37 w 196"/>
                <a:gd name="T19" fmla="*/ 59 h 368"/>
                <a:gd name="T20" fmla="*/ 25 w 196"/>
                <a:gd name="T21" fmla="*/ 24 h 368"/>
                <a:gd name="T22" fmla="*/ 13 w 196"/>
                <a:gd name="T23" fmla="*/ 0 h 368"/>
                <a:gd name="T24" fmla="*/ 0 w 196"/>
                <a:gd name="T25" fmla="*/ 12 h 368"/>
                <a:gd name="T26" fmla="*/ 13 w 196"/>
                <a:gd name="T27" fmla="*/ 36 h 368"/>
                <a:gd name="T28" fmla="*/ 25 w 196"/>
                <a:gd name="T29" fmla="*/ 59 h 368"/>
                <a:gd name="T30" fmla="*/ 37 w 196"/>
                <a:gd name="T31" fmla="*/ 95 h 368"/>
                <a:gd name="T32" fmla="*/ 49 w 196"/>
                <a:gd name="T33" fmla="*/ 119 h 368"/>
                <a:gd name="T34" fmla="*/ 74 w 196"/>
                <a:gd name="T35" fmla="*/ 178 h 368"/>
                <a:gd name="T36" fmla="*/ 111 w 196"/>
                <a:gd name="T37" fmla="*/ 238 h 368"/>
                <a:gd name="T38" fmla="*/ 135 w 196"/>
                <a:gd name="T39" fmla="*/ 285 h 368"/>
                <a:gd name="T40" fmla="*/ 160 w 196"/>
                <a:gd name="T41" fmla="*/ 333 h 368"/>
                <a:gd name="T42" fmla="*/ 172 w 196"/>
                <a:gd name="T43" fmla="*/ 356 h 368"/>
                <a:gd name="T44" fmla="*/ 184 w 196"/>
                <a:gd name="T45" fmla="*/ 368 h 368"/>
                <a:gd name="T46" fmla="*/ 184 w 196"/>
                <a:gd name="T47" fmla="*/ 368 h 368"/>
                <a:gd name="T48" fmla="*/ 196 w 196"/>
                <a:gd name="T49"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368">
                  <a:moveTo>
                    <a:pt x="196" y="368"/>
                  </a:moveTo>
                  <a:lnTo>
                    <a:pt x="196" y="356"/>
                  </a:lnTo>
                  <a:lnTo>
                    <a:pt x="184" y="356"/>
                  </a:lnTo>
                  <a:lnTo>
                    <a:pt x="172" y="321"/>
                  </a:lnTo>
                  <a:lnTo>
                    <a:pt x="147" y="285"/>
                  </a:lnTo>
                  <a:lnTo>
                    <a:pt x="123" y="238"/>
                  </a:lnTo>
                  <a:lnTo>
                    <a:pt x="86" y="178"/>
                  </a:lnTo>
                  <a:lnTo>
                    <a:pt x="62" y="119"/>
                  </a:lnTo>
                  <a:lnTo>
                    <a:pt x="49" y="83"/>
                  </a:lnTo>
                  <a:lnTo>
                    <a:pt x="37" y="59"/>
                  </a:lnTo>
                  <a:lnTo>
                    <a:pt x="25" y="24"/>
                  </a:lnTo>
                  <a:lnTo>
                    <a:pt x="13" y="0"/>
                  </a:lnTo>
                  <a:lnTo>
                    <a:pt x="0" y="12"/>
                  </a:lnTo>
                  <a:lnTo>
                    <a:pt x="13" y="36"/>
                  </a:lnTo>
                  <a:lnTo>
                    <a:pt x="25" y="59"/>
                  </a:lnTo>
                  <a:lnTo>
                    <a:pt x="37" y="95"/>
                  </a:lnTo>
                  <a:lnTo>
                    <a:pt x="49" y="119"/>
                  </a:lnTo>
                  <a:lnTo>
                    <a:pt x="74" y="178"/>
                  </a:lnTo>
                  <a:lnTo>
                    <a:pt x="111" y="238"/>
                  </a:lnTo>
                  <a:lnTo>
                    <a:pt x="135" y="285"/>
                  </a:lnTo>
                  <a:lnTo>
                    <a:pt x="160" y="333"/>
                  </a:lnTo>
                  <a:lnTo>
                    <a:pt x="172" y="356"/>
                  </a:lnTo>
                  <a:lnTo>
                    <a:pt x="184" y="368"/>
                  </a:lnTo>
                  <a:lnTo>
                    <a:pt x="184" y="368"/>
                  </a:lnTo>
                  <a:lnTo>
                    <a:pt x="196" y="368"/>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2" name="Freeform 40"/>
            <p:cNvSpPr>
              <a:spLocks/>
            </p:cNvSpPr>
            <p:nvPr/>
          </p:nvSpPr>
          <p:spPr bwMode="auto">
            <a:xfrm>
              <a:off x="2290" y="3086"/>
              <a:ext cx="86" cy="262"/>
            </a:xfrm>
            <a:custGeom>
              <a:avLst/>
              <a:gdLst>
                <a:gd name="T0" fmla="*/ 86 w 86"/>
                <a:gd name="T1" fmla="*/ 286 h 286"/>
                <a:gd name="T2" fmla="*/ 86 w 86"/>
                <a:gd name="T3" fmla="*/ 286 h 286"/>
                <a:gd name="T4" fmla="*/ 86 w 86"/>
                <a:gd name="T5" fmla="*/ 274 h 286"/>
                <a:gd name="T6" fmla="*/ 86 w 86"/>
                <a:gd name="T7" fmla="*/ 262 h 286"/>
                <a:gd name="T8" fmla="*/ 86 w 86"/>
                <a:gd name="T9" fmla="*/ 238 h 286"/>
                <a:gd name="T10" fmla="*/ 74 w 86"/>
                <a:gd name="T11" fmla="*/ 214 h 286"/>
                <a:gd name="T12" fmla="*/ 61 w 86"/>
                <a:gd name="T13" fmla="*/ 167 h 286"/>
                <a:gd name="T14" fmla="*/ 49 w 86"/>
                <a:gd name="T15" fmla="*/ 119 h 286"/>
                <a:gd name="T16" fmla="*/ 37 w 86"/>
                <a:gd name="T17" fmla="*/ 72 h 286"/>
                <a:gd name="T18" fmla="*/ 25 w 86"/>
                <a:gd name="T19" fmla="*/ 36 h 286"/>
                <a:gd name="T20" fmla="*/ 12 w 86"/>
                <a:gd name="T21" fmla="*/ 0 h 286"/>
                <a:gd name="T22" fmla="*/ 12 w 86"/>
                <a:gd name="T23" fmla="*/ 0 h 286"/>
                <a:gd name="T24" fmla="*/ 0 w 86"/>
                <a:gd name="T25" fmla="*/ 0 h 286"/>
                <a:gd name="T26" fmla="*/ 0 w 86"/>
                <a:gd name="T27" fmla="*/ 12 h 286"/>
                <a:gd name="T28" fmla="*/ 12 w 86"/>
                <a:gd name="T29" fmla="*/ 36 h 286"/>
                <a:gd name="T30" fmla="*/ 25 w 86"/>
                <a:gd name="T31" fmla="*/ 72 h 286"/>
                <a:gd name="T32" fmla="*/ 37 w 86"/>
                <a:gd name="T33" fmla="*/ 119 h 286"/>
                <a:gd name="T34" fmla="*/ 49 w 86"/>
                <a:gd name="T35" fmla="*/ 179 h 286"/>
                <a:gd name="T36" fmla="*/ 61 w 86"/>
                <a:gd name="T37" fmla="*/ 226 h 286"/>
                <a:gd name="T38" fmla="*/ 74 w 86"/>
                <a:gd name="T39" fmla="*/ 250 h 286"/>
                <a:gd name="T40" fmla="*/ 74 w 86"/>
                <a:gd name="T41" fmla="*/ 262 h 286"/>
                <a:gd name="T42" fmla="*/ 74 w 86"/>
                <a:gd name="T43" fmla="*/ 274 h 286"/>
                <a:gd name="T44" fmla="*/ 74 w 86"/>
                <a:gd name="T45" fmla="*/ 286 h 286"/>
                <a:gd name="T46" fmla="*/ 86 w 86"/>
                <a:gd name="T4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86">
                  <a:moveTo>
                    <a:pt x="86" y="286"/>
                  </a:moveTo>
                  <a:lnTo>
                    <a:pt x="86" y="286"/>
                  </a:lnTo>
                  <a:lnTo>
                    <a:pt x="86" y="274"/>
                  </a:lnTo>
                  <a:lnTo>
                    <a:pt x="86" y="262"/>
                  </a:lnTo>
                  <a:lnTo>
                    <a:pt x="86" y="238"/>
                  </a:lnTo>
                  <a:lnTo>
                    <a:pt x="74" y="214"/>
                  </a:lnTo>
                  <a:lnTo>
                    <a:pt x="61" y="167"/>
                  </a:lnTo>
                  <a:lnTo>
                    <a:pt x="49" y="119"/>
                  </a:lnTo>
                  <a:lnTo>
                    <a:pt x="37" y="72"/>
                  </a:lnTo>
                  <a:lnTo>
                    <a:pt x="25" y="36"/>
                  </a:lnTo>
                  <a:lnTo>
                    <a:pt x="12" y="0"/>
                  </a:lnTo>
                  <a:lnTo>
                    <a:pt x="12" y="0"/>
                  </a:lnTo>
                  <a:lnTo>
                    <a:pt x="0" y="0"/>
                  </a:lnTo>
                  <a:lnTo>
                    <a:pt x="0" y="12"/>
                  </a:lnTo>
                  <a:lnTo>
                    <a:pt x="12" y="36"/>
                  </a:lnTo>
                  <a:lnTo>
                    <a:pt x="25" y="72"/>
                  </a:lnTo>
                  <a:lnTo>
                    <a:pt x="37" y="119"/>
                  </a:lnTo>
                  <a:lnTo>
                    <a:pt x="49" y="179"/>
                  </a:lnTo>
                  <a:lnTo>
                    <a:pt x="61" y="226"/>
                  </a:lnTo>
                  <a:lnTo>
                    <a:pt x="74" y="250"/>
                  </a:lnTo>
                  <a:lnTo>
                    <a:pt x="74" y="262"/>
                  </a:lnTo>
                  <a:lnTo>
                    <a:pt x="74" y="274"/>
                  </a:lnTo>
                  <a:lnTo>
                    <a:pt x="74" y="286"/>
                  </a:lnTo>
                  <a:lnTo>
                    <a:pt x="86" y="286"/>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3" name="Freeform 41"/>
            <p:cNvSpPr>
              <a:spLocks/>
            </p:cNvSpPr>
            <p:nvPr/>
          </p:nvSpPr>
          <p:spPr bwMode="auto">
            <a:xfrm>
              <a:off x="2364" y="3348"/>
              <a:ext cx="98" cy="206"/>
            </a:xfrm>
            <a:custGeom>
              <a:avLst/>
              <a:gdLst>
                <a:gd name="T0" fmla="*/ 98 w 98"/>
                <a:gd name="T1" fmla="*/ 214 h 225"/>
                <a:gd name="T2" fmla="*/ 98 w 98"/>
                <a:gd name="T3" fmla="*/ 214 h 225"/>
                <a:gd name="T4" fmla="*/ 85 w 98"/>
                <a:gd name="T5" fmla="*/ 190 h 225"/>
                <a:gd name="T6" fmla="*/ 49 w 98"/>
                <a:gd name="T7" fmla="*/ 130 h 225"/>
                <a:gd name="T8" fmla="*/ 36 w 98"/>
                <a:gd name="T9" fmla="*/ 95 h 225"/>
                <a:gd name="T10" fmla="*/ 24 w 98"/>
                <a:gd name="T11" fmla="*/ 59 h 225"/>
                <a:gd name="T12" fmla="*/ 12 w 98"/>
                <a:gd name="T13" fmla="*/ 47 h 225"/>
                <a:gd name="T14" fmla="*/ 12 w 98"/>
                <a:gd name="T15" fmla="*/ 23 h 225"/>
                <a:gd name="T16" fmla="*/ 12 w 98"/>
                <a:gd name="T17" fmla="*/ 11 h 225"/>
                <a:gd name="T18" fmla="*/ 12 w 98"/>
                <a:gd name="T19" fmla="*/ 0 h 225"/>
                <a:gd name="T20" fmla="*/ 0 w 98"/>
                <a:gd name="T21" fmla="*/ 0 h 225"/>
                <a:gd name="T22" fmla="*/ 0 w 98"/>
                <a:gd name="T23" fmla="*/ 11 h 225"/>
                <a:gd name="T24" fmla="*/ 0 w 98"/>
                <a:gd name="T25" fmla="*/ 35 h 225"/>
                <a:gd name="T26" fmla="*/ 0 w 98"/>
                <a:gd name="T27" fmla="*/ 47 h 225"/>
                <a:gd name="T28" fmla="*/ 12 w 98"/>
                <a:gd name="T29" fmla="*/ 59 h 225"/>
                <a:gd name="T30" fmla="*/ 24 w 98"/>
                <a:gd name="T31" fmla="*/ 95 h 225"/>
                <a:gd name="T32" fmla="*/ 36 w 98"/>
                <a:gd name="T33" fmla="*/ 142 h 225"/>
                <a:gd name="T34" fmla="*/ 73 w 98"/>
                <a:gd name="T35" fmla="*/ 202 h 225"/>
                <a:gd name="T36" fmla="*/ 85 w 98"/>
                <a:gd name="T37" fmla="*/ 225 h 225"/>
                <a:gd name="T38" fmla="*/ 98 w 98"/>
                <a:gd name="T39" fmla="*/ 21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225">
                  <a:moveTo>
                    <a:pt x="98" y="214"/>
                  </a:moveTo>
                  <a:lnTo>
                    <a:pt x="98" y="214"/>
                  </a:lnTo>
                  <a:lnTo>
                    <a:pt x="85" y="190"/>
                  </a:lnTo>
                  <a:lnTo>
                    <a:pt x="49" y="130"/>
                  </a:lnTo>
                  <a:lnTo>
                    <a:pt x="36" y="95"/>
                  </a:lnTo>
                  <a:lnTo>
                    <a:pt x="24" y="59"/>
                  </a:lnTo>
                  <a:lnTo>
                    <a:pt x="12" y="47"/>
                  </a:lnTo>
                  <a:lnTo>
                    <a:pt x="12" y="23"/>
                  </a:lnTo>
                  <a:lnTo>
                    <a:pt x="12" y="11"/>
                  </a:lnTo>
                  <a:lnTo>
                    <a:pt x="12" y="0"/>
                  </a:lnTo>
                  <a:lnTo>
                    <a:pt x="0" y="0"/>
                  </a:lnTo>
                  <a:lnTo>
                    <a:pt x="0" y="11"/>
                  </a:lnTo>
                  <a:lnTo>
                    <a:pt x="0" y="35"/>
                  </a:lnTo>
                  <a:lnTo>
                    <a:pt x="0" y="47"/>
                  </a:lnTo>
                  <a:lnTo>
                    <a:pt x="12" y="59"/>
                  </a:lnTo>
                  <a:lnTo>
                    <a:pt x="24" y="95"/>
                  </a:lnTo>
                  <a:lnTo>
                    <a:pt x="36" y="142"/>
                  </a:lnTo>
                  <a:lnTo>
                    <a:pt x="73" y="202"/>
                  </a:lnTo>
                  <a:lnTo>
                    <a:pt x="85" y="225"/>
                  </a:lnTo>
                  <a:lnTo>
                    <a:pt x="98" y="214"/>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4" name="Freeform 42"/>
            <p:cNvSpPr>
              <a:spLocks/>
            </p:cNvSpPr>
            <p:nvPr/>
          </p:nvSpPr>
          <p:spPr bwMode="auto">
            <a:xfrm>
              <a:off x="2449" y="3544"/>
              <a:ext cx="159" cy="119"/>
            </a:xfrm>
            <a:custGeom>
              <a:avLst/>
              <a:gdLst>
                <a:gd name="T0" fmla="*/ 160 w 160"/>
                <a:gd name="T1" fmla="*/ 118 h 130"/>
                <a:gd name="T2" fmla="*/ 147 w 160"/>
                <a:gd name="T3" fmla="*/ 118 h 130"/>
                <a:gd name="T4" fmla="*/ 135 w 160"/>
                <a:gd name="T5" fmla="*/ 118 h 130"/>
                <a:gd name="T6" fmla="*/ 123 w 160"/>
                <a:gd name="T7" fmla="*/ 107 h 130"/>
                <a:gd name="T8" fmla="*/ 111 w 160"/>
                <a:gd name="T9" fmla="*/ 95 h 130"/>
                <a:gd name="T10" fmla="*/ 98 w 160"/>
                <a:gd name="T11" fmla="*/ 95 h 130"/>
                <a:gd name="T12" fmla="*/ 86 w 160"/>
                <a:gd name="T13" fmla="*/ 83 h 130"/>
                <a:gd name="T14" fmla="*/ 74 w 160"/>
                <a:gd name="T15" fmla="*/ 71 h 130"/>
                <a:gd name="T16" fmla="*/ 62 w 160"/>
                <a:gd name="T17" fmla="*/ 59 h 130"/>
                <a:gd name="T18" fmla="*/ 25 w 160"/>
                <a:gd name="T19" fmla="*/ 23 h 130"/>
                <a:gd name="T20" fmla="*/ 13 w 160"/>
                <a:gd name="T21" fmla="*/ 0 h 130"/>
                <a:gd name="T22" fmla="*/ 0 w 160"/>
                <a:gd name="T23" fmla="*/ 11 h 130"/>
                <a:gd name="T24" fmla="*/ 13 w 160"/>
                <a:gd name="T25" fmla="*/ 35 h 130"/>
                <a:gd name="T26" fmla="*/ 49 w 160"/>
                <a:gd name="T27" fmla="*/ 71 h 130"/>
                <a:gd name="T28" fmla="*/ 62 w 160"/>
                <a:gd name="T29" fmla="*/ 83 h 130"/>
                <a:gd name="T30" fmla="*/ 74 w 160"/>
                <a:gd name="T31" fmla="*/ 95 h 130"/>
                <a:gd name="T32" fmla="*/ 86 w 160"/>
                <a:gd name="T33" fmla="*/ 107 h 130"/>
                <a:gd name="T34" fmla="*/ 98 w 160"/>
                <a:gd name="T35" fmla="*/ 107 h 130"/>
                <a:gd name="T36" fmla="*/ 111 w 160"/>
                <a:gd name="T37" fmla="*/ 118 h 130"/>
                <a:gd name="T38" fmla="*/ 135 w 160"/>
                <a:gd name="T39" fmla="*/ 130 h 130"/>
                <a:gd name="T40" fmla="*/ 147 w 160"/>
                <a:gd name="T41" fmla="*/ 130 h 130"/>
                <a:gd name="T42" fmla="*/ 160 w 160"/>
                <a:gd name="T43" fmla="*/ 130 h 130"/>
                <a:gd name="T44" fmla="*/ 160 w 160"/>
                <a:gd name="T45" fmla="*/ 11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0" h="130">
                  <a:moveTo>
                    <a:pt x="160" y="118"/>
                  </a:moveTo>
                  <a:lnTo>
                    <a:pt x="147" y="118"/>
                  </a:lnTo>
                  <a:lnTo>
                    <a:pt x="135" y="118"/>
                  </a:lnTo>
                  <a:lnTo>
                    <a:pt x="123" y="107"/>
                  </a:lnTo>
                  <a:lnTo>
                    <a:pt x="111" y="95"/>
                  </a:lnTo>
                  <a:lnTo>
                    <a:pt x="98" y="95"/>
                  </a:lnTo>
                  <a:lnTo>
                    <a:pt x="86" y="83"/>
                  </a:lnTo>
                  <a:lnTo>
                    <a:pt x="74" y="71"/>
                  </a:lnTo>
                  <a:lnTo>
                    <a:pt x="62" y="59"/>
                  </a:lnTo>
                  <a:lnTo>
                    <a:pt x="25" y="23"/>
                  </a:lnTo>
                  <a:lnTo>
                    <a:pt x="13" y="0"/>
                  </a:lnTo>
                  <a:lnTo>
                    <a:pt x="0" y="11"/>
                  </a:lnTo>
                  <a:lnTo>
                    <a:pt x="13" y="35"/>
                  </a:lnTo>
                  <a:lnTo>
                    <a:pt x="49" y="71"/>
                  </a:lnTo>
                  <a:lnTo>
                    <a:pt x="62" y="83"/>
                  </a:lnTo>
                  <a:lnTo>
                    <a:pt x="74" y="95"/>
                  </a:lnTo>
                  <a:lnTo>
                    <a:pt x="86" y="107"/>
                  </a:lnTo>
                  <a:lnTo>
                    <a:pt x="98" y="107"/>
                  </a:lnTo>
                  <a:lnTo>
                    <a:pt x="111" y="118"/>
                  </a:lnTo>
                  <a:lnTo>
                    <a:pt x="135" y="130"/>
                  </a:lnTo>
                  <a:lnTo>
                    <a:pt x="147" y="130"/>
                  </a:lnTo>
                  <a:lnTo>
                    <a:pt x="160" y="130"/>
                  </a:lnTo>
                  <a:lnTo>
                    <a:pt x="160" y="118"/>
                  </a:lnTo>
                  <a:close/>
                </a:path>
              </a:pathLst>
            </a:custGeom>
            <a:solidFill>
              <a:srgbClr val="EE9BA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5" name="Freeform 43"/>
            <p:cNvSpPr>
              <a:spLocks/>
            </p:cNvSpPr>
            <p:nvPr/>
          </p:nvSpPr>
          <p:spPr bwMode="auto">
            <a:xfrm>
              <a:off x="1152" y="3315"/>
              <a:ext cx="256" cy="305"/>
            </a:xfrm>
            <a:custGeom>
              <a:avLst/>
              <a:gdLst>
                <a:gd name="T0" fmla="*/ 257 w 257"/>
                <a:gd name="T1" fmla="*/ 0 h 333"/>
                <a:gd name="T2" fmla="*/ 245 w 257"/>
                <a:gd name="T3" fmla="*/ 0 h 333"/>
                <a:gd name="T4" fmla="*/ 0 w 257"/>
                <a:gd name="T5" fmla="*/ 321 h 333"/>
                <a:gd name="T6" fmla="*/ 12 w 257"/>
                <a:gd name="T7" fmla="*/ 333 h 333"/>
                <a:gd name="T8" fmla="*/ 257 w 257"/>
                <a:gd name="T9" fmla="*/ 0 h 333"/>
              </a:gdLst>
              <a:ahLst/>
              <a:cxnLst>
                <a:cxn ang="0">
                  <a:pos x="T0" y="T1"/>
                </a:cxn>
                <a:cxn ang="0">
                  <a:pos x="T2" y="T3"/>
                </a:cxn>
                <a:cxn ang="0">
                  <a:pos x="T4" y="T5"/>
                </a:cxn>
                <a:cxn ang="0">
                  <a:pos x="T6" y="T7"/>
                </a:cxn>
                <a:cxn ang="0">
                  <a:pos x="T8" y="T9"/>
                </a:cxn>
              </a:cxnLst>
              <a:rect l="0" t="0" r="r" b="b"/>
              <a:pathLst>
                <a:path w="257" h="333">
                  <a:moveTo>
                    <a:pt x="257" y="0"/>
                  </a:moveTo>
                  <a:lnTo>
                    <a:pt x="245" y="0"/>
                  </a:lnTo>
                  <a:lnTo>
                    <a:pt x="0" y="321"/>
                  </a:lnTo>
                  <a:lnTo>
                    <a:pt x="12" y="333"/>
                  </a:lnTo>
                  <a:lnTo>
                    <a:pt x="257" y="0"/>
                  </a:lnTo>
                  <a:close/>
                </a:path>
              </a:pathLst>
            </a:custGeom>
            <a:solidFill>
              <a:srgbClr val="BBB4D6"/>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6" name="Freeform 44"/>
            <p:cNvSpPr>
              <a:spLocks/>
            </p:cNvSpPr>
            <p:nvPr/>
          </p:nvSpPr>
          <p:spPr bwMode="auto">
            <a:xfrm>
              <a:off x="1396" y="2857"/>
              <a:ext cx="392" cy="458"/>
            </a:xfrm>
            <a:custGeom>
              <a:avLst/>
              <a:gdLst>
                <a:gd name="T0" fmla="*/ 392 w 392"/>
                <a:gd name="T1" fmla="*/ 0 h 499"/>
                <a:gd name="T2" fmla="*/ 392 w 392"/>
                <a:gd name="T3" fmla="*/ 0 h 499"/>
                <a:gd name="T4" fmla="*/ 380 w 392"/>
                <a:gd name="T5" fmla="*/ 0 h 499"/>
                <a:gd name="T6" fmla="*/ 367 w 392"/>
                <a:gd name="T7" fmla="*/ 12 h 499"/>
                <a:gd name="T8" fmla="*/ 355 w 392"/>
                <a:gd name="T9" fmla="*/ 12 h 499"/>
                <a:gd name="T10" fmla="*/ 355 w 392"/>
                <a:gd name="T11" fmla="*/ 24 h 499"/>
                <a:gd name="T12" fmla="*/ 331 w 392"/>
                <a:gd name="T13" fmla="*/ 47 h 499"/>
                <a:gd name="T14" fmla="*/ 306 w 392"/>
                <a:gd name="T15" fmla="*/ 71 h 499"/>
                <a:gd name="T16" fmla="*/ 270 w 392"/>
                <a:gd name="T17" fmla="*/ 119 h 499"/>
                <a:gd name="T18" fmla="*/ 245 w 392"/>
                <a:gd name="T19" fmla="*/ 154 h 499"/>
                <a:gd name="T20" fmla="*/ 208 w 392"/>
                <a:gd name="T21" fmla="*/ 202 h 499"/>
                <a:gd name="T22" fmla="*/ 172 w 392"/>
                <a:gd name="T23" fmla="*/ 249 h 499"/>
                <a:gd name="T24" fmla="*/ 110 w 392"/>
                <a:gd name="T25" fmla="*/ 344 h 499"/>
                <a:gd name="T26" fmla="*/ 61 w 392"/>
                <a:gd name="T27" fmla="*/ 416 h 499"/>
                <a:gd name="T28" fmla="*/ 25 w 392"/>
                <a:gd name="T29" fmla="*/ 475 h 499"/>
                <a:gd name="T30" fmla="*/ 0 w 392"/>
                <a:gd name="T31" fmla="*/ 499 h 499"/>
                <a:gd name="T32" fmla="*/ 12 w 392"/>
                <a:gd name="T33" fmla="*/ 499 h 499"/>
                <a:gd name="T34" fmla="*/ 37 w 392"/>
                <a:gd name="T35" fmla="*/ 487 h 499"/>
                <a:gd name="T36" fmla="*/ 74 w 392"/>
                <a:gd name="T37" fmla="*/ 428 h 499"/>
                <a:gd name="T38" fmla="*/ 123 w 392"/>
                <a:gd name="T39" fmla="*/ 344 h 499"/>
                <a:gd name="T40" fmla="*/ 184 w 392"/>
                <a:gd name="T41" fmla="*/ 261 h 499"/>
                <a:gd name="T42" fmla="*/ 221 w 392"/>
                <a:gd name="T43" fmla="*/ 214 h 499"/>
                <a:gd name="T44" fmla="*/ 245 w 392"/>
                <a:gd name="T45" fmla="*/ 166 h 499"/>
                <a:gd name="T46" fmla="*/ 282 w 392"/>
                <a:gd name="T47" fmla="*/ 119 h 499"/>
                <a:gd name="T48" fmla="*/ 306 w 392"/>
                <a:gd name="T49" fmla="*/ 83 h 499"/>
                <a:gd name="T50" fmla="*/ 343 w 392"/>
                <a:gd name="T51" fmla="*/ 59 h 499"/>
                <a:gd name="T52" fmla="*/ 355 w 392"/>
                <a:gd name="T53" fmla="*/ 35 h 499"/>
                <a:gd name="T54" fmla="*/ 367 w 392"/>
                <a:gd name="T55" fmla="*/ 24 h 499"/>
                <a:gd name="T56" fmla="*/ 380 w 392"/>
                <a:gd name="T57" fmla="*/ 24 h 499"/>
                <a:gd name="T58" fmla="*/ 380 w 392"/>
                <a:gd name="T59" fmla="*/ 12 h 499"/>
                <a:gd name="T60" fmla="*/ 392 w 392"/>
                <a:gd name="T61" fmla="*/ 12 h 499"/>
                <a:gd name="T62" fmla="*/ 392 w 392"/>
                <a:gd name="T63"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2" h="499">
                  <a:moveTo>
                    <a:pt x="392" y="0"/>
                  </a:moveTo>
                  <a:lnTo>
                    <a:pt x="392" y="0"/>
                  </a:lnTo>
                  <a:lnTo>
                    <a:pt x="380" y="0"/>
                  </a:lnTo>
                  <a:lnTo>
                    <a:pt x="367" y="12"/>
                  </a:lnTo>
                  <a:lnTo>
                    <a:pt x="355" y="12"/>
                  </a:lnTo>
                  <a:lnTo>
                    <a:pt x="355" y="24"/>
                  </a:lnTo>
                  <a:lnTo>
                    <a:pt x="331" y="47"/>
                  </a:lnTo>
                  <a:lnTo>
                    <a:pt x="306" y="71"/>
                  </a:lnTo>
                  <a:lnTo>
                    <a:pt x="270" y="119"/>
                  </a:lnTo>
                  <a:lnTo>
                    <a:pt x="245" y="154"/>
                  </a:lnTo>
                  <a:lnTo>
                    <a:pt x="208" y="202"/>
                  </a:lnTo>
                  <a:lnTo>
                    <a:pt x="172" y="249"/>
                  </a:lnTo>
                  <a:lnTo>
                    <a:pt x="110" y="344"/>
                  </a:lnTo>
                  <a:lnTo>
                    <a:pt x="61" y="416"/>
                  </a:lnTo>
                  <a:lnTo>
                    <a:pt x="25" y="475"/>
                  </a:lnTo>
                  <a:lnTo>
                    <a:pt x="0" y="499"/>
                  </a:lnTo>
                  <a:lnTo>
                    <a:pt x="12" y="499"/>
                  </a:lnTo>
                  <a:lnTo>
                    <a:pt x="37" y="487"/>
                  </a:lnTo>
                  <a:lnTo>
                    <a:pt x="74" y="428"/>
                  </a:lnTo>
                  <a:lnTo>
                    <a:pt x="123" y="344"/>
                  </a:lnTo>
                  <a:lnTo>
                    <a:pt x="184" y="261"/>
                  </a:lnTo>
                  <a:lnTo>
                    <a:pt x="221" y="214"/>
                  </a:lnTo>
                  <a:lnTo>
                    <a:pt x="245" y="166"/>
                  </a:lnTo>
                  <a:lnTo>
                    <a:pt x="282" y="119"/>
                  </a:lnTo>
                  <a:lnTo>
                    <a:pt x="306" y="83"/>
                  </a:lnTo>
                  <a:lnTo>
                    <a:pt x="343" y="59"/>
                  </a:lnTo>
                  <a:lnTo>
                    <a:pt x="355" y="35"/>
                  </a:lnTo>
                  <a:lnTo>
                    <a:pt x="367" y="24"/>
                  </a:lnTo>
                  <a:lnTo>
                    <a:pt x="380" y="24"/>
                  </a:lnTo>
                  <a:lnTo>
                    <a:pt x="380" y="12"/>
                  </a:lnTo>
                  <a:lnTo>
                    <a:pt x="392" y="12"/>
                  </a:lnTo>
                  <a:lnTo>
                    <a:pt x="392" y="0"/>
                  </a:lnTo>
                  <a:close/>
                </a:path>
              </a:pathLst>
            </a:custGeom>
            <a:solidFill>
              <a:srgbClr val="BBB4D6"/>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7" name="Freeform 45"/>
            <p:cNvSpPr>
              <a:spLocks/>
            </p:cNvSpPr>
            <p:nvPr/>
          </p:nvSpPr>
          <p:spPr bwMode="auto">
            <a:xfrm>
              <a:off x="1788" y="2813"/>
              <a:ext cx="245" cy="98"/>
            </a:xfrm>
            <a:custGeom>
              <a:avLst/>
              <a:gdLst>
                <a:gd name="T0" fmla="*/ 245 w 245"/>
                <a:gd name="T1" fmla="*/ 95 h 107"/>
                <a:gd name="T2" fmla="*/ 245 w 245"/>
                <a:gd name="T3" fmla="*/ 95 h 107"/>
                <a:gd name="T4" fmla="*/ 220 w 245"/>
                <a:gd name="T5" fmla="*/ 60 h 107"/>
                <a:gd name="T6" fmla="*/ 208 w 245"/>
                <a:gd name="T7" fmla="*/ 36 h 107"/>
                <a:gd name="T8" fmla="*/ 196 w 245"/>
                <a:gd name="T9" fmla="*/ 36 h 107"/>
                <a:gd name="T10" fmla="*/ 184 w 245"/>
                <a:gd name="T11" fmla="*/ 24 h 107"/>
                <a:gd name="T12" fmla="*/ 171 w 245"/>
                <a:gd name="T13" fmla="*/ 24 h 107"/>
                <a:gd name="T14" fmla="*/ 159 w 245"/>
                <a:gd name="T15" fmla="*/ 12 h 107"/>
                <a:gd name="T16" fmla="*/ 135 w 245"/>
                <a:gd name="T17" fmla="*/ 12 h 107"/>
                <a:gd name="T18" fmla="*/ 122 w 245"/>
                <a:gd name="T19" fmla="*/ 0 h 107"/>
                <a:gd name="T20" fmla="*/ 110 w 245"/>
                <a:gd name="T21" fmla="*/ 0 h 107"/>
                <a:gd name="T22" fmla="*/ 86 w 245"/>
                <a:gd name="T23" fmla="*/ 12 h 107"/>
                <a:gd name="T24" fmla="*/ 73 w 245"/>
                <a:gd name="T25" fmla="*/ 12 h 107"/>
                <a:gd name="T26" fmla="*/ 61 w 245"/>
                <a:gd name="T27" fmla="*/ 24 h 107"/>
                <a:gd name="T28" fmla="*/ 49 w 245"/>
                <a:gd name="T29" fmla="*/ 24 h 107"/>
                <a:gd name="T30" fmla="*/ 37 w 245"/>
                <a:gd name="T31" fmla="*/ 36 h 107"/>
                <a:gd name="T32" fmla="*/ 24 w 245"/>
                <a:gd name="T33" fmla="*/ 36 h 107"/>
                <a:gd name="T34" fmla="*/ 12 w 245"/>
                <a:gd name="T35" fmla="*/ 48 h 107"/>
                <a:gd name="T36" fmla="*/ 0 w 245"/>
                <a:gd name="T37" fmla="*/ 48 h 107"/>
                <a:gd name="T38" fmla="*/ 0 w 245"/>
                <a:gd name="T39" fmla="*/ 48 h 107"/>
                <a:gd name="T40" fmla="*/ 0 w 245"/>
                <a:gd name="T41" fmla="*/ 60 h 107"/>
                <a:gd name="T42" fmla="*/ 0 w 245"/>
                <a:gd name="T43" fmla="*/ 60 h 107"/>
                <a:gd name="T44" fmla="*/ 12 w 245"/>
                <a:gd name="T45" fmla="*/ 60 h 107"/>
                <a:gd name="T46" fmla="*/ 24 w 245"/>
                <a:gd name="T47" fmla="*/ 48 h 107"/>
                <a:gd name="T48" fmla="*/ 37 w 245"/>
                <a:gd name="T49" fmla="*/ 48 h 107"/>
                <a:gd name="T50" fmla="*/ 49 w 245"/>
                <a:gd name="T51" fmla="*/ 36 h 107"/>
                <a:gd name="T52" fmla="*/ 61 w 245"/>
                <a:gd name="T53" fmla="*/ 36 h 107"/>
                <a:gd name="T54" fmla="*/ 73 w 245"/>
                <a:gd name="T55" fmla="*/ 24 h 107"/>
                <a:gd name="T56" fmla="*/ 86 w 245"/>
                <a:gd name="T57" fmla="*/ 24 h 107"/>
                <a:gd name="T58" fmla="*/ 110 w 245"/>
                <a:gd name="T59" fmla="*/ 12 h 107"/>
                <a:gd name="T60" fmla="*/ 122 w 245"/>
                <a:gd name="T61" fmla="*/ 12 h 107"/>
                <a:gd name="T62" fmla="*/ 135 w 245"/>
                <a:gd name="T63" fmla="*/ 24 h 107"/>
                <a:gd name="T64" fmla="*/ 159 w 245"/>
                <a:gd name="T65" fmla="*/ 24 h 107"/>
                <a:gd name="T66" fmla="*/ 159 w 245"/>
                <a:gd name="T67" fmla="*/ 36 h 107"/>
                <a:gd name="T68" fmla="*/ 171 w 245"/>
                <a:gd name="T69" fmla="*/ 36 h 107"/>
                <a:gd name="T70" fmla="*/ 184 w 245"/>
                <a:gd name="T71" fmla="*/ 48 h 107"/>
                <a:gd name="T72" fmla="*/ 196 w 245"/>
                <a:gd name="T73" fmla="*/ 48 h 107"/>
                <a:gd name="T74" fmla="*/ 220 w 245"/>
                <a:gd name="T75" fmla="*/ 72 h 107"/>
                <a:gd name="T76" fmla="*/ 245 w 245"/>
                <a:gd name="T77" fmla="*/ 107 h 107"/>
                <a:gd name="T78" fmla="*/ 245 w 245"/>
                <a:gd name="T79" fmla="*/ 9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107">
                  <a:moveTo>
                    <a:pt x="245" y="95"/>
                  </a:moveTo>
                  <a:lnTo>
                    <a:pt x="245" y="95"/>
                  </a:lnTo>
                  <a:lnTo>
                    <a:pt x="220" y="60"/>
                  </a:lnTo>
                  <a:lnTo>
                    <a:pt x="208" y="36"/>
                  </a:lnTo>
                  <a:lnTo>
                    <a:pt x="196" y="36"/>
                  </a:lnTo>
                  <a:lnTo>
                    <a:pt x="184" y="24"/>
                  </a:lnTo>
                  <a:lnTo>
                    <a:pt x="171" y="24"/>
                  </a:lnTo>
                  <a:lnTo>
                    <a:pt x="159" y="12"/>
                  </a:lnTo>
                  <a:lnTo>
                    <a:pt x="135" y="12"/>
                  </a:lnTo>
                  <a:lnTo>
                    <a:pt x="122" y="0"/>
                  </a:lnTo>
                  <a:lnTo>
                    <a:pt x="110" y="0"/>
                  </a:lnTo>
                  <a:lnTo>
                    <a:pt x="86" y="12"/>
                  </a:lnTo>
                  <a:lnTo>
                    <a:pt x="73" y="12"/>
                  </a:lnTo>
                  <a:lnTo>
                    <a:pt x="61" y="24"/>
                  </a:lnTo>
                  <a:lnTo>
                    <a:pt x="49" y="24"/>
                  </a:lnTo>
                  <a:lnTo>
                    <a:pt x="37" y="36"/>
                  </a:lnTo>
                  <a:lnTo>
                    <a:pt x="24" y="36"/>
                  </a:lnTo>
                  <a:lnTo>
                    <a:pt x="12" y="48"/>
                  </a:lnTo>
                  <a:lnTo>
                    <a:pt x="0" y="48"/>
                  </a:lnTo>
                  <a:lnTo>
                    <a:pt x="0" y="48"/>
                  </a:lnTo>
                  <a:lnTo>
                    <a:pt x="0" y="60"/>
                  </a:lnTo>
                  <a:lnTo>
                    <a:pt x="0" y="60"/>
                  </a:lnTo>
                  <a:lnTo>
                    <a:pt x="12" y="60"/>
                  </a:lnTo>
                  <a:lnTo>
                    <a:pt x="24" y="48"/>
                  </a:lnTo>
                  <a:lnTo>
                    <a:pt x="37" y="48"/>
                  </a:lnTo>
                  <a:lnTo>
                    <a:pt x="49" y="36"/>
                  </a:lnTo>
                  <a:lnTo>
                    <a:pt x="61" y="36"/>
                  </a:lnTo>
                  <a:lnTo>
                    <a:pt x="73" y="24"/>
                  </a:lnTo>
                  <a:lnTo>
                    <a:pt x="86" y="24"/>
                  </a:lnTo>
                  <a:lnTo>
                    <a:pt x="110" y="12"/>
                  </a:lnTo>
                  <a:lnTo>
                    <a:pt x="122" y="12"/>
                  </a:lnTo>
                  <a:lnTo>
                    <a:pt x="135" y="24"/>
                  </a:lnTo>
                  <a:lnTo>
                    <a:pt x="159" y="24"/>
                  </a:lnTo>
                  <a:lnTo>
                    <a:pt x="159" y="36"/>
                  </a:lnTo>
                  <a:lnTo>
                    <a:pt x="171" y="36"/>
                  </a:lnTo>
                  <a:lnTo>
                    <a:pt x="184" y="48"/>
                  </a:lnTo>
                  <a:lnTo>
                    <a:pt x="196" y="48"/>
                  </a:lnTo>
                  <a:lnTo>
                    <a:pt x="220" y="72"/>
                  </a:lnTo>
                  <a:lnTo>
                    <a:pt x="245" y="107"/>
                  </a:lnTo>
                  <a:lnTo>
                    <a:pt x="245" y="95"/>
                  </a:lnTo>
                  <a:close/>
                </a:path>
              </a:pathLst>
            </a:custGeom>
            <a:solidFill>
              <a:srgbClr val="BBB4D6"/>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8" name="Freeform 46"/>
            <p:cNvSpPr>
              <a:spLocks/>
            </p:cNvSpPr>
            <p:nvPr/>
          </p:nvSpPr>
          <p:spPr bwMode="auto">
            <a:xfrm>
              <a:off x="2033" y="2901"/>
              <a:ext cx="208" cy="251"/>
            </a:xfrm>
            <a:custGeom>
              <a:avLst/>
              <a:gdLst>
                <a:gd name="T0" fmla="*/ 208 w 208"/>
                <a:gd name="T1" fmla="*/ 262 h 274"/>
                <a:gd name="T2" fmla="*/ 208 w 208"/>
                <a:gd name="T3" fmla="*/ 262 h 274"/>
                <a:gd name="T4" fmla="*/ 208 w 208"/>
                <a:gd name="T5" fmla="*/ 262 h 274"/>
                <a:gd name="T6" fmla="*/ 196 w 208"/>
                <a:gd name="T7" fmla="*/ 250 h 274"/>
                <a:gd name="T8" fmla="*/ 184 w 208"/>
                <a:gd name="T9" fmla="*/ 226 h 274"/>
                <a:gd name="T10" fmla="*/ 159 w 208"/>
                <a:gd name="T11" fmla="*/ 190 h 274"/>
                <a:gd name="T12" fmla="*/ 122 w 208"/>
                <a:gd name="T13" fmla="*/ 155 h 274"/>
                <a:gd name="T14" fmla="*/ 98 w 208"/>
                <a:gd name="T15" fmla="*/ 107 h 274"/>
                <a:gd name="T16" fmla="*/ 49 w 208"/>
                <a:gd name="T17" fmla="*/ 60 h 274"/>
                <a:gd name="T18" fmla="*/ 0 w 208"/>
                <a:gd name="T19" fmla="*/ 0 h 274"/>
                <a:gd name="T20" fmla="*/ 0 w 208"/>
                <a:gd name="T21" fmla="*/ 12 h 274"/>
                <a:gd name="T22" fmla="*/ 37 w 208"/>
                <a:gd name="T23" fmla="*/ 72 h 274"/>
                <a:gd name="T24" fmla="*/ 86 w 208"/>
                <a:gd name="T25" fmla="*/ 119 h 274"/>
                <a:gd name="T26" fmla="*/ 122 w 208"/>
                <a:gd name="T27" fmla="*/ 167 h 274"/>
                <a:gd name="T28" fmla="*/ 147 w 208"/>
                <a:gd name="T29" fmla="*/ 202 h 274"/>
                <a:gd name="T30" fmla="*/ 171 w 208"/>
                <a:gd name="T31" fmla="*/ 238 h 274"/>
                <a:gd name="T32" fmla="*/ 184 w 208"/>
                <a:gd name="T33" fmla="*/ 250 h 274"/>
                <a:gd name="T34" fmla="*/ 196 w 208"/>
                <a:gd name="T35" fmla="*/ 262 h 274"/>
                <a:gd name="T36" fmla="*/ 196 w 208"/>
                <a:gd name="T37" fmla="*/ 274 h 274"/>
                <a:gd name="T38" fmla="*/ 196 w 208"/>
                <a:gd name="T39" fmla="*/ 274 h 274"/>
                <a:gd name="T40" fmla="*/ 208 w 208"/>
                <a:gd name="T41" fmla="*/ 262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8" h="274">
                  <a:moveTo>
                    <a:pt x="208" y="262"/>
                  </a:moveTo>
                  <a:lnTo>
                    <a:pt x="208" y="262"/>
                  </a:lnTo>
                  <a:lnTo>
                    <a:pt x="208" y="262"/>
                  </a:lnTo>
                  <a:lnTo>
                    <a:pt x="196" y="250"/>
                  </a:lnTo>
                  <a:lnTo>
                    <a:pt x="184" y="226"/>
                  </a:lnTo>
                  <a:lnTo>
                    <a:pt x="159" y="190"/>
                  </a:lnTo>
                  <a:lnTo>
                    <a:pt x="122" y="155"/>
                  </a:lnTo>
                  <a:lnTo>
                    <a:pt x="98" y="107"/>
                  </a:lnTo>
                  <a:lnTo>
                    <a:pt x="49" y="60"/>
                  </a:lnTo>
                  <a:lnTo>
                    <a:pt x="0" y="0"/>
                  </a:lnTo>
                  <a:lnTo>
                    <a:pt x="0" y="12"/>
                  </a:lnTo>
                  <a:lnTo>
                    <a:pt x="37" y="72"/>
                  </a:lnTo>
                  <a:lnTo>
                    <a:pt x="86" y="119"/>
                  </a:lnTo>
                  <a:lnTo>
                    <a:pt x="122" y="167"/>
                  </a:lnTo>
                  <a:lnTo>
                    <a:pt x="147" y="202"/>
                  </a:lnTo>
                  <a:lnTo>
                    <a:pt x="171" y="238"/>
                  </a:lnTo>
                  <a:lnTo>
                    <a:pt x="184" y="250"/>
                  </a:lnTo>
                  <a:lnTo>
                    <a:pt x="196" y="262"/>
                  </a:lnTo>
                  <a:lnTo>
                    <a:pt x="196" y="274"/>
                  </a:lnTo>
                  <a:lnTo>
                    <a:pt x="196" y="274"/>
                  </a:lnTo>
                  <a:lnTo>
                    <a:pt x="208" y="262"/>
                  </a:lnTo>
                  <a:close/>
                </a:path>
              </a:pathLst>
            </a:custGeom>
            <a:solidFill>
              <a:srgbClr val="BBB4D6"/>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59" name="Freeform 47"/>
            <p:cNvSpPr>
              <a:spLocks/>
            </p:cNvSpPr>
            <p:nvPr/>
          </p:nvSpPr>
          <p:spPr bwMode="auto">
            <a:xfrm>
              <a:off x="2229" y="3141"/>
              <a:ext cx="110" cy="250"/>
            </a:xfrm>
            <a:custGeom>
              <a:avLst/>
              <a:gdLst>
                <a:gd name="T0" fmla="*/ 110 w 110"/>
                <a:gd name="T1" fmla="*/ 273 h 273"/>
                <a:gd name="T2" fmla="*/ 110 w 110"/>
                <a:gd name="T3" fmla="*/ 273 h 273"/>
                <a:gd name="T4" fmla="*/ 110 w 110"/>
                <a:gd name="T5" fmla="*/ 261 h 273"/>
                <a:gd name="T6" fmla="*/ 98 w 110"/>
                <a:gd name="T7" fmla="*/ 249 h 273"/>
                <a:gd name="T8" fmla="*/ 98 w 110"/>
                <a:gd name="T9" fmla="*/ 226 h 273"/>
                <a:gd name="T10" fmla="*/ 98 w 110"/>
                <a:gd name="T11" fmla="*/ 214 h 273"/>
                <a:gd name="T12" fmla="*/ 73 w 110"/>
                <a:gd name="T13" fmla="*/ 166 h 273"/>
                <a:gd name="T14" fmla="*/ 61 w 110"/>
                <a:gd name="T15" fmla="*/ 119 h 273"/>
                <a:gd name="T16" fmla="*/ 49 w 110"/>
                <a:gd name="T17" fmla="*/ 71 h 273"/>
                <a:gd name="T18" fmla="*/ 24 w 110"/>
                <a:gd name="T19" fmla="*/ 35 h 273"/>
                <a:gd name="T20" fmla="*/ 24 w 110"/>
                <a:gd name="T21" fmla="*/ 12 h 273"/>
                <a:gd name="T22" fmla="*/ 12 w 110"/>
                <a:gd name="T23" fmla="*/ 0 h 273"/>
                <a:gd name="T24" fmla="*/ 0 w 110"/>
                <a:gd name="T25" fmla="*/ 12 h 273"/>
                <a:gd name="T26" fmla="*/ 12 w 110"/>
                <a:gd name="T27" fmla="*/ 12 h 273"/>
                <a:gd name="T28" fmla="*/ 12 w 110"/>
                <a:gd name="T29" fmla="*/ 47 h 273"/>
                <a:gd name="T30" fmla="*/ 37 w 110"/>
                <a:gd name="T31" fmla="*/ 83 h 273"/>
                <a:gd name="T32" fmla="*/ 49 w 110"/>
                <a:gd name="T33" fmla="*/ 119 h 273"/>
                <a:gd name="T34" fmla="*/ 61 w 110"/>
                <a:gd name="T35" fmla="*/ 166 h 273"/>
                <a:gd name="T36" fmla="*/ 73 w 110"/>
                <a:gd name="T37" fmla="*/ 214 h 273"/>
                <a:gd name="T38" fmla="*/ 86 w 110"/>
                <a:gd name="T39" fmla="*/ 237 h 273"/>
                <a:gd name="T40" fmla="*/ 86 w 110"/>
                <a:gd name="T41" fmla="*/ 249 h 273"/>
                <a:gd name="T42" fmla="*/ 98 w 110"/>
                <a:gd name="T43" fmla="*/ 261 h 273"/>
                <a:gd name="T44" fmla="*/ 98 w 110"/>
                <a:gd name="T45" fmla="*/ 273 h 273"/>
                <a:gd name="T46" fmla="*/ 110 w 110"/>
                <a:gd name="T47"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0" h="273">
                  <a:moveTo>
                    <a:pt x="110" y="273"/>
                  </a:moveTo>
                  <a:lnTo>
                    <a:pt x="110" y="273"/>
                  </a:lnTo>
                  <a:lnTo>
                    <a:pt x="110" y="261"/>
                  </a:lnTo>
                  <a:lnTo>
                    <a:pt x="98" y="249"/>
                  </a:lnTo>
                  <a:lnTo>
                    <a:pt x="98" y="226"/>
                  </a:lnTo>
                  <a:lnTo>
                    <a:pt x="98" y="214"/>
                  </a:lnTo>
                  <a:lnTo>
                    <a:pt x="73" y="166"/>
                  </a:lnTo>
                  <a:lnTo>
                    <a:pt x="61" y="119"/>
                  </a:lnTo>
                  <a:lnTo>
                    <a:pt x="49" y="71"/>
                  </a:lnTo>
                  <a:lnTo>
                    <a:pt x="24" y="35"/>
                  </a:lnTo>
                  <a:lnTo>
                    <a:pt x="24" y="12"/>
                  </a:lnTo>
                  <a:lnTo>
                    <a:pt x="12" y="0"/>
                  </a:lnTo>
                  <a:lnTo>
                    <a:pt x="0" y="12"/>
                  </a:lnTo>
                  <a:lnTo>
                    <a:pt x="12" y="12"/>
                  </a:lnTo>
                  <a:lnTo>
                    <a:pt x="12" y="47"/>
                  </a:lnTo>
                  <a:lnTo>
                    <a:pt x="37" y="83"/>
                  </a:lnTo>
                  <a:lnTo>
                    <a:pt x="49" y="119"/>
                  </a:lnTo>
                  <a:lnTo>
                    <a:pt x="61" y="166"/>
                  </a:lnTo>
                  <a:lnTo>
                    <a:pt x="73" y="214"/>
                  </a:lnTo>
                  <a:lnTo>
                    <a:pt x="86" y="237"/>
                  </a:lnTo>
                  <a:lnTo>
                    <a:pt x="86" y="249"/>
                  </a:lnTo>
                  <a:lnTo>
                    <a:pt x="98" y="261"/>
                  </a:lnTo>
                  <a:lnTo>
                    <a:pt x="98" y="273"/>
                  </a:lnTo>
                  <a:lnTo>
                    <a:pt x="110" y="273"/>
                  </a:lnTo>
                  <a:close/>
                </a:path>
              </a:pathLst>
            </a:custGeom>
            <a:solidFill>
              <a:srgbClr val="BBB4D6"/>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0" name="Freeform 48"/>
            <p:cNvSpPr>
              <a:spLocks/>
            </p:cNvSpPr>
            <p:nvPr/>
          </p:nvSpPr>
          <p:spPr bwMode="auto">
            <a:xfrm>
              <a:off x="2327" y="3391"/>
              <a:ext cx="170" cy="295"/>
            </a:xfrm>
            <a:custGeom>
              <a:avLst/>
              <a:gdLst>
                <a:gd name="T0" fmla="*/ 171 w 171"/>
                <a:gd name="T1" fmla="*/ 309 h 321"/>
                <a:gd name="T2" fmla="*/ 171 w 171"/>
                <a:gd name="T3" fmla="*/ 309 h 321"/>
                <a:gd name="T4" fmla="*/ 171 w 171"/>
                <a:gd name="T5" fmla="*/ 297 h 321"/>
                <a:gd name="T6" fmla="*/ 159 w 171"/>
                <a:gd name="T7" fmla="*/ 297 h 321"/>
                <a:gd name="T8" fmla="*/ 147 w 171"/>
                <a:gd name="T9" fmla="*/ 274 h 321"/>
                <a:gd name="T10" fmla="*/ 135 w 171"/>
                <a:gd name="T11" fmla="*/ 262 h 321"/>
                <a:gd name="T12" fmla="*/ 122 w 171"/>
                <a:gd name="T13" fmla="*/ 238 h 321"/>
                <a:gd name="T14" fmla="*/ 110 w 171"/>
                <a:gd name="T15" fmla="*/ 214 h 321"/>
                <a:gd name="T16" fmla="*/ 86 w 171"/>
                <a:gd name="T17" fmla="*/ 190 h 321"/>
                <a:gd name="T18" fmla="*/ 73 w 171"/>
                <a:gd name="T19" fmla="*/ 167 h 321"/>
                <a:gd name="T20" fmla="*/ 49 w 171"/>
                <a:gd name="T21" fmla="*/ 107 h 321"/>
                <a:gd name="T22" fmla="*/ 24 w 171"/>
                <a:gd name="T23" fmla="*/ 60 h 321"/>
                <a:gd name="T24" fmla="*/ 24 w 171"/>
                <a:gd name="T25" fmla="*/ 48 h 321"/>
                <a:gd name="T26" fmla="*/ 12 w 171"/>
                <a:gd name="T27" fmla="*/ 24 h 321"/>
                <a:gd name="T28" fmla="*/ 12 w 171"/>
                <a:gd name="T29" fmla="*/ 12 h 321"/>
                <a:gd name="T30" fmla="*/ 12 w 171"/>
                <a:gd name="T31" fmla="*/ 0 h 321"/>
                <a:gd name="T32" fmla="*/ 0 w 171"/>
                <a:gd name="T33" fmla="*/ 0 h 321"/>
                <a:gd name="T34" fmla="*/ 0 w 171"/>
                <a:gd name="T35" fmla="*/ 12 h 321"/>
                <a:gd name="T36" fmla="*/ 0 w 171"/>
                <a:gd name="T37" fmla="*/ 24 h 321"/>
                <a:gd name="T38" fmla="*/ 12 w 171"/>
                <a:gd name="T39" fmla="*/ 48 h 321"/>
                <a:gd name="T40" fmla="*/ 12 w 171"/>
                <a:gd name="T41" fmla="*/ 71 h 321"/>
                <a:gd name="T42" fmla="*/ 37 w 171"/>
                <a:gd name="T43" fmla="*/ 119 h 321"/>
                <a:gd name="T44" fmla="*/ 61 w 171"/>
                <a:gd name="T45" fmla="*/ 167 h 321"/>
                <a:gd name="T46" fmla="*/ 73 w 171"/>
                <a:gd name="T47" fmla="*/ 202 h 321"/>
                <a:gd name="T48" fmla="*/ 98 w 171"/>
                <a:gd name="T49" fmla="*/ 226 h 321"/>
                <a:gd name="T50" fmla="*/ 110 w 171"/>
                <a:gd name="T51" fmla="*/ 250 h 321"/>
                <a:gd name="T52" fmla="*/ 122 w 171"/>
                <a:gd name="T53" fmla="*/ 262 h 321"/>
                <a:gd name="T54" fmla="*/ 135 w 171"/>
                <a:gd name="T55" fmla="*/ 285 h 321"/>
                <a:gd name="T56" fmla="*/ 147 w 171"/>
                <a:gd name="T57" fmla="*/ 297 h 321"/>
                <a:gd name="T58" fmla="*/ 159 w 171"/>
                <a:gd name="T59" fmla="*/ 309 h 321"/>
                <a:gd name="T60" fmla="*/ 171 w 171"/>
                <a:gd name="T61" fmla="*/ 321 h 321"/>
                <a:gd name="T62" fmla="*/ 171 w 171"/>
                <a:gd name="T63" fmla="*/ 30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 h="321">
                  <a:moveTo>
                    <a:pt x="171" y="309"/>
                  </a:moveTo>
                  <a:lnTo>
                    <a:pt x="171" y="309"/>
                  </a:lnTo>
                  <a:lnTo>
                    <a:pt x="171" y="297"/>
                  </a:lnTo>
                  <a:lnTo>
                    <a:pt x="159" y="297"/>
                  </a:lnTo>
                  <a:lnTo>
                    <a:pt x="147" y="274"/>
                  </a:lnTo>
                  <a:lnTo>
                    <a:pt x="135" y="262"/>
                  </a:lnTo>
                  <a:lnTo>
                    <a:pt x="122" y="238"/>
                  </a:lnTo>
                  <a:lnTo>
                    <a:pt x="110" y="214"/>
                  </a:lnTo>
                  <a:lnTo>
                    <a:pt x="86" y="190"/>
                  </a:lnTo>
                  <a:lnTo>
                    <a:pt x="73" y="167"/>
                  </a:lnTo>
                  <a:lnTo>
                    <a:pt x="49" y="107"/>
                  </a:lnTo>
                  <a:lnTo>
                    <a:pt x="24" y="60"/>
                  </a:lnTo>
                  <a:lnTo>
                    <a:pt x="24" y="48"/>
                  </a:lnTo>
                  <a:lnTo>
                    <a:pt x="12" y="24"/>
                  </a:lnTo>
                  <a:lnTo>
                    <a:pt x="12" y="12"/>
                  </a:lnTo>
                  <a:lnTo>
                    <a:pt x="12" y="0"/>
                  </a:lnTo>
                  <a:lnTo>
                    <a:pt x="0" y="0"/>
                  </a:lnTo>
                  <a:lnTo>
                    <a:pt x="0" y="12"/>
                  </a:lnTo>
                  <a:lnTo>
                    <a:pt x="0" y="24"/>
                  </a:lnTo>
                  <a:lnTo>
                    <a:pt x="12" y="48"/>
                  </a:lnTo>
                  <a:lnTo>
                    <a:pt x="12" y="71"/>
                  </a:lnTo>
                  <a:lnTo>
                    <a:pt x="37" y="119"/>
                  </a:lnTo>
                  <a:lnTo>
                    <a:pt x="61" y="167"/>
                  </a:lnTo>
                  <a:lnTo>
                    <a:pt x="73" y="202"/>
                  </a:lnTo>
                  <a:lnTo>
                    <a:pt x="98" y="226"/>
                  </a:lnTo>
                  <a:lnTo>
                    <a:pt x="110" y="250"/>
                  </a:lnTo>
                  <a:lnTo>
                    <a:pt x="122" y="262"/>
                  </a:lnTo>
                  <a:lnTo>
                    <a:pt x="135" y="285"/>
                  </a:lnTo>
                  <a:lnTo>
                    <a:pt x="147" y="297"/>
                  </a:lnTo>
                  <a:lnTo>
                    <a:pt x="159" y="309"/>
                  </a:lnTo>
                  <a:lnTo>
                    <a:pt x="171" y="321"/>
                  </a:lnTo>
                  <a:lnTo>
                    <a:pt x="171" y="309"/>
                  </a:lnTo>
                  <a:close/>
                </a:path>
              </a:pathLst>
            </a:custGeom>
            <a:solidFill>
              <a:srgbClr val="BBB4D6"/>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1" name="Freeform 49"/>
            <p:cNvSpPr>
              <a:spLocks/>
            </p:cNvSpPr>
            <p:nvPr/>
          </p:nvSpPr>
          <p:spPr bwMode="auto">
            <a:xfrm>
              <a:off x="2497" y="3674"/>
              <a:ext cx="222" cy="22"/>
            </a:xfrm>
            <a:custGeom>
              <a:avLst/>
              <a:gdLst>
                <a:gd name="T0" fmla="*/ 209 w 221"/>
                <a:gd name="T1" fmla="*/ 0 h 24"/>
                <a:gd name="T2" fmla="*/ 184 w 221"/>
                <a:gd name="T3" fmla="*/ 0 h 24"/>
                <a:gd name="T4" fmla="*/ 123 w 221"/>
                <a:gd name="T5" fmla="*/ 0 h 24"/>
                <a:gd name="T6" fmla="*/ 86 w 221"/>
                <a:gd name="T7" fmla="*/ 0 h 24"/>
                <a:gd name="T8" fmla="*/ 62 w 221"/>
                <a:gd name="T9" fmla="*/ 0 h 24"/>
                <a:gd name="T10" fmla="*/ 25 w 221"/>
                <a:gd name="T11" fmla="*/ 0 h 24"/>
                <a:gd name="T12" fmla="*/ 0 w 221"/>
                <a:gd name="T13" fmla="*/ 0 h 24"/>
                <a:gd name="T14" fmla="*/ 0 w 221"/>
                <a:gd name="T15" fmla="*/ 12 h 24"/>
                <a:gd name="T16" fmla="*/ 25 w 221"/>
                <a:gd name="T17" fmla="*/ 12 h 24"/>
                <a:gd name="T18" fmla="*/ 62 w 221"/>
                <a:gd name="T19" fmla="*/ 12 h 24"/>
                <a:gd name="T20" fmla="*/ 86 w 221"/>
                <a:gd name="T21" fmla="*/ 24 h 24"/>
                <a:gd name="T22" fmla="*/ 123 w 221"/>
                <a:gd name="T23" fmla="*/ 24 h 24"/>
                <a:gd name="T24" fmla="*/ 184 w 221"/>
                <a:gd name="T25" fmla="*/ 12 h 24"/>
                <a:gd name="T26" fmla="*/ 221 w 221"/>
                <a:gd name="T27" fmla="*/ 12 h 24"/>
                <a:gd name="T28" fmla="*/ 209 w 221"/>
                <a:gd name="T2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 h="24">
                  <a:moveTo>
                    <a:pt x="209" y="0"/>
                  </a:moveTo>
                  <a:lnTo>
                    <a:pt x="184" y="0"/>
                  </a:lnTo>
                  <a:lnTo>
                    <a:pt x="123" y="0"/>
                  </a:lnTo>
                  <a:lnTo>
                    <a:pt x="86" y="0"/>
                  </a:lnTo>
                  <a:lnTo>
                    <a:pt x="62" y="0"/>
                  </a:lnTo>
                  <a:lnTo>
                    <a:pt x="25" y="0"/>
                  </a:lnTo>
                  <a:lnTo>
                    <a:pt x="0" y="0"/>
                  </a:lnTo>
                  <a:lnTo>
                    <a:pt x="0" y="12"/>
                  </a:lnTo>
                  <a:lnTo>
                    <a:pt x="25" y="12"/>
                  </a:lnTo>
                  <a:lnTo>
                    <a:pt x="62" y="12"/>
                  </a:lnTo>
                  <a:lnTo>
                    <a:pt x="86" y="24"/>
                  </a:lnTo>
                  <a:lnTo>
                    <a:pt x="123" y="24"/>
                  </a:lnTo>
                  <a:lnTo>
                    <a:pt x="184" y="12"/>
                  </a:lnTo>
                  <a:lnTo>
                    <a:pt x="221" y="12"/>
                  </a:lnTo>
                  <a:lnTo>
                    <a:pt x="209" y="0"/>
                  </a:lnTo>
                  <a:close/>
                </a:path>
              </a:pathLst>
            </a:custGeom>
            <a:solidFill>
              <a:srgbClr val="BBB4D6"/>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2" name="Freeform 50"/>
            <p:cNvSpPr>
              <a:spLocks/>
            </p:cNvSpPr>
            <p:nvPr/>
          </p:nvSpPr>
          <p:spPr bwMode="auto">
            <a:xfrm>
              <a:off x="1152" y="3533"/>
              <a:ext cx="319" cy="163"/>
            </a:xfrm>
            <a:custGeom>
              <a:avLst/>
              <a:gdLst>
                <a:gd name="T0" fmla="*/ 319 w 319"/>
                <a:gd name="T1" fmla="*/ 0 h 178"/>
                <a:gd name="T2" fmla="*/ 319 w 319"/>
                <a:gd name="T3" fmla="*/ 0 h 178"/>
                <a:gd name="T4" fmla="*/ 0 w 319"/>
                <a:gd name="T5" fmla="*/ 166 h 178"/>
                <a:gd name="T6" fmla="*/ 0 w 319"/>
                <a:gd name="T7" fmla="*/ 178 h 178"/>
                <a:gd name="T8" fmla="*/ 319 w 319"/>
                <a:gd name="T9" fmla="*/ 12 h 178"/>
                <a:gd name="T10" fmla="*/ 319 w 319"/>
                <a:gd name="T11" fmla="*/ 0 h 178"/>
              </a:gdLst>
              <a:ahLst/>
              <a:cxnLst>
                <a:cxn ang="0">
                  <a:pos x="T0" y="T1"/>
                </a:cxn>
                <a:cxn ang="0">
                  <a:pos x="T2" y="T3"/>
                </a:cxn>
                <a:cxn ang="0">
                  <a:pos x="T4" y="T5"/>
                </a:cxn>
                <a:cxn ang="0">
                  <a:pos x="T6" y="T7"/>
                </a:cxn>
                <a:cxn ang="0">
                  <a:pos x="T8" y="T9"/>
                </a:cxn>
                <a:cxn ang="0">
                  <a:pos x="T10" y="T11"/>
                </a:cxn>
              </a:cxnLst>
              <a:rect l="0" t="0" r="r" b="b"/>
              <a:pathLst>
                <a:path w="319" h="178">
                  <a:moveTo>
                    <a:pt x="319" y="0"/>
                  </a:moveTo>
                  <a:lnTo>
                    <a:pt x="319" y="0"/>
                  </a:lnTo>
                  <a:lnTo>
                    <a:pt x="0" y="166"/>
                  </a:lnTo>
                  <a:lnTo>
                    <a:pt x="0" y="178"/>
                  </a:lnTo>
                  <a:lnTo>
                    <a:pt x="319" y="12"/>
                  </a:lnTo>
                  <a:lnTo>
                    <a:pt x="319" y="0"/>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3" name="Freeform 51"/>
            <p:cNvSpPr>
              <a:spLocks/>
            </p:cNvSpPr>
            <p:nvPr/>
          </p:nvSpPr>
          <p:spPr bwMode="auto">
            <a:xfrm>
              <a:off x="1471" y="3435"/>
              <a:ext cx="220" cy="109"/>
            </a:xfrm>
            <a:custGeom>
              <a:avLst/>
              <a:gdLst>
                <a:gd name="T0" fmla="*/ 220 w 220"/>
                <a:gd name="T1" fmla="*/ 12 h 119"/>
                <a:gd name="T2" fmla="*/ 208 w 220"/>
                <a:gd name="T3" fmla="*/ 0 h 119"/>
                <a:gd name="T4" fmla="*/ 0 w 220"/>
                <a:gd name="T5" fmla="*/ 107 h 119"/>
                <a:gd name="T6" fmla="*/ 0 w 220"/>
                <a:gd name="T7" fmla="*/ 119 h 119"/>
                <a:gd name="T8" fmla="*/ 208 w 220"/>
                <a:gd name="T9" fmla="*/ 12 h 119"/>
                <a:gd name="T10" fmla="*/ 220 w 220"/>
                <a:gd name="T11" fmla="*/ 12 h 119"/>
              </a:gdLst>
              <a:ahLst/>
              <a:cxnLst>
                <a:cxn ang="0">
                  <a:pos x="T0" y="T1"/>
                </a:cxn>
                <a:cxn ang="0">
                  <a:pos x="T2" y="T3"/>
                </a:cxn>
                <a:cxn ang="0">
                  <a:pos x="T4" y="T5"/>
                </a:cxn>
                <a:cxn ang="0">
                  <a:pos x="T6" y="T7"/>
                </a:cxn>
                <a:cxn ang="0">
                  <a:pos x="T8" y="T9"/>
                </a:cxn>
                <a:cxn ang="0">
                  <a:pos x="T10" y="T11"/>
                </a:cxn>
              </a:cxnLst>
              <a:rect l="0" t="0" r="r" b="b"/>
              <a:pathLst>
                <a:path w="220" h="119">
                  <a:moveTo>
                    <a:pt x="220" y="12"/>
                  </a:moveTo>
                  <a:lnTo>
                    <a:pt x="208" y="0"/>
                  </a:lnTo>
                  <a:lnTo>
                    <a:pt x="0" y="107"/>
                  </a:lnTo>
                  <a:lnTo>
                    <a:pt x="0" y="119"/>
                  </a:lnTo>
                  <a:lnTo>
                    <a:pt x="208" y="12"/>
                  </a:lnTo>
                  <a:lnTo>
                    <a:pt x="220" y="12"/>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4" name="Freeform 52"/>
            <p:cNvSpPr>
              <a:spLocks/>
            </p:cNvSpPr>
            <p:nvPr/>
          </p:nvSpPr>
          <p:spPr bwMode="auto">
            <a:xfrm>
              <a:off x="1678" y="3369"/>
              <a:ext cx="134" cy="77"/>
            </a:xfrm>
            <a:custGeom>
              <a:avLst/>
              <a:gdLst>
                <a:gd name="T0" fmla="*/ 134 w 134"/>
                <a:gd name="T1" fmla="*/ 0 h 84"/>
                <a:gd name="T2" fmla="*/ 134 w 134"/>
                <a:gd name="T3" fmla="*/ 0 h 84"/>
                <a:gd name="T4" fmla="*/ 134 w 134"/>
                <a:gd name="T5" fmla="*/ 0 h 84"/>
                <a:gd name="T6" fmla="*/ 122 w 134"/>
                <a:gd name="T7" fmla="*/ 0 h 84"/>
                <a:gd name="T8" fmla="*/ 110 w 134"/>
                <a:gd name="T9" fmla="*/ 0 h 84"/>
                <a:gd name="T10" fmla="*/ 98 w 134"/>
                <a:gd name="T11" fmla="*/ 0 h 84"/>
                <a:gd name="T12" fmla="*/ 73 w 134"/>
                <a:gd name="T13" fmla="*/ 12 h 84"/>
                <a:gd name="T14" fmla="*/ 61 w 134"/>
                <a:gd name="T15" fmla="*/ 36 h 84"/>
                <a:gd name="T16" fmla="*/ 12 w 134"/>
                <a:gd name="T17" fmla="*/ 60 h 84"/>
                <a:gd name="T18" fmla="*/ 0 w 134"/>
                <a:gd name="T19" fmla="*/ 72 h 84"/>
                <a:gd name="T20" fmla="*/ 12 w 134"/>
                <a:gd name="T21" fmla="*/ 84 h 84"/>
                <a:gd name="T22" fmla="*/ 24 w 134"/>
                <a:gd name="T23" fmla="*/ 72 h 84"/>
                <a:gd name="T24" fmla="*/ 61 w 134"/>
                <a:gd name="T25" fmla="*/ 48 h 84"/>
                <a:gd name="T26" fmla="*/ 85 w 134"/>
                <a:gd name="T27" fmla="*/ 24 h 84"/>
                <a:gd name="T28" fmla="*/ 110 w 134"/>
                <a:gd name="T29" fmla="*/ 12 h 84"/>
                <a:gd name="T30" fmla="*/ 110 w 134"/>
                <a:gd name="T31" fmla="*/ 12 h 84"/>
                <a:gd name="T32" fmla="*/ 122 w 134"/>
                <a:gd name="T33" fmla="*/ 12 h 84"/>
                <a:gd name="T34" fmla="*/ 134 w 134"/>
                <a:gd name="T35" fmla="*/ 12 h 84"/>
                <a:gd name="T36" fmla="*/ 134 w 134"/>
                <a:gd name="T37" fmla="*/ 12 h 84"/>
                <a:gd name="T38" fmla="*/ 134 w 134"/>
                <a:gd name="T3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84">
                  <a:moveTo>
                    <a:pt x="134" y="0"/>
                  </a:moveTo>
                  <a:lnTo>
                    <a:pt x="134" y="0"/>
                  </a:lnTo>
                  <a:lnTo>
                    <a:pt x="134" y="0"/>
                  </a:lnTo>
                  <a:lnTo>
                    <a:pt x="122" y="0"/>
                  </a:lnTo>
                  <a:lnTo>
                    <a:pt x="110" y="0"/>
                  </a:lnTo>
                  <a:lnTo>
                    <a:pt x="98" y="0"/>
                  </a:lnTo>
                  <a:lnTo>
                    <a:pt x="73" y="12"/>
                  </a:lnTo>
                  <a:lnTo>
                    <a:pt x="61" y="36"/>
                  </a:lnTo>
                  <a:lnTo>
                    <a:pt x="12" y="60"/>
                  </a:lnTo>
                  <a:lnTo>
                    <a:pt x="0" y="72"/>
                  </a:lnTo>
                  <a:lnTo>
                    <a:pt x="12" y="84"/>
                  </a:lnTo>
                  <a:lnTo>
                    <a:pt x="24" y="72"/>
                  </a:lnTo>
                  <a:lnTo>
                    <a:pt x="61" y="48"/>
                  </a:lnTo>
                  <a:lnTo>
                    <a:pt x="85" y="24"/>
                  </a:lnTo>
                  <a:lnTo>
                    <a:pt x="110" y="12"/>
                  </a:lnTo>
                  <a:lnTo>
                    <a:pt x="110" y="12"/>
                  </a:lnTo>
                  <a:lnTo>
                    <a:pt x="122" y="12"/>
                  </a:lnTo>
                  <a:lnTo>
                    <a:pt x="134" y="12"/>
                  </a:lnTo>
                  <a:lnTo>
                    <a:pt x="134" y="12"/>
                  </a:lnTo>
                  <a:lnTo>
                    <a:pt x="134" y="0"/>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5" name="Freeform 53"/>
            <p:cNvSpPr>
              <a:spLocks/>
            </p:cNvSpPr>
            <p:nvPr/>
          </p:nvSpPr>
          <p:spPr bwMode="auto">
            <a:xfrm>
              <a:off x="1812" y="3239"/>
              <a:ext cx="184" cy="141"/>
            </a:xfrm>
            <a:custGeom>
              <a:avLst/>
              <a:gdLst>
                <a:gd name="T0" fmla="*/ 172 w 184"/>
                <a:gd name="T1" fmla="*/ 0 h 154"/>
                <a:gd name="T2" fmla="*/ 172 w 184"/>
                <a:gd name="T3" fmla="*/ 0 h 154"/>
                <a:gd name="T4" fmla="*/ 147 w 184"/>
                <a:gd name="T5" fmla="*/ 24 h 154"/>
                <a:gd name="T6" fmla="*/ 98 w 184"/>
                <a:gd name="T7" fmla="*/ 83 h 154"/>
                <a:gd name="T8" fmla="*/ 62 w 184"/>
                <a:gd name="T9" fmla="*/ 107 h 154"/>
                <a:gd name="T10" fmla="*/ 37 w 184"/>
                <a:gd name="T11" fmla="*/ 130 h 154"/>
                <a:gd name="T12" fmla="*/ 25 w 184"/>
                <a:gd name="T13" fmla="*/ 130 h 154"/>
                <a:gd name="T14" fmla="*/ 13 w 184"/>
                <a:gd name="T15" fmla="*/ 142 h 154"/>
                <a:gd name="T16" fmla="*/ 0 w 184"/>
                <a:gd name="T17" fmla="*/ 142 h 154"/>
                <a:gd name="T18" fmla="*/ 0 w 184"/>
                <a:gd name="T19" fmla="*/ 154 h 154"/>
                <a:gd name="T20" fmla="*/ 0 w 184"/>
                <a:gd name="T21" fmla="*/ 154 h 154"/>
                <a:gd name="T22" fmla="*/ 13 w 184"/>
                <a:gd name="T23" fmla="*/ 154 h 154"/>
                <a:gd name="T24" fmla="*/ 25 w 184"/>
                <a:gd name="T25" fmla="*/ 142 h 154"/>
                <a:gd name="T26" fmla="*/ 37 w 184"/>
                <a:gd name="T27" fmla="*/ 142 h 154"/>
                <a:gd name="T28" fmla="*/ 74 w 184"/>
                <a:gd name="T29" fmla="*/ 119 h 154"/>
                <a:gd name="T30" fmla="*/ 98 w 184"/>
                <a:gd name="T31" fmla="*/ 95 h 154"/>
                <a:gd name="T32" fmla="*/ 160 w 184"/>
                <a:gd name="T33" fmla="*/ 35 h 154"/>
                <a:gd name="T34" fmla="*/ 184 w 184"/>
                <a:gd name="T35" fmla="*/ 12 h 154"/>
                <a:gd name="T36" fmla="*/ 184 w 184"/>
                <a:gd name="T37" fmla="*/ 12 h 154"/>
                <a:gd name="T38" fmla="*/ 172 w 184"/>
                <a:gd name="T3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 h="154">
                  <a:moveTo>
                    <a:pt x="172" y="0"/>
                  </a:moveTo>
                  <a:lnTo>
                    <a:pt x="172" y="0"/>
                  </a:lnTo>
                  <a:lnTo>
                    <a:pt x="147" y="24"/>
                  </a:lnTo>
                  <a:lnTo>
                    <a:pt x="98" y="83"/>
                  </a:lnTo>
                  <a:lnTo>
                    <a:pt x="62" y="107"/>
                  </a:lnTo>
                  <a:lnTo>
                    <a:pt x="37" y="130"/>
                  </a:lnTo>
                  <a:lnTo>
                    <a:pt x="25" y="130"/>
                  </a:lnTo>
                  <a:lnTo>
                    <a:pt x="13" y="142"/>
                  </a:lnTo>
                  <a:lnTo>
                    <a:pt x="0" y="142"/>
                  </a:lnTo>
                  <a:lnTo>
                    <a:pt x="0" y="154"/>
                  </a:lnTo>
                  <a:lnTo>
                    <a:pt x="0" y="154"/>
                  </a:lnTo>
                  <a:lnTo>
                    <a:pt x="13" y="154"/>
                  </a:lnTo>
                  <a:lnTo>
                    <a:pt x="25" y="142"/>
                  </a:lnTo>
                  <a:lnTo>
                    <a:pt x="37" y="142"/>
                  </a:lnTo>
                  <a:lnTo>
                    <a:pt x="74" y="119"/>
                  </a:lnTo>
                  <a:lnTo>
                    <a:pt x="98" y="95"/>
                  </a:lnTo>
                  <a:lnTo>
                    <a:pt x="160" y="35"/>
                  </a:lnTo>
                  <a:lnTo>
                    <a:pt x="184" y="12"/>
                  </a:lnTo>
                  <a:lnTo>
                    <a:pt x="184" y="12"/>
                  </a:lnTo>
                  <a:lnTo>
                    <a:pt x="172" y="0"/>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6" name="Freeform 54"/>
            <p:cNvSpPr>
              <a:spLocks/>
            </p:cNvSpPr>
            <p:nvPr/>
          </p:nvSpPr>
          <p:spPr bwMode="auto">
            <a:xfrm>
              <a:off x="1984" y="3173"/>
              <a:ext cx="171" cy="77"/>
            </a:xfrm>
            <a:custGeom>
              <a:avLst/>
              <a:gdLst>
                <a:gd name="T0" fmla="*/ 171 w 171"/>
                <a:gd name="T1" fmla="*/ 0 h 84"/>
                <a:gd name="T2" fmla="*/ 171 w 171"/>
                <a:gd name="T3" fmla="*/ 0 h 84"/>
                <a:gd name="T4" fmla="*/ 159 w 171"/>
                <a:gd name="T5" fmla="*/ 0 h 84"/>
                <a:gd name="T6" fmla="*/ 147 w 171"/>
                <a:gd name="T7" fmla="*/ 0 h 84"/>
                <a:gd name="T8" fmla="*/ 135 w 171"/>
                <a:gd name="T9" fmla="*/ 0 h 84"/>
                <a:gd name="T10" fmla="*/ 122 w 171"/>
                <a:gd name="T11" fmla="*/ 12 h 84"/>
                <a:gd name="T12" fmla="*/ 98 w 171"/>
                <a:gd name="T13" fmla="*/ 24 h 84"/>
                <a:gd name="T14" fmla="*/ 61 w 171"/>
                <a:gd name="T15" fmla="*/ 36 h 84"/>
                <a:gd name="T16" fmla="*/ 24 w 171"/>
                <a:gd name="T17" fmla="*/ 60 h 84"/>
                <a:gd name="T18" fmla="*/ 0 w 171"/>
                <a:gd name="T19" fmla="*/ 72 h 84"/>
                <a:gd name="T20" fmla="*/ 12 w 171"/>
                <a:gd name="T21" fmla="*/ 84 h 84"/>
                <a:gd name="T22" fmla="*/ 24 w 171"/>
                <a:gd name="T23" fmla="*/ 72 h 84"/>
                <a:gd name="T24" fmla="*/ 73 w 171"/>
                <a:gd name="T25" fmla="*/ 48 h 84"/>
                <a:gd name="T26" fmla="*/ 98 w 171"/>
                <a:gd name="T27" fmla="*/ 36 h 84"/>
                <a:gd name="T28" fmla="*/ 122 w 171"/>
                <a:gd name="T29" fmla="*/ 24 h 84"/>
                <a:gd name="T30" fmla="*/ 135 w 171"/>
                <a:gd name="T31" fmla="*/ 12 h 84"/>
                <a:gd name="T32" fmla="*/ 147 w 171"/>
                <a:gd name="T33" fmla="*/ 12 h 84"/>
                <a:gd name="T34" fmla="*/ 159 w 171"/>
                <a:gd name="T35" fmla="*/ 12 h 84"/>
                <a:gd name="T36" fmla="*/ 171 w 171"/>
                <a:gd name="T37" fmla="*/ 12 h 84"/>
                <a:gd name="T38" fmla="*/ 171 w 171"/>
                <a:gd name="T3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84">
                  <a:moveTo>
                    <a:pt x="171" y="0"/>
                  </a:moveTo>
                  <a:lnTo>
                    <a:pt x="171" y="0"/>
                  </a:lnTo>
                  <a:lnTo>
                    <a:pt x="159" y="0"/>
                  </a:lnTo>
                  <a:lnTo>
                    <a:pt x="147" y="0"/>
                  </a:lnTo>
                  <a:lnTo>
                    <a:pt x="135" y="0"/>
                  </a:lnTo>
                  <a:lnTo>
                    <a:pt x="122" y="12"/>
                  </a:lnTo>
                  <a:lnTo>
                    <a:pt x="98" y="24"/>
                  </a:lnTo>
                  <a:lnTo>
                    <a:pt x="61" y="36"/>
                  </a:lnTo>
                  <a:lnTo>
                    <a:pt x="24" y="60"/>
                  </a:lnTo>
                  <a:lnTo>
                    <a:pt x="0" y="72"/>
                  </a:lnTo>
                  <a:lnTo>
                    <a:pt x="12" y="84"/>
                  </a:lnTo>
                  <a:lnTo>
                    <a:pt x="24" y="72"/>
                  </a:lnTo>
                  <a:lnTo>
                    <a:pt x="73" y="48"/>
                  </a:lnTo>
                  <a:lnTo>
                    <a:pt x="98" y="36"/>
                  </a:lnTo>
                  <a:lnTo>
                    <a:pt x="122" y="24"/>
                  </a:lnTo>
                  <a:lnTo>
                    <a:pt x="135" y="12"/>
                  </a:lnTo>
                  <a:lnTo>
                    <a:pt x="147" y="12"/>
                  </a:lnTo>
                  <a:lnTo>
                    <a:pt x="159" y="12"/>
                  </a:lnTo>
                  <a:lnTo>
                    <a:pt x="171" y="12"/>
                  </a:lnTo>
                  <a:lnTo>
                    <a:pt x="171" y="0"/>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7" name="Freeform 55"/>
            <p:cNvSpPr>
              <a:spLocks/>
            </p:cNvSpPr>
            <p:nvPr/>
          </p:nvSpPr>
          <p:spPr bwMode="auto">
            <a:xfrm>
              <a:off x="2155" y="3173"/>
              <a:ext cx="147" cy="142"/>
            </a:xfrm>
            <a:custGeom>
              <a:avLst/>
              <a:gdLst>
                <a:gd name="T0" fmla="*/ 147 w 147"/>
                <a:gd name="T1" fmla="*/ 143 h 155"/>
                <a:gd name="T2" fmla="*/ 147 w 147"/>
                <a:gd name="T3" fmla="*/ 143 h 155"/>
                <a:gd name="T4" fmla="*/ 135 w 147"/>
                <a:gd name="T5" fmla="*/ 119 h 155"/>
                <a:gd name="T6" fmla="*/ 135 w 147"/>
                <a:gd name="T7" fmla="*/ 107 h 155"/>
                <a:gd name="T8" fmla="*/ 123 w 147"/>
                <a:gd name="T9" fmla="*/ 84 h 155"/>
                <a:gd name="T10" fmla="*/ 123 w 147"/>
                <a:gd name="T11" fmla="*/ 72 h 155"/>
                <a:gd name="T12" fmla="*/ 111 w 147"/>
                <a:gd name="T13" fmla="*/ 60 h 155"/>
                <a:gd name="T14" fmla="*/ 98 w 147"/>
                <a:gd name="T15" fmla="*/ 48 h 155"/>
                <a:gd name="T16" fmla="*/ 86 w 147"/>
                <a:gd name="T17" fmla="*/ 36 h 155"/>
                <a:gd name="T18" fmla="*/ 86 w 147"/>
                <a:gd name="T19" fmla="*/ 36 h 155"/>
                <a:gd name="T20" fmla="*/ 62 w 147"/>
                <a:gd name="T21" fmla="*/ 24 h 155"/>
                <a:gd name="T22" fmla="*/ 37 w 147"/>
                <a:gd name="T23" fmla="*/ 12 h 155"/>
                <a:gd name="T24" fmla="*/ 25 w 147"/>
                <a:gd name="T25" fmla="*/ 12 h 155"/>
                <a:gd name="T26" fmla="*/ 0 w 147"/>
                <a:gd name="T27" fmla="*/ 0 h 155"/>
                <a:gd name="T28" fmla="*/ 0 w 147"/>
                <a:gd name="T29" fmla="*/ 12 h 155"/>
                <a:gd name="T30" fmla="*/ 13 w 147"/>
                <a:gd name="T31" fmla="*/ 24 h 155"/>
                <a:gd name="T32" fmla="*/ 37 w 147"/>
                <a:gd name="T33" fmla="*/ 24 h 155"/>
                <a:gd name="T34" fmla="*/ 62 w 147"/>
                <a:gd name="T35" fmla="*/ 36 h 155"/>
                <a:gd name="T36" fmla="*/ 74 w 147"/>
                <a:gd name="T37" fmla="*/ 48 h 155"/>
                <a:gd name="T38" fmla="*/ 86 w 147"/>
                <a:gd name="T39" fmla="*/ 48 h 155"/>
                <a:gd name="T40" fmla="*/ 86 w 147"/>
                <a:gd name="T41" fmla="*/ 60 h 155"/>
                <a:gd name="T42" fmla="*/ 98 w 147"/>
                <a:gd name="T43" fmla="*/ 72 h 155"/>
                <a:gd name="T44" fmla="*/ 111 w 147"/>
                <a:gd name="T45" fmla="*/ 84 h 155"/>
                <a:gd name="T46" fmla="*/ 111 w 147"/>
                <a:gd name="T47" fmla="*/ 96 h 155"/>
                <a:gd name="T48" fmla="*/ 123 w 147"/>
                <a:gd name="T49" fmla="*/ 107 h 155"/>
                <a:gd name="T50" fmla="*/ 123 w 147"/>
                <a:gd name="T51" fmla="*/ 131 h 155"/>
                <a:gd name="T52" fmla="*/ 135 w 147"/>
                <a:gd name="T53" fmla="*/ 155 h 155"/>
                <a:gd name="T54" fmla="*/ 147 w 147"/>
                <a:gd name="T55" fmla="*/ 143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55">
                  <a:moveTo>
                    <a:pt x="147" y="143"/>
                  </a:moveTo>
                  <a:lnTo>
                    <a:pt x="147" y="143"/>
                  </a:lnTo>
                  <a:lnTo>
                    <a:pt x="135" y="119"/>
                  </a:lnTo>
                  <a:lnTo>
                    <a:pt x="135" y="107"/>
                  </a:lnTo>
                  <a:lnTo>
                    <a:pt x="123" y="84"/>
                  </a:lnTo>
                  <a:lnTo>
                    <a:pt x="123" y="72"/>
                  </a:lnTo>
                  <a:lnTo>
                    <a:pt x="111" y="60"/>
                  </a:lnTo>
                  <a:lnTo>
                    <a:pt x="98" y="48"/>
                  </a:lnTo>
                  <a:lnTo>
                    <a:pt x="86" y="36"/>
                  </a:lnTo>
                  <a:lnTo>
                    <a:pt x="86" y="36"/>
                  </a:lnTo>
                  <a:lnTo>
                    <a:pt x="62" y="24"/>
                  </a:lnTo>
                  <a:lnTo>
                    <a:pt x="37" y="12"/>
                  </a:lnTo>
                  <a:lnTo>
                    <a:pt x="25" y="12"/>
                  </a:lnTo>
                  <a:lnTo>
                    <a:pt x="0" y="0"/>
                  </a:lnTo>
                  <a:lnTo>
                    <a:pt x="0" y="12"/>
                  </a:lnTo>
                  <a:lnTo>
                    <a:pt x="13" y="24"/>
                  </a:lnTo>
                  <a:lnTo>
                    <a:pt x="37" y="24"/>
                  </a:lnTo>
                  <a:lnTo>
                    <a:pt x="62" y="36"/>
                  </a:lnTo>
                  <a:lnTo>
                    <a:pt x="74" y="48"/>
                  </a:lnTo>
                  <a:lnTo>
                    <a:pt x="86" y="48"/>
                  </a:lnTo>
                  <a:lnTo>
                    <a:pt x="86" y="60"/>
                  </a:lnTo>
                  <a:lnTo>
                    <a:pt x="98" y="72"/>
                  </a:lnTo>
                  <a:lnTo>
                    <a:pt x="111" y="84"/>
                  </a:lnTo>
                  <a:lnTo>
                    <a:pt x="111" y="96"/>
                  </a:lnTo>
                  <a:lnTo>
                    <a:pt x="123" y="107"/>
                  </a:lnTo>
                  <a:lnTo>
                    <a:pt x="123" y="131"/>
                  </a:lnTo>
                  <a:lnTo>
                    <a:pt x="135" y="155"/>
                  </a:lnTo>
                  <a:lnTo>
                    <a:pt x="147" y="143"/>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8" name="Freeform 56"/>
            <p:cNvSpPr>
              <a:spLocks/>
            </p:cNvSpPr>
            <p:nvPr/>
          </p:nvSpPr>
          <p:spPr bwMode="auto">
            <a:xfrm>
              <a:off x="2290" y="3304"/>
              <a:ext cx="109" cy="185"/>
            </a:xfrm>
            <a:custGeom>
              <a:avLst/>
              <a:gdLst>
                <a:gd name="T0" fmla="*/ 110 w 110"/>
                <a:gd name="T1" fmla="*/ 190 h 202"/>
                <a:gd name="T2" fmla="*/ 110 w 110"/>
                <a:gd name="T3" fmla="*/ 190 h 202"/>
                <a:gd name="T4" fmla="*/ 110 w 110"/>
                <a:gd name="T5" fmla="*/ 178 h 202"/>
                <a:gd name="T6" fmla="*/ 74 w 110"/>
                <a:gd name="T7" fmla="*/ 143 h 202"/>
                <a:gd name="T8" fmla="*/ 61 w 110"/>
                <a:gd name="T9" fmla="*/ 119 h 202"/>
                <a:gd name="T10" fmla="*/ 49 w 110"/>
                <a:gd name="T11" fmla="*/ 83 h 202"/>
                <a:gd name="T12" fmla="*/ 37 w 110"/>
                <a:gd name="T13" fmla="*/ 59 h 202"/>
                <a:gd name="T14" fmla="*/ 25 w 110"/>
                <a:gd name="T15" fmla="*/ 48 h 202"/>
                <a:gd name="T16" fmla="*/ 12 w 110"/>
                <a:gd name="T17" fmla="*/ 24 h 202"/>
                <a:gd name="T18" fmla="*/ 12 w 110"/>
                <a:gd name="T19" fmla="*/ 0 h 202"/>
                <a:gd name="T20" fmla="*/ 0 w 110"/>
                <a:gd name="T21" fmla="*/ 12 h 202"/>
                <a:gd name="T22" fmla="*/ 12 w 110"/>
                <a:gd name="T23" fmla="*/ 24 h 202"/>
                <a:gd name="T24" fmla="*/ 12 w 110"/>
                <a:gd name="T25" fmla="*/ 48 h 202"/>
                <a:gd name="T26" fmla="*/ 25 w 110"/>
                <a:gd name="T27" fmla="*/ 71 h 202"/>
                <a:gd name="T28" fmla="*/ 37 w 110"/>
                <a:gd name="T29" fmla="*/ 95 h 202"/>
                <a:gd name="T30" fmla="*/ 49 w 110"/>
                <a:gd name="T31" fmla="*/ 119 h 202"/>
                <a:gd name="T32" fmla="*/ 61 w 110"/>
                <a:gd name="T33" fmla="*/ 155 h 202"/>
                <a:gd name="T34" fmla="*/ 98 w 110"/>
                <a:gd name="T35" fmla="*/ 190 h 202"/>
                <a:gd name="T36" fmla="*/ 110 w 110"/>
                <a:gd name="T37" fmla="*/ 202 h 202"/>
                <a:gd name="T38" fmla="*/ 110 w 110"/>
                <a:gd name="T39" fmla="*/ 19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202">
                  <a:moveTo>
                    <a:pt x="110" y="190"/>
                  </a:moveTo>
                  <a:lnTo>
                    <a:pt x="110" y="190"/>
                  </a:lnTo>
                  <a:lnTo>
                    <a:pt x="110" y="178"/>
                  </a:lnTo>
                  <a:lnTo>
                    <a:pt x="74" y="143"/>
                  </a:lnTo>
                  <a:lnTo>
                    <a:pt x="61" y="119"/>
                  </a:lnTo>
                  <a:lnTo>
                    <a:pt x="49" y="83"/>
                  </a:lnTo>
                  <a:lnTo>
                    <a:pt x="37" y="59"/>
                  </a:lnTo>
                  <a:lnTo>
                    <a:pt x="25" y="48"/>
                  </a:lnTo>
                  <a:lnTo>
                    <a:pt x="12" y="24"/>
                  </a:lnTo>
                  <a:lnTo>
                    <a:pt x="12" y="0"/>
                  </a:lnTo>
                  <a:lnTo>
                    <a:pt x="0" y="12"/>
                  </a:lnTo>
                  <a:lnTo>
                    <a:pt x="12" y="24"/>
                  </a:lnTo>
                  <a:lnTo>
                    <a:pt x="12" y="48"/>
                  </a:lnTo>
                  <a:lnTo>
                    <a:pt x="25" y="71"/>
                  </a:lnTo>
                  <a:lnTo>
                    <a:pt x="37" y="95"/>
                  </a:lnTo>
                  <a:lnTo>
                    <a:pt x="49" y="119"/>
                  </a:lnTo>
                  <a:lnTo>
                    <a:pt x="61" y="155"/>
                  </a:lnTo>
                  <a:lnTo>
                    <a:pt x="98" y="190"/>
                  </a:lnTo>
                  <a:lnTo>
                    <a:pt x="110" y="202"/>
                  </a:lnTo>
                  <a:lnTo>
                    <a:pt x="110" y="190"/>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69" name="Freeform 57"/>
            <p:cNvSpPr>
              <a:spLocks/>
            </p:cNvSpPr>
            <p:nvPr/>
          </p:nvSpPr>
          <p:spPr bwMode="auto">
            <a:xfrm>
              <a:off x="2399" y="3478"/>
              <a:ext cx="136" cy="164"/>
            </a:xfrm>
            <a:custGeom>
              <a:avLst/>
              <a:gdLst>
                <a:gd name="T0" fmla="*/ 123 w 135"/>
                <a:gd name="T1" fmla="*/ 179 h 179"/>
                <a:gd name="T2" fmla="*/ 135 w 135"/>
                <a:gd name="T3" fmla="*/ 167 h 179"/>
                <a:gd name="T4" fmla="*/ 0 w 135"/>
                <a:gd name="T5" fmla="*/ 0 h 179"/>
                <a:gd name="T6" fmla="*/ 0 w 135"/>
                <a:gd name="T7" fmla="*/ 12 h 179"/>
                <a:gd name="T8" fmla="*/ 123 w 135"/>
                <a:gd name="T9" fmla="*/ 179 h 179"/>
                <a:gd name="T10" fmla="*/ 123 w 135"/>
                <a:gd name="T11" fmla="*/ 179 h 179"/>
              </a:gdLst>
              <a:ahLst/>
              <a:cxnLst>
                <a:cxn ang="0">
                  <a:pos x="T0" y="T1"/>
                </a:cxn>
                <a:cxn ang="0">
                  <a:pos x="T2" y="T3"/>
                </a:cxn>
                <a:cxn ang="0">
                  <a:pos x="T4" y="T5"/>
                </a:cxn>
                <a:cxn ang="0">
                  <a:pos x="T6" y="T7"/>
                </a:cxn>
                <a:cxn ang="0">
                  <a:pos x="T8" y="T9"/>
                </a:cxn>
                <a:cxn ang="0">
                  <a:pos x="T10" y="T11"/>
                </a:cxn>
              </a:cxnLst>
              <a:rect l="0" t="0" r="r" b="b"/>
              <a:pathLst>
                <a:path w="135" h="179">
                  <a:moveTo>
                    <a:pt x="123" y="179"/>
                  </a:moveTo>
                  <a:lnTo>
                    <a:pt x="135" y="167"/>
                  </a:lnTo>
                  <a:lnTo>
                    <a:pt x="0" y="0"/>
                  </a:lnTo>
                  <a:lnTo>
                    <a:pt x="0" y="12"/>
                  </a:lnTo>
                  <a:lnTo>
                    <a:pt x="123" y="179"/>
                  </a:lnTo>
                  <a:lnTo>
                    <a:pt x="123" y="179"/>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0" name="Freeform 58"/>
            <p:cNvSpPr>
              <a:spLocks/>
            </p:cNvSpPr>
            <p:nvPr/>
          </p:nvSpPr>
          <p:spPr bwMode="auto">
            <a:xfrm>
              <a:off x="2523" y="3631"/>
              <a:ext cx="134" cy="55"/>
            </a:xfrm>
            <a:custGeom>
              <a:avLst/>
              <a:gdLst>
                <a:gd name="T0" fmla="*/ 135 w 135"/>
                <a:gd name="T1" fmla="*/ 59 h 59"/>
                <a:gd name="T2" fmla="*/ 135 w 135"/>
                <a:gd name="T3" fmla="*/ 47 h 59"/>
                <a:gd name="T4" fmla="*/ 12 w 135"/>
                <a:gd name="T5" fmla="*/ 0 h 59"/>
                <a:gd name="T6" fmla="*/ 0 w 135"/>
                <a:gd name="T7" fmla="*/ 12 h 59"/>
                <a:gd name="T8" fmla="*/ 135 w 135"/>
                <a:gd name="T9" fmla="*/ 59 h 59"/>
                <a:gd name="T10" fmla="*/ 135 w 135"/>
                <a:gd name="T11" fmla="*/ 59 h 59"/>
              </a:gdLst>
              <a:ahLst/>
              <a:cxnLst>
                <a:cxn ang="0">
                  <a:pos x="T0" y="T1"/>
                </a:cxn>
                <a:cxn ang="0">
                  <a:pos x="T2" y="T3"/>
                </a:cxn>
                <a:cxn ang="0">
                  <a:pos x="T4" y="T5"/>
                </a:cxn>
                <a:cxn ang="0">
                  <a:pos x="T6" y="T7"/>
                </a:cxn>
                <a:cxn ang="0">
                  <a:pos x="T8" y="T9"/>
                </a:cxn>
                <a:cxn ang="0">
                  <a:pos x="T10" y="T11"/>
                </a:cxn>
              </a:cxnLst>
              <a:rect l="0" t="0" r="r" b="b"/>
              <a:pathLst>
                <a:path w="135" h="59">
                  <a:moveTo>
                    <a:pt x="135" y="59"/>
                  </a:moveTo>
                  <a:lnTo>
                    <a:pt x="135" y="47"/>
                  </a:lnTo>
                  <a:lnTo>
                    <a:pt x="12" y="0"/>
                  </a:lnTo>
                  <a:lnTo>
                    <a:pt x="0" y="12"/>
                  </a:lnTo>
                  <a:lnTo>
                    <a:pt x="135" y="59"/>
                  </a:lnTo>
                  <a:lnTo>
                    <a:pt x="135" y="59"/>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1" name="Freeform 59"/>
            <p:cNvSpPr>
              <a:spLocks/>
            </p:cNvSpPr>
            <p:nvPr/>
          </p:nvSpPr>
          <p:spPr bwMode="auto">
            <a:xfrm>
              <a:off x="2657" y="3674"/>
              <a:ext cx="98" cy="22"/>
            </a:xfrm>
            <a:custGeom>
              <a:avLst/>
              <a:gdLst>
                <a:gd name="T0" fmla="*/ 98 w 98"/>
                <a:gd name="T1" fmla="*/ 12 h 24"/>
                <a:gd name="T2" fmla="*/ 98 w 98"/>
                <a:gd name="T3" fmla="*/ 0 h 24"/>
                <a:gd name="T4" fmla="*/ 0 w 98"/>
                <a:gd name="T5" fmla="*/ 0 h 24"/>
                <a:gd name="T6" fmla="*/ 0 w 98"/>
                <a:gd name="T7" fmla="*/ 12 h 24"/>
                <a:gd name="T8" fmla="*/ 85 w 98"/>
                <a:gd name="T9" fmla="*/ 24 h 24"/>
                <a:gd name="T10" fmla="*/ 98 w 98"/>
                <a:gd name="T11" fmla="*/ 12 h 24"/>
              </a:gdLst>
              <a:ahLst/>
              <a:cxnLst>
                <a:cxn ang="0">
                  <a:pos x="T0" y="T1"/>
                </a:cxn>
                <a:cxn ang="0">
                  <a:pos x="T2" y="T3"/>
                </a:cxn>
                <a:cxn ang="0">
                  <a:pos x="T4" y="T5"/>
                </a:cxn>
                <a:cxn ang="0">
                  <a:pos x="T6" y="T7"/>
                </a:cxn>
                <a:cxn ang="0">
                  <a:pos x="T8" y="T9"/>
                </a:cxn>
                <a:cxn ang="0">
                  <a:pos x="T10" y="T11"/>
                </a:cxn>
              </a:cxnLst>
              <a:rect l="0" t="0" r="r" b="b"/>
              <a:pathLst>
                <a:path w="98" h="24">
                  <a:moveTo>
                    <a:pt x="98" y="12"/>
                  </a:moveTo>
                  <a:lnTo>
                    <a:pt x="98" y="0"/>
                  </a:lnTo>
                  <a:lnTo>
                    <a:pt x="0" y="0"/>
                  </a:lnTo>
                  <a:lnTo>
                    <a:pt x="0" y="12"/>
                  </a:lnTo>
                  <a:lnTo>
                    <a:pt x="85" y="24"/>
                  </a:lnTo>
                  <a:lnTo>
                    <a:pt x="98" y="12"/>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2" name="Freeform 60"/>
            <p:cNvSpPr>
              <a:spLocks/>
            </p:cNvSpPr>
            <p:nvPr/>
          </p:nvSpPr>
          <p:spPr bwMode="auto">
            <a:xfrm>
              <a:off x="2742" y="3642"/>
              <a:ext cx="98" cy="44"/>
            </a:xfrm>
            <a:custGeom>
              <a:avLst/>
              <a:gdLst>
                <a:gd name="T0" fmla="*/ 98 w 98"/>
                <a:gd name="T1" fmla="*/ 0 h 47"/>
                <a:gd name="T2" fmla="*/ 86 w 98"/>
                <a:gd name="T3" fmla="*/ 0 h 47"/>
                <a:gd name="T4" fmla="*/ 0 w 98"/>
                <a:gd name="T5" fmla="*/ 35 h 47"/>
                <a:gd name="T6" fmla="*/ 13 w 98"/>
                <a:gd name="T7" fmla="*/ 47 h 47"/>
                <a:gd name="T8" fmla="*/ 98 w 98"/>
                <a:gd name="T9" fmla="*/ 11 h 47"/>
                <a:gd name="T10" fmla="*/ 98 w 98"/>
                <a:gd name="T11" fmla="*/ 0 h 47"/>
              </a:gdLst>
              <a:ahLst/>
              <a:cxnLst>
                <a:cxn ang="0">
                  <a:pos x="T0" y="T1"/>
                </a:cxn>
                <a:cxn ang="0">
                  <a:pos x="T2" y="T3"/>
                </a:cxn>
                <a:cxn ang="0">
                  <a:pos x="T4" y="T5"/>
                </a:cxn>
                <a:cxn ang="0">
                  <a:pos x="T6" y="T7"/>
                </a:cxn>
                <a:cxn ang="0">
                  <a:pos x="T8" y="T9"/>
                </a:cxn>
                <a:cxn ang="0">
                  <a:pos x="T10" y="T11"/>
                </a:cxn>
              </a:cxnLst>
              <a:rect l="0" t="0" r="r" b="b"/>
              <a:pathLst>
                <a:path w="98" h="47">
                  <a:moveTo>
                    <a:pt x="98" y="0"/>
                  </a:moveTo>
                  <a:lnTo>
                    <a:pt x="86" y="0"/>
                  </a:lnTo>
                  <a:lnTo>
                    <a:pt x="0" y="35"/>
                  </a:lnTo>
                  <a:lnTo>
                    <a:pt x="13" y="47"/>
                  </a:lnTo>
                  <a:lnTo>
                    <a:pt x="98" y="11"/>
                  </a:lnTo>
                  <a:lnTo>
                    <a:pt x="98" y="0"/>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3" name="Freeform 61"/>
            <p:cNvSpPr>
              <a:spLocks/>
            </p:cNvSpPr>
            <p:nvPr/>
          </p:nvSpPr>
          <p:spPr bwMode="auto">
            <a:xfrm>
              <a:off x="2840" y="3642"/>
              <a:ext cx="135" cy="32"/>
            </a:xfrm>
            <a:custGeom>
              <a:avLst/>
              <a:gdLst>
                <a:gd name="T0" fmla="*/ 135 w 135"/>
                <a:gd name="T1" fmla="*/ 23 h 35"/>
                <a:gd name="T2" fmla="*/ 123 w 135"/>
                <a:gd name="T3" fmla="*/ 23 h 35"/>
                <a:gd name="T4" fmla="*/ 0 w 135"/>
                <a:gd name="T5" fmla="*/ 0 h 35"/>
                <a:gd name="T6" fmla="*/ 0 w 135"/>
                <a:gd name="T7" fmla="*/ 11 h 35"/>
                <a:gd name="T8" fmla="*/ 123 w 135"/>
                <a:gd name="T9" fmla="*/ 35 h 35"/>
                <a:gd name="T10" fmla="*/ 135 w 135"/>
                <a:gd name="T11" fmla="*/ 23 h 35"/>
              </a:gdLst>
              <a:ahLst/>
              <a:cxnLst>
                <a:cxn ang="0">
                  <a:pos x="T0" y="T1"/>
                </a:cxn>
                <a:cxn ang="0">
                  <a:pos x="T2" y="T3"/>
                </a:cxn>
                <a:cxn ang="0">
                  <a:pos x="T4" y="T5"/>
                </a:cxn>
                <a:cxn ang="0">
                  <a:pos x="T6" y="T7"/>
                </a:cxn>
                <a:cxn ang="0">
                  <a:pos x="T8" y="T9"/>
                </a:cxn>
                <a:cxn ang="0">
                  <a:pos x="T10" y="T11"/>
                </a:cxn>
              </a:cxnLst>
              <a:rect l="0" t="0" r="r" b="b"/>
              <a:pathLst>
                <a:path w="135" h="35">
                  <a:moveTo>
                    <a:pt x="135" y="23"/>
                  </a:moveTo>
                  <a:lnTo>
                    <a:pt x="123" y="23"/>
                  </a:lnTo>
                  <a:lnTo>
                    <a:pt x="0" y="0"/>
                  </a:lnTo>
                  <a:lnTo>
                    <a:pt x="0" y="11"/>
                  </a:lnTo>
                  <a:lnTo>
                    <a:pt x="123" y="35"/>
                  </a:lnTo>
                  <a:lnTo>
                    <a:pt x="135" y="23"/>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4" name="Freeform 62"/>
            <p:cNvSpPr>
              <a:spLocks/>
            </p:cNvSpPr>
            <p:nvPr/>
          </p:nvSpPr>
          <p:spPr bwMode="auto">
            <a:xfrm>
              <a:off x="2963" y="3663"/>
              <a:ext cx="24" cy="23"/>
            </a:xfrm>
            <a:custGeom>
              <a:avLst/>
              <a:gdLst>
                <a:gd name="T0" fmla="*/ 24 w 24"/>
                <a:gd name="T1" fmla="*/ 12 h 24"/>
                <a:gd name="T2" fmla="*/ 12 w 24"/>
                <a:gd name="T3" fmla="*/ 0 h 24"/>
                <a:gd name="T4" fmla="*/ 0 w 24"/>
                <a:gd name="T5" fmla="*/ 12 h 24"/>
                <a:gd name="T6" fmla="*/ 24 w 24"/>
                <a:gd name="T7" fmla="*/ 24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lnTo>
                    <a:pt x="12" y="0"/>
                  </a:lnTo>
                  <a:lnTo>
                    <a:pt x="0" y="12"/>
                  </a:lnTo>
                  <a:lnTo>
                    <a:pt x="24" y="24"/>
                  </a:lnTo>
                  <a:lnTo>
                    <a:pt x="24" y="12"/>
                  </a:lnTo>
                  <a:close/>
                </a:path>
              </a:pathLst>
            </a:custGeom>
            <a:solidFill>
              <a:srgbClr val="75C5F0"/>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5" name="Freeform 63"/>
            <p:cNvSpPr>
              <a:spLocks/>
            </p:cNvSpPr>
            <p:nvPr/>
          </p:nvSpPr>
          <p:spPr bwMode="auto">
            <a:xfrm>
              <a:off x="1287" y="3620"/>
              <a:ext cx="134" cy="11"/>
            </a:xfrm>
            <a:custGeom>
              <a:avLst/>
              <a:gdLst>
                <a:gd name="T0" fmla="*/ 135 w 135"/>
                <a:gd name="T1" fmla="*/ 0 h 12"/>
                <a:gd name="T2" fmla="*/ 135 w 135"/>
                <a:gd name="T3" fmla="*/ 0 h 12"/>
                <a:gd name="T4" fmla="*/ 122 w 135"/>
                <a:gd name="T5" fmla="*/ 0 h 12"/>
                <a:gd name="T6" fmla="*/ 122 w 135"/>
                <a:gd name="T7" fmla="*/ 0 h 12"/>
                <a:gd name="T8" fmla="*/ 110 w 135"/>
                <a:gd name="T9" fmla="*/ 0 h 12"/>
                <a:gd name="T10" fmla="*/ 98 w 135"/>
                <a:gd name="T11" fmla="*/ 0 h 12"/>
                <a:gd name="T12" fmla="*/ 73 w 135"/>
                <a:gd name="T13" fmla="*/ 0 h 12"/>
                <a:gd name="T14" fmla="*/ 61 w 135"/>
                <a:gd name="T15" fmla="*/ 0 h 12"/>
                <a:gd name="T16" fmla="*/ 24 w 135"/>
                <a:gd name="T17" fmla="*/ 0 h 12"/>
                <a:gd name="T18" fmla="*/ 0 w 135"/>
                <a:gd name="T19" fmla="*/ 0 h 12"/>
                <a:gd name="T20" fmla="*/ 12 w 135"/>
                <a:gd name="T21" fmla="*/ 12 h 12"/>
                <a:gd name="T22" fmla="*/ 24 w 135"/>
                <a:gd name="T23" fmla="*/ 12 h 12"/>
                <a:gd name="T24" fmla="*/ 61 w 135"/>
                <a:gd name="T25" fmla="*/ 12 h 12"/>
                <a:gd name="T26" fmla="*/ 73 w 135"/>
                <a:gd name="T27" fmla="*/ 12 h 12"/>
                <a:gd name="T28" fmla="*/ 98 w 135"/>
                <a:gd name="T29" fmla="*/ 12 h 12"/>
                <a:gd name="T30" fmla="*/ 110 w 135"/>
                <a:gd name="T31" fmla="*/ 12 h 12"/>
                <a:gd name="T32" fmla="*/ 122 w 135"/>
                <a:gd name="T33" fmla="*/ 12 h 12"/>
                <a:gd name="T34" fmla="*/ 122 w 135"/>
                <a:gd name="T35" fmla="*/ 12 h 12"/>
                <a:gd name="T36" fmla="*/ 122 w 135"/>
                <a:gd name="T37" fmla="*/ 12 h 12"/>
                <a:gd name="T38" fmla="*/ 135 w 135"/>
                <a:gd name="T3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12">
                  <a:moveTo>
                    <a:pt x="135" y="0"/>
                  </a:moveTo>
                  <a:lnTo>
                    <a:pt x="135" y="0"/>
                  </a:lnTo>
                  <a:lnTo>
                    <a:pt x="122" y="0"/>
                  </a:lnTo>
                  <a:lnTo>
                    <a:pt x="122" y="0"/>
                  </a:lnTo>
                  <a:lnTo>
                    <a:pt x="110" y="0"/>
                  </a:lnTo>
                  <a:lnTo>
                    <a:pt x="98" y="0"/>
                  </a:lnTo>
                  <a:lnTo>
                    <a:pt x="73" y="0"/>
                  </a:lnTo>
                  <a:lnTo>
                    <a:pt x="61" y="0"/>
                  </a:lnTo>
                  <a:lnTo>
                    <a:pt x="24" y="0"/>
                  </a:lnTo>
                  <a:lnTo>
                    <a:pt x="0" y="0"/>
                  </a:lnTo>
                  <a:lnTo>
                    <a:pt x="12" y="12"/>
                  </a:lnTo>
                  <a:lnTo>
                    <a:pt x="24" y="12"/>
                  </a:lnTo>
                  <a:lnTo>
                    <a:pt x="61" y="12"/>
                  </a:lnTo>
                  <a:lnTo>
                    <a:pt x="73" y="12"/>
                  </a:lnTo>
                  <a:lnTo>
                    <a:pt x="98" y="12"/>
                  </a:lnTo>
                  <a:lnTo>
                    <a:pt x="110" y="12"/>
                  </a:lnTo>
                  <a:lnTo>
                    <a:pt x="122" y="12"/>
                  </a:lnTo>
                  <a:lnTo>
                    <a:pt x="122" y="12"/>
                  </a:lnTo>
                  <a:lnTo>
                    <a:pt x="122" y="12"/>
                  </a:lnTo>
                  <a:lnTo>
                    <a:pt x="135" y="0"/>
                  </a:lnTo>
                  <a:close/>
                </a:path>
              </a:pathLst>
            </a:custGeom>
            <a:solidFill>
              <a:srgbClr val="7CC5A1"/>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6" name="Freeform 64"/>
            <p:cNvSpPr>
              <a:spLocks/>
            </p:cNvSpPr>
            <p:nvPr/>
          </p:nvSpPr>
          <p:spPr bwMode="auto">
            <a:xfrm>
              <a:off x="1408" y="3620"/>
              <a:ext cx="258" cy="32"/>
            </a:xfrm>
            <a:custGeom>
              <a:avLst/>
              <a:gdLst>
                <a:gd name="T0" fmla="*/ 258 w 258"/>
                <a:gd name="T1" fmla="*/ 0 h 35"/>
                <a:gd name="T2" fmla="*/ 258 w 258"/>
                <a:gd name="T3" fmla="*/ 0 h 35"/>
                <a:gd name="T4" fmla="*/ 245 w 258"/>
                <a:gd name="T5" fmla="*/ 12 h 35"/>
                <a:gd name="T6" fmla="*/ 233 w 258"/>
                <a:gd name="T7" fmla="*/ 12 h 35"/>
                <a:gd name="T8" fmla="*/ 221 w 258"/>
                <a:gd name="T9" fmla="*/ 12 h 35"/>
                <a:gd name="T10" fmla="*/ 196 w 258"/>
                <a:gd name="T11" fmla="*/ 12 h 35"/>
                <a:gd name="T12" fmla="*/ 160 w 258"/>
                <a:gd name="T13" fmla="*/ 24 h 35"/>
                <a:gd name="T14" fmla="*/ 123 w 258"/>
                <a:gd name="T15" fmla="*/ 24 h 35"/>
                <a:gd name="T16" fmla="*/ 86 w 258"/>
                <a:gd name="T17" fmla="*/ 24 h 35"/>
                <a:gd name="T18" fmla="*/ 49 w 258"/>
                <a:gd name="T19" fmla="*/ 12 h 35"/>
                <a:gd name="T20" fmla="*/ 37 w 258"/>
                <a:gd name="T21" fmla="*/ 12 h 35"/>
                <a:gd name="T22" fmla="*/ 25 w 258"/>
                <a:gd name="T23" fmla="*/ 12 h 35"/>
                <a:gd name="T24" fmla="*/ 25 w 258"/>
                <a:gd name="T25" fmla="*/ 12 h 35"/>
                <a:gd name="T26" fmla="*/ 13 w 258"/>
                <a:gd name="T27" fmla="*/ 0 h 35"/>
                <a:gd name="T28" fmla="*/ 0 w 258"/>
                <a:gd name="T29" fmla="*/ 12 h 35"/>
                <a:gd name="T30" fmla="*/ 13 w 258"/>
                <a:gd name="T31" fmla="*/ 24 h 35"/>
                <a:gd name="T32" fmla="*/ 25 w 258"/>
                <a:gd name="T33" fmla="*/ 24 h 35"/>
                <a:gd name="T34" fmla="*/ 37 w 258"/>
                <a:gd name="T35" fmla="*/ 24 h 35"/>
                <a:gd name="T36" fmla="*/ 49 w 258"/>
                <a:gd name="T37" fmla="*/ 24 h 35"/>
                <a:gd name="T38" fmla="*/ 86 w 258"/>
                <a:gd name="T39" fmla="*/ 35 h 35"/>
                <a:gd name="T40" fmla="*/ 123 w 258"/>
                <a:gd name="T41" fmla="*/ 35 h 35"/>
                <a:gd name="T42" fmla="*/ 160 w 258"/>
                <a:gd name="T43" fmla="*/ 35 h 35"/>
                <a:gd name="T44" fmla="*/ 196 w 258"/>
                <a:gd name="T45" fmla="*/ 35 h 35"/>
                <a:gd name="T46" fmla="*/ 221 w 258"/>
                <a:gd name="T47" fmla="*/ 24 h 35"/>
                <a:gd name="T48" fmla="*/ 233 w 258"/>
                <a:gd name="T49" fmla="*/ 24 h 35"/>
                <a:gd name="T50" fmla="*/ 245 w 258"/>
                <a:gd name="T51" fmla="*/ 24 h 35"/>
                <a:gd name="T52" fmla="*/ 258 w 258"/>
                <a:gd name="T53" fmla="*/ 12 h 35"/>
                <a:gd name="T54" fmla="*/ 258 w 258"/>
                <a:gd name="T5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8" h="35">
                  <a:moveTo>
                    <a:pt x="258" y="0"/>
                  </a:moveTo>
                  <a:lnTo>
                    <a:pt x="258" y="0"/>
                  </a:lnTo>
                  <a:lnTo>
                    <a:pt x="245" y="12"/>
                  </a:lnTo>
                  <a:lnTo>
                    <a:pt x="233" y="12"/>
                  </a:lnTo>
                  <a:lnTo>
                    <a:pt x="221" y="12"/>
                  </a:lnTo>
                  <a:lnTo>
                    <a:pt x="196" y="12"/>
                  </a:lnTo>
                  <a:lnTo>
                    <a:pt x="160" y="24"/>
                  </a:lnTo>
                  <a:lnTo>
                    <a:pt x="123" y="24"/>
                  </a:lnTo>
                  <a:lnTo>
                    <a:pt x="86" y="24"/>
                  </a:lnTo>
                  <a:lnTo>
                    <a:pt x="49" y="12"/>
                  </a:lnTo>
                  <a:lnTo>
                    <a:pt x="37" y="12"/>
                  </a:lnTo>
                  <a:lnTo>
                    <a:pt x="25" y="12"/>
                  </a:lnTo>
                  <a:lnTo>
                    <a:pt x="25" y="12"/>
                  </a:lnTo>
                  <a:lnTo>
                    <a:pt x="13" y="0"/>
                  </a:lnTo>
                  <a:lnTo>
                    <a:pt x="0" y="12"/>
                  </a:lnTo>
                  <a:lnTo>
                    <a:pt x="13" y="24"/>
                  </a:lnTo>
                  <a:lnTo>
                    <a:pt x="25" y="24"/>
                  </a:lnTo>
                  <a:lnTo>
                    <a:pt x="37" y="24"/>
                  </a:lnTo>
                  <a:lnTo>
                    <a:pt x="49" y="24"/>
                  </a:lnTo>
                  <a:lnTo>
                    <a:pt x="86" y="35"/>
                  </a:lnTo>
                  <a:lnTo>
                    <a:pt x="123" y="35"/>
                  </a:lnTo>
                  <a:lnTo>
                    <a:pt x="160" y="35"/>
                  </a:lnTo>
                  <a:lnTo>
                    <a:pt x="196" y="35"/>
                  </a:lnTo>
                  <a:lnTo>
                    <a:pt x="221" y="24"/>
                  </a:lnTo>
                  <a:lnTo>
                    <a:pt x="233" y="24"/>
                  </a:lnTo>
                  <a:lnTo>
                    <a:pt x="245" y="24"/>
                  </a:lnTo>
                  <a:lnTo>
                    <a:pt x="258" y="12"/>
                  </a:lnTo>
                  <a:lnTo>
                    <a:pt x="258" y="0"/>
                  </a:lnTo>
                  <a:close/>
                </a:path>
              </a:pathLst>
            </a:custGeom>
            <a:solidFill>
              <a:srgbClr val="7CC5A1"/>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7" name="Freeform 65"/>
            <p:cNvSpPr>
              <a:spLocks/>
            </p:cNvSpPr>
            <p:nvPr/>
          </p:nvSpPr>
          <p:spPr bwMode="auto">
            <a:xfrm>
              <a:off x="1666" y="3554"/>
              <a:ext cx="318" cy="77"/>
            </a:xfrm>
            <a:custGeom>
              <a:avLst/>
              <a:gdLst>
                <a:gd name="T0" fmla="*/ 318 w 318"/>
                <a:gd name="T1" fmla="*/ 0 h 84"/>
                <a:gd name="T2" fmla="*/ 318 w 318"/>
                <a:gd name="T3" fmla="*/ 0 h 84"/>
                <a:gd name="T4" fmla="*/ 293 w 318"/>
                <a:gd name="T5" fmla="*/ 0 h 84"/>
                <a:gd name="T6" fmla="*/ 269 w 318"/>
                <a:gd name="T7" fmla="*/ 0 h 84"/>
                <a:gd name="T8" fmla="*/ 257 w 318"/>
                <a:gd name="T9" fmla="*/ 0 h 84"/>
                <a:gd name="T10" fmla="*/ 232 w 318"/>
                <a:gd name="T11" fmla="*/ 0 h 84"/>
                <a:gd name="T12" fmla="*/ 183 w 318"/>
                <a:gd name="T13" fmla="*/ 12 h 84"/>
                <a:gd name="T14" fmla="*/ 146 w 318"/>
                <a:gd name="T15" fmla="*/ 24 h 84"/>
                <a:gd name="T16" fmla="*/ 97 w 318"/>
                <a:gd name="T17" fmla="*/ 36 h 84"/>
                <a:gd name="T18" fmla="*/ 61 w 318"/>
                <a:gd name="T19" fmla="*/ 48 h 84"/>
                <a:gd name="T20" fmla="*/ 24 w 318"/>
                <a:gd name="T21" fmla="*/ 60 h 84"/>
                <a:gd name="T22" fmla="*/ 0 w 318"/>
                <a:gd name="T23" fmla="*/ 72 h 84"/>
                <a:gd name="T24" fmla="*/ 0 w 318"/>
                <a:gd name="T25" fmla="*/ 84 h 84"/>
                <a:gd name="T26" fmla="*/ 36 w 318"/>
                <a:gd name="T27" fmla="*/ 84 h 84"/>
                <a:gd name="T28" fmla="*/ 61 w 318"/>
                <a:gd name="T29" fmla="*/ 72 h 84"/>
                <a:gd name="T30" fmla="*/ 97 w 318"/>
                <a:gd name="T31" fmla="*/ 48 h 84"/>
                <a:gd name="T32" fmla="*/ 146 w 318"/>
                <a:gd name="T33" fmla="*/ 36 h 84"/>
                <a:gd name="T34" fmla="*/ 183 w 318"/>
                <a:gd name="T35" fmla="*/ 24 h 84"/>
                <a:gd name="T36" fmla="*/ 232 w 318"/>
                <a:gd name="T37" fmla="*/ 24 h 84"/>
                <a:gd name="T38" fmla="*/ 257 w 318"/>
                <a:gd name="T39" fmla="*/ 12 h 84"/>
                <a:gd name="T40" fmla="*/ 281 w 318"/>
                <a:gd name="T41" fmla="*/ 12 h 84"/>
                <a:gd name="T42" fmla="*/ 293 w 318"/>
                <a:gd name="T43" fmla="*/ 12 h 84"/>
                <a:gd name="T44" fmla="*/ 318 w 318"/>
                <a:gd name="T45" fmla="*/ 12 h 84"/>
                <a:gd name="T46" fmla="*/ 318 w 318"/>
                <a:gd name="T4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8" h="84">
                  <a:moveTo>
                    <a:pt x="318" y="0"/>
                  </a:moveTo>
                  <a:lnTo>
                    <a:pt x="318" y="0"/>
                  </a:lnTo>
                  <a:lnTo>
                    <a:pt x="293" y="0"/>
                  </a:lnTo>
                  <a:lnTo>
                    <a:pt x="269" y="0"/>
                  </a:lnTo>
                  <a:lnTo>
                    <a:pt x="257" y="0"/>
                  </a:lnTo>
                  <a:lnTo>
                    <a:pt x="232" y="0"/>
                  </a:lnTo>
                  <a:lnTo>
                    <a:pt x="183" y="12"/>
                  </a:lnTo>
                  <a:lnTo>
                    <a:pt x="146" y="24"/>
                  </a:lnTo>
                  <a:lnTo>
                    <a:pt x="97" y="36"/>
                  </a:lnTo>
                  <a:lnTo>
                    <a:pt x="61" y="48"/>
                  </a:lnTo>
                  <a:lnTo>
                    <a:pt x="24" y="60"/>
                  </a:lnTo>
                  <a:lnTo>
                    <a:pt x="0" y="72"/>
                  </a:lnTo>
                  <a:lnTo>
                    <a:pt x="0" y="84"/>
                  </a:lnTo>
                  <a:lnTo>
                    <a:pt x="36" y="84"/>
                  </a:lnTo>
                  <a:lnTo>
                    <a:pt x="61" y="72"/>
                  </a:lnTo>
                  <a:lnTo>
                    <a:pt x="97" y="48"/>
                  </a:lnTo>
                  <a:lnTo>
                    <a:pt x="146" y="36"/>
                  </a:lnTo>
                  <a:lnTo>
                    <a:pt x="183" y="24"/>
                  </a:lnTo>
                  <a:lnTo>
                    <a:pt x="232" y="24"/>
                  </a:lnTo>
                  <a:lnTo>
                    <a:pt x="257" y="12"/>
                  </a:lnTo>
                  <a:lnTo>
                    <a:pt x="281" y="12"/>
                  </a:lnTo>
                  <a:lnTo>
                    <a:pt x="293" y="12"/>
                  </a:lnTo>
                  <a:lnTo>
                    <a:pt x="318" y="12"/>
                  </a:lnTo>
                  <a:lnTo>
                    <a:pt x="318" y="0"/>
                  </a:lnTo>
                  <a:close/>
                </a:path>
              </a:pathLst>
            </a:custGeom>
            <a:solidFill>
              <a:srgbClr val="7CC5A1"/>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8" name="Freeform 66"/>
            <p:cNvSpPr>
              <a:spLocks/>
            </p:cNvSpPr>
            <p:nvPr/>
          </p:nvSpPr>
          <p:spPr bwMode="auto">
            <a:xfrm>
              <a:off x="1984" y="3554"/>
              <a:ext cx="245" cy="22"/>
            </a:xfrm>
            <a:custGeom>
              <a:avLst/>
              <a:gdLst>
                <a:gd name="T0" fmla="*/ 245 w 245"/>
                <a:gd name="T1" fmla="*/ 24 h 24"/>
                <a:gd name="T2" fmla="*/ 245 w 245"/>
                <a:gd name="T3" fmla="*/ 24 h 24"/>
                <a:gd name="T4" fmla="*/ 245 w 245"/>
                <a:gd name="T5" fmla="*/ 12 h 24"/>
                <a:gd name="T6" fmla="*/ 233 w 245"/>
                <a:gd name="T7" fmla="*/ 12 h 24"/>
                <a:gd name="T8" fmla="*/ 220 w 245"/>
                <a:gd name="T9" fmla="*/ 0 h 24"/>
                <a:gd name="T10" fmla="*/ 220 w 245"/>
                <a:gd name="T11" fmla="*/ 0 h 24"/>
                <a:gd name="T12" fmla="*/ 184 w 245"/>
                <a:gd name="T13" fmla="*/ 0 h 24"/>
                <a:gd name="T14" fmla="*/ 159 w 245"/>
                <a:gd name="T15" fmla="*/ 0 h 24"/>
                <a:gd name="T16" fmla="*/ 122 w 245"/>
                <a:gd name="T17" fmla="*/ 0 h 24"/>
                <a:gd name="T18" fmla="*/ 73 w 245"/>
                <a:gd name="T19" fmla="*/ 0 h 24"/>
                <a:gd name="T20" fmla="*/ 37 w 245"/>
                <a:gd name="T21" fmla="*/ 0 h 24"/>
                <a:gd name="T22" fmla="*/ 0 w 245"/>
                <a:gd name="T23" fmla="*/ 0 h 24"/>
                <a:gd name="T24" fmla="*/ 0 w 245"/>
                <a:gd name="T25" fmla="*/ 12 h 24"/>
                <a:gd name="T26" fmla="*/ 37 w 245"/>
                <a:gd name="T27" fmla="*/ 12 h 24"/>
                <a:gd name="T28" fmla="*/ 73 w 245"/>
                <a:gd name="T29" fmla="*/ 12 h 24"/>
                <a:gd name="T30" fmla="*/ 122 w 245"/>
                <a:gd name="T31" fmla="*/ 12 h 24"/>
                <a:gd name="T32" fmla="*/ 159 w 245"/>
                <a:gd name="T33" fmla="*/ 12 h 24"/>
                <a:gd name="T34" fmla="*/ 184 w 245"/>
                <a:gd name="T35" fmla="*/ 12 h 24"/>
                <a:gd name="T36" fmla="*/ 220 w 245"/>
                <a:gd name="T37" fmla="*/ 12 h 24"/>
                <a:gd name="T38" fmla="*/ 220 w 245"/>
                <a:gd name="T39" fmla="*/ 24 h 24"/>
                <a:gd name="T40" fmla="*/ 233 w 245"/>
                <a:gd name="T41" fmla="*/ 24 h 24"/>
                <a:gd name="T42" fmla="*/ 233 w 245"/>
                <a:gd name="T43" fmla="*/ 24 h 24"/>
                <a:gd name="T44" fmla="*/ 233 w 245"/>
                <a:gd name="T45" fmla="*/ 24 h 24"/>
                <a:gd name="T46" fmla="*/ 245 w 245"/>
                <a:gd name="T4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5" h="24">
                  <a:moveTo>
                    <a:pt x="245" y="24"/>
                  </a:moveTo>
                  <a:lnTo>
                    <a:pt x="245" y="24"/>
                  </a:lnTo>
                  <a:lnTo>
                    <a:pt x="245" y="12"/>
                  </a:lnTo>
                  <a:lnTo>
                    <a:pt x="233" y="12"/>
                  </a:lnTo>
                  <a:lnTo>
                    <a:pt x="220" y="0"/>
                  </a:lnTo>
                  <a:lnTo>
                    <a:pt x="220" y="0"/>
                  </a:lnTo>
                  <a:lnTo>
                    <a:pt x="184" y="0"/>
                  </a:lnTo>
                  <a:lnTo>
                    <a:pt x="159" y="0"/>
                  </a:lnTo>
                  <a:lnTo>
                    <a:pt x="122" y="0"/>
                  </a:lnTo>
                  <a:lnTo>
                    <a:pt x="73" y="0"/>
                  </a:lnTo>
                  <a:lnTo>
                    <a:pt x="37" y="0"/>
                  </a:lnTo>
                  <a:lnTo>
                    <a:pt x="0" y="0"/>
                  </a:lnTo>
                  <a:lnTo>
                    <a:pt x="0" y="12"/>
                  </a:lnTo>
                  <a:lnTo>
                    <a:pt x="37" y="12"/>
                  </a:lnTo>
                  <a:lnTo>
                    <a:pt x="73" y="12"/>
                  </a:lnTo>
                  <a:lnTo>
                    <a:pt x="122" y="12"/>
                  </a:lnTo>
                  <a:lnTo>
                    <a:pt x="159" y="12"/>
                  </a:lnTo>
                  <a:lnTo>
                    <a:pt x="184" y="12"/>
                  </a:lnTo>
                  <a:lnTo>
                    <a:pt x="220" y="12"/>
                  </a:lnTo>
                  <a:lnTo>
                    <a:pt x="220" y="24"/>
                  </a:lnTo>
                  <a:lnTo>
                    <a:pt x="233" y="24"/>
                  </a:lnTo>
                  <a:lnTo>
                    <a:pt x="233" y="24"/>
                  </a:lnTo>
                  <a:lnTo>
                    <a:pt x="233" y="24"/>
                  </a:lnTo>
                  <a:lnTo>
                    <a:pt x="245" y="24"/>
                  </a:lnTo>
                  <a:close/>
                </a:path>
              </a:pathLst>
            </a:custGeom>
            <a:solidFill>
              <a:srgbClr val="7CC5A1"/>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79" name="Freeform 67"/>
            <p:cNvSpPr>
              <a:spLocks/>
            </p:cNvSpPr>
            <p:nvPr/>
          </p:nvSpPr>
          <p:spPr bwMode="auto">
            <a:xfrm>
              <a:off x="2217" y="3576"/>
              <a:ext cx="182" cy="120"/>
            </a:xfrm>
            <a:custGeom>
              <a:avLst/>
              <a:gdLst>
                <a:gd name="T0" fmla="*/ 183 w 183"/>
                <a:gd name="T1" fmla="*/ 107 h 131"/>
                <a:gd name="T2" fmla="*/ 183 w 183"/>
                <a:gd name="T3" fmla="*/ 107 h 131"/>
                <a:gd name="T4" fmla="*/ 159 w 183"/>
                <a:gd name="T5" fmla="*/ 95 h 131"/>
                <a:gd name="T6" fmla="*/ 134 w 183"/>
                <a:gd name="T7" fmla="*/ 83 h 131"/>
                <a:gd name="T8" fmla="*/ 98 w 183"/>
                <a:gd name="T9" fmla="*/ 60 h 131"/>
                <a:gd name="T10" fmla="*/ 73 w 183"/>
                <a:gd name="T11" fmla="*/ 48 h 131"/>
                <a:gd name="T12" fmla="*/ 49 w 183"/>
                <a:gd name="T13" fmla="*/ 24 h 131"/>
                <a:gd name="T14" fmla="*/ 36 w 183"/>
                <a:gd name="T15" fmla="*/ 12 h 131"/>
                <a:gd name="T16" fmla="*/ 24 w 183"/>
                <a:gd name="T17" fmla="*/ 12 h 131"/>
                <a:gd name="T18" fmla="*/ 24 w 183"/>
                <a:gd name="T19" fmla="*/ 0 h 131"/>
                <a:gd name="T20" fmla="*/ 12 w 183"/>
                <a:gd name="T21" fmla="*/ 0 h 131"/>
                <a:gd name="T22" fmla="*/ 0 w 183"/>
                <a:gd name="T23" fmla="*/ 0 h 131"/>
                <a:gd name="T24" fmla="*/ 12 w 183"/>
                <a:gd name="T25" fmla="*/ 12 h 131"/>
                <a:gd name="T26" fmla="*/ 12 w 183"/>
                <a:gd name="T27" fmla="*/ 12 h 131"/>
                <a:gd name="T28" fmla="*/ 24 w 183"/>
                <a:gd name="T29" fmla="*/ 24 h 131"/>
                <a:gd name="T30" fmla="*/ 36 w 183"/>
                <a:gd name="T31" fmla="*/ 36 h 131"/>
                <a:gd name="T32" fmla="*/ 61 w 183"/>
                <a:gd name="T33" fmla="*/ 60 h 131"/>
                <a:gd name="T34" fmla="*/ 98 w 183"/>
                <a:gd name="T35" fmla="*/ 72 h 131"/>
                <a:gd name="T36" fmla="*/ 122 w 183"/>
                <a:gd name="T37" fmla="*/ 95 h 131"/>
                <a:gd name="T38" fmla="*/ 147 w 183"/>
                <a:gd name="T39" fmla="*/ 107 h 131"/>
                <a:gd name="T40" fmla="*/ 171 w 183"/>
                <a:gd name="T41" fmla="*/ 119 h 131"/>
                <a:gd name="T42" fmla="*/ 183 w 183"/>
                <a:gd name="T43" fmla="*/ 131 h 131"/>
                <a:gd name="T44" fmla="*/ 183 w 183"/>
                <a:gd name="T45" fmla="*/ 10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3" h="131">
                  <a:moveTo>
                    <a:pt x="183" y="107"/>
                  </a:moveTo>
                  <a:lnTo>
                    <a:pt x="183" y="107"/>
                  </a:lnTo>
                  <a:lnTo>
                    <a:pt x="159" y="95"/>
                  </a:lnTo>
                  <a:lnTo>
                    <a:pt x="134" y="83"/>
                  </a:lnTo>
                  <a:lnTo>
                    <a:pt x="98" y="60"/>
                  </a:lnTo>
                  <a:lnTo>
                    <a:pt x="73" y="48"/>
                  </a:lnTo>
                  <a:lnTo>
                    <a:pt x="49" y="24"/>
                  </a:lnTo>
                  <a:lnTo>
                    <a:pt x="36" y="12"/>
                  </a:lnTo>
                  <a:lnTo>
                    <a:pt x="24" y="12"/>
                  </a:lnTo>
                  <a:lnTo>
                    <a:pt x="24" y="0"/>
                  </a:lnTo>
                  <a:lnTo>
                    <a:pt x="12" y="0"/>
                  </a:lnTo>
                  <a:lnTo>
                    <a:pt x="0" y="0"/>
                  </a:lnTo>
                  <a:lnTo>
                    <a:pt x="12" y="12"/>
                  </a:lnTo>
                  <a:lnTo>
                    <a:pt x="12" y="12"/>
                  </a:lnTo>
                  <a:lnTo>
                    <a:pt x="24" y="24"/>
                  </a:lnTo>
                  <a:lnTo>
                    <a:pt x="36" y="36"/>
                  </a:lnTo>
                  <a:lnTo>
                    <a:pt x="61" y="60"/>
                  </a:lnTo>
                  <a:lnTo>
                    <a:pt x="98" y="72"/>
                  </a:lnTo>
                  <a:lnTo>
                    <a:pt x="122" y="95"/>
                  </a:lnTo>
                  <a:lnTo>
                    <a:pt x="147" y="107"/>
                  </a:lnTo>
                  <a:lnTo>
                    <a:pt x="171" y="119"/>
                  </a:lnTo>
                  <a:lnTo>
                    <a:pt x="183" y="131"/>
                  </a:lnTo>
                  <a:lnTo>
                    <a:pt x="183" y="107"/>
                  </a:lnTo>
                  <a:close/>
                </a:path>
              </a:pathLst>
            </a:custGeom>
            <a:solidFill>
              <a:srgbClr val="7CC5A1"/>
            </a:solidFill>
            <a:ln>
              <a:noFill/>
            </a:ln>
            <a:extLst>
              <a:ext uri="{91240B29-F687-4F45-9708-019B960494DF}">
                <a14:hiddenLine xmlns:a14="http://schemas.microsoft.com/office/drawing/2010/main" w="9525">
                  <a:solidFill>
                    <a:srgbClr val="000000"/>
                  </a:solidFill>
                  <a:round/>
                  <a:headEnd/>
                  <a:tailEnd/>
                </a14:hiddenLine>
              </a:ext>
            </a:extLst>
          </p:spPr>
          <p:txBody>
            <a:bodyPr vert="eaVert"/>
            <a:lstStyle/>
            <a:p>
              <a:pPr eaLnBrk="0" hangingPunct="0"/>
              <a:endParaRPr lang="sv-SE" b="1">
                <a:solidFill>
                  <a:srgbClr val="FFFFFF"/>
                </a:solidFill>
                <a:latin typeface="Times New Roman"/>
              </a:endParaRPr>
            </a:p>
          </p:txBody>
        </p:sp>
        <p:sp>
          <p:nvSpPr>
            <p:cNvPr id="576580" name="Freeform 68"/>
            <p:cNvSpPr>
              <a:spLocks/>
            </p:cNvSpPr>
            <p:nvPr/>
          </p:nvSpPr>
          <p:spPr bwMode="auto">
            <a:xfrm>
              <a:off x="1140" y="2039"/>
              <a:ext cx="3341" cy="1657"/>
            </a:xfrm>
            <a:custGeom>
              <a:avLst/>
              <a:gdLst>
                <a:gd name="T0" fmla="*/ 0 w 3344"/>
                <a:gd name="T1" fmla="*/ 0 h 1807"/>
                <a:gd name="T2" fmla="*/ 0 w 3344"/>
                <a:gd name="T3" fmla="*/ 1807 h 1807"/>
                <a:gd name="T4" fmla="*/ 3344 w 3344"/>
                <a:gd name="T5" fmla="*/ 1807 h 1807"/>
              </a:gdLst>
              <a:ahLst/>
              <a:cxnLst>
                <a:cxn ang="0">
                  <a:pos x="T0" y="T1"/>
                </a:cxn>
                <a:cxn ang="0">
                  <a:pos x="T2" y="T3"/>
                </a:cxn>
                <a:cxn ang="0">
                  <a:pos x="T4" y="T5"/>
                </a:cxn>
              </a:cxnLst>
              <a:rect l="0" t="0" r="r" b="b"/>
              <a:pathLst>
                <a:path w="3344" h="1807">
                  <a:moveTo>
                    <a:pt x="0" y="0"/>
                  </a:moveTo>
                  <a:lnTo>
                    <a:pt x="0" y="1807"/>
                  </a:lnTo>
                  <a:lnTo>
                    <a:pt x="3344" y="1807"/>
                  </a:lnTo>
                </a:path>
              </a:pathLst>
            </a:custGeom>
            <a:noFill/>
            <a:ln w="38100" cmpd="sng">
              <a:solidFill>
                <a:srgbClr val="DFDFDE"/>
              </a:solidFill>
              <a:prstDash val="solid"/>
              <a:round/>
              <a:headEnd/>
              <a:tailEnd/>
            </a:ln>
            <a:extLst>
              <a:ext uri="{909E8E84-426E-40DD-AFC4-6F175D3DCCD1}">
                <a14:hiddenFill xmlns:a14="http://schemas.microsoft.com/office/drawing/2010/main">
                  <a:solidFill>
                    <a:srgbClr val="FFFFFF"/>
                  </a:solidFill>
                </a14:hiddenFill>
              </a:ext>
            </a:extLst>
          </p:spPr>
          <p:txBody>
            <a:bodyPr vert="eaVert"/>
            <a:lstStyle/>
            <a:p>
              <a:pPr eaLnBrk="0" hangingPunct="0"/>
              <a:endParaRPr lang="sv-SE" b="1">
                <a:solidFill>
                  <a:srgbClr val="FFFFFF"/>
                </a:solidFill>
                <a:latin typeface="Times New Roman"/>
              </a:endParaRPr>
            </a:p>
          </p:txBody>
        </p:sp>
        <p:sp>
          <p:nvSpPr>
            <p:cNvPr id="576581" name="Line 69"/>
            <p:cNvSpPr>
              <a:spLocks noChangeShapeType="1"/>
            </p:cNvSpPr>
            <p:nvPr/>
          </p:nvSpPr>
          <p:spPr bwMode="auto">
            <a:xfrm>
              <a:off x="1128" y="2236"/>
              <a:ext cx="85" cy="1"/>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2" name="Line 70"/>
            <p:cNvSpPr>
              <a:spLocks noChangeShapeType="1"/>
            </p:cNvSpPr>
            <p:nvPr/>
          </p:nvSpPr>
          <p:spPr bwMode="auto">
            <a:xfrm>
              <a:off x="1140" y="2585"/>
              <a:ext cx="86" cy="1"/>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3" name="Line 71"/>
            <p:cNvSpPr>
              <a:spLocks noChangeShapeType="1"/>
            </p:cNvSpPr>
            <p:nvPr/>
          </p:nvSpPr>
          <p:spPr bwMode="auto">
            <a:xfrm>
              <a:off x="1128" y="2966"/>
              <a:ext cx="85" cy="1"/>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4" name="Line 72"/>
            <p:cNvSpPr>
              <a:spLocks noChangeShapeType="1"/>
            </p:cNvSpPr>
            <p:nvPr/>
          </p:nvSpPr>
          <p:spPr bwMode="auto">
            <a:xfrm>
              <a:off x="1152" y="3337"/>
              <a:ext cx="86" cy="1"/>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5" name="Line 73"/>
            <p:cNvSpPr>
              <a:spLocks noChangeShapeType="1"/>
            </p:cNvSpPr>
            <p:nvPr/>
          </p:nvSpPr>
          <p:spPr bwMode="auto">
            <a:xfrm flipV="1">
              <a:off x="1714" y="3620"/>
              <a:ext cx="2" cy="7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6" name="Line 74"/>
            <p:cNvSpPr>
              <a:spLocks noChangeShapeType="1"/>
            </p:cNvSpPr>
            <p:nvPr/>
          </p:nvSpPr>
          <p:spPr bwMode="auto">
            <a:xfrm flipV="1">
              <a:off x="2290" y="3631"/>
              <a:ext cx="1" cy="65"/>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7" name="Line 75"/>
            <p:cNvSpPr>
              <a:spLocks noChangeShapeType="1"/>
            </p:cNvSpPr>
            <p:nvPr/>
          </p:nvSpPr>
          <p:spPr bwMode="auto">
            <a:xfrm flipV="1">
              <a:off x="2877" y="3642"/>
              <a:ext cx="1" cy="54"/>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8" name="Line 76"/>
            <p:cNvSpPr>
              <a:spLocks noChangeShapeType="1"/>
            </p:cNvSpPr>
            <p:nvPr/>
          </p:nvSpPr>
          <p:spPr bwMode="auto">
            <a:xfrm flipV="1">
              <a:off x="3453" y="3652"/>
              <a:ext cx="1" cy="44"/>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89" name="Line 77"/>
            <p:cNvSpPr>
              <a:spLocks noChangeShapeType="1"/>
            </p:cNvSpPr>
            <p:nvPr/>
          </p:nvSpPr>
          <p:spPr bwMode="auto">
            <a:xfrm flipV="1">
              <a:off x="4041" y="3631"/>
              <a:ext cx="0" cy="65"/>
            </a:xfrm>
            <a:prstGeom prst="line">
              <a:avLst/>
            </a:prstGeom>
            <a:noFill/>
            <a:ln w="19050">
              <a:solidFill>
                <a:srgbClr val="DFDFDE"/>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590" name="Rectangle 78"/>
            <p:cNvSpPr>
              <a:spLocks noChangeArrowheads="1"/>
            </p:cNvSpPr>
            <p:nvPr/>
          </p:nvSpPr>
          <p:spPr bwMode="auto">
            <a:xfrm>
              <a:off x="1618" y="3784"/>
              <a:ext cx="2581"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eaLnBrk="0" hangingPunct="0"/>
              <a:endParaRPr lang="sv-SE" b="1">
                <a:solidFill>
                  <a:srgbClr val="FFFFFF"/>
                </a:solidFill>
                <a:latin typeface="Times New Roman"/>
              </a:endParaRPr>
            </a:p>
          </p:txBody>
        </p:sp>
        <p:sp>
          <p:nvSpPr>
            <p:cNvPr id="576591" name="Rectangle 79"/>
            <p:cNvSpPr>
              <a:spLocks noChangeArrowheads="1"/>
            </p:cNvSpPr>
            <p:nvPr/>
          </p:nvSpPr>
          <p:spPr bwMode="auto">
            <a:xfrm>
              <a:off x="944" y="3206"/>
              <a:ext cx="17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eaLnBrk="0" hangingPunct="0"/>
              <a:endParaRPr lang="sv-SE" b="1">
                <a:solidFill>
                  <a:srgbClr val="FFFFFF"/>
                </a:solidFill>
                <a:latin typeface="Times New Roman"/>
              </a:endParaRPr>
            </a:p>
          </p:txBody>
        </p:sp>
        <p:sp>
          <p:nvSpPr>
            <p:cNvPr id="576592" name="Rectangle 80"/>
            <p:cNvSpPr>
              <a:spLocks noChangeArrowheads="1"/>
            </p:cNvSpPr>
            <p:nvPr/>
          </p:nvSpPr>
          <p:spPr bwMode="auto">
            <a:xfrm>
              <a:off x="730" y="3249"/>
              <a:ext cx="240"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eaLnBrk="0" hangingPunct="0"/>
              <a:r>
                <a:rPr lang="en-US" sz="2200">
                  <a:solidFill>
                    <a:srgbClr val="0033CC"/>
                  </a:solidFill>
                  <a:latin typeface="Times New Roman"/>
                </a:rPr>
                <a:t>1</a:t>
              </a:r>
              <a:endParaRPr lang="en-US">
                <a:solidFill>
                  <a:srgbClr val="FFFFFF"/>
                </a:solidFill>
                <a:latin typeface="Times New Roman"/>
              </a:endParaRPr>
            </a:p>
          </p:txBody>
        </p:sp>
        <p:sp>
          <p:nvSpPr>
            <p:cNvPr id="576593" name="Rectangle 81"/>
            <p:cNvSpPr>
              <a:spLocks noChangeArrowheads="1"/>
            </p:cNvSpPr>
            <p:nvPr/>
          </p:nvSpPr>
          <p:spPr bwMode="auto">
            <a:xfrm>
              <a:off x="944" y="2846"/>
              <a:ext cx="17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eaLnBrk="0" hangingPunct="0"/>
              <a:endParaRPr lang="sv-SE" b="1">
                <a:solidFill>
                  <a:srgbClr val="FFFFFF"/>
                </a:solidFill>
                <a:latin typeface="Times New Roman"/>
              </a:endParaRPr>
            </a:p>
          </p:txBody>
        </p:sp>
        <p:sp>
          <p:nvSpPr>
            <p:cNvPr id="576594" name="Rectangle 82"/>
            <p:cNvSpPr>
              <a:spLocks noChangeArrowheads="1"/>
            </p:cNvSpPr>
            <p:nvPr/>
          </p:nvSpPr>
          <p:spPr bwMode="auto">
            <a:xfrm>
              <a:off x="730" y="2890"/>
              <a:ext cx="240"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eaLnBrk="0" hangingPunct="0"/>
              <a:r>
                <a:rPr lang="en-US" sz="2200">
                  <a:solidFill>
                    <a:srgbClr val="0033CC"/>
                  </a:solidFill>
                  <a:latin typeface="Times New Roman"/>
                </a:rPr>
                <a:t>2</a:t>
              </a:r>
              <a:endParaRPr lang="en-US">
                <a:solidFill>
                  <a:srgbClr val="0033CC"/>
                </a:solidFill>
                <a:latin typeface="Times New Roman"/>
              </a:endParaRPr>
            </a:p>
          </p:txBody>
        </p:sp>
        <p:sp>
          <p:nvSpPr>
            <p:cNvPr id="576595" name="Rectangle 83"/>
            <p:cNvSpPr>
              <a:spLocks noChangeArrowheads="1"/>
            </p:cNvSpPr>
            <p:nvPr/>
          </p:nvSpPr>
          <p:spPr bwMode="auto">
            <a:xfrm>
              <a:off x="907" y="2454"/>
              <a:ext cx="208"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eaLnBrk="0" hangingPunct="0"/>
              <a:endParaRPr lang="sv-SE" b="1">
                <a:solidFill>
                  <a:srgbClr val="FFFFFF"/>
                </a:solidFill>
                <a:latin typeface="Times New Roman"/>
              </a:endParaRPr>
            </a:p>
          </p:txBody>
        </p:sp>
        <p:sp>
          <p:nvSpPr>
            <p:cNvPr id="576596" name="Rectangle 84"/>
            <p:cNvSpPr>
              <a:spLocks noChangeArrowheads="1"/>
            </p:cNvSpPr>
            <p:nvPr/>
          </p:nvSpPr>
          <p:spPr bwMode="auto">
            <a:xfrm>
              <a:off x="815" y="2486"/>
              <a:ext cx="15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sz="2200" b="1">
                  <a:solidFill>
                    <a:srgbClr val="FFFFFF"/>
                  </a:solidFill>
                  <a:latin typeface="Times New Roman"/>
                </a:rPr>
                <a:t> 3</a:t>
              </a:r>
              <a:endParaRPr lang="en-US" b="1">
                <a:solidFill>
                  <a:srgbClr val="FFFFFF"/>
                </a:solidFill>
                <a:latin typeface="Times New Roman"/>
              </a:endParaRPr>
            </a:p>
          </p:txBody>
        </p:sp>
        <p:sp>
          <p:nvSpPr>
            <p:cNvPr id="576597" name="Rectangle 85"/>
            <p:cNvSpPr>
              <a:spLocks noChangeArrowheads="1"/>
            </p:cNvSpPr>
            <p:nvPr/>
          </p:nvSpPr>
          <p:spPr bwMode="auto">
            <a:xfrm>
              <a:off x="944" y="2051"/>
              <a:ext cx="171"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lstStyle/>
            <a:p>
              <a:pPr eaLnBrk="0" hangingPunct="0"/>
              <a:endParaRPr lang="sv-SE" b="1">
                <a:solidFill>
                  <a:srgbClr val="FFFFFF"/>
                </a:solidFill>
                <a:latin typeface="Times New Roman"/>
              </a:endParaRPr>
            </a:p>
          </p:txBody>
        </p:sp>
        <p:sp>
          <p:nvSpPr>
            <p:cNvPr id="576598" name="Rectangle 86"/>
            <p:cNvSpPr>
              <a:spLocks noChangeArrowheads="1"/>
            </p:cNvSpPr>
            <p:nvPr/>
          </p:nvSpPr>
          <p:spPr bwMode="auto">
            <a:xfrm>
              <a:off x="730" y="2094"/>
              <a:ext cx="240"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eaLnBrk="0" hangingPunct="0"/>
              <a:r>
                <a:rPr lang="en-US" sz="2200">
                  <a:solidFill>
                    <a:srgbClr val="0033CC"/>
                  </a:solidFill>
                  <a:latin typeface="Times New Roman"/>
                </a:rPr>
                <a:t>4</a:t>
              </a:r>
              <a:endParaRPr lang="en-US">
                <a:solidFill>
                  <a:srgbClr val="FFFFFF"/>
                </a:solidFill>
                <a:latin typeface="Times New Roman"/>
              </a:endParaRPr>
            </a:p>
          </p:txBody>
        </p:sp>
        <p:sp>
          <p:nvSpPr>
            <p:cNvPr id="576599" name="Line 87"/>
            <p:cNvSpPr>
              <a:spLocks noChangeShapeType="1"/>
            </p:cNvSpPr>
            <p:nvPr/>
          </p:nvSpPr>
          <p:spPr bwMode="auto">
            <a:xfrm>
              <a:off x="1152" y="3707"/>
              <a:ext cx="3255" cy="1"/>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vert="eaVert"/>
            <a:lstStyle/>
            <a:p>
              <a:pPr eaLnBrk="0" hangingPunct="0"/>
              <a:endParaRPr lang="sv-SE" b="1">
                <a:solidFill>
                  <a:srgbClr val="FFFFFF"/>
                </a:solidFill>
                <a:latin typeface="Times New Roman"/>
              </a:endParaRPr>
            </a:p>
          </p:txBody>
        </p:sp>
        <p:sp>
          <p:nvSpPr>
            <p:cNvPr id="576600" name="Rectangle 88"/>
            <p:cNvSpPr>
              <a:spLocks noChangeArrowheads="1"/>
            </p:cNvSpPr>
            <p:nvPr/>
          </p:nvSpPr>
          <p:spPr bwMode="auto">
            <a:xfrm>
              <a:off x="3696" y="1881"/>
              <a:ext cx="2944" cy="1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100" b="1">
                  <a:solidFill>
                    <a:srgbClr val="FFFF00"/>
                  </a:solidFill>
                  <a:latin typeface="Arial" charset="0"/>
                </a:rPr>
                <a:t>20% highest BMI, fine mapping</a:t>
              </a:r>
              <a:endParaRPr lang="en-US" sz="2100" b="1">
                <a:solidFill>
                  <a:srgbClr val="0033CC"/>
                </a:solidFill>
                <a:latin typeface="Arial" charset="0"/>
              </a:endParaRPr>
            </a:p>
            <a:p>
              <a:pPr eaLnBrk="0" hangingPunct="0"/>
              <a:r>
                <a:rPr lang="en-US" sz="2100" b="1">
                  <a:solidFill>
                    <a:srgbClr val="FF3399"/>
                  </a:solidFill>
                  <a:latin typeface="Arial" charset="0"/>
                </a:rPr>
                <a:t>20% highest BMI (78 sibpairs)</a:t>
              </a:r>
            </a:p>
            <a:p>
              <a:pPr eaLnBrk="0" hangingPunct="0"/>
              <a:r>
                <a:rPr lang="en-US" sz="2100" b="1">
                  <a:solidFill>
                    <a:srgbClr val="FFCCCC"/>
                  </a:solidFill>
                  <a:latin typeface="Arial" charset="0"/>
                </a:rPr>
                <a:t>30% highest BMI</a:t>
              </a:r>
              <a:endParaRPr lang="en-US" sz="2100" b="1">
                <a:solidFill>
                  <a:srgbClr val="FF3399"/>
                </a:solidFill>
                <a:latin typeface="Arial" charset="0"/>
              </a:endParaRPr>
            </a:p>
            <a:p>
              <a:pPr eaLnBrk="0" hangingPunct="0"/>
              <a:r>
                <a:rPr lang="en-US" sz="2100" b="1">
                  <a:solidFill>
                    <a:srgbClr val="CCCCFF"/>
                  </a:solidFill>
                  <a:latin typeface="Arial" charset="0"/>
                </a:rPr>
                <a:t>40% highest BMI</a:t>
              </a:r>
              <a:endParaRPr lang="en-US" sz="2100" b="1">
                <a:solidFill>
                  <a:srgbClr val="0033CC"/>
                </a:solidFill>
                <a:latin typeface="Arial" charset="0"/>
              </a:endParaRPr>
            </a:p>
            <a:p>
              <a:pPr eaLnBrk="0" hangingPunct="0"/>
              <a:r>
                <a:rPr lang="en-US" sz="2100" b="1">
                  <a:solidFill>
                    <a:srgbClr val="3399FF"/>
                  </a:solidFill>
                  <a:latin typeface="Arial" charset="0"/>
                </a:rPr>
                <a:t>50% highest BMI</a:t>
              </a:r>
              <a:endParaRPr lang="en-US" sz="2100" b="1">
                <a:solidFill>
                  <a:srgbClr val="0033CC"/>
                </a:solidFill>
                <a:latin typeface="Arial" charset="0"/>
              </a:endParaRPr>
            </a:p>
            <a:p>
              <a:pPr eaLnBrk="0" hangingPunct="0"/>
              <a:r>
                <a:rPr lang="en-US" sz="2100" b="1">
                  <a:solidFill>
                    <a:srgbClr val="00CC99"/>
                  </a:solidFill>
                  <a:latin typeface="Arial" charset="0"/>
                </a:rPr>
                <a:t>Entire sample (480 sibpairs</a:t>
              </a:r>
              <a:r>
                <a:rPr lang="en-US" sz="2100">
                  <a:solidFill>
                    <a:srgbClr val="00CC99"/>
                  </a:solidFill>
                  <a:latin typeface="Arial" charset="0"/>
                </a:rPr>
                <a:t>)</a:t>
              </a:r>
              <a:endParaRPr lang="en-US" sz="2100">
                <a:solidFill>
                  <a:srgbClr val="0033CC"/>
                </a:solidFill>
                <a:latin typeface="Arial" charset="0"/>
              </a:endParaRPr>
            </a:p>
          </p:txBody>
        </p:sp>
        <p:sp>
          <p:nvSpPr>
            <p:cNvPr id="576601" name="Rectangle 89"/>
            <p:cNvSpPr>
              <a:spLocks noChangeArrowheads="1"/>
            </p:cNvSpPr>
            <p:nvPr/>
          </p:nvSpPr>
          <p:spPr bwMode="auto">
            <a:xfrm>
              <a:off x="3260" y="4073"/>
              <a:ext cx="262" cy="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eaLnBrk="0" hangingPunct="0"/>
              <a:endParaRPr lang="en-GB" sz="1200" i="1">
                <a:solidFill>
                  <a:srgbClr val="00FFFF"/>
                </a:solidFill>
                <a:latin typeface="Times New Roman"/>
              </a:endParaRPr>
            </a:p>
          </p:txBody>
        </p:sp>
        <p:sp>
          <p:nvSpPr>
            <p:cNvPr id="576602" name="Rectangle 90"/>
            <p:cNvSpPr>
              <a:spLocks noChangeArrowheads="1"/>
            </p:cNvSpPr>
            <p:nvPr/>
          </p:nvSpPr>
          <p:spPr bwMode="auto">
            <a:xfrm rot="16200000">
              <a:off x="833" y="1434"/>
              <a:ext cx="204" cy="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eaLnBrk="0" hangingPunct="0"/>
              <a:r>
                <a:rPr lang="en-US" sz="2100" b="1">
                  <a:solidFill>
                    <a:srgbClr val="FFFFFF"/>
                  </a:solidFill>
                  <a:latin typeface="Arial" charset="0"/>
                </a:rPr>
                <a:t>NPL score</a:t>
              </a:r>
              <a:r>
                <a:rPr lang="en-US" sz="2100" b="1">
                  <a:solidFill>
                    <a:srgbClr val="000000"/>
                  </a:solidFill>
                  <a:latin typeface="Arial" charset="0"/>
                </a:rPr>
                <a:t> </a:t>
              </a:r>
              <a:endParaRPr lang="en-US" b="1">
                <a:solidFill>
                  <a:srgbClr val="FFFFFF"/>
                </a:solidFill>
                <a:latin typeface="Times New Roman"/>
              </a:endParaRPr>
            </a:p>
          </p:txBody>
        </p:sp>
        <p:sp>
          <p:nvSpPr>
            <p:cNvPr id="576603" name="Rectangle 91"/>
            <p:cNvSpPr>
              <a:spLocks noChangeArrowheads="1"/>
            </p:cNvSpPr>
            <p:nvPr/>
          </p:nvSpPr>
          <p:spPr bwMode="auto">
            <a:xfrm rot="16200000">
              <a:off x="781" y="1914"/>
              <a:ext cx="233"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a:spAutoFit/>
            </a:bodyPr>
            <a:lstStyle/>
            <a:p>
              <a:pPr eaLnBrk="0" hangingPunct="0"/>
              <a:r>
                <a:rPr lang="en-US">
                  <a:solidFill>
                    <a:srgbClr val="0033CC"/>
                  </a:solidFill>
                  <a:latin typeface="Times New Roman"/>
                </a:rPr>
                <a:t>LOD</a:t>
              </a:r>
            </a:p>
          </p:txBody>
        </p:sp>
        <p:sp>
          <p:nvSpPr>
            <p:cNvPr id="576604" name="Freeform 92"/>
            <p:cNvSpPr>
              <a:spLocks/>
            </p:cNvSpPr>
            <p:nvPr/>
          </p:nvSpPr>
          <p:spPr bwMode="auto">
            <a:xfrm>
              <a:off x="1257" y="2267"/>
              <a:ext cx="2962" cy="1368"/>
            </a:xfrm>
            <a:custGeom>
              <a:avLst/>
              <a:gdLst>
                <a:gd name="T0" fmla="*/ 40 w 5664"/>
                <a:gd name="T1" fmla="*/ 2344 h 2496"/>
                <a:gd name="T2" fmla="*/ 88 w 5664"/>
                <a:gd name="T3" fmla="*/ 2408 h 2496"/>
                <a:gd name="T4" fmla="*/ 248 w 5664"/>
                <a:gd name="T5" fmla="*/ 2112 h 2496"/>
                <a:gd name="T6" fmla="*/ 400 w 5664"/>
                <a:gd name="T7" fmla="*/ 1632 h 2496"/>
                <a:gd name="T8" fmla="*/ 448 w 5664"/>
                <a:gd name="T9" fmla="*/ 1496 h 2496"/>
                <a:gd name="T10" fmla="*/ 512 w 5664"/>
                <a:gd name="T11" fmla="*/ 1376 h 2496"/>
                <a:gd name="T12" fmla="*/ 680 w 5664"/>
                <a:gd name="T13" fmla="*/ 1168 h 2496"/>
                <a:gd name="T14" fmla="*/ 776 w 5664"/>
                <a:gd name="T15" fmla="*/ 1208 h 2496"/>
                <a:gd name="T16" fmla="*/ 816 w 5664"/>
                <a:gd name="T17" fmla="*/ 1248 h 2496"/>
                <a:gd name="T18" fmla="*/ 920 w 5664"/>
                <a:gd name="T19" fmla="*/ 1072 h 2496"/>
                <a:gd name="T20" fmla="*/ 968 w 5664"/>
                <a:gd name="T21" fmla="*/ 816 h 2496"/>
                <a:gd name="T22" fmla="*/ 1096 w 5664"/>
                <a:gd name="T23" fmla="*/ 144 h 2496"/>
                <a:gd name="T24" fmla="*/ 1152 w 5664"/>
                <a:gd name="T25" fmla="*/ 0 h 2496"/>
                <a:gd name="T26" fmla="*/ 1280 w 5664"/>
                <a:gd name="T27" fmla="*/ 176 h 2496"/>
                <a:gd name="T28" fmla="*/ 1328 w 5664"/>
                <a:gd name="T29" fmla="*/ 336 h 2496"/>
                <a:gd name="T30" fmla="*/ 1488 w 5664"/>
                <a:gd name="T31" fmla="*/ 248 h 2496"/>
                <a:gd name="T32" fmla="*/ 1688 w 5664"/>
                <a:gd name="T33" fmla="*/ 520 h 2496"/>
                <a:gd name="T34" fmla="*/ 1832 w 5664"/>
                <a:gd name="T35" fmla="*/ 1048 h 2496"/>
                <a:gd name="T36" fmla="*/ 1936 w 5664"/>
                <a:gd name="T37" fmla="*/ 1472 h 2496"/>
                <a:gd name="T38" fmla="*/ 2080 w 5664"/>
                <a:gd name="T39" fmla="*/ 1800 h 2496"/>
                <a:gd name="T40" fmla="*/ 2152 w 5664"/>
                <a:gd name="T41" fmla="*/ 1872 h 2496"/>
                <a:gd name="T42" fmla="*/ 2448 w 5664"/>
                <a:gd name="T43" fmla="*/ 1864 h 2496"/>
                <a:gd name="T44" fmla="*/ 2592 w 5664"/>
                <a:gd name="T45" fmla="*/ 1792 h 2496"/>
                <a:gd name="T46" fmla="*/ 2720 w 5664"/>
                <a:gd name="T47" fmla="*/ 1768 h 2496"/>
                <a:gd name="T48" fmla="*/ 2880 w 5664"/>
                <a:gd name="T49" fmla="*/ 2096 h 2496"/>
                <a:gd name="T50" fmla="*/ 3008 w 5664"/>
                <a:gd name="T51" fmla="*/ 2272 h 2496"/>
                <a:gd name="T52" fmla="*/ 3160 w 5664"/>
                <a:gd name="T53" fmla="*/ 2400 h 2496"/>
                <a:gd name="T54" fmla="*/ 3232 w 5664"/>
                <a:gd name="T55" fmla="*/ 2440 h 2496"/>
                <a:gd name="T56" fmla="*/ 3656 w 5664"/>
                <a:gd name="T57" fmla="*/ 2344 h 2496"/>
                <a:gd name="T58" fmla="*/ 3848 w 5664"/>
                <a:gd name="T59" fmla="*/ 2256 h 2496"/>
                <a:gd name="T60" fmla="*/ 4320 w 5664"/>
                <a:gd name="T61" fmla="*/ 2272 h 2496"/>
                <a:gd name="T62" fmla="*/ 4368 w 5664"/>
                <a:gd name="T63" fmla="*/ 2296 h 2496"/>
                <a:gd name="T64" fmla="*/ 4608 w 5664"/>
                <a:gd name="T65" fmla="*/ 2416 h 2496"/>
                <a:gd name="T66" fmla="*/ 4752 w 5664"/>
                <a:gd name="T67" fmla="*/ 2416 h 2496"/>
                <a:gd name="T68" fmla="*/ 4872 w 5664"/>
                <a:gd name="T69" fmla="*/ 2368 h 2496"/>
                <a:gd name="T70" fmla="*/ 5144 w 5664"/>
                <a:gd name="T71" fmla="*/ 2264 h 2496"/>
                <a:gd name="T72" fmla="*/ 5216 w 5664"/>
                <a:gd name="T73" fmla="*/ 2240 h 2496"/>
                <a:gd name="T74" fmla="*/ 5560 w 5664"/>
                <a:gd name="T75" fmla="*/ 2376 h 2496"/>
                <a:gd name="T76" fmla="*/ 5600 w 5664"/>
                <a:gd name="T77" fmla="*/ 2416 h 2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64" h="2496">
                  <a:moveTo>
                    <a:pt x="0" y="2336"/>
                  </a:moveTo>
                  <a:cubicBezTo>
                    <a:pt x="13" y="2339"/>
                    <a:pt x="28" y="2337"/>
                    <a:pt x="40" y="2344"/>
                  </a:cubicBezTo>
                  <a:cubicBezTo>
                    <a:pt x="65" y="2358"/>
                    <a:pt x="49" y="2374"/>
                    <a:pt x="64" y="2392"/>
                  </a:cubicBezTo>
                  <a:cubicBezTo>
                    <a:pt x="70" y="2400"/>
                    <a:pt x="80" y="2403"/>
                    <a:pt x="88" y="2408"/>
                  </a:cubicBezTo>
                  <a:cubicBezTo>
                    <a:pt x="110" y="2441"/>
                    <a:pt x="112" y="2453"/>
                    <a:pt x="152" y="2440"/>
                  </a:cubicBezTo>
                  <a:cubicBezTo>
                    <a:pt x="211" y="2351"/>
                    <a:pt x="228" y="2213"/>
                    <a:pt x="248" y="2112"/>
                  </a:cubicBezTo>
                  <a:cubicBezTo>
                    <a:pt x="255" y="2076"/>
                    <a:pt x="274" y="2043"/>
                    <a:pt x="280" y="2008"/>
                  </a:cubicBezTo>
                  <a:cubicBezTo>
                    <a:pt x="302" y="1875"/>
                    <a:pt x="358" y="1757"/>
                    <a:pt x="400" y="1632"/>
                  </a:cubicBezTo>
                  <a:cubicBezTo>
                    <a:pt x="412" y="1597"/>
                    <a:pt x="412" y="1551"/>
                    <a:pt x="432" y="1520"/>
                  </a:cubicBezTo>
                  <a:cubicBezTo>
                    <a:pt x="437" y="1512"/>
                    <a:pt x="444" y="1505"/>
                    <a:pt x="448" y="1496"/>
                  </a:cubicBezTo>
                  <a:cubicBezTo>
                    <a:pt x="455" y="1481"/>
                    <a:pt x="455" y="1462"/>
                    <a:pt x="464" y="1448"/>
                  </a:cubicBezTo>
                  <a:cubicBezTo>
                    <a:pt x="480" y="1424"/>
                    <a:pt x="503" y="1403"/>
                    <a:pt x="512" y="1376"/>
                  </a:cubicBezTo>
                  <a:cubicBezTo>
                    <a:pt x="524" y="1341"/>
                    <a:pt x="514" y="1358"/>
                    <a:pt x="544" y="1328"/>
                  </a:cubicBezTo>
                  <a:cubicBezTo>
                    <a:pt x="568" y="1256"/>
                    <a:pt x="605" y="1193"/>
                    <a:pt x="680" y="1168"/>
                  </a:cubicBezTo>
                  <a:cubicBezTo>
                    <a:pt x="707" y="1172"/>
                    <a:pt x="739" y="1167"/>
                    <a:pt x="760" y="1184"/>
                  </a:cubicBezTo>
                  <a:cubicBezTo>
                    <a:pt x="768" y="1190"/>
                    <a:pt x="769" y="1201"/>
                    <a:pt x="776" y="1208"/>
                  </a:cubicBezTo>
                  <a:cubicBezTo>
                    <a:pt x="783" y="1215"/>
                    <a:pt x="792" y="1219"/>
                    <a:pt x="800" y="1224"/>
                  </a:cubicBezTo>
                  <a:cubicBezTo>
                    <a:pt x="805" y="1232"/>
                    <a:pt x="809" y="1242"/>
                    <a:pt x="816" y="1248"/>
                  </a:cubicBezTo>
                  <a:cubicBezTo>
                    <a:pt x="830" y="1261"/>
                    <a:pt x="864" y="1280"/>
                    <a:pt x="864" y="1280"/>
                  </a:cubicBezTo>
                  <a:cubicBezTo>
                    <a:pt x="936" y="1232"/>
                    <a:pt x="904" y="1150"/>
                    <a:pt x="920" y="1072"/>
                  </a:cubicBezTo>
                  <a:cubicBezTo>
                    <a:pt x="938" y="983"/>
                    <a:pt x="918" y="1063"/>
                    <a:pt x="936" y="944"/>
                  </a:cubicBezTo>
                  <a:cubicBezTo>
                    <a:pt x="942" y="902"/>
                    <a:pt x="959" y="858"/>
                    <a:pt x="968" y="816"/>
                  </a:cubicBezTo>
                  <a:cubicBezTo>
                    <a:pt x="998" y="679"/>
                    <a:pt x="1036" y="547"/>
                    <a:pt x="1056" y="408"/>
                  </a:cubicBezTo>
                  <a:cubicBezTo>
                    <a:pt x="1062" y="320"/>
                    <a:pt x="1068" y="228"/>
                    <a:pt x="1096" y="144"/>
                  </a:cubicBezTo>
                  <a:cubicBezTo>
                    <a:pt x="1103" y="94"/>
                    <a:pt x="1112" y="56"/>
                    <a:pt x="1128" y="8"/>
                  </a:cubicBezTo>
                  <a:cubicBezTo>
                    <a:pt x="1131" y="0"/>
                    <a:pt x="1144" y="3"/>
                    <a:pt x="1152" y="0"/>
                  </a:cubicBezTo>
                  <a:cubicBezTo>
                    <a:pt x="1208" y="11"/>
                    <a:pt x="1194" y="18"/>
                    <a:pt x="1232" y="56"/>
                  </a:cubicBezTo>
                  <a:cubicBezTo>
                    <a:pt x="1246" y="98"/>
                    <a:pt x="1269" y="134"/>
                    <a:pt x="1280" y="176"/>
                  </a:cubicBezTo>
                  <a:cubicBezTo>
                    <a:pt x="1289" y="214"/>
                    <a:pt x="1301" y="251"/>
                    <a:pt x="1312" y="288"/>
                  </a:cubicBezTo>
                  <a:cubicBezTo>
                    <a:pt x="1317" y="304"/>
                    <a:pt x="1314" y="327"/>
                    <a:pt x="1328" y="336"/>
                  </a:cubicBezTo>
                  <a:cubicBezTo>
                    <a:pt x="1359" y="357"/>
                    <a:pt x="1343" y="349"/>
                    <a:pt x="1376" y="360"/>
                  </a:cubicBezTo>
                  <a:cubicBezTo>
                    <a:pt x="1434" y="341"/>
                    <a:pt x="1431" y="267"/>
                    <a:pt x="1488" y="248"/>
                  </a:cubicBezTo>
                  <a:cubicBezTo>
                    <a:pt x="1515" y="252"/>
                    <a:pt x="1549" y="245"/>
                    <a:pt x="1568" y="264"/>
                  </a:cubicBezTo>
                  <a:cubicBezTo>
                    <a:pt x="1632" y="328"/>
                    <a:pt x="1655" y="439"/>
                    <a:pt x="1688" y="520"/>
                  </a:cubicBezTo>
                  <a:cubicBezTo>
                    <a:pt x="1699" y="583"/>
                    <a:pt x="1724" y="642"/>
                    <a:pt x="1736" y="704"/>
                  </a:cubicBezTo>
                  <a:cubicBezTo>
                    <a:pt x="1759" y="820"/>
                    <a:pt x="1795" y="936"/>
                    <a:pt x="1832" y="1048"/>
                  </a:cubicBezTo>
                  <a:cubicBezTo>
                    <a:pt x="1872" y="1167"/>
                    <a:pt x="1897" y="1294"/>
                    <a:pt x="1928" y="1416"/>
                  </a:cubicBezTo>
                  <a:cubicBezTo>
                    <a:pt x="1933" y="1434"/>
                    <a:pt x="1932" y="1454"/>
                    <a:pt x="1936" y="1472"/>
                  </a:cubicBezTo>
                  <a:cubicBezTo>
                    <a:pt x="1955" y="1554"/>
                    <a:pt x="1990" y="1636"/>
                    <a:pt x="2024" y="1712"/>
                  </a:cubicBezTo>
                  <a:cubicBezTo>
                    <a:pt x="2044" y="1757"/>
                    <a:pt x="2038" y="1772"/>
                    <a:pt x="2080" y="1800"/>
                  </a:cubicBezTo>
                  <a:cubicBezTo>
                    <a:pt x="2097" y="1852"/>
                    <a:pt x="2073" y="1801"/>
                    <a:pt x="2112" y="1832"/>
                  </a:cubicBezTo>
                  <a:cubicBezTo>
                    <a:pt x="2155" y="1867"/>
                    <a:pt x="2098" y="1848"/>
                    <a:pt x="2152" y="1872"/>
                  </a:cubicBezTo>
                  <a:cubicBezTo>
                    <a:pt x="2167" y="1879"/>
                    <a:pt x="2200" y="1888"/>
                    <a:pt x="2200" y="1888"/>
                  </a:cubicBezTo>
                  <a:cubicBezTo>
                    <a:pt x="2317" y="1882"/>
                    <a:pt x="2352" y="1878"/>
                    <a:pt x="2448" y="1864"/>
                  </a:cubicBezTo>
                  <a:cubicBezTo>
                    <a:pt x="2484" y="1852"/>
                    <a:pt x="2513" y="1829"/>
                    <a:pt x="2544" y="1808"/>
                  </a:cubicBezTo>
                  <a:cubicBezTo>
                    <a:pt x="2558" y="1799"/>
                    <a:pt x="2576" y="1797"/>
                    <a:pt x="2592" y="1792"/>
                  </a:cubicBezTo>
                  <a:cubicBezTo>
                    <a:pt x="2618" y="1783"/>
                    <a:pt x="2638" y="1769"/>
                    <a:pt x="2664" y="1760"/>
                  </a:cubicBezTo>
                  <a:cubicBezTo>
                    <a:pt x="2683" y="1763"/>
                    <a:pt x="2702" y="1763"/>
                    <a:pt x="2720" y="1768"/>
                  </a:cubicBezTo>
                  <a:cubicBezTo>
                    <a:pt x="2778" y="1785"/>
                    <a:pt x="2792" y="1880"/>
                    <a:pt x="2808" y="1928"/>
                  </a:cubicBezTo>
                  <a:cubicBezTo>
                    <a:pt x="2827" y="1986"/>
                    <a:pt x="2853" y="2042"/>
                    <a:pt x="2880" y="2096"/>
                  </a:cubicBezTo>
                  <a:cubicBezTo>
                    <a:pt x="2901" y="2139"/>
                    <a:pt x="2911" y="2180"/>
                    <a:pt x="2952" y="2208"/>
                  </a:cubicBezTo>
                  <a:cubicBezTo>
                    <a:pt x="2989" y="2264"/>
                    <a:pt x="2968" y="2245"/>
                    <a:pt x="3008" y="2272"/>
                  </a:cubicBezTo>
                  <a:cubicBezTo>
                    <a:pt x="3053" y="2340"/>
                    <a:pt x="2979" y="2235"/>
                    <a:pt x="3072" y="2328"/>
                  </a:cubicBezTo>
                  <a:cubicBezTo>
                    <a:pt x="3103" y="2359"/>
                    <a:pt x="3117" y="2386"/>
                    <a:pt x="3160" y="2400"/>
                  </a:cubicBezTo>
                  <a:cubicBezTo>
                    <a:pt x="3168" y="2408"/>
                    <a:pt x="3174" y="2419"/>
                    <a:pt x="3184" y="2424"/>
                  </a:cubicBezTo>
                  <a:cubicBezTo>
                    <a:pt x="3199" y="2432"/>
                    <a:pt x="3232" y="2440"/>
                    <a:pt x="3232" y="2440"/>
                  </a:cubicBezTo>
                  <a:cubicBezTo>
                    <a:pt x="3312" y="2437"/>
                    <a:pt x="3392" y="2437"/>
                    <a:pt x="3472" y="2432"/>
                  </a:cubicBezTo>
                  <a:cubicBezTo>
                    <a:pt x="3538" y="2428"/>
                    <a:pt x="3599" y="2373"/>
                    <a:pt x="3656" y="2344"/>
                  </a:cubicBezTo>
                  <a:cubicBezTo>
                    <a:pt x="3704" y="2320"/>
                    <a:pt x="3751" y="2294"/>
                    <a:pt x="3800" y="2272"/>
                  </a:cubicBezTo>
                  <a:cubicBezTo>
                    <a:pt x="3815" y="2265"/>
                    <a:pt x="3832" y="2261"/>
                    <a:pt x="3848" y="2256"/>
                  </a:cubicBezTo>
                  <a:cubicBezTo>
                    <a:pt x="3856" y="2253"/>
                    <a:pt x="3872" y="2248"/>
                    <a:pt x="3872" y="2248"/>
                  </a:cubicBezTo>
                  <a:cubicBezTo>
                    <a:pt x="3999" y="2251"/>
                    <a:pt x="4180" y="2237"/>
                    <a:pt x="4320" y="2272"/>
                  </a:cubicBezTo>
                  <a:cubicBezTo>
                    <a:pt x="4328" y="2277"/>
                    <a:pt x="4335" y="2284"/>
                    <a:pt x="4344" y="2288"/>
                  </a:cubicBezTo>
                  <a:cubicBezTo>
                    <a:pt x="4352" y="2292"/>
                    <a:pt x="4361" y="2292"/>
                    <a:pt x="4368" y="2296"/>
                  </a:cubicBezTo>
                  <a:cubicBezTo>
                    <a:pt x="4428" y="2329"/>
                    <a:pt x="4471" y="2370"/>
                    <a:pt x="4536" y="2392"/>
                  </a:cubicBezTo>
                  <a:cubicBezTo>
                    <a:pt x="4560" y="2400"/>
                    <a:pt x="4584" y="2408"/>
                    <a:pt x="4608" y="2416"/>
                  </a:cubicBezTo>
                  <a:cubicBezTo>
                    <a:pt x="4616" y="2419"/>
                    <a:pt x="4632" y="2424"/>
                    <a:pt x="4632" y="2424"/>
                  </a:cubicBezTo>
                  <a:cubicBezTo>
                    <a:pt x="4672" y="2421"/>
                    <a:pt x="4712" y="2422"/>
                    <a:pt x="4752" y="2416"/>
                  </a:cubicBezTo>
                  <a:cubicBezTo>
                    <a:pt x="4822" y="2406"/>
                    <a:pt x="4779" y="2404"/>
                    <a:pt x="4824" y="2384"/>
                  </a:cubicBezTo>
                  <a:cubicBezTo>
                    <a:pt x="4839" y="2377"/>
                    <a:pt x="4858" y="2377"/>
                    <a:pt x="4872" y="2368"/>
                  </a:cubicBezTo>
                  <a:cubicBezTo>
                    <a:pt x="4918" y="2337"/>
                    <a:pt x="4962" y="2318"/>
                    <a:pt x="5016" y="2304"/>
                  </a:cubicBezTo>
                  <a:cubicBezTo>
                    <a:pt x="5059" y="2293"/>
                    <a:pt x="5102" y="2278"/>
                    <a:pt x="5144" y="2264"/>
                  </a:cubicBezTo>
                  <a:cubicBezTo>
                    <a:pt x="5160" y="2259"/>
                    <a:pt x="5176" y="2253"/>
                    <a:pt x="5192" y="2248"/>
                  </a:cubicBezTo>
                  <a:cubicBezTo>
                    <a:pt x="5200" y="2245"/>
                    <a:pt x="5216" y="2240"/>
                    <a:pt x="5216" y="2240"/>
                  </a:cubicBezTo>
                  <a:cubicBezTo>
                    <a:pt x="5275" y="2243"/>
                    <a:pt x="5333" y="2243"/>
                    <a:pt x="5392" y="2248"/>
                  </a:cubicBezTo>
                  <a:cubicBezTo>
                    <a:pt x="5461" y="2254"/>
                    <a:pt x="5507" y="2340"/>
                    <a:pt x="5560" y="2376"/>
                  </a:cubicBezTo>
                  <a:cubicBezTo>
                    <a:pt x="5565" y="2384"/>
                    <a:pt x="5569" y="2393"/>
                    <a:pt x="5576" y="2400"/>
                  </a:cubicBezTo>
                  <a:cubicBezTo>
                    <a:pt x="5583" y="2407"/>
                    <a:pt x="5594" y="2409"/>
                    <a:pt x="5600" y="2416"/>
                  </a:cubicBezTo>
                  <a:cubicBezTo>
                    <a:pt x="5625" y="2445"/>
                    <a:pt x="5631" y="2479"/>
                    <a:pt x="5664" y="2496"/>
                  </a:cubicBezTo>
                </a:path>
              </a:pathLst>
            </a:custGeom>
            <a:noFill/>
            <a:ln w="38100" cmpd="sng">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eaLnBrk="0" hangingPunct="0"/>
              <a:endParaRPr lang="sv-SE" b="1">
                <a:solidFill>
                  <a:srgbClr val="FFFFFF"/>
                </a:solidFill>
                <a:latin typeface="Times New Roman"/>
              </a:endParaRPr>
            </a:p>
          </p:txBody>
        </p:sp>
        <p:sp>
          <p:nvSpPr>
            <p:cNvPr id="576605" name="Text Box 93"/>
            <p:cNvSpPr txBox="1">
              <a:spLocks noChangeArrowheads="1"/>
            </p:cNvSpPr>
            <p:nvPr/>
          </p:nvSpPr>
          <p:spPr bwMode="auto">
            <a:xfrm>
              <a:off x="1776" y="3696"/>
              <a:ext cx="1968"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sv-SE" sz="2800" b="1">
                  <a:solidFill>
                    <a:srgbClr val="FFFFFF"/>
                  </a:solidFill>
                  <a:latin typeface="Times New Roman"/>
                </a:rPr>
                <a:t>Chromosome 18</a:t>
              </a:r>
              <a:endParaRPr lang="en-GB" sz="2800" b="1">
                <a:solidFill>
                  <a:srgbClr val="FFFFFF"/>
                </a:solidFill>
                <a:latin typeface="Times New Roman"/>
              </a:endParaRPr>
            </a:p>
          </p:txBody>
        </p:sp>
      </p:grpSp>
      <p:sp>
        <p:nvSpPr>
          <p:cNvPr id="576606" name="Text Box 94"/>
          <p:cNvSpPr txBox="1">
            <a:spLocks noChangeArrowheads="1"/>
          </p:cNvSpPr>
          <p:nvPr/>
        </p:nvSpPr>
        <p:spPr bwMode="auto">
          <a:xfrm>
            <a:off x="3203848" y="6351711"/>
            <a:ext cx="58326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sv-SE" sz="2000" b="1" dirty="0">
                <a:solidFill>
                  <a:srgbClr val="CCCCFF"/>
                </a:solidFill>
                <a:latin typeface="Times New Roman"/>
              </a:rPr>
              <a:t>Parker A et al. Diabetes 50;675-80,2001</a:t>
            </a:r>
            <a:endParaRPr lang="en-GB" sz="2000" b="1" dirty="0">
              <a:solidFill>
                <a:srgbClr val="CCCCFF"/>
              </a:solidFill>
              <a:latin typeface="Times New Roman"/>
            </a:endParaRPr>
          </a:p>
        </p:txBody>
      </p:sp>
      <p:sp>
        <p:nvSpPr>
          <p:cNvPr id="576607" name="Rectangle 95"/>
          <p:cNvSpPr>
            <a:spLocks noChangeArrowheads="1"/>
          </p:cNvSpPr>
          <p:nvPr/>
        </p:nvSpPr>
        <p:spPr bwMode="auto">
          <a:xfrm>
            <a:off x="9259711" y="9356725"/>
            <a:ext cx="333746"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100">
                <a:solidFill>
                  <a:srgbClr val="0033CC"/>
                </a:solidFill>
                <a:latin typeface="Arial" charset="0"/>
              </a:rPr>
              <a:t>2</a:t>
            </a:r>
            <a:endParaRPr lang="en-GB" sz="2100">
              <a:solidFill>
                <a:srgbClr val="0033CC"/>
              </a:solidFill>
              <a:latin typeface="Arial"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683" y="116632"/>
            <a:ext cx="8455796" cy="2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8719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5"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3472" y="76200"/>
            <a:ext cx="7179733"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5" name="Rectangle 7"/>
          <p:cNvSpPr>
            <a:spLocks noChangeArrowheads="1"/>
          </p:cNvSpPr>
          <p:nvPr/>
        </p:nvSpPr>
        <p:spPr bwMode="auto">
          <a:xfrm>
            <a:off x="5360812" y="2362200"/>
            <a:ext cx="3837082"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spAutoFit/>
          </a:bodyPr>
          <a:lstStyle/>
          <a:p>
            <a:r>
              <a:rPr lang="nl-NL" sz="1800" b="1" smtClean="0">
                <a:solidFill>
                  <a:srgbClr val="FFFFFF"/>
                </a:solidFill>
              </a:rPr>
              <a:t>DIABETES, VOL. 50, MARCH 2001</a:t>
            </a:r>
            <a:endParaRPr lang="sv-SE" sz="1800" b="1" smtClean="0">
              <a:solidFill>
                <a:srgbClr val="FFFFFF"/>
              </a:solidFill>
            </a:endParaRPr>
          </a:p>
        </p:txBody>
      </p:sp>
      <p:pic>
        <p:nvPicPr>
          <p:cNvPr id="156676" name="Picture 9"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205" y="2743200"/>
            <a:ext cx="6804379"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7" name="Rectangle 10"/>
          <p:cNvSpPr>
            <a:spLocks noChangeArrowheads="1"/>
          </p:cNvSpPr>
          <p:nvPr/>
        </p:nvSpPr>
        <p:spPr bwMode="auto">
          <a:xfrm>
            <a:off x="5113922" y="4430714"/>
            <a:ext cx="4273099"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spAutoFit/>
          </a:bodyPr>
          <a:lstStyle/>
          <a:p>
            <a:r>
              <a:rPr lang="nl-NL" sz="1800" b="1" smtClean="0">
                <a:solidFill>
                  <a:srgbClr val="FFFFFF"/>
                </a:solidFill>
              </a:rPr>
              <a:t>DIABETES, VOL. 52, DECEMBER 2003</a:t>
            </a:r>
            <a:endParaRPr lang="sv-SE" sz="1800" b="1" smtClean="0">
              <a:solidFill>
                <a:srgbClr val="FFFFFF"/>
              </a:solidFill>
            </a:endParaRPr>
          </a:p>
        </p:txBody>
      </p:sp>
      <p:pic>
        <p:nvPicPr>
          <p:cNvPr id="156678" name="Picture 14" descr="Screen Clippi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3491" y="4724400"/>
            <a:ext cx="5712179"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9" name="Rectangle 17"/>
          <p:cNvSpPr>
            <a:spLocks noChangeArrowheads="1"/>
          </p:cNvSpPr>
          <p:nvPr/>
        </p:nvSpPr>
        <p:spPr bwMode="auto">
          <a:xfrm>
            <a:off x="4786491" y="6488121"/>
            <a:ext cx="6965244"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6" rIns="91411" bIns="45706">
            <a:spAutoFit/>
          </a:bodyPr>
          <a:lstStyle/>
          <a:p>
            <a:r>
              <a:rPr lang="en-US" sz="1800" b="1" smtClean="0">
                <a:solidFill>
                  <a:srgbClr val="FFFFFF"/>
                </a:solidFill>
              </a:rPr>
              <a:t>J Clin Endocrinol Metab 88: 2223–2230, 2003</a:t>
            </a:r>
            <a:endParaRPr lang="sv-SE" sz="1800" b="1" smtClean="0">
              <a:solidFill>
                <a:srgbClr val="FFFFFF"/>
              </a:solidFill>
            </a:endParaRPr>
          </a:p>
        </p:txBody>
      </p:sp>
    </p:spTree>
    <p:extLst>
      <p:ext uri="{BB962C8B-B14F-4D97-AF65-F5344CB8AC3E}">
        <p14:creationId xmlns:p14="http://schemas.microsoft.com/office/powerpoint/2010/main" val="5287205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1663"/>
            <a:ext cx="8229600" cy="1143000"/>
          </a:xfrm>
        </p:spPr>
        <p:txBody>
          <a:bodyPr/>
          <a:lstStyle/>
          <a:p>
            <a:pPr>
              <a:defRPr/>
            </a:pPr>
            <a:r>
              <a:rPr lang="sv-SE" sz="3200" b="1" dirty="0" smtClean="0">
                <a:solidFill>
                  <a:schemeClr val="accent2">
                    <a:lumMod val="75000"/>
                  </a:schemeClr>
                </a:solidFill>
              </a:rPr>
              <a:t>Inhibition of SGLT2 for treatment of T2D</a:t>
            </a:r>
            <a:br>
              <a:rPr lang="sv-SE" sz="3200" b="1" dirty="0" smtClean="0">
                <a:solidFill>
                  <a:schemeClr val="accent2">
                    <a:lumMod val="75000"/>
                  </a:schemeClr>
                </a:solidFill>
              </a:rPr>
            </a:br>
            <a:r>
              <a:rPr lang="sv-SE" sz="2800" dirty="0" smtClean="0">
                <a:solidFill>
                  <a:schemeClr val="accent2">
                    <a:lumMod val="75000"/>
                  </a:schemeClr>
                </a:solidFill>
              </a:rPr>
              <a:t>Lessons to be learned from carriers of natural mutations in the </a:t>
            </a:r>
            <a:r>
              <a:rPr lang="sv-SE" sz="2800" i="1" dirty="0" smtClean="0">
                <a:solidFill>
                  <a:schemeClr val="accent2">
                    <a:lumMod val="75000"/>
                  </a:schemeClr>
                </a:solidFill>
              </a:rPr>
              <a:t>SLC5A2</a:t>
            </a:r>
            <a:r>
              <a:rPr lang="sv-SE" sz="2800" dirty="0" smtClean="0">
                <a:solidFill>
                  <a:schemeClr val="accent2">
                    <a:lumMod val="75000"/>
                  </a:schemeClr>
                </a:solidFill>
              </a:rPr>
              <a:t> gene</a:t>
            </a:r>
            <a:endParaRPr lang="sv-SE" sz="2800" dirty="0">
              <a:solidFill>
                <a:schemeClr val="accent2">
                  <a:lumMod val="75000"/>
                </a:schemeClr>
              </a:solidFill>
            </a:endParaRPr>
          </a:p>
        </p:txBody>
      </p:sp>
      <p:pic>
        <p:nvPicPr>
          <p:cNvPr id="14745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713163" y="2386013"/>
            <a:ext cx="4808537" cy="40306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2112963"/>
            <a:ext cx="3170237" cy="4481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18950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5400" dirty="0" smtClean="0">
                <a:solidFill>
                  <a:schemeClr val="accent6">
                    <a:lumMod val="50000"/>
                  </a:schemeClr>
                </a:solidFill>
              </a:rPr>
              <a:t>Outline</a:t>
            </a:r>
            <a:endParaRPr lang="sv-SE" sz="5400" dirty="0">
              <a:solidFill>
                <a:schemeClr val="accent6">
                  <a:lumMod val="50000"/>
                </a:schemeClr>
              </a:solidFill>
            </a:endParaRPr>
          </a:p>
        </p:txBody>
      </p:sp>
      <p:sp>
        <p:nvSpPr>
          <p:cNvPr id="4" name="Content Placeholder 3"/>
          <p:cNvSpPr>
            <a:spLocks noGrp="1"/>
          </p:cNvSpPr>
          <p:nvPr>
            <p:ph idx="1"/>
          </p:nvPr>
        </p:nvSpPr>
        <p:spPr>
          <a:xfrm>
            <a:off x="685800" y="1981200"/>
            <a:ext cx="8134672" cy="4114800"/>
          </a:xfrm>
        </p:spPr>
        <p:txBody>
          <a:bodyPr/>
          <a:lstStyle/>
          <a:p>
            <a:r>
              <a:rPr lang="sv-SE" sz="3600" dirty="0" smtClean="0">
                <a:solidFill>
                  <a:schemeClr val="bg1">
                    <a:lumMod val="40000"/>
                    <a:lumOff val="60000"/>
                  </a:schemeClr>
                </a:solidFill>
              </a:rPr>
              <a:t>Type 2 diabetes - a collision between genes and environment</a:t>
            </a:r>
          </a:p>
          <a:p>
            <a:r>
              <a:rPr lang="sv-SE" sz="3600" dirty="0" smtClean="0">
                <a:solidFill>
                  <a:schemeClr val="bg1">
                    <a:lumMod val="40000"/>
                    <a:lumOff val="60000"/>
                  </a:schemeClr>
                </a:solidFill>
              </a:rPr>
              <a:t>Four genes –four stories</a:t>
            </a:r>
          </a:p>
          <a:p>
            <a:r>
              <a:rPr lang="sv-SE" sz="3600" dirty="0" smtClean="0">
                <a:solidFill>
                  <a:schemeClr val="bg1">
                    <a:lumMod val="40000"/>
                    <a:lumOff val="60000"/>
                  </a:schemeClr>
                </a:solidFill>
              </a:rPr>
              <a:t>Back to families</a:t>
            </a:r>
          </a:p>
          <a:p>
            <a:r>
              <a:rPr lang="sv-SE" sz="3600" dirty="0" smtClean="0">
                <a:solidFill>
                  <a:srgbClr val="002060"/>
                </a:solidFill>
              </a:rPr>
              <a:t>Systems biology – a holistic view</a:t>
            </a:r>
          </a:p>
          <a:p>
            <a:r>
              <a:rPr lang="sv-SE" sz="3600" dirty="0" smtClean="0">
                <a:solidFill>
                  <a:schemeClr val="bg1">
                    <a:lumMod val="40000"/>
                    <a:lumOff val="60000"/>
                  </a:schemeClr>
                </a:solidFill>
              </a:rPr>
              <a:t>Do we know what type 2 diabetes is?</a:t>
            </a:r>
          </a:p>
          <a:p>
            <a:endParaRPr lang="sv-SE" dirty="0">
              <a:solidFill>
                <a:schemeClr val="bg1">
                  <a:lumMod val="40000"/>
                  <a:lumOff val="60000"/>
                </a:schemeClr>
              </a:solidFill>
            </a:endParaRPr>
          </a:p>
        </p:txBody>
      </p:sp>
    </p:spTree>
    <p:extLst>
      <p:ext uri="{BB962C8B-B14F-4D97-AF65-F5344CB8AC3E}">
        <p14:creationId xmlns:p14="http://schemas.microsoft.com/office/powerpoint/2010/main" val="20371536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1520" y="414"/>
            <a:ext cx="6408712" cy="620687"/>
          </a:xfrm>
        </p:spPr>
        <p:txBody>
          <a:bodyPr>
            <a:noAutofit/>
          </a:bodyPr>
          <a:lstStyle/>
          <a:p>
            <a:pPr eaLnBrk="1" hangingPunct="1"/>
            <a:r>
              <a:rPr lang="sv-SE" sz="3600" b="1" dirty="0" smtClean="0">
                <a:solidFill>
                  <a:srgbClr val="FF0000"/>
                </a:solidFill>
              </a:rPr>
              <a:t>Human islets ≠ mouse islets </a:t>
            </a:r>
          </a:p>
        </p:txBody>
      </p:sp>
      <p:sp>
        <p:nvSpPr>
          <p:cNvPr id="6" name="Rectângulo 5"/>
          <p:cNvSpPr/>
          <p:nvPr/>
        </p:nvSpPr>
        <p:spPr>
          <a:xfrm>
            <a:off x="6626530" y="188640"/>
            <a:ext cx="2557495" cy="369332"/>
          </a:xfrm>
          <a:prstGeom prst="rect">
            <a:avLst/>
          </a:prstGeom>
        </p:spPr>
        <p:txBody>
          <a:bodyPr wrap="none">
            <a:spAutoFit/>
          </a:bodyPr>
          <a:lstStyle/>
          <a:p>
            <a:pPr fontAlgn="auto">
              <a:spcBef>
                <a:spcPts val="0"/>
              </a:spcBef>
              <a:spcAft>
                <a:spcPts val="0"/>
              </a:spcAft>
            </a:pPr>
            <a:r>
              <a:rPr lang="pt-PT" sz="1800" b="1" dirty="0" err="1" smtClean="0">
                <a:solidFill>
                  <a:prstClr val="black"/>
                </a:solidFill>
                <a:latin typeface="Calibri"/>
              </a:rPr>
              <a:t>Cabrera</a:t>
            </a:r>
            <a:r>
              <a:rPr lang="pt-PT" sz="1800" b="1" dirty="0" smtClean="0">
                <a:solidFill>
                  <a:prstClr val="black"/>
                </a:solidFill>
                <a:latin typeface="Calibri"/>
              </a:rPr>
              <a:t> </a:t>
            </a:r>
            <a:r>
              <a:rPr lang="pt-PT" sz="1800" b="1" dirty="0" err="1" smtClean="0">
                <a:solidFill>
                  <a:prstClr val="black"/>
                </a:solidFill>
                <a:latin typeface="Calibri"/>
              </a:rPr>
              <a:t>et</a:t>
            </a:r>
            <a:r>
              <a:rPr lang="pt-PT" sz="1800" b="1" dirty="0" smtClean="0">
                <a:solidFill>
                  <a:prstClr val="black"/>
                </a:solidFill>
                <a:latin typeface="Calibri"/>
              </a:rPr>
              <a:t> al. PNAS 2005</a:t>
            </a:r>
            <a:endParaRPr lang="pt-PT" sz="1800" b="1" dirty="0">
              <a:solidFill>
                <a:prstClr val="black"/>
              </a:solidFill>
              <a:latin typeface="Calibri"/>
            </a:endParaRPr>
          </a:p>
        </p:txBody>
      </p:sp>
      <p:pic>
        <p:nvPicPr>
          <p:cNvPr id="1026" name="Picture 2"/>
          <p:cNvPicPr>
            <a:picLocks noChangeAspect="1" noChangeArrowheads="1"/>
          </p:cNvPicPr>
          <p:nvPr/>
        </p:nvPicPr>
        <p:blipFill>
          <a:blip r:embed="rId3" cstate="print"/>
          <a:srcRect/>
          <a:stretch>
            <a:fillRect/>
          </a:stretch>
        </p:blipFill>
        <p:spPr bwMode="auto">
          <a:xfrm>
            <a:off x="251520" y="620692"/>
            <a:ext cx="3168352" cy="6111899"/>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3491880" y="764704"/>
            <a:ext cx="5317690" cy="4032448"/>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6876258" y="5157192"/>
            <a:ext cx="1960692" cy="1512168"/>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3995936" y="5013590"/>
            <a:ext cx="2016224" cy="1559213"/>
          </a:xfrm>
          <a:prstGeom prst="rect">
            <a:avLst/>
          </a:prstGeom>
          <a:noFill/>
          <a:ln w="9525">
            <a:noFill/>
            <a:miter lim="800000"/>
            <a:headEnd/>
            <a:tailEnd/>
          </a:ln>
        </p:spPr>
      </p:pic>
      <p:sp>
        <p:nvSpPr>
          <p:cNvPr id="9" name="Rectângulo 8"/>
          <p:cNvSpPr/>
          <p:nvPr/>
        </p:nvSpPr>
        <p:spPr>
          <a:xfrm>
            <a:off x="3923928" y="4941168"/>
            <a:ext cx="21602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pt-PT" sz="1800">
              <a:solidFill>
                <a:prstClr val="white"/>
              </a:solidFill>
            </a:endParaRPr>
          </a:p>
        </p:txBody>
      </p:sp>
      <p:sp>
        <p:nvSpPr>
          <p:cNvPr id="10" name="Rectângulo 9"/>
          <p:cNvSpPr/>
          <p:nvPr/>
        </p:nvSpPr>
        <p:spPr>
          <a:xfrm>
            <a:off x="6876256" y="5013176"/>
            <a:ext cx="432048"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pt-PT" sz="1800">
              <a:solidFill>
                <a:prstClr val="white"/>
              </a:solidFill>
            </a:endParaRPr>
          </a:p>
        </p:txBody>
      </p:sp>
      <p:sp>
        <p:nvSpPr>
          <p:cNvPr id="11" name="Rectângulo 10"/>
          <p:cNvSpPr/>
          <p:nvPr/>
        </p:nvSpPr>
        <p:spPr>
          <a:xfrm>
            <a:off x="3491880" y="692696"/>
            <a:ext cx="432048"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pt-PT" sz="1800">
              <a:solidFill>
                <a:prstClr val="white"/>
              </a:solidFill>
            </a:endParaRPr>
          </a:p>
        </p:txBody>
      </p:sp>
    </p:spTree>
    <p:extLst>
      <p:ext uri="{BB962C8B-B14F-4D97-AF65-F5344CB8AC3E}">
        <p14:creationId xmlns:p14="http://schemas.microsoft.com/office/powerpoint/2010/main" val="3462326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4770" name="Group 179"/>
          <p:cNvGrpSpPr>
            <a:grpSpLocks/>
          </p:cNvGrpSpPr>
          <p:nvPr/>
        </p:nvGrpSpPr>
        <p:grpSpPr bwMode="auto">
          <a:xfrm>
            <a:off x="1331913" y="2866183"/>
            <a:ext cx="6191250" cy="4824412"/>
            <a:chOff x="160" y="347"/>
            <a:chExt cx="4275" cy="3401"/>
          </a:xfrm>
        </p:grpSpPr>
        <p:pic>
          <p:nvPicPr>
            <p:cNvPr id="544772" name="Picture 14" descr="new.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5" y="347"/>
              <a:ext cx="3890" cy="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4773" name="Group 178"/>
            <p:cNvGrpSpPr>
              <a:grpSpLocks/>
            </p:cNvGrpSpPr>
            <p:nvPr/>
          </p:nvGrpSpPr>
          <p:grpSpPr bwMode="auto">
            <a:xfrm>
              <a:off x="160" y="572"/>
              <a:ext cx="3861" cy="1258"/>
              <a:chOff x="160" y="572"/>
              <a:chExt cx="3861" cy="1258"/>
            </a:xfrm>
          </p:grpSpPr>
          <p:sp>
            <p:nvSpPr>
              <p:cNvPr id="544774" name="Oval 4"/>
              <p:cNvSpPr>
                <a:spLocks noChangeArrowheads="1"/>
              </p:cNvSpPr>
              <p:nvPr/>
            </p:nvSpPr>
            <p:spPr bwMode="auto">
              <a:xfrm>
                <a:off x="2390" y="771"/>
                <a:ext cx="842" cy="368"/>
              </a:xfrm>
              <a:prstGeom prst="ellipse">
                <a:avLst/>
              </a:prstGeom>
              <a:noFill/>
              <a:ln w="9525">
                <a:solidFill>
                  <a:schemeClr val="tx1">
                    <a:alpha val="43137"/>
                  </a:schemeClr>
                </a:solidFill>
                <a:round/>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defTabSz="457200"/>
                <a:endParaRPr lang="sv-SE" sz="1800">
                  <a:solidFill>
                    <a:srgbClr val="FFFFFF"/>
                  </a:solidFill>
                  <a:latin typeface="Calibri" pitchFamily="34" charset="0"/>
                  <a:ea typeface="ＭＳ Ｐゴシック" pitchFamily="34" charset="-128"/>
                </a:endParaRPr>
              </a:p>
            </p:txBody>
          </p:sp>
          <p:sp>
            <p:nvSpPr>
              <p:cNvPr id="544775" name="Oval 5"/>
              <p:cNvSpPr>
                <a:spLocks noChangeArrowheads="1"/>
              </p:cNvSpPr>
              <p:nvPr/>
            </p:nvSpPr>
            <p:spPr bwMode="auto">
              <a:xfrm>
                <a:off x="1813" y="1237"/>
                <a:ext cx="741" cy="338"/>
              </a:xfrm>
              <a:prstGeom prst="ellipse">
                <a:avLst/>
              </a:prstGeom>
              <a:noFill/>
              <a:ln w="9525">
                <a:solidFill>
                  <a:schemeClr val="tx1">
                    <a:alpha val="43137"/>
                  </a:schemeClr>
                </a:solidFill>
                <a:round/>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defTabSz="457200"/>
                <a:endParaRPr lang="sv-SE" sz="1800">
                  <a:solidFill>
                    <a:srgbClr val="FFFFFF"/>
                  </a:solidFill>
                  <a:latin typeface="Calibri" pitchFamily="34" charset="0"/>
                  <a:ea typeface="ＭＳ Ｐゴシック" pitchFamily="34" charset="-128"/>
                </a:endParaRPr>
              </a:p>
            </p:txBody>
          </p:sp>
          <p:sp>
            <p:nvSpPr>
              <p:cNvPr id="544776" name="Oval 6"/>
              <p:cNvSpPr>
                <a:spLocks noChangeArrowheads="1"/>
              </p:cNvSpPr>
              <p:nvPr/>
            </p:nvSpPr>
            <p:spPr bwMode="auto">
              <a:xfrm>
                <a:off x="1088" y="1557"/>
                <a:ext cx="773" cy="273"/>
              </a:xfrm>
              <a:prstGeom prst="ellipse">
                <a:avLst/>
              </a:prstGeom>
              <a:noFill/>
              <a:ln w="9525">
                <a:solidFill>
                  <a:schemeClr val="tx1">
                    <a:alpha val="43137"/>
                  </a:schemeClr>
                </a:solidFill>
                <a:round/>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defTabSz="457200"/>
                <a:endParaRPr lang="sv-SE" sz="1800">
                  <a:solidFill>
                    <a:srgbClr val="FFFFFF"/>
                  </a:solidFill>
                  <a:latin typeface="Calibri" pitchFamily="34" charset="0"/>
                  <a:ea typeface="ＭＳ Ｐゴシック" pitchFamily="34" charset="-128"/>
                </a:endParaRPr>
              </a:p>
            </p:txBody>
          </p:sp>
          <p:sp>
            <p:nvSpPr>
              <p:cNvPr id="372761" name="Parallelogram 7"/>
              <p:cNvSpPr>
                <a:spLocks noChangeArrowheads="1"/>
              </p:cNvSpPr>
              <p:nvPr/>
            </p:nvSpPr>
            <p:spPr bwMode="auto">
              <a:xfrm rot="2386313">
                <a:off x="1669" y="1011"/>
                <a:ext cx="287" cy="310"/>
              </a:xfrm>
              <a:prstGeom prst="parallelogram">
                <a:avLst>
                  <a:gd name="adj" fmla="val 25000"/>
                </a:avLst>
              </a:prstGeom>
              <a:noFill/>
              <a:ln w="9525">
                <a:solidFill>
                  <a:schemeClr val="tx1">
                    <a:alpha val="43137"/>
                  </a:schemeClr>
                </a:solidFill>
                <a:miter lim="800000"/>
                <a:headEnd/>
                <a:tailEnd/>
              </a:ln>
              <a:effectLst>
                <a:outerShdw dist="23000" dir="5400000" rotWithShape="0">
                  <a:srgbClr val="80808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defTabSz="457200">
                  <a:defRPr/>
                </a:pPr>
                <a:endParaRPr lang="sv-SE" sz="1800">
                  <a:ln>
                    <a:solidFill>
                      <a:srgbClr val="FF0000"/>
                    </a:solidFill>
                  </a:ln>
                  <a:solidFill>
                    <a:srgbClr val="FFFFFF"/>
                  </a:solidFill>
                  <a:latin typeface="Calibri" pitchFamily="34" charset="0"/>
                  <a:ea typeface="MS PGothic" pitchFamily="34" charset="-128"/>
                </a:endParaRPr>
              </a:p>
            </p:txBody>
          </p:sp>
          <p:cxnSp>
            <p:nvCxnSpPr>
              <p:cNvPr id="544778" name="Straight Arrow Connector 8"/>
              <p:cNvCxnSpPr>
                <a:cxnSpLocks noChangeShapeType="1"/>
                <a:stCxn id="544774" idx="7"/>
                <a:endCxn id="544782" idx="1"/>
              </p:cNvCxnSpPr>
              <p:nvPr/>
            </p:nvCxnSpPr>
            <p:spPr bwMode="auto">
              <a:xfrm flipV="1">
                <a:off x="3109" y="670"/>
                <a:ext cx="336" cy="155"/>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44779" name="Straight Arrow Connector 9"/>
              <p:cNvCxnSpPr>
                <a:cxnSpLocks noChangeShapeType="1"/>
              </p:cNvCxnSpPr>
              <p:nvPr/>
            </p:nvCxnSpPr>
            <p:spPr bwMode="auto">
              <a:xfrm rot="10800000">
                <a:off x="949" y="855"/>
                <a:ext cx="773" cy="229"/>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44780" name="Straight Arrow Connector 10"/>
              <p:cNvCxnSpPr>
                <a:cxnSpLocks noChangeShapeType="1"/>
                <a:stCxn id="544775" idx="2"/>
                <a:endCxn id="544783" idx="2"/>
              </p:cNvCxnSpPr>
              <p:nvPr/>
            </p:nvCxnSpPr>
            <p:spPr bwMode="auto">
              <a:xfrm flipH="1" flipV="1">
                <a:off x="625" y="1050"/>
                <a:ext cx="1188" cy="356"/>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44781" name="Straight Arrow Connector 11"/>
              <p:cNvCxnSpPr>
                <a:cxnSpLocks noChangeShapeType="1"/>
              </p:cNvCxnSpPr>
              <p:nvPr/>
            </p:nvCxnSpPr>
            <p:spPr bwMode="auto">
              <a:xfrm flipH="1" flipV="1">
                <a:off x="476" y="1253"/>
                <a:ext cx="612" cy="390"/>
              </a:xfrm>
              <a:prstGeom prst="straightConnector1">
                <a:avLst/>
              </a:prstGeom>
              <a:noFill/>
              <a:ln w="25400">
                <a:solidFill>
                  <a:schemeClr val="accent1"/>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44782" name="TextBox 12"/>
              <p:cNvSpPr txBox="1">
                <a:spLocks noChangeArrowheads="1"/>
              </p:cNvSpPr>
              <p:nvPr/>
            </p:nvSpPr>
            <p:spPr bwMode="auto">
              <a:xfrm>
                <a:off x="3445" y="572"/>
                <a:ext cx="576"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Times New Roman" pitchFamily="18" charset="0"/>
                  </a:defRPr>
                </a:lvl1pPr>
                <a:lvl2pPr marL="742950" indent="-285750" defTabSz="457200" eaLnBrk="0" hangingPunct="0">
                  <a:defRPr sz="2400">
                    <a:solidFill>
                      <a:schemeClr val="tx1"/>
                    </a:solidFill>
                    <a:latin typeface="Times New Roman" pitchFamily="18" charset="0"/>
                  </a:defRPr>
                </a:lvl2pPr>
                <a:lvl3pPr marL="1143000" indent="-228600" defTabSz="457200" eaLnBrk="0" hangingPunct="0">
                  <a:defRPr sz="2400">
                    <a:solidFill>
                      <a:schemeClr val="tx1"/>
                    </a:solidFill>
                    <a:latin typeface="Times New Roman" pitchFamily="18" charset="0"/>
                  </a:defRPr>
                </a:lvl3pPr>
                <a:lvl4pPr marL="1600200" indent="-228600" defTabSz="457200" eaLnBrk="0" hangingPunct="0">
                  <a:defRPr sz="2400">
                    <a:solidFill>
                      <a:schemeClr val="tx1"/>
                    </a:solidFill>
                    <a:latin typeface="Times New Roman" pitchFamily="18" charset="0"/>
                  </a:defRPr>
                </a:lvl4pPr>
                <a:lvl5pPr marL="2057400" indent="-228600" defTabSz="457200" eaLnBrk="0" hangingPunct="0">
                  <a:defRPr sz="2400">
                    <a:solidFill>
                      <a:schemeClr val="tx1"/>
                    </a:solidFill>
                    <a:latin typeface="Times New Roman" pitchFamily="18" charset="0"/>
                  </a:defRPr>
                </a:lvl5pPr>
                <a:lvl6pPr marL="2514600" indent="-228600" defTabSz="457200" eaLnBrk="0" fontAlgn="base" hangingPunct="0">
                  <a:spcBef>
                    <a:spcPct val="0"/>
                  </a:spcBef>
                  <a:spcAft>
                    <a:spcPct val="0"/>
                  </a:spcAft>
                  <a:defRPr sz="2400">
                    <a:solidFill>
                      <a:schemeClr val="tx1"/>
                    </a:solidFill>
                    <a:latin typeface="Times New Roman" pitchFamily="18" charset="0"/>
                  </a:defRPr>
                </a:lvl6pPr>
                <a:lvl7pPr marL="2971800" indent="-228600" defTabSz="457200" eaLnBrk="0" fontAlgn="base" hangingPunct="0">
                  <a:spcBef>
                    <a:spcPct val="0"/>
                  </a:spcBef>
                  <a:spcAft>
                    <a:spcPct val="0"/>
                  </a:spcAft>
                  <a:defRPr sz="2400">
                    <a:solidFill>
                      <a:schemeClr val="tx1"/>
                    </a:solidFill>
                    <a:latin typeface="Times New Roman" pitchFamily="18" charset="0"/>
                  </a:defRPr>
                </a:lvl7pPr>
                <a:lvl8pPr marL="3429000" indent="-228600" defTabSz="457200" eaLnBrk="0" fontAlgn="base" hangingPunct="0">
                  <a:spcBef>
                    <a:spcPct val="0"/>
                  </a:spcBef>
                  <a:spcAft>
                    <a:spcPct val="0"/>
                  </a:spcAft>
                  <a:defRPr sz="2400">
                    <a:solidFill>
                      <a:schemeClr val="tx1"/>
                    </a:solidFill>
                    <a:latin typeface="Times New Roman" pitchFamily="18" charset="0"/>
                  </a:defRPr>
                </a:lvl8pPr>
                <a:lvl9pPr marL="3886200" indent="-228600" defTabSz="4572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200" b="1" i="1">
                    <a:solidFill>
                      <a:srgbClr val="000000"/>
                    </a:solidFill>
                    <a:latin typeface="Calibri" pitchFamily="34" charset="0"/>
                    <a:ea typeface="ＭＳ Ｐゴシック" pitchFamily="34" charset="-128"/>
                  </a:rPr>
                  <a:t>Module_1</a:t>
                </a:r>
              </a:p>
            </p:txBody>
          </p:sp>
          <p:sp>
            <p:nvSpPr>
              <p:cNvPr id="544783" name="TextBox 13"/>
              <p:cNvSpPr txBox="1">
                <a:spLocks noChangeArrowheads="1"/>
              </p:cNvSpPr>
              <p:nvPr/>
            </p:nvSpPr>
            <p:spPr bwMode="auto">
              <a:xfrm>
                <a:off x="325" y="855"/>
                <a:ext cx="60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Times New Roman" pitchFamily="18" charset="0"/>
                  </a:defRPr>
                </a:lvl1pPr>
                <a:lvl2pPr marL="742950" indent="-285750" defTabSz="457200" eaLnBrk="0" hangingPunct="0">
                  <a:defRPr sz="2400">
                    <a:solidFill>
                      <a:schemeClr val="tx1"/>
                    </a:solidFill>
                    <a:latin typeface="Times New Roman" pitchFamily="18" charset="0"/>
                  </a:defRPr>
                </a:lvl2pPr>
                <a:lvl3pPr marL="1143000" indent="-228600" defTabSz="457200" eaLnBrk="0" hangingPunct="0">
                  <a:defRPr sz="2400">
                    <a:solidFill>
                      <a:schemeClr val="tx1"/>
                    </a:solidFill>
                    <a:latin typeface="Times New Roman" pitchFamily="18" charset="0"/>
                  </a:defRPr>
                </a:lvl3pPr>
                <a:lvl4pPr marL="1600200" indent="-228600" defTabSz="457200" eaLnBrk="0" hangingPunct="0">
                  <a:defRPr sz="2400">
                    <a:solidFill>
                      <a:schemeClr val="tx1"/>
                    </a:solidFill>
                    <a:latin typeface="Times New Roman" pitchFamily="18" charset="0"/>
                  </a:defRPr>
                </a:lvl4pPr>
                <a:lvl5pPr marL="2057400" indent="-228600" defTabSz="457200" eaLnBrk="0" hangingPunct="0">
                  <a:defRPr sz="2400">
                    <a:solidFill>
                      <a:schemeClr val="tx1"/>
                    </a:solidFill>
                    <a:latin typeface="Times New Roman" pitchFamily="18" charset="0"/>
                  </a:defRPr>
                </a:lvl5pPr>
                <a:lvl6pPr marL="2514600" indent="-228600" defTabSz="457200" eaLnBrk="0" fontAlgn="base" hangingPunct="0">
                  <a:spcBef>
                    <a:spcPct val="0"/>
                  </a:spcBef>
                  <a:spcAft>
                    <a:spcPct val="0"/>
                  </a:spcAft>
                  <a:defRPr sz="2400">
                    <a:solidFill>
                      <a:schemeClr val="tx1"/>
                    </a:solidFill>
                    <a:latin typeface="Times New Roman" pitchFamily="18" charset="0"/>
                  </a:defRPr>
                </a:lvl6pPr>
                <a:lvl7pPr marL="2971800" indent="-228600" defTabSz="457200" eaLnBrk="0" fontAlgn="base" hangingPunct="0">
                  <a:spcBef>
                    <a:spcPct val="0"/>
                  </a:spcBef>
                  <a:spcAft>
                    <a:spcPct val="0"/>
                  </a:spcAft>
                  <a:defRPr sz="2400">
                    <a:solidFill>
                      <a:schemeClr val="tx1"/>
                    </a:solidFill>
                    <a:latin typeface="Times New Roman" pitchFamily="18" charset="0"/>
                  </a:defRPr>
                </a:lvl7pPr>
                <a:lvl8pPr marL="3429000" indent="-228600" defTabSz="457200" eaLnBrk="0" fontAlgn="base" hangingPunct="0">
                  <a:spcBef>
                    <a:spcPct val="0"/>
                  </a:spcBef>
                  <a:spcAft>
                    <a:spcPct val="0"/>
                  </a:spcAft>
                  <a:defRPr sz="2400">
                    <a:solidFill>
                      <a:schemeClr val="tx1"/>
                    </a:solidFill>
                    <a:latin typeface="Times New Roman" pitchFamily="18" charset="0"/>
                  </a:defRPr>
                </a:lvl8pPr>
                <a:lvl9pPr marL="3886200" indent="-228600" defTabSz="4572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200" b="1" i="1">
                    <a:solidFill>
                      <a:srgbClr val="000000"/>
                    </a:solidFill>
                    <a:latin typeface="Calibri" pitchFamily="34" charset="0"/>
                    <a:ea typeface="ＭＳ Ｐゴシック" pitchFamily="34" charset="-128"/>
                  </a:rPr>
                  <a:t>Module_2 </a:t>
                </a:r>
              </a:p>
            </p:txBody>
          </p:sp>
          <p:sp>
            <p:nvSpPr>
              <p:cNvPr id="544784" name="TextBox 14"/>
              <p:cNvSpPr txBox="1">
                <a:spLocks noChangeArrowheads="1"/>
              </p:cNvSpPr>
              <p:nvPr/>
            </p:nvSpPr>
            <p:spPr bwMode="auto">
              <a:xfrm>
                <a:off x="749" y="709"/>
                <a:ext cx="60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Times New Roman" pitchFamily="18" charset="0"/>
                  </a:defRPr>
                </a:lvl1pPr>
                <a:lvl2pPr marL="742950" indent="-285750" defTabSz="457200" eaLnBrk="0" hangingPunct="0">
                  <a:defRPr sz="2400">
                    <a:solidFill>
                      <a:schemeClr val="tx1"/>
                    </a:solidFill>
                    <a:latin typeface="Times New Roman" pitchFamily="18" charset="0"/>
                  </a:defRPr>
                </a:lvl2pPr>
                <a:lvl3pPr marL="1143000" indent="-228600" defTabSz="457200" eaLnBrk="0" hangingPunct="0">
                  <a:defRPr sz="2400">
                    <a:solidFill>
                      <a:schemeClr val="tx1"/>
                    </a:solidFill>
                    <a:latin typeface="Times New Roman" pitchFamily="18" charset="0"/>
                  </a:defRPr>
                </a:lvl3pPr>
                <a:lvl4pPr marL="1600200" indent="-228600" defTabSz="457200" eaLnBrk="0" hangingPunct="0">
                  <a:defRPr sz="2400">
                    <a:solidFill>
                      <a:schemeClr val="tx1"/>
                    </a:solidFill>
                    <a:latin typeface="Times New Roman" pitchFamily="18" charset="0"/>
                  </a:defRPr>
                </a:lvl4pPr>
                <a:lvl5pPr marL="2057400" indent="-228600" defTabSz="457200" eaLnBrk="0" hangingPunct="0">
                  <a:defRPr sz="2400">
                    <a:solidFill>
                      <a:schemeClr val="tx1"/>
                    </a:solidFill>
                    <a:latin typeface="Times New Roman" pitchFamily="18" charset="0"/>
                  </a:defRPr>
                </a:lvl5pPr>
                <a:lvl6pPr marL="2514600" indent="-228600" defTabSz="457200" eaLnBrk="0" fontAlgn="base" hangingPunct="0">
                  <a:spcBef>
                    <a:spcPct val="0"/>
                  </a:spcBef>
                  <a:spcAft>
                    <a:spcPct val="0"/>
                  </a:spcAft>
                  <a:defRPr sz="2400">
                    <a:solidFill>
                      <a:schemeClr val="tx1"/>
                    </a:solidFill>
                    <a:latin typeface="Times New Roman" pitchFamily="18" charset="0"/>
                  </a:defRPr>
                </a:lvl6pPr>
                <a:lvl7pPr marL="2971800" indent="-228600" defTabSz="457200" eaLnBrk="0" fontAlgn="base" hangingPunct="0">
                  <a:spcBef>
                    <a:spcPct val="0"/>
                  </a:spcBef>
                  <a:spcAft>
                    <a:spcPct val="0"/>
                  </a:spcAft>
                  <a:defRPr sz="2400">
                    <a:solidFill>
                      <a:schemeClr val="tx1"/>
                    </a:solidFill>
                    <a:latin typeface="Times New Roman" pitchFamily="18" charset="0"/>
                  </a:defRPr>
                </a:lvl7pPr>
                <a:lvl8pPr marL="3429000" indent="-228600" defTabSz="457200" eaLnBrk="0" fontAlgn="base" hangingPunct="0">
                  <a:spcBef>
                    <a:spcPct val="0"/>
                  </a:spcBef>
                  <a:spcAft>
                    <a:spcPct val="0"/>
                  </a:spcAft>
                  <a:defRPr sz="2400">
                    <a:solidFill>
                      <a:schemeClr val="tx1"/>
                    </a:solidFill>
                    <a:latin typeface="Times New Roman" pitchFamily="18" charset="0"/>
                  </a:defRPr>
                </a:lvl8pPr>
                <a:lvl9pPr marL="3886200" indent="-228600" defTabSz="4572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200" b="1" i="1">
                    <a:solidFill>
                      <a:srgbClr val="000000"/>
                    </a:solidFill>
                    <a:latin typeface="Calibri" pitchFamily="34" charset="0"/>
                    <a:ea typeface="ＭＳ Ｐゴシック" pitchFamily="34" charset="-128"/>
                  </a:rPr>
                  <a:t>Module_3</a:t>
                </a:r>
                <a:r>
                  <a:rPr lang="en-US" sz="1200" i="1">
                    <a:solidFill>
                      <a:srgbClr val="000000"/>
                    </a:solidFill>
                    <a:latin typeface="Calibri" pitchFamily="34" charset="0"/>
                    <a:ea typeface="ＭＳ Ｐゴシック" pitchFamily="34" charset="-128"/>
                  </a:rPr>
                  <a:t> </a:t>
                </a:r>
              </a:p>
            </p:txBody>
          </p:sp>
          <p:sp>
            <p:nvSpPr>
              <p:cNvPr id="544785" name="TextBox 15"/>
              <p:cNvSpPr txBox="1">
                <a:spLocks noChangeArrowheads="1"/>
              </p:cNvSpPr>
              <p:nvPr/>
            </p:nvSpPr>
            <p:spPr bwMode="auto">
              <a:xfrm>
                <a:off x="160" y="1080"/>
                <a:ext cx="60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Times New Roman" pitchFamily="18" charset="0"/>
                  </a:defRPr>
                </a:lvl1pPr>
                <a:lvl2pPr marL="742950" indent="-285750" defTabSz="457200" eaLnBrk="0" hangingPunct="0">
                  <a:defRPr sz="2400">
                    <a:solidFill>
                      <a:schemeClr val="tx1"/>
                    </a:solidFill>
                    <a:latin typeface="Times New Roman" pitchFamily="18" charset="0"/>
                  </a:defRPr>
                </a:lvl2pPr>
                <a:lvl3pPr marL="1143000" indent="-228600" defTabSz="457200" eaLnBrk="0" hangingPunct="0">
                  <a:defRPr sz="2400">
                    <a:solidFill>
                      <a:schemeClr val="tx1"/>
                    </a:solidFill>
                    <a:latin typeface="Times New Roman" pitchFamily="18" charset="0"/>
                  </a:defRPr>
                </a:lvl3pPr>
                <a:lvl4pPr marL="1600200" indent="-228600" defTabSz="457200" eaLnBrk="0" hangingPunct="0">
                  <a:defRPr sz="2400">
                    <a:solidFill>
                      <a:schemeClr val="tx1"/>
                    </a:solidFill>
                    <a:latin typeface="Times New Roman" pitchFamily="18" charset="0"/>
                  </a:defRPr>
                </a:lvl4pPr>
                <a:lvl5pPr marL="2057400" indent="-228600" defTabSz="457200" eaLnBrk="0" hangingPunct="0">
                  <a:defRPr sz="2400">
                    <a:solidFill>
                      <a:schemeClr val="tx1"/>
                    </a:solidFill>
                    <a:latin typeface="Times New Roman" pitchFamily="18" charset="0"/>
                  </a:defRPr>
                </a:lvl5pPr>
                <a:lvl6pPr marL="2514600" indent="-228600" defTabSz="457200" eaLnBrk="0" fontAlgn="base" hangingPunct="0">
                  <a:spcBef>
                    <a:spcPct val="0"/>
                  </a:spcBef>
                  <a:spcAft>
                    <a:spcPct val="0"/>
                  </a:spcAft>
                  <a:defRPr sz="2400">
                    <a:solidFill>
                      <a:schemeClr val="tx1"/>
                    </a:solidFill>
                    <a:latin typeface="Times New Roman" pitchFamily="18" charset="0"/>
                  </a:defRPr>
                </a:lvl6pPr>
                <a:lvl7pPr marL="2971800" indent="-228600" defTabSz="457200" eaLnBrk="0" fontAlgn="base" hangingPunct="0">
                  <a:spcBef>
                    <a:spcPct val="0"/>
                  </a:spcBef>
                  <a:spcAft>
                    <a:spcPct val="0"/>
                  </a:spcAft>
                  <a:defRPr sz="2400">
                    <a:solidFill>
                      <a:schemeClr val="tx1"/>
                    </a:solidFill>
                    <a:latin typeface="Times New Roman" pitchFamily="18" charset="0"/>
                  </a:defRPr>
                </a:lvl7pPr>
                <a:lvl8pPr marL="3429000" indent="-228600" defTabSz="457200" eaLnBrk="0" fontAlgn="base" hangingPunct="0">
                  <a:spcBef>
                    <a:spcPct val="0"/>
                  </a:spcBef>
                  <a:spcAft>
                    <a:spcPct val="0"/>
                  </a:spcAft>
                  <a:defRPr sz="2400">
                    <a:solidFill>
                      <a:schemeClr val="tx1"/>
                    </a:solidFill>
                    <a:latin typeface="Times New Roman" pitchFamily="18" charset="0"/>
                  </a:defRPr>
                </a:lvl8pPr>
                <a:lvl9pPr marL="3886200" indent="-228600" defTabSz="4572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200" b="1" i="1">
                    <a:solidFill>
                      <a:srgbClr val="000000"/>
                    </a:solidFill>
                    <a:latin typeface="Calibri" pitchFamily="34" charset="0"/>
                    <a:ea typeface="ＭＳ Ｐゴシック" pitchFamily="34" charset="-128"/>
                  </a:rPr>
                  <a:t>Module_4 </a:t>
                </a:r>
              </a:p>
            </p:txBody>
          </p:sp>
        </p:grpSp>
      </p:grpSp>
      <p:pic>
        <p:nvPicPr>
          <p:cNvPr id="544771" name="Picture 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25" y="-242888"/>
            <a:ext cx="9144000"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8220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5794" name="Group 9"/>
          <p:cNvGrpSpPr>
            <a:grpSpLocks noChangeAspect="1"/>
          </p:cNvGrpSpPr>
          <p:nvPr/>
        </p:nvGrpSpPr>
        <p:grpSpPr bwMode="auto">
          <a:xfrm>
            <a:off x="914400" y="1910802"/>
            <a:ext cx="2901950" cy="2713037"/>
            <a:chOff x="1781" y="2604"/>
            <a:chExt cx="1037" cy="862"/>
          </a:xfrm>
        </p:grpSpPr>
        <p:sp>
          <p:nvSpPr>
            <p:cNvPr id="545798" name="AutoShape 10"/>
            <p:cNvSpPr>
              <a:spLocks noChangeAspect="1" noChangeArrowheads="1" noTextEdit="1"/>
            </p:cNvSpPr>
            <p:nvPr/>
          </p:nvSpPr>
          <p:spPr bwMode="auto">
            <a:xfrm>
              <a:off x="1781" y="2604"/>
              <a:ext cx="1036"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solidFill>
                  <a:srgbClr val="000000"/>
                </a:solidFill>
              </a:endParaRPr>
            </a:p>
          </p:txBody>
        </p:sp>
        <p:sp>
          <p:nvSpPr>
            <p:cNvPr id="545799" name="Rectangle 11"/>
            <p:cNvSpPr>
              <a:spLocks noChangeArrowheads="1"/>
            </p:cNvSpPr>
            <p:nvPr/>
          </p:nvSpPr>
          <p:spPr bwMode="auto">
            <a:xfrm>
              <a:off x="2516" y="2939"/>
              <a:ext cx="200" cy="230"/>
            </a:xfrm>
            <a:prstGeom prst="rect">
              <a:avLst/>
            </a:prstGeom>
            <a:solidFill>
              <a:srgbClr val="FF3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00" name="Line 12"/>
            <p:cNvSpPr>
              <a:spLocks noChangeShapeType="1"/>
            </p:cNvSpPr>
            <p:nvPr/>
          </p:nvSpPr>
          <p:spPr bwMode="auto">
            <a:xfrm flipV="1">
              <a:off x="2516" y="2939"/>
              <a:ext cx="0" cy="23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1" name="Line 13"/>
            <p:cNvSpPr>
              <a:spLocks noChangeShapeType="1"/>
            </p:cNvSpPr>
            <p:nvPr/>
          </p:nvSpPr>
          <p:spPr bwMode="auto">
            <a:xfrm>
              <a:off x="2516" y="2939"/>
              <a:ext cx="0" cy="23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2" name="Line 14"/>
            <p:cNvSpPr>
              <a:spLocks noChangeShapeType="1"/>
            </p:cNvSpPr>
            <p:nvPr/>
          </p:nvSpPr>
          <p:spPr bwMode="auto">
            <a:xfrm>
              <a:off x="2516" y="2939"/>
              <a:ext cx="20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3" name="Line 15"/>
            <p:cNvSpPr>
              <a:spLocks noChangeShapeType="1"/>
            </p:cNvSpPr>
            <p:nvPr/>
          </p:nvSpPr>
          <p:spPr bwMode="auto">
            <a:xfrm flipH="1">
              <a:off x="2516" y="2939"/>
              <a:ext cx="20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4" name="Line 16"/>
            <p:cNvSpPr>
              <a:spLocks noChangeShapeType="1"/>
            </p:cNvSpPr>
            <p:nvPr/>
          </p:nvSpPr>
          <p:spPr bwMode="auto">
            <a:xfrm flipV="1">
              <a:off x="2716" y="2939"/>
              <a:ext cx="0" cy="23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5" name="Line 17"/>
            <p:cNvSpPr>
              <a:spLocks noChangeShapeType="1"/>
            </p:cNvSpPr>
            <p:nvPr/>
          </p:nvSpPr>
          <p:spPr bwMode="auto">
            <a:xfrm>
              <a:off x="2725" y="2943"/>
              <a:ext cx="0" cy="23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6" name="Line 18"/>
            <p:cNvSpPr>
              <a:spLocks noChangeShapeType="1"/>
            </p:cNvSpPr>
            <p:nvPr/>
          </p:nvSpPr>
          <p:spPr bwMode="auto">
            <a:xfrm>
              <a:off x="2516" y="3169"/>
              <a:ext cx="20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7" name="Line 19"/>
            <p:cNvSpPr>
              <a:spLocks noChangeShapeType="1"/>
            </p:cNvSpPr>
            <p:nvPr/>
          </p:nvSpPr>
          <p:spPr bwMode="auto">
            <a:xfrm flipH="1">
              <a:off x="2516" y="3169"/>
              <a:ext cx="20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8" name="Line 20"/>
            <p:cNvSpPr>
              <a:spLocks noChangeShapeType="1"/>
            </p:cNvSpPr>
            <p:nvPr/>
          </p:nvSpPr>
          <p:spPr bwMode="auto">
            <a:xfrm>
              <a:off x="2568" y="3295"/>
              <a:ext cx="99"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09" name="Line 21"/>
            <p:cNvSpPr>
              <a:spLocks noChangeShapeType="1"/>
            </p:cNvSpPr>
            <p:nvPr/>
          </p:nvSpPr>
          <p:spPr bwMode="auto">
            <a:xfrm flipV="1">
              <a:off x="2616" y="3166"/>
              <a:ext cx="0" cy="12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0" name="Rectangle 22"/>
            <p:cNvSpPr>
              <a:spLocks noChangeArrowheads="1"/>
            </p:cNvSpPr>
            <p:nvPr/>
          </p:nvSpPr>
          <p:spPr bwMode="auto">
            <a:xfrm>
              <a:off x="2214" y="2831"/>
              <a:ext cx="203" cy="108"/>
            </a:xfrm>
            <a:prstGeom prst="rect">
              <a:avLst/>
            </a:prstGeom>
            <a:solidFill>
              <a:srgbClr val="3C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11" name="Line 23"/>
            <p:cNvSpPr>
              <a:spLocks noChangeShapeType="1"/>
            </p:cNvSpPr>
            <p:nvPr/>
          </p:nvSpPr>
          <p:spPr bwMode="auto">
            <a:xfrm flipV="1">
              <a:off x="2214" y="2831"/>
              <a:ext cx="0" cy="10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2" name="Line 24"/>
            <p:cNvSpPr>
              <a:spLocks noChangeShapeType="1"/>
            </p:cNvSpPr>
            <p:nvPr/>
          </p:nvSpPr>
          <p:spPr bwMode="auto">
            <a:xfrm>
              <a:off x="2214" y="2831"/>
              <a:ext cx="0" cy="10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3" name="Line 25"/>
            <p:cNvSpPr>
              <a:spLocks noChangeShapeType="1"/>
            </p:cNvSpPr>
            <p:nvPr/>
          </p:nvSpPr>
          <p:spPr bwMode="auto">
            <a:xfrm>
              <a:off x="2214" y="2831"/>
              <a:ext cx="203"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4" name="Line 26"/>
            <p:cNvSpPr>
              <a:spLocks noChangeShapeType="1"/>
            </p:cNvSpPr>
            <p:nvPr/>
          </p:nvSpPr>
          <p:spPr bwMode="auto">
            <a:xfrm flipH="1">
              <a:off x="2214" y="2831"/>
              <a:ext cx="203"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5" name="Line 27"/>
            <p:cNvSpPr>
              <a:spLocks noChangeShapeType="1"/>
            </p:cNvSpPr>
            <p:nvPr/>
          </p:nvSpPr>
          <p:spPr bwMode="auto">
            <a:xfrm flipV="1">
              <a:off x="2417" y="2831"/>
              <a:ext cx="0" cy="10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6" name="Line 28"/>
            <p:cNvSpPr>
              <a:spLocks noChangeShapeType="1"/>
            </p:cNvSpPr>
            <p:nvPr/>
          </p:nvSpPr>
          <p:spPr bwMode="auto">
            <a:xfrm>
              <a:off x="2417" y="2831"/>
              <a:ext cx="0" cy="10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7" name="Line 29"/>
            <p:cNvSpPr>
              <a:spLocks noChangeShapeType="1"/>
            </p:cNvSpPr>
            <p:nvPr/>
          </p:nvSpPr>
          <p:spPr bwMode="auto">
            <a:xfrm>
              <a:off x="2214" y="2939"/>
              <a:ext cx="203"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8" name="Line 30"/>
            <p:cNvSpPr>
              <a:spLocks noChangeShapeType="1"/>
            </p:cNvSpPr>
            <p:nvPr/>
          </p:nvSpPr>
          <p:spPr bwMode="auto">
            <a:xfrm flipH="1">
              <a:off x="2214" y="2939"/>
              <a:ext cx="203"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19" name="Line 31"/>
            <p:cNvSpPr>
              <a:spLocks noChangeShapeType="1"/>
            </p:cNvSpPr>
            <p:nvPr/>
          </p:nvSpPr>
          <p:spPr bwMode="auto">
            <a:xfrm>
              <a:off x="2266" y="2804"/>
              <a:ext cx="99"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20" name="Line 32"/>
            <p:cNvSpPr>
              <a:spLocks noChangeShapeType="1"/>
            </p:cNvSpPr>
            <p:nvPr/>
          </p:nvSpPr>
          <p:spPr bwMode="auto">
            <a:xfrm>
              <a:off x="2317" y="2804"/>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v-SE">
                <a:solidFill>
                  <a:srgbClr val="000000"/>
                </a:solidFill>
              </a:endParaRPr>
            </a:p>
          </p:txBody>
        </p:sp>
        <p:sp>
          <p:nvSpPr>
            <p:cNvPr id="545821" name="Rectangle 33"/>
            <p:cNvSpPr>
              <a:spLocks noChangeArrowheads="1"/>
            </p:cNvSpPr>
            <p:nvPr/>
          </p:nvSpPr>
          <p:spPr bwMode="auto">
            <a:xfrm>
              <a:off x="2115" y="2937"/>
              <a:ext cx="703"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22" name="Rectangle 34"/>
            <p:cNvSpPr>
              <a:spLocks noChangeArrowheads="1"/>
            </p:cNvSpPr>
            <p:nvPr/>
          </p:nvSpPr>
          <p:spPr bwMode="auto">
            <a:xfrm>
              <a:off x="2112" y="2637"/>
              <a:ext cx="8" cy="76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23" name="Rectangle 35"/>
            <p:cNvSpPr>
              <a:spLocks noChangeArrowheads="1"/>
            </p:cNvSpPr>
            <p:nvPr/>
          </p:nvSpPr>
          <p:spPr bwMode="auto">
            <a:xfrm>
              <a:off x="1993" y="3367"/>
              <a:ext cx="56"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700">
                  <a:solidFill>
                    <a:srgbClr val="000000"/>
                  </a:solidFill>
                  <a:latin typeface="Arial" charset="0"/>
                </a:rPr>
                <a:t>-0.6</a:t>
              </a:r>
              <a:endParaRPr lang="en-US" sz="1800">
                <a:solidFill>
                  <a:srgbClr val="000000"/>
                </a:solidFill>
                <a:latin typeface="Arial" charset="0"/>
              </a:endParaRPr>
            </a:p>
          </p:txBody>
        </p:sp>
        <p:sp>
          <p:nvSpPr>
            <p:cNvPr id="545824" name="Rectangle 36"/>
            <p:cNvSpPr>
              <a:spLocks noChangeArrowheads="1"/>
            </p:cNvSpPr>
            <p:nvPr/>
          </p:nvSpPr>
          <p:spPr bwMode="auto">
            <a:xfrm>
              <a:off x="2096" y="3395"/>
              <a:ext cx="19"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25" name="Rectangle 37"/>
            <p:cNvSpPr>
              <a:spLocks noChangeArrowheads="1"/>
            </p:cNvSpPr>
            <p:nvPr/>
          </p:nvSpPr>
          <p:spPr bwMode="auto">
            <a:xfrm>
              <a:off x="1993" y="3215"/>
              <a:ext cx="56"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700">
                  <a:solidFill>
                    <a:srgbClr val="000000"/>
                  </a:solidFill>
                  <a:latin typeface="Arial" charset="0"/>
                </a:rPr>
                <a:t>-0.4</a:t>
              </a:r>
              <a:endParaRPr lang="en-US" sz="1800">
                <a:solidFill>
                  <a:srgbClr val="000000"/>
                </a:solidFill>
                <a:latin typeface="Arial" charset="0"/>
              </a:endParaRPr>
            </a:p>
          </p:txBody>
        </p:sp>
        <p:sp>
          <p:nvSpPr>
            <p:cNvPr id="545826" name="Rectangle 38"/>
            <p:cNvSpPr>
              <a:spLocks noChangeArrowheads="1"/>
            </p:cNvSpPr>
            <p:nvPr/>
          </p:nvSpPr>
          <p:spPr bwMode="auto">
            <a:xfrm>
              <a:off x="2096" y="3244"/>
              <a:ext cx="19"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27" name="Rectangle 39"/>
            <p:cNvSpPr>
              <a:spLocks noChangeArrowheads="1"/>
            </p:cNvSpPr>
            <p:nvPr/>
          </p:nvSpPr>
          <p:spPr bwMode="auto">
            <a:xfrm>
              <a:off x="1993" y="3063"/>
              <a:ext cx="56"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700">
                  <a:solidFill>
                    <a:srgbClr val="000000"/>
                  </a:solidFill>
                  <a:latin typeface="Arial" charset="0"/>
                </a:rPr>
                <a:t>-0.2</a:t>
              </a:r>
              <a:endParaRPr lang="en-US" sz="1800">
                <a:solidFill>
                  <a:srgbClr val="000000"/>
                </a:solidFill>
                <a:latin typeface="Arial" charset="0"/>
              </a:endParaRPr>
            </a:p>
          </p:txBody>
        </p:sp>
        <p:sp>
          <p:nvSpPr>
            <p:cNvPr id="545828" name="Rectangle 40"/>
            <p:cNvSpPr>
              <a:spLocks noChangeArrowheads="1"/>
            </p:cNvSpPr>
            <p:nvPr/>
          </p:nvSpPr>
          <p:spPr bwMode="auto">
            <a:xfrm>
              <a:off x="2096" y="3090"/>
              <a:ext cx="19"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29" name="Rectangle 41"/>
            <p:cNvSpPr>
              <a:spLocks noChangeArrowheads="1"/>
            </p:cNvSpPr>
            <p:nvPr/>
          </p:nvSpPr>
          <p:spPr bwMode="auto">
            <a:xfrm>
              <a:off x="1993" y="2910"/>
              <a:ext cx="56"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700">
                  <a:solidFill>
                    <a:srgbClr val="000000"/>
                  </a:solidFill>
                  <a:latin typeface="Arial" charset="0"/>
                </a:rPr>
                <a:t>-0.0</a:t>
              </a:r>
              <a:endParaRPr lang="en-US" sz="1800">
                <a:solidFill>
                  <a:srgbClr val="000000"/>
                </a:solidFill>
                <a:latin typeface="Arial" charset="0"/>
              </a:endParaRPr>
            </a:p>
          </p:txBody>
        </p:sp>
        <p:sp>
          <p:nvSpPr>
            <p:cNvPr id="545830" name="Rectangle 42"/>
            <p:cNvSpPr>
              <a:spLocks noChangeArrowheads="1"/>
            </p:cNvSpPr>
            <p:nvPr/>
          </p:nvSpPr>
          <p:spPr bwMode="auto">
            <a:xfrm>
              <a:off x="2096" y="2937"/>
              <a:ext cx="19"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31" name="Rectangle 43"/>
            <p:cNvSpPr>
              <a:spLocks noChangeArrowheads="1"/>
            </p:cNvSpPr>
            <p:nvPr/>
          </p:nvSpPr>
          <p:spPr bwMode="auto">
            <a:xfrm>
              <a:off x="2012" y="2758"/>
              <a:ext cx="45"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700">
                  <a:solidFill>
                    <a:srgbClr val="000000"/>
                  </a:solidFill>
                  <a:latin typeface="Arial" charset="0"/>
                </a:rPr>
                <a:t>0.2</a:t>
              </a:r>
              <a:endParaRPr lang="en-US" sz="1800">
                <a:solidFill>
                  <a:srgbClr val="000000"/>
                </a:solidFill>
                <a:latin typeface="Arial" charset="0"/>
              </a:endParaRPr>
            </a:p>
          </p:txBody>
        </p:sp>
        <p:sp>
          <p:nvSpPr>
            <p:cNvPr id="545832" name="Rectangle 44"/>
            <p:cNvSpPr>
              <a:spLocks noChangeArrowheads="1"/>
            </p:cNvSpPr>
            <p:nvPr/>
          </p:nvSpPr>
          <p:spPr bwMode="auto">
            <a:xfrm>
              <a:off x="2096" y="2786"/>
              <a:ext cx="19"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33" name="Rectangle 45"/>
            <p:cNvSpPr>
              <a:spLocks noChangeArrowheads="1"/>
            </p:cNvSpPr>
            <p:nvPr/>
          </p:nvSpPr>
          <p:spPr bwMode="auto">
            <a:xfrm>
              <a:off x="2012" y="2606"/>
              <a:ext cx="45"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700">
                  <a:solidFill>
                    <a:srgbClr val="000000"/>
                  </a:solidFill>
                  <a:latin typeface="Arial" charset="0"/>
                </a:rPr>
                <a:t>0.4</a:t>
              </a:r>
              <a:endParaRPr lang="en-US" sz="1800">
                <a:solidFill>
                  <a:srgbClr val="000000"/>
                </a:solidFill>
                <a:latin typeface="Arial" charset="0"/>
              </a:endParaRPr>
            </a:p>
          </p:txBody>
        </p:sp>
        <p:sp>
          <p:nvSpPr>
            <p:cNvPr id="545834" name="Rectangle 46"/>
            <p:cNvSpPr>
              <a:spLocks noChangeArrowheads="1"/>
            </p:cNvSpPr>
            <p:nvPr/>
          </p:nvSpPr>
          <p:spPr bwMode="auto">
            <a:xfrm>
              <a:off x="2096" y="2635"/>
              <a:ext cx="19"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35" name="Rectangle 47"/>
            <p:cNvSpPr>
              <a:spLocks noChangeArrowheads="1"/>
            </p:cNvSpPr>
            <p:nvPr/>
          </p:nvSpPr>
          <p:spPr bwMode="auto">
            <a:xfrm>
              <a:off x="2219" y="2965"/>
              <a:ext cx="316"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a:solidFill>
                    <a:srgbClr val="000000"/>
                  </a:solidFill>
                  <a:latin typeface="Arial" charset="0"/>
                </a:rPr>
                <a:t>Normoglycemic</a:t>
              </a:r>
            </a:p>
          </p:txBody>
        </p:sp>
        <p:sp>
          <p:nvSpPr>
            <p:cNvPr id="545836" name="Rectangle 48"/>
            <p:cNvSpPr>
              <a:spLocks noChangeArrowheads="1"/>
            </p:cNvSpPr>
            <p:nvPr/>
          </p:nvSpPr>
          <p:spPr bwMode="auto">
            <a:xfrm>
              <a:off x="2459" y="2846"/>
              <a:ext cx="327"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sz="1000">
                  <a:solidFill>
                    <a:srgbClr val="000000"/>
                  </a:solidFill>
                  <a:latin typeface="Arial" charset="0"/>
                </a:rPr>
                <a:t>Hyperglycemic</a:t>
              </a:r>
            </a:p>
          </p:txBody>
        </p:sp>
        <p:sp>
          <p:nvSpPr>
            <p:cNvPr id="545837" name="Rectangle 49"/>
            <p:cNvSpPr>
              <a:spLocks noChangeArrowheads="1"/>
            </p:cNvSpPr>
            <p:nvPr/>
          </p:nvSpPr>
          <p:spPr bwMode="auto">
            <a:xfrm>
              <a:off x="2336" y="2745"/>
              <a:ext cx="326"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sz="1800">
                <a:solidFill>
                  <a:srgbClr val="000000"/>
                </a:solidFill>
                <a:latin typeface="Arial" charset="0"/>
              </a:endParaRPr>
            </a:p>
          </p:txBody>
        </p:sp>
        <p:sp>
          <p:nvSpPr>
            <p:cNvPr id="545838" name="Rectangle 50"/>
            <p:cNvSpPr>
              <a:spLocks noChangeArrowheads="1"/>
            </p:cNvSpPr>
            <p:nvPr/>
          </p:nvSpPr>
          <p:spPr bwMode="auto">
            <a:xfrm>
              <a:off x="2340" y="2667"/>
              <a:ext cx="27" cy="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i="1">
                  <a:solidFill>
                    <a:srgbClr val="000000"/>
                  </a:solidFill>
                  <a:latin typeface="Arial" charset="0"/>
                </a:rPr>
                <a:t>P</a:t>
              </a:r>
              <a:endParaRPr lang="en-US" sz="1800">
                <a:solidFill>
                  <a:srgbClr val="000000"/>
                </a:solidFill>
                <a:latin typeface="Arial" charset="0"/>
              </a:endParaRPr>
            </a:p>
          </p:txBody>
        </p:sp>
        <p:sp>
          <p:nvSpPr>
            <p:cNvPr id="545839" name="Rectangle 51"/>
            <p:cNvSpPr>
              <a:spLocks noChangeArrowheads="1"/>
            </p:cNvSpPr>
            <p:nvPr/>
          </p:nvSpPr>
          <p:spPr bwMode="auto">
            <a:xfrm>
              <a:off x="2388" y="2667"/>
              <a:ext cx="139" cy="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 0.005</a:t>
              </a:r>
              <a:endParaRPr lang="en-US" sz="1800">
                <a:solidFill>
                  <a:srgbClr val="000000"/>
                </a:solidFill>
                <a:latin typeface="Arial" charset="0"/>
              </a:endParaRPr>
            </a:p>
          </p:txBody>
        </p:sp>
        <p:sp>
          <p:nvSpPr>
            <p:cNvPr id="545840" name="Rectangle 52"/>
            <p:cNvSpPr>
              <a:spLocks noChangeArrowheads="1"/>
            </p:cNvSpPr>
            <p:nvPr/>
          </p:nvSpPr>
          <p:spPr bwMode="auto">
            <a:xfrm rot="16200000">
              <a:off x="1810" y="3413"/>
              <a:ext cx="31"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M</a:t>
              </a:r>
              <a:endParaRPr lang="en-US" sz="1800">
                <a:solidFill>
                  <a:srgbClr val="000000"/>
                </a:solidFill>
                <a:latin typeface="Arial" charset="0"/>
              </a:endParaRPr>
            </a:p>
          </p:txBody>
        </p:sp>
        <p:sp>
          <p:nvSpPr>
            <p:cNvPr id="545841" name="Rectangle 53"/>
            <p:cNvSpPr>
              <a:spLocks noChangeArrowheads="1"/>
            </p:cNvSpPr>
            <p:nvPr/>
          </p:nvSpPr>
          <p:spPr bwMode="auto">
            <a:xfrm rot="16200000">
              <a:off x="1815" y="3366"/>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e</a:t>
              </a:r>
              <a:endParaRPr lang="en-US" sz="1800">
                <a:solidFill>
                  <a:srgbClr val="000000"/>
                </a:solidFill>
                <a:latin typeface="Arial" charset="0"/>
              </a:endParaRPr>
            </a:p>
          </p:txBody>
        </p:sp>
        <p:sp>
          <p:nvSpPr>
            <p:cNvPr id="545842" name="Rectangle 54"/>
            <p:cNvSpPr>
              <a:spLocks noChangeArrowheads="1"/>
            </p:cNvSpPr>
            <p:nvPr/>
          </p:nvSpPr>
          <p:spPr bwMode="auto">
            <a:xfrm rot="16200000">
              <a:off x="1816" y="3329"/>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a</a:t>
              </a:r>
              <a:endParaRPr lang="en-US" sz="1800">
                <a:solidFill>
                  <a:srgbClr val="000000"/>
                </a:solidFill>
                <a:latin typeface="Arial" charset="0"/>
              </a:endParaRPr>
            </a:p>
          </p:txBody>
        </p:sp>
        <p:sp>
          <p:nvSpPr>
            <p:cNvPr id="545843" name="Rectangle 55"/>
            <p:cNvSpPr>
              <a:spLocks noChangeArrowheads="1"/>
            </p:cNvSpPr>
            <p:nvPr/>
          </p:nvSpPr>
          <p:spPr bwMode="auto">
            <a:xfrm rot="16200000">
              <a:off x="1816" y="3290"/>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n</a:t>
              </a:r>
              <a:endParaRPr lang="en-US" sz="1800">
                <a:solidFill>
                  <a:srgbClr val="000000"/>
                </a:solidFill>
                <a:latin typeface="Arial" charset="0"/>
              </a:endParaRPr>
            </a:p>
          </p:txBody>
        </p:sp>
        <p:sp>
          <p:nvSpPr>
            <p:cNvPr id="545844" name="Rectangle 56"/>
            <p:cNvSpPr>
              <a:spLocks noChangeArrowheads="1"/>
            </p:cNvSpPr>
            <p:nvPr/>
          </p:nvSpPr>
          <p:spPr bwMode="auto">
            <a:xfrm rot="16200000">
              <a:off x="1816" y="3228"/>
              <a:ext cx="18"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c</a:t>
              </a:r>
              <a:endParaRPr lang="en-US" sz="1800">
                <a:solidFill>
                  <a:srgbClr val="000000"/>
                </a:solidFill>
                <a:latin typeface="Arial" charset="0"/>
              </a:endParaRPr>
            </a:p>
          </p:txBody>
        </p:sp>
        <p:sp>
          <p:nvSpPr>
            <p:cNvPr id="545845" name="Rectangle 57"/>
            <p:cNvSpPr>
              <a:spLocks noChangeArrowheads="1"/>
            </p:cNvSpPr>
            <p:nvPr/>
          </p:nvSpPr>
          <p:spPr bwMode="auto">
            <a:xfrm rot="16200000">
              <a:off x="1816" y="3191"/>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e</a:t>
              </a:r>
              <a:endParaRPr lang="en-US" sz="1800">
                <a:solidFill>
                  <a:srgbClr val="000000"/>
                </a:solidFill>
                <a:latin typeface="Arial" charset="0"/>
              </a:endParaRPr>
            </a:p>
          </p:txBody>
        </p:sp>
        <p:sp>
          <p:nvSpPr>
            <p:cNvPr id="545846" name="Rectangle 58"/>
            <p:cNvSpPr>
              <a:spLocks noChangeArrowheads="1"/>
            </p:cNvSpPr>
            <p:nvPr/>
          </p:nvSpPr>
          <p:spPr bwMode="auto">
            <a:xfrm rot="16200000">
              <a:off x="1816" y="3152"/>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n</a:t>
              </a:r>
              <a:endParaRPr lang="en-US" sz="1800">
                <a:solidFill>
                  <a:srgbClr val="000000"/>
                </a:solidFill>
                <a:latin typeface="Arial" charset="0"/>
              </a:endParaRPr>
            </a:p>
          </p:txBody>
        </p:sp>
        <p:sp>
          <p:nvSpPr>
            <p:cNvPr id="545847" name="Rectangle 59"/>
            <p:cNvSpPr>
              <a:spLocks noChangeArrowheads="1"/>
            </p:cNvSpPr>
            <p:nvPr/>
          </p:nvSpPr>
          <p:spPr bwMode="auto">
            <a:xfrm rot="16200000">
              <a:off x="1819" y="3117"/>
              <a:ext cx="1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t</a:t>
              </a:r>
              <a:endParaRPr lang="en-US" sz="1800">
                <a:solidFill>
                  <a:srgbClr val="000000"/>
                </a:solidFill>
                <a:latin typeface="Arial" charset="0"/>
              </a:endParaRPr>
            </a:p>
          </p:txBody>
        </p:sp>
        <p:sp>
          <p:nvSpPr>
            <p:cNvPr id="545848" name="Rectangle 60"/>
            <p:cNvSpPr>
              <a:spLocks noChangeArrowheads="1"/>
            </p:cNvSpPr>
            <p:nvPr/>
          </p:nvSpPr>
          <p:spPr bwMode="auto">
            <a:xfrm rot="16200000">
              <a:off x="1818" y="3093"/>
              <a:ext cx="12"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r</a:t>
              </a:r>
              <a:endParaRPr lang="en-US" sz="1800">
                <a:solidFill>
                  <a:srgbClr val="000000"/>
                </a:solidFill>
                <a:latin typeface="Arial" charset="0"/>
              </a:endParaRPr>
            </a:p>
          </p:txBody>
        </p:sp>
        <p:sp>
          <p:nvSpPr>
            <p:cNvPr id="545849" name="Rectangle 61"/>
            <p:cNvSpPr>
              <a:spLocks noChangeArrowheads="1"/>
            </p:cNvSpPr>
            <p:nvPr/>
          </p:nvSpPr>
          <p:spPr bwMode="auto">
            <a:xfrm rot="16200000">
              <a:off x="1815" y="3057"/>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o</a:t>
              </a:r>
              <a:endParaRPr lang="en-US" sz="1800">
                <a:solidFill>
                  <a:srgbClr val="000000"/>
                </a:solidFill>
                <a:latin typeface="Arial" charset="0"/>
              </a:endParaRPr>
            </a:p>
          </p:txBody>
        </p:sp>
        <p:sp>
          <p:nvSpPr>
            <p:cNvPr id="545850" name="Rectangle 62"/>
            <p:cNvSpPr>
              <a:spLocks noChangeArrowheads="1"/>
            </p:cNvSpPr>
            <p:nvPr/>
          </p:nvSpPr>
          <p:spPr bwMode="auto">
            <a:xfrm rot="16200000">
              <a:off x="1820" y="3024"/>
              <a:ext cx="8"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i</a:t>
              </a:r>
              <a:endParaRPr lang="en-US" sz="1800">
                <a:solidFill>
                  <a:srgbClr val="000000"/>
                </a:solidFill>
                <a:latin typeface="Arial" charset="0"/>
              </a:endParaRPr>
            </a:p>
          </p:txBody>
        </p:sp>
        <p:sp>
          <p:nvSpPr>
            <p:cNvPr id="545851" name="Rectangle 63"/>
            <p:cNvSpPr>
              <a:spLocks noChangeArrowheads="1"/>
            </p:cNvSpPr>
            <p:nvPr/>
          </p:nvSpPr>
          <p:spPr bwMode="auto">
            <a:xfrm rot="16200000">
              <a:off x="1814" y="2993"/>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d</a:t>
              </a:r>
              <a:endParaRPr lang="en-US" sz="1800">
                <a:solidFill>
                  <a:srgbClr val="000000"/>
                </a:solidFill>
                <a:latin typeface="Arial" charset="0"/>
              </a:endParaRPr>
            </a:p>
          </p:txBody>
        </p:sp>
        <p:sp>
          <p:nvSpPr>
            <p:cNvPr id="545852" name="Rectangle 64"/>
            <p:cNvSpPr>
              <a:spLocks noChangeArrowheads="1"/>
            </p:cNvSpPr>
            <p:nvPr/>
          </p:nvSpPr>
          <p:spPr bwMode="auto">
            <a:xfrm rot="16200000">
              <a:off x="1816" y="2931"/>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o</a:t>
              </a:r>
              <a:endParaRPr lang="en-US" sz="1800">
                <a:solidFill>
                  <a:srgbClr val="000000"/>
                </a:solidFill>
                <a:latin typeface="Arial" charset="0"/>
              </a:endParaRPr>
            </a:p>
          </p:txBody>
        </p:sp>
        <p:sp>
          <p:nvSpPr>
            <p:cNvPr id="545853" name="Rectangle 65"/>
            <p:cNvSpPr>
              <a:spLocks noChangeArrowheads="1"/>
            </p:cNvSpPr>
            <p:nvPr/>
          </p:nvSpPr>
          <p:spPr bwMode="auto">
            <a:xfrm rot="16200000">
              <a:off x="1821" y="2897"/>
              <a:ext cx="1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f</a:t>
              </a:r>
              <a:endParaRPr lang="en-US" sz="1800">
                <a:solidFill>
                  <a:srgbClr val="000000"/>
                </a:solidFill>
                <a:latin typeface="Arial" charset="0"/>
              </a:endParaRPr>
            </a:p>
          </p:txBody>
        </p:sp>
        <p:sp>
          <p:nvSpPr>
            <p:cNvPr id="545854" name="Rectangle 66"/>
            <p:cNvSpPr>
              <a:spLocks noChangeArrowheads="1"/>
            </p:cNvSpPr>
            <p:nvPr/>
          </p:nvSpPr>
          <p:spPr bwMode="auto">
            <a:xfrm rot="16200000">
              <a:off x="1821" y="2856"/>
              <a:ext cx="1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t</a:t>
              </a:r>
              <a:endParaRPr lang="en-US" sz="1800">
                <a:solidFill>
                  <a:srgbClr val="000000"/>
                </a:solidFill>
                <a:latin typeface="Arial" charset="0"/>
              </a:endParaRPr>
            </a:p>
          </p:txBody>
        </p:sp>
        <p:sp>
          <p:nvSpPr>
            <p:cNvPr id="545855" name="Rectangle 67"/>
            <p:cNvSpPr>
              <a:spLocks noChangeArrowheads="1"/>
            </p:cNvSpPr>
            <p:nvPr/>
          </p:nvSpPr>
          <p:spPr bwMode="auto">
            <a:xfrm rot="16200000">
              <a:off x="1815" y="2824"/>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h</a:t>
              </a:r>
              <a:endParaRPr lang="en-US" sz="1800">
                <a:solidFill>
                  <a:srgbClr val="000000"/>
                </a:solidFill>
                <a:latin typeface="Arial" charset="0"/>
              </a:endParaRPr>
            </a:p>
          </p:txBody>
        </p:sp>
        <p:sp>
          <p:nvSpPr>
            <p:cNvPr id="545856" name="Rectangle 68"/>
            <p:cNvSpPr>
              <a:spLocks noChangeArrowheads="1"/>
            </p:cNvSpPr>
            <p:nvPr/>
          </p:nvSpPr>
          <p:spPr bwMode="auto">
            <a:xfrm rot="16200000">
              <a:off x="1814" y="2781"/>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e</a:t>
              </a:r>
              <a:endParaRPr lang="en-US" sz="1800">
                <a:solidFill>
                  <a:srgbClr val="000000"/>
                </a:solidFill>
                <a:latin typeface="Arial" charset="0"/>
              </a:endParaRPr>
            </a:p>
          </p:txBody>
        </p:sp>
        <p:sp>
          <p:nvSpPr>
            <p:cNvPr id="545857" name="Rectangle 69"/>
            <p:cNvSpPr>
              <a:spLocks noChangeArrowheads="1"/>
            </p:cNvSpPr>
            <p:nvPr/>
          </p:nvSpPr>
          <p:spPr bwMode="auto">
            <a:xfrm rot="16200000">
              <a:off x="1821" y="2734"/>
              <a:ext cx="1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t</a:t>
              </a:r>
              <a:endParaRPr lang="en-US" sz="1800">
                <a:solidFill>
                  <a:srgbClr val="000000"/>
                </a:solidFill>
                <a:latin typeface="Arial" charset="0"/>
              </a:endParaRPr>
            </a:p>
          </p:txBody>
        </p:sp>
        <p:sp>
          <p:nvSpPr>
            <p:cNvPr id="545858" name="Rectangle 70"/>
            <p:cNvSpPr>
              <a:spLocks noChangeArrowheads="1"/>
            </p:cNvSpPr>
            <p:nvPr/>
          </p:nvSpPr>
          <p:spPr bwMode="auto">
            <a:xfrm rot="16200000">
              <a:off x="1816" y="2702"/>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o</a:t>
              </a:r>
              <a:endParaRPr lang="en-US" sz="1800">
                <a:solidFill>
                  <a:srgbClr val="000000"/>
                </a:solidFill>
                <a:latin typeface="Arial" charset="0"/>
              </a:endParaRPr>
            </a:p>
          </p:txBody>
        </p:sp>
        <p:sp>
          <p:nvSpPr>
            <p:cNvPr id="545859" name="Rectangle 71"/>
            <p:cNvSpPr>
              <a:spLocks noChangeArrowheads="1"/>
            </p:cNvSpPr>
            <p:nvPr/>
          </p:nvSpPr>
          <p:spPr bwMode="auto">
            <a:xfrm rot="16200000">
              <a:off x="1814" y="2658"/>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p</a:t>
              </a:r>
              <a:endParaRPr lang="en-US" sz="1800">
                <a:solidFill>
                  <a:srgbClr val="000000"/>
                </a:solidFill>
                <a:latin typeface="Arial" charset="0"/>
              </a:endParaRPr>
            </a:p>
          </p:txBody>
        </p:sp>
        <p:sp>
          <p:nvSpPr>
            <p:cNvPr id="545860" name="Rectangle 72"/>
            <p:cNvSpPr>
              <a:spLocks noChangeArrowheads="1"/>
            </p:cNvSpPr>
            <p:nvPr/>
          </p:nvSpPr>
          <p:spPr bwMode="auto">
            <a:xfrm rot="16200000">
              <a:off x="1900" y="3294"/>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2</a:t>
              </a:r>
              <a:endParaRPr lang="en-US" sz="1800">
                <a:solidFill>
                  <a:srgbClr val="000000"/>
                </a:solidFill>
                <a:latin typeface="Arial" charset="0"/>
              </a:endParaRPr>
            </a:p>
          </p:txBody>
        </p:sp>
        <p:sp>
          <p:nvSpPr>
            <p:cNvPr id="545861" name="Rectangle 73"/>
            <p:cNvSpPr>
              <a:spLocks noChangeArrowheads="1"/>
            </p:cNvSpPr>
            <p:nvPr/>
          </p:nvSpPr>
          <p:spPr bwMode="auto">
            <a:xfrm rot="16200000">
              <a:off x="1902" y="3256"/>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0</a:t>
              </a:r>
              <a:endParaRPr lang="en-US" sz="1800">
                <a:solidFill>
                  <a:srgbClr val="000000"/>
                </a:solidFill>
                <a:latin typeface="Arial" charset="0"/>
              </a:endParaRPr>
            </a:p>
          </p:txBody>
        </p:sp>
        <p:sp>
          <p:nvSpPr>
            <p:cNvPr id="545862" name="Rectangle 74"/>
            <p:cNvSpPr>
              <a:spLocks noChangeArrowheads="1"/>
            </p:cNvSpPr>
            <p:nvPr/>
          </p:nvSpPr>
          <p:spPr bwMode="auto">
            <a:xfrm rot="16200000">
              <a:off x="1906" y="3206"/>
              <a:ext cx="12"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r</a:t>
              </a:r>
              <a:endParaRPr lang="en-US" sz="1800">
                <a:solidFill>
                  <a:srgbClr val="000000"/>
                </a:solidFill>
                <a:latin typeface="Arial" charset="0"/>
              </a:endParaRPr>
            </a:p>
          </p:txBody>
        </p:sp>
        <p:sp>
          <p:nvSpPr>
            <p:cNvPr id="545863" name="Rectangle 75"/>
            <p:cNvSpPr>
              <a:spLocks noChangeArrowheads="1"/>
            </p:cNvSpPr>
            <p:nvPr/>
          </p:nvSpPr>
          <p:spPr bwMode="auto">
            <a:xfrm rot="16200000">
              <a:off x="1900" y="3170"/>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a</a:t>
              </a:r>
              <a:endParaRPr lang="en-US" sz="1800">
                <a:solidFill>
                  <a:srgbClr val="000000"/>
                </a:solidFill>
                <a:latin typeface="Arial" charset="0"/>
              </a:endParaRPr>
            </a:p>
          </p:txBody>
        </p:sp>
        <p:sp>
          <p:nvSpPr>
            <p:cNvPr id="545864" name="Rectangle 76"/>
            <p:cNvSpPr>
              <a:spLocks noChangeArrowheads="1"/>
            </p:cNvSpPr>
            <p:nvPr/>
          </p:nvSpPr>
          <p:spPr bwMode="auto">
            <a:xfrm rot="16200000">
              <a:off x="1902" y="3130"/>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n</a:t>
              </a:r>
              <a:endParaRPr lang="en-US" sz="1800">
                <a:solidFill>
                  <a:srgbClr val="000000"/>
                </a:solidFill>
                <a:latin typeface="Arial" charset="0"/>
              </a:endParaRPr>
            </a:p>
          </p:txBody>
        </p:sp>
        <p:sp>
          <p:nvSpPr>
            <p:cNvPr id="545865" name="Rectangle 77"/>
            <p:cNvSpPr>
              <a:spLocks noChangeArrowheads="1"/>
            </p:cNvSpPr>
            <p:nvPr/>
          </p:nvSpPr>
          <p:spPr bwMode="auto">
            <a:xfrm rot="16200000">
              <a:off x="1901" y="3086"/>
              <a:ext cx="18"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k</a:t>
              </a:r>
              <a:endParaRPr lang="en-US" sz="1800">
                <a:solidFill>
                  <a:srgbClr val="000000"/>
                </a:solidFill>
                <a:latin typeface="Arial" charset="0"/>
              </a:endParaRPr>
            </a:p>
          </p:txBody>
        </p:sp>
        <p:sp>
          <p:nvSpPr>
            <p:cNvPr id="545866" name="Rectangle 78"/>
            <p:cNvSpPr>
              <a:spLocks noChangeArrowheads="1"/>
            </p:cNvSpPr>
            <p:nvPr/>
          </p:nvSpPr>
          <p:spPr bwMode="auto">
            <a:xfrm rot="16200000">
              <a:off x="1902" y="3048"/>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e</a:t>
              </a:r>
              <a:endParaRPr lang="en-US" sz="1800">
                <a:solidFill>
                  <a:srgbClr val="000000"/>
                </a:solidFill>
                <a:latin typeface="Arial" charset="0"/>
              </a:endParaRPr>
            </a:p>
          </p:txBody>
        </p:sp>
        <p:sp>
          <p:nvSpPr>
            <p:cNvPr id="545867" name="Rectangle 79"/>
            <p:cNvSpPr>
              <a:spLocks noChangeArrowheads="1"/>
            </p:cNvSpPr>
            <p:nvPr/>
          </p:nvSpPr>
          <p:spPr bwMode="auto">
            <a:xfrm rot="16200000">
              <a:off x="1902" y="3008"/>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d</a:t>
              </a:r>
              <a:endParaRPr lang="en-US" sz="1800">
                <a:solidFill>
                  <a:srgbClr val="000000"/>
                </a:solidFill>
                <a:latin typeface="Arial" charset="0"/>
              </a:endParaRPr>
            </a:p>
          </p:txBody>
        </p:sp>
        <p:sp>
          <p:nvSpPr>
            <p:cNvPr id="545868" name="Rectangle 80"/>
            <p:cNvSpPr>
              <a:spLocks noChangeArrowheads="1"/>
            </p:cNvSpPr>
            <p:nvPr/>
          </p:nvSpPr>
          <p:spPr bwMode="auto">
            <a:xfrm rot="16200000">
              <a:off x="1902" y="2944"/>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g</a:t>
              </a:r>
              <a:endParaRPr lang="en-US" sz="1800">
                <a:solidFill>
                  <a:srgbClr val="000000"/>
                </a:solidFill>
                <a:latin typeface="Arial" charset="0"/>
              </a:endParaRPr>
            </a:p>
          </p:txBody>
        </p:sp>
        <p:sp>
          <p:nvSpPr>
            <p:cNvPr id="545869" name="Rectangle 81"/>
            <p:cNvSpPr>
              <a:spLocks noChangeArrowheads="1"/>
            </p:cNvSpPr>
            <p:nvPr/>
          </p:nvSpPr>
          <p:spPr bwMode="auto">
            <a:xfrm rot="16200000">
              <a:off x="1902" y="2900"/>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e</a:t>
              </a:r>
              <a:endParaRPr lang="en-US" sz="1800">
                <a:solidFill>
                  <a:srgbClr val="000000"/>
                </a:solidFill>
                <a:latin typeface="Arial" charset="0"/>
              </a:endParaRPr>
            </a:p>
          </p:txBody>
        </p:sp>
        <p:sp>
          <p:nvSpPr>
            <p:cNvPr id="545870" name="Rectangle 82"/>
            <p:cNvSpPr>
              <a:spLocks noChangeArrowheads="1"/>
            </p:cNvSpPr>
            <p:nvPr/>
          </p:nvSpPr>
          <p:spPr bwMode="auto">
            <a:xfrm rot="16200000">
              <a:off x="1902" y="2861"/>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n</a:t>
              </a:r>
              <a:endParaRPr lang="en-US" sz="1800">
                <a:solidFill>
                  <a:srgbClr val="000000"/>
                </a:solidFill>
                <a:latin typeface="Arial" charset="0"/>
              </a:endParaRPr>
            </a:p>
          </p:txBody>
        </p:sp>
        <p:sp>
          <p:nvSpPr>
            <p:cNvPr id="545871" name="Rectangle 83"/>
            <p:cNvSpPr>
              <a:spLocks noChangeArrowheads="1"/>
            </p:cNvSpPr>
            <p:nvPr/>
          </p:nvSpPr>
          <p:spPr bwMode="auto">
            <a:xfrm rot="16200000">
              <a:off x="1902" y="2817"/>
              <a:ext cx="20"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e</a:t>
              </a:r>
              <a:endParaRPr lang="en-US" sz="1800">
                <a:solidFill>
                  <a:srgbClr val="000000"/>
                </a:solidFill>
                <a:latin typeface="Arial" charset="0"/>
              </a:endParaRPr>
            </a:p>
          </p:txBody>
        </p:sp>
        <p:sp>
          <p:nvSpPr>
            <p:cNvPr id="545872" name="Rectangle 84"/>
            <p:cNvSpPr>
              <a:spLocks noChangeArrowheads="1"/>
            </p:cNvSpPr>
            <p:nvPr/>
          </p:nvSpPr>
          <p:spPr bwMode="auto">
            <a:xfrm rot="16200000">
              <a:off x="1902" y="2779"/>
              <a:ext cx="18"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latin typeface="Arial" charset="0"/>
                </a:rPr>
                <a:t>s</a:t>
              </a:r>
              <a:endParaRPr lang="en-US" sz="1800">
                <a:solidFill>
                  <a:srgbClr val="000000"/>
                </a:solidFill>
                <a:latin typeface="Arial" charset="0"/>
              </a:endParaRPr>
            </a:p>
          </p:txBody>
        </p:sp>
      </p:grpSp>
      <p:graphicFrame>
        <p:nvGraphicFramePr>
          <p:cNvPr id="545795" name="Object 5"/>
          <p:cNvGraphicFramePr>
            <a:graphicFrameLocks noChangeAspect="1"/>
          </p:cNvGraphicFramePr>
          <p:nvPr>
            <p:extLst>
              <p:ext uri="{D42A27DB-BD31-4B8C-83A1-F6EECF244321}">
                <p14:modId xmlns:p14="http://schemas.microsoft.com/office/powerpoint/2010/main" val="3573331128"/>
              </p:ext>
            </p:extLst>
          </p:nvPr>
        </p:nvGraphicFramePr>
        <p:xfrm>
          <a:off x="4300538" y="2348659"/>
          <a:ext cx="4349750" cy="2376487"/>
        </p:xfrm>
        <a:graphic>
          <a:graphicData uri="http://schemas.openxmlformats.org/presentationml/2006/ole">
            <mc:AlternateContent xmlns:mc="http://schemas.openxmlformats.org/markup-compatibility/2006">
              <mc:Choice xmlns:v="urn:schemas-microsoft-com:vml" Requires="v">
                <p:oleObj spid="_x0000_s577589" name="CorelDRAW" r:id="rId3" imgW="5580000" imgH="2427120" progId="CorelDRAW.Graphic.11">
                  <p:embed/>
                </p:oleObj>
              </mc:Choice>
              <mc:Fallback>
                <p:oleObj name="CorelDRAW" r:id="rId3" imgW="5580000" imgH="2427120" progId="CorelDRAW.Graphic.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0538" y="2348659"/>
                        <a:ext cx="4349750" cy="237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5796" name="TextBox 78"/>
          <p:cNvSpPr txBox="1">
            <a:spLocks noChangeArrowheads="1"/>
          </p:cNvSpPr>
          <p:nvPr/>
        </p:nvSpPr>
        <p:spPr bwMode="auto">
          <a:xfrm>
            <a:off x="611560" y="457203"/>
            <a:ext cx="711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sv-SE" b="1" dirty="0">
                <a:solidFill>
                  <a:srgbClr val="000000"/>
                </a:solidFill>
              </a:rPr>
              <a:t>Expression of top 20 ranked genes explains to  24% of the variance in HbA1c (or vice versa)</a:t>
            </a:r>
            <a:endParaRPr lang="en-US" b="1" dirty="0">
              <a:solidFill>
                <a:srgbClr val="000000"/>
              </a:solidFill>
            </a:endParaRPr>
          </a:p>
        </p:txBody>
      </p:sp>
      <p:sp>
        <p:nvSpPr>
          <p:cNvPr id="545797" name="TextBox 1"/>
          <p:cNvSpPr txBox="1">
            <a:spLocks noChangeArrowheads="1"/>
          </p:cNvSpPr>
          <p:nvPr/>
        </p:nvSpPr>
        <p:spPr bwMode="auto">
          <a:xfrm>
            <a:off x="755651" y="5017539"/>
            <a:ext cx="66960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sv-SE" sz="1800" dirty="0">
                <a:solidFill>
                  <a:srgbClr val="000000"/>
                </a:solidFill>
                <a:latin typeface="Arial" charset="0"/>
              </a:rPr>
              <a:t>Genes ranked based upon  5 criteria, i.e. correlation between gene expression and  1) insulin secretion </a:t>
            </a:r>
            <a:r>
              <a:rPr lang="sv-SE" sz="1800" i="1" dirty="0">
                <a:solidFill>
                  <a:srgbClr val="000000"/>
                </a:solidFill>
                <a:latin typeface="Arial" charset="0"/>
              </a:rPr>
              <a:t>in vitro </a:t>
            </a:r>
            <a:r>
              <a:rPr lang="sv-SE" sz="1800" dirty="0">
                <a:solidFill>
                  <a:srgbClr val="000000"/>
                </a:solidFill>
                <a:latin typeface="Arial" charset="0"/>
              </a:rPr>
              <a:t>and 2) HbA1c, 3) SNPs in DIAGRAM, differential expression in 4) human ilsets from hyperglycemic and normoglycemic donors and in 5) </a:t>
            </a:r>
            <a:r>
              <a:rPr lang="el-GR" sz="1800" dirty="0">
                <a:solidFill>
                  <a:srgbClr val="000000"/>
                </a:solidFill>
                <a:latin typeface="Arial" charset="0"/>
              </a:rPr>
              <a:t>β</a:t>
            </a:r>
            <a:r>
              <a:rPr lang="sv-SE" sz="1800" dirty="0">
                <a:solidFill>
                  <a:srgbClr val="000000"/>
                </a:solidFill>
                <a:latin typeface="Arial" charset="0"/>
              </a:rPr>
              <a:t>-cells from T2D and non-diabetic donors</a:t>
            </a:r>
          </a:p>
        </p:txBody>
      </p:sp>
      <p:sp>
        <p:nvSpPr>
          <p:cNvPr id="3" name="TextBox 2"/>
          <p:cNvSpPr txBox="1"/>
          <p:nvPr/>
        </p:nvSpPr>
        <p:spPr>
          <a:xfrm>
            <a:off x="3726968" y="6494298"/>
            <a:ext cx="4157567" cy="369332"/>
          </a:xfrm>
          <a:prstGeom prst="rect">
            <a:avLst/>
          </a:prstGeom>
          <a:noFill/>
        </p:spPr>
        <p:txBody>
          <a:bodyPr wrap="square" rtlCol="0">
            <a:spAutoFit/>
          </a:bodyPr>
          <a:lstStyle/>
          <a:p>
            <a:r>
              <a:rPr lang="sv-SE" sz="1800" dirty="0" smtClean="0">
                <a:solidFill>
                  <a:srgbClr val="000000"/>
                </a:solidFill>
              </a:rPr>
              <a:t>Taneera J et al Cell Metab 2012</a:t>
            </a:r>
            <a:endParaRPr lang="sv-SE" sz="1800" dirty="0">
              <a:solidFill>
                <a:srgbClr val="000000"/>
              </a:solidFill>
            </a:endParaRPr>
          </a:p>
        </p:txBody>
      </p:sp>
    </p:spTree>
    <p:extLst>
      <p:ext uri="{BB962C8B-B14F-4D97-AF65-F5344CB8AC3E}">
        <p14:creationId xmlns:p14="http://schemas.microsoft.com/office/powerpoint/2010/main" val="4279351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descr="Screen Clipp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413" y="44450"/>
            <a:ext cx="8513762"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669952" y="3259723"/>
            <a:ext cx="184731" cy="338554"/>
          </a:xfrm>
          <a:prstGeom prst="rect">
            <a:avLst/>
          </a:prstGeom>
        </p:spPr>
        <p:txBody>
          <a:bodyPr wrap="none">
            <a:spAutoFit/>
          </a:bodyPr>
          <a:lstStyle/>
          <a:p>
            <a:pPr fontAlgn="auto">
              <a:spcBef>
                <a:spcPts val="0"/>
              </a:spcBef>
              <a:spcAft>
                <a:spcPts val="0"/>
              </a:spcAft>
              <a:defRPr/>
            </a:pPr>
            <a:endParaRPr lang="sv-SE" sz="1600" b="1" kern="0" dirty="0">
              <a:solidFill>
                <a:srgbClr val="000000"/>
              </a:solidFill>
            </a:endParaRPr>
          </a:p>
        </p:txBody>
      </p:sp>
      <p:pic>
        <p:nvPicPr>
          <p:cNvPr id="580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7" y="2276872"/>
            <a:ext cx="6544167" cy="42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584103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9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82" y="1269320"/>
            <a:ext cx="7362597" cy="50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49766" y="315213"/>
            <a:ext cx="8658741" cy="523220"/>
          </a:xfrm>
          <a:prstGeom prst="rect">
            <a:avLst/>
          </a:prstGeom>
          <a:noFill/>
        </p:spPr>
        <p:txBody>
          <a:bodyPr wrap="square" rtlCol="0">
            <a:spAutoFit/>
          </a:bodyPr>
          <a:lstStyle/>
          <a:p>
            <a:r>
              <a:rPr lang="sv-SE" sz="2800" b="1" dirty="0" smtClean="0">
                <a:solidFill>
                  <a:srgbClr val="FFFF00"/>
                </a:solidFill>
              </a:rPr>
              <a:t>SFRP4 concentrations inm blood predict future T2D</a:t>
            </a:r>
            <a:endParaRPr lang="sv-SE" sz="2800" b="1" dirty="0">
              <a:solidFill>
                <a:srgbClr val="FFFF00"/>
              </a:solidFill>
            </a:endParaRPr>
          </a:p>
        </p:txBody>
      </p:sp>
      <p:sp>
        <p:nvSpPr>
          <p:cNvPr id="3" name="TextBox 2"/>
          <p:cNvSpPr txBox="1"/>
          <p:nvPr/>
        </p:nvSpPr>
        <p:spPr>
          <a:xfrm>
            <a:off x="4779241" y="6453552"/>
            <a:ext cx="3969331" cy="461665"/>
          </a:xfrm>
          <a:prstGeom prst="rect">
            <a:avLst/>
          </a:prstGeom>
          <a:noFill/>
        </p:spPr>
        <p:txBody>
          <a:bodyPr wrap="square" rtlCol="0">
            <a:spAutoFit/>
          </a:bodyPr>
          <a:lstStyle/>
          <a:p>
            <a:r>
              <a:rPr lang="sv-SE" dirty="0" smtClean="0">
                <a:solidFill>
                  <a:srgbClr val="FFFFFF"/>
                </a:solidFill>
              </a:rPr>
              <a:t>Mahdi T et al Cell Metab 2012</a:t>
            </a:r>
            <a:endParaRPr lang="sv-SE" dirty="0">
              <a:solidFill>
                <a:srgbClr val="FFFFFF"/>
              </a:solidFill>
            </a:endParaRPr>
          </a:p>
        </p:txBody>
      </p:sp>
    </p:spTree>
    <p:extLst>
      <p:ext uri="{BB962C8B-B14F-4D97-AF65-F5344CB8AC3E}">
        <p14:creationId xmlns:p14="http://schemas.microsoft.com/office/powerpoint/2010/main" val="142609457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5400" dirty="0" smtClean="0">
                <a:solidFill>
                  <a:schemeClr val="accent6">
                    <a:lumMod val="50000"/>
                  </a:schemeClr>
                </a:solidFill>
              </a:rPr>
              <a:t>Outline</a:t>
            </a:r>
            <a:endParaRPr lang="sv-SE" sz="5400" dirty="0">
              <a:solidFill>
                <a:schemeClr val="accent6">
                  <a:lumMod val="50000"/>
                </a:schemeClr>
              </a:solidFill>
            </a:endParaRPr>
          </a:p>
        </p:txBody>
      </p:sp>
      <p:sp>
        <p:nvSpPr>
          <p:cNvPr id="4" name="Content Placeholder 3"/>
          <p:cNvSpPr>
            <a:spLocks noGrp="1"/>
          </p:cNvSpPr>
          <p:nvPr>
            <p:ph idx="1"/>
          </p:nvPr>
        </p:nvSpPr>
        <p:spPr>
          <a:xfrm>
            <a:off x="685800" y="1981200"/>
            <a:ext cx="8134672" cy="4114800"/>
          </a:xfrm>
        </p:spPr>
        <p:txBody>
          <a:bodyPr/>
          <a:lstStyle/>
          <a:p>
            <a:r>
              <a:rPr lang="sv-SE" sz="3600" dirty="0" smtClean="0">
                <a:solidFill>
                  <a:schemeClr val="bg1">
                    <a:lumMod val="40000"/>
                    <a:lumOff val="60000"/>
                  </a:schemeClr>
                </a:solidFill>
              </a:rPr>
              <a:t>Type 2 diabetes - a collision between genes and environment</a:t>
            </a:r>
          </a:p>
          <a:p>
            <a:r>
              <a:rPr lang="sv-SE" sz="3600" dirty="0" smtClean="0">
                <a:solidFill>
                  <a:schemeClr val="bg1">
                    <a:lumMod val="40000"/>
                    <a:lumOff val="60000"/>
                  </a:schemeClr>
                </a:solidFill>
              </a:rPr>
              <a:t>Four genes –four stories</a:t>
            </a:r>
          </a:p>
          <a:p>
            <a:r>
              <a:rPr lang="sv-SE" sz="3600" dirty="0" smtClean="0">
                <a:solidFill>
                  <a:schemeClr val="bg1">
                    <a:lumMod val="60000"/>
                    <a:lumOff val="40000"/>
                  </a:schemeClr>
                </a:solidFill>
              </a:rPr>
              <a:t>Systems biology – a holistic view</a:t>
            </a:r>
          </a:p>
          <a:p>
            <a:r>
              <a:rPr lang="sv-SE" sz="3600" dirty="0" smtClean="0">
                <a:solidFill>
                  <a:srgbClr val="002060"/>
                </a:solidFill>
              </a:rPr>
              <a:t>Do we know what type 2 diabetes is?</a:t>
            </a:r>
          </a:p>
          <a:p>
            <a:endParaRPr lang="sv-SE" dirty="0">
              <a:solidFill>
                <a:srgbClr val="002060"/>
              </a:solidFill>
            </a:endParaRPr>
          </a:p>
        </p:txBody>
      </p:sp>
    </p:spTree>
    <p:extLst>
      <p:ext uri="{BB962C8B-B14F-4D97-AF65-F5344CB8AC3E}">
        <p14:creationId xmlns:p14="http://schemas.microsoft.com/office/powerpoint/2010/main" val="334870698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7810" name="Group 1026"/>
          <p:cNvGrpSpPr>
            <a:grpSpLocks/>
          </p:cNvGrpSpPr>
          <p:nvPr/>
        </p:nvGrpSpPr>
        <p:grpSpPr bwMode="auto">
          <a:xfrm>
            <a:off x="485427" y="136525"/>
            <a:ext cx="8111067" cy="6602413"/>
            <a:chOff x="344" y="86"/>
            <a:chExt cx="5748" cy="4159"/>
          </a:xfrm>
        </p:grpSpPr>
        <p:sp>
          <p:nvSpPr>
            <p:cNvPr id="247863" name="Freeform 1027"/>
            <p:cNvSpPr>
              <a:spLocks/>
            </p:cNvSpPr>
            <p:nvPr/>
          </p:nvSpPr>
          <p:spPr bwMode="auto">
            <a:xfrm>
              <a:off x="348" y="656"/>
              <a:ext cx="1061" cy="868"/>
            </a:xfrm>
            <a:custGeom>
              <a:avLst/>
              <a:gdLst>
                <a:gd name="T0" fmla="*/ 117 w 1061"/>
                <a:gd name="T1" fmla="*/ 93 h 868"/>
                <a:gd name="T2" fmla="*/ 197 w 1061"/>
                <a:gd name="T3" fmla="*/ 37 h 868"/>
                <a:gd name="T4" fmla="*/ 259 w 1061"/>
                <a:gd name="T5" fmla="*/ 71 h 868"/>
                <a:gd name="T6" fmla="*/ 266 w 1061"/>
                <a:gd name="T7" fmla="*/ 31 h 868"/>
                <a:gd name="T8" fmla="*/ 307 w 1061"/>
                <a:gd name="T9" fmla="*/ 12 h 868"/>
                <a:gd name="T10" fmla="*/ 347 w 1061"/>
                <a:gd name="T11" fmla="*/ 52 h 868"/>
                <a:gd name="T12" fmla="*/ 378 w 1061"/>
                <a:gd name="T13" fmla="*/ 152 h 868"/>
                <a:gd name="T14" fmla="*/ 358 w 1061"/>
                <a:gd name="T15" fmla="*/ 260 h 868"/>
                <a:gd name="T16" fmla="*/ 364 w 1061"/>
                <a:gd name="T17" fmla="*/ 284 h 868"/>
                <a:gd name="T18" fmla="*/ 420 w 1061"/>
                <a:gd name="T19" fmla="*/ 279 h 868"/>
                <a:gd name="T20" fmla="*/ 437 w 1061"/>
                <a:gd name="T21" fmla="*/ 244 h 868"/>
                <a:gd name="T22" fmla="*/ 449 w 1061"/>
                <a:gd name="T23" fmla="*/ 190 h 868"/>
                <a:gd name="T24" fmla="*/ 485 w 1061"/>
                <a:gd name="T25" fmla="*/ 181 h 868"/>
                <a:gd name="T26" fmla="*/ 520 w 1061"/>
                <a:gd name="T27" fmla="*/ 183 h 868"/>
                <a:gd name="T28" fmla="*/ 521 w 1061"/>
                <a:gd name="T29" fmla="*/ 242 h 868"/>
                <a:gd name="T30" fmla="*/ 527 w 1061"/>
                <a:gd name="T31" fmla="*/ 279 h 868"/>
                <a:gd name="T32" fmla="*/ 546 w 1061"/>
                <a:gd name="T33" fmla="*/ 256 h 868"/>
                <a:gd name="T34" fmla="*/ 596 w 1061"/>
                <a:gd name="T35" fmla="*/ 221 h 868"/>
                <a:gd name="T36" fmla="*/ 658 w 1061"/>
                <a:gd name="T37" fmla="*/ 221 h 868"/>
                <a:gd name="T38" fmla="*/ 708 w 1061"/>
                <a:gd name="T39" fmla="*/ 240 h 868"/>
                <a:gd name="T40" fmla="*/ 731 w 1061"/>
                <a:gd name="T41" fmla="*/ 284 h 868"/>
                <a:gd name="T42" fmla="*/ 775 w 1061"/>
                <a:gd name="T43" fmla="*/ 258 h 868"/>
                <a:gd name="T44" fmla="*/ 800 w 1061"/>
                <a:gd name="T45" fmla="*/ 252 h 868"/>
                <a:gd name="T46" fmla="*/ 827 w 1061"/>
                <a:gd name="T47" fmla="*/ 288 h 868"/>
                <a:gd name="T48" fmla="*/ 848 w 1061"/>
                <a:gd name="T49" fmla="*/ 306 h 868"/>
                <a:gd name="T50" fmla="*/ 855 w 1061"/>
                <a:gd name="T51" fmla="*/ 260 h 868"/>
                <a:gd name="T52" fmla="*/ 874 w 1061"/>
                <a:gd name="T53" fmla="*/ 219 h 868"/>
                <a:gd name="T54" fmla="*/ 911 w 1061"/>
                <a:gd name="T55" fmla="*/ 238 h 868"/>
                <a:gd name="T56" fmla="*/ 936 w 1061"/>
                <a:gd name="T57" fmla="*/ 283 h 868"/>
                <a:gd name="T58" fmla="*/ 961 w 1061"/>
                <a:gd name="T59" fmla="*/ 325 h 868"/>
                <a:gd name="T60" fmla="*/ 990 w 1061"/>
                <a:gd name="T61" fmla="*/ 302 h 868"/>
                <a:gd name="T62" fmla="*/ 1011 w 1061"/>
                <a:gd name="T63" fmla="*/ 334 h 868"/>
                <a:gd name="T64" fmla="*/ 1018 w 1061"/>
                <a:gd name="T65" fmla="*/ 363 h 868"/>
                <a:gd name="T66" fmla="*/ 995 w 1061"/>
                <a:gd name="T67" fmla="*/ 394 h 868"/>
                <a:gd name="T68" fmla="*/ 1009 w 1061"/>
                <a:gd name="T69" fmla="*/ 450 h 868"/>
                <a:gd name="T70" fmla="*/ 1045 w 1061"/>
                <a:gd name="T71" fmla="*/ 513 h 868"/>
                <a:gd name="T72" fmla="*/ 1061 w 1061"/>
                <a:gd name="T73" fmla="*/ 593 h 868"/>
                <a:gd name="T74" fmla="*/ 1045 w 1061"/>
                <a:gd name="T75" fmla="*/ 657 h 868"/>
                <a:gd name="T76" fmla="*/ 1005 w 1061"/>
                <a:gd name="T77" fmla="*/ 705 h 868"/>
                <a:gd name="T78" fmla="*/ 871 w 1061"/>
                <a:gd name="T79" fmla="*/ 766 h 868"/>
                <a:gd name="T80" fmla="*/ 732 w 1061"/>
                <a:gd name="T81" fmla="*/ 816 h 868"/>
                <a:gd name="T82" fmla="*/ 685 w 1061"/>
                <a:gd name="T83" fmla="*/ 831 h 868"/>
                <a:gd name="T84" fmla="*/ 608 w 1061"/>
                <a:gd name="T85" fmla="*/ 824 h 868"/>
                <a:gd name="T86" fmla="*/ 504 w 1061"/>
                <a:gd name="T87" fmla="*/ 849 h 868"/>
                <a:gd name="T88" fmla="*/ 410 w 1061"/>
                <a:gd name="T89" fmla="*/ 868 h 868"/>
                <a:gd name="T90" fmla="*/ 324 w 1061"/>
                <a:gd name="T91" fmla="*/ 824 h 868"/>
                <a:gd name="T92" fmla="*/ 205 w 1061"/>
                <a:gd name="T93" fmla="*/ 699 h 868"/>
                <a:gd name="T94" fmla="*/ 130 w 1061"/>
                <a:gd name="T95" fmla="*/ 638 h 868"/>
                <a:gd name="T96" fmla="*/ 80 w 1061"/>
                <a:gd name="T97" fmla="*/ 618 h 868"/>
                <a:gd name="T98" fmla="*/ 36 w 1061"/>
                <a:gd name="T99" fmla="*/ 582 h 868"/>
                <a:gd name="T100" fmla="*/ 44 w 1061"/>
                <a:gd name="T101" fmla="*/ 540 h 868"/>
                <a:gd name="T102" fmla="*/ 126 w 1061"/>
                <a:gd name="T103" fmla="*/ 528 h 868"/>
                <a:gd name="T104" fmla="*/ 151 w 1061"/>
                <a:gd name="T105" fmla="*/ 461 h 868"/>
                <a:gd name="T106" fmla="*/ 128 w 1061"/>
                <a:gd name="T107" fmla="*/ 405 h 868"/>
                <a:gd name="T108" fmla="*/ 71 w 1061"/>
                <a:gd name="T109" fmla="*/ 373 h 868"/>
                <a:gd name="T110" fmla="*/ 3 w 1061"/>
                <a:gd name="T111" fmla="*/ 352 h 868"/>
                <a:gd name="T112" fmla="*/ 9 w 1061"/>
                <a:gd name="T113" fmla="*/ 304 h 868"/>
                <a:gd name="T114" fmla="*/ 57 w 1061"/>
                <a:gd name="T115" fmla="*/ 290 h 868"/>
                <a:gd name="T116" fmla="*/ 132 w 1061"/>
                <a:gd name="T117" fmla="*/ 302 h 868"/>
                <a:gd name="T118" fmla="*/ 201 w 1061"/>
                <a:gd name="T119" fmla="*/ 235 h 868"/>
                <a:gd name="T120" fmla="*/ 128 w 1061"/>
                <a:gd name="T121" fmla="*/ 204 h 868"/>
                <a:gd name="T122" fmla="*/ 86 w 1061"/>
                <a:gd name="T123" fmla="*/ 179 h 868"/>
                <a:gd name="T124" fmla="*/ 71 w 1061"/>
                <a:gd name="T125" fmla="*/ 135 h 8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61"/>
                <a:gd name="T190" fmla="*/ 0 h 868"/>
                <a:gd name="T191" fmla="*/ 1061 w 1061"/>
                <a:gd name="T192" fmla="*/ 868 h 8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61" h="868">
                  <a:moveTo>
                    <a:pt x="71" y="135"/>
                  </a:moveTo>
                  <a:lnTo>
                    <a:pt x="84" y="121"/>
                  </a:lnTo>
                  <a:lnTo>
                    <a:pt x="99" y="108"/>
                  </a:lnTo>
                  <a:lnTo>
                    <a:pt x="117" y="93"/>
                  </a:lnTo>
                  <a:lnTo>
                    <a:pt x="138" y="75"/>
                  </a:lnTo>
                  <a:lnTo>
                    <a:pt x="157" y="62"/>
                  </a:lnTo>
                  <a:lnTo>
                    <a:pt x="178" y="48"/>
                  </a:lnTo>
                  <a:lnTo>
                    <a:pt x="197" y="37"/>
                  </a:lnTo>
                  <a:lnTo>
                    <a:pt x="216" y="27"/>
                  </a:lnTo>
                  <a:lnTo>
                    <a:pt x="236" y="48"/>
                  </a:lnTo>
                  <a:lnTo>
                    <a:pt x="249" y="64"/>
                  </a:lnTo>
                  <a:lnTo>
                    <a:pt x="259" y="71"/>
                  </a:lnTo>
                  <a:lnTo>
                    <a:pt x="262" y="71"/>
                  </a:lnTo>
                  <a:lnTo>
                    <a:pt x="264" y="66"/>
                  </a:lnTo>
                  <a:lnTo>
                    <a:pt x="266" y="52"/>
                  </a:lnTo>
                  <a:lnTo>
                    <a:pt x="266" y="31"/>
                  </a:lnTo>
                  <a:lnTo>
                    <a:pt x="268" y="0"/>
                  </a:lnTo>
                  <a:lnTo>
                    <a:pt x="282" y="2"/>
                  </a:lnTo>
                  <a:lnTo>
                    <a:pt x="295" y="6"/>
                  </a:lnTo>
                  <a:lnTo>
                    <a:pt x="307" y="12"/>
                  </a:lnTo>
                  <a:lnTo>
                    <a:pt x="318" y="20"/>
                  </a:lnTo>
                  <a:lnTo>
                    <a:pt x="330" y="29"/>
                  </a:lnTo>
                  <a:lnTo>
                    <a:pt x="337" y="41"/>
                  </a:lnTo>
                  <a:lnTo>
                    <a:pt x="347" y="52"/>
                  </a:lnTo>
                  <a:lnTo>
                    <a:pt x="353" y="66"/>
                  </a:lnTo>
                  <a:lnTo>
                    <a:pt x="364" y="94"/>
                  </a:lnTo>
                  <a:lnTo>
                    <a:pt x="374" y="123"/>
                  </a:lnTo>
                  <a:lnTo>
                    <a:pt x="378" y="152"/>
                  </a:lnTo>
                  <a:lnTo>
                    <a:pt x="379" y="179"/>
                  </a:lnTo>
                  <a:lnTo>
                    <a:pt x="372" y="212"/>
                  </a:lnTo>
                  <a:lnTo>
                    <a:pt x="364" y="238"/>
                  </a:lnTo>
                  <a:lnTo>
                    <a:pt x="358" y="260"/>
                  </a:lnTo>
                  <a:lnTo>
                    <a:pt x="356" y="273"/>
                  </a:lnTo>
                  <a:lnTo>
                    <a:pt x="356" y="279"/>
                  </a:lnTo>
                  <a:lnTo>
                    <a:pt x="360" y="283"/>
                  </a:lnTo>
                  <a:lnTo>
                    <a:pt x="364" y="284"/>
                  </a:lnTo>
                  <a:lnTo>
                    <a:pt x="370" y="286"/>
                  </a:lnTo>
                  <a:lnTo>
                    <a:pt x="387" y="286"/>
                  </a:lnTo>
                  <a:lnTo>
                    <a:pt x="416" y="283"/>
                  </a:lnTo>
                  <a:lnTo>
                    <a:pt x="420" y="279"/>
                  </a:lnTo>
                  <a:lnTo>
                    <a:pt x="425" y="275"/>
                  </a:lnTo>
                  <a:lnTo>
                    <a:pt x="429" y="269"/>
                  </a:lnTo>
                  <a:lnTo>
                    <a:pt x="433" y="261"/>
                  </a:lnTo>
                  <a:lnTo>
                    <a:pt x="437" y="244"/>
                  </a:lnTo>
                  <a:lnTo>
                    <a:pt x="441" y="227"/>
                  </a:lnTo>
                  <a:lnTo>
                    <a:pt x="443" y="210"/>
                  </a:lnTo>
                  <a:lnTo>
                    <a:pt x="447" y="196"/>
                  </a:lnTo>
                  <a:lnTo>
                    <a:pt x="449" y="190"/>
                  </a:lnTo>
                  <a:lnTo>
                    <a:pt x="450" y="187"/>
                  </a:lnTo>
                  <a:lnTo>
                    <a:pt x="452" y="183"/>
                  </a:lnTo>
                  <a:lnTo>
                    <a:pt x="454" y="183"/>
                  </a:lnTo>
                  <a:lnTo>
                    <a:pt x="485" y="181"/>
                  </a:lnTo>
                  <a:lnTo>
                    <a:pt x="504" y="181"/>
                  </a:lnTo>
                  <a:lnTo>
                    <a:pt x="512" y="181"/>
                  </a:lnTo>
                  <a:lnTo>
                    <a:pt x="516" y="181"/>
                  </a:lnTo>
                  <a:lnTo>
                    <a:pt x="520" y="183"/>
                  </a:lnTo>
                  <a:lnTo>
                    <a:pt x="523" y="187"/>
                  </a:lnTo>
                  <a:lnTo>
                    <a:pt x="523" y="196"/>
                  </a:lnTo>
                  <a:lnTo>
                    <a:pt x="523" y="215"/>
                  </a:lnTo>
                  <a:lnTo>
                    <a:pt x="521" y="242"/>
                  </a:lnTo>
                  <a:lnTo>
                    <a:pt x="520" y="283"/>
                  </a:lnTo>
                  <a:lnTo>
                    <a:pt x="520" y="279"/>
                  </a:lnTo>
                  <a:lnTo>
                    <a:pt x="523" y="277"/>
                  </a:lnTo>
                  <a:lnTo>
                    <a:pt x="527" y="279"/>
                  </a:lnTo>
                  <a:lnTo>
                    <a:pt x="533" y="277"/>
                  </a:lnTo>
                  <a:lnTo>
                    <a:pt x="537" y="275"/>
                  </a:lnTo>
                  <a:lnTo>
                    <a:pt x="543" y="267"/>
                  </a:lnTo>
                  <a:lnTo>
                    <a:pt x="546" y="256"/>
                  </a:lnTo>
                  <a:lnTo>
                    <a:pt x="550" y="235"/>
                  </a:lnTo>
                  <a:lnTo>
                    <a:pt x="566" y="231"/>
                  </a:lnTo>
                  <a:lnTo>
                    <a:pt x="581" y="225"/>
                  </a:lnTo>
                  <a:lnTo>
                    <a:pt x="596" y="221"/>
                  </a:lnTo>
                  <a:lnTo>
                    <a:pt x="612" y="219"/>
                  </a:lnTo>
                  <a:lnTo>
                    <a:pt x="627" y="219"/>
                  </a:lnTo>
                  <a:lnTo>
                    <a:pt x="642" y="219"/>
                  </a:lnTo>
                  <a:lnTo>
                    <a:pt x="658" y="221"/>
                  </a:lnTo>
                  <a:lnTo>
                    <a:pt x="671" y="223"/>
                  </a:lnTo>
                  <a:lnTo>
                    <a:pt x="685" y="227"/>
                  </a:lnTo>
                  <a:lnTo>
                    <a:pt x="696" y="233"/>
                  </a:lnTo>
                  <a:lnTo>
                    <a:pt x="708" y="240"/>
                  </a:lnTo>
                  <a:lnTo>
                    <a:pt x="715" y="248"/>
                  </a:lnTo>
                  <a:lnTo>
                    <a:pt x="723" y="260"/>
                  </a:lnTo>
                  <a:lnTo>
                    <a:pt x="727" y="271"/>
                  </a:lnTo>
                  <a:lnTo>
                    <a:pt x="731" y="284"/>
                  </a:lnTo>
                  <a:lnTo>
                    <a:pt x="731" y="300"/>
                  </a:lnTo>
                  <a:lnTo>
                    <a:pt x="752" y="279"/>
                  </a:lnTo>
                  <a:lnTo>
                    <a:pt x="769" y="263"/>
                  </a:lnTo>
                  <a:lnTo>
                    <a:pt x="775" y="258"/>
                  </a:lnTo>
                  <a:lnTo>
                    <a:pt x="782" y="254"/>
                  </a:lnTo>
                  <a:lnTo>
                    <a:pt x="788" y="252"/>
                  </a:lnTo>
                  <a:lnTo>
                    <a:pt x="794" y="252"/>
                  </a:lnTo>
                  <a:lnTo>
                    <a:pt x="800" y="252"/>
                  </a:lnTo>
                  <a:lnTo>
                    <a:pt x="805" y="256"/>
                  </a:lnTo>
                  <a:lnTo>
                    <a:pt x="811" y="261"/>
                  </a:lnTo>
                  <a:lnTo>
                    <a:pt x="815" y="269"/>
                  </a:lnTo>
                  <a:lnTo>
                    <a:pt x="827" y="288"/>
                  </a:lnTo>
                  <a:lnTo>
                    <a:pt x="838" y="317"/>
                  </a:lnTo>
                  <a:lnTo>
                    <a:pt x="842" y="315"/>
                  </a:lnTo>
                  <a:lnTo>
                    <a:pt x="846" y="311"/>
                  </a:lnTo>
                  <a:lnTo>
                    <a:pt x="848" y="306"/>
                  </a:lnTo>
                  <a:lnTo>
                    <a:pt x="850" y="302"/>
                  </a:lnTo>
                  <a:lnTo>
                    <a:pt x="853" y="288"/>
                  </a:lnTo>
                  <a:lnTo>
                    <a:pt x="855" y="275"/>
                  </a:lnTo>
                  <a:lnTo>
                    <a:pt x="855" y="260"/>
                  </a:lnTo>
                  <a:lnTo>
                    <a:pt x="857" y="246"/>
                  </a:lnTo>
                  <a:lnTo>
                    <a:pt x="859" y="231"/>
                  </a:lnTo>
                  <a:lnTo>
                    <a:pt x="863" y="217"/>
                  </a:lnTo>
                  <a:lnTo>
                    <a:pt x="874" y="219"/>
                  </a:lnTo>
                  <a:lnTo>
                    <a:pt x="884" y="221"/>
                  </a:lnTo>
                  <a:lnTo>
                    <a:pt x="894" y="225"/>
                  </a:lnTo>
                  <a:lnTo>
                    <a:pt x="903" y="231"/>
                  </a:lnTo>
                  <a:lnTo>
                    <a:pt x="911" y="238"/>
                  </a:lnTo>
                  <a:lnTo>
                    <a:pt x="917" y="246"/>
                  </a:lnTo>
                  <a:lnTo>
                    <a:pt x="922" y="254"/>
                  </a:lnTo>
                  <a:lnTo>
                    <a:pt x="928" y="263"/>
                  </a:lnTo>
                  <a:lnTo>
                    <a:pt x="936" y="283"/>
                  </a:lnTo>
                  <a:lnTo>
                    <a:pt x="942" y="304"/>
                  </a:lnTo>
                  <a:lnTo>
                    <a:pt x="944" y="321"/>
                  </a:lnTo>
                  <a:lnTo>
                    <a:pt x="945" y="338"/>
                  </a:lnTo>
                  <a:lnTo>
                    <a:pt x="961" y="325"/>
                  </a:lnTo>
                  <a:lnTo>
                    <a:pt x="972" y="313"/>
                  </a:lnTo>
                  <a:lnTo>
                    <a:pt x="980" y="306"/>
                  </a:lnTo>
                  <a:lnTo>
                    <a:pt x="986" y="302"/>
                  </a:lnTo>
                  <a:lnTo>
                    <a:pt x="990" y="302"/>
                  </a:lnTo>
                  <a:lnTo>
                    <a:pt x="993" y="306"/>
                  </a:lnTo>
                  <a:lnTo>
                    <a:pt x="997" y="315"/>
                  </a:lnTo>
                  <a:lnTo>
                    <a:pt x="1005" y="327"/>
                  </a:lnTo>
                  <a:lnTo>
                    <a:pt x="1011" y="334"/>
                  </a:lnTo>
                  <a:lnTo>
                    <a:pt x="1015" y="340"/>
                  </a:lnTo>
                  <a:lnTo>
                    <a:pt x="1018" y="346"/>
                  </a:lnTo>
                  <a:lnTo>
                    <a:pt x="1018" y="352"/>
                  </a:lnTo>
                  <a:lnTo>
                    <a:pt x="1018" y="363"/>
                  </a:lnTo>
                  <a:lnTo>
                    <a:pt x="1015" y="373"/>
                  </a:lnTo>
                  <a:lnTo>
                    <a:pt x="1007" y="380"/>
                  </a:lnTo>
                  <a:lnTo>
                    <a:pt x="1001" y="388"/>
                  </a:lnTo>
                  <a:lnTo>
                    <a:pt x="995" y="394"/>
                  </a:lnTo>
                  <a:lnTo>
                    <a:pt x="993" y="402"/>
                  </a:lnTo>
                  <a:lnTo>
                    <a:pt x="995" y="417"/>
                  </a:lnTo>
                  <a:lnTo>
                    <a:pt x="1001" y="434"/>
                  </a:lnTo>
                  <a:lnTo>
                    <a:pt x="1009" y="450"/>
                  </a:lnTo>
                  <a:lnTo>
                    <a:pt x="1016" y="465"/>
                  </a:lnTo>
                  <a:lnTo>
                    <a:pt x="1026" y="480"/>
                  </a:lnTo>
                  <a:lnTo>
                    <a:pt x="1036" y="497"/>
                  </a:lnTo>
                  <a:lnTo>
                    <a:pt x="1045" y="513"/>
                  </a:lnTo>
                  <a:lnTo>
                    <a:pt x="1053" y="530"/>
                  </a:lnTo>
                  <a:lnTo>
                    <a:pt x="1057" y="553"/>
                  </a:lnTo>
                  <a:lnTo>
                    <a:pt x="1059" y="574"/>
                  </a:lnTo>
                  <a:lnTo>
                    <a:pt x="1061" y="593"/>
                  </a:lnTo>
                  <a:lnTo>
                    <a:pt x="1059" y="611"/>
                  </a:lnTo>
                  <a:lnTo>
                    <a:pt x="1055" y="628"/>
                  </a:lnTo>
                  <a:lnTo>
                    <a:pt x="1051" y="643"/>
                  </a:lnTo>
                  <a:lnTo>
                    <a:pt x="1045" y="657"/>
                  </a:lnTo>
                  <a:lnTo>
                    <a:pt x="1038" y="670"/>
                  </a:lnTo>
                  <a:lnTo>
                    <a:pt x="1028" y="684"/>
                  </a:lnTo>
                  <a:lnTo>
                    <a:pt x="1016" y="693"/>
                  </a:lnTo>
                  <a:lnTo>
                    <a:pt x="1005" y="705"/>
                  </a:lnTo>
                  <a:lnTo>
                    <a:pt x="993" y="712"/>
                  </a:lnTo>
                  <a:lnTo>
                    <a:pt x="965" y="730"/>
                  </a:lnTo>
                  <a:lnTo>
                    <a:pt x="936" y="743"/>
                  </a:lnTo>
                  <a:lnTo>
                    <a:pt x="871" y="766"/>
                  </a:lnTo>
                  <a:lnTo>
                    <a:pt x="803" y="787"/>
                  </a:lnTo>
                  <a:lnTo>
                    <a:pt x="773" y="799"/>
                  </a:lnTo>
                  <a:lnTo>
                    <a:pt x="746" y="810"/>
                  </a:lnTo>
                  <a:lnTo>
                    <a:pt x="732" y="816"/>
                  </a:lnTo>
                  <a:lnTo>
                    <a:pt x="721" y="824"/>
                  </a:lnTo>
                  <a:lnTo>
                    <a:pt x="709" y="831"/>
                  </a:lnTo>
                  <a:lnTo>
                    <a:pt x="702" y="839"/>
                  </a:lnTo>
                  <a:lnTo>
                    <a:pt x="685" y="831"/>
                  </a:lnTo>
                  <a:lnTo>
                    <a:pt x="667" y="826"/>
                  </a:lnTo>
                  <a:lnTo>
                    <a:pt x="648" y="822"/>
                  </a:lnTo>
                  <a:lnTo>
                    <a:pt x="629" y="822"/>
                  </a:lnTo>
                  <a:lnTo>
                    <a:pt x="608" y="824"/>
                  </a:lnTo>
                  <a:lnTo>
                    <a:pt x="587" y="826"/>
                  </a:lnTo>
                  <a:lnTo>
                    <a:pt x="566" y="831"/>
                  </a:lnTo>
                  <a:lnTo>
                    <a:pt x="544" y="837"/>
                  </a:lnTo>
                  <a:lnTo>
                    <a:pt x="504" y="849"/>
                  </a:lnTo>
                  <a:lnTo>
                    <a:pt x="464" y="860"/>
                  </a:lnTo>
                  <a:lnTo>
                    <a:pt x="445" y="864"/>
                  </a:lnTo>
                  <a:lnTo>
                    <a:pt x="427" y="866"/>
                  </a:lnTo>
                  <a:lnTo>
                    <a:pt x="410" y="868"/>
                  </a:lnTo>
                  <a:lnTo>
                    <a:pt x="395" y="866"/>
                  </a:lnTo>
                  <a:lnTo>
                    <a:pt x="370" y="854"/>
                  </a:lnTo>
                  <a:lnTo>
                    <a:pt x="345" y="841"/>
                  </a:lnTo>
                  <a:lnTo>
                    <a:pt x="324" y="824"/>
                  </a:lnTo>
                  <a:lnTo>
                    <a:pt x="303" y="806"/>
                  </a:lnTo>
                  <a:lnTo>
                    <a:pt x="262" y="764"/>
                  </a:lnTo>
                  <a:lnTo>
                    <a:pt x="224" y="720"/>
                  </a:lnTo>
                  <a:lnTo>
                    <a:pt x="205" y="699"/>
                  </a:lnTo>
                  <a:lnTo>
                    <a:pt x="186" y="678"/>
                  </a:lnTo>
                  <a:lnTo>
                    <a:pt x="165" y="661"/>
                  </a:lnTo>
                  <a:lnTo>
                    <a:pt x="142" y="643"/>
                  </a:lnTo>
                  <a:lnTo>
                    <a:pt x="130" y="638"/>
                  </a:lnTo>
                  <a:lnTo>
                    <a:pt x="118" y="632"/>
                  </a:lnTo>
                  <a:lnTo>
                    <a:pt x="107" y="626"/>
                  </a:lnTo>
                  <a:lnTo>
                    <a:pt x="94" y="622"/>
                  </a:lnTo>
                  <a:lnTo>
                    <a:pt x="80" y="618"/>
                  </a:lnTo>
                  <a:lnTo>
                    <a:pt x="67" y="616"/>
                  </a:lnTo>
                  <a:lnTo>
                    <a:pt x="51" y="615"/>
                  </a:lnTo>
                  <a:lnTo>
                    <a:pt x="36" y="615"/>
                  </a:lnTo>
                  <a:lnTo>
                    <a:pt x="36" y="582"/>
                  </a:lnTo>
                  <a:lnTo>
                    <a:pt x="34" y="559"/>
                  </a:lnTo>
                  <a:lnTo>
                    <a:pt x="34" y="547"/>
                  </a:lnTo>
                  <a:lnTo>
                    <a:pt x="36" y="540"/>
                  </a:lnTo>
                  <a:lnTo>
                    <a:pt x="44" y="540"/>
                  </a:lnTo>
                  <a:lnTo>
                    <a:pt x="57" y="542"/>
                  </a:lnTo>
                  <a:lnTo>
                    <a:pt x="78" y="544"/>
                  </a:lnTo>
                  <a:lnTo>
                    <a:pt x="109" y="545"/>
                  </a:lnTo>
                  <a:lnTo>
                    <a:pt x="126" y="528"/>
                  </a:lnTo>
                  <a:lnTo>
                    <a:pt x="138" y="511"/>
                  </a:lnTo>
                  <a:lnTo>
                    <a:pt x="145" y="494"/>
                  </a:lnTo>
                  <a:lnTo>
                    <a:pt x="149" y="476"/>
                  </a:lnTo>
                  <a:lnTo>
                    <a:pt x="151" y="461"/>
                  </a:lnTo>
                  <a:lnTo>
                    <a:pt x="149" y="446"/>
                  </a:lnTo>
                  <a:lnTo>
                    <a:pt x="145" y="430"/>
                  </a:lnTo>
                  <a:lnTo>
                    <a:pt x="138" y="417"/>
                  </a:lnTo>
                  <a:lnTo>
                    <a:pt x="128" y="405"/>
                  </a:lnTo>
                  <a:lnTo>
                    <a:pt x="117" y="394"/>
                  </a:lnTo>
                  <a:lnTo>
                    <a:pt x="103" y="384"/>
                  </a:lnTo>
                  <a:lnTo>
                    <a:pt x="88" y="378"/>
                  </a:lnTo>
                  <a:lnTo>
                    <a:pt x="71" y="373"/>
                  </a:lnTo>
                  <a:lnTo>
                    <a:pt x="51" y="369"/>
                  </a:lnTo>
                  <a:lnTo>
                    <a:pt x="32" y="369"/>
                  </a:lnTo>
                  <a:lnTo>
                    <a:pt x="13" y="371"/>
                  </a:lnTo>
                  <a:lnTo>
                    <a:pt x="3" y="352"/>
                  </a:lnTo>
                  <a:lnTo>
                    <a:pt x="0" y="336"/>
                  </a:lnTo>
                  <a:lnTo>
                    <a:pt x="0" y="323"/>
                  </a:lnTo>
                  <a:lnTo>
                    <a:pt x="3" y="313"/>
                  </a:lnTo>
                  <a:lnTo>
                    <a:pt x="9" y="304"/>
                  </a:lnTo>
                  <a:lnTo>
                    <a:pt x="19" y="298"/>
                  </a:lnTo>
                  <a:lnTo>
                    <a:pt x="30" y="294"/>
                  </a:lnTo>
                  <a:lnTo>
                    <a:pt x="42" y="292"/>
                  </a:lnTo>
                  <a:lnTo>
                    <a:pt x="57" y="290"/>
                  </a:lnTo>
                  <a:lnTo>
                    <a:pt x="72" y="290"/>
                  </a:lnTo>
                  <a:lnTo>
                    <a:pt x="88" y="292"/>
                  </a:lnTo>
                  <a:lnTo>
                    <a:pt x="103" y="294"/>
                  </a:lnTo>
                  <a:lnTo>
                    <a:pt x="132" y="302"/>
                  </a:lnTo>
                  <a:lnTo>
                    <a:pt x="157" y="311"/>
                  </a:lnTo>
                  <a:lnTo>
                    <a:pt x="220" y="250"/>
                  </a:lnTo>
                  <a:lnTo>
                    <a:pt x="211" y="242"/>
                  </a:lnTo>
                  <a:lnTo>
                    <a:pt x="201" y="235"/>
                  </a:lnTo>
                  <a:lnTo>
                    <a:pt x="189" y="229"/>
                  </a:lnTo>
                  <a:lnTo>
                    <a:pt x="176" y="223"/>
                  </a:lnTo>
                  <a:lnTo>
                    <a:pt x="151" y="213"/>
                  </a:lnTo>
                  <a:lnTo>
                    <a:pt x="128" y="204"/>
                  </a:lnTo>
                  <a:lnTo>
                    <a:pt x="117" y="198"/>
                  </a:lnTo>
                  <a:lnTo>
                    <a:pt x="105" y="192"/>
                  </a:lnTo>
                  <a:lnTo>
                    <a:pt x="95" y="185"/>
                  </a:lnTo>
                  <a:lnTo>
                    <a:pt x="86" y="179"/>
                  </a:lnTo>
                  <a:lnTo>
                    <a:pt x="80" y="169"/>
                  </a:lnTo>
                  <a:lnTo>
                    <a:pt x="74" y="160"/>
                  </a:lnTo>
                  <a:lnTo>
                    <a:pt x="71" y="148"/>
                  </a:lnTo>
                  <a:lnTo>
                    <a:pt x="71" y="135"/>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64" name="Freeform 1028"/>
            <p:cNvSpPr>
              <a:spLocks/>
            </p:cNvSpPr>
            <p:nvPr/>
          </p:nvSpPr>
          <p:spPr bwMode="auto">
            <a:xfrm>
              <a:off x="415" y="679"/>
              <a:ext cx="151" cy="114"/>
            </a:xfrm>
            <a:custGeom>
              <a:avLst/>
              <a:gdLst>
                <a:gd name="T0" fmla="*/ 151 w 151"/>
                <a:gd name="T1" fmla="*/ 2 h 114"/>
                <a:gd name="T2" fmla="*/ 147 w 151"/>
                <a:gd name="T3" fmla="*/ 2 h 114"/>
                <a:gd name="T4" fmla="*/ 128 w 151"/>
                <a:gd name="T5" fmla="*/ 10 h 114"/>
                <a:gd name="T6" fmla="*/ 109 w 151"/>
                <a:gd name="T7" fmla="*/ 22 h 114"/>
                <a:gd name="T8" fmla="*/ 88 w 151"/>
                <a:gd name="T9" fmla="*/ 35 h 114"/>
                <a:gd name="T10" fmla="*/ 69 w 151"/>
                <a:gd name="T11" fmla="*/ 50 h 114"/>
                <a:gd name="T12" fmla="*/ 48 w 151"/>
                <a:gd name="T13" fmla="*/ 66 h 114"/>
                <a:gd name="T14" fmla="*/ 30 w 151"/>
                <a:gd name="T15" fmla="*/ 81 h 114"/>
                <a:gd name="T16" fmla="*/ 13 w 151"/>
                <a:gd name="T17" fmla="*/ 96 h 114"/>
                <a:gd name="T18" fmla="*/ 0 w 151"/>
                <a:gd name="T19" fmla="*/ 108 h 114"/>
                <a:gd name="T20" fmla="*/ 5 w 151"/>
                <a:gd name="T21" fmla="*/ 114 h 114"/>
                <a:gd name="T22" fmla="*/ 19 w 151"/>
                <a:gd name="T23" fmla="*/ 100 h 114"/>
                <a:gd name="T24" fmla="*/ 34 w 151"/>
                <a:gd name="T25" fmla="*/ 87 h 114"/>
                <a:gd name="T26" fmla="*/ 53 w 151"/>
                <a:gd name="T27" fmla="*/ 71 h 114"/>
                <a:gd name="T28" fmla="*/ 73 w 151"/>
                <a:gd name="T29" fmla="*/ 56 h 114"/>
                <a:gd name="T30" fmla="*/ 92 w 151"/>
                <a:gd name="T31" fmla="*/ 41 h 114"/>
                <a:gd name="T32" fmla="*/ 113 w 151"/>
                <a:gd name="T33" fmla="*/ 27 h 114"/>
                <a:gd name="T34" fmla="*/ 132 w 151"/>
                <a:gd name="T35" fmla="*/ 16 h 114"/>
                <a:gd name="T36" fmla="*/ 149 w 151"/>
                <a:gd name="T37" fmla="*/ 8 h 114"/>
                <a:gd name="T38" fmla="*/ 145 w 151"/>
                <a:gd name="T39" fmla="*/ 8 h 114"/>
                <a:gd name="T40" fmla="*/ 151 w 151"/>
                <a:gd name="T41" fmla="*/ 2 h 114"/>
                <a:gd name="T42" fmla="*/ 149 w 151"/>
                <a:gd name="T43" fmla="*/ 0 h 114"/>
                <a:gd name="T44" fmla="*/ 147 w 151"/>
                <a:gd name="T45" fmla="*/ 2 h 114"/>
                <a:gd name="T46" fmla="*/ 151 w 151"/>
                <a:gd name="T47" fmla="*/ 2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1"/>
                <a:gd name="T73" fmla="*/ 0 h 114"/>
                <a:gd name="T74" fmla="*/ 151 w 151"/>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1" h="114">
                  <a:moveTo>
                    <a:pt x="151" y="2"/>
                  </a:moveTo>
                  <a:lnTo>
                    <a:pt x="147" y="2"/>
                  </a:lnTo>
                  <a:lnTo>
                    <a:pt x="128" y="10"/>
                  </a:lnTo>
                  <a:lnTo>
                    <a:pt x="109" y="22"/>
                  </a:lnTo>
                  <a:lnTo>
                    <a:pt x="88" y="35"/>
                  </a:lnTo>
                  <a:lnTo>
                    <a:pt x="69" y="50"/>
                  </a:lnTo>
                  <a:lnTo>
                    <a:pt x="48" y="66"/>
                  </a:lnTo>
                  <a:lnTo>
                    <a:pt x="30" y="81"/>
                  </a:lnTo>
                  <a:lnTo>
                    <a:pt x="13" y="96"/>
                  </a:lnTo>
                  <a:lnTo>
                    <a:pt x="0" y="108"/>
                  </a:lnTo>
                  <a:lnTo>
                    <a:pt x="5" y="114"/>
                  </a:lnTo>
                  <a:lnTo>
                    <a:pt x="19" y="100"/>
                  </a:lnTo>
                  <a:lnTo>
                    <a:pt x="34" y="87"/>
                  </a:lnTo>
                  <a:lnTo>
                    <a:pt x="53" y="71"/>
                  </a:lnTo>
                  <a:lnTo>
                    <a:pt x="73" y="56"/>
                  </a:lnTo>
                  <a:lnTo>
                    <a:pt x="92" y="41"/>
                  </a:lnTo>
                  <a:lnTo>
                    <a:pt x="113" y="27"/>
                  </a:lnTo>
                  <a:lnTo>
                    <a:pt x="132" y="16"/>
                  </a:lnTo>
                  <a:lnTo>
                    <a:pt x="149" y="8"/>
                  </a:lnTo>
                  <a:lnTo>
                    <a:pt x="145" y="8"/>
                  </a:lnTo>
                  <a:lnTo>
                    <a:pt x="151" y="2"/>
                  </a:lnTo>
                  <a:lnTo>
                    <a:pt x="149" y="0"/>
                  </a:lnTo>
                  <a:lnTo>
                    <a:pt x="147" y="2"/>
                  </a:lnTo>
                  <a:lnTo>
                    <a:pt x="15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65" name="Freeform 1029"/>
            <p:cNvSpPr>
              <a:spLocks/>
            </p:cNvSpPr>
            <p:nvPr/>
          </p:nvSpPr>
          <p:spPr bwMode="auto">
            <a:xfrm>
              <a:off x="560" y="653"/>
              <a:ext cx="60" cy="78"/>
            </a:xfrm>
            <a:custGeom>
              <a:avLst/>
              <a:gdLst>
                <a:gd name="T0" fmla="*/ 56 w 60"/>
                <a:gd name="T1" fmla="*/ 0 h 78"/>
                <a:gd name="T2" fmla="*/ 52 w 60"/>
                <a:gd name="T3" fmla="*/ 3 h 78"/>
                <a:gd name="T4" fmla="*/ 50 w 60"/>
                <a:gd name="T5" fmla="*/ 34 h 78"/>
                <a:gd name="T6" fmla="*/ 50 w 60"/>
                <a:gd name="T7" fmla="*/ 55 h 78"/>
                <a:gd name="T8" fmla="*/ 48 w 60"/>
                <a:gd name="T9" fmla="*/ 69 h 78"/>
                <a:gd name="T10" fmla="*/ 48 w 60"/>
                <a:gd name="T11" fmla="*/ 72 h 78"/>
                <a:gd name="T12" fmla="*/ 48 w 60"/>
                <a:gd name="T13" fmla="*/ 71 h 78"/>
                <a:gd name="T14" fmla="*/ 41 w 60"/>
                <a:gd name="T15" fmla="*/ 63 h 78"/>
                <a:gd name="T16" fmla="*/ 27 w 60"/>
                <a:gd name="T17" fmla="*/ 49 h 78"/>
                <a:gd name="T18" fmla="*/ 6 w 60"/>
                <a:gd name="T19" fmla="*/ 28 h 78"/>
                <a:gd name="T20" fmla="*/ 0 w 60"/>
                <a:gd name="T21" fmla="*/ 34 h 78"/>
                <a:gd name="T22" fmla="*/ 22 w 60"/>
                <a:gd name="T23" fmla="*/ 53 h 78"/>
                <a:gd name="T24" fmla="*/ 35 w 60"/>
                <a:gd name="T25" fmla="*/ 69 h 78"/>
                <a:gd name="T26" fmla="*/ 45 w 60"/>
                <a:gd name="T27" fmla="*/ 76 h 78"/>
                <a:gd name="T28" fmla="*/ 52 w 60"/>
                <a:gd name="T29" fmla="*/ 78 h 78"/>
                <a:gd name="T30" fmla="*/ 56 w 60"/>
                <a:gd name="T31" fmla="*/ 69 h 78"/>
                <a:gd name="T32" fmla="*/ 56 w 60"/>
                <a:gd name="T33" fmla="*/ 55 h 78"/>
                <a:gd name="T34" fmla="*/ 58 w 60"/>
                <a:gd name="T35" fmla="*/ 34 h 78"/>
                <a:gd name="T36" fmla="*/ 60 w 60"/>
                <a:gd name="T37" fmla="*/ 3 h 78"/>
                <a:gd name="T38" fmla="*/ 56 w 60"/>
                <a:gd name="T39" fmla="*/ 7 h 78"/>
                <a:gd name="T40" fmla="*/ 56 w 60"/>
                <a:gd name="T41" fmla="*/ 0 h 78"/>
                <a:gd name="T42" fmla="*/ 52 w 60"/>
                <a:gd name="T43" fmla="*/ 0 h 78"/>
                <a:gd name="T44" fmla="*/ 52 w 60"/>
                <a:gd name="T45" fmla="*/ 3 h 78"/>
                <a:gd name="T46" fmla="*/ 56 w 60"/>
                <a:gd name="T47" fmla="*/ 0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0"/>
                <a:gd name="T73" fmla="*/ 0 h 78"/>
                <a:gd name="T74" fmla="*/ 60 w 6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0" h="78">
                  <a:moveTo>
                    <a:pt x="56" y="0"/>
                  </a:moveTo>
                  <a:lnTo>
                    <a:pt x="52" y="3"/>
                  </a:lnTo>
                  <a:lnTo>
                    <a:pt x="50" y="34"/>
                  </a:lnTo>
                  <a:lnTo>
                    <a:pt x="50" y="55"/>
                  </a:lnTo>
                  <a:lnTo>
                    <a:pt x="48" y="69"/>
                  </a:lnTo>
                  <a:lnTo>
                    <a:pt x="48" y="72"/>
                  </a:lnTo>
                  <a:lnTo>
                    <a:pt x="48" y="71"/>
                  </a:lnTo>
                  <a:lnTo>
                    <a:pt x="41" y="63"/>
                  </a:lnTo>
                  <a:lnTo>
                    <a:pt x="27" y="49"/>
                  </a:lnTo>
                  <a:lnTo>
                    <a:pt x="6" y="28"/>
                  </a:lnTo>
                  <a:lnTo>
                    <a:pt x="0" y="34"/>
                  </a:lnTo>
                  <a:lnTo>
                    <a:pt x="22" y="53"/>
                  </a:lnTo>
                  <a:lnTo>
                    <a:pt x="35" y="69"/>
                  </a:lnTo>
                  <a:lnTo>
                    <a:pt x="45" y="76"/>
                  </a:lnTo>
                  <a:lnTo>
                    <a:pt x="52" y="78"/>
                  </a:lnTo>
                  <a:lnTo>
                    <a:pt x="56" y="69"/>
                  </a:lnTo>
                  <a:lnTo>
                    <a:pt x="56" y="55"/>
                  </a:lnTo>
                  <a:lnTo>
                    <a:pt x="58" y="34"/>
                  </a:lnTo>
                  <a:lnTo>
                    <a:pt x="60" y="3"/>
                  </a:lnTo>
                  <a:lnTo>
                    <a:pt x="56" y="7"/>
                  </a:lnTo>
                  <a:lnTo>
                    <a:pt x="56" y="0"/>
                  </a:lnTo>
                  <a:lnTo>
                    <a:pt x="52" y="0"/>
                  </a:lnTo>
                  <a:lnTo>
                    <a:pt x="52" y="3"/>
                  </a:lnTo>
                  <a:lnTo>
                    <a:pt x="5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66" name="Freeform 1030"/>
            <p:cNvSpPr>
              <a:spLocks/>
            </p:cNvSpPr>
            <p:nvPr/>
          </p:nvSpPr>
          <p:spPr bwMode="auto">
            <a:xfrm>
              <a:off x="616" y="653"/>
              <a:ext cx="115" cy="182"/>
            </a:xfrm>
            <a:custGeom>
              <a:avLst/>
              <a:gdLst>
                <a:gd name="T0" fmla="*/ 115 w 115"/>
                <a:gd name="T1" fmla="*/ 182 h 182"/>
                <a:gd name="T2" fmla="*/ 115 w 115"/>
                <a:gd name="T3" fmla="*/ 182 h 182"/>
                <a:gd name="T4" fmla="*/ 113 w 115"/>
                <a:gd name="T5" fmla="*/ 155 h 182"/>
                <a:gd name="T6" fmla="*/ 108 w 115"/>
                <a:gd name="T7" fmla="*/ 126 h 182"/>
                <a:gd name="T8" fmla="*/ 100 w 115"/>
                <a:gd name="T9" fmla="*/ 96 h 182"/>
                <a:gd name="T10" fmla="*/ 88 w 115"/>
                <a:gd name="T11" fmla="*/ 67 h 182"/>
                <a:gd name="T12" fmla="*/ 81 w 115"/>
                <a:gd name="T13" fmla="*/ 53 h 182"/>
                <a:gd name="T14" fmla="*/ 73 w 115"/>
                <a:gd name="T15" fmla="*/ 42 h 182"/>
                <a:gd name="T16" fmla="*/ 63 w 115"/>
                <a:gd name="T17" fmla="*/ 30 h 182"/>
                <a:gd name="T18" fmla="*/ 52 w 115"/>
                <a:gd name="T19" fmla="*/ 19 h 182"/>
                <a:gd name="T20" fmla="*/ 40 w 115"/>
                <a:gd name="T21" fmla="*/ 11 h 182"/>
                <a:gd name="T22" fmla="*/ 29 w 115"/>
                <a:gd name="T23" fmla="*/ 5 h 182"/>
                <a:gd name="T24" fmla="*/ 15 w 115"/>
                <a:gd name="T25" fmla="*/ 1 h 182"/>
                <a:gd name="T26" fmla="*/ 0 w 115"/>
                <a:gd name="T27" fmla="*/ 0 h 182"/>
                <a:gd name="T28" fmla="*/ 0 w 115"/>
                <a:gd name="T29" fmla="*/ 7 h 182"/>
                <a:gd name="T30" fmla="*/ 14 w 115"/>
                <a:gd name="T31" fmla="*/ 9 h 182"/>
                <a:gd name="T32" fmla="*/ 27 w 115"/>
                <a:gd name="T33" fmla="*/ 11 h 182"/>
                <a:gd name="T34" fmla="*/ 39 w 115"/>
                <a:gd name="T35" fmla="*/ 17 h 182"/>
                <a:gd name="T36" fmla="*/ 48 w 115"/>
                <a:gd name="T37" fmla="*/ 25 h 182"/>
                <a:gd name="T38" fmla="*/ 58 w 115"/>
                <a:gd name="T39" fmla="*/ 34 h 182"/>
                <a:gd name="T40" fmla="*/ 67 w 115"/>
                <a:gd name="T41" fmla="*/ 46 h 182"/>
                <a:gd name="T42" fmla="*/ 75 w 115"/>
                <a:gd name="T43" fmla="*/ 57 h 182"/>
                <a:gd name="T44" fmla="*/ 83 w 115"/>
                <a:gd name="T45" fmla="*/ 71 h 182"/>
                <a:gd name="T46" fmla="*/ 94 w 115"/>
                <a:gd name="T47" fmla="*/ 99 h 182"/>
                <a:gd name="T48" fmla="*/ 102 w 115"/>
                <a:gd name="T49" fmla="*/ 128 h 182"/>
                <a:gd name="T50" fmla="*/ 106 w 115"/>
                <a:gd name="T51" fmla="*/ 157 h 182"/>
                <a:gd name="T52" fmla="*/ 108 w 115"/>
                <a:gd name="T53" fmla="*/ 182 h 182"/>
                <a:gd name="T54" fmla="*/ 108 w 115"/>
                <a:gd name="T55" fmla="*/ 180 h 182"/>
                <a:gd name="T56" fmla="*/ 115 w 115"/>
                <a:gd name="T57" fmla="*/ 182 h 18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5"/>
                <a:gd name="T88" fmla="*/ 0 h 182"/>
                <a:gd name="T89" fmla="*/ 115 w 115"/>
                <a:gd name="T90" fmla="*/ 182 h 18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5" h="182">
                  <a:moveTo>
                    <a:pt x="115" y="182"/>
                  </a:moveTo>
                  <a:lnTo>
                    <a:pt x="115" y="182"/>
                  </a:lnTo>
                  <a:lnTo>
                    <a:pt x="113" y="155"/>
                  </a:lnTo>
                  <a:lnTo>
                    <a:pt x="108" y="126"/>
                  </a:lnTo>
                  <a:lnTo>
                    <a:pt x="100" y="96"/>
                  </a:lnTo>
                  <a:lnTo>
                    <a:pt x="88" y="67"/>
                  </a:lnTo>
                  <a:lnTo>
                    <a:pt x="81" y="53"/>
                  </a:lnTo>
                  <a:lnTo>
                    <a:pt x="73" y="42"/>
                  </a:lnTo>
                  <a:lnTo>
                    <a:pt x="63" y="30"/>
                  </a:lnTo>
                  <a:lnTo>
                    <a:pt x="52" y="19"/>
                  </a:lnTo>
                  <a:lnTo>
                    <a:pt x="40" y="11"/>
                  </a:lnTo>
                  <a:lnTo>
                    <a:pt x="29" y="5"/>
                  </a:lnTo>
                  <a:lnTo>
                    <a:pt x="15" y="1"/>
                  </a:lnTo>
                  <a:lnTo>
                    <a:pt x="0" y="0"/>
                  </a:lnTo>
                  <a:lnTo>
                    <a:pt x="0" y="7"/>
                  </a:lnTo>
                  <a:lnTo>
                    <a:pt x="14" y="9"/>
                  </a:lnTo>
                  <a:lnTo>
                    <a:pt x="27" y="11"/>
                  </a:lnTo>
                  <a:lnTo>
                    <a:pt x="39" y="17"/>
                  </a:lnTo>
                  <a:lnTo>
                    <a:pt x="48" y="25"/>
                  </a:lnTo>
                  <a:lnTo>
                    <a:pt x="58" y="34"/>
                  </a:lnTo>
                  <a:lnTo>
                    <a:pt x="67" y="46"/>
                  </a:lnTo>
                  <a:lnTo>
                    <a:pt x="75" y="57"/>
                  </a:lnTo>
                  <a:lnTo>
                    <a:pt x="83" y="71"/>
                  </a:lnTo>
                  <a:lnTo>
                    <a:pt x="94" y="99"/>
                  </a:lnTo>
                  <a:lnTo>
                    <a:pt x="102" y="128"/>
                  </a:lnTo>
                  <a:lnTo>
                    <a:pt x="106" y="157"/>
                  </a:lnTo>
                  <a:lnTo>
                    <a:pt x="108" y="182"/>
                  </a:lnTo>
                  <a:lnTo>
                    <a:pt x="108" y="180"/>
                  </a:lnTo>
                  <a:lnTo>
                    <a:pt x="115" y="1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67" name="Freeform 1031"/>
            <p:cNvSpPr>
              <a:spLocks/>
            </p:cNvSpPr>
            <p:nvPr/>
          </p:nvSpPr>
          <p:spPr bwMode="auto">
            <a:xfrm>
              <a:off x="701" y="833"/>
              <a:ext cx="63" cy="113"/>
            </a:xfrm>
            <a:custGeom>
              <a:avLst/>
              <a:gdLst>
                <a:gd name="T0" fmla="*/ 61 w 63"/>
                <a:gd name="T1" fmla="*/ 104 h 113"/>
                <a:gd name="T2" fmla="*/ 61 w 63"/>
                <a:gd name="T3" fmla="*/ 104 h 113"/>
                <a:gd name="T4" fmla="*/ 34 w 63"/>
                <a:gd name="T5" fmla="*/ 106 h 113"/>
                <a:gd name="T6" fmla="*/ 17 w 63"/>
                <a:gd name="T7" fmla="*/ 106 h 113"/>
                <a:gd name="T8" fmla="*/ 13 w 63"/>
                <a:gd name="T9" fmla="*/ 106 h 113"/>
                <a:gd name="T10" fmla="*/ 9 w 63"/>
                <a:gd name="T11" fmla="*/ 104 h 113"/>
                <a:gd name="T12" fmla="*/ 7 w 63"/>
                <a:gd name="T13" fmla="*/ 100 h 113"/>
                <a:gd name="T14" fmla="*/ 7 w 63"/>
                <a:gd name="T15" fmla="*/ 96 h 113"/>
                <a:gd name="T16" fmla="*/ 9 w 63"/>
                <a:gd name="T17" fmla="*/ 83 h 113"/>
                <a:gd name="T18" fmla="*/ 13 w 63"/>
                <a:gd name="T19" fmla="*/ 63 h 113"/>
                <a:gd name="T20" fmla="*/ 21 w 63"/>
                <a:gd name="T21" fmla="*/ 36 h 113"/>
                <a:gd name="T22" fmla="*/ 30 w 63"/>
                <a:gd name="T23" fmla="*/ 2 h 113"/>
                <a:gd name="T24" fmla="*/ 23 w 63"/>
                <a:gd name="T25" fmla="*/ 0 h 113"/>
                <a:gd name="T26" fmla="*/ 15 w 63"/>
                <a:gd name="T27" fmla="*/ 35 h 113"/>
                <a:gd name="T28" fmla="*/ 7 w 63"/>
                <a:gd name="T29" fmla="*/ 61 h 113"/>
                <a:gd name="T30" fmla="*/ 1 w 63"/>
                <a:gd name="T31" fmla="*/ 83 h 113"/>
                <a:gd name="T32" fmla="*/ 0 w 63"/>
                <a:gd name="T33" fmla="*/ 96 h 113"/>
                <a:gd name="T34" fmla="*/ 1 w 63"/>
                <a:gd name="T35" fmla="*/ 104 h 113"/>
                <a:gd name="T36" fmla="*/ 3 w 63"/>
                <a:gd name="T37" fmla="*/ 107 h 113"/>
                <a:gd name="T38" fmla="*/ 9 w 63"/>
                <a:gd name="T39" fmla="*/ 111 h 113"/>
                <a:gd name="T40" fmla="*/ 17 w 63"/>
                <a:gd name="T41" fmla="*/ 113 h 113"/>
                <a:gd name="T42" fmla="*/ 34 w 63"/>
                <a:gd name="T43" fmla="*/ 113 h 113"/>
                <a:gd name="T44" fmla="*/ 63 w 63"/>
                <a:gd name="T45" fmla="*/ 109 h 113"/>
                <a:gd name="T46" fmla="*/ 63 w 63"/>
                <a:gd name="T47" fmla="*/ 109 h 113"/>
                <a:gd name="T48" fmla="*/ 61 w 63"/>
                <a:gd name="T49" fmla="*/ 104 h 1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113"/>
                <a:gd name="T77" fmla="*/ 63 w 63"/>
                <a:gd name="T78" fmla="*/ 113 h 1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113">
                  <a:moveTo>
                    <a:pt x="61" y="104"/>
                  </a:moveTo>
                  <a:lnTo>
                    <a:pt x="61" y="104"/>
                  </a:lnTo>
                  <a:lnTo>
                    <a:pt x="34" y="106"/>
                  </a:lnTo>
                  <a:lnTo>
                    <a:pt x="17" y="106"/>
                  </a:lnTo>
                  <a:lnTo>
                    <a:pt x="13" y="106"/>
                  </a:lnTo>
                  <a:lnTo>
                    <a:pt x="9" y="104"/>
                  </a:lnTo>
                  <a:lnTo>
                    <a:pt x="7" y="100"/>
                  </a:lnTo>
                  <a:lnTo>
                    <a:pt x="7" y="96"/>
                  </a:lnTo>
                  <a:lnTo>
                    <a:pt x="9" y="83"/>
                  </a:lnTo>
                  <a:lnTo>
                    <a:pt x="13" y="63"/>
                  </a:lnTo>
                  <a:lnTo>
                    <a:pt x="21" y="36"/>
                  </a:lnTo>
                  <a:lnTo>
                    <a:pt x="30" y="2"/>
                  </a:lnTo>
                  <a:lnTo>
                    <a:pt x="23" y="0"/>
                  </a:lnTo>
                  <a:lnTo>
                    <a:pt x="15" y="35"/>
                  </a:lnTo>
                  <a:lnTo>
                    <a:pt x="7" y="61"/>
                  </a:lnTo>
                  <a:lnTo>
                    <a:pt x="1" y="83"/>
                  </a:lnTo>
                  <a:lnTo>
                    <a:pt x="0" y="96"/>
                  </a:lnTo>
                  <a:lnTo>
                    <a:pt x="1" y="104"/>
                  </a:lnTo>
                  <a:lnTo>
                    <a:pt x="3" y="107"/>
                  </a:lnTo>
                  <a:lnTo>
                    <a:pt x="9" y="111"/>
                  </a:lnTo>
                  <a:lnTo>
                    <a:pt x="17" y="113"/>
                  </a:lnTo>
                  <a:lnTo>
                    <a:pt x="34" y="113"/>
                  </a:lnTo>
                  <a:lnTo>
                    <a:pt x="63" y="109"/>
                  </a:lnTo>
                  <a:lnTo>
                    <a:pt x="61" y="10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68" name="Freeform 1032"/>
            <p:cNvSpPr>
              <a:spLocks/>
            </p:cNvSpPr>
            <p:nvPr/>
          </p:nvSpPr>
          <p:spPr bwMode="auto">
            <a:xfrm>
              <a:off x="762" y="835"/>
              <a:ext cx="40" cy="107"/>
            </a:xfrm>
            <a:custGeom>
              <a:avLst/>
              <a:gdLst>
                <a:gd name="T0" fmla="*/ 40 w 40"/>
                <a:gd name="T1" fmla="*/ 0 h 107"/>
                <a:gd name="T2" fmla="*/ 40 w 40"/>
                <a:gd name="T3" fmla="*/ 0 h 107"/>
                <a:gd name="T4" fmla="*/ 36 w 40"/>
                <a:gd name="T5" fmla="*/ 2 h 107"/>
                <a:gd name="T6" fmla="*/ 33 w 40"/>
                <a:gd name="T7" fmla="*/ 6 h 107"/>
                <a:gd name="T8" fmla="*/ 31 w 40"/>
                <a:gd name="T9" fmla="*/ 9 h 107"/>
                <a:gd name="T10" fmla="*/ 29 w 40"/>
                <a:gd name="T11" fmla="*/ 15 h 107"/>
                <a:gd name="T12" fmla="*/ 27 w 40"/>
                <a:gd name="T13" fmla="*/ 31 h 107"/>
                <a:gd name="T14" fmla="*/ 23 w 40"/>
                <a:gd name="T15" fmla="*/ 48 h 107"/>
                <a:gd name="T16" fmla="*/ 19 w 40"/>
                <a:gd name="T17" fmla="*/ 65 h 107"/>
                <a:gd name="T18" fmla="*/ 15 w 40"/>
                <a:gd name="T19" fmla="*/ 81 h 107"/>
                <a:gd name="T20" fmla="*/ 11 w 40"/>
                <a:gd name="T21" fmla="*/ 88 h 107"/>
                <a:gd name="T22" fmla="*/ 8 w 40"/>
                <a:gd name="T23" fmla="*/ 94 h 107"/>
                <a:gd name="T24" fmla="*/ 4 w 40"/>
                <a:gd name="T25" fmla="*/ 98 h 107"/>
                <a:gd name="T26" fmla="*/ 0 w 40"/>
                <a:gd name="T27" fmla="*/ 102 h 107"/>
                <a:gd name="T28" fmla="*/ 2 w 40"/>
                <a:gd name="T29" fmla="*/ 107 h 107"/>
                <a:gd name="T30" fmla="*/ 10 w 40"/>
                <a:gd name="T31" fmla="*/ 104 h 107"/>
                <a:gd name="T32" fmla="*/ 13 w 40"/>
                <a:gd name="T33" fmla="*/ 98 h 107"/>
                <a:gd name="T34" fmla="*/ 19 w 40"/>
                <a:gd name="T35" fmla="*/ 90 h 107"/>
                <a:gd name="T36" fmla="*/ 21 w 40"/>
                <a:gd name="T37" fmla="*/ 82 h 107"/>
                <a:gd name="T38" fmla="*/ 27 w 40"/>
                <a:gd name="T39" fmla="*/ 67 h 107"/>
                <a:gd name="T40" fmla="*/ 31 w 40"/>
                <a:gd name="T41" fmla="*/ 48 h 107"/>
                <a:gd name="T42" fmla="*/ 33 w 40"/>
                <a:gd name="T43" fmla="*/ 33 h 107"/>
                <a:gd name="T44" fmla="*/ 36 w 40"/>
                <a:gd name="T45" fmla="*/ 17 h 107"/>
                <a:gd name="T46" fmla="*/ 36 w 40"/>
                <a:gd name="T47" fmla="*/ 13 h 107"/>
                <a:gd name="T48" fmla="*/ 38 w 40"/>
                <a:gd name="T49" fmla="*/ 9 h 107"/>
                <a:gd name="T50" fmla="*/ 40 w 40"/>
                <a:gd name="T51" fmla="*/ 8 h 107"/>
                <a:gd name="T52" fmla="*/ 40 w 40"/>
                <a:gd name="T53" fmla="*/ 8 h 107"/>
                <a:gd name="T54" fmla="*/ 40 w 40"/>
                <a:gd name="T55" fmla="*/ 8 h 107"/>
                <a:gd name="T56" fmla="*/ 40 w 40"/>
                <a:gd name="T57" fmla="*/ 0 h 10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0"/>
                <a:gd name="T88" fmla="*/ 0 h 107"/>
                <a:gd name="T89" fmla="*/ 40 w 40"/>
                <a:gd name="T90" fmla="*/ 107 h 10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0" h="107">
                  <a:moveTo>
                    <a:pt x="40" y="0"/>
                  </a:moveTo>
                  <a:lnTo>
                    <a:pt x="40" y="0"/>
                  </a:lnTo>
                  <a:lnTo>
                    <a:pt x="36" y="2"/>
                  </a:lnTo>
                  <a:lnTo>
                    <a:pt x="33" y="6"/>
                  </a:lnTo>
                  <a:lnTo>
                    <a:pt x="31" y="9"/>
                  </a:lnTo>
                  <a:lnTo>
                    <a:pt x="29" y="15"/>
                  </a:lnTo>
                  <a:lnTo>
                    <a:pt x="27" y="31"/>
                  </a:lnTo>
                  <a:lnTo>
                    <a:pt x="23" y="48"/>
                  </a:lnTo>
                  <a:lnTo>
                    <a:pt x="19" y="65"/>
                  </a:lnTo>
                  <a:lnTo>
                    <a:pt x="15" y="81"/>
                  </a:lnTo>
                  <a:lnTo>
                    <a:pt x="11" y="88"/>
                  </a:lnTo>
                  <a:lnTo>
                    <a:pt x="8" y="94"/>
                  </a:lnTo>
                  <a:lnTo>
                    <a:pt x="4" y="98"/>
                  </a:lnTo>
                  <a:lnTo>
                    <a:pt x="0" y="102"/>
                  </a:lnTo>
                  <a:lnTo>
                    <a:pt x="2" y="107"/>
                  </a:lnTo>
                  <a:lnTo>
                    <a:pt x="10" y="104"/>
                  </a:lnTo>
                  <a:lnTo>
                    <a:pt x="13" y="98"/>
                  </a:lnTo>
                  <a:lnTo>
                    <a:pt x="19" y="90"/>
                  </a:lnTo>
                  <a:lnTo>
                    <a:pt x="21" y="82"/>
                  </a:lnTo>
                  <a:lnTo>
                    <a:pt x="27" y="67"/>
                  </a:lnTo>
                  <a:lnTo>
                    <a:pt x="31" y="48"/>
                  </a:lnTo>
                  <a:lnTo>
                    <a:pt x="33" y="33"/>
                  </a:lnTo>
                  <a:lnTo>
                    <a:pt x="36" y="17"/>
                  </a:lnTo>
                  <a:lnTo>
                    <a:pt x="36" y="13"/>
                  </a:lnTo>
                  <a:lnTo>
                    <a:pt x="38" y="9"/>
                  </a:lnTo>
                  <a:lnTo>
                    <a:pt x="40" y="8"/>
                  </a:lnTo>
                  <a:lnTo>
                    <a:pt x="4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69" name="Freeform 1033"/>
            <p:cNvSpPr>
              <a:spLocks/>
            </p:cNvSpPr>
            <p:nvPr/>
          </p:nvSpPr>
          <p:spPr bwMode="auto">
            <a:xfrm>
              <a:off x="802" y="833"/>
              <a:ext cx="73" cy="106"/>
            </a:xfrm>
            <a:custGeom>
              <a:avLst/>
              <a:gdLst>
                <a:gd name="T0" fmla="*/ 62 w 73"/>
                <a:gd name="T1" fmla="*/ 106 h 106"/>
                <a:gd name="T2" fmla="*/ 69 w 73"/>
                <a:gd name="T3" fmla="*/ 106 h 106"/>
                <a:gd name="T4" fmla="*/ 71 w 73"/>
                <a:gd name="T5" fmla="*/ 67 h 106"/>
                <a:gd name="T6" fmla="*/ 73 w 73"/>
                <a:gd name="T7" fmla="*/ 38 h 106"/>
                <a:gd name="T8" fmla="*/ 73 w 73"/>
                <a:gd name="T9" fmla="*/ 19 h 106"/>
                <a:gd name="T10" fmla="*/ 71 w 73"/>
                <a:gd name="T11" fmla="*/ 8 h 106"/>
                <a:gd name="T12" fmla="*/ 69 w 73"/>
                <a:gd name="T13" fmla="*/ 4 h 106"/>
                <a:gd name="T14" fmla="*/ 64 w 73"/>
                <a:gd name="T15" fmla="*/ 0 h 106"/>
                <a:gd name="T16" fmla="*/ 58 w 73"/>
                <a:gd name="T17" fmla="*/ 0 h 106"/>
                <a:gd name="T18" fmla="*/ 50 w 73"/>
                <a:gd name="T19" fmla="*/ 0 h 106"/>
                <a:gd name="T20" fmla="*/ 31 w 73"/>
                <a:gd name="T21" fmla="*/ 0 h 106"/>
                <a:gd name="T22" fmla="*/ 0 w 73"/>
                <a:gd name="T23" fmla="*/ 2 h 106"/>
                <a:gd name="T24" fmla="*/ 0 w 73"/>
                <a:gd name="T25" fmla="*/ 10 h 106"/>
                <a:gd name="T26" fmla="*/ 31 w 73"/>
                <a:gd name="T27" fmla="*/ 8 h 106"/>
                <a:gd name="T28" fmla="*/ 50 w 73"/>
                <a:gd name="T29" fmla="*/ 6 h 106"/>
                <a:gd name="T30" fmla="*/ 58 w 73"/>
                <a:gd name="T31" fmla="*/ 6 h 106"/>
                <a:gd name="T32" fmla="*/ 62 w 73"/>
                <a:gd name="T33" fmla="*/ 8 h 106"/>
                <a:gd name="T34" fmla="*/ 64 w 73"/>
                <a:gd name="T35" fmla="*/ 8 h 106"/>
                <a:gd name="T36" fmla="*/ 66 w 73"/>
                <a:gd name="T37" fmla="*/ 10 h 106"/>
                <a:gd name="T38" fmla="*/ 67 w 73"/>
                <a:gd name="T39" fmla="*/ 19 h 106"/>
                <a:gd name="T40" fmla="*/ 66 w 73"/>
                <a:gd name="T41" fmla="*/ 38 h 106"/>
                <a:gd name="T42" fmla="*/ 64 w 73"/>
                <a:gd name="T43" fmla="*/ 65 h 106"/>
                <a:gd name="T44" fmla="*/ 62 w 73"/>
                <a:gd name="T45" fmla="*/ 106 h 106"/>
                <a:gd name="T46" fmla="*/ 69 w 73"/>
                <a:gd name="T47" fmla="*/ 106 h 106"/>
                <a:gd name="T48" fmla="*/ 62 w 73"/>
                <a:gd name="T49" fmla="*/ 106 h 1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3"/>
                <a:gd name="T76" fmla="*/ 0 h 106"/>
                <a:gd name="T77" fmla="*/ 73 w 73"/>
                <a:gd name="T78" fmla="*/ 106 h 10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3" h="106">
                  <a:moveTo>
                    <a:pt x="62" y="106"/>
                  </a:moveTo>
                  <a:lnTo>
                    <a:pt x="69" y="106"/>
                  </a:lnTo>
                  <a:lnTo>
                    <a:pt x="71" y="67"/>
                  </a:lnTo>
                  <a:lnTo>
                    <a:pt x="73" y="38"/>
                  </a:lnTo>
                  <a:lnTo>
                    <a:pt x="73" y="19"/>
                  </a:lnTo>
                  <a:lnTo>
                    <a:pt x="71" y="8"/>
                  </a:lnTo>
                  <a:lnTo>
                    <a:pt x="69" y="4"/>
                  </a:lnTo>
                  <a:lnTo>
                    <a:pt x="64" y="0"/>
                  </a:lnTo>
                  <a:lnTo>
                    <a:pt x="58" y="0"/>
                  </a:lnTo>
                  <a:lnTo>
                    <a:pt x="50" y="0"/>
                  </a:lnTo>
                  <a:lnTo>
                    <a:pt x="31" y="0"/>
                  </a:lnTo>
                  <a:lnTo>
                    <a:pt x="0" y="2"/>
                  </a:lnTo>
                  <a:lnTo>
                    <a:pt x="0" y="10"/>
                  </a:lnTo>
                  <a:lnTo>
                    <a:pt x="31" y="8"/>
                  </a:lnTo>
                  <a:lnTo>
                    <a:pt x="50" y="6"/>
                  </a:lnTo>
                  <a:lnTo>
                    <a:pt x="58" y="6"/>
                  </a:lnTo>
                  <a:lnTo>
                    <a:pt x="62" y="8"/>
                  </a:lnTo>
                  <a:lnTo>
                    <a:pt x="64" y="8"/>
                  </a:lnTo>
                  <a:lnTo>
                    <a:pt x="66" y="10"/>
                  </a:lnTo>
                  <a:lnTo>
                    <a:pt x="67" y="19"/>
                  </a:lnTo>
                  <a:lnTo>
                    <a:pt x="66" y="38"/>
                  </a:lnTo>
                  <a:lnTo>
                    <a:pt x="64" y="65"/>
                  </a:lnTo>
                  <a:lnTo>
                    <a:pt x="62" y="106"/>
                  </a:lnTo>
                  <a:lnTo>
                    <a:pt x="69" y="106"/>
                  </a:lnTo>
                  <a:lnTo>
                    <a:pt x="62" y="10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0" name="Freeform 1034"/>
            <p:cNvSpPr>
              <a:spLocks/>
            </p:cNvSpPr>
            <p:nvPr/>
          </p:nvSpPr>
          <p:spPr bwMode="auto">
            <a:xfrm>
              <a:off x="864" y="889"/>
              <a:ext cx="38" cy="50"/>
            </a:xfrm>
            <a:custGeom>
              <a:avLst/>
              <a:gdLst>
                <a:gd name="T0" fmla="*/ 32 w 38"/>
                <a:gd name="T1" fmla="*/ 0 h 50"/>
                <a:gd name="T2" fmla="*/ 30 w 38"/>
                <a:gd name="T3" fmla="*/ 2 h 50"/>
                <a:gd name="T4" fmla="*/ 27 w 38"/>
                <a:gd name="T5" fmla="*/ 21 h 50"/>
                <a:gd name="T6" fmla="*/ 23 w 38"/>
                <a:gd name="T7" fmla="*/ 34 h 50"/>
                <a:gd name="T8" fmla="*/ 19 w 38"/>
                <a:gd name="T9" fmla="*/ 40 h 50"/>
                <a:gd name="T10" fmla="*/ 15 w 38"/>
                <a:gd name="T11" fmla="*/ 42 h 50"/>
                <a:gd name="T12" fmla="*/ 11 w 38"/>
                <a:gd name="T13" fmla="*/ 42 h 50"/>
                <a:gd name="T14" fmla="*/ 7 w 38"/>
                <a:gd name="T15" fmla="*/ 42 h 50"/>
                <a:gd name="T16" fmla="*/ 2 w 38"/>
                <a:gd name="T17" fmla="*/ 44 h 50"/>
                <a:gd name="T18" fmla="*/ 0 w 38"/>
                <a:gd name="T19" fmla="*/ 50 h 50"/>
                <a:gd name="T20" fmla="*/ 7 w 38"/>
                <a:gd name="T21" fmla="*/ 50 h 50"/>
                <a:gd name="T22" fmla="*/ 7 w 38"/>
                <a:gd name="T23" fmla="*/ 48 h 50"/>
                <a:gd name="T24" fmla="*/ 7 w 38"/>
                <a:gd name="T25" fmla="*/ 48 h 50"/>
                <a:gd name="T26" fmla="*/ 11 w 38"/>
                <a:gd name="T27" fmla="*/ 48 h 50"/>
                <a:gd name="T28" fmla="*/ 17 w 38"/>
                <a:gd name="T29" fmla="*/ 48 h 50"/>
                <a:gd name="T30" fmla="*/ 25 w 38"/>
                <a:gd name="T31" fmla="*/ 44 h 50"/>
                <a:gd name="T32" fmla="*/ 30 w 38"/>
                <a:gd name="T33" fmla="*/ 36 h 50"/>
                <a:gd name="T34" fmla="*/ 34 w 38"/>
                <a:gd name="T35" fmla="*/ 23 h 50"/>
                <a:gd name="T36" fmla="*/ 38 w 38"/>
                <a:gd name="T37" fmla="*/ 3 h 50"/>
                <a:gd name="T38" fmla="*/ 36 w 38"/>
                <a:gd name="T39" fmla="*/ 5 h 50"/>
                <a:gd name="T40" fmla="*/ 32 w 38"/>
                <a:gd name="T41" fmla="*/ 0 h 50"/>
                <a:gd name="T42" fmla="*/ 30 w 38"/>
                <a:gd name="T43" fmla="*/ 0 h 50"/>
                <a:gd name="T44" fmla="*/ 30 w 38"/>
                <a:gd name="T45" fmla="*/ 2 h 50"/>
                <a:gd name="T46" fmla="*/ 32 w 38"/>
                <a:gd name="T47" fmla="*/ 0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8"/>
                <a:gd name="T73" fmla="*/ 0 h 50"/>
                <a:gd name="T74" fmla="*/ 38 w 38"/>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8" h="50">
                  <a:moveTo>
                    <a:pt x="32" y="0"/>
                  </a:moveTo>
                  <a:lnTo>
                    <a:pt x="30" y="2"/>
                  </a:lnTo>
                  <a:lnTo>
                    <a:pt x="27" y="21"/>
                  </a:lnTo>
                  <a:lnTo>
                    <a:pt x="23" y="34"/>
                  </a:lnTo>
                  <a:lnTo>
                    <a:pt x="19" y="40"/>
                  </a:lnTo>
                  <a:lnTo>
                    <a:pt x="15" y="42"/>
                  </a:lnTo>
                  <a:lnTo>
                    <a:pt x="11" y="42"/>
                  </a:lnTo>
                  <a:lnTo>
                    <a:pt x="7" y="42"/>
                  </a:lnTo>
                  <a:lnTo>
                    <a:pt x="2" y="44"/>
                  </a:lnTo>
                  <a:lnTo>
                    <a:pt x="0" y="50"/>
                  </a:lnTo>
                  <a:lnTo>
                    <a:pt x="7" y="50"/>
                  </a:lnTo>
                  <a:lnTo>
                    <a:pt x="7" y="48"/>
                  </a:lnTo>
                  <a:lnTo>
                    <a:pt x="11" y="48"/>
                  </a:lnTo>
                  <a:lnTo>
                    <a:pt x="17" y="48"/>
                  </a:lnTo>
                  <a:lnTo>
                    <a:pt x="25" y="44"/>
                  </a:lnTo>
                  <a:lnTo>
                    <a:pt x="30" y="36"/>
                  </a:lnTo>
                  <a:lnTo>
                    <a:pt x="34" y="23"/>
                  </a:lnTo>
                  <a:lnTo>
                    <a:pt x="38" y="3"/>
                  </a:lnTo>
                  <a:lnTo>
                    <a:pt x="36" y="5"/>
                  </a:lnTo>
                  <a:lnTo>
                    <a:pt x="32" y="0"/>
                  </a:lnTo>
                  <a:lnTo>
                    <a:pt x="30" y="0"/>
                  </a:lnTo>
                  <a:lnTo>
                    <a:pt x="30" y="2"/>
                  </a:lnTo>
                  <a:lnTo>
                    <a:pt x="3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1" name="Freeform 1035"/>
            <p:cNvSpPr>
              <a:spLocks/>
            </p:cNvSpPr>
            <p:nvPr/>
          </p:nvSpPr>
          <p:spPr bwMode="auto">
            <a:xfrm>
              <a:off x="896" y="871"/>
              <a:ext cx="186" cy="87"/>
            </a:xfrm>
            <a:custGeom>
              <a:avLst/>
              <a:gdLst>
                <a:gd name="T0" fmla="*/ 181 w 186"/>
                <a:gd name="T1" fmla="*/ 83 h 87"/>
                <a:gd name="T2" fmla="*/ 186 w 186"/>
                <a:gd name="T3" fmla="*/ 85 h 87"/>
                <a:gd name="T4" fmla="*/ 186 w 186"/>
                <a:gd name="T5" fmla="*/ 69 h 87"/>
                <a:gd name="T6" fmla="*/ 183 w 186"/>
                <a:gd name="T7" fmla="*/ 54 h 87"/>
                <a:gd name="T8" fmla="*/ 177 w 186"/>
                <a:gd name="T9" fmla="*/ 43 h 87"/>
                <a:gd name="T10" fmla="*/ 171 w 186"/>
                <a:gd name="T11" fmla="*/ 31 h 87"/>
                <a:gd name="T12" fmla="*/ 161 w 186"/>
                <a:gd name="T13" fmla="*/ 21 h 87"/>
                <a:gd name="T14" fmla="*/ 150 w 186"/>
                <a:gd name="T15" fmla="*/ 14 h 87"/>
                <a:gd name="T16" fmla="*/ 138 w 186"/>
                <a:gd name="T17" fmla="*/ 8 h 87"/>
                <a:gd name="T18" fmla="*/ 125 w 186"/>
                <a:gd name="T19" fmla="*/ 4 h 87"/>
                <a:gd name="T20" fmla="*/ 110 w 186"/>
                <a:gd name="T21" fmla="*/ 2 h 87"/>
                <a:gd name="T22" fmla="*/ 94 w 186"/>
                <a:gd name="T23" fmla="*/ 0 h 87"/>
                <a:gd name="T24" fmla="*/ 79 w 186"/>
                <a:gd name="T25" fmla="*/ 0 h 87"/>
                <a:gd name="T26" fmla="*/ 64 w 186"/>
                <a:gd name="T27" fmla="*/ 0 h 87"/>
                <a:gd name="T28" fmla="*/ 48 w 186"/>
                <a:gd name="T29" fmla="*/ 4 h 87"/>
                <a:gd name="T30" fmla="*/ 31 w 186"/>
                <a:gd name="T31" fmla="*/ 6 h 87"/>
                <a:gd name="T32" fmla="*/ 16 w 186"/>
                <a:gd name="T33" fmla="*/ 12 h 87"/>
                <a:gd name="T34" fmla="*/ 0 w 186"/>
                <a:gd name="T35" fmla="*/ 18 h 87"/>
                <a:gd name="T36" fmla="*/ 4 w 186"/>
                <a:gd name="T37" fmla="*/ 23 h 87"/>
                <a:gd name="T38" fmla="*/ 18 w 186"/>
                <a:gd name="T39" fmla="*/ 18 h 87"/>
                <a:gd name="T40" fmla="*/ 33 w 186"/>
                <a:gd name="T41" fmla="*/ 14 h 87"/>
                <a:gd name="T42" fmla="*/ 48 w 186"/>
                <a:gd name="T43" fmla="*/ 10 h 87"/>
                <a:gd name="T44" fmla="*/ 64 w 186"/>
                <a:gd name="T45" fmla="*/ 8 h 87"/>
                <a:gd name="T46" fmla="*/ 79 w 186"/>
                <a:gd name="T47" fmla="*/ 8 h 87"/>
                <a:gd name="T48" fmla="*/ 94 w 186"/>
                <a:gd name="T49" fmla="*/ 8 h 87"/>
                <a:gd name="T50" fmla="*/ 110 w 186"/>
                <a:gd name="T51" fmla="*/ 8 h 87"/>
                <a:gd name="T52" fmla="*/ 123 w 186"/>
                <a:gd name="T53" fmla="*/ 12 h 87"/>
                <a:gd name="T54" fmla="*/ 135 w 186"/>
                <a:gd name="T55" fmla="*/ 16 h 87"/>
                <a:gd name="T56" fmla="*/ 146 w 186"/>
                <a:gd name="T57" fmla="*/ 21 h 87"/>
                <a:gd name="T58" fmla="*/ 156 w 186"/>
                <a:gd name="T59" fmla="*/ 27 h 87"/>
                <a:gd name="T60" fmla="*/ 165 w 186"/>
                <a:gd name="T61" fmla="*/ 35 h 87"/>
                <a:gd name="T62" fmla="*/ 171 w 186"/>
                <a:gd name="T63" fmla="*/ 45 h 87"/>
                <a:gd name="T64" fmla="*/ 177 w 186"/>
                <a:gd name="T65" fmla="*/ 56 h 87"/>
                <a:gd name="T66" fmla="*/ 179 w 186"/>
                <a:gd name="T67" fmla="*/ 69 h 87"/>
                <a:gd name="T68" fmla="*/ 179 w 186"/>
                <a:gd name="T69" fmla="*/ 85 h 87"/>
                <a:gd name="T70" fmla="*/ 184 w 186"/>
                <a:gd name="T71" fmla="*/ 87 h 87"/>
                <a:gd name="T72" fmla="*/ 181 w 186"/>
                <a:gd name="T73" fmla="*/ 83 h 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87"/>
                <a:gd name="T113" fmla="*/ 186 w 186"/>
                <a:gd name="T114" fmla="*/ 87 h 8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87">
                  <a:moveTo>
                    <a:pt x="181" y="83"/>
                  </a:moveTo>
                  <a:lnTo>
                    <a:pt x="186" y="85"/>
                  </a:lnTo>
                  <a:lnTo>
                    <a:pt x="186" y="69"/>
                  </a:lnTo>
                  <a:lnTo>
                    <a:pt x="183" y="54"/>
                  </a:lnTo>
                  <a:lnTo>
                    <a:pt x="177" y="43"/>
                  </a:lnTo>
                  <a:lnTo>
                    <a:pt x="171" y="31"/>
                  </a:lnTo>
                  <a:lnTo>
                    <a:pt x="161" y="21"/>
                  </a:lnTo>
                  <a:lnTo>
                    <a:pt x="150" y="14"/>
                  </a:lnTo>
                  <a:lnTo>
                    <a:pt x="138" y="8"/>
                  </a:lnTo>
                  <a:lnTo>
                    <a:pt x="125" y="4"/>
                  </a:lnTo>
                  <a:lnTo>
                    <a:pt x="110" y="2"/>
                  </a:lnTo>
                  <a:lnTo>
                    <a:pt x="94" y="0"/>
                  </a:lnTo>
                  <a:lnTo>
                    <a:pt x="79" y="0"/>
                  </a:lnTo>
                  <a:lnTo>
                    <a:pt x="64" y="0"/>
                  </a:lnTo>
                  <a:lnTo>
                    <a:pt x="48" y="4"/>
                  </a:lnTo>
                  <a:lnTo>
                    <a:pt x="31" y="6"/>
                  </a:lnTo>
                  <a:lnTo>
                    <a:pt x="16" y="12"/>
                  </a:lnTo>
                  <a:lnTo>
                    <a:pt x="0" y="18"/>
                  </a:lnTo>
                  <a:lnTo>
                    <a:pt x="4" y="23"/>
                  </a:lnTo>
                  <a:lnTo>
                    <a:pt x="18" y="18"/>
                  </a:lnTo>
                  <a:lnTo>
                    <a:pt x="33" y="14"/>
                  </a:lnTo>
                  <a:lnTo>
                    <a:pt x="48" y="10"/>
                  </a:lnTo>
                  <a:lnTo>
                    <a:pt x="64" y="8"/>
                  </a:lnTo>
                  <a:lnTo>
                    <a:pt x="79" y="8"/>
                  </a:lnTo>
                  <a:lnTo>
                    <a:pt x="94" y="8"/>
                  </a:lnTo>
                  <a:lnTo>
                    <a:pt x="110" y="8"/>
                  </a:lnTo>
                  <a:lnTo>
                    <a:pt x="123" y="12"/>
                  </a:lnTo>
                  <a:lnTo>
                    <a:pt x="135" y="16"/>
                  </a:lnTo>
                  <a:lnTo>
                    <a:pt x="146" y="21"/>
                  </a:lnTo>
                  <a:lnTo>
                    <a:pt x="156" y="27"/>
                  </a:lnTo>
                  <a:lnTo>
                    <a:pt x="165" y="35"/>
                  </a:lnTo>
                  <a:lnTo>
                    <a:pt x="171" y="45"/>
                  </a:lnTo>
                  <a:lnTo>
                    <a:pt x="177" y="56"/>
                  </a:lnTo>
                  <a:lnTo>
                    <a:pt x="179" y="69"/>
                  </a:lnTo>
                  <a:lnTo>
                    <a:pt x="179" y="85"/>
                  </a:lnTo>
                  <a:lnTo>
                    <a:pt x="184" y="87"/>
                  </a:lnTo>
                  <a:lnTo>
                    <a:pt x="181" y="8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2" name="Freeform 1036"/>
            <p:cNvSpPr>
              <a:spLocks/>
            </p:cNvSpPr>
            <p:nvPr/>
          </p:nvSpPr>
          <p:spPr bwMode="auto">
            <a:xfrm>
              <a:off x="1077" y="904"/>
              <a:ext cx="113" cy="73"/>
            </a:xfrm>
            <a:custGeom>
              <a:avLst/>
              <a:gdLst>
                <a:gd name="T0" fmla="*/ 107 w 113"/>
                <a:gd name="T1" fmla="*/ 65 h 73"/>
                <a:gd name="T2" fmla="*/ 113 w 113"/>
                <a:gd name="T3" fmla="*/ 67 h 73"/>
                <a:gd name="T4" fmla="*/ 101 w 113"/>
                <a:gd name="T5" fmla="*/ 38 h 73"/>
                <a:gd name="T6" fmla="*/ 90 w 113"/>
                <a:gd name="T7" fmla="*/ 19 h 73"/>
                <a:gd name="T8" fmla="*/ 84 w 113"/>
                <a:gd name="T9" fmla="*/ 12 h 73"/>
                <a:gd name="T10" fmla="*/ 78 w 113"/>
                <a:gd name="T11" fmla="*/ 6 h 73"/>
                <a:gd name="T12" fmla="*/ 73 w 113"/>
                <a:gd name="T13" fmla="*/ 2 h 73"/>
                <a:gd name="T14" fmla="*/ 67 w 113"/>
                <a:gd name="T15" fmla="*/ 0 h 73"/>
                <a:gd name="T16" fmla="*/ 59 w 113"/>
                <a:gd name="T17" fmla="*/ 0 h 73"/>
                <a:gd name="T18" fmla="*/ 51 w 113"/>
                <a:gd name="T19" fmla="*/ 2 h 73"/>
                <a:gd name="T20" fmla="*/ 44 w 113"/>
                <a:gd name="T21" fmla="*/ 6 h 73"/>
                <a:gd name="T22" fmla="*/ 36 w 113"/>
                <a:gd name="T23" fmla="*/ 12 h 73"/>
                <a:gd name="T24" fmla="*/ 19 w 113"/>
                <a:gd name="T25" fmla="*/ 27 h 73"/>
                <a:gd name="T26" fmla="*/ 0 w 113"/>
                <a:gd name="T27" fmla="*/ 50 h 73"/>
                <a:gd name="T28" fmla="*/ 3 w 113"/>
                <a:gd name="T29" fmla="*/ 54 h 73"/>
                <a:gd name="T30" fmla="*/ 25 w 113"/>
                <a:gd name="T31" fmla="*/ 33 h 73"/>
                <a:gd name="T32" fmla="*/ 42 w 113"/>
                <a:gd name="T33" fmla="*/ 17 h 73"/>
                <a:gd name="T34" fmla="*/ 48 w 113"/>
                <a:gd name="T35" fmla="*/ 13 h 73"/>
                <a:gd name="T36" fmla="*/ 55 w 113"/>
                <a:gd name="T37" fmla="*/ 10 h 73"/>
                <a:gd name="T38" fmla="*/ 61 w 113"/>
                <a:gd name="T39" fmla="*/ 8 h 73"/>
                <a:gd name="T40" fmla="*/ 65 w 113"/>
                <a:gd name="T41" fmla="*/ 8 h 73"/>
                <a:gd name="T42" fmla="*/ 69 w 113"/>
                <a:gd name="T43" fmla="*/ 8 h 73"/>
                <a:gd name="T44" fmla="*/ 74 w 113"/>
                <a:gd name="T45" fmla="*/ 12 h 73"/>
                <a:gd name="T46" fmla="*/ 78 w 113"/>
                <a:gd name="T47" fmla="*/ 15 h 73"/>
                <a:gd name="T48" fmla="*/ 84 w 113"/>
                <a:gd name="T49" fmla="*/ 21 h 73"/>
                <a:gd name="T50" fmla="*/ 94 w 113"/>
                <a:gd name="T51" fmla="*/ 42 h 73"/>
                <a:gd name="T52" fmla="*/ 105 w 113"/>
                <a:gd name="T53" fmla="*/ 71 h 73"/>
                <a:gd name="T54" fmla="*/ 111 w 113"/>
                <a:gd name="T55" fmla="*/ 73 h 73"/>
                <a:gd name="T56" fmla="*/ 105 w 113"/>
                <a:gd name="T57" fmla="*/ 71 h 73"/>
                <a:gd name="T58" fmla="*/ 107 w 113"/>
                <a:gd name="T59" fmla="*/ 73 h 73"/>
                <a:gd name="T60" fmla="*/ 111 w 113"/>
                <a:gd name="T61" fmla="*/ 73 h 73"/>
                <a:gd name="T62" fmla="*/ 107 w 113"/>
                <a:gd name="T63" fmla="*/ 65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3"/>
                <a:gd name="T97" fmla="*/ 0 h 73"/>
                <a:gd name="T98" fmla="*/ 113 w 113"/>
                <a:gd name="T99" fmla="*/ 73 h 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3" h="73">
                  <a:moveTo>
                    <a:pt x="107" y="65"/>
                  </a:moveTo>
                  <a:lnTo>
                    <a:pt x="113" y="67"/>
                  </a:lnTo>
                  <a:lnTo>
                    <a:pt x="101" y="38"/>
                  </a:lnTo>
                  <a:lnTo>
                    <a:pt x="90" y="19"/>
                  </a:lnTo>
                  <a:lnTo>
                    <a:pt x="84" y="12"/>
                  </a:lnTo>
                  <a:lnTo>
                    <a:pt x="78" y="6"/>
                  </a:lnTo>
                  <a:lnTo>
                    <a:pt x="73" y="2"/>
                  </a:lnTo>
                  <a:lnTo>
                    <a:pt x="67" y="0"/>
                  </a:lnTo>
                  <a:lnTo>
                    <a:pt x="59" y="0"/>
                  </a:lnTo>
                  <a:lnTo>
                    <a:pt x="51" y="2"/>
                  </a:lnTo>
                  <a:lnTo>
                    <a:pt x="44" y="6"/>
                  </a:lnTo>
                  <a:lnTo>
                    <a:pt x="36" y="12"/>
                  </a:lnTo>
                  <a:lnTo>
                    <a:pt x="19" y="27"/>
                  </a:lnTo>
                  <a:lnTo>
                    <a:pt x="0" y="50"/>
                  </a:lnTo>
                  <a:lnTo>
                    <a:pt x="3" y="54"/>
                  </a:lnTo>
                  <a:lnTo>
                    <a:pt x="25" y="33"/>
                  </a:lnTo>
                  <a:lnTo>
                    <a:pt x="42" y="17"/>
                  </a:lnTo>
                  <a:lnTo>
                    <a:pt x="48" y="13"/>
                  </a:lnTo>
                  <a:lnTo>
                    <a:pt x="55" y="10"/>
                  </a:lnTo>
                  <a:lnTo>
                    <a:pt x="61" y="8"/>
                  </a:lnTo>
                  <a:lnTo>
                    <a:pt x="65" y="8"/>
                  </a:lnTo>
                  <a:lnTo>
                    <a:pt x="69" y="8"/>
                  </a:lnTo>
                  <a:lnTo>
                    <a:pt x="74" y="12"/>
                  </a:lnTo>
                  <a:lnTo>
                    <a:pt x="78" y="15"/>
                  </a:lnTo>
                  <a:lnTo>
                    <a:pt x="84" y="21"/>
                  </a:lnTo>
                  <a:lnTo>
                    <a:pt x="94" y="42"/>
                  </a:lnTo>
                  <a:lnTo>
                    <a:pt x="105" y="71"/>
                  </a:lnTo>
                  <a:lnTo>
                    <a:pt x="111" y="73"/>
                  </a:lnTo>
                  <a:lnTo>
                    <a:pt x="105" y="71"/>
                  </a:lnTo>
                  <a:lnTo>
                    <a:pt x="107" y="73"/>
                  </a:lnTo>
                  <a:lnTo>
                    <a:pt x="111" y="73"/>
                  </a:lnTo>
                  <a:lnTo>
                    <a:pt x="107" y="6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3" name="Freeform 1037"/>
            <p:cNvSpPr>
              <a:spLocks/>
            </p:cNvSpPr>
            <p:nvPr/>
          </p:nvSpPr>
          <p:spPr bwMode="auto">
            <a:xfrm>
              <a:off x="1184" y="869"/>
              <a:ext cx="31" cy="108"/>
            </a:xfrm>
            <a:custGeom>
              <a:avLst/>
              <a:gdLst>
                <a:gd name="T0" fmla="*/ 27 w 31"/>
                <a:gd name="T1" fmla="*/ 0 h 108"/>
                <a:gd name="T2" fmla="*/ 25 w 31"/>
                <a:gd name="T3" fmla="*/ 4 h 108"/>
                <a:gd name="T4" fmla="*/ 19 w 31"/>
                <a:gd name="T5" fmla="*/ 18 h 108"/>
                <a:gd name="T6" fmla="*/ 17 w 31"/>
                <a:gd name="T7" fmla="*/ 31 h 108"/>
                <a:gd name="T8" fmla="*/ 15 w 31"/>
                <a:gd name="T9" fmla="*/ 47 h 108"/>
                <a:gd name="T10" fmla="*/ 15 w 31"/>
                <a:gd name="T11" fmla="*/ 62 h 108"/>
                <a:gd name="T12" fmla="*/ 14 w 31"/>
                <a:gd name="T13" fmla="*/ 75 h 108"/>
                <a:gd name="T14" fmla="*/ 12 w 31"/>
                <a:gd name="T15" fmla="*/ 87 h 108"/>
                <a:gd name="T16" fmla="*/ 10 w 31"/>
                <a:gd name="T17" fmla="*/ 93 h 108"/>
                <a:gd name="T18" fmla="*/ 6 w 31"/>
                <a:gd name="T19" fmla="*/ 96 h 108"/>
                <a:gd name="T20" fmla="*/ 4 w 31"/>
                <a:gd name="T21" fmla="*/ 98 h 108"/>
                <a:gd name="T22" fmla="*/ 0 w 31"/>
                <a:gd name="T23" fmla="*/ 100 h 108"/>
                <a:gd name="T24" fmla="*/ 4 w 31"/>
                <a:gd name="T25" fmla="*/ 108 h 108"/>
                <a:gd name="T26" fmla="*/ 8 w 31"/>
                <a:gd name="T27" fmla="*/ 104 h 108"/>
                <a:gd name="T28" fmla="*/ 12 w 31"/>
                <a:gd name="T29" fmla="*/ 100 h 108"/>
                <a:gd name="T30" fmla="*/ 15 w 31"/>
                <a:gd name="T31" fmla="*/ 94 h 108"/>
                <a:gd name="T32" fmla="*/ 17 w 31"/>
                <a:gd name="T33" fmla="*/ 89 h 108"/>
                <a:gd name="T34" fmla="*/ 21 w 31"/>
                <a:gd name="T35" fmla="*/ 77 h 108"/>
                <a:gd name="T36" fmla="*/ 21 w 31"/>
                <a:gd name="T37" fmla="*/ 62 h 108"/>
                <a:gd name="T38" fmla="*/ 23 w 31"/>
                <a:gd name="T39" fmla="*/ 48 h 108"/>
                <a:gd name="T40" fmla="*/ 23 w 31"/>
                <a:gd name="T41" fmla="*/ 33 h 108"/>
                <a:gd name="T42" fmla="*/ 27 w 31"/>
                <a:gd name="T43" fmla="*/ 20 h 108"/>
                <a:gd name="T44" fmla="*/ 31 w 31"/>
                <a:gd name="T45" fmla="*/ 6 h 108"/>
                <a:gd name="T46" fmla="*/ 27 w 31"/>
                <a:gd name="T47" fmla="*/ 8 h 108"/>
                <a:gd name="T48" fmla="*/ 27 w 31"/>
                <a:gd name="T49" fmla="*/ 0 h 108"/>
                <a:gd name="T50" fmla="*/ 25 w 31"/>
                <a:gd name="T51" fmla="*/ 0 h 108"/>
                <a:gd name="T52" fmla="*/ 25 w 31"/>
                <a:gd name="T53" fmla="*/ 4 h 108"/>
                <a:gd name="T54" fmla="*/ 27 w 31"/>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
                <a:gd name="T85" fmla="*/ 0 h 108"/>
                <a:gd name="T86" fmla="*/ 31 w 31"/>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 h="108">
                  <a:moveTo>
                    <a:pt x="27" y="0"/>
                  </a:moveTo>
                  <a:lnTo>
                    <a:pt x="25" y="4"/>
                  </a:lnTo>
                  <a:lnTo>
                    <a:pt x="19" y="18"/>
                  </a:lnTo>
                  <a:lnTo>
                    <a:pt x="17" y="31"/>
                  </a:lnTo>
                  <a:lnTo>
                    <a:pt x="15" y="47"/>
                  </a:lnTo>
                  <a:lnTo>
                    <a:pt x="15" y="62"/>
                  </a:lnTo>
                  <a:lnTo>
                    <a:pt x="14" y="75"/>
                  </a:lnTo>
                  <a:lnTo>
                    <a:pt x="12" y="87"/>
                  </a:lnTo>
                  <a:lnTo>
                    <a:pt x="10" y="93"/>
                  </a:lnTo>
                  <a:lnTo>
                    <a:pt x="6" y="96"/>
                  </a:lnTo>
                  <a:lnTo>
                    <a:pt x="4" y="98"/>
                  </a:lnTo>
                  <a:lnTo>
                    <a:pt x="0" y="100"/>
                  </a:lnTo>
                  <a:lnTo>
                    <a:pt x="4" y="108"/>
                  </a:lnTo>
                  <a:lnTo>
                    <a:pt x="8" y="104"/>
                  </a:lnTo>
                  <a:lnTo>
                    <a:pt x="12" y="100"/>
                  </a:lnTo>
                  <a:lnTo>
                    <a:pt x="15" y="94"/>
                  </a:lnTo>
                  <a:lnTo>
                    <a:pt x="17" y="89"/>
                  </a:lnTo>
                  <a:lnTo>
                    <a:pt x="21" y="77"/>
                  </a:lnTo>
                  <a:lnTo>
                    <a:pt x="21" y="62"/>
                  </a:lnTo>
                  <a:lnTo>
                    <a:pt x="23" y="48"/>
                  </a:lnTo>
                  <a:lnTo>
                    <a:pt x="23" y="33"/>
                  </a:lnTo>
                  <a:lnTo>
                    <a:pt x="27" y="20"/>
                  </a:lnTo>
                  <a:lnTo>
                    <a:pt x="31" y="6"/>
                  </a:lnTo>
                  <a:lnTo>
                    <a:pt x="27" y="8"/>
                  </a:lnTo>
                  <a:lnTo>
                    <a:pt x="27" y="0"/>
                  </a:lnTo>
                  <a:lnTo>
                    <a:pt x="25" y="0"/>
                  </a:lnTo>
                  <a:lnTo>
                    <a:pt x="25" y="4"/>
                  </a:lnTo>
                  <a:lnTo>
                    <a:pt x="2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4" name="Freeform 1038"/>
            <p:cNvSpPr>
              <a:spLocks/>
            </p:cNvSpPr>
            <p:nvPr/>
          </p:nvSpPr>
          <p:spPr bwMode="auto">
            <a:xfrm>
              <a:off x="1211" y="869"/>
              <a:ext cx="86" cy="133"/>
            </a:xfrm>
            <a:custGeom>
              <a:avLst/>
              <a:gdLst>
                <a:gd name="T0" fmla="*/ 81 w 86"/>
                <a:gd name="T1" fmla="*/ 123 h 133"/>
                <a:gd name="T2" fmla="*/ 86 w 86"/>
                <a:gd name="T3" fmla="*/ 125 h 133"/>
                <a:gd name="T4" fmla="*/ 84 w 86"/>
                <a:gd name="T5" fmla="*/ 108 h 133"/>
                <a:gd name="T6" fmla="*/ 82 w 86"/>
                <a:gd name="T7" fmla="*/ 89 h 133"/>
                <a:gd name="T8" fmla="*/ 77 w 86"/>
                <a:gd name="T9" fmla="*/ 70 h 133"/>
                <a:gd name="T10" fmla="*/ 67 w 86"/>
                <a:gd name="T11" fmla="*/ 48 h 133"/>
                <a:gd name="T12" fmla="*/ 63 w 86"/>
                <a:gd name="T13" fmla="*/ 39 h 133"/>
                <a:gd name="T14" fmla="*/ 58 w 86"/>
                <a:gd name="T15" fmla="*/ 31 h 133"/>
                <a:gd name="T16" fmla="*/ 50 w 86"/>
                <a:gd name="T17" fmla="*/ 22 h 133"/>
                <a:gd name="T18" fmla="*/ 42 w 86"/>
                <a:gd name="T19" fmla="*/ 16 h 133"/>
                <a:gd name="T20" fmla="*/ 33 w 86"/>
                <a:gd name="T21" fmla="*/ 10 h 133"/>
                <a:gd name="T22" fmla="*/ 23 w 86"/>
                <a:gd name="T23" fmla="*/ 4 h 133"/>
                <a:gd name="T24" fmla="*/ 11 w 86"/>
                <a:gd name="T25" fmla="*/ 2 h 133"/>
                <a:gd name="T26" fmla="*/ 0 w 86"/>
                <a:gd name="T27" fmla="*/ 0 h 133"/>
                <a:gd name="T28" fmla="*/ 0 w 86"/>
                <a:gd name="T29" fmla="*/ 8 h 133"/>
                <a:gd name="T30" fmla="*/ 11 w 86"/>
                <a:gd name="T31" fmla="*/ 10 h 133"/>
                <a:gd name="T32" fmla="*/ 21 w 86"/>
                <a:gd name="T33" fmla="*/ 12 h 133"/>
                <a:gd name="T34" fmla="*/ 29 w 86"/>
                <a:gd name="T35" fmla="*/ 16 h 133"/>
                <a:gd name="T36" fmla="*/ 38 w 86"/>
                <a:gd name="T37" fmla="*/ 22 h 133"/>
                <a:gd name="T38" fmla="*/ 44 w 86"/>
                <a:gd name="T39" fmla="*/ 27 h 133"/>
                <a:gd name="T40" fmla="*/ 52 w 86"/>
                <a:gd name="T41" fmla="*/ 35 h 133"/>
                <a:gd name="T42" fmla="*/ 58 w 86"/>
                <a:gd name="T43" fmla="*/ 43 h 133"/>
                <a:gd name="T44" fmla="*/ 61 w 86"/>
                <a:gd name="T45" fmla="*/ 52 h 133"/>
                <a:gd name="T46" fmla="*/ 69 w 86"/>
                <a:gd name="T47" fmla="*/ 71 h 133"/>
                <a:gd name="T48" fmla="*/ 75 w 86"/>
                <a:gd name="T49" fmla="*/ 91 h 133"/>
                <a:gd name="T50" fmla="*/ 79 w 86"/>
                <a:gd name="T51" fmla="*/ 110 h 133"/>
                <a:gd name="T52" fmla="*/ 79 w 86"/>
                <a:gd name="T53" fmla="*/ 125 h 133"/>
                <a:gd name="T54" fmla="*/ 86 w 86"/>
                <a:gd name="T55" fmla="*/ 129 h 133"/>
                <a:gd name="T56" fmla="*/ 79 w 86"/>
                <a:gd name="T57" fmla="*/ 125 h 133"/>
                <a:gd name="T58" fmla="*/ 81 w 86"/>
                <a:gd name="T59" fmla="*/ 133 h 133"/>
                <a:gd name="T60" fmla="*/ 86 w 86"/>
                <a:gd name="T61" fmla="*/ 129 h 133"/>
                <a:gd name="T62" fmla="*/ 81 w 86"/>
                <a:gd name="T63" fmla="*/ 123 h 1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6"/>
                <a:gd name="T97" fmla="*/ 0 h 133"/>
                <a:gd name="T98" fmla="*/ 86 w 86"/>
                <a:gd name="T99" fmla="*/ 133 h 1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6" h="133">
                  <a:moveTo>
                    <a:pt x="81" y="123"/>
                  </a:moveTo>
                  <a:lnTo>
                    <a:pt x="86" y="125"/>
                  </a:lnTo>
                  <a:lnTo>
                    <a:pt x="84" y="108"/>
                  </a:lnTo>
                  <a:lnTo>
                    <a:pt x="82" y="89"/>
                  </a:lnTo>
                  <a:lnTo>
                    <a:pt x="77" y="70"/>
                  </a:lnTo>
                  <a:lnTo>
                    <a:pt x="67" y="48"/>
                  </a:lnTo>
                  <a:lnTo>
                    <a:pt x="63" y="39"/>
                  </a:lnTo>
                  <a:lnTo>
                    <a:pt x="58" y="31"/>
                  </a:lnTo>
                  <a:lnTo>
                    <a:pt x="50" y="22"/>
                  </a:lnTo>
                  <a:lnTo>
                    <a:pt x="42" y="16"/>
                  </a:lnTo>
                  <a:lnTo>
                    <a:pt x="33" y="10"/>
                  </a:lnTo>
                  <a:lnTo>
                    <a:pt x="23" y="4"/>
                  </a:lnTo>
                  <a:lnTo>
                    <a:pt x="11" y="2"/>
                  </a:lnTo>
                  <a:lnTo>
                    <a:pt x="0" y="0"/>
                  </a:lnTo>
                  <a:lnTo>
                    <a:pt x="0" y="8"/>
                  </a:lnTo>
                  <a:lnTo>
                    <a:pt x="11" y="10"/>
                  </a:lnTo>
                  <a:lnTo>
                    <a:pt x="21" y="12"/>
                  </a:lnTo>
                  <a:lnTo>
                    <a:pt x="29" y="16"/>
                  </a:lnTo>
                  <a:lnTo>
                    <a:pt x="38" y="22"/>
                  </a:lnTo>
                  <a:lnTo>
                    <a:pt x="44" y="27"/>
                  </a:lnTo>
                  <a:lnTo>
                    <a:pt x="52" y="35"/>
                  </a:lnTo>
                  <a:lnTo>
                    <a:pt x="58" y="43"/>
                  </a:lnTo>
                  <a:lnTo>
                    <a:pt x="61" y="52"/>
                  </a:lnTo>
                  <a:lnTo>
                    <a:pt x="69" y="71"/>
                  </a:lnTo>
                  <a:lnTo>
                    <a:pt x="75" y="91"/>
                  </a:lnTo>
                  <a:lnTo>
                    <a:pt x="79" y="110"/>
                  </a:lnTo>
                  <a:lnTo>
                    <a:pt x="79" y="125"/>
                  </a:lnTo>
                  <a:lnTo>
                    <a:pt x="86" y="129"/>
                  </a:lnTo>
                  <a:lnTo>
                    <a:pt x="79" y="125"/>
                  </a:lnTo>
                  <a:lnTo>
                    <a:pt x="81" y="133"/>
                  </a:lnTo>
                  <a:lnTo>
                    <a:pt x="86" y="129"/>
                  </a:lnTo>
                  <a:lnTo>
                    <a:pt x="81"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5" name="Freeform 1039"/>
            <p:cNvSpPr>
              <a:spLocks/>
            </p:cNvSpPr>
            <p:nvPr/>
          </p:nvSpPr>
          <p:spPr bwMode="auto">
            <a:xfrm>
              <a:off x="1292" y="956"/>
              <a:ext cx="63" cy="42"/>
            </a:xfrm>
            <a:custGeom>
              <a:avLst/>
              <a:gdLst>
                <a:gd name="T0" fmla="*/ 63 w 63"/>
                <a:gd name="T1" fmla="*/ 25 h 42"/>
                <a:gd name="T2" fmla="*/ 63 w 63"/>
                <a:gd name="T3" fmla="*/ 25 h 42"/>
                <a:gd name="T4" fmla="*/ 57 w 63"/>
                <a:gd name="T5" fmla="*/ 13 h 42"/>
                <a:gd name="T6" fmla="*/ 53 w 63"/>
                <a:gd name="T7" fmla="*/ 4 h 42"/>
                <a:gd name="T8" fmla="*/ 48 w 63"/>
                <a:gd name="T9" fmla="*/ 0 h 42"/>
                <a:gd name="T10" fmla="*/ 40 w 63"/>
                <a:gd name="T11" fmla="*/ 0 h 42"/>
                <a:gd name="T12" fmla="*/ 34 w 63"/>
                <a:gd name="T13" fmla="*/ 4 h 42"/>
                <a:gd name="T14" fmla="*/ 26 w 63"/>
                <a:gd name="T15" fmla="*/ 11 h 42"/>
                <a:gd name="T16" fmla="*/ 15 w 63"/>
                <a:gd name="T17" fmla="*/ 23 h 42"/>
                <a:gd name="T18" fmla="*/ 0 w 63"/>
                <a:gd name="T19" fmla="*/ 36 h 42"/>
                <a:gd name="T20" fmla="*/ 5 w 63"/>
                <a:gd name="T21" fmla="*/ 42 h 42"/>
                <a:gd name="T22" fmla="*/ 21 w 63"/>
                <a:gd name="T23" fmla="*/ 27 h 42"/>
                <a:gd name="T24" fmla="*/ 30 w 63"/>
                <a:gd name="T25" fmla="*/ 17 h 42"/>
                <a:gd name="T26" fmla="*/ 38 w 63"/>
                <a:gd name="T27" fmla="*/ 9 h 42"/>
                <a:gd name="T28" fmla="*/ 44 w 63"/>
                <a:gd name="T29" fmla="*/ 6 h 42"/>
                <a:gd name="T30" fmla="*/ 44 w 63"/>
                <a:gd name="T31" fmla="*/ 6 h 42"/>
                <a:gd name="T32" fmla="*/ 48 w 63"/>
                <a:gd name="T33" fmla="*/ 7 h 42"/>
                <a:gd name="T34" fmla="*/ 51 w 63"/>
                <a:gd name="T35" fmla="*/ 17 h 42"/>
                <a:gd name="T36" fmla="*/ 57 w 63"/>
                <a:gd name="T37" fmla="*/ 29 h 42"/>
                <a:gd name="T38" fmla="*/ 57 w 63"/>
                <a:gd name="T39" fmla="*/ 31 h 42"/>
                <a:gd name="T40" fmla="*/ 63 w 63"/>
                <a:gd name="T41" fmla="*/ 25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3"/>
                <a:gd name="T64" fmla="*/ 0 h 42"/>
                <a:gd name="T65" fmla="*/ 63 w 63"/>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3" h="42">
                  <a:moveTo>
                    <a:pt x="63" y="25"/>
                  </a:moveTo>
                  <a:lnTo>
                    <a:pt x="63" y="25"/>
                  </a:lnTo>
                  <a:lnTo>
                    <a:pt x="57" y="13"/>
                  </a:lnTo>
                  <a:lnTo>
                    <a:pt x="53" y="4"/>
                  </a:lnTo>
                  <a:lnTo>
                    <a:pt x="48" y="0"/>
                  </a:lnTo>
                  <a:lnTo>
                    <a:pt x="40" y="0"/>
                  </a:lnTo>
                  <a:lnTo>
                    <a:pt x="34" y="4"/>
                  </a:lnTo>
                  <a:lnTo>
                    <a:pt x="26" y="11"/>
                  </a:lnTo>
                  <a:lnTo>
                    <a:pt x="15" y="23"/>
                  </a:lnTo>
                  <a:lnTo>
                    <a:pt x="0" y="36"/>
                  </a:lnTo>
                  <a:lnTo>
                    <a:pt x="5" y="42"/>
                  </a:lnTo>
                  <a:lnTo>
                    <a:pt x="21" y="27"/>
                  </a:lnTo>
                  <a:lnTo>
                    <a:pt x="30" y="17"/>
                  </a:lnTo>
                  <a:lnTo>
                    <a:pt x="38" y="9"/>
                  </a:lnTo>
                  <a:lnTo>
                    <a:pt x="44" y="6"/>
                  </a:lnTo>
                  <a:lnTo>
                    <a:pt x="48" y="7"/>
                  </a:lnTo>
                  <a:lnTo>
                    <a:pt x="51" y="17"/>
                  </a:lnTo>
                  <a:lnTo>
                    <a:pt x="57" y="29"/>
                  </a:lnTo>
                  <a:lnTo>
                    <a:pt x="57" y="31"/>
                  </a:lnTo>
                  <a:lnTo>
                    <a:pt x="63"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6" name="Freeform 1040"/>
            <p:cNvSpPr>
              <a:spLocks/>
            </p:cNvSpPr>
            <p:nvPr/>
          </p:nvSpPr>
          <p:spPr bwMode="auto">
            <a:xfrm>
              <a:off x="1338" y="981"/>
              <a:ext cx="32" cy="77"/>
            </a:xfrm>
            <a:custGeom>
              <a:avLst/>
              <a:gdLst>
                <a:gd name="T0" fmla="*/ 7 w 32"/>
                <a:gd name="T1" fmla="*/ 77 h 77"/>
                <a:gd name="T2" fmla="*/ 7 w 32"/>
                <a:gd name="T3" fmla="*/ 77 h 77"/>
                <a:gd name="T4" fmla="*/ 9 w 32"/>
                <a:gd name="T5" fmla="*/ 71 h 77"/>
                <a:gd name="T6" fmla="*/ 13 w 32"/>
                <a:gd name="T7" fmla="*/ 65 h 77"/>
                <a:gd name="T8" fmla="*/ 21 w 32"/>
                <a:gd name="T9" fmla="*/ 57 h 77"/>
                <a:gd name="T10" fmla="*/ 26 w 32"/>
                <a:gd name="T11" fmla="*/ 50 h 77"/>
                <a:gd name="T12" fmla="*/ 32 w 32"/>
                <a:gd name="T13" fmla="*/ 38 h 77"/>
                <a:gd name="T14" fmla="*/ 32 w 32"/>
                <a:gd name="T15" fmla="*/ 27 h 77"/>
                <a:gd name="T16" fmla="*/ 30 w 32"/>
                <a:gd name="T17" fmla="*/ 21 h 77"/>
                <a:gd name="T18" fmla="*/ 28 w 32"/>
                <a:gd name="T19" fmla="*/ 13 h 77"/>
                <a:gd name="T20" fmla="*/ 23 w 32"/>
                <a:gd name="T21" fmla="*/ 7 h 77"/>
                <a:gd name="T22" fmla="*/ 17 w 32"/>
                <a:gd name="T23" fmla="*/ 0 h 77"/>
                <a:gd name="T24" fmla="*/ 11 w 32"/>
                <a:gd name="T25" fmla="*/ 6 h 77"/>
                <a:gd name="T26" fmla="*/ 17 w 32"/>
                <a:gd name="T27" fmla="*/ 11 h 77"/>
                <a:gd name="T28" fmla="*/ 23 w 32"/>
                <a:gd name="T29" fmla="*/ 17 h 77"/>
                <a:gd name="T30" fmla="*/ 25 w 32"/>
                <a:gd name="T31" fmla="*/ 23 h 77"/>
                <a:gd name="T32" fmla="*/ 25 w 32"/>
                <a:gd name="T33" fmla="*/ 27 h 77"/>
                <a:gd name="T34" fmla="*/ 25 w 32"/>
                <a:gd name="T35" fmla="*/ 36 h 77"/>
                <a:gd name="T36" fmla="*/ 21 w 32"/>
                <a:gd name="T37" fmla="*/ 46 h 77"/>
                <a:gd name="T38" fmla="*/ 15 w 32"/>
                <a:gd name="T39" fmla="*/ 53 h 77"/>
                <a:gd name="T40" fmla="*/ 9 w 32"/>
                <a:gd name="T41" fmla="*/ 61 h 77"/>
                <a:gd name="T42" fmla="*/ 3 w 32"/>
                <a:gd name="T43" fmla="*/ 69 h 77"/>
                <a:gd name="T44" fmla="*/ 0 w 32"/>
                <a:gd name="T45" fmla="*/ 77 h 77"/>
                <a:gd name="T46" fmla="*/ 0 w 32"/>
                <a:gd name="T47" fmla="*/ 77 h 77"/>
                <a:gd name="T48" fmla="*/ 7 w 32"/>
                <a:gd name="T49" fmla="*/ 77 h 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77"/>
                <a:gd name="T77" fmla="*/ 32 w 32"/>
                <a:gd name="T78" fmla="*/ 77 h 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77">
                  <a:moveTo>
                    <a:pt x="7" y="77"/>
                  </a:moveTo>
                  <a:lnTo>
                    <a:pt x="7" y="77"/>
                  </a:lnTo>
                  <a:lnTo>
                    <a:pt x="9" y="71"/>
                  </a:lnTo>
                  <a:lnTo>
                    <a:pt x="13" y="65"/>
                  </a:lnTo>
                  <a:lnTo>
                    <a:pt x="21" y="57"/>
                  </a:lnTo>
                  <a:lnTo>
                    <a:pt x="26" y="50"/>
                  </a:lnTo>
                  <a:lnTo>
                    <a:pt x="32" y="38"/>
                  </a:lnTo>
                  <a:lnTo>
                    <a:pt x="32" y="27"/>
                  </a:lnTo>
                  <a:lnTo>
                    <a:pt x="30" y="21"/>
                  </a:lnTo>
                  <a:lnTo>
                    <a:pt x="28" y="13"/>
                  </a:lnTo>
                  <a:lnTo>
                    <a:pt x="23" y="7"/>
                  </a:lnTo>
                  <a:lnTo>
                    <a:pt x="17" y="0"/>
                  </a:lnTo>
                  <a:lnTo>
                    <a:pt x="11" y="6"/>
                  </a:lnTo>
                  <a:lnTo>
                    <a:pt x="17" y="11"/>
                  </a:lnTo>
                  <a:lnTo>
                    <a:pt x="23" y="17"/>
                  </a:lnTo>
                  <a:lnTo>
                    <a:pt x="25" y="23"/>
                  </a:lnTo>
                  <a:lnTo>
                    <a:pt x="25" y="27"/>
                  </a:lnTo>
                  <a:lnTo>
                    <a:pt x="25" y="36"/>
                  </a:lnTo>
                  <a:lnTo>
                    <a:pt x="21" y="46"/>
                  </a:lnTo>
                  <a:lnTo>
                    <a:pt x="15" y="53"/>
                  </a:lnTo>
                  <a:lnTo>
                    <a:pt x="9" y="61"/>
                  </a:lnTo>
                  <a:lnTo>
                    <a:pt x="3" y="69"/>
                  </a:lnTo>
                  <a:lnTo>
                    <a:pt x="0" y="77"/>
                  </a:lnTo>
                  <a:lnTo>
                    <a:pt x="7" y="7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7" name="Freeform 1041"/>
            <p:cNvSpPr>
              <a:spLocks/>
            </p:cNvSpPr>
            <p:nvPr/>
          </p:nvSpPr>
          <p:spPr bwMode="auto">
            <a:xfrm>
              <a:off x="1338" y="1058"/>
              <a:ext cx="65" cy="130"/>
            </a:xfrm>
            <a:custGeom>
              <a:avLst/>
              <a:gdLst>
                <a:gd name="T0" fmla="*/ 65 w 65"/>
                <a:gd name="T1" fmla="*/ 128 h 130"/>
                <a:gd name="T2" fmla="*/ 65 w 65"/>
                <a:gd name="T3" fmla="*/ 128 h 130"/>
                <a:gd name="T4" fmla="*/ 59 w 65"/>
                <a:gd name="T5" fmla="*/ 109 h 130"/>
                <a:gd name="T6" fmla="*/ 49 w 65"/>
                <a:gd name="T7" fmla="*/ 94 h 130"/>
                <a:gd name="T8" fmla="*/ 40 w 65"/>
                <a:gd name="T9" fmla="*/ 76 h 130"/>
                <a:gd name="T10" fmla="*/ 30 w 65"/>
                <a:gd name="T11" fmla="*/ 61 h 130"/>
                <a:gd name="T12" fmla="*/ 21 w 65"/>
                <a:gd name="T13" fmla="*/ 46 h 130"/>
                <a:gd name="T14" fmla="*/ 15 w 65"/>
                <a:gd name="T15" fmla="*/ 30 h 130"/>
                <a:gd name="T16" fmla="*/ 9 w 65"/>
                <a:gd name="T17" fmla="*/ 15 h 130"/>
                <a:gd name="T18" fmla="*/ 7 w 65"/>
                <a:gd name="T19" fmla="*/ 0 h 130"/>
                <a:gd name="T20" fmla="*/ 0 w 65"/>
                <a:gd name="T21" fmla="*/ 0 h 130"/>
                <a:gd name="T22" fmla="*/ 2 w 65"/>
                <a:gd name="T23" fmla="*/ 17 h 130"/>
                <a:gd name="T24" fmla="*/ 7 w 65"/>
                <a:gd name="T25" fmla="*/ 32 h 130"/>
                <a:gd name="T26" fmla="*/ 15 w 65"/>
                <a:gd name="T27" fmla="*/ 49 h 130"/>
                <a:gd name="T28" fmla="*/ 25 w 65"/>
                <a:gd name="T29" fmla="*/ 65 h 130"/>
                <a:gd name="T30" fmla="*/ 34 w 65"/>
                <a:gd name="T31" fmla="*/ 80 h 130"/>
                <a:gd name="T32" fmla="*/ 44 w 65"/>
                <a:gd name="T33" fmla="*/ 97 h 130"/>
                <a:gd name="T34" fmla="*/ 51 w 65"/>
                <a:gd name="T35" fmla="*/ 113 h 130"/>
                <a:gd name="T36" fmla="*/ 59 w 65"/>
                <a:gd name="T37" fmla="*/ 130 h 130"/>
                <a:gd name="T38" fmla="*/ 59 w 65"/>
                <a:gd name="T39" fmla="*/ 130 h 130"/>
                <a:gd name="T40" fmla="*/ 65 w 65"/>
                <a:gd name="T41" fmla="*/ 128 h 1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130"/>
                <a:gd name="T65" fmla="*/ 65 w 65"/>
                <a:gd name="T66" fmla="*/ 130 h 1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130">
                  <a:moveTo>
                    <a:pt x="65" y="128"/>
                  </a:moveTo>
                  <a:lnTo>
                    <a:pt x="65" y="128"/>
                  </a:lnTo>
                  <a:lnTo>
                    <a:pt x="59" y="109"/>
                  </a:lnTo>
                  <a:lnTo>
                    <a:pt x="49" y="94"/>
                  </a:lnTo>
                  <a:lnTo>
                    <a:pt x="40" y="76"/>
                  </a:lnTo>
                  <a:lnTo>
                    <a:pt x="30" y="61"/>
                  </a:lnTo>
                  <a:lnTo>
                    <a:pt x="21" y="46"/>
                  </a:lnTo>
                  <a:lnTo>
                    <a:pt x="15" y="30"/>
                  </a:lnTo>
                  <a:lnTo>
                    <a:pt x="9" y="15"/>
                  </a:lnTo>
                  <a:lnTo>
                    <a:pt x="7" y="0"/>
                  </a:lnTo>
                  <a:lnTo>
                    <a:pt x="0" y="0"/>
                  </a:lnTo>
                  <a:lnTo>
                    <a:pt x="2" y="17"/>
                  </a:lnTo>
                  <a:lnTo>
                    <a:pt x="7" y="32"/>
                  </a:lnTo>
                  <a:lnTo>
                    <a:pt x="15" y="49"/>
                  </a:lnTo>
                  <a:lnTo>
                    <a:pt x="25" y="65"/>
                  </a:lnTo>
                  <a:lnTo>
                    <a:pt x="34" y="80"/>
                  </a:lnTo>
                  <a:lnTo>
                    <a:pt x="44" y="97"/>
                  </a:lnTo>
                  <a:lnTo>
                    <a:pt x="51" y="113"/>
                  </a:lnTo>
                  <a:lnTo>
                    <a:pt x="59" y="130"/>
                  </a:lnTo>
                  <a:lnTo>
                    <a:pt x="65" y="1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8" name="Freeform 1042"/>
            <p:cNvSpPr>
              <a:spLocks/>
            </p:cNvSpPr>
            <p:nvPr/>
          </p:nvSpPr>
          <p:spPr bwMode="auto">
            <a:xfrm>
              <a:off x="1046" y="1186"/>
              <a:ext cx="366" cy="315"/>
            </a:xfrm>
            <a:custGeom>
              <a:avLst/>
              <a:gdLst>
                <a:gd name="T0" fmla="*/ 2 w 366"/>
                <a:gd name="T1" fmla="*/ 313 h 315"/>
                <a:gd name="T2" fmla="*/ 6 w 366"/>
                <a:gd name="T3" fmla="*/ 313 h 315"/>
                <a:gd name="T4" fmla="*/ 15 w 366"/>
                <a:gd name="T5" fmla="*/ 303 h 315"/>
                <a:gd name="T6" fmla="*/ 25 w 366"/>
                <a:gd name="T7" fmla="*/ 298 h 315"/>
                <a:gd name="T8" fmla="*/ 36 w 366"/>
                <a:gd name="T9" fmla="*/ 290 h 315"/>
                <a:gd name="T10" fmla="*/ 50 w 366"/>
                <a:gd name="T11" fmla="*/ 284 h 315"/>
                <a:gd name="T12" fmla="*/ 77 w 366"/>
                <a:gd name="T13" fmla="*/ 271 h 315"/>
                <a:gd name="T14" fmla="*/ 107 w 366"/>
                <a:gd name="T15" fmla="*/ 261 h 315"/>
                <a:gd name="T16" fmla="*/ 173 w 366"/>
                <a:gd name="T17" fmla="*/ 240 h 315"/>
                <a:gd name="T18" fmla="*/ 238 w 366"/>
                <a:gd name="T19" fmla="*/ 217 h 315"/>
                <a:gd name="T20" fmla="*/ 269 w 366"/>
                <a:gd name="T21" fmla="*/ 204 h 315"/>
                <a:gd name="T22" fmla="*/ 297 w 366"/>
                <a:gd name="T23" fmla="*/ 186 h 315"/>
                <a:gd name="T24" fmla="*/ 311 w 366"/>
                <a:gd name="T25" fmla="*/ 177 h 315"/>
                <a:gd name="T26" fmla="*/ 322 w 366"/>
                <a:gd name="T27" fmla="*/ 167 h 315"/>
                <a:gd name="T28" fmla="*/ 332 w 366"/>
                <a:gd name="T29" fmla="*/ 156 h 315"/>
                <a:gd name="T30" fmla="*/ 341 w 366"/>
                <a:gd name="T31" fmla="*/ 142 h 315"/>
                <a:gd name="T32" fmla="*/ 349 w 366"/>
                <a:gd name="T33" fmla="*/ 129 h 315"/>
                <a:gd name="T34" fmla="*/ 357 w 366"/>
                <a:gd name="T35" fmla="*/ 115 h 315"/>
                <a:gd name="T36" fmla="*/ 361 w 366"/>
                <a:gd name="T37" fmla="*/ 100 h 315"/>
                <a:gd name="T38" fmla="*/ 365 w 366"/>
                <a:gd name="T39" fmla="*/ 83 h 315"/>
                <a:gd name="T40" fmla="*/ 366 w 366"/>
                <a:gd name="T41" fmla="*/ 63 h 315"/>
                <a:gd name="T42" fmla="*/ 365 w 366"/>
                <a:gd name="T43" fmla="*/ 44 h 315"/>
                <a:gd name="T44" fmla="*/ 363 w 366"/>
                <a:gd name="T45" fmla="*/ 23 h 315"/>
                <a:gd name="T46" fmla="*/ 357 w 366"/>
                <a:gd name="T47" fmla="*/ 0 h 315"/>
                <a:gd name="T48" fmla="*/ 351 w 366"/>
                <a:gd name="T49" fmla="*/ 2 h 315"/>
                <a:gd name="T50" fmla="*/ 355 w 366"/>
                <a:gd name="T51" fmla="*/ 23 h 315"/>
                <a:gd name="T52" fmla="*/ 359 w 366"/>
                <a:gd name="T53" fmla="*/ 44 h 315"/>
                <a:gd name="T54" fmla="*/ 359 w 366"/>
                <a:gd name="T55" fmla="*/ 63 h 315"/>
                <a:gd name="T56" fmla="*/ 357 w 366"/>
                <a:gd name="T57" fmla="*/ 81 h 315"/>
                <a:gd name="T58" fmla="*/ 355 w 366"/>
                <a:gd name="T59" fmla="*/ 98 h 315"/>
                <a:gd name="T60" fmla="*/ 349 w 366"/>
                <a:gd name="T61" fmla="*/ 111 h 315"/>
                <a:gd name="T62" fmla="*/ 343 w 366"/>
                <a:gd name="T63" fmla="*/ 127 h 315"/>
                <a:gd name="T64" fmla="*/ 336 w 366"/>
                <a:gd name="T65" fmla="*/ 138 h 315"/>
                <a:gd name="T66" fmla="*/ 326 w 366"/>
                <a:gd name="T67" fmla="*/ 150 h 315"/>
                <a:gd name="T68" fmla="*/ 317 w 366"/>
                <a:gd name="T69" fmla="*/ 161 h 315"/>
                <a:gd name="T70" fmla="*/ 305 w 366"/>
                <a:gd name="T71" fmla="*/ 171 h 315"/>
                <a:gd name="T72" fmla="*/ 294 w 366"/>
                <a:gd name="T73" fmla="*/ 181 h 315"/>
                <a:gd name="T74" fmla="*/ 267 w 366"/>
                <a:gd name="T75" fmla="*/ 196 h 315"/>
                <a:gd name="T76" fmla="*/ 236 w 366"/>
                <a:gd name="T77" fmla="*/ 211 h 315"/>
                <a:gd name="T78" fmla="*/ 171 w 366"/>
                <a:gd name="T79" fmla="*/ 234 h 315"/>
                <a:gd name="T80" fmla="*/ 105 w 366"/>
                <a:gd name="T81" fmla="*/ 253 h 315"/>
                <a:gd name="T82" fmla="*/ 75 w 366"/>
                <a:gd name="T83" fmla="*/ 265 h 315"/>
                <a:gd name="T84" fmla="*/ 46 w 366"/>
                <a:gd name="T85" fmla="*/ 276 h 315"/>
                <a:gd name="T86" fmla="*/ 33 w 366"/>
                <a:gd name="T87" fmla="*/ 284 h 315"/>
                <a:gd name="T88" fmla="*/ 21 w 366"/>
                <a:gd name="T89" fmla="*/ 290 h 315"/>
                <a:gd name="T90" fmla="*/ 10 w 366"/>
                <a:gd name="T91" fmla="*/ 300 h 315"/>
                <a:gd name="T92" fmla="*/ 0 w 366"/>
                <a:gd name="T93" fmla="*/ 307 h 315"/>
                <a:gd name="T94" fmla="*/ 6 w 366"/>
                <a:gd name="T95" fmla="*/ 307 h 315"/>
                <a:gd name="T96" fmla="*/ 2 w 366"/>
                <a:gd name="T97" fmla="*/ 313 h 315"/>
                <a:gd name="T98" fmla="*/ 4 w 366"/>
                <a:gd name="T99" fmla="*/ 315 h 315"/>
                <a:gd name="T100" fmla="*/ 6 w 366"/>
                <a:gd name="T101" fmla="*/ 313 h 315"/>
                <a:gd name="T102" fmla="*/ 2 w 366"/>
                <a:gd name="T103" fmla="*/ 313 h 3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6"/>
                <a:gd name="T157" fmla="*/ 0 h 315"/>
                <a:gd name="T158" fmla="*/ 366 w 366"/>
                <a:gd name="T159" fmla="*/ 315 h 31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6" h="315">
                  <a:moveTo>
                    <a:pt x="2" y="313"/>
                  </a:moveTo>
                  <a:lnTo>
                    <a:pt x="6" y="313"/>
                  </a:lnTo>
                  <a:lnTo>
                    <a:pt x="15" y="303"/>
                  </a:lnTo>
                  <a:lnTo>
                    <a:pt x="25" y="298"/>
                  </a:lnTo>
                  <a:lnTo>
                    <a:pt x="36" y="290"/>
                  </a:lnTo>
                  <a:lnTo>
                    <a:pt x="50" y="284"/>
                  </a:lnTo>
                  <a:lnTo>
                    <a:pt x="77" y="271"/>
                  </a:lnTo>
                  <a:lnTo>
                    <a:pt x="107" y="261"/>
                  </a:lnTo>
                  <a:lnTo>
                    <a:pt x="173" y="240"/>
                  </a:lnTo>
                  <a:lnTo>
                    <a:pt x="238" y="217"/>
                  </a:lnTo>
                  <a:lnTo>
                    <a:pt x="269" y="204"/>
                  </a:lnTo>
                  <a:lnTo>
                    <a:pt x="297" y="186"/>
                  </a:lnTo>
                  <a:lnTo>
                    <a:pt x="311" y="177"/>
                  </a:lnTo>
                  <a:lnTo>
                    <a:pt x="322" y="167"/>
                  </a:lnTo>
                  <a:lnTo>
                    <a:pt x="332" y="156"/>
                  </a:lnTo>
                  <a:lnTo>
                    <a:pt x="341" y="142"/>
                  </a:lnTo>
                  <a:lnTo>
                    <a:pt x="349" y="129"/>
                  </a:lnTo>
                  <a:lnTo>
                    <a:pt x="357" y="115"/>
                  </a:lnTo>
                  <a:lnTo>
                    <a:pt x="361" y="100"/>
                  </a:lnTo>
                  <a:lnTo>
                    <a:pt x="365" y="83"/>
                  </a:lnTo>
                  <a:lnTo>
                    <a:pt x="366" y="63"/>
                  </a:lnTo>
                  <a:lnTo>
                    <a:pt x="365" y="44"/>
                  </a:lnTo>
                  <a:lnTo>
                    <a:pt x="363" y="23"/>
                  </a:lnTo>
                  <a:lnTo>
                    <a:pt x="357" y="0"/>
                  </a:lnTo>
                  <a:lnTo>
                    <a:pt x="351" y="2"/>
                  </a:lnTo>
                  <a:lnTo>
                    <a:pt x="355" y="23"/>
                  </a:lnTo>
                  <a:lnTo>
                    <a:pt x="359" y="44"/>
                  </a:lnTo>
                  <a:lnTo>
                    <a:pt x="359" y="63"/>
                  </a:lnTo>
                  <a:lnTo>
                    <a:pt x="357" y="81"/>
                  </a:lnTo>
                  <a:lnTo>
                    <a:pt x="355" y="98"/>
                  </a:lnTo>
                  <a:lnTo>
                    <a:pt x="349" y="111"/>
                  </a:lnTo>
                  <a:lnTo>
                    <a:pt x="343" y="127"/>
                  </a:lnTo>
                  <a:lnTo>
                    <a:pt x="336" y="138"/>
                  </a:lnTo>
                  <a:lnTo>
                    <a:pt x="326" y="150"/>
                  </a:lnTo>
                  <a:lnTo>
                    <a:pt x="317" y="161"/>
                  </a:lnTo>
                  <a:lnTo>
                    <a:pt x="305" y="171"/>
                  </a:lnTo>
                  <a:lnTo>
                    <a:pt x="294" y="181"/>
                  </a:lnTo>
                  <a:lnTo>
                    <a:pt x="267" y="196"/>
                  </a:lnTo>
                  <a:lnTo>
                    <a:pt x="236" y="211"/>
                  </a:lnTo>
                  <a:lnTo>
                    <a:pt x="171" y="234"/>
                  </a:lnTo>
                  <a:lnTo>
                    <a:pt x="105" y="253"/>
                  </a:lnTo>
                  <a:lnTo>
                    <a:pt x="75" y="265"/>
                  </a:lnTo>
                  <a:lnTo>
                    <a:pt x="46" y="276"/>
                  </a:lnTo>
                  <a:lnTo>
                    <a:pt x="33" y="284"/>
                  </a:lnTo>
                  <a:lnTo>
                    <a:pt x="21" y="290"/>
                  </a:lnTo>
                  <a:lnTo>
                    <a:pt x="10" y="300"/>
                  </a:lnTo>
                  <a:lnTo>
                    <a:pt x="0" y="307"/>
                  </a:lnTo>
                  <a:lnTo>
                    <a:pt x="6" y="307"/>
                  </a:lnTo>
                  <a:lnTo>
                    <a:pt x="2" y="313"/>
                  </a:lnTo>
                  <a:lnTo>
                    <a:pt x="4" y="315"/>
                  </a:lnTo>
                  <a:lnTo>
                    <a:pt x="6" y="313"/>
                  </a:lnTo>
                  <a:lnTo>
                    <a:pt x="2" y="31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79" name="Freeform 1043"/>
            <p:cNvSpPr>
              <a:spLocks/>
            </p:cNvSpPr>
            <p:nvPr/>
          </p:nvSpPr>
          <p:spPr bwMode="auto">
            <a:xfrm>
              <a:off x="741" y="1474"/>
              <a:ext cx="311" cy="52"/>
            </a:xfrm>
            <a:custGeom>
              <a:avLst/>
              <a:gdLst>
                <a:gd name="T0" fmla="*/ 0 w 311"/>
                <a:gd name="T1" fmla="*/ 50 h 52"/>
                <a:gd name="T2" fmla="*/ 2 w 311"/>
                <a:gd name="T3" fmla="*/ 52 h 52"/>
                <a:gd name="T4" fmla="*/ 17 w 311"/>
                <a:gd name="T5" fmla="*/ 52 h 52"/>
                <a:gd name="T6" fmla="*/ 34 w 311"/>
                <a:gd name="T7" fmla="*/ 52 h 52"/>
                <a:gd name="T8" fmla="*/ 52 w 311"/>
                <a:gd name="T9" fmla="*/ 50 h 52"/>
                <a:gd name="T10" fmla="*/ 71 w 311"/>
                <a:gd name="T11" fmla="*/ 46 h 52"/>
                <a:gd name="T12" fmla="*/ 111 w 311"/>
                <a:gd name="T13" fmla="*/ 35 h 52"/>
                <a:gd name="T14" fmla="*/ 153 w 311"/>
                <a:gd name="T15" fmla="*/ 21 h 52"/>
                <a:gd name="T16" fmla="*/ 174 w 311"/>
                <a:gd name="T17" fmla="*/ 17 h 52"/>
                <a:gd name="T18" fmla="*/ 196 w 311"/>
                <a:gd name="T19" fmla="*/ 12 h 52"/>
                <a:gd name="T20" fmla="*/ 215 w 311"/>
                <a:gd name="T21" fmla="*/ 8 h 52"/>
                <a:gd name="T22" fmla="*/ 236 w 311"/>
                <a:gd name="T23" fmla="*/ 8 h 52"/>
                <a:gd name="T24" fmla="*/ 255 w 311"/>
                <a:gd name="T25" fmla="*/ 8 h 52"/>
                <a:gd name="T26" fmla="*/ 272 w 311"/>
                <a:gd name="T27" fmla="*/ 10 h 52"/>
                <a:gd name="T28" fmla="*/ 290 w 311"/>
                <a:gd name="T29" fmla="*/ 15 h 52"/>
                <a:gd name="T30" fmla="*/ 307 w 311"/>
                <a:gd name="T31" fmla="*/ 25 h 52"/>
                <a:gd name="T32" fmla="*/ 311 w 311"/>
                <a:gd name="T33" fmla="*/ 19 h 52"/>
                <a:gd name="T34" fmla="*/ 293 w 311"/>
                <a:gd name="T35" fmla="*/ 10 h 52"/>
                <a:gd name="T36" fmla="*/ 274 w 311"/>
                <a:gd name="T37" fmla="*/ 4 h 52"/>
                <a:gd name="T38" fmla="*/ 255 w 311"/>
                <a:gd name="T39" fmla="*/ 0 h 52"/>
                <a:gd name="T40" fmla="*/ 236 w 311"/>
                <a:gd name="T41" fmla="*/ 0 h 52"/>
                <a:gd name="T42" fmla="*/ 215 w 311"/>
                <a:gd name="T43" fmla="*/ 2 h 52"/>
                <a:gd name="T44" fmla="*/ 194 w 311"/>
                <a:gd name="T45" fmla="*/ 6 h 52"/>
                <a:gd name="T46" fmla="*/ 173 w 311"/>
                <a:gd name="T47" fmla="*/ 10 h 52"/>
                <a:gd name="T48" fmla="*/ 151 w 311"/>
                <a:gd name="T49" fmla="*/ 15 h 52"/>
                <a:gd name="T50" fmla="*/ 109 w 311"/>
                <a:gd name="T51" fmla="*/ 27 h 52"/>
                <a:gd name="T52" fmla="*/ 69 w 311"/>
                <a:gd name="T53" fmla="*/ 38 h 52"/>
                <a:gd name="T54" fmla="*/ 52 w 311"/>
                <a:gd name="T55" fmla="*/ 42 h 52"/>
                <a:gd name="T56" fmla="*/ 32 w 311"/>
                <a:gd name="T57" fmla="*/ 44 h 52"/>
                <a:gd name="T58" fmla="*/ 17 w 311"/>
                <a:gd name="T59" fmla="*/ 46 h 52"/>
                <a:gd name="T60" fmla="*/ 2 w 311"/>
                <a:gd name="T61" fmla="*/ 44 h 52"/>
                <a:gd name="T62" fmla="*/ 2 w 311"/>
                <a:gd name="T63" fmla="*/ 44 h 52"/>
                <a:gd name="T64" fmla="*/ 0 w 311"/>
                <a:gd name="T65" fmla="*/ 50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1"/>
                <a:gd name="T100" fmla="*/ 0 h 52"/>
                <a:gd name="T101" fmla="*/ 311 w 311"/>
                <a:gd name="T102" fmla="*/ 52 h 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1" h="52">
                  <a:moveTo>
                    <a:pt x="0" y="50"/>
                  </a:moveTo>
                  <a:lnTo>
                    <a:pt x="2" y="52"/>
                  </a:lnTo>
                  <a:lnTo>
                    <a:pt x="17" y="52"/>
                  </a:lnTo>
                  <a:lnTo>
                    <a:pt x="34" y="52"/>
                  </a:lnTo>
                  <a:lnTo>
                    <a:pt x="52" y="50"/>
                  </a:lnTo>
                  <a:lnTo>
                    <a:pt x="71" y="46"/>
                  </a:lnTo>
                  <a:lnTo>
                    <a:pt x="111" y="35"/>
                  </a:lnTo>
                  <a:lnTo>
                    <a:pt x="153" y="21"/>
                  </a:lnTo>
                  <a:lnTo>
                    <a:pt x="174" y="17"/>
                  </a:lnTo>
                  <a:lnTo>
                    <a:pt x="196" y="12"/>
                  </a:lnTo>
                  <a:lnTo>
                    <a:pt x="215" y="8"/>
                  </a:lnTo>
                  <a:lnTo>
                    <a:pt x="236" y="8"/>
                  </a:lnTo>
                  <a:lnTo>
                    <a:pt x="255" y="8"/>
                  </a:lnTo>
                  <a:lnTo>
                    <a:pt x="272" y="10"/>
                  </a:lnTo>
                  <a:lnTo>
                    <a:pt x="290" y="15"/>
                  </a:lnTo>
                  <a:lnTo>
                    <a:pt x="307" y="25"/>
                  </a:lnTo>
                  <a:lnTo>
                    <a:pt x="311" y="19"/>
                  </a:lnTo>
                  <a:lnTo>
                    <a:pt x="293" y="10"/>
                  </a:lnTo>
                  <a:lnTo>
                    <a:pt x="274" y="4"/>
                  </a:lnTo>
                  <a:lnTo>
                    <a:pt x="255" y="0"/>
                  </a:lnTo>
                  <a:lnTo>
                    <a:pt x="236" y="0"/>
                  </a:lnTo>
                  <a:lnTo>
                    <a:pt x="215" y="2"/>
                  </a:lnTo>
                  <a:lnTo>
                    <a:pt x="194" y="6"/>
                  </a:lnTo>
                  <a:lnTo>
                    <a:pt x="173" y="10"/>
                  </a:lnTo>
                  <a:lnTo>
                    <a:pt x="151" y="15"/>
                  </a:lnTo>
                  <a:lnTo>
                    <a:pt x="109" y="27"/>
                  </a:lnTo>
                  <a:lnTo>
                    <a:pt x="69" y="38"/>
                  </a:lnTo>
                  <a:lnTo>
                    <a:pt x="52" y="42"/>
                  </a:lnTo>
                  <a:lnTo>
                    <a:pt x="32" y="44"/>
                  </a:lnTo>
                  <a:lnTo>
                    <a:pt x="17" y="46"/>
                  </a:lnTo>
                  <a:lnTo>
                    <a:pt x="2" y="44"/>
                  </a:lnTo>
                  <a:lnTo>
                    <a:pt x="0"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0" name="Freeform 1044"/>
            <p:cNvSpPr>
              <a:spLocks/>
            </p:cNvSpPr>
            <p:nvPr/>
          </p:nvSpPr>
          <p:spPr bwMode="auto">
            <a:xfrm>
              <a:off x="380" y="1267"/>
              <a:ext cx="363" cy="257"/>
            </a:xfrm>
            <a:custGeom>
              <a:avLst/>
              <a:gdLst>
                <a:gd name="T0" fmla="*/ 0 w 363"/>
                <a:gd name="T1" fmla="*/ 4 h 257"/>
                <a:gd name="T2" fmla="*/ 4 w 363"/>
                <a:gd name="T3" fmla="*/ 7 h 257"/>
                <a:gd name="T4" fmla="*/ 19 w 363"/>
                <a:gd name="T5" fmla="*/ 7 h 257"/>
                <a:gd name="T6" fmla="*/ 33 w 363"/>
                <a:gd name="T7" fmla="*/ 9 h 257"/>
                <a:gd name="T8" fmla="*/ 48 w 363"/>
                <a:gd name="T9" fmla="*/ 11 h 257"/>
                <a:gd name="T10" fmla="*/ 60 w 363"/>
                <a:gd name="T11" fmla="*/ 13 h 257"/>
                <a:gd name="T12" fmla="*/ 73 w 363"/>
                <a:gd name="T13" fmla="*/ 19 h 257"/>
                <a:gd name="T14" fmla="*/ 85 w 363"/>
                <a:gd name="T15" fmla="*/ 23 h 257"/>
                <a:gd name="T16" fmla="*/ 98 w 363"/>
                <a:gd name="T17" fmla="*/ 29 h 257"/>
                <a:gd name="T18" fmla="*/ 108 w 363"/>
                <a:gd name="T19" fmla="*/ 36 h 257"/>
                <a:gd name="T20" fmla="*/ 131 w 363"/>
                <a:gd name="T21" fmla="*/ 52 h 257"/>
                <a:gd name="T22" fmla="*/ 152 w 363"/>
                <a:gd name="T23" fmla="*/ 71 h 257"/>
                <a:gd name="T24" fmla="*/ 171 w 363"/>
                <a:gd name="T25" fmla="*/ 90 h 257"/>
                <a:gd name="T26" fmla="*/ 190 w 363"/>
                <a:gd name="T27" fmla="*/ 111 h 257"/>
                <a:gd name="T28" fmla="*/ 228 w 363"/>
                <a:gd name="T29" fmla="*/ 155 h 257"/>
                <a:gd name="T30" fmla="*/ 267 w 363"/>
                <a:gd name="T31" fmla="*/ 197 h 257"/>
                <a:gd name="T32" fmla="*/ 288 w 363"/>
                <a:gd name="T33" fmla="*/ 217 h 257"/>
                <a:gd name="T34" fmla="*/ 311 w 363"/>
                <a:gd name="T35" fmla="*/ 234 h 257"/>
                <a:gd name="T36" fmla="*/ 336 w 363"/>
                <a:gd name="T37" fmla="*/ 247 h 257"/>
                <a:gd name="T38" fmla="*/ 361 w 363"/>
                <a:gd name="T39" fmla="*/ 257 h 257"/>
                <a:gd name="T40" fmla="*/ 363 w 363"/>
                <a:gd name="T41" fmla="*/ 251 h 257"/>
                <a:gd name="T42" fmla="*/ 338 w 363"/>
                <a:gd name="T43" fmla="*/ 242 h 257"/>
                <a:gd name="T44" fmla="*/ 315 w 363"/>
                <a:gd name="T45" fmla="*/ 226 h 257"/>
                <a:gd name="T46" fmla="*/ 294 w 363"/>
                <a:gd name="T47" fmla="*/ 211 h 257"/>
                <a:gd name="T48" fmla="*/ 273 w 363"/>
                <a:gd name="T49" fmla="*/ 192 h 257"/>
                <a:gd name="T50" fmla="*/ 234 w 363"/>
                <a:gd name="T51" fmla="*/ 149 h 257"/>
                <a:gd name="T52" fmla="*/ 196 w 363"/>
                <a:gd name="T53" fmla="*/ 105 h 257"/>
                <a:gd name="T54" fmla="*/ 177 w 363"/>
                <a:gd name="T55" fmla="*/ 84 h 257"/>
                <a:gd name="T56" fmla="*/ 156 w 363"/>
                <a:gd name="T57" fmla="*/ 65 h 257"/>
                <a:gd name="T58" fmla="*/ 134 w 363"/>
                <a:gd name="T59" fmla="*/ 46 h 257"/>
                <a:gd name="T60" fmla="*/ 113 w 363"/>
                <a:gd name="T61" fmla="*/ 30 h 257"/>
                <a:gd name="T62" fmla="*/ 100 w 363"/>
                <a:gd name="T63" fmla="*/ 23 h 257"/>
                <a:gd name="T64" fmla="*/ 88 w 363"/>
                <a:gd name="T65" fmla="*/ 17 h 257"/>
                <a:gd name="T66" fmla="*/ 75 w 363"/>
                <a:gd name="T67" fmla="*/ 11 h 257"/>
                <a:gd name="T68" fmla="*/ 63 w 363"/>
                <a:gd name="T69" fmla="*/ 7 h 257"/>
                <a:gd name="T70" fmla="*/ 48 w 363"/>
                <a:gd name="T71" fmla="*/ 4 h 257"/>
                <a:gd name="T72" fmla="*/ 35 w 363"/>
                <a:gd name="T73" fmla="*/ 2 h 257"/>
                <a:gd name="T74" fmla="*/ 19 w 363"/>
                <a:gd name="T75" fmla="*/ 0 h 257"/>
                <a:gd name="T76" fmla="*/ 4 w 363"/>
                <a:gd name="T77" fmla="*/ 0 h 257"/>
                <a:gd name="T78" fmla="*/ 8 w 363"/>
                <a:gd name="T79" fmla="*/ 4 h 257"/>
                <a:gd name="T80" fmla="*/ 0 w 363"/>
                <a:gd name="T81" fmla="*/ 4 h 257"/>
                <a:gd name="T82" fmla="*/ 0 w 363"/>
                <a:gd name="T83" fmla="*/ 7 h 257"/>
                <a:gd name="T84" fmla="*/ 4 w 363"/>
                <a:gd name="T85" fmla="*/ 7 h 257"/>
                <a:gd name="T86" fmla="*/ 0 w 363"/>
                <a:gd name="T87" fmla="*/ 4 h 25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63"/>
                <a:gd name="T133" fmla="*/ 0 h 257"/>
                <a:gd name="T134" fmla="*/ 363 w 363"/>
                <a:gd name="T135" fmla="*/ 257 h 25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63" h="257">
                  <a:moveTo>
                    <a:pt x="0" y="4"/>
                  </a:moveTo>
                  <a:lnTo>
                    <a:pt x="4" y="7"/>
                  </a:lnTo>
                  <a:lnTo>
                    <a:pt x="19" y="7"/>
                  </a:lnTo>
                  <a:lnTo>
                    <a:pt x="33" y="9"/>
                  </a:lnTo>
                  <a:lnTo>
                    <a:pt x="48" y="11"/>
                  </a:lnTo>
                  <a:lnTo>
                    <a:pt x="60" y="13"/>
                  </a:lnTo>
                  <a:lnTo>
                    <a:pt x="73" y="19"/>
                  </a:lnTo>
                  <a:lnTo>
                    <a:pt x="85" y="23"/>
                  </a:lnTo>
                  <a:lnTo>
                    <a:pt x="98" y="29"/>
                  </a:lnTo>
                  <a:lnTo>
                    <a:pt x="108" y="36"/>
                  </a:lnTo>
                  <a:lnTo>
                    <a:pt x="131" y="52"/>
                  </a:lnTo>
                  <a:lnTo>
                    <a:pt x="152" y="71"/>
                  </a:lnTo>
                  <a:lnTo>
                    <a:pt x="171" y="90"/>
                  </a:lnTo>
                  <a:lnTo>
                    <a:pt x="190" y="111"/>
                  </a:lnTo>
                  <a:lnTo>
                    <a:pt x="228" y="155"/>
                  </a:lnTo>
                  <a:lnTo>
                    <a:pt x="267" y="197"/>
                  </a:lnTo>
                  <a:lnTo>
                    <a:pt x="288" y="217"/>
                  </a:lnTo>
                  <a:lnTo>
                    <a:pt x="311" y="234"/>
                  </a:lnTo>
                  <a:lnTo>
                    <a:pt x="336" y="247"/>
                  </a:lnTo>
                  <a:lnTo>
                    <a:pt x="361" y="257"/>
                  </a:lnTo>
                  <a:lnTo>
                    <a:pt x="363" y="251"/>
                  </a:lnTo>
                  <a:lnTo>
                    <a:pt x="338" y="242"/>
                  </a:lnTo>
                  <a:lnTo>
                    <a:pt x="315" y="226"/>
                  </a:lnTo>
                  <a:lnTo>
                    <a:pt x="294" y="211"/>
                  </a:lnTo>
                  <a:lnTo>
                    <a:pt x="273" y="192"/>
                  </a:lnTo>
                  <a:lnTo>
                    <a:pt x="234" y="149"/>
                  </a:lnTo>
                  <a:lnTo>
                    <a:pt x="196" y="105"/>
                  </a:lnTo>
                  <a:lnTo>
                    <a:pt x="177" y="84"/>
                  </a:lnTo>
                  <a:lnTo>
                    <a:pt x="156" y="65"/>
                  </a:lnTo>
                  <a:lnTo>
                    <a:pt x="134" y="46"/>
                  </a:lnTo>
                  <a:lnTo>
                    <a:pt x="113" y="30"/>
                  </a:lnTo>
                  <a:lnTo>
                    <a:pt x="100" y="23"/>
                  </a:lnTo>
                  <a:lnTo>
                    <a:pt x="88" y="17"/>
                  </a:lnTo>
                  <a:lnTo>
                    <a:pt x="75" y="11"/>
                  </a:lnTo>
                  <a:lnTo>
                    <a:pt x="63" y="7"/>
                  </a:lnTo>
                  <a:lnTo>
                    <a:pt x="48" y="4"/>
                  </a:lnTo>
                  <a:lnTo>
                    <a:pt x="35" y="2"/>
                  </a:lnTo>
                  <a:lnTo>
                    <a:pt x="19" y="0"/>
                  </a:lnTo>
                  <a:lnTo>
                    <a:pt x="4" y="0"/>
                  </a:lnTo>
                  <a:lnTo>
                    <a:pt x="8" y="4"/>
                  </a:lnTo>
                  <a:lnTo>
                    <a:pt x="0" y="4"/>
                  </a:lnTo>
                  <a:lnTo>
                    <a:pt x="0" y="7"/>
                  </a:lnTo>
                  <a:lnTo>
                    <a:pt x="4" y="7"/>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1" name="Freeform 1045"/>
            <p:cNvSpPr>
              <a:spLocks/>
            </p:cNvSpPr>
            <p:nvPr/>
          </p:nvSpPr>
          <p:spPr bwMode="auto">
            <a:xfrm>
              <a:off x="378" y="1192"/>
              <a:ext cx="83" cy="79"/>
            </a:xfrm>
            <a:custGeom>
              <a:avLst/>
              <a:gdLst>
                <a:gd name="T0" fmla="*/ 77 w 83"/>
                <a:gd name="T1" fmla="*/ 8 h 79"/>
                <a:gd name="T2" fmla="*/ 79 w 83"/>
                <a:gd name="T3" fmla="*/ 6 h 79"/>
                <a:gd name="T4" fmla="*/ 48 w 83"/>
                <a:gd name="T5" fmla="*/ 6 h 79"/>
                <a:gd name="T6" fmla="*/ 27 w 83"/>
                <a:gd name="T7" fmla="*/ 2 h 79"/>
                <a:gd name="T8" fmla="*/ 14 w 83"/>
                <a:gd name="T9" fmla="*/ 0 h 79"/>
                <a:gd name="T10" fmla="*/ 4 w 83"/>
                <a:gd name="T11" fmla="*/ 2 h 79"/>
                <a:gd name="T12" fmla="*/ 0 w 83"/>
                <a:gd name="T13" fmla="*/ 9 h 79"/>
                <a:gd name="T14" fmla="*/ 0 w 83"/>
                <a:gd name="T15" fmla="*/ 23 h 79"/>
                <a:gd name="T16" fmla="*/ 2 w 83"/>
                <a:gd name="T17" fmla="*/ 46 h 79"/>
                <a:gd name="T18" fmla="*/ 2 w 83"/>
                <a:gd name="T19" fmla="*/ 79 h 79"/>
                <a:gd name="T20" fmla="*/ 10 w 83"/>
                <a:gd name="T21" fmla="*/ 79 h 79"/>
                <a:gd name="T22" fmla="*/ 8 w 83"/>
                <a:gd name="T23" fmla="*/ 46 h 79"/>
                <a:gd name="T24" fmla="*/ 8 w 83"/>
                <a:gd name="T25" fmla="*/ 23 h 79"/>
                <a:gd name="T26" fmla="*/ 6 w 83"/>
                <a:gd name="T27" fmla="*/ 11 h 79"/>
                <a:gd name="T28" fmla="*/ 8 w 83"/>
                <a:gd name="T29" fmla="*/ 8 h 79"/>
                <a:gd name="T30" fmla="*/ 14 w 83"/>
                <a:gd name="T31" fmla="*/ 8 h 79"/>
                <a:gd name="T32" fmla="*/ 25 w 83"/>
                <a:gd name="T33" fmla="*/ 9 h 79"/>
                <a:gd name="T34" fmla="*/ 48 w 83"/>
                <a:gd name="T35" fmla="*/ 11 h 79"/>
                <a:gd name="T36" fmla="*/ 79 w 83"/>
                <a:gd name="T37" fmla="*/ 13 h 79"/>
                <a:gd name="T38" fmla="*/ 83 w 83"/>
                <a:gd name="T39" fmla="*/ 11 h 79"/>
                <a:gd name="T40" fmla="*/ 77 w 83"/>
                <a:gd name="T41" fmla="*/ 8 h 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3"/>
                <a:gd name="T64" fmla="*/ 0 h 79"/>
                <a:gd name="T65" fmla="*/ 83 w 83"/>
                <a:gd name="T66" fmla="*/ 79 h 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3" h="79">
                  <a:moveTo>
                    <a:pt x="77" y="8"/>
                  </a:moveTo>
                  <a:lnTo>
                    <a:pt x="79" y="6"/>
                  </a:lnTo>
                  <a:lnTo>
                    <a:pt x="48" y="6"/>
                  </a:lnTo>
                  <a:lnTo>
                    <a:pt x="27" y="2"/>
                  </a:lnTo>
                  <a:lnTo>
                    <a:pt x="14" y="0"/>
                  </a:lnTo>
                  <a:lnTo>
                    <a:pt x="4" y="2"/>
                  </a:lnTo>
                  <a:lnTo>
                    <a:pt x="0" y="9"/>
                  </a:lnTo>
                  <a:lnTo>
                    <a:pt x="0" y="23"/>
                  </a:lnTo>
                  <a:lnTo>
                    <a:pt x="2" y="46"/>
                  </a:lnTo>
                  <a:lnTo>
                    <a:pt x="2" y="79"/>
                  </a:lnTo>
                  <a:lnTo>
                    <a:pt x="10" y="79"/>
                  </a:lnTo>
                  <a:lnTo>
                    <a:pt x="8" y="46"/>
                  </a:lnTo>
                  <a:lnTo>
                    <a:pt x="8" y="23"/>
                  </a:lnTo>
                  <a:lnTo>
                    <a:pt x="6" y="11"/>
                  </a:lnTo>
                  <a:lnTo>
                    <a:pt x="8" y="8"/>
                  </a:lnTo>
                  <a:lnTo>
                    <a:pt x="14" y="8"/>
                  </a:lnTo>
                  <a:lnTo>
                    <a:pt x="25" y="9"/>
                  </a:lnTo>
                  <a:lnTo>
                    <a:pt x="48" y="11"/>
                  </a:lnTo>
                  <a:lnTo>
                    <a:pt x="79" y="13"/>
                  </a:lnTo>
                  <a:lnTo>
                    <a:pt x="83" y="11"/>
                  </a:lnTo>
                  <a:lnTo>
                    <a:pt x="77"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2" name="Freeform 1046"/>
            <p:cNvSpPr>
              <a:spLocks/>
            </p:cNvSpPr>
            <p:nvPr/>
          </p:nvSpPr>
          <p:spPr bwMode="auto">
            <a:xfrm>
              <a:off x="357" y="1021"/>
              <a:ext cx="146" cy="182"/>
            </a:xfrm>
            <a:custGeom>
              <a:avLst/>
              <a:gdLst>
                <a:gd name="T0" fmla="*/ 0 w 146"/>
                <a:gd name="T1" fmla="*/ 6 h 182"/>
                <a:gd name="T2" fmla="*/ 4 w 146"/>
                <a:gd name="T3" fmla="*/ 8 h 182"/>
                <a:gd name="T4" fmla="*/ 23 w 146"/>
                <a:gd name="T5" fmla="*/ 8 h 182"/>
                <a:gd name="T6" fmla="*/ 42 w 146"/>
                <a:gd name="T7" fmla="*/ 8 h 182"/>
                <a:gd name="T8" fmla="*/ 60 w 146"/>
                <a:gd name="T9" fmla="*/ 12 h 182"/>
                <a:gd name="T10" fmla="*/ 77 w 146"/>
                <a:gd name="T11" fmla="*/ 15 h 182"/>
                <a:gd name="T12" fmla="*/ 92 w 146"/>
                <a:gd name="T13" fmla="*/ 23 h 182"/>
                <a:gd name="T14" fmla="*/ 106 w 146"/>
                <a:gd name="T15" fmla="*/ 33 h 182"/>
                <a:gd name="T16" fmla="*/ 117 w 146"/>
                <a:gd name="T17" fmla="*/ 42 h 182"/>
                <a:gd name="T18" fmla="*/ 127 w 146"/>
                <a:gd name="T19" fmla="*/ 54 h 182"/>
                <a:gd name="T20" fmla="*/ 133 w 146"/>
                <a:gd name="T21" fmla="*/ 67 h 182"/>
                <a:gd name="T22" fmla="*/ 136 w 146"/>
                <a:gd name="T23" fmla="*/ 81 h 182"/>
                <a:gd name="T24" fmla="*/ 138 w 146"/>
                <a:gd name="T25" fmla="*/ 96 h 182"/>
                <a:gd name="T26" fmla="*/ 138 w 146"/>
                <a:gd name="T27" fmla="*/ 111 h 182"/>
                <a:gd name="T28" fmla="*/ 133 w 146"/>
                <a:gd name="T29" fmla="*/ 127 h 182"/>
                <a:gd name="T30" fmla="*/ 125 w 146"/>
                <a:gd name="T31" fmla="*/ 144 h 182"/>
                <a:gd name="T32" fmla="*/ 113 w 146"/>
                <a:gd name="T33" fmla="*/ 161 h 182"/>
                <a:gd name="T34" fmla="*/ 98 w 146"/>
                <a:gd name="T35" fmla="*/ 179 h 182"/>
                <a:gd name="T36" fmla="*/ 104 w 146"/>
                <a:gd name="T37" fmla="*/ 182 h 182"/>
                <a:gd name="T38" fmla="*/ 119 w 146"/>
                <a:gd name="T39" fmla="*/ 165 h 182"/>
                <a:gd name="T40" fmla="*/ 131 w 146"/>
                <a:gd name="T41" fmla="*/ 148 h 182"/>
                <a:gd name="T42" fmla="*/ 140 w 146"/>
                <a:gd name="T43" fmla="*/ 129 h 182"/>
                <a:gd name="T44" fmla="*/ 144 w 146"/>
                <a:gd name="T45" fmla="*/ 111 h 182"/>
                <a:gd name="T46" fmla="*/ 146 w 146"/>
                <a:gd name="T47" fmla="*/ 96 h 182"/>
                <a:gd name="T48" fmla="*/ 144 w 146"/>
                <a:gd name="T49" fmla="*/ 79 h 182"/>
                <a:gd name="T50" fmla="*/ 140 w 146"/>
                <a:gd name="T51" fmla="*/ 63 h 182"/>
                <a:gd name="T52" fmla="*/ 133 w 146"/>
                <a:gd name="T53" fmla="*/ 50 h 182"/>
                <a:gd name="T54" fmla="*/ 121 w 146"/>
                <a:gd name="T55" fmla="*/ 37 h 182"/>
                <a:gd name="T56" fmla="*/ 109 w 146"/>
                <a:gd name="T57" fmla="*/ 27 h 182"/>
                <a:gd name="T58" fmla="*/ 96 w 146"/>
                <a:gd name="T59" fmla="*/ 17 h 182"/>
                <a:gd name="T60" fmla="*/ 79 w 146"/>
                <a:gd name="T61" fmla="*/ 10 h 182"/>
                <a:gd name="T62" fmla="*/ 62 w 146"/>
                <a:gd name="T63" fmla="*/ 4 h 182"/>
                <a:gd name="T64" fmla="*/ 44 w 146"/>
                <a:gd name="T65" fmla="*/ 0 h 182"/>
                <a:gd name="T66" fmla="*/ 23 w 146"/>
                <a:gd name="T67" fmla="*/ 0 h 182"/>
                <a:gd name="T68" fmla="*/ 4 w 146"/>
                <a:gd name="T69" fmla="*/ 2 h 182"/>
                <a:gd name="T70" fmla="*/ 8 w 146"/>
                <a:gd name="T71" fmla="*/ 4 h 182"/>
                <a:gd name="T72" fmla="*/ 0 w 146"/>
                <a:gd name="T73" fmla="*/ 8 h 182"/>
                <a:gd name="T74" fmla="*/ 2 w 146"/>
                <a:gd name="T75" fmla="*/ 10 h 182"/>
                <a:gd name="T76" fmla="*/ 4 w 146"/>
                <a:gd name="T77" fmla="*/ 8 h 182"/>
                <a:gd name="T78" fmla="*/ 0 w 146"/>
                <a:gd name="T79" fmla="*/ 6 h 18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6"/>
                <a:gd name="T121" fmla="*/ 0 h 182"/>
                <a:gd name="T122" fmla="*/ 146 w 146"/>
                <a:gd name="T123" fmla="*/ 182 h 18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6" h="182">
                  <a:moveTo>
                    <a:pt x="0" y="6"/>
                  </a:moveTo>
                  <a:lnTo>
                    <a:pt x="4" y="8"/>
                  </a:lnTo>
                  <a:lnTo>
                    <a:pt x="23" y="8"/>
                  </a:lnTo>
                  <a:lnTo>
                    <a:pt x="42" y="8"/>
                  </a:lnTo>
                  <a:lnTo>
                    <a:pt x="60" y="12"/>
                  </a:lnTo>
                  <a:lnTo>
                    <a:pt x="77" y="15"/>
                  </a:lnTo>
                  <a:lnTo>
                    <a:pt x="92" y="23"/>
                  </a:lnTo>
                  <a:lnTo>
                    <a:pt x="106" y="33"/>
                  </a:lnTo>
                  <a:lnTo>
                    <a:pt x="117" y="42"/>
                  </a:lnTo>
                  <a:lnTo>
                    <a:pt x="127" y="54"/>
                  </a:lnTo>
                  <a:lnTo>
                    <a:pt x="133" y="67"/>
                  </a:lnTo>
                  <a:lnTo>
                    <a:pt x="136" y="81"/>
                  </a:lnTo>
                  <a:lnTo>
                    <a:pt x="138" y="96"/>
                  </a:lnTo>
                  <a:lnTo>
                    <a:pt x="138" y="111"/>
                  </a:lnTo>
                  <a:lnTo>
                    <a:pt x="133" y="127"/>
                  </a:lnTo>
                  <a:lnTo>
                    <a:pt x="125" y="144"/>
                  </a:lnTo>
                  <a:lnTo>
                    <a:pt x="113" y="161"/>
                  </a:lnTo>
                  <a:lnTo>
                    <a:pt x="98" y="179"/>
                  </a:lnTo>
                  <a:lnTo>
                    <a:pt x="104" y="182"/>
                  </a:lnTo>
                  <a:lnTo>
                    <a:pt x="119" y="165"/>
                  </a:lnTo>
                  <a:lnTo>
                    <a:pt x="131" y="148"/>
                  </a:lnTo>
                  <a:lnTo>
                    <a:pt x="140" y="129"/>
                  </a:lnTo>
                  <a:lnTo>
                    <a:pt x="144" y="111"/>
                  </a:lnTo>
                  <a:lnTo>
                    <a:pt x="146" y="96"/>
                  </a:lnTo>
                  <a:lnTo>
                    <a:pt x="144" y="79"/>
                  </a:lnTo>
                  <a:lnTo>
                    <a:pt x="140" y="63"/>
                  </a:lnTo>
                  <a:lnTo>
                    <a:pt x="133" y="50"/>
                  </a:lnTo>
                  <a:lnTo>
                    <a:pt x="121" y="37"/>
                  </a:lnTo>
                  <a:lnTo>
                    <a:pt x="109" y="27"/>
                  </a:lnTo>
                  <a:lnTo>
                    <a:pt x="96" y="17"/>
                  </a:lnTo>
                  <a:lnTo>
                    <a:pt x="79" y="10"/>
                  </a:lnTo>
                  <a:lnTo>
                    <a:pt x="62" y="4"/>
                  </a:lnTo>
                  <a:lnTo>
                    <a:pt x="44" y="0"/>
                  </a:lnTo>
                  <a:lnTo>
                    <a:pt x="23" y="0"/>
                  </a:lnTo>
                  <a:lnTo>
                    <a:pt x="4" y="2"/>
                  </a:lnTo>
                  <a:lnTo>
                    <a:pt x="8" y="4"/>
                  </a:lnTo>
                  <a:lnTo>
                    <a:pt x="0" y="8"/>
                  </a:lnTo>
                  <a:lnTo>
                    <a:pt x="2" y="10"/>
                  </a:lnTo>
                  <a:lnTo>
                    <a:pt x="4" y="8"/>
                  </a:lnTo>
                  <a:lnTo>
                    <a:pt x="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3" name="Freeform 1047"/>
            <p:cNvSpPr>
              <a:spLocks/>
            </p:cNvSpPr>
            <p:nvPr/>
          </p:nvSpPr>
          <p:spPr bwMode="auto">
            <a:xfrm>
              <a:off x="344" y="942"/>
              <a:ext cx="165" cy="85"/>
            </a:xfrm>
            <a:custGeom>
              <a:avLst/>
              <a:gdLst>
                <a:gd name="T0" fmla="*/ 159 w 165"/>
                <a:gd name="T1" fmla="*/ 23 h 85"/>
                <a:gd name="T2" fmla="*/ 163 w 165"/>
                <a:gd name="T3" fmla="*/ 23 h 85"/>
                <a:gd name="T4" fmla="*/ 138 w 165"/>
                <a:gd name="T5" fmla="*/ 14 h 85"/>
                <a:gd name="T6" fmla="*/ 107 w 165"/>
                <a:gd name="T7" fmla="*/ 6 h 85"/>
                <a:gd name="T8" fmla="*/ 92 w 165"/>
                <a:gd name="T9" fmla="*/ 2 h 85"/>
                <a:gd name="T10" fmla="*/ 76 w 165"/>
                <a:gd name="T11" fmla="*/ 0 h 85"/>
                <a:gd name="T12" fmla="*/ 61 w 165"/>
                <a:gd name="T13" fmla="*/ 0 h 85"/>
                <a:gd name="T14" fmla="*/ 46 w 165"/>
                <a:gd name="T15" fmla="*/ 2 h 85"/>
                <a:gd name="T16" fmla="*/ 32 w 165"/>
                <a:gd name="T17" fmla="*/ 4 h 85"/>
                <a:gd name="T18" fmla="*/ 21 w 165"/>
                <a:gd name="T19" fmla="*/ 8 h 85"/>
                <a:gd name="T20" fmla="*/ 11 w 165"/>
                <a:gd name="T21" fmla="*/ 16 h 85"/>
                <a:gd name="T22" fmla="*/ 4 w 165"/>
                <a:gd name="T23" fmla="*/ 25 h 85"/>
                <a:gd name="T24" fmla="*/ 0 w 165"/>
                <a:gd name="T25" fmla="*/ 37 h 85"/>
                <a:gd name="T26" fmla="*/ 0 w 165"/>
                <a:gd name="T27" fmla="*/ 50 h 85"/>
                <a:gd name="T28" fmla="*/ 5 w 165"/>
                <a:gd name="T29" fmla="*/ 68 h 85"/>
                <a:gd name="T30" fmla="*/ 13 w 165"/>
                <a:gd name="T31" fmla="*/ 85 h 85"/>
                <a:gd name="T32" fmla="*/ 21 w 165"/>
                <a:gd name="T33" fmla="*/ 83 h 85"/>
                <a:gd name="T34" fmla="*/ 11 w 165"/>
                <a:gd name="T35" fmla="*/ 64 h 85"/>
                <a:gd name="T36" fmla="*/ 7 w 165"/>
                <a:gd name="T37" fmla="*/ 50 h 85"/>
                <a:gd name="T38" fmla="*/ 7 w 165"/>
                <a:gd name="T39" fmla="*/ 37 h 85"/>
                <a:gd name="T40" fmla="*/ 11 w 165"/>
                <a:gd name="T41" fmla="*/ 27 h 85"/>
                <a:gd name="T42" fmla="*/ 15 w 165"/>
                <a:gd name="T43" fmla="*/ 21 h 85"/>
                <a:gd name="T44" fmla="*/ 25 w 165"/>
                <a:gd name="T45" fmla="*/ 16 h 85"/>
                <a:gd name="T46" fmla="*/ 34 w 165"/>
                <a:gd name="T47" fmla="*/ 12 h 85"/>
                <a:gd name="T48" fmla="*/ 48 w 165"/>
                <a:gd name="T49" fmla="*/ 8 h 85"/>
                <a:gd name="T50" fmla="*/ 61 w 165"/>
                <a:gd name="T51" fmla="*/ 8 h 85"/>
                <a:gd name="T52" fmla="*/ 75 w 165"/>
                <a:gd name="T53" fmla="*/ 8 h 85"/>
                <a:gd name="T54" fmla="*/ 90 w 165"/>
                <a:gd name="T55" fmla="*/ 10 h 85"/>
                <a:gd name="T56" fmla="*/ 105 w 165"/>
                <a:gd name="T57" fmla="*/ 12 h 85"/>
                <a:gd name="T58" fmla="*/ 136 w 165"/>
                <a:gd name="T59" fmla="*/ 20 h 85"/>
                <a:gd name="T60" fmla="*/ 161 w 165"/>
                <a:gd name="T61" fmla="*/ 29 h 85"/>
                <a:gd name="T62" fmla="*/ 165 w 165"/>
                <a:gd name="T63" fmla="*/ 29 h 85"/>
                <a:gd name="T64" fmla="*/ 161 w 165"/>
                <a:gd name="T65" fmla="*/ 29 h 85"/>
                <a:gd name="T66" fmla="*/ 163 w 165"/>
                <a:gd name="T67" fmla="*/ 31 h 85"/>
                <a:gd name="T68" fmla="*/ 165 w 165"/>
                <a:gd name="T69" fmla="*/ 29 h 85"/>
                <a:gd name="T70" fmla="*/ 159 w 165"/>
                <a:gd name="T71" fmla="*/ 23 h 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5"/>
                <a:gd name="T109" fmla="*/ 0 h 85"/>
                <a:gd name="T110" fmla="*/ 165 w 165"/>
                <a:gd name="T111" fmla="*/ 85 h 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5" h="85">
                  <a:moveTo>
                    <a:pt x="159" y="23"/>
                  </a:moveTo>
                  <a:lnTo>
                    <a:pt x="163" y="23"/>
                  </a:lnTo>
                  <a:lnTo>
                    <a:pt x="138" y="14"/>
                  </a:lnTo>
                  <a:lnTo>
                    <a:pt x="107" y="6"/>
                  </a:lnTo>
                  <a:lnTo>
                    <a:pt x="92" y="2"/>
                  </a:lnTo>
                  <a:lnTo>
                    <a:pt x="76" y="0"/>
                  </a:lnTo>
                  <a:lnTo>
                    <a:pt x="61" y="0"/>
                  </a:lnTo>
                  <a:lnTo>
                    <a:pt x="46" y="2"/>
                  </a:lnTo>
                  <a:lnTo>
                    <a:pt x="32" y="4"/>
                  </a:lnTo>
                  <a:lnTo>
                    <a:pt x="21" y="8"/>
                  </a:lnTo>
                  <a:lnTo>
                    <a:pt x="11" y="16"/>
                  </a:lnTo>
                  <a:lnTo>
                    <a:pt x="4" y="25"/>
                  </a:lnTo>
                  <a:lnTo>
                    <a:pt x="0" y="37"/>
                  </a:lnTo>
                  <a:lnTo>
                    <a:pt x="0" y="50"/>
                  </a:lnTo>
                  <a:lnTo>
                    <a:pt x="5" y="68"/>
                  </a:lnTo>
                  <a:lnTo>
                    <a:pt x="13" y="85"/>
                  </a:lnTo>
                  <a:lnTo>
                    <a:pt x="21" y="83"/>
                  </a:lnTo>
                  <a:lnTo>
                    <a:pt x="11" y="64"/>
                  </a:lnTo>
                  <a:lnTo>
                    <a:pt x="7" y="50"/>
                  </a:lnTo>
                  <a:lnTo>
                    <a:pt x="7" y="37"/>
                  </a:lnTo>
                  <a:lnTo>
                    <a:pt x="11" y="27"/>
                  </a:lnTo>
                  <a:lnTo>
                    <a:pt x="15" y="21"/>
                  </a:lnTo>
                  <a:lnTo>
                    <a:pt x="25" y="16"/>
                  </a:lnTo>
                  <a:lnTo>
                    <a:pt x="34" y="12"/>
                  </a:lnTo>
                  <a:lnTo>
                    <a:pt x="48" y="8"/>
                  </a:lnTo>
                  <a:lnTo>
                    <a:pt x="61" y="8"/>
                  </a:lnTo>
                  <a:lnTo>
                    <a:pt x="75" y="8"/>
                  </a:lnTo>
                  <a:lnTo>
                    <a:pt x="90" y="10"/>
                  </a:lnTo>
                  <a:lnTo>
                    <a:pt x="105" y="12"/>
                  </a:lnTo>
                  <a:lnTo>
                    <a:pt x="136" y="20"/>
                  </a:lnTo>
                  <a:lnTo>
                    <a:pt x="161" y="29"/>
                  </a:lnTo>
                  <a:lnTo>
                    <a:pt x="165" y="29"/>
                  </a:lnTo>
                  <a:lnTo>
                    <a:pt x="161" y="29"/>
                  </a:lnTo>
                  <a:lnTo>
                    <a:pt x="163" y="31"/>
                  </a:lnTo>
                  <a:lnTo>
                    <a:pt x="165" y="29"/>
                  </a:lnTo>
                  <a:lnTo>
                    <a:pt x="159"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4" name="Freeform 1048"/>
            <p:cNvSpPr>
              <a:spLocks/>
            </p:cNvSpPr>
            <p:nvPr/>
          </p:nvSpPr>
          <p:spPr bwMode="auto">
            <a:xfrm>
              <a:off x="503" y="904"/>
              <a:ext cx="71" cy="67"/>
            </a:xfrm>
            <a:custGeom>
              <a:avLst/>
              <a:gdLst>
                <a:gd name="T0" fmla="*/ 63 w 71"/>
                <a:gd name="T1" fmla="*/ 4 h 67"/>
                <a:gd name="T2" fmla="*/ 63 w 71"/>
                <a:gd name="T3" fmla="*/ 0 h 67"/>
                <a:gd name="T4" fmla="*/ 0 w 71"/>
                <a:gd name="T5" fmla="*/ 61 h 67"/>
                <a:gd name="T6" fmla="*/ 6 w 71"/>
                <a:gd name="T7" fmla="*/ 67 h 67"/>
                <a:gd name="T8" fmla="*/ 67 w 71"/>
                <a:gd name="T9" fmla="*/ 4 h 67"/>
                <a:gd name="T10" fmla="*/ 67 w 71"/>
                <a:gd name="T11" fmla="*/ 0 h 67"/>
                <a:gd name="T12" fmla="*/ 67 w 71"/>
                <a:gd name="T13" fmla="*/ 4 h 67"/>
                <a:gd name="T14" fmla="*/ 71 w 71"/>
                <a:gd name="T15" fmla="*/ 2 h 67"/>
                <a:gd name="T16" fmla="*/ 67 w 71"/>
                <a:gd name="T17" fmla="*/ 0 h 67"/>
                <a:gd name="T18" fmla="*/ 63 w 71"/>
                <a:gd name="T19" fmla="*/ 4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67"/>
                <a:gd name="T32" fmla="*/ 71 w 71"/>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67">
                  <a:moveTo>
                    <a:pt x="63" y="4"/>
                  </a:moveTo>
                  <a:lnTo>
                    <a:pt x="63" y="0"/>
                  </a:lnTo>
                  <a:lnTo>
                    <a:pt x="0" y="61"/>
                  </a:lnTo>
                  <a:lnTo>
                    <a:pt x="6" y="67"/>
                  </a:lnTo>
                  <a:lnTo>
                    <a:pt x="67" y="4"/>
                  </a:lnTo>
                  <a:lnTo>
                    <a:pt x="67" y="0"/>
                  </a:lnTo>
                  <a:lnTo>
                    <a:pt x="67" y="4"/>
                  </a:lnTo>
                  <a:lnTo>
                    <a:pt x="71" y="2"/>
                  </a:lnTo>
                  <a:lnTo>
                    <a:pt x="67" y="0"/>
                  </a:lnTo>
                  <a:lnTo>
                    <a:pt x="63"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5" name="Freeform 1049"/>
            <p:cNvSpPr>
              <a:spLocks/>
            </p:cNvSpPr>
            <p:nvPr/>
          </p:nvSpPr>
          <p:spPr bwMode="auto">
            <a:xfrm>
              <a:off x="415" y="787"/>
              <a:ext cx="155" cy="121"/>
            </a:xfrm>
            <a:custGeom>
              <a:avLst/>
              <a:gdLst>
                <a:gd name="T0" fmla="*/ 0 w 155"/>
                <a:gd name="T1" fmla="*/ 0 h 121"/>
                <a:gd name="T2" fmla="*/ 0 w 155"/>
                <a:gd name="T3" fmla="*/ 4 h 121"/>
                <a:gd name="T4" fmla="*/ 0 w 155"/>
                <a:gd name="T5" fmla="*/ 17 h 121"/>
                <a:gd name="T6" fmla="*/ 4 w 155"/>
                <a:gd name="T7" fmla="*/ 29 h 121"/>
                <a:gd name="T8" fmla="*/ 9 w 155"/>
                <a:gd name="T9" fmla="*/ 40 h 121"/>
                <a:gd name="T10" fmla="*/ 17 w 155"/>
                <a:gd name="T11" fmla="*/ 50 h 121"/>
                <a:gd name="T12" fmla="*/ 27 w 155"/>
                <a:gd name="T13" fmla="*/ 57 h 121"/>
                <a:gd name="T14" fmla="*/ 36 w 155"/>
                <a:gd name="T15" fmla="*/ 63 h 121"/>
                <a:gd name="T16" fmla="*/ 48 w 155"/>
                <a:gd name="T17" fmla="*/ 71 h 121"/>
                <a:gd name="T18" fmla="*/ 59 w 155"/>
                <a:gd name="T19" fmla="*/ 75 h 121"/>
                <a:gd name="T20" fmla="*/ 84 w 155"/>
                <a:gd name="T21" fmla="*/ 84 h 121"/>
                <a:gd name="T22" fmla="*/ 109 w 155"/>
                <a:gd name="T23" fmla="*/ 94 h 121"/>
                <a:gd name="T24" fmla="*/ 121 w 155"/>
                <a:gd name="T25" fmla="*/ 100 h 121"/>
                <a:gd name="T26" fmla="*/ 132 w 155"/>
                <a:gd name="T27" fmla="*/ 105 h 121"/>
                <a:gd name="T28" fmla="*/ 142 w 155"/>
                <a:gd name="T29" fmla="*/ 113 h 121"/>
                <a:gd name="T30" fmla="*/ 151 w 155"/>
                <a:gd name="T31" fmla="*/ 121 h 121"/>
                <a:gd name="T32" fmla="*/ 155 w 155"/>
                <a:gd name="T33" fmla="*/ 117 h 121"/>
                <a:gd name="T34" fmla="*/ 145 w 155"/>
                <a:gd name="T35" fmla="*/ 107 h 121"/>
                <a:gd name="T36" fmla="*/ 134 w 155"/>
                <a:gd name="T37" fmla="*/ 100 h 121"/>
                <a:gd name="T38" fmla="*/ 122 w 155"/>
                <a:gd name="T39" fmla="*/ 94 h 121"/>
                <a:gd name="T40" fmla="*/ 111 w 155"/>
                <a:gd name="T41" fmla="*/ 88 h 121"/>
                <a:gd name="T42" fmla="*/ 86 w 155"/>
                <a:gd name="T43" fmla="*/ 79 h 121"/>
                <a:gd name="T44" fmla="*/ 61 w 155"/>
                <a:gd name="T45" fmla="*/ 69 h 121"/>
                <a:gd name="T46" fmla="*/ 50 w 155"/>
                <a:gd name="T47" fmla="*/ 63 h 121"/>
                <a:gd name="T48" fmla="*/ 40 w 155"/>
                <a:gd name="T49" fmla="*/ 57 h 121"/>
                <a:gd name="T50" fmla="*/ 30 w 155"/>
                <a:gd name="T51" fmla="*/ 52 h 121"/>
                <a:gd name="T52" fmla="*/ 23 w 155"/>
                <a:gd name="T53" fmla="*/ 44 h 121"/>
                <a:gd name="T54" fmla="*/ 15 w 155"/>
                <a:gd name="T55" fmla="*/ 36 h 121"/>
                <a:gd name="T56" fmla="*/ 11 w 155"/>
                <a:gd name="T57" fmla="*/ 27 h 121"/>
                <a:gd name="T58" fmla="*/ 7 w 155"/>
                <a:gd name="T59" fmla="*/ 15 h 121"/>
                <a:gd name="T60" fmla="*/ 7 w 155"/>
                <a:gd name="T61" fmla="*/ 4 h 121"/>
                <a:gd name="T62" fmla="*/ 5 w 155"/>
                <a:gd name="T63" fmla="*/ 6 h 121"/>
                <a:gd name="T64" fmla="*/ 0 w 155"/>
                <a:gd name="T65" fmla="*/ 0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5"/>
                <a:gd name="T100" fmla="*/ 0 h 121"/>
                <a:gd name="T101" fmla="*/ 155 w 155"/>
                <a:gd name="T102" fmla="*/ 121 h 1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5" h="121">
                  <a:moveTo>
                    <a:pt x="0" y="0"/>
                  </a:moveTo>
                  <a:lnTo>
                    <a:pt x="0" y="4"/>
                  </a:lnTo>
                  <a:lnTo>
                    <a:pt x="0" y="17"/>
                  </a:lnTo>
                  <a:lnTo>
                    <a:pt x="4" y="29"/>
                  </a:lnTo>
                  <a:lnTo>
                    <a:pt x="9" y="40"/>
                  </a:lnTo>
                  <a:lnTo>
                    <a:pt x="17" y="50"/>
                  </a:lnTo>
                  <a:lnTo>
                    <a:pt x="27" y="57"/>
                  </a:lnTo>
                  <a:lnTo>
                    <a:pt x="36" y="63"/>
                  </a:lnTo>
                  <a:lnTo>
                    <a:pt x="48" y="71"/>
                  </a:lnTo>
                  <a:lnTo>
                    <a:pt x="59" y="75"/>
                  </a:lnTo>
                  <a:lnTo>
                    <a:pt x="84" y="84"/>
                  </a:lnTo>
                  <a:lnTo>
                    <a:pt x="109" y="94"/>
                  </a:lnTo>
                  <a:lnTo>
                    <a:pt x="121" y="100"/>
                  </a:lnTo>
                  <a:lnTo>
                    <a:pt x="132" y="105"/>
                  </a:lnTo>
                  <a:lnTo>
                    <a:pt x="142" y="113"/>
                  </a:lnTo>
                  <a:lnTo>
                    <a:pt x="151" y="121"/>
                  </a:lnTo>
                  <a:lnTo>
                    <a:pt x="155" y="117"/>
                  </a:lnTo>
                  <a:lnTo>
                    <a:pt x="145" y="107"/>
                  </a:lnTo>
                  <a:lnTo>
                    <a:pt x="134" y="100"/>
                  </a:lnTo>
                  <a:lnTo>
                    <a:pt x="122" y="94"/>
                  </a:lnTo>
                  <a:lnTo>
                    <a:pt x="111" y="88"/>
                  </a:lnTo>
                  <a:lnTo>
                    <a:pt x="86" y="79"/>
                  </a:lnTo>
                  <a:lnTo>
                    <a:pt x="61" y="69"/>
                  </a:lnTo>
                  <a:lnTo>
                    <a:pt x="50" y="63"/>
                  </a:lnTo>
                  <a:lnTo>
                    <a:pt x="40" y="57"/>
                  </a:lnTo>
                  <a:lnTo>
                    <a:pt x="30" y="52"/>
                  </a:lnTo>
                  <a:lnTo>
                    <a:pt x="23" y="44"/>
                  </a:lnTo>
                  <a:lnTo>
                    <a:pt x="15" y="36"/>
                  </a:lnTo>
                  <a:lnTo>
                    <a:pt x="11" y="27"/>
                  </a:lnTo>
                  <a:lnTo>
                    <a:pt x="7" y="15"/>
                  </a:lnTo>
                  <a:lnTo>
                    <a:pt x="7" y="4"/>
                  </a:lnTo>
                  <a:lnTo>
                    <a:pt x="5" y="6"/>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6" name="Freeform 1050"/>
            <p:cNvSpPr>
              <a:spLocks/>
            </p:cNvSpPr>
            <p:nvPr/>
          </p:nvSpPr>
          <p:spPr bwMode="auto">
            <a:xfrm>
              <a:off x="4717" y="301"/>
              <a:ext cx="1371" cy="2541"/>
            </a:xfrm>
            <a:custGeom>
              <a:avLst/>
              <a:gdLst>
                <a:gd name="T0" fmla="*/ 1107 w 1371"/>
                <a:gd name="T1" fmla="*/ 1344 h 2541"/>
                <a:gd name="T2" fmla="*/ 1097 w 1371"/>
                <a:gd name="T3" fmla="*/ 1296 h 2541"/>
                <a:gd name="T4" fmla="*/ 1084 w 1371"/>
                <a:gd name="T5" fmla="*/ 1261 h 2541"/>
                <a:gd name="T6" fmla="*/ 1051 w 1371"/>
                <a:gd name="T7" fmla="*/ 1244 h 2541"/>
                <a:gd name="T8" fmla="*/ 1018 w 1371"/>
                <a:gd name="T9" fmla="*/ 1194 h 2541"/>
                <a:gd name="T10" fmla="*/ 907 w 1371"/>
                <a:gd name="T11" fmla="*/ 776 h 2541"/>
                <a:gd name="T12" fmla="*/ 888 w 1371"/>
                <a:gd name="T13" fmla="*/ 720 h 2541"/>
                <a:gd name="T14" fmla="*/ 898 w 1371"/>
                <a:gd name="T15" fmla="*/ 609 h 2541"/>
                <a:gd name="T16" fmla="*/ 850 w 1371"/>
                <a:gd name="T17" fmla="*/ 511 h 2541"/>
                <a:gd name="T18" fmla="*/ 811 w 1371"/>
                <a:gd name="T19" fmla="*/ 472 h 2541"/>
                <a:gd name="T20" fmla="*/ 763 w 1371"/>
                <a:gd name="T21" fmla="*/ 453 h 2541"/>
                <a:gd name="T22" fmla="*/ 677 w 1371"/>
                <a:gd name="T23" fmla="*/ 71 h 2541"/>
                <a:gd name="T24" fmla="*/ 456 w 1371"/>
                <a:gd name="T25" fmla="*/ 277 h 2541"/>
                <a:gd name="T26" fmla="*/ 305 w 1371"/>
                <a:gd name="T27" fmla="*/ 388 h 2541"/>
                <a:gd name="T28" fmla="*/ 216 w 1371"/>
                <a:gd name="T29" fmla="*/ 411 h 2541"/>
                <a:gd name="T30" fmla="*/ 168 w 1371"/>
                <a:gd name="T31" fmla="*/ 367 h 2541"/>
                <a:gd name="T32" fmla="*/ 69 w 1371"/>
                <a:gd name="T33" fmla="*/ 298 h 2541"/>
                <a:gd name="T34" fmla="*/ 34 w 1371"/>
                <a:gd name="T35" fmla="*/ 321 h 2541"/>
                <a:gd name="T36" fmla="*/ 9 w 1371"/>
                <a:gd name="T37" fmla="*/ 365 h 2541"/>
                <a:gd name="T38" fmla="*/ 71 w 1371"/>
                <a:gd name="T39" fmla="*/ 417 h 2541"/>
                <a:gd name="T40" fmla="*/ 188 w 1371"/>
                <a:gd name="T41" fmla="*/ 472 h 2541"/>
                <a:gd name="T42" fmla="*/ 251 w 1371"/>
                <a:gd name="T43" fmla="*/ 497 h 2541"/>
                <a:gd name="T44" fmla="*/ 314 w 1371"/>
                <a:gd name="T45" fmla="*/ 572 h 2541"/>
                <a:gd name="T46" fmla="*/ 362 w 1371"/>
                <a:gd name="T47" fmla="*/ 691 h 2541"/>
                <a:gd name="T48" fmla="*/ 393 w 1371"/>
                <a:gd name="T49" fmla="*/ 839 h 2541"/>
                <a:gd name="T50" fmla="*/ 429 w 1371"/>
                <a:gd name="T51" fmla="*/ 1081 h 2541"/>
                <a:gd name="T52" fmla="*/ 543 w 1371"/>
                <a:gd name="T53" fmla="*/ 1142 h 2541"/>
                <a:gd name="T54" fmla="*/ 610 w 1371"/>
                <a:gd name="T55" fmla="*/ 1192 h 2541"/>
                <a:gd name="T56" fmla="*/ 635 w 1371"/>
                <a:gd name="T57" fmla="*/ 1242 h 2541"/>
                <a:gd name="T58" fmla="*/ 617 w 1371"/>
                <a:gd name="T59" fmla="*/ 1259 h 2541"/>
                <a:gd name="T60" fmla="*/ 583 w 1371"/>
                <a:gd name="T61" fmla="*/ 1273 h 2541"/>
                <a:gd name="T62" fmla="*/ 541 w 1371"/>
                <a:gd name="T63" fmla="*/ 1328 h 2541"/>
                <a:gd name="T64" fmla="*/ 502 w 1371"/>
                <a:gd name="T65" fmla="*/ 1436 h 2541"/>
                <a:gd name="T66" fmla="*/ 479 w 1371"/>
                <a:gd name="T67" fmla="*/ 1589 h 2541"/>
                <a:gd name="T68" fmla="*/ 439 w 1371"/>
                <a:gd name="T69" fmla="*/ 1595 h 2541"/>
                <a:gd name="T70" fmla="*/ 439 w 1371"/>
                <a:gd name="T71" fmla="*/ 1611 h 2541"/>
                <a:gd name="T72" fmla="*/ 456 w 1371"/>
                <a:gd name="T73" fmla="*/ 1645 h 2541"/>
                <a:gd name="T74" fmla="*/ 433 w 1371"/>
                <a:gd name="T75" fmla="*/ 1662 h 2541"/>
                <a:gd name="T76" fmla="*/ 379 w 1371"/>
                <a:gd name="T77" fmla="*/ 1730 h 2541"/>
                <a:gd name="T78" fmla="*/ 316 w 1371"/>
                <a:gd name="T79" fmla="*/ 1808 h 2541"/>
                <a:gd name="T80" fmla="*/ 287 w 1371"/>
                <a:gd name="T81" fmla="*/ 1854 h 2541"/>
                <a:gd name="T82" fmla="*/ 272 w 1371"/>
                <a:gd name="T83" fmla="*/ 1920 h 2541"/>
                <a:gd name="T84" fmla="*/ 282 w 1371"/>
                <a:gd name="T85" fmla="*/ 2052 h 2541"/>
                <a:gd name="T86" fmla="*/ 324 w 1371"/>
                <a:gd name="T87" fmla="*/ 2294 h 2541"/>
                <a:gd name="T88" fmla="*/ 364 w 1371"/>
                <a:gd name="T89" fmla="*/ 2417 h 2541"/>
                <a:gd name="T90" fmla="*/ 445 w 1371"/>
                <a:gd name="T91" fmla="*/ 2468 h 2541"/>
                <a:gd name="T92" fmla="*/ 558 w 1371"/>
                <a:gd name="T93" fmla="*/ 2540 h 2541"/>
                <a:gd name="T94" fmla="*/ 627 w 1371"/>
                <a:gd name="T95" fmla="*/ 2534 h 2541"/>
                <a:gd name="T96" fmla="*/ 692 w 1371"/>
                <a:gd name="T97" fmla="*/ 2503 h 2541"/>
                <a:gd name="T98" fmla="*/ 819 w 1371"/>
                <a:gd name="T99" fmla="*/ 2399 h 2541"/>
                <a:gd name="T100" fmla="*/ 947 w 1371"/>
                <a:gd name="T101" fmla="*/ 2294 h 2541"/>
                <a:gd name="T102" fmla="*/ 1015 w 1371"/>
                <a:gd name="T103" fmla="*/ 2257 h 2541"/>
                <a:gd name="T104" fmla="*/ 1084 w 1371"/>
                <a:gd name="T105" fmla="*/ 2244 h 2541"/>
                <a:gd name="T106" fmla="*/ 1222 w 1371"/>
                <a:gd name="T107" fmla="*/ 2090 h 2541"/>
                <a:gd name="T108" fmla="*/ 1312 w 1371"/>
                <a:gd name="T109" fmla="*/ 1941 h 2541"/>
                <a:gd name="T110" fmla="*/ 1366 w 1371"/>
                <a:gd name="T111" fmla="*/ 1797 h 2541"/>
                <a:gd name="T112" fmla="*/ 1370 w 1371"/>
                <a:gd name="T113" fmla="*/ 1733 h 2541"/>
                <a:gd name="T114" fmla="*/ 1348 w 1371"/>
                <a:gd name="T115" fmla="*/ 1672 h 2541"/>
                <a:gd name="T116" fmla="*/ 1277 w 1371"/>
                <a:gd name="T117" fmla="*/ 1589 h 2541"/>
                <a:gd name="T118" fmla="*/ 1208 w 1371"/>
                <a:gd name="T119" fmla="*/ 1561 h 2541"/>
                <a:gd name="T120" fmla="*/ 1197 w 1371"/>
                <a:gd name="T121" fmla="*/ 1419 h 25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71"/>
                <a:gd name="T184" fmla="*/ 0 h 2541"/>
                <a:gd name="T185" fmla="*/ 1371 w 1371"/>
                <a:gd name="T186" fmla="*/ 2541 h 25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71" h="2541">
                  <a:moveTo>
                    <a:pt x="1197" y="1419"/>
                  </a:moveTo>
                  <a:lnTo>
                    <a:pt x="1228" y="1365"/>
                  </a:lnTo>
                  <a:lnTo>
                    <a:pt x="1109" y="1355"/>
                  </a:lnTo>
                  <a:lnTo>
                    <a:pt x="1107" y="1344"/>
                  </a:lnTo>
                  <a:lnTo>
                    <a:pt x="1105" y="1332"/>
                  </a:lnTo>
                  <a:lnTo>
                    <a:pt x="1103" y="1319"/>
                  </a:lnTo>
                  <a:lnTo>
                    <a:pt x="1099" y="1307"/>
                  </a:lnTo>
                  <a:lnTo>
                    <a:pt x="1097" y="1296"/>
                  </a:lnTo>
                  <a:lnTo>
                    <a:pt x="1095" y="1284"/>
                  </a:lnTo>
                  <a:lnTo>
                    <a:pt x="1093" y="1273"/>
                  </a:lnTo>
                  <a:lnTo>
                    <a:pt x="1091" y="1261"/>
                  </a:lnTo>
                  <a:lnTo>
                    <a:pt x="1084" y="1261"/>
                  </a:lnTo>
                  <a:lnTo>
                    <a:pt x="1076" y="1259"/>
                  </a:lnTo>
                  <a:lnTo>
                    <a:pt x="1068" y="1257"/>
                  </a:lnTo>
                  <a:lnTo>
                    <a:pt x="1063" y="1254"/>
                  </a:lnTo>
                  <a:lnTo>
                    <a:pt x="1051" y="1244"/>
                  </a:lnTo>
                  <a:lnTo>
                    <a:pt x="1041" y="1234"/>
                  </a:lnTo>
                  <a:lnTo>
                    <a:pt x="1032" y="1221"/>
                  </a:lnTo>
                  <a:lnTo>
                    <a:pt x="1026" y="1208"/>
                  </a:lnTo>
                  <a:lnTo>
                    <a:pt x="1018" y="1194"/>
                  </a:lnTo>
                  <a:lnTo>
                    <a:pt x="1013" y="1183"/>
                  </a:lnTo>
                  <a:lnTo>
                    <a:pt x="1064" y="981"/>
                  </a:lnTo>
                  <a:lnTo>
                    <a:pt x="915" y="787"/>
                  </a:lnTo>
                  <a:lnTo>
                    <a:pt x="907" y="776"/>
                  </a:lnTo>
                  <a:lnTo>
                    <a:pt x="899" y="766"/>
                  </a:lnTo>
                  <a:lnTo>
                    <a:pt x="896" y="755"/>
                  </a:lnTo>
                  <a:lnTo>
                    <a:pt x="892" y="743"/>
                  </a:lnTo>
                  <a:lnTo>
                    <a:pt x="888" y="720"/>
                  </a:lnTo>
                  <a:lnTo>
                    <a:pt x="886" y="697"/>
                  </a:lnTo>
                  <a:lnTo>
                    <a:pt x="890" y="670"/>
                  </a:lnTo>
                  <a:lnTo>
                    <a:pt x="894" y="641"/>
                  </a:lnTo>
                  <a:lnTo>
                    <a:pt x="898" y="609"/>
                  </a:lnTo>
                  <a:lnTo>
                    <a:pt x="903" y="574"/>
                  </a:lnTo>
                  <a:lnTo>
                    <a:pt x="882" y="551"/>
                  </a:lnTo>
                  <a:lnTo>
                    <a:pt x="865" y="530"/>
                  </a:lnTo>
                  <a:lnTo>
                    <a:pt x="850" y="511"/>
                  </a:lnTo>
                  <a:lnTo>
                    <a:pt x="836" y="494"/>
                  </a:lnTo>
                  <a:lnTo>
                    <a:pt x="828" y="486"/>
                  </a:lnTo>
                  <a:lnTo>
                    <a:pt x="821" y="478"/>
                  </a:lnTo>
                  <a:lnTo>
                    <a:pt x="811" y="472"/>
                  </a:lnTo>
                  <a:lnTo>
                    <a:pt x="802" y="467"/>
                  </a:lnTo>
                  <a:lnTo>
                    <a:pt x="790" y="461"/>
                  </a:lnTo>
                  <a:lnTo>
                    <a:pt x="777" y="457"/>
                  </a:lnTo>
                  <a:lnTo>
                    <a:pt x="763" y="453"/>
                  </a:lnTo>
                  <a:lnTo>
                    <a:pt x="746" y="449"/>
                  </a:lnTo>
                  <a:lnTo>
                    <a:pt x="685" y="188"/>
                  </a:lnTo>
                  <a:lnTo>
                    <a:pt x="733" y="75"/>
                  </a:lnTo>
                  <a:lnTo>
                    <a:pt x="677" y="71"/>
                  </a:lnTo>
                  <a:lnTo>
                    <a:pt x="571" y="0"/>
                  </a:lnTo>
                  <a:lnTo>
                    <a:pt x="481" y="62"/>
                  </a:lnTo>
                  <a:lnTo>
                    <a:pt x="431" y="173"/>
                  </a:lnTo>
                  <a:lnTo>
                    <a:pt x="456" y="277"/>
                  </a:lnTo>
                  <a:lnTo>
                    <a:pt x="447" y="325"/>
                  </a:lnTo>
                  <a:lnTo>
                    <a:pt x="401" y="415"/>
                  </a:lnTo>
                  <a:lnTo>
                    <a:pt x="355" y="423"/>
                  </a:lnTo>
                  <a:lnTo>
                    <a:pt x="305" y="388"/>
                  </a:lnTo>
                  <a:lnTo>
                    <a:pt x="232" y="413"/>
                  </a:lnTo>
                  <a:lnTo>
                    <a:pt x="226" y="413"/>
                  </a:lnTo>
                  <a:lnTo>
                    <a:pt x="222" y="413"/>
                  </a:lnTo>
                  <a:lnTo>
                    <a:pt x="216" y="411"/>
                  </a:lnTo>
                  <a:lnTo>
                    <a:pt x="213" y="409"/>
                  </a:lnTo>
                  <a:lnTo>
                    <a:pt x="201" y="400"/>
                  </a:lnTo>
                  <a:lnTo>
                    <a:pt x="188" y="384"/>
                  </a:lnTo>
                  <a:lnTo>
                    <a:pt x="168" y="367"/>
                  </a:lnTo>
                  <a:lnTo>
                    <a:pt x="143" y="346"/>
                  </a:lnTo>
                  <a:lnTo>
                    <a:pt x="113" y="323"/>
                  </a:lnTo>
                  <a:lnTo>
                    <a:pt x="72" y="296"/>
                  </a:lnTo>
                  <a:lnTo>
                    <a:pt x="69" y="298"/>
                  </a:lnTo>
                  <a:lnTo>
                    <a:pt x="65" y="300"/>
                  </a:lnTo>
                  <a:lnTo>
                    <a:pt x="55" y="306"/>
                  </a:lnTo>
                  <a:lnTo>
                    <a:pt x="46" y="311"/>
                  </a:lnTo>
                  <a:lnTo>
                    <a:pt x="34" y="321"/>
                  </a:lnTo>
                  <a:lnTo>
                    <a:pt x="21" y="330"/>
                  </a:lnTo>
                  <a:lnTo>
                    <a:pt x="9" y="342"/>
                  </a:lnTo>
                  <a:lnTo>
                    <a:pt x="0" y="353"/>
                  </a:lnTo>
                  <a:lnTo>
                    <a:pt x="9" y="365"/>
                  </a:lnTo>
                  <a:lnTo>
                    <a:pt x="19" y="377"/>
                  </a:lnTo>
                  <a:lnTo>
                    <a:pt x="30" y="386"/>
                  </a:lnTo>
                  <a:lnTo>
                    <a:pt x="44" y="398"/>
                  </a:lnTo>
                  <a:lnTo>
                    <a:pt x="71" y="417"/>
                  </a:lnTo>
                  <a:lnTo>
                    <a:pt x="99" y="434"/>
                  </a:lnTo>
                  <a:lnTo>
                    <a:pt x="130" y="449"/>
                  </a:lnTo>
                  <a:lnTo>
                    <a:pt x="161" y="463"/>
                  </a:lnTo>
                  <a:lnTo>
                    <a:pt x="188" y="472"/>
                  </a:lnTo>
                  <a:lnTo>
                    <a:pt x="213" y="480"/>
                  </a:lnTo>
                  <a:lnTo>
                    <a:pt x="226" y="486"/>
                  </a:lnTo>
                  <a:lnTo>
                    <a:pt x="237" y="492"/>
                  </a:lnTo>
                  <a:lnTo>
                    <a:pt x="251" y="497"/>
                  </a:lnTo>
                  <a:lnTo>
                    <a:pt x="261" y="507"/>
                  </a:lnTo>
                  <a:lnTo>
                    <a:pt x="282" y="526"/>
                  </a:lnTo>
                  <a:lnTo>
                    <a:pt x="299" y="547"/>
                  </a:lnTo>
                  <a:lnTo>
                    <a:pt x="314" y="572"/>
                  </a:lnTo>
                  <a:lnTo>
                    <a:pt x="330" y="601"/>
                  </a:lnTo>
                  <a:lnTo>
                    <a:pt x="341" y="630"/>
                  </a:lnTo>
                  <a:lnTo>
                    <a:pt x="353" y="659"/>
                  </a:lnTo>
                  <a:lnTo>
                    <a:pt x="362" y="691"/>
                  </a:lnTo>
                  <a:lnTo>
                    <a:pt x="370" y="722"/>
                  </a:lnTo>
                  <a:lnTo>
                    <a:pt x="378" y="753"/>
                  </a:lnTo>
                  <a:lnTo>
                    <a:pt x="383" y="783"/>
                  </a:lnTo>
                  <a:lnTo>
                    <a:pt x="393" y="839"/>
                  </a:lnTo>
                  <a:lnTo>
                    <a:pt x="401" y="885"/>
                  </a:lnTo>
                  <a:lnTo>
                    <a:pt x="401" y="1058"/>
                  </a:lnTo>
                  <a:lnTo>
                    <a:pt x="414" y="1069"/>
                  </a:lnTo>
                  <a:lnTo>
                    <a:pt x="429" y="1081"/>
                  </a:lnTo>
                  <a:lnTo>
                    <a:pt x="447" y="1090"/>
                  </a:lnTo>
                  <a:lnTo>
                    <a:pt x="464" y="1100"/>
                  </a:lnTo>
                  <a:lnTo>
                    <a:pt x="504" y="1121"/>
                  </a:lnTo>
                  <a:lnTo>
                    <a:pt x="543" y="1142"/>
                  </a:lnTo>
                  <a:lnTo>
                    <a:pt x="562" y="1154"/>
                  </a:lnTo>
                  <a:lnTo>
                    <a:pt x="579" y="1165"/>
                  </a:lnTo>
                  <a:lnTo>
                    <a:pt x="594" y="1179"/>
                  </a:lnTo>
                  <a:lnTo>
                    <a:pt x="610" y="1192"/>
                  </a:lnTo>
                  <a:lnTo>
                    <a:pt x="621" y="1208"/>
                  </a:lnTo>
                  <a:lnTo>
                    <a:pt x="629" y="1223"/>
                  </a:lnTo>
                  <a:lnTo>
                    <a:pt x="633" y="1233"/>
                  </a:lnTo>
                  <a:lnTo>
                    <a:pt x="635" y="1242"/>
                  </a:lnTo>
                  <a:lnTo>
                    <a:pt x="637" y="1252"/>
                  </a:lnTo>
                  <a:lnTo>
                    <a:pt x="637" y="1261"/>
                  </a:lnTo>
                  <a:lnTo>
                    <a:pt x="627" y="1259"/>
                  </a:lnTo>
                  <a:lnTo>
                    <a:pt x="617" y="1259"/>
                  </a:lnTo>
                  <a:lnTo>
                    <a:pt x="608" y="1261"/>
                  </a:lnTo>
                  <a:lnTo>
                    <a:pt x="600" y="1263"/>
                  </a:lnTo>
                  <a:lnTo>
                    <a:pt x="591" y="1267"/>
                  </a:lnTo>
                  <a:lnTo>
                    <a:pt x="583" y="1273"/>
                  </a:lnTo>
                  <a:lnTo>
                    <a:pt x="575" y="1280"/>
                  </a:lnTo>
                  <a:lnTo>
                    <a:pt x="568" y="1288"/>
                  </a:lnTo>
                  <a:lnTo>
                    <a:pt x="554" y="1305"/>
                  </a:lnTo>
                  <a:lnTo>
                    <a:pt x="541" y="1328"/>
                  </a:lnTo>
                  <a:lnTo>
                    <a:pt x="529" y="1353"/>
                  </a:lnTo>
                  <a:lnTo>
                    <a:pt x="518" y="1380"/>
                  </a:lnTo>
                  <a:lnTo>
                    <a:pt x="510" y="1407"/>
                  </a:lnTo>
                  <a:lnTo>
                    <a:pt x="502" y="1436"/>
                  </a:lnTo>
                  <a:lnTo>
                    <a:pt x="495" y="1467"/>
                  </a:lnTo>
                  <a:lnTo>
                    <a:pt x="489" y="1494"/>
                  </a:lnTo>
                  <a:lnTo>
                    <a:pt x="483" y="1547"/>
                  </a:lnTo>
                  <a:lnTo>
                    <a:pt x="479" y="1589"/>
                  </a:lnTo>
                  <a:lnTo>
                    <a:pt x="464" y="1589"/>
                  </a:lnTo>
                  <a:lnTo>
                    <a:pt x="452" y="1589"/>
                  </a:lnTo>
                  <a:lnTo>
                    <a:pt x="445" y="1591"/>
                  </a:lnTo>
                  <a:lnTo>
                    <a:pt x="439" y="1595"/>
                  </a:lnTo>
                  <a:lnTo>
                    <a:pt x="437" y="1597"/>
                  </a:lnTo>
                  <a:lnTo>
                    <a:pt x="435" y="1601"/>
                  </a:lnTo>
                  <a:lnTo>
                    <a:pt x="437" y="1607"/>
                  </a:lnTo>
                  <a:lnTo>
                    <a:pt x="439" y="1611"/>
                  </a:lnTo>
                  <a:lnTo>
                    <a:pt x="445" y="1622"/>
                  </a:lnTo>
                  <a:lnTo>
                    <a:pt x="452" y="1634"/>
                  </a:lnTo>
                  <a:lnTo>
                    <a:pt x="456" y="1639"/>
                  </a:lnTo>
                  <a:lnTo>
                    <a:pt x="456" y="1645"/>
                  </a:lnTo>
                  <a:lnTo>
                    <a:pt x="458" y="1651"/>
                  </a:lnTo>
                  <a:lnTo>
                    <a:pt x="456" y="1657"/>
                  </a:lnTo>
                  <a:lnTo>
                    <a:pt x="445" y="1659"/>
                  </a:lnTo>
                  <a:lnTo>
                    <a:pt x="433" y="1662"/>
                  </a:lnTo>
                  <a:lnTo>
                    <a:pt x="424" y="1670"/>
                  </a:lnTo>
                  <a:lnTo>
                    <a:pt x="414" y="1678"/>
                  </a:lnTo>
                  <a:lnTo>
                    <a:pt x="397" y="1701"/>
                  </a:lnTo>
                  <a:lnTo>
                    <a:pt x="379" y="1730"/>
                  </a:lnTo>
                  <a:lnTo>
                    <a:pt x="360" y="1758"/>
                  </a:lnTo>
                  <a:lnTo>
                    <a:pt x="341" y="1785"/>
                  </a:lnTo>
                  <a:lnTo>
                    <a:pt x="328" y="1797"/>
                  </a:lnTo>
                  <a:lnTo>
                    <a:pt x="316" y="1808"/>
                  </a:lnTo>
                  <a:lnTo>
                    <a:pt x="303" y="1818"/>
                  </a:lnTo>
                  <a:lnTo>
                    <a:pt x="287" y="1824"/>
                  </a:lnTo>
                  <a:lnTo>
                    <a:pt x="289" y="1839"/>
                  </a:lnTo>
                  <a:lnTo>
                    <a:pt x="287" y="1854"/>
                  </a:lnTo>
                  <a:lnTo>
                    <a:pt x="285" y="1872"/>
                  </a:lnTo>
                  <a:lnTo>
                    <a:pt x="282" y="1887"/>
                  </a:lnTo>
                  <a:lnTo>
                    <a:pt x="276" y="1904"/>
                  </a:lnTo>
                  <a:lnTo>
                    <a:pt x="272" y="1920"/>
                  </a:lnTo>
                  <a:lnTo>
                    <a:pt x="266" y="1933"/>
                  </a:lnTo>
                  <a:lnTo>
                    <a:pt x="259" y="1946"/>
                  </a:lnTo>
                  <a:lnTo>
                    <a:pt x="270" y="1996"/>
                  </a:lnTo>
                  <a:lnTo>
                    <a:pt x="282" y="2052"/>
                  </a:lnTo>
                  <a:lnTo>
                    <a:pt x="291" y="2112"/>
                  </a:lnTo>
                  <a:lnTo>
                    <a:pt x="301" y="2173"/>
                  </a:lnTo>
                  <a:lnTo>
                    <a:pt x="312" y="2234"/>
                  </a:lnTo>
                  <a:lnTo>
                    <a:pt x="324" y="2294"/>
                  </a:lnTo>
                  <a:lnTo>
                    <a:pt x="337" y="2350"/>
                  </a:lnTo>
                  <a:lnTo>
                    <a:pt x="353" y="2399"/>
                  </a:lnTo>
                  <a:lnTo>
                    <a:pt x="358" y="2407"/>
                  </a:lnTo>
                  <a:lnTo>
                    <a:pt x="364" y="2417"/>
                  </a:lnTo>
                  <a:lnTo>
                    <a:pt x="374" y="2424"/>
                  </a:lnTo>
                  <a:lnTo>
                    <a:pt x="385" y="2434"/>
                  </a:lnTo>
                  <a:lnTo>
                    <a:pt x="414" y="2451"/>
                  </a:lnTo>
                  <a:lnTo>
                    <a:pt x="445" y="2468"/>
                  </a:lnTo>
                  <a:lnTo>
                    <a:pt x="477" y="2488"/>
                  </a:lnTo>
                  <a:lnTo>
                    <a:pt x="510" y="2505"/>
                  </a:lnTo>
                  <a:lnTo>
                    <a:pt x="537" y="2522"/>
                  </a:lnTo>
                  <a:lnTo>
                    <a:pt x="558" y="2540"/>
                  </a:lnTo>
                  <a:lnTo>
                    <a:pt x="575" y="2541"/>
                  </a:lnTo>
                  <a:lnTo>
                    <a:pt x="592" y="2540"/>
                  </a:lnTo>
                  <a:lnTo>
                    <a:pt x="610" y="2538"/>
                  </a:lnTo>
                  <a:lnTo>
                    <a:pt x="627" y="2534"/>
                  </a:lnTo>
                  <a:lnTo>
                    <a:pt x="642" y="2528"/>
                  </a:lnTo>
                  <a:lnTo>
                    <a:pt x="660" y="2520"/>
                  </a:lnTo>
                  <a:lnTo>
                    <a:pt x="675" y="2513"/>
                  </a:lnTo>
                  <a:lnTo>
                    <a:pt x="692" y="2503"/>
                  </a:lnTo>
                  <a:lnTo>
                    <a:pt x="723" y="2482"/>
                  </a:lnTo>
                  <a:lnTo>
                    <a:pt x="756" y="2455"/>
                  </a:lnTo>
                  <a:lnTo>
                    <a:pt x="788" y="2428"/>
                  </a:lnTo>
                  <a:lnTo>
                    <a:pt x="819" y="2399"/>
                  </a:lnTo>
                  <a:lnTo>
                    <a:pt x="851" y="2371"/>
                  </a:lnTo>
                  <a:lnTo>
                    <a:pt x="882" y="2344"/>
                  </a:lnTo>
                  <a:lnTo>
                    <a:pt x="915" y="2317"/>
                  </a:lnTo>
                  <a:lnTo>
                    <a:pt x="947" y="2294"/>
                  </a:lnTo>
                  <a:lnTo>
                    <a:pt x="965" y="2282"/>
                  </a:lnTo>
                  <a:lnTo>
                    <a:pt x="980" y="2273"/>
                  </a:lnTo>
                  <a:lnTo>
                    <a:pt x="997" y="2265"/>
                  </a:lnTo>
                  <a:lnTo>
                    <a:pt x="1015" y="2257"/>
                  </a:lnTo>
                  <a:lnTo>
                    <a:pt x="1032" y="2252"/>
                  </a:lnTo>
                  <a:lnTo>
                    <a:pt x="1049" y="2248"/>
                  </a:lnTo>
                  <a:lnTo>
                    <a:pt x="1066" y="2244"/>
                  </a:lnTo>
                  <a:lnTo>
                    <a:pt x="1084" y="2244"/>
                  </a:lnTo>
                  <a:lnTo>
                    <a:pt x="1120" y="2206"/>
                  </a:lnTo>
                  <a:lnTo>
                    <a:pt x="1157" y="2167"/>
                  </a:lnTo>
                  <a:lnTo>
                    <a:pt x="1189" y="2129"/>
                  </a:lnTo>
                  <a:lnTo>
                    <a:pt x="1222" y="2090"/>
                  </a:lnTo>
                  <a:lnTo>
                    <a:pt x="1249" y="2050"/>
                  </a:lnTo>
                  <a:lnTo>
                    <a:pt x="1274" y="2012"/>
                  </a:lnTo>
                  <a:lnTo>
                    <a:pt x="1295" y="1975"/>
                  </a:lnTo>
                  <a:lnTo>
                    <a:pt x="1312" y="1941"/>
                  </a:lnTo>
                  <a:lnTo>
                    <a:pt x="1329" y="1900"/>
                  </a:lnTo>
                  <a:lnTo>
                    <a:pt x="1347" y="1864"/>
                  </a:lnTo>
                  <a:lnTo>
                    <a:pt x="1358" y="1829"/>
                  </a:lnTo>
                  <a:lnTo>
                    <a:pt x="1366" y="1797"/>
                  </a:lnTo>
                  <a:lnTo>
                    <a:pt x="1370" y="1781"/>
                  </a:lnTo>
                  <a:lnTo>
                    <a:pt x="1371" y="1766"/>
                  </a:lnTo>
                  <a:lnTo>
                    <a:pt x="1371" y="1751"/>
                  </a:lnTo>
                  <a:lnTo>
                    <a:pt x="1370" y="1733"/>
                  </a:lnTo>
                  <a:lnTo>
                    <a:pt x="1368" y="1718"/>
                  </a:lnTo>
                  <a:lnTo>
                    <a:pt x="1362" y="1703"/>
                  </a:lnTo>
                  <a:lnTo>
                    <a:pt x="1356" y="1687"/>
                  </a:lnTo>
                  <a:lnTo>
                    <a:pt x="1348" y="1672"/>
                  </a:lnTo>
                  <a:lnTo>
                    <a:pt x="1333" y="1647"/>
                  </a:lnTo>
                  <a:lnTo>
                    <a:pt x="1316" y="1626"/>
                  </a:lnTo>
                  <a:lnTo>
                    <a:pt x="1297" y="1607"/>
                  </a:lnTo>
                  <a:lnTo>
                    <a:pt x="1277" y="1589"/>
                  </a:lnTo>
                  <a:lnTo>
                    <a:pt x="1254" y="1576"/>
                  </a:lnTo>
                  <a:lnTo>
                    <a:pt x="1231" y="1566"/>
                  </a:lnTo>
                  <a:lnTo>
                    <a:pt x="1220" y="1563"/>
                  </a:lnTo>
                  <a:lnTo>
                    <a:pt x="1208" y="1561"/>
                  </a:lnTo>
                  <a:lnTo>
                    <a:pt x="1197" y="1559"/>
                  </a:lnTo>
                  <a:lnTo>
                    <a:pt x="1185" y="1559"/>
                  </a:lnTo>
                  <a:lnTo>
                    <a:pt x="1206" y="1480"/>
                  </a:lnTo>
                  <a:lnTo>
                    <a:pt x="1197" y="1419"/>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7" name="Freeform 1051"/>
            <p:cNvSpPr>
              <a:spLocks/>
            </p:cNvSpPr>
            <p:nvPr/>
          </p:nvSpPr>
          <p:spPr bwMode="auto">
            <a:xfrm>
              <a:off x="5910" y="1662"/>
              <a:ext cx="40" cy="60"/>
            </a:xfrm>
            <a:custGeom>
              <a:avLst/>
              <a:gdLst>
                <a:gd name="T0" fmla="*/ 35 w 40"/>
                <a:gd name="T1" fmla="*/ 8 h 60"/>
                <a:gd name="T2" fmla="*/ 31 w 40"/>
                <a:gd name="T3" fmla="*/ 2 h 60"/>
                <a:gd name="T4" fmla="*/ 0 w 40"/>
                <a:gd name="T5" fmla="*/ 56 h 60"/>
                <a:gd name="T6" fmla="*/ 8 w 40"/>
                <a:gd name="T7" fmla="*/ 60 h 60"/>
                <a:gd name="T8" fmla="*/ 38 w 40"/>
                <a:gd name="T9" fmla="*/ 6 h 60"/>
                <a:gd name="T10" fmla="*/ 35 w 40"/>
                <a:gd name="T11" fmla="*/ 0 h 60"/>
                <a:gd name="T12" fmla="*/ 38 w 40"/>
                <a:gd name="T13" fmla="*/ 6 h 60"/>
                <a:gd name="T14" fmla="*/ 40 w 40"/>
                <a:gd name="T15" fmla="*/ 0 h 60"/>
                <a:gd name="T16" fmla="*/ 35 w 40"/>
                <a:gd name="T17" fmla="*/ 0 h 60"/>
                <a:gd name="T18" fmla="*/ 35 w 40"/>
                <a:gd name="T19" fmla="*/ 8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60"/>
                <a:gd name="T32" fmla="*/ 40 w 40"/>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60">
                  <a:moveTo>
                    <a:pt x="35" y="8"/>
                  </a:moveTo>
                  <a:lnTo>
                    <a:pt x="31" y="2"/>
                  </a:lnTo>
                  <a:lnTo>
                    <a:pt x="0" y="56"/>
                  </a:lnTo>
                  <a:lnTo>
                    <a:pt x="8" y="60"/>
                  </a:lnTo>
                  <a:lnTo>
                    <a:pt x="38" y="6"/>
                  </a:lnTo>
                  <a:lnTo>
                    <a:pt x="35" y="0"/>
                  </a:lnTo>
                  <a:lnTo>
                    <a:pt x="38" y="6"/>
                  </a:lnTo>
                  <a:lnTo>
                    <a:pt x="40" y="0"/>
                  </a:lnTo>
                  <a:lnTo>
                    <a:pt x="35" y="0"/>
                  </a:lnTo>
                  <a:lnTo>
                    <a:pt x="35"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8" name="Freeform 1052"/>
            <p:cNvSpPr>
              <a:spLocks/>
            </p:cNvSpPr>
            <p:nvPr/>
          </p:nvSpPr>
          <p:spPr bwMode="auto">
            <a:xfrm>
              <a:off x="5822" y="1652"/>
              <a:ext cx="123" cy="18"/>
            </a:xfrm>
            <a:custGeom>
              <a:avLst/>
              <a:gdLst>
                <a:gd name="T0" fmla="*/ 0 w 123"/>
                <a:gd name="T1" fmla="*/ 4 h 18"/>
                <a:gd name="T2" fmla="*/ 4 w 123"/>
                <a:gd name="T3" fmla="*/ 8 h 18"/>
                <a:gd name="T4" fmla="*/ 123 w 123"/>
                <a:gd name="T5" fmla="*/ 18 h 18"/>
                <a:gd name="T6" fmla="*/ 123 w 123"/>
                <a:gd name="T7" fmla="*/ 10 h 18"/>
                <a:gd name="T8" fmla="*/ 4 w 123"/>
                <a:gd name="T9" fmla="*/ 0 h 18"/>
                <a:gd name="T10" fmla="*/ 7 w 123"/>
                <a:gd name="T11" fmla="*/ 4 h 18"/>
                <a:gd name="T12" fmla="*/ 0 w 123"/>
                <a:gd name="T13" fmla="*/ 4 h 18"/>
                <a:gd name="T14" fmla="*/ 0 w 123"/>
                <a:gd name="T15" fmla="*/ 8 h 18"/>
                <a:gd name="T16" fmla="*/ 4 w 123"/>
                <a:gd name="T17" fmla="*/ 8 h 18"/>
                <a:gd name="T18" fmla="*/ 0 w 123"/>
                <a:gd name="T19" fmla="*/ 4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3"/>
                <a:gd name="T31" fmla="*/ 0 h 18"/>
                <a:gd name="T32" fmla="*/ 123 w 123"/>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3" h="18">
                  <a:moveTo>
                    <a:pt x="0" y="4"/>
                  </a:moveTo>
                  <a:lnTo>
                    <a:pt x="4" y="8"/>
                  </a:lnTo>
                  <a:lnTo>
                    <a:pt x="123" y="18"/>
                  </a:lnTo>
                  <a:lnTo>
                    <a:pt x="123" y="10"/>
                  </a:lnTo>
                  <a:lnTo>
                    <a:pt x="4" y="0"/>
                  </a:lnTo>
                  <a:lnTo>
                    <a:pt x="7" y="4"/>
                  </a:lnTo>
                  <a:lnTo>
                    <a:pt x="0" y="4"/>
                  </a:lnTo>
                  <a:lnTo>
                    <a:pt x="0" y="8"/>
                  </a:lnTo>
                  <a:lnTo>
                    <a:pt x="4" y="8"/>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89" name="Freeform 1053"/>
            <p:cNvSpPr>
              <a:spLocks/>
            </p:cNvSpPr>
            <p:nvPr/>
          </p:nvSpPr>
          <p:spPr bwMode="auto">
            <a:xfrm>
              <a:off x="5805" y="1558"/>
              <a:ext cx="24" cy="98"/>
            </a:xfrm>
            <a:custGeom>
              <a:avLst/>
              <a:gdLst>
                <a:gd name="T0" fmla="*/ 3 w 24"/>
                <a:gd name="T1" fmla="*/ 8 h 98"/>
                <a:gd name="T2" fmla="*/ 0 w 24"/>
                <a:gd name="T3" fmla="*/ 4 h 98"/>
                <a:gd name="T4" fmla="*/ 1 w 24"/>
                <a:gd name="T5" fmla="*/ 16 h 98"/>
                <a:gd name="T6" fmla="*/ 3 w 24"/>
                <a:gd name="T7" fmla="*/ 27 h 98"/>
                <a:gd name="T8" fmla="*/ 5 w 24"/>
                <a:gd name="T9" fmla="*/ 41 h 98"/>
                <a:gd name="T10" fmla="*/ 9 w 24"/>
                <a:gd name="T11" fmla="*/ 52 h 98"/>
                <a:gd name="T12" fmla="*/ 11 w 24"/>
                <a:gd name="T13" fmla="*/ 64 h 98"/>
                <a:gd name="T14" fmla="*/ 15 w 24"/>
                <a:gd name="T15" fmla="*/ 75 h 98"/>
                <a:gd name="T16" fmla="*/ 15 w 24"/>
                <a:gd name="T17" fmla="*/ 87 h 98"/>
                <a:gd name="T18" fmla="*/ 17 w 24"/>
                <a:gd name="T19" fmla="*/ 98 h 98"/>
                <a:gd name="T20" fmla="*/ 24 w 24"/>
                <a:gd name="T21" fmla="*/ 98 h 98"/>
                <a:gd name="T22" fmla="*/ 23 w 24"/>
                <a:gd name="T23" fmla="*/ 87 h 98"/>
                <a:gd name="T24" fmla="*/ 21 w 24"/>
                <a:gd name="T25" fmla="*/ 73 h 98"/>
                <a:gd name="T26" fmla="*/ 19 w 24"/>
                <a:gd name="T27" fmla="*/ 62 h 98"/>
                <a:gd name="T28" fmla="*/ 15 w 24"/>
                <a:gd name="T29" fmla="*/ 50 h 98"/>
                <a:gd name="T30" fmla="*/ 13 w 24"/>
                <a:gd name="T31" fmla="*/ 39 h 98"/>
                <a:gd name="T32" fmla="*/ 9 w 24"/>
                <a:gd name="T33" fmla="*/ 27 h 98"/>
                <a:gd name="T34" fmla="*/ 7 w 24"/>
                <a:gd name="T35" fmla="*/ 16 h 98"/>
                <a:gd name="T36" fmla="*/ 7 w 24"/>
                <a:gd name="T37" fmla="*/ 4 h 98"/>
                <a:gd name="T38" fmla="*/ 3 w 24"/>
                <a:gd name="T39" fmla="*/ 0 h 98"/>
                <a:gd name="T40" fmla="*/ 7 w 24"/>
                <a:gd name="T41" fmla="*/ 4 h 98"/>
                <a:gd name="T42" fmla="*/ 7 w 24"/>
                <a:gd name="T43" fmla="*/ 0 h 98"/>
                <a:gd name="T44" fmla="*/ 3 w 24"/>
                <a:gd name="T45" fmla="*/ 0 h 98"/>
                <a:gd name="T46" fmla="*/ 3 w 24"/>
                <a:gd name="T47" fmla="*/ 8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
                <a:gd name="T73" fmla="*/ 0 h 98"/>
                <a:gd name="T74" fmla="*/ 24 w 24"/>
                <a:gd name="T75" fmla="*/ 98 h 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 h="98">
                  <a:moveTo>
                    <a:pt x="3" y="8"/>
                  </a:moveTo>
                  <a:lnTo>
                    <a:pt x="0" y="4"/>
                  </a:lnTo>
                  <a:lnTo>
                    <a:pt x="1" y="16"/>
                  </a:lnTo>
                  <a:lnTo>
                    <a:pt x="3" y="27"/>
                  </a:lnTo>
                  <a:lnTo>
                    <a:pt x="5" y="41"/>
                  </a:lnTo>
                  <a:lnTo>
                    <a:pt x="9" y="52"/>
                  </a:lnTo>
                  <a:lnTo>
                    <a:pt x="11" y="64"/>
                  </a:lnTo>
                  <a:lnTo>
                    <a:pt x="15" y="75"/>
                  </a:lnTo>
                  <a:lnTo>
                    <a:pt x="15" y="87"/>
                  </a:lnTo>
                  <a:lnTo>
                    <a:pt x="17" y="98"/>
                  </a:lnTo>
                  <a:lnTo>
                    <a:pt x="24" y="98"/>
                  </a:lnTo>
                  <a:lnTo>
                    <a:pt x="23" y="87"/>
                  </a:lnTo>
                  <a:lnTo>
                    <a:pt x="21" y="73"/>
                  </a:lnTo>
                  <a:lnTo>
                    <a:pt x="19" y="62"/>
                  </a:lnTo>
                  <a:lnTo>
                    <a:pt x="15" y="50"/>
                  </a:lnTo>
                  <a:lnTo>
                    <a:pt x="13" y="39"/>
                  </a:lnTo>
                  <a:lnTo>
                    <a:pt x="9" y="27"/>
                  </a:lnTo>
                  <a:lnTo>
                    <a:pt x="7" y="16"/>
                  </a:lnTo>
                  <a:lnTo>
                    <a:pt x="7" y="4"/>
                  </a:lnTo>
                  <a:lnTo>
                    <a:pt x="3" y="0"/>
                  </a:lnTo>
                  <a:lnTo>
                    <a:pt x="7" y="4"/>
                  </a:lnTo>
                  <a:lnTo>
                    <a:pt x="7" y="0"/>
                  </a:lnTo>
                  <a:lnTo>
                    <a:pt x="3" y="0"/>
                  </a:lnTo>
                  <a:lnTo>
                    <a:pt x="3"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0" name="Freeform 1054"/>
            <p:cNvSpPr>
              <a:spLocks/>
            </p:cNvSpPr>
            <p:nvPr/>
          </p:nvSpPr>
          <p:spPr bwMode="auto">
            <a:xfrm>
              <a:off x="5726" y="1482"/>
              <a:ext cx="82" cy="84"/>
            </a:xfrm>
            <a:custGeom>
              <a:avLst/>
              <a:gdLst>
                <a:gd name="T0" fmla="*/ 0 w 82"/>
                <a:gd name="T1" fmla="*/ 2 h 84"/>
                <a:gd name="T2" fmla="*/ 2 w 82"/>
                <a:gd name="T3" fmla="*/ 4 h 84"/>
                <a:gd name="T4" fmla="*/ 8 w 82"/>
                <a:gd name="T5" fmla="*/ 15 h 84"/>
                <a:gd name="T6" fmla="*/ 13 w 82"/>
                <a:gd name="T7" fmla="*/ 28 h 84"/>
                <a:gd name="T8" fmla="*/ 21 w 82"/>
                <a:gd name="T9" fmla="*/ 42 h 84"/>
                <a:gd name="T10" fmla="*/ 29 w 82"/>
                <a:gd name="T11" fmla="*/ 55 h 84"/>
                <a:gd name="T12" fmla="*/ 38 w 82"/>
                <a:gd name="T13" fmla="*/ 67 h 84"/>
                <a:gd name="T14" fmla="*/ 52 w 82"/>
                <a:gd name="T15" fmla="*/ 75 h 84"/>
                <a:gd name="T16" fmla="*/ 57 w 82"/>
                <a:gd name="T17" fmla="*/ 78 h 84"/>
                <a:gd name="T18" fmla="*/ 65 w 82"/>
                <a:gd name="T19" fmla="*/ 82 h 84"/>
                <a:gd name="T20" fmla="*/ 75 w 82"/>
                <a:gd name="T21" fmla="*/ 84 h 84"/>
                <a:gd name="T22" fmla="*/ 82 w 82"/>
                <a:gd name="T23" fmla="*/ 84 h 84"/>
                <a:gd name="T24" fmla="*/ 82 w 82"/>
                <a:gd name="T25" fmla="*/ 76 h 84"/>
                <a:gd name="T26" fmla="*/ 75 w 82"/>
                <a:gd name="T27" fmla="*/ 76 h 84"/>
                <a:gd name="T28" fmla="*/ 67 w 82"/>
                <a:gd name="T29" fmla="*/ 75 h 84"/>
                <a:gd name="T30" fmla="*/ 61 w 82"/>
                <a:gd name="T31" fmla="*/ 73 h 84"/>
                <a:gd name="T32" fmla="*/ 55 w 82"/>
                <a:gd name="T33" fmla="*/ 69 h 84"/>
                <a:gd name="T34" fmla="*/ 44 w 82"/>
                <a:gd name="T35" fmla="*/ 61 h 84"/>
                <a:gd name="T36" fmla="*/ 34 w 82"/>
                <a:gd name="T37" fmla="*/ 52 h 84"/>
                <a:gd name="T38" fmla="*/ 27 w 82"/>
                <a:gd name="T39" fmla="*/ 38 h 84"/>
                <a:gd name="T40" fmla="*/ 19 w 82"/>
                <a:gd name="T41" fmla="*/ 27 h 84"/>
                <a:gd name="T42" fmla="*/ 13 w 82"/>
                <a:gd name="T43" fmla="*/ 13 h 84"/>
                <a:gd name="T44" fmla="*/ 8 w 82"/>
                <a:gd name="T45" fmla="*/ 0 h 84"/>
                <a:gd name="T46" fmla="*/ 8 w 82"/>
                <a:gd name="T47" fmla="*/ 2 h 84"/>
                <a:gd name="T48" fmla="*/ 0 w 82"/>
                <a:gd name="T49" fmla="*/ 2 h 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84"/>
                <a:gd name="T77" fmla="*/ 82 w 82"/>
                <a:gd name="T78" fmla="*/ 84 h 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84">
                  <a:moveTo>
                    <a:pt x="0" y="2"/>
                  </a:moveTo>
                  <a:lnTo>
                    <a:pt x="2" y="4"/>
                  </a:lnTo>
                  <a:lnTo>
                    <a:pt x="8" y="15"/>
                  </a:lnTo>
                  <a:lnTo>
                    <a:pt x="13" y="28"/>
                  </a:lnTo>
                  <a:lnTo>
                    <a:pt x="21" y="42"/>
                  </a:lnTo>
                  <a:lnTo>
                    <a:pt x="29" y="55"/>
                  </a:lnTo>
                  <a:lnTo>
                    <a:pt x="38" y="67"/>
                  </a:lnTo>
                  <a:lnTo>
                    <a:pt x="52" y="75"/>
                  </a:lnTo>
                  <a:lnTo>
                    <a:pt x="57" y="78"/>
                  </a:lnTo>
                  <a:lnTo>
                    <a:pt x="65" y="82"/>
                  </a:lnTo>
                  <a:lnTo>
                    <a:pt x="75" y="84"/>
                  </a:lnTo>
                  <a:lnTo>
                    <a:pt x="82" y="84"/>
                  </a:lnTo>
                  <a:lnTo>
                    <a:pt x="82" y="76"/>
                  </a:lnTo>
                  <a:lnTo>
                    <a:pt x="75" y="76"/>
                  </a:lnTo>
                  <a:lnTo>
                    <a:pt x="67" y="75"/>
                  </a:lnTo>
                  <a:lnTo>
                    <a:pt x="61" y="73"/>
                  </a:lnTo>
                  <a:lnTo>
                    <a:pt x="55" y="69"/>
                  </a:lnTo>
                  <a:lnTo>
                    <a:pt x="44" y="61"/>
                  </a:lnTo>
                  <a:lnTo>
                    <a:pt x="34" y="52"/>
                  </a:lnTo>
                  <a:lnTo>
                    <a:pt x="27" y="38"/>
                  </a:lnTo>
                  <a:lnTo>
                    <a:pt x="19" y="27"/>
                  </a:lnTo>
                  <a:lnTo>
                    <a:pt x="13" y="13"/>
                  </a:lnTo>
                  <a:lnTo>
                    <a:pt x="8" y="0"/>
                  </a:lnTo>
                  <a:lnTo>
                    <a:pt x="8" y="2"/>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1" name="Freeform 1055"/>
            <p:cNvSpPr>
              <a:spLocks/>
            </p:cNvSpPr>
            <p:nvPr/>
          </p:nvSpPr>
          <p:spPr bwMode="auto">
            <a:xfrm>
              <a:off x="5726" y="1278"/>
              <a:ext cx="59" cy="206"/>
            </a:xfrm>
            <a:custGeom>
              <a:avLst/>
              <a:gdLst>
                <a:gd name="T0" fmla="*/ 52 w 59"/>
                <a:gd name="T1" fmla="*/ 6 h 206"/>
                <a:gd name="T2" fmla="*/ 52 w 59"/>
                <a:gd name="T3" fmla="*/ 2 h 206"/>
                <a:gd name="T4" fmla="*/ 0 w 59"/>
                <a:gd name="T5" fmla="*/ 206 h 206"/>
                <a:gd name="T6" fmla="*/ 8 w 59"/>
                <a:gd name="T7" fmla="*/ 206 h 206"/>
                <a:gd name="T8" fmla="*/ 59 w 59"/>
                <a:gd name="T9" fmla="*/ 4 h 206"/>
                <a:gd name="T10" fmla="*/ 57 w 59"/>
                <a:gd name="T11" fmla="*/ 0 h 206"/>
                <a:gd name="T12" fmla="*/ 59 w 59"/>
                <a:gd name="T13" fmla="*/ 4 h 206"/>
                <a:gd name="T14" fmla="*/ 59 w 59"/>
                <a:gd name="T15" fmla="*/ 2 h 206"/>
                <a:gd name="T16" fmla="*/ 57 w 59"/>
                <a:gd name="T17" fmla="*/ 2 h 206"/>
                <a:gd name="T18" fmla="*/ 52 w 59"/>
                <a:gd name="T19" fmla="*/ 6 h 2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206"/>
                <a:gd name="T32" fmla="*/ 59 w 59"/>
                <a:gd name="T33" fmla="*/ 206 h 2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206">
                  <a:moveTo>
                    <a:pt x="52" y="6"/>
                  </a:moveTo>
                  <a:lnTo>
                    <a:pt x="52" y="2"/>
                  </a:lnTo>
                  <a:lnTo>
                    <a:pt x="0" y="206"/>
                  </a:lnTo>
                  <a:lnTo>
                    <a:pt x="8" y="206"/>
                  </a:lnTo>
                  <a:lnTo>
                    <a:pt x="59" y="4"/>
                  </a:lnTo>
                  <a:lnTo>
                    <a:pt x="57" y="0"/>
                  </a:lnTo>
                  <a:lnTo>
                    <a:pt x="59" y="4"/>
                  </a:lnTo>
                  <a:lnTo>
                    <a:pt x="59" y="2"/>
                  </a:lnTo>
                  <a:lnTo>
                    <a:pt x="57" y="2"/>
                  </a:lnTo>
                  <a:lnTo>
                    <a:pt x="52"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2" name="Freeform 1056"/>
            <p:cNvSpPr>
              <a:spLocks/>
            </p:cNvSpPr>
            <p:nvPr/>
          </p:nvSpPr>
          <p:spPr bwMode="auto">
            <a:xfrm>
              <a:off x="5628" y="1084"/>
              <a:ext cx="155" cy="200"/>
            </a:xfrm>
            <a:custGeom>
              <a:avLst/>
              <a:gdLst>
                <a:gd name="T0" fmla="*/ 0 w 155"/>
                <a:gd name="T1" fmla="*/ 6 h 200"/>
                <a:gd name="T2" fmla="*/ 0 w 155"/>
                <a:gd name="T3" fmla="*/ 6 h 200"/>
                <a:gd name="T4" fmla="*/ 150 w 155"/>
                <a:gd name="T5" fmla="*/ 200 h 200"/>
                <a:gd name="T6" fmla="*/ 155 w 155"/>
                <a:gd name="T7" fmla="*/ 194 h 200"/>
                <a:gd name="T8" fmla="*/ 6 w 155"/>
                <a:gd name="T9" fmla="*/ 0 h 200"/>
                <a:gd name="T10" fmla="*/ 6 w 155"/>
                <a:gd name="T11" fmla="*/ 0 h 200"/>
                <a:gd name="T12" fmla="*/ 0 w 155"/>
                <a:gd name="T13" fmla="*/ 6 h 200"/>
                <a:gd name="T14" fmla="*/ 0 60000 65536"/>
                <a:gd name="T15" fmla="*/ 0 60000 65536"/>
                <a:gd name="T16" fmla="*/ 0 60000 65536"/>
                <a:gd name="T17" fmla="*/ 0 60000 65536"/>
                <a:gd name="T18" fmla="*/ 0 60000 65536"/>
                <a:gd name="T19" fmla="*/ 0 60000 65536"/>
                <a:gd name="T20" fmla="*/ 0 60000 65536"/>
                <a:gd name="T21" fmla="*/ 0 w 155"/>
                <a:gd name="T22" fmla="*/ 0 h 200"/>
                <a:gd name="T23" fmla="*/ 155 w 155"/>
                <a:gd name="T24" fmla="*/ 200 h 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00">
                  <a:moveTo>
                    <a:pt x="0" y="6"/>
                  </a:moveTo>
                  <a:lnTo>
                    <a:pt x="0" y="6"/>
                  </a:lnTo>
                  <a:lnTo>
                    <a:pt x="150" y="200"/>
                  </a:lnTo>
                  <a:lnTo>
                    <a:pt x="155" y="194"/>
                  </a:lnTo>
                  <a:lnTo>
                    <a:pt x="6" y="0"/>
                  </a:lnTo>
                  <a:lnTo>
                    <a:pt x="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3" name="Freeform 1057"/>
            <p:cNvSpPr>
              <a:spLocks/>
            </p:cNvSpPr>
            <p:nvPr/>
          </p:nvSpPr>
          <p:spPr bwMode="auto">
            <a:xfrm>
              <a:off x="5601" y="873"/>
              <a:ext cx="33" cy="217"/>
            </a:xfrm>
            <a:custGeom>
              <a:avLst/>
              <a:gdLst>
                <a:gd name="T0" fmla="*/ 15 w 33"/>
                <a:gd name="T1" fmla="*/ 4 h 217"/>
                <a:gd name="T2" fmla="*/ 15 w 33"/>
                <a:gd name="T3" fmla="*/ 2 h 217"/>
                <a:gd name="T4" fmla="*/ 10 w 33"/>
                <a:gd name="T5" fmla="*/ 37 h 217"/>
                <a:gd name="T6" fmla="*/ 6 w 33"/>
                <a:gd name="T7" fmla="*/ 69 h 217"/>
                <a:gd name="T8" fmla="*/ 2 w 33"/>
                <a:gd name="T9" fmla="*/ 98 h 217"/>
                <a:gd name="T10" fmla="*/ 0 w 33"/>
                <a:gd name="T11" fmla="*/ 125 h 217"/>
                <a:gd name="T12" fmla="*/ 0 w 33"/>
                <a:gd name="T13" fmla="*/ 148 h 217"/>
                <a:gd name="T14" fmla="*/ 4 w 33"/>
                <a:gd name="T15" fmla="*/ 173 h 217"/>
                <a:gd name="T16" fmla="*/ 8 w 33"/>
                <a:gd name="T17" fmla="*/ 185 h 217"/>
                <a:gd name="T18" fmla="*/ 14 w 33"/>
                <a:gd name="T19" fmla="*/ 194 h 217"/>
                <a:gd name="T20" fmla="*/ 19 w 33"/>
                <a:gd name="T21" fmla="*/ 206 h 217"/>
                <a:gd name="T22" fmla="*/ 27 w 33"/>
                <a:gd name="T23" fmla="*/ 217 h 217"/>
                <a:gd name="T24" fmla="*/ 33 w 33"/>
                <a:gd name="T25" fmla="*/ 211 h 217"/>
                <a:gd name="T26" fmla="*/ 25 w 33"/>
                <a:gd name="T27" fmla="*/ 202 h 217"/>
                <a:gd name="T28" fmla="*/ 19 w 33"/>
                <a:gd name="T29" fmla="*/ 192 h 217"/>
                <a:gd name="T30" fmla="*/ 15 w 33"/>
                <a:gd name="T31" fmla="*/ 181 h 217"/>
                <a:gd name="T32" fmla="*/ 12 w 33"/>
                <a:gd name="T33" fmla="*/ 171 h 217"/>
                <a:gd name="T34" fmla="*/ 8 w 33"/>
                <a:gd name="T35" fmla="*/ 148 h 217"/>
                <a:gd name="T36" fmla="*/ 6 w 33"/>
                <a:gd name="T37" fmla="*/ 125 h 217"/>
                <a:gd name="T38" fmla="*/ 8 w 33"/>
                <a:gd name="T39" fmla="*/ 98 h 217"/>
                <a:gd name="T40" fmla="*/ 12 w 33"/>
                <a:gd name="T41" fmla="*/ 69 h 217"/>
                <a:gd name="T42" fmla="*/ 17 w 33"/>
                <a:gd name="T43" fmla="*/ 39 h 217"/>
                <a:gd name="T44" fmla="*/ 23 w 33"/>
                <a:gd name="T45" fmla="*/ 2 h 217"/>
                <a:gd name="T46" fmla="*/ 21 w 33"/>
                <a:gd name="T47" fmla="*/ 0 h 217"/>
                <a:gd name="T48" fmla="*/ 23 w 33"/>
                <a:gd name="T49" fmla="*/ 2 h 217"/>
                <a:gd name="T50" fmla="*/ 23 w 33"/>
                <a:gd name="T51" fmla="*/ 0 h 217"/>
                <a:gd name="T52" fmla="*/ 21 w 33"/>
                <a:gd name="T53" fmla="*/ 0 h 217"/>
                <a:gd name="T54" fmla="*/ 15 w 33"/>
                <a:gd name="T55" fmla="*/ 4 h 2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3"/>
                <a:gd name="T85" fmla="*/ 0 h 217"/>
                <a:gd name="T86" fmla="*/ 33 w 33"/>
                <a:gd name="T87" fmla="*/ 217 h 21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3" h="217">
                  <a:moveTo>
                    <a:pt x="15" y="4"/>
                  </a:moveTo>
                  <a:lnTo>
                    <a:pt x="15" y="2"/>
                  </a:lnTo>
                  <a:lnTo>
                    <a:pt x="10" y="37"/>
                  </a:lnTo>
                  <a:lnTo>
                    <a:pt x="6" y="69"/>
                  </a:lnTo>
                  <a:lnTo>
                    <a:pt x="2" y="98"/>
                  </a:lnTo>
                  <a:lnTo>
                    <a:pt x="0" y="125"/>
                  </a:lnTo>
                  <a:lnTo>
                    <a:pt x="0" y="148"/>
                  </a:lnTo>
                  <a:lnTo>
                    <a:pt x="4" y="173"/>
                  </a:lnTo>
                  <a:lnTo>
                    <a:pt x="8" y="185"/>
                  </a:lnTo>
                  <a:lnTo>
                    <a:pt x="14" y="194"/>
                  </a:lnTo>
                  <a:lnTo>
                    <a:pt x="19" y="206"/>
                  </a:lnTo>
                  <a:lnTo>
                    <a:pt x="27" y="217"/>
                  </a:lnTo>
                  <a:lnTo>
                    <a:pt x="33" y="211"/>
                  </a:lnTo>
                  <a:lnTo>
                    <a:pt x="25" y="202"/>
                  </a:lnTo>
                  <a:lnTo>
                    <a:pt x="19" y="192"/>
                  </a:lnTo>
                  <a:lnTo>
                    <a:pt x="15" y="181"/>
                  </a:lnTo>
                  <a:lnTo>
                    <a:pt x="12" y="171"/>
                  </a:lnTo>
                  <a:lnTo>
                    <a:pt x="8" y="148"/>
                  </a:lnTo>
                  <a:lnTo>
                    <a:pt x="6" y="125"/>
                  </a:lnTo>
                  <a:lnTo>
                    <a:pt x="8" y="98"/>
                  </a:lnTo>
                  <a:lnTo>
                    <a:pt x="12" y="69"/>
                  </a:lnTo>
                  <a:lnTo>
                    <a:pt x="17" y="39"/>
                  </a:lnTo>
                  <a:lnTo>
                    <a:pt x="23" y="2"/>
                  </a:lnTo>
                  <a:lnTo>
                    <a:pt x="21" y="0"/>
                  </a:lnTo>
                  <a:lnTo>
                    <a:pt x="23" y="2"/>
                  </a:lnTo>
                  <a:lnTo>
                    <a:pt x="23" y="0"/>
                  </a:lnTo>
                  <a:lnTo>
                    <a:pt x="21" y="0"/>
                  </a:lnTo>
                  <a:lnTo>
                    <a:pt x="15"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4" name="Freeform 1058"/>
            <p:cNvSpPr>
              <a:spLocks/>
            </p:cNvSpPr>
            <p:nvPr/>
          </p:nvSpPr>
          <p:spPr bwMode="auto">
            <a:xfrm>
              <a:off x="5459" y="747"/>
              <a:ext cx="163" cy="130"/>
            </a:xfrm>
            <a:custGeom>
              <a:avLst/>
              <a:gdLst>
                <a:gd name="T0" fmla="*/ 0 w 163"/>
                <a:gd name="T1" fmla="*/ 3 h 130"/>
                <a:gd name="T2" fmla="*/ 4 w 163"/>
                <a:gd name="T3" fmla="*/ 7 h 130"/>
                <a:gd name="T4" fmla="*/ 19 w 163"/>
                <a:gd name="T5" fmla="*/ 9 h 130"/>
                <a:gd name="T6" fmla="*/ 35 w 163"/>
                <a:gd name="T7" fmla="*/ 13 h 130"/>
                <a:gd name="T8" fmla="*/ 46 w 163"/>
                <a:gd name="T9" fmla="*/ 19 h 130"/>
                <a:gd name="T10" fmla="*/ 58 w 163"/>
                <a:gd name="T11" fmla="*/ 25 h 130"/>
                <a:gd name="T12" fmla="*/ 67 w 163"/>
                <a:gd name="T13" fmla="*/ 30 h 130"/>
                <a:gd name="T14" fmla="*/ 75 w 163"/>
                <a:gd name="T15" fmla="*/ 36 h 130"/>
                <a:gd name="T16" fmla="*/ 85 w 163"/>
                <a:gd name="T17" fmla="*/ 44 h 130"/>
                <a:gd name="T18" fmla="*/ 90 w 163"/>
                <a:gd name="T19" fmla="*/ 50 h 130"/>
                <a:gd name="T20" fmla="*/ 106 w 163"/>
                <a:gd name="T21" fmla="*/ 67 h 130"/>
                <a:gd name="T22" fmla="*/ 119 w 163"/>
                <a:gd name="T23" fmla="*/ 86 h 130"/>
                <a:gd name="T24" fmla="*/ 136 w 163"/>
                <a:gd name="T25" fmla="*/ 107 h 130"/>
                <a:gd name="T26" fmla="*/ 157 w 163"/>
                <a:gd name="T27" fmla="*/ 130 h 130"/>
                <a:gd name="T28" fmla="*/ 163 w 163"/>
                <a:gd name="T29" fmla="*/ 126 h 130"/>
                <a:gd name="T30" fmla="*/ 142 w 163"/>
                <a:gd name="T31" fmla="*/ 103 h 130"/>
                <a:gd name="T32" fmla="*/ 125 w 163"/>
                <a:gd name="T33" fmla="*/ 82 h 130"/>
                <a:gd name="T34" fmla="*/ 111 w 163"/>
                <a:gd name="T35" fmla="*/ 63 h 130"/>
                <a:gd name="T36" fmla="*/ 96 w 163"/>
                <a:gd name="T37" fmla="*/ 46 h 130"/>
                <a:gd name="T38" fmla="*/ 88 w 163"/>
                <a:gd name="T39" fmla="*/ 38 h 130"/>
                <a:gd name="T40" fmla="*/ 81 w 163"/>
                <a:gd name="T41" fmla="*/ 30 h 130"/>
                <a:gd name="T42" fmla="*/ 71 w 163"/>
                <a:gd name="T43" fmla="*/ 23 h 130"/>
                <a:gd name="T44" fmla="*/ 62 w 163"/>
                <a:gd name="T45" fmla="*/ 17 h 130"/>
                <a:gd name="T46" fmla="*/ 50 w 163"/>
                <a:gd name="T47" fmla="*/ 11 h 130"/>
                <a:gd name="T48" fmla="*/ 37 w 163"/>
                <a:gd name="T49" fmla="*/ 7 h 130"/>
                <a:gd name="T50" fmla="*/ 21 w 163"/>
                <a:gd name="T51" fmla="*/ 3 h 130"/>
                <a:gd name="T52" fmla="*/ 6 w 163"/>
                <a:gd name="T53" fmla="*/ 0 h 130"/>
                <a:gd name="T54" fmla="*/ 8 w 163"/>
                <a:gd name="T55" fmla="*/ 3 h 130"/>
                <a:gd name="T56" fmla="*/ 0 w 163"/>
                <a:gd name="T57" fmla="*/ 3 h 130"/>
                <a:gd name="T58" fmla="*/ 2 w 163"/>
                <a:gd name="T59" fmla="*/ 7 h 130"/>
                <a:gd name="T60" fmla="*/ 4 w 163"/>
                <a:gd name="T61" fmla="*/ 7 h 130"/>
                <a:gd name="T62" fmla="*/ 0 w 163"/>
                <a:gd name="T63" fmla="*/ 3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3"/>
                <a:gd name="T97" fmla="*/ 0 h 130"/>
                <a:gd name="T98" fmla="*/ 163 w 163"/>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3" h="130">
                  <a:moveTo>
                    <a:pt x="0" y="3"/>
                  </a:moveTo>
                  <a:lnTo>
                    <a:pt x="4" y="7"/>
                  </a:lnTo>
                  <a:lnTo>
                    <a:pt x="19" y="9"/>
                  </a:lnTo>
                  <a:lnTo>
                    <a:pt x="35" y="13"/>
                  </a:lnTo>
                  <a:lnTo>
                    <a:pt x="46" y="19"/>
                  </a:lnTo>
                  <a:lnTo>
                    <a:pt x="58" y="25"/>
                  </a:lnTo>
                  <a:lnTo>
                    <a:pt x="67" y="30"/>
                  </a:lnTo>
                  <a:lnTo>
                    <a:pt x="75" y="36"/>
                  </a:lnTo>
                  <a:lnTo>
                    <a:pt x="85" y="44"/>
                  </a:lnTo>
                  <a:lnTo>
                    <a:pt x="90" y="50"/>
                  </a:lnTo>
                  <a:lnTo>
                    <a:pt x="106" y="67"/>
                  </a:lnTo>
                  <a:lnTo>
                    <a:pt x="119" y="86"/>
                  </a:lnTo>
                  <a:lnTo>
                    <a:pt x="136" y="107"/>
                  </a:lnTo>
                  <a:lnTo>
                    <a:pt x="157" y="130"/>
                  </a:lnTo>
                  <a:lnTo>
                    <a:pt x="163" y="126"/>
                  </a:lnTo>
                  <a:lnTo>
                    <a:pt x="142" y="103"/>
                  </a:lnTo>
                  <a:lnTo>
                    <a:pt x="125" y="82"/>
                  </a:lnTo>
                  <a:lnTo>
                    <a:pt x="111" y="63"/>
                  </a:lnTo>
                  <a:lnTo>
                    <a:pt x="96" y="46"/>
                  </a:lnTo>
                  <a:lnTo>
                    <a:pt x="88" y="38"/>
                  </a:lnTo>
                  <a:lnTo>
                    <a:pt x="81" y="30"/>
                  </a:lnTo>
                  <a:lnTo>
                    <a:pt x="71" y="23"/>
                  </a:lnTo>
                  <a:lnTo>
                    <a:pt x="62" y="17"/>
                  </a:lnTo>
                  <a:lnTo>
                    <a:pt x="50" y="11"/>
                  </a:lnTo>
                  <a:lnTo>
                    <a:pt x="37" y="7"/>
                  </a:lnTo>
                  <a:lnTo>
                    <a:pt x="21" y="3"/>
                  </a:lnTo>
                  <a:lnTo>
                    <a:pt x="6" y="0"/>
                  </a:lnTo>
                  <a:lnTo>
                    <a:pt x="8" y="3"/>
                  </a:lnTo>
                  <a:lnTo>
                    <a:pt x="0" y="3"/>
                  </a:lnTo>
                  <a:lnTo>
                    <a:pt x="2" y="7"/>
                  </a:lnTo>
                  <a:lnTo>
                    <a:pt x="4" y="7"/>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5" name="Freeform 1059"/>
            <p:cNvSpPr>
              <a:spLocks/>
            </p:cNvSpPr>
            <p:nvPr/>
          </p:nvSpPr>
          <p:spPr bwMode="auto">
            <a:xfrm>
              <a:off x="5398" y="488"/>
              <a:ext cx="69" cy="262"/>
            </a:xfrm>
            <a:custGeom>
              <a:avLst/>
              <a:gdLst>
                <a:gd name="T0" fmla="*/ 0 w 69"/>
                <a:gd name="T1" fmla="*/ 0 h 262"/>
                <a:gd name="T2" fmla="*/ 0 w 69"/>
                <a:gd name="T3" fmla="*/ 1 h 262"/>
                <a:gd name="T4" fmla="*/ 61 w 69"/>
                <a:gd name="T5" fmla="*/ 262 h 262"/>
                <a:gd name="T6" fmla="*/ 69 w 69"/>
                <a:gd name="T7" fmla="*/ 262 h 262"/>
                <a:gd name="T8" fmla="*/ 7 w 69"/>
                <a:gd name="T9" fmla="*/ 0 h 262"/>
                <a:gd name="T10" fmla="*/ 7 w 69"/>
                <a:gd name="T11" fmla="*/ 1 h 262"/>
                <a:gd name="T12" fmla="*/ 0 w 69"/>
                <a:gd name="T13" fmla="*/ 0 h 262"/>
                <a:gd name="T14" fmla="*/ 0 60000 65536"/>
                <a:gd name="T15" fmla="*/ 0 60000 65536"/>
                <a:gd name="T16" fmla="*/ 0 60000 65536"/>
                <a:gd name="T17" fmla="*/ 0 60000 65536"/>
                <a:gd name="T18" fmla="*/ 0 60000 65536"/>
                <a:gd name="T19" fmla="*/ 0 60000 65536"/>
                <a:gd name="T20" fmla="*/ 0 60000 65536"/>
                <a:gd name="T21" fmla="*/ 0 w 69"/>
                <a:gd name="T22" fmla="*/ 0 h 262"/>
                <a:gd name="T23" fmla="*/ 69 w 69"/>
                <a:gd name="T24" fmla="*/ 262 h 2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262">
                  <a:moveTo>
                    <a:pt x="0" y="0"/>
                  </a:moveTo>
                  <a:lnTo>
                    <a:pt x="0" y="1"/>
                  </a:lnTo>
                  <a:lnTo>
                    <a:pt x="61" y="262"/>
                  </a:lnTo>
                  <a:lnTo>
                    <a:pt x="69" y="262"/>
                  </a:lnTo>
                  <a:lnTo>
                    <a:pt x="7" y="0"/>
                  </a:lnTo>
                  <a:lnTo>
                    <a:pt x="7" y="1"/>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6" name="Freeform 1060"/>
            <p:cNvSpPr>
              <a:spLocks/>
            </p:cNvSpPr>
            <p:nvPr/>
          </p:nvSpPr>
          <p:spPr bwMode="auto">
            <a:xfrm>
              <a:off x="5398" y="372"/>
              <a:ext cx="57" cy="117"/>
            </a:xfrm>
            <a:custGeom>
              <a:avLst/>
              <a:gdLst>
                <a:gd name="T0" fmla="*/ 52 w 57"/>
                <a:gd name="T1" fmla="*/ 8 h 117"/>
                <a:gd name="T2" fmla="*/ 48 w 57"/>
                <a:gd name="T3" fmla="*/ 4 h 117"/>
                <a:gd name="T4" fmla="*/ 0 w 57"/>
                <a:gd name="T5" fmla="*/ 116 h 117"/>
                <a:gd name="T6" fmla="*/ 7 w 57"/>
                <a:gd name="T7" fmla="*/ 117 h 117"/>
                <a:gd name="T8" fmla="*/ 55 w 57"/>
                <a:gd name="T9" fmla="*/ 6 h 117"/>
                <a:gd name="T10" fmla="*/ 52 w 57"/>
                <a:gd name="T11" fmla="*/ 0 h 117"/>
                <a:gd name="T12" fmla="*/ 55 w 57"/>
                <a:gd name="T13" fmla="*/ 6 h 117"/>
                <a:gd name="T14" fmla="*/ 57 w 57"/>
                <a:gd name="T15" fmla="*/ 2 h 117"/>
                <a:gd name="T16" fmla="*/ 52 w 57"/>
                <a:gd name="T17" fmla="*/ 0 h 117"/>
                <a:gd name="T18" fmla="*/ 52 w 57"/>
                <a:gd name="T19" fmla="*/ 8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
                <a:gd name="T31" fmla="*/ 0 h 117"/>
                <a:gd name="T32" fmla="*/ 57 w 57"/>
                <a:gd name="T33" fmla="*/ 117 h 1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 h="117">
                  <a:moveTo>
                    <a:pt x="52" y="8"/>
                  </a:moveTo>
                  <a:lnTo>
                    <a:pt x="48" y="4"/>
                  </a:lnTo>
                  <a:lnTo>
                    <a:pt x="0" y="116"/>
                  </a:lnTo>
                  <a:lnTo>
                    <a:pt x="7" y="117"/>
                  </a:lnTo>
                  <a:lnTo>
                    <a:pt x="55" y="6"/>
                  </a:lnTo>
                  <a:lnTo>
                    <a:pt x="52" y="0"/>
                  </a:lnTo>
                  <a:lnTo>
                    <a:pt x="55" y="6"/>
                  </a:lnTo>
                  <a:lnTo>
                    <a:pt x="57" y="2"/>
                  </a:lnTo>
                  <a:lnTo>
                    <a:pt x="52" y="0"/>
                  </a:lnTo>
                  <a:lnTo>
                    <a:pt x="52"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7" name="Freeform 1061"/>
            <p:cNvSpPr>
              <a:spLocks/>
            </p:cNvSpPr>
            <p:nvPr/>
          </p:nvSpPr>
          <p:spPr bwMode="auto">
            <a:xfrm>
              <a:off x="5392" y="369"/>
              <a:ext cx="58" cy="11"/>
            </a:xfrm>
            <a:custGeom>
              <a:avLst/>
              <a:gdLst>
                <a:gd name="T0" fmla="*/ 0 w 58"/>
                <a:gd name="T1" fmla="*/ 7 h 11"/>
                <a:gd name="T2" fmla="*/ 0 w 58"/>
                <a:gd name="T3" fmla="*/ 7 h 11"/>
                <a:gd name="T4" fmla="*/ 58 w 58"/>
                <a:gd name="T5" fmla="*/ 11 h 11"/>
                <a:gd name="T6" fmla="*/ 58 w 58"/>
                <a:gd name="T7" fmla="*/ 3 h 11"/>
                <a:gd name="T8" fmla="*/ 2 w 58"/>
                <a:gd name="T9" fmla="*/ 0 h 11"/>
                <a:gd name="T10" fmla="*/ 4 w 58"/>
                <a:gd name="T11" fmla="*/ 1 h 11"/>
                <a:gd name="T12" fmla="*/ 0 w 58"/>
                <a:gd name="T13" fmla="*/ 7 h 11"/>
                <a:gd name="T14" fmla="*/ 0 60000 65536"/>
                <a:gd name="T15" fmla="*/ 0 60000 65536"/>
                <a:gd name="T16" fmla="*/ 0 60000 65536"/>
                <a:gd name="T17" fmla="*/ 0 60000 65536"/>
                <a:gd name="T18" fmla="*/ 0 60000 65536"/>
                <a:gd name="T19" fmla="*/ 0 60000 65536"/>
                <a:gd name="T20" fmla="*/ 0 60000 65536"/>
                <a:gd name="T21" fmla="*/ 0 w 58"/>
                <a:gd name="T22" fmla="*/ 0 h 11"/>
                <a:gd name="T23" fmla="*/ 58 w 58"/>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11">
                  <a:moveTo>
                    <a:pt x="0" y="7"/>
                  </a:moveTo>
                  <a:lnTo>
                    <a:pt x="0" y="7"/>
                  </a:lnTo>
                  <a:lnTo>
                    <a:pt x="58" y="11"/>
                  </a:lnTo>
                  <a:lnTo>
                    <a:pt x="58" y="3"/>
                  </a:lnTo>
                  <a:lnTo>
                    <a:pt x="2" y="0"/>
                  </a:lnTo>
                  <a:lnTo>
                    <a:pt x="4" y="1"/>
                  </a:lnTo>
                  <a:lnTo>
                    <a:pt x="0"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8" name="Freeform 1062"/>
            <p:cNvSpPr>
              <a:spLocks/>
            </p:cNvSpPr>
            <p:nvPr/>
          </p:nvSpPr>
          <p:spPr bwMode="auto">
            <a:xfrm>
              <a:off x="5286" y="298"/>
              <a:ext cx="110" cy="78"/>
            </a:xfrm>
            <a:custGeom>
              <a:avLst/>
              <a:gdLst>
                <a:gd name="T0" fmla="*/ 4 w 110"/>
                <a:gd name="T1" fmla="*/ 7 h 78"/>
                <a:gd name="T2" fmla="*/ 0 w 110"/>
                <a:gd name="T3" fmla="*/ 7 h 78"/>
                <a:gd name="T4" fmla="*/ 106 w 110"/>
                <a:gd name="T5" fmla="*/ 78 h 78"/>
                <a:gd name="T6" fmla="*/ 110 w 110"/>
                <a:gd name="T7" fmla="*/ 72 h 78"/>
                <a:gd name="T8" fmla="*/ 4 w 110"/>
                <a:gd name="T9" fmla="*/ 1 h 78"/>
                <a:gd name="T10" fmla="*/ 0 w 110"/>
                <a:gd name="T11" fmla="*/ 1 h 78"/>
                <a:gd name="T12" fmla="*/ 4 w 110"/>
                <a:gd name="T13" fmla="*/ 1 h 78"/>
                <a:gd name="T14" fmla="*/ 2 w 110"/>
                <a:gd name="T15" fmla="*/ 0 h 78"/>
                <a:gd name="T16" fmla="*/ 0 w 110"/>
                <a:gd name="T17" fmla="*/ 1 h 78"/>
                <a:gd name="T18" fmla="*/ 4 w 110"/>
                <a:gd name="T19" fmla="*/ 7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0"/>
                <a:gd name="T31" fmla="*/ 0 h 78"/>
                <a:gd name="T32" fmla="*/ 110 w 110"/>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0" h="78">
                  <a:moveTo>
                    <a:pt x="4" y="7"/>
                  </a:moveTo>
                  <a:lnTo>
                    <a:pt x="0" y="7"/>
                  </a:lnTo>
                  <a:lnTo>
                    <a:pt x="106" y="78"/>
                  </a:lnTo>
                  <a:lnTo>
                    <a:pt x="110" y="72"/>
                  </a:lnTo>
                  <a:lnTo>
                    <a:pt x="4" y="1"/>
                  </a:lnTo>
                  <a:lnTo>
                    <a:pt x="0" y="1"/>
                  </a:lnTo>
                  <a:lnTo>
                    <a:pt x="4" y="1"/>
                  </a:lnTo>
                  <a:lnTo>
                    <a:pt x="2" y="0"/>
                  </a:lnTo>
                  <a:lnTo>
                    <a:pt x="0" y="1"/>
                  </a:lnTo>
                  <a:lnTo>
                    <a:pt x="4"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99" name="Freeform 1063"/>
            <p:cNvSpPr>
              <a:spLocks/>
            </p:cNvSpPr>
            <p:nvPr/>
          </p:nvSpPr>
          <p:spPr bwMode="auto">
            <a:xfrm>
              <a:off x="5194" y="299"/>
              <a:ext cx="96" cy="66"/>
            </a:xfrm>
            <a:custGeom>
              <a:avLst/>
              <a:gdLst>
                <a:gd name="T0" fmla="*/ 8 w 96"/>
                <a:gd name="T1" fmla="*/ 66 h 66"/>
                <a:gd name="T2" fmla="*/ 6 w 96"/>
                <a:gd name="T3" fmla="*/ 66 h 66"/>
                <a:gd name="T4" fmla="*/ 96 w 96"/>
                <a:gd name="T5" fmla="*/ 6 h 66"/>
                <a:gd name="T6" fmla="*/ 92 w 96"/>
                <a:gd name="T7" fmla="*/ 0 h 66"/>
                <a:gd name="T8" fmla="*/ 2 w 96"/>
                <a:gd name="T9" fmla="*/ 60 h 66"/>
                <a:gd name="T10" fmla="*/ 0 w 96"/>
                <a:gd name="T11" fmla="*/ 62 h 66"/>
                <a:gd name="T12" fmla="*/ 8 w 96"/>
                <a:gd name="T13" fmla="*/ 66 h 66"/>
                <a:gd name="T14" fmla="*/ 0 60000 65536"/>
                <a:gd name="T15" fmla="*/ 0 60000 65536"/>
                <a:gd name="T16" fmla="*/ 0 60000 65536"/>
                <a:gd name="T17" fmla="*/ 0 60000 65536"/>
                <a:gd name="T18" fmla="*/ 0 60000 65536"/>
                <a:gd name="T19" fmla="*/ 0 60000 65536"/>
                <a:gd name="T20" fmla="*/ 0 60000 65536"/>
                <a:gd name="T21" fmla="*/ 0 w 96"/>
                <a:gd name="T22" fmla="*/ 0 h 66"/>
                <a:gd name="T23" fmla="*/ 96 w 96"/>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 h="66">
                  <a:moveTo>
                    <a:pt x="8" y="66"/>
                  </a:moveTo>
                  <a:lnTo>
                    <a:pt x="6" y="66"/>
                  </a:lnTo>
                  <a:lnTo>
                    <a:pt x="96" y="6"/>
                  </a:lnTo>
                  <a:lnTo>
                    <a:pt x="92" y="0"/>
                  </a:lnTo>
                  <a:lnTo>
                    <a:pt x="2" y="60"/>
                  </a:lnTo>
                  <a:lnTo>
                    <a:pt x="0" y="62"/>
                  </a:lnTo>
                  <a:lnTo>
                    <a:pt x="8" y="6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0" name="Freeform 1064"/>
            <p:cNvSpPr>
              <a:spLocks/>
            </p:cNvSpPr>
            <p:nvPr/>
          </p:nvSpPr>
          <p:spPr bwMode="auto">
            <a:xfrm>
              <a:off x="5146" y="361"/>
              <a:ext cx="56" cy="115"/>
            </a:xfrm>
            <a:custGeom>
              <a:avLst/>
              <a:gdLst>
                <a:gd name="T0" fmla="*/ 6 w 56"/>
                <a:gd name="T1" fmla="*/ 111 h 115"/>
                <a:gd name="T2" fmla="*/ 6 w 56"/>
                <a:gd name="T3" fmla="*/ 115 h 115"/>
                <a:gd name="T4" fmla="*/ 56 w 56"/>
                <a:gd name="T5" fmla="*/ 4 h 115"/>
                <a:gd name="T6" fmla="*/ 48 w 56"/>
                <a:gd name="T7" fmla="*/ 0 h 115"/>
                <a:gd name="T8" fmla="*/ 0 w 56"/>
                <a:gd name="T9" fmla="*/ 111 h 115"/>
                <a:gd name="T10" fmla="*/ 0 w 56"/>
                <a:gd name="T11" fmla="*/ 113 h 115"/>
                <a:gd name="T12" fmla="*/ 6 w 56"/>
                <a:gd name="T13" fmla="*/ 111 h 115"/>
                <a:gd name="T14" fmla="*/ 0 60000 65536"/>
                <a:gd name="T15" fmla="*/ 0 60000 65536"/>
                <a:gd name="T16" fmla="*/ 0 60000 65536"/>
                <a:gd name="T17" fmla="*/ 0 60000 65536"/>
                <a:gd name="T18" fmla="*/ 0 60000 65536"/>
                <a:gd name="T19" fmla="*/ 0 60000 65536"/>
                <a:gd name="T20" fmla="*/ 0 60000 65536"/>
                <a:gd name="T21" fmla="*/ 0 w 56"/>
                <a:gd name="T22" fmla="*/ 0 h 115"/>
                <a:gd name="T23" fmla="*/ 56 w 56"/>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115">
                  <a:moveTo>
                    <a:pt x="6" y="111"/>
                  </a:moveTo>
                  <a:lnTo>
                    <a:pt x="6" y="115"/>
                  </a:lnTo>
                  <a:lnTo>
                    <a:pt x="56" y="4"/>
                  </a:lnTo>
                  <a:lnTo>
                    <a:pt x="48" y="0"/>
                  </a:lnTo>
                  <a:lnTo>
                    <a:pt x="0" y="111"/>
                  </a:lnTo>
                  <a:lnTo>
                    <a:pt x="0" y="113"/>
                  </a:lnTo>
                  <a:lnTo>
                    <a:pt x="6" y="1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1" name="Freeform 1065"/>
            <p:cNvSpPr>
              <a:spLocks/>
            </p:cNvSpPr>
            <p:nvPr/>
          </p:nvSpPr>
          <p:spPr bwMode="auto">
            <a:xfrm>
              <a:off x="5146" y="472"/>
              <a:ext cx="31" cy="106"/>
            </a:xfrm>
            <a:custGeom>
              <a:avLst/>
              <a:gdLst>
                <a:gd name="T0" fmla="*/ 31 w 31"/>
                <a:gd name="T1" fmla="*/ 106 h 106"/>
                <a:gd name="T2" fmla="*/ 31 w 31"/>
                <a:gd name="T3" fmla="*/ 106 h 106"/>
                <a:gd name="T4" fmla="*/ 6 w 31"/>
                <a:gd name="T5" fmla="*/ 0 h 106"/>
                <a:gd name="T6" fmla="*/ 0 w 31"/>
                <a:gd name="T7" fmla="*/ 2 h 106"/>
                <a:gd name="T8" fmla="*/ 23 w 31"/>
                <a:gd name="T9" fmla="*/ 106 h 106"/>
                <a:gd name="T10" fmla="*/ 23 w 31"/>
                <a:gd name="T11" fmla="*/ 106 h 106"/>
                <a:gd name="T12" fmla="*/ 31 w 31"/>
                <a:gd name="T13" fmla="*/ 106 h 106"/>
                <a:gd name="T14" fmla="*/ 0 60000 65536"/>
                <a:gd name="T15" fmla="*/ 0 60000 65536"/>
                <a:gd name="T16" fmla="*/ 0 60000 65536"/>
                <a:gd name="T17" fmla="*/ 0 60000 65536"/>
                <a:gd name="T18" fmla="*/ 0 60000 65536"/>
                <a:gd name="T19" fmla="*/ 0 60000 65536"/>
                <a:gd name="T20" fmla="*/ 0 60000 65536"/>
                <a:gd name="T21" fmla="*/ 0 w 31"/>
                <a:gd name="T22" fmla="*/ 0 h 106"/>
                <a:gd name="T23" fmla="*/ 31 w 31"/>
                <a:gd name="T24" fmla="*/ 106 h 1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106">
                  <a:moveTo>
                    <a:pt x="31" y="106"/>
                  </a:moveTo>
                  <a:lnTo>
                    <a:pt x="31" y="106"/>
                  </a:lnTo>
                  <a:lnTo>
                    <a:pt x="6" y="0"/>
                  </a:lnTo>
                  <a:lnTo>
                    <a:pt x="0" y="2"/>
                  </a:lnTo>
                  <a:lnTo>
                    <a:pt x="23" y="106"/>
                  </a:lnTo>
                  <a:lnTo>
                    <a:pt x="31" y="10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2" name="Freeform 1066"/>
            <p:cNvSpPr>
              <a:spLocks/>
            </p:cNvSpPr>
            <p:nvPr/>
          </p:nvSpPr>
          <p:spPr bwMode="auto">
            <a:xfrm>
              <a:off x="5162" y="578"/>
              <a:ext cx="15" cy="50"/>
            </a:xfrm>
            <a:custGeom>
              <a:avLst/>
              <a:gdLst>
                <a:gd name="T0" fmla="*/ 5 w 15"/>
                <a:gd name="T1" fmla="*/ 50 h 50"/>
                <a:gd name="T2" fmla="*/ 5 w 15"/>
                <a:gd name="T3" fmla="*/ 48 h 50"/>
                <a:gd name="T4" fmla="*/ 15 w 15"/>
                <a:gd name="T5" fmla="*/ 0 h 50"/>
                <a:gd name="T6" fmla="*/ 7 w 15"/>
                <a:gd name="T7" fmla="*/ 0 h 50"/>
                <a:gd name="T8" fmla="*/ 0 w 15"/>
                <a:gd name="T9" fmla="*/ 48 h 50"/>
                <a:gd name="T10" fmla="*/ 0 w 15"/>
                <a:gd name="T11" fmla="*/ 46 h 50"/>
                <a:gd name="T12" fmla="*/ 5 w 15"/>
                <a:gd name="T13" fmla="*/ 50 h 50"/>
                <a:gd name="T14" fmla="*/ 0 60000 65536"/>
                <a:gd name="T15" fmla="*/ 0 60000 65536"/>
                <a:gd name="T16" fmla="*/ 0 60000 65536"/>
                <a:gd name="T17" fmla="*/ 0 60000 65536"/>
                <a:gd name="T18" fmla="*/ 0 60000 65536"/>
                <a:gd name="T19" fmla="*/ 0 60000 65536"/>
                <a:gd name="T20" fmla="*/ 0 60000 65536"/>
                <a:gd name="T21" fmla="*/ 0 w 15"/>
                <a:gd name="T22" fmla="*/ 0 h 50"/>
                <a:gd name="T23" fmla="*/ 15 w 15"/>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50">
                  <a:moveTo>
                    <a:pt x="5" y="50"/>
                  </a:moveTo>
                  <a:lnTo>
                    <a:pt x="5" y="48"/>
                  </a:lnTo>
                  <a:lnTo>
                    <a:pt x="15" y="0"/>
                  </a:lnTo>
                  <a:lnTo>
                    <a:pt x="7" y="0"/>
                  </a:lnTo>
                  <a:lnTo>
                    <a:pt x="0" y="48"/>
                  </a:lnTo>
                  <a:lnTo>
                    <a:pt x="0" y="46"/>
                  </a:lnTo>
                  <a:lnTo>
                    <a:pt x="5"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3" name="Freeform 1067"/>
            <p:cNvSpPr>
              <a:spLocks/>
            </p:cNvSpPr>
            <p:nvPr/>
          </p:nvSpPr>
          <p:spPr bwMode="auto">
            <a:xfrm>
              <a:off x="5114" y="624"/>
              <a:ext cx="53" cy="96"/>
            </a:xfrm>
            <a:custGeom>
              <a:avLst/>
              <a:gdLst>
                <a:gd name="T0" fmla="*/ 4 w 53"/>
                <a:gd name="T1" fmla="*/ 96 h 96"/>
                <a:gd name="T2" fmla="*/ 7 w 53"/>
                <a:gd name="T3" fmla="*/ 94 h 96"/>
                <a:gd name="T4" fmla="*/ 53 w 53"/>
                <a:gd name="T5" fmla="*/ 4 h 96"/>
                <a:gd name="T6" fmla="*/ 48 w 53"/>
                <a:gd name="T7" fmla="*/ 0 h 96"/>
                <a:gd name="T8" fmla="*/ 0 w 53"/>
                <a:gd name="T9" fmla="*/ 90 h 96"/>
                <a:gd name="T10" fmla="*/ 4 w 53"/>
                <a:gd name="T11" fmla="*/ 88 h 96"/>
                <a:gd name="T12" fmla="*/ 4 w 53"/>
                <a:gd name="T13" fmla="*/ 96 h 96"/>
                <a:gd name="T14" fmla="*/ 6 w 53"/>
                <a:gd name="T15" fmla="*/ 96 h 96"/>
                <a:gd name="T16" fmla="*/ 7 w 53"/>
                <a:gd name="T17" fmla="*/ 94 h 96"/>
                <a:gd name="T18" fmla="*/ 4 w 53"/>
                <a:gd name="T19" fmla="*/ 96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96"/>
                <a:gd name="T32" fmla="*/ 53 w 53"/>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96">
                  <a:moveTo>
                    <a:pt x="4" y="96"/>
                  </a:moveTo>
                  <a:lnTo>
                    <a:pt x="7" y="94"/>
                  </a:lnTo>
                  <a:lnTo>
                    <a:pt x="53" y="4"/>
                  </a:lnTo>
                  <a:lnTo>
                    <a:pt x="48" y="0"/>
                  </a:lnTo>
                  <a:lnTo>
                    <a:pt x="0" y="90"/>
                  </a:lnTo>
                  <a:lnTo>
                    <a:pt x="4" y="88"/>
                  </a:lnTo>
                  <a:lnTo>
                    <a:pt x="4" y="96"/>
                  </a:lnTo>
                  <a:lnTo>
                    <a:pt x="6" y="96"/>
                  </a:lnTo>
                  <a:lnTo>
                    <a:pt x="7" y="94"/>
                  </a:lnTo>
                  <a:lnTo>
                    <a:pt x="4" y="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4" name="Freeform 1068"/>
            <p:cNvSpPr>
              <a:spLocks/>
            </p:cNvSpPr>
            <p:nvPr/>
          </p:nvSpPr>
          <p:spPr bwMode="auto">
            <a:xfrm>
              <a:off x="5070" y="712"/>
              <a:ext cx="48" cy="13"/>
            </a:xfrm>
            <a:custGeom>
              <a:avLst/>
              <a:gdLst>
                <a:gd name="T0" fmla="*/ 0 w 48"/>
                <a:gd name="T1" fmla="*/ 13 h 13"/>
                <a:gd name="T2" fmla="*/ 3 w 48"/>
                <a:gd name="T3" fmla="*/ 13 h 13"/>
                <a:gd name="T4" fmla="*/ 48 w 48"/>
                <a:gd name="T5" fmla="*/ 8 h 13"/>
                <a:gd name="T6" fmla="*/ 48 w 48"/>
                <a:gd name="T7" fmla="*/ 0 h 13"/>
                <a:gd name="T8" fmla="*/ 2 w 48"/>
                <a:gd name="T9" fmla="*/ 8 h 13"/>
                <a:gd name="T10" fmla="*/ 3 w 48"/>
                <a:gd name="T11" fmla="*/ 8 h 13"/>
                <a:gd name="T12" fmla="*/ 0 w 48"/>
                <a:gd name="T13" fmla="*/ 13 h 13"/>
                <a:gd name="T14" fmla="*/ 0 60000 65536"/>
                <a:gd name="T15" fmla="*/ 0 60000 65536"/>
                <a:gd name="T16" fmla="*/ 0 60000 65536"/>
                <a:gd name="T17" fmla="*/ 0 60000 65536"/>
                <a:gd name="T18" fmla="*/ 0 60000 65536"/>
                <a:gd name="T19" fmla="*/ 0 60000 65536"/>
                <a:gd name="T20" fmla="*/ 0 60000 65536"/>
                <a:gd name="T21" fmla="*/ 0 w 48"/>
                <a:gd name="T22" fmla="*/ 0 h 13"/>
                <a:gd name="T23" fmla="*/ 48 w 4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3">
                  <a:moveTo>
                    <a:pt x="0" y="13"/>
                  </a:moveTo>
                  <a:lnTo>
                    <a:pt x="3" y="13"/>
                  </a:lnTo>
                  <a:lnTo>
                    <a:pt x="48" y="8"/>
                  </a:lnTo>
                  <a:lnTo>
                    <a:pt x="48" y="0"/>
                  </a:lnTo>
                  <a:lnTo>
                    <a:pt x="2" y="8"/>
                  </a:lnTo>
                  <a:lnTo>
                    <a:pt x="3" y="8"/>
                  </a:lnTo>
                  <a:lnTo>
                    <a:pt x="0" y="1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5" name="Freeform 1069"/>
            <p:cNvSpPr>
              <a:spLocks/>
            </p:cNvSpPr>
            <p:nvPr/>
          </p:nvSpPr>
          <p:spPr bwMode="auto">
            <a:xfrm>
              <a:off x="5020" y="685"/>
              <a:ext cx="53" cy="40"/>
            </a:xfrm>
            <a:custGeom>
              <a:avLst/>
              <a:gdLst>
                <a:gd name="T0" fmla="*/ 2 w 53"/>
                <a:gd name="T1" fmla="*/ 8 h 40"/>
                <a:gd name="T2" fmla="*/ 0 w 53"/>
                <a:gd name="T3" fmla="*/ 8 h 40"/>
                <a:gd name="T4" fmla="*/ 50 w 53"/>
                <a:gd name="T5" fmla="*/ 40 h 40"/>
                <a:gd name="T6" fmla="*/ 53 w 53"/>
                <a:gd name="T7" fmla="*/ 35 h 40"/>
                <a:gd name="T8" fmla="*/ 4 w 53"/>
                <a:gd name="T9" fmla="*/ 0 h 40"/>
                <a:gd name="T10" fmla="*/ 0 w 53"/>
                <a:gd name="T11" fmla="*/ 0 h 40"/>
                <a:gd name="T12" fmla="*/ 4 w 53"/>
                <a:gd name="T13" fmla="*/ 0 h 40"/>
                <a:gd name="T14" fmla="*/ 2 w 53"/>
                <a:gd name="T15" fmla="*/ 0 h 40"/>
                <a:gd name="T16" fmla="*/ 0 w 53"/>
                <a:gd name="T17" fmla="*/ 0 h 40"/>
                <a:gd name="T18" fmla="*/ 2 w 53"/>
                <a:gd name="T19" fmla="*/ 8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
                <a:gd name="T31" fmla="*/ 0 h 40"/>
                <a:gd name="T32" fmla="*/ 53 w 53"/>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 h="40">
                  <a:moveTo>
                    <a:pt x="2" y="8"/>
                  </a:moveTo>
                  <a:lnTo>
                    <a:pt x="0" y="8"/>
                  </a:lnTo>
                  <a:lnTo>
                    <a:pt x="50" y="40"/>
                  </a:lnTo>
                  <a:lnTo>
                    <a:pt x="53" y="35"/>
                  </a:lnTo>
                  <a:lnTo>
                    <a:pt x="4" y="0"/>
                  </a:lnTo>
                  <a:lnTo>
                    <a:pt x="0" y="0"/>
                  </a:lnTo>
                  <a:lnTo>
                    <a:pt x="4" y="0"/>
                  </a:lnTo>
                  <a:lnTo>
                    <a:pt x="2" y="0"/>
                  </a:lnTo>
                  <a:lnTo>
                    <a:pt x="0" y="0"/>
                  </a:lnTo>
                  <a:lnTo>
                    <a:pt x="2"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6" name="Freeform 1070"/>
            <p:cNvSpPr>
              <a:spLocks/>
            </p:cNvSpPr>
            <p:nvPr/>
          </p:nvSpPr>
          <p:spPr bwMode="auto">
            <a:xfrm>
              <a:off x="4947" y="685"/>
              <a:ext cx="75" cy="33"/>
            </a:xfrm>
            <a:custGeom>
              <a:avLst/>
              <a:gdLst>
                <a:gd name="T0" fmla="*/ 2 w 75"/>
                <a:gd name="T1" fmla="*/ 33 h 33"/>
                <a:gd name="T2" fmla="*/ 2 w 75"/>
                <a:gd name="T3" fmla="*/ 33 h 33"/>
                <a:gd name="T4" fmla="*/ 75 w 75"/>
                <a:gd name="T5" fmla="*/ 8 h 33"/>
                <a:gd name="T6" fmla="*/ 73 w 75"/>
                <a:gd name="T7" fmla="*/ 0 h 33"/>
                <a:gd name="T8" fmla="*/ 0 w 75"/>
                <a:gd name="T9" fmla="*/ 25 h 33"/>
                <a:gd name="T10" fmla="*/ 0 w 75"/>
                <a:gd name="T11" fmla="*/ 25 h 33"/>
                <a:gd name="T12" fmla="*/ 2 w 75"/>
                <a:gd name="T13" fmla="*/ 33 h 33"/>
                <a:gd name="T14" fmla="*/ 0 60000 65536"/>
                <a:gd name="T15" fmla="*/ 0 60000 65536"/>
                <a:gd name="T16" fmla="*/ 0 60000 65536"/>
                <a:gd name="T17" fmla="*/ 0 60000 65536"/>
                <a:gd name="T18" fmla="*/ 0 60000 65536"/>
                <a:gd name="T19" fmla="*/ 0 60000 65536"/>
                <a:gd name="T20" fmla="*/ 0 60000 65536"/>
                <a:gd name="T21" fmla="*/ 0 w 75"/>
                <a:gd name="T22" fmla="*/ 0 h 33"/>
                <a:gd name="T23" fmla="*/ 75 w 75"/>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33">
                  <a:moveTo>
                    <a:pt x="2" y="33"/>
                  </a:moveTo>
                  <a:lnTo>
                    <a:pt x="2" y="33"/>
                  </a:lnTo>
                  <a:lnTo>
                    <a:pt x="75" y="8"/>
                  </a:lnTo>
                  <a:lnTo>
                    <a:pt x="73" y="0"/>
                  </a:lnTo>
                  <a:lnTo>
                    <a:pt x="0" y="25"/>
                  </a:lnTo>
                  <a:lnTo>
                    <a:pt x="2" y="3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7" name="Freeform 1071"/>
            <p:cNvSpPr>
              <a:spLocks/>
            </p:cNvSpPr>
            <p:nvPr/>
          </p:nvSpPr>
          <p:spPr bwMode="auto">
            <a:xfrm>
              <a:off x="4788" y="593"/>
              <a:ext cx="161" cy="125"/>
            </a:xfrm>
            <a:custGeom>
              <a:avLst/>
              <a:gdLst>
                <a:gd name="T0" fmla="*/ 1 w 161"/>
                <a:gd name="T1" fmla="*/ 8 h 125"/>
                <a:gd name="T2" fmla="*/ 0 w 161"/>
                <a:gd name="T3" fmla="*/ 8 h 125"/>
                <a:gd name="T4" fmla="*/ 40 w 161"/>
                <a:gd name="T5" fmla="*/ 33 h 125"/>
                <a:gd name="T6" fmla="*/ 71 w 161"/>
                <a:gd name="T7" fmla="*/ 58 h 125"/>
                <a:gd name="T8" fmla="*/ 95 w 161"/>
                <a:gd name="T9" fmla="*/ 79 h 125"/>
                <a:gd name="T10" fmla="*/ 113 w 161"/>
                <a:gd name="T11" fmla="*/ 96 h 125"/>
                <a:gd name="T12" fmla="*/ 128 w 161"/>
                <a:gd name="T13" fmla="*/ 109 h 125"/>
                <a:gd name="T14" fmla="*/ 140 w 161"/>
                <a:gd name="T15" fmla="*/ 119 h 125"/>
                <a:gd name="T16" fmla="*/ 145 w 161"/>
                <a:gd name="T17" fmla="*/ 123 h 125"/>
                <a:gd name="T18" fmla="*/ 149 w 161"/>
                <a:gd name="T19" fmla="*/ 125 h 125"/>
                <a:gd name="T20" fmla="*/ 155 w 161"/>
                <a:gd name="T21" fmla="*/ 125 h 125"/>
                <a:gd name="T22" fmla="*/ 161 w 161"/>
                <a:gd name="T23" fmla="*/ 125 h 125"/>
                <a:gd name="T24" fmla="*/ 159 w 161"/>
                <a:gd name="T25" fmla="*/ 117 h 125"/>
                <a:gd name="T26" fmla="*/ 155 w 161"/>
                <a:gd name="T27" fmla="*/ 117 h 125"/>
                <a:gd name="T28" fmla="*/ 151 w 161"/>
                <a:gd name="T29" fmla="*/ 117 h 125"/>
                <a:gd name="T30" fmla="*/ 147 w 161"/>
                <a:gd name="T31" fmla="*/ 115 h 125"/>
                <a:gd name="T32" fmla="*/ 143 w 161"/>
                <a:gd name="T33" fmla="*/ 113 h 125"/>
                <a:gd name="T34" fmla="*/ 132 w 161"/>
                <a:gd name="T35" fmla="*/ 104 h 125"/>
                <a:gd name="T36" fmla="*/ 119 w 161"/>
                <a:gd name="T37" fmla="*/ 90 h 125"/>
                <a:gd name="T38" fmla="*/ 99 w 161"/>
                <a:gd name="T39" fmla="*/ 73 h 125"/>
                <a:gd name="T40" fmla="*/ 74 w 161"/>
                <a:gd name="T41" fmla="*/ 52 h 125"/>
                <a:gd name="T42" fmla="*/ 44 w 161"/>
                <a:gd name="T43" fmla="*/ 27 h 125"/>
                <a:gd name="T44" fmla="*/ 1 w 161"/>
                <a:gd name="T45" fmla="*/ 2 h 125"/>
                <a:gd name="T46" fmla="*/ 0 w 161"/>
                <a:gd name="T47" fmla="*/ 0 h 125"/>
                <a:gd name="T48" fmla="*/ 1 w 161"/>
                <a:gd name="T49" fmla="*/ 2 h 125"/>
                <a:gd name="T50" fmla="*/ 1 w 161"/>
                <a:gd name="T51" fmla="*/ 0 h 125"/>
                <a:gd name="T52" fmla="*/ 0 w 161"/>
                <a:gd name="T53" fmla="*/ 2 h 125"/>
                <a:gd name="T54" fmla="*/ 1 w 161"/>
                <a:gd name="T55" fmla="*/ 8 h 1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1"/>
                <a:gd name="T85" fmla="*/ 0 h 125"/>
                <a:gd name="T86" fmla="*/ 161 w 161"/>
                <a:gd name="T87" fmla="*/ 125 h 1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61" h="125">
                  <a:moveTo>
                    <a:pt x="1" y="8"/>
                  </a:moveTo>
                  <a:lnTo>
                    <a:pt x="0" y="8"/>
                  </a:lnTo>
                  <a:lnTo>
                    <a:pt x="40" y="33"/>
                  </a:lnTo>
                  <a:lnTo>
                    <a:pt x="71" y="58"/>
                  </a:lnTo>
                  <a:lnTo>
                    <a:pt x="95" y="79"/>
                  </a:lnTo>
                  <a:lnTo>
                    <a:pt x="113" y="96"/>
                  </a:lnTo>
                  <a:lnTo>
                    <a:pt x="128" y="109"/>
                  </a:lnTo>
                  <a:lnTo>
                    <a:pt x="140" y="119"/>
                  </a:lnTo>
                  <a:lnTo>
                    <a:pt x="145" y="123"/>
                  </a:lnTo>
                  <a:lnTo>
                    <a:pt x="149" y="125"/>
                  </a:lnTo>
                  <a:lnTo>
                    <a:pt x="155" y="125"/>
                  </a:lnTo>
                  <a:lnTo>
                    <a:pt x="161" y="125"/>
                  </a:lnTo>
                  <a:lnTo>
                    <a:pt x="159" y="117"/>
                  </a:lnTo>
                  <a:lnTo>
                    <a:pt x="155" y="117"/>
                  </a:lnTo>
                  <a:lnTo>
                    <a:pt x="151" y="117"/>
                  </a:lnTo>
                  <a:lnTo>
                    <a:pt x="147" y="115"/>
                  </a:lnTo>
                  <a:lnTo>
                    <a:pt x="143" y="113"/>
                  </a:lnTo>
                  <a:lnTo>
                    <a:pt x="132" y="104"/>
                  </a:lnTo>
                  <a:lnTo>
                    <a:pt x="119" y="90"/>
                  </a:lnTo>
                  <a:lnTo>
                    <a:pt x="99" y="73"/>
                  </a:lnTo>
                  <a:lnTo>
                    <a:pt x="74" y="52"/>
                  </a:lnTo>
                  <a:lnTo>
                    <a:pt x="44" y="27"/>
                  </a:lnTo>
                  <a:lnTo>
                    <a:pt x="1" y="2"/>
                  </a:lnTo>
                  <a:lnTo>
                    <a:pt x="0" y="0"/>
                  </a:lnTo>
                  <a:lnTo>
                    <a:pt x="1" y="2"/>
                  </a:lnTo>
                  <a:lnTo>
                    <a:pt x="1" y="0"/>
                  </a:lnTo>
                  <a:lnTo>
                    <a:pt x="0" y="2"/>
                  </a:lnTo>
                  <a:lnTo>
                    <a:pt x="1"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8" name="Freeform 1072"/>
            <p:cNvSpPr>
              <a:spLocks/>
            </p:cNvSpPr>
            <p:nvPr/>
          </p:nvSpPr>
          <p:spPr bwMode="auto">
            <a:xfrm>
              <a:off x="4711" y="593"/>
              <a:ext cx="78" cy="63"/>
            </a:xfrm>
            <a:custGeom>
              <a:avLst/>
              <a:gdLst>
                <a:gd name="T0" fmla="*/ 7 w 78"/>
                <a:gd name="T1" fmla="*/ 60 h 63"/>
                <a:gd name="T2" fmla="*/ 7 w 78"/>
                <a:gd name="T3" fmla="*/ 63 h 63"/>
                <a:gd name="T4" fmla="*/ 19 w 78"/>
                <a:gd name="T5" fmla="*/ 52 h 63"/>
                <a:gd name="T6" fmla="*/ 31 w 78"/>
                <a:gd name="T7" fmla="*/ 40 h 63"/>
                <a:gd name="T8" fmla="*/ 42 w 78"/>
                <a:gd name="T9" fmla="*/ 31 h 63"/>
                <a:gd name="T10" fmla="*/ 54 w 78"/>
                <a:gd name="T11" fmla="*/ 23 h 63"/>
                <a:gd name="T12" fmla="*/ 63 w 78"/>
                <a:gd name="T13" fmla="*/ 17 h 63"/>
                <a:gd name="T14" fmla="*/ 71 w 78"/>
                <a:gd name="T15" fmla="*/ 12 h 63"/>
                <a:gd name="T16" fmla="*/ 77 w 78"/>
                <a:gd name="T17" fmla="*/ 8 h 63"/>
                <a:gd name="T18" fmla="*/ 78 w 78"/>
                <a:gd name="T19" fmla="*/ 8 h 63"/>
                <a:gd name="T20" fmla="*/ 77 w 78"/>
                <a:gd name="T21" fmla="*/ 0 h 63"/>
                <a:gd name="T22" fmla="*/ 75 w 78"/>
                <a:gd name="T23" fmla="*/ 2 h 63"/>
                <a:gd name="T24" fmla="*/ 69 w 78"/>
                <a:gd name="T25" fmla="*/ 6 h 63"/>
                <a:gd name="T26" fmla="*/ 59 w 78"/>
                <a:gd name="T27" fmla="*/ 10 h 63"/>
                <a:gd name="T28" fmla="*/ 50 w 78"/>
                <a:gd name="T29" fmla="*/ 17 h 63"/>
                <a:gd name="T30" fmla="*/ 38 w 78"/>
                <a:gd name="T31" fmla="*/ 25 h 63"/>
                <a:gd name="T32" fmla="*/ 25 w 78"/>
                <a:gd name="T33" fmla="*/ 35 h 63"/>
                <a:gd name="T34" fmla="*/ 13 w 78"/>
                <a:gd name="T35" fmla="*/ 46 h 63"/>
                <a:gd name="T36" fmla="*/ 2 w 78"/>
                <a:gd name="T37" fmla="*/ 60 h 63"/>
                <a:gd name="T38" fmla="*/ 2 w 78"/>
                <a:gd name="T39" fmla="*/ 63 h 63"/>
                <a:gd name="T40" fmla="*/ 2 w 78"/>
                <a:gd name="T41" fmla="*/ 60 h 63"/>
                <a:gd name="T42" fmla="*/ 0 w 78"/>
                <a:gd name="T43" fmla="*/ 61 h 63"/>
                <a:gd name="T44" fmla="*/ 2 w 78"/>
                <a:gd name="T45" fmla="*/ 63 h 63"/>
                <a:gd name="T46" fmla="*/ 7 w 78"/>
                <a:gd name="T47" fmla="*/ 60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8"/>
                <a:gd name="T73" fmla="*/ 0 h 63"/>
                <a:gd name="T74" fmla="*/ 78 w 78"/>
                <a:gd name="T75" fmla="*/ 63 h 6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8" h="63">
                  <a:moveTo>
                    <a:pt x="7" y="60"/>
                  </a:moveTo>
                  <a:lnTo>
                    <a:pt x="7" y="63"/>
                  </a:lnTo>
                  <a:lnTo>
                    <a:pt x="19" y="52"/>
                  </a:lnTo>
                  <a:lnTo>
                    <a:pt x="31" y="40"/>
                  </a:lnTo>
                  <a:lnTo>
                    <a:pt x="42" y="31"/>
                  </a:lnTo>
                  <a:lnTo>
                    <a:pt x="54" y="23"/>
                  </a:lnTo>
                  <a:lnTo>
                    <a:pt x="63" y="17"/>
                  </a:lnTo>
                  <a:lnTo>
                    <a:pt x="71" y="12"/>
                  </a:lnTo>
                  <a:lnTo>
                    <a:pt x="77" y="8"/>
                  </a:lnTo>
                  <a:lnTo>
                    <a:pt x="78" y="8"/>
                  </a:lnTo>
                  <a:lnTo>
                    <a:pt x="77" y="0"/>
                  </a:lnTo>
                  <a:lnTo>
                    <a:pt x="75" y="2"/>
                  </a:lnTo>
                  <a:lnTo>
                    <a:pt x="69" y="6"/>
                  </a:lnTo>
                  <a:lnTo>
                    <a:pt x="59" y="10"/>
                  </a:lnTo>
                  <a:lnTo>
                    <a:pt x="50" y="17"/>
                  </a:lnTo>
                  <a:lnTo>
                    <a:pt x="38" y="25"/>
                  </a:lnTo>
                  <a:lnTo>
                    <a:pt x="25" y="35"/>
                  </a:lnTo>
                  <a:lnTo>
                    <a:pt x="13" y="46"/>
                  </a:lnTo>
                  <a:lnTo>
                    <a:pt x="2" y="60"/>
                  </a:lnTo>
                  <a:lnTo>
                    <a:pt x="2" y="63"/>
                  </a:lnTo>
                  <a:lnTo>
                    <a:pt x="2" y="60"/>
                  </a:lnTo>
                  <a:lnTo>
                    <a:pt x="0" y="61"/>
                  </a:lnTo>
                  <a:lnTo>
                    <a:pt x="2" y="63"/>
                  </a:lnTo>
                  <a:lnTo>
                    <a:pt x="7" y="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09" name="Freeform 1073"/>
            <p:cNvSpPr>
              <a:spLocks/>
            </p:cNvSpPr>
            <p:nvPr/>
          </p:nvSpPr>
          <p:spPr bwMode="auto">
            <a:xfrm>
              <a:off x="4713" y="653"/>
              <a:ext cx="218" cy="132"/>
            </a:xfrm>
            <a:custGeom>
              <a:avLst/>
              <a:gdLst>
                <a:gd name="T0" fmla="*/ 218 w 218"/>
                <a:gd name="T1" fmla="*/ 124 h 132"/>
                <a:gd name="T2" fmla="*/ 218 w 218"/>
                <a:gd name="T3" fmla="*/ 124 h 132"/>
                <a:gd name="T4" fmla="*/ 194 w 218"/>
                <a:gd name="T5" fmla="*/ 117 h 132"/>
                <a:gd name="T6" fmla="*/ 165 w 218"/>
                <a:gd name="T7" fmla="*/ 107 h 132"/>
                <a:gd name="T8" fmla="*/ 136 w 218"/>
                <a:gd name="T9" fmla="*/ 94 h 132"/>
                <a:gd name="T10" fmla="*/ 105 w 218"/>
                <a:gd name="T11" fmla="*/ 78 h 132"/>
                <a:gd name="T12" fmla="*/ 76 w 218"/>
                <a:gd name="T13" fmla="*/ 61 h 132"/>
                <a:gd name="T14" fmla="*/ 50 w 218"/>
                <a:gd name="T15" fmla="*/ 42 h 132"/>
                <a:gd name="T16" fmla="*/ 38 w 218"/>
                <a:gd name="T17" fmla="*/ 32 h 132"/>
                <a:gd name="T18" fmla="*/ 27 w 218"/>
                <a:gd name="T19" fmla="*/ 21 h 132"/>
                <a:gd name="T20" fmla="*/ 15 w 218"/>
                <a:gd name="T21" fmla="*/ 11 h 132"/>
                <a:gd name="T22" fmla="*/ 5 w 218"/>
                <a:gd name="T23" fmla="*/ 0 h 132"/>
                <a:gd name="T24" fmla="*/ 0 w 218"/>
                <a:gd name="T25" fmla="*/ 3 h 132"/>
                <a:gd name="T26" fmla="*/ 9 w 218"/>
                <a:gd name="T27" fmla="*/ 15 h 132"/>
                <a:gd name="T28" fmla="*/ 21 w 218"/>
                <a:gd name="T29" fmla="*/ 26 h 132"/>
                <a:gd name="T30" fmla="*/ 32 w 218"/>
                <a:gd name="T31" fmla="*/ 38 h 132"/>
                <a:gd name="T32" fmla="*/ 46 w 218"/>
                <a:gd name="T33" fmla="*/ 48 h 132"/>
                <a:gd name="T34" fmla="*/ 73 w 218"/>
                <a:gd name="T35" fmla="*/ 69 h 132"/>
                <a:gd name="T36" fmla="*/ 103 w 218"/>
                <a:gd name="T37" fmla="*/ 86 h 132"/>
                <a:gd name="T38" fmla="*/ 132 w 218"/>
                <a:gd name="T39" fmla="*/ 101 h 132"/>
                <a:gd name="T40" fmla="*/ 163 w 218"/>
                <a:gd name="T41" fmla="*/ 115 h 132"/>
                <a:gd name="T42" fmla="*/ 192 w 218"/>
                <a:gd name="T43" fmla="*/ 124 h 132"/>
                <a:gd name="T44" fmla="*/ 217 w 218"/>
                <a:gd name="T45" fmla="*/ 132 h 132"/>
                <a:gd name="T46" fmla="*/ 217 w 218"/>
                <a:gd name="T47" fmla="*/ 132 h 132"/>
                <a:gd name="T48" fmla="*/ 218 w 218"/>
                <a:gd name="T49" fmla="*/ 124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8"/>
                <a:gd name="T76" fmla="*/ 0 h 132"/>
                <a:gd name="T77" fmla="*/ 218 w 218"/>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8" h="132">
                  <a:moveTo>
                    <a:pt x="218" y="124"/>
                  </a:moveTo>
                  <a:lnTo>
                    <a:pt x="218" y="124"/>
                  </a:lnTo>
                  <a:lnTo>
                    <a:pt x="194" y="117"/>
                  </a:lnTo>
                  <a:lnTo>
                    <a:pt x="165" y="107"/>
                  </a:lnTo>
                  <a:lnTo>
                    <a:pt x="136" y="94"/>
                  </a:lnTo>
                  <a:lnTo>
                    <a:pt x="105" y="78"/>
                  </a:lnTo>
                  <a:lnTo>
                    <a:pt x="76" y="61"/>
                  </a:lnTo>
                  <a:lnTo>
                    <a:pt x="50" y="42"/>
                  </a:lnTo>
                  <a:lnTo>
                    <a:pt x="38" y="32"/>
                  </a:lnTo>
                  <a:lnTo>
                    <a:pt x="27" y="21"/>
                  </a:lnTo>
                  <a:lnTo>
                    <a:pt x="15" y="11"/>
                  </a:lnTo>
                  <a:lnTo>
                    <a:pt x="5" y="0"/>
                  </a:lnTo>
                  <a:lnTo>
                    <a:pt x="0" y="3"/>
                  </a:lnTo>
                  <a:lnTo>
                    <a:pt x="9" y="15"/>
                  </a:lnTo>
                  <a:lnTo>
                    <a:pt x="21" y="26"/>
                  </a:lnTo>
                  <a:lnTo>
                    <a:pt x="32" y="38"/>
                  </a:lnTo>
                  <a:lnTo>
                    <a:pt x="46" y="48"/>
                  </a:lnTo>
                  <a:lnTo>
                    <a:pt x="73" y="69"/>
                  </a:lnTo>
                  <a:lnTo>
                    <a:pt x="103" y="86"/>
                  </a:lnTo>
                  <a:lnTo>
                    <a:pt x="132" y="101"/>
                  </a:lnTo>
                  <a:lnTo>
                    <a:pt x="163" y="115"/>
                  </a:lnTo>
                  <a:lnTo>
                    <a:pt x="192" y="124"/>
                  </a:lnTo>
                  <a:lnTo>
                    <a:pt x="217" y="132"/>
                  </a:lnTo>
                  <a:lnTo>
                    <a:pt x="218" y="12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0" name="Freeform 1074"/>
            <p:cNvSpPr>
              <a:spLocks/>
            </p:cNvSpPr>
            <p:nvPr/>
          </p:nvSpPr>
          <p:spPr bwMode="auto">
            <a:xfrm>
              <a:off x="4930" y="777"/>
              <a:ext cx="191" cy="409"/>
            </a:xfrm>
            <a:custGeom>
              <a:avLst/>
              <a:gdLst>
                <a:gd name="T0" fmla="*/ 191 w 191"/>
                <a:gd name="T1" fmla="*/ 409 h 409"/>
                <a:gd name="T2" fmla="*/ 191 w 191"/>
                <a:gd name="T3" fmla="*/ 409 h 409"/>
                <a:gd name="T4" fmla="*/ 184 w 191"/>
                <a:gd name="T5" fmla="*/ 361 h 409"/>
                <a:gd name="T6" fmla="*/ 174 w 191"/>
                <a:gd name="T7" fmla="*/ 305 h 409"/>
                <a:gd name="T8" fmla="*/ 168 w 191"/>
                <a:gd name="T9" fmla="*/ 275 h 409"/>
                <a:gd name="T10" fmla="*/ 161 w 191"/>
                <a:gd name="T11" fmla="*/ 244 h 409"/>
                <a:gd name="T12" fmla="*/ 153 w 191"/>
                <a:gd name="T13" fmla="*/ 213 h 409"/>
                <a:gd name="T14" fmla="*/ 143 w 191"/>
                <a:gd name="T15" fmla="*/ 183 h 409"/>
                <a:gd name="T16" fmla="*/ 132 w 191"/>
                <a:gd name="T17" fmla="*/ 152 h 409"/>
                <a:gd name="T18" fmla="*/ 120 w 191"/>
                <a:gd name="T19" fmla="*/ 123 h 409"/>
                <a:gd name="T20" fmla="*/ 105 w 191"/>
                <a:gd name="T21" fmla="*/ 94 h 409"/>
                <a:gd name="T22" fmla="*/ 90 w 191"/>
                <a:gd name="T23" fmla="*/ 69 h 409"/>
                <a:gd name="T24" fmla="*/ 71 w 191"/>
                <a:gd name="T25" fmla="*/ 46 h 409"/>
                <a:gd name="T26" fmla="*/ 49 w 191"/>
                <a:gd name="T27" fmla="*/ 27 h 409"/>
                <a:gd name="T28" fmla="*/ 40 w 191"/>
                <a:gd name="T29" fmla="*/ 20 h 409"/>
                <a:gd name="T30" fmla="*/ 26 w 191"/>
                <a:gd name="T31" fmla="*/ 12 h 409"/>
                <a:gd name="T32" fmla="*/ 15 w 191"/>
                <a:gd name="T33" fmla="*/ 6 h 409"/>
                <a:gd name="T34" fmla="*/ 1 w 191"/>
                <a:gd name="T35" fmla="*/ 0 h 409"/>
                <a:gd name="T36" fmla="*/ 0 w 191"/>
                <a:gd name="T37" fmla="*/ 8 h 409"/>
                <a:gd name="T38" fmla="*/ 11 w 191"/>
                <a:gd name="T39" fmla="*/ 12 h 409"/>
                <a:gd name="T40" fmla="*/ 24 w 191"/>
                <a:gd name="T41" fmla="*/ 18 h 409"/>
                <a:gd name="T42" fmla="*/ 34 w 191"/>
                <a:gd name="T43" fmla="*/ 25 h 409"/>
                <a:gd name="T44" fmla="*/ 46 w 191"/>
                <a:gd name="T45" fmla="*/ 33 h 409"/>
                <a:gd name="T46" fmla="*/ 65 w 191"/>
                <a:gd name="T47" fmla="*/ 52 h 409"/>
                <a:gd name="T48" fmla="*/ 84 w 191"/>
                <a:gd name="T49" fmla="*/ 73 h 409"/>
                <a:gd name="T50" fmla="*/ 99 w 191"/>
                <a:gd name="T51" fmla="*/ 98 h 409"/>
                <a:gd name="T52" fmla="*/ 113 w 191"/>
                <a:gd name="T53" fmla="*/ 125 h 409"/>
                <a:gd name="T54" fmla="*/ 126 w 191"/>
                <a:gd name="T55" fmla="*/ 154 h 409"/>
                <a:gd name="T56" fmla="*/ 136 w 191"/>
                <a:gd name="T57" fmla="*/ 185 h 409"/>
                <a:gd name="T58" fmla="*/ 145 w 191"/>
                <a:gd name="T59" fmla="*/ 215 h 409"/>
                <a:gd name="T60" fmla="*/ 153 w 191"/>
                <a:gd name="T61" fmla="*/ 246 h 409"/>
                <a:gd name="T62" fmla="*/ 161 w 191"/>
                <a:gd name="T63" fmla="*/ 277 h 409"/>
                <a:gd name="T64" fmla="*/ 166 w 191"/>
                <a:gd name="T65" fmla="*/ 307 h 409"/>
                <a:gd name="T66" fmla="*/ 176 w 191"/>
                <a:gd name="T67" fmla="*/ 363 h 409"/>
                <a:gd name="T68" fmla="*/ 186 w 191"/>
                <a:gd name="T69" fmla="*/ 409 h 409"/>
                <a:gd name="T70" fmla="*/ 186 w 191"/>
                <a:gd name="T71" fmla="*/ 409 h 409"/>
                <a:gd name="T72" fmla="*/ 191 w 191"/>
                <a:gd name="T73" fmla="*/ 409 h 4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1"/>
                <a:gd name="T112" fmla="*/ 0 h 409"/>
                <a:gd name="T113" fmla="*/ 191 w 191"/>
                <a:gd name="T114" fmla="*/ 409 h 4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1" h="409">
                  <a:moveTo>
                    <a:pt x="191" y="409"/>
                  </a:moveTo>
                  <a:lnTo>
                    <a:pt x="191" y="409"/>
                  </a:lnTo>
                  <a:lnTo>
                    <a:pt x="184" y="361"/>
                  </a:lnTo>
                  <a:lnTo>
                    <a:pt x="174" y="305"/>
                  </a:lnTo>
                  <a:lnTo>
                    <a:pt x="168" y="275"/>
                  </a:lnTo>
                  <a:lnTo>
                    <a:pt x="161" y="244"/>
                  </a:lnTo>
                  <a:lnTo>
                    <a:pt x="153" y="213"/>
                  </a:lnTo>
                  <a:lnTo>
                    <a:pt x="143" y="183"/>
                  </a:lnTo>
                  <a:lnTo>
                    <a:pt x="132" y="152"/>
                  </a:lnTo>
                  <a:lnTo>
                    <a:pt x="120" y="123"/>
                  </a:lnTo>
                  <a:lnTo>
                    <a:pt x="105" y="94"/>
                  </a:lnTo>
                  <a:lnTo>
                    <a:pt x="90" y="69"/>
                  </a:lnTo>
                  <a:lnTo>
                    <a:pt x="71" y="46"/>
                  </a:lnTo>
                  <a:lnTo>
                    <a:pt x="49" y="27"/>
                  </a:lnTo>
                  <a:lnTo>
                    <a:pt x="40" y="20"/>
                  </a:lnTo>
                  <a:lnTo>
                    <a:pt x="26" y="12"/>
                  </a:lnTo>
                  <a:lnTo>
                    <a:pt x="15" y="6"/>
                  </a:lnTo>
                  <a:lnTo>
                    <a:pt x="1" y="0"/>
                  </a:lnTo>
                  <a:lnTo>
                    <a:pt x="0" y="8"/>
                  </a:lnTo>
                  <a:lnTo>
                    <a:pt x="11" y="12"/>
                  </a:lnTo>
                  <a:lnTo>
                    <a:pt x="24" y="18"/>
                  </a:lnTo>
                  <a:lnTo>
                    <a:pt x="34" y="25"/>
                  </a:lnTo>
                  <a:lnTo>
                    <a:pt x="46" y="33"/>
                  </a:lnTo>
                  <a:lnTo>
                    <a:pt x="65" y="52"/>
                  </a:lnTo>
                  <a:lnTo>
                    <a:pt x="84" y="73"/>
                  </a:lnTo>
                  <a:lnTo>
                    <a:pt x="99" y="98"/>
                  </a:lnTo>
                  <a:lnTo>
                    <a:pt x="113" y="125"/>
                  </a:lnTo>
                  <a:lnTo>
                    <a:pt x="126" y="154"/>
                  </a:lnTo>
                  <a:lnTo>
                    <a:pt x="136" y="185"/>
                  </a:lnTo>
                  <a:lnTo>
                    <a:pt x="145" y="215"/>
                  </a:lnTo>
                  <a:lnTo>
                    <a:pt x="153" y="246"/>
                  </a:lnTo>
                  <a:lnTo>
                    <a:pt x="161" y="277"/>
                  </a:lnTo>
                  <a:lnTo>
                    <a:pt x="166" y="307"/>
                  </a:lnTo>
                  <a:lnTo>
                    <a:pt x="176" y="363"/>
                  </a:lnTo>
                  <a:lnTo>
                    <a:pt x="186" y="409"/>
                  </a:lnTo>
                  <a:lnTo>
                    <a:pt x="191" y="40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1" name="Freeform 1075"/>
            <p:cNvSpPr>
              <a:spLocks/>
            </p:cNvSpPr>
            <p:nvPr/>
          </p:nvSpPr>
          <p:spPr bwMode="auto">
            <a:xfrm>
              <a:off x="5116" y="1186"/>
              <a:ext cx="5" cy="175"/>
            </a:xfrm>
            <a:custGeom>
              <a:avLst/>
              <a:gdLst>
                <a:gd name="T0" fmla="*/ 5 w 5"/>
                <a:gd name="T1" fmla="*/ 171 h 175"/>
                <a:gd name="T2" fmla="*/ 5 w 5"/>
                <a:gd name="T3" fmla="*/ 173 h 175"/>
                <a:gd name="T4" fmla="*/ 5 w 5"/>
                <a:gd name="T5" fmla="*/ 0 h 175"/>
                <a:gd name="T6" fmla="*/ 0 w 5"/>
                <a:gd name="T7" fmla="*/ 0 h 175"/>
                <a:gd name="T8" fmla="*/ 0 w 5"/>
                <a:gd name="T9" fmla="*/ 173 h 175"/>
                <a:gd name="T10" fmla="*/ 0 w 5"/>
                <a:gd name="T11" fmla="*/ 175 h 175"/>
                <a:gd name="T12" fmla="*/ 5 w 5"/>
                <a:gd name="T13" fmla="*/ 171 h 175"/>
                <a:gd name="T14" fmla="*/ 0 60000 65536"/>
                <a:gd name="T15" fmla="*/ 0 60000 65536"/>
                <a:gd name="T16" fmla="*/ 0 60000 65536"/>
                <a:gd name="T17" fmla="*/ 0 60000 65536"/>
                <a:gd name="T18" fmla="*/ 0 60000 65536"/>
                <a:gd name="T19" fmla="*/ 0 60000 65536"/>
                <a:gd name="T20" fmla="*/ 0 60000 65536"/>
                <a:gd name="T21" fmla="*/ 0 w 5"/>
                <a:gd name="T22" fmla="*/ 0 h 175"/>
                <a:gd name="T23" fmla="*/ 5 w 5"/>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175">
                  <a:moveTo>
                    <a:pt x="5" y="171"/>
                  </a:moveTo>
                  <a:lnTo>
                    <a:pt x="5" y="173"/>
                  </a:lnTo>
                  <a:lnTo>
                    <a:pt x="5" y="0"/>
                  </a:lnTo>
                  <a:lnTo>
                    <a:pt x="0" y="0"/>
                  </a:lnTo>
                  <a:lnTo>
                    <a:pt x="0" y="173"/>
                  </a:lnTo>
                  <a:lnTo>
                    <a:pt x="0" y="175"/>
                  </a:lnTo>
                  <a:lnTo>
                    <a:pt x="5" y="1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2" name="Freeform 1076"/>
            <p:cNvSpPr>
              <a:spLocks/>
            </p:cNvSpPr>
            <p:nvPr/>
          </p:nvSpPr>
          <p:spPr bwMode="auto">
            <a:xfrm>
              <a:off x="5116" y="1357"/>
              <a:ext cx="241" cy="209"/>
            </a:xfrm>
            <a:custGeom>
              <a:avLst/>
              <a:gdLst>
                <a:gd name="T0" fmla="*/ 238 w 241"/>
                <a:gd name="T1" fmla="*/ 209 h 209"/>
                <a:gd name="T2" fmla="*/ 241 w 241"/>
                <a:gd name="T3" fmla="*/ 205 h 209"/>
                <a:gd name="T4" fmla="*/ 241 w 241"/>
                <a:gd name="T5" fmla="*/ 196 h 209"/>
                <a:gd name="T6" fmla="*/ 240 w 241"/>
                <a:gd name="T7" fmla="*/ 184 h 209"/>
                <a:gd name="T8" fmla="*/ 238 w 241"/>
                <a:gd name="T9" fmla="*/ 175 h 209"/>
                <a:gd name="T10" fmla="*/ 234 w 241"/>
                <a:gd name="T11" fmla="*/ 165 h 209"/>
                <a:gd name="T12" fmla="*/ 224 w 241"/>
                <a:gd name="T13" fmla="*/ 150 h 209"/>
                <a:gd name="T14" fmla="*/ 213 w 241"/>
                <a:gd name="T15" fmla="*/ 134 h 209"/>
                <a:gd name="T16" fmla="*/ 199 w 241"/>
                <a:gd name="T17" fmla="*/ 119 h 209"/>
                <a:gd name="T18" fmla="*/ 182 w 241"/>
                <a:gd name="T19" fmla="*/ 105 h 209"/>
                <a:gd name="T20" fmla="*/ 165 w 241"/>
                <a:gd name="T21" fmla="*/ 94 h 209"/>
                <a:gd name="T22" fmla="*/ 145 w 241"/>
                <a:gd name="T23" fmla="*/ 82 h 209"/>
                <a:gd name="T24" fmla="*/ 105 w 241"/>
                <a:gd name="T25" fmla="*/ 61 h 209"/>
                <a:gd name="T26" fmla="*/ 67 w 241"/>
                <a:gd name="T27" fmla="*/ 42 h 209"/>
                <a:gd name="T28" fmla="*/ 50 w 241"/>
                <a:gd name="T29" fmla="*/ 33 h 209"/>
                <a:gd name="T30" fmla="*/ 32 w 241"/>
                <a:gd name="T31" fmla="*/ 21 h 209"/>
                <a:gd name="T32" fmla="*/ 17 w 241"/>
                <a:gd name="T33" fmla="*/ 11 h 209"/>
                <a:gd name="T34" fmla="*/ 5 w 241"/>
                <a:gd name="T35" fmla="*/ 0 h 209"/>
                <a:gd name="T36" fmla="*/ 0 w 241"/>
                <a:gd name="T37" fmla="*/ 4 h 209"/>
                <a:gd name="T38" fmla="*/ 13 w 241"/>
                <a:gd name="T39" fmla="*/ 17 h 209"/>
                <a:gd name="T40" fmla="*/ 28 w 241"/>
                <a:gd name="T41" fmla="*/ 27 h 209"/>
                <a:gd name="T42" fmla="*/ 46 w 241"/>
                <a:gd name="T43" fmla="*/ 38 h 209"/>
                <a:gd name="T44" fmla="*/ 63 w 241"/>
                <a:gd name="T45" fmla="*/ 48 h 209"/>
                <a:gd name="T46" fmla="*/ 103 w 241"/>
                <a:gd name="T47" fmla="*/ 69 h 209"/>
                <a:gd name="T48" fmla="*/ 142 w 241"/>
                <a:gd name="T49" fmla="*/ 88 h 209"/>
                <a:gd name="T50" fmla="*/ 161 w 241"/>
                <a:gd name="T51" fmla="*/ 100 h 209"/>
                <a:gd name="T52" fmla="*/ 178 w 241"/>
                <a:gd name="T53" fmla="*/ 111 h 209"/>
                <a:gd name="T54" fmla="*/ 193 w 241"/>
                <a:gd name="T55" fmla="*/ 125 h 209"/>
                <a:gd name="T56" fmla="*/ 207 w 241"/>
                <a:gd name="T57" fmla="*/ 138 h 209"/>
                <a:gd name="T58" fmla="*/ 218 w 241"/>
                <a:gd name="T59" fmla="*/ 153 h 209"/>
                <a:gd name="T60" fmla="*/ 228 w 241"/>
                <a:gd name="T61" fmla="*/ 169 h 209"/>
                <a:gd name="T62" fmla="*/ 230 w 241"/>
                <a:gd name="T63" fmla="*/ 177 h 209"/>
                <a:gd name="T64" fmla="*/ 234 w 241"/>
                <a:gd name="T65" fmla="*/ 186 h 209"/>
                <a:gd name="T66" fmla="*/ 234 w 241"/>
                <a:gd name="T67" fmla="*/ 196 h 209"/>
                <a:gd name="T68" fmla="*/ 234 w 241"/>
                <a:gd name="T69" fmla="*/ 205 h 209"/>
                <a:gd name="T70" fmla="*/ 240 w 241"/>
                <a:gd name="T71" fmla="*/ 201 h 209"/>
                <a:gd name="T72" fmla="*/ 238 w 241"/>
                <a:gd name="T73" fmla="*/ 209 h 209"/>
                <a:gd name="T74" fmla="*/ 241 w 241"/>
                <a:gd name="T75" fmla="*/ 209 h 209"/>
                <a:gd name="T76" fmla="*/ 241 w 241"/>
                <a:gd name="T77" fmla="*/ 205 h 209"/>
                <a:gd name="T78" fmla="*/ 238 w 241"/>
                <a:gd name="T79" fmla="*/ 209 h 20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1"/>
                <a:gd name="T121" fmla="*/ 0 h 209"/>
                <a:gd name="T122" fmla="*/ 241 w 241"/>
                <a:gd name="T123" fmla="*/ 209 h 20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1" h="209">
                  <a:moveTo>
                    <a:pt x="238" y="209"/>
                  </a:moveTo>
                  <a:lnTo>
                    <a:pt x="241" y="205"/>
                  </a:lnTo>
                  <a:lnTo>
                    <a:pt x="241" y="196"/>
                  </a:lnTo>
                  <a:lnTo>
                    <a:pt x="240" y="184"/>
                  </a:lnTo>
                  <a:lnTo>
                    <a:pt x="238" y="175"/>
                  </a:lnTo>
                  <a:lnTo>
                    <a:pt x="234" y="165"/>
                  </a:lnTo>
                  <a:lnTo>
                    <a:pt x="224" y="150"/>
                  </a:lnTo>
                  <a:lnTo>
                    <a:pt x="213" y="134"/>
                  </a:lnTo>
                  <a:lnTo>
                    <a:pt x="199" y="119"/>
                  </a:lnTo>
                  <a:lnTo>
                    <a:pt x="182" y="105"/>
                  </a:lnTo>
                  <a:lnTo>
                    <a:pt x="165" y="94"/>
                  </a:lnTo>
                  <a:lnTo>
                    <a:pt x="145" y="82"/>
                  </a:lnTo>
                  <a:lnTo>
                    <a:pt x="105" y="61"/>
                  </a:lnTo>
                  <a:lnTo>
                    <a:pt x="67" y="42"/>
                  </a:lnTo>
                  <a:lnTo>
                    <a:pt x="50" y="33"/>
                  </a:lnTo>
                  <a:lnTo>
                    <a:pt x="32" y="21"/>
                  </a:lnTo>
                  <a:lnTo>
                    <a:pt x="17" y="11"/>
                  </a:lnTo>
                  <a:lnTo>
                    <a:pt x="5" y="0"/>
                  </a:lnTo>
                  <a:lnTo>
                    <a:pt x="0" y="4"/>
                  </a:lnTo>
                  <a:lnTo>
                    <a:pt x="13" y="17"/>
                  </a:lnTo>
                  <a:lnTo>
                    <a:pt x="28" y="27"/>
                  </a:lnTo>
                  <a:lnTo>
                    <a:pt x="46" y="38"/>
                  </a:lnTo>
                  <a:lnTo>
                    <a:pt x="63" y="48"/>
                  </a:lnTo>
                  <a:lnTo>
                    <a:pt x="103" y="69"/>
                  </a:lnTo>
                  <a:lnTo>
                    <a:pt x="142" y="88"/>
                  </a:lnTo>
                  <a:lnTo>
                    <a:pt x="161" y="100"/>
                  </a:lnTo>
                  <a:lnTo>
                    <a:pt x="178" y="111"/>
                  </a:lnTo>
                  <a:lnTo>
                    <a:pt x="193" y="125"/>
                  </a:lnTo>
                  <a:lnTo>
                    <a:pt x="207" y="138"/>
                  </a:lnTo>
                  <a:lnTo>
                    <a:pt x="218" y="153"/>
                  </a:lnTo>
                  <a:lnTo>
                    <a:pt x="228" y="169"/>
                  </a:lnTo>
                  <a:lnTo>
                    <a:pt x="230" y="177"/>
                  </a:lnTo>
                  <a:lnTo>
                    <a:pt x="234" y="186"/>
                  </a:lnTo>
                  <a:lnTo>
                    <a:pt x="234" y="196"/>
                  </a:lnTo>
                  <a:lnTo>
                    <a:pt x="234" y="205"/>
                  </a:lnTo>
                  <a:lnTo>
                    <a:pt x="240" y="201"/>
                  </a:lnTo>
                  <a:lnTo>
                    <a:pt x="238" y="209"/>
                  </a:lnTo>
                  <a:lnTo>
                    <a:pt x="241" y="209"/>
                  </a:lnTo>
                  <a:lnTo>
                    <a:pt x="241" y="205"/>
                  </a:lnTo>
                  <a:lnTo>
                    <a:pt x="238" y="20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3" name="Freeform 1077"/>
            <p:cNvSpPr>
              <a:spLocks/>
            </p:cNvSpPr>
            <p:nvPr/>
          </p:nvSpPr>
          <p:spPr bwMode="auto">
            <a:xfrm>
              <a:off x="5194" y="1557"/>
              <a:ext cx="162" cy="337"/>
            </a:xfrm>
            <a:custGeom>
              <a:avLst/>
              <a:gdLst>
                <a:gd name="T0" fmla="*/ 2 w 162"/>
                <a:gd name="T1" fmla="*/ 337 h 337"/>
                <a:gd name="T2" fmla="*/ 6 w 162"/>
                <a:gd name="T3" fmla="*/ 333 h 337"/>
                <a:gd name="T4" fmla="*/ 8 w 162"/>
                <a:gd name="T5" fmla="*/ 291 h 337"/>
                <a:gd name="T6" fmla="*/ 16 w 162"/>
                <a:gd name="T7" fmla="*/ 239 h 337"/>
                <a:gd name="T8" fmla="*/ 21 w 162"/>
                <a:gd name="T9" fmla="*/ 211 h 337"/>
                <a:gd name="T10" fmla="*/ 27 w 162"/>
                <a:gd name="T11" fmla="*/ 182 h 337"/>
                <a:gd name="T12" fmla="*/ 35 w 162"/>
                <a:gd name="T13" fmla="*/ 153 h 337"/>
                <a:gd name="T14" fmla="*/ 44 w 162"/>
                <a:gd name="T15" fmla="*/ 124 h 337"/>
                <a:gd name="T16" fmla="*/ 56 w 162"/>
                <a:gd name="T17" fmla="*/ 97 h 337"/>
                <a:gd name="T18" fmla="*/ 67 w 162"/>
                <a:gd name="T19" fmla="*/ 74 h 337"/>
                <a:gd name="T20" fmla="*/ 79 w 162"/>
                <a:gd name="T21" fmla="*/ 51 h 337"/>
                <a:gd name="T22" fmla="*/ 92 w 162"/>
                <a:gd name="T23" fmla="*/ 34 h 337"/>
                <a:gd name="T24" fmla="*/ 100 w 162"/>
                <a:gd name="T25" fmla="*/ 26 h 337"/>
                <a:gd name="T26" fmla="*/ 108 w 162"/>
                <a:gd name="T27" fmla="*/ 21 h 337"/>
                <a:gd name="T28" fmla="*/ 115 w 162"/>
                <a:gd name="T29" fmla="*/ 15 h 337"/>
                <a:gd name="T30" fmla="*/ 123 w 162"/>
                <a:gd name="T31" fmla="*/ 11 h 337"/>
                <a:gd name="T32" fmla="*/ 133 w 162"/>
                <a:gd name="T33" fmla="*/ 9 h 337"/>
                <a:gd name="T34" fmla="*/ 140 w 162"/>
                <a:gd name="T35" fmla="*/ 7 h 337"/>
                <a:gd name="T36" fmla="*/ 150 w 162"/>
                <a:gd name="T37" fmla="*/ 7 h 337"/>
                <a:gd name="T38" fmla="*/ 160 w 162"/>
                <a:gd name="T39" fmla="*/ 9 h 337"/>
                <a:gd name="T40" fmla="*/ 162 w 162"/>
                <a:gd name="T41" fmla="*/ 1 h 337"/>
                <a:gd name="T42" fmla="*/ 150 w 162"/>
                <a:gd name="T43" fmla="*/ 0 h 337"/>
                <a:gd name="T44" fmla="*/ 140 w 162"/>
                <a:gd name="T45" fmla="*/ 0 h 337"/>
                <a:gd name="T46" fmla="*/ 131 w 162"/>
                <a:gd name="T47" fmla="*/ 1 h 337"/>
                <a:gd name="T48" fmla="*/ 121 w 162"/>
                <a:gd name="T49" fmla="*/ 3 h 337"/>
                <a:gd name="T50" fmla="*/ 112 w 162"/>
                <a:gd name="T51" fmla="*/ 9 h 337"/>
                <a:gd name="T52" fmla="*/ 104 w 162"/>
                <a:gd name="T53" fmla="*/ 15 h 337"/>
                <a:gd name="T54" fmla="*/ 96 w 162"/>
                <a:gd name="T55" fmla="*/ 21 h 337"/>
                <a:gd name="T56" fmla="*/ 89 w 162"/>
                <a:gd name="T57" fmla="*/ 30 h 337"/>
                <a:gd name="T58" fmla="*/ 73 w 162"/>
                <a:gd name="T59" fmla="*/ 48 h 337"/>
                <a:gd name="T60" fmla="*/ 60 w 162"/>
                <a:gd name="T61" fmla="*/ 71 h 337"/>
                <a:gd name="T62" fmla="*/ 48 w 162"/>
                <a:gd name="T63" fmla="*/ 95 h 337"/>
                <a:gd name="T64" fmla="*/ 39 w 162"/>
                <a:gd name="T65" fmla="*/ 122 h 337"/>
                <a:gd name="T66" fmla="*/ 29 w 162"/>
                <a:gd name="T67" fmla="*/ 151 h 337"/>
                <a:gd name="T68" fmla="*/ 21 w 162"/>
                <a:gd name="T69" fmla="*/ 180 h 337"/>
                <a:gd name="T70" fmla="*/ 14 w 162"/>
                <a:gd name="T71" fmla="*/ 209 h 337"/>
                <a:gd name="T72" fmla="*/ 10 w 162"/>
                <a:gd name="T73" fmla="*/ 238 h 337"/>
                <a:gd name="T74" fmla="*/ 2 w 162"/>
                <a:gd name="T75" fmla="*/ 291 h 337"/>
                <a:gd name="T76" fmla="*/ 0 w 162"/>
                <a:gd name="T77" fmla="*/ 333 h 337"/>
                <a:gd name="T78" fmla="*/ 2 w 162"/>
                <a:gd name="T79" fmla="*/ 330 h 337"/>
                <a:gd name="T80" fmla="*/ 2 w 162"/>
                <a:gd name="T81" fmla="*/ 337 h 337"/>
                <a:gd name="T82" fmla="*/ 6 w 162"/>
                <a:gd name="T83" fmla="*/ 337 h 337"/>
                <a:gd name="T84" fmla="*/ 6 w 162"/>
                <a:gd name="T85" fmla="*/ 333 h 337"/>
                <a:gd name="T86" fmla="*/ 2 w 162"/>
                <a:gd name="T87" fmla="*/ 337 h 3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2"/>
                <a:gd name="T133" fmla="*/ 0 h 337"/>
                <a:gd name="T134" fmla="*/ 162 w 162"/>
                <a:gd name="T135" fmla="*/ 337 h 3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2" h="337">
                  <a:moveTo>
                    <a:pt x="2" y="337"/>
                  </a:moveTo>
                  <a:lnTo>
                    <a:pt x="6" y="333"/>
                  </a:lnTo>
                  <a:lnTo>
                    <a:pt x="8" y="291"/>
                  </a:lnTo>
                  <a:lnTo>
                    <a:pt x="16" y="239"/>
                  </a:lnTo>
                  <a:lnTo>
                    <a:pt x="21" y="211"/>
                  </a:lnTo>
                  <a:lnTo>
                    <a:pt x="27" y="182"/>
                  </a:lnTo>
                  <a:lnTo>
                    <a:pt x="35" y="153"/>
                  </a:lnTo>
                  <a:lnTo>
                    <a:pt x="44" y="124"/>
                  </a:lnTo>
                  <a:lnTo>
                    <a:pt x="56" y="97"/>
                  </a:lnTo>
                  <a:lnTo>
                    <a:pt x="67" y="74"/>
                  </a:lnTo>
                  <a:lnTo>
                    <a:pt x="79" y="51"/>
                  </a:lnTo>
                  <a:lnTo>
                    <a:pt x="92" y="34"/>
                  </a:lnTo>
                  <a:lnTo>
                    <a:pt x="100" y="26"/>
                  </a:lnTo>
                  <a:lnTo>
                    <a:pt x="108" y="21"/>
                  </a:lnTo>
                  <a:lnTo>
                    <a:pt x="115" y="15"/>
                  </a:lnTo>
                  <a:lnTo>
                    <a:pt x="123" y="11"/>
                  </a:lnTo>
                  <a:lnTo>
                    <a:pt x="133" y="9"/>
                  </a:lnTo>
                  <a:lnTo>
                    <a:pt x="140" y="7"/>
                  </a:lnTo>
                  <a:lnTo>
                    <a:pt x="150" y="7"/>
                  </a:lnTo>
                  <a:lnTo>
                    <a:pt x="160" y="9"/>
                  </a:lnTo>
                  <a:lnTo>
                    <a:pt x="162" y="1"/>
                  </a:lnTo>
                  <a:lnTo>
                    <a:pt x="150" y="0"/>
                  </a:lnTo>
                  <a:lnTo>
                    <a:pt x="140" y="0"/>
                  </a:lnTo>
                  <a:lnTo>
                    <a:pt x="131" y="1"/>
                  </a:lnTo>
                  <a:lnTo>
                    <a:pt x="121" y="3"/>
                  </a:lnTo>
                  <a:lnTo>
                    <a:pt x="112" y="9"/>
                  </a:lnTo>
                  <a:lnTo>
                    <a:pt x="104" y="15"/>
                  </a:lnTo>
                  <a:lnTo>
                    <a:pt x="96" y="21"/>
                  </a:lnTo>
                  <a:lnTo>
                    <a:pt x="89" y="30"/>
                  </a:lnTo>
                  <a:lnTo>
                    <a:pt x="73" y="48"/>
                  </a:lnTo>
                  <a:lnTo>
                    <a:pt x="60" y="71"/>
                  </a:lnTo>
                  <a:lnTo>
                    <a:pt x="48" y="95"/>
                  </a:lnTo>
                  <a:lnTo>
                    <a:pt x="39" y="122"/>
                  </a:lnTo>
                  <a:lnTo>
                    <a:pt x="29" y="151"/>
                  </a:lnTo>
                  <a:lnTo>
                    <a:pt x="21" y="180"/>
                  </a:lnTo>
                  <a:lnTo>
                    <a:pt x="14" y="209"/>
                  </a:lnTo>
                  <a:lnTo>
                    <a:pt x="10" y="238"/>
                  </a:lnTo>
                  <a:lnTo>
                    <a:pt x="2" y="291"/>
                  </a:lnTo>
                  <a:lnTo>
                    <a:pt x="0" y="333"/>
                  </a:lnTo>
                  <a:lnTo>
                    <a:pt x="2" y="330"/>
                  </a:lnTo>
                  <a:lnTo>
                    <a:pt x="2" y="337"/>
                  </a:lnTo>
                  <a:lnTo>
                    <a:pt x="6" y="337"/>
                  </a:lnTo>
                  <a:lnTo>
                    <a:pt x="6" y="333"/>
                  </a:lnTo>
                  <a:lnTo>
                    <a:pt x="2" y="33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4" name="Freeform 1078"/>
            <p:cNvSpPr>
              <a:spLocks/>
            </p:cNvSpPr>
            <p:nvPr/>
          </p:nvSpPr>
          <p:spPr bwMode="auto">
            <a:xfrm>
              <a:off x="5148" y="1887"/>
              <a:ext cx="48" cy="74"/>
            </a:xfrm>
            <a:custGeom>
              <a:avLst/>
              <a:gdLst>
                <a:gd name="T0" fmla="*/ 25 w 48"/>
                <a:gd name="T1" fmla="*/ 74 h 74"/>
                <a:gd name="T2" fmla="*/ 27 w 48"/>
                <a:gd name="T3" fmla="*/ 73 h 74"/>
                <a:gd name="T4" fmla="*/ 29 w 48"/>
                <a:gd name="T5" fmla="*/ 65 h 74"/>
                <a:gd name="T6" fmla="*/ 29 w 48"/>
                <a:gd name="T7" fmla="*/ 57 h 74"/>
                <a:gd name="T8" fmla="*/ 27 w 48"/>
                <a:gd name="T9" fmla="*/ 51 h 74"/>
                <a:gd name="T10" fmla="*/ 25 w 48"/>
                <a:gd name="T11" fmla="*/ 46 h 74"/>
                <a:gd name="T12" fmla="*/ 18 w 48"/>
                <a:gd name="T13" fmla="*/ 34 h 74"/>
                <a:gd name="T14" fmla="*/ 10 w 48"/>
                <a:gd name="T15" fmla="*/ 23 h 74"/>
                <a:gd name="T16" fmla="*/ 8 w 48"/>
                <a:gd name="T17" fmla="*/ 19 h 74"/>
                <a:gd name="T18" fmla="*/ 8 w 48"/>
                <a:gd name="T19" fmla="*/ 15 h 74"/>
                <a:gd name="T20" fmla="*/ 8 w 48"/>
                <a:gd name="T21" fmla="*/ 13 h 74"/>
                <a:gd name="T22" fmla="*/ 10 w 48"/>
                <a:gd name="T23" fmla="*/ 11 h 74"/>
                <a:gd name="T24" fmla="*/ 14 w 48"/>
                <a:gd name="T25" fmla="*/ 9 h 74"/>
                <a:gd name="T26" fmla="*/ 23 w 48"/>
                <a:gd name="T27" fmla="*/ 7 h 74"/>
                <a:gd name="T28" fmla="*/ 33 w 48"/>
                <a:gd name="T29" fmla="*/ 7 h 74"/>
                <a:gd name="T30" fmla="*/ 48 w 48"/>
                <a:gd name="T31" fmla="*/ 7 h 74"/>
                <a:gd name="T32" fmla="*/ 48 w 48"/>
                <a:gd name="T33" fmla="*/ 0 h 74"/>
                <a:gd name="T34" fmla="*/ 33 w 48"/>
                <a:gd name="T35" fmla="*/ 0 h 74"/>
                <a:gd name="T36" fmla="*/ 21 w 48"/>
                <a:gd name="T37" fmla="*/ 2 h 74"/>
                <a:gd name="T38" fmla="*/ 12 w 48"/>
                <a:gd name="T39" fmla="*/ 3 h 74"/>
                <a:gd name="T40" fmla="*/ 6 w 48"/>
                <a:gd name="T41" fmla="*/ 5 h 74"/>
                <a:gd name="T42" fmla="*/ 2 w 48"/>
                <a:gd name="T43" fmla="*/ 11 h 74"/>
                <a:gd name="T44" fmla="*/ 0 w 48"/>
                <a:gd name="T45" fmla="*/ 15 h 74"/>
                <a:gd name="T46" fmla="*/ 2 w 48"/>
                <a:gd name="T47" fmla="*/ 21 h 74"/>
                <a:gd name="T48" fmla="*/ 4 w 48"/>
                <a:gd name="T49" fmla="*/ 27 h 74"/>
                <a:gd name="T50" fmla="*/ 12 w 48"/>
                <a:gd name="T51" fmla="*/ 38 h 74"/>
                <a:gd name="T52" fmla="*/ 19 w 48"/>
                <a:gd name="T53" fmla="*/ 48 h 74"/>
                <a:gd name="T54" fmla="*/ 21 w 48"/>
                <a:gd name="T55" fmla="*/ 53 h 74"/>
                <a:gd name="T56" fmla="*/ 23 w 48"/>
                <a:gd name="T57" fmla="*/ 59 h 74"/>
                <a:gd name="T58" fmla="*/ 23 w 48"/>
                <a:gd name="T59" fmla="*/ 65 h 74"/>
                <a:gd name="T60" fmla="*/ 21 w 48"/>
                <a:gd name="T61" fmla="*/ 69 h 74"/>
                <a:gd name="T62" fmla="*/ 25 w 48"/>
                <a:gd name="T63" fmla="*/ 67 h 74"/>
                <a:gd name="T64" fmla="*/ 25 w 48"/>
                <a:gd name="T65" fmla="*/ 74 h 74"/>
                <a:gd name="T66" fmla="*/ 27 w 48"/>
                <a:gd name="T67" fmla="*/ 74 h 74"/>
                <a:gd name="T68" fmla="*/ 27 w 48"/>
                <a:gd name="T69" fmla="*/ 73 h 74"/>
                <a:gd name="T70" fmla="*/ 25 w 48"/>
                <a:gd name="T71" fmla="*/ 74 h 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8"/>
                <a:gd name="T109" fmla="*/ 0 h 74"/>
                <a:gd name="T110" fmla="*/ 48 w 48"/>
                <a:gd name="T111" fmla="*/ 74 h 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8" h="74">
                  <a:moveTo>
                    <a:pt x="25" y="74"/>
                  </a:moveTo>
                  <a:lnTo>
                    <a:pt x="27" y="73"/>
                  </a:lnTo>
                  <a:lnTo>
                    <a:pt x="29" y="65"/>
                  </a:lnTo>
                  <a:lnTo>
                    <a:pt x="29" y="57"/>
                  </a:lnTo>
                  <a:lnTo>
                    <a:pt x="27" y="51"/>
                  </a:lnTo>
                  <a:lnTo>
                    <a:pt x="25" y="46"/>
                  </a:lnTo>
                  <a:lnTo>
                    <a:pt x="18" y="34"/>
                  </a:lnTo>
                  <a:lnTo>
                    <a:pt x="10" y="23"/>
                  </a:lnTo>
                  <a:lnTo>
                    <a:pt x="8" y="19"/>
                  </a:lnTo>
                  <a:lnTo>
                    <a:pt x="8" y="15"/>
                  </a:lnTo>
                  <a:lnTo>
                    <a:pt x="8" y="13"/>
                  </a:lnTo>
                  <a:lnTo>
                    <a:pt x="10" y="11"/>
                  </a:lnTo>
                  <a:lnTo>
                    <a:pt x="14" y="9"/>
                  </a:lnTo>
                  <a:lnTo>
                    <a:pt x="23" y="7"/>
                  </a:lnTo>
                  <a:lnTo>
                    <a:pt x="33" y="7"/>
                  </a:lnTo>
                  <a:lnTo>
                    <a:pt x="48" y="7"/>
                  </a:lnTo>
                  <a:lnTo>
                    <a:pt x="48" y="0"/>
                  </a:lnTo>
                  <a:lnTo>
                    <a:pt x="33" y="0"/>
                  </a:lnTo>
                  <a:lnTo>
                    <a:pt x="21" y="2"/>
                  </a:lnTo>
                  <a:lnTo>
                    <a:pt x="12" y="3"/>
                  </a:lnTo>
                  <a:lnTo>
                    <a:pt x="6" y="5"/>
                  </a:lnTo>
                  <a:lnTo>
                    <a:pt x="2" y="11"/>
                  </a:lnTo>
                  <a:lnTo>
                    <a:pt x="0" y="15"/>
                  </a:lnTo>
                  <a:lnTo>
                    <a:pt x="2" y="21"/>
                  </a:lnTo>
                  <a:lnTo>
                    <a:pt x="4" y="27"/>
                  </a:lnTo>
                  <a:lnTo>
                    <a:pt x="12" y="38"/>
                  </a:lnTo>
                  <a:lnTo>
                    <a:pt x="19" y="48"/>
                  </a:lnTo>
                  <a:lnTo>
                    <a:pt x="21" y="53"/>
                  </a:lnTo>
                  <a:lnTo>
                    <a:pt x="23" y="59"/>
                  </a:lnTo>
                  <a:lnTo>
                    <a:pt x="23" y="65"/>
                  </a:lnTo>
                  <a:lnTo>
                    <a:pt x="21" y="69"/>
                  </a:lnTo>
                  <a:lnTo>
                    <a:pt x="25" y="67"/>
                  </a:lnTo>
                  <a:lnTo>
                    <a:pt x="25" y="74"/>
                  </a:lnTo>
                  <a:lnTo>
                    <a:pt x="27" y="74"/>
                  </a:lnTo>
                  <a:lnTo>
                    <a:pt x="27" y="73"/>
                  </a:lnTo>
                  <a:lnTo>
                    <a:pt x="25" y="7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5" name="Freeform 1079"/>
            <p:cNvSpPr>
              <a:spLocks/>
            </p:cNvSpPr>
            <p:nvPr/>
          </p:nvSpPr>
          <p:spPr bwMode="auto">
            <a:xfrm>
              <a:off x="5001" y="1954"/>
              <a:ext cx="172" cy="174"/>
            </a:xfrm>
            <a:custGeom>
              <a:avLst/>
              <a:gdLst>
                <a:gd name="T0" fmla="*/ 7 w 172"/>
                <a:gd name="T1" fmla="*/ 171 h 174"/>
                <a:gd name="T2" fmla="*/ 3 w 172"/>
                <a:gd name="T3" fmla="*/ 174 h 174"/>
                <a:gd name="T4" fmla="*/ 21 w 172"/>
                <a:gd name="T5" fmla="*/ 167 h 174"/>
                <a:gd name="T6" fmla="*/ 34 w 172"/>
                <a:gd name="T7" fmla="*/ 157 h 174"/>
                <a:gd name="T8" fmla="*/ 48 w 172"/>
                <a:gd name="T9" fmla="*/ 146 h 174"/>
                <a:gd name="T10" fmla="*/ 59 w 172"/>
                <a:gd name="T11" fmla="*/ 134 h 174"/>
                <a:gd name="T12" fmla="*/ 80 w 172"/>
                <a:gd name="T13" fmla="*/ 107 h 174"/>
                <a:gd name="T14" fmla="*/ 97 w 172"/>
                <a:gd name="T15" fmla="*/ 79 h 174"/>
                <a:gd name="T16" fmla="*/ 117 w 172"/>
                <a:gd name="T17" fmla="*/ 50 h 174"/>
                <a:gd name="T18" fmla="*/ 134 w 172"/>
                <a:gd name="T19" fmla="*/ 27 h 174"/>
                <a:gd name="T20" fmla="*/ 142 w 172"/>
                <a:gd name="T21" fmla="*/ 19 h 174"/>
                <a:gd name="T22" fmla="*/ 151 w 172"/>
                <a:gd name="T23" fmla="*/ 13 h 174"/>
                <a:gd name="T24" fmla="*/ 161 w 172"/>
                <a:gd name="T25" fmla="*/ 7 h 174"/>
                <a:gd name="T26" fmla="*/ 172 w 172"/>
                <a:gd name="T27" fmla="*/ 7 h 174"/>
                <a:gd name="T28" fmla="*/ 172 w 172"/>
                <a:gd name="T29" fmla="*/ 0 h 174"/>
                <a:gd name="T30" fmla="*/ 159 w 172"/>
                <a:gd name="T31" fmla="*/ 2 h 174"/>
                <a:gd name="T32" fmla="*/ 147 w 172"/>
                <a:gd name="T33" fmla="*/ 6 h 174"/>
                <a:gd name="T34" fmla="*/ 138 w 172"/>
                <a:gd name="T35" fmla="*/ 13 h 174"/>
                <a:gd name="T36" fmla="*/ 128 w 172"/>
                <a:gd name="T37" fmla="*/ 23 h 174"/>
                <a:gd name="T38" fmla="*/ 109 w 172"/>
                <a:gd name="T39" fmla="*/ 46 h 174"/>
                <a:gd name="T40" fmla="*/ 92 w 172"/>
                <a:gd name="T41" fmla="*/ 75 h 174"/>
                <a:gd name="T42" fmla="*/ 74 w 172"/>
                <a:gd name="T43" fmla="*/ 102 h 174"/>
                <a:gd name="T44" fmla="*/ 53 w 172"/>
                <a:gd name="T45" fmla="*/ 130 h 174"/>
                <a:gd name="T46" fmla="*/ 42 w 172"/>
                <a:gd name="T47" fmla="*/ 142 h 174"/>
                <a:gd name="T48" fmla="*/ 30 w 172"/>
                <a:gd name="T49" fmla="*/ 151 h 174"/>
                <a:gd name="T50" fmla="*/ 17 w 172"/>
                <a:gd name="T51" fmla="*/ 161 h 174"/>
                <a:gd name="T52" fmla="*/ 1 w 172"/>
                <a:gd name="T53" fmla="*/ 167 h 174"/>
                <a:gd name="T54" fmla="*/ 0 w 172"/>
                <a:gd name="T55" fmla="*/ 171 h 174"/>
                <a:gd name="T56" fmla="*/ 1 w 172"/>
                <a:gd name="T57" fmla="*/ 167 h 174"/>
                <a:gd name="T58" fmla="*/ 0 w 172"/>
                <a:gd name="T59" fmla="*/ 169 h 174"/>
                <a:gd name="T60" fmla="*/ 0 w 172"/>
                <a:gd name="T61" fmla="*/ 171 h 174"/>
                <a:gd name="T62" fmla="*/ 7 w 172"/>
                <a:gd name="T63" fmla="*/ 171 h 1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2"/>
                <a:gd name="T97" fmla="*/ 0 h 174"/>
                <a:gd name="T98" fmla="*/ 172 w 172"/>
                <a:gd name="T99" fmla="*/ 174 h 1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2" h="174">
                  <a:moveTo>
                    <a:pt x="7" y="171"/>
                  </a:moveTo>
                  <a:lnTo>
                    <a:pt x="3" y="174"/>
                  </a:lnTo>
                  <a:lnTo>
                    <a:pt x="21" y="167"/>
                  </a:lnTo>
                  <a:lnTo>
                    <a:pt x="34" y="157"/>
                  </a:lnTo>
                  <a:lnTo>
                    <a:pt x="48" y="146"/>
                  </a:lnTo>
                  <a:lnTo>
                    <a:pt x="59" y="134"/>
                  </a:lnTo>
                  <a:lnTo>
                    <a:pt x="80" y="107"/>
                  </a:lnTo>
                  <a:lnTo>
                    <a:pt x="97" y="79"/>
                  </a:lnTo>
                  <a:lnTo>
                    <a:pt x="117" y="50"/>
                  </a:lnTo>
                  <a:lnTo>
                    <a:pt x="134" y="27"/>
                  </a:lnTo>
                  <a:lnTo>
                    <a:pt x="142" y="19"/>
                  </a:lnTo>
                  <a:lnTo>
                    <a:pt x="151" y="13"/>
                  </a:lnTo>
                  <a:lnTo>
                    <a:pt x="161" y="7"/>
                  </a:lnTo>
                  <a:lnTo>
                    <a:pt x="172" y="7"/>
                  </a:lnTo>
                  <a:lnTo>
                    <a:pt x="172" y="0"/>
                  </a:lnTo>
                  <a:lnTo>
                    <a:pt x="159" y="2"/>
                  </a:lnTo>
                  <a:lnTo>
                    <a:pt x="147" y="6"/>
                  </a:lnTo>
                  <a:lnTo>
                    <a:pt x="138" y="13"/>
                  </a:lnTo>
                  <a:lnTo>
                    <a:pt x="128" y="23"/>
                  </a:lnTo>
                  <a:lnTo>
                    <a:pt x="109" y="46"/>
                  </a:lnTo>
                  <a:lnTo>
                    <a:pt x="92" y="75"/>
                  </a:lnTo>
                  <a:lnTo>
                    <a:pt x="74" y="102"/>
                  </a:lnTo>
                  <a:lnTo>
                    <a:pt x="53" y="130"/>
                  </a:lnTo>
                  <a:lnTo>
                    <a:pt x="42" y="142"/>
                  </a:lnTo>
                  <a:lnTo>
                    <a:pt x="30" y="151"/>
                  </a:lnTo>
                  <a:lnTo>
                    <a:pt x="17" y="161"/>
                  </a:lnTo>
                  <a:lnTo>
                    <a:pt x="1" y="167"/>
                  </a:lnTo>
                  <a:lnTo>
                    <a:pt x="0" y="171"/>
                  </a:lnTo>
                  <a:lnTo>
                    <a:pt x="1" y="167"/>
                  </a:lnTo>
                  <a:lnTo>
                    <a:pt x="0" y="169"/>
                  </a:lnTo>
                  <a:lnTo>
                    <a:pt x="0" y="171"/>
                  </a:lnTo>
                  <a:lnTo>
                    <a:pt x="7" y="1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6" name="Freeform 1080"/>
            <p:cNvSpPr>
              <a:spLocks/>
            </p:cNvSpPr>
            <p:nvPr/>
          </p:nvSpPr>
          <p:spPr bwMode="auto">
            <a:xfrm>
              <a:off x="4974" y="2125"/>
              <a:ext cx="34" cy="124"/>
            </a:xfrm>
            <a:custGeom>
              <a:avLst/>
              <a:gdLst>
                <a:gd name="T0" fmla="*/ 5 w 34"/>
                <a:gd name="T1" fmla="*/ 122 h 124"/>
                <a:gd name="T2" fmla="*/ 5 w 34"/>
                <a:gd name="T3" fmla="*/ 124 h 124"/>
                <a:gd name="T4" fmla="*/ 11 w 34"/>
                <a:gd name="T5" fmla="*/ 111 h 124"/>
                <a:gd name="T6" fmla="*/ 17 w 34"/>
                <a:gd name="T7" fmla="*/ 98 h 124"/>
                <a:gd name="T8" fmla="*/ 23 w 34"/>
                <a:gd name="T9" fmla="*/ 80 h 124"/>
                <a:gd name="T10" fmla="*/ 28 w 34"/>
                <a:gd name="T11" fmla="*/ 65 h 124"/>
                <a:gd name="T12" fmla="*/ 32 w 34"/>
                <a:gd name="T13" fmla="*/ 48 h 124"/>
                <a:gd name="T14" fmla="*/ 34 w 34"/>
                <a:gd name="T15" fmla="*/ 30 h 124"/>
                <a:gd name="T16" fmla="*/ 34 w 34"/>
                <a:gd name="T17" fmla="*/ 15 h 124"/>
                <a:gd name="T18" fmla="*/ 34 w 34"/>
                <a:gd name="T19" fmla="*/ 0 h 124"/>
                <a:gd name="T20" fmla="*/ 27 w 34"/>
                <a:gd name="T21" fmla="*/ 0 h 124"/>
                <a:gd name="T22" fmla="*/ 28 w 34"/>
                <a:gd name="T23" fmla="*/ 15 h 124"/>
                <a:gd name="T24" fmla="*/ 27 w 34"/>
                <a:gd name="T25" fmla="*/ 30 h 124"/>
                <a:gd name="T26" fmla="*/ 25 w 34"/>
                <a:gd name="T27" fmla="*/ 48 h 124"/>
                <a:gd name="T28" fmla="*/ 21 w 34"/>
                <a:gd name="T29" fmla="*/ 63 h 124"/>
                <a:gd name="T30" fmla="*/ 17 w 34"/>
                <a:gd name="T31" fmla="*/ 78 h 124"/>
                <a:gd name="T32" fmla="*/ 11 w 34"/>
                <a:gd name="T33" fmla="*/ 94 h 124"/>
                <a:gd name="T34" fmla="*/ 5 w 34"/>
                <a:gd name="T35" fmla="*/ 109 h 124"/>
                <a:gd name="T36" fmla="*/ 0 w 34"/>
                <a:gd name="T37" fmla="*/ 121 h 124"/>
                <a:gd name="T38" fmla="*/ 0 w 34"/>
                <a:gd name="T39" fmla="*/ 122 h 124"/>
                <a:gd name="T40" fmla="*/ 5 w 34"/>
                <a:gd name="T41" fmla="*/ 122 h 1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124"/>
                <a:gd name="T65" fmla="*/ 34 w 34"/>
                <a:gd name="T66" fmla="*/ 124 h 1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124">
                  <a:moveTo>
                    <a:pt x="5" y="122"/>
                  </a:moveTo>
                  <a:lnTo>
                    <a:pt x="5" y="124"/>
                  </a:lnTo>
                  <a:lnTo>
                    <a:pt x="11" y="111"/>
                  </a:lnTo>
                  <a:lnTo>
                    <a:pt x="17" y="98"/>
                  </a:lnTo>
                  <a:lnTo>
                    <a:pt x="23" y="80"/>
                  </a:lnTo>
                  <a:lnTo>
                    <a:pt x="28" y="65"/>
                  </a:lnTo>
                  <a:lnTo>
                    <a:pt x="32" y="48"/>
                  </a:lnTo>
                  <a:lnTo>
                    <a:pt x="34" y="30"/>
                  </a:lnTo>
                  <a:lnTo>
                    <a:pt x="34" y="15"/>
                  </a:lnTo>
                  <a:lnTo>
                    <a:pt x="34" y="0"/>
                  </a:lnTo>
                  <a:lnTo>
                    <a:pt x="27" y="0"/>
                  </a:lnTo>
                  <a:lnTo>
                    <a:pt x="28" y="15"/>
                  </a:lnTo>
                  <a:lnTo>
                    <a:pt x="27" y="30"/>
                  </a:lnTo>
                  <a:lnTo>
                    <a:pt x="25" y="48"/>
                  </a:lnTo>
                  <a:lnTo>
                    <a:pt x="21" y="63"/>
                  </a:lnTo>
                  <a:lnTo>
                    <a:pt x="17" y="78"/>
                  </a:lnTo>
                  <a:lnTo>
                    <a:pt x="11" y="94"/>
                  </a:lnTo>
                  <a:lnTo>
                    <a:pt x="5" y="109"/>
                  </a:lnTo>
                  <a:lnTo>
                    <a:pt x="0" y="121"/>
                  </a:lnTo>
                  <a:lnTo>
                    <a:pt x="0" y="122"/>
                  </a:lnTo>
                  <a:lnTo>
                    <a:pt x="5" y="12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7" name="Freeform 1081"/>
            <p:cNvSpPr>
              <a:spLocks/>
            </p:cNvSpPr>
            <p:nvPr/>
          </p:nvSpPr>
          <p:spPr bwMode="auto">
            <a:xfrm>
              <a:off x="4974" y="2247"/>
              <a:ext cx="99" cy="453"/>
            </a:xfrm>
            <a:custGeom>
              <a:avLst/>
              <a:gdLst>
                <a:gd name="T0" fmla="*/ 99 w 99"/>
                <a:gd name="T1" fmla="*/ 451 h 453"/>
                <a:gd name="T2" fmla="*/ 99 w 99"/>
                <a:gd name="T3" fmla="*/ 451 h 453"/>
                <a:gd name="T4" fmla="*/ 84 w 99"/>
                <a:gd name="T5" fmla="*/ 402 h 453"/>
                <a:gd name="T6" fmla="*/ 71 w 99"/>
                <a:gd name="T7" fmla="*/ 346 h 453"/>
                <a:gd name="T8" fmla="*/ 57 w 99"/>
                <a:gd name="T9" fmla="*/ 286 h 453"/>
                <a:gd name="T10" fmla="*/ 48 w 99"/>
                <a:gd name="T11" fmla="*/ 227 h 453"/>
                <a:gd name="T12" fmla="*/ 38 w 99"/>
                <a:gd name="T13" fmla="*/ 166 h 453"/>
                <a:gd name="T14" fmla="*/ 27 w 99"/>
                <a:gd name="T15" fmla="*/ 106 h 453"/>
                <a:gd name="T16" fmla="*/ 17 w 99"/>
                <a:gd name="T17" fmla="*/ 50 h 453"/>
                <a:gd name="T18" fmla="*/ 5 w 99"/>
                <a:gd name="T19" fmla="*/ 0 h 453"/>
                <a:gd name="T20" fmla="*/ 0 w 99"/>
                <a:gd name="T21" fmla="*/ 0 h 453"/>
                <a:gd name="T22" fmla="*/ 9 w 99"/>
                <a:gd name="T23" fmla="*/ 50 h 453"/>
                <a:gd name="T24" fmla="*/ 21 w 99"/>
                <a:gd name="T25" fmla="*/ 106 h 453"/>
                <a:gd name="T26" fmla="*/ 30 w 99"/>
                <a:gd name="T27" fmla="*/ 166 h 453"/>
                <a:gd name="T28" fmla="*/ 40 w 99"/>
                <a:gd name="T29" fmla="*/ 227 h 453"/>
                <a:gd name="T30" fmla="*/ 51 w 99"/>
                <a:gd name="T31" fmla="*/ 288 h 453"/>
                <a:gd name="T32" fmla="*/ 63 w 99"/>
                <a:gd name="T33" fmla="*/ 348 h 453"/>
                <a:gd name="T34" fmla="*/ 76 w 99"/>
                <a:gd name="T35" fmla="*/ 404 h 453"/>
                <a:gd name="T36" fmla="*/ 94 w 99"/>
                <a:gd name="T37" fmla="*/ 453 h 453"/>
                <a:gd name="T38" fmla="*/ 94 w 99"/>
                <a:gd name="T39" fmla="*/ 453 h 453"/>
                <a:gd name="T40" fmla="*/ 99 w 99"/>
                <a:gd name="T41" fmla="*/ 451 h 4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9"/>
                <a:gd name="T64" fmla="*/ 0 h 453"/>
                <a:gd name="T65" fmla="*/ 99 w 99"/>
                <a:gd name="T66" fmla="*/ 453 h 4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9" h="453">
                  <a:moveTo>
                    <a:pt x="99" y="451"/>
                  </a:moveTo>
                  <a:lnTo>
                    <a:pt x="99" y="451"/>
                  </a:lnTo>
                  <a:lnTo>
                    <a:pt x="84" y="402"/>
                  </a:lnTo>
                  <a:lnTo>
                    <a:pt x="71" y="346"/>
                  </a:lnTo>
                  <a:lnTo>
                    <a:pt x="57" y="286"/>
                  </a:lnTo>
                  <a:lnTo>
                    <a:pt x="48" y="227"/>
                  </a:lnTo>
                  <a:lnTo>
                    <a:pt x="38" y="166"/>
                  </a:lnTo>
                  <a:lnTo>
                    <a:pt x="27" y="106"/>
                  </a:lnTo>
                  <a:lnTo>
                    <a:pt x="17" y="50"/>
                  </a:lnTo>
                  <a:lnTo>
                    <a:pt x="5" y="0"/>
                  </a:lnTo>
                  <a:lnTo>
                    <a:pt x="0" y="0"/>
                  </a:lnTo>
                  <a:lnTo>
                    <a:pt x="9" y="50"/>
                  </a:lnTo>
                  <a:lnTo>
                    <a:pt x="21" y="106"/>
                  </a:lnTo>
                  <a:lnTo>
                    <a:pt x="30" y="166"/>
                  </a:lnTo>
                  <a:lnTo>
                    <a:pt x="40" y="227"/>
                  </a:lnTo>
                  <a:lnTo>
                    <a:pt x="51" y="288"/>
                  </a:lnTo>
                  <a:lnTo>
                    <a:pt x="63" y="348"/>
                  </a:lnTo>
                  <a:lnTo>
                    <a:pt x="76" y="404"/>
                  </a:lnTo>
                  <a:lnTo>
                    <a:pt x="94" y="453"/>
                  </a:lnTo>
                  <a:lnTo>
                    <a:pt x="99" y="4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8" name="Freeform 1082"/>
            <p:cNvSpPr>
              <a:spLocks/>
            </p:cNvSpPr>
            <p:nvPr/>
          </p:nvSpPr>
          <p:spPr bwMode="auto">
            <a:xfrm>
              <a:off x="5068" y="2698"/>
              <a:ext cx="211" cy="146"/>
            </a:xfrm>
            <a:custGeom>
              <a:avLst/>
              <a:gdLst>
                <a:gd name="T0" fmla="*/ 209 w 211"/>
                <a:gd name="T1" fmla="*/ 139 h 146"/>
                <a:gd name="T2" fmla="*/ 211 w 211"/>
                <a:gd name="T3" fmla="*/ 141 h 146"/>
                <a:gd name="T4" fmla="*/ 188 w 211"/>
                <a:gd name="T5" fmla="*/ 121 h 146"/>
                <a:gd name="T6" fmla="*/ 159 w 211"/>
                <a:gd name="T7" fmla="*/ 104 h 146"/>
                <a:gd name="T8" fmla="*/ 128 w 211"/>
                <a:gd name="T9" fmla="*/ 87 h 146"/>
                <a:gd name="T10" fmla="*/ 96 w 211"/>
                <a:gd name="T11" fmla="*/ 70 h 146"/>
                <a:gd name="T12" fmla="*/ 63 w 211"/>
                <a:gd name="T13" fmla="*/ 52 h 146"/>
                <a:gd name="T14" fmla="*/ 36 w 211"/>
                <a:gd name="T15" fmla="*/ 35 h 146"/>
                <a:gd name="T16" fmla="*/ 27 w 211"/>
                <a:gd name="T17" fmla="*/ 25 h 146"/>
                <a:gd name="T18" fmla="*/ 17 w 211"/>
                <a:gd name="T19" fmla="*/ 18 h 146"/>
                <a:gd name="T20" fmla="*/ 9 w 211"/>
                <a:gd name="T21" fmla="*/ 8 h 146"/>
                <a:gd name="T22" fmla="*/ 5 w 211"/>
                <a:gd name="T23" fmla="*/ 0 h 146"/>
                <a:gd name="T24" fmla="*/ 0 w 211"/>
                <a:gd name="T25" fmla="*/ 2 h 146"/>
                <a:gd name="T26" fmla="*/ 4 w 211"/>
                <a:gd name="T27" fmla="*/ 12 h 146"/>
                <a:gd name="T28" fmla="*/ 11 w 211"/>
                <a:gd name="T29" fmla="*/ 22 h 146"/>
                <a:gd name="T30" fmla="*/ 21 w 211"/>
                <a:gd name="T31" fmla="*/ 31 h 146"/>
                <a:gd name="T32" fmla="*/ 32 w 211"/>
                <a:gd name="T33" fmla="*/ 41 h 146"/>
                <a:gd name="T34" fmla="*/ 61 w 211"/>
                <a:gd name="T35" fmla="*/ 58 h 146"/>
                <a:gd name="T36" fmla="*/ 92 w 211"/>
                <a:gd name="T37" fmla="*/ 75 h 146"/>
                <a:gd name="T38" fmla="*/ 124 w 211"/>
                <a:gd name="T39" fmla="*/ 93 h 146"/>
                <a:gd name="T40" fmla="*/ 157 w 211"/>
                <a:gd name="T41" fmla="*/ 110 h 146"/>
                <a:gd name="T42" fmla="*/ 184 w 211"/>
                <a:gd name="T43" fmla="*/ 127 h 146"/>
                <a:gd name="T44" fmla="*/ 205 w 211"/>
                <a:gd name="T45" fmla="*/ 144 h 146"/>
                <a:gd name="T46" fmla="*/ 207 w 211"/>
                <a:gd name="T47" fmla="*/ 146 h 146"/>
                <a:gd name="T48" fmla="*/ 209 w 211"/>
                <a:gd name="T49" fmla="*/ 139 h 1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1"/>
                <a:gd name="T76" fmla="*/ 0 h 146"/>
                <a:gd name="T77" fmla="*/ 211 w 211"/>
                <a:gd name="T78" fmla="*/ 146 h 1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1" h="146">
                  <a:moveTo>
                    <a:pt x="209" y="139"/>
                  </a:moveTo>
                  <a:lnTo>
                    <a:pt x="211" y="141"/>
                  </a:lnTo>
                  <a:lnTo>
                    <a:pt x="188" y="121"/>
                  </a:lnTo>
                  <a:lnTo>
                    <a:pt x="159" y="104"/>
                  </a:lnTo>
                  <a:lnTo>
                    <a:pt x="128" y="87"/>
                  </a:lnTo>
                  <a:lnTo>
                    <a:pt x="96" y="70"/>
                  </a:lnTo>
                  <a:lnTo>
                    <a:pt x="63" y="52"/>
                  </a:lnTo>
                  <a:lnTo>
                    <a:pt x="36" y="35"/>
                  </a:lnTo>
                  <a:lnTo>
                    <a:pt x="27" y="25"/>
                  </a:lnTo>
                  <a:lnTo>
                    <a:pt x="17" y="18"/>
                  </a:lnTo>
                  <a:lnTo>
                    <a:pt x="9" y="8"/>
                  </a:lnTo>
                  <a:lnTo>
                    <a:pt x="5" y="0"/>
                  </a:lnTo>
                  <a:lnTo>
                    <a:pt x="0" y="2"/>
                  </a:lnTo>
                  <a:lnTo>
                    <a:pt x="4" y="12"/>
                  </a:lnTo>
                  <a:lnTo>
                    <a:pt x="11" y="22"/>
                  </a:lnTo>
                  <a:lnTo>
                    <a:pt x="21" y="31"/>
                  </a:lnTo>
                  <a:lnTo>
                    <a:pt x="32" y="41"/>
                  </a:lnTo>
                  <a:lnTo>
                    <a:pt x="61" y="58"/>
                  </a:lnTo>
                  <a:lnTo>
                    <a:pt x="92" y="75"/>
                  </a:lnTo>
                  <a:lnTo>
                    <a:pt x="124" y="93"/>
                  </a:lnTo>
                  <a:lnTo>
                    <a:pt x="157" y="110"/>
                  </a:lnTo>
                  <a:lnTo>
                    <a:pt x="184" y="127"/>
                  </a:lnTo>
                  <a:lnTo>
                    <a:pt x="205" y="144"/>
                  </a:lnTo>
                  <a:lnTo>
                    <a:pt x="207" y="146"/>
                  </a:lnTo>
                  <a:lnTo>
                    <a:pt x="209" y="1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19" name="Freeform 1083"/>
            <p:cNvSpPr>
              <a:spLocks/>
            </p:cNvSpPr>
            <p:nvPr/>
          </p:nvSpPr>
          <p:spPr bwMode="auto">
            <a:xfrm>
              <a:off x="5275" y="2541"/>
              <a:ext cx="528" cy="305"/>
            </a:xfrm>
            <a:custGeom>
              <a:avLst/>
              <a:gdLst>
                <a:gd name="T0" fmla="*/ 524 w 528"/>
                <a:gd name="T1" fmla="*/ 0 h 305"/>
                <a:gd name="T2" fmla="*/ 526 w 528"/>
                <a:gd name="T3" fmla="*/ 0 h 305"/>
                <a:gd name="T4" fmla="*/ 508 w 528"/>
                <a:gd name="T5" fmla="*/ 0 h 305"/>
                <a:gd name="T6" fmla="*/ 489 w 528"/>
                <a:gd name="T7" fmla="*/ 4 h 305"/>
                <a:gd name="T8" fmla="*/ 472 w 528"/>
                <a:gd name="T9" fmla="*/ 8 h 305"/>
                <a:gd name="T10" fmla="*/ 455 w 528"/>
                <a:gd name="T11" fmla="*/ 14 h 305"/>
                <a:gd name="T12" fmla="*/ 437 w 528"/>
                <a:gd name="T13" fmla="*/ 21 h 305"/>
                <a:gd name="T14" fmla="*/ 420 w 528"/>
                <a:gd name="T15" fmla="*/ 29 h 305"/>
                <a:gd name="T16" fmla="*/ 405 w 528"/>
                <a:gd name="T17" fmla="*/ 38 h 305"/>
                <a:gd name="T18" fmla="*/ 388 w 528"/>
                <a:gd name="T19" fmla="*/ 50 h 305"/>
                <a:gd name="T20" fmla="*/ 355 w 528"/>
                <a:gd name="T21" fmla="*/ 73 h 305"/>
                <a:gd name="T22" fmla="*/ 322 w 528"/>
                <a:gd name="T23" fmla="*/ 100 h 305"/>
                <a:gd name="T24" fmla="*/ 290 w 528"/>
                <a:gd name="T25" fmla="*/ 129 h 305"/>
                <a:gd name="T26" fmla="*/ 259 w 528"/>
                <a:gd name="T27" fmla="*/ 157 h 305"/>
                <a:gd name="T28" fmla="*/ 226 w 528"/>
                <a:gd name="T29" fmla="*/ 186 h 305"/>
                <a:gd name="T30" fmla="*/ 196 w 528"/>
                <a:gd name="T31" fmla="*/ 213 h 305"/>
                <a:gd name="T32" fmla="*/ 163 w 528"/>
                <a:gd name="T33" fmla="*/ 238 h 305"/>
                <a:gd name="T34" fmla="*/ 132 w 528"/>
                <a:gd name="T35" fmla="*/ 259 h 305"/>
                <a:gd name="T36" fmla="*/ 115 w 528"/>
                <a:gd name="T37" fmla="*/ 269 h 305"/>
                <a:gd name="T38" fmla="*/ 100 w 528"/>
                <a:gd name="T39" fmla="*/ 278 h 305"/>
                <a:gd name="T40" fmla="*/ 84 w 528"/>
                <a:gd name="T41" fmla="*/ 284 h 305"/>
                <a:gd name="T42" fmla="*/ 67 w 528"/>
                <a:gd name="T43" fmla="*/ 290 h 305"/>
                <a:gd name="T44" fmla="*/ 52 w 528"/>
                <a:gd name="T45" fmla="*/ 294 h 305"/>
                <a:gd name="T46" fmla="*/ 34 w 528"/>
                <a:gd name="T47" fmla="*/ 296 h 305"/>
                <a:gd name="T48" fmla="*/ 17 w 528"/>
                <a:gd name="T49" fmla="*/ 298 h 305"/>
                <a:gd name="T50" fmla="*/ 2 w 528"/>
                <a:gd name="T51" fmla="*/ 296 h 305"/>
                <a:gd name="T52" fmla="*/ 0 w 528"/>
                <a:gd name="T53" fmla="*/ 303 h 305"/>
                <a:gd name="T54" fmla="*/ 17 w 528"/>
                <a:gd name="T55" fmla="*/ 305 h 305"/>
                <a:gd name="T56" fmla="*/ 34 w 528"/>
                <a:gd name="T57" fmla="*/ 303 h 305"/>
                <a:gd name="T58" fmla="*/ 52 w 528"/>
                <a:gd name="T59" fmla="*/ 301 h 305"/>
                <a:gd name="T60" fmla="*/ 69 w 528"/>
                <a:gd name="T61" fmla="*/ 298 h 305"/>
                <a:gd name="T62" fmla="*/ 86 w 528"/>
                <a:gd name="T63" fmla="*/ 292 h 305"/>
                <a:gd name="T64" fmla="*/ 104 w 528"/>
                <a:gd name="T65" fmla="*/ 284 h 305"/>
                <a:gd name="T66" fmla="*/ 119 w 528"/>
                <a:gd name="T67" fmla="*/ 276 h 305"/>
                <a:gd name="T68" fmla="*/ 136 w 528"/>
                <a:gd name="T69" fmla="*/ 265 h 305"/>
                <a:gd name="T70" fmla="*/ 169 w 528"/>
                <a:gd name="T71" fmla="*/ 244 h 305"/>
                <a:gd name="T72" fmla="*/ 199 w 528"/>
                <a:gd name="T73" fmla="*/ 219 h 305"/>
                <a:gd name="T74" fmla="*/ 232 w 528"/>
                <a:gd name="T75" fmla="*/ 192 h 305"/>
                <a:gd name="T76" fmla="*/ 263 w 528"/>
                <a:gd name="T77" fmla="*/ 163 h 305"/>
                <a:gd name="T78" fmla="*/ 295 w 528"/>
                <a:gd name="T79" fmla="*/ 134 h 305"/>
                <a:gd name="T80" fmla="*/ 328 w 528"/>
                <a:gd name="T81" fmla="*/ 106 h 305"/>
                <a:gd name="T82" fmla="*/ 359 w 528"/>
                <a:gd name="T83" fmla="*/ 79 h 305"/>
                <a:gd name="T84" fmla="*/ 391 w 528"/>
                <a:gd name="T85" fmla="*/ 56 h 305"/>
                <a:gd name="T86" fmla="*/ 409 w 528"/>
                <a:gd name="T87" fmla="*/ 46 h 305"/>
                <a:gd name="T88" fmla="*/ 424 w 528"/>
                <a:gd name="T89" fmla="*/ 37 h 305"/>
                <a:gd name="T90" fmla="*/ 441 w 528"/>
                <a:gd name="T91" fmla="*/ 27 h 305"/>
                <a:gd name="T92" fmla="*/ 457 w 528"/>
                <a:gd name="T93" fmla="*/ 21 h 305"/>
                <a:gd name="T94" fmla="*/ 474 w 528"/>
                <a:gd name="T95" fmla="*/ 15 h 305"/>
                <a:gd name="T96" fmla="*/ 491 w 528"/>
                <a:gd name="T97" fmla="*/ 10 h 305"/>
                <a:gd name="T98" fmla="*/ 508 w 528"/>
                <a:gd name="T99" fmla="*/ 8 h 305"/>
                <a:gd name="T100" fmla="*/ 526 w 528"/>
                <a:gd name="T101" fmla="*/ 8 h 305"/>
                <a:gd name="T102" fmla="*/ 528 w 528"/>
                <a:gd name="T103" fmla="*/ 6 h 305"/>
                <a:gd name="T104" fmla="*/ 524 w 528"/>
                <a:gd name="T105" fmla="*/ 0 h 3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28"/>
                <a:gd name="T160" fmla="*/ 0 h 305"/>
                <a:gd name="T161" fmla="*/ 528 w 528"/>
                <a:gd name="T162" fmla="*/ 305 h 30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28" h="305">
                  <a:moveTo>
                    <a:pt x="524" y="0"/>
                  </a:moveTo>
                  <a:lnTo>
                    <a:pt x="526" y="0"/>
                  </a:lnTo>
                  <a:lnTo>
                    <a:pt x="508" y="0"/>
                  </a:lnTo>
                  <a:lnTo>
                    <a:pt x="489" y="4"/>
                  </a:lnTo>
                  <a:lnTo>
                    <a:pt x="472" y="8"/>
                  </a:lnTo>
                  <a:lnTo>
                    <a:pt x="455" y="14"/>
                  </a:lnTo>
                  <a:lnTo>
                    <a:pt x="437" y="21"/>
                  </a:lnTo>
                  <a:lnTo>
                    <a:pt x="420" y="29"/>
                  </a:lnTo>
                  <a:lnTo>
                    <a:pt x="405" y="38"/>
                  </a:lnTo>
                  <a:lnTo>
                    <a:pt x="388" y="50"/>
                  </a:lnTo>
                  <a:lnTo>
                    <a:pt x="355" y="73"/>
                  </a:lnTo>
                  <a:lnTo>
                    <a:pt x="322" y="100"/>
                  </a:lnTo>
                  <a:lnTo>
                    <a:pt x="290" y="129"/>
                  </a:lnTo>
                  <a:lnTo>
                    <a:pt x="259" y="157"/>
                  </a:lnTo>
                  <a:lnTo>
                    <a:pt x="226" y="186"/>
                  </a:lnTo>
                  <a:lnTo>
                    <a:pt x="196" y="213"/>
                  </a:lnTo>
                  <a:lnTo>
                    <a:pt x="163" y="238"/>
                  </a:lnTo>
                  <a:lnTo>
                    <a:pt x="132" y="259"/>
                  </a:lnTo>
                  <a:lnTo>
                    <a:pt x="115" y="269"/>
                  </a:lnTo>
                  <a:lnTo>
                    <a:pt x="100" y="278"/>
                  </a:lnTo>
                  <a:lnTo>
                    <a:pt x="84" y="284"/>
                  </a:lnTo>
                  <a:lnTo>
                    <a:pt x="67" y="290"/>
                  </a:lnTo>
                  <a:lnTo>
                    <a:pt x="52" y="294"/>
                  </a:lnTo>
                  <a:lnTo>
                    <a:pt x="34" y="296"/>
                  </a:lnTo>
                  <a:lnTo>
                    <a:pt x="17" y="298"/>
                  </a:lnTo>
                  <a:lnTo>
                    <a:pt x="2" y="296"/>
                  </a:lnTo>
                  <a:lnTo>
                    <a:pt x="0" y="303"/>
                  </a:lnTo>
                  <a:lnTo>
                    <a:pt x="17" y="305"/>
                  </a:lnTo>
                  <a:lnTo>
                    <a:pt x="34" y="303"/>
                  </a:lnTo>
                  <a:lnTo>
                    <a:pt x="52" y="301"/>
                  </a:lnTo>
                  <a:lnTo>
                    <a:pt x="69" y="298"/>
                  </a:lnTo>
                  <a:lnTo>
                    <a:pt x="86" y="292"/>
                  </a:lnTo>
                  <a:lnTo>
                    <a:pt x="104" y="284"/>
                  </a:lnTo>
                  <a:lnTo>
                    <a:pt x="119" y="276"/>
                  </a:lnTo>
                  <a:lnTo>
                    <a:pt x="136" y="265"/>
                  </a:lnTo>
                  <a:lnTo>
                    <a:pt x="169" y="244"/>
                  </a:lnTo>
                  <a:lnTo>
                    <a:pt x="199" y="219"/>
                  </a:lnTo>
                  <a:lnTo>
                    <a:pt x="232" y="192"/>
                  </a:lnTo>
                  <a:lnTo>
                    <a:pt x="263" y="163"/>
                  </a:lnTo>
                  <a:lnTo>
                    <a:pt x="295" y="134"/>
                  </a:lnTo>
                  <a:lnTo>
                    <a:pt x="328" y="106"/>
                  </a:lnTo>
                  <a:lnTo>
                    <a:pt x="359" y="79"/>
                  </a:lnTo>
                  <a:lnTo>
                    <a:pt x="391" y="56"/>
                  </a:lnTo>
                  <a:lnTo>
                    <a:pt x="409" y="46"/>
                  </a:lnTo>
                  <a:lnTo>
                    <a:pt x="424" y="37"/>
                  </a:lnTo>
                  <a:lnTo>
                    <a:pt x="441" y="27"/>
                  </a:lnTo>
                  <a:lnTo>
                    <a:pt x="457" y="21"/>
                  </a:lnTo>
                  <a:lnTo>
                    <a:pt x="474" y="15"/>
                  </a:lnTo>
                  <a:lnTo>
                    <a:pt x="491" y="10"/>
                  </a:lnTo>
                  <a:lnTo>
                    <a:pt x="508" y="8"/>
                  </a:lnTo>
                  <a:lnTo>
                    <a:pt x="526" y="8"/>
                  </a:lnTo>
                  <a:lnTo>
                    <a:pt x="528" y="6"/>
                  </a:lnTo>
                  <a:lnTo>
                    <a:pt x="52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0" name="Freeform 1084"/>
            <p:cNvSpPr>
              <a:spLocks/>
            </p:cNvSpPr>
            <p:nvPr/>
          </p:nvSpPr>
          <p:spPr bwMode="auto">
            <a:xfrm>
              <a:off x="5799" y="2240"/>
              <a:ext cx="234" cy="307"/>
            </a:xfrm>
            <a:custGeom>
              <a:avLst/>
              <a:gdLst>
                <a:gd name="T0" fmla="*/ 226 w 234"/>
                <a:gd name="T1" fmla="*/ 0 h 307"/>
                <a:gd name="T2" fmla="*/ 226 w 234"/>
                <a:gd name="T3" fmla="*/ 0 h 307"/>
                <a:gd name="T4" fmla="*/ 209 w 234"/>
                <a:gd name="T5" fmla="*/ 34 h 307"/>
                <a:gd name="T6" fmla="*/ 188 w 234"/>
                <a:gd name="T7" fmla="*/ 73 h 307"/>
                <a:gd name="T8" fmla="*/ 165 w 234"/>
                <a:gd name="T9" fmla="*/ 109 h 307"/>
                <a:gd name="T10" fmla="*/ 136 w 234"/>
                <a:gd name="T11" fmla="*/ 148 h 307"/>
                <a:gd name="T12" fmla="*/ 105 w 234"/>
                <a:gd name="T13" fmla="*/ 188 h 307"/>
                <a:gd name="T14" fmla="*/ 73 w 234"/>
                <a:gd name="T15" fmla="*/ 226 h 307"/>
                <a:gd name="T16" fmla="*/ 36 w 234"/>
                <a:gd name="T17" fmla="*/ 265 h 307"/>
                <a:gd name="T18" fmla="*/ 0 w 234"/>
                <a:gd name="T19" fmla="*/ 301 h 307"/>
                <a:gd name="T20" fmla="*/ 4 w 234"/>
                <a:gd name="T21" fmla="*/ 307 h 307"/>
                <a:gd name="T22" fmla="*/ 42 w 234"/>
                <a:gd name="T23" fmla="*/ 270 h 307"/>
                <a:gd name="T24" fmla="*/ 77 w 234"/>
                <a:gd name="T25" fmla="*/ 232 h 307"/>
                <a:gd name="T26" fmla="*/ 111 w 234"/>
                <a:gd name="T27" fmla="*/ 192 h 307"/>
                <a:gd name="T28" fmla="*/ 142 w 234"/>
                <a:gd name="T29" fmla="*/ 153 h 307"/>
                <a:gd name="T30" fmla="*/ 171 w 234"/>
                <a:gd name="T31" fmla="*/ 113 h 307"/>
                <a:gd name="T32" fmla="*/ 195 w 234"/>
                <a:gd name="T33" fmla="*/ 75 h 307"/>
                <a:gd name="T34" fmla="*/ 217 w 234"/>
                <a:gd name="T35" fmla="*/ 38 h 307"/>
                <a:gd name="T36" fmla="*/ 234 w 234"/>
                <a:gd name="T37" fmla="*/ 4 h 307"/>
                <a:gd name="T38" fmla="*/ 234 w 234"/>
                <a:gd name="T39" fmla="*/ 4 h 307"/>
                <a:gd name="T40" fmla="*/ 226 w 234"/>
                <a:gd name="T41" fmla="*/ 0 h 3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4"/>
                <a:gd name="T64" fmla="*/ 0 h 307"/>
                <a:gd name="T65" fmla="*/ 234 w 234"/>
                <a:gd name="T66" fmla="*/ 307 h 3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4" h="307">
                  <a:moveTo>
                    <a:pt x="226" y="0"/>
                  </a:moveTo>
                  <a:lnTo>
                    <a:pt x="226" y="0"/>
                  </a:lnTo>
                  <a:lnTo>
                    <a:pt x="209" y="34"/>
                  </a:lnTo>
                  <a:lnTo>
                    <a:pt x="188" y="73"/>
                  </a:lnTo>
                  <a:lnTo>
                    <a:pt x="165" y="109"/>
                  </a:lnTo>
                  <a:lnTo>
                    <a:pt x="136" y="148"/>
                  </a:lnTo>
                  <a:lnTo>
                    <a:pt x="105" y="188"/>
                  </a:lnTo>
                  <a:lnTo>
                    <a:pt x="73" y="226"/>
                  </a:lnTo>
                  <a:lnTo>
                    <a:pt x="36" y="265"/>
                  </a:lnTo>
                  <a:lnTo>
                    <a:pt x="0" y="301"/>
                  </a:lnTo>
                  <a:lnTo>
                    <a:pt x="4" y="307"/>
                  </a:lnTo>
                  <a:lnTo>
                    <a:pt x="42" y="270"/>
                  </a:lnTo>
                  <a:lnTo>
                    <a:pt x="77" y="232"/>
                  </a:lnTo>
                  <a:lnTo>
                    <a:pt x="111" y="192"/>
                  </a:lnTo>
                  <a:lnTo>
                    <a:pt x="142" y="153"/>
                  </a:lnTo>
                  <a:lnTo>
                    <a:pt x="171" y="113"/>
                  </a:lnTo>
                  <a:lnTo>
                    <a:pt x="195" y="75"/>
                  </a:lnTo>
                  <a:lnTo>
                    <a:pt x="217" y="38"/>
                  </a:lnTo>
                  <a:lnTo>
                    <a:pt x="234" y="4"/>
                  </a:lnTo>
                  <a:lnTo>
                    <a:pt x="22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1" name="Freeform 1085"/>
            <p:cNvSpPr>
              <a:spLocks/>
            </p:cNvSpPr>
            <p:nvPr/>
          </p:nvSpPr>
          <p:spPr bwMode="auto">
            <a:xfrm>
              <a:off x="6025" y="1971"/>
              <a:ext cx="67" cy="273"/>
            </a:xfrm>
            <a:custGeom>
              <a:avLst/>
              <a:gdLst>
                <a:gd name="T0" fmla="*/ 39 w 67"/>
                <a:gd name="T1" fmla="*/ 4 h 273"/>
                <a:gd name="T2" fmla="*/ 39 w 67"/>
                <a:gd name="T3" fmla="*/ 4 h 273"/>
                <a:gd name="T4" fmla="*/ 46 w 67"/>
                <a:gd name="T5" fmla="*/ 19 h 273"/>
                <a:gd name="T6" fmla="*/ 52 w 67"/>
                <a:gd name="T7" fmla="*/ 35 h 273"/>
                <a:gd name="T8" fmla="*/ 56 w 67"/>
                <a:gd name="T9" fmla="*/ 50 h 273"/>
                <a:gd name="T10" fmla="*/ 58 w 67"/>
                <a:gd name="T11" fmla="*/ 65 h 273"/>
                <a:gd name="T12" fmla="*/ 60 w 67"/>
                <a:gd name="T13" fmla="*/ 81 h 273"/>
                <a:gd name="T14" fmla="*/ 60 w 67"/>
                <a:gd name="T15" fmla="*/ 96 h 273"/>
                <a:gd name="T16" fmla="*/ 58 w 67"/>
                <a:gd name="T17" fmla="*/ 111 h 273"/>
                <a:gd name="T18" fmla="*/ 56 w 67"/>
                <a:gd name="T19" fmla="*/ 127 h 273"/>
                <a:gd name="T20" fmla="*/ 46 w 67"/>
                <a:gd name="T21" fmla="*/ 157 h 273"/>
                <a:gd name="T22" fmla="*/ 35 w 67"/>
                <a:gd name="T23" fmla="*/ 192 h 273"/>
                <a:gd name="T24" fmla="*/ 19 w 67"/>
                <a:gd name="T25" fmla="*/ 228 h 273"/>
                <a:gd name="T26" fmla="*/ 0 w 67"/>
                <a:gd name="T27" fmla="*/ 269 h 273"/>
                <a:gd name="T28" fmla="*/ 8 w 67"/>
                <a:gd name="T29" fmla="*/ 273 h 273"/>
                <a:gd name="T30" fmla="*/ 25 w 67"/>
                <a:gd name="T31" fmla="*/ 232 h 273"/>
                <a:gd name="T32" fmla="*/ 40 w 67"/>
                <a:gd name="T33" fmla="*/ 196 h 273"/>
                <a:gd name="T34" fmla="*/ 54 w 67"/>
                <a:gd name="T35" fmla="*/ 161 h 273"/>
                <a:gd name="T36" fmla="*/ 62 w 67"/>
                <a:gd name="T37" fmla="*/ 127 h 273"/>
                <a:gd name="T38" fmla="*/ 65 w 67"/>
                <a:gd name="T39" fmla="*/ 111 h 273"/>
                <a:gd name="T40" fmla="*/ 65 w 67"/>
                <a:gd name="T41" fmla="*/ 96 h 273"/>
                <a:gd name="T42" fmla="*/ 67 w 67"/>
                <a:gd name="T43" fmla="*/ 79 h 273"/>
                <a:gd name="T44" fmla="*/ 65 w 67"/>
                <a:gd name="T45" fmla="*/ 63 h 273"/>
                <a:gd name="T46" fmla="*/ 62 w 67"/>
                <a:gd name="T47" fmla="*/ 48 h 273"/>
                <a:gd name="T48" fmla="*/ 58 w 67"/>
                <a:gd name="T49" fmla="*/ 33 h 273"/>
                <a:gd name="T50" fmla="*/ 52 w 67"/>
                <a:gd name="T51" fmla="*/ 15 h 273"/>
                <a:gd name="T52" fmla="*/ 44 w 67"/>
                <a:gd name="T53" fmla="*/ 0 h 273"/>
                <a:gd name="T54" fmla="*/ 44 w 67"/>
                <a:gd name="T55" fmla="*/ 0 h 273"/>
                <a:gd name="T56" fmla="*/ 39 w 67"/>
                <a:gd name="T57" fmla="*/ 4 h 2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7"/>
                <a:gd name="T88" fmla="*/ 0 h 273"/>
                <a:gd name="T89" fmla="*/ 67 w 67"/>
                <a:gd name="T90" fmla="*/ 273 h 2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7" h="273">
                  <a:moveTo>
                    <a:pt x="39" y="4"/>
                  </a:moveTo>
                  <a:lnTo>
                    <a:pt x="39" y="4"/>
                  </a:lnTo>
                  <a:lnTo>
                    <a:pt x="46" y="19"/>
                  </a:lnTo>
                  <a:lnTo>
                    <a:pt x="52" y="35"/>
                  </a:lnTo>
                  <a:lnTo>
                    <a:pt x="56" y="50"/>
                  </a:lnTo>
                  <a:lnTo>
                    <a:pt x="58" y="65"/>
                  </a:lnTo>
                  <a:lnTo>
                    <a:pt x="60" y="81"/>
                  </a:lnTo>
                  <a:lnTo>
                    <a:pt x="60" y="96"/>
                  </a:lnTo>
                  <a:lnTo>
                    <a:pt x="58" y="111"/>
                  </a:lnTo>
                  <a:lnTo>
                    <a:pt x="56" y="127"/>
                  </a:lnTo>
                  <a:lnTo>
                    <a:pt x="46" y="157"/>
                  </a:lnTo>
                  <a:lnTo>
                    <a:pt x="35" y="192"/>
                  </a:lnTo>
                  <a:lnTo>
                    <a:pt x="19" y="228"/>
                  </a:lnTo>
                  <a:lnTo>
                    <a:pt x="0" y="269"/>
                  </a:lnTo>
                  <a:lnTo>
                    <a:pt x="8" y="273"/>
                  </a:lnTo>
                  <a:lnTo>
                    <a:pt x="25" y="232"/>
                  </a:lnTo>
                  <a:lnTo>
                    <a:pt x="40" y="196"/>
                  </a:lnTo>
                  <a:lnTo>
                    <a:pt x="54" y="161"/>
                  </a:lnTo>
                  <a:lnTo>
                    <a:pt x="62" y="127"/>
                  </a:lnTo>
                  <a:lnTo>
                    <a:pt x="65" y="111"/>
                  </a:lnTo>
                  <a:lnTo>
                    <a:pt x="65" y="96"/>
                  </a:lnTo>
                  <a:lnTo>
                    <a:pt x="67" y="79"/>
                  </a:lnTo>
                  <a:lnTo>
                    <a:pt x="65" y="63"/>
                  </a:lnTo>
                  <a:lnTo>
                    <a:pt x="62" y="48"/>
                  </a:lnTo>
                  <a:lnTo>
                    <a:pt x="58" y="33"/>
                  </a:lnTo>
                  <a:lnTo>
                    <a:pt x="52" y="15"/>
                  </a:lnTo>
                  <a:lnTo>
                    <a:pt x="44" y="0"/>
                  </a:lnTo>
                  <a:lnTo>
                    <a:pt x="39"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2" name="Freeform 1086"/>
            <p:cNvSpPr>
              <a:spLocks/>
            </p:cNvSpPr>
            <p:nvPr/>
          </p:nvSpPr>
          <p:spPr bwMode="auto">
            <a:xfrm>
              <a:off x="5899" y="1856"/>
              <a:ext cx="170" cy="119"/>
            </a:xfrm>
            <a:custGeom>
              <a:avLst/>
              <a:gdLst>
                <a:gd name="T0" fmla="*/ 0 w 170"/>
                <a:gd name="T1" fmla="*/ 2 h 119"/>
                <a:gd name="T2" fmla="*/ 3 w 170"/>
                <a:gd name="T3" fmla="*/ 8 h 119"/>
                <a:gd name="T4" fmla="*/ 15 w 170"/>
                <a:gd name="T5" fmla="*/ 8 h 119"/>
                <a:gd name="T6" fmla="*/ 26 w 170"/>
                <a:gd name="T7" fmla="*/ 10 h 119"/>
                <a:gd name="T8" fmla="*/ 38 w 170"/>
                <a:gd name="T9" fmla="*/ 11 h 119"/>
                <a:gd name="T10" fmla="*/ 49 w 170"/>
                <a:gd name="T11" fmla="*/ 15 h 119"/>
                <a:gd name="T12" fmla="*/ 71 w 170"/>
                <a:gd name="T13" fmla="*/ 25 h 119"/>
                <a:gd name="T14" fmla="*/ 94 w 170"/>
                <a:gd name="T15" fmla="*/ 38 h 119"/>
                <a:gd name="T16" fmla="*/ 113 w 170"/>
                <a:gd name="T17" fmla="*/ 54 h 119"/>
                <a:gd name="T18" fmla="*/ 132 w 170"/>
                <a:gd name="T19" fmla="*/ 73 h 119"/>
                <a:gd name="T20" fmla="*/ 149 w 170"/>
                <a:gd name="T21" fmla="*/ 94 h 119"/>
                <a:gd name="T22" fmla="*/ 165 w 170"/>
                <a:gd name="T23" fmla="*/ 119 h 119"/>
                <a:gd name="T24" fmla="*/ 170 w 170"/>
                <a:gd name="T25" fmla="*/ 115 h 119"/>
                <a:gd name="T26" fmla="*/ 155 w 170"/>
                <a:gd name="T27" fmla="*/ 90 h 119"/>
                <a:gd name="T28" fmla="*/ 138 w 170"/>
                <a:gd name="T29" fmla="*/ 69 h 119"/>
                <a:gd name="T30" fmla="*/ 118 w 170"/>
                <a:gd name="T31" fmla="*/ 50 h 119"/>
                <a:gd name="T32" fmla="*/ 97 w 170"/>
                <a:gd name="T33" fmla="*/ 33 h 119"/>
                <a:gd name="T34" fmla="*/ 74 w 170"/>
                <a:gd name="T35" fmla="*/ 19 h 119"/>
                <a:gd name="T36" fmla="*/ 51 w 170"/>
                <a:gd name="T37" fmla="*/ 8 h 119"/>
                <a:gd name="T38" fmla="*/ 40 w 170"/>
                <a:gd name="T39" fmla="*/ 4 h 119"/>
                <a:gd name="T40" fmla="*/ 28 w 170"/>
                <a:gd name="T41" fmla="*/ 2 h 119"/>
                <a:gd name="T42" fmla="*/ 15 w 170"/>
                <a:gd name="T43" fmla="*/ 0 h 119"/>
                <a:gd name="T44" fmla="*/ 3 w 170"/>
                <a:gd name="T45" fmla="*/ 0 h 119"/>
                <a:gd name="T46" fmla="*/ 7 w 170"/>
                <a:gd name="T47" fmla="*/ 4 h 119"/>
                <a:gd name="T48" fmla="*/ 0 w 170"/>
                <a:gd name="T49" fmla="*/ 2 h 119"/>
                <a:gd name="T50" fmla="*/ 0 w 170"/>
                <a:gd name="T51" fmla="*/ 8 h 119"/>
                <a:gd name="T52" fmla="*/ 3 w 170"/>
                <a:gd name="T53" fmla="*/ 8 h 119"/>
                <a:gd name="T54" fmla="*/ 0 w 170"/>
                <a:gd name="T55" fmla="*/ 2 h 1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0"/>
                <a:gd name="T85" fmla="*/ 0 h 119"/>
                <a:gd name="T86" fmla="*/ 170 w 170"/>
                <a:gd name="T87" fmla="*/ 119 h 1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0" h="119">
                  <a:moveTo>
                    <a:pt x="0" y="2"/>
                  </a:moveTo>
                  <a:lnTo>
                    <a:pt x="3" y="8"/>
                  </a:lnTo>
                  <a:lnTo>
                    <a:pt x="15" y="8"/>
                  </a:lnTo>
                  <a:lnTo>
                    <a:pt x="26" y="10"/>
                  </a:lnTo>
                  <a:lnTo>
                    <a:pt x="38" y="11"/>
                  </a:lnTo>
                  <a:lnTo>
                    <a:pt x="49" y="15"/>
                  </a:lnTo>
                  <a:lnTo>
                    <a:pt x="71" y="25"/>
                  </a:lnTo>
                  <a:lnTo>
                    <a:pt x="94" y="38"/>
                  </a:lnTo>
                  <a:lnTo>
                    <a:pt x="113" y="54"/>
                  </a:lnTo>
                  <a:lnTo>
                    <a:pt x="132" y="73"/>
                  </a:lnTo>
                  <a:lnTo>
                    <a:pt x="149" y="94"/>
                  </a:lnTo>
                  <a:lnTo>
                    <a:pt x="165" y="119"/>
                  </a:lnTo>
                  <a:lnTo>
                    <a:pt x="170" y="115"/>
                  </a:lnTo>
                  <a:lnTo>
                    <a:pt x="155" y="90"/>
                  </a:lnTo>
                  <a:lnTo>
                    <a:pt x="138" y="69"/>
                  </a:lnTo>
                  <a:lnTo>
                    <a:pt x="118" y="50"/>
                  </a:lnTo>
                  <a:lnTo>
                    <a:pt x="97" y="33"/>
                  </a:lnTo>
                  <a:lnTo>
                    <a:pt x="74" y="19"/>
                  </a:lnTo>
                  <a:lnTo>
                    <a:pt x="51" y="8"/>
                  </a:lnTo>
                  <a:lnTo>
                    <a:pt x="40" y="4"/>
                  </a:lnTo>
                  <a:lnTo>
                    <a:pt x="28" y="2"/>
                  </a:lnTo>
                  <a:lnTo>
                    <a:pt x="15" y="0"/>
                  </a:lnTo>
                  <a:lnTo>
                    <a:pt x="3" y="0"/>
                  </a:lnTo>
                  <a:lnTo>
                    <a:pt x="7" y="4"/>
                  </a:lnTo>
                  <a:lnTo>
                    <a:pt x="0" y="2"/>
                  </a:lnTo>
                  <a:lnTo>
                    <a:pt x="0" y="8"/>
                  </a:lnTo>
                  <a:lnTo>
                    <a:pt x="3" y="8"/>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3" name="Freeform 1087"/>
            <p:cNvSpPr>
              <a:spLocks/>
            </p:cNvSpPr>
            <p:nvPr/>
          </p:nvSpPr>
          <p:spPr bwMode="auto">
            <a:xfrm>
              <a:off x="5899" y="1781"/>
              <a:ext cx="28" cy="79"/>
            </a:xfrm>
            <a:custGeom>
              <a:avLst/>
              <a:gdLst>
                <a:gd name="T0" fmla="*/ 21 w 28"/>
                <a:gd name="T1" fmla="*/ 2 h 79"/>
                <a:gd name="T2" fmla="*/ 21 w 28"/>
                <a:gd name="T3" fmla="*/ 0 h 79"/>
                <a:gd name="T4" fmla="*/ 0 w 28"/>
                <a:gd name="T5" fmla="*/ 77 h 79"/>
                <a:gd name="T6" fmla="*/ 7 w 28"/>
                <a:gd name="T7" fmla="*/ 79 h 79"/>
                <a:gd name="T8" fmla="*/ 28 w 28"/>
                <a:gd name="T9" fmla="*/ 2 h 79"/>
                <a:gd name="T10" fmla="*/ 28 w 28"/>
                <a:gd name="T11" fmla="*/ 0 h 79"/>
                <a:gd name="T12" fmla="*/ 21 w 28"/>
                <a:gd name="T13" fmla="*/ 2 h 79"/>
                <a:gd name="T14" fmla="*/ 0 60000 65536"/>
                <a:gd name="T15" fmla="*/ 0 60000 65536"/>
                <a:gd name="T16" fmla="*/ 0 60000 65536"/>
                <a:gd name="T17" fmla="*/ 0 60000 65536"/>
                <a:gd name="T18" fmla="*/ 0 60000 65536"/>
                <a:gd name="T19" fmla="*/ 0 60000 65536"/>
                <a:gd name="T20" fmla="*/ 0 60000 65536"/>
                <a:gd name="T21" fmla="*/ 0 w 28"/>
                <a:gd name="T22" fmla="*/ 0 h 79"/>
                <a:gd name="T23" fmla="*/ 28 w 28"/>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79">
                  <a:moveTo>
                    <a:pt x="21" y="2"/>
                  </a:moveTo>
                  <a:lnTo>
                    <a:pt x="21" y="0"/>
                  </a:lnTo>
                  <a:lnTo>
                    <a:pt x="0" y="77"/>
                  </a:lnTo>
                  <a:lnTo>
                    <a:pt x="7" y="79"/>
                  </a:lnTo>
                  <a:lnTo>
                    <a:pt x="28" y="2"/>
                  </a:lnTo>
                  <a:lnTo>
                    <a:pt x="28" y="0"/>
                  </a:lnTo>
                  <a:lnTo>
                    <a:pt x="2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4" name="Freeform 1088"/>
            <p:cNvSpPr>
              <a:spLocks/>
            </p:cNvSpPr>
            <p:nvPr/>
          </p:nvSpPr>
          <p:spPr bwMode="auto">
            <a:xfrm>
              <a:off x="5910" y="1718"/>
              <a:ext cx="17" cy="65"/>
            </a:xfrm>
            <a:custGeom>
              <a:avLst/>
              <a:gdLst>
                <a:gd name="T0" fmla="*/ 0 w 17"/>
                <a:gd name="T1" fmla="*/ 0 h 65"/>
                <a:gd name="T2" fmla="*/ 0 w 17"/>
                <a:gd name="T3" fmla="*/ 2 h 65"/>
                <a:gd name="T4" fmla="*/ 10 w 17"/>
                <a:gd name="T5" fmla="*/ 65 h 65"/>
                <a:gd name="T6" fmla="*/ 17 w 17"/>
                <a:gd name="T7" fmla="*/ 63 h 65"/>
                <a:gd name="T8" fmla="*/ 8 w 17"/>
                <a:gd name="T9" fmla="*/ 2 h 65"/>
                <a:gd name="T10" fmla="*/ 8 w 17"/>
                <a:gd name="T11" fmla="*/ 4 h 65"/>
                <a:gd name="T12" fmla="*/ 0 w 17"/>
                <a:gd name="T13" fmla="*/ 0 h 65"/>
                <a:gd name="T14" fmla="*/ 0 60000 65536"/>
                <a:gd name="T15" fmla="*/ 0 60000 65536"/>
                <a:gd name="T16" fmla="*/ 0 60000 65536"/>
                <a:gd name="T17" fmla="*/ 0 60000 65536"/>
                <a:gd name="T18" fmla="*/ 0 60000 65536"/>
                <a:gd name="T19" fmla="*/ 0 60000 65536"/>
                <a:gd name="T20" fmla="*/ 0 60000 65536"/>
                <a:gd name="T21" fmla="*/ 0 w 17"/>
                <a:gd name="T22" fmla="*/ 0 h 65"/>
                <a:gd name="T23" fmla="*/ 17 w 17"/>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65">
                  <a:moveTo>
                    <a:pt x="0" y="0"/>
                  </a:moveTo>
                  <a:lnTo>
                    <a:pt x="0" y="2"/>
                  </a:lnTo>
                  <a:lnTo>
                    <a:pt x="10" y="65"/>
                  </a:lnTo>
                  <a:lnTo>
                    <a:pt x="17" y="63"/>
                  </a:lnTo>
                  <a:lnTo>
                    <a:pt x="8" y="2"/>
                  </a:lnTo>
                  <a:lnTo>
                    <a:pt x="8" y="4"/>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5" name="Freeform 1089"/>
            <p:cNvSpPr>
              <a:spLocks noEditPoints="1"/>
            </p:cNvSpPr>
            <p:nvPr/>
          </p:nvSpPr>
          <p:spPr bwMode="auto">
            <a:xfrm>
              <a:off x="3456" y="3528"/>
              <a:ext cx="1026" cy="715"/>
            </a:xfrm>
            <a:custGeom>
              <a:avLst/>
              <a:gdLst>
                <a:gd name="T0" fmla="*/ 1025 w 1026"/>
                <a:gd name="T1" fmla="*/ 587 h 715"/>
                <a:gd name="T2" fmla="*/ 1013 w 1026"/>
                <a:gd name="T3" fmla="*/ 560 h 715"/>
                <a:gd name="T4" fmla="*/ 973 w 1026"/>
                <a:gd name="T5" fmla="*/ 550 h 715"/>
                <a:gd name="T6" fmla="*/ 936 w 1026"/>
                <a:gd name="T7" fmla="*/ 602 h 715"/>
                <a:gd name="T8" fmla="*/ 959 w 1026"/>
                <a:gd name="T9" fmla="*/ 604 h 715"/>
                <a:gd name="T10" fmla="*/ 441 w 1026"/>
                <a:gd name="T11" fmla="*/ 458 h 715"/>
                <a:gd name="T12" fmla="*/ 453 w 1026"/>
                <a:gd name="T13" fmla="*/ 420 h 715"/>
                <a:gd name="T14" fmla="*/ 520 w 1026"/>
                <a:gd name="T15" fmla="*/ 397 h 715"/>
                <a:gd name="T16" fmla="*/ 541 w 1026"/>
                <a:gd name="T17" fmla="*/ 359 h 715"/>
                <a:gd name="T18" fmla="*/ 574 w 1026"/>
                <a:gd name="T19" fmla="*/ 307 h 715"/>
                <a:gd name="T20" fmla="*/ 610 w 1026"/>
                <a:gd name="T21" fmla="*/ 312 h 715"/>
                <a:gd name="T22" fmla="*/ 599 w 1026"/>
                <a:gd name="T23" fmla="*/ 382 h 715"/>
                <a:gd name="T24" fmla="*/ 583 w 1026"/>
                <a:gd name="T25" fmla="*/ 460 h 715"/>
                <a:gd name="T26" fmla="*/ 602 w 1026"/>
                <a:gd name="T27" fmla="*/ 506 h 715"/>
                <a:gd name="T28" fmla="*/ 595 w 1026"/>
                <a:gd name="T29" fmla="*/ 566 h 715"/>
                <a:gd name="T30" fmla="*/ 558 w 1026"/>
                <a:gd name="T31" fmla="*/ 573 h 715"/>
                <a:gd name="T32" fmla="*/ 470 w 1026"/>
                <a:gd name="T33" fmla="*/ 554 h 715"/>
                <a:gd name="T34" fmla="*/ 583 w 1026"/>
                <a:gd name="T35" fmla="*/ 658 h 715"/>
                <a:gd name="T36" fmla="*/ 572 w 1026"/>
                <a:gd name="T37" fmla="*/ 715 h 715"/>
                <a:gd name="T38" fmla="*/ 556 w 1026"/>
                <a:gd name="T39" fmla="*/ 702 h 715"/>
                <a:gd name="T40" fmla="*/ 560 w 1026"/>
                <a:gd name="T41" fmla="*/ 668 h 715"/>
                <a:gd name="T42" fmla="*/ 516 w 1026"/>
                <a:gd name="T43" fmla="*/ 646 h 715"/>
                <a:gd name="T44" fmla="*/ 518 w 1026"/>
                <a:gd name="T45" fmla="*/ 633 h 715"/>
                <a:gd name="T46" fmla="*/ 420 w 1026"/>
                <a:gd name="T47" fmla="*/ 623 h 715"/>
                <a:gd name="T48" fmla="*/ 395 w 1026"/>
                <a:gd name="T49" fmla="*/ 656 h 715"/>
                <a:gd name="T50" fmla="*/ 414 w 1026"/>
                <a:gd name="T51" fmla="*/ 669 h 715"/>
                <a:gd name="T52" fmla="*/ 426 w 1026"/>
                <a:gd name="T53" fmla="*/ 702 h 715"/>
                <a:gd name="T54" fmla="*/ 457 w 1026"/>
                <a:gd name="T55" fmla="*/ 687 h 715"/>
                <a:gd name="T56" fmla="*/ 487 w 1026"/>
                <a:gd name="T57" fmla="*/ 668 h 715"/>
                <a:gd name="T58" fmla="*/ 424 w 1026"/>
                <a:gd name="T59" fmla="*/ 614 h 715"/>
                <a:gd name="T60" fmla="*/ 297 w 1026"/>
                <a:gd name="T61" fmla="*/ 587 h 715"/>
                <a:gd name="T62" fmla="*/ 380 w 1026"/>
                <a:gd name="T63" fmla="*/ 527 h 715"/>
                <a:gd name="T64" fmla="*/ 353 w 1026"/>
                <a:gd name="T65" fmla="*/ 453 h 715"/>
                <a:gd name="T66" fmla="*/ 313 w 1026"/>
                <a:gd name="T67" fmla="*/ 477 h 715"/>
                <a:gd name="T68" fmla="*/ 284 w 1026"/>
                <a:gd name="T69" fmla="*/ 533 h 715"/>
                <a:gd name="T70" fmla="*/ 297 w 1026"/>
                <a:gd name="T71" fmla="*/ 587 h 715"/>
                <a:gd name="T72" fmla="*/ 69 w 1026"/>
                <a:gd name="T73" fmla="*/ 606 h 715"/>
                <a:gd name="T74" fmla="*/ 61 w 1026"/>
                <a:gd name="T75" fmla="*/ 545 h 715"/>
                <a:gd name="T76" fmla="*/ 23 w 1026"/>
                <a:gd name="T77" fmla="*/ 464 h 715"/>
                <a:gd name="T78" fmla="*/ 8 w 1026"/>
                <a:gd name="T79" fmla="*/ 295 h 715"/>
                <a:gd name="T80" fmla="*/ 56 w 1026"/>
                <a:gd name="T81" fmla="*/ 236 h 715"/>
                <a:gd name="T82" fmla="*/ 128 w 1026"/>
                <a:gd name="T83" fmla="*/ 238 h 715"/>
                <a:gd name="T84" fmla="*/ 194 w 1026"/>
                <a:gd name="T85" fmla="*/ 203 h 715"/>
                <a:gd name="T86" fmla="*/ 157 w 1026"/>
                <a:gd name="T87" fmla="*/ 159 h 715"/>
                <a:gd name="T88" fmla="*/ 94 w 1026"/>
                <a:gd name="T89" fmla="*/ 157 h 715"/>
                <a:gd name="T90" fmla="*/ 34 w 1026"/>
                <a:gd name="T91" fmla="*/ 186 h 715"/>
                <a:gd name="T92" fmla="*/ 34 w 1026"/>
                <a:gd name="T93" fmla="*/ 170 h 715"/>
                <a:gd name="T94" fmla="*/ 82 w 1026"/>
                <a:gd name="T95" fmla="*/ 80 h 715"/>
                <a:gd name="T96" fmla="*/ 176 w 1026"/>
                <a:gd name="T97" fmla="*/ 78 h 715"/>
                <a:gd name="T98" fmla="*/ 240 w 1026"/>
                <a:gd name="T99" fmla="*/ 48 h 715"/>
                <a:gd name="T100" fmla="*/ 286 w 1026"/>
                <a:gd name="T101" fmla="*/ 5 h 715"/>
                <a:gd name="T102" fmla="*/ 294 w 1026"/>
                <a:gd name="T103" fmla="*/ 101 h 715"/>
                <a:gd name="T104" fmla="*/ 270 w 1026"/>
                <a:gd name="T105" fmla="*/ 207 h 715"/>
                <a:gd name="T106" fmla="*/ 328 w 1026"/>
                <a:gd name="T107" fmla="*/ 230 h 715"/>
                <a:gd name="T108" fmla="*/ 388 w 1026"/>
                <a:gd name="T109" fmla="*/ 253 h 715"/>
                <a:gd name="T110" fmla="*/ 343 w 1026"/>
                <a:gd name="T111" fmla="*/ 286 h 715"/>
                <a:gd name="T112" fmla="*/ 297 w 1026"/>
                <a:gd name="T113" fmla="*/ 320 h 715"/>
                <a:gd name="T114" fmla="*/ 259 w 1026"/>
                <a:gd name="T115" fmla="*/ 441 h 715"/>
                <a:gd name="T116" fmla="*/ 184 w 1026"/>
                <a:gd name="T117" fmla="*/ 566 h 715"/>
                <a:gd name="T118" fmla="*/ 152 w 1026"/>
                <a:gd name="T119" fmla="*/ 593 h 715"/>
                <a:gd name="T120" fmla="*/ 171 w 1026"/>
                <a:gd name="T121" fmla="*/ 600 h 715"/>
                <a:gd name="T122" fmla="*/ 205 w 1026"/>
                <a:gd name="T123" fmla="*/ 614 h 71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26"/>
                <a:gd name="T187" fmla="*/ 0 h 715"/>
                <a:gd name="T188" fmla="*/ 1026 w 1026"/>
                <a:gd name="T189" fmla="*/ 715 h 71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26" h="715">
                  <a:moveTo>
                    <a:pt x="986" y="589"/>
                  </a:moveTo>
                  <a:lnTo>
                    <a:pt x="1002" y="591"/>
                  </a:lnTo>
                  <a:lnTo>
                    <a:pt x="1013" y="591"/>
                  </a:lnTo>
                  <a:lnTo>
                    <a:pt x="1021" y="591"/>
                  </a:lnTo>
                  <a:lnTo>
                    <a:pt x="1025" y="587"/>
                  </a:lnTo>
                  <a:lnTo>
                    <a:pt x="1026" y="581"/>
                  </a:lnTo>
                  <a:lnTo>
                    <a:pt x="1026" y="577"/>
                  </a:lnTo>
                  <a:lnTo>
                    <a:pt x="1025" y="572"/>
                  </a:lnTo>
                  <a:lnTo>
                    <a:pt x="1019" y="566"/>
                  </a:lnTo>
                  <a:lnTo>
                    <a:pt x="1013" y="560"/>
                  </a:lnTo>
                  <a:lnTo>
                    <a:pt x="1007" y="554"/>
                  </a:lnTo>
                  <a:lnTo>
                    <a:pt x="998" y="550"/>
                  </a:lnTo>
                  <a:lnTo>
                    <a:pt x="990" y="549"/>
                  </a:lnTo>
                  <a:lnTo>
                    <a:pt x="980" y="549"/>
                  </a:lnTo>
                  <a:lnTo>
                    <a:pt x="973" y="550"/>
                  </a:lnTo>
                  <a:lnTo>
                    <a:pt x="963" y="556"/>
                  </a:lnTo>
                  <a:lnTo>
                    <a:pt x="955" y="564"/>
                  </a:lnTo>
                  <a:lnTo>
                    <a:pt x="944" y="583"/>
                  </a:lnTo>
                  <a:lnTo>
                    <a:pt x="936" y="596"/>
                  </a:lnTo>
                  <a:lnTo>
                    <a:pt x="936" y="602"/>
                  </a:lnTo>
                  <a:lnTo>
                    <a:pt x="936" y="604"/>
                  </a:lnTo>
                  <a:lnTo>
                    <a:pt x="938" y="608"/>
                  </a:lnTo>
                  <a:lnTo>
                    <a:pt x="940" y="610"/>
                  </a:lnTo>
                  <a:lnTo>
                    <a:pt x="948" y="608"/>
                  </a:lnTo>
                  <a:lnTo>
                    <a:pt x="959" y="604"/>
                  </a:lnTo>
                  <a:lnTo>
                    <a:pt x="973" y="598"/>
                  </a:lnTo>
                  <a:lnTo>
                    <a:pt x="986" y="589"/>
                  </a:lnTo>
                  <a:close/>
                  <a:moveTo>
                    <a:pt x="439" y="554"/>
                  </a:moveTo>
                  <a:lnTo>
                    <a:pt x="439" y="497"/>
                  </a:lnTo>
                  <a:lnTo>
                    <a:pt x="441" y="458"/>
                  </a:lnTo>
                  <a:lnTo>
                    <a:pt x="441" y="445"/>
                  </a:lnTo>
                  <a:lnTo>
                    <a:pt x="443" y="435"/>
                  </a:lnTo>
                  <a:lnTo>
                    <a:pt x="445" y="428"/>
                  </a:lnTo>
                  <a:lnTo>
                    <a:pt x="449" y="422"/>
                  </a:lnTo>
                  <a:lnTo>
                    <a:pt x="453" y="420"/>
                  </a:lnTo>
                  <a:lnTo>
                    <a:pt x="459" y="418"/>
                  </a:lnTo>
                  <a:lnTo>
                    <a:pt x="464" y="416"/>
                  </a:lnTo>
                  <a:lnTo>
                    <a:pt x="472" y="414"/>
                  </a:lnTo>
                  <a:lnTo>
                    <a:pt x="493" y="408"/>
                  </a:lnTo>
                  <a:lnTo>
                    <a:pt x="520" y="397"/>
                  </a:lnTo>
                  <a:lnTo>
                    <a:pt x="524" y="395"/>
                  </a:lnTo>
                  <a:lnTo>
                    <a:pt x="528" y="391"/>
                  </a:lnTo>
                  <a:lnTo>
                    <a:pt x="530" y="385"/>
                  </a:lnTo>
                  <a:lnTo>
                    <a:pt x="533" y="378"/>
                  </a:lnTo>
                  <a:lnTo>
                    <a:pt x="541" y="359"/>
                  </a:lnTo>
                  <a:lnTo>
                    <a:pt x="549" y="339"/>
                  </a:lnTo>
                  <a:lnTo>
                    <a:pt x="554" y="330"/>
                  </a:lnTo>
                  <a:lnTo>
                    <a:pt x="560" y="322"/>
                  </a:lnTo>
                  <a:lnTo>
                    <a:pt x="566" y="314"/>
                  </a:lnTo>
                  <a:lnTo>
                    <a:pt x="574" y="307"/>
                  </a:lnTo>
                  <a:lnTo>
                    <a:pt x="583" y="303"/>
                  </a:lnTo>
                  <a:lnTo>
                    <a:pt x="591" y="301"/>
                  </a:lnTo>
                  <a:lnTo>
                    <a:pt x="602" y="303"/>
                  </a:lnTo>
                  <a:lnTo>
                    <a:pt x="614" y="307"/>
                  </a:lnTo>
                  <a:lnTo>
                    <a:pt x="610" y="312"/>
                  </a:lnTo>
                  <a:lnTo>
                    <a:pt x="606" y="318"/>
                  </a:lnTo>
                  <a:lnTo>
                    <a:pt x="602" y="326"/>
                  </a:lnTo>
                  <a:lnTo>
                    <a:pt x="601" y="335"/>
                  </a:lnTo>
                  <a:lnTo>
                    <a:pt x="599" y="357"/>
                  </a:lnTo>
                  <a:lnTo>
                    <a:pt x="599" y="382"/>
                  </a:lnTo>
                  <a:lnTo>
                    <a:pt x="597" y="406"/>
                  </a:lnTo>
                  <a:lnTo>
                    <a:pt x="593" y="431"/>
                  </a:lnTo>
                  <a:lnTo>
                    <a:pt x="591" y="443"/>
                  </a:lnTo>
                  <a:lnTo>
                    <a:pt x="587" y="453"/>
                  </a:lnTo>
                  <a:lnTo>
                    <a:pt x="583" y="460"/>
                  </a:lnTo>
                  <a:lnTo>
                    <a:pt x="577" y="468"/>
                  </a:lnTo>
                  <a:lnTo>
                    <a:pt x="579" y="479"/>
                  </a:lnTo>
                  <a:lnTo>
                    <a:pt x="585" y="489"/>
                  </a:lnTo>
                  <a:lnTo>
                    <a:pt x="593" y="499"/>
                  </a:lnTo>
                  <a:lnTo>
                    <a:pt x="602" y="506"/>
                  </a:lnTo>
                  <a:lnTo>
                    <a:pt x="612" y="516"/>
                  </a:lnTo>
                  <a:lnTo>
                    <a:pt x="620" y="525"/>
                  </a:lnTo>
                  <a:lnTo>
                    <a:pt x="625" y="535"/>
                  </a:lnTo>
                  <a:lnTo>
                    <a:pt x="627" y="547"/>
                  </a:lnTo>
                  <a:lnTo>
                    <a:pt x="595" y="566"/>
                  </a:lnTo>
                  <a:lnTo>
                    <a:pt x="576" y="575"/>
                  </a:lnTo>
                  <a:lnTo>
                    <a:pt x="570" y="577"/>
                  </a:lnTo>
                  <a:lnTo>
                    <a:pt x="566" y="577"/>
                  </a:lnTo>
                  <a:lnTo>
                    <a:pt x="562" y="577"/>
                  </a:lnTo>
                  <a:lnTo>
                    <a:pt x="558" y="573"/>
                  </a:lnTo>
                  <a:lnTo>
                    <a:pt x="549" y="568"/>
                  </a:lnTo>
                  <a:lnTo>
                    <a:pt x="530" y="562"/>
                  </a:lnTo>
                  <a:lnTo>
                    <a:pt x="514" y="558"/>
                  </a:lnTo>
                  <a:lnTo>
                    <a:pt x="495" y="556"/>
                  </a:lnTo>
                  <a:lnTo>
                    <a:pt x="470" y="554"/>
                  </a:lnTo>
                  <a:lnTo>
                    <a:pt x="439" y="554"/>
                  </a:lnTo>
                  <a:close/>
                  <a:moveTo>
                    <a:pt x="610" y="623"/>
                  </a:moveTo>
                  <a:lnTo>
                    <a:pt x="599" y="635"/>
                  </a:lnTo>
                  <a:lnTo>
                    <a:pt x="591" y="646"/>
                  </a:lnTo>
                  <a:lnTo>
                    <a:pt x="583" y="658"/>
                  </a:lnTo>
                  <a:lnTo>
                    <a:pt x="579" y="669"/>
                  </a:lnTo>
                  <a:lnTo>
                    <a:pt x="576" y="681"/>
                  </a:lnTo>
                  <a:lnTo>
                    <a:pt x="574" y="692"/>
                  </a:lnTo>
                  <a:lnTo>
                    <a:pt x="572" y="704"/>
                  </a:lnTo>
                  <a:lnTo>
                    <a:pt x="572" y="715"/>
                  </a:lnTo>
                  <a:lnTo>
                    <a:pt x="564" y="714"/>
                  </a:lnTo>
                  <a:lnTo>
                    <a:pt x="558" y="714"/>
                  </a:lnTo>
                  <a:lnTo>
                    <a:pt x="556" y="712"/>
                  </a:lnTo>
                  <a:lnTo>
                    <a:pt x="554" y="708"/>
                  </a:lnTo>
                  <a:lnTo>
                    <a:pt x="556" y="702"/>
                  </a:lnTo>
                  <a:lnTo>
                    <a:pt x="558" y="694"/>
                  </a:lnTo>
                  <a:lnTo>
                    <a:pt x="562" y="685"/>
                  </a:lnTo>
                  <a:lnTo>
                    <a:pt x="564" y="677"/>
                  </a:lnTo>
                  <a:lnTo>
                    <a:pt x="562" y="671"/>
                  </a:lnTo>
                  <a:lnTo>
                    <a:pt x="560" y="668"/>
                  </a:lnTo>
                  <a:lnTo>
                    <a:pt x="554" y="666"/>
                  </a:lnTo>
                  <a:lnTo>
                    <a:pt x="547" y="662"/>
                  </a:lnTo>
                  <a:lnTo>
                    <a:pt x="541" y="658"/>
                  </a:lnTo>
                  <a:lnTo>
                    <a:pt x="530" y="652"/>
                  </a:lnTo>
                  <a:lnTo>
                    <a:pt x="516" y="646"/>
                  </a:lnTo>
                  <a:lnTo>
                    <a:pt x="505" y="643"/>
                  </a:lnTo>
                  <a:lnTo>
                    <a:pt x="503" y="639"/>
                  </a:lnTo>
                  <a:lnTo>
                    <a:pt x="505" y="637"/>
                  </a:lnTo>
                  <a:lnTo>
                    <a:pt x="508" y="635"/>
                  </a:lnTo>
                  <a:lnTo>
                    <a:pt x="518" y="633"/>
                  </a:lnTo>
                  <a:lnTo>
                    <a:pt x="551" y="627"/>
                  </a:lnTo>
                  <a:lnTo>
                    <a:pt x="610" y="623"/>
                  </a:lnTo>
                  <a:close/>
                  <a:moveTo>
                    <a:pt x="424" y="610"/>
                  </a:moveTo>
                  <a:lnTo>
                    <a:pt x="424" y="616"/>
                  </a:lnTo>
                  <a:lnTo>
                    <a:pt x="420" y="623"/>
                  </a:lnTo>
                  <a:lnTo>
                    <a:pt x="414" y="631"/>
                  </a:lnTo>
                  <a:lnTo>
                    <a:pt x="409" y="639"/>
                  </a:lnTo>
                  <a:lnTo>
                    <a:pt x="403" y="646"/>
                  </a:lnTo>
                  <a:lnTo>
                    <a:pt x="399" y="652"/>
                  </a:lnTo>
                  <a:lnTo>
                    <a:pt x="395" y="656"/>
                  </a:lnTo>
                  <a:lnTo>
                    <a:pt x="393" y="656"/>
                  </a:lnTo>
                  <a:lnTo>
                    <a:pt x="401" y="660"/>
                  </a:lnTo>
                  <a:lnTo>
                    <a:pt x="407" y="664"/>
                  </a:lnTo>
                  <a:lnTo>
                    <a:pt x="411" y="666"/>
                  </a:lnTo>
                  <a:lnTo>
                    <a:pt x="414" y="669"/>
                  </a:lnTo>
                  <a:lnTo>
                    <a:pt x="416" y="677"/>
                  </a:lnTo>
                  <a:lnTo>
                    <a:pt x="416" y="685"/>
                  </a:lnTo>
                  <a:lnTo>
                    <a:pt x="418" y="692"/>
                  </a:lnTo>
                  <a:lnTo>
                    <a:pt x="420" y="698"/>
                  </a:lnTo>
                  <a:lnTo>
                    <a:pt x="426" y="702"/>
                  </a:lnTo>
                  <a:lnTo>
                    <a:pt x="439" y="702"/>
                  </a:lnTo>
                  <a:lnTo>
                    <a:pt x="441" y="694"/>
                  </a:lnTo>
                  <a:lnTo>
                    <a:pt x="445" y="689"/>
                  </a:lnTo>
                  <a:lnTo>
                    <a:pt x="451" y="687"/>
                  </a:lnTo>
                  <a:lnTo>
                    <a:pt x="457" y="687"/>
                  </a:lnTo>
                  <a:lnTo>
                    <a:pt x="466" y="687"/>
                  </a:lnTo>
                  <a:lnTo>
                    <a:pt x="476" y="685"/>
                  </a:lnTo>
                  <a:lnTo>
                    <a:pt x="485" y="679"/>
                  </a:lnTo>
                  <a:lnTo>
                    <a:pt x="497" y="669"/>
                  </a:lnTo>
                  <a:lnTo>
                    <a:pt x="487" y="668"/>
                  </a:lnTo>
                  <a:lnTo>
                    <a:pt x="476" y="660"/>
                  </a:lnTo>
                  <a:lnTo>
                    <a:pt x="460" y="648"/>
                  </a:lnTo>
                  <a:lnTo>
                    <a:pt x="445" y="637"/>
                  </a:lnTo>
                  <a:lnTo>
                    <a:pt x="434" y="623"/>
                  </a:lnTo>
                  <a:lnTo>
                    <a:pt x="424" y="614"/>
                  </a:lnTo>
                  <a:lnTo>
                    <a:pt x="422" y="612"/>
                  </a:lnTo>
                  <a:lnTo>
                    <a:pt x="420" y="610"/>
                  </a:lnTo>
                  <a:lnTo>
                    <a:pt x="422" y="608"/>
                  </a:lnTo>
                  <a:lnTo>
                    <a:pt x="424" y="610"/>
                  </a:lnTo>
                  <a:close/>
                  <a:moveTo>
                    <a:pt x="297" y="587"/>
                  </a:moveTo>
                  <a:lnTo>
                    <a:pt x="384" y="608"/>
                  </a:lnTo>
                  <a:lnTo>
                    <a:pt x="384" y="595"/>
                  </a:lnTo>
                  <a:lnTo>
                    <a:pt x="384" y="573"/>
                  </a:lnTo>
                  <a:lnTo>
                    <a:pt x="382" y="550"/>
                  </a:lnTo>
                  <a:lnTo>
                    <a:pt x="380" y="527"/>
                  </a:lnTo>
                  <a:lnTo>
                    <a:pt x="376" y="502"/>
                  </a:lnTo>
                  <a:lnTo>
                    <a:pt x="372" y="481"/>
                  </a:lnTo>
                  <a:lnTo>
                    <a:pt x="366" y="464"/>
                  </a:lnTo>
                  <a:lnTo>
                    <a:pt x="361" y="453"/>
                  </a:lnTo>
                  <a:lnTo>
                    <a:pt x="353" y="453"/>
                  </a:lnTo>
                  <a:lnTo>
                    <a:pt x="345" y="453"/>
                  </a:lnTo>
                  <a:lnTo>
                    <a:pt x="338" y="456"/>
                  </a:lnTo>
                  <a:lnTo>
                    <a:pt x="328" y="462"/>
                  </a:lnTo>
                  <a:lnTo>
                    <a:pt x="320" y="470"/>
                  </a:lnTo>
                  <a:lnTo>
                    <a:pt x="313" y="477"/>
                  </a:lnTo>
                  <a:lnTo>
                    <a:pt x="305" y="487"/>
                  </a:lnTo>
                  <a:lnTo>
                    <a:pt x="297" y="499"/>
                  </a:lnTo>
                  <a:lnTo>
                    <a:pt x="292" y="508"/>
                  </a:lnTo>
                  <a:lnTo>
                    <a:pt x="288" y="520"/>
                  </a:lnTo>
                  <a:lnTo>
                    <a:pt x="284" y="533"/>
                  </a:lnTo>
                  <a:lnTo>
                    <a:pt x="284" y="545"/>
                  </a:lnTo>
                  <a:lnTo>
                    <a:pt x="284" y="556"/>
                  </a:lnTo>
                  <a:lnTo>
                    <a:pt x="286" y="566"/>
                  </a:lnTo>
                  <a:lnTo>
                    <a:pt x="292" y="577"/>
                  </a:lnTo>
                  <a:lnTo>
                    <a:pt x="297" y="587"/>
                  </a:lnTo>
                  <a:close/>
                  <a:moveTo>
                    <a:pt x="259" y="644"/>
                  </a:moveTo>
                  <a:lnTo>
                    <a:pt x="73" y="646"/>
                  </a:lnTo>
                  <a:lnTo>
                    <a:pt x="73" y="633"/>
                  </a:lnTo>
                  <a:lnTo>
                    <a:pt x="71" y="620"/>
                  </a:lnTo>
                  <a:lnTo>
                    <a:pt x="69" y="606"/>
                  </a:lnTo>
                  <a:lnTo>
                    <a:pt x="67" y="593"/>
                  </a:lnTo>
                  <a:lnTo>
                    <a:pt x="65" y="581"/>
                  </a:lnTo>
                  <a:lnTo>
                    <a:pt x="63" y="570"/>
                  </a:lnTo>
                  <a:lnTo>
                    <a:pt x="61" y="556"/>
                  </a:lnTo>
                  <a:lnTo>
                    <a:pt x="61" y="545"/>
                  </a:lnTo>
                  <a:lnTo>
                    <a:pt x="50" y="535"/>
                  </a:lnTo>
                  <a:lnTo>
                    <a:pt x="42" y="522"/>
                  </a:lnTo>
                  <a:lnTo>
                    <a:pt x="34" y="504"/>
                  </a:lnTo>
                  <a:lnTo>
                    <a:pt x="29" y="485"/>
                  </a:lnTo>
                  <a:lnTo>
                    <a:pt x="23" y="464"/>
                  </a:lnTo>
                  <a:lnTo>
                    <a:pt x="19" y="441"/>
                  </a:lnTo>
                  <a:lnTo>
                    <a:pt x="15" y="418"/>
                  </a:lnTo>
                  <a:lnTo>
                    <a:pt x="13" y="393"/>
                  </a:lnTo>
                  <a:lnTo>
                    <a:pt x="10" y="343"/>
                  </a:lnTo>
                  <a:lnTo>
                    <a:pt x="8" y="295"/>
                  </a:lnTo>
                  <a:lnTo>
                    <a:pt x="4" y="253"/>
                  </a:lnTo>
                  <a:lnTo>
                    <a:pt x="0" y="218"/>
                  </a:lnTo>
                  <a:lnTo>
                    <a:pt x="19" y="226"/>
                  </a:lnTo>
                  <a:lnTo>
                    <a:pt x="38" y="232"/>
                  </a:lnTo>
                  <a:lnTo>
                    <a:pt x="56" y="236"/>
                  </a:lnTo>
                  <a:lnTo>
                    <a:pt x="71" y="240"/>
                  </a:lnTo>
                  <a:lnTo>
                    <a:pt x="86" y="241"/>
                  </a:lnTo>
                  <a:lnTo>
                    <a:pt x="102" y="241"/>
                  </a:lnTo>
                  <a:lnTo>
                    <a:pt x="115" y="240"/>
                  </a:lnTo>
                  <a:lnTo>
                    <a:pt x="128" y="238"/>
                  </a:lnTo>
                  <a:lnTo>
                    <a:pt x="140" y="234"/>
                  </a:lnTo>
                  <a:lnTo>
                    <a:pt x="152" y="230"/>
                  </a:lnTo>
                  <a:lnTo>
                    <a:pt x="163" y="224"/>
                  </a:lnTo>
                  <a:lnTo>
                    <a:pt x="173" y="218"/>
                  </a:lnTo>
                  <a:lnTo>
                    <a:pt x="194" y="203"/>
                  </a:lnTo>
                  <a:lnTo>
                    <a:pt x="211" y="188"/>
                  </a:lnTo>
                  <a:lnTo>
                    <a:pt x="207" y="182"/>
                  </a:lnTo>
                  <a:lnTo>
                    <a:pt x="196" y="174"/>
                  </a:lnTo>
                  <a:lnTo>
                    <a:pt x="180" y="167"/>
                  </a:lnTo>
                  <a:lnTo>
                    <a:pt x="157" y="159"/>
                  </a:lnTo>
                  <a:lnTo>
                    <a:pt x="146" y="157"/>
                  </a:lnTo>
                  <a:lnTo>
                    <a:pt x="134" y="155"/>
                  </a:lnTo>
                  <a:lnTo>
                    <a:pt x="121" y="155"/>
                  </a:lnTo>
                  <a:lnTo>
                    <a:pt x="107" y="155"/>
                  </a:lnTo>
                  <a:lnTo>
                    <a:pt x="94" y="157"/>
                  </a:lnTo>
                  <a:lnTo>
                    <a:pt x="81" y="161"/>
                  </a:lnTo>
                  <a:lnTo>
                    <a:pt x="67" y="167"/>
                  </a:lnTo>
                  <a:lnTo>
                    <a:pt x="54" y="176"/>
                  </a:lnTo>
                  <a:lnTo>
                    <a:pt x="42" y="182"/>
                  </a:lnTo>
                  <a:lnTo>
                    <a:pt x="34" y="186"/>
                  </a:lnTo>
                  <a:lnTo>
                    <a:pt x="33" y="186"/>
                  </a:lnTo>
                  <a:lnTo>
                    <a:pt x="31" y="186"/>
                  </a:lnTo>
                  <a:lnTo>
                    <a:pt x="31" y="184"/>
                  </a:lnTo>
                  <a:lnTo>
                    <a:pt x="34" y="170"/>
                  </a:lnTo>
                  <a:lnTo>
                    <a:pt x="44" y="149"/>
                  </a:lnTo>
                  <a:lnTo>
                    <a:pt x="57" y="128"/>
                  </a:lnTo>
                  <a:lnTo>
                    <a:pt x="71" y="105"/>
                  </a:lnTo>
                  <a:lnTo>
                    <a:pt x="81" y="90"/>
                  </a:lnTo>
                  <a:lnTo>
                    <a:pt x="82" y="80"/>
                  </a:lnTo>
                  <a:lnTo>
                    <a:pt x="92" y="80"/>
                  </a:lnTo>
                  <a:lnTo>
                    <a:pt x="107" y="80"/>
                  </a:lnTo>
                  <a:lnTo>
                    <a:pt x="128" y="80"/>
                  </a:lnTo>
                  <a:lnTo>
                    <a:pt x="152" y="78"/>
                  </a:lnTo>
                  <a:lnTo>
                    <a:pt x="176" y="78"/>
                  </a:lnTo>
                  <a:lnTo>
                    <a:pt x="199" y="78"/>
                  </a:lnTo>
                  <a:lnTo>
                    <a:pt x="221" y="78"/>
                  </a:lnTo>
                  <a:lnTo>
                    <a:pt x="234" y="78"/>
                  </a:lnTo>
                  <a:lnTo>
                    <a:pt x="236" y="61"/>
                  </a:lnTo>
                  <a:lnTo>
                    <a:pt x="240" y="48"/>
                  </a:lnTo>
                  <a:lnTo>
                    <a:pt x="246" y="36"/>
                  </a:lnTo>
                  <a:lnTo>
                    <a:pt x="255" y="26"/>
                  </a:lnTo>
                  <a:lnTo>
                    <a:pt x="265" y="19"/>
                  </a:lnTo>
                  <a:lnTo>
                    <a:pt x="274" y="11"/>
                  </a:lnTo>
                  <a:lnTo>
                    <a:pt x="286" y="5"/>
                  </a:lnTo>
                  <a:lnTo>
                    <a:pt x="297" y="0"/>
                  </a:lnTo>
                  <a:lnTo>
                    <a:pt x="301" y="21"/>
                  </a:lnTo>
                  <a:lnTo>
                    <a:pt x="301" y="46"/>
                  </a:lnTo>
                  <a:lnTo>
                    <a:pt x="297" y="73"/>
                  </a:lnTo>
                  <a:lnTo>
                    <a:pt x="294" y="101"/>
                  </a:lnTo>
                  <a:lnTo>
                    <a:pt x="286" y="130"/>
                  </a:lnTo>
                  <a:lnTo>
                    <a:pt x="280" y="157"/>
                  </a:lnTo>
                  <a:lnTo>
                    <a:pt x="272" y="182"/>
                  </a:lnTo>
                  <a:lnTo>
                    <a:pt x="267" y="203"/>
                  </a:lnTo>
                  <a:lnTo>
                    <a:pt x="270" y="207"/>
                  </a:lnTo>
                  <a:lnTo>
                    <a:pt x="276" y="213"/>
                  </a:lnTo>
                  <a:lnTo>
                    <a:pt x="282" y="216"/>
                  </a:lnTo>
                  <a:lnTo>
                    <a:pt x="290" y="220"/>
                  </a:lnTo>
                  <a:lnTo>
                    <a:pt x="309" y="226"/>
                  </a:lnTo>
                  <a:lnTo>
                    <a:pt x="328" y="230"/>
                  </a:lnTo>
                  <a:lnTo>
                    <a:pt x="349" y="236"/>
                  </a:lnTo>
                  <a:lnTo>
                    <a:pt x="368" y="241"/>
                  </a:lnTo>
                  <a:lnTo>
                    <a:pt x="376" y="245"/>
                  </a:lnTo>
                  <a:lnTo>
                    <a:pt x="382" y="249"/>
                  </a:lnTo>
                  <a:lnTo>
                    <a:pt x="388" y="253"/>
                  </a:lnTo>
                  <a:lnTo>
                    <a:pt x="391" y="259"/>
                  </a:lnTo>
                  <a:lnTo>
                    <a:pt x="384" y="263"/>
                  </a:lnTo>
                  <a:lnTo>
                    <a:pt x="372" y="268"/>
                  </a:lnTo>
                  <a:lnTo>
                    <a:pt x="359" y="276"/>
                  </a:lnTo>
                  <a:lnTo>
                    <a:pt x="343" y="286"/>
                  </a:lnTo>
                  <a:lnTo>
                    <a:pt x="330" y="295"/>
                  </a:lnTo>
                  <a:lnTo>
                    <a:pt x="317" y="303"/>
                  </a:lnTo>
                  <a:lnTo>
                    <a:pt x="305" y="309"/>
                  </a:lnTo>
                  <a:lnTo>
                    <a:pt x="297" y="311"/>
                  </a:lnTo>
                  <a:lnTo>
                    <a:pt x="297" y="320"/>
                  </a:lnTo>
                  <a:lnTo>
                    <a:pt x="295" y="332"/>
                  </a:lnTo>
                  <a:lnTo>
                    <a:pt x="294" y="347"/>
                  </a:lnTo>
                  <a:lnTo>
                    <a:pt x="288" y="362"/>
                  </a:lnTo>
                  <a:lnTo>
                    <a:pt x="274" y="401"/>
                  </a:lnTo>
                  <a:lnTo>
                    <a:pt x="259" y="441"/>
                  </a:lnTo>
                  <a:lnTo>
                    <a:pt x="238" y="483"/>
                  </a:lnTo>
                  <a:lnTo>
                    <a:pt x="217" y="522"/>
                  </a:lnTo>
                  <a:lnTo>
                    <a:pt x="205" y="539"/>
                  </a:lnTo>
                  <a:lnTo>
                    <a:pt x="194" y="552"/>
                  </a:lnTo>
                  <a:lnTo>
                    <a:pt x="184" y="566"/>
                  </a:lnTo>
                  <a:lnTo>
                    <a:pt x="173" y="575"/>
                  </a:lnTo>
                  <a:lnTo>
                    <a:pt x="155" y="589"/>
                  </a:lnTo>
                  <a:lnTo>
                    <a:pt x="148" y="595"/>
                  </a:lnTo>
                  <a:lnTo>
                    <a:pt x="152" y="593"/>
                  </a:lnTo>
                  <a:lnTo>
                    <a:pt x="157" y="591"/>
                  </a:lnTo>
                  <a:lnTo>
                    <a:pt x="163" y="593"/>
                  </a:lnTo>
                  <a:lnTo>
                    <a:pt x="167" y="595"/>
                  </a:lnTo>
                  <a:lnTo>
                    <a:pt x="169" y="596"/>
                  </a:lnTo>
                  <a:lnTo>
                    <a:pt x="171" y="600"/>
                  </a:lnTo>
                  <a:lnTo>
                    <a:pt x="171" y="608"/>
                  </a:lnTo>
                  <a:lnTo>
                    <a:pt x="178" y="608"/>
                  </a:lnTo>
                  <a:lnTo>
                    <a:pt x="186" y="608"/>
                  </a:lnTo>
                  <a:lnTo>
                    <a:pt x="194" y="612"/>
                  </a:lnTo>
                  <a:lnTo>
                    <a:pt x="205" y="614"/>
                  </a:lnTo>
                  <a:lnTo>
                    <a:pt x="217" y="620"/>
                  </a:lnTo>
                  <a:lnTo>
                    <a:pt x="228" y="625"/>
                  </a:lnTo>
                  <a:lnTo>
                    <a:pt x="244" y="635"/>
                  </a:lnTo>
                  <a:lnTo>
                    <a:pt x="259" y="644"/>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6" name="Freeform 1090"/>
            <p:cNvSpPr>
              <a:spLocks/>
            </p:cNvSpPr>
            <p:nvPr/>
          </p:nvSpPr>
          <p:spPr bwMode="auto">
            <a:xfrm>
              <a:off x="4410" y="4073"/>
              <a:ext cx="76" cy="50"/>
            </a:xfrm>
            <a:custGeom>
              <a:avLst/>
              <a:gdLst>
                <a:gd name="T0" fmla="*/ 5 w 76"/>
                <a:gd name="T1" fmla="*/ 23 h 50"/>
                <a:gd name="T2" fmla="*/ 5 w 76"/>
                <a:gd name="T3" fmla="*/ 23 h 50"/>
                <a:gd name="T4" fmla="*/ 11 w 76"/>
                <a:gd name="T5" fmla="*/ 15 h 50"/>
                <a:gd name="T6" fmla="*/ 19 w 76"/>
                <a:gd name="T7" fmla="*/ 9 h 50"/>
                <a:gd name="T8" fmla="*/ 28 w 76"/>
                <a:gd name="T9" fmla="*/ 7 h 50"/>
                <a:gd name="T10" fmla="*/ 36 w 76"/>
                <a:gd name="T11" fmla="*/ 7 h 50"/>
                <a:gd name="T12" fmla="*/ 44 w 76"/>
                <a:gd name="T13" fmla="*/ 9 h 50"/>
                <a:gd name="T14" fmla="*/ 51 w 76"/>
                <a:gd name="T15" fmla="*/ 13 h 50"/>
                <a:gd name="T16" fmla="*/ 57 w 76"/>
                <a:gd name="T17" fmla="*/ 17 h 50"/>
                <a:gd name="T18" fmla="*/ 63 w 76"/>
                <a:gd name="T19" fmla="*/ 23 h 50"/>
                <a:gd name="T20" fmla="*/ 67 w 76"/>
                <a:gd name="T21" fmla="*/ 28 h 50"/>
                <a:gd name="T22" fmla="*/ 69 w 76"/>
                <a:gd name="T23" fmla="*/ 32 h 50"/>
                <a:gd name="T24" fmla="*/ 69 w 76"/>
                <a:gd name="T25" fmla="*/ 36 h 50"/>
                <a:gd name="T26" fmla="*/ 69 w 76"/>
                <a:gd name="T27" fmla="*/ 40 h 50"/>
                <a:gd name="T28" fmla="*/ 65 w 76"/>
                <a:gd name="T29" fmla="*/ 42 h 50"/>
                <a:gd name="T30" fmla="*/ 59 w 76"/>
                <a:gd name="T31" fmla="*/ 44 h 50"/>
                <a:gd name="T32" fmla="*/ 48 w 76"/>
                <a:gd name="T33" fmla="*/ 42 h 50"/>
                <a:gd name="T34" fmla="*/ 34 w 76"/>
                <a:gd name="T35" fmla="*/ 40 h 50"/>
                <a:gd name="T36" fmla="*/ 32 w 76"/>
                <a:gd name="T37" fmla="*/ 46 h 50"/>
                <a:gd name="T38" fmla="*/ 48 w 76"/>
                <a:gd name="T39" fmla="*/ 50 h 50"/>
                <a:gd name="T40" fmla="*/ 59 w 76"/>
                <a:gd name="T41" fmla="*/ 50 h 50"/>
                <a:gd name="T42" fmla="*/ 67 w 76"/>
                <a:gd name="T43" fmla="*/ 48 h 50"/>
                <a:gd name="T44" fmla="*/ 74 w 76"/>
                <a:gd name="T45" fmla="*/ 44 h 50"/>
                <a:gd name="T46" fmla="*/ 76 w 76"/>
                <a:gd name="T47" fmla="*/ 38 h 50"/>
                <a:gd name="T48" fmla="*/ 76 w 76"/>
                <a:gd name="T49" fmla="*/ 30 h 50"/>
                <a:gd name="T50" fmla="*/ 72 w 76"/>
                <a:gd name="T51" fmla="*/ 25 h 50"/>
                <a:gd name="T52" fmla="*/ 69 w 76"/>
                <a:gd name="T53" fmla="*/ 17 h 50"/>
                <a:gd name="T54" fmla="*/ 63 w 76"/>
                <a:gd name="T55" fmla="*/ 11 h 50"/>
                <a:gd name="T56" fmla="*/ 55 w 76"/>
                <a:gd name="T57" fmla="*/ 7 h 50"/>
                <a:gd name="T58" fmla="*/ 46 w 76"/>
                <a:gd name="T59" fmla="*/ 4 h 50"/>
                <a:gd name="T60" fmla="*/ 36 w 76"/>
                <a:gd name="T61" fmla="*/ 0 h 50"/>
                <a:gd name="T62" fmla="*/ 26 w 76"/>
                <a:gd name="T63" fmla="*/ 0 h 50"/>
                <a:gd name="T64" fmla="*/ 17 w 76"/>
                <a:gd name="T65" fmla="*/ 4 h 50"/>
                <a:gd name="T66" fmla="*/ 7 w 76"/>
                <a:gd name="T67" fmla="*/ 9 h 50"/>
                <a:gd name="T68" fmla="*/ 0 w 76"/>
                <a:gd name="T69" fmla="*/ 17 h 50"/>
                <a:gd name="T70" fmla="*/ 0 w 76"/>
                <a:gd name="T71" fmla="*/ 17 h 50"/>
                <a:gd name="T72" fmla="*/ 5 w 76"/>
                <a:gd name="T73" fmla="*/ 23 h 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6"/>
                <a:gd name="T112" fmla="*/ 0 h 50"/>
                <a:gd name="T113" fmla="*/ 76 w 76"/>
                <a:gd name="T114" fmla="*/ 50 h 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6" h="50">
                  <a:moveTo>
                    <a:pt x="5" y="23"/>
                  </a:moveTo>
                  <a:lnTo>
                    <a:pt x="5" y="23"/>
                  </a:lnTo>
                  <a:lnTo>
                    <a:pt x="11" y="15"/>
                  </a:lnTo>
                  <a:lnTo>
                    <a:pt x="19" y="9"/>
                  </a:lnTo>
                  <a:lnTo>
                    <a:pt x="28" y="7"/>
                  </a:lnTo>
                  <a:lnTo>
                    <a:pt x="36" y="7"/>
                  </a:lnTo>
                  <a:lnTo>
                    <a:pt x="44" y="9"/>
                  </a:lnTo>
                  <a:lnTo>
                    <a:pt x="51" y="13"/>
                  </a:lnTo>
                  <a:lnTo>
                    <a:pt x="57" y="17"/>
                  </a:lnTo>
                  <a:lnTo>
                    <a:pt x="63" y="23"/>
                  </a:lnTo>
                  <a:lnTo>
                    <a:pt x="67" y="28"/>
                  </a:lnTo>
                  <a:lnTo>
                    <a:pt x="69" y="32"/>
                  </a:lnTo>
                  <a:lnTo>
                    <a:pt x="69" y="36"/>
                  </a:lnTo>
                  <a:lnTo>
                    <a:pt x="69" y="40"/>
                  </a:lnTo>
                  <a:lnTo>
                    <a:pt x="65" y="42"/>
                  </a:lnTo>
                  <a:lnTo>
                    <a:pt x="59" y="44"/>
                  </a:lnTo>
                  <a:lnTo>
                    <a:pt x="48" y="42"/>
                  </a:lnTo>
                  <a:lnTo>
                    <a:pt x="34" y="40"/>
                  </a:lnTo>
                  <a:lnTo>
                    <a:pt x="32" y="46"/>
                  </a:lnTo>
                  <a:lnTo>
                    <a:pt x="48" y="50"/>
                  </a:lnTo>
                  <a:lnTo>
                    <a:pt x="59" y="50"/>
                  </a:lnTo>
                  <a:lnTo>
                    <a:pt x="67" y="48"/>
                  </a:lnTo>
                  <a:lnTo>
                    <a:pt x="74" y="44"/>
                  </a:lnTo>
                  <a:lnTo>
                    <a:pt x="76" y="38"/>
                  </a:lnTo>
                  <a:lnTo>
                    <a:pt x="76" y="30"/>
                  </a:lnTo>
                  <a:lnTo>
                    <a:pt x="72" y="25"/>
                  </a:lnTo>
                  <a:lnTo>
                    <a:pt x="69" y="17"/>
                  </a:lnTo>
                  <a:lnTo>
                    <a:pt x="63" y="11"/>
                  </a:lnTo>
                  <a:lnTo>
                    <a:pt x="55" y="7"/>
                  </a:lnTo>
                  <a:lnTo>
                    <a:pt x="46" y="4"/>
                  </a:lnTo>
                  <a:lnTo>
                    <a:pt x="36" y="0"/>
                  </a:lnTo>
                  <a:lnTo>
                    <a:pt x="26" y="0"/>
                  </a:lnTo>
                  <a:lnTo>
                    <a:pt x="17" y="4"/>
                  </a:lnTo>
                  <a:lnTo>
                    <a:pt x="7" y="9"/>
                  </a:lnTo>
                  <a:lnTo>
                    <a:pt x="0" y="17"/>
                  </a:lnTo>
                  <a:lnTo>
                    <a:pt x="5"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7" name="Freeform 1091"/>
            <p:cNvSpPr>
              <a:spLocks/>
            </p:cNvSpPr>
            <p:nvPr/>
          </p:nvSpPr>
          <p:spPr bwMode="auto">
            <a:xfrm>
              <a:off x="4388" y="4090"/>
              <a:ext cx="56" cy="50"/>
            </a:xfrm>
            <a:custGeom>
              <a:avLst/>
              <a:gdLst>
                <a:gd name="T0" fmla="*/ 56 w 56"/>
                <a:gd name="T1" fmla="*/ 23 h 50"/>
                <a:gd name="T2" fmla="*/ 52 w 56"/>
                <a:gd name="T3" fmla="*/ 23 h 50"/>
                <a:gd name="T4" fmla="*/ 39 w 56"/>
                <a:gd name="T5" fmla="*/ 33 h 50"/>
                <a:gd name="T6" fmla="*/ 25 w 56"/>
                <a:gd name="T7" fmla="*/ 40 h 50"/>
                <a:gd name="T8" fmla="*/ 16 w 56"/>
                <a:gd name="T9" fmla="*/ 44 h 50"/>
                <a:gd name="T10" fmla="*/ 8 w 56"/>
                <a:gd name="T11" fmla="*/ 44 h 50"/>
                <a:gd name="T12" fmla="*/ 8 w 56"/>
                <a:gd name="T13" fmla="*/ 42 h 50"/>
                <a:gd name="T14" fmla="*/ 8 w 56"/>
                <a:gd name="T15" fmla="*/ 42 h 50"/>
                <a:gd name="T16" fmla="*/ 8 w 56"/>
                <a:gd name="T17" fmla="*/ 40 h 50"/>
                <a:gd name="T18" fmla="*/ 8 w 56"/>
                <a:gd name="T19" fmla="*/ 36 h 50"/>
                <a:gd name="T20" fmla="*/ 14 w 56"/>
                <a:gd name="T21" fmla="*/ 23 h 50"/>
                <a:gd name="T22" fmla="*/ 27 w 56"/>
                <a:gd name="T23" fmla="*/ 6 h 50"/>
                <a:gd name="T24" fmla="*/ 22 w 56"/>
                <a:gd name="T25" fmla="*/ 0 h 50"/>
                <a:gd name="T26" fmla="*/ 8 w 56"/>
                <a:gd name="T27" fmla="*/ 19 h 50"/>
                <a:gd name="T28" fmla="*/ 2 w 56"/>
                <a:gd name="T29" fmla="*/ 33 h 50"/>
                <a:gd name="T30" fmla="*/ 0 w 56"/>
                <a:gd name="T31" fmla="*/ 38 h 50"/>
                <a:gd name="T32" fmla="*/ 0 w 56"/>
                <a:gd name="T33" fmla="*/ 44 h 50"/>
                <a:gd name="T34" fmla="*/ 2 w 56"/>
                <a:gd name="T35" fmla="*/ 48 h 50"/>
                <a:gd name="T36" fmla="*/ 8 w 56"/>
                <a:gd name="T37" fmla="*/ 50 h 50"/>
                <a:gd name="T38" fmla="*/ 16 w 56"/>
                <a:gd name="T39" fmla="*/ 50 h 50"/>
                <a:gd name="T40" fmla="*/ 27 w 56"/>
                <a:gd name="T41" fmla="*/ 46 h 50"/>
                <a:gd name="T42" fmla="*/ 41 w 56"/>
                <a:gd name="T43" fmla="*/ 38 h 50"/>
                <a:gd name="T44" fmla="*/ 56 w 56"/>
                <a:gd name="T45" fmla="*/ 29 h 50"/>
                <a:gd name="T46" fmla="*/ 54 w 56"/>
                <a:gd name="T47" fmla="*/ 29 h 50"/>
                <a:gd name="T48" fmla="*/ 56 w 56"/>
                <a:gd name="T49" fmla="*/ 23 h 50"/>
                <a:gd name="T50" fmla="*/ 54 w 56"/>
                <a:gd name="T51" fmla="*/ 23 h 50"/>
                <a:gd name="T52" fmla="*/ 52 w 56"/>
                <a:gd name="T53" fmla="*/ 23 h 50"/>
                <a:gd name="T54" fmla="*/ 56 w 56"/>
                <a:gd name="T55" fmla="*/ 23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50"/>
                <a:gd name="T86" fmla="*/ 56 w 56"/>
                <a:gd name="T87" fmla="*/ 50 h 5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50">
                  <a:moveTo>
                    <a:pt x="56" y="23"/>
                  </a:moveTo>
                  <a:lnTo>
                    <a:pt x="52" y="23"/>
                  </a:lnTo>
                  <a:lnTo>
                    <a:pt x="39" y="33"/>
                  </a:lnTo>
                  <a:lnTo>
                    <a:pt x="25" y="40"/>
                  </a:lnTo>
                  <a:lnTo>
                    <a:pt x="16" y="44"/>
                  </a:lnTo>
                  <a:lnTo>
                    <a:pt x="8" y="44"/>
                  </a:lnTo>
                  <a:lnTo>
                    <a:pt x="8" y="42"/>
                  </a:lnTo>
                  <a:lnTo>
                    <a:pt x="8" y="40"/>
                  </a:lnTo>
                  <a:lnTo>
                    <a:pt x="8" y="36"/>
                  </a:lnTo>
                  <a:lnTo>
                    <a:pt x="14" y="23"/>
                  </a:lnTo>
                  <a:lnTo>
                    <a:pt x="27" y="6"/>
                  </a:lnTo>
                  <a:lnTo>
                    <a:pt x="22" y="0"/>
                  </a:lnTo>
                  <a:lnTo>
                    <a:pt x="8" y="19"/>
                  </a:lnTo>
                  <a:lnTo>
                    <a:pt x="2" y="33"/>
                  </a:lnTo>
                  <a:lnTo>
                    <a:pt x="0" y="38"/>
                  </a:lnTo>
                  <a:lnTo>
                    <a:pt x="0" y="44"/>
                  </a:lnTo>
                  <a:lnTo>
                    <a:pt x="2" y="48"/>
                  </a:lnTo>
                  <a:lnTo>
                    <a:pt x="8" y="50"/>
                  </a:lnTo>
                  <a:lnTo>
                    <a:pt x="16" y="50"/>
                  </a:lnTo>
                  <a:lnTo>
                    <a:pt x="27" y="46"/>
                  </a:lnTo>
                  <a:lnTo>
                    <a:pt x="41" y="38"/>
                  </a:lnTo>
                  <a:lnTo>
                    <a:pt x="56" y="29"/>
                  </a:lnTo>
                  <a:lnTo>
                    <a:pt x="54" y="29"/>
                  </a:lnTo>
                  <a:lnTo>
                    <a:pt x="56" y="23"/>
                  </a:lnTo>
                  <a:lnTo>
                    <a:pt x="54" y="23"/>
                  </a:lnTo>
                  <a:lnTo>
                    <a:pt x="52" y="23"/>
                  </a:lnTo>
                  <a:lnTo>
                    <a:pt x="56"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8" name="Freeform 1092"/>
            <p:cNvSpPr>
              <a:spLocks/>
            </p:cNvSpPr>
            <p:nvPr/>
          </p:nvSpPr>
          <p:spPr bwMode="auto">
            <a:xfrm>
              <a:off x="3891" y="3921"/>
              <a:ext cx="87" cy="161"/>
            </a:xfrm>
            <a:custGeom>
              <a:avLst/>
              <a:gdLst>
                <a:gd name="T0" fmla="*/ 85 w 87"/>
                <a:gd name="T1" fmla="*/ 0 h 161"/>
                <a:gd name="T2" fmla="*/ 85 w 87"/>
                <a:gd name="T3" fmla="*/ 0 h 161"/>
                <a:gd name="T4" fmla="*/ 56 w 87"/>
                <a:gd name="T5" fmla="*/ 12 h 161"/>
                <a:gd name="T6" fmla="*/ 37 w 87"/>
                <a:gd name="T7" fmla="*/ 17 h 161"/>
                <a:gd name="T8" fmla="*/ 29 w 87"/>
                <a:gd name="T9" fmla="*/ 19 h 161"/>
                <a:gd name="T10" fmla="*/ 22 w 87"/>
                <a:gd name="T11" fmla="*/ 21 h 161"/>
                <a:gd name="T12" fmla="*/ 16 w 87"/>
                <a:gd name="T13" fmla="*/ 23 h 161"/>
                <a:gd name="T14" fmla="*/ 10 w 87"/>
                <a:gd name="T15" fmla="*/ 27 h 161"/>
                <a:gd name="T16" fmla="*/ 6 w 87"/>
                <a:gd name="T17" fmla="*/ 33 h 161"/>
                <a:gd name="T18" fmla="*/ 4 w 87"/>
                <a:gd name="T19" fmla="*/ 40 h 161"/>
                <a:gd name="T20" fmla="*/ 2 w 87"/>
                <a:gd name="T21" fmla="*/ 52 h 161"/>
                <a:gd name="T22" fmla="*/ 2 w 87"/>
                <a:gd name="T23" fmla="*/ 65 h 161"/>
                <a:gd name="T24" fmla="*/ 0 w 87"/>
                <a:gd name="T25" fmla="*/ 104 h 161"/>
                <a:gd name="T26" fmla="*/ 2 w 87"/>
                <a:gd name="T27" fmla="*/ 161 h 161"/>
                <a:gd name="T28" fmla="*/ 8 w 87"/>
                <a:gd name="T29" fmla="*/ 161 h 161"/>
                <a:gd name="T30" fmla="*/ 8 w 87"/>
                <a:gd name="T31" fmla="*/ 104 h 161"/>
                <a:gd name="T32" fmla="*/ 8 w 87"/>
                <a:gd name="T33" fmla="*/ 65 h 161"/>
                <a:gd name="T34" fmla="*/ 10 w 87"/>
                <a:gd name="T35" fmla="*/ 52 h 161"/>
                <a:gd name="T36" fmla="*/ 12 w 87"/>
                <a:gd name="T37" fmla="*/ 42 h 161"/>
                <a:gd name="T38" fmla="*/ 14 w 87"/>
                <a:gd name="T39" fmla="*/ 37 h 161"/>
                <a:gd name="T40" fmla="*/ 16 w 87"/>
                <a:gd name="T41" fmla="*/ 33 h 161"/>
                <a:gd name="T42" fmla="*/ 20 w 87"/>
                <a:gd name="T43" fmla="*/ 29 h 161"/>
                <a:gd name="T44" fmla="*/ 24 w 87"/>
                <a:gd name="T45" fmla="*/ 27 h 161"/>
                <a:gd name="T46" fmla="*/ 31 w 87"/>
                <a:gd name="T47" fmla="*/ 25 h 161"/>
                <a:gd name="T48" fmla="*/ 39 w 87"/>
                <a:gd name="T49" fmla="*/ 23 h 161"/>
                <a:gd name="T50" fmla="*/ 60 w 87"/>
                <a:gd name="T51" fmla="*/ 19 h 161"/>
                <a:gd name="T52" fmla="*/ 87 w 87"/>
                <a:gd name="T53" fmla="*/ 6 h 161"/>
                <a:gd name="T54" fmla="*/ 85 w 87"/>
                <a:gd name="T55" fmla="*/ 6 h 161"/>
                <a:gd name="T56" fmla="*/ 85 w 87"/>
                <a:gd name="T57" fmla="*/ 0 h 16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7"/>
                <a:gd name="T88" fmla="*/ 0 h 161"/>
                <a:gd name="T89" fmla="*/ 87 w 87"/>
                <a:gd name="T90" fmla="*/ 161 h 16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7" h="161">
                  <a:moveTo>
                    <a:pt x="85" y="0"/>
                  </a:moveTo>
                  <a:lnTo>
                    <a:pt x="85" y="0"/>
                  </a:lnTo>
                  <a:lnTo>
                    <a:pt x="56" y="12"/>
                  </a:lnTo>
                  <a:lnTo>
                    <a:pt x="37" y="17"/>
                  </a:lnTo>
                  <a:lnTo>
                    <a:pt x="29" y="19"/>
                  </a:lnTo>
                  <a:lnTo>
                    <a:pt x="22" y="21"/>
                  </a:lnTo>
                  <a:lnTo>
                    <a:pt x="16" y="23"/>
                  </a:lnTo>
                  <a:lnTo>
                    <a:pt x="10" y="27"/>
                  </a:lnTo>
                  <a:lnTo>
                    <a:pt x="6" y="33"/>
                  </a:lnTo>
                  <a:lnTo>
                    <a:pt x="4" y="40"/>
                  </a:lnTo>
                  <a:lnTo>
                    <a:pt x="2" y="52"/>
                  </a:lnTo>
                  <a:lnTo>
                    <a:pt x="2" y="65"/>
                  </a:lnTo>
                  <a:lnTo>
                    <a:pt x="0" y="104"/>
                  </a:lnTo>
                  <a:lnTo>
                    <a:pt x="2" y="161"/>
                  </a:lnTo>
                  <a:lnTo>
                    <a:pt x="8" y="161"/>
                  </a:lnTo>
                  <a:lnTo>
                    <a:pt x="8" y="104"/>
                  </a:lnTo>
                  <a:lnTo>
                    <a:pt x="8" y="65"/>
                  </a:lnTo>
                  <a:lnTo>
                    <a:pt x="10" y="52"/>
                  </a:lnTo>
                  <a:lnTo>
                    <a:pt x="12" y="42"/>
                  </a:lnTo>
                  <a:lnTo>
                    <a:pt x="14" y="37"/>
                  </a:lnTo>
                  <a:lnTo>
                    <a:pt x="16" y="33"/>
                  </a:lnTo>
                  <a:lnTo>
                    <a:pt x="20" y="29"/>
                  </a:lnTo>
                  <a:lnTo>
                    <a:pt x="24" y="27"/>
                  </a:lnTo>
                  <a:lnTo>
                    <a:pt x="31" y="25"/>
                  </a:lnTo>
                  <a:lnTo>
                    <a:pt x="39" y="23"/>
                  </a:lnTo>
                  <a:lnTo>
                    <a:pt x="60" y="19"/>
                  </a:lnTo>
                  <a:lnTo>
                    <a:pt x="87" y="6"/>
                  </a:lnTo>
                  <a:lnTo>
                    <a:pt x="85" y="6"/>
                  </a:lnTo>
                  <a:lnTo>
                    <a:pt x="8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29" name="Freeform 1093"/>
            <p:cNvSpPr>
              <a:spLocks/>
            </p:cNvSpPr>
            <p:nvPr/>
          </p:nvSpPr>
          <p:spPr bwMode="auto">
            <a:xfrm>
              <a:off x="3976" y="3827"/>
              <a:ext cx="102" cy="100"/>
            </a:xfrm>
            <a:custGeom>
              <a:avLst/>
              <a:gdLst>
                <a:gd name="T0" fmla="*/ 96 w 102"/>
                <a:gd name="T1" fmla="*/ 12 h 100"/>
                <a:gd name="T2" fmla="*/ 96 w 102"/>
                <a:gd name="T3" fmla="*/ 6 h 100"/>
                <a:gd name="T4" fmla="*/ 82 w 102"/>
                <a:gd name="T5" fmla="*/ 0 h 100"/>
                <a:gd name="T6" fmla="*/ 71 w 102"/>
                <a:gd name="T7" fmla="*/ 0 h 100"/>
                <a:gd name="T8" fmla="*/ 61 w 102"/>
                <a:gd name="T9" fmla="*/ 2 h 100"/>
                <a:gd name="T10" fmla="*/ 52 w 102"/>
                <a:gd name="T11" fmla="*/ 6 h 100"/>
                <a:gd name="T12" fmla="*/ 44 w 102"/>
                <a:gd name="T13" fmla="*/ 12 h 100"/>
                <a:gd name="T14" fmla="*/ 38 w 102"/>
                <a:gd name="T15" fmla="*/ 19 h 100"/>
                <a:gd name="T16" fmla="*/ 31 w 102"/>
                <a:gd name="T17" fmla="*/ 29 h 100"/>
                <a:gd name="T18" fmla="*/ 27 w 102"/>
                <a:gd name="T19" fmla="*/ 38 h 100"/>
                <a:gd name="T20" fmla="*/ 17 w 102"/>
                <a:gd name="T21" fmla="*/ 60 h 100"/>
                <a:gd name="T22" fmla="*/ 10 w 102"/>
                <a:gd name="T23" fmla="*/ 77 h 100"/>
                <a:gd name="T24" fmla="*/ 6 w 102"/>
                <a:gd name="T25" fmla="*/ 84 h 100"/>
                <a:gd name="T26" fmla="*/ 4 w 102"/>
                <a:gd name="T27" fmla="*/ 90 h 100"/>
                <a:gd name="T28" fmla="*/ 2 w 102"/>
                <a:gd name="T29" fmla="*/ 94 h 100"/>
                <a:gd name="T30" fmla="*/ 0 w 102"/>
                <a:gd name="T31" fmla="*/ 94 h 100"/>
                <a:gd name="T32" fmla="*/ 0 w 102"/>
                <a:gd name="T33" fmla="*/ 100 h 100"/>
                <a:gd name="T34" fmla="*/ 6 w 102"/>
                <a:gd name="T35" fmla="*/ 98 h 100"/>
                <a:gd name="T36" fmla="*/ 10 w 102"/>
                <a:gd name="T37" fmla="*/ 94 h 100"/>
                <a:gd name="T38" fmla="*/ 13 w 102"/>
                <a:gd name="T39" fmla="*/ 88 h 100"/>
                <a:gd name="T40" fmla="*/ 17 w 102"/>
                <a:gd name="T41" fmla="*/ 81 h 100"/>
                <a:gd name="T42" fmla="*/ 23 w 102"/>
                <a:gd name="T43" fmla="*/ 61 h 100"/>
                <a:gd name="T44" fmla="*/ 33 w 102"/>
                <a:gd name="T45" fmla="*/ 42 h 100"/>
                <a:gd name="T46" fmla="*/ 38 w 102"/>
                <a:gd name="T47" fmla="*/ 33 h 100"/>
                <a:gd name="T48" fmla="*/ 44 w 102"/>
                <a:gd name="T49" fmla="*/ 25 h 100"/>
                <a:gd name="T50" fmla="*/ 50 w 102"/>
                <a:gd name="T51" fmla="*/ 17 h 100"/>
                <a:gd name="T52" fmla="*/ 56 w 102"/>
                <a:gd name="T53" fmla="*/ 12 h 100"/>
                <a:gd name="T54" fmla="*/ 63 w 102"/>
                <a:gd name="T55" fmla="*/ 8 h 100"/>
                <a:gd name="T56" fmla="*/ 73 w 102"/>
                <a:gd name="T57" fmla="*/ 6 h 100"/>
                <a:gd name="T58" fmla="*/ 81 w 102"/>
                <a:gd name="T59" fmla="*/ 8 h 100"/>
                <a:gd name="T60" fmla="*/ 92 w 102"/>
                <a:gd name="T61" fmla="*/ 12 h 100"/>
                <a:gd name="T62" fmla="*/ 92 w 102"/>
                <a:gd name="T63" fmla="*/ 6 h 100"/>
                <a:gd name="T64" fmla="*/ 96 w 102"/>
                <a:gd name="T65" fmla="*/ 12 h 100"/>
                <a:gd name="T66" fmla="*/ 102 w 102"/>
                <a:gd name="T67" fmla="*/ 8 h 100"/>
                <a:gd name="T68" fmla="*/ 96 w 102"/>
                <a:gd name="T69" fmla="*/ 6 h 100"/>
                <a:gd name="T70" fmla="*/ 96 w 102"/>
                <a:gd name="T71" fmla="*/ 12 h 1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2"/>
                <a:gd name="T109" fmla="*/ 0 h 100"/>
                <a:gd name="T110" fmla="*/ 102 w 102"/>
                <a:gd name="T111" fmla="*/ 100 h 1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2" h="100">
                  <a:moveTo>
                    <a:pt x="96" y="12"/>
                  </a:moveTo>
                  <a:lnTo>
                    <a:pt x="96" y="6"/>
                  </a:lnTo>
                  <a:lnTo>
                    <a:pt x="82" y="0"/>
                  </a:lnTo>
                  <a:lnTo>
                    <a:pt x="71" y="0"/>
                  </a:lnTo>
                  <a:lnTo>
                    <a:pt x="61" y="2"/>
                  </a:lnTo>
                  <a:lnTo>
                    <a:pt x="52" y="6"/>
                  </a:lnTo>
                  <a:lnTo>
                    <a:pt x="44" y="12"/>
                  </a:lnTo>
                  <a:lnTo>
                    <a:pt x="38" y="19"/>
                  </a:lnTo>
                  <a:lnTo>
                    <a:pt x="31" y="29"/>
                  </a:lnTo>
                  <a:lnTo>
                    <a:pt x="27" y="38"/>
                  </a:lnTo>
                  <a:lnTo>
                    <a:pt x="17" y="60"/>
                  </a:lnTo>
                  <a:lnTo>
                    <a:pt x="10" y="77"/>
                  </a:lnTo>
                  <a:lnTo>
                    <a:pt x="6" y="84"/>
                  </a:lnTo>
                  <a:lnTo>
                    <a:pt x="4" y="90"/>
                  </a:lnTo>
                  <a:lnTo>
                    <a:pt x="2" y="94"/>
                  </a:lnTo>
                  <a:lnTo>
                    <a:pt x="0" y="94"/>
                  </a:lnTo>
                  <a:lnTo>
                    <a:pt x="0" y="100"/>
                  </a:lnTo>
                  <a:lnTo>
                    <a:pt x="6" y="98"/>
                  </a:lnTo>
                  <a:lnTo>
                    <a:pt x="10" y="94"/>
                  </a:lnTo>
                  <a:lnTo>
                    <a:pt x="13" y="88"/>
                  </a:lnTo>
                  <a:lnTo>
                    <a:pt x="17" y="81"/>
                  </a:lnTo>
                  <a:lnTo>
                    <a:pt x="23" y="61"/>
                  </a:lnTo>
                  <a:lnTo>
                    <a:pt x="33" y="42"/>
                  </a:lnTo>
                  <a:lnTo>
                    <a:pt x="38" y="33"/>
                  </a:lnTo>
                  <a:lnTo>
                    <a:pt x="44" y="25"/>
                  </a:lnTo>
                  <a:lnTo>
                    <a:pt x="50" y="17"/>
                  </a:lnTo>
                  <a:lnTo>
                    <a:pt x="56" y="12"/>
                  </a:lnTo>
                  <a:lnTo>
                    <a:pt x="63" y="8"/>
                  </a:lnTo>
                  <a:lnTo>
                    <a:pt x="73" y="6"/>
                  </a:lnTo>
                  <a:lnTo>
                    <a:pt x="81" y="8"/>
                  </a:lnTo>
                  <a:lnTo>
                    <a:pt x="92" y="12"/>
                  </a:lnTo>
                  <a:lnTo>
                    <a:pt x="92" y="6"/>
                  </a:lnTo>
                  <a:lnTo>
                    <a:pt x="96" y="12"/>
                  </a:lnTo>
                  <a:lnTo>
                    <a:pt x="102" y="8"/>
                  </a:lnTo>
                  <a:lnTo>
                    <a:pt x="96" y="6"/>
                  </a:lnTo>
                  <a:lnTo>
                    <a:pt x="96" y="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0" name="Freeform 1094"/>
            <p:cNvSpPr>
              <a:spLocks/>
            </p:cNvSpPr>
            <p:nvPr/>
          </p:nvSpPr>
          <p:spPr bwMode="auto">
            <a:xfrm>
              <a:off x="4030" y="3833"/>
              <a:ext cx="42" cy="165"/>
            </a:xfrm>
            <a:custGeom>
              <a:avLst/>
              <a:gdLst>
                <a:gd name="T0" fmla="*/ 7 w 42"/>
                <a:gd name="T1" fmla="*/ 163 h 165"/>
                <a:gd name="T2" fmla="*/ 7 w 42"/>
                <a:gd name="T3" fmla="*/ 165 h 165"/>
                <a:gd name="T4" fmla="*/ 13 w 42"/>
                <a:gd name="T5" fmla="*/ 157 h 165"/>
                <a:gd name="T6" fmla="*/ 17 w 42"/>
                <a:gd name="T7" fmla="*/ 149 h 165"/>
                <a:gd name="T8" fmla="*/ 21 w 42"/>
                <a:gd name="T9" fmla="*/ 138 h 165"/>
                <a:gd name="T10" fmla="*/ 23 w 42"/>
                <a:gd name="T11" fmla="*/ 126 h 165"/>
                <a:gd name="T12" fmla="*/ 27 w 42"/>
                <a:gd name="T13" fmla="*/ 103 h 165"/>
                <a:gd name="T14" fmla="*/ 27 w 42"/>
                <a:gd name="T15" fmla="*/ 77 h 165"/>
                <a:gd name="T16" fmla="*/ 28 w 42"/>
                <a:gd name="T17" fmla="*/ 52 h 165"/>
                <a:gd name="T18" fmla="*/ 30 w 42"/>
                <a:gd name="T19" fmla="*/ 30 h 165"/>
                <a:gd name="T20" fmla="*/ 32 w 42"/>
                <a:gd name="T21" fmla="*/ 21 h 165"/>
                <a:gd name="T22" fmla="*/ 34 w 42"/>
                <a:gd name="T23" fmla="*/ 13 h 165"/>
                <a:gd name="T24" fmla="*/ 38 w 42"/>
                <a:gd name="T25" fmla="*/ 9 h 165"/>
                <a:gd name="T26" fmla="*/ 42 w 42"/>
                <a:gd name="T27" fmla="*/ 6 h 165"/>
                <a:gd name="T28" fmla="*/ 38 w 42"/>
                <a:gd name="T29" fmla="*/ 0 h 165"/>
                <a:gd name="T30" fmla="*/ 32 w 42"/>
                <a:gd name="T31" fmla="*/ 4 h 165"/>
                <a:gd name="T32" fmla="*/ 28 w 42"/>
                <a:gd name="T33" fmla="*/ 11 h 165"/>
                <a:gd name="T34" fmla="*/ 27 w 42"/>
                <a:gd name="T35" fmla="*/ 19 h 165"/>
                <a:gd name="T36" fmla="*/ 25 w 42"/>
                <a:gd name="T37" fmla="*/ 29 h 165"/>
                <a:gd name="T38" fmla="*/ 21 w 42"/>
                <a:gd name="T39" fmla="*/ 52 h 165"/>
                <a:gd name="T40" fmla="*/ 21 w 42"/>
                <a:gd name="T41" fmla="*/ 77 h 165"/>
                <a:gd name="T42" fmla="*/ 19 w 42"/>
                <a:gd name="T43" fmla="*/ 101 h 165"/>
                <a:gd name="T44" fmla="*/ 15 w 42"/>
                <a:gd name="T45" fmla="*/ 126 h 165"/>
                <a:gd name="T46" fmla="*/ 13 w 42"/>
                <a:gd name="T47" fmla="*/ 136 h 165"/>
                <a:gd name="T48" fmla="*/ 9 w 42"/>
                <a:gd name="T49" fmla="*/ 146 h 165"/>
                <a:gd name="T50" fmla="*/ 5 w 42"/>
                <a:gd name="T51" fmla="*/ 153 h 165"/>
                <a:gd name="T52" fmla="*/ 2 w 42"/>
                <a:gd name="T53" fmla="*/ 161 h 165"/>
                <a:gd name="T54" fmla="*/ 0 w 42"/>
                <a:gd name="T55" fmla="*/ 163 h 165"/>
                <a:gd name="T56" fmla="*/ 7 w 42"/>
                <a:gd name="T57" fmla="*/ 163 h 1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
                <a:gd name="T88" fmla="*/ 0 h 165"/>
                <a:gd name="T89" fmla="*/ 42 w 42"/>
                <a:gd name="T90" fmla="*/ 165 h 16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 h="165">
                  <a:moveTo>
                    <a:pt x="7" y="163"/>
                  </a:moveTo>
                  <a:lnTo>
                    <a:pt x="7" y="165"/>
                  </a:lnTo>
                  <a:lnTo>
                    <a:pt x="13" y="157"/>
                  </a:lnTo>
                  <a:lnTo>
                    <a:pt x="17" y="149"/>
                  </a:lnTo>
                  <a:lnTo>
                    <a:pt x="21" y="138"/>
                  </a:lnTo>
                  <a:lnTo>
                    <a:pt x="23" y="126"/>
                  </a:lnTo>
                  <a:lnTo>
                    <a:pt x="27" y="103"/>
                  </a:lnTo>
                  <a:lnTo>
                    <a:pt x="27" y="77"/>
                  </a:lnTo>
                  <a:lnTo>
                    <a:pt x="28" y="52"/>
                  </a:lnTo>
                  <a:lnTo>
                    <a:pt x="30" y="30"/>
                  </a:lnTo>
                  <a:lnTo>
                    <a:pt x="32" y="21"/>
                  </a:lnTo>
                  <a:lnTo>
                    <a:pt x="34" y="13"/>
                  </a:lnTo>
                  <a:lnTo>
                    <a:pt x="38" y="9"/>
                  </a:lnTo>
                  <a:lnTo>
                    <a:pt x="42" y="6"/>
                  </a:lnTo>
                  <a:lnTo>
                    <a:pt x="38" y="0"/>
                  </a:lnTo>
                  <a:lnTo>
                    <a:pt x="32" y="4"/>
                  </a:lnTo>
                  <a:lnTo>
                    <a:pt x="28" y="11"/>
                  </a:lnTo>
                  <a:lnTo>
                    <a:pt x="27" y="19"/>
                  </a:lnTo>
                  <a:lnTo>
                    <a:pt x="25" y="29"/>
                  </a:lnTo>
                  <a:lnTo>
                    <a:pt x="21" y="52"/>
                  </a:lnTo>
                  <a:lnTo>
                    <a:pt x="21" y="77"/>
                  </a:lnTo>
                  <a:lnTo>
                    <a:pt x="19" y="101"/>
                  </a:lnTo>
                  <a:lnTo>
                    <a:pt x="15" y="126"/>
                  </a:lnTo>
                  <a:lnTo>
                    <a:pt x="13" y="136"/>
                  </a:lnTo>
                  <a:lnTo>
                    <a:pt x="9" y="146"/>
                  </a:lnTo>
                  <a:lnTo>
                    <a:pt x="5" y="153"/>
                  </a:lnTo>
                  <a:lnTo>
                    <a:pt x="2" y="161"/>
                  </a:lnTo>
                  <a:lnTo>
                    <a:pt x="0" y="163"/>
                  </a:lnTo>
                  <a:lnTo>
                    <a:pt x="7" y="16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1" name="Freeform 1095"/>
            <p:cNvSpPr>
              <a:spLocks/>
            </p:cNvSpPr>
            <p:nvPr/>
          </p:nvSpPr>
          <p:spPr bwMode="auto">
            <a:xfrm>
              <a:off x="4030" y="3996"/>
              <a:ext cx="57" cy="81"/>
            </a:xfrm>
            <a:custGeom>
              <a:avLst/>
              <a:gdLst>
                <a:gd name="T0" fmla="*/ 55 w 57"/>
                <a:gd name="T1" fmla="*/ 81 h 81"/>
                <a:gd name="T2" fmla="*/ 57 w 57"/>
                <a:gd name="T3" fmla="*/ 79 h 81"/>
                <a:gd name="T4" fmla="*/ 55 w 57"/>
                <a:gd name="T5" fmla="*/ 65 h 81"/>
                <a:gd name="T6" fmla="*/ 50 w 57"/>
                <a:gd name="T7" fmla="*/ 56 h 81"/>
                <a:gd name="T8" fmla="*/ 40 w 57"/>
                <a:gd name="T9" fmla="*/ 46 h 81"/>
                <a:gd name="T10" fmla="*/ 32 w 57"/>
                <a:gd name="T11" fmla="*/ 36 h 81"/>
                <a:gd name="T12" fmla="*/ 23 w 57"/>
                <a:gd name="T13" fmla="*/ 27 h 81"/>
                <a:gd name="T14" fmla="*/ 15 w 57"/>
                <a:gd name="T15" fmla="*/ 19 h 81"/>
                <a:gd name="T16" fmla="*/ 9 w 57"/>
                <a:gd name="T17" fmla="*/ 9 h 81"/>
                <a:gd name="T18" fmla="*/ 7 w 57"/>
                <a:gd name="T19" fmla="*/ 0 h 81"/>
                <a:gd name="T20" fmla="*/ 0 w 57"/>
                <a:gd name="T21" fmla="*/ 0 h 81"/>
                <a:gd name="T22" fmla="*/ 3 w 57"/>
                <a:gd name="T23" fmla="*/ 11 h 81"/>
                <a:gd name="T24" fmla="*/ 9 w 57"/>
                <a:gd name="T25" fmla="*/ 23 h 81"/>
                <a:gd name="T26" fmla="*/ 17 w 57"/>
                <a:gd name="T27" fmla="*/ 33 h 81"/>
                <a:gd name="T28" fmla="*/ 27 w 57"/>
                <a:gd name="T29" fmla="*/ 42 h 81"/>
                <a:gd name="T30" fmla="*/ 36 w 57"/>
                <a:gd name="T31" fmla="*/ 50 h 81"/>
                <a:gd name="T32" fmla="*/ 44 w 57"/>
                <a:gd name="T33" fmla="*/ 59 h 81"/>
                <a:gd name="T34" fmla="*/ 48 w 57"/>
                <a:gd name="T35" fmla="*/ 69 h 81"/>
                <a:gd name="T36" fmla="*/ 50 w 57"/>
                <a:gd name="T37" fmla="*/ 79 h 81"/>
                <a:gd name="T38" fmla="*/ 51 w 57"/>
                <a:gd name="T39" fmla="*/ 75 h 81"/>
                <a:gd name="T40" fmla="*/ 55 w 57"/>
                <a:gd name="T41" fmla="*/ 81 h 81"/>
                <a:gd name="T42" fmla="*/ 57 w 57"/>
                <a:gd name="T43" fmla="*/ 81 h 81"/>
                <a:gd name="T44" fmla="*/ 57 w 57"/>
                <a:gd name="T45" fmla="*/ 79 h 81"/>
                <a:gd name="T46" fmla="*/ 55 w 57"/>
                <a:gd name="T47" fmla="*/ 81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7"/>
                <a:gd name="T73" fmla="*/ 0 h 81"/>
                <a:gd name="T74" fmla="*/ 57 w 57"/>
                <a:gd name="T75" fmla="*/ 81 h 8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7" h="81">
                  <a:moveTo>
                    <a:pt x="55" y="81"/>
                  </a:moveTo>
                  <a:lnTo>
                    <a:pt x="57" y="79"/>
                  </a:lnTo>
                  <a:lnTo>
                    <a:pt x="55" y="65"/>
                  </a:lnTo>
                  <a:lnTo>
                    <a:pt x="50" y="56"/>
                  </a:lnTo>
                  <a:lnTo>
                    <a:pt x="40" y="46"/>
                  </a:lnTo>
                  <a:lnTo>
                    <a:pt x="32" y="36"/>
                  </a:lnTo>
                  <a:lnTo>
                    <a:pt x="23" y="27"/>
                  </a:lnTo>
                  <a:lnTo>
                    <a:pt x="15" y="19"/>
                  </a:lnTo>
                  <a:lnTo>
                    <a:pt x="9" y="9"/>
                  </a:lnTo>
                  <a:lnTo>
                    <a:pt x="7" y="0"/>
                  </a:lnTo>
                  <a:lnTo>
                    <a:pt x="0" y="0"/>
                  </a:lnTo>
                  <a:lnTo>
                    <a:pt x="3" y="11"/>
                  </a:lnTo>
                  <a:lnTo>
                    <a:pt x="9" y="23"/>
                  </a:lnTo>
                  <a:lnTo>
                    <a:pt x="17" y="33"/>
                  </a:lnTo>
                  <a:lnTo>
                    <a:pt x="27" y="42"/>
                  </a:lnTo>
                  <a:lnTo>
                    <a:pt x="36" y="50"/>
                  </a:lnTo>
                  <a:lnTo>
                    <a:pt x="44" y="59"/>
                  </a:lnTo>
                  <a:lnTo>
                    <a:pt x="48" y="69"/>
                  </a:lnTo>
                  <a:lnTo>
                    <a:pt x="50" y="79"/>
                  </a:lnTo>
                  <a:lnTo>
                    <a:pt x="51" y="75"/>
                  </a:lnTo>
                  <a:lnTo>
                    <a:pt x="55" y="81"/>
                  </a:lnTo>
                  <a:lnTo>
                    <a:pt x="57" y="81"/>
                  </a:lnTo>
                  <a:lnTo>
                    <a:pt x="57" y="79"/>
                  </a:lnTo>
                  <a:lnTo>
                    <a:pt x="55" y="8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2" name="Freeform 1096"/>
            <p:cNvSpPr>
              <a:spLocks/>
            </p:cNvSpPr>
            <p:nvPr/>
          </p:nvSpPr>
          <p:spPr bwMode="auto">
            <a:xfrm>
              <a:off x="3893" y="4071"/>
              <a:ext cx="192" cy="38"/>
            </a:xfrm>
            <a:custGeom>
              <a:avLst/>
              <a:gdLst>
                <a:gd name="T0" fmla="*/ 0 w 192"/>
                <a:gd name="T1" fmla="*/ 11 h 38"/>
                <a:gd name="T2" fmla="*/ 2 w 192"/>
                <a:gd name="T3" fmla="*/ 13 h 38"/>
                <a:gd name="T4" fmla="*/ 33 w 192"/>
                <a:gd name="T5" fmla="*/ 15 h 38"/>
                <a:gd name="T6" fmla="*/ 58 w 192"/>
                <a:gd name="T7" fmla="*/ 17 h 38"/>
                <a:gd name="T8" fmla="*/ 77 w 192"/>
                <a:gd name="T9" fmla="*/ 19 h 38"/>
                <a:gd name="T10" fmla="*/ 93 w 192"/>
                <a:gd name="T11" fmla="*/ 23 h 38"/>
                <a:gd name="T12" fmla="*/ 110 w 192"/>
                <a:gd name="T13" fmla="*/ 29 h 38"/>
                <a:gd name="T14" fmla="*/ 119 w 192"/>
                <a:gd name="T15" fmla="*/ 34 h 38"/>
                <a:gd name="T16" fmla="*/ 123 w 192"/>
                <a:gd name="T17" fmla="*/ 36 h 38"/>
                <a:gd name="T18" fmla="*/ 127 w 192"/>
                <a:gd name="T19" fmla="*/ 38 h 38"/>
                <a:gd name="T20" fmla="*/ 133 w 192"/>
                <a:gd name="T21" fmla="*/ 38 h 38"/>
                <a:gd name="T22" fmla="*/ 140 w 192"/>
                <a:gd name="T23" fmla="*/ 34 h 38"/>
                <a:gd name="T24" fmla="*/ 158 w 192"/>
                <a:gd name="T25" fmla="*/ 25 h 38"/>
                <a:gd name="T26" fmla="*/ 192 w 192"/>
                <a:gd name="T27" fmla="*/ 6 h 38"/>
                <a:gd name="T28" fmla="*/ 188 w 192"/>
                <a:gd name="T29" fmla="*/ 0 h 38"/>
                <a:gd name="T30" fmla="*/ 156 w 192"/>
                <a:gd name="T31" fmla="*/ 19 h 38"/>
                <a:gd name="T32" fmla="*/ 137 w 192"/>
                <a:gd name="T33" fmla="*/ 29 h 38"/>
                <a:gd name="T34" fmla="*/ 131 w 192"/>
                <a:gd name="T35" fmla="*/ 30 h 38"/>
                <a:gd name="T36" fmla="*/ 129 w 192"/>
                <a:gd name="T37" fmla="*/ 30 h 38"/>
                <a:gd name="T38" fmla="*/ 127 w 192"/>
                <a:gd name="T39" fmla="*/ 30 h 38"/>
                <a:gd name="T40" fmla="*/ 123 w 192"/>
                <a:gd name="T41" fmla="*/ 29 h 38"/>
                <a:gd name="T42" fmla="*/ 114 w 192"/>
                <a:gd name="T43" fmla="*/ 23 h 38"/>
                <a:gd name="T44" fmla="*/ 94 w 192"/>
                <a:gd name="T45" fmla="*/ 15 h 38"/>
                <a:gd name="T46" fmla="*/ 79 w 192"/>
                <a:gd name="T47" fmla="*/ 11 h 38"/>
                <a:gd name="T48" fmla="*/ 58 w 192"/>
                <a:gd name="T49" fmla="*/ 9 h 38"/>
                <a:gd name="T50" fmla="*/ 33 w 192"/>
                <a:gd name="T51" fmla="*/ 7 h 38"/>
                <a:gd name="T52" fmla="*/ 2 w 192"/>
                <a:gd name="T53" fmla="*/ 7 h 38"/>
                <a:gd name="T54" fmla="*/ 6 w 192"/>
                <a:gd name="T55" fmla="*/ 11 h 38"/>
                <a:gd name="T56" fmla="*/ 0 w 192"/>
                <a:gd name="T57" fmla="*/ 11 h 38"/>
                <a:gd name="T58" fmla="*/ 0 w 192"/>
                <a:gd name="T59" fmla="*/ 13 h 38"/>
                <a:gd name="T60" fmla="*/ 2 w 192"/>
                <a:gd name="T61" fmla="*/ 13 h 38"/>
                <a:gd name="T62" fmla="*/ 0 w 192"/>
                <a:gd name="T63" fmla="*/ 11 h 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2"/>
                <a:gd name="T97" fmla="*/ 0 h 38"/>
                <a:gd name="T98" fmla="*/ 192 w 192"/>
                <a:gd name="T99" fmla="*/ 38 h 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2" h="38">
                  <a:moveTo>
                    <a:pt x="0" y="11"/>
                  </a:moveTo>
                  <a:lnTo>
                    <a:pt x="2" y="13"/>
                  </a:lnTo>
                  <a:lnTo>
                    <a:pt x="33" y="15"/>
                  </a:lnTo>
                  <a:lnTo>
                    <a:pt x="58" y="17"/>
                  </a:lnTo>
                  <a:lnTo>
                    <a:pt x="77" y="19"/>
                  </a:lnTo>
                  <a:lnTo>
                    <a:pt x="93" y="23"/>
                  </a:lnTo>
                  <a:lnTo>
                    <a:pt x="110" y="29"/>
                  </a:lnTo>
                  <a:lnTo>
                    <a:pt x="119" y="34"/>
                  </a:lnTo>
                  <a:lnTo>
                    <a:pt x="123" y="36"/>
                  </a:lnTo>
                  <a:lnTo>
                    <a:pt x="127" y="38"/>
                  </a:lnTo>
                  <a:lnTo>
                    <a:pt x="133" y="38"/>
                  </a:lnTo>
                  <a:lnTo>
                    <a:pt x="140" y="34"/>
                  </a:lnTo>
                  <a:lnTo>
                    <a:pt x="158" y="25"/>
                  </a:lnTo>
                  <a:lnTo>
                    <a:pt x="192" y="6"/>
                  </a:lnTo>
                  <a:lnTo>
                    <a:pt x="188" y="0"/>
                  </a:lnTo>
                  <a:lnTo>
                    <a:pt x="156" y="19"/>
                  </a:lnTo>
                  <a:lnTo>
                    <a:pt x="137" y="29"/>
                  </a:lnTo>
                  <a:lnTo>
                    <a:pt x="131" y="30"/>
                  </a:lnTo>
                  <a:lnTo>
                    <a:pt x="129" y="30"/>
                  </a:lnTo>
                  <a:lnTo>
                    <a:pt x="127" y="30"/>
                  </a:lnTo>
                  <a:lnTo>
                    <a:pt x="123" y="29"/>
                  </a:lnTo>
                  <a:lnTo>
                    <a:pt x="114" y="23"/>
                  </a:lnTo>
                  <a:lnTo>
                    <a:pt x="94" y="15"/>
                  </a:lnTo>
                  <a:lnTo>
                    <a:pt x="79" y="11"/>
                  </a:lnTo>
                  <a:lnTo>
                    <a:pt x="58" y="9"/>
                  </a:lnTo>
                  <a:lnTo>
                    <a:pt x="33" y="7"/>
                  </a:lnTo>
                  <a:lnTo>
                    <a:pt x="2" y="7"/>
                  </a:lnTo>
                  <a:lnTo>
                    <a:pt x="6" y="11"/>
                  </a:lnTo>
                  <a:lnTo>
                    <a:pt x="0" y="11"/>
                  </a:lnTo>
                  <a:lnTo>
                    <a:pt x="0" y="13"/>
                  </a:lnTo>
                  <a:lnTo>
                    <a:pt x="2" y="13"/>
                  </a:lnTo>
                  <a:lnTo>
                    <a:pt x="0"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3" name="Freeform 1097"/>
            <p:cNvSpPr>
              <a:spLocks/>
            </p:cNvSpPr>
            <p:nvPr/>
          </p:nvSpPr>
          <p:spPr bwMode="auto">
            <a:xfrm>
              <a:off x="4024" y="4149"/>
              <a:ext cx="44" cy="96"/>
            </a:xfrm>
            <a:custGeom>
              <a:avLst/>
              <a:gdLst>
                <a:gd name="T0" fmla="*/ 4 w 44"/>
                <a:gd name="T1" fmla="*/ 96 h 96"/>
                <a:gd name="T2" fmla="*/ 8 w 44"/>
                <a:gd name="T3" fmla="*/ 94 h 96"/>
                <a:gd name="T4" fmla="*/ 8 w 44"/>
                <a:gd name="T5" fmla="*/ 83 h 96"/>
                <a:gd name="T6" fmla="*/ 9 w 44"/>
                <a:gd name="T7" fmla="*/ 71 h 96"/>
                <a:gd name="T8" fmla="*/ 11 w 44"/>
                <a:gd name="T9" fmla="*/ 60 h 96"/>
                <a:gd name="T10" fmla="*/ 13 w 44"/>
                <a:gd name="T11" fmla="*/ 48 h 96"/>
                <a:gd name="T12" fmla="*/ 19 w 44"/>
                <a:gd name="T13" fmla="*/ 39 h 96"/>
                <a:gd name="T14" fmla="*/ 25 w 44"/>
                <a:gd name="T15" fmla="*/ 27 h 96"/>
                <a:gd name="T16" fmla="*/ 34 w 44"/>
                <a:gd name="T17" fmla="*/ 16 h 96"/>
                <a:gd name="T18" fmla="*/ 44 w 44"/>
                <a:gd name="T19" fmla="*/ 6 h 96"/>
                <a:gd name="T20" fmla="*/ 38 w 44"/>
                <a:gd name="T21" fmla="*/ 0 h 96"/>
                <a:gd name="T22" fmla="*/ 29 w 44"/>
                <a:gd name="T23" fmla="*/ 12 h 96"/>
                <a:gd name="T24" fmla="*/ 19 w 44"/>
                <a:gd name="T25" fmla="*/ 23 h 96"/>
                <a:gd name="T26" fmla="*/ 13 w 44"/>
                <a:gd name="T27" fmla="*/ 35 h 96"/>
                <a:gd name="T28" fmla="*/ 8 w 44"/>
                <a:gd name="T29" fmla="*/ 47 h 96"/>
                <a:gd name="T30" fmla="*/ 4 w 44"/>
                <a:gd name="T31" fmla="*/ 58 h 96"/>
                <a:gd name="T32" fmla="*/ 2 w 44"/>
                <a:gd name="T33" fmla="*/ 70 h 96"/>
                <a:gd name="T34" fmla="*/ 0 w 44"/>
                <a:gd name="T35" fmla="*/ 81 h 96"/>
                <a:gd name="T36" fmla="*/ 0 w 44"/>
                <a:gd name="T37" fmla="*/ 94 h 96"/>
                <a:gd name="T38" fmla="*/ 4 w 44"/>
                <a:gd name="T39" fmla="*/ 91 h 96"/>
                <a:gd name="T40" fmla="*/ 4 w 44"/>
                <a:gd name="T41" fmla="*/ 96 h 96"/>
                <a:gd name="T42" fmla="*/ 8 w 44"/>
                <a:gd name="T43" fmla="*/ 96 h 96"/>
                <a:gd name="T44" fmla="*/ 8 w 44"/>
                <a:gd name="T45" fmla="*/ 94 h 96"/>
                <a:gd name="T46" fmla="*/ 4 w 44"/>
                <a:gd name="T47" fmla="*/ 96 h 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4"/>
                <a:gd name="T73" fmla="*/ 0 h 96"/>
                <a:gd name="T74" fmla="*/ 44 w 44"/>
                <a:gd name="T75" fmla="*/ 96 h 9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4" h="96">
                  <a:moveTo>
                    <a:pt x="4" y="96"/>
                  </a:moveTo>
                  <a:lnTo>
                    <a:pt x="8" y="94"/>
                  </a:lnTo>
                  <a:lnTo>
                    <a:pt x="8" y="83"/>
                  </a:lnTo>
                  <a:lnTo>
                    <a:pt x="9" y="71"/>
                  </a:lnTo>
                  <a:lnTo>
                    <a:pt x="11" y="60"/>
                  </a:lnTo>
                  <a:lnTo>
                    <a:pt x="13" y="48"/>
                  </a:lnTo>
                  <a:lnTo>
                    <a:pt x="19" y="39"/>
                  </a:lnTo>
                  <a:lnTo>
                    <a:pt x="25" y="27"/>
                  </a:lnTo>
                  <a:lnTo>
                    <a:pt x="34" y="16"/>
                  </a:lnTo>
                  <a:lnTo>
                    <a:pt x="44" y="6"/>
                  </a:lnTo>
                  <a:lnTo>
                    <a:pt x="38" y="0"/>
                  </a:lnTo>
                  <a:lnTo>
                    <a:pt x="29" y="12"/>
                  </a:lnTo>
                  <a:lnTo>
                    <a:pt x="19" y="23"/>
                  </a:lnTo>
                  <a:lnTo>
                    <a:pt x="13" y="35"/>
                  </a:lnTo>
                  <a:lnTo>
                    <a:pt x="8" y="47"/>
                  </a:lnTo>
                  <a:lnTo>
                    <a:pt x="4" y="58"/>
                  </a:lnTo>
                  <a:lnTo>
                    <a:pt x="2" y="70"/>
                  </a:lnTo>
                  <a:lnTo>
                    <a:pt x="0" y="81"/>
                  </a:lnTo>
                  <a:lnTo>
                    <a:pt x="0" y="94"/>
                  </a:lnTo>
                  <a:lnTo>
                    <a:pt x="4" y="91"/>
                  </a:lnTo>
                  <a:lnTo>
                    <a:pt x="4" y="96"/>
                  </a:lnTo>
                  <a:lnTo>
                    <a:pt x="8" y="96"/>
                  </a:lnTo>
                  <a:lnTo>
                    <a:pt x="8" y="94"/>
                  </a:lnTo>
                  <a:lnTo>
                    <a:pt x="4" y="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4" name="Freeform 1098"/>
            <p:cNvSpPr>
              <a:spLocks/>
            </p:cNvSpPr>
            <p:nvPr/>
          </p:nvSpPr>
          <p:spPr bwMode="auto">
            <a:xfrm>
              <a:off x="3999" y="4186"/>
              <a:ext cx="29" cy="59"/>
            </a:xfrm>
            <a:custGeom>
              <a:avLst/>
              <a:gdLst>
                <a:gd name="T0" fmla="*/ 0 w 29"/>
                <a:gd name="T1" fmla="*/ 4 h 59"/>
                <a:gd name="T2" fmla="*/ 4 w 29"/>
                <a:gd name="T3" fmla="*/ 8 h 59"/>
                <a:gd name="T4" fmla="*/ 10 w 29"/>
                <a:gd name="T5" fmla="*/ 10 h 59"/>
                <a:gd name="T6" fmla="*/ 13 w 29"/>
                <a:gd name="T7" fmla="*/ 13 h 59"/>
                <a:gd name="T8" fmla="*/ 17 w 29"/>
                <a:gd name="T9" fmla="*/ 15 h 59"/>
                <a:gd name="T10" fmla="*/ 17 w 29"/>
                <a:gd name="T11" fmla="*/ 19 h 59"/>
                <a:gd name="T12" fmla="*/ 17 w 29"/>
                <a:gd name="T13" fmla="*/ 27 h 59"/>
                <a:gd name="T14" fmla="*/ 13 w 29"/>
                <a:gd name="T15" fmla="*/ 34 h 59"/>
                <a:gd name="T16" fmla="*/ 10 w 29"/>
                <a:gd name="T17" fmla="*/ 42 h 59"/>
                <a:gd name="T18" fmla="*/ 8 w 29"/>
                <a:gd name="T19" fmla="*/ 52 h 59"/>
                <a:gd name="T20" fmla="*/ 10 w 29"/>
                <a:gd name="T21" fmla="*/ 56 h 59"/>
                <a:gd name="T22" fmla="*/ 15 w 29"/>
                <a:gd name="T23" fmla="*/ 59 h 59"/>
                <a:gd name="T24" fmla="*/ 21 w 29"/>
                <a:gd name="T25" fmla="*/ 59 h 59"/>
                <a:gd name="T26" fmla="*/ 29 w 29"/>
                <a:gd name="T27" fmla="*/ 59 h 59"/>
                <a:gd name="T28" fmla="*/ 29 w 29"/>
                <a:gd name="T29" fmla="*/ 54 h 59"/>
                <a:gd name="T30" fmla="*/ 21 w 29"/>
                <a:gd name="T31" fmla="*/ 54 h 59"/>
                <a:gd name="T32" fmla="*/ 17 w 29"/>
                <a:gd name="T33" fmla="*/ 52 h 59"/>
                <a:gd name="T34" fmla="*/ 15 w 29"/>
                <a:gd name="T35" fmla="*/ 50 h 59"/>
                <a:gd name="T36" fmla="*/ 15 w 29"/>
                <a:gd name="T37" fmla="*/ 50 h 59"/>
                <a:gd name="T38" fmla="*/ 15 w 29"/>
                <a:gd name="T39" fmla="*/ 46 h 59"/>
                <a:gd name="T40" fmla="*/ 19 w 29"/>
                <a:gd name="T41" fmla="*/ 38 h 59"/>
                <a:gd name="T42" fmla="*/ 23 w 29"/>
                <a:gd name="T43" fmla="*/ 29 h 59"/>
                <a:gd name="T44" fmla="*/ 25 w 29"/>
                <a:gd name="T45" fmla="*/ 19 h 59"/>
                <a:gd name="T46" fmla="*/ 23 w 29"/>
                <a:gd name="T47" fmla="*/ 13 h 59"/>
                <a:gd name="T48" fmla="*/ 19 w 29"/>
                <a:gd name="T49" fmla="*/ 8 h 59"/>
                <a:gd name="T50" fmla="*/ 13 w 29"/>
                <a:gd name="T51" fmla="*/ 4 h 59"/>
                <a:gd name="T52" fmla="*/ 6 w 29"/>
                <a:gd name="T53" fmla="*/ 0 h 59"/>
                <a:gd name="T54" fmla="*/ 8 w 29"/>
                <a:gd name="T55" fmla="*/ 4 h 59"/>
                <a:gd name="T56" fmla="*/ 0 w 29"/>
                <a:gd name="T57" fmla="*/ 4 h 59"/>
                <a:gd name="T58" fmla="*/ 2 w 29"/>
                <a:gd name="T59" fmla="*/ 6 h 59"/>
                <a:gd name="T60" fmla="*/ 4 w 29"/>
                <a:gd name="T61" fmla="*/ 8 h 59"/>
                <a:gd name="T62" fmla="*/ 0 w 29"/>
                <a:gd name="T63" fmla="*/ 4 h 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
                <a:gd name="T97" fmla="*/ 0 h 59"/>
                <a:gd name="T98" fmla="*/ 29 w 29"/>
                <a:gd name="T99" fmla="*/ 59 h 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 h="59">
                  <a:moveTo>
                    <a:pt x="0" y="4"/>
                  </a:moveTo>
                  <a:lnTo>
                    <a:pt x="4" y="8"/>
                  </a:lnTo>
                  <a:lnTo>
                    <a:pt x="10" y="10"/>
                  </a:lnTo>
                  <a:lnTo>
                    <a:pt x="13" y="13"/>
                  </a:lnTo>
                  <a:lnTo>
                    <a:pt x="17" y="15"/>
                  </a:lnTo>
                  <a:lnTo>
                    <a:pt x="17" y="19"/>
                  </a:lnTo>
                  <a:lnTo>
                    <a:pt x="17" y="27"/>
                  </a:lnTo>
                  <a:lnTo>
                    <a:pt x="13" y="34"/>
                  </a:lnTo>
                  <a:lnTo>
                    <a:pt x="10" y="42"/>
                  </a:lnTo>
                  <a:lnTo>
                    <a:pt x="8" y="52"/>
                  </a:lnTo>
                  <a:lnTo>
                    <a:pt x="10" y="56"/>
                  </a:lnTo>
                  <a:lnTo>
                    <a:pt x="15" y="59"/>
                  </a:lnTo>
                  <a:lnTo>
                    <a:pt x="21" y="59"/>
                  </a:lnTo>
                  <a:lnTo>
                    <a:pt x="29" y="59"/>
                  </a:lnTo>
                  <a:lnTo>
                    <a:pt x="29" y="54"/>
                  </a:lnTo>
                  <a:lnTo>
                    <a:pt x="21" y="54"/>
                  </a:lnTo>
                  <a:lnTo>
                    <a:pt x="17" y="52"/>
                  </a:lnTo>
                  <a:lnTo>
                    <a:pt x="15" y="50"/>
                  </a:lnTo>
                  <a:lnTo>
                    <a:pt x="15" y="46"/>
                  </a:lnTo>
                  <a:lnTo>
                    <a:pt x="19" y="38"/>
                  </a:lnTo>
                  <a:lnTo>
                    <a:pt x="23" y="29"/>
                  </a:lnTo>
                  <a:lnTo>
                    <a:pt x="25" y="19"/>
                  </a:lnTo>
                  <a:lnTo>
                    <a:pt x="23" y="13"/>
                  </a:lnTo>
                  <a:lnTo>
                    <a:pt x="19" y="8"/>
                  </a:lnTo>
                  <a:lnTo>
                    <a:pt x="13" y="4"/>
                  </a:lnTo>
                  <a:lnTo>
                    <a:pt x="6" y="0"/>
                  </a:lnTo>
                  <a:lnTo>
                    <a:pt x="8" y="4"/>
                  </a:lnTo>
                  <a:lnTo>
                    <a:pt x="0" y="4"/>
                  </a:lnTo>
                  <a:lnTo>
                    <a:pt x="2" y="6"/>
                  </a:lnTo>
                  <a:lnTo>
                    <a:pt x="4" y="8"/>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5" name="Freeform 1099"/>
            <p:cNvSpPr>
              <a:spLocks/>
            </p:cNvSpPr>
            <p:nvPr/>
          </p:nvSpPr>
          <p:spPr bwMode="auto">
            <a:xfrm>
              <a:off x="3957" y="4148"/>
              <a:ext cx="111" cy="42"/>
            </a:xfrm>
            <a:custGeom>
              <a:avLst/>
              <a:gdLst>
                <a:gd name="T0" fmla="*/ 111 w 111"/>
                <a:gd name="T1" fmla="*/ 7 h 42"/>
                <a:gd name="T2" fmla="*/ 109 w 111"/>
                <a:gd name="T3" fmla="*/ 0 h 42"/>
                <a:gd name="T4" fmla="*/ 50 w 111"/>
                <a:gd name="T5" fmla="*/ 5 h 42"/>
                <a:gd name="T6" fmla="*/ 17 w 111"/>
                <a:gd name="T7" fmla="*/ 9 h 42"/>
                <a:gd name="T8" fmla="*/ 7 w 111"/>
                <a:gd name="T9" fmla="*/ 11 h 42"/>
                <a:gd name="T10" fmla="*/ 2 w 111"/>
                <a:gd name="T11" fmla="*/ 15 h 42"/>
                <a:gd name="T12" fmla="*/ 0 w 111"/>
                <a:gd name="T13" fmla="*/ 21 h 42"/>
                <a:gd name="T14" fmla="*/ 2 w 111"/>
                <a:gd name="T15" fmla="*/ 24 h 42"/>
                <a:gd name="T16" fmla="*/ 13 w 111"/>
                <a:gd name="T17" fmla="*/ 30 h 42"/>
                <a:gd name="T18" fmla="*/ 27 w 111"/>
                <a:gd name="T19" fmla="*/ 36 h 42"/>
                <a:gd name="T20" fmla="*/ 38 w 111"/>
                <a:gd name="T21" fmla="*/ 40 h 42"/>
                <a:gd name="T22" fmla="*/ 42 w 111"/>
                <a:gd name="T23" fmla="*/ 42 h 42"/>
                <a:gd name="T24" fmla="*/ 50 w 111"/>
                <a:gd name="T25" fmla="*/ 42 h 42"/>
                <a:gd name="T26" fmla="*/ 42 w 111"/>
                <a:gd name="T27" fmla="*/ 34 h 42"/>
                <a:gd name="T28" fmla="*/ 29 w 111"/>
                <a:gd name="T29" fmla="*/ 28 h 42"/>
                <a:gd name="T30" fmla="*/ 15 w 111"/>
                <a:gd name="T31" fmla="*/ 24 h 42"/>
                <a:gd name="T32" fmla="*/ 5 w 111"/>
                <a:gd name="T33" fmla="*/ 19 h 42"/>
                <a:gd name="T34" fmla="*/ 5 w 111"/>
                <a:gd name="T35" fmla="*/ 19 h 42"/>
                <a:gd name="T36" fmla="*/ 5 w 111"/>
                <a:gd name="T37" fmla="*/ 21 h 42"/>
                <a:gd name="T38" fmla="*/ 9 w 111"/>
                <a:gd name="T39" fmla="*/ 19 h 42"/>
                <a:gd name="T40" fmla="*/ 17 w 111"/>
                <a:gd name="T41" fmla="*/ 17 h 42"/>
                <a:gd name="T42" fmla="*/ 52 w 111"/>
                <a:gd name="T43" fmla="*/ 11 h 42"/>
                <a:gd name="T44" fmla="*/ 109 w 111"/>
                <a:gd name="T45" fmla="*/ 7 h 42"/>
                <a:gd name="T46" fmla="*/ 105 w 111"/>
                <a:gd name="T47" fmla="*/ 1 h 42"/>
                <a:gd name="T48" fmla="*/ 111 w 111"/>
                <a:gd name="T49" fmla="*/ 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1"/>
                <a:gd name="T76" fmla="*/ 0 h 42"/>
                <a:gd name="T77" fmla="*/ 111 w 111"/>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1" h="42">
                  <a:moveTo>
                    <a:pt x="111" y="7"/>
                  </a:moveTo>
                  <a:lnTo>
                    <a:pt x="109" y="0"/>
                  </a:lnTo>
                  <a:lnTo>
                    <a:pt x="50" y="5"/>
                  </a:lnTo>
                  <a:lnTo>
                    <a:pt x="17" y="9"/>
                  </a:lnTo>
                  <a:lnTo>
                    <a:pt x="7" y="11"/>
                  </a:lnTo>
                  <a:lnTo>
                    <a:pt x="2" y="15"/>
                  </a:lnTo>
                  <a:lnTo>
                    <a:pt x="0" y="21"/>
                  </a:lnTo>
                  <a:lnTo>
                    <a:pt x="2" y="24"/>
                  </a:lnTo>
                  <a:lnTo>
                    <a:pt x="13" y="30"/>
                  </a:lnTo>
                  <a:lnTo>
                    <a:pt x="27" y="36"/>
                  </a:lnTo>
                  <a:lnTo>
                    <a:pt x="38" y="40"/>
                  </a:lnTo>
                  <a:lnTo>
                    <a:pt x="42" y="42"/>
                  </a:lnTo>
                  <a:lnTo>
                    <a:pt x="50" y="42"/>
                  </a:lnTo>
                  <a:lnTo>
                    <a:pt x="42" y="34"/>
                  </a:lnTo>
                  <a:lnTo>
                    <a:pt x="29" y="28"/>
                  </a:lnTo>
                  <a:lnTo>
                    <a:pt x="15" y="24"/>
                  </a:lnTo>
                  <a:lnTo>
                    <a:pt x="5" y="19"/>
                  </a:lnTo>
                  <a:lnTo>
                    <a:pt x="5" y="21"/>
                  </a:lnTo>
                  <a:lnTo>
                    <a:pt x="9" y="19"/>
                  </a:lnTo>
                  <a:lnTo>
                    <a:pt x="17" y="17"/>
                  </a:lnTo>
                  <a:lnTo>
                    <a:pt x="52" y="11"/>
                  </a:lnTo>
                  <a:lnTo>
                    <a:pt x="109" y="7"/>
                  </a:lnTo>
                  <a:lnTo>
                    <a:pt x="105" y="1"/>
                  </a:lnTo>
                  <a:lnTo>
                    <a:pt x="111"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6" name="Freeform 1100"/>
            <p:cNvSpPr>
              <a:spLocks/>
            </p:cNvSpPr>
            <p:nvPr/>
          </p:nvSpPr>
          <p:spPr bwMode="auto">
            <a:xfrm>
              <a:off x="3844" y="4138"/>
              <a:ext cx="40" cy="50"/>
            </a:xfrm>
            <a:custGeom>
              <a:avLst/>
              <a:gdLst>
                <a:gd name="T0" fmla="*/ 7 w 40"/>
                <a:gd name="T1" fmla="*/ 44 h 50"/>
                <a:gd name="T2" fmla="*/ 9 w 40"/>
                <a:gd name="T3" fmla="*/ 50 h 50"/>
                <a:gd name="T4" fmla="*/ 9 w 40"/>
                <a:gd name="T5" fmla="*/ 48 h 50"/>
                <a:gd name="T6" fmla="*/ 13 w 40"/>
                <a:gd name="T7" fmla="*/ 44 h 50"/>
                <a:gd name="T8" fmla="*/ 19 w 40"/>
                <a:gd name="T9" fmla="*/ 38 h 50"/>
                <a:gd name="T10" fmla="*/ 24 w 40"/>
                <a:gd name="T11" fmla="*/ 31 h 50"/>
                <a:gd name="T12" fmla="*/ 30 w 40"/>
                <a:gd name="T13" fmla="*/ 23 h 50"/>
                <a:gd name="T14" fmla="*/ 36 w 40"/>
                <a:gd name="T15" fmla="*/ 15 h 50"/>
                <a:gd name="T16" fmla="*/ 38 w 40"/>
                <a:gd name="T17" fmla="*/ 8 h 50"/>
                <a:gd name="T18" fmla="*/ 40 w 40"/>
                <a:gd name="T19" fmla="*/ 0 h 50"/>
                <a:gd name="T20" fmla="*/ 34 w 40"/>
                <a:gd name="T21" fmla="*/ 0 h 50"/>
                <a:gd name="T22" fmla="*/ 32 w 40"/>
                <a:gd name="T23" fmla="*/ 6 h 50"/>
                <a:gd name="T24" fmla="*/ 28 w 40"/>
                <a:gd name="T25" fmla="*/ 11 h 50"/>
                <a:gd name="T26" fmla="*/ 24 w 40"/>
                <a:gd name="T27" fmla="*/ 19 h 50"/>
                <a:gd name="T28" fmla="*/ 19 w 40"/>
                <a:gd name="T29" fmla="*/ 27 h 50"/>
                <a:gd name="T30" fmla="*/ 13 w 40"/>
                <a:gd name="T31" fmla="*/ 33 h 50"/>
                <a:gd name="T32" fmla="*/ 9 w 40"/>
                <a:gd name="T33" fmla="*/ 38 h 50"/>
                <a:gd name="T34" fmla="*/ 5 w 40"/>
                <a:gd name="T35" fmla="*/ 42 h 50"/>
                <a:gd name="T36" fmla="*/ 3 w 40"/>
                <a:gd name="T37" fmla="*/ 44 h 50"/>
                <a:gd name="T38" fmla="*/ 5 w 40"/>
                <a:gd name="T39" fmla="*/ 50 h 50"/>
                <a:gd name="T40" fmla="*/ 3 w 40"/>
                <a:gd name="T41" fmla="*/ 44 h 50"/>
                <a:gd name="T42" fmla="*/ 0 w 40"/>
                <a:gd name="T43" fmla="*/ 48 h 50"/>
                <a:gd name="T44" fmla="*/ 5 w 40"/>
                <a:gd name="T45" fmla="*/ 50 h 50"/>
                <a:gd name="T46" fmla="*/ 7 w 40"/>
                <a:gd name="T47" fmla="*/ 44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0"/>
                <a:gd name="T73" fmla="*/ 0 h 50"/>
                <a:gd name="T74" fmla="*/ 40 w 40"/>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0" h="50">
                  <a:moveTo>
                    <a:pt x="7" y="44"/>
                  </a:moveTo>
                  <a:lnTo>
                    <a:pt x="9" y="50"/>
                  </a:lnTo>
                  <a:lnTo>
                    <a:pt x="9" y="48"/>
                  </a:lnTo>
                  <a:lnTo>
                    <a:pt x="13" y="44"/>
                  </a:lnTo>
                  <a:lnTo>
                    <a:pt x="19" y="38"/>
                  </a:lnTo>
                  <a:lnTo>
                    <a:pt x="24" y="31"/>
                  </a:lnTo>
                  <a:lnTo>
                    <a:pt x="30" y="23"/>
                  </a:lnTo>
                  <a:lnTo>
                    <a:pt x="36" y="15"/>
                  </a:lnTo>
                  <a:lnTo>
                    <a:pt x="38" y="8"/>
                  </a:lnTo>
                  <a:lnTo>
                    <a:pt x="40" y="0"/>
                  </a:lnTo>
                  <a:lnTo>
                    <a:pt x="34" y="0"/>
                  </a:lnTo>
                  <a:lnTo>
                    <a:pt x="32" y="6"/>
                  </a:lnTo>
                  <a:lnTo>
                    <a:pt x="28" y="11"/>
                  </a:lnTo>
                  <a:lnTo>
                    <a:pt x="24" y="19"/>
                  </a:lnTo>
                  <a:lnTo>
                    <a:pt x="19" y="27"/>
                  </a:lnTo>
                  <a:lnTo>
                    <a:pt x="13" y="33"/>
                  </a:lnTo>
                  <a:lnTo>
                    <a:pt x="9" y="38"/>
                  </a:lnTo>
                  <a:lnTo>
                    <a:pt x="5" y="42"/>
                  </a:lnTo>
                  <a:lnTo>
                    <a:pt x="3" y="44"/>
                  </a:lnTo>
                  <a:lnTo>
                    <a:pt x="5" y="50"/>
                  </a:lnTo>
                  <a:lnTo>
                    <a:pt x="3" y="44"/>
                  </a:lnTo>
                  <a:lnTo>
                    <a:pt x="0" y="48"/>
                  </a:lnTo>
                  <a:lnTo>
                    <a:pt x="5" y="50"/>
                  </a:lnTo>
                  <a:lnTo>
                    <a:pt x="7"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7" name="Freeform 1101"/>
            <p:cNvSpPr>
              <a:spLocks/>
            </p:cNvSpPr>
            <p:nvPr/>
          </p:nvSpPr>
          <p:spPr bwMode="auto">
            <a:xfrm>
              <a:off x="3849" y="4182"/>
              <a:ext cx="50" cy="52"/>
            </a:xfrm>
            <a:custGeom>
              <a:avLst/>
              <a:gdLst>
                <a:gd name="T0" fmla="*/ 44 w 50"/>
                <a:gd name="T1" fmla="*/ 48 h 52"/>
                <a:gd name="T2" fmla="*/ 46 w 50"/>
                <a:gd name="T3" fmla="*/ 44 h 52"/>
                <a:gd name="T4" fmla="*/ 35 w 50"/>
                <a:gd name="T5" fmla="*/ 44 h 52"/>
                <a:gd name="T6" fmla="*/ 29 w 50"/>
                <a:gd name="T7" fmla="*/ 40 h 52"/>
                <a:gd name="T8" fmla="*/ 27 w 50"/>
                <a:gd name="T9" fmla="*/ 37 h 52"/>
                <a:gd name="T10" fmla="*/ 27 w 50"/>
                <a:gd name="T11" fmla="*/ 31 h 52"/>
                <a:gd name="T12" fmla="*/ 27 w 50"/>
                <a:gd name="T13" fmla="*/ 23 h 52"/>
                <a:gd name="T14" fmla="*/ 25 w 50"/>
                <a:gd name="T15" fmla="*/ 15 h 52"/>
                <a:gd name="T16" fmla="*/ 21 w 50"/>
                <a:gd name="T17" fmla="*/ 10 h 52"/>
                <a:gd name="T18" fmla="*/ 16 w 50"/>
                <a:gd name="T19" fmla="*/ 6 h 52"/>
                <a:gd name="T20" fmla="*/ 10 w 50"/>
                <a:gd name="T21" fmla="*/ 2 h 52"/>
                <a:gd name="T22" fmla="*/ 2 w 50"/>
                <a:gd name="T23" fmla="*/ 0 h 52"/>
                <a:gd name="T24" fmla="*/ 0 w 50"/>
                <a:gd name="T25" fmla="*/ 6 h 52"/>
                <a:gd name="T26" fmla="*/ 8 w 50"/>
                <a:gd name="T27" fmla="*/ 10 h 52"/>
                <a:gd name="T28" fmla="*/ 12 w 50"/>
                <a:gd name="T29" fmla="*/ 12 h 52"/>
                <a:gd name="T30" fmla="*/ 16 w 50"/>
                <a:gd name="T31" fmla="*/ 15 h 52"/>
                <a:gd name="T32" fmla="*/ 18 w 50"/>
                <a:gd name="T33" fmla="*/ 17 h 52"/>
                <a:gd name="T34" fmla="*/ 19 w 50"/>
                <a:gd name="T35" fmla="*/ 25 h 52"/>
                <a:gd name="T36" fmla="*/ 21 w 50"/>
                <a:gd name="T37" fmla="*/ 31 h 52"/>
                <a:gd name="T38" fmla="*/ 21 w 50"/>
                <a:gd name="T39" fmla="*/ 38 h 52"/>
                <a:gd name="T40" fmla="*/ 25 w 50"/>
                <a:gd name="T41" fmla="*/ 46 h 52"/>
                <a:gd name="T42" fmla="*/ 33 w 50"/>
                <a:gd name="T43" fmla="*/ 50 h 52"/>
                <a:gd name="T44" fmla="*/ 46 w 50"/>
                <a:gd name="T45" fmla="*/ 52 h 52"/>
                <a:gd name="T46" fmla="*/ 50 w 50"/>
                <a:gd name="T47" fmla="*/ 48 h 52"/>
                <a:gd name="T48" fmla="*/ 46 w 50"/>
                <a:gd name="T49" fmla="*/ 52 h 52"/>
                <a:gd name="T50" fmla="*/ 50 w 50"/>
                <a:gd name="T51" fmla="*/ 52 h 52"/>
                <a:gd name="T52" fmla="*/ 50 w 50"/>
                <a:gd name="T53" fmla="*/ 48 h 52"/>
                <a:gd name="T54" fmla="*/ 44 w 50"/>
                <a:gd name="T55" fmla="*/ 48 h 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52"/>
                <a:gd name="T86" fmla="*/ 50 w 50"/>
                <a:gd name="T87" fmla="*/ 52 h 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52">
                  <a:moveTo>
                    <a:pt x="44" y="48"/>
                  </a:moveTo>
                  <a:lnTo>
                    <a:pt x="46" y="44"/>
                  </a:lnTo>
                  <a:lnTo>
                    <a:pt x="35" y="44"/>
                  </a:lnTo>
                  <a:lnTo>
                    <a:pt x="29" y="40"/>
                  </a:lnTo>
                  <a:lnTo>
                    <a:pt x="27" y="37"/>
                  </a:lnTo>
                  <a:lnTo>
                    <a:pt x="27" y="31"/>
                  </a:lnTo>
                  <a:lnTo>
                    <a:pt x="27" y="23"/>
                  </a:lnTo>
                  <a:lnTo>
                    <a:pt x="25" y="15"/>
                  </a:lnTo>
                  <a:lnTo>
                    <a:pt x="21" y="10"/>
                  </a:lnTo>
                  <a:lnTo>
                    <a:pt x="16" y="6"/>
                  </a:lnTo>
                  <a:lnTo>
                    <a:pt x="10" y="2"/>
                  </a:lnTo>
                  <a:lnTo>
                    <a:pt x="2" y="0"/>
                  </a:lnTo>
                  <a:lnTo>
                    <a:pt x="0" y="6"/>
                  </a:lnTo>
                  <a:lnTo>
                    <a:pt x="8" y="10"/>
                  </a:lnTo>
                  <a:lnTo>
                    <a:pt x="12" y="12"/>
                  </a:lnTo>
                  <a:lnTo>
                    <a:pt x="16" y="15"/>
                  </a:lnTo>
                  <a:lnTo>
                    <a:pt x="18" y="17"/>
                  </a:lnTo>
                  <a:lnTo>
                    <a:pt x="19" y="25"/>
                  </a:lnTo>
                  <a:lnTo>
                    <a:pt x="21" y="31"/>
                  </a:lnTo>
                  <a:lnTo>
                    <a:pt x="21" y="38"/>
                  </a:lnTo>
                  <a:lnTo>
                    <a:pt x="25" y="46"/>
                  </a:lnTo>
                  <a:lnTo>
                    <a:pt x="33" y="50"/>
                  </a:lnTo>
                  <a:lnTo>
                    <a:pt x="46" y="52"/>
                  </a:lnTo>
                  <a:lnTo>
                    <a:pt x="50" y="48"/>
                  </a:lnTo>
                  <a:lnTo>
                    <a:pt x="46" y="52"/>
                  </a:lnTo>
                  <a:lnTo>
                    <a:pt x="50" y="52"/>
                  </a:lnTo>
                  <a:lnTo>
                    <a:pt x="50" y="48"/>
                  </a:lnTo>
                  <a:lnTo>
                    <a:pt x="44" y="4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8" name="Freeform 1102"/>
            <p:cNvSpPr>
              <a:spLocks/>
            </p:cNvSpPr>
            <p:nvPr/>
          </p:nvSpPr>
          <p:spPr bwMode="auto">
            <a:xfrm>
              <a:off x="3893" y="4194"/>
              <a:ext cx="69" cy="36"/>
            </a:xfrm>
            <a:custGeom>
              <a:avLst/>
              <a:gdLst>
                <a:gd name="T0" fmla="*/ 60 w 69"/>
                <a:gd name="T1" fmla="*/ 7 h 36"/>
                <a:gd name="T2" fmla="*/ 58 w 69"/>
                <a:gd name="T3" fmla="*/ 2 h 36"/>
                <a:gd name="T4" fmla="*/ 46 w 69"/>
                <a:gd name="T5" fmla="*/ 9 h 36"/>
                <a:gd name="T6" fmla="*/ 37 w 69"/>
                <a:gd name="T7" fmla="*/ 15 h 36"/>
                <a:gd name="T8" fmla="*/ 27 w 69"/>
                <a:gd name="T9" fmla="*/ 17 h 36"/>
                <a:gd name="T10" fmla="*/ 20 w 69"/>
                <a:gd name="T11" fmla="*/ 17 h 36"/>
                <a:gd name="T12" fmla="*/ 12 w 69"/>
                <a:gd name="T13" fmla="*/ 17 h 36"/>
                <a:gd name="T14" fmla="*/ 6 w 69"/>
                <a:gd name="T15" fmla="*/ 21 h 36"/>
                <a:gd name="T16" fmla="*/ 0 w 69"/>
                <a:gd name="T17" fmla="*/ 26 h 36"/>
                <a:gd name="T18" fmla="*/ 0 w 69"/>
                <a:gd name="T19" fmla="*/ 36 h 36"/>
                <a:gd name="T20" fmla="*/ 6 w 69"/>
                <a:gd name="T21" fmla="*/ 36 h 36"/>
                <a:gd name="T22" fmla="*/ 8 w 69"/>
                <a:gd name="T23" fmla="*/ 28 h 36"/>
                <a:gd name="T24" fmla="*/ 10 w 69"/>
                <a:gd name="T25" fmla="*/ 26 h 36"/>
                <a:gd name="T26" fmla="*/ 14 w 69"/>
                <a:gd name="T27" fmla="*/ 25 h 36"/>
                <a:gd name="T28" fmla="*/ 20 w 69"/>
                <a:gd name="T29" fmla="*/ 25 h 36"/>
                <a:gd name="T30" fmla="*/ 29 w 69"/>
                <a:gd name="T31" fmla="*/ 23 h 36"/>
                <a:gd name="T32" fmla="*/ 39 w 69"/>
                <a:gd name="T33" fmla="*/ 21 h 36"/>
                <a:gd name="T34" fmla="*/ 50 w 69"/>
                <a:gd name="T35" fmla="*/ 17 h 36"/>
                <a:gd name="T36" fmla="*/ 64 w 69"/>
                <a:gd name="T37" fmla="*/ 7 h 36"/>
                <a:gd name="T38" fmla="*/ 60 w 69"/>
                <a:gd name="T39" fmla="*/ 0 h 36"/>
                <a:gd name="T40" fmla="*/ 64 w 69"/>
                <a:gd name="T41" fmla="*/ 7 h 36"/>
                <a:gd name="T42" fmla="*/ 69 w 69"/>
                <a:gd name="T43" fmla="*/ 0 h 36"/>
                <a:gd name="T44" fmla="*/ 60 w 69"/>
                <a:gd name="T45" fmla="*/ 0 h 36"/>
                <a:gd name="T46" fmla="*/ 60 w 69"/>
                <a:gd name="T47" fmla="*/ 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9"/>
                <a:gd name="T73" fmla="*/ 0 h 36"/>
                <a:gd name="T74" fmla="*/ 69 w 69"/>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9" h="36">
                  <a:moveTo>
                    <a:pt x="60" y="7"/>
                  </a:moveTo>
                  <a:lnTo>
                    <a:pt x="58" y="2"/>
                  </a:lnTo>
                  <a:lnTo>
                    <a:pt x="46" y="9"/>
                  </a:lnTo>
                  <a:lnTo>
                    <a:pt x="37" y="15"/>
                  </a:lnTo>
                  <a:lnTo>
                    <a:pt x="27" y="17"/>
                  </a:lnTo>
                  <a:lnTo>
                    <a:pt x="20" y="17"/>
                  </a:lnTo>
                  <a:lnTo>
                    <a:pt x="12" y="17"/>
                  </a:lnTo>
                  <a:lnTo>
                    <a:pt x="6" y="21"/>
                  </a:lnTo>
                  <a:lnTo>
                    <a:pt x="0" y="26"/>
                  </a:lnTo>
                  <a:lnTo>
                    <a:pt x="0" y="36"/>
                  </a:lnTo>
                  <a:lnTo>
                    <a:pt x="6" y="36"/>
                  </a:lnTo>
                  <a:lnTo>
                    <a:pt x="8" y="28"/>
                  </a:lnTo>
                  <a:lnTo>
                    <a:pt x="10" y="26"/>
                  </a:lnTo>
                  <a:lnTo>
                    <a:pt x="14" y="25"/>
                  </a:lnTo>
                  <a:lnTo>
                    <a:pt x="20" y="25"/>
                  </a:lnTo>
                  <a:lnTo>
                    <a:pt x="29" y="23"/>
                  </a:lnTo>
                  <a:lnTo>
                    <a:pt x="39" y="21"/>
                  </a:lnTo>
                  <a:lnTo>
                    <a:pt x="50" y="17"/>
                  </a:lnTo>
                  <a:lnTo>
                    <a:pt x="64" y="7"/>
                  </a:lnTo>
                  <a:lnTo>
                    <a:pt x="60" y="0"/>
                  </a:lnTo>
                  <a:lnTo>
                    <a:pt x="64" y="7"/>
                  </a:lnTo>
                  <a:lnTo>
                    <a:pt x="69" y="0"/>
                  </a:lnTo>
                  <a:lnTo>
                    <a:pt x="60" y="0"/>
                  </a:lnTo>
                  <a:lnTo>
                    <a:pt x="60"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39" name="Freeform 1103"/>
            <p:cNvSpPr>
              <a:spLocks/>
            </p:cNvSpPr>
            <p:nvPr/>
          </p:nvSpPr>
          <p:spPr bwMode="auto">
            <a:xfrm>
              <a:off x="3874" y="4132"/>
              <a:ext cx="79" cy="69"/>
            </a:xfrm>
            <a:custGeom>
              <a:avLst/>
              <a:gdLst>
                <a:gd name="T0" fmla="*/ 10 w 79"/>
                <a:gd name="T1" fmla="*/ 6 h 69"/>
                <a:gd name="T2" fmla="*/ 8 w 79"/>
                <a:gd name="T3" fmla="*/ 2 h 69"/>
                <a:gd name="T4" fmla="*/ 4 w 79"/>
                <a:gd name="T5" fmla="*/ 0 h 69"/>
                <a:gd name="T6" fmla="*/ 0 w 79"/>
                <a:gd name="T7" fmla="*/ 6 h 69"/>
                <a:gd name="T8" fmla="*/ 0 w 79"/>
                <a:gd name="T9" fmla="*/ 10 h 69"/>
                <a:gd name="T10" fmla="*/ 4 w 79"/>
                <a:gd name="T11" fmla="*/ 14 h 69"/>
                <a:gd name="T12" fmla="*/ 14 w 79"/>
                <a:gd name="T13" fmla="*/ 23 h 69"/>
                <a:gd name="T14" fmla="*/ 25 w 79"/>
                <a:gd name="T15" fmla="*/ 35 h 69"/>
                <a:gd name="T16" fmla="*/ 41 w 79"/>
                <a:gd name="T17" fmla="*/ 46 h 69"/>
                <a:gd name="T18" fmla="*/ 56 w 79"/>
                <a:gd name="T19" fmla="*/ 58 h 69"/>
                <a:gd name="T20" fmla="*/ 69 w 79"/>
                <a:gd name="T21" fmla="*/ 65 h 69"/>
                <a:gd name="T22" fmla="*/ 79 w 79"/>
                <a:gd name="T23" fmla="*/ 69 h 69"/>
                <a:gd name="T24" fmla="*/ 79 w 79"/>
                <a:gd name="T25" fmla="*/ 62 h 69"/>
                <a:gd name="T26" fmla="*/ 71 w 79"/>
                <a:gd name="T27" fmla="*/ 60 h 69"/>
                <a:gd name="T28" fmla="*/ 60 w 79"/>
                <a:gd name="T29" fmla="*/ 52 h 69"/>
                <a:gd name="T30" fmla="*/ 44 w 79"/>
                <a:gd name="T31" fmla="*/ 40 h 69"/>
                <a:gd name="T32" fmla="*/ 31 w 79"/>
                <a:gd name="T33" fmla="*/ 29 h 69"/>
                <a:gd name="T34" fmla="*/ 17 w 79"/>
                <a:gd name="T35" fmla="*/ 17 h 69"/>
                <a:gd name="T36" fmla="*/ 10 w 79"/>
                <a:gd name="T37" fmla="*/ 8 h 69"/>
                <a:gd name="T38" fmla="*/ 6 w 79"/>
                <a:gd name="T39" fmla="*/ 6 h 69"/>
                <a:gd name="T40" fmla="*/ 6 w 79"/>
                <a:gd name="T41" fmla="*/ 6 h 69"/>
                <a:gd name="T42" fmla="*/ 4 w 79"/>
                <a:gd name="T43" fmla="*/ 8 h 69"/>
                <a:gd name="T44" fmla="*/ 6 w 79"/>
                <a:gd name="T45" fmla="*/ 10 h 69"/>
                <a:gd name="T46" fmla="*/ 4 w 79"/>
                <a:gd name="T47" fmla="*/ 6 h 69"/>
                <a:gd name="T48" fmla="*/ 10 w 79"/>
                <a:gd name="T49" fmla="*/ 6 h 69"/>
                <a:gd name="T50" fmla="*/ 10 w 79"/>
                <a:gd name="T51" fmla="*/ 4 h 69"/>
                <a:gd name="T52" fmla="*/ 8 w 79"/>
                <a:gd name="T53" fmla="*/ 2 h 69"/>
                <a:gd name="T54" fmla="*/ 10 w 79"/>
                <a:gd name="T55" fmla="*/ 6 h 6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9"/>
                <a:gd name="T85" fmla="*/ 0 h 69"/>
                <a:gd name="T86" fmla="*/ 79 w 79"/>
                <a:gd name="T87" fmla="*/ 69 h 6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9" h="69">
                  <a:moveTo>
                    <a:pt x="10" y="6"/>
                  </a:moveTo>
                  <a:lnTo>
                    <a:pt x="8" y="2"/>
                  </a:lnTo>
                  <a:lnTo>
                    <a:pt x="4" y="0"/>
                  </a:lnTo>
                  <a:lnTo>
                    <a:pt x="0" y="6"/>
                  </a:lnTo>
                  <a:lnTo>
                    <a:pt x="0" y="10"/>
                  </a:lnTo>
                  <a:lnTo>
                    <a:pt x="4" y="14"/>
                  </a:lnTo>
                  <a:lnTo>
                    <a:pt x="14" y="23"/>
                  </a:lnTo>
                  <a:lnTo>
                    <a:pt x="25" y="35"/>
                  </a:lnTo>
                  <a:lnTo>
                    <a:pt x="41" y="46"/>
                  </a:lnTo>
                  <a:lnTo>
                    <a:pt x="56" y="58"/>
                  </a:lnTo>
                  <a:lnTo>
                    <a:pt x="69" y="65"/>
                  </a:lnTo>
                  <a:lnTo>
                    <a:pt x="79" y="69"/>
                  </a:lnTo>
                  <a:lnTo>
                    <a:pt x="79" y="62"/>
                  </a:lnTo>
                  <a:lnTo>
                    <a:pt x="71" y="60"/>
                  </a:lnTo>
                  <a:lnTo>
                    <a:pt x="60" y="52"/>
                  </a:lnTo>
                  <a:lnTo>
                    <a:pt x="44" y="40"/>
                  </a:lnTo>
                  <a:lnTo>
                    <a:pt x="31" y="29"/>
                  </a:lnTo>
                  <a:lnTo>
                    <a:pt x="17" y="17"/>
                  </a:lnTo>
                  <a:lnTo>
                    <a:pt x="10" y="8"/>
                  </a:lnTo>
                  <a:lnTo>
                    <a:pt x="6" y="6"/>
                  </a:lnTo>
                  <a:lnTo>
                    <a:pt x="4" y="8"/>
                  </a:lnTo>
                  <a:lnTo>
                    <a:pt x="6" y="10"/>
                  </a:lnTo>
                  <a:lnTo>
                    <a:pt x="4" y="6"/>
                  </a:lnTo>
                  <a:lnTo>
                    <a:pt x="10" y="6"/>
                  </a:lnTo>
                  <a:lnTo>
                    <a:pt x="10" y="4"/>
                  </a:lnTo>
                  <a:lnTo>
                    <a:pt x="8" y="2"/>
                  </a:lnTo>
                  <a:lnTo>
                    <a:pt x="1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0" name="Freeform 1104"/>
            <p:cNvSpPr>
              <a:spLocks/>
            </p:cNvSpPr>
            <p:nvPr/>
          </p:nvSpPr>
          <p:spPr bwMode="auto">
            <a:xfrm>
              <a:off x="3753" y="4111"/>
              <a:ext cx="91" cy="31"/>
            </a:xfrm>
            <a:custGeom>
              <a:avLst/>
              <a:gdLst>
                <a:gd name="T0" fmla="*/ 83 w 91"/>
                <a:gd name="T1" fmla="*/ 25 h 31"/>
                <a:gd name="T2" fmla="*/ 89 w 91"/>
                <a:gd name="T3" fmla="*/ 21 h 31"/>
                <a:gd name="T4" fmla="*/ 2 w 91"/>
                <a:gd name="T5" fmla="*/ 0 h 31"/>
                <a:gd name="T6" fmla="*/ 0 w 91"/>
                <a:gd name="T7" fmla="*/ 6 h 31"/>
                <a:gd name="T8" fmla="*/ 87 w 91"/>
                <a:gd name="T9" fmla="*/ 29 h 31"/>
                <a:gd name="T10" fmla="*/ 91 w 91"/>
                <a:gd name="T11" fmla="*/ 25 h 31"/>
                <a:gd name="T12" fmla="*/ 87 w 91"/>
                <a:gd name="T13" fmla="*/ 29 h 31"/>
                <a:gd name="T14" fmla="*/ 91 w 91"/>
                <a:gd name="T15" fmla="*/ 31 h 31"/>
                <a:gd name="T16" fmla="*/ 91 w 91"/>
                <a:gd name="T17" fmla="*/ 25 h 31"/>
                <a:gd name="T18" fmla="*/ 83 w 91"/>
                <a:gd name="T19" fmla="*/ 25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31"/>
                <a:gd name="T32" fmla="*/ 91 w 91"/>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31">
                  <a:moveTo>
                    <a:pt x="83" y="25"/>
                  </a:moveTo>
                  <a:lnTo>
                    <a:pt x="89" y="21"/>
                  </a:lnTo>
                  <a:lnTo>
                    <a:pt x="2" y="0"/>
                  </a:lnTo>
                  <a:lnTo>
                    <a:pt x="0" y="6"/>
                  </a:lnTo>
                  <a:lnTo>
                    <a:pt x="87" y="29"/>
                  </a:lnTo>
                  <a:lnTo>
                    <a:pt x="91" y="25"/>
                  </a:lnTo>
                  <a:lnTo>
                    <a:pt x="87" y="29"/>
                  </a:lnTo>
                  <a:lnTo>
                    <a:pt x="91" y="31"/>
                  </a:lnTo>
                  <a:lnTo>
                    <a:pt x="91" y="25"/>
                  </a:lnTo>
                  <a:lnTo>
                    <a:pt x="83"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1" name="Freeform 1105"/>
            <p:cNvSpPr>
              <a:spLocks/>
            </p:cNvSpPr>
            <p:nvPr/>
          </p:nvSpPr>
          <p:spPr bwMode="auto">
            <a:xfrm>
              <a:off x="3813" y="3977"/>
              <a:ext cx="31" cy="159"/>
            </a:xfrm>
            <a:custGeom>
              <a:avLst/>
              <a:gdLst>
                <a:gd name="T0" fmla="*/ 2 w 31"/>
                <a:gd name="T1" fmla="*/ 7 h 159"/>
                <a:gd name="T2" fmla="*/ 0 w 31"/>
                <a:gd name="T3" fmla="*/ 5 h 159"/>
                <a:gd name="T4" fmla="*/ 7 w 31"/>
                <a:gd name="T5" fmla="*/ 17 h 159"/>
                <a:gd name="T6" fmla="*/ 11 w 31"/>
                <a:gd name="T7" fmla="*/ 34 h 159"/>
                <a:gd name="T8" fmla="*/ 15 w 31"/>
                <a:gd name="T9" fmla="*/ 55 h 159"/>
                <a:gd name="T10" fmla="*/ 19 w 31"/>
                <a:gd name="T11" fmla="*/ 78 h 159"/>
                <a:gd name="T12" fmla="*/ 21 w 31"/>
                <a:gd name="T13" fmla="*/ 103 h 159"/>
                <a:gd name="T14" fmla="*/ 23 w 31"/>
                <a:gd name="T15" fmla="*/ 126 h 159"/>
                <a:gd name="T16" fmla="*/ 23 w 31"/>
                <a:gd name="T17" fmla="*/ 146 h 159"/>
                <a:gd name="T18" fmla="*/ 23 w 31"/>
                <a:gd name="T19" fmla="*/ 159 h 159"/>
                <a:gd name="T20" fmla="*/ 31 w 31"/>
                <a:gd name="T21" fmla="*/ 159 h 159"/>
                <a:gd name="T22" fmla="*/ 31 w 31"/>
                <a:gd name="T23" fmla="*/ 146 h 159"/>
                <a:gd name="T24" fmla="*/ 29 w 31"/>
                <a:gd name="T25" fmla="*/ 124 h 159"/>
                <a:gd name="T26" fmla="*/ 29 w 31"/>
                <a:gd name="T27" fmla="*/ 101 h 159"/>
                <a:gd name="T28" fmla="*/ 27 w 31"/>
                <a:gd name="T29" fmla="*/ 78 h 159"/>
                <a:gd name="T30" fmla="*/ 23 w 31"/>
                <a:gd name="T31" fmla="*/ 53 h 159"/>
                <a:gd name="T32" fmla="*/ 19 w 31"/>
                <a:gd name="T33" fmla="*/ 32 h 159"/>
                <a:gd name="T34" fmla="*/ 13 w 31"/>
                <a:gd name="T35" fmla="*/ 13 h 159"/>
                <a:gd name="T36" fmla="*/ 6 w 31"/>
                <a:gd name="T37" fmla="*/ 2 h 159"/>
                <a:gd name="T38" fmla="*/ 4 w 31"/>
                <a:gd name="T39" fmla="*/ 0 h 159"/>
                <a:gd name="T40" fmla="*/ 2 w 31"/>
                <a:gd name="T41" fmla="*/ 7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159"/>
                <a:gd name="T65" fmla="*/ 31 w 31"/>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159">
                  <a:moveTo>
                    <a:pt x="2" y="7"/>
                  </a:moveTo>
                  <a:lnTo>
                    <a:pt x="0" y="5"/>
                  </a:lnTo>
                  <a:lnTo>
                    <a:pt x="7" y="17"/>
                  </a:lnTo>
                  <a:lnTo>
                    <a:pt x="11" y="34"/>
                  </a:lnTo>
                  <a:lnTo>
                    <a:pt x="15" y="55"/>
                  </a:lnTo>
                  <a:lnTo>
                    <a:pt x="19" y="78"/>
                  </a:lnTo>
                  <a:lnTo>
                    <a:pt x="21" y="103"/>
                  </a:lnTo>
                  <a:lnTo>
                    <a:pt x="23" y="126"/>
                  </a:lnTo>
                  <a:lnTo>
                    <a:pt x="23" y="146"/>
                  </a:lnTo>
                  <a:lnTo>
                    <a:pt x="23" y="159"/>
                  </a:lnTo>
                  <a:lnTo>
                    <a:pt x="31" y="159"/>
                  </a:lnTo>
                  <a:lnTo>
                    <a:pt x="31" y="146"/>
                  </a:lnTo>
                  <a:lnTo>
                    <a:pt x="29" y="124"/>
                  </a:lnTo>
                  <a:lnTo>
                    <a:pt x="29" y="101"/>
                  </a:lnTo>
                  <a:lnTo>
                    <a:pt x="27" y="78"/>
                  </a:lnTo>
                  <a:lnTo>
                    <a:pt x="23" y="53"/>
                  </a:lnTo>
                  <a:lnTo>
                    <a:pt x="19" y="32"/>
                  </a:lnTo>
                  <a:lnTo>
                    <a:pt x="13" y="13"/>
                  </a:lnTo>
                  <a:lnTo>
                    <a:pt x="6" y="2"/>
                  </a:lnTo>
                  <a:lnTo>
                    <a:pt x="4" y="0"/>
                  </a:lnTo>
                  <a:lnTo>
                    <a:pt x="2"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2" name="Freeform 1106"/>
            <p:cNvSpPr>
              <a:spLocks/>
            </p:cNvSpPr>
            <p:nvPr/>
          </p:nvSpPr>
          <p:spPr bwMode="auto">
            <a:xfrm>
              <a:off x="3736" y="3977"/>
              <a:ext cx="81" cy="140"/>
            </a:xfrm>
            <a:custGeom>
              <a:avLst/>
              <a:gdLst>
                <a:gd name="T0" fmla="*/ 19 w 81"/>
                <a:gd name="T1" fmla="*/ 134 h 140"/>
                <a:gd name="T2" fmla="*/ 21 w 81"/>
                <a:gd name="T3" fmla="*/ 134 h 140"/>
                <a:gd name="T4" fmla="*/ 14 w 81"/>
                <a:gd name="T5" fmla="*/ 126 h 140"/>
                <a:gd name="T6" fmla="*/ 10 w 81"/>
                <a:gd name="T7" fmla="*/ 117 h 140"/>
                <a:gd name="T8" fmla="*/ 8 w 81"/>
                <a:gd name="T9" fmla="*/ 105 h 140"/>
                <a:gd name="T10" fmla="*/ 6 w 81"/>
                <a:gd name="T11" fmla="*/ 96 h 140"/>
                <a:gd name="T12" fmla="*/ 8 w 81"/>
                <a:gd name="T13" fmla="*/ 84 h 140"/>
                <a:gd name="T14" fmla="*/ 12 w 81"/>
                <a:gd name="T15" fmla="*/ 73 h 140"/>
                <a:gd name="T16" fmla="*/ 15 w 81"/>
                <a:gd name="T17" fmla="*/ 61 h 140"/>
                <a:gd name="T18" fmla="*/ 21 w 81"/>
                <a:gd name="T19" fmla="*/ 52 h 140"/>
                <a:gd name="T20" fmla="*/ 29 w 81"/>
                <a:gd name="T21" fmla="*/ 40 h 140"/>
                <a:gd name="T22" fmla="*/ 35 w 81"/>
                <a:gd name="T23" fmla="*/ 30 h 140"/>
                <a:gd name="T24" fmla="*/ 42 w 81"/>
                <a:gd name="T25" fmla="*/ 23 h 140"/>
                <a:gd name="T26" fmla="*/ 52 w 81"/>
                <a:gd name="T27" fmla="*/ 17 h 140"/>
                <a:gd name="T28" fmla="*/ 60 w 81"/>
                <a:gd name="T29" fmla="*/ 11 h 140"/>
                <a:gd name="T30" fmla="*/ 67 w 81"/>
                <a:gd name="T31" fmla="*/ 7 h 140"/>
                <a:gd name="T32" fmla="*/ 73 w 81"/>
                <a:gd name="T33" fmla="*/ 5 h 140"/>
                <a:gd name="T34" fmla="*/ 79 w 81"/>
                <a:gd name="T35" fmla="*/ 7 h 140"/>
                <a:gd name="T36" fmla="*/ 81 w 81"/>
                <a:gd name="T37" fmla="*/ 0 h 140"/>
                <a:gd name="T38" fmla="*/ 73 w 81"/>
                <a:gd name="T39" fmla="*/ 0 h 140"/>
                <a:gd name="T40" fmla="*/ 65 w 81"/>
                <a:gd name="T41" fmla="*/ 2 h 140"/>
                <a:gd name="T42" fmla="*/ 56 w 81"/>
                <a:gd name="T43" fmla="*/ 5 h 140"/>
                <a:gd name="T44" fmla="*/ 46 w 81"/>
                <a:gd name="T45" fmla="*/ 11 h 140"/>
                <a:gd name="T46" fmla="*/ 38 w 81"/>
                <a:gd name="T47" fmla="*/ 17 h 140"/>
                <a:gd name="T48" fmla="*/ 31 w 81"/>
                <a:gd name="T49" fmla="*/ 27 h 140"/>
                <a:gd name="T50" fmla="*/ 21 w 81"/>
                <a:gd name="T51" fmla="*/ 36 h 140"/>
                <a:gd name="T52" fmla="*/ 15 w 81"/>
                <a:gd name="T53" fmla="*/ 48 h 140"/>
                <a:gd name="T54" fmla="*/ 10 w 81"/>
                <a:gd name="T55" fmla="*/ 59 h 140"/>
                <a:gd name="T56" fmla="*/ 4 w 81"/>
                <a:gd name="T57" fmla="*/ 71 h 140"/>
                <a:gd name="T58" fmla="*/ 0 w 81"/>
                <a:gd name="T59" fmla="*/ 82 h 140"/>
                <a:gd name="T60" fmla="*/ 0 w 81"/>
                <a:gd name="T61" fmla="*/ 96 h 140"/>
                <a:gd name="T62" fmla="*/ 0 w 81"/>
                <a:gd name="T63" fmla="*/ 107 h 140"/>
                <a:gd name="T64" fmla="*/ 2 w 81"/>
                <a:gd name="T65" fmla="*/ 119 h 140"/>
                <a:gd name="T66" fmla="*/ 8 w 81"/>
                <a:gd name="T67" fmla="*/ 130 h 140"/>
                <a:gd name="T68" fmla="*/ 15 w 81"/>
                <a:gd name="T69" fmla="*/ 140 h 140"/>
                <a:gd name="T70" fmla="*/ 17 w 81"/>
                <a:gd name="T71" fmla="*/ 140 h 140"/>
                <a:gd name="T72" fmla="*/ 19 w 81"/>
                <a:gd name="T73" fmla="*/ 134 h 1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140"/>
                <a:gd name="T113" fmla="*/ 81 w 81"/>
                <a:gd name="T114" fmla="*/ 140 h 1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140">
                  <a:moveTo>
                    <a:pt x="19" y="134"/>
                  </a:moveTo>
                  <a:lnTo>
                    <a:pt x="21" y="134"/>
                  </a:lnTo>
                  <a:lnTo>
                    <a:pt x="14" y="126"/>
                  </a:lnTo>
                  <a:lnTo>
                    <a:pt x="10" y="117"/>
                  </a:lnTo>
                  <a:lnTo>
                    <a:pt x="8" y="105"/>
                  </a:lnTo>
                  <a:lnTo>
                    <a:pt x="6" y="96"/>
                  </a:lnTo>
                  <a:lnTo>
                    <a:pt x="8" y="84"/>
                  </a:lnTo>
                  <a:lnTo>
                    <a:pt x="12" y="73"/>
                  </a:lnTo>
                  <a:lnTo>
                    <a:pt x="15" y="61"/>
                  </a:lnTo>
                  <a:lnTo>
                    <a:pt x="21" y="52"/>
                  </a:lnTo>
                  <a:lnTo>
                    <a:pt x="29" y="40"/>
                  </a:lnTo>
                  <a:lnTo>
                    <a:pt x="35" y="30"/>
                  </a:lnTo>
                  <a:lnTo>
                    <a:pt x="42" y="23"/>
                  </a:lnTo>
                  <a:lnTo>
                    <a:pt x="52" y="17"/>
                  </a:lnTo>
                  <a:lnTo>
                    <a:pt x="60" y="11"/>
                  </a:lnTo>
                  <a:lnTo>
                    <a:pt x="67" y="7"/>
                  </a:lnTo>
                  <a:lnTo>
                    <a:pt x="73" y="5"/>
                  </a:lnTo>
                  <a:lnTo>
                    <a:pt x="79" y="7"/>
                  </a:lnTo>
                  <a:lnTo>
                    <a:pt x="81" y="0"/>
                  </a:lnTo>
                  <a:lnTo>
                    <a:pt x="73" y="0"/>
                  </a:lnTo>
                  <a:lnTo>
                    <a:pt x="65" y="2"/>
                  </a:lnTo>
                  <a:lnTo>
                    <a:pt x="56" y="5"/>
                  </a:lnTo>
                  <a:lnTo>
                    <a:pt x="46" y="11"/>
                  </a:lnTo>
                  <a:lnTo>
                    <a:pt x="38" y="17"/>
                  </a:lnTo>
                  <a:lnTo>
                    <a:pt x="31" y="27"/>
                  </a:lnTo>
                  <a:lnTo>
                    <a:pt x="21" y="36"/>
                  </a:lnTo>
                  <a:lnTo>
                    <a:pt x="15" y="48"/>
                  </a:lnTo>
                  <a:lnTo>
                    <a:pt x="10" y="59"/>
                  </a:lnTo>
                  <a:lnTo>
                    <a:pt x="4" y="71"/>
                  </a:lnTo>
                  <a:lnTo>
                    <a:pt x="0" y="82"/>
                  </a:lnTo>
                  <a:lnTo>
                    <a:pt x="0" y="96"/>
                  </a:lnTo>
                  <a:lnTo>
                    <a:pt x="0" y="107"/>
                  </a:lnTo>
                  <a:lnTo>
                    <a:pt x="2" y="119"/>
                  </a:lnTo>
                  <a:lnTo>
                    <a:pt x="8" y="130"/>
                  </a:lnTo>
                  <a:lnTo>
                    <a:pt x="15" y="140"/>
                  </a:lnTo>
                  <a:lnTo>
                    <a:pt x="17" y="140"/>
                  </a:lnTo>
                  <a:lnTo>
                    <a:pt x="19" y="1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3" name="Freeform 1107"/>
            <p:cNvSpPr>
              <a:spLocks/>
            </p:cNvSpPr>
            <p:nvPr/>
          </p:nvSpPr>
          <p:spPr bwMode="auto">
            <a:xfrm>
              <a:off x="3525" y="4171"/>
              <a:ext cx="190" cy="7"/>
            </a:xfrm>
            <a:custGeom>
              <a:avLst/>
              <a:gdLst>
                <a:gd name="T0" fmla="*/ 0 w 190"/>
                <a:gd name="T1" fmla="*/ 3 h 7"/>
                <a:gd name="T2" fmla="*/ 4 w 190"/>
                <a:gd name="T3" fmla="*/ 7 h 7"/>
                <a:gd name="T4" fmla="*/ 190 w 190"/>
                <a:gd name="T5" fmla="*/ 5 h 7"/>
                <a:gd name="T6" fmla="*/ 190 w 190"/>
                <a:gd name="T7" fmla="*/ 0 h 7"/>
                <a:gd name="T8" fmla="*/ 4 w 190"/>
                <a:gd name="T9" fmla="*/ 0 h 7"/>
                <a:gd name="T10" fmla="*/ 8 w 190"/>
                <a:gd name="T11" fmla="*/ 3 h 7"/>
                <a:gd name="T12" fmla="*/ 0 w 190"/>
                <a:gd name="T13" fmla="*/ 3 h 7"/>
                <a:gd name="T14" fmla="*/ 0 w 190"/>
                <a:gd name="T15" fmla="*/ 7 h 7"/>
                <a:gd name="T16" fmla="*/ 4 w 190"/>
                <a:gd name="T17" fmla="*/ 7 h 7"/>
                <a:gd name="T18" fmla="*/ 0 w 190"/>
                <a:gd name="T19" fmla="*/ 3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0"/>
                <a:gd name="T31" fmla="*/ 0 h 7"/>
                <a:gd name="T32" fmla="*/ 190 w 190"/>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0" h="7">
                  <a:moveTo>
                    <a:pt x="0" y="3"/>
                  </a:moveTo>
                  <a:lnTo>
                    <a:pt x="4" y="7"/>
                  </a:lnTo>
                  <a:lnTo>
                    <a:pt x="190" y="5"/>
                  </a:lnTo>
                  <a:lnTo>
                    <a:pt x="190" y="0"/>
                  </a:lnTo>
                  <a:lnTo>
                    <a:pt x="4" y="0"/>
                  </a:lnTo>
                  <a:lnTo>
                    <a:pt x="8" y="3"/>
                  </a:lnTo>
                  <a:lnTo>
                    <a:pt x="0" y="3"/>
                  </a:lnTo>
                  <a:lnTo>
                    <a:pt x="0" y="7"/>
                  </a:lnTo>
                  <a:lnTo>
                    <a:pt x="4" y="7"/>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4" name="Freeform 1108"/>
            <p:cNvSpPr>
              <a:spLocks/>
            </p:cNvSpPr>
            <p:nvPr/>
          </p:nvSpPr>
          <p:spPr bwMode="auto">
            <a:xfrm>
              <a:off x="3513" y="4071"/>
              <a:ext cx="20" cy="103"/>
            </a:xfrm>
            <a:custGeom>
              <a:avLst/>
              <a:gdLst>
                <a:gd name="T0" fmla="*/ 2 w 20"/>
                <a:gd name="T1" fmla="*/ 6 h 103"/>
                <a:gd name="T2" fmla="*/ 0 w 20"/>
                <a:gd name="T3" fmla="*/ 2 h 103"/>
                <a:gd name="T4" fmla="*/ 0 w 20"/>
                <a:gd name="T5" fmla="*/ 15 h 103"/>
                <a:gd name="T6" fmla="*/ 2 w 20"/>
                <a:gd name="T7" fmla="*/ 27 h 103"/>
                <a:gd name="T8" fmla="*/ 4 w 20"/>
                <a:gd name="T9" fmla="*/ 38 h 103"/>
                <a:gd name="T10" fmla="*/ 6 w 20"/>
                <a:gd name="T11" fmla="*/ 52 h 103"/>
                <a:gd name="T12" fmla="*/ 8 w 20"/>
                <a:gd name="T13" fmla="*/ 63 h 103"/>
                <a:gd name="T14" fmla="*/ 10 w 20"/>
                <a:gd name="T15" fmla="*/ 77 h 103"/>
                <a:gd name="T16" fmla="*/ 12 w 20"/>
                <a:gd name="T17" fmla="*/ 90 h 103"/>
                <a:gd name="T18" fmla="*/ 12 w 20"/>
                <a:gd name="T19" fmla="*/ 103 h 103"/>
                <a:gd name="T20" fmla="*/ 20 w 20"/>
                <a:gd name="T21" fmla="*/ 103 h 103"/>
                <a:gd name="T22" fmla="*/ 18 w 20"/>
                <a:gd name="T23" fmla="*/ 90 h 103"/>
                <a:gd name="T24" fmla="*/ 18 w 20"/>
                <a:gd name="T25" fmla="*/ 77 h 103"/>
                <a:gd name="T26" fmla="*/ 16 w 20"/>
                <a:gd name="T27" fmla="*/ 63 h 103"/>
                <a:gd name="T28" fmla="*/ 14 w 20"/>
                <a:gd name="T29" fmla="*/ 50 h 103"/>
                <a:gd name="T30" fmla="*/ 12 w 20"/>
                <a:gd name="T31" fmla="*/ 38 h 103"/>
                <a:gd name="T32" fmla="*/ 10 w 20"/>
                <a:gd name="T33" fmla="*/ 25 h 103"/>
                <a:gd name="T34" fmla="*/ 8 w 20"/>
                <a:gd name="T35" fmla="*/ 13 h 103"/>
                <a:gd name="T36" fmla="*/ 8 w 20"/>
                <a:gd name="T37" fmla="*/ 2 h 103"/>
                <a:gd name="T38" fmla="*/ 6 w 20"/>
                <a:gd name="T39" fmla="*/ 0 h 103"/>
                <a:gd name="T40" fmla="*/ 8 w 20"/>
                <a:gd name="T41" fmla="*/ 2 h 103"/>
                <a:gd name="T42" fmla="*/ 8 w 20"/>
                <a:gd name="T43" fmla="*/ 0 h 103"/>
                <a:gd name="T44" fmla="*/ 6 w 20"/>
                <a:gd name="T45" fmla="*/ 0 h 103"/>
                <a:gd name="T46" fmla="*/ 2 w 20"/>
                <a:gd name="T47" fmla="*/ 6 h 1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103"/>
                <a:gd name="T74" fmla="*/ 20 w 20"/>
                <a:gd name="T75" fmla="*/ 103 h 1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103">
                  <a:moveTo>
                    <a:pt x="2" y="6"/>
                  </a:moveTo>
                  <a:lnTo>
                    <a:pt x="0" y="2"/>
                  </a:lnTo>
                  <a:lnTo>
                    <a:pt x="0" y="15"/>
                  </a:lnTo>
                  <a:lnTo>
                    <a:pt x="2" y="27"/>
                  </a:lnTo>
                  <a:lnTo>
                    <a:pt x="4" y="38"/>
                  </a:lnTo>
                  <a:lnTo>
                    <a:pt x="6" y="52"/>
                  </a:lnTo>
                  <a:lnTo>
                    <a:pt x="8" y="63"/>
                  </a:lnTo>
                  <a:lnTo>
                    <a:pt x="10" y="77"/>
                  </a:lnTo>
                  <a:lnTo>
                    <a:pt x="12" y="90"/>
                  </a:lnTo>
                  <a:lnTo>
                    <a:pt x="12" y="103"/>
                  </a:lnTo>
                  <a:lnTo>
                    <a:pt x="20" y="103"/>
                  </a:lnTo>
                  <a:lnTo>
                    <a:pt x="18" y="90"/>
                  </a:lnTo>
                  <a:lnTo>
                    <a:pt x="18" y="77"/>
                  </a:lnTo>
                  <a:lnTo>
                    <a:pt x="16" y="63"/>
                  </a:lnTo>
                  <a:lnTo>
                    <a:pt x="14" y="50"/>
                  </a:lnTo>
                  <a:lnTo>
                    <a:pt x="12" y="38"/>
                  </a:lnTo>
                  <a:lnTo>
                    <a:pt x="10" y="25"/>
                  </a:lnTo>
                  <a:lnTo>
                    <a:pt x="8" y="13"/>
                  </a:lnTo>
                  <a:lnTo>
                    <a:pt x="8" y="2"/>
                  </a:lnTo>
                  <a:lnTo>
                    <a:pt x="6" y="0"/>
                  </a:lnTo>
                  <a:lnTo>
                    <a:pt x="8" y="2"/>
                  </a:lnTo>
                  <a:lnTo>
                    <a:pt x="8" y="0"/>
                  </a:lnTo>
                  <a:lnTo>
                    <a:pt x="6" y="0"/>
                  </a:lnTo>
                  <a:lnTo>
                    <a:pt x="2"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5" name="Freeform 1109"/>
            <p:cNvSpPr>
              <a:spLocks/>
            </p:cNvSpPr>
            <p:nvPr/>
          </p:nvSpPr>
          <p:spPr bwMode="auto">
            <a:xfrm>
              <a:off x="3452" y="3741"/>
              <a:ext cx="67" cy="336"/>
            </a:xfrm>
            <a:custGeom>
              <a:avLst/>
              <a:gdLst>
                <a:gd name="T0" fmla="*/ 6 w 67"/>
                <a:gd name="T1" fmla="*/ 2 h 336"/>
                <a:gd name="T2" fmla="*/ 0 w 67"/>
                <a:gd name="T3" fmla="*/ 5 h 336"/>
                <a:gd name="T4" fmla="*/ 4 w 67"/>
                <a:gd name="T5" fmla="*/ 40 h 336"/>
                <a:gd name="T6" fmla="*/ 8 w 67"/>
                <a:gd name="T7" fmla="*/ 82 h 336"/>
                <a:gd name="T8" fmla="*/ 10 w 67"/>
                <a:gd name="T9" fmla="*/ 130 h 336"/>
                <a:gd name="T10" fmla="*/ 14 w 67"/>
                <a:gd name="T11" fmla="*/ 180 h 336"/>
                <a:gd name="T12" fmla="*/ 15 w 67"/>
                <a:gd name="T13" fmla="*/ 205 h 336"/>
                <a:gd name="T14" fmla="*/ 19 w 67"/>
                <a:gd name="T15" fmla="*/ 230 h 336"/>
                <a:gd name="T16" fmla="*/ 23 w 67"/>
                <a:gd name="T17" fmla="*/ 251 h 336"/>
                <a:gd name="T18" fmla="*/ 29 w 67"/>
                <a:gd name="T19" fmla="*/ 274 h 336"/>
                <a:gd name="T20" fmla="*/ 35 w 67"/>
                <a:gd name="T21" fmla="*/ 293 h 336"/>
                <a:gd name="T22" fmla="*/ 42 w 67"/>
                <a:gd name="T23" fmla="*/ 311 h 336"/>
                <a:gd name="T24" fmla="*/ 52 w 67"/>
                <a:gd name="T25" fmla="*/ 324 h 336"/>
                <a:gd name="T26" fmla="*/ 63 w 67"/>
                <a:gd name="T27" fmla="*/ 336 h 336"/>
                <a:gd name="T28" fmla="*/ 67 w 67"/>
                <a:gd name="T29" fmla="*/ 330 h 336"/>
                <a:gd name="T30" fmla="*/ 58 w 67"/>
                <a:gd name="T31" fmla="*/ 320 h 336"/>
                <a:gd name="T32" fmla="*/ 48 w 67"/>
                <a:gd name="T33" fmla="*/ 307 h 336"/>
                <a:gd name="T34" fmla="*/ 42 w 67"/>
                <a:gd name="T35" fmla="*/ 289 h 336"/>
                <a:gd name="T36" fmla="*/ 35 w 67"/>
                <a:gd name="T37" fmla="*/ 272 h 336"/>
                <a:gd name="T38" fmla="*/ 31 w 67"/>
                <a:gd name="T39" fmla="*/ 251 h 336"/>
                <a:gd name="T40" fmla="*/ 27 w 67"/>
                <a:gd name="T41" fmla="*/ 228 h 336"/>
                <a:gd name="T42" fmla="*/ 23 w 67"/>
                <a:gd name="T43" fmla="*/ 205 h 336"/>
                <a:gd name="T44" fmla="*/ 21 w 67"/>
                <a:gd name="T45" fmla="*/ 180 h 336"/>
                <a:gd name="T46" fmla="*/ 17 w 67"/>
                <a:gd name="T47" fmla="*/ 130 h 336"/>
                <a:gd name="T48" fmla="*/ 15 w 67"/>
                <a:gd name="T49" fmla="*/ 82 h 336"/>
                <a:gd name="T50" fmla="*/ 12 w 67"/>
                <a:gd name="T51" fmla="*/ 40 h 336"/>
                <a:gd name="T52" fmla="*/ 8 w 67"/>
                <a:gd name="T53" fmla="*/ 5 h 336"/>
                <a:gd name="T54" fmla="*/ 2 w 67"/>
                <a:gd name="T55" fmla="*/ 9 h 336"/>
                <a:gd name="T56" fmla="*/ 6 w 67"/>
                <a:gd name="T57" fmla="*/ 2 h 336"/>
                <a:gd name="T58" fmla="*/ 0 w 67"/>
                <a:gd name="T59" fmla="*/ 0 h 336"/>
                <a:gd name="T60" fmla="*/ 0 w 67"/>
                <a:gd name="T61" fmla="*/ 5 h 336"/>
                <a:gd name="T62" fmla="*/ 6 w 67"/>
                <a:gd name="T63" fmla="*/ 2 h 3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336"/>
                <a:gd name="T98" fmla="*/ 67 w 67"/>
                <a:gd name="T99" fmla="*/ 336 h 3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336">
                  <a:moveTo>
                    <a:pt x="6" y="2"/>
                  </a:moveTo>
                  <a:lnTo>
                    <a:pt x="0" y="5"/>
                  </a:lnTo>
                  <a:lnTo>
                    <a:pt x="4" y="40"/>
                  </a:lnTo>
                  <a:lnTo>
                    <a:pt x="8" y="82"/>
                  </a:lnTo>
                  <a:lnTo>
                    <a:pt x="10" y="130"/>
                  </a:lnTo>
                  <a:lnTo>
                    <a:pt x="14" y="180"/>
                  </a:lnTo>
                  <a:lnTo>
                    <a:pt x="15" y="205"/>
                  </a:lnTo>
                  <a:lnTo>
                    <a:pt x="19" y="230"/>
                  </a:lnTo>
                  <a:lnTo>
                    <a:pt x="23" y="251"/>
                  </a:lnTo>
                  <a:lnTo>
                    <a:pt x="29" y="274"/>
                  </a:lnTo>
                  <a:lnTo>
                    <a:pt x="35" y="293"/>
                  </a:lnTo>
                  <a:lnTo>
                    <a:pt x="42" y="311"/>
                  </a:lnTo>
                  <a:lnTo>
                    <a:pt x="52" y="324"/>
                  </a:lnTo>
                  <a:lnTo>
                    <a:pt x="63" y="336"/>
                  </a:lnTo>
                  <a:lnTo>
                    <a:pt x="67" y="330"/>
                  </a:lnTo>
                  <a:lnTo>
                    <a:pt x="58" y="320"/>
                  </a:lnTo>
                  <a:lnTo>
                    <a:pt x="48" y="307"/>
                  </a:lnTo>
                  <a:lnTo>
                    <a:pt x="42" y="289"/>
                  </a:lnTo>
                  <a:lnTo>
                    <a:pt x="35" y="272"/>
                  </a:lnTo>
                  <a:lnTo>
                    <a:pt x="31" y="251"/>
                  </a:lnTo>
                  <a:lnTo>
                    <a:pt x="27" y="228"/>
                  </a:lnTo>
                  <a:lnTo>
                    <a:pt x="23" y="205"/>
                  </a:lnTo>
                  <a:lnTo>
                    <a:pt x="21" y="180"/>
                  </a:lnTo>
                  <a:lnTo>
                    <a:pt x="17" y="130"/>
                  </a:lnTo>
                  <a:lnTo>
                    <a:pt x="15" y="82"/>
                  </a:lnTo>
                  <a:lnTo>
                    <a:pt x="12" y="40"/>
                  </a:lnTo>
                  <a:lnTo>
                    <a:pt x="8" y="5"/>
                  </a:lnTo>
                  <a:lnTo>
                    <a:pt x="2" y="9"/>
                  </a:lnTo>
                  <a:lnTo>
                    <a:pt x="6" y="2"/>
                  </a:lnTo>
                  <a:lnTo>
                    <a:pt x="0" y="0"/>
                  </a:lnTo>
                  <a:lnTo>
                    <a:pt x="0" y="5"/>
                  </a:lnTo>
                  <a:lnTo>
                    <a:pt x="6"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6" name="Freeform 1110"/>
            <p:cNvSpPr>
              <a:spLocks/>
            </p:cNvSpPr>
            <p:nvPr/>
          </p:nvSpPr>
          <p:spPr bwMode="auto">
            <a:xfrm>
              <a:off x="3454" y="3712"/>
              <a:ext cx="217" cy="59"/>
            </a:xfrm>
            <a:custGeom>
              <a:avLst/>
              <a:gdLst>
                <a:gd name="T0" fmla="*/ 209 w 217"/>
                <a:gd name="T1" fmla="*/ 4 h 59"/>
                <a:gd name="T2" fmla="*/ 211 w 217"/>
                <a:gd name="T3" fmla="*/ 0 h 59"/>
                <a:gd name="T4" fmla="*/ 192 w 217"/>
                <a:gd name="T5" fmla="*/ 17 h 59"/>
                <a:gd name="T6" fmla="*/ 173 w 217"/>
                <a:gd name="T7" fmla="*/ 31 h 59"/>
                <a:gd name="T8" fmla="*/ 163 w 217"/>
                <a:gd name="T9" fmla="*/ 36 h 59"/>
                <a:gd name="T10" fmla="*/ 152 w 217"/>
                <a:gd name="T11" fmla="*/ 42 h 59"/>
                <a:gd name="T12" fmla="*/ 140 w 217"/>
                <a:gd name="T13" fmla="*/ 46 h 59"/>
                <a:gd name="T14" fmla="*/ 129 w 217"/>
                <a:gd name="T15" fmla="*/ 50 h 59"/>
                <a:gd name="T16" fmla="*/ 117 w 217"/>
                <a:gd name="T17" fmla="*/ 52 h 59"/>
                <a:gd name="T18" fmla="*/ 104 w 217"/>
                <a:gd name="T19" fmla="*/ 54 h 59"/>
                <a:gd name="T20" fmla="*/ 88 w 217"/>
                <a:gd name="T21" fmla="*/ 54 h 59"/>
                <a:gd name="T22" fmla="*/ 73 w 217"/>
                <a:gd name="T23" fmla="*/ 52 h 59"/>
                <a:gd name="T24" fmla="*/ 58 w 217"/>
                <a:gd name="T25" fmla="*/ 50 h 59"/>
                <a:gd name="T26" fmla="*/ 40 w 217"/>
                <a:gd name="T27" fmla="*/ 44 h 59"/>
                <a:gd name="T28" fmla="*/ 23 w 217"/>
                <a:gd name="T29" fmla="*/ 38 h 59"/>
                <a:gd name="T30" fmla="*/ 4 w 217"/>
                <a:gd name="T31" fmla="*/ 31 h 59"/>
                <a:gd name="T32" fmla="*/ 0 w 217"/>
                <a:gd name="T33" fmla="*/ 38 h 59"/>
                <a:gd name="T34" fmla="*/ 21 w 217"/>
                <a:gd name="T35" fmla="*/ 46 h 59"/>
                <a:gd name="T36" fmla="*/ 38 w 217"/>
                <a:gd name="T37" fmla="*/ 52 h 59"/>
                <a:gd name="T38" fmla="*/ 56 w 217"/>
                <a:gd name="T39" fmla="*/ 56 h 59"/>
                <a:gd name="T40" fmla="*/ 73 w 217"/>
                <a:gd name="T41" fmla="*/ 59 h 59"/>
                <a:gd name="T42" fmla="*/ 88 w 217"/>
                <a:gd name="T43" fmla="*/ 59 h 59"/>
                <a:gd name="T44" fmla="*/ 104 w 217"/>
                <a:gd name="T45" fmla="*/ 59 h 59"/>
                <a:gd name="T46" fmla="*/ 117 w 217"/>
                <a:gd name="T47" fmla="*/ 59 h 59"/>
                <a:gd name="T48" fmla="*/ 130 w 217"/>
                <a:gd name="T49" fmla="*/ 57 h 59"/>
                <a:gd name="T50" fmla="*/ 144 w 217"/>
                <a:gd name="T51" fmla="*/ 54 h 59"/>
                <a:gd name="T52" fmla="*/ 155 w 217"/>
                <a:gd name="T53" fmla="*/ 48 h 59"/>
                <a:gd name="T54" fmla="*/ 167 w 217"/>
                <a:gd name="T55" fmla="*/ 44 h 59"/>
                <a:gd name="T56" fmla="*/ 177 w 217"/>
                <a:gd name="T57" fmla="*/ 36 h 59"/>
                <a:gd name="T58" fmla="*/ 198 w 217"/>
                <a:gd name="T59" fmla="*/ 23 h 59"/>
                <a:gd name="T60" fmla="*/ 215 w 217"/>
                <a:gd name="T61" fmla="*/ 6 h 59"/>
                <a:gd name="T62" fmla="*/ 217 w 217"/>
                <a:gd name="T63" fmla="*/ 4 h 59"/>
                <a:gd name="T64" fmla="*/ 215 w 217"/>
                <a:gd name="T65" fmla="*/ 6 h 59"/>
                <a:gd name="T66" fmla="*/ 217 w 217"/>
                <a:gd name="T67" fmla="*/ 4 h 59"/>
                <a:gd name="T68" fmla="*/ 217 w 217"/>
                <a:gd name="T69" fmla="*/ 4 h 59"/>
                <a:gd name="T70" fmla="*/ 209 w 217"/>
                <a:gd name="T71" fmla="*/ 4 h 5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7"/>
                <a:gd name="T109" fmla="*/ 0 h 59"/>
                <a:gd name="T110" fmla="*/ 217 w 217"/>
                <a:gd name="T111" fmla="*/ 59 h 5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7" h="59">
                  <a:moveTo>
                    <a:pt x="209" y="4"/>
                  </a:moveTo>
                  <a:lnTo>
                    <a:pt x="211" y="0"/>
                  </a:lnTo>
                  <a:lnTo>
                    <a:pt x="192" y="17"/>
                  </a:lnTo>
                  <a:lnTo>
                    <a:pt x="173" y="31"/>
                  </a:lnTo>
                  <a:lnTo>
                    <a:pt x="163" y="36"/>
                  </a:lnTo>
                  <a:lnTo>
                    <a:pt x="152" y="42"/>
                  </a:lnTo>
                  <a:lnTo>
                    <a:pt x="140" y="46"/>
                  </a:lnTo>
                  <a:lnTo>
                    <a:pt x="129" y="50"/>
                  </a:lnTo>
                  <a:lnTo>
                    <a:pt x="117" y="52"/>
                  </a:lnTo>
                  <a:lnTo>
                    <a:pt x="104" y="54"/>
                  </a:lnTo>
                  <a:lnTo>
                    <a:pt x="88" y="54"/>
                  </a:lnTo>
                  <a:lnTo>
                    <a:pt x="73" y="52"/>
                  </a:lnTo>
                  <a:lnTo>
                    <a:pt x="58" y="50"/>
                  </a:lnTo>
                  <a:lnTo>
                    <a:pt x="40" y="44"/>
                  </a:lnTo>
                  <a:lnTo>
                    <a:pt x="23" y="38"/>
                  </a:lnTo>
                  <a:lnTo>
                    <a:pt x="4" y="31"/>
                  </a:lnTo>
                  <a:lnTo>
                    <a:pt x="0" y="38"/>
                  </a:lnTo>
                  <a:lnTo>
                    <a:pt x="21" y="46"/>
                  </a:lnTo>
                  <a:lnTo>
                    <a:pt x="38" y="52"/>
                  </a:lnTo>
                  <a:lnTo>
                    <a:pt x="56" y="56"/>
                  </a:lnTo>
                  <a:lnTo>
                    <a:pt x="73" y="59"/>
                  </a:lnTo>
                  <a:lnTo>
                    <a:pt x="88" y="59"/>
                  </a:lnTo>
                  <a:lnTo>
                    <a:pt x="104" y="59"/>
                  </a:lnTo>
                  <a:lnTo>
                    <a:pt x="117" y="59"/>
                  </a:lnTo>
                  <a:lnTo>
                    <a:pt x="130" y="57"/>
                  </a:lnTo>
                  <a:lnTo>
                    <a:pt x="144" y="54"/>
                  </a:lnTo>
                  <a:lnTo>
                    <a:pt x="155" y="48"/>
                  </a:lnTo>
                  <a:lnTo>
                    <a:pt x="167" y="44"/>
                  </a:lnTo>
                  <a:lnTo>
                    <a:pt x="177" y="36"/>
                  </a:lnTo>
                  <a:lnTo>
                    <a:pt x="198" y="23"/>
                  </a:lnTo>
                  <a:lnTo>
                    <a:pt x="215" y="6"/>
                  </a:lnTo>
                  <a:lnTo>
                    <a:pt x="217" y="4"/>
                  </a:lnTo>
                  <a:lnTo>
                    <a:pt x="215" y="6"/>
                  </a:lnTo>
                  <a:lnTo>
                    <a:pt x="217" y="4"/>
                  </a:lnTo>
                  <a:lnTo>
                    <a:pt x="209"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7" name="Freeform 1111"/>
            <p:cNvSpPr>
              <a:spLocks/>
            </p:cNvSpPr>
            <p:nvPr/>
          </p:nvSpPr>
          <p:spPr bwMode="auto">
            <a:xfrm>
              <a:off x="3508" y="3679"/>
              <a:ext cx="163" cy="37"/>
            </a:xfrm>
            <a:custGeom>
              <a:avLst/>
              <a:gdLst>
                <a:gd name="T0" fmla="*/ 4 w 163"/>
                <a:gd name="T1" fmla="*/ 27 h 37"/>
                <a:gd name="T2" fmla="*/ 4 w 163"/>
                <a:gd name="T3" fmla="*/ 27 h 37"/>
                <a:gd name="T4" fmla="*/ 15 w 163"/>
                <a:gd name="T5" fmla="*/ 19 h 37"/>
                <a:gd name="T6" fmla="*/ 29 w 163"/>
                <a:gd name="T7" fmla="*/ 14 h 37"/>
                <a:gd name="T8" fmla="*/ 42 w 163"/>
                <a:gd name="T9" fmla="*/ 10 h 37"/>
                <a:gd name="T10" fmla="*/ 55 w 163"/>
                <a:gd name="T11" fmla="*/ 8 h 37"/>
                <a:gd name="T12" fmla="*/ 69 w 163"/>
                <a:gd name="T13" fmla="*/ 8 h 37"/>
                <a:gd name="T14" fmla="*/ 80 w 163"/>
                <a:gd name="T15" fmla="*/ 8 h 37"/>
                <a:gd name="T16" fmla="*/ 94 w 163"/>
                <a:gd name="T17" fmla="*/ 10 h 37"/>
                <a:gd name="T18" fmla="*/ 105 w 163"/>
                <a:gd name="T19" fmla="*/ 12 h 37"/>
                <a:gd name="T20" fmla="*/ 126 w 163"/>
                <a:gd name="T21" fmla="*/ 19 h 37"/>
                <a:gd name="T22" fmla="*/ 142 w 163"/>
                <a:gd name="T23" fmla="*/ 27 h 37"/>
                <a:gd name="T24" fmla="*/ 153 w 163"/>
                <a:gd name="T25" fmla="*/ 33 h 37"/>
                <a:gd name="T26" fmla="*/ 155 w 163"/>
                <a:gd name="T27" fmla="*/ 37 h 37"/>
                <a:gd name="T28" fmla="*/ 163 w 163"/>
                <a:gd name="T29" fmla="*/ 37 h 37"/>
                <a:gd name="T30" fmla="*/ 157 w 163"/>
                <a:gd name="T31" fmla="*/ 29 h 37"/>
                <a:gd name="T32" fmla="*/ 146 w 163"/>
                <a:gd name="T33" fmla="*/ 21 h 37"/>
                <a:gd name="T34" fmla="*/ 128 w 163"/>
                <a:gd name="T35" fmla="*/ 12 h 37"/>
                <a:gd name="T36" fmla="*/ 107 w 163"/>
                <a:gd name="T37" fmla="*/ 4 h 37"/>
                <a:gd name="T38" fmla="*/ 96 w 163"/>
                <a:gd name="T39" fmla="*/ 2 h 37"/>
                <a:gd name="T40" fmla="*/ 82 w 163"/>
                <a:gd name="T41" fmla="*/ 0 h 37"/>
                <a:gd name="T42" fmla="*/ 69 w 163"/>
                <a:gd name="T43" fmla="*/ 0 h 37"/>
                <a:gd name="T44" fmla="*/ 55 w 163"/>
                <a:gd name="T45" fmla="*/ 0 h 37"/>
                <a:gd name="T46" fmla="*/ 40 w 163"/>
                <a:gd name="T47" fmla="*/ 2 h 37"/>
                <a:gd name="T48" fmla="*/ 27 w 163"/>
                <a:gd name="T49" fmla="*/ 8 h 37"/>
                <a:gd name="T50" fmla="*/ 13 w 163"/>
                <a:gd name="T51" fmla="*/ 14 h 37"/>
                <a:gd name="T52" fmla="*/ 0 w 163"/>
                <a:gd name="T53" fmla="*/ 21 h 37"/>
                <a:gd name="T54" fmla="*/ 0 w 163"/>
                <a:gd name="T55" fmla="*/ 21 h 37"/>
                <a:gd name="T56" fmla="*/ 4 w 163"/>
                <a:gd name="T57" fmla="*/ 27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3"/>
                <a:gd name="T88" fmla="*/ 0 h 37"/>
                <a:gd name="T89" fmla="*/ 163 w 163"/>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3" h="37">
                  <a:moveTo>
                    <a:pt x="4" y="27"/>
                  </a:moveTo>
                  <a:lnTo>
                    <a:pt x="4" y="27"/>
                  </a:lnTo>
                  <a:lnTo>
                    <a:pt x="15" y="19"/>
                  </a:lnTo>
                  <a:lnTo>
                    <a:pt x="29" y="14"/>
                  </a:lnTo>
                  <a:lnTo>
                    <a:pt x="42" y="10"/>
                  </a:lnTo>
                  <a:lnTo>
                    <a:pt x="55" y="8"/>
                  </a:lnTo>
                  <a:lnTo>
                    <a:pt x="69" y="8"/>
                  </a:lnTo>
                  <a:lnTo>
                    <a:pt x="80" y="8"/>
                  </a:lnTo>
                  <a:lnTo>
                    <a:pt x="94" y="10"/>
                  </a:lnTo>
                  <a:lnTo>
                    <a:pt x="105" y="12"/>
                  </a:lnTo>
                  <a:lnTo>
                    <a:pt x="126" y="19"/>
                  </a:lnTo>
                  <a:lnTo>
                    <a:pt x="142" y="27"/>
                  </a:lnTo>
                  <a:lnTo>
                    <a:pt x="153" y="33"/>
                  </a:lnTo>
                  <a:lnTo>
                    <a:pt x="155" y="37"/>
                  </a:lnTo>
                  <a:lnTo>
                    <a:pt x="163" y="37"/>
                  </a:lnTo>
                  <a:lnTo>
                    <a:pt x="157" y="29"/>
                  </a:lnTo>
                  <a:lnTo>
                    <a:pt x="146" y="21"/>
                  </a:lnTo>
                  <a:lnTo>
                    <a:pt x="128" y="12"/>
                  </a:lnTo>
                  <a:lnTo>
                    <a:pt x="107" y="4"/>
                  </a:lnTo>
                  <a:lnTo>
                    <a:pt x="96" y="2"/>
                  </a:lnTo>
                  <a:lnTo>
                    <a:pt x="82" y="0"/>
                  </a:lnTo>
                  <a:lnTo>
                    <a:pt x="69" y="0"/>
                  </a:lnTo>
                  <a:lnTo>
                    <a:pt x="55" y="0"/>
                  </a:lnTo>
                  <a:lnTo>
                    <a:pt x="40" y="2"/>
                  </a:lnTo>
                  <a:lnTo>
                    <a:pt x="27" y="8"/>
                  </a:lnTo>
                  <a:lnTo>
                    <a:pt x="13" y="14"/>
                  </a:lnTo>
                  <a:lnTo>
                    <a:pt x="0" y="21"/>
                  </a:lnTo>
                  <a:lnTo>
                    <a:pt x="4" y="2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8" name="Freeform 1112"/>
            <p:cNvSpPr>
              <a:spLocks/>
            </p:cNvSpPr>
            <p:nvPr/>
          </p:nvSpPr>
          <p:spPr bwMode="auto">
            <a:xfrm>
              <a:off x="3483" y="3604"/>
              <a:ext cx="57" cy="114"/>
            </a:xfrm>
            <a:custGeom>
              <a:avLst/>
              <a:gdLst>
                <a:gd name="T0" fmla="*/ 55 w 57"/>
                <a:gd name="T1" fmla="*/ 0 h 114"/>
                <a:gd name="T2" fmla="*/ 52 w 57"/>
                <a:gd name="T3" fmla="*/ 8 h 114"/>
                <a:gd name="T4" fmla="*/ 50 w 57"/>
                <a:gd name="T5" fmla="*/ 12 h 114"/>
                <a:gd name="T6" fmla="*/ 40 w 57"/>
                <a:gd name="T7" fmla="*/ 29 h 114"/>
                <a:gd name="T8" fmla="*/ 29 w 57"/>
                <a:gd name="T9" fmla="*/ 50 h 114"/>
                <a:gd name="T10" fmla="*/ 15 w 57"/>
                <a:gd name="T11" fmla="*/ 71 h 114"/>
                <a:gd name="T12" fmla="*/ 4 w 57"/>
                <a:gd name="T13" fmla="*/ 92 h 114"/>
                <a:gd name="T14" fmla="*/ 0 w 57"/>
                <a:gd name="T15" fmla="*/ 106 h 114"/>
                <a:gd name="T16" fmla="*/ 0 w 57"/>
                <a:gd name="T17" fmla="*/ 110 h 114"/>
                <a:gd name="T18" fmla="*/ 2 w 57"/>
                <a:gd name="T19" fmla="*/ 114 h 114"/>
                <a:gd name="T20" fmla="*/ 6 w 57"/>
                <a:gd name="T21" fmla="*/ 114 h 114"/>
                <a:gd name="T22" fmla="*/ 9 w 57"/>
                <a:gd name="T23" fmla="*/ 114 h 114"/>
                <a:gd name="T24" fmla="*/ 17 w 57"/>
                <a:gd name="T25" fmla="*/ 110 h 114"/>
                <a:gd name="T26" fmla="*/ 29 w 57"/>
                <a:gd name="T27" fmla="*/ 102 h 114"/>
                <a:gd name="T28" fmla="*/ 25 w 57"/>
                <a:gd name="T29" fmla="*/ 96 h 114"/>
                <a:gd name="T30" fmla="*/ 13 w 57"/>
                <a:gd name="T31" fmla="*/ 104 h 114"/>
                <a:gd name="T32" fmla="*/ 7 w 57"/>
                <a:gd name="T33" fmla="*/ 108 h 114"/>
                <a:gd name="T34" fmla="*/ 6 w 57"/>
                <a:gd name="T35" fmla="*/ 108 h 114"/>
                <a:gd name="T36" fmla="*/ 6 w 57"/>
                <a:gd name="T37" fmla="*/ 108 h 114"/>
                <a:gd name="T38" fmla="*/ 6 w 57"/>
                <a:gd name="T39" fmla="*/ 108 h 114"/>
                <a:gd name="T40" fmla="*/ 6 w 57"/>
                <a:gd name="T41" fmla="*/ 108 h 114"/>
                <a:gd name="T42" fmla="*/ 11 w 57"/>
                <a:gd name="T43" fmla="*/ 94 h 114"/>
                <a:gd name="T44" fmla="*/ 21 w 57"/>
                <a:gd name="T45" fmla="*/ 75 h 114"/>
                <a:gd name="T46" fmla="*/ 34 w 57"/>
                <a:gd name="T47" fmla="*/ 54 h 114"/>
                <a:gd name="T48" fmla="*/ 48 w 57"/>
                <a:gd name="T49" fmla="*/ 31 h 114"/>
                <a:gd name="T50" fmla="*/ 55 w 57"/>
                <a:gd name="T51" fmla="*/ 14 h 114"/>
                <a:gd name="T52" fmla="*/ 57 w 57"/>
                <a:gd name="T53" fmla="*/ 2 h 114"/>
                <a:gd name="T54" fmla="*/ 55 w 57"/>
                <a:gd name="T55" fmla="*/ 8 h 114"/>
                <a:gd name="T56" fmla="*/ 55 w 57"/>
                <a:gd name="T57" fmla="*/ 0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7"/>
                <a:gd name="T88" fmla="*/ 0 h 114"/>
                <a:gd name="T89" fmla="*/ 57 w 57"/>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7" h="114">
                  <a:moveTo>
                    <a:pt x="55" y="0"/>
                  </a:moveTo>
                  <a:lnTo>
                    <a:pt x="52" y="8"/>
                  </a:lnTo>
                  <a:lnTo>
                    <a:pt x="50" y="12"/>
                  </a:lnTo>
                  <a:lnTo>
                    <a:pt x="40" y="29"/>
                  </a:lnTo>
                  <a:lnTo>
                    <a:pt x="29" y="50"/>
                  </a:lnTo>
                  <a:lnTo>
                    <a:pt x="15" y="71"/>
                  </a:lnTo>
                  <a:lnTo>
                    <a:pt x="4" y="92"/>
                  </a:lnTo>
                  <a:lnTo>
                    <a:pt x="0" y="106"/>
                  </a:lnTo>
                  <a:lnTo>
                    <a:pt x="0" y="110"/>
                  </a:lnTo>
                  <a:lnTo>
                    <a:pt x="2" y="114"/>
                  </a:lnTo>
                  <a:lnTo>
                    <a:pt x="6" y="114"/>
                  </a:lnTo>
                  <a:lnTo>
                    <a:pt x="9" y="114"/>
                  </a:lnTo>
                  <a:lnTo>
                    <a:pt x="17" y="110"/>
                  </a:lnTo>
                  <a:lnTo>
                    <a:pt x="29" y="102"/>
                  </a:lnTo>
                  <a:lnTo>
                    <a:pt x="25" y="96"/>
                  </a:lnTo>
                  <a:lnTo>
                    <a:pt x="13" y="104"/>
                  </a:lnTo>
                  <a:lnTo>
                    <a:pt x="7" y="108"/>
                  </a:lnTo>
                  <a:lnTo>
                    <a:pt x="6" y="108"/>
                  </a:lnTo>
                  <a:lnTo>
                    <a:pt x="11" y="94"/>
                  </a:lnTo>
                  <a:lnTo>
                    <a:pt x="21" y="75"/>
                  </a:lnTo>
                  <a:lnTo>
                    <a:pt x="34" y="54"/>
                  </a:lnTo>
                  <a:lnTo>
                    <a:pt x="48" y="31"/>
                  </a:lnTo>
                  <a:lnTo>
                    <a:pt x="55" y="14"/>
                  </a:lnTo>
                  <a:lnTo>
                    <a:pt x="57" y="2"/>
                  </a:lnTo>
                  <a:lnTo>
                    <a:pt x="55" y="8"/>
                  </a:lnTo>
                  <a:lnTo>
                    <a:pt x="5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49" name="Freeform 1113"/>
            <p:cNvSpPr>
              <a:spLocks/>
            </p:cNvSpPr>
            <p:nvPr/>
          </p:nvSpPr>
          <p:spPr bwMode="auto">
            <a:xfrm>
              <a:off x="3538" y="3602"/>
              <a:ext cx="156" cy="10"/>
            </a:xfrm>
            <a:custGeom>
              <a:avLst/>
              <a:gdLst>
                <a:gd name="T0" fmla="*/ 150 w 156"/>
                <a:gd name="T1" fmla="*/ 4 h 10"/>
                <a:gd name="T2" fmla="*/ 152 w 156"/>
                <a:gd name="T3" fmla="*/ 0 h 10"/>
                <a:gd name="T4" fmla="*/ 139 w 156"/>
                <a:gd name="T5" fmla="*/ 0 h 10"/>
                <a:gd name="T6" fmla="*/ 117 w 156"/>
                <a:gd name="T7" fmla="*/ 0 h 10"/>
                <a:gd name="T8" fmla="*/ 94 w 156"/>
                <a:gd name="T9" fmla="*/ 0 h 10"/>
                <a:gd name="T10" fmla="*/ 70 w 156"/>
                <a:gd name="T11" fmla="*/ 2 h 10"/>
                <a:gd name="T12" fmla="*/ 46 w 156"/>
                <a:gd name="T13" fmla="*/ 2 h 10"/>
                <a:gd name="T14" fmla="*/ 25 w 156"/>
                <a:gd name="T15" fmla="*/ 2 h 10"/>
                <a:gd name="T16" fmla="*/ 10 w 156"/>
                <a:gd name="T17" fmla="*/ 2 h 10"/>
                <a:gd name="T18" fmla="*/ 0 w 156"/>
                <a:gd name="T19" fmla="*/ 2 h 10"/>
                <a:gd name="T20" fmla="*/ 0 w 156"/>
                <a:gd name="T21" fmla="*/ 10 h 10"/>
                <a:gd name="T22" fmla="*/ 10 w 156"/>
                <a:gd name="T23" fmla="*/ 10 h 10"/>
                <a:gd name="T24" fmla="*/ 25 w 156"/>
                <a:gd name="T25" fmla="*/ 10 h 10"/>
                <a:gd name="T26" fmla="*/ 46 w 156"/>
                <a:gd name="T27" fmla="*/ 10 h 10"/>
                <a:gd name="T28" fmla="*/ 71 w 156"/>
                <a:gd name="T29" fmla="*/ 8 h 10"/>
                <a:gd name="T30" fmla="*/ 94 w 156"/>
                <a:gd name="T31" fmla="*/ 8 h 10"/>
                <a:gd name="T32" fmla="*/ 117 w 156"/>
                <a:gd name="T33" fmla="*/ 8 h 10"/>
                <a:gd name="T34" fmla="*/ 139 w 156"/>
                <a:gd name="T35" fmla="*/ 8 h 10"/>
                <a:gd name="T36" fmla="*/ 152 w 156"/>
                <a:gd name="T37" fmla="*/ 6 h 10"/>
                <a:gd name="T38" fmla="*/ 156 w 156"/>
                <a:gd name="T39" fmla="*/ 4 h 10"/>
                <a:gd name="T40" fmla="*/ 152 w 156"/>
                <a:gd name="T41" fmla="*/ 6 h 10"/>
                <a:gd name="T42" fmla="*/ 156 w 156"/>
                <a:gd name="T43" fmla="*/ 6 h 10"/>
                <a:gd name="T44" fmla="*/ 156 w 156"/>
                <a:gd name="T45" fmla="*/ 4 h 10"/>
                <a:gd name="T46" fmla="*/ 150 w 156"/>
                <a:gd name="T47" fmla="*/ 4 h 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6"/>
                <a:gd name="T73" fmla="*/ 0 h 10"/>
                <a:gd name="T74" fmla="*/ 156 w 156"/>
                <a:gd name="T75" fmla="*/ 10 h 1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6" h="10">
                  <a:moveTo>
                    <a:pt x="150" y="4"/>
                  </a:moveTo>
                  <a:lnTo>
                    <a:pt x="152" y="0"/>
                  </a:lnTo>
                  <a:lnTo>
                    <a:pt x="139" y="0"/>
                  </a:lnTo>
                  <a:lnTo>
                    <a:pt x="117" y="0"/>
                  </a:lnTo>
                  <a:lnTo>
                    <a:pt x="94" y="0"/>
                  </a:lnTo>
                  <a:lnTo>
                    <a:pt x="70" y="2"/>
                  </a:lnTo>
                  <a:lnTo>
                    <a:pt x="46" y="2"/>
                  </a:lnTo>
                  <a:lnTo>
                    <a:pt x="25" y="2"/>
                  </a:lnTo>
                  <a:lnTo>
                    <a:pt x="10" y="2"/>
                  </a:lnTo>
                  <a:lnTo>
                    <a:pt x="0" y="2"/>
                  </a:lnTo>
                  <a:lnTo>
                    <a:pt x="0" y="10"/>
                  </a:lnTo>
                  <a:lnTo>
                    <a:pt x="10" y="10"/>
                  </a:lnTo>
                  <a:lnTo>
                    <a:pt x="25" y="10"/>
                  </a:lnTo>
                  <a:lnTo>
                    <a:pt x="46" y="10"/>
                  </a:lnTo>
                  <a:lnTo>
                    <a:pt x="71" y="8"/>
                  </a:lnTo>
                  <a:lnTo>
                    <a:pt x="94" y="8"/>
                  </a:lnTo>
                  <a:lnTo>
                    <a:pt x="117" y="8"/>
                  </a:lnTo>
                  <a:lnTo>
                    <a:pt x="139" y="8"/>
                  </a:lnTo>
                  <a:lnTo>
                    <a:pt x="152" y="6"/>
                  </a:lnTo>
                  <a:lnTo>
                    <a:pt x="156" y="4"/>
                  </a:lnTo>
                  <a:lnTo>
                    <a:pt x="152" y="6"/>
                  </a:lnTo>
                  <a:lnTo>
                    <a:pt x="156" y="6"/>
                  </a:lnTo>
                  <a:lnTo>
                    <a:pt x="156" y="4"/>
                  </a:lnTo>
                  <a:lnTo>
                    <a:pt x="15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0" name="Freeform 1114"/>
            <p:cNvSpPr>
              <a:spLocks/>
            </p:cNvSpPr>
            <p:nvPr/>
          </p:nvSpPr>
          <p:spPr bwMode="auto">
            <a:xfrm>
              <a:off x="3688" y="3524"/>
              <a:ext cx="69" cy="82"/>
            </a:xfrm>
            <a:custGeom>
              <a:avLst/>
              <a:gdLst>
                <a:gd name="T0" fmla="*/ 69 w 69"/>
                <a:gd name="T1" fmla="*/ 4 h 82"/>
                <a:gd name="T2" fmla="*/ 63 w 69"/>
                <a:gd name="T3" fmla="*/ 2 h 82"/>
                <a:gd name="T4" fmla="*/ 52 w 69"/>
                <a:gd name="T5" fmla="*/ 7 h 82"/>
                <a:gd name="T6" fmla="*/ 40 w 69"/>
                <a:gd name="T7" fmla="*/ 13 h 82"/>
                <a:gd name="T8" fmla="*/ 29 w 69"/>
                <a:gd name="T9" fmla="*/ 21 h 82"/>
                <a:gd name="T10" fmla="*/ 19 w 69"/>
                <a:gd name="T11" fmla="*/ 29 h 82"/>
                <a:gd name="T12" fmla="*/ 12 w 69"/>
                <a:gd name="T13" fmla="*/ 38 h 82"/>
                <a:gd name="T14" fmla="*/ 6 w 69"/>
                <a:gd name="T15" fmla="*/ 50 h 82"/>
                <a:gd name="T16" fmla="*/ 0 w 69"/>
                <a:gd name="T17" fmla="*/ 65 h 82"/>
                <a:gd name="T18" fmla="*/ 0 w 69"/>
                <a:gd name="T19" fmla="*/ 82 h 82"/>
                <a:gd name="T20" fmla="*/ 6 w 69"/>
                <a:gd name="T21" fmla="*/ 82 h 82"/>
                <a:gd name="T22" fmla="*/ 8 w 69"/>
                <a:gd name="T23" fmla="*/ 67 h 82"/>
                <a:gd name="T24" fmla="*/ 12 w 69"/>
                <a:gd name="T25" fmla="*/ 54 h 82"/>
                <a:gd name="T26" fmla="*/ 17 w 69"/>
                <a:gd name="T27" fmla="*/ 42 h 82"/>
                <a:gd name="T28" fmla="*/ 25 w 69"/>
                <a:gd name="T29" fmla="*/ 34 h 82"/>
                <a:gd name="T30" fmla="*/ 35 w 69"/>
                <a:gd name="T31" fmla="*/ 27 h 82"/>
                <a:gd name="T32" fmla="*/ 44 w 69"/>
                <a:gd name="T33" fmla="*/ 19 h 82"/>
                <a:gd name="T34" fmla="*/ 56 w 69"/>
                <a:gd name="T35" fmla="*/ 13 h 82"/>
                <a:gd name="T36" fmla="*/ 67 w 69"/>
                <a:gd name="T37" fmla="*/ 7 h 82"/>
                <a:gd name="T38" fmla="*/ 62 w 69"/>
                <a:gd name="T39" fmla="*/ 6 h 82"/>
                <a:gd name="T40" fmla="*/ 69 w 69"/>
                <a:gd name="T41" fmla="*/ 4 h 82"/>
                <a:gd name="T42" fmla="*/ 67 w 69"/>
                <a:gd name="T43" fmla="*/ 0 h 82"/>
                <a:gd name="T44" fmla="*/ 63 w 69"/>
                <a:gd name="T45" fmla="*/ 2 h 82"/>
                <a:gd name="T46" fmla="*/ 69 w 69"/>
                <a:gd name="T47" fmla="*/ 4 h 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9"/>
                <a:gd name="T73" fmla="*/ 0 h 82"/>
                <a:gd name="T74" fmla="*/ 69 w 69"/>
                <a:gd name="T75" fmla="*/ 82 h 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9" h="82">
                  <a:moveTo>
                    <a:pt x="69" y="4"/>
                  </a:moveTo>
                  <a:lnTo>
                    <a:pt x="63" y="2"/>
                  </a:lnTo>
                  <a:lnTo>
                    <a:pt x="52" y="7"/>
                  </a:lnTo>
                  <a:lnTo>
                    <a:pt x="40" y="13"/>
                  </a:lnTo>
                  <a:lnTo>
                    <a:pt x="29" y="21"/>
                  </a:lnTo>
                  <a:lnTo>
                    <a:pt x="19" y="29"/>
                  </a:lnTo>
                  <a:lnTo>
                    <a:pt x="12" y="38"/>
                  </a:lnTo>
                  <a:lnTo>
                    <a:pt x="6" y="50"/>
                  </a:lnTo>
                  <a:lnTo>
                    <a:pt x="0" y="65"/>
                  </a:lnTo>
                  <a:lnTo>
                    <a:pt x="0" y="82"/>
                  </a:lnTo>
                  <a:lnTo>
                    <a:pt x="6" y="82"/>
                  </a:lnTo>
                  <a:lnTo>
                    <a:pt x="8" y="67"/>
                  </a:lnTo>
                  <a:lnTo>
                    <a:pt x="12" y="54"/>
                  </a:lnTo>
                  <a:lnTo>
                    <a:pt x="17" y="42"/>
                  </a:lnTo>
                  <a:lnTo>
                    <a:pt x="25" y="34"/>
                  </a:lnTo>
                  <a:lnTo>
                    <a:pt x="35" y="27"/>
                  </a:lnTo>
                  <a:lnTo>
                    <a:pt x="44" y="19"/>
                  </a:lnTo>
                  <a:lnTo>
                    <a:pt x="56" y="13"/>
                  </a:lnTo>
                  <a:lnTo>
                    <a:pt x="67" y="7"/>
                  </a:lnTo>
                  <a:lnTo>
                    <a:pt x="62" y="6"/>
                  </a:lnTo>
                  <a:lnTo>
                    <a:pt x="69" y="4"/>
                  </a:lnTo>
                  <a:lnTo>
                    <a:pt x="67" y="0"/>
                  </a:lnTo>
                  <a:lnTo>
                    <a:pt x="63" y="2"/>
                  </a:lnTo>
                  <a:lnTo>
                    <a:pt x="69"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1" name="Freeform 1115"/>
            <p:cNvSpPr>
              <a:spLocks/>
            </p:cNvSpPr>
            <p:nvPr/>
          </p:nvSpPr>
          <p:spPr bwMode="auto">
            <a:xfrm>
              <a:off x="3719" y="3528"/>
              <a:ext cx="40" cy="203"/>
            </a:xfrm>
            <a:custGeom>
              <a:avLst/>
              <a:gdLst>
                <a:gd name="T0" fmla="*/ 7 w 40"/>
                <a:gd name="T1" fmla="*/ 201 h 203"/>
                <a:gd name="T2" fmla="*/ 7 w 40"/>
                <a:gd name="T3" fmla="*/ 203 h 203"/>
                <a:gd name="T4" fmla="*/ 13 w 40"/>
                <a:gd name="T5" fmla="*/ 184 h 203"/>
                <a:gd name="T6" fmla="*/ 21 w 40"/>
                <a:gd name="T7" fmla="*/ 159 h 203"/>
                <a:gd name="T8" fmla="*/ 27 w 40"/>
                <a:gd name="T9" fmla="*/ 130 h 203"/>
                <a:gd name="T10" fmla="*/ 32 w 40"/>
                <a:gd name="T11" fmla="*/ 101 h 203"/>
                <a:gd name="T12" fmla="*/ 38 w 40"/>
                <a:gd name="T13" fmla="*/ 73 h 203"/>
                <a:gd name="T14" fmla="*/ 40 w 40"/>
                <a:gd name="T15" fmla="*/ 46 h 203"/>
                <a:gd name="T16" fmla="*/ 40 w 40"/>
                <a:gd name="T17" fmla="*/ 21 h 203"/>
                <a:gd name="T18" fmla="*/ 38 w 40"/>
                <a:gd name="T19" fmla="*/ 0 h 203"/>
                <a:gd name="T20" fmla="*/ 31 w 40"/>
                <a:gd name="T21" fmla="*/ 2 h 203"/>
                <a:gd name="T22" fmla="*/ 34 w 40"/>
                <a:gd name="T23" fmla="*/ 21 h 203"/>
                <a:gd name="T24" fmla="*/ 34 w 40"/>
                <a:gd name="T25" fmla="*/ 44 h 203"/>
                <a:gd name="T26" fmla="*/ 31 w 40"/>
                <a:gd name="T27" fmla="*/ 73 h 203"/>
                <a:gd name="T28" fmla="*/ 27 w 40"/>
                <a:gd name="T29" fmla="*/ 101 h 203"/>
                <a:gd name="T30" fmla="*/ 21 w 40"/>
                <a:gd name="T31" fmla="*/ 128 h 203"/>
                <a:gd name="T32" fmla="*/ 13 w 40"/>
                <a:gd name="T33" fmla="*/ 157 h 203"/>
                <a:gd name="T34" fmla="*/ 6 w 40"/>
                <a:gd name="T35" fmla="*/ 180 h 203"/>
                <a:gd name="T36" fmla="*/ 0 w 40"/>
                <a:gd name="T37" fmla="*/ 201 h 203"/>
                <a:gd name="T38" fmla="*/ 0 w 40"/>
                <a:gd name="T39" fmla="*/ 203 h 203"/>
                <a:gd name="T40" fmla="*/ 7 w 40"/>
                <a:gd name="T41" fmla="*/ 201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203"/>
                <a:gd name="T65" fmla="*/ 40 w 40"/>
                <a:gd name="T66" fmla="*/ 203 h 20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203">
                  <a:moveTo>
                    <a:pt x="7" y="201"/>
                  </a:moveTo>
                  <a:lnTo>
                    <a:pt x="7" y="203"/>
                  </a:lnTo>
                  <a:lnTo>
                    <a:pt x="13" y="184"/>
                  </a:lnTo>
                  <a:lnTo>
                    <a:pt x="21" y="159"/>
                  </a:lnTo>
                  <a:lnTo>
                    <a:pt x="27" y="130"/>
                  </a:lnTo>
                  <a:lnTo>
                    <a:pt x="32" y="101"/>
                  </a:lnTo>
                  <a:lnTo>
                    <a:pt x="38" y="73"/>
                  </a:lnTo>
                  <a:lnTo>
                    <a:pt x="40" y="46"/>
                  </a:lnTo>
                  <a:lnTo>
                    <a:pt x="40" y="21"/>
                  </a:lnTo>
                  <a:lnTo>
                    <a:pt x="38" y="0"/>
                  </a:lnTo>
                  <a:lnTo>
                    <a:pt x="31" y="2"/>
                  </a:lnTo>
                  <a:lnTo>
                    <a:pt x="34" y="21"/>
                  </a:lnTo>
                  <a:lnTo>
                    <a:pt x="34" y="44"/>
                  </a:lnTo>
                  <a:lnTo>
                    <a:pt x="31" y="73"/>
                  </a:lnTo>
                  <a:lnTo>
                    <a:pt x="27" y="101"/>
                  </a:lnTo>
                  <a:lnTo>
                    <a:pt x="21" y="128"/>
                  </a:lnTo>
                  <a:lnTo>
                    <a:pt x="13" y="157"/>
                  </a:lnTo>
                  <a:lnTo>
                    <a:pt x="6" y="180"/>
                  </a:lnTo>
                  <a:lnTo>
                    <a:pt x="0" y="201"/>
                  </a:lnTo>
                  <a:lnTo>
                    <a:pt x="0" y="203"/>
                  </a:lnTo>
                  <a:lnTo>
                    <a:pt x="7" y="20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2" name="Freeform 1116"/>
            <p:cNvSpPr>
              <a:spLocks/>
            </p:cNvSpPr>
            <p:nvPr/>
          </p:nvSpPr>
          <p:spPr bwMode="auto">
            <a:xfrm>
              <a:off x="3719" y="3729"/>
              <a:ext cx="134" cy="62"/>
            </a:xfrm>
            <a:custGeom>
              <a:avLst/>
              <a:gdLst>
                <a:gd name="T0" fmla="*/ 128 w 134"/>
                <a:gd name="T1" fmla="*/ 62 h 62"/>
                <a:gd name="T2" fmla="*/ 132 w 134"/>
                <a:gd name="T3" fmla="*/ 56 h 62"/>
                <a:gd name="T4" fmla="*/ 128 w 134"/>
                <a:gd name="T5" fmla="*/ 50 h 62"/>
                <a:gd name="T6" fmla="*/ 121 w 134"/>
                <a:gd name="T7" fmla="*/ 44 h 62"/>
                <a:gd name="T8" fmla="*/ 115 w 134"/>
                <a:gd name="T9" fmla="*/ 40 h 62"/>
                <a:gd name="T10" fmla="*/ 105 w 134"/>
                <a:gd name="T11" fmla="*/ 37 h 62"/>
                <a:gd name="T12" fmla="*/ 86 w 134"/>
                <a:gd name="T13" fmla="*/ 31 h 62"/>
                <a:gd name="T14" fmla="*/ 67 w 134"/>
                <a:gd name="T15" fmla="*/ 27 h 62"/>
                <a:gd name="T16" fmla="*/ 46 w 134"/>
                <a:gd name="T17" fmla="*/ 21 h 62"/>
                <a:gd name="T18" fmla="*/ 29 w 134"/>
                <a:gd name="T19" fmla="*/ 15 h 62"/>
                <a:gd name="T20" fmla="*/ 21 w 134"/>
                <a:gd name="T21" fmla="*/ 12 h 62"/>
                <a:gd name="T22" fmla="*/ 15 w 134"/>
                <a:gd name="T23" fmla="*/ 8 h 62"/>
                <a:gd name="T24" fmla="*/ 9 w 134"/>
                <a:gd name="T25" fmla="*/ 4 h 62"/>
                <a:gd name="T26" fmla="*/ 7 w 134"/>
                <a:gd name="T27" fmla="*/ 0 h 62"/>
                <a:gd name="T28" fmla="*/ 0 w 134"/>
                <a:gd name="T29" fmla="*/ 2 h 62"/>
                <a:gd name="T30" fmla="*/ 4 w 134"/>
                <a:gd name="T31" fmla="*/ 10 h 62"/>
                <a:gd name="T32" fmla="*/ 11 w 134"/>
                <a:gd name="T33" fmla="*/ 14 h 62"/>
                <a:gd name="T34" fmla="*/ 17 w 134"/>
                <a:gd name="T35" fmla="*/ 19 h 62"/>
                <a:gd name="T36" fmla="*/ 27 w 134"/>
                <a:gd name="T37" fmla="*/ 23 h 62"/>
                <a:gd name="T38" fmla="*/ 44 w 134"/>
                <a:gd name="T39" fmla="*/ 29 h 62"/>
                <a:gd name="T40" fmla="*/ 65 w 134"/>
                <a:gd name="T41" fmla="*/ 33 h 62"/>
                <a:gd name="T42" fmla="*/ 86 w 134"/>
                <a:gd name="T43" fmla="*/ 39 h 62"/>
                <a:gd name="T44" fmla="*/ 103 w 134"/>
                <a:gd name="T45" fmla="*/ 44 h 62"/>
                <a:gd name="T46" fmla="*/ 111 w 134"/>
                <a:gd name="T47" fmla="*/ 48 h 62"/>
                <a:gd name="T48" fmla="*/ 117 w 134"/>
                <a:gd name="T49" fmla="*/ 52 h 62"/>
                <a:gd name="T50" fmla="*/ 123 w 134"/>
                <a:gd name="T51" fmla="*/ 56 h 62"/>
                <a:gd name="T52" fmla="*/ 126 w 134"/>
                <a:gd name="T53" fmla="*/ 60 h 62"/>
                <a:gd name="T54" fmla="*/ 128 w 134"/>
                <a:gd name="T55" fmla="*/ 54 h 62"/>
                <a:gd name="T56" fmla="*/ 128 w 134"/>
                <a:gd name="T57" fmla="*/ 62 h 62"/>
                <a:gd name="T58" fmla="*/ 134 w 134"/>
                <a:gd name="T59" fmla="*/ 62 h 62"/>
                <a:gd name="T60" fmla="*/ 132 w 134"/>
                <a:gd name="T61" fmla="*/ 56 h 62"/>
                <a:gd name="T62" fmla="*/ 128 w 134"/>
                <a:gd name="T63" fmla="*/ 62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4"/>
                <a:gd name="T97" fmla="*/ 0 h 62"/>
                <a:gd name="T98" fmla="*/ 134 w 134"/>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4" h="62">
                  <a:moveTo>
                    <a:pt x="128" y="62"/>
                  </a:moveTo>
                  <a:lnTo>
                    <a:pt x="132" y="56"/>
                  </a:lnTo>
                  <a:lnTo>
                    <a:pt x="128" y="50"/>
                  </a:lnTo>
                  <a:lnTo>
                    <a:pt x="121" y="44"/>
                  </a:lnTo>
                  <a:lnTo>
                    <a:pt x="115" y="40"/>
                  </a:lnTo>
                  <a:lnTo>
                    <a:pt x="105" y="37"/>
                  </a:lnTo>
                  <a:lnTo>
                    <a:pt x="86" y="31"/>
                  </a:lnTo>
                  <a:lnTo>
                    <a:pt x="67" y="27"/>
                  </a:lnTo>
                  <a:lnTo>
                    <a:pt x="46" y="21"/>
                  </a:lnTo>
                  <a:lnTo>
                    <a:pt x="29" y="15"/>
                  </a:lnTo>
                  <a:lnTo>
                    <a:pt x="21" y="12"/>
                  </a:lnTo>
                  <a:lnTo>
                    <a:pt x="15" y="8"/>
                  </a:lnTo>
                  <a:lnTo>
                    <a:pt x="9" y="4"/>
                  </a:lnTo>
                  <a:lnTo>
                    <a:pt x="7" y="0"/>
                  </a:lnTo>
                  <a:lnTo>
                    <a:pt x="0" y="2"/>
                  </a:lnTo>
                  <a:lnTo>
                    <a:pt x="4" y="10"/>
                  </a:lnTo>
                  <a:lnTo>
                    <a:pt x="11" y="14"/>
                  </a:lnTo>
                  <a:lnTo>
                    <a:pt x="17" y="19"/>
                  </a:lnTo>
                  <a:lnTo>
                    <a:pt x="27" y="23"/>
                  </a:lnTo>
                  <a:lnTo>
                    <a:pt x="44" y="29"/>
                  </a:lnTo>
                  <a:lnTo>
                    <a:pt x="65" y="33"/>
                  </a:lnTo>
                  <a:lnTo>
                    <a:pt x="86" y="39"/>
                  </a:lnTo>
                  <a:lnTo>
                    <a:pt x="103" y="44"/>
                  </a:lnTo>
                  <a:lnTo>
                    <a:pt x="111" y="48"/>
                  </a:lnTo>
                  <a:lnTo>
                    <a:pt x="117" y="52"/>
                  </a:lnTo>
                  <a:lnTo>
                    <a:pt x="123" y="56"/>
                  </a:lnTo>
                  <a:lnTo>
                    <a:pt x="126" y="60"/>
                  </a:lnTo>
                  <a:lnTo>
                    <a:pt x="128" y="54"/>
                  </a:lnTo>
                  <a:lnTo>
                    <a:pt x="128" y="62"/>
                  </a:lnTo>
                  <a:lnTo>
                    <a:pt x="134" y="62"/>
                  </a:lnTo>
                  <a:lnTo>
                    <a:pt x="132" y="56"/>
                  </a:lnTo>
                  <a:lnTo>
                    <a:pt x="128" y="6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3" name="Freeform 1117"/>
            <p:cNvSpPr>
              <a:spLocks/>
            </p:cNvSpPr>
            <p:nvPr/>
          </p:nvSpPr>
          <p:spPr bwMode="auto">
            <a:xfrm>
              <a:off x="3750" y="3783"/>
              <a:ext cx="97" cy="59"/>
            </a:xfrm>
            <a:custGeom>
              <a:avLst/>
              <a:gdLst>
                <a:gd name="T0" fmla="*/ 7 w 97"/>
                <a:gd name="T1" fmla="*/ 56 h 59"/>
                <a:gd name="T2" fmla="*/ 3 w 97"/>
                <a:gd name="T3" fmla="*/ 59 h 59"/>
                <a:gd name="T4" fmla="*/ 13 w 97"/>
                <a:gd name="T5" fmla="*/ 57 h 59"/>
                <a:gd name="T6" fmla="*/ 23 w 97"/>
                <a:gd name="T7" fmla="*/ 52 h 59"/>
                <a:gd name="T8" fmla="*/ 38 w 97"/>
                <a:gd name="T9" fmla="*/ 42 h 59"/>
                <a:gd name="T10" fmla="*/ 51 w 97"/>
                <a:gd name="T11" fmla="*/ 32 h 59"/>
                <a:gd name="T12" fmla="*/ 67 w 97"/>
                <a:gd name="T13" fmla="*/ 23 h 59"/>
                <a:gd name="T14" fmla="*/ 80 w 97"/>
                <a:gd name="T15" fmla="*/ 15 h 59"/>
                <a:gd name="T16" fmla="*/ 92 w 97"/>
                <a:gd name="T17" fmla="*/ 9 h 59"/>
                <a:gd name="T18" fmla="*/ 97 w 97"/>
                <a:gd name="T19" fmla="*/ 8 h 59"/>
                <a:gd name="T20" fmla="*/ 97 w 97"/>
                <a:gd name="T21" fmla="*/ 0 h 59"/>
                <a:gd name="T22" fmla="*/ 88 w 97"/>
                <a:gd name="T23" fmla="*/ 4 h 59"/>
                <a:gd name="T24" fmla="*/ 76 w 97"/>
                <a:gd name="T25" fmla="*/ 9 h 59"/>
                <a:gd name="T26" fmla="*/ 63 w 97"/>
                <a:gd name="T27" fmla="*/ 17 h 59"/>
                <a:gd name="T28" fmla="*/ 47 w 97"/>
                <a:gd name="T29" fmla="*/ 27 h 59"/>
                <a:gd name="T30" fmla="*/ 34 w 97"/>
                <a:gd name="T31" fmla="*/ 36 h 59"/>
                <a:gd name="T32" fmla="*/ 21 w 97"/>
                <a:gd name="T33" fmla="*/ 46 h 59"/>
                <a:gd name="T34" fmla="*/ 9 w 97"/>
                <a:gd name="T35" fmla="*/ 52 h 59"/>
                <a:gd name="T36" fmla="*/ 3 w 97"/>
                <a:gd name="T37" fmla="*/ 54 h 59"/>
                <a:gd name="T38" fmla="*/ 0 w 97"/>
                <a:gd name="T39" fmla="*/ 57 h 59"/>
                <a:gd name="T40" fmla="*/ 3 w 97"/>
                <a:gd name="T41" fmla="*/ 54 h 59"/>
                <a:gd name="T42" fmla="*/ 0 w 97"/>
                <a:gd name="T43" fmla="*/ 54 h 59"/>
                <a:gd name="T44" fmla="*/ 0 w 97"/>
                <a:gd name="T45" fmla="*/ 57 h 59"/>
                <a:gd name="T46" fmla="*/ 7 w 97"/>
                <a:gd name="T47" fmla="*/ 56 h 5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7"/>
                <a:gd name="T73" fmla="*/ 0 h 59"/>
                <a:gd name="T74" fmla="*/ 97 w 97"/>
                <a:gd name="T75" fmla="*/ 59 h 5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7" h="59">
                  <a:moveTo>
                    <a:pt x="7" y="56"/>
                  </a:moveTo>
                  <a:lnTo>
                    <a:pt x="3" y="59"/>
                  </a:lnTo>
                  <a:lnTo>
                    <a:pt x="13" y="57"/>
                  </a:lnTo>
                  <a:lnTo>
                    <a:pt x="23" y="52"/>
                  </a:lnTo>
                  <a:lnTo>
                    <a:pt x="38" y="42"/>
                  </a:lnTo>
                  <a:lnTo>
                    <a:pt x="51" y="32"/>
                  </a:lnTo>
                  <a:lnTo>
                    <a:pt x="67" y="23"/>
                  </a:lnTo>
                  <a:lnTo>
                    <a:pt x="80" y="15"/>
                  </a:lnTo>
                  <a:lnTo>
                    <a:pt x="92" y="9"/>
                  </a:lnTo>
                  <a:lnTo>
                    <a:pt x="97" y="8"/>
                  </a:lnTo>
                  <a:lnTo>
                    <a:pt x="97" y="0"/>
                  </a:lnTo>
                  <a:lnTo>
                    <a:pt x="88" y="4"/>
                  </a:lnTo>
                  <a:lnTo>
                    <a:pt x="76" y="9"/>
                  </a:lnTo>
                  <a:lnTo>
                    <a:pt x="63" y="17"/>
                  </a:lnTo>
                  <a:lnTo>
                    <a:pt x="47" y="27"/>
                  </a:lnTo>
                  <a:lnTo>
                    <a:pt x="34" y="36"/>
                  </a:lnTo>
                  <a:lnTo>
                    <a:pt x="21" y="46"/>
                  </a:lnTo>
                  <a:lnTo>
                    <a:pt x="9" y="52"/>
                  </a:lnTo>
                  <a:lnTo>
                    <a:pt x="3" y="54"/>
                  </a:lnTo>
                  <a:lnTo>
                    <a:pt x="0" y="57"/>
                  </a:lnTo>
                  <a:lnTo>
                    <a:pt x="3" y="54"/>
                  </a:lnTo>
                  <a:lnTo>
                    <a:pt x="0" y="54"/>
                  </a:lnTo>
                  <a:lnTo>
                    <a:pt x="0" y="57"/>
                  </a:lnTo>
                  <a:lnTo>
                    <a:pt x="7" y="5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4" name="Freeform 1118"/>
            <p:cNvSpPr>
              <a:spLocks/>
            </p:cNvSpPr>
            <p:nvPr/>
          </p:nvSpPr>
          <p:spPr bwMode="auto">
            <a:xfrm>
              <a:off x="3627" y="3839"/>
              <a:ext cx="130" cy="268"/>
            </a:xfrm>
            <a:custGeom>
              <a:avLst/>
              <a:gdLst>
                <a:gd name="T0" fmla="*/ 4 w 130"/>
                <a:gd name="T1" fmla="*/ 268 h 268"/>
                <a:gd name="T2" fmla="*/ 4 w 130"/>
                <a:gd name="T3" fmla="*/ 268 h 268"/>
                <a:gd name="T4" fmla="*/ 15 w 130"/>
                <a:gd name="T5" fmla="*/ 257 h 268"/>
                <a:gd name="T6" fmla="*/ 27 w 130"/>
                <a:gd name="T7" fmla="*/ 245 h 268"/>
                <a:gd name="T8" fmla="*/ 38 w 130"/>
                <a:gd name="T9" fmla="*/ 230 h 268"/>
                <a:gd name="T10" fmla="*/ 48 w 130"/>
                <a:gd name="T11" fmla="*/ 213 h 268"/>
                <a:gd name="T12" fmla="*/ 71 w 130"/>
                <a:gd name="T13" fmla="*/ 174 h 268"/>
                <a:gd name="T14" fmla="*/ 90 w 130"/>
                <a:gd name="T15" fmla="*/ 132 h 268"/>
                <a:gd name="T16" fmla="*/ 107 w 130"/>
                <a:gd name="T17" fmla="*/ 90 h 268"/>
                <a:gd name="T18" fmla="*/ 121 w 130"/>
                <a:gd name="T19" fmla="*/ 53 h 268"/>
                <a:gd name="T20" fmla="*/ 124 w 130"/>
                <a:gd name="T21" fmla="*/ 36 h 268"/>
                <a:gd name="T22" fmla="*/ 128 w 130"/>
                <a:gd name="T23" fmla="*/ 23 h 268"/>
                <a:gd name="T24" fmla="*/ 130 w 130"/>
                <a:gd name="T25" fmla="*/ 9 h 268"/>
                <a:gd name="T26" fmla="*/ 130 w 130"/>
                <a:gd name="T27" fmla="*/ 0 h 268"/>
                <a:gd name="T28" fmla="*/ 123 w 130"/>
                <a:gd name="T29" fmla="*/ 1 h 268"/>
                <a:gd name="T30" fmla="*/ 123 w 130"/>
                <a:gd name="T31" fmla="*/ 9 h 268"/>
                <a:gd name="T32" fmla="*/ 121 w 130"/>
                <a:gd name="T33" fmla="*/ 21 h 268"/>
                <a:gd name="T34" fmla="*/ 119 w 130"/>
                <a:gd name="T35" fmla="*/ 34 h 268"/>
                <a:gd name="T36" fmla="*/ 113 w 130"/>
                <a:gd name="T37" fmla="*/ 51 h 268"/>
                <a:gd name="T38" fmla="*/ 101 w 130"/>
                <a:gd name="T39" fmla="*/ 88 h 268"/>
                <a:gd name="T40" fmla="*/ 84 w 130"/>
                <a:gd name="T41" fmla="*/ 128 h 268"/>
                <a:gd name="T42" fmla="*/ 65 w 130"/>
                <a:gd name="T43" fmla="*/ 170 h 268"/>
                <a:gd name="T44" fmla="*/ 42 w 130"/>
                <a:gd name="T45" fmla="*/ 209 h 268"/>
                <a:gd name="T46" fmla="*/ 32 w 130"/>
                <a:gd name="T47" fmla="*/ 226 h 268"/>
                <a:gd name="T48" fmla="*/ 21 w 130"/>
                <a:gd name="T49" fmla="*/ 239 h 268"/>
                <a:gd name="T50" fmla="*/ 9 w 130"/>
                <a:gd name="T51" fmla="*/ 253 h 268"/>
                <a:gd name="T52" fmla="*/ 0 w 130"/>
                <a:gd name="T53" fmla="*/ 262 h 268"/>
                <a:gd name="T54" fmla="*/ 0 w 130"/>
                <a:gd name="T55" fmla="*/ 262 h 268"/>
                <a:gd name="T56" fmla="*/ 4 w 130"/>
                <a:gd name="T57" fmla="*/ 268 h 2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0"/>
                <a:gd name="T88" fmla="*/ 0 h 268"/>
                <a:gd name="T89" fmla="*/ 130 w 130"/>
                <a:gd name="T90" fmla="*/ 268 h 26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0" h="268">
                  <a:moveTo>
                    <a:pt x="4" y="268"/>
                  </a:moveTo>
                  <a:lnTo>
                    <a:pt x="4" y="268"/>
                  </a:lnTo>
                  <a:lnTo>
                    <a:pt x="15" y="257"/>
                  </a:lnTo>
                  <a:lnTo>
                    <a:pt x="27" y="245"/>
                  </a:lnTo>
                  <a:lnTo>
                    <a:pt x="38" y="230"/>
                  </a:lnTo>
                  <a:lnTo>
                    <a:pt x="48" y="213"/>
                  </a:lnTo>
                  <a:lnTo>
                    <a:pt x="71" y="174"/>
                  </a:lnTo>
                  <a:lnTo>
                    <a:pt x="90" y="132"/>
                  </a:lnTo>
                  <a:lnTo>
                    <a:pt x="107" y="90"/>
                  </a:lnTo>
                  <a:lnTo>
                    <a:pt x="121" y="53"/>
                  </a:lnTo>
                  <a:lnTo>
                    <a:pt x="124" y="36"/>
                  </a:lnTo>
                  <a:lnTo>
                    <a:pt x="128" y="23"/>
                  </a:lnTo>
                  <a:lnTo>
                    <a:pt x="130" y="9"/>
                  </a:lnTo>
                  <a:lnTo>
                    <a:pt x="130" y="0"/>
                  </a:lnTo>
                  <a:lnTo>
                    <a:pt x="123" y="1"/>
                  </a:lnTo>
                  <a:lnTo>
                    <a:pt x="123" y="9"/>
                  </a:lnTo>
                  <a:lnTo>
                    <a:pt x="121" y="21"/>
                  </a:lnTo>
                  <a:lnTo>
                    <a:pt x="119" y="34"/>
                  </a:lnTo>
                  <a:lnTo>
                    <a:pt x="113" y="51"/>
                  </a:lnTo>
                  <a:lnTo>
                    <a:pt x="101" y="88"/>
                  </a:lnTo>
                  <a:lnTo>
                    <a:pt x="84" y="128"/>
                  </a:lnTo>
                  <a:lnTo>
                    <a:pt x="65" y="170"/>
                  </a:lnTo>
                  <a:lnTo>
                    <a:pt x="42" y="209"/>
                  </a:lnTo>
                  <a:lnTo>
                    <a:pt x="32" y="226"/>
                  </a:lnTo>
                  <a:lnTo>
                    <a:pt x="21" y="239"/>
                  </a:lnTo>
                  <a:lnTo>
                    <a:pt x="9" y="253"/>
                  </a:lnTo>
                  <a:lnTo>
                    <a:pt x="0" y="262"/>
                  </a:lnTo>
                  <a:lnTo>
                    <a:pt x="4" y="26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5" name="Freeform 1119"/>
            <p:cNvSpPr>
              <a:spLocks/>
            </p:cNvSpPr>
            <p:nvPr/>
          </p:nvSpPr>
          <p:spPr bwMode="auto">
            <a:xfrm>
              <a:off x="3602" y="4101"/>
              <a:ext cx="29" cy="39"/>
            </a:xfrm>
            <a:custGeom>
              <a:avLst/>
              <a:gdLst>
                <a:gd name="T0" fmla="*/ 25 w 29"/>
                <a:gd name="T1" fmla="*/ 31 h 39"/>
                <a:gd name="T2" fmla="*/ 29 w 29"/>
                <a:gd name="T3" fmla="*/ 35 h 39"/>
                <a:gd name="T4" fmla="*/ 29 w 29"/>
                <a:gd name="T5" fmla="*/ 27 h 39"/>
                <a:gd name="T6" fmla="*/ 27 w 29"/>
                <a:gd name="T7" fmla="*/ 22 h 39"/>
                <a:gd name="T8" fmla="*/ 23 w 29"/>
                <a:gd name="T9" fmla="*/ 18 h 39"/>
                <a:gd name="T10" fmla="*/ 19 w 29"/>
                <a:gd name="T11" fmla="*/ 16 h 39"/>
                <a:gd name="T12" fmla="*/ 11 w 29"/>
                <a:gd name="T13" fmla="*/ 16 h 39"/>
                <a:gd name="T14" fmla="*/ 4 w 29"/>
                <a:gd name="T15" fmla="*/ 18 h 39"/>
                <a:gd name="T16" fmla="*/ 0 w 29"/>
                <a:gd name="T17" fmla="*/ 18 h 39"/>
                <a:gd name="T18" fmla="*/ 6 w 29"/>
                <a:gd name="T19" fmla="*/ 23 h 39"/>
                <a:gd name="T20" fmla="*/ 13 w 29"/>
                <a:gd name="T21" fmla="*/ 18 h 39"/>
                <a:gd name="T22" fmla="*/ 29 w 29"/>
                <a:gd name="T23" fmla="*/ 6 h 39"/>
                <a:gd name="T24" fmla="*/ 25 w 29"/>
                <a:gd name="T25" fmla="*/ 0 h 39"/>
                <a:gd name="T26" fmla="*/ 7 w 29"/>
                <a:gd name="T27" fmla="*/ 12 h 39"/>
                <a:gd name="T28" fmla="*/ 0 w 29"/>
                <a:gd name="T29" fmla="*/ 18 h 39"/>
                <a:gd name="T30" fmla="*/ 2 w 29"/>
                <a:gd name="T31" fmla="*/ 25 h 39"/>
                <a:gd name="T32" fmla="*/ 6 w 29"/>
                <a:gd name="T33" fmla="*/ 23 h 39"/>
                <a:gd name="T34" fmla="*/ 11 w 29"/>
                <a:gd name="T35" fmla="*/ 22 h 39"/>
                <a:gd name="T36" fmla="*/ 17 w 29"/>
                <a:gd name="T37" fmla="*/ 22 h 39"/>
                <a:gd name="T38" fmla="*/ 19 w 29"/>
                <a:gd name="T39" fmla="*/ 23 h 39"/>
                <a:gd name="T40" fmla="*/ 21 w 29"/>
                <a:gd name="T41" fmla="*/ 25 h 39"/>
                <a:gd name="T42" fmla="*/ 21 w 29"/>
                <a:gd name="T43" fmla="*/ 29 h 39"/>
                <a:gd name="T44" fmla="*/ 23 w 29"/>
                <a:gd name="T45" fmla="*/ 35 h 39"/>
                <a:gd name="T46" fmla="*/ 25 w 29"/>
                <a:gd name="T47" fmla="*/ 39 h 39"/>
                <a:gd name="T48" fmla="*/ 23 w 29"/>
                <a:gd name="T49" fmla="*/ 35 h 39"/>
                <a:gd name="T50" fmla="*/ 23 w 29"/>
                <a:gd name="T51" fmla="*/ 39 h 39"/>
                <a:gd name="T52" fmla="*/ 25 w 29"/>
                <a:gd name="T53" fmla="*/ 39 h 39"/>
                <a:gd name="T54" fmla="*/ 25 w 29"/>
                <a:gd name="T55" fmla="*/ 31 h 3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
                <a:gd name="T85" fmla="*/ 0 h 39"/>
                <a:gd name="T86" fmla="*/ 29 w 29"/>
                <a:gd name="T87" fmla="*/ 39 h 3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 h="39">
                  <a:moveTo>
                    <a:pt x="25" y="31"/>
                  </a:moveTo>
                  <a:lnTo>
                    <a:pt x="29" y="35"/>
                  </a:lnTo>
                  <a:lnTo>
                    <a:pt x="29" y="27"/>
                  </a:lnTo>
                  <a:lnTo>
                    <a:pt x="27" y="22"/>
                  </a:lnTo>
                  <a:lnTo>
                    <a:pt x="23" y="18"/>
                  </a:lnTo>
                  <a:lnTo>
                    <a:pt x="19" y="16"/>
                  </a:lnTo>
                  <a:lnTo>
                    <a:pt x="11" y="16"/>
                  </a:lnTo>
                  <a:lnTo>
                    <a:pt x="4" y="18"/>
                  </a:lnTo>
                  <a:lnTo>
                    <a:pt x="0" y="18"/>
                  </a:lnTo>
                  <a:lnTo>
                    <a:pt x="6" y="23"/>
                  </a:lnTo>
                  <a:lnTo>
                    <a:pt x="13" y="18"/>
                  </a:lnTo>
                  <a:lnTo>
                    <a:pt x="29" y="6"/>
                  </a:lnTo>
                  <a:lnTo>
                    <a:pt x="25" y="0"/>
                  </a:lnTo>
                  <a:lnTo>
                    <a:pt x="7" y="12"/>
                  </a:lnTo>
                  <a:lnTo>
                    <a:pt x="0" y="18"/>
                  </a:lnTo>
                  <a:lnTo>
                    <a:pt x="2" y="25"/>
                  </a:lnTo>
                  <a:lnTo>
                    <a:pt x="6" y="23"/>
                  </a:lnTo>
                  <a:lnTo>
                    <a:pt x="11" y="22"/>
                  </a:lnTo>
                  <a:lnTo>
                    <a:pt x="17" y="22"/>
                  </a:lnTo>
                  <a:lnTo>
                    <a:pt x="19" y="23"/>
                  </a:lnTo>
                  <a:lnTo>
                    <a:pt x="21" y="25"/>
                  </a:lnTo>
                  <a:lnTo>
                    <a:pt x="21" y="29"/>
                  </a:lnTo>
                  <a:lnTo>
                    <a:pt x="23" y="35"/>
                  </a:lnTo>
                  <a:lnTo>
                    <a:pt x="25" y="39"/>
                  </a:lnTo>
                  <a:lnTo>
                    <a:pt x="23" y="35"/>
                  </a:lnTo>
                  <a:lnTo>
                    <a:pt x="23" y="39"/>
                  </a:lnTo>
                  <a:lnTo>
                    <a:pt x="25" y="39"/>
                  </a:lnTo>
                  <a:lnTo>
                    <a:pt x="25" y="3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6" name="Freeform 1120"/>
            <p:cNvSpPr>
              <a:spLocks/>
            </p:cNvSpPr>
            <p:nvPr/>
          </p:nvSpPr>
          <p:spPr bwMode="auto">
            <a:xfrm>
              <a:off x="3627" y="4132"/>
              <a:ext cx="90" cy="44"/>
            </a:xfrm>
            <a:custGeom>
              <a:avLst/>
              <a:gdLst>
                <a:gd name="T0" fmla="*/ 88 w 90"/>
                <a:gd name="T1" fmla="*/ 44 h 44"/>
                <a:gd name="T2" fmla="*/ 90 w 90"/>
                <a:gd name="T3" fmla="*/ 39 h 44"/>
                <a:gd name="T4" fmla="*/ 75 w 90"/>
                <a:gd name="T5" fmla="*/ 27 h 44"/>
                <a:gd name="T6" fmla="*/ 59 w 90"/>
                <a:gd name="T7" fmla="*/ 19 h 44"/>
                <a:gd name="T8" fmla="*/ 46 w 90"/>
                <a:gd name="T9" fmla="*/ 12 h 44"/>
                <a:gd name="T10" fmla="*/ 34 w 90"/>
                <a:gd name="T11" fmla="*/ 6 h 44"/>
                <a:gd name="T12" fmla="*/ 25 w 90"/>
                <a:gd name="T13" fmla="*/ 4 h 44"/>
                <a:gd name="T14" fmla="*/ 15 w 90"/>
                <a:gd name="T15" fmla="*/ 2 h 44"/>
                <a:gd name="T16" fmla="*/ 7 w 90"/>
                <a:gd name="T17" fmla="*/ 0 h 44"/>
                <a:gd name="T18" fmla="*/ 0 w 90"/>
                <a:gd name="T19" fmla="*/ 0 h 44"/>
                <a:gd name="T20" fmla="*/ 0 w 90"/>
                <a:gd name="T21" fmla="*/ 8 h 44"/>
                <a:gd name="T22" fmla="*/ 7 w 90"/>
                <a:gd name="T23" fmla="*/ 8 h 44"/>
                <a:gd name="T24" fmla="*/ 15 w 90"/>
                <a:gd name="T25" fmla="*/ 8 h 44"/>
                <a:gd name="T26" fmla="*/ 23 w 90"/>
                <a:gd name="T27" fmla="*/ 10 h 44"/>
                <a:gd name="T28" fmla="*/ 32 w 90"/>
                <a:gd name="T29" fmla="*/ 14 h 44"/>
                <a:gd name="T30" fmla="*/ 44 w 90"/>
                <a:gd name="T31" fmla="*/ 17 h 44"/>
                <a:gd name="T32" fmla="*/ 55 w 90"/>
                <a:gd name="T33" fmla="*/ 25 h 44"/>
                <a:gd name="T34" fmla="*/ 71 w 90"/>
                <a:gd name="T35" fmla="*/ 33 h 44"/>
                <a:gd name="T36" fmla="*/ 86 w 90"/>
                <a:gd name="T37" fmla="*/ 44 h 44"/>
                <a:gd name="T38" fmla="*/ 88 w 90"/>
                <a:gd name="T39" fmla="*/ 39 h 44"/>
                <a:gd name="T40" fmla="*/ 88 w 90"/>
                <a:gd name="T41" fmla="*/ 44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44"/>
                <a:gd name="T65" fmla="*/ 90 w 90"/>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44">
                  <a:moveTo>
                    <a:pt x="88" y="44"/>
                  </a:moveTo>
                  <a:lnTo>
                    <a:pt x="90" y="39"/>
                  </a:lnTo>
                  <a:lnTo>
                    <a:pt x="75" y="27"/>
                  </a:lnTo>
                  <a:lnTo>
                    <a:pt x="59" y="19"/>
                  </a:lnTo>
                  <a:lnTo>
                    <a:pt x="46" y="12"/>
                  </a:lnTo>
                  <a:lnTo>
                    <a:pt x="34" y="6"/>
                  </a:lnTo>
                  <a:lnTo>
                    <a:pt x="25" y="4"/>
                  </a:lnTo>
                  <a:lnTo>
                    <a:pt x="15" y="2"/>
                  </a:lnTo>
                  <a:lnTo>
                    <a:pt x="7" y="0"/>
                  </a:lnTo>
                  <a:lnTo>
                    <a:pt x="0" y="0"/>
                  </a:lnTo>
                  <a:lnTo>
                    <a:pt x="0" y="8"/>
                  </a:lnTo>
                  <a:lnTo>
                    <a:pt x="7" y="8"/>
                  </a:lnTo>
                  <a:lnTo>
                    <a:pt x="15" y="8"/>
                  </a:lnTo>
                  <a:lnTo>
                    <a:pt x="23" y="10"/>
                  </a:lnTo>
                  <a:lnTo>
                    <a:pt x="32" y="14"/>
                  </a:lnTo>
                  <a:lnTo>
                    <a:pt x="44" y="17"/>
                  </a:lnTo>
                  <a:lnTo>
                    <a:pt x="55" y="25"/>
                  </a:lnTo>
                  <a:lnTo>
                    <a:pt x="71" y="33"/>
                  </a:lnTo>
                  <a:lnTo>
                    <a:pt x="86" y="44"/>
                  </a:lnTo>
                  <a:lnTo>
                    <a:pt x="88" y="39"/>
                  </a:lnTo>
                  <a:lnTo>
                    <a:pt x="88"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7" name="Freeform 1121"/>
            <p:cNvSpPr>
              <a:spLocks noEditPoints="1"/>
            </p:cNvSpPr>
            <p:nvPr/>
          </p:nvSpPr>
          <p:spPr bwMode="auto">
            <a:xfrm>
              <a:off x="3845" y="653"/>
              <a:ext cx="1275" cy="3372"/>
            </a:xfrm>
            <a:custGeom>
              <a:avLst/>
              <a:gdLst>
                <a:gd name="T0" fmla="*/ 753 w 1275"/>
                <a:gd name="T1" fmla="*/ 3141 h 3372"/>
                <a:gd name="T2" fmla="*/ 766 w 1275"/>
                <a:gd name="T3" fmla="*/ 3178 h 3372"/>
                <a:gd name="T4" fmla="*/ 785 w 1275"/>
                <a:gd name="T5" fmla="*/ 3122 h 3372"/>
                <a:gd name="T6" fmla="*/ 789 w 1275"/>
                <a:gd name="T7" fmla="*/ 3011 h 3372"/>
                <a:gd name="T8" fmla="*/ 774 w 1275"/>
                <a:gd name="T9" fmla="*/ 2903 h 3372"/>
                <a:gd name="T10" fmla="*/ 751 w 1275"/>
                <a:gd name="T11" fmla="*/ 3061 h 3372"/>
                <a:gd name="T12" fmla="*/ 1021 w 1275"/>
                <a:gd name="T13" fmla="*/ 2811 h 3372"/>
                <a:gd name="T14" fmla="*/ 983 w 1275"/>
                <a:gd name="T15" fmla="*/ 2957 h 3372"/>
                <a:gd name="T16" fmla="*/ 925 w 1275"/>
                <a:gd name="T17" fmla="*/ 2944 h 3372"/>
                <a:gd name="T18" fmla="*/ 912 w 1275"/>
                <a:gd name="T19" fmla="*/ 2782 h 3372"/>
                <a:gd name="T20" fmla="*/ 962 w 1275"/>
                <a:gd name="T21" fmla="*/ 2721 h 3372"/>
                <a:gd name="T22" fmla="*/ 1094 w 1275"/>
                <a:gd name="T23" fmla="*/ 1069 h 3372"/>
                <a:gd name="T24" fmla="*/ 1075 w 1275"/>
                <a:gd name="T25" fmla="*/ 944 h 3372"/>
                <a:gd name="T26" fmla="*/ 1169 w 1275"/>
                <a:gd name="T27" fmla="*/ 827 h 3372"/>
                <a:gd name="T28" fmla="*/ 1275 w 1275"/>
                <a:gd name="T29" fmla="*/ 708 h 3372"/>
                <a:gd name="T30" fmla="*/ 1196 w 1275"/>
                <a:gd name="T31" fmla="*/ 228 h 3372"/>
                <a:gd name="T32" fmla="*/ 1086 w 1275"/>
                <a:gd name="T33" fmla="*/ 136 h 3372"/>
                <a:gd name="T34" fmla="*/ 885 w 1275"/>
                <a:gd name="T35" fmla="*/ 15 h 3372"/>
                <a:gd name="T36" fmla="*/ 833 w 1275"/>
                <a:gd name="T37" fmla="*/ 34 h 3372"/>
                <a:gd name="T38" fmla="*/ 850 w 1275"/>
                <a:gd name="T39" fmla="*/ 145 h 3372"/>
                <a:gd name="T40" fmla="*/ 808 w 1275"/>
                <a:gd name="T41" fmla="*/ 213 h 3372"/>
                <a:gd name="T42" fmla="*/ 716 w 1275"/>
                <a:gd name="T43" fmla="*/ 176 h 3372"/>
                <a:gd name="T44" fmla="*/ 536 w 1275"/>
                <a:gd name="T45" fmla="*/ 575 h 3372"/>
                <a:gd name="T46" fmla="*/ 495 w 1275"/>
                <a:gd name="T47" fmla="*/ 625 h 3372"/>
                <a:gd name="T48" fmla="*/ 471 w 1275"/>
                <a:gd name="T49" fmla="*/ 811 h 3372"/>
                <a:gd name="T50" fmla="*/ 380 w 1275"/>
                <a:gd name="T51" fmla="*/ 934 h 3372"/>
                <a:gd name="T52" fmla="*/ 346 w 1275"/>
                <a:gd name="T53" fmla="*/ 1078 h 3372"/>
                <a:gd name="T54" fmla="*/ 313 w 1275"/>
                <a:gd name="T55" fmla="*/ 1193 h 3372"/>
                <a:gd name="T56" fmla="*/ 288 w 1275"/>
                <a:gd name="T57" fmla="*/ 1293 h 3372"/>
                <a:gd name="T58" fmla="*/ 158 w 1275"/>
                <a:gd name="T59" fmla="*/ 1399 h 3372"/>
                <a:gd name="T60" fmla="*/ 139 w 1275"/>
                <a:gd name="T61" fmla="*/ 1500 h 3372"/>
                <a:gd name="T62" fmla="*/ 144 w 1275"/>
                <a:gd name="T63" fmla="*/ 1765 h 3372"/>
                <a:gd name="T64" fmla="*/ 236 w 1275"/>
                <a:gd name="T65" fmla="*/ 1978 h 3372"/>
                <a:gd name="T66" fmla="*/ 165 w 1275"/>
                <a:gd name="T67" fmla="*/ 2051 h 3372"/>
                <a:gd name="T68" fmla="*/ 52 w 1275"/>
                <a:gd name="T69" fmla="*/ 2472 h 3372"/>
                <a:gd name="T70" fmla="*/ 12 w 1275"/>
                <a:gd name="T71" fmla="*/ 2548 h 3372"/>
                <a:gd name="T72" fmla="*/ 94 w 1275"/>
                <a:gd name="T73" fmla="*/ 2794 h 3372"/>
                <a:gd name="T74" fmla="*/ 131 w 1275"/>
                <a:gd name="T75" fmla="*/ 2915 h 3372"/>
                <a:gd name="T76" fmla="*/ 188 w 1275"/>
                <a:gd name="T77" fmla="*/ 2976 h 3372"/>
                <a:gd name="T78" fmla="*/ 256 w 1275"/>
                <a:gd name="T79" fmla="*/ 3080 h 3372"/>
                <a:gd name="T80" fmla="*/ 311 w 1275"/>
                <a:gd name="T81" fmla="*/ 3280 h 3372"/>
                <a:gd name="T82" fmla="*/ 377 w 1275"/>
                <a:gd name="T83" fmla="*/ 3360 h 3372"/>
                <a:gd name="T84" fmla="*/ 428 w 1275"/>
                <a:gd name="T85" fmla="*/ 3270 h 3372"/>
                <a:gd name="T86" fmla="*/ 457 w 1275"/>
                <a:gd name="T87" fmla="*/ 3155 h 3372"/>
                <a:gd name="T88" fmla="*/ 553 w 1275"/>
                <a:gd name="T89" fmla="*/ 3162 h 3372"/>
                <a:gd name="T90" fmla="*/ 649 w 1275"/>
                <a:gd name="T91" fmla="*/ 3078 h 3372"/>
                <a:gd name="T92" fmla="*/ 722 w 1275"/>
                <a:gd name="T93" fmla="*/ 2890 h 3372"/>
                <a:gd name="T94" fmla="*/ 691 w 1275"/>
                <a:gd name="T95" fmla="*/ 2667 h 3372"/>
                <a:gd name="T96" fmla="*/ 716 w 1275"/>
                <a:gd name="T97" fmla="*/ 2568 h 3372"/>
                <a:gd name="T98" fmla="*/ 883 w 1275"/>
                <a:gd name="T99" fmla="*/ 2445 h 3372"/>
                <a:gd name="T100" fmla="*/ 929 w 1275"/>
                <a:gd name="T101" fmla="*/ 2318 h 3372"/>
                <a:gd name="T102" fmla="*/ 873 w 1275"/>
                <a:gd name="T103" fmla="*/ 2235 h 3372"/>
                <a:gd name="T104" fmla="*/ 889 w 1275"/>
                <a:gd name="T105" fmla="*/ 2191 h 3372"/>
                <a:gd name="T106" fmla="*/ 839 w 1275"/>
                <a:gd name="T107" fmla="*/ 2136 h 3372"/>
                <a:gd name="T108" fmla="*/ 733 w 1275"/>
                <a:gd name="T109" fmla="*/ 2113 h 3372"/>
                <a:gd name="T110" fmla="*/ 708 w 1275"/>
                <a:gd name="T111" fmla="*/ 1982 h 3372"/>
                <a:gd name="T112" fmla="*/ 739 w 1275"/>
                <a:gd name="T113" fmla="*/ 1756 h 3372"/>
                <a:gd name="T114" fmla="*/ 1054 w 1275"/>
                <a:gd name="T115" fmla="*/ 1182 h 3372"/>
                <a:gd name="T116" fmla="*/ 1113 w 1275"/>
                <a:gd name="T117" fmla="*/ 1134 h 33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75"/>
                <a:gd name="T178" fmla="*/ 0 h 3372"/>
                <a:gd name="T179" fmla="*/ 1275 w 1275"/>
                <a:gd name="T180" fmla="*/ 3372 h 337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75" h="3372">
                  <a:moveTo>
                    <a:pt x="756" y="3082"/>
                  </a:moveTo>
                  <a:lnTo>
                    <a:pt x="755" y="3091"/>
                  </a:lnTo>
                  <a:lnTo>
                    <a:pt x="755" y="3101"/>
                  </a:lnTo>
                  <a:lnTo>
                    <a:pt x="755" y="3111"/>
                  </a:lnTo>
                  <a:lnTo>
                    <a:pt x="755" y="3120"/>
                  </a:lnTo>
                  <a:lnTo>
                    <a:pt x="753" y="3132"/>
                  </a:lnTo>
                  <a:lnTo>
                    <a:pt x="753" y="3141"/>
                  </a:lnTo>
                  <a:lnTo>
                    <a:pt x="753" y="3151"/>
                  </a:lnTo>
                  <a:lnTo>
                    <a:pt x="751" y="3161"/>
                  </a:lnTo>
                  <a:lnTo>
                    <a:pt x="755" y="3168"/>
                  </a:lnTo>
                  <a:lnTo>
                    <a:pt x="758" y="3174"/>
                  </a:lnTo>
                  <a:lnTo>
                    <a:pt x="760" y="3178"/>
                  </a:lnTo>
                  <a:lnTo>
                    <a:pt x="762" y="3178"/>
                  </a:lnTo>
                  <a:lnTo>
                    <a:pt x="766" y="3178"/>
                  </a:lnTo>
                  <a:lnTo>
                    <a:pt x="770" y="3178"/>
                  </a:lnTo>
                  <a:lnTo>
                    <a:pt x="774" y="3174"/>
                  </a:lnTo>
                  <a:lnTo>
                    <a:pt x="781" y="3170"/>
                  </a:lnTo>
                  <a:lnTo>
                    <a:pt x="781" y="3157"/>
                  </a:lnTo>
                  <a:lnTo>
                    <a:pt x="781" y="3145"/>
                  </a:lnTo>
                  <a:lnTo>
                    <a:pt x="783" y="3134"/>
                  </a:lnTo>
                  <a:lnTo>
                    <a:pt x="785" y="3122"/>
                  </a:lnTo>
                  <a:lnTo>
                    <a:pt x="785" y="3111"/>
                  </a:lnTo>
                  <a:lnTo>
                    <a:pt x="787" y="3099"/>
                  </a:lnTo>
                  <a:lnTo>
                    <a:pt x="787" y="3088"/>
                  </a:lnTo>
                  <a:lnTo>
                    <a:pt x="789" y="3076"/>
                  </a:lnTo>
                  <a:lnTo>
                    <a:pt x="787" y="3057"/>
                  </a:lnTo>
                  <a:lnTo>
                    <a:pt x="789" y="3034"/>
                  </a:lnTo>
                  <a:lnTo>
                    <a:pt x="789" y="3011"/>
                  </a:lnTo>
                  <a:lnTo>
                    <a:pt x="791" y="2986"/>
                  </a:lnTo>
                  <a:lnTo>
                    <a:pt x="791" y="2963"/>
                  </a:lnTo>
                  <a:lnTo>
                    <a:pt x="789" y="2940"/>
                  </a:lnTo>
                  <a:lnTo>
                    <a:pt x="787" y="2928"/>
                  </a:lnTo>
                  <a:lnTo>
                    <a:pt x="783" y="2919"/>
                  </a:lnTo>
                  <a:lnTo>
                    <a:pt x="779" y="2911"/>
                  </a:lnTo>
                  <a:lnTo>
                    <a:pt x="774" y="2903"/>
                  </a:lnTo>
                  <a:lnTo>
                    <a:pt x="772" y="2911"/>
                  </a:lnTo>
                  <a:lnTo>
                    <a:pt x="768" y="2932"/>
                  </a:lnTo>
                  <a:lnTo>
                    <a:pt x="764" y="2959"/>
                  </a:lnTo>
                  <a:lnTo>
                    <a:pt x="758" y="2990"/>
                  </a:lnTo>
                  <a:lnTo>
                    <a:pt x="755" y="3020"/>
                  </a:lnTo>
                  <a:lnTo>
                    <a:pt x="753" y="3049"/>
                  </a:lnTo>
                  <a:lnTo>
                    <a:pt x="751" y="3061"/>
                  </a:lnTo>
                  <a:lnTo>
                    <a:pt x="753" y="3070"/>
                  </a:lnTo>
                  <a:lnTo>
                    <a:pt x="753" y="3078"/>
                  </a:lnTo>
                  <a:lnTo>
                    <a:pt x="756" y="3082"/>
                  </a:lnTo>
                  <a:close/>
                  <a:moveTo>
                    <a:pt x="1025" y="2706"/>
                  </a:moveTo>
                  <a:lnTo>
                    <a:pt x="1025" y="2738"/>
                  </a:lnTo>
                  <a:lnTo>
                    <a:pt x="1025" y="2773"/>
                  </a:lnTo>
                  <a:lnTo>
                    <a:pt x="1021" y="2811"/>
                  </a:lnTo>
                  <a:lnTo>
                    <a:pt x="1017" y="2850"/>
                  </a:lnTo>
                  <a:lnTo>
                    <a:pt x="1014" y="2869"/>
                  </a:lnTo>
                  <a:lnTo>
                    <a:pt x="1010" y="2888"/>
                  </a:lnTo>
                  <a:lnTo>
                    <a:pt x="1004" y="2907"/>
                  </a:lnTo>
                  <a:lnTo>
                    <a:pt x="998" y="2925"/>
                  </a:lnTo>
                  <a:lnTo>
                    <a:pt x="991" y="2942"/>
                  </a:lnTo>
                  <a:lnTo>
                    <a:pt x="983" y="2957"/>
                  </a:lnTo>
                  <a:lnTo>
                    <a:pt x="973" y="2971"/>
                  </a:lnTo>
                  <a:lnTo>
                    <a:pt x="962" y="2984"/>
                  </a:lnTo>
                  <a:lnTo>
                    <a:pt x="954" y="2978"/>
                  </a:lnTo>
                  <a:lnTo>
                    <a:pt x="948" y="2974"/>
                  </a:lnTo>
                  <a:lnTo>
                    <a:pt x="943" y="2967"/>
                  </a:lnTo>
                  <a:lnTo>
                    <a:pt x="935" y="2961"/>
                  </a:lnTo>
                  <a:lnTo>
                    <a:pt x="925" y="2944"/>
                  </a:lnTo>
                  <a:lnTo>
                    <a:pt x="916" y="2923"/>
                  </a:lnTo>
                  <a:lnTo>
                    <a:pt x="910" y="2901"/>
                  </a:lnTo>
                  <a:lnTo>
                    <a:pt x="904" y="2878"/>
                  </a:lnTo>
                  <a:lnTo>
                    <a:pt x="902" y="2853"/>
                  </a:lnTo>
                  <a:lnTo>
                    <a:pt x="902" y="2830"/>
                  </a:lnTo>
                  <a:lnTo>
                    <a:pt x="906" y="2806"/>
                  </a:lnTo>
                  <a:lnTo>
                    <a:pt x="912" y="2782"/>
                  </a:lnTo>
                  <a:lnTo>
                    <a:pt x="916" y="2773"/>
                  </a:lnTo>
                  <a:lnTo>
                    <a:pt x="921" y="2761"/>
                  </a:lnTo>
                  <a:lnTo>
                    <a:pt x="927" y="2752"/>
                  </a:lnTo>
                  <a:lnTo>
                    <a:pt x="935" y="2744"/>
                  </a:lnTo>
                  <a:lnTo>
                    <a:pt x="943" y="2734"/>
                  </a:lnTo>
                  <a:lnTo>
                    <a:pt x="950" y="2727"/>
                  </a:lnTo>
                  <a:lnTo>
                    <a:pt x="962" y="2721"/>
                  </a:lnTo>
                  <a:lnTo>
                    <a:pt x="971" y="2715"/>
                  </a:lnTo>
                  <a:lnTo>
                    <a:pt x="983" y="2711"/>
                  </a:lnTo>
                  <a:lnTo>
                    <a:pt x="996" y="2708"/>
                  </a:lnTo>
                  <a:lnTo>
                    <a:pt x="1010" y="2706"/>
                  </a:lnTo>
                  <a:lnTo>
                    <a:pt x="1025" y="2706"/>
                  </a:lnTo>
                  <a:close/>
                  <a:moveTo>
                    <a:pt x="1113" y="1143"/>
                  </a:moveTo>
                  <a:lnTo>
                    <a:pt x="1094" y="1069"/>
                  </a:lnTo>
                  <a:lnTo>
                    <a:pt x="1077" y="1017"/>
                  </a:lnTo>
                  <a:lnTo>
                    <a:pt x="1071" y="998"/>
                  </a:lnTo>
                  <a:lnTo>
                    <a:pt x="1065" y="982"/>
                  </a:lnTo>
                  <a:lnTo>
                    <a:pt x="1063" y="969"/>
                  </a:lnTo>
                  <a:lnTo>
                    <a:pt x="1065" y="959"/>
                  </a:lnTo>
                  <a:lnTo>
                    <a:pt x="1067" y="950"/>
                  </a:lnTo>
                  <a:lnTo>
                    <a:pt x="1075" y="944"/>
                  </a:lnTo>
                  <a:lnTo>
                    <a:pt x="1085" y="936"/>
                  </a:lnTo>
                  <a:lnTo>
                    <a:pt x="1098" y="930"/>
                  </a:lnTo>
                  <a:lnTo>
                    <a:pt x="1140" y="917"/>
                  </a:lnTo>
                  <a:lnTo>
                    <a:pt x="1202" y="896"/>
                  </a:lnTo>
                  <a:lnTo>
                    <a:pt x="1182" y="861"/>
                  </a:lnTo>
                  <a:lnTo>
                    <a:pt x="1171" y="836"/>
                  </a:lnTo>
                  <a:lnTo>
                    <a:pt x="1169" y="827"/>
                  </a:lnTo>
                  <a:lnTo>
                    <a:pt x="1169" y="817"/>
                  </a:lnTo>
                  <a:lnTo>
                    <a:pt x="1171" y="809"/>
                  </a:lnTo>
                  <a:lnTo>
                    <a:pt x="1175" y="802"/>
                  </a:lnTo>
                  <a:lnTo>
                    <a:pt x="1188" y="785"/>
                  </a:lnTo>
                  <a:lnTo>
                    <a:pt x="1209" y="765"/>
                  </a:lnTo>
                  <a:lnTo>
                    <a:pt x="1238" y="740"/>
                  </a:lnTo>
                  <a:lnTo>
                    <a:pt x="1275" y="708"/>
                  </a:lnTo>
                  <a:lnTo>
                    <a:pt x="1275" y="535"/>
                  </a:lnTo>
                  <a:lnTo>
                    <a:pt x="1223" y="314"/>
                  </a:lnTo>
                  <a:lnTo>
                    <a:pt x="1219" y="293"/>
                  </a:lnTo>
                  <a:lnTo>
                    <a:pt x="1215" y="274"/>
                  </a:lnTo>
                  <a:lnTo>
                    <a:pt x="1209" y="257"/>
                  </a:lnTo>
                  <a:lnTo>
                    <a:pt x="1204" y="241"/>
                  </a:lnTo>
                  <a:lnTo>
                    <a:pt x="1196" y="228"/>
                  </a:lnTo>
                  <a:lnTo>
                    <a:pt x="1190" y="215"/>
                  </a:lnTo>
                  <a:lnTo>
                    <a:pt x="1180" y="203"/>
                  </a:lnTo>
                  <a:lnTo>
                    <a:pt x="1173" y="193"/>
                  </a:lnTo>
                  <a:lnTo>
                    <a:pt x="1154" y="174"/>
                  </a:lnTo>
                  <a:lnTo>
                    <a:pt x="1133" y="161"/>
                  </a:lnTo>
                  <a:lnTo>
                    <a:pt x="1111" y="147"/>
                  </a:lnTo>
                  <a:lnTo>
                    <a:pt x="1086" y="136"/>
                  </a:lnTo>
                  <a:lnTo>
                    <a:pt x="1037" y="115"/>
                  </a:lnTo>
                  <a:lnTo>
                    <a:pt x="981" y="90"/>
                  </a:lnTo>
                  <a:lnTo>
                    <a:pt x="954" y="74"/>
                  </a:lnTo>
                  <a:lnTo>
                    <a:pt x="925" y="53"/>
                  </a:lnTo>
                  <a:lnTo>
                    <a:pt x="912" y="42"/>
                  </a:lnTo>
                  <a:lnTo>
                    <a:pt x="898" y="30"/>
                  </a:lnTo>
                  <a:lnTo>
                    <a:pt x="885" y="15"/>
                  </a:lnTo>
                  <a:lnTo>
                    <a:pt x="872" y="0"/>
                  </a:lnTo>
                  <a:lnTo>
                    <a:pt x="862" y="9"/>
                  </a:lnTo>
                  <a:lnTo>
                    <a:pt x="854" y="15"/>
                  </a:lnTo>
                  <a:lnTo>
                    <a:pt x="849" y="19"/>
                  </a:lnTo>
                  <a:lnTo>
                    <a:pt x="843" y="25"/>
                  </a:lnTo>
                  <a:lnTo>
                    <a:pt x="837" y="28"/>
                  </a:lnTo>
                  <a:lnTo>
                    <a:pt x="833" y="34"/>
                  </a:lnTo>
                  <a:lnTo>
                    <a:pt x="827" y="40"/>
                  </a:lnTo>
                  <a:lnTo>
                    <a:pt x="822" y="49"/>
                  </a:lnTo>
                  <a:lnTo>
                    <a:pt x="824" y="61"/>
                  </a:lnTo>
                  <a:lnTo>
                    <a:pt x="829" y="78"/>
                  </a:lnTo>
                  <a:lnTo>
                    <a:pt x="835" y="99"/>
                  </a:lnTo>
                  <a:lnTo>
                    <a:pt x="843" y="122"/>
                  </a:lnTo>
                  <a:lnTo>
                    <a:pt x="850" y="145"/>
                  </a:lnTo>
                  <a:lnTo>
                    <a:pt x="858" y="165"/>
                  </a:lnTo>
                  <a:lnTo>
                    <a:pt x="864" y="182"/>
                  </a:lnTo>
                  <a:lnTo>
                    <a:pt x="866" y="191"/>
                  </a:lnTo>
                  <a:lnTo>
                    <a:pt x="849" y="199"/>
                  </a:lnTo>
                  <a:lnTo>
                    <a:pt x="833" y="205"/>
                  </a:lnTo>
                  <a:lnTo>
                    <a:pt x="820" y="211"/>
                  </a:lnTo>
                  <a:lnTo>
                    <a:pt x="808" y="213"/>
                  </a:lnTo>
                  <a:lnTo>
                    <a:pt x="797" y="215"/>
                  </a:lnTo>
                  <a:lnTo>
                    <a:pt x="787" y="215"/>
                  </a:lnTo>
                  <a:lnTo>
                    <a:pt x="778" y="213"/>
                  </a:lnTo>
                  <a:lnTo>
                    <a:pt x="770" y="209"/>
                  </a:lnTo>
                  <a:lnTo>
                    <a:pt x="753" y="201"/>
                  </a:lnTo>
                  <a:lnTo>
                    <a:pt x="735" y="190"/>
                  </a:lnTo>
                  <a:lnTo>
                    <a:pt x="716" y="176"/>
                  </a:lnTo>
                  <a:lnTo>
                    <a:pt x="693" y="161"/>
                  </a:lnTo>
                  <a:lnTo>
                    <a:pt x="609" y="307"/>
                  </a:lnTo>
                  <a:lnTo>
                    <a:pt x="553" y="318"/>
                  </a:lnTo>
                  <a:lnTo>
                    <a:pt x="486" y="408"/>
                  </a:lnTo>
                  <a:lnTo>
                    <a:pt x="536" y="568"/>
                  </a:lnTo>
                  <a:lnTo>
                    <a:pt x="536" y="572"/>
                  </a:lnTo>
                  <a:lnTo>
                    <a:pt x="536" y="575"/>
                  </a:lnTo>
                  <a:lnTo>
                    <a:pt x="534" y="579"/>
                  </a:lnTo>
                  <a:lnTo>
                    <a:pt x="532" y="583"/>
                  </a:lnTo>
                  <a:lnTo>
                    <a:pt x="524" y="591"/>
                  </a:lnTo>
                  <a:lnTo>
                    <a:pt x="517" y="598"/>
                  </a:lnTo>
                  <a:lnTo>
                    <a:pt x="507" y="608"/>
                  </a:lnTo>
                  <a:lnTo>
                    <a:pt x="497" y="619"/>
                  </a:lnTo>
                  <a:lnTo>
                    <a:pt x="495" y="625"/>
                  </a:lnTo>
                  <a:lnTo>
                    <a:pt x="492" y="633"/>
                  </a:lnTo>
                  <a:lnTo>
                    <a:pt x="490" y="641"/>
                  </a:lnTo>
                  <a:lnTo>
                    <a:pt x="488" y="648"/>
                  </a:lnTo>
                  <a:lnTo>
                    <a:pt x="482" y="721"/>
                  </a:lnTo>
                  <a:lnTo>
                    <a:pt x="478" y="775"/>
                  </a:lnTo>
                  <a:lnTo>
                    <a:pt x="474" y="794"/>
                  </a:lnTo>
                  <a:lnTo>
                    <a:pt x="471" y="811"/>
                  </a:lnTo>
                  <a:lnTo>
                    <a:pt x="467" y="827"/>
                  </a:lnTo>
                  <a:lnTo>
                    <a:pt x="461" y="840"/>
                  </a:lnTo>
                  <a:lnTo>
                    <a:pt x="453" y="854"/>
                  </a:lnTo>
                  <a:lnTo>
                    <a:pt x="444" y="867"/>
                  </a:lnTo>
                  <a:lnTo>
                    <a:pt x="432" y="881"/>
                  </a:lnTo>
                  <a:lnTo>
                    <a:pt x="417" y="896"/>
                  </a:lnTo>
                  <a:lnTo>
                    <a:pt x="380" y="934"/>
                  </a:lnTo>
                  <a:lnTo>
                    <a:pt x="330" y="986"/>
                  </a:lnTo>
                  <a:lnTo>
                    <a:pt x="342" y="1001"/>
                  </a:lnTo>
                  <a:lnTo>
                    <a:pt x="350" y="1017"/>
                  </a:lnTo>
                  <a:lnTo>
                    <a:pt x="353" y="1032"/>
                  </a:lnTo>
                  <a:lnTo>
                    <a:pt x="353" y="1047"/>
                  </a:lnTo>
                  <a:lnTo>
                    <a:pt x="352" y="1063"/>
                  </a:lnTo>
                  <a:lnTo>
                    <a:pt x="346" y="1078"/>
                  </a:lnTo>
                  <a:lnTo>
                    <a:pt x="340" y="1094"/>
                  </a:lnTo>
                  <a:lnTo>
                    <a:pt x="334" y="1109"/>
                  </a:lnTo>
                  <a:lnTo>
                    <a:pt x="329" y="1124"/>
                  </a:lnTo>
                  <a:lnTo>
                    <a:pt x="321" y="1142"/>
                  </a:lnTo>
                  <a:lnTo>
                    <a:pt x="317" y="1157"/>
                  </a:lnTo>
                  <a:lnTo>
                    <a:pt x="313" y="1174"/>
                  </a:lnTo>
                  <a:lnTo>
                    <a:pt x="313" y="1193"/>
                  </a:lnTo>
                  <a:lnTo>
                    <a:pt x="315" y="1213"/>
                  </a:lnTo>
                  <a:lnTo>
                    <a:pt x="321" y="1232"/>
                  </a:lnTo>
                  <a:lnTo>
                    <a:pt x="330" y="1253"/>
                  </a:lnTo>
                  <a:lnTo>
                    <a:pt x="325" y="1262"/>
                  </a:lnTo>
                  <a:lnTo>
                    <a:pt x="315" y="1272"/>
                  </a:lnTo>
                  <a:lnTo>
                    <a:pt x="304" y="1284"/>
                  </a:lnTo>
                  <a:lnTo>
                    <a:pt x="288" y="1293"/>
                  </a:lnTo>
                  <a:lnTo>
                    <a:pt x="256" y="1314"/>
                  </a:lnTo>
                  <a:lnTo>
                    <a:pt x="223" y="1337"/>
                  </a:lnTo>
                  <a:lnTo>
                    <a:pt x="206" y="1349"/>
                  </a:lnTo>
                  <a:lnTo>
                    <a:pt x="190" y="1360"/>
                  </a:lnTo>
                  <a:lnTo>
                    <a:pt x="177" y="1374"/>
                  </a:lnTo>
                  <a:lnTo>
                    <a:pt x="165" y="1385"/>
                  </a:lnTo>
                  <a:lnTo>
                    <a:pt x="158" y="1399"/>
                  </a:lnTo>
                  <a:lnTo>
                    <a:pt x="154" y="1412"/>
                  </a:lnTo>
                  <a:lnTo>
                    <a:pt x="152" y="1420"/>
                  </a:lnTo>
                  <a:lnTo>
                    <a:pt x="152" y="1427"/>
                  </a:lnTo>
                  <a:lnTo>
                    <a:pt x="154" y="1433"/>
                  </a:lnTo>
                  <a:lnTo>
                    <a:pt x="156" y="1441"/>
                  </a:lnTo>
                  <a:lnTo>
                    <a:pt x="146" y="1470"/>
                  </a:lnTo>
                  <a:lnTo>
                    <a:pt x="139" y="1500"/>
                  </a:lnTo>
                  <a:lnTo>
                    <a:pt x="133" y="1535"/>
                  </a:lnTo>
                  <a:lnTo>
                    <a:pt x="129" y="1571"/>
                  </a:lnTo>
                  <a:lnTo>
                    <a:pt x="129" y="1610"/>
                  </a:lnTo>
                  <a:lnTo>
                    <a:pt x="129" y="1648"/>
                  </a:lnTo>
                  <a:lnTo>
                    <a:pt x="133" y="1687"/>
                  </a:lnTo>
                  <a:lnTo>
                    <a:pt x="137" y="1727"/>
                  </a:lnTo>
                  <a:lnTo>
                    <a:pt x="144" y="1765"/>
                  </a:lnTo>
                  <a:lnTo>
                    <a:pt x="152" y="1804"/>
                  </a:lnTo>
                  <a:lnTo>
                    <a:pt x="164" y="1840"/>
                  </a:lnTo>
                  <a:lnTo>
                    <a:pt x="175" y="1875"/>
                  </a:lnTo>
                  <a:lnTo>
                    <a:pt x="188" y="1905"/>
                  </a:lnTo>
                  <a:lnTo>
                    <a:pt x="204" y="1932"/>
                  </a:lnTo>
                  <a:lnTo>
                    <a:pt x="219" y="1957"/>
                  </a:lnTo>
                  <a:lnTo>
                    <a:pt x="236" y="1978"/>
                  </a:lnTo>
                  <a:lnTo>
                    <a:pt x="231" y="1999"/>
                  </a:lnTo>
                  <a:lnTo>
                    <a:pt x="223" y="2013"/>
                  </a:lnTo>
                  <a:lnTo>
                    <a:pt x="217" y="2022"/>
                  </a:lnTo>
                  <a:lnTo>
                    <a:pt x="208" y="2030"/>
                  </a:lnTo>
                  <a:lnTo>
                    <a:pt x="198" y="2036"/>
                  </a:lnTo>
                  <a:lnTo>
                    <a:pt x="183" y="2042"/>
                  </a:lnTo>
                  <a:lnTo>
                    <a:pt x="165" y="2051"/>
                  </a:lnTo>
                  <a:lnTo>
                    <a:pt x="142" y="2067"/>
                  </a:lnTo>
                  <a:lnTo>
                    <a:pt x="169" y="2266"/>
                  </a:lnTo>
                  <a:lnTo>
                    <a:pt x="83" y="2320"/>
                  </a:lnTo>
                  <a:lnTo>
                    <a:pt x="79" y="2487"/>
                  </a:lnTo>
                  <a:lnTo>
                    <a:pt x="71" y="2485"/>
                  </a:lnTo>
                  <a:lnTo>
                    <a:pt x="62" y="2479"/>
                  </a:lnTo>
                  <a:lnTo>
                    <a:pt x="52" y="2472"/>
                  </a:lnTo>
                  <a:lnTo>
                    <a:pt x="41" y="2464"/>
                  </a:lnTo>
                  <a:lnTo>
                    <a:pt x="27" y="2454"/>
                  </a:lnTo>
                  <a:lnTo>
                    <a:pt x="18" y="2447"/>
                  </a:lnTo>
                  <a:lnTo>
                    <a:pt x="8" y="2443"/>
                  </a:lnTo>
                  <a:lnTo>
                    <a:pt x="0" y="2441"/>
                  </a:lnTo>
                  <a:lnTo>
                    <a:pt x="4" y="2493"/>
                  </a:lnTo>
                  <a:lnTo>
                    <a:pt x="12" y="2548"/>
                  </a:lnTo>
                  <a:lnTo>
                    <a:pt x="23" y="2604"/>
                  </a:lnTo>
                  <a:lnTo>
                    <a:pt x="39" y="2662"/>
                  </a:lnTo>
                  <a:lnTo>
                    <a:pt x="46" y="2688"/>
                  </a:lnTo>
                  <a:lnTo>
                    <a:pt x="56" y="2717"/>
                  </a:lnTo>
                  <a:lnTo>
                    <a:pt x="68" y="2744"/>
                  </a:lnTo>
                  <a:lnTo>
                    <a:pt x="79" y="2769"/>
                  </a:lnTo>
                  <a:lnTo>
                    <a:pt x="94" y="2794"/>
                  </a:lnTo>
                  <a:lnTo>
                    <a:pt x="110" y="2817"/>
                  </a:lnTo>
                  <a:lnTo>
                    <a:pt x="125" y="2838"/>
                  </a:lnTo>
                  <a:lnTo>
                    <a:pt x="144" y="2859"/>
                  </a:lnTo>
                  <a:lnTo>
                    <a:pt x="137" y="2886"/>
                  </a:lnTo>
                  <a:lnTo>
                    <a:pt x="131" y="2903"/>
                  </a:lnTo>
                  <a:lnTo>
                    <a:pt x="131" y="2911"/>
                  </a:lnTo>
                  <a:lnTo>
                    <a:pt x="131" y="2915"/>
                  </a:lnTo>
                  <a:lnTo>
                    <a:pt x="133" y="2921"/>
                  </a:lnTo>
                  <a:lnTo>
                    <a:pt x="135" y="2925"/>
                  </a:lnTo>
                  <a:lnTo>
                    <a:pt x="144" y="2930"/>
                  </a:lnTo>
                  <a:lnTo>
                    <a:pt x="156" y="2938"/>
                  </a:lnTo>
                  <a:lnTo>
                    <a:pt x="171" y="2949"/>
                  </a:lnTo>
                  <a:lnTo>
                    <a:pt x="190" y="2969"/>
                  </a:lnTo>
                  <a:lnTo>
                    <a:pt x="188" y="2976"/>
                  </a:lnTo>
                  <a:lnTo>
                    <a:pt x="188" y="2986"/>
                  </a:lnTo>
                  <a:lnTo>
                    <a:pt x="190" y="2996"/>
                  </a:lnTo>
                  <a:lnTo>
                    <a:pt x="194" y="3005"/>
                  </a:lnTo>
                  <a:lnTo>
                    <a:pt x="206" y="3024"/>
                  </a:lnTo>
                  <a:lnTo>
                    <a:pt x="221" y="3043"/>
                  </a:lnTo>
                  <a:lnTo>
                    <a:pt x="236" y="3063"/>
                  </a:lnTo>
                  <a:lnTo>
                    <a:pt x="256" y="3080"/>
                  </a:lnTo>
                  <a:lnTo>
                    <a:pt x="271" y="3095"/>
                  </a:lnTo>
                  <a:lnTo>
                    <a:pt x="284" y="3109"/>
                  </a:lnTo>
                  <a:lnTo>
                    <a:pt x="286" y="3116"/>
                  </a:lnTo>
                  <a:lnTo>
                    <a:pt x="292" y="3143"/>
                  </a:lnTo>
                  <a:lnTo>
                    <a:pt x="298" y="3184"/>
                  </a:lnTo>
                  <a:lnTo>
                    <a:pt x="304" y="3232"/>
                  </a:lnTo>
                  <a:lnTo>
                    <a:pt x="311" y="3280"/>
                  </a:lnTo>
                  <a:lnTo>
                    <a:pt x="319" y="3324"/>
                  </a:lnTo>
                  <a:lnTo>
                    <a:pt x="325" y="3354"/>
                  </a:lnTo>
                  <a:lnTo>
                    <a:pt x="329" y="3372"/>
                  </a:lnTo>
                  <a:lnTo>
                    <a:pt x="336" y="3370"/>
                  </a:lnTo>
                  <a:lnTo>
                    <a:pt x="348" y="3368"/>
                  </a:lnTo>
                  <a:lnTo>
                    <a:pt x="363" y="3364"/>
                  </a:lnTo>
                  <a:lnTo>
                    <a:pt x="377" y="3360"/>
                  </a:lnTo>
                  <a:lnTo>
                    <a:pt x="392" y="3358"/>
                  </a:lnTo>
                  <a:lnTo>
                    <a:pt x="407" y="3354"/>
                  </a:lnTo>
                  <a:lnTo>
                    <a:pt x="419" y="3352"/>
                  </a:lnTo>
                  <a:lnTo>
                    <a:pt x="426" y="3351"/>
                  </a:lnTo>
                  <a:lnTo>
                    <a:pt x="426" y="3326"/>
                  </a:lnTo>
                  <a:lnTo>
                    <a:pt x="426" y="3299"/>
                  </a:lnTo>
                  <a:lnTo>
                    <a:pt x="428" y="3270"/>
                  </a:lnTo>
                  <a:lnTo>
                    <a:pt x="430" y="3241"/>
                  </a:lnTo>
                  <a:lnTo>
                    <a:pt x="434" y="3214"/>
                  </a:lnTo>
                  <a:lnTo>
                    <a:pt x="440" y="3189"/>
                  </a:lnTo>
                  <a:lnTo>
                    <a:pt x="444" y="3180"/>
                  </a:lnTo>
                  <a:lnTo>
                    <a:pt x="448" y="3170"/>
                  </a:lnTo>
                  <a:lnTo>
                    <a:pt x="451" y="3161"/>
                  </a:lnTo>
                  <a:lnTo>
                    <a:pt x="457" y="3155"/>
                  </a:lnTo>
                  <a:lnTo>
                    <a:pt x="472" y="3161"/>
                  </a:lnTo>
                  <a:lnTo>
                    <a:pt x="486" y="3166"/>
                  </a:lnTo>
                  <a:lnTo>
                    <a:pt x="499" y="3168"/>
                  </a:lnTo>
                  <a:lnTo>
                    <a:pt x="515" y="3168"/>
                  </a:lnTo>
                  <a:lnTo>
                    <a:pt x="526" y="3168"/>
                  </a:lnTo>
                  <a:lnTo>
                    <a:pt x="540" y="3166"/>
                  </a:lnTo>
                  <a:lnTo>
                    <a:pt x="553" y="3162"/>
                  </a:lnTo>
                  <a:lnTo>
                    <a:pt x="565" y="3157"/>
                  </a:lnTo>
                  <a:lnTo>
                    <a:pt x="576" y="3151"/>
                  </a:lnTo>
                  <a:lnTo>
                    <a:pt x="588" y="3143"/>
                  </a:lnTo>
                  <a:lnTo>
                    <a:pt x="599" y="3134"/>
                  </a:lnTo>
                  <a:lnTo>
                    <a:pt x="611" y="3124"/>
                  </a:lnTo>
                  <a:lnTo>
                    <a:pt x="630" y="3101"/>
                  </a:lnTo>
                  <a:lnTo>
                    <a:pt x="649" y="3078"/>
                  </a:lnTo>
                  <a:lnTo>
                    <a:pt x="666" y="3051"/>
                  </a:lnTo>
                  <a:lnTo>
                    <a:pt x="682" y="3022"/>
                  </a:lnTo>
                  <a:lnTo>
                    <a:pt x="693" y="2994"/>
                  </a:lnTo>
                  <a:lnTo>
                    <a:pt x="705" y="2965"/>
                  </a:lnTo>
                  <a:lnTo>
                    <a:pt x="712" y="2938"/>
                  </a:lnTo>
                  <a:lnTo>
                    <a:pt x="718" y="2913"/>
                  </a:lnTo>
                  <a:lnTo>
                    <a:pt x="722" y="2890"/>
                  </a:lnTo>
                  <a:lnTo>
                    <a:pt x="724" y="2871"/>
                  </a:lnTo>
                  <a:lnTo>
                    <a:pt x="722" y="2844"/>
                  </a:lnTo>
                  <a:lnTo>
                    <a:pt x="716" y="2813"/>
                  </a:lnTo>
                  <a:lnTo>
                    <a:pt x="710" y="2777"/>
                  </a:lnTo>
                  <a:lnTo>
                    <a:pt x="703" y="2740"/>
                  </a:lnTo>
                  <a:lnTo>
                    <a:pt x="695" y="2704"/>
                  </a:lnTo>
                  <a:lnTo>
                    <a:pt x="691" y="2667"/>
                  </a:lnTo>
                  <a:lnTo>
                    <a:pt x="689" y="2650"/>
                  </a:lnTo>
                  <a:lnTo>
                    <a:pt x="689" y="2635"/>
                  </a:lnTo>
                  <a:lnTo>
                    <a:pt x="689" y="2621"/>
                  </a:lnTo>
                  <a:lnTo>
                    <a:pt x="693" y="2608"/>
                  </a:lnTo>
                  <a:lnTo>
                    <a:pt x="697" y="2594"/>
                  </a:lnTo>
                  <a:lnTo>
                    <a:pt x="705" y="2581"/>
                  </a:lnTo>
                  <a:lnTo>
                    <a:pt x="716" y="2568"/>
                  </a:lnTo>
                  <a:lnTo>
                    <a:pt x="730" y="2556"/>
                  </a:lnTo>
                  <a:lnTo>
                    <a:pt x="760" y="2531"/>
                  </a:lnTo>
                  <a:lnTo>
                    <a:pt x="795" y="2510"/>
                  </a:lnTo>
                  <a:lnTo>
                    <a:pt x="829" y="2489"/>
                  </a:lnTo>
                  <a:lnTo>
                    <a:pt x="860" y="2466"/>
                  </a:lnTo>
                  <a:lnTo>
                    <a:pt x="873" y="2456"/>
                  </a:lnTo>
                  <a:lnTo>
                    <a:pt x="883" y="2445"/>
                  </a:lnTo>
                  <a:lnTo>
                    <a:pt x="893" y="2433"/>
                  </a:lnTo>
                  <a:lnTo>
                    <a:pt x="897" y="2422"/>
                  </a:lnTo>
                  <a:lnTo>
                    <a:pt x="898" y="2406"/>
                  </a:lnTo>
                  <a:lnTo>
                    <a:pt x="904" y="2389"/>
                  </a:lnTo>
                  <a:lnTo>
                    <a:pt x="912" y="2366"/>
                  </a:lnTo>
                  <a:lnTo>
                    <a:pt x="920" y="2343"/>
                  </a:lnTo>
                  <a:lnTo>
                    <a:pt x="929" y="2318"/>
                  </a:lnTo>
                  <a:lnTo>
                    <a:pt x="937" y="2297"/>
                  </a:lnTo>
                  <a:lnTo>
                    <a:pt x="941" y="2278"/>
                  </a:lnTo>
                  <a:lnTo>
                    <a:pt x="944" y="2262"/>
                  </a:lnTo>
                  <a:lnTo>
                    <a:pt x="912" y="2251"/>
                  </a:lnTo>
                  <a:lnTo>
                    <a:pt x="889" y="2243"/>
                  </a:lnTo>
                  <a:lnTo>
                    <a:pt x="879" y="2239"/>
                  </a:lnTo>
                  <a:lnTo>
                    <a:pt x="873" y="2235"/>
                  </a:lnTo>
                  <a:lnTo>
                    <a:pt x="868" y="2234"/>
                  </a:lnTo>
                  <a:lnTo>
                    <a:pt x="866" y="2230"/>
                  </a:lnTo>
                  <a:lnTo>
                    <a:pt x="866" y="2226"/>
                  </a:lnTo>
                  <a:lnTo>
                    <a:pt x="866" y="2220"/>
                  </a:lnTo>
                  <a:lnTo>
                    <a:pt x="870" y="2214"/>
                  </a:lnTo>
                  <a:lnTo>
                    <a:pt x="875" y="2209"/>
                  </a:lnTo>
                  <a:lnTo>
                    <a:pt x="889" y="2191"/>
                  </a:lnTo>
                  <a:lnTo>
                    <a:pt x="910" y="2168"/>
                  </a:lnTo>
                  <a:lnTo>
                    <a:pt x="910" y="2163"/>
                  </a:lnTo>
                  <a:lnTo>
                    <a:pt x="904" y="2159"/>
                  </a:lnTo>
                  <a:lnTo>
                    <a:pt x="898" y="2153"/>
                  </a:lnTo>
                  <a:lnTo>
                    <a:pt x="889" y="2149"/>
                  </a:lnTo>
                  <a:lnTo>
                    <a:pt x="866" y="2141"/>
                  </a:lnTo>
                  <a:lnTo>
                    <a:pt x="839" y="2136"/>
                  </a:lnTo>
                  <a:lnTo>
                    <a:pt x="812" y="2132"/>
                  </a:lnTo>
                  <a:lnTo>
                    <a:pt x="787" y="2128"/>
                  </a:lnTo>
                  <a:lnTo>
                    <a:pt x="768" y="2126"/>
                  </a:lnTo>
                  <a:lnTo>
                    <a:pt x="756" y="2126"/>
                  </a:lnTo>
                  <a:lnTo>
                    <a:pt x="747" y="2122"/>
                  </a:lnTo>
                  <a:lnTo>
                    <a:pt x="739" y="2116"/>
                  </a:lnTo>
                  <a:lnTo>
                    <a:pt x="733" y="2113"/>
                  </a:lnTo>
                  <a:lnTo>
                    <a:pt x="728" y="2105"/>
                  </a:lnTo>
                  <a:lnTo>
                    <a:pt x="720" y="2090"/>
                  </a:lnTo>
                  <a:lnTo>
                    <a:pt x="712" y="2072"/>
                  </a:lnTo>
                  <a:lnTo>
                    <a:pt x="708" y="2051"/>
                  </a:lnTo>
                  <a:lnTo>
                    <a:pt x="708" y="2030"/>
                  </a:lnTo>
                  <a:lnTo>
                    <a:pt x="707" y="2007"/>
                  </a:lnTo>
                  <a:lnTo>
                    <a:pt x="708" y="1982"/>
                  </a:lnTo>
                  <a:lnTo>
                    <a:pt x="712" y="1932"/>
                  </a:lnTo>
                  <a:lnTo>
                    <a:pt x="716" y="1886"/>
                  </a:lnTo>
                  <a:lnTo>
                    <a:pt x="716" y="1865"/>
                  </a:lnTo>
                  <a:lnTo>
                    <a:pt x="714" y="1846"/>
                  </a:lnTo>
                  <a:lnTo>
                    <a:pt x="712" y="1829"/>
                  </a:lnTo>
                  <a:lnTo>
                    <a:pt x="708" y="1815"/>
                  </a:lnTo>
                  <a:lnTo>
                    <a:pt x="739" y="1756"/>
                  </a:lnTo>
                  <a:lnTo>
                    <a:pt x="791" y="1654"/>
                  </a:lnTo>
                  <a:lnTo>
                    <a:pt x="856" y="1529"/>
                  </a:lnTo>
                  <a:lnTo>
                    <a:pt x="927" y="1397"/>
                  </a:lnTo>
                  <a:lnTo>
                    <a:pt x="962" y="1335"/>
                  </a:lnTo>
                  <a:lnTo>
                    <a:pt x="994" y="1276"/>
                  </a:lnTo>
                  <a:lnTo>
                    <a:pt x="1027" y="1226"/>
                  </a:lnTo>
                  <a:lnTo>
                    <a:pt x="1054" y="1182"/>
                  </a:lnTo>
                  <a:lnTo>
                    <a:pt x="1067" y="1165"/>
                  </a:lnTo>
                  <a:lnTo>
                    <a:pt x="1079" y="1151"/>
                  </a:lnTo>
                  <a:lnTo>
                    <a:pt x="1088" y="1140"/>
                  </a:lnTo>
                  <a:lnTo>
                    <a:pt x="1096" y="1132"/>
                  </a:lnTo>
                  <a:lnTo>
                    <a:pt x="1104" y="1128"/>
                  </a:lnTo>
                  <a:lnTo>
                    <a:pt x="1109" y="1130"/>
                  </a:lnTo>
                  <a:lnTo>
                    <a:pt x="1113" y="1134"/>
                  </a:lnTo>
                  <a:lnTo>
                    <a:pt x="1113" y="1143"/>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8" name="Freeform 1122"/>
            <p:cNvSpPr>
              <a:spLocks/>
            </p:cNvSpPr>
            <p:nvPr/>
          </p:nvSpPr>
          <p:spPr bwMode="auto">
            <a:xfrm>
              <a:off x="4594" y="3735"/>
              <a:ext cx="9" cy="80"/>
            </a:xfrm>
            <a:custGeom>
              <a:avLst/>
              <a:gdLst>
                <a:gd name="T0" fmla="*/ 6 w 9"/>
                <a:gd name="T1" fmla="*/ 77 h 80"/>
                <a:gd name="T2" fmla="*/ 6 w 9"/>
                <a:gd name="T3" fmla="*/ 79 h 80"/>
                <a:gd name="T4" fmla="*/ 6 w 9"/>
                <a:gd name="T5" fmla="*/ 69 h 80"/>
                <a:gd name="T6" fmla="*/ 7 w 9"/>
                <a:gd name="T7" fmla="*/ 59 h 80"/>
                <a:gd name="T8" fmla="*/ 7 w 9"/>
                <a:gd name="T9" fmla="*/ 50 h 80"/>
                <a:gd name="T10" fmla="*/ 7 w 9"/>
                <a:gd name="T11" fmla="*/ 40 h 80"/>
                <a:gd name="T12" fmla="*/ 9 w 9"/>
                <a:gd name="T13" fmla="*/ 29 h 80"/>
                <a:gd name="T14" fmla="*/ 9 w 9"/>
                <a:gd name="T15" fmla="*/ 19 h 80"/>
                <a:gd name="T16" fmla="*/ 9 w 9"/>
                <a:gd name="T17" fmla="*/ 9 h 80"/>
                <a:gd name="T18" fmla="*/ 9 w 9"/>
                <a:gd name="T19" fmla="*/ 0 h 80"/>
                <a:gd name="T20" fmla="*/ 4 w 9"/>
                <a:gd name="T21" fmla="*/ 0 h 80"/>
                <a:gd name="T22" fmla="*/ 4 w 9"/>
                <a:gd name="T23" fmla="*/ 9 h 80"/>
                <a:gd name="T24" fmla="*/ 2 w 9"/>
                <a:gd name="T25" fmla="*/ 19 h 80"/>
                <a:gd name="T26" fmla="*/ 2 w 9"/>
                <a:gd name="T27" fmla="*/ 29 h 80"/>
                <a:gd name="T28" fmla="*/ 2 w 9"/>
                <a:gd name="T29" fmla="*/ 38 h 80"/>
                <a:gd name="T30" fmla="*/ 0 w 9"/>
                <a:gd name="T31" fmla="*/ 48 h 80"/>
                <a:gd name="T32" fmla="*/ 0 w 9"/>
                <a:gd name="T33" fmla="*/ 59 h 80"/>
                <a:gd name="T34" fmla="*/ 0 w 9"/>
                <a:gd name="T35" fmla="*/ 69 h 80"/>
                <a:gd name="T36" fmla="*/ 0 w 9"/>
                <a:gd name="T37" fmla="*/ 79 h 80"/>
                <a:gd name="T38" fmla="*/ 0 w 9"/>
                <a:gd name="T39" fmla="*/ 80 h 80"/>
                <a:gd name="T40" fmla="*/ 6 w 9"/>
                <a:gd name="T41" fmla="*/ 77 h 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80"/>
                <a:gd name="T65" fmla="*/ 9 w 9"/>
                <a:gd name="T66" fmla="*/ 80 h 8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80">
                  <a:moveTo>
                    <a:pt x="6" y="77"/>
                  </a:moveTo>
                  <a:lnTo>
                    <a:pt x="6" y="79"/>
                  </a:lnTo>
                  <a:lnTo>
                    <a:pt x="6" y="69"/>
                  </a:lnTo>
                  <a:lnTo>
                    <a:pt x="7" y="59"/>
                  </a:lnTo>
                  <a:lnTo>
                    <a:pt x="7" y="50"/>
                  </a:lnTo>
                  <a:lnTo>
                    <a:pt x="7" y="40"/>
                  </a:lnTo>
                  <a:lnTo>
                    <a:pt x="9" y="29"/>
                  </a:lnTo>
                  <a:lnTo>
                    <a:pt x="9" y="19"/>
                  </a:lnTo>
                  <a:lnTo>
                    <a:pt x="9" y="9"/>
                  </a:lnTo>
                  <a:lnTo>
                    <a:pt x="9" y="0"/>
                  </a:lnTo>
                  <a:lnTo>
                    <a:pt x="4" y="0"/>
                  </a:lnTo>
                  <a:lnTo>
                    <a:pt x="4" y="9"/>
                  </a:lnTo>
                  <a:lnTo>
                    <a:pt x="2" y="19"/>
                  </a:lnTo>
                  <a:lnTo>
                    <a:pt x="2" y="29"/>
                  </a:lnTo>
                  <a:lnTo>
                    <a:pt x="2" y="38"/>
                  </a:lnTo>
                  <a:lnTo>
                    <a:pt x="0" y="48"/>
                  </a:lnTo>
                  <a:lnTo>
                    <a:pt x="0" y="59"/>
                  </a:lnTo>
                  <a:lnTo>
                    <a:pt x="0" y="69"/>
                  </a:lnTo>
                  <a:lnTo>
                    <a:pt x="0" y="79"/>
                  </a:lnTo>
                  <a:lnTo>
                    <a:pt x="0" y="80"/>
                  </a:lnTo>
                  <a:lnTo>
                    <a:pt x="6" y="7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59" name="Freeform 1123"/>
            <p:cNvSpPr>
              <a:spLocks/>
            </p:cNvSpPr>
            <p:nvPr/>
          </p:nvSpPr>
          <p:spPr bwMode="auto">
            <a:xfrm>
              <a:off x="4594" y="3812"/>
              <a:ext cx="36" cy="23"/>
            </a:xfrm>
            <a:custGeom>
              <a:avLst/>
              <a:gdLst>
                <a:gd name="T0" fmla="*/ 29 w 36"/>
                <a:gd name="T1" fmla="*/ 11 h 23"/>
                <a:gd name="T2" fmla="*/ 30 w 36"/>
                <a:gd name="T3" fmla="*/ 7 h 23"/>
                <a:gd name="T4" fmla="*/ 23 w 36"/>
                <a:gd name="T5" fmla="*/ 11 h 23"/>
                <a:gd name="T6" fmla="*/ 19 w 36"/>
                <a:gd name="T7" fmla="*/ 15 h 23"/>
                <a:gd name="T8" fmla="*/ 15 w 36"/>
                <a:gd name="T9" fmla="*/ 17 h 23"/>
                <a:gd name="T10" fmla="*/ 15 w 36"/>
                <a:gd name="T11" fmla="*/ 17 h 23"/>
                <a:gd name="T12" fmla="*/ 15 w 36"/>
                <a:gd name="T13" fmla="*/ 15 h 23"/>
                <a:gd name="T14" fmla="*/ 13 w 36"/>
                <a:gd name="T15" fmla="*/ 13 h 23"/>
                <a:gd name="T16" fmla="*/ 9 w 36"/>
                <a:gd name="T17" fmla="*/ 7 h 23"/>
                <a:gd name="T18" fmla="*/ 6 w 36"/>
                <a:gd name="T19" fmla="*/ 0 h 23"/>
                <a:gd name="T20" fmla="*/ 0 w 36"/>
                <a:gd name="T21" fmla="*/ 3 h 23"/>
                <a:gd name="T22" fmla="*/ 4 w 36"/>
                <a:gd name="T23" fmla="*/ 11 h 23"/>
                <a:gd name="T24" fmla="*/ 6 w 36"/>
                <a:gd name="T25" fmla="*/ 17 h 23"/>
                <a:gd name="T26" fmla="*/ 9 w 36"/>
                <a:gd name="T27" fmla="*/ 21 h 23"/>
                <a:gd name="T28" fmla="*/ 13 w 36"/>
                <a:gd name="T29" fmla="*/ 23 h 23"/>
                <a:gd name="T30" fmla="*/ 17 w 36"/>
                <a:gd name="T31" fmla="*/ 23 h 23"/>
                <a:gd name="T32" fmla="*/ 21 w 36"/>
                <a:gd name="T33" fmla="*/ 21 h 23"/>
                <a:gd name="T34" fmla="*/ 27 w 36"/>
                <a:gd name="T35" fmla="*/ 19 h 23"/>
                <a:gd name="T36" fmla="*/ 34 w 36"/>
                <a:gd name="T37" fmla="*/ 15 h 23"/>
                <a:gd name="T38" fmla="*/ 36 w 36"/>
                <a:gd name="T39" fmla="*/ 11 h 23"/>
                <a:gd name="T40" fmla="*/ 34 w 36"/>
                <a:gd name="T41" fmla="*/ 15 h 23"/>
                <a:gd name="T42" fmla="*/ 36 w 36"/>
                <a:gd name="T43" fmla="*/ 13 h 23"/>
                <a:gd name="T44" fmla="*/ 36 w 36"/>
                <a:gd name="T45" fmla="*/ 11 h 23"/>
                <a:gd name="T46" fmla="*/ 29 w 36"/>
                <a:gd name="T47" fmla="*/ 11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23"/>
                <a:gd name="T74" fmla="*/ 36 w 36"/>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23">
                  <a:moveTo>
                    <a:pt x="29" y="11"/>
                  </a:moveTo>
                  <a:lnTo>
                    <a:pt x="30" y="7"/>
                  </a:lnTo>
                  <a:lnTo>
                    <a:pt x="23" y="11"/>
                  </a:lnTo>
                  <a:lnTo>
                    <a:pt x="19" y="15"/>
                  </a:lnTo>
                  <a:lnTo>
                    <a:pt x="15" y="17"/>
                  </a:lnTo>
                  <a:lnTo>
                    <a:pt x="15" y="15"/>
                  </a:lnTo>
                  <a:lnTo>
                    <a:pt x="13" y="13"/>
                  </a:lnTo>
                  <a:lnTo>
                    <a:pt x="9" y="7"/>
                  </a:lnTo>
                  <a:lnTo>
                    <a:pt x="6" y="0"/>
                  </a:lnTo>
                  <a:lnTo>
                    <a:pt x="0" y="3"/>
                  </a:lnTo>
                  <a:lnTo>
                    <a:pt x="4" y="11"/>
                  </a:lnTo>
                  <a:lnTo>
                    <a:pt x="6" y="17"/>
                  </a:lnTo>
                  <a:lnTo>
                    <a:pt x="9" y="21"/>
                  </a:lnTo>
                  <a:lnTo>
                    <a:pt x="13" y="23"/>
                  </a:lnTo>
                  <a:lnTo>
                    <a:pt x="17" y="23"/>
                  </a:lnTo>
                  <a:lnTo>
                    <a:pt x="21" y="21"/>
                  </a:lnTo>
                  <a:lnTo>
                    <a:pt x="27" y="19"/>
                  </a:lnTo>
                  <a:lnTo>
                    <a:pt x="34" y="15"/>
                  </a:lnTo>
                  <a:lnTo>
                    <a:pt x="36" y="11"/>
                  </a:lnTo>
                  <a:lnTo>
                    <a:pt x="34" y="15"/>
                  </a:lnTo>
                  <a:lnTo>
                    <a:pt x="36" y="13"/>
                  </a:lnTo>
                  <a:lnTo>
                    <a:pt x="36" y="11"/>
                  </a:lnTo>
                  <a:lnTo>
                    <a:pt x="29"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0" name="Freeform 1124"/>
            <p:cNvSpPr>
              <a:spLocks/>
            </p:cNvSpPr>
            <p:nvPr/>
          </p:nvSpPr>
          <p:spPr bwMode="auto">
            <a:xfrm>
              <a:off x="4623" y="3729"/>
              <a:ext cx="13" cy="94"/>
            </a:xfrm>
            <a:custGeom>
              <a:avLst/>
              <a:gdLst>
                <a:gd name="T0" fmla="*/ 7 w 13"/>
                <a:gd name="T1" fmla="*/ 0 h 94"/>
                <a:gd name="T2" fmla="*/ 7 w 13"/>
                <a:gd name="T3" fmla="*/ 0 h 94"/>
                <a:gd name="T4" fmla="*/ 7 w 13"/>
                <a:gd name="T5" fmla="*/ 12 h 94"/>
                <a:gd name="T6" fmla="*/ 5 w 13"/>
                <a:gd name="T7" fmla="*/ 23 h 94"/>
                <a:gd name="T8" fmla="*/ 5 w 13"/>
                <a:gd name="T9" fmla="*/ 35 h 94"/>
                <a:gd name="T10" fmla="*/ 3 w 13"/>
                <a:gd name="T11" fmla="*/ 44 h 94"/>
                <a:gd name="T12" fmla="*/ 1 w 13"/>
                <a:gd name="T13" fmla="*/ 56 h 94"/>
                <a:gd name="T14" fmla="*/ 1 w 13"/>
                <a:gd name="T15" fmla="*/ 69 h 94"/>
                <a:gd name="T16" fmla="*/ 0 w 13"/>
                <a:gd name="T17" fmla="*/ 81 h 94"/>
                <a:gd name="T18" fmla="*/ 0 w 13"/>
                <a:gd name="T19" fmla="*/ 94 h 94"/>
                <a:gd name="T20" fmla="*/ 7 w 13"/>
                <a:gd name="T21" fmla="*/ 94 h 94"/>
                <a:gd name="T22" fmla="*/ 7 w 13"/>
                <a:gd name="T23" fmla="*/ 81 h 94"/>
                <a:gd name="T24" fmla="*/ 7 w 13"/>
                <a:gd name="T25" fmla="*/ 69 h 94"/>
                <a:gd name="T26" fmla="*/ 9 w 13"/>
                <a:gd name="T27" fmla="*/ 58 h 94"/>
                <a:gd name="T28" fmla="*/ 11 w 13"/>
                <a:gd name="T29" fmla="*/ 46 h 94"/>
                <a:gd name="T30" fmla="*/ 11 w 13"/>
                <a:gd name="T31" fmla="*/ 35 h 94"/>
                <a:gd name="T32" fmla="*/ 13 w 13"/>
                <a:gd name="T33" fmla="*/ 23 h 94"/>
                <a:gd name="T34" fmla="*/ 13 w 13"/>
                <a:gd name="T35" fmla="*/ 12 h 94"/>
                <a:gd name="T36" fmla="*/ 13 w 13"/>
                <a:gd name="T37" fmla="*/ 0 h 94"/>
                <a:gd name="T38" fmla="*/ 13 w 13"/>
                <a:gd name="T39" fmla="*/ 0 h 94"/>
                <a:gd name="T40" fmla="*/ 7 w 13"/>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94"/>
                <a:gd name="T65" fmla="*/ 13 w 13"/>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94">
                  <a:moveTo>
                    <a:pt x="7" y="0"/>
                  </a:moveTo>
                  <a:lnTo>
                    <a:pt x="7" y="0"/>
                  </a:lnTo>
                  <a:lnTo>
                    <a:pt x="7" y="12"/>
                  </a:lnTo>
                  <a:lnTo>
                    <a:pt x="5" y="23"/>
                  </a:lnTo>
                  <a:lnTo>
                    <a:pt x="5" y="35"/>
                  </a:lnTo>
                  <a:lnTo>
                    <a:pt x="3" y="44"/>
                  </a:lnTo>
                  <a:lnTo>
                    <a:pt x="1" y="56"/>
                  </a:lnTo>
                  <a:lnTo>
                    <a:pt x="1" y="69"/>
                  </a:lnTo>
                  <a:lnTo>
                    <a:pt x="0" y="81"/>
                  </a:lnTo>
                  <a:lnTo>
                    <a:pt x="0" y="94"/>
                  </a:lnTo>
                  <a:lnTo>
                    <a:pt x="7" y="94"/>
                  </a:lnTo>
                  <a:lnTo>
                    <a:pt x="7" y="81"/>
                  </a:lnTo>
                  <a:lnTo>
                    <a:pt x="7" y="69"/>
                  </a:lnTo>
                  <a:lnTo>
                    <a:pt x="9" y="58"/>
                  </a:lnTo>
                  <a:lnTo>
                    <a:pt x="11" y="46"/>
                  </a:lnTo>
                  <a:lnTo>
                    <a:pt x="11" y="35"/>
                  </a:lnTo>
                  <a:lnTo>
                    <a:pt x="13" y="23"/>
                  </a:lnTo>
                  <a:lnTo>
                    <a:pt x="13" y="12"/>
                  </a:lnTo>
                  <a:lnTo>
                    <a:pt x="13" y="0"/>
                  </a:lnTo>
                  <a:lnTo>
                    <a:pt x="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1" name="Freeform 1125"/>
            <p:cNvSpPr>
              <a:spLocks/>
            </p:cNvSpPr>
            <p:nvPr/>
          </p:nvSpPr>
          <p:spPr bwMode="auto">
            <a:xfrm>
              <a:off x="4615" y="3549"/>
              <a:ext cx="25" cy="180"/>
            </a:xfrm>
            <a:custGeom>
              <a:avLst/>
              <a:gdLst>
                <a:gd name="T0" fmla="*/ 8 w 25"/>
                <a:gd name="T1" fmla="*/ 7 h 180"/>
                <a:gd name="T2" fmla="*/ 2 w 25"/>
                <a:gd name="T3" fmla="*/ 9 h 180"/>
                <a:gd name="T4" fmla="*/ 6 w 25"/>
                <a:gd name="T5" fmla="*/ 17 h 180"/>
                <a:gd name="T6" fmla="*/ 11 w 25"/>
                <a:gd name="T7" fmla="*/ 25 h 180"/>
                <a:gd name="T8" fmla="*/ 13 w 25"/>
                <a:gd name="T9" fmla="*/ 34 h 180"/>
                <a:gd name="T10" fmla="*/ 15 w 25"/>
                <a:gd name="T11" fmla="*/ 44 h 180"/>
                <a:gd name="T12" fmla="*/ 17 w 25"/>
                <a:gd name="T13" fmla="*/ 67 h 180"/>
                <a:gd name="T14" fmla="*/ 17 w 25"/>
                <a:gd name="T15" fmla="*/ 90 h 180"/>
                <a:gd name="T16" fmla="*/ 15 w 25"/>
                <a:gd name="T17" fmla="*/ 115 h 180"/>
                <a:gd name="T18" fmla="*/ 15 w 25"/>
                <a:gd name="T19" fmla="*/ 138 h 180"/>
                <a:gd name="T20" fmla="*/ 13 w 25"/>
                <a:gd name="T21" fmla="*/ 161 h 180"/>
                <a:gd name="T22" fmla="*/ 15 w 25"/>
                <a:gd name="T23" fmla="*/ 180 h 180"/>
                <a:gd name="T24" fmla="*/ 21 w 25"/>
                <a:gd name="T25" fmla="*/ 180 h 180"/>
                <a:gd name="T26" fmla="*/ 21 w 25"/>
                <a:gd name="T27" fmla="*/ 161 h 180"/>
                <a:gd name="T28" fmla="*/ 21 w 25"/>
                <a:gd name="T29" fmla="*/ 138 h 180"/>
                <a:gd name="T30" fmla="*/ 23 w 25"/>
                <a:gd name="T31" fmla="*/ 115 h 180"/>
                <a:gd name="T32" fmla="*/ 25 w 25"/>
                <a:gd name="T33" fmla="*/ 90 h 180"/>
                <a:gd name="T34" fmla="*/ 25 w 25"/>
                <a:gd name="T35" fmla="*/ 67 h 180"/>
                <a:gd name="T36" fmla="*/ 23 w 25"/>
                <a:gd name="T37" fmla="*/ 44 h 180"/>
                <a:gd name="T38" fmla="*/ 21 w 25"/>
                <a:gd name="T39" fmla="*/ 32 h 180"/>
                <a:gd name="T40" fmla="*/ 17 w 25"/>
                <a:gd name="T41" fmla="*/ 23 h 180"/>
                <a:gd name="T42" fmla="*/ 13 w 25"/>
                <a:gd name="T43" fmla="*/ 13 h 180"/>
                <a:gd name="T44" fmla="*/ 8 w 25"/>
                <a:gd name="T45" fmla="*/ 4 h 180"/>
                <a:gd name="T46" fmla="*/ 0 w 25"/>
                <a:gd name="T47" fmla="*/ 5 h 180"/>
                <a:gd name="T48" fmla="*/ 8 w 25"/>
                <a:gd name="T49" fmla="*/ 4 h 180"/>
                <a:gd name="T50" fmla="*/ 2 w 25"/>
                <a:gd name="T51" fmla="*/ 0 h 180"/>
                <a:gd name="T52" fmla="*/ 0 w 25"/>
                <a:gd name="T53" fmla="*/ 5 h 180"/>
                <a:gd name="T54" fmla="*/ 8 w 25"/>
                <a:gd name="T55" fmla="*/ 7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
                <a:gd name="T85" fmla="*/ 0 h 180"/>
                <a:gd name="T86" fmla="*/ 25 w 25"/>
                <a:gd name="T87" fmla="*/ 180 h 18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 h="180">
                  <a:moveTo>
                    <a:pt x="8" y="7"/>
                  </a:moveTo>
                  <a:lnTo>
                    <a:pt x="2" y="9"/>
                  </a:lnTo>
                  <a:lnTo>
                    <a:pt x="6" y="17"/>
                  </a:lnTo>
                  <a:lnTo>
                    <a:pt x="11" y="25"/>
                  </a:lnTo>
                  <a:lnTo>
                    <a:pt x="13" y="34"/>
                  </a:lnTo>
                  <a:lnTo>
                    <a:pt x="15" y="44"/>
                  </a:lnTo>
                  <a:lnTo>
                    <a:pt x="17" y="67"/>
                  </a:lnTo>
                  <a:lnTo>
                    <a:pt x="17" y="90"/>
                  </a:lnTo>
                  <a:lnTo>
                    <a:pt x="15" y="115"/>
                  </a:lnTo>
                  <a:lnTo>
                    <a:pt x="15" y="138"/>
                  </a:lnTo>
                  <a:lnTo>
                    <a:pt x="13" y="161"/>
                  </a:lnTo>
                  <a:lnTo>
                    <a:pt x="15" y="180"/>
                  </a:lnTo>
                  <a:lnTo>
                    <a:pt x="21" y="180"/>
                  </a:lnTo>
                  <a:lnTo>
                    <a:pt x="21" y="161"/>
                  </a:lnTo>
                  <a:lnTo>
                    <a:pt x="21" y="138"/>
                  </a:lnTo>
                  <a:lnTo>
                    <a:pt x="23" y="115"/>
                  </a:lnTo>
                  <a:lnTo>
                    <a:pt x="25" y="90"/>
                  </a:lnTo>
                  <a:lnTo>
                    <a:pt x="25" y="67"/>
                  </a:lnTo>
                  <a:lnTo>
                    <a:pt x="23" y="44"/>
                  </a:lnTo>
                  <a:lnTo>
                    <a:pt x="21" y="32"/>
                  </a:lnTo>
                  <a:lnTo>
                    <a:pt x="17" y="23"/>
                  </a:lnTo>
                  <a:lnTo>
                    <a:pt x="13" y="13"/>
                  </a:lnTo>
                  <a:lnTo>
                    <a:pt x="8" y="4"/>
                  </a:lnTo>
                  <a:lnTo>
                    <a:pt x="0" y="5"/>
                  </a:lnTo>
                  <a:lnTo>
                    <a:pt x="8" y="4"/>
                  </a:lnTo>
                  <a:lnTo>
                    <a:pt x="2" y="0"/>
                  </a:lnTo>
                  <a:lnTo>
                    <a:pt x="0" y="5"/>
                  </a:lnTo>
                  <a:lnTo>
                    <a:pt x="8"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2" name="Freeform 1126"/>
            <p:cNvSpPr>
              <a:spLocks/>
            </p:cNvSpPr>
            <p:nvPr/>
          </p:nvSpPr>
          <p:spPr bwMode="auto">
            <a:xfrm>
              <a:off x="4594" y="3554"/>
              <a:ext cx="29" cy="183"/>
            </a:xfrm>
            <a:custGeom>
              <a:avLst/>
              <a:gdLst>
                <a:gd name="T0" fmla="*/ 9 w 29"/>
                <a:gd name="T1" fmla="*/ 181 h 183"/>
                <a:gd name="T2" fmla="*/ 9 w 29"/>
                <a:gd name="T3" fmla="*/ 177 h 183"/>
                <a:gd name="T4" fmla="*/ 7 w 29"/>
                <a:gd name="T5" fmla="*/ 175 h 183"/>
                <a:gd name="T6" fmla="*/ 7 w 29"/>
                <a:gd name="T7" fmla="*/ 169 h 183"/>
                <a:gd name="T8" fmla="*/ 6 w 29"/>
                <a:gd name="T9" fmla="*/ 160 h 183"/>
                <a:gd name="T10" fmla="*/ 6 w 29"/>
                <a:gd name="T11" fmla="*/ 148 h 183"/>
                <a:gd name="T12" fmla="*/ 9 w 29"/>
                <a:gd name="T13" fmla="*/ 121 h 183"/>
                <a:gd name="T14" fmla="*/ 13 w 29"/>
                <a:gd name="T15" fmla="*/ 89 h 183"/>
                <a:gd name="T16" fmla="*/ 17 w 29"/>
                <a:gd name="T17" fmla="*/ 58 h 183"/>
                <a:gd name="T18" fmla="*/ 23 w 29"/>
                <a:gd name="T19" fmla="*/ 31 h 183"/>
                <a:gd name="T20" fmla="*/ 27 w 29"/>
                <a:gd name="T21" fmla="*/ 12 h 183"/>
                <a:gd name="T22" fmla="*/ 29 w 29"/>
                <a:gd name="T23" fmla="*/ 2 h 183"/>
                <a:gd name="T24" fmla="*/ 21 w 29"/>
                <a:gd name="T25" fmla="*/ 0 h 183"/>
                <a:gd name="T26" fmla="*/ 19 w 29"/>
                <a:gd name="T27" fmla="*/ 10 h 183"/>
                <a:gd name="T28" fmla="*/ 15 w 29"/>
                <a:gd name="T29" fmla="*/ 29 h 183"/>
                <a:gd name="T30" fmla="*/ 11 w 29"/>
                <a:gd name="T31" fmla="*/ 58 h 183"/>
                <a:gd name="T32" fmla="*/ 6 w 29"/>
                <a:gd name="T33" fmla="*/ 89 h 183"/>
                <a:gd name="T34" fmla="*/ 2 w 29"/>
                <a:gd name="T35" fmla="*/ 119 h 183"/>
                <a:gd name="T36" fmla="*/ 0 w 29"/>
                <a:gd name="T37" fmla="*/ 148 h 183"/>
                <a:gd name="T38" fmla="*/ 0 w 29"/>
                <a:gd name="T39" fmla="*/ 160 h 183"/>
                <a:gd name="T40" fmla="*/ 0 w 29"/>
                <a:gd name="T41" fmla="*/ 169 h 183"/>
                <a:gd name="T42" fmla="*/ 2 w 29"/>
                <a:gd name="T43" fmla="*/ 177 h 183"/>
                <a:gd name="T44" fmla="*/ 4 w 29"/>
                <a:gd name="T45" fmla="*/ 183 h 183"/>
                <a:gd name="T46" fmla="*/ 4 w 29"/>
                <a:gd name="T47" fmla="*/ 181 h 183"/>
                <a:gd name="T48" fmla="*/ 9 w 29"/>
                <a:gd name="T49" fmla="*/ 181 h 183"/>
                <a:gd name="T50" fmla="*/ 9 w 29"/>
                <a:gd name="T51" fmla="*/ 179 h 183"/>
                <a:gd name="T52" fmla="*/ 9 w 29"/>
                <a:gd name="T53" fmla="*/ 177 h 183"/>
                <a:gd name="T54" fmla="*/ 9 w 29"/>
                <a:gd name="T55" fmla="*/ 181 h 1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
                <a:gd name="T85" fmla="*/ 0 h 183"/>
                <a:gd name="T86" fmla="*/ 29 w 29"/>
                <a:gd name="T87" fmla="*/ 183 h 18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 h="183">
                  <a:moveTo>
                    <a:pt x="9" y="181"/>
                  </a:moveTo>
                  <a:lnTo>
                    <a:pt x="9" y="177"/>
                  </a:lnTo>
                  <a:lnTo>
                    <a:pt x="7" y="175"/>
                  </a:lnTo>
                  <a:lnTo>
                    <a:pt x="7" y="169"/>
                  </a:lnTo>
                  <a:lnTo>
                    <a:pt x="6" y="160"/>
                  </a:lnTo>
                  <a:lnTo>
                    <a:pt x="6" y="148"/>
                  </a:lnTo>
                  <a:lnTo>
                    <a:pt x="9" y="121"/>
                  </a:lnTo>
                  <a:lnTo>
                    <a:pt x="13" y="89"/>
                  </a:lnTo>
                  <a:lnTo>
                    <a:pt x="17" y="58"/>
                  </a:lnTo>
                  <a:lnTo>
                    <a:pt x="23" y="31"/>
                  </a:lnTo>
                  <a:lnTo>
                    <a:pt x="27" y="12"/>
                  </a:lnTo>
                  <a:lnTo>
                    <a:pt x="29" y="2"/>
                  </a:lnTo>
                  <a:lnTo>
                    <a:pt x="21" y="0"/>
                  </a:lnTo>
                  <a:lnTo>
                    <a:pt x="19" y="10"/>
                  </a:lnTo>
                  <a:lnTo>
                    <a:pt x="15" y="29"/>
                  </a:lnTo>
                  <a:lnTo>
                    <a:pt x="11" y="58"/>
                  </a:lnTo>
                  <a:lnTo>
                    <a:pt x="6" y="89"/>
                  </a:lnTo>
                  <a:lnTo>
                    <a:pt x="2" y="119"/>
                  </a:lnTo>
                  <a:lnTo>
                    <a:pt x="0" y="148"/>
                  </a:lnTo>
                  <a:lnTo>
                    <a:pt x="0" y="160"/>
                  </a:lnTo>
                  <a:lnTo>
                    <a:pt x="0" y="169"/>
                  </a:lnTo>
                  <a:lnTo>
                    <a:pt x="2" y="177"/>
                  </a:lnTo>
                  <a:lnTo>
                    <a:pt x="4" y="183"/>
                  </a:lnTo>
                  <a:lnTo>
                    <a:pt x="4" y="181"/>
                  </a:lnTo>
                  <a:lnTo>
                    <a:pt x="9" y="181"/>
                  </a:lnTo>
                  <a:lnTo>
                    <a:pt x="9" y="179"/>
                  </a:lnTo>
                  <a:lnTo>
                    <a:pt x="9" y="177"/>
                  </a:lnTo>
                  <a:lnTo>
                    <a:pt x="9" y="18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3" name="Freeform 1127"/>
            <p:cNvSpPr>
              <a:spLocks/>
            </p:cNvSpPr>
            <p:nvPr/>
          </p:nvSpPr>
          <p:spPr bwMode="auto">
            <a:xfrm>
              <a:off x="4805" y="3359"/>
              <a:ext cx="69" cy="282"/>
            </a:xfrm>
            <a:custGeom>
              <a:avLst/>
              <a:gdLst>
                <a:gd name="T0" fmla="*/ 0 w 69"/>
                <a:gd name="T1" fmla="*/ 280 h 282"/>
                <a:gd name="T2" fmla="*/ 4 w 69"/>
                <a:gd name="T3" fmla="*/ 280 h 282"/>
                <a:gd name="T4" fmla="*/ 15 w 69"/>
                <a:gd name="T5" fmla="*/ 266 h 282"/>
                <a:gd name="T6" fmla="*/ 27 w 69"/>
                <a:gd name="T7" fmla="*/ 253 h 282"/>
                <a:gd name="T8" fmla="*/ 34 w 69"/>
                <a:gd name="T9" fmla="*/ 238 h 282"/>
                <a:gd name="T10" fmla="*/ 42 w 69"/>
                <a:gd name="T11" fmla="*/ 220 h 282"/>
                <a:gd name="T12" fmla="*/ 48 w 69"/>
                <a:gd name="T13" fmla="*/ 201 h 282"/>
                <a:gd name="T14" fmla="*/ 54 w 69"/>
                <a:gd name="T15" fmla="*/ 184 h 282"/>
                <a:gd name="T16" fmla="*/ 57 w 69"/>
                <a:gd name="T17" fmla="*/ 165 h 282"/>
                <a:gd name="T18" fmla="*/ 61 w 69"/>
                <a:gd name="T19" fmla="*/ 146 h 282"/>
                <a:gd name="T20" fmla="*/ 65 w 69"/>
                <a:gd name="T21" fmla="*/ 105 h 282"/>
                <a:gd name="T22" fmla="*/ 67 w 69"/>
                <a:gd name="T23" fmla="*/ 67 h 282"/>
                <a:gd name="T24" fmla="*/ 69 w 69"/>
                <a:gd name="T25" fmla="*/ 32 h 282"/>
                <a:gd name="T26" fmla="*/ 69 w 69"/>
                <a:gd name="T27" fmla="*/ 0 h 282"/>
                <a:gd name="T28" fmla="*/ 61 w 69"/>
                <a:gd name="T29" fmla="*/ 0 h 282"/>
                <a:gd name="T30" fmla="*/ 61 w 69"/>
                <a:gd name="T31" fmla="*/ 30 h 282"/>
                <a:gd name="T32" fmla="*/ 61 w 69"/>
                <a:gd name="T33" fmla="*/ 67 h 282"/>
                <a:gd name="T34" fmla="*/ 59 w 69"/>
                <a:gd name="T35" fmla="*/ 105 h 282"/>
                <a:gd name="T36" fmla="*/ 54 w 69"/>
                <a:gd name="T37" fmla="*/ 144 h 282"/>
                <a:gd name="T38" fmla="*/ 50 w 69"/>
                <a:gd name="T39" fmla="*/ 163 h 282"/>
                <a:gd name="T40" fmla="*/ 46 w 69"/>
                <a:gd name="T41" fmla="*/ 182 h 282"/>
                <a:gd name="T42" fmla="*/ 42 w 69"/>
                <a:gd name="T43" fmla="*/ 199 h 282"/>
                <a:gd name="T44" fmla="*/ 34 w 69"/>
                <a:gd name="T45" fmla="*/ 217 h 282"/>
                <a:gd name="T46" fmla="*/ 29 w 69"/>
                <a:gd name="T47" fmla="*/ 234 h 282"/>
                <a:gd name="T48" fmla="*/ 19 w 69"/>
                <a:gd name="T49" fmla="*/ 249 h 282"/>
                <a:gd name="T50" fmla="*/ 9 w 69"/>
                <a:gd name="T51" fmla="*/ 263 h 282"/>
                <a:gd name="T52" fmla="*/ 0 w 69"/>
                <a:gd name="T53" fmla="*/ 274 h 282"/>
                <a:gd name="T54" fmla="*/ 4 w 69"/>
                <a:gd name="T55" fmla="*/ 274 h 282"/>
                <a:gd name="T56" fmla="*/ 0 w 69"/>
                <a:gd name="T57" fmla="*/ 280 h 282"/>
                <a:gd name="T58" fmla="*/ 2 w 69"/>
                <a:gd name="T59" fmla="*/ 282 h 282"/>
                <a:gd name="T60" fmla="*/ 4 w 69"/>
                <a:gd name="T61" fmla="*/ 280 h 282"/>
                <a:gd name="T62" fmla="*/ 0 w 69"/>
                <a:gd name="T63" fmla="*/ 280 h 2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9"/>
                <a:gd name="T97" fmla="*/ 0 h 282"/>
                <a:gd name="T98" fmla="*/ 69 w 69"/>
                <a:gd name="T99" fmla="*/ 282 h 2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9" h="282">
                  <a:moveTo>
                    <a:pt x="0" y="280"/>
                  </a:moveTo>
                  <a:lnTo>
                    <a:pt x="4" y="280"/>
                  </a:lnTo>
                  <a:lnTo>
                    <a:pt x="15" y="266"/>
                  </a:lnTo>
                  <a:lnTo>
                    <a:pt x="27" y="253"/>
                  </a:lnTo>
                  <a:lnTo>
                    <a:pt x="34" y="238"/>
                  </a:lnTo>
                  <a:lnTo>
                    <a:pt x="42" y="220"/>
                  </a:lnTo>
                  <a:lnTo>
                    <a:pt x="48" y="201"/>
                  </a:lnTo>
                  <a:lnTo>
                    <a:pt x="54" y="184"/>
                  </a:lnTo>
                  <a:lnTo>
                    <a:pt x="57" y="165"/>
                  </a:lnTo>
                  <a:lnTo>
                    <a:pt x="61" y="146"/>
                  </a:lnTo>
                  <a:lnTo>
                    <a:pt x="65" y="105"/>
                  </a:lnTo>
                  <a:lnTo>
                    <a:pt x="67" y="67"/>
                  </a:lnTo>
                  <a:lnTo>
                    <a:pt x="69" y="32"/>
                  </a:lnTo>
                  <a:lnTo>
                    <a:pt x="69" y="0"/>
                  </a:lnTo>
                  <a:lnTo>
                    <a:pt x="61" y="0"/>
                  </a:lnTo>
                  <a:lnTo>
                    <a:pt x="61" y="30"/>
                  </a:lnTo>
                  <a:lnTo>
                    <a:pt x="61" y="67"/>
                  </a:lnTo>
                  <a:lnTo>
                    <a:pt x="59" y="105"/>
                  </a:lnTo>
                  <a:lnTo>
                    <a:pt x="54" y="144"/>
                  </a:lnTo>
                  <a:lnTo>
                    <a:pt x="50" y="163"/>
                  </a:lnTo>
                  <a:lnTo>
                    <a:pt x="46" y="182"/>
                  </a:lnTo>
                  <a:lnTo>
                    <a:pt x="42" y="199"/>
                  </a:lnTo>
                  <a:lnTo>
                    <a:pt x="34" y="217"/>
                  </a:lnTo>
                  <a:lnTo>
                    <a:pt x="29" y="234"/>
                  </a:lnTo>
                  <a:lnTo>
                    <a:pt x="19" y="249"/>
                  </a:lnTo>
                  <a:lnTo>
                    <a:pt x="9" y="263"/>
                  </a:lnTo>
                  <a:lnTo>
                    <a:pt x="0" y="274"/>
                  </a:lnTo>
                  <a:lnTo>
                    <a:pt x="4" y="274"/>
                  </a:lnTo>
                  <a:lnTo>
                    <a:pt x="0" y="280"/>
                  </a:lnTo>
                  <a:lnTo>
                    <a:pt x="2" y="282"/>
                  </a:lnTo>
                  <a:lnTo>
                    <a:pt x="4" y="280"/>
                  </a:lnTo>
                  <a:lnTo>
                    <a:pt x="0" y="28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4" name="Freeform 1128"/>
            <p:cNvSpPr>
              <a:spLocks/>
            </p:cNvSpPr>
            <p:nvPr/>
          </p:nvSpPr>
          <p:spPr bwMode="auto">
            <a:xfrm>
              <a:off x="4743" y="3355"/>
              <a:ext cx="131" cy="284"/>
            </a:xfrm>
            <a:custGeom>
              <a:avLst/>
              <a:gdLst>
                <a:gd name="T0" fmla="*/ 131 w 131"/>
                <a:gd name="T1" fmla="*/ 4 h 284"/>
                <a:gd name="T2" fmla="*/ 127 w 131"/>
                <a:gd name="T3" fmla="*/ 0 h 284"/>
                <a:gd name="T4" fmla="*/ 112 w 131"/>
                <a:gd name="T5" fmla="*/ 0 h 284"/>
                <a:gd name="T6" fmla="*/ 98 w 131"/>
                <a:gd name="T7" fmla="*/ 2 h 284"/>
                <a:gd name="T8" fmla="*/ 85 w 131"/>
                <a:gd name="T9" fmla="*/ 6 h 284"/>
                <a:gd name="T10" fmla="*/ 71 w 131"/>
                <a:gd name="T11" fmla="*/ 11 h 284"/>
                <a:gd name="T12" fmla="*/ 62 w 131"/>
                <a:gd name="T13" fmla="*/ 17 h 284"/>
                <a:gd name="T14" fmla="*/ 50 w 131"/>
                <a:gd name="T15" fmla="*/ 23 h 284"/>
                <a:gd name="T16" fmla="*/ 43 w 131"/>
                <a:gd name="T17" fmla="*/ 31 h 284"/>
                <a:gd name="T18" fmla="*/ 33 w 131"/>
                <a:gd name="T19" fmla="*/ 38 h 284"/>
                <a:gd name="T20" fmla="*/ 27 w 131"/>
                <a:gd name="T21" fmla="*/ 48 h 284"/>
                <a:gd name="T22" fmla="*/ 20 w 131"/>
                <a:gd name="T23" fmla="*/ 57 h 284"/>
                <a:gd name="T24" fmla="*/ 16 w 131"/>
                <a:gd name="T25" fmla="*/ 69 h 284"/>
                <a:gd name="T26" fmla="*/ 10 w 131"/>
                <a:gd name="T27" fmla="*/ 80 h 284"/>
                <a:gd name="T28" fmla="*/ 4 w 131"/>
                <a:gd name="T29" fmla="*/ 104 h 284"/>
                <a:gd name="T30" fmla="*/ 0 w 131"/>
                <a:gd name="T31" fmla="*/ 128 h 284"/>
                <a:gd name="T32" fmla="*/ 0 w 131"/>
                <a:gd name="T33" fmla="*/ 151 h 284"/>
                <a:gd name="T34" fmla="*/ 2 w 131"/>
                <a:gd name="T35" fmla="*/ 176 h 284"/>
                <a:gd name="T36" fmla="*/ 8 w 131"/>
                <a:gd name="T37" fmla="*/ 201 h 284"/>
                <a:gd name="T38" fmla="*/ 14 w 131"/>
                <a:gd name="T39" fmla="*/ 223 h 284"/>
                <a:gd name="T40" fmla="*/ 23 w 131"/>
                <a:gd name="T41" fmla="*/ 244 h 284"/>
                <a:gd name="T42" fmla="*/ 35 w 131"/>
                <a:gd name="T43" fmla="*/ 261 h 284"/>
                <a:gd name="T44" fmla="*/ 41 w 131"/>
                <a:gd name="T45" fmla="*/ 269 h 284"/>
                <a:gd name="T46" fmla="*/ 48 w 131"/>
                <a:gd name="T47" fmla="*/ 274 h 284"/>
                <a:gd name="T48" fmla="*/ 54 w 131"/>
                <a:gd name="T49" fmla="*/ 280 h 284"/>
                <a:gd name="T50" fmla="*/ 62 w 131"/>
                <a:gd name="T51" fmla="*/ 284 h 284"/>
                <a:gd name="T52" fmla="*/ 66 w 131"/>
                <a:gd name="T53" fmla="*/ 278 h 284"/>
                <a:gd name="T54" fmla="*/ 58 w 131"/>
                <a:gd name="T55" fmla="*/ 274 h 284"/>
                <a:gd name="T56" fmla="*/ 52 w 131"/>
                <a:gd name="T57" fmla="*/ 269 h 284"/>
                <a:gd name="T58" fmla="*/ 46 w 131"/>
                <a:gd name="T59" fmla="*/ 263 h 284"/>
                <a:gd name="T60" fmla="*/ 41 w 131"/>
                <a:gd name="T61" fmla="*/ 257 h 284"/>
                <a:gd name="T62" fmla="*/ 31 w 131"/>
                <a:gd name="T63" fmla="*/ 240 h 284"/>
                <a:gd name="T64" fmla="*/ 22 w 131"/>
                <a:gd name="T65" fmla="*/ 221 h 284"/>
                <a:gd name="T66" fmla="*/ 14 w 131"/>
                <a:gd name="T67" fmla="*/ 199 h 284"/>
                <a:gd name="T68" fmla="*/ 10 w 131"/>
                <a:gd name="T69" fmla="*/ 176 h 284"/>
                <a:gd name="T70" fmla="*/ 8 w 131"/>
                <a:gd name="T71" fmla="*/ 151 h 284"/>
                <a:gd name="T72" fmla="*/ 8 w 131"/>
                <a:gd name="T73" fmla="*/ 128 h 284"/>
                <a:gd name="T74" fmla="*/ 12 w 131"/>
                <a:gd name="T75" fmla="*/ 105 h 284"/>
                <a:gd name="T76" fmla="*/ 18 w 131"/>
                <a:gd name="T77" fmla="*/ 82 h 284"/>
                <a:gd name="T78" fmla="*/ 22 w 131"/>
                <a:gd name="T79" fmla="*/ 71 h 284"/>
                <a:gd name="T80" fmla="*/ 27 w 131"/>
                <a:gd name="T81" fmla="*/ 61 h 284"/>
                <a:gd name="T82" fmla="*/ 33 w 131"/>
                <a:gd name="T83" fmla="*/ 52 h 284"/>
                <a:gd name="T84" fmla="*/ 39 w 131"/>
                <a:gd name="T85" fmla="*/ 44 h 284"/>
                <a:gd name="T86" fmla="*/ 46 w 131"/>
                <a:gd name="T87" fmla="*/ 36 h 284"/>
                <a:gd name="T88" fmla="*/ 56 w 131"/>
                <a:gd name="T89" fmla="*/ 29 h 284"/>
                <a:gd name="T90" fmla="*/ 64 w 131"/>
                <a:gd name="T91" fmla="*/ 23 h 284"/>
                <a:gd name="T92" fmla="*/ 75 w 131"/>
                <a:gd name="T93" fmla="*/ 17 h 284"/>
                <a:gd name="T94" fmla="*/ 87 w 131"/>
                <a:gd name="T95" fmla="*/ 13 h 284"/>
                <a:gd name="T96" fmla="*/ 98 w 131"/>
                <a:gd name="T97" fmla="*/ 9 h 284"/>
                <a:gd name="T98" fmla="*/ 112 w 131"/>
                <a:gd name="T99" fmla="*/ 8 h 284"/>
                <a:gd name="T100" fmla="*/ 127 w 131"/>
                <a:gd name="T101" fmla="*/ 8 h 284"/>
                <a:gd name="T102" fmla="*/ 123 w 131"/>
                <a:gd name="T103" fmla="*/ 4 h 284"/>
                <a:gd name="T104" fmla="*/ 131 w 131"/>
                <a:gd name="T105" fmla="*/ 4 h 284"/>
                <a:gd name="T106" fmla="*/ 131 w 131"/>
                <a:gd name="T107" fmla="*/ 0 h 284"/>
                <a:gd name="T108" fmla="*/ 127 w 131"/>
                <a:gd name="T109" fmla="*/ 0 h 284"/>
                <a:gd name="T110" fmla="*/ 131 w 131"/>
                <a:gd name="T111" fmla="*/ 4 h 2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1"/>
                <a:gd name="T169" fmla="*/ 0 h 284"/>
                <a:gd name="T170" fmla="*/ 131 w 131"/>
                <a:gd name="T171" fmla="*/ 284 h 2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1" h="284">
                  <a:moveTo>
                    <a:pt x="131" y="4"/>
                  </a:moveTo>
                  <a:lnTo>
                    <a:pt x="127" y="0"/>
                  </a:lnTo>
                  <a:lnTo>
                    <a:pt x="112" y="0"/>
                  </a:lnTo>
                  <a:lnTo>
                    <a:pt x="98" y="2"/>
                  </a:lnTo>
                  <a:lnTo>
                    <a:pt x="85" y="6"/>
                  </a:lnTo>
                  <a:lnTo>
                    <a:pt x="71" y="11"/>
                  </a:lnTo>
                  <a:lnTo>
                    <a:pt x="62" y="17"/>
                  </a:lnTo>
                  <a:lnTo>
                    <a:pt x="50" y="23"/>
                  </a:lnTo>
                  <a:lnTo>
                    <a:pt x="43" y="31"/>
                  </a:lnTo>
                  <a:lnTo>
                    <a:pt x="33" y="38"/>
                  </a:lnTo>
                  <a:lnTo>
                    <a:pt x="27" y="48"/>
                  </a:lnTo>
                  <a:lnTo>
                    <a:pt x="20" y="57"/>
                  </a:lnTo>
                  <a:lnTo>
                    <a:pt x="16" y="69"/>
                  </a:lnTo>
                  <a:lnTo>
                    <a:pt x="10" y="80"/>
                  </a:lnTo>
                  <a:lnTo>
                    <a:pt x="4" y="104"/>
                  </a:lnTo>
                  <a:lnTo>
                    <a:pt x="0" y="128"/>
                  </a:lnTo>
                  <a:lnTo>
                    <a:pt x="0" y="151"/>
                  </a:lnTo>
                  <a:lnTo>
                    <a:pt x="2" y="176"/>
                  </a:lnTo>
                  <a:lnTo>
                    <a:pt x="8" y="201"/>
                  </a:lnTo>
                  <a:lnTo>
                    <a:pt x="14" y="223"/>
                  </a:lnTo>
                  <a:lnTo>
                    <a:pt x="23" y="244"/>
                  </a:lnTo>
                  <a:lnTo>
                    <a:pt x="35" y="261"/>
                  </a:lnTo>
                  <a:lnTo>
                    <a:pt x="41" y="269"/>
                  </a:lnTo>
                  <a:lnTo>
                    <a:pt x="48" y="274"/>
                  </a:lnTo>
                  <a:lnTo>
                    <a:pt x="54" y="280"/>
                  </a:lnTo>
                  <a:lnTo>
                    <a:pt x="62" y="284"/>
                  </a:lnTo>
                  <a:lnTo>
                    <a:pt x="66" y="278"/>
                  </a:lnTo>
                  <a:lnTo>
                    <a:pt x="58" y="274"/>
                  </a:lnTo>
                  <a:lnTo>
                    <a:pt x="52" y="269"/>
                  </a:lnTo>
                  <a:lnTo>
                    <a:pt x="46" y="263"/>
                  </a:lnTo>
                  <a:lnTo>
                    <a:pt x="41" y="257"/>
                  </a:lnTo>
                  <a:lnTo>
                    <a:pt x="31" y="240"/>
                  </a:lnTo>
                  <a:lnTo>
                    <a:pt x="22" y="221"/>
                  </a:lnTo>
                  <a:lnTo>
                    <a:pt x="14" y="199"/>
                  </a:lnTo>
                  <a:lnTo>
                    <a:pt x="10" y="176"/>
                  </a:lnTo>
                  <a:lnTo>
                    <a:pt x="8" y="151"/>
                  </a:lnTo>
                  <a:lnTo>
                    <a:pt x="8" y="128"/>
                  </a:lnTo>
                  <a:lnTo>
                    <a:pt x="12" y="105"/>
                  </a:lnTo>
                  <a:lnTo>
                    <a:pt x="18" y="82"/>
                  </a:lnTo>
                  <a:lnTo>
                    <a:pt x="22" y="71"/>
                  </a:lnTo>
                  <a:lnTo>
                    <a:pt x="27" y="61"/>
                  </a:lnTo>
                  <a:lnTo>
                    <a:pt x="33" y="52"/>
                  </a:lnTo>
                  <a:lnTo>
                    <a:pt x="39" y="44"/>
                  </a:lnTo>
                  <a:lnTo>
                    <a:pt x="46" y="36"/>
                  </a:lnTo>
                  <a:lnTo>
                    <a:pt x="56" y="29"/>
                  </a:lnTo>
                  <a:lnTo>
                    <a:pt x="64" y="23"/>
                  </a:lnTo>
                  <a:lnTo>
                    <a:pt x="75" y="17"/>
                  </a:lnTo>
                  <a:lnTo>
                    <a:pt x="87" y="13"/>
                  </a:lnTo>
                  <a:lnTo>
                    <a:pt x="98" y="9"/>
                  </a:lnTo>
                  <a:lnTo>
                    <a:pt x="112" y="8"/>
                  </a:lnTo>
                  <a:lnTo>
                    <a:pt x="127" y="8"/>
                  </a:lnTo>
                  <a:lnTo>
                    <a:pt x="123" y="4"/>
                  </a:lnTo>
                  <a:lnTo>
                    <a:pt x="131" y="4"/>
                  </a:lnTo>
                  <a:lnTo>
                    <a:pt x="131" y="0"/>
                  </a:lnTo>
                  <a:lnTo>
                    <a:pt x="127" y="0"/>
                  </a:lnTo>
                  <a:lnTo>
                    <a:pt x="131"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5" name="Freeform 1129"/>
            <p:cNvSpPr>
              <a:spLocks/>
            </p:cNvSpPr>
            <p:nvPr/>
          </p:nvSpPr>
          <p:spPr bwMode="auto">
            <a:xfrm>
              <a:off x="4907" y="1545"/>
              <a:ext cx="145" cy="251"/>
            </a:xfrm>
            <a:custGeom>
              <a:avLst/>
              <a:gdLst>
                <a:gd name="T0" fmla="*/ 138 w 145"/>
                <a:gd name="T1" fmla="*/ 6 h 251"/>
                <a:gd name="T2" fmla="*/ 140 w 145"/>
                <a:gd name="T3" fmla="*/ 0 h 251"/>
                <a:gd name="T4" fmla="*/ 78 w 145"/>
                <a:gd name="T5" fmla="*/ 21 h 251"/>
                <a:gd name="T6" fmla="*/ 36 w 145"/>
                <a:gd name="T7" fmla="*/ 35 h 251"/>
                <a:gd name="T8" fmla="*/ 21 w 145"/>
                <a:gd name="T9" fmla="*/ 42 h 251"/>
                <a:gd name="T10" fmla="*/ 11 w 145"/>
                <a:gd name="T11" fmla="*/ 48 h 251"/>
                <a:gd name="T12" fmla="*/ 3 w 145"/>
                <a:gd name="T13" fmla="*/ 56 h 251"/>
                <a:gd name="T14" fmla="*/ 0 w 145"/>
                <a:gd name="T15" fmla="*/ 65 h 251"/>
                <a:gd name="T16" fmla="*/ 0 w 145"/>
                <a:gd name="T17" fmla="*/ 77 h 251"/>
                <a:gd name="T18" fmla="*/ 1 w 145"/>
                <a:gd name="T19" fmla="*/ 90 h 251"/>
                <a:gd name="T20" fmla="*/ 5 w 145"/>
                <a:gd name="T21" fmla="*/ 107 h 251"/>
                <a:gd name="T22" fmla="*/ 11 w 145"/>
                <a:gd name="T23" fmla="*/ 127 h 251"/>
                <a:gd name="T24" fmla="*/ 28 w 145"/>
                <a:gd name="T25" fmla="*/ 179 h 251"/>
                <a:gd name="T26" fmla="*/ 49 w 145"/>
                <a:gd name="T27" fmla="*/ 251 h 251"/>
                <a:gd name="T28" fmla="*/ 55 w 145"/>
                <a:gd name="T29" fmla="*/ 250 h 251"/>
                <a:gd name="T30" fmla="*/ 36 w 145"/>
                <a:gd name="T31" fmla="*/ 177 h 251"/>
                <a:gd name="T32" fmla="*/ 19 w 145"/>
                <a:gd name="T33" fmla="*/ 125 h 251"/>
                <a:gd name="T34" fmla="*/ 13 w 145"/>
                <a:gd name="T35" fmla="*/ 104 h 251"/>
                <a:gd name="T36" fmla="*/ 7 w 145"/>
                <a:gd name="T37" fmla="*/ 88 h 251"/>
                <a:gd name="T38" fmla="*/ 5 w 145"/>
                <a:gd name="T39" fmla="*/ 77 h 251"/>
                <a:gd name="T40" fmla="*/ 5 w 145"/>
                <a:gd name="T41" fmla="*/ 67 h 251"/>
                <a:gd name="T42" fmla="*/ 9 w 145"/>
                <a:gd name="T43" fmla="*/ 60 h 251"/>
                <a:gd name="T44" fmla="*/ 15 w 145"/>
                <a:gd name="T45" fmla="*/ 54 h 251"/>
                <a:gd name="T46" fmla="*/ 24 w 145"/>
                <a:gd name="T47" fmla="*/ 48 h 251"/>
                <a:gd name="T48" fmla="*/ 38 w 145"/>
                <a:gd name="T49" fmla="*/ 42 h 251"/>
                <a:gd name="T50" fmla="*/ 80 w 145"/>
                <a:gd name="T51" fmla="*/ 29 h 251"/>
                <a:gd name="T52" fmla="*/ 142 w 145"/>
                <a:gd name="T53" fmla="*/ 8 h 251"/>
                <a:gd name="T54" fmla="*/ 143 w 145"/>
                <a:gd name="T55" fmla="*/ 2 h 251"/>
                <a:gd name="T56" fmla="*/ 142 w 145"/>
                <a:gd name="T57" fmla="*/ 8 h 251"/>
                <a:gd name="T58" fmla="*/ 145 w 145"/>
                <a:gd name="T59" fmla="*/ 6 h 251"/>
                <a:gd name="T60" fmla="*/ 143 w 145"/>
                <a:gd name="T61" fmla="*/ 2 h 251"/>
                <a:gd name="T62" fmla="*/ 138 w 145"/>
                <a:gd name="T63" fmla="*/ 6 h 2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5"/>
                <a:gd name="T97" fmla="*/ 0 h 251"/>
                <a:gd name="T98" fmla="*/ 145 w 145"/>
                <a:gd name="T99" fmla="*/ 251 h 25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5" h="251">
                  <a:moveTo>
                    <a:pt x="138" y="6"/>
                  </a:moveTo>
                  <a:lnTo>
                    <a:pt x="140" y="0"/>
                  </a:lnTo>
                  <a:lnTo>
                    <a:pt x="78" y="21"/>
                  </a:lnTo>
                  <a:lnTo>
                    <a:pt x="36" y="35"/>
                  </a:lnTo>
                  <a:lnTo>
                    <a:pt x="21" y="42"/>
                  </a:lnTo>
                  <a:lnTo>
                    <a:pt x="11" y="48"/>
                  </a:lnTo>
                  <a:lnTo>
                    <a:pt x="3" y="56"/>
                  </a:lnTo>
                  <a:lnTo>
                    <a:pt x="0" y="65"/>
                  </a:lnTo>
                  <a:lnTo>
                    <a:pt x="0" y="77"/>
                  </a:lnTo>
                  <a:lnTo>
                    <a:pt x="1" y="90"/>
                  </a:lnTo>
                  <a:lnTo>
                    <a:pt x="5" y="107"/>
                  </a:lnTo>
                  <a:lnTo>
                    <a:pt x="11" y="127"/>
                  </a:lnTo>
                  <a:lnTo>
                    <a:pt x="28" y="179"/>
                  </a:lnTo>
                  <a:lnTo>
                    <a:pt x="49" y="251"/>
                  </a:lnTo>
                  <a:lnTo>
                    <a:pt x="55" y="250"/>
                  </a:lnTo>
                  <a:lnTo>
                    <a:pt x="36" y="177"/>
                  </a:lnTo>
                  <a:lnTo>
                    <a:pt x="19" y="125"/>
                  </a:lnTo>
                  <a:lnTo>
                    <a:pt x="13" y="104"/>
                  </a:lnTo>
                  <a:lnTo>
                    <a:pt x="7" y="88"/>
                  </a:lnTo>
                  <a:lnTo>
                    <a:pt x="5" y="77"/>
                  </a:lnTo>
                  <a:lnTo>
                    <a:pt x="5" y="67"/>
                  </a:lnTo>
                  <a:lnTo>
                    <a:pt x="9" y="60"/>
                  </a:lnTo>
                  <a:lnTo>
                    <a:pt x="15" y="54"/>
                  </a:lnTo>
                  <a:lnTo>
                    <a:pt x="24" y="48"/>
                  </a:lnTo>
                  <a:lnTo>
                    <a:pt x="38" y="42"/>
                  </a:lnTo>
                  <a:lnTo>
                    <a:pt x="80" y="29"/>
                  </a:lnTo>
                  <a:lnTo>
                    <a:pt x="142" y="8"/>
                  </a:lnTo>
                  <a:lnTo>
                    <a:pt x="143" y="2"/>
                  </a:lnTo>
                  <a:lnTo>
                    <a:pt x="142" y="8"/>
                  </a:lnTo>
                  <a:lnTo>
                    <a:pt x="145" y="6"/>
                  </a:lnTo>
                  <a:lnTo>
                    <a:pt x="143" y="2"/>
                  </a:lnTo>
                  <a:lnTo>
                    <a:pt x="138"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6" name="Freeform 1130"/>
            <p:cNvSpPr>
              <a:spLocks/>
            </p:cNvSpPr>
            <p:nvPr/>
          </p:nvSpPr>
          <p:spPr bwMode="auto">
            <a:xfrm>
              <a:off x="5010" y="1357"/>
              <a:ext cx="113" cy="194"/>
            </a:xfrm>
            <a:custGeom>
              <a:avLst/>
              <a:gdLst>
                <a:gd name="T0" fmla="*/ 106 w 113"/>
                <a:gd name="T1" fmla="*/ 4 h 194"/>
                <a:gd name="T2" fmla="*/ 108 w 113"/>
                <a:gd name="T3" fmla="*/ 0 h 194"/>
                <a:gd name="T4" fmla="*/ 71 w 113"/>
                <a:gd name="T5" fmla="*/ 34 h 194"/>
                <a:gd name="T6" fmla="*/ 42 w 113"/>
                <a:gd name="T7" fmla="*/ 59 h 194"/>
                <a:gd name="T8" fmla="*/ 19 w 113"/>
                <a:gd name="T9" fmla="*/ 79 h 194"/>
                <a:gd name="T10" fmla="*/ 6 w 113"/>
                <a:gd name="T11" fmla="*/ 96 h 194"/>
                <a:gd name="T12" fmla="*/ 2 w 113"/>
                <a:gd name="T13" fmla="*/ 104 h 194"/>
                <a:gd name="T14" fmla="*/ 0 w 113"/>
                <a:gd name="T15" fmla="*/ 113 h 194"/>
                <a:gd name="T16" fmla="*/ 0 w 113"/>
                <a:gd name="T17" fmla="*/ 123 h 194"/>
                <a:gd name="T18" fmla="*/ 4 w 113"/>
                <a:gd name="T19" fmla="*/ 134 h 194"/>
                <a:gd name="T20" fmla="*/ 14 w 113"/>
                <a:gd name="T21" fmla="*/ 159 h 194"/>
                <a:gd name="T22" fmla="*/ 35 w 113"/>
                <a:gd name="T23" fmla="*/ 194 h 194"/>
                <a:gd name="T24" fmla="*/ 40 w 113"/>
                <a:gd name="T25" fmla="*/ 190 h 194"/>
                <a:gd name="T26" fmla="*/ 21 w 113"/>
                <a:gd name="T27" fmla="*/ 155 h 194"/>
                <a:gd name="T28" fmla="*/ 10 w 113"/>
                <a:gd name="T29" fmla="*/ 132 h 194"/>
                <a:gd name="T30" fmla="*/ 8 w 113"/>
                <a:gd name="T31" fmla="*/ 123 h 194"/>
                <a:gd name="T32" fmla="*/ 8 w 113"/>
                <a:gd name="T33" fmla="*/ 113 h 194"/>
                <a:gd name="T34" fmla="*/ 10 w 113"/>
                <a:gd name="T35" fmla="*/ 107 h 194"/>
                <a:gd name="T36" fmla="*/ 12 w 113"/>
                <a:gd name="T37" fmla="*/ 100 h 194"/>
                <a:gd name="T38" fmla="*/ 25 w 113"/>
                <a:gd name="T39" fmla="*/ 84 h 194"/>
                <a:gd name="T40" fmla="*/ 46 w 113"/>
                <a:gd name="T41" fmla="*/ 65 h 194"/>
                <a:gd name="T42" fmla="*/ 75 w 113"/>
                <a:gd name="T43" fmla="*/ 40 h 194"/>
                <a:gd name="T44" fmla="*/ 111 w 113"/>
                <a:gd name="T45" fmla="*/ 6 h 194"/>
                <a:gd name="T46" fmla="*/ 113 w 113"/>
                <a:gd name="T47" fmla="*/ 4 h 194"/>
                <a:gd name="T48" fmla="*/ 111 w 113"/>
                <a:gd name="T49" fmla="*/ 6 h 194"/>
                <a:gd name="T50" fmla="*/ 113 w 113"/>
                <a:gd name="T51" fmla="*/ 4 h 194"/>
                <a:gd name="T52" fmla="*/ 113 w 113"/>
                <a:gd name="T53" fmla="*/ 4 h 194"/>
                <a:gd name="T54" fmla="*/ 106 w 113"/>
                <a:gd name="T55" fmla="*/ 4 h 1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3"/>
                <a:gd name="T85" fmla="*/ 0 h 194"/>
                <a:gd name="T86" fmla="*/ 113 w 113"/>
                <a:gd name="T87" fmla="*/ 194 h 19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3" h="194">
                  <a:moveTo>
                    <a:pt x="106" y="4"/>
                  </a:moveTo>
                  <a:lnTo>
                    <a:pt x="108" y="0"/>
                  </a:lnTo>
                  <a:lnTo>
                    <a:pt x="71" y="34"/>
                  </a:lnTo>
                  <a:lnTo>
                    <a:pt x="42" y="59"/>
                  </a:lnTo>
                  <a:lnTo>
                    <a:pt x="19" y="79"/>
                  </a:lnTo>
                  <a:lnTo>
                    <a:pt x="6" y="96"/>
                  </a:lnTo>
                  <a:lnTo>
                    <a:pt x="2" y="104"/>
                  </a:lnTo>
                  <a:lnTo>
                    <a:pt x="0" y="113"/>
                  </a:lnTo>
                  <a:lnTo>
                    <a:pt x="0" y="123"/>
                  </a:lnTo>
                  <a:lnTo>
                    <a:pt x="4" y="134"/>
                  </a:lnTo>
                  <a:lnTo>
                    <a:pt x="14" y="159"/>
                  </a:lnTo>
                  <a:lnTo>
                    <a:pt x="35" y="194"/>
                  </a:lnTo>
                  <a:lnTo>
                    <a:pt x="40" y="190"/>
                  </a:lnTo>
                  <a:lnTo>
                    <a:pt x="21" y="155"/>
                  </a:lnTo>
                  <a:lnTo>
                    <a:pt x="10" y="132"/>
                  </a:lnTo>
                  <a:lnTo>
                    <a:pt x="8" y="123"/>
                  </a:lnTo>
                  <a:lnTo>
                    <a:pt x="8" y="113"/>
                  </a:lnTo>
                  <a:lnTo>
                    <a:pt x="10" y="107"/>
                  </a:lnTo>
                  <a:lnTo>
                    <a:pt x="12" y="100"/>
                  </a:lnTo>
                  <a:lnTo>
                    <a:pt x="25" y="84"/>
                  </a:lnTo>
                  <a:lnTo>
                    <a:pt x="46" y="65"/>
                  </a:lnTo>
                  <a:lnTo>
                    <a:pt x="75" y="40"/>
                  </a:lnTo>
                  <a:lnTo>
                    <a:pt x="111" y="6"/>
                  </a:lnTo>
                  <a:lnTo>
                    <a:pt x="113" y="4"/>
                  </a:lnTo>
                  <a:lnTo>
                    <a:pt x="111" y="6"/>
                  </a:lnTo>
                  <a:lnTo>
                    <a:pt x="113" y="4"/>
                  </a:lnTo>
                  <a:lnTo>
                    <a:pt x="106"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7" name="Freeform 1131"/>
            <p:cNvSpPr>
              <a:spLocks/>
            </p:cNvSpPr>
            <p:nvPr/>
          </p:nvSpPr>
          <p:spPr bwMode="auto">
            <a:xfrm>
              <a:off x="5116" y="1188"/>
              <a:ext cx="7" cy="173"/>
            </a:xfrm>
            <a:custGeom>
              <a:avLst/>
              <a:gdLst>
                <a:gd name="T0" fmla="*/ 0 w 7"/>
                <a:gd name="T1" fmla="*/ 2 h 173"/>
                <a:gd name="T2" fmla="*/ 0 w 7"/>
                <a:gd name="T3" fmla="*/ 0 h 173"/>
                <a:gd name="T4" fmla="*/ 0 w 7"/>
                <a:gd name="T5" fmla="*/ 173 h 173"/>
                <a:gd name="T6" fmla="*/ 7 w 7"/>
                <a:gd name="T7" fmla="*/ 173 h 173"/>
                <a:gd name="T8" fmla="*/ 7 w 7"/>
                <a:gd name="T9" fmla="*/ 0 h 173"/>
                <a:gd name="T10" fmla="*/ 7 w 7"/>
                <a:gd name="T11" fmla="*/ 0 h 173"/>
                <a:gd name="T12" fmla="*/ 0 w 7"/>
                <a:gd name="T13" fmla="*/ 2 h 173"/>
                <a:gd name="T14" fmla="*/ 0 60000 65536"/>
                <a:gd name="T15" fmla="*/ 0 60000 65536"/>
                <a:gd name="T16" fmla="*/ 0 60000 65536"/>
                <a:gd name="T17" fmla="*/ 0 60000 65536"/>
                <a:gd name="T18" fmla="*/ 0 60000 65536"/>
                <a:gd name="T19" fmla="*/ 0 60000 65536"/>
                <a:gd name="T20" fmla="*/ 0 60000 65536"/>
                <a:gd name="T21" fmla="*/ 0 w 7"/>
                <a:gd name="T22" fmla="*/ 0 h 173"/>
                <a:gd name="T23" fmla="*/ 7 w 7"/>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73">
                  <a:moveTo>
                    <a:pt x="0" y="2"/>
                  </a:moveTo>
                  <a:lnTo>
                    <a:pt x="0" y="0"/>
                  </a:lnTo>
                  <a:lnTo>
                    <a:pt x="0" y="173"/>
                  </a:lnTo>
                  <a:lnTo>
                    <a:pt x="7" y="173"/>
                  </a:lnTo>
                  <a:lnTo>
                    <a:pt x="7"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8" name="Freeform 1132"/>
            <p:cNvSpPr>
              <a:spLocks/>
            </p:cNvSpPr>
            <p:nvPr/>
          </p:nvSpPr>
          <p:spPr bwMode="auto">
            <a:xfrm>
              <a:off x="5064" y="965"/>
              <a:ext cx="59" cy="225"/>
            </a:xfrm>
            <a:custGeom>
              <a:avLst/>
              <a:gdLst>
                <a:gd name="T0" fmla="*/ 0 w 59"/>
                <a:gd name="T1" fmla="*/ 2 h 225"/>
                <a:gd name="T2" fmla="*/ 2 w 59"/>
                <a:gd name="T3" fmla="*/ 2 h 225"/>
                <a:gd name="T4" fmla="*/ 52 w 59"/>
                <a:gd name="T5" fmla="*/ 225 h 225"/>
                <a:gd name="T6" fmla="*/ 59 w 59"/>
                <a:gd name="T7" fmla="*/ 223 h 225"/>
                <a:gd name="T8" fmla="*/ 8 w 59"/>
                <a:gd name="T9" fmla="*/ 0 h 225"/>
                <a:gd name="T10" fmla="*/ 8 w 59"/>
                <a:gd name="T11" fmla="*/ 0 h 225"/>
                <a:gd name="T12" fmla="*/ 0 w 59"/>
                <a:gd name="T13" fmla="*/ 2 h 225"/>
                <a:gd name="T14" fmla="*/ 0 60000 65536"/>
                <a:gd name="T15" fmla="*/ 0 60000 65536"/>
                <a:gd name="T16" fmla="*/ 0 60000 65536"/>
                <a:gd name="T17" fmla="*/ 0 60000 65536"/>
                <a:gd name="T18" fmla="*/ 0 60000 65536"/>
                <a:gd name="T19" fmla="*/ 0 60000 65536"/>
                <a:gd name="T20" fmla="*/ 0 60000 65536"/>
                <a:gd name="T21" fmla="*/ 0 w 59"/>
                <a:gd name="T22" fmla="*/ 0 h 225"/>
                <a:gd name="T23" fmla="*/ 59 w 59"/>
                <a:gd name="T24" fmla="*/ 225 h 2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225">
                  <a:moveTo>
                    <a:pt x="0" y="2"/>
                  </a:moveTo>
                  <a:lnTo>
                    <a:pt x="2" y="2"/>
                  </a:lnTo>
                  <a:lnTo>
                    <a:pt x="52" y="225"/>
                  </a:lnTo>
                  <a:lnTo>
                    <a:pt x="59" y="223"/>
                  </a:lnTo>
                  <a:lnTo>
                    <a:pt x="8"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69" name="Freeform 1133"/>
            <p:cNvSpPr>
              <a:spLocks/>
            </p:cNvSpPr>
            <p:nvPr/>
          </p:nvSpPr>
          <p:spPr bwMode="auto">
            <a:xfrm>
              <a:off x="4713" y="649"/>
              <a:ext cx="359" cy="318"/>
            </a:xfrm>
            <a:custGeom>
              <a:avLst/>
              <a:gdLst>
                <a:gd name="T0" fmla="*/ 5 w 359"/>
                <a:gd name="T1" fmla="*/ 7 h 318"/>
                <a:gd name="T2" fmla="*/ 0 w 359"/>
                <a:gd name="T3" fmla="*/ 7 h 318"/>
                <a:gd name="T4" fmla="*/ 13 w 359"/>
                <a:gd name="T5" fmla="*/ 23 h 318"/>
                <a:gd name="T6" fmla="*/ 29 w 359"/>
                <a:gd name="T7" fmla="*/ 36 h 318"/>
                <a:gd name="T8" fmla="*/ 42 w 359"/>
                <a:gd name="T9" fmla="*/ 50 h 318"/>
                <a:gd name="T10" fmla="*/ 55 w 359"/>
                <a:gd name="T11" fmla="*/ 61 h 318"/>
                <a:gd name="T12" fmla="*/ 84 w 359"/>
                <a:gd name="T13" fmla="*/ 80 h 318"/>
                <a:gd name="T14" fmla="*/ 111 w 359"/>
                <a:gd name="T15" fmla="*/ 98 h 318"/>
                <a:gd name="T16" fmla="*/ 167 w 359"/>
                <a:gd name="T17" fmla="*/ 123 h 318"/>
                <a:gd name="T18" fmla="*/ 218 w 359"/>
                <a:gd name="T19" fmla="*/ 144 h 318"/>
                <a:gd name="T20" fmla="*/ 241 w 359"/>
                <a:gd name="T21" fmla="*/ 155 h 318"/>
                <a:gd name="T22" fmla="*/ 263 w 359"/>
                <a:gd name="T23" fmla="*/ 167 h 318"/>
                <a:gd name="T24" fmla="*/ 284 w 359"/>
                <a:gd name="T25" fmla="*/ 182 h 318"/>
                <a:gd name="T26" fmla="*/ 303 w 359"/>
                <a:gd name="T27" fmla="*/ 199 h 318"/>
                <a:gd name="T28" fmla="*/ 311 w 359"/>
                <a:gd name="T29" fmla="*/ 209 h 318"/>
                <a:gd name="T30" fmla="*/ 318 w 359"/>
                <a:gd name="T31" fmla="*/ 220 h 318"/>
                <a:gd name="T32" fmla="*/ 326 w 359"/>
                <a:gd name="T33" fmla="*/ 234 h 318"/>
                <a:gd name="T34" fmla="*/ 332 w 359"/>
                <a:gd name="T35" fmla="*/ 247 h 318"/>
                <a:gd name="T36" fmla="*/ 337 w 359"/>
                <a:gd name="T37" fmla="*/ 263 h 318"/>
                <a:gd name="T38" fmla="*/ 343 w 359"/>
                <a:gd name="T39" fmla="*/ 280 h 318"/>
                <a:gd name="T40" fmla="*/ 347 w 359"/>
                <a:gd name="T41" fmla="*/ 299 h 318"/>
                <a:gd name="T42" fmla="*/ 351 w 359"/>
                <a:gd name="T43" fmla="*/ 318 h 318"/>
                <a:gd name="T44" fmla="*/ 359 w 359"/>
                <a:gd name="T45" fmla="*/ 316 h 318"/>
                <a:gd name="T46" fmla="*/ 355 w 359"/>
                <a:gd name="T47" fmla="*/ 297 h 318"/>
                <a:gd name="T48" fmla="*/ 351 w 359"/>
                <a:gd name="T49" fmla="*/ 278 h 318"/>
                <a:gd name="T50" fmla="*/ 345 w 359"/>
                <a:gd name="T51" fmla="*/ 261 h 318"/>
                <a:gd name="T52" fmla="*/ 339 w 359"/>
                <a:gd name="T53" fmla="*/ 245 h 318"/>
                <a:gd name="T54" fmla="*/ 332 w 359"/>
                <a:gd name="T55" fmla="*/ 230 h 318"/>
                <a:gd name="T56" fmla="*/ 324 w 359"/>
                <a:gd name="T57" fmla="*/ 217 h 318"/>
                <a:gd name="T58" fmla="*/ 316 w 359"/>
                <a:gd name="T59" fmla="*/ 205 h 318"/>
                <a:gd name="T60" fmla="*/ 307 w 359"/>
                <a:gd name="T61" fmla="*/ 195 h 318"/>
                <a:gd name="T62" fmla="*/ 288 w 359"/>
                <a:gd name="T63" fmla="*/ 176 h 318"/>
                <a:gd name="T64" fmla="*/ 266 w 359"/>
                <a:gd name="T65" fmla="*/ 161 h 318"/>
                <a:gd name="T66" fmla="*/ 245 w 359"/>
                <a:gd name="T67" fmla="*/ 148 h 318"/>
                <a:gd name="T68" fmla="*/ 220 w 359"/>
                <a:gd name="T69" fmla="*/ 138 h 318"/>
                <a:gd name="T70" fmla="*/ 169 w 359"/>
                <a:gd name="T71" fmla="*/ 117 h 318"/>
                <a:gd name="T72" fmla="*/ 115 w 359"/>
                <a:gd name="T73" fmla="*/ 92 h 318"/>
                <a:gd name="T74" fmla="*/ 88 w 359"/>
                <a:gd name="T75" fmla="*/ 75 h 318"/>
                <a:gd name="T76" fmla="*/ 59 w 359"/>
                <a:gd name="T77" fmla="*/ 55 h 318"/>
                <a:gd name="T78" fmla="*/ 46 w 359"/>
                <a:gd name="T79" fmla="*/ 44 h 318"/>
                <a:gd name="T80" fmla="*/ 32 w 359"/>
                <a:gd name="T81" fmla="*/ 30 h 318"/>
                <a:gd name="T82" fmla="*/ 19 w 359"/>
                <a:gd name="T83" fmla="*/ 17 h 318"/>
                <a:gd name="T84" fmla="*/ 5 w 359"/>
                <a:gd name="T85" fmla="*/ 2 h 318"/>
                <a:gd name="T86" fmla="*/ 0 w 359"/>
                <a:gd name="T87" fmla="*/ 2 h 318"/>
                <a:gd name="T88" fmla="*/ 5 w 359"/>
                <a:gd name="T89" fmla="*/ 2 h 318"/>
                <a:gd name="T90" fmla="*/ 4 w 359"/>
                <a:gd name="T91" fmla="*/ 0 h 318"/>
                <a:gd name="T92" fmla="*/ 0 w 359"/>
                <a:gd name="T93" fmla="*/ 2 h 318"/>
                <a:gd name="T94" fmla="*/ 5 w 359"/>
                <a:gd name="T95" fmla="*/ 7 h 31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59"/>
                <a:gd name="T145" fmla="*/ 0 h 318"/>
                <a:gd name="T146" fmla="*/ 359 w 359"/>
                <a:gd name="T147" fmla="*/ 318 h 31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59" h="318">
                  <a:moveTo>
                    <a:pt x="5" y="7"/>
                  </a:moveTo>
                  <a:lnTo>
                    <a:pt x="0" y="7"/>
                  </a:lnTo>
                  <a:lnTo>
                    <a:pt x="13" y="23"/>
                  </a:lnTo>
                  <a:lnTo>
                    <a:pt x="29" y="36"/>
                  </a:lnTo>
                  <a:lnTo>
                    <a:pt x="42" y="50"/>
                  </a:lnTo>
                  <a:lnTo>
                    <a:pt x="55" y="61"/>
                  </a:lnTo>
                  <a:lnTo>
                    <a:pt x="84" y="80"/>
                  </a:lnTo>
                  <a:lnTo>
                    <a:pt x="111" y="98"/>
                  </a:lnTo>
                  <a:lnTo>
                    <a:pt x="167" y="123"/>
                  </a:lnTo>
                  <a:lnTo>
                    <a:pt x="218" y="144"/>
                  </a:lnTo>
                  <a:lnTo>
                    <a:pt x="241" y="155"/>
                  </a:lnTo>
                  <a:lnTo>
                    <a:pt x="263" y="167"/>
                  </a:lnTo>
                  <a:lnTo>
                    <a:pt x="284" y="182"/>
                  </a:lnTo>
                  <a:lnTo>
                    <a:pt x="303" y="199"/>
                  </a:lnTo>
                  <a:lnTo>
                    <a:pt x="311" y="209"/>
                  </a:lnTo>
                  <a:lnTo>
                    <a:pt x="318" y="220"/>
                  </a:lnTo>
                  <a:lnTo>
                    <a:pt x="326" y="234"/>
                  </a:lnTo>
                  <a:lnTo>
                    <a:pt x="332" y="247"/>
                  </a:lnTo>
                  <a:lnTo>
                    <a:pt x="337" y="263"/>
                  </a:lnTo>
                  <a:lnTo>
                    <a:pt x="343" y="280"/>
                  </a:lnTo>
                  <a:lnTo>
                    <a:pt x="347" y="299"/>
                  </a:lnTo>
                  <a:lnTo>
                    <a:pt x="351" y="318"/>
                  </a:lnTo>
                  <a:lnTo>
                    <a:pt x="359" y="316"/>
                  </a:lnTo>
                  <a:lnTo>
                    <a:pt x="355" y="297"/>
                  </a:lnTo>
                  <a:lnTo>
                    <a:pt x="351" y="278"/>
                  </a:lnTo>
                  <a:lnTo>
                    <a:pt x="345" y="261"/>
                  </a:lnTo>
                  <a:lnTo>
                    <a:pt x="339" y="245"/>
                  </a:lnTo>
                  <a:lnTo>
                    <a:pt x="332" y="230"/>
                  </a:lnTo>
                  <a:lnTo>
                    <a:pt x="324" y="217"/>
                  </a:lnTo>
                  <a:lnTo>
                    <a:pt x="316" y="205"/>
                  </a:lnTo>
                  <a:lnTo>
                    <a:pt x="307" y="195"/>
                  </a:lnTo>
                  <a:lnTo>
                    <a:pt x="288" y="176"/>
                  </a:lnTo>
                  <a:lnTo>
                    <a:pt x="266" y="161"/>
                  </a:lnTo>
                  <a:lnTo>
                    <a:pt x="245" y="148"/>
                  </a:lnTo>
                  <a:lnTo>
                    <a:pt x="220" y="138"/>
                  </a:lnTo>
                  <a:lnTo>
                    <a:pt x="169" y="117"/>
                  </a:lnTo>
                  <a:lnTo>
                    <a:pt x="115" y="92"/>
                  </a:lnTo>
                  <a:lnTo>
                    <a:pt x="88" y="75"/>
                  </a:lnTo>
                  <a:lnTo>
                    <a:pt x="59" y="55"/>
                  </a:lnTo>
                  <a:lnTo>
                    <a:pt x="46" y="44"/>
                  </a:lnTo>
                  <a:lnTo>
                    <a:pt x="32" y="30"/>
                  </a:lnTo>
                  <a:lnTo>
                    <a:pt x="19" y="17"/>
                  </a:lnTo>
                  <a:lnTo>
                    <a:pt x="5" y="2"/>
                  </a:lnTo>
                  <a:lnTo>
                    <a:pt x="0" y="2"/>
                  </a:lnTo>
                  <a:lnTo>
                    <a:pt x="5" y="2"/>
                  </a:lnTo>
                  <a:lnTo>
                    <a:pt x="4" y="0"/>
                  </a:lnTo>
                  <a:lnTo>
                    <a:pt x="0" y="2"/>
                  </a:lnTo>
                  <a:lnTo>
                    <a:pt x="5"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0" name="Freeform 1134"/>
            <p:cNvSpPr>
              <a:spLocks/>
            </p:cNvSpPr>
            <p:nvPr/>
          </p:nvSpPr>
          <p:spPr bwMode="auto">
            <a:xfrm>
              <a:off x="4663" y="651"/>
              <a:ext cx="55" cy="53"/>
            </a:xfrm>
            <a:custGeom>
              <a:avLst/>
              <a:gdLst>
                <a:gd name="T0" fmla="*/ 8 w 55"/>
                <a:gd name="T1" fmla="*/ 51 h 53"/>
                <a:gd name="T2" fmla="*/ 8 w 55"/>
                <a:gd name="T3" fmla="*/ 53 h 53"/>
                <a:gd name="T4" fmla="*/ 13 w 55"/>
                <a:gd name="T5" fmla="*/ 44 h 53"/>
                <a:gd name="T6" fmla="*/ 17 w 55"/>
                <a:gd name="T7" fmla="*/ 38 h 53"/>
                <a:gd name="T8" fmla="*/ 23 w 55"/>
                <a:gd name="T9" fmla="*/ 32 h 53"/>
                <a:gd name="T10" fmla="*/ 27 w 55"/>
                <a:gd name="T11" fmla="*/ 28 h 53"/>
                <a:gd name="T12" fmla="*/ 32 w 55"/>
                <a:gd name="T13" fmla="*/ 25 h 53"/>
                <a:gd name="T14" fmla="*/ 38 w 55"/>
                <a:gd name="T15" fmla="*/ 19 h 53"/>
                <a:gd name="T16" fmla="*/ 46 w 55"/>
                <a:gd name="T17" fmla="*/ 13 h 53"/>
                <a:gd name="T18" fmla="*/ 55 w 55"/>
                <a:gd name="T19" fmla="*/ 5 h 53"/>
                <a:gd name="T20" fmla="*/ 50 w 55"/>
                <a:gd name="T21" fmla="*/ 0 h 53"/>
                <a:gd name="T22" fmla="*/ 42 w 55"/>
                <a:gd name="T23" fmla="*/ 7 h 53"/>
                <a:gd name="T24" fmla="*/ 34 w 55"/>
                <a:gd name="T25" fmla="*/ 13 h 53"/>
                <a:gd name="T26" fmla="*/ 29 w 55"/>
                <a:gd name="T27" fmla="*/ 19 h 53"/>
                <a:gd name="T28" fmla="*/ 23 w 55"/>
                <a:gd name="T29" fmla="*/ 23 h 53"/>
                <a:gd name="T30" fmla="*/ 17 w 55"/>
                <a:gd name="T31" fmla="*/ 28 h 53"/>
                <a:gd name="T32" fmla="*/ 11 w 55"/>
                <a:gd name="T33" fmla="*/ 34 h 53"/>
                <a:gd name="T34" fmla="*/ 6 w 55"/>
                <a:gd name="T35" fmla="*/ 40 h 53"/>
                <a:gd name="T36" fmla="*/ 2 w 55"/>
                <a:gd name="T37" fmla="*/ 51 h 53"/>
                <a:gd name="T38" fmla="*/ 0 w 55"/>
                <a:gd name="T39" fmla="*/ 51 h 53"/>
                <a:gd name="T40" fmla="*/ 8 w 55"/>
                <a:gd name="T41" fmla="*/ 51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53"/>
                <a:gd name="T65" fmla="*/ 55 w 5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53">
                  <a:moveTo>
                    <a:pt x="8" y="51"/>
                  </a:moveTo>
                  <a:lnTo>
                    <a:pt x="8" y="53"/>
                  </a:lnTo>
                  <a:lnTo>
                    <a:pt x="13" y="44"/>
                  </a:lnTo>
                  <a:lnTo>
                    <a:pt x="17" y="38"/>
                  </a:lnTo>
                  <a:lnTo>
                    <a:pt x="23" y="32"/>
                  </a:lnTo>
                  <a:lnTo>
                    <a:pt x="27" y="28"/>
                  </a:lnTo>
                  <a:lnTo>
                    <a:pt x="32" y="25"/>
                  </a:lnTo>
                  <a:lnTo>
                    <a:pt x="38" y="19"/>
                  </a:lnTo>
                  <a:lnTo>
                    <a:pt x="46" y="13"/>
                  </a:lnTo>
                  <a:lnTo>
                    <a:pt x="55" y="5"/>
                  </a:lnTo>
                  <a:lnTo>
                    <a:pt x="50" y="0"/>
                  </a:lnTo>
                  <a:lnTo>
                    <a:pt x="42" y="7"/>
                  </a:lnTo>
                  <a:lnTo>
                    <a:pt x="34" y="13"/>
                  </a:lnTo>
                  <a:lnTo>
                    <a:pt x="29" y="19"/>
                  </a:lnTo>
                  <a:lnTo>
                    <a:pt x="23" y="23"/>
                  </a:lnTo>
                  <a:lnTo>
                    <a:pt x="17" y="28"/>
                  </a:lnTo>
                  <a:lnTo>
                    <a:pt x="11" y="34"/>
                  </a:lnTo>
                  <a:lnTo>
                    <a:pt x="6" y="40"/>
                  </a:lnTo>
                  <a:lnTo>
                    <a:pt x="2" y="51"/>
                  </a:lnTo>
                  <a:lnTo>
                    <a:pt x="0" y="51"/>
                  </a:lnTo>
                  <a:lnTo>
                    <a:pt x="8"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1" name="Freeform 1135"/>
            <p:cNvSpPr>
              <a:spLocks/>
            </p:cNvSpPr>
            <p:nvPr/>
          </p:nvSpPr>
          <p:spPr bwMode="auto">
            <a:xfrm>
              <a:off x="4663" y="702"/>
              <a:ext cx="50" cy="146"/>
            </a:xfrm>
            <a:custGeom>
              <a:avLst/>
              <a:gdLst>
                <a:gd name="T0" fmla="*/ 48 w 50"/>
                <a:gd name="T1" fmla="*/ 146 h 146"/>
                <a:gd name="T2" fmla="*/ 50 w 50"/>
                <a:gd name="T3" fmla="*/ 142 h 146"/>
                <a:gd name="T4" fmla="*/ 48 w 50"/>
                <a:gd name="T5" fmla="*/ 131 h 146"/>
                <a:gd name="T6" fmla="*/ 44 w 50"/>
                <a:gd name="T7" fmla="*/ 116 h 146"/>
                <a:gd name="T8" fmla="*/ 36 w 50"/>
                <a:gd name="T9" fmla="*/ 95 h 146"/>
                <a:gd name="T10" fmla="*/ 29 w 50"/>
                <a:gd name="T11" fmla="*/ 71 h 146"/>
                <a:gd name="T12" fmla="*/ 21 w 50"/>
                <a:gd name="T13" fmla="*/ 48 h 146"/>
                <a:gd name="T14" fmla="*/ 13 w 50"/>
                <a:gd name="T15" fmla="*/ 27 h 146"/>
                <a:gd name="T16" fmla="*/ 9 w 50"/>
                <a:gd name="T17" fmla="*/ 10 h 146"/>
                <a:gd name="T18" fmla="*/ 8 w 50"/>
                <a:gd name="T19" fmla="*/ 0 h 146"/>
                <a:gd name="T20" fmla="*/ 0 w 50"/>
                <a:gd name="T21" fmla="*/ 0 h 146"/>
                <a:gd name="T22" fmla="*/ 2 w 50"/>
                <a:gd name="T23" fmla="*/ 12 h 146"/>
                <a:gd name="T24" fmla="*/ 8 w 50"/>
                <a:gd name="T25" fmla="*/ 29 h 146"/>
                <a:gd name="T26" fmla="*/ 13 w 50"/>
                <a:gd name="T27" fmla="*/ 50 h 146"/>
                <a:gd name="T28" fmla="*/ 23 w 50"/>
                <a:gd name="T29" fmla="*/ 73 h 146"/>
                <a:gd name="T30" fmla="*/ 31 w 50"/>
                <a:gd name="T31" fmla="*/ 96 h 146"/>
                <a:gd name="T32" fmla="*/ 36 w 50"/>
                <a:gd name="T33" fmla="*/ 118 h 146"/>
                <a:gd name="T34" fmla="*/ 42 w 50"/>
                <a:gd name="T35" fmla="*/ 133 h 146"/>
                <a:gd name="T36" fmla="*/ 44 w 50"/>
                <a:gd name="T37" fmla="*/ 142 h 146"/>
                <a:gd name="T38" fmla="*/ 46 w 50"/>
                <a:gd name="T39" fmla="*/ 139 h 146"/>
                <a:gd name="T40" fmla="*/ 48 w 50"/>
                <a:gd name="T41" fmla="*/ 146 h 146"/>
                <a:gd name="T42" fmla="*/ 50 w 50"/>
                <a:gd name="T43" fmla="*/ 144 h 146"/>
                <a:gd name="T44" fmla="*/ 50 w 50"/>
                <a:gd name="T45" fmla="*/ 142 h 146"/>
                <a:gd name="T46" fmla="*/ 48 w 50"/>
                <a:gd name="T47" fmla="*/ 146 h 1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0"/>
                <a:gd name="T73" fmla="*/ 0 h 146"/>
                <a:gd name="T74" fmla="*/ 50 w 50"/>
                <a:gd name="T75" fmla="*/ 146 h 1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0" h="146">
                  <a:moveTo>
                    <a:pt x="48" y="146"/>
                  </a:moveTo>
                  <a:lnTo>
                    <a:pt x="50" y="142"/>
                  </a:lnTo>
                  <a:lnTo>
                    <a:pt x="48" y="131"/>
                  </a:lnTo>
                  <a:lnTo>
                    <a:pt x="44" y="116"/>
                  </a:lnTo>
                  <a:lnTo>
                    <a:pt x="36" y="95"/>
                  </a:lnTo>
                  <a:lnTo>
                    <a:pt x="29" y="71"/>
                  </a:lnTo>
                  <a:lnTo>
                    <a:pt x="21" y="48"/>
                  </a:lnTo>
                  <a:lnTo>
                    <a:pt x="13" y="27"/>
                  </a:lnTo>
                  <a:lnTo>
                    <a:pt x="9" y="10"/>
                  </a:lnTo>
                  <a:lnTo>
                    <a:pt x="8" y="0"/>
                  </a:lnTo>
                  <a:lnTo>
                    <a:pt x="0" y="0"/>
                  </a:lnTo>
                  <a:lnTo>
                    <a:pt x="2" y="12"/>
                  </a:lnTo>
                  <a:lnTo>
                    <a:pt x="8" y="29"/>
                  </a:lnTo>
                  <a:lnTo>
                    <a:pt x="13" y="50"/>
                  </a:lnTo>
                  <a:lnTo>
                    <a:pt x="23" y="73"/>
                  </a:lnTo>
                  <a:lnTo>
                    <a:pt x="31" y="96"/>
                  </a:lnTo>
                  <a:lnTo>
                    <a:pt x="36" y="118"/>
                  </a:lnTo>
                  <a:lnTo>
                    <a:pt x="42" y="133"/>
                  </a:lnTo>
                  <a:lnTo>
                    <a:pt x="44" y="142"/>
                  </a:lnTo>
                  <a:lnTo>
                    <a:pt x="46" y="139"/>
                  </a:lnTo>
                  <a:lnTo>
                    <a:pt x="48" y="146"/>
                  </a:lnTo>
                  <a:lnTo>
                    <a:pt x="50" y="144"/>
                  </a:lnTo>
                  <a:lnTo>
                    <a:pt x="50" y="142"/>
                  </a:lnTo>
                  <a:lnTo>
                    <a:pt x="48" y="14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2" name="Freeform 1136"/>
            <p:cNvSpPr>
              <a:spLocks/>
            </p:cNvSpPr>
            <p:nvPr/>
          </p:nvSpPr>
          <p:spPr bwMode="auto">
            <a:xfrm>
              <a:off x="4534" y="808"/>
              <a:ext cx="177" cy="63"/>
            </a:xfrm>
            <a:custGeom>
              <a:avLst/>
              <a:gdLst>
                <a:gd name="T0" fmla="*/ 6 w 177"/>
                <a:gd name="T1" fmla="*/ 8 h 63"/>
                <a:gd name="T2" fmla="*/ 2 w 177"/>
                <a:gd name="T3" fmla="*/ 10 h 63"/>
                <a:gd name="T4" fmla="*/ 23 w 177"/>
                <a:gd name="T5" fmla="*/ 23 h 63"/>
                <a:gd name="T6" fmla="*/ 44 w 177"/>
                <a:gd name="T7" fmla="*/ 38 h 63"/>
                <a:gd name="T8" fmla="*/ 62 w 177"/>
                <a:gd name="T9" fmla="*/ 50 h 63"/>
                <a:gd name="T10" fmla="*/ 79 w 177"/>
                <a:gd name="T11" fmla="*/ 58 h 63"/>
                <a:gd name="T12" fmla="*/ 89 w 177"/>
                <a:gd name="T13" fmla="*/ 61 h 63"/>
                <a:gd name="T14" fmla="*/ 98 w 177"/>
                <a:gd name="T15" fmla="*/ 61 h 63"/>
                <a:gd name="T16" fmla="*/ 108 w 177"/>
                <a:gd name="T17" fmla="*/ 63 h 63"/>
                <a:gd name="T18" fmla="*/ 119 w 177"/>
                <a:gd name="T19" fmla="*/ 61 h 63"/>
                <a:gd name="T20" fmla="*/ 133 w 177"/>
                <a:gd name="T21" fmla="*/ 58 h 63"/>
                <a:gd name="T22" fmla="*/ 146 w 177"/>
                <a:gd name="T23" fmla="*/ 54 h 63"/>
                <a:gd name="T24" fmla="*/ 161 w 177"/>
                <a:gd name="T25" fmla="*/ 48 h 63"/>
                <a:gd name="T26" fmla="*/ 177 w 177"/>
                <a:gd name="T27" fmla="*/ 40 h 63"/>
                <a:gd name="T28" fmla="*/ 175 w 177"/>
                <a:gd name="T29" fmla="*/ 33 h 63"/>
                <a:gd name="T30" fmla="*/ 158 w 177"/>
                <a:gd name="T31" fmla="*/ 40 h 63"/>
                <a:gd name="T32" fmla="*/ 144 w 177"/>
                <a:gd name="T33" fmla="*/ 48 h 63"/>
                <a:gd name="T34" fmla="*/ 131 w 177"/>
                <a:gd name="T35" fmla="*/ 52 h 63"/>
                <a:gd name="T36" fmla="*/ 119 w 177"/>
                <a:gd name="T37" fmla="*/ 54 h 63"/>
                <a:gd name="T38" fmla="*/ 108 w 177"/>
                <a:gd name="T39" fmla="*/ 56 h 63"/>
                <a:gd name="T40" fmla="*/ 98 w 177"/>
                <a:gd name="T41" fmla="*/ 56 h 63"/>
                <a:gd name="T42" fmla="*/ 90 w 177"/>
                <a:gd name="T43" fmla="*/ 54 h 63"/>
                <a:gd name="T44" fmla="*/ 81 w 177"/>
                <a:gd name="T45" fmla="*/ 52 h 63"/>
                <a:gd name="T46" fmla="*/ 66 w 177"/>
                <a:gd name="T47" fmla="*/ 44 h 63"/>
                <a:gd name="T48" fmla="*/ 48 w 177"/>
                <a:gd name="T49" fmla="*/ 33 h 63"/>
                <a:gd name="T50" fmla="*/ 29 w 177"/>
                <a:gd name="T51" fmla="*/ 17 h 63"/>
                <a:gd name="T52" fmla="*/ 6 w 177"/>
                <a:gd name="T53" fmla="*/ 2 h 63"/>
                <a:gd name="T54" fmla="*/ 0 w 177"/>
                <a:gd name="T55" fmla="*/ 4 h 63"/>
                <a:gd name="T56" fmla="*/ 6 w 177"/>
                <a:gd name="T57" fmla="*/ 2 h 63"/>
                <a:gd name="T58" fmla="*/ 2 w 177"/>
                <a:gd name="T59" fmla="*/ 0 h 63"/>
                <a:gd name="T60" fmla="*/ 0 w 177"/>
                <a:gd name="T61" fmla="*/ 4 h 63"/>
                <a:gd name="T62" fmla="*/ 6 w 177"/>
                <a:gd name="T63" fmla="*/ 8 h 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7"/>
                <a:gd name="T97" fmla="*/ 0 h 63"/>
                <a:gd name="T98" fmla="*/ 177 w 177"/>
                <a:gd name="T99" fmla="*/ 63 h 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7" h="63">
                  <a:moveTo>
                    <a:pt x="6" y="8"/>
                  </a:moveTo>
                  <a:lnTo>
                    <a:pt x="2" y="10"/>
                  </a:lnTo>
                  <a:lnTo>
                    <a:pt x="23" y="23"/>
                  </a:lnTo>
                  <a:lnTo>
                    <a:pt x="44" y="38"/>
                  </a:lnTo>
                  <a:lnTo>
                    <a:pt x="62" y="50"/>
                  </a:lnTo>
                  <a:lnTo>
                    <a:pt x="79" y="58"/>
                  </a:lnTo>
                  <a:lnTo>
                    <a:pt x="89" y="61"/>
                  </a:lnTo>
                  <a:lnTo>
                    <a:pt x="98" y="61"/>
                  </a:lnTo>
                  <a:lnTo>
                    <a:pt x="108" y="63"/>
                  </a:lnTo>
                  <a:lnTo>
                    <a:pt x="119" y="61"/>
                  </a:lnTo>
                  <a:lnTo>
                    <a:pt x="133" y="58"/>
                  </a:lnTo>
                  <a:lnTo>
                    <a:pt x="146" y="54"/>
                  </a:lnTo>
                  <a:lnTo>
                    <a:pt x="161" y="48"/>
                  </a:lnTo>
                  <a:lnTo>
                    <a:pt x="177" y="40"/>
                  </a:lnTo>
                  <a:lnTo>
                    <a:pt x="175" y="33"/>
                  </a:lnTo>
                  <a:lnTo>
                    <a:pt x="158" y="40"/>
                  </a:lnTo>
                  <a:lnTo>
                    <a:pt x="144" y="48"/>
                  </a:lnTo>
                  <a:lnTo>
                    <a:pt x="131" y="52"/>
                  </a:lnTo>
                  <a:lnTo>
                    <a:pt x="119" y="54"/>
                  </a:lnTo>
                  <a:lnTo>
                    <a:pt x="108" y="56"/>
                  </a:lnTo>
                  <a:lnTo>
                    <a:pt x="98" y="56"/>
                  </a:lnTo>
                  <a:lnTo>
                    <a:pt x="90" y="54"/>
                  </a:lnTo>
                  <a:lnTo>
                    <a:pt x="81" y="52"/>
                  </a:lnTo>
                  <a:lnTo>
                    <a:pt x="66" y="44"/>
                  </a:lnTo>
                  <a:lnTo>
                    <a:pt x="48" y="33"/>
                  </a:lnTo>
                  <a:lnTo>
                    <a:pt x="29" y="17"/>
                  </a:lnTo>
                  <a:lnTo>
                    <a:pt x="6" y="2"/>
                  </a:lnTo>
                  <a:lnTo>
                    <a:pt x="0" y="4"/>
                  </a:lnTo>
                  <a:lnTo>
                    <a:pt x="6" y="2"/>
                  </a:lnTo>
                  <a:lnTo>
                    <a:pt x="2" y="0"/>
                  </a:lnTo>
                  <a:lnTo>
                    <a:pt x="0" y="4"/>
                  </a:lnTo>
                  <a:lnTo>
                    <a:pt x="6"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3" name="Freeform 1137"/>
            <p:cNvSpPr>
              <a:spLocks/>
            </p:cNvSpPr>
            <p:nvPr/>
          </p:nvSpPr>
          <p:spPr bwMode="auto">
            <a:xfrm>
              <a:off x="4452" y="812"/>
              <a:ext cx="88" cy="151"/>
            </a:xfrm>
            <a:custGeom>
              <a:avLst/>
              <a:gdLst>
                <a:gd name="T0" fmla="*/ 4 w 88"/>
                <a:gd name="T1" fmla="*/ 151 h 151"/>
                <a:gd name="T2" fmla="*/ 6 w 88"/>
                <a:gd name="T3" fmla="*/ 150 h 151"/>
                <a:gd name="T4" fmla="*/ 88 w 88"/>
                <a:gd name="T5" fmla="*/ 4 h 151"/>
                <a:gd name="T6" fmla="*/ 82 w 88"/>
                <a:gd name="T7" fmla="*/ 0 h 151"/>
                <a:gd name="T8" fmla="*/ 0 w 88"/>
                <a:gd name="T9" fmla="*/ 146 h 151"/>
                <a:gd name="T10" fmla="*/ 2 w 88"/>
                <a:gd name="T11" fmla="*/ 144 h 151"/>
                <a:gd name="T12" fmla="*/ 4 w 88"/>
                <a:gd name="T13" fmla="*/ 151 h 151"/>
                <a:gd name="T14" fmla="*/ 6 w 88"/>
                <a:gd name="T15" fmla="*/ 151 h 151"/>
                <a:gd name="T16" fmla="*/ 6 w 88"/>
                <a:gd name="T17" fmla="*/ 150 h 151"/>
                <a:gd name="T18" fmla="*/ 4 w 88"/>
                <a:gd name="T19" fmla="*/ 151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151"/>
                <a:gd name="T32" fmla="*/ 88 w 88"/>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151">
                  <a:moveTo>
                    <a:pt x="4" y="151"/>
                  </a:moveTo>
                  <a:lnTo>
                    <a:pt x="6" y="150"/>
                  </a:lnTo>
                  <a:lnTo>
                    <a:pt x="88" y="4"/>
                  </a:lnTo>
                  <a:lnTo>
                    <a:pt x="82" y="0"/>
                  </a:lnTo>
                  <a:lnTo>
                    <a:pt x="0" y="146"/>
                  </a:lnTo>
                  <a:lnTo>
                    <a:pt x="2" y="144"/>
                  </a:lnTo>
                  <a:lnTo>
                    <a:pt x="4" y="151"/>
                  </a:lnTo>
                  <a:lnTo>
                    <a:pt x="6" y="151"/>
                  </a:lnTo>
                  <a:lnTo>
                    <a:pt x="6" y="150"/>
                  </a:lnTo>
                  <a:lnTo>
                    <a:pt x="4" y="1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4" name="Freeform 1138"/>
            <p:cNvSpPr>
              <a:spLocks/>
            </p:cNvSpPr>
            <p:nvPr/>
          </p:nvSpPr>
          <p:spPr bwMode="auto">
            <a:xfrm>
              <a:off x="4396" y="956"/>
              <a:ext cx="60" cy="19"/>
            </a:xfrm>
            <a:custGeom>
              <a:avLst/>
              <a:gdLst>
                <a:gd name="T0" fmla="*/ 6 w 60"/>
                <a:gd name="T1" fmla="*/ 17 h 19"/>
                <a:gd name="T2" fmla="*/ 4 w 60"/>
                <a:gd name="T3" fmla="*/ 19 h 19"/>
                <a:gd name="T4" fmla="*/ 60 w 60"/>
                <a:gd name="T5" fmla="*/ 7 h 19"/>
                <a:gd name="T6" fmla="*/ 58 w 60"/>
                <a:gd name="T7" fmla="*/ 0 h 19"/>
                <a:gd name="T8" fmla="*/ 2 w 60"/>
                <a:gd name="T9" fmla="*/ 11 h 19"/>
                <a:gd name="T10" fmla="*/ 0 w 60"/>
                <a:gd name="T11" fmla="*/ 13 h 19"/>
                <a:gd name="T12" fmla="*/ 6 w 60"/>
                <a:gd name="T13" fmla="*/ 17 h 19"/>
                <a:gd name="T14" fmla="*/ 0 60000 65536"/>
                <a:gd name="T15" fmla="*/ 0 60000 65536"/>
                <a:gd name="T16" fmla="*/ 0 60000 65536"/>
                <a:gd name="T17" fmla="*/ 0 60000 65536"/>
                <a:gd name="T18" fmla="*/ 0 60000 65536"/>
                <a:gd name="T19" fmla="*/ 0 60000 65536"/>
                <a:gd name="T20" fmla="*/ 0 60000 65536"/>
                <a:gd name="T21" fmla="*/ 0 w 60"/>
                <a:gd name="T22" fmla="*/ 0 h 19"/>
                <a:gd name="T23" fmla="*/ 60 w 60"/>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19">
                  <a:moveTo>
                    <a:pt x="6" y="17"/>
                  </a:moveTo>
                  <a:lnTo>
                    <a:pt x="4" y="19"/>
                  </a:lnTo>
                  <a:lnTo>
                    <a:pt x="60" y="7"/>
                  </a:lnTo>
                  <a:lnTo>
                    <a:pt x="58" y="0"/>
                  </a:lnTo>
                  <a:lnTo>
                    <a:pt x="2" y="11"/>
                  </a:lnTo>
                  <a:lnTo>
                    <a:pt x="0" y="13"/>
                  </a:lnTo>
                  <a:lnTo>
                    <a:pt x="6" y="1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5" name="Freeform 1139"/>
            <p:cNvSpPr>
              <a:spLocks/>
            </p:cNvSpPr>
            <p:nvPr/>
          </p:nvSpPr>
          <p:spPr bwMode="auto">
            <a:xfrm>
              <a:off x="4327" y="969"/>
              <a:ext cx="75" cy="94"/>
            </a:xfrm>
            <a:custGeom>
              <a:avLst/>
              <a:gdLst>
                <a:gd name="T0" fmla="*/ 8 w 75"/>
                <a:gd name="T1" fmla="*/ 90 h 94"/>
                <a:gd name="T2" fmla="*/ 8 w 75"/>
                <a:gd name="T3" fmla="*/ 94 h 94"/>
                <a:gd name="T4" fmla="*/ 75 w 75"/>
                <a:gd name="T5" fmla="*/ 4 h 94"/>
                <a:gd name="T6" fmla="*/ 69 w 75"/>
                <a:gd name="T7" fmla="*/ 0 h 94"/>
                <a:gd name="T8" fmla="*/ 2 w 75"/>
                <a:gd name="T9" fmla="*/ 90 h 94"/>
                <a:gd name="T10" fmla="*/ 0 w 75"/>
                <a:gd name="T11" fmla="*/ 92 h 94"/>
                <a:gd name="T12" fmla="*/ 2 w 75"/>
                <a:gd name="T13" fmla="*/ 90 h 94"/>
                <a:gd name="T14" fmla="*/ 0 w 75"/>
                <a:gd name="T15" fmla="*/ 90 h 94"/>
                <a:gd name="T16" fmla="*/ 0 w 75"/>
                <a:gd name="T17" fmla="*/ 92 h 94"/>
                <a:gd name="T18" fmla="*/ 8 w 75"/>
                <a:gd name="T19" fmla="*/ 90 h 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94"/>
                <a:gd name="T32" fmla="*/ 75 w 75"/>
                <a:gd name="T33" fmla="*/ 94 h 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94">
                  <a:moveTo>
                    <a:pt x="8" y="90"/>
                  </a:moveTo>
                  <a:lnTo>
                    <a:pt x="8" y="94"/>
                  </a:lnTo>
                  <a:lnTo>
                    <a:pt x="75" y="4"/>
                  </a:lnTo>
                  <a:lnTo>
                    <a:pt x="69" y="0"/>
                  </a:lnTo>
                  <a:lnTo>
                    <a:pt x="2" y="90"/>
                  </a:lnTo>
                  <a:lnTo>
                    <a:pt x="0" y="92"/>
                  </a:lnTo>
                  <a:lnTo>
                    <a:pt x="2" y="90"/>
                  </a:lnTo>
                  <a:lnTo>
                    <a:pt x="0" y="90"/>
                  </a:lnTo>
                  <a:lnTo>
                    <a:pt x="0" y="92"/>
                  </a:lnTo>
                  <a:lnTo>
                    <a:pt x="8" y="9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6" name="Freeform 1140"/>
            <p:cNvSpPr>
              <a:spLocks/>
            </p:cNvSpPr>
            <p:nvPr/>
          </p:nvSpPr>
          <p:spPr bwMode="auto">
            <a:xfrm>
              <a:off x="4327" y="1059"/>
              <a:ext cx="56" cy="162"/>
            </a:xfrm>
            <a:custGeom>
              <a:avLst/>
              <a:gdLst>
                <a:gd name="T0" fmla="*/ 56 w 56"/>
                <a:gd name="T1" fmla="*/ 160 h 162"/>
                <a:gd name="T2" fmla="*/ 56 w 56"/>
                <a:gd name="T3" fmla="*/ 160 h 162"/>
                <a:gd name="T4" fmla="*/ 8 w 56"/>
                <a:gd name="T5" fmla="*/ 0 h 162"/>
                <a:gd name="T6" fmla="*/ 0 w 56"/>
                <a:gd name="T7" fmla="*/ 2 h 162"/>
                <a:gd name="T8" fmla="*/ 50 w 56"/>
                <a:gd name="T9" fmla="*/ 162 h 162"/>
                <a:gd name="T10" fmla="*/ 50 w 56"/>
                <a:gd name="T11" fmla="*/ 162 h 162"/>
                <a:gd name="T12" fmla="*/ 56 w 56"/>
                <a:gd name="T13" fmla="*/ 160 h 162"/>
                <a:gd name="T14" fmla="*/ 0 60000 65536"/>
                <a:gd name="T15" fmla="*/ 0 60000 65536"/>
                <a:gd name="T16" fmla="*/ 0 60000 65536"/>
                <a:gd name="T17" fmla="*/ 0 60000 65536"/>
                <a:gd name="T18" fmla="*/ 0 60000 65536"/>
                <a:gd name="T19" fmla="*/ 0 60000 65536"/>
                <a:gd name="T20" fmla="*/ 0 60000 65536"/>
                <a:gd name="T21" fmla="*/ 0 w 56"/>
                <a:gd name="T22" fmla="*/ 0 h 162"/>
                <a:gd name="T23" fmla="*/ 56 w 56"/>
                <a:gd name="T24" fmla="*/ 162 h 1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162">
                  <a:moveTo>
                    <a:pt x="56" y="160"/>
                  </a:moveTo>
                  <a:lnTo>
                    <a:pt x="56" y="160"/>
                  </a:lnTo>
                  <a:lnTo>
                    <a:pt x="8" y="0"/>
                  </a:lnTo>
                  <a:lnTo>
                    <a:pt x="0" y="2"/>
                  </a:lnTo>
                  <a:lnTo>
                    <a:pt x="50" y="162"/>
                  </a:lnTo>
                  <a:lnTo>
                    <a:pt x="56" y="1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7" name="Freeform 1141"/>
            <p:cNvSpPr>
              <a:spLocks/>
            </p:cNvSpPr>
            <p:nvPr/>
          </p:nvSpPr>
          <p:spPr bwMode="auto">
            <a:xfrm>
              <a:off x="4329" y="1219"/>
              <a:ext cx="56" cy="82"/>
            </a:xfrm>
            <a:custGeom>
              <a:avLst/>
              <a:gdLst>
                <a:gd name="T0" fmla="*/ 8 w 56"/>
                <a:gd name="T1" fmla="*/ 82 h 82"/>
                <a:gd name="T2" fmla="*/ 8 w 56"/>
                <a:gd name="T3" fmla="*/ 82 h 82"/>
                <a:gd name="T4" fmla="*/ 10 w 56"/>
                <a:gd name="T5" fmla="*/ 75 h 82"/>
                <a:gd name="T6" fmla="*/ 11 w 56"/>
                <a:gd name="T7" fmla="*/ 67 h 82"/>
                <a:gd name="T8" fmla="*/ 13 w 56"/>
                <a:gd name="T9" fmla="*/ 61 h 82"/>
                <a:gd name="T10" fmla="*/ 17 w 56"/>
                <a:gd name="T11" fmla="*/ 55 h 82"/>
                <a:gd name="T12" fmla="*/ 25 w 56"/>
                <a:gd name="T13" fmla="*/ 44 h 82"/>
                <a:gd name="T14" fmla="*/ 35 w 56"/>
                <a:gd name="T15" fmla="*/ 36 h 82"/>
                <a:gd name="T16" fmla="*/ 42 w 56"/>
                <a:gd name="T17" fmla="*/ 29 h 82"/>
                <a:gd name="T18" fmla="*/ 50 w 56"/>
                <a:gd name="T19" fmla="*/ 21 h 82"/>
                <a:gd name="T20" fmla="*/ 54 w 56"/>
                <a:gd name="T21" fmla="*/ 15 h 82"/>
                <a:gd name="T22" fmla="*/ 56 w 56"/>
                <a:gd name="T23" fmla="*/ 11 h 82"/>
                <a:gd name="T24" fmla="*/ 56 w 56"/>
                <a:gd name="T25" fmla="*/ 6 h 82"/>
                <a:gd name="T26" fmla="*/ 54 w 56"/>
                <a:gd name="T27" fmla="*/ 0 h 82"/>
                <a:gd name="T28" fmla="*/ 48 w 56"/>
                <a:gd name="T29" fmla="*/ 2 h 82"/>
                <a:gd name="T30" fmla="*/ 48 w 56"/>
                <a:gd name="T31" fmla="*/ 6 h 82"/>
                <a:gd name="T32" fmla="*/ 48 w 56"/>
                <a:gd name="T33" fmla="*/ 9 h 82"/>
                <a:gd name="T34" fmla="*/ 46 w 56"/>
                <a:gd name="T35" fmla="*/ 13 h 82"/>
                <a:gd name="T36" fmla="*/ 44 w 56"/>
                <a:gd name="T37" fmla="*/ 15 h 82"/>
                <a:gd name="T38" fmla="*/ 38 w 56"/>
                <a:gd name="T39" fmla="*/ 23 h 82"/>
                <a:gd name="T40" fmla="*/ 29 w 56"/>
                <a:gd name="T41" fmla="*/ 30 h 82"/>
                <a:gd name="T42" fmla="*/ 19 w 56"/>
                <a:gd name="T43" fmla="*/ 40 h 82"/>
                <a:gd name="T44" fmla="*/ 11 w 56"/>
                <a:gd name="T45" fmla="*/ 52 h 82"/>
                <a:gd name="T46" fmla="*/ 8 w 56"/>
                <a:gd name="T47" fmla="*/ 57 h 82"/>
                <a:gd name="T48" fmla="*/ 4 w 56"/>
                <a:gd name="T49" fmla="*/ 65 h 82"/>
                <a:gd name="T50" fmla="*/ 2 w 56"/>
                <a:gd name="T51" fmla="*/ 73 h 82"/>
                <a:gd name="T52" fmla="*/ 0 w 56"/>
                <a:gd name="T53" fmla="*/ 82 h 82"/>
                <a:gd name="T54" fmla="*/ 0 w 56"/>
                <a:gd name="T55" fmla="*/ 82 h 82"/>
                <a:gd name="T56" fmla="*/ 8 w 56"/>
                <a:gd name="T57" fmla="*/ 82 h 8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6"/>
                <a:gd name="T88" fmla="*/ 0 h 82"/>
                <a:gd name="T89" fmla="*/ 56 w 56"/>
                <a:gd name="T90" fmla="*/ 82 h 8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6" h="82">
                  <a:moveTo>
                    <a:pt x="8" y="82"/>
                  </a:moveTo>
                  <a:lnTo>
                    <a:pt x="8" y="82"/>
                  </a:lnTo>
                  <a:lnTo>
                    <a:pt x="10" y="75"/>
                  </a:lnTo>
                  <a:lnTo>
                    <a:pt x="11" y="67"/>
                  </a:lnTo>
                  <a:lnTo>
                    <a:pt x="13" y="61"/>
                  </a:lnTo>
                  <a:lnTo>
                    <a:pt x="17" y="55"/>
                  </a:lnTo>
                  <a:lnTo>
                    <a:pt x="25" y="44"/>
                  </a:lnTo>
                  <a:lnTo>
                    <a:pt x="35" y="36"/>
                  </a:lnTo>
                  <a:lnTo>
                    <a:pt x="42" y="29"/>
                  </a:lnTo>
                  <a:lnTo>
                    <a:pt x="50" y="21"/>
                  </a:lnTo>
                  <a:lnTo>
                    <a:pt x="54" y="15"/>
                  </a:lnTo>
                  <a:lnTo>
                    <a:pt x="56" y="11"/>
                  </a:lnTo>
                  <a:lnTo>
                    <a:pt x="56" y="6"/>
                  </a:lnTo>
                  <a:lnTo>
                    <a:pt x="54" y="0"/>
                  </a:lnTo>
                  <a:lnTo>
                    <a:pt x="48" y="2"/>
                  </a:lnTo>
                  <a:lnTo>
                    <a:pt x="48" y="6"/>
                  </a:lnTo>
                  <a:lnTo>
                    <a:pt x="48" y="9"/>
                  </a:lnTo>
                  <a:lnTo>
                    <a:pt x="46" y="13"/>
                  </a:lnTo>
                  <a:lnTo>
                    <a:pt x="44" y="15"/>
                  </a:lnTo>
                  <a:lnTo>
                    <a:pt x="38" y="23"/>
                  </a:lnTo>
                  <a:lnTo>
                    <a:pt x="29" y="30"/>
                  </a:lnTo>
                  <a:lnTo>
                    <a:pt x="19" y="40"/>
                  </a:lnTo>
                  <a:lnTo>
                    <a:pt x="11" y="52"/>
                  </a:lnTo>
                  <a:lnTo>
                    <a:pt x="8" y="57"/>
                  </a:lnTo>
                  <a:lnTo>
                    <a:pt x="4" y="65"/>
                  </a:lnTo>
                  <a:lnTo>
                    <a:pt x="2" y="73"/>
                  </a:lnTo>
                  <a:lnTo>
                    <a:pt x="0" y="82"/>
                  </a:lnTo>
                  <a:lnTo>
                    <a:pt x="8" y="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8" name="Freeform 1142"/>
            <p:cNvSpPr>
              <a:spLocks/>
            </p:cNvSpPr>
            <p:nvPr/>
          </p:nvSpPr>
          <p:spPr bwMode="auto">
            <a:xfrm>
              <a:off x="4172" y="1301"/>
              <a:ext cx="165" cy="340"/>
            </a:xfrm>
            <a:custGeom>
              <a:avLst/>
              <a:gdLst>
                <a:gd name="T0" fmla="*/ 7 w 165"/>
                <a:gd name="T1" fmla="*/ 336 h 340"/>
                <a:gd name="T2" fmla="*/ 7 w 165"/>
                <a:gd name="T3" fmla="*/ 340 h 340"/>
                <a:gd name="T4" fmla="*/ 57 w 165"/>
                <a:gd name="T5" fmla="*/ 288 h 340"/>
                <a:gd name="T6" fmla="*/ 94 w 165"/>
                <a:gd name="T7" fmla="*/ 250 h 340"/>
                <a:gd name="T8" fmla="*/ 107 w 165"/>
                <a:gd name="T9" fmla="*/ 234 h 340"/>
                <a:gd name="T10" fmla="*/ 119 w 165"/>
                <a:gd name="T11" fmla="*/ 221 h 340"/>
                <a:gd name="T12" fmla="*/ 128 w 165"/>
                <a:gd name="T13" fmla="*/ 208 h 340"/>
                <a:gd name="T14" fmla="*/ 136 w 165"/>
                <a:gd name="T15" fmla="*/ 194 h 340"/>
                <a:gd name="T16" fmla="*/ 142 w 165"/>
                <a:gd name="T17" fmla="*/ 181 h 340"/>
                <a:gd name="T18" fmla="*/ 147 w 165"/>
                <a:gd name="T19" fmla="*/ 165 h 340"/>
                <a:gd name="T20" fmla="*/ 151 w 165"/>
                <a:gd name="T21" fmla="*/ 148 h 340"/>
                <a:gd name="T22" fmla="*/ 153 w 165"/>
                <a:gd name="T23" fmla="*/ 127 h 340"/>
                <a:gd name="T24" fmla="*/ 159 w 165"/>
                <a:gd name="T25" fmla="*/ 75 h 340"/>
                <a:gd name="T26" fmla="*/ 165 w 165"/>
                <a:gd name="T27" fmla="*/ 0 h 340"/>
                <a:gd name="T28" fmla="*/ 157 w 165"/>
                <a:gd name="T29" fmla="*/ 0 h 340"/>
                <a:gd name="T30" fmla="*/ 151 w 165"/>
                <a:gd name="T31" fmla="*/ 73 h 340"/>
                <a:gd name="T32" fmla="*/ 147 w 165"/>
                <a:gd name="T33" fmla="*/ 127 h 340"/>
                <a:gd name="T34" fmla="*/ 144 w 165"/>
                <a:gd name="T35" fmla="*/ 146 h 340"/>
                <a:gd name="T36" fmla="*/ 140 w 165"/>
                <a:gd name="T37" fmla="*/ 163 h 340"/>
                <a:gd name="T38" fmla="*/ 136 w 165"/>
                <a:gd name="T39" fmla="*/ 179 h 340"/>
                <a:gd name="T40" fmla="*/ 130 w 165"/>
                <a:gd name="T41" fmla="*/ 192 h 340"/>
                <a:gd name="T42" fmla="*/ 122 w 165"/>
                <a:gd name="T43" fmla="*/ 204 h 340"/>
                <a:gd name="T44" fmla="*/ 113 w 165"/>
                <a:gd name="T45" fmla="*/ 217 h 340"/>
                <a:gd name="T46" fmla="*/ 101 w 165"/>
                <a:gd name="T47" fmla="*/ 231 h 340"/>
                <a:gd name="T48" fmla="*/ 88 w 165"/>
                <a:gd name="T49" fmla="*/ 246 h 340"/>
                <a:gd name="T50" fmla="*/ 51 w 165"/>
                <a:gd name="T51" fmla="*/ 282 h 340"/>
                <a:gd name="T52" fmla="*/ 2 w 165"/>
                <a:gd name="T53" fmla="*/ 336 h 340"/>
                <a:gd name="T54" fmla="*/ 2 w 165"/>
                <a:gd name="T55" fmla="*/ 340 h 340"/>
                <a:gd name="T56" fmla="*/ 2 w 165"/>
                <a:gd name="T57" fmla="*/ 336 h 340"/>
                <a:gd name="T58" fmla="*/ 0 w 165"/>
                <a:gd name="T59" fmla="*/ 338 h 340"/>
                <a:gd name="T60" fmla="*/ 2 w 165"/>
                <a:gd name="T61" fmla="*/ 340 h 340"/>
                <a:gd name="T62" fmla="*/ 7 w 165"/>
                <a:gd name="T63" fmla="*/ 336 h 3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5"/>
                <a:gd name="T97" fmla="*/ 0 h 340"/>
                <a:gd name="T98" fmla="*/ 165 w 165"/>
                <a:gd name="T99" fmla="*/ 340 h 34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5" h="340">
                  <a:moveTo>
                    <a:pt x="7" y="336"/>
                  </a:moveTo>
                  <a:lnTo>
                    <a:pt x="7" y="340"/>
                  </a:lnTo>
                  <a:lnTo>
                    <a:pt x="57" y="288"/>
                  </a:lnTo>
                  <a:lnTo>
                    <a:pt x="94" y="250"/>
                  </a:lnTo>
                  <a:lnTo>
                    <a:pt x="107" y="234"/>
                  </a:lnTo>
                  <a:lnTo>
                    <a:pt x="119" y="221"/>
                  </a:lnTo>
                  <a:lnTo>
                    <a:pt x="128" y="208"/>
                  </a:lnTo>
                  <a:lnTo>
                    <a:pt x="136" y="194"/>
                  </a:lnTo>
                  <a:lnTo>
                    <a:pt x="142" y="181"/>
                  </a:lnTo>
                  <a:lnTo>
                    <a:pt x="147" y="165"/>
                  </a:lnTo>
                  <a:lnTo>
                    <a:pt x="151" y="148"/>
                  </a:lnTo>
                  <a:lnTo>
                    <a:pt x="153" y="127"/>
                  </a:lnTo>
                  <a:lnTo>
                    <a:pt x="159" y="75"/>
                  </a:lnTo>
                  <a:lnTo>
                    <a:pt x="165" y="0"/>
                  </a:lnTo>
                  <a:lnTo>
                    <a:pt x="157" y="0"/>
                  </a:lnTo>
                  <a:lnTo>
                    <a:pt x="151" y="73"/>
                  </a:lnTo>
                  <a:lnTo>
                    <a:pt x="147" y="127"/>
                  </a:lnTo>
                  <a:lnTo>
                    <a:pt x="144" y="146"/>
                  </a:lnTo>
                  <a:lnTo>
                    <a:pt x="140" y="163"/>
                  </a:lnTo>
                  <a:lnTo>
                    <a:pt x="136" y="179"/>
                  </a:lnTo>
                  <a:lnTo>
                    <a:pt x="130" y="192"/>
                  </a:lnTo>
                  <a:lnTo>
                    <a:pt x="122" y="204"/>
                  </a:lnTo>
                  <a:lnTo>
                    <a:pt x="113" y="217"/>
                  </a:lnTo>
                  <a:lnTo>
                    <a:pt x="101" y="231"/>
                  </a:lnTo>
                  <a:lnTo>
                    <a:pt x="88" y="246"/>
                  </a:lnTo>
                  <a:lnTo>
                    <a:pt x="51" y="282"/>
                  </a:lnTo>
                  <a:lnTo>
                    <a:pt x="2" y="336"/>
                  </a:lnTo>
                  <a:lnTo>
                    <a:pt x="2" y="340"/>
                  </a:lnTo>
                  <a:lnTo>
                    <a:pt x="2" y="336"/>
                  </a:lnTo>
                  <a:lnTo>
                    <a:pt x="0" y="338"/>
                  </a:lnTo>
                  <a:lnTo>
                    <a:pt x="2" y="340"/>
                  </a:lnTo>
                  <a:lnTo>
                    <a:pt x="7" y="3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79" name="Freeform 1143"/>
            <p:cNvSpPr>
              <a:spLocks/>
            </p:cNvSpPr>
            <p:nvPr/>
          </p:nvSpPr>
          <p:spPr bwMode="auto">
            <a:xfrm>
              <a:off x="4154" y="1637"/>
              <a:ext cx="48" cy="271"/>
            </a:xfrm>
            <a:custGeom>
              <a:avLst/>
              <a:gdLst>
                <a:gd name="T0" fmla="*/ 25 w 48"/>
                <a:gd name="T1" fmla="*/ 271 h 271"/>
                <a:gd name="T2" fmla="*/ 25 w 48"/>
                <a:gd name="T3" fmla="*/ 267 h 271"/>
                <a:gd name="T4" fmla="*/ 16 w 48"/>
                <a:gd name="T5" fmla="*/ 246 h 271"/>
                <a:gd name="T6" fmla="*/ 10 w 48"/>
                <a:gd name="T7" fmla="*/ 227 h 271"/>
                <a:gd name="T8" fmla="*/ 8 w 48"/>
                <a:gd name="T9" fmla="*/ 209 h 271"/>
                <a:gd name="T10" fmla="*/ 8 w 48"/>
                <a:gd name="T11" fmla="*/ 192 h 271"/>
                <a:gd name="T12" fmla="*/ 12 w 48"/>
                <a:gd name="T13" fmla="*/ 175 h 271"/>
                <a:gd name="T14" fmla="*/ 16 w 48"/>
                <a:gd name="T15" fmla="*/ 158 h 271"/>
                <a:gd name="T16" fmla="*/ 21 w 48"/>
                <a:gd name="T17" fmla="*/ 142 h 271"/>
                <a:gd name="T18" fmla="*/ 29 w 48"/>
                <a:gd name="T19" fmla="*/ 125 h 271"/>
                <a:gd name="T20" fmla="*/ 35 w 48"/>
                <a:gd name="T21" fmla="*/ 110 h 271"/>
                <a:gd name="T22" fmla="*/ 41 w 48"/>
                <a:gd name="T23" fmla="*/ 94 h 271"/>
                <a:gd name="T24" fmla="*/ 44 w 48"/>
                <a:gd name="T25" fmla="*/ 79 h 271"/>
                <a:gd name="T26" fmla="*/ 48 w 48"/>
                <a:gd name="T27" fmla="*/ 63 h 271"/>
                <a:gd name="T28" fmla="*/ 48 w 48"/>
                <a:gd name="T29" fmla="*/ 48 h 271"/>
                <a:gd name="T30" fmla="*/ 44 w 48"/>
                <a:gd name="T31" fmla="*/ 31 h 271"/>
                <a:gd name="T32" fmla="*/ 37 w 48"/>
                <a:gd name="T33" fmla="*/ 15 h 271"/>
                <a:gd name="T34" fmla="*/ 25 w 48"/>
                <a:gd name="T35" fmla="*/ 0 h 271"/>
                <a:gd name="T36" fmla="*/ 20 w 48"/>
                <a:gd name="T37" fmla="*/ 4 h 271"/>
                <a:gd name="T38" fmla="*/ 31 w 48"/>
                <a:gd name="T39" fmla="*/ 19 h 271"/>
                <a:gd name="T40" fmla="*/ 37 w 48"/>
                <a:gd name="T41" fmla="*/ 35 h 271"/>
                <a:gd name="T42" fmla="*/ 41 w 48"/>
                <a:gd name="T43" fmla="*/ 48 h 271"/>
                <a:gd name="T44" fmla="*/ 41 w 48"/>
                <a:gd name="T45" fmla="*/ 63 h 271"/>
                <a:gd name="T46" fmla="*/ 39 w 48"/>
                <a:gd name="T47" fmla="*/ 77 h 271"/>
                <a:gd name="T48" fmla="*/ 35 w 48"/>
                <a:gd name="T49" fmla="*/ 92 h 271"/>
                <a:gd name="T50" fmla="*/ 29 w 48"/>
                <a:gd name="T51" fmla="*/ 108 h 271"/>
                <a:gd name="T52" fmla="*/ 21 w 48"/>
                <a:gd name="T53" fmla="*/ 123 h 271"/>
                <a:gd name="T54" fmla="*/ 16 w 48"/>
                <a:gd name="T55" fmla="*/ 138 h 271"/>
                <a:gd name="T56" fmla="*/ 10 w 48"/>
                <a:gd name="T57" fmla="*/ 156 h 271"/>
                <a:gd name="T58" fmla="*/ 4 w 48"/>
                <a:gd name="T59" fmla="*/ 173 h 271"/>
                <a:gd name="T60" fmla="*/ 0 w 48"/>
                <a:gd name="T61" fmla="*/ 190 h 271"/>
                <a:gd name="T62" fmla="*/ 0 w 48"/>
                <a:gd name="T63" fmla="*/ 209 h 271"/>
                <a:gd name="T64" fmla="*/ 2 w 48"/>
                <a:gd name="T65" fmla="*/ 229 h 271"/>
                <a:gd name="T66" fmla="*/ 8 w 48"/>
                <a:gd name="T67" fmla="*/ 250 h 271"/>
                <a:gd name="T68" fmla="*/ 20 w 48"/>
                <a:gd name="T69" fmla="*/ 271 h 271"/>
                <a:gd name="T70" fmla="*/ 20 w 48"/>
                <a:gd name="T71" fmla="*/ 267 h 271"/>
                <a:gd name="T72" fmla="*/ 25 w 48"/>
                <a:gd name="T73" fmla="*/ 271 h 271"/>
                <a:gd name="T74" fmla="*/ 25 w 48"/>
                <a:gd name="T75" fmla="*/ 269 h 271"/>
                <a:gd name="T76" fmla="*/ 25 w 48"/>
                <a:gd name="T77" fmla="*/ 267 h 271"/>
                <a:gd name="T78" fmla="*/ 25 w 48"/>
                <a:gd name="T79" fmla="*/ 271 h 2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8"/>
                <a:gd name="T121" fmla="*/ 0 h 271"/>
                <a:gd name="T122" fmla="*/ 48 w 48"/>
                <a:gd name="T123" fmla="*/ 271 h 27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8" h="271">
                  <a:moveTo>
                    <a:pt x="25" y="271"/>
                  </a:moveTo>
                  <a:lnTo>
                    <a:pt x="25" y="267"/>
                  </a:lnTo>
                  <a:lnTo>
                    <a:pt x="16" y="246"/>
                  </a:lnTo>
                  <a:lnTo>
                    <a:pt x="10" y="227"/>
                  </a:lnTo>
                  <a:lnTo>
                    <a:pt x="8" y="209"/>
                  </a:lnTo>
                  <a:lnTo>
                    <a:pt x="8" y="192"/>
                  </a:lnTo>
                  <a:lnTo>
                    <a:pt x="12" y="175"/>
                  </a:lnTo>
                  <a:lnTo>
                    <a:pt x="16" y="158"/>
                  </a:lnTo>
                  <a:lnTo>
                    <a:pt x="21" y="142"/>
                  </a:lnTo>
                  <a:lnTo>
                    <a:pt x="29" y="125"/>
                  </a:lnTo>
                  <a:lnTo>
                    <a:pt x="35" y="110"/>
                  </a:lnTo>
                  <a:lnTo>
                    <a:pt x="41" y="94"/>
                  </a:lnTo>
                  <a:lnTo>
                    <a:pt x="44" y="79"/>
                  </a:lnTo>
                  <a:lnTo>
                    <a:pt x="48" y="63"/>
                  </a:lnTo>
                  <a:lnTo>
                    <a:pt x="48" y="48"/>
                  </a:lnTo>
                  <a:lnTo>
                    <a:pt x="44" y="31"/>
                  </a:lnTo>
                  <a:lnTo>
                    <a:pt x="37" y="15"/>
                  </a:lnTo>
                  <a:lnTo>
                    <a:pt x="25" y="0"/>
                  </a:lnTo>
                  <a:lnTo>
                    <a:pt x="20" y="4"/>
                  </a:lnTo>
                  <a:lnTo>
                    <a:pt x="31" y="19"/>
                  </a:lnTo>
                  <a:lnTo>
                    <a:pt x="37" y="35"/>
                  </a:lnTo>
                  <a:lnTo>
                    <a:pt x="41" y="48"/>
                  </a:lnTo>
                  <a:lnTo>
                    <a:pt x="41" y="63"/>
                  </a:lnTo>
                  <a:lnTo>
                    <a:pt x="39" y="77"/>
                  </a:lnTo>
                  <a:lnTo>
                    <a:pt x="35" y="92"/>
                  </a:lnTo>
                  <a:lnTo>
                    <a:pt x="29" y="108"/>
                  </a:lnTo>
                  <a:lnTo>
                    <a:pt x="21" y="123"/>
                  </a:lnTo>
                  <a:lnTo>
                    <a:pt x="16" y="138"/>
                  </a:lnTo>
                  <a:lnTo>
                    <a:pt x="10" y="156"/>
                  </a:lnTo>
                  <a:lnTo>
                    <a:pt x="4" y="173"/>
                  </a:lnTo>
                  <a:lnTo>
                    <a:pt x="0" y="190"/>
                  </a:lnTo>
                  <a:lnTo>
                    <a:pt x="0" y="209"/>
                  </a:lnTo>
                  <a:lnTo>
                    <a:pt x="2" y="229"/>
                  </a:lnTo>
                  <a:lnTo>
                    <a:pt x="8" y="250"/>
                  </a:lnTo>
                  <a:lnTo>
                    <a:pt x="20" y="271"/>
                  </a:lnTo>
                  <a:lnTo>
                    <a:pt x="20" y="267"/>
                  </a:lnTo>
                  <a:lnTo>
                    <a:pt x="25" y="271"/>
                  </a:lnTo>
                  <a:lnTo>
                    <a:pt x="25" y="269"/>
                  </a:lnTo>
                  <a:lnTo>
                    <a:pt x="25" y="267"/>
                  </a:lnTo>
                  <a:lnTo>
                    <a:pt x="25" y="2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0" name="Freeform 1144"/>
            <p:cNvSpPr>
              <a:spLocks/>
            </p:cNvSpPr>
            <p:nvPr/>
          </p:nvSpPr>
          <p:spPr bwMode="auto">
            <a:xfrm>
              <a:off x="3993" y="1904"/>
              <a:ext cx="186" cy="192"/>
            </a:xfrm>
            <a:custGeom>
              <a:avLst/>
              <a:gdLst>
                <a:gd name="T0" fmla="*/ 12 w 186"/>
                <a:gd name="T1" fmla="*/ 192 h 192"/>
                <a:gd name="T2" fmla="*/ 12 w 186"/>
                <a:gd name="T3" fmla="*/ 188 h 192"/>
                <a:gd name="T4" fmla="*/ 10 w 186"/>
                <a:gd name="T5" fmla="*/ 182 h 192"/>
                <a:gd name="T6" fmla="*/ 8 w 186"/>
                <a:gd name="T7" fmla="*/ 175 h 192"/>
                <a:gd name="T8" fmla="*/ 8 w 186"/>
                <a:gd name="T9" fmla="*/ 169 h 192"/>
                <a:gd name="T10" fmla="*/ 8 w 186"/>
                <a:gd name="T11" fmla="*/ 163 h 192"/>
                <a:gd name="T12" fmla="*/ 14 w 186"/>
                <a:gd name="T13" fmla="*/ 150 h 192"/>
                <a:gd name="T14" fmla="*/ 21 w 186"/>
                <a:gd name="T15" fmla="*/ 138 h 192"/>
                <a:gd name="T16" fmla="*/ 33 w 186"/>
                <a:gd name="T17" fmla="*/ 125 h 192"/>
                <a:gd name="T18" fmla="*/ 44 w 186"/>
                <a:gd name="T19" fmla="*/ 113 h 192"/>
                <a:gd name="T20" fmla="*/ 60 w 186"/>
                <a:gd name="T21" fmla="*/ 102 h 192"/>
                <a:gd name="T22" fmla="*/ 77 w 186"/>
                <a:gd name="T23" fmla="*/ 88 h 192"/>
                <a:gd name="T24" fmla="*/ 110 w 186"/>
                <a:gd name="T25" fmla="*/ 67 h 192"/>
                <a:gd name="T26" fmla="*/ 142 w 186"/>
                <a:gd name="T27" fmla="*/ 46 h 192"/>
                <a:gd name="T28" fmla="*/ 158 w 186"/>
                <a:gd name="T29" fmla="*/ 34 h 192"/>
                <a:gd name="T30" fmla="*/ 169 w 186"/>
                <a:gd name="T31" fmla="*/ 25 h 192"/>
                <a:gd name="T32" fmla="*/ 179 w 186"/>
                <a:gd name="T33" fmla="*/ 13 h 192"/>
                <a:gd name="T34" fmla="*/ 186 w 186"/>
                <a:gd name="T35" fmla="*/ 4 h 192"/>
                <a:gd name="T36" fmla="*/ 181 w 186"/>
                <a:gd name="T37" fmla="*/ 0 h 192"/>
                <a:gd name="T38" fmla="*/ 173 w 186"/>
                <a:gd name="T39" fmla="*/ 10 h 192"/>
                <a:gd name="T40" fmla="*/ 165 w 186"/>
                <a:gd name="T41" fmla="*/ 19 h 192"/>
                <a:gd name="T42" fmla="*/ 152 w 186"/>
                <a:gd name="T43" fmla="*/ 29 h 192"/>
                <a:gd name="T44" fmla="*/ 138 w 186"/>
                <a:gd name="T45" fmla="*/ 38 h 192"/>
                <a:gd name="T46" fmla="*/ 106 w 186"/>
                <a:gd name="T47" fmla="*/ 61 h 192"/>
                <a:gd name="T48" fmla="*/ 71 w 186"/>
                <a:gd name="T49" fmla="*/ 82 h 192"/>
                <a:gd name="T50" fmla="*/ 56 w 186"/>
                <a:gd name="T51" fmla="*/ 96 h 192"/>
                <a:gd name="T52" fmla="*/ 40 w 186"/>
                <a:gd name="T53" fmla="*/ 107 h 192"/>
                <a:gd name="T54" fmla="*/ 27 w 186"/>
                <a:gd name="T55" fmla="*/ 119 h 192"/>
                <a:gd name="T56" fmla="*/ 16 w 186"/>
                <a:gd name="T57" fmla="*/ 132 h 192"/>
                <a:gd name="T58" fmla="*/ 6 w 186"/>
                <a:gd name="T59" fmla="*/ 146 h 192"/>
                <a:gd name="T60" fmla="*/ 2 w 186"/>
                <a:gd name="T61" fmla="*/ 161 h 192"/>
                <a:gd name="T62" fmla="*/ 0 w 186"/>
                <a:gd name="T63" fmla="*/ 169 h 192"/>
                <a:gd name="T64" fmla="*/ 0 w 186"/>
                <a:gd name="T65" fmla="*/ 176 h 192"/>
                <a:gd name="T66" fmla="*/ 2 w 186"/>
                <a:gd name="T67" fmla="*/ 184 h 192"/>
                <a:gd name="T68" fmla="*/ 4 w 186"/>
                <a:gd name="T69" fmla="*/ 192 h 192"/>
                <a:gd name="T70" fmla="*/ 4 w 186"/>
                <a:gd name="T71" fmla="*/ 188 h 192"/>
                <a:gd name="T72" fmla="*/ 12 w 186"/>
                <a:gd name="T73" fmla="*/ 192 h 192"/>
                <a:gd name="T74" fmla="*/ 12 w 186"/>
                <a:gd name="T75" fmla="*/ 190 h 192"/>
                <a:gd name="T76" fmla="*/ 12 w 186"/>
                <a:gd name="T77" fmla="*/ 188 h 192"/>
                <a:gd name="T78" fmla="*/ 12 w 186"/>
                <a:gd name="T79" fmla="*/ 192 h 1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6"/>
                <a:gd name="T121" fmla="*/ 0 h 192"/>
                <a:gd name="T122" fmla="*/ 186 w 186"/>
                <a:gd name="T123" fmla="*/ 192 h 19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6" h="192">
                  <a:moveTo>
                    <a:pt x="12" y="192"/>
                  </a:moveTo>
                  <a:lnTo>
                    <a:pt x="12" y="188"/>
                  </a:lnTo>
                  <a:lnTo>
                    <a:pt x="10" y="182"/>
                  </a:lnTo>
                  <a:lnTo>
                    <a:pt x="8" y="175"/>
                  </a:lnTo>
                  <a:lnTo>
                    <a:pt x="8" y="169"/>
                  </a:lnTo>
                  <a:lnTo>
                    <a:pt x="8" y="163"/>
                  </a:lnTo>
                  <a:lnTo>
                    <a:pt x="14" y="150"/>
                  </a:lnTo>
                  <a:lnTo>
                    <a:pt x="21" y="138"/>
                  </a:lnTo>
                  <a:lnTo>
                    <a:pt x="33" y="125"/>
                  </a:lnTo>
                  <a:lnTo>
                    <a:pt x="44" y="113"/>
                  </a:lnTo>
                  <a:lnTo>
                    <a:pt x="60" y="102"/>
                  </a:lnTo>
                  <a:lnTo>
                    <a:pt x="77" y="88"/>
                  </a:lnTo>
                  <a:lnTo>
                    <a:pt x="110" y="67"/>
                  </a:lnTo>
                  <a:lnTo>
                    <a:pt x="142" y="46"/>
                  </a:lnTo>
                  <a:lnTo>
                    <a:pt x="158" y="34"/>
                  </a:lnTo>
                  <a:lnTo>
                    <a:pt x="169" y="25"/>
                  </a:lnTo>
                  <a:lnTo>
                    <a:pt x="179" y="13"/>
                  </a:lnTo>
                  <a:lnTo>
                    <a:pt x="186" y="4"/>
                  </a:lnTo>
                  <a:lnTo>
                    <a:pt x="181" y="0"/>
                  </a:lnTo>
                  <a:lnTo>
                    <a:pt x="173" y="10"/>
                  </a:lnTo>
                  <a:lnTo>
                    <a:pt x="165" y="19"/>
                  </a:lnTo>
                  <a:lnTo>
                    <a:pt x="152" y="29"/>
                  </a:lnTo>
                  <a:lnTo>
                    <a:pt x="138" y="38"/>
                  </a:lnTo>
                  <a:lnTo>
                    <a:pt x="106" y="61"/>
                  </a:lnTo>
                  <a:lnTo>
                    <a:pt x="71" y="82"/>
                  </a:lnTo>
                  <a:lnTo>
                    <a:pt x="56" y="96"/>
                  </a:lnTo>
                  <a:lnTo>
                    <a:pt x="40" y="107"/>
                  </a:lnTo>
                  <a:lnTo>
                    <a:pt x="27" y="119"/>
                  </a:lnTo>
                  <a:lnTo>
                    <a:pt x="16" y="132"/>
                  </a:lnTo>
                  <a:lnTo>
                    <a:pt x="6" y="146"/>
                  </a:lnTo>
                  <a:lnTo>
                    <a:pt x="2" y="161"/>
                  </a:lnTo>
                  <a:lnTo>
                    <a:pt x="0" y="169"/>
                  </a:lnTo>
                  <a:lnTo>
                    <a:pt x="0" y="176"/>
                  </a:lnTo>
                  <a:lnTo>
                    <a:pt x="2" y="184"/>
                  </a:lnTo>
                  <a:lnTo>
                    <a:pt x="4" y="192"/>
                  </a:lnTo>
                  <a:lnTo>
                    <a:pt x="4" y="188"/>
                  </a:lnTo>
                  <a:lnTo>
                    <a:pt x="12" y="192"/>
                  </a:lnTo>
                  <a:lnTo>
                    <a:pt x="12" y="190"/>
                  </a:lnTo>
                  <a:lnTo>
                    <a:pt x="12" y="188"/>
                  </a:lnTo>
                  <a:lnTo>
                    <a:pt x="12" y="19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1" name="Freeform 1145"/>
            <p:cNvSpPr>
              <a:spLocks/>
            </p:cNvSpPr>
            <p:nvPr/>
          </p:nvSpPr>
          <p:spPr bwMode="auto">
            <a:xfrm>
              <a:off x="3970" y="2092"/>
              <a:ext cx="115" cy="541"/>
            </a:xfrm>
            <a:custGeom>
              <a:avLst/>
              <a:gdLst>
                <a:gd name="T0" fmla="*/ 115 w 115"/>
                <a:gd name="T1" fmla="*/ 539 h 541"/>
                <a:gd name="T2" fmla="*/ 113 w 115"/>
                <a:gd name="T3" fmla="*/ 535 h 541"/>
                <a:gd name="T4" fmla="*/ 96 w 115"/>
                <a:gd name="T5" fmla="*/ 516 h 541"/>
                <a:gd name="T6" fmla="*/ 81 w 115"/>
                <a:gd name="T7" fmla="*/ 493 h 541"/>
                <a:gd name="T8" fmla="*/ 67 w 115"/>
                <a:gd name="T9" fmla="*/ 464 h 541"/>
                <a:gd name="T10" fmla="*/ 54 w 115"/>
                <a:gd name="T11" fmla="*/ 434 h 541"/>
                <a:gd name="T12" fmla="*/ 42 w 115"/>
                <a:gd name="T13" fmla="*/ 399 h 541"/>
                <a:gd name="T14" fmla="*/ 31 w 115"/>
                <a:gd name="T15" fmla="*/ 365 h 541"/>
                <a:gd name="T16" fmla="*/ 23 w 115"/>
                <a:gd name="T17" fmla="*/ 326 h 541"/>
                <a:gd name="T18" fmla="*/ 16 w 115"/>
                <a:gd name="T19" fmla="*/ 288 h 541"/>
                <a:gd name="T20" fmla="*/ 12 w 115"/>
                <a:gd name="T21" fmla="*/ 248 h 541"/>
                <a:gd name="T22" fmla="*/ 8 w 115"/>
                <a:gd name="T23" fmla="*/ 209 h 541"/>
                <a:gd name="T24" fmla="*/ 6 w 115"/>
                <a:gd name="T25" fmla="*/ 171 h 541"/>
                <a:gd name="T26" fmla="*/ 8 w 115"/>
                <a:gd name="T27" fmla="*/ 132 h 541"/>
                <a:gd name="T28" fmla="*/ 12 w 115"/>
                <a:gd name="T29" fmla="*/ 96 h 541"/>
                <a:gd name="T30" fmla="*/ 16 w 115"/>
                <a:gd name="T31" fmla="*/ 63 h 541"/>
                <a:gd name="T32" fmla="*/ 25 w 115"/>
                <a:gd name="T33" fmla="*/ 31 h 541"/>
                <a:gd name="T34" fmla="*/ 35 w 115"/>
                <a:gd name="T35" fmla="*/ 4 h 541"/>
                <a:gd name="T36" fmla="*/ 27 w 115"/>
                <a:gd name="T37" fmla="*/ 0 h 541"/>
                <a:gd name="T38" fmla="*/ 17 w 115"/>
                <a:gd name="T39" fmla="*/ 29 h 541"/>
                <a:gd name="T40" fmla="*/ 10 w 115"/>
                <a:gd name="T41" fmla="*/ 61 h 541"/>
                <a:gd name="T42" fmla="*/ 4 w 115"/>
                <a:gd name="T43" fmla="*/ 96 h 541"/>
                <a:gd name="T44" fmla="*/ 0 w 115"/>
                <a:gd name="T45" fmla="*/ 132 h 541"/>
                <a:gd name="T46" fmla="*/ 0 w 115"/>
                <a:gd name="T47" fmla="*/ 171 h 541"/>
                <a:gd name="T48" fmla="*/ 0 w 115"/>
                <a:gd name="T49" fmla="*/ 209 h 541"/>
                <a:gd name="T50" fmla="*/ 4 w 115"/>
                <a:gd name="T51" fmla="*/ 250 h 541"/>
                <a:gd name="T52" fmla="*/ 10 w 115"/>
                <a:gd name="T53" fmla="*/ 288 h 541"/>
                <a:gd name="T54" fmla="*/ 16 w 115"/>
                <a:gd name="T55" fmla="*/ 328 h 541"/>
                <a:gd name="T56" fmla="*/ 25 w 115"/>
                <a:gd name="T57" fmla="*/ 365 h 541"/>
                <a:gd name="T58" fmla="*/ 35 w 115"/>
                <a:gd name="T59" fmla="*/ 401 h 541"/>
                <a:gd name="T60" fmla="*/ 46 w 115"/>
                <a:gd name="T61" fmla="*/ 436 h 541"/>
                <a:gd name="T62" fmla="*/ 60 w 115"/>
                <a:gd name="T63" fmla="*/ 468 h 541"/>
                <a:gd name="T64" fmla="*/ 75 w 115"/>
                <a:gd name="T65" fmla="*/ 495 h 541"/>
                <a:gd name="T66" fmla="*/ 90 w 115"/>
                <a:gd name="T67" fmla="*/ 520 h 541"/>
                <a:gd name="T68" fmla="*/ 108 w 115"/>
                <a:gd name="T69" fmla="*/ 541 h 541"/>
                <a:gd name="T70" fmla="*/ 108 w 115"/>
                <a:gd name="T71" fmla="*/ 537 h 541"/>
                <a:gd name="T72" fmla="*/ 115 w 115"/>
                <a:gd name="T73" fmla="*/ 539 h 541"/>
                <a:gd name="T74" fmla="*/ 115 w 115"/>
                <a:gd name="T75" fmla="*/ 537 h 541"/>
                <a:gd name="T76" fmla="*/ 113 w 115"/>
                <a:gd name="T77" fmla="*/ 535 h 541"/>
                <a:gd name="T78" fmla="*/ 115 w 115"/>
                <a:gd name="T79" fmla="*/ 539 h 5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5"/>
                <a:gd name="T121" fmla="*/ 0 h 541"/>
                <a:gd name="T122" fmla="*/ 115 w 115"/>
                <a:gd name="T123" fmla="*/ 541 h 54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5" h="541">
                  <a:moveTo>
                    <a:pt x="115" y="539"/>
                  </a:moveTo>
                  <a:lnTo>
                    <a:pt x="113" y="535"/>
                  </a:lnTo>
                  <a:lnTo>
                    <a:pt x="96" y="516"/>
                  </a:lnTo>
                  <a:lnTo>
                    <a:pt x="81" y="493"/>
                  </a:lnTo>
                  <a:lnTo>
                    <a:pt x="67" y="464"/>
                  </a:lnTo>
                  <a:lnTo>
                    <a:pt x="54" y="434"/>
                  </a:lnTo>
                  <a:lnTo>
                    <a:pt x="42" y="399"/>
                  </a:lnTo>
                  <a:lnTo>
                    <a:pt x="31" y="365"/>
                  </a:lnTo>
                  <a:lnTo>
                    <a:pt x="23" y="326"/>
                  </a:lnTo>
                  <a:lnTo>
                    <a:pt x="16" y="288"/>
                  </a:lnTo>
                  <a:lnTo>
                    <a:pt x="12" y="248"/>
                  </a:lnTo>
                  <a:lnTo>
                    <a:pt x="8" y="209"/>
                  </a:lnTo>
                  <a:lnTo>
                    <a:pt x="6" y="171"/>
                  </a:lnTo>
                  <a:lnTo>
                    <a:pt x="8" y="132"/>
                  </a:lnTo>
                  <a:lnTo>
                    <a:pt x="12" y="96"/>
                  </a:lnTo>
                  <a:lnTo>
                    <a:pt x="16" y="63"/>
                  </a:lnTo>
                  <a:lnTo>
                    <a:pt x="25" y="31"/>
                  </a:lnTo>
                  <a:lnTo>
                    <a:pt x="35" y="4"/>
                  </a:lnTo>
                  <a:lnTo>
                    <a:pt x="27" y="0"/>
                  </a:lnTo>
                  <a:lnTo>
                    <a:pt x="17" y="29"/>
                  </a:lnTo>
                  <a:lnTo>
                    <a:pt x="10" y="61"/>
                  </a:lnTo>
                  <a:lnTo>
                    <a:pt x="4" y="96"/>
                  </a:lnTo>
                  <a:lnTo>
                    <a:pt x="0" y="132"/>
                  </a:lnTo>
                  <a:lnTo>
                    <a:pt x="0" y="171"/>
                  </a:lnTo>
                  <a:lnTo>
                    <a:pt x="0" y="209"/>
                  </a:lnTo>
                  <a:lnTo>
                    <a:pt x="4" y="250"/>
                  </a:lnTo>
                  <a:lnTo>
                    <a:pt x="10" y="288"/>
                  </a:lnTo>
                  <a:lnTo>
                    <a:pt x="16" y="328"/>
                  </a:lnTo>
                  <a:lnTo>
                    <a:pt x="25" y="365"/>
                  </a:lnTo>
                  <a:lnTo>
                    <a:pt x="35" y="401"/>
                  </a:lnTo>
                  <a:lnTo>
                    <a:pt x="46" y="436"/>
                  </a:lnTo>
                  <a:lnTo>
                    <a:pt x="60" y="468"/>
                  </a:lnTo>
                  <a:lnTo>
                    <a:pt x="75" y="495"/>
                  </a:lnTo>
                  <a:lnTo>
                    <a:pt x="90" y="520"/>
                  </a:lnTo>
                  <a:lnTo>
                    <a:pt x="108" y="541"/>
                  </a:lnTo>
                  <a:lnTo>
                    <a:pt x="108" y="537"/>
                  </a:lnTo>
                  <a:lnTo>
                    <a:pt x="115" y="539"/>
                  </a:lnTo>
                  <a:lnTo>
                    <a:pt x="115" y="537"/>
                  </a:lnTo>
                  <a:lnTo>
                    <a:pt x="113" y="535"/>
                  </a:lnTo>
                  <a:lnTo>
                    <a:pt x="115" y="5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2" name="Freeform 1146"/>
            <p:cNvSpPr>
              <a:spLocks/>
            </p:cNvSpPr>
            <p:nvPr/>
          </p:nvSpPr>
          <p:spPr bwMode="auto">
            <a:xfrm>
              <a:off x="3984" y="2629"/>
              <a:ext cx="101" cy="94"/>
            </a:xfrm>
            <a:custGeom>
              <a:avLst/>
              <a:gdLst>
                <a:gd name="T0" fmla="*/ 7 w 101"/>
                <a:gd name="T1" fmla="*/ 91 h 94"/>
                <a:gd name="T2" fmla="*/ 5 w 101"/>
                <a:gd name="T3" fmla="*/ 94 h 94"/>
                <a:gd name="T4" fmla="*/ 28 w 101"/>
                <a:gd name="T5" fmla="*/ 79 h 94"/>
                <a:gd name="T6" fmla="*/ 46 w 101"/>
                <a:gd name="T7" fmla="*/ 69 h 94"/>
                <a:gd name="T8" fmla="*/ 59 w 101"/>
                <a:gd name="T9" fmla="*/ 64 h 94"/>
                <a:gd name="T10" fmla="*/ 71 w 101"/>
                <a:gd name="T11" fmla="*/ 56 h 94"/>
                <a:gd name="T12" fmla="*/ 80 w 101"/>
                <a:gd name="T13" fmla="*/ 50 h 94"/>
                <a:gd name="T14" fmla="*/ 88 w 101"/>
                <a:gd name="T15" fmla="*/ 39 h 94"/>
                <a:gd name="T16" fmla="*/ 94 w 101"/>
                <a:gd name="T17" fmla="*/ 23 h 94"/>
                <a:gd name="T18" fmla="*/ 101 w 101"/>
                <a:gd name="T19" fmla="*/ 2 h 94"/>
                <a:gd name="T20" fmla="*/ 94 w 101"/>
                <a:gd name="T21" fmla="*/ 0 h 94"/>
                <a:gd name="T22" fmla="*/ 88 w 101"/>
                <a:gd name="T23" fmla="*/ 22 h 94"/>
                <a:gd name="T24" fmla="*/ 82 w 101"/>
                <a:gd name="T25" fmla="*/ 37 h 94"/>
                <a:gd name="T26" fmla="*/ 76 w 101"/>
                <a:gd name="T27" fmla="*/ 45 h 94"/>
                <a:gd name="T28" fmla="*/ 67 w 101"/>
                <a:gd name="T29" fmla="*/ 50 h 94"/>
                <a:gd name="T30" fmla="*/ 57 w 101"/>
                <a:gd name="T31" fmla="*/ 56 h 94"/>
                <a:gd name="T32" fmla="*/ 42 w 101"/>
                <a:gd name="T33" fmla="*/ 64 h 94"/>
                <a:gd name="T34" fmla="*/ 25 w 101"/>
                <a:gd name="T35" fmla="*/ 73 h 94"/>
                <a:gd name="T36" fmla="*/ 2 w 101"/>
                <a:gd name="T37" fmla="*/ 89 h 94"/>
                <a:gd name="T38" fmla="*/ 0 w 101"/>
                <a:gd name="T39" fmla="*/ 93 h 94"/>
                <a:gd name="T40" fmla="*/ 2 w 101"/>
                <a:gd name="T41" fmla="*/ 89 h 94"/>
                <a:gd name="T42" fmla="*/ 0 w 101"/>
                <a:gd name="T43" fmla="*/ 89 h 94"/>
                <a:gd name="T44" fmla="*/ 0 w 101"/>
                <a:gd name="T45" fmla="*/ 93 h 94"/>
                <a:gd name="T46" fmla="*/ 7 w 101"/>
                <a:gd name="T47" fmla="*/ 91 h 9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1"/>
                <a:gd name="T73" fmla="*/ 0 h 94"/>
                <a:gd name="T74" fmla="*/ 101 w 101"/>
                <a:gd name="T75" fmla="*/ 94 h 9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1" h="94">
                  <a:moveTo>
                    <a:pt x="7" y="91"/>
                  </a:moveTo>
                  <a:lnTo>
                    <a:pt x="5" y="94"/>
                  </a:lnTo>
                  <a:lnTo>
                    <a:pt x="28" y="79"/>
                  </a:lnTo>
                  <a:lnTo>
                    <a:pt x="46" y="69"/>
                  </a:lnTo>
                  <a:lnTo>
                    <a:pt x="59" y="64"/>
                  </a:lnTo>
                  <a:lnTo>
                    <a:pt x="71" y="56"/>
                  </a:lnTo>
                  <a:lnTo>
                    <a:pt x="80" y="50"/>
                  </a:lnTo>
                  <a:lnTo>
                    <a:pt x="88" y="39"/>
                  </a:lnTo>
                  <a:lnTo>
                    <a:pt x="94" y="23"/>
                  </a:lnTo>
                  <a:lnTo>
                    <a:pt x="101" y="2"/>
                  </a:lnTo>
                  <a:lnTo>
                    <a:pt x="94" y="0"/>
                  </a:lnTo>
                  <a:lnTo>
                    <a:pt x="88" y="22"/>
                  </a:lnTo>
                  <a:lnTo>
                    <a:pt x="82" y="37"/>
                  </a:lnTo>
                  <a:lnTo>
                    <a:pt x="76" y="45"/>
                  </a:lnTo>
                  <a:lnTo>
                    <a:pt x="67" y="50"/>
                  </a:lnTo>
                  <a:lnTo>
                    <a:pt x="57" y="56"/>
                  </a:lnTo>
                  <a:lnTo>
                    <a:pt x="42" y="64"/>
                  </a:lnTo>
                  <a:lnTo>
                    <a:pt x="25" y="73"/>
                  </a:lnTo>
                  <a:lnTo>
                    <a:pt x="2" y="89"/>
                  </a:lnTo>
                  <a:lnTo>
                    <a:pt x="0" y="93"/>
                  </a:lnTo>
                  <a:lnTo>
                    <a:pt x="2" y="89"/>
                  </a:lnTo>
                  <a:lnTo>
                    <a:pt x="0" y="89"/>
                  </a:lnTo>
                  <a:lnTo>
                    <a:pt x="0" y="93"/>
                  </a:lnTo>
                  <a:lnTo>
                    <a:pt x="7" y="9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3" name="Freeform 1147"/>
            <p:cNvSpPr>
              <a:spLocks/>
            </p:cNvSpPr>
            <p:nvPr/>
          </p:nvSpPr>
          <p:spPr bwMode="auto">
            <a:xfrm>
              <a:off x="3984" y="2720"/>
              <a:ext cx="34" cy="203"/>
            </a:xfrm>
            <a:custGeom>
              <a:avLst/>
              <a:gdLst>
                <a:gd name="T0" fmla="*/ 32 w 34"/>
                <a:gd name="T1" fmla="*/ 203 h 203"/>
                <a:gd name="T2" fmla="*/ 32 w 34"/>
                <a:gd name="T3" fmla="*/ 199 h 203"/>
                <a:gd name="T4" fmla="*/ 7 w 34"/>
                <a:gd name="T5" fmla="*/ 0 h 203"/>
                <a:gd name="T6" fmla="*/ 0 w 34"/>
                <a:gd name="T7" fmla="*/ 2 h 203"/>
                <a:gd name="T8" fmla="*/ 26 w 34"/>
                <a:gd name="T9" fmla="*/ 199 h 203"/>
                <a:gd name="T10" fmla="*/ 28 w 34"/>
                <a:gd name="T11" fmla="*/ 195 h 203"/>
                <a:gd name="T12" fmla="*/ 32 w 34"/>
                <a:gd name="T13" fmla="*/ 203 h 203"/>
                <a:gd name="T14" fmla="*/ 34 w 34"/>
                <a:gd name="T15" fmla="*/ 201 h 203"/>
                <a:gd name="T16" fmla="*/ 32 w 34"/>
                <a:gd name="T17" fmla="*/ 199 h 203"/>
                <a:gd name="T18" fmla="*/ 32 w 34"/>
                <a:gd name="T19" fmla="*/ 203 h 2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203"/>
                <a:gd name="T32" fmla="*/ 34 w 34"/>
                <a:gd name="T33" fmla="*/ 203 h 2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203">
                  <a:moveTo>
                    <a:pt x="32" y="203"/>
                  </a:moveTo>
                  <a:lnTo>
                    <a:pt x="32" y="199"/>
                  </a:lnTo>
                  <a:lnTo>
                    <a:pt x="7" y="0"/>
                  </a:lnTo>
                  <a:lnTo>
                    <a:pt x="0" y="2"/>
                  </a:lnTo>
                  <a:lnTo>
                    <a:pt x="26" y="199"/>
                  </a:lnTo>
                  <a:lnTo>
                    <a:pt x="28" y="195"/>
                  </a:lnTo>
                  <a:lnTo>
                    <a:pt x="32" y="203"/>
                  </a:lnTo>
                  <a:lnTo>
                    <a:pt x="34" y="201"/>
                  </a:lnTo>
                  <a:lnTo>
                    <a:pt x="32" y="199"/>
                  </a:lnTo>
                  <a:lnTo>
                    <a:pt x="32" y="20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4" name="Freeform 1148"/>
            <p:cNvSpPr>
              <a:spLocks/>
            </p:cNvSpPr>
            <p:nvPr/>
          </p:nvSpPr>
          <p:spPr bwMode="auto">
            <a:xfrm>
              <a:off x="3924" y="2915"/>
              <a:ext cx="92" cy="60"/>
            </a:xfrm>
            <a:custGeom>
              <a:avLst/>
              <a:gdLst>
                <a:gd name="T0" fmla="*/ 8 w 92"/>
                <a:gd name="T1" fmla="*/ 58 h 60"/>
                <a:gd name="T2" fmla="*/ 6 w 92"/>
                <a:gd name="T3" fmla="*/ 60 h 60"/>
                <a:gd name="T4" fmla="*/ 92 w 92"/>
                <a:gd name="T5" fmla="*/ 8 h 60"/>
                <a:gd name="T6" fmla="*/ 88 w 92"/>
                <a:gd name="T7" fmla="*/ 0 h 60"/>
                <a:gd name="T8" fmla="*/ 2 w 92"/>
                <a:gd name="T9" fmla="*/ 54 h 60"/>
                <a:gd name="T10" fmla="*/ 0 w 92"/>
                <a:gd name="T11" fmla="*/ 58 h 60"/>
                <a:gd name="T12" fmla="*/ 2 w 92"/>
                <a:gd name="T13" fmla="*/ 54 h 60"/>
                <a:gd name="T14" fmla="*/ 0 w 92"/>
                <a:gd name="T15" fmla="*/ 56 h 60"/>
                <a:gd name="T16" fmla="*/ 0 w 92"/>
                <a:gd name="T17" fmla="*/ 58 h 60"/>
                <a:gd name="T18" fmla="*/ 8 w 92"/>
                <a:gd name="T19" fmla="*/ 58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60"/>
                <a:gd name="T32" fmla="*/ 92 w 92"/>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60">
                  <a:moveTo>
                    <a:pt x="8" y="58"/>
                  </a:moveTo>
                  <a:lnTo>
                    <a:pt x="6" y="60"/>
                  </a:lnTo>
                  <a:lnTo>
                    <a:pt x="92" y="8"/>
                  </a:lnTo>
                  <a:lnTo>
                    <a:pt x="88" y="0"/>
                  </a:lnTo>
                  <a:lnTo>
                    <a:pt x="2" y="54"/>
                  </a:lnTo>
                  <a:lnTo>
                    <a:pt x="0" y="58"/>
                  </a:lnTo>
                  <a:lnTo>
                    <a:pt x="2" y="54"/>
                  </a:lnTo>
                  <a:lnTo>
                    <a:pt x="0" y="56"/>
                  </a:lnTo>
                  <a:lnTo>
                    <a:pt x="0" y="58"/>
                  </a:lnTo>
                  <a:lnTo>
                    <a:pt x="8" y="5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5" name="Freeform 1149"/>
            <p:cNvSpPr>
              <a:spLocks/>
            </p:cNvSpPr>
            <p:nvPr/>
          </p:nvSpPr>
          <p:spPr bwMode="auto">
            <a:xfrm>
              <a:off x="3920" y="2973"/>
              <a:ext cx="12" cy="171"/>
            </a:xfrm>
            <a:custGeom>
              <a:avLst/>
              <a:gdLst>
                <a:gd name="T0" fmla="*/ 4 w 12"/>
                <a:gd name="T1" fmla="*/ 171 h 171"/>
                <a:gd name="T2" fmla="*/ 8 w 12"/>
                <a:gd name="T3" fmla="*/ 167 h 171"/>
                <a:gd name="T4" fmla="*/ 12 w 12"/>
                <a:gd name="T5" fmla="*/ 0 h 171"/>
                <a:gd name="T6" fmla="*/ 4 w 12"/>
                <a:gd name="T7" fmla="*/ 0 h 171"/>
                <a:gd name="T8" fmla="*/ 0 w 12"/>
                <a:gd name="T9" fmla="*/ 167 h 171"/>
                <a:gd name="T10" fmla="*/ 4 w 12"/>
                <a:gd name="T11" fmla="*/ 163 h 171"/>
                <a:gd name="T12" fmla="*/ 4 w 12"/>
                <a:gd name="T13" fmla="*/ 171 h 171"/>
                <a:gd name="T14" fmla="*/ 8 w 12"/>
                <a:gd name="T15" fmla="*/ 171 h 171"/>
                <a:gd name="T16" fmla="*/ 8 w 12"/>
                <a:gd name="T17" fmla="*/ 167 h 171"/>
                <a:gd name="T18" fmla="*/ 4 w 12"/>
                <a:gd name="T19" fmla="*/ 171 h 1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71"/>
                <a:gd name="T32" fmla="*/ 12 w 12"/>
                <a:gd name="T33" fmla="*/ 171 h 1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71">
                  <a:moveTo>
                    <a:pt x="4" y="171"/>
                  </a:moveTo>
                  <a:lnTo>
                    <a:pt x="8" y="167"/>
                  </a:lnTo>
                  <a:lnTo>
                    <a:pt x="12" y="0"/>
                  </a:lnTo>
                  <a:lnTo>
                    <a:pt x="4" y="0"/>
                  </a:lnTo>
                  <a:lnTo>
                    <a:pt x="0" y="167"/>
                  </a:lnTo>
                  <a:lnTo>
                    <a:pt x="4" y="163"/>
                  </a:lnTo>
                  <a:lnTo>
                    <a:pt x="4" y="171"/>
                  </a:lnTo>
                  <a:lnTo>
                    <a:pt x="8" y="171"/>
                  </a:lnTo>
                  <a:lnTo>
                    <a:pt x="8" y="167"/>
                  </a:lnTo>
                  <a:lnTo>
                    <a:pt x="4" y="1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6" name="Freeform 1150"/>
            <p:cNvSpPr>
              <a:spLocks/>
            </p:cNvSpPr>
            <p:nvPr/>
          </p:nvSpPr>
          <p:spPr bwMode="auto">
            <a:xfrm>
              <a:off x="3842" y="3090"/>
              <a:ext cx="82" cy="54"/>
            </a:xfrm>
            <a:custGeom>
              <a:avLst/>
              <a:gdLst>
                <a:gd name="T0" fmla="*/ 7 w 82"/>
                <a:gd name="T1" fmla="*/ 2 h 54"/>
                <a:gd name="T2" fmla="*/ 3 w 82"/>
                <a:gd name="T3" fmla="*/ 6 h 54"/>
                <a:gd name="T4" fmla="*/ 9 w 82"/>
                <a:gd name="T5" fmla="*/ 8 h 54"/>
                <a:gd name="T6" fmla="*/ 19 w 82"/>
                <a:gd name="T7" fmla="*/ 13 h 54"/>
                <a:gd name="T8" fmla="*/ 28 w 82"/>
                <a:gd name="T9" fmla="*/ 21 h 54"/>
                <a:gd name="T10" fmla="*/ 40 w 82"/>
                <a:gd name="T11" fmla="*/ 29 h 54"/>
                <a:gd name="T12" fmla="*/ 53 w 82"/>
                <a:gd name="T13" fmla="*/ 38 h 54"/>
                <a:gd name="T14" fmla="*/ 63 w 82"/>
                <a:gd name="T15" fmla="*/ 46 h 54"/>
                <a:gd name="T16" fmla="*/ 74 w 82"/>
                <a:gd name="T17" fmla="*/ 52 h 54"/>
                <a:gd name="T18" fmla="*/ 82 w 82"/>
                <a:gd name="T19" fmla="*/ 54 h 54"/>
                <a:gd name="T20" fmla="*/ 82 w 82"/>
                <a:gd name="T21" fmla="*/ 46 h 54"/>
                <a:gd name="T22" fmla="*/ 76 w 82"/>
                <a:gd name="T23" fmla="*/ 44 h 54"/>
                <a:gd name="T24" fmla="*/ 67 w 82"/>
                <a:gd name="T25" fmla="*/ 40 h 54"/>
                <a:gd name="T26" fmla="*/ 57 w 82"/>
                <a:gd name="T27" fmla="*/ 33 h 54"/>
                <a:gd name="T28" fmla="*/ 46 w 82"/>
                <a:gd name="T29" fmla="*/ 23 h 54"/>
                <a:gd name="T30" fmla="*/ 32 w 82"/>
                <a:gd name="T31" fmla="*/ 15 h 54"/>
                <a:gd name="T32" fmla="*/ 23 w 82"/>
                <a:gd name="T33" fmla="*/ 8 h 54"/>
                <a:gd name="T34" fmla="*/ 11 w 82"/>
                <a:gd name="T35" fmla="*/ 2 h 54"/>
                <a:gd name="T36" fmla="*/ 3 w 82"/>
                <a:gd name="T37" fmla="*/ 0 h 54"/>
                <a:gd name="T38" fmla="*/ 0 w 82"/>
                <a:gd name="T39" fmla="*/ 4 h 54"/>
                <a:gd name="T40" fmla="*/ 3 w 82"/>
                <a:gd name="T41" fmla="*/ 0 h 54"/>
                <a:gd name="T42" fmla="*/ 0 w 82"/>
                <a:gd name="T43" fmla="*/ 0 h 54"/>
                <a:gd name="T44" fmla="*/ 0 w 82"/>
                <a:gd name="T45" fmla="*/ 4 h 54"/>
                <a:gd name="T46" fmla="*/ 7 w 82"/>
                <a:gd name="T47" fmla="*/ 2 h 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
                <a:gd name="T73" fmla="*/ 0 h 54"/>
                <a:gd name="T74" fmla="*/ 82 w 82"/>
                <a:gd name="T75" fmla="*/ 54 h 5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 h="54">
                  <a:moveTo>
                    <a:pt x="7" y="2"/>
                  </a:moveTo>
                  <a:lnTo>
                    <a:pt x="3" y="6"/>
                  </a:lnTo>
                  <a:lnTo>
                    <a:pt x="9" y="8"/>
                  </a:lnTo>
                  <a:lnTo>
                    <a:pt x="19" y="13"/>
                  </a:lnTo>
                  <a:lnTo>
                    <a:pt x="28" y="21"/>
                  </a:lnTo>
                  <a:lnTo>
                    <a:pt x="40" y="29"/>
                  </a:lnTo>
                  <a:lnTo>
                    <a:pt x="53" y="38"/>
                  </a:lnTo>
                  <a:lnTo>
                    <a:pt x="63" y="46"/>
                  </a:lnTo>
                  <a:lnTo>
                    <a:pt x="74" y="52"/>
                  </a:lnTo>
                  <a:lnTo>
                    <a:pt x="82" y="54"/>
                  </a:lnTo>
                  <a:lnTo>
                    <a:pt x="82" y="46"/>
                  </a:lnTo>
                  <a:lnTo>
                    <a:pt x="76" y="44"/>
                  </a:lnTo>
                  <a:lnTo>
                    <a:pt x="67" y="40"/>
                  </a:lnTo>
                  <a:lnTo>
                    <a:pt x="57" y="33"/>
                  </a:lnTo>
                  <a:lnTo>
                    <a:pt x="46" y="23"/>
                  </a:lnTo>
                  <a:lnTo>
                    <a:pt x="32" y="15"/>
                  </a:lnTo>
                  <a:lnTo>
                    <a:pt x="23" y="8"/>
                  </a:lnTo>
                  <a:lnTo>
                    <a:pt x="11" y="2"/>
                  </a:lnTo>
                  <a:lnTo>
                    <a:pt x="3" y="0"/>
                  </a:lnTo>
                  <a:lnTo>
                    <a:pt x="0" y="4"/>
                  </a:lnTo>
                  <a:lnTo>
                    <a:pt x="3" y="0"/>
                  </a:lnTo>
                  <a:lnTo>
                    <a:pt x="0" y="0"/>
                  </a:lnTo>
                  <a:lnTo>
                    <a:pt x="0" y="4"/>
                  </a:lnTo>
                  <a:lnTo>
                    <a:pt x="7"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7" name="Freeform 1151"/>
            <p:cNvSpPr>
              <a:spLocks/>
            </p:cNvSpPr>
            <p:nvPr/>
          </p:nvSpPr>
          <p:spPr bwMode="auto">
            <a:xfrm>
              <a:off x="3842" y="3092"/>
              <a:ext cx="151" cy="422"/>
            </a:xfrm>
            <a:custGeom>
              <a:avLst/>
              <a:gdLst>
                <a:gd name="T0" fmla="*/ 151 w 151"/>
                <a:gd name="T1" fmla="*/ 420 h 422"/>
                <a:gd name="T2" fmla="*/ 149 w 151"/>
                <a:gd name="T3" fmla="*/ 416 h 422"/>
                <a:gd name="T4" fmla="*/ 132 w 151"/>
                <a:gd name="T5" fmla="*/ 397 h 422"/>
                <a:gd name="T6" fmla="*/ 115 w 151"/>
                <a:gd name="T7" fmla="*/ 376 h 422"/>
                <a:gd name="T8" fmla="*/ 99 w 151"/>
                <a:gd name="T9" fmla="*/ 353 h 422"/>
                <a:gd name="T10" fmla="*/ 86 w 151"/>
                <a:gd name="T11" fmla="*/ 328 h 422"/>
                <a:gd name="T12" fmla="*/ 74 w 151"/>
                <a:gd name="T13" fmla="*/ 303 h 422"/>
                <a:gd name="T14" fmla="*/ 63 w 151"/>
                <a:gd name="T15" fmla="*/ 276 h 422"/>
                <a:gd name="T16" fmla="*/ 53 w 151"/>
                <a:gd name="T17" fmla="*/ 249 h 422"/>
                <a:gd name="T18" fmla="*/ 44 w 151"/>
                <a:gd name="T19" fmla="*/ 221 h 422"/>
                <a:gd name="T20" fmla="*/ 30 w 151"/>
                <a:gd name="T21" fmla="*/ 165 h 422"/>
                <a:gd name="T22" fmla="*/ 19 w 151"/>
                <a:gd name="T23" fmla="*/ 107 h 422"/>
                <a:gd name="T24" fmla="*/ 11 w 151"/>
                <a:gd name="T25" fmla="*/ 54 h 422"/>
                <a:gd name="T26" fmla="*/ 7 w 151"/>
                <a:gd name="T27" fmla="*/ 0 h 422"/>
                <a:gd name="T28" fmla="*/ 0 w 151"/>
                <a:gd name="T29" fmla="*/ 2 h 422"/>
                <a:gd name="T30" fmla="*/ 5 w 151"/>
                <a:gd name="T31" fmla="*/ 54 h 422"/>
                <a:gd name="T32" fmla="*/ 13 w 151"/>
                <a:gd name="T33" fmla="*/ 109 h 422"/>
                <a:gd name="T34" fmla="*/ 23 w 151"/>
                <a:gd name="T35" fmla="*/ 167 h 422"/>
                <a:gd name="T36" fmla="*/ 38 w 151"/>
                <a:gd name="T37" fmla="*/ 223 h 422"/>
                <a:gd name="T38" fmla="*/ 46 w 151"/>
                <a:gd name="T39" fmla="*/ 251 h 422"/>
                <a:gd name="T40" fmla="*/ 55 w 151"/>
                <a:gd name="T41" fmla="*/ 278 h 422"/>
                <a:gd name="T42" fmla="*/ 67 w 151"/>
                <a:gd name="T43" fmla="*/ 305 h 422"/>
                <a:gd name="T44" fmla="*/ 80 w 151"/>
                <a:gd name="T45" fmla="*/ 332 h 422"/>
                <a:gd name="T46" fmla="*/ 94 w 151"/>
                <a:gd name="T47" fmla="*/ 357 h 422"/>
                <a:gd name="T48" fmla="*/ 109 w 151"/>
                <a:gd name="T49" fmla="*/ 380 h 422"/>
                <a:gd name="T50" fmla="*/ 126 w 151"/>
                <a:gd name="T51" fmla="*/ 401 h 422"/>
                <a:gd name="T52" fmla="*/ 144 w 151"/>
                <a:gd name="T53" fmla="*/ 422 h 422"/>
                <a:gd name="T54" fmla="*/ 144 w 151"/>
                <a:gd name="T55" fmla="*/ 418 h 422"/>
                <a:gd name="T56" fmla="*/ 151 w 151"/>
                <a:gd name="T57" fmla="*/ 420 h 422"/>
                <a:gd name="T58" fmla="*/ 151 w 151"/>
                <a:gd name="T59" fmla="*/ 418 h 422"/>
                <a:gd name="T60" fmla="*/ 149 w 151"/>
                <a:gd name="T61" fmla="*/ 416 h 422"/>
                <a:gd name="T62" fmla="*/ 151 w 151"/>
                <a:gd name="T63" fmla="*/ 420 h 4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1"/>
                <a:gd name="T97" fmla="*/ 0 h 422"/>
                <a:gd name="T98" fmla="*/ 151 w 151"/>
                <a:gd name="T99" fmla="*/ 422 h 4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1" h="422">
                  <a:moveTo>
                    <a:pt x="151" y="420"/>
                  </a:moveTo>
                  <a:lnTo>
                    <a:pt x="149" y="416"/>
                  </a:lnTo>
                  <a:lnTo>
                    <a:pt x="132" y="397"/>
                  </a:lnTo>
                  <a:lnTo>
                    <a:pt x="115" y="376"/>
                  </a:lnTo>
                  <a:lnTo>
                    <a:pt x="99" y="353"/>
                  </a:lnTo>
                  <a:lnTo>
                    <a:pt x="86" y="328"/>
                  </a:lnTo>
                  <a:lnTo>
                    <a:pt x="74" y="303"/>
                  </a:lnTo>
                  <a:lnTo>
                    <a:pt x="63" y="276"/>
                  </a:lnTo>
                  <a:lnTo>
                    <a:pt x="53" y="249"/>
                  </a:lnTo>
                  <a:lnTo>
                    <a:pt x="44" y="221"/>
                  </a:lnTo>
                  <a:lnTo>
                    <a:pt x="30" y="165"/>
                  </a:lnTo>
                  <a:lnTo>
                    <a:pt x="19" y="107"/>
                  </a:lnTo>
                  <a:lnTo>
                    <a:pt x="11" y="54"/>
                  </a:lnTo>
                  <a:lnTo>
                    <a:pt x="7" y="0"/>
                  </a:lnTo>
                  <a:lnTo>
                    <a:pt x="0" y="2"/>
                  </a:lnTo>
                  <a:lnTo>
                    <a:pt x="5" y="54"/>
                  </a:lnTo>
                  <a:lnTo>
                    <a:pt x="13" y="109"/>
                  </a:lnTo>
                  <a:lnTo>
                    <a:pt x="23" y="167"/>
                  </a:lnTo>
                  <a:lnTo>
                    <a:pt x="38" y="223"/>
                  </a:lnTo>
                  <a:lnTo>
                    <a:pt x="46" y="251"/>
                  </a:lnTo>
                  <a:lnTo>
                    <a:pt x="55" y="278"/>
                  </a:lnTo>
                  <a:lnTo>
                    <a:pt x="67" y="305"/>
                  </a:lnTo>
                  <a:lnTo>
                    <a:pt x="80" y="332"/>
                  </a:lnTo>
                  <a:lnTo>
                    <a:pt x="94" y="357"/>
                  </a:lnTo>
                  <a:lnTo>
                    <a:pt x="109" y="380"/>
                  </a:lnTo>
                  <a:lnTo>
                    <a:pt x="126" y="401"/>
                  </a:lnTo>
                  <a:lnTo>
                    <a:pt x="144" y="422"/>
                  </a:lnTo>
                  <a:lnTo>
                    <a:pt x="144" y="418"/>
                  </a:lnTo>
                  <a:lnTo>
                    <a:pt x="151" y="420"/>
                  </a:lnTo>
                  <a:lnTo>
                    <a:pt x="151" y="418"/>
                  </a:lnTo>
                  <a:lnTo>
                    <a:pt x="149" y="416"/>
                  </a:lnTo>
                  <a:lnTo>
                    <a:pt x="151" y="4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8" name="Freeform 1152"/>
            <p:cNvSpPr>
              <a:spLocks/>
            </p:cNvSpPr>
            <p:nvPr/>
          </p:nvSpPr>
          <p:spPr bwMode="auto">
            <a:xfrm>
              <a:off x="3972" y="3510"/>
              <a:ext cx="67" cy="114"/>
            </a:xfrm>
            <a:custGeom>
              <a:avLst/>
              <a:gdLst>
                <a:gd name="T0" fmla="*/ 67 w 67"/>
                <a:gd name="T1" fmla="*/ 112 h 114"/>
                <a:gd name="T2" fmla="*/ 67 w 67"/>
                <a:gd name="T3" fmla="*/ 108 h 114"/>
                <a:gd name="T4" fmla="*/ 46 w 67"/>
                <a:gd name="T5" fmla="*/ 91 h 114"/>
                <a:gd name="T6" fmla="*/ 31 w 67"/>
                <a:gd name="T7" fmla="*/ 79 h 114"/>
                <a:gd name="T8" fmla="*/ 19 w 67"/>
                <a:gd name="T9" fmla="*/ 71 h 114"/>
                <a:gd name="T10" fmla="*/ 12 w 67"/>
                <a:gd name="T11" fmla="*/ 64 h 114"/>
                <a:gd name="T12" fmla="*/ 10 w 67"/>
                <a:gd name="T13" fmla="*/ 62 h 114"/>
                <a:gd name="T14" fmla="*/ 8 w 67"/>
                <a:gd name="T15" fmla="*/ 58 h 114"/>
                <a:gd name="T16" fmla="*/ 8 w 67"/>
                <a:gd name="T17" fmla="*/ 54 h 114"/>
                <a:gd name="T18" fmla="*/ 8 w 67"/>
                <a:gd name="T19" fmla="*/ 48 h 114"/>
                <a:gd name="T20" fmla="*/ 12 w 67"/>
                <a:gd name="T21" fmla="*/ 29 h 114"/>
                <a:gd name="T22" fmla="*/ 21 w 67"/>
                <a:gd name="T23" fmla="*/ 2 h 114"/>
                <a:gd name="T24" fmla="*/ 14 w 67"/>
                <a:gd name="T25" fmla="*/ 0 h 114"/>
                <a:gd name="T26" fmla="*/ 6 w 67"/>
                <a:gd name="T27" fmla="*/ 27 h 114"/>
                <a:gd name="T28" fmla="*/ 2 w 67"/>
                <a:gd name="T29" fmla="*/ 46 h 114"/>
                <a:gd name="T30" fmla="*/ 0 w 67"/>
                <a:gd name="T31" fmla="*/ 54 h 114"/>
                <a:gd name="T32" fmla="*/ 2 w 67"/>
                <a:gd name="T33" fmla="*/ 60 h 114"/>
                <a:gd name="T34" fmla="*/ 2 w 67"/>
                <a:gd name="T35" fmla="*/ 66 h 114"/>
                <a:gd name="T36" fmla="*/ 6 w 67"/>
                <a:gd name="T37" fmla="*/ 69 h 114"/>
                <a:gd name="T38" fmla="*/ 15 w 67"/>
                <a:gd name="T39" fmla="*/ 77 h 114"/>
                <a:gd name="T40" fmla="*/ 27 w 67"/>
                <a:gd name="T41" fmla="*/ 85 h 114"/>
                <a:gd name="T42" fmla="*/ 42 w 67"/>
                <a:gd name="T43" fmla="*/ 96 h 114"/>
                <a:gd name="T44" fmla="*/ 61 w 67"/>
                <a:gd name="T45" fmla="*/ 114 h 114"/>
                <a:gd name="T46" fmla="*/ 61 w 67"/>
                <a:gd name="T47" fmla="*/ 110 h 114"/>
                <a:gd name="T48" fmla="*/ 67 w 67"/>
                <a:gd name="T49" fmla="*/ 112 h 114"/>
                <a:gd name="T50" fmla="*/ 67 w 67"/>
                <a:gd name="T51" fmla="*/ 110 h 114"/>
                <a:gd name="T52" fmla="*/ 67 w 67"/>
                <a:gd name="T53" fmla="*/ 108 h 114"/>
                <a:gd name="T54" fmla="*/ 67 w 67"/>
                <a:gd name="T55" fmla="*/ 112 h 1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14"/>
                <a:gd name="T86" fmla="*/ 67 w 67"/>
                <a:gd name="T87" fmla="*/ 114 h 1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14">
                  <a:moveTo>
                    <a:pt x="67" y="112"/>
                  </a:moveTo>
                  <a:lnTo>
                    <a:pt x="67" y="108"/>
                  </a:lnTo>
                  <a:lnTo>
                    <a:pt x="46" y="91"/>
                  </a:lnTo>
                  <a:lnTo>
                    <a:pt x="31" y="79"/>
                  </a:lnTo>
                  <a:lnTo>
                    <a:pt x="19" y="71"/>
                  </a:lnTo>
                  <a:lnTo>
                    <a:pt x="12" y="64"/>
                  </a:lnTo>
                  <a:lnTo>
                    <a:pt x="10" y="62"/>
                  </a:lnTo>
                  <a:lnTo>
                    <a:pt x="8" y="58"/>
                  </a:lnTo>
                  <a:lnTo>
                    <a:pt x="8" y="54"/>
                  </a:lnTo>
                  <a:lnTo>
                    <a:pt x="8" y="48"/>
                  </a:lnTo>
                  <a:lnTo>
                    <a:pt x="12" y="29"/>
                  </a:lnTo>
                  <a:lnTo>
                    <a:pt x="21" y="2"/>
                  </a:lnTo>
                  <a:lnTo>
                    <a:pt x="14" y="0"/>
                  </a:lnTo>
                  <a:lnTo>
                    <a:pt x="6" y="27"/>
                  </a:lnTo>
                  <a:lnTo>
                    <a:pt x="2" y="46"/>
                  </a:lnTo>
                  <a:lnTo>
                    <a:pt x="0" y="54"/>
                  </a:lnTo>
                  <a:lnTo>
                    <a:pt x="2" y="60"/>
                  </a:lnTo>
                  <a:lnTo>
                    <a:pt x="2" y="66"/>
                  </a:lnTo>
                  <a:lnTo>
                    <a:pt x="6" y="69"/>
                  </a:lnTo>
                  <a:lnTo>
                    <a:pt x="15" y="77"/>
                  </a:lnTo>
                  <a:lnTo>
                    <a:pt x="27" y="85"/>
                  </a:lnTo>
                  <a:lnTo>
                    <a:pt x="42" y="96"/>
                  </a:lnTo>
                  <a:lnTo>
                    <a:pt x="61" y="114"/>
                  </a:lnTo>
                  <a:lnTo>
                    <a:pt x="61" y="110"/>
                  </a:lnTo>
                  <a:lnTo>
                    <a:pt x="67" y="112"/>
                  </a:lnTo>
                  <a:lnTo>
                    <a:pt x="67" y="110"/>
                  </a:lnTo>
                  <a:lnTo>
                    <a:pt x="67" y="108"/>
                  </a:lnTo>
                  <a:lnTo>
                    <a:pt x="67" y="1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89" name="Freeform 1153"/>
            <p:cNvSpPr>
              <a:spLocks/>
            </p:cNvSpPr>
            <p:nvPr/>
          </p:nvSpPr>
          <p:spPr bwMode="auto">
            <a:xfrm>
              <a:off x="4030" y="3620"/>
              <a:ext cx="103" cy="148"/>
            </a:xfrm>
            <a:custGeom>
              <a:avLst/>
              <a:gdLst>
                <a:gd name="T0" fmla="*/ 96 w 103"/>
                <a:gd name="T1" fmla="*/ 140 h 148"/>
                <a:gd name="T2" fmla="*/ 103 w 103"/>
                <a:gd name="T3" fmla="*/ 138 h 148"/>
                <a:gd name="T4" fmla="*/ 88 w 103"/>
                <a:gd name="T5" fmla="*/ 124 h 148"/>
                <a:gd name="T6" fmla="*/ 73 w 103"/>
                <a:gd name="T7" fmla="*/ 109 h 148"/>
                <a:gd name="T8" fmla="*/ 55 w 103"/>
                <a:gd name="T9" fmla="*/ 92 h 148"/>
                <a:gd name="T10" fmla="*/ 38 w 103"/>
                <a:gd name="T11" fmla="*/ 75 h 148"/>
                <a:gd name="T12" fmla="*/ 23 w 103"/>
                <a:gd name="T13" fmla="*/ 55 h 148"/>
                <a:gd name="T14" fmla="*/ 13 w 103"/>
                <a:gd name="T15" fmla="*/ 36 h 148"/>
                <a:gd name="T16" fmla="*/ 9 w 103"/>
                <a:gd name="T17" fmla="*/ 27 h 148"/>
                <a:gd name="T18" fmla="*/ 7 w 103"/>
                <a:gd name="T19" fmla="*/ 19 h 148"/>
                <a:gd name="T20" fmla="*/ 7 w 103"/>
                <a:gd name="T21" fmla="*/ 9 h 148"/>
                <a:gd name="T22" fmla="*/ 9 w 103"/>
                <a:gd name="T23" fmla="*/ 2 h 148"/>
                <a:gd name="T24" fmla="*/ 3 w 103"/>
                <a:gd name="T25" fmla="*/ 0 h 148"/>
                <a:gd name="T26" fmla="*/ 0 w 103"/>
                <a:gd name="T27" fmla="*/ 9 h 148"/>
                <a:gd name="T28" fmla="*/ 2 w 103"/>
                <a:gd name="T29" fmla="*/ 19 h 148"/>
                <a:gd name="T30" fmla="*/ 3 w 103"/>
                <a:gd name="T31" fmla="*/ 29 h 148"/>
                <a:gd name="T32" fmla="*/ 7 w 103"/>
                <a:gd name="T33" fmla="*/ 40 h 148"/>
                <a:gd name="T34" fmla="*/ 17 w 103"/>
                <a:gd name="T35" fmla="*/ 59 h 148"/>
                <a:gd name="T36" fmla="*/ 32 w 103"/>
                <a:gd name="T37" fmla="*/ 78 h 148"/>
                <a:gd name="T38" fmla="*/ 50 w 103"/>
                <a:gd name="T39" fmla="*/ 98 h 148"/>
                <a:gd name="T40" fmla="*/ 67 w 103"/>
                <a:gd name="T41" fmla="*/ 115 h 148"/>
                <a:gd name="T42" fmla="*/ 84 w 103"/>
                <a:gd name="T43" fmla="*/ 130 h 148"/>
                <a:gd name="T44" fmla="*/ 97 w 103"/>
                <a:gd name="T45" fmla="*/ 144 h 148"/>
                <a:gd name="T46" fmla="*/ 103 w 103"/>
                <a:gd name="T47" fmla="*/ 142 h 148"/>
                <a:gd name="T48" fmla="*/ 97 w 103"/>
                <a:gd name="T49" fmla="*/ 144 h 148"/>
                <a:gd name="T50" fmla="*/ 101 w 103"/>
                <a:gd name="T51" fmla="*/ 148 h 148"/>
                <a:gd name="T52" fmla="*/ 103 w 103"/>
                <a:gd name="T53" fmla="*/ 142 h 148"/>
                <a:gd name="T54" fmla="*/ 96 w 103"/>
                <a:gd name="T55" fmla="*/ 140 h 1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3"/>
                <a:gd name="T85" fmla="*/ 0 h 148"/>
                <a:gd name="T86" fmla="*/ 103 w 103"/>
                <a:gd name="T87" fmla="*/ 148 h 14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3" h="148">
                  <a:moveTo>
                    <a:pt x="96" y="140"/>
                  </a:moveTo>
                  <a:lnTo>
                    <a:pt x="103" y="138"/>
                  </a:lnTo>
                  <a:lnTo>
                    <a:pt x="88" y="124"/>
                  </a:lnTo>
                  <a:lnTo>
                    <a:pt x="73" y="109"/>
                  </a:lnTo>
                  <a:lnTo>
                    <a:pt x="55" y="92"/>
                  </a:lnTo>
                  <a:lnTo>
                    <a:pt x="38" y="75"/>
                  </a:lnTo>
                  <a:lnTo>
                    <a:pt x="23" y="55"/>
                  </a:lnTo>
                  <a:lnTo>
                    <a:pt x="13" y="36"/>
                  </a:lnTo>
                  <a:lnTo>
                    <a:pt x="9" y="27"/>
                  </a:lnTo>
                  <a:lnTo>
                    <a:pt x="7" y="19"/>
                  </a:lnTo>
                  <a:lnTo>
                    <a:pt x="7" y="9"/>
                  </a:lnTo>
                  <a:lnTo>
                    <a:pt x="9" y="2"/>
                  </a:lnTo>
                  <a:lnTo>
                    <a:pt x="3" y="0"/>
                  </a:lnTo>
                  <a:lnTo>
                    <a:pt x="0" y="9"/>
                  </a:lnTo>
                  <a:lnTo>
                    <a:pt x="2" y="19"/>
                  </a:lnTo>
                  <a:lnTo>
                    <a:pt x="3" y="29"/>
                  </a:lnTo>
                  <a:lnTo>
                    <a:pt x="7" y="40"/>
                  </a:lnTo>
                  <a:lnTo>
                    <a:pt x="17" y="59"/>
                  </a:lnTo>
                  <a:lnTo>
                    <a:pt x="32" y="78"/>
                  </a:lnTo>
                  <a:lnTo>
                    <a:pt x="50" y="98"/>
                  </a:lnTo>
                  <a:lnTo>
                    <a:pt x="67" y="115"/>
                  </a:lnTo>
                  <a:lnTo>
                    <a:pt x="84" y="130"/>
                  </a:lnTo>
                  <a:lnTo>
                    <a:pt x="97" y="144"/>
                  </a:lnTo>
                  <a:lnTo>
                    <a:pt x="103" y="142"/>
                  </a:lnTo>
                  <a:lnTo>
                    <a:pt x="97" y="144"/>
                  </a:lnTo>
                  <a:lnTo>
                    <a:pt x="101" y="148"/>
                  </a:lnTo>
                  <a:lnTo>
                    <a:pt x="103" y="142"/>
                  </a:lnTo>
                  <a:lnTo>
                    <a:pt x="96" y="14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0" name="Freeform 1154"/>
            <p:cNvSpPr>
              <a:spLocks/>
            </p:cNvSpPr>
            <p:nvPr/>
          </p:nvSpPr>
          <p:spPr bwMode="auto">
            <a:xfrm>
              <a:off x="4126" y="3760"/>
              <a:ext cx="51" cy="269"/>
            </a:xfrm>
            <a:custGeom>
              <a:avLst/>
              <a:gdLst>
                <a:gd name="T0" fmla="*/ 48 w 51"/>
                <a:gd name="T1" fmla="*/ 261 h 269"/>
                <a:gd name="T2" fmla="*/ 51 w 51"/>
                <a:gd name="T3" fmla="*/ 263 h 269"/>
                <a:gd name="T4" fmla="*/ 48 w 51"/>
                <a:gd name="T5" fmla="*/ 247 h 269"/>
                <a:gd name="T6" fmla="*/ 42 w 51"/>
                <a:gd name="T7" fmla="*/ 215 h 269"/>
                <a:gd name="T8" fmla="*/ 34 w 51"/>
                <a:gd name="T9" fmla="*/ 173 h 269"/>
                <a:gd name="T10" fmla="*/ 26 w 51"/>
                <a:gd name="T11" fmla="*/ 125 h 269"/>
                <a:gd name="T12" fmla="*/ 21 w 51"/>
                <a:gd name="T13" fmla="*/ 77 h 269"/>
                <a:gd name="T14" fmla="*/ 13 w 51"/>
                <a:gd name="T15" fmla="*/ 36 h 269"/>
                <a:gd name="T16" fmla="*/ 9 w 51"/>
                <a:gd name="T17" fmla="*/ 9 h 269"/>
                <a:gd name="T18" fmla="*/ 0 w 51"/>
                <a:gd name="T19" fmla="*/ 0 h 269"/>
                <a:gd name="T20" fmla="*/ 7 w 51"/>
                <a:gd name="T21" fmla="*/ 2 h 269"/>
                <a:gd name="T22" fmla="*/ 1 w 51"/>
                <a:gd name="T23" fmla="*/ 9 h 269"/>
                <a:gd name="T24" fmla="*/ 7 w 51"/>
                <a:gd name="T25" fmla="*/ 38 h 269"/>
                <a:gd name="T26" fmla="*/ 13 w 51"/>
                <a:gd name="T27" fmla="*/ 79 h 269"/>
                <a:gd name="T28" fmla="*/ 19 w 51"/>
                <a:gd name="T29" fmla="*/ 125 h 269"/>
                <a:gd name="T30" fmla="*/ 26 w 51"/>
                <a:gd name="T31" fmla="*/ 173 h 269"/>
                <a:gd name="T32" fmla="*/ 34 w 51"/>
                <a:gd name="T33" fmla="*/ 217 h 269"/>
                <a:gd name="T34" fmla="*/ 40 w 51"/>
                <a:gd name="T35" fmla="*/ 249 h 269"/>
                <a:gd name="T36" fmla="*/ 46 w 51"/>
                <a:gd name="T37" fmla="*/ 267 h 269"/>
                <a:gd name="T38" fmla="*/ 48 w 51"/>
                <a:gd name="T39" fmla="*/ 269 h 269"/>
                <a:gd name="T40" fmla="*/ 46 w 51"/>
                <a:gd name="T41" fmla="*/ 267 h 269"/>
                <a:gd name="T42" fmla="*/ 46 w 51"/>
                <a:gd name="T43" fmla="*/ 269 h 269"/>
                <a:gd name="T44" fmla="*/ 48 w 51"/>
                <a:gd name="T45" fmla="*/ 269 h 269"/>
                <a:gd name="T46" fmla="*/ 48 w 51"/>
                <a:gd name="T47" fmla="*/ 261 h 2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1"/>
                <a:gd name="T73" fmla="*/ 0 h 269"/>
                <a:gd name="T74" fmla="*/ 51 w 51"/>
                <a:gd name="T75" fmla="*/ 269 h 2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1" h="269">
                  <a:moveTo>
                    <a:pt x="48" y="261"/>
                  </a:moveTo>
                  <a:lnTo>
                    <a:pt x="51" y="263"/>
                  </a:lnTo>
                  <a:lnTo>
                    <a:pt x="48" y="247"/>
                  </a:lnTo>
                  <a:lnTo>
                    <a:pt x="42" y="215"/>
                  </a:lnTo>
                  <a:lnTo>
                    <a:pt x="34" y="173"/>
                  </a:lnTo>
                  <a:lnTo>
                    <a:pt x="26" y="125"/>
                  </a:lnTo>
                  <a:lnTo>
                    <a:pt x="21" y="77"/>
                  </a:lnTo>
                  <a:lnTo>
                    <a:pt x="13" y="36"/>
                  </a:lnTo>
                  <a:lnTo>
                    <a:pt x="9" y="9"/>
                  </a:lnTo>
                  <a:lnTo>
                    <a:pt x="0" y="0"/>
                  </a:lnTo>
                  <a:lnTo>
                    <a:pt x="7" y="2"/>
                  </a:lnTo>
                  <a:lnTo>
                    <a:pt x="1" y="9"/>
                  </a:lnTo>
                  <a:lnTo>
                    <a:pt x="7" y="38"/>
                  </a:lnTo>
                  <a:lnTo>
                    <a:pt x="13" y="79"/>
                  </a:lnTo>
                  <a:lnTo>
                    <a:pt x="19" y="125"/>
                  </a:lnTo>
                  <a:lnTo>
                    <a:pt x="26" y="173"/>
                  </a:lnTo>
                  <a:lnTo>
                    <a:pt x="34" y="217"/>
                  </a:lnTo>
                  <a:lnTo>
                    <a:pt x="40" y="249"/>
                  </a:lnTo>
                  <a:lnTo>
                    <a:pt x="46" y="267"/>
                  </a:lnTo>
                  <a:lnTo>
                    <a:pt x="48" y="269"/>
                  </a:lnTo>
                  <a:lnTo>
                    <a:pt x="46" y="267"/>
                  </a:lnTo>
                  <a:lnTo>
                    <a:pt x="46" y="269"/>
                  </a:lnTo>
                  <a:lnTo>
                    <a:pt x="48" y="269"/>
                  </a:lnTo>
                  <a:lnTo>
                    <a:pt x="48" y="26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1" name="Freeform 1155"/>
            <p:cNvSpPr>
              <a:spLocks/>
            </p:cNvSpPr>
            <p:nvPr/>
          </p:nvSpPr>
          <p:spPr bwMode="auto">
            <a:xfrm>
              <a:off x="4174" y="4000"/>
              <a:ext cx="101" cy="29"/>
            </a:xfrm>
            <a:custGeom>
              <a:avLst/>
              <a:gdLst>
                <a:gd name="T0" fmla="*/ 94 w 101"/>
                <a:gd name="T1" fmla="*/ 4 h 29"/>
                <a:gd name="T2" fmla="*/ 97 w 101"/>
                <a:gd name="T3" fmla="*/ 0 h 29"/>
                <a:gd name="T4" fmla="*/ 88 w 101"/>
                <a:gd name="T5" fmla="*/ 2 h 29"/>
                <a:gd name="T6" fmla="*/ 76 w 101"/>
                <a:gd name="T7" fmla="*/ 4 h 29"/>
                <a:gd name="T8" fmla="*/ 63 w 101"/>
                <a:gd name="T9" fmla="*/ 7 h 29"/>
                <a:gd name="T10" fmla="*/ 48 w 101"/>
                <a:gd name="T11" fmla="*/ 11 h 29"/>
                <a:gd name="T12" fmla="*/ 32 w 101"/>
                <a:gd name="T13" fmla="*/ 15 h 29"/>
                <a:gd name="T14" fmla="*/ 19 w 101"/>
                <a:gd name="T15" fmla="*/ 17 h 29"/>
                <a:gd name="T16" fmla="*/ 7 w 101"/>
                <a:gd name="T17" fmla="*/ 19 h 29"/>
                <a:gd name="T18" fmla="*/ 0 w 101"/>
                <a:gd name="T19" fmla="*/ 21 h 29"/>
                <a:gd name="T20" fmla="*/ 0 w 101"/>
                <a:gd name="T21" fmla="*/ 29 h 29"/>
                <a:gd name="T22" fmla="*/ 9 w 101"/>
                <a:gd name="T23" fmla="*/ 27 h 29"/>
                <a:gd name="T24" fmla="*/ 21 w 101"/>
                <a:gd name="T25" fmla="*/ 25 h 29"/>
                <a:gd name="T26" fmla="*/ 34 w 101"/>
                <a:gd name="T27" fmla="*/ 21 h 29"/>
                <a:gd name="T28" fmla="*/ 49 w 101"/>
                <a:gd name="T29" fmla="*/ 17 h 29"/>
                <a:gd name="T30" fmla="*/ 65 w 101"/>
                <a:gd name="T31" fmla="*/ 13 h 29"/>
                <a:gd name="T32" fmla="*/ 78 w 101"/>
                <a:gd name="T33" fmla="*/ 11 h 29"/>
                <a:gd name="T34" fmla="*/ 90 w 101"/>
                <a:gd name="T35" fmla="*/ 7 h 29"/>
                <a:gd name="T36" fmla="*/ 97 w 101"/>
                <a:gd name="T37" fmla="*/ 7 h 29"/>
                <a:gd name="T38" fmla="*/ 101 w 101"/>
                <a:gd name="T39" fmla="*/ 4 h 29"/>
                <a:gd name="T40" fmla="*/ 97 w 101"/>
                <a:gd name="T41" fmla="*/ 7 h 29"/>
                <a:gd name="T42" fmla="*/ 101 w 101"/>
                <a:gd name="T43" fmla="*/ 7 h 29"/>
                <a:gd name="T44" fmla="*/ 101 w 101"/>
                <a:gd name="T45" fmla="*/ 4 h 29"/>
                <a:gd name="T46" fmla="*/ 94 w 101"/>
                <a:gd name="T47" fmla="*/ 4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1"/>
                <a:gd name="T73" fmla="*/ 0 h 29"/>
                <a:gd name="T74" fmla="*/ 101 w 101"/>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1" h="29">
                  <a:moveTo>
                    <a:pt x="94" y="4"/>
                  </a:moveTo>
                  <a:lnTo>
                    <a:pt x="97" y="0"/>
                  </a:lnTo>
                  <a:lnTo>
                    <a:pt x="88" y="2"/>
                  </a:lnTo>
                  <a:lnTo>
                    <a:pt x="76" y="4"/>
                  </a:lnTo>
                  <a:lnTo>
                    <a:pt x="63" y="7"/>
                  </a:lnTo>
                  <a:lnTo>
                    <a:pt x="48" y="11"/>
                  </a:lnTo>
                  <a:lnTo>
                    <a:pt x="32" y="15"/>
                  </a:lnTo>
                  <a:lnTo>
                    <a:pt x="19" y="17"/>
                  </a:lnTo>
                  <a:lnTo>
                    <a:pt x="7" y="19"/>
                  </a:lnTo>
                  <a:lnTo>
                    <a:pt x="0" y="21"/>
                  </a:lnTo>
                  <a:lnTo>
                    <a:pt x="0" y="29"/>
                  </a:lnTo>
                  <a:lnTo>
                    <a:pt x="9" y="27"/>
                  </a:lnTo>
                  <a:lnTo>
                    <a:pt x="21" y="25"/>
                  </a:lnTo>
                  <a:lnTo>
                    <a:pt x="34" y="21"/>
                  </a:lnTo>
                  <a:lnTo>
                    <a:pt x="49" y="17"/>
                  </a:lnTo>
                  <a:lnTo>
                    <a:pt x="65" y="13"/>
                  </a:lnTo>
                  <a:lnTo>
                    <a:pt x="78" y="11"/>
                  </a:lnTo>
                  <a:lnTo>
                    <a:pt x="90" y="7"/>
                  </a:lnTo>
                  <a:lnTo>
                    <a:pt x="97" y="7"/>
                  </a:lnTo>
                  <a:lnTo>
                    <a:pt x="101" y="4"/>
                  </a:lnTo>
                  <a:lnTo>
                    <a:pt x="97" y="7"/>
                  </a:lnTo>
                  <a:lnTo>
                    <a:pt x="101" y="7"/>
                  </a:lnTo>
                  <a:lnTo>
                    <a:pt x="101" y="4"/>
                  </a:lnTo>
                  <a:lnTo>
                    <a:pt x="94"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2" name="Freeform 1156"/>
            <p:cNvSpPr>
              <a:spLocks/>
            </p:cNvSpPr>
            <p:nvPr/>
          </p:nvSpPr>
          <p:spPr bwMode="auto">
            <a:xfrm>
              <a:off x="4268" y="3804"/>
              <a:ext cx="38" cy="200"/>
            </a:xfrm>
            <a:custGeom>
              <a:avLst/>
              <a:gdLst>
                <a:gd name="T0" fmla="*/ 36 w 38"/>
                <a:gd name="T1" fmla="*/ 0 h 200"/>
                <a:gd name="T2" fmla="*/ 32 w 38"/>
                <a:gd name="T3" fmla="*/ 2 h 200"/>
                <a:gd name="T4" fmla="*/ 26 w 38"/>
                <a:gd name="T5" fmla="*/ 8 h 200"/>
                <a:gd name="T6" fmla="*/ 21 w 38"/>
                <a:gd name="T7" fmla="*/ 17 h 200"/>
                <a:gd name="T8" fmla="*/ 17 w 38"/>
                <a:gd name="T9" fmla="*/ 27 h 200"/>
                <a:gd name="T10" fmla="*/ 13 w 38"/>
                <a:gd name="T11" fmla="*/ 38 h 200"/>
                <a:gd name="T12" fmla="*/ 7 w 38"/>
                <a:gd name="T13" fmla="*/ 63 h 200"/>
                <a:gd name="T14" fmla="*/ 3 w 38"/>
                <a:gd name="T15" fmla="*/ 90 h 200"/>
                <a:gd name="T16" fmla="*/ 1 w 38"/>
                <a:gd name="T17" fmla="*/ 119 h 200"/>
                <a:gd name="T18" fmla="*/ 0 w 38"/>
                <a:gd name="T19" fmla="*/ 148 h 200"/>
                <a:gd name="T20" fmla="*/ 0 w 38"/>
                <a:gd name="T21" fmla="*/ 175 h 200"/>
                <a:gd name="T22" fmla="*/ 0 w 38"/>
                <a:gd name="T23" fmla="*/ 200 h 200"/>
                <a:gd name="T24" fmla="*/ 7 w 38"/>
                <a:gd name="T25" fmla="*/ 200 h 200"/>
                <a:gd name="T26" fmla="*/ 7 w 38"/>
                <a:gd name="T27" fmla="*/ 175 h 200"/>
                <a:gd name="T28" fmla="*/ 7 w 38"/>
                <a:gd name="T29" fmla="*/ 148 h 200"/>
                <a:gd name="T30" fmla="*/ 7 w 38"/>
                <a:gd name="T31" fmla="*/ 119 h 200"/>
                <a:gd name="T32" fmla="*/ 11 w 38"/>
                <a:gd name="T33" fmla="*/ 90 h 200"/>
                <a:gd name="T34" fmla="*/ 15 w 38"/>
                <a:gd name="T35" fmla="*/ 63 h 200"/>
                <a:gd name="T36" fmla="*/ 19 w 38"/>
                <a:gd name="T37" fmla="*/ 40 h 200"/>
                <a:gd name="T38" fmla="*/ 23 w 38"/>
                <a:gd name="T39" fmla="*/ 29 h 200"/>
                <a:gd name="T40" fmla="*/ 26 w 38"/>
                <a:gd name="T41" fmla="*/ 21 h 200"/>
                <a:gd name="T42" fmla="*/ 32 w 38"/>
                <a:gd name="T43" fmla="*/ 13 h 200"/>
                <a:gd name="T44" fmla="*/ 38 w 38"/>
                <a:gd name="T45" fmla="*/ 6 h 200"/>
                <a:gd name="T46" fmla="*/ 32 w 38"/>
                <a:gd name="T47" fmla="*/ 8 h 200"/>
                <a:gd name="T48" fmla="*/ 36 w 38"/>
                <a:gd name="T49" fmla="*/ 0 h 200"/>
                <a:gd name="T50" fmla="*/ 34 w 38"/>
                <a:gd name="T51" fmla="*/ 0 h 200"/>
                <a:gd name="T52" fmla="*/ 32 w 38"/>
                <a:gd name="T53" fmla="*/ 2 h 200"/>
                <a:gd name="T54" fmla="*/ 36 w 38"/>
                <a:gd name="T55" fmla="*/ 0 h 2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8"/>
                <a:gd name="T85" fmla="*/ 0 h 200"/>
                <a:gd name="T86" fmla="*/ 38 w 38"/>
                <a:gd name="T87" fmla="*/ 200 h 2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8" h="200">
                  <a:moveTo>
                    <a:pt x="36" y="0"/>
                  </a:moveTo>
                  <a:lnTo>
                    <a:pt x="32" y="2"/>
                  </a:lnTo>
                  <a:lnTo>
                    <a:pt x="26" y="8"/>
                  </a:lnTo>
                  <a:lnTo>
                    <a:pt x="21" y="17"/>
                  </a:lnTo>
                  <a:lnTo>
                    <a:pt x="17" y="27"/>
                  </a:lnTo>
                  <a:lnTo>
                    <a:pt x="13" y="38"/>
                  </a:lnTo>
                  <a:lnTo>
                    <a:pt x="7" y="63"/>
                  </a:lnTo>
                  <a:lnTo>
                    <a:pt x="3" y="90"/>
                  </a:lnTo>
                  <a:lnTo>
                    <a:pt x="1" y="119"/>
                  </a:lnTo>
                  <a:lnTo>
                    <a:pt x="0" y="148"/>
                  </a:lnTo>
                  <a:lnTo>
                    <a:pt x="0" y="175"/>
                  </a:lnTo>
                  <a:lnTo>
                    <a:pt x="0" y="200"/>
                  </a:lnTo>
                  <a:lnTo>
                    <a:pt x="7" y="200"/>
                  </a:lnTo>
                  <a:lnTo>
                    <a:pt x="7" y="175"/>
                  </a:lnTo>
                  <a:lnTo>
                    <a:pt x="7" y="148"/>
                  </a:lnTo>
                  <a:lnTo>
                    <a:pt x="7" y="119"/>
                  </a:lnTo>
                  <a:lnTo>
                    <a:pt x="11" y="90"/>
                  </a:lnTo>
                  <a:lnTo>
                    <a:pt x="15" y="63"/>
                  </a:lnTo>
                  <a:lnTo>
                    <a:pt x="19" y="40"/>
                  </a:lnTo>
                  <a:lnTo>
                    <a:pt x="23" y="29"/>
                  </a:lnTo>
                  <a:lnTo>
                    <a:pt x="26" y="21"/>
                  </a:lnTo>
                  <a:lnTo>
                    <a:pt x="32" y="13"/>
                  </a:lnTo>
                  <a:lnTo>
                    <a:pt x="38" y="6"/>
                  </a:lnTo>
                  <a:lnTo>
                    <a:pt x="32" y="8"/>
                  </a:lnTo>
                  <a:lnTo>
                    <a:pt x="36" y="0"/>
                  </a:lnTo>
                  <a:lnTo>
                    <a:pt x="34" y="0"/>
                  </a:lnTo>
                  <a:lnTo>
                    <a:pt x="32" y="2"/>
                  </a:lnTo>
                  <a:lnTo>
                    <a:pt x="3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3" name="Freeform 1157"/>
            <p:cNvSpPr>
              <a:spLocks/>
            </p:cNvSpPr>
            <p:nvPr/>
          </p:nvSpPr>
          <p:spPr bwMode="auto">
            <a:xfrm>
              <a:off x="4300" y="3524"/>
              <a:ext cx="273" cy="301"/>
            </a:xfrm>
            <a:custGeom>
              <a:avLst/>
              <a:gdLst>
                <a:gd name="T0" fmla="*/ 265 w 273"/>
                <a:gd name="T1" fmla="*/ 0 h 301"/>
                <a:gd name="T2" fmla="*/ 265 w 273"/>
                <a:gd name="T3" fmla="*/ 0 h 301"/>
                <a:gd name="T4" fmla="*/ 265 w 273"/>
                <a:gd name="T5" fmla="*/ 19 h 301"/>
                <a:gd name="T6" fmla="*/ 261 w 273"/>
                <a:gd name="T7" fmla="*/ 42 h 301"/>
                <a:gd name="T8" fmla="*/ 253 w 273"/>
                <a:gd name="T9" fmla="*/ 67 h 301"/>
                <a:gd name="T10" fmla="*/ 246 w 273"/>
                <a:gd name="T11" fmla="*/ 94 h 301"/>
                <a:gd name="T12" fmla="*/ 236 w 273"/>
                <a:gd name="T13" fmla="*/ 121 h 301"/>
                <a:gd name="T14" fmla="*/ 223 w 273"/>
                <a:gd name="T15" fmla="*/ 149 h 301"/>
                <a:gd name="T16" fmla="*/ 207 w 273"/>
                <a:gd name="T17" fmla="*/ 178 h 301"/>
                <a:gd name="T18" fmla="*/ 192 w 273"/>
                <a:gd name="T19" fmla="*/ 203 h 301"/>
                <a:gd name="T20" fmla="*/ 173 w 273"/>
                <a:gd name="T21" fmla="*/ 228 h 301"/>
                <a:gd name="T22" fmla="*/ 154 w 273"/>
                <a:gd name="T23" fmla="*/ 251 h 301"/>
                <a:gd name="T24" fmla="*/ 142 w 273"/>
                <a:gd name="T25" fmla="*/ 261 h 301"/>
                <a:gd name="T26" fmla="*/ 131 w 273"/>
                <a:gd name="T27" fmla="*/ 268 h 301"/>
                <a:gd name="T28" fmla="*/ 119 w 273"/>
                <a:gd name="T29" fmla="*/ 276 h 301"/>
                <a:gd name="T30" fmla="*/ 108 w 273"/>
                <a:gd name="T31" fmla="*/ 282 h 301"/>
                <a:gd name="T32" fmla="*/ 96 w 273"/>
                <a:gd name="T33" fmla="*/ 288 h 301"/>
                <a:gd name="T34" fmla="*/ 85 w 273"/>
                <a:gd name="T35" fmla="*/ 291 h 301"/>
                <a:gd name="T36" fmla="*/ 71 w 273"/>
                <a:gd name="T37" fmla="*/ 293 h 301"/>
                <a:gd name="T38" fmla="*/ 60 w 273"/>
                <a:gd name="T39" fmla="*/ 295 h 301"/>
                <a:gd name="T40" fmla="*/ 46 w 273"/>
                <a:gd name="T41" fmla="*/ 293 h 301"/>
                <a:gd name="T42" fmla="*/ 33 w 273"/>
                <a:gd name="T43" fmla="*/ 291 h 301"/>
                <a:gd name="T44" fmla="*/ 17 w 273"/>
                <a:gd name="T45" fmla="*/ 288 h 301"/>
                <a:gd name="T46" fmla="*/ 4 w 273"/>
                <a:gd name="T47" fmla="*/ 280 h 301"/>
                <a:gd name="T48" fmla="*/ 0 w 273"/>
                <a:gd name="T49" fmla="*/ 288 h 301"/>
                <a:gd name="T50" fmla="*/ 16 w 273"/>
                <a:gd name="T51" fmla="*/ 293 h 301"/>
                <a:gd name="T52" fmla="*/ 31 w 273"/>
                <a:gd name="T53" fmla="*/ 297 h 301"/>
                <a:gd name="T54" fmla="*/ 44 w 273"/>
                <a:gd name="T55" fmla="*/ 301 h 301"/>
                <a:gd name="T56" fmla="*/ 60 w 273"/>
                <a:gd name="T57" fmla="*/ 301 h 301"/>
                <a:gd name="T58" fmla="*/ 73 w 273"/>
                <a:gd name="T59" fmla="*/ 301 h 301"/>
                <a:gd name="T60" fmla="*/ 87 w 273"/>
                <a:gd name="T61" fmla="*/ 297 h 301"/>
                <a:gd name="T62" fmla="*/ 98 w 273"/>
                <a:gd name="T63" fmla="*/ 293 h 301"/>
                <a:gd name="T64" fmla="*/ 111 w 273"/>
                <a:gd name="T65" fmla="*/ 290 h 301"/>
                <a:gd name="T66" fmla="*/ 123 w 273"/>
                <a:gd name="T67" fmla="*/ 282 h 301"/>
                <a:gd name="T68" fmla="*/ 136 w 273"/>
                <a:gd name="T69" fmla="*/ 274 h 301"/>
                <a:gd name="T70" fmla="*/ 146 w 273"/>
                <a:gd name="T71" fmla="*/ 265 h 301"/>
                <a:gd name="T72" fmla="*/ 158 w 273"/>
                <a:gd name="T73" fmla="*/ 255 h 301"/>
                <a:gd name="T74" fmla="*/ 179 w 273"/>
                <a:gd name="T75" fmla="*/ 234 h 301"/>
                <a:gd name="T76" fmla="*/ 198 w 273"/>
                <a:gd name="T77" fmla="*/ 209 h 301"/>
                <a:gd name="T78" fmla="*/ 213 w 273"/>
                <a:gd name="T79" fmla="*/ 180 h 301"/>
                <a:gd name="T80" fmla="*/ 229 w 273"/>
                <a:gd name="T81" fmla="*/ 153 h 301"/>
                <a:gd name="T82" fmla="*/ 242 w 273"/>
                <a:gd name="T83" fmla="*/ 125 h 301"/>
                <a:gd name="T84" fmla="*/ 253 w 273"/>
                <a:gd name="T85" fmla="*/ 96 h 301"/>
                <a:gd name="T86" fmla="*/ 261 w 273"/>
                <a:gd name="T87" fmla="*/ 69 h 301"/>
                <a:gd name="T88" fmla="*/ 267 w 273"/>
                <a:gd name="T89" fmla="*/ 42 h 301"/>
                <a:gd name="T90" fmla="*/ 271 w 273"/>
                <a:gd name="T91" fmla="*/ 19 h 301"/>
                <a:gd name="T92" fmla="*/ 273 w 273"/>
                <a:gd name="T93" fmla="*/ 0 h 301"/>
                <a:gd name="T94" fmla="*/ 273 w 273"/>
                <a:gd name="T95" fmla="*/ 0 h 301"/>
                <a:gd name="T96" fmla="*/ 265 w 273"/>
                <a:gd name="T97" fmla="*/ 0 h 30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3"/>
                <a:gd name="T148" fmla="*/ 0 h 301"/>
                <a:gd name="T149" fmla="*/ 273 w 273"/>
                <a:gd name="T150" fmla="*/ 301 h 30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3" h="301">
                  <a:moveTo>
                    <a:pt x="265" y="0"/>
                  </a:moveTo>
                  <a:lnTo>
                    <a:pt x="265" y="0"/>
                  </a:lnTo>
                  <a:lnTo>
                    <a:pt x="265" y="19"/>
                  </a:lnTo>
                  <a:lnTo>
                    <a:pt x="261" y="42"/>
                  </a:lnTo>
                  <a:lnTo>
                    <a:pt x="253" y="67"/>
                  </a:lnTo>
                  <a:lnTo>
                    <a:pt x="246" y="94"/>
                  </a:lnTo>
                  <a:lnTo>
                    <a:pt x="236" y="121"/>
                  </a:lnTo>
                  <a:lnTo>
                    <a:pt x="223" y="149"/>
                  </a:lnTo>
                  <a:lnTo>
                    <a:pt x="207" y="178"/>
                  </a:lnTo>
                  <a:lnTo>
                    <a:pt x="192" y="203"/>
                  </a:lnTo>
                  <a:lnTo>
                    <a:pt x="173" y="228"/>
                  </a:lnTo>
                  <a:lnTo>
                    <a:pt x="154" y="251"/>
                  </a:lnTo>
                  <a:lnTo>
                    <a:pt x="142" y="261"/>
                  </a:lnTo>
                  <a:lnTo>
                    <a:pt x="131" y="268"/>
                  </a:lnTo>
                  <a:lnTo>
                    <a:pt x="119" y="276"/>
                  </a:lnTo>
                  <a:lnTo>
                    <a:pt x="108" y="282"/>
                  </a:lnTo>
                  <a:lnTo>
                    <a:pt x="96" y="288"/>
                  </a:lnTo>
                  <a:lnTo>
                    <a:pt x="85" y="291"/>
                  </a:lnTo>
                  <a:lnTo>
                    <a:pt x="71" y="293"/>
                  </a:lnTo>
                  <a:lnTo>
                    <a:pt x="60" y="295"/>
                  </a:lnTo>
                  <a:lnTo>
                    <a:pt x="46" y="293"/>
                  </a:lnTo>
                  <a:lnTo>
                    <a:pt x="33" y="291"/>
                  </a:lnTo>
                  <a:lnTo>
                    <a:pt x="17" y="288"/>
                  </a:lnTo>
                  <a:lnTo>
                    <a:pt x="4" y="280"/>
                  </a:lnTo>
                  <a:lnTo>
                    <a:pt x="0" y="288"/>
                  </a:lnTo>
                  <a:lnTo>
                    <a:pt x="16" y="293"/>
                  </a:lnTo>
                  <a:lnTo>
                    <a:pt x="31" y="297"/>
                  </a:lnTo>
                  <a:lnTo>
                    <a:pt x="44" y="301"/>
                  </a:lnTo>
                  <a:lnTo>
                    <a:pt x="60" y="301"/>
                  </a:lnTo>
                  <a:lnTo>
                    <a:pt x="73" y="301"/>
                  </a:lnTo>
                  <a:lnTo>
                    <a:pt x="87" y="297"/>
                  </a:lnTo>
                  <a:lnTo>
                    <a:pt x="98" y="293"/>
                  </a:lnTo>
                  <a:lnTo>
                    <a:pt x="111" y="290"/>
                  </a:lnTo>
                  <a:lnTo>
                    <a:pt x="123" y="282"/>
                  </a:lnTo>
                  <a:lnTo>
                    <a:pt x="136" y="274"/>
                  </a:lnTo>
                  <a:lnTo>
                    <a:pt x="146" y="265"/>
                  </a:lnTo>
                  <a:lnTo>
                    <a:pt x="158" y="255"/>
                  </a:lnTo>
                  <a:lnTo>
                    <a:pt x="179" y="234"/>
                  </a:lnTo>
                  <a:lnTo>
                    <a:pt x="198" y="209"/>
                  </a:lnTo>
                  <a:lnTo>
                    <a:pt x="213" y="180"/>
                  </a:lnTo>
                  <a:lnTo>
                    <a:pt x="229" y="153"/>
                  </a:lnTo>
                  <a:lnTo>
                    <a:pt x="242" y="125"/>
                  </a:lnTo>
                  <a:lnTo>
                    <a:pt x="253" y="96"/>
                  </a:lnTo>
                  <a:lnTo>
                    <a:pt x="261" y="69"/>
                  </a:lnTo>
                  <a:lnTo>
                    <a:pt x="267" y="42"/>
                  </a:lnTo>
                  <a:lnTo>
                    <a:pt x="271" y="19"/>
                  </a:lnTo>
                  <a:lnTo>
                    <a:pt x="273" y="0"/>
                  </a:lnTo>
                  <a:lnTo>
                    <a:pt x="26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4" name="Freeform 1158"/>
            <p:cNvSpPr>
              <a:spLocks/>
            </p:cNvSpPr>
            <p:nvPr/>
          </p:nvSpPr>
          <p:spPr bwMode="auto">
            <a:xfrm>
              <a:off x="4530" y="3261"/>
              <a:ext cx="43" cy="263"/>
            </a:xfrm>
            <a:custGeom>
              <a:avLst/>
              <a:gdLst>
                <a:gd name="T0" fmla="*/ 4 w 43"/>
                <a:gd name="T1" fmla="*/ 0 h 263"/>
                <a:gd name="T2" fmla="*/ 4 w 43"/>
                <a:gd name="T3" fmla="*/ 0 h 263"/>
                <a:gd name="T4" fmla="*/ 2 w 43"/>
                <a:gd name="T5" fmla="*/ 13 h 263"/>
                <a:gd name="T6" fmla="*/ 0 w 43"/>
                <a:gd name="T7" fmla="*/ 27 h 263"/>
                <a:gd name="T8" fmla="*/ 0 w 43"/>
                <a:gd name="T9" fmla="*/ 42 h 263"/>
                <a:gd name="T10" fmla="*/ 2 w 43"/>
                <a:gd name="T11" fmla="*/ 59 h 263"/>
                <a:gd name="T12" fmla="*/ 6 w 43"/>
                <a:gd name="T13" fmla="*/ 96 h 263"/>
                <a:gd name="T14" fmla="*/ 14 w 43"/>
                <a:gd name="T15" fmla="*/ 132 h 263"/>
                <a:gd name="T16" fmla="*/ 22 w 43"/>
                <a:gd name="T17" fmla="*/ 171 h 263"/>
                <a:gd name="T18" fmla="*/ 29 w 43"/>
                <a:gd name="T19" fmla="*/ 205 h 263"/>
                <a:gd name="T20" fmla="*/ 33 w 43"/>
                <a:gd name="T21" fmla="*/ 236 h 263"/>
                <a:gd name="T22" fmla="*/ 35 w 43"/>
                <a:gd name="T23" fmla="*/ 263 h 263"/>
                <a:gd name="T24" fmla="*/ 43 w 43"/>
                <a:gd name="T25" fmla="*/ 263 h 263"/>
                <a:gd name="T26" fmla="*/ 41 w 43"/>
                <a:gd name="T27" fmla="*/ 236 h 263"/>
                <a:gd name="T28" fmla="*/ 35 w 43"/>
                <a:gd name="T29" fmla="*/ 203 h 263"/>
                <a:gd name="T30" fmla="*/ 29 w 43"/>
                <a:gd name="T31" fmla="*/ 169 h 263"/>
                <a:gd name="T32" fmla="*/ 22 w 43"/>
                <a:gd name="T33" fmla="*/ 132 h 263"/>
                <a:gd name="T34" fmla="*/ 14 w 43"/>
                <a:gd name="T35" fmla="*/ 94 h 263"/>
                <a:gd name="T36" fmla="*/ 10 w 43"/>
                <a:gd name="T37" fmla="*/ 59 h 263"/>
                <a:gd name="T38" fmla="*/ 8 w 43"/>
                <a:gd name="T39" fmla="*/ 42 h 263"/>
                <a:gd name="T40" fmla="*/ 8 w 43"/>
                <a:gd name="T41" fmla="*/ 27 h 263"/>
                <a:gd name="T42" fmla="*/ 8 w 43"/>
                <a:gd name="T43" fmla="*/ 13 h 263"/>
                <a:gd name="T44" fmla="*/ 10 w 43"/>
                <a:gd name="T45" fmla="*/ 2 h 263"/>
                <a:gd name="T46" fmla="*/ 10 w 43"/>
                <a:gd name="T47" fmla="*/ 2 h 263"/>
                <a:gd name="T48" fmla="*/ 4 w 43"/>
                <a:gd name="T49" fmla="*/ 0 h 2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
                <a:gd name="T76" fmla="*/ 0 h 263"/>
                <a:gd name="T77" fmla="*/ 43 w 43"/>
                <a:gd name="T78" fmla="*/ 263 h 2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 h="263">
                  <a:moveTo>
                    <a:pt x="4" y="0"/>
                  </a:moveTo>
                  <a:lnTo>
                    <a:pt x="4" y="0"/>
                  </a:lnTo>
                  <a:lnTo>
                    <a:pt x="2" y="13"/>
                  </a:lnTo>
                  <a:lnTo>
                    <a:pt x="0" y="27"/>
                  </a:lnTo>
                  <a:lnTo>
                    <a:pt x="0" y="42"/>
                  </a:lnTo>
                  <a:lnTo>
                    <a:pt x="2" y="59"/>
                  </a:lnTo>
                  <a:lnTo>
                    <a:pt x="6" y="96"/>
                  </a:lnTo>
                  <a:lnTo>
                    <a:pt x="14" y="132"/>
                  </a:lnTo>
                  <a:lnTo>
                    <a:pt x="22" y="171"/>
                  </a:lnTo>
                  <a:lnTo>
                    <a:pt x="29" y="205"/>
                  </a:lnTo>
                  <a:lnTo>
                    <a:pt x="33" y="236"/>
                  </a:lnTo>
                  <a:lnTo>
                    <a:pt x="35" y="263"/>
                  </a:lnTo>
                  <a:lnTo>
                    <a:pt x="43" y="263"/>
                  </a:lnTo>
                  <a:lnTo>
                    <a:pt x="41" y="236"/>
                  </a:lnTo>
                  <a:lnTo>
                    <a:pt x="35" y="203"/>
                  </a:lnTo>
                  <a:lnTo>
                    <a:pt x="29" y="169"/>
                  </a:lnTo>
                  <a:lnTo>
                    <a:pt x="22" y="132"/>
                  </a:lnTo>
                  <a:lnTo>
                    <a:pt x="14" y="94"/>
                  </a:lnTo>
                  <a:lnTo>
                    <a:pt x="10" y="59"/>
                  </a:lnTo>
                  <a:lnTo>
                    <a:pt x="8" y="42"/>
                  </a:lnTo>
                  <a:lnTo>
                    <a:pt x="8" y="27"/>
                  </a:lnTo>
                  <a:lnTo>
                    <a:pt x="8" y="13"/>
                  </a:lnTo>
                  <a:lnTo>
                    <a:pt x="10" y="2"/>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5" name="Freeform 1159"/>
            <p:cNvSpPr>
              <a:spLocks/>
            </p:cNvSpPr>
            <p:nvPr/>
          </p:nvSpPr>
          <p:spPr bwMode="auto">
            <a:xfrm>
              <a:off x="4534" y="3073"/>
              <a:ext cx="211" cy="190"/>
            </a:xfrm>
            <a:custGeom>
              <a:avLst/>
              <a:gdLst>
                <a:gd name="T0" fmla="*/ 204 w 211"/>
                <a:gd name="T1" fmla="*/ 2 h 190"/>
                <a:gd name="T2" fmla="*/ 204 w 211"/>
                <a:gd name="T3" fmla="*/ 0 h 190"/>
                <a:gd name="T4" fmla="*/ 200 w 211"/>
                <a:gd name="T5" fmla="*/ 11 h 190"/>
                <a:gd name="T6" fmla="*/ 192 w 211"/>
                <a:gd name="T7" fmla="*/ 23 h 190"/>
                <a:gd name="T8" fmla="*/ 183 w 211"/>
                <a:gd name="T9" fmla="*/ 32 h 190"/>
                <a:gd name="T10" fmla="*/ 169 w 211"/>
                <a:gd name="T11" fmla="*/ 44 h 190"/>
                <a:gd name="T12" fmla="*/ 138 w 211"/>
                <a:gd name="T13" fmla="*/ 65 h 190"/>
                <a:gd name="T14" fmla="*/ 104 w 211"/>
                <a:gd name="T15" fmla="*/ 86 h 190"/>
                <a:gd name="T16" fmla="*/ 69 w 211"/>
                <a:gd name="T17" fmla="*/ 109 h 190"/>
                <a:gd name="T18" fmla="*/ 37 w 211"/>
                <a:gd name="T19" fmla="*/ 132 h 190"/>
                <a:gd name="T20" fmla="*/ 23 w 211"/>
                <a:gd name="T21" fmla="*/ 146 h 190"/>
                <a:gd name="T22" fmla="*/ 14 w 211"/>
                <a:gd name="T23" fmla="*/ 159 h 190"/>
                <a:gd name="T24" fmla="*/ 4 w 211"/>
                <a:gd name="T25" fmla="*/ 172 h 190"/>
                <a:gd name="T26" fmla="*/ 0 w 211"/>
                <a:gd name="T27" fmla="*/ 188 h 190"/>
                <a:gd name="T28" fmla="*/ 6 w 211"/>
                <a:gd name="T29" fmla="*/ 190 h 190"/>
                <a:gd name="T30" fmla="*/ 12 w 211"/>
                <a:gd name="T31" fmla="*/ 176 h 190"/>
                <a:gd name="T32" fmla="*/ 19 w 211"/>
                <a:gd name="T33" fmla="*/ 163 h 190"/>
                <a:gd name="T34" fmla="*/ 29 w 211"/>
                <a:gd name="T35" fmla="*/ 149 h 190"/>
                <a:gd name="T36" fmla="*/ 42 w 211"/>
                <a:gd name="T37" fmla="*/ 138 h 190"/>
                <a:gd name="T38" fmla="*/ 73 w 211"/>
                <a:gd name="T39" fmla="*/ 115 h 190"/>
                <a:gd name="T40" fmla="*/ 108 w 211"/>
                <a:gd name="T41" fmla="*/ 92 h 190"/>
                <a:gd name="T42" fmla="*/ 142 w 211"/>
                <a:gd name="T43" fmla="*/ 71 h 190"/>
                <a:gd name="T44" fmla="*/ 173 w 211"/>
                <a:gd name="T45" fmla="*/ 50 h 190"/>
                <a:gd name="T46" fmla="*/ 186 w 211"/>
                <a:gd name="T47" fmla="*/ 38 h 190"/>
                <a:gd name="T48" fmla="*/ 198 w 211"/>
                <a:gd name="T49" fmla="*/ 27 h 190"/>
                <a:gd name="T50" fmla="*/ 206 w 211"/>
                <a:gd name="T51" fmla="*/ 15 h 190"/>
                <a:gd name="T52" fmla="*/ 211 w 211"/>
                <a:gd name="T53" fmla="*/ 2 h 190"/>
                <a:gd name="T54" fmla="*/ 211 w 211"/>
                <a:gd name="T55" fmla="*/ 2 h 190"/>
                <a:gd name="T56" fmla="*/ 204 w 211"/>
                <a:gd name="T57" fmla="*/ 2 h 1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11"/>
                <a:gd name="T88" fmla="*/ 0 h 190"/>
                <a:gd name="T89" fmla="*/ 211 w 211"/>
                <a:gd name="T90" fmla="*/ 190 h 1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11" h="190">
                  <a:moveTo>
                    <a:pt x="204" y="2"/>
                  </a:moveTo>
                  <a:lnTo>
                    <a:pt x="204" y="0"/>
                  </a:lnTo>
                  <a:lnTo>
                    <a:pt x="200" y="11"/>
                  </a:lnTo>
                  <a:lnTo>
                    <a:pt x="192" y="23"/>
                  </a:lnTo>
                  <a:lnTo>
                    <a:pt x="183" y="32"/>
                  </a:lnTo>
                  <a:lnTo>
                    <a:pt x="169" y="44"/>
                  </a:lnTo>
                  <a:lnTo>
                    <a:pt x="138" y="65"/>
                  </a:lnTo>
                  <a:lnTo>
                    <a:pt x="104" y="86"/>
                  </a:lnTo>
                  <a:lnTo>
                    <a:pt x="69" y="109"/>
                  </a:lnTo>
                  <a:lnTo>
                    <a:pt x="37" y="132"/>
                  </a:lnTo>
                  <a:lnTo>
                    <a:pt x="23" y="146"/>
                  </a:lnTo>
                  <a:lnTo>
                    <a:pt x="14" y="159"/>
                  </a:lnTo>
                  <a:lnTo>
                    <a:pt x="4" y="172"/>
                  </a:lnTo>
                  <a:lnTo>
                    <a:pt x="0" y="188"/>
                  </a:lnTo>
                  <a:lnTo>
                    <a:pt x="6" y="190"/>
                  </a:lnTo>
                  <a:lnTo>
                    <a:pt x="12" y="176"/>
                  </a:lnTo>
                  <a:lnTo>
                    <a:pt x="19" y="163"/>
                  </a:lnTo>
                  <a:lnTo>
                    <a:pt x="29" y="149"/>
                  </a:lnTo>
                  <a:lnTo>
                    <a:pt x="42" y="138"/>
                  </a:lnTo>
                  <a:lnTo>
                    <a:pt x="73" y="115"/>
                  </a:lnTo>
                  <a:lnTo>
                    <a:pt x="108" y="92"/>
                  </a:lnTo>
                  <a:lnTo>
                    <a:pt x="142" y="71"/>
                  </a:lnTo>
                  <a:lnTo>
                    <a:pt x="173" y="50"/>
                  </a:lnTo>
                  <a:lnTo>
                    <a:pt x="186" y="38"/>
                  </a:lnTo>
                  <a:lnTo>
                    <a:pt x="198" y="27"/>
                  </a:lnTo>
                  <a:lnTo>
                    <a:pt x="206" y="15"/>
                  </a:lnTo>
                  <a:lnTo>
                    <a:pt x="211" y="2"/>
                  </a:lnTo>
                  <a:lnTo>
                    <a:pt x="204"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6" name="Freeform 1160"/>
            <p:cNvSpPr>
              <a:spLocks/>
            </p:cNvSpPr>
            <p:nvPr/>
          </p:nvSpPr>
          <p:spPr bwMode="auto">
            <a:xfrm>
              <a:off x="4738" y="2912"/>
              <a:ext cx="53" cy="163"/>
            </a:xfrm>
            <a:custGeom>
              <a:avLst/>
              <a:gdLst>
                <a:gd name="T0" fmla="*/ 50 w 53"/>
                <a:gd name="T1" fmla="*/ 7 h 163"/>
                <a:gd name="T2" fmla="*/ 48 w 53"/>
                <a:gd name="T3" fmla="*/ 3 h 163"/>
                <a:gd name="T4" fmla="*/ 46 w 53"/>
                <a:gd name="T5" fmla="*/ 17 h 163"/>
                <a:gd name="T6" fmla="*/ 40 w 53"/>
                <a:gd name="T7" fmla="*/ 36 h 163"/>
                <a:gd name="T8" fmla="*/ 32 w 53"/>
                <a:gd name="T9" fmla="*/ 59 h 163"/>
                <a:gd name="T10" fmla="*/ 25 w 53"/>
                <a:gd name="T11" fmla="*/ 82 h 163"/>
                <a:gd name="T12" fmla="*/ 15 w 53"/>
                <a:gd name="T13" fmla="*/ 105 h 163"/>
                <a:gd name="T14" fmla="*/ 7 w 53"/>
                <a:gd name="T15" fmla="*/ 128 h 163"/>
                <a:gd name="T16" fmla="*/ 2 w 53"/>
                <a:gd name="T17" fmla="*/ 147 h 163"/>
                <a:gd name="T18" fmla="*/ 0 w 53"/>
                <a:gd name="T19" fmla="*/ 163 h 163"/>
                <a:gd name="T20" fmla="*/ 7 w 53"/>
                <a:gd name="T21" fmla="*/ 163 h 163"/>
                <a:gd name="T22" fmla="*/ 9 w 53"/>
                <a:gd name="T23" fmla="*/ 149 h 163"/>
                <a:gd name="T24" fmla="*/ 15 w 53"/>
                <a:gd name="T25" fmla="*/ 130 h 163"/>
                <a:gd name="T26" fmla="*/ 23 w 53"/>
                <a:gd name="T27" fmla="*/ 109 h 163"/>
                <a:gd name="T28" fmla="*/ 30 w 53"/>
                <a:gd name="T29" fmla="*/ 84 h 163"/>
                <a:gd name="T30" fmla="*/ 40 w 53"/>
                <a:gd name="T31" fmla="*/ 61 h 163"/>
                <a:gd name="T32" fmla="*/ 46 w 53"/>
                <a:gd name="T33" fmla="*/ 38 h 163"/>
                <a:gd name="T34" fmla="*/ 51 w 53"/>
                <a:gd name="T35" fmla="*/ 19 h 163"/>
                <a:gd name="T36" fmla="*/ 53 w 53"/>
                <a:gd name="T37" fmla="*/ 3 h 163"/>
                <a:gd name="T38" fmla="*/ 51 w 53"/>
                <a:gd name="T39" fmla="*/ 0 h 163"/>
                <a:gd name="T40" fmla="*/ 53 w 53"/>
                <a:gd name="T41" fmla="*/ 3 h 163"/>
                <a:gd name="T42" fmla="*/ 53 w 53"/>
                <a:gd name="T43" fmla="*/ 1 h 163"/>
                <a:gd name="T44" fmla="*/ 51 w 53"/>
                <a:gd name="T45" fmla="*/ 0 h 163"/>
                <a:gd name="T46" fmla="*/ 50 w 53"/>
                <a:gd name="T47" fmla="*/ 7 h 1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3"/>
                <a:gd name="T73" fmla="*/ 0 h 163"/>
                <a:gd name="T74" fmla="*/ 53 w 53"/>
                <a:gd name="T75" fmla="*/ 163 h 16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3" h="163">
                  <a:moveTo>
                    <a:pt x="50" y="7"/>
                  </a:moveTo>
                  <a:lnTo>
                    <a:pt x="48" y="3"/>
                  </a:lnTo>
                  <a:lnTo>
                    <a:pt x="46" y="17"/>
                  </a:lnTo>
                  <a:lnTo>
                    <a:pt x="40" y="36"/>
                  </a:lnTo>
                  <a:lnTo>
                    <a:pt x="32" y="59"/>
                  </a:lnTo>
                  <a:lnTo>
                    <a:pt x="25" y="82"/>
                  </a:lnTo>
                  <a:lnTo>
                    <a:pt x="15" y="105"/>
                  </a:lnTo>
                  <a:lnTo>
                    <a:pt x="7" y="128"/>
                  </a:lnTo>
                  <a:lnTo>
                    <a:pt x="2" y="147"/>
                  </a:lnTo>
                  <a:lnTo>
                    <a:pt x="0" y="163"/>
                  </a:lnTo>
                  <a:lnTo>
                    <a:pt x="7" y="163"/>
                  </a:lnTo>
                  <a:lnTo>
                    <a:pt x="9" y="149"/>
                  </a:lnTo>
                  <a:lnTo>
                    <a:pt x="15" y="130"/>
                  </a:lnTo>
                  <a:lnTo>
                    <a:pt x="23" y="109"/>
                  </a:lnTo>
                  <a:lnTo>
                    <a:pt x="30" y="84"/>
                  </a:lnTo>
                  <a:lnTo>
                    <a:pt x="40" y="61"/>
                  </a:lnTo>
                  <a:lnTo>
                    <a:pt x="46" y="38"/>
                  </a:lnTo>
                  <a:lnTo>
                    <a:pt x="51" y="19"/>
                  </a:lnTo>
                  <a:lnTo>
                    <a:pt x="53" y="3"/>
                  </a:lnTo>
                  <a:lnTo>
                    <a:pt x="51" y="0"/>
                  </a:lnTo>
                  <a:lnTo>
                    <a:pt x="53" y="3"/>
                  </a:lnTo>
                  <a:lnTo>
                    <a:pt x="53" y="1"/>
                  </a:lnTo>
                  <a:lnTo>
                    <a:pt x="51" y="0"/>
                  </a:lnTo>
                  <a:lnTo>
                    <a:pt x="50"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7" name="Freeform 1161"/>
            <p:cNvSpPr>
              <a:spLocks/>
            </p:cNvSpPr>
            <p:nvPr/>
          </p:nvSpPr>
          <p:spPr bwMode="auto">
            <a:xfrm>
              <a:off x="4707" y="2819"/>
              <a:ext cx="82" cy="100"/>
            </a:xfrm>
            <a:custGeom>
              <a:avLst/>
              <a:gdLst>
                <a:gd name="T0" fmla="*/ 46 w 82"/>
                <a:gd name="T1" fmla="*/ 2 h 100"/>
                <a:gd name="T2" fmla="*/ 46 w 82"/>
                <a:gd name="T3" fmla="*/ 0 h 100"/>
                <a:gd name="T4" fmla="*/ 25 w 82"/>
                <a:gd name="T5" fmla="*/ 23 h 100"/>
                <a:gd name="T6" fmla="*/ 10 w 82"/>
                <a:gd name="T7" fmla="*/ 41 h 100"/>
                <a:gd name="T8" fmla="*/ 4 w 82"/>
                <a:gd name="T9" fmla="*/ 46 h 100"/>
                <a:gd name="T10" fmla="*/ 2 w 82"/>
                <a:gd name="T11" fmla="*/ 54 h 100"/>
                <a:gd name="T12" fmla="*/ 0 w 82"/>
                <a:gd name="T13" fmla="*/ 60 h 100"/>
                <a:gd name="T14" fmla="*/ 0 w 82"/>
                <a:gd name="T15" fmla="*/ 66 h 100"/>
                <a:gd name="T16" fmla="*/ 4 w 82"/>
                <a:gd name="T17" fmla="*/ 69 h 100"/>
                <a:gd name="T18" fmla="*/ 10 w 82"/>
                <a:gd name="T19" fmla="*/ 73 h 100"/>
                <a:gd name="T20" fmla="*/ 15 w 82"/>
                <a:gd name="T21" fmla="*/ 77 h 100"/>
                <a:gd name="T22" fmla="*/ 25 w 82"/>
                <a:gd name="T23" fmla="*/ 81 h 100"/>
                <a:gd name="T24" fmla="*/ 48 w 82"/>
                <a:gd name="T25" fmla="*/ 89 h 100"/>
                <a:gd name="T26" fmla="*/ 81 w 82"/>
                <a:gd name="T27" fmla="*/ 100 h 100"/>
                <a:gd name="T28" fmla="*/ 82 w 82"/>
                <a:gd name="T29" fmla="*/ 93 h 100"/>
                <a:gd name="T30" fmla="*/ 50 w 82"/>
                <a:gd name="T31" fmla="*/ 81 h 100"/>
                <a:gd name="T32" fmla="*/ 27 w 82"/>
                <a:gd name="T33" fmla="*/ 73 h 100"/>
                <a:gd name="T34" fmla="*/ 19 w 82"/>
                <a:gd name="T35" fmla="*/ 69 h 100"/>
                <a:gd name="T36" fmla="*/ 13 w 82"/>
                <a:gd name="T37" fmla="*/ 68 h 100"/>
                <a:gd name="T38" fmla="*/ 10 w 82"/>
                <a:gd name="T39" fmla="*/ 64 h 100"/>
                <a:gd name="T40" fmla="*/ 8 w 82"/>
                <a:gd name="T41" fmla="*/ 62 h 100"/>
                <a:gd name="T42" fmla="*/ 8 w 82"/>
                <a:gd name="T43" fmla="*/ 60 h 100"/>
                <a:gd name="T44" fmla="*/ 8 w 82"/>
                <a:gd name="T45" fmla="*/ 56 h 100"/>
                <a:gd name="T46" fmla="*/ 11 w 82"/>
                <a:gd name="T47" fmla="*/ 50 h 100"/>
                <a:gd name="T48" fmla="*/ 15 w 82"/>
                <a:gd name="T49" fmla="*/ 45 h 100"/>
                <a:gd name="T50" fmla="*/ 31 w 82"/>
                <a:gd name="T51" fmla="*/ 27 h 100"/>
                <a:gd name="T52" fmla="*/ 52 w 82"/>
                <a:gd name="T53" fmla="*/ 4 h 100"/>
                <a:gd name="T54" fmla="*/ 52 w 82"/>
                <a:gd name="T55" fmla="*/ 2 h 100"/>
                <a:gd name="T56" fmla="*/ 46 w 82"/>
                <a:gd name="T57" fmla="*/ 2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2"/>
                <a:gd name="T88" fmla="*/ 0 h 100"/>
                <a:gd name="T89" fmla="*/ 82 w 82"/>
                <a:gd name="T90" fmla="*/ 100 h 1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2" h="100">
                  <a:moveTo>
                    <a:pt x="46" y="2"/>
                  </a:moveTo>
                  <a:lnTo>
                    <a:pt x="46" y="0"/>
                  </a:lnTo>
                  <a:lnTo>
                    <a:pt x="25" y="23"/>
                  </a:lnTo>
                  <a:lnTo>
                    <a:pt x="10" y="41"/>
                  </a:lnTo>
                  <a:lnTo>
                    <a:pt x="4" y="46"/>
                  </a:lnTo>
                  <a:lnTo>
                    <a:pt x="2" y="54"/>
                  </a:lnTo>
                  <a:lnTo>
                    <a:pt x="0" y="60"/>
                  </a:lnTo>
                  <a:lnTo>
                    <a:pt x="0" y="66"/>
                  </a:lnTo>
                  <a:lnTo>
                    <a:pt x="4" y="69"/>
                  </a:lnTo>
                  <a:lnTo>
                    <a:pt x="10" y="73"/>
                  </a:lnTo>
                  <a:lnTo>
                    <a:pt x="15" y="77"/>
                  </a:lnTo>
                  <a:lnTo>
                    <a:pt x="25" y="81"/>
                  </a:lnTo>
                  <a:lnTo>
                    <a:pt x="48" y="89"/>
                  </a:lnTo>
                  <a:lnTo>
                    <a:pt x="81" y="100"/>
                  </a:lnTo>
                  <a:lnTo>
                    <a:pt x="82" y="93"/>
                  </a:lnTo>
                  <a:lnTo>
                    <a:pt x="50" y="81"/>
                  </a:lnTo>
                  <a:lnTo>
                    <a:pt x="27" y="73"/>
                  </a:lnTo>
                  <a:lnTo>
                    <a:pt x="19" y="69"/>
                  </a:lnTo>
                  <a:lnTo>
                    <a:pt x="13" y="68"/>
                  </a:lnTo>
                  <a:lnTo>
                    <a:pt x="10" y="64"/>
                  </a:lnTo>
                  <a:lnTo>
                    <a:pt x="8" y="62"/>
                  </a:lnTo>
                  <a:lnTo>
                    <a:pt x="8" y="60"/>
                  </a:lnTo>
                  <a:lnTo>
                    <a:pt x="8" y="56"/>
                  </a:lnTo>
                  <a:lnTo>
                    <a:pt x="11" y="50"/>
                  </a:lnTo>
                  <a:lnTo>
                    <a:pt x="15" y="45"/>
                  </a:lnTo>
                  <a:lnTo>
                    <a:pt x="31" y="27"/>
                  </a:lnTo>
                  <a:lnTo>
                    <a:pt x="52" y="4"/>
                  </a:lnTo>
                  <a:lnTo>
                    <a:pt x="52" y="2"/>
                  </a:lnTo>
                  <a:lnTo>
                    <a:pt x="46"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8" name="Freeform 1162"/>
            <p:cNvSpPr>
              <a:spLocks/>
            </p:cNvSpPr>
            <p:nvPr/>
          </p:nvSpPr>
          <p:spPr bwMode="auto">
            <a:xfrm>
              <a:off x="4600" y="2775"/>
              <a:ext cx="159" cy="46"/>
            </a:xfrm>
            <a:custGeom>
              <a:avLst/>
              <a:gdLst>
                <a:gd name="T0" fmla="*/ 0 w 159"/>
                <a:gd name="T1" fmla="*/ 6 h 46"/>
                <a:gd name="T2" fmla="*/ 1 w 159"/>
                <a:gd name="T3" fmla="*/ 8 h 46"/>
                <a:gd name="T4" fmla="*/ 11 w 159"/>
                <a:gd name="T5" fmla="*/ 8 h 46"/>
                <a:gd name="T6" fmla="*/ 32 w 159"/>
                <a:gd name="T7" fmla="*/ 10 h 46"/>
                <a:gd name="T8" fmla="*/ 57 w 159"/>
                <a:gd name="T9" fmla="*/ 12 h 46"/>
                <a:gd name="T10" fmla="*/ 84 w 159"/>
                <a:gd name="T11" fmla="*/ 18 h 46"/>
                <a:gd name="T12" fmla="*/ 111 w 159"/>
                <a:gd name="T13" fmla="*/ 23 h 46"/>
                <a:gd name="T14" fmla="*/ 132 w 159"/>
                <a:gd name="T15" fmla="*/ 31 h 46"/>
                <a:gd name="T16" fmla="*/ 142 w 159"/>
                <a:gd name="T17" fmla="*/ 35 h 46"/>
                <a:gd name="T18" fmla="*/ 147 w 159"/>
                <a:gd name="T19" fmla="*/ 39 h 46"/>
                <a:gd name="T20" fmla="*/ 151 w 159"/>
                <a:gd name="T21" fmla="*/ 42 h 46"/>
                <a:gd name="T22" fmla="*/ 153 w 159"/>
                <a:gd name="T23" fmla="*/ 46 h 46"/>
                <a:gd name="T24" fmla="*/ 159 w 159"/>
                <a:gd name="T25" fmla="*/ 46 h 46"/>
                <a:gd name="T26" fmla="*/ 157 w 159"/>
                <a:gd name="T27" fmla="*/ 39 h 46"/>
                <a:gd name="T28" fmla="*/ 153 w 159"/>
                <a:gd name="T29" fmla="*/ 33 h 46"/>
                <a:gd name="T30" fmla="*/ 145 w 159"/>
                <a:gd name="T31" fmla="*/ 29 h 46"/>
                <a:gd name="T32" fmla="*/ 136 w 159"/>
                <a:gd name="T33" fmla="*/ 23 h 46"/>
                <a:gd name="T34" fmla="*/ 113 w 159"/>
                <a:gd name="T35" fmla="*/ 16 h 46"/>
                <a:gd name="T36" fmla="*/ 86 w 159"/>
                <a:gd name="T37" fmla="*/ 10 h 46"/>
                <a:gd name="T38" fmla="*/ 57 w 159"/>
                <a:gd name="T39" fmla="*/ 6 h 46"/>
                <a:gd name="T40" fmla="*/ 32 w 159"/>
                <a:gd name="T41" fmla="*/ 2 h 46"/>
                <a:gd name="T42" fmla="*/ 13 w 159"/>
                <a:gd name="T43" fmla="*/ 0 h 46"/>
                <a:gd name="T44" fmla="*/ 1 w 159"/>
                <a:gd name="T45" fmla="*/ 0 h 46"/>
                <a:gd name="T46" fmla="*/ 1 w 159"/>
                <a:gd name="T47" fmla="*/ 0 h 46"/>
                <a:gd name="T48" fmla="*/ 0 w 159"/>
                <a:gd name="T49" fmla="*/ 6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9"/>
                <a:gd name="T76" fmla="*/ 0 h 46"/>
                <a:gd name="T77" fmla="*/ 159 w 159"/>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9" h="46">
                  <a:moveTo>
                    <a:pt x="0" y="6"/>
                  </a:moveTo>
                  <a:lnTo>
                    <a:pt x="1" y="8"/>
                  </a:lnTo>
                  <a:lnTo>
                    <a:pt x="11" y="8"/>
                  </a:lnTo>
                  <a:lnTo>
                    <a:pt x="32" y="10"/>
                  </a:lnTo>
                  <a:lnTo>
                    <a:pt x="57" y="12"/>
                  </a:lnTo>
                  <a:lnTo>
                    <a:pt x="84" y="18"/>
                  </a:lnTo>
                  <a:lnTo>
                    <a:pt x="111" y="23"/>
                  </a:lnTo>
                  <a:lnTo>
                    <a:pt x="132" y="31"/>
                  </a:lnTo>
                  <a:lnTo>
                    <a:pt x="142" y="35"/>
                  </a:lnTo>
                  <a:lnTo>
                    <a:pt x="147" y="39"/>
                  </a:lnTo>
                  <a:lnTo>
                    <a:pt x="151" y="42"/>
                  </a:lnTo>
                  <a:lnTo>
                    <a:pt x="153" y="46"/>
                  </a:lnTo>
                  <a:lnTo>
                    <a:pt x="159" y="46"/>
                  </a:lnTo>
                  <a:lnTo>
                    <a:pt x="157" y="39"/>
                  </a:lnTo>
                  <a:lnTo>
                    <a:pt x="153" y="33"/>
                  </a:lnTo>
                  <a:lnTo>
                    <a:pt x="145" y="29"/>
                  </a:lnTo>
                  <a:lnTo>
                    <a:pt x="136" y="23"/>
                  </a:lnTo>
                  <a:lnTo>
                    <a:pt x="113" y="16"/>
                  </a:lnTo>
                  <a:lnTo>
                    <a:pt x="86" y="10"/>
                  </a:lnTo>
                  <a:lnTo>
                    <a:pt x="57" y="6"/>
                  </a:lnTo>
                  <a:lnTo>
                    <a:pt x="32" y="2"/>
                  </a:lnTo>
                  <a:lnTo>
                    <a:pt x="13" y="0"/>
                  </a:lnTo>
                  <a:lnTo>
                    <a:pt x="1" y="0"/>
                  </a:lnTo>
                  <a:lnTo>
                    <a:pt x="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999" name="Freeform 1163"/>
            <p:cNvSpPr>
              <a:spLocks/>
            </p:cNvSpPr>
            <p:nvPr/>
          </p:nvSpPr>
          <p:spPr bwMode="auto">
            <a:xfrm>
              <a:off x="4548" y="2468"/>
              <a:ext cx="53" cy="313"/>
            </a:xfrm>
            <a:custGeom>
              <a:avLst/>
              <a:gdLst>
                <a:gd name="T0" fmla="*/ 2 w 53"/>
                <a:gd name="T1" fmla="*/ 0 h 313"/>
                <a:gd name="T2" fmla="*/ 2 w 53"/>
                <a:gd name="T3" fmla="*/ 2 h 313"/>
                <a:gd name="T4" fmla="*/ 5 w 53"/>
                <a:gd name="T5" fmla="*/ 16 h 313"/>
                <a:gd name="T6" fmla="*/ 9 w 53"/>
                <a:gd name="T7" fmla="*/ 31 h 313"/>
                <a:gd name="T8" fmla="*/ 9 w 53"/>
                <a:gd name="T9" fmla="*/ 50 h 313"/>
                <a:gd name="T10" fmla="*/ 9 w 53"/>
                <a:gd name="T11" fmla="*/ 71 h 313"/>
                <a:gd name="T12" fmla="*/ 5 w 53"/>
                <a:gd name="T13" fmla="*/ 117 h 313"/>
                <a:gd name="T14" fmla="*/ 2 w 53"/>
                <a:gd name="T15" fmla="*/ 167 h 313"/>
                <a:gd name="T16" fmla="*/ 2 w 53"/>
                <a:gd name="T17" fmla="*/ 192 h 313"/>
                <a:gd name="T18" fmla="*/ 2 w 53"/>
                <a:gd name="T19" fmla="*/ 215 h 313"/>
                <a:gd name="T20" fmla="*/ 4 w 53"/>
                <a:gd name="T21" fmla="*/ 238 h 313"/>
                <a:gd name="T22" fmla="*/ 7 w 53"/>
                <a:gd name="T23" fmla="*/ 257 h 313"/>
                <a:gd name="T24" fmla="*/ 13 w 53"/>
                <a:gd name="T25" fmla="*/ 277 h 313"/>
                <a:gd name="T26" fmla="*/ 23 w 53"/>
                <a:gd name="T27" fmla="*/ 292 h 313"/>
                <a:gd name="T28" fmla="*/ 28 w 53"/>
                <a:gd name="T29" fmla="*/ 300 h 313"/>
                <a:gd name="T30" fmla="*/ 34 w 53"/>
                <a:gd name="T31" fmla="*/ 305 h 313"/>
                <a:gd name="T32" fmla="*/ 42 w 53"/>
                <a:gd name="T33" fmla="*/ 309 h 313"/>
                <a:gd name="T34" fmla="*/ 52 w 53"/>
                <a:gd name="T35" fmla="*/ 313 h 313"/>
                <a:gd name="T36" fmla="*/ 53 w 53"/>
                <a:gd name="T37" fmla="*/ 307 h 313"/>
                <a:gd name="T38" fmla="*/ 46 w 53"/>
                <a:gd name="T39" fmla="*/ 303 h 313"/>
                <a:gd name="T40" fmla="*/ 40 w 53"/>
                <a:gd name="T41" fmla="*/ 300 h 313"/>
                <a:gd name="T42" fmla="*/ 32 w 53"/>
                <a:gd name="T43" fmla="*/ 294 h 313"/>
                <a:gd name="T44" fmla="*/ 28 w 53"/>
                <a:gd name="T45" fmla="*/ 288 h 313"/>
                <a:gd name="T46" fmla="*/ 19 w 53"/>
                <a:gd name="T47" fmla="*/ 275 h 313"/>
                <a:gd name="T48" fmla="*/ 13 w 53"/>
                <a:gd name="T49" fmla="*/ 257 h 313"/>
                <a:gd name="T50" fmla="*/ 9 w 53"/>
                <a:gd name="T51" fmla="*/ 236 h 313"/>
                <a:gd name="T52" fmla="*/ 7 w 53"/>
                <a:gd name="T53" fmla="*/ 215 h 313"/>
                <a:gd name="T54" fmla="*/ 7 w 53"/>
                <a:gd name="T55" fmla="*/ 192 h 313"/>
                <a:gd name="T56" fmla="*/ 9 w 53"/>
                <a:gd name="T57" fmla="*/ 167 h 313"/>
                <a:gd name="T58" fmla="*/ 13 w 53"/>
                <a:gd name="T59" fmla="*/ 117 h 313"/>
                <a:gd name="T60" fmla="*/ 15 w 53"/>
                <a:gd name="T61" fmla="*/ 71 h 313"/>
                <a:gd name="T62" fmla="*/ 17 w 53"/>
                <a:gd name="T63" fmla="*/ 50 h 313"/>
                <a:gd name="T64" fmla="*/ 15 w 53"/>
                <a:gd name="T65" fmla="*/ 31 h 313"/>
                <a:gd name="T66" fmla="*/ 13 w 53"/>
                <a:gd name="T67" fmla="*/ 14 h 313"/>
                <a:gd name="T68" fmla="*/ 7 w 53"/>
                <a:gd name="T69" fmla="*/ 0 h 313"/>
                <a:gd name="T70" fmla="*/ 7 w 53"/>
                <a:gd name="T71" fmla="*/ 2 h 313"/>
                <a:gd name="T72" fmla="*/ 2 w 53"/>
                <a:gd name="T73" fmla="*/ 0 h 313"/>
                <a:gd name="T74" fmla="*/ 0 w 53"/>
                <a:gd name="T75" fmla="*/ 0 h 313"/>
                <a:gd name="T76" fmla="*/ 2 w 53"/>
                <a:gd name="T77" fmla="*/ 2 h 313"/>
                <a:gd name="T78" fmla="*/ 2 w 53"/>
                <a:gd name="T79" fmla="*/ 0 h 3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
                <a:gd name="T121" fmla="*/ 0 h 313"/>
                <a:gd name="T122" fmla="*/ 53 w 53"/>
                <a:gd name="T123" fmla="*/ 313 h 3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 h="313">
                  <a:moveTo>
                    <a:pt x="2" y="0"/>
                  </a:moveTo>
                  <a:lnTo>
                    <a:pt x="2" y="2"/>
                  </a:lnTo>
                  <a:lnTo>
                    <a:pt x="5" y="16"/>
                  </a:lnTo>
                  <a:lnTo>
                    <a:pt x="9" y="31"/>
                  </a:lnTo>
                  <a:lnTo>
                    <a:pt x="9" y="50"/>
                  </a:lnTo>
                  <a:lnTo>
                    <a:pt x="9" y="71"/>
                  </a:lnTo>
                  <a:lnTo>
                    <a:pt x="5" y="117"/>
                  </a:lnTo>
                  <a:lnTo>
                    <a:pt x="2" y="167"/>
                  </a:lnTo>
                  <a:lnTo>
                    <a:pt x="2" y="192"/>
                  </a:lnTo>
                  <a:lnTo>
                    <a:pt x="2" y="215"/>
                  </a:lnTo>
                  <a:lnTo>
                    <a:pt x="4" y="238"/>
                  </a:lnTo>
                  <a:lnTo>
                    <a:pt x="7" y="257"/>
                  </a:lnTo>
                  <a:lnTo>
                    <a:pt x="13" y="277"/>
                  </a:lnTo>
                  <a:lnTo>
                    <a:pt x="23" y="292"/>
                  </a:lnTo>
                  <a:lnTo>
                    <a:pt x="28" y="300"/>
                  </a:lnTo>
                  <a:lnTo>
                    <a:pt x="34" y="305"/>
                  </a:lnTo>
                  <a:lnTo>
                    <a:pt x="42" y="309"/>
                  </a:lnTo>
                  <a:lnTo>
                    <a:pt x="52" y="313"/>
                  </a:lnTo>
                  <a:lnTo>
                    <a:pt x="53" y="307"/>
                  </a:lnTo>
                  <a:lnTo>
                    <a:pt x="46" y="303"/>
                  </a:lnTo>
                  <a:lnTo>
                    <a:pt x="40" y="300"/>
                  </a:lnTo>
                  <a:lnTo>
                    <a:pt x="32" y="294"/>
                  </a:lnTo>
                  <a:lnTo>
                    <a:pt x="28" y="288"/>
                  </a:lnTo>
                  <a:lnTo>
                    <a:pt x="19" y="275"/>
                  </a:lnTo>
                  <a:lnTo>
                    <a:pt x="13" y="257"/>
                  </a:lnTo>
                  <a:lnTo>
                    <a:pt x="9" y="236"/>
                  </a:lnTo>
                  <a:lnTo>
                    <a:pt x="7" y="215"/>
                  </a:lnTo>
                  <a:lnTo>
                    <a:pt x="7" y="192"/>
                  </a:lnTo>
                  <a:lnTo>
                    <a:pt x="9" y="167"/>
                  </a:lnTo>
                  <a:lnTo>
                    <a:pt x="13" y="117"/>
                  </a:lnTo>
                  <a:lnTo>
                    <a:pt x="15" y="71"/>
                  </a:lnTo>
                  <a:lnTo>
                    <a:pt x="17" y="50"/>
                  </a:lnTo>
                  <a:lnTo>
                    <a:pt x="15" y="31"/>
                  </a:lnTo>
                  <a:lnTo>
                    <a:pt x="13" y="14"/>
                  </a:lnTo>
                  <a:lnTo>
                    <a:pt x="7" y="0"/>
                  </a:lnTo>
                  <a:lnTo>
                    <a:pt x="7" y="2"/>
                  </a:lnTo>
                  <a:lnTo>
                    <a:pt x="2" y="0"/>
                  </a:lnTo>
                  <a:lnTo>
                    <a:pt x="0" y="0"/>
                  </a:lnTo>
                  <a:lnTo>
                    <a:pt x="2" y="2"/>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0" name="Freeform 1164"/>
            <p:cNvSpPr>
              <a:spLocks/>
            </p:cNvSpPr>
            <p:nvPr/>
          </p:nvSpPr>
          <p:spPr bwMode="auto">
            <a:xfrm>
              <a:off x="4550" y="1779"/>
              <a:ext cx="412" cy="691"/>
            </a:xfrm>
            <a:custGeom>
              <a:avLst/>
              <a:gdLst>
                <a:gd name="T0" fmla="*/ 406 w 412"/>
                <a:gd name="T1" fmla="*/ 17 h 691"/>
                <a:gd name="T2" fmla="*/ 412 w 412"/>
                <a:gd name="T3" fmla="*/ 17 h 691"/>
                <a:gd name="T4" fmla="*/ 410 w 412"/>
                <a:gd name="T5" fmla="*/ 6 h 691"/>
                <a:gd name="T6" fmla="*/ 406 w 412"/>
                <a:gd name="T7" fmla="*/ 0 h 691"/>
                <a:gd name="T8" fmla="*/ 397 w 412"/>
                <a:gd name="T9" fmla="*/ 0 h 691"/>
                <a:gd name="T10" fmla="*/ 389 w 412"/>
                <a:gd name="T11" fmla="*/ 4 h 691"/>
                <a:gd name="T12" fmla="*/ 381 w 412"/>
                <a:gd name="T13" fmla="*/ 12 h 691"/>
                <a:gd name="T14" fmla="*/ 370 w 412"/>
                <a:gd name="T15" fmla="*/ 23 h 691"/>
                <a:gd name="T16" fmla="*/ 358 w 412"/>
                <a:gd name="T17" fmla="*/ 37 h 691"/>
                <a:gd name="T18" fmla="*/ 347 w 412"/>
                <a:gd name="T19" fmla="*/ 54 h 691"/>
                <a:gd name="T20" fmla="*/ 318 w 412"/>
                <a:gd name="T21" fmla="*/ 98 h 691"/>
                <a:gd name="T22" fmla="*/ 287 w 412"/>
                <a:gd name="T23" fmla="*/ 148 h 691"/>
                <a:gd name="T24" fmla="*/ 253 w 412"/>
                <a:gd name="T25" fmla="*/ 207 h 691"/>
                <a:gd name="T26" fmla="*/ 218 w 412"/>
                <a:gd name="T27" fmla="*/ 271 h 691"/>
                <a:gd name="T28" fmla="*/ 147 w 412"/>
                <a:gd name="T29" fmla="*/ 401 h 691"/>
                <a:gd name="T30" fmla="*/ 82 w 412"/>
                <a:gd name="T31" fmla="*/ 526 h 691"/>
                <a:gd name="T32" fmla="*/ 30 w 412"/>
                <a:gd name="T33" fmla="*/ 628 h 691"/>
                <a:gd name="T34" fmla="*/ 0 w 412"/>
                <a:gd name="T35" fmla="*/ 689 h 691"/>
                <a:gd name="T36" fmla="*/ 5 w 412"/>
                <a:gd name="T37" fmla="*/ 691 h 691"/>
                <a:gd name="T38" fmla="*/ 38 w 412"/>
                <a:gd name="T39" fmla="*/ 630 h 691"/>
                <a:gd name="T40" fmla="*/ 90 w 412"/>
                <a:gd name="T41" fmla="*/ 530 h 691"/>
                <a:gd name="T42" fmla="*/ 153 w 412"/>
                <a:gd name="T43" fmla="*/ 405 h 691"/>
                <a:gd name="T44" fmla="*/ 224 w 412"/>
                <a:gd name="T45" fmla="*/ 273 h 691"/>
                <a:gd name="T46" fmla="*/ 261 w 412"/>
                <a:gd name="T47" fmla="*/ 211 h 691"/>
                <a:gd name="T48" fmla="*/ 293 w 412"/>
                <a:gd name="T49" fmla="*/ 152 h 691"/>
                <a:gd name="T50" fmla="*/ 324 w 412"/>
                <a:gd name="T51" fmla="*/ 102 h 691"/>
                <a:gd name="T52" fmla="*/ 353 w 412"/>
                <a:gd name="T53" fmla="*/ 60 h 691"/>
                <a:gd name="T54" fmla="*/ 364 w 412"/>
                <a:gd name="T55" fmla="*/ 42 h 691"/>
                <a:gd name="T56" fmla="*/ 376 w 412"/>
                <a:gd name="T57" fmla="*/ 27 h 691"/>
                <a:gd name="T58" fmla="*/ 385 w 412"/>
                <a:gd name="T59" fmla="*/ 17 h 691"/>
                <a:gd name="T60" fmla="*/ 393 w 412"/>
                <a:gd name="T61" fmla="*/ 10 h 691"/>
                <a:gd name="T62" fmla="*/ 399 w 412"/>
                <a:gd name="T63" fmla="*/ 6 h 691"/>
                <a:gd name="T64" fmla="*/ 403 w 412"/>
                <a:gd name="T65" fmla="*/ 6 h 691"/>
                <a:gd name="T66" fmla="*/ 404 w 412"/>
                <a:gd name="T67" fmla="*/ 10 h 691"/>
                <a:gd name="T68" fmla="*/ 406 w 412"/>
                <a:gd name="T69" fmla="*/ 17 h 691"/>
                <a:gd name="T70" fmla="*/ 412 w 412"/>
                <a:gd name="T71" fmla="*/ 16 h 691"/>
                <a:gd name="T72" fmla="*/ 406 w 412"/>
                <a:gd name="T73" fmla="*/ 17 h 6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12"/>
                <a:gd name="T112" fmla="*/ 0 h 691"/>
                <a:gd name="T113" fmla="*/ 412 w 412"/>
                <a:gd name="T114" fmla="*/ 691 h 69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12" h="691">
                  <a:moveTo>
                    <a:pt x="406" y="17"/>
                  </a:moveTo>
                  <a:lnTo>
                    <a:pt x="412" y="17"/>
                  </a:lnTo>
                  <a:lnTo>
                    <a:pt x="410" y="6"/>
                  </a:lnTo>
                  <a:lnTo>
                    <a:pt x="406" y="0"/>
                  </a:lnTo>
                  <a:lnTo>
                    <a:pt x="397" y="0"/>
                  </a:lnTo>
                  <a:lnTo>
                    <a:pt x="389" y="4"/>
                  </a:lnTo>
                  <a:lnTo>
                    <a:pt x="381" y="12"/>
                  </a:lnTo>
                  <a:lnTo>
                    <a:pt x="370" y="23"/>
                  </a:lnTo>
                  <a:lnTo>
                    <a:pt x="358" y="37"/>
                  </a:lnTo>
                  <a:lnTo>
                    <a:pt x="347" y="54"/>
                  </a:lnTo>
                  <a:lnTo>
                    <a:pt x="318" y="98"/>
                  </a:lnTo>
                  <a:lnTo>
                    <a:pt x="287" y="148"/>
                  </a:lnTo>
                  <a:lnTo>
                    <a:pt x="253" y="207"/>
                  </a:lnTo>
                  <a:lnTo>
                    <a:pt x="218" y="271"/>
                  </a:lnTo>
                  <a:lnTo>
                    <a:pt x="147" y="401"/>
                  </a:lnTo>
                  <a:lnTo>
                    <a:pt x="82" y="526"/>
                  </a:lnTo>
                  <a:lnTo>
                    <a:pt x="30" y="628"/>
                  </a:lnTo>
                  <a:lnTo>
                    <a:pt x="0" y="689"/>
                  </a:lnTo>
                  <a:lnTo>
                    <a:pt x="5" y="691"/>
                  </a:lnTo>
                  <a:lnTo>
                    <a:pt x="38" y="630"/>
                  </a:lnTo>
                  <a:lnTo>
                    <a:pt x="90" y="530"/>
                  </a:lnTo>
                  <a:lnTo>
                    <a:pt x="153" y="405"/>
                  </a:lnTo>
                  <a:lnTo>
                    <a:pt x="224" y="273"/>
                  </a:lnTo>
                  <a:lnTo>
                    <a:pt x="261" y="211"/>
                  </a:lnTo>
                  <a:lnTo>
                    <a:pt x="293" y="152"/>
                  </a:lnTo>
                  <a:lnTo>
                    <a:pt x="324" y="102"/>
                  </a:lnTo>
                  <a:lnTo>
                    <a:pt x="353" y="60"/>
                  </a:lnTo>
                  <a:lnTo>
                    <a:pt x="364" y="42"/>
                  </a:lnTo>
                  <a:lnTo>
                    <a:pt x="376" y="27"/>
                  </a:lnTo>
                  <a:lnTo>
                    <a:pt x="385" y="17"/>
                  </a:lnTo>
                  <a:lnTo>
                    <a:pt x="393" y="10"/>
                  </a:lnTo>
                  <a:lnTo>
                    <a:pt x="399" y="6"/>
                  </a:lnTo>
                  <a:lnTo>
                    <a:pt x="403" y="6"/>
                  </a:lnTo>
                  <a:lnTo>
                    <a:pt x="404" y="10"/>
                  </a:lnTo>
                  <a:lnTo>
                    <a:pt x="406" y="17"/>
                  </a:lnTo>
                  <a:lnTo>
                    <a:pt x="412" y="16"/>
                  </a:lnTo>
                  <a:lnTo>
                    <a:pt x="406" y="1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1" name="Freeform 1165"/>
            <p:cNvSpPr>
              <a:spLocks/>
            </p:cNvSpPr>
            <p:nvPr/>
          </p:nvSpPr>
          <p:spPr bwMode="auto">
            <a:xfrm>
              <a:off x="3153" y="90"/>
              <a:ext cx="2402" cy="3313"/>
            </a:xfrm>
            <a:custGeom>
              <a:avLst/>
              <a:gdLst>
                <a:gd name="T0" fmla="*/ 888 w 2402"/>
                <a:gd name="T1" fmla="*/ 1898 h 3313"/>
                <a:gd name="T2" fmla="*/ 1009 w 2402"/>
                <a:gd name="T3" fmla="*/ 1839 h 3313"/>
                <a:gd name="T4" fmla="*/ 1005 w 2402"/>
                <a:gd name="T5" fmla="*/ 1714 h 3313"/>
                <a:gd name="T6" fmla="*/ 1051 w 2402"/>
                <a:gd name="T7" fmla="*/ 1520 h 3313"/>
                <a:gd name="T8" fmla="*/ 1166 w 2402"/>
                <a:gd name="T9" fmla="*/ 1399 h 3313"/>
                <a:gd name="T10" fmla="*/ 1222 w 2402"/>
                <a:gd name="T11" fmla="*/ 1142 h 3313"/>
                <a:gd name="T12" fmla="*/ 1443 w 2402"/>
                <a:gd name="T13" fmla="*/ 762 h 3313"/>
                <a:gd name="T14" fmla="*/ 1546 w 2402"/>
                <a:gd name="T15" fmla="*/ 760 h 3313"/>
                <a:gd name="T16" fmla="*/ 1512 w 2402"/>
                <a:gd name="T17" fmla="*/ 618 h 3313"/>
                <a:gd name="T18" fmla="*/ 1621 w 2402"/>
                <a:gd name="T19" fmla="*/ 513 h 3313"/>
                <a:gd name="T20" fmla="*/ 1757 w 2402"/>
                <a:gd name="T21" fmla="*/ 597 h 3313"/>
                <a:gd name="T22" fmla="*/ 2133 w 2402"/>
                <a:gd name="T23" fmla="*/ 211 h 3313"/>
                <a:gd name="T24" fmla="*/ 2375 w 2402"/>
                <a:gd name="T25" fmla="*/ 252 h 3313"/>
                <a:gd name="T26" fmla="*/ 2302 w 2402"/>
                <a:gd name="T27" fmla="*/ 242 h 3313"/>
                <a:gd name="T28" fmla="*/ 2308 w 2402"/>
                <a:gd name="T29" fmla="*/ 186 h 3313"/>
                <a:gd name="T30" fmla="*/ 2318 w 2402"/>
                <a:gd name="T31" fmla="*/ 129 h 3313"/>
                <a:gd name="T32" fmla="*/ 2277 w 2402"/>
                <a:gd name="T33" fmla="*/ 2 h 3313"/>
                <a:gd name="T34" fmla="*/ 2158 w 2402"/>
                <a:gd name="T35" fmla="*/ 77 h 3313"/>
                <a:gd name="T36" fmla="*/ 2053 w 2402"/>
                <a:gd name="T37" fmla="*/ 21 h 3313"/>
                <a:gd name="T38" fmla="*/ 2047 w 2402"/>
                <a:gd name="T39" fmla="*/ 121 h 3313"/>
                <a:gd name="T40" fmla="*/ 1972 w 2402"/>
                <a:gd name="T41" fmla="*/ 165 h 3313"/>
                <a:gd name="T42" fmla="*/ 1959 w 2402"/>
                <a:gd name="T43" fmla="*/ 79 h 3313"/>
                <a:gd name="T44" fmla="*/ 1886 w 2402"/>
                <a:gd name="T45" fmla="*/ 71 h 3313"/>
                <a:gd name="T46" fmla="*/ 1746 w 2402"/>
                <a:gd name="T47" fmla="*/ 138 h 3313"/>
                <a:gd name="T48" fmla="*/ 1652 w 2402"/>
                <a:gd name="T49" fmla="*/ 252 h 3313"/>
                <a:gd name="T50" fmla="*/ 1575 w 2402"/>
                <a:gd name="T51" fmla="*/ 380 h 3313"/>
                <a:gd name="T52" fmla="*/ 1422 w 2402"/>
                <a:gd name="T53" fmla="*/ 463 h 3313"/>
                <a:gd name="T54" fmla="*/ 1372 w 2402"/>
                <a:gd name="T55" fmla="*/ 582 h 3313"/>
                <a:gd name="T56" fmla="*/ 1168 w 2402"/>
                <a:gd name="T57" fmla="*/ 881 h 3313"/>
                <a:gd name="T58" fmla="*/ 1080 w 2402"/>
                <a:gd name="T59" fmla="*/ 1014 h 3313"/>
                <a:gd name="T60" fmla="*/ 938 w 2402"/>
                <a:gd name="T61" fmla="*/ 1250 h 3313"/>
                <a:gd name="T62" fmla="*/ 942 w 2402"/>
                <a:gd name="T63" fmla="*/ 1348 h 3313"/>
                <a:gd name="T64" fmla="*/ 857 w 2402"/>
                <a:gd name="T65" fmla="*/ 1430 h 3313"/>
                <a:gd name="T66" fmla="*/ 875 w 2402"/>
                <a:gd name="T67" fmla="*/ 1586 h 3313"/>
                <a:gd name="T68" fmla="*/ 802 w 2402"/>
                <a:gd name="T69" fmla="*/ 1678 h 3313"/>
                <a:gd name="T70" fmla="*/ 675 w 2402"/>
                <a:gd name="T71" fmla="*/ 1816 h 3313"/>
                <a:gd name="T72" fmla="*/ 581 w 2402"/>
                <a:gd name="T73" fmla="*/ 1967 h 3313"/>
                <a:gd name="T74" fmla="*/ 708 w 2402"/>
                <a:gd name="T75" fmla="*/ 1891 h 3313"/>
                <a:gd name="T76" fmla="*/ 763 w 2402"/>
                <a:gd name="T77" fmla="*/ 1891 h 3313"/>
                <a:gd name="T78" fmla="*/ 715 w 2402"/>
                <a:gd name="T79" fmla="*/ 2014 h 3313"/>
                <a:gd name="T80" fmla="*/ 608 w 2402"/>
                <a:gd name="T81" fmla="*/ 2052 h 3313"/>
                <a:gd name="T82" fmla="*/ 393 w 2402"/>
                <a:gd name="T83" fmla="*/ 2109 h 3313"/>
                <a:gd name="T84" fmla="*/ 48 w 2402"/>
                <a:gd name="T85" fmla="*/ 2405 h 3313"/>
                <a:gd name="T86" fmla="*/ 52 w 2402"/>
                <a:gd name="T87" fmla="*/ 2516 h 3313"/>
                <a:gd name="T88" fmla="*/ 7 w 2402"/>
                <a:gd name="T89" fmla="*/ 2658 h 3313"/>
                <a:gd name="T90" fmla="*/ 78 w 2402"/>
                <a:gd name="T91" fmla="*/ 2789 h 3313"/>
                <a:gd name="T92" fmla="*/ 111 w 2402"/>
                <a:gd name="T93" fmla="*/ 2831 h 3313"/>
                <a:gd name="T94" fmla="*/ 19 w 2402"/>
                <a:gd name="T95" fmla="*/ 2985 h 3313"/>
                <a:gd name="T96" fmla="*/ 92 w 2402"/>
                <a:gd name="T97" fmla="*/ 2981 h 3313"/>
                <a:gd name="T98" fmla="*/ 115 w 2402"/>
                <a:gd name="T99" fmla="*/ 3054 h 3313"/>
                <a:gd name="T100" fmla="*/ 61 w 2402"/>
                <a:gd name="T101" fmla="*/ 3203 h 3313"/>
                <a:gd name="T102" fmla="*/ 182 w 2402"/>
                <a:gd name="T103" fmla="*/ 3284 h 3313"/>
                <a:gd name="T104" fmla="*/ 351 w 2402"/>
                <a:gd name="T105" fmla="*/ 3267 h 3313"/>
                <a:gd name="T106" fmla="*/ 646 w 2402"/>
                <a:gd name="T107" fmla="*/ 2908 h 3313"/>
                <a:gd name="T108" fmla="*/ 779 w 2402"/>
                <a:gd name="T109" fmla="*/ 2916 h 3313"/>
                <a:gd name="T110" fmla="*/ 819 w 2402"/>
                <a:gd name="T111" fmla="*/ 2852 h 3313"/>
                <a:gd name="T112" fmla="*/ 859 w 2402"/>
                <a:gd name="T113" fmla="*/ 2607 h 3313"/>
                <a:gd name="T114" fmla="*/ 915 w 2402"/>
                <a:gd name="T115" fmla="*/ 2576 h 3313"/>
                <a:gd name="T116" fmla="*/ 842 w 2402"/>
                <a:gd name="T117" fmla="*/ 2382 h 3313"/>
                <a:gd name="T118" fmla="*/ 827 w 2402"/>
                <a:gd name="T119" fmla="*/ 2113 h 331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02"/>
                <a:gd name="T181" fmla="*/ 0 h 3313"/>
                <a:gd name="T182" fmla="*/ 2402 w 2402"/>
                <a:gd name="T183" fmla="*/ 3313 h 331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02" h="3313">
                  <a:moveTo>
                    <a:pt x="846" y="2002"/>
                  </a:moveTo>
                  <a:lnTo>
                    <a:pt x="846" y="1973"/>
                  </a:lnTo>
                  <a:lnTo>
                    <a:pt x="846" y="1950"/>
                  </a:lnTo>
                  <a:lnTo>
                    <a:pt x="852" y="1931"/>
                  </a:lnTo>
                  <a:lnTo>
                    <a:pt x="857" y="1918"/>
                  </a:lnTo>
                  <a:lnTo>
                    <a:pt x="865" y="1908"/>
                  </a:lnTo>
                  <a:lnTo>
                    <a:pt x="877" y="1902"/>
                  </a:lnTo>
                  <a:lnTo>
                    <a:pt x="888" y="1898"/>
                  </a:lnTo>
                  <a:lnTo>
                    <a:pt x="902" y="1895"/>
                  </a:lnTo>
                  <a:lnTo>
                    <a:pt x="915" y="1893"/>
                  </a:lnTo>
                  <a:lnTo>
                    <a:pt x="930" y="1889"/>
                  </a:lnTo>
                  <a:lnTo>
                    <a:pt x="946" y="1885"/>
                  </a:lnTo>
                  <a:lnTo>
                    <a:pt x="963" y="1879"/>
                  </a:lnTo>
                  <a:lnTo>
                    <a:pt x="978" y="1870"/>
                  </a:lnTo>
                  <a:lnTo>
                    <a:pt x="994" y="1856"/>
                  </a:lnTo>
                  <a:lnTo>
                    <a:pt x="1009" y="1839"/>
                  </a:lnTo>
                  <a:lnTo>
                    <a:pt x="1022" y="1816"/>
                  </a:lnTo>
                  <a:lnTo>
                    <a:pt x="1015" y="1802"/>
                  </a:lnTo>
                  <a:lnTo>
                    <a:pt x="1009" y="1787"/>
                  </a:lnTo>
                  <a:lnTo>
                    <a:pt x="1005" y="1772"/>
                  </a:lnTo>
                  <a:lnTo>
                    <a:pt x="1003" y="1758"/>
                  </a:lnTo>
                  <a:lnTo>
                    <a:pt x="1003" y="1743"/>
                  </a:lnTo>
                  <a:lnTo>
                    <a:pt x="1003" y="1728"/>
                  </a:lnTo>
                  <a:lnTo>
                    <a:pt x="1005" y="1714"/>
                  </a:lnTo>
                  <a:lnTo>
                    <a:pt x="1009" y="1699"/>
                  </a:lnTo>
                  <a:lnTo>
                    <a:pt x="1017" y="1670"/>
                  </a:lnTo>
                  <a:lnTo>
                    <a:pt x="1028" y="1641"/>
                  </a:lnTo>
                  <a:lnTo>
                    <a:pt x="1042" y="1610"/>
                  </a:lnTo>
                  <a:lnTo>
                    <a:pt x="1053" y="1582"/>
                  </a:lnTo>
                  <a:lnTo>
                    <a:pt x="1022" y="1551"/>
                  </a:lnTo>
                  <a:lnTo>
                    <a:pt x="1034" y="1538"/>
                  </a:lnTo>
                  <a:lnTo>
                    <a:pt x="1051" y="1520"/>
                  </a:lnTo>
                  <a:lnTo>
                    <a:pt x="1074" y="1501"/>
                  </a:lnTo>
                  <a:lnTo>
                    <a:pt x="1099" y="1480"/>
                  </a:lnTo>
                  <a:lnTo>
                    <a:pt x="1124" y="1459"/>
                  </a:lnTo>
                  <a:lnTo>
                    <a:pt x="1145" y="1438"/>
                  </a:lnTo>
                  <a:lnTo>
                    <a:pt x="1155" y="1428"/>
                  </a:lnTo>
                  <a:lnTo>
                    <a:pt x="1161" y="1417"/>
                  </a:lnTo>
                  <a:lnTo>
                    <a:pt x="1164" y="1407"/>
                  </a:lnTo>
                  <a:lnTo>
                    <a:pt x="1166" y="1399"/>
                  </a:lnTo>
                  <a:lnTo>
                    <a:pt x="1178" y="1215"/>
                  </a:lnTo>
                  <a:lnTo>
                    <a:pt x="1182" y="1196"/>
                  </a:lnTo>
                  <a:lnTo>
                    <a:pt x="1187" y="1182"/>
                  </a:lnTo>
                  <a:lnTo>
                    <a:pt x="1193" y="1173"/>
                  </a:lnTo>
                  <a:lnTo>
                    <a:pt x="1203" y="1165"/>
                  </a:lnTo>
                  <a:lnTo>
                    <a:pt x="1211" y="1159"/>
                  </a:lnTo>
                  <a:lnTo>
                    <a:pt x="1218" y="1152"/>
                  </a:lnTo>
                  <a:lnTo>
                    <a:pt x="1222" y="1142"/>
                  </a:lnTo>
                  <a:lnTo>
                    <a:pt x="1226" y="1131"/>
                  </a:lnTo>
                  <a:lnTo>
                    <a:pt x="1178" y="973"/>
                  </a:lnTo>
                  <a:lnTo>
                    <a:pt x="1243" y="881"/>
                  </a:lnTo>
                  <a:lnTo>
                    <a:pt x="1299" y="872"/>
                  </a:lnTo>
                  <a:lnTo>
                    <a:pt x="1383" y="724"/>
                  </a:lnTo>
                  <a:lnTo>
                    <a:pt x="1402" y="737"/>
                  </a:lnTo>
                  <a:lnTo>
                    <a:pt x="1422" y="751"/>
                  </a:lnTo>
                  <a:lnTo>
                    <a:pt x="1443" y="762"/>
                  </a:lnTo>
                  <a:lnTo>
                    <a:pt x="1464" y="768"/>
                  </a:lnTo>
                  <a:lnTo>
                    <a:pt x="1473" y="772"/>
                  </a:lnTo>
                  <a:lnTo>
                    <a:pt x="1485" y="772"/>
                  </a:lnTo>
                  <a:lnTo>
                    <a:pt x="1496" y="774"/>
                  </a:lnTo>
                  <a:lnTo>
                    <a:pt x="1508" y="772"/>
                  </a:lnTo>
                  <a:lnTo>
                    <a:pt x="1519" y="770"/>
                  </a:lnTo>
                  <a:lnTo>
                    <a:pt x="1533" y="766"/>
                  </a:lnTo>
                  <a:lnTo>
                    <a:pt x="1546" y="760"/>
                  </a:lnTo>
                  <a:lnTo>
                    <a:pt x="1560" y="754"/>
                  </a:lnTo>
                  <a:lnTo>
                    <a:pt x="1556" y="743"/>
                  </a:lnTo>
                  <a:lnTo>
                    <a:pt x="1552" y="726"/>
                  </a:lnTo>
                  <a:lnTo>
                    <a:pt x="1542" y="703"/>
                  </a:lnTo>
                  <a:lnTo>
                    <a:pt x="1535" y="678"/>
                  </a:lnTo>
                  <a:lnTo>
                    <a:pt x="1525" y="655"/>
                  </a:lnTo>
                  <a:lnTo>
                    <a:pt x="1518" y="634"/>
                  </a:lnTo>
                  <a:lnTo>
                    <a:pt x="1512" y="618"/>
                  </a:lnTo>
                  <a:lnTo>
                    <a:pt x="1510" y="612"/>
                  </a:lnTo>
                  <a:lnTo>
                    <a:pt x="1521" y="601"/>
                  </a:lnTo>
                  <a:lnTo>
                    <a:pt x="1537" y="586"/>
                  </a:lnTo>
                  <a:lnTo>
                    <a:pt x="1554" y="570"/>
                  </a:lnTo>
                  <a:lnTo>
                    <a:pt x="1571" y="553"/>
                  </a:lnTo>
                  <a:lnTo>
                    <a:pt x="1589" y="538"/>
                  </a:lnTo>
                  <a:lnTo>
                    <a:pt x="1606" y="524"/>
                  </a:lnTo>
                  <a:lnTo>
                    <a:pt x="1621" y="513"/>
                  </a:lnTo>
                  <a:lnTo>
                    <a:pt x="1635" y="505"/>
                  </a:lnTo>
                  <a:lnTo>
                    <a:pt x="1650" y="520"/>
                  </a:lnTo>
                  <a:lnTo>
                    <a:pt x="1665" y="530"/>
                  </a:lnTo>
                  <a:lnTo>
                    <a:pt x="1679" y="538"/>
                  </a:lnTo>
                  <a:lnTo>
                    <a:pt x="1694" y="545"/>
                  </a:lnTo>
                  <a:lnTo>
                    <a:pt x="1709" y="557"/>
                  </a:lnTo>
                  <a:lnTo>
                    <a:pt x="1730" y="572"/>
                  </a:lnTo>
                  <a:lnTo>
                    <a:pt x="1757" y="597"/>
                  </a:lnTo>
                  <a:lnTo>
                    <a:pt x="1788" y="632"/>
                  </a:lnTo>
                  <a:lnTo>
                    <a:pt x="1869" y="599"/>
                  </a:lnTo>
                  <a:lnTo>
                    <a:pt x="1919" y="634"/>
                  </a:lnTo>
                  <a:lnTo>
                    <a:pt x="1967" y="628"/>
                  </a:lnTo>
                  <a:lnTo>
                    <a:pt x="2020" y="482"/>
                  </a:lnTo>
                  <a:lnTo>
                    <a:pt x="1995" y="386"/>
                  </a:lnTo>
                  <a:lnTo>
                    <a:pt x="2043" y="271"/>
                  </a:lnTo>
                  <a:lnTo>
                    <a:pt x="2133" y="211"/>
                  </a:lnTo>
                  <a:lnTo>
                    <a:pt x="2241" y="282"/>
                  </a:lnTo>
                  <a:lnTo>
                    <a:pt x="2295" y="286"/>
                  </a:lnTo>
                  <a:lnTo>
                    <a:pt x="2254" y="394"/>
                  </a:lnTo>
                  <a:lnTo>
                    <a:pt x="2325" y="371"/>
                  </a:lnTo>
                  <a:lnTo>
                    <a:pt x="2402" y="271"/>
                  </a:lnTo>
                  <a:lnTo>
                    <a:pt x="2392" y="261"/>
                  </a:lnTo>
                  <a:lnTo>
                    <a:pt x="2383" y="255"/>
                  </a:lnTo>
                  <a:lnTo>
                    <a:pt x="2375" y="252"/>
                  </a:lnTo>
                  <a:lnTo>
                    <a:pt x="2366" y="250"/>
                  </a:lnTo>
                  <a:lnTo>
                    <a:pt x="2350" y="250"/>
                  </a:lnTo>
                  <a:lnTo>
                    <a:pt x="2337" y="252"/>
                  </a:lnTo>
                  <a:lnTo>
                    <a:pt x="2329" y="252"/>
                  </a:lnTo>
                  <a:lnTo>
                    <a:pt x="2323" y="252"/>
                  </a:lnTo>
                  <a:lnTo>
                    <a:pt x="2316" y="250"/>
                  </a:lnTo>
                  <a:lnTo>
                    <a:pt x="2308" y="248"/>
                  </a:lnTo>
                  <a:lnTo>
                    <a:pt x="2302" y="242"/>
                  </a:lnTo>
                  <a:lnTo>
                    <a:pt x="2295" y="234"/>
                  </a:lnTo>
                  <a:lnTo>
                    <a:pt x="2287" y="223"/>
                  </a:lnTo>
                  <a:lnTo>
                    <a:pt x="2277" y="208"/>
                  </a:lnTo>
                  <a:lnTo>
                    <a:pt x="2281" y="204"/>
                  </a:lnTo>
                  <a:lnTo>
                    <a:pt x="2285" y="198"/>
                  </a:lnTo>
                  <a:lnTo>
                    <a:pt x="2291" y="196"/>
                  </a:lnTo>
                  <a:lnTo>
                    <a:pt x="2297" y="192"/>
                  </a:lnTo>
                  <a:lnTo>
                    <a:pt x="2308" y="186"/>
                  </a:lnTo>
                  <a:lnTo>
                    <a:pt x="2318" y="181"/>
                  </a:lnTo>
                  <a:lnTo>
                    <a:pt x="2323" y="177"/>
                  </a:lnTo>
                  <a:lnTo>
                    <a:pt x="2325" y="173"/>
                  </a:lnTo>
                  <a:lnTo>
                    <a:pt x="2327" y="167"/>
                  </a:lnTo>
                  <a:lnTo>
                    <a:pt x="2327" y="160"/>
                  </a:lnTo>
                  <a:lnTo>
                    <a:pt x="2327" y="150"/>
                  </a:lnTo>
                  <a:lnTo>
                    <a:pt x="2323" y="140"/>
                  </a:lnTo>
                  <a:lnTo>
                    <a:pt x="2318" y="129"/>
                  </a:lnTo>
                  <a:lnTo>
                    <a:pt x="2310" y="113"/>
                  </a:lnTo>
                  <a:lnTo>
                    <a:pt x="2400" y="85"/>
                  </a:lnTo>
                  <a:lnTo>
                    <a:pt x="2377" y="64"/>
                  </a:lnTo>
                  <a:lnTo>
                    <a:pt x="2356" y="44"/>
                  </a:lnTo>
                  <a:lnTo>
                    <a:pt x="2335" y="29"/>
                  </a:lnTo>
                  <a:lnTo>
                    <a:pt x="2314" y="17"/>
                  </a:lnTo>
                  <a:lnTo>
                    <a:pt x="2295" y="8"/>
                  </a:lnTo>
                  <a:lnTo>
                    <a:pt x="2277" y="2"/>
                  </a:lnTo>
                  <a:lnTo>
                    <a:pt x="2260" y="0"/>
                  </a:lnTo>
                  <a:lnTo>
                    <a:pt x="2243" y="0"/>
                  </a:lnTo>
                  <a:lnTo>
                    <a:pt x="2227" y="4"/>
                  </a:lnTo>
                  <a:lnTo>
                    <a:pt x="2212" y="12"/>
                  </a:lnTo>
                  <a:lnTo>
                    <a:pt x="2197" y="23"/>
                  </a:lnTo>
                  <a:lnTo>
                    <a:pt x="2183" y="37"/>
                  </a:lnTo>
                  <a:lnTo>
                    <a:pt x="2172" y="56"/>
                  </a:lnTo>
                  <a:lnTo>
                    <a:pt x="2158" y="77"/>
                  </a:lnTo>
                  <a:lnTo>
                    <a:pt x="2147" y="102"/>
                  </a:lnTo>
                  <a:lnTo>
                    <a:pt x="2135" y="131"/>
                  </a:lnTo>
                  <a:lnTo>
                    <a:pt x="2105" y="27"/>
                  </a:lnTo>
                  <a:lnTo>
                    <a:pt x="2087" y="19"/>
                  </a:lnTo>
                  <a:lnTo>
                    <a:pt x="2074" y="17"/>
                  </a:lnTo>
                  <a:lnTo>
                    <a:pt x="2064" y="16"/>
                  </a:lnTo>
                  <a:lnTo>
                    <a:pt x="2059" y="17"/>
                  </a:lnTo>
                  <a:lnTo>
                    <a:pt x="2053" y="21"/>
                  </a:lnTo>
                  <a:lnTo>
                    <a:pt x="2051" y="27"/>
                  </a:lnTo>
                  <a:lnTo>
                    <a:pt x="2049" y="35"/>
                  </a:lnTo>
                  <a:lnTo>
                    <a:pt x="2049" y="44"/>
                  </a:lnTo>
                  <a:lnTo>
                    <a:pt x="2051" y="65"/>
                  </a:lnTo>
                  <a:lnTo>
                    <a:pt x="2053" y="89"/>
                  </a:lnTo>
                  <a:lnTo>
                    <a:pt x="2053" y="100"/>
                  </a:lnTo>
                  <a:lnTo>
                    <a:pt x="2051" y="112"/>
                  </a:lnTo>
                  <a:lnTo>
                    <a:pt x="2047" y="121"/>
                  </a:lnTo>
                  <a:lnTo>
                    <a:pt x="2043" y="131"/>
                  </a:lnTo>
                  <a:lnTo>
                    <a:pt x="2028" y="133"/>
                  </a:lnTo>
                  <a:lnTo>
                    <a:pt x="2016" y="135"/>
                  </a:lnTo>
                  <a:lnTo>
                    <a:pt x="2007" y="140"/>
                  </a:lnTo>
                  <a:lnTo>
                    <a:pt x="1999" y="146"/>
                  </a:lnTo>
                  <a:lnTo>
                    <a:pt x="1991" y="152"/>
                  </a:lnTo>
                  <a:lnTo>
                    <a:pt x="1984" y="158"/>
                  </a:lnTo>
                  <a:lnTo>
                    <a:pt x="1972" y="165"/>
                  </a:lnTo>
                  <a:lnTo>
                    <a:pt x="1957" y="171"/>
                  </a:lnTo>
                  <a:lnTo>
                    <a:pt x="1953" y="163"/>
                  </a:lnTo>
                  <a:lnTo>
                    <a:pt x="1953" y="156"/>
                  </a:lnTo>
                  <a:lnTo>
                    <a:pt x="1953" y="146"/>
                  </a:lnTo>
                  <a:lnTo>
                    <a:pt x="1953" y="136"/>
                  </a:lnTo>
                  <a:lnTo>
                    <a:pt x="1957" y="113"/>
                  </a:lnTo>
                  <a:lnTo>
                    <a:pt x="1959" y="90"/>
                  </a:lnTo>
                  <a:lnTo>
                    <a:pt x="1959" y="79"/>
                  </a:lnTo>
                  <a:lnTo>
                    <a:pt x="1957" y="69"/>
                  </a:lnTo>
                  <a:lnTo>
                    <a:pt x="1955" y="60"/>
                  </a:lnTo>
                  <a:lnTo>
                    <a:pt x="1951" y="52"/>
                  </a:lnTo>
                  <a:lnTo>
                    <a:pt x="1945" y="46"/>
                  </a:lnTo>
                  <a:lnTo>
                    <a:pt x="1940" y="42"/>
                  </a:lnTo>
                  <a:lnTo>
                    <a:pt x="1928" y="42"/>
                  </a:lnTo>
                  <a:lnTo>
                    <a:pt x="1917" y="44"/>
                  </a:lnTo>
                  <a:lnTo>
                    <a:pt x="1886" y="71"/>
                  </a:lnTo>
                  <a:lnTo>
                    <a:pt x="1863" y="92"/>
                  </a:lnTo>
                  <a:lnTo>
                    <a:pt x="1848" y="108"/>
                  </a:lnTo>
                  <a:lnTo>
                    <a:pt x="1834" y="119"/>
                  </a:lnTo>
                  <a:lnTo>
                    <a:pt x="1823" y="125"/>
                  </a:lnTo>
                  <a:lnTo>
                    <a:pt x="1807" y="129"/>
                  </a:lnTo>
                  <a:lnTo>
                    <a:pt x="1788" y="131"/>
                  </a:lnTo>
                  <a:lnTo>
                    <a:pt x="1759" y="131"/>
                  </a:lnTo>
                  <a:lnTo>
                    <a:pt x="1746" y="138"/>
                  </a:lnTo>
                  <a:lnTo>
                    <a:pt x="1730" y="146"/>
                  </a:lnTo>
                  <a:lnTo>
                    <a:pt x="1719" y="156"/>
                  </a:lnTo>
                  <a:lnTo>
                    <a:pt x="1706" y="167"/>
                  </a:lnTo>
                  <a:lnTo>
                    <a:pt x="1694" y="179"/>
                  </a:lnTo>
                  <a:lnTo>
                    <a:pt x="1684" y="192"/>
                  </a:lnTo>
                  <a:lnTo>
                    <a:pt x="1675" y="208"/>
                  </a:lnTo>
                  <a:lnTo>
                    <a:pt x="1667" y="221"/>
                  </a:lnTo>
                  <a:lnTo>
                    <a:pt x="1652" y="252"/>
                  </a:lnTo>
                  <a:lnTo>
                    <a:pt x="1642" y="280"/>
                  </a:lnTo>
                  <a:lnTo>
                    <a:pt x="1636" y="309"/>
                  </a:lnTo>
                  <a:lnTo>
                    <a:pt x="1635" y="334"/>
                  </a:lnTo>
                  <a:lnTo>
                    <a:pt x="1615" y="353"/>
                  </a:lnTo>
                  <a:lnTo>
                    <a:pt x="1602" y="367"/>
                  </a:lnTo>
                  <a:lnTo>
                    <a:pt x="1592" y="374"/>
                  </a:lnTo>
                  <a:lnTo>
                    <a:pt x="1585" y="378"/>
                  </a:lnTo>
                  <a:lnTo>
                    <a:pt x="1575" y="380"/>
                  </a:lnTo>
                  <a:lnTo>
                    <a:pt x="1564" y="376"/>
                  </a:lnTo>
                  <a:lnTo>
                    <a:pt x="1546" y="373"/>
                  </a:lnTo>
                  <a:lnTo>
                    <a:pt x="1525" y="365"/>
                  </a:lnTo>
                  <a:lnTo>
                    <a:pt x="1493" y="396"/>
                  </a:lnTo>
                  <a:lnTo>
                    <a:pt x="1468" y="419"/>
                  </a:lnTo>
                  <a:lnTo>
                    <a:pt x="1445" y="438"/>
                  </a:lnTo>
                  <a:lnTo>
                    <a:pt x="1427" y="453"/>
                  </a:lnTo>
                  <a:lnTo>
                    <a:pt x="1422" y="463"/>
                  </a:lnTo>
                  <a:lnTo>
                    <a:pt x="1416" y="472"/>
                  </a:lnTo>
                  <a:lnTo>
                    <a:pt x="1410" y="482"/>
                  </a:lnTo>
                  <a:lnTo>
                    <a:pt x="1406" y="492"/>
                  </a:lnTo>
                  <a:lnTo>
                    <a:pt x="1404" y="505"/>
                  </a:lnTo>
                  <a:lnTo>
                    <a:pt x="1400" y="518"/>
                  </a:lnTo>
                  <a:lnTo>
                    <a:pt x="1400" y="534"/>
                  </a:lnTo>
                  <a:lnTo>
                    <a:pt x="1400" y="553"/>
                  </a:lnTo>
                  <a:lnTo>
                    <a:pt x="1372" y="582"/>
                  </a:lnTo>
                  <a:lnTo>
                    <a:pt x="1347" y="611"/>
                  </a:lnTo>
                  <a:lnTo>
                    <a:pt x="1324" y="639"/>
                  </a:lnTo>
                  <a:lnTo>
                    <a:pt x="1305" y="666"/>
                  </a:lnTo>
                  <a:lnTo>
                    <a:pt x="1272" y="718"/>
                  </a:lnTo>
                  <a:lnTo>
                    <a:pt x="1245" y="768"/>
                  </a:lnTo>
                  <a:lnTo>
                    <a:pt x="1216" y="814"/>
                  </a:lnTo>
                  <a:lnTo>
                    <a:pt x="1187" y="860"/>
                  </a:lnTo>
                  <a:lnTo>
                    <a:pt x="1168" y="881"/>
                  </a:lnTo>
                  <a:lnTo>
                    <a:pt x="1149" y="902"/>
                  </a:lnTo>
                  <a:lnTo>
                    <a:pt x="1126" y="921"/>
                  </a:lnTo>
                  <a:lnTo>
                    <a:pt x="1101" y="943"/>
                  </a:lnTo>
                  <a:lnTo>
                    <a:pt x="1101" y="954"/>
                  </a:lnTo>
                  <a:lnTo>
                    <a:pt x="1099" y="966"/>
                  </a:lnTo>
                  <a:lnTo>
                    <a:pt x="1095" y="977"/>
                  </a:lnTo>
                  <a:lnTo>
                    <a:pt x="1092" y="991"/>
                  </a:lnTo>
                  <a:lnTo>
                    <a:pt x="1080" y="1014"/>
                  </a:lnTo>
                  <a:lnTo>
                    <a:pt x="1065" y="1039"/>
                  </a:lnTo>
                  <a:lnTo>
                    <a:pt x="1030" y="1087"/>
                  </a:lnTo>
                  <a:lnTo>
                    <a:pt x="994" y="1136"/>
                  </a:lnTo>
                  <a:lnTo>
                    <a:pt x="976" y="1161"/>
                  </a:lnTo>
                  <a:lnTo>
                    <a:pt x="961" y="1186"/>
                  </a:lnTo>
                  <a:lnTo>
                    <a:pt x="950" y="1211"/>
                  </a:lnTo>
                  <a:lnTo>
                    <a:pt x="940" y="1236"/>
                  </a:lnTo>
                  <a:lnTo>
                    <a:pt x="938" y="1250"/>
                  </a:lnTo>
                  <a:lnTo>
                    <a:pt x="936" y="1263"/>
                  </a:lnTo>
                  <a:lnTo>
                    <a:pt x="936" y="1275"/>
                  </a:lnTo>
                  <a:lnTo>
                    <a:pt x="936" y="1288"/>
                  </a:lnTo>
                  <a:lnTo>
                    <a:pt x="940" y="1301"/>
                  </a:lnTo>
                  <a:lnTo>
                    <a:pt x="944" y="1315"/>
                  </a:lnTo>
                  <a:lnTo>
                    <a:pt x="950" y="1328"/>
                  </a:lnTo>
                  <a:lnTo>
                    <a:pt x="959" y="1340"/>
                  </a:lnTo>
                  <a:lnTo>
                    <a:pt x="942" y="1348"/>
                  </a:lnTo>
                  <a:lnTo>
                    <a:pt x="925" y="1355"/>
                  </a:lnTo>
                  <a:lnTo>
                    <a:pt x="911" y="1363"/>
                  </a:lnTo>
                  <a:lnTo>
                    <a:pt x="898" y="1372"/>
                  </a:lnTo>
                  <a:lnTo>
                    <a:pt x="886" y="1382"/>
                  </a:lnTo>
                  <a:lnTo>
                    <a:pt x="877" y="1394"/>
                  </a:lnTo>
                  <a:lnTo>
                    <a:pt x="867" y="1405"/>
                  </a:lnTo>
                  <a:lnTo>
                    <a:pt x="861" y="1417"/>
                  </a:lnTo>
                  <a:lnTo>
                    <a:pt x="857" y="1430"/>
                  </a:lnTo>
                  <a:lnTo>
                    <a:pt x="856" y="1445"/>
                  </a:lnTo>
                  <a:lnTo>
                    <a:pt x="856" y="1463"/>
                  </a:lnTo>
                  <a:lnTo>
                    <a:pt x="857" y="1480"/>
                  </a:lnTo>
                  <a:lnTo>
                    <a:pt x="863" y="1499"/>
                  </a:lnTo>
                  <a:lnTo>
                    <a:pt x="871" y="1520"/>
                  </a:lnTo>
                  <a:lnTo>
                    <a:pt x="882" y="1543"/>
                  </a:lnTo>
                  <a:lnTo>
                    <a:pt x="896" y="1566"/>
                  </a:lnTo>
                  <a:lnTo>
                    <a:pt x="875" y="1586"/>
                  </a:lnTo>
                  <a:lnTo>
                    <a:pt x="854" y="1603"/>
                  </a:lnTo>
                  <a:lnTo>
                    <a:pt x="834" y="1618"/>
                  </a:lnTo>
                  <a:lnTo>
                    <a:pt x="817" y="1635"/>
                  </a:lnTo>
                  <a:lnTo>
                    <a:pt x="811" y="1643"/>
                  </a:lnTo>
                  <a:lnTo>
                    <a:pt x="806" y="1651"/>
                  </a:lnTo>
                  <a:lnTo>
                    <a:pt x="802" y="1660"/>
                  </a:lnTo>
                  <a:lnTo>
                    <a:pt x="802" y="1668"/>
                  </a:lnTo>
                  <a:lnTo>
                    <a:pt x="802" y="1678"/>
                  </a:lnTo>
                  <a:lnTo>
                    <a:pt x="806" y="1687"/>
                  </a:lnTo>
                  <a:lnTo>
                    <a:pt x="811" y="1697"/>
                  </a:lnTo>
                  <a:lnTo>
                    <a:pt x="819" y="1706"/>
                  </a:lnTo>
                  <a:lnTo>
                    <a:pt x="781" y="1731"/>
                  </a:lnTo>
                  <a:lnTo>
                    <a:pt x="738" y="1762"/>
                  </a:lnTo>
                  <a:lnTo>
                    <a:pt x="717" y="1779"/>
                  </a:lnTo>
                  <a:lnTo>
                    <a:pt x="696" y="1797"/>
                  </a:lnTo>
                  <a:lnTo>
                    <a:pt x="675" y="1816"/>
                  </a:lnTo>
                  <a:lnTo>
                    <a:pt x="656" y="1835"/>
                  </a:lnTo>
                  <a:lnTo>
                    <a:pt x="637" y="1854"/>
                  </a:lnTo>
                  <a:lnTo>
                    <a:pt x="620" y="1875"/>
                  </a:lnTo>
                  <a:lnTo>
                    <a:pt x="606" y="1895"/>
                  </a:lnTo>
                  <a:lnTo>
                    <a:pt x="595" y="1916"/>
                  </a:lnTo>
                  <a:lnTo>
                    <a:pt x="587" y="1937"/>
                  </a:lnTo>
                  <a:lnTo>
                    <a:pt x="581" y="1956"/>
                  </a:lnTo>
                  <a:lnTo>
                    <a:pt x="581" y="1967"/>
                  </a:lnTo>
                  <a:lnTo>
                    <a:pt x="581" y="1977"/>
                  </a:lnTo>
                  <a:lnTo>
                    <a:pt x="583" y="1989"/>
                  </a:lnTo>
                  <a:lnTo>
                    <a:pt x="585" y="1998"/>
                  </a:lnTo>
                  <a:lnTo>
                    <a:pt x="604" y="1981"/>
                  </a:lnTo>
                  <a:lnTo>
                    <a:pt x="629" y="1954"/>
                  </a:lnTo>
                  <a:lnTo>
                    <a:pt x="660" y="1925"/>
                  </a:lnTo>
                  <a:lnTo>
                    <a:pt x="692" y="1900"/>
                  </a:lnTo>
                  <a:lnTo>
                    <a:pt x="708" y="1891"/>
                  </a:lnTo>
                  <a:lnTo>
                    <a:pt x="723" y="1883"/>
                  </a:lnTo>
                  <a:lnTo>
                    <a:pt x="729" y="1881"/>
                  </a:lnTo>
                  <a:lnTo>
                    <a:pt x="737" y="1879"/>
                  </a:lnTo>
                  <a:lnTo>
                    <a:pt x="742" y="1879"/>
                  </a:lnTo>
                  <a:lnTo>
                    <a:pt x="748" y="1881"/>
                  </a:lnTo>
                  <a:lnTo>
                    <a:pt x="754" y="1883"/>
                  </a:lnTo>
                  <a:lnTo>
                    <a:pt x="758" y="1887"/>
                  </a:lnTo>
                  <a:lnTo>
                    <a:pt x="763" y="1891"/>
                  </a:lnTo>
                  <a:lnTo>
                    <a:pt x="765" y="1898"/>
                  </a:lnTo>
                  <a:lnTo>
                    <a:pt x="769" y="1906"/>
                  </a:lnTo>
                  <a:lnTo>
                    <a:pt x="771" y="1916"/>
                  </a:lnTo>
                  <a:lnTo>
                    <a:pt x="773" y="1927"/>
                  </a:lnTo>
                  <a:lnTo>
                    <a:pt x="773" y="1941"/>
                  </a:lnTo>
                  <a:lnTo>
                    <a:pt x="750" y="1973"/>
                  </a:lnTo>
                  <a:lnTo>
                    <a:pt x="727" y="2002"/>
                  </a:lnTo>
                  <a:lnTo>
                    <a:pt x="715" y="2014"/>
                  </a:lnTo>
                  <a:lnTo>
                    <a:pt x="704" y="2025"/>
                  </a:lnTo>
                  <a:lnTo>
                    <a:pt x="692" y="2033"/>
                  </a:lnTo>
                  <a:lnTo>
                    <a:pt x="681" y="2040"/>
                  </a:lnTo>
                  <a:lnTo>
                    <a:pt x="667" y="2046"/>
                  </a:lnTo>
                  <a:lnTo>
                    <a:pt x="654" y="2050"/>
                  </a:lnTo>
                  <a:lnTo>
                    <a:pt x="639" y="2052"/>
                  </a:lnTo>
                  <a:lnTo>
                    <a:pt x="625" y="2054"/>
                  </a:lnTo>
                  <a:lnTo>
                    <a:pt x="608" y="2052"/>
                  </a:lnTo>
                  <a:lnTo>
                    <a:pt x="591" y="2048"/>
                  </a:lnTo>
                  <a:lnTo>
                    <a:pt x="573" y="2042"/>
                  </a:lnTo>
                  <a:lnTo>
                    <a:pt x="552" y="2035"/>
                  </a:lnTo>
                  <a:lnTo>
                    <a:pt x="522" y="2046"/>
                  </a:lnTo>
                  <a:lnTo>
                    <a:pt x="491" y="2058"/>
                  </a:lnTo>
                  <a:lnTo>
                    <a:pt x="458" y="2073"/>
                  </a:lnTo>
                  <a:lnTo>
                    <a:pt x="426" y="2090"/>
                  </a:lnTo>
                  <a:lnTo>
                    <a:pt x="393" y="2109"/>
                  </a:lnTo>
                  <a:lnTo>
                    <a:pt x="360" y="2129"/>
                  </a:lnTo>
                  <a:lnTo>
                    <a:pt x="328" y="2150"/>
                  </a:lnTo>
                  <a:lnTo>
                    <a:pt x="295" y="2173"/>
                  </a:lnTo>
                  <a:lnTo>
                    <a:pt x="230" y="2223"/>
                  </a:lnTo>
                  <a:lnTo>
                    <a:pt x="165" y="2273"/>
                  </a:lnTo>
                  <a:lnTo>
                    <a:pt x="100" y="2324"/>
                  </a:lnTo>
                  <a:lnTo>
                    <a:pt x="36" y="2376"/>
                  </a:lnTo>
                  <a:lnTo>
                    <a:pt x="48" y="2405"/>
                  </a:lnTo>
                  <a:lnTo>
                    <a:pt x="57" y="2430"/>
                  </a:lnTo>
                  <a:lnTo>
                    <a:pt x="59" y="2443"/>
                  </a:lnTo>
                  <a:lnTo>
                    <a:pt x="61" y="2455"/>
                  </a:lnTo>
                  <a:lnTo>
                    <a:pt x="61" y="2468"/>
                  </a:lnTo>
                  <a:lnTo>
                    <a:pt x="61" y="2480"/>
                  </a:lnTo>
                  <a:lnTo>
                    <a:pt x="59" y="2491"/>
                  </a:lnTo>
                  <a:lnTo>
                    <a:pt x="55" y="2505"/>
                  </a:lnTo>
                  <a:lnTo>
                    <a:pt x="52" y="2516"/>
                  </a:lnTo>
                  <a:lnTo>
                    <a:pt x="44" y="2528"/>
                  </a:lnTo>
                  <a:lnTo>
                    <a:pt x="36" y="2541"/>
                  </a:lnTo>
                  <a:lnTo>
                    <a:pt x="27" y="2553"/>
                  </a:lnTo>
                  <a:lnTo>
                    <a:pt x="17" y="2566"/>
                  </a:lnTo>
                  <a:lnTo>
                    <a:pt x="4" y="2580"/>
                  </a:lnTo>
                  <a:lnTo>
                    <a:pt x="7" y="2605"/>
                  </a:lnTo>
                  <a:lnTo>
                    <a:pt x="9" y="2632"/>
                  </a:lnTo>
                  <a:lnTo>
                    <a:pt x="7" y="2658"/>
                  </a:lnTo>
                  <a:lnTo>
                    <a:pt x="4" y="2687"/>
                  </a:lnTo>
                  <a:lnTo>
                    <a:pt x="2" y="2714"/>
                  </a:lnTo>
                  <a:lnTo>
                    <a:pt x="0" y="2739"/>
                  </a:lnTo>
                  <a:lnTo>
                    <a:pt x="0" y="2762"/>
                  </a:lnTo>
                  <a:lnTo>
                    <a:pt x="4" y="2783"/>
                  </a:lnTo>
                  <a:lnTo>
                    <a:pt x="40" y="2783"/>
                  </a:lnTo>
                  <a:lnTo>
                    <a:pt x="67" y="2787"/>
                  </a:lnTo>
                  <a:lnTo>
                    <a:pt x="78" y="2789"/>
                  </a:lnTo>
                  <a:lnTo>
                    <a:pt x="88" y="2793"/>
                  </a:lnTo>
                  <a:lnTo>
                    <a:pt x="96" y="2795"/>
                  </a:lnTo>
                  <a:lnTo>
                    <a:pt x="101" y="2798"/>
                  </a:lnTo>
                  <a:lnTo>
                    <a:pt x="105" y="2804"/>
                  </a:lnTo>
                  <a:lnTo>
                    <a:pt x="109" y="2808"/>
                  </a:lnTo>
                  <a:lnTo>
                    <a:pt x="111" y="2814"/>
                  </a:lnTo>
                  <a:lnTo>
                    <a:pt x="113" y="2818"/>
                  </a:lnTo>
                  <a:lnTo>
                    <a:pt x="111" y="2831"/>
                  </a:lnTo>
                  <a:lnTo>
                    <a:pt x="105" y="2843"/>
                  </a:lnTo>
                  <a:lnTo>
                    <a:pt x="96" y="2858"/>
                  </a:lnTo>
                  <a:lnTo>
                    <a:pt x="86" y="2871"/>
                  </a:lnTo>
                  <a:lnTo>
                    <a:pt x="73" y="2887"/>
                  </a:lnTo>
                  <a:lnTo>
                    <a:pt x="59" y="2904"/>
                  </a:lnTo>
                  <a:lnTo>
                    <a:pt x="29" y="2937"/>
                  </a:lnTo>
                  <a:lnTo>
                    <a:pt x="4" y="2969"/>
                  </a:lnTo>
                  <a:lnTo>
                    <a:pt x="19" y="2985"/>
                  </a:lnTo>
                  <a:lnTo>
                    <a:pt x="32" y="2994"/>
                  </a:lnTo>
                  <a:lnTo>
                    <a:pt x="36" y="2998"/>
                  </a:lnTo>
                  <a:lnTo>
                    <a:pt x="42" y="3000"/>
                  </a:lnTo>
                  <a:lnTo>
                    <a:pt x="46" y="3000"/>
                  </a:lnTo>
                  <a:lnTo>
                    <a:pt x="52" y="3000"/>
                  </a:lnTo>
                  <a:lnTo>
                    <a:pt x="61" y="2998"/>
                  </a:lnTo>
                  <a:lnTo>
                    <a:pt x="75" y="2990"/>
                  </a:lnTo>
                  <a:lnTo>
                    <a:pt x="92" y="2981"/>
                  </a:lnTo>
                  <a:lnTo>
                    <a:pt x="115" y="2969"/>
                  </a:lnTo>
                  <a:lnTo>
                    <a:pt x="119" y="2985"/>
                  </a:lnTo>
                  <a:lnTo>
                    <a:pt x="123" y="2998"/>
                  </a:lnTo>
                  <a:lnTo>
                    <a:pt x="123" y="3012"/>
                  </a:lnTo>
                  <a:lnTo>
                    <a:pt x="123" y="3023"/>
                  </a:lnTo>
                  <a:lnTo>
                    <a:pt x="123" y="3035"/>
                  </a:lnTo>
                  <a:lnTo>
                    <a:pt x="119" y="3044"/>
                  </a:lnTo>
                  <a:lnTo>
                    <a:pt x="115" y="3054"/>
                  </a:lnTo>
                  <a:lnTo>
                    <a:pt x="111" y="3063"/>
                  </a:lnTo>
                  <a:lnTo>
                    <a:pt x="100" y="3079"/>
                  </a:lnTo>
                  <a:lnTo>
                    <a:pt x="84" y="3094"/>
                  </a:lnTo>
                  <a:lnTo>
                    <a:pt x="69" y="3109"/>
                  </a:lnTo>
                  <a:lnTo>
                    <a:pt x="52" y="3125"/>
                  </a:lnTo>
                  <a:lnTo>
                    <a:pt x="53" y="3155"/>
                  </a:lnTo>
                  <a:lnTo>
                    <a:pt x="55" y="3182"/>
                  </a:lnTo>
                  <a:lnTo>
                    <a:pt x="61" y="3203"/>
                  </a:lnTo>
                  <a:lnTo>
                    <a:pt x="69" y="3221"/>
                  </a:lnTo>
                  <a:lnTo>
                    <a:pt x="77" y="3234"/>
                  </a:lnTo>
                  <a:lnTo>
                    <a:pt x="88" y="3244"/>
                  </a:lnTo>
                  <a:lnTo>
                    <a:pt x="100" y="3253"/>
                  </a:lnTo>
                  <a:lnTo>
                    <a:pt x="111" y="3259"/>
                  </a:lnTo>
                  <a:lnTo>
                    <a:pt x="138" y="3269"/>
                  </a:lnTo>
                  <a:lnTo>
                    <a:pt x="167" y="3278"/>
                  </a:lnTo>
                  <a:lnTo>
                    <a:pt x="182" y="3284"/>
                  </a:lnTo>
                  <a:lnTo>
                    <a:pt x="195" y="3292"/>
                  </a:lnTo>
                  <a:lnTo>
                    <a:pt x="209" y="3301"/>
                  </a:lnTo>
                  <a:lnTo>
                    <a:pt x="222" y="3313"/>
                  </a:lnTo>
                  <a:lnTo>
                    <a:pt x="247" y="3311"/>
                  </a:lnTo>
                  <a:lnTo>
                    <a:pt x="272" y="3305"/>
                  </a:lnTo>
                  <a:lnTo>
                    <a:pt x="297" y="3296"/>
                  </a:lnTo>
                  <a:lnTo>
                    <a:pt x="324" y="3282"/>
                  </a:lnTo>
                  <a:lnTo>
                    <a:pt x="351" y="3267"/>
                  </a:lnTo>
                  <a:lnTo>
                    <a:pt x="376" y="3250"/>
                  </a:lnTo>
                  <a:lnTo>
                    <a:pt x="403" y="3230"/>
                  </a:lnTo>
                  <a:lnTo>
                    <a:pt x="430" y="3209"/>
                  </a:lnTo>
                  <a:lnTo>
                    <a:pt x="479" y="3165"/>
                  </a:lnTo>
                  <a:lnTo>
                    <a:pt x="526" y="3123"/>
                  </a:lnTo>
                  <a:lnTo>
                    <a:pt x="566" y="3081"/>
                  </a:lnTo>
                  <a:lnTo>
                    <a:pt x="600" y="3048"/>
                  </a:lnTo>
                  <a:lnTo>
                    <a:pt x="646" y="2908"/>
                  </a:lnTo>
                  <a:lnTo>
                    <a:pt x="694" y="3006"/>
                  </a:lnTo>
                  <a:lnTo>
                    <a:pt x="767" y="3052"/>
                  </a:lnTo>
                  <a:lnTo>
                    <a:pt x="781" y="2969"/>
                  </a:lnTo>
                  <a:lnTo>
                    <a:pt x="786" y="2925"/>
                  </a:lnTo>
                  <a:lnTo>
                    <a:pt x="788" y="2906"/>
                  </a:lnTo>
                  <a:lnTo>
                    <a:pt x="786" y="2906"/>
                  </a:lnTo>
                  <a:lnTo>
                    <a:pt x="783" y="2912"/>
                  </a:lnTo>
                  <a:lnTo>
                    <a:pt x="779" y="2916"/>
                  </a:lnTo>
                  <a:lnTo>
                    <a:pt x="775" y="2914"/>
                  </a:lnTo>
                  <a:lnTo>
                    <a:pt x="775" y="2908"/>
                  </a:lnTo>
                  <a:lnTo>
                    <a:pt x="773" y="2894"/>
                  </a:lnTo>
                  <a:lnTo>
                    <a:pt x="773" y="2875"/>
                  </a:lnTo>
                  <a:lnTo>
                    <a:pt x="781" y="2873"/>
                  </a:lnTo>
                  <a:lnTo>
                    <a:pt x="792" y="2868"/>
                  </a:lnTo>
                  <a:lnTo>
                    <a:pt x="806" y="2860"/>
                  </a:lnTo>
                  <a:lnTo>
                    <a:pt x="819" y="2852"/>
                  </a:lnTo>
                  <a:lnTo>
                    <a:pt x="834" y="2845"/>
                  </a:lnTo>
                  <a:lnTo>
                    <a:pt x="848" y="2837"/>
                  </a:lnTo>
                  <a:lnTo>
                    <a:pt x="859" y="2831"/>
                  </a:lnTo>
                  <a:lnTo>
                    <a:pt x="867" y="2829"/>
                  </a:lnTo>
                  <a:lnTo>
                    <a:pt x="834" y="2633"/>
                  </a:lnTo>
                  <a:lnTo>
                    <a:pt x="844" y="2622"/>
                  </a:lnTo>
                  <a:lnTo>
                    <a:pt x="852" y="2614"/>
                  </a:lnTo>
                  <a:lnTo>
                    <a:pt x="859" y="2607"/>
                  </a:lnTo>
                  <a:lnTo>
                    <a:pt x="867" y="2603"/>
                  </a:lnTo>
                  <a:lnTo>
                    <a:pt x="880" y="2597"/>
                  </a:lnTo>
                  <a:lnTo>
                    <a:pt x="892" y="2593"/>
                  </a:lnTo>
                  <a:lnTo>
                    <a:pt x="898" y="2591"/>
                  </a:lnTo>
                  <a:lnTo>
                    <a:pt x="904" y="2589"/>
                  </a:lnTo>
                  <a:lnTo>
                    <a:pt x="907" y="2585"/>
                  </a:lnTo>
                  <a:lnTo>
                    <a:pt x="911" y="2582"/>
                  </a:lnTo>
                  <a:lnTo>
                    <a:pt x="915" y="2576"/>
                  </a:lnTo>
                  <a:lnTo>
                    <a:pt x="919" y="2566"/>
                  </a:lnTo>
                  <a:lnTo>
                    <a:pt x="921" y="2557"/>
                  </a:lnTo>
                  <a:lnTo>
                    <a:pt x="925" y="2543"/>
                  </a:lnTo>
                  <a:lnTo>
                    <a:pt x="902" y="2511"/>
                  </a:lnTo>
                  <a:lnTo>
                    <a:pt x="882" y="2478"/>
                  </a:lnTo>
                  <a:lnTo>
                    <a:pt x="867" y="2445"/>
                  </a:lnTo>
                  <a:lnTo>
                    <a:pt x="854" y="2413"/>
                  </a:lnTo>
                  <a:lnTo>
                    <a:pt x="842" y="2382"/>
                  </a:lnTo>
                  <a:lnTo>
                    <a:pt x="834" y="2349"/>
                  </a:lnTo>
                  <a:lnTo>
                    <a:pt x="827" y="2317"/>
                  </a:lnTo>
                  <a:lnTo>
                    <a:pt x="823" y="2284"/>
                  </a:lnTo>
                  <a:lnTo>
                    <a:pt x="819" y="2252"/>
                  </a:lnTo>
                  <a:lnTo>
                    <a:pt x="819" y="2217"/>
                  </a:lnTo>
                  <a:lnTo>
                    <a:pt x="821" y="2182"/>
                  </a:lnTo>
                  <a:lnTo>
                    <a:pt x="823" y="2148"/>
                  </a:lnTo>
                  <a:lnTo>
                    <a:pt x="827" y="2113"/>
                  </a:lnTo>
                  <a:lnTo>
                    <a:pt x="833" y="2077"/>
                  </a:lnTo>
                  <a:lnTo>
                    <a:pt x="838" y="2040"/>
                  </a:lnTo>
                  <a:lnTo>
                    <a:pt x="846" y="2002"/>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2" name="Freeform 1166"/>
            <p:cNvSpPr>
              <a:spLocks/>
            </p:cNvSpPr>
            <p:nvPr/>
          </p:nvSpPr>
          <p:spPr bwMode="auto">
            <a:xfrm>
              <a:off x="3995" y="1904"/>
              <a:ext cx="184" cy="188"/>
            </a:xfrm>
            <a:custGeom>
              <a:avLst/>
              <a:gdLst>
                <a:gd name="T0" fmla="*/ 179 w 184"/>
                <a:gd name="T1" fmla="*/ 4 h 188"/>
                <a:gd name="T2" fmla="*/ 179 w 184"/>
                <a:gd name="T3" fmla="*/ 0 h 188"/>
                <a:gd name="T4" fmla="*/ 163 w 184"/>
                <a:gd name="T5" fmla="*/ 23 h 188"/>
                <a:gd name="T6" fmla="*/ 150 w 184"/>
                <a:gd name="T7" fmla="*/ 40 h 188"/>
                <a:gd name="T8" fmla="*/ 134 w 184"/>
                <a:gd name="T9" fmla="*/ 52 h 188"/>
                <a:gd name="T10" fmla="*/ 119 w 184"/>
                <a:gd name="T11" fmla="*/ 61 h 188"/>
                <a:gd name="T12" fmla="*/ 104 w 184"/>
                <a:gd name="T13" fmla="*/ 67 h 188"/>
                <a:gd name="T14" fmla="*/ 88 w 184"/>
                <a:gd name="T15" fmla="*/ 71 h 188"/>
                <a:gd name="T16" fmla="*/ 73 w 184"/>
                <a:gd name="T17" fmla="*/ 75 h 188"/>
                <a:gd name="T18" fmla="*/ 60 w 184"/>
                <a:gd name="T19" fmla="*/ 77 h 188"/>
                <a:gd name="T20" fmla="*/ 46 w 184"/>
                <a:gd name="T21" fmla="*/ 81 h 188"/>
                <a:gd name="T22" fmla="*/ 33 w 184"/>
                <a:gd name="T23" fmla="*/ 84 h 188"/>
                <a:gd name="T24" fmla="*/ 21 w 184"/>
                <a:gd name="T25" fmla="*/ 92 h 188"/>
                <a:gd name="T26" fmla="*/ 12 w 184"/>
                <a:gd name="T27" fmla="*/ 102 h 188"/>
                <a:gd name="T28" fmla="*/ 6 w 184"/>
                <a:gd name="T29" fmla="*/ 117 h 188"/>
                <a:gd name="T30" fmla="*/ 2 w 184"/>
                <a:gd name="T31" fmla="*/ 134 h 188"/>
                <a:gd name="T32" fmla="*/ 0 w 184"/>
                <a:gd name="T33" fmla="*/ 159 h 188"/>
                <a:gd name="T34" fmla="*/ 0 w 184"/>
                <a:gd name="T35" fmla="*/ 188 h 188"/>
                <a:gd name="T36" fmla="*/ 8 w 184"/>
                <a:gd name="T37" fmla="*/ 188 h 188"/>
                <a:gd name="T38" fmla="*/ 6 w 184"/>
                <a:gd name="T39" fmla="*/ 159 h 188"/>
                <a:gd name="T40" fmla="*/ 8 w 184"/>
                <a:gd name="T41" fmla="*/ 136 h 188"/>
                <a:gd name="T42" fmla="*/ 12 w 184"/>
                <a:gd name="T43" fmla="*/ 119 h 188"/>
                <a:gd name="T44" fmla="*/ 19 w 184"/>
                <a:gd name="T45" fmla="*/ 105 h 188"/>
                <a:gd name="T46" fmla="*/ 27 w 184"/>
                <a:gd name="T47" fmla="*/ 98 h 188"/>
                <a:gd name="T48" fmla="*/ 37 w 184"/>
                <a:gd name="T49" fmla="*/ 92 h 188"/>
                <a:gd name="T50" fmla="*/ 48 w 184"/>
                <a:gd name="T51" fmla="*/ 88 h 188"/>
                <a:gd name="T52" fmla="*/ 60 w 184"/>
                <a:gd name="T53" fmla="*/ 84 h 188"/>
                <a:gd name="T54" fmla="*/ 75 w 184"/>
                <a:gd name="T55" fmla="*/ 82 h 188"/>
                <a:gd name="T56" fmla="*/ 90 w 184"/>
                <a:gd name="T57" fmla="*/ 79 h 188"/>
                <a:gd name="T58" fmla="*/ 106 w 184"/>
                <a:gd name="T59" fmla="*/ 75 h 188"/>
                <a:gd name="T60" fmla="*/ 121 w 184"/>
                <a:gd name="T61" fmla="*/ 67 h 188"/>
                <a:gd name="T62" fmla="*/ 138 w 184"/>
                <a:gd name="T63" fmla="*/ 57 h 188"/>
                <a:gd name="T64" fmla="*/ 154 w 184"/>
                <a:gd name="T65" fmla="*/ 44 h 188"/>
                <a:gd name="T66" fmla="*/ 169 w 184"/>
                <a:gd name="T67" fmla="*/ 27 h 188"/>
                <a:gd name="T68" fmla="*/ 184 w 184"/>
                <a:gd name="T69" fmla="*/ 4 h 188"/>
                <a:gd name="T70" fmla="*/ 184 w 184"/>
                <a:gd name="T71" fmla="*/ 0 h 188"/>
                <a:gd name="T72" fmla="*/ 184 w 184"/>
                <a:gd name="T73" fmla="*/ 4 h 188"/>
                <a:gd name="T74" fmla="*/ 184 w 184"/>
                <a:gd name="T75" fmla="*/ 2 h 188"/>
                <a:gd name="T76" fmla="*/ 184 w 184"/>
                <a:gd name="T77" fmla="*/ 0 h 188"/>
                <a:gd name="T78" fmla="*/ 179 w 184"/>
                <a:gd name="T79" fmla="*/ 4 h 18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
                <a:gd name="T121" fmla="*/ 0 h 188"/>
                <a:gd name="T122" fmla="*/ 184 w 184"/>
                <a:gd name="T123" fmla="*/ 188 h 18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 h="188">
                  <a:moveTo>
                    <a:pt x="179" y="4"/>
                  </a:moveTo>
                  <a:lnTo>
                    <a:pt x="179" y="0"/>
                  </a:lnTo>
                  <a:lnTo>
                    <a:pt x="163" y="23"/>
                  </a:lnTo>
                  <a:lnTo>
                    <a:pt x="150" y="40"/>
                  </a:lnTo>
                  <a:lnTo>
                    <a:pt x="134" y="52"/>
                  </a:lnTo>
                  <a:lnTo>
                    <a:pt x="119" y="61"/>
                  </a:lnTo>
                  <a:lnTo>
                    <a:pt x="104" y="67"/>
                  </a:lnTo>
                  <a:lnTo>
                    <a:pt x="88" y="71"/>
                  </a:lnTo>
                  <a:lnTo>
                    <a:pt x="73" y="75"/>
                  </a:lnTo>
                  <a:lnTo>
                    <a:pt x="60" y="77"/>
                  </a:lnTo>
                  <a:lnTo>
                    <a:pt x="46" y="81"/>
                  </a:lnTo>
                  <a:lnTo>
                    <a:pt x="33" y="84"/>
                  </a:lnTo>
                  <a:lnTo>
                    <a:pt x="21" y="92"/>
                  </a:lnTo>
                  <a:lnTo>
                    <a:pt x="12" y="102"/>
                  </a:lnTo>
                  <a:lnTo>
                    <a:pt x="6" y="117"/>
                  </a:lnTo>
                  <a:lnTo>
                    <a:pt x="2" y="134"/>
                  </a:lnTo>
                  <a:lnTo>
                    <a:pt x="0" y="159"/>
                  </a:lnTo>
                  <a:lnTo>
                    <a:pt x="0" y="188"/>
                  </a:lnTo>
                  <a:lnTo>
                    <a:pt x="8" y="188"/>
                  </a:lnTo>
                  <a:lnTo>
                    <a:pt x="6" y="159"/>
                  </a:lnTo>
                  <a:lnTo>
                    <a:pt x="8" y="136"/>
                  </a:lnTo>
                  <a:lnTo>
                    <a:pt x="12" y="119"/>
                  </a:lnTo>
                  <a:lnTo>
                    <a:pt x="19" y="105"/>
                  </a:lnTo>
                  <a:lnTo>
                    <a:pt x="27" y="98"/>
                  </a:lnTo>
                  <a:lnTo>
                    <a:pt x="37" y="92"/>
                  </a:lnTo>
                  <a:lnTo>
                    <a:pt x="48" y="88"/>
                  </a:lnTo>
                  <a:lnTo>
                    <a:pt x="60" y="84"/>
                  </a:lnTo>
                  <a:lnTo>
                    <a:pt x="75" y="82"/>
                  </a:lnTo>
                  <a:lnTo>
                    <a:pt x="90" y="79"/>
                  </a:lnTo>
                  <a:lnTo>
                    <a:pt x="106" y="75"/>
                  </a:lnTo>
                  <a:lnTo>
                    <a:pt x="121" y="67"/>
                  </a:lnTo>
                  <a:lnTo>
                    <a:pt x="138" y="57"/>
                  </a:lnTo>
                  <a:lnTo>
                    <a:pt x="154" y="44"/>
                  </a:lnTo>
                  <a:lnTo>
                    <a:pt x="169" y="27"/>
                  </a:lnTo>
                  <a:lnTo>
                    <a:pt x="184" y="4"/>
                  </a:lnTo>
                  <a:lnTo>
                    <a:pt x="184" y="0"/>
                  </a:lnTo>
                  <a:lnTo>
                    <a:pt x="184" y="4"/>
                  </a:lnTo>
                  <a:lnTo>
                    <a:pt x="184" y="2"/>
                  </a:lnTo>
                  <a:lnTo>
                    <a:pt x="184" y="0"/>
                  </a:lnTo>
                  <a:lnTo>
                    <a:pt x="179"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3" name="Freeform 1167"/>
            <p:cNvSpPr>
              <a:spLocks/>
            </p:cNvSpPr>
            <p:nvPr/>
          </p:nvSpPr>
          <p:spPr bwMode="auto">
            <a:xfrm>
              <a:off x="4152" y="1670"/>
              <a:ext cx="58" cy="238"/>
            </a:xfrm>
            <a:custGeom>
              <a:avLst/>
              <a:gdLst>
                <a:gd name="T0" fmla="*/ 52 w 58"/>
                <a:gd name="T1" fmla="*/ 6 h 238"/>
                <a:gd name="T2" fmla="*/ 50 w 58"/>
                <a:gd name="T3" fmla="*/ 2 h 238"/>
                <a:gd name="T4" fmla="*/ 39 w 58"/>
                <a:gd name="T5" fmla="*/ 30 h 238"/>
                <a:gd name="T6" fmla="*/ 27 w 58"/>
                <a:gd name="T7" fmla="*/ 59 h 238"/>
                <a:gd name="T8" fmla="*/ 16 w 58"/>
                <a:gd name="T9" fmla="*/ 88 h 238"/>
                <a:gd name="T10" fmla="*/ 6 w 58"/>
                <a:gd name="T11" fmla="*/ 117 h 238"/>
                <a:gd name="T12" fmla="*/ 2 w 58"/>
                <a:gd name="T13" fmla="*/ 132 h 238"/>
                <a:gd name="T14" fmla="*/ 0 w 58"/>
                <a:gd name="T15" fmla="*/ 148 h 238"/>
                <a:gd name="T16" fmla="*/ 0 w 58"/>
                <a:gd name="T17" fmla="*/ 163 h 238"/>
                <a:gd name="T18" fmla="*/ 0 w 58"/>
                <a:gd name="T19" fmla="*/ 178 h 238"/>
                <a:gd name="T20" fmla="*/ 2 w 58"/>
                <a:gd name="T21" fmla="*/ 194 h 238"/>
                <a:gd name="T22" fmla="*/ 6 w 58"/>
                <a:gd name="T23" fmla="*/ 207 h 238"/>
                <a:gd name="T24" fmla="*/ 12 w 58"/>
                <a:gd name="T25" fmla="*/ 222 h 238"/>
                <a:gd name="T26" fmla="*/ 22 w 58"/>
                <a:gd name="T27" fmla="*/ 238 h 238"/>
                <a:gd name="T28" fmla="*/ 27 w 58"/>
                <a:gd name="T29" fmla="*/ 234 h 238"/>
                <a:gd name="T30" fmla="*/ 20 w 58"/>
                <a:gd name="T31" fmla="*/ 220 h 238"/>
                <a:gd name="T32" fmla="*/ 14 w 58"/>
                <a:gd name="T33" fmla="*/ 205 h 238"/>
                <a:gd name="T34" fmla="*/ 10 w 58"/>
                <a:gd name="T35" fmla="*/ 192 h 238"/>
                <a:gd name="T36" fmla="*/ 8 w 58"/>
                <a:gd name="T37" fmla="*/ 176 h 238"/>
                <a:gd name="T38" fmla="*/ 6 w 58"/>
                <a:gd name="T39" fmla="*/ 163 h 238"/>
                <a:gd name="T40" fmla="*/ 8 w 58"/>
                <a:gd name="T41" fmla="*/ 148 h 238"/>
                <a:gd name="T42" fmla="*/ 10 w 58"/>
                <a:gd name="T43" fmla="*/ 134 h 238"/>
                <a:gd name="T44" fmla="*/ 14 w 58"/>
                <a:gd name="T45" fmla="*/ 119 h 238"/>
                <a:gd name="T46" fmla="*/ 22 w 58"/>
                <a:gd name="T47" fmla="*/ 90 h 238"/>
                <a:gd name="T48" fmla="*/ 33 w 58"/>
                <a:gd name="T49" fmla="*/ 61 h 238"/>
                <a:gd name="T50" fmla="*/ 46 w 58"/>
                <a:gd name="T51" fmla="*/ 32 h 238"/>
                <a:gd name="T52" fmla="*/ 58 w 58"/>
                <a:gd name="T53" fmla="*/ 4 h 238"/>
                <a:gd name="T54" fmla="*/ 56 w 58"/>
                <a:gd name="T55" fmla="*/ 0 h 238"/>
                <a:gd name="T56" fmla="*/ 58 w 58"/>
                <a:gd name="T57" fmla="*/ 4 h 238"/>
                <a:gd name="T58" fmla="*/ 58 w 58"/>
                <a:gd name="T59" fmla="*/ 2 h 238"/>
                <a:gd name="T60" fmla="*/ 56 w 58"/>
                <a:gd name="T61" fmla="*/ 0 h 238"/>
                <a:gd name="T62" fmla="*/ 52 w 58"/>
                <a:gd name="T63" fmla="*/ 6 h 2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
                <a:gd name="T97" fmla="*/ 0 h 238"/>
                <a:gd name="T98" fmla="*/ 58 w 58"/>
                <a:gd name="T99" fmla="*/ 238 h 2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 h="238">
                  <a:moveTo>
                    <a:pt x="52" y="6"/>
                  </a:moveTo>
                  <a:lnTo>
                    <a:pt x="50" y="2"/>
                  </a:lnTo>
                  <a:lnTo>
                    <a:pt x="39" y="30"/>
                  </a:lnTo>
                  <a:lnTo>
                    <a:pt x="27" y="59"/>
                  </a:lnTo>
                  <a:lnTo>
                    <a:pt x="16" y="88"/>
                  </a:lnTo>
                  <a:lnTo>
                    <a:pt x="6" y="117"/>
                  </a:lnTo>
                  <a:lnTo>
                    <a:pt x="2" y="132"/>
                  </a:lnTo>
                  <a:lnTo>
                    <a:pt x="0" y="148"/>
                  </a:lnTo>
                  <a:lnTo>
                    <a:pt x="0" y="163"/>
                  </a:lnTo>
                  <a:lnTo>
                    <a:pt x="0" y="178"/>
                  </a:lnTo>
                  <a:lnTo>
                    <a:pt x="2" y="194"/>
                  </a:lnTo>
                  <a:lnTo>
                    <a:pt x="6" y="207"/>
                  </a:lnTo>
                  <a:lnTo>
                    <a:pt x="12" y="222"/>
                  </a:lnTo>
                  <a:lnTo>
                    <a:pt x="22" y="238"/>
                  </a:lnTo>
                  <a:lnTo>
                    <a:pt x="27" y="234"/>
                  </a:lnTo>
                  <a:lnTo>
                    <a:pt x="20" y="220"/>
                  </a:lnTo>
                  <a:lnTo>
                    <a:pt x="14" y="205"/>
                  </a:lnTo>
                  <a:lnTo>
                    <a:pt x="10" y="192"/>
                  </a:lnTo>
                  <a:lnTo>
                    <a:pt x="8" y="176"/>
                  </a:lnTo>
                  <a:lnTo>
                    <a:pt x="6" y="163"/>
                  </a:lnTo>
                  <a:lnTo>
                    <a:pt x="8" y="148"/>
                  </a:lnTo>
                  <a:lnTo>
                    <a:pt x="10" y="134"/>
                  </a:lnTo>
                  <a:lnTo>
                    <a:pt x="14" y="119"/>
                  </a:lnTo>
                  <a:lnTo>
                    <a:pt x="22" y="90"/>
                  </a:lnTo>
                  <a:lnTo>
                    <a:pt x="33" y="61"/>
                  </a:lnTo>
                  <a:lnTo>
                    <a:pt x="46" y="32"/>
                  </a:lnTo>
                  <a:lnTo>
                    <a:pt x="58" y="4"/>
                  </a:lnTo>
                  <a:lnTo>
                    <a:pt x="56" y="0"/>
                  </a:lnTo>
                  <a:lnTo>
                    <a:pt x="58" y="4"/>
                  </a:lnTo>
                  <a:lnTo>
                    <a:pt x="58" y="2"/>
                  </a:lnTo>
                  <a:lnTo>
                    <a:pt x="56" y="0"/>
                  </a:lnTo>
                  <a:lnTo>
                    <a:pt x="52"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4" name="Freeform 1168"/>
            <p:cNvSpPr>
              <a:spLocks/>
            </p:cNvSpPr>
            <p:nvPr/>
          </p:nvSpPr>
          <p:spPr bwMode="auto">
            <a:xfrm>
              <a:off x="4172" y="1639"/>
              <a:ext cx="36" cy="37"/>
            </a:xfrm>
            <a:custGeom>
              <a:avLst/>
              <a:gdLst>
                <a:gd name="T0" fmla="*/ 2 w 36"/>
                <a:gd name="T1" fmla="*/ 0 h 37"/>
                <a:gd name="T2" fmla="*/ 2 w 36"/>
                <a:gd name="T3" fmla="*/ 4 h 37"/>
                <a:gd name="T4" fmla="*/ 32 w 36"/>
                <a:gd name="T5" fmla="*/ 37 h 37"/>
                <a:gd name="T6" fmla="*/ 36 w 36"/>
                <a:gd name="T7" fmla="*/ 31 h 37"/>
                <a:gd name="T8" fmla="*/ 7 w 36"/>
                <a:gd name="T9" fmla="*/ 0 h 37"/>
                <a:gd name="T10" fmla="*/ 7 w 36"/>
                <a:gd name="T11" fmla="*/ 4 h 37"/>
                <a:gd name="T12" fmla="*/ 2 w 36"/>
                <a:gd name="T13" fmla="*/ 0 h 37"/>
                <a:gd name="T14" fmla="*/ 0 w 36"/>
                <a:gd name="T15" fmla="*/ 2 h 37"/>
                <a:gd name="T16" fmla="*/ 2 w 36"/>
                <a:gd name="T17" fmla="*/ 4 h 37"/>
                <a:gd name="T18" fmla="*/ 2 w 36"/>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37"/>
                <a:gd name="T32" fmla="*/ 36 w 36"/>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37">
                  <a:moveTo>
                    <a:pt x="2" y="0"/>
                  </a:moveTo>
                  <a:lnTo>
                    <a:pt x="2" y="4"/>
                  </a:lnTo>
                  <a:lnTo>
                    <a:pt x="32" y="37"/>
                  </a:lnTo>
                  <a:lnTo>
                    <a:pt x="36" y="31"/>
                  </a:lnTo>
                  <a:lnTo>
                    <a:pt x="7" y="0"/>
                  </a:lnTo>
                  <a:lnTo>
                    <a:pt x="7" y="4"/>
                  </a:lnTo>
                  <a:lnTo>
                    <a:pt x="2" y="0"/>
                  </a:lnTo>
                  <a:lnTo>
                    <a:pt x="0" y="2"/>
                  </a:lnTo>
                  <a:lnTo>
                    <a:pt x="2" y="4"/>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5" name="Freeform 1169"/>
            <p:cNvSpPr>
              <a:spLocks/>
            </p:cNvSpPr>
            <p:nvPr/>
          </p:nvSpPr>
          <p:spPr bwMode="auto">
            <a:xfrm>
              <a:off x="4174" y="1489"/>
              <a:ext cx="149" cy="154"/>
            </a:xfrm>
            <a:custGeom>
              <a:avLst/>
              <a:gdLst>
                <a:gd name="T0" fmla="*/ 142 w 149"/>
                <a:gd name="T1" fmla="*/ 0 h 154"/>
                <a:gd name="T2" fmla="*/ 142 w 149"/>
                <a:gd name="T3" fmla="*/ 0 h 154"/>
                <a:gd name="T4" fmla="*/ 140 w 149"/>
                <a:gd name="T5" fmla="*/ 8 h 154"/>
                <a:gd name="T6" fmla="*/ 136 w 149"/>
                <a:gd name="T7" fmla="*/ 18 h 154"/>
                <a:gd name="T8" fmla="*/ 130 w 149"/>
                <a:gd name="T9" fmla="*/ 27 h 154"/>
                <a:gd name="T10" fmla="*/ 122 w 149"/>
                <a:gd name="T11" fmla="*/ 37 h 154"/>
                <a:gd name="T12" fmla="*/ 101 w 149"/>
                <a:gd name="T13" fmla="*/ 58 h 154"/>
                <a:gd name="T14" fmla="*/ 76 w 149"/>
                <a:gd name="T15" fmla="*/ 79 h 154"/>
                <a:gd name="T16" fmla="*/ 51 w 149"/>
                <a:gd name="T17" fmla="*/ 100 h 154"/>
                <a:gd name="T18" fmla="*/ 28 w 149"/>
                <a:gd name="T19" fmla="*/ 119 h 154"/>
                <a:gd name="T20" fmla="*/ 9 w 149"/>
                <a:gd name="T21" fmla="*/ 137 h 154"/>
                <a:gd name="T22" fmla="*/ 0 w 149"/>
                <a:gd name="T23" fmla="*/ 150 h 154"/>
                <a:gd name="T24" fmla="*/ 5 w 149"/>
                <a:gd name="T25" fmla="*/ 154 h 154"/>
                <a:gd name="T26" fmla="*/ 15 w 149"/>
                <a:gd name="T27" fmla="*/ 140 h 154"/>
                <a:gd name="T28" fmla="*/ 32 w 149"/>
                <a:gd name="T29" fmla="*/ 123 h 154"/>
                <a:gd name="T30" fmla="*/ 55 w 149"/>
                <a:gd name="T31" fmla="*/ 104 h 154"/>
                <a:gd name="T32" fmla="*/ 82 w 149"/>
                <a:gd name="T33" fmla="*/ 85 h 154"/>
                <a:gd name="T34" fmla="*/ 105 w 149"/>
                <a:gd name="T35" fmla="*/ 62 h 154"/>
                <a:gd name="T36" fmla="*/ 128 w 149"/>
                <a:gd name="T37" fmla="*/ 41 h 154"/>
                <a:gd name="T38" fmla="*/ 136 w 149"/>
                <a:gd name="T39" fmla="*/ 31 h 154"/>
                <a:gd name="T40" fmla="*/ 142 w 149"/>
                <a:gd name="T41" fmla="*/ 20 h 154"/>
                <a:gd name="T42" fmla="*/ 147 w 149"/>
                <a:gd name="T43" fmla="*/ 10 h 154"/>
                <a:gd name="T44" fmla="*/ 149 w 149"/>
                <a:gd name="T45" fmla="*/ 0 h 154"/>
                <a:gd name="T46" fmla="*/ 149 w 149"/>
                <a:gd name="T47" fmla="*/ 0 h 154"/>
                <a:gd name="T48" fmla="*/ 142 w 149"/>
                <a:gd name="T49" fmla="*/ 0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9"/>
                <a:gd name="T76" fmla="*/ 0 h 154"/>
                <a:gd name="T77" fmla="*/ 149 w 149"/>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9" h="154">
                  <a:moveTo>
                    <a:pt x="142" y="0"/>
                  </a:moveTo>
                  <a:lnTo>
                    <a:pt x="142" y="0"/>
                  </a:lnTo>
                  <a:lnTo>
                    <a:pt x="140" y="8"/>
                  </a:lnTo>
                  <a:lnTo>
                    <a:pt x="136" y="18"/>
                  </a:lnTo>
                  <a:lnTo>
                    <a:pt x="130" y="27"/>
                  </a:lnTo>
                  <a:lnTo>
                    <a:pt x="122" y="37"/>
                  </a:lnTo>
                  <a:lnTo>
                    <a:pt x="101" y="58"/>
                  </a:lnTo>
                  <a:lnTo>
                    <a:pt x="76" y="79"/>
                  </a:lnTo>
                  <a:lnTo>
                    <a:pt x="51" y="100"/>
                  </a:lnTo>
                  <a:lnTo>
                    <a:pt x="28" y="119"/>
                  </a:lnTo>
                  <a:lnTo>
                    <a:pt x="9" y="137"/>
                  </a:lnTo>
                  <a:lnTo>
                    <a:pt x="0" y="150"/>
                  </a:lnTo>
                  <a:lnTo>
                    <a:pt x="5" y="154"/>
                  </a:lnTo>
                  <a:lnTo>
                    <a:pt x="15" y="140"/>
                  </a:lnTo>
                  <a:lnTo>
                    <a:pt x="32" y="123"/>
                  </a:lnTo>
                  <a:lnTo>
                    <a:pt x="55" y="104"/>
                  </a:lnTo>
                  <a:lnTo>
                    <a:pt x="82" y="85"/>
                  </a:lnTo>
                  <a:lnTo>
                    <a:pt x="105" y="62"/>
                  </a:lnTo>
                  <a:lnTo>
                    <a:pt x="128" y="41"/>
                  </a:lnTo>
                  <a:lnTo>
                    <a:pt x="136" y="31"/>
                  </a:lnTo>
                  <a:lnTo>
                    <a:pt x="142" y="20"/>
                  </a:lnTo>
                  <a:lnTo>
                    <a:pt x="147" y="10"/>
                  </a:lnTo>
                  <a:lnTo>
                    <a:pt x="149" y="0"/>
                  </a:lnTo>
                  <a:lnTo>
                    <a:pt x="14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6" name="Freeform 1170"/>
            <p:cNvSpPr>
              <a:spLocks/>
            </p:cNvSpPr>
            <p:nvPr/>
          </p:nvSpPr>
          <p:spPr bwMode="auto">
            <a:xfrm>
              <a:off x="4316" y="1305"/>
              <a:ext cx="19" cy="184"/>
            </a:xfrm>
            <a:custGeom>
              <a:avLst/>
              <a:gdLst>
                <a:gd name="T0" fmla="*/ 11 w 19"/>
                <a:gd name="T1" fmla="*/ 0 h 184"/>
                <a:gd name="T2" fmla="*/ 11 w 19"/>
                <a:gd name="T3" fmla="*/ 0 h 184"/>
                <a:gd name="T4" fmla="*/ 0 w 19"/>
                <a:gd name="T5" fmla="*/ 184 h 184"/>
                <a:gd name="T6" fmla="*/ 7 w 19"/>
                <a:gd name="T7" fmla="*/ 184 h 184"/>
                <a:gd name="T8" fmla="*/ 19 w 19"/>
                <a:gd name="T9" fmla="*/ 0 h 184"/>
                <a:gd name="T10" fmla="*/ 19 w 19"/>
                <a:gd name="T11" fmla="*/ 0 h 184"/>
                <a:gd name="T12" fmla="*/ 11 w 19"/>
                <a:gd name="T13" fmla="*/ 0 h 184"/>
                <a:gd name="T14" fmla="*/ 0 60000 65536"/>
                <a:gd name="T15" fmla="*/ 0 60000 65536"/>
                <a:gd name="T16" fmla="*/ 0 60000 65536"/>
                <a:gd name="T17" fmla="*/ 0 60000 65536"/>
                <a:gd name="T18" fmla="*/ 0 60000 65536"/>
                <a:gd name="T19" fmla="*/ 0 60000 65536"/>
                <a:gd name="T20" fmla="*/ 0 60000 65536"/>
                <a:gd name="T21" fmla="*/ 0 w 19"/>
                <a:gd name="T22" fmla="*/ 0 h 184"/>
                <a:gd name="T23" fmla="*/ 19 w 19"/>
                <a:gd name="T24" fmla="*/ 184 h 1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84">
                  <a:moveTo>
                    <a:pt x="11" y="0"/>
                  </a:moveTo>
                  <a:lnTo>
                    <a:pt x="11" y="0"/>
                  </a:lnTo>
                  <a:lnTo>
                    <a:pt x="0" y="184"/>
                  </a:lnTo>
                  <a:lnTo>
                    <a:pt x="7" y="184"/>
                  </a:lnTo>
                  <a:lnTo>
                    <a:pt x="19" y="0"/>
                  </a:lnTo>
                  <a:lnTo>
                    <a:pt x="1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7" name="Freeform 1171"/>
            <p:cNvSpPr>
              <a:spLocks/>
            </p:cNvSpPr>
            <p:nvPr/>
          </p:nvSpPr>
          <p:spPr bwMode="auto">
            <a:xfrm>
              <a:off x="4327" y="1219"/>
              <a:ext cx="56" cy="86"/>
            </a:xfrm>
            <a:custGeom>
              <a:avLst/>
              <a:gdLst>
                <a:gd name="T0" fmla="*/ 48 w 56"/>
                <a:gd name="T1" fmla="*/ 2 h 86"/>
                <a:gd name="T2" fmla="*/ 48 w 56"/>
                <a:gd name="T3" fmla="*/ 2 h 86"/>
                <a:gd name="T4" fmla="*/ 46 w 56"/>
                <a:gd name="T5" fmla="*/ 13 h 86"/>
                <a:gd name="T6" fmla="*/ 40 w 56"/>
                <a:gd name="T7" fmla="*/ 21 h 86"/>
                <a:gd name="T8" fmla="*/ 35 w 56"/>
                <a:gd name="T9" fmla="*/ 29 h 86"/>
                <a:gd name="T10" fmla="*/ 25 w 56"/>
                <a:gd name="T11" fmla="*/ 34 h 86"/>
                <a:gd name="T12" fmla="*/ 17 w 56"/>
                <a:gd name="T13" fmla="*/ 42 h 86"/>
                <a:gd name="T14" fmla="*/ 10 w 56"/>
                <a:gd name="T15" fmla="*/ 52 h 86"/>
                <a:gd name="T16" fmla="*/ 4 w 56"/>
                <a:gd name="T17" fmla="*/ 67 h 86"/>
                <a:gd name="T18" fmla="*/ 0 w 56"/>
                <a:gd name="T19" fmla="*/ 86 h 86"/>
                <a:gd name="T20" fmla="*/ 8 w 56"/>
                <a:gd name="T21" fmla="*/ 86 h 86"/>
                <a:gd name="T22" fmla="*/ 10 w 56"/>
                <a:gd name="T23" fmla="*/ 69 h 86"/>
                <a:gd name="T24" fmla="*/ 15 w 56"/>
                <a:gd name="T25" fmla="*/ 55 h 86"/>
                <a:gd name="T26" fmla="*/ 23 w 56"/>
                <a:gd name="T27" fmla="*/ 46 h 86"/>
                <a:gd name="T28" fmla="*/ 31 w 56"/>
                <a:gd name="T29" fmla="*/ 40 h 86"/>
                <a:gd name="T30" fmla="*/ 38 w 56"/>
                <a:gd name="T31" fmla="*/ 32 h 86"/>
                <a:gd name="T32" fmla="*/ 46 w 56"/>
                <a:gd name="T33" fmla="*/ 25 h 86"/>
                <a:gd name="T34" fmla="*/ 52 w 56"/>
                <a:gd name="T35" fmla="*/ 15 h 86"/>
                <a:gd name="T36" fmla="*/ 56 w 56"/>
                <a:gd name="T37" fmla="*/ 2 h 86"/>
                <a:gd name="T38" fmla="*/ 56 w 56"/>
                <a:gd name="T39" fmla="*/ 0 h 86"/>
                <a:gd name="T40" fmla="*/ 48 w 56"/>
                <a:gd name="T41" fmla="*/ 2 h 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6"/>
                <a:gd name="T64" fmla="*/ 0 h 86"/>
                <a:gd name="T65" fmla="*/ 56 w 56"/>
                <a:gd name="T66" fmla="*/ 86 h 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6" h="86">
                  <a:moveTo>
                    <a:pt x="48" y="2"/>
                  </a:moveTo>
                  <a:lnTo>
                    <a:pt x="48" y="2"/>
                  </a:lnTo>
                  <a:lnTo>
                    <a:pt x="46" y="13"/>
                  </a:lnTo>
                  <a:lnTo>
                    <a:pt x="40" y="21"/>
                  </a:lnTo>
                  <a:lnTo>
                    <a:pt x="35" y="29"/>
                  </a:lnTo>
                  <a:lnTo>
                    <a:pt x="25" y="34"/>
                  </a:lnTo>
                  <a:lnTo>
                    <a:pt x="17" y="42"/>
                  </a:lnTo>
                  <a:lnTo>
                    <a:pt x="10" y="52"/>
                  </a:lnTo>
                  <a:lnTo>
                    <a:pt x="4" y="67"/>
                  </a:lnTo>
                  <a:lnTo>
                    <a:pt x="0" y="86"/>
                  </a:lnTo>
                  <a:lnTo>
                    <a:pt x="8" y="86"/>
                  </a:lnTo>
                  <a:lnTo>
                    <a:pt x="10" y="69"/>
                  </a:lnTo>
                  <a:lnTo>
                    <a:pt x="15" y="55"/>
                  </a:lnTo>
                  <a:lnTo>
                    <a:pt x="23" y="46"/>
                  </a:lnTo>
                  <a:lnTo>
                    <a:pt x="31" y="40"/>
                  </a:lnTo>
                  <a:lnTo>
                    <a:pt x="38" y="32"/>
                  </a:lnTo>
                  <a:lnTo>
                    <a:pt x="46" y="25"/>
                  </a:lnTo>
                  <a:lnTo>
                    <a:pt x="52" y="15"/>
                  </a:lnTo>
                  <a:lnTo>
                    <a:pt x="56" y="2"/>
                  </a:lnTo>
                  <a:lnTo>
                    <a:pt x="56" y="0"/>
                  </a:lnTo>
                  <a:lnTo>
                    <a:pt x="48"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8" name="Freeform 1172"/>
            <p:cNvSpPr>
              <a:spLocks/>
            </p:cNvSpPr>
            <p:nvPr/>
          </p:nvSpPr>
          <p:spPr bwMode="auto">
            <a:xfrm>
              <a:off x="4327" y="1061"/>
              <a:ext cx="56" cy="160"/>
            </a:xfrm>
            <a:custGeom>
              <a:avLst/>
              <a:gdLst>
                <a:gd name="T0" fmla="*/ 2 w 56"/>
                <a:gd name="T1" fmla="*/ 0 h 160"/>
                <a:gd name="T2" fmla="*/ 0 w 56"/>
                <a:gd name="T3" fmla="*/ 2 h 160"/>
                <a:gd name="T4" fmla="*/ 48 w 56"/>
                <a:gd name="T5" fmla="*/ 160 h 160"/>
                <a:gd name="T6" fmla="*/ 56 w 56"/>
                <a:gd name="T7" fmla="*/ 158 h 160"/>
                <a:gd name="T8" fmla="*/ 8 w 56"/>
                <a:gd name="T9" fmla="*/ 0 h 160"/>
                <a:gd name="T10" fmla="*/ 8 w 56"/>
                <a:gd name="T11" fmla="*/ 4 h 160"/>
                <a:gd name="T12" fmla="*/ 2 w 56"/>
                <a:gd name="T13" fmla="*/ 0 h 160"/>
                <a:gd name="T14" fmla="*/ 0 w 56"/>
                <a:gd name="T15" fmla="*/ 0 h 160"/>
                <a:gd name="T16" fmla="*/ 0 w 56"/>
                <a:gd name="T17" fmla="*/ 2 h 160"/>
                <a:gd name="T18" fmla="*/ 2 w 56"/>
                <a:gd name="T19" fmla="*/ 0 h 1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160"/>
                <a:gd name="T32" fmla="*/ 56 w 56"/>
                <a:gd name="T33" fmla="*/ 160 h 1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160">
                  <a:moveTo>
                    <a:pt x="2" y="0"/>
                  </a:moveTo>
                  <a:lnTo>
                    <a:pt x="0" y="2"/>
                  </a:lnTo>
                  <a:lnTo>
                    <a:pt x="48" y="160"/>
                  </a:lnTo>
                  <a:lnTo>
                    <a:pt x="56" y="158"/>
                  </a:lnTo>
                  <a:lnTo>
                    <a:pt x="8" y="0"/>
                  </a:lnTo>
                  <a:lnTo>
                    <a:pt x="8" y="4"/>
                  </a:lnTo>
                  <a:lnTo>
                    <a:pt x="2" y="0"/>
                  </a:lnTo>
                  <a:lnTo>
                    <a:pt x="0" y="0"/>
                  </a:lnTo>
                  <a:lnTo>
                    <a:pt x="0" y="2"/>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09" name="Freeform 1173"/>
            <p:cNvSpPr>
              <a:spLocks/>
            </p:cNvSpPr>
            <p:nvPr/>
          </p:nvSpPr>
          <p:spPr bwMode="auto">
            <a:xfrm>
              <a:off x="4329" y="969"/>
              <a:ext cx="69" cy="96"/>
            </a:xfrm>
            <a:custGeom>
              <a:avLst/>
              <a:gdLst>
                <a:gd name="T0" fmla="*/ 65 w 69"/>
                <a:gd name="T1" fmla="*/ 0 h 96"/>
                <a:gd name="T2" fmla="*/ 63 w 69"/>
                <a:gd name="T3" fmla="*/ 0 h 96"/>
                <a:gd name="T4" fmla="*/ 0 w 69"/>
                <a:gd name="T5" fmla="*/ 92 h 96"/>
                <a:gd name="T6" fmla="*/ 6 w 69"/>
                <a:gd name="T7" fmla="*/ 96 h 96"/>
                <a:gd name="T8" fmla="*/ 69 w 69"/>
                <a:gd name="T9" fmla="*/ 6 h 96"/>
                <a:gd name="T10" fmla="*/ 67 w 69"/>
                <a:gd name="T11" fmla="*/ 6 h 96"/>
                <a:gd name="T12" fmla="*/ 65 w 69"/>
                <a:gd name="T13" fmla="*/ 0 h 96"/>
                <a:gd name="T14" fmla="*/ 0 60000 65536"/>
                <a:gd name="T15" fmla="*/ 0 60000 65536"/>
                <a:gd name="T16" fmla="*/ 0 60000 65536"/>
                <a:gd name="T17" fmla="*/ 0 60000 65536"/>
                <a:gd name="T18" fmla="*/ 0 60000 65536"/>
                <a:gd name="T19" fmla="*/ 0 60000 65536"/>
                <a:gd name="T20" fmla="*/ 0 60000 65536"/>
                <a:gd name="T21" fmla="*/ 0 w 69"/>
                <a:gd name="T22" fmla="*/ 0 h 96"/>
                <a:gd name="T23" fmla="*/ 69 w 69"/>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96">
                  <a:moveTo>
                    <a:pt x="65" y="0"/>
                  </a:moveTo>
                  <a:lnTo>
                    <a:pt x="63" y="0"/>
                  </a:lnTo>
                  <a:lnTo>
                    <a:pt x="0" y="92"/>
                  </a:lnTo>
                  <a:lnTo>
                    <a:pt x="6" y="96"/>
                  </a:lnTo>
                  <a:lnTo>
                    <a:pt x="69" y="6"/>
                  </a:lnTo>
                  <a:lnTo>
                    <a:pt x="67" y="6"/>
                  </a:lnTo>
                  <a:lnTo>
                    <a:pt x="6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0" name="Freeform 1174"/>
            <p:cNvSpPr>
              <a:spLocks/>
            </p:cNvSpPr>
            <p:nvPr/>
          </p:nvSpPr>
          <p:spPr bwMode="auto">
            <a:xfrm>
              <a:off x="4394" y="958"/>
              <a:ext cx="62" cy="17"/>
            </a:xfrm>
            <a:custGeom>
              <a:avLst/>
              <a:gdLst>
                <a:gd name="T0" fmla="*/ 56 w 62"/>
                <a:gd name="T1" fmla="*/ 2 h 17"/>
                <a:gd name="T2" fmla="*/ 58 w 62"/>
                <a:gd name="T3" fmla="*/ 0 h 17"/>
                <a:gd name="T4" fmla="*/ 0 w 62"/>
                <a:gd name="T5" fmla="*/ 11 h 17"/>
                <a:gd name="T6" fmla="*/ 2 w 62"/>
                <a:gd name="T7" fmla="*/ 17 h 17"/>
                <a:gd name="T8" fmla="*/ 60 w 62"/>
                <a:gd name="T9" fmla="*/ 5 h 17"/>
                <a:gd name="T10" fmla="*/ 62 w 62"/>
                <a:gd name="T11" fmla="*/ 4 h 17"/>
                <a:gd name="T12" fmla="*/ 60 w 62"/>
                <a:gd name="T13" fmla="*/ 5 h 17"/>
                <a:gd name="T14" fmla="*/ 62 w 62"/>
                <a:gd name="T15" fmla="*/ 5 h 17"/>
                <a:gd name="T16" fmla="*/ 62 w 62"/>
                <a:gd name="T17" fmla="*/ 4 h 17"/>
                <a:gd name="T18" fmla="*/ 56 w 62"/>
                <a:gd name="T19" fmla="*/ 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2"/>
                <a:gd name="T31" fmla="*/ 0 h 17"/>
                <a:gd name="T32" fmla="*/ 62 w 62"/>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2" h="17">
                  <a:moveTo>
                    <a:pt x="56" y="2"/>
                  </a:moveTo>
                  <a:lnTo>
                    <a:pt x="58" y="0"/>
                  </a:lnTo>
                  <a:lnTo>
                    <a:pt x="0" y="11"/>
                  </a:lnTo>
                  <a:lnTo>
                    <a:pt x="2" y="17"/>
                  </a:lnTo>
                  <a:lnTo>
                    <a:pt x="60" y="5"/>
                  </a:lnTo>
                  <a:lnTo>
                    <a:pt x="62" y="4"/>
                  </a:lnTo>
                  <a:lnTo>
                    <a:pt x="60" y="5"/>
                  </a:lnTo>
                  <a:lnTo>
                    <a:pt x="62" y="5"/>
                  </a:lnTo>
                  <a:lnTo>
                    <a:pt x="62" y="4"/>
                  </a:lnTo>
                  <a:lnTo>
                    <a:pt x="56"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1" name="Freeform 1175"/>
            <p:cNvSpPr>
              <a:spLocks/>
            </p:cNvSpPr>
            <p:nvPr/>
          </p:nvSpPr>
          <p:spPr bwMode="auto">
            <a:xfrm>
              <a:off x="4450" y="808"/>
              <a:ext cx="90" cy="154"/>
            </a:xfrm>
            <a:custGeom>
              <a:avLst/>
              <a:gdLst>
                <a:gd name="T0" fmla="*/ 88 w 90"/>
                <a:gd name="T1" fmla="*/ 2 h 154"/>
                <a:gd name="T2" fmla="*/ 82 w 90"/>
                <a:gd name="T3" fmla="*/ 4 h 154"/>
                <a:gd name="T4" fmla="*/ 0 w 90"/>
                <a:gd name="T5" fmla="*/ 152 h 154"/>
                <a:gd name="T6" fmla="*/ 6 w 90"/>
                <a:gd name="T7" fmla="*/ 154 h 154"/>
                <a:gd name="T8" fmla="*/ 90 w 90"/>
                <a:gd name="T9" fmla="*/ 8 h 154"/>
                <a:gd name="T10" fmla="*/ 84 w 90"/>
                <a:gd name="T11" fmla="*/ 8 h 154"/>
                <a:gd name="T12" fmla="*/ 88 w 90"/>
                <a:gd name="T13" fmla="*/ 2 h 154"/>
                <a:gd name="T14" fmla="*/ 84 w 90"/>
                <a:gd name="T15" fmla="*/ 0 h 154"/>
                <a:gd name="T16" fmla="*/ 82 w 90"/>
                <a:gd name="T17" fmla="*/ 4 h 154"/>
                <a:gd name="T18" fmla="*/ 88 w 90"/>
                <a:gd name="T19" fmla="*/ 2 h 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54"/>
                <a:gd name="T32" fmla="*/ 90 w 90"/>
                <a:gd name="T33" fmla="*/ 154 h 1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54">
                  <a:moveTo>
                    <a:pt x="88" y="2"/>
                  </a:moveTo>
                  <a:lnTo>
                    <a:pt x="82" y="4"/>
                  </a:lnTo>
                  <a:lnTo>
                    <a:pt x="0" y="152"/>
                  </a:lnTo>
                  <a:lnTo>
                    <a:pt x="6" y="154"/>
                  </a:lnTo>
                  <a:lnTo>
                    <a:pt x="90" y="8"/>
                  </a:lnTo>
                  <a:lnTo>
                    <a:pt x="84" y="8"/>
                  </a:lnTo>
                  <a:lnTo>
                    <a:pt x="88" y="2"/>
                  </a:lnTo>
                  <a:lnTo>
                    <a:pt x="84" y="0"/>
                  </a:lnTo>
                  <a:lnTo>
                    <a:pt x="82" y="4"/>
                  </a:lnTo>
                  <a:lnTo>
                    <a:pt x="88"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2" name="Freeform 1176"/>
            <p:cNvSpPr>
              <a:spLocks/>
            </p:cNvSpPr>
            <p:nvPr/>
          </p:nvSpPr>
          <p:spPr bwMode="auto">
            <a:xfrm>
              <a:off x="4534" y="810"/>
              <a:ext cx="181" cy="56"/>
            </a:xfrm>
            <a:custGeom>
              <a:avLst/>
              <a:gdLst>
                <a:gd name="T0" fmla="*/ 175 w 181"/>
                <a:gd name="T1" fmla="*/ 34 h 56"/>
                <a:gd name="T2" fmla="*/ 177 w 181"/>
                <a:gd name="T3" fmla="*/ 31 h 56"/>
                <a:gd name="T4" fmla="*/ 163 w 181"/>
                <a:gd name="T5" fmla="*/ 38 h 56"/>
                <a:gd name="T6" fmla="*/ 150 w 181"/>
                <a:gd name="T7" fmla="*/ 42 h 56"/>
                <a:gd name="T8" fmla="*/ 138 w 181"/>
                <a:gd name="T9" fmla="*/ 46 h 56"/>
                <a:gd name="T10" fmla="*/ 127 w 181"/>
                <a:gd name="T11" fmla="*/ 48 h 56"/>
                <a:gd name="T12" fmla="*/ 115 w 181"/>
                <a:gd name="T13" fmla="*/ 50 h 56"/>
                <a:gd name="T14" fmla="*/ 104 w 181"/>
                <a:gd name="T15" fmla="*/ 50 h 56"/>
                <a:gd name="T16" fmla="*/ 94 w 181"/>
                <a:gd name="T17" fmla="*/ 48 h 56"/>
                <a:gd name="T18" fmla="*/ 83 w 181"/>
                <a:gd name="T19" fmla="*/ 46 h 56"/>
                <a:gd name="T20" fmla="*/ 64 w 181"/>
                <a:gd name="T21" fmla="*/ 38 h 56"/>
                <a:gd name="T22" fmla="*/ 42 w 181"/>
                <a:gd name="T23" fmla="*/ 29 h 56"/>
                <a:gd name="T24" fmla="*/ 23 w 181"/>
                <a:gd name="T25" fmla="*/ 15 h 56"/>
                <a:gd name="T26" fmla="*/ 4 w 181"/>
                <a:gd name="T27" fmla="*/ 0 h 56"/>
                <a:gd name="T28" fmla="*/ 0 w 181"/>
                <a:gd name="T29" fmla="*/ 6 h 56"/>
                <a:gd name="T30" fmla="*/ 19 w 181"/>
                <a:gd name="T31" fmla="*/ 21 h 56"/>
                <a:gd name="T32" fmla="*/ 41 w 181"/>
                <a:gd name="T33" fmla="*/ 34 h 56"/>
                <a:gd name="T34" fmla="*/ 60 w 181"/>
                <a:gd name="T35" fmla="*/ 44 h 56"/>
                <a:gd name="T36" fmla="*/ 81 w 181"/>
                <a:gd name="T37" fmla="*/ 52 h 56"/>
                <a:gd name="T38" fmla="*/ 92 w 181"/>
                <a:gd name="T39" fmla="*/ 56 h 56"/>
                <a:gd name="T40" fmla="*/ 104 w 181"/>
                <a:gd name="T41" fmla="*/ 56 h 56"/>
                <a:gd name="T42" fmla="*/ 115 w 181"/>
                <a:gd name="T43" fmla="*/ 56 h 56"/>
                <a:gd name="T44" fmla="*/ 127 w 181"/>
                <a:gd name="T45" fmla="*/ 56 h 56"/>
                <a:gd name="T46" fmla="*/ 140 w 181"/>
                <a:gd name="T47" fmla="*/ 54 h 56"/>
                <a:gd name="T48" fmla="*/ 154 w 181"/>
                <a:gd name="T49" fmla="*/ 50 h 56"/>
                <a:gd name="T50" fmla="*/ 165 w 181"/>
                <a:gd name="T51" fmla="*/ 44 h 56"/>
                <a:gd name="T52" fmla="*/ 179 w 181"/>
                <a:gd name="T53" fmla="*/ 38 h 56"/>
                <a:gd name="T54" fmla="*/ 181 w 181"/>
                <a:gd name="T55" fmla="*/ 34 h 56"/>
                <a:gd name="T56" fmla="*/ 179 w 181"/>
                <a:gd name="T57" fmla="*/ 38 h 56"/>
                <a:gd name="T58" fmla="*/ 181 w 181"/>
                <a:gd name="T59" fmla="*/ 36 h 56"/>
                <a:gd name="T60" fmla="*/ 181 w 181"/>
                <a:gd name="T61" fmla="*/ 34 h 56"/>
                <a:gd name="T62" fmla="*/ 175 w 181"/>
                <a:gd name="T63" fmla="*/ 34 h 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1"/>
                <a:gd name="T97" fmla="*/ 0 h 56"/>
                <a:gd name="T98" fmla="*/ 181 w 181"/>
                <a:gd name="T99" fmla="*/ 56 h 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1" h="56">
                  <a:moveTo>
                    <a:pt x="175" y="34"/>
                  </a:moveTo>
                  <a:lnTo>
                    <a:pt x="177" y="31"/>
                  </a:lnTo>
                  <a:lnTo>
                    <a:pt x="163" y="38"/>
                  </a:lnTo>
                  <a:lnTo>
                    <a:pt x="150" y="42"/>
                  </a:lnTo>
                  <a:lnTo>
                    <a:pt x="138" y="46"/>
                  </a:lnTo>
                  <a:lnTo>
                    <a:pt x="127" y="48"/>
                  </a:lnTo>
                  <a:lnTo>
                    <a:pt x="115" y="50"/>
                  </a:lnTo>
                  <a:lnTo>
                    <a:pt x="104" y="50"/>
                  </a:lnTo>
                  <a:lnTo>
                    <a:pt x="94" y="48"/>
                  </a:lnTo>
                  <a:lnTo>
                    <a:pt x="83" y="46"/>
                  </a:lnTo>
                  <a:lnTo>
                    <a:pt x="64" y="38"/>
                  </a:lnTo>
                  <a:lnTo>
                    <a:pt x="42" y="29"/>
                  </a:lnTo>
                  <a:lnTo>
                    <a:pt x="23" y="15"/>
                  </a:lnTo>
                  <a:lnTo>
                    <a:pt x="4" y="0"/>
                  </a:lnTo>
                  <a:lnTo>
                    <a:pt x="0" y="6"/>
                  </a:lnTo>
                  <a:lnTo>
                    <a:pt x="19" y="21"/>
                  </a:lnTo>
                  <a:lnTo>
                    <a:pt x="41" y="34"/>
                  </a:lnTo>
                  <a:lnTo>
                    <a:pt x="60" y="44"/>
                  </a:lnTo>
                  <a:lnTo>
                    <a:pt x="81" y="52"/>
                  </a:lnTo>
                  <a:lnTo>
                    <a:pt x="92" y="56"/>
                  </a:lnTo>
                  <a:lnTo>
                    <a:pt x="104" y="56"/>
                  </a:lnTo>
                  <a:lnTo>
                    <a:pt x="115" y="56"/>
                  </a:lnTo>
                  <a:lnTo>
                    <a:pt x="127" y="56"/>
                  </a:lnTo>
                  <a:lnTo>
                    <a:pt x="140" y="54"/>
                  </a:lnTo>
                  <a:lnTo>
                    <a:pt x="154" y="50"/>
                  </a:lnTo>
                  <a:lnTo>
                    <a:pt x="165" y="44"/>
                  </a:lnTo>
                  <a:lnTo>
                    <a:pt x="179" y="38"/>
                  </a:lnTo>
                  <a:lnTo>
                    <a:pt x="181" y="34"/>
                  </a:lnTo>
                  <a:lnTo>
                    <a:pt x="179" y="38"/>
                  </a:lnTo>
                  <a:lnTo>
                    <a:pt x="181" y="36"/>
                  </a:lnTo>
                  <a:lnTo>
                    <a:pt x="181" y="34"/>
                  </a:lnTo>
                  <a:lnTo>
                    <a:pt x="175"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3" name="Freeform 1177"/>
            <p:cNvSpPr>
              <a:spLocks/>
            </p:cNvSpPr>
            <p:nvPr/>
          </p:nvSpPr>
          <p:spPr bwMode="auto">
            <a:xfrm>
              <a:off x="4657" y="701"/>
              <a:ext cx="58" cy="143"/>
            </a:xfrm>
            <a:custGeom>
              <a:avLst/>
              <a:gdLst>
                <a:gd name="T0" fmla="*/ 2 w 58"/>
                <a:gd name="T1" fmla="*/ 0 h 143"/>
                <a:gd name="T2" fmla="*/ 2 w 58"/>
                <a:gd name="T3" fmla="*/ 3 h 143"/>
                <a:gd name="T4" fmla="*/ 4 w 58"/>
                <a:gd name="T5" fmla="*/ 9 h 143"/>
                <a:gd name="T6" fmla="*/ 10 w 58"/>
                <a:gd name="T7" fmla="*/ 24 h 143"/>
                <a:gd name="T8" fmla="*/ 17 w 58"/>
                <a:gd name="T9" fmla="*/ 44 h 143"/>
                <a:gd name="T10" fmla="*/ 27 w 58"/>
                <a:gd name="T11" fmla="*/ 69 h 143"/>
                <a:gd name="T12" fmla="*/ 37 w 58"/>
                <a:gd name="T13" fmla="*/ 94 h 143"/>
                <a:gd name="T14" fmla="*/ 44 w 58"/>
                <a:gd name="T15" fmla="*/ 117 h 143"/>
                <a:gd name="T16" fmla="*/ 50 w 58"/>
                <a:gd name="T17" fmla="*/ 134 h 143"/>
                <a:gd name="T18" fmla="*/ 52 w 58"/>
                <a:gd name="T19" fmla="*/ 143 h 143"/>
                <a:gd name="T20" fmla="*/ 58 w 58"/>
                <a:gd name="T21" fmla="*/ 143 h 143"/>
                <a:gd name="T22" fmla="*/ 56 w 58"/>
                <a:gd name="T23" fmla="*/ 132 h 143"/>
                <a:gd name="T24" fmla="*/ 50 w 58"/>
                <a:gd name="T25" fmla="*/ 113 h 143"/>
                <a:gd name="T26" fmla="*/ 42 w 58"/>
                <a:gd name="T27" fmla="*/ 92 h 143"/>
                <a:gd name="T28" fmla="*/ 33 w 58"/>
                <a:gd name="T29" fmla="*/ 67 h 143"/>
                <a:gd name="T30" fmla="*/ 25 w 58"/>
                <a:gd name="T31" fmla="*/ 42 h 143"/>
                <a:gd name="T32" fmla="*/ 15 w 58"/>
                <a:gd name="T33" fmla="*/ 21 h 143"/>
                <a:gd name="T34" fmla="*/ 10 w 58"/>
                <a:gd name="T35" fmla="*/ 7 h 143"/>
                <a:gd name="T36" fmla="*/ 8 w 58"/>
                <a:gd name="T37" fmla="*/ 1 h 143"/>
                <a:gd name="T38" fmla="*/ 8 w 58"/>
                <a:gd name="T39" fmla="*/ 5 h 143"/>
                <a:gd name="T40" fmla="*/ 2 w 58"/>
                <a:gd name="T41" fmla="*/ 0 h 143"/>
                <a:gd name="T42" fmla="*/ 0 w 58"/>
                <a:gd name="T43" fmla="*/ 1 h 143"/>
                <a:gd name="T44" fmla="*/ 2 w 58"/>
                <a:gd name="T45" fmla="*/ 3 h 143"/>
                <a:gd name="T46" fmla="*/ 2 w 58"/>
                <a:gd name="T47" fmla="*/ 0 h 1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143"/>
                <a:gd name="T74" fmla="*/ 58 w 58"/>
                <a:gd name="T75" fmla="*/ 143 h 14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143">
                  <a:moveTo>
                    <a:pt x="2" y="0"/>
                  </a:moveTo>
                  <a:lnTo>
                    <a:pt x="2" y="3"/>
                  </a:lnTo>
                  <a:lnTo>
                    <a:pt x="4" y="9"/>
                  </a:lnTo>
                  <a:lnTo>
                    <a:pt x="10" y="24"/>
                  </a:lnTo>
                  <a:lnTo>
                    <a:pt x="17" y="44"/>
                  </a:lnTo>
                  <a:lnTo>
                    <a:pt x="27" y="69"/>
                  </a:lnTo>
                  <a:lnTo>
                    <a:pt x="37" y="94"/>
                  </a:lnTo>
                  <a:lnTo>
                    <a:pt x="44" y="117"/>
                  </a:lnTo>
                  <a:lnTo>
                    <a:pt x="50" y="134"/>
                  </a:lnTo>
                  <a:lnTo>
                    <a:pt x="52" y="143"/>
                  </a:lnTo>
                  <a:lnTo>
                    <a:pt x="58" y="143"/>
                  </a:lnTo>
                  <a:lnTo>
                    <a:pt x="56" y="132"/>
                  </a:lnTo>
                  <a:lnTo>
                    <a:pt x="50" y="113"/>
                  </a:lnTo>
                  <a:lnTo>
                    <a:pt x="42" y="92"/>
                  </a:lnTo>
                  <a:lnTo>
                    <a:pt x="33" y="67"/>
                  </a:lnTo>
                  <a:lnTo>
                    <a:pt x="25" y="42"/>
                  </a:lnTo>
                  <a:lnTo>
                    <a:pt x="15" y="21"/>
                  </a:lnTo>
                  <a:lnTo>
                    <a:pt x="10" y="7"/>
                  </a:lnTo>
                  <a:lnTo>
                    <a:pt x="8" y="1"/>
                  </a:lnTo>
                  <a:lnTo>
                    <a:pt x="8" y="5"/>
                  </a:lnTo>
                  <a:lnTo>
                    <a:pt x="2" y="0"/>
                  </a:lnTo>
                  <a:lnTo>
                    <a:pt x="0" y="1"/>
                  </a:lnTo>
                  <a:lnTo>
                    <a:pt x="2" y="3"/>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4" name="Freeform 1178"/>
            <p:cNvSpPr>
              <a:spLocks/>
            </p:cNvSpPr>
            <p:nvPr/>
          </p:nvSpPr>
          <p:spPr bwMode="auto">
            <a:xfrm>
              <a:off x="4659" y="591"/>
              <a:ext cx="130" cy="115"/>
            </a:xfrm>
            <a:custGeom>
              <a:avLst/>
              <a:gdLst>
                <a:gd name="T0" fmla="*/ 130 w 130"/>
                <a:gd name="T1" fmla="*/ 2 h 115"/>
                <a:gd name="T2" fmla="*/ 127 w 130"/>
                <a:gd name="T3" fmla="*/ 0 h 115"/>
                <a:gd name="T4" fmla="*/ 113 w 130"/>
                <a:gd name="T5" fmla="*/ 10 h 115"/>
                <a:gd name="T6" fmla="*/ 98 w 130"/>
                <a:gd name="T7" fmla="*/ 21 h 115"/>
                <a:gd name="T8" fmla="*/ 81 w 130"/>
                <a:gd name="T9" fmla="*/ 35 h 115"/>
                <a:gd name="T10" fmla="*/ 63 w 130"/>
                <a:gd name="T11" fmla="*/ 50 h 115"/>
                <a:gd name="T12" fmla="*/ 46 w 130"/>
                <a:gd name="T13" fmla="*/ 67 h 115"/>
                <a:gd name="T14" fmla="*/ 29 w 130"/>
                <a:gd name="T15" fmla="*/ 83 h 115"/>
                <a:gd name="T16" fmla="*/ 13 w 130"/>
                <a:gd name="T17" fmla="*/ 98 h 115"/>
                <a:gd name="T18" fmla="*/ 0 w 130"/>
                <a:gd name="T19" fmla="*/ 110 h 115"/>
                <a:gd name="T20" fmla="*/ 6 w 130"/>
                <a:gd name="T21" fmla="*/ 115 h 115"/>
                <a:gd name="T22" fmla="*/ 19 w 130"/>
                <a:gd name="T23" fmla="*/ 102 h 115"/>
                <a:gd name="T24" fmla="*/ 33 w 130"/>
                <a:gd name="T25" fmla="*/ 88 h 115"/>
                <a:gd name="T26" fmla="*/ 50 w 130"/>
                <a:gd name="T27" fmla="*/ 71 h 115"/>
                <a:gd name="T28" fmla="*/ 67 w 130"/>
                <a:gd name="T29" fmla="*/ 56 h 115"/>
                <a:gd name="T30" fmla="*/ 84 w 130"/>
                <a:gd name="T31" fmla="*/ 40 h 115"/>
                <a:gd name="T32" fmla="*/ 102 w 130"/>
                <a:gd name="T33" fmla="*/ 27 h 115"/>
                <a:gd name="T34" fmla="*/ 117 w 130"/>
                <a:gd name="T35" fmla="*/ 16 h 115"/>
                <a:gd name="T36" fmla="*/ 130 w 130"/>
                <a:gd name="T37" fmla="*/ 8 h 115"/>
                <a:gd name="T38" fmla="*/ 127 w 130"/>
                <a:gd name="T39" fmla="*/ 6 h 115"/>
                <a:gd name="T40" fmla="*/ 130 w 130"/>
                <a:gd name="T41" fmla="*/ 2 h 115"/>
                <a:gd name="T42" fmla="*/ 129 w 130"/>
                <a:gd name="T43" fmla="*/ 0 h 115"/>
                <a:gd name="T44" fmla="*/ 127 w 130"/>
                <a:gd name="T45" fmla="*/ 0 h 115"/>
                <a:gd name="T46" fmla="*/ 130 w 130"/>
                <a:gd name="T47" fmla="*/ 2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0"/>
                <a:gd name="T73" fmla="*/ 0 h 115"/>
                <a:gd name="T74" fmla="*/ 130 w 130"/>
                <a:gd name="T75" fmla="*/ 115 h 1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0" h="115">
                  <a:moveTo>
                    <a:pt x="130" y="2"/>
                  </a:moveTo>
                  <a:lnTo>
                    <a:pt x="127" y="0"/>
                  </a:lnTo>
                  <a:lnTo>
                    <a:pt x="113" y="10"/>
                  </a:lnTo>
                  <a:lnTo>
                    <a:pt x="98" y="21"/>
                  </a:lnTo>
                  <a:lnTo>
                    <a:pt x="81" y="35"/>
                  </a:lnTo>
                  <a:lnTo>
                    <a:pt x="63" y="50"/>
                  </a:lnTo>
                  <a:lnTo>
                    <a:pt x="46" y="67"/>
                  </a:lnTo>
                  <a:lnTo>
                    <a:pt x="29" y="83"/>
                  </a:lnTo>
                  <a:lnTo>
                    <a:pt x="13" y="98"/>
                  </a:lnTo>
                  <a:lnTo>
                    <a:pt x="0" y="110"/>
                  </a:lnTo>
                  <a:lnTo>
                    <a:pt x="6" y="115"/>
                  </a:lnTo>
                  <a:lnTo>
                    <a:pt x="19" y="102"/>
                  </a:lnTo>
                  <a:lnTo>
                    <a:pt x="33" y="88"/>
                  </a:lnTo>
                  <a:lnTo>
                    <a:pt x="50" y="71"/>
                  </a:lnTo>
                  <a:lnTo>
                    <a:pt x="67" y="56"/>
                  </a:lnTo>
                  <a:lnTo>
                    <a:pt x="84" y="40"/>
                  </a:lnTo>
                  <a:lnTo>
                    <a:pt x="102" y="27"/>
                  </a:lnTo>
                  <a:lnTo>
                    <a:pt x="117" y="16"/>
                  </a:lnTo>
                  <a:lnTo>
                    <a:pt x="130" y="8"/>
                  </a:lnTo>
                  <a:lnTo>
                    <a:pt x="127" y="6"/>
                  </a:lnTo>
                  <a:lnTo>
                    <a:pt x="130" y="2"/>
                  </a:lnTo>
                  <a:lnTo>
                    <a:pt x="129" y="0"/>
                  </a:lnTo>
                  <a:lnTo>
                    <a:pt x="127" y="0"/>
                  </a:lnTo>
                  <a:lnTo>
                    <a:pt x="13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5" name="Freeform 1179"/>
            <p:cNvSpPr>
              <a:spLocks/>
            </p:cNvSpPr>
            <p:nvPr/>
          </p:nvSpPr>
          <p:spPr bwMode="auto">
            <a:xfrm>
              <a:off x="4786" y="593"/>
              <a:ext cx="159" cy="132"/>
            </a:xfrm>
            <a:custGeom>
              <a:avLst/>
              <a:gdLst>
                <a:gd name="T0" fmla="*/ 155 w 159"/>
                <a:gd name="T1" fmla="*/ 125 h 132"/>
                <a:gd name="T2" fmla="*/ 159 w 159"/>
                <a:gd name="T3" fmla="*/ 125 h 132"/>
                <a:gd name="T4" fmla="*/ 126 w 159"/>
                <a:gd name="T5" fmla="*/ 90 h 132"/>
                <a:gd name="T6" fmla="*/ 99 w 159"/>
                <a:gd name="T7" fmla="*/ 67 h 132"/>
                <a:gd name="T8" fmla="*/ 78 w 159"/>
                <a:gd name="T9" fmla="*/ 50 h 132"/>
                <a:gd name="T10" fmla="*/ 63 w 159"/>
                <a:gd name="T11" fmla="*/ 38 h 132"/>
                <a:gd name="T12" fmla="*/ 48 w 159"/>
                <a:gd name="T13" fmla="*/ 31 h 132"/>
                <a:gd name="T14" fmla="*/ 34 w 159"/>
                <a:gd name="T15" fmla="*/ 23 h 132"/>
                <a:gd name="T16" fmla="*/ 21 w 159"/>
                <a:gd name="T17" fmla="*/ 14 h 132"/>
                <a:gd name="T18" fmla="*/ 3 w 159"/>
                <a:gd name="T19" fmla="*/ 0 h 132"/>
                <a:gd name="T20" fmla="*/ 0 w 159"/>
                <a:gd name="T21" fmla="*/ 4 h 132"/>
                <a:gd name="T22" fmla="*/ 15 w 159"/>
                <a:gd name="T23" fmla="*/ 19 h 132"/>
                <a:gd name="T24" fmla="*/ 30 w 159"/>
                <a:gd name="T25" fmla="*/ 29 h 132"/>
                <a:gd name="T26" fmla="*/ 44 w 159"/>
                <a:gd name="T27" fmla="*/ 37 h 132"/>
                <a:gd name="T28" fmla="*/ 59 w 159"/>
                <a:gd name="T29" fmla="*/ 46 h 132"/>
                <a:gd name="T30" fmla="*/ 74 w 159"/>
                <a:gd name="T31" fmla="*/ 56 h 132"/>
                <a:gd name="T32" fmla="*/ 96 w 159"/>
                <a:gd name="T33" fmla="*/ 73 h 132"/>
                <a:gd name="T34" fmla="*/ 121 w 159"/>
                <a:gd name="T35" fmla="*/ 96 h 132"/>
                <a:gd name="T36" fmla="*/ 153 w 159"/>
                <a:gd name="T37" fmla="*/ 131 h 132"/>
                <a:gd name="T38" fmla="*/ 157 w 159"/>
                <a:gd name="T39" fmla="*/ 131 h 132"/>
                <a:gd name="T40" fmla="*/ 153 w 159"/>
                <a:gd name="T41" fmla="*/ 131 h 132"/>
                <a:gd name="T42" fmla="*/ 155 w 159"/>
                <a:gd name="T43" fmla="*/ 132 h 132"/>
                <a:gd name="T44" fmla="*/ 157 w 159"/>
                <a:gd name="T45" fmla="*/ 131 h 132"/>
                <a:gd name="T46" fmla="*/ 155 w 159"/>
                <a:gd name="T47" fmla="*/ 125 h 1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9"/>
                <a:gd name="T73" fmla="*/ 0 h 132"/>
                <a:gd name="T74" fmla="*/ 159 w 159"/>
                <a:gd name="T75" fmla="*/ 132 h 1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9" h="132">
                  <a:moveTo>
                    <a:pt x="155" y="125"/>
                  </a:moveTo>
                  <a:lnTo>
                    <a:pt x="159" y="125"/>
                  </a:lnTo>
                  <a:lnTo>
                    <a:pt x="126" y="90"/>
                  </a:lnTo>
                  <a:lnTo>
                    <a:pt x="99" y="67"/>
                  </a:lnTo>
                  <a:lnTo>
                    <a:pt x="78" y="50"/>
                  </a:lnTo>
                  <a:lnTo>
                    <a:pt x="63" y="38"/>
                  </a:lnTo>
                  <a:lnTo>
                    <a:pt x="48" y="31"/>
                  </a:lnTo>
                  <a:lnTo>
                    <a:pt x="34" y="23"/>
                  </a:lnTo>
                  <a:lnTo>
                    <a:pt x="21" y="14"/>
                  </a:lnTo>
                  <a:lnTo>
                    <a:pt x="3" y="0"/>
                  </a:lnTo>
                  <a:lnTo>
                    <a:pt x="0" y="4"/>
                  </a:lnTo>
                  <a:lnTo>
                    <a:pt x="15" y="19"/>
                  </a:lnTo>
                  <a:lnTo>
                    <a:pt x="30" y="29"/>
                  </a:lnTo>
                  <a:lnTo>
                    <a:pt x="44" y="37"/>
                  </a:lnTo>
                  <a:lnTo>
                    <a:pt x="59" y="46"/>
                  </a:lnTo>
                  <a:lnTo>
                    <a:pt x="74" y="56"/>
                  </a:lnTo>
                  <a:lnTo>
                    <a:pt x="96" y="73"/>
                  </a:lnTo>
                  <a:lnTo>
                    <a:pt x="121" y="96"/>
                  </a:lnTo>
                  <a:lnTo>
                    <a:pt x="153" y="131"/>
                  </a:lnTo>
                  <a:lnTo>
                    <a:pt x="157" y="131"/>
                  </a:lnTo>
                  <a:lnTo>
                    <a:pt x="153" y="131"/>
                  </a:lnTo>
                  <a:lnTo>
                    <a:pt x="155" y="132"/>
                  </a:lnTo>
                  <a:lnTo>
                    <a:pt x="157" y="131"/>
                  </a:lnTo>
                  <a:lnTo>
                    <a:pt x="155" y="1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6" name="Freeform 1180"/>
            <p:cNvSpPr>
              <a:spLocks/>
            </p:cNvSpPr>
            <p:nvPr/>
          </p:nvSpPr>
          <p:spPr bwMode="auto">
            <a:xfrm>
              <a:off x="4941" y="685"/>
              <a:ext cx="83" cy="39"/>
            </a:xfrm>
            <a:custGeom>
              <a:avLst/>
              <a:gdLst>
                <a:gd name="T0" fmla="*/ 83 w 83"/>
                <a:gd name="T1" fmla="*/ 2 h 39"/>
                <a:gd name="T2" fmla="*/ 81 w 83"/>
                <a:gd name="T3" fmla="*/ 0 h 39"/>
                <a:gd name="T4" fmla="*/ 0 w 83"/>
                <a:gd name="T5" fmla="*/ 33 h 39"/>
                <a:gd name="T6" fmla="*/ 2 w 83"/>
                <a:gd name="T7" fmla="*/ 39 h 39"/>
                <a:gd name="T8" fmla="*/ 83 w 83"/>
                <a:gd name="T9" fmla="*/ 8 h 39"/>
                <a:gd name="T10" fmla="*/ 79 w 83"/>
                <a:gd name="T11" fmla="*/ 8 h 39"/>
                <a:gd name="T12" fmla="*/ 83 w 83"/>
                <a:gd name="T13" fmla="*/ 2 h 39"/>
                <a:gd name="T14" fmla="*/ 83 w 83"/>
                <a:gd name="T15" fmla="*/ 0 h 39"/>
                <a:gd name="T16" fmla="*/ 81 w 83"/>
                <a:gd name="T17" fmla="*/ 0 h 39"/>
                <a:gd name="T18" fmla="*/ 83 w 83"/>
                <a:gd name="T19" fmla="*/ 2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
                <a:gd name="T31" fmla="*/ 0 h 39"/>
                <a:gd name="T32" fmla="*/ 83 w 8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 h="39">
                  <a:moveTo>
                    <a:pt x="83" y="2"/>
                  </a:moveTo>
                  <a:lnTo>
                    <a:pt x="81" y="0"/>
                  </a:lnTo>
                  <a:lnTo>
                    <a:pt x="0" y="33"/>
                  </a:lnTo>
                  <a:lnTo>
                    <a:pt x="2" y="39"/>
                  </a:lnTo>
                  <a:lnTo>
                    <a:pt x="83" y="8"/>
                  </a:lnTo>
                  <a:lnTo>
                    <a:pt x="79" y="8"/>
                  </a:lnTo>
                  <a:lnTo>
                    <a:pt x="83" y="2"/>
                  </a:lnTo>
                  <a:lnTo>
                    <a:pt x="83" y="0"/>
                  </a:lnTo>
                  <a:lnTo>
                    <a:pt x="81" y="0"/>
                  </a:lnTo>
                  <a:lnTo>
                    <a:pt x="83"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7" name="Freeform 1181"/>
            <p:cNvSpPr>
              <a:spLocks/>
            </p:cNvSpPr>
            <p:nvPr/>
          </p:nvSpPr>
          <p:spPr bwMode="auto">
            <a:xfrm>
              <a:off x="5020" y="687"/>
              <a:ext cx="53" cy="38"/>
            </a:xfrm>
            <a:custGeom>
              <a:avLst/>
              <a:gdLst>
                <a:gd name="T0" fmla="*/ 52 w 53"/>
                <a:gd name="T1" fmla="*/ 33 h 38"/>
                <a:gd name="T2" fmla="*/ 53 w 53"/>
                <a:gd name="T3" fmla="*/ 33 h 38"/>
                <a:gd name="T4" fmla="*/ 4 w 53"/>
                <a:gd name="T5" fmla="*/ 0 h 38"/>
                <a:gd name="T6" fmla="*/ 0 w 53"/>
                <a:gd name="T7" fmla="*/ 6 h 38"/>
                <a:gd name="T8" fmla="*/ 50 w 53"/>
                <a:gd name="T9" fmla="*/ 38 h 38"/>
                <a:gd name="T10" fmla="*/ 52 w 53"/>
                <a:gd name="T11" fmla="*/ 38 h 38"/>
                <a:gd name="T12" fmla="*/ 52 w 53"/>
                <a:gd name="T13" fmla="*/ 33 h 38"/>
                <a:gd name="T14" fmla="*/ 0 60000 65536"/>
                <a:gd name="T15" fmla="*/ 0 60000 65536"/>
                <a:gd name="T16" fmla="*/ 0 60000 65536"/>
                <a:gd name="T17" fmla="*/ 0 60000 65536"/>
                <a:gd name="T18" fmla="*/ 0 60000 65536"/>
                <a:gd name="T19" fmla="*/ 0 60000 65536"/>
                <a:gd name="T20" fmla="*/ 0 60000 65536"/>
                <a:gd name="T21" fmla="*/ 0 w 53"/>
                <a:gd name="T22" fmla="*/ 0 h 38"/>
                <a:gd name="T23" fmla="*/ 53 w 53"/>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38">
                  <a:moveTo>
                    <a:pt x="52" y="33"/>
                  </a:moveTo>
                  <a:lnTo>
                    <a:pt x="53" y="33"/>
                  </a:lnTo>
                  <a:lnTo>
                    <a:pt x="4" y="0"/>
                  </a:lnTo>
                  <a:lnTo>
                    <a:pt x="0" y="6"/>
                  </a:lnTo>
                  <a:lnTo>
                    <a:pt x="50" y="38"/>
                  </a:lnTo>
                  <a:lnTo>
                    <a:pt x="52" y="38"/>
                  </a:lnTo>
                  <a:lnTo>
                    <a:pt x="52" y="3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8" name="Freeform 1182"/>
            <p:cNvSpPr>
              <a:spLocks/>
            </p:cNvSpPr>
            <p:nvPr/>
          </p:nvSpPr>
          <p:spPr bwMode="auto">
            <a:xfrm>
              <a:off x="5072" y="716"/>
              <a:ext cx="51" cy="9"/>
            </a:xfrm>
            <a:custGeom>
              <a:avLst/>
              <a:gdLst>
                <a:gd name="T0" fmla="*/ 46 w 51"/>
                <a:gd name="T1" fmla="*/ 2 h 9"/>
                <a:gd name="T2" fmla="*/ 48 w 51"/>
                <a:gd name="T3" fmla="*/ 0 h 9"/>
                <a:gd name="T4" fmla="*/ 0 w 51"/>
                <a:gd name="T5" fmla="*/ 4 h 9"/>
                <a:gd name="T6" fmla="*/ 0 w 51"/>
                <a:gd name="T7" fmla="*/ 9 h 9"/>
                <a:gd name="T8" fmla="*/ 49 w 51"/>
                <a:gd name="T9" fmla="*/ 6 h 9"/>
                <a:gd name="T10" fmla="*/ 51 w 51"/>
                <a:gd name="T11" fmla="*/ 4 h 9"/>
                <a:gd name="T12" fmla="*/ 49 w 51"/>
                <a:gd name="T13" fmla="*/ 6 h 9"/>
                <a:gd name="T14" fmla="*/ 51 w 51"/>
                <a:gd name="T15" fmla="*/ 6 h 9"/>
                <a:gd name="T16" fmla="*/ 51 w 51"/>
                <a:gd name="T17" fmla="*/ 4 h 9"/>
                <a:gd name="T18" fmla="*/ 46 w 51"/>
                <a:gd name="T19" fmla="*/ 2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9"/>
                <a:gd name="T32" fmla="*/ 51 w 51"/>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9">
                  <a:moveTo>
                    <a:pt x="46" y="2"/>
                  </a:moveTo>
                  <a:lnTo>
                    <a:pt x="48" y="0"/>
                  </a:lnTo>
                  <a:lnTo>
                    <a:pt x="0" y="4"/>
                  </a:lnTo>
                  <a:lnTo>
                    <a:pt x="0" y="9"/>
                  </a:lnTo>
                  <a:lnTo>
                    <a:pt x="49" y="6"/>
                  </a:lnTo>
                  <a:lnTo>
                    <a:pt x="51" y="4"/>
                  </a:lnTo>
                  <a:lnTo>
                    <a:pt x="49" y="6"/>
                  </a:lnTo>
                  <a:lnTo>
                    <a:pt x="51" y="6"/>
                  </a:lnTo>
                  <a:lnTo>
                    <a:pt x="51" y="4"/>
                  </a:lnTo>
                  <a:lnTo>
                    <a:pt x="46"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19" name="Freeform 1183"/>
            <p:cNvSpPr>
              <a:spLocks/>
            </p:cNvSpPr>
            <p:nvPr/>
          </p:nvSpPr>
          <p:spPr bwMode="auto">
            <a:xfrm>
              <a:off x="5118" y="570"/>
              <a:ext cx="57" cy="150"/>
            </a:xfrm>
            <a:custGeom>
              <a:avLst/>
              <a:gdLst>
                <a:gd name="T0" fmla="*/ 51 w 57"/>
                <a:gd name="T1" fmla="*/ 2 h 150"/>
                <a:gd name="T2" fmla="*/ 51 w 57"/>
                <a:gd name="T3" fmla="*/ 0 h 150"/>
                <a:gd name="T4" fmla="*/ 0 w 57"/>
                <a:gd name="T5" fmla="*/ 148 h 150"/>
                <a:gd name="T6" fmla="*/ 5 w 57"/>
                <a:gd name="T7" fmla="*/ 150 h 150"/>
                <a:gd name="T8" fmla="*/ 57 w 57"/>
                <a:gd name="T9" fmla="*/ 2 h 150"/>
                <a:gd name="T10" fmla="*/ 57 w 57"/>
                <a:gd name="T11" fmla="*/ 0 h 150"/>
                <a:gd name="T12" fmla="*/ 51 w 57"/>
                <a:gd name="T13" fmla="*/ 2 h 150"/>
                <a:gd name="T14" fmla="*/ 0 60000 65536"/>
                <a:gd name="T15" fmla="*/ 0 60000 65536"/>
                <a:gd name="T16" fmla="*/ 0 60000 65536"/>
                <a:gd name="T17" fmla="*/ 0 60000 65536"/>
                <a:gd name="T18" fmla="*/ 0 60000 65536"/>
                <a:gd name="T19" fmla="*/ 0 60000 65536"/>
                <a:gd name="T20" fmla="*/ 0 60000 65536"/>
                <a:gd name="T21" fmla="*/ 0 w 57"/>
                <a:gd name="T22" fmla="*/ 0 h 150"/>
                <a:gd name="T23" fmla="*/ 57 w 57"/>
                <a:gd name="T24" fmla="*/ 150 h 1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 h="150">
                  <a:moveTo>
                    <a:pt x="51" y="2"/>
                  </a:moveTo>
                  <a:lnTo>
                    <a:pt x="51" y="0"/>
                  </a:lnTo>
                  <a:lnTo>
                    <a:pt x="0" y="148"/>
                  </a:lnTo>
                  <a:lnTo>
                    <a:pt x="5" y="150"/>
                  </a:lnTo>
                  <a:lnTo>
                    <a:pt x="57" y="2"/>
                  </a:lnTo>
                  <a:lnTo>
                    <a:pt x="57" y="0"/>
                  </a:lnTo>
                  <a:lnTo>
                    <a:pt x="5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0" name="Freeform 1184"/>
            <p:cNvSpPr>
              <a:spLocks/>
            </p:cNvSpPr>
            <p:nvPr/>
          </p:nvSpPr>
          <p:spPr bwMode="auto">
            <a:xfrm>
              <a:off x="5144" y="476"/>
              <a:ext cx="31" cy="96"/>
            </a:xfrm>
            <a:custGeom>
              <a:avLst/>
              <a:gdLst>
                <a:gd name="T0" fmla="*/ 0 w 31"/>
                <a:gd name="T1" fmla="*/ 0 h 96"/>
                <a:gd name="T2" fmla="*/ 0 w 31"/>
                <a:gd name="T3" fmla="*/ 2 h 96"/>
                <a:gd name="T4" fmla="*/ 25 w 31"/>
                <a:gd name="T5" fmla="*/ 96 h 96"/>
                <a:gd name="T6" fmla="*/ 31 w 31"/>
                <a:gd name="T7" fmla="*/ 94 h 96"/>
                <a:gd name="T8" fmla="*/ 8 w 31"/>
                <a:gd name="T9" fmla="*/ 0 h 96"/>
                <a:gd name="T10" fmla="*/ 8 w 31"/>
                <a:gd name="T11" fmla="*/ 2 h 96"/>
                <a:gd name="T12" fmla="*/ 0 w 31"/>
                <a:gd name="T13" fmla="*/ 0 h 96"/>
                <a:gd name="T14" fmla="*/ 0 60000 65536"/>
                <a:gd name="T15" fmla="*/ 0 60000 65536"/>
                <a:gd name="T16" fmla="*/ 0 60000 65536"/>
                <a:gd name="T17" fmla="*/ 0 60000 65536"/>
                <a:gd name="T18" fmla="*/ 0 60000 65536"/>
                <a:gd name="T19" fmla="*/ 0 60000 65536"/>
                <a:gd name="T20" fmla="*/ 0 60000 65536"/>
                <a:gd name="T21" fmla="*/ 0 w 31"/>
                <a:gd name="T22" fmla="*/ 0 h 96"/>
                <a:gd name="T23" fmla="*/ 31 w 31"/>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96">
                  <a:moveTo>
                    <a:pt x="0" y="0"/>
                  </a:moveTo>
                  <a:lnTo>
                    <a:pt x="0" y="2"/>
                  </a:lnTo>
                  <a:lnTo>
                    <a:pt x="25" y="96"/>
                  </a:lnTo>
                  <a:lnTo>
                    <a:pt x="31" y="94"/>
                  </a:lnTo>
                  <a:lnTo>
                    <a:pt x="8" y="0"/>
                  </a:lnTo>
                  <a:lnTo>
                    <a:pt x="8" y="2"/>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1" name="Freeform 1185"/>
            <p:cNvSpPr>
              <a:spLocks/>
            </p:cNvSpPr>
            <p:nvPr/>
          </p:nvSpPr>
          <p:spPr bwMode="auto">
            <a:xfrm>
              <a:off x="5144" y="359"/>
              <a:ext cx="56" cy="119"/>
            </a:xfrm>
            <a:custGeom>
              <a:avLst/>
              <a:gdLst>
                <a:gd name="T0" fmla="*/ 50 w 56"/>
                <a:gd name="T1" fmla="*/ 0 h 119"/>
                <a:gd name="T2" fmla="*/ 48 w 56"/>
                <a:gd name="T3" fmla="*/ 2 h 119"/>
                <a:gd name="T4" fmla="*/ 0 w 56"/>
                <a:gd name="T5" fmla="*/ 117 h 119"/>
                <a:gd name="T6" fmla="*/ 8 w 56"/>
                <a:gd name="T7" fmla="*/ 119 h 119"/>
                <a:gd name="T8" fmla="*/ 56 w 56"/>
                <a:gd name="T9" fmla="*/ 4 h 119"/>
                <a:gd name="T10" fmla="*/ 54 w 56"/>
                <a:gd name="T11" fmla="*/ 6 h 119"/>
                <a:gd name="T12" fmla="*/ 50 w 56"/>
                <a:gd name="T13" fmla="*/ 0 h 119"/>
                <a:gd name="T14" fmla="*/ 0 60000 65536"/>
                <a:gd name="T15" fmla="*/ 0 60000 65536"/>
                <a:gd name="T16" fmla="*/ 0 60000 65536"/>
                <a:gd name="T17" fmla="*/ 0 60000 65536"/>
                <a:gd name="T18" fmla="*/ 0 60000 65536"/>
                <a:gd name="T19" fmla="*/ 0 60000 65536"/>
                <a:gd name="T20" fmla="*/ 0 60000 65536"/>
                <a:gd name="T21" fmla="*/ 0 w 56"/>
                <a:gd name="T22" fmla="*/ 0 h 119"/>
                <a:gd name="T23" fmla="*/ 56 w 56"/>
                <a:gd name="T24" fmla="*/ 119 h 1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119">
                  <a:moveTo>
                    <a:pt x="50" y="0"/>
                  </a:moveTo>
                  <a:lnTo>
                    <a:pt x="48" y="2"/>
                  </a:lnTo>
                  <a:lnTo>
                    <a:pt x="0" y="117"/>
                  </a:lnTo>
                  <a:lnTo>
                    <a:pt x="8" y="119"/>
                  </a:lnTo>
                  <a:lnTo>
                    <a:pt x="56" y="4"/>
                  </a:lnTo>
                  <a:lnTo>
                    <a:pt x="54" y="6"/>
                  </a:lnTo>
                  <a:lnTo>
                    <a:pt x="5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2" name="Freeform 1186"/>
            <p:cNvSpPr>
              <a:spLocks/>
            </p:cNvSpPr>
            <p:nvPr/>
          </p:nvSpPr>
          <p:spPr bwMode="auto">
            <a:xfrm>
              <a:off x="5194" y="298"/>
              <a:ext cx="94" cy="67"/>
            </a:xfrm>
            <a:custGeom>
              <a:avLst/>
              <a:gdLst>
                <a:gd name="T0" fmla="*/ 94 w 94"/>
                <a:gd name="T1" fmla="*/ 1 h 67"/>
                <a:gd name="T2" fmla="*/ 91 w 94"/>
                <a:gd name="T3" fmla="*/ 1 h 67"/>
                <a:gd name="T4" fmla="*/ 0 w 94"/>
                <a:gd name="T5" fmla="*/ 61 h 67"/>
                <a:gd name="T6" fmla="*/ 4 w 94"/>
                <a:gd name="T7" fmla="*/ 67 h 67"/>
                <a:gd name="T8" fmla="*/ 94 w 94"/>
                <a:gd name="T9" fmla="*/ 7 h 67"/>
                <a:gd name="T10" fmla="*/ 91 w 94"/>
                <a:gd name="T11" fmla="*/ 7 h 67"/>
                <a:gd name="T12" fmla="*/ 94 w 94"/>
                <a:gd name="T13" fmla="*/ 1 h 67"/>
                <a:gd name="T14" fmla="*/ 92 w 94"/>
                <a:gd name="T15" fmla="*/ 0 h 67"/>
                <a:gd name="T16" fmla="*/ 91 w 94"/>
                <a:gd name="T17" fmla="*/ 1 h 67"/>
                <a:gd name="T18" fmla="*/ 94 w 94"/>
                <a:gd name="T19" fmla="*/ 1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4"/>
                <a:gd name="T31" fmla="*/ 0 h 67"/>
                <a:gd name="T32" fmla="*/ 94 w 94"/>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4" h="67">
                  <a:moveTo>
                    <a:pt x="94" y="1"/>
                  </a:moveTo>
                  <a:lnTo>
                    <a:pt x="91" y="1"/>
                  </a:lnTo>
                  <a:lnTo>
                    <a:pt x="0" y="61"/>
                  </a:lnTo>
                  <a:lnTo>
                    <a:pt x="4" y="67"/>
                  </a:lnTo>
                  <a:lnTo>
                    <a:pt x="94" y="7"/>
                  </a:lnTo>
                  <a:lnTo>
                    <a:pt x="91" y="7"/>
                  </a:lnTo>
                  <a:lnTo>
                    <a:pt x="94" y="1"/>
                  </a:lnTo>
                  <a:lnTo>
                    <a:pt x="92" y="0"/>
                  </a:lnTo>
                  <a:lnTo>
                    <a:pt x="91" y="1"/>
                  </a:lnTo>
                  <a:lnTo>
                    <a:pt x="94"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3" name="Freeform 1187"/>
            <p:cNvSpPr>
              <a:spLocks/>
            </p:cNvSpPr>
            <p:nvPr/>
          </p:nvSpPr>
          <p:spPr bwMode="auto">
            <a:xfrm>
              <a:off x="5285" y="299"/>
              <a:ext cx="111" cy="77"/>
            </a:xfrm>
            <a:custGeom>
              <a:avLst/>
              <a:gdLst>
                <a:gd name="T0" fmla="*/ 109 w 111"/>
                <a:gd name="T1" fmla="*/ 70 h 77"/>
                <a:gd name="T2" fmla="*/ 111 w 111"/>
                <a:gd name="T3" fmla="*/ 71 h 77"/>
                <a:gd name="T4" fmla="*/ 3 w 111"/>
                <a:gd name="T5" fmla="*/ 0 h 77"/>
                <a:gd name="T6" fmla="*/ 0 w 111"/>
                <a:gd name="T7" fmla="*/ 6 h 77"/>
                <a:gd name="T8" fmla="*/ 107 w 111"/>
                <a:gd name="T9" fmla="*/ 77 h 77"/>
                <a:gd name="T10" fmla="*/ 109 w 111"/>
                <a:gd name="T11" fmla="*/ 77 h 77"/>
                <a:gd name="T12" fmla="*/ 109 w 111"/>
                <a:gd name="T13" fmla="*/ 70 h 77"/>
                <a:gd name="T14" fmla="*/ 0 60000 65536"/>
                <a:gd name="T15" fmla="*/ 0 60000 65536"/>
                <a:gd name="T16" fmla="*/ 0 60000 65536"/>
                <a:gd name="T17" fmla="*/ 0 60000 65536"/>
                <a:gd name="T18" fmla="*/ 0 60000 65536"/>
                <a:gd name="T19" fmla="*/ 0 60000 65536"/>
                <a:gd name="T20" fmla="*/ 0 60000 65536"/>
                <a:gd name="T21" fmla="*/ 0 w 111"/>
                <a:gd name="T22" fmla="*/ 0 h 77"/>
                <a:gd name="T23" fmla="*/ 111 w 11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77">
                  <a:moveTo>
                    <a:pt x="109" y="70"/>
                  </a:moveTo>
                  <a:lnTo>
                    <a:pt x="111" y="71"/>
                  </a:lnTo>
                  <a:lnTo>
                    <a:pt x="3" y="0"/>
                  </a:lnTo>
                  <a:lnTo>
                    <a:pt x="0" y="6"/>
                  </a:lnTo>
                  <a:lnTo>
                    <a:pt x="107" y="77"/>
                  </a:lnTo>
                  <a:lnTo>
                    <a:pt x="109" y="77"/>
                  </a:lnTo>
                  <a:lnTo>
                    <a:pt x="109" y="7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4" name="Freeform 1188"/>
            <p:cNvSpPr>
              <a:spLocks/>
            </p:cNvSpPr>
            <p:nvPr/>
          </p:nvSpPr>
          <p:spPr bwMode="auto">
            <a:xfrm>
              <a:off x="5394" y="369"/>
              <a:ext cx="57" cy="11"/>
            </a:xfrm>
            <a:custGeom>
              <a:avLst/>
              <a:gdLst>
                <a:gd name="T0" fmla="*/ 57 w 57"/>
                <a:gd name="T1" fmla="*/ 9 h 11"/>
                <a:gd name="T2" fmla="*/ 54 w 57"/>
                <a:gd name="T3" fmla="*/ 3 h 11"/>
                <a:gd name="T4" fmla="*/ 0 w 57"/>
                <a:gd name="T5" fmla="*/ 0 h 11"/>
                <a:gd name="T6" fmla="*/ 0 w 57"/>
                <a:gd name="T7" fmla="*/ 7 h 11"/>
                <a:gd name="T8" fmla="*/ 54 w 57"/>
                <a:gd name="T9" fmla="*/ 11 h 11"/>
                <a:gd name="T10" fmla="*/ 50 w 57"/>
                <a:gd name="T11" fmla="*/ 7 h 11"/>
                <a:gd name="T12" fmla="*/ 57 w 57"/>
                <a:gd name="T13" fmla="*/ 9 h 11"/>
                <a:gd name="T14" fmla="*/ 57 w 57"/>
                <a:gd name="T15" fmla="*/ 5 h 11"/>
                <a:gd name="T16" fmla="*/ 54 w 57"/>
                <a:gd name="T17" fmla="*/ 3 h 11"/>
                <a:gd name="T18" fmla="*/ 57 w 57"/>
                <a:gd name="T19" fmla="*/ 9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
                <a:gd name="T31" fmla="*/ 0 h 11"/>
                <a:gd name="T32" fmla="*/ 57 w 57"/>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 h="11">
                  <a:moveTo>
                    <a:pt x="57" y="9"/>
                  </a:moveTo>
                  <a:lnTo>
                    <a:pt x="54" y="3"/>
                  </a:lnTo>
                  <a:lnTo>
                    <a:pt x="0" y="0"/>
                  </a:lnTo>
                  <a:lnTo>
                    <a:pt x="0" y="7"/>
                  </a:lnTo>
                  <a:lnTo>
                    <a:pt x="54" y="11"/>
                  </a:lnTo>
                  <a:lnTo>
                    <a:pt x="50" y="7"/>
                  </a:lnTo>
                  <a:lnTo>
                    <a:pt x="57" y="9"/>
                  </a:lnTo>
                  <a:lnTo>
                    <a:pt x="57" y="5"/>
                  </a:lnTo>
                  <a:lnTo>
                    <a:pt x="54" y="3"/>
                  </a:lnTo>
                  <a:lnTo>
                    <a:pt x="57" y="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5" name="Freeform 1189"/>
            <p:cNvSpPr>
              <a:spLocks/>
            </p:cNvSpPr>
            <p:nvPr/>
          </p:nvSpPr>
          <p:spPr bwMode="auto">
            <a:xfrm>
              <a:off x="5402" y="376"/>
              <a:ext cx="49" cy="112"/>
            </a:xfrm>
            <a:custGeom>
              <a:avLst/>
              <a:gdLst>
                <a:gd name="T0" fmla="*/ 3 w 49"/>
                <a:gd name="T1" fmla="*/ 104 h 112"/>
                <a:gd name="T2" fmla="*/ 9 w 49"/>
                <a:gd name="T3" fmla="*/ 108 h 112"/>
                <a:gd name="T4" fmla="*/ 49 w 49"/>
                <a:gd name="T5" fmla="*/ 2 h 112"/>
                <a:gd name="T6" fmla="*/ 42 w 49"/>
                <a:gd name="T7" fmla="*/ 0 h 112"/>
                <a:gd name="T8" fmla="*/ 1 w 49"/>
                <a:gd name="T9" fmla="*/ 106 h 112"/>
                <a:gd name="T10" fmla="*/ 7 w 49"/>
                <a:gd name="T11" fmla="*/ 110 h 112"/>
                <a:gd name="T12" fmla="*/ 1 w 49"/>
                <a:gd name="T13" fmla="*/ 106 h 112"/>
                <a:gd name="T14" fmla="*/ 0 w 49"/>
                <a:gd name="T15" fmla="*/ 112 h 112"/>
                <a:gd name="T16" fmla="*/ 7 w 49"/>
                <a:gd name="T17" fmla="*/ 110 h 112"/>
                <a:gd name="T18" fmla="*/ 3 w 49"/>
                <a:gd name="T19" fmla="*/ 104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
                <a:gd name="T31" fmla="*/ 0 h 112"/>
                <a:gd name="T32" fmla="*/ 49 w 49"/>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 h="112">
                  <a:moveTo>
                    <a:pt x="3" y="104"/>
                  </a:moveTo>
                  <a:lnTo>
                    <a:pt x="9" y="108"/>
                  </a:lnTo>
                  <a:lnTo>
                    <a:pt x="49" y="2"/>
                  </a:lnTo>
                  <a:lnTo>
                    <a:pt x="42" y="0"/>
                  </a:lnTo>
                  <a:lnTo>
                    <a:pt x="1" y="106"/>
                  </a:lnTo>
                  <a:lnTo>
                    <a:pt x="7" y="110"/>
                  </a:lnTo>
                  <a:lnTo>
                    <a:pt x="1" y="106"/>
                  </a:lnTo>
                  <a:lnTo>
                    <a:pt x="0" y="112"/>
                  </a:lnTo>
                  <a:lnTo>
                    <a:pt x="7" y="110"/>
                  </a:lnTo>
                  <a:lnTo>
                    <a:pt x="3" y="10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6" name="Freeform 1190"/>
            <p:cNvSpPr>
              <a:spLocks/>
            </p:cNvSpPr>
            <p:nvPr/>
          </p:nvSpPr>
          <p:spPr bwMode="auto">
            <a:xfrm>
              <a:off x="5405" y="457"/>
              <a:ext cx="75" cy="29"/>
            </a:xfrm>
            <a:custGeom>
              <a:avLst/>
              <a:gdLst>
                <a:gd name="T0" fmla="*/ 69 w 75"/>
                <a:gd name="T1" fmla="*/ 2 h 29"/>
                <a:gd name="T2" fmla="*/ 71 w 75"/>
                <a:gd name="T3" fmla="*/ 0 h 29"/>
                <a:gd name="T4" fmla="*/ 0 w 75"/>
                <a:gd name="T5" fmla="*/ 23 h 29"/>
                <a:gd name="T6" fmla="*/ 4 w 75"/>
                <a:gd name="T7" fmla="*/ 29 h 29"/>
                <a:gd name="T8" fmla="*/ 73 w 75"/>
                <a:gd name="T9" fmla="*/ 7 h 29"/>
                <a:gd name="T10" fmla="*/ 75 w 75"/>
                <a:gd name="T11" fmla="*/ 6 h 29"/>
                <a:gd name="T12" fmla="*/ 69 w 75"/>
                <a:gd name="T13" fmla="*/ 2 h 29"/>
                <a:gd name="T14" fmla="*/ 0 60000 65536"/>
                <a:gd name="T15" fmla="*/ 0 60000 65536"/>
                <a:gd name="T16" fmla="*/ 0 60000 65536"/>
                <a:gd name="T17" fmla="*/ 0 60000 65536"/>
                <a:gd name="T18" fmla="*/ 0 60000 65536"/>
                <a:gd name="T19" fmla="*/ 0 60000 65536"/>
                <a:gd name="T20" fmla="*/ 0 60000 65536"/>
                <a:gd name="T21" fmla="*/ 0 w 75"/>
                <a:gd name="T22" fmla="*/ 0 h 29"/>
                <a:gd name="T23" fmla="*/ 75 w 75"/>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29">
                  <a:moveTo>
                    <a:pt x="69" y="2"/>
                  </a:moveTo>
                  <a:lnTo>
                    <a:pt x="71" y="0"/>
                  </a:lnTo>
                  <a:lnTo>
                    <a:pt x="0" y="23"/>
                  </a:lnTo>
                  <a:lnTo>
                    <a:pt x="4" y="29"/>
                  </a:lnTo>
                  <a:lnTo>
                    <a:pt x="73" y="7"/>
                  </a:lnTo>
                  <a:lnTo>
                    <a:pt x="75" y="6"/>
                  </a:lnTo>
                  <a:lnTo>
                    <a:pt x="6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7" name="Freeform 1191"/>
            <p:cNvSpPr>
              <a:spLocks/>
            </p:cNvSpPr>
            <p:nvPr/>
          </p:nvSpPr>
          <p:spPr bwMode="auto">
            <a:xfrm>
              <a:off x="5474" y="359"/>
              <a:ext cx="87" cy="104"/>
            </a:xfrm>
            <a:custGeom>
              <a:avLst/>
              <a:gdLst>
                <a:gd name="T0" fmla="*/ 79 w 87"/>
                <a:gd name="T1" fmla="*/ 6 h 104"/>
                <a:gd name="T2" fmla="*/ 79 w 87"/>
                <a:gd name="T3" fmla="*/ 0 h 104"/>
                <a:gd name="T4" fmla="*/ 0 w 87"/>
                <a:gd name="T5" fmla="*/ 100 h 104"/>
                <a:gd name="T6" fmla="*/ 6 w 87"/>
                <a:gd name="T7" fmla="*/ 104 h 104"/>
                <a:gd name="T8" fmla="*/ 85 w 87"/>
                <a:gd name="T9" fmla="*/ 4 h 104"/>
                <a:gd name="T10" fmla="*/ 85 w 87"/>
                <a:gd name="T11" fmla="*/ 0 h 104"/>
                <a:gd name="T12" fmla="*/ 85 w 87"/>
                <a:gd name="T13" fmla="*/ 4 h 104"/>
                <a:gd name="T14" fmla="*/ 87 w 87"/>
                <a:gd name="T15" fmla="*/ 2 h 104"/>
                <a:gd name="T16" fmla="*/ 85 w 87"/>
                <a:gd name="T17" fmla="*/ 0 h 104"/>
                <a:gd name="T18" fmla="*/ 79 w 87"/>
                <a:gd name="T19" fmla="*/ 6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104"/>
                <a:gd name="T32" fmla="*/ 87 w 87"/>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104">
                  <a:moveTo>
                    <a:pt x="79" y="6"/>
                  </a:moveTo>
                  <a:lnTo>
                    <a:pt x="79" y="0"/>
                  </a:lnTo>
                  <a:lnTo>
                    <a:pt x="0" y="100"/>
                  </a:lnTo>
                  <a:lnTo>
                    <a:pt x="6" y="104"/>
                  </a:lnTo>
                  <a:lnTo>
                    <a:pt x="85" y="4"/>
                  </a:lnTo>
                  <a:lnTo>
                    <a:pt x="85" y="0"/>
                  </a:lnTo>
                  <a:lnTo>
                    <a:pt x="85" y="4"/>
                  </a:lnTo>
                  <a:lnTo>
                    <a:pt x="87" y="2"/>
                  </a:lnTo>
                  <a:lnTo>
                    <a:pt x="85" y="0"/>
                  </a:lnTo>
                  <a:lnTo>
                    <a:pt x="79"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8" name="Freeform 1192"/>
            <p:cNvSpPr>
              <a:spLocks/>
            </p:cNvSpPr>
            <p:nvPr/>
          </p:nvSpPr>
          <p:spPr bwMode="auto">
            <a:xfrm>
              <a:off x="5427" y="296"/>
              <a:ext cx="132" cy="69"/>
            </a:xfrm>
            <a:custGeom>
              <a:avLst/>
              <a:gdLst>
                <a:gd name="T0" fmla="*/ 1 w 132"/>
                <a:gd name="T1" fmla="*/ 0 h 69"/>
                <a:gd name="T2" fmla="*/ 1 w 132"/>
                <a:gd name="T3" fmla="*/ 3 h 69"/>
                <a:gd name="T4" fmla="*/ 9 w 132"/>
                <a:gd name="T5" fmla="*/ 19 h 69"/>
                <a:gd name="T6" fmla="*/ 17 w 132"/>
                <a:gd name="T7" fmla="*/ 30 h 69"/>
                <a:gd name="T8" fmla="*/ 24 w 132"/>
                <a:gd name="T9" fmla="*/ 38 h 69"/>
                <a:gd name="T10" fmla="*/ 32 w 132"/>
                <a:gd name="T11" fmla="*/ 44 h 69"/>
                <a:gd name="T12" fmla="*/ 40 w 132"/>
                <a:gd name="T13" fmla="*/ 48 h 69"/>
                <a:gd name="T14" fmla="*/ 47 w 132"/>
                <a:gd name="T15" fmla="*/ 49 h 69"/>
                <a:gd name="T16" fmla="*/ 55 w 132"/>
                <a:gd name="T17" fmla="*/ 49 h 69"/>
                <a:gd name="T18" fmla="*/ 63 w 132"/>
                <a:gd name="T19" fmla="*/ 49 h 69"/>
                <a:gd name="T20" fmla="*/ 78 w 132"/>
                <a:gd name="T21" fmla="*/ 48 h 69"/>
                <a:gd name="T22" fmla="*/ 92 w 132"/>
                <a:gd name="T23" fmla="*/ 48 h 69"/>
                <a:gd name="T24" fmla="*/ 99 w 132"/>
                <a:gd name="T25" fmla="*/ 49 h 69"/>
                <a:gd name="T26" fmla="*/ 107 w 132"/>
                <a:gd name="T27" fmla="*/ 53 h 69"/>
                <a:gd name="T28" fmla="*/ 117 w 132"/>
                <a:gd name="T29" fmla="*/ 59 h 69"/>
                <a:gd name="T30" fmla="*/ 126 w 132"/>
                <a:gd name="T31" fmla="*/ 69 h 69"/>
                <a:gd name="T32" fmla="*/ 132 w 132"/>
                <a:gd name="T33" fmla="*/ 63 h 69"/>
                <a:gd name="T34" fmla="*/ 120 w 132"/>
                <a:gd name="T35" fmla="*/ 53 h 69"/>
                <a:gd name="T36" fmla="*/ 111 w 132"/>
                <a:gd name="T37" fmla="*/ 48 h 69"/>
                <a:gd name="T38" fmla="*/ 101 w 132"/>
                <a:gd name="T39" fmla="*/ 42 h 69"/>
                <a:gd name="T40" fmla="*/ 94 w 132"/>
                <a:gd name="T41" fmla="*/ 40 h 69"/>
                <a:gd name="T42" fmla="*/ 76 w 132"/>
                <a:gd name="T43" fmla="*/ 40 h 69"/>
                <a:gd name="T44" fmla="*/ 63 w 132"/>
                <a:gd name="T45" fmla="*/ 42 h 69"/>
                <a:gd name="T46" fmla="*/ 55 w 132"/>
                <a:gd name="T47" fmla="*/ 42 h 69"/>
                <a:gd name="T48" fmla="*/ 49 w 132"/>
                <a:gd name="T49" fmla="*/ 42 h 69"/>
                <a:gd name="T50" fmla="*/ 44 w 132"/>
                <a:gd name="T51" fmla="*/ 40 h 69"/>
                <a:gd name="T52" fmla="*/ 36 w 132"/>
                <a:gd name="T53" fmla="*/ 38 h 69"/>
                <a:gd name="T54" fmla="*/ 30 w 132"/>
                <a:gd name="T55" fmla="*/ 32 h 69"/>
                <a:gd name="T56" fmla="*/ 23 w 132"/>
                <a:gd name="T57" fmla="*/ 25 h 69"/>
                <a:gd name="T58" fmla="*/ 15 w 132"/>
                <a:gd name="T59" fmla="*/ 15 h 69"/>
                <a:gd name="T60" fmla="*/ 7 w 132"/>
                <a:gd name="T61" fmla="*/ 0 h 69"/>
                <a:gd name="T62" fmla="*/ 7 w 132"/>
                <a:gd name="T63" fmla="*/ 3 h 69"/>
                <a:gd name="T64" fmla="*/ 1 w 132"/>
                <a:gd name="T65" fmla="*/ 0 h 69"/>
                <a:gd name="T66" fmla="*/ 0 w 132"/>
                <a:gd name="T67" fmla="*/ 2 h 69"/>
                <a:gd name="T68" fmla="*/ 1 w 132"/>
                <a:gd name="T69" fmla="*/ 3 h 69"/>
                <a:gd name="T70" fmla="*/ 1 w 132"/>
                <a:gd name="T71" fmla="*/ 0 h 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2"/>
                <a:gd name="T109" fmla="*/ 0 h 69"/>
                <a:gd name="T110" fmla="*/ 132 w 132"/>
                <a:gd name="T111" fmla="*/ 69 h 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2" h="69">
                  <a:moveTo>
                    <a:pt x="1" y="0"/>
                  </a:moveTo>
                  <a:lnTo>
                    <a:pt x="1" y="3"/>
                  </a:lnTo>
                  <a:lnTo>
                    <a:pt x="9" y="19"/>
                  </a:lnTo>
                  <a:lnTo>
                    <a:pt x="17" y="30"/>
                  </a:lnTo>
                  <a:lnTo>
                    <a:pt x="24" y="38"/>
                  </a:lnTo>
                  <a:lnTo>
                    <a:pt x="32" y="44"/>
                  </a:lnTo>
                  <a:lnTo>
                    <a:pt x="40" y="48"/>
                  </a:lnTo>
                  <a:lnTo>
                    <a:pt x="47" y="49"/>
                  </a:lnTo>
                  <a:lnTo>
                    <a:pt x="55" y="49"/>
                  </a:lnTo>
                  <a:lnTo>
                    <a:pt x="63" y="49"/>
                  </a:lnTo>
                  <a:lnTo>
                    <a:pt x="78" y="48"/>
                  </a:lnTo>
                  <a:lnTo>
                    <a:pt x="92" y="48"/>
                  </a:lnTo>
                  <a:lnTo>
                    <a:pt x="99" y="49"/>
                  </a:lnTo>
                  <a:lnTo>
                    <a:pt x="107" y="53"/>
                  </a:lnTo>
                  <a:lnTo>
                    <a:pt x="117" y="59"/>
                  </a:lnTo>
                  <a:lnTo>
                    <a:pt x="126" y="69"/>
                  </a:lnTo>
                  <a:lnTo>
                    <a:pt x="132" y="63"/>
                  </a:lnTo>
                  <a:lnTo>
                    <a:pt x="120" y="53"/>
                  </a:lnTo>
                  <a:lnTo>
                    <a:pt x="111" y="48"/>
                  </a:lnTo>
                  <a:lnTo>
                    <a:pt x="101" y="42"/>
                  </a:lnTo>
                  <a:lnTo>
                    <a:pt x="94" y="40"/>
                  </a:lnTo>
                  <a:lnTo>
                    <a:pt x="76" y="40"/>
                  </a:lnTo>
                  <a:lnTo>
                    <a:pt x="63" y="42"/>
                  </a:lnTo>
                  <a:lnTo>
                    <a:pt x="55" y="42"/>
                  </a:lnTo>
                  <a:lnTo>
                    <a:pt x="49" y="42"/>
                  </a:lnTo>
                  <a:lnTo>
                    <a:pt x="44" y="40"/>
                  </a:lnTo>
                  <a:lnTo>
                    <a:pt x="36" y="38"/>
                  </a:lnTo>
                  <a:lnTo>
                    <a:pt x="30" y="32"/>
                  </a:lnTo>
                  <a:lnTo>
                    <a:pt x="23" y="25"/>
                  </a:lnTo>
                  <a:lnTo>
                    <a:pt x="15" y="15"/>
                  </a:lnTo>
                  <a:lnTo>
                    <a:pt x="7" y="0"/>
                  </a:lnTo>
                  <a:lnTo>
                    <a:pt x="7" y="3"/>
                  </a:lnTo>
                  <a:lnTo>
                    <a:pt x="1" y="0"/>
                  </a:lnTo>
                  <a:lnTo>
                    <a:pt x="0" y="2"/>
                  </a:lnTo>
                  <a:lnTo>
                    <a:pt x="1" y="3"/>
                  </a:lnTo>
                  <a:lnTo>
                    <a:pt x="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29" name="Freeform 1193"/>
            <p:cNvSpPr>
              <a:spLocks/>
            </p:cNvSpPr>
            <p:nvPr/>
          </p:nvSpPr>
          <p:spPr bwMode="auto">
            <a:xfrm>
              <a:off x="5428" y="202"/>
              <a:ext cx="56" cy="97"/>
            </a:xfrm>
            <a:custGeom>
              <a:avLst/>
              <a:gdLst>
                <a:gd name="T0" fmla="*/ 33 w 56"/>
                <a:gd name="T1" fmla="*/ 0 h 97"/>
                <a:gd name="T2" fmla="*/ 31 w 56"/>
                <a:gd name="T3" fmla="*/ 3 h 97"/>
                <a:gd name="T4" fmla="*/ 39 w 56"/>
                <a:gd name="T5" fmla="*/ 19 h 97"/>
                <a:gd name="T6" fmla="*/ 45 w 56"/>
                <a:gd name="T7" fmla="*/ 30 h 97"/>
                <a:gd name="T8" fmla="*/ 48 w 56"/>
                <a:gd name="T9" fmla="*/ 40 h 97"/>
                <a:gd name="T10" fmla="*/ 50 w 56"/>
                <a:gd name="T11" fmla="*/ 48 h 97"/>
                <a:gd name="T12" fmla="*/ 48 w 56"/>
                <a:gd name="T13" fmla="*/ 53 h 97"/>
                <a:gd name="T14" fmla="*/ 48 w 56"/>
                <a:gd name="T15" fmla="*/ 59 h 97"/>
                <a:gd name="T16" fmla="*/ 45 w 56"/>
                <a:gd name="T17" fmla="*/ 63 h 97"/>
                <a:gd name="T18" fmla="*/ 41 w 56"/>
                <a:gd name="T19" fmla="*/ 65 h 97"/>
                <a:gd name="T20" fmla="*/ 31 w 56"/>
                <a:gd name="T21" fmla="*/ 71 h 97"/>
                <a:gd name="T22" fmla="*/ 20 w 56"/>
                <a:gd name="T23" fmla="*/ 76 h 97"/>
                <a:gd name="T24" fmla="*/ 14 w 56"/>
                <a:gd name="T25" fmla="*/ 80 h 97"/>
                <a:gd name="T26" fmla="*/ 8 w 56"/>
                <a:gd name="T27" fmla="*/ 84 h 97"/>
                <a:gd name="T28" fmla="*/ 4 w 56"/>
                <a:gd name="T29" fmla="*/ 88 h 97"/>
                <a:gd name="T30" fmla="*/ 0 w 56"/>
                <a:gd name="T31" fmla="*/ 94 h 97"/>
                <a:gd name="T32" fmla="*/ 6 w 56"/>
                <a:gd name="T33" fmla="*/ 97 h 97"/>
                <a:gd name="T34" fmla="*/ 10 w 56"/>
                <a:gd name="T35" fmla="*/ 94 h 97"/>
                <a:gd name="T36" fmla="*/ 14 w 56"/>
                <a:gd name="T37" fmla="*/ 90 h 97"/>
                <a:gd name="T38" fmla="*/ 18 w 56"/>
                <a:gd name="T39" fmla="*/ 86 h 97"/>
                <a:gd name="T40" fmla="*/ 23 w 56"/>
                <a:gd name="T41" fmla="*/ 84 h 97"/>
                <a:gd name="T42" fmla="*/ 35 w 56"/>
                <a:gd name="T43" fmla="*/ 78 h 97"/>
                <a:gd name="T44" fmla="*/ 46 w 56"/>
                <a:gd name="T45" fmla="*/ 71 h 97"/>
                <a:gd name="T46" fmla="*/ 50 w 56"/>
                <a:gd name="T47" fmla="*/ 67 h 97"/>
                <a:gd name="T48" fmla="*/ 54 w 56"/>
                <a:gd name="T49" fmla="*/ 61 h 97"/>
                <a:gd name="T50" fmla="*/ 56 w 56"/>
                <a:gd name="T51" fmla="*/ 55 h 97"/>
                <a:gd name="T52" fmla="*/ 56 w 56"/>
                <a:gd name="T53" fmla="*/ 48 h 97"/>
                <a:gd name="T54" fmla="*/ 54 w 56"/>
                <a:gd name="T55" fmla="*/ 38 h 97"/>
                <a:gd name="T56" fmla="*/ 52 w 56"/>
                <a:gd name="T57" fmla="*/ 26 h 97"/>
                <a:gd name="T58" fmla="*/ 46 w 56"/>
                <a:gd name="T59" fmla="*/ 15 h 97"/>
                <a:gd name="T60" fmla="*/ 37 w 56"/>
                <a:gd name="T61" fmla="*/ 0 h 97"/>
                <a:gd name="T62" fmla="*/ 35 w 56"/>
                <a:gd name="T63" fmla="*/ 5 h 97"/>
                <a:gd name="T64" fmla="*/ 33 w 56"/>
                <a:gd name="T65" fmla="*/ 0 h 97"/>
                <a:gd name="T66" fmla="*/ 29 w 56"/>
                <a:gd name="T67" fmla="*/ 0 h 97"/>
                <a:gd name="T68" fmla="*/ 31 w 56"/>
                <a:gd name="T69" fmla="*/ 3 h 97"/>
                <a:gd name="T70" fmla="*/ 33 w 56"/>
                <a:gd name="T71" fmla="*/ 0 h 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6"/>
                <a:gd name="T109" fmla="*/ 0 h 97"/>
                <a:gd name="T110" fmla="*/ 56 w 56"/>
                <a:gd name="T111" fmla="*/ 97 h 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6" h="97">
                  <a:moveTo>
                    <a:pt x="33" y="0"/>
                  </a:moveTo>
                  <a:lnTo>
                    <a:pt x="31" y="3"/>
                  </a:lnTo>
                  <a:lnTo>
                    <a:pt x="39" y="19"/>
                  </a:lnTo>
                  <a:lnTo>
                    <a:pt x="45" y="30"/>
                  </a:lnTo>
                  <a:lnTo>
                    <a:pt x="48" y="40"/>
                  </a:lnTo>
                  <a:lnTo>
                    <a:pt x="50" y="48"/>
                  </a:lnTo>
                  <a:lnTo>
                    <a:pt x="48" y="53"/>
                  </a:lnTo>
                  <a:lnTo>
                    <a:pt x="48" y="59"/>
                  </a:lnTo>
                  <a:lnTo>
                    <a:pt x="45" y="63"/>
                  </a:lnTo>
                  <a:lnTo>
                    <a:pt x="41" y="65"/>
                  </a:lnTo>
                  <a:lnTo>
                    <a:pt x="31" y="71"/>
                  </a:lnTo>
                  <a:lnTo>
                    <a:pt x="20" y="76"/>
                  </a:lnTo>
                  <a:lnTo>
                    <a:pt x="14" y="80"/>
                  </a:lnTo>
                  <a:lnTo>
                    <a:pt x="8" y="84"/>
                  </a:lnTo>
                  <a:lnTo>
                    <a:pt x="4" y="88"/>
                  </a:lnTo>
                  <a:lnTo>
                    <a:pt x="0" y="94"/>
                  </a:lnTo>
                  <a:lnTo>
                    <a:pt x="6" y="97"/>
                  </a:lnTo>
                  <a:lnTo>
                    <a:pt x="10" y="94"/>
                  </a:lnTo>
                  <a:lnTo>
                    <a:pt x="14" y="90"/>
                  </a:lnTo>
                  <a:lnTo>
                    <a:pt x="18" y="86"/>
                  </a:lnTo>
                  <a:lnTo>
                    <a:pt x="23" y="84"/>
                  </a:lnTo>
                  <a:lnTo>
                    <a:pt x="35" y="78"/>
                  </a:lnTo>
                  <a:lnTo>
                    <a:pt x="46" y="71"/>
                  </a:lnTo>
                  <a:lnTo>
                    <a:pt x="50" y="67"/>
                  </a:lnTo>
                  <a:lnTo>
                    <a:pt x="54" y="61"/>
                  </a:lnTo>
                  <a:lnTo>
                    <a:pt x="56" y="55"/>
                  </a:lnTo>
                  <a:lnTo>
                    <a:pt x="56" y="48"/>
                  </a:lnTo>
                  <a:lnTo>
                    <a:pt x="54" y="38"/>
                  </a:lnTo>
                  <a:lnTo>
                    <a:pt x="52" y="26"/>
                  </a:lnTo>
                  <a:lnTo>
                    <a:pt x="46" y="15"/>
                  </a:lnTo>
                  <a:lnTo>
                    <a:pt x="37" y="0"/>
                  </a:lnTo>
                  <a:lnTo>
                    <a:pt x="35" y="5"/>
                  </a:lnTo>
                  <a:lnTo>
                    <a:pt x="33" y="0"/>
                  </a:lnTo>
                  <a:lnTo>
                    <a:pt x="29" y="0"/>
                  </a:lnTo>
                  <a:lnTo>
                    <a:pt x="31" y="3"/>
                  </a:lnTo>
                  <a:lnTo>
                    <a:pt x="3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0" name="Freeform 1194"/>
            <p:cNvSpPr>
              <a:spLocks/>
            </p:cNvSpPr>
            <p:nvPr/>
          </p:nvSpPr>
          <p:spPr bwMode="auto">
            <a:xfrm>
              <a:off x="5461" y="171"/>
              <a:ext cx="100" cy="36"/>
            </a:xfrm>
            <a:custGeom>
              <a:avLst/>
              <a:gdLst>
                <a:gd name="T0" fmla="*/ 90 w 100"/>
                <a:gd name="T1" fmla="*/ 6 h 36"/>
                <a:gd name="T2" fmla="*/ 92 w 100"/>
                <a:gd name="T3" fmla="*/ 0 h 36"/>
                <a:gd name="T4" fmla="*/ 0 w 100"/>
                <a:gd name="T5" fmla="*/ 31 h 36"/>
                <a:gd name="T6" fmla="*/ 2 w 100"/>
                <a:gd name="T7" fmla="*/ 36 h 36"/>
                <a:gd name="T8" fmla="*/ 94 w 100"/>
                <a:gd name="T9" fmla="*/ 8 h 36"/>
                <a:gd name="T10" fmla="*/ 94 w 100"/>
                <a:gd name="T11" fmla="*/ 2 h 36"/>
                <a:gd name="T12" fmla="*/ 94 w 100"/>
                <a:gd name="T13" fmla="*/ 8 h 36"/>
                <a:gd name="T14" fmla="*/ 100 w 100"/>
                <a:gd name="T15" fmla="*/ 6 h 36"/>
                <a:gd name="T16" fmla="*/ 94 w 100"/>
                <a:gd name="T17" fmla="*/ 2 h 36"/>
                <a:gd name="T18" fmla="*/ 90 w 100"/>
                <a:gd name="T19" fmla="*/ 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36"/>
                <a:gd name="T32" fmla="*/ 100 w 100"/>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36">
                  <a:moveTo>
                    <a:pt x="90" y="6"/>
                  </a:moveTo>
                  <a:lnTo>
                    <a:pt x="92" y="0"/>
                  </a:lnTo>
                  <a:lnTo>
                    <a:pt x="0" y="31"/>
                  </a:lnTo>
                  <a:lnTo>
                    <a:pt x="2" y="36"/>
                  </a:lnTo>
                  <a:lnTo>
                    <a:pt x="94" y="8"/>
                  </a:lnTo>
                  <a:lnTo>
                    <a:pt x="94" y="2"/>
                  </a:lnTo>
                  <a:lnTo>
                    <a:pt x="94" y="8"/>
                  </a:lnTo>
                  <a:lnTo>
                    <a:pt x="100" y="6"/>
                  </a:lnTo>
                  <a:lnTo>
                    <a:pt x="94" y="2"/>
                  </a:lnTo>
                  <a:lnTo>
                    <a:pt x="9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1" name="Freeform 1195"/>
            <p:cNvSpPr>
              <a:spLocks/>
            </p:cNvSpPr>
            <p:nvPr/>
          </p:nvSpPr>
          <p:spPr bwMode="auto">
            <a:xfrm>
              <a:off x="5286" y="86"/>
              <a:ext cx="269" cy="137"/>
            </a:xfrm>
            <a:custGeom>
              <a:avLst/>
              <a:gdLst>
                <a:gd name="T0" fmla="*/ 0 w 269"/>
                <a:gd name="T1" fmla="*/ 137 h 137"/>
                <a:gd name="T2" fmla="*/ 6 w 269"/>
                <a:gd name="T3" fmla="*/ 137 h 137"/>
                <a:gd name="T4" fmla="*/ 18 w 269"/>
                <a:gd name="T5" fmla="*/ 108 h 137"/>
                <a:gd name="T6" fmla="*/ 29 w 269"/>
                <a:gd name="T7" fmla="*/ 83 h 137"/>
                <a:gd name="T8" fmla="*/ 41 w 269"/>
                <a:gd name="T9" fmla="*/ 62 h 137"/>
                <a:gd name="T10" fmla="*/ 54 w 269"/>
                <a:gd name="T11" fmla="*/ 45 h 137"/>
                <a:gd name="T12" fmla="*/ 68 w 269"/>
                <a:gd name="T13" fmla="*/ 29 h 137"/>
                <a:gd name="T14" fmla="*/ 81 w 269"/>
                <a:gd name="T15" fmla="*/ 20 h 137"/>
                <a:gd name="T16" fmla="*/ 94 w 269"/>
                <a:gd name="T17" fmla="*/ 12 h 137"/>
                <a:gd name="T18" fmla="*/ 110 w 269"/>
                <a:gd name="T19" fmla="*/ 8 h 137"/>
                <a:gd name="T20" fmla="*/ 127 w 269"/>
                <a:gd name="T21" fmla="*/ 8 h 137"/>
                <a:gd name="T22" fmla="*/ 142 w 269"/>
                <a:gd name="T23" fmla="*/ 10 h 137"/>
                <a:gd name="T24" fmla="*/ 162 w 269"/>
                <a:gd name="T25" fmla="*/ 16 h 137"/>
                <a:gd name="T26" fmla="*/ 181 w 269"/>
                <a:gd name="T27" fmla="*/ 25 h 137"/>
                <a:gd name="T28" fmla="*/ 200 w 269"/>
                <a:gd name="T29" fmla="*/ 37 h 137"/>
                <a:gd name="T30" fmla="*/ 221 w 269"/>
                <a:gd name="T31" fmla="*/ 52 h 137"/>
                <a:gd name="T32" fmla="*/ 242 w 269"/>
                <a:gd name="T33" fmla="*/ 69 h 137"/>
                <a:gd name="T34" fmla="*/ 265 w 269"/>
                <a:gd name="T35" fmla="*/ 91 h 137"/>
                <a:gd name="T36" fmla="*/ 269 w 269"/>
                <a:gd name="T37" fmla="*/ 87 h 137"/>
                <a:gd name="T38" fmla="*/ 246 w 269"/>
                <a:gd name="T39" fmla="*/ 64 h 137"/>
                <a:gd name="T40" fmla="*/ 225 w 269"/>
                <a:gd name="T41" fmla="*/ 46 h 137"/>
                <a:gd name="T42" fmla="*/ 204 w 269"/>
                <a:gd name="T43" fmla="*/ 31 h 137"/>
                <a:gd name="T44" fmla="*/ 183 w 269"/>
                <a:gd name="T45" fmla="*/ 18 h 137"/>
                <a:gd name="T46" fmla="*/ 164 w 269"/>
                <a:gd name="T47" fmla="*/ 10 h 137"/>
                <a:gd name="T48" fmla="*/ 144 w 269"/>
                <a:gd name="T49" fmla="*/ 2 h 137"/>
                <a:gd name="T50" fmla="*/ 127 w 269"/>
                <a:gd name="T51" fmla="*/ 0 h 137"/>
                <a:gd name="T52" fmla="*/ 110 w 269"/>
                <a:gd name="T53" fmla="*/ 0 h 137"/>
                <a:gd name="T54" fmla="*/ 93 w 269"/>
                <a:gd name="T55" fmla="*/ 6 h 137"/>
                <a:gd name="T56" fmla="*/ 77 w 269"/>
                <a:gd name="T57" fmla="*/ 14 h 137"/>
                <a:gd name="T58" fmla="*/ 62 w 269"/>
                <a:gd name="T59" fmla="*/ 25 h 137"/>
                <a:gd name="T60" fmla="*/ 48 w 269"/>
                <a:gd name="T61" fmla="*/ 39 h 137"/>
                <a:gd name="T62" fmla="*/ 35 w 269"/>
                <a:gd name="T63" fmla="*/ 58 h 137"/>
                <a:gd name="T64" fmla="*/ 22 w 269"/>
                <a:gd name="T65" fmla="*/ 79 h 137"/>
                <a:gd name="T66" fmla="*/ 10 w 269"/>
                <a:gd name="T67" fmla="*/ 106 h 137"/>
                <a:gd name="T68" fmla="*/ 0 w 269"/>
                <a:gd name="T69" fmla="*/ 135 h 137"/>
                <a:gd name="T70" fmla="*/ 6 w 269"/>
                <a:gd name="T71" fmla="*/ 135 h 137"/>
                <a:gd name="T72" fmla="*/ 0 w 269"/>
                <a:gd name="T73" fmla="*/ 137 h 1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9"/>
                <a:gd name="T112" fmla="*/ 0 h 137"/>
                <a:gd name="T113" fmla="*/ 269 w 269"/>
                <a:gd name="T114" fmla="*/ 137 h 1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9" h="137">
                  <a:moveTo>
                    <a:pt x="0" y="137"/>
                  </a:moveTo>
                  <a:lnTo>
                    <a:pt x="6" y="137"/>
                  </a:lnTo>
                  <a:lnTo>
                    <a:pt x="18" y="108"/>
                  </a:lnTo>
                  <a:lnTo>
                    <a:pt x="29" y="83"/>
                  </a:lnTo>
                  <a:lnTo>
                    <a:pt x="41" y="62"/>
                  </a:lnTo>
                  <a:lnTo>
                    <a:pt x="54" y="45"/>
                  </a:lnTo>
                  <a:lnTo>
                    <a:pt x="68" y="29"/>
                  </a:lnTo>
                  <a:lnTo>
                    <a:pt x="81" y="20"/>
                  </a:lnTo>
                  <a:lnTo>
                    <a:pt x="94" y="12"/>
                  </a:lnTo>
                  <a:lnTo>
                    <a:pt x="110" y="8"/>
                  </a:lnTo>
                  <a:lnTo>
                    <a:pt x="127" y="8"/>
                  </a:lnTo>
                  <a:lnTo>
                    <a:pt x="142" y="10"/>
                  </a:lnTo>
                  <a:lnTo>
                    <a:pt x="162" y="16"/>
                  </a:lnTo>
                  <a:lnTo>
                    <a:pt x="181" y="25"/>
                  </a:lnTo>
                  <a:lnTo>
                    <a:pt x="200" y="37"/>
                  </a:lnTo>
                  <a:lnTo>
                    <a:pt x="221" y="52"/>
                  </a:lnTo>
                  <a:lnTo>
                    <a:pt x="242" y="69"/>
                  </a:lnTo>
                  <a:lnTo>
                    <a:pt x="265" y="91"/>
                  </a:lnTo>
                  <a:lnTo>
                    <a:pt x="269" y="87"/>
                  </a:lnTo>
                  <a:lnTo>
                    <a:pt x="246" y="64"/>
                  </a:lnTo>
                  <a:lnTo>
                    <a:pt x="225" y="46"/>
                  </a:lnTo>
                  <a:lnTo>
                    <a:pt x="204" y="31"/>
                  </a:lnTo>
                  <a:lnTo>
                    <a:pt x="183" y="18"/>
                  </a:lnTo>
                  <a:lnTo>
                    <a:pt x="164" y="10"/>
                  </a:lnTo>
                  <a:lnTo>
                    <a:pt x="144" y="2"/>
                  </a:lnTo>
                  <a:lnTo>
                    <a:pt x="127" y="0"/>
                  </a:lnTo>
                  <a:lnTo>
                    <a:pt x="110" y="0"/>
                  </a:lnTo>
                  <a:lnTo>
                    <a:pt x="93" y="6"/>
                  </a:lnTo>
                  <a:lnTo>
                    <a:pt x="77" y="14"/>
                  </a:lnTo>
                  <a:lnTo>
                    <a:pt x="62" y="25"/>
                  </a:lnTo>
                  <a:lnTo>
                    <a:pt x="48" y="39"/>
                  </a:lnTo>
                  <a:lnTo>
                    <a:pt x="35" y="58"/>
                  </a:lnTo>
                  <a:lnTo>
                    <a:pt x="22" y="79"/>
                  </a:lnTo>
                  <a:lnTo>
                    <a:pt x="10" y="106"/>
                  </a:lnTo>
                  <a:lnTo>
                    <a:pt x="0" y="135"/>
                  </a:lnTo>
                  <a:lnTo>
                    <a:pt x="6" y="135"/>
                  </a:lnTo>
                  <a:lnTo>
                    <a:pt x="0" y="13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2" name="Freeform 1196"/>
            <p:cNvSpPr>
              <a:spLocks/>
            </p:cNvSpPr>
            <p:nvPr/>
          </p:nvSpPr>
          <p:spPr bwMode="auto">
            <a:xfrm>
              <a:off x="5254" y="113"/>
              <a:ext cx="38" cy="110"/>
            </a:xfrm>
            <a:custGeom>
              <a:avLst/>
              <a:gdLst>
                <a:gd name="T0" fmla="*/ 2 w 38"/>
                <a:gd name="T1" fmla="*/ 8 h 110"/>
                <a:gd name="T2" fmla="*/ 0 w 38"/>
                <a:gd name="T3" fmla="*/ 6 h 110"/>
                <a:gd name="T4" fmla="*/ 32 w 38"/>
                <a:gd name="T5" fmla="*/ 110 h 110"/>
                <a:gd name="T6" fmla="*/ 38 w 38"/>
                <a:gd name="T7" fmla="*/ 108 h 110"/>
                <a:gd name="T8" fmla="*/ 7 w 38"/>
                <a:gd name="T9" fmla="*/ 4 h 110"/>
                <a:gd name="T10" fmla="*/ 6 w 38"/>
                <a:gd name="T11" fmla="*/ 0 h 110"/>
                <a:gd name="T12" fmla="*/ 7 w 38"/>
                <a:gd name="T13" fmla="*/ 4 h 110"/>
                <a:gd name="T14" fmla="*/ 6 w 38"/>
                <a:gd name="T15" fmla="*/ 2 h 110"/>
                <a:gd name="T16" fmla="*/ 6 w 38"/>
                <a:gd name="T17" fmla="*/ 0 h 110"/>
                <a:gd name="T18" fmla="*/ 2 w 38"/>
                <a:gd name="T19" fmla="*/ 8 h 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10"/>
                <a:gd name="T32" fmla="*/ 38 w 38"/>
                <a:gd name="T33" fmla="*/ 110 h 1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10">
                  <a:moveTo>
                    <a:pt x="2" y="8"/>
                  </a:moveTo>
                  <a:lnTo>
                    <a:pt x="0" y="6"/>
                  </a:lnTo>
                  <a:lnTo>
                    <a:pt x="32" y="110"/>
                  </a:lnTo>
                  <a:lnTo>
                    <a:pt x="38" y="108"/>
                  </a:lnTo>
                  <a:lnTo>
                    <a:pt x="7" y="4"/>
                  </a:lnTo>
                  <a:lnTo>
                    <a:pt x="6" y="0"/>
                  </a:lnTo>
                  <a:lnTo>
                    <a:pt x="7" y="4"/>
                  </a:lnTo>
                  <a:lnTo>
                    <a:pt x="6" y="2"/>
                  </a:lnTo>
                  <a:lnTo>
                    <a:pt x="6" y="0"/>
                  </a:lnTo>
                  <a:lnTo>
                    <a:pt x="2"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3" name="Freeform 1197"/>
            <p:cNvSpPr>
              <a:spLocks/>
            </p:cNvSpPr>
            <p:nvPr/>
          </p:nvSpPr>
          <p:spPr bwMode="auto">
            <a:xfrm>
              <a:off x="5192" y="102"/>
              <a:ext cx="68" cy="123"/>
            </a:xfrm>
            <a:custGeom>
              <a:avLst/>
              <a:gdLst>
                <a:gd name="T0" fmla="*/ 4 w 68"/>
                <a:gd name="T1" fmla="*/ 123 h 123"/>
                <a:gd name="T2" fmla="*/ 6 w 68"/>
                <a:gd name="T3" fmla="*/ 121 h 123"/>
                <a:gd name="T4" fmla="*/ 12 w 68"/>
                <a:gd name="T5" fmla="*/ 111 h 123"/>
                <a:gd name="T6" fmla="*/ 16 w 68"/>
                <a:gd name="T7" fmla="*/ 100 h 123"/>
                <a:gd name="T8" fmla="*/ 16 w 68"/>
                <a:gd name="T9" fmla="*/ 88 h 123"/>
                <a:gd name="T10" fmla="*/ 16 w 68"/>
                <a:gd name="T11" fmla="*/ 77 h 123"/>
                <a:gd name="T12" fmla="*/ 16 w 68"/>
                <a:gd name="T13" fmla="*/ 53 h 123"/>
                <a:gd name="T14" fmla="*/ 14 w 68"/>
                <a:gd name="T15" fmla="*/ 32 h 123"/>
                <a:gd name="T16" fmla="*/ 14 w 68"/>
                <a:gd name="T17" fmla="*/ 23 h 123"/>
                <a:gd name="T18" fmla="*/ 14 w 68"/>
                <a:gd name="T19" fmla="*/ 17 h 123"/>
                <a:gd name="T20" fmla="*/ 18 w 68"/>
                <a:gd name="T21" fmla="*/ 11 h 123"/>
                <a:gd name="T22" fmla="*/ 20 w 68"/>
                <a:gd name="T23" fmla="*/ 9 h 123"/>
                <a:gd name="T24" fmla="*/ 25 w 68"/>
                <a:gd name="T25" fmla="*/ 7 h 123"/>
                <a:gd name="T26" fmla="*/ 35 w 68"/>
                <a:gd name="T27" fmla="*/ 7 h 123"/>
                <a:gd name="T28" fmla="*/ 48 w 68"/>
                <a:gd name="T29" fmla="*/ 11 h 123"/>
                <a:gd name="T30" fmla="*/ 64 w 68"/>
                <a:gd name="T31" fmla="*/ 19 h 123"/>
                <a:gd name="T32" fmla="*/ 68 w 68"/>
                <a:gd name="T33" fmla="*/ 11 h 123"/>
                <a:gd name="T34" fmla="*/ 50 w 68"/>
                <a:gd name="T35" fmla="*/ 5 h 123"/>
                <a:gd name="T36" fmla="*/ 37 w 68"/>
                <a:gd name="T37" fmla="*/ 2 h 123"/>
                <a:gd name="T38" fmla="*/ 25 w 68"/>
                <a:gd name="T39" fmla="*/ 0 h 123"/>
                <a:gd name="T40" fmla="*/ 18 w 68"/>
                <a:gd name="T41" fmla="*/ 2 h 123"/>
                <a:gd name="T42" fmla="*/ 12 w 68"/>
                <a:gd name="T43" fmla="*/ 7 h 123"/>
                <a:gd name="T44" fmla="*/ 8 w 68"/>
                <a:gd name="T45" fmla="*/ 15 h 123"/>
                <a:gd name="T46" fmla="*/ 6 w 68"/>
                <a:gd name="T47" fmla="*/ 23 h 123"/>
                <a:gd name="T48" fmla="*/ 6 w 68"/>
                <a:gd name="T49" fmla="*/ 32 h 123"/>
                <a:gd name="T50" fmla="*/ 8 w 68"/>
                <a:gd name="T51" fmla="*/ 53 h 123"/>
                <a:gd name="T52" fmla="*/ 10 w 68"/>
                <a:gd name="T53" fmla="*/ 77 h 123"/>
                <a:gd name="T54" fmla="*/ 10 w 68"/>
                <a:gd name="T55" fmla="*/ 88 h 123"/>
                <a:gd name="T56" fmla="*/ 8 w 68"/>
                <a:gd name="T57" fmla="*/ 100 h 123"/>
                <a:gd name="T58" fmla="*/ 6 w 68"/>
                <a:gd name="T59" fmla="*/ 109 h 123"/>
                <a:gd name="T60" fmla="*/ 0 w 68"/>
                <a:gd name="T61" fmla="*/ 117 h 123"/>
                <a:gd name="T62" fmla="*/ 4 w 68"/>
                <a:gd name="T63" fmla="*/ 115 h 123"/>
                <a:gd name="T64" fmla="*/ 4 w 68"/>
                <a:gd name="T65" fmla="*/ 123 h 123"/>
                <a:gd name="T66" fmla="*/ 6 w 68"/>
                <a:gd name="T67" fmla="*/ 123 h 123"/>
                <a:gd name="T68" fmla="*/ 6 w 68"/>
                <a:gd name="T69" fmla="*/ 121 h 123"/>
                <a:gd name="T70" fmla="*/ 4 w 68"/>
                <a:gd name="T71" fmla="*/ 123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8"/>
                <a:gd name="T109" fmla="*/ 0 h 123"/>
                <a:gd name="T110" fmla="*/ 68 w 68"/>
                <a:gd name="T111" fmla="*/ 123 h 1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8" h="123">
                  <a:moveTo>
                    <a:pt x="4" y="123"/>
                  </a:moveTo>
                  <a:lnTo>
                    <a:pt x="6" y="121"/>
                  </a:lnTo>
                  <a:lnTo>
                    <a:pt x="12" y="111"/>
                  </a:lnTo>
                  <a:lnTo>
                    <a:pt x="16" y="100"/>
                  </a:lnTo>
                  <a:lnTo>
                    <a:pt x="16" y="88"/>
                  </a:lnTo>
                  <a:lnTo>
                    <a:pt x="16" y="77"/>
                  </a:lnTo>
                  <a:lnTo>
                    <a:pt x="16" y="53"/>
                  </a:lnTo>
                  <a:lnTo>
                    <a:pt x="14" y="32"/>
                  </a:lnTo>
                  <a:lnTo>
                    <a:pt x="14" y="23"/>
                  </a:lnTo>
                  <a:lnTo>
                    <a:pt x="14" y="17"/>
                  </a:lnTo>
                  <a:lnTo>
                    <a:pt x="18" y="11"/>
                  </a:lnTo>
                  <a:lnTo>
                    <a:pt x="20" y="9"/>
                  </a:lnTo>
                  <a:lnTo>
                    <a:pt x="25" y="7"/>
                  </a:lnTo>
                  <a:lnTo>
                    <a:pt x="35" y="7"/>
                  </a:lnTo>
                  <a:lnTo>
                    <a:pt x="48" y="11"/>
                  </a:lnTo>
                  <a:lnTo>
                    <a:pt x="64" y="19"/>
                  </a:lnTo>
                  <a:lnTo>
                    <a:pt x="68" y="11"/>
                  </a:lnTo>
                  <a:lnTo>
                    <a:pt x="50" y="5"/>
                  </a:lnTo>
                  <a:lnTo>
                    <a:pt x="37" y="2"/>
                  </a:lnTo>
                  <a:lnTo>
                    <a:pt x="25" y="0"/>
                  </a:lnTo>
                  <a:lnTo>
                    <a:pt x="18" y="2"/>
                  </a:lnTo>
                  <a:lnTo>
                    <a:pt x="12" y="7"/>
                  </a:lnTo>
                  <a:lnTo>
                    <a:pt x="8" y="15"/>
                  </a:lnTo>
                  <a:lnTo>
                    <a:pt x="6" y="23"/>
                  </a:lnTo>
                  <a:lnTo>
                    <a:pt x="6" y="32"/>
                  </a:lnTo>
                  <a:lnTo>
                    <a:pt x="8" y="53"/>
                  </a:lnTo>
                  <a:lnTo>
                    <a:pt x="10" y="77"/>
                  </a:lnTo>
                  <a:lnTo>
                    <a:pt x="10" y="88"/>
                  </a:lnTo>
                  <a:lnTo>
                    <a:pt x="8" y="100"/>
                  </a:lnTo>
                  <a:lnTo>
                    <a:pt x="6" y="109"/>
                  </a:lnTo>
                  <a:lnTo>
                    <a:pt x="0" y="117"/>
                  </a:lnTo>
                  <a:lnTo>
                    <a:pt x="4" y="115"/>
                  </a:lnTo>
                  <a:lnTo>
                    <a:pt x="4" y="123"/>
                  </a:lnTo>
                  <a:lnTo>
                    <a:pt x="6" y="123"/>
                  </a:lnTo>
                  <a:lnTo>
                    <a:pt x="6" y="121"/>
                  </a:lnTo>
                  <a:lnTo>
                    <a:pt x="4"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4" name="Freeform 1198"/>
            <p:cNvSpPr>
              <a:spLocks/>
            </p:cNvSpPr>
            <p:nvPr/>
          </p:nvSpPr>
          <p:spPr bwMode="auto">
            <a:xfrm>
              <a:off x="5106" y="217"/>
              <a:ext cx="90" cy="48"/>
            </a:xfrm>
            <a:custGeom>
              <a:avLst/>
              <a:gdLst>
                <a:gd name="T0" fmla="*/ 0 w 90"/>
                <a:gd name="T1" fmla="*/ 44 h 48"/>
                <a:gd name="T2" fmla="*/ 4 w 90"/>
                <a:gd name="T3" fmla="*/ 46 h 48"/>
                <a:gd name="T4" fmla="*/ 19 w 90"/>
                <a:gd name="T5" fmla="*/ 40 h 48"/>
                <a:gd name="T6" fmla="*/ 33 w 90"/>
                <a:gd name="T7" fmla="*/ 34 h 48"/>
                <a:gd name="T8" fmla="*/ 40 w 90"/>
                <a:gd name="T9" fmla="*/ 27 h 48"/>
                <a:gd name="T10" fmla="*/ 48 w 90"/>
                <a:gd name="T11" fmla="*/ 21 h 48"/>
                <a:gd name="T12" fmla="*/ 56 w 90"/>
                <a:gd name="T13" fmla="*/ 15 h 48"/>
                <a:gd name="T14" fmla="*/ 65 w 90"/>
                <a:gd name="T15" fmla="*/ 11 h 48"/>
                <a:gd name="T16" fmla="*/ 75 w 90"/>
                <a:gd name="T17" fmla="*/ 9 h 48"/>
                <a:gd name="T18" fmla="*/ 90 w 90"/>
                <a:gd name="T19" fmla="*/ 8 h 48"/>
                <a:gd name="T20" fmla="*/ 90 w 90"/>
                <a:gd name="T21" fmla="*/ 0 h 48"/>
                <a:gd name="T22" fmla="*/ 75 w 90"/>
                <a:gd name="T23" fmla="*/ 2 h 48"/>
                <a:gd name="T24" fmla="*/ 61 w 90"/>
                <a:gd name="T25" fmla="*/ 6 h 48"/>
                <a:gd name="T26" fmla="*/ 52 w 90"/>
                <a:gd name="T27" fmla="*/ 9 h 48"/>
                <a:gd name="T28" fmla="*/ 44 w 90"/>
                <a:gd name="T29" fmla="*/ 15 h 48"/>
                <a:gd name="T30" fmla="*/ 37 w 90"/>
                <a:gd name="T31" fmla="*/ 21 h 48"/>
                <a:gd name="T32" fmla="*/ 29 w 90"/>
                <a:gd name="T33" fmla="*/ 29 h 48"/>
                <a:gd name="T34" fmla="*/ 17 w 90"/>
                <a:gd name="T35" fmla="*/ 34 h 48"/>
                <a:gd name="T36" fmla="*/ 2 w 90"/>
                <a:gd name="T37" fmla="*/ 40 h 48"/>
                <a:gd name="T38" fmla="*/ 6 w 90"/>
                <a:gd name="T39" fmla="*/ 42 h 48"/>
                <a:gd name="T40" fmla="*/ 0 w 90"/>
                <a:gd name="T41" fmla="*/ 44 h 48"/>
                <a:gd name="T42" fmla="*/ 2 w 90"/>
                <a:gd name="T43" fmla="*/ 48 h 48"/>
                <a:gd name="T44" fmla="*/ 4 w 90"/>
                <a:gd name="T45" fmla="*/ 46 h 48"/>
                <a:gd name="T46" fmla="*/ 0 w 90"/>
                <a:gd name="T47" fmla="*/ 44 h 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48"/>
                <a:gd name="T74" fmla="*/ 90 w 90"/>
                <a:gd name="T75" fmla="*/ 48 h 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48">
                  <a:moveTo>
                    <a:pt x="0" y="44"/>
                  </a:moveTo>
                  <a:lnTo>
                    <a:pt x="4" y="46"/>
                  </a:lnTo>
                  <a:lnTo>
                    <a:pt x="19" y="40"/>
                  </a:lnTo>
                  <a:lnTo>
                    <a:pt x="33" y="34"/>
                  </a:lnTo>
                  <a:lnTo>
                    <a:pt x="40" y="27"/>
                  </a:lnTo>
                  <a:lnTo>
                    <a:pt x="48" y="21"/>
                  </a:lnTo>
                  <a:lnTo>
                    <a:pt x="56" y="15"/>
                  </a:lnTo>
                  <a:lnTo>
                    <a:pt x="65" y="11"/>
                  </a:lnTo>
                  <a:lnTo>
                    <a:pt x="75" y="9"/>
                  </a:lnTo>
                  <a:lnTo>
                    <a:pt x="90" y="8"/>
                  </a:lnTo>
                  <a:lnTo>
                    <a:pt x="90" y="0"/>
                  </a:lnTo>
                  <a:lnTo>
                    <a:pt x="75" y="2"/>
                  </a:lnTo>
                  <a:lnTo>
                    <a:pt x="61" y="6"/>
                  </a:lnTo>
                  <a:lnTo>
                    <a:pt x="52" y="9"/>
                  </a:lnTo>
                  <a:lnTo>
                    <a:pt x="44" y="15"/>
                  </a:lnTo>
                  <a:lnTo>
                    <a:pt x="37" y="21"/>
                  </a:lnTo>
                  <a:lnTo>
                    <a:pt x="29" y="29"/>
                  </a:lnTo>
                  <a:lnTo>
                    <a:pt x="17" y="34"/>
                  </a:lnTo>
                  <a:lnTo>
                    <a:pt x="2" y="40"/>
                  </a:lnTo>
                  <a:lnTo>
                    <a:pt x="6" y="42"/>
                  </a:lnTo>
                  <a:lnTo>
                    <a:pt x="0" y="44"/>
                  </a:lnTo>
                  <a:lnTo>
                    <a:pt x="2" y="48"/>
                  </a:lnTo>
                  <a:lnTo>
                    <a:pt x="4" y="46"/>
                  </a:lnTo>
                  <a:lnTo>
                    <a:pt x="0"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5" name="Freeform 1199"/>
            <p:cNvSpPr>
              <a:spLocks/>
            </p:cNvSpPr>
            <p:nvPr/>
          </p:nvSpPr>
          <p:spPr bwMode="auto">
            <a:xfrm>
              <a:off x="5068" y="129"/>
              <a:ext cx="48" cy="132"/>
            </a:xfrm>
            <a:custGeom>
              <a:avLst/>
              <a:gdLst>
                <a:gd name="T0" fmla="*/ 4 w 48"/>
                <a:gd name="T1" fmla="*/ 7 h 132"/>
                <a:gd name="T2" fmla="*/ 2 w 48"/>
                <a:gd name="T3" fmla="*/ 7 h 132"/>
                <a:gd name="T4" fmla="*/ 13 w 48"/>
                <a:gd name="T5" fmla="*/ 7 h 132"/>
                <a:gd name="T6" fmla="*/ 23 w 48"/>
                <a:gd name="T7" fmla="*/ 7 h 132"/>
                <a:gd name="T8" fmla="*/ 28 w 48"/>
                <a:gd name="T9" fmla="*/ 11 h 132"/>
                <a:gd name="T10" fmla="*/ 34 w 48"/>
                <a:gd name="T11" fmla="*/ 15 h 132"/>
                <a:gd name="T12" fmla="*/ 36 w 48"/>
                <a:gd name="T13" fmla="*/ 23 h 132"/>
                <a:gd name="T14" fmla="*/ 38 w 48"/>
                <a:gd name="T15" fmla="*/ 30 h 132"/>
                <a:gd name="T16" fmla="*/ 40 w 48"/>
                <a:gd name="T17" fmla="*/ 40 h 132"/>
                <a:gd name="T18" fmla="*/ 40 w 48"/>
                <a:gd name="T19" fmla="*/ 50 h 132"/>
                <a:gd name="T20" fmla="*/ 38 w 48"/>
                <a:gd name="T21" fmla="*/ 73 h 132"/>
                <a:gd name="T22" fmla="*/ 34 w 48"/>
                <a:gd name="T23" fmla="*/ 96 h 132"/>
                <a:gd name="T24" fmla="*/ 34 w 48"/>
                <a:gd name="T25" fmla="*/ 107 h 132"/>
                <a:gd name="T26" fmla="*/ 34 w 48"/>
                <a:gd name="T27" fmla="*/ 117 h 132"/>
                <a:gd name="T28" fmla="*/ 36 w 48"/>
                <a:gd name="T29" fmla="*/ 126 h 132"/>
                <a:gd name="T30" fmla="*/ 38 w 48"/>
                <a:gd name="T31" fmla="*/ 132 h 132"/>
                <a:gd name="T32" fmla="*/ 44 w 48"/>
                <a:gd name="T33" fmla="*/ 130 h 132"/>
                <a:gd name="T34" fmla="*/ 42 w 48"/>
                <a:gd name="T35" fmla="*/ 124 h 132"/>
                <a:gd name="T36" fmla="*/ 42 w 48"/>
                <a:gd name="T37" fmla="*/ 117 h 132"/>
                <a:gd name="T38" fmla="*/ 42 w 48"/>
                <a:gd name="T39" fmla="*/ 107 h 132"/>
                <a:gd name="T40" fmla="*/ 42 w 48"/>
                <a:gd name="T41" fmla="*/ 97 h 132"/>
                <a:gd name="T42" fmla="*/ 44 w 48"/>
                <a:gd name="T43" fmla="*/ 74 h 132"/>
                <a:gd name="T44" fmla="*/ 46 w 48"/>
                <a:gd name="T45" fmla="*/ 51 h 132"/>
                <a:gd name="T46" fmla="*/ 48 w 48"/>
                <a:gd name="T47" fmla="*/ 40 h 132"/>
                <a:gd name="T48" fmla="*/ 46 w 48"/>
                <a:gd name="T49" fmla="*/ 28 h 132"/>
                <a:gd name="T50" fmla="*/ 44 w 48"/>
                <a:gd name="T51" fmla="*/ 19 h 132"/>
                <a:gd name="T52" fmla="*/ 40 w 48"/>
                <a:gd name="T53" fmla="*/ 11 h 132"/>
                <a:gd name="T54" fmla="*/ 34 w 48"/>
                <a:gd name="T55" fmla="*/ 5 h 132"/>
                <a:gd name="T56" fmla="*/ 25 w 48"/>
                <a:gd name="T57" fmla="*/ 2 h 132"/>
                <a:gd name="T58" fmla="*/ 13 w 48"/>
                <a:gd name="T59" fmla="*/ 0 h 132"/>
                <a:gd name="T60" fmla="*/ 0 w 48"/>
                <a:gd name="T61" fmla="*/ 2 h 132"/>
                <a:gd name="T62" fmla="*/ 0 w 48"/>
                <a:gd name="T63" fmla="*/ 2 h 132"/>
                <a:gd name="T64" fmla="*/ 4 w 48"/>
                <a:gd name="T65" fmla="*/ 7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8"/>
                <a:gd name="T100" fmla="*/ 0 h 132"/>
                <a:gd name="T101" fmla="*/ 48 w 48"/>
                <a:gd name="T102" fmla="*/ 132 h 1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8" h="132">
                  <a:moveTo>
                    <a:pt x="4" y="7"/>
                  </a:moveTo>
                  <a:lnTo>
                    <a:pt x="2" y="7"/>
                  </a:lnTo>
                  <a:lnTo>
                    <a:pt x="13" y="7"/>
                  </a:lnTo>
                  <a:lnTo>
                    <a:pt x="23" y="7"/>
                  </a:lnTo>
                  <a:lnTo>
                    <a:pt x="28" y="11"/>
                  </a:lnTo>
                  <a:lnTo>
                    <a:pt x="34" y="15"/>
                  </a:lnTo>
                  <a:lnTo>
                    <a:pt x="36" y="23"/>
                  </a:lnTo>
                  <a:lnTo>
                    <a:pt x="38" y="30"/>
                  </a:lnTo>
                  <a:lnTo>
                    <a:pt x="40" y="40"/>
                  </a:lnTo>
                  <a:lnTo>
                    <a:pt x="40" y="50"/>
                  </a:lnTo>
                  <a:lnTo>
                    <a:pt x="38" y="73"/>
                  </a:lnTo>
                  <a:lnTo>
                    <a:pt x="34" y="96"/>
                  </a:lnTo>
                  <a:lnTo>
                    <a:pt x="34" y="107"/>
                  </a:lnTo>
                  <a:lnTo>
                    <a:pt x="34" y="117"/>
                  </a:lnTo>
                  <a:lnTo>
                    <a:pt x="36" y="126"/>
                  </a:lnTo>
                  <a:lnTo>
                    <a:pt x="38" y="132"/>
                  </a:lnTo>
                  <a:lnTo>
                    <a:pt x="44" y="130"/>
                  </a:lnTo>
                  <a:lnTo>
                    <a:pt x="42" y="124"/>
                  </a:lnTo>
                  <a:lnTo>
                    <a:pt x="42" y="117"/>
                  </a:lnTo>
                  <a:lnTo>
                    <a:pt x="42" y="107"/>
                  </a:lnTo>
                  <a:lnTo>
                    <a:pt x="42" y="97"/>
                  </a:lnTo>
                  <a:lnTo>
                    <a:pt x="44" y="74"/>
                  </a:lnTo>
                  <a:lnTo>
                    <a:pt x="46" y="51"/>
                  </a:lnTo>
                  <a:lnTo>
                    <a:pt x="48" y="40"/>
                  </a:lnTo>
                  <a:lnTo>
                    <a:pt x="46" y="28"/>
                  </a:lnTo>
                  <a:lnTo>
                    <a:pt x="44" y="19"/>
                  </a:lnTo>
                  <a:lnTo>
                    <a:pt x="40" y="11"/>
                  </a:lnTo>
                  <a:lnTo>
                    <a:pt x="34" y="5"/>
                  </a:lnTo>
                  <a:lnTo>
                    <a:pt x="25" y="2"/>
                  </a:lnTo>
                  <a:lnTo>
                    <a:pt x="13" y="0"/>
                  </a:lnTo>
                  <a:lnTo>
                    <a:pt x="0" y="2"/>
                  </a:lnTo>
                  <a:lnTo>
                    <a:pt x="4"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6" name="Freeform 1200"/>
            <p:cNvSpPr>
              <a:spLocks/>
            </p:cNvSpPr>
            <p:nvPr/>
          </p:nvSpPr>
          <p:spPr bwMode="auto">
            <a:xfrm>
              <a:off x="4912" y="131"/>
              <a:ext cx="160" cy="94"/>
            </a:xfrm>
            <a:custGeom>
              <a:avLst/>
              <a:gdLst>
                <a:gd name="T0" fmla="*/ 2 w 160"/>
                <a:gd name="T1" fmla="*/ 94 h 94"/>
                <a:gd name="T2" fmla="*/ 0 w 160"/>
                <a:gd name="T3" fmla="*/ 94 h 94"/>
                <a:gd name="T4" fmla="*/ 29 w 160"/>
                <a:gd name="T5" fmla="*/ 94 h 94"/>
                <a:gd name="T6" fmla="*/ 50 w 160"/>
                <a:gd name="T7" fmla="*/ 92 h 94"/>
                <a:gd name="T8" fmla="*/ 66 w 160"/>
                <a:gd name="T9" fmla="*/ 88 h 94"/>
                <a:gd name="T10" fmla="*/ 77 w 160"/>
                <a:gd name="T11" fmla="*/ 80 h 94"/>
                <a:gd name="T12" fmla="*/ 90 w 160"/>
                <a:gd name="T13" fmla="*/ 69 h 94"/>
                <a:gd name="T14" fmla="*/ 108 w 160"/>
                <a:gd name="T15" fmla="*/ 53 h 94"/>
                <a:gd name="T16" fmla="*/ 129 w 160"/>
                <a:gd name="T17" fmla="*/ 32 h 94"/>
                <a:gd name="T18" fmla="*/ 160 w 160"/>
                <a:gd name="T19" fmla="*/ 5 h 94"/>
                <a:gd name="T20" fmla="*/ 156 w 160"/>
                <a:gd name="T21" fmla="*/ 0 h 94"/>
                <a:gd name="T22" fmla="*/ 125 w 160"/>
                <a:gd name="T23" fmla="*/ 28 h 94"/>
                <a:gd name="T24" fmla="*/ 102 w 160"/>
                <a:gd name="T25" fmla="*/ 49 h 94"/>
                <a:gd name="T26" fmla="*/ 87 w 160"/>
                <a:gd name="T27" fmla="*/ 65 h 94"/>
                <a:gd name="T28" fmla="*/ 73 w 160"/>
                <a:gd name="T29" fmla="*/ 74 h 94"/>
                <a:gd name="T30" fmla="*/ 62 w 160"/>
                <a:gd name="T31" fmla="*/ 82 h 94"/>
                <a:gd name="T32" fmla="*/ 48 w 160"/>
                <a:gd name="T33" fmla="*/ 84 h 94"/>
                <a:gd name="T34" fmla="*/ 29 w 160"/>
                <a:gd name="T35" fmla="*/ 86 h 94"/>
                <a:gd name="T36" fmla="*/ 0 w 160"/>
                <a:gd name="T37" fmla="*/ 86 h 94"/>
                <a:gd name="T38" fmla="*/ 0 w 160"/>
                <a:gd name="T39" fmla="*/ 88 h 94"/>
                <a:gd name="T40" fmla="*/ 2 w 160"/>
                <a:gd name="T41" fmla="*/ 94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0"/>
                <a:gd name="T64" fmla="*/ 0 h 94"/>
                <a:gd name="T65" fmla="*/ 160 w 160"/>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0" h="94">
                  <a:moveTo>
                    <a:pt x="2" y="94"/>
                  </a:moveTo>
                  <a:lnTo>
                    <a:pt x="0" y="94"/>
                  </a:lnTo>
                  <a:lnTo>
                    <a:pt x="29" y="94"/>
                  </a:lnTo>
                  <a:lnTo>
                    <a:pt x="50" y="92"/>
                  </a:lnTo>
                  <a:lnTo>
                    <a:pt x="66" y="88"/>
                  </a:lnTo>
                  <a:lnTo>
                    <a:pt x="77" y="80"/>
                  </a:lnTo>
                  <a:lnTo>
                    <a:pt x="90" y="69"/>
                  </a:lnTo>
                  <a:lnTo>
                    <a:pt x="108" y="53"/>
                  </a:lnTo>
                  <a:lnTo>
                    <a:pt x="129" y="32"/>
                  </a:lnTo>
                  <a:lnTo>
                    <a:pt x="160" y="5"/>
                  </a:lnTo>
                  <a:lnTo>
                    <a:pt x="156" y="0"/>
                  </a:lnTo>
                  <a:lnTo>
                    <a:pt x="125" y="28"/>
                  </a:lnTo>
                  <a:lnTo>
                    <a:pt x="102" y="49"/>
                  </a:lnTo>
                  <a:lnTo>
                    <a:pt x="87" y="65"/>
                  </a:lnTo>
                  <a:lnTo>
                    <a:pt x="73" y="74"/>
                  </a:lnTo>
                  <a:lnTo>
                    <a:pt x="62" y="82"/>
                  </a:lnTo>
                  <a:lnTo>
                    <a:pt x="48" y="84"/>
                  </a:lnTo>
                  <a:lnTo>
                    <a:pt x="29" y="86"/>
                  </a:lnTo>
                  <a:lnTo>
                    <a:pt x="0" y="86"/>
                  </a:lnTo>
                  <a:lnTo>
                    <a:pt x="0" y="88"/>
                  </a:lnTo>
                  <a:lnTo>
                    <a:pt x="2" y="9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7" name="Freeform 1201"/>
            <p:cNvSpPr>
              <a:spLocks/>
            </p:cNvSpPr>
            <p:nvPr/>
          </p:nvSpPr>
          <p:spPr bwMode="auto">
            <a:xfrm>
              <a:off x="4784" y="219"/>
              <a:ext cx="130" cy="207"/>
            </a:xfrm>
            <a:custGeom>
              <a:avLst/>
              <a:gdLst>
                <a:gd name="T0" fmla="*/ 5 w 130"/>
                <a:gd name="T1" fmla="*/ 207 h 207"/>
                <a:gd name="T2" fmla="*/ 7 w 130"/>
                <a:gd name="T3" fmla="*/ 205 h 207"/>
                <a:gd name="T4" fmla="*/ 9 w 130"/>
                <a:gd name="T5" fmla="*/ 180 h 207"/>
                <a:gd name="T6" fmla="*/ 15 w 130"/>
                <a:gd name="T7" fmla="*/ 153 h 207"/>
                <a:gd name="T8" fmla="*/ 25 w 130"/>
                <a:gd name="T9" fmla="*/ 123 h 207"/>
                <a:gd name="T10" fmla="*/ 38 w 130"/>
                <a:gd name="T11" fmla="*/ 94 h 207"/>
                <a:gd name="T12" fmla="*/ 48 w 130"/>
                <a:gd name="T13" fmla="*/ 80 h 207"/>
                <a:gd name="T14" fmla="*/ 57 w 130"/>
                <a:gd name="T15" fmla="*/ 65 h 207"/>
                <a:gd name="T16" fmla="*/ 67 w 130"/>
                <a:gd name="T17" fmla="*/ 54 h 207"/>
                <a:gd name="T18" fmla="*/ 78 w 130"/>
                <a:gd name="T19" fmla="*/ 40 h 207"/>
                <a:gd name="T20" fmla="*/ 90 w 130"/>
                <a:gd name="T21" fmla="*/ 31 h 207"/>
                <a:gd name="T22" fmla="*/ 101 w 130"/>
                <a:gd name="T23" fmla="*/ 21 h 207"/>
                <a:gd name="T24" fmla="*/ 117 w 130"/>
                <a:gd name="T25" fmla="*/ 11 h 207"/>
                <a:gd name="T26" fmla="*/ 130 w 130"/>
                <a:gd name="T27" fmla="*/ 6 h 207"/>
                <a:gd name="T28" fmla="*/ 128 w 130"/>
                <a:gd name="T29" fmla="*/ 0 h 207"/>
                <a:gd name="T30" fmla="*/ 113 w 130"/>
                <a:gd name="T31" fmla="*/ 6 h 207"/>
                <a:gd name="T32" fmla="*/ 98 w 130"/>
                <a:gd name="T33" fmla="*/ 15 h 207"/>
                <a:gd name="T34" fmla="*/ 84 w 130"/>
                <a:gd name="T35" fmla="*/ 25 h 207"/>
                <a:gd name="T36" fmla="*/ 73 w 130"/>
                <a:gd name="T37" fmla="*/ 36 h 207"/>
                <a:gd name="T38" fmla="*/ 61 w 130"/>
                <a:gd name="T39" fmla="*/ 48 h 207"/>
                <a:gd name="T40" fmla="*/ 52 w 130"/>
                <a:gd name="T41" fmla="*/ 61 h 207"/>
                <a:gd name="T42" fmla="*/ 42 w 130"/>
                <a:gd name="T43" fmla="*/ 77 h 207"/>
                <a:gd name="T44" fmla="*/ 32 w 130"/>
                <a:gd name="T45" fmla="*/ 90 h 207"/>
                <a:gd name="T46" fmla="*/ 19 w 130"/>
                <a:gd name="T47" fmla="*/ 121 h 207"/>
                <a:gd name="T48" fmla="*/ 7 w 130"/>
                <a:gd name="T49" fmla="*/ 151 h 207"/>
                <a:gd name="T50" fmla="*/ 2 w 130"/>
                <a:gd name="T51" fmla="*/ 178 h 207"/>
                <a:gd name="T52" fmla="*/ 0 w 130"/>
                <a:gd name="T53" fmla="*/ 205 h 207"/>
                <a:gd name="T54" fmla="*/ 2 w 130"/>
                <a:gd name="T55" fmla="*/ 201 h 207"/>
                <a:gd name="T56" fmla="*/ 5 w 130"/>
                <a:gd name="T57" fmla="*/ 207 h 20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0"/>
                <a:gd name="T88" fmla="*/ 0 h 207"/>
                <a:gd name="T89" fmla="*/ 130 w 130"/>
                <a:gd name="T90" fmla="*/ 207 h 20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0" h="207">
                  <a:moveTo>
                    <a:pt x="5" y="207"/>
                  </a:moveTo>
                  <a:lnTo>
                    <a:pt x="7" y="205"/>
                  </a:lnTo>
                  <a:lnTo>
                    <a:pt x="9" y="180"/>
                  </a:lnTo>
                  <a:lnTo>
                    <a:pt x="15" y="153"/>
                  </a:lnTo>
                  <a:lnTo>
                    <a:pt x="25" y="123"/>
                  </a:lnTo>
                  <a:lnTo>
                    <a:pt x="38" y="94"/>
                  </a:lnTo>
                  <a:lnTo>
                    <a:pt x="48" y="80"/>
                  </a:lnTo>
                  <a:lnTo>
                    <a:pt x="57" y="65"/>
                  </a:lnTo>
                  <a:lnTo>
                    <a:pt x="67" y="54"/>
                  </a:lnTo>
                  <a:lnTo>
                    <a:pt x="78" y="40"/>
                  </a:lnTo>
                  <a:lnTo>
                    <a:pt x="90" y="31"/>
                  </a:lnTo>
                  <a:lnTo>
                    <a:pt x="101" y="21"/>
                  </a:lnTo>
                  <a:lnTo>
                    <a:pt x="117" y="11"/>
                  </a:lnTo>
                  <a:lnTo>
                    <a:pt x="130" y="6"/>
                  </a:lnTo>
                  <a:lnTo>
                    <a:pt x="128" y="0"/>
                  </a:lnTo>
                  <a:lnTo>
                    <a:pt x="113" y="6"/>
                  </a:lnTo>
                  <a:lnTo>
                    <a:pt x="98" y="15"/>
                  </a:lnTo>
                  <a:lnTo>
                    <a:pt x="84" y="25"/>
                  </a:lnTo>
                  <a:lnTo>
                    <a:pt x="73" y="36"/>
                  </a:lnTo>
                  <a:lnTo>
                    <a:pt x="61" y="48"/>
                  </a:lnTo>
                  <a:lnTo>
                    <a:pt x="52" y="61"/>
                  </a:lnTo>
                  <a:lnTo>
                    <a:pt x="42" y="77"/>
                  </a:lnTo>
                  <a:lnTo>
                    <a:pt x="32" y="90"/>
                  </a:lnTo>
                  <a:lnTo>
                    <a:pt x="19" y="121"/>
                  </a:lnTo>
                  <a:lnTo>
                    <a:pt x="7" y="151"/>
                  </a:lnTo>
                  <a:lnTo>
                    <a:pt x="2" y="178"/>
                  </a:lnTo>
                  <a:lnTo>
                    <a:pt x="0" y="205"/>
                  </a:lnTo>
                  <a:lnTo>
                    <a:pt x="2" y="201"/>
                  </a:lnTo>
                  <a:lnTo>
                    <a:pt x="5" y="20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8" name="Freeform 1202"/>
            <p:cNvSpPr>
              <a:spLocks/>
            </p:cNvSpPr>
            <p:nvPr/>
          </p:nvSpPr>
          <p:spPr bwMode="auto">
            <a:xfrm>
              <a:off x="4674" y="420"/>
              <a:ext cx="115" cy="54"/>
            </a:xfrm>
            <a:custGeom>
              <a:avLst/>
              <a:gdLst>
                <a:gd name="T0" fmla="*/ 6 w 115"/>
                <a:gd name="T1" fmla="*/ 39 h 54"/>
                <a:gd name="T2" fmla="*/ 2 w 115"/>
                <a:gd name="T3" fmla="*/ 39 h 54"/>
                <a:gd name="T4" fmla="*/ 25 w 115"/>
                <a:gd name="T5" fmla="*/ 46 h 54"/>
                <a:gd name="T6" fmla="*/ 41 w 115"/>
                <a:gd name="T7" fmla="*/ 50 h 54"/>
                <a:gd name="T8" fmla="*/ 54 w 115"/>
                <a:gd name="T9" fmla="*/ 54 h 54"/>
                <a:gd name="T10" fmla="*/ 64 w 115"/>
                <a:gd name="T11" fmla="*/ 52 h 54"/>
                <a:gd name="T12" fmla="*/ 73 w 115"/>
                <a:gd name="T13" fmla="*/ 48 h 54"/>
                <a:gd name="T14" fmla="*/ 85 w 115"/>
                <a:gd name="T15" fmla="*/ 39 h 54"/>
                <a:gd name="T16" fmla="*/ 98 w 115"/>
                <a:gd name="T17" fmla="*/ 25 h 54"/>
                <a:gd name="T18" fmla="*/ 115 w 115"/>
                <a:gd name="T19" fmla="*/ 6 h 54"/>
                <a:gd name="T20" fmla="*/ 112 w 115"/>
                <a:gd name="T21" fmla="*/ 0 h 54"/>
                <a:gd name="T22" fmla="*/ 92 w 115"/>
                <a:gd name="T23" fmla="*/ 20 h 54"/>
                <a:gd name="T24" fmla="*/ 79 w 115"/>
                <a:gd name="T25" fmla="*/ 33 h 54"/>
                <a:gd name="T26" fmla="*/ 69 w 115"/>
                <a:gd name="T27" fmla="*/ 43 h 54"/>
                <a:gd name="T28" fmla="*/ 62 w 115"/>
                <a:gd name="T29" fmla="*/ 46 h 54"/>
                <a:gd name="T30" fmla="*/ 54 w 115"/>
                <a:gd name="T31" fmla="*/ 46 h 54"/>
                <a:gd name="T32" fmla="*/ 43 w 115"/>
                <a:gd name="T33" fmla="*/ 44 h 54"/>
                <a:gd name="T34" fmla="*/ 27 w 115"/>
                <a:gd name="T35" fmla="*/ 39 h 54"/>
                <a:gd name="T36" fmla="*/ 4 w 115"/>
                <a:gd name="T37" fmla="*/ 31 h 54"/>
                <a:gd name="T38" fmla="*/ 0 w 115"/>
                <a:gd name="T39" fmla="*/ 33 h 54"/>
                <a:gd name="T40" fmla="*/ 4 w 115"/>
                <a:gd name="T41" fmla="*/ 31 h 54"/>
                <a:gd name="T42" fmla="*/ 2 w 115"/>
                <a:gd name="T43" fmla="*/ 31 h 54"/>
                <a:gd name="T44" fmla="*/ 0 w 115"/>
                <a:gd name="T45" fmla="*/ 33 h 54"/>
                <a:gd name="T46" fmla="*/ 6 w 115"/>
                <a:gd name="T47" fmla="*/ 39 h 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5"/>
                <a:gd name="T73" fmla="*/ 0 h 54"/>
                <a:gd name="T74" fmla="*/ 115 w 115"/>
                <a:gd name="T75" fmla="*/ 54 h 5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5" h="54">
                  <a:moveTo>
                    <a:pt x="6" y="39"/>
                  </a:moveTo>
                  <a:lnTo>
                    <a:pt x="2" y="39"/>
                  </a:lnTo>
                  <a:lnTo>
                    <a:pt x="25" y="46"/>
                  </a:lnTo>
                  <a:lnTo>
                    <a:pt x="41" y="50"/>
                  </a:lnTo>
                  <a:lnTo>
                    <a:pt x="54" y="54"/>
                  </a:lnTo>
                  <a:lnTo>
                    <a:pt x="64" y="52"/>
                  </a:lnTo>
                  <a:lnTo>
                    <a:pt x="73" y="48"/>
                  </a:lnTo>
                  <a:lnTo>
                    <a:pt x="85" y="39"/>
                  </a:lnTo>
                  <a:lnTo>
                    <a:pt x="98" y="25"/>
                  </a:lnTo>
                  <a:lnTo>
                    <a:pt x="115" y="6"/>
                  </a:lnTo>
                  <a:lnTo>
                    <a:pt x="112" y="0"/>
                  </a:lnTo>
                  <a:lnTo>
                    <a:pt x="92" y="20"/>
                  </a:lnTo>
                  <a:lnTo>
                    <a:pt x="79" y="33"/>
                  </a:lnTo>
                  <a:lnTo>
                    <a:pt x="69" y="43"/>
                  </a:lnTo>
                  <a:lnTo>
                    <a:pt x="62" y="46"/>
                  </a:lnTo>
                  <a:lnTo>
                    <a:pt x="54" y="46"/>
                  </a:lnTo>
                  <a:lnTo>
                    <a:pt x="43" y="44"/>
                  </a:lnTo>
                  <a:lnTo>
                    <a:pt x="27" y="39"/>
                  </a:lnTo>
                  <a:lnTo>
                    <a:pt x="4" y="31"/>
                  </a:lnTo>
                  <a:lnTo>
                    <a:pt x="0" y="33"/>
                  </a:lnTo>
                  <a:lnTo>
                    <a:pt x="4" y="31"/>
                  </a:lnTo>
                  <a:lnTo>
                    <a:pt x="2" y="31"/>
                  </a:lnTo>
                  <a:lnTo>
                    <a:pt x="0" y="33"/>
                  </a:lnTo>
                  <a:lnTo>
                    <a:pt x="6"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39" name="Freeform 1203"/>
            <p:cNvSpPr>
              <a:spLocks/>
            </p:cNvSpPr>
            <p:nvPr/>
          </p:nvSpPr>
          <p:spPr bwMode="auto">
            <a:xfrm>
              <a:off x="4550" y="453"/>
              <a:ext cx="130" cy="192"/>
            </a:xfrm>
            <a:custGeom>
              <a:avLst/>
              <a:gdLst>
                <a:gd name="T0" fmla="*/ 5 w 130"/>
                <a:gd name="T1" fmla="*/ 192 h 192"/>
                <a:gd name="T2" fmla="*/ 5 w 130"/>
                <a:gd name="T3" fmla="*/ 190 h 192"/>
                <a:gd name="T4" fmla="*/ 7 w 130"/>
                <a:gd name="T5" fmla="*/ 171 h 192"/>
                <a:gd name="T6" fmla="*/ 7 w 130"/>
                <a:gd name="T7" fmla="*/ 155 h 192"/>
                <a:gd name="T8" fmla="*/ 9 w 130"/>
                <a:gd name="T9" fmla="*/ 142 h 192"/>
                <a:gd name="T10" fmla="*/ 13 w 130"/>
                <a:gd name="T11" fmla="*/ 130 h 192"/>
                <a:gd name="T12" fmla="*/ 17 w 130"/>
                <a:gd name="T13" fmla="*/ 121 h 192"/>
                <a:gd name="T14" fmla="*/ 21 w 130"/>
                <a:gd name="T15" fmla="*/ 111 h 192"/>
                <a:gd name="T16" fmla="*/ 26 w 130"/>
                <a:gd name="T17" fmla="*/ 102 h 192"/>
                <a:gd name="T18" fmla="*/ 34 w 130"/>
                <a:gd name="T19" fmla="*/ 94 h 192"/>
                <a:gd name="T20" fmla="*/ 51 w 130"/>
                <a:gd name="T21" fmla="*/ 77 h 192"/>
                <a:gd name="T22" fmla="*/ 73 w 130"/>
                <a:gd name="T23" fmla="*/ 58 h 192"/>
                <a:gd name="T24" fmla="*/ 99 w 130"/>
                <a:gd name="T25" fmla="*/ 35 h 192"/>
                <a:gd name="T26" fmla="*/ 130 w 130"/>
                <a:gd name="T27" fmla="*/ 6 h 192"/>
                <a:gd name="T28" fmla="*/ 124 w 130"/>
                <a:gd name="T29" fmla="*/ 0 h 192"/>
                <a:gd name="T30" fmla="*/ 94 w 130"/>
                <a:gd name="T31" fmla="*/ 29 h 192"/>
                <a:gd name="T32" fmla="*/ 67 w 130"/>
                <a:gd name="T33" fmla="*/ 52 h 192"/>
                <a:gd name="T34" fmla="*/ 46 w 130"/>
                <a:gd name="T35" fmla="*/ 71 h 192"/>
                <a:gd name="T36" fmla="*/ 28 w 130"/>
                <a:gd name="T37" fmla="*/ 88 h 192"/>
                <a:gd name="T38" fmla="*/ 21 w 130"/>
                <a:gd name="T39" fmla="*/ 98 h 192"/>
                <a:gd name="T40" fmla="*/ 15 w 130"/>
                <a:gd name="T41" fmla="*/ 107 h 192"/>
                <a:gd name="T42" fmla="*/ 9 w 130"/>
                <a:gd name="T43" fmla="*/ 117 h 192"/>
                <a:gd name="T44" fmla="*/ 5 w 130"/>
                <a:gd name="T45" fmla="*/ 129 h 192"/>
                <a:gd name="T46" fmla="*/ 3 w 130"/>
                <a:gd name="T47" fmla="*/ 140 h 192"/>
                <a:gd name="T48" fmla="*/ 2 w 130"/>
                <a:gd name="T49" fmla="*/ 155 h 192"/>
                <a:gd name="T50" fmla="*/ 0 w 130"/>
                <a:gd name="T51" fmla="*/ 171 h 192"/>
                <a:gd name="T52" fmla="*/ 0 w 130"/>
                <a:gd name="T53" fmla="*/ 190 h 192"/>
                <a:gd name="T54" fmla="*/ 0 w 130"/>
                <a:gd name="T55" fmla="*/ 186 h 192"/>
                <a:gd name="T56" fmla="*/ 5 w 130"/>
                <a:gd name="T57" fmla="*/ 192 h 1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0"/>
                <a:gd name="T88" fmla="*/ 0 h 192"/>
                <a:gd name="T89" fmla="*/ 130 w 130"/>
                <a:gd name="T90" fmla="*/ 192 h 1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0" h="192">
                  <a:moveTo>
                    <a:pt x="5" y="192"/>
                  </a:moveTo>
                  <a:lnTo>
                    <a:pt x="5" y="190"/>
                  </a:lnTo>
                  <a:lnTo>
                    <a:pt x="7" y="171"/>
                  </a:lnTo>
                  <a:lnTo>
                    <a:pt x="7" y="155"/>
                  </a:lnTo>
                  <a:lnTo>
                    <a:pt x="9" y="142"/>
                  </a:lnTo>
                  <a:lnTo>
                    <a:pt x="13" y="130"/>
                  </a:lnTo>
                  <a:lnTo>
                    <a:pt x="17" y="121"/>
                  </a:lnTo>
                  <a:lnTo>
                    <a:pt x="21" y="111"/>
                  </a:lnTo>
                  <a:lnTo>
                    <a:pt x="26" y="102"/>
                  </a:lnTo>
                  <a:lnTo>
                    <a:pt x="34" y="94"/>
                  </a:lnTo>
                  <a:lnTo>
                    <a:pt x="51" y="77"/>
                  </a:lnTo>
                  <a:lnTo>
                    <a:pt x="73" y="58"/>
                  </a:lnTo>
                  <a:lnTo>
                    <a:pt x="99" y="35"/>
                  </a:lnTo>
                  <a:lnTo>
                    <a:pt x="130" y="6"/>
                  </a:lnTo>
                  <a:lnTo>
                    <a:pt x="124" y="0"/>
                  </a:lnTo>
                  <a:lnTo>
                    <a:pt x="94" y="29"/>
                  </a:lnTo>
                  <a:lnTo>
                    <a:pt x="67" y="52"/>
                  </a:lnTo>
                  <a:lnTo>
                    <a:pt x="46" y="71"/>
                  </a:lnTo>
                  <a:lnTo>
                    <a:pt x="28" y="88"/>
                  </a:lnTo>
                  <a:lnTo>
                    <a:pt x="21" y="98"/>
                  </a:lnTo>
                  <a:lnTo>
                    <a:pt x="15" y="107"/>
                  </a:lnTo>
                  <a:lnTo>
                    <a:pt x="9" y="117"/>
                  </a:lnTo>
                  <a:lnTo>
                    <a:pt x="5" y="129"/>
                  </a:lnTo>
                  <a:lnTo>
                    <a:pt x="3" y="140"/>
                  </a:lnTo>
                  <a:lnTo>
                    <a:pt x="2" y="155"/>
                  </a:lnTo>
                  <a:lnTo>
                    <a:pt x="0" y="171"/>
                  </a:lnTo>
                  <a:lnTo>
                    <a:pt x="0" y="190"/>
                  </a:lnTo>
                  <a:lnTo>
                    <a:pt x="0" y="186"/>
                  </a:lnTo>
                  <a:lnTo>
                    <a:pt x="5" y="19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0" name="Freeform 1204"/>
            <p:cNvSpPr>
              <a:spLocks/>
            </p:cNvSpPr>
            <p:nvPr/>
          </p:nvSpPr>
          <p:spPr bwMode="auto">
            <a:xfrm>
              <a:off x="4250" y="639"/>
              <a:ext cx="305" cy="395"/>
            </a:xfrm>
            <a:custGeom>
              <a:avLst/>
              <a:gdLst>
                <a:gd name="T0" fmla="*/ 8 w 305"/>
                <a:gd name="T1" fmla="*/ 394 h 395"/>
                <a:gd name="T2" fmla="*/ 6 w 305"/>
                <a:gd name="T3" fmla="*/ 395 h 395"/>
                <a:gd name="T4" fmla="*/ 33 w 305"/>
                <a:gd name="T5" fmla="*/ 376 h 395"/>
                <a:gd name="T6" fmla="*/ 54 w 305"/>
                <a:gd name="T7" fmla="*/ 355 h 395"/>
                <a:gd name="T8" fmla="*/ 75 w 305"/>
                <a:gd name="T9" fmla="*/ 334 h 395"/>
                <a:gd name="T10" fmla="*/ 92 w 305"/>
                <a:gd name="T11" fmla="*/ 313 h 395"/>
                <a:gd name="T12" fmla="*/ 123 w 305"/>
                <a:gd name="T13" fmla="*/ 267 h 395"/>
                <a:gd name="T14" fmla="*/ 150 w 305"/>
                <a:gd name="T15" fmla="*/ 221 h 395"/>
                <a:gd name="T16" fmla="*/ 179 w 305"/>
                <a:gd name="T17" fmla="*/ 171 h 395"/>
                <a:gd name="T18" fmla="*/ 211 w 305"/>
                <a:gd name="T19" fmla="*/ 119 h 395"/>
                <a:gd name="T20" fmla="*/ 231 w 305"/>
                <a:gd name="T21" fmla="*/ 92 h 395"/>
                <a:gd name="T22" fmla="*/ 252 w 305"/>
                <a:gd name="T23" fmla="*/ 63 h 395"/>
                <a:gd name="T24" fmla="*/ 277 w 305"/>
                <a:gd name="T25" fmla="*/ 35 h 395"/>
                <a:gd name="T26" fmla="*/ 305 w 305"/>
                <a:gd name="T27" fmla="*/ 6 h 395"/>
                <a:gd name="T28" fmla="*/ 300 w 305"/>
                <a:gd name="T29" fmla="*/ 0 h 395"/>
                <a:gd name="T30" fmla="*/ 271 w 305"/>
                <a:gd name="T31" fmla="*/ 31 h 395"/>
                <a:gd name="T32" fmla="*/ 246 w 305"/>
                <a:gd name="T33" fmla="*/ 60 h 395"/>
                <a:gd name="T34" fmla="*/ 225 w 305"/>
                <a:gd name="T35" fmla="*/ 88 h 395"/>
                <a:gd name="T36" fmla="*/ 206 w 305"/>
                <a:gd name="T37" fmla="*/ 115 h 395"/>
                <a:gd name="T38" fmla="*/ 173 w 305"/>
                <a:gd name="T39" fmla="*/ 167 h 395"/>
                <a:gd name="T40" fmla="*/ 144 w 305"/>
                <a:gd name="T41" fmla="*/ 217 h 395"/>
                <a:gd name="T42" fmla="*/ 117 w 305"/>
                <a:gd name="T43" fmla="*/ 263 h 395"/>
                <a:gd name="T44" fmla="*/ 87 w 305"/>
                <a:gd name="T45" fmla="*/ 307 h 395"/>
                <a:gd name="T46" fmla="*/ 69 w 305"/>
                <a:gd name="T47" fmla="*/ 328 h 395"/>
                <a:gd name="T48" fmla="*/ 50 w 305"/>
                <a:gd name="T49" fmla="*/ 349 h 395"/>
                <a:gd name="T50" fmla="*/ 27 w 305"/>
                <a:gd name="T51" fmla="*/ 371 h 395"/>
                <a:gd name="T52" fmla="*/ 2 w 305"/>
                <a:gd name="T53" fmla="*/ 390 h 395"/>
                <a:gd name="T54" fmla="*/ 0 w 305"/>
                <a:gd name="T55" fmla="*/ 394 h 395"/>
                <a:gd name="T56" fmla="*/ 2 w 305"/>
                <a:gd name="T57" fmla="*/ 390 h 395"/>
                <a:gd name="T58" fmla="*/ 0 w 305"/>
                <a:gd name="T59" fmla="*/ 392 h 395"/>
                <a:gd name="T60" fmla="*/ 0 w 305"/>
                <a:gd name="T61" fmla="*/ 394 h 395"/>
                <a:gd name="T62" fmla="*/ 8 w 305"/>
                <a:gd name="T63" fmla="*/ 394 h 3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95"/>
                <a:gd name="T98" fmla="*/ 305 w 305"/>
                <a:gd name="T99" fmla="*/ 395 h 3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95">
                  <a:moveTo>
                    <a:pt x="8" y="394"/>
                  </a:moveTo>
                  <a:lnTo>
                    <a:pt x="6" y="395"/>
                  </a:lnTo>
                  <a:lnTo>
                    <a:pt x="33" y="376"/>
                  </a:lnTo>
                  <a:lnTo>
                    <a:pt x="54" y="355"/>
                  </a:lnTo>
                  <a:lnTo>
                    <a:pt x="75" y="334"/>
                  </a:lnTo>
                  <a:lnTo>
                    <a:pt x="92" y="313"/>
                  </a:lnTo>
                  <a:lnTo>
                    <a:pt x="123" y="267"/>
                  </a:lnTo>
                  <a:lnTo>
                    <a:pt x="150" y="221"/>
                  </a:lnTo>
                  <a:lnTo>
                    <a:pt x="179" y="171"/>
                  </a:lnTo>
                  <a:lnTo>
                    <a:pt x="211" y="119"/>
                  </a:lnTo>
                  <a:lnTo>
                    <a:pt x="231" y="92"/>
                  </a:lnTo>
                  <a:lnTo>
                    <a:pt x="252" y="63"/>
                  </a:lnTo>
                  <a:lnTo>
                    <a:pt x="277" y="35"/>
                  </a:lnTo>
                  <a:lnTo>
                    <a:pt x="305" y="6"/>
                  </a:lnTo>
                  <a:lnTo>
                    <a:pt x="300" y="0"/>
                  </a:lnTo>
                  <a:lnTo>
                    <a:pt x="271" y="31"/>
                  </a:lnTo>
                  <a:lnTo>
                    <a:pt x="246" y="60"/>
                  </a:lnTo>
                  <a:lnTo>
                    <a:pt x="225" y="88"/>
                  </a:lnTo>
                  <a:lnTo>
                    <a:pt x="206" y="115"/>
                  </a:lnTo>
                  <a:lnTo>
                    <a:pt x="173" y="167"/>
                  </a:lnTo>
                  <a:lnTo>
                    <a:pt x="144" y="217"/>
                  </a:lnTo>
                  <a:lnTo>
                    <a:pt x="117" y="263"/>
                  </a:lnTo>
                  <a:lnTo>
                    <a:pt x="87" y="307"/>
                  </a:lnTo>
                  <a:lnTo>
                    <a:pt x="69" y="328"/>
                  </a:lnTo>
                  <a:lnTo>
                    <a:pt x="50" y="349"/>
                  </a:lnTo>
                  <a:lnTo>
                    <a:pt x="27" y="371"/>
                  </a:lnTo>
                  <a:lnTo>
                    <a:pt x="2" y="390"/>
                  </a:lnTo>
                  <a:lnTo>
                    <a:pt x="0" y="394"/>
                  </a:lnTo>
                  <a:lnTo>
                    <a:pt x="2" y="390"/>
                  </a:lnTo>
                  <a:lnTo>
                    <a:pt x="0" y="392"/>
                  </a:lnTo>
                  <a:lnTo>
                    <a:pt x="0" y="394"/>
                  </a:lnTo>
                  <a:lnTo>
                    <a:pt x="8" y="39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1" name="Freeform 1205"/>
            <p:cNvSpPr>
              <a:spLocks/>
            </p:cNvSpPr>
            <p:nvPr/>
          </p:nvSpPr>
          <p:spPr bwMode="auto">
            <a:xfrm>
              <a:off x="4085" y="1033"/>
              <a:ext cx="173" cy="401"/>
            </a:xfrm>
            <a:custGeom>
              <a:avLst/>
              <a:gdLst>
                <a:gd name="T0" fmla="*/ 27 w 173"/>
                <a:gd name="T1" fmla="*/ 401 h 401"/>
                <a:gd name="T2" fmla="*/ 29 w 173"/>
                <a:gd name="T3" fmla="*/ 395 h 401"/>
                <a:gd name="T4" fmla="*/ 21 w 173"/>
                <a:gd name="T5" fmla="*/ 383 h 401"/>
                <a:gd name="T6" fmla="*/ 16 w 173"/>
                <a:gd name="T7" fmla="*/ 370 h 401"/>
                <a:gd name="T8" fmla="*/ 12 w 173"/>
                <a:gd name="T9" fmla="*/ 357 h 401"/>
                <a:gd name="T10" fmla="*/ 8 w 173"/>
                <a:gd name="T11" fmla="*/ 345 h 401"/>
                <a:gd name="T12" fmla="*/ 8 w 173"/>
                <a:gd name="T13" fmla="*/ 332 h 401"/>
                <a:gd name="T14" fmla="*/ 8 w 173"/>
                <a:gd name="T15" fmla="*/ 320 h 401"/>
                <a:gd name="T16" fmla="*/ 10 w 173"/>
                <a:gd name="T17" fmla="*/ 307 h 401"/>
                <a:gd name="T18" fmla="*/ 12 w 173"/>
                <a:gd name="T19" fmla="*/ 295 h 401"/>
                <a:gd name="T20" fmla="*/ 19 w 173"/>
                <a:gd name="T21" fmla="*/ 270 h 401"/>
                <a:gd name="T22" fmla="*/ 33 w 173"/>
                <a:gd name="T23" fmla="*/ 245 h 401"/>
                <a:gd name="T24" fmla="*/ 48 w 173"/>
                <a:gd name="T25" fmla="*/ 220 h 401"/>
                <a:gd name="T26" fmla="*/ 66 w 173"/>
                <a:gd name="T27" fmla="*/ 195 h 401"/>
                <a:gd name="T28" fmla="*/ 102 w 173"/>
                <a:gd name="T29" fmla="*/ 145 h 401"/>
                <a:gd name="T30" fmla="*/ 137 w 173"/>
                <a:gd name="T31" fmla="*/ 97 h 401"/>
                <a:gd name="T32" fmla="*/ 152 w 173"/>
                <a:gd name="T33" fmla="*/ 73 h 401"/>
                <a:gd name="T34" fmla="*/ 163 w 173"/>
                <a:gd name="T35" fmla="*/ 48 h 401"/>
                <a:gd name="T36" fmla="*/ 167 w 173"/>
                <a:gd name="T37" fmla="*/ 36 h 401"/>
                <a:gd name="T38" fmla="*/ 171 w 173"/>
                <a:gd name="T39" fmla="*/ 25 h 401"/>
                <a:gd name="T40" fmla="*/ 173 w 173"/>
                <a:gd name="T41" fmla="*/ 11 h 401"/>
                <a:gd name="T42" fmla="*/ 173 w 173"/>
                <a:gd name="T43" fmla="*/ 0 h 401"/>
                <a:gd name="T44" fmla="*/ 165 w 173"/>
                <a:gd name="T45" fmla="*/ 0 h 401"/>
                <a:gd name="T46" fmla="*/ 165 w 173"/>
                <a:gd name="T47" fmla="*/ 11 h 401"/>
                <a:gd name="T48" fmla="*/ 163 w 173"/>
                <a:gd name="T49" fmla="*/ 23 h 401"/>
                <a:gd name="T50" fmla="*/ 160 w 173"/>
                <a:gd name="T51" fmla="*/ 34 h 401"/>
                <a:gd name="T52" fmla="*/ 156 w 173"/>
                <a:gd name="T53" fmla="*/ 46 h 401"/>
                <a:gd name="T54" fmla="*/ 144 w 173"/>
                <a:gd name="T55" fmla="*/ 69 h 401"/>
                <a:gd name="T56" fmla="*/ 131 w 173"/>
                <a:gd name="T57" fmla="*/ 94 h 401"/>
                <a:gd name="T58" fmla="*/ 96 w 173"/>
                <a:gd name="T59" fmla="*/ 142 h 401"/>
                <a:gd name="T60" fmla="*/ 60 w 173"/>
                <a:gd name="T61" fmla="*/ 192 h 401"/>
                <a:gd name="T62" fmla="*/ 42 w 173"/>
                <a:gd name="T63" fmla="*/ 216 h 401"/>
                <a:gd name="T64" fmla="*/ 27 w 173"/>
                <a:gd name="T65" fmla="*/ 241 h 401"/>
                <a:gd name="T66" fmla="*/ 14 w 173"/>
                <a:gd name="T67" fmla="*/ 266 h 401"/>
                <a:gd name="T68" fmla="*/ 4 w 173"/>
                <a:gd name="T69" fmla="*/ 293 h 401"/>
                <a:gd name="T70" fmla="*/ 2 w 173"/>
                <a:gd name="T71" fmla="*/ 307 h 401"/>
                <a:gd name="T72" fmla="*/ 0 w 173"/>
                <a:gd name="T73" fmla="*/ 320 h 401"/>
                <a:gd name="T74" fmla="*/ 0 w 173"/>
                <a:gd name="T75" fmla="*/ 334 h 401"/>
                <a:gd name="T76" fmla="*/ 2 w 173"/>
                <a:gd name="T77" fmla="*/ 345 h 401"/>
                <a:gd name="T78" fmla="*/ 4 w 173"/>
                <a:gd name="T79" fmla="*/ 358 h 401"/>
                <a:gd name="T80" fmla="*/ 10 w 173"/>
                <a:gd name="T81" fmla="*/ 372 h 401"/>
                <a:gd name="T82" fmla="*/ 16 w 173"/>
                <a:gd name="T83" fmla="*/ 385 h 401"/>
                <a:gd name="T84" fmla="*/ 23 w 173"/>
                <a:gd name="T85" fmla="*/ 399 h 401"/>
                <a:gd name="T86" fmla="*/ 25 w 173"/>
                <a:gd name="T87" fmla="*/ 395 h 401"/>
                <a:gd name="T88" fmla="*/ 27 w 173"/>
                <a:gd name="T89" fmla="*/ 401 h 401"/>
                <a:gd name="T90" fmla="*/ 31 w 173"/>
                <a:gd name="T91" fmla="*/ 399 h 401"/>
                <a:gd name="T92" fmla="*/ 29 w 173"/>
                <a:gd name="T93" fmla="*/ 395 h 401"/>
                <a:gd name="T94" fmla="*/ 27 w 173"/>
                <a:gd name="T95" fmla="*/ 401 h 4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3"/>
                <a:gd name="T145" fmla="*/ 0 h 401"/>
                <a:gd name="T146" fmla="*/ 173 w 173"/>
                <a:gd name="T147" fmla="*/ 401 h 40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3" h="401">
                  <a:moveTo>
                    <a:pt x="27" y="401"/>
                  </a:moveTo>
                  <a:lnTo>
                    <a:pt x="29" y="395"/>
                  </a:lnTo>
                  <a:lnTo>
                    <a:pt x="21" y="383"/>
                  </a:lnTo>
                  <a:lnTo>
                    <a:pt x="16" y="370"/>
                  </a:lnTo>
                  <a:lnTo>
                    <a:pt x="12" y="357"/>
                  </a:lnTo>
                  <a:lnTo>
                    <a:pt x="8" y="345"/>
                  </a:lnTo>
                  <a:lnTo>
                    <a:pt x="8" y="332"/>
                  </a:lnTo>
                  <a:lnTo>
                    <a:pt x="8" y="320"/>
                  </a:lnTo>
                  <a:lnTo>
                    <a:pt x="10" y="307"/>
                  </a:lnTo>
                  <a:lnTo>
                    <a:pt x="12" y="295"/>
                  </a:lnTo>
                  <a:lnTo>
                    <a:pt x="19" y="270"/>
                  </a:lnTo>
                  <a:lnTo>
                    <a:pt x="33" y="245"/>
                  </a:lnTo>
                  <a:lnTo>
                    <a:pt x="48" y="220"/>
                  </a:lnTo>
                  <a:lnTo>
                    <a:pt x="66" y="195"/>
                  </a:lnTo>
                  <a:lnTo>
                    <a:pt x="102" y="145"/>
                  </a:lnTo>
                  <a:lnTo>
                    <a:pt x="137" y="97"/>
                  </a:lnTo>
                  <a:lnTo>
                    <a:pt x="152" y="73"/>
                  </a:lnTo>
                  <a:lnTo>
                    <a:pt x="163" y="48"/>
                  </a:lnTo>
                  <a:lnTo>
                    <a:pt x="167" y="36"/>
                  </a:lnTo>
                  <a:lnTo>
                    <a:pt x="171" y="25"/>
                  </a:lnTo>
                  <a:lnTo>
                    <a:pt x="173" y="11"/>
                  </a:lnTo>
                  <a:lnTo>
                    <a:pt x="173" y="0"/>
                  </a:lnTo>
                  <a:lnTo>
                    <a:pt x="165" y="0"/>
                  </a:lnTo>
                  <a:lnTo>
                    <a:pt x="165" y="11"/>
                  </a:lnTo>
                  <a:lnTo>
                    <a:pt x="163" y="23"/>
                  </a:lnTo>
                  <a:lnTo>
                    <a:pt x="160" y="34"/>
                  </a:lnTo>
                  <a:lnTo>
                    <a:pt x="156" y="46"/>
                  </a:lnTo>
                  <a:lnTo>
                    <a:pt x="144" y="69"/>
                  </a:lnTo>
                  <a:lnTo>
                    <a:pt x="131" y="94"/>
                  </a:lnTo>
                  <a:lnTo>
                    <a:pt x="96" y="142"/>
                  </a:lnTo>
                  <a:lnTo>
                    <a:pt x="60" y="192"/>
                  </a:lnTo>
                  <a:lnTo>
                    <a:pt x="42" y="216"/>
                  </a:lnTo>
                  <a:lnTo>
                    <a:pt x="27" y="241"/>
                  </a:lnTo>
                  <a:lnTo>
                    <a:pt x="14" y="266"/>
                  </a:lnTo>
                  <a:lnTo>
                    <a:pt x="4" y="293"/>
                  </a:lnTo>
                  <a:lnTo>
                    <a:pt x="2" y="307"/>
                  </a:lnTo>
                  <a:lnTo>
                    <a:pt x="0" y="320"/>
                  </a:lnTo>
                  <a:lnTo>
                    <a:pt x="0" y="334"/>
                  </a:lnTo>
                  <a:lnTo>
                    <a:pt x="2" y="345"/>
                  </a:lnTo>
                  <a:lnTo>
                    <a:pt x="4" y="358"/>
                  </a:lnTo>
                  <a:lnTo>
                    <a:pt x="10" y="372"/>
                  </a:lnTo>
                  <a:lnTo>
                    <a:pt x="16" y="385"/>
                  </a:lnTo>
                  <a:lnTo>
                    <a:pt x="23" y="399"/>
                  </a:lnTo>
                  <a:lnTo>
                    <a:pt x="25" y="395"/>
                  </a:lnTo>
                  <a:lnTo>
                    <a:pt x="27" y="401"/>
                  </a:lnTo>
                  <a:lnTo>
                    <a:pt x="31" y="399"/>
                  </a:lnTo>
                  <a:lnTo>
                    <a:pt x="29" y="395"/>
                  </a:lnTo>
                  <a:lnTo>
                    <a:pt x="27" y="40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2" name="Freeform 1206"/>
            <p:cNvSpPr>
              <a:spLocks/>
            </p:cNvSpPr>
            <p:nvPr/>
          </p:nvSpPr>
          <p:spPr bwMode="auto">
            <a:xfrm>
              <a:off x="4005" y="1428"/>
              <a:ext cx="107" cy="232"/>
            </a:xfrm>
            <a:custGeom>
              <a:avLst/>
              <a:gdLst>
                <a:gd name="T0" fmla="*/ 46 w 107"/>
                <a:gd name="T1" fmla="*/ 232 h 232"/>
                <a:gd name="T2" fmla="*/ 46 w 107"/>
                <a:gd name="T3" fmla="*/ 226 h 232"/>
                <a:gd name="T4" fmla="*/ 32 w 107"/>
                <a:gd name="T5" fmla="*/ 203 h 232"/>
                <a:gd name="T6" fmla="*/ 23 w 107"/>
                <a:gd name="T7" fmla="*/ 180 h 232"/>
                <a:gd name="T8" fmla="*/ 15 w 107"/>
                <a:gd name="T9" fmla="*/ 159 h 232"/>
                <a:gd name="T10" fmla="*/ 9 w 107"/>
                <a:gd name="T11" fmla="*/ 142 h 232"/>
                <a:gd name="T12" fmla="*/ 7 w 107"/>
                <a:gd name="T13" fmla="*/ 125 h 232"/>
                <a:gd name="T14" fmla="*/ 7 w 107"/>
                <a:gd name="T15" fmla="*/ 107 h 232"/>
                <a:gd name="T16" fmla="*/ 9 w 107"/>
                <a:gd name="T17" fmla="*/ 94 h 232"/>
                <a:gd name="T18" fmla="*/ 13 w 107"/>
                <a:gd name="T19" fmla="*/ 81 h 232"/>
                <a:gd name="T20" fmla="*/ 19 w 107"/>
                <a:gd name="T21" fmla="*/ 69 h 232"/>
                <a:gd name="T22" fmla="*/ 27 w 107"/>
                <a:gd name="T23" fmla="*/ 58 h 232"/>
                <a:gd name="T24" fmla="*/ 36 w 107"/>
                <a:gd name="T25" fmla="*/ 48 h 232"/>
                <a:gd name="T26" fmla="*/ 48 w 107"/>
                <a:gd name="T27" fmla="*/ 38 h 232"/>
                <a:gd name="T28" fmla="*/ 61 w 107"/>
                <a:gd name="T29" fmla="*/ 29 h 232"/>
                <a:gd name="T30" fmla="*/ 75 w 107"/>
                <a:gd name="T31" fmla="*/ 21 h 232"/>
                <a:gd name="T32" fmla="*/ 92 w 107"/>
                <a:gd name="T33" fmla="*/ 13 h 232"/>
                <a:gd name="T34" fmla="*/ 107 w 107"/>
                <a:gd name="T35" fmla="*/ 6 h 232"/>
                <a:gd name="T36" fmla="*/ 105 w 107"/>
                <a:gd name="T37" fmla="*/ 0 h 232"/>
                <a:gd name="T38" fmla="*/ 88 w 107"/>
                <a:gd name="T39" fmla="*/ 6 h 232"/>
                <a:gd name="T40" fmla="*/ 73 w 107"/>
                <a:gd name="T41" fmla="*/ 15 h 232"/>
                <a:gd name="T42" fmla="*/ 57 w 107"/>
                <a:gd name="T43" fmla="*/ 23 h 232"/>
                <a:gd name="T44" fmla="*/ 44 w 107"/>
                <a:gd name="T45" fmla="*/ 33 h 232"/>
                <a:gd name="T46" fmla="*/ 32 w 107"/>
                <a:gd name="T47" fmla="*/ 42 h 232"/>
                <a:gd name="T48" fmla="*/ 21 w 107"/>
                <a:gd name="T49" fmla="*/ 54 h 232"/>
                <a:gd name="T50" fmla="*/ 13 w 107"/>
                <a:gd name="T51" fmla="*/ 65 h 232"/>
                <a:gd name="T52" fmla="*/ 5 w 107"/>
                <a:gd name="T53" fmla="*/ 79 h 232"/>
                <a:gd name="T54" fmla="*/ 2 w 107"/>
                <a:gd name="T55" fmla="*/ 92 h 232"/>
                <a:gd name="T56" fmla="*/ 0 w 107"/>
                <a:gd name="T57" fmla="*/ 107 h 232"/>
                <a:gd name="T58" fmla="*/ 0 w 107"/>
                <a:gd name="T59" fmla="*/ 125 h 232"/>
                <a:gd name="T60" fmla="*/ 2 w 107"/>
                <a:gd name="T61" fmla="*/ 142 h 232"/>
                <a:gd name="T62" fmla="*/ 7 w 107"/>
                <a:gd name="T63" fmla="*/ 163 h 232"/>
                <a:gd name="T64" fmla="*/ 15 w 107"/>
                <a:gd name="T65" fmla="*/ 184 h 232"/>
                <a:gd name="T66" fmla="*/ 27 w 107"/>
                <a:gd name="T67" fmla="*/ 207 h 232"/>
                <a:gd name="T68" fmla="*/ 40 w 107"/>
                <a:gd name="T69" fmla="*/ 230 h 232"/>
                <a:gd name="T70" fmla="*/ 40 w 107"/>
                <a:gd name="T71" fmla="*/ 226 h 232"/>
                <a:gd name="T72" fmla="*/ 46 w 107"/>
                <a:gd name="T73" fmla="*/ 232 h 232"/>
                <a:gd name="T74" fmla="*/ 48 w 107"/>
                <a:gd name="T75" fmla="*/ 230 h 232"/>
                <a:gd name="T76" fmla="*/ 46 w 107"/>
                <a:gd name="T77" fmla="*/ 226 h 232"/>
                <a:gd name="T78" fmla="*/ 46 w 107"/>
                <a:gd name="T79" fmla="*/ 232 h 2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7"/>
                <a:gd name="T121" fmla="*/ 0 h 232"/>
                <a:gd name="T122" fmla="*/ 107 w 107"/>
                <a:gd name="T123" fmla="*/ 232 h 23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7" h="232">
                  <a:moveTo>
                    <a:pt x="46" y="232"/>
                  </a:moveTo>
                  <a:lnTo>
                    <a:pt x="46" y="226"/>
                  </a:lnTo>
                  <a:lnTo>
                    <a:pt x="32" y="203"/>
                  </a:lnTo>
                  <a:lnTo>
                    <a:pt x="23" y="180"/>
                  </a:lnTo>
                  <a:lnTo>
                    <a:pt x="15" y="159"/>
                  </a:lnTo>
                  <a:lnTo>
                    <a:pt x="9" y="142"/>
                  </a:lnTo>
                  <a:lnTo>
                    <a:pt x="7" y="125"/>
                  </a:lnTo>
                  <a:lnTo>
                    <a:pt x="7" y="107"/>
                  </a:lnTo>
                  <a:lnTo>
                    <a:pt x="9" y="94"/>
                  </a:lnTo>
                  <a:lnTo>
                    <a:pt x="13" y="81"/>
                  </a:lnTo>
                  <a:lnTo>
                    <a:pt x="19" y="69"/>
                  </a:lnTo>
                  <a:lnTo>
                    <a:pt x="27" y="58"/>
                  </a:lnTo>
                  <a:lnTo>
                    <a:pt x="36" y="48"/>
                  </a:lnTo>
                  <a:lnTo>
                    <a:pt x="48" y="38"/>
                  </a:lnTo>
                  <a:lnTo>
                    <a:pt x="61" y="29"/>
                  </a:lnTo>
                  <a:lnTo>
                    <a:pt x="75" y="21"/>
                  </a:lnTo>
                  <a:lnTo>
                    <a:pt x="92" y="13"/>
                  </a:lnTo>
                  <a:lnTo>
                    <a:pt x="107" y="6"/>
                  </a:lnTo>
                  <a:lnTo>
                    <a:pt x="105" y="0"/>
                  </a:lnTo>
                  <a:lnTo>
                    <a:pt x="88" y="6"/>
                  </a:lnTo>
                  <a:lnTo>
                    <a:pt x="73" y="15"/>
                  </a:lnTo>
                  <a:lnTo>
                    <a:pt x="57" y="23"/>
                  </a:lnTo>
                  <a:lnTo>
                    <a:pt x="44" y="33"/>
                  </a:lnTo>
                  <a:lnTo>
                    <a:pt x="32" y="42"/>
                  </a:lnTo>
                  <a:lnTo>
                    <a:pt x="21" y="54"/>
                  </a:lnTo>
                  <a:lnTo>
                    <a:pt x="13" y="65"/>
                  </a:lnTo>
                  <a:lnTo>
                    <a:pt x="5" y="79"/>
                  </a:lnTo>
                  <a:lnTo>
                    <a:pt x="2" y="92"/>
                  </a:lnTo>
                  <a:lnTo>
                    <a:pt x="0" y="107"/>
                  </a:lnTo>
                  <a:lnTo>
                    <a:pt x="0" y="125"/>
                  </a:lnTo>
                  <a:lnTo>
                    <a:pt x="2" y="142"/>
                  </a:lnTo>
                  <a:lnTo>
                    <a:pt x="7" y="163"/>
                  </a:lnTo>
                  <a:lnTo>
                    <a:pt x="15" y="184"/>
                  </a:lnTo>
                  <a:lnTo>
                    <a:pt x="27" y="207"/>
                  </a:lnTo>
                  <a:lnTo>
                    <a:pt x="40" y="230"/>
                  </a:lnTo>
                  <a:lnTo>
                    <a:pt x="40" y="226"/>
                  </a:lnTo>
                  <a:lnTo>
                    <a:pt x="46" y="232"/>
                  </a:lnTo>
                  <a:lnTo>
                    <a:pt x="48" y="230"/>
                  </a:lnTo>
                  <a:lnTo>
                    <a:pt x="46" y="226"/>
                  </a:lnTo>
                  <a:lnTo>
                    <a:pt x="46" y="23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3" name="Freeform 1207"/>
            <p:cNvSpPr>
              <a:spLocks/>
            </p:cNvSpPr>
            <p:nvPr/>
          </p:nvSpPr>
          <p:spPr bwMode="auto">
            <a:xfrm>
              <a:off x="3951" y="1654"/>
              <a:ext cx="100" cy="144"/>
            </a:xfrm>
            <a:custGeom>
              <a:avLst/>
              <a:gdLst>
                <a:gd name="T0" fmla="*/ 23 w 100"/>
                <a:gd name="T1" fmla="*/ 144 h 144"/>
                <a:gd name="T2" fmla="*/ 25 w 100"/>
                <a:gd name="T3" fmla="*/ 139 h 144"/>
                <a:gd name="T4" fmla="*/ 15 w 100"/>
                <a:gd name="T5" fmla="*/ 131 h 144"/>
                <a:gd name="T6" fmla="*/ 10 w 100"/>
                <a:gd name="T7" fmla="*/ 121 h 144"/>
                <a:gd name="T8" fmla="*/ 8 w 100"/>
                <a:gd name="T9" fmla="*/ 114 h 144"/>
                <a:gd name="T10" fmla="*/ 6 w 100"/>
                <a:gd name="T11" fmla="*/ 104 h 144"/>
                <a:gd name="T12" fmla="*/ 8 w 100"/>
                <a:gd name="T13" fmla="*/ 96 h 144"/>
                <a:gd name="T14" fmla="*/ 11 w 100"/>
                <a:gd name="T15" fmla="*/ 89 h 144"/>
                <a:gd name="T16" fmla="*/ 15 w 100"/>
                <a:gd name="T17" fmla="*/ 81 h 144"/>
                <a:gd name="T18" fmla="*/ 23 w 100"/>
                <a:gd name="T19" fmla="*/ 73 h 144"/>
                <a:gd name="T20" fmla="*/ 38 w 100"/>
                <a:gd name="T21" fmla="*/ 58 h 144"/>
                <a:gd name="T22" fmla="*/ 59 w 100"/>
                <a:gd name="T23" fmla="*/ 41 h 144"/>
                <a:gd name="T24" fmla="*/ 81 w 100"/>
                <a:gd name="T25" fmla="*/ 23 h 144"/>
                <a:gd name="T26" fmla="*/ 100 w 100"/>
                <a:gd name="T27" fmla="*/ 6 h 144"/>
                <a:gd name="T28" fmla="*/ 94 w 100"/>
                <a:gd name="T29" fmla="*/ 0 h 144"/>
                <a:gd name="T30" fmla="*/ 75 w 100"/>
                <a:gd name="T31" fmla="*/ 18 h 144"/>
                <a:gd name="T32" fmla="*/ 54 w 100"/>
                <a:gd name="T33" fmla="*/ 35 h 144"/>
                <a:gd name="T34" fmla="*/ 35 w 100"/>
                <a:gd name="T35" fmla="*/ 52 h 144"/>
                <a:gd name="T36" fmla="*/ 17 w 100"/>
                <a:gd name="T37" fmla="*/ 70 h 144"/>
                <a:gd name="T38" fmla="*/ 10 w 100"/>
                <a:gd name="T39" fmla="*/ 77 h 144"/>
                <a:gd name="T40" fmla="*/ 6 w 100"/>
                <a:gd name="T41" fmla="*/ 87 h 144"/>
                <a:gd name="T42" fmla="*/ 2 w 100"/>
                <a:gd name="T43" fmla="*/ 94 h 144"/>
                <a:gd name="T44" fmla="*/ 0 w 100"/>
                <a:gd name="T45" fmla="*/ 104 h 144"/>
                <a:gd name="T46" fmla="*/ 0 w 100"/>
                <a:gd name="T47" fmla="*/ 114 h 144"/>
                <a:gd name="T48" fmla="*/ 4 w 100"/>
                <a:gd name="T49" fmla="*/ 123 h 144"/>
                <a:gd name="T50" fmla="*/ 10 w 100"/>
                <a:gd name="T51" fmla="*/ 135 h 144"/>
                <a:gd name="T52" fmla="*/ 19 w 100"/>
                <a:gd name="T53" fmla="*/ 144 h 144"/>
                <a:gd name="T54" fmla="*/ 19 w 100"/>
                <a:gd name="T55" fmla="*/ 139 h 144"/>
                <a:gd name="T56" fmla="*/ 23 w 100"/>
                <a:gd name="T57" fmla="*/ 144 h 144"/>
                <a:gd name="T58" fmla="*/ 27 w 100"/>
                <a:gd name="T59" fmla="*/ 142 h 144"/>
                <a:gd name="T60" fmla="*/ 25 w 100"/>
                <a:gd name="T61" fmla="*/ 139 h 144"/>
                <a:gd name="T62" fmla="*/ 23 w 100"/>
                <a:gd name="T63" fmla="*/ 144 h 1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0"/>
                <a:gd name="T97" fmla="*/ 0 h 144"/>
                <a:gd name="T98" fmla="*/ 100 w 100"/>
                <a:gd name="T99" fmla="*/ 144 h 1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0" h="144">
                  <a:moveTo>
                    <a:pt x="23" y="144"/>
                  </a:moveTo>
                  <a:lnTo>
                    <a:pt x="25" y="139"/>
                  </a:lnTo>
                  <a:lnTo>
                    <a:pt x="15" y="131"/>
                  </a:lnTo>
                  <a:lnTo>
                    <a:pt x="10" y="121"/>
                  </a:lnTo>
                  <a:lnTo>
                    <a:pt x="8" y="114"/>
                  </a:lnTo>
                  <a:lnTo>
                    <a:pt x="6" y="104"/>
                  </a:lnTo>
                  <a:lnTo>
                    <a:pt x="8" y="96"/>
                  </a:lnTo>
                  <a:lnTo>
                    <a:pt x="11" y="89"/>
                  </a:lnTo>
                  <a:lnTo>
                    <a:pt x="15" y="81"/>
                  </a:lnTo>
                  <a:lnTo>
                    <a:pt x="23" y="73"/>
                  </a:lnTo>
                  <a:lnTo>
                    <a:pt x="38" y="58"/>
                  </a:lnTo>
                  <a:lnTo>
                    <a:pt x="59" y="41"/>
                  </a:lnTo>
                  <a:lnTo>
                    <a:pt x="81" y="23"/>
                  </a:lnTo>
                  <a:lnTo>
                    <a:pt x="100" y="6"/>
                  </a:lnTo>
                  <a:lnTo>
                    <a:pt x="94" y="0"/>
                  </a:lnTo>
                  <a:lnTo>
                    <a:pt x="75" y="18"/>
                  </a:lnTo>
                  <a:lnTo>
                    <a:pt x="54" y="35"/>
                  </a:lnTo>
                  <a:lnTo>
                    <a:pt x="35" y="52"/>
                  </a:lnTo>
                  <a:lnTo>
                    <a:pt x="17" y="70"/>
                  </a:lnTo>
                  <a:lnTo>
                    <a:pt x="10" y="77"/>
                  </a:lnTo>
                  <a:lnTo>
                    <a:pt x="6" y="87"/>
                  </a:lnTo>
                  <a:lnTo>
                    <a:pt x="2" y="94"/>
                  </a:lnTo>
                  <a:lnTo>
                    <a:pt x="0" y="104"/>
                  </a:lnTo>
                  <a:lnTo>
                    <a:pt x="0" y="114"/>
                  </a:lnTo>
                  <a:lnTo>
                    <a:pt x="4" y="123"/>
                  </a:lnTo>
                  <a:lnTo>
                    <a:pt x="10" y="135"/>
                  </a:lnTo>
                  <a:lnTo>
                    <a:pt x="19" y="144"/>
                  </a:lnTo>
                  <a:lnTo>
                    <a:pt x="19" y="139"/>
                  </a:lnTo>
                  <a:lnTo>
                    <a:pt x="23" y="144"/>
                  </a:lnTo>
                  <a:lnTo>
                    <a:pt x="27" y="142"/>
                  </a:lnTo>
                  <a:lnTo>
                    <a:pt x="25" y="139"/>
                  </a:lnTo>
                  <a:lnTo>
                    <a:pt x="23" y="1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4" name="Freeform 1208"/>
            <p:cNvSpPr>
              <a:spLocks/>
            </p:cNvSpPr>
            <p:nvPr/>
          </p:nvSpPr>
          <p:spPr bwMode="auto">
            <a:xfrm>
              <a:off x="3730" y="1793"/>
              <a:ext cx="244" cy="301"/>
            </a:xfrm>
            <a:custGeom>
              <a:avLst/>
              <a:gdLst>
                <a:gd name="T0" fmla="*/ 6 w 244"/>
                <a:gd name="T1" fmla="*/ 293 h 301"/>
                <a:gd name="T2" fmla="*/ 12 w 244"/>
                <a:gd name="T3" fmla="*/ 293 h 301"/>
                <a:gd name="T4" fmla="*/ 8 w 244"/>
                <a:gd name="T5" fmla="*/ 284 h 301"/>
                <a:gd name="T6" fmla="*/ 8 w 244"/>
                <a:gd name="T7" fmla="*/ 274 h 301"/>
                <a:gd name="T8" fmla="*/ 8 w 244"/>
                <a:gd name="T9" fmla="*/ 264 h 301"/>
                <a:gd name="T10" fmla="*/ 8 w 244"/>
                <a:gd name="T11" fmla="*/ 255 h 301"/>
                <a:gd name="T12" fmla="*/ 14 w 244"/>
                <a:gd name="T13" fmla="*/ 234 h 301"/>
                <a:gd name="T14" fmla="*/ 21 w 244"/>
                <a:gd name="T15" fmla="*/ 215 h 301"/>
                <a:gd name="T16" fmla="*/ 33 w 244"/>
                <a:gd name="T17" fmla="*/ 193 h 301"/>
                <a:gd name="T18" fmla="*/ 46 w 244"/>
                <a:gd name="T19" fmla="*/ 174 h 301"/>
                <a:gd name="T20" fmla="*/ 62 w 244"/>
                <a:gd name="T21" fmla="*/ 153 h 301"/>
                <a:gd name="T22" fmla="*/ 81 w 244"/>
                <a:gd name="T23" fmla="*/ 134 h 301"/>
                <a:gd name="T24" fmla="*/ 100 w 244"/>
                <a:gd name="T25" fmla="*/ 115 h 301"/>
                <a:gd name="T26" fmla="*/ 121 w 244"/>
                <a:gd name="T27" fmla="*/ 97 h 301"/>
                <a:gd name="T28" fmla="*/ 142 w 244"/>
                <a:gd name="T29" fmla="*/ 80 h 301"/>
                <a:gd name="T30" fmla="*/ 163 w 244"/>
                <a:gd name="T31" fmla="*/ 63 h 301"/>
                <a:gd name="T32" fmla="*/ 206 w 244"/>
                <a:gd name="T33" fmla="*/ 32 h 301"/>
                <a:gd name="T34" fmla="*/ 244 w 244"/>
                <a:gd name="T35" fmla="*/ 5 h 301"/>
                <a:gd name="T36" fmla="*/ 240 w 244"/>
                <a:gd name="T37" fmla="*/ 0 h 301"/>
                <a:gd name="T38" fmla="*/ 202 w 244"/>
                <a:gd name="T39" fmla="*/ 26 h 301"/>
                <a:gd name="T40" fmla="*/ 160 w 244"/>
                <a:gd name="T41" fmla="*/ 57 h 301"/>
                <a:gd name="T42" fmla="*/ 138 w 244"/>
                <a:gd name="T43" fmla="*/ 74 h 301"/>
                <a:gd name="T44" fmla="*/ 115 w 244"/>
                <a:gd name="T45" fmla="*/ 92 h 301"/>
                <a:gd name="T46" fmla="*/ 96 w 244"/>
                <a:gd name="T47" fmla="*/ 111 h 301"/>
                <a:gd name="T48" fmla="*/ 75 w 244"/>
                <a:gd name="T49" fmla="*/ 130 h 301"/>
                <a:gd name="T50" fmla="*/ 58 w 244"/>
                <a:gd name="T51" fmla="*/ 149 h 301"/>
                <a:gd name="T52" fmla="*/ 41 w 244"/>
                <a:gd name="T53" fmla="*/ 168 h 301"/>
                <a:gd name="T54" fmla="*/ 27 w 244"/>
                <a:gd name="T55" fmla="*/ 190 h 301"/>
                <a:gd name="T56" fmla="*/ 14 w 244"/>
                <a:gd name="T57" fmla="*/ 211 h 301"/>
                <a:gd name="T58" fmla="*/ 6 w 244"/>
                <a:gd name="T59" fmla="*/ 232 h 301"/>
                <a:gd name="T60" fmla="*/ 2 w 244"/>
                <a:gd name="T61" fmla="*/ 253 h 301"/>
                <a:gd name="T62" fmla="*/ 0 w 244"/>
                <a:gd name="T63" fmla="*/ 264 h 301"/>
                <a:gd name="T64" fmla="*/ 0 w 244"/>
                <a:gd name="T65" fmla="*/ 274 h 301"/>
                <a:gd name="T66" fmla="*/ 2 w 244"/>
                <a:gd name="T67" fmla="*/ 286 h 301"/>
                <a:gd name="T68" fmla="*/ 4 w 244"/>
                <a:gd name="T69" fmla="*/ 295 h 301"/>
                <a:gd name="T70" fmla="*/ 10 w 244"/>
                <a:gd name="T71" fmla="*/ 297 h 301"/>
                <a:gd name="T72" fmla="*/ 4 w 244"/>
                <a:gd name="T73" fmla="*/ 295 h 301"/>
                <a:gd name="T74" fmla="*/ 6 w 244"/>
                <a:gd name="T75" fmla="*/ 301 h 301"/>
                <a:gd name="T76" fmla="*/ 10 w 244"/>
                <a:gd name="T77" fmla="*/ 297 h 301"/>
                <a:gd name="T78" fmla="*/ 6 w 244"/>
                <a:gd name="T79" fmla="*/ 293 h 3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4"/>
                <a:gd name="T121" fmla="*/ 0 h 301"/>
                <a:gd name="T122" fmla="*/ 244 w 244"/>
                <a:gd name="T123" fmla="*/ 301 h 30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4" h="301">
                  <a:moveTo>
                    <a:pt x="6" y="293"/>
                  </a:moveTo>
                  <a:lnTo>
                    <a:pt x="12" y="293"/>
                  </a:lnTo>
                  <a:lnTo>
                    <a:pt x="8" y="284"/>
                  </a:lnTo>
                  <a:lnTo>
                    <a:pt x="8" y="274"/>
                  </a:lnTo>
                  <a:lnTo>
                    <a:pt x="8" y="264"/>
                  </a:lnTo>
                  <a:lnTo>
                    <a:pt x="8" y="255"/>
                  </a:lnTo>
                  <a:lnTo>
                    <a:pt x="14" y="234"/>
                  </a:lnTo>
                  <a:lnTo>
                    <a:pt x="21" y="215"/>
                  </a:lnTo>
                  <a:lnTo>
                    <a:pt x="33" y="193"/>
                  </a:lnTo>
                  <a:lnTo>
                    <a:pt x="46" y="174"/>
                  </a:lnTo>
                  <a:lnTo>
                    <a:pt x="62" y="153"/>
                  </a:lnTo>
                  <a:lnTo>
                    <a:pt x="81" y="134"/>
                  </a:lnTo>
                  <a:lnTo>
                    <a:pt x="100" y="115"/>
                  </a:lnTo>
                  <a:lnTo>
                    <a:pt x="121" y="97"/>
                  </a:lnTo>
                  <a:lnTo>
                    <a:pt x="142" y="80"/>
                  </a:lnTo>
                  <a:lnTo>
                    <a:pt x="163" y="63"/>
                  </a:lnTo>
                  <a:lnTo>
                    <a:pt x="206" y="32"/>
                  </a:lnTo>
                  <a:lnTo>
                    <a:pt x="244" y="5"/>
                  </a:lnTo>
                  <a:lnTo>
                    <a:pt x="240" y="0"/>
                  </a:lnTo>
                  <a:lnTo>
                    <a:pt x="202" y="26"/>
                  </a:lnTo>
                  <a:lnTo>
                    <a:pt x="160" y="57"/>
                  </a:lnTo>
                  <a:lnTo>
                    <a:pt x="138" y="74"/>
                  </a:lnTo>
                  <a:lnTo>
                    <a:pt x="115" y="92"/>
                  </a:lnTo>
                  <a:lnTo>
                    <a:pt x="96" y="111"/>
                  </a:lnTo>
                  <a:lnTo>
                    <a:pt x="75" y="130"/>
                  </a:lnTo>
                  <a:lnTo>
                    <a:pt x="58" y="149"/>
                  </a:lnTo>
                  <a:lnTo>
                    <a:pt x="41" y="168"/>
                  </a:lnTo>
                  <a:lnTo>
                    <a:pt x="27" y="190"/>
                  </a:lnTo>
                  <a:lnTo>
                    <a:pt x="14" y="211"/>
                  </a:lnTo>
                  <a:lnTo>
                    <a:pt x="6" y="232"/>
                  </a:lnTo>
                  <a:lnTo>
                    <a:pt x="2" y="253"/>
                  </a:lnTo>
                  <a:lnTo>
                    <a:pt x="0" y="264"/>
                  </a:lnTo>
                  <a:lnTo>
                    <a:pt x="0" y="274"/>
                  </a:lnTo>
                  <a:lnTo>
                    <a:pt x="2" y="286"/>
                  </a:lnTo>
                  <a:lnTo>
                    <a:pt x="4" y="295"/>
                  </a:lnTo>
                  <a:lnTo>
                    <a:pt x="10" y="297"/>
                  </a:lnTo>
                  <a:lnTo>
                    <a:pt x="4" y="295"/>
                  </a:lnTo>
                  <a:lnTo>
                    <a:pt x="6" y="301"/>
                  </a:lnTo>
                  <a:lnTo>
                    <a:pt x="10" y="297"/>
                  </a:lnTo>
                  <a:lnTo>
                    <a:pt x="6" y="29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5" name="Freeform 1209"/>
            <p:cNvSpPr>
              <a:spLocks/>
            </p:cNvSpPr>
            <p:nvPr/>
          </p:nvSpPr>
          <p:spPr bwMode="auto">
            <a:xfrm>
              <a:off x="3736" y="1967"/>
              <a:ext cx="194" cy="123"/>
            </a:xfrm>
            <a:custGeom>
              <a:avLst/>
              <a:gdLst>
                <a:gd name="T0" fmla="*/ 192 w 194"/>
                <a:gd name="T1" fmla="*/ 66 h 123"/>
                <a:gd name="T2" fmla="*/ 194 w 194"/>
                <a:gd name="T3" fmla="*/ 64 h 123"/>
                <a:gd name="T4" fmla="*/ 192 w 194"/>
                <a:gd name="T5" fmla="*/ 50 h 123"/>
                <a:gd name="T6" fmla="*/ 192 w 194"/>
                <a:gd name="T7" fmla="*/ 39 h 123"/>
                <a:gd name="T8" fmla="*/ 190 w 194"/>
                <a:gd name="T9" fmla="*/ 27 h 123"/>
                <a:gd name="T10" fmla="*/ 186 w 194"/>
                <a:gd name="T11" fmla="*/ 19 h 123"/>
                <a:gd name="T12" fmla="*/ 182 w 194"/>
                <a:gd name="T13" fmla="*/ 12 h 123"/>
                <a:gd name="T14" fmla="*/ 179 w 194"/>
                <a:gd name="T15" fmla="*/ 6 h 123"/>
                <a:gd name="T16" fmla="*/ 173 w 194"/>
                <a:gd name="T17" fmla="*/ 2 h 123"/>
                <a:gd name="T18" fmla="*/ 167 w 194"/>
                <a:gd name="T19" fmla="*/ 0 h 123"/>
                <a:gd name="T20" fmla="*/ 159 w 194"/>
                <a:gd name="T21" fmla="*/ 0 h 123"/>
                <a:gd name="T22" fmla="*/ 154 w 194"/>
                <a:gd name="T23" fmla="*/ 0 h 123"/>
                <a:gd name="T24" fmla="*/ 146 w 194"/>
                <a:gd name="T25" fmla="*/ 0 h 123"/>
                <a:gd name="T26" fmla="*/ 138 w 194"/>
                <a:gd name="T27" fmla="*/ 4 h 123"/>
                <a:gd name="T28" fmla="*/ 123 w 194"/>
                <a:gd name="T29" fmla="*/ 10 h 123"/>
                <a:gd name="T30" fmla="*/ 108 w 194"/>
                <a:gd name="T31" fmla="*/ 21 h 123"/>
                <a:gd name="T32" fmla="*/ 75 w 194"/>
                <a:gd name="T33" fmla="*/ 46 h 123"/>
                <a:gd name="T34" fmla="*/ 44 w 194"/>
                <a:gd name="T35" fmla="*/ 75 h 123"/>
                <a:gd name="T36" fmla="*/ 17 w 194"/>
                <a:gd name="T37" fmla="*/ 100 h 123"/>
                <a:gd name="T38" fmla="*/ 0 w 194"/>
                <a:gd name="T39" fmla="*/ 119 h 123"/>
                <a:gd name="T40" fmla="*/ 4 w 194"/>
                <a:gd name="T41" fmla="*/ 123 h 123"/>
                <a:gd name="T42" fmla="*/ 23 w 194"/>
                <a:gd name="T43" fmla="*/ 106 h 123"/>
                <a:gd name="T44" fmla="*/ 50 w 194"/>
                <a:gd name="T45" fmla="*/ 81 h 123"/>
                <a:gd name="T46" fmla="*/ 79 w 194"/>
                <a:gd name="T47" fmla="*/ 52 h 123"/>
                <a:gd name="T48" fmla="*/ 111 w 194"/>
                <a:gd name="T49" fmla="*/ 27 h 123"/>
                <a:gd name="T50" fmla="*/ 127 w 194"/>
                <a:gd name="T51" fmla="*/ 18 h 123"/>
                <a:gd name="T52" fmla="*/ 142 w 194"/>
                <a:gd name="T53" fmla="*/ 10 h 123"/>
                <a:gd name="T54" fmla="*/ 148 w 194"/>
                <a:gd name="T55" fmla="*/ 8 h 123"/>
                <a:gd name="T56" fmla="*/ 154 w 194"/>
                <a:gd name="T57" fmla="*/ 6 h 123"/>
                <a:gd name="T58" fmla="*/ 159 w 194"/>
                <a:gd name="T59" fmla="*/ 6 h 123"/>
                <a:gd name="T60" fmla="*/ 165 w 194"/>
                <a:gd name="T61" fmla="*/ 8 h 123"/>
                <a:gd name="T62" fmla="*/ 169 w 194"/>
                <a:gd name="T63" fmla="*/ 10 h 123"/>
                <a:gd name="T64" fmla="*/ 173 w 194"/>
                <a:gd name="T65" fmla="*/ 12 h 123"/>
                <a:gd name="T66" fmla="*/ 177 w 194"/>
                <a:gd name="T67" fmla="*/ 16 h 123"/>
                <a:gd name="T68" fmla="*/ 180 w 194"/>
                <a:gd name="T69" fmla="*/ 21 h 123"/>
                <a:gd name="T70" fmla="*/ 182 w 194"/>
                <a:gd name="T71" fmla="*/ 29 h 123"/>
                <a:gd name="T72" fmla="*/ 184 w 194"/>
                <a:gd name="T73" fmla="*/ 39 h 123"/>
                <a:gd name="T74" fmla="*/ 186 w 194"/>
                <a:gd name="T75" fmla="*/ 50 h 123"/>
                <a:gd name="T76" fmla="*/ 186 w 194"/>
                <a:gd name="T77" fmla="*/ 64 h 123"/>
                <a:gd name="T78" fmla="*/ 186 w 194"/>
                <a:gd name="T79" fmla="*/ 62 h 123"/>
                <a:gd name="T80" fmla="*/ 192 w 194"/>
                <a:gd name="T81" fmla="*/ 66 h 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94"/>
                <a:gd name="T124" fmla="*/ 0 h 123"/>
                <a:gd name="T125" fmla="*/ 194 w 194"/>
                <a:gd name="T126" fmla="*/ 123 h 1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94" h="123">
                  <a:moveTo>
                    <a:pt x="192" y="66"/>
                  </a:moveTo>
                  <a:lnTo>
                    <a:pt x="194" y="64"/>
                  </a:lnTo>
                  <a:lnTo>
                    <a:pt x="192" y="50"/>
                  </a:lnTo>
                  <a:lnTo>
                    <a:pt x="192" y="39"/>
                  </a:lnTo>
                  <a:lnTo>
                    <a:pt x="190" y="27"/>
                  </a:lnTo>
                  <a:lnTo>
                    <a:pt x="186" y="19"/>
                  </a:lnTo>
                  <a:lnTo>
                    <a:pt x="182" y="12"/>
                  </a:lnTo>
                  <a:lnTo>
                    <a:pt x="179" y="6"/>
                  </a:lnTo>
                  <a:lnTo>
                    <a:pt x="173" y="2"/>
                  </a:lnTo>
                  <a:lnTo>
                    <a:pt x="167" y="0"/>
                  </a:lnTo>
                  <a:lnTo>
                    <a:pt x="159" y="0"/>
                  </a:lnTo>
                  <a:lnTo>
                    <a:pt x="154" y="0"/>
                  </a:lnTo>
                  <a:lnTo>
                    <a:pt x="146" y="0"/>
                  </a:lnTo>
                  <a:lnTo>
                    <a:pt x="138" y="4"/>
                  </a:lnTo>
                  <a:lnTo>
                    <a:pt x="123" y="10"/>
                  </a:lnTo>
                  <a:lnTo>
                    <a:pt x="108" y="21"/>
                  </a:lnTo>
                  <a:lnTo>
                    <a:pt x="75" y="46"/>
                  </a:lnTo>
                  <a:lnTo>
                    <a:pt x="44" y="75"/>
                  </a:lnTo>
                  <a:lnTo>
                    <a:pt x="17" y="100"/>
                  </a:lnTo>
                  <a:lnTo>
                    <a:pt x="0" y="119"/>
                  </a:lnTo>
                  <a:lnTo>
                    <a:pt x="4" y="123"/>
                  </a:lnTo>
                  <a:lnTo>
                    <a:pt x="23" y="106"/>
                  </a:lnTo>
                  <a:lnTo>
                    <a:pt x="50" y="81"/>
                  </a:lnTo>
                  <a:lnTo>
                    <a:pt x="79" y="52"/>
                  </a:lnTo>
                  <a:lnTo>
                    <a:pt x="111" y="27"/>
                  </a:lnTo>
                  <a:lnTo>
                    <a:pt x="127" y="18"/>
                  </a:lnTo>
                  <a:lnTo>
                    <a:pt x="142" y="10"/>
                  </a:lnTo>
                  <a:lnTo>
                    <a:pt x="148" y="8"/>
                  </a:lnTo>
                  <a:lnTo>
                    <a:pt x="154" y="6"/>
                  </a:lnTo>
                  <a:lnTo>
                    <a:pt x="159" y="6"/>
                  </a:lnTo>
                  <a:lnTo>
                    <a:pt x="165" y="8"/>
                  </a:lnTo>
                  <a:lnTo>
                    <a:pt x="169" y="10"/>
                  </a:lnTo>
                  <a:lnTo>
                    <a:pt x="173" y="12"/>
                  </a:lnTo>
                  <a:lnTo>
                    <a:pt x="177" y="16"/>
                  </a:lnTo>
                  <a:lnTo>
                    <a:pt x="180" y="21"/>
                  </a:lnTo>
                  <a:lnTo>
                    <a:pt x="182" y="29"/>
                  </a:lnTo>
                  <a:lnTo>
                    <a:pt x="184" y="39"/>
                  </a:lnTo>
                  <a:lnTo>
                    <a:pt x="186" y="50"/>
                  </a:lnTo>
                  <a:lnTo>
                    <a:pt x="186" y="64"/>
                  </a:lnTo>
                  <a:lnTo>
                    <a:pt x="186" y="62"/>
                  </a:lnTo>
                  <a:lnTo>
                    <a:pt x="192" y="6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6" name="Freeform 1210"/>
            <p:cNvSpPr>
              <a:spLocks/>
            </p:cNvSpPr>
            <p:nvPr/>
          </p:nvSpPr>
          <p:spPr bwMode="auto">
            <a:xfrm>
              <a:off x="3705" y="2029"/>
              <a:ext cx="223" cy="119"/>
            </a:xfrm>
            <a:custGeom>
              <a:avLst/>
              <a:gdLst>
                <a:gd name="T0" fmla="*/ 2 w 223"/>
                <a:gd name="T1" fmla="*/ 99 h 119"/>
                <a:gd name="T2" fmla="*/ 0 w 223"/>
                <a:gd name="T3" fmla="*/ 99 h 119"/>
                <a:gd name="T4" fmla="*/ 20 w 223"/>
                <a:gd name="T5" fmla="*/ 107 h 119"/>
                <a:gd name="T6" fmla="*/ 39 w 223"/>
                <a:gd name="T7" fmla="*/ 113 h 119"/>
                <a:gd name="T8" fmla="*/ 56 w 223"/>
                <a:gd name="T9" fmla="*/ 117 h 119"/>
                <a:gd name="T10" fmla="*/ 73 w 223"/>
                <a:gd name="T11" fmla="*/ 119 h 119"/>
                <a:gd name="T12" fmla="*/ 89 w 223"/>
                <a:gd name="T13" fmla="*/ 117 h 119"/>
                <a:gd name="T14" fmla="*/ 102 w 223"/>
                <a:gd name="T15" fmla="*/ 115 h 119"/>
                <a:gd name="T16" fmla="*/ 117 w 223"/>
                <a:gd name="T17" fmla="*/ 111 h 119"/>
                <a:gd name="T18" fmla="*/ 129 w 223"/>
                <a:gd name="T19" fmla="*/ 105 h 119"/>
                <a:gd name="T20" fmla="*/ 142 w 223"/>
                <a:gd name="T21" fmla="*/ 98 h 119"/>
                <a:gd name="T22" fmla="*/ 154 w 223"/>
                <a:gd name="T23" fmla="*/ 88 h 119"/>
                <a:gd name="T24" fmla="*/ 165 w 223"/>
                <a:gd name="T25" fmla="*/ 76 h 119"/>
                <a:gd name="T26" fmla="*/ 177 w 223"/>
                <a:gd name="T27" fmla="*/ 65 h 119"/>
                <a:gd name="T28" fmla="*/ 200 w 223"/>
                <a:gd name="T29" fmla="*/ 36 h 119"/>
                <a:gd name="T30" fmla="*/ 223 w 223"/>
                <a:gd name="T31" fmla="*/ 4 h 119"/>
                <a:gd name="T32" fmla="*/ 217 w 223"/>
                <a:gd name="T33" fmla="*/ 0 h 119"/>
                <a:gd name="T34" fmla="*/ 194 w 223"/>
                <a:gd name="T35" fmla="*/ 32 h 119"/>
                <a:gd name="T36" fmla="*/ 173 w 223"/>
                <a:gd name="T37" fmla="*/ 61 h 119"/>
                <a:gd name="T38" fmla="*/ 162 w 223"/>
                <a:gd name="T39" fmla="*/ 73 h 119"/>
                <a:gd name="T40" fmla="*/ 150 w 223"/>
                <a:gd name="T41" fmla="*/ 82 h 119"/>
                <a:gd name="T42" fmla="*/ 139 w 223"/>
                <a:gd name="T43" fmla="*/ 92 h 119"/>
                <a:gd name="T44" fmla="*/ 127 w 223"/>
                <a:gd name="T45" fmla="*/ 98 h 119"/>
                <a:gd name="T46" fmla="*/ 114 w 223"/>
                <a:gd name="T47" fmla="*/ 103 h 119"/>
                <a:gd name="T48" fmla="*/ 100 w 223"/>
                <a:gd name="T49" fmla="*/ 107 h 119"/>
                <a:gd name="T50" fmla="*/ 87 w 223"/>
                <a:gd name="T51" fmla="*/ 111 h 119"/>
                <a:gd name="T52" fmla="*/ 73 w 223"/>
                <a:gd name="T53" fmla="*/ 111 h 119"/>
                <a:gd name="T54" fmla="*/ 58 w 223"/>
                <a:gd name="T55" fmla="*/ 109 h 119"/>
                <a:gd name="T56" fmla="*/ 41 w 223"/>
                <a:gd name="T57" fmla="*/ 105 h 119"/>
                <a:gd name="T58" fmla="*/ 21 w 223"/>
                <a:gd name="T59" fmla="*/ 99 h 119"/>
                <a:gd name="T60" fmla="*/ 2 w 223"/>
                <a:gd name="T61" fmla="*/ 92 h 119"/>
                <a:gd name="T62" fmla="*/ 0 w 223"/>
                <a:gd name="T63" fmla="*/ 92 h 119"/>
                <a:gd name="T64" fmla="*/ 2 w 223"/>
                <a:gd name="T65" fmla="*/ 99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3"/>
                <a:gd name="T100" fmla="*/ 0 h 119"/>
                <a:gd name="T101" fmla="*/ 223 w 223"/>
                <a:gd name="T102" fmla="*/ 119 h 1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3" h="119">
                  <a:moveTo>
                    <a:pt x="2" y="99"/>
                  </a:moveTo>
                  <a:lnTo>
                    <a:pt x="0" y="99"/>
                  </a:lnTo>
                  <a:lnTo>
                    <a:pt x="20" y="107"/>
                  </a:lnTo>
                  <a:lnTo>
                    <a:pt x="39" y="113"/>
                  </a:lnTo>
                  <a:lnTo>
                    <a:pt x="56" y="117"/>
                  </a:lnTo>
                  <a:lnTo>
                    <a:pt x="73" y="119"/>
                  </a:lnTo>
                  <a:lnTo>
                    <a:pt x="89" y="117"/>
                  </a:lnTo>
                  <a:lnTo>
                    <a:pt x="102" y="115"/>
                  </a:lnTo>
                  <a:lnTo>
                    <a:pt x="117" y="111"/>
                  </a:lnTo>
                  <a:lnTo>
                    <a:pt x="129" y="105"/>
                  </a:lnTo>
                  <a:lnTo>
                    <a:pt x="142" y="98"/>
                  </a:lnTo>
                  <a:lnTo>
                    <a:pt x="154" y="88"/>
                  </a:lnTo>
                  <a:lnTo>
                    <a:pt x="165" y="76"/>
                  </a:lnTo>
                  <a:lnTo>
                    <a:pt x="177" y="65"/>
                  </a:lnTo>
                  <a:lnTo>
                    <a:pt x="200" y="36"/>
                  </a:lnTo>
                  <a:lnTo>
                    <a:pt x="223" y="4"/>
                  </a:lnTo>
                  <a:lnTo>
                    <a:pt x="217" y="0"/>
                  </a:lnTo>
                  <a:lnTo>
                    <a:pt x="194" y="32"/>
                  </a:lnTo>
                  <a:lnTo>
                    <a:pt x="173" y="61"/>
                  </a:lnTo>
                  <a:lnTo>
                    <a:pt x="162" y="73"/>
                  </a:lnTo>
                  <a:lnTo>
                    <a:pt x="150" y="82"/>
                  </a:lnTo>
                  <a:lnTo>
                    <a:pt x="139" y="92"/>
                  </a:lnTo>
                  <a:lnTo>
                    <a:pt x="127" y="98"/>
                  </a:lnTo>
                  <a:lnTo>
                    <a:pt x="114" y="103"/>
                  </a:lnTo>
                  <a:lnTo>
                    <a:pt x="100" y="107"/>
                  </a:lnTo>
                  <a:lnTo>
                    <a:pt x="87" y="111"/>
                  </a:lnTo>
                  <a:lnTo>
                    <a:pt x="73" y="111"/>
                  </a:lnTo>
                  <a:lnTo>
                    <a:pt x="58" y="109"/>
                  </a:lnTo>
                  <a:lnTo>
                    <a:pt x="41" y="105"/>
                  </a:lnTo>
                  <a:lnTo>
                    <a:pt x="21" y="99"/>
                  </a:lnTo>
                  <a:lnTo>
                    <a:pt x="2" y="92"/>
                  </a:lnTo>
                  <a:lnTo>
                    <a:pt x="0" y="92"/>
                  </a:lnTo>
                  <a:lnTo>
                    <a:pt x="2" y="9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7" name="Freeform 1211"/>
            <p:cNvSpPr>
              <a:spLocks/>
            </p:cNvSpPr>
            <p:nvPr/>
          </p:nvSpPr>
          <p:spPr bwMode="auto">
            <a:xfrm>
              <a:off x="3183" y="2121"/>
              <a:ext cx="524" cy="349"/>
            </a:xfrm>
            <a:custGeom>
              <a:avLst/>
              <a:gdLst>
                <a:gd name="T0" fmla="*/ 8 w 524"/>
                <a:gd name="T1" fmla="*/ 345 h 349"/>
                <a:gd name="T2" fmla="*/ 8 w 524"/>
                <a:gd name="T3" fmla="*/ 349 h 349"/>
                <a:gd name="T4" fmla="*/ 71 w 524"/>
                <a:gd name="T5" fmla="*/ 297 h 349"/>
                <a:gd name="T6" fmla="*/ 137 w 524"/>
                <a:gd name="T7" fmla="*/ 245 h 349"/>
                <a:gd name="T8" fmla="*/ 202 w 524"/>
                <a:gd name="T9" fmla="*/ 194 h 349"/>
                <a:gd name="T10" fmla="*/ 269 w 524"/>
                <a:gd name="T11" fmla="*/ 146 h 349"/>
                <a:gd name="T12" fmla="*/ 302 w 524"/>
                <a:gd name="T13" fmla="*/ 123 h 349"/>
                <a:gd name="T14" fmla="*/ 332 w 524"/>
                <a:gd name="T15" fmla="*/ 102 h 349"/>
                <a:gd name="T16" fmla="*/ 365 w 524"/>
                <a:gd name="T17" fmla="*/ 80 h 349"/>
                <a:gd name="T18" fmla="*/ 398 w 524"/>
                <a:gd name="T19" fmla="*/ 63 h 349"/>
                <a:gd name="T20" fmla="*/ 430 w 524"/>
                <a:gd name="T21" fmla="*/ 46 h 349"/>
                <a:gd name="T22" fmla="*/ 461 w 524"/>
                <a:gd name="T23" fmla="*/ 31 h 349"/>
                <a:gd name="T24" fmla="*/ 494 w 524"/>
                <a:gd name="T25" fmla="*/ 17 h 349"/>
                <a:gd name="T26" fmla="*/ 524 w 524"/>
                <a:gd name="T27" fmla="*/ 7 h 349"/>
                <a:gd name="T28" fmla="*/ 522 w 524"/>
                <a:gd name="T29" fmla="*/ 0 h 349"/>
                <a:gd name="T30" fmla="*/ 490 w 524"/>
                <a:gd name="T31" fmla="*/ 11 h 349"/>
                <a:gd name="T32" fmla="*/ 459 w 524"/>
                <a:gd name="T33" fmla="*/ 25 h 349"/>
                <a:gd name="T34" fmla="*/ 426 w 524"/>
                <a:gd name="T35" fmla="*/ 38 h 349"/>
                <a:gd name="T36" fmla="*/ 394 w 524"/>
                <a:gd name="T37" fmla="*/ 55 h 349"/>
                <a:gd name="T38" fmla="*/ 361 w 524"/>
                <a:gd name="T39" fmla="*/ 75 h 349"/>
                <a:gd name="T40" fmla="*/ 329 w 524"/>
                <a:gd name="T41" fmla="*/ 96 h 349"/>
                <a:gd name="T42" fmla="*/ 296 w 524"/>
                <a:gd name="T43" fmla="*/ 117 h 349"/>
                <a:gd name="T44" fmla="*/ 263 w 524"/>
                <a:gd name="T45" fmla="*/ 140 h 349"/>
                <a:gd name="T46" fmla="*/ 198 w 524"/>
                <a:gd name="T47" fmla="*/ 188 h 349"/>
                <a:gd name="T48" fmla="*/ 133 w 524"/>
                <a:gd name="T49" fmla="*/ 240 h 349"/>
                <a:gd name="T50" fmla="*/ 68 w 524"/>
                <a:gd name="T51" fmla="*/ 292 h 349"/>
                <a:gd name="T52" fmla="*/ 2 w 524"/>
                <a:gd name="T53" fmla="*/ 343 h 349"/>
                <a:gd name="T54" fmla="*/ 2 w 524"/>
                <a:gd name="T55" fmla="*/ 347 h 349"/>
                <a:gd name="T56" fmla="*/ 2 w 524"/>
                <a:gd name="T57" fmla="*/ 343 h 349"/>
                <a:gd name="T58" fmla="*/ 0 w 524"/>
                <a:gd name="T59" fmla="*/ 345 h 349"/>
                <a:gd name="T60" fmla="*/ 2 w 524"/>
                <a:gd name="T61" fmla="*/ 347 h 349"/>
                <a:gd name="T62" fmla="*/ 8 w 524"/>
                <a:gd name="T63" fmla="*/ 345 h 3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4"/>
                <a:gd name="T97" fmla="*/ 0 h 349"/>
                <a:gd name="T98" fmla="*/ 524 w 524"/>
                <a:gd name="T99" fmla="*/ 349 h 3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4" h="349">
                  <a:moveTo>
                    <a:pt x="8" y="345"/>
                  </a:moveTo>
                  <a:lnTo>
                    <a:pt x="8" y="349"/>
                  </a:lnTo>
                  <a:lnTo>
                    <a:pt x="71" y="297"/>
                  </a:lnTo>
                  <a:lnTo>
                    <a:pt x="137" y="245"/>
                  </a:lnTo>
                  <a:lnTo>
                    <a:pt x="202" y="194"/>
                  </a:lnTo>
                  <a:lnTo>
                    <a:pt x="269" y="146"/>
                  </a:lnTo>
                  <a:lnTo>
                    <a:pt x="302" y="123"/>
                  </a:lnTo>
                  <a:lnTo>
                    <a:pt x="332" y="102"/>
                  </a:lnTo>
                  <a:lnTo>
                    <a:pt x="365" y="80"/>
                  </a:lnTo>
                  <a:lnTo>
                    <a:pt x="398" y="63"/>
                  </a:lnTo>
                  <a:lnTo>
                    <a:pt x="430" y="46"/>
                  </a:lnTo>
                  <a:lnTo>
                    <a:pt x="461" y="31"/>
                  </a:lnTo>
                  <a:lnTo>
                    <a:pt x="494" y="17"/>
                  </a:lnTo>
                  <a:lnTo>
                    <a:pt x="524" y="7"/>
                  </a:lnTo>
                  <a:lnTo>
                    <a:pt x="522" y="0"/>
                  </a:lnTo>
                  <a:lnTo>
                    <a:pt x="490" y="11"/>
                  </a:lnTo>
                  <a:lnTo>
                    <a:pt x="459" y="25"/>
                  </a:lnTo>
                  <a:lnTo>
                    <a:pt x="426" y="38"/>
                  </a:lnTo>
                  <a:lnTo>
                    <a:pt x="394" y="55"/>
                  </a:lnTo>
                  <a:lnTo>
                    <a:pt x="361" y="75"/>
                  </a:lnTo>
                  <a:lnTo>
                    <a:pt x="329" y="96"/>
                  </a:lnTo>
                  <a:lnTo>
                    <a:pt x="296" y="117"/>
                  </a:lnTo>
                  <a:lnTo>
                    <a:pt x="263" y="140"/>
                  </a:lnTo>
                  <a:lnTo>
                    <a:pt x="198" y="188"/>
                  </a:lnTo>
                  <a:lnTo>
                    <a:pt x="133" y="240"/>
                  </a:lnTo>
                  <a:lnTo>
                    <a:pt x="68" y="292"/>
                  </a:lnTo>
                  <a:lnTo>
                    <a:pt x="2" y="343"/>
                  </a:lnTo>
                  <a:lnTo>
                    <a:pt x="2" y="347"/>
                  </a:lnTo>
                  <a:lnTo>
                    <a:pt x="2" y="343"/>
                  </a:lnTo>
                  <a:lnTo>
                    <a:pt x="0" y="345"/>
                  </a:lnTo>
                  <a:lnTo>
                    <a:pt x="2" y="347"/>
                  </a:lnTo>
                  <a:lnTo>
                    <a:pt x="8" y="34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8" name="Freeform 1212"/>
            <p:cNvSpPr>
              <a:spLocks/>
            </p:cNvSpPr>
            <p:nvPr/>
          </p:nvSpPr>
          <p:spPr bwMode="auto">
            <a:xfrm>
              <a:off x="3153" y="2466"/>
              <a:ext cx="65" cy="208"/>
            </a:xfrm>
            <a:custGeom>
              <a:avLst/>
              <a:gdLst>
                <a:gd name="T0" fmla="*/ 7 w 65"/>
                <a:gd name="T1" fmla="*/ 204 h 208"/>
                <a:gd name="T2" fmla="*/ 6 w 65"/>
                <a:gd name="T3" fmla="*/ 208 h 208"/>
                <a:gd name="T4" fmla="*/ 19 w 65"/>
                <a:gd name="T5" fmla="*/ 194 h 208"/>
                <a:gd name="T6" fmla="*/ 30 w 65"/>
                <a:gd name="T7" fmla="*/ 181 h 208"/>
                <a:gd name="T8" fmla="*/ 40 w 65"/>
                <a:gd name="T9" fmla="*/ 167 h 208"/>
                <a:gd name="T10" fmla="*/ 48 w 65"/>
                <a:gd name="T11" fmla="*/ 154 h 208"/>
                <a:gd name="T12" fmla="*/ 53 w 65"/>
                <a:gd name="T13" fmla="*/ 142 h 208"/>
                <a:gd name="T14" fmla="*/ 59 w 65"/>
                <a:gd name="T15" fmla="*/ 129 h 208"/>
                <a:gd name="T16" fmla="*/ 63 w 65"/>
                <a:gd name="T17" fmla="*/ 117 h 208"/>
                <a:gd name="T18" fmla="*/ 65 w 65"/>
                <a:gd name="T19" fmla="*/ 104 h 208"/>
                <a:gd name="T20" fmla="*/ 65 w 65"/>
                <a:gd name="T21" fmla="*/ 92 h 208"/>
                <a:gd name="T22" fmla="*/ 65 w 65"/>
                <a:gd name="T23" fmla="*/ 79 h 208"/>
                <a:gd name="T24" fmla="*/ 63 w 65"/>
                <a:gd name="T25" fmla="*/ 66 h 208"/>
                <a:gd name="T26" fmla="*/ 59 w 65"/>
                <a:gd name="T27" fmla="*/ 54 h 208"/>
                <a:gd name="T28" fmla="*/ 52 w 65"/>
                <a:gd name="T29" fmla="*/ 27 h 208"/>
                <a:gd name="T30" fmla="*/ 38 w 65"/>
                <a:gd name="T31" fmla="*/ 0 h 208"/>
                <a:gd name="T32" fmla="*/ 32 w 65"/>
                <a:gd name="T33" fmla="*/ 2 h 208"/>
                <a:gd name="T34" fmla="*/ 44 w 65"/>
                <a:gd name="T35" fmla="*/ 29 h 208"/>
                <a:gd name="T36" fmla="*/ 53 w 65"/>
                <a:gd name="T37" fmla="*/ 56 h 208"/>
                <a:gd name="T38" fmla="*/ 55 w 65"/>
                <a:gd name="T39" fmla="*/ 67 h 208"/>
                <a:gd name="T40" fmla="*/ 57 w 65"/>
                <a:gd name="T41" fmla="*/ 79 h 208"/>
                <a:gd name="T42" fmla="*/ 57 w 65"/>
                <a:gd name="T43" fmla="*/ 92 h 208"/>
                <a:gd name="T44" fmla="*/ 57 w 65"/>
                <a:gd name="T45" fmla="*/ 104 h 208"/>
                <a:gd name="T46" fmla="*/ 55 w 65"/>
                <a:gd name="T47" fmla="*/ 115 h 208"/>
                <a:gd name="T48" fmla="*/ 52 w 65"/>
                <a:gd name="T49" fmla="*/ 127 h 208"/>
                <a:gd name="T50" fmla="*/ 48 w 65"/>
                <a:gd name="T51" fmla="*/ 138 h 208"/>
                <a:gd name="T52" fmla="*/ 42 w 65"/>
                <a:gd name="T53" fmla="*/ 150 h 208"/>
                <a:gd name="T54" fmla="*/ 34 w 65"/>
                <a:gd name="T55" fmla="*/ 163 h 208"/>
                <a:gd name="T56" fmla="*/ 25 w 65"/>
                <a:gd name="T57" fmla="*/ 175 h 208"/>
                <a:gd name="T58" fmla="*/ 13 w 65"/>
                <a:gd name="T59" fmla="*/ 188 h 208"/>
                <a:gd name="T60" fmla="*/ 2 w 65"/>
                <a:gd name="T61" fmla="*/ 202 h 208"/>
                <a:gd name="T62" fmla="*/ 0 w 65"/>
                <a:gd name="T63" fmla="*/ 206 h 208"/>
                <a:gd name="T64" fmla="*/ 2 w 65"/>
                <a:gd name="T65" fmla="*/ 202 h 208"/>
                <a:gd name="T66" fmla="*/ 0 w 65"/>
                <a:gd name="T67" fmla="*/ 204 h 208"/>
                <a:gd name="T68" fmla="*/ 0 w 65"/>
                <a:gd name="T69" fmla="*/ 206 h 208"/>
                <a:gd name="T70" fmla="*/ 7 w 65"/>
                <a:gd name="T71" fmla="*/ 204 h 2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5"/>
                <a:gd name="T109" fmla="*/ 0 h 208"/>
                <a:gd name="T110" fmla="*/ 65 w 65"/>
                <a:gd name="T111" fmla="*/ 208 h 20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5" h="208">
                  <a:moveTo>
                    <a:pt x="7" y="204"/>
                  </a:moveTo>
                  <a:lnTo>
                    <a:pt x="6" y="208"/>
                  </a:lnTo>
                  <a:lnTo>
                    <a:pt x="19" y="194"/>
                  </a:lnTo>
                  <a:lnTo>
                    <a:pt x="30" y="181"/>
                  </a:lnTo>
                  <a:lnTo>
                    <a:pt x="40" y="167"/>
                  </a:lnTo>
                  <a:lnTo>
                    <a:pt x="48" y="154"/>
                  </a:lnTo>
                  <a:lnTo>
                    <a:pt x="53" y="142"/>
                  </a:lnTo>
                  <a:lnTo>
                    <a:pt x="59" y="129"/>
                  </a:lnTo>
                  <a:lnTo>
                    <a:pt x="63" y="117"/>
                  </a:lnTo>
                  <a:lnTo>
                    <a:pt x="65" y="104"/>
                  </a:lnTo>
                  <a:lnTo>
                    <a:pt x="65" y="92"/>
                  </a:lnTo>
                  <a:lnTo>
                    <a:pt x="65" y="79"/>
                  </a:lnTo>
                  <a:lnTo>
                    <a:pt x="63" y="66"/>
                  </a:lnTo>
                  <a:lnTo>
                    <a:pt x="59" y="54"/>
                  </a:lnTo>
                  <a:lnTo>
                    <a:pt x="52" y="27"/>
                  </a:lnTo>
                  <a:lnTo>
                    <a:pt x="38" y="0"/>
                  </a:lnTo>
                  <a:lnTo>
                    <a:pt x="32" y="2"/>
                  </a:lnTo>
                  <a:lnTo>
                    <a:pt x="44" y="29"/>
                  </a:lnTo>
                  <a:lnTo>
                    <a:pt x="53" y="56"/>
                  </a:lnTo>
                  <a:lnTo>
                    <a:pt x="55" y="67"/>
                  </a:lnTo>
                  <a:lnTo>
                    <a:pt x="57" y="79"/>
                  </a:lnTo>
                  <a:lnTo>
                    <a:pt x="57" y="92"/>
                  </a:lnTo>
                  <a:lnTo>
                    <a:pt x="57" y="104"/>
                  </a:lnTo>
                  <a:lnTo>
                    <a:pt x="55" y="115"/>
                  </a:lnTo>
                  <a:lnTo>
                    <a:pt x="52" y="127"/>
                  </a:lnTo>
                  <a:lnTo>
                    <a:pt x="48" y="138"/>
                  </a:lnTo>
                  <a:lnTo>
                    <a:pt x="42" y="150"/>
                  </a:lnTo>
                  <a:lnTo>
                    <a:pt x="34" y="163"/>
                  </a:lnTo>
                  <a:lnTo>
                    <a:pt x="25" y="175"/>
                  </a:lnTo>
                  <a:lnTo>
                    <a:pt x="13" y="188"/>
                  </a:lnTo>
                  <a:lnTo>
                    <a:pt x="2" y="202"/>
                  </a:lnTo>
                  <a:lnTo>
                    <a:pt x="0" y="206"/>
                  </a:lnTo>
                  <a:lnTo>
                    <a:pt x="2" y="202"/>
                  </a:lnTo>
                  <a:lnTo>
                    <a:pt x="0" y="204"/>
                  </a:lnTo>
                  <a:lnTo>
                    <a:pt x="0" y="206"/>
                  </a:lnTo>
                  <a:lnTo>
                    <a:pt x="7" y="20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49" name="Freeform 1213"/>
            <p:cNvSpPr>
              <a:spLocks/>
            </p:cNvSpPr>
            <p:nvPr/>
          </p:nvSpPr>
          <p:spPr bwMode="auto">
            <a:xfrm>
              <a:off x="3149" y="2670"/>
              <a:ext cx="15" cy="205"/>
            </a:xfrm>
            <a:custGeom>
              <a:avLst/>
              <a:gdLst>
                <a:gd name="T0" fmla="*/ 8 w 15"/>
                <a:gd name="T1" fmla="*/ 199 h 205"/>
                <a:gd name="T2" fmla="*/ 11 w 15"/>
                <a:gd name="T3" fmla="*/ 201 h 205"/>
                <a:gd name="T4" fmla="*/ 8 w 15"/>
                <a:gd name="T5" fmla="*/ 182 h 205"/>
                <a:gd name="T6" fmla="*/ 8 w 15"/>
                <a:gd name="T7" fmla="*/ 159 h 205"/>
                <a:gd name="T8" fmla="*/ 10 w 15"/>
                <a:gd name="T9" fmla="*/ 134 h 205"/>
                <a:gd name="T10" fmla="*/ 11 w 15"/>
                <a:gd name="T11" fmla="*/ 107 h 205"/>
                <a:gd name="T12" fmla="*/ 15 w 15"/>
                <a:gd name="T13" fmla="*/ 78 h 205"/>
                <a:gd name="T14" fmla="*/ 15 w 15"/>
                <a:gd name="T15" fmla="*/ 52 h 205"/>
                <a:gd name="T16" fmla="*/ 15 w 15"/>
                <a:gd name="T17" fmla="*/ 25 h 205"/>
                <a:gd name="T18" fmla="*/ 11 w 15"/>
                <a:gd name="T19" fmla="*/ 0 h 205"/>
                <a:gd name="T20" fmla="*/ 4 w 15"/>
                <a:gd name="T21" fmla="*/ 2 h 205"/>
                <a:gd name="T22" fmla="*/ 8 w 15"/>
                <a:gd name="T23" fmla="*/ 25 h 205"/>
                <a:gd name="T24" fmla="*/ 10 w 15"/>
                <a:gd name="T25" fmla="*/ 52 h 205"/>
                <a:gd name="T26" fmla="*/ 8 w 15"/>
                <a:gd name="T27" fmla="*/ 78 h 205"/>
                <a:gd name="T28" fmla="*/ 6 w 15"/>
                <a:gd name="T29" fmla="*/ 107 h 205"/>
                <a:gd name="T30" fmla="*/ 2 w 15"/>
                <a:gd name="T31" fmla="*/ 134 h 205"/>
                <a:gd name="T32" fmla="*/ 0 w 15"/>
                <a:gd name="T33" fmla="*/ 159 h 205"/>
                <a:gd name="T34" fmla="*/ 0 w 15"/>
                <a:gd name="T35" fmla="*/ 184 h 205"/>
                <a:gd name="T36" fmla="*/ 4 w 15"/>
                <a:gd name="T37" fmla="*/ 203 h 205"/>
                <a:gd name="T38" fmla="*/ 8 w 15"/>
                <a:gd name="T39" fmla="*/ 205 h 205"/>
                <a:gd name="T40" fmla="*/ 4 w 15"/>
                <a:gd name="T41" fmla="*/ 203 h 205"/>
                <a:gd name="T42" fmla="*/ 6 w 15"/>
                <a:gd name="T43" fmla="*/ 205 h 205"/>
                <a:gd name="T44" fmla="*/ 8 w 15"/>
                <a:gd name="T45" fmla="*/ 205 h 205"/>
                <a:gd name="T46" fmla="*/ 8 w 15"/>
                <a:gd name="T47" fmla="*/ 199 h 2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05"/>
                <a:gd name="T74" fmla="*/ 15 w 15"/>
                <a:gd name="T75" fmla="*/ 205 h 20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05">
                  <a:moveTo>
                    <a:pt x="8" y="199"/>
                  </a:moveTo>
                  <a:lnTo>
                    <a:pt x="11" y="201"/>
                  </a:lnTo>
                  <a:lnTo>
                    <a:pt x="8" y="182"/>
                  </a:lnTo>
                  <a:lnTo>
                    <a:pt x="8" y="159"/>
                  </a:lnTo>
                  <a:lnTo>
                    <a:pt x="10" y="134"/>
                  </a:lnTo>
                  <a:lnTo>
                    <a:pt x="11" y="107"/>
                  </a:lnTo>
                  <a:lnTo>
                    <a:pt x="15" y="78"/>
                  </a:lnTo>
                  <a:lnTo>
                    <a:pt x="15" y="52"/>
                  </a:lnTo>
                  <a:lnTo>
                    <a:pt x="15" y="25"/>
                  </a:lnTo>
                  <a:lnTo>
                    <a:pt x="11" y="0"/>
                  </a:lnTo>
                  <a:lnTo>
                    <a:pt x="4" y="2"/>
                  </a:lnTo>
                  <a:lnTo>
                    <a:pt x="8" y="25"/>
                  </a:lnTo>
                  <a:lnTo>
                    <a:pt x="10" y="52"/>
                  </a:lnTo>
                  <a:lnTo>
                    <a:pt x="8" y="78"/>
                  </a:lnTo>
                  <a:lnTo>
                    <a:pt x="6" y="107"/>
                  </a:lnTo>
                  <a:lnTo>
                    <a:pt x="2" y="134"/>
                  </a:lnTo>
                  <a:lnTo>
                    <a:pt x="0" y="159"/>
                  </a:lnTo>
                  <a:lnTo>
                    <a:pt x="0" y="184"/>
                  </a:lnTo>
                  <a:lnTo>
                    <a:pt x="4" y="203"/>
                  </a:lnTo>
                  <a:lnTo>
                    <a:pt x="8" y="205"/>
                  </a:lnTo>
                  <a:lnTo>
                    <a:pt x="4" y="203"/>
                  </a:lnTo>
                  <a:lnTo>
                    <a:pt x="6" y="205"/>
                  </a:lnTo>
                  <a:lnTo>
                    <a:pt x="8" y="205"/>
                  </a:lnTo>
                  <a:lnTo>
                    <a:pt x="8" y="19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0" name="Freeform 1214"/>
            <p:cNvSpPr>
              <a:spLocks/>
            </p:cNvSpPr>
            <p:nvPr/>
          </p:nvSpPr>
          <p:spPr bwMode="auto">
            <a:xfrm>
              <a:off x="3153" y="2869"/>
              <a:ext cx="115" cy="192"/>
            </a:xfrm>
            <a:custGeom>
              <a:avLst/>
              <a:gdLst>
                <a:gd name="T0" fmla="*/ 6 w 115"/>
                <a:gd name="T1" fmla="*/ 188 h 192"/>
                <a:gd name="T2" fmla="*/ 7 w 115"/>
                <a:gd name="T3" fmla="*/ 192 h 192"/>
                <a:gd name="T4" fmla="*/ 32 w 115"/>
                <a:gd name="T5" fmla="*/ 160 h 192"/>
                <a:gd name="T6" fmla="*/ 61 w 115"/>
                <a:gd name="T7" fmla="*/ 127 h 192"/>
                <a:gd name="T8" fmla="*/ 75 w 115"/>
                <a:gd name="T9" fmla="*/ 112 h 192"/>
                <a:gd name="T10" fmla="*/ 88 w 115"/>
                <a:gd name="T11" fmla="*/ 94 h 192"/>
                <a:gd name="T12" fmla="*/ 100 w 115"/>
                <a:gd name="T13" fmla="*/ 81 h 192"/>
                <a:gd name="T14" fmla="*/ 109 w 115"/>
                <a:gd name="T15" fmla="*/ 66 h 192"/>
                <a:gd name="T16" fmla="*/ 115 w 115"/>
                <a:gd name="T17" fmla="*/ 52 h 192"/>
                <a:gd name="T18" fmla="*/ 115 w 115"/>
                <a:gd name="T19" fmla="*/ 41 h 192"/>
                <a:gd name="T20" fmla="*/ 115 w 115"/>
                <a:gd name="T21" fmla="*/ 33 h 192"/>
                <a:gd name="T22" fmla="*/ 113 w 115"/>
                <a:gd name="T23" fmla="*/ 27 h 192"/>
                <a:gd name="T24" fmla="*/ 109 w 115"/>
                <a:gd name="T25" fmla="*/ 21 h 192"/>
                <a:gd name="T26" fmla="*/ 103 w 115"/>
                <a:gd name="T27" fmla="*/ 18 h 192"/>
                <a:gd name="T28" fmla="*/ 96 w 115"/>
                <a:gd name="T29" fmla="*/ 14 h 192"/>
                <a:gd name="T30" fmla="*/ 88 w 115"/>
                <a:gd name="T31" fmla="*/ 10 h 192"/>
                <a:gd name="T32" fmla="*/ 78 w 115"/>
                <a:gd name="T33" fmla="*/ 6 h 192"/>
                <a:gd name="T34" fmla="*/ 67 w 115"/>
                <a:gd name="T35" fmla="*/ 4 h 192"/>
                <a:gd name="T36" fmla="*/ 40 w 115"/>
                <a:gd name="T37" fmla="*/ 0 h 192"/>
                <a:gd name="T38" fmla="*/ 4 w 115"/>
                <a:gd name="T39" fmla="*/ 0 h 192"/>
                <a:gd name="T40" fmla="*/ 4 w 115"/>
                <a:gd name="T41" fmla="*/ 6 h 192"/>
                <a:gd name="T42" fmla="*/ 38 w 115"/>
                <a:gd name="T43" fmla="*/ 8 h 192"/>
                <a:gd name="T44" fmla="*/ 67 w 115"/>
                <a:gd name="T45" fmla="*/ 12 h 192"/>
                <a:gd name="T46" fmla="*/ 77 w 115"/>
                <a:gd name="T47" fmla="*/ 14 h 192"/>
                <a:gd name="T48" fmla="*/ 86 w 115"/>
                <a:gd name="T49" fmla="*/ 16 h 192"/>
                <a:gd name="T50" fmla="*/ 94 w 115"/>
                <a:gd name="T51" fmla="*/ 19 h 192"/>
                <a:gd name="T52" fmla="*/ 100 w 115"/>
                <a:gd name="T53" fmla="*/ 23 h 192"/>
                <a:gd name="T54" fmla="*/ 103 w 115"/>
                <a:gd name="T55" fmla="*/ 27 h 192"/>
                <a:gd name="T56" fmla="*/ 105 w 115"/>
                <a:gd name="T57" fmla="*/ 31 h 192"/>
                <a:gd name="T58" fmla="*/ 107 w 115"/>
                <a:gd name="T59" fmla="*/ 35 h 192"/>
                <a:gd name="T60" fmla="*/ 109 w 115"/>
                <a:gd name="T61" fmla="*/ 39 h 192"/>
                <a:gd name="T62" fmla="*/ 107 w 115"/>
                <a:gd name="T63" fmla="*/ 50 h 192"/>
                <a:gd name="T64" fmla="*/ 101 w 115"/>
                <a:gd name="T65" fmla="*/ 62 h 192"/>
                <a:gd name="T66" fmla="*/ 94 w 115"/>
                <a:gd name="T67" fmla="*/ 77 h 192"/>
                <a:gd name="T68" fmla="*/ 82 w 115"/>
                <a:gd name="T69" fmla="*/ 91 h 192"/>
                <a:gd name="T70" fmla="*/ 71 w 115"/>
                <a:gd name="T71" fmla="*/ 106 h 192"/>
                <a:gd name="T72" fmla="*/ 55 w 115"/>
                <a:gd name="T73" fmla="*/ 121 h 192"/>
                <a:gd name="T74" fmla="*/ 27 w 115"/>
                <a:gd name="T75" fmla="*/ 156 h 192"/>
                <a:gd name="T76" fmla="*/ 2 w 115"/>
                <a:gd name="T77" fmla="*/ 188 h 192"/>
                <a:gd name="T78" fmla="*/ 2 w 115"/>
                <a:gd name="T79" fmla="*/ 192 h 192"/>
                <a:gd name="T80" fmla="*/ 2 w 115"/>
                <a:gd name="T81" fmla="*/ 188 h 192"/>
                <a:gd name="T82" fmla="*/ 0 w 115"/>
                <a:gd name="T83" fmla="*/ 190 h 192"/>
                <a:gd name="T84" fmla="*/ 2 w 115"/>
                <a:gd name="T85" fmla="*/ 192 h 192"/>
                <a:gd name="T86" fmla="*/ 6 w 115"/>
                <a:gd name="T87" fmla="*/ 188 h 1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5"/>
                <a:gd name="T133" fmla="*/ 0 h 192"/>
                <a:gd name="T134" fmla="*/ 115 w 115"/>
                <a:gd name="T135" fmla="*/ 192 h 1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5" h="192">
                  <a:moveTo>
                    <a:pt x="6" y="188"/>
                  </a:moveTo>
                  <a:lnTo>
                    <a:pt x="7" y="192"/>
                  </a:lnTo>
                  <a:lnTo>
                    <a:pt x="32" y="160"/>
                  </a:lnTo>
                  <a:lnTo>
                    <a:pt x="61" y="127"/>
                  </a:lnTo>
                  <a:lnTo>
                    <a:pt x="75" y="112"/>
                  </a:lnTo>
                  <a:lnTo>
                    <a:pt x="88" y="94"/>
                  </a:lnTo>
                  <a:lnTo>
                    <a:pt x="100" y="81"/>
                  </a:lnTo>
                  <a:lnTo>
                    <a:pt x="109" y="66"/>
                  </a:lnTo>
                  <a:lnTo>
                    <a:pt x="115" y="52"/>
                  </a:lnTo>
                  <a:lnTo>
                    <a:pt x="115" y="41"/>
                  </a:lnTo>
                  <a:lnTo>
                    <a:pt x="115" y="33"/>
                  </a:lnTo>
                  <a:lnTo>
                    <a:pt x="113" y="27"/>
                  </a:lnTo>
                  <a:lnTo>
                    <a:pt x="109" y="21"/>
                  </a:lnTo>
                  <a:lnTo>
                    <a:pt x="103" y="18"/>
                  </a:lnTo>
                  <a:lnTo>
                    <a:pt x="96" y="14"/>
                  </a:lnTo>
                  <a:lnTo>
                    <a:pt x="88" y="10"/>
                  </a:lnTo>
                  <a:lnTo>
                    <a:pt x="78" y="6"/>
                  </a:lnTo>
                  <a:lnTo>
                    <a:pt x="67" y="4"/>
                  </a:lnTo>
                  <a:lnTo>
                    <a:pt x="40" y="0"/>
                  </a:lnTo>
                  <a:lnTo>
                    <a:pt x="4" y="0"/>
                  </a:lnTo>
                  <a:lnTo>
                    <a:pt x="4" y="6"/>
                  </a:lnTo>
                  <a:lnTo>
                    <a:pt x="38" y="8"/>
                  </a:lnTo>
                  <a:lnTo>
                    <a:pt x="67" y="12"/>
                  </a:lnTo>
                  <a:lnTo>
                    <a:pt x="77" y="14"/>
                  </a:lnTo>
                  <a:lnTo>
                    <a:pt x="86" y="16"/>
                  </a:lnTo>
                  <a:lnTo>
                    <a:pt x="94" y="19"/>
                  </a:lnTo>
                  <a:lnTo>
                    <a:pt x="100" y="23"/>
                  </a:lnTo>
                  <a:lnTo>
                    <a:pt x="103" y="27"/>
                  </a:lnTo>
                  <a:lnTo>
                    <a:pt x="105" y="31"/>
                  </a:lnTo>
                  <a:lnTo>
                    <a:pt x="107" y="35"/>
                  </a:lnTo>
                  <a:lnTo>
                    <a:pt x="109" y="39"/>
                  </a:lnTo>
                  <a:lnTo>
                    <a:pt x="107" y="50"/>
                  </a:lnTo>
                  <a:lnTo>
                    <a:pt x="101" y="62"/>
                  </a:lnTo>
                  <a:lnTo>
                    <a:pt x="94" y="77"/>
                  </a:lnTo>
                  <a:lnTo>
                    <a:pt x="82" y="91"/>
                  </a:lnTo>
                  <a:lnTo>
                    <a:pt x="71" y="106"/>
                  </a:lnTo>
                  <a:lnTo>
                    <a:pt x="55" y="121"/>
                  </a:lnTo>
                  <a:lnTo>
                    <a:pt x="27" y="156"/>
                  </a:lnTo>
                  <a:lnTo>
                    <a:pt x="2" y="188"/>
                  </a:lnTo>
                  <a:lnTo>
                    <a:pt x="2" y="192"/>
                  </a:lnTo>
                  <a:lnTo>
                    <a:pt x="2" y="188"/>
                  </a:lnTo>
                  <a:lnTo>
                    <a:pt x="0" y="190"/>
                  </a:lnTo>
                  <a:lnTo>
                    <a:pt x="2" y="192"/>
                  </a:lnTo>
                  <a:lnTo>
                    <a:pt x="6" y="18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1" name="Freeform 1215"/>
            <p:cNvSpPr>
              <a:spLocks/>
            </p:cNvSpPr>
            <p:nvPr/>
          </p:nvSpPr>
          <p:spPr bwMode="auto">
            <a:xfrm>
              <a:off x="3155" y="3054"/>
              <a:ext cx="115" cy="40"/>
            </a:xfrm>
            <a:custGeom>
              <a:avLst/>
              <a:gdLst>
                <a:gd name="T0" fmla="*/ 115 w 115"/>
                <a:gd name="T1" fmla="*/ 3 h 40"/>
                <a:gd name="T2" fmla="*/ 111 w 115"/>
                <a:gd name="T3" fmla="*/ 1 h 40"/>
                <a:gd name="T4" fmla="*/ 88 w 115"/>
                <a:gd name="T5" fmla="*/ 15 h 40"/>
                <a:gd name="T6" fmla="*/ 71 w 115"/>
                <a:gd name="T7" fmla="*/ 23 h 40"/>
                <a:gd name="T8" fmla="*/ 59 w 115"/>
                <a:gd name="T9" fmla="*/ 30 h 40"/>
                <a:gd name="T10" fmla="*/ 48 w 115"/>
                <a:gd name="T11" fmla="*/ 32 h 40"/>
                <a:gd name="T12" fmla="*/ 44 w 115"/>
                <a:gd name="T13" fmla="*/ 32 h 40"/>
                <a:gd name="T14" fmla="*/ 40 w 115"/>
                <a:gd name="T15" fmla="*/ 32 h 40"/>
                <a:gd name="T16" fmla="*/ 36 w 115"/>
                <a:gd name="T17" fmla="*/ 30 h 40"/>
                <a:gd name="T18" fmla="*/ 32 w 115"/>
                <a:gd name="T19" fmla="*/ 28 h 40"/>
                <a:gd name="T20" fmla="*/ 19 w 115"/>
                <a:gd name="T21" fmla="*/ 19 h 40"/>
                <a:gd name="T22" fmla="*/ 4 w 115"/>
                <a:gd name="T23" fmla="*/ 3 h 40"/>
                <a:gd name="T24" fmla="*/ 0 w 115"/>
                <a:gd name="T25" fmla="*/ 7 h 40"/>
                <a:gd name="T26" fmla="*/ 15 w 115"/>
                <a:gd name="T27" fmla="*/ 23 h 40"/>
                <a:gd name="T28" fmla="*/ 27 w 115"/>
                <a:gd name="T29" fmla="*/ 34 h 40"/>
                <a:gd name="T30" fmla="*/ 32 w 115"/>
                <a:gd name="T31" fmla="*/ 36 h 40"/>
                <a:gd name="T32" fmla="*/ 38 w 115"/>
                <a:gd name="T33" fmla="*/ 40 h 40"/>
                <a:gd name="T34" fmla="*/ 44 w 115"/>
                <a:gd name="T35" fmla="*/ 40 h 40"/>
                <a:gd name="T36" fmla="*/ 50 w 115"/>
                <a:gd name="T37" fmla="*/ 40 h 40"/>
                <a:gd name="T38" fmla="*/ 61 w 115"/>
                <a:gd name="T39" fmla="*/ 36 h 40"/>
                <a:gd name="T40" fmla="*/ 75 w 115"/>
                <a:gd name="T41" fmla="*/ 30 h 40"/>
                <a:gd name="T42" fmla="*/ 92 w 115"/>
                <a:gd name="T43" fmla="*/ 21 h 40"/>
                <a:gd name="T44" fmla="*/ 113 w 115"/>
                <a:gd name="T45" fmla="*/ 9 h 40"/>
                <a:gd name="T46" fmla="*/ 109 w 115"/>
                <a:gd name="T47" fmla="*/ 7 h 40"/>
                <a:gd name="T48" fmla="*/ 115 w 115"/>
                <a:gd name="T49" fmla="*/ 3 h 40"/>
                <a:gd name="T50" fmla="*/ 115 w 115"/>
                <a:gd name="T51" fmla="*/ 0 h 40"/>
                <a:gd name="T52" fmla="*/ 111 w 115"/>
                <a:gd name="T53" fmla="*/ 1 h 40"/>
                <a:gd name="T54" fmla="*/ 115 w 115"/>
                <a:gd name="T55" fmla="*/ 3 h 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5"/>
                <a:gd name="T85" fmla="*/ 0 h 40"/>
                <a:gd name="T86" fmla="*/ 115 w 115"/>
                <a:gd name="T87" fmla="*/ 40 h 4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5" h="40">
                  <a:moveTo>
                    <a:pt x="115" y="3"/>
                  </a:moveTo>
                  <a:lnTo>
                    <a:pt x="111" y="1"/>
                  </a:lnTo>
                  <a:lnTo>
                    <a:pt x="88" y="15"/>
                  </a:lnTo>
                  <a:lnTo>
                    <a:pt x="71" y="23"/>
                  </a:lnTo>
                  <a:lnTo>
                    <a:pt x="59" y="30"/>
                  </a:lnTo>
                  <a:lnTo>
                    <a:pt x="48" y="32"/>
                  </a:lnTo>
                  <a:lnTo>
                    <a:pt x="44" y="32"/>
                  </a:lnTo>
                  <a:lnTo>
                    <a:pt x="40" y="32"/>
                  </a:lnTo>
                  <a:lnTo>
                    <a:pt x="36" y="30"/>
                  </a:lnTo>
                  <a:lnTo>
                    <a:pt x="32" y="28"/>
                  </a:lnTo>
                  <a:lnTo>
                    <a:pt x="19" y="19"/>
                  </a:lnTo>
                  <a:lnTo>
                    <a:pt x="4" y="3"/>
                  </a:lnTo>
                  <a:lnTo>
                    <a:pt x="0" y="7"/>
                  </a:lnTo>
                  <a:lnTo>
                    <a:pt x="15" y="23"/>
                  </a:lnTo>
                  <a:lnTo>
                    <a:pt x="27" y="34"/>
                  </a:lnTo>
                  <a:lnTo>
                    <a:pt x="32" y="36"/>
                  </a:lnTo>
                  <a:lnTo>
                    <a:pt x="38" y="40"/>
                  </a:lnTo>
                  <a:lnTo>
                    <a:pt x="44" y="40"/>
                  </a:lnTo>
                  <a:lnTo>
                    <a:pt x="50" y="40"/>
                  </a:lnTo>
                  <a:lnTo>
                    <a:pt x="61" y="36"/>
                  </a:lnTo>
                  <a:lnTo>
                    <a:pt x="75" y="30"/>
                  </a:lnTo>
                  <a:lnTo>
                    <a:pt x="92" y="21"/>
                  </a:lnTo>
                  <a:lnTo>
                    <a:pt x="113" y="9"/>
                  </a:lnTo>
                  <a:lnTo>
                    <a:pt x="109" y="7"/>
                  </a:lnTo>
                  <a:lnTo>
                    <a:pt x="115" y="3"/>
                  </a:lnTo>
                  <a:lnTo>
                    <a:pt x="115" y="0"/>
                  </a:lnTo>
                  <a:lnTo>
                    <a:pt x="111" y="1"/>
                  </a:lnTo>
                  <a:lnTo>
                    <a:pt x="115"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2" name="Freeform 1216"/>
            <p:cNvSpPr>
              <a:spLocks/>
            </p:cNvSpPr>
            <p:nvPr/>
          </p:nvSpPr>
          <p:spPr bwMode="auto">
            <a:xfrm>
              <a:off x="3201" y="3057"/>
              <a:ext cx="78" cy="162"/>
            </a:xfrm>
            <a:custGeom>
              <a:avLst/>
              <a:gdLst>
                <a:gd name="T0" fmla="*/ 7 w 78"/>
                <a:gd name="T1" fmla="*/ 158 h 162"/>
                <a:gd name="T2" fmla="*/ 5 w 78"/>
                <a:gd name="T3" fmla="*/ 162 h 162"/>
                <a:gd name="T4" fmla="*/ 23 w 78"/>
                <a:gd name="T5" fmla="*/ 144 h 162"/>
                <a:gd name="T6" fmla="*/ 38 w 78"/>
                <a:gd name="T7" fmla="*/ 129 h 162"/>
                <a:gd name="T8" fmla="*/ 53 w 78"/>
                <a:gd name="T9" fmla="*/ 114 h 162"/>
                <a:gd name="T10" fmla="*/ 65 w 78"/>
                <a:gd name="T11" fmla="*/ 98 h 162"/>
                <a:gd name="T12" fmla="*/ 71 w 78"/>
                <a:gd name="T13" fmla="*/ 89 h 162"/>
                <a:gd name="T14" fmla="*/ 75 w 78"/>
                <a:gd name="T15" fmla="*/ 79 h 162"/>
                <a:gd name="T16" fmla="*/ 78 w 78"/>
                <a:gd name="T17" fmla="*/ 68 h 162"/>
                <a:gd name="T18" fmla="*/ 78 w 78"/>
                <a:gd name="T19" fmla="*/ 58 h 162"/>
                <a:gd name="T20" fmla="*/ 78 w 78"/>
                <a:gd name="T21" fmla="*/ 45 h 162"/>
                <a:gd name="T22" fmla="*/ 76 w 78"/>
                <a:gd name="T23" fmla="*/ 31 h 162"/>
                <a:gd name="T24" fmla="*/ 75 w 78"/>
                <a:gd name="T25" fmla="*/ 18 h 162"/>
                <a:gd name="T26" fmla="*/ 69 w 78"/>
                <a:gd name="T27" fmla="*/ 0 h 162"/>
                <a:gd name="T28" fmla="*/ 63 w 78"/>
                <a:gd name="T29" fmla="*/ 4 h 162"/>
                <a:gd name="T30" fmla="*/ 67 w 78"/>
                <a:gd name="T31" fmla="*/ 20 h 162"/>
                <a:gd name="T32" fmla="*/ 71 w 78"/>
                <a:gd name="T33" fmla="*/ 33 h 162"/>
                <a:gd name="T34" fmla="*/ 73 w 78"/>
                <a:gd name="T35" fmla="*/ 45 h 162"/>
                <a:gd name="T36" fmla="*/ 73 w 78"/>
                <a:gd name="T37" fmla="*/ 56 h 162"/>
                <a:gd name="T38" fmla="*/ 71 w 78"/>
                <a:gd name="T39" fmla="*/ 68 h 162"/>
                <a:gd name="T40" fmla="*/ 69 w 78"/>
                <a:gd name="T41" fmla="*/ 77 h 162"/>
                <a:gd name="T42" fmla="*/ 65 w 78"/>
                <a:gd name="T43" fmla="*/ 85 h 162"/>
                <a:gd name="T44" fmla="*/ 59 w 78"/>
                <a:gd name="T45" fmla="*/ 94 h 162"/>
                <a:gd name="T46" fmla="*/ 48 w 78"/>
                <a:gd name="T47" fmla="*/ 110 h 162"/>
                <a:gd name="T48" fmla="*/ 34 w 78"/>
                <a:gd name="T49" fmla="*/ 125 h 162"/>
                <a:gd name="T50" fmla="*/ 17 w 78"/>
                <a:gd name="T51" fmla="*/ 140 h 162"/>
                <a:gd name="T52" fmla="*/ 2 w 78"/>
                <a:gd name="T53" fmla="*/ 156 h 162"/>
                <a:gd name="T54" fmla="*/ 0 w 78"/>
                <a:gd name="T55" fmla="*/ 158 h 162"/>
                <a:gd name="T56" fmla="*/ 7 w 78"/>
                <a:gd name="T57" fmla="*/ 158 h 1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162"/>
                <a:gd name="T89" fmla="*/ 78 w 78"/>
                <a:gd name="T90" fmla="*/ 162 h 16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162">
                  <a:moveTo>
                    <a:pt x="7" y="158"/>
                  </a:moveTo>
                  <a:lnTo>
                    <a:pt x="5" y="162"/>
                  </a:lnTo>
                  <a:lnTo>
                    <a:pt x="23" y="144"/>
                  </a:lnTo>
                  <a:lnTo>
                    <a:pt x="38" y="129"/>
                  </a:lnTo>
                  <a:lnTo>
                    <a:pt x="53" y="114"/>
                  </a:lnTo>
                  <a:lnTo>
                    <a:pt x="65" y="98"/>
                  </a:lnTo>
                  <a:lnTo>
                    <a:pt x="71" y="89"/>
                  </a:lnTo>
                  <a:lnTo>
                    <a:pt x="75" y="79"/>
                  </a:lnTo>
                  <a:lnTo>
                    <a:pt x="78" y="68"/>
                  </a:lnTo>
                  <a:lnTo>
                    <a:pt x="78" y="58"/>
                  </a:lnTo>
                  <a:lnTo>
                    <a:pt x="78" y="45"/>
                  </a:lnTo>
                  <a:lnTo>
                    <a:pt x="76" y="31"/>
                  </a:lnTo>
                  <a:lnTo>
                    <a:pt x="75" y="18"/>
                  </a:lnTo>
                  <a:lnTo>
                    <a:pt x="69" y="0"/>
                  </a:lnTo>
                  <a:lnTo>
                    <a:pt x="63" y="4"/>
                  </a:lnTo>
                  <a:lnTo>
                    <a:pt x="67" y="20"/>
                  </a:lnTo>
                  <a:lnTo>
                    <a:pt x="71" y="33"/>
                  </a:lnTo>
                  <a:lnTo>
                    <a:pt x="73" y="45"/>
                  </a:lnTo>
                  <a:lnTo>
                    <a:pt x="73" y="56"/>
                  </a:lnTo>
                  <a:lnTo>
                    <a:pt x="71" y="68"/>
                  </a:lnTo>
                  <a:lnTo>
                    <a:pt x="69" y="77"/>
                  </a:lnTo>
                  <a:lnTo>
                    <a:pt x="65" y="85"/>
                  </a:lnTo>
                  <a:lnTo>
                    <a:pt x="59" y="94"/>
                  </a:lnTo>
                  <a:lnTo>
                    <a:pt x="48" y="110"/>
                  </a:lnTo>
                  <a:lnTo>
                    <a:pt x="34" y="125"/>
                  </a:lnTo>
                  <a:lnTo>
                    <a:pt x="17" y="140"/>
                  </a:lnTo>
                  <a:lnTo>
                    <a:pt x="2" y="156"/>
                  </a:lnTo>
                  <a:lnTo>
                    <a:pt x="0" y="158"/>
                  </a:lnTo>
                  <a:lnTo>
                    <a:pt x="7" y="15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3" name="Freeform 1217"/>
            <p:cNvSpPr>
              <a:spLocks/>
            </p:cNvSpPr>
            <p:nvPr/>
          </p:nvSpPr>
          <p:spPr bwMode="auto">
            <a:xfrm>
              <a:off x="3201" y="3215"/>
              <a:ext cx="178" cy="192"/>
            </a:xfrm>
            <a:custGeom>
              <a:avLst/>
              <a:gdLst>
                <a:gd name="T0" fmla="*/ 174 w 178"/>
                <a:gd name="T1" fmla="*/ 184 h 192"/>
                <a:gd name="T2" fmla="*/ 178 w 178"/>
                <a:gd name="T3" fmla="*/ 186 h 192"/>
                <a:gd name="T4" fmla="*/ 165 w 178"/>
                <a:gd name="T5" fmla="*/ 172 h 192"/>
                <a:gd name="T6" fmla="*/ 149 w 178"/>
                <a:gd name="T7" fmla="*/ 163 h 192"/>
                <a:gd name="T8" fmla="*/ 134 w 178"/>
                <a:gd name="T9" fmla="*/ 155 h 192"/>
                <a:gd name="T10" fmla="*/ 121 w 178"/>
                <a:gd name="T11" fmla="*/ 149 h 192"/>
                <a:gd name="T12" fmla="*/ 92 w 178"/>
                <a:gd name="T13" fmla="*/ 140 h 192"/>
                <a:gd name="T14" fmla="*/ 65 w 178"/>
                <a:gd name="T15" fmla="*/ 130 h 192"/>
                <a:gd name="T16" fmla="*/ 53 w 178"/>
                <a:gd name="T17" fmla="*/ 125 h 192"/>
                <a:gd name="T18" fmla="*/ 42 w 178"/>
                <a:gd name="T19" fmla="*/ 117 h 192"/>
                <a:gd name="T20" fmla="*/ 32 w 178"/>
                <a:gd name="T21" fmla="*/ 107 h 192"/>
                <a:gd name="T22" fmla="*/ 25 w 178"/>
                <a:gd name="T23" fmla="*/ 94 h 192"/>
                <a:gd name="T24" fmla="*/ 17 w 178"/>
                <a:gd name="T25" fmla="*/ 77 h 192"/>
                <a:gd name="T26" fmla="*/ 11 w 178"/>
                <a:gd name="T27" fmla="*/ 57 h 192"/>
                <a:gd name="T28" fmla="*/ 9 w 178"/>
                <a:gd name="T29" fmla="*/ 30 h 192"/>
                <a:gd name="T30" fmla="*/ 7 w 178"/>
                <a:gd name="T31" fmla="*/ 0 h 192"/>
                <a:gd name="T32" fmla="*/ 0 w 178"/>
                <a:gd name="T33" fmla="*/ 0 h 192"/>
                <a:gd name="T34" fmla="*/ 2 w 178"/>
                <a:gd name="T35" fmla="*/ 32 h 192"/>
                <a:gd name="T36" fmla="*/ 5 w 178"/>
                <a:gd name="T37" fmla="*/ 57 h 192"/>
                <a:gd name="T38" fmla="*/ 9 w 178"/>
                <a:gd name="T39" fmla="*/ 78 h 192"/>
                <a:gd name="T40" fmla="*/ 17 w 178"/>
                <a:gd name="T41" fmla="*/ 98 h 192"/>
                <a:gd name="T42" fmla="*/ 27 w 178"/>
                <a:gd name="T43" fmla="*/ 111 h 192"/>
                <a:gd name="T44" fmla="*/ 36 w 178"/>
                <a:gd name="T45" fmla="*/ 123 h 192"/>
                <a:gd name="T46" fmla="*/ 50 w 178"/>
                <a:gd name="T47" fmla="*/ 130 h 192"/>
                <a:gd name="T48" fmla="*/ 61 w 178"/>
                <a:gd name="T49" fmla="*/ 138 h 192"/>
                <a:gd name="T50" fmla="*/ 88 w 178"/>
                <a:gd name="T51" fmla="*/ 148 h 192"/>
                <a:gd name="T52" fmla="*/ 117 w 178"/>
                <a:gd name="T53" fmla="*/ 157 h 192"/>
                <a:gd name="T54" fmla="*/ 132 w 178"/>
                <a:gd name="T55" fmla="*/ 163 h 192"/>
                <a:gd name="T56" fmla="*/ 146 w 178"/>
                <a:gd name="T57" fmla="*/ 169 h 192"/>
                <a:gd name="T58" fmla="*/ 159 w 178"/>
                <a:gd name="T59" fmla="*/ 178 h 192"/>
                <a:gd name="T60" fmla="*/ 172 w 178"/>
                <a:gd name="T61" fmla="*/ 192 h 192"/>
                <a:gd name="T62" fmla="*/ 174 w 178"/>
                <a:gd name="T63" fmla="*/ 192 h 192"/>
                <a:gd name="T64" fmla="*/ 172 w 178"/>
                <a:gd name="T65" fmla="*/ 192 h 192"/>
                <a:gd name="T66" fmla="*/ 174 w 178"/>
                <a:gd name="T67" fmla="*/ 192 h 192"/>
                <a:gd name="T68" fmla="*/ 174 w 178"/>
                <a:gd name="T69" fmla="*/ 192 h 192"/>
                <a:gd name="T70" fmla="*/ 174 w 178"/>
                <a:gd name="T71" fmla="*/ 1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8"/>
                <a:gd name="T109" fmla="*/ 0 h 192"/>
                <a:gd name="T110" fmla="*/ 178 w 178"/>
                <a:gd name="T111" fmla="*/ 192 h 19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8" h="192">
                  <a:moveTo>
                    <a:pt x="174" y="184"/>
                  </a:moveTo>
                  <a:lnTo>
                    <a:pt x="178" y="186"/>
                  </a:lnTo>
                  <a:lnTo>
                    <a:pt x="165" y="172"/>
                  </a:lnTo>
                  <a:lnTo>
                    <a:pt x="149" y="163"/>
                  </a:lnTo>
                  <a:lnTo>
                    <a:pt x="134" y="155"/>
                  </a:lnTo>
                  <a:lnTo>
                    <a:pt x="121" y="149"/>
                  </a:lnTo>
                  <a:lnTo>
                    <a:pt x="92" y="140"/>
                  </a:lnTo>
                  <a:lnTo>
                    <a:pt x="65" y="130"/>
                  </a:lnTo>
                  <a:lnTo>
                    <a:pt x="53" y="125"/>
                  </a:lnTo>
                  <a:lnTo>
                    <a:pt x="42" y="117"/>
                  </a:lnTo>
                  <a:lnTo>
                    <a:pt x="32" y="107"/>
                  </a:lnTo>
                  <a:lnTo>
                    <a:pt x="25" y="94"/>
                  </a:lnTo>
                  <a:lnTo>
                    <a:pt x="17" y="77"/>
                  </a:lnTo>
                  <a:lnTo>
                    <a:pt x="11" y="57"/>
                  </a:lnTo>
                  <a:lnTo>
                    <a:pt x="9" y="30"/>
                  </a:lnTo>
                  <a:lnTo>
                    <a:pt x="7" y="0"/>
                  </a:lnTo>
                  <a:lnTo>
                    <a:pt x="0" y="0"/>
                  </a:lnTo>
                  <a:lnTo>
                    <a:pt x="2" y="32"/>
                  </a:lnTo>
                  <a:lnTo>
                    <a:pt x="5" y="57"/>
                  </a:lnTo>
                  <a:lnTo>
                    <a:pt x="9" y="78"/>
                  </a:lnTo>
                  <a:lnTo>
                    <a:pt x="17" y="98"/>
                  </a:lnTo>
                  <a:lnTo>
                    <a:pt x="27" y="111"/>
                  </a:lnTo>
                  <a:lnTo>
                    <a:pt x="36" y="123"/>
                  </a:lnTo>
                  <a:lnTo>
                    <a:pt x="50" y="130"/>
                  </a:lnTo>
                  <a:lnTo>
                    <a:pt x="61" y="138"/>
                  </a:lnTo>
                  <a:lnTo>
                    <a:pt x="88" y="148"/>
                  </a:lnTo>
                  <a:lnTo>
                    <a:pt x="117" y="157"/>
                  </a:lnTo>
                  <a:lnTo>
                    <a:pt x="132" y="163"/>
                  </a:lnTo>
                  <a:lnTo>
                    <a:pt x="146" y="169"/>
                  </a:lnTo>
                  <a:lnTo>
                    <a:pt x="159" y="178"/>
                  </a:lnTo>
                  <a:lnTo>
                    <a:pt x="172" y="192"/>
                  </a:lnTo>
                  <a:lnTo>
                    <a:pt x="174" y="192"/>
                  </a:lnTo>
                  <a:lnTo>
                    <a:pt x="172" y="192"/>
                  </a:lnTo>
                  <a:lnTo>
                    <a:pt x="174" y="192"/>
                  </a:lnTo>
                  <a:lnTo>
                    <a:pt x="174" y="18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4" name="Freeform 1218"/>
            <p:cNvSpPr>
              <a:spLocks/>
            </p:cNvSpPr>
            <p:nvPr/>
          </p:nvSpPr>
          <p:spPr bwMode="auto">
            <a:xfrm>
              <a:off x="3375" y="3136"/>
              <a:ext cx="382" cy="271"/>
            </a:xfrm>
            <a:custGeom>
              <a:avLst/>
              <a:gdLst>
                <a:gd name="T0" fmla="*/ 375 w 382"/>
                <a:gd name="T1" fmla="*/ 0 h 271"/>
                <a:gd name="T2" fmla="*/ 376 w 382"/>
                <a:gd name="T3" fmla="*/ 0 h 271"/>
                <a:gd name="T4" fmla="*/ 342 w 382"/>
                <a:gd name="T5" fmla="*/ 33 h 271"/>
                <a:gd name="T6" fmla="*/ 302 w 382"/>
                <a:gd name="T7" fmla="*/ 73 h 271"/>
                <a:gd name="T8" fmla="*/ 256 w 382"/>
                <a:gd name="T9" fmla="*/ 117 h 271"/>
                <a:gd name="T10" fmla="*/ 204 w 382"/>
                <a:gd name="T11" fmla="*/ 161 h 271"/>
                <a:gd name="T12" fmla="*/ 179 w 382"/>
                <a:gd name="T13" fmla="*/ 182 h 271"/>
                <a:gd name="T14" fmla="*/ 152 w 382"/>
                <a:gd name="T15" fmla="*/ 202 h 271"/>
                <a:gd name="T16" fmla="*/ 127 w 382"/>
                <a:gd name="T17" fmla="*/ 219 h 271"/>
                <a:gd name="T18" fmla="*/ 100 w 382"/>
                <a:gd name="T19" fmla="*/ 234 h 271"/>
                <a:gd name="T20" fmla="*/ 73 w 382"/>
                <a:gd name="T21" fmla="*/ 246 h 271"/>
                <a:gd name="T22" fmla="*/ 48 w 382"/>
                <a:gd name="T23" fmla="*/ 255 h 271"/>
                <a:gd name="T24" fmla="*/ 25 w 382"/>
                <a:gd name="T25" fmla="*/ 261 h 271"/>
                <a:gd name="T26" fmla="*/ 0 w 382"/>
                <a:gd name="T27" fmla="*/ 263 h 271"/>
                <a:gd name="T28" fmla="*/ 0 w 382"/>
                <a:gd name="T29" fmla="*/ 271 h 271"/>
                <a:gd name="T30" fmla="*/ 25 w 382"/>
                <a:gd name="T31" fmla="*/ 269 h 271"/>
                <a:gd name="T32" fmla="*/ 50 w 382"/>
                <a:gd name="T33" fmla="*/ 263 h 271"/>
                <a:gd name="T34" fmla="*/ 77 w 382"/>
                <a:gd name="T35" fmla="*/ 253 h 271"/>
                <a:gd name="T36" fmla="*/ 104 w 382"/>
                <a:gd name="T37" fmla="*/ 240 h 271"/>
                <a:gd name="T38" fmla="*/ 131 w 382"/>
                <a:gd name="T39" fmla="*/ 225 h 271"/>
                <a:gd name="T40" fmla="*/ 156 w 382"/>
                <a:gd name="T41" fmla="*/ 207 h 271"/>
                <a:gd name="T42" fmla="*/ 183 w 382"/>
                <a:gd name="T43" fmla="*/ 188 h 271"/>
                <a:gd name="T44" fmla="*/ 209 w 382"/>
                <a:gd name="T45" fmla="*/ 167 h 271"/>
                <a:gd name="T46" fmla="*/ 259 w 382"/>
                <a:gd name="T47" fmla="*/ 123 h 271"/>
                <a:gd name="T48" fmla="*/ 305 w 382"/>
                <a:gd name="T49" fmla="*/ 79 h 271"/>
                <a:gd name="T50" fmla="*/ 348 w 382"/>
                <a:gd name="T51" fmla="*/ 38 h 271"/>
                <a:gd name="T52" fmla="*/ 380 w 382"/>
                <a:gd name="T53" fmla="*/ 4 h 271"/>
                <a:gd name="T54" fmla="*/ 382 w 382"/>
                <a:gd name="T55" fmla="*/ 4 h 271"/>
                <a:gd name="T56" fmla="*/ 375 w 382"/>
                <a:gd name="T57" fmla="*/ 0 h 2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2"/>
                <a:gd name="T88" fmla="*/ 0 h 271"/>
                <a:gd name="T89" fmla="*/ 382 w 382"/>
                <a:gd name="T90" fmla="*/ 271 h 2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2" h="271">
                  <a:moveTo>
                    <a:pt x="375" y="0"/>
                  </a:moveTo>
                  <a:lnTo>
                    <a:pt x="376" y="0"/>
                  </a:lnTo>
                  <a:lnTo>
                    <a:pt x="342" y="33"/>
                  </a:lnTo>
                  <a:lnTo>
                    <a:pt x="302" y="73"/>
                  </a:lnTo>
                  <a:lnTo>
                    <a:pt x="256" y="117"/>
                  </a:lnTo>
                  <a:lnTo>
                    <a:pt x="204" y="161"/>
                  </a:lnTo>
                  <a:lnTo>
                    <a:pt x="179" y="182"/>
                  </a:lnTo>
                  <a:lnTo>
                    <a:pt x="152" y="202"/>
                  </a:lnTo>
                  <a:lnTo>
                    <a:pt x="127" y="219"/>
                  </a:lnTo>
                  <a:lnTo>
                    <a:pt x="100" y="234"/>
                  </a:lnTo>
                  <a:lnTo>
                    <a:pt x="73" y="246"/>
                  </a:lnTo>
                  <a:lnTo>
                    <a:pt x="48" y="255"/>
                  </a:lnTo>
                  <a:lnTo>
                    <a:pt x="25" y="261"/>
                  </a:lnTo>
                  <a:lnTo>
                    <a:pt x="0" y="263"/>
                  </a:lnTo>
                  <a:lnTo>
                    <a:pt x="0" y="271"/>
                  </a:lnTo>
                  <a:lnTo>
                    <a:pt x="25" y="269"/>
                  </a:lnTo>
                  <a:lnTo>
                    <a:pt x="50" y="263"/>
                  </a:lnTo>
                  <a:lnTo>
                    <a:pt x="77" y="253"/>
                  </a:lnTo>
                  <a:lnTo>
                    <a:pt x="104" y="240"/>
                  </a:lnTo>
                  <a:lnTo>
                    <a:pt x="131" y="225"/>
                  </a:lnTo>
                  <a:lnTo>
                    <a:pt x="156" y="207"/>
                  </a:lnTo>
                  <a:lnTo>
                    <a:pt x="183" y="188"/>
                  </a:lnTo>
                  <a:lnTo>
                    <a:pt x="209" y="167"/>
                  </a:lnTo>
                  <a:lnTo>
                    <a:pt x="259" y="123"/>
                  </a:lnTo>
                  <a:lnTo>
                    <a:pt x="305" y="79"/>
                  </a:lnTo>
                  <a:lnTo>
                    <a:pt x="348" y="38"/>
                  </a:lnTo>
                  <a:lnTo>
                    <a:pt x="380" y="4"/>
                  </a:lnTo>
                  <a:lnTo>
                    <a:pt x="382" y="4"/>
                  </a:lnTo>
                  <a:lnTo>
                    <a:pt x="37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5" name="Freeform 1219"/>
            <p:cNvSpPr>
              <a:spLocks/>
            </p:cNvSpPr>
            <p:nvPr/>
          </p:nvSpPr>
          <p:spPr bwMode="auto">
            <a:xfrm>
              <a:off x="3750" y="2996"/>
              <a:ext cx="53" cy="144"/>
            </a:xfrm>
            <a:custGeom>
              <a:avLst/>
              <a:gdLst>
                <a:gd name="T0" fmla="*/ 51 w 53"/>
                <a:gd name="T1" fmla="*/ 0 h 144"/>
                <a:gd name="T2" fmla="*/ 46 w 53"/>
                <a:gd name="T3" fmla="*/ 0 h 144"/>
                <a:gd name="T4" fmla="*/ 0 w 53"/>
                <a:gd name="T5" fmla="*/ 140 h 144"/>
                <a:gd name="T6" fmla="*/ 7 w 53"/>
                <a:gd name="T7" fmla="*/ 144 h 144"/>
                <a:gd name="T8" fmla="*/ 53 w 53"/>
                <a:gd name="T9" fmla="*/ 2 h 144"/>
                <a:gd name="T10" fmla="*/ 46 w 53"/>
                <a:gd name="T11" fmla="*/ 2 h 144"/>
                <a:gd name="T12" fmla="*/ 51 w 53"/>
                <a:gd name="T13" fmla="*/ 0 h 144"/>
                <a:gd name="T14" fmla="*/ 0 60000 65536"/>
                <a:gd name="T15" fmla="*/ 0 60000 65536"/>
                <a:gd name="T16" fmla="*/ 0 60000 65536"/>
                <a:gd name="T17" fmla="*/ 0 60000 65536"/>
                <a:gd name="T18" fmla="*/ 0 60000 65536"/>
                <a:gd name="T19" fmla="*/ 0 60000 65536"/>
                <a:gd name="T20" fmla="*/ 0 60000 65536"/>
                <a:gd name="T21" fmla="*/ 0 w 53"/>
                <a:gd name="T22" fmla="*/ 0 h 144"/>
                <a:gd name="T23" fmla="*/ 53 w 53"/>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144">
                  <a:moveTo>
                    <a:pt x="51" y="0"/>
                  </a:moveTo>
                  <a:lnTo>
                    <a:pt x="46" y="0"/>
                  </a:lnTo>
                  <a:lnTo>
                    <a:pt x="0" y="140"/>
                  </a:lnTo>
                  <a:lnTo>
                    <a:pt x="7" y="144"/>
                  </a:lnTo>
                  <a:lnTo>
                    <a:pt x="53" y="2"/>
                  </a:lnTo>
                  <a:lnTo>
                    <a:pt x="46" y="2"/>
                  </a:lnTo>
                  <a:lnTo>
                    <a:pt x="5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6" name="Freeform 1220"/>
            <p:cNvSpPr>
              <a:spLocks/>
            </p:cNvSpPr>
            <p:nvPr/>
          </p:nvSpPr>
          <p:spPr bwMode="auto">
            <a:xfrm>
              <a:off x="3796" y="2996"/>
              <a:ext cx="53" cy="102"/>
            </a:xfrm>
            <a:custGeom>
              <a:avLst/>
              <a:gdLst>
                <a:gd name="T0" fmla="*/ 53 w 53"/>
                <a:gd name="T1" fmla="*/ 96 h 102"/>
                <a:gd name="T2" fmla="*/ 53 w 53"/>
                <a:gd name="T3" fmla="*/ 98 h 102"/>
                <a:gd name="T4" fmla="*/ 5 w 53"/>
                <a:gd name="T5" fmla="*/ 0 h 102"/>
                <a:gd name="T6" fmla="*/ 0 w 53"/>
                <a:gd name="T7" fmla="*/ 2 h 102"/>
                <a:gd name="T8" fmla="*/ 48 w 53"/>
                <a:gd name="T9" fmla="*/ 100 h 102"/>
                <a:gd name="T10" fmla="*/ 49 w 53"/>
                <a:gd name="T11" fmla="*/ 102 h 102"/>
                <a:gd name="T12" fmla="*/ 53 w 53"/>
                <a:gd name="T13" fmla="*/ 96 h 102"/>
                <a:gd name="T14" fmla="*/ 0 60000 65536"/>
                <a:gd name="T15" fmla="*/ 0 60000 65536"/>
                <a:gd name="T16" fmla="*/ 0 60000 65536"/>
                <a:gd name="T17" fmla="*/ 0 60000 65536"/>
                <a:gd name="T18" fmla="*/ 0 60000 65536"/>
                <a:gd name="T19" fmla="*/ 0 60000 65536"/>
                <a:gd name="T20" fmla="*/ 0 60000 65536"/>
                <a:gd name="T21" fmla="*/ 0 w 53"/>
                <a:gd name="T22" fmla="*/ 0 h 102"/>
                <a:gd name="T23" fmla="*/ 53 w 53"/>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102">
                  <a:moveTo>
                    <a:pt x="53" y="96"/>
                  </a:moveTo>
                  <a:lnTo>
                    <a:pt x="53" y="98"/>
                  </a:lnTo>
                  <a:lnTo>
                    <a:pt x="5" y="0"/>
                  </a:lnTo>
                  <a:lnTo>
                    <a:pt x="0" y="2"/>
                  </a:lnTo>
                  <a:lnTo>
                    <a:pt x="48" y="100"/>
                  </a:lnTo>
                  <a:lnTo>
                    <a:pt x="49" y="102"/>
                  </a:lnTo>
                  <a:lnTo>
                    <a:pt x="53" y="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7" name="Freeform 1221"/>
            <p:cNvSpPr>
              <a:spLocks/>
            </p:cNvSpPr>
            <p:nvPr/>
          </p:nvSpPr>
          <p:spPr bwMode="auto">
            <a:xfrm>
              <a:off x="3845" y="3092"/>
              <a:ext cx="79" cy="56"/>
            </a:xfrm>
            <a:custGeom>
              <a:avLst/>
              <a:gdLst>
                <a:gd name="T0" fmla="*/ 71 w 79"/>
                <a:gd name="T1" fmla="*/ 48 h 56"/>
                <a:gd name="T2" fmla="*/ 77 w 79"/>
                <a:gd name="T3" fmla="*/ 46 h 56"/>
                <a:gd name="T4" fmla="*/ 4 w 79"/>
                <a:gd name="T5" fmla="*/ 0 h 56"/>
                <a:gd name="T6" fmla="*/ 0 w 79"/>
                <a:gd name="T7" fmla="*/ 6 h 56"/>
                <a:gd name="T8" fmla="*/ 73 w 79"/>
                <a:gd name="T9" fmla="*/ 52 h 56"/>
                <a:gd name="T10" fmla="*/ 79 w 79"/>
                <a:gd name="T11" fmla="*/ 50 h 56"/>
                <a:gd name="T12" fmla="*/ 73 w 79"/>
                <a:gd name="T13" fmla="*/ 52 h 56"/>
                <a:gd name="T14" fmla="*/ 79 w 79"/>
                <a:gd name="T15" fmla="*/ 56 h 56"/>
                <a:gd name="T16" fmla="*/ 79 w 79"/>
                <a:gd name="T17" fmla="*/ 50 h 56"/>
                <a:gd name="T18" fmla="*/ 71 w 79"/>
                <a:gd name="T19" fmla="*/ 48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56"/>
                <a:gd name="T32" fmla="*/ 79 w 79"/>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56">
                  <a:moveTo>
                    <a:pt x="71" y="48"/>
                  </a:moveTo>
                  <a:lnTo>
                    <a:pt x="77" y="46"/>
                  </a:lnTo>
                  <a:lnTo>
                    <a:pt x="4" y="0"/>
                  </a:lnTo>
                  <a:lnTo>
                    <a:pt x="0" y="6"/>
                  </a:lnTo>
                  <a:lnTo>
                    <a:pt x="73" y="52"/>
                  </a:lnTo>
                  <a:lnTo>
                    <a:pt x="79" y="50"/>
                  </a:lnTo>
                  <a:lnTo>
                    <a:pt x="73" y="52"/>
                  </a:lnTo>
                  <a:lnTo>
                    <a:pt x="79" y="56"/>
                  </a:lnTo>
                  <a:lnTo>
                    <a:pt x="79" y="50"/>
                  </a:lnTo>
                  <a:lnTo>
                    <a:pt x="71" y="4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8" name="Freeform 1222"/>
            <p:cNvSpPr>
              <a:spLocks/>
            </p:cNvSpPr>
            <p:nvPr/>
          </p:nvSpPr>
          <p:spPr bwMode="auto">
            <a:xfrm>
              <a:off x="3916" y="2961"/>
              <a:ext cx="29" cy="181"/>
            </a:xfrm>
            <a:custGeom>
              <a:avLst/>
              <a:gdLst>
                <a:gd name="T0" fmla="*/ 10 w 29"/>
                <a:gd name="T1" fmla="*/ 0 h 181"/>
                <a:gd name="T2" fmla="*/ 6 w 29"/>
                <a:gd name="T3" fmla="*/ 4 h 181"/>
                <a:gd name="T4" fmla="*/ 6 w 29"/>
                <a:gd name="T5" fmla="*/ 23 h 181"/>
                <a:gd name="T6" fmla="*/ 8 w 29"/>
                <a:gd name="T7" fmla="*/ 37 h 181"/>
                <a:gd name="T8" fmla="*/ 10 w 29"/>
                <a:gd name="T9" fmla="*/ 45 h 181"/>
                <a:gd name="T10" fmla="*/ 16 w 29"/>
                <a:gd name="T11" fmla="*/ 48 h 181"/>
                <a:gd name="T12" fmla="*/ 22 w 29"/>
                <a:gd name="T13" fmla="*/ 45 h 181"/>
                <a:gd name="T14" fmla="*/ 25 w 29"/>
                <a:gd name="T15" fmla="*/ 37 h 181"/>
                <a:gd name="T16" fmla="*/ 22 w 29"/>
                <a:gd name="T17" fmla="*/ 35 h 181"/>
                <a:gd name="T18" fmla="*/ 20 w 29"/>
                <a:gd name="T19" fmla="*/ 52 h 181"/>
                <a:gd name="T20" fmla="*/ 14 w 29"/>
                <a:gd name="T21" fmla="*/ 98 h 181"/>
                <a:gd name="T22" fmla="*/ 0 w 29"/>
                <a:gd name="T23" fmla="*/ 179 h 181"/>
                <a:gd name="T24" fmla="*/ 8 w 29"/>
                <a:gd name="T25" fmla="*/ 181 h 181"/>
                <a:gd name="T26" fmla="*/ 22 w 29"/>
                <a:gd name="T27" fmla="*/ 98 h 181"/>
                <a:gd name="T28" fmla="*/ 27 w 29"/>
                <a:gd name="T29" fmla="*/ 54 h 181"/>
                <a:gd name="T30" fmla="*/ 29 w 29"/>
                <a:gd name="T31" fmla="*/ 35 h 181"/>
                <a:gd name="T32" fmla="*/ 22 w 29"/>
                <a:gd name="T33" fmla="*/ 33 h 181"/>
                <a:gd name="T34" fmla="*/ 16 w 29"/>
                <a:gd name="T35" fmla="*/ 39 h 181"/>
                <a:gd name="T36" fmla="*/ 14 w 29"/>
                <a:gd name="T37" fmla="*/ 41 h 181"/>
                <a:gd name="T38" fmla="*/ 16 w 29"/>
                <a:gd name="T39" fmla="*/ 41 h 181"/>
                <a:gd name="T40" fmla="*/ 14 w 29"/>
                <a:gd name="T41" fmla="*/ 35 h 181"/>
                <a:gd name="T42" fmla="*/ 14 w 29"/>
                <a:gd name="T43" fmla="*/ 23 h 181"/>
                <a:gd name="T44" fmla="*/ 14 w 29"/>
                <a:gd name="T45" fmla="*/ 4 h 181"/>
                <a:gd name="T46" fmla="*/ 10 w 29"/>
                <a:gd name="T47" fmla="*/ 8 h 181"/>
                <a:gd name="T48" fmla="*/ 10 w 29"/>
                <a:gd name="T49" fmla="*/ 0 h 181"/>
                <a:gd name="T50" fmla="*/ 6 w 29"/>
                <a:gd name="T51" fmla="*/ 0 h 181"/>
                <a:gd name="T52" fmla="*/ 6 w 29"/>
                <a:gd name="T53" fmla="*/ 4 h 181"/>
                <a:gd name="T54" fmla="*/ 10 w 29"/>
                <a:gd name="T55" fmla="*/ 0 h 18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
                <a:gd name="T85" fmla="*/ 0 h 181"/>
                <a:gd name="T86" fmla="*/ 29 w 29"/>
                <a:gd name="T87" fmla="*/ 181 h 18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 h="181">
                  <a:moveTo>
                    <a:pt x="10" y="0"/>
                  </a:moveTo>
                  <a:lnTo>
                    <a:pt x="6" y="4"/>
                  </a:lnTo>
                  <a:lnTo>
                    <a:pt x="6" y="23"/>
                  </a:lnTo>
                  <a:lnTo>
                    <a:pt x="8" y="37"/>
                  </a:lnTo>
                  <a:lnTo>
                    <a:pt x="10" y="45"/>
                  </a:lnTo>
                  <a:lnTo>
                    <a:pt x="16" y="48"/>
                  </a:lnTo>
                  <a:lnTo>
                    <a:pt x="22" y="45"/>
                  </a:lnTo>
                  <a:lnTo>
                    <a:pt x="25" y="37"/>
                  </a:lnTo>
                  <a:lnTo>
                    <a:pt x="22" y="35"/>
                  </a:lnTo>
                  <a:lnTo>
                    <a:pt x="20" y="52"/>
                  </a:lnTo>
                  <a:lnTo>
                    <a:pt x="14" y="98"/>
                  </a:lnTo>
                  <a:lnTo>
                    <a:pt x="0" y="179"/>
                  </a:lnTo>
                  <a:lnTo>
                    <a:pt x="8" y="181"/>
                  </a:lnTo>
                  <a:lnTo>
                    <a:pt x="22" y="98"/>
                  </a:lnTo>
                  <a:lnTo>
                    <a:pt x="27" y="54"/>
                  </a:lnTo>
                  <a:lnTo>
                    <a:pt x="29" y="35"/>
                  </a:lnTo>
                  <a:lnTo>
                    <a:pt x="22" y="33"/>
                  </a:lnTo>
                  <a:lnTo>
                    <a:pt x="16" y="39"/>
                  </a:lnTo>
                  <a:lnTo>
                    <a:pt x="14" y="41"/>
                  </a:lnTo>
                  <a:lnTo>
                    <a:pt x="16" y="41"/>
                  </a:lnTo>
                  <a:lnTo>
                    <a:pt x="14" y="35"/>
                  </a:lnTo>
                  <a:lnTo>
                    <a:pt x="14" y="23"/>
                  </a:lnTo>
                  <a:lnTo>
                    <a:pt x="14" y="4"/>
                  </a:lnTo>
                  <a:lnTo>
                    <a:pt x="10" y="8"/>
                  </a:lnTo>
                  <a:lnTo>
                    <a:pt x="10" y="0"/>
                  </a:lnTo>
                  <a:lnTo>
                    <a:pt x="6" y="0"/>
                  </a:lnTo>
                  <a:lnTo>
                    <a:pt x="6" y="4"/>
                  </a:lnTo>
                  <a:lnTo>
                    <a:pt x="1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59" name="Freeform 1223"/>
            <p:cNvSpPr>
              <a:spLocks/>
            </p:cNvSpPr>
            <p:nvPr/>
          </p:nvSpPr>
          <p:spPr bwMode="auto">
            <a:xfrm>
              <a:off x="3926" y="2915"/>
              <a:ext cx="98" cy="54"/>
            </a:xfrm>
            <a:custGeom>
              <a:avLst/>
              <a:gdLst>
                <a:gd name="T0" fmla="*/ 90 w 98"/>
                <a:gd name="T1" fmla="*/ 4 h 54"/>
                <a:gd name="T2" fmla="*/ 94 w 98"/>
                <a:gd name="T3" fmla="*/ 0 h 54"/>
                <a:gd name="T4" fmla="*/ 84 w 98"/>
                <a:gd name="T5" fmla="*/ 2 h 54"/>
                <a:gd name="T6" fmla="*/ 73 w 98"/>
                <a:gd name="T7" fmla="*/ 8 h 54"/>
                <a:gd name="T8" fmla="*/ 60 w 98"/>
                <a:gd name="T9" fmla="*/ 16 h 54"/>
                <a:gd name="T10" fmla="*/ 44 w 98"/>
                <a:gd name="T11" fmla="*/ 23 h 54"/>
                <a:gd name="T12" fmla="*/ 31 w 98"/>
                <a:gd name="T13" fmla="*/ 33 h 54"/>
                <a:gd name="T14" fmla="*/ 17 w 98"/>
                <a:gd name="T15" fmla="*/ 41 h 54"/>
                <a:gd name="T16" fmla="*/ 6 w 98"/>
                <a:gd name="T17" fmla="*/ 45 h 54"/>
                <a:gd name="T18" fmla="*/ 0 w 98"/>
                <a:gd name="T19" fmla="*/ 46 h 54"/>
                <a:gd name="T20" fmla="*/ 0 w 98"/>
                <a:gd name="T21" fmla="*/ 54 h 54"/>
                <a:gd name="T22" fmla="*/ 10 w 98"/>
                <a:gd name="T23" fmla="*/ 52 h 54"/>
                <a:gd name="T24" fmla="*/ 21 w 98"/>
                <a:gd name="T25" fmla="*/ 46 h 54"/>
                <a:gd name="T26" fmla="*/ 35 w 98"/>
                <a:gd name="T27" fmla="*/ 39 h 54"/>
                <a:gd name="T28" fmla="*/ 48 w 98"/>
                <a:gd name="T29" fmla="*/ 31 h 54"/>
                <a:gd name="T30" fmla="*/ 63 w 98"/>
                <a:gd name="T31" fmla="*/ 21 h 54"/>
                <a:gd name="T32" fmla="*/ 77 w 98"/>
                <a:gd name="T33" fmla="*/ 14 h 54"/>
                <a:gd name="T34" fmla="*/ 86 w 98"/>
                <a:gd name="T35" fmla="*/ 10 h 54"/>
                <a:gd name="T36" fmla="*/ 94 w 98"/>
                <a:gd name="T37" fmla="*/ 8 h 54"/>
                <a:gd name="T38" fmla="*/ 98 w 98"/>
                <a:gd name="T39" fmla="*/ 4 h 54"/>
                <a:gd name="T40" fmla="*/ 94 w 98"/>
                <a:gd name="T41" fmla="*/ 8 h 54"/>
                <a:gd name="T42" fmla="*/ 98 w 98"/>
                <a:gd name="T43" fmla="*/ 8 h 54"/>
                <a:gd name="T44" fmla="*/ 98 w 98"/>
                <a:gd name="T45" fmla="*/ 4 h 54"/>
                <a:gd name="T46" fmla="*/ 90 w 98"/>
                <a:gd name="T47" fmla="*/ 4 h 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8"/>
                <a:gd name="T73" fmla="*/ 0 h 54"/>
                <a:gd name="T74" fmla="*/ 98 w 98"/>
                <a:gd name="T75" fmla="*/ 54 h 5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8" h="54">
                  <a:moveTo>
                    <a:pt x="90" y="4"/>
                  </a:moveTo>
                  <a:lnTo>
                    <a:pt x="94" y="0"/>
                  </a:lnTo>
                  <a:lnTo>
                    <a:pt x="84" y="2"/>
                  </a:lnTo>
                  <a:lnTo>
                    <a:pt x="73" y="8"/>
                  </a:lnTo>
                  <a:lnTo>
                    <a:pt x="60" y="16"/>
                  </a:lnTo>
                  <a:lnTo>
                    <a:pt x="44" y="23"/>
                  </a:lnTo>
                  <a:lnTo>
                    <a:pt x="31" y="33"/>
                  </a:lnTo>
                  <a:lnTo>
                    <a:pt x="17" y="41"/>
                  </a:lnTo>
                  <a:lnTo>
                    <a:pt x="6" y="45"/>
                  </a:lnTo>
                  <a:lnTo>
                    <a:pt x="0" y="46"/>
                  </a:lnTo>
                  <a:lnTo>
                    <a:pt x="0" y="54"/>
                  </a:lnTo>
                  <a:lnTo>
                    <a:pt x="10" y="52"/>
                  </a:lnTo>
                  <a:lnTo>
                    <a:pt x="21" y="46"/>
                  </a:lnTo>
                  <a:lnTo>
                    <a:pt x="35" y="39"/>
                  </a:lnTo>
                  <a:lnTo>
                    <a:pt x="48" y="31"/>
                  </a:lnTo>
                  <a:lnTo>
                    <a:pt x="63" y="21"/>
                  </a:lnTo>
                  <a:lnTo>
                    <a:pt x="77" y="14"/>
                  </a:lnTo>
                  <a:lnTo>
                    <a:pt x="86" y="10"/>
                  </a:lnTo>
                  <a:lnTo>
                    <a:pt x="94" y="8"/>
                  </a:lnTo>
                  <a:lnTo>
                    <a:pt x="98" y="4"/>
                  </a:lnTo>
                  <a:lnTo>
                    <a:pt x="94" y="8"/>
                  </a:lnTo>
                  <a:lnTo>
                    <a:pt x="98" y="8"/>
                  </a:lnTo>
                  <a:lnTo>
                    <a:pt x="98" y="4"/>
                  </a:lnTo>
                  <a:lnTo>
                    <a:pt x="9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60" name="Freeform 1224"/>
            <p:cNvSpPr>
              <a:spLocks/>
            </p:cNvSpPr>
            <p:nvPr/>
          </p:nvSpPr>
          <p:spPr bwMode="auto">
            <a:xfrm>
              <a:off x="3984" y="2722"/>
              <a:ext cx="40" cy="197"/>
            </a:xfrm>
            <a:custGeom>
              <a:avLst/>
              <a:gdLst>
                <a:gd name="T0" fmla="*/ 2 w 40"/>
                <a:gd name="T1" fmla="*/ 0 h 197"/>
                <a:gd name="T2" fmla="*/ 0 w 40"/>
                <a:gd name="T3" fmla="*/ 1 h 197"/>
                <a:gd name="T4" fmla="*/ 32 w 40"/>
                <a:gd name="T5" fmla="*/ 197 h 197"/>
                <a:gd name="T6" fmla="*/ 40 w 40"/>
                <a:gd name="T7" fmla="*/ 197 h 197"/>
                <a:gd name="T8" fmla="*/ 7 w 40"/>
                <a:gd name="T9" fmla="*/ 1 h 197"/>
                <a:gd name="T10" fmla="*/ 7 w 40"/>
                <a:gd name="T11" fmla="*/ 3 h 197"/>
                <a:gd name="T12" fmla="*/ 2 w 40"/>
                <a:gd name="T13" fmla="*/ 0 h 197"/>
                <a:gd name="T14" fmla="*/ 0 60000 65536"/>
                <a:gd name="T15" fmla="*/ 0 60000 65536"/>
                <a:gd name="T16" fmla="*/ 0 60000 65536"/>
                <a:gd name="T17" fmla="*/ 0 60000 65536"/>
                <a:gd name="T18" fmla="*/ 0 60000 65536"/>
                <a:gd name="T19" fmla="*/ 0 60000 65536"/>
                <a:gd name="T20" fmla="*/ 0 60000 65536"/>
                <a:gd name="T21" fmla="*/ 0 w 40"/>
                <a:gd name="T22" fmla="*/ 0 h 197"/>
                <a:gd name="T23" fmla="*/ 40 w 40"/>
                <a:gd name="T24" fmla="*/ 197 h 1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197">
                  <a:moveTo>
                    <a:pt x="2" y="0"/>
                  </a:moveTo>
                  <a:lnTo>
                    <a:pt x="0" y="1"/>
                  </a:lnTo>
                  <a:lnTo>
                    <a:pt x="32" y="197"/>
                  </a:lnTo>
                  <a:lnTo>
                    <a:pt x="40" y="197"/>
                  </a:lnTo>
                  <a:lnTo>
                    <a:pt x="7" y="1"/>
                  </a:lnTo>
                  <a:lnTo>
                    <a:pt x="7" y="3"/>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61" name="Freeform 1225"/>
            <p:cNvSpPr>
              <a:spLocks/>
            </p:cNvSpPr>
            <p:nvPr/>
          </p:nvSpPr>
          <p:spPr bwMode="auto">
            <a:xfrm>
              <a:off x="3986" y="2629"/>
              <a:ext cx="94" cy="96"/>
            </a:xfrm>
            <a:custGeom>
              <a:avLst/>
              <a:gdLst>
                <a:gd name="T0" fmla="*/ 88 w 94"/>
                <a:gd name="T1" fmla="*/ 6 h 96"/>
                <a:gd name="T2" fmla="*/ 88 w 94"/>
                <a:gd name="T3" fmla="*/ 2 h 96"/>
                <a:gd name="T4" fmla="*/ 86 w 94"/>
                <a:gd name="T5" fmla="*/ 16 h 96"/>
                <a:gd name="T6" fmla="*/ 82 w 94"/>
                <a:gd name="T7" fmla="*/ 27 h 96"/>
                <a:gd name="T8" fmla="*/ 78 w 94"/>
                <a:gd name="T9" fmla="*/ 35 h 96"/>
                <a:gd name="T10" fmla="*/ 76 w 94"/>
                <a:gd name="T11" fmla="*/ 41 h 96"/>
                <a:gd name="T12" fmla="*/ 72 w 94"/>
                <a:gd name="T13" fmla="*/ 45 h 96"/>
                <a:gd name="T14" fmla="*/ 69 w 94"/>
                <a:gd name="T15" fmla="*/ 46 h 96"/>
                <a:gd name="T16" fmla="*/ 63 w 94"/>
                <a:gd name="T17" fmla="*/ 48 h 96"/>
                <a:gd name="T18" fmla="*/ 59 w 94"/>
                <a:gd name="T19" fmla="*/ 50 h 96"/>
                <a:gd name="T20" fmla="*/ 46 w 94"/>
                <a:gd name="T21" fmla="*/ 54 h 96"/>
                <a:gd name="T22" fmla="*/ 32 w 94"/>
                <a:gd name="T23" fmla="*/ 60 h 96"/>
                <a:gd name="T24" fmla="*/ 24 w 94"/>
                <a:gd name="T25" fmla="*/ 66 h 96"/>
                <a:gd name="T26" fmla="*/ 17 w 94"/>
                <a:gd name="T27" fmla="*/ 71 h 96"/>
                <a:gd name="T28" fmla="*/ 7 w 94"/>
                <a:gd name="T29" fmla="*/ 81 h 96"/>
                <a:gd name="T30" fmla="*/ 0 w 94"/>
                <a:gd name="T31" fmla="*/ 93 h 96"/>
                <a:gd name="T32" fmla="*/ 5 w 94"/>
                <a:gd name="T33" fmla="*/ 96 h 96"/>
                <a:gd name="T34" fmla="*/ 13 w 94"/>
                <a:gd name="T35" fmla="*/ 85 h 96"/>
                <a:gd name="T36" fmla="*/ 21 w 94"/>
                <a:gd name="T37" fmla="*/ 77 h 96"/>
                <a:gd name="T38" fmla="*/ 28 w 94"/>
                <a:gd name="T39" fmla="*/ 71 h 96"/>
                <a:gd name="T40" fmla="*/ 36 w 94"/>
                <a:gd name="T41" fmla="*/ 68 h 96"/>
                <a:gd name="T42" fmla="*/ 49 w 94"/>
                <a:gd name="T43" fmla="*/ 62 h 96"/>
                <a:gd name="T44" fmla="*/ 61 w 94"/>
                <a:gd name="T45" fmla="*/ 58 h 96"/>
                <a:gd name="T46" fmla="*/ 67 w 94"/>
                <a:gd name="T47" fmla="*/ 56 h 96"/>
                <a:gd name="T48" fmla="*/ 72 w 94"/>
                <a:gd name="T49" fmla="*/ 54 h 96"/>
                <a:gd name="T50" fmla="*/ 76 w 94"/>
                <a:gd name="T51" fmla="*/ 50 h 96"/>
                <a:gd name="T52" fmla="*/ 82 w 94"/>
                <a:gd name="T53" fmla="*/ 45 h 96"/>
                <a:gd name="T54" fmla="*/ 86 w 94"/>
                <a:gd name="T55" fmla="*/ 37 h 96"/>
                <a:gd name="T56" fmla="*/ 90 w 94"/>
                <a:gd name="T57" fmla="*/ 29 h 96"/>
                <a:gd name="T58" fmla="*/ 92 w 94"/>
                <a:gd name="T59" fmla="*/ 18 h 96"/>
                <a:gd name="T60" fmla="*/ 94 w 94"/>
                <a:gd name="T61" fmla="*/ 4 h 96"/>
                <a:gd name="T62" fmla="*/ 94 w 94"/>
                <a:gd name="T63" fmla="*/ 0 h 96"/>
                <a:gd name="T64" fmla="*/ 88 w 94"/>
                <a:gd name="T65" fmla="*/ 6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4"/>
                <a:gd name="T100" fmla="*/ 0 h 96"/>
                <a:gd name="T101" fmla="*/ 94 w 94"/>
                <a:gd name="T102" fmla="*/ 96 h 9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4" h="96">
                  <a:moveTo>
                    <a:pt x="88" y="6"/>
                  </a:moveTo>
                  <a:lnTo>
                    <a:pt x="88" y="2"/>
                  </a:lnTo>
                  <a:lnTo>
                    <a:pt x="86" y="16"/>
                  </a:lnTo>
                  <a:lnTo>
                    <a:pt x="82" y="27"/>
                  </a:lnTo>
                  <a:lnTo>
                    <a:pt x="78" y="35"/>
                  </a:lnTo>
                  <a:lnTo>
                    <a:pt x="76" y="41"/>
                  </a:lnTo>
                  <a:lnTo>
                    <a:pt x="72" y="45"/>
                  </a:lnTo>
                  <a:lnTo>
                    <a:pt x="69" y="46"/>
                  </a:lnTo>
                  <a:lnTo>
                    <a:pt x="63" y="48"/>
                  </a:lnTo>
                  <a:lnTo>
                    <a:pt x="59" y="50"/>
                  </a:lnTo>
                  <a:lnTo>
                    <a:pt x="46" y="54"/>
                  </a:lnTo>
                  <a:lnTo>
                    <a:pt x="32" y="60"/>
                  </a:lnTo>
                  <a:lnTo>
                    <a:pt x="24" y="66"/>
                  </a:lnTo>
                  <a:lnTo>
                    <a:pt x="17" y="71"/>
                  </a:lnTo>
                  <a:lnTo>
                    <a:pt x="7" y="81"/>
                  </a:lnTo>
                  <a:lnTo>
                    <a:pt x="0" y="93"/>
                  </a:lnTo>
                  <a:lnTo>
                    <a:pt x="5" y="96"/>
                  </a:lnTo>
                  <a:lnTo>
                    <a:pt x="13" y="85"/>
                  </a:lnTo>
                  <a:lnTo>
                    <a:pt x="21" y="77"/>
                  </a:lnTo>
                  <a:lnTo>
                    <a:pt x="28" y="71"/>
                  </a:lnTo>
                  <a:lnTo>
                    <a:pt x="36" y="68"/>
                  </a:lnTo>
                  <a:lnTo>
                    <a:pt x="49" y="62"/>
                  </a:lnTo>
                  <a:lnTo>
                    <a:pt x="61" y="58"/>
                  </a:lnTo>
                  <a:lnTo>
                    <a:pt x="67" y="56"/>
                  </a:lnTo>
                  <a:lnTo>
                    <a:pt x="72" y="54"/>
                  </a:lnTo>
                  <a:lnTo>
                    <a:pt x="76" y="50"/>
                  </a:lnTo>
                  <a:lnTo>
                    <a:pt x="82" y="45"/>
                  </a:lnTo>
                  <a:lnTo>
                    <a:pt x="86" y="37"/>
                  </a:lnTo>
                  <a:lnTo>
                    <a:pt x="90" y="29"/>
                  </a:lnTo>
                  <a:lnTo>
                    <a:pt x="92" y="18"/>
                  </a:lnTo>
                  <a:lnTo>
                    <a:pt x="94" y="4"/>
                  </a:lnTo>
                  <a:lnTo>
                    <a:pt x="94" y="0"/>
                  </a:lnTo>
                  <a:lnTo>
                    <a:pt x="88"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062" name="Freeform 1226"/>
            <p:cNvSpPr>
              <a:spLocks/>
            </p:cNvSpPr>
            <p:nvPr/>
          </p:nvSpPr>
          <p:spPr bwMode="auto">
            <a:xfrm>
              <a:off x="3968" y="2092"/>
              <a:ext cx="112" cy="543"/>
            </a:xfrm>
            <a:custGeom>
              <a:avLst/>
              <a:gdLst>
                <a:gd name="T0" fmla="*/ 27 w 112"/>
                <a:gd name="T1" fmla="*/ 0 h 543"/>
                <a:gd name="T2" fmla="*/ 27 w 112"/>
                <a:gd name="T3" fmla="*/ 0 h 543"/>
                <a:gd name="T4" fmla="*/ 19 w 112"/>
                <a:gd name="T5" fmla="*/ 36 h 543"/>
                <a:gd name="T6" fmla="*/ 14 w 112"/>
                <a:gd name="T7" fmla="*/ 75 h 543"/>
                <a:gd name="T8" fmla="*/ 8 w 112"/>
                <a:gd name="T9" fmla="*/ 111 h 543"/>
                <a:gd name="T10" fmla="*/ 4 w 112"/>
                <a:gd name="T11" fmla="*/ 146 h 543"/>
                <a:gd name="T12" fmla="*/ 2 w 112"/>
                <a:gd name="T13" fmla="*/ 180 h 543"/>
                <a:gd name="T14" fmla="*/ 0 w 112"/>
                <a:gd name="T15" fmla="*/ 215 h 543"/>
                <a:gd name="T16" fmla="*/ 2 w 112"/>
                <a:gd name="T17" fmla="*/ 250 h 543"/>
                <a:gd name="T18" fmla="*/ 4 w 112"/>
                <a:gd name="T19" fmla="*/ 282 h 543"/>
                <a:gd name="T20" fmla="*/ 8 w 112"/>
                <a:gd name="T21" fmla="*/ 315 h 543"/>
                <a:gd name="T22" fmla="*/ 16 w 112"/>
                <a:gd name="T23" fmla="*/ 347 h 543"/>
                <a:gd name="T24" fmla="*/ 23 w 112"/>
                <a:gd name="T25" fmla="*/ 380 h 543"/>
                <a:gd name="T26" fmla="*/ 35 w 112"/>
                <a:gd name="T27" fmla="*/ 413 h 543"/>
                <a:gd name="T28" fmla="*/ 48 w 112"/>
                <a:gd name="T29" fmla="*/ 445 h 543"/>
                <a:gd name="T30" fmla="*/ 65 w 112"/>
                <a:gd name="T31" fmla="*/ 478 h 543"/>
                <a:gd name="T32" fmla="*/ 85 w 112"/>
                <a:gd name="T33" fmla="*/ 511 h 543"/>
                <a:gd name="T34" fmla="*/ 106 w 112"/>
                <a:gd name="T35" fmla="*/ 543 h 543"/>
                <a:gd name="T36" fmla="*/ 112 w 112"/>
                <a:gd name="T37" fmla="*/ 537 h 543"/>
                <a:gd name="T38" fmla="*/ 90 w 112"/>
                <a:gd name="T39" fmla="*/ 507 h 543"/>
                <a:gd name="T40" fmla="*/ 71 w 112"/>
                <a:gd name="T41" fmla="*/ 474 h 543"/>
                <a:gd name="T42" fmla="*/ 56 w 112"/>
                <a:gd name="T43" fmla="*/ 441 h 543"/>
                <a:gd name="T44" fmla="*/ 42 w 112"/>
                <a:gd name="T45" fmla="*/ 411 h 543"/>
                <a:gd name="T46" fmla="*/ 31 w 112"/>
                <a:gd name="T47" fmla="*/ 378 h 543"/>
                <a:gd name="T48" fmla="*/ 21 w 112"/>
                <a:gd name="T49" fmla="*/ 345 h 543"/>
                <a:gd name="T50" fmla="*/ 16 w 112"/>
                <a:gd name="T51" fmla="*/ 315 h 543"/>
                <a:gd name="T52" fmla="*/ 12 w 112"/>
                <a:gd name="T53" fmla="*/ 282 h 543"/>
                <a:gd name="T54" fmla="*/ 8 w 112"/>
                <a:gd name="T55" fmla="*/ 248 h 543"/>
                <a:gd name="T56" fmla="*/ 8 w 112"/>
                <a:gd name="T57" fmla="*/ 215 h 543"/>
                <a:gd name="T58" fmla="*/ 8 w 112"/>
                <a:gd name="T59" fmla="*/ 180 h 543"/>
                <a:gd name="T60" fmla="*/ 12 w 112"/>
                <a:gd name="T61" fmla="*/ 146 h 543"/>
                <a:gd name="T62" fmla="*/ 16 w 112"/>
                <a:gd name="T63" fmla="*/ 111 h 543"/>
                <a:gd name="T64" fmla="*/ 21 w 112"/>
                <a:gd name="T65" fmla="*/ 75 h 543"/>
                <a:gd name="T66" fmla="*/ 27 w 112"/>
                <a:gd name="T67" fmla="*/ 38 h 543"/>
                <a:gd name="T68" fmla="*/ 35 w 112"/>
                <a:gd name="T69" fmla="*/ 0 h 543"/>
                <a:gd name="T70" fmla="*/ 35 w 112"/>
                <a:gd name="T71" fmla="*/ 0 h 543"/>
                <a:gd name="T72" fmla="*/ 27 w 112"/>
                <a:gd name="T73" fmla="*/ 0 h 5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2"/>
                <a:gd name="T112" fmla="*/ 0 h 543"/>
                <a:gd name="T113" fmla="*/ 112 w 112"/>
                <a:gd name="T114" fmla="*/ 543 h 5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2" h="543">
                  <a:moveTo>
                    <a:pt x="27" y="0"/>
                  </a:moveTo>
                  <a:lnTo>
                    <a:pt x="27" y="0"/>
                  </a:lnTo>
                  <a:lnTo>
                    <a:pt x="19" y="36"/>
                  </a:lnTo>
                  <a:lnTo>
                    <a:pt x="14" y="75"/>
                  </a:lnTo>
                  <a:lnTo>
                    <a:pt x="8" y="111"/>
                  </a:lnTo>
                  <a:lnTo>
                    <a:pt x="4" y="146"/>
                  </a:lnTo>
                  <a:lnTo>
                    <a:pt x="2" y="180"/>
                  </a:lnTo>
                  <a:lnTo>
                    <a:pt x="0" y="215"/>
                  </a:lnTo>
                  <a:lnTo>
                    <a:pt x="2" y="250"/>
                  </a:lnTo>
                  <a:lnTo>
                    <a:pt x="4" y="282"/>
                  </a:lnTo>
                  <a:lnTo>
                    <a:pt x="8" y="315"/>
                  </a:lnTo>
                  <a:lnTo>
                    <a:pt x="16" y="347"/>
                  </a:lnTo>
                  <a:lnTo>
                    <a:pt x="23" y="380"/>
                  </a:lnTo>
                  <a:lnTo>
                    <a:pt x="35" y="413"/>
                  </a:lnTo>
                  <a:lnTo>
                    <a:pt x="48" y="445"/>
                  </a:lnTo>
                  <a:lnTo>
                    <a:pt x="65" y="478"/>
                  </a:lnTo>
                  <a:lnTo>
                    <a:pt x="85" y="511"/>
                  </a:lnTo>
                  <a:lnTo>
                    <a:pt x="106" y="543"/>
                  </a:lnTo>
                  <a:lnTo>
                    <a:pt x="112" y="537"/>
                  </a:lnTo>
                  <a:lnTo>
                    <a:pt x="90" y="507"/>
                  </a:lnTo>
                  <a:lnTo>
                    <a:pt x="71" y="474"/>
                  </a:lnTo>
                  <a:lnTo>
                    <a:pt x="56" y="441"/>
                  </a:lnTo>
                  <a:lnTo>
                    <a:pt x="42" y="411"/>
                  </a:lnTo>
                  <a:lnTo>
                    <a:pt x="31" y="378"/>
                  </a:lnTo>
                  <a:lnTo>
                    <a:pt x="21" y="345"/>
                  </a:lnTo>
                  <a:lnTo>
                    <a:pt x="16" y="315"/>
                  </a:lnTo>
                  <a:lnTo>
                    <a:pt x="12" y="282"/>
                  </a:lnTo>
                  <a:lnTo>
                    <a:pt x="8" y="248"/>
                  </a:lnTo>
                  <a:lnTo>
                    <a:pt x="8" y="215"/>
                  </a:lnTo>
                  <a:lnTo>
                    <a:pt x="8" y="180"/>
                  </a:lnTo>
                  <a:lnTo>
                    <a:pt x="12" y="146"/>
                  </a:lnTo>
                  <a:lnTo>
                    <a:pt x="16" y="111"/>
                  </a:lnTo>
                  <a:lnTo>
                    <a:pt x="21" y="75"/>
                  </a:lnTo>
                  <a:lnTo>
                    <a:pt x="27" y="38"/>
                  </a:lnTo>
                  <a:lnTo>
                    <a:pt x="35" y="0"/>
                  </a:lnTo>
                  <a:lnTo>
                    <a:pt x="2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grpSp>
      <p:sp>
        <p:nvSpPr>
          <p:cNvPr id="247811" name="Freeform 1227"/>
          <p:cNvSpPr>
            <a:spLocks/>
          </p:cNvSpPr>
          <p:nvPr/>
        </p:nvSpPr>
        <p:spPr bwMode="auto">
          <a:xfrm>
            <a:off x="4892323" y="3260725"/>
            <a:ext cx="186267" cy="120650"/>
          </a:xfrm>
          <a:custGeom>
            <a:avLst/>
            <a:gdLst>
              <a:gd name="T0" fmla="*/ 2147483647 w 132"/>
              <a:gd name="T1" fmla="*/ 2147483647 h 76"/>
              <a:gd name="T2" fmla="*/ 2147483647 w 132"/>
              <a:gd name="T3" fmla="*/ 2147483647 h 76"/>
              <a:gd name="T4" fmla="*/ 2147483647 w 132"/>
              <a:gd name="T5" fmla="*/ 2147483647 h 76"/>
              <a:gd name="T6" fmla="*/ 2147483647 w 132"/>
              <a:gd name="T7" fmla="*/ 2147483647 h 76"/>
              <a:gd name="T8" fmla="*/ 2147483647 w 132"/>
              <a:gd name="T9" fmla="*/ 2147483647 h 76"/>
              <a:gd name="T10" fmla="*/ 2147483647 w 132"/>
              <a:gd name="T11" fmla="*/ 2147483647 h 76"/>
              <a:gd name="T12" fmla="*/ 2147483647 w 132"/>
              <a:gd name="T13" fmla="*/ 2147483647 h 76"/>
              <a:gd name="T14" fmla="*/ 2147483647 w 132"/>
              <a:gd name="T15" fmla="*/ 2147483647 h 76"/>
              <a:gd name="T16" fmla="*/ 0 w 132"/>
              <a:gd name="T17" fmla="*/ 2147483647 h 76"/>
              <a:gd name="T18" fmla="*/ 2147483647 w 132"/>
              <a:gd name="T19" fmla="*/ 2147483647 h 76"/>
              <a:gd name="T20" fmla="*/ 2147483647 w 132"/>
              <a:gd name="T21" fmla="*/ 2147483647 h 76"/>
              <a:gd name="T22" fmla="*/ 2147483647 w 132"/>
              <a:gd name="T23" fmla="*/ 2147483647 h 76"/>
              <a:gd name="T24" fmla="*/ 2147483647 w 132"/>
              <a:gd name="T25" fmla="*/ 2147483647 h 76"/>
              <a:gd name="T26" fmla="*/ 2147483647 w 132"/>
              <a:gd name="T27" fmla="*/ 2147483647 h 76"/>
              <a:gd name="T28" fmla="*/ 2147483647 w 132"/>
              <a:gd name="T29" fmla="*/ 2147483647 h 76"/>
              <a:gd name="T30" fmla="*/ 2147483647 w 132"/>
              <a:gd name="T31" fmla="*/ 2147483647 h 76"/>
              <a:gd name="T32" fmla="*/ 2147483647 w 132"/>
              <a:gd name="T33" fmla="*/ 2147483647 h 76"/>
              <a:gd name="T34" fmla="*/ 2147483647 w 132"/>
              <a:gd name="T35" fmla="*/ 2147483647 h 76"/>
              <a:gd name="T36" fmla="*/ 2147483647 w 132"/>
              <a:gd name="T37" fmla="*/ 2147483647 h 76"/>
              <a:gd name="T38" fmla="*/ 2147483647 w 132"/>
              <a:gd name="T39" fmla="*/ 2147483647 h 76"/>
              <a:gd name="T40" fmla="*/ 2147483647 w 132"/>
              <a:gd name="T41" fmla="*/ 2147483647 h 76"/>
              <a:gd name="T42" fmla="*/ 2147483647 w 132"/>
              <a:gd name="T43" fmla="*/ 2147483647 h 76"/>
              <a:gd name="T44" fmla="*/ 2147483647 w 132"/>
              <a:gd name="T45" fmla="*/ 2147483647 h 76"/>
              <a:gd name="T46" fmla="*/ 2147483647 w 132"/>
              <a:gd name="T47" fmla="*/ 2147483647 h 76"/>
              <a:gd name="T48" fmla="*/ 2147483647 w 132"/>
              <a:gd name="T49" fmla="*/ 0 h 76"/>
              <a:gd name="T50" fmla="*/ 2147483647 w 132"/>
              <a:gd name="T51" fmla="*/ 2147483647 h 76"/>
              <a:gd name="T52" fmla="*/ 2147483647 w 132"/>
              <a:gd name="T53" fmla="*/ 2147483647 h 76"/>
              <a:gd name="T54" fmla="*/ 2147483647 w 132"/>
              <a:gd name="T55" fmla="*/ 2147483647 h 76"/>
              <a:gd name="T56" fmla="*/ 2147483647 w 132"/>
              <a:gd name="T57" fmla="*/ 2147483647 h 76"/>
              <a:gd name="T58" fmla="*/ 2147483647 w 132"/>
              <a:gd name="T59" fmla="*/ 2147483647 h 76"/>
              <a:gd name="T60" fmla="*/ 2147483647 w 132"/>
              <a:gd name="T61" fmla="*/ 2147483647 h 76"/>
              <a:gd name="T62" fmla="*/ 2147483647 w 132"/>
              <a:gd name="T63" fmla="*/ 2147483647 h 76"/>
              <a:gd name="T64" fmla="*/ 2147483647 w 132"/>
              <a:gd name="T65" fmla="*/ 2147483647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2"/>
              <a:gd name="T100" fmla="*/ 0 h 76"/>
              <a:gd name="T101" fmla="*/ 132 w 132"/>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2" h="76">
                <a:moveTo>
                  <a:pt x="88" y="25"/>
                </a:moveTo>
                <a:lnTo>
                  <a:pt x="71" y="28"/>
                </a:lnTo>
                <a:lnTo>
                  <a:pt x="57" y="30"/>
                </a:lnTo>
                <a:lnTo>
                  <a:pt x="47" y="28"/>
                </a:lnTo>
                <a:lnTo>
                  <a:pt x="38" y="28"/>
                </a:lnTo>
                <a:lnTo>
                  <a:pt x="30" y="30"/>
                </a:lnTo>
                <a:lnTo>
                  <a:pt x="23" y="38"/>
                </a:lnTo>
                <a:lnTo>
                  <a:pt x="13" y="51"/>
                </a:lnTo>
                <a:lnTo>
                  <a:pt x="0" y="74"/>
                </a:lnTo>
                <a:lnTo>
                  <a:pt x="11" y="76"/>
                </a:lnTo>
                <a:lnTo>
                  <a:pt x="28" y="76"/>
                </a:lnTo>
                <a:lnTo>
                  <a:pt x="47" y="76"/>
                </a:lnTo>
                <a:lnTo>
                  <a:pt x="67" y="73"/>
                </a:lnTo>
                <a:lnTo>
                  <a:pt x="88" y="67"/>
                </a:lnTo>
                <a:lnTo>
                  <a:pt x="107" y="63"/>
                </a:lnTo>
                <a:lnTo>
                  <a:pt x="122" y="57"/>
                </a:lnTo>
                <a:lnTo>
                  <a:pt x="132" y="53"/>
                </a:lnTo>
                <a:lnTo>
                  <a:pt x="122" y="51"/>
                </a:lnTo>
                <a:lnTo>
                  <a:pt x="118" y="50"/>
                </a:lnTo>
                <a:lnTo>
                  <a:pt x="117" y="44"/>
                </a:lnTo>
                <a:lnTo>
                  <a:pt x="118" y="38"/>
                </a:lnTo>
                <a:lnTo>
                  <a:pt x="118" y="30"/>
                </a:lnTo>
                <a:lnTo>
                  <a:pt x="120" y="21"/>
                </a:lnTo>
                <a:lnTo>
                  <a:pt x="118" y="11"/>
                </a:lnTo>
                <a:lnTo>
                  <a:pt x="111" y="0"/>
                </a:lnTo>
                <a:lnTo>
                  <a:pt x="105" y="2"/>
                </a:lnTo>
                <a:lnTo>
                  <a:pt x="101" y="2"/>
                </a:lnTo>
                <a:lnTo>
                  <a:pt x="97" y="3"/>
                </a:lnTo>
                <a:lnTo>
                  <a:pt x="94" y="5"/>
                </a:lnTo>
                <a:lnTo>
                  <a:pt x="92" y="9"/>
                </a:lnTo>
                <a:lnTo>
                  <a:pt x="90" y="13"/>
                </a:lnTo>
                <a:lnTo>
                  <a:pt x="88" y="19"/>
                </a:lnTo>
                <a:lnTo>
                  <a:pt x="88" y="25"/>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2" name="Freeform 1228"/>
          <p:cNvSpPr>
            <a:spLocks/>
          </p:cNvSpPr>
          <p:nvPr/>
        </p:nvSpPr>
        <p:spPr bwMode="auto">
          <a:xfrm>
            <a:off x="4883895" y="3294063"/>
            <a:ext cx="131233" cy="87312"/>
          </a:xfrm>
          <a:custGeom>
            <a:avLst/>
            <a:gdLst>
              <a:gd name="T0" fmla="*/ 2147483647 w 94"/>
              <a:gd name="T1" fmla="*/ 2147483647 h 55"/>
              <a:gd name="T2" fmla="*/ 2147483647 w 94"/>
              <a:gd name="T3" fmla="*/ 2147483647 h 55"/>
              <a:gd name="T4" fmla="*/ 2147483647 w 94"/>
              <a:gd name="T5" fmla="*/ 2147483647 h 55"/>
              <a:gd name="T6" fmla="*/ 2147483647 w 94"/>
              <a:gd name="T7" fmla="*/ 2147483647 h 55"/>
              <a:gd name="T8" fmla="*/ 2147483647 w 94"/>
              <a:gd name="T9" fmla="*/ 2147483647 h 55"/>
              <a:gd name="T10" fmla="*/ 2147483647 w 94"/>
              <a:gd name="T11" fmla="*/ 2147483647 h 55"/>
              <a:gd name="T12" fmla="*/ 2147483647 w 94"/>
              <a:gd name="T13" fmla="*/ 2147483647 h 55"/>
              <a:gd name="T14" fmla="*/ 2147483647 w 94"/>
              <a:gd name="T15" fmla="*/ 2147483647 h 55"/>
              <a:gd name="T16" fmla="*/ 2147483647 w 94"/>
              <a:gd name="T17" fmla="*/ 2147483647 h 55"/>
              <a:gd name="T18" fmla="*/ 2147483647 w 94"/>
              <a:gd name="T19" fmla="*/ 2147483647 h 55"/>
              <a:gd name="T20" fmla="*/ 2147483647 w 94"/>
              <a:gd name="T21" fmla="*/ 0 h 55"/>
              <a:gd name="T22" fmla="*/ 2147483647 w 94"/>
              <a:gd name="T23" fmla="*/ 2147483647 h 55"/>
              <a:gd name="T24" fmla="*/ 2147483647 w 94"/>
              <a:gd name="T25" fmla="*/ 2147483647 h 55"/>
              <a:gd name="T26" fmla="*/ 2147483647 w 94"/>
              <a:gd name="T27" fmla="*/ 2147483647 h 55"/>
              <a:gd name="T28" fmla="*/ 2147483647 w 94"/>
              <a:gd name="T29" fmla="*/ 2147483647 h 55"/>
              <a:gd name="T30" fmla="*/ 2147483647 w 94"/>
              <a:gd name="T31" fmla="*/ 2147483647 h 55"/>
              <a:gd name="T32" fmla="*/ 2147483647 w 94"/>
              <a:gd name="T33" fmla="*/ 2147483647 h 55"/>
              <a:gd name="T34" fmla="*/ 2147483647 w 94"/>
              <a:gd name="T35" fmla="*/ 2147483647 h 55"/>
              <a:gd name="T36" fmla="*/ 2147483647 w 94"/>
              <a:gd name="T37" fmla="*/ 2147483647 h 55"/>
              <a:gd name="T38" fmla="*/ 2147483647 w 94"/>
              <a:gd name="T39" fmla="*/ 2147483647 h 55"/>
              <a:gd name="T40" fmla="*/ 2147483647 w 94"/>
              <a:gd name="T41" fmla="*/ 2147483647 h 55"/>
              <a:gd name="T42" fmla="*/ 0 w 94"/>
              <a:gd name="T43" fmla="*/ 2147483647 h 55"/>
              <a:gd name="T44" fmla="*/ 2147483647 w 94"/>
              <a:gd name="T45" fmla="*/ 2147483647 h 55"/>
              <a:gd name="T46" fmla="*/ 2147483647 w 94"/>
              <a:gd name="T47" fmla="*/ 2147483647 h 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55"/>
              <a:gd name="T74" fmla="*/ 94 w 94"/>
              <a:gd name="T75" fmla="*/ 55 h 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55">
                <a:moveTo>
                  <a:pt x="7" y="50"/>
                </a:moveTo>
                <a:lnTo>
                  <a:pt x="7" y="55"/>
                </a:lnTo>
                <a:lnTo>
                  <a:pt x="21" y="32"/>
                </a:lnTo>
                <a:lnTo>
                  <a:pt x="30" y="19"/>
                </a:lnTo>
                <a:lnTo>
                  <a:pt x="38" y="13"/>
                </a:lnTo>
                <a:lnTo>
                  <a:pt x="46" y="11"/>
                </a:lnTo>
                <a:lnTo>
                  <a:pt x="53" y="11"/>
                </a:lnTo>
                <a:lnTo>
                  <a:pt x="63" y="13"/>
                </a:lnTo>
                <a:lnTo>
                  <a:pt x="77" y="11"/>
                </a:lnTo>
                <a:lnTo>
                  <a:pt x="94" y="5"/>
                </a:lnTo>
                <a:lnTo>
                  <a:pt x="92" y="0"/>
                </a:lnTo>
                <a:lnTo>
                  <a:pt x="75" y="4"/>
                </a:lnTo>
                <a:lnTo>
                  <a:pt x="63" y="5"/>
                </a:lnTo>
                <a:lnTo>
                  <a:pt x="53" y="5"/>
                </a:lnTo>
                <a:lnTo>
                  <a:pt x="44" y="4"/>
                </a:lnTo>
                <a:lnTo>
                  <a:pt x="36" y="7"/>
                </a:lnTo>
                <a:lnTo>
                  <a:pt x="27" y="15"/>
                </a:lnTo>
                <a:lnTo>
                  <a:pt x="15" y="29"/>
                </a:lnTo>
                <a:lnTo>
                  <a:pt x="2" y="52"/>
                </a:lnTo>
                <a:lnTo>
                  <a:pt x="4" y="55"/>
                </a:lnTo>
                <a:lnTo>
                  <a:pt x="2" y="52"/>
                </a:lnTo>
                <a:lnTo>
                  <a:pt x="0" y="55"/>
                </a:lnTo>
                <a:lnTo>
                  <a:pt x="4" y="55"/>
                </a:lnTo>
                <a:lnTo>
                  <a:pt x="7"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3" name="Freeform 1229"/>
          <p:cNvSpPr>
            <a:spLocks/>
          </p:cNvSpPr>
          <p:nvPr/>
        </p:nvSpPr>
        <p:spPr bwMode="auto">
          <a:xfrm>
            <a:off x="4888093" y="3342083"/>
            <a:ext cx="191911" cy="47625"/>
          </a:xfrm>
          <a:custGeom>
            <a:avLst/>
            <a:gdLst>
              <a:gd name="T0" fmla="*/ 2147483647 w 136"/>
              <a:gd name="T1" fmla="*/ 2147483647 h 30"/>
              <a:gd name="T2" fmla="*/ 2147483647 w 136"/>
              <a:gd name="T3" fmla="*/ 0 h 30"/>
              <a:gd name="T4" fmla="*/ 2147483647 w 136"/>
              <a:gd name="T5" fmla="*/ 2147483647 h 30"/>
              <a:gd name="T6" fmla="*/ 2147483647 w 136"/>
              <a:gd name="T7" fmla="*/ 2147483647 h 30"/>
              <a:gd name="T8" fmla="*/ 2147483647 w 136"/>
              <a:gd name="T9" fmla="*/ 2147483647 h 30"/>
              <a:gd name="T10" fmla="*/ 2147483647 w 136"/>
              <a:gd name="T11" fmla="*/ 2147483647 h 30"/>
              <a:gd name="T12" fmla="*/ 2147483647 w 136"/>
              <a:gd name="T13" fmla="*/ 2147483647 h 30"/>
              <a:gd name="T14" fmla="*/ 2147483647 w 136"/>
              <a:gd name="T15" fmla="*/ 2147483647 h 30"/>
              <a:gd name="T16" fmla="*/ 2147483647 w 136"/>
              <a:gd name="T17" fmla="*/ 2147483647 h 30"/>
              <a:gd name="T18" fmla="*/ 2147483647 w 136"/>
              <a:gd name="T19" fmla="*/ 2147483647 h 30"/>
              <a:gd name="T20" fmla="*/ 0 w 136"/>
              <a:gd name="T21" fmla="*/ 2147483647 h 30"/>
              <a:gd name="T22" fmla="*/ 2147483647 w 136"/>
              <a:gd name="T23" fmla="*/ 2147483647 h 30"/>
              <a:gd name="T24" fmla="*/ 2147483647 w 136"/>
              <a:gd name="T25" fmla="*/ 2147483647 h 30"/>
              <a:gd name="T26" fmla="*/ 2147483647 w 136"/>
              <a:gd name="T27" fmla="*/ 2147483647 h 30"/>
              <a:gd name="T28" fmla="*/ 2147483647 w 136"/>
              <a:gd name="T29" fmla="*/ 2147483647 h 30"/>
              <a:gd name="T30" fmla="*/ 2147483647 w 136"/>
              <a:gd name="T31" fmla="*/ 2147483647 h 30"/>
              <a:gd name="T32" fmla="*/ 2147483647 w 136"/>
              <a:gd name="T33" fmla="*/ 2147483647 h 30"/>
              <a:gd name="T34" fmla="*/ 2147483647 w 136"/>
              <a:gd name="T35" fmla="*/ 2147483647 h 30"/>
              <a:gd name="T36" fmla="*/ 2147483647 w 136"/>
              <a:gd name="T37" fmla="*/ 2147483647 h 30"/>
              <a:gd name="T38" fmla="*/ 2147483647 w 136"/>
              <a:gd name="T39" fmla="*/ 0 h 30"/>
              <a:gd name="T40" fmla="*/ 2147483647 w 136"/>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6"/>
              <a:gd name="T64" fmla="*/ 0 h 30"/>
              <a:gd name="T65" fmla="*/ 136 w 136"/>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6" h="30">
                <a:moveTo>
                  <a:pt x="134" y="5"/>
                </a:moveTo>
                <a:lnTo>
                  <a:pt x="134" y="0"/>
                </a:lnTo>
                <a:lnTo>
                  <a:pt x="122" y="3"/>
                </a:lnTo>
                <a:lnTo>
                  <a:pt x="107" y="9"/>
                </a:lnTo>
                <a:lnTo>
                  <a:pt x="90" y="15"/>
                </a:lnTo>
                <a:lnTo>
                  <a:pt x="69" y="19"/>
                </a:lnTo>
                <a:lnTo>
                  <a:pt x="48" y="23"/>
                </a:lnTo>
                <a:lnTo>
                  <a:pt x="30" y="24"/>
                </a:lnTo>
                <a:lnTo>
                  <a:pt x="13" y="23"/>
                </a:lnTo>
                <a:lnTo>
                  <a:pt x="3" y="21"/>
                </a:lnTo>
                <a:lnTo>
                  <a:pt x="0" y="26"/>
                </a:lnTo>
                <a:lnTo>
                  <a:pt x="13" y="30"/>
                </a:lnTo>
                <a:lnTo>
                  <a:pt x="30" y="30"/>
                </a:lnTo>
                <a:lnTo>
                  <a:pt x="49" y="28"/>
                </a:lnTo>
                <a:lnTo>
                  <a:pt x="71" y="26"/>
                </a:lnTo>
                <a:lnTo>
                  <a:pt x="90" y="21"/>
                </a:lnTo>
                <a:lnTo>
                  <a:pt x="109" y="15"/>
                </a:lnTo>
                <a:lnTo>
                  <a:pt x="124" y="11"/>
                </a:lnTo>
                <a:lnTo>
                  <a:pt x="136" y="5"/>
                </a:lnTo>
                <a:lnTo>
                  <a:pt x="134" y="0"/>
                </a:lnTo>
                <a:lnTo>
                  <a:pt x="134"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4" name="Freeform 1230"/>
          <p:cNvSpPr>
            <a:spLocks/>
          </p:cNvSpPr>
          <p:nvPr/>
        </p:nvSpPr>
        <p:spPr bwMode="auto">
          <a:xfrm>
            <a:off x="5044723" y="3257550"/>
            <a:ext cx="33867" cy="90488"/>
          </a:xfrm>
          <a:custGeom>
            <a:avLst/>
            <a:gdLst>
              <a:gd name="T0" fmla="*/ 2147483647 w 23"/>
              <a:gd name="T1" fmla="*/ 2147483647 h 57"/>
              <a:gd name="T2" fmla="*/ 0 w 23"/>
              <a:gd name="T3" fmla="*/ 2147483647 h 57"/>
              <a:gd name="T4" fmla="*/ 2147483647 w 23"/>
              <a:gd name="T5" fmla="*/ 2147483647 h 57"/>
              <a:gd name="T6" fmla="*/ 2147483647 w 23"/>
              <a:gd name="T7" fmla="*/ 2147483647 h 57"/>
              <a:gd name="T8" fmla="*/ 2147483647 w 23"/>
              <a:gd name="T9" fmla="*/ 2147483647 h 57"/>
              <a:gd name="T10" fmla="*/ 2147483647 w 23"/>
              <a:gd name="T11" fmla="*/ 2147483647 h 57"/>
              <a:gd name="T12" fmla="*/ 2147483647 w 23"/>
              <a:gd name="T13" fmla="*/ 2147483647 h 57"/>
              <a:gd name="T14" fmla="*/ 2147483647 w 23"/>
              <a:gd name="T15" fmla="*/ 2147483647 h 57"/>
              <a:gd name="T16" fmla="*/ 2147483647 w 23"/>
              <a:gd name="T17" fmla="*/ 2147483647 h 57"/>
              <a:gd name="T18" fmla="*/ 2147483647 w 23"/>
              <a:gd name="T19" fmla="*/ 2147483647 h 57"/>
              <a:gd name="T20" fmla="*/ 2147483647 w 23"/>
              <a:gd name="T21" fmla="*/ 2147483647 h 57"/>
              <a:gd name="T22" fmla="*/ 2147483647 w 23"/>
              <a:gd name="T23" fmla="*/ 2147483647 h 57"/>
              <a:gd name="T24" fmla="*/ 2147483647 w 23"/>
              <a:gd name="T25" fmla="*/ 2147483647 h 57"/>
              <a:gd name="T26" fmla="*/ 2147483647 w 23"/>
              <a:gd name="T27" fmla="*/ 2147483647 h 57"/>
              <a:gd name="T28" fmla="*/ 2147483647 w 23"/>
              <a:gd name="T29" fmla="*/ 2147483647 h 57"/>
              <a:gd name="T30" fmla="*/ 2147483647 w 23"/>
              <a:gd name="T31" fmla="*/ 2147483647 h 57"/>
              <a:gd name="T32" fmla="*/ 2147483647 w 23"/>
              <a:gd name="T33" fmla="*/ 2147483647 h 57"/>
              <a:gd name="T34" fmla="*/ 2147483647 w 23"/>
              <a:gd name="T35" fmla="*/ 2147483647 h 57"/>
              <a:gd name="T36" fmla="*/ 2147483647 w 23"/>
              <a:gd name="T37" fmla="*/ 0 h 57"/>
              <a:gd name="T38" fmla="*/ 2147483647 w 23"/>
              <a:gd name="T39" fmla="*/ 0 h 57"/>
              <a:gd name="T40" fmla="*/ 2147483647 w 23"/>
              <a:gd name="T41" fmla="*/ 0 h 57"/>
              <a:gd name="T42" fmla="*/ 2147483647 w 23"/>
              <a:gd name="T43" fmla="*/ 0 h 57"/>
              <a:gd name="T44" fmla="*/ 2147483647 w 23"/>
              <a:gd name="T45" fmla="*/ 0 h 57"/>
              <a:gd name="T46" fmla="*/ 2147483647 w 23"/>
              <a:gd name="T47" fmla="*/ 2147483647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
              <a:gd name="T73" fmla="*/ 0 h 57"/>
              <a:gd name="T74" fmla="*/ 23 w 23"/>
              <a:gd name="T75" fmla="*/ 57 h 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 h="57">
                <a:moveTo>
                  <a:pt x="2" y="5"/>
                </a:moveTo>
                <a:lnTo>
                  <a:pt x="0" y="5"/>
                </a:lnTo>
                <a:lnTo>
                  <a:pt x="6" y="15"/>
                </a:lnTo>
                <a:lnTo>
                  <a:pt x="8" y="25"/>
                </a:lnTo>
                <a:lnTo>
                  <a:pt x="6" y="32"/>
                </a:lnTo>
                <a:lnTo>
                  <a:pt x="6" y="40"/>
                </a:lnTo>
                <a:lnTo>
                  <a:pt x="4" y="46"/>
                </a:lnTo>
                <a:lnTo>
                  <a:pt x="6" y="53"/>
                </a:lnTo>
                <a:lnTo>
                  <a:pt x="13" y="57"/>
                </a:lnTo>
                <a:lnTo>
                  <a:pt x="23" y="57"/>
                </a:lnTo>
                <a:lnTo>
                  <a:pt x="23" y="52"/>
                </a:lnTo>
                <a:lnTo>
                  <a:pt x="15" y="50"/>
                </a:lnTo>
                <a:lnTo>
                  <a:pt x="11" y="48"/>
                </a:lnTo>
                <a:lnTo>
                  <a:pt x="11" y="46"/>
                </a:lnTo>
                <a:lnTo>
                  <a:pt x="11" y="40"/>
                </a:lnTo>
                <a:lnTo>
                  <a:pt x="13" y="32"/>
                </a:lnTo>
                <a:lnTo>
                  <a:pt x="13" y="23"/>
                </a:lnTo>
                <a:lnTo>
                  <a:pt x="11" y="11"/>
                </a:lnTo>
                <a:lnTo>
                  <a:pt x="6" y="0"/>
                </a:lnTo>
                <a:lnTo>
                  <a:pt x="2" y="0"/>
                </a:lnTo>
                <a:lnTo>
                  <a:pt x="6" y="0"/>
                </a:lnTo>
                <a:lnTo>
                  <a:pt x="4" y="0"/>
                </a:lnTo>
                <a:lnTo>
                  <a:pt x="2" y="0"/>
                </a:lnTo>
                <a:lnTo>
                  <a:pt x="2"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5" name="Freeform 1231"/>
          <p:cNvSpPr>
            <a:spLocks/>
          </p:cNvSpPr>
          <p:nvPr/>
        </p:nvSpPr>
        <p:spPr bwMode="auto">
          <a:xfrm>
            <a:off x="5010858" y="3257550"/>
            <a:ext cx="38100" cy="44450"/>
          </a:xfrm>
          <a:custGeom>
            <a:avLst/>
            <a:gdLst>
              <a:gd name="T0" fmla="*/ 2147483647 w 27"/>
              <a:gd name="T1" fmla="*/ 2147483647 h 28"/>
              <a:gd name="T2" fmla="*/ 2147483647 w 27"/>
              <a:gd name="T3" fmla="*/ 2147483647 h 28"/>
              <a:gd name="T4" fmla="*/ 2147483647 w 27"/>
              <a:gd name="T5" fmla="*/ 2147483647 h 28"/>
              <a:gd name="T6" fmla="*/ 2147483647 w 27"/>
              <a:gd name="T7" fmla="*/ 2147483647 h 28"/>
              <a:gd name="T8" fmla="*/ 2147483647 w 27"/>
              <a:gd name="T9" fmla="*/ 2147483647 h 28"/>
              <a:gd name="T10" fmla="*/ 2147483647 w 27"/>
              <a:gd name="T11" fmla="*/ 2147483647 h 28"/>
              <a:gd name="T12" fmla="*/ 2147483647 w 27"/>
              <a:gd name="T13" fmla="*/ 2147483647 h 28"/>
              <a:gd name="T14" fmla="*/ 2147483647 w 27"/>
              <a:gd name="T15" fmla="*/ 2147483647 h 28"/>
              <a:gd name="T16" fmla="*/ 2147483647 w 27"/>
              <a:gd name="T17" fmla="*/ 2147483647 h 28"/>
              <a:gd name="T18" fmla="*/ 2147483647 w 27"/>
              <a:gd name="T19" fmla="*/ 2147483647 h 28"/>
              <a:gd name="T20" fmla="*/ 2147483647 w 27"/>
              <a:gd name="T21" fmla="*/ 0 h 28"/>
              <a:gd name="T22" fmla="*/ 2147483647 w 27"/>
              <a:gd name="T23" fmla="*/ 0 h 28"/>
              <a:gd name="T24" fmla="*/ 2147483647 w 27"/>
              <a:gd name="T25" fmla="*/ 0 h 28"/>
              <a:gd name="T26" fmla="*/ 2147483647 w 27"/>
              <a:gd name="T27" fmla="*/ 2147483647 h 28"/>
              <a:gd name="T28" fmla="*/ 2147483647 w 27"/>
              <a:gd name="T29" fmla="*/ 2147483647 h 28"/>
              <a:gd name="T30" fmla="*/ 2147483647 w 27"/>
              <a:gd name="T31" fmla="*/ 2147483647 h 28"/>
              <a:gd name="T32" fmla="*/ 2147483647 w 27"/>
              <a:gd name="T33" fmla="*/ 2147483647 h 28"/>
              <a:gd name="T34" fmla="*/ 0 w 27"/>
              <a:gd name="T35" fmla="*/ 2147483647 h 28"/>
              <a:gd name="T36" fmla="*/ 0 w 27"/>
              <a:gd name="T37" fmla="*/ 2147483647 h 28"/>
              <a:gd name="T38" fmla="*/ 2147483647 w 27"/>
              <a:gd name="T39" fmla="*/ 2147483647 h 28"/>
              <a:gd name="T40" fmla="*/ 2147483647 w 27"/>
              <a:gd name="T41" fmla="*/ 2147483647 h 28"/>
              <a:gd name="T42" fmla="*/ 2147483647 w 27"/>
              <a:gd name="T43" fmla="*/ 2147483647 h 28"/>
              <a:gd name="T44" fmla="*/ 2147483647 w 27"/>
              <a:gd name="T45" fmla="*/ 2147483647 h 28"/>
              <a:gd name="T46" fmla="*/ 2147483647 w 27"/>
              <a:gd name="T47" fmla="*/ 2147483647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28"/>
              <a:gd name="T74" fmla="*/ 27 w 27"/>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28">
                <a:moveTo>
                  <a:pt x="4" y="28"/>
                </a:moveTo>
                <a:lnTo>
                  <a:pt x="6" y="27"/>
                </a:lnTo>
                <a:lnTo>
                  <a:pt x="8" y="21"/>
                </a:lnTo>
                <a:lnTo>
                  <a:pt x="10" y="17"/>
                </a:lnTo>
                <a:lnTo>
                  <a:pt x="10" y="13"/>
                </a:lnTo>
                <a:lnTo>
                  <a:pt x="11" y="9"/>
                </a:lnTo>
                <a:lnTo>
                  <a:pt x="15" y="9"/>
                </a:lnTo>
                <a:lnTo>
                  <a:pt x="17" y="7"/>
                </a:lnTo>
                <a:lnTo>
                  <a:pt x="23" y="5"/>
                </a:lnTo>
                <a:lnTo>
                  <a:pt x="27" y="5"/>
                </a:lnTo>
                <a:lnTo>
                  <a:pt x="27" y="0"/>
                </a:lnTo>
                <a:lnTo>
                  <a:pt x="21" y="0"/>
                </a:lnTo>
                <a:lnTo>
                  <a:pt x="15" y="0"/>
                </a:lnTo>
                <a:lnTo>
                  <a:pt x="11" y="2"/>
                </a:lnTo>
                <a:lnTo>
                  <a:pt x="8" y="5"/>
                </a:lnTo>
                <a:lnTo>
                  <a:pt x="4" y="9"/>
                </a:lnTo>
                <a:lnTo>
                  <a:pt x="2" y="13"/>
                </a:lnTo>
                <a:lnTo>
                  <a:pt x="0" y="19"/>
                </a:lnTo>
                <a:lnTo>
                  <a:pt x="0" y="25"/>
                </a:lnTo>
                <a:lnTo>
                  <a:pt x="2" y="23"/>
                </a:lnTo>
                <a:lnTo>
                  <a:pt x="4" y="28"/>
                </a:lnTo>
                <a:lnTo>
                  <a:pt x="6" y="28"/>
                </a:lnTo>
                <a:lnTo>
                  <a:pt x="6" y="27"/>
                </a:lnTo>
                <a:lnTo>
                  <a:pt x="4" y="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6" name="Freeform 1232"/>
          <p:cNvSpPr>
            <a:spLocks/>
          </p:cNvSpPr>
          <p:nvPr/>
        </p:nvSpPr>
        <p:spPr bwMode="auto">
          <a:xfrm>
            <a:off x="5116690" y="3178175"/>
            <a:ext cx="81844" cy="96838"/>
          </a:xfrm>
          <a:custGeom>
            <a:avLst/>
            <a:gdLst>
              <a:gd name="T0" fmla="*/ 2147483647 w 59"/>
              <a:gd name="T1" fmla="*/ 2147483647 h 61"/>
              <a:gd name="T2" fmla="*/ 2147483647 w 59"/>
              <a:gd name="T3" fmla="*/ 2147483647 h 61"/>
              <a:gd name="T4" fmla="*/ 0 w 59"/>
              <a:gd name="T5" fmla="*/ 2147483647 h 61"/>
              <a:gd name="T6" fmla="*/ 0 w 59"/>
              <a:gd name="T7" fmla="*/ 2147483647 h 61"/>
              <a:gd name="T8" fmla="*/ 0 w 59"/>
              <a:gd name="T9" fmla="*/ 2147483647 h 61"/>
              <a:gd name="T10" fmla="*/ 0 w 59"/>
              <a:gd name="T11" fmla="*/ 2147483647 h 61"/>
              <a:gd name="T12" fmla="*/ 2147483647 w 59"/>
              <a:gd name="T13" fmla="*/ 2147483647 h 61"/>
              <a:gd name="T14" fmla="*/ 2147483647 w 59"/>
              <a:gd name="T15" fmla="*/ 2147483647 h 61"/>
              <a:gd name="T16" fmla="*/ 2147483647 w 59"/>
              <a:gd name="T17" fmla="*/ 2147483647 h 61"/>
              <a:gd name="T18" fmla="*/ 2147483647 w 59"/>
              <a:gd name="T19" fmla="*/ 2147483647 h 61"/>
              <a:gd name="T20" fmla="*/ 2147483647 w 59"/>
              <a:gd name="T21" fmla="*/ 2147483647 h 61"/>
              <a:gd name="T22" fmla="*/ 2147483647 w 59"/>
              <a:gd name="T23" fmla="*/ 2147483647 h 61"/>
              <a:gd name="T24" fmla="*/ 2147483647 w 59"/>
              <a:gd name="T25" fmla="*/ 2147483647 h 61"/>
              <a:gd name="T26" fmla="*/ 2147483647 w 59"/>
              <a:gd name="T27" fmla="*/ 2147483647 h 61"/>
              <a:gd name="T28" fmla="*/ 2147483647 w 59"/>
              <a:gd name="T29" fmla="*/ 2147483647 h 61"/>
              <a:gd name="T30" fmla="*/ 2147483647 w 59"/>
              <a:gd name="T31" fmla="*/ 2147483647 h 61"/>
              <a:gd name="T32" fmla="*/ 2147483647 w 59"/>
              <a:gd name="T33" fmla="*/ 2147483647 h 61"/>
              <a:gd name="T34" fmla="*/ 2147483647 w 59"/>
              <a:gd name="T35" fmla="*/ 2147483647 h 61"/>
              <a:gd name="T36" fmla="*/ 2147483647 w 59"/>
              <a:gd name="T37" fmla="*/ 2147483647 h 61"/>
              <a:gd name="T38" fmla="*/ 2147483647 w 59"/>
              <a:gd name="T39" fmla="*/ 2147483647 h 61"/>
              <a:gd name="T40" fmla="*/ 2147483647 w 59"/>
              <a:gd name="T41" fmla="*/ 0 h 61"/>
              <a:gd name="T42" fmla="*/ 2147483647 w 59"/>
              <a:gd name="T43" fmla="*/ 0 h 61"/>
              <a:gd name="T44" fmla="*/ 2147483647 w 59"/>
              <a:gd name="T45" fmla="*/ 2147483647 h 61"/>
              <a:gd name="T46" fmla="*/ 2147483647 w 59"/>
              <a:gd name="T47" fmla="*/ 2147483647 h 61"/>
              <a:gd name="T48" fmla="*/ 2147483647 w 59"/>
              <a:gd name="T49" fmla="*/ 2147483647 h 61"/>
              <a:gd name="T50" fmla="*/ 2147483647 w 59"/>
              <a:gd name="T51" fmla="*/ 2147483647 h 61"/>
              <a:gd name="T52" fmla="*/ 2147483647 w 59"/>
              <a:gd name="T53" fmla="*/ 2147483647 h 61"/>
              <a:gd name="T54" fmla="*/ 2147483647 w 59"/>
              <a:gd name="T55" fmla="*/ 2147483647 h 61"/>
              <a:gd name="T56" fmla="*/ 2147483647 w 59"/>
              <a:gd name="T57" fmla="*/ 2147483647 h 6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61"/>
              <a:gd name="T89" fmla="*/ 59 w 59"/>
              <a:gd name="T90" fmla="*/ 61 h 6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61">
                <a:moveTo>
                  <a:pt x="2" y="13"/>
                </a:moveTo>
                <a:lnTo>
                  <a:pt x="2" y="9"/>
                </a:lnTo>
                <a:lnTo>
                  <a:pt x="0" y="7"/>
                </a:lnTo>
                <a:lnTo>
                  <a:pt x="0" y="9"/>
                </a:lnTo>
                <a:lnTo>
                  <a:pt x="0" y="11"/>
                </a:lnTo>
                <a:lnTo>
                  <a:pt x="0" y="21"/>
                </a:lnTo>
                <a:lnTo>
                  <a:pt x="2" y="34"/>
                </a:lnTo>
                <a:lnTo>
                  <a:pt x="6" y="46"/>
                </a:lnTo>
                <a:lnTo>
                  <a:pt x="9" y="57"/>
                </a:lnTo>
                <a:lnTo>
                  <a:pt x="13" y="59"/>
                </a:lnTo>
                <a:lnTo>
                  <a:pt x="15" y="61"/>
                </a:lnTo>
                <a:lnTo>
                  <a:pt x="17" y="61"/>
                </a:lnTo>
                <a:lnTo>
                  <a:pt x="21" y="57"/>
                </a:lnTo>
                <a:lnTo>
                  <a:pt x="34" y="46"/>
                </a:lnTo>
                <a:lnTo>
                  <a:pt x="44" y="36"/>
                </a:lnTo>
                <a:lnTo>
                  <a:pt x="54" y="29"/>
                </a:lnTo>
                <a:lnTo>
                  <a:pt x="57" y="23"/>
                </a:lnTo>
                <a:lnTo>
                  <a:pt x="59" y="17"/>
                </a:lnTo>
                <a:lnTo>
                  <a:pt x="57" y="11"/>
                </a:lnTo>
                <a:lnTo>
                  <a:pt x="52" y="6"/>
                </a:lnTo>
                <a:lnTo>
                  <a:pt x="42" y="0"/>
                </a:lnTo>
                <a:lnTo>
                  <a:pt x="40" y="0"/>
                </a:lnTo>
                <a:lnTo>
                  <a:pt x="36" y="2"/>
                </a:lnTo>
                <a:lnTo>
                  <a:pt x="30" y="4"/>
                </a:lnTo>
                <a:lnTo>
                  <a:pt x="25" y="6"/>
                </a:lnTo>
                <a:lnTo>
                  <a:pt x="17" y="9"/>
                </a:lnTo>
                <a:lnTo>
                  <a:pt x="9" y="11"/>
                </a:lnTo>
                <a:lnTo>
                  <a:pt x="6" y="13"/>
                </a:lnTo>
                <a:lnTo>
                  <a:pt x="2" y="13"/>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7" name="Freeform 1233"/>
          <p:cNvSpPr>
            <a:spLocks/>
          </p:cNvSpPr>
          <p:nvPr/>
        </p:nvSpPr>
        <p:spPr bwMode="auto">
          <a:xfrm>
            <a:off x="5109634" y="3189683"/>
            <a:ext cx="40922" cy="93663"/>
          </a:xfrm>
          <a:custGeom>
            <a:avLst/>
            <a:gdLst>
              <a:gd name="T0" fmla="*/ 2147483647 w 29"/>
              <a:gd name="T1" fmla="*/ 2147483647 h 59"/>
              <a:gd name="T2" fmla="*/ 2147483647 w 29"/>
              <a:gd name="T3" fmla="*/ 2147483647 h 59"/>
              <a:gd name="T4" fmla="*/ 2147483647 w 29"/>
              <a:gd name="T5" fmla="*/ 2147483647 h 59"/>
              <a:gd name="T6" fmla="*/ 2147483647 w 29"/>
              <a:gd name="T7" fmla="*/ 2147483647 h 59"/>
              <a:gd name="T8" fmla="*/ 2147483647 w 29"/>
              <a:gd name="T9" fmla="*/ 2147483647 h 59"/>
              <a:gd name="T10" fmla="*/ 2147483647 w 29"/>
              <a:gd name="T11" fmla="*/ 2147483647 h 59"/>
              <a:gd name="T12" fmla="*/ 2147483647 w 29"/>
              <a:gd name="T13" fmla="*/ 2147483647 h 59"/>
              <a:gd name="T14" fmla="*/ 2147483647 w 29"/>
              <a:gd name="T15" fmla="*/ 2147483647 h 59"/>
              <a:gd name="T16" fmla="*/ 2147483647 w 29"/>
              <a:gd name="T17" fmla="*/ 2147483647 h 59"/>
              <a:gd name="T18" fmla="*/ 2147483647 w 29"/>
              <a:gd name="T19" fmla="*/ 2147483647 h 59"/>
              <a:gd name="T20" fmla="*/ 2147483647 w 29"/>
              <a:gd name="T21" fmla="*/ 2147483647 h 59"/>
              <a:gd name="T22" fmla="*/ 2147483647 w 29"/>
              <a:gd name="T23" fmla="*/ 2147483647 h 59"/>
              <a:gd name="T24" fmla="*/ 2147483647 w 29"/>
              <a:gd name="T25" fmla="*/ 2147483647 h 59"/>
              <a:gd name="T26" fmla="*/ 2147483647 w 29"/>
              <a:gd name="T27" fmla="*/ 2147483647 h 59"/>
              <a:gd name="T28" fmla="*/ 2147483647 w 29"/>
              <a:gd name="T29" fmla="*/ 2147483647 h 59"/>
              <a:gd name="T30" fmla="*/ 2147483647 w 29"/>
              <a:gd name="T31" fmla="*/ 2147483647 h 59"/>
              <a:gd name="T32" fmla="*/ 2147483647 w 29"/>
              <a:gd name="T33" fmla="*/ 0 h 59"/>
              <a:gd name="T34" fmla="*/ 0 w 29"/>
              <a:gd name="T35" fmla="*/ 2147483647 h 59"/>
              <a:gd name="T36" fmla="*/ 0 w 29"/>
              <a:gd name="T37" fmla="*/ 2147483647 h 59"/>
              <a:gd name="T38" fmla="*/ 0 w 29"/>
              <a:gd name="T39" fmla="*/ 2147483647 h 59"/>
              <a:gd name="T40" fmla="*/ 2147483647 w 29"/>
              <a:gd name="T41" fmla="*/ 2147483647 h 59"/>
              <a:gd name="T42" fmla="*/ 2147483647 w 29"/>
              <a:gd name="T43" fmla="*/ 2147483647 h 59"/>
              <a:gd name="T44" fmla="*/ 2147483647 w 29"/>
              <a:gd name="T45" fmla="*/ 2147483647 h 59"/>
              <a:gd name="T46" fmla="*/ 2147483647 w 29"/>
              <a:gd name="T47" fmla="*/ 2147483647 h 59"/>
              <a:gd name="T48" fmla="*/ 2147483647 w 29"/>
              <a:gd name="T49" fmla="*/ 2147483647 h 59"/>
              <a:gd name="T50" fmla="*/ 2147483647 w 29"/>
              <a:gd name="T51" fmla="*/ 2147483647 h 59"/>
              <a:gd name="T52" fmla="*/ 2147483647 w 29"/>
              <a:gd name="T53" fmla="*/ 2147483647 h 59"/>
              <a:gd name="T54" fmla="*/ 2147483647 w 29"/>
              <a:gd name="T55" fmla="*/ 2147483647 h 59"/>
              <a:gd name="T56" fmla="*/ 2147483647 w 29"/>
              <a:gd name="T57" fmla="*/ 2147483647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
              <a:gd name="T88" fmla="*/ 0 h 59"/>
              <a:gd name="T89" fmla="*/ 29 w 29"/>
              <a:gd name="T90" fmla="*/ 59 h 5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 h="59">
                <a:moveTo>
                  <a:pt x="23" y="49"/>
                </a:moveTo>
                <a:lnTo>
                  <a:pt x="21" y="49"/>
                </a:lnTo>
                <a:lnTo>
                  <a:pt x="19" y="51"/>
                </a:lnTo>
                <a:lnTo>
                  <a:pt x="17" y="49"/>
                </a:lnTo>
                <a:lnTo>
                  <a:pt x="13" y="40"/>
                </a:lnTo>
                <a:lnTo>
                  <a:pt x="10" y="26"/>
                </a:lnTo>
                <a:lnTo>
                  <a:pt x="8" y="15"/>
                </a:lnTo>
                <a:lnTo>
                  <a:pt x="6" y="5"/>
                </a:lnTo>
                <a:lnTo>
                  <a:pt x="6" y="3"/>
                </a:lnTo>
                <a:lnTo>
                  <a:pt x="2" y="5"/>
                </a:lnTo>
                <a:lnTo>
                  <a:pt x="4" y="9"/>
                </a:lnTo>
                <a:lnTo>
                  <a:pt x="10" y="7"/>
                </a:lnTo>
                <a:lnTo>
                  <a:pt x="8" y="1"/>
                </a:lnTo>
                <a:lnTo>
                  <a:pt x="6" y="0"/>
                </a:lnTo>
                <a:lnTo>
                  <a:pt x="0" y="1"/>
                </a:lnTo>
                <a:lnTo>
                  <a:pt x="0" y="5"/>
                </a:lnTo>
                <a:lnTo>
                  <a:pt x="0" y="15"/>
                </a:lnTo>
                <a:lnTo>
                  <a:pt x="2" y="28"/>
                </a:lnTo>
                <a:lnTo>
                  <a:pt x="6" y="42"/>
                </a:lnTo>
                <a:lnTo>
                  <a:pt x="11" y="53"/>
                </a:lnTo>
                <a:lnTo>
                  <a:pt x="13" y="57"/>
                </a:lnTo>
                <a:lnTo>
                  <a:pt x="19" y="59"/>
                </a:lnTo>
                <a:lnTo>
                  <a:pt x="25" y="57"/>
                </a:lnTo>
                <a:lnTo>
                  <a:pt x="29" y="53"/>
                </a:lnTo>
                <a:lnTo>
                  <a:pt x="27" y="53"/>
                </a:lnTo>
                <a:lnTo>
                  <a:pt x="23" y="4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8" name="Freeform 1234"/>
          <p:cNvSpPr>
            <a:spLocks/>
          </p:cNvSpPr>
          <p:nvPr/>
        </p:nvSpPr>
        <p:spPr bwMode="auto">
          <a:xfrm>
            <a:off x="5142089" y="3173808"/>
            <a:ext cx="63500" cy="100013"/>
          </a:xfrm>
          <a:custGeom>
            <a:avLst/>
            <a:gdLst>
              <a:gd name="T0" fmla="*/ 2147483647 w 44"/>
              <a:gd name="T1" fmla="*/ 0 h 63"/>
              <a:gd name="T2" fmla="*/ 2147483647 w 44"/>
              <a:gd name="T3" fmla="*/ 2147483647 h 63"/>
              <a:gd name="T4" fmla="*/ 2147483647 w 44"/>
              <a:gd name="T5" fmla="*/ 2147483647 h 63"/>
              <a:gd name="T6" fmla="*/ 2147483647 w 44"/>
              <a:gd name="T7" fmla="*/ 2147483647 h 63"/>
              <a:gd name="T8" fmla="*/ 2147483647 w 44"/>
              <a:gd name="T9" fmla="*/ 2147483647 h 63"/>
              <a:gd name="T10" fmla="*/ 2147483647 w 44"/>
              <a:gd name="T11" fmla="*/ 2147483647 h 63"/>
              <a:gd name="T12" fmla="*/ 2147483647 w 44"/>
              <a:gd name="T13" fmla="*/ 2147483647 h 63"/>
              <a:gd name="T14" fmla="*/ 2147483647 w 44"/>
              <a:gd name="T15" fmla="*/ 2147483647 h 63"/>
              <a:gd name="T16" fmla="*/ 2147483647 w 44"/>
              <a:gd name="T17" fmla="*/ 2147483647 h 63"/>
              <a:gd name="T18" fmla="*/ 0 w 44"/>
              <a:gd name="T19" fmla="*/ 2147483647 h 63"/>
              <a:gd name="T20" fmla="*/ 2147483647 w 44"/>
              <a:gd name="T21" fmla="*/ 2147483647 h 63"/>
              <a:gd name="T22" fmla="*/ 2147483647 w 44"/>
              <a:gd name="T23" fmla="*/ 2147483647 h 63"/>
              <a:gd name="T24" fmla="*/ 2147483647 w 44"/>
              <a:gd name="T25" fmla="*/ 2147483647 h 63"/>
              <a:gd name="T26" fmla="*/ 2147483647 w 44"/>
              <a:gd name="T27" fmla="*/ 2147483647 h 63"/>
              <a:gd name="T28" fmla="*/ 2147483647 w 44"/>
              <a:gd name="T29" fmla="*/ 2147483647 h 63"/>
              <a:gd name="T30" fmla="*/ 2147483647 w 44"/>
              <a:gd name="T31" fmla="*/ 2147483647 h 63"/>
              <a:gd name="T32" fmla="*/ 2147483647 w 44"/>
              <a:gd name="T33" fmla="*/ 2147483647 h 63"/>
              <a:gd name="T34" fmla="*/ 2147483647 w 44"/>
              <a:gd name="T35" fmla="*/ 2147483647 h 63"/>
              <a:gd name="T36" fmla="*/ 2147483647 w 44"/>
              <a:gd name="T37" fmla="*/ 0 h 63"/>
              <a:gd name="T38" fmla="*/ 2147483647 w 44"/>
              <a:gd name="T39" fmla="*/ 2147483647 h 63"/>
              <a:gd name="T40" fmla="*/ 2147483647 w 44"/>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63"/>
              <a:gd name="T65" fmla="*/ 44 w 44"/>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63">
                <a:moveTo>
                  <a:pt x="23" y="0"/>
                </a:moveTo>
                <a:lnTo>
                  <a:pt x="21" y="6"/>
                </a:lnTo>
                <a:lnTo>
                  <a:pt x="31" y="13"/>
                </a:lnTo>
                <a:lnTo>
                  <a:pt x="36" y="19"/>
                </a:lnTo>
                <a:lnTo>
                  <a:pt x="36" y="21"/>
                </a:lnTo>
                <a:lnTo>
                  <a:pt x="36" y="25"/>
                </a:lnTo>
                <a:lnTo>
                  <a:pt x="31" y="29"/>
                </a:lnTo>
                <a:lnTo>
                  <a:pt x="23" y="36"/>
                </a:lnTo>
                <a:lnTo>
                  <a:pt x="11" y="46"/>
                </a:lnTo>
                <a:lnTo>
                  <a:pt x="0" y="59"/>
                </a:lnTo>
                <a:lnTo>
                  <a:pt x="4" y="63"/>
                </a:lnTo>
                <a:lnTo>
                  <a:pt x="17" y="52"/>
                </a:lnTo>
                <a:lnTo>
                  <a:pt x="29" y="42"/>
                </a:lnTo>
                <a:lnTo>
                  <a:pt x="36" y="35"/>
                </a:lnTo>
                <a:lnTo>
                  <a:pt x="42" y="29"/>
                </a:lnTo>
                <a:lnTo>
                  <a:pt x="44" y="21"/>
                </a:lnTo>
                <a:lnTo>
                  <a:pt x="42" y="13"/>
                </a:lnTo>
                <a:lnTo>
                  <a:pt x="35" y="8"/>
                </a:lnTo>
                <a:lnTo>
                  <a:pt x="25" y="0"/>
                </a:lnTo>
                <a:lnTo>
                  <a:pt x="23" y="8"/>
                </a:lnTo>
                <a:lnTo>
                  <a:pt x="2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19" name="Freeform 1235"/>
          <p:cNvSpPr>
            <a:spLocks/>
          </p:cNvSpPr>
          <p:nvPr/>
        </p:nvSpPr>
        <p:spPr bwMode="auto">
          <a:xfrm>
            <a:off x="5116798" y="3173808"/>
            <a:ext cx="59267" cy="36513"/>
          </a:xfrm>
          <a:custGeom>
            <a:avLst/>
            <a:gdLst>
              <a:gd name="T0" fmla="*/ 0 w 42"/>
              <a:gd name="T1" fmla="*/ 2147483647 h 23"/>
              <a:gd name="T2" fmla="*/ 2147483647 w 42"/>
              <a:gd name="T3" fmla="*/ 2147483647 h 23"/>
              <a:gd name="T4" fmla="*/ 2147483647 w 42"/>
              <a:gd name="T5" fmla="*/ 2147483647 h 23"/>
              <a:gd name="T6" fmla="*/ 2147483647 w 42"/>
              <a:gd name="T7" fmla="*/ 2147483647 h 23"/>
              <a:gd name="T8" fmla="*/ 2147483647 w 42"/>
              <a:gd name="T9" fmla="*/ 2147483647 h 23"/>
              <a:gd name="T10" fmla="*/ 2147483647 w 42"/>
              <a:gd name="T11" fmla="*/ 2147483647 h 23"/>
              <a:gd name="T12" fmla="*/ 2147483647 w 42"/>
              <a:gd name="T13" fmla="*/ 2147483647 h 23"/>
              <a:gd name="T14" fmla="*/ 2147483647 w 42"/>
              <a:gd name="T15" fmla="*/ 2147483647 h 23"/>
              <a:gd name="T16" fmla="*/ 2147483647 w 42"/>
              <a:gd name="T17" fmla="*/ 2147483647 h 23"/>
              <a:gd name="T18" fmla="*/ 2147483647 w 42"/>
              <a:gd name="T19" fmla="*/ 0 h 23"/>
              <a:gd name="T20" fmla="*/ 2147483647 w 42"/>
              <a:gd name="T21" fmla="*/ 2147483647 h 23"/>
              <a:gd name="T22" fmla="*/ 2147483647 w 42"/>
              <a:gd name="T23" fmla="*/ 0 h 23"/>
              <a:gd name="T24" fmla="*/ 2147483647 w 42"/>
              <a:gd name="T25" fmla="*/ 2147483647 h 23"/>
              <a:gd name="T26" fmla="*/ 2147483647 w 42"/>
              <a:gd name="T27" fmla="*/ 2147483647 h 23"/>
              <a:gd name="T28" fmla="*/ 2147483647 w 42"/>
              <a:gd name="T29" fmla="*/ 2147483647 h 23"/>
              <a:gd name="T30" fmla="*/ 2147483647 w 42"/>
              <a:gd name="T31" fmla="*/ 2147483647 h 23"/>
              <a:gd name="T32" fmla="*/ 2147483647 w 42"/>
              <a:gd name="T33" fmla="*/ 2147483647 h 23"/>
              <a:gd name="T34" fmla="*/ 2147483647 w 42"/>
              <a:gd name="T35" fmla="*/ 2147483647 h 23"/>
              <a:gd name="T36" fmla="*/ 2147483647 w 42"/>
              <a:gd name="T37" fmla="*/ 2147483647 h 23"/>
              <a:gd name="T38" fmla="*/ 2147483647 w 42"/>
              <a:gd name="T39" fmla="*/ 2147483647 h 23"/>
              <a:gd name="T40" fmla="*/ 0 w 42"/>
              <a:gd name="T41" fmla="*/ 2147483647 h 23"/>
              <a:gd name="T42" fmla="*/ 0 w 42"/>
              <a:gd name="T43" fmla="*/ 2147483647 h 23"/>
              <a:gd name="T44" fmla="*/ 2147483647 w 42"/>
              <a:gd name="T45" fmla="*/ 2147483647 h 23"/>
              <a:gd name="T46" fmla="*/ 0 w 42"/>
              <a:gd name="T47" fmla="*/ 2147483647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2"/>
              <a:gd name="T73" fmla="*/ 0 h 23"/>
              <a:gd name="T74" fmla="*/ 42 w 42"/>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2" h="23">
                <a:moveTo>
                  <a:pt x="0" y="19"/>
                </a:moveTo>
                <a:lnTo>
                  <a:pt x="4" y="21"/>
                </a:lnTo>
                <a:lnTo>
                  <a:pt x="6" y="19"/>
                </a:lnTo>
                <a:lnTo>
                  <a:pt x="11" y="19"/>
                </a:lnTo>
                <a:lnTo>
                  <a:pt x="17" y="15"/>
                </a:lnTo>
                <a:lnTo>
                  <a:pt x="25" y="13"/>
                </a:lnTo>
                <a:lnTo>
                  <a:pt x="32" y="11"/>
                </a:lnTo>
                <a:lnTo>
                  <a:pt x="38" y="10"/>
                </a:lnTo>
                <a:lnTo>
                  <a:pt x="42" y="8"/>
                </a:lnTo>
                <a:lnTo>
                  <a:pt x="42" y="0"/>
                </a:lnTo>
                <a:lnTo>
                  <a:pt x="42" y="8"/>
                </a:lnTo>
                <a:lnTo>
                  <a:pt x="38" y="0"/>
                </a:lnTo>
                <a:lnTo>
                  <a:pt x="34" y="2"/>
                </a:lnTo>
                <a:lnTo>
                  <a:pt x="29" y="4"/>
                </a:lnTo>
                <a:lnTo>
                  <a:pt x="23" y="8"/>
                </a:lnTo>
                <a:lnTo>
                  <a:pt x="15" y="10"/>
                </a:lnTo>
                <a:lnTo>
                  <a:pt x="9" y="11"/>
                </a:lnTo>
                <a:lnTo>
                  <a:pt x="4" y="13"/>
                </a:lnTo>
                <a:lnTo>
                  <a:pt x="2" y="13"/>
                </a:lnTo>
                <a:lnTo>
                  <a:pt x="6" y="17"/>
                </a:lnTo>
                <a:lnTo>
                  <a:pt x="0" y="19"/>
                </a:lnTo>
                <a:lnTo>
                  <a:pt x="0" y="23"/>
                </a:lnTo>
                <a:lnTo>
                  <a:pt x="4" y="21"/>
                </a:lnTo>
                <a:lnTo>
                  <a:pt x="0" y="1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0" name="Freeform 1236"/>
          <p:cNvSpPr>
            <a:spLocks/>
          </p:cNvSpPr>
          <p:nvPr/>
        </p:nvSpPr>
        <p:spPr bwMode="auto">
          <a:xfrm>
            <a:off x="5391857" y="2689621"/>
            <a:ext cx="97366" cy="161925"/>
          </a:xfrm>
          <a:custGeom>
            <a:avLst/>
            <a:gdLst>
              <a:gd name="T0" fmla="*/ 2147483647 w 70"/>
              <a:gd name="T1" fmla="*/ 2147483647 h 102"/>
              <a:gd name="T2" fmla="*/ 2147483647 w 70"/>
              <a:gd name="T3" fmla="*/ 2147483647 h 102"/>
              <a:gd name="T4" fmla="*/ 2147483647 w 70"/>
              <a:gd name="T5" fmla="*/ 2147483647 h 102"/>
              <a:gd name="T6" fmla="*/ 2147483647 w 70"/>
              <a:gd name="T7" fmla="*/ 2147483647 h 102"/>
              <a:gd name="T8" fmla="*/ 2147483647 w 70"/>
              <a:gd name="T9" fmla="*/ 2147483647 h 102"/>
              <a:gd name="T10" fmla="*/ 2147483647 w 70"/>
              <a:gd name="T11" fmla="*/ 2147483647 h 102"/>
              <a:gd name="T12" fmla="*/ 2147483647 w 70"/>
              <a:gd name="T13" fmla="*/ 2147483647 h 102"/>
              <a:gd name="T14" fmla="*/ 2147483647 w 70"/>
              <a:gd name="T15" fmla="*/ 2147483647 h 102"/>
              <a:gd name="T16" fmla="*/ 2147483647 w 70"/>
              <a:gd name="T17" fmla="*/ 0 h 102"/>
              <a:gd name="T18" fmla="*/ 2147483647 w 70"/>
              <a:gd name="T19" fmla="*/ 0 h 102"/>
              <a:gd name="T20" fmla="*/ 2147483647 w 70"/>
              <a:gd name="T21" fmla="*/ 2147483647 h 102"/>
              <a:gd name="T22" fmla="*/ 2147483647 w 70"/>
              <a:gd name="T23" fmla="*/ 2147483647 h 102"/>
              <a:gd name="T24" fmla="*/ 2147483647 w 70"/>
              <a:gd name="T25" fmla="*/ 2147483647 h 102"/>
              <a:gd name="T26" fmla="*/ 0 w 70"/>
              <a:gd name="T27" fmla="*/ 2147483647 h 102"/>
              <a:gd name="T28" fmla="*/ 0 w 70"/>
              <a:gd name="T29" fmla="*/ 2147483647 h 102"/>
              <a:gd name="T30" fmla="*/ 0 w 70"/>
              <a:gd name="T31" fmla="*/ 2147483647 h 102"/>
              <a:gd name="T32" fmla="*/ 2147483647 w 70"/>
              <a:gd name="T33" fmla="*/ 2147483647 h 102"/>
              <a:gd name="T34" fmla="*/ 2147483647 w 70"/>
              <a:gd name="T35" fmla="*/ 2147483647 h 102"/>
              <a:gd name="T36" fmla="*/ 2147483647 w 70"/>
              <a:gd name="T37" fmla="*/ 2147483647 h 102"/>
              <a:gd name="T38" fmla="*/ 2147483647 w 70"/>
              <a:gd name="T39" fmla="*/ 2147483647 h 102"/>
              <a:gd name="T40" fmla="*/ 2147483647 w 70"/>
              <a:gd name="T41" fmla="*/ 2147483647 h 102"/>
              <a:gd name="T42" fmla="*/ 2147483647 w 70"/>
              <a:gd name="T43" fmla="*/ 2147483647 h 10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0"/>
              <a:gd name="T67" fmla="*/ 0 h 102"/>
              <a:gd name="T68" fmla="*/ 70 w 70"/>
              <a:gd name="T69" fmla="*/ 102 h 10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0" h="102">
                <a:moveTo>
                  <a:pt x="41" y="102"/>
                </a:moveTo>
                <a:lnTo>
                  <a:pt x="50" y="80"/>
                </a:lnTo>
                <a:lnTo>
                  <a:pt x="58" y="67"/>
                </a:lnTo>
                <a:lnTo>
                  <a:pt x="64" y="55"/>
                </a:lnTo>
                <a:lnTo>
                  <a:pt x="68" y="48"/>
                </a:lnTo>
                <a:lnTo>
                  <a:pt x="70" y="38"/>
                </a:lnTo>
                <a:lnTo>
                  <a:pt x="70" y="29"/>
                </a:lnTo>
                <a:lnTo>
                  <a:pt x="68" y="17"/>
                </a:lnTo>
                <a:lnTo>
                  <a:pt x="66" y="0"/>
                </a:lnTo>
                <a:lnTo>
                  <a:pt x="27" y="0"/>
                </a:lnTo>
                <a:lnTo>
                  <a:pt x="20" y="9"/>
                </a:lnTo>
                <a:lnTo>
                  <a:pt x="12" y="25"/>
                </a:lnTo>
                <a:lnTo>
                  <a:pt x="6" y="40"/>
                </a:lnTo>
                <a:lnTo>
                  <a:pt x="0" y="57"/>
                </a:lnTo>
                <a:lnTo>
                  <a:pt x="0" y="67"/>
                </a:lnTo>
                <a:lnTo>
                  <a:pt x="0" y="75"/>
                </a:lnTo>
                <a:lnTo>
                  <a:pt x="2" y="82"/>
                </a:lnTo>
                <a:lnTo>
                  <a:pt x="6" y="88"/>
                </a:lnTo>
                <a:lnTo>
                  <a:pt x="12" y="94"/>
                </a:lnTo>
                <a:lnTo>
                  <a:pt x="20" y="98"/>
                </a:lnTo>
                <a:lnTo>
                  <a:pt x="29" y="100"/>
                </a:lnTo>
                <a:lnTo>
                  <a:pt x="41" y="102"/>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1" name="Freeform 1237"/>
          <p:cNvSpPr>
            <a:spLocks/>
          </p:cNvSpPr>
          <p:nvPr/>
        </p:nvSpPr>
        <p:spPr bwMode="auto">
          <a:xfrm>
            <a:off x="5442656" y="2681288"/>
            <a:ext cx="50800" cy="169862"/>
          </a:xfrm>
          <a:custGeom>
            <a:avLst/>
            <a:gdLst>
              <a:gd name="T0" fmla="*/ 2147483647 w 36"/>
              <a:gd name="T1" fmla="*/ 2147483647 h 107"/>
              <a:gd name="T2" fmla="*/ 2147483647 w 36"/>
              <a:gd name="T3" fmla="*/ 2147483647 h 107"/>
              <a:gd name="T4" fmla="*/ 2147483647 w 36"/>
              <a:gd name="T5" fmla="*/ 2147483647 h 107"/>
              <a:gd name="T6" fmla="*/ 2147483647 w 36"/>
              <a:gd name="T7" fmla="*/ 2147483647 h 107"/>
              <a:gd name="T8" fmla="*/ 2147483647 w 36"/>
              <a:gd name="T9" fmla="*/ 2147483647 h 107"/>
              <a:gd name="T10" fmla="*/ 2147483647 w 36"/>
              <a:gd name="T11" fmla="*/ 2147483647 h 107"/>
              <a:gd name="T12" fmla="*/ 2147483647 w 36"/>
              <a:gd name="T13" fmla="*/ 2147483647 h 107"/>
              <a:gd name="T14" fmla="*/ 2147483647 w 36"/>
              <a:gd name="T15" fmla="*/ 2147483647 h 107"/>
              <a:gd name="T16" fmla="*/ 2147483647 w 36"/>
              <a:gd name="T17" fmla="*/ 2147483647 h 107"/>
              <a:gd name="T18" fmla="*/ 0 w 36"/>
              <a:gd name="T19" fmla="*/ 2147483647 h 107"/>
              <a:gd name="T20" fmla="*/ 2147483647 w 36"/>
              <a:gd name="T21" fmla="*/ 2147483647 h 107"/>
              <a:gd name="T22" fmla="*/ 2147483647 w 36"/>
              <a:gd name="T23" fmla="*/ 2147483647 h 107"/>
              <a:gd name="T24" fmla="*/ 2147483647 w 36"/>
              <a:gd name="T25" fmla="*/ 2147483647 h 107"/>
              <a:gd name="T26" fmla="*/ 2147483647 w 36"/>
              <a:gd name="T27" fmla="*/ 2147483647 h 107"/>
              <a:gd name="T28" fmla="*/ 2147483647 w 36"/>
              <a:gd name="T29" fmla="*/ 2147483647 h 107"/>
              <a:gd name="T30" fmla="*/ 2147483647 w 36"/>
              <a:gd name="T31" fmla="*/ 2147483647 h 107"/>
              <a:gd name="T32" fmla="*/ 2147483647 w 36"/>
              <a:gd name="T33" fmla="*/ 2147483647 h 107"/>
              <a:gd name="T34" fmla="*/ 2147483647 w 36"/>
              <a:gd name="T35" fmla="*/ 2147483647 h 107"/>
              <a:gd name="T36" fmla="*/ 2147483647 w 36"/>
              <a:gd name="T37" fmla="*/ 2147483647 h 107"/>
              <a:gd name="T38" fmla="*/ 2147483647 w 36"/>
              <a:gd name="T39" fmla="*/ 0 h 107"/>
              <a:gd name="T40" fmla="*/ 2147483647 w 36"/>
              <a:gd name="T41" fmla="*/ 2147483647 h 107"/>
              <a:gd name="T42" fmla="*/ 2147483647 w 36"/>
              <a:gd name="T43" fmla="*/ 0 h 107"/>
              <a:gd name="T44" fmla="*/ 2147483647 w 36"/>
              <a:gd name="T45" fmla="*/ 0 h 107"/>
              <a:gd name="T46" fmla="*/ 2147483647 w 36"/>
              <a:gd name="T47" fmla="*/ 2147483647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107"/>
              <a:gd name="T74" fmla="*/ 36 w 36"/>
              <a:gd name="T75" fmla="*/ 107 h 1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107">
                <a:moveTo>
                  <a:pt x="29" y="8"/>
                </a:moveTo>
                <a:lnTo>
                  <a:pt x="25" y="4"/>
                </a:lnTo>
                <a:lnTo>
                  <a:pt x="27" y="21"/>
                </a:lnTo>
                <a:lnTo>
                  <a:pt x="29" y="33"/>
                </a:lnTo>
                <a:lnTo>
                  <a:pt x="29" y="42"/>
                </a:lnTo>
                <a:lnTo>
                  <a:pt x="27" y="50"/>
                </a:lnTo>
                <a:lnTo>
                  <a:pt x="23" y="58"/>
                </a:lnTo>
                <a:lnTo>
                  <a:pt x="17" y="69"/>
                </a:lnTo>
                <a:lnTo>
                  <a:pt x="10" y="82"/>
                </a:lnTo>
                <a:lnTo>
                  <a:pt x="0" y="104"/>
                </a:lnTo>
                <a:lnTo>
                  <a:pt x="6" y="107"/>
                </a:lnTo>
                <a:lnTo>
                  <a:pt x="15" y="86"/>
                </a:lnTo>
                <a:lnTo>
                  <a:pt x="23" y="73"/>
                </a:lnTo>
                <a:lnTo>
                  <a:pt x="29" y="61"/>
                </a:lnTo>
                <a:lnTo>
                  <a:pt x="33" y="52"/>
                </a:lnTo>
                <a:lnTo>
                  <a:pt x="34" y="44"/>
                </a:lnTo>
                <a:lnTo>
                  <a:pt x="36" y="33"/>
                </a:lnTo>
                <a:lnTo>
                  <a:pt x="34" y="21"/>
                </a:lnTo>
                <a:lnTo>
                  <a:pt x="33" y="4"/>
                </a:lnTo>
                <a:lnTo>
                  <a:pt x="29" y="0"/>
                </a:lnTo>
                <a:lnTo>
                  <a:pt x="33" y="4"/>
                </a:lnTo>
                <a:lnTo>
                  <a:pt x="33" y="0"/>
                </a:lnTo>
                <a:lnTo>
                  <a:pt x="29" y="0"/>
                </a:lnTo>
                <a:lnTo>
                  <a:pt x="29"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2" name="Freeform 1238"/>
          <p:cNvSpPr>
            <a:spLocks/>
          </p:cNvSpPr>
          <p:nvPr/>
        </p:nvSpPr>
        <p:spPr bwMode="auto">
          <a:xfrm>
            <a:off x="5425782" y="2681288"/>
            <a:ext cx="59267" cy="12700"/>
          </a:xfrm>
          <a:custGeom>
            <a:avLst/>
            <a:gdLst>
              <a:gd name="T0" fmla="*/ 2147483647 w 42"/>
              <a:gd name="T1" fmla="*/ 2147483647 h 8"/>
              <a:gd name="T2" fmla="*/ 2147483647 w 42"/>
              <a:gd name="T3" fmla="*/ 2147483647 h 8"/>
              <a:gd name="T4" fmla="*/ 2147483647 w 42"/>
              <a:gd name="T5" fmla="*/ 2147483647 h 8"/>
              <a:gd name="T6" fmla="*/ 2147483647 w 42"/>
              <a:gd name="T7" fmla="*/ 0 h 8"/>
              <a:gd name="T8" fmla="*/ 2147483647 w 42"/>
              <a:gd name="T9" fmla="*/ 0 h 8"/>
              <a:gd name="T10" fmla="*/ 0 w 42"/>
              <a:gd name="T11" fmla="*/ 2147483647 h 8"/>
              <a:gd name="T12" fmla="*/ 2147483647 w 42"/>
              <a:gd name="T13" fmla="*/ 0 h 8"/>
              <a:gd name="T14" fmla="*/ 2147483647 w 42"/>
              <a:gd name="T15" fmla="*/ 0 h 8"/>
              <a:gd name="T16" fmla="*/ 0 w 42"/>
              <a:gd name="T17" fmla="*/ 2147483647 h 8"/>
              <a:gd name="T18" fmla="*/ 2147483647 w 42"/>
              <a:gd name="T19" fmla="*/ 2147483647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8"/>
              <a:gd name="T32" fmla="*/ 42 w 42"/>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8">
                <a:moveTo>
                  <a:pt x="5" y="6"/>
                </a:moveTo>
                <a:lnTo>
                  <a:pt x="3" y="8"/>
                </a:lnTo>
                <a:lnTo>
                  <a:pt x="42" y="8"/>
                </a:lnTo>
                <a:lnTo>
                  <a:pt x="42" y="0"/>
                </a:lnTo>
                <a:lnTo>
                  <a:pt x="3" y="0"/>
                </a:lnTo>
                <a:lnTo>
                  <a:pt x="0" y="2"/>
                </a:lnTo>
                <a:lnTo>
                  <a:pt x="3" y="0"/>
                </a:lnTo>
                <a:lnTo>
                  <a:pt x="1" y="0"/>
                </a:lnTo>
                <a:lnTo>
                  <a:pt x="0" y="2"/>
                </a:lnTo>
                <a:lnTo>
                  <a:pt x="5"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3" name="Freeform 1239"/>
          <p:cNvSpPr>
            <a:spLocks/>
          </p:cNvSpPr>
          <p:nvPr/>
        </p:nvSpPr>
        <p:spPr bwMode="auto">
          <a:xfrm>
            <a:off x="5387622" y="2684463"/>
            <a:ext cx="63500" cy="169862"/>
          </a:xfrm>
          <a:custGeom>
            <a:avLst/>
            <a:gdLst>
              <a:gd name="T0" fmla="*/ 2147483647 w 46"/>
              <a:gd name="T1" fmla="*/ 2147483647 h 107"/>
              <a:gd name="T2" fmla="*/ 2147483647 w 46"/>
              <a:gd name="T3" fmla="*/ 2147483647 h 107"/>
              <a:gd name="T4" fmla="*/ 2147483647 w 46"/>
              <a:gd name="T5" fmla="*/ 2147483647 h 107"/>
              <a:gd name="T6" fmla="*/ 2147483647 w 46"/>
              <a:gd name="T7" fmla="*/ 2147483647 h 107"/>
              <a:gd name="T8" fmla="*/ 2147483647 w 46"/>
              <a:gd name="T9" fmla="*/ 2147483647 h 107"/>
              <a:gd name="T10" fmla="*/ 2147483647 w 46"/>
              <a:gd name="T11" fmla="*/ 2147483647 h 107"/>
              <a:gd name="T12" fmla="*/ 2147483647 w 46"/>
              <a:gd name="T13" fmla="*/ 2147483647 h 107"/>
              <a:gd name="T14" fmla="*/ 2147483647 w 46"/>
              <a:gd name="T15" fmla="*/ 2147483647 h 107"/>
              <a:gd name="T16" fmla="*/ 2147483647 w 46"/>
              <a:gd name="T17" fmla="*/ 2147483647 h 107"/>
              <a:gd name="T18" fmla="*/ 2147483647 w 46"/>
              <a:gd name="T19" fmla="*/ 2147483647 h 107"/>
              <a:gd name="T20" fmla="*/ 2147483647 w 46"/>
              <a:gd name="T21" fmla="*/ 2147483647 h 107"/>
              <a:gd name="T22" fmla="*/ 2147483647 w 46"/>
              <a:gd name="T23" fmla="*/ 2147483647 h 107"/>
              <a:gd name="T24" fmla="*/ 2147483647 w 46"/>
              <a:gd name="T25" fmla="*/ 2147483647 h 107"/>
              <a:gd name="T26" fmla="*/ 2147483647 w 46"/>
              <a:gd name="T27" fmla="*/ 2147483647 h 107"/>
              <a:gd name="T28" fmla="*/ 2147483647 w 46"/>
              <a:gd name="T29" fmla="*/ 0 h 107"/>
              <a:gd name="T30" fmla="*/ 2147483647 w 46"/>
              <a:gd name="T31" fmla="*/ 2147483647 h 107"/>
              <a:gd name="T32" fmla="*/ 2147483647 w 46"/>
              <a:gd name="T33" fmla="*/ 2147483647 h 107"/>
              <a:gd name="T34" fmla="*/ 2147483647 w 46"/>
              <a:gd name="T35" fmla="*/ 2147483647 h 107"/>
              <a:gd name="T36" fmla="*/ 0 w 46"/>
              <a:gd name="T37" fmla="*/ 2147483647 h 107"/>
              <a:gd name="T38" fmla="*/ 0 w 46"/>
              <a:gd name="T39" fmla="*/ 2147483647 h 107"/>
              <a:gd name="T40" fmla="*/ 0 w 46"/>
              <a:gd name="T41" fmla="*/ 2147483647 h 107"/>
              <a:gd name="T42" fmla="*/ 2147483647 w 46"/>
              <a:gd name="T43" fmla="*/ 2147483647 h 107"/>
              <a:gd name="T44" fmla="*/ 2147483647 w 46"/>
              <a:gd name="T45" fmla="*/ 2147483647 h 107"/>
              <a:gd name="T46" fmla="*/ 2147483647 w 46"/>
              <a:gd name="T47" fmla="*/ 2147483647 h 107"/>
              <a:gd name="T48" fmla="*/ 2147483647 w 46"/>
              <a:gd name="T49" fmla="*/ 2147483647 h 107"/>
              <a:gd name="T50" fmla="*/ 2147483647 w 46"/>
              <a:gd name="T51" fmla="*/ 2147483647 h 107"/>
              <a:gd name="T52" fmla="*/ 2147483647 w 46"/>
              <a:gd name="T53" fmla="*/ 2147483647 h 107"/>
              <a:gd name="T54" fmla="*/ 2147483647 w 46"/>
              <a:gd name="T55" fmla="*/ 2147483647 h 107"/>
              <a:gd name="T56" fmla="*/ 2147483647 w 46"/>
              <a:gd name="T57" fmla="*/ 2147483647 h 107"/>
              <a:gd name="T58" fmla="*/ 2147483647 w 46"/>
              <a:gd name="T59" fmla="*/ 2147483647 h 107"/>
              <a:gd name="T60" fmla="*/ 2147483647 w 46"/>
              <a:gd name="T61" fmla="*/ 2147483647 h 107"/>
              <a:gd name="T62" fmla="*/ 2147483647 w 46"/>
              <a:gd name="T63" fmla="*/ 2147483647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
              <a:gd name="T97" fmla="*/ 0 h 107"/>
              <a:gd name="T98" fmla="*/ 46 w 46"/>
              <a:gd name="T99" fmla="*/ 107 h 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 h="107">
                <a:moveTo>
                  <a:pt x="40" y="102"/>
                </a:moveTo>
                <a:lnTo>
                  <a:pt x="44" y="100"/>
                </a:lnTo>
                <a:lnTo>
                  <a:pt x="32" y="98"/>
                </a:lnTo>
                <a:lnTo>
                  <a:pt x="23" y="96"/>
                </a:lnTo>
                <a:lnTo>
                  <a:pt x="17" y="92"/>
                </a:lnTo>
                <a:lnTo>
                  <a:pt x="11" y="88"/>
                </a:lnTo>
                <a:lnTo>
                  <a:pt x="9" y="82"/>
                </a:lnTo>
                <a:lnTo>
                  <a:pt x="7" y="77"/>
                </a:lnTo>
                <a:lnTo>
                  <a:pt x="7" y="69"/>
                </a:lnTo>
                <a:lnTo>
                  <a:pt x="7" y="61"/>
                </a:lnTo>
                <a:lnTo>
                  <a:pt x="11" y="44"/>
                </a:lnTo>
                <a:lnTo>
                  <a:pt x="19" y="29"/>
                </a:lnTo>
                <a:lnTo>
                  <a:pt x="27" y="13"/>
                </a:lnTo>
                <a:lnTo>
                  <a:pt x="32" y="4"/>
                </a:lnTo>
                <a:lnTo>
                  <a:pt x="27" y="0"/>
                </a:lnTo>
                <a:lnTo>
                  <a:pt x="21" y="9"/>
                </a:lnTo>
                <a:lnTo>
                  <a:pt x="11" y="25"/>
                </a:lnTo>
                <a:lnTo>
                  <a:pt x="5" y="42"/>
                </a:lnTo>
                <a:lnTo>
                  <a:pt x="0" y="59"/>
                </a:lnTo>
                <a:lnTo>
                  <a:pt x="0" y="69"/>
                </a:lnTo>
                <a:lnTo>
                  <a:pt x="0" y="77"/>
                </a:lnTo>
                <a:lnTo>
                  <a:pt x="2" y="84"/>
                </a:lnTo>
                <a:lnTo>
                  <a:pt x="5" y="92"/>
                </a:lnTo>
                <a:lnTo>
                  <a:pt x="13" y="98"/>
                </a:lnTo>
                <a:lnTo>
                  <a:pt x="21" y="104"/>
                </a:lnTo>
                <a:lnTo>
                  <a:pt x="30" y="105"/>
                </a:lnTo>
                <a:lnTo>
                  <a:pt x="44" y="107"/>
                </a:lnTo>
                <a:lnTo>
                  <a:pt x="46" y="105"/>
                </a:lnTo>
                <a:lnTo>
                  <a:pt x="44" y="107"/>
                </a:lnTo>
                <a:lnTo>
                  <a:pt x="46" y="107"/>
                </a:lnTo>
                <a:lnTo>
                  <a:pt x="46" y="105"/>
                </a:lnTo>
                <a:lnTo>
                  <a:pt x="40" y="10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4" name="Freeform 1240"/>
          <p:cNvSpPr>
            <a:spLocks/>
          </p:cNvSpPr>
          <p:nvPr/>
        </p:nvSpPr>
        <p:spPr bwMode="auto">
          <a:xfrm>
            <a:off x="5823659" y="1368425"/>
            <a:ext cx="186267" cy="173038"/>
          </a:xfrm>
          <a:custGeom>
            <a:avLst/>
            <a:gdLst>
              <a:gd name="T0" fmla="*/ 0 w 132"/>
              <a:gd name="T1" fmla="*/ 2147483647 h 109"/>
              <a:gd name="T2" fmla="*/ 2147483647 w 132"/>
              <a:gd name="T3" fmla="*/ 2147483647 h 109"/>
              <a:gd name="T4" fmla="*/ 2147483647 w 132"/>
              <a:gd name="T5" fmla="*/ 2147483647 h 109"/>
              <a:gd name="T6" fmla="*/ 2147483647 w 132"/>
              <a:gd name="T7" fmla="*/ 2147483647 h 109"/>
              <a:gd name="T8" fmla="*/ 2147483647 w 132"/>
              <a:gd name="T9" fmla="*/ 2147483647 h 109"/>
              <a:gd name="T10" fmla="*/ 2147483647 w 132"/>
              <a:gd name="T11" fmla="*/ 2147483647 h 109"/>
              <a:gd name="T12" fmla="*/ 2147483647 w 132"/>
              <a:gd name="T13" fmla="*/ 2147483647 h 109"/>
              <a:gd name="T14" fmla="*/ 2147483647 w 132"/>
              <a:gd name="T15" fmla="*/ 2147483647 h 109"/>
              <a:gd name="T16" fmla="*/ 2147483647 w 132"/>
              <a:gd name="T17" fmla="*/ 2147483647 h 109"/>
              <a:gd name="T18" fmla="*/ 2147483647 w 132"/>
              <a:gd name="T19" fmla="*/ 2147483647 h 109"/>
              <a:gd name="T20" fmla="*/ 2147483647 w 132"/>
              <a:gd name="T21" fmla="*/ 2147483647 h 109"/>
              <a:gd name="T22" fmla="*/ 2147483647 w 132"/>
              <a:gd name="T23" fmla="*/ 2147483647 h 109"/>
              <a:gd name="T24" fmla="*/ 2147483647 w 132"/>
              <a:gd name="T25" fmla="*/ 0 h 109"/>
              <a:gd name="T26" fmla="*/ 2147483647 w 132"/>
              <a:gd name="T27" fmla="*/ 0 h 109"/>
              <a:gd name="T28" fmla="*/ 2147483647 w 132"/>
              <a:gd name="T29" fmla="*/ 0 h 109"/>
              <a:gd name="T30" fmla="*/ 2147483647 w 132"/>
              <a:gd name="T31" fmla="*/ 0 h 109"/>
              <a:gd name="T32" fmla="*/ 2147483647 w 132"/>
              <a:gd name="T33" fmla="*/ 0 h 109"/>
              <a:gd name="T34" fmla="*/ 2147483647 w 132"/>
              <a:gd name="T35" fmla="*/ 0 h 109"/>
              <a:gd name="T36" fmla="*/ 2147483647 w 132"/>
              <a:gd name="T37" fmla="*/ 0 h 109"/>
              <a:gd name="T38" fmla="*/ 2147483647 w 132"/>
              <a:gd name="T39" fmla="*/ 0 h 109"/>
              <a:gd name="T40" fmla="*/ 2147483647 w 132"/>
              <a:gd name="T41" fmla="*/ 0 h 109"/>
              <a:gd name="T42" fmla="*/ 2147483647 w 132"/>
              <a:gd name="T43" fmla="*/ 2147483647 h 109"/>
              <a:gd name="T44" fmla="*/ 2147483647 w 132"/>
              <a:gd name="T45" fmla="*/ 2147483647 h 109"/>
              <a:gd name="T46" fmla="*/ 2147483647 w 132"/>
              <a:gd name="T47" fmla="*/ 2147483647 h 109"/>
              <a:gd name="T48" fmla="*/ 2147483647 w 132"/>
              <a:gd name="T49" fmla="*/ 2147483647 h 109"/>
              <a:gd name="T50" fmla="*/ 2147483647 w 132"/>
              <a:gd name="T51" fmla="*/ 2147483647 h 109"/>
              <a:gd name="T52" fmla="*/ 2147483647 w 132"/>
              <a:gd name="T53" fmla="*/ 2147483647 h 109"/>
              <a:gd name="T54" fmla="*/ 2147483647 w 132"/>
              <a:gd name="T55" fmla="*/ 2147483647 h 109"/>
              <a:gd name="T56" fmla="*/ 0 w 132"/>
              <a:gd name="T57" fmla="*/ 2147483647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2"/>
              <a:gd name="T88" fmla="*/ 0 h 109"/>
              <a:gd name="T89" fmla="*/ 132 w 132"/>
              <a:gd name="T90" fmla="*/ 109 h 1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2" h="109">
                <a:moveTo>
                  <a:pt x="0" y="109"/>
                </a:moveTo>
                <a:lnTo>
                  <a:pt x="26" y="101"/>
                </a:lnTo>
                <a:lnTo>
                  <a:pt x="49" y="94"/>
                </a:lnTo>
                <a:lnTo>
                  <a:pt x="69" y="86"/>
                </a:lnTo>
                <a:lnTo>
                  <a:pt x="86" y="77"/>
                </a:lnTo>
                <a:lnTo>
                  <a:pt x="96" y="71"/>
                </a:lnTo>
                <a:lnTo>
                  <a:pt x="101" y="63"/>
                </a:lnTo>
                <a:lnTo>
                  <a:pt x="109" y="57"/>
                </a:lnTo>
                <a:lnTo>
                  <a:pt x="115" y="48"/>
                </a:lnTo>
                <a:lnTo>
                  <a:pt x="120" y="38"/>
                </a:lnTo>
                <a:lnTo>
                  <a:pt x="124" y="27"/>
                </a:lnTo>
                <a:lnTo>
                  <a:pt x="128" y="13"/>
                </a:lnTo>
                <a:lnTo>
                  <a:pt x="132" y="0"/>
                </a:lnTo>
                <a:lnTo>
                  <a:pt x="128" y="0"/>
                </a:lnTo>
                <a:lnTo>
                  <a:pt x="122" y="0"/>
                </a:lnTo>
                <a:lnTo>
                  <a:pt x="115" y="0"/>
                </a:lnTo>
                <a:lnTo>
                  <a:pt x="109" y="0"/>
                </a:lnTo>
                <a:lnTo>
                  <a:pt x="101" y="0"/>
                </a:lnTo>
                <a:lnTo>
                  <a:pt x="96" y="0"/>
                </a:lnTo>
                <a:lnTo>
                  <a:pt x="90" y="0"/>
                </a:lnTo>
                <a:lnTo>
                  <a:pt x="84" y="0"/>
                </a:lnTo>
                <a:lnTo>
                  <a:pt x="65" y="19"/>
                </a:lnTo>
                <a:lnTo>
                  <a:pt x="53" y="34"/>
                </a:lnTo>
                <a:lnTo>
                  <a:pt x="49" y="44"/>
                </a:lnTo>
                <a:lnTo>
                  <a:pt x="48" y="52"/>
                </a:lnTo>
                <a:lnTo>
                  <a:pt x="44" y="59"/>
                </a:lnTo>
                <a:lnTo>
                  <a:pt x="38" y="71"/>
                </a:lnTo>
                <a:lnTo>
                  <a:pt x="25" y="86"/>
                </a:lnTo>
                <a:lnTo>
                  <a:pt x="0" y="109"/>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5" name="Freeform 1241"/>
          <p:cNvSpPr>
            <a:spLocks/>
          </p:cNvSpPr>
          <p:nvPr/>
        </p:nvSpPr>
        <p:spPr bwMode="auto">
          <a:xfrm>
            <a:off x="5823913" y="1362075"/>
            <a:ext cx="194733" cy="185738"/>
          </a:xfrm>
          <a:custGeom>
            <a:avLst/>
            <a:gdLst>
              <a:gd name="T0" fmla="*/ 2147483647 w 138"/>
              <a:gd name="T1" fmla="*/ 2147483647 h 117"/>
              <a:gd name="T2" fmla="*/ 2147483647 w 138"/>
              <a:gd name="T3" fmla="*/ 2147483647 h 117"/>
              <a:gd name="T4" fmla="*/ 2147483647 w 138"/>
              <a:gd name="T5" fmla="*/ 2147483647 h 117"/>
              <a:gd name="T6" fmla="*/ 2147483647 w 138"/>
              <a:gd name="T7" fmla="*/ 2147483647 h 117"/>
              <a:gd name="T8" fmla="*/ 2147483647 w 138"/>
              <a:gd name="T9" fmla="*/ 2147483647 h 117"/>
              <a:gd name="T10" fmla="*/ 2147483647 w 138"/>
              <a:gd name="T11" fmla="*/ 2147483647 h 117"/>
              <a:gd name="T12" fmla="*/ 2147483647 w 138"/>
              <a:gd name="T13" fmla="*/ 2147483647 h 117"/>
              <a:gd name="T14" fmla="*/ 2147483647 w 138"/>
              <a:gd name="T15" fmla="*/ 2147483647 h 117"/>
              <a:gd name="T16" fmla="*/ 2147483647 w 138"/>
              <a:gd name="T17" fmla="*/ 2147483647 h 117"/>
              <a:gd name="T18" fmla="*/ 2147483647 w 138"/>
              <a:gd name="T19" fmla="*/ 2147483647 h 117"/>
              <a:gd name="T20" fmla="*/ 2147483647 w 138"/>
              <a:gd name="T21" fmla="*/ 2147483647 h 117"/>
              <a:gd name="T22" fmla="*/ 2147483647 w 138"/>
              <a:gd name="T23" fmla="*/ 2147483647 h 117"/>
              <a:gd name="T24" fmla="*/ 2147483647 w 138"/>
              <a:gd name="T25" fmla="*/ 2147483647 h 117"/>
              <a:gd name="T26" fmla="*/ 0 w 138"/>
              <a:gd name="T27" fmla="*/ 2147483647 h 117"/>
              <a:gd name="T28" fmla="*/ 2147483647 w 138"/>
              <a:gd name="T29" fmla="*/ 2147483647 h 117"/>
              <a:gd name="T30" fmla="*/ 2147483647 w 138"/>
              <a:gd name="T31" fmla="*/ 2147483647 h 117"/>
              <a:gd name="T32" fmla="*/ 2147483647 w 138"/>
              <a:gd name="T33" fmla="*/ 2147483647 h 117"/>
              <a:gd name="T34" fmla="*/ 2147483647 w 138"/>
              <a:gd name="T35" fmla="*/ 2147483647 h 117"/>
              <a:gd name="T36" fmla="*/ 2147483647 w 138"/>
              <a:gd name="T37" fmla="*/ 2147483647 h 117"/>
              <a:gd name="T38" fmla="*/ 2147483647 w 138"/>
              <a:gd name="T39" fmla="*/ 2147483647 h 117"/>
              <a:gd name="T40" fmla="*/ 2147483647 w 138"/>
              <a:gd name="T41" fmla="*/ 2147483647 h 117"/>
              <a:gd name="T42" fmla="*/ 2147483647 w 138"/>
              <a:gd name="T43" fmla="*/ 2147483647 h 117"/>
              <a:gd name="T44" fmla="*/ 2147483647 w 138"/>
              <a:gd name="T45" fmla="*/ 2147483647 h 117"/>
              <a:gd name="T46" fmla="*/ 2147483647 w 138"/>
              <a:gd name="T47" fmla="*/ 2147483647 h 117"/>
              <a:gd name="T48" fmla="*/ 2147483647 w 138"/>
              <a:gd name="T49" fmla="*/ 2147483647 h 117"/>
              <a:gd name="T50" fmla="*/ 2147483647 w 138"/>
              <a:gd name="T51" fmla="*/ 2147483647 h 117"/>
              <a:gd name="T52" fmla="*/ 2147483647 w 138"/>
              <a:gd name="T53" fmla="*/ 2147483647 h 117"/>
              <a:gd name="T54" fmla="*/ 2147483647 w 138"/>
              <a:gd name="T55" fmla="*/ 0 h 117"/>
              <a:gd name="T56" fmla="*/ 2147483647 w 138"/>
              <a:gd name="T57" fmla="*/ 2147483647 h 117"/>
              <a:gd name="T58" fmla="*/ 2147483647 w 138"/>
              <a:gd name="T59" fmla="*/ 0 h 117"/>
              <a:gd name="T60" fmla="*/ 2147483647 w 138"/>
              <a:gd name="T61" fmla="*/ 0 h 117"/>
              <a:gd name="T62" fmla="*/ 2147483647 w 138"/>
              <a:gd name="T63" fmla="*/ 2147483647 h 1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8"/>
              <a:gd name="T97" fmla="*/ 0 h 117"/>
              <a:gd name="T98" fmla="*/ 138 w 138"/>
              <a:gd name="T99" fmla="*/ 117 h 1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8" h="117">
                <a:moveTo>
                  <a:pt x="132" y="8"/>
                </a:moveTo>
                <a:lnTo>
                  <a:pt x="128" y="4"/>
                </a:lnTo>
                <a:lnTo>
                  <a:pt x="126" y="17"/>
                </a:lnTo>
                <a:lnTo>
                  <a:pt x="120" y="29"/>
                </a:lnTo>
                <a:lnTo>
                  <a:pt x="117" y="40"/>
                </a:lnTo>
                <a:lnTo>
                  <a:pt x="111" y="50"/>
                </a:lnTo>
                <a:lnTo>
                  <a:pt x="105" y="58"/>
                </a:lnTo>
                <a:lnTo>
                  <a:pt x="99" y="65"/>
                </a:lnTo>
                <a:lnTo>
                  <a:pt x="92" y="71"/>
                </a:lnTo>
                <a:lnTo>
                  <a:pt x="86" y="77"/>
                </a:lnTo>
                <a:lnTo>
                  <a:pt x="69" y="86"/>
                </a:lnTo>
                <a:lnTo>
                  <a:pt x="48" y="94"/>
                </a:lnTo>
                <a:lnTo>
                  <a:pt x="25" y="102"/>
                </a:lnTo>
                <a:lnTo>
                  <a:pt x="0" y="111"/>
                </a:lnTo>
                <a:lnTo>
                  <a:pt x="1" y="117"/>
                </a:lnTo>
                <a:lnTo>
                  <a:pt x="26" y="109"/>
                </a:lnTo>
                <a:lnTo>
                  <a:pt x="49" y="102"/>
                </a:lnTo>
                <a:lnTo>
                  <a:pt x="71" y="94"/>
                </a:lnTo>
                <a:lnTo>
                  <a:pt x="88" y="82"/>
                </a:lnTo>
                <a:lnTo>
                  <a:pt x="97" y="77"/>
                </a:lnTo>
                <a:lnTo>
                  <a:pt x="105" y="71"/>
                </a:lnTo>
                <a:lnTo>
                  <a:pt x="111" y="63"/>
                </a:lnTo>
                <a:lnTo>
                  <a:pt x="117" y="54"/>
                </a:lnTo>
                <a:lnTo>
                  <a:pt x="122" y="44"/>
                </a:lnTo>
                <a:lnTo>
                  <a:pt x="128" y="33"/>
                </a:lnTo>
                <a:lnTo>
                  <a:pt x="132" y="19"/>
                </a:lnTo>
                <a:lnTo>
                  <a:pt x="136" y="4"/>
                </a:lnTo>
                <a:lnTo>
                  <a:pt x="132" y="0"/>
                </a:lnTo>
                <a:lnTo>
                  <a:pt x="136" y="4"/>
                </a:lnTo>
                <a:lnTo>
                  <a:pt x="138" y="0"/>
                </a:lnTo>
                <a:lnTo>
                  <a:pt x="132" y="0"/>
                </a:lnTo>
                <a:lnTo>
                  <a:pt x="132"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6" name="Freeform 1242"/>
          <p:cNvSpPr>
            <a:spLocks/>
          </p:cNvSpPr>
          <p:nvPr/>
        </p:nvSpPr>
        <p:spPr bwMode="auto">
          <a:xfrm>
            <a:off x="5935134" y="1362075"/>
            <a:ext cx="74789" cy="12700"/>
          </a:xfrm>
          <a:custGeom>
            <a:avLst/>
            <a:gdLst>
              <a:gd name="T0" fmla="*/ 2147483647 w 52"/>
              <a:gd name="T1" fmla="*/ 2147483647 h 8"/>
              <a:gd name="T2" fmla="*/ 2147483647 w 52"/>
              <a:gd name="T3" fmla="*/ 2147483647 h 8"/>
              <a:gd name="T4" fmla="*/ 2147483647 w 52"/>
              <a:gd name="T5" fmla="*/ 2147483647 h 8"/>
              <a:gd name="T6" fmla="*/ 2147483647 w 52"/>
              <a:gd name="T7" fmla="*/ 2147483647 h 8"/>
              <a:gd name="T8" fmla="*/ 2147483647 w 52"/>
              <a:gd name="T9" fmla="*/ 2147483647 h 8"/>
              <a:gd name="T10" fmla="*/ 2147483647 w 52"/>
              <a:gd name="T11" fmla="*/ 2147483647 h 8"/>
              <a:gd name="T12" fmla="*/ 2147483647 w 52"/>
              <a:gd name="T13" fmla="*/ 2147483647 h 8"/>
              <a:gd name="T14" fmla="*/ 2147483647 w 52"/>
              <a:gd name="T15" fmla="*/ 2147483647 h 8"/>
              <a:gd name="T16" fmla="*/ 2147483647 w 52"/>
              <a:gd name="T17" fmla="*/ 2147483647 h 8"/>
              <a:gd name="T18" fmla="*/ 2147483647 w 52"/>
              <a:gd name="T19" fmla="*/ 2147483647 h 8"/>
              <a:gd name="T20" fmla="*/ 2147483647 w 52"/>
              <a:gd name="T21" fmla="*/ 0 h 8"/>
              <a:gd name="T22" fmla="*/ 2147483647 w 52"/>
              <a:gd name="T23" fmla="*/ 0 h 8"/>
              <a:gd name="T24" fmla="*/ 2147483647 w 52"/>
              <a:gd name="T25" fmla="*/ 0 h 8"/>
              <a:gd name="T26" fmla="*/ 2147483647 w 52"/>
              <a:gd name="T27" fmla="*/ 0 h 8"/>
              <a:gd name="T28" fmla="*/ 2147483647 w 52"/>
              <a:gd name="T29" fmla="*/ 0 h 8"/>
              <a:gd name="T30" fmla="*/ 2147483647 w 52"/>
              <a:gd name="T31" fmla="*/ 0 h 8"/>
              <a:gd name="T32" fmla="*/ 2147483647 w 52"/>
              <a:gd name="T33" fmla="*/ 0 h 8"/>
              <a:gd name="T34" fmla="*/ 2147483647 w 52"/>
              <a:gd name="T35" fmla="*/ 0 h 8"/>
              <a:gd name="T36" fmla="*/ 2147483647 w 52"/>
              <a:gd name="T37" fmla="*/ 0 h 8"/>
              <a:gd name="T38" fmla="*/ 0 w 52"/>
              <a:gd name="T39" fmla="*/ 2147483647 h 8"/>
              <a:gd name="T40" fmla="*/ 2147483647 w 52"/>
              <a:gd name="T41" fmla="*/ 2147483647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8"/>
              <a:gd name="T65" fmla="*/ 52 w 52"/>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8">
                <a:moveTo>
                  <a:pt x="6" y="6"/>
                </a:moveTo>
                <a:lnTo>
                  <a:pt x="4" y="8"/>
                </a:lnTo>
                <a:lnTo>
                  <a:pt x="10" y="8"/>
                </a:lnTo>
                <a:lnTo>
                  <a:pt x="16" y="8"/>
                </a:lnTo>
                <a:lnTo>
                  <a:pt x="21" y="8"/>
                </a:lnTo>
                <a:lnTo>
                  <a:pt x="29" y="8"/>
                </a:lnTo>
                <a:lnTo>
                  <a:pt x="35" y="8"/>
                </a:lnTo>
                <a:lnTo>
                  <a:pt x="42" y="8"/>
                </a:lnTo>
                <a:lnTo>
                  <a:pt x="48" y="8"/>
                </a:lnTo>
                <a:lnTo>
                  <a:pt x="52" y="8"/>
                </a:lnTo>
                <a:lnTo>
                  <a:pt x="52" y="0"/>
                </a:lnTo>
                <a:lnTo>
                  <a:pt x="48" y="0"/>
                </a:lnTo>
                <a:lnTo>
                  <a:pt x="42" y="0"/>
                </a:lnTo>
                <a:lnTo>
                  <a:pt x="35" y="0"/>
                </a:lnTo>
                <a:lnTo>
                  <a:pt x="29" y="0"/>
                </a:lnTo>
                <a:lnTo>
                  <a:pt x="21" y="0"/>
                </a:lnTo>
                <a:lnTo>
                  <a:pt x="16" y="0"/>
                </a:lnTo>
                <a:lnTo>
                  <a:pt x="10" y="0"/>
                </a:lnTo>
                <a:lnTo>
                  <a:pt x="4" y="0"/>
                </a:lnTo>
                <a:lnTo>
                  <a:pt x="0" y="2"/>
                </a:lnTo>
                <a:lnTo>
                  <a:pt x="6"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7" name="Freeform 1243"/>
          <p:cNvSpPr>
            <a:spLocks/>
          </p:cNvSpPr>
          <p:nvPr/>
        </p:nvSpPr>
        <p:spPr bwMode="auto">
          <a:xfrm>
            <a:off x="5819422" y="1367233"/>
            <a:ext cx="124178" cy="182563"/>
          </a:xfrm>
          <a:custGeom>
            <a:avLst/>
            <a:gdLst>
              <a:gd name="T0" fmla="*/ 2147483647 w 88"/>
              <a:gd name="T1" fmla="*/ 2147483647 h 115"/>
              <a:gd name="T2" fmla="*/ 2147483647 w 88"/>
              <a:gd name="T3" fmla="*/ 2147483647 h 115"/>
              <a:gd name="T4" fmla="*/ 2147483647 w 88"/>
              <a:gd name="T5" fmla="*/ 2147483647 h 115"/>
              <a:gd name="T6" fmla="*/ 2147483647 w 88"/>
              <a:gd name="T7" fmla="*/ 2147483647 h 115"/>
              <a:gd name="T8" fmla="*/ 2147483647 w 88"/>
              <a:gd name="T9" fmla="*/ 2147483647 h 115"/>
              <a:gd name="T10" fmla="*/ 2147483647 w 88"/>
              <a:gd name="T11" fmla="*/ 2147483647 h 115"/>
              <a:gd name="T12" fmla="*/ 2147483647 w 88"/>
              <a:gd name="T13" fmla="*/ 2147483647 h 115"/>
              <a:gd name="T14" fmla="*/ 2147483647 w 88"/>
              <a:gd name="T15" fmla="*/ 2147483647 h 115"/>
              <a:gd name="T16" fmla="*/ 2147483647 w 88"/>
              <a:gd name="T17" fmla="*/ 2147483647 h 115"/>
              <a:gd name="T18" fmla="*/ 2147483647 w 88"/>
              <a:gd name="T19" fmla="*/ 2147483647 h 115"/>
              <a:gd name="T20" fmla="*/ 2147483647 w 88"/>
              <a:gd name="T21" fmla="*/ 0 h 115"/>
              <a:gd name="T22" fmla="*/ 2147483647 w 88"/>
              <a:gd name="T23" fmla="*/ 2147483647 h 115"/>
              <a:gd name="T24" fmla="*/ 2147483647 w 88"/>
              <a:gd name="T25" fmla="*/ 2147483647 h 115"/>
              <a:gd name="T26" fmla="*/ 2147483647 w 88"/>
              <a:gd name="T27" fmla="*/ 2147483647 h 115"/>
              <a:gd name="T28" fmla="*/ 2147483647 w 88"/>
              <a:gd name="T29" fmla="*/ 2147483647 h 115"/>
              <a:gd name="T30" fmla="*/ 2147483647 w 88"/>
              <a:gd name="T31" fmla="*/ 2147483647 h 115"/>
              <a:gd name="T32" fmla="*/ 2147483647 w 88"/>
              <a:gd name="T33" fmla="*/ 2147483647 h 115"/>
              <a:gd name="T34" fmla="*/ 2147483647 w 88"/>
              <a:gd name="T35" fmla="*/ 2147483647 h 115"/>
              <a:gd name="T36" fmla="*/ 0 w 88"/>
              <a:gd name="T37" fmla="*/ 2147483647 h 115"/>
              <a:gd name="T38" fmla="*/ 2147483647 w 88"/>
              <a:gd name="T39" fmla="*/ 2147483647 h 115"/>
              <a:gd name="T40" fmla="*/ 2147483647 w 88"/>
              <a:gd name="T41" fmla="*/ 2147483647 h 1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8"/>
              <a:gd name="T64" fmla="*/ 0 h 115"/>
              <a:gd name="T65" fmla="*/ 88 w 88"/>
              <a:gd name="T66" fmla="*/ 115 h 1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8" h="115">
                <a:moveTo>
                  <a:pt x="2" y="109"/>
                </a:moveTo>
                <a:lnTo>
                  <a:pt x="3" y="115"/>
                </a:lnTo>
                <a:lnTo>
                  <a:pt x="28" y="92"/>
                </a:lnTo>
                <a:lnTo>
                  <a:pt x="42" y="75"/>
                </a:lnTo>
                <a:lnTo>
                  <a:pt x="50" y="63"/>
                </a:lnTo>
                <a:lnTo>
                  <a:pt x="51" y="54"/>
                </a:lnTo>
                <a:lnTo>
                  <a:pt x="53" y="46"/>
                </a:lnTo>
                <a:lnTo>
                  <a:pt x="59" y="38"/>
                </a:lnTo>
                <a:lnTo>
                  <a:pt x="69" y="25"/>
                </a:lnTo>
                <a:lnTo>
                  <a:pt x="88" y="4"/>
                </a:lnTo>
                <a:lnTo>
                  <a:pt x="82" y="0"/>
                </a:lnTo>
                <a:lnTo>
                  <a:pt x="63" y="19"/>
                </a:lnTo>
                <a:lnTo>
                  <a:pt x="51" y="34"/>
                </a:lnTo>
                <a:lnTo>
                  <a:pt x="48" y="44"/>
                </a:lnTo>
                <a:lnTo>
                  <a:pt x="46" y="52"/>
                </a:lnTo>
                <a:lnTo>
                  <a:pt x="42" y="61"/>
                </a:lnTo>
                <a:lnTo>
                  <a:pt x="36" y="71"/>
                </a:lnTo>
                <a:lnTo>
                  <a:pt x="23" y="86"/>
                </a:lnTo>
                <a:lnTo>
                  <a:pt x="0" y="109"/>
                </a:lnTo>
                <a:lnTo>
                  <a:pt x="3" y="115"/>
                </a:lnTo>
                <a:lnTo>
                  <a:pt x="2" y="10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8" name="Freeform 1244"/>
          <p:cNvSpPr>
            <a:spLocks/>
          </p:cNvSpPr>
          <p:nvPr/>
        </p:nvSpPr>
        <p:spPr bwMode="auto">
          <a:xfrm>
            <a:off x="5946426" y="986233"/>
            <a:ext cx="190500" cy="341313"/>
          </a:xfrm>
          <a:custGeom>
            <a:avLst/>
            <a:gdLst>
              <a:gd name="T0" fmla="*/ 2147483647 w 134"/>
              <a:gd name="T1" fmla="*/ 2147483647 h 215"/>
              <a:gd name="T2" fmla="*/ 2147483647 w 134"/>
              <a:gd name="T3" fmla="*/ 2147483647 h 215"/>
              <a:gd name="T4" fmla="*/ 2147483647 w 134"/>
              <a:gd name="T5" fmla="*/ 2147483647 h 215"/>
              <a:gd name="T6" fmla="*/ 2147483647 w 134"/>
              <a:gd name="T7" fmla="*/ 2147483647 h 215"/>
              <a:gd name="T8" fmla="*/ 2147483647 w 134"/>
              <a:gd name="T9" fmla="*/ 2147483647 h 215"/>
              <a:gd name="T10" fmla="*/ 2147483647 w 134"/>
              <a:gd name="T11" fmla="*/ 2147483647 h 215"/>
              <a:gd name="T12" fmla="*/ 2147483647 w 134"/>
              <a:gd name="T13" fmla="*/ 2147483647 h 215"/>
              <a:gd name="T14" fmla="*/ 2147483647 w 134"/>
              <a:gd name="T15" fmla="*/ 2147483647 h 215"/>
              <a:gd name="T16" fmla="*/ 2147483647 w 134"/>
              <a:gd name="T17" fmla="*/ 2147483647 h 215"/>
              <a:gd name="T18" fmla="*/ 0 w 134"/>
              <a:gd name="T19" fmla="*/ 2147483647 h 215"/>
              <a:gd name="T20" fmla="*/ 2147483647 w 134"/>
              <a:gd name="T21" fmla="*/ 2147483647 h 215"/>
              <a:gd name="T22" fmla="*/ 2147483647 w 134"/>
              <a:gd name="T23" fmla="*/ 2147483647 h 215"/>
              <a:gd name="T24" fmla="*/ 2147483647 w 134"/>
              <a:gd name="T25" fmla="*/ 2147483647 h 215"/>
              <a:gd name="T26" fmla="*/ 2147483647 w 134"/>
              <a:gd name="T27" fmla="*/ 2147483647 h 215"/>
              <a:gd name="T28" fmla="*/ 2147483647 w 134"/>
              <a:gd name="T29" fmla="*/ 2147483647 h 215"/>
              <a:gd name="T30" fmla="*/ 2147483647 w 134"/>
              <a:gd name="T31" fmla="*/ 2147483647 h 215"/>
              <a:gd name="T32" fmla="*/ 2147483647 w 134"/>
              <a:gd name="T33" fmla="*/ 2147483647 h 215"/>
              <a:gd name="T34" fmla="*/ 2147483647 w 134"/>
              <a:gd name="T35" fmla="*/ 2147483647 h 215"/>
              <a:gd name="T36" fmla="*/ 2147483647 w 134"/>
              <a:gd name="T37" fmla="*/ 2147483647 h 215"/>
              <a:gd name="T38" fmla="*/ 2147483647 w 134"/>
              <a:gd name="T39" fmla="*/ 2147483647 h 215"/>
              <a:gd name="T40" fmla="*/ 2147483647 w 134"/>
              <a:gd name="T41" fmla="*/ 2147483647 h 215"/>
              <a:gd name="T42" fmla="*/ 2147483647 w 134"/>
              <a:gd name="T43" fmla="*/ 2147483647 h 215"/>
              <a:gd name="T44" fmla="*/ 2147483647 w 134"/>
              <a:gd name="T45" fmla="*/ 2147483647 h 215"/>
              <a:gd name="T46" fmla="*/ 2147483647 w 134"/>
              <a:gd name="T47" fmla="*/ 2147483647 h 215"/>
              <a:gd name="T48" fmla="*/ 2147483647 w 134"/>
              <a:gd name="T49" fmla="*/ 2147483647 h 215"/>
              <a:gd name="T50" fmla="*/ 2147483647 w 134"/>
              <a:gd name="T51" fmla="*/ 2147483647 h 215"/>
              <a:gd name="T52" fmla="*/ 2147483647 w 134"/>
              <a:gd name="T53" fmla="*/ 2147483647 h 215"/>
              <a:gd name="T54" fmla="*/ 2147483647 w 134"/>
              <a:gd name="T55" fmla="*/ 2147483647 h 215"/>
              <a:gd name="T56" fmla="*/ 2147483647 w 134"/>
              <a:gd name="T57" fmla="*/ 0 h 215"/>
              <a:gd name="T58" fmla="*/ 2147483647 w 134"/>
              <a:gd name="T59" fmla="*/ 2147483647 h 215"/>
              <a:gd name="T60" fmla="*/ 2147483647 w 134"/>
              <a:gd name="T61" fmla="*/ 2147483647 h 215"/>
              <a:gd name="T62" fmla="*/ 2147483647 w 134"/>
              <a:gd name="T63" fmla="*/ 2147483647 h 215"/>
              <a:gd name="T64" fmla="*/ 2147483647 w 134"/>
              <a:gd name="T65" fmla="*/ 2147483647 h 215"/>
              <a:gd name="T66" fmla="*/ 2147483647 w 134"/>
              <a:gd name="T67" fmla="*/ 2147483647 h 215"/>
              <a:gd name="T68" fmla="*/ 2147483647 w 134"/>
              <a:gd name="T69" fmla="*/ 2147483647 h 215"/>
              <a:gd name="T70" fmla="*/ 2147483647 w 134"/>
              <a:gd name="T71" fmla="*/ 2147483647 h 215"/>
              <a:gd name="T72" fmla="*/ 2147483647 w 134"/>
              <a:gd name="T73" fmla="*/ 2147483647 h 21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4"/>
              <a:gd name="T112" fmla="*/ 0 h 215"/>
              <a:gd name="T113" fmla="*/ 134 w 134"/>
              <a:gd name="T114" fmla="*/ 215 h 21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4" h="215">
                <a:moveTo>
                  <a:pt x="59" y="48"/>
                </a:moveTo>
                <a:lnTo>
                  <a:pt x="57" y="65"/>
                </a:lnTo>
                <a:lnTo>
                  <a:pt x="52" y="79"/>
                </a:lnTo>
                <a:lnTo>
                  <a:pt x="46" y="90"/>
                </a:lnTo>
                <a:lnTo>
                  <a:pt x="38" y="100"/>
                </a:lnTo>
                <a:lnTo>
                  <a:pt x="25" y="113"/>
                </a:lnTo>
                <a:lnTo>
                  <a:pt x="11" y="125"/>
                </a:lnTo>
                <a:lnTo>
                  <a:pt x="6" y="130"/>
                </a:lnTo>
                <a:lnTo>
                  <a:pt x="2" y="136"/>
                </a:lnTo>
                <a:lnTo>
                  <a:pt x="0" y="144"/>
                </a:lnTo>
                <a:lnTo>
                  <a:pt x="2" y="153"/>
                </a:lnTo>
                <a:lnTo>
                  <a:pt x="6" y="165"/>
                </a:lnTo>
                <a:lnTo>
                  <a:pt x="13" y="178"/>
                </a:lnTo>
                <a:lnTo>
                  <a:pt x="25" y="196"/>
                </a:lnTo>
                <a:lnTo>
                  <a:pt x="42" y="215"/>
                </a:lnTo>
                <a:lnTo>
                  <a:pt x="67" y="201"/>
                </a:lnTo>
                <a:lnTo>
                  <a:pt x="88" y="188"/>
                </a:lnTo>
                <a:lnTo>
                  <a:pt x="103" y="175"/>
                </a:lnTo>
                <a:lnTo>
                  <a:pt x="117" y="165"/>
                </a:lnTo>
                <a:lnTo>
                  <a:pt x="125" y="153"/>
                </a:lnTo>
                <a:lnTo>
                  <a:pt x="130" y="144"/>
                </a:lnTo>
                <a:lnTo>
                  <a:pt x="134" y="134"/>
                </a:lnTo>
                <a:lnTo>
                  <a:pt x="134" y="123"/>
                </a:lnTo>
                <a:lnTo>
                  <a:pt x="130" y="100"/>
                </a:lnTo>
                <a:lnTo>
                  <a:pt x="125" y="75"/>
                </a:lnTo>
                <a:lnTo>
                  <a:pt x="121" y="58"/>
                </a:lnTo>
                <a:lnTo>
                  <a:pt x="117" y="40"/>
                </a:lnTo>
                <a:lnTo>
                  <a:pt x="115" y="21"/>
                </a:lnTo>
                <a:lnTo>
                  <a:pt x="113" y="0"/>
                </a:lnTo>
                <a:lnTo>
                  <a:pt x="105" y="2"/>
                </a:lnTo>
                <a:lnTo>
                  <a:pt x="98" y="6"/>
                </a:lnTo>
                <a:lnTo>
                  <a:pt x="92" y="11"/>
                </a:lnTo>
                <a:lnTo>
                  <a:pt x="86" y="19"/>
                </a:lnTo>
                <a:lnTo>
                  <a:pt x="80" y="29"/>
                </a:lnTo>
                <a:lnTo>
                  <a:pt x="75" y="36"/>
                </a:lnTo>
                <a:lnTo>
                  <a:pt x="69" y="44"/>
                </a:lnTo>
                <a:lnTo>
                  <a:pt x="59" y="48"/>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29" name="Freeform 1245"/>
          <p:cNvSpPr>
            <a:spLocks/>
          </p:cNvSpPr>
          <p:nvPr/>
        </p:nvSpPr>
        <p:spPr bwMode="auto">
          <a:xfrm>
            <a:off x="5943603" y="1062433"/>
            <a:ext cx="91723" cy="271463"/>
          </a:xfrm>
          <a:custGeom>
            <a:avLst/>
            <a:gdLst>
              <a:gd name="T0" fmla="*/ 2147483647 w 65"/>
              <a:gd name="T1" fmla="*/ 2147483647 h 171"/>
              <a:gd name="T2" fmla="*/ 2147483647 w 65"/>
              <a:gd name="T3" fmla="*/ 2147483647 h 171"/>
              <a:gd name="T4" fmla="*/ 2147483647 w 65"/>
              <a:gd name="T5" fmla="*/ 2147483647 h 171"/>
              <a:gd name="T6" fmla="*/ 2147483647 w 65"/>
              <a:gd name="T7" fmla="*/ 2147483647 h 171"/>
              <a:gd name="T8" fmla="*/ 2147483647 w 65"/>
              <a:gd name="T9" fmla="*/ 2147483647 h 171"/>
              <a:gd name="T10" fmla="*/ 2147483647 w 65"/>
              <a:gd name="T11" fmla="*/ 2147483647 h 171"/>
              <a:gd name="T12" fmla="*/ 2147483647 w 65"/>
              <a:gd name="T13" fmla="*/ 2147483647 h 171"/>
              <a:gd name="T14" fmla="*/ 2147483647 w 65"/>
              <a:gd name="T15" fmla="*/ 2147483647 h 171"/>
              <a:gd name="T16" fmla="*/ 2147483647 w 65"/>
              <a:gd name="T17" fmla="*/ 2147483647 h 171"/>
              <a:gd name="T18" fmla="*/ 2147483647 w 65"/>
              <a:gd name="T19" fmla="*/ 2147483647 h 171"/>
              <a:gd name="T20" fmla="*/ 2147483647 w 65"/>
              <a:gd name="T21" fmla="*/ 2147483647 h 171"/>
              <a:gd name="T22" fmla="*/ 2147483647 w 65"/>
              <a:gd name="T23" fmla="*/ 2147483647 h 171"/>
              <a:gd name="T24" fmla="*/ 2147483647 w 65"/>
              <a:gd name="T25" fmla="*/ 2147483647 h 171"/>
              <a:gd name="T26" fmla="*/ 2147483647 w 65"/>
              <a:gd name="T27" fmla="*/ 2147483647 h 171"/>
              <a:gd name="T28" fmla="*/ 2147483647 w 65"/>
              <a:gd name="T29" fmla="*/ 2147483647 h 171"/>
              <a:gd name="T30" fmla="*/ 2147483647 w 65"/>
              <a:gd name="T31" fmla="*/ 2147483647 h 171"/>
              <a:gd name="T32" fmla="*/ 2147483647 w 65"/>
              <a:gd name="T33" fmla="*/ 0 h 171"/>
              <a:gd name="T34" fmla="*/ 2147483647 w 65"/>
              <a:gd name="T35" fmla="*/ 2147483647 h 171"/>
              <a:gd name="T36" fmla="*/ 2147483647 w 65"/>
              <a:gd name="T37" fmla="*/ 2147483647 h 171"/>
              <a:gd name="T38" fmla="*/ 2147483647 w 65"/>
              <a:gd name="T39" fmla="*/ 2147483647 h 171"/>
              <a:gd name="T40" fmla="*/ 2147483647 w 65"/>
              <a:gd name="T41" fmla="*/ 2147483647 h 171"/>
              <a:gd name="T42" fmla="*/ 2147483647 w 65"/>
              <a:gd name="T43" fmla="*/ 2147483647 h 171"/>
              <a:gd name="T44" fmla="*/ 2147483647 w 65"/>
              <a:gd name="T45" fmla="*/ 2147483647 h 171"/>
              <a:gd name="T46" fmla="*/ 2147483647 w 65"/>
              <a:gd name="T47" fmla="*/ 2147483647 h 171"/>
              <a:gd name="T48" fmla="*/ 0 w 65"/>
              <a:gd name="T49" fmla="*/ 2147483647 h 171"/>
              <a:gd name="T50" fmla="*/ 0 w 65"/>
              <a:gd name="T51" fmla="*/ 2147483647 h 171"/>
              <a:gd name="T52" fmla="*/ 0 w 65"/>
              <a:gd name="T53" fmla="*/ 2147483647 h 171"/>
              <a:gd name="T54" fmla="*/ 2147483647 w 65"/>
              <a:gd name="T55" fmla="*/ 2147483647 h 171"/>
              <a:gd name="T56" fmla="*/ 2147483647 w 65"/>
              <a:gd name="T57" fmla="*/ 2147483647 h 171"/>
              <a:gd name="T58" fmla="*/ 2147483647 w 65"/>
              <a:gd name="T59" fmla="*/ 2147483647 h 171"/>
              <a:gd name="T60" fmla="*/ 2147483647 w 65"/>
              <a:gd name="T61" fmla="*/ 2147483647 h 171"/>
              <a:gd name="T62" fmla="*/ 2147483647 w 65"/>
              <a:gd name="T63" fmla="*/ 2147483647 h 171"/>
              <a:gd name="T64" fmla="*/ 2147483647 w 65"/>
              <a:gd name="T65" fmla="*/ 2147483647 h 171"/>
              <a:gd name="T66" fmla="*/ 2147483647 w 65"/>
              <a:gd name="T67" fmla="*/ 2147483647 h 171"/>
              <a:gd name="T68" fmla="*/ 2147483647 w 65"/>
              <a:gd name="T69" fmla="*/ 2147483647 h 171"/>
              <a:gd name="T70" fmla="*/ 2147483647 w 65"/>
              <a:gd name="T71" fmla="*/ 2147483647 h 1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5"/>
              <a:gd name="T109" fmla="*/ 0 h 171"/>
              <a:gd name="T110" fmla="*/ 65 w 65"/>
              <a:gd name="T111" fmla="*/ 171 h 17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5" h="171">
                <a:moveTo>
                  <a:pt x="42" y="163"/>
                </a:moveTo>
                <a:lnTo>
                  <a:pt x="46" y="165"/>
                </a:lnTo>
                <a:lnTo>
                  <a:pt x="31" y="144"/>
                </a:lnTo>
                <a:lnTo>
                  <a:pt x="19" y="129"/>
                </a:lnTo>
                <a:lnTo>
                  <a:pt x="11" y="115"/>
                </a:lnTo>
                <a:lnTo>
                  <a:pt x="8" y="104"/>
                </a:lnTo>
                <a:lnTo>
                  <a:pt x="6" y="96"/>
                </a:lnTo>
                <a:lnTo>
                  <a:pt x="8" y="88"/>
                </a:lnTo>
                <a:lnTo>
                  <a:pt x="10" y="84"/>
                </a:lnTo>
                <a:lnTo>
                  <a:pt x="15" y="79"/>
                </a:lnTo>
                <a:lnTo>
                  <a:pt x="29" y="67"/>
                </a:lnTo>
                <a:lnTo>
                  <a:pt x="44" y="54"/>
                </a:lnTo>
                <a:lnTo>
                  <a:pt x="52" y="44"/>
                </a:lnTo>
                <a:lnTo>
                  <a:pt x="57" y="33"/>
                </a:lnTo>
                <a:lnTo>
                  <a:pt x="63" y="17"/>
                </a:lnTo>
                <a:lnTo>
                  <a:pt x="65" y="2"/>
                </a:lnTo>
                <a:lnTo>
                  <a:pt x="57" y="0"/>
                </a:lnTo>
                <a:lnTo>
                  <a:pt x="56" y="17"/>
                </a:lnTo>
                <a:lnTo>
                  <a:pt x="52" y="29"/>
                </a:lnTo>
                <a:lnTo>
                  <a:pt x="46" y="40"/>
                </a:lnTo>
                <a:lnTo>
                  <a:pt x="38" y="48"/>
                </a:lnTo>
                <a:lnTo>
                  <a:pt x="23" y="61"/>
                </a:lnTo>
                <a:lnTo>
                  <a:pt x="10" y="73"/>
                </a:lnTo>
                <a:lnTo>
                  <a:pt x="4" y="79"/>
                </a:lnTo>
                <a:lnTo>
                  <a:pt x="0" y="86"/>
                </a:lnTo>
                <a:lnTo>
                  <a:pt x="0" y="96"/>
                </a:lnTo>
                <a:lnTo>
                  <a:pt x="0" y="105"/>
                </a:lnTo>
                <a:lnTo>
                  <a:pt x="6" y="117"/>
                </a:lnTo>
                <a:lnTo>
                  <a:pt x="13" y="132"/>
                </a:lnTo>
                <a:lnTo>
                  <a:pt x="25" y="150"/>
                </a:lnTo>
                <a:lnTo>
                  <a:pt x="40" y="169"/>
                </a:lnTo>
                <a:lnTo>
                  <a:pt x="46" y="171"/>
                </a:lnTo>
                <a:lnTo>
                  <a:pt x="40" y="169"/>
                </a:lnTo>
                <a:lnTo>
                  <a:pt x="42" y="171"/>
                </a:lnTo>
                <a:lnTo>
                  <a:pt x="46" y="171"/>
                </a:lnTo>
                <a:lnTo>
                  <a:pt x="42" y="16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0" name="Freeform 1246"/>
          <p:cNvSpPr>
            <a:spLocks/>
          </p:cNvSpPr>
          <p:nvPr/>
        </p:nvSpPr>
        <p:spPr bwMode="auto">
          <a:xfrm>
            <a:off x="6002867" y="979883"/>
            <a:ext cx="136878" cy="354013"/>
          </a:xfrm>
          <a:custGeom>
            <a:avLst/>
            <a:gdLst>
              <a:gd name="T0" fmla="*/ 2147483647 w 98"/>
              <a:gd name="T1" fmla="*/ 2147483647 h 223"/>
              <a:gd name="T2" fmla="*/ 2147483647 w 98"/>
              <a:gd name="T3" fmla="*/ 2147483647 h 223"/>
              <a:gd name="T4" fmla="*/ 2147483647 w 98"/>
              <a:gd name="T5" fmla="*/ 2147483647 h 223"/>
              <a:gd name="T6" fmla="*/ 2147483647 w 98"/>
              <a:gd name="T7" fmla="*/ 2147483647 h 223"/>
              <a:gd name="T8" fmla="*/ 2147483647 w 98"/>
              <a:gd name="T9" fmla="*/ 2147483647 h 223"/>
              <a:gd name="T10" fmla="*/ 2147483647 w 98"/>
              <a:gd name="T11" fmla="*/ 2147483647 h 223"/>
              <a:gd name="T12" fmla="*/ 2147483647 w 98"/>
              <a:gd name="T13" fmla="*/ 2147483647 h 223"/>
              <a:gd name="T14" fmla="*/ 2147483647 w 98"/>
              <a:gd name="T15" fmla="*/ 2147483647 h 223"/>
              <a:gd name="T16" fmla="*/ 2147483647 w 98"/>
              <a:gd name="T17" fmla="*/ 2147483647 h 223"/>
              <a:gd name="T18" fmla="*/ 2147483647 w 98"/>
              <a:gd name="T19" fmla="*/ 2147483647 h 223"/>
              <a:gd name="T20" fmla="*/ 2147483647 w 98"/>
              <a:gd name="T21" fmla="*/ 2147483647 h 223"/>
              <a:gd name="T22" fmla="*/ 2147483647 w 98"/>
              <a:gd name="T23" fmla="*/ 2147483647 h 223"/>
              <a:gd name="T24" fmla="*/ 2147483647 w 98"/>
              <a:gd name="T25" fmla="*/ 2147483647 h 223"/>
              <a:gd name="T26" fmla="*/ 2147483647 w 98"/>
              <a:gd name="T27" fmla="*/ 2147483647 h 223"/>
              <a:gd name="T28" fmla="*/ 2147483647 w 98"/>
              <a:gd name="T29" fmla="*/ 2147483647 h 223"/>
              <a:gd name="T30" fmla="*/ 0 w 98"/>
              <a:gd name="T31" fmla="*/ 2147483647 h 223"/>
              <a:gd name="T32" fmla="*/ 2147483647 w 98"/>
              <a:gd name="T33" fmla="*/ 2147483647 h 223"/>
              <a:gd name="T34" fmla="*/ 2147483647 w 98"/>
              <a:gd name="T35" fmla="*/ 2147483647 h 223"/>
              <a:gd name="T36" fmla="*/ 2147483647 w 98"/>
              <a:gd name="T37" fmla="*/ 2147483647 h 223"/>
              <a:gd name="T38" fmla="*/ 2147483647 w 98"/>
              <a:gd name="T39" fmla="*/ 2147483647 h 223"/>
              <a:gd name="T40" fmla="*/ 2147483647 w 98"/>
              <a:gd name="T41" fmla="*/ 2147483647 h 223"/>
              <a:gd name="T42" fmla="*/ 2147483647 w 98"/>
              <a:gd name="T43" fmla="*/ 2147483647 h 223"/>
              <a:gd name="T44" fmla="*/ 2147483647 w 98"/>
              <a:gd name="T45" fmla="*/ 2147483647 h 223"/>
              <a:gd name="T46" fmla="*/ 2147483647 w 98"/>
              <a:gd name="T47" fmla="*/ 2147483647 h 223"/>
              <a:gd name="T48" fmla="*/ 2147483647 w 98"/>
              <a:gd name="T49" fmla="*/ 2147483647 h 223"/>
              <a:gd name="T50" fmla="*/ 2147483647 w 98"/>
              <a:gd name="T51" fmla="*/ 2147483647 h 223"/>
              <a:gd name="T52" fmla="*/ 2147483647 w 98"/>
              <a:gd name="T53" fmla="*/ 2147483647 h 223"/>
              <a:gd name="T54" fmla="*/ 2147483647 w 98"/>
              <a:gd name="T55" fmla="*/ 2147483647 h 223"/>
              <a:gd name="T56" fmla="*/ 2147483647 w 98"/>
              <a:gd name="T57" fmla="*/ 2147483647 h 223"/>
              <a:gd name="T58" fmla="*/ 2147483647 w 98"/>
              <a:gd name="T59" fmla="*/ 2147483647 h 223"/>
              <a:gd name="T60" fmla="*/ 2147483647 w 98"/>
              <a:gd name="T61" fmla="*/ 2147483647 h 223"/>
              <a:gd name="T62" fmla="*/ 2147483647 w 98"/>
              <a:gd name="T63" fmla="*/ 0 h 223"/>
              <a:gd name="T64" fmla="*/ 2147483647 w 98"/>
              <a:gd name="T65" fmla="*/ 2147483647 h 223"/>
              <a:gd name="T66" fmla="*/ 2147483647 w 98"/>
              <a:gd name="T67" fmla="*/ 0 h 223"/>
              <a:gd name="T68" fmla="*/ 2147483647 w 98"/>
              <a:gd name="T69" fmla="*/ 0 h 223"/>
              <a:gd name="T70" fmla="*/ 2147483647 w 98"/>
              <a:gd name="T71" fmla="*/ 2147483647 h 2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
              <a:gd name="T109" fmla="*/ 0 h 223"/>
              <a:gd name="T110" fmla="*/ 98 w 98"/>
              <a:gd name="T111" fmla="*/ 223 h 2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 h="223">
                <a:moveTo>
                  <a:pt x="73" y="8"/>
                </a:moveTo>
                <a:lnTo>
                  <a:pt x="71" y="4"/>
                </a:lnTo>
                <a:lnTo>
                  <a:pt x="71" y="25"/>
                </a:lnTo>
                <a:lnTo>
                  <a:pt x="73" y="46"/>
                </a:lnTo>
                <a:lnTo>
                  <a:pt x="77" y="63"/>
                </a:lnTo>
                <a:lnTo>
                  <a:pt x="81" y="79"/>
                </a:lnTo>
                <a:lnTo>
                  <a:pt x="86" y="106"/>
                </a:lnTo>
                <a:lnTo>
                  <a:pt x="90" y="127"/>
                </a:lnTo>
                <a:lnTo>
                  <a:pt x="90" y="136"/>
                </a:lnTo>
                <a:lnTo>
                  <a:pt x="86" y="146"/>
                </a:lnTo>
                <a:lnTo>
                  <a:pt x="83" y="156"/>
                </a:lnTo>
                <a:lnTo>
                  <a:pt x="73" y="165"/>
                </a:lnTo>
                <a:lnTo>
                  <a:pt x="62" y="177"/>
                </a:lnTo>
                <a:lnTo>
                  <a:pt x="46" y="188"/>
                </a:lnTo>
                <a:lnTo>
                  <a:pt x="25" y="202"/>
                </a:lnTo>
                <a:lnTo>
                  <a:pt x="0" y="215"/>
                </a:lnTo>
                <a:lnTo>
                  <a:pt x="4" y="223"/>
                </a:lnTo>
                <a:lnTo>
                  <a:pt x="29" y="207"/>
                </a:lnTo>
                <a:lnTo>
                  <a:pt x="50" y="194"/>
                </a:lnTo>
                <a:lnTo>
                  <a:pt x="65" y="182"/>
                </a:lnTo>
                <a:lnTo>
                  <a:pt x="79" y="171"/>
                </a:lnTo>
                <a:lnTo>
                  <a:pt x="88" y="159"/>
                </a:lnTo>
                <a:lnTo>
                  <a:pt x="94" y="150"/>
                </a:lnTo>
                <a:lnTo>
                  <a:pt x="96" y="138"/>
                </a:lnTo>
                <a:lnTo>
                  <a:pt x="98" y="127"/>
                </a:lnTo>
                <a:lnTo>
                  <a:pt x="94" y="104"/>
                </a:lnTo>
                <a:lnTo>
                  <a:pt x="86" y="77"/>
                </a:lnTo>
                <a:lnTo>
                  <a:pt x="85" y="62"/>
                </a:lnTo>
                <a:lnTo>
                  <a:pt x="81" y="44"/>
                </a:lnTo>
                <a:lnTo>
                  <a:pt x="79" y="25"/>
                </a:lnTo>
                <a:lnTo>
                  <a:pt x="77" y="4"/>
                </a:lnTo>
                <a:lnTo>
                  <a:pt x="73" y="0"/>
                </a:lnTo>
                <a:lnTo>
                  <a:pt x="77" y="4"/>
                </a:lnTo>
                <a:lnTo>
                  <a:pt x="77" y="0"/>
                </a:lnTo>
                <a:lnTo>
                  <a:pt x="73" y="0"/>
                </a:lnTo>
                <a:lnTo>
                  <a:pt x="73"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1" name="Freeform 1247"/>
          <p:cNvSpPr>
            <a:spLocks/>
          </p:cNvSpPr>
          <p:nvPr/>
        </p:nvSpPr>
        <p:spPr bwMode="auto">
          <a:xfrm>
            <a:off x="6024037" y="977900"/>
            <a:ext cx="83255" cy="88900"/>
          </a:xfrm>
          <a:custGeom>
            <a:avLst/>
            <a:gdLst>
              <a:gd name="T0" fmla="*/ 2147483647 w 58"/>
              <a:gd name="T1" fmla="*/ 2147483647 h 56"/>
              <a:gd name="T2" fmla="*/ 2147483647 w 58"/>
              <a:gd name="T3" fmla="*/ 2147483647 h 56"/>
              <a:gd name="T4" fmla="*/ 2147483647 w 58"/>
              <a:gd name="T5" fmla="*/ 2147483647 h 56"/>
              <a:gd name="T6" fmla="*/ 2147483647 w 58"/>
              <a:gd name="T7" fmla="*/ 2147483647 h 56"/>
              <a:gd name="T8" fmla="*/ 2147483647 w 58"/>
              <a:gd name="T9" fmla="*/ 2147483647 h 56"/>
              <a:gd name="T10" fmla="*/ 2147483647 w 58"/>
              <a:gd name="T11" fmla="*/ 2147483647 h 56"/>
              <a:gd name="T12" fmla="*/ 2147483647 w 58"/>
              <a:gd name="T13" fmla="*/ 2147483647 h 56"/>
              <a:gd name="T14" fmla="*/ 2147483647 w 58"/>
              <a:gd name="T15" fmla="*/ 2147483647 h 56"/>
              <a:gd name="T16" fmla="*/ 2147483647 w 58"/>
              <a:gd name="T17" fmla="*/ 2147483647 h 56"/>
              <a:gd name="T18" fmla="*/ 2147483647 w 58"/>
              <a:gd name="T19" fmla="*/ 2147483647 h 56"/>
              <a:gd name="T20" fmla="*/ 2147483647 w 58"/>
              <a:gd name="T21" fmla="*/ 0 h 56"/>
              <a:gd name="T22" fmla="*/ 2147483647 w 58"/>
              <a:gd name="T23" fmla="*/ 2147483647 h 56"/>
              <a:gd name="T24" fmla="*/ 2147483647 w 58"/>
              <a:gd name="T25" fmla="*/ 2147483647 h 56"/>
              <a:gd name="T26" fmla="*/ 2147483647 w 58"/>
              <a:gd name="T27" fmla="*/ 2147483647 h 56"/>
              <a:gd name="T28" fmla="*/ 2147483647 w 58"/>
              <a:gd name="T29" fmla="*/ 2147483647 h 56"/>
              <a:gd name="T30" fmla="*/ 2147483647 w 58"/>
              <a:gd name="T31" fmla="*/ 2147483647 h 56"/>
              <a:gd name="T32" fmla="*/ 2147483647 w 58"/>
              <a:gd name="T33" fmla="*/ 2147483647 h 56"/>
              <a:gd name="T34" fmla="*/ 2147483647 w 58"/>
              <a:gd name="T35" fmla="*/ 2147483647 h 56"/>
              <a:gd name="T36" fmla="*/ 2147483647 w 58"/>
              <a:gd name="T37" fmla="*/ 2147483647 h 56"/>
              <a:gd name="T38" fmla="*/ 0 w 58"/>
              <a:gd name="T39" fmla="*/ 2147483647 h 56"/>
              <a:gd name="T40" fmla="*/ 2147483647 w 58"/>
              <a:gd name="T41" fmla="*/ 2147483647 h 56"/>
              <a:gd name="T42" fmla="*/ 2147483647 w 58"/>
              <a:gd name="T43" fmla="*/ 2147483647 h 56"/>
              <a:gd name="T44" fmla="*/ 0 w 58"/>
              <a:gd name="T45" fmla="*/ 2147483647 h 56"/>
              <a:gd name="T46" fmla="*/ 2147483647 w 58"/>
              <a:gd name="T47" fmla="*/ 2147483647 h 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
              <a:gd name="T73" fmla="*/ 0 h 56"/>
              <a:gd name="T74" fmla="*/ 58 w 58"/>
              <a:gd name="T75" fmla="*/ 56 h 5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 h="56">
                <a:moveTo>
                  <a:pt x="8" y="54"/>
                </a:moveTo>
                <a:lnTo>
                  <a:pt x="6" y="56"/>
                </a:lnTo>
                <a:lnTo>
                  <a:pt x="16" y="50"/>
                </a:lnTo>
                <a:lnTo>
                  <a:pt x="24" y="42"/>
                </a:lnTo>
                <a:lnTo>
                  <a:pt x="29" y="35"/>
                </a:lnTo>
                <a:lnTo>
                  <a:pt x="35" y="27"/>
                </a:lnTo>
                <a:lnTo>
                  <a:pt x="41" y="19"/>
                </a:lnTo>
                <a:lnTo>
                  <a:pt x="47" y="12"/>
                </a:lnTo>
                <a:lnTo>
                  <a:pt x="52" y="8"/>
                </a:lnTo>
                <a:lnTo>
                  <a:pt x="58" y="8"/>
                </a:lnTo>
                <a:lnTo>
                  <a:pt x="58" y="0"/>
                </a:lnTo>
                <a:lnTo>
                  <a:pt x="48" y="2"/>
                </a:lnTo>
                <a:lnTo>
                  <a:pt x="41" y="8"/>
                </a:lnTo>
                <a:lnTo>
                  <a:pt x="35" y="14"/>
                </a:lnTo>
                <a:lnTo>
                  <a:pt x="29" y="21"/>
                </a:lnTo>
                <a:lnTo>
                  <a:pt x="24" y="31"/>
                </a:lnTo>
                <a:lnTo>
                  <a:pt x="18" y="38"/>
                </a:lnTo>
                <a:lnTo>
                  <a:pt x="10" y="44"/>
                </a:lnTo>
                <a:lnTo>
                  <a:pt x="4" y="50"/>
                </a:lnTo>
                <a:lnTo>
                  <a:pt x="0" y="52"/>
                </a:lnTo>
                <a:lnTo>
                  <a:pt x="4" y="50"/>
                </a:lnTo>
                <a:lnTo>
                  <a:pt x="2" y="50"/>
                </a:lnTo>
                <a:lnTo>
                  <a:pt x="0" y="52"/>
                </a:lnTo>
                <a:lnTo>
                  <a:pt x="8" y="5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2" name="Freeform 1248"/>
          <p:cNvSpPr>
            <a:spLocks/>
          </p:cNvSpPr>
          <p:nvPr/>
        </p:nvSpPr>
        <p:spPr bwMode="auto">
          <a:xfrm>
            <a:off x="6197604" y="963617"/>
            <a:ext cx="112889" cy="149225"/>
          </a:xfrm>
          <a:custGeom>
            <a:avLst/>
            <a:gdLst>
              <a:gd name="T0" fmla="*/ 2147483647 w 79"/>
              <a:gd name="T1" fmla="*/ 0 h 94"/>
              <a:gd name="T2" fmla="*/ 2147483647 w 79"/>
              <a:gd name="T3" fmla="*/ 2147483647 h 94"/>
              <a:gd name="T4" fmla="*/ 2147483647 w 79"/>
              <a:gd name="T5" fmla="*/ 2147483647 h 94"/>
              <a:gd name="T6" fmla="*/ 2147483647 w 79"/>
              <a:gd name="T7" fmla="*/ 2147483647 h 94"/>
              <a:gd name="T8" fmla="*/ 2147483647 w 79"/>
              <a:gd name="T9" fmla="*/ 2147483647 h 94"/>
              <a:gd name="T10" fmla="*/ 2147483647 w 79"/>
              <a:gd name="T11" fmla="*/ 2147483647 h 94"/>
              <a:gd name="T12" fmla="*/ 2147483647 w 79"/>
              <a:gd name="T13" fmla="*/ 2147483647 h 94"/>
              <a:gd name="T14" fmla="*/ 2147483647 w 79"/>
              <a:gd name="T15" fmla="*/ 2147483647 h 94"/>
              <a:gd name="T16" fmla="*/ 0 w 79"/>
              <a:gd name="T17" fmla="*/ 2147483647 h 94"/>
              <a:gd name="T18" fmla="*/ 2147483647 w 79"/>
              <a:gd name="T19" fmla="*/ 2147483647 h 94"/>
              <a:gd name="T20" fmla="*/ 2147483647 w 79"/>
              <a:gd name="T21" fmla="*/ 2147483647 h 94"/>
              <a:gd name="T22" fmla="*/ 2147483647 w 79"/>
              <a:gd name="T23" fmla="*/ 2147483647 h 94"/>
              <a:gd name="T24" fmla="*/ 2147483647 w 79"/>
              <a:gd name="T25" fmla="*/ 2147483647 h 94"/>
              <a:gd name="T26" fmla="*/ 2147483647 w 79"/>
              <a:gd name="T27" fmla="*/ 2147483647 h 94"/>
              <a:gd name="T28" fmla="*/ 2147483647 w 79"/>
              <a:gd name="T29" fmla="*/ 2147483647 h 94"/>
              <a:gd name="T30" fmla="*/ 2147483647 w 79"/>
              <a:gd name="T31" fmla="*/ 2147483647 h 94"/>
              <a:gd name="T32" fmla="*/ 2147483647 w 79"/>
              <a:gd name="T33" fmla="*/ 2147483647 h 94"/>
              <a:gd name="T34" fmla="*/ 2147483647 w 79"/>
              <a:gd name="T35" fmla="*/ 2147483647 h 94"/>
              <a:gd name="T36" fmla="*/ 2147483647 w 79"/>
              <a:gd name="T37" fmla="*/ 2147483647 h 94"/>
              <a:gd name="T38" fmla="*/ 2147483647 w 79"/>
              <a:gd name="T39" fmla="*/ 2147483647 h 94"/>
              <a:gd name="T40" fmla="*/ 2147483647 w 79"/>
              <a:gd name="T41" fmla="*/ 2147483647 h 94"/>
              <a:gd name="T42" fmla="*/ 2147483647 w 79"/>
              <a:gd name="T43" fmla="*/ 2147483647 h 94"/>
              <a:gd name="T44" fmla="*/ 2147483647 w 79"/>
              <a:gd name="T45" fmla="*/ 2147483647 h 94"/>
              <a:gd name="T46" fmla="*/ 2147483647 w 79"/>
              <a:gd name="T47" fmla="*/ 2147483647 h 94"/>
              <a:gd name="T48" fmla="*/ 2147483647 w 79"/>
              <a:gd name="T49" fmla="*/ 2147483647 h 94"/>
              <a:gd name="T50" fmla="*/ 2147483647 w 79"/>
              <a:gd name="T51" fmla="*/ 2147483647 h 94"/>
              <a:gd name="T52" fmla="*/ 2147483647 w 79"/>
              <a:gd name="T53" fmla="*/ 0 h 9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9"/>
              <a:gd name="T82" fmla="*/ 0 h 94"/>
              <a:gd name="T83" fmla="*/ 79 w 79"/>
              <a:gd name="T84" fmla="*/ 94 h 9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9" h="94">
                <a:moveTo>
                  <a:pt x="66" y="0"/>
                </a:moveTo>
                <a:lnTo>
                  <a:pt x="58" y="3"/>
                </a:lnTo>
                <a:lnTo>
                  <a:pt x="48" y="9"/>
                </a:lnTo>
                <a:lnTo>
                  <a:pt x="37" y="19"/>
                </a:lnTo>
                <a:lnTo>
                  <a:pt x="27" y="30"/>
                </a:lnTo>
                <a:lnTo>
                  <a:pt x="18" y="44"/>
                </a:lnTo>
                <a:lnTo>
                  <a:pt x="8" y="59"/>
                </a:lnTo>
                <a:lnTo>
                  <a:pt x="2" y="74"/>
                </a:lnTo>
                <a:lnTo>
                  <a:pt x="0" y="90"/>
                </a:lnTo>
                <a:lnTo>
                  <a:pt x="6" y="94"/>
                </a:lnTo>
                <a:lnTo>
                  <a:pt x="12" y="94"/>
                </a:lnTo>
                <a:lnTo>
                  <a:pt x="19" y="94"/>
                </a:lnTo>
                <a:lnTo>
                  <a:pt x="27" y="94"/>
                </a:lnTo>
                <a:lnTo>
                  <a:pt x="35" y="92"/>
                </a:lnTo>
                <a:lnTo>
                  <a:pt x="43" y="92"/>
                </a:lnTo>
                <a:lnTo>
                  <a:pt x="48" y="90"/>
                </a:lnTo>
                <a:lnTo>
                  <a:pt x="56" y="90"/>
                </a:lnTo>
                <a:lnTo>
                  <a:pt x="60" y="84"/>
                </a:lnTo>
                <a:lnTo>
                  <a:pt x="66" y="74"/>
                </a:lnTo>
                <a:lnTo>
                  <a:pt x="71" y="61"/>
                </a:lnTo>
                <a:lnTo>
                  <a:pt x="77" y="47"/>
                </a:lnTo>
                <a:lnTo>
                  <a:pt x="79" y="34"/>
                </a:lnTo>
                <a:lnTo>
                  <a:pt x="79" y="21"/>
                </a:lnTo>
                <a:lnTo>
                  <a:pt x="77" y="15"/>
                </a:lnTo>
                <a:lnTo>
                  <a:pt x="75" y="9"/>
                </a:lnTo>
                <a:lnTo>
                  <a:pt x="71" y="3"/>
                </a:lnTo>
                <a:lnTo>
                  <a:pt x="66" y="0"/>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3" name="Freeform 1249"/>
          <p:cNvSpPr>
            <a:spLocks/>
          </p:cNvSpPr>
          <p:nvPr/>
        </p:nvSpPr>
        <p:spPr bwMode="auto">
          <a:xfrm>
            <a:off x="6191959" y="957264"/>
            <a:ext cx="98778" cy="155575"/>
          </a:xfrm>
          <a:custGeom>
            <a:avLst/>
            <a:gdLst>
              <a:gd name="T0" fmla="*/ 2147483647 w 70"/>
              <a:gd name="T1" fmla="*/ 2147483647 h 98"/>
              <a:gd name="T2" fmla="*/ 2147483647 w 70"/>
              <a:gd name="T3" fmla="*/ 2147483647 h 98"/>
              <a:gd name="T4" fmla="*/ 2147483647 w 70"/>
              <a:gd name="T5" fmla="*/ 2147483647 h 98"/>
              <a:gd name="T6" fmla="*/ 2147483647 w 70"/>
              <a:gd name="T7" fmla="*/ 2147483647 h 98"/>
              <a:gd name="T8" fmla="*/ 2147483647 w 70"/>
              <a:gd name="T9" fmla="*/ 2147483647 h 98"/>
              <a:gd name="T10" fmla="*/ 2147483647 w 70"/>
              <a:gd name="T11" fmla="*/ 2147483647 h 98"/>
              <a:gd name="T12" fmla="*/ 2147483647 w 70"/>
              <a:gd name="T13" fmla="*/ 2147483647 h 98"/>
              <a:gd name="T14" fmla="*/ 2147483647 w 70"/>
              <a:gd name="T15" fmla="*/ 2147483647 h 98"/>
              <a:gd name="T16" fmla="*/ 2147483647 w 70"/>
              <a:gd name="T17" fmla="*/ 2147483647 h 98"/>
              <a:gd name="T18" fmla="*/ 2147483647 w 70"/>
              <a:gd name="T19" fmla="*/ 2147483647 h 98"/>
              <a:gd name="T20" fmla="*/ 2147483647 w 70"/>
              <a:gd name="T21" fmla="*/ 0 h 98"/>
              <a:gd name="T22" fmla="*/ 2147483647 w 70"/>
              <a:gd name="T23" fmla="*/ 2147483647 h 98"/>
              <a:gd name="T24" fmla="*/ 2147483647 w 70"/>
              <a:gd name="T25" fmla="*/ 2147483647 h 98"/>
              <a:gd name="T26" fmla="*/ 2147483647 w 70"/>
              <a:gd name="T27" fmla="*/ 2147483647 h 98"/>
              <a:gd name="T28" fmla="*/ 2147483647 w 70"/>
              <a:gd name="T29" fmla="*/ 2147483647 h 98"/>
              <a:gd name="T30" fmla="*/ 2147483647 w 70"/>
              <a:gd name="T31" fmla="*/ 2147483647 h 98"/>
              <a:gd name="T32" fmla="*/ 2147483647 w 70"/>
              <a:gd name="T33" fmla="*/ 2147483647 h 98"/>
              <a:gd name="T34" fmla="*/ 2147483647 w 70"/>
              <a:gd name="T35" fmla="*/ 2147483647 h 98"/>
              <a:gd name="T36" fmla="*/ 0 w 70"/>
              <a:gd name="T37" fmla="*/ 2147483647 h 98"/>
              <a:gd name="T38" fmla="*/ 2147483647 w 70"/>
              <a:gd name="T39" fmla="*/ 2147483647 h 98"/>
              <a:gd name="T40" fmla="*/ 0 w 70"/>
              <a:gd name="T41" fmla="*/ 2147483647 h 98"/>
              <a:gd name="T42" fmla="*/ 0 w 70"/>
              <a:gd name="T43" fmla="*/ 2147483647 h 98"/>
              <a:gd name="T44" fmla="*/ 2147483647 w 70"/>
              <a:gd name="T45" fmla="*/ 2147483647 h 98"/>
              <a:gd name="T46" fmla="*/ 2147483647 w 70"/>
              <a:gd name="T47" fmla="*/ 2147483647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0"/>
              <a:gd name="T73" fmla="*/ 0 h 98"/>
              <a:gd name="T74" fmla="*/ 70 w 70"/>
              <a:gd name="T75" fmla="*/ 98 h 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0" h="98">
                <a:moveTo>
                  <a:pt x="6" y="92"/>
                </a:moveTo>
                <a:lnTo>
                  <a:pt x="8" y="94"/>
                </a:lnTo>
                <a:lnTo>
                  <a:pt x="10" y="78"/>
                </a:lnTo>
                <a:lnTo>
                  <a:pt x="16" y="63"/>
                </a:lnTo>
                <a:lnTo>
                  <a:pt x="23" y="50"/>
                </a:lnTo>
                <a:lnTo>
                  <a:pt x="33" y="36"/>
                </a:lnTo>
                <a:lnTo>
                  <a:pt x="45" y="27"/>
                </a:lnTo>
                <a:lnTo>
                  <a:pt x="54" y="17"/>
                </a:lnTo>
                <a:lnTo>
                  <a:pt x="64" y="11"/>
                </a:lnTo>
                <a:lnTo>
                  <a:pt x="70" y="7"/>
                </a:lnTo>
                <a:lnTo>
                  <a:pt x="68" y="0"/>
                </a:lnTo>
                <a:lnTo>
                  <a:pt x="60" y="4"/>
                </a:lnTo>
                <a:lnTo>
                  <a:pt x="50" y="11"/>
                </a:lnTo>
                <a:lnTo>
                  <a:pt x="39" y="21"/>
                </a:lnTo>
                <a:lnTo>
                  <a:pt x="27" y="32"/>
                </a:lnTo>
                <a:lnTo>
                  <a:pt x="18" y="46"/>
                </a:lnTo>
                <a:lnTo>
                  <a:pt x="8" y="61"/>
                </a:lnTo>
                <a:lnTo>
                  <a:pt x="2" y="76"/>
                </a:lnTo>
                <a:lnTo>
                  <a:pt x="0" y="94"/>
                </a:lnTo>
                <a:lnTo>
                  <a:pt x="2" y="98"/>
                </a:lnTo>
                <a:lnTo>
                  <a:pt x="0" y="94"/>
                </a:lnTo>
                <a:lnTo>
                  <a:pt x="0" y="96"/>
                </a:lnTo>
                <a:lnTo>
                  <a:pt x="2" y="98"/>
                </a:lnTo>
                <a:lnTo>
                  <a:pt x="6" y="9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4" name="Freeform 1250"/>
          <p:cNvSpPr>
            <a:spLocks/>
          </p:cNvSpPr>
          <p:nvPr/>
        </p:nvSpPr>
        <p:spPr bwMode="auto">
          <a:xfrm>
            <a:off x="6196189" y="1100138"/>
            <a:ext cx="84667" cy="17462"/>
          </a:xfrm>
          <a:custGeom>
            <a:avLst/>
            <a:gdLst>
              <a:gd name="T0" fmla="*/ 2147483647 w 60"/>
              <a:gd name="T1" fmla="*/ 2147483647 h 11"/>
              <a:gd name="T2" fmla="*/ 2147483647 w 60"/>
              <a:gd name="T3" fmla="*/ 0 h 11"/>
              <a:gd name="T4" fmla="*/ 2147483647 w 60"/>
              <a:gd name="T5" fmla="*/ 2147483647 h 11"/>
              <a:gd name="T6" fmla="*/ 2147483647 w 60"/>
              <a:gd name="T7" fmla="*/ 2147483647 h 11"/>
              <a:gd name="T8" fmla="*/ 2147483647 w 60"/>
              <a:gd name="T9" fmla="*/ 2147483647 h 11"/>
              <a:gd name="T10" fmla="*/ 2147483647 w 60"/>
              <a:gd name="T11" fmla="*/ 2147483647 h 11"/>
              <a:gd name="T12" fmla="*/ 2147483647 w 60"/>
              <a:gd name="T13" fmla="*/ 2147483647 h 11"/>
              <a:gd name="T14" fmla="*/ 2147483647 w 60"/>
              <a:gd name="T15" fmla="*/ 2147483647 h 11"/>
              <a:gd name="T16" fmla="*/ 2147483647 w 60"/>
              <a:gd name="T17" fmla="*/ 2147483647 h 11"/>
              <a:gd name="T18" fmla="*/ 2147483647 w 60"/>
              <a:gd name="T19" fmla="*/ 2147483647 h 11"/>
              <a:gd name="T20" fmla="*/ 0 w 60"/>
              <a:gd name="T21" fmla="*/ 2147483647 h 11"/>
              <a:gd name="T22" fmla="*/ 2147483647 w 60"/>
              <a:gd name="T23" fmla="*/ 2147483647 h 11"/>
              <a:gd name="T24" fmla="*/ 2147483647 w 60"/>
              <a:gd name="T25" fmla="*/ 2147483647 h 11"/>
              <a:gd name="T26" fmla="*/ 2147483647 w 60"/>
              <a:gd name="T27" fmla="*/ 2147483647 h 11"/>
              <a:gd name="T28" fmla="*/ 2147483647 w 60"/>
              <a:gd name="T29" fmla="*/ 2147483647 h 11"/>
              <a:gd name="T30" fmla="*/ 2147483647 w 60"/>
              <a:gd name="T31" fmla="*/ 2147483647 h 11"/>
              <a:gd name="T32" fmla="*/ 2147483647 w 60"/>
              <a:gd name="T33" fmla="*/ 2147483647 h 11"/>
              <a:gd name="T34" fmla="*/ 2147483647 w 60"/>
              <a:gd name="T35" fmla="*/ 2147483647 h 11"/>
              <a:gd name="T36" fmla="*/ 2147483647 w 60"/>
              <a:gd name="T37" fmla="*/ 2147483647 h 11"/>
              <a:gd name="T38" fmla="*/ 2147483647 w 60"/>
              <a:gd name="T39" fmla="*/ 2147483647 h 11"/>
              <a:gd name="T40" fmla="*/ 2147483647 w 60"/>
              <a:gd name="T41" fmla="*/ 2147483647 h 11"/>
              <a:gd name="T42" fmla="*/ 2147483647 w 60"/>
              <a:gd name="T43" fmla="*/ 2147483647 h 11"/>
              <a:gd name="T44" fmla="*/ 2147483647 w 60"/>
              <a:gd name="T45" fmla="*/ 2147483647 h 11"/>
              <a:gd name="T46" fmla="*/ 2147483647 w 60"/>
              <a:gd name="T47" fmla="*/ 2147483647 h 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0"/>
              <a:gd name="T73" fmla="*/ 0 h 11"/>
              <a:gd name="T74" fmla="*/ 60 w 60"/>
              <a:gd name="T75" fmla="*/ 11 h 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0" h="11">
                <a:moveTo>
                  <a:pt x="54" y="2"/>
                </a:moveTo>
                <a:lnTo>
                  <a:pt x="58" y="0"/>
                </a:lnTo>
                <a:lnTo>
                  <a:pt x="50" y="2"/>
                </a:lnTo>
                <a:lnTo>
                  <a:pt x="43" y="2"/>
                </a:lnTo>
                <a:lnTo>
                  <a:pt x="37" y="4"/>
                </a:lnTo>
                <a:lnTo>
                  <a:pt x="29" y="4"/>
                </a:lnTo>
                <a:lnTo>
                  <a:pt x="21" y="4"/>
                </a:lnTo>
                <a:lnTo>
                  <a:pt x="14" y="4"/>
                </a:lnTo>
                <a:lnTo>
                  <a:pt x="8" y="4"/>
                </a:lnTo>
                <a:lnTo>
                  <a:pt x="4" y="2"/>
                </a:lnTo>
                <a:lnTo>
                  <a:pt x="0" y="8"/>
                </a:lnTo>
                <a:lnTo>
                  <a:pt x="6" y="9"/>
                </a:lnTo>
                <a:lnTo>
                  <a:pt x="14" y="11"/>
                </a:lnTo>
                <a:lnTo>
                  <a:pt x="21" y="11"/>
                </a:lnTo>
                <a:lnTo>
                  <a:pt x="29" y="11"/>
                </a:lnTo>
                <a:lnTo>
                  <a:pt x="37" y="9"/>
                </a:lnTo>
                <a:lnTo>
                  <a:pt x="45" y="9"/>
                </a:lnTo>
                <a:lnTo>
                  <a:pt x="52" y="8"/>
                </a:lnTo>
                <a:lnTo>
                  <a:pt x="58" y="8"/>
                </a:lnTo>
                <a:lnTo>
                  <a:pt x="60" y="6"/>
                </a:lnTo>
                <a:lnTo>
                  <a:pt x="58" y="8"/>
                </a:lnTo>
                <a:lnTo>
                  <a:pt x="60" y="8"/>
                </a:lnTo>
                <a:lnTo>
                  <a:pt x="60" y="6"/>
                </a:lnTo>
                <a:lnTo>
                  <a:pt x="54"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5" name="Freeform 1251"/>
          <p:cNvSpPr>
            <a:spLocks/>
          </p:cNvSpPr>
          <p:nvPr/>
        </p:nvSpPr>
        <p:spPr bwMode="auto">
          <a:xfrm>
            <a:off x="6272489" y="957263"/>
            <a:ext cx="42333" cy="152400"/>
          </a:xfrm>
          <a:custGeom>
            <a:avLst/>
            <a:gdLst>
              <a:gd name="T0" fmla="*/ 2147483647 w 31"/>
              <a:gd name="T1" fmla="*/ 2147483647 h 96"/>
              <a:gd name="T2" fmla="*/ 2147483647 w 31"/>
              <a:gd name="T3" fmla="*/ 2147483647 h 96"/>
              <a:gd name="T4" fmla="*/ 2147483647 w 31"/>
              <a:gd name="T5" fmla="*/ 2147483647 h 96"/>
              <a:gd name="T6" fmla="*/ 2147483647 w 31"/>
              <a:gd name="T7" fmla="*/ 2147483647 h 96"/>
              <a:gd name="T8" fmla="*/ 2147483647 w 31"/>
              <a:gd name="T9" fmla="*/ 2147483647 h 96"/>
              <a:gd name="T10" fmla="*/ 2147483647 w 31"/>
              <a:gd name="T11" fmla="*/ 2147483647 h 96"/>
              <a:gd name="T12" fmla="*/ 2147483647 w 31"/>
              <a:gd name="T13" fmla="*/ 2147483647 h 96"/>
              <a:gd name="T14" fmla="*/ 2147483647 w 31"/>
              <a:gd name="T15" fmla="*/ 2147483647 h 96"/>
              <a:gd name="T16" fmla="*/ 2147483647 w 31"/>
              <a:gd name="T17" fmla="*/ 2147483647 h 96"/>
              <a:gd name="T18" fmla="*/ 2147483647 w 31"/>
              <a:gd name="T19" fmla="*/ 2147483647 h 96"/>
              <a:gd name="T20" fmla="*/ 2147483647 w 31"/>
              <a:gd name="T21" fmla="*/ 2147483647 h 96"/>
              <a:gd name="T22" fmla="*/ 0 w 31"/>
              <a:gd name="T23" fmla="*/ 2147483647 h 96"/>
              <a:gd name="T24" fmla="*/ 2147483647 w 31"/>
              <a:gd name="T25" fmla="*/ 2147483647 h 96"/>
              <a:gd name="T26" fmla="*/ 2147483647 w 31"/>
              <a:gd name="T27" fmla="*/ 2147483647 h 96"/>
              <a:gd name="T28" fmla="*/ 2147483647 w 31"/>
              <a:gd name="T29" fmla="*/ 2147483647 h 96"/>
              <a:gd name="T30" fmla="*/ 2147483647 w 31"/>
              <a:gd name="T31" fmla="*/ 2147483647 h 96"/>
              <a:gd name="T32" fmla="*/ 2147483647 w 31"/>
              <a:gd name="T33" fmla="*/ 2147483647 h 96"/>
              <a:gd name="T34" fmla="*/ 2147483647 w 31"/>
              <a:gd name="T35" fmla="*/ 2147483647 h 96"/>
              <a:gd name="T36" fmla="*/ 2147483647 w 31"/>
              <a:gd name="T37" fmla="*/ 2147483647 h 96"/>
              <a:gd name="T38" fmla="*/ 2147483647 w 31"/>
              <a:gd name="T39" fmla="*/ 2147483647 h 96"/>
              <a:gd name="T40" fmla="*/ 2147483647 w 31"/>
              <a:gd name="T41" fmla="*/ 2147483647 h 96"/>
              <a:gd name="T42" fmla="*/ 2147483647 w 31"/>
              <a:gd name="T43" fmla="*/ 2147483647 h 96"/>
              <a:gd name="T44" fmla="*/ 2147483647 w 31"/>
              <a:gd name="T45" fmla="*/ 0 h 96"/>
              <a:gd name="T46" fmla="*/ 2147483647 w 31"/>
              <a:gd name="T47" fmla="*/ 0 h 96"/>
              <a:gd name="T48" fmla="*/ 2147483647 w 31"/>
              <a:gd name="T49" fmla="*/ 0 h 96"/>
              <a:gd name="T50" fmla="*/ 2147483647 w 31"/>
              <a:gd name="T51" fmla="*/ 0 h 96"/>
              <a:gd name="T52" fmla="*/ 2147483647 w 31"/>
              <a:gd name="T53" fmla="*/ 0 h 96"/>
              <a:gd name="T54" fmla="*/ 2147483647 w 31"/>
              <a:gd name="T55" fmla="*/ 2147483647 h 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
              <a:gd name="T85" fmla="*/ 0 h 96"/>
              <a:gd name="T86" fmla="*/ 31 w 31"/>
              <a:gd name="T87" fmla="*/ 96 h 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 h="96">
                <a:moveTo>
                  <a:pt x="14" y="7"/>
                </a:moveTo>
                <a:lnTo>
                  <a:pt x="12" y="7"/>
                </a:lnTo>
                <a:lnTo>
                  <a:pt x="15" y="11"/>
                </a:lnTo>
                <a:lnTo>
                  <a:pt x="19" y="15"/>
                </a:lnTo>
                <a:lnTo>
                  <a:pt x="23" y="19"/>
                </a:lnTo>
                <a:lnTo>
                  <a:pt x="23" y="25"/>
                </a:lnTo>
                <a:lnTo>
                  <a:pt x="25" y="38"/>
                </a:lnTo>
                <a:lnTo>
                  <a:pt x="21" y="51"/>
                </a:lnTo>
                <a:lnTo>
                  <a:pt x="17" y="65"/>
                </a:lnTo>
                <a:lnTo>
                  <a:pt x="12" y="76"/>
                </a:lnTo>
                <a:lnTo>
                  <a:pt x="6" y="86"/>
                </a:lnTo>
                <a:lnTo>
                  <a:pt x="0" y="92"/>
                </a:lnTo>
                <a:lnTo>
                  <a:pt x="6" y="96"/>
                </a:lnTo>
                <a:lnTo>
                  <a:pt x="12" y="90"/>
                </a:lnTo>
                <a:lnTo>
                  <a:pt x="17" y="80"/>
                </a:lnTo>
                <a:lnTo>
                  <a:pt x="23" y="67"/>
                </a:lnTo>
                <a:lnTo>
                  <a:pt x="29" y="53"/>
                </a:lnTo>
                <a:lnTo>
                  <a:pt x="31" y="38"/>
                </a:lnTo>
                <a:lnTo>
                  <a:pt x="31" y="25"/>
                </a:lnTo>
                <a:lnTo>
                  <a:pt x="29" y="17"/>
                </a:lnTo>
                <a:lnTo>
                  <a:pt x="25" y="11"/>
                </a:lnTo>
                <a:lnTo>
                  <a:pt x="21" y="5"/>
                </a:lnTo>
                <a:lnTo>
                  <a:pt x="14" y="0"/>
                </a:lnTo>
                <a:lnTo>
                  <a:pt x="12" y="0"/>
                </a:lnTo>
                <a:lnTo>
                  <a:pt x="14" y="0"/>
                </a:lnTo>
                <a:lnTo>
                  <a:pt x="12" y="0"/>
                </a:lnTo>
                <a:lnTo>
                  <a:pt x="14"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6" name="Freeform 1252"/>
          <p:cNvSpPr>
            <a:spLocks/>
          </p:cNvSpPr>
          <p:nvPr/>
        </p:nvSpPr>
        <p:spPr bwMode="auto">
          <a:xfrm>
            <a:off x="6371167" y="778271"/>
            <a:ext cx="79022" cy="73025"/>
          </a:xfrm>
          <a:custGeom>
            <a:avLst/>
            <a:gdLst>
              <a:gd name="T0" fmla="*/ 2147483647 w 56"/>
              <a:gd name="T1" fmla="*/ 0 h 46"/>
              <a:gd name="T2" fmla="*/ 2147483647 w 56"/>
              <a:gd name="T3" fmla="*/ 2147483647 h 46"/>
              <a:gd name="T4" fmla="*/ 2147483647 w 56"/>
              <a:gd name="T5" fmla="*/ 2147483647 h 46"/>
              <a:gd name="T6" fmla="*/ 2147483647 w 56"/>
              <a:gd name="T7" fmla="*/ 2147483647 h 46"/>
              <a:gd name="T8" fmla="*/ 2147483647 w 56"/>
              <a:gd name="T9" fmla="*/ 2147483647 h 46"/>
              <a:gd name="T10" fmla="*/ 2147483647 w 56"/>
              <a:gd name="T11" fmla="*/ 2147483647 h 46"/>
              <a:gd name="T12" fmla="*/ 2147483647 w 56"/>
              <a:gd name="T13" fmla="*/ 2147483647 h 46"/>
              <a:gd name="T14" fmla="*/ 2147483647 w 56"/>
              <a:gd name="T15" fmla="*/ 2147483647 h 46"/>
              <a:gd name="T16" fmla="*/ 2147483647 w 56"/>
              <a:gd name="T17" fmla="*/ 2147483647 h 46"/>
              <a:gd name="T18" fmla="*/ 0 w 56"/>
              <a:gd name="T19" fmla="*/ 2147483647 h 46"/>
              <a:gd name="T20" fmla="*/ 2147483647 w 56"/>
              <a:gd name="T21" fmla="*/ 2147483647 h 46"/>
              <a:gd name="T22" fmla="*/ 2147483647 w 56"/>
              <a:gd name="T23" fmla="*/ 2147483647 h 46"/>
              <a:gd name="T24" fmla="*/ 2147483647 w 56"/>
              <a:gd name="T25" fmla="*/ 2147483647 h 46"/>
              <a:gd name="T26" fmla="*/ 2147483647 w 56"/>
              <a:gd name="T27" fmla="*/ 2147483647 h 46"/>
              <a:gd name="T28" fmla="*/ 2147483647 w 56"/>
              <a:gd name="T29" fmla="*/ 2147483647 h 46"/>
              <a:gd name="T30" fmla="*/ 2147483647 w 56"/>
              <a:gd name="T31" fmla="*/ 2147483647 h 46"/>
              <a:gd name="T32" fmla="*/ 2147483647 w 56"/>
              <a:gd name="T33" fmla="*/ 2147483647 h 46"/>
              <a:gd name="T34" fmla="*/ 2147483647 w 56"/>
              <a:gd name="T35" fmla="*/ 2147483647 h 46"/>
              <a:gd name="T36" fmla="*/ 2147483647 w 56"/>
              <a:gd name="T37" fmla="*/ 2147483647 h 46"/>
              <a:gd name="T38" fmla="*/ 2147483647 w 56"/>
              <a:gd name="T39" fmla="*/ 2147483647 h 46"/>
              <a:gd name="T40" fmla="*/ 2147483647 w 56"/>
              <a:gd name="T41" fmla="*/ 2147483647 h 46"/>
              <a:gd name="T42" fmla="*/ 2147483647 w 56"/>
              <a:gd name="T43" fmla="*/ 0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
              <a:gd name="T67" fmla="*/ 0 h 46"/>
              <a:gd name="T68" fmla="*/ 56 w 56"/>
              <a:gd name="T69" fmla="*/ 46 h 4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 h="46">
                <a:moveTo>
                  <a:pt x="44" y="0"/>
                </a:moveTo>
                <a:lnTo>
                  <a:pt x="56" y="22"/>
                </a:lnTo>
                <a:lnTo>
                  <a:pt x="50" y="23"/>
                </a:lnTo>
                <a:lnTo>
                  <a:pt x="44" y="27"/>
                </a:lnTo>
                <a:lnTo>
                  <a:pt x="37" y="31"/>
                </a:lnTo>
                <a:lnTo>
                  <a:pt x="27" y="37"/>
                </a:lnTo>
                <a:lnTo>
                  <a:pt x="19" y="41"/>
                </a:lnTo>
                <a:lnTo>
                  <a:pt x="12" y="45"/>
                </a:lnTo>
                <a:lnTo>
                  <a:pt x="4" y="46"/>
                </a:lnTo>
                <a:lnTo>
                  <a:pt x="0" y="45"/>
                </a:lnTo>
                <a:lnTo>
                  <a:pt x="2" y="39"/>
                </a:lnTo>
                <a:lnTo>
                  <a:pt x="4" y="33"/>
                </a:lnTo>
                <a:lnTo>
                  <a:pt x="6" y="29"/>
                </a:lnTo>
                <a:lnTo>
                  <a:pt x="10" y="25"/>
                </a:lnTo>
                <a:lnTo>
                  <a:pt x="17" y="22"/>
                </a:lnTo>
                <a:lnTo>
                  <a:pt x="27" y="18"/>
                </a:lnTo>
                <a:lnTo>
                  <a:pt x="35" y="14"/>
                </a:lnTo>
                <a:lnTo>
                  <a:pt x="42" y="10"/>
                </a:lnTo>
                <a:lnTo>
                  <a:pt x="44" y="8"/>
                </a:lnTo>
                <a:lnTo>
                  <a:pt x="46" y="6"/>
                </a:lnTo>
                <a:lnTo>
                  <a:pt x="46" y="4"/>
                </a:lnTo>
                <a:lnTo>
                  <a:pt x="44" y="0"/>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7" name="Freeform 1253"/>
          <p:cNvSpPr>
            <a:spLocks/>
          </p:cNvSpPr>
          <p:nvPr/>
        </p:nvSpPr>
        <p:spPr bwMode="auto">
          <a:xfrm>
            <a:off x="6430434" y="776683"/>
            <a:ext cx="25400" cy="41275"/>
          </a:xfrm>
          <a:custGeom>
            <a:avLst/>
            <a:gdLst>
              <a:gd name="T0" fmla="*/ 2147483647 w 18"/>
              <a:gd name="T1" fmla="*/ 2147483647 h 26"/>
              <a:gd name="T2" fmla="*/ 2147483647 w 18"/>
              <a:gd name="T3" fmla="*/ 2147483647 h 26"/>
              <a:gd name="T4" fmla="*/ 2147483647 w 18"/>
              <a:gd name="T5" fmla="*/ 0 h 26"/>
              <a:gd name="T6" fmla="*/ 0 w 18"/>
              <a:gd name="T7" fmla="*/ 2147483647 h 26"/>
              <a:gd name="T8" fmla="*/ 2147483647 w 18"/>
              <a:gd name="T9" fmla="*/ 2147483647 h 26"/>
              <a:gd name="T10" fmla="*/ 2147483647 w 18"/>
              <a:gd name="T11" fmla="*/ 2147483647 h 26"/>
              <a:gd name="T12" fmla="*/ 2147483647 w 18"/>
              <a:gd name="T13" fmla="*/ 2147483647 h 26"/>
              <a:gd name="T14" fmla="*/ 2147483647 w 18"/>
              <a:gd name="T15" fmla="*/ 2147483647 h 26"/>
              <a:gd name="T16" fmla="*/ 2147483647 w 18"/>
              <a:gd name="T17" fmla="*/ 2147483647 h 26"/>
              <a:gd name="T18" fmla="*/ 2147483647 w 18"/>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6"/>
              <a:gd name="T32" fmla="*/ 18 w 18"/>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6">
                <a:moveTo>
                  <a:pt x="14" y="26"/>
                </a:moveTo>
                <a:lnTo>
                  <a:pt x="16" y="23"/>
                </a:lnTo>
                <a:lnTo>
                  <a:pt x="6" y="0"/>
                </a:lnTo>
                <a:lnTo>
                  <a:pt x="0" y="3"/>
                </a:lnTo>
                <a:lnTo>
                  <a:pt x="10" y="24"/>
                </a:lnTo>
                <a:lnTo>
                  <a:pt x="14" y="21"/>
                </a:lnTo>
                <a:lnTo>
                  <a:pt x="14" y="26"/>
                </a:lnTo>
                <a:lnTo>
                  <a:pt x="18" y="26"/>
                </a:lnTo>
                <a:lnTo>
                  <a:pt x="16" y="23"/>
                </a:lnTo>
                <a:lnTo>
                  <a:pt x="14" y="2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8" name="Freeform 1254"/>
          <p:cNvSpPr>
            <a:spLocks/>
          </p:cNvSpPr>
          <p:nvPr/>
        </p:nvSpPr>
        <p:spPr bwMode="auto">
          <a:xfrm>
            <a:off x="6365523" y="810021"/>
            <a:ext cx="84667" cy="47625"/>
          </a:xfrm>
          <a:custGeom>
            <a:avLst/>
            <a:gdLst>
              <a:gd name="T0" fmla="*/ 2147483647 w 60"/>
              <a:gd name="T1" fmla="*/ 2147483647 h 30"/>
              <a:gd name="T2" fmla="*/ 2147483647 w 60"/>
              <a:gd name="T3" fmla="*/ 2147483647 h 30"/>
              <a:gd name="T4" fmla="*/ 2147483647 w 60"/>
              <a:gd name="T5" fmla="*/ 2147483647 h 30"/>
              <a:gd name="T6" fmla="*/ 2147483647 w 60"/>
              <a:gd name="T7" fmla="*/ 2147483647 h 30"/>
              <a:gd name="T8" fmla="*/ 2147483647 w 60"/>
              <a:gd name="T9" fmla="*/ 2147483647 h 30"/>
              <a:gd name="T10" fmla="*/ 2147483647 w 60"/>
              <a:gd name="T11" fmla="*/ 2147483647 h 30"/>
              <a:gd name="T12" fmla="*/ 2147483647 w 60"/>
              <a:gd name="T13" fmla="*/ 2147483647 h 30"/>
              <a:gd name="T14" fmla="*/ 2147483647 w 60"/>
              <a:gd name="T15" fmla="*/ 2147483647 h 30"/>
              <a:gd name="T16" fmla="*/ 2147483647 w 60"/>
              <a:gd name="T17" fmla="*/ 2147483647 h 30"/>
              <a:gd name="T18" fmla="*/ 2147483647 w 60"/>
              <a:gd name="T19" fmla="*/ 2147483647 h 30"/>
              <a:gd name="T20" fmla="*/ 2147483647 w 60"/>
              <a:gd name="T21" fmla="*/ 0 h 30"/>
              <a:gd name="T22" fmla="*/ 2147483647 w 60"/>
              <a:gd name="T23" fmla="*/ 0 h 30"/>
              <a:gd name="T24" fmla="*/ 2147483647 w 60"/>
              <a:gd name="T25" fmla="*/ 2147483647 h 30"/>
              <a:gd name="T26" fmla="*/ 2147483647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0 w 60"/>
              <a:gd name="T43" fmla="*/ 2147483647 h 30"/>
              <a:gd name="T44" fmla="*/ 2147483647 w 60"/>
              <a:gd name="T45" fmla="*/ 2147483647 h 30"/>
              <a:gd name="T46" fmla="*/ 2147483647 w 60"/>
              <a:gd name="T47" fmla="*/ 2147483647 h 3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0"/>
              <a:gd name="T73" fmla="*/ 0 h 30"/>
              <a:gd name="T74" fmla="*/ 60 w 60"/>
              <a:gd name="T75" fmla="*/ 30 h 3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0" h="30">
                <a:moveTo>
                  <a:pt x="2" y="25"/>
                </a:moveTo>
                <a:lnTo>
                  <a:pt x="2" y="26"/>
                </a:lnTo>
                <a:lnTo>
                  <a:pt x="8" y="30"/>
                </a:lnTo>
                <a:lnTo>
                  <a:pt x="16" y="28"/>
                </a:lnTo>
                <a:lnTo>
                  <a:pt x="23" y="25"/>
                </a:lnTo>
                <a:lnTo>
                  <a:pt x="33" y="19"/>
                </a:lnTo>
                <a:lnTo>
                  <a:pt x="42" y="15"/>
                </a:lnTo>
                <a:lnTo>
                  <a:pt x="50" y="9"/>
                </a:lnTo>
                <a:lnTo>
                  <a:pt x="56" y="7"/>
                </a:lnTo>
                <a:lnTo>
                  <a:pt x="60" y="5"/>
                </a:lnTo>
                <a:lnTo>
                  <a:pt x="60" y="0"/>
                </a:lnTo>
                <a:lnTo>
                  <a:pt x="54" y="0"/>
                </a:lnTo>
                <a:lnTo>
                  <a:pt x="46" y="3"/>
                </a:lnTo>
                <a:lnTo>
                  <a:pt x="39" y="9"/>
                </a:lnTo>
                <a:lnTo>
                  <a:pt x="29" y="13"/>
                </a:lnTo>
                <a:lnTo>
                  <a:pt x="21" y="17"/>
                </a:lnTo>
                <a:lnTo>
                  <a:pt x="14" y="21"/>
                </a:lnTo>
                <a:lnTo>
                  <a:pt x="8" y="23"/>
                </a:lnTo>
                <a:lnTo>
                  <a:pt x="8" y="25"/>
                </a:lnTo>
                <a:lnTo>
                  <a:pt x="2" y="25"/>
                </a:lnTo>
                <a:lnTo>
                  <a:pt x="0" y="26"/>
                </a:lnTo>
                <a:lnTo>
                  <a:pt x="2" y="26"/>
                </a:lnTo>
                <a:lnTo>
                  <a:pt x="2"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39" name="Freeform 1255"/>
          <p:cNvSpPr>
            <a:spLocks/>
          </p:cNvSpPr>
          <p:nvPr/>
        </p:nvSpPr>
        <p:spPr bwMode="auto">
          <a:xfrm>
            <a:off x="6369776" y="776683"/>
            <a:ext cx="71967" cy="73025"/>
          </a:xfrm>
          <a:custGeom>
            <a:avLst/>
            <a:gdLst>
              <a:gd name="T0" fmla="*/ 2147483647 w 52"/>
              <a:gd name="T1" fmla="*/ 0 h 46"/>
              <a:gd name="T2" fmla="*/ 2147483647 w 52"/>
              <a:gd name="T3" fmla="*/ 2147483647 h 46"/>
              <a:gd name="T4" fmla="*/ 2147483647 w 52"/>
              <a:gd name="T5" fmla="*/ 2147483647 h 46"/>
              <a:gd name="T6" fmla="*/ 2147483647 w 52"/>
              <a:gd name="T7" fmla="*/ 2147483647 h 46"/>
              <a:gd name="T8" fmla="*/ 2147483647 w 52"/>
              <a:gd name="T9" fmla="*/ 2147483647 h 46"/>
              <a:gd name="T10" fmla="*/ 2147483647 w 52"/>
              <a:gd name="T11" fmla="*/ 2147483647 h 46"/>
              <a:gd name="T12" fmla="*/ 2147483647 w 52"/>
              <a:gd name="T13" fmla="*/ 2147483647 h 46"/>
              <a:gd name="T14" fmla="*/ 2147483647 w 52"/>
              <a:gd name="T15" fmla="*/ 2147483647 h 46"/>
              <a:gd name="T16" fmla="*/ 2147483647 w 52"/>
              <a:gd name="T17" fmla="*/ 2147483647 h 46"/>
              <a:gd name="T18" fmla="*/ 2147483647 w 52"/>
              <a:gd name="T19" fmla="*/ 2147483647 h 46"/>
              <a:gd name="T20" fmla="*/ 2147483647 w 52"/>
              <a:gd name="T21" fmla="*/ 2147483647 h 46"/>
              <a:gd name="T22" fmla="*/ 2147483647 w 52"/>
              <a:gd name="T23" fmla="*/ 2147483647 h 46"/>
              <a:gd name="T24" fmla="*/ 0 w 52"/>
              <a:gd name="T25" fmla="*/ 2147483647 h 46"/>
              <a:gd name="T26" fmla="*/ 0 w 52"/>
              <a:gd name="T27" fmla="*/ 2147483647 h 46"/>
              <a:gd name="T28" fmla="*/ 2147483647 w 52"/>
              <a:gd name="T29" fmla="*/ 2147483647 h 46"/>
              <a:gd name="T30" fmla="*/ 2147483647 w 52"/>
              <a:gd name="T31" fmla="*/ 2147483647 h 46"/>
              <a:gd name="T32" fmla="*/ 2147483647 w 52"/>
              <a:gd name="T33" fmla="*/ 2147483647 h 46"/>
              <a:gd name="T34" fmla="*/ 2147483647 w 52"/>
              <a:gd name="T35" fmla="*/ 2147483647 h 46"/>
              <a:gd name="T36" fmla="*/ 2147483647 w 52"/>
              <a:gd name="T37" fmla="*/ 2147483647 h 46"/>
              <a:gd name="T38" fmla="*/ 2147483647 w 52"/>
              <a:gd name="T39" fmla="*/ 2147483647 h 46"/>
              <a:gd name="T40" fmla="*/ 2147483647 w 52"/>
              <a:gd name="T41" fmla="*/ 2147483647 h 46"/>
              <a:gd name="T42" fmla="*/ 2147483647 w 52"/>
              <a:gd name="T43" fmla="*/ 2147483647 h 46"/>
              <a:gd name="T44" fmla="*/ 2147483647 w 52"/>
              <a:gd name="T45" fmla="*/ 2147483647 h 46"/>
              <a:gd name="T46" fmla="*/ 2147483647 w 52"/>
              <a:gd name="T47" fmla="*/ 2147483647 h 46"/>
              <a:gd name="T48" fmla="*/ 2147483647 w 52"/>
              <a:gd name="T49" fmla="*/ 2147483647 h 46"/>
              <a:gd name="T50" fmla="*/ 2147483647 w 52"/>
              <a:gd name="T51" fmla="*/ 2147483647 h 46"/>
              <a:gd name="T52" fmla="*/ 2147483647 w 52"/>
              <a:gd name="T53" fmla="*/ 0 h 46"/>
              <a:gd name="T54" fmla="*/ 2147483647 w 52"/>
              <a:gd name="T55" fmla="*/ 2147483647 h 46"/>
              <a:gd name="T56" fmla="*/ 2147483647 w 52"/>
              <a:gd name="T57" fmla="*/ 0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2"/>
              <a:gd name="T88" fmla="*/ 0 h 46"/>
              <a:gd name="T89" fmla="*/ 52 w 52"/>
              <a:gd name="T90" fmla="*/ 46 h 4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2" h="46">
                <a:moveTo>
                  <a:pt x="50" y="0"/>
                </a:moveTo>
                <a:lnTo>
                  <a:pt x="44" y="1"/>
                </a:lnTo>
                <a:lnTo>
                  <a:pt x="44" y="5"/>
                </a:lnTo>
                <a:lnTo>
                  <a:pt x="44" y="7"/>
                </a:lnTo>
                <a:lnTo>
                  <a:pt x="42" y="7"/>
                </a:lnTo>
                <a:lnTo>
                  <a:pt x="42" y="9"/>
                </a:lnTo>
                <a:lnTo>
                  <a:pt x="37" y="11"/>
                </a:lnTo>
                <a:lnTo>
                  <a:pt x="27" y="15"/>
                </a:lnTo>
                <a:lnTo>
                  <a:pt x="19" y="19"/>
                </a:lnTo>
                <a:lnTo>
                  <a:pt x="10" y="24"/>
                </a:lnTo>
                <a:lnTo>
                  <a:pt x="6" y="28"/>
                </a:lnTo>
                <a:lnTo>
                  <a:pt x="2" y="34"/>
                </a:lnTo>
                <a:lnTo>
                  <a:pt x="0" y="40"/>
                </a:lnTo>
                <a:lnTo>
                  <a:pt x="0" y="46"/>
                </a:lnTo>
                <a:lnTo>
                  <a:pt x="6" y="46"/>
                </a:lnTo>
                <a:lnTo>
                  <a:pt x="8" y="42"/>
                </a:lnTo>
                <a:lnTo>
                  <a:pt x="10" y="36"/>
                </a:lnTo>
                <a:lnTo>
                  <a:pt x="12" y="32"/>
                </a:lnTo>
                <a:lnTo>
                  <a:pt x="14" y="30"/>
                </a:lnTo>
                <a:lnTo>
                  <a:pt x="21" y="24"/>
                </a:lnTo>
                <a:lnTo>
                  <a:pt x="31" y="21"/>
                </a:lnTo>
                <a:lnTo>
                  <a:pt x="39" y="19"/>
                </a:lnTo>
                <a:lnTo>
                  <a:pt x="46" y="15"/>
                </a:lnTo>
                <a:lnTo>
                  <a:pt x="48" y="11"/>
                </a:lnTo>
                <a:lnTo>
                  <a:pt x="50" y="9"/>
                </a:lnTo>
                <a:lnTo>
                  <a:pt x="52" y="3"/>
                </a:lnTo>
                <a:lnTo>
                  <a:pt x="50" y="0"/>
                </a:lnTo>
                <a:lnTo>
                  <a:pt x="44" y="3"/>
                </a:lnTo>
                <a:lnTo>
                  <a:pt x="5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0" name="Freeform 1256"/>
          <p:cNvSpPr>
            <a:spLocks/>
          </p:cNvSpPr>
          <p:nvPr/>
        </p:nvSpPr>
        <p:spPr bwMode="auto">
          <a:xfrm>
            <a:off x="6335890" y="573088"/>
            <a:ext cx="190500" cy="127000"/>
          </a:xfrm>
          <a:custGeom>
            <a:avLst/>
            <a:gdLst>
              <a:gd name="T0" fmla="*/ 2147483647 w 134"/>
              <a:gd name="T1" fmla="*/ 2147483647 h 80"/>
              <a:gd name="T2" fmla="*/ 2147483647 w 134"/>
              <a:gd name="T3" fmla="*/ 2147483647 h 80"/>
              <a:gd name="T4" fmla="*/ 2147483647 w 134"/>
              <a:gd name="T5" fmla="*/ 2147483647 h 80"/>
              <a:gd name="T6" fmla="*/ 2147483647 w 134"/>
              <a:gd name="T7" fmla="*/ 2147483647 h 80"/>
              <a:gd name="T8" fmla="*/ 2147483647 w 134"/>
              <a:gd name="T9" fmla="*/ 2147483647 h 80"/>
              <a:gd name="T10" fmla="*/ 2147483647 w 134"/>
              <a:gd name="T11" fmla="*/ 2147483647 h 80"/>
              <a:gd name="T12" fmla="*/ 2147483647 w 134"/>
              <a:gd name="T13" fmla="*/ 2147483647 h 80"/>
              <a:gd name="T14" fmla="*/ 2147483647 w 134"/>
              <a:gd name="T15" fmla="*/ 2147483647 h 80"/>
              <a:gd name="T16" fmla="*/ 0 w 134"/>
              <a:gd name="T17" fmla="*/ 2147483647 h 80"/>
              <a:gd name="T18" fmla="*/ 2147483647 w 134"/>
              <a:gd name="T19" fmla="*/ 2147483647 h 80"/>
              <a:gd name="T20" fmla="*/ 2147483647 w 134"/>
              <a:gd name="T21" fmla="*/ 2147483647 h 80"/>
              <a:gd name="T22" fmla="*/ 2147483647 w 134"/>
              <a:gd name="T23" fmla="*/ 2147483647 h 80"/>
              <a:gd name="T24" fmla="*/ 2147483647 w 134"/>
              <a:gd name="T25" fmla="*/ 2147483647 h 80"/>
              <a:gd name="T26" fmla="*/ 2147483647 w 134"/>
              <a:gd name="T27" fmla="*/ 2147483647 h 80"/>
              <a:gd name="T28" fmla="*/ 2147483647 w 134"/>
              <a:gd name="T29" fmla="*/ 2147483647 h 80"/>
              <a:gd name="T30" fmla="*/ 2147483647 w 134"/>
              <a:gd name="T31" fmla="*/ 2147483647 h 80"/>
              <a:gd name="T32" fmla="*/ 2147483647 w 134"/>
              <a:gd name="T33" fmla="*/ 2147483647 h 80"/>
              <a:gd name="T34" fmla="*/ 2147483647 w 134"/>
              <a:gd name="T35" fmla="*/ 2147483647 h 80"/>
              <a:gd name="T36" fmla="*/ 2147483647 w 134"/>
              <a:gd name="T37" fmla="*/ 2147483647 h 80"/>
              <a:gd name="T38" fmla="*/ 2147483647 w 134"/>
              <a:gd name="T39" fmla="*/ 2147483647 h 80"/>
              <a:gd name="T40" fmla="*/ 2147483647 w 134"/>
              <a:gd name="T41" fmla="*/ 0 h 80"/>
              <a:gd name="T42" fmla="*/ 2147483647 w 134"/>
              <a:gd name="T43" fmla="*/ 2147483647 h 80"/>
              <a:gd name="T44" fmla="*/ 2147483647 w 134"/>
              <a:gd name="T45" fmla="*/ 2147483647 h 80"/>
              <a:gd name="T46" fmla="*/ 2147483647 w 134"/>
              <a:gd name="T47" fmla="*/ 2147483647 h 80"/>
              <a:gd name="T48" fmla="*/ 2147483647 w 134"/>
              <a:gd name="T49" fmla="*/ 2147483647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4"/>
              <a:gd name="T76" fmla="*/ 0 h 80"/>
              <a:gd name="T77" fmla="*/ 134 w 134"/>
              <a:gd name="T78" fmla="*/ 80 h 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4" h="80">
                <a:moveTo>
                  <a:pt x="29" y="44"/>
                </a:moveTo>
                <a:lnTo>
                  <a:pt x="25" y="46"/>
                </a:lnTo>
                <a:lnTo>
                  <a:pt x="21" y="50"/>
                </a:lnTo>
                <a:lnTo>
                  <a:pt x="17" y="55"/>
                </a:lnTo>
                <a:lnTo>
                  <a:pt x="14" y="61"/>
                </a:lnTo>
                <a:lnTo>
                  <a:pt x="10" y="67"/>
                </a:lnTo>
                <a:lnTo>
                  <a:pt x="6" y="73"/>
                </a:lnTo>
                <a:lnTo>
                  <a:pt x="2" y="77"/>
                </a:lnTo>
                <a:lnTo>
                  <a:pt x="0" y="80"/>
                </a:lnTo>
                <a:lnTo>
                  <a:pt x="2" y="80"/>
                </a:lnTo>
                <a:lnTo>
                  <a:pt x="6" y="80"/>
                </a:lnTo>
                <a:lnTo>
                  <a:pt x="12" y="77"/>
                </a:lnTo>
                <a:lnTo>
                  <a:pt x="17" y="73"/>
                </a:lnTo>
                <a:lnTo>
                  <a:pt x="23" y="67"/>
                </a:lnTo>
                <a:lnTo>
                  <a:pt x="31" y="63"/>
                </a:lnTo>
                <a:lnTo>
                  <a:pt x="35" y="61"/>
                </a:lnTo>
                <a:lnTo>
                  <a:pt x="39" y="59"/>
                </a:lnTo>
                <a:lnTo>
                  <a:pt x="85" y="34"/>
                </a:lnTo>
                <a:lnTo>
                  <a:pt x="115" y="15"/>
                </a:lnTo>
                <a:lnTo>
                  <a:pt x="133" y="4"/>
                </a:lnTo>
                <a:lnTo>
                  <a:pt x="134" y="0"/>
                </a:lnTo>
                <a:lnTo>
                  <a:pt x="125" y="2"/>
                </a:lnTo>
                <a:lnTo>
                  <a:pt x="104" y="9"/>
                </a:lnTo>
                <a:lnTo>
                  <a:pt x="71" y="23"/>
                </a:lnTo>
                <a:lnTo>
                  <a:pt x="29" y="44"/>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1" name="Freeform 1257"/>
          <p:cNvSpPr>
            <a:spLocks/>
          </p:cNvSpPr>
          <p:nvPr/>
        </p:nvSpPr>
        <p:spPr bwMode="auto">
          <a:xfrm>
            <a:off x="6331656" y="638571"/>
            <a:ext cx="47978" cy="66675"/>
          </a:xfrm>
          <a:custGeom>
            <a:avLst/>
            <a:gdLst>
              <a:gd name="T0" fmla="*/ 2147483647 w 35"/>
              <a:gd name="T1" fmla="*/ 2147483647 h 42"/>
              <a:gd name="T2" fmla="*/ 2147483647 w 35"/>
              <a:gd name="T3" fmla="*/ 2147483647 h 42"/>
              <a:gd name="T4" fmla="*/ 2147483647 w 35"/>
              <a:gd name="T5" fmla="*/ 2147483647 h 42"/>
              <a:gd name="T6" fmla="*/ 2147483647 w 35"/>
              <a:gd name="T7" fmla="*/ 2147483647 h 42"/>
              <a:gd name="T8" fmla="*/ 2147483647 w 35"/>
              <a:gd name="T9" fmla="*/ 2147483647 h 42"/>
              <a:gd name="T10" fmla="*/ 2147483647 w 35"/>
              <a:gd name="T11" fmla="*/ 2147483647 h 42"/>
              <a:gd name="T12" fmla="*/ 2147483647 w 35"/>
              <a:gd name="T13" fmla="*/ 2147483647 h 42"/>
              <a:gd name="T14" fmla="*/ 2147483647 w 35"/>
              <a:gd name="T15" fmla="*/ 2147483647 h 42"/>
              <a:gd name="T16" fmla="*/ 2147483647 w 35"/>
              <a:gd name="T17" fmla="*/ 2147483647 h 42"/>
              <a:gd name="T18" fmla="*/ 2147483647 w 35"/>
              <a:gd name="T19" fmla="*/ 2147483647 h 42"/>
              <a:gd name="T20" fmla="*/ 2147483647 w 35"/>
              <a:gd name="T21" fmla="*/ 0 h 42"/>
              <a:gd name="T22" fmla="*/ 2147483647 w 35"/>
              <a:gd name="T23" fmla="*/ 2147483647 h 42"/>
              <a:gd name="T24" fmla="*/ 2147483647 w 35"/>
              <a:gd name="T25" fmla="*/ 2147483647 h 42"/>
              <a:gd name="T26" fmla="*/ 2147483647 w 35"/>
              <a:gd name="T27" fmla="*/ 2147483647 h 42"/>
              <a:gd name="T28" fmla="*/ 2147483647 w 35"/>
              <a:gd name="T29" fmla="*/ 2147483647 h 42"/>
              <a:gd name="T30" fmla="*/ 2147483647 w 35"/>
              <a:gd name="T31" fmla="*/ 2147483647 h 42"/>
              <a:gd name="T32" fmla="*/ 2147483647 w 35"/>
              <a:gd name="T33" fmla="*/ 2147483647 h 42"/>
              <a:gd name="T34" fmla="*/ 2147483647 w 35"/>
              <a:gd name="T35" fmla="*/ 2147483647 h 42"/>
              <a:gd name="T36" fmla="*/ 2147483647 w 35"/>
              <a:gd name="T37" fmla="*/ 2147483647 h 42"/>
              <a:gd name="T38" fmla="*/ 0 w 35"/>
              <a:gd name="T39" fmla="*/ 2147483647 h 42"/>
              <a:gd name="T40" fmla="*/ 2147483647 w 35"/>
              <a:gd name="T41" fmla="*/ 2147483647 h 42"/>
              <a:gd name="T42" fmla="*/ 0 w 35"/>
              <a:gd name="T43" fmla="*/ 2147483647 h 42"/>
              <a:gd name="T44" fmla="*/ 0 w 35"/>
              <a:gd name="T45" fmla="*/ 2147483647 h 42"/>
              <a:gd name="T46" fmla="*/ 2147483647 w 35"/>
              <a:gd name="T47" fmla="*/ 2147483647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
              <a:gd name="T73" fmla="*/ 0 h 42"/>
              <a:gd name="T74" fmla="*/ 35 w 35"/>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 h="42">
                <a:moveTo>
                  <a:pt x="8" y="39"/>
                </a:moveTo>
                <a:lnTo>
                  <a:pt x="8" y="42"/>
                </a:lnTo>
                <a:lnTo>
                  <a:pt x="10" y="39"/>
                </a:lnTo>
                <a:lnTo>
                  <a:pt x="14" y="35"/>
                </a:lnTo>
                <a:lnTo>
                  <a:pt x="16" y="29"/>
                </a:lnTo>
                <a:lnTo>
                  <a:pt x="19" y="23"/>
                </a:lnTo>
                <a:lnTo>
                  <a:pt x="25" y="17"/>
                </a:lnTo>
                <a:lnTo>
                  <a:pt x="29" y="12"/>
                </a:lnTo>
                <a:lnTo>
                  <a:pt x="33" y="8"/>
                </a:lnTo>
                <a:lnTo>
                  <a:pt x="35" y="6"/>
                </a:lnTo>
                <a:lnTo>
                  <a:pt x="31" y="0"/>
                </a:lnTo>
                <a:lnTo>
                  <a:pt x="27" y="4"/>
                </a:lnTo>
                <a:lnTo>
                  <a:pt x="23" y="8"/>
                </a:lnTo>
                <a:lnTo>
                  <a:pt x="19" y="14"/>
                </a:lnTo>
                <a:lnTo>
                  <a:pt x="14" y="19"/>
                </a:lnTo>
                <a:lnTo>
                  <a:pt x="10" y="25"/>
                </a:lnTo>
                <a:lnTo>
                  <a:pt x="6" y="31"/>
                </a:lnTo>
                <a:lnTo>
                  <a:pt x="4" y="35"/>
                </a:lnTo>
                <a:lnTo>
                  <a:pt x="2" y="39"/>
                </a:lnTo>
                <a:lnTo>
                  <a:pt x="0" y="40"/>
                </a:lnTo>
                <a:lnTo>
                  <a:pt x="2" y="39"/>
                </a:lnTo>
                <a:lnTo>
                  <a:pt x="0" y="39"/>
                </a:lnTo>
                <a:lnTo>
                  <a:pt x="0" y="40"/>
                </a:lnTo>
                <a:lnTo>
                  <a:pt x="8"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2" name="Freeform 1258"/>
          <p:cNvSpPr>
            <a:spLocks/>
          </p:cNvSpPr>
          <p:nvPr/>
        </p:nvSpPr>
        <p:spPr bwMode="auto">
          <a:xfrm>
            <a:off x="6331656" y="660400"/>
            <a:ext cx="60677" cy="46038"/>
          </a:xfrm>
          <a:custGeom>
            <a:avLst/>
            <a:gdLst>
              <a:gd name="T0" fmla="*/ 2147483647 w 44"/>
              <a:gd name="T1" fmla="*/ 0 h 29"/>
              <a:gd name="T2" fmla="*/ 2147483647 w 44"/>
              <a:gd name="T3" fmla="*/ 0 h 29"/>
              <a:gd name="T4" fmla="*/ 2147483647 w 44"/>
              <a:gd name="T5" fmla="*/ 2147483647 h 29"/>
              <a:gd name="T6" fmla="*/ 2147483647 w 44"/>
              <a:gd name="T7" fmla="*/ 2147483647 h 29"/>
              <a:gd name="T8" fmla="*/ 2147483647 w 44"/>
              <a:gd name="T9" fmla="*/ 2147483647 h 29"/>
              <a:gd name="T10" fmla="*/ 2147483647 w 44"/>
              <a:gd name="T11" fmla="*/ 2147483647 h 29"/>
              <a:gd name="T12" fmla="*/ 2147483647 w 44"/>
              <a:gd name="T13" fmla="*/ 2147483647 h 29"/>
              <a:gd name="T14" fmla="*/ 2147483647 w 44"/>
              <a:gd name="T15" fmla="*/ 2147483647 h 29"/>
              <a:gd name="T16" fmla="*/ 2147483647 w 44"/>
              <a:gd name="T17" fmla="*/ 2147483647 h 29"/>
              <a:gd name="T18" fmla="*/ 2147483647 w 44"/>
              <a:gd name="T19" fmla="*/ 2147483647 h 29"/>
              <a:gd name="T20" fmla="*/ 0 w 44"/>
              <a:gd name="T21" fmla="*/ 2147483647 h 29"/>
              <a:gd name="T22" fmla="*/ 2147483647 w 44"/>
              <a:gd name="T23" fmla="*/ 2147483647 h 29"/>
              <a:gd name="T24" fmla="*/ 2147483647 w 44"/>
              <a:gd name="T25" fmla="*/ 2147483647 h 29"/>
              <a:gd name="T26" fmla="*/ 2147483647 w 44"/>
              <a:gd name="T27" fmla="*/ 2147483647 h 29"/>
              <a:gd name="T28" fmla="*/ 2147483647 w 44"/>
              <a:gd name="T29" fmla="*/ 2147483647 h 29"/>
              <a:gd name="T30" fmla="*/ 2147483647 w 44"/>
              <a:gd name="T31" fmla="*/ 2147483647 h 29"/>
              <a:gd name="T32" fmla="*/ 2147483647 w 44"/>
              <a:gd name="T33" fmla="*/ 2147483647 h 29"/>
              <a:gd name="T34" fmla="*/ 2147483647 w 44"/>
              <a:gd name="T35" fmla="*/ 2147483647 h 29"/>
              <a:gd name="T36" fmla="*/ 2147483647 w 44"/>
              <a:gd name="T37" fmla="*/ 2147483647 h 29"/>
              <a:gd name="T38" fmla="*/ 2147483647 w 44"/>
              <a:gd name="T39" fmla="*/ 2147483647 h 29"/>
              <a:gd name="T40" fmla="*/ 2147483647 w 44"/>
              <a:gd name="T41" fmla="*/ 0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29"/>
              <a:gd name="T65" fmla="*/ 44 w 44"/>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29">
                <a:moveTo>
                  <a:pt x="41" y="0"/>
                </a:moveTo>
                <a:lnTo>
                  <a:pt x="43" y="0"/>
                </a:lnTo>
                <a:lnTo>
                  <a:pt x="39" y="2"/>
                </a:lnTo>
                <a:lnTo>
                  <a:pt x="33" y="6"/>
                </a:lnTo>
                <a:lnTo>
                  <a:pt x="25" y="10"/>
                </a:lnTo>
                <a:lnTo>
                  <a:pt x="19" y="14"/>
                </a:lnTo>
                <a:lnTo>
                  <a:pt x="14" y="18"/>
                </a:lnTo>
                <a:lnTo>
                  <a:pt x="8" y="22"/>
                </a:lnTo>
                <a:lnTo>
                  <a:pt x="6" y="24"/>
                </a:lnTo>
                <a:lnTo>
                  <a:pt x="8" y="24"/>
                </a:lnTo>
                <a:lnTo>
                  <a:pt x="0" y="25"/>
                </a:lnTo>
                <a:lnTo>
                  <a:pt x="6" y="29"/>
                </a:lnTo>
                <a:lnTo>
                  <a:pt x="12" y="27"/>
                </a:lnTo>
                <a:lnTo>
                  <a:pt x="18" y="25"/>
                </a:lnTo>
                <a:lnTo>
                  <a:pt x="23" y="20"/>
                </a:lnTo>
                <a:lnTo>
                  <a:pt x="29" y="16"/>
                </a:lnTo>
                <a:lnTo>
                  <a:pt x="37" y="12"/>
                </a:lnTo>
                <a:lnTo>
                  <a:pt x="41" y="8"/>
                </a:lnTo>
                <a:lnTo>
                  <a:pt x="43" y="8"/>
                </a:lnTo>
                <a:lnTo>
                  <a:pt x="44" y="8"/>
                </a:lnTo>
                <a:lnTo>
                  <a:pt x="4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3" name="Freeform 1259"/>
          <p:cNvSpPr>
            <a:spLocks/>
          </p:cNvSpPr>
          <p:nvPr/>
        </p:nvSpPr>
        <p:spPr bwMode="auto">
          <a:xfrm>
            <a:off x="6374286" y="566738"/>
            <a:ext cx="153811" cy="106362"/>
          </a:xfrm>
          <a:custGeom>
            <a:avLst/>
            <a:gdLst>
              <a:gd name="T0" fmla="*/ 2147483647 w 109"/>
              <a:gd name="T1" fmla="*/ 2147483647 h 67"/>
              <a:gd name="T2" fmla="*/ 2147483647 w 109"/>
              <a:gd name="T3" fmla="*/ 2147483647 h 67"/>
              <a:gd name="T4" fmla="*/ 2147483647 w 109"/>
              <a:gd name="T5" fmla="*/ 2147483647 h 67"/>
              <a:gd name="T6" fmla="*/ 2147483647 w 109"/>
              <a:gd name="T7" fmla="*/ 2147483647 h 67"/>
              <a:gd name="T8" fmla="*/ 2147483647 w 109"/>
              <a:gd name="T9" fmla="*/ 2147483647 h 67"/>
              <a:gd name="T10" fmla="*/ 2147483647 w 109"/>
              <a:gd name="T11" fmla="*/ 2147483647 h 67"/>
              <a:gd name="T12" fmla="*/ 2147483647 w 109"/>
              <a:gd name="T13" fmla="*/ 2147483647 h 67"/>
              <a:gd name="T14" fmla="*/ 2147483647 w 109"/>
              <a:gd name="T15" fmla="*/ 2147483647 h 67"/>
              <a:gd name="T16" fmla="*/ 2147483647 w 109"/>
              <a:gd name="T17" fmla="*/ 2147483647 h 67"/>
              <a:gd name="T18" fmla="*/ 2147483647 w 109"/>
              <a:gd name="T19" fmla="*/ 2147483647 h 67"/>
              <a:gd name="T20" fmla="*/ 2147483647 w 109"/>
              <a:gd name="T21" fmla="*/ 2147483647 h 67"/>
              <a:gd name="T22" fmla="*/ 2147483647 w 109"/>
              <a:gd name="T23" fmla="*/ 2147483647 h 67"/>
              <a:gd name="T24" fmla="*/ 2147483647 w 109"/>
              <a:gd name="T25" fmla="*/ 2147483647 h 67"/>
              <a:gd name="T26" fmla="*/ 2147483647 w 109"/>
              <a:gd name="T27" fmla="*/ 2147483647 h 67"/>
              <a:gd name="T28" fmla="*/ 2147483647 w 109"/>
              <a:gd name="T29" fmla="*/ 0 h 67"/>
              <a:gd name="T30" fmla="*/ 2147483647 w 109"/>
              <a:gd name="T31" fmla="*/ 2147483647 h 67"/>
              <a:gd name="T32" fmla="*/ 2147483647 w 109"/>
              <a:gd name="T33" fmla="*/ 2147483647 h 67"/>
              <a:gd name="T34" fmla="*/ 2147483647 w 109"/>
              <a:gd name="T35" fmla="*/ 2147483647 h 67"/>
              <a:gd name="T36" fmla="*/ 0 w 109"/>
              <a:gd name="T37" fmla="*/ 2147483647 h 67"/>
              <a:gd name="T38" fmla="*/ 0 w 109"/>
              <a:gd name="T39" fmla="*/ 2147483647 h 67"/>
              <a:gd name="T40" fmla="*/ 2147483647 w 109"/>
              <a:gd name="T41" fmla="*/ 2147483647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9"/>
              <a:gd name="T64" fmla="*/ 0 h 67"/>
              <a:gd name="T65" fmla="*/ 109 w 109"/>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9" h="67">
                <a:moveTo>
                  <a:pt x="4" y="50"/>
                </a:moveTo>
                <a:lnTo>
                  <a:pt x="4" y="50"/>
                </a:lnTo>
                <a:lnTo>
                  <a:pt x="46" y="31"/>
                </a:lnTo>
                <a:lnTo>
                  <a:pt x="77" y="17"/>
                </a:lnTo>
                <a:lnTo>
                  <a:pt x="98" y="10"/>
                </a:lnTo>
                <a:lnTo>
                  <a:pt x="107" y="6"/>
                </a:lnTo>
                <a:lnTo>
                  <a:pt x="104" y="6"/>
                </a:lnTo>
                <a:lnTo>
                  <a:pt x="86" y="15"/>
                </a:lnTo>
                <a:lnTo>
                  <a:pt x="58" y="35"/>
                </a:lnTo>
                <a:lnTo>
                  <a:pt x="10" y="59"/>
                </a:lnTo>
                <a:lnTo>
                  <a:pt x="13" y="67"/>
                </a:lnTo>
                <a:lnTo>
                  <a:pt x="59" y="40"/>
                </a:lnTo>
                <a:lnTo>
                  <a:pt x="90" y="21"/>
                </a:lnTo>
                <a:lnTo>
                  <a:pt x="107" y="10"/>
                </a:lnTo>
                <a:lnTo>
                  <a:pt x="109" y="0"/>
                </a:lnTo>
                <a:lnTo>
                  <a:pt x="96" y="2"/>
                </a:lnTo>
                <a:lnTo>
                  <a:pt x="75" y="10"/>
                </a:lnTo>
                <a:lnTo>
                  <a:pt x="42" y="25"/>
                </a:lnTo>
                <a:lnTo>
                  <a:pt x="0" y="44"/>
                </a:lnTo>
                <a:lnTo>
                  <a:pt x="4"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4" name="Freeform 1260"/>
          <p:cNvSpPr>
            <a:spLocks/>
          </p:cNvSpPr>
          <p:nvPr/>
        </p:nvSpPr>
        <p:spPr bwMode="auto">
          <a:xfrm>
            <a:off x="6680200" y="238125"/>
            <a:ext cx="176389" cy="57150"/>
          </a:xfrm>
          <a:custGeom>
            <a:avLst/>
            <a:gdLst>
              <a:gd name="T0" fmla="*/ 2147483647 w 125"/>
              <a:gd name="T1" fmla="*/ 2147483647 h 36"/>
              <a:gd name="T2" fmla="*/ 2147483647 w 125"/>
              <a:gd name="T3" fmla="*/ 2147483647 h 36"/>
              <a:gd name="T4" fmla="*/ 2147483647 w 125"/>
              <a:gd name="T5" fmla="*/ 2147483647 h 36"/>
              <a:gd name="T6" fmla="*/ 2147483647 w 125"/>
              <a:gd name="T7" fmla="*/ 2147483647 h 36"/>
              <a:gd name="T8" fmla="*/ 2147483647 w 125"/>
              <a:gd name="T9" fmla="*/ 2147483647 h 36"/>
              <a:gd name="T10" fmla="*/ 2147483647 w 125"/>
              <a:gd name="T11" fmla="*/ 2147483647 h 36"/>
              <a:gd name="T12" fmla="*/ 0 w 125"/>
              <a:gd name="T13" fmla="*/ 2147483647 h 36"/>
              <a:gd name="T14" fmla="*/ 0 w 125"/>
              <a:gd name="T15" fmla="*/ 2147483647 h 36"/>
              <a:gd name="T16" fmla="*/ 2147483647 w 125"/>
              <a:gd name="T17" fmla="*/ 2147483647 h 36"/>
              <a:gd name="T18" fmla="*/ 2147483647 w 125"/>
              <a:gd name="T19" fmla="*/ 2147483647 h 36"/>
              <a:gd name="T20" fmla="*/ 2147483647 w 125"/>
              <a:gd name="T21" fmla="*/ 2147483647 h 36"/>
              <a:gd name="T22" fmla="*/ 2147483647 w 125"/>
              <a:gd name="T23" fmla="*/ 2147483647 h 36"/>
              <a:gd name="T24" fmla="*/ 2147483647 w 125"/>
              <a:gd name="T25" fmla="*/ 0 h 36"/>
              <a:gd name="T26" fmla="*/ 2147483647 w 125"/>
              <a:gd name="T27" fmla="*/ 2147483647 h 36"/>
              <a:gd name="T28" fmla="*/ 2147483647 w 125"/>
              <a:gd name="T29" fmla="*/ 2147483647 h 36"/>
              <a:gd name="T30" fmla="*/ 2147483647 w 125"/>
              <a:gd name="T31" fmla="*/ 2147483647 h 36"/>
              <a:gd name="T32" fmla="*/ 2147483647 w 125"/>
              <a:gd name="T33" fmla="*/ 2147483647 h 36"/>
              <a:gd name="T34" fmla="*/ 2147483647 w 125"/>
              <a:gd name="T35" fmla="*/ 2147483647 h 36"/>
              <a:gd name="T36" fmla="*/ 2147483647 w 125"/>
              <a:gd name="T37" fmla="*/ 2147483647 h 36"/>
              <a:gd name="T38" fmla="*/ 2147483647 w 125"/>
              <a:gd name="T39" fmla="*/ 2147483647 h 36"/>
              <a:gd name="T40" fmla="*/ 2147483647 w 125"/>
              <a:gd name="T41" fmla="*/ 2147483647 h 36"/>
              <a:gd name="T42" fmla="*/ 2147483647 w 125"/>
              <a:gd name="T43" fmla="*/ 2147483647 h 36"/>
              <a:gd name="T44" fmla="*/ 2147483647 w 125"/>
              <a:gd name="T45" fmla="*/ 2147483647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5"/>
              <a:gd name="T70" fmla="*/ 0 h 36"/>
              <a:gd name="T71" fmla="*/ 125 w 125"/>
              <a:gd name="T72" fmla="*/ 36 h 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5" h="36">
                <a:moveTo>
                  <a:pt x="63" y="36"/>
                </a:moveTo>
                <a:lnTo>
                  <a:pt x="38" y="36"/>
                </a:lnTo>
                <a:lnTo>
                  <a:pt x="21" y="32"/>
                </a:lnTo>
                <a:lnTo>
                  <a:pt x="13" y="30"/>
                </a:lnTo>
                <a:lnTo>
                  <a:pt x="8" y="27"/>
                </a:lnTo>
                <a:lnTo>
                  <a:pt x="4" y="25"/>
                </a:lnTo>
                <a:lnTo>
                  <a:pt x="0" y="21"/>
                </a:lnTo>
                <a:lnTo>
                  <a:pt x="0" y="19"/>
                </a:lnTo>
                <a:lnTo>
                  <a:pt x="2" y="15"/>
                </a:lnTo>
                <a:lnTo>
                  <a:pt x="6" y="13"/>
                </a:lnTo>
                <a:lnTo>
                  <a:pt x="11" y="9"/>
                </a:lnTo>
                <a:lnTo>
                  <a:pt x="31" y="4"/>
                </a:lnTo>
                <a:lnTo>
                  <a:pt x="61" y="0"/>
                </a:lnTo>
                <a:lnTo>
                  <a:pt x="82" y="2"/>
                </a:lnTo>
                <a:lnTo>
                  <a:pt x="102" y="5"/>
                </a:lnTo>
                <a:lnTo>
                  <a:pt x="115" y="9"/>
                </a:lnTo>
                <a:lnTo>
                  <a:pt x="123" y="15"/>
                </a:lnTo>
                <a:lnTo>
                  <a:pt x="125" y="19"/>
                </a:lnTo>
                <a:lnTo>
                  <a:pt x="125" y="21"/>
                </a:lnTo>
                <a:lnTo>
                  <a:pt x="121" y="25"/>
                </a:lnTo>
                <a:lnTo>
                  <a:pt x="115" y="27"/>
                </a:lnTo>
                <a:lnTo>
                  <a:pt x="96" y="32"/>
                </a:lnTo>
                <a:lnTo>
                  <a:pt x="63" y="36"/>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5" name="Freeform 1261"/>
          <p:cNvSpPr>
            <a:spLocks/>
          </p:cNvSpPr>
          <p:nvPr/>
        </p:nvSpPr>
        <p:spPr bwMode="auto">
          <a:xfrm>
            <a:off x="6673146" y="231775"/>
            <a:ext cx="95956" cy="69850"/>
          </a:xfrm>
          <a:custGeom>
            <a:avLst/>
            <a:gdLst>
              <a:gd name="T0" fmla="*/ 2147483647 w 67"/>
              <a:gd name="T1" fmla="*/ 0 h 44"/>
              <a:gd name="T2" fmla="*/ 2147483647 w 67"/>
              <a:gd name="T3" fmla="*/ 0 h 44"/>
              <a:gd name="T4" fmla="*/ 2147483647 w 67"/>
              <a:gd name="T5" fmla="*/ 2147483647 h 44"/>
              <a:gd name="T6" fmla="*/ 2147483647 w 67"/>
              <a:gd name="T7" fmla="*/ 2147483647 h 44"/>
              <a:gd name="T8" fmla="*/ 2147483647 w 67"/>
              <a:gd name="T9" fmla="*/ 2147483647 h 44"/>
              <a:gd name="T10" fmla="*/ 2147483647 w 67"/>
              <a:gd name="T11" fmla="*/ 2147483647 h 44"/>
              <a:gd name="T12" fmla="*/ 0 w 67"/>
              <a:gd name="T13" fmla="*/ 2147483647 h 44"/>
              <a:gd name="T14" fmla="*/ 2147483647 w 67"/>
              <a:gd name="T15" fmla="*/ 2147483647 h 44"/>
              <a:gd name="T16" fmla="*/ 2147483647 w 67"/>
              <a:gd name="T17" fmla="*/ 2147483647 h 44"/>
              <a:gd name="T18" fmla="*/ 2147483647 w 67"/>
              <a:gd name="T19" fmla="*/ 2147483647 h 44"/>
              <a:gd name="T20" fmla="*/ 2147483647 w 67"/>
              <a:gd name="T21" fmla="*/ 2147483647 h 44"/>
              <a:gd name="T22" fmla="*/ 2147483647 w 67"/>
              <a:gd name="T23" fmla="*/ 2147483647 h 44"/>
              <a:gd name="T24" fmla="*/ 2147483647 w 67"/>
              <a:gd name="T25" fmla="*/ 2147483647 h 44"/>
              <a:gd name="T26" fmla="*/ 2147483647 w 67"/>
              <a:gd name="T27" fmla="*/ 2147483647 h 44"/>
              <a:gd name="T28" fmla="*/ 2147483647 w 67"/>
              <a:gd name="T29" fmla="*/ 2147483647 h 44"/>
              <a:gd name="T30" fmla="*/ 2147483647 w 67"/>
              <a:gd name="T31" fmla="*/ 2147483647 h 44"/>
              <a:gd name="T32" fmla="*/ 2147483647 w 67"/>
              <a:gd name="T33" fmla="*/ 2147483647 h 44"/>
              <a:gd name="T34" fmla="*/ 2147483647 w 67"/>
              <a:gd name="T35" fmla="*/ 2147483647 h 44"/>
              <a:gd name="T36" fmla="*/ 2147483647 w 67"/>
              <a:gd name="T37" fmla="*/ 2147483647 h 44"/>
              <a:gd name="T38" fmla="*/ 2147483647 w 67"/>
              <a:gd name="T39" fmla="*/ 2147483647 h 44"/>
              <a:gd name="T40" fmla="*/ 2147483647 w 67"/>
              <a:gd name="T41" fmla="*/ 2147483647 h 44"/>
              <a:gd name="T42" fmla="*/ 2147483647 w 67"/>
              <a:gd name="T43" fmla="*/ 2147483647 h 44"/>
              <a:gd name="T44" fmla="*/ 2147483647 w 67"/>
              <a:gd name="T45" fmla="*/ 2147483647 h 44"/>
              <a:gd name="T46" fmla="*/ 2147483647 w 67"/>
              <a:gd name="T47" fmla="*/ 2147483647 h 44"/>
              <a:gd name="T48" fmla="*/ 2147483647 w 67"/>
              <a:gd name="T49" fmla="*/ 2147483647 h 44"/>
              <a:gd name="T50" fmla="*/ 2147483647 w 67"/>
              <a:gd name="T51" fmla="*/ 2147483647 h 44"/>
              <a:gd name="T52" fmla="*/ 2147483647 w 67"/>
              <a:gd name="T53" fmla="*/ 2147483647 h 44"/>
              <a:gd name="T54" fmla="*/ 2147483647 w 67"/>
              <a:gd name="T55" fmla="*/ 2147483647 h 44"/>
              <a:gd name="T56" fmla="*/ 2147483647 w 67"/>
              <a:gd name="T57" fmla="*/ 0 h 4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7"/>
              <a:gd name="T88" fmla="*/ 0 h 44"/>
              <a:gd name="T89" fmla="*/ 67 w 67"/>
              <a:gd name="T90" fmla="*/ 44 h 4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7" h="44">
                <a:moveTo>
                  <a:pt x="65" y="0"/>
                </a:moveTo>
                <a:lnTo>
                  <a:pt x="65" y="0"/>
                </a:lnTo>
                <a:lnTo>
                  <a:pt x="35" y="4"/>
                </a:lnTo>
                <a:lnTo>
                  <a:pt x="15" y="9"/>
                </a:lnTo>
                <a:lnTo>
                  <a:pt x="8" y="13"/>
                </a:lnTo>
                <a:lnTo>
                  <a:pt x="4" y="17"/>
                </a:lnTo>
                <a:lnTo>
                  <a:pt x="0" y="21"/>
                </a:lnTo>
                <a:lnTo>
                  <a:pt x="2" y="27"/>
                </a:lnTo>
                <a:lnTo>
                  <a:pt x="4" y="31"/>
                </a:lnTo>
                <a:lnTo>
                  <a:pt x="10" y="34"/>
                </a:lnTo>
                <a:lnTo>
                  <a:pt x="15" y="38"/>
                </a:lnTo>
                <a:lnTo>
                  <a:pt x="23" y="40"/>
                </a:lnTo>
                <a:lnTo>
                  <a:pt x="42" y="42"/>
                </a:lnTo>
                <a:lnTo>
                  <a:pt x="67" y="44"/>
                </a:lnTo>
                <a:lnTo>
                  <a:pt x="67" y="36"/>
                </a:lnTo>
                <a:lnTo>
                  <a:pt x="44" y="36"/>
                </a:lnTo>
                <a:lnTo>
                  <a:pt x="25" y="33"/>
                </a:lnTo>
                <a:lnTo>
                  <a:pt x="17" y="31"/>
                </a:lnTo>
                <a:lnTo>
                  <a:pt x="13" y="29"/>
                </a:lnTo>
                <a:lnTo>
                  <a:pt x="10" y="27"/>
                </a:lnTo>
                <a:lnTo>
                  <a:pt x="8" y="25"/>
                </a:lnTo>
                <a:lnTo>
                  <a:pt x="8" y="23"/>
                </a:lnTo>
                <a:lnTo>
                  <a:pt x="8" y="21"/>
                </a:lnTo>
                <a:lnTo>
                  <a:pt x="12" y="19"/>
                </a:lnTo>
                <a:lnTo>
                  <a:pt x="17" y="17"/>
                </a:lnTo>
                <a:lnTo>
                  <a:pt x="36" y="11"/>
                </a:lnTo>
                <a:lnTo>
                  <a:pt x="65" y="6"/>
                </a:lnTo>
                <a:lnTo>
                  <a:pt x="6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6" name="Freeform 1262"/>
          <p:cNvSpPr>
            <a:spLocks/>
          </p:cNvSpPr>
          <p:nvPr/>
        </p:nvSpPr>
        <p:spPr bwMode="auto">
          <a:xfrm>
            <a:off x="6767713" y="231775"/>
            <a:ext cx="93133" cy="69850"/>
          </a:xfrm>
          <a:custGeom>
            <a:avLst/>
            <a:gdLst>
              <a:gd name="T0" fmla="*/ 2147483647 w 67"/>
              <a:gd name="T1" fmla="*/ 2147483647 h 44"/>
              <a:gd name="T2" fmla="*/ 2147483647 w 67"/>
              <a:gd name="T3" fmla="*/ 2147483647 h 44"/>
              <a:gd name="T4" fmla="*/ 2147483647 w 67"/>
              <a:gd name="T5" fmla="*/ 2147483647 h 44"/>
              <a:gd name="T6" fmla="*/ 2147483647 w 67"/>
              <a:gd name="T7" fmla="*/ 2147483647 h 44"/>
              <a:gd name="T8" fmla="*/ 2147483647 w 67"/>
              <a:gd name="T9" fmla="*/ 2147483647 h 44"/>
              <a:gd name="T10" fmla="*/ 2147483647 w 67"/>
              <a:gd name="T11" fmla="*/ 2147483647 h 44"/>
              <a:gd name="T12" fmla="*/ 2147483647 w 67"/>
              <a:gd name="T13" fmla="*/ 2147483647 h 44"/>
              <a:gd name="T14" fmla="*/ 2147483647 w 67"/>
              <a:gd name="T15" fmla="*/ 2147483647 h 44"/>
              <a:gd name="T16" fmla="*/ 2147483647 w 67"/>
              <a:gd name="T17" fmla="*/ 2147483647 h 44"/>
              <a:gd name="T18" fmla="*/ 2147483647 w 67"/>
              <a:gd name="T19" fmla="*/ 2147483647 h 44"/>
              <a:gd name="T20" fmla="*/ 2147483647 w 67"/>
              <a:gd name="T21" fmla="*/ 2147483647 h 44"/>
              <a:gd name="T22" fmla="*/ 0 w 67"/>
              <a:gd name="T23" fmla="*/ 0 h 44"/>
              <a:gd name="T24" fmla="*/ 0 w 67"/>
              <a:gd name="T25" fmla="*/ 2147483647 h 44"/>
              <a:gd name="T26" fmla="*/ 2147483647 w 67"/>
              <a:gd name="T27" fmla="*/ 2147483647 h 44"/>
              <a:gd name="T28" fmla="*/ 2147483647 w 67"/>
              <a:gd name="T29" fmla="*/ 2147483647 h 44"/>
              <a:gd name="T30" fmla="*/ 2147483647 w 67"/>
              <a:gd name="T31" fmla="*/ 2147483647 h 44"/>
              <a:gd name="T32" fmla="*/ 2147483647 w 67"/>
              <a:gd name="T33" fmla="*/ 2147483647 h 44"/>
              <a:gd name="T34" fmla="*/ 2147483647 w 67"/>
              <a:gd name="T35" fmla="*/ 2147483647 h 44"/>
              <a:gd name="T36" fmla="*/ 2147483647 w 67"/>
              <a:gd name="T37" fmla="*/ 2147483647 h 44"/>
              <a:gd name="T38" fmla="*/ 2147483647 w 67"/>
              <a:gd name="T39" fmla="*/ 2147483647 h 44"/>
              <a:gd name="T40" fmla="*/ 2147483647 w 67"/>
              <a:gd name="T41" fmla="*/ 2147483647 h 44"/>
              <a:gd name="T42" fmla="*/ 2147483647 w 67"/>
              <a:gd name="T43" fmla="*/ 2147483647 h 44"/>
              <a:gd name="T44" fmla="*/ 2147483647 w 67"/>
              <a:gd name="T45" fmla="*/ 2147483647 h 44"/>
              <a:gd name="T46" fmla="*/ 2147483647 w 67"/>
              <a:gd name="T47" fmla="*/ 2147483647 h 44"/>
              <a:gd name="T48" fmla="*/ 2147483647 w 67"/>
              <a:gd name="T49" fmla="*/ 2147483647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44"/>
              <a:gd name="T77" fmla="*/ 67 w 67"/>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44">
                <a:moveTo>
                  <a:pt x="2" y="44"/>
                </a:moveTo>
                <a:lnTo>
                  <a:pt x="2" y="44"/>
                </a:lnTo>
                <a:lnTo>
                  <a:pt x="35" y="40"/>
                </a:lnTo>
                <a:lnTo>
                  <a:pt x="56" y="34"/>
                </a:lnTo>
                <a:lnTo>
                  <a:pt x="62" y="31"/>
                </a:lnTo>
                <a:lnTo>
                  <a:pt x="65" y="27"/>
                </a:lnTo>
                <a:lnTo>
                  <a:pt x="67" y="23"/>
                </a:lnTo>
                <a:lnTo>
                  <a:pt x="65" y="17"/>
                </a:lnTo>
                <a:lnTo>
                  <a:pt x="56" y="11"/>
                </a:lnTo>
                <a:lnTo>
                  <a:pt x="41" y="6"/>
                </a:lnTo>
                <a:lnTo>
                  <a:pt x="21" y="2"/>
                </a:lnTo>
                <a:lnTo>
                  <a:pt x="0" y="0"/>
                </a:lnTo>
                <a:lnTo>
                  <a:pt x="0" y="6"/>
                </a:lnTo>
                <a:lnTo>
                  <a:pt x="21" y="9"/>
                </a:lnTo>
                <a:lnTo>
                  <a:pt x="39" y="13"/>
                </a:lnTo>
                <a:lnTo>
                  <a:pt x="52" y="17"/>
                </a:lnTo>
                <a:lnTo>
                  <a:pt x="60" y="23"/>
                </a:lnTo>
                <a:lnTo>
                  <a:pt x="58" y="25"/>
                </a:lnTo>
                <a:lnTo>
                  <a:pt x="54" y="27"/>
                </a:lnTo>
                <a:lnTo>
                  <a:pt x="35" y="33"/>
                </a:lnTo>
                <a:lnTo>
                  <a:pt x="2" y="36"/>
                </a:lnTo>
                <a:lnTo>
                  <a:pt x="2"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7" name="Freeform 1263"/>
          <p:cNvSpPr>
            <a:spLocks/>
          </p:cNvSpPr>
          <p:nvPr/>
        </p:nvSpPr>
        <p:spPr bwMode="auto">
          <a:xfrm>
            <a:off x="6979355" y="97233"/>
            <a:ext cx="80434" cy="149225"/>
          </a:xfrm>
          <a:custGeom>
            <a:avLst/>
            <a:gdLst>
              <a:gd name="T0" fmla="*/ 2147483647 w 57"/>
              <a:gd name="T1" fmla="*/ 2147483647 h 94"/>
              <a:gd name="T2" fmla="*/ 2147483647 w 57"/>
              <a:gd name="T3" fmla="*/ 2147483647 h 94"/>
              <a:gd name="T4" fmla="*/ 2147483647 w 57"/>
              <a:gd name="T5" fmla="*/ 2147483647 h 94"/>
              <a:gd name="T6" fmla="*/ 2147483647 w 57"/>
              <a:gd name="T7" fmla="*/ 2147483647 h 94"/>
              <a:gd name="T8" fmla="*/ 2147483647 w 57"/>
              <a:gd name="T9" fmla="*/ 0 h 94"/>
              <a:gd name="T10" fmla="*/ 2147483647 w 57"/>
              <a:gd name="T11" fmla="*/ 2147483647 h 94"/>
              <a:gd name="T12" fmla="*/ 2147483647 w 57"/>
              <a:gd name="T13" fmla="*/ 2147483647 h 94"/>
              <a:gd name="T14" fmla="*/ 2147483647 w 57"/>
              <a:gd name="T15" fmla="*/ 2147483647 h 94"/>
              <a:gd name="T16" fmla="*/ 2147483647 w 57"/>
              <a:gd name="T17" fmla="*/ 2147483647 h 94"/>
              <a:gd name="T18" fmla="*/ 2147483647 w 57"/>
              <a:gd name="T19" fmla="*/ 2147483647 h 94"/>
              <a:gd name="T20" fmla="*/ 2147483647 w 57"/>
              <a:gd name="T21" fmla="*/ 2147483647 h 94"/>
              <a:gd name="T22" fmla="*/ 2147483647 w 57"/>
              <a:gd name="T23" fmla="*/ 2147483647 h 94"/>
              <a:gd name="T24" fmla="*/ 2147483647 w 57"/>
              <a:gd name="T25" fmla="*/ 2147483647 h 94"/>
              <a:gd name="T26" fmla="*/ 2147483647 w 57"/>
              <a:gd name="T27" fmla="*/ 2147483647 h 94"/>
              <a:gd name="T28" fmla="*/ 2147483647 w 57"/>
              <a:gd name="T29" fmla="*/ 2147483647 h 94"/>
              <a:gd name="T30" fmla="*/ 2147483647 w 57"/>
              <a:gd name="T31" fmla="*/ 2147483647 h 94"/>
              <a:gd name="T32" fmla="*/ 2147483647 w 57"/>
              <a:gd name="T33" fmla="*/ 2147483647 h 94"/>
              <a:gd name="T34" fmla="*/ 0 w 57"/>
              <a:gd name="T35" fmla="*/ 2147483647 h 94"/>
              <a:gd name="T36" fmla="*/ 0 w 57"/>
              <a:gd name="T37" fmla="*/ 2147483647 h 94"/>
              <a:gd name="T38" fmla="*/ 2147483647 w 57"/>
              <a:gd name="T39" fmla="*/ 2147483647 h 94"/>
              <a:gd name="T40" fmla="*/ 2147483647 w 57"/>
              <a:gd name="T41" fmla="*/ 2147483647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94"/>
              <a:gd name="T65" fmla="*/ 57 w 57"/>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94">
                <a:moveTo>
                  <a:pt x="8" y="34"/>
                </a:moveTo>
                <a:lnTo>
                  <a:pt x="13" y="19"/>
                </a:lnTo>
                <a:lnTo>
                  <a:pt x="19" y="9"/>
                </a:lnTo>
                <a:lnTo>
                  <a:pt x="23" y="1"/>
                </a:lnTo>
                <a:lnTo>
                  <a:pt x="27" y="0"/>
                </a:lnTo>
                <a:lnTo>
                  <a:pt x="31" y="1"/>
                </a:lnTo>
                <a:lnTo>
                  <a:pt x="38" y="7"/>
                </a:lnTo>
                <a:lnTo>
                  <a:pt x="46" y="15"/>
                </a:lnTo>
                <a:lnTo>
                  <a:pt x="57" y="24"/>
                </a:lnTo>
                <a:lnTo>
                  <a:pt x="36" y="61"/>
                </a:lnTo>
                <a:lnTo>
                  <a:pt x="21" y="82"/>
                </a:lnTo>
                <a:lnTo>
                  <a:pt x="15" y="90"/>
                </a:lnTo>
                <a:lnTo>
                  <a:pt x="11" y="94"/>
                </a:lnTo>
                <a:lnTo>
                  <a:pt x="8" y="94"/>
                </a:lnTo>
                <a:lnTo>
                  <a:pt x="4" y="94"/>
                </a:lnTo>
                <a:lnTo>
                  <a:pt x="2" y="92"/>
                </a:lnTo>
                <a:lnTo>
                  <a:pt x="2" y="86"/>
                </a:lnTo>
                <a:lnTo>
                  <a:pt x="0" y="80"/>
                </a:lnTo>
                <a:lnTo>
                  <a:pt x="0" y="72"/>
                </a:lnTo>
                <a:lnTo>
                  <a:pt x="4" y="55"/>
                </a:lnTo>
                <a:lnTo>
                  <a:pt x="8" y="34"/>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8" name="Freeform 1264"/>
          <p:cNvSpPr>
            <a:spLocks/>
          </p:cNvSpPr>
          <p:nvPr/>
        </p:nvSpPr>
        <p:spPr bwMode="auto">
          <a:xfrm>
            <a:off x="6983695" y="92076"/>
            <a:ext cx="80433" cy="60325"/>
          </a:xfrm>
          <a:custGeom>
            <a:avLst/>
            <a:gdLst>
              <a:gd name="T0" fmla="*/ 2147483647 w 57"/>
              <a:gd name="T1" fmla="*/ 2147483647 h 38"/>
              <a:gd name="T2" fmla="*/ 2147483647 w 57"/>
              <a:gd name="T3" fmla="*/ 2147483647 h 38"/>
              <a:gd name="T4" fmla="*/ 2147483647 w 57"/>
              <a:gd name="T5" fmla="*/ 2147483647 h 38"/>
              <a:gd name="T6" fmla="*/ 2147483647 w 57"/>
              <a:gd name="T7" fmla="*/ 2147483647 h 38"/>
              <a:gd name="T8" fmla="*/ 2147483647 w 57"/>
              <a:gd name="T9" fmla="*/ 2147483647 h 38"/>
              <a:gd name="T10" fmla="*/ 2147483647 w 57"/>
              <a:gd name="T11" fmla="*/ 0 h 38"/>
              <a:gd name="T12" fmla="*/ 2147483647 w 57"/>
              <a:gd name="T13" fmla="*/ 2147483647 h 38"/>
              <a:gd name="T14" fmla="*/ 2147483647 w 57"/>
              <a:gd name="T15" fmla="*/ 2147483647 h 38"/>
              <a:gd name="T16" fmla="*/ 2147483647 w 57"/>
              <a:gd name="T17" fmla="*/ 2147483647 h 38"/>
              <a:gd name="T18" fmla="*/ 0 w 57"/>
              <a:gd name="T19" fmla="*/ 2147483647 h 38"/>
              <a:gd name="T20" fmla="*/ 2147483647 w 57"/>
              <a:gd name="T21" fmla="*/ 2147483647 h 38"/>
              <a:gd name="T22" fmla="*/ 2147483647 w 57"/>
              <a:gd name="T23" fmla="*/ 2147483647 h 38"/>
              <a:gd name="T24" fmla="*/ 2147483647 w 57"/>
              <a:gd name="T25" fmla="*/ 2147483647 h 38"/>
              <a:gd name="T26" fmla="*/ 2147483647 w 57"/>
              <a:gd name="T27" fmla="*/ 2147483647 h 38"/>
              <a:gd name="T28" fmla="*/ 2147483647 w 57"/>
              <a:gd name="T29" fmla="*/ 2147483647 h 38"/>
              <a:gd name="T30" fmla="*/ 2147483647 w 57"/>
              <a:gd name="T31" fmla="*/ 2147483647 h 38"/>
              <a:gd name="T32" fmla="*/ 2147483647 w 57"/>
              <a:gd name="T33" fmla="*/ 2147483647 h 38"/>
              <a:gd name="T34" fmla="*/ 2147483647 w 57"/>
              <a:gd name="T35" fmla="*/ 2147483647 h 38"/>
              <a:gd name="T36" fmla="*/ 2147483647 w 57"/>
              <a:gd name="T37" fmla="*/ 2147483647 h 38"/>
              <a:gd name="T38" fmla="*/ 2147483647 w 57"/>
              <a:gd name="T39" fmla="*/ 2147483647 h 38"/>
              <a:gd name="T40" fmla="*/ 2147483647 w 57"/>
              <a:gd name="T41" fmla="*/ 2147483647 h 38"/>
              <a:gd name="T42" fmla="*/ 2147483647 w 57"/>
              <a:gd name="T43" fmla="*/ 2147483647 h 38"/>
              <a:gd name="T44" fmla="*/ 2147483647 w 57"/>
              <a:gd name="T45" fmla="*/ 2147483647 h 38"/>
              <a:gd name="T46" fmla="*/ 2147483647 w 57"/>
              <a:gd name="T47" fmla="*/ 2147483647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7"/>
              <a:gd name="T73" fmla="*/ 0 h 38"/>
              <a:gd name="T74" fmla="*/ 57 w 57"/>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7" h="38">
                <a:moveTo>
                  <a:pt x="55" y="28"/>
                </a:moveTo>
                <a:lnTo>
                  <a:pt x="55" y="25"/>
                </a:lnTo>
                <a:lnTo>
                  <a:pt x="44" y="13"/>
                </a:lnTo>
                <a:lnTo>
                  <a:pt x="36" y="5"/>
                </a:lnTo>
                <a:lnTo>
                  <a:pt x="29" y="2"/>
                </a:lnTo>
                <a:lnTo>
                  <a:pt x="23" y="0"/>
                </a:lnTo>
                <a:lnTo>
                  <a:pt x="17" y="2"/>
                </a:lnTo>
                <a:lnTo>
                  <a:pt x="11" y="9"/>
                </a:lnTo>
                <a:lnTo>
                  <a:pt x="5" y="19"/>
                </a:lnTo>
                <a:lnTo>
                  <a:pt x="0" y="36"/>
                </a:lnTo>
                <a:lnTo>
                  <a:pt x="5" y="38"/>
                </a:lnTo>
                <a:lnTo>
                  <a:pt x="13" y="23"/>
                </a:lnTo>
                <a:lnTo>
                  <a:pt x="17" y="11"/>
                </a:lnTo>
                <a:lnTo>
                  <a:pt x="21" y="7"/>
                </a:lnTo>
                <a:lnTo>
                  <a:pt x="23" y="5"/>
                </a:lnTo>
                <a:lnTo>
                  <a:pt x="25" y="7"/>
                </a:lnTo>
                <a:lnTo>
                  <a:pt x="30" y="11"/>
                </a:lnTo>
                <a:lnTo>
                  <a:pt x="40" y="19"/>
                </a:lnTo>
                <a:lnTo>
                  <a:pt x="52" y="28"/>
                </a:lnTo>
                <a:lnTo>
                  <a:pt x="50" y="25"/>
                </a:lnTo>
                <a:lnTo>
                  <a:pt x="55" y="28"/>
                </a:lnTo>
                <a:lnTo>
                  <a:pt x="57" y="26"/>
                </a:lnTo>
                <a:lnTo>
                  <a:pt x="55" y="25"/>
                </a:lnTo>
                <a:lnTo>
                  <a:pt x="55" y="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49" name="Freeform 1265"/>
          <p:cNvSpPr>
            <a:spLocks/>
          </p:cNvSpPr>
          <p:nvPr/>
        </p:nvSpPr>
        <p:spPr bwMode="auto">
          <a:xfrm>
            <a:off x="6972300" y="133746"/>
            <a:ext cx="88900" cy="117475"/>
          </a:xfrm>
          <a:custGeom>
            <a:avLst/>
            <a:gdLst>
              <a:gd name="T0" fmla="*/ 2147483647 w 63"/>
              <a:gd name="T1" fmla="*/ 2147483647 h 74"/>
              <a:gd name="T2" fmla="*/ 2147483647 w 63"/>
              <a:gd name="T3" fmla="*/ 2147483647 h 74"/>
              <a:gd name="T4" fmla="*/ 2147483647 w 63"/>
              <a:gd name="T5" fmla="*/ 2147483647 h 74"/>
              <a:gd name="T6" fmla="*/ 2147483647 w 63"/>
              <a:gd name="T7" fmla="*/ 2147483647 h 74"/>
              <a:gd name="T8" fmla="*/ 0 w 63"/>
              <a:gd name="T9" fmla="*/ 2147483647 h 74"/>
              <a:gd name="T10" fmla="*/ 2147483647 w 63"/>
              <a:gd name="T11" fmla="*/ 2147483647 h 74"/>
              <a:gd name="T12" fmla="*/ 2147483647 w 63"/>
              <a:gd name="T13" fmla="*/ 2147483647 h 74"/>
              <a:gd name="T14" fmla="*/ 2147483647 w 63"/>
              <a:gd name="T15" fmla="*/ 2147483647 h 74"/>
              <a:gd name="T16" fmla="*/ 2147483647 w 63"/>
              <a:gd name="T17" fmla="*/ 2147483647 h 74"/>
              <a:gd name="T18" fmla="*/ 2147483647 w 63"/>
              <a:gd name="T19" fmla="*/ 2147483647 h 74"/>
              <a:gd name="T20" fmla="*/ 2147483647 w 63"/>
              <a:gd name="T21" fmla="*/ 2147483647 h 74"/>
              <a:gd name="T22" fmla="*/ 2147483647 w 63"/>
              <a:gd name="T23" fmla="*/ 2147483647 h 74"/>
              <a:gd name="T24" fmla="*/ 2147483647 w 63"/>
              <a:gd name="T25" fmla="*/ 2147483647 h 74"/>
              <a:gd name="T26" fmla="*/ 2147483647 w 63"/>
              <a:gd name="T27" fmla="*/ 2147483647 h 74"/>
              <a:gd name="T28" fmla="*/ 2147483647 w 63"/>
              <a:gd name="T29" fmla="*/ 0 h 74"/>
              <a:gd name="T30" fmla="*/ 2147483647 w 63"/>
              <a:gd name="T31" fmla="*/ 2147483647 h 74"/>
              <a:gd name="T32" fmla="*/ 2147483647 w 63"/>
              <a:gd name="T33" fmla="*/ 2147483647 h 74"/>
              <a:gd name="T34" fmla="*/ 2147483647 w 63"/>
              <a:gd name="T35" fmla="*/ 2147483647 h 74"/>
              <a:gd name="T36" fmla="*/ 2147483647 w 63"/>
              <a:gd name="T37" fmla="*/ 2147483647 h 74"/>
              <a:gd name="T38" fmla="*/ 2147483647 w 63"/>
              <a:gd name="T39" fmla="*/ 2147483647 h 74"/>
              <a:gd name="T40" fmla="*/ 2147483647 w 63"/>
              <a:gd name="T41" fmla="*/ 2147483647 h 74"/>
              <a:gd name="T42" fmla="*/ 2147483647 w 63"/>
              <a:gd name="T43" fmla="*/ 2147483647 h 74"/>
              <a:gd name="T44" fmla="*/ 2147483647 w 63"/>
              <a:gd name="T45" fmla="*/ 2147483647 h 74"/>
              <a:gd name="T46" fmla="*/ 2147483647 w 63"/>
              <a:gd name="T47" fmla="*/ 2147483647 h 74"/>
              <a:gd name="T48" fmla="*/ 2147483647 w 63"/>
              <a:gd name="T49" fmla="*/ 2147483647 h 74"/>
              <a:gd name="T50" fmla="*/ 2147483647 w 63"/>
              <a:gd name="T51" fmla="*/ 2147483647 h 74"/>
              <a:gd name="T52" fmla="*/ 2147483647 w 63"/>
              <a:gd name="T53" fmla="*/ 2147483647 h 74"/>
              <a:gd name="T54" fmla="*/ 2147483647 w 63"/>
              <a:gd name="T55" fmla="*/ 2147483647 h 74"/>
              <a:gd name="T56" fmla="*/ 2147483647 w 63"/>
              <a:gd name="T57" fmla="*/ 2147483647 h 7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
              <a:gd name="T88" fmla="*/ 0 h 74"/>
              <a:gd name="T89" fmla="*/ 63 w 63"/>
              <a:gd name="T90" fmla="*/ 74 h 7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 h="74">
                <a:moveTo>
                  <a:pt x="8" y="11"/>
                </a:moveTo>
                <a:lnTo>
                  <a:pt x="8" y="11"/>
                </a:lnTo>
                <a:lnTo>
                  <a:pt x="4" y="32"/>
                </a:lnTo>
                <a:lnTo>
                  <a:pt x="2" y="49"/>
                </a:lnTo>
                <a:lnTo>
                  <a:pt x="0" y="57"/>
                </a:lnTo>
                <a:lnTo>
                  <a:pt x="2" y="65"/>
                </a:lnTo>
                <a:lnTo>
                  <a:pt x="4" y="69"/>
                </a:lnTo>
                <a:lnTo>
                  <a:pt x="6" y="74"/>
                </a:lnTo>
                <a:lnTo>
                  <a:pt x="12" y="74"/>
                </a:lnTo>
                <a:lnTo>
                  <a:pt x="17" y="72"/>
                </a:lnTo>
                <a:lnTo>
                  <a:pt x="23" y="69"/>
                </a:lnTo>
                <a:lnTo>
                  <a:pt x="29" y="61"/>
                </a:lnTo>
                <a:lnTo>
                  <a:pt x="44" y="40"/>
                </a:lnTo>
                <a:lnTo>
                  <a:pt x="63" y="3"/>
                </a:lnTo>
                <a:lnTo>
                  <a:pt x="58" y="0"/>
                </a:lnTo>
                <a:lnTo>
                  <a:pt x="38" y="36"/>
                </a:lnTo>
                <a:lnTo>
                  <a:pt x="23" y="57"/>
                </a:lnTo>
                <a:lnTo>
                  <a:pt x="17" y="63"/>
                </a:lnTo>
                <a:lnTo>
                  <a:pt x="13" y="67"/>
                </a:lnTo>
                <a:lnTo>
                  <a:pt x="12" y="69"/>
                </a:lnTo>
                <a:lnTo>
                  <a:pt x="10" y="69"/>
                </a:lnTo>
                <a:lnTo>
                  <a:pt x="10" y="67"/>
                </a:lnTo>
                <a:lnTo>
                  <a:pt x="8" y="63"/>
                </a:lnTo>
                <a:lnTo>
                  <a:pt x="8" y="57"/>
                </a:lnTo>
                <a:lnTo>
                  <a:pt x="8" y="49"/>
                </a:lnTo>
                <a:lnTo>
                  <a:pt x="10" y="32"/>
                </a:lnTo>
                <a:lnTo>
                  <a:pt x="13" y="13"/>
                </a:lnTo>
                <a:lnTo>
                  <a:pt x="8"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50" name="Freeform 1266"/>
          <p:cNvSpPr>
            <a:spLocks/>
          </p:cNvSpPr>
          <p:nvPr/>
        </p:nvSpPr>
        <p:spPr bwMode="auto">
          <a:xfrm>
            <a:off x="4847168" y="3413129"/>
            <a:ext cx="76200" cy="100013"/>
          </a:xfrm>
          <a:custGeom>
            <a:avLst/>
            <a:gdLst>
              <a:gd name="T0" fmla="*/ 2147483647 w 54"/>
              <a:gd name="T1" fmla="*/ 0 h 63"/>
              <a:gd name="T2" fmla="*/ 2147483647 w 54"/>
              <a:gd name="T3" fmla="*/ 2147483647 h 63"/>
              <a:gd name="T4" fmla="*/ 2147483647 w 54"/>
              <a:gd name="T5" fmla="*/ 2147483647 h 63"/>
              <a:gd name="T6" fmla="*/ 2147483647 w 54"/>
              <a:gd name="T7" fmla="*/ 2147483647 h 63"/>
              <a:gd name="T8" fmla="*/ 2147483647 w 54"/>
              <a:gd name="T9" fmla="*/ 2147483647 h 63"/>
              <a:gd name="T10" fmla="*/ 2147483647 w 54"/>
              <a:gd name="T11" fmla="*/ 2147483647 h 63"/>
              <a:gd name="T12" fmla="*/ 2147483647 w 54"/>
              <a:gd name="T13" fmla="*/ 2147483647 h 63"/>
              <a:gd name="T14" fmla="*/ 2147483647 w 54"/>
              <a:gd name="T15" fmla="*/ 2147483647 h 63"/>
              <a:gd name="T16" fmla="*/ 2147483647 w 54"/>
              <a:gd name="T17" fmla="*/ 2147483647 h 63"/>
              <a:gd name="T18" fmla="*/ 2147483647 w 54"/>
              <a:gd name="T19" fmla="*/ 2147483647 h 63"/>
              <a:gd name="T20" fmla="*/ 2147483647 w 54"/>
              <a:gd name="T21" fmla="*/ 2147483647 h 63"/>
              <a:gd name="T22" fmla="*/ 2147483647 w 54"/>
              <a:gd name="T23" fmla="*/ 2147483647 h 63"/>
              <a:gd name="T24" fmla="*/ 2147483647 w 54"/>
              <a:gd name="T25" fmla="*/ 2147483647 h 63"/>
              <a:gd name="T26" fmla="*/ 2147483647 w 54"/>
              <a:gd name="T27" fmla="*/ 2147483647 h 63"/>
              <a:gd name="T28" fmla="*/ 2147483647 w 54"/>
              <a:gd name="T29" fmla="*/ 2147483647 h 63"/>
              <a:gd name="T30" fmla="*/ 2147483647 w 54"/>
              <a:gd name="T31" fmla="*/ 2147483647 h 63"/>
              <a:gd name="T32" fmla="*/ 2147483647 w 54"/>
              <a:gd name="T33" fmla="*/ 2147483647 h 63"/>
              <a:gd name="T34" fmla="*/ 2147483647 w 54"/>
              <a:gd name="T35" fmla="*/ 2147483647 h 63"/>
              <a:gd name="T36" fmla="*/ 2147483647 w 54"/>
              <a:gd name="T37" fmla="*/ 2147483647 h 63"/>
              <a:gd name="T38" fmla="*/ 2147483647 w 54"/>
              <a:gd name="T39" fmla="*/ 2147483647 h 63"/>
              <a:gd name="T40" fmla="*/ 2147483647 w 54"/>
              <a:gd name="T41" fmla="*/ 2147483647 h 63"/>
              <a:gd name="T42" fmla="*/ 2147483647 w 54"/>
              <a:gd name="T43" fmla="*/ 2147483647 h 63"/>
              <a:gd name="T44" fmla="*/ 2147483647 w 54"/>
              <a:gd name="T45" fmla="*/ 2147483647 h 63"/>
              <a:gd name="T46" fmla="*/ 0 w 54"/>
              <a:gd name="T47" fmla="*/ 2147483647 h 63"/>
              <a:gd name="T48" fmla="*/ 0 w 54"/>
              <a:gd name="T49" fmla="*/ 2147483647 h 63"/>
              <a:gd name="T50" fmla="*/ 0 w 54"/>
              <a:gd name="T51" fmla="*/ 2147483647 h 63"/>
              <a:gd name="T52" fmla="*/ 2147483647 w 54"/>
              <a:gd name="T53" fmla="*/ 2147483647 h 63"/>
              <a:gd name="T54" fmla="*/ 2147483647 w 54"/>
              <a:gd name="T55" fmla="*/ 2147483647 h 63"/>
              <a:gd name="T56" fmla="*/ 2147483647 w 54"/>
              <a:gd name="T57" fmla="*/ 2147483647 h 63"/>
              <a:gd name="T58" fmla="*/ 2147483647 w 54"/>
              <a:gd name="T59" fmla="*/ 2147483647 h 63"/>
              <a:gd name="T60" fmla="*/ 2147483647 w 54"/>
              <a:gd name="T61" fmla="*/ 2147483647 h 63"/>
              <a:gd name="T62" fmla="*/ 2147483647 w 54"/>
              <a:gd name="T63" fmla="*/ 2147483647 h 63"/>
              <a:gd name="T64" fmla="*/ 2147483647 w 54"/>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63"/>
              <a:gd name="T101" fmla="*/ 54 w 54"/>
              <a:gd name="T102" fmla="*/ 63 h 6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63">
                <a:moveTo>
                  <a:pt x="27" y="0"/>
                </a:moveTo>
                <a:lnTo>
                  <a:pt x="32" y="2"/>
                </a:lnTo>
                <a:lnTo>
                  <a:pt x="36" y="3"/>
                </a:lnTo>
                <a:lnTo>
                  <a:pt x="42" y="5"/>
                </a:lnTo>
                <a:lnTo>
                  <a:pt x="46" y="9"/>
                </a:lnTo>
                <a:lnTo>
                  <a:pt x="50" y="15"/>
                </a:lnTo>
                <a:lnTo>
                  <a:pt x="52" y="21"/>
                </a:lnTo>
                <a:lnTo>
                  <a:pt x="54" y="26"/>
                </a:lnTo>
                <a:lnTo>
                  <a:pt x="54" y="32"/>
                </a:lnTo>
                <a:lnTo>
                  <a:pt x="54" y="38"/>
                </a:lnTo>
                <a:lnTo>
                  <a:pt x="52" y="44"/>
                </a:lnTo>
                <a:lnTo>
                  <a:pt x="50" y="49"/>
                </a:lnTo>
                <a:lnTo>
                  <a:pt x="46" y="55"/>
                </a:lnTo>
                <a:lnTo>
                  <a:pt x="42" y="59"/>
                </a:lnTo>
                <a:lnTo>
                  <a:pt x="36" y="61"/>
                </a:lnTo>
                <a:lnTo>
                  <a:pt x="32" y="63"/>
                </a:lnTo>
                <a:lnTo>
                  <a:pt x="27" y="63"/>
                </a:lnTo>
                <a:lnTo>
                  <a:pt x="21" y="63"/>
                </a:lnTo>
                <a:lnTo>
                  <a:pt x="15" y="61"/>
                </a:lnTo>
                <a:lnTo>
                  <a:pt x="11" y="59"/>
                </a:lnTo>
                <a:lnTo>
                  <a:pt x="7" y="55"/>
                </a:lnTo>
                <a:lnTo>
                  <a:pt x="4" y="49"/>
                </a:lnTo>
                <a:lnTo>
                  <a:pt x="2" y="44"/>
                </a:lnTo>
                <a:lnTo>
                  <a:pt x="0" y="38"/>
                </a:lnTo>
                <a:lnTo>
                  <a:pt x="0" y="32"/>
                </a:lnTo>
                <a:lnTo>
                  <a:pt x="0" y="26"/>
                </a:lnTo>
                <a:lnTo>
                  <a:pt x="2" y="21"/>
                </a:lnTo>
                <a:lnTo>
                  <a:pt x="4" y="15"/>
                </a:lnTo>
                <a:lnTo>
                  <a:pt x="7" y="9"/>
                </a:lnTo>
                <a:lnTo>
                  <a:pt x="11" y="5"/>
                </a:lnTo>
                <a:lnTo>
                  <a:pt x="15" y="3"/>
                </a:lnTo>
                <a:lnTo>
                  <a:pt x="21" y="2"/>
                </a:lnTo>
                <a:lnTo>
                  <a:pt x="27" y="0"/>
                </a:lnTo>
                <a:close/>
              </a:path>
            </a:pathLst>
          </a:custGeom>
          <a:solidFill>
            <a:srgbClr val="3A74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51" name="Freeform 1267"/>
          <p:cNvSpPr>
            <a:spLocks/>
          </p:cNvSpPr>
          <p:nvPr/>
        </p:nvSpPr>
        <p:spPr bwMode="auto">
          <a:xfrm>
            <a:off x="4847168" y="3413129"/>
            <a:ext cx="76200" cy="100013"/>
          </a:xfrm>
          <a:custGeom>
            <a:avLst/>
            <a:gdLst>
              <a:gd name="T0" fmla="*/ 2147483647 w 54"/>
              <a:gd name="T1" fmla="*/ 0 h 63"/>
              <a:gd name="T2" fmla="*/ 2147483647 w 54"/>
              <a:gd name="T3" fmla="*/ 2147483647 h 63"/>
              <a:gd name="T4" fmla="*/ 2147483647 w 54"/>
              <a:gd name="T5" fmla="*/ 2147483647 h 63"/>
              <a:gd name="T6" fmla="*/ 2147483647 w 54"/>
              <a:gd name="T7" fmla="*/ 2147483647 h 63"/>
              <a:gd name="T8" fmla="*/ 2147483647 w 54"/>
              <a:gd name="T9" fmla="*/ 2147483647 h 63"/>
              <a:gd name="T10" fmla="*/ 2147483647 w 54"/>
              <a:gd name="T11" fmla="*/ 2147483647 h 63"/>
              <a:gd name="T12" fmla="*/ 2147483647 w 54"/>
              <a:gd name="T13" fmla="*/ 2147483647 h 63"/>
              <a:gd name="T14" fmla="*/ 2147483647 w 54"/>
              <a:gd name="T15" fmla="*/ 2147483647 h 63"/>
              <a:gd name="T16" fmla="*/ 2147483647 w 54"/>
              <a:gd name="T17" fmla="*/ 2147483647 h 63"/>
              <a:gd name="T18" fmla="*/ 2147483647 w 54"/>
              <a:gd name="T19" fmla="*/ 2147483647 h 63"/>
              <a:gd name="T20" fmla="*/ 2147483647 w 54"/>
              <a:gd name="T21" fmla="*/ 2147483647 h 63"/>
              <a:gd name="T22" fmla="*/ 2147483647 w 54"/>
              <a:gd name="T23" fmla="*/ 2147483647 h 63"/>
              <a:gd name="T24" fmla="*/ 2147483647 w 54"/>
              <a:gd name="T25" fmla="*/ 2147483647 h 63"/>
              <a:gd name="T26" fmla="*/ 2147483647 w 54"/>
              <a:gd name="T27" fmla="*/ 2147483647 h 63"/>
              <a:gd name="T28" fmla="*/ 2147483647 w 54"/>
              <a:gd name="T29" fmla="*/ 2147483647 h 63"/>
              <a:gd name="T30" fmla="*/ 2147483647 w 54"/>
              <a:gd name="T31" fmla="*/ 2147483647 h 63"/>
              <a:gd name="T32" fmla="*/ 2147483647 w 54"/>
              <a:gd name="T33" fmla="*/ 2147483647 h 63"/>
              <a:gd name="T34" fmla="*/ 2147483647 w 54"/>
              <a:gd name="T35" fmla="*/ 2147483647 h 63"/>
              <a:gd name="T36" fmla="*/ 2147483647 w 54"/>
              <a:gd name="T37" fmla="*/ 2147483647 h 63"/>
              <a:gd name="T38" fmla="*/ 2147483647 w 54"/>
              <a:gd name="T39" fmla="*/ 2147483647 h 63"/>
              <a:gd name="T40" fmla="*/ 2147483647 w 54"/>
              <a:gd name="T41" fmla="*/ 2147483647 h 63"/>
              <a:gd name="T42" fmla="*/ 2147483647 w 54"/>
              <a:gd name="T43" fmla="*/ 2147483647 h 63"/>
              <a:gd name="T44" fmla="*/ 2147483647 w 54"/>
              <a:gd name="T45" fmla="*/ 2147483647 h 63"/>
              <a:gd name="T46" fmla="*/ 0 w 54"/>
              <a:gd name="T47" fmla="*/ 2147483647 h 63"/>
              <a:gd name="T48" fmla="*/ 0 w 54"/>
              <a:gd name="T49" fmla="*/ 2147483647 h 63"/>
              <a:gd name="T50" fmla="*/ 0 w 54"/>
              <a:gd name="T51" fmla="*/ 2147483647 h 63"/>
              <a:gd name="T52" fmla="*/ 2147483647 w 54"/>
              <a:gd name="T53" fmla="*/ 2147483647 h 63"/>
              <a:gd name="T54" fmla="*/ 2147483647 w 54"/>
              <a:gd name="T55" fmla="*/ 2147483647 h 63"/>
              <a:gd name="T56" fmla="*/ 2147483647 w 54"/>
              <a:gd name="T57" fmla="*/ 2147483647 h 63"/>
              <a:gd name="T58" fmla="*/ 2147483647 w 54"/>
              <a:gd name="T59" fmla="*/ 2147483647 h 63"/>
              <a:gd name="T60" fmla="*/ 2147483647 w 54"/>
              <a:gd name="T61" fmla="*/ 2147483647 h 63"/>
              <a:gd name="T62" fmla="*/ 2147483647 w 54"/>
              <a:gd name="T63" fmla="*/ 2147483647 h 63"/>
              <a:gd name="T64" fmla="*/ 2147483647 w 54"/>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63"/>
              <a:gd name="T101" fmla="*/ 54 w 54"/>
              <a:gd name="T102" fmla="*/ 63 h 6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63">
                <a:moveTo>
                  <a:pt x="27" y="0"/>
                </a:moveTo>
                <a:lnTo>
                  <a:pt x="32" y="2"/>
                </a:lnTo>
                <a:lnTo>
                  <a:pt x="36" y="3"/>
                </a:lnTo>
                <a:lnTo>
                  <a:pt x="42" y="5"/>
                </a:lnTo>
                <a:lnTo>
                  <a:pt x="46" y="9"/>
                </a:lnTo>
                <a:lnTo>
                  <a:pt x="50" y="15"/>
                </a:lnTo>
                <a:lnTo>
                  <a:pt x="52" y="21"/>
                </a:lnTo>
                <a:lnTo>
                  <a:pt x="54" y="26"/>
                </a:lnTo>
                <a:lnTo>
                  <a:pt x="54" y="32"/>
                </a:lnTo>
                <a:lnTo>
                  <a:pt x="54" y="38"/>
                </a:lnTo>
                <a:lnTo>
                  <a:pt x="52" y="44"/>
                </a:lnTo>
                <a:lnTo>
                  <a:pt x="50" y="49"/>
                </a:lnTo>
                <a:lnTo>
                  <a:pt x="46" y="55"/>
                </a:lnTo>
                <a:lnTo>
                  <a:pt x="42" y="59"/>
                </a:lnTo>
                <a:lnTo>
                  <a:pt x="36" y="61"/>
                </a:lnTo>
                <a:lnTo>
                  <a:pt x="32" y="63"/>
                </a:lnTo>
                <a:lnTo>
                  <a:pt x="27" y="63"/>
                </a:lnTo>
                <a:lnTo>
                  <a:pt x="21" y="63"/>
                </a:lnTo>
                <a:lnTo>
                  <a:pt x="15" y="61"/>
                </a:lnTo>
                <a:lnTo>
                  <a:pt x="11" y="59"/>
                </a:lnTo>
                <a:lnTo>
                  <a:pt x="7" y="55"/>
                </a:lnTo>
                <a:lnTo>
                  <a:pt x="4" y="49"/>
                </a:lnTo>
                <a:lnTo>
                  <a:pt x="2" y="44"/>
                </a:lnTo>
                <a:lnTo>
                  <a:pt x="0" y="38"/>
                </a:lnTo>
                <a:lnTo>
                  <a:pt x="0" y="32"/>
                </a:lnTo>
                <a:lnTo>
                  <a:pt x="0" y="26"/>
                </a:lnTo>
                <a:lnTo>
                  <a:pt x="2" y="21"/>
                </a:lnTo>
                <a:lnTo>
                  <a:pt x="4" y="15"/>
                </a:lnTo>
                <a:lnTo>
                  <a:pt x="7" y="9"/>
                </a:lnTo>
                <a:lnTo>
                  <a:pt x="11" y="5"/>
                </a:lnTo>
                <a:lnTo>
                  <a:pt x="15" y="3"/>
                </a:lnTo>
                <a:lnTo>
                  <a:pt x="21" y="2"/>
                </a:lnTo>
                <a:lnTo>
                  <a:pt x="27" y="0"/>
                </a:lnTo>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7852" name="Freeform 1268"/>
          <p:cNvSpPr>
            <a:spLocks/>
          </p:cNvSpPr>
          <p:nvPr/>
        </p:nvSpPr>
        <p:spPr bwMode="auto">
          <a:xfrm>
            <a:off x="1183923" y="1958975"/>
            <a:ext cx="4264378" cy="3702050"/>
          </a:xfrm>
          <a:custGeom>
            <a:avLst/>
            <a:gdLst>
              <a:gd name="T0" fmla="*/ 2147483647 w 3022"/>
              <a:gd name="T1" fmla="*/ 2147483647 h 2332"/>
              <a:gd name="T2" fmla="*/ 2147483647 w 3022"/>
              <a:gd name="T3" fmla="*/ 2147483647 h 2332"/>
              <a:gd name="T4" fmla="*/ 2147483647 w 3022"/>
              <a:gd name="T5" fmla="*/ 2147483647 h 2332"/>
              <a:gd name="T6" fmla="*/ 2147483647 w 3022"/>
              <a:gd name="T7" fmla="*/ 2147483647 h 2332"/>
              <a:gd name="T8" fmla="*/ 2147483647 w 3022"/>
              <a:gd name="T9" fmla="*/ 2147483647 h 2332"/>
              <a:gd name="T10" fmla="*/ 2147483647 w 3022"/>
              <a:gd name="T11" fmla="*/ 2147483647 h 2332"/>
              <a:gd name="T12" fmla="*/ 2147483647 w 3022"/>
              <a:gd name="T13" fmla="*/ 2147483647 h 2332"/>
              <a:gd name="T14" fmla="*/ 2147483647 w 3022"/>
              <a:gd name="T15" fmla="*/ 2147483647 h 2332"/>
              <a:gd name="T16" fmla="*/ 2147483647 w 3022"/>
              <a:gd name="T17" fmla="*/ 2147483647 h 2332"/>
              <a:gd name="T18" fmla="*/ 2147483647 w 3022"/>
              <a:gd name="T19" fmla="*/ 2147483647 h 2332"/>
              <a:gd name="T20" fmla="*/ 2147483647 w 3022"/>
              <a:gd name="T21" fmla="*/ 2147483647 h 2332"/>
              <a:gd name="T22" fmla="*/ 2147483647 w 3022"/>
              <a:gd name="T23" fmla="*/ 2147483647 h 2332"/>
              <a:gd name="T24" fmla="*/ 2147483647 w 3022"/>
              <a:gd name="T25" fmla="*/ 2147483647 h 2332"/>
              <a:gd name="T26" fmla="*/ 2147483647 w 3022"/>
              <a:gd name="T27" fmla="*/ 2147483647 h 2332"/>
              <a:gd name="T28" fmla="*/ 2147483647 w 3022"/>
              <a:gd name="T29" fmla="*/ 2147483647 h 2332"/>
              <a:gd name="T30" fmla="*/ 2147483647 w 3022"/>
              <a:gd name="T31" fmla="*/ 2147483647 h 2332"/>
              <a:gd name="T32" fmla="*/ 2147483647 w 3022"/>
              <a:gd name="T33" fmla="*/ 2147483647 h 2332"/>
              <a:gd name="T34" fmla="*/ 2147483647 w 3022"/>
              <a:gd name="T35" fmla="*/ 2147483647 h 2332"/>
              <a:gd name="T36" fmla="*/ 2147483647 w 3022"/>
              <a:gd name="T37" fmla="*/ 2147483647 h 2332"/>
              <a:gd name="T38" fmla="*/ 2147483647 w 3022"/>
              <a:gd name="T39" fmla="*/ 2147483647 h 2332"/>
              <a:gd name="T40" fmla="*/ 2147483647 w 3022"/>
              <a:gd name="T41" fmla="*/ 2147483647 h 2332"/>
              <a:gd name="T42" fmla="*/ 2147483647 w 3022"/>
              <a:gd name="T43" fmla="*/ 2147483647 h 2332"/>
              <a:gd name="T44" fmla="*/ 2147483647 w 3022"/>
              <a:gd name="T45" fmla="*/ 2147483647 h 2332"/>
              <a:gd name="T46" fmla="*/ 2147483647 w 3022"/>
              <a:gd name="T47" fmla="*/ 2147483647 h 2332"/>
              <a:gd name="T48" fmla="*/ 2147483647 w 3022"/>
              <a:gd name="T49" fmla="*/ 2147483647 h 2332"/>
              <a:gd name="T50" fmla="*/ 2147483647 w 3022"/>
              <a:gd name="T51" fmla="*/ 2147483647 h 2332"/>
              <a:gd name="T52" fmla="*/ 2147483647 w 3022"/>
              <a:gd name="T53" fmla="*/ 2147483647 h 2332"/>
              <a:gd name="T54" fmla="*/ 2147483647 w 3022"/>
              <a:gd name="T55" fmla="*/ 2147483647 h 2332"/>
              <a:gd name="T56" fmla="*/ 2147483647 w 3022"/>
              <a:gd name="T57" fmla="*/ 2147483647 h 2332"/>
              <a:gd name="T58" fmla="*/ 2147483647 w 3022"/>
              <a:gd name="T59" fmla="*/ 2147483647 h 2332"/>
              <a:gd name="T60" fmla="*/ 2147483647 w 3022"/>
              <a:gd name="T61" fmla="*/ 2147483647 h 2332"/>
              <a:gd name="T62" fmla="*/ 2147483647 w 3022"/>
              <a:gd name="T63" fmla="*/ 2147483647 h 2332"/>
              <a:gd name="T64" fmla="*/ 2147483647 w 3022"/>
              <a:gd name="T65" fmla="*/ 2147483647 h 2332"/>
              <a:gd name="T66" fmla="*/ 2147483647 w 3022"/>
              <a:gd name="T67" fmla="*/ 2147483647 h 2332"/>
              <a:gd name="T68" fmla="*/ 2147483647 w 3022"/>
              <a:gd name="T69" fmla="*/ 2147483647 h 2332"/>
              <a:gd name="T70" fmla="*/ 2147483647 w 3022"/>
              <a:gd name="T71" fmla="*/ 2147483647 h 2332"/>
              <a:gd name="T72" fmla="*/ 2147483647 w 3022"/>
              <a:gd name="T73" fmla="*/ 2147483647 h 2332"/>
              <a:gd name="T74" fmla="*/ 2147483647 w 3022"/>
              <a:gd name="T75" fmla="*/ 2147483647 h 2332"/>
              <a:gd name="T76" fmla="*/ 2147483647 w 3022"/>
              <a:gd name="T77" fmla="*/ 2147483647 h 2332"/>
              <a:gd name="T78" fmla="*/ 2147483647 w 3022"/>
              <a:gd name="T79" fmla="*/ 2147483647 h 2332"/>
              <a:gd name="T80" fmla="*/ 2147483647 w 3022"/>
              <a:gd name="T81" fmla="*/ 2147483647 h 2332"/>
              <a:gd name="T82" fmla="*/ 2147483647 w 3022"/>
              <a:gd name="T83" fmla="*/ 2147483647 h 2332"/>
              <a:gd name="T84" fmla="*/ 2147483647 w 3022"/>
              <a:gd name="T85" fmla="*/ 0 h 2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2"/>
              <a:gd name="T130" fmla="*/ 0 h 2332"/>
              <a:gd name="T131" fmla="*/ 3022 w 3022"/>
              <a:gd name="T132" fmla="*/ 2332 h 2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2" h="2332">
                <a:moveTo>
                  <a:pt x="1512" y="0"/>
                </a:moveTo>
                <a:lnTo>
                  <a:pt x="1588" y="2"/>
                </a:lnTo>
                <a:lnTo>
                  <a:pt x="1665" y="8"/>
                </a:lnTo>
                <a:lnTo>
                  <a:pt x="1742" y="14"/>
                </a:lnTo>
                <a:lnTo>
                  <a:pt x="1815" y="25"/>
                </a:lnTo>
                <a:lnTo>
                  <a:pt x="1888" y="38"/>
                </a:lnTo>
                <a:lnTo>
                  <a:pt x="1961" y="54"/>
                </a:lnTo>
                <a:lnTo>
                  <a:pt x="2030" y="71"/>
                </a:lnTo>
                <a:lnTo>
                  <a:pt x="2099" y="92"/>
                </a:lnTo>
                <a:lnTo>
                  <a:pt x="2166" y="115"/>
                </a:lnTo>
                <a:lnTo>
                  <a:pt x="2231" y="142"/>
                </a:lnTo>
                <a:lnTo>
                  <a:pt x="2295" y="171"/>
                </a:lnTo>
                <a:lnTo>
                  <a:pt x="2356" y="200"/>
                </a:lnTo>
                <a:lnTo>
                  <a:pt x="2415" y="232"/>
                </a:lnTo>
                <a:lnTo>
                  <a:pt x="2471" y="267"/>
                </a:lnTo>
                <a:lnTo>
                  <a:pt x="2527" y="303"/>
                </a:lnTo>
                <a:lnTo>
                  <a:pt x="2579" y="344"/>
                </a:lnTo>
                <a:lnTo>
                  <a:pt x="2628" y="384"/>
                </a:lnTo>
                <a:lnTo>
                  <a:pt x="2676" y="426"/>
                </a:lnTo>
                <a:lnTo>
                  <a:pt x="2722" y="470"/>
                </a:lnTo>
                <a:lnTo>
                  <a:pt x="2765" y="516"/>
                </a:lnTo>
                <a:lnTo>
                  <a:pt x="2803" y="562"/>
                </a:lnTo>
                <a:lnTo>
                  <a:pt x="2840" y="612"/>
                </a:lnTo>
                <a:lnTo>
                  <a:pt x="2874" y="662"/>
                </a:lnTo>
                <a:lnTo>
                  <a:pt x="2903" y="714"/>
                </a:lnTo>
                <a:lnTo>
                  <a:pt x="2930" y="766"/>
                </a:lnTo>
                <a:lnTo>
                  <a:pt x="2955" y="820"/>
                </a:lnTo>
                <a:lnTo>
                  <a:pt x="2976" y="875"/>
                </a:lnTo>
                <a:lnTo>
                  <a:pt x="2991" y="933"/>
                </a:lnTo>
                <a:lnTo>
                  <a:pt x="3005" y="989"/>
                </a:lnTo>
                <a:lnTo>
                  <a:pt x="3014" y="1048"/>
                </a:lnTo>
                <a:lnTo>
                  <a:pt x="3020" y="1108"/>
                </a:lnTo>
                <a:lnTo>
                  <a:pt x="3022" y="1167"/>
                </a:lnTo>
                <a:lnTo>
                  <a:pt x="3020" y="1226"/>
                </a:lnTo>
                <a:lnTo>
                  <a:pt x="3014" y="1286"/>
                </a:lnTo>
                <a:lnTo>
                  <a:pt x="3005" y="1344"/>
                </a:lnTo>
                <a:lnTo>
                  <a:pt x="2991" y="1401"/>
                </a:lnTo>
                <a:lnTo>
                  <a:pt x="2976" y="1457"/>
                </a:lnTo>
                <a:lnTo>
                  <a:pt x="2955" y="1512"/>
                </a:lnTo>
                <a:lnTo>
                  <a:pt x="2930" y="1566"/>
                </a:lnTo>
                <a:lnTo>
                  <a:pt x="2903" y="1620"/>
                </a:lnTo>
                <a:lnTo>
                  <a:pt x="2874" y="1672"/>
                </a:lnTo>
                <a:lnTo>
                  <a:pt x="2840" y="1722"/>
                </a:lnTo>
                <a:lnTo>
                  <a:pt x="2803" y="1770"/>
                </a:lnTo>
                <a:lnTo>
                  <a:pt x="2765" y="1818"/>
                </a:lnTo>
                <a:lnTo>
                  <a:pt x="2722" y="1864"/>
                </a:lnTo>
                <a:lnTo>
                  <a:pt x="2676" y="1908"/>
                </a:lnTo>
                <a:lnTo>
                  <a:pt x="2628" y="1950"/>
                </a:lnTo>
                <a:lnTo>
                  <a:pt x="2579" y="1990"/>
                </a:lnTo>
                <a:lnTo>
                  <a:pt x="2527" y="2029"/>
                </a:lnTo>
                <a:lnTo>
                  <a:pt x="2471" y="2065"/>
                </a:lnTo>
                <a:lnTo>
                  <a:pt x="2415" y="2100"/>
                </a:lnTo>
                <a:lnTo>
                  <a:pt x="2356" y="2132"/>
                </a:lnTo>
                <a:lnTo>
                  <a:pt x="2295" y="2163"/>
                </a:lnTo>
                <a:lnTo>
                  <a:pt x="2231" y="2190"/>
                </a:lnTo>
                <a:lnTo>
                  <a:pt x="2166" y="2217"/>
                </a:lnTo>
                <a:lnTo>
                  <a:pt x="2099" y="2240"/>
                </a:lnTo>
                <a:lnTo>
                  <a:pt x="2030" y="2261"/>
                </a:lnTo>
                <a:lnTo>
                  <a:pt x="1961" y="2280"/>
                </a:lnTo>
                <a:lnTo>
                  <a:pt x="1888" y="2296"/>
                </a:lnTo>
                <a:lnTo>
                  <a:pt x="1815" y="2309"/>
                </a:lnTo>
                <a:lnTo>
                  <a:pt x="1742" y="2319"/>
                </a:lnTo>
                <a:lnTo>
                  <a:pt x="1665" y="2326"/>
                </a:lnTo>
                <a:lnTo>
                  <a:pt x="1588" y="2330"/>
                </a:lnTo>
                <a:lnTo>
                  <a:pt x="1512" y="2332"/>
                </a:lnTo>
                <a:lnTo>
                  <a:pt x="1433" y="2330"/>
                </a:lnTo>
                <a:lnTo>
                  <a:pt x="1358" y="2326"/>
                </a:lnTo>
                <a:lnTo>
                  <a:pt x="1281" y="2319"/>
                </a:lnTo>
                <a:lnTo>
                  <a:pt x="1207" y="2309"/>
                </a:lnTo>
                <a:lnTo>
                  <a:pt x="1134" y="2296"/>
                </a:lnTo>
                <a:lnTo>
                  <a:pt x="1063" y="2280"/>
                </a:lnTo>
                <a:lnTo>
                  <a:pt x="994" y="2261"/>
                </a:lnTo>
                <a:lnTo>
                  <a:pt x="925" y="2240"/>
                </a:lnTo>
                <a:lnTo>
                  <a:pt x="857" y="2217"/>
                </a:lnTo>
                <a:lnTo>
                  <a:pt x="792" y="2190"/>
                </a:lnTo>
                <a:lnTo>
                  <a:pt x="729" y="2163"/>
                </a:lnTo>
                <a:lnTo>
                  <a:pt x="667" y="2132"/>
                </a:lnTo>
                <a:lnTo>
                  <a:pt x="608" y="2100"/>
                </a:lnTo>
                <a:lnTo>
                  <a:pt x="550" y="2065"/>
                </a:lnTo>
                <a:lnTo>
                  <a:pt x="497" y="2029"/>
                </a:lnTo>
                <a:lnTo>
                  <a:pt x="443" y="1990"/>
                </a:lnTo>
                <a:lnTo>
                  <a:pt x="393" y="1950"/>
                </a:lnTo>
                <a:lnTo>
                  <a:pt x="347" y="1908"/>
                </a:lnTo>
                <a:lnTo>
                  <a:pt x="301" y="1864"/>
                </a:lnTo>
                <a:lnTo>
                  <a:pt x="259" y="1818"/>
                </a:lnTo>
                <a:lnTo>
                  <a:pt x="220" y="1770"/>
                </a:lnTo>
                <a:lnTo>
                  <a:pt x="184" y="1722"/>
                </a:lnTo>
                <a:lnTo>
                  <a:pt x="149" y="1672"/>
                </a:lnTo>
                <a:lnTo>
                  <a:pt x="119" y="1620"/>
                </a:lnTo>
                <a:lnTo>
                  <a:pt x="92" y="1566"/>
                </a:lnTo>
                <a:lnTo>
                  <a:pt x="69" y="1512"/>
                </a:lnTo>
                <a:lnTo>
                  <a:pt x="48" y="1457"/>
                </a:lnTo>
                <a:lnTo>
                  <a:pt x="30" y="1401"/>
                </a:lnTo>
                <a:lnTo>
                  <a:pt x="17" y="1344"/>
                </a:lnTo>
                <a:lnTo>
                  <a:pt x="7" y="1286"/>
                </a:lnTo>
                <a:lnTo>
                  <a:pt x="2" y="1226"/>
                </a:lnTo>
                <a:lnTo>
                  <a:pt x="0" y="1167"/>
                </a:lnTo>
                <a:lnTo>
                  <a:pt x="2" y="1108"/>
                </a:lnTo>
                <a:lnTo>
                  <a:pt x="7" y="1048"/>
                </a:lnTo>
                <a:lnTo>
                  <a:pt x="17" y="989"/>
                </a:lnTo>
                <a:lnTo>
                  <a:pt x="30" y="933"/>
                </a:lnTo>
                <a:lnTo>
                  <a:pt x="48" y="875"/>
                </a:lnTo>
                <a:lnTo>
                  <a:pt x="69" y="820"/>
                </a:lnTo>
                <a:lnTo>
                  <a:pt x="92" y="766"/>
                </a:lnTo>
                <a:lnTo>
                  <a:pt x="119" y="714"/>
                </a:lnTo>
                <a:lnTo>
                  <a:pt x="149" y="662"/>
                </a:lnTo>
                <a:lnTo>
                  <a:pt x="184" y="612"/>
                </a:lnTo>
                <a:lnTo>
                  <a:pt x="220" y="562"/>
                </a:lnTo>
                <a:lnTo>
                  <a:pt x="259" y="516"/>
                </a:lnTo>
                <a:lnTo>
                  <a:pt x="301" y="470"/>
                </a:lnTo>
                <a:lnTo>
                  <a:pt x="347" y="426"/>
                </a:lnTo>
                <a:lnTo>
                  <a:pt x="393" y="384"/>
                </a:lnTo>
                <a:lnTo>
                  <a:pt x="443" y="344"/>
                </a:lnTo>
                <a:lnTo>
                  <a:pt x="497" y="303"/>
                </a:lnTo>
                <a:lnTo>
                  <a:pt x="550" y="267"/>
                </a:lnTo>
                <a:lnTo>
                  <a:pt x="608" y="232"/>
                </a:lnTo>
                <a:lnTo>
                  <a:pt x="667" y="200"/>
                </a:lnTo>
                <a:lnTo>
                  <a:pt x="729" y="171"/>
                </a:lnTo>
                <a:lnTo>
                  <a:pt x="792" y="142"/>
                </a:lnTo>
                <a:lnTo>
                  <a:pt x="857" y="115"/>
                </a:lnTo>
                <a:lnTo>
                  <a:pt x="925" y="92"/>
                </a:lnTo>
                <a:lnTo>
                  <a:pt x="994" y="71"/>
                </a:lnTo>
                <a:lnTo>
                  <a:pt x="1063" y="54"/>
                </a:lnTo>
                <a:lnTo>
                  <a:pt x="1134" y="38"/>
                </a:lnTo>
                <a:lnTo>
                  <a:pt x="1207" y="25"/>
                </a:lnTo>
                <a:lnTo>
                  <a:pt x="1281" y="14"/>
                </a:lnTo>
                <a:lnTo>
                  <a:pt x="1358" y="8"/>
                </a:lnTo>
                <a:lnTo>
                  <a:pt x="1433" y="2"/>
                </a:lnTo>
                <a:lnTo>
                  <a:pt x="151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53" name="Freeform 1269"/>
          <p:cNvSpPr>
            <a:spLocks/>
          </p:cNvSpPr>
          <p:nvPr/>
        </p:nvSpPr>
        <p:spPr bwMode="auto">
          <a:xfrm>
            <a:off x="1183923" y="1958975"/>
            <a:ext cx="4264378" cy="3702050"/>
          </a:xfrm>
          <a:custGeom>
            <a:avLst/>
            <a:gdLst>
              <a:gd name="T0" fmla="*/ 2147483647 w 3022"/>
              <a:gd name="T1" fmla="*/ 2147483647 h 2332"/>
              <a:gd name="T2" fmla="*/ 2147483647 w 3022"/>
              <a:gd name="T3" fmla="*/ 2147483647 h 2332"/>
              <a:gd name="T4" fmla="*/ 2147483647 w 3022"/>
              <a:gd name="T5" fmla="*/ 2147483647 h 2332"/>
              <a:gd name="T6" fmla="*/ 2147483647 w 3022"/>
              <a:gd name="T7" fmla="*/ 2147483647 h 2332"/>
              <a:gd name="T8" fmla="*/ 2147483647 w 3022"/>
              <a:gd name="T9" fmla="*/ 2147483647 h 2332"/>
              <a:gd name="T10" fmla="*/ 2147483647 w 3022"/>
              <a:gd name="T11" fmla="*/ 2147483647 h 2332"/>
              <a:gd name="T12" fmla="*/ 2147483647 w 3022"/>
              <a:gd name="T13" fmla="*/ 2147483647 h 2332"/>
              <a:gd name="T14" fmla="*/ 2147483647 w 3022"/>
              <a:gd name="T15" fmla="*/ 2147483647 h 2332"/>
              <a:gd name="T16" fmla="*/ 2147483647 w 3022"/>
              <a:gd name="T17" fmla="*/ 2147483647 h 2332"/>
              <a:gd name="T18" fmla="*/ 2147483647 w 3022"/>
              <a:gd name="T19" fmla="*/ 2147483647 h 2332"/>
              <a:gd name="T20" fmla="*/ 2147483647 w 3022"/>
              <a:gd name="T21" fmla="*/ 2147483647 h 2332"/>
              <a:gd name="T22" fmla="*/ 2147483647 w 3022"/>
              <a:gd name="T23" fmla="*/ 2147483647 h 2332"/>
              <a:gd name="T24" fmla="*/ 2147483647 w 3022"/>
              <a:gd name="T25" fmla="*/ 2147483647 h 2332"/>
              <a:gd name="T26" fmla="*/ 2147483647 w 3022"/>
              <a:gd name="T27" fmla="*/ 2147483647 h 2332"/>
              <a:gd name="T28" fmla="*/ 2147483647 w 3022"/>
              <a:gd name="T29" fmla="*/ 2147483647 h 2332"/>
              <a:gd name="T30" fmla="*/ 2147483647 w 3022"/>
              <a:gd name="T31" fmla="*/ 2147483647 h 2332"/>
              <a:gd name="T32" fmla="*/ 2147483647 w 3022"/>
              <a:gd name="T33" fmla="*/ 2147483647 h 2332"/>
              <a:gd name="T34" fmla="*/ 2147483647 w 3022"/>
              <a:gd name="T35" fmla="*/ 2147483647 h 2332"/>
              <a:gd name="T36" fmla="*/ 2147483647 w 3022"/>
              <a:gd name="T37" fmla="*/ 2147483647 h 2332"/>
              <a:gd name="T38" fmla="*/ 2147483647 w 3022"/>
              <a:gd name="T39" fmla="*/ 2147483647 h 2332"/>
              <a:gd name="T40" fmla="*/ 2147483647 w 3022"/>
              <a:gd name="T41" fmla="*/ 2147483647 h 2332"/>
              <a:gd name="T42" fmla="*/ 2147483647 w 3022"/>
              <a:gd name="T43" fmla="*/ 2147483647 h 2332"/>
              <a:gd name="T44" fmla="*/ 2147483647 w 3022"/>
              <a:gd name="T45" fmla="*/ 2147483647 h 2332"/>
              <a:gd name="T46" fmla="*/ 2147483647 w 3022"/>
              <a:gd name="T47" fmla="*/ 2147483647 h 2332"/>
              <a:gd name="T48" fmla="*/ 2147483647 w 3022"/>
              <a:gd name="T49" fmla="*/ 2147483647 h 2332"/>
              <a:gd name="T50" fmla="*/ 2147483647 w 3022"/>
              <a:gd name="T51" fmla="*/ 2147483647 h 2332"/>
              <a:gd name="T52" fmla="*/ 2147483647 w 3022"/>
              <a:gd name="T53" fmla="*/ 2147483647 h 2332"/>
              <a:gd name="T54" fmla="*/ 2147483647 w 3022"/>
              <a:gd name="T55" fmla="*/ 2147483647 h 2332"/>
              <a:gd name="T56" fmla="*/ 2147483647 w 3022"/>
              <a:gd name="T57" fmla="*/ 2147483647 h 2332"/>
              <a:gd name="T58" fmla="*/ 2147483647 w 3022"/>
              <a:gd name="T59" fmla="*/ 2147483647 h 2332"/>
              <a:gd name="T60" fmla="*/ 2147483647 w 3022"/>
              <a:gd name="T61" fmla="*/ 2147483647 h 2332"/>
              <a:gd name="T62" fmla="*/ 2147483647 w 3022"/>
              <a:gd name="T63" fmla="*/ 2147483647 h 2332"/>
              <a:gd name="T64" fmla="*/ 2147483647 w 3022"/>
              <a:gd name="T65" fmla="*/ 2147483647 h 2332"/>
              <a:gd name="T66" fmla="*/ 2147483647 w 3022"/>
              <a:gd name="T67" fmla="*/ 2147483647 h 2332"/>
              <a:gd name="T68" fmla="*/ 2147483647 w 3022"/>
              <a:gd name="T69" fmla="*/ 2147483647 h 2332"/>
              <a:gd name="T70" fmla="*/ 2147483647 w 3022"/>
              <a:gd name="T71" fmla="*/ 2147483647 h 2332"/>
              <a:gd name="T72" fmla="*/ 2147483647 w 3022"/>
              <a:gd name="T73" fmla="*/ 2147483647 h 2332"/>
              <a:gd name="T74" fmla="*/ 2147483647 w 3022"/>
              <a:gd name="T75" fmla="*/ 2147483647 h 2332"/>
              <a:gd name="T76" fmla="*/ 2147483647 w 3022"/>
              <a:gd name="T77" fmla="*/ 2147483647 h 2332"/>
              <a:gd name="T78" fmla="*/ 2147483647 w 3022"/>
              <a:gd name="T79" fmla="*/ 2147483647 h 2332"/>
              <a:gd name="T80" fmla="*/ 2147483647 w 3022"/>
              <a:gd name="T81" fmla="*/ 2147483647 h 2332"/>
              <a:gd name="T82" fmla="*/ 2147483647 w 3022"/>
              <a:gd name="T83" fmla="*/ 2147483647 h 2332"/>
              <a:gd name="T84" fmla="*/ 2147483647 w 3022"/>
              <a:gd name="T85" fmla="*/ 0 h 2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2"/>
              <a:gd name="T130" fmla="*/ 0 h 2332"/>
              <a:gd name="T131" fmla="*/ 3022 w 3022"/>
              <a:gd name="T132" fmla="*/ 2332 h 2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2" h="2332">
                <a:moveTo>
                  <a:pt x="1512" y="0"/>
                </a:moveTo>
                <a:lnTo>
                  <a:pt x="1588" y="2"/>
                </a:lnTo>
                <a:lnTo>
                  <a:pt x="1665" y="8"/>
                </a:lnTo>
                <a:lnTo>
                  <a:pt x="1742" y="14"/>
                </a:lnTo>
                <a:lnTo>
                  <a:pt x="1815" y="25"/>
                </a:lnTo>
                <a:lnTo>
                  <a:pt x="1888" y="38"/>
                </a:lnTo>
                <a:lnTo>
                  <a:pt x="1961" y="54"/>
                </a:lnTo>
                <a:lnTo>
                  <a:pt x="2030" y="71"/>
                </a:lnTo>
                <a:lnTo>
                  <a:pt x="2099" y="92"/>
                </a:lnTo>
                <a:lnTo>
                  <a:pt x="2166" y="115"/>
                </a:lnTo>
                <a:lnTo>
                  <a:pt x="2231" y="142"/>
                </a:lnTo>
                <a:lnTo>
                  <a:pt x="2295" y="171"/>
                </a:lnTo>
                <a:lnTo>
                  <a:pt x="2356" y="200"/>
                </a:lnTo>
                <a:lnTo>
                  <a:pt x="2415" y="232"/>
                </a:lnTo>
                <a:lnTo>
                  <a:pt x="2471" y="267"/>
                </a:lnTo>
                <a:lnTo>
                  <a:pt x="2527" y="303"/>
                </a:lnTo>
                <a:lnTo>
                  <a:pt x="2579" y="344"/>
                </a:lnTo>
                <a:lnTo>
                  <a:pt x="2628" y="384"/>
                </a:lnTo>
                <a:lnTo>
                  <a:pt x="2676" y="426"/>
                </a:lnTo>
                <a:lnTo>
                  <a:pt x="2722" y="470"/>
                </a:lnTo>
                <a:lnTo>
                  <a:pt x="2765" y="516"/>
                </a:lnTo>
                <a:lnTo>
                  <a:pt x="2803" y="562"/>
                </a:lnTo>
                <a:lnTo>
                  <a:pt x="2840" y="612"/>
                </a:lnTo>
                <a:lnTo>
                  <a:pt x="2874" y="662"/>
                </a:lnTo>
                <a:lnTo>
                  <a:pt x="2903" y="714"/>
                </a:lnTo>
                <a:lnTo>
                  <a:pt x="2930" y="766"/>
                </a:lnTo>
                <a:lnTo>
                  <a:pt x="2955" y="820"/>
                </a:lnTo>
                <a:lnTo>
                  <a:pt x="2976" y="875"/>
                </a:lnTo>
                <a:lnTo>
                  <a:pt x="2991" y="933"/>
                </a:lnTo>
                <a:lnTo>
                  <a:pt x="3005" y="989"/>
                </a:lnTo>
                <a:lnTo>
                  <a:pt x="3014" y="1048"/>
                </a:lnTo>
                <a:lnTo>
                  <a:pt x="3020" y="1108"/>
                </a:lnTo>
                <a:lnTo>
                  <a:pt x="3022" y="1167"/>
                </a:lnTo>
                <a:lnTo>
                  <a:pt x="3020" y="1226"/>
                </a:lnTo>
                <a:lnTo>
                  <a:pt x="3014" y="1286"/>
                </a:lnTo>
                <a:lnTo>
                  <a:pt x="3005" y="1344"/>
                </a:lnTo>
                <a:lnTo>
                  <a:pt x="2991" y="1401"/>
                </a:lnTo>
                <a:lnTo>
                  <a:pt x="2976" y="1457"/>
                </a:lnTo>
                <a:lnTo>
                  <a:pt x="2955" y="1512"/>
                </a:lnTo>
                <a:lnTo>
                  <a:pt x="2930" y="1566"/>
                </a:lnTo>
                <a:lnTo>
                  <a:pt x="2903" y="1620"/>
                </a:lnTo>
                <a:lnTo>
                  <a:pt x="2874" y="1672"/>
                </a:lnTo>
                <a:lnTo>
                  <a:pt x="2840" y="1722"/>
                </a:lnTo>
                <a:lnTo>
                  <a:pt x="2803" y="1770"/>
                </a:lnTo>
                <a:lnTo>
                  <a:pt x="2765" y="1818"/>
                </a:lnTo>
                <a:lnTo>
                  <a:pt x="2722" y="1864"/>
                </a:lnTo>
                <a:lnTo>
                  <a:pt x="2676" y="1908"/>
                </a:lnTo>
                <a:lnTo>
                  <a:pt x="2628" y="1950"/>
                </a:lnTo>
                <a:lnTo>
                  <a:pt x="2579" y="1990"/>
                </a:lnTo>
                <a:lnTo>
                  <a:pt x="2527" y="2029"/>
                </a:lnTo>
                <a:lnTo>
                  <a:pt x="2471" y="2065"/>
                </a:lnTo>
                <a:lnTo>
                  <a:pt x="2415" y="2100"/>
                </a:lnTo>
                <a:lnTo>
                  <a:pt x="2356" y="2132"/>
                </a:lnTo>
                <a:lnTo>
                  <a:pt x="2295" y="2163"/>
                </a:lnTo>
                <a:lnTo>
                  <a:pt x="2231" y="2190"/>
                </a:lnTo>
                <a:lnTo>
                  <a:pt x="2166" y="2217"/>
                </a:lnTo>
                <a:lnTo>
                  <a:pt x="2099" y="2240"/>
                </a:lnTo>
                <a:lnTo>
                  <a:pt x="2030" y="2261"/>
                </a:lnTo>
                <a:lnTo>
                  <a:pt x="1961" y="2280"/>
                </a:lnTo>
                <a:lnTo>
                  <a:pt x="1888" y="2296"/>
                </a:lnTo>
                <a:lnTo>
                  <a:pt x="1815" y="2309"/>
                </a:lnTo>
                <a:lnTo>
                  <a:pt x="1742" y="2319"/>
                </a:lnTo>
                <a:lnTo>
                  <a:pt x="1665" y="2326"/>
                </a:lnTo>
                <a:lnTo>
                  <a:pt x="1588" y="2330"/>
                </a:lnTo>
                <a:lnTo>
                  <a:pt x="1512" y="2332"/>
                </a:lnTo>
                <a:lnTo>
                  <a:pt x="1433" y="2330"/>
                </a:lnTo>
                <a:lnTo>
                  <a:pt x="1358" y="2326"/>
                </a:lnTo>
                <a:lnTo>
                  <a:pt x="1281" y="2319"/>
                </a:lnTo>
                <a:lnTo>
                  <a:pt x="1207" y="2309"/>
                </a:lnTo>
                <a:lnTo>
                  <a:pt x="1134" y="2296"/>
                </a:lnTo>
                <a:lnTo>
                  <a:pt x="1063" y="2280"/>
                </a:lnTo>
                <a:lnTo>
                  <a:pt x="994" y="2261"/>
                </a:lnTo>
                <a:lnTo>
                  <a:pt x="925" y="2240"/>
                </a:lnTo>
                <a:lnTo>
                  <a:pt x="857" y="2217"/>
                </a:lnTo>
                <a:lnTo>
                  <a:pt x="792" y="2190"/>
                </a:lnTo>
                <a:lnTo>
                  <a:pt x="729" y="2163"/>
                </a:lnTo>
                <a:lnTo>
                  <a:pt x="667" y="2132"/>
                </a:lnTo>
                <a:lnTo>
                  <a:pt x="608" y="2100"/>
                </a:lnTo>
                <a:lnTo>
                  <a:pt x="550" y="2065"/>
                </a:lnTo>
                <a:lnTo>
                  <a:pt x="497" y="2029"/>
                </a:lnTo>
                <a:lnTo>
                  <a:pt x="443" y="1990"/>
                </a:lnTo>
                <a:lnTo>
                  <a:pt x="393" y="1950"/>
                </a:lnTo>
                <a:lnTo>
                  <a:pt x="347" y="1908"/>
                </a:lnTo>
                <a:lnTo>
                  <a:pt x="301" y="1864"/>
                </a:lnTo>
                <a:lnTo>
                  <a:pt x="259" y="1818"/>
                </a:lnTo>
                <a:lnTo>
                  <a:pt x="220" y="1770"/>
                </a:lnTo>
                <a:lnTo>
                  <a:pt x="184" y="1722"/>
                </a:lnTo>
                <a:lnTo>
                  <a:pt x="149" y="1672"/>
                </a:lnTo>
                <a:lnTo>
                  <a:pt x="119" y="1620"/>
                </a:lnTo>
                <a:lnTo>
                  <a:pt x="92" y="1566"/>
                </a:lnTo>
                <a:lnTo>
                  <a:pt x="69" y="1512"/>
                </a:lnTo>
                <a:lnTo>
                  <a:pt x="48" y="1457"/>
                </a:lnTo>
                <a:lnTo>
                  <a:pt x="30" y="1401"/>
                </a:lnTo>
                <a:lnTo>
                  <a:pt x="17" y="1344"/>
                </a:lnTo>
                <a:lnTo>
                  <a:pt x="7" y="1286"/>
                </a:lnTo>
                <a:lnTo>
                  <a:pt x="2" y="1226"/>
                </a:lnTo>
                <a:lnTo>
                  <a:pt x="0" y="1167"/>
                </a:lnTo>
                <a:lnTo>
                  <a:pt x="2" y="1108"/>
                </a:lnTo>
                <a:lnTo>
                  <a:pt x="7" y="1048"/>
                </a:lnTo>
                <a:lnTo>
                  <a:pt x="17" y="989"/>
                </a:lnTo>
                <a:lnTo>
                  <a:pt x="30" y="933"/>
                </a:lnTo>
                <a:lnTo>
                  <a:pt x="48" y="875"/>
                </a:lnTo>
                <a:lnTo>
                  <a:pt x="69" y="820"/>
                </a:lnTo>
                <a:lnTo>
                  <a:pt x="92" y="766"/>
                </a:lnTo>
                <a:lnTo>
                  <a:pt x="119" y="714"/>
                </a:lnTo>
                <a:lnTo>
                  <a:pt x="149" y="662"/>
                </a:lnTo>
                <a:lnTo>
                  <a:pt x="184" y="612"/>
                </a:lnTo>
                <a:lnTo>
                  <a:pt x="220" y="562"/>
                </a:lnTo>
                <a:lnTo>
                  <a:pt x="259" y="516"/>
                </a:lnTo>
                <a:lnTo>
                  <a:pt x="301" y="470"/>
                </a:lnTo>
                <a:lnTo>
                  <a:pt x="347" y="426"/>
                </a:lnTo>
                <a:lnTo>
                  <a:pt x="393" y="384"/>
                </a:lnTo>
                <a:lnTo>
                  <a:pt x="443" y="344"/>
                </a:lnTo>
                <a:lnTo>
                  <a:pt x="497" y="303"/>
                </a:lnTo>
                <a:lnTo>
                  <a:pt x="550" y="267"/>
                </a:lnTo>
                <a:lnTo>
                  <a:pt x="608" y="232"/>
                </a:lnTo>
                <a:lnTo>
                  <a:pt x="667" y="200"/>
                </a:lnTo>
                <a:lnTo>
                  <a:pt x="729" y="171"/>
                </a:lnTo>
                <a:lnTo>
                  <a:pt x="792" y="142"/>
                </a:lnTo>
                <a:lnTo>
                  <a:pt x="857" y="115"/>
                </a:lnTo>
                <a:lnTo>
                  <a:pt x="925" y="92"/>
                </a:lnTo>
                <a:lnTo>
                  <a:pt x="994" y="71"/>
                </a:lnTo>
                <a:lnTo>
                  <a:pt x="1063" y="54"/>
                </a:lnTo>
                <a:lnTo>
                  <a:pt x="1134" y="38"/>
                </a:lnTo>
                <a:lnTo>
                  <a:pt x="1207" y="25"/>
                </a:lnTo>
                <a:lnTo>
                  <a:pt x="1281" y="14"/>
                </a:lnTo>
                <a:lnTo>
                  <a:pt x="1358" y="8"/>
                </a:lnTo>
                <a:lnTo>
                  <a:pt x="1433" y="2"/>
                </a:lnTo>
                <a:lnTo>
                  <a:pt x="1512" y="0"/>
                </a:lnTo>
              </a:path>
            </a:pathLst>
          </a:custGeom>
          <a:noFill/>
          <a:ln w="635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7854" name="Freeform 1270"/>
          <p:cNvSpPr>
            <a:spLocks/>
          </p:cNvSpPr>
          <p:nvPr/>
        </p:nvSpPr>
        <p:spPr bwMode="auto">
          <a:xfrm>
            <a:off x="1240367" y="1828808"/>
            <a:ext cx="4265788" cy="3698875"/>
          </a:xfrm>
          <a:custGeom>
            <a:avLst/>
            <a:gdLst>
              <a:gd name="T0" fmla="*/ 2147483647 w 3022"/>
              <a:gd name="T1" fmla="*/ 2147483647 h 2330"/>
              <a:gd name="T2" fmla="*/ 2147483647 w 3022"/>
              <a:gd name="T3" fmla="*/ 2147483647 h 2330"/>
              <a:gd name="T4" fmla="*/ 2147483647 w 3022"/>
              <a:gd name="T5" fmla="*/ 2147483647 h 2330"/>
              <a:gd name="T6" fmla="*/ 2147483647 w 3022"/>
              <a:gd name="T7" fmla="*/ 2147483647 h 2330"/>
              <a:gd name="T8" fmla="*/ 2147483647 w 3022"/>
              <a:gd name="T9" fmla="*/ 2147483647 h 2330"/>
              <a:gd name="T10" fmla="*/ 2147483647 w 3022"/>
              <a:gd name="T11" fmla="*/ 2147483647 h 2330"/>
              <a:gd name="T12" fmla="*/ 2147483647 w 3022"/>
              <a:gd name="T13" fmla="*/ 2147483647 h 2330"/>
              <a:gd name="T14" fmla="*/ 2147483647 w 3022"/>
              <a:gd name="T15" fmla="*/ 2147483647 h 2330"/>
              <a:gd name="T16" fmla="*/ 2147483647 w 3022"/>
              <a:gd name="T17" fmla="*/ 2147483647 h 2330"/>
              <a:gd name="T18" fmla="*/ 2147483647 w 3022"/>
              <a:gd name="T19" fmla="*/ 2147483647 h 2330"/>
              <a:gd name="T20" fmla="*/ 2147483647 w 3022"/>
              <a:gd name="T21" fmla="*/ 2147483647 h 2330"/>
              <a:gd name="T22" fmla="*/ 2147483647 w 3022"/>
              <a:gd name="T23" fmla="*/ 2147483647 h 2330"/>
              <a:gd name="T24" fmla="*/ 2147483647 w 3022"/>
              <a:gd name="T25" fmla="*/ 2147483647 h 2330"/>
              <a:gd name="T26" fmla="*/ 2147483647 w 3022"/>
              <a:gd name="T27" fmla="*/ 2147483647 h 2330"/>
              <a:gd name="T28" fmla="*/ 2147483647 w 3022"/>
              <a:gd name="T29" fmla="*/ 2147483647 h 2330"/>
              <a:gd name="T30" fmla="*/ 2147483647 w 3022"/>
              <a:gd name="T31" fmla="*/ 2147483647 h 2330"/>
              <a:gd name="T32" fmla="*/ 2147483647 w 3022"/>
              <a:gd name="T33" fmla="*/ 2147483647 h 2330"/>
              <a:gd name="T34" fmla="*/ 2147483647 w 3022"/>
              <a:gd name="T35" fmla="*/ 2147483647 h 2330"/>
              <a:gd name="T36" fmla="*/ 2147483647 w 3022"/>
              <a:gd name="T37" fmla="*/ 2147483647 h 2330"/>
              <a:gd name="T38" fmla="*/ 2147483647 w 3022"/>
              <a:gd name="T39" fmla="*/ 2147483647 h 2330"/>
              <a:gd name="T40" fmla="*/ 2147483647 w 3022"/>
              <a:gd name="T41" fmla="*/ 2147483647 h 2330"/>
              <a:gd name="T42" fmla="*/ 2147483647 w 3022"/>
              <a:gd name="T43" fmla="*/ 2147483647 h 2330"/>
              <a:gd name="T44" fmla="*/ 2147483647 w 3022"/>
              <a:gd name="T45" fmla="*/ 2147483647 h 2330"/>
              <a:gd name="T46" fmla="*/ 2147483647 w 3022"/>
              <a:gd name="T47" fmla="*/ 2147483647 h 2330"/>
              <a:gd name="T48" fmla="*/ 2147483647 w 3022"/>
              <a:gd name="T49" fmla="*/ 2147483647 h 2330"/>
              <a:gd name="T50" fmla="*/ 2147483647 w 3022"/>
              <a:gd name="T51" fmla="*/ 2147483647 h 2330"/>
              <a:gd name="T52" fmla="*/ 2147483647 w 3022"/>
              <a:gd name="T53" fmla="*/ 2147483647 h 2330"/>
              <a:gd name="T54" fmla="*/ 2147483647 w 3022"/>
              <a:gd name="T55" fmla="*/ 2147483647 h 2330"/>
              <a:gd name="T56" fmla="*/ 2147483647 w 3022"/>
              <a:gd name="T57" fmla="*/ 2147483647 h 2330"/>
              <a:gd name="T58" fmla="*/ 2147483647 w 3022"/>
              <a:gd name="T59" fmla="*/ 2147483647 h 2330"/>
              <a:gd name="T60" fmla="*/ 2147483647 w 3022"/>
              <a:gd name="T61" fmla="*/ 2147483647 h 2330"/>
              <a:gd name="T62" fmla="*/ 2147483647 w 3022"/>
              <a:gd name="T63" fmla="*/ 2147483647 h 2330"/>
              <a:gd name="T64" fmla="*/ 2147483647 w 3022"/>
              <a:gd name="T65" fmla="*/ 2147483647 h 2330"/>
              <a:gd name="T66" fmla="*/ 2147483647 w 3022"/>
              <a:gd name="T67" fmla="*/ 2147483647 h 2330"/>
              <a:gd name="T68" fmla="*/ 2147483647 w 3022"/>
              <a:gd name="T69" fmla="*/ 2147483647 h 2330"/>
              <a:gd name="T70" fmla="*/ 2147483647 w 3022"/>
              <a:gd name="T71" fmla="*/ 2147483647 h 2330"/>
              <a:gd name="T72" fmla="*/ 2147483647 w 3022"/>
              <a:gd name="T73" fmla="*/ 2147483647 h 2330"/>
              <a:gd name="T74" fmla="*/ 2147483647 w 3022"/>
              <a:gd name="T75" fmla="*/ 2147483647 h 2330"/>
              <a:gd name="T76" fmla="*/ 2147483647 w 3022"/>
              <a:gd name="T77" fmla="*/ 2147483647 h 2330"/>
              <a:gd name="T78" fmla="*/ 2147483647 w 3022"/>
              <a:gd name="T79" fmla="*/ 2147483647 h 2330"/>
              <a:gd name="T80" fmla="*/ 2147483647 w 3022"/>
              <a:gd name="T81" fmla="*/ 2147483647 h 2330"/>
              <a:gd name="T82" fmla="*/ 2147483647 w 3022"/>
              <a:gd name="T83" fmla="*/ 2147483647 h 2330"/>
              <a:gd name="T84" fmla="*/ 2147483647 w 3022"/>
              <a:gd name="T85" fmla="*/ 0 h 23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2"/>
              <a:gd name="T130" fmla="*/ 0 h 2330"/>
              <a:gd name="T131" fmla="*/ 3022 w 3022"/>
              <a:gd name="T132" fmla="*/ 2330 h 233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2" h="2330">
                <a:moveTo>
                  <a:pt x="1512" y="0"/>
                </a:moveTo>
                <a:lnTo>
                  <a:pt x="1589" y="2"/>
                </a:lnTo>
                <a:lnTo>
                  <a:pt x="1666" y="6"/>
                </a:lnTo>
                <a:lnTo>
                  <a:pt x="1740" y="13"/>
                </a:lnTo>
                <a:lnTo>
                  <a:pt x="1815" y="23"/>
                </a:lnTo>
                <a:lnTo>
                  <a:pt x="1888" y="36"/>
                </a:lnTo>
                <a:lnTo>
                  <a:pt x="1959" y="52"/>
                </a:lnTo>
                <a:lnTo>
                  <a:pt x="2030" y="71"/>
                </a:lnTo>
                <a:lnTo>
                  <a:pt x="2099" y="92"/>
                </a:lnTo>
                <a:lnTo>
                  <a:pt x="2164" y="115"/>
                </a:lnTo>
                <a:lnTo>
                  <a:pt x="2230" y="140"/>
                </a:lnTo>
                <a:lnTo>
                  <a:pt x="2293" y="169"/>
                </a:lnTo>
                <a:lnTo>
                  <a:pt x="2354" y="200"/>
                </a:lnTo>
                <a:lnTo>
                  <a:pt x="2414" y="232"/>
                </a:lnTo>
                <a:lnTo>
                  <a:pt x="2471" y="267"/>
                </a:lnTo>
                <a:lnTo>
                  <a:pt x="2527" y="303"/>
                </a:lnTo>
                <a:lnTo>
                  <a:pt x="2579" y="342"/>
                </a:lnTo>
                <a:lnTo>
                  <a:pt x="2629" y="382"/>
                </a:lnTo>
                <a:lnTo>
                  <a:pt x="2677" y="424"/>
                </a:lnTo>
                <a:lnTo>
                  <a:pt x="2721" y="468"/>
                </a:lnTo>
                <a:lnTo>
                  <a:pt x="2763" y="514"/>
                </a:lnTo>
                <a:lnTo>
                  <a:pt x="2803" y="562"/>
                </a:lnTo>
                <a:lnTo>
                  <a:pt x="2840" y="610"/>
                </a:lnTo>
                <a:lnTo>
                  <a:pt x="2872" y="660"/>
                </a:lnTo>
                <a:lnTo>
                  <a:pt x="2903" y="712"/>
                </a:lnTo>
                <a:lnTo>
                  <a:pt x="2930" y="766"/>
                </a:lnTo>
                <a:lnTo>
                  <a:pt x="2955" y="820"/>
                </a:lnTo>
                <a:lnTo>
                  <a:pt x="2974" y="875"/>
                </a:lnTo>
                <a:lnTo>
                  <a:pt x="2991" y="931"/>
                </a:lnTo>
                <a:lnTo>
                  <a:pt x="3005" y="988"/>
                </a:lnTo>
                <a:lnTo>
                  <a:pt x="3014" y="1046"/>
                </a:lnTo>
                <a:lnTo>
                  <a:pt x="3020" y="1105"/>
                </a:lnTo>
                <a:lnTo>
                  <a:pt x="3022" y="1165"/>
                </a:lnTo>
                <a:lnTo>
                  <a:pt x="3020" y="1224"/>
                </a:lnTo>
                <a:lnTo>
                  <a:pt x="3014" y="1284"/>
                </a:lnTo>
                <a:lnTo>
                  <a:pt x="3005" y="1342"/>
                </a:lnTo>
                <a:lnTo>
                  <a:pt x="2991" y="1399"/>
                </a:lnTo>
                <a:lnTo>
                  <a:pt x="2974" y="1457"/>
                </a:lnTo>
                <a:lnTo>
                  <a:pt x="2955" y="1510"/>
                </a:lnTo>
                <a:lnTo>
                  <a:pt x="2930" y="1566"/>
                </a:lnTo>
                <a:lnTo>
                  <a:pt x="2903" y="1618"/>
                </a:lnTo>
                <a:lnTo>
                  <a:pt x="2872" y="1670"/>
                </a:lnTo>
                <a:lnTo>
                  <a:pt x="2840" y="1720"/>
                </a:lnTo>
                <a:lnTo>
                  <a:pt x="2803" y="1770"/>
                </a:lnTo>
                <a:lnTo>
                  <a:pt x="2763" y="1816"/>
                </a:lnTo>
                <a:lnTo>
                  <a:pt x="2721" y="1862"/>
                </a:lnTo>
                <a:lnTo>
                  <a:pt x="2677" y="1906"/>
                </a:lnTo>
                <a:lnTo>
                  <a:pt x="2629" y="1948"/>
                </a:lnTo>
                <a:lnTo>
                  <a:pt x="2579" y="1988"/>
                </a:lnTo>
                <a:lnTo>
                  <a:pt x="2527" y="2027"/>
                </a:lnTo>
                <a:lnTo>
                  <a:pt x="2471" y="2063"/>
                </a:lnTo>
                <a:lnTo>
                  <a:pt x="2414" y="2098"/>
                </a:lnTo>
                <a:lnTo>
                  <a:pt x="2354" y="2130"/>
                </a:lnTo>
                <a:lnTo>
                  <a:pt x="2293" y="2161"/>
                </a:lnTo>
                <a:lnTo>
                  <a:pt x="2230" y="2190"/>
                </a:lnTo>
                <a:lnTo>
                  <a:pt x="2164" y="2215"/>
                </a:lnTo>
                <a:lnTo>
                  <a:pt x="2099" y="2238"/>
                </a:lnTo>
                <a:lnTo>
                  <a:pt x="2030" y="2259"/>
                </a:lnTo>
                <a:lnTo>
                  <a:pt x="1959" y="2278"/>
                </a:lnTo>
                <a:lnTo>
                  <a:pt x="1888" y="2294"/>
                </a:lnTo>
                <a:lnTo>
                  <a:pt x="1815" y="2307"/>
                </a:lnTo>
                <a:lnTo>
                  <a:pt x="1740" y="2317"/>
                </a:lnTo>
                <a:lnTo>
                  <a:pt x="1666" y="2324"/>
                </a:lnTo>
                <a:lnTo>
                  <a:pt x="1589" y="2330"/>
                </a:lnTo>
                <a:lnTo>
                  <a:pt x="1512" y="2330"/>
                </a:lnTo>
                <a:lnTo>
                  <a:pt x="1433" y="2330"/>
                </a:lnTo>
                <a:lnTo>
                  <a:pt x="1357" y="2324"/>
                </a:lnTo>
                <a:lnTo>
                  <a:pt x="1282" y="2317"/>
                </a:lnTo>
                <a:lnTo>
                  <a:pt x="1207" y="2307"/>
                </a:lnTo>
                <a:lnTo>
                  <a:pt x="1134" y="2294"/>
                </a:lnTo>
                <a:lnTo>
                  <a:pt x="1063" y="2278"/>
                </a:lnTo>
                <a:lnTo>
                  <a:pt x="992" y="2259"/>
                </a:lnTo>
                <a:lnTo>
                  <a:pt x="923" y="2238"/>
                </a:lnTo>
                <a:lnTo>
                  <a:pt x="858" y="2215"/>
                </a:lnTo>
                <a:lnTo>
                  <a:pt x="792" y="2190"/>
                </a:lnTo>
                <a:lnTo>
                  <a:pt x="729" y="2161"/>
                </a:lnTo>
                <a:lnTo>
                  <a:pt x="668" y="2130"/>
                </a:lnTo>
                <a:lnTo>
                  <a:pt x="608" y="2098"/>
                </a:lnTo>
                <a:lnTo>
                  <a:pt x="551" y="2063"/>
                </a:lnTo>
                <a:lnTo>
                  <a:pt x="495" y="2027"/>
                </a:lnTo>
                <a:lnTo>
                  <a:pt x="443" y="1988"/>
                </a:lnTo>
                <a:lnTo>
                  <a:pt x="393" y="1948"/>
                </a:lnTo>
                <a:lnTo>
                  <a:pt x="345" y="1906"/>
                </a:lnTo>
                <a:lnTo>
                  <a:pt x="301" y="1862"/>
                </a:lnTo>
                <a:lnTo>
                  <a:pt x="259" y="1816"/>
                </a:lnTo>
                <a:lnTo>
                  <a:pt x="219" y="1770"/>
                </a:lnTo>
                <a:lnTo>
                  <a:pt x="182" y="1720"/>
                </a:lnTo>
                <a:lnTo>
                  <a:pt x="150" y="1670"/>
                </a:lnTo>
                <a:lnTo>
                  <a:pt x="119" y="1618"/>
                </a:lnTo>
                <a:lnTo>
                  <a:pt x="92" y="1566"/>
                </a:lnTo>
                <a:lnTo>
                  <a:pt x="67" y="1510"/>
                </a:lnTo>
                <a:lnTo>
                  <a:pt x="48" y="1457"/>
                </a:lnTo>
                <a:lnTo>
                  <a:pt x="31" y="1399"/>
                </a:lnTo>
                <a:lnTo>
                  <a:pt x="17" y="1342"/>
                </a:lnTo>
                <a:lnTo>
                  <a:pt x="8" y="1284"/>
                </a:lnTo>
                <a:lnTo>
                  <a:pt x="2" y="1224"/>
                </a:lnTo>
                <a:lnTo>
                  <a:pt x="0" y="1165"/>
                </a:lnTo>
                <a:lnTo>
                  <a:pt x="2" y="1105"/>
                </a:lnTo>
                <a:lnTo>
                  <a:pt x="8" y="1046"/>
                </a:lnTo>
                <a:lnTo>
                  <a:pt x="17" y="988"/>
                </a:lnTo>
                <a:lnTo>
                  <a:pt x="31" y="931"/>
                </a:lnTo>
                <a:lnTo>
                  <a:pt x="48" y="875"/>
                </a:lnTo>
                <a:lnTo>
                  <a:pt x="67" y="820"/>
                </a:lnTo>
                <a:lnTo>
                  <a:pt x="92" y="766"/>
                </a:lnTo>
                <a:lnTo>
                  <a:pt x="119" y="712"/>
                </a:lnTo>
                <a:lnTo>
                  <a:pt x="150" y="660"/>
                </a:lnTo>
                <a:lnTo>
                  <a:pt x="182" y="610"/>
                </a:lnTo>
                <a:lnTo>
                  <a:pt x="219" y="562"/>
                </a:lnTo>
                <a:lnTo>
                  <a:pt x="259" y="514"/>
                </a:lnTo>
                <a:lnTo>
                  <a:pt x="301" y="468"/>
                </a:lnTo>
                <a:lnTo>
                  <a:pt x="345" y="424"/>
                </a:lnTo>
                <a:lnTo>
                  <a:pt x="393" y="382"/>
                </a:lnTo>
                <a:lnTo>
                  <a:pt x="443" y="342"/>
                </a:lnTo>
                <a:lnTo>
                  <a:pt x="495" y="303"/>
                </a:lnTo>
                <a:lnTo>
                  <a:pt x="551" y="267"/>
                </a:lnTo>
                <a:lnTo>
                  <a:pt x="608" y="232"/>
                </a:lnTo>
                <a:lnTo>
                  <a:pt x="668" y="200"/>
                </a:lnTo>
                <a:lnTo>
                  <a:pt x="729" y="169"/>
                </a:lnTo>
                <a:lnTo>
                  <a:pt x="792" y="140"/>
                </a:lnTo>
                <a:lnTo>
                  <a:pt x="858" y="115"/>
                </a:lnTo>
                <a:lnTo>
                  <a:pt x="923" y="92"/>
                </a:lnTo>
                <a:lnTo>
                  <a:pt x="992" y="71"/>
                </a:lnTo>
                <a:lnTo>
                  <a:pt x="1063" y="52"/>
                </a:lnTo>
                <a:lnTo>
                  <a:pt x="1134" y="36"/>
                </a:lnTo>
                <a:lnTo>
                  <a:pt x="1207" y="23"/>
                </a:lnTo>
                <a:lnTo>
                  <a:pt x="1282" y="13"/>
                </a:lnTo>
                <a:lnTo>
                  <a:pt x="1357" y="6"/>
                </a:lnTo>
                <a:lnTo>
                  <a:pt x="1433" y="2"/>
                </a:lnTo>
                <a:lnTo>
                  <a:pt x="1512" y="0"/>
                </a:lnTo>
                <a:close/>
              </a:path>
            </a:pathLst>
          </a:custGeom>
          <a:solidFill>
            <a:srgbClr val="DC2B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55" name="Freeform 1271"/>
          <p:cNvSpPr>
            <a:spLocks/>
          </p:cNvSpPr>
          <p:nvPr/>
        </p:nvSpPr>
        <p:spPr bwMode="auto">
          <a:xfrm>
            <a:off x="1240367" y="1849441"/>
            <a:ext cx="4265788" cy="3698875"/>
          </a:xfrm>
          <a:custGeom>
            <a:avLst/>
            <a:gdLst>
              <a:gd name="T0" fmla="*/ 2147483647 w 3022"/>
              <a:gd name="T1" fmla="*/ 2147483647 h 2330"/>
              <a:gd name="T2" fmla="*/ 2147483647 w 3022"/>
              <a:gd name="T3" fmla="*/ 2147483647 h 2330"/>
              <a:gd name="T4" fmla="*/ 2147483647 w 3022"/>
              <a:gd name="T5" fmla="*/ 2147483647 h 2330"/>
              <a:gd name="T6" fmla="*/ 2147483647 w 3022"/>
              <a:gd name="T7" fmla="*/ 2147483647 h 2330"/>
              <a:gd name="T8" fmla="*/ 2147483647 w 3022"/>
              <a:gd name="T9" fmla="*/ 2147483647 h 2330"/>
              <a:gd name="T10" fmla="*/ 2147483647 w 3022"/>
              <a:gd name="T11" fmla="*/ 2147483647 h 2330"/>
              <a:gd name="T12" fmla="*/ 2147483647 w 3022"/>
              <a:gd name="T13" fmla="*/ 2147483647 h 2330"/>
              <a:gd name="T14" fmla="*/ 2147483647 w 3022"/>
              <a:gd name="T15" fmla="*/ 2147483647 h 2330"/>
              <a:gd name="T16" fmla="*/ 2147483647 w 3022"/>
              <a:gd name="T17" fmla="*/ 2147483647 h 2330"/>
              <a:gd name="T18" fmla="*/ 2147483647 w 3022"/>
              <a:gd name="T19" fmla="*/ 2147483647 h 2330"/>
              <a:gd name="T20" fmla="*/ 2147483647 w 3022"/>
              <a:gd name="T21" fmla="*/ 2147483647 h 2330"/>
              <a:gd name="T22" fmla="*/ 2147483647 w 3022"/>
              <a:gd name="T23" fmla="*/ 2147483647 h 2330"/>
              <a:gd name="T24" fmla="*/ 2147483647 w 3022"/>
              <a:gd name="T25" fmla="*/ 2147483647 h 2330"/>
              <a:gd name="T26" fmla="*/ 2147483647 w 3022"/>
              <a:gd name="T27" fmla="*/ 2147483647 h 2330"/>
              <a:gd name="T28" fmla="*/ 2147483647 w 3022"/>
              <a:gd name="T29" fmla="*/ 2147483647 h 2330"/>
              <a:gd name="T30" fmla="*/ 2147483647 w 3022"/>
              <a:gd name="T31" fmla="*/ 2147483647 h 2330"/>
              <a:gd name="T32" fmla="*/ 2147483647 w 3022"/>
              <a:gd name="T33" fmla="*/ 2147483647 h 2330"/>
              <a:gd name="T34" fmla="*/ 2147483647 w 3022"/>
              <a:gd name="T35" fmla="*/ 2147483647 h 2330"/>
              <a:gd name="T36" fmla="*/ 2147483647 w 3022"/>
              <a:gd name="T37" fmla="*/ 2147483647 h 2330"/>
              <a:gd name="T38" fmla="*/ 2147483647 w 3022"/>
              <a:gd name="T39" fmla="*/ 2147483647 h 2330"/>
              <a:gd name="T40" fmla="*/ 2147483647 w 3022"/>
              <a:gd name="T41" fmla="*/ 2147483647 h 2330"/>
              <a:gd name="T42" fmla="*/ 2147483647 w 3022"/>
              <a:gd name="T43" fmla="*/ 2147483647 h 2330"/>
              <a:gd name="T44" fmla="*/ 2147483647 w 3022"/>
              <a:gd name="T45" fmla="*/ 2147483647 h 2330"/>
              <a:gd name="T46" fmla="*/ 2147483647 w 3022"/>
              <a:gd name="T47" fmla="*/ 2147483647 h 2330"/>
              <a:gd name="T48" fmla="*/ 2147483647 w 3022"/>
              <a:gd name="T49" fmla="*/ 2147483647 h 2330"/>
              <a:gd name="T50" fmla="*/ 2147483647 w 3022"/>
              <a:gd name="T51" fmla="*/ 2147483647 h 2330"/>
              <a:gd name="T52" fmla="*/ 2147483647 w 3022"/>
              <a:gd name="T53" fmla="*/ 2147483647 h 2330"/>
              <a:gd name="T54" fmla="*/ 2147483647 w 3022"/>
              <a:gd name="T55" fmla="*/ 2147483647 h 2330"/>
              <a:gd name="T56" fmla="*/ 2147483647 w 3022"/>
              <a:gd name="T57" fmla="*/ 2147483647 h 2330"/>
              <a:gd name="T58" fmla="*/ 2147483647 w 3022"/>
              <a:gd name="T59" fmla="*/ 2147483647 h 2330"/>
              <a:gd name="T60" fmla="*/ 2147483647 w 3022"/>
              <a:gd name="T61" fmla="*/ 2147483647 h 2330"/>
              <a:gd name="T62" fmla="*/ 2147483647 w 3022"/>
              <a:gd name="T63" fmla="*/ 2147483647 h 2330"/>
              <a:gd name="T64" fmla="*/ 2147483647 w 3022"/>
              <a:gd name="T65" fmla="*/ 2147483647 h 2330"/>
              <a:gd name="T66" fmla="*/ 2147483647 w 3022"/>
              <a:gd name="T67" fmla="*/ 2147483647 h 2330"/>
              <a:gd name="T68" fmla="*/ 2147483647 w 3022"/>
              <a:gd name="T69" fmla="*/ 2147483647 h 2330"/>
              <a:gd name="T70" fmla="*/ 2147483647 w 3022"/>
              <a:gd name="T71" fmla="*/ 2147483647 h 2330"/>
              <a:gd name="T72" fmla="*/ 2147483647 w 3022"/>
              <a:gd name="T73" fmla="*/ 2147483647 h 2330"/>
              <a:gd name="T74" fmla="*/ 2147483647 w 3022"/>
              <a:gd name="T75" fmla="*/ 2147483647 h 2330"/>
              <a:gd name="T76" fmla="*/ 2147483647 w 3022"/>
              <a:gd name="T77" fmla="*/ 2147483647 h 2330"/>
              <a:gd name="T78" fmla="*/ 2147483647 w 3022"/>
              <a:gd name="T79" fmla="*/ 2147483647 h 2330"/>
              <a:gd name="T80" fmla="*/ 2147483647 w 3022"/>
              <a:gd name="T81" fmla="*/ 2147483647 h 2330"/>
              <a:gd name="T82" fmla="*/ 2147483647 w 3022"/>
              <a:gd name="T83" fmla="*/ 2147483647 h 2330"/>
              <a:gd name="T84" fmla="*/ 2147483647 w 3022"/>
              <a:gd name="T85" fmla="*/ 0 h 23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2"/>
              <a:gd name="T130" fmla="*/ 0 h 2330"/>
              <a:gd name="T131" fmla="*/ 3022 w 3022"/>
              <a:gd name="T132" fmla="*/ 2330 h 233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2" h="2330">
                <a:moveTo>
                  <a:pt x="1512" y="0"/>
                </a:moveTo>
                <a:lnTo>
                  <a:pt x="1589" y="2"/>
                </a:lnTo>
                <a:lnTo>
                  <a:pt x="1666" y="6"/>
                </a:lnTo>
                <a:lnTo>
                  <a:pt x="1740" y="13"/>
                </a:lnTo>
                <a:lnTo>
                  <a:pt x="1815" y="23"/>
                </a:lnTo>
                <a:lnTo>
                  <a:pt x="1888" y="36"/>
                </a:lnTo>
                <a:lnTo>
                  <a:pt x="1959" y="52"/>
                </a:lnTo>
                <a:lnTo>
                  <a:pt x="2030" y="71"/>
                </a:lnTo>
                <a:lnTo>
                  <a:pt x="2099" y="92"/>
                </a:lnTo>
                <a:lnTo>
                  <a:pt x="2164" y="115"/>
                </a:lnTo>
                <a:lnTo>
                  <a:pt x="2230" y="140"/>
                </a:lnTo>
                <a:lnTo>
                  <a:pt x="2293" y="169"/>
                </a:lnTo>
                <a:lnTo>
                  <a:pt x="2354" y="200"/>
                </a:lnTo>
                <a:lnTo>
                  <a:pt x="2414" y="232"/>
                </a:lnTo>
                <a:lnTo>
                  <a:pt x="2471" y="267"/>
                </a:lnTo>
                <a:lnTo>
                  <a:pt x="2527" y="303"/>
                </a:lnTo>
                <a:lnTo>
                  <a:pt x="2579" y="342"/>
                </a:lnTo>
                <a:lnTo>
                  <a:pt x="2629" y="382"/>
                </a:lnTo>
                <a:lnTo>
                  <a:pt x="2677" y="424"/>
                </a:lnTo>
                <a:lnTo>
                  <a:pt x="2721" y="468"/>
                </a:lnTo>
                <a:lnTo>
                  <a:pt x="2763" y="514"/>
                </a:lnTo>
                <a:lnTo>
                  <a:pt x="2803" y="562"/>
                </a:lnTo>
                <a:lnTo>
                  <a:pt x="2840" y="610"/>
                </a:lnTo>
                <a:lnTo>
                  <a:pt x="2872" y="660"/>
                </a:lnTo>
                <a:lnTo>
                  <a:pt x="2903" y="712"/>
                </a:lnTo>
                <a:lnTo>
                  <a:pt x="2930" y="766"/>
                </a:lnTo>
                <a:lnTo>
                  <a:pt x="2955" y="820"/>
                </a:lnTo>
                <a:lnTo>
                  <a:pt x="2974" y="875"/>
                </a:lnTo>
                <a:lnTo>
                  <a:pt x="2991" y="931"/>
                </a:lnTo>
                <a:lnTo>
                  <a:pt x="3005" y="988"/>
                </a:lnTo>
                <a:lnTo>
                  <a:pt x="3014" y="1046"/>
                </a:lnTo>
                <a:lnTo>
                  <a:pt x="3020" y="1105"/>
                </a:lnTo>
                <a:lnTo>
                  <a:pt x="3022" y="1165"/>
                </a:lnTo>
                <a:lnTo>
                  <a:pt x="3020" y="1224"/>
                </a:lnTo>
                <a:lnTo>
                  <a:pt x="3014" y="1284"/>
                </a:lnTo>
                <a:lnTo>
                  <a:pt x="3005" y="1342"/>
                </a:lnTo>
                <a:lnTo>
                  <a:pt x="2991" y="1399"/>
                </a:lnTo>
                <a:lnTo>
                  <a:pt x="2974" y="1457"/>
                </a:lnTo>
                <a:lnTo>
                  <a:pt x="2955" y="1510"/>
                </a:lnTo>
                <a:lnTo>
                  <a:pt x="2930" y="1566"/>
                </a:lnTo>
                <a:lnTo>
                  <a:pt x="2903" y="1618"/>
                </a:lnTo>
                <a:lnTo>
                  <a:pt x="2872" y="1670"/>
                </a:lnTo>
                <a:lnTo>
                  <a:pt x="2840" y="1720"/>
                </a:lnTo>
                <a:lnTo>
                  <a:pt x="2803" y="1770"/>
                </a:lnTo>
                <a:lnTo>
                  <a:pt x="2763" y="1816"/>
                </a:lnTo>
                <a:lnTo>
                  <a:pt x="2721" y="1862"/>
                </a:lnTo>
                <a:lnTo>
                  <a:pt x="2677" y="1906"/>
                </a:lnTo>
                <a:lnTo>
                  <a:pt x="2629" y="1948"/>
                </a:lnTo>
                <a:lnTo>
                  <a:pt x="2579" y="1988"/>
                </a:lnTo>
                <a:lnTo>
                  <a:pt x="2527" y="2027"/>
                </a:lnTo>
                <a:lnTo>
                  <a:pt x="2471" y="2063"/>
                </a:lnTo>
                <a:lnTo>
                  <a:pt x="2414" y="2098"/>
                </a:lnTo>
                <a:lnTo>
                  <a:pt x="2354" y="2130"/>
                </a:lnTo>
                <a:lnTo>
                  <a:pt x="2293" y="2161"/>
                </a:lnTo>
                <a:lnTo>
                  <a:pt x="2230" y="2190"/>
                </a:lnTo>
                <a:lnTo>
                  <a:pt x="2164" y="2215"/>
                </a:lnTo>
                <a:lnTo>
                  <a:pt x="2099" y="2238"/>
                </a:lnTo>
                <a:lnTo>
                  <a:pt x="2030" y="2259"/>
                </a:lnTo>
                <a:lnTo>
                  <a:pt x="1959" y="2278"/>
                </a:lnTo>
                <a:lnTo>
                  <a:pt x="1888" y="2294"/>
                </a:lnTo>
                <a:lnTo>
                  <a:pt x="1815" y="2307"/>
                </a:lnTo>
                <a:lnTo>
                  <a:pt x="1740" y="2317"/>
                </a:lnTo>
                <a:lnTo>
                  <a:pt x="1666" y="2324"/>
                </a:lnTo>
                <a:lnTo>
                  <a:pt x="1589" y="2330"/>
                </a:lnTo>
                <a:lnTo>
                  <a:pt x="1512" y="2330"/>
                </a:lnTo>
                <a:lnTo>
                  <a:pt x="1433" y="2330"/>
                </a:lnTo>
                <a:lnTo>
                  <a:pt x="1357" y="2324"/>
                </a:lnTo>
                <a:lnTo>
                  <a:pt x="1282" y="2317"/>
                </a:lnTo>
                <a:lnTo>
                  <a:pt x="1207" y="2307"/>
                </a:lnTo>
                <a:lnTo>
                  <a:pt x="1134" y="2294"/>
                </a:lnTo>
                <a:lnTo>
                  <a:pt x="1063" y="2278"/>
                </a:lnTo>
                <a:lnTo>
                  <a:pt x="992" y="2259"/>
                </a:lnTo>
                <a:lnTo>
                  <a:pt x="923" y="2238"/>
                </a:lnTo>
                <a:lnTo>
                  <a:pt x="858" y="2215"/>
                </a:lnTo>
                <a:lnTo>
                  <a:pt x="792" y="2190"/>
                </a:lnTo>
                <a:lnTo>
                  <a:pt x="729" y="2161"/>
                </a:lnTo>
                <a:lnTo>
                  <a:pt x="668" y="2130"/>
                </a:lnTo>
                <a:lnTo>
                  <a:pt x="608" y="2098"/>
                </a:lnTo>
                <a:lnTo>
                  <a:pt x="551" y="2063"/>
                </a:lnTo>
                <a:lnTo>
                  <a:pt x="495" y="2027"/>
                </a:lnTo>
                <a:lnTo>
                  <a:pt x="443" y="1988"/>
                </a:lnTo>
                <a:lnTo>
                  <a:pt x="393" y="1948"/>
                </a:lnTo>
                <a:lnTo>
                  <a:pt x="345" y="1906"/>
                </a:lnTo>
                <a:lnTo>
                  <a:pt x="301" y="1862"/>
                </a:lnTo>
                <a:lnTo>
                  <a:pt x="259" y="1816"/>
                </a:lnTo>
                <a:lnTo>
                  <a:pt x="219" y="1770"/>
                </a:lnTo>
                <a:lnTo>
                  <a:pt x="182" y="1720"/>
                </a:lnTo>
                <a:lnTo>
                  <a:pt x="150" y="1670"/>
                </a:lnTo>
                <a:lnTo>
                  <a:pt x="119" y="1618"/>
                </a:lnTo>
                <a:lnTo>
                  <a:pt x="92" y="1566"/>
                </a:lnTo>
                <a:lnTo>
                  <a:pt x="67" y="1510"/>
                </a:lnTo>
                <a:lnTo>
                  <a:pt x="48" y="1457"/>
                </a:lnTo>
                <a:lnTo>
                  <a:pt x="31" y="1399"/>
                </a:lnTo>
                <a:lnTo>
                  <a:pt x="17" y="1342"/>
                </a:lnTo>
                <a:lnTo>
                  <a:pt x="8" y="1284"/>
                </a:lnTo>
                <a:lnTo>
                  <a:pt x="2" y="1224"/>
                </a:lnTo>
                <a:lnTo>
                  <a:pt x="0" y="1165"/>
                </a:lnTo>
                <a:lnTo>
                  <a:pt x="2" y="1105"/>
                </a:lnTo>
                <a:lnTo>
                  <a:pt x="8" y="1046"/>
                </a:lnTo>
                <a:lnTo>
                  <a:pt x="17" y="988"/>
                </a:lnTo>
                <a:lnTo>
                  <a:pt x="31" y="931"/>
                </a:lnTo>
                <a:lnTo>
                  <a:pt x="48" y="875"/>
                </a:lnTo>
                <a:lnTo>
                  <a:pt x="67" y="820"/>
                </a:lnTo>
                <a:lnTo>
                  <a:pt x="92" y="766"/>
                </a:lnTo>
                <a:lnTo>
                  <a:pt x="119" y="712"/>
                </a:lnTo>
                <a:lnTo>
                  <a:pt x="150" y="660"/>
                </a:lnTo>
                <a:lnTo>
                  <a:pt x="182" y="610"/>
                </a:lnTo>
                <a:lnTo>
                  <a:pt x="219" y="562"/>
                </a:lnTo>
                <a:lnTo>
                  <a:pt x="259" y="514"/>
                </a:lnTo>
                <a:lnTo>
                  <a:pt x="301" y="468"/>
                </a:lnTo>
                <a:lnTo>
                  <a:pt x="345" y="424"/>
                </a:lnTo>
                <a:lnTo>
                  <a:pt x="393" y="382"/>
                </a:lnTo>
                <a:lnTo>
                  <a:pt x="443" y="342"/>
                </a:lnTo>
                <a:lnTo>
                  <a:pt x="495" y="303"/>
                </a:lnTo>
                <a:lnTo>
                  <a:pt x="551" y="267"/>
                </a:lnTo>
                <a:lnTo>
                  <a:pt x="608" y="232"/>
                </a:lnTo>
                <a:lnTo>
                  <a:pt x="668" y="200"/>
                </a:lnTo>
                <a:lnTo>
                  <a:pt x="729" y="169"/>
                </a:lnTo>
                <a:lnTo>
                  <a:pt x="792" y="140"/>
                </a:lnTo>
                <a:lnTo>
                  <a:pt x="858" y="115"/>
                </a:lnTo>
                <a:lnTo>
                  <a:pt x="923" y="92"/>
                </a:lnTo>
                <a:lnTo>
                  <a:pt x="992" y="71"/>
                </a:lnTo>
                <a:lnTo>
                  <a:pt x="1063" y="52"/>
                </a:lnTo>
                <a:lnTo>
                  <a:pt x="1134" y="36"/>
                </a:lnTo>
                <a:lnTo>
                  <a:pt x="1207" y="23"/>
                </a:lnTo>
                <a:lnTo>
                  <a:pt x="1282" y="13"/>
                </a:lnTo>
                <a:lnTo>
                  <a:pt x="1357" y="6"/>
                </a:lnTo>
                <a:lnTo>
                  <a:pt x="1433" y="2"/>
                </a:lnTo>
                <a:lnTo>
                  <a:pt x="1512" y="0"/>
                </a:lnTo>
              </a:path>
            </a:pathLst>
          </a:custGeom>
          <a:noFill/>
          <a:ln w="635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7856" name="Freeform 1272"/>
          <p:cNvSpPr>
            <a:spLocks/>
          </p:cNvSpPr>
          <p:nvPr/>
        </p:nvSpPr>
        <p:spPr bwMode="auto">
          <a:xfrm>
            <a:off x="3353791" y="3698875"/>
            <a:ext cx="1306689" cy="1843088"/>
          </a:xfrm>
          <a:custGeom>
            <a:avLst/>
            <a:gdLst>
              <a:gd name="T0" fmla="*/ 0 w 926"/>
              <a:gd name="T1" fmla="*/ 0 h 1161"/>
              <a:gd name="T2" fmla="*/ 2147483647 w 926"/>
              <a:gd name="T3" fmla="*/ 2147483647 h 1161"/>
              <a:gd name="T4" fmla="*/ 2147483647 w 926"/>
              <a:gd name="T5" fmla="*/ 2147483647 h 1161"/>
              <a:gd name="T6" fmla="*/ 2147483647 w 926"/>
              <a:gd name="T7" fmla="*/ 2147483647 h 1161"/>
              <a:gd name="T8" fmla="*/ 2147483647 w 926"/>
              <a:gd name="T9" fmla="*/ 2147483647 h 1161"/>
              <a:gd name="T10" fmla="*/ 2147483647 w 926"/>
              <a:gd name="T11" fmla="*/ 2147483647 h 1161"/>
              <a:gd name="T12" fmla="*/ 2147483647 w 926"/>
              <a:gd name="T13" fmla="*/ 2147483647 h 1161"/>
              <a:gd name="T14" fmla="*/ 2147483647 w 926"/>
              <a:gd name="T15" fmla="*/ 2147483647 h 1161"/>
              <a:gd name="T16" fmla="*/ 2147483647 w 926"/>
              <a:gd name="T17" fmla="*/ 2147483647 h 1161"/>
              <a:gd name="T18" fmla="*/ 2147483647 w 926"/>
              <a:gd name="T19" fmla="*/ 2147483647 h 1161"/>
              <a:gd name="T20" fmla="*/ 2147483647 w 926"/>
              <a:gd name="T21" fmla="*/ 2147483647 h 1161"/>
              <a:gd name="T22" fmla="*/ 2147483647 w 926"/>
              <a:gd name="T23" fmla="*/ 2147483647 h 1161"/>
              <a:gd name="T24" fmla="*/ 2147483647 w 926"/>
              <a:gd name="T25" fmla="*/ 2147483647 h 1161"/>
              <a:gd name="T26" fmla="*/ 2147483647 w 926"/>
              <a:gd name="T27" fmla="*/ 2147483647 h 1161"/>
              <a:gd name="T28" fmla="*/ 2147483647 w 926"/>
              <a:gd name="T29" fmla="*/ 2147483647 h 1161"/>
              <a:gd name="T30" fmla="*/ 2147483647 w 926"/>
              <a:gd name="T31" fmla="*/ 2147483647 h 1161"/>
              <a:gd name="T32" fmla="*/ 2147483647 w 926"/>
              <a:gd name="T33" fmla="*/ 2147483647 h 1161"/>
              <a:gd name="T34" fmla="*/ 2147483647 w 926"/>
              <a:gd name="T35" fmla="*/ 2147483647 h 1161"/>
              <a:gd name="T36" fmla="*/ 0 w 926"/>
              <a:gd name="T37" fmla="*/ 0 h 11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26"/>
              <a:gd name="T58" fmla="*/ 0 h 1161"/>
              <a:gd name="T59" fmla="*/ 926 w 926"/>
              <a:gd name="T60" fmla="*/ 1161 h 11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26" h="1161">
                <a:moveTo>
                  <a:pt x="0" y="0"/>
                </a:moveTo>
                <a:lnTo>
                  <a:pt x="926" y="919"/>
                </a:lnTo>
                <a:lnTo>
                  <a:pt x="884" y="944"/>
                </a:lnTo>
                <a:lnTo>
                  <a:pt x="838" y="969"/>
                </a:lnTo>
                <a:lnTo>
                  <a:pt x="794" y="992"/>
                </a:lnTo>
                <a:lnTo>
                  <a:pt x="746" y="1013"/>
                </a:lnTo>
                <a:lnTo>
                  <a:pt x="698" y="1033"/>
                </a:lnTo>
                <a:lnTo>
                  <a:pt x="648" y="1052"/>
                </a:lnTo>
                <a:lnTo>
                  <a:pt x="598" y="1069"/>
                </a:lnTo>
                <a:lnTo>
                  <a:pt x="547" y="1084"/>
                </a:lnTo>
                <a:lnTo>
                  <a:pt x="495" y="1100"/>
                </a:lnTo>
                <a:lnTo>
                  <a:pt x="443" y="1113"/>
                </a:lnTo>
                <a:lnTo>
                  <a:pt x="391" y="1125"/>
                </a:lnTo>
                <a:lnTo>
                  <a:pt x="337" y="1134"/>
                </a:lnTo>
                <a:lnTo>
                  <a:pt x="284" y="1144"/>
                </a:lnTo>
                <a:lnTo>
                  <a:pt x="230" y="1152"/>
                </a:lnTo>
                <a:lnTo>
                  <a:pt x="176" y="1157"/>
                </a:lnTo>
                <a:lnTo>
                  <a:pt x="124" y="1161"/>
                </a:lnTo>
                <a:lnTo>
                  <a:pt x="0" y="0"/>
                </a:lnTo>
                <a:close/>
              </a:path>
            </a:pathLst>
          </a:custGeom>
          <a:solidFill>
            <a:srgbClr val="1696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7857" name="Freeform 1273"/>
          <p:cNvSpPr>
            <a:spLocks/>
          </p:cNvSpPr>
          <p:nvPr/>
        </p:nvSpPr>
        <p:spPr bwMode="auto">
          <a:xfrm>
            <a:off x="3353791" y="3698875"/>
            <a:ext cx="1306689" cy="1843088"/>
          </a:xfrm>
          <a:custGeom>
            <a:avLst/>
            <a:gdLst>
              <a:gd name="T0" fmla="*/ 0 w 926"/>
              <a:gd name="T1" fmla="*/ 0 h 1161"/>
              <a:gd name="T2" fmla="*/ 2147483647 w 926"/>
              <a:gd name="T3" fmla="*/ 2147483647 h 1161"/>
              <a:gd name="T4" fmla="*/ 2147483647 w 926"/>
              <a:gd name="T5" fmla="*/ 2147483647 h 1161"/>
              <a:gd name="T6" fmla="*/ 2147483647 w 926"/>
              <a:gd name="T7" fmla="*/ 2147483647 h 1161"/>
              <a:gd name="T8" fmla="*/ 2147483647 w 926"/>
              <a:gd name="T9" fmla="*/ 2147483647 h 1161"/>
              <a:gd name="T10" fmla="*/ 2147483647 w 926"/>
              <a:gd name="T11" fmla="*/ 2147483647 h 1161"/>
              <a:gd name="T12" fmla="*/ 2147483647 w 926"/>
              <a:gd name="T13" fmla="*/ 2147483647 h 1161"/>
              <a:gd name="T14" fmla="*/ 2147483647 w 926"/>
              <a:gd name="T15" fmla="*/ 2147483647 h 1161"/>
              <a:gd name="T16" fmla="*/ 2147483647 w 926"/>
              <a:gd name="T17" fmla="*/ 2147483647 h 1161"/>
              <a:gd name="T18" fmla="*/ 2147483647 w 926"/>
              <a:gd name="T19" fmla="*/ 2147483647 h 1161"/>
              <a:gd name="T20" fmla="*/ 2147483647 w 926"/>
              <a:gd name="T21" fmla="*/ 2147483647 h 1161"/>
              <a:gd name="T22" fmla="*/ 2147483647 w 926"/>
              <a:gd name="T23" fmla="*/ 2147483647 h 1161"/>
              <a:gd name="T24" fmla="*/ 2147483647 w 926"/>
              <a:gd name="T25" fmla="*/ 2147483647 h 1161"/>
              <a:gd name="T26" fmla="*/ 2147483647 w 926"/>
              <a:gd name="T27" fmla="*/ 2147483647 h 1161"/>
              <a:gd name="T28" fmla="*/ 2147483647 w 926"/>
              <a:gd name="T29" fmla="*/ 2147483647 h 1161"/>
              <a:gd name="T30" fmla="*/ 2147483647 w 926"/>
              <a:gd name="T31" fmla="*/ 2147483647 h 1161"/>
              <a:gd name="T32" fmla="*/ 2147483647 w 926"/>
              <a:gd name="T33" fmla="*/ 2147483647 h 1161"/>
              <a:gd name="T34" fmla="*/ 2147483647 w 926"/>
              <a:gd name="T35" fmla="*/ 2147483647 h 1161"/>
              <a:gd name="T36" fmla="*/ 0 w 926"/>
              <a:gd name="T37" fmla="*/ 0 h 11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26"/>
              <a:gd name="T58" fmla="*/ 0 h 1161"/>
              <a:gd name="T59" fmla="*/ 926 w 926"/>
              <a:gd name="T60" fmla="*/ 1161 h 11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26" h="1161">
                <a:moveTo>
                  <a:pt x="0" y="0"/>
                </a:moveTo>
                <a:lnTo>
                  <a:pt x="926" y="919"/>
                </a:lnTo>
                <a:lnTo>
                  <a:pt x="884" y="944"/>
                </a:lnTo>
                <a:lnTo>
                  <a:pt x="838" y="969"/>
                </a:lnTo>
                <a:lnTo>
                  <a:pt x="794" y="992"/>
                </a:lnTo>
                <a:lnTo>
                  <a:pt x="746" y="1013"/>
                </a:lnTo>
                <a:lnTo>
                  <a:pt x="698" y="1033"/>
                </a:lnTo>
                <a:lnTo>
                  <a:pt x="648" y="1052"/>
                </a:lnTo>
                <a:lnTo>
                  <a:pt x="598" y="1069"/>
                </a:lnTo>
                <a:lnTo>
                  <a:pt x="547" y="1084"/>
                </a:lnTo>
                <a:lnTo>
                  <a:pt x="495" y="1100"/>
                </a:lnTo>
                <a:lnTo>
                  <a:pt x="443" y="1113"/>
                </a:lnTo>
                <a:lnTo>
                  <a:pt x="391" y="1125"/>
                </a:lnTo>
                <a:lnTo>
                  <a:pt x="337" y="1134"/>
                </a:lnTo>
                <a:lnTo>
                  <a:pt x="284" y="1144"/>
                </a:lnTo>
                <a:lnTo>
                  <a:pt x="230" y="1152"/>
                </a:lnTo>
                <a:lnTo>
                  <a:pt x="176" y="1157"/>
                </a:lnTo>
                <a:lnTo>
                  <a:pt x="124" y="1161"/>
                </a:lnTo>
                <a:lnTo>
                  <a:pt x="0" y="0"/>
                </a:lnTo>
              </a:path>
            </a:pathLst>
          </a:custGeom>
          <a:noFill/>
          <a:ln w="635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7858" name="Rectangle 1274"/>
          <p:cNvSpPr>
            <a:spLocks noChangeArrowheads="1"/>
          </p:cNvSpPr>
          <p:nvPr/>
        </p:nvSpPr>
        <p:spPr bwMode="auto">
          <a:xfrm>
            <a:off x="2396067" y="2389189"/>
            <a:ext cx="84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b="1" smtClean="0">
                <a:solidFill>
                  <a:srgbClr val="000000"/>
                </a:solidFill>
                <a:latin typeface="Humnst777 BT"/>
              </a:rPr>
              <a:t> </a:t>
            </a:r>
            <a:endParaRPr lang="en-GB" b="1" smtClean="0">
              <a:solidFill>
                <a:srgbClr val="FFFFFF"/>
              </a:solidFill>
            </a:endParaRPr>
          </a:p>
        </p:txBody>
      </p:sp>
      <p:sp>
        <p:nvSpPr>
          <p:cNvPr id="247859" name="Rectangle 1275"/>
          <p:cNvSpPr>
            <a:spLocks noChangeArrowheads="1"/>
          </p:cNvSpPr>
          <p:nvPr/>
        </p:nvSpPr>
        <p:spPr bwMode="auto">
          <a:xfrm>
            <a:off x="2472267" y="2405458"/>
            <a:ext cx="103874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3200" b="1" smtClean="0">
                <a:solidFill>
                  <a:srgbClr val="FFFFFF"/>
                </a:solidFill>
                <a:latin typeface="Humnst777 BT"/>
              </a:rPr>
              <a:t>Typ 2</a:t>
            </a:r>
            <a:endParaRPr lang="en-GB" sz="3200" b="1" smtClean="0">
              <a:solidFill>
                <a:srgbClr val="FFFFFF"/>
              </a:solidFill>
            </a:endParaRPr>
          </a:p>
        </p:txBody>
      </p:sp>
      <p:sp>
        <p:nvSpPr>
          <p:cNvPr id="247860" name="Rectangle 1276"/>
          <p:cNvSpPr>
            <a:spLocks noChangeArrowheads="1"/>
          </p:cNvSpPr>
          <p:nvPr/>
        </p:nvSpPr>
        <p:spPr bwMode="auto">
          <a:xfrm>
            <a:off x="3537656" y="4856164"/>
            <a:ext cx="780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b="1" smtClean="0">
                <a:solidFill>
                  <a:srgbClr val="FFFFFF"/>
                </a:solidFill>
                <a:latin typeface="Humnst777 BT"/>
              </a:rPr>
              <a:t>Typ 1</a:t>
            </a:r>
            <a:endParaRPr lang="en-GB" b="1" smtClean="0">
              <a:solidFill>
                <a:srgbClr val="FFFFFF"/>
              </a:solidFill>
            </a:endParaRPr>
          </a:p>
        </p:txBody>
      </p:sp>
      <p:sp>
        <p:nvSpPr>
          <p:cNvPr id="247861" name="Rectangle 1277"/>
          <p:cNvSpPr>
            <a:spLocks noChangeArrowheads="1"/>
          </p:cNvSpPr>
          <p:nvPr/>
        </p:nvSpPr>
        <p:spPr bwMode="auto">
          <a:xfrm>
            <a:off x="3550415" y="4872039"/>
            <a:ext cx="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sv-SE" b="1" smtClean="0">
              <a:solidFill>
                <a:srgbClr val="FFFFFF"/>
              </a:solidFill>
            </a:endParaRPr>
          </a:p>
        </p:txBody>
      </p:sp>
      <p:sp>
        <p:nvSpPr>
          <p:cNvPr id="247862" name="Rectangle 1278"/>
          <p:cNvSpPr>
            <a:spLocks noChangeArrowheads="1"/>
          </p:cNvSpPr>
          <p:nvPr/>
        </p:nvSpPr>
        <p:spPr bwMode="auto">
          <a:xfrm>
            <a:off x="2497688" y="720726"/>
            <a:ext cx="17120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sv-SE" sz="6000" b="1" dirty="0" smtClean="0">
                <a:solidFill>
                  <a:srgbClr val="FFCC00"/>
                </a:solidFill>
                <a:latin typeface="Humnst777 BT"/>
              </a:rPr>
              <a:t>1975</a:t>
            </a:r>
          </a:p>
        </p:txBody>
      </p:sp>
    </p:spTree>
    <p:extLst>
      <p:ext uri="{BB962C8B-B14F-4D97-AF65-F5344CB8AC3E}">
        <p14:creationId xmlns:p14="http://schemas.microsoft.com/office/powerpoint/2010/main" val="28336999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8834" name="Group 1026"/>
          <p:cNvGrpSpPr>
            <a:grpSpLocks/>
          </p:cNvGrpSpPr>
          <p:nvPr/>
        </p:nvGrpSpPr>
        <p:grpSpPr bwMode="auto">
          <a:xfrm>
            <a:off x="457203" y="255588"/>
            <a:ext cx="8111067" cy="6602412"/>
            <a:chOff x="326" y="94"/>
            <a:chExt cx="5109" cy="4159"/>
          </a:xfrm>
        </p:grpSpPr>
        <p:sp>
          <p:nvSpPr>
            <p:cNvPr id="248893" name="Freeform 1027"/>
            <p:cNvSpPr>
              <a:spLocks/>
            </p:cNvSpPr>
            <p:nvPr/>
          </p:nvSpPr>
          <p:spPr bwMode="auto">
            <a:xfrm>
              <a:off x="329" y="664"/>
              <a:ext cx="943" cy="868"/>
            </a:xfrm>
            <a:custGeom>
              <a:avLst/>
              <a:gdLst>
                <a:gd name="T0" fmla="*/ 104 w 943"/>
                <a:gd name="T1" fmla="*/ 93 h 868"/>
                <a:gd name="T2" fmla="*/ 176 w 943"/>
                <a:gd name="T3" fmla="*/ 37 h 868"/>
                <a:gd name="T4" fmla="*/ 230 w 943"/>
                <a:gd name="T5" fmla="*/ 71 h 868"/>
                <a:gd name="T6" fmla="*/ 237 w 943"/>
                <a:gd name="T7" fmla="*/ 31 h 868"/>
                <a:gd name="T8" fmla="*/ 273 w 943"/>
                <a:gd name="T9" fmla="*/ 12 h 868"/>
                <a:gd name="T10" fmla="*/ 309 w 943"/>
                <a:gd name="T11" fmla="*/ 52 h 868"/>
                <a:gd name="T12" fmla="*/ 336 w 943"/>
                <a:gd name="T13" fmla="*/ 152 h 868"/>
                <a:gd name="T14" fmla="*/ 319 w 943"/>
                <a:gd name="T15" fmla="*/ 260 h 868"/>
                <a:gd name="T16" fmla="*/ 324 w 943"/>
                <a:gd name="T17" fmla="*/ 284 h 868"/>
                <a:gd name="T18" fmla="*/ 374 w 943"/>
                <a:gd name="T19" fmla="*/ 279 h 868"/>
                <a:gd name="T20" fmla="*/ 389 w 943"/>
                <a:gd name="T21" fmla="*/ 244 h 868"/>
                <a:gd name="T22" fmla="*/ 399 w 943"/>
                <a:gd name="T23" fmla="*/ 190 h 868"/>
                <a:gd name="T24" fmla="*/ 432 w 943"/>
                <a:gd name="T25" fmla="*/ 181 h 868"/>
                <a:gd name="T26" fmla="*/ 462 w 943"/>
                <a:gd name="T27" fmla="*/ 183 h 868"/>
                <a:gd name="T28" fmla="*/ 464 w 943"/>
                <a:gd name="T29" fmla="*/ 242 h 868"/>
                <a:gd name="T30" fmla="*/ 469 w 943"/>
                <a:gd name="T31" fmla="*/ 279 h 868"/>
                <a:gd name="T32" fmla="*/ 486 w 943"/>
                <a:gd name="T33" fmla="*/ 256 h 868"/>
                <a:gd name="T34" fmla="*/ 531 w 943"/>
                <a:gd name="T35" fmla="*/ 221 h 868"/>
                <a:gd name="T36" fmla="*/ 585 w 943"/>
                <a:gd name="T37" fmla="*/ 221 h 868"/>
                <a:gd name="T38" fmla="*/ 630 w 943"/>
                <a:gd name="T39" fmla="*/ 240 h 868"/>
                <a:gd name="T40" fmla="*/ 650 w 943"/>
                <a:gd name="T41" fmla="*/ 284 h 868"/>
                <a:gd name="T42" fmla="*/ 689 w 943"/>
                <a:gd name="T43" fmla="*/ 258 h 868"/>
                <a:gd name="T44" fmla="*/ 711 w 943"/>
                <a:gd name="T45" fmla="*/ 252 h 868"/>
                <a:gd name="T46" fmla="*/ 735 w 943"/>
                <a:gd name="T47" fmla="*/ 288 h 868"/>
                <a:gd name="T48" fmla="*/ 754 w 943"/>
                <a:gd name="T49" fmla="*/ 306 h 868"/>
                <a:gd name="T50" fmla="*/ 761 w 943"/>
                <a:gd name="T51" fmla="*/ 260 h 868"/>
                <a:gd name="T52" fmla="*/ 778 w 943"/>
                <a:gd name="T53" fmla="*/ 219 h 868"/>
                <a:gd name="T54" fmla="*/ 810 w 943"/>
                <a:gd name="T55" fmla="*/ 238 h 868"/>
                <a:gd name="T56" fmla="*/ 832 w 943"/>
                <a:gd name="T57" fmla="*/ 283 h 868"/>
                <a:gd name="T58" fmla="*/ 855 w 943"/>
                <a:gd name="T59" fmla="*/ 325 h 868"/>
                <a:gd name="T60" fmla="*/ 880 w 943"/>
                <a:gd name="T61" fmla="*/ 302 h 868"/>
                <a:gd name="T62" fmla="*/ 899 w 943"/>
                <a:gd name="T63" fmla="*/ 334 h 868"/>
                <a:gd name="T64" fmla="*/ 906 w 943"/>
                <a:gd name="T65" fmla="*/ 363 h 868"/>
                <a:gd name="T66" fmla="*/ 885 w 943"/>
                <a:gd name="T67" fmla="*/ 394 h 868"/>
                <a:gd name="T68" fmla="*/ 897 w 943"/>
                <a:gd name="T69" fmla="*/ 450 h 868"/>
                <a:gd name="T70" fmla="*/ 930 w 943"/>
                <a:gd name="T71" fmla="*/ 513 h 868"/>
                <a:gd name="T72" fmla="*/ 943 w 943"/>
                <a:gd name="T73" fmla="*/ 593 h 868"/>
                <a:gd name="T74" fmla="*/ 930 w 943"/>
                <a:gd name="T75" fmla="*/ 657 h 868"/>
                <a:gd name="T76" fmla="*/ 894 w 943"/>
                <a:gd name="T77" fmla="*/ 705 h 868"/>
                <a:gd name="T78" fmla="*/ 774 w 943"/>
                <a:gd name="T79" fmla="*/ 766 h 868"/>
                <a:gd name="T80" fmla="*/ 652 w 943"/>
                <a:gd name="T81" fmla="*/ 816 h 868"/>
                <a:gd name="T82" fmla="*/ 609 w 943"/>
                <a:gd name="T83" fmla="*/ 831 h 868"/>
                <a:gd name="T84" fmla="*/ 541 w 943"/>
                <a:gd name="T85" fmla="*/ 824 h 868"/>
                <a:gd name="T86" fmla="*/ 449 w 943"/>
                <a:gd name="T87" fmla="*/ 849 h 868"/>
                <a:gd name="T88" fmla="*/ 365 w 943"/>
                <a:gd name="T89" fmla="*/ 868 h 868"/>
                <a:gd name="T90" fmla="*/ 288 w 943"/>
                <a:gd name="T91" fmla="*/ 824 h 868"/>
                <a:gd name="T92" fmla="*/ 183 w 943"/>
                <a:gd name="T93" fmla="*/ 699 h 868"/>
                <a:gd name="T94" fmla="*/ 116 w 943"/>
                <a:gd name="T95" fmla="*/ 638 h 868"/>
                <a:gd name="T96" fmla="*/ 72 w 943"/>
                <a:gd name="T97" fmla="*/ 618 h 868"/>
                <a:gd name="T98" fmla="*/ 33 w 943"/>
                <a:gd name="T99" fmla="*/ 582 h 868"/>
                <a:gd name="T100" fmla="*/ 39 w 943"/>
                <a:gd name="T101" fmla="*/ 540 h 868"/>
                <a:gd name="T102" fmla="*/ 113 w 943"/>
                <a:gd name="T103" fmla="*/ 528 h 868"/>
                <a:gd name="T104" fmla="*/ 135 w 943"/>
                <a:gd name="T105" fmla="*/ 461 h 868"/>
                <a:gd name="T106" fmla="*/ 114 w 943"/>
                <a:gd name="T107" fmla="*/ 405 h 868"/>
                <a:gd name="T108" fmla="*/ 63 w 943"/>
                <a:gd name="T109" fmla="*/ 373 h 868"/>
                <a:gd name="T110" fmla="*/ 4 w 943"/>
                <a:gd name="T111" fmla="*/ 352 h 868"/>
                <a:gd name="T112" fmla="*/ 9 w 943"/>
                <a:gd name="T113" fmla="*/ 304 h 868"/>
                <a:gd name="T114" fmla="*/ 51 w 943"/>
                <a:gd name="T115" fmla="*/ 290 h 868"/>
                <a:gd name="T116" fmla="*/ 118 w 943"/>
                <a:gd name="T117" fmla="*/ 302 h 868"/>
                <a:gd name="T118" fmla="*/ 179 w 943"/>
                <a:gd name="T119" fmla="*/ 235 h 868"/>
                <a:gd name="T120" fmla="*/ 114 w 943"/>
                <a:gd name="T121" fmla="*/ 204 h 868"/>
                <a:gd name="T122" fmla="*/ 77 w 943"/>
                <a:gd name="T123" fmla="*/ 179 h 868"/>
                <a:gd name="T124" fmla="*/ 63 w 943"/>
                <a:gd name="T125" fmla="*/ 135 h 8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43" h="868">
                  <a:moveTo>
                    <a:pt x="63" y="135"/>
                  </a:moveTo>
                  <a:lnTo>
                    <a:pt x="75" y="121"/>
                  </a:lnTo>
                  <a:lnTo>
                    <a:pt x="89" y="108"/>
                  </a:lnTo>
                  <a:lnTo>
                    <a:pt x="104" y="93"/>
                  </a:lnTo>
                  <a:lnTo>
                    <a:pt x="123" y="75"/>
                  </a:lnTo>
                  <a:lnTo>
                    <a:pt x="140" y="62"/>
                  </a:lnTo>
                  <a:lnTo>
                    <a:pt x="159" y="48"/>
                  </a:lnTo>
                  <a:lnTo>
                    <a:pt x="176" y="37"/>
                  </a:lnTo>
                  <a:lnTo>
                    <a:pt x="193" y="27"/>
                  </a:lnTo>
                  <a:lnTo>
                    <a:pt x="210" y="48"/>
                  </a:lnTo>
                  <a:lnTo>
                    <a:pt x="222" y="64"/>
                  </a:lnTo>
                  <a:lnTo>
                    <a:pt x="230" y="71"/>
                  </a:lnTo>
                  <a:lnTo>
                    <a:pt x="234" y="71"/>
                  </a:lnTo>
                  <a:lnTo>
                    <a:pt x="236" y="66"/>
                  </a:lnTo>
                  <a:lnTo>
                    <a:pt x="237" y="52"/>
                  </a:lnTo>
                  <a:lnTo>
                    <a:pt x="237" y="31"/>
                  </a:lnTo>
                  <a:lnTo>
                    <a:pt x="239" y="0"/>
                  </a:lnTo>
                  <a:lnTo>
                    <a:pt x="251" y="2"/>
                  </a:lnTo>
                  <a:lnTo>
                    <a:pt x="263" y="6"/>
                  </a:lnTo>
                  <a:lnTo>
                    <a:pt x="273" y="12"/>
                  </a:lnTo>
                  <a:lnTo>
                    <a:pt x="283" y="20"/>
                  </a:lnTo>
                  <a:lnTo>
                    <a:pt x="294" y="29"/>
                  </a:lnTo>
                  <a:lnTo>
                    <a:pt x="300" y="41"/>
                  </a:lnTo>
                  <a:lnTo>
                    <a:pt x="309" y="52"/>
                  </a:lnTo>
                  <a:lnTo>
                    <a:pt x="314" y="66"/>
                  </a:lnTo>
                  <a:lnTo>
                    <a:pt x="324" y="94"/>
                  </a:lnTo>
                  <a:lnTo>
                    <a:pt x="333" y="123"/>
                  </a:lnTo>
                  <a:lnTo>
                    <a:pt x="336" y="152"/>
                  </a:lnTo>
                  <a:lnTo>
                    <a:pt x="338" y="179"/>
                  </a:lnTo>
                  <a:lnTo>
                    <a:pt x="331" y="212"/>
                  </a:lnTo>
                  <a:lnTo>
                    <a:pt x="324" y="238"/>
                  </a:lnTo>
                  <a:lnTo>
                    <a:pt x="319" y="260"/>
                  </a:lnTo>
                  <a:lnTo>
                    <a:pt x="317" y="273"/>
                  </a:lnTo>
                  <a:lnTo>
                    <a:pt x="317" y="279"/>
                  </a:lnTo>
                  <a:lnTo>
                    <a:pt x="321" y="283"/>
                  </a:lnTo>
                  <a:lnTo>
                    <a:pt x="324" y="284"/>
                  </a:lnTo>
                  <a:lnTo>
                    <a:pt x="329" y="286"/>
                  </a:lnTo>
                  <a:lnTo>
                    <a:pt x="345" y="286"/>
                  </a:lnTo>
                  <a:lnTo>
                    <a:pt x="370" y="283"/>
                  </a:lnTo>
                  <a:lnTo>
                    <a:pt x="374" y="279"/>
                  </a:lnTo>
                  <a:lnTo>
                    <a:pt x="379" y="275"/>
                  </a:lnTo>
                  <a:lnTo>
                    <a:pt x="382" y="269"/>
                  </a:lnTo>
                  <a:lnTo>
                    <a:pt x="386" y="261"/>
                  </a:lnTo>
                  <a:lnTo>
                    <a:pt x="389" y="244"/>
                  </a:lnTo>
                  <a:lnTo>
                    <a:pt x="392" y="227"/>
                  </a:lnTo>
                  <a:lnTo>
                    <a:pt x="394" y="210"/>
                  </a:lnTo>
                  <a:lnTo>
                    <a:pt x="398" y="196"/>
                  </a:lnTo>
                  <a:lnTo>
                    <a:pt x="399" y="190"/>
                  </a:lnTo>
                  <a:lnTo>
                    <a:pt x="401" y="187"/>
                  </a:lnTo>
                  <a:lnTo>
                    <a:pt x="403" y="183"/>
                  </a:lnTo>
                  <a:lnTo>
                    <a:pt x="404" y="183"/>
                  </a:lnTo>
                  <a:lnTo>
                    <a:pt x="432" y="181"/>
                  </a:lnTo>
                  <a:lnTo>
                    <a:pt x="449" y="181"/>
                  </a:lnTo>
                  <a:lnTo>
                    <a:pt x="456" y="181"/>
                  </a:lnTo>
                  <a:lnTo>
                    <a:pt x="459" y="181"/>
                  </a:lnTo>
                  <a:lnTo>
                    <a:pt x="462" y="183"/>
                  </a:lnTo>
                  <a:lnTo>
                    <a:pt x="466" y="187"/>
                  </a:lnTo>
                  <a:lnTo>
                    <a:pt x="466" y="196"/>
                  </a:lnTo>
                  <a:lnTo>
                    <a:pt x="466" y="215"/>
                  </a:lnTo>
                  <a:lnTo>
                    <a:pt x="464" y="242"/>
                  </a:lnTo>
                  <a:lnTo>
                    <a:pt x="462" y="283"/>
                  </a:lnTo>
                  <a:lnTo>
                    <a:pt x="462" y="279"/>
                  </a:lnTo>
                  <a:lnTo>
                    <a:pt x="466" y="277"/>
                  </a:lnTo>
                  <a:lnTo>
                    <a:pt x="469" y="279"/>
                  </a:lnTo>
                  <a:lnTo>
                    <a:pt x="474" y="277"/>
                  </a:lnTo>
                  <a:lnTo>
                    <a:pt x="478" y="275"/>
                  </a:lnTo>
                  <a:lnTo>
                    <a:pt x="483" y="267"/>
                  </a:lnTo>
                  <a:lnTo>
                    <a:pt x="486" y="256"/>
                  </a:lnTo>
                  <a:lnTo>
                    <a:pt x="490" y="235"/>
                  </a:lnTo>
                  <a:lnTo>
                    <a:pt x="503" y="231"/>
                  </a:lnTo>
                  <a:lnTo>
                    <a:pt x="517" y="225"/>
                  </a:lnTo>
                  <a:lnTo>
                    <a:pt x="531" y="221"/>
                  </a:lnTo>
                  <a:lnTo>
                    <a:pt x="544" y="219"/>
                  </a:lnTo>
                  <a:lnTo>
                    <a:pt x="558" y="219"/>
                  </a:lnTo>
                  <a:lnTo>
                    <a:pt x="572" y="219"/>
                  </a:lnTo>
                  <a:lnTo>
                    <a:pt x="585" y="221"/>
                  </a:lnTo>
                  <a:lnTo>
                    <a:pt x="597" y="223"/>
                  </a:lnTo>
                  <a:lnTo>
                    <a:pt x="609" y="227"/>
                  </a:lnTo>
                  <a:lnTo>
                    <a:pt x="619" y="233"/>
                  </a:lnTo>
                  <a:lnTo>
                    <a:pt x="630" y="240"/>
                  </a:lnTo>
                  <a:lnTo>
                    <a:pt x="636" y="248"/>
                  </a:lnTo>
                  <a:lnTo>
                    <a:pt x="643" y="260"/>
                  </a:lnTo>
                  <a:lnTo>
                    <a:pt x="647" y="271"/>
                  </a:lnTo>
                  <a:lnTo>
                    <a:pt x="650" y="284"/>
                  </a:lnTo>
                  <a:lnTo>
                    <a:pt x="650" y="300"/>
                  </a:lnTo>
                  <a:lnTo>
                    <a:pt x="669" y="279"/>
                  </a:lnTo>
                  <a:lnTo>
                    <a:pt x="684" y="263"/>
                  </a:lnTo>
                  <a:lnTo>
                    <a:pt x="689" y="258"/>
                  </a:lnTo>
                  <a:lnTo>
                    <a:pt x="696" y="254"/>
                  </a:lnTo>
                  <a:lnTo>
                    <a:pt x="701" y="252"/>
                  </a:lnTo>
                  <a:lnTo>
                    <a:pt x="706" y="252"/>
                  </a:lnTo>
                  <a:lnTo>
                    <a:pt x="711" y="252"/>
                  </a:lnTo>
                  <a:lnTo>
                    <a:pt x="716" y="256"/>
                  </a:lnTo>
                  <a:lnTo>
                    <a:pt x="722" y="261"/>
                  </a:lnTo>
                  <a:lnTo>
                    <a:pt x="725" y="269"/>
                  </a:lnTo>
                  <a:lnTo>
                    <a:pt x="735" y="288"/>
                  </a:lnTo>
                  <a:lnTo>
                    <a:pt x="745" y="317"/>
                  </a:lnTo>
                  <a:lnTo>
                    <a:pt x="749" y="315"/>
                  </a:lnTo>
                  <a:lnTo>
                    <a:pt x="752" y="311"/>
                  </a:lnTo>
                  <a:lnTo>
                    <a:pt x="754" y="306"/>
                  </a:lnTo>
                  <a:lnTo>
                    <a:pt x="756" y="302"/>
                  </a:lnTo>
                  <a:lnTo>
                    <a:pt x="759" y="288"/>
                  </a:lnTo>
                  <a:lnTo>
                    <a:pt x="761" y="275"/>
                  </a:lnTo>
                  <a:lnTo>
                    <a:pt x="761" y="260"/>
                  </a:lnTo>
                  <a:lnTo>
                    <a:pt x="763" y="246"/>
                  </a:lnTo>
                  <a:lnTo>
                    <a:pt x="764" y="231"/>
                  </a:lnTo>
                  <a:lnTo>
                    <a:pt x="768" y="217"/>
                  </a:lnTo>
                  <a:lnTo>
                    <a:pt x="778" y="219"/>
                  </a:lnTo>
                  <a:lnTo>
                    <a:pt x="786" y="221"/>
                  </a:lnTo>
                  <a:lnTo>
                    <a:pt x="795" y="225"/>
                  </a:lnTo>
                  <a:lnTo>
                    <a:pt x="803" y="231"/>
                  </a:lnTo>
                  <a:lnTo>
                    <a:pt x="810" y="238"/>
                  </a:lnTo>
                  <a:lnTo>
                    <a:pt x="815" y="246"/>
                  </a:lnTo>
                  <a:lnTo>
                    <a:pt x="821" y="254"/>
                  </a:lnTo>
                  <a:lnTo>
                    <a:pt x="826" y="263"/>
                  </a:lnTo>
                  <a:lnTo>
                    <a:pt x="832" y="283"/>
                  </a:lnTo>
                  <a:lnTo>
                    <a:pt x="838" y="304"/>
                  </a:lnTo>
                  <a:lnTo>
                    <a:pt x="839" y="321"/>
                  </a:lnTo>
                  <a:lnTo>
                    <a:pt x="841" y="338"/>
                  </a:lnTo>
                  <a:lnTo>
                    <a:pt x="855" y="325"/>
                  </a:lnTo>
                  <a:lnTo>
                    <a:pt x="865" y="313"/>
                  </a:lnTo>
                  <a:lnTo>
                    <a:pt x="872" y="306"/>
                  </a:lnTo>
                  <a:lnTo>
                    <a:pt x="877" y="302"/>
                  </a:lnTo>
                  <a:lnTo>
                    <a:pt x="880" y="302"/>
                  </a:lnTo>
                  <a:lnTo>
                    <a:pt x="884" y="306"/>
                  </a:lnTo>
                  <a:lnTo>
                    <a:pt x="887" y="315"/>
                  </a:lnTo>
                  <a:lnTo>
                    <a:pt x="894" y="327"/>
                  </a:lnTo>
                  <a:lnTo>
                    <a:pt x="899" y="334"/>
                  </a:lnTo>
                  <a:lnTo>
                    <a:pt x="902" y="340"/>
                  </a:lnTo>
                  <a:lnTo>
                    <a:pt x="906" y="346"/>
                  </a:lnTo>
                  <a:lnTo>
                    <a:pt x="906" y="352"/>
                  </a:lnTo>
                  <a:lnTo>
                    <a:pt x="906" y="363"/>
                  </a:lnTo>
                  <a:lnTo>
                    <a:pt x="902" y="373"/>
                  </a:lnTo>
                  <a:lnTo>
                    <a:pt x="896" y="380"/>
                  </a:lnTo>
                  <a:lnTo>
                    <a:pt x="890" y="388"/>
                  </a:lnTo>
                  <a:lnTo>
                    <a:pt x="885" y="394"/>
                  </a:lnTo>
                  <a:lnTo>
                    <a:pt x="884" y="402"/>
                  </a:lnTo>
                  <a:lnTo>
                    <a:pt x="885" y="417"/>
                  </a:lnTo>
                  <a:lnTo>
                    <a:pt x="890" y="434"/>
                  </a:lnTo>
                  <a:lnTo>
                    <a:pt x="897" y="450"/>
                  </a:lnTo>
                  <a:lnTo>
                    <a:pt x="904" y="465"/>
                  </a:lnTo>
                  <a:lnTo>
                    <a:pt x="913" y="480"/>
                  </a:lnTo>
                  <a:lnTo>
                    <a:pt x="921" y="497"/>
                  </a:lnTo>
                  <a:lnTo>
                    <a:pt x="930" y="513"/>
                  </a:lnTo>
                  <a:lnTo>
                    <a:pt x="936" y="530"/>
                  </a:lnTo>
                  <a:lnTo>
                    <a:pt x="940" y="553"/>
                  </a:lnTo>
                  <a:lnTo>
                    <a:pt x="942" y="574"/>
                  </a:lnTo>
                  <a:lnTo>
                    <a:pt x="943" y="593"/>
                  </a:lnTo>
                  <a:lnTo>
                    <a:pt x="942" y="611"/>
                  </a:lnTo>
                  <a:lnTo>
                    <a:pt x="938" y="628"/>
                  </a:lnTo>
                  <a:lnTo>
                    <a:pt x="935" y="643"/>
                  </a:lnTo>
                  <a:lnTo>
                    <a:pt x="930" y="657"/>
                  </a:lnTo>
                  <a:lnTo>
                    <a:pt x="923" y="670"/>
                  </a:lnTo>
                  <a:lnTo>
                    <a:pt x="914" y="684"/>
                  </a:lnTo>
                  <a:lnTo>
                    <a:pt x="904" y="693"/>
                  </a:lnTo>
                  <a:lnTo>
                    <a:pt x="894" y="705"/>
                  </a:lnTo>
                  <a:lnTo>
                    <a:pt x="884" y="712"/>
                  </a:lnTo>
                  <a:lnTo>
                    <a:pt x="858" y="730"/>
                  </a:lnTo>
                  <a:lnTo>
                    <a:pt x="832" y="743"/>
                  </a:lnTo>
                  <a:lnTo>
                    <a:pt x="774" y="766"/>
                  </a:lnTo>
                  <a:lnTo>
                    <a:pt x="715" y="787"/>
                  </a:lnTo>
                  <a:lnTo>
                    <a:pt x="688" y="799"/>
                  </a:lnTo>
                  <a:lnTo>
                    <a:pt x="664" y="810"/>
                  </a:lnTo>
                  <a:lnTo>
                    <a:pt x="652" y="816"/>
                  </a:lnTo>
                  <a:lnTo>
                    <a:pt x="641" y="824"/>
                  </a:lnTo>
                  <a:lnTo>
                    <a:pt x="631" y="831"/>
                  </a:lnTo>
                  <a:lnTo>
                    <a:pt x="624" y="839"/>
                  </a:lnTo>
                  <a:lnTo>
                    <a:pt x="609" y="831"/>
                  </a:lnTo>
                  <a:lnTo>
                    <a:pt x="594" y="826"/>
                  </a:lnTo>
                  <a:lnTo>
                    <a:pt x="577" y="822"/>
                  </a:lnTo>
                  <a:lnTo>
                    <a:pt x="560" y="822"/>
                  </a:lnTo>
                  <a:lnTo>
                    <a:pt x="541" y="824"/>
                  </a:lnTo>
                  <a:lnTo>
                    <a:pt x="522" y="826"/>
                  </a:lnTo>
                  <a:lnTo>
                    <a:pt x="503" y="831"/>
                  </a:lnTo>
                  <a:lnTo>
                    <a:pt x="485" y="837"/>
                  </a:lnTo>
                  <a:lnTo>
                    <a:pt x="449" y="849"/>
                  </a:lnTo>
                  <a:lnTo>
                    <a:pt x="413" y="860"/>
                  </a:lnTo>
                  <a:lnTo>
                    <a:pt x="396" y="864"/>
                  </a:lnTo>
                  <a:lnTo>
                    <a:pt x="381" y="866"/>
                  </a:lnTo>
                  <a:lnTo>
                    <a:pt x="365" y="868"/>
                  </a:lnTo>
                  <a:lnTo>
                    <a:pt x="352" y="866"/>
                  </a:lnTo>
                  <a:lnTo>
                    <a:pt x="329" y="854"/>
                  </a:lnTo>
                  <a:lnTo>
                    <a:pt x="307" y="841"/>
                  </a:lnTo>
                  <a:lnTo>
                    <a:pt x="288" y="824"/>
                  </a:lnTo>
                  <a:lnTo>
                    <a:pt x="270" y="806"/>
                  </a:lnTo>
                  <a:lnTo>
                    <a:pt x="234" y="764"/>
                  </a:lnTo>
                  <a:lnTo>
                    <a:pt x="200" y="720"/>
                  </a:lnTo>
                  <a:lnTo>
                    <a:pt x="183" y="699"/>
                  </a:lnTo>
                  <a:lnTo>
                    <a:pt x="166" y="678"/>
                  </a:lnTo>
                  <a:lnTo>
                    <a:pt x="147" y="661"/>
                  </a:lnTo>
                  <a:lnTo>
                    <a:pt x="126" y="643"/>
                  </a:lnTo>
                  <a:lnTo>
                    <a:pt x="116" y="638"/>
                  </a:lnTo>
                  <a:lnTo>
                    <a:pt x="106" y="632"/>
                  </a:lnTo>
                  <a:lnTo>
                    <a:pt x="96" y="626"/>
                  </a:lnTo>
                  <a:lnTo>
                    <a:pt x="84" y="622"/>
                  </a:lnTo>
                  <a:lnTo>
                    <a:pt x="72" y="618"/>
                  </a:lnTo>
                  <a:lnTo>
                    <a:pt x="60" y="616"/>
                  </a:lnTo>
                  <a:lnTo>
                    <a:pt x="46" y="615"/>
                  </a:lnTo>
                  <a:lnTo>
                    <a:pt x="33" y="615"/>
                  </a:lnTo>
                  <a:lnTo>
                    <a:pt x="33" y="582"/>
                  </a:lnTo>
                  <a:lnTo>
                    <a:pt x="31" y="559"/>
                  </a:lnTo>
                  <a:lnTo>
                    <a:pt x="31" y="547"/>
                  </a:lnTo>
                  <a:lnTo>
                    <a:pt x="33" y="540"/>
                  </a:lnTo>
                  <a:lnTo>
                    <a:pt x="39" y="540"/>
                  </a:lnTo>
                  <a:lnTo>
                    <a:pt x="51" y="542"/>
                  </a:lnTo>
                  <a:lnTo>
                    <a:pt x="70" y="544"/>
                  </a:lnTo>
                  <a:lnTo>
                    <a:pt x="97" y="545"/>
                  </a:lnTo>
                  <a:lnTo>
                    <a:pt x="113" y="528"/>
                  </a:lnTo>
                  <a:lnTo>
                    <a:pt x="123" y="511"/>
                  </a:lnTo>
                  <a:lnTo>
                    <a:pt x="130" y="494"/>
                  </a:lnTo>
                  <a:lnTo>
                    <a:pt x="133" y="476"/>
                  </a:lnTo>
                  <a:lnTo>
                    <a:pt x="135" y="461"/>
                  </a:lnTo>
                  <a:lnTo>
                    <a:pt x="133" y="446"/>
                  </a:lnTo>
                  <a:lnTo>
                    <a:pt x="130" y="430"/>
                  </a:lnTo>
                  <a:lnTo>
                    <a:pt x="123" y="417"/>
                  </a:lnTo>
                  <a:lnTo>
                    <a:pt x="114" y="405"/>
                  </a:lnTo>
                  <a:lnTo>
                    <a:pt x="104" y="394"/>
                  </a:lnTo>
                  <a:lnTo>
                    <a:pt x="92" y="384"/>
                  </a:lnTo>
                  <a:lnTo>
                    <a:pt x="79" y="378"/>
                  </a:lnTo>
                  <a:lnTo>
                    <a:pt x="63" y="373"/>
                  </a:lnTo>
                  <a:lnTo>
                    <a:pt x="46" y="369"/>
                  </a:lnTo>
                  <a:lnTo>
                    <a:pt x="29" y="369"/>
                  </a:lnTo>
                  <a:lnTo>
                    <a:pt x="12" y="371"/>
                  </a:lnTo>
                  <a:lnTo>
                    <a:pt x="4" y="352"/>
                  </a:lnTo>
                  <a:lnTo>
                    <a:pt x="0" y="336"/>
                  </a:lnTo>
                  <a:lnTo>
                    <a:pt x="0" y="323"/>
                  </a:lnTo>
                  <a:lnTo>
                    <a:pt x="4" y="313"/>
                  </a:lnTo>
                  <a:lnTo>
                    <a:pt x="9" y="304"/>
                  </a:lnTo>
                  <a:lnTo>
                    <a:pt x="17" y="298"/>
                  </a:lnTo>
                  <a:lnTo>
                    <a:pt x="28" y="294"/>
                  </a:lnTo>
                  <a:lnTo>
                    <a:pt x="38" y="292"/>
                  </a:lnTo>
                  <a:lnTo>
                    <a:pt x="51" y="290"/>
                  </a:lnTo>
                  <a:lnTo>
                    <a:pt x="65" y="290"/>
                  </a:lnTo>
                  <a:lnTo>
                    <a:pt x="79" y="292"/>
                  </a:lnTo>
                  <a:lnTo>
                    <a:pt x="92" y="294"/>
                  </a:lnTo>
                  <a:lnTo>
                    <a:pt x="118" y="302"/>
                  </a:lnTo>
                  <a:lnTo>
                    <a:pt x="140" y="311"/>
                  </a:lnTo>
                  <a:lnTo>
                    <a:pt x="196" y="250"/>
                  </a:lnTo>
                  <a:lnTo>
                    <a:pt x="188" y="242"/>
                  </a:lnTo>
                  <a:lnTo>
                    <a:pt x="179" y="235"/>
                  </a:lnTo>
                  <a:lnTo>
                    <a:pt x="169" y="229"/>
                  </a:lnTo>
                  <a:lnTo>
                    <a:pt x="157" y="223"/>
                  </a:lnTo>
                  <a:lnTo>
                    <a:pt x="135" y="213"/>
                  </a:lnTo>
                  <a:lnTo>
                    <a:pt x="114" y="204"/>
                  </a:lnTo>
                  <a:lnTo>
                    <a:pt x="104" y="198"/>
                  </a:lnTo>
                  <a:lnTo>
                    <a:pt x="94" y="192"/>
                  </a:lnTo>
                  <a:lnTo>
                    <a:pt x="86" y="185"/>
                  </a:lnTo>
                  <a:lnTo>
                    <a:pt x="77" y="179"/>
                  </a:lnTo>
                  <a:lnTo>
                    <a:pt x="72" y="169"/>
                  </a:lnTo>
                  <a:lnTo>
                    <a:pt x="67" y="160"/>
                  </a:lnTo>
                  <a:lnTo>
                    <a:pt x="63" y="148"/>
                  </a:lnTo>
                  <a:lnTo>
                    <a:pt x="63" y="135"/>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94" name="Freeform 1028"/>
            <p:cNvSpPr>
              <a:spLocks/>
            </p:cNvSpPr>
            <p:nvPr/>
          </p:nvSpPr>
          <p:spPr bwMode="auto">
            <a:xfrm>
              <a:off x="389" y="687"/>
              <a:ext cx="135" cy="114"/>
            </a:xfrm>
            <a:custGeom>
              <a:avLst/>
              <a:gdLst>
                <a:gd name="T0" fmla="*/ 135 w 135"/>
                <a:gd name="T1" fmla="*/ 2 h 114"/>
                <a:gd name="T2" fmla="*/ 131 w 135"/>
                <a:gd name="T3" fmla="*/ 2 h 114"/>
                <a:gd name="T4" fmla="*/ 114 w 135"/>
                <a:gd name="T5" fmla="*/ 10 h 114"/>
                <a:gd name="T6" fmla="*/ 97 w 135"/>
                <a:gd name="T7" fmla="*/ 22 h 114"/>
                <a:gd name="T8" fmla="*/ 78 w 135"/>
                <a:gd name="T9" fmla="*/ 35 h 114"/>
                <a:gd name="T10" fmla="*/ 61 w 135"/>
                <a:gd name="T11" fmla="*/ 50 h 114"/>
                <a:gd name="T12" fmla="*/ 43 w 135"/>
                <a:gd name="T13" fmla="*/ 66 h 114"/>
                <a:gd name="T14" fmla="*/ 27 w 135"/>
                <a:gd name="T15" fmla="*/ 81 h 114"/>
                <a:gd name="T16" fmla="*/ 12 w 135"/>
                <a:gd name="T17" fmla="*/ 96 h 114"/>
                <a:gd name="T18" fmla="*/ 0 w 135"/>
                <a:gd name="T19" fmla="*/ 108 h 114"/>
                <a:gd name="T20" fmla="*/ 5 w 135"/>
                <a:gd name="T21" fmla="*/ 114 h 114"/>
                <a:gd name="T22" fmla="*/ 17 w 135"/>
                <a:gd name="T23" fmla="*/ 100 h 114"/>
                <a:gd name="T24" fmla="*/ 31 w 135"/>
                <a:gd name="T25" fmla="*/ 87 h 114"/>
                <a:gd name="T26" fmla="*/ 48 w 135"/>
                <a:gd name="T27" fmla="*/ 71 h 114"/>
                <a:gd name="T28" fmla="*/ 65 w 135"/>
                <a:gd name="T29" fmla="*/ 56 h 114"/>
                <a:gd name="T30" fmla="*/ 82 w 135"/>
                <a:gd name="T31" fmla="*/ 41 h 114"/>
                <a:gd name="T32" fmla="*/ 101 w 135"/>
                <a:gd name="T33" fmla="*/ 27 h 114"/>
                <a:gd name="T34" fmla="*/ 118 w 135"/>
                <a:gd name="T35" fmla="*/ 16 h 114"/>
                <a:gd name="T36" fmla="*/ 133 w 135"/>
                <a:gd name="T37" fmla="*/ 8 h 114"/>
                <a:gd name="T38" fmla="*/ 130 w 135"/>
                <a:gd name="T39" fmla="*/ 8 h 114"/>
                <a:gd name="T40" fmla="*/ 135 w 135"/>
                <a:gd name="T41" fmla="*/ 2 h 114"/>
                <a:gd name="T42" fmla="*/ 133 w 135"/>
                <a:gd name="T43" fmla="*/ 0 h 114"/>
                <a:gd name="T44" fmla="*/ 131 w 135"/>
                <a:gd name="T45" fmla="*/ 2 h 114"/>
                <a:gd name="T46" fmla="*/ 135 w 135"/>
                <a:gd name="T47" fmla="*/ 2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35" h="114">
                  <a:moveTo>
                    <a:pt x="135" y="2"/>
                  </a:moveTo>
                  <a:lnTo>
                    <a:pt x="131" y="2"/>
                  </a:lnTo>
                  <a:lnTo>
                    <a:pt x="114" y="10"/>
                  </a:lnTo>
                  <a:lnTo>
                    <a:pt x="97" y="22"/>
                  </a:lnTo>
                  <a:lnTo>
                    <a:pt x="78" y="35"/>
                  </a:lnTo>
                  <a:lnTo>
                    <a:pt x="61" y="50"/>
                  </a:lnTo>
                  <a:lnTo>
                    <a:pt x="43" y="66"/>
                  </a:lnTo>
                  <a:lnTo>
                    <a:pt x="27" y="81"/>
                  </a:lnTo>
                  <a:lnTo>
                    <a:pt x="12" y="96"/>
                  </a:lnTo>
                  <a:lnTo>
                    <a:pt x="0" y="108"/>
                  </a:lnTo>
                  <a:lnTo>
                    <a:pt x="5" y="114"/>
                  </a:lnTo>
                  <a:lnTo>
                    <a:pt x="17" y="100"/>
                  </a:lnTo>
                  <a:lnTo>
                    <a:pt x="31" y="87"/>
                  </a:lnTo>
                  <a:lnTo>
                    <a:pt x="48" y="71"/>
                  </a:lnTo>
                  <a:lnTo>
                    <a:pt x="65" y="56"/>
                  </a:lnTo>
                  <a:lnTo>
                    <a:pt x="82" y="41"/>
                  </a:lnTo>
                  <a:lnTo>
                    <a:pt x="101" y="27"/>
                  </a:lnTo>
                  <a:lnTo>
                    <a:pt x="118" y="16"/>
                  </a:lnTo>
                  <a:lnTo>
                    <a:pt x="133" y="8"/>
                  </a:lnTo>
                  <a:lnTo>
                    <a:pt x="130" y="8"/>
                  </a:lnTo>
                  <a:lnTo>
                    <a:pt x="135" y="2"/>
                  </a:lnTo>
                  <a:lnTo>
                    <a:pt x="133" y="0"/>
                  </a:lnTo>
                  <a:lnTo>
                    <a:pt x="131" y="2"/>
                  </a:lnTo>
                  <a:lnTo>
                    <a:pt x="135"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95" name="Freeform 1029"/>
            <p:cNvSpPr>
              <a:spLocks/>
            </p:cNvSpPr>
            <p:nvPr/>
          </p:nvSpPr>
          <p:spPr bwMode="auto">
            <a:xfrm>
              <a:off x="519" y="661"/>
              <a:ext cx="52" cy="78"/>
            </a:xfrm>
            <a:custGeom>
              <a:avLst/>
              <a:gdLst>
                <a:gd name="T0" fmla="*/ 49 w 52"/>
                <a:gd name="T1" fmla="*/ 0 h 78"/>
                <a:gd name="T2" fmla="*/ 46 w 52"/>
                <a:gd name="T3" fmla="*/ 3 h 78"/>
                <a:gd name="T4" fmla="*/ 44 w 52"/>
                <a:gd name="T5" fmla="*/ 34 h 78"/>
                <a:gd name="T6" fmla="*/ 44 w 52"/>
                <a:gd name="T7" fmla="*/ 55 h 78"/>
                <a:gd name="T8" fmla="*/ 42 w 52"/>
                <a:gd name="T9" fmla="*/ 69 h 78"/>
                <a:gd name="T10" fmla="*/ 42 w 52"/>
                <a:gd name="T11" fmla="*/ 72 h 78"/>
                <a:gd name="T12" fmla="*/ 42 w 52"/>
                <a:gd name="T13" fmla="*/ 71 h 78"/>
                <a:gd name="T14" fmla="*/ 35 w 52"/>
                <a:gd name="T15" fmla="*/ 63 h 78"/>
                <a:gd name="T16" fmla="*/ 23 w 52"/>
                <a:gd name="T17" fmla="*/ 49 h 78"/>
                <a:gd name="T18" fmla="*/ 5 w 52"/>
                <a:gd name="T19" fmla="*/ 28 h 78"/>
                <a:gd name="T20" fmla="*/ 0 w 52"/>
                <a:gd name="T21" fmla="*/ 34 h 78"/>
                <a:gd name="T22" fmla="*/ 18 w 52"/>
                <a:gd name="T23" fmla="*/ 53 h 78"/>
                <a:gd name="T24" fmla="*/ 30 w 52"/>
                <a:gd name="T25" fmla="*/ 69 h 78"/>
                <a:gd name="T26" fmla="*/ 39 w 52"/>
                <a:gd name="T27" fmla="*/ 76 h 78"/>
                <a:gd name="T28" fmla="*/ 46 w 52"/>
                <a:gd name="T29" fmla="*/ 78 h 78"/>
                <a:gd name="T30" fmla="*/ 49 w 52"/>
                <a:gd name="T31" fmla="*/ 69 h 78"/>
                <a:gd name="T32" fmla="*/ 49 w 52"/>
                <a:gd name="T33" fmla="*/ 55 h 78"/>
                <a:gd name="T34" fmla="*/ 51 w 52"/>
                <a:gd name="T35" fmla="*/ 34 h 78"/>
                <a:gd name="T36" fmla="*/ 52 w 52"/>
                <a:gd name="T37" fmla="*/ 3 h 78"/>
                <a:gd name="T38" fmla="*/ 49 w 52"/>
                <a:gd name="T39" fmla="*/ 7 h 78"/>
                <a:gd name="T40" fmla="*/ 49 w 52"/>
                <a:gd name="T41" fmla="*/ 0 h 78"/>
                <a:gd name="T42" fmla="*/ 46 w 52"/>
                <a:gd name="T43" fmla="*/ 0 h 78"/>
                <a:gd name="T44" fmla="*/ 46 w 52"/>
                <a:gd name="T45" fmla="*/ 3 h 78"/>
                <a:gd name="T46" fmla="*/ 49 w 52"/>
                <a:gd name="T47" fmla="*/ 0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2" h="78">
                  <a:moveTo>
                    <a:pt x="49" y="0"/>
                  </a:moveTo>
                  <a:lnTo>
                    <a:pt x="46" y="3"/>
                  </a:lnTo>
                  <a:lnTo>
                    <a:pt x="44" y="34"/>
                  </a:lnTo>
                  <a:lnTo>
                    <a:pt x="44" y="55"/>
                  </a:lnTo>
                  <a:lnTo>
                    <a:pt x="42" y="69"/>
                  </a:lnTo>
                  <a:lnTo>
                    <a:pt x="42" y="72"/>
                  </a:lnTo>
                  <a:lnTo>
                    <a:pt x="42" y="71"/>
                  </a:lnTo>
                  <a:lnTo>
                    <a:pt x="35" y="63"/>
                  </a:lnTo>
                  <a:lnTo>
                    <a:pt x="23" y="49"/>
                  </a:lnTo>
                  <a:lnTo>
                    <a:pt x="5" y="28"/>
                  </a:lnTo>
                  <a:lnTo>
                    <a:pt x="0" y="34"/>
                  </a:lnTo>
                  <a:lnTo>
                    <a:pt x="18" y="53"/>
                  </a:lnTo>
                  <a:lnTo>
                    <a:pt x="30" y="69"/>
                  </a:lnTo>
                  <a:lnTo>
                    <a:pt x="39" y="76"/>
                  </a:lnTo>
                  <a:lnTo>
                    <a:pt x="46" y="78"/>
                  </a:lnTo>
                  <a:lnTo>
                    <a:pt x="49" y="69"/>
                  </a:lnTo>
                  <a:lnTo>
                    <a:pt x="49" y="55"/>
                  </a:lnTo>
                  <a:lnTo>
                    <a:pt x="51" y="34"/>
                  </a:lnTo>
                  <a:lnTo>
                    <a:pt x="52" y="3"/>
                  </a:lnTo>
                  <a:lnTo>
                    <a:pt x="49" y="7"/>
                  </a:lnTo>
                  <a:lnTo>
                    <a:pt x="49" y="0"/>
                  </a:lnTo>
                  <a:lnTo>
                    <a:pt x="46" y="0"/>
                  </a:lnTo>
                  <a:lnTo>
                    <a:pt x="46" y="3"/>
                  </a:lnTo>
                  <a:lnTo>
                    <a:pt x="4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96" name="Freeform 1030"/>
            <p:cNvSpPr>
              <a:spLocks/>
            </p:cNvSpPr>
            <p:nvPr/>
          </p:nvSpPr>
          <p:spPr bwMode="auto">
            <a:xfrm>
              <a:off x="568" y="661"/>
              <a:ext cx="102" cy="182"/>
            </a:xfrm>
            <a:custGeom>
              <a:avLst/>
              <a:gdLst>
                <a:gd name="T0" fmla="*/ 102 w 102"/>
                <a:gd name="T1" fmla="*/ 182 h 182"/>
                <a:gd name="T2" fmla="*/ 102 w 102"/>
                <a:gd name="T3" fmla="*/ 182 h 182"/>
                <a:gd name="T4" fmla="*/ 101 w 102"/>
                <a:gd name="T5" fmla="*/ 155 h 182"/>
                <a:gd name="T6" fmla="*/ 95 w 102"/>
                <a:gd name="T7" fmla="*/ 126 h 182"/>
                <a:gd name="T8" fmla="*/ 89 w 102"/>
                <a:gd name="T9" fmla="*/ 96 h 182"/>
                <a:gd name="T10" fmla="*/ 78 w 102"/>
                <a:gd name="T11" fmla="*/ 67 h 182"/>
                <a:gd name="T12" fmla="*/ 72 w 102"/>
                <a:gd name="T13" fmla="*/ 53 h 182"/>
                <a:gd name="T14" fmla="*/ 65 w 102"/>
                <a:gd name="T15" fmla="*/ 42 h 182"/>
                <a:gd name="T16" fmla="*/ 56 w 102"/>
                <a:gd name="T17" fmla="*/ 30 h 182"/>
                <a:gd name="T18" fmla="*/ 46 w 102"/>
                <a:gd name="T19" fmla="*/ 19 h 182"/>
                <a:gd name="T20" fmla="*/ 36 w 102"/>
                <a:gd name="T21" fmla="*/ 11 h 182"/>
                <a:gd name="T22" fmla="*/ 26 w 102"/>
                <a:gd name="T23" fmla="*/ 5 h 182"/>
                <a:gd name="T24" fmla="*/ 14 w 102"/>
                <a:gd name="T25" fmla="*/ 1 h 182"/>
                <a:gd name="T26" fmla="*/ 0 w 102"/>
                <a:gd name="T27" fmla="*/ 0 h 182"/>
                <a:gd name="T28" fmla="*/ 0 w 102"/>
                <a:gd name="T29" fmla="*/ 7 h 182"/>
                <a:gd name="T30" fmla="*/ 12 w 102"/>
                <a:gd name="T31" fmla="*/ 9 h 182"/>
                <a:gd name="T32" fmla="*/ 24 w 102"/>
                <a:gd name="T33" fmla="*/ 11 h 182"/>
                <a:gd name="T34" fmla="*/ 34 w 102"/>
                <a:gd name="T35" fmla="*/ 17 h 182"/>
                <a:gd name="T36" fmla="*/ 43 w 102"/>
                <a:gd name="T37" fmla="*/ 25 h 182"/>
                <a:gd name="T38" fmla="*/ 51 w 102"/>
                <a:gd name="T39" fmla="*/ 34 h 182"/>
                <a:gd name="T40" fmla="*/ 60 w 102"/>
                <a:gd name="T41" fmla="*/ 46 h 182"/>
                <a:gd name="T42" fmla="*/ 66 w 102"/>
                <a:gd name="T43" fmla="*/ 57 h 182"/>
                <a:gd name="T44" fmla="*/ 73 w 102"/>
                <a:gd name="T45" fmla="*/ 71 h 182"/>
                <a:gd name="T46" fmla="*/ 84 w 102"/>
                <a:gd name="T47" fmla="*/ 99 h 182"/>
                <a:gd name="T48" fmla="*/ 90 w 102"/>
                <a:gd name="T49" fmla="*/ 128 h 182"/>
                <a:gd name="T50" fmla="*/ 94 w 102"/>
                <a:gd name="T51" fmla="*/ 157 h 182"/>
                <a:gd name="T52" fmla="*/ 95 w 102"/>
                <a:gd name="T53" fmla="*/ 182 h 182"/>
                <a:gd name="T54" fmla="*/ 95 w 102"/>
                <a:gd name="T55" fmla="*/ 180 h 182"/>
                <a:gd name="T56" fmla="*/ 102 w 102"/>
                <a:gd name="T57" fmla="*/ 182 h 18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02" h="182">
                  <a:moveTo>
                    <a:pt x="102" y="182"/>
                  </a:moveTo>
                  <a:lnTo>
                    <a:pt x="102" y="182"/>
                  </a:lnTo>
                  <a:lnTo>
                    <a:pt x="101" y="155"/>
                  </a:lnTo>
                  <a:lnTo>
                    <a:pt x="95" y="126"/>
                  </a:lnTo>
                  <a:lnTo>
                    <a:pt x="89" y="96"/>
                  </a:lnTo>
                  <a:lnTo>
                    <a:pt x="78" y="67"/>
                  </a:lnTo>
                  <a:lnTo>
                    <a:pt x="72" y="53"/>
                  </a:lnTo>
                  <a:lnTo>
                    <a:pt x="65" y="42"/>
                  </a:lnTo>
                  <a:lnTo>
                    <a:pt x="56" y="30"/>
                  </a:lnTo>
                  <a:lnTo>
                    <a:pt x="46" y="19"/>
                  </a:lnTo>
                  <a:lnTo>
                    <a:pt x="36" y="11"/>
                  </a:lnTo>
                  <a:lnTo>
                    <a:pt x="26" y="5"/>
                  </a:lnTo>
                  <a:lnTo>
                    <a:pt x="14" y="1"/>
                  </a:lnTo>
                  <a:lnTo>
                    <a:pt x="0" y="0"/>
                  </a:lnTo>
                  <a:lnTo>
                    <a:pt x="0" y="7"/>
                  </a:lnTo>
                  <a:lnTo>
                    <a:pt x="12" y="9"/>
                  </a:lnTo>
                  <a:lnTo>
                    <a:pt x="24" y="11"/>
                  </a:lnTo>
                  <a:lnTo>
                    <a:pt x="34" y="17"/>
                  </a:lnTo>
                  <a:lnTo>
                    <a:pt x="43" y="25"/>
                  </a:lnTo>
                  <a:lnTo>
                    <a:pt x="51" y="34"/>
                  </a:lnTo>
                  <a:lnTo>
                    <a:pt x="60" y="46"/>
                  </a:lnTo>
                  <a:lnTo>
                    <a:pt x="66" y="57"/>
                  </a:lnTo>
                  <a:lnTo>
                    <a:pt x="73" y="71"/>
                  </a:lnTo>
                  <a:lnTo>
                    <a:pt x="84" y="99"/>
                  </a:lnTo>
                  <a:lnTo>
                    <a:pt x="90" y="128"/>
                  </a:lnTo>
                  <a:lnTo>
                    <a:pt x="94" y="157"/>
                  </a:lnTo>
                  <a:lnTo>
                    <a:pt x="95" y="182"/>
                  </a:lnTo>
                  <a:lnTo>
                    <a:pt x="95" y="180"/>
                  </a:lnTo>
                  <a:lnTo>
                    <a:pt x="102" y="1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97" name="Freeform 1031"/>
            <p:cNvSpPr>
              <a:spLocks/>
            </p:cNvSpPr>
            <p:nvPr/>
          </p:nvSpPr>
          <p:spPr bwMode="auto">
            <a:xfrm>
              <a:off x="643" y="841"/>
              <a:ext cx="56" cy="113"/>
            </a:xfrm>
            <a:custGeom>
              <a:avLst/>
              <a:gdLst>
                <a:gd name="T0" fmla="*/ 55 w 56"/>
                <a:gd name="T1" fmla="*/ 104 h 113"/>
                <a:gd name="T2" fmla="*/ 55 w 56"/>
                <a:gd name="T3" fmla="*/ 104 h 113"/>
                <a:gd name="T4" fmla="*/ 31 w 56"/>
                <a:gd name="T5" fmla="*/ 106 h 113"/>
                <a:gd name="T6" fmla="*/ 15 w 56"/>
                <a:gd name="T7" fmla="*/ 106 h 113"/>
                <a:gd name="T8" fmla="*/ 12 w 56"/>
                <a:gd name="T9" fmla="*/ 106 h 113"/>
                <a:gd name="T10" fmla="*/ 9 w 56"/>
                <a:gd name="T11" fmla="*/ 104 h 113"/>
                <a:gd name="T12" fmla="*/ 7 w 56"/>
                <a:gd name="T13" fmla="*/ 100 h 113"/>
                <a:gd name="T14" fmla="*/ 7 w 56"/>
                <a:gd name="T15" fmla="*/ 96 h 113"/>
                <a:gd name="T16" fmla="*/ 9 w 56"/>
                <a:gd name="T17" fmla="*/ 83 h 113"/>
                <a:gd name="T18" fmla="*/ 12 w 56"/>
                <a:gd name="T19" fmla="*/ 63 h 113"/>
                <a:gd name="T20" fmla="*/ 19 w 56"/>
                <a:gd name="T21" fmla="*/ 36 h 113"/>
                <a:gd name="T22" fmla="*/ 27 w 56"/>
                <a:gd name="T23" fmla="*/ 2 h 113"/>
                <a:gd name="T24" fmla="*/ 20 w 56"/>
                <a:gd name="T25" fmla="*/ 0 h 113"/>
                <a:gd name="T26" fmla="*/ 14 w 56"/>
                <a:gd name="T27" fmla="*/ 35 h 113"/>
                <a:gd name="T28" fmla="*/ 7 w 56"/>
                <a:gd name="T29" fmla="*/ 61 h 113"/>
                <a:gd name="T30" fmla="*/ 2 w 56"/>
                <a:gd name="T31" fmla="*/ 83 h 113"/>
                <a:gd name="T32" fmla="*/ 0 w 56"/>
                <a:gd name="T33" fmla="*/ 96 h 113"/>
                <a:gd name="T34" fmla="*/ 2 w 56"/>
                <a:gd name="T35" fmla="*/ 104 h 113"/>
                <a:gd name="T36" fmla="*/ 3 w 56"/>
                <a:gd name="T37" fmla="*/ 107 h 113"/>
                <a:gd name="T38" fmla="*/ 9 w 56"/>
                <a:gd name="T39" fmla="*/ 111 h 113"/>
                <a:gd name="T40" fmla="*/ 15 w 56"/>
                <a:gd name="T41" fmla="*/ 113 h 113"/>
                <a:gd name="T42" fmla="*/ 31 w 56"/>
                <a:gd name="T43" fmla="*/ 113 h 113"/>
                <a:gd name="T44" fmla="*/ 56 w 56"/>
                <a:gd name="T45" fmla="*/ 109 h 113"/>
                <a:gd name="T46" fmla="*/ 56 w 56"/>
                <a:gd name="T47" fmla="*/ 109 h 113"/>
                <a:gd name="T48" fmla="*/ 55 w 56"/>
                <a:gd name="T49" fmla="*/ 104 h 1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6" h="113">
                  <a:moveTo>
                    <a:pt x="55" y="104"/>
                  </a:moveTo>
                  <a:lnTo>
                    <a:pt x="55" y="104"/>
                  </a:lnTo>
                  <a:lnTo>
                    <a:pt x="31" y="106"/>
                  </a:lnTo>
                  <a:lnTo>
                    <a:pt x="15" y="106"/>
                  </a:lnTo>
                  <a:lnTo>
                    <a:pt x="12" y="106"/>
                  </a:lnTo>
                  <a:lnTo>
                    <a:pt x="9" y="104"/>
                  </a:lnTo>
                  <a:lnTo>
                    <a:pt x="7" y="100"/>
                  </a:lnTo>
                  <a:lnTo>
                    <a:pt x="7" y="96"/>
                  </a:lnTo>
                  <a:lnTo>
                    <a:pt x="9" y="83"/>
                  </a:lnTo>
                  <a:lnTo>
                    <a:pt x="12" y="63"/>
                  </a:lnTo>
                  <a:lnTo>
                    <a:pt x="19" y="36"/>
                  </a:lnTo>
                  <a:lnTo>
                    <a:pt x="27" y="2"/>
                  </a:lnTo>
                  <a:lnTo>
                    <a:pt x="20" y="0"/>
                  </a:lnTo>
                  <a:lnTo>
                    <a:pt x="14" y="35"/>
                  </a:lnTo>
                  <a:lnTo>
                    <a:pt x="7" y="61"/>
                  </a:lnTo>
                  <a:lnTo>
                    <a:pt x="2" y="83"/>
                  </a:lnTo>
                  <a:lnTo>
                    <a:pt x="0" y="96"/>
                  </a:lnTo>
                  <a:lnTo>
                    <a:pt x="2" y="104"/>
                  </a:lnTo>
                  <a:lnTo>
                    <a:pt x="3" y="107"/>
                  </a:lnTo>
                  <a:lnTo>
                    <a:pt x="9" y="111"/>
                  </a:lnTo>
                  <a:lnTo>
                    <a:pt x="15" y="113"/>
                  </a:lnTo>
                  <a:lnTo>
                    <a:pt x="31" y="113"/>
                  </a:lnTo>
                  <a:lnTo>
                    <a:pt x="56" y="109"/>
                  </a:lnTo>
                  <a:lnTo>
                    <a:pt x="55" y="10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98" name="Freeform 1032"/>
            <p:cNvSpPr>
              <a:spLocks/>
            </p:cNvSpPr>
            <p:nvPr/>
          </p:nvSpPr>
          <p:spPr bwMode="auto">
            <a:xfrm>
              <a:off x="698" y="843"/>
              <a:ext cx="35" cy="107"/>
            </a:xfrm>
            <a:custGeom>
              <a:avLst/>
              <a:gdLst>
                <a:gd name="T0" fmla="*/ 35 w 35"/>
                <a:gd name="T1" fmla="*/ 0 h 107"/>
                <a:gd name="T2" fmla="*/ 35 w 35"/>
                <a:gd name="T3" fmla="*/ 0 h 107"/>
                <a:gd name="T4" fmla="*/ 32 w 35"/>
                <a:gd name="T5" fmla="*/ 2 h 107"/>
                <a:gd name="T6" fmla="*/ 29 w 35"/>
                <a:gd name="T7" fmla="*/ 6 h 107"/>
                <a:gd name="T8" fmla="*/ 27 w 35"/>
                <a:gd name="T9" fmla="*/ 9 h 107"/>
                <a:gd name="T10" fmla="*/ 25 w 35"/>
                <a:gd name="T11" fmla="*/ 15 h 107"/>
                <a:gd name="T12" fmla="*/ 23 w 35"/>
                <a:gd name="T13" fmla="*/ 31 h 107"/>
                <a:gd name="T14" fmla="*/ 20 w 35"/>
                <a:gd name="T15" fmla="*/ 48 h 107"/>
                <a:gd name="T16" fmla="*/ 17 w 35"/>
                <a:gd name="T17" fmla="*/ 65 h 107"/>
                <a:gd name="T18" fmla="*/ 13 w 35"/>
                <a:gd name="T19" fmla="*/ 81 h 107"/>
                <a:gd name="T20" fmla="*/ 10 w 35"/>
                <a:gd name="T21" fmla="*/ 88 h 107"/>
                <a:gd name="T22" fmla="*/ 6 w 35"/>
                <a:gd name="T23" fmla="*/ 94 h 107"/>
                <a:gd name="T24" fmla="*/ 3 w 35"/>
                <a:gd name="T25" fmla="*/ 98 h 107"/>
                <a:gd name="T26" fmla="*/ 0 w 35"/>
                <a:gd name="T27" fmla="*/ 102 h 107"/>
                <a:gd name="T28" fmla="*/ 1 w 35"/>
                <a:gd name="T29" fmla="*/ 107 h 107"/>
                <a:gd name="T30" fmla="*/ 8 w 35"/>
                <a:gd name="T31" fmla="*/ 104 h 107"/>
                <a:gd name="T32" fmla="*/ 12 w 35"/>
                <a:gd name="T33" fmla="*/ 98 h 107"/>
                <a:gd name="T34" fmla="*/ 17 w 35"/>
                <a:gd name="T35" fmla="*/ 90 h 107"/>
                <a:gd name="T36" fmla="*/ 18 w 35"/>
                <a:gd name="T37" fmla="*/ 82 h 107"/>
                <a:gd name="T38" fmla="*/ 23 w 35"/>
                <a:gd name="T39" fmla="*/ 67 h 107"/>
                <a:gd name="T40" fmla="*/ 27 w 35"/>
                <a:gd name="T41" fmla="*/ 48 h 107"/>
                <a:gd name="T42" fmla="*/ 29 w 35"/>
                <a:gd name="T43" fmla="*/ 33 h 107"/>
                <a:gd name="T44" fmla="*/ 32 w 35"/>
                <a:gd name="T45" fmla="*/ 17 h 107"/>
                <a:gd name="T46" fmla="*/ 32 w 35"/>
                <a:gd name="T47" fmla="*/ 13 h 107"/>
                <a:gd name="T48" fmla="*/ 34 w 35"/>
                <a:gd name="T49" fmla="*/ 9 h 107"/>
                <a:gd name="T50" fmla="*/ 35 w 35"/>
                <a:gd name="T51" fmla="*/ 8 h 107"/>
                <a:gd name="T52" fmla="*/ 35 w 35"/>
                <a:gd name="T53" fmla="*/ 8 h 107"/>
                <a:gd name="T54" fmla="*/ 35 w 35"/>
                <a:gd name="T55" fmla="*/ 8 h 107"/>
                <a:gd name="T56" fmla="*/ 35 w 35"/>
                <a:gd name="T57" fmla="*/ 0 h 10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 h="107">
                  <a:moveTo>
                    <a:pt x="35" y="0"/>
                  </a:moveTo>
                  <a:lnTo>
                    <a:pt x="35" y="0"/>
                  </a:lnTo>
                  <a:lnTo>
                    <a:pt x="32" y="2"/>
                  </a:lnTo>
                  <a:lnTo>
                    <a:pt x="29" y="6"/>
                  </a:lnTo>
                  <a:lnTo>
                    <a:pt x="27" y="9"/>
                  </a:lnTo>
                  <a:lnTo>
                    <a:pt x="25" y="15"/>
                  </a:lnTo>
                  <a:lnTo>
                    <a:pt x="23" y="31"/>
                  </a:lnTo>
                  <a:lnTo>
                    <a:pt x="20" y="48"/>
                  </a:lnTo>
                  <a:lnTo>
                    <a:pt x="17" y="65"/>
                  </a:lnTo>
                  <a:lnTo>
                    <a:pt x="13" y="81"/>
                  </a:lnTo>
                  <a:lnTo>
                    <a:pt x="10" y="88"/>
                  </a:lnTo>
                  <a:lnTo>
                    <a:pt x="6" y="94"/>
                  </a:lnTo>
                  <a:lnTo>
                    <a:pt x="3" y="98"/>
                  </a:lnTo>
                  <a:lnTo>
                    <a:pt x="0" y="102"/>
                  </a:lnTo>
                  <a:lnTo>
                    <a:pt x="1" y="107"/>
                  </a:lnTo>
                  <a:lnTo>
                    <a:pt x="8" y="104"/>
                  </a:lnTo>
                  <a:lnTo>
                    <a:pt x="12" y="98"/>
                  </a:lnTo>
                  <a:lnTo>
                    <a:pt x="17" y="90"/>
                  </a:lnTo>
                  <a:lnTo>
                    <a:pt x="18" y="82"/>
                  </a:lnTo>
                  <a:lnTo>
                    <a:pt x="23" y="67"/>
                  </a:lnTo>
                  <a:lnTo>
                    <a:pt x="27" y="48"/>
                  </a:lnTo>
                  <a:lnTo>
                    <a:pt x="29" y="33"/>
                  </a:lnTo>
                  <a:lnTo>
                    <a:pt x="32" y="17"/>
                  </a:lnTo>
                  <a:lnTo>
                    <a:pt x="32" y="13"/>
                  </a:lnTo>
                  <a:lnTo>
                    <a:pt x="34" y="9"/>
                  </a:lnTo>
                  <a:lnTo>
                    <a:pt x="35" y="8"/>
                  </a:lnTo>
                  <a:lnTo>
                    <a:pt x="3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99" name="Freeform 1033"/>
            <p:cNvSpPr>
              <a:spLocks/>
            </p:cNvSpPr>
            <p:nvPr/>
          </p:nvSpPr>
          <p:spPr bwMode="auto">
            <a:xfrm>
              <a:off x="733" y="841"/>
              <a:ext cx="65" cy="106"/>
            </a:xfrm>
            <a:custGeom>
              <a:avLst/>
              <a:gdLst>
                <a:gd name="T0" fmla="*/ 55 w 65"/>
                <a:gd name="T1" fmla="*/ 106 h 106"/>
                <a:gd name="T2" fmla="*/ 62 w 65"/>
                <a:gd name="T3" fmla="*/ 106 h 106"/>
                <a:gd name="T4" fmla="*/ 64 w 65"/>
                <a:gd name="T5" fmla="*/ 67 h 106"/>
                <a:gd name="T6" fmla="*/ 65 w 65"/>
                <a:gd name="T7" fmla="*/ 38 h 106"/>
                <a:gd name="T8" fmla="*/ 65 w 65"/>
                <a:gd name="T9" fmla="*/ 19 h 106"/>
                <a:gd name="T10" fmla="*/ 64 w 65"/>
                <a:gd name="T11" fmla="*/ 8 h 106"/>
                <a:gd name="T12" fmla="*/ 62 w 65"/>
                <a:gd name="T13" fmla="*/ 4 h 106"/>
                <a:gd name="T14" fmla="*/ 57 w 65"/>
                <a:gd name="T15" fmla="*/ 0 h 106"/>
                <a:gd name="T16" fmla="*/ 52 w 65"/>
                <a:gd name="T17" fmla="*/ 0 h 106"/>
                <a:gd name="T18" fmla="*/ 45 w 65"/>
                <a:gd name="T19" fmla="*/ 0 h 106"/>
                <a:gd name="T20" fmla="*/ 28 w 65"/>
                <a:gd name="T21" fmla="*/ 0 h 106"/>
                <a:gd name="T22" fmla="*/ 0 w 65"/>
                <a:gd name="T23" fmla="*/ 2 h 106"/>
                <a:gd name="T24" fmla="*/ 0 w 65"/>
                <a:gd name="T25" fmla="*/ 10 h 106"/>
                <a:gd name="T26" fmla="*/ 28 w 65"/>
                <a:gd name="T27" fmla="*/ 8 h 106"/>
                <a:gd name="T28" fmla="*/ 45 w 65"/>
                <a:gd name="T29" fmla="*/ 6 h 106"/>
                <a:gd name="T30" fmla="*/ 52 w 65"/>
                <a:gd name="T31" fmla="*/ 6 h 106"/>
                <a:gd name="T32" fmla="*/ 55 w 65"/>
                <a:gd name="T33" fmla="*/ 8 h 106"/>
                <a:gd name="T34" fmla="*/ 57 w 65"/>
                <a:gd name="T35" fmla="*/ 8 h 106"/>
                <a:gd name="T36" fmla="*/ 58 w 65"/>
                <a:gd name="T37" fmla="*/ 10 h 106"/>
                <a:gd name="T38" fmla="*/ 60 w 65"/>
                <a:gd name="T39" fmla="*/ 19 h 106"/>
                <a:gd name="T40" fmla="*/ 58 w 65"/>
                <a:gd name="T41" fmla="*/ 38 h 106"/>
                <a:gd name="T42" fmla="*/ 57 w 65"/>
                <a:gd name="T43" fmla="*/ 65 h 106"/>
                <a:gd name="T44" fmla="*/ 55 w 65"/>
                <a:gd name="T45" fmla="*/ 106 h 106"/>
                <a:gd name="T46" fmla="*/ 62 w 65"/>
                <a:gd name="T47" fmla="*/ 106 h 106"/>
                <a:gd name="T48" fmla="*/ 55 w 65"/>
                <a:gd name="T49" fmla="*/ 106 h 1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5" h="106">
                  <a:moveTo>
                    <a:pt x="55" y="106"/>
                  </a:moveTo>
                  <a:lnTo>
                    <a:pt x="62" y="106"/>
                  </a:lnTo>
                  <a:lnTo>
                    <a:pt x="64" y="67"/>
                  </a:lnTo>
                  <a:lnTo>
                    <a:pt x="65" y="38"/>
                  </a:lnTo>
                  <a:lnTo>
                    <a:pt x="65" y="19"/>
                  </a:lnTo>
                  <a:lnTo>
                    <a:pt x="64" y="8"/>
                  </a:lnTo>
                  <a:lnTo>
                    <a:pt x="62" y="4"/>
                  </a:lnTo>
                  <a:lnTo>
                    <a:pt x="57" y="0"/>
                  </a:lnTo>
                  <a:lnTo>
                    <a:pt x="52" y="0"/>
                  </a:lnTo>
                  <a:lnTo>
                    <a:pt x="45" y="0"/>
                  </a:lnTo>
                  <a:lnTo>
                    <a:pt x="28" y="0"/>
                  </a:lnTo>
                  <a:lnTo>
                    <a:pt x="0" y="2"/>
                  </a:lnTo>
                  <a:lnTo>
                    <a:pt x="0" y="10"/>
                  </a:lnTo>
                  <a:lnTo>
                    <a:pt x="28" y="8"/>
                  </a:lnTo>
                  <a:lnTo>
                    <a:pt x="45" y="6"/>
                  </a:lnTo>
                  <a:lnTo>
                    <a:pt x="52" y="6"/>
                  </a:lnTo>
                  <a:lnTo>
                    <a:pt x="55" y="8"/>
                  </a:lnTo>
                  <a:lnTo>
                    <a:pt x="57" y="8"/>
                  </a:lnTo>
                  <a:lnTo>
                    <a:pt x="58" y="10"/>
                  </a:lnTo>
                  <a:lnTo>
                    <a:pt x="60" y="19"/>
                  </a:lnTo>
                  <a:lnTo>
                    <a:pt x="58" y="38"/>
                  </a:lnTo>
                  <a:lnTo>
                    <a:pt x="57" y="65"/>
                  </a:lnTo>
                  <a:lnTo>
                    <a:pt x="55" y="106"/>
                  </a:lnTo>
                  <a:lnTo>
                    <a:pt x="62" y="106"/>
                  </a:lnTo>
                  <a:lnTo>
                    <a:pt x="55" y="10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0" name="Freeform 1034"/>
            <p:cNvSpPr>
              <a:spLocks/>
            </p:cNvSpPr>
            <p:nvPr/>
          </p:nvSpPr>
          <p:spPr bwMode="auto">
            <a:xfrm>
              <a:off x="788" y="897"/>
              <a:ext cx="34" cy="50"/>
            </a:xfrm>
            <a:custGeom>
              <a:avLst/>
              <a:gdLst>
                <a:gd name="T0" fmla="*/ 29 w 34"/>
                <a:gd name="T1" fmla="*/ 0 h 50"/>
                <a:gd name="T2" fmla="*/ 27 w 34"/>
                <a:gd name="T3" fmla="*/ 2 h 50"/>
                <a:gd name="T4" fmla="*/ 24 w 34"/>
                <a:gd name="T5" fmla="*/ 21 h 50"/>
                <a:gd name="T6" fmla="*/ 20 w 34"/>
                <a:gd name="T7" fmla="*/ 34 h 50"/>
                <a:gd name="T8" fmla="*/ 17 w 34"/>
                <a:gd name="T9" fmla="*/ 40 h 50"/>
                <a:gd name="T10" fmla="*/ 14 w 34"/>
                <a:gd name="T11" fmla="*/ 42 h 50"/>
                <a:gd name="T12" fmla="*/ 10 w 34"/>
                <a:gd name="T13" fmla="*/ 42 h 50"/>
                <a:gd name="T14" fmla="*/ 7 w 34"/>
                <a:gd name="T15" fmla="*/ 42 h 50"/>
                <a:gd name="T16" fmla="*/ 2 w 34"/>
                <a:gd name="T17" fmla="*/ 44 h 50"/>
                <a:gd name="T18" fmla="*/ 0 w 34"/>
                <a:gd name="T19" fmla="*/ 50 h 50"/>
                <a:gd name="T20" fmla="*/ 7 w 34"/>
                <a:gd name="T21" fmla="*/ 50 h 50"/>
                <a:gd name="T22" fmla="*/ 7 w 34"/>
                <a:gd name="T23" fmla="*/ 48 h 50"/>
                <a:gd name="T24" fmla="*/ 7 w 34"/>
                <a:gd name="T25" fmla="*/ 48 h 50"/>
                <a:gd name="T26" fmla="*/ 10 w 34"/>
                <a:gd name="T27" fmla="*/ 48 h 50"/>
                <a:gd name="T28" fmla="*/ 15 w 34"/>
                <a:gd name="T29" fmla="*/ 48 h 50"/>
                <a:gd name="T30" fmla="*/ 22 w 34"/>
                <a:gd name="T31" fmla="*/ 44 h 50"/>
                <a:gd name="T32" fmla="*/ 27 w 34"/>
                <a:gd name="T33" fmla="*/ 36 h 50"/>
                <a:gd name="T34" fmla="*/ 31 w 34"/>
                <a:gd name="T35" fmla="*/ 23 h 50"/>
                <a:gd name="T36" fmla="*/ 34 w 34"/>
                <a:gd name="T37" fmla="*/ 3 h 50"/>
                <a:gd name="T38" fmla="*/ 32 w 34"/>
                <a:gd name="T39" fmla="*/ 5 h 50"/>
                <a:gd name="T40" fmla="*/ 29 w 34"/>
                <a:gd name="T41" fmla="*/ 0 h 50"/>
                <a:gd name="T42" fmla="*/ 27 w 34"/>
                <a:gd name="T43" fmla="*/ 0 h 50"/>
                <a:gd name="T44" fmla="*/ 27 w 34"/>
                <a:gd name="T45" fmla="*/ 2 h 50"/>
                <a:gd name="T46" fmla="*/ 29 w 34"/>
                <a:gd name="T47" fmla="*/ 0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4" h="50">
                  <a:moveTo>
                    <a:pt x="29" y="0"/>
                  </a:moveTo>
                  <a:lnTo>
                    <a:pt x="27" y="2"/>
                  </a:lnTo>
                  <a:lnTo>
                    <a:pt x="24" y="21"/>
                  </a:lnTo>
                  <a:lnTo>
                    <a:pt x="20" y="34"/>
                  </a:lnTo>
                  <a:lnTo>
                    <a:pt x="17" y="40"/>
                  </a:lnTo>
                  <a:lnTo>
                    <a:pt x="14" y="42"/>
                  </a:lnTo>
                  <a:lnTo>
                    <a:pt x="10" y="42"/>
                  </a:lnTo>
                  <a:lnTo>
                    <a:pt x="7" y="42"/>
                  </a:lnTo>
                  <a:lnTo>
                    <a:pt x="2" y="44"/>
                  </a:lnTo>
                  <a:lnTo>
                    <a:pt x="0" y="50"/>
                  </a:lnTo>
                  <a:lnTo>
                    <a:pt x="7" y="50"/>
                  </a:lnTo>
                  <a:lnTo>
                    <a:pt x="7" y="48"/>
                  </a:lnTo>
                  <a:lnTo>
                    <a:pt x="10" y="48"/>
                  </a:lnTo>
                  <a:lnTo>
                    <a:pt x="15" y="48"/>
                  </a:lnTo>
                  <a:lnTo>
                    <a:pt x="22" y="44"/>
                  </a:lnTo>
                  <a:lnTo>
                    <a:pt x="27" y="36"/>
                  </a:lnTo>
                  <a:lnTo>
                    <a:pt x="31" y="23"/>
                  </a:lnTo>
                  <a:lnTo>
                    <a:pt x="34" y="3"/>
                  </a:lnTo>
                  <a:lnTo>
                    <a:pt x="32" y="5"/>
                  </a:lnTo>
                  <a:lnTo>
                    <a:pt x="29" y="0"/>
                  </a:lnTo>
                  <a:lnTo>
                    <a:pt x="27" y="0"/>
                  </a:lnTo>
                  <a:lnTo>
                    <a:pt x="27" y="2"/>
                  </a:lnTo>
                  <a:lnTo>
                    <a:pt x="2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1" name="Freeform 1035"/>
            <p:cNvSpPr>
              <a:spLocks/>
            </p:cNvSpPr>
            <p:nvPr/>
          </p:nvSpPr>
          <p:spPr bwMode="auto">
            <a:xfrm>
              <a:off x="817" y="879"/>
              <a:ext cx="165" cy="87"/>
            </a:xfrm>
            <a:custGeom>
              <a:avLst/>
              <a:gdLst>
                <a:gd name="T0" fmla="*/ 160 w 165"/>
                <a:gd name="T1" fmla="*/ 83 h 87"/>
                <a:gd name="T2" fmla="*/ 165 w 165"/>
                <a:gd name="T3" fmla="*/ 85 h 87"/>
                <a:gd name="T4" fmla="*/ 165 w 165"/>
                <a:gd name="T5" fmla="*/ 69 h 87"/>
                <a:gd name="T6" fmla="*/ 162 w 165"/>
                <a:gd name="T7" fmla="*/ 54 h 87"/>
                <a:gd name="T8" fmla="*/ 157 w 165"/>
                <a:gd name="T9" fmla="*/ 43 h 87"/>
                <a:gd name="T10" fmla="*/ 152 w 165"/>
                <a:gd name="T11" fmla="*/ 31 h 87"/>
                <a:gd name="T12" fmla="*/ 143 w 165"/>
                <a:gd name="T13" fmla="*/ 21 h 87"/>
                <a:gd name="T14" fmla="*/ 133 w 165"/>
                <a:gd name="T15" fmla="*/ 14 h 87"/>
                <a:gd name="T16" fmla="*/ 123 w 165"/>
                <a:gd name="T17" fmla="*/ 8 h 87"/>
                <a:gd name="T18" fmla="*/ 111 w 165"/>
                <a:gd name="T19" fmla="*/ 4 h 87"/>
                <a:gd name="T20" fmla="*/ 97 w 165"/>
                <a:gd name="T21" fmla="*/ 2 h 87"/>
                <a:gd name="T22" fmla="*/ 84 w 165"/>
                <a:gd name="T23" fmla="*/ 0 h 87"/>
                <a:gd name="T24" fmla="*/ 70 w 165"/>
                <a:gd name="T25" fmla="*/ 0 h 87"/>
                <a:gd name="T26" fmla="*/ 56 w 165"/>
                <a:gd name="T27" fmla="*/ 0 h 87"/>
                <a:gd name="T28" fmla="*/ 43 w 165"/>
                <a:gd name="T29" fmla="*/ 4 h 87"/>
                <a:gd name="T30" fmla="*/ 27 w 165"/>
                <a:gd name="T31" fmla="*/ 6 h 87"/>
                <a:gd name="T32" fmla="*/ 14 w 165"/>
                <a:gd name="T33" fmla="*/ 12 h 87"/>
                <a:gd name="T34" fmla="*/ 0 w 165"/>
                <a:gd name="T35" fmla="*/ 18 h 87"/>
                <a:gd name="T36" fmla="*/ 3 w 165"/>
                <a:gd name="T37" fmla="*/ 23 h 87"/>
                <a:gd name="T38" fmla="*/ 15 w 165"/>
                <a:gd name="T39" fmla="*/ 18 h 87"/>
                <a:gd name="T40" fmla="*/ 29 w 165"/>
                <a:gd name="T41" fmla="*/ 14 h 87"/>
                <a:gd name="T42" fmla="*/ 43 w 165"/>
                <a:gd name="T43" fmla="*/ 10 h 87"/>
                <a:gd name="T44" fmla="*/ 56 w 165"/>
                <a:gd name="T45" fmla="*/ 8 h 87"/>
                <a:gd name="T46" fmla="*/ 70 w 165"/>
                <a:gd name="T47" fmla="*/ 8 h 87"/>
                <a:gd name="T48" fmla="*/ 84 w 165"/>
                <a:gd name="T49" fmla="*/ 8 h 87"/>
                <a:gd name="T50" fmla="*/ 97 w 165"/>
                <a:gd name="T51" fmla="*/ 8 h 87"/>
                <a:gd name="T52" fmla="*/ 109 w 165"/>
                <a:gd name="T53" fmla="*/ 12 h 87"/>
                <a:gd name="T54" fmla="*/ 119 w 165"/>
                <a:gd name="T55" fmla="*/ 16 h 87"/>
                <a:gd name="T56" fmla="*/ 130 w 165"/>
                <a:gd name="T57" fmla="*/ 21 h 87"/>
                <a:gd name="T58" fmla="*/ 138 w 165"/>
                <a:gd name="T59" fmla="*/ 27 h 87"/>
                <a:gd name="T60" fmla="*/ 147 w 165"/>
                <a:gd name="T61" fmla="*/ 35 h 87"/>
                <a:gd name="T62" fmla="*/ 152 w 165"/>
                <a:gd name="T63" fmla="*/ 45 h 87"/>
                <a:gd name="T64" fmla="*/ 157 w 165"/>
                <a:gd name="T65" fmla="*/ 56 h 87"/>
                <a:gd name="T66" fmla="*/ 159 w 165"/>
                <a:gd name="T67" fmla="*/ 69 h 87"/>
                <a:gd name="T68" fmla="*/ 159 w 165"/>
                <a:gd name="T69" fmla="*/ 85 h 87"/>
                <a:gd name="T70" fmla="*/ 164 w 165"/>
                <a:gd name="T71" fmla="*/ 87 h 87"/>
                <a:gd name="T72" fmla="*/ 160 w 165"/>
                <a:gd name="T73" fmla="*/ 83 h 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5" h="87">
                  <a:moveTo>
                    <a:pt x="160" y="83"/>
                  </a:moveTo>
                  <a:lnTo>
                    <a:pt x="165" y="85"/>
                  </a:lnTo>
                  <a:lnTo>
                    <a:pt x="165" y="69"/>
                  </a:lnTo>
                  <a:lnTo>
                    <a:pt x="162" y="54"/>
                  </a:lnTo>
                  <a:lnTo>
                    <a:pt x="157" y="43"/>
                  </a:lnTo>
                  <a:lnTo>
                    <a:pt x="152" y="31"/>
                  </a:lnTo>
                  <a:lnTo>
                    <a:pt x="143" y="21"/>
                  </a:lnTo>
                  <a:lnTo>
                    <a:pt x="133" y="14"/>
                  </a:lnTo>
                  <a:lnTo>
                    <a:pt x="123" y="8"/>
                  </a:lnTo>
                  <a:lnTo>
                    <a:pt x="111" y="4"/>
                  </a:lnTo>
                  <a:lnTo>
                    <a:pt x="97" y="2"/>
                  </a:lnTo>
                  <a:lnTo>
                    <a:pt x="84" y="0"/>
                  </a:lnTo>
                  <a:lnTo>
                    <a:pt x="70" y="0"/>
                  </a:lnTo>
                  <a:lnTo>
                    <a:pt x="56" y="0"/>
                  </a:lnTo>
                  <a:lnTo>
                    <a:pt x="43" y="4"/>
                  </a:lnTo>
                  <a:lnTo>
                    <a:pt x="27" y="6"/>
                  </a:lnTo>
                  <a:lnTo>
                    <a:pt x="14" y="12"/>
                  </a:lnTo>
                  <a:lnTo>
                    <a:pt x="0" y="18"/>
                  </a:lnTo>
                  <a:lnTo>
                    <a:pt x="3" y="23"/>
                  </a:lnTo>
                  <a:lnTo>
                    <a:pt x="15" y="18"/>
                  </a:lnTo>
                  <a:lnTo>
                    <a:pt x="29" y="14"/>
                  </a:lnTo>
                  <a:lnTo>
                    <a:pt x="43" y="10"/>
                  </a:lnTo>
                  <a:lnTo>
                    <a:pt x="56" y="8"/>
                  </a:lnTo>
                  <a:lnTo>
                    <a:pt x="70" y="8"/>
                  </a:lnTo>
                  <a:lnTo>
                    <a:pt x="84" y="8"/>
                  </a:lnTo>
                  <a:lnTo>
                    <a:pt x="97" y="8"/>
                  </a:lnTo>
                  <a:lnTo>
                    <a:pt x="109" y="12"/>
                  </a:lnTo>
                  <a:lnTo>
                    <a:pt x="119" y="16"/>
                  </a:lnTo>
                  <a:lnTo>
                    <a:pt x="130" y="21"/>
                  </a:lnTo>
                  <a:lnTo>
                    <a:pt x="138" y="27"/>
                  </a:lnTo>
                  <a:lnTo>
                    <a:pt x="147" y="35"/>
                  </a:lnTo>
                  <a:lnTo>
                    <a:pt x="152" y="45"/>
                  </a:lnTo>
                  <a:lnTo>
                    <a:pt x="157" y="56"/>
                  </a:lnTo>
                  <a:lnTo>
                    <a:pt x="159" y="69"/>
                  </a:lnTo>
                  <a:lnTo>
                    <a:pt x="159" y="85"/>
                  </a:lnTo>
                  <a:lnTo>
                    <a:pt x="164" y="87"/>
                  </a:lnTo>
                  <a:lnTo>
                    <a:pt x="160" y="8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2" name="Freeform 1036"/>
            <p:cNvSpPr>
              <a:spLocks/>
            </p:cNvSpPr>
            <p:nvPr/>
          </p:nvSpPr>
          <p:spPr bwMode="auto">
            <a:xfrm>
              <a:off x="977" y="912"/>
              <a:ext cx="101" cy="73"/>
            </a:xfrm>
            <a:custGeom>
              <a:avLst/>
              <a:gdLst>
                <a:gd name="T0" fmla="*/ 96 w 101"/>
                <a:gd name="T1" fmla="*/ 65 h 73"/>
                <a:gd name="T2" fmla="*/ 101 w 101"/>
                <a:gd name="T3" fmla="*/ 67 h 73"/>
                <a:gd name="T4" fmla="*/ 91 w 101"/>
                <a:gd name="T5" fmla="*/ 38 h 73"/>
                <a:gd name="T6" fmla="*/ 80 w 101"/>
                <a:gd name="T7" fmla="*/ 19 h 73"/>
                <a:gd name="T8" fmla="*/ 75 w 101"/>
                <a:gd name="T9" fmla="*/ 12 h 73"/>
                <a:gd name="T10" fmla="*/ 70 w 101"/>
                <a:gd name="T11" fmla="*/ 6 h 73"/>
                <a:gd name="T12" fmla="*/ 65 w 101"/>
                <a:gd name="T13" fmla="*/ 2 h 73"/>
                <a:gd name="T14" fmla="*/ 60 w 101"/>
                <a:gd name="T15" fmla="*/ 0 h 73"/>
                <a:gd name="T16" fmla="*/ 53 w 101"/>
                <a:gd name="T17" fmla="*/ 0 h 73"/>
                <a:gd name="T18" fmla="*/ 46 w 101"/>
                <a:gd name="T19" fmla="*/ 2 h 73"/>
                <a:gd name="T20" fmla="*/ 40 w 101"/>
                <a:gd name="T21" fmla="*/ 6 h 73"/>
                <a:gd name="T22" fmla="*/ 33 w 101"/>
                <a:gd name="T23" fmla="*/ 12 h 73"/>
                <a:gd name="T24" fmla="*/ 17 w 101"/>
                <a:gd name="T25" fmla="*/ 27 h 73"/>
                <a:gd name="T26" fmla="*/ 0 w 101"/>
                <a:gd name="T27" fmla="*/ 50 h 73"/>
                <a:gd name="T28" fmla="*/ 4 w 101"/>
                <a:gd name="T29" fmla="*/ 54 h 73"/>
                <a:gd name="T30" fmla="*/ 22 w 101"/>
                <a:gd name="T31" fmla="*/ 33 h 73"/>
                <a:gd name="T32" fmla="*/ 38 w 101"/>
                <a:gd name="T33" fmla="*/ 17 h 73"/>
                <a:gd name="T34" fmla="*/ 43 w 101"/>
                <a:gd name="T35" fmla="*/ 13 h 73"/>
                <a:gd name="T36" fmla="*/ 50 w 101"/>
                <a:gd name="T37" fmla="*/ 10 h 73"/>
                <a:gd name="T38" fmla="*/ 55 w 101"/>
                <a:gd name="T39" fmla="*/ 8 h 73"/>
                <a:gd name="T40" fmla="*/ 58 w 101"/>
                <a:gd name="T41" fmla="*/ 8 h 73"/>
                <a:gd name="T42" fmla="*/ 62 w 101"/>
                <a:gd name="T43" fmla="*/ 8 h 73"/>
                <a:gd name="T44" fmla="*/ 67 w 101"/>
                <a:gd name="T45" fmla="*/ 12 h 73"/>
                <a:gd name="T46" fmla="*/ 70 w 101"/>
                <a:gd name="T47" fmla="*/ 15 h 73"/>
                <a:gd name="T48" fmla="*/ 75 w 101"/>
                <a:gd name="T49" fmla="*/ 21 h 73"/>
                <a:gd name="T50" fmla="*/ 84 w 101"/>
                <a:gd name="T51" fmla="*/ 42 h 73"/>
                <a:gd name="T52" fmla="*/ 94 w 101"/>
                <a:gd name="T53" fmla="*/ 71 h 73"/>
                <a:gd name="T54" fmla="*/ 99 w 101"/>
                <a:gd name="T55" fmla="*/ 73 h 73"/>
                <a:gd name="T56" fmla="*/ 94 w 101"/>
                <a:gd name="T57" fmla="*/ 71 h 73"/>
                <a:gd name="T58" fmla="*/ 96 w 101"/>
                <a:gd name="T59" fmla="*/ 73 h 73"/>
                <a:gd name="T60" fmla="*/ 99 w 101"/>
                <a:gd name="T61" fmla="*/ 73 h 73"/>
                <a:gd name="T62" fmla="*/ 96 w 101"/>
                <a:gd name="T63" fmla="*/ 65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1" h="73">
                  <a:moveTo>
                    <a:pt x="96" y="65"/>
                  </a:moveTo>
                  <a:lnTo>
                    <a:pt x="101" y="67"/>
                  </a:lnTo>
                  <a:lnTo>
                    <a:pt x="91" y="38"/>
                  </a:lnTo>
                  <a:lnTo>
                    <a:pt x="80" y="19"/>
                  </a:lnTo>
                  <a:lnTo>
                    <a:pt x="75" y="12"/>
                  </a:lnTo>
                  <a:lnTo>
                    <a:pt x="70" y="6"/>
                  </a:lnTo>
                  <a:lnTo>
                    <a:pt x="65" y="2"/>
                  </a:lnTo>
                  <a:lnTo>
                    <a:pt x="60" y="0"/>
                  </a:lnTo>
                  <a:lnTo>
                    <a:pt x="53" y="0"/>
                  </a:lnTo>
                  <a:lnTo>
                    <a:pt x="46" y="2"/>
                  </a:lnTo>
                  <a:lnTo>
                    <a:pt x="40" y="6"/>
                  </a:lnTo>
                  <a:lnTo>
                    <a:pt x="33" y="12"/>
                  </a:lnTo>
                  <a:lnTo>
                    <a:pt x="17" y="27"/>
                  </a:lnTo>
                  <a:lnTo>
                    <a:pt x="0" y="50"/>
                  </a:lnTo>
                  <a:lnTo>
                    <a:pt x="4" y="54"/>
                  </a:lnTo>
                  <a:lnTo>
                    <a:pt x="22" y="33"/>
                  </a:lnTo>
                  <a:lnTo>
                    <a:pt x="38" y="17"/>
                  </a:lnTo>
                  <a:lnTo>
                    <a:pt x="43" y="13"/>
                  </a:lnTo>
                  <a:lnTo>
                    <a:pt x="50" y="10"/>
                  </a:lnTo>
                  <a:lnTo>
                    <a:pt x="55" y="8"/>
                  </a:lnTo>
                  <a:lnTo>
                    <a:pt x="58" y="8"/>
                  </a:lnTo>
                  <a:lnTo>
                    <a:pt x="62" y="8"/>
                  </a:lnTo>
                  <a:lnTo>
                    <a:pt x="67" y="12"/>
                  </a:lnTo>
                  <a:lnTo>
                    <a:pt x="70" y="15"/>
                  </a:lnTo>
                  <a:lnTo>
                    <a:pt x="75" y="21"/>
                  </a:lnTo>
                  <a:lnTo>
                    <a:pt x="84" y="42"/>
                  </a:lnTo>
                  <a:lnTo>
                    <a:pt x="94" y="71"/>
                  </a:lnTo>
                  <a:lnTo>
                    <a:pt x="99" y="73"/>
                  </a:lnTo>
                  <a:lnTo>
                    <a:pt x="94" y="71"/>
                  </a:lnTo>
                  <a:lnTo>
                    <a:pt x="96" y="73"/>
                  </a:lnTo>
                  <a:lnTo>
                    <a:pt x="99" y="73"/>
                  </a:lnTo>
                  <a:lnTo>
                    <a:pt x="96" y="6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3" name="Freeform 1037"/>
            <p:cNvSpPr>
              <a:spLocks/>
            </p:cNvSpPr>
            <p:nvPr/>
          </p:nvSpPr>
          <p:spPr bwMode="auto">
            <a:xfrm>
              <a:off x="1073" y="877"/>
              <a:ext cx="27" cy="108"/>
            </a:xfrm>
            <a:custGeom>
              <a:avLst/>
              <a:gdLst>
                <a:gd name="T0" fmla="*/ 24 w 27"/>
                <a:gd name="T1" fmla="*/ 0 h 108"/>
                <a:gd name="T2" fmla="*/ 22 w 27"/>
                <a:gd name="T3" fmla="*/ 4 h 108"/>
                <a:gd name="T4" fmla="*/ 17 w 27"/>
                <a:gd name="T5" fmla="*/ 18 h 108"/>
                <a:gd name="T6" fmla="*/ 15 w 27"/>
                <a:gd name="T7" fmla="*/ 31 h 108"/>
                <a:gd name="T8" fmla="*/ 13 w 27"/>
                <a:gd name="T9" fmla="*/ 47 h 108"/>
                <a:gd name="T10" fmla="*/ 13 w 27"/>
                <a:gd name="T11" fmla="*/ 62 h 108"/>
                <a:gd name="T12" fmla="*/ 12 w 27"/>
                <a:gd name="T13" fmla="*/ 75 h 108"/>
                <a:gd name="T14" fmla="*/ 10 w 27"/>
                <a:gd name="T15" fmla="*/ 87 h 108"/>
                <a:gd name="T16" fmla="*/ 8 w 27"/>
                <a:gd name="T17" fmla="*/ 93 h 108"/>
                <a:gd name="T18" fmla="*/ 5 w 27"/>
                <a:gd name="T19" fmla="*/ 96 h 108"/>
                <a:gd name="T20" fmla="*/ 3 w 27"/>
                <a:gd name="T21" fmla="*/ 98 h 108"/>
                <a:gd name="T22" fmla="*/ 0 w 27"/>
                <a:gd name="T23" fmla="*/ 100 h 108"/>
                <a:gd name="T24" fmla="*/ 3 w 27"/>
                <a:gd name="T25" fmla="*/ 108 h 108"/>
                <a:gd name="T26" fmla="*/ 7 w 27"/>
                <a:gd name="T27" fmla="*/ 104 h 108"/>
                <a:gd name="T28" fmla="*/ 10 w 27"/>
                <a:gd name="T29" fmla="*/ 100 h 108"/>
                <a:gd name="T30" fmla="*/ 13 w 27"/>
                <a:gd name="T31" fmla="*/ 94 h 108"/>
                <a:gd name="T32" fmla="*/ 15 w 27"/>
                <a:gd name="T33" fmla="*/ 89 h 108"/>
                <a:gd name="T34" fmla="*/ 19 w 27"/>
                <a:gd name="T35" fmla="*/ 77 h 108"/>
                <a:gd name="T36" fmla="*/ 19 w 27"/>
                <a:gd name="T37" fmla="*/ 62 h 108"/>
                <a:gd name="T38" fmla="*/ 20 w 27"/>
                <a:gd name="T39" fmla="*/ 48 h 108"/>
                <a:gd name="T40" fmla="*/ 20 w 27"/>
                <a:gd name="T41" fmla="*/ 33 h 108"/>
                <a:gd name="T42" fmla="*/ 24 w 27"/>
                <a:gd name="T43" fmla="*/ 20 h 108"/>
                <a:gd name="T44" fmla="*/ 27 w 27"/>
                <a:gd name="T45" fmla="*/ 6 h 108"/>
                <a:gd name="T46" fmla="*/ 24 w 27"/>
                <a:gd name="T47" fmla="*/ 8 h 108"/>
                <a:gd name="T48" fmla="*/ 24 w 27"/>
                <a:gd name="T49" fmla="*/ 0 h 108"/>
                <a:gd name="T50" fmla="*/ 22 w 27"/>
                <a:gd name="T51" fmla="*/ 0 h 108"/>
                <a:gd name="T52" fmla="*/ 22 w 27"/>
                <a:gd name="T53" fmla="*/ 4 h 108"/>
                <a:gd name="T54" fmla="*/ 24 w 27"/>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7" h="108">
                  <a:moveTo>
                    <a:pt x="24" y="0"/>
                  </a:moveTo>
                  <a:lnTo>
                    <a:pt x="22" y="4"/>
                  </a:lnTo>
                  <a:lnTo>
                    <a:pt x="17" y="18"/>
                  </a:lnTo>
                  <a:lnTo>
                    <a:pt x="15" y="31"/>
                  </a:lnTo>
                  <a:lnTo>
                    <a:pt x="13" y="47"/>
                  </a:lnTo>
                  <a:lnTo>
                    <a:pt x="13" y="62"/>
                  </a:lnTo>
                  <a:lnTo>
                    <a:pt x="12" y="75"/>
                  </a:lnTo>
                  <a:lnTo>
                    <a:pt x="10" y="87"/>
                  </a:lnTo>
                  <a:lnTo>
                    <a:pt x="8" y="93"/>
                  </a:lnTo>
                  <a:lnTo>
                    <a:pt x="5" y="96"/>
                  </a:lnTo>
                  <a:lnTo>
                    <a:pt x="3" y="98"/>
                  </a:lnTo>
                  <a:lnTo>
                    <a:pt x="0" y="100"/>
                  </a:lnTo>
                  <a:lnTo>
                    <a:pt x="3" y="108"/>
                  </a:lnTo>
                  <a:lnTo>
                    <a:pt x="7" y="104"/>
                  </a:lnTo>
                  <a:lnTo>
                    <a:pt x="10" y="100"/>
                  </a:lnTo>
                  <a:lnTo>
                    <a:pt x="13" y="94"/>
                  </a:lnTo>
                  <a:lnTo>
                    <a:pt x="15" y="89"/>
                  </a:lnTo>
                  <a:lnTo>
                    <a:pt x="19" y="77"/>
                  </a:lnTo>
                  <a:lnTo>
                    <a:pt x="19" y="62"/>
                  </a:lnTo>
                  <a:lnTo>
                    <a:pt x="20" y="48"/>
                  </a:lnTo>
                  <a:lnTo>
                    <a:pt x="20" y="33"/>
                  </a:lnTo>
                  <a:lnTo>
                    <a:pt x="24" y="20"/>
                  </a:lnTo>
                  <a:lnTo>
                    <a:pt x="27" y="6"/>
                  </a:lnTo>
                  <a:lnTo>
                    <a:pt x="24" y="8"/>
                  </a:lnTo>
                  <a:lnTo>
                    <a:pt x="24" y="0"/>
                  </a:lnTo>
                  <a:lnTo>
                    <a:pt x="22" y="0"/>
                  </a:lnTo>
                  <a:lnTo>
                    <a:pt x="22" y="4"/>
                  </a:lnTo>
                  <a:lnTo>
                    <a:pt x="2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4" name="Freeform 1038"/>
            <p:cNvSpPr>
              <a:spLocks/>
            </p:cNvSpPr>
            <p:nvPr/>
          </p:nvSpPr>
          <p:spPr bwMode="auto">
            <a:xfrm>
              <a:off x="1097" y="877"/>
              <a:ext cx="76" cy="133"/>
            </a:xfrm>
            <a:custGeom>
              <a:avLst/>
              <a:gdLst>
                <a:gd name="T0" fmla="*/ 71 w 76"/>
                <a:gd name="T1" fmla="*/ 123 h 133"/>
                <a:gd name="T2" fmla="*/ 76 w 76"/>
                <a:gd name="T3" fmla="*/ 125 h 133"/>
                <a:gd name="T4" fmla="*/ 75 w 76"/>
                <a:gd name="T5" fmla="*/ 108 h 133"/>
                <a:gd name="T6" fmla="*/ 73 w 76"/>
                <a:gd name="T7" fmla="*/ 89 h 133"/>
                <a:gd name="T8" fmla="*/ 68 w 76"/>
                <a:gd name="T9" fmla="*/ 70 h 133"/>
                <a:gd name="T10" fmla="*/ 59 w 76"/>
                <a:gd name="T11" fmla="*/ 48 h 133"/>
                <a:gd name="T12" fmla="*/ 56 w 76"/>
                <a:gd name="T13" fmla="*/ 39 h 133"/>
                <a:gd name="T14" fmla="*/ 51 w 76"/>
                <a:gd name="T15" fmla="*/ 31 h 133"/>
                <a:gd name="T16" fmla="*/ 44 w 76"/>
                <a:gd name="T17" fmla="*/ 22 h 133"/>
                <a:gd name="T18" fmla="*/ 37 w 76"/>
                <a:gd name="T19" fmla="*/ 16 h 133"/>
                <a:gd name="T20" fmla="*/ 29 w 76"/>
                <a:gd name="T21" fmla="*/ 10 h 133"/>
                <a:gd name="T22" fmla="*/ 20 w 76"/>
                <a:gd name="T23" fmla="*/ 4 h 133"/>
                <a:gd name="T24" fmla="*/ 10 w 76"/>
                <a:gd name="T25" fmla="*/ 2 h 133"/>
                <a:gd name="T26" fmla="*/ 0 w 76"/>
                <a:gd name="T27" fmla="*/ 0 h 133"/>
                <a:gd name="T28" fmla="*/ 0 w 76"/>
                <a:gd name="T29" fmla="*/ 8 h 133"/>
                <a:gd name="T30" fmla="*/ 10 w 76"/>
                <a:gd name="T31" fmla="*/ 10 h 133"/>
                <a:gd name="T32" fmla="*/ 18 w 76"/>
                <a:gd name="T33" fmla="*/ 12 h 133"/>
                <a:gd name="T34" fmla="*/ 25 w 76"/>
                <a:gd name="T35" fmla="*/ 16 h 133"/>
                <a:gd name="T36" fmla="*/ 34 w 76"/>
                <a:gd name="T37" fmla="*/ 22 h 133"/>
                <a:gd name="T38" fmla="*/ 39 w 76"/>
                <a:gd name="T39" fmla="*/ 27 h 133"/>
                <a:gd name="T40" fmla="*/ 46 w 76"/>
                <a:gd name="T41" fmla="*/ 35 h 133"/>
                <a:gd name="T42" fmla="*/ 51 w 76"/>
                <a:gd name="T43" fmla="*/ 43 h 133"/>
                <a:gd name="T44" fmla="*/ 54 w 76"/>
                <a:gd name="T45" fmla="*/ 52 h 133"/>
                <a:gd name="T46" fmla="*/ 61 w 76"/>
                <a:gd name="T47" fmla="*/ 71 h 133"/>
                <a:gd name="T48" fmla="*/ 66 w 76"/>
                <a:gd name="T49" fmla="*/ 91 h 133"/>
                <a:gd name="T50" fmla="*/ 70 w 76"/>
                <a:gd name="T51" fmla="*/ 110 h 133"/>
                <a:gd name="T52" fmla="*/ 70 w 76"/>
                <a:gd name="T53" fmla="*/ 125 h 133"/>
                <a:gd name="T54" fmla="*/ 76 w 76"/>
                <a:gd name="T55" fmla="*/ 129 h 133"/>
                <a:gd name="T56" fmla="*/ 70 w 76"/>
                <a:gd name="T57" fmla="*/ 125 h 133"/>
                <a:gd name="T58" fmla="*/ 71 w 76"/>
                <a:gd name="T59" fmla="*/ 133 h 133"/>
                <a:gd name="T60" fmla="*/ 76 w 76"/>
                <a:gd name="T61" fmla="*/ 129 h 133"/>
                <a:gd name="T62" fmla="*/ 71 w 76"/>
                <a:gd name="T63" fmla="*/ 123 h 1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6" h="133">
                  <a:moveTo>
                    <a:pt x="71" y="123"/>
                  </a:moveTo>
                  <a:lnTo>
                    <a:pt x="76" y="125"/>
                  </a:lnTo>
                  <a:lnTo>
                    <a:pt x="75" y="108"/>
                  </a:lnTo>
                  <a:lnTo>
                    <a:pt x="73" y="89"/>
                  </a:lnTo>
                  <a:lnTo>
                    <a:pt x="68" y="70"/>
                  </a:lnTo>
                  <a:lnTo>
                    <a:pt x="59" y="48"/>
                  </a:lnTo>
                  <a:lnTo>
                    <a:pt x="56" y="39"/>
                  </a:lnTo>
                  <a:lnTo>
                    <a:pt x="51" y="31"/>
                  </a:lnTo>
                  <a:lnTo>
                    <a:pt x="44" y="22"/>
                  </a:lnTo>
                  <a:lnTo>
                    <a:pt x="37" y="16"/>
                  </a:lnTo>
                  <a:lnTo>
                    <a:pt x="29" y="10"/>
                  </a:lnTo>
                  <a:lnTo>
                    <a:pt x="20" y="4"/>
                  </a:lnTo>
                  <a:lnTo>
                    <a:pt x="10" y="2"/>
                  </a:lnTo>
                  <a:lnTo>
                    <a:pt x="0" y="0"/>
                  </a:lnTo>
                  <a:lnTo>
                    <a:pt x="0" y="8"/>
                  </a:lnTo>
                  <a:lnTo>
                    <a:pt x="10" y="10"/>
                  </a:lnTo>
                  <a:lnTo>
                    <a:pt x="18" y="12"/>
                  </a:lnTo>
                  <a:lnTo>
                    <a:pt x="25" y="16"/>
                  </a:lnTo>
                  <a:lnTo>
                    <a:pt x="34" y="22"/>
                  </a:lnTo>
                  <a:lnTo>
                    <a:pt x="39" y="27"/>
                  </a:lnTo>
                  <a:lnTo>
                    <a:pt x="46" y="35"/>
                  </a:lnTo>
                  <a:lnTo>
                    <a:pt x="51" y="43"/>
                  </a:lnTo>
                  <a:lnTo>
                    <a:pt x="54" y="52"/>
                  </a:lnTo>
                  <a:lnTo>
                    <a:pt x="61" y="71"/>
                  </a:lnTo>
                  <a:lnTo>
                    <a:pt x="66" y="91"/>
                  </a:lnTo>
                  <a:lnTo>
                    <a:pt x="70" y="110"/>
                  </a:lnTo>
                  <a:lnTo>
                    <a:pt x="70" y="125"/>
                  </a:lnTo>
                  <a:lnTo>
                    <a:pt x="76" y="129"/>
                  </a:lnTo>
                  <a:lnTo>
                    <a:pt x="70" y="125"/>
                  </a:lnTo>
                  <a:lnTo>
                    <a:pt x="71" y="133"/>
                  </a:lnTo>
                  <a:lnTo>
                    <a:pt x="76" y="129"/>
                  </a:lnTo>
                  <a:lnTo>
                    <a:pt x="71"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5" name="Freeform 1039"/>
            <p:cNvSpPr>
              <a:spLocks/>
            </p:cNvSpPr>
            <p:nvPr/>
          </p:nvSpPr>
          <p:spPr bwMode="auto">
            <a:xfrm>
              <a:off x="1168" y="964"/>
              <a:ext cx="57" cy="42"/>
            </a:xfrm>
            <a:custGeom>
              <a:avLst/>
              <a:gdLst>
                <a:gd name="T0" fmla="*/ 57 w 57"/>
                <a:gd name="T1" fmla="*/ 25 h 42"/>
                <a:gd name="T2" fmla="*/ 57 w 57"/>
                <a:gd name="T3" fmla="*/ 25 h 42"/>
                <a:gd name="T4" fmla="*/ 51 w 57"/>
                <a:gd name="T5" fmla="*/ 13 h 42"/>
                <a:gd name="T6" fmla="*/ 48 w 57"/>
                <a:gd name="T7" fmla="*/ 4 h 42"/>
                <a:gd name="T8" fmla="*/ 43 w 57"/>
                <a:gd name="T9" fmla="*/ 0 h 42"/>
                <a:gd name="T10" fmla="*/ 36 w 57"/>
                <a:gd name="T11" fmla="*/ 0 h 42"/>
                <a:gd name="T12" fmla="*/ 31 w 57"/>
                <a:gd name="T13" fmla="*/ 4 h 42"/>
                <a:gd name="T14" fmla="*/ 24 w 57"/>
                <a:gd name="T15" fmla="*/ 11 h 42"/>
                <a:gd name="T16" fmla="*/ 14 w 57"/>
                <a:gd name="T17" fmla="*/ 23 h 42"/>
                <a:gd name="T18" fmla="*/ 0 w 57"/>
                <a:gd name="T19" fmla="*/ 36 h 42"/>
                <a:gd name="T20" fmla="*/ 5 w 57"/>
                <a:gd name="T21" fmla="*/ 42 h 42"/>
                <a:gd name="T22" fmla="*/ 19 w 57"/>
                <a:gd name="T23" fmla="*/ 27 h 42"/>
                <a:gd name="T24" fmla="*/ 28 w 57"/>
                <a:gd name="T25" fmla="*/ 17 h 42"/>
                <a:gd name="T26" fmla="*/ 34 w 57"/>
                <a:gd name="T27" fmla="*/ 9 h 42"/>
                <a:gd name="T28" fmla="*/ 40 w 57"/>
                <a:gd name="T29" fmla="*/ 6 h 42"/>
                <a:gd name="T30" fmla="*/ 40 w 57"/>
                <a:gd name="T31" fmla="*/ 6 h 42"/>
                <a:gd name="T32" fmla="*/ 43 w 57"/>
                <a:gd name="T33" fmla="*/ 7 h 42"/>
                <a:gd name="T34" fmla="*/ 46 w 57"/>
                <a:gd name="T35" fmla="*/ 17 h 42"/>
                <a:gd name="T36" fmla="*/ 51 w 57"/>
                <a:gd name="T37" fmla="*/ 29 h 42"/>
                <a:gd name="T38" fmla="*/ 51 w 57"/>
                <a:gd name="T39" fmla="*/ 31 h 42"/>
                <a:gd name="T40" fmla="*/ 57 w 57"/>
                <a:gd name="T41" fmla="*/ 25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 h="42">
                  <a:moveTo>
                    <a:pt x="57" y="25"/>
                  </a:moveTo>
                  <a:lnTo>
                    <a:pt x="57" y="25"/>
                  </a:lnTo>
                  <a:lnTo>
                    <a:pt x="51" y="13"/>
                  </a:lnTo>
                  <a:lnTo>
                    <a:pt x="48" y="4"/>
                  </a:lnTo>
                  <a:lnTo>
                    <a:pt x="43" y="0"/>
                  </a:lnTo>
                  <a:lnTo>
                    <a:pt x="36" y="0"/>
                  </a:lnTo>
                  <a:lnTo>
                    <a:pt x="31" y="4"/>
                  </a:lnTo>
                  <a:lnTo>
                    <a:pt x="24" y="11"/>
                  </a:lnTo>
                  <a:lnTo>
                    <a:pt x="14" y="23"/>
                  </a:lnTo>
                  <a:lnTo>
                    <a:pt x="0" y="36"/>
                  </a:lnTo>
                  <a:lnTo>
                    <a:pt x="5" y="42"/>
                  </a:lnTo>
                  <a:lnTo>
                    <a:pt x="19" y="27"/>
                  </a:lnTo>
                  <a:lnTo>
                    <a:pt x="28" y="17"/>
                  </a:lnTo>
                  <a:lnTo>
                    <a:pt x="34" y="9"/>
                  </a:lnTo>
                  <a:lnTo>
                    <a:pt x="40" y="6"/>
                  </a:lnTo>
                  <a:lnTo>
                    <a:pt x="43" y="7"/>
                  </a:lnTo>
                  <a:lnTo>
                    <a:pt x="46" y="17"/>
                  </a:lnTo>
                  <a:lnTo>
                    <a:pt x="51" y="29"/>
                  </a:lnTo>
                  <a:lnTo>
                    <a:pt x="51" y="31"/>
                  </a:lnTo>
                  <a:lnTo>
                    <a:pt x="57"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6" name="Freeform 1040"/>
            <p:cNvSpPr>
              <a:spLocks/>
            </p:cNvSpPr>
            <p:nvPr/>
          </p:nvSpPr>
          <p:spPr bwMode="auto">
            <a:xfrm>
              <a:off x="1209" y="989"/>
              <a:ext cx="29" cy="77"/>
            </a:xfrm>
            <a:custGeom>
              <a:avLst/>
              <a:gdLst>
                <a:gd name="T0" fmla="*/ 7 w 29"/>
                <a:gd name="T1" fmla="*/ 77 h 77"/>
                <a:gd name="T2" fmla="*/ 7 w 29"/>
                <a:gd name="T3" fmla="*/ 77 h 77"/>
                <a:gd name="T4" fmla="*/ 9 w 29"/>
                <a:gd name="T5" fmla="*/ 71 h 77"/>
                <a:gd name="T6" fmla="*/ 12 w 29"/>
                <a:gd name="T7" fmla="*/ 65 h 77"/>
                <a:gd name="T8" fmla="*/ 19 w 29"/>
                <a:gd name="T9" fmla="*/ 57 h 77"/>
                <a:gd name="T10" fmla="*/ 24 w 29"/>
                <a:gd name="T11" fmla="*/ 50 h 77"/>
                <a:gd name="T12" fmla="*/ 29 w 29"/>
                <a:gd name="T13" fmla="*/ 38 h 77"/>
                <a:gd name="T14" fmla="*/ 29 w 29"/>
                <a:gd name="T15" fmla="*/ 27 h 77"/>
                <a:gd name="T16" fmla="*/ 28 w 29"/>
                <a:gd name="T17" fmla="*/ 21 h 77"/>
                <a:gd name="T18" fmla="*/ 26 w 29"/>
                <a:gd name="T19" fmla="*/ 13 h 77"/>
                <a:gd name="T20" fmla="*/ 21 w 29"/>
                <a:gd name="T21" fmla="*/ 7 h 77"/>
                <a:gd name="T22" fmla="*/ 16 w 29"/>
                <a:gd name="T23" fmla="*/ 0 h 77"/>
                <a:gd name="T24" fmla="*/ 10 w 29"/>
                <a:gd name="T25" fmla="*/ 6 h 77"/>
                <a:gd name="T26" fmla="*/ 16 w 29"/>
                <a:gd name="T27" fmla="*/ 11 h 77"/>
                <a:gd name="T28" fmla="*/ 21 w 29"/>
                <a:gd name="T29" fmla="*/ 17 h 77"/>
                <a:gd name="T30" fmla="*/ 22 w 29"/>
                <a:gd name="T31" fmla="*/ 23 h 77"/>
                <a:gd name="T32" fmla="*/ 22 w 29"/>
                <a:gd name="T33" fmla="*/ 27 h 77"/>
                <a:gd name="T34" fmla="*/ 22 w 29"/>
                <a:gd name="T35" fmla="*/ 36 h 77"/>
                <a:gd name="T36" fmla="*/ 19 w 29"/>
                <a:gd name="T37" fmla="*/ 46 h 77"/>
                <a:gd name="T38" fmla="*/ 14 w 29"/>
                <a:gd name="T39" fmla="*/ 53 h 77"/>
                <a:gd name="T40" fmla="*/ 9 w 29"/>
                <a:gd name="T41" fmla="*/ 61 h 77"/>
                <a:gd name="T42" fmla="*/ 4 w 29"/>
                <a:gd name="T43" fmla="*/ 69 h 77"/>
                <a:gd name="T44" fmla="*/ 0 w 29"/>
                <a:gd name="T45" fmla="*/ 77 h 77"/>
                <a:gd name="T46" fmla="*/ 0 w 29"/>
                <a:gd name="T47" fmla="*/ 77 h 77"/>
                <a:gd name="T48" fmla="*/ 7 w 29"/>
                <a:gd name="T49" fmla="*/ 77 h 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9" h="77">
                  <a:moveTo>
                    <a:pt x="7" y="77"/>
                  </a:moveTo>
                  <a:lnTo>
                    <a:pt x="7" y="77"/>
                  </a:lnTo>
                  <a:lnTo>
                    <a:pt x="9" y="71"/>
                  </a:lnTo>
                  <a:lnTo>
                    <a:pt x="12" y="65"/>
                  </a:lnTo>
                  <a:lnTo>
                    <a:pt x="19" y="57"/>
                  </a:lnTo>
                  <a:lnTo>
                    <a:pt x="24" y="50"/>
                  </a:lnTo>
                  <a:lnTo>
                    <a:pt x="29" y="38"/>
                  </a:lnTo>
                  <a:lnTo>
                    <a:pt x="29" y="27"/>
                  </a:lnTo>
                  <a:lnTo>
                    <a:pt x="28" y="21"/>
                  </a:lnTo>
                  <a:lnTo>
                    <a:pt x="26" y="13"/>
                  </a:lnTo>
                  <a:lnTo>
                    <a:pt x="21" y="7"/>
                  </a:lnTo>
                  <a:lnTo>
                    <a:pt x="16" y="0"/>
                  </a:lnTo>
                  <a:lnTo>
                    <a:pt x="10" y="6"/>
                  </a:lnTo>
                  <a:lnTo>
                    <a:pt x="16" y="11"/>
                  </a:lnTo>
                  <a:lnTo>
                    <a:pt x="21" y="17"/>
                  </a:lnTo>
                  <a:lnTo>
                    <a:pt x="22" y="23"/>
                  </a:lnTo>
                  <a:lnTo>
                    <a:pt x="22" y="27"/>
                  </a:lnTo>
                  <a:lnTo>
                    <a:pt x="22" y="36"/>
                  </a:lnTo>
                  <a:lnTo>
                    <a:pt x="19" y="46"/>
                  </a:lnTo>
                  <a:lnTo>
                    <a:pt x="14" y="53"/>
                  </a:lnTo>
                  <a:lnTo>
                    <a:pt x="9" y="61"/>
                  </a:lnTo>
                  <a:lnTo>
                    <a:pt x="4" y="69"/>
                  </a:lnTo>
                  <a:lnTo>
                    <a:pt x="0" y="77"/>
                  </a:lnTo>
                  <a:lnTo>
                    <a:pt x="7" y="7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7" name="Freeform 1041"/>
            <p:cNvSpPr>
              <a:spLocks/>
            </p:cNvSpPr>
            <p:nvPr/>
          </p:nvSpPr>
          <p:spPr bwMode="auto">
            <a:xfrm>
              <a:off x="1209" y="1066"/>
              <a:ext cx="58" cy="130"/>
            </a:xfrm>
            <a:custGeom>
              <a:avLst/>
              <a:gdLst>
                <a:gd name="T0" fmla="*/ 58 w 58"/>
                <a:gd name="T1" fmla="*/ 128 h 130"/>
                <a:gd name="T2" fmla="*/ 58 w 58"/>
                <a:gd name="T3" fmla="*/ 128 h 130"/>
                <a:gd name="T4" fmla="*/ 53 w 58"/>
                <a:gd name="T5" fmla="*/ 109 h 130"/>
                <a:gd name="T6" fmla="*/ 45 w 58"/>
                <a:gd name="T7" fmla="*/ 94 h 130"/>
                <a:gd name="T8" fmla="*/ 36 w 58"/>
                <a:gd name="T9" fmla="*/ 76 h 130"/>
                <a:gd name="T10" fmla="*/ 28 w 58"/>
                <a:gd name="T11" fmla="*/ 61 h 130"/>
                <a:gd name="T12" fmla="*/ 19 w 58"/>
                <a:gd name="T13" fmla="*/ 46 h 130"/>
                <a:gd name="T14" fmla="*/ 14 w 58"/>
                <a:gd name="T15" fmla="*/ 30 h 130"/>
                <a:gd name="T16" fmla="*/ 9 w 58"/>
                <a:gd name="T17" fmla="*/ 15 h 130"/>
                <a:gd name="T18" fmla="*/ 7 w 58"/>
                <a:gd name="T19" fmla="*/ 0 h 130"/>
                <a:gd name="T20" fmla="*/ 0 w 58"/>
                <a:gd name="T21" fmla="*/ 0 h 130"/>
                <a:gd name="T22" fmla="*/ 2 w 58"/>
                <a:gd name="T23" fmla="*/ 17 h 130"/>
                <a:gd name="T24" fmla="*/ 7 w 58"/>
                <a:gd name="T25" fmla="*/ 32 h 130"/>
                <a:gd name="T26" fmla="*/ 14 w 58"/>
                <a:gd name="T27" fmla="*/ 49 h 130"/>
                <a:gd name="T28" fmla="*/ 22 w 58"/>
                <a:gd name="T29" fmla="*/ 65 h 130"/>
                <a:gd name="T30" fmla="*/ 31 w 58"/>
                <a:gd name="T31" fmla="*/ 80 h 130"/>
                <a:gd name="T32" fmla="*/ 39 w 58"/>
                <a:gd name="T33" fmla="*/ 97 h 130"/>
                <a:gd name="T34" fmla="*/ 46 w 58"/>
                <a:gd name="T35" fmla="*/ 113 h 130"/>
                <a:gd name="T36" fmla="*/ 53 w 58"/>
                <a:gd name="T37" fmla="*/ 130 h 130"/>
                <a:gd name="T38" fmla="*/ 53 w 58"/>
                <a:gd name="T39" fmla="*/ 130 h 130"/>
                <a:gd name="T40" fmla="*/ 58 w 58"/>
                <a:gd name="T41" fmla="*/ 128 h 1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8" h="130">
                  <a:moveTo>
                    <a:pt x="58" y="128"/>
                  </a:moveTo>
                  <a:lnTo>
                    <a:pt x="58" y="128"/>
                  </a:lnTo>
                  <a:lnTo>
                    <a:pt x="53" y="109"/>
                  </a:lnTo>
                  <a:lnTo>
                    <a:pt x="45" y="94"/>
                  </a:lnTo>
                  <a:lnTo>
                    <a:pt x="36" y="76"/>
                  </a:lnTo>
                  <a:lnTo>
                    <a:pt x="28" y="61"/>
                  </a:lnTo>
                  <a:lnTo>
                    <a:pt x="19" y="46"/>
                  </a:lnTo>
                  <a:lnTo>
                    <a:pt x="14" y="30"/>
                  </a:lnTo>
                  <a:lnTo>
                    <a:pt x="9" y="15"/>
                  </a:lnTo>
                  <a:lnTo>
                    <a:pt x="7" y="0"/>
                  </a:lnTo>
                  <a:lnTo>
                    <a:pt x="0" y="0"/>
                  </a:lnTo>
                  <a:lnTo>
                    <a:pt x="2" y="17"/>
                  </a:lnTo>
                  <a:lnTo>
                    <a:pt x="7" y="32"/>
                  </a:lnTo>
                  <a:lnTo>
                    <a:pt x="14" y="49"/>
                  </a:lnTo>
                  <a:lnTo>
                    <a:pt x="22" y="65"/>
                  </a:lnTo>
                  <a:lnTo>
                    <a:pt x="31" y="80"/>
                  </a:lnTo>
                  <a:lnTo>
                    <a:pt x="39" y="97"/>
                  </a:lnTo>
                  <a:lnTo>
                    <a:pt x="46" y="113"/>
                  </a:lnTo>
                  <a:lnTo>
                    <a:pt x="53" y="130"/>
                  </a:lnTo>
                  <a:lnTo>
                    <a:pt x="58" y="1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8" name="Freeform 1042"/>
            <p:cNvSpPr>
              <a:spLocks/>
            </p:cNvSpPr>
            <p:nvPr/>
          </p:nvSpPr>
          <p:spPr bwMode="auto">
            <a:xfrm>
              <a:off x="950" y="1194"/>
              <a:ext cx="326" cy="315"/>
            </a:xfrm>
            <a:custGeom>
              <a:avLst/>
              <a:gdLst>
                <a:gd name="T0" fmla="*/ 2 w 326"/>
                <a:gd name="T1" fmla="*/ 313 h 315"/>
                <a:gd name="T2" fmla="*/ 5 w 326"/>
                <a:gd name="T3" fmla="*/ 313 h 315"/>
                <a:gd name="T4" fmla="*/ 14 w 326"/>
                <a:gd name="T5" fmla="*/ 303 h 315"/>
                <a:gd name="T6" fmla="*/ 22 w 326"/>
                <a:gd name="T7" fmla="*/ 298 h 315"/>
                <a:gd name="T8" fmla="*/ 32 w 326"/>
                <a:gd name="T9" fmla="*/ 290 h 315"/>
                <a:gd name="T10" fmla="*/ 44 w 326"/>
                <a:gd name="T11" fmla="*/ 284 h 315"/>
                <a:gd name="T12" fmla="*/ 68 w 326"/>
                <a:gd name="T13" fmla="*/ 271 h 315"/>
                <a:gd name="T14" fmla="*/ 95 w 326"/>
                <a:gd name="T15" fmla="*/ 261 h 315"/>
                <a:gd name="T16" fmla="*/ 153 w 326"/>
                <a:gd name="T17" fmla="*/ 240 h 315"/>
                <a:gd name="T18" fmla="*/ 211 w 326"/>
                <a:gd name="T19" fmla="*/ 217 h 315"/>
                <a:gd name="T20" fmla="*/ 239 w 326"/>
                <a:gd name="T21" fmla="*/ 204 h 315"/>
                <a:gd name="T22" fmla="*/ 264 w 326"/>
                <a:gd name="T23" fmla="*/ 186 h 315"/>
                <a:gd name="T24" fmla="*/ 276 w 326"/>
                <a:gd name="T25" fmla="*/ 177 h 315"/>
                <a:gd name="T26" fmla="*/ 287 w 326"/>
                <a:gd name="T27" fmla="*/ 167 h 315"/>
                <a:gd name="T28" fmla="*/ 295 w 326"/>
                <a:gd name="T29" fmla="*/ 156 h 315"/>
                <a:gd name="T30" fmla="*/ 304 w 326"/>
                <a:gd name="T31" fmla="*/ 142 h 315"/>
                <a:gd name="T32" fmla="*/ 310 w 326"/>
                <a:gd name="T33" fmla="*/ 129 h 315"/>
                <a:gd name="T34" fmla="*/ 317 w 326"/>
                <a:gd name="T35" fmla="*/ 115 h 315"/>
                <a:gd name="T36" fmla="*/ 321 w 326"/>
                <a:gd name="T37" fmla="*/ 100 h 315"/>
                <a:gd name="T38" fmla="*/ 324 w 326"/>
                <a:gd name="T39" fmla="*/ 83 h 315"/>
                <a:gd name="T40" fmla="*/ 326 w 326"/>
                <a:gd name="T41" fmla="*/ 63 h 315"/>
                <a:gd name="T42" fmla="*/ 324 w 326"/>
                <a:gd name="T43" fmla="*/ 44 h 315"/>
                <a:gd name="T44" fmla="*/ 322 w 326"/>
                <a:gd name="T45" fmla="*/ 23 h 315"/>
                <a:gd name="T46" fmla="*/ 317 w 326"/>
                <a:gd name="T47" fmla="*/ 0 h 315"/>
                <a:gd name="T48" fmla="*/ 312 w 326"/>
                <a:gd name="T49" fmla="*/ 2 h 315"/>
                <a:gd name="T50" fmla="*/ 315 w 326"/>
                <a:gd name="T51" fmla="*/ 23 h 315"/>
                <a:gd name="T52" fmla="*/ 319 w 326"/>
                <a:gd name="T53" fmla="*/ 44 h 315"/>
                <a:gd name="T54" fmla="*/ 319 w 326"/>
                <a:gd name="T55" fmla="*/ 63 h 315"/>
                <a:gd name="T56" fmla="*/ 317 w 326"/>
                <a:gd name="T57" fmla="*/ 81 h 315"/>
                <a:gd name="T58" fmla="*/ 315 w 326"/>
                <a:gd name="T59" fmla="*/ 98 h 315"/>
                <a:gd name="T60" fmla="*/ 310 w 326"/>
                <a:gd name="T61" fmla="*/ 111 h 315"/>
                <a:gd name="T62" fmla="*/ 305 w 326"/>
                <a:gd name="T63" fmla="*/ 127 h 315"/>
                <a:gd name="T64" fmla="*/ 298 w 326"/>
                <a:gd name="T65" fmla="*/ 138 h 315"/>
                <a:gd name="T66" fmla="*/ 290 w 326"/>
                <a:gd name="T67" fmla="*/ 150 h 315"/>
                <a:gd name="T68" fmla="*/ 281 w 326"/>
                <a:gd name="T69" fmla="*/ 161 h 315"/>
                <a:gd name="T70" fmla="*/ 271 w 326"/>
                <a:gd name="T71" fmla="*/ 171 h 315"/>
                <a:gd name="T72" fmla="*/ 261 w 326"/>
                <a:gd name="T73" fmla="*/ 181 h 315"/>
                <a:gd name="T74" fmla="*/ 237 w 326"/>
                <a:gd name="T75" fmla="*/ 196 h 315"/>
                <a:gd name="T76" fmla="*/ 210 w 326"/>
                <a:gd name="T77" fmla="*/ 211 h 315"/>
                <a:gd name="T78" fmla="*/ 152 w 326"/>
                <a:gd name="T79" fmla="*/ 234 h 315"/>
                <a:gd name="T80" fmla="*/ 94 w 326"/>
                <a:gd name="T81" fmla="*/ 253 h 315"/>
                <a:gd name="T82" fmla="*/ 67 w 326"/>
                <a:gd name="T83" fmla="*/ 265 h 315"/>
                <a:gd name="T84" fmla="*/ 41 w 326"/>
                <a:gd name="T85" fmla="*/ 276 h 315"/>
                <a:gd name="T86" fmla="*/ 29 w 326"/>
                <a:gd name="T87" fmla="*/ 284 h 315"/>
                <a:gd name="T88" fmla="*/ 19 w 326"/>
                <a:gd name="T89" fmla="*/ 290 h 315"/>
                <a:gd name="T90" fmla="*/ 9 w 326"/>
                <a:gd name="T91" fmla="*/ 300 h 315"/>
                <a:gd name="T92" fmla="*/ 0 w 326"/>
                <a:gd name="T93" fmla="*/ 307 h 315"/>
                <a:gd name="T94" fmla="*/ 5 w 326"/>
                <a:gd name="T95" fmla="*/ 307 h 315"/>
                <a:gd name="T96" fmla="*/ 2 w 326"/>
                <a:gd name="T97" fmla="*/ 313 h 315"/>
                <a:gd name="T98" fmla="*/ 3 w 326"/>
                <a:gd name="T99" fmla="*/ 315 h 315"/>
                <a:gd name="T100" fmla="*/ 5 w 326"/>
                <a:gd name="T101" fmla="*/ 313 h 315"/>
                <a:gd name="T102" fmla="*/ 2 w 326"/>
                <a:gd name="T103" fmla="*/ 313 h 3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6" h="315">
                  <a:moveTo>
                    <a:pt x="2" y="313"/>
                  </a:moveTo>
                  <a:lnTo>
                    <a:pt x="5" y="313"/>
                  </a:lnTo>
                  <a:lnTo>
                    <a:pt x="14" y="303"/>
                  </a:lnTo>
                  <a:lnTo>
                    <a:pt x="22" y="298"/>
                  </a:lnTo>
                  <a:lnTo>
                    <a:pt x="32" y="290"/>
                  </a:lnTo>
                  <a:lnTo>
                    <a:pt x="44" y="284"/>
                  </a:lnTo>
                  <a:lnTo>
                    <a:pt x="68" y="271"/>
                  </a:lnTo>
                  <a:lnTo>
                    <a:pt x="95" y="261"/>
                  </a:lnTo>
                  <a:lnTo>
                    <a:pt x="153" y="240"/>
                  </a:lnTo>
                  <a:lnTo>
                    <a:pt x="211" y="217"/>
                  </a:lnTo>
                  <a:lnTo>
                    <a:pt x="239" y="204"/>
                  </a:lnTo>
                  <a:lnTo>
                    <a:pt x="264" y="186"/>
                  </a:lnTo>
                  <a:lnTo>
                    <a:pt x="276" y="177"/>
                  </a:lnTo>
                  <a:lnTo>
                    <a:pt x="287" y="167"/>
                  </a:lnTo>
                  <a:lnTo>
                    <a:pt x="295" y="156"/>
                  </a:lnTo>
                  <a:lnTo>
                    <a:pt x="304" y="142"/>
                  </a:lnTo>
                  <a:lnTo>
                    <a:pt x="310" y="129"/>
                  </a:lnTo>
                  <a:lnTo>
                    <a:pt x="317" y="115"/>
                  </a:lnTo>
                  <a:lnTo>
                    <a:pt x="321" y="100"/>
                  </a:lnTo>
                  <a:lnTo>
                    <a:pt x="324" y="83"/>
                  </a:lnTo>
                  <a:lnTo>
                    <a:pt x="326" y="63"/>
                  </a:lnTo>
                  <a:lnTo>
                    <a:pt x="324" y="44"/>
                  </a:lnTo>
                  <a:lnTo>
                    <a:pt x="322" y="23"/>
                  </a:lnTo>
                  <a:lnTo>
                    <a:pt x="317" y="0"/>
                  </a:lnTo>
                  <a:lnTo>
                    <a:pt x="312" y="2"/>
                  </a:lnTo>
                  <a:lnTo>
                    <a:pt x="315" y="23"/>
                  </a:lnTo>
                  <a:lnTo>
                    <a:pt x="319" y="44"/>
                  </a:lnTo>
                  <a:lnTo>
                    <a:pt x="319" y="63"/>
                  </a:lnTo>
                  <a:lnTo>
                    <a:pt x="317" y="81"/>
                  </a:lnTo>
                  <a:lnTo>
                    <a:pt x="315" y="98"/>
                  </a:lnTo>
                  <a:lnTo>
                    <a:pt x="310" y="111"/>
                  </a:lnTo>
                  <a:lnTo>
                    <a:pt x="305" y="127"/>
                  </a:lnTo>
                  <a:lnTo>
                    <a:pt x="298" y="138"/>
                  </a:lnTo>
                  <a:lnTo>
                    <a:pt x="290" y="150"/>
                  </a:lnTo>
                  <a:lnTo>
                    <a:pt x="281" y="161"/>
                  </a:lnTo>
                  <a:lnTo>
                    <a:pt x="271" y="171"/>
                  </a:lnTo>
                  <a:lnTo>
                    <a:pt x="261" y="181"/>
                  </a:lnTo>
                  <a:lnTo>
                    <a:pt x="237" y="196"/>
                  </a:lnTo>
                  <a:lnTo>
                    <a:pt x="210" y="211"/>
                  </a:lnTo>
                  <a:lnTo>
                    <a:pt x="152" y="234"/>
                  </a:lnTo>
                  <a:lnTo>
                    <a:pt x="94" y="253"/>
                  </a:lnTo>
                  <a:lnTo>
                    <a:pt x="67" y="265"/>
                  </a:lnTo>
                  <a:lnTo>
                    <a:pt x="41" y="276"/>
                  </a:lnTo>
                  <a:lnTo>
                    <a:pt x="29" y="284"/>
                  </a:lnTo>
                  <a:lnTo>
                    <a:pt x="19" y="290"/>
                  </a:lnTo>
                  <a:lnTo>
                    <a:pt x="9" y="300"/>
                  </a:lnTo>
                  <a:lnTo>
                    <a:pt x="0" y="307"/>
                  </a:lnTo>
                  <a:lnTo>
                    <a:pt x="5" y="307"/>
                  </a:lnTo>
                  <a:lnTo>
                    <a:pt x="2" y="313"/>
                  </a:lnTo>
                  <a:lnTo>
                    <a:pt x="3" y="315"/>
                  </a:lnTo>
                  <a:lnTo>
                    <a:pt x="5" y="313"/>
                  </a:lnTo>
                  <a:lnTo>
                    <a:pt x="2" y="31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09" name="Freeform 1043"/>
            <p:cNvSpPr>
              <a:spLocks/>
            </p:cNvSpPr>
            <p:nvPr/>
          </p:nvSpPr>
          <p:spPr bwMode="auto">
            <a:xfrm>
              <a:off x="679" y="1482"/>
              <a:ext cx="276" cy="52"/>
            </a:xfrm>
            <a:custGeom>
              <a:avLst/>
              <a:gdLst>
                <a:gd name="T0" fmla="*/ 0 w 276"/>
                <a:gd name="T1" fmla="*/ 50 h 52"/>
                <a:gd name="T2" fmla="*/ 2 w 276"/>
                <a:gd name="T3" fmla="*/ 52 h 52"/>
                <a:gd name="T4" fmla="*/ 15 w 276"/>
                <a:gd name="T5" fmla="*/ 52 h 52"/>
                <a:gd name="T6" fmla="*/ 31 w 276"/>
                <a:gd name="T7" fmla="*/ 52 h 52"/>
                <a:gd name="T8" fmla="*/ 46 w 276"/>
                <a:gd name="T9" fmla="*/ 50 h 52"/>
                <a:gd name="T10" fmla="*/ 63 w 276"/>
                <a:gd name="T11" fmla="*/ 46 h 52"/>
                <a:gd name="T12" fmla="*/ 99 w 276"/>
                <a:gd name="T13" fmla="*/ 35 h 52"/>
                <a:gd name="T14" fmla="*/ 136 w 276"/>
                <a:gd name="T15" fmla="*/ 21 h 52"/>
                <a:gd name="T16" fmla="*/ 155 w 276"/>
                <a:gd name="T17" fmla="*/ 17 h 52"/>
                <a:gd name="T18" fmla="*/ 174 w 276"/>
                <a:gd name="T19" fmla="*/ 12 h 52"/>
                <a:gd name="T20" fmla="*/ 191 w 276"/>
                <a:gd name="T21" fmla="*/ 8 h 52"/>
                <a:gd name="T22" fmla="*/ 210 w 276"/>
                <a:gd name="T23" fmla="*/ 8 h 52"/>
                <a:gd name="T24" fmla="*/ 227 w 276"/>
                <a:gd name="T25" fmla="*/ 8 h 52"/>
                <a:gd name="T26" fmla="*/ 242 w 276"/>
                <a:gd name="T27" fmla="*/ 10 h 52"/>
                <a:gd name="T28" fmla="*/ 257 w 276"/>
                <a:gd name="T29" fmla="*/ 15 h 52"/>
                <a:gd name="T30" fmla="*/ 273 w 276"/>
                <a:gd name="T31" fmla="*/ 25 h 52"/>
                <a:gd name="T32" fmla="*/ 276 w 276"/>
                <a:gd name="T33" fmla="*/ 19 h 52"/>
                <a:gd name="T34" fmla="*/ 261 w 276"/>
                <a:gd name="T35" fmla="*/ 10 h 52"/>
                <a:gd name="T36" fmla="*/ 244 w 276"/>
                <a:gd name="T37" fmla="*/ 4 h 52"/>
                <a:gd name="T38" fmla="*/ 227 w 276"/>
                <a:gd name="T39" fmla="*/ 0 h 52"/>
                <a:gd name="T40" fmla="*/ 210 w 276"/>
                <a:gd name="T41" fmla="*/ 0 h 52"/>
                <a:gd name="T42" fmla="*/ 191 w 276"/>
                <a:gd name="T43" fmla="*/ 2 h 52"/>
                <a:gd name="T44" fmla="*/ 172 w 276"/>
                <a:gd name="T45" fmla="*/ 6 h 52"/>
                <a:gd name="T46" fmla="*/ 153 w 276"/>
                <a:gd name="T47" fmla="*/ 10 h 52"/>
                <a:gd name="T48" fmla="*/ 135 w 276"/>
                <a:gd name="T49" fmla="*/ 15 h 52"/>
                <a:gd name="T50" fmla="*/ 97 w 276"/>
                <a:gd name="T51" fmla="*/ 27 h 52"/>
                <a:gd name="T52" fmla="*/ 61 w 276"/>
                <a:gd name="T53" fmla="*/ 38 h 52"/>
                <a:gd name="T54" fmla="*/ 46 w 276"/>
                <a:gd name="T55" fmla="*/ 42 h 52"/>
                <a:gd name="T56" fmla="*/ 29 w 276"/>
                <a:gd name="T57" fmla="*/ 44 h 52"/>
                <a:gd name="T58" fmla="*/ 15 w 276"/>
                <a:gd name="T59" fmla="*/ 46 h 52"/>
                <a:gd name="T60" fmla="*/ 2 w 276"/>
                <a:gd name="T61" fmla="*/ 44 h 52"/>
                <a:gd name="T62" fmla="*/ 2 w 276"/>
                <a:gd name="T63" fmla="*/ 44 h 52"/>
                <a:gd name="T64" fmla="*/ 0 w 276"/>
                <a:gd name="T65" fmla="*/ 50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6" h="52">
                  <a:moveTo>
                    <a:pt x="0" y="50"/>
                  </a:moveTo>
                  <a:lnTo>
                    <a:pt x="2" y="52"/>
                  </a:lnTo>
                  <a:lnTo>
                    <a:pt x="15" y="52"/>
                  </a:lnTo>
                  <a:lnTo>
                    <a:pt x="31" y="52"/>
                  </a:lnTo>
                  <a:lnTo>
                    <a:pt x="46" y="50"/>
                  </a:lnTo>
                  <a:lnTo>
                    <a:pt x="63" y="46"/>
                  </a:lnTo>
                  <a:lnTo>
                    <a:pt x="99" y="35"/>
                  </a:lnTo>
                  <a:lnTo>
                    <a:pt x="136" y="21"/>
                  </a:lnTo>
                  <a:lnTo>
                    <a:pt x="155" y="17"/>
                  </a:lnTo>
                  <a:lnTo>
                    <a:pt x="174" y="12"/>
                  </a:lnTo>
                  <a:lnTo>
                    <a:pt x="191" y="8"/>
                  </a:lnTo>
                  <a:lnTo>
                    <a:pt x="210" y="8"/>
                  </a:lnTo>
                  <a:lnTo>
                    <a:pt x="227" y="8"/>
                  </a:lnTo>
                  <a:lnTo>
                    <a:pt x="242" y="10"/>
                  </a:lnTo>
                  <a:lnTo>
                    <a:pt x="257" y="15"/>
                  </a:lnTo>
                  <a:lnTo>
                    <a:pt x="273" y="25"/>
                  </a:lnTo>
                  <a:lnTo>
                    <a:pt x="276" y="19"/>
                  </a:lnTo>
                  <a:lnTo>
                    <a:pt x="261" y="10"/>
                  </a:lnTo>
                  <a:lnTo>
                    <a:pt x="244" y="4"/>
                  </a:lnTo>
                  <a:lnTo>
                    <a:pt x="227" y="0"/>
                  </a:lnTo>
                  <a:lnTo>
                    <a:pt x="210" y="0"/>
                  </a:lnTo>
                  <a:lnTo>
                    <a:pt x="191" y="2"/>
                  </a:lnTo>
                  <a:lnTo>
                    <a:pt x="172" y="6"/>
                  </a:lnTo>
                  <a:lnTo>
                    <a:pt x="153" y="10"/>
                  </a:lnTo>
                  <a:lnTo>
                    <a:pt x="135" y="15"/>
                  </a:lnTo>
                  <a:lnTo>
                    <a:pt x="97" y="27"/>
                  </a:lnTo>
                  <a:lnTo>
                    <a:pt x="61" y="38"/>
                  </a:lnTo>
                  <a:lnTo>
                    <a:pt x="46" y="42"/>
                  </a:lnTo>
                  <a:lnTo>
                    <a:pt x="29" y="44"/>
                  </a:lnTo>
                  <a:lnTo>
                    <a:pt x="15" y="46"/>
                  </a:lnTo>
                  <a:lnTo>
                    <a:pt x="2" y="44"/>
                  </a:lnTo>
                  <a:lnTo>
                    <a:pt x="0"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0" name="Freeform 1044"/>
            <p:cNvSpPr>
              <a:spLocks/>
            </p:cNvSpPr>
            <p:nvPr/>
          </p:nvSpPr>
          <p:spPr bwMode="auto">
            <a:xfrm>
              <a:off x="358" y="1275"/>
              <a:ext cx="323" cy="257"/>
            </a:xfrm>
            <a:custGeom>
              <a:avLst/>
              <a:gdLst>
                <a:gd name="T0" fmla="*/ 0 w 323"/>
                <a:gd name="T1" fmla="*/ 4 h 257"/>
                <a:gd name="T2" fmla="*/ 4 w 323"/>
                <a:gd name="T3" fmla="*/ 7 h 257"/>
                <a:gd name="T4" fmla="*/ 17 w 323"/>
                <a:gd name="T5" fmla="*/ 7 h 257"/>
                <a:gd name="T6" fmla="*/ 29 w 323"/>
                <a:gd name="T7" fmla="*/ 9 h 257"/>
                <a:gd name="T8" fmla="*/ 43 w 323"/>
                <a:gd name="T9" fmla="*/ 11 h 257"/>
                <a:gd name="T10" fmla="*/ 53 w 323"/>
                <a:gd name="T11" fmla="*/ 13 h 257"/>
                <a:gd name="T12" fmla="*/ 65 w 323"/>
                <a:gd name="T13" fmla="*/ 19 h 257"/>
                <a:gd name="T14" fmla="*/ 75 w 323"/>
                <a:gd name="T15" fmla="*/ 23 h 257"/>
                <a:gd name="T16" fmla="*/ 87 w 323"/>
                <a:gd name="T17" fmla="*/ 29 h 257"/>
                <a:gd name="T18" fmla="*/ 96 w 323"/>
                <a:gd name="T19" fmla="*/ 36 h 257"/>
                <a:gd name="T20" fmla="*/ 116 w 323"/>
                <a:gd name="T21" fmla="*/ 52 h 257"/>
                <a:gd name="T22" fmla="*/ 135 w 323"/>
                <a:gd name="T23" fmla="*/ 71 h 257"/>
                <a:gd name="T24" fmla="*/ 152 w 323"/>
                <a:gd name="T25" fmla="*/ 90 h 257"/>
                <a:gd name="T26" fmla="*/ 169 w 323"/>
                <a:gd name="T27" fmla="*/ 111 h 257"/>
                <a:gd name="T28" fmla="*/ 203 w 323"/>
                <a:gd name="T29" fmla="*/ 155 h 257"/>
                <a:gd name="T30" fmla="*/ 237 w 323"/>
                <a:gd name="T31" fmla="*/ 197 h 257"/>
                <a:gd name="T32" fmla="*/ 256 w 323"/>
                <a:gd name="T33" fmla="*/ 217 h 257"/>
                <a:gd name="T34" fmla="*/ 276 w 323"/>
                <a:gd name="T35" fmla="*/ 234 h 257"/>
                <a:gd name="T36" fmla="*/ 299 w 323"/>
                <a:gd name="T37" fmla="*/ 247 h 257"/>
                <a:gd name="T38" fmla="*/ 321 w 323"/>
                <a:gd name="T39" fmla="*/ 257 h 257"/>
                <a:gd name="T40" fmla="*/ 323 w 323"/>
                <a:gd name="T41" fmla="*/ 251 h 257"/>
                <a:gd name="T42" fmla="*/ 300 w 323"/>
                <a:gd name="T43" fmla="*/ 242 h 257"/>
                <a:gd name="T44" fmla="*/ 280 w 323"/>
                <a:gd name="T45" fmla="*/ 226 h 257"/>
                <a:gd name="T46" fmla="*/ 261 w 323"/>
                <a:gd name="T47" fmla="*/ 211 h 257"/>
                <a:gd name="T48" fmla="*/ 242 w 323"/>
                <a:gd name="T49" fmla="*/ 192 h 257"/>
                <a:gd name="T50" fmla="*/ 208 w 323"/>
                <a:gd name="T51" fmla="*/ 149 h 257"/>
                <a:gd name="T52" fmla="*/ 174 w 323"/>
                <a:gd name="T53" fmla="*/ 105 h 257"/>
                <a:gd name="T54" fmla="*/ 157 w 323"/>
                <a:gd name="T55" fmla="*/ 84 h 257"/>
                <a:gd name="T56" fmla="*/ 138 w 323"/>
                <a:gd name="T57" fmla="*/ 65 h 257"/>
                <a:gd name="T58" fmla="*/ 120 w 323"/>
                <a:gd name="T59" fmla="*/ 46 h 257"/>
                <a:gd name="T60" fmla="*/ 101 w 323"/>
                <a:gd name="T61" fmla="*/ 30 h 257"/>
                <a:gd name="T62" fmla="*/ 89 w 323"/>
                <a:gd name="T63" fmla="*/ 23 h 257"/>
                <a:gd name="T64" fmla="*/ 79 w 323"/>
                <a:gd name="T65" fmla="*/ 17 h 257"/>
                <a:gd name="T66" fmla="*/ 67 w 323"/>
                <a:gd name="T67" fmla="*/ 11 h 257"/>
                <a:gd name="T68" fmla="*/ 57 w 323"/>
                <a:gd name="T69" fmla="*/ 7 h 257"/>
                <a:gd name="T70" fmla="*/ 43 w 323"/>
                <a:gd name="T71" fmla="*/ 4 h 257"/>
                <a:gd name="T72" fmla="*/ 31 w 323"/>
                <a:gd name="T73" fmla="*/ 2 h 257"/>
                <a:gd name="T74" fmla="*/ 17 w 323"/>
                <a:gd name="T75" fmla="*/ 0 h 257"/>
                <a:gd name="T76" fmla="*/ 4 w 323"/>
                <a:gd name="T77" fmla="*/ 0 h 257"/>
                <a:gd name="T78" fmla="*/ 7 w 323"/>
                <a:gd name="T79" fmla="*/ 4 h 257"/>
                <a:gd name="T80" fmla="*/ 0 w 323"/>
                <a:gd name="T81" fmla="*/ 4 h 257"/>
                <a:gd name="T82" fmla="*/ 0 w 323"/>
                <a:gd name="T83" fmla="*/ 7 h 257"/>
                <a:gd name="T84" fmla="*/ 4 w 323"/>
                <a:gd name="T85" fmla="*/ 7 h 257"/>
                <a:gd name="T86" fmla="*/ 0 w 323"/>
                <a:gd name="T87" fmla="*/ 4 h 25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23" h="257">
                  <a:moveTo>
                    <a:pt x="0" y="4"/>
                  </a:moveTo>
                  <a:lnTo>
                    <a:pt x="4" y="7"/>
                  </a:lnTo>
                  <a:lnTo>
                    <a:pt x="17" y="7"/>
                  </a:lnTo>
                  <a:lnTo>
                    <a:pt x="29" y="9"/>
                  </a:lnTo>
                  <a:lnTo>
                    <a:pt x="43" y="11"/>
                  </a:lnTo>
                  <a:lnTo>
                    <a:pt x="53" y="13"/>
                  </a:lnTo>
                  <a:lnTo>
                    <a:pt x="65" y="19"/>
                  </a:lnTo>
                  <a:lnTo>
                    <a:pt x="75" y="23"/>
                  </a:lnTo>
                  <a:lnTo>
                    <a:pt x="87" y="29"/>
                  </a:lnTo>
                  <a:lnTo>
                    <a:pt x="96" y="36"/>
                  </a:lnTo>
                  <a:lnTo>
                    <a:pt x="116" y="52"/>
                  </a:lnTo>
                  <a:lnTo>
                    <a:pt x="135" y="71"/>
                  </a:lnTo>
                  <a:lnTo>
                    <a:pt x="152" y="90"/>
                  </a:lnTo>
                  <a:lnTo>
                    <a:pt x="169" y="111"/>
                  </a:lnTo>
                  <a:lnTo>
                    <a:pt x="203" y="155"/>
                  </a:lnTo>
                  <a:lnTo>
                    <a:pt x="237" y="197"/>
                  </a:lnTo>
                  <a:lnTo>
                    <a:pt x="256" y="217"/>
                  </a:lnTo>
                  <a:lnTo>
                    <a:pt x="276" y="234"/>
                  </a:lnTo>
                  <a:lnTo>
                    <a:pt x="299" y="247"/>
                  </a:lnTo>
                  <a:lnTo>
                    <a:pt x="321" y="257"/>
                  </a:lnTo>
                  <a:lnTo>
                    <a:pt x="323" y="251"/>
                  </a:lnTo>
                  <a:lnTo>
                    <a:pt x="300" y="242"/>
                  </a:lnTo>
                  <a:lnTo>
                    <a:pt x="280" y="226"/>
                  </a:lnTo>
                  <a:lnTo>
                    <a:pt x="261" y="211"/>
                  </a:lnTo>
                  <a:lnTo>
                    <a:pt x="242" y="192"/>
                  </a:lnTo>
                  <a:lnTo>
                    <a:pt x="208" y="149"/>
                  </a:lnTo>
                  <a:lnTo>
                    <a:pt x="174" y="105"/>
                  </a:lnTo>
                  <a:lnTo>
                    <a:pt x="157" y="84"/>
                  </a:lnTo>
                  <a:lnTo>
                    <a:pt x="138" y="65"/>
                  </a:lnTo>
                  <a:lnTo>
                    <a:pt x="120" y="46"/>
                  </a:lnTo>
                  <a:lnTo>
                    <a:pt x="101" y="30"/>
                  </a:lnTo>
                  <a:lnTo>
                    <a:pt x="89" y="23"/>
                  </a:lnTo>
                  <a:lnTo>
                    <a:pt x="79" y="17"/>
                  </a:lnTo>
                  <a:lnTo>
                    <a:pt x="67" y="11"/>
                  </a:lnTo>
                  <a:lnTo>
                    <a:pt x="57" y="7"/>
                  </a:lnTo>
                  <a:lnTo>
                    <a:pt x="43" y="4"/>
                  </a:lnTo>
                  <a:lnTo>
                    <a:pt x="31" y="2"/>
                  </a:lnTo>
                  <a:lnTo>
                    <a:pt x="17" y="0"/>
                  </a:lnTo>
                  <a:lnTo>
                    <a:pt x="4" y="0"/>
                  </a:lnTo>
                  <a:lnTo>
                    <a:pt x="7" y="4"/>
                  </a:lnTo>
                  <a:lnTo>
                    <a:pt x="0" y="4"/>
                  </a:lnTo>
                  <a:lnTo>
                    <a:pt x="0" y="7"/>
                  </a:lnTo>
                  <a:lnTo>
                    <a:pt x="4" y="7"/>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1" name="Freeform 1045"/>
            <p:cNvSpPr>
              <a:spLocks/>
            </p:cNvSpPr>
            <p:nvPr/>
          </p:nvSpPr>
          <p:spPr bwMode="auto">
            <a:xfrm>
              <a:off x="357" y="1200"/>
              <a:ext cx="73" cy="79"/>
            </a:xfrm>
            <a:custGeom>
              <a:avLst/>
              <a:gdLst>
                <a:gd name="T0" fmla="*/ 68 w 73"/>
                <a:gd name="T1" fmla="*/ 8 h 79"/>
                <a:gd name="T2" fmla="*/ 69 w 73"/>
                <a:gd name="T3" fmla="*/ 6 h 79"/>
                <a:gd name="T4" fmla="*/ 42 w 73"/>
                <a:gd name="T5" fmla="*/ 6 h 79"/>
                <a:gd name="T6" fmla="*/ 23 w 73"/>
                <a:gd name="T7" fmla="*/ 2 h 79"/>
                <a:gd name="T8" fmla="*/ 11 w 73"/>
                <a:gd name="T9" fmla="*/ 0 h 79"/>
                <a:gd name="T10" fmla="*/ 3 w 73"/>
                <a:gd name="T11" fmla="*/ 2 h 79"/>
                <a:gd name="T12" fmla="*/ 0 w 73"/>
                <a:gd name="T13" fmla="*/ 9 h 79"/>
                <a:gd name="T14" fmla="*/ 0 w 73"/>
                <a:gd name="T15" fmla="*/ 23 h 79"/>
                <a:gd name="T16" fmla="*/ 1 w 73"/>
                <a:gd name="T17" fmla="*/ 46 h 79"/>
                <a:gd name="T18" fmla="*/ 1 w 73"/>
                <a:gd name="T19" fmla="*/ 79 h 79"/>
                <a:gd name="T20" fmla="*/ 8 w 73"/>
                <a:gd name="T21" fmla="*/ 79 h 79"/>
                <a:gd name="T22" fmla="*/ 6 w 73"/>
                <a:gd name="T23" fmla="*/ 46 h 79"/>
                <a:gd name="T24" fmla="*/ 6 w 73"/>
                <a:gd name="T25" fmla="*/ 23 h 79"/>
                <a:gd name="T26" fmla="*/ 5 w 73"/>
                <a:gd name="T27" fmla="*/ 11 h 79"/>
                <a:gd name="T28" fmla="*/ 6 w 73"/>
                <a:gd name="T29" fmla="*/ 8 h 79"/>
                <a:gd name="T30" fmla="*/ 11 w 73"/>
                <a:gd name="T31" fmla="*/ 8 h 79"/>
                <a:gd name="T32" fmla="*/ 22 w 73"/>
                <a:gd name="T33" fmla="*/ 9 h 79"/>
                <a:gd name="T34" fmla="*/ 42 w 73"/>
                <a:gd name="T35" fmla="*/ 11 h 79"/>
                <a:gd name="T36" fmla="*/ 69 w 73"/>
                <a:gd name="T37" fmla="*/ 13 h 79"/>
                <a:gd name="T38" fmla="*/ 73 w 73"/>
                <a:gd name="T39" fmla="*/ 11 h 79"/>
                <a:gd name="T40" fmla="*/ 68 w 73"/>
                <a:gd name="T41" fmla="*/ 8 h 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3" h="79">
                  <a:moveTo>
                    <a:pt x="68" y="8"/>
                  </a:moveTo>
                  <a:lnTo>
                    <a:pt x="69" y="6"/>
                  </a:lnTo>
                  <a:lnTo>
                    <a:pt x="42" y="6"/>
                  </a:lnTo>
                  <a:lnTo>
                    <a:pt x="23" y="2"/>
                  </a:lnTo>
                  <a:lnTo>
                    <a:pt x="11" y="0"/>
                  </a:lnTo>
                  <a:lnTo>
                    <a:pt x="3" y="2"/>
                  </a:lnTo>
                  <a:lnTo>
                    <a:pt x="0" y="9"/>
                  </a:lnTo>
                  <a:lnTo>
                    <a:pt x="0" y="23"/>
                  </a:lnTo>
                  <a:lnTo>
                    <a:pt x="1" y="46"/>
                  </a:lnTo>
                  <a:lnTo>
                    <a:pt x="1" y="79"/>
                  </a:lnTo>
                  <a:lnTo>
                    <a:pt x="8" y="79"/>
                  </a:lnTo>
                  <a:lnTo>
                    <a:pt x="6" y="46"/>
                  </a:lnTo>
                  <a:lnTo>
                    <a:pt x="6" y="23"/>
                  </a:lnTo>
                  <a:lnTo>
                    <a:pt x="5" y="11"/>
                  </a:lnTo>
                  <a:lnTo>
                    <a:pt x="6" y="8"/>
                  </a:lnTo>
                  <a:lnTo>
                    <a:pt x="11" y="8"/>
                  </a:lnTo>
                  <a:lnTo>
                    <a:pt x="22" y="9"/>
                  </a:lnTo>
                  <a:lnTo>
                    <a:pt x="42" y="11"/>
                  </a:lnTo>
                  <a:lnTo>
                    <a:pt x="69" y="13"/>
                  </a:lnTo>
                  <a:lnTo>
                    <a:pt x="73" y="11"/>
                  </a:lnTo>
                  <a:lnTo>
                    <a:pt x="68"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2" name="Freeform 1046"/>
            <p:cNvSpPr>
              <a:spLocks/>
            </p:cNvSpPr>
            <p:nvPr/>
          </p:nvSpPr>
          <p:spPr bwMode="auto">
            <a:xfrm>
              <a:off x="338" y="1029"/>
              <a:ext cx="129" cy="182"/>
            </a:xfrm>
            <a:custGeom>
              <a:avLst/>
              <a:gdLst>
                <a:gd name="T0" fmla="*/ 0 w 129"/>
                <a:gd name="T1" fmla="*/ 6 h 182"/>
                <a:gd name="T2" fmla="*/ 3 w 129"/>
                <a:gd name="T3" fmla="*/ 8 h 182"/>
                <a:gd name="T4" fmla="*/ 20 w 129"/>
                <a:gd name="T5" fmla="*/ 8 h 182"/>
                <a:gd name="T6" fmla="*/ 37 w 129"/>
                <a:gd name="T7" fmla="*/ 8 h 182"/>
                <a:gd name="T8" fmla="*/ 53 w 129"/>
                <a:gd name="T9" fmla="*/ 12 h 182"/>
                <a:gd name="T10" fmla="*/ 68 w 129"/>
                <a:gd name="T11" fmla="*/ 15 h 182"/>
                <a:gd name="T12" fmla="*/ 82 w 129"/>
                <a:gd name="T13" fmla="*/ 23 h 182"/>
                <a:gd name="T14" fmla="*/ 94 w 129"/>
                <a:gd name="T15" fmla="*/ 33 h 182"/>
                <a:gd name="T16" fmla="*/ 104 w 129"/>
                <a:gd name="T17" fmla="*/ 42 h 182"/>
                <a:gd name="T18" fmla="*/ 112 w 129"/>
                <a:gd name="T19" fmla="*/ 54 h 182"/>
                <a:gd name="T20" fmla="*/ 117 w 129"/>
                <a:gd name="T21" fmla="*/ 67 h 182"/>
                <a:gd name="T22" fmla="*/ 121 w 129"/>
                <a:gd name="T23" fmla="*/ 81 h 182"/>
                <a:gd name="T24" fmla="*/ 123 w 129"/>
                <a:gd name="T25" fmla="*/ 96 h 182"/>
                <a:gd name="T26" fmla="*/ 123 w 129"/>
                <a:gd name="T27" fmla="*/ 111 h 182"/>
                <a:gd name="T28" fmla="*/ 117 w 129"/>
                <a:gd name="T29" fmla="*/ 127 h 182"/>
                <a:gd name="T30" fmla="*/ 111 w 129"/>
                <a:gd name="T31" fmla="*/ 144 h 182"/>
                <a:gd name="T32" fmla="*/ 100 w 129"/>
                <a:gd name="T33" fmla="*/ 161 h 182"/>
                <a:gd name="T34" fmla="*/ 87 w 129"/>
                <a:gd name="T35" fmla="*/ 179 h 182"/>
                <a:gd name="T36" fmla="*/ 92 w 129"/>
                <a:gd name="T37" fmla="*/ 182 h 182"/>
                <a:gd name="T38" fmla="*/ 105 w 129"/>
                <a:gd name="T39" fmla="*/ 165 h 182"/>
                <a:gd name="T40" fmla="*/ 116 w 129"/>
                <a:gd name="T41" fmla="*/ 148 h 182"/>
                <a:gd name="T42" fmla="*/ 124 w 129"/>
                <a:gd name="T43" fmla="*/ 129 h 182"/>
                <a:gd name="T44" fmla="*/ 128 w 129"/>
                <a:gd name="T45" fmla="*/ 111 h 182"/>
                <a:gd name="T46" fmla="*/ 129 w 129"/>
                <a:gd name="T47" fmla="*/ 96 h 182"/>
                <a:gd name="T48" fmla="*/ 128 w 129"/>
                <a:gd name="T49" fmla="*/ 79 h 182"/>
                <a:gd name="T50" fmla="*/ 124 w 129"/>
                <a:gd name="T51" fmla="*/ 63 h 182"/>
                <a:gd name="T52" fmla="*/ 117 w 129"/>
                <a:gd name="T53" fmla="*/ 50 h 182"/>
                <a:gd name="T54" fmla="*/ 107 w 129"/>
                <a:gd name="T55" fmla="*/ 37 h 182"/>
                <a:gd name="T56" fmla="*/ 97 w 129"/>
                <a:gd name="T57" fmla="*/ 27 h 182"/>
                <a:gd name="T58" fmla="*/ 85 w 129"/>
                <a:gd name="T59" fmla="*/ 17 h 182"/>
                <a:gd name="T60" fmla="*/ 70 w 129"/>
                <a:gd name="T61" fmla="*/ 10 h 182"/>
                <a:gd name="T62" fmla="*/ 54 w 129"/>
                <a:gd name="T63" fmla="*/ 4 h 182"/>
                <a:gd name="T64" fmla="*/ 39 w 129"/>
                <a:gd name="T65" fmla="*/ 0 h 182"/>
                <a:gd name="T66" fmla="*/ 20 w 129"/>
                <a:gd name="T67" fmla="*/ 0 h 182"/>
                <a:gd name="T68" fmla="*/ 3 w 129"/>
                <a:gd name="T69" fmla="*/ 2 h 182"/>
                <a:gd name="T70" fmla="*/ 7 w 129"/>
                <a:gd name="T71" fmla="*/ 4 h 182"/>
                <a:gd name="T72" fmla="*/ 0 w 129"/>
                <a:gd name="T73" fmla="*/ 8 h 182"/>
                <a:gd name="T74" fmla="*/ 1 w 129"/>
                <a:gd name="T75" fmla="*/ 10 h 182"/>
                <a:gd name="T76" fmla="*/ 3 w 129"/>
                <a:gd name="T77" fmla="*/ 8 h 182"/>
                <a:gd name="T78" fmla="*/ 0 w 129"/>
                <a:gd name="T79" fmla="*/ 6 h 18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9" h="182">
                  <a:moveTo>
                    <a:pt x="0" y="6"/>
                  </a:moveTo>
                  <a:lnTo>
                    <a:pt x="3" y="8"/>
                  </a:lnTo>
                  <a:lnTo>
                    <a:pt x="20" y="8"/>
                  </a:lnTo>
                  <a:lnTo>
                    <a:pt x="37" y="8"/>
                  </a:lnTo>
                  <a:lnTo>
                    <a:pt x="53" y="12"/>
                  </a:lnTo>
                  <a:lnTo>
                    <a:pt x="68" y="15"/>
                  </a:lnTo>
                  <a:lnTo>
                    <a:pt x="82" y="23"/>
                  </a:lnTo>
                  <a:lnTo>
                    <a:pt x="94" y="33"/>
                  </a:lnTo>
                  <a:lnTo>
                    <a:pt x="104" y="42"/>
                  </a:lnTo>
                  <a:lnTo>
                    <a:pt x="112" y="54"/>
                  </a:lnTo>
                  <a:lnTo>
                    <a:pt x="117" y="67"/>
                  </a:lnTo>
                  <a:lnTo>
                    <a:pt x="121" y="81"/>
                  </a:lnTo>
                  <a:lnTo>
                    <a:pt x="123" y="96"/>
                  </a:lnTo>
                  <a:lnTo>
                    <a:pt x="123" y="111"/>
                  </a:lnTo>
                  <a:lnTo>
                    <a:pt x="117" y="127"/>
                  </a:lnTo>
                  <a:lnTo>
                    <a:pt x="111" y="144"/>
                  </a:lnTo>
                  <a:lnTo>
                    <a:pt x="100" y="161"/>
                  </a:lnTo>
                  <a:lnTo>
                    <a:pt x="87" y="179"/>
                  </a:lnTo>
                  <a:lnTo>
                    <a:pt x="92" y="182"/>
                  </a:lnTo>
                  <a:lnTo>
                    <a:pt x="105" y="165"/>
                  </a:lnTo>
                  <a:lnTo>
                    <a:pt x="116" y="148"/>
                  </a:lnTo>
                  <a:lnTo>
                    <a:pt x="124" y="129"/>
                  </a:lnTo>
                  <a:lnTo>
                    <a:pt x="128" y="111"/>
                  </a:lnTo>
                  <a:lnTo>
                    <a:pt x="129" y="96"/>
                  </a:lnTo>
                  <a:lnTo>
                    <a:pt x="128" y="79"/>
                  </a:lnTo>
                  <a:lnTo>
                    <a:pt x="124" y="63"/>
                  </a:lnTo>
                  <a:lnTo>
                    <a:pt x="117" y="50"/>
                  </a:lnTo>
                  <a:lnTo>
                    <a:pt x="107" y="37"/>
                  </a:lnTo>
                  <a:lnTo>
                    <a:pt x="97" y="27"/>
                  </a:lnTo>
                  <a:lnTo>
                    <a:pt x="85" y="17"/>
                  </a:lnTo>
                  <a:lnTo>
                    <a:pt x="70" y="10"/>
                  </a:lnTo>
                  <a:lnTo>
                    <a:pt x="54" y="4"/>
                  </a:lnTo>
                  <a:lnTo>
                    <a:pt x="39" y="0"/>
                  </a:lnTo>
                  <a:lnTo>
                    <a:pt x="20" y="0"/>
                  </a:lnTo>
                  <a:lnTo>
                    <a:pt x="3" y="2"/>
                  </a:lnTo>
                  <a:lnTo>
                    <a:pt x="7" y="4"/>
                  </a:lnTo>
                  <a:lnTo>
                    <a:pt x="0" y="8"/>
                  </a:lnTo>
                  <a:lnTo>
                    <a:pt x="1" y="10"/>
                  </a:lnTo>
                  <a:lnTo>
                    <a:pt x="3" y="8"/>
                  </a:lnTo>
                  <a:lnTo>
                    <a:pt x="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3" name="Freeform 1047"/>
            <p:cNvSpPr>
              <a:spLocks/>
            </p:cNvSpPr>
            <p:nvPr/>
          </p:nvSpPr>
          <p:spPr bwMode="auto">
            <a:xfrm>
              <a:off x="326" y="950"/>
              <a:ext cx="146" cy="85"/>
            </a:xfrm>
            <a:custGeom>
              <a:avLst/>
              <a:gdLst>
                <a:gd name="T0" fmla="*/ 141 w 146"/>
                <a:gd name="T1" fmla="*/ 23 h 85"/>
                <a:gd name="T2" fmla="*/ 145 w 146"/>
                <a:gd name="T3" fmla="*/ 23 h 85"/>
                <a:gd name="T4" fmla="*/ 123 w 146"/>
                <a:gd name="T5" fmla="*/ 14 h 85"/>
                <a:gd name="T6" fmla="*/ 95 w 146"/>
                <a:gd name="T7" fmla="*/ 6 h 85"/>
                <a:gd name="T8" fmla="*/ 82 w 146"/>
                <a:gd name="T9" fmla="*/ 2 h 85"/>
                <a:gd name="T10" fmla="*/ 68 w 146"/>
                <a:gd name="T11" fmla="*/ 0 h 85"/>
                <a:gd name="T12" fmla="*/ 54 w 146"/>
                <a:gd name="T13" fmla="*/ 0 h 85"/>
                <a:gd name="T14" fmla="*/ 41 w 146"/>
                <a:gd name="T15" fmla="*/ 2 h 85"/>
                <a:gd name="T16" fmla="*/ 29 w 146"/>
                <a:gd name="T17" fmla="*/ 4 h 85"/>
                <a:gd name="T18" fmla="*/ 19 w 146"/>
                <a:gd name="T19" fmla="*/ 8 h 85"/>
                <a:gd name="T20" fmla="*/ 10 w 146"/>
                <a:gd name="T21" fmla="*/ 16 h 85"/>
                <a:gd name="T22" fmla="*/ 3 w 146"/>
                <a:gd name="T23" fmla="*/ 25 h 85"/>
                <a:gd name="T24" fmla="*/ 0 w 146"/>
                <a:gd name="T25" fmla="*/ 37 h 85"/>
                <a:gd name="T26" fmla="*/ 0 w 146"/>
                <a:gd name="T27" fmla="*/ 50 h 85"/>
                <a:gd name="T28" fmla="*/ 5 w 146"/>
                <a:gd name="T29" fmla="*/ 68 h 85"/>
                <a:gd name="T30" fmla="*/ 12 w 146"/>
                <a:gd name="T31" fmla="*/ 85 h 85"/>
                <a:gd name="T32" fmla="*/ 19 w 146"/>
                <a:gd name="T33" fmla="*/ 83 h 85"/>
                <a:gd name="T34" fmla="*/ 10 w 146"/>
                <a:gd name="T35" fmla="*/ 64 h 85"/>
                <a:gd name="T36" fmla="*/ 7 w 146"/>
                <a:gd name="T37" fmla="*/ 50 h 85"/>
                <a:gd name="T38" fmla="*/ 7 w 146"/>
                <a:gd name="T39" fmla="*/ 37 h 85"/>
                <a:gd name="T40" fmla="*/ 10 w 146"/>
                <a:gd name="T41" fmla="*/ 27 h 85"/>
                <a:gd name="T42" fmla="*/ 13 w 146"/>
                <a:gd name="T43" fmla="*/ 21 h 85"/>
                <a:gd name="T44" fmla="*/ 22 w 146"/>
                <a:gd name="T45" fmla="*/ 16 h 85"/>
                <a:gd name="T46" fmla="*/ 31 w 146"/>
                <a:gd name="T47" fmla="*/ 12 h 85"/>
                <a:gd name="T48" fmla="*/ 42 w 146"/>
                <a:gd name="T49" fmla="*/ 8 h 85"/>
                <a:gd name="T50" fmla="*/ 54 w 146"/>
                <a:gd name="T51" fmla="*/ 8 h 85"/>
                <a:gd name="T52" fmla="*/ 66 w 146"/>
                <a:gd name="T53" fmla="*/ 8 h 85"/>
                <a:gd name="T54" fmla="*/ 80 w 146"/>
                <a:gd name="T55" fmla="*/ 10 h 85"/>
                <a:gd name="T56" fmla="*/ 94 w 146"/>
                <a:gd name="T57" fmla="*/ 12 h 85"/>
                <a:gd name="T58" fmla="*/ 121 w 146"/>
                <a:gd name="T59" fmla="*/ 20 h 85"/>
                <a:gd name="T60" fmla="*/ 143 w 146"/>
                <a:gd name="T61" fmla="*/ 29 h 85"/>
                <a:gd name="T62" fmla="*/ 146 w 146"/>
                <a:gd name="T63" fmla="*/ 29 h 85"/>
                <a:gd name="T64" fmla="*/ 143 w 146"/>
                <a:gd name="T65" fmla="*/ 29 h 85"/>
                <a:gd name="T66" fmla="*/ 145 w 146"/>
                <a:gd name="T67" fmla="*/ 31 h 85"/>
                <a:gd name="T68" fmla="*/ 146 w 146"/>
                <a:gd name="T69" fmla="*/ 29 h 85"/>
                <a:gd name="T70" fmla="*/ 141 w 146"/>
                <a:gd name="T71" fmla="*/ 23 h 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6" h="85">
                  <a:moveTo>
                    <a:pt x="141" y="23"/>
                  </a:moveTo>
                  <a:lnTo>
                    <a:pt x="145" y="23"/>
                  </a:lnTo>
                  <a:lnTo>
                    <a:pt x="123" y="14"/>
                  </a:lnTo>
                  <a:lnTo>
                    <a:pt x="95" y="6"/>
                  </a:lnTo>
                  <a:lnTo>
                    <a:pt x="82" y="2"/>
                  </a:lnTo>
                  <a:lnTo>
                    <a:pt x="68" y="0"/>
                  </a:lnTo>
                  <a:lnTo>
                    <a:pt x="54" y="0"/>
                  </a:lnTo>
                  <a:lnTo>
                    <a:pt x="41" y="2"/>
                  </a:lnTo>
                  <a:lnTo>
                    <a:pt x="29" y="4"/>
                  </a:lnTo>
                  <a:lnTo>
                    <a:pt x="19" y="8"/>
                  </a:lnTo>
                  <a:lnTo>
                    <a:pt x="10" y="16"/>
                  </a:lnTo>
                  <a:lnTo>
                    <a:pt x="3" y="25"/>
                  </a:lnTo>
                  <a:lnTo>
                    <a:pt x="0" y="37"/>
                  </a:lnTo>
                  <a:lnTo>
                    <a:pt x="0" y="50"/>
                  </a:lnTo>
                  <a:lnTo>
                    <a:pt x="5" y="68"/>
                  </a:lnTo>
                  <a:lnTo>
                    <a:pt x="12" y="85"/>
                  </a:lnTo>
                  <a:lnTo>
                    <a:pt x="19" y="83"/>
                  </a:lnTo>
                  <a:lnTo>
                    <a:pt x="10" y="64"/>
                  </a:lnTo>
                  <a:lnTo>
                    <a:pt x="7" y="50"/>
                  </a:lnTo>
                  <a:lnTo>
                    <a:pt x="7" y="37"/>
                  </a:lnTo>
                  <a:lnTo>
                    <a:pt x="10" y="27"/>
                  </a:lnTo>
                  <a:lnTo>
                    <a:pt x="13" y="21"/>
                  </a:lnTo>
                  <a:lnTo>
                    <a:pt x="22" y="16"/>
                  </a:lnTo>
                  <a:lnTo>
                    <a:pt x="31" y="12"/>
                  </a:lnTo>
                  <a:lnTo>
                    <a:pt x="42" y="8"/>
                  </a:lnTo>
                  <a:lnTo>
                    <a:pt x="54" y="8"/>
                  </a:lnTo>
                  <a:lnTo>
                    <a:pt x="66" y="8"/>
                  </a:lnTo>
                  <a:lnTo>
                    <a:pt x="80" y="10"/>
                  </a:lnTo>
                  <a:lnTo>
                    <a:pt x="94" y="12"/>
                  </a:lnTo>
                  <a:lnTo>
                    <a:pt x="121" y="20"/>
                  </a:lnTo>
                  <a:lnTo>
                    <a:pt x="143" y="29"/>
                  </a:lnTo>
                  <a:lnTo>
                    <a:pt x="146" y="29"/>
                  </a:lnTo>
                  <a:lnTo>
                    <a:pt x="143" y="29"/>
                  </a:lnTo>
                  <a:lnTo>
                    <a:pt x="145" y="31"/>
                  </a:lnTo>
                  <a:lnTo>
                    <a:pt x="146" y="29"/>
                  </a:lnTo>
                  <a:lnTo>
                    <a:pt x="141"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4" name="Freeform 1048"/>
            <p:cNvSpPr>
              <a:spLocks/>
            </p:cNvSpPr>
            <p:nvPr/>
          </p:nvSpPr>
          <p:spPr bwMode="auto">
            <a:xfrm>
              <a:off x="467" y="912"/>
              <a:ext cx="63" cy="67"/>
            </a:xfrm>
            <a:custGeom>
              <a:avLst/>
              <a:gdLst>
                <a:gd name="T0" fmla="*/ 57 w 63"/>
                <a:gd name="T1" fmla="*/ 4 h 67"/>
                <a:gd name="T2" fmla="*/ 57 w 63"/>
                <a:gd name="T3" fmla="*/ 0 h 67"/>
                <a:gd name="T4" fmla="*/ 0 w 63"/>
                <a:gd name="T5" fmla="*/ 61 h 67"/>
                <a:gd name="T6" fmla="*/ 5 w 63"/>
                <a:gd name="T7" fmla="*/ 67 h 67"/>
                <a:gd name="T8" fmla="*/ 60 w 63"/>
                <a:gd name="T9" fmla="*/ 4 h 67"/>
                <a:gd name="T10" fmla="*/ 60 w 63"/>
                <a:gd name="T11" fmla="*/ 0 h 67"/>
                <a:gd name="T12" fmla="*/ 60 w 63"/>
                <a:gd name="T13" fmla="*/ 4 h 67"/>
                <a:gd name="T14" fmla="*/ 63 w 63"/>
                <a:gd name="T15" fmla="*/ 2 h 67"/>
                <a:gd name="T16" fmla="*/ 60 w 63"/>
                <a:gd name="T17" fmla="*/ 0 h 67"/>
                <a:gd name="T18" fmla="*/ 57 w 63"/>
                <a:gd name="T19" fmla="*/ 4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3" h="67">
                  <a:moveTo>
                    <a:pt x="57" y="4"/>
                  </a:moveTo>
                  <a:lnTo>
                    <a:pt x="57" y="0"/>
                  </a:lnTo>
                  <a:lnTo>
                    <a:pt x="0" y="61"/>
                  </a:lnTo>
                  <a:lnTo>
                    <a:pt x="5" y="67"/>
                  </a:lnTo>
                  <a:lnTo>
                    <a:pt x="60" y="4"/>
                  </a:lnTo>
                  <a:lnTo>
                    <a:pt x="60" y="0"/>
                  </a:lnTo>
                  <a:lnTo>
                    <a:pt x="60" y="4"/>
                  </a:lnTo>
                  <a:lnTo>
                    <a:pt x="63" y="2"/>
                  </a:lnTo>
                  <a:lnTo>
                    <a:pt x="60" y="0"/>
                  </a:lnTo>
                  <a:lnTo>
                    <a:pt x="57"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5" name="Freeform 1049"/>
            <p:cNvSpPr>
              <a:spLocks/>
            </p:cNvSpPr>
            <p:nvPr/>
          </p:nvSpPr>
          <p:spPr bwMode="auto">
            <a:xfrm>
              <a:off x="389" y="795"/>
              <a:ext cx="138" cy="121"/>
            </a:xfrm>
            <a:custGeom>
              <a:avLst/>
              <a:gdLst>
                <a:gd name="T0" fmla="*/ 0 w 138"/>
                <a:gd name="T1" fmla="*/ 0 h 121"/>
                <a:gd name="T2" fmla="*/ 0 w 138"/>
                <a:gd name="T3" fmla="*/ 4 h 121"/>
                <a:gd name="T4" fmla="*/ 0 w 138"/>
                <a:gd name="T5" fmla="*/ 17 h 121"/>
                <a:gd name="T6" fmla="*/ 3 w 138"/>
                <a:gd name="T7" fmla="*/ 29 h 121"/>
                <a:gd name="T8" fmla="*/ 8 w 138"/>
                <a:gd name="T9" fmla="*/ 40 h 121"/>
                <a:gd name="T10" fmla="*/ 15 w 138"/>
                <a:gd name="T11" fmla="*/ 50 h 121"/>
                <a:gd name="T12" fmla="*/ 24 w 138"/>
                <a:gd name="T13" fmla="*/ 57 h 121"/>
                <a:gd name="T14" fmla="*/ 32 w 138"/>
                <a:gd name="T15" fmla="*/ 63 h 121"/>
                <a:gd name="T16" fmla="*/ 43 w 138"/>
                <a:gd name="T17" fmla="*/ 71 h 121"/>
                <a:gd name="T18" fmla="*/ 53 w 138"/>
                <a:gd name="T19" fmla="*/ 75 h 121"/>
                <a:gd name="T20" fmla="*/ 75 w 138"/>
                <a:gd name="T21" fmla="*/ 84 h 121"/>
                <a:gd name="T22" fmla="*/ 97 w 138"/>
                <a:gd name="T23" fmla="*/ 94 h 121"/>
                <a:gd name="T24" fmla="*/ 107 w 138"/>
                <a:gd name="T25" fmla="*/ 100 h 121"/>
                <a:gd name="T26" fmla="*/ 118 w 138"/>
                <a:gd name="T27" fmla="*/ 105 h 121"/>
                <a:gd name="T28" fmla="*/ 126 w 138"/>
                <a:gd name="T29" fmla="*/ 113 h 121"/>
                <a:gd name="T30" fmla="*/ 135 w 138"/>
                <a:gd name="T31" fmla="*/ 121 h 121"/>
                <a:gd name="T32" fmla="*/ 138 w 138"/>
                <a:gd name="T33" fmla="*/ 117 h 121"/>
                <a:gd name="T34" fmla="*/ 130 w 138"/>
                <a:gd name="T35" fmla="*/ 107 h 121"/>
                <a:gd name="T36" fmla="*/ 119 w 138"/>
                <a:gd name="T37" fmla="*/ 100 h 121"/>
                <a:gd name="T38" fmla="*/ 109 w 138"/>
                <a:gd name="T39" fmla="*/ 94 h 121"/>
                <a:gd name="T40" fmla="*/ 99 w 138"/>
                <a:gd name="T41" fmla="*/ 88 h 121"/>
                <a:gd name="T42" fmla="*/ 77 w 138"/>
                <a:gd name="T43" fmla="*/ 79 h 121"/>
                <a:gd name="T44" fmla="*/ 54 w 138"/>
                <a:gd name="T45" fmla="*/ 69 h 121"/>
                <a:gd name="T46" fmla="*/ 44 w 138"/>
                <a:gd name="T47" fmla="*/ 63 h 121"/>
                <a:gd name="T48" fmla="*/ 36 w 138"/>
                <a:gd name="T49" fmla="*/ 57 h 121"/>
                <a:gd name="T50" fmla="*/ 27 w 138"/>
                <a:gd name="T51" fmla="*/ 52 h 121"/>
                <a:gd name="T52" fmla="*/ 20 w 138"/>
                <a:gd name="T53" fmla="*/ 44 h 121"/>
                <a:gd name="T54" fmla="*/ 14 w 138"/>
                <a:gd name="T55" fmla="*/ 36 h 121"/>
                <a:gd name="T56" fmla="*/ 10 w 138"/>
                <a:gd name="T57" fmla="*/ 27 h 121"/>
                <a:gd name="T58" fmla="*/ 7 w 138"/>
                <a:gd name="T59" fmla="*/ 15 h 121"/>
                <a:gd name="T60" fmla="*/ 7 w 138"/>
                <a:gd name="T61" fmla="*/ 4 h 121"/>
                <a:gd name="T62" fmla="*/ 5 w 138"/>
                <a:gd name="T63" fmla="*/ 6 h 121"/>
                <a:gd name="T64" fmla="*/ 0 w 138"/>
                <a:gd name="T65" fmla="*/ 0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38" h="121">
                  <a:moveTo>
                    <a:pt x="0" y="0"/>
                  </a:moveTo>
                  <a:lnTo>
                    <a:pt x="0" y="4"/>
                  </a:lnTo>
                  <a:lnTo>
                    <a:pt x="0" y="17"/>
                  </a:lnTo>
                  <a:lnTo>
                    <a:pt x="3" y="29"/>
                  </a:lnTo>
                  <a:lnTo>
                    <a:pt x="8" y="40"/>
                  </a:lnTo>
                  <a:lnTo>
                    <a:pt x="15" y="50"/>
                  </a:lnTo>
                  <a:lnTo>
                    <a:pt x="24" y="57"/>
                  </a:lnTo>
                  <a:lnTo>
                    <a:pt x="32" y="63"/>
                  </a:lnTo>
                  <a:lnTo>
                    <a:pt x="43" y="71"/>
                  </a:lnTo>
                  <a:lnTo>
                    <a:pt x="53" y="75"/>
                  </a:lnTo>
                  <a:lnTo>
                    <a:pt x="75" y="84"/>
                  </a:lnTo>
                  <a:lnTo>
                    <a:pt x="97" y="94"/>
                  </a:lnTo>
                  <a:lnTo>
                    <a:pt x="107" y="100"/>
                  </a:lnTo>
                  <a:lnTo>
                    <a:pt x="118" y="105"/>
                  </a:lnTo>
                  <a:lnTo>
                    <a:pt x="126" y="113"/>
                  </a:lnTo>
                  <a:lnTo>
                    <a:pt x="135" y="121"/>
                  </a:lnTo>
                  <a:lnTo>
                    <a:pt x="138" y="117"/>
                  </a:lnTo>
                  <a:lnTo>
                    <a:pt x="130" y="107"/>
                  </a:lnTo>
                  <a:lnTo>
                    <a:pt x="119" y="100"/>
                  </a:lnTo>
                  <a:lnTo>
                    <a:pt x="109" y="94"/>
                  </a:lnTo>
                  <a:lnTo>
                    <a:pt x="99" y="88"/>
                  </a:lnTo>
                  <a:lnTo>
                    <a:pt x="77" y="79"/>
                  </a:lnTo>
                  <a:lnTo>
                    <a:pt x="54" y="69"/>
                  </a:lnTo>
                  <a:lnTo>
                    <a:pt x="44" y="63"/>
                  </a:lnTo>
                  <a:lnTo>
                    <a:pt x="36" y="57"/>
                  </a:lnTo>
                  <a:lnTo>
                    <a:pt x="27" y="52"/>
                  </a:lnTo>
                  <a:lnTo>
                    <a:pt x="20" y="44"/>
                  </a:lnTo>
                  <a:lnTo>
                    <a:pt x="14" y="36"/>
                  </a:lnTo>
                  <a:lnTo>
                    <a:pt x="10" y="27"/>
                  </a:lnTo>
                  <a:lnTo>
                    <a:pt x="7" y="15"/>
                  </a:lnTo>
                  <a:lnTo>
                    <a:pt x="7" y="4"/>
                  </a:lnTo>
                  <a:lnTo>
                    <a:pt x="5" y="6"/>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6" name="Freeform 1050"/>
            <p:cNvSpPr>
              <a:spLocks/>
            </p:cNvSpPr>
            <p:nvPr/>
          </p:nvSpPr>
          <p:spPr bwMode="auto">
            <a:xfrm>
              <a:off x="4212" y="309"/>
              <a:ext cx="1220" cy="2541"/>
            </a:xfrm>
            <a:custGeom>
              <a:avLst/>
              <a:gdLst>
                <a:gd name="T0" fmla="*/ 984 w 1220"/>
                <a:gd name="T1" fmla="*/ 1344 h 2541"/>
                <a:gd name="T2" fmla="*/ 976 w 1220"/>
                <a:gd name="T3" fmla="*/ 1296 h 2541"/>
                <a:gd name="T4" fmla="*/ 964 w 1220"/>
                <a:gd name="T5" fmla="*/ 1261 h 2541"/>
                <a:gd name="T6" fmla="*/ 935 w 1220"/>
                <a:gd name="T7" fmla="*/ 1244 h 2541"/>
                <a:gd name="T8" fmla="*/ 906 w 1220"/>
                <a:gd name="T9" fmla="*/ 1194 h 2541"/>
                <a:gd name="T10" fmla="*/ 807 w 1220"/>
                <a:gd name="T11" fmla="*/ 776 h 2541"/>
                <a:gd name="T12" fmla="*/ 790 w 1220"/>
                <a:gd name="T13" fmla="*/ 720 h 2541"/>
                <a:gd name="T14" fmla="*/ 799 w 1220"/>
                <a:gd name="T15" fmla="*/ 609 h 2541"/>
                <a:gd name="T16" fmla="*/ 756 w 1220"/>
                <a:gd name="T17" fmla="*/ 511 h 2541"/>
                <a:gd name="T18" fmla="*/ 722 w 1220"/>
                <a:gd name="T19" fmla="*/ 472 h 2541"/>
                <a:gd name="T20" fmla="*/ 679 w 1220"/>
                <a:gd name="T21" fmla="*/ 453 h 2541"/>
                <a:gd name="T22" fmla="*/ 602 w 1220"/>
                <a:gd name="T23" fmla="*/ 71 h 2541"/>
                <a:gd name="T24" fmla="*/ 406 w 1220"/>
                <a:gd name="T25" fmla="*/ 277 h 2541"/>
                <a:gd name="T26" fmla="*/ 272 w 1220"/>
                <a:gd name="T27" fmla="*/ 388 h 2541"/>
                <a:gd name="T28" fmla="*/ 193 w 1220"/>
                <a:gd name="T29" fmla="*/ 411 h 2541"/>
                <a:gd name="T30" fmla="*/ 150 w 1220"/>
                <a:gd name="T31" fmla="*/ 367 h 2541"/>
                <a:gd name="T32" fmla="*/ 62 w 1220"/>
                <a:gd name="T33" fmla="*/ 298 h 2541"/>
                <a:gd name="T34" fmla="*/ 31 w 1220"/>
                <a:gd name="T35" fmla="*/ 321 h 2541"/>
                <a:gd name="T36" fmla="*/ 9 w 1220"/>
                <a:gd name="T37" fmla="*/ 365 h 2541"/>
                <a:gd name="T38" fmla="*/ 64 w 1220"/>
                <a:gd name="T39" fmla="*/ 417 h 2541"/>
                <a:gd name="T40" fmla="*/ 168 w 1220"/>
                <a:gd name="T41" fmla="*/ 472 h 2541"/>
                <a:gd name="T42" fmla="*/ 224 w 1220"/>
                <a:gd name="T43" fmla="*/ 497 h 2541"/>
                <a:gd name="T44" fmla="*/ 280 w 1220"/>
                <a:gd name="T45" fmla="*/ 572 h 2541"/>
                <a:gd name="T46" fmla="*/ 323 w 1220"/>
                <a:gd name="T47" fmla="*/ 691 h 2541"/>
                <a:gd name="T48" fmla="*/ 350 w 1220"/>
                <a:gd name="T49" fmla="*/ 839 h 2541"/>
                <a:gd name="T50" fmla="*/ 382 w 1220"/>
                <a:gd name="T51" fmla="*/ 1081 h 2541"/>
                <a:gd name="T52" fmla="*/ 483 w 1220"/>
                <a:gd name="T53" fmla="*/ 1142 h 2541"/>
                <a:gd name="T54" fmla="*/ 543 w 1220"/>
                <a:gd name="T55" fmla="*/ 1192 h 2541"/>
                <a:gd name="T56" fmla="*/ 565 w 1220"/>
                <a:gd name="T57" fmla="*/ 1242 h 2541"/>
                <a:gd name="T58" fmla="*/ 550 w 1220"/>
                <a:gd name="T59" fmla="*/ 1259 h 2541"/>
                <a:gd name="T60" fmla="*/ 519 w 1220"/>
                <a:gd name="T61" fmla="*/ 1273 h 2541"/>
                <a:gd name="T62" fmla="*/ 481 w 1220"/>
                <a:gd name="T63" fmla="*/ 1328 h 2541"/>
                <a:gd name="T64" fmla="*/ 447 w 1220"/>
                <a:gd name="T65" fmla="*/ 1436 h 2541"/>
                <a:gd name="T66" fmla="*/ 427 w 1220"/>
                <a:gd name="T67" fmla="*/ 1589 h 2541"/>
                <a:gd name="T68" fmla="*/ 391 w 1220"/>
                <a:gd name="T69" fmla="*/ 1595 h 2541"/>
                <a:gd name="T70" fmla="*/ 391 w 1220"/>
                <a:gd name="T71" fmla="*/ 1611 h 2541"/>
                <a:gd name="T72" fmla="*/ 406 w 1220"/>
                <a:gd name="T73" fmla="*/ 1645 h 2541"/>
                <a:gd name="T74" fmla="*/ 386 w 1220"/>
                <a:gd name="T75" fmla="*/ 1662 h 2541"/>
                <a:gd name="T76" fmla="*/ 338 w 1220"/>
                <a:gd name="T77" fmla="*/ 1730 h 2541"/>
                <a:gd name="T78" fmla="*/ 282 w 1220"/>
                <a:gd name="T79" fmla="*/ 1808 h 2541"/>
                <a:gd name="T80" fmla="*/ 256 w 1220"/>
                <a:gd name="T81" fmla="*/ 1854 h 2541"/>
                <a:gd name="T82" fmla="*/ 243 w 1220"/>
                <a:gd name="T83" fmla="*/ 1920 h 2541"/>
                <a:gd name="T84" fmla="*/ 251 w 1220"/>
                <a:gd name="T85" fmla="*/ 2052 h 2541"/>
                <a:gd name="T86" fmla="*/ 289 w 1220"/>
                <a:gd name="T87" fmla="*/ 2294 h 2541"/>
                <a:gd name="T88" fmla="*/ 324 w 1220"/>
                <a:gd name="T89" fmla="*/ 2417 h 2541"/>
                <a:gd name="T90" fmla="*/ 396 w 1220"/>
                <a:gd name="T91" fmla="*/ 2468 h 2541"/>
                <a:gd name="T92" fmla="*/ 497 w 1220"/>
                <a:gd name="T93" fmla="*/ 2540 h 2541"/>
                <a:gd name="T94" fmla="*/ 558 w 1220"/>
                <a:gd name="T95" fmla="*/ 2534 h 2541"/>
                <a:gd name="T96" fmla="*/ 616 w 1220"/>
                <a:gd name="T97" fmla="*/ 2503 h 2541"/>
                <a:gd name="T98" fmla="*/ 729 w 1220"/>
                <a:gd name="T99" fmla="*/ 2399 h 2541"/>
                <a:gd name="T100" fmla="*/ 843 w 1220"/>
                <a:gd name="T101" fmla="*/ 2294 h 2541"/>
                <a:gd name="T102" fmla="*/ 903 w 1220"/>
                <a:gd name="T103" fmla="*/ 2257 h 2541"/>
                <a:gd name="T104" fmla="*/ 964 w 1220"/>
                <a:gd name="T105" fmla="*/ 2244 h 2541"/>
                <a:gd name="T106" fmla="*/ 1087 w 1220"/>
                <a:gd name="T107" fmla="*/ 2090 h 2541"/>
                <a:gd name="T108" fmla="*/ 1167 w 1220"/>
                <a:gd name="T109" fmla="*/ 1941 h 2541"/>
                <a:gd name="T110" fmla="*/ 1215 w 1220"/>
                <a:gd name="T111" fmla="*/ 1797 h 2541"/>
                <a:gd name="T112" fmla="*/ 1218 w 1220"/>
                <a:gd name="T113" fmla="*/ 1733 h 2541"/>
                <a:gd name="T114" fmla="*/ 1199 w 1220"/>
                <a:gd name="T115" fmla="*/ 1672 h 2541"/>
                <a:gd name="T116" fmla="*/ 1136 w 1220"/>
                <a:gd name="T117" fmla="*/ 1589 h 2541"/>
                <a:gd name="T118" fmla="*/ 1075 w 1220"/>
                <a:gd name="T119" fmla="*/ 1561 h 2541"/>
                <a:gd name="T120" fmla="*/ 1065 w 1220"/>
                <a:gd name="T121" fmla="*/ 1419 h 25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20" h="2541">
                  <a:moveTo>
                    <a:pt x="1065" y="1419"/>
                  </a:moveTo>
                  <a:lnTo>
                    <a:pt x="1092" y="1365"/>
                  </a:lnTo>
                  <a:lnTo>
                    <a:pt x="986" y="1355"/>
                  </a:lnTo>
                  <a:lnTo>
                    <a:pt x="984" y="1344"/>
                  </a:lnTo>
                  <a:lnTo>
                    <a:pt x="983" y="1332"/>
                  </a:lnTo>
                  <a:lnTo>
                    <a:pt x="981" y="1319"/>
                  </a:lnTo>
                  <a:lnTo>
                    <a:pt x="978" y="1307"/>
                  </a:lnTo>
                  <a:lnTo>
                    <a:pt x="976" y="1296"/>
                  </a:lnTo>
                  <a:lnTo>
                    <a:pt x="974" y="1284"/>
                  </a:lnTo>
                  <a:lnTo>
                    <a:pt x="972" y="1273"/>
                  </a:lnTo>
                  <a:lnTo>
                    <a:pt x="971" y="1261"/>
                  </a:lnTo>
                  <a:lnTo>
                    <a:pt x="964" y="1261"/>
                  </a:lnTo>
                  <a:lnTo>
                    <a:pt x="957" y="1259"/>
                  </a:lnTo>
                  <a:lnTo>
                    <a:pt x="950" y="1257"/>
                  </a:lnTo>
                  <a:lnTo>
                    <a:pt x="945" y="1254"/>
                  </a:lnTo>
                  <a:lnTo>
                    <a:pt x="935" y="1244"/>
                  </a:lnTo>
                  <a:lnTo>
                    <a:pt x="926" y="1234"/>
                  </a:lnTo>
                  <a:lnTo>
                    <a:pt x="918" y="1221"/>
                  </a:lnTo>
                  <a:lnTo>
                    <a:pt x="913" y="1208"/>
                  </a:lnTo>
                  <a:lnTo>
                    <a:pt x="906" y="1194"/>
                  </a:lnTo>
                  <a:lnTo>
                    <a:pt x="901" y="1183"/>
                  </a:lnTo>
                  <a:lnTo>
                    <a:pt x="947" y="981"/>
                  </a:lnTo>
                  <a:lnTo>
                    <a:pt x="814" y="787"/>
                  </a:lnTo>
                  <a:lnTo>
                    <a:pt x="807" y="776"/>
                  </a:lnTo>
                  <a:lnTo>
                    <a:pt x="800" y="766"/>
                  </a:lnTo>
                  <a:lnTo>
                    <a:pt x="797" y="755"/>
                  </a:lnTo>
                  <a:lnTo>
                    <a:pt x="793" y="743"/>
                  </a:lnTo>
                  <a:lnTo>
                    <a:pt x="790" y="720"/>
                  </a:lnTo>
                  <a:lnTo>
                    <a:pt x="788" y="697"/>
                  </a:lnTo>
                  <a:lnTo>
                    <a:pt x="792" y="670"/>
                  </a:lnTo>
                  <a:lnTo>
                    <a:pt x="795" y="641"/>
                  </a:lnTo>
                  <a:lnTo>
                    <a:pt x="799" y="609"/>
                  </a:lnTo>
                  <a:lnTo>
                    <a:pt x="804" y="574"/>
                  </a:lnTo>
                  <a:lnTo>
                    <a:pt x="785" y="551"/>
                  </a:lnTo>
                  <a:lnTo>
                    <a:pt x="770" y="530"/>
                  </a:lnTo>
                  <a:lnTo>
                    <a:pt x="756" y="511"/>
                  </a:lnTo>
                  <a:lnTo>
                    <a:pt x="744" y="494"/>
                  </a:lnTo>
                  <a:lnTo>
                    <a:pt x="737" y="486"/>
                  </a:lnTo>
                  <a:lnTo>
                    <a:pt x="730" y="478"/>
                  </a:lnTo>
                  <a:lnTo>
                    <a:pt x="722" y="472"/>
                  </a:lnTo>
                  <a:lnTo>
                    <a:pt x="713" y="467"/>
                  </a:lnTo>
                  <a:lnTo>
                    <a:pt x="703" y="461"/>
                  </a:lnTo>
                  <a:lnTo>
                    <a:pt x="691" y="457"/>
                  </a:lnTo>
                  <a:lnTo>
                    <a:pt x="679" y="453"/>
                  </a:lnTo>
                  <a:lnTo>
                    <a:pt x="664" y="449"/>
                  </a:lnTo>
                  <a:lnTo>
                    <a:pt x="609" y="188"/>
                  </a:lnTo>
                  <a:lnTo>
                    <a:pt x="652" y="75"/>
                  </a:lnTo>
                  <a:lnTo>
                    <a:pt x="602" y="71"/>
                  </a:lnTo>
                  <a:lnTo>
                    <a:pt x="509" y="0"/>
                  </a:lnTo>
                  <a:lnTo>
                    <a:pt x="428" y="62"/>
                  </a:lnTo>
                  <a:lnTo>
                    <a:pt x="384" y="173"/>
                  </a:lnTo>
                  <a:lnTo>
                    <a:pt x="406" y="277"/>
                  </a:lnTo>
                  <a:lnTo>
                    <a:pt x="398" y="325"/>
                  </a:lnTo>
                  <a:lnTo>
                    <a:pt x="357" y="415"/>
                  </a:lnTo>
                  <a:lnTo>
                    <a:pt x="316" y="423"/>
                  </a:lnTo>
                  <a:lnTo>
                    <a:pt x="272" y="388"/>
                  </a:lnTo>
                  <a:lnTo>
                    <a:pt x="207" y="413"/>
                  </a:lnTo>
                  <a:lnTo>
                    <a:pt x="202" y="413"/>
                  </a:lnTo>
                  <a:lnTo>
                    <a:pt x="198" y="413"/>
                  </a:lnTo>
                  <a:lnTo>
                    <a:pt x="193" y="411"/>
                  </a:lnTo>
                  <a:lnTo>
                    <a:pt x="190" y="409"/>
                  </a:lnTo>
                  <a:lnTo>
                    <a:pt x="179" y="400"/>
                  </a:lnTo>
                  <a:lnTo>
                    <a:pt x="168" y="384"/>
                  </a:lnTo>
                  <a:lnTo>
                    <a:pt x="150" y="367"/>
                  </a:lnTo>
                  <a:lnTo>
                    <a:pt x="128" y="346"/>
                  </a:lnTo>
                  <a:lnTo>
                    <a:pt x="101" y="323"/>
                  </a:lnTo>
                  <a:lnTo>
                    <a:pt x="65" y="296"/>
                  </a:lnTo>
                  <a:lnTo>
                    <a:pt x="62" y="298"/>
                  </a:lnTo>
                  <a:lnTo>
                    <a:pt x="58" y="300"/>
                  </a:lnTo>
                  <a:lnTo>
                    <a:pt x="50" y="306"/>
                  </a:lnTo>
                  <a:lnTo>
                    <a:pt x="41" y="311"/>
                  </a:lnTo>
                  <a:lnTo>
                    <a:pt x="31" y="321"/>
                  </a:lnTo>
                  <a:lnTo>
                    <a:pt x="19" y="330"/>
                  </a:lnTo>
                  <a:lnTo>
                    <a:pt x="9" y="342"/>
                  </a:lnTo>
                  <a:lnTo>
                    <a:pt x="0" y="353"/>
                  </a:lnTo>
                  <a:lnTo>
                    <a:pt x="9" y="365"/>
                  </a:lnTo>
                  <a:lnTo>
                    <a:pt x="17" y="377"/>
                  </a:lnTo>
                  <a:lnTo>
                    <a:pt x="28" y="386"/>
                  </a:lnTo>
                  <a:lnTo>
                    <a:pt x="40" y="398"/>
                  </a:lnTo>
                  <a:lnTo>
                    <a:pt x="64" y="417"/>
                  </a:lnTo>
                  <a:lnTo>
                    <a:pt x="89" y="434"/>
                  </a:lnTo>
                  <a:lnTo>
                    <a:pt x="116" y="449"/>
                  </a:lnTo>
                  <a:lnTo>
                    <a:pt x="144" y="463"/>
                  </a:lnTo>
                  <a:lnTo>
                    <a:pt x="168" y="472"/>
                  </a:lnTo>
                  <a:lnTo>
                    <a:pt x="190" y="480"/>
                  </a:lnTo>
                  <a:lnTo>
                    <a:pt x="202" y="486"/>
                  </a:lnTo>
                  <a:lnTo>
                    <a:pt x="212" y="492"/>
                  </a:lnTo>
                  <a:lnTo>
                    <a:pt x="224" y="497"/>
                  </a:lnTo>
                  <a:lnTo>
                    <a:pt x="232" y="507"/>
                  </a:lnTo>
                  <a:lnTo>
                    <a:pt x="251" y="526"/>
                  </a:lnTo>
                  <a:lnTo>
                    <a:pt x="266" y="547"/>
                  </a:lnTo>
                  <a:lnTo>
                    <a:pt x="280" y="572"/>
                  </a:lnTo>
                  <a:lnTo>
                    <a:pt x="294" y="601"/>
                  </a:lnTo>
                  <a:lnTo>
                    <a:pt x="304" y="630"/>
                  </a:lnTo>
                  <a:lnTo>
                    <a:pt x="314" y="659"/>
                  </a:lnTo>
                  <a:lnTo>
                    <a:pt x="323" y="691"/>
                  </a:lnTo>
                  <a:lnTo>
                    <a:pt x="330" y="722"/>
                  </a:lnTo>
                  <a:lnTo>
                    <a:pt x="336" y="753"/>
                  </a:lnTo>
                  <a:lnTo>
                    <a:pt x="341" y="783"/>
                  </a:lnTo>
                  <a:lnTo>
                    <a:pt x="350" y="839"/>
                  </a:lnTo>
                  <a:lnTo>
                    <a:pt x="357" y="885"/>
                  </a:lnTo>
                  <a:lnTo>
                    <a:pt x="357" y="1058"/>
                  </a:lnTo>
                  <a:lnTo>
                    <a:pt x="369" y="1069"/>
                  </a:lnTo>
                  <a:lnTo>
                    <a:pt x="382" y="1081"/>
                  </a:lnTo>
                  <a:lnTo>
                    <a:pt x="398" y="1090"/>
                  </a:lnTo>
                  <a:lnTo>
                    <a:pt x="413" y="1100"/>
                  </a:lnTo>
                  <a:lnTo>
                    <a:pt x="449" y="1121"/>
                  </a:lnTo>
                  <a:lnTo>
                    <a:pt x="483" y="1142"/>
                  </a:lnTo>
                  <a:lnTo>
                    <a:pt x="500" y="1154"/>
                  </a:lnTo>
                  <a:lnTo>
                    <a:pt x="515" y="1165"/>
                  </a:lnTo>
                  <a:lnTo>
                    <a:pt x="529" y="1179"/>
                  </a:lnTo>
                  <a:lnTo>
                    <a:pt x="543" y="1192"/>
                  </a:lnTo>
                  <a:lnTo>
                    <a:pt x="553" y="1208"/>
                  </a:lnTo>
                  <a:lnTo>
                    <a:pt x="560" y="1223"/>
                  </a:lnTo>
                  <a:lnTo>
                    <a:pt x="563" y="1233"/>
                  </a:lnTo>
                  <a:lnTo>
                    <a:pt x="565" y="1242"/>
                  </a:lnTo>
                  <a:lnTo>
                    <a:pt x="567" y="1252"/>
                  </a:lnTo>
                  <a:lnTo>
                    <a:pt x="567" y="1261"/>
                  </a:lnTo>
                  <a:lnTo>
                    <a:pt x="558" y="1259"/>
                  </a:lnTo>
                  <a:lnTo>
                    <a:pt x="550" y="1259"/>
                  </a:lnTo>
                  <a:lnTo>
                    <a:pt x="541" y="1261"/>
                  </a:lnTo>
                  <a:lnTo>
                    <a:pt x="534" y="1263"/>
                  </a:lnTo>
                  <a:lnTo>
                    <a:pt x="526" y="1267"/>
                  </a:lnTo>
                  <a:lnTo>
                    <a:pt x="519" y="1273"/>
                  </a:lnTo>
                  <a:lnTo>
                    <a:pt x="512" y="1280"/>
                  </a:lnTo>
                  <a:lnTo>
                    <a:pt x="505" y="1288"/>
                  </a:lnTo>
                  <a:lnTo>
                    <a:pt x="493" y="1305"/>
                  </a:lnTo>
                  <a:lnTo>
                    <a:pt x="481" y="1328"/>
                  </a:lnTo>
                  <a:lnTo>
                    <a:pt x="471" y="1353"/>
                  </a:lnTo>
                  <a:lnTo>
                    <a:pt x="461" y="1380"/>
                  </a:lnTo>
                  <a:lnTo>
                    <a:pt x="454" y="1407"/>
                  </a:lnTo>
                  <a:lnTo>
                    <a:pt x="447" y="1436"/>
                  </a:lnTo>
                  <a:lnTo>
                    <a:pt x="440" y="1467"/>
                  </a:lnTo>
                  <a:lnTo>
                    <a:pt x="435" y="1494"/>
                  </a:lnTo>
                  <a:lnTo>
                    <a:pt x="430" y="1547"/>
                  </a:lnTo>
                  <a:lnTo>
                    <a:pt x="427" y="1589"/>
                  </a:lnTo>
                  <a:lnTo>
                    <a:pt x="413" y="1589"/>
                  </a:lnTo>
                  <a:lnTo>
                    <a:pt x="403" y="1589"/>
                  </a:lnTo>
                  <a:lnTo>
                    <a:pt x="396" y="1591"/>
                  </a:lnTo>
                  <a:lnTo>
                    <a:pt x="391" y="1595"/>
                  </a:lnTo>
                  <a:lnTo>
                    <a:pt x="389" y="1597"/>
                  </a:lnTo>
                  <a:lnTo>
                    <a:pt x="388" y="1601"/>
                  </a:lnTo>
                  <a:lnTo>
                    <a:pt x="389" y="1607"/>
                  </a:lnTo>
                  <a:lnTo>
                    <a:pt x="391" y="1611"/>
                  </a:lnTo>
                  <a:lnTo>
                    <a:pt x="396" y="1622"/>
                  </a:lnTo>
                  <a:lnTo>
                    <a:pt x="403" y="1634"/>
                  </a:lnTo>
                  <a:lnTo>
                    <a:pt x="406" y="1639"/>
                  </a:lnTo>
                  <a:lnTo>
                    <a:pt x="406" y="1645"/>
                  </a:lnTo>
                  <a:lnTo>
                    <a:pt x="408" y="1651"/>
                  </a:lnTo>
                  <a:lnTo>
                    <a:pt x="406" y="1657"/>
                  </a:lnTo>
                  <a:lnTo>
                    <a:pt x="396" y="1659"/>
                  </a:lnTo>
                  <a:lnTo>
                    <a:pt x="386" y="1662"/>
                  </a:lnTo>
                  <a:lnTo>
                    <a:pt x="377" y="1670"/>
                  </a:lnTo>
                  <a:lnTo>
                    <a:pt x="369" y="1678"/>
                  </a:lnTo>
                  <a:lnTo>
                    <a:pt x="353" y="1701"/>
                  </a:lnTo>
                  <a:lnTo>
                    <a:pt x="338" y="1730"/>
                  </a:lnTo>
                  <a:lnTo>
                    <a:pt x="321" y="1758"/>
                  </a:lnTo>
                  <a:lnTo>
                    <a:pt x="304" y="1785"/>
                  </a:lnTo>
                  <a:lnTo>
                    <a:pt x="292" y="1797"/>
                  </a:lnTo>
                  <a:lnTo>
                    <a:pt x="282" y="1808"/>
                  </a:lnTo>
                  <a:lnTo>
                    <a:pt x="270" y="1818"/>
                  </a:lnTo>
                  <a:lnTo>
                    <a:pt x="256" y="1824"/>
                  </a:lnTo>
                  <a:lnTo>
                    <a:pt x="258" y="1839"/>
                  </a:lnTo>
                  <a:lnTo>
                    <a:pt x="256" y="1854"/>
                  </a:lnTo>
                  <a:lnTo>
                    <a:pt x="255" y="1872"/>
                  </a:lnTo>
                  <a:lnTo>
                    <a:pt x="251" y="1887"/>
                  </a:lnTo>
                  <a:lnTo>
                    <a:pt x="246" y="1904"/>
                  </a:lnTo>
                  <a:lnTo>
                    <a:pt x="243" y="1920"/>
                  </a:lnTo>
                  <a:lnTo>
                    <a:pt x="237" y="1933"/>
                  </a:lnTo>
                  <a:lnTo>
                    <a:pt x="231" y="1946"/>
                  </a:lnTo>
                  <a:lnTo>
                    <a:pt x="241" y="1996"/>
                  </a:lnTo>
                  <a:lnTo>
                    <a:pt x="251" y="2052"/>
                  </a:lnTo>
                  <a:lnTo>
                    <a:pt x="260" y="2112"/>
                  </a:lnTo>
                  <a:lnTo>
                    <a:pt x="268" y="2173"/>
                  </a:lnTo>
                  <a:lnTo>
                    <a:pt x="278" y="2234"/>
                  </a:lnTo>
                  <a:lnTo>
                    <a:pt x="289" y="2294"/>
                  </a:lnTo>
                  <a:lnTo>
                    <a:pt x="301" y="2350"/>
                  </a:lnTo>
                  <a:lnTo>
                    <a:pt x="314" y="2399"/>
                  </a:lnTo>
                  <a:lnTo>
                    <a:pt x="319" y="2407"/>
                  </a:lnTo>
                  <a:lnTo>
                    <a:pt x="324" y="2417"/>
                  </a:lnTo>
                  <a:lnTo>
                    <a:pt x="333" y="2424"/>
                  </a:lnTo>
                  <a:lnTo>
                    <a:pt x="343" y="2434"/>
                  </a:lnTo>
                  <a:lnTo>
                    <a:pt x="369" y="2451"/>
                  </a:lnTo>
                  <a:lnTo>
                    <a:pt x="396" y="2468"/>
                  </a:lnTo>
                  <a:lnTo>
                    <a:pt x="425" y="2488"/>
                  </a:lnTo>
                  <a:lnTo>
                    <a:pt x="454" y="2505"/>
                  </a:lnTo>
                  <a:lnTo>
                    <a:pt x="478" y="2522"/>
                  </a:lnTo>
                  <a:lnTo>
                    <a:pt x="497" y="2540"/>
                  </a:lnTo>
                  <a:lnTo>
                    <a:pt x="512" y="2541"/>
                  </a:lnTo>
                  <a:lnTo>
                    <a:pt x="527" y="2540"/>
                  </a:lnTo>
                  <a:lnTo>
                    <a:pt x="543" y="2538"/>
                  </a:lnTo>
                  <a:lnTo>
                    <a:pt x="558" y="2534"/>
                  </a:lnTo>
                  <a:lnTo>
                    <a:pt x="572" y="2528"/>
                  </a:lnTo>
                  <a:lnTo>
                    <a:pt x="587" y="2520"/>
                  </a:lnTo>
                  <a:lnTo>
                    <a:pt x="601" y="2513"/>
                  </a:lnTo>
                  <a:lnTo>
                    <a:pt x="616" y="2503"/>
                  </a:lnTo>
                  <a:lnTo>
                    <a:pt x="643" y="2482"/>
                  </a:lnTo>
                  <a:lnTo>
                    <a:pt x="672" y="2455"/>
                  </a:lnTo>
                  <a:lnTo>
                    <a:pt x="701" y="2428"/>
                  </a:lnTo>
                  <a:lnTo>
                    <a:pt x="729" y="2399"/>
                  </a:lnTo>
                  <a:lnTo>
                    <a:pt x="758" y="2371"/>
                  </a:lnTo>
                  <a:lnTo>
                    <a:pt x="785" y="2344"/>
                  </a:lnTo>
                  <a:lnTo>
                    <a:pt x="814" y="2317"/>
                  </a:lnTo>
                  <a:lnTo>
                    <a:pt x="843" y="2294"/>
                  </a:lnTo>
                  <a:lnTo>
                    <a:pt x="858" y="2282"/>
                  </a:lnTo>
                  <a:lnTo>
                    <a:pt x="872" y="2273"/>
                  </a:lnTo>
                  <a:lnTo>
                    <a:pt x="887" y="2265"/>
                  </a:lnTo>
                  <a:lnTo>
                    <a:pt x="903" y="2257"/>
                  </a:lnTo>
                  <a:lnTo>
                    <a:pt x="918" y="2252"/>
                  </a:lnTo>
                  <a:lnTo>
                    <a:pt x="933" y="2248"/>
                  </a:lnTo>
                  <a:lnTo>
                    <a:pt x="949" y="2244"/>
                  </a:lnTo>
                  <a:lnTo>
                    <a:pt x="964" y="2244"/>
                  </a:lnTo>
                  <a:lnTo>
                    <a:pt x="996" y="2206"/>
                  </a:lnTo>
                  <a:lnTo>
                    <a:pt x="1029" y="2167"/>
                  </a:lnTo>
                  <a:lnTo>
                    <a:pt x="1058" y="2129"/>
                  </a:lnTo>
                  <a:lnTo>
                    <a:pt x="1087" y="2090"/>
                  </a:lnTo>
                  <a:lnTo>
                    <a:pt x="1111" y="2050"/>
                  </a:lnTo>
                  <a:lnTo>
                    <a:pt x="1133" y="2012"/>
                  </a:lnTo>
                  <a:lnTo>
                    <a:pt x="1152" y="1975"/>
                  </a:lnTo>
                  <a:lnTo>
                    <a:pt x="1167" y="1941"/>
                  </a:lnTo>
                  <a:lnTo>
                    <a:pt x="1182" y="1900"/>
                  </a:lnTo>
                  <a:lnTo>
                    <a:pt x="1198" y="1864"/>
                  </a:lnTo>
                  <a:lnTo>
                    <a:pt x="1208" y="1829"/>
                  </a:lnTo>
                  <a:lnTo>
                    <a:pt x="1215" y="1797"/>
                  </a:lnTo>
                  <a:lnTo>
                    <a:pt x="1218" y="1781"/>
                  </a:lnTo>
                  <a:lnTo>
                    <a:pt x="1220" y="1766"/>
                  </a:lnTo>
                  <a:lnTo>
                    <a:pt x="1220" y="1751"/>
                  </a:lnTo>
                  <a:lnTo>
                    <a:pt x="1218" y="1733"/>
                  </a:lnTo>
                  <a:lnTo>
                    <a:pt x="1216" y="1718"/>
                  </a:lnTo>
                  <a:lnTo>
                    <a:pt x="1211" y="1703"/>
                  </a:lnTo>
                  <a:lnTo>
                    <a:pt x="1206" y="1687"/>
                  </a:lnTo>
                  <a:lnTo>
                    <a:pt x="1199" y="1672"/>
                  </a:lnTo>
                  <a:lnTo>
                    <a:pt x="1186" y="1647"/>
                  </a:lnTo>
                  <a:lnTo>
                    <a:pt x="1170" y="1626"/>
                  </a:lnTo>
                  <a:lnTo>
                    <a:pt x="1153" y="1607"/>
                  </a:lnTo>
                  <a:lnTo>
                    <a:pt x="1136" y="1589"/>
                  </a:lnTo>
                  <a:lnTo>
                    <a:pt x="1116" y="1576"/>
                  </a:lnTo>
                  <a:lnTo>
                    <a:pt x="1095" y="1566"/>
                  </a:lnTo>
                  <a:lnTo>
                    <a:pt x="1085" y="1563"/>
                  </a:lnTo>
                  <a:lnTo>
                    <a:pt x="1075" y="1561"/>
                  </a:lnTo>
                  <a:lnTo>
                    <a:pt x="1065" y="1559"/>
                  </a:lnTo>
                  <a:lnTo>
                    <a:pt x="1054" y="1559"/>
                  </a:lnTo>
                  <a:lnTo>
                    <a:pt x="1073" y="1480"/>
                  </a:lnTo>
                  <a:lnTo>
                    <a:pt x="1065" y="1419"/>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7" name="Freeform 1051"/>
            <p:cNvSpPr>
              <a:spLocks/>
            </p:cNvSpPr>
            <p:nvPr/>
          </p:nvSpPr>
          <p:spPr bwMode="auto">
            <a:xfrm>
              <a:off x="5273" y="1670"/>
              <a:ext cx="36" cy="60"/>
            </a:xfrm>
            <a:custGeom>
              <a:avLst/>
              <a:gdLst>
                <a:gd name="T0" fmla="*/ 31 w 36"/>
                <a:gd name="T1" fmla="*/ 8 h 60"/>
                <a:gd name="T2" fmla="*/ 27 w 36"/>
                <a:gd name="T3" fmla="*/ 2 h 60"/>
                <a:gd name="T4" fmla="*/ 0 w 36"/>
                <a:gd name="T5" fmla="*/ 56 h 60"/>
                <a:gd name="T6" fmla="*/ 7 w 36"/>
                <a:gd name="T7" fmla="*/ 60 h 60"/>
                <a:gd name="T8" fmla="*/ 34 w 36"/>
                <a:gd name="T9" fmla="*/ 6 h 60"/>
                <a:gd name="T10" fmla="*/ 31 w 36"/>
                <a:gd name="T11" fmla="*/ 0 h 60"/>
                <a:gd name="T12" fmla="*/ 34 w 36"/>
                <a:gd name="T13" fmla="*/ 6 h 60"/>
                <a:gd name="T14" fmla="*/ 36 w 36"/>
                <a:gd name="T15" fmla="*/ 0 h 60"/>
                <a:gd name="T16" fmla="*/ 31 w 36"/>
                <a:gd name="T17" fmla="*/ 0 h 60"/>
                <a:gd name="T18" fmla="*/ 31 w 36"/>
                <a:gd name="T19" fmla="*/ 8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60">
                  <a:moveTo>
                    <a:pt x="31" y="8"/>
                  </a:moveTo>
                  <a:lnTo>
                    <a:pt x="27" y="2"/>
                  </a:lnTo>
                  <a:lnTo>
                    <a:pt x="0" y="56"/>
                  </a:lnTo>
                  <a:lnTo>
                    <a:pt x="7" y="60"/>
                  </a:lnTo>
                  <a:lnTo>
                    <a:pt x="34" y="6"/>
                  </a:lnTo>
                  <a:lnTo>
                    <a:pt x="31" y="0"/>
                  </a:lnTo>
                  <a:lnTo>
                    <a:pt x="34" y="6"/>
                  </a:lnTo>
                  <a:lnTo>
                    <a:pt x="36" y="0"/>
                  </a:lnTo>
                  <a:lnTo>
                    <a:pt x="31" y="0"/>
                  </a:lnTo>
                  <a:lnTo>
                    <a:pt x="31"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8" name="Freeform 1052"/>
            <p:cNvSpPr>
              <a:spLocks/>
            </p:cNvSpPr>
            <p:nvPr/>
          </p:nvSpPr>
          <p:spPr bwMode="auto">
            <a:xfrm>
              <a:off x="5195" y="1660"/>
              <a:ext cx="109" cy="18"/>
            </a:xfrm>
            <a:custGeom>
              <a:avLst/>
              <a:gdLst>
                <a:gd name="T0" fmla="*/ 0 w 109"/>
                <a:gd name="T1" fmla="*/ 4 h 18"/>
                <a:gd name="T2" fmla="*/ 3 w 109"/>
                <a:gd name="T3" fmla="*/ 8 h 18"/>
                <a:gd name="T4" fmla="*/ 109 w 109"/>
                <a:gd name="T5" fmla="*/ 18 h 18"/>
                <a:gd name="T6" fmla="*/ 109 w 109"/>
                <a:gd name="T7" fmla="*/ 10 h 18"/>
                <a:gd name="T8" fmla="*/ 3 w 109"/>
                <a:gd name="T9" fmla="*/ 0 h 18"/>
                <a:gd name="T10" fmla="*/ 7 w 109"/>
                <a:gd name="T11" fmla="*/ 4 h 18"/>
                <a:gd name="T12" fmla="*/ 0 w 109"/>
                <a:gd name="T13" fmla="*/ 4 h 18"/>
                <a:gd name="T14" fmla="*/ 0 w 109"/>
                <a:gd name="T15" fmla="*/ 8 h 18"/>
                <a:gd name="T16" fmla="*/ 3 w 109"/>
                <a:gd name="T17" fmla="*/ 8 h 18"/>
                <a:gd name="T18" fmla="*/ 0 w 109"/>
                <a:gd name="T19" fmla="*/ 4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9" h="18">
                  <a:moveTo>
                    <a:pt x="0" y="4"/>
                  </a:moveTo>
                  <a:lnTo>
                    <a:pt x="3" y="8"/>
                  </a:lnTo>
                  <a:lnTo>
                    <a:pt x="109" y="18"/>
                  </a:lnTo>
                  <a:lnTo>
                    <a:pt x="109" y="10"/>
                  </a:lnTo>
                  <a:lnTo>
                    <a:pt x="3" y="0"/>
                  </a:lnTo>
                  <a:lnTo>
                    <a:pt x="7" y="4"/>
                  </a:lnTo>
                  <a:lnTo>
                    <a:pt x="0" y="4"/>
                  </a:lnTo>
                  <a:lnTo>
                    <a:pt x="0" y="8"/>
                  </a:lnTo>
                  <a:lnTo>
                    <a:pt x="3" y="8"/>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19" name="Freeform 1053"/>
            <p:cNvSpPr>
              <a:spLocks/>
            </p:cNvSpPr>
            <p:nvPr/>
          </p:nvSpPr>
          <p:spPr bwMode="auto">
            <a:xfrm>
              <a:off x="5179" y="1566"/>
              <a:ext cx="23" cy="98"/>
            </a:xfrm>
            <a:custGeom>
              <a:avLst/>
              <a:gdLst>
                <a:gd name="T0" fmla="*/ 4 w 23"/>
                <a:gd name="T1" fmla="*/ 8 h 98"/>
                <a:gd name="T2" fmla="*/ 0 w 23"/>
                <a:gd name="T3" fmla="*/ 4 h 98"/>
                <a:gd name="T4" fmla="*/ 2 w 23"/>
                <a:gd name="T5" fmla="*/ 16 h 98"/>
                <a:gd name="T6" fmla="*/ 4 w 23"/>
                <a:gd name="T7" fmla="*/ 27 h 98"/>
                <a:gd name="T8" fmla="*/ 5 w 23"/>
                <a:gd name="T9" fmla="*/ 41 h 98"/>
                <a:gd name="T10" fmla="*/ 9 w 23"/>
                <a:gd name="T11" fmla="*/ 52 h 98"/>
                <a:gd name="T12" fmla="*/ 11 w 23"/>
                <a:gd name="T13" fmla="*/ 64 h 98"/>
                <a:gd name="T14" fmla="*/ 14 w 23"/>
                <a:gd name="T15" fmla="*/ 75 h 98"/>
                <a:gd name="T16" fmla="*/ 14 w 23"/>
                <a:gd name="T17" fmla="*/ 87 h 98"/>
                <a:gd name="T18" fmla="*/ 16 w 23"/>
                <a:gd name="T19" fmla="*/ 98 h 98"/>
                <a:gd name="T20" fmla="*/ 23 w 23"/>
                <a:gd name="T21" fmla="*/ 98 h 98"/>
                <a:gd name="T22" fmla="*/ 21 w 23"/>
                <a:gd name="T23" fmla="*/ 87 h 98"/>
                <a:gd name="T24" fmla="*/ 19 w 23"/>
                <a:gd name="T25" fmla="*/ 73 h 98"/>
                <a:gd name="T26" fmla="*/ 17 w 23"/>
                <a:gd name="T27" fmla="*/ 62 h 98"/>
                <a:gd name="T28" fmla="*/ 14 w 23"/>
                <a:gd name="T29" fmla="*/ 50 h 98"/>
                <a:gd name="T30" fmla="*/ 12 w 23"/>
                <a:gd name="T31" fmla="*/ 39 h 98"/>
                <a:gd name="T32" fmla="*/ 9 w 23"/>
                <a:gd name="T33" fmla="*/ 27 h 98"/>
                <a:gd name="T34" fmla="*/ 7 w 23"/>
                <a:gd name="T35" fmla="*/ 16 h 98"/>
                <a:gd name="T36" fmla="*/ 7 w 23"/>
                <a:gd name="T37" fmla="*/ 4 h 98"/>
                <a:gd name="T38" fmla="*/ 4 w 23"/>
                <a:gd name="T39" fmla="*/ 0 h 98"/>
                <a:gd name="T40" fmla="*/ 7 w 23"/>
                <a:gd name="T41" fmla="*/ 4 h 98"/>
                <a:gd name="T42" fmla="*/ 7 w 23"/>
                <a:gd name="T43" fmla="*/ 0 h 98"/>
                <a:gd name="T44" fmla="*/ 4 w 23"/>
                <a:gd name="T45" fmla="*/ 0 h 98"/>
                <a:gd name="T46" fmla="*/ 4 w 23"/>
                <a:gd name="T47" fmla="*/ 8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3" h="98">
                  <a:moveTo>
                    <a:pt x="4" y="8"/>
                  </a:moveTo>
                  <a:lnTo>
                    <a:pt x="0" y="4"/>
                  </a:lnTo>
                  <a:lnTo>
                    <a:pt x="2" y="16"/>
                  </a:lnTo>
                  <a:lnTo>
                    <a:pt x="4" y="27"/>
                  </a:lnTo>
                  <a:lnTo>
                    <a:pt x="5" y="41"/>
                  </a:lnTo>
                  <a:lnTo>
                    <a:pt x="9" y="52"/>
                  </a:lnTo>
                  <a:lnTo>
                    <a:pt x="11" y="64"/>
                  </a:lnTo>
                  <a:lnTo>
                    <a:pt x="14" y="75"/>
                  </a:lnTo>
                  <a:lnTo>
                    <a:pt x="14" y="87"/>
                  </a:lnTo>
                  <a:lnTo>
                    <a:pt x="16" y="98"/>
                  </a:lnTo>
                  <a:lnTo>
                    <a:pt x="23" y="98"/>
                  </a:lnTo>
                  <a:lnTo>
                    <a:pt x="21" y="87"/>
                  </a:lnTo>
                  <a:lnTo>
                    <a:pt x="19" y="73"/>
                  </a:lnTo>
                  <a:lnTo>
                    <a:pt x="17" y="62"/>
                  </a:lnTo>
                  <a:lnTo>
                    <a:pt x="14" y="50"/>
                  </a:lnTo>
                  <a:lnTo>
                    <a:pt x="12" y="39"/>
                  </a:lnTo>
                  <a:lnTo>
                    <a:pt x="9" y="27"/>
                  </a:lnTo>
                  <a:lnTo>
                    <a:pt x="7" y="16"/>
                  </a:lnTo>
                  <a:lnTo>
                    <a:pt x="7" y="4"/>
                  </a:lnTo>
                  <a:lnTo>
                    <a:pt x="4" y="0"/>
                  </a:lnTo>
                  <a:lnTo>
                    <a:pt x="7" y="4"/>
                  </a:lnTo>
                  <a:lnTo>
                    <a:pt x="7" y="0"/>
                  </a:lnTo>
                  <a:lnTo>
                    <a:pt x="4" y="0"/>
                  </a:lnTo>
                  <a:lnTo>
                    <a:pt x="4"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0" name="Freeform 1054"/>
            <p:cNvSpPr>
              <a:spLocks/>
            </p:cNvSpPr>
            <p:nvPr/>
          </p:nvSpPr>
          <p:spPr bwMode="auto">
            <a:xfrm>
              <a:off x="5109" y="1490"/>
              <a:ext cx="74" cy="84"/>
            </a:xfrm>
            <a:custGeom>
              <a:avLst/>
              <a:gdLst>
                <a:gd name="T0" fmla="*/ 0 w 74"/>
                <a:gd name="T1" fmla="*/ 2 h 84"/>
                <a:gd name="T2" fmla="*/ 2 w 74"/>
                <a:gd name="T3" fmla="*/ 4 h 84"/>
                <a:gd name="T4" fmla="*/ 7 w 74"/>
                <a:gd name="T5" fmla="*/ 15 h 84"/>
                <a:gd name="T6" fmla="*/ 12 w 74"/>
                <a:gd name="T7" fmla="*/ 28 h 84"/>
                <a:gd name="T8" fmla="*/ 19 w 74"/>
                <a:gd name="T9" fmla="*/ 42 h 84"/>
                <a:gd name="T10" fmla="*/ 26 w 74"/>
                <a:gd name="T11" fmla="*/ 55 h 84"/>
                <a:gd name="T12" fmla="*/ 35 w 74"/>
                <a:gd name="T13" fmla="*/ 67 h 84"/>
                <a:gd name="T14" fmla="*/ 46 w 74"/>
                <a:gd name="T15" fmla="*/ 75 h 84"/>
                <a:gd name="T16" fmla="*/ 52 w 74"/>
                <a:gd name="T17" fmla="*/ 78 h 84"/>
                <a:gd name="T18" fmla="*/ 58 w 74"/>
                <a:gd name="T19" fmla="*/ 82 h 84"/>
                <a:gd name="T20" fmla="*/ 67 w 74"/>
                <a:gd name="T21" fmla="*/ 84 h 84"/>
                <a:gd name="T22" fmla="*/ 74 w 74"/>
                <a:gd name="T23" fmla="*/ 84 h 84"/>
                <a:gd name="T24" fmla="*/ 74 w 74"/>
                <a:gd name="T25" fmla="*/ 76 h 84"/>
                <a:gd name="T26" fmla="*/ 67 w 74"/>
                <a:gd name="T27" fmla="*/ 76 h 84"/>
                <a:gd name="T28" fmla="*/ 60 w 74"/>
                <a:gd name="T29" fmla="*/ 75 h 84"/>
                <a:gd name="T30" fmla="*/ 55 w 74"/>
                <a:gd name="T31" fmla="*/ 73 h 84"/>
                <a:gd name="T32" fmla="*/ 50 w 74"/>
                <a:gd name="T33" fmla="*/ 69 h 84"/>
                <a:gd name="T34" fmla="*/ 40 w 74"/>
                <a:gd name="T35" fmla="*/ 61 h 84"/>
                <a:gd name="T36" fmla="*/ 31 w 74"/>
                <a:gd name="T37" fmla="*/ 52 h 84"/>
                <a:gd name="T38" fmla="*/ 24 w 74"/>
                <a:gd name="T39" fmla="*/ 38 h 84"/>
                <a:gd name="T40" fmla="*/ 18 w 74"/>
                <a:gd name="T41" fmla="*/ 27 h 84"/>
                <a:gd name="T42" fmla="*/ 12 w 74"/>
                <a:gd name="T43" fmla="*/ 13 h 84"/>
                <a:gd name="T44" fmla="*/ 7 w 74"/>
                <a:gd name="T45" fmla="*/ 0 h 84"/>
                <a:gd name="T46" fmla="*/ 7 w 74"/>
                <a:gd name="T47" fmla="*/ 2 h 84"/>
                <a:gd name="T48" fmla="*/ 0 w 74"/>
                <a:gd name="T49" fmla="*/ 2 h 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4" h="84">
                  <a:moveTo>
                    <a:pt x="0" y="2"/>
                  </a:moveTo>
                  <a:lnTo>
                    <a:pt x="2" y="4"/>
                  </a:lnTo>
                  <a:lnTo>
                    <a:pt x="7" y="15"/>
                  </a:lnTo>
                  <a:lnTo>
                    <a:pt x="12" y="28"/>
                  </a:lnTo>
                  <a:lnTo>
                    <a:pt x="19" y="42"/>
                  </a:lnTo>
                  <a:lnTo>
                    <a:pt x="26" y="55"/>
                  </a:lnTo>
                  <a:lnTo>
                    <a:pt x="35" y="67"/>
                  </a:lnTo>
                  <a:lnTo>
                    <a:pt x="46" y="75"/>
                  </a:lnTo>
                  <a:lnTo>
                    <a:pt x="52" y="78"/>
                  </a:lnTo>
                  <a:lnTo>
                    <a:pt x="58" y="82"/>
                  </a:lnTo>
                  <a:lnTo>
                    <a:pt x="67" y="84"/>
                  </a:lnTo>
                  <a:lnTo>
                    <a:pt x="74" y="84"/>
                  </a:lnTo>
                  <a:lnTo>
                    <a:pt x="74" y="76"/>
                  </a:lnTo>
                  <a:lnTo>
                    <a:pt x="67" y="76"/>
                  </a:lnTo>
                  <a:lnTo>
                    <a:pt x="60" y="75"/>
                  </a:lnTo>
                  <a:lnTo>
                    <a:pt x="55" y="73"/>
                  </a:lnTo>
                  <a:lnTo>
                    <a:pt x="50" y="69"/>
                  </a:lnTo>
                  <a:lnTo>
                    <a:pt x="40" y="61"/>
                  </a:lnTo>
                  <a:lnTo>
                    <a:pt x="31" y="52"/>
                  </a:lnTo>
                  <a:lnTo>
                    <a:pt x="24" y="38"/>
                  </a:lnTo>
                  <a:lnTo>
                    <a:pt x="18" y="27"/>
                  </a:lnTo>
                  <a:lnTo>
                    <a:pt x="12" y="13"/>
                  </a:lnTo>
                  <a:lnTo>
                    <a:pt x="7" y="0"/>
                  </a:lnTo>
                  <a:lnTo>
                    <a:pt x="7" y="2"/>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1" name="Freeform 1055"/>
            <p:cNvSpPr>
              <a:spLocks/>
            </p:cNvSpPr>
            <p:nvPr/>
          </p:nvSpPr>
          <p:spPr bwMode="auto">
            <a:xfrm>
              <a:off x="5109" y="1286"/>
              <a:ext cx="53" cy="206"/>
            </a:xfrm>
            <a:custGeom>
              <a:avLst/>
              <a:gdLst>
                <a:gd name="T0" fmla="*/ 46 w 53"/>
                <a:gd name="T1" fmla="*/ 6 h 206"/>
                <a:gd name="T2" fmla="*/ 46 w 53"/>
                <a:gd name="T3" fmla="*/ 2 h 206"/>
                <a:gd name="T4" fmla="*/ 0 w 53"/>
                <a:gd name="T5" fmla="*/ 206 h 206"/>
                <a:gd name="T6" fmla="*/ 7 w 53"/>
                <a:gd name="T7" fmla="*/ 206 h 206"/>
                <a:gd name="T8" fmla="*/ 53 w 53"/>
                <a:gd name="T9" fmla="*/ 4 h 206"/>
                <a:gd name="T10" fmla="*/ 52 w 53"/>
                <a:gd name="T11" fmla="*/ 0 h 206"/>
                <a:gd name="T12" fmla="*/ 53 w 53"/>
                <a:gd name="T13" fmla="*/ 4 h 206"/>
                <a:gd name="T14" fmla="*/ 53 w 53"/>
                <a:gd name="T15" fmla="*/ 2 h 206"/>
                <a:gd name="T16" fmla="*/ 52 w 53"/>
                <a:gd name="T17" fmla="*/ 2 h 206"/>
                <a:gd name="T18" fmla="*/ 46 w 53"/>
                <a:gd name="T19" fmla="*/ 6 h 2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 h="206">
                  <a:moveTo>
                    <a:pt x="46" y="6"/>
                  </a:moveTo>
                  <a:lnTo>
                    <a:pt x="46" y="2"/>
                  </a:lnTo>
                  <a:lnTo>
                    <a:pt x="0" y="206"/>
                  </a:lnTo>
                  <a:lnTo>
                    <a:pt x="7" y="206"/>
                  </a:lnTo>
                  <a:lnTo>
                    <a:pt x="53" y="4"/>
                  </a:lnTo>
                  <a:lnTo>
                    <a:pt x="52" y="0"/>
                  </a:lnTo>
                  <a:lnTo>
                    <a:pt x="53" y="4"/>
                  </a:lnTo>
                  <a:lnTo>
                    <a:pt x="53" y="2"/>
                  </a:lnTo>
                  <a:lnTo>
                    <a:pt x="52" y="2"/>
                  </a:lnTo>
                  <a:lnTo>
                    <a:pt x="46"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2" name="Freeform 1056"/>
            <p:cNvSpPr>
              <a:spLocks/>
            </p:cNvSpPr>
            <p:nvPr/>
          </p:nvSpPr>
          <p:spPr bwMode="auto">
            <a:xfrm>
              <a:off x="5022" y="1092"/>
              <a:ext cx="139" cy="200"/>
            </a:xfrm>
            <a:custGeom>
              <a:avLst/>
              <a:gdLst>
                <a:gd name="T0" fmla="*/ 0 w 139"/>
                <a:gd name="T1" fmla="*/ 6 h 200"/>
                <a:gd name="T2" fmla="*/ 0 w 139"/>
                <a:gd name="T3" fmla="*/ 6 h 200"/>
                <a:gd name="T4" fmla="*/ 133 w 139"/>
                <a:gd name="T5" fmla="*/ 200 h 200"/>
                <a:gd name="T6" fmla="*/ 139 w 139"/>
                <a:gd name="T7" fmla="*/ 194 h 200"/>
                <a:gd name="T8" fmla="*/ 6 w 139"/>
                <a:gd name="T9" fmla="*/ 0 h 200"/>
                <a:gd name="T10" fmla="*/ 6 w 139"/>
                <a:gd name="T11" fmla="*/ 0 h 200"/>
                <a:gd name="T12" fmla="*/ 0 w 139"/>
                <a:gd name="T13" fmla="*/ 6 h 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9" h="200">
                  <a:moveTo>
                    <a:pt x="0" y="6"/>
                  </a:moveTo>
                  <a:lnTo>
                    <a:pt x="0" y="6"/>
                  </a:lnTo>
                  <a:lnTo>
                    <a:pt x="133" y="200"/>
                  </a:lnTo>
                  <a:lnTo>
                    <a:pt x="139" y="194"/>
                  </a:lnTo>
                  <a:lnTo>
                    <a:pt x="6" y="0"/>
                  </a:lnTo>
                  <a:lnTo>
                    <a:pt x="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3" name="Freeform 1057"/>
            <p:cNvSpPr>
              <a:spLocks/>
            </p:cNvSpPr>
            <p:nvPr/>
          </p:nvSpPr>
          <p:spPr bwMode="auto">
            <a:xfrm>
              <a:off x="4999" y="881"/>
              <a:ext cx="29" cy="217"/>
            </a:xfrm>
            <a:custGeom>
              <a:avLst/>
              <a:gdLst>
                <a:gd name="T0" fmla="*/ 13 w 29"/>
                <a:gd name="T1" fmla="*/ 4 h 217"/>
                <a:gd name="T2" fmla="*/ 13 w 29"/>
                <a:gd name="T3" fmla="*/ 2 h 217"/>
                <a:gd name="T4" fmla="*/ 8 w 29"/>
                <a:gd name="T5" fmla="*/ 37 h 217"/>
                <a:gd name="T6" fmla="*/ 5 w 29"/>
                <a:gd name="T7" fmla="*/ 69 h 217"/>
                <a:gd name="T8" fmla="*/ 1 w 29"/>
                <a:gd name="T9" fmla="*/ 98 h 217"/>
                <a:gd name="T10" fmla="*/ 0 w 29"/>
                <a:gd name="T11" fmla="*/ 125 h 217"/>
                <a:gd name="T12" fmla="*/ 0 w 29"/>
                <a:gd name="T13" fmla="*/ 148 h 217"/>
                <a:gd name="T14" fmla="*/ 3 w 29"/>
                <a:gd name="T15" fmla="*/ 173 h 217"/>
                <a:gd name="T16" fmla="*/ 6 w 29"/>
                <a:gd name="T17" fmla="*/ 185 h 217"/>
                <a:gd name="T18" fmla="*/ 12 w 29"/>
                <a:gd name="T19" fmla="*/ 194 h 217"/>
                <a:gd name="T20" fmla="*/ 17 w 29"/>
                <a:gd name="T21" fmla="*/ 206 h 217"/>
                <a:gd name="T22" fmla="*/ 23 w 29"/>
                <a:gd name="T23" fmla="*/ 217 h 217"/>
                <a:gd name="T24" fmla="*/ 29 w 29"/>
                <a:gd name="T25" fmla="*/ 211 h 217"/>
                <a:gd name="T26" fmla="*/ 22 w 29"/>
                <a:gd name="T27" fmla="*/ 202 h 217"/>
                <a:gd name="T28" fmla="*/ 17 w 29"/>
                <a:gd name="T29" fmla="*/ 192 h 217"/>
                <a:gd name="T30" fmla="*/ 13 w 29"/>
                <a:gd name="T31" fmla="*/ 181 h 217"/>
                <a:gd name="T32" fmla="*/ 10 w 29"/>
                <a:gd name="T33" fmla="*/ 171 h 217"/>
                <a:gd name="T34" fmla="*/ 6 w 29"/>
                <a:gd name="T35" fmla="*/ 148 h 217"/>
                <a:gd name="T36" fmla="*/ 5 w 29"/>
                <a:gd name="T37" fmla="*/ 125 h 217"/>
                <a:gd name="T38" fmla="*/ 6 w 29"/>
                <a:gd name="T39" fmla="*/ 98 h 217"/>
                <a:gd name="T40" fmla="*/ 10 w 29"/>
                <a:gd name="T41" fmla="*/ 69 h 217"/>
                <a:gd name="T42" fmla="*/ 15 w 29"/>
                <a:gd name="T43" fmla="*/ 39 h 217"/>
                <a:gd name="T44" fmla="*/ 20 w 29"/>
                <a:gd name="T45" fmla="*/ 2 h 217"/>
                <a:gd name="T46" fmla="*/ 18 w 29"/>
                <a:gd name="T47" fmla="*/ 0 h 217"/>
                <a:gd name="T48" fmla="*/ 20 w 29"/>
                <a:gd name="T49" fmla="*/ 2 h 217"/>
                <a:gd name="T50" fmla="*/ 20 w 29"/>
                <a:gd name="T51" fmla="*/ 0 h 217"/>
                <a:gd name="T52" fmla="*/ 18 w 29"/>
                <a:gd name="T53" fmla="*/ 0 h 217"/>
                <a:gd name="T54" fmla="*/ 13 w 29"/>
                <a:gd name="T55" fmla="*/ 4 h 2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9" h="217">
                  <a:moveTo>
                    <a:pt x="13" y="4"/>
                  </a:moveTo>
                  <a:lnTo>
                    <a:pt x="13" y="2"/>
                  </a:lnTo>
                  <a:lnTo>
                    <a:pt x="8" y="37"/>
                  </a:lnTo>
                  <a:lnTo>
                    <a:pt x="5" y="69"/>
                  </a:lnTo>
                  <a:lnTo>
                    <a:pt x="1" y="98"/>
                  </a:lnTo>
                  <a:lnTo>
                    <a:pt x="0" y="125"/>
                  </a:lnTo>
                  <a:lnTo>
                    <a:pt x="0" y="148"/>
                  </a:lnTo>
                  <a:lnTo>
                    <a:pt x="3" y="173"/>
                  </a:lnTo>
                  <a:lnTo>
                    <a:pt x="6" y="185"/>
                  </a:lnTo>
                  <a:lnTo>
                    <a:pt x="12" y="194"/>
                  </a:lnTo>
                  <a:lnTo>
                    <a:pt x="17" y="206"/>
                  </a:lnTo>
                  <a:lnTo>
                    <a:pt x="23" y="217"/>
                  </a:lnTo>
                  <a:lnTo>
                    <a:pt x="29" y="211"/>
                  </a:lnTo>
                  <a:lnTo>
                    <a:pt x="22" y="202"/>
                  </a:lnTo>
                  <a:lnTo>
                    <a:pt x="17" y="192"/>
                  </a:lnTo>
                  <a:lnTo>
                    <a:pt x="13" y="181"/>
                  </a:lnTo>
                  <a:lnTo>
                    <a:pt x="10" y="171"/>
                  </a:lnTo>
                  <a:lnTo>
                    <a:pt x="6" y="148"/>
                  </a:lnTo>
                  <a:lnTo>
                    <a:pt x="5" y="125"/>
                  </a:lnTo>
                  <a:lnTo>
                    <a:pt x="6" y="98"/>
                  </a:lnTo>
                  <a:lnTo>
                    <a:pt x="10" y="69"/>
                  </a:lnTo>
                  <a:lnTo>
                    <a:pt x="15" y="39"/>
                  </a:lnTo>
                  <a:lnTo>
                    <a:pt x="20" y="2"/>
                  </a:lnTo>
                  <a:lnTo>
                    <a:pt x="18" y="0"/>
                  </a:lnTo>
                  <a:lnTo>
                    <a:pt x="20" y="2"/>
                  </a:lnTo>
                  <a:lnTo>
                    <a:pt x="20" y="0"/>
                  </a:lnTo>
                  <a:lnTo>
                    <a:pt x="18" y="0"/>
                  </a:lnTo>
                  <a:lnTo>
                    <a:pt x="13"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4" name="Freeform 1058"/>
            <p:cNvSpPr>
              <a:spLocks/>
            </p:cNvSpPr>
            <p:nvPr/>
          </p:nvSpPr>
          <p:spPr bwMode="auto">
            <a:xfrm>
              <a:off x="4872" y="755"/>
              <a:ext cx="145" cy="130"/>
            </a:xfrm>
            <a:custGeom>
              <a:avLst/>
              <a:gdLst>
                <a:gd name="T0" fmla="*/ 0 w 145"/>
                <a:gd name="T1" fmla="*/ 3 h 130"/>
                <a:gd name="T2" fmla="*/ 4 w 145"/>
                <a:gd name="T3" fmla="*/ 7 h 130"/>
                <a:gd name="T4" fmla="*/ 17 w 145"/>
                <a:gd name="T5" fmla="*/ 9 h 130"/>
                <a:gd name="T6" fmla="*/ 31 w 145"/>
                <a:gd name="T7" fmla="*/ 13 h 130"/>
                <a:gd name="T8" fmla="*/ 41 w 145"/>
                <a:gd name="T9" fmla="*/ 19 h 130"/>
                <a:gd name="T10" fmla="*/ 52 w 145"/>
                <a:gd name="T11" fmla="*/ 25 h 130"/>
                <a:gd name="T12" fmla="*/ 60 w 145"/>
                <a:gd name="T13" fmla="*/ 30 h 130"/>
                <a:gd name="T14" fmla="*/ 67 w 145"/>
                <a:gd name="T15" fmla="*/ 36 h 130"/>
                <a:gd name="T16" fmla="*/ 75 w 145"/>
                <a:gd name="T17" fmla="*/ 44 h 130"/>
                <a:gd name="T18" fmla="*/ 81 w 145"/>
                <a:gd name="T19" fmla="*/ 50 h 130"/>
                <a:gd name="T20" fmla="*/ 94 w 145"/>
                <a:gd name="T21" fmla="*/ 67 h 130"/>
                <a:gd name="T22" fmla="*/ 106 w 145"/>
                <a:gd name="T23" fmla="*/ 86 h 130"/>
                <a:gd name="T24" fmla="*/ 121 w 145"/>
                <a:gd name="T25" fmla="*/ 107 h 130"/>
                <a:gd name="T26" fmla="*/ 140 w 145"/>
                <a:gd name="T27" fmla="*/ 130 h 130"/>
                <a:gd name="T28" fmla="*/ 145 w 145"/>
                <a:gd name="T29" fmla="*/ 126 h 130"/>
                <a:gd name="T30" fmla="*/ 127 w 145"/>
                <a:gd name="T31" fmla="*/ 103 h 130"/>
                <a:gd name="T32" fmla="*/ 111 w 145"/>
                <a:gd name="T33" fmla="*/ 82 h 130"/>
                <a:gd name="T34" fmla="*/ 99 w 145"/>
                <a:gd name="T35" fmla="*/ 63 h 130"/>
                <a:gd name="T36" fmla="*/ 86 w 145"/>
                <a:gd name="T37" fmla="*/ 46 h 130"/>
                <a:gd name="T38" fmla="*/ 79 w 145"/>
                <a:gd name="T39" fmla="*/ 38 h 130"/>
                <a:gd name="T40" fmla="*/ 72 w 145"/>
                <a:gd name="T41" fmla="*/ 30 h 130"/>
                <a:gd name="T42" fmla="*/ 63 w 145"/>
                <a:gd name="T43" fmla="*/ 23 h 130"/>
                <a:gd name="T44" fmla="*/ 55 w 145"/>
                <a:gd name="T45" fmla="*/ 17 h 130"/>
                <a:gd name="T46" fmla="*/ 45 w 145"/>
                <a:gd name="T47" fmla="*/ 11 h 130"/>
                <a:gd name="T48" fmla="*/ 33 w 145"/>
                <a:gd name="T49" fmla="*/ 7 h 130"/>
                <a:gd name="T50" fmla="*/ 19 w 145"/>
                <a:gd name="T51" fmla="*/ 3 h 130"/>
                <a:gd name="T52" fmla="*/ 6 w 145"/>
                <a:gd name="T53" fmla="*/ 0 h 130"/>
                <a:gd name="T54" fmla="*/ 7 w 145"/>
                <a:gd name="T55" fmla="*/ 3 h 130"/>
                <a:gd name="T56" fmla="*/ 0 w 145"/>
                <a:gd name="T57" fmla="*/ 3 h 130"/>
                <a:gd name="T58" fmla="*/ 2 w 145"/>
                <a:gd name="T59" fmla="*/ 7 h 130"/>
                <a:gd name="T60" fmla="*/ 4 w 145"/>
                <a:gd name="T61" fmla="*/ 7 h 130"/>
                <a:gd name="T62" fmla="*/ 0 w 145"/>
                <a:gd name="T63" fmla="*/ 3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5" h="130">
                  <a:moveTo>
                    <a:pt x="0" y="3"/>
                  </a:moveTo>
                  <a:lnTo>
                    <a:pt x="4" y="7"/>
                  </a:lnTo>
                  <a:lnTo>
                    <a:pt x="17" y="9"/>
                  </a:lnTo>
                  <a:lnTo>
                    <a:pt x="31" y="13"/>
                  </a:lnTo>
                  <a:lnTo>
                    <a:pt x="41" y="19"/>
                  </a:lnTo>
                  <a:lnTo>
                    <a:pt x="52" y="25"/>
                  </a:lnTo>
                  <a:lnTo>
                    <a:pt x="60" y="30"/>
                  </a:lnTo>
                  <a:lnTo>
                    <a:pt x="67" y="36"/>
                  </a:lnTo>
                  <a:lnTo>
                    <a:pt x="75" y="44"/>
                  </a:lnTo>
                  <a:lnTo>
                    <a:pt x="81" y="50"/>
                  </a:lnTo>
                  <a:lnTo>
                    <a:pt x="94" y="67"/>
                  </a:lnTo>
                  <a:lnTo>
                    <a:pt x="106" y="86"/>
                  </a:lnTo>
                  <a:lnTo>
                    <a:pt x="121" y="107"/>
                  </a:lnTo>
                  <a:lnTo>
                    <a:pt x="140" y="130"/>
                  </a:lnTo>
                  <a:lnTo>
                    <a:pt x="145" y="126"/>
                  </a:lnTo>
                  <a:lnTo>
                    <a:pt x="127" y="103"/>
                  </a:lnTo>
                  <a:lnTo>
                    <a:pt x="111" y="82"/>
                  </a:lnTo>
                  <a:lnTo>
                    <a:pt x="99" y="63"/>
                  </a:lnTo>
                  <a:lnTo>
                    <a:pt x="86" y="46"/>
                  </a:lnTo>
                  <a:lnTo>
                    <a:pt x="79" y="38"/>
                  </a:lnTo>
                  <a:lnTo>
                    <a:pt x="72" y="30"/>
                  </a:lnTo>
                  <a:lnTo>
                    <a:pt x="63" y="23"/>
                  </a:lnTo>
                  <a:lnTo>
                    <a:pt x="55" y="17"/>
                  </a:lnTo>
                  <a:lnTo>
                    <a:pt x="45" y="11"/>
                  </a:lnTo>
                  <a:lnTo>
                    <a:pt x="33" y="7"/>
                  </a:lnTo>
                  <a:lnTo>
                    <a:pt x="19" y="3"/>
                  </a:lnTo>
                  <a:lnTo>
                    <a:pt x="6" y="0"/>
                  </a:lnTo>
                  <a:lnTo>
                    <a:pt x="7" y="3"/>
                  </a:lnTo>
                  <a:lnTo>
                    <a:pt x="0" y="3"/>
                  </a:lnTo>
                  <a:lnTo>
                    <a:pt x="2" y="7"/>
                  </a:lnTo>
                  <a:lnTo>
                    <a:pt x="4" y="7"/>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5" name="Freeform 1059"/>
            <p:cNvSpPr>
              <a:spLocks/>
            </p:cNvSpPr>
            <p:nvPr/>
          </p:nvSpPr>
          <p:spPr bwMode="auto">
            <a:xfrm>
              <a:off x="4818" y="496"/>
              <a:ext cx="61" cy="262"/>
            </a:xfrm>
            <a:custGeom>
              <a:avLst/>
              <a:gdLst>
                <a:gd name="T0" fmla="*/ 0 w 61"/>
                <a:gd name="T1" fmla="*/ 0 h 262"/>
                <a:gd name="T2" fmla="*/ 0 w 61"/>
                <a:gd name="T3" fmla="*/ 1 h 262"/>
                <a:gd name="T4" fmla="*/ 54 w 61"/>
                <a:gd name="T5" fmla="*/ 262 h 262"/>
                <a:gd name="T6" fmla="*/ 61 w 61"/>
                <a:gd name="T7" fmla="*/ 262 h 262"/>
                <a:gd name="T8" fmla="*/ 7 w 61"/>
                <a:gd name="T9" fmla="*/ 0 h 262"/>
                <a:gd name="T10" fmla="*/ 7 w 61"/>
                <a:gd name="T11" fmla="*/ 1 h 262"/>
                <a:gd name="T12" fmla="*/ 0 w 61"/>
                <a:gd name="T13" fmla="*/ 0 h 2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62">
                  <a:moveTo>
                    <a:pt x="0" y="0"/>
                  </a:moveTo>
                  <a:lnTo>
                    <a:pt x="0" y="1"/>
                  </a:lnTo>
                  <a:lnTo>
                    <a:pt x="54" y="262"/>
                  </a:lnTo>
                  <a:lnTo>
                    <a:pt x="61" y="262"/>
                  </a:lnTo>
                  <a:lnTo>
                    <a:pt x="7" y="0"/>
                  </a:lnTo>
                  <a:lnTo>
                    <a:pt x="7" y="1"/>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6" name="Freeform 1060"/>
            <p:cNvSpPr>
              <a:spLocks/>
            </p:cNvSpPr>
            <p:nvPr/>
          </p:nvSpPr>
          <p:spPr bwMode="auto">
            <a:xfrm>
              <a:off x="4818" y="380"/>
              <a:ext cx="51" cy="117"/>
            </a:xfrm>
            <a:custGeom>
              <a:avLst/>
              <a:gdLst>
                <a:gd name="T0" fmla="*/ 46 w 51"/>
                <a:gd name="T1" fmla="*/ 8 h 117"/>
                <a:gd name="T2" fmla="*/ 42 w 51"/>
                <a:gd name="T3" fmla="*/ 4 h 117"/>
                <a:gd name="T4" fmla="*/ 0 w 51"/>
                <a:gd name="T5" fmla="*/ 116 h 117"/>
                <a:gd name="T6" fmla="*/ 7 w 51"/>
                <a:gd name="T7" fmla="*/ 117 h 117"/>
                <a:gd name="T8" fmla="*/ 49 w 51"/>
                <a:gd name="T9" fmla="*/ 6 h 117"/>
                <a:gd name="T10" fmla="*/ 46 w 51"/>
                <a:gd name="T11" fmla="*/ 0 h 117"/>
                <a:gd name="T12" fmla="*/ 49 w 51"/>
                <a:gd name="T13" fmla="*/ 6 h 117"/>
                <a:gd name="T14" fmla="*/ 51 w 51"/>
                <a:gd name="T15" fmla="*/ 2 h 117"/>
                <a:gd name="T16" fmla="*/ 46 w 51"/>
                <a:gd name="T17" fmla="*/ 0 h 117"/>
                <a:gd name="T18" fmla="*/ 46 w 51"/>
                <a:gd name="T19" fmla="*/ 8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117">
                  <a:moveTo>
                    <a:pt x="46" y="8"/>
                  </a:moveTo>
                  <a:lnTo>
                    <a:pt x="42" y="4"/>
                  </a:lnTo>
                  <a:lnTo>
                    <a:pt x="0" y="116"/>
                  </a:lnTo>
                  <a:lnTo>
                    <a:pt x="7" y="117"/>
                  </a:lnTo>
                  <a:lnTo>
                    <a:pt x="49" y="6"/>
                  </a:lnTo>
                  <a:lnTo>
                    <a:pt x="46" y="0"/>
                  </a:lnTo>
                  <a:lnTo>
                    <a:pt x="49" y="6"/>
                  </a:lnTo>
                  <a:lnTo>
                    <a:pt x="51" y="2"/>
                  </a:lnTo>
                  <a:lnTo>
                    <a:pt x="46" y="0"/>
                  </a:lnTo>
                  <a:lnTo>
                    <a:pt x="46"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7" name="Freeform 1061"/>
            <p:cNvSpPr>
              <a:spLocks/>
            </p:cNvSpPr>
            <p:nvPr/>
          </p:nvSpPr>
          <p:spPr bwMode="auto">
            <a:xfrm>
              <a:off x="4813" y="377"/>
              <a:ext cx="51" cy="11"/>
            </a:xfrm>
            <a:custGeom>
              <a:avLst/>
              <a:gdLst>
                <a:gd name="T0" fmla="*/ 0 w 51"/>
                <a:gd name="T1" fmla="*/ 7 h 11"/>
                <a:gd name="T2" fmla="*/ 0 w 51"/>
                <a:gd name="T3" fmla="*/ 7 h 11"/>
                <a:gd name="T4" fmla="*/ 51 w 51"/>
                <a:gd name="T5" fmla="*/ 11 h 11"/>
                <a:gd name="T6" fmla="*/ 51 w 51"/>
                <a:gd name="T7" fmla="*/ 3 h 11"/>
                <a:gd name="T8" fmla="*/ 1 w 51"/>
                <a:gd name="T9" fmla="*/ 0 h 11"/>
                <a:gd name="T10" fmla="*/ 3 w 51"/>
                <a:gd name="T11" fmla="*/ 1 h 11"/>
                <a:gd name="T12" fmla="*/ 0 w 51"/>
                <a:gd name="T13" fmla="*/ 7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 h="11">
                  <a:moveTo>
                    <a:pt x="0" y="7"/>
                  </a:moveTo>
                  <a:lnTo>
                    <a:pt x="0" y="7"/>
                  </a:lnTo>
                  <a:lnTo>
                    <a:pt x="51" y="11"/>
                  </a:lnTo>
                  <a:lnTo>
                    <a:pt x="51" y="3"/>
                  </a:lnTo>
                  <a:lnTo>
                    <a:pt x="1" y="0"/>
                  </a:lnTo>
                  <a:lnTo>
                    <a:pt x="3" y="1"/>
                  </a:lnTo>
                  <a:lnTo>
                    <a:pt x="0"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8" name="Freeform 1062"/>
            <p:cNvSpPr>
              <a:spLocks/>
            </p:cNvSpPr>
            <p:nvPr/>
          </p:nvSpPr>
          <p:spPr bwMode="auto">
            <a:xfrm>
              <a:off x="4719" y="306"/>
              <a:ext cx="97" cy="78"/>
            </a:xfrm>
            <a:custGeom>
              <a:avLst/>
              <a:gdLst>
                <a:gd name="T0" fmla="*/ 3 w 97"/>
                <a:gd name="T1" fmla="*/ 7 h 78"/>
                <a:gd name="T2" fmla="*/ 0 w 97"/>
                <a:gd name="T3" fmla="*/ 7 h 78"/>
                <a:gd name="T4" fmla="*/ 94 w 97"/>
                <a:gd name="T5" fmla="*/ 78 h 78"/>
                <a:gd name="T6" fmla="*/ 97 w 97"/>
                <a:gd name="T7" fmla="*/ 72 h 78"/>
                <a:gd name="T8" fmla="*/ 3 w 97"/>
                <a:gd name="T9" fmla="*/ 1 h 78"/>
                <a:gd name="T10" fmla="*/ 0 w 97"/>
                <a:gd name="T11" fmla="*/ 1 h 78"/>
                <a:gd name="T12" fmla="*/ 3 w 97"/>
                <a:gd name="T13" fmla="*/ 1 h 78"/>
                <a:gd name="T14" fmla="*/ 2 w 97"/>
                <a:gd name="T15" fmla="*/ 0 h 78"/>
                <a:gd name="T16" fmla="*/ 0 w 97"/>
                <a:gd name="T17" fmla="*/ 1 h 78"/>
                <a:gd name="T18" fmla="*/ 3 w 97"/>
                <a:gd name="T19" fmla="*/ 7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 h="78">
                  <a:moveTo>
                    <a:pt x="3" y="7"/>
                  </a:moveTo>
                  <a:lnTo>
                    <a:pt x="0" y="7"/>
                  </a:lnTo>
                  <a:lnTo>
                    <a:pt x="94" y="78"/>
                  </a:lnTo>
                  <a:lnTo>
                    <a:pt x="97" y="72"/>
                  </a:lnTo>
                  <a:lnTo>
                    <a:pt x="3" y="1"/>
                  </a:lnTo>
                  <a:lnTo>
                    <a:pt x="0" y="1"/>
                  </a:lnTo>
                  <a:lnTo>
                    <a:pt x="3" y="1"/>
                  </a:lnTo>
                  <a:lnTo>
                    <a:pt x="2" y="0"/>
                  </a:lnTo>
                  <a:lnTo>
                    <a:pt x="0" y="1"/>
                  </a:lnTo>
                  <a:lnTo>
                    <a:pt x="3"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29" name="Freeform 1063"/>
            <p:cNvSpPr>
              <a:spLocks/>
            </p:cNvSpPr>
            <p:nvPr/>
          </p:nvSpPr>
          <p:spPr bwMode="auto">
            <a:xfrm>
              <a:off x="4637" y="307"/>
              <a:ext cx="85" cy="66"/>
            </a:xfrm>
            <a:custGeom>
              <a:avLst/>
              <a:gdLst>
                <a:gd name="T0" fmla="*/ 7 w 85"/>
                <a:gd name="T1" fmla="*/ 66 h 66"/>
                <a:gd name="T2" fmla="*/ 5 w 85"/>
                <a:gd name="T3" fmla="*/ 66 h 66"/>
                <a:gd name="T4" fmla="*/ 85 w 85"/>
                <a:gd name="T5" fmla="*/ 6 h 66"/>
                <a:gd name="T6" fmla="*/ 82 w 85"/>
                <a:gd name="T7" fmla="*/ 0 h 66"/>
                <a:gd name="T8" fmla="*/ 2 w 85"/>
                <a:gd name="T9" fmla="*/ 60 h 66"/>
                <a:gd name="T10" fmla="*/ 0 w 85"/>
                <a:gd name="T11" fmla="*/ 62 h 66"/>
                <a:gd name="T12" fmla="*/ 7 w 85"/>
                <a:gd name="T13" fmla="*/ 66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66">
                  <a:moveTo>
                    <a:pt x="7" y="66"/>
                  </a:moveTo>
                  <a:lnTo>
                    <a:pt x="5" y="66"/>
                  </a:lnTo>
                  <a:lnTo>
                    <a:pt x="85" y="6"/>
                  </a:lnTo>
                  <a:lnTo>
                    <a:pt x="82" y="0"/>
                  </a:lnTo>
                  <a:lnTo>
                    <a:pt x="2" y="60"/>
                  </a:lnTo>
                  <a:lnTo>
                    <a:pt x="0" y="62"/>
                  </a:lnTo>
                  <a:lnTo>
                    <a:pt x="7" y="6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0" name="Freeform 1064"/>
            <p:cNvSpPr>
              <a:spLocks/>
            </p:cNvSpPr>
            <p:nvPr/>
          </p:nvSpPr>
          <p:spPr bwMode="auto">
            <a:xfrm>
              <a:off x="4594" y="369"/>
              <a:ext cx="50" cy="115"/>
            </a:xfrm>
            <a:custGeom>
              <a:avLst/>
              <a:gdLst>
                <a:gd name="T0" fmla="*/ 6 w 50"/>
                <a:gd name="T1" fmla="*/ 111 h 115"/>
                <a:gd name="T2" fmla="*/ 6 w 50"/>
                <a:gd name="T3" fmla="*/ 115 h 115"/>
                <a:gd name="T4" fmla="*/ 50 w 50"/>
                <a:gd name="T5" fmla="*/ 4 h 115"/>
                <a:gd name="T6" fmla="*/ 43 w 50"/>
                <a:gd name="T7" fmla="*/ 0 h 115"/>
                <a:gd name="T8" fmla="*/ 0 w 50"/>
                <a:gd name="T9" fmla="*/ 111 h 115"/>
                <a:gd name="T10" fmla="*/ 0 w 50"/>
                <a:gd name="T11" fmla="*/ 113 h 115"/>
                <a:gd name="T12" fmla="*/ 6 w 50"/>
                <a:gd name="T13" fmla="*/ 111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115">
                  <a:moveTo>
                    <a:pt x="6" y="111"/>
                  </a:moveTo>
                  <a:lnTo>
                    <a:pt x="6" y="115"/>
                  </a:lnTo>
                  <a:lnTo>
                    <a:pt x="50" y="4"/>
                  </a:lnTo>
                  <a:lnTo>
                    <a:pt x="43" y="0"/>
                  </a:lnTo>
                  <a:lnTo>
                    <a:pt x="0" y="111"/>
                  </a:lnTo>
                  <a:lnTo>
                    <a:pt x="0" y="113"/>
                  </a:lnTo>
                  <a:lnTo>
                    <a:pt x="6" y="1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1" name="Freeform 1065"/>
            <p:cNvSpPr>
              <a:spLocks/>
            </p:cNvSpPr>
            <p:nvPr/>
          </p:nvSpPr>
          <p:spPr bwMode="auto">
            <a:xfrm>
              <a:off x="4594" y="480"/>
              <a:ext cx="28" cy="106"/>
            </a:xfrm>
            <a:custGeom>
              <a:avLst/>
              <a:gdLst>
                <a:gd name="T0" fmla="*/ 28 w 28"/>
                <a:gd name="T1" fmla="*/ 106 h 106"/>
                <a:gd name="T2" fmla="*/ 28 w 28"/>
                <a:gd name="T3" fmla="*/ 106 h 106"/>
                <a:gd name="T4" fmla="*/ 6 w 28"/>
                <a:gd name="T5" fmla="*/ 0 h 106"/>
                <a:gd name="T6" fmla="*/ 0 w 28"/>
                <a:gd name="T7" fmla="*/ 2 h 106"/>
                <a:gd name="T8" fmla="*/ 21 w 28"/>
                <a:gd name="T9" fmla="*/ 106 h 106"/>
                <a:gd name="T10" fmla="*/ 21 w 28"/>
                <a:gd name="T11" fmla="*/ 106 h 106"/>
                <a:gd name="T12" fmla="*/ 28 w 28"/>
                <a:gd name="T13" fmla="*/ 106 h 1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 h="106">
                  <a:moveTo>
                    <a:pt x="28" y="106"/>
                  </a:moveTo>
                  <a:lnTo>
                    <a:pt x="28" y="106"/>
                  </a:lnTo>
                  <a:lnTo>
                    <a:pt x="6" y="0"/>
                  </a:lnTo>
                  <a:lnTo>
                    <a:pt x="0" y="2"/>
                  </a:lnTo>
                  <a:lnTo>
                    <a:pt x="21" y="106"/>
                  </a:lnTo>
                  <a:lnTo>
                    <a:pt x="28" y="10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2" name="Freeform 1066"/>
            <p:cNvSpPr>
              <a:spLocks/>
            </p:cNvSpPr>
            <p:nvPr/>
          </p:nvSpPr>
          <p:spPr bwMode="auto">
            <a:xfrm>
              <a:off x="4608" y="586"/>
              <a:ext cx="14" cy="50"/>
            </a:xfrm>
            <a:custGeom>
              <a:avLst/>
              <a:gdLst>
                <a:gd name="T0" fmla="*/ 5 w 14"/>
                <a:gd name="T1" fmla="*/ 50 h 50"/>
                <a:gd name="T2" fmla="*/ 5 w 14"/>
                <a:gd name="T3" fmla="*/ 48 h 50"/>
                <a:gd name="T4" fmla="*/ 14 w 14"/>
                <a:gd name="T5" fmla="*/ 0 h 50"/>
                <a:gd name="T6" fmla="*/ 7 w 14"/>
                <a:gd name="T7" fmla="*/ 0 h 50"/>
                <a:gd name="T8" fmla="*/ 0 w 14"/>
                <a:gd name="T9" fmla="*/ 48 h 50"/>
                <a:gd name="T10" fmla="*/ 0 w 14"/>
                <a:gd name="T11" fmla="*/ 46 h 50"/>
                <a:gd name="T12" fmla="*/ 5 w 14"/>
                <a:gd name="T13" fmla="*/ 50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50">
                  <a:moveTo>
                    <a:pt x="5" y="50"/>
                  </a:moveTo>
                  <a:lnTo>
                    <a:pt x="5" y="48"/>
                  </a:lnTo>
                  <a:lnTo>
                    <a:pt x="14" y="0"/>
                  </a:lnTo>
                  <a:lnTo>
                    <a:pt x="7" y="0"/>
                  </a:lnTo>
                  <a:lnTo>
                    <a:pt x="0" y="48"/>
                  </a:lnTo>
                  <a:lnTo>
                    <a:pt x="0" y="46"/>
                  </a:lnTo>
                  <a:lnTo>
                    <a:pt x="5"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3" name="Freeform 1067"/>
            <p:cNvSpPr>
              <a:spLocks/>
            </p:cNvSpPr>
            <p:nvPr/>
          </p:nvSpPr>
          <p:spPr bwMode="auto">
            <a:xfrm>
              <a:off x="4565" y="632"/>
              <a:ext cx="48" cy="96"/>
            </a:xfrm>
            <a:custGeom>
              <a:avLst/>
              <a:gdLst>
                <a:gd name="T0" fmla="*/ 4 w 48"/>
                <a:gd name="T1" fmla="*/ 96 h 96"/>
                <a:gd name="T2" fmla="*/ 7 w 48"/>
                <a:gd name="T3" fmla="*/ 94 h 96"/>
                <a:gd name="T4" fmla="*/ 48 w 48"/>
                <a:gd name="T5" fmla="*/ 4 h 96"/>
                <a:gd name="T6" fmla="*/ 43 w 48"/>
                <a:gd name="T7" fmla="*/ 0 h 96"/>
                <a:gd name="T8" fmla="*/ 0 w 48"/>
                <a:gd name="T9" fmla="*/ 90 h 96"/>
                <a:gd name="T10" fmla="*/ 4 w 48"/>
                <a:gd name="T11" fmla="*/ 88 h 96"/>
                <a:gd name="T12" fmla="*/ 4 w 48"/>
                <a:gd name="T13" fmla="*/ 96 h 96"/>
                <a:gd name="T14" fmla="*/ 6 w 48"/>
                <a:gd name="T15" fmla="*/ 96 h 96"/>
                <a:gd name="T16" fmla="*/ 7 w 48"/>
                <a:gd name="T17" fmla="*/ 94 h 96"/>
                <a:gd name="T18" fmla="*/ 4 w 48"/>
                <a:gd name="T19" fmla="*/ 96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 h="96">
                  <a:moveTo>
                    <a:pt x="4" y="96"/>
                  </a:moveTo>
                  <a:lnTo>
                    <a:pt x="7" y="94"/>
                  </a:lnTo>
                  <a:lnTo>
                    <a:pt x="48" y="4"/>
                  </a:lnTo>
                  <a:lnTo>
                    <a:pt x="43" y="0"/>
                  </a:lnTo>
                  <a:lnTo>
                    <a:pt x="0" y="90"/>
                  </a:lnTo>
                  <a:lnTo>
                    <a:pt x="4" y="88"/>
                  </a:lnTo>
                  <a:lnTo>
                    <a:pt x="4" y="96"/>
                  </a:lnTo>
                  <a:lnTo>
                    <a:pt x="6" y="96"/>
                  </a:lnTo>
                  <a:lnTo>
                    <a:pt x="7" y="94"/>
                  </a:lnTo>
                  <a:lnTo>
                    <a:pt x="4" y="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4" name="Freeform 1068"/>
            <p:cNvSpPr>
              <a:spLocks/>
            </p:cNvSpPr>
            <p:nvPr/>
          </p:nvSpPr>
          <p:spPr bwMode="auto">
            <a:xfrm>
              <a:off x="4526" y="720"/>
              <a:ext cx="43" cy="13"/>
            </a:xfrm>
            <a:custGeom>
              <a:avLst/>
              <a:gdLst>
                <a:gd name="T0" fmla="*/ 0 w 43"/>
                <a:gd name="T1" fmla="*/ 13 h 13"/>
                <a:gd name="T2" fmla="*/ 4 w 43"/>
                <a:gd name="T3" fmla="*/ 13 h 13"/>
                <a:gd name="T4" fmla="*/ 43 w 43"/>
                <a:gd name="T5" fmla="*/ 8 h 13"/>
                <a:gd name="T6" fmla="*/ 43 w 43"/>
                <a:gd name="T7" fmla="*/ 0 h 13"/>
                <a:gd name="T8" fmla="*/ 2 w 43"/>
                <a:gd name="T9" fmla="*/ 8 h 13"/>
                <a:gd name="T10" fmla="*/ 4 w 43"/>
                <a:gd name="T11" fmla="*/ 8 h 13"/>
                <a:gd name="T12" fmla="*/ 0 w 43"/>
                <a:gd name="T13" fmla="*/ 13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13">
                  <a:moveTo>
                    <a:pt x="0" y="13"/>
                  </a:moveTo>
                  <a:lnTo>
                    <a:pt x="4" y="13"/>
                  </a:lnTo>
                  <a:lnTo>
                    <a:pt x="43" y="8"/>
                  </a:lnTo>
                  <a:lnTo>
                    <a:pt x="43" y="0"/>
                  </a:lnTo>
                  <a:lnTo>
                    <a:pt x="2" y="8"/>
                  </a:lnTo>
                  <a:lnTo>
                    <a:pt x="4" y="8"/>
                  </a:lnTo>
                  <a:lnTo>
                    <a:pt x="0" y="1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5" name="Freeform 1069"/>
            <p:cNvSpPr>
              <a:spLocks/>
            </p:cNvSpPr>
            <p:nvPr/>
          </p:nvSpPr>
          <p:spPr bwMode="auto">
            <a:xfrm>
              <a:off x="4482" y="693"/>
              <a:ext cx="48" cy="40"/>
            </a:xfrm>
            <a:custGeom>
              <a:avLst/>
              <a:gdLst>
                <a:gd name="T0" fmla="*/ 2 w 48"/>
                <a:gd name="T1" fmla="*/ 8 h 40"/>
                <a:gd name="T2" fmla="*/ 0 w 48"/>
                <a:gd name="T3" fmla="*/ 8 h 40"/>
                <a:gd name="T4" fmla="*/ 44 w 48"/>
                <a:gd name="T5" fmla="*/ 40 h 40"/>
                <a:gd name="T6" fmla="*/ 48 w 48"/>
                <a:gd name="T7" fmla="*/ 35 h 40"/>
                <a:gd name="T8" fmla="*/ 3 w 48"/>
                <a:gd name="T9" fmla="*/ 0 h 40"/>
                <a:gd name="T10" fmla="*/ 0 w 48"/>
                <a:gd name="T11" fmla="*/ 0 h 40"/>
                <a:gd name="T12" fmla="*/ 3 w 48"/>
                <a:gd name="T13" fmla="*/ 0 h 40"/>
                <a:gd name="T14" fmla="*/ 2 w 48"/>
                <a:gd name="T15" fmla="*/ 0 h 40"/>
                <a:gd name="T16" fmla="*/ 0 w 48"/>
                <a:gd name="T17" fmla="*/ 0 h 40"/>
                <a:gd name="T18" fmla="*/ 2 w 48"/>
                <a:gd name="T19" fmla="*/ 8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 h="40">
                  <a:moveTo>
                    <a:pt x="2" y="8"/>
                  </a:moveTo>
                  <a:lnTo>
                    <a:pt x="0" y="8"/>
                  </a:lnTo>
                  <a:lnTo>
                    <a:pt x="44" y="40"/>
                  </a:lnTo>
                  <a:lnTo>
                    <a:pt x="48" y="35"/>
                  </a:lnTo>
                  <a:lnTo>
                    <a:pt x="3" y="0"/>
                  </a:lnTo>
                  <a:lnTo>
                    <a:pt x="0" y="0"/>
                  </a:lnTo>
                  <a:lnTo>
                    <a:pt x="3" y="0"/>
                  </a:lnTo>
                  <a:lnTo>
                    <a:pt x="2" y="0"/>
                  </a:lnTo>
                  <a:lnTo>
                    <a:pt x="0" y="0"/>
                  </a:lnTo>
                  <a:lnTo>
                    <a:pt x="2"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6" name="Freeform 1070"/>
            <p:cNvSpPr>
              <a:spLocks/>
            </p:cNvSpPr>
            <p:nvPr/>
          </p:nvSpPr>
          <p:spPr bwMode="auto">
            <a:xfrm>
              <a:off x="4417" y="693"/>
              <a:ext cx="67" cy="33"/>
            </a:xfrm>
            <a:custGeom>
              <a:avLst/>
              <a:gdLst>
                <a:gd name="T0" fmla="*/ 2 w 67"/>
                <a:gd name="T1" fmla="*/ 33 h 33"/>
                <a:gd name="T2" fmla="*/ 2 w 67"/>
                <a:gd name="T3" fmla="*/ 33 h 33"/>
                <a:gd name="T4" fmla="*/ 67 w 67"/>
                <a:gd name="T5" fmla="*/ 8 h 33"/>
                <a:gd name="T6" fmla="*/ 65 w 67"/>
                <a:gd name="T7" fmla="*/ 0 h 33"/>
                <a:gd name="T8" fmla="*/ 0 w 67"/>
                <a:gd name="T9" fmla="*/ 25 h 33"/>
                <a:gd name="T10" fmla="*/ 0 w 67"/>
                <a:gd name="T11" fmla="*/ 25 h 33"/>
                <a:gd name="T12" fmla="*/ 2 w 67"/>
                <a:gd name="T13" fmla="*/ 33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33">
                  <a:moveTo>
                    <a:pt x="2" y="33"/>
                  </a:moveTo>
                  <a:lnTo>
                    <a:pt x="2" y="33"/>
                  </a:lnTo>
                  <a:lnTo>
                    <a:pt x="67" y="8"/>
                  </a:lnTo>
                  <a:lnTo>
                    <a:pt x="65" y="0"/>
                  </a:lnTo>
                  <a:lnTo>
                    <a:pt x="0" y="25"/>
                  </a:lnTo>
                  <a:lnTo>
                    <a:pt x="2" y="3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7" name="Freeform 1071"/>
            <p:cNvSpPr>
              <a:spLocks/>
            </p:cNvSpPr>
            <p:nvPr/>
          </p:nvSpPr>
          <p:spPr bwMode="auto">
            <a:xfrm>
              <a:off x="4276" y="601"/>
              <a:ext cx="143" cy="125"/>
            </a:xfrm>
            <a:custGeom>
              <a:avLst/>
              <a:gdLst>
                <a:gd name="T0" fmla="*/ 1 w 143"/>
                <a:gd name="T1" fmla="*/ 8 h 125"/>
                <a:gd name="T2" fmla="*/ 0 w 143"/>
                <a:gd name="T3" fmla="*/ 8 h 125"/>
                <a:gd name="T4" fmla="*/ 35 w 143"/>
                <a:gd name="T5" fmla="*/ 33 h 125"/>
                <a:gd name="T6" fmla="*/ 63 w 143"/>
                <a:gd name="T7" fmla="*/ 58 h 125"/>
                <a:gd name="T8" fmla="*/ 85 w 143"/>
                <a:gd name="T9" fmla="*/ 79 h 125"/>
                <a:gd name="T10" fmla="*/ 100 w 143"/>
                <a:gd name="T11" fmla="*/ 96 h 125"/>
                <a:gd name="T12" fmla="*/ 114 w 143"/>
                <a:gd name="T13" fmla="*/ 109 h 125"/>
                <a:gd name="T14" fmla="*/ 124 w 143"/>
                <a:gd name="T15" fmla="*/ 119 h 125"/>
                <a:gd name="T16" fmla="*/ 129 w 143"/>
                <a:gd name="T17" fmla="*/ 123 h 125"/>
                <a:gd name="T18" fmla="*/ 133 w 143"/>
                <a:gd name="T19" fmla="*/ 125 h 125"/>
                <a:gd name="T20" fmla="*/ 138 w 143"/>
                <a:gd name="T21" fmla="*/ 125 h 125"/>
                <a:gd name="T22" fmla="*/ 143 w 143"/>
                <a:gd name="T23" fmla="*/ 125 h 125"/>
                <a:gd name="T24" fmla="*/ 141 w 143"/>
                <a:gd name="T25" fmla="*/ 117 h 125"/>
                <a:gd name="T26" fmla="*/ 138 w 143"/>
                <a:gd name="T27" fmla="*/ 117 h 125"/>
                <a:gd name="T28" fmla="*/ 134 w 143"/>
                <a:gd name="T29" fmla="*/ 117 h 125"/>
                <a:gd name="T30" fmla="*/ 131 w 143"/>
                <a:gd name="T31" fmla="*/ 115 h 125"/>
                <a:gd name="T32" fmla="*/ 127 w 143"/>
                <a:gd name="T33" fmla="*/ 113 h 125"/>
                <a:gd name="T34" fmla="*/ 117 w 143"/>
                <a:gd name="T35" fmla="*/ 104 h 125"/>
                <a:gd name="T36" fmla="*/ 105 w 143"/>
                <a:gd name="T37" fmla="*/ 90 h 125"/>
                <a:gd name="T38" fmla="*/ 88 w 143"/>
                <a:gd name="T39" fmla="*/ 73 h 125"/>
                <a:gd name="T40" fmla="*/ 66 w 143"/>
                <a:gd name="T41" fmla="*/ 52 h 125"/>
                <a:gd name="T42" fmla="*/ 39 w 143"/>
                <a:gd name="T43" fmla="*/ 27 h 125"/>
                <a:gd name="T44" fmla="*/ 1 w 143"/>
                <a:gd name="T45" fmla="*/ 2 h 125"/>
                <a:gd name="T46" fmla="*/ 0 w 143"/>
                <a:gd name="T47" fmla="*/ 0 h 125"/>
                <a:gd name="T48" fmla="*/ 1 w 143"/>
                <a:gd name="T49" fmla="*/ 2 h 125"/>
                <a:gd name="T50" fmla="*/ 1 w 143"/>
                <a:gd name="T51" fmla="*/ 0 h 125"/>
                <a:gd name="T52" fmla="*/ 0 w 143"/>
                <a:gd name="T53" fmla="*/ 2 h 125"/>
                <a:gd name="T54" fmla="*/ 1 w 143"/>
                <a:gd name="T55" fmla="*/ 8 h 1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43" h="125">
                  <a:moveTo>
                    <a:pt x="1" y="8"/>
                  </a:moveTo>
                  <a:lnTo>
                    <a:pt x="0" y="8"/>
                  </a:lnTo>
                  <a:lnTo>
                    <a:pt x="35" y="33"/>
                  </a:lnTo>
                  <a:lnTo>
                    <a:pt x="63" y="58"/>
                  </a:lnTo>
                  <a:lnTo>
                    <a:pt x="85" y="79"/>
                  </a:lnTo>
                  <a:lnTo>
                    <a:pt x="100" y="96"/>
                  </a:lnTo>
                  <a:lnTo>
                    <a:pt x="114" y="109"/>
                  </a:lnTo>
                  <a:lnTo>
                    <a:pt x="124" y="119"/>
                  </a:lnTo>
                  <a:lnTo>
                    <a:pt x="129" y="123"/>
                  </a:lnTo>
                  <a:lnTo>
                    <a:pt x="133" y="125"/>
                  </a:lnTo>
                  <a:lnTo>
                    <a:pt x="138" y="125"/>
                  </a:lnTo>
                  <a:lnTo>
                    <a:pt x="143" y="125"/>
                  </a:lnTo>
                  <a:lnTo>
                    <a:pt x="141" y="117"/>
                  </a:lnTo>
                  <a:lnTo>
                    <a:pt x="138" y="117"/>
                  </a:lnTo>
                  <a:lnTo>
                    <a:pt x="134" y="117"/>
                  </a:lnTo>
                  <a:lnTo>
                    <a:pt x="131" y="115"/>
                  </a:lnTo>
                  <a:lnTo>
                    <a:pt x="127" y="113"/>
                  </a:lnTo>
                  <a:lnTo>
                    <a:pt x="117" y="104"/>
                  </a:lnTo>
                  <a:lnTo>
                    <a:pt x="105" y="90"/>
                  </a:lnTo>
                  <a:lnTo>
                    <a:pt x="88" y="73"/>
                  </a:lnTo>
                  <a:lnTo>
                    <a:pt x="66" y="52"/>
                  </a:lnTo>
                  <a:lnTo>
                    <a:pt x="39" y="27"/>
                  </a:lnTo>
                  <a:lnTo>
                    <a:pt x="1" y="2"/>
                  </a:lnTo>
                  <a:lnTo>
                    <a:pt x="0" y="0"/>
                  </a:lnTo>
                  <a:lnTo>
                    <a:pt x="1" y="2"/>
                  </a:lnTo>
                  <a:lnTo>
                    <a:pt x="1" y="0"/>
                  </a:lnTo>
                  <a:lnTo>
                    <a:pt x="0" y="2"/>
                  </a:lnTo>
                  <a:lnTo>
                    <a:pt x="1"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8" name="Freeform 1072"/>
            <p:cNvSpPr>
              <a:spLocks/>
            </p:cNvSpPr>
            <p:nvPr/>
          </p:nvSpPr>
          <p:spPr bwMode="auto">
            <a:xfrm>
              <a:off x="4207" y="601"/>
              <a:ext cx="70" cy="63"/>
            </a:xfrm>
            <a:custGeom>
              <a:avLst/>
              <a:gdLst>
                <a:gd name="T0" fmla="*/ 7 w 70"/>
                <a:gd name="T1" fmla="*/ 60 h 63"/>
                <a:gd name="T2" fmla="*/ 7 w 70"/>
                <a:gd name="T3" fmla="*/ 63 h 63"/>
                <a:gd name="T4" fmla="*/ 17 w 70"/>
                <a:gd name="T5" fmla="*/ 52 h 63"/>
                <a:gd name="T6" fmla="*/ 28 w 70"/>
                <a:gd name="T7" fmla="*/ 40 h 63"/>
                <a:gd name="T8" fmla="*/ 38 w 70"/>
                <a:gd name="T9" fmla="*/ 31 h 63"/>
                <a:gd name="T10" fmla="*/ 48 w 70"/>
                <a:gd name="T11" fmla="*/ 23 h 63"/>
                <a:gd name="T12" fmla="*/ 57 w 70"/>
                <a:gd name="T13" fmla="*/ 17 h 63"/>
                <a:gd name="T14" fmla="*/ 63 w 70"/>
                <a:gd name="T15" fmla="*/ 12 h 63"/>
                <a:gd name="T16" fmla="*/ 69 w 70"/>
                <a:gd name="T17" fmla="*/ 8 h 63"/>
                <a:gd name="T18" fmla="*/ 70 w 70"/>
                <a:gd name="T19" fmla="*/ 8 h 63"/>
                <a:gd name="T20" fmla="*/ 69 w 70"/>
                <a:gd name="T21" fmla="*/ 0 h 63"/>
                <a:gd name="T22" fmla="*/ 67 w 70"/>
                <a:gd name="T23" fmla="*/ 2 h 63"/>
                <a:gd name="T24" fmla="*/ 62 w 70"/>
                <a:gd name="T25" fmla="*/ 6 h 63"/>
                <a:gd name="T26" fmla="*/ 53 w 70"/>
                <a:gd name="T27" fmla="*/ 10 h 63"/>
                <a:gd name="T28" fmla="*/ 45 w 70"/>
                <a:gd name="T29" fmla="*/ 17 h 63"/>
                <a:gd name="T30" fmla="*/ 34 w 70"/>
                <a:gd name="T31" fmla="*/ 25 h 63"/>
                <a:gd name="T32" fmla="*/ 22 w 70"/>
                <a:gd name="T33" fmla="*/ 35 h 63"/>
                <a:gd name="T34" fmla="*/ 12 w 70"/>
                <a:gd name="T35" fmla="*/ 46 h 63"/>
                <a:gd name="T36" fmla="*/ 2 w 70"/>
                <a:gd name="T37" fmla="*/ 60 h 63"/>
                <a:gd name="T38" fmla="*/ 2 w 70"/>
                <a:gd name="T39" fmla="*/ 63 h 63"/>
                <a:gd name="T40" fmla="*/ 2 w 70"/>
                <a:gd name="T41" fmla="*/ 60 h 63"/>
                <a:gd name="T42" fmla="*/ 0 w 70"/>
                <a:gd name="T43" fmla="*/ 61 h 63"/>
                <a:gd name="T44" fmla="*/ 2 w 70"/>
                <a:gd name="T45" fmla="*/ 63 h 63"/>
                <a:gd name="T46" fmla="*/ 7 w 70"/>
                <a:gd name="T47" fmla="*/ 60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0" h="63">
                  <a:moveTo>
                    <a:pt x="7" y="60"/>
                  </a:moveTo>
                  <a:lnTo>
                    <a:pt x="7" y="63"/>
                  </a:lnTo>
                  <a:lnTo>
                    <a:pt x="17" y="52"/>
                  </a:lnTo>
                  <a:lnTo>
                    <a:pt x="28" y="40"/>
                  </a:lnTo>
                  <a:lnTo>
                    <a:pt x="38" y="31"/>
                  </a:lnTo>
                  <a:lnTo>
                    <a:pt x="48" y="23"/>
                  </a:lnTo>
                  <a:lnTo>
                    <a:pt x="57" y="17"/>
                  </a:lnTo>
                  <a:lnTo>
                    <a:pt x="63" y="12"/>
                  </a:lnTo>
                  <a:lnTo>
                    <a:pt x="69" y="8"/>
                  </a:lnTo>
                  <a:lnTo>
                    <a:pt x="70" y="8"/>
                  </a:lnTo>
                  <a:lnTo>
                    <a:pt x="69" y="0"/>
                  </a:lnTo>
                  <a:lnTo>
                    <a:pt x="67" y="2"/>
                  </a:lnTo>
                  <a:lnTo>
                    <a:pt x="62" y="6"/>
                  </a:lnTo>
                  <a:lnTo>
                    <a:pt x="53" y="10"/>
                  </a:lnTo>
                  <a:lnTo>
                    <a:pt x="45" y="17"/>
                  </a:lnTo>
                  <a:lnTo>
                    <a:pt x="34" y="25"/>
                  </a:lnTo>
                  <a:lnTo>
                    <a:pt x="22" y="35"/>
                  </a:lnTo>
                  <a:lnTo>
                    <a:pt x="12" y="46"/>
                  </a:lnTo>
                  <a:lnTo>
                    <a:pt x="2" y="60"/>
                  </a:lnTo>
                  <a:lnTo>
                    <a:pt x="2" y="63"/>
                  </a:lnTo>
                  <a:lnTo>
                    <a:pt x="2" y="60"/>
                  </a:lnTo>
                  <a:lnTo>
                    <a:pt x="0" y="61"/>
                  </a:lnTo>
                  <a:lnTo>
                    <a:pt x="2" y="63"/>
                  </a:lnTo>
                  <a:lnTo>
                    <a:pt x="7" y="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39" name="Freeform 1073"/>
            <p:cNvSpPr>
              <a:spLocks/>
            </p:cNvSpPr>
            <p:nvPr/>
          </p:nvSpPr>
          <p:spPr bwMode="auto">
            <a:xfrm>
              <a:off x="4209" y="661"/>
              <a:ext cx="194" cy="132"/>
            </a:xfrm>
            <a:custGeom>
              <a:avLst/>
              <a:gdLst>
                <a:gd name="T0" fmla="*/ 194 w 194"/>
                <a:gd name="T1" fmla="*/ 124 h 132"/>
                <a:gd name="T2" fmla="*/ 194 w 194"/>
                <a:gd name="T3" fmla="*/ 124 h 132"/>
                <a:gd name="T4" fmla="*/ 172 w 194"/>
                <a:gd name="T5" fmla="*/ 117 h 132"/>
                <a:gd name="T6" fmla="*/ 147 w 194"/>
                <a:gd name="T7" fmla="*/ 107 h 132"/>
                <a:gd name="T8" fmla="*/ 121 w 194"/>
                <a:gd name="T9" fmla="*/ 94 h 132"/>
                <a:gd name="T10" fmla="*/ 94 w 194"/>
                <a:gd name="T11" fmla="*/ 78 h 132"/>
                <a:gd name="T12" fmla="*/ 68 w 194"/>
                <a:gd name="T13" fmla="*/ 61 h 132"/>
                <a:gd name="T14" fmla="*/ 44 w 194"/>
                <a:gd name="T15" fmla="*/ 42 h 132"/>
                <a:gd name="T16" fmla="*/ 34 w 194"/>
                <a:gd name="T17" fmla="*/ 32 h 132"/>
                <a:gd name="T18" fmla="*/ 24 w 194"/>
                <a:gd name="T19" fmla="*/ 21 h 132"/>
                <a:gd name="T20" fmla="*/ 14 w 194"/>
                <a:gd name="T21" fmla="*/ 11 h 132"/>
                <a:gd name="T22" fmla="*/ 5 w 194"/>
                <a:gd name="T23" fmla="*/ 0 h 132"/>
                <a:gd name="T24" fmla="*/ 0 w 194"/>
                <a:gd name="T25" fmla="*/ 3 h 132"/>
                <a:gd name="T26" fmla="*/ 9 w 194"/>
                <a:gd name="T27" fmla="*/ 15 h 132"/>
                <a:gd name="T28" fmla="*/ 19 w 194"/>
                <a:gd name="T29" fmla="*/ 26 h 132"/>
                <a:gd name="T30" fmla="*/ 29 w 194"/>
                <a:gd name="T31" fmla="*/ 38 h 132"/>
                <a:gd name="T32" fmla="*/ 41 w 194"/>
                <a:gd name="T33" fmla="*/ 48 h 132"/>
                <a:gd name="T34" fmla="*/ 65 w 194"/>
                <a:gd name="T35" fmla="*/ 69 h 132"/>
                <a:gd name="T36" fmla="*/ 92 w 194"/>
                <a:gd name="T37" fmla="*/ 86 h 132"/>
                <a:gd name="T38" fmla="*/ 118 w 194"/>
                <a:gd name="T39" fmla="*/ 101 h 132"/>
                <a:gd name="T40" fmla="*/ 145 w 194"/>
                <a:gd name="T41" fmla="*/ 115 h 132"/>
                <a:gd name="T42" fmla="*/ 171 w 194"/>
                <a:gd name="T43" fmla="*/ 124 h 132"/>
                <a:gd name="T44" fmla="*/ 193 w 194"/>
                <a:gd name="T45" fmla="*/ 132 h 132"/>
                <a:gd name="T46" fmla="*/ 193 w 194"/>
                <a:gd name="T47" fmla="*/ 132 h 132"/>
                <a:gd name="T48" fmla="*/ 194 w 194"/>
                <a:gd name="T49" fmla="*/ 124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4" h="132">
                  <a:moveTo>
                    <a:pt x="194" y="124"/>
                  </a:moveTo>
                  <a:lnTo>
                    <a:pt x="194" y="124"/>
                  </a:lnTo>
                  <a:lnTo>
                    <a:pt x="172" y="117"/>
                  </a:lnTo>
                  <a:lnTo>
                    <a:pt x="147" y="107"/>
                  </a:lnTo>
                  <a:lnTo>
                    <a:pt x="121" y="94"/>
                  </a:lnTo>
                  <a:lnTo>
                    <a:pt x="94" y="78"/>
                  </a:lnTo>
                  <a:lnTo>
                    <a:pt x="68" y="61"/>
                  </a:lnTo>
                  <a:lnTo>
                    <a:pt x="44" y="42"/>
                  </a:lnTo>
                  <a:lnTo>
                    <a:pt x="34" y="32"/>
                  </a:lnTo>
                  <a:lnTo>
                    <a:pt x="24" y="21"/>
                  </a:lnTo>
                  <a:lnTo>
                    <a:pt x="14" y="11"/>
                  </a:lnTo>
                  <a:lnTo>
                    <a:pt x="5" y="0"/>
                  </a:lnTo>
                  <a:lnTo>
                    <a:pt x="0" y="3"/>
                  </a:lnTo>
                  <a:lnTo>
                    <a:pt x="9" y="15"/>
                  </a:lnTo>
                  <a:lnTo>
                    <a:pt x="19" y="26"/>
                  </a:lnTo>
                  <a:lnTo>
                    <a:pt x="29" y="38"/>
                  </a:lnTo>
                  <a:lnTo>
                    <a:pt x="41" y="48"/>
                  </a:lnTo>
                  <a:lnTo>
                    <a:pt x="65" y="69"/>
                  </a:lnTo>
                  <a:lnTo>
                    <a:pt x="92" y="86"/>
                  </a:lnTo>
                  <a:lnTo>
                    <a:pt x="118" y="101"/>
                  </a:lnTo>
                  <a:lnTo>
                    <a:pt x="145" y="115"/>
                  </a:lnTo>
                  <a:lnTo>
                    <a:pt x="171" y="124"/>
                  </a:lnTo>
                  <a:lnTo>
                    <a:pt x="193" y="132"/>
                  </a:lnTo>
                  <a:lnTo>
                    <a:pt x="194" y="12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0" name="Freeform 1074"/>
            <p:cNvSpPr>
              <a:spLocks/>
            </p:cNvSpPr>
            <p:nvPr/>
          </p:nvSpPr>
          <p:spPr bwMode="auto">
            <a:xfrm>
              <a:off x="4402" y="785"/>
              <a:ext cx="170" cy="409"/>
            </a:xfrm>
            <a:custGeom>
              <a:avLst/>
              <a:gdLst>
                <a:gd name="T0" fmla="*/ 170 w 170"/>
                <a:gd name="T1" fmla="*/ 409 h 409"/>
                <a:gd name="T2" fmla="*/ 170 w 170"/>
                <a:gd name="T3" fmla="*/ 409 h 409"/>
                <a:gd name="T4" fmla="*/ 163 w 170"/>
                <a:gd name="T5" fmla="*/ 361 h 409"/>
                <a:gd name="T6" fmla="*/ 155 w 170"/>
                <a:gd name="T7" fmla="*/ 305 h 409"/>
                <a:gd name="T8" fmla="*/ 150 w 170"/>
                <a:gd name="T9" fmla="*/ 275 h 409"/>
                <a:gd name="T10" fmla="*/ 143 w 170"/>
                <a:gd name="T11" fmla="*/ 244 h 409"/>
                <a:gd name="T12" fmla="*/ 136 w 170"/>
                <a:gd name="T13" fmla="*/ 213 h 409"/>
                <a:gd name="T14" fmla="*/ 128 w 170"/>
                <a:gd name="T15" fmla="*/ 183 h 409"/>
                <a:gd name="T16" fmla="*/ 117 w 170"/>
                <a:gd name="T17" fmla="*/ 152 h 409"/>
                <a:gd name="T18" fmla="*/ 107 w 170"/>
                <a:gd name="T19" fmla="*/ 123 h 409"/>
                <a:gd name="T20" fmla="*/ 94 w 170"/>
                <a:gd name="T21" fmla="*/ 94 h 409"/>
                <a:gd name="T22" fmla="*/ 80 w 170"/>
                <a:gd name="T23" fmla="*/ 69 h 409"/>
                <a:gd name="T24" fmla="*/ 63 w 170"/>
                <a:gd name="T25" fmla="*/ 46 h 409"/>
                <a:gd name="T26" fmla="*/ 44 w 170"/>
                <a:gd name="T27" fmla="*/ 27 h 409"/>
                <a:gd name="T28" fmla="*/ 36 w 170"/>
                <a:gd name="T29" fmla="*/ 20 h 409"/>
                <a:gd name="T30" fmla="*/ 24 w 170"/>
                <a:gd name="T31" fmla="*/ 12 h 409"/>
                <a:gd name="T32" fmla="*/ 13 w 170"/>
                <a:gd name="T33" fmla="*/ 6 h 409"/>
                <a:gd name="T34" fmla="*/ 1 w 170"/>
                <a:gd name="T35" fmla="*/ 0 h 409"/>
                <a:gd name="T36" fmla="*/ 0 w 170"/>
                <a:gd name="T37" fmla="*/ 8 h 409"/>
                <a:gd name="T38" fmla="*/ 10 w 170"/>
                <a:gd name="T39" fmla="*/ 12 h 409"/>
                <a:gd name="T40" fmla="*/ 22 w 170"/>
                <a:gd name="T41" fmla="*/ 18 h 409"/>
                <a:gd name="T42" fmla="*/ 30 w 170"/>
                <a:gd name="T43" fmla="*/ 25 h 409"/>
                <a:gd name="T44" fmla="*/ 41 w 170"/>
                <a:gd name="T45" fmla="*/ 33 h 409"/>
                <a:gd name="T46" fmla="*/ 58 w 170"/>
                <a:gd name="T47" fmla="*/ 52 h 409"/>
                <a:gd name="T48" fmla="*/ 75 w 170"/>
                <a:gd name="T49" fmla="*/ 73 h 409"/>
                <a:gd name="T50" fmla="*/ 88 w 170"/>
                <a:gd name="T51" fmla="*/ 98 h 409"/>
                <a:gd name="T52" fmla="*/ 100 w 170"/>
                <a:gd name="T53" fmla="*/ 125 h 409"/>
                <a:gd name="T54" fmla="*/ 112 w 170"/>
                <a:gd name="T55" fmla="*/ 154 h 409"/>
                <a:gd name="T56" fmla="*/ 121 w 170"/>
                <a:gd name="T57" fmla="*/ 185 h 409"/>
                <a:gd name="T58" fmla="*/ 129 w 170"/>
                <a:gd name="T59" fmla="*/ 215 h 409"/>
                <a:gd name="T60" fmla="*/ 136 w 170"/>
                <a:gd name="T61" fmla="*/ 246 h 409"/>
                <a:gd name="T62" fmla="*/ 143 w 170"/>
                <a:gd name="T63" fmla="*/ 277 h 409"/>
                <a:gd name="T64" fmla="*/ 148 w 170"/>
                <a:gd name="T65" fmla="*/ 307 h 409"/>
                <a:gd name="T66" fmla="*/ 157 w 170"/>
                <a:gd name="T67" fmla="*/ 363 h 409"/>
                <a:gd name="T68" fmla="*/ 165 w 170"/>
                <a:gd name="T69" fmla="*/ 409 h 409"/>
                <a:gd name="T70" fmla="*/ 165 w 170"/>
                <a:gd name="T71" fmla="*/ 409 h 409"/>
                <a:gd name="T72" fmla="*/ 170 w 170"/>
                <a:gd name="T73" fmla="*/ 409 h 4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0" h="409">
                  <a:moveTo>
                    <a:pt x="170" y="409"/>
                  </a:moveTo>
                  <a:lnTo>
                    <a:pt x="170" y="409"/>
                  </a:lnTo>
                  <a:lnTo>
                    <a:pt x="163" y="361"/>
                  </a:lnTo>
                  <a:lnTo>
                    <a:pt x="155" y="305"/>
                  </a:lnTo>
                  <a:lnTo>
                    <a:pt x="150" y="275"/>
                  </a:lnTo>
                  <a:lnTo>
                    <a:pt x="143" y="244"/>
                  </a:lnTo>
                  <a:lnTo>
                    <a:pt x="136" y="213"/>
                  </a:lnTo>
                  <a:lnTo>
                    <a:pt x="128" y="183"/>
                  </a:lnTo>
                  <a:lnTo>
                    <a:pt x="117" y="152"/>
                  </a:lnTo>
                  <a:lnTo>
                    <a:pt x="107" y="123"/>
                  </a:lnTo>
                  <a:lnTo>
                    <a:pt x="94" y="94"/>
                  </a:lnTo>
                  <a:lnTo>
                    <a:pt x="80" y="69"/>
                  </a:lnTo>
                  <a:lnTo>
                    <a:pt x="63" y="46"/>
                  </a:lnTo>
                  <a:lnTo>
                    <a:pt x="44" y="27"/>
                  </a:lnTo>
                  <a:lnTo>
                    <a:pt x="36" y="20"/>
                  </a:lnTo>
                  <a:lnTo>
                    <a:pt x="24" y="12"/>
                  </a:lnTo>
                  <a:lnTo>
                    <a:pt x="13" y="6"/>
                  </a:lnTo>
                  <a:lnTo>
                    <a:pt x="1" y="0"/>
                  </a:lnTo>
                  <a:lnTo>
                    <a:pt x="0" y="8"/>
                  </a:lnTo>
                  <a:lnTo>
                    <a:pt x="10" y="12"/>
                  </a:lnTo>
                  <a:lnTo>
                    <a:pt x="22" y="18"/>
                  </a:lnTo>
                  <a:lnTo>
                    <a:pt x="30" y="25"/>
                  </a:lnTo>
                  <a:lnTo>
                    <a:pt x="41" y="33"/>
                  </a:lnTo>
                  <a:lnTo>
                    <a:pt x="58" y="52"/>
                  </a:lnTo>
                  <a:lnTo>
                    <a:pt x="75" y="73"/>
                  </a:lnTo>
                  <a:lnTo>
                    <a:pt x="88" y="98"/>
                  </a:lnTo>
                  <a:lnTo>
                    <a:pt x="100" y="125"/>
                  </a:lnTo>
                  <a:lnTo>
                    <a:pt x="112" y="154"/>
                  </a:lnTo>
                  <a:lnTo>
                    <a:pt x="121" y="185"/>
                  </a:lnTo>
                  <a:lnTo>
                    <a:pt x="129" y="215"/>
                  </a:lnTo>
                  <a:lnTo>
                    <a:pt x="136" y="246"/>
                  </a:lnTo>
                  <a:lnTo>
                    <a:pt x="143" y="277"/>
                  </a:lnTo>
                  <a:lnTo>
                    <a:pt x="148" y="307"/>
                  </a:lnTo>
                  <a:lnTo>
                    <a:pt x="157" y="363"/>
                  </a:lnTo>
                  <a:lnTo>
                    <a:pt x="165" y="409"/>
                  </a:lnTo>
                  <a:lnTo>
                    <a:pt x="170" y="40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1" name="Freeform 1075"/>
            <p:cNvSpPr>
              <a:spLocks/>
            </p:cNvSpPr>
            <p:nvPr/>
          </p:nvSpPr>
          <p:spPr bwMode="auto">
            <a:xfrm>
              <a:off x="4567" y="1194"/>
              <a:ext cx="5" cy="175"/>
            </a:xfrm>
            <a:custGeom>
              <a:avLst/>
              <a:gdLst>
                <a:gd name="T0" fmla="*/ 5 w 5"/>
                <a:gd name="T1" fmla="*/ 171 h 175"/>
                <a:gd name="T2" fmla="*/ 5 w 5"/>
                <a:gd name="T3" fmla="*/ 173 h 175"/>
                <a:gd name="T4" fmla="*/ 5 w 5"/>
                <a:gd name="T5" fmla="*/ 0 h 175"/>
                <a:gd name="T6" fmla="*/ 0 w 5"/>
                <a:gd name="T7" fmla="*/ 0 h 175"/>
                <a:gd name="T8" fmla="*/ 0 w 5"/>
                <a:gd name="T9" fmla="*/ 173 h 175"/>
                <a:gd name="T10" fmla="*/ 0 w 5"/>
                <a:gd name="T11" fmla="*/ 175 h 175"/>
                <a:gd name="T12" fmla="*/ 5 w 5"/>
                <a:gd name="T13" fmla="*/ 171 h 1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175">
                  <a:moveTo>
                    <a:pt x="5" y="171"/>
                  </a:moveTo>
                  <a:lnTo>
                    <a:pt x="5" y="173"/>
                  </a:lnTo>
                  <a:lnTo>
                    <a:pt x="5" y="0"/>
                  </a:lnTo>
                  <a:lnTo>
                    <a:pt x="0" y="0"/>
                  </a:lnTo>
                  <a:lnTo>
                    <a:pt x="0" y="173"/>
                  </a:lnTo>
                  <a:lnTo>
                    <a:pt x="0" y="175"/>
                  </a:lnTo>
                  <a:lnTo>
                    <a:pt x="5" y="1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2" name="Freeform 1076"/>
            <p:cNvSpPr>
              <a:spLocks/>
            </p:cNvSpPr>
            <p:nvPr/>
          </p:nvSpPr>
          <p:spPr bwMode="auto">
            <a:xfrm>
              <a:off x="4567" y="1365"/>
              <a:ext cx="215" cy="209"/>
            </a:xfrm>
            <a:custGeom>
              <a:avLst/>
              <a:gdLst>
                <a:gd name="T0" fmla="*/ 212 w 215"/>
                <a:gd name="T1" fmla="*/ 209 h 209"/>
                <a:gd name="T2" fmla="*/ 215 w 215"/>
                <a:gd name="T3" fmla="*/ 205 h 209"/>
                <a:gd name="T4" fmla="*/ 215 w 215"/>
                <a:gd name="T5" fmla="*/ 196 h 209"/>
                <a:gd name="T6" fmla="*/ 213 w 215"/>
                <a:gd name="T7" fmla="*/ 184 h 209"/>
                <a:gd name="T8" fmla="*/ 212 w 215"/>
                <a:gd name="T9" fmla="*/ 175 h 209"/>
                <a:gd name="T10" fmla="*/ 208 w 215"/>
                <a:gd name="T11" fmla="*/ 165 h 209"/>
                <a:gd name="T12" fmla="*/ 200 w 215"/>
                <a:gd name="T13" fmla="*/ 150 h 209"/>
                <a:gd name="T14" fmla="*/ 189 w 215"/>
                <a:gd name="T15" fmla="*/ 134 h 209"/>
                <a:gd name="T16" fmla="*/ 177 w 215"/>
                <a:gd name="T17" fmla="*/ 119 h 209"/>
                <a:gd name="T18" fmla="*/ 162 w 215"/>
                <a:gd name="T19" fmla="*/ 105 h 209"/>
                <a:gd name="T20" fmla="*/ 147 w 215"/>
                <a:gd name="T21" fmla="*/ 94 h 209"/>
                <a:gd name="T22" fmla="*/ 130 w 215"/>
                <a:gd name="T23" fmla="*/ 82 h 209"/>
                <a:gd name="T24" fmla="*/ 94 w 215"/>
                <a:gd name="T25" fmla="*/ 61 h 209"/>
                <a:gd name="T26" fmla="*/ 60 w 215"/>
                <a:gd name="T27" fmla="*/ 42 h 209"/>
                <a:gd name="T28" fmla="*/ 44 w 215"/>
                <a:gd name="T29" fmla="*/ 33 h 209"/>
                <a:gd name="T30" fmla="*/ 29 w 215"/>
                <a:gd name="T31" fmla="*/ 21 h 209"/>
                <a:gd name="T32" fmla="*/ 15 w 215"/>
                <a:gd name="T33" fmla="*/ 11 h 209"/>
                <a:gd name="T34" fmla="*/ 5 w 215"/>
                <a:gd name="T35" fmla="*/ 0 h 209"/>
                <a:gd name="T36" fmla="*/ 0 w 215"/>
                <a:gd name="T37" fmla="*/ 4 h 209"/>
                <a:gd name="T38" fmla="*/ 12 w 215"/>
                <a:gd name="T39" fmla="*/ 17 h 209"/>
                <a:gd name="T40" fmla="*/ 26 w 215"/>
                <a:gd name="T41" fmla="*/ 27 h 209"/>
                <a:gd name="T42" fmla="*/ 41 w 215"/>
                <a:gd name="T43" fmla="*/ 38 h 209"/>
                <a:gd name="T44" fmla="*/ 56 w 215"/>
                <a:gd name="T45" fmla="*/ 48 h 209"/>
                <a:gd name="T46" fmla="*/ 92 w 215"/>
                <a:gd name="T47" fmla="*/ 69 h 209"/>
                <a:gd name="T48" fmla="*/ 126 w 215"/>
                <a:gd name="T49" fmla="*/ 88 h 209"/>
                <a:gd name="T50" fmla="*/ 143 w 215"/>
                <a:gd name="T51" fmla="*/ 100 h 209"/>
                <a:gd name="T52" fmla="*/ 159 w 215"/>
                <a:gd name="T53" fmla="*/ 111 h 209"/>
                <a:gd name="T54" fmla="*/ 172 w 215"/>
                <a:gd name="T55" fmla="*/ 125 h 209"/>
                <a:gd name="T56" fmla="*/ 184 w 215"/>
                <a:gd name="T57" fmla="*/ 138 h 209"/>
                <a:gd name="T58" fmla="*/ 195 w 215"/>
                <a:gd name="T59" fmla="*/ 153 h 209"/>
                <a:gd name="T60" fmla="*/ 203 w 215"/>
                <a:gd name="T61" fmla="*/ 169 h 209"/>
                <a:gd name="T62" fmla="*/ 205 w 215"/>
                <a:gd name="T63" fmla="*/ 177 h 209"/>
                <a:gd name="T64" fmla="*/ 208 w 215"/>
                <a:gd name="T65" fmla="*/ 186 h 209"/>
                <a:gd name="T66" fmla="*/ 208 w 215"/>
                <a:gd name="T67" fmla="*/ 196 h 209"/>
                <a:gd name="T68" fmla="*/ 208 w 215"/>
                <a:gd name="T69" fmla="*/ 205 h 209"/>
                <a:gd name="T70" fmla="*/ 213 w 215"/>
                <a:gd name="T71" fmla="*/ 201 h 209"/>
                <a:gd name="T72" fmla="*/ 212 w 215"/>
                <a:gd name="T73" fmla="*/ 209 h 209"/>
                <a:gd name="T74" fmla="*/ 215 w 215"/>
                <a:gd name="T75" fmla="*/ 209 h 209"/>
                <a:gd name="T76" fmla="*/ 215 w 215"/>
                <a:gd name="T77" fmla="*/ 205 h 209"/>
                <a:gd name="T78" fmla="*/ 212 w 215"/>
                <a:gd name="T79" fmla="*/ 209 h 20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5" h="209">
                  <a:moveTo>
                    <a:pt x="212" y="209"/>
                  </a:moveTo>
                  <a:lnTo>
                    <a:pt x="215" y="205"/>
                  </a:lnTo>
                  <a:lnTo>
                    <a:pt x="215" y="196"/>
                  </a:lnTo>
                  <a:lnTo>
                    <a:pt x="213" y="184"/>
                  </a:lnTo>
                  <a:lnTo>
                    <a:pt x="212" y="175"/>
                  </a:lnTo>
                  <a:lnTo>
                    <a:pt x="208" y="165"/>
                  </a:lnTo>
                  <a:lnTo>
                    <a:pt x="200" y="150"/>
                  </a:lnTo>
                  <a:lnTo>
                    <a:pt x="189" y="134"/>
                  </a:lnTo>
                  <a:lnTo>
                    <a:pt x="177" y="119"/>
                  </a:lnTo>
                  <a:lnTo>
                    <a:pt x="162" y="105"/>
                  </a:lnTo>
                  <a:lnTo>
                    <a:pt x="147" y="94"/>
                  </a:lnTo>
                  <a:lnTo>
                    <a:pt x="130" y="82"/>
                  </a:lnTo>
                  <a:lnTo>
                    <a:pt x="94" y="61"/>
                  </a:lnTo>
                  <a:lnTo>
                    <a:pt x="60" y="42"/>
                  </a:lnTo>
                  <a:lnTo>
                    <a:pt x="44" y="33"/>
                  </a:lnTo>
                  <a:lnTo>
                    <a:pt x="29" y="21"/>
                  </a:lnTo>
                  <a:lnTo>
                    <a:pt x="15" y="11"/>
                  </a:lnTo>
                  <a:lnTo>
                    <a:pt x="5" y="0"/>
                  </a:lnTo>
                  <a:lnTo>
                    <a:pt x="0" y="4"/>
                  </a:lnTo>
                  <a:lnTo>
                    <a:pt x="12" y="17"/>
                  </a:lnTo>
                  <a:lnTo>
                    <a:pt x="26" y="27"/>
                  </a:lnTo>
                  <a:lnTo>
                    <a:pt x="41" y="38"/>
                  </a:lnTo>
                  <a:lnTo>
                    <a:pt x="56" y="48"/>
                  </a:lnTo>
                  <a:lnTo>
                    <a:pt x="92" y="69"/>
                  </a:lnTo>
                  <a:lnTo>
                    <a:pt x="126" y="88"/>
                  </a:lnTo>
                  <a:lnTo>
                    <a:pt x="143" y="100"/>
                  </a:lnTo>
                  <a:lnTo>
                    <a:pt x="159" y="111"/>
                  </a:lnTo>
                  <a:lnTo>
                    <a:pt x="172" y="125"/>
                  </a:lnTo>
                  <a:lnTo>
                    <a:pt x="184" y="138"/>
                  </a:lnTo>
                  <a:lnTo>
                    <a:pt x="195" y="153"/>
                  </a:lnTo>
                  <a:lnTo>
                    <a:pt x="203" y="169"/>
                  </a:lnTo>
                  <a:lnTo>
                    <a:pt x="205" y="177"/>
                  </a:lnTo>
                  <a:lnTo>
                    <a:pt x="208" y="186"/>
                  </a:lnTo>
                  <a:lnTo>
                    <a:pt x="208" y="196"/>
                  </a:lnTo>
                  <a:lnTo>
                    <a:pt x="208" y="205"/>
                  </a:lnTo>
                  <a:lnTo>
                    <a:pt x="213" y="201"/>
                  </a:lnTo>
                  <a:lnTo>
                    <a:pt x="212" y="209"/>
                  </a:lnTo>
                  <a:lnTo>
                    <a:pt x="215" y="209"/>
                  </a:lnTo>
                  <a:lnTo>
                    <a:pt x="215" y="205"/>
                  </a:lnTo>
                  <a:lnTo>
                    <a:pt x="212" y="20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3" name="Freeform 1077"/>
            <p:cNvSpPr>
              <a:spLocks/>
            </p:cNvSpPr>
            <p:nvPr/>
          </p:nvSpPr>
          <p:spPr bwMode="auto">
            <a:xfrm>
              <a:off x="4637" y="1565"/>
              <a:ext cx="143" cy="337"/>
            </a:xfrm>
            <a:custGeom>
              <a:avLst/>
              <a:gdLst>
                <a:gd name="T0" fmla="*/ 2 w 143"/>
                <a:gd name="T1" fmla="*/ 337 h 337"/>
                <a:gd name="T2" fmla="*/ 5 w 143"/>
                <a:gd name="T3" fmla="*/ 333 h 337"/>
                <a:gd name="T4" fmla="*/ 7 w 143"/>
                <a:gd name="T5" fmla="*/ 291 h 337"/>
                <a:gd name="T6" fmla="*/ 14 w 143"/>
                <a:gd name="T7" fmla="*/ 239 h 337"/>
                <a:gd name="T8" fmla="*/ 19 w 143"/>
                <a:gd name="T9" fmla="*/ 211 h 337"/>
                <a:gd name="T10" fmla="*/ 24 w 143"/>
                <a:gd name="T11" fmla="*/ 182 h 337"/>
                <a:gd name="T12" fmla="*/ 31 w 143"/>
                <a:gd name="T13" fmla="*/ 153 h 337"/>
                <a:gd name="T14" fmla="*/ 39 w 143"/>
                <a:gd name="T15" fmla="*/ 124 h 337"/>
                <a:gd name="T16" fmla="*/ 50 w 143"/>
                <a:gd name="T17" fmla="*/ 97 h 337"/>
                <a:gd name="T18" fmla="*/ 60 w 143"/>
                <a:gd name="T19" fmla="*/ 74 h 337"/>
                <a:gd name="T20" fmla="*/ 70 w 143"/>
                <a:gd name="T21" fmla="*/ 51 h 337"/>
                <a:gd name="T22" fmla="*/ 82 w 143"/>
                <a:gd name="T23" fmla="*/ 34 h 337"/>
                <a:gd name="T24" fmla="*/ 89 w 143"/>
                <a:gd name="T25" fmla="*/ 26 h 337"/>
                <a:gd name="T26" fmla="*/ 96 w 143"/>
                <a:gd name="T27" fmla="*/ 21 h 337"/>
                <a:gd name="T28" fmla="*/ 102 w 143"/>
                <a:gd name="T29" fmla="*/ 15 h 337"/>
                <a:gd name="T30" fmla="*/ 109 w 143"/>
                <a:gd name="T31" fmla="*/ 11 h 337"/>
                <a:gd name="T32" fmla="*/ 118 w 143"/>
                <a:gd name="T33" fmla="*/ 9 h 337"/>
                <a:gd name="T34" fmla="*/ 125 w 143"/>
                <a:gd name="T35" fmla="*/ 7 h 337"/>
                <a:gd name="T36" fmla="*/ 133 w 143"/>
                <a:gd name="T37" fmla="*/ 7 h 337"/>
                <a:gd name="T38" fmla="*/ 142 w 143"/>
                <a:gd name="T39" fmla="*/ 9 h 337"/>
                <a:gd name="T40" fmla="*/ 143 w 143"/>
                <a:gd name="T41" fmla="*/ 1 h 337"/>
                <a:gd name="T42" fmla="*/ 133 w 143"/>
                <a:gd name="T43" fmla="*/ 0 h 337"/>
                <a:gd name="T44" fmla="*/ 125 w 143"/>
                <a:gd name="T45" fmla="*/ 0 h 337"/>
                <a:gd name="T46" fmla="*/ 116 w 143"/>
                <a:gd name="T47" fmla="*/ 1 h 337"/>
                <a:gd name="T48" fmla="*/ 107 w 143"/>
                <a:gd name="T49" fmla="*/ 3 h 337"/>
                <a:gd name="T50" fmla="*/ 99 w 143"/>
                <a:gd name="T51" fmla="*/ 9 h 337"/>
                <a:gd name="T52" fmla="*/ 92 w 143"/>
                <a:gd name="T53" fmla="*/ 15 h 337"/>
                <a:gd name="T54" fmla="*/ 85 w 143"/>
                <a:gd name="T55" fmla="*/ 21 h 337"/>
                <a:gd name="T56" fmla="*/ 79 w 143"/>
                <a:gd name="T57" fmla="*/ 30 h 337"/>
                <a:gd name="T58" fmla="*/ 65 w 143"/>
                <a:gd name="T59" fmla="*/ 48 h 337"/>
                <a:gd name="T60" fmla="*/ 53 w 143"/>
                <a:gd name="T61" fmla="*/ 71 h 337"/>
                <a:gd name="T62" fmla="*/ 43 w 143"/>
                <a:gd name="T63" fmla="*/ 95 h 337"/>
                <a:gd name="T64" fmla="*/ 34 w 143"/>
                <a:gd name="T65" fmla="*/ 122 h 337"/>
                <a:gd name="T66" fmla="*/ 26 w 143"/>
                <a:gd name="T67" fmla="*/ 151 h 337"/>
                <a:gd name="T68" fmla="*/ 19 w 143"/>
                <a:gd name="T69" fmla="*/ 180 h 337"/>
                <a:gd name="T70" fmla="*/ 12 w 143"/>
                <a:gd name="T71" fmla="*/ 209 h 337"/>
                <a:gd name="T72" fmla="*/ 9 w 143"/>
                <a:gd name="T73" fmla="*/ 238 h 337"/>
                <a:gd name="T74" fmla="*/ 2 w 143"/>
                <a:gd name="T75" fmla="*/ 291 h 337"/>
                <a:gd name="T76" fmla="*/ 0 w 143"/>
                <a:gd name="T77" fmla="*/ 333 h 337"/>
                <a:gd name="T78" fmla="*/ 2 w 143"/>
                <a:gd name="T79" fmla="*/ 330 h 337"/>
                <a:gd name="T80" fmla="*/ 2 w 143"/>
                <a:gd name="T81" fmla="*/ 337 h 337"/>
                <a:gd name="T82" fmla="*/ 5 w 143"/>
                <a:gd name="T83" fmla="*/ 337 h 337"/>
                <a:gd name="T84" fmla="*/ 5 w 143"/>
                <a:gd name="T85" fmla="*/ 333 h 337"/>
                <a:gd name="T86" fmla="*/ 2 w 143"/>
                <a:gd name="T87" fmla="*/ 337 h 3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3" h="337">
                  <a:moveTo>
                    <a:pt x="2" y="337"/>
                  </a:moveTo>
                  <a:lnTo>
                    <a:pt x="5" y="333"/>
                  </a:lnTo>
                  <a:lnTo>
                    <a:pt x="7" y="291"/>
                  </a:lnTo>
                  <a:lnTo>
                    <a:pt x="14" y="239"/>
                  </a:lnTo>
                  <a:lnTo>
                    <a:pt x="19" y="211"/>
                  </a:lnTo>
                  <a:lnTo>
                    <a:pt x="24" y="182"/>
                  </a:lnTo>
                  <a:lnTo>
                    <a:pt x="31" y="153"/>
                  </a:lnTo>
                  <a:lnTo>
                    <a:pt x="39" y="124"/>
                  </a:lnTo>
                  <a:lnTo>
                    <a:pt x="50" y="97"/>
                  </a:lnTo>
                  <a:lnTo>
                    <a:pt x="60" y="74"/>
                  </a:lnTo>
                  <a:lnTo>
                    <a:pt x="70" y="51"/>
                  </a:lnTo>
                  <a:lnTo>
                    <a:pt x="82" y="34"/>
                  </a:lnTo>
                  <a:lnTo>
                    <a:pt x="89" y="26"/>
                  </a:lnTo>
                  <a:lnTo>
                    <a:pt x="96" y="21"/>
                  </a:lnTo>
                  <a:lnTo>
                    <a:pt x="102" y="15"/>
                  </a:lnTo>
                  <a:lnTo>
                    <a:pt x="109" y="11"/>
                  </a:lnTo>
                  <a:lnTo>
                    <a:pt x="118" y="9"/>
                  </a:lnTo>
                  <a:lnTo>
                    <a:pt x="125" y="7"/>
                  </a:lnTo>
                  <a:lnTo>
                    <a:pt x="133" y="7"/>
                  </a:lnTo>
                  <a:lnTo>
                    <a:pt x="142" y="9"/>
                  </a:lnTo>
                  <a:lnTo>
                    <a:pt x="143" y="1"/>
                  </a:lnTo>
                  <a:lnTo>
                    <a:pt x="133" y="0"/>
                  </a:lnTo>
                  <a:lnTo>
                    <a:pt x="125" y="0"/>
                  </a:lnTo>
                  <a:lnTo>
                    <a:pt x="116" y="1"/>
                  </a:lnTo>
                  <a:lnTo>
                    <a:pt x="107" y="3"/>
                  </a:lnTo>
                  <a:lnTo>
                    <a:pt x="99" y="9"/>
                  </a:lnTo>
                  <a:lnTo>
                    <a:pt x="92" y="15"/>
                  </a:lnTo>
                  <a:lnTo>
                    <a:pt x="85" y="21"/>
                  </a:lnTo>
                  <a:lnTo>
                    <a:pt x="79" y="30"/>
                  </a:lnTo>
                  <a:lnTo>
                    <a:pt x="65" y="48"/>
                  </a:lnTo>
                  <a:lnTo>
                    <a:pt x="53" y="71"/>
                  </a:lnTo>
                  <a:lnTo>
                    <a:pt x="43" y="95"/>
                  </a:lnTo>
                  <a:lnTo>
                    <a:pt x="34" y="122"/>
                  </a:lnTo>
                  <a:lnTo>
                    <a:pt x="26" y="151"/>
                  </a:lnTo>
                  <a:lnTo>
                    <a:pt x="19" y="180"/>
                  </a:lnTo>
                  <a:lnTo>
                    <a:pt x="12" y="209"/>
                  </a:lnTo>
                  <a:lnTo>
                    <a:pt x="9" y="238"/>
                  </a:lnTo>
                  <a:lnTo>
                    <a:pt x="2" y="291"/>
                  </a:lnTo>
                  <a:lnTo>
                    <a:pt x="0" y="333"/>
                  </a:lnTo>
                  <a:lnTo>
                    <a:pt x="2" y="330"/>
                  </a:lnTo>
                  <a:lnTo>
                    <a:pt x="2" y="337"/>
                  </a:lnTo>
                  <a:lnTo>
                    <a:pt x="5" y="337"/>
                  </a:lnTo>
                  <a:lnTo>
                    <a:pt x="5" y="333"/>
                  </a:lnTo>
                  <a:lnTo>
                    <a:pt x="2" y="33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4" name="Freeform 1078"/>
            <p:cNvSpPr>
              <a:spLocks/>
            </p:cNvSpPr>
            <p:nvPr/>
          </p:nvSpPr>
          <p:spPr bwMode="auto">
            <a:xfrm>
              <a:off x="4596" y="1895"/>
              <a:ext cx="43" cy="74"/>
            </a:xfrm>
            <a:custGeom>
              <a:avLst/>
              <a:gdLst>
                <a:gd name="T0" fmla="*/ 22 w 43"/>
                <a:gd name="T1" fmla="*/ 74 h 74"/>
                <a:gd name="T2" fmla="*/ 24 w 43"/>
                <a:gd name="T3" fmla="*/ 73 h 74"/>
                <a:gd name="T4" fmla="*/ 26 w 43"/>
                <a:gd name="T5" fmla="*/ 65 h 74"/>
                <a:gd name="T6" fmla="*/ 26 w 43"/>
                <a:gd name="T7" fmla="*/ 57 h 74"/>
                <a:gd name="T8" fmla="*/ 24 w 43"/>
                <a:gd name="T9" fmla="*/ 51 h 74"/>
                <a:gd name="T10" fmla="*/ 22 w 43"/>
                <a:gd name="T11" fmla="*/ 46 h 74"/>
                <a:gd name="T12" fmla="*/ 15 w 43"/>
                <a:gd name="T13" fmla="*/ 34 h 74"/>
                <a:gd name="T14" fmla="*/ 9 w 43"/>
                <a:gd name="T15" fmla="*/ 23 h 74"/>
                <a:gd name="T16" fmla="*/ 7 w 43"/>
                <a:gd name="T17" fmla="*/ 19 h 74"/>
                <a:gd name="T18" fmla="*/ 7 w 43"/>
                <a:gd name="T19" fmla="*/ 15 h 74"/>
                <a:gd name="T20" fmla="*/ 7 w 43"/>
                <a:gd name="T21" fmla="*/ 13 h 74"/>
                <a:gd name="T22" fmla="*/ 9 w 43"/>
                <a:gd name="T23" fmla="*/ 11 h 74"/>
                <a:gd name="T24" fmla="*/ 12 w 43"/>
                <a:gd name="T25" fmla="*/ 9 h 74"/>
                <a:gd name="T26" fmla="*/ 21 w 43"/>
                <a:gd name="T27" fmla="*/ 7 h 74"/>
                <a:gd name="T28" fmla="*/ 29 w 43"/>
                <a:gd name="T29" fmla="*/ 7 h 74"/>
                <a:gd name="T30" fmla="*/ 43 w 43"/>
                <a:gd name="T31" fmla="*/ 7 h 74"/>
                <a:gd name="T32" fmla="*/ 43 w 43"/>
                <a:gd name="T33" fmla="*/ 0 h 74"/>
                <a:gd name="T34" fmla="*/ 29 w 43"/>
                <a:gd name="T35" fmla="*/ 0 h 74"/>
                <a:gd name="T36" fmla="*/ 19 w 43"/>
                <a:gd name="T37" fmla="*/ 2 h 74"/>
                <a:gd name="T38" fmla="*/ 10 w 43"/>
                <a:gd name="T39" fmla="*/ 3 h 74"/>
                <a:gd name="T40" fmla="*/ 5 w 43"/>
                <a:gd name="T41" fmla="*/ 5 h 74"/>
                <a:gd name="T42" fmla="*/ 2 w 43"/>
                <a:gd name="T43" fmla="*/ 11 h 74"/>
                <a:gd name="T44" fmla="*/ 0 w 43"/>
                <a:gd name="T45" fmla="*/ 15 h 74"/>
                <a:gd name="T46" fmla="*/ 2 w 43"/>
                <a:gd name="T47" fmla="*/ 21 h 74"/>
                <a:gd name="T48" fmla="*/ 4 w 43"/>
                <a:gd name="T49" fmla="*/ 27 h 74"/>
                <a:gd name="T50" fmla="*/ 10 w 43"/>
                <a:gd name="T51" fmla="*/ 38 h 74"/>
                <a:gd name="T52" fmla="*/ 17 w 43"/>
                <a:gd name="T53" fmla="*/ 48 h 74"/>
                <a:gd name="T54" fmla="*/ 19 w 43"/>
                <a:gd name="T55" fmla="*/ 53 h 74"/>
                <a:gd name="T56" fmla="*/ 21 w 43"/>
                <a:gd name="T57" fmla="*/ 59 h 74"/>
                <a:gd name="T58" fmla="*/ 21 w 43"/>
                <a:gd name="T59" fmla="*/ 65 h 74"/>
                <a:gd name="T60" fmla="*/ 19 w 43"/>
                <a:gd name="T61" fmla="*/ 69 h 74"/>
                <a:gd name="T62" fmla="*/ 22 w 43"/>
                <a:gd name="T63" fmla="*/ 67 h 74"/>
                <a:gd name="T64" fmla="*/ 22 w 43"/>
                <a:gd name="T65" fmla="*/ 74 h 74"/>
                <a:gd name="T66" fmla="*/ 24 w 43"/>
                <a:gd name="T67" fmla="*/ 74 h 74"/>
                <a:gd name="T68" fmla="*/ 24 w 43"/>
                <a:gd name="T69" fmla="*/ 73 h 74"/>
                <a:gd name="T70" fmla="*/ 22 w 43"/>
                <a:gd name="T71" fmla="*/ 74 h 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3" h="74">
                  <a:moveTo>
                    <a:pt x="22" y="74"/>
                  </a:moveTo>
                  <a:lnTo>
                    <a:pt x="24" y="73"/>
                  </a:lnTo>
                  <a:lnTo>
                    <a:pt x="26" y="65"/>
                  </a:lnTo>
                  <a:lnTo>
                    <a:pt x="26" y="57"/>
                  </a:lnTo>
                  <a:lnTo>
                    <a:pt x="24" y="51"/>
                  </a:lnTo>
                  <a:lnTo>
                    <a:pt x="22" y="46"/>
                  </a:lnTo>
                  <a:lnTo>
                    <a:pt x="15" y="34"/>
                  </a:lnTo>
                  <a:lnTo>
                    <a:pt x="9" y="23"/>
                  </a:lnTo>
                  <a:lnTo>
                    <a:pt x="7" y="19"/>
                  </a:lnTo>
                  <a:lnTo>
                    <a:pt x="7" y="15"/>
                  </a:lnTo>
                  <a:lnTo>
                    <a:pt x="7" y="13"/>
                  </a:lnTo>
                  <a:lnTo>
                    <a:pt x="9" y="11"/>
                  </a:lnTo>
                  <a:lnTo>
                    <a:pt x="12" y="9"/>
                  </a:lnTo>
                  <a:lnTo>
                    <a:pt x="21" y="7"/>
                  </a:lnTo>
                  <a:lnTo>
                    <a:pt x="29" y="7"/>
                  </a:lnTo>
                  <a:lnTo>
                    <a:pt x="43" y="7"/>
                  </a:lnTo>
                  <a:lnTo>
                    <a:pt x="43" y="0"/>
                  </a:lnTo>
                  <a:lnTo>
                    <a:pt x="29" y="0"/>
                  </a:lnTo>
                  <a:lnTo>
                    <a:pt x="19" y="2"/>
                  </a:lnTo>
                  <a:lnTo>
                    <a:pt x="10" y="3"/>
                  </a:lnTo>
                  <a:lnTo>
                    <a:pt x="5" y="5"/>
                  </a:lnTo>
                  <a:lnTo>
                    <a:pt x="2" y="11"/>
                  </a:lnTo>
                  <a:lnTo>
                    <a:pt x="0" y="15"/>
                  </a:lnTo>
                  <a:lnTo>
                    <a:pt x="2" y="21"/>
                  </a:lnTo>
                  <a:lnTo>
                    <a:pt x="4" y="27"/>
                  </a:lnTo>
                  <a:lnTo>
                    <a:pt x="10" y="38"/>
                  </a:lnTo>
                  <a:lnTo>
                    <a:pt x="17" y="48"/>
                  </a:lnTo>
                  <a:lnTo>
                    <a:pt x="19" y="53"/>
                  </a:lnTo>
                  <a:lnTo>
                    <a:pt x="21" y="59"/>
                  </a:lnTo>
                  <a:lnTo>
                    <a:pt x="21" y="65"/>
                  </a:lnTo>
                  <a:lnTo>
                    <a:pt x="19" y="69"/>
                  </a:lnTo>
                  <a:lnTo>
                    <a:pt x="22" y="67"/>
                  </a:lnTo>
                  <a:lnTo>
                    <a:pt x="22" y="74"/>
                  </a:lnTo>
                  <a:lnTo>
                    <a:pt x="24" y="74"/>
                  </a:lnTo>
                  <a:lnTo>
                    <a:pt x="24" y="73"/>
                  </a:lnTo>
                  <a:lnTo>
                    <a:pt x="22" y="7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5" name="Freeform 1079"/>
            <p:cNvSpPr>
              <a:spLocks/>
            </p:cNvSpPr>
            <p:nvPr/>
          </p:nvSpPr>
          <p:spPr bwMode="auto">
            <a:xfrm>
              <a:off x="4465" y="1962"/>
              <a:ext cx="153" cy="174"/>
            </a:xfrm>
            <a:custGeom>
              <a:avLst/>
              <a:gdLst>
                <a:gd name="T0" fmla="*/ 7 w 153"/>
                <a:gd name="T1" fmla="*/ 171 h 174"/>
                <a:gd name="T2" fmla="*/ 3 w 153"/>
                <a:gd name="T3" fmla="*/ 174 h 174"/>
                <a:gd name="T4" fmla="*/ 19 w 153"/>
                <a:gd name="T5" fmla="*/ 167 h 174"/>
                <a:gd name="T6" fmla="*/ 31 w 153"/>
                <a:gd name="T7" fmla="*/ 157 h 174"/>
                <a:gd name="T8" fmla="*/ 42 w 153"/>
                <a:gd name="T9" fmla="*/ 146 h 174"/>
                <a:gd name="T10" fmla="*/ 53 w 153"/>
                <a:gd name="T11" fmla="*/ 134 h 174"/>
                <a:gd name="T12" fmla="*/ 71 w 153"/>
                <a:gd name="T13" fmla="*/ 107 h 174"/>
                <a:gd name="T14" fmla="*/ 87 w 153"/>
                <a:gd name="T15" fmla="*/ 79 h 174"/>
                <a:gd name="T16" fmla="*/ 104 w 153"/>
                <a:gd name="T17" fmla="*/ 50 h 174"/>
                <a:gd name="T18" fmla="*/ 119 w 153"/>
                <a:gd name="T19" fmla="*/ 27 h 174"/>
                <a:gd name="T20" fmla="*/ 126 w 153"/>
                <a:gd name="T21" fmla="*/ 19 h 174"/>
                <a:gd name="T22" fmla="*/ 135 w 153"/>
                <a:gd name="T23" fmla="*/ 13 h 174"/>
                <a:gd name="T24" fmla="*/ 143 w 153"/>
                <a:gd name="T25" fmla="*/ 7 h 174"/>
                <a:gd name="T26" fmla="*/ 153 w 153"/>
                <a:gd name="T27" fmla="*/ 7 h 174"/>
                <a:gd name="T28" fmla="*/ 153 w 153"/>
                <a:gd name="T29" fmla="*/ 0 h 174"/>
                <a:gd name="T30" fmla="*/ 141 w 153"/>
                <a:gd name="T31" fmla="*/ 2 h 174"/>
                <a:gd name="T32" fmla="*/ 131 w 153"/>
                <a:gd name="T33" fmla="*/ 6 h 174"/>
                <a:gd name="T34" fmla="*/ 123 w 153"/>
                <a:gd name="T35" fmla="*/ 13 h 174"/>
                <a:gd name="T36" fmla="*/ 114 w 153"/>
                <a:gd name="T37" fmla="*/ 23 h 174"/>
                <a:gd name="T38" fmla="*/ 97 w 153"/>
                <a:gd name="T39" fmla="*/ 46 h 174"/>
                <a:gd name="T40" fmla="*/ 82 w 153"/>
                <a:gd name="T41" fmla="*/ 75 h 174"/>
                <a:gd name="T42" fmla="*/ 66 w 153"/>
                <a:gd name="T43" fmla="*/ 102 h 174"/>
                <a:gd name="T44" fmla="*/ 48 w 153"/>
                <a:gd name="T45" fmla="*/ 130 h 174"/>
                <a:gd name="T46" fmla="*/ 37 w 153"/>
                <a:gd name="T47" fmla="*/ 142 h 174"/>
                <a:gd name="T48" fmla="*/ 27 w 153"/>
                <a:gd name="T49" fmla="*/ 151 h 174"/>
                <a:gd name="T50" fmla="*/ 15 w 153"/>
                <a:gd name="T51" fmla="*/ 161 h 174"/>
                <a:gd name="T52" fmla="*/ 2 w 153"/>
                <a:gd name="T53" fmla="*/ 167 h 174"/>
                <a:gd name="T54" fmla="*/ 0 w 153"/>
                <a:gd name="T55" fmla="*/ 171 h 174"/>
                <a:gd name="T56" fmla="*/ 2 w 153"/>
                <a:gd name="T57" fmla="*/ 167 h 174"/>
                <a:gd name="T58" fmla="*/ 0 w 153"/>
                <a:gd name="T59" fmla="*/ 169 h 174"/>
                <a:gd name="T60" fmla="*/ 0 w 153"/>
                <a:gd name="T61" fmla="*/ 171 h 174"/>
                <a:gd name="T62" fmla="*/ 7 w 153"/>
                <a:gd name="T63" fmla="*/ 171 h 1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3" h="174">
                  <a:moveTo>
                    <a:pt x="7" y="171"/>
                  </a:moveTo>
                  <a:lnTo>
                    <a:pt x="3" y="174"/>
                  </a:lnTo>
                  <a:lnTo>
                    <a:pt x="19" y="167"/>
                  </a:lnTo>
                  <a:lnTo>
                    <a:pt x="31" y="157"/>
                  </a:lnTo>
                  <a:lnTo>
                    <a:pt x="42" y="146"/>
                  </a:lnTo>
                  <a:lnTo>
                    <a:pt x="53" y="134"/>
                  </a:lnTo>
                  <a:lnTo>
                    <a:pt x="71" y="107"/>
                  </a:lnTo>
                  <a:lnTo>
                    <a:pt x="87" y="79"/>
                  </a:lnTo>
                  <a:lnTo>
                    <a:pt x="104" y="50"/>
                  </a:lnTo>
                  <a:lnTo>
                    <a:pt x="119" y="27"/>
                  </a:lnTo>
                  <a:lnTo>
                    <a:pt x="126" y="19"/>
                  </a:lnTo>
                  <a:lnTo>
                    <a:pt x="135" y="13"/>
                  </a:lnTo>
                  <a:lnTo>
                    <a:pt x="143" y="7"/>
                  </a:lnTo>
                  <a:lnTo>
                    <a:pt x="153" y="7"/>
                  </a:lnTo>
                  <a:lnTo>
                    <a:pt x="153" y="0"/>
                  </a:lnTo>
                  <a:lnTo>
                    <a:pt x="141" y="2"/>
                  </a:lnTo>
                  <a:lnTo>
                    <a:pt x="131" y="6"/>
                  </a:lnTo>
                  <a:lnTo>
                    <a:pt x="123" y="13"/>
                  </a:lnTo>
                  <a:lnTo>
                    <a:pt x="114" y="23"/>
                  </a:lnTo>
                  <a:lnTo>
                    <a:pt x="97" y="46"/>
                  </a:lnTo>
                  <a:lnTo>
                    <a:pt x="82" y="75"/>
                  </a:lnTo>
                  <a:lnTo>
                    <a:pt x="66" y="102"/>
                  </a:lnTo>
                  <a:lnTo>
                    <a:pt x="48" y="130"/>
                  </a:lnTo>
                  <a:lnTo>
                    <a:pt x="37" y="142"/>
                  </a:lnTo>
                  <a:lnTo>
                    <a:pt x="27" y="151"/>
                  </a:lnTo>
                  <a:lnTo>
                    <a:pt x="15" y="161"/>
                  </a:lnTo>
                  <a:lnTo>
                    <a:pt x="2" y="167"/>
                  </a:lnTo>
                  <a:lnTo>
                    <a:pt x="0" y="171"/>
                  </a:lnTo>
                  <a:lnTo>
                    <a:pt x="2" y="167"/>
                  </a:lnTo>
                  <a:lnTo>
                    <a:pt x="0" y="169"/>
                  </a:lnTo>
                  <a:lnTo>
                    <a:pt x="0" y="171"/>
                  </a:lnTo>
                  <a:lnTo>
                    <a:pt x="7" y="1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6" name="Freeform 1080"/>
            <p:cNvSpPr>
              <a:spLocks/>
            </p:cNvSpPr>
            <p:nvPr/>
          </p:nvSpPr>
          <p:spPr bwMode="auto">
            <a:xfrm>
              <a:off x="4441" y="2133"/>
              <a:ext cx="31" cy="124"/>
            </a:xfrm>
            <a:custGeom>
              <a:avLst/>
              <a:gdLst>
                <a:gd name="T0" fmla="*/ 5 w 31"/>
                <a:gd name="T1" fmla="*/ 122 h 124"/>
                <a:gd name="T2" fmla="*/ 5 w 31"/>
                <a:gd name="T3" fmla="*/ 124 h 124"/>
                <a:gd name="T4" fmla="*/ 10 w 31"/>
                <a:gd name="T5" fmla="*/ 111 h 124"/>
                <a:gd name="T6" fmla="*/ 15 w 31"/>
                <a:gd name="T7" fmla="*/ 98 h 124"/>
                <a:gd name="T8" fmla="*/ 20 w 31"/>
                <a:gd name="T9" fmla="*/ 80 h 124"/>
                <a:gd name="T10" fmla="*/ 26 w 31"/>
                <a:gd name="T11" fmla="*/ 65 h 124"/>
                <a:gd name="T12" fmla="*/ 29 w 31"/>
                <a:gd name="T13" fmla="*/ 48 h 124"/>
                <a:gd name="T14" fmla="*/ 31 w 31"/>
                <a:gd name="T15" fmla="*/ 30 h 124"/>
                <a:gd name="T16" fmla="*/ 31 w 31"/>
                <a:gd name="T17" fmla="*/ 15 h 124"/>
                <a:gd name="T18" fmla="*/ 31 w 31"/>
                <a:gd name="T19" fmla="*/ 0 h 124"/>
                <a:gd name="T20" fmla="*/ 24 w 31"/>
                <a:gd name="T21" fmla="*/ 0 h 124"/>
                <a:gd name="T22" fmla="*/ 26 w 31"/>
                <a:gd name="T23" fmla="*/ 15 h 124"/>
                <a:gd name="T24" fmla="*/ 24 w 31"/>
                <a:gd name="T25" fmla="*/ 30 h 124"/>
                <a:gd name="T26" fmla="*/ 22 w 31"/>
                <a:gd name="T27" fmla="*/ 48 h 124"/>
                <a:gd name="T28" fmla="*/ 19 w 31"/>
                <a:gd name="T29" fmla="*/ 63 h 124"/>
                <a:gd name="T30" fmla="*/ 15 w 31"/>
                <a:gd name="T31" fmla="*/ 78 h 124"/>
                <a:gd name="T32" fmla="*/ 10 w 31"/>
                <a:gd name="T33" fmla="*/ 94 h 124"/>
                <a:gd name="T34" fmla="*/ 5 w 31"/>
                <a:gd name="T35" fmla="*/ 109 h 124"/>
                <a:gd name="T36" fmla="*/ 0 w 31"/>
                <a:gd name="T37" fmla="*/ 121 h 124"/>
                <a:gd name="T38" fmla="*/ 0 w 31"/>
                <a:gd name="T39" fmla="*/ 122 h 124"/>
                <a:gd name="T40" fmla="*/ 5 w 31"/>
                <a:gd name="T41" fmla="*/ 122 h 1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1" h="124">
                  <a:moveTo>
                    <a:pt x="5" y="122"/>
                  </a:moveTo>
                  <a:lnTo>
                    <a:pt x="5" y="124"/>
                  </a:lnTo>
                  <a:lnTo>
                    <a:pt x="10" y="111"/>
                  </a:lnTo>
                  <a:lnTo>
                    <a:pt x="15" y="98"/>
                  </a:lnTo>
                  <a:lnTo>
                    <a:pt x="20" y="80"/>
                  </a:lnTo>
                  <a:lnTo>
                    <a:pt x="26" y="65"/>
                  </a:lnTo>
                  <a:lnTo>
                    <a:pt x="29" y="48"/>
                  </a:lnTo>
                  <a:lnTo>
                    <a:pt x="31" y="30"/>
                  </a:lnTo>
                  <a:lnTo>
                    <a:pt x="31" y="15"/>
                  </a:lnTo>
                  <a:lnTo>
                    <a:pt x="31" y="0"/>
                  </a:lnTo>
                  <a:lnTo>
                    <a:pt x="24" y="0"/>
                  </a:lnTo>
                  <a:lnTo>
                    <a:pt x="26" y="15"/>
                  </a:lnTo>
                  <a:lnTo>
                    <a:pt x="24" y="30"/>
                  </a:lnTo>
                  <a:lnTo>
                    <a:pt x="22" y="48"/>
                  </a:lnTo>
                  <a:lnTo>
                    <a:pt x="19" y="63"/>
                  </a:lnTo>
                  <a:lnTo>
                    <a:pt x="15" y="78"/>
                  </a:lnTo>
                  <a:lnTo>
                    <a:pt x="10" y="94"/>
                  </a:lnTo>
                  <a:lnTo>
                    <a:pt x="5" y="109"/>
                  </a:lnTo>
                  <a:lnTo>
                    <a:pt x="0" y="121"/>
                  </a:lnTo>
                  <a:lnTo>
                    <a:pt x="0" y="122"/>
                  </a:lnTo>
                  <a:lnTo>
                    <a:pt x="5" y="12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7" name="Freeform 1081"/>
            <p:cNvSpPr>
              <a:spLocks/>
            </p:cNvSpPr>
            <p:nvPr/>
          </p:nvSpPr>
          <p:spPr bwMode="auto">
            <a:xfrm>
              <a:off x="4441" y="2255"/>
              <a:ext cx="89" cy="453"/>
            </a:xfrm>
            <a:custGeom>
              <a:avLst/>
              <a:gdLst>
                <a:gd name="T0" fmla="*/ 89 w 89"/>
                <a:gd name="T1" fmla="*/ 451 h 453"/>
                <a:gd name="T2" fmla="*/ 89 w 89"/>
                <a:gd name="T3" fmla="*/ 451 h 453"/>
                <a:gd name="T4" fmla="*/ 75 w 89"/>
                <a:gd name="T5" fmla="*/ 402 h 453"/>
                <a:gd name="T6" fmla="*/ 63 w 89"/>
                <a:gd name="T7" fmla="*/ 346 h 453"/>
                <a:gd name="T8" fmla="*/ 51 w 89"/>
                <a:gd name="T9" fmla="*/ 286 h 453"/>
                <a:gd name="T10" fmla="*/ 43 w 89"/>
                <a:gd name="T11" fmla="*/ 227 h 453"/>
                <a:gd name="T12" fmla="*/ 34 w 89"/>
                <a:gd name="T13" fmla="*/ 166 h 453"/>
                <a:gd name="T14" fmla="*/ 24 w 89"/>
                <a:gd name="T15" fmla="*/ 106 h 453"/>
                <a:gd name="T16" fmla="*/ 15 w 89"/>
                <a:gd name="T17" fmla="*/ 50 h 453"/>
                <a:gd name="T18" fmla="*/ 5 w 89"/>
                <a:gd name="T19" fmla="*/ 0 h 453"/>
                <a:gd name="T20" fmla="*/ 0 w 89"/>
                <a:gd name="T21" fmla="*/ 0 h 453"/>
                <a:gd name="T22" fmla="*/ 8 w 89"/>
                <a:gd name="T23" fmla="*/ 50 h 453"/>
                <a:gd name="T24" fmla="*/ 19 w 89"/>
                <a:gd name="T25" fmla="*/ 106 h 453"/>
                <a:gd name="T26" fmla="*/ 27 w 89"/>
                <a:gd name="T27" fmla="*/ 166 h 453"/>
                <a:gd name="T28" fmla="*/ 36 w 89"/>
                <a:gd name="T29" fmla="*/ 227 h 453"/>
                <a:gd name="T30" fmla="*/ 46 w 89"/>
                <a:gd name="T31" fmla="*/ 288 h 453"/>
                <a:gd name="T32" fmla="*/ 56 w 89"/>
                <a:gd name="T33" fmla="*/ 348 h 453"/>
                <a:gd name="T34" fmla="*/ 68 w 89"/>
                <a:gd name="T35" fmla="*/ 404 h 453"/>
                <a:gd name="T36" fmla="*/ 83 w 89"/>
                <a:gd name="T37" fmla="*/ 453 h 453"/>
                <a:gd name="T38" fmla="*/ 83 w 89"/>
                <a:gd name="T39" fmla="*/ 453 h 453"/>
                <a:gd name="T40" fmla="*/ 89 w 89"/>
                <a:gd name="T41" fmla="*/ 451 h 4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9" h="453">
                  <a:moveTo>
                    <a:pt x="89" y="451"/>
                  </a:moveTo>
                  <a:lnTo>
                    <a:pt x="89" y="451"/>
                  </a:lnTo>
                  <a:lnTo>
                    <a:pt x="75" y="402"/>
                  </a:lnTo>
                  <a:lnTo>
                    <a:pt x="63" y="346"/>
                  </a:lnTo>
                  <a:lnTo>
                    <a:pt x="51" y="286"/>
                  </a:lnTo>
                  <a:lnTo>
                    <a:pt x="43" y="227"/>
                  </a:lnTo>
                  <a:lnTo>
                    <a:pt x="34" y="166"/>
                  </a:lnTo>
                  <a:lnTo>
                    <a:pt x="24" y="106"/>
                  </a:lnTo>
                  <a:lnTo>
                    <a:pt x="15" y="50"/>
                  </a:lnTo>
                  <a:lnTo>
                    <a:pt x="5" y="0"/>
                  </a:lnTo>
                  <a:lnTo>
                    <a:pt x="0" y="0"/>
                  </a:lnTo>
                  <a:lnTo>
                    <a:pt x="8" y="50"/>
                  </a:lnTo>
                  <a:lnTo>
                    <a:pt x="19" y="106"/>
                  </a:lnTo>
                  <a:lnTo>
                    <a:pt x="27" y="166"/>
                  </a:lnTo>
                  <a:lnTo>
                    <a:pt x="36" y="227"/>
                  </a:lnTo>
                  <a:lnTo>
                    <a:pt x="46" y="288"/>
                  </a:lnTo>
                  <a:lnTo>
                    <a:pt x="56" y="348"/>
                  </a:lnTo>
                  <a:lnTo>
                    <a:pt x="68" y="404"/>
                  </a:lnTo>
                  <a:lnTo>
                    <a:pt x="83" y="453"/>
                  </a:lnTo>
                  <a:lnTo>
                    <a:pt x="89" y="4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8" name="Freeform 1082"/>
            <p:cNvSpPr>
              <a:spLocks/>
            </p:cNvSpPr>
            <p:nvPr/>
          </p:nvSpPr>
          <p:spPr bwMode="auto">
            <a:xfrm>
              <a:off x="4524" y="2706"/>
              <a:ext cx="188" cy="146"/>
            </a:xfrm>
            <a:custGeom>
              <a:avLst/>
              <a:gdLst>
                <a:gd name="T0" fmla="*/ 186 w 188"/>
                <a:gd name="T1" fmla="*/ 139 h 146"/>
                <a:gd name="T2" fmla="*/ 188 w 188"/>
                <a:gd name="T3" fmla="*/ 141 h 146"/>
                <a:gd name="T4" fmla="*/ 168 w 188"/>
                <a:gd name="T5" fmla="*/ 121 h 146"/>
                <a:gd name="T6" fmla="*/ 142 w 188"/>
                <a:gd name="T7" fmla="*/ 104 h 146"/>
                <a:gd name="T8" fmla="*/ 115 w 188"/>
                <a:gd name="T9" fmla="*/ 87 h 146"/>
                <a:gd name="T10" fmla="*/ 86 w 188"/>
                <a:gd name="T11" fmla="*/ 70 h 146"/>
                <a:gd name="T12" fmla="*/ 57 w 188"/>
                <a:gd name="T13" fmla="*/ 52 h 146"/>
                <a:gd name="T14" fmla="*/ 33 w 188"/>
                <a:gd name="T15" fmla="*/ 35 h 146"/>
                <a:gd name="T16" fmla="*/ 24 w 188"/>
                <a:gd name="T17" fmla="*/ 25 h 146"/>
                <a:gd name="T18" fmla="*/ 16 w 188"/>
                <a:gd name="T19" fmla="*/ 18 h 146"/>
                <a:gd name="T20" fmla="*/ 9 w 188"/>
                <a:gd name="T21" fmla="*/ 8 h 146"/>
                <a:gd name="T22" fmla="*/ 6 w 188"/>
                <a:gd name="T23" fmla="*/ 0 h 146"/>
                <a:gd name="T24" fmla="*/ 0 w 188"/>
                <a:gd name="T25" fmla="*/ 2 h 146"/>
                <a:gd name="T26" fmla="*/ 4 w 188"/>
                <a:gd name="T27" fmla="*/ 12 h 146"/>
                <a:gd name="T28" fmla="*/ 11 w 188"/>
                <a:gd name="T29" fmla="*/ 22 h 146"/>
                <a:gd name="T30" fmla="*/ 19 w 188"/>
                <a:gd name="T31" fmla="*/ 31 h 146"/>
                <a:gd name="T32" fmla="*/ 29 w 188"/>
                <a:gd name="T33" fmla="*/ 41 h 146"/>
                <a:gd name="T34" fmla="*/ 55 w 188"/>
                <a:gd name="T35" fmla="*/ 58 h 146"/>
                <a:gd name="T36" fmla="*/ 82 w 188"/>
                <a:gd name="T37" fmla="*/ 75 h 146"/>
                <a:gd name="T38" fmla="*/ 111 w 188"/>
                <a:gd name="T39" fmla="*/ 93 h 146"/>
                <a:gd name="T40" fmla="*/ 140 w 188"/>
                <a:gd name="T41" fmla="*/ 110 h 146"/>
                <a:gd name="T42" fmla="*/ 164 w 188"/>
                <a:gd name="T43" fmla="*/ 127 h 146"/>
                <a:gd name="T44" fmla="*/ 183 w 188"/>
                <a:gd name="T45" fmla="*/ 144 h 146"/>
                <a:gd name="T46" fmla="*/ 185 w 188"/>
                <a:gd name="T47" fmla="*/ 146 h 146"/>
                <a:gd name="T48" fmla="*/ 186 w 188"/>
                <a:gd name="T49" fmla="*/ 139 h 1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8" h="146">
                  <a:moveTo>
                    <a:pt x="186" y="139"/>
                  </a:moveTo>
                  <a:lnTo>
                    <a:pt x="188" y="141"/>
                  </a:lnTo>
                  <a:lnTo>
                    <a:pt x="168" y="121"/>
                  </a:lnTo>
                  <a:lnTo>
                    <a:pt x="142" y="104"/>
                  </a:lnTo>
                  <a:lnTo>
                    <a:pt x="115" y="87"/>
                  </a:lnTo>
                  <a:lnTo>
                    <a:pt x="86" y="70"/>
                  </a:lnTo>
                  <a:lnTo>
                    <a:pt x="57" y="52"/>
                  </a:lnTo>
                  <a:lnTo>
                    <a:pt x="33" y="35"/>
                  </a:lnTo>
                  <a:lnTo>
                    <a:pt x="24" y="25"/>
                  </a:lnTo>
                  <a:lnTo>
                    <a:pt x="16" y="18"/>
                  </a:lnTo>
                  <a:lnTo>
                    <a:pt x="9" y="8"/>
                  </a:lnTo>
                  <a:lnTo>
                    <a:pt x="6" y="0"/>
                  </a:lnTo>
                  <a:lnTo>
                    <a:pt x="0" y="2"/>
                  </a:lnTo>
                  <a:lnTo>
                    <a:pt x="4" y="12"/>
                  </a:lnTo>
                  <a:lnTo>
                    <a:pt x="11" y="22"/>
                  </a:lnTo>
                  <a:lnTo>
                    <a:pt x="19" y="31"/>
                  </a:lnTo>
                  <a:lnTo>
                    <a:pt x="29" y="41"/>
                  </a:lnTo>
                  <a:lnTo>
                    <a:pt x="55" y="58"/>
                  </a:lnTo>
                  <a:lnTo>
                    <a:pt x="82" y="75"/>
                  </a:lnTo>
                  <a:lnTo>
                    <a:pt x="111" y="93"/>
                  </a:lnTo>
                  <a:lnTo>
                    <a:pt x="140" y="110"/>
                  </a:lnTo>
                  <a:lnTo>
                    <a:pt x="164" y="127"/>
                  </a:lnTo>
                  <a:lnTo>
                    <a:pt x="183" y="144"/>
                  </a:lnTo>
                  <a:lnTo>
                    <a:pt x="185" y="146"/>
                  </a:lnTo>
                  <a:lnTo>
                    <a:pt x="186" y="1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49" name="Freeform 1083"/>
            <p:cNvSpPr>
              <a:spLocks/>
            </p:cNvSpPr>
            <p:nvPr/>
          </p:nvSpPr>
          <p:spPr bwMode="auto">
            <a:xfrm>
              <a:off x="4709" y="2549"/>
              <a:ext cx="469" cy="305"/>
            </a:xfrm>
            <a:custGeom>
              <a:avLst/>
              <a:gdLst>
                <a:gd name="T0" fmla="*/ 465 w 469"/>
                <a:gd name="T1" fmla="*/ 0 h 305"/>
                <a:gd name="T2" fmla="*/ 467 w 469"/>
                <a:gd name="T3" fmla="*/ 0 h 305"/>
                <a:gd name="T4" fmla="*/ 452 w 469"/>
                <a:gd name="T5" fmla="*/ 0 h 305"/>
                <a:gd name="T6" fmla="*/ 435 w 469"/>
                <a:gd name="T7" fmla="*/ 4 h 305"/>
                <a:gd name="T8" fmla="*/ 419 w 469"/>
                <a:gd name="T9" fmla="*/ 8 h 305"/>
                <a:gd name="T10" fmla="*/ 404 w 469"/>
                <a:gd name="T11" fmla="*/ 14 h 305"/>
                <a:gd name="T12" fmla="*/ 389 w 469"/>
                <a:gd name="T13" fmla="*/ 21 h 305"/>
                <a:gd name="T14" fmla="*/ 373 w 469"/>
                <a:gd name="T15" fmla="*/ 29 h 305"/>
                <a:gd name="T16" fmla="*/ 360 w 469"/>
                <a:gd name="T17" fmla="*/ 38 h 305"/>
                <a:gd name="T18" fmla="*/ 344 w 469"/>
                <a:gd name="T19" fmla="*/ 50 h 305"/>
                <a:gd name="T20" fmla="*/ 315 w 469"/>
                <a:gd name="T21" fmla="*/ 73 h 305"/>
                <a:gd name="T22" fmla="*/ 286 w 469"/>
                <a:gd name="T23" fmla="*/ 100 h 305"/>
                <a:gd name="T24" fmla="*/ 257 w 469"/>
                <a:gd name="T25" fmla="*/ 129 h 305"/>
                <a:gd name="T26" fmla="*/ 230 w 469"/>
                <a:gd name="T27" fmla="*/ 157 h 305"/>
                <a:gd name="T28" fmla="*/ 201 w 469"/>
                <a:gd name="T29" fmla="*/ 186 h 305"/>
                <a:gd name="T30" fmla="*/ 174 w 469"/>
                <a:gd name="T31" fmla="*/ 213 h 305"/>
                <a:gd name="T32" fmla="*/ 145 w 469"/>
                <a:gd name="T33" fmla="*/ 238 h 305"/>
                <a:gd name="T34" fmla="*/ 117 w 469"/>
                <a:gd name="T35" fmla="*/ 259 h 305"/>
                <a:gd name="T36" fmla="*/ 102 w 469"/>
                <a:gd name="T37" fmla="*/ 269 h 305"/>
                <a:gd name="T38" fmla="*/ 88 w 469"/>
                <a:gd name="T39" fmla="*/ 278 h 305"/>
                <a:gd name="T40" fmla="*/ 75 w 469"/>
                <a:gd name="T41" fmla="*/ 284 h 305"/>
                <a:gd name="T42" fmla="*/ 59 w 469"/>
                <a:gd name="T43" fmla="*/ 290 h 305"/>
                <a:gd name="T44" fmla="*/ 46 w 469"/>
                <a:gd name="T45" fmla="*/ 294 h 305"/>
                <a:gd name="T46" fmla="*/ 30 w 469"/>
                <a:gd name="T47" fmla="*/ 296 h 305"/>
                <a:gd name="T48" fmla="*/ 15 w 469"/>
                <a:gd name="T49" fmla="*/ 298 h 305"/>
                <a:gd name="T50" fmla="*/ 1 w 469"/>
                <a:gd name="T51" fmla="*/ 296 h 305"/>
                <a:gd name="T52" fmla="*/ 0 w 469"/>
                <a:gd name="T53" fmla="*/ 303 h 305"/>
                <a:gd name="T54" fmla="*/ 15 w 469"/>
                <a:gd name="T55" fmla="*/ 305 h 305"/>
                <a:gd name="T56" fmla="*/ 30 w 469"/>
                <a:gd name="T57" fmla="*/ 303 h 305"/>
                <a:gd name="T58" fmla="*/ 46 w 469"/>
                <a:gd name="T59" fmla="*/ 301 h 305"/>
                <a:gd name="T60" fmla="*/ 61 w 469"/>
                <a:gd name="T61" fmla="*/ 298 h 305"/>
                <a:gd name="T62" fmla="*/ 76 w 469"/>
                <a:gd name="T63" fmla="*/ 292 h 305"/>
                <a:gd name="T64" fmla="*/ 92 w 469"/>
                <a:gd name="T65" fmla="*/ 284 h 305"/>
                <a:gd name="T66" fmla="*/ 105 w 469"/>
                <a:gd name="T67" fmla="*/ 276 h 305"/>
                <a:gd name="T68" fmla="*/ 121 w 469"/>
                <a:gd name="T69" fmla="*/ 265 h 305"/>
                <a:gd name="T70" fmla="*/ 150 w 469"/>
                <a:gd name="T71" fmla="*/ 244 h 305"/>
                <a:gd name="T72" fmla="*/ 177 w 469"/>
                <a:gd name="T73" fmla="*/ 219 h 305"/>
                <a:gd name="T74" fmla="*/ 206 w 469"/>
                <a:gd name="T75" fmla="*/ 192 h 305"/>
                <a:gd name="T76" fmla="*/ 233 w 469"/>
                <a:gd name="T77" fmla="*/ 163 h 305"/>
                <a:gd name="T78" fmla="*/ 262 w 469"/>
                <a:gd name="T79" fmla="*/ 134 h 305"/>
                <a:gd name="T80" fmla="*/ 291 w 469"/>
                <a:gd name="T81" fmla="*/ 106 h 305"/>
                <a:gd name="T82" fmla="*/ 319 w 469"/>
                <a:gd name="T83" fmla="*/ 79 h 305"/>
                <a:gd name="T84" fmla="*/ 348 w 469"/>
                <a:gd name="T85" fmla="*/ 56 h 305"/>
                <a:gd name="T86" fmla="*/ 363 w 469"/>
                <a:gd name="T87" fmla="*/ 46 h 305"/>
                <a:gd name="T88" fmla="*/ 377 w 469"/>
                <a:gd name="T89" fmla="*/ 37 h 305"/>
                <a:gd name="T90" fmla="*/ 392 w 469"/>
                <a:gd name="T91" fmla="*/ 27 h 305"/>
                <a:gd name="T92" fmla="*/ 406 w 469"/>
                <a:gd name="T93" fmla="*/ 21 h 305"/>
                <a:gd name="T94" fmla="*/ 421 w 469"/>
                <a:gd name="T95" fmla="*/ 15 h 305"/>
                <a:gd name="T96" fmla="*/ 436 w 469"/>
                <a:gd name="T97" fmla="*/ 10 h 305"/>
                <a:gd name="T98" fmla="*/ 452 w 469"/>
                <a:gd name="T99" fmla="*/ 8 h 305"/>
                <a:gd name="T100" fmla="*/ 467 w 469"/>
                <a:gd name="T101" fmla="*/ 8 h 305"/>
                <a:gd name="T102" fmla="*/ 469 w 469"/>
                <a:gd name="T103" fmla="*/ 6 h 305"/>
                <a:gd name="T104" fmla="*/ 465 w 469"/>
                <a:gd name="T105" fmla="*/ 0 h 30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69" h="305">
                  <a:moveTo>
                    <a:pt x="465" y="0"/>
                  </a:moveTo>
                  <a:lnTo>
                    <a:pt x="467" y="0"/>
                  </a:lnTo>
                  <a:lnTo>
                    <a:pt x="452" y="0"/>
                  </a:lnTo>
                  <a:lnTo>
                    <a:pt x="435" y="4"/>
                  </a:lnTo>
                  <a:lnTo>
                    <a:pt x="419" y="8"/>
                  </a:lnTo>
                  <a:lnTo>
                    <a:pt x="404" y="14"/>
                  </a:lnTo>
                  <a:lnTo>
                    <a:pt x="389" y="21"/>
                  </a:lnTo>
                  <a:lnTo>
                    <a:pt x="373" y="29"/>
                  </a:lnTo>
                  <a:lnTo>
                    <a:pt x="360" y="38"/>
                  </a:lnTo>
                  <a:lnTo>
                    <a:pt x="344" y="50"/>
                  </a:lnTo>
                  <a:lnTo>
                    <a:pt x="315" y="73"/>
                  </a:lnTo>
                  <a:lnTo>
                    <a:pt x="286" y="100"/>
                  </a:lnTo>
                  <a:lnTo>
                    <a:pt x="257" y="129"/>
                  </a:lnTo>
                  <a:lnTo>
                    <a:pt x="230" y="157"/>
                  </a:lnTo>
                  <a:lnTo>
                    <a:pt x="201" y="186"/>
                  </a:lnTo>
                  <a:lnTo>
                    <a:pt x="174" y="213"/>
                  </a:lnTo>
                  <a:lnTo>
                    <a:pt x="145" y="238"/>
                  </a:lnTo>
                  <a:lnTo>
                    <a:pt x="117" y="259"/>
                  </a:lnTo>
                  <a:lnTo>
                    <a:pt x="102" y="269"/>
                  </a:lnTo>
                  <a:lnTo>
                    <a:pt x="88" y="278"/>
                  </a:lnTo>
                  <a:lnTo>
                    <a:pt x="75" y="284"/>
                  </a:lnTo>
                  <a:lnTo>
                    <a:pt x="59" y="290"/>
                  </a:lnTo>
                  <a:lnTo>
                    <a:pt x="46" y="294"/>
                  </a:lnTo>
                  <a:lnTo>
                    <a:pt x="30" y="296"/>
                  </a:lnTo>
                  <a:lnTo>
                    <a:pt x="15" y="298"/>
                  </a:lnTo>
                  <a:lnTo>
                    <a:pt x="1" y="296"/>
                  </a:lnTo>
                  <a:lnTo>
                    <a:pt x="0" y="303"/>
                  </a:lnTo>
                  <a:lnTo>
                    <a:pt x="15" y="305"/>
                  </a:lnTo>
                  <a:lnTo>
                    <a:pt x="30" y="303"/>
                  </a:lnTo>
                  <a:lnTo>
                    <a:pt x="46" y="301"/>
                  </a:lnTo>
                  <a:lnTo>
                    <a:pt x="61" y="298"/>
                  </a:lnTo>
                  <a:lnTo>
                    <a:pt x="76" y="292"/>
                  </a:lnTo>
                  <a:lnTo>
                    <a:pt x="92" y="284"/>
                  </a:lnTo>
                  <a:lnTo>
                    <a:pt x="105" y="276"/>
                  </a:lnTo>
                  <a:lnTo>
                    <a:pt x="121" y="265"/>
                  </a:lnTo>
                  <a:lnTo>
                    <a:pt x="150" y="244"/>
                  </a:lnTo>
                  <a:lnTo>
                    <a:pt x="177" y="219"/>
                  </a:lnTo>
                  <a:lnTo>
                    <a:pt x="206" y="192"/>
                  </a:lnTo>
                  <a:lnTo>
                    <a:pt x="233" y="163"/>
                  </a:lnTo>
                  <a:lnTo>
                    <a:pt x="262" y="134"/>
                  </a:lnTo>
                  <a:lnTo>
                    <a:pt x="291" y="106"/>
                  </a:lnTo>
                  <a:lnTo>
                    <a:pt x="319" y="79"/>
                  </a:lnTo>
                  <a:lnTo>
                    <a:pt x="348" y="56"/>
                  </a:lnTo>
                  <a:lnTo>
                    <a:pt x="363" y="46"/>
                  </a:lnTo>
                  <a:lnTo>
                    <a:pt x="377" y="37"/>
                  </a:lnTo>
                  <a:lnTo>
                    <a:pt x="392" y="27"/>
                  </a:lnTo>
                  <a:lnTo>
                    <a:pt x="406" y="21"/>
                  </a:lnTo>
                  <a:lnTo>
                    <a:pt x="421" y="15"/>
                  </a:lnTo>
                  <a:lnTo>
                    <a:pt x="436" y="10"/>
                  </a:lnTo>
                  <a:lnTo>
                    <a:pt x="452" y="8"/>
                  </a:lnTo>
                  <a:lnTo>
                    <a:pt x="467" y="8"/>
                  </a:lnTo>
                  <a:lnTo>
                    <a:pt x="469" y="6"/>
                  </a:lnTo>
                  <a:lnTo>
                    <a:pt x="46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0" name="Freeform 1084"/>
            <p:cNvSpPr>
              <a:spLocks/>
            </p:cNvSpPr>
            <p:nvPr/>
          </p:nvSpPr>
          <p:spPr bwMode="auto">
            <a:xfrm>
              <a:off x="5174" y="2248"/>
              <a:ext cx="208" cy="307"/>
            </a:xfrm>
            <a:custGeom>
              <a:avLst/>
              <a:gdLst>
                <a:gd name="T0" fmla="*/ 201 w 208"/>
                <a:gd name="T1" fmla="*/ 0 h 307"/>
                <a:gd name="T2" fmla="*/ 201 w 208"/>
                <a:gd name="T3" fmla="*/ 0 h 307"/>
                <a:gd name="T4" fmla="*/ 186 w 208"/>
                <a:gd name="T5" fmla="*/ 34 h 307"/>
                <a:gd name="T6" fmla="*/ 167 w 208"/>
                <a:gd name="T7" fmla="*/ 73 h 307"/>
                <a:gd name="T8" fmla="*/ 147 w 208"/>
                <a:gd name="T9" fmla="*/ 109 h 307"/>
                <a:gd name="T10" fmla="*/ 121 w 208"/>
                <a:gd name="T11" fmla="*/ 148 h 307"/>
                <a:gd name="T12" fmla="*/ 94 w 208"/>
                <a:gd name="T13" fmla="*/ 188 h 307"/>
                <a:gd name="T14" fmla="*/ 65 w 208"/>
                <a:gd name="T15" fmla="*/ 226 h 307"/>
                <a:gd name="T16" fmla="*/ 33 w 208"/>
                <a:gd name="T17" fmla="*/ 265 h 307"/>
                <a:gd name="T18" fmla="*/ 0 w 208"/>
                <a:gd name="T19" fmla="*/ 301 h 307"/>
                <a:gd name="T20" fmla="*/ 4 w 208"/>
                <a:gd name="T21" fmla="*/ 307 h 307"/>
                <a:gd name="T22" fmla="*/ 38 w 208"/>
                <a:gd name="T23" fmla="*/ 270 h 307"/>
                <a:gd name="T24" fmla="*/ 68 w 208"/>
                <a:gd name="T25" fmla="*/ 232 h 307"/>
                <a:gd name="T26" fmla="*/ 99 w 208"/>
                <a:gd name="T27" fmla="*/ 192 h 307"/>
                <a:gd name="T28" fmla="*/ 126 w 208"/>
                <a:gd name="T29" fmla="*/ 153 h 307"/>
                <a:gd name="T30" fmla="*/ 152 w 208"/>
                <a:gd name="T31" fmla="*/ 113 h 307"/>
                <a:gd name="T32" fmla="*/ 174 w 208"/>
                <a:gd name="T33" fmla="*/ 75 h 307"/>
                <a:gd name="T34" fmla="*/ 193 w 208"/>
                <a:gd name="T35" fmla="*/ 38 h 307"/>
                <a:gd name="T36" fmla="*/ 208 w 208"/>
                <a:gd name="T37" fmla="*/ 4 h 307"/>
                <a:gd name="T38" fmla="*/ 208 w 208"/>
                <a:gd name="T39" fmla="*/ 4 h 307"/>
                <a:gd name="T40" fmla="*/ 201 w 208"/>
                <a:gd name="T41" fmla="*/ 0 h 3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8" h="307">
                  <a:moveTo>
                    <a:pt x="201" y="0"/>
                  </a:moveTo>
                  <a:lnTo>
                    <a:pt x="201" y="0"/>
                  </a:lnTo>
                  <a:lnTo>
                    <a:pt x="186" y="34"/>
                  </a:lnTo>
                  <a:lnTo>
                    <a:pt x="167" y="73"/>
                  </a:lnTo>
                  <a:lnTo>
                    <a:pt x="147" y="109"/>
                  </a:lnTo>
                  <a:lnTo>
                    <a:pt x="121" y="148"/>
                  </a:lnTo>
                  <a:lnTo>
                    <a:pt x="94" y="188"/>
                  </a:lnTo>
                  <a:lnTo>
                    <a:pt x="65" y="226"/>
                  </a:lnTo>
                  <a:lnTo>
                    <a:pt x="33" y="265"/>
                  </a:lnTo>
                  <a:lnTo>
                    <a:pt x="0" y="301"/>
                  </a:lnTo>
                  <a:lnTo>
                    <a:pt x="4" y="307"/>
                  </a:lnTo>
                  <a:lnTo>
                    <a:pt x="38" y="270"/>
                  </a:lnTo>
                  <a:lnTo>
                    <a:pt x="68" y="232"/>
                  </a:lnTo>
                  <a:lnTo>
                    <a:pt x="99" y="192"/>
                  </a:lnTo>
                  <a:lnTo>
                    <a:pt x="126" y="153"/>
                  </a:lnTo>
                  <a:lnTo>
                    <a:pt x="152" y="113"/>
                  </a:lnTo>
                  <a:lnTo>
                    <a:pt x="174" y="75"/>
                  </a:lnTo>
                  <a:lnTo>
                    <a:pt x="193" y="38"/>
                  </a:lnTo>
                  <a:lnTo>
                    <a:pt x="208" y="4"/>
                  </a:lnTo>
                  <a:lnTo>
                    <a:pt x="20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1" name="Freeform 1085"/>
            <p:cNvSpPr>
              <a:spLocks/>
            </p:cNvSpPr>
            <p:nvPr/>
          </p:nvSpPr>
          <p:spPr bwMode="auto">
            <a:xfrm>
              <a:off x="5375" y="1979"/>
              <a:ext cx="60" cy="273"/>
            </a:xfrm>
            <a:custGeom>
              <a:avLst/>
              <a:gdLst>
                <a:gd name="T0" fmla="*/ 35 w 60"/>
                <a:gd name="T1" fmla="*/ 4 h 273"/>
                <a:gd name="T2" fmla="*/ 35 w 60"/>
                <a:gd name="T3" fmla="*/ 4 h 273"/>
                <a:gd name="T4" fmla="*/ 41 w 60"/>
                <a:gd name="T5" fmla="*/ 19 h 273"/>
                <a:gd name="T6" fmla="*/ 47 w 60"/>
                <a:gd name="T7" fmla="*/ 35 h 273"/>
                <a:gd name="T8" fmla="*/ 50 w 60"/>
                <a:gd name="T9" fmla="*/ 50 h 273"/>
                <a:gd name="T10" fmla="*/ 52 w 60"/>
                <a:gd name="T11" fmla="*/ 65 h 273"/>
                <a:gd name="T12" fmla="*/ 53 w 60"/>
                <a:gd name="T13" fmla="*/ 81 h 273"/>
                <a:gd name="T14" fmla="*/ 53 w 60"/>
                <a:gd name="T15" fmla="*/ 96 h 273"/>
                <a:gd name="T16" fmla="*/ 52 w 60"/>
                <a:gd name="T17" fmla="*/ 111 h 273"/>
                <a:gd name="T18" fmla="*/ 50 w 60"/>
                <a:gd name="T19" fmla="*/ 127 h 273"/>
                <a:gd name="T20" fmla="*/ 41 w 60"/>
                <a:gd name="T21" fmla="*/ 157 h 273"/>
                <a:gd name="T22" fmla="*/ 31 w 60"/>
                <a:gd name="T23" fmla="*/ 192 h 273"/>
                <a:gd name="T24" fmla="*/ 18 w 60"/>
                <a:gd name="T25" fmla="*/ 228 h 273"/>
                <a:gd name="T26" fmla="*/ 0 w 60"/>
                <a:gd name="T27" fmla="*/ 269 h 273"/>
                <a:gd name="T28" fmla="*/ 7 w 60"/>
                <a:gd name="T29" fmla="*/ 273 h 273"/>
                <a:gd name="T30" fmla="*/ 23 w 60"/>
                <a:gd name="T31" fmla="*/ 232 h 273"/>
                <a:gd name="T32" fmla="*/ 36 w 60"/>
                <a:gd name="T33" fmla="*/ 196 h 273"/>
                <a:gd name="T34" fmla="*/ 48 w 60"/>
                <a:gd name="T35" fmla="*/ 161 h 273"/>
                <a:gd name="T36" fmla="*/ 55 w 60"/>
                <a:gd name="T37" fmla="*/ 127 h 273"/>
                <a:gd name="T38" fmla="*/ 58 w 60"/>
                <a:gd name="T39" fmla="*/ 111 h 273"/>
                <a:gd name="T40" fmla="*/ 58 w 60"/>
                <a:gd name="T41" fmla="*/ 96 h 273"/>
                <a:gd name="T42" fmla="*/ 60 w 60"/>
                <a:gd name="T43" fmla="*/ 79 h 273"/>
                <a:gd name="T44" fmla="*/ 58 w 60"/>
                <a:gd name="T45" fmla="*/ 63 h 273"/>
                <a:gd name="T46" fmla="*/ 55 w 60"/>
                <a:gd name="T47" fmla="*/ 48 h 273"/>
                <a:gd name="T48" fmla="*/ 52 w 60"/>
                <a:gd name="T49" fmla="*/ 33 h 273"/>
                <a:gd name="T50" fmla="*/ 47 w 60"/>
                <a:gd name="T51" fmla="*/ 15 h 273"/>
                <a:gd name="T52" fmla="*/ 40 w 60"/>
                <a:gd name="T53" fmla="*/ 0 h 273"/>
                <a:gd name="T54" fmla="*/ 40 w 60"/>
                <a:gd name="T55" fmla="*/ 0 h 273"/>
                <a:gd name="T56" fmla="*/ 35 w 60"/>
                <a:gd name="T57" fmla="*/ 4 h 2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0" h="273">
                  <a:moveTo>
                    <a:pt x="35" y="4"/>
                  </a:moveTo>
                  <a:lnTo>
                    <a:pt x="35" y="4"/>
                  </a:lnTo>
                  <a:lnTo>
                    <a:pt x="41" y="19"/>
                  </a:lnTo>
                  <a:lnTo>
                    <a:pt x="47" y="35"/>
                  </a:lnTo>
                  <a:lnTo>
                    <a:pt x="50" y="50"/>
                  </a:lnTo>
                  <a:lnTo>
                    <a:pt x="52" y="65"/>
                  </a:lnTo>
                  <a:lnTo>
                    <a:pt x="53" y="81"/>
                  </a:lnTo>
                  <a:lnTo>
                    <a:pt x="53" y="96"/>
                  </a:lnTo>
                  <a:lnTo>
                    <a:pt x="52" y="111"/>
                  </a:lnTo>
                  <a:lnTo>
                    <a:pt x="50" y="127"/>
                  </a:lnTo>
                  <a:lnTo>
                    <a:pt x="41" y="157"/>
                  </a:lnTo>
                  <a:lnTo>
                    <a:pt x="31" y="192"/>
                  </a:lnTo>
                  <a:lnTo>
                    <a:pt x="18" y="228"/>
                  </a:lnTo>
                  <a:lnTo>
                    <a:pt x="0" y="269"/>
                  </a:lnTo>
                  <a:lnTo>
                    <a:pt x="7" y="273"/>
                  </a:lnTo>
                  <a:lnTo>
                    <a:pt x="23" y="232"/>
                  </a:lnTo>
                  <a:lnTo>
                    <a:pt x="36" y="196"/>
                  </a:lnTo>
                  <a:lnTo>
                    <a:pt x="48" y="161"/>
                  </a:lnTo>
                  <a:lnTo>
                    <a:pt x="55" y="127"/>
                  </a:lnTo>
                  <a:lnTo>
                    <a:pt x="58" y="111"/>
                  </a:lnTo>
                  <a:lnTo>
                    <a:pt x="58" y="96"/>
                  </a:lnTo>
                  <a:lnTo>
                    <a:pt x="60" y="79"/>
                  </a:lnTo>
                  <a:lnTo>
                    <a:pt x="58" y="63"/>
                  </a:lnTo>
                  <a:lnTo>
                    <a:pt x="55" y="48"/>
                  </a:lnTo>
                  <a:lnTo>
                    <a:pt x="52" y="33"/>
                  </a:lnTo>
                  <a:lnTo>
                    <a:pt x="47" y="15"/>
                  </a:lnTo>
                  <a:lnTo>
                    <a:pt x="40" y="0"/>
                  </a:lnTo>
                  <a:lnTo>
                    <a:pt x="35"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2" name="Freeform 1086"/>
            <p:cNvSpPr>
              <a:spLocks/>
            </p:cNvSpPr>
            <p:nvPr/>
          </p:nvSpPr>
          <p:spPr bwMode="auto">
            <a:xfrm>
              <a:off x="5263" y="1864"/>
              <a:ext cx="152" cy="119"/>
            </a:xfrm>
            <a:custGeom>
              <a:avLst/>
              <a:gdLst>
                <a:gd name="T0" fmla="*/ 0 w 152"/>
                <a:gd name="T1" fmla="*/ 2 h 119"/>
                <a:gd name="T2" fmla="*/ 3 w 152"/>
                <a:gd name="T3" fmla="*/ 8 h 119"/>
                <a:gd name="T4" fmla="*/ 14 w 152"/>
                <a:gd name="T5" fmla="*/ 8 h 119"/>
                <a:gd name="T6" fmla="*/ 24 w 152"/>
                <a:gd name="T7" fmla="*/ 10 h 119"/>
                <a:gd name="T8" fmla="*/ 34 w 152"/>
                <a:gd name="T9" fmla="*/ 11 h 119"/>
                <a:gd name="T10" fmla="*/ 44 w 152"/>
                <a:gd name="T11" fmla="*/ 15 h 119"/>
                <a:gd name="T12" fmla="*/ 63 w 152"/>
                <a:gd name="T13" fmla="*/ 25 h 119"/>
                <a:gd name="T14" fmla="*/ 83 w 152"/>
                <a:gd name="T15" fmla="*/ 38 h 119"/>
                <a:gd name="T16" fmla="*/ 101 w 152"/>
                <a:gd name="T17" fmla="*/ 54 h 119"/>
                <a:gd name="T18" fmla="*/ 118 w 152"/>
                <a:gd name="T19" fmla="*/ 73 h 119"/>
                <a:gd name="T20" fmla="*/ 133 w 152"/>
                <a:gd name="T21" fmla="*/ 94 h 119"/>
                <a:gd name="T22" fmla="*/ 147 w 152"/>
                <a:gd name="T23" fmla="*/ 119 h 119"/>
                <a:gd name="T24" fmla="*/ 152 w 152"/>
                <a:gd name="T25" fmla="*/ 115 h 119"/>
                <a:gd name="T26" fmla="*/ 138 w 152"/>
                <a:gd name="T27" fmla="*/ 90 h 119"/>
                <a:gd name="T28" fmla="*/ 123 w 152"/>
                <a:gd name="T29" fmla="*/ 69 h 119"/>
                <a:gd name="T30" fmla="*/ 106 w 152"/>
                <a:gd name="T31" fmla="*/ 50 h 119"/>
                <a:gd name="T32" fmla="*/ 87 w 152"/>
                <a:gd name="T33" fmla="*/ 33 h 119"/>
                <a:gd name="T34" fmla="*/ 66 w 152"/>
                <a:gd name="T35" fmla="*/ 19 h 119"/>
                <a:gd name="T36" fmla="*/ 46 w 152"/>
                <a:gd name="T37" fmla="*/ 8 h 119"/>
                <a:gd name="T38" fmla="*/ 36 w 152"/>
                <a:gd name="T39" fmla="*/ 4 h 119"/>
                <a:gd name="T40" fmla="*/ 26 w 152"/>
                <a:gd name="T41" fmla="*/ 2 h 119"/>
                <a:gd name="T42" fmla="*/ 14 w 152"/>
                <a:gd name="T43" fmla="*/ 0 h 119"/>
                <a:gd name="T44" fmla="*/ 3 w 152"/>
                <a:gd name="T45" fmla="*/ 0 h 119"/>
                <a:gd name="T46" fmla="*/ 7 w 152"/>
                <a:gd name="T47" fmla="*/ 4 h 119"/>
                <a:gd name="T48" fmla="*/ 0 w 152"/>
                <a:gd name="T49" fmla="*/ 2 h 119"/>
                <a:gd name="T50" fmla="*/ 0 w 152"/>
                <a:gd name="T51" fmla="*/ 8 h 119"/>
                <a:gd name="T52" fmla="*/ 3 w 152"/>
                <a:gd name="T53" fmla="*/ 8 h 119"/>
                <a:gd name="T54" fmla="*/ 0 w 152"/>
                <a:gd name="T55" fmla="*/ 2 h 1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52" h="119">
                  <a:moveTo>
                    <a:pt x="0" y="2"/>
                  </a:moveTo>
                  <a:lnTo>
                    <a:pt x="3" y="8"/>
                  </a:lnTo>
                  <a:lnTo>
                    <a:pt x="14" y="8"/>
                  </a:lnTo>
                  <a:lnTo>
                    <a:pt x="24" y="10"/>
                  </a:lnTo>
                  <a:lnTo>
                    <a:pt x="34" y="11"/>
                  </a:lnTo>
                  <a:lnTo>
                    <a:pt x="44" y="15"/>
                  </a:lnTo>
                  <a:lnTo>
                    <a:pt x="63" y="25"/>
                  </a:lnTo>
                  <a:lnTo>
                    <a:pt x="83" y="38"/>
                  </a:lnTo>
                  <a:lnTo>
                    <a:pt x="101" y="54"/>
                  </a:lnTo>
                  <a:lnTo>
                    <a:pt x="118" y="73"/>
                  </a:lnTo>
                  <a:lnTo>
                    <a:pt x="133" y="94"/>
                  </a:lnTo>
                  <a:lnTo>
                    <a:pt x="147" y="119"/>
                  </a:lnTo>
                  <a:lnTo>
                    <a:pt x="152" y="115"/>
                  </a:lnTo>
                  <a:lnTo>
                    <a:pt x="138" y="90"/>
                  </a:lnTo>
                  <a:lnTo>
                    <a:pt x="123" y="69"/>
                  </a:lnTo>
                  <a:lnTo>
                    <a:pt x="106" y="50"/>
                  </a:lnTo>
                  <a:lnTo>
                    <a:pt x="87" y="33"/>
                  </a:lnTo>
                  <a:lnTo>
                    <a:pt x="66" y="19"/>
                  </a:lnTo>
                  <a:lnTo>
                    <a:pt x="46" y="8"/>
                  </a:lnTo>
                  <a:lnTo>
                    <a:pt x="36" y="4"/>
                  </a:lnTo>
                  <a:lnTo>
                    <a:pt x="26" y="2"/>
                  </a:lnTo>
                  <a:lnTo>
                    <a:pt x="14" y="0"/>
                  </a:lnTo>
                  <a:lnTo>
                    <a:pt x="3" y="0"/>
                  </a:lnTo>
                  <a:lnTo>
                    <a:pt x="7" y="4"/>
                  </a:lnTo>
                  <a:lnTo>
                    <a:pt x="0" y="2"/>
                  </a:lnTo>
                  <a:lnTo>
                    <a:pt x="0" y="8"/>
                  </a:lnTo>
                  <a:lnTo>
                    <a:pt x="3" y="8"/>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3" name="Freeform 1087"/>
            <p:cNvSpPr>
              <a:spLocks/>
            </p:cNvSpPr>
            <p:nvPr/>
          </p:nvSpPr>
          <p:spPr bwMode="auto">
            <a:xfrm>
              <a:off x="5263" y="1789"/>
              <a:ext cx="26" cy="79"/>
            </a:xfrm>
            <a:custGeom>
              <a:avLst/>
              <a:gdLst>
                <a:gd name="T0" fmla="*/ 19 w 26"/>
                <a:gd name="T1" fmla="*/ 2 h 79"/>
                <a:gd name="T2" fmla="*/ 19 w 26"/>
                <a:gd name="T3" fmla="*/ 0 h 79"/>
                <a:gd name="T4" fmla="*/ 0 w 26"/>
                <a:gd name="T5" fmla="*/ 77 h 79"/>
                <a:gd name="T6" fmla="*/ 7 w 26"/>
                <a:gd name="T7" fmla="*/ 79 h 79"/>
                <a:gd name="T8" fmla="*/ 26 w 26"/>
                <a:gd name="T9" fmla="*/ 2 h 79"/>
                <a:gd name="T10" fmla="*/ 26 w 26"/>
                <a:gd name="T11" fmla="*/ 0 h 79"/>
                <a:gd name="T12" fmla="*/ 19 w 26"/>
                <a:gd name="T13" fmla="*/ 2 h 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79">
                  <a:moveTo>
                    <a:pt x="19" y="2"/>
                  </a:moveTo>
                  <a:lnTo>
                    <a:pt x="19" y="0"/>
                  </a:lnTo>
                  <a:lnTo>
                    <a:pt x="0" y="77"/>
                  </a:lnTo>
                  <a:lnTo>
                    <a:pt x="7" y="79"/>
                  </a:lnTo>
                  <a:lnTo>
                    <a:pt x="26" y="2"/>
                  </a:lnTo>
                  <a:lnTo>
                    <a:pt x="26" y="0"/>
                  </a:lnTo>
                  <a:lnTo>
                    <a:pt x="1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4" name="Freeform 1088"/>
            <p:cNvSpPr>
              <a:spLocks/>
            </p:cNvSpPr>
            <p:nvPr/>
          </p:nvSpPr>
          <p:spPr bwMode="auto">
            <a:xfrm>
              <a:off x="5273" y="1726"/>
              <a:ext cx="16" cy="65"/>
            </a:xfrm>
            <a:custGeom>
              <a:avLst/>
              <a:gdLst>
                <a:gd name="T0" fmla="*/ 0 w 16"/>
                <a:gd name="T1" fmla="*/ 0 h 65"/>
                <a:gd name="T2" fmla="*/ 0 w 16"/>
                <a:gd name="T3" fmla="*/ 2 h 65"/>
                <a:gd name="T4" fmla="*/ 9 w 16"/>
                <a:gd name="T5" fmla="*/ 65 h 65"/>
                <a:gd name="T6" fmla="*/ 16 w 16"/>
                <a:gd name="T7" fmla="*/ 63 h 65"/>
                <a:gd name="T8" fmla="*/ 7 w 16"/>
                <a:gd name="T9" fmla="*/ 2 h 65"/>
                <a:gd name="T10" fmla="*/ 7 w 16"/>
                <a:gd name="T11" fmla="*/ 4 h 65"/>
                <a:gd name="T12" fmla="*/ 0 w 16"/>
                <a:gd name="T13" fmla="*/ 0 h 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5">
                  <a:moveTo>
                    <a:pt x="0" y="0"/>
                  </a:moveTo>
                  <a:lnTo>
                    <a:pt x="0" y="2"/>
                  </a:lnTo>
                  <a:lnTo>
                    <a:pt x="9" y="65"/>
                  </a:lnTo>
                  <a:lnTo>
                    <a:pt x="16" y="63"/>
                  </a:lnTo>
                  <a:lnTo>
                    <a:pt x="7" y="2"/>
                  </a:lnTo>
                  <a:lnTo>
                    <a:pt x="7" y="4"/>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5" name="Freeform 1089"/>
            <p:cNvSpPr>
              <a:spLocks noEditPoints="1"/>
            </p:cNvSpPr>
            <p:nvPr/>
          </p:nvSpPr>
          <p:spPr bwMode="auto">
            <a:xfrm>
              <a:off x="3092" y="3536"/>
              <a:ext cx="912" cy="715"/>
            </a:xfrm>
            <a:custGeom>
              <a:avLst/>
              <a:gdLst>
                <a:gd name="T0" fmla="*/ 911 w 912"/>
                <a:gd name="T1" fmla="*/ 587 h 715"/>
                <a:gd name="T2" fmla="*/ 900 w 912"/>
                <a:gd name="T3" fmla="*/ 560 h 715"/>
                <a:gd name="T4" fmla="*/ 865 w 912"/>
                <a:gd name="T5" fmla="*/ 550 h 715"/>
                <a:gd name="T6" fmla="*/ 832 w 912"/>
                <a:gd name="T7" fmla="*/ 602 h 715"/>
                <a:gd name="T8" fmla="*/ 853 w 912"/>
                <a:gd name="T9" fmla="*/ 604 h 715"/>
                <a:gd name="T10" fmla="*/ 392 w 912"/>
                <a:gd name="T11" fmla="*/ 458 h 715"/>
                <a:gd name="T12" fmla="*/ 402 w 912"/>
                <a:gd name="T13" fmla="*/ 420 h 715"/>
                <a:gd name="T14" fmla="*/ 462 w 912"/>
                <a:gd name="T15" fmla="*/ 397 h 715"/>
                <a:gd name="T16" fmla="*/ 481 w 912"/>
                <a:gd name="T17" fmla="*/ 359 h 715"/>
                <a:gd name="T18" fmla="*/ 510 w 912"/>
                <a:gd name="T19" fmla="*/ 307 h 715"/>
                <a:gd name="T20" fmla="*/ 542 w 912"/>
                <a:gd name="T21" fmla="*/ 312 h 715"/>
                <a:gd name="T22" fmla="*/ 532 w 912"/>
                <a:gd name="T23" fmla="*/ 382 h 715"/>
                <a:gd name="T24" fmla="*/ 518 w 912"/>
                <a:gd name="T25" fmla="*/ 460 h 715"/>
                <a:gd name="T26" fmla="*/ 535 w 912"/>
                <a:gd name="T27" fmla="*/ 506 h 715"/>
                <a:gd name="T28" fmla="*/ 529 w 912"/>
                <a:gd name="T29" fmla="*/ 566 h 715"/>
                <a:gd name="T30" fmla="*/ 496 w 912"/>
                <a:gd name="T31" fmla="*/ 573 h 715"/>
                <a:gd name="T32" fmla="*/ 418 w 912"/>
                <a:gd name="T33" fmla="*/ 554 h 715"/>
                <a:gd name="T34" fmla="*/ 518 w 912"/>
                <a:gd name="T35" fmla="*/ 658 h 715"/>
                <a:gd name="T36" fmla="*/ 508 w 912"/>
                <a:gd name="T37" fmla="*/ 715 h 715"/>
                <a:gd name="T38" fmla="*/ 495 w 912"/>
                <a:gd name="T39" fmla="*/ 702 h 715"/>
                <a:gd name="T40" fmla="*/ 498 w 912"/>
                <a:gd name="T41" fmla="*/ 668 h 715"/>
                <a:gd name="T42" fmla="*/ 459 w 912"/>
                <a:gd name="T43" fmla="*/ 646 h 715"/>
                <a:gd name="T44" fmla="*/ 460 w 912"/>
                <a:gd name="T45" fmla="*/ 633 h 715"/>
                <a:gd name="T46" fmla="*/ 373 w 912"/>
                <a:gd name="T47" fmla="*/ 623 h 715"/>
                <a:gd name="T48" fmla="*/ 351 w 912"/>
                <a:gd name="T49" fmla="*/ 656 h 715"/>
                <a:gd name="T50" fmla="*/ 368 w 912"/>
                <a:gd name="T51" fmla="*/ 669 h 715"/>
                <a:gd name="T52" fmla="*/ 379 w 912"/>
                <a:gd name="T53" fmla="*/ 702 h 715"/>
                <a:gd name="T54" fmla="*/ 406 w 912"/>
                <a:gd name="T55" fmla="*/ 687 h 715"/>
                <a:gd name="T56" fmla="*/ 433 w 912"/>
                <a:gd name="T57" fmla="*/ 668 h 715"/>
                <a:gd name="T58" fmla="*/ 377 w 912"/>
                <a:gd name="T59" fmla="*/ 614 h 715"/>
                <a:gd name="T60" fmla="*/ 264 w 912"/>
                <a:gd name="T61" fmla="*/ 587 h 715"/>
                <a:gd name="T62" fmla="*/ 338 w 912"/>
                <a:gd name="T63" fmla="*/ 527 h 715"/>
                <a:gd name="T64" fmla="*/ 314 w 912"/>
                <a:gd name="T65" fmla="*/ 453 h 715"/>
                <a:gd name="T66" fmla="*/ 278 w 912"/>
                <a:gd name="T67" fmla="*/ 477 h 715"/>
                <a:gd name="T68" fmla="*/ 252 w 912"/>
                <a:gd name="T69" fmla="*/ 533 h 715"/>
                <a:gd name="T70" fmla="*/ 264 w 912"/>
                <a:gd name="T71" fmla="*/ 587 h 715"/>
                <a:gd name="T72" fmla="*/ 61 w 912"/>
                <a:gd name="T73" fmla="*/ 606 h 715"/>
                <a:gd name="T74" fmla="*/ 55 w 912"/>
                <a:gd name="T75" fmla="*/ 545 h 715"/>
                <a:gd name="T76" fmla="*/ 20 w 912"/>
                <a:gd name="T77" fmla="*/ 464 h 715"/>
                <a:gd name="T78" fmla="*/ 7 w 912"/>
                <a:gd name="T79" fmla="*/ 295 h 715"/>
                <a:gd name="T80" fmla="*/ 49 w 912"/>
                <a:gd name="T81" fmla="*/ 236 h 715"/>
                <a:gd name="T82" fmla="*/ 114 w 912"/>
                <a:gd name="T83" fmla="*/ 238 h 715"/>
                <a:gd name="T84" fmla="*/ 172 w 912"/>
                <a:gd name="T85" fmla="*/ 203 h 715"/>
                <a:gd name="T86" fmla="*/ 140 w 912"/>
                <a:gd name="T87" fmla="*/ 159 h 715"/>
                <a:gd name="T88" fmla="*/ 84 w 912"/>
                <a:gd name="T89" fmla="*/ 157 h 715"/>
                <a:gd name="T90" fmla="*/ 31 w 912"/>
                <a:gd name="T91" fmla="*/ 186 h 715"/>
                <a:gd name="T92" fmla="*/ 31 w 912"/>
                <a:gd name="T93" fmla="*/ 170 h 715"/>
                <a:gd name="T94" fmla="*/ 73 w 912"/>
                <a:gd name="T95" fmla="*/ 80 h 715"/>
                <a:gd name="T96" fmla="*/ 157 w 912"/>
                <a:gd name="T97" fmla="*/ 78 h 715"/>
                <a:gd name="T98" fmla="*/ 213 w 912"/>
                <a:gd name="T99" fmla="*/ 48 h 715"/>
                <a:gd name="T100" fmla="*/ 254 w 912"/>
                <a:gd name="T101" fmla="*/ 5 h 715"/>
                <a:gd name="T102" fmla="*/ 261 w 912"/>
                <a:gd name="T103" fmla="*/ 101 h 715"/>
                <a:gd name="T104" fmla="*/ 240 w 912"/>
                <a:gd name="T105" fmla="*/ 207 h 715"/>
                <a:gd name="T106" fmla="*/ 292 w 912"/>
                <a:gd name="T107" fmla="*/ 230 h 715"/>
                <a:gd name="T108" fmla="*/ 344 w 912"/>
                <a:gd name="T109" fmla="*/ 253 h 715"/>
                <a:gd name="T110" fmla="*/ 305 w 912"/>
                <a:gd name="T111" fmla="*/ 286 h 715"/>
                <a:gd name="T112" fmla="*/ 264 w 912"/>
                <a:gd name="T113" fmla="*/ 320 h 715"/>
                <a:gd name="T114" fmla="*/ 230 w 912"/>
                <a:gd name="T115" fmla="*/ 441 h 715"/>
                <a:gd name="T116" fmla="*/ 164 w 912"/>
                <a:gd name="T117" fmla="*/ 566 h 715"/>
                <a:gd name="T118" fmla="*/ 135 w 912"/>
                <a:gd name="T119" fmla="*/ 593 h 715"/>
                <a:gd name="T120" fmla="*/ 152 w 912"/>
                <a:gd name="T121" fmla="*/ 600 h 715"/>
                <a:gd name="T122" fmla="*/ 182 w 912"/>
                <a:gd name="T123" fmla="*/ 614 h 71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12" h="715">
                  <a:moveTo>
                    <a:pt x="877" y="589"/>
                  </a:moveTo>
                  <a:lnTo>
                    <a:pt x="890" y="591"/>
                  </a:lnTo>
                  <a:lnTo>
                    <a:pt x="900" y="591"/>
                  </a:lnTo>
                  <a:lnTo>
                    <a:pt x="907" y="591"/>
                  </a:lnTo>
                  <a:lnTo>
                    <a:pt x="911" y="587"/>
                  </a:lnTo>
                  <a:lnTo>
                    <a:pt x="912" y="581"/>
                  </a:lnTo>
                  <a:lnTo>
                    <a:pt x="912" y="577"/>
                  </a:lnTo>
                  <a:lnTo>
                    <a:pt x="911" y="572"/>
                  </a:lnTo>
                  <a:lnTo>
                    <a:pt x="906" y="566"/>
                  </a:lnTo>
                  <a:lnTo>
                    <a:pt x="900" y="560"/>
                  </a:lnTo>
                  <a:lnTo>
                    <a:pt x="895" y="554"/>
                  </a:lnTo>
                  <a:lnTo>
                    <a:pt x="887" y="550"/>
                  </a:lnTo>
                  <a:lnTo>
                    <a:pt x="880" y="549"/>
                  </a:lnTo>
                  <a:lnTo>
                    <a:pt x="871" y="549"/>
                  </a:lnTo>
                  <a:lnTo>
                    <a:pt x="865" y="550"/>
                  </a:lnTo>
                  <a:lnTo>
                    <a:pt x="856" y="556"/>
                  </a:lnTo>
                  <a:lnTo>
                    <a:pt x="849" y="564"/>
                  </a:lnTo>
                  <a:lnTo>
                    <a:pt x="839" y="583"/>
                  </a:lnTo>
                  <a:lnTo>
                    <a:pt x="832" y="596"/>
                  </a:lnTo>
                  <a:lnTo>
                    <a:pt x="832" y="602"/>
                  </a:lnTo>
                  <a:lnTo>
                    <a:pt x="832" y="604"/>
                  </a:lnTo>
                  <a:lnTo>
                    <a:pt x="834" y="608"/>
                  </a:lnTo>
                  <a:lnTo>
                    <a:pt x="836" y="610"/>
                  </a:lnTo>
                  <a:lnTo>
                    <a:pt x="842" y="608"/>
                  </a:lnTo>
                  <a:lnTo>
                    <a:pt x="853" y="604"/>
                  </a:lnTo>
                  <a:lnTo>
                    <a:pt x="865" y="598"/>
                  </a:lnTo>
                  <a:lnTo>
                    <a:pt x="877" y="589"/>
                  </a:lnTo>
                  <a:close/>
                  <a:moveTo>
                    <a:pt x="391" y="554"/>
                  </a:moveTo>
                  <a:lnTo>
                    <a:pt x="391" y="497"/>
                  </a:lnTo>
                  <a:lnTo>
                    <a:pt x="392" y="458"/>
                  </a:lnTo>
                  <a:lnTo>
                    <a:pt x="392" y="445"/>
                  </a:lnTo>
                  <a:lnTo>
                    <a:pt x="394" y="435"/>
                  </a:lnTo>
                  <a:lnTo>
                    <a:pt x="396" y="428"/>
                  </a:lnTo>
                  <a:lnTo>
                    <a:pt x="399" y="422"/>
                  </a:lnTo>
                  <a:lnTo>
                    <a:pt x="402" y="420"/>
                  </a:lnTo>
                  <a:lnTo>
                    <a:pt x="408" y="418"/>
                  </a:lnTo>
                  <a:lnTo>
                    <a:pt x="413" y="416"/>
                  </a:lnTo>
                  <a:lnTo>
                    <a:pt x="419" y="414"/>
                  </a:lnTo>
                  <a:lnTo>
                    <a:pt x="438" y="408"/>
                  </a:lnTo>
                  <a:lnTo>
                    <a:pt x="462" y="397"/>
                  </a:lnTo>
                  <a:lnTo>
                    <a:pt x="466" y="395"/>
                  </a:lnTo>
                  <a:lnTo>
                    <a:pt x="469" y="391"/>
                  </a:lnTo>
                  <a:lnTo>
                    <a:pt x="471" y="385"/>
                  </a:lnTo>
                  <a:lnTo>
                    <a:pt x="474" y="378"/>
                  </a:lnTo>
                  <a:lnTo>
                    <a:pt x="481" y="359"/>
                  </a:lnTo>
                  <a:lnTo>
                    <a:pt x="488" y="339"/>
                  </a:lnTo>
                  <a:lnTo>
                    <a:pt x="493" y="330"/>
                  </a:lnTo>
                  <a:lnTo>
                    <a:pt x="498" y="322"/>
                  </a:lnTo>
                  <a:lnTo>
                    <a:pt x="503" y="314"/>
                  </a:lnTo>
                  <a:lnTo>
                    <a:pt x="510" y="307"/>
                  </a:lnTo>
                  <a:lnTo>
                    <a:pt x="518" y="303"/>
                  </a:lnTo>
                  <a:lnTo>
                    <a:pt x="525" y="301"/>
                  </a:lnTo>
                  <a:lnTo>
                    <a:pt x="535" y="303"/>
                  </a:lnTo>
                  <a:lnTo>
                    <a:pt x="546" y="307"/>
                  </a:lnTo>
                  <a:lnTo>
                    <a:pt x="542" y="312"/>
                  </a:lnTo>
                  <a:lnTo>
                    <a:pt x="539" y="318"/>
                  </a:lnTo>
                  <a:lnTo>
                    <a:pt x="535" y="326"/>
                  </a:lnTo>
                  <a:lnTo>
                    <a:pt x="534" y="335"/>
                  </a:lnTo>
                  <a:lnTo>
                    <a:pt x="532" y="357"/>
                  </a:lnTo>
                  <a:lnTo>
                    <a:pt x="532" y="382"/>
                  </a:lnTo>
                  <a:lnTo>
                    <a:pt x="530" y="406"/>
                  </a:lnTo>
                  <a:lnTo>
                    <a:pt x="527" y="431"/>
                  </a:lnTo>
                  <a:lnTo>
                    <a:pt x="525" y="443"/>
                  </a:lnTo>
                  <a:lnTo>
                    <a:pt x="522" y="453"/>
                  </a:lnTo>
                  <a:lnTo>
                    <a:pt x="518" y="460"/>
                  </a:lnTo>
                  <a:lnTo>
                    <a:pt x="513" y="468"/>
                  </a:lnTo>
                  <a:lnTo>
                    <a:pt x="515" y="479"/>
                  </a:lnTo>
                  <a:lnTo>
                    <a:pt x="520" y="489"/>
                  </a:lnTo>
                  <a:lnTo>
                    <a:pt x="527" y="499"/>
                  </a:lnTo>
                  <a:lnTo>
                    <a:pt x="535" y="506"/>
                  </a:lnTo>
                  <a:lnTo>
                    <a:pt x="544" y="516"/>
                  </a:lnTo>
                  <a:lnTo>
                    <a:pt x="551" y="525"/>
                  </a:lnTo>
                  <a:lnTo>
                    <a:pt x="556" y="535"/>
                  </a:lnTo>
                  <a:lnTo>
                    <a:pt x="558" y="547"/>
                  </a:lnTo>
                  <a:lnTo>
                    <a:pt x="529" y="566"/>
                  </a:lnTo>
                  <a:lnTo>
                    <a:pt x="512" y="575"/>
                  </a:lnTo>
                  <a:lnTo>
                    <a:pt x="506" y="577"/>
                  </a:lnTo>
                  <a:lnTo>
                    <a:pt x="503" y="577"/>
                  </a:lnTo>
                  <a:lnTo>
                    <a:pt x="500" y="577"/>
                  </a:lnTo>
                  <a:lnTo>
                    <a:pt x="496" y="573"/>
                  </a:lnTo>
                  <a:lnTo>
                    <a:pt x="488" y="568"/>
                  </a:lnTo>
                  <a:lnTo>
                    <a:pt x="471" y="562"/>
                  </a:lnTo>
                  <a:lnTo>
                    <a:pt x="457" y="558"/>
                  </a:lnTo>
                  <a:lnTo>
                    <a:pt x="440" y="556"/>
                  </a:lnTo>
                  <a:lnTo>
                    <a:pt x="418" y="554"/>
                  </a:lnTo>
                  <a:lnTo>
                    <a:pt x="391" y="554"/>
                  </a:lnTo>
                  <a:close/>
                  <a:moveTo>
                    <a:pt x="542" y="623"/>
                  </a:moveTo>
                  <a:lnTo>
                    <a:pt x="532" y="635"/>
                  </a:lnTo>
                  <a:lnTo>
                    <a:pt x="525" y="646"/>
                  </a:lnTo>
                  <a:lnTo>
                    <a:pt x="518" y="658"/>
                  </a:lnTo>
                  <a:lnTo>
                    <a:pt x="515" y="669"/>
                  </a:lnTo>
                  <a:lnTo>
                    <a:pt x="512" y="681"/>
                  </a:lnTo>
                  <a:lnTo>
                    <a:pt x="510" y="692"/>
                  </a:lnTo>
                  <a:lnTo>
                    <a:pt x="508" y="704"/>
                  </a:lnTo>
                  <a:lnTo>
                    <a:pt x="508" y="715"/>
                  </a:lnTo>
                  <a:lnTo>
                    <a:pt x="501" y="714"/>
                  </a:lnTo>
                  <a:lnTo>
                    <a:pt x="496" y="714"/>
                  </a:lnTo>
                  <a:lnTo>
                    <a:pt x="495" y="712"/>
                  </a:lnTo>
                  <a:lnTo>
                    <a:pt x="493" y="708"/>
                  </a:lnTo>
                  <a:lnTo>
                    <a:pt x="495" y="702"/>
                  </a:lnTo>
                  <a:lnTo>
                    <a:pt x="496" y="694"/>
                  </a:lnTo>
                  <a:lnTo>
                    <a:pt x="500" y="685"/>
                  </a:lnTo>
                  <a:lnTo>
                    <a:pt x="501" y="677"/>
                  </a:lnTo>
                  <a:lnTo>
                    <a:pt x="500" y="671"/>
                  </a:lnTo>
                  <a:lnTo>
                    <a:pt x="498" y="668"/>
                  </a:lnTo>
                  <a:lnTo>
                    <a:pt x="493" y="666"/>
                  </a:lnTo>
                  <a:lnTo>
                    <a:pt x="486" y="662"/>
                  </a:lnTo>
                  <a:lnTo>
                    <a:pt x="481" y="658"/>
                  </a:lnTo>
                  <a:lnTo>
                    <a:pt x="471" y="652"/>
                  </a:lnTo>
                  <a:lnTo>
                    <a:pt x="459" y="646"/>
                  </a:lnTo>
                  <a:lnTo>
                    <a:pt x="448" y="643"/>
                  </a:lnTo>
                  <a:lnTo>
                    <a:pt x="447" y="639"/>
                  </a:lnTo>
                  <a:lnTo>
                    <a:pt x="448" y="637"/>
                  </a:lnTo>
                  <a:lnTo>
                    <a:pt x="452" y="635"/>
                  </a:lnTo>
                  <a:lnTo>
                    <a:pt x="460" y="633"/>
                  </a:lnTo>
                  <a:lnTo>
                    <a:pt x="489" y="627"/>
                  </a:lnTo>
                  <a:lnTo>
                    <a:pt x="542" y="623"/>
                  </a:lnTo>
                  <a:close/>
                  <a:moveTo>
                    <a:pt x="377" y="610"/>
                  </a:moveTo>
                  <a:lnTo>
                    <a:pt x="377" y="616"/>
                  </a:lnTo>
                  <a:lnTo>
                    <a:pt x="373" y="623"/>
                  </a:lnTo>
                  <a:lnTo>
                    <a:pt x="368" y="631"/>
                  </a:lnTo>
                  <a:lnTo>
                    <a:pt x="363" y="639"/>
                  </a:lnTo>
                  <a:lnTo>
                    <a:pt x="358" y="646"/>
                  </a:lnTo>
                  <a:lnTo>
                    <a:pt x="355" y="652"/>
                  </a:lnTo>
                  <a:lnTo>
                    <a:pt x="351" y="656"/>
                  </a:lnTo>
                  <a:lnTo>
                    <a:pt x="350" y="656"/>
                  </a:lnTo>
                  <a:lnTo>
                    <a:pt x="356" y="660"/>
                  </a:lnTo>
                  <a:lnTo>
                    <a:pt x="362" y="664"/>
                  </a:lnTo>
                  <a:lnTo>
                    <a:pt x="365" y="666"/>
                  </a:lnTo>
                  <a:lnTo>
                    <a:pt x="368" y="669"/>
                  </a:lnTo>
                  <a:lnTo>
                    <a:pt x="370" y="677"/>
                  </a:lnTo>
                  <a:lnTo>
                    <a:pt x="370" y="685"/>
                  </a:lnTo>
                  <a:lnTo>
                    <a:pt x="372" y="692"/>
                  </a:lnTo>
                  <a:lnTo>
                    <a:pt x="373" y="698"/>
                  </a:lnTo>
                  <a:lnTo>
                    <a:pt x="379" y="702"/>
                  </a:lnTo>
                  <a:lnTo>
                    <a:pt x="391" y="702"/>
                  </a:lnTo>
                  <a:lnTo>
                    <a:pt x="392" y="694"/>
                  </a:lnTo>
                  <a:lnTo>
                    <a:pt x="396" y="689"/>
                  </a:lnTo>
                  <a:lnTo>
                    <a:pt x="401" y="687"/>
                  </a:lnTo>
                  <a:lnTo>
                    <a:pt x="406" y="687"/>
                  </a:lnTo>
                  <a:lnTo>
                    <a:pt x="414" y="687"/>
                  </a:lnTo>
                  <a:lnTo>
                    <a:pt x="423" y="685"/>
                  </a:lnTo>
                  <a:lnTo>
                    <a:pt x="431" y="679"/>
                  </a:lnTo>
                  <a:lnTo>
                    <a:pt x="442" y="669"/>
                  </a:lnTo>
                  <a:lnTo>
                    <a:pt x="433" y="668"/>
                  </a:lnTo>
                  <a:lnTo>
                    <a:pt x="423" y="660"/>
                  </a:lnTo>
                  <a:lnTo>
                    <a:pt x="409" y="648"/>
                  </a:lnTo>
                  <a:lnTo>
                    <a:pt x="396" y="637"/>
                  </a:lnTo>
                  <a:lnTo>
                    <a:pt x="385" y="623"/>
                  </a:lnTo>
                  <a:lnTo>
                    <a:pt x="377" y="614"/>
                  </a:lnTo>
                  <a:lnTo>
                    <a:pt x="375" y="612"/>
                  </a:lnTo>
                  <a:lnTo>
                    <a:pt x="373" y="610"/>
                  </a:lnTo>
                  <a:lnTo>
                    <a:pt x="375" y="608"/>
                  </a:lnTo>
                  <a:lnTo>
                    <a:pt x="377" y="610"/>
                  </a:lnTo>
                  <a:close/>
                  <a:moveTo>
                    <a:pt x="264" y="587"/>
                  </a:moveTo>
                  <a:lnTo>
                    <a:pt x="341" y="608"/>
                  </a:lnTo>
                  <a:lnTo>
                    <a:pt x="341" y="595"/>
                  </a:lnTo>
                  <a:lnTo>
                    <a:pt x="341" y="573"/>
                  </a:lnTo>
                  <a:lnTo>
                    <a:pt x="339" y="550"/>
                  </a:lnTo>
                  <a:lnTo>
                    <a:pt x="338" y="527"/>
                  </a:lnTo>
                  <a:lnTo>
                    <a:pt x="334" y="502"/>
                  </a:lnTo>
                  <a:lnTo>
                    <a:pt x="331" y="481"/>
                  </a:lnTo>
                  <a:lnTo>
                    <a:pt x="326" y="464"/>
                  </a:lnTo>
                  <a:lnTo>
                    <a:pt x="321" y="453"/>
                  </a:lnTo>
                  <a:lnTo>
                    <a:pt x="314" y="453"/>
                  </a:lnTo>
                  <a:lnTo>
                    <a:pt x="307" y="453"/>
                  </a:lnTo>
                  <a:lnTo>
                    <a:pt x="300" y="456"/>
                  </a:lnTo>
                  <a:lnTo>
                    <a:pt x="292" y="462"/>
                  </a:lnTo>
                  <a:lnTo>
                    <a:pt x="285" y="470"/>
                  </a:lnTo>
                  <a:lnTo>
                    <a:pt x="278" y="477"/>
                  </a:lnTo>
                  <a:lnTo>
                    <a:pt x="271" y="487"/>
                  </a:lnTo>
                  <a:lnTo>
                    <a:pt x="264" y="499"/>
                  </a:lnTo>
                  <a:lnTo>
                    <a:pt x="259" y="508"/>
                  </a:lnTo>
                  <a:lnTo>
                    <a:pt x="256" y="520"/>
                  </a:lnTo>
                  <a:lnTo>
                    <a:pt x="252" y="533"/>
                  </a:lnTo>
                  <a:lnTo>
                    <a:pt x="252" y="545"/>
                  </a:lnTo>
                  <a:lnTo>
                    <a:pt x="252" y="556"/>
                  </a:lnTo>
                  <a:lnTo>
                    <a:pt x="254" y="566"/>
                  </a:lnTo>
                  <a:lnTo>
                    <a:pt x="259" y="577"/>
                  </a:lnTo>
                  <a:lnTo>
                    <a:pt x="264" y="587"/>
                  </a:lnTo>
                  <a:close/>
                  <a:moveTo>
                    <a:pt x="230" y="644"/>
                  </a:moveTo>
                  <a:lnTo>
                    <a:pt x="65" y="646"/>
                  </a:lnTo>
                  <a:lnTo>
                    <a:pt x="65" y="633"/>
                  </a:lnTo>
                  <a:lnTo>
                    <a:pt x="63" y="620"/>
                  </a:lnTo>
                  <a:lnTo>
                    <a:pt x="61" y="606"/>
                  </a:lnTo>
                  <a:lnTo>
                    <a:pt x="60" y="593"/>
                  </a:lnTo>
                  <a:lnTo>
                    <a:pt x="58" y="581"/>
                  </a:lnTo>
                  <a:lnTo>
                    <a:pt x="56" y="570"/>
                  </a:lnTo>
                  <a:lnTo>
                    <a:pt x="55" y="556"/>
                  </a:lnTo>
                  <a:lnTo>
                    <a:pt x="55" y="545"/>
                  </a:lnTo>
                  <a:lnTo>
                    <a:pt x="44" y="535"/>
                  </a:lnTo>
                  <a:lnTo>
                    <a:pt x="37" y="522"/>
                  </a:lnTo>
                  <a:lnTo>
                    <a:pt x="31" y="504"/>
                  </a:lnTo>
                  <a:lnTo>
                    <a:pt x="26" y="485"/>
                  </a:lnTo>
                  <a:lnTo>
                    <a:pt x="20" y="464"/>
                  </a:lnTo>
                  <a:lnTo>
                    <a:pt x="17" y="441"/>
                  </a:lnTo>
                  <a:lnTo>
                    <a:pt x="14" y="418"/>
                  </a:lnTo>
                  <a:lnTo>
                    <a:pt x="12" y="393"/>
                  </a:lnTo>
                  <a:lnTo>
                    <a:pt x="8" y="343"/>
                  </a:lnTo>
                  <a:lnTo>
                    <a:pt x="7" y="295"/>
                  </a:lnTo>
                  <a:lnTo>
                    <a:pt x="3" y="253"/>
                  </a:lnTo>
                  <a:lnTo>
                    <a:pt x="0" y="218"/>
                  </a:lnTo>
                  <a:lnTo>
                    <a:pt x="17" y="226"/>
                  </a:lnTo>
                  <a:lnTo>
                    <a:pt x="34" y="232"/>
                  </a:lnTo>
                  <a:lnTo>
                    <a:pt x="49" y="236"/>
                  </a:lnTo>
                  <a:lnTo>
                    <a:pt x="63" y="240"/>
                  </a:lnTo>
                  <a:lnTo>
                    <a:pt x="77" y="241"/>
                  </a:lnTo>
                  <a:lnTo>
                    <a:pt x="90" y="241"/>
                  </a:lnTo>
                  <a:lnTo>
                    <a:pt x="102" y="240"/>
                  </a:lnTo>
                  <a:lnTo>
                    <a:pt x="114" y="238"/>
                  </a:lnTo>
                  <a:lnTo>
                    <a:pt x="124" y="234"/>
                  </a:lnTo>
                  <a:lnTo>
                    <a:pt x="135" y="230"/>
                  </a:lnTo>
                  <a:lnTo>
                    <a:pt x="145" y="224"/>
                  </a:lnTo>
                  <a:lnTo>
                    <a:pt x="153" y="218"/>
                  </a:lnTo>
                  <a:lnTo>
                    <a:pt x="172" y="203"/>
                  </a:lnTo>
                  <a:lnTo>
                    <a:pt x="188" y="188"/>
                  </a:lnTo>
                  <a:lnTo>
                    <a:pt x="184" y="182"/>
                  </a:lnTo>
                  <a:lnTo>
                    <a:pt x="174" y="174"/>
                  </a:lnTo>
                  <a:lnTo>
                    <a:pt x="160" y="167"/>
                  </a:lnTo>
                  <a:lnTo>
                    <a:pt x="140" y="159"/>
                  </a:lnTo>
                  <a:lnTo>
                    <a:pt x="130" y="157"/>
                  </a:lnTo>
                  <a:lnTo>
                    <a:pt x="119" y="155"/>
                  </a:lnTo>
                  <a:lnTo>
                    <a:pt x="107" y="155"/>
                  </a:lnTo>
                  <a:lnTo>
                    <a:pt x="95" y="155"/>
                  </a:lnTo>
                  <a:lnTo>
                    <a:pt x="84" y="157"/>
                  </a:lnTo>
                  <a:lnTo>
                    <a:pt x="72" y="161"/>
                  </a:lnTo>
                  <a:lnTo>
                    <a:pt x="60" y="167"/>
                  </a:lnTo>
                  <a:lnTo>
                    <a:pt x="48" y="176"/>
                  </a:lnTo>
                  <a:lnTo>
                    <a:pt x="37" y="182"/>
                  </a:lnTo>
                  <a:lnTo>
                    <a:pt x="31" y="186"/>
                  </a:lnTo>
                  <a:lnTo>
                    <a:pt x="29" y="186"/>
                  </a:lnTo>
                  <a:lnTo>
                    <a:pt x="27" y="186"/>
                  </a:lnTo>
                  <a:lnTo>
                    <a:pt x="27" y="184"/>
                  </a:lnTo>
                  <a:lnTo>
                    <a:pt x="31" y="170"/>
                  </a:lnTo>
                  <a:lnTo>
                    <a:pt x="39" y="149"/>
                  </a:lnTo>
                  <a:lnTo>
                    <a:pt x="51" y="128"/>
                  </a:lnTo>
                  <a:lnTo>
                    <a:pt x="63" y="105"/>
                  </a:lnTo>
                  <a:lnTo>
                    <a:pt x="72" y="90"/>
                  </a:lnTo>
                  <a:lnTo>
                    <a:pt x="73" y="80"/>
                  </a:lnTo>
                  <a:lnTo>
                    <a:pt x="82" y="80"/>
                  </a:lnTo>
                  <a:lnTo>
                    <a:pt x="95" y="80"/>
                  </a:lnTo>
                  <a:lnTo>
                    <a:pt x="114" y="80"/>
                  </a:lnTo>
                  <a:lnTo>
                    <a:pt x="135" y="78"/>
                  </a:lnTo>
                  <a:lnTo>
                    <a:pt x="157" y="78"/>
                  </a:lnTo>
                  <a:lnTo>
                    <a:pt x="177" y="78"/>
                  </a:lnTo>
                  <a:lnTo>
                    <a:pt x="196" y="78"/>
                  </a:lnTo>
                  <a:lnTo>
                    <a:pt x="208" y="78"/>
                  </a:lnTo>
                  <a:lnTo>
                    <a:pt x="210" y="61"/>
                  </a:lnTo>
                  <a:lnTo>
                    <a:pt x="213" y="48"/>
                  </a:lnTo>
                  <a:lnTo>
                    <a:pt x="218" y="36"/>
                  </a:lnTo>
                  <a:lnTo>
                    <a:pt x="227" y="26"/>
                  </a:lnTo>
                  <a:lnTo>
                    <a:pt x="235" y="19"/>
                  </a:lnTo>
                  <a:lnTo>
                    <a:pt x="244" y="11"/>
                  </a:lnTo>
                  <a:lnTo>
                    <a:pt x="254" y="5"/>
                  </a:lnTo>
                  <a:lnTo>
                    <a:pt x="264" y="0"/>
                  </a:lnTo>
                  <a:lnTo>
                    <a:pt x="268" y="21"/>
                  </a:lnTo>
                  <a:lnTo>
                    <a:pt x="268" y="46"/>
                  </a:lnTo>
                  <a:lnTo>
                    <a:pt x="264" y="73"/>
                  </a:lnTo>
                  <a:lnTo>
                    <a:pt x="261" y="101"/>
                  </a:lnTo>
                  <a:lnTo>
                    <a:pt x="254" y="130"/>
                  </a:lnTo>
                  <a:lnTo>
                    <a:pt x="249" y="157"/>
                  </a:lnTo>
                  <a:lnTo>
                    <a:pt x="242" y="182"/>
                  </a:lnTo>
                  <a:lnTo>
                    <a:pt x="237" y="203"/>
                  </a:lnTo>
                  <a:lnTo>
                    <a:pt x="240" y="207"/>
                  </a:lnTo>
                  <a:lnTo>
                    <a:pt x="246" y="213"/>
                  </a:lnTo>
                  <a:lnTo>
                    <a:pt x="251" y="216"/>
                  </a:lnTo>
                  <a:lnTo>
                    <a:pt x="257" y="220"/>
                  </a:lnTo>
                  <a:lnTo>
                    <a:pt x="275" y="226"/>
                  </a:lnTo>
                  <a:lnTo>
                    <a:pt x="292" y="230"/>
                  </a:lnTo>
                  <a:lnTo>
                    <a:pt x="310" y="236"/>
                  </a:lnTo>
                  <a:lnTo>
                    <a:pt x="327" y="241"/>
                  </a:lnTo>
                  <a:lnTo>
                    <a:pt x="334" y="245"/>
                  </a:lnTo>
                  <a:lnTo>
                    <a:pt x="339" y="249"/>
                  </a:lnTo>
                  <a:lnTo>
                    <a:pt x="344" y="253"/>
                  </a:lnTo>
                  <a:lnTo>
                    <a:pt x="348" y="259"/>
                  </a:lnTo>
                  <a:lnTo>
                    <a:pt x="341" y="263"/>
                  </a:lnTo>
                  <a:lnTo>
                    <a:pt x="331" y="268"/>
                  </a:lnTo>
                  <a:lnTo>
                    <a:pt x="319" y="276"/>
                  </a:lnTo>
                  <a:lnTo>
                    <a:pt x="305" y="286"/>
                  </a:lnTo>
                  <a:lnTo>
                    <a:pt x="293" y="295"/>
                  </a:lnTo>
                  <a:lnTo>
                    <a:pt x="281" y="303"/>
                  </a:lnTo>
                  <a:lnTo>
                    <a:pt x="271" y="309"/>
                  </a:lnTo>
                  <a:lnTo>
                    <a:pt x="264" y="311"/>
                  </a:lnTo>
                  <a:lnTo>
                    <a:pt x="264" y="320"/>
                  </a:lnTo>
                  <a:lnTo>
                    <a:pt x="263" y="332"/>
                  </a:lnTo>
                  <a:lnTo>
                    <a:pt x="261" y="347"/>
                  </a:lnTo>
                  <a:lnTo>
                    <a:pt x="256" y="362"/>
                  </a:lnTo>
                  <a:lnTo>
                    <a:pt x="244" y="401"/>
                  </a:lnTo>
                  <a:lnTo>
                    <a:pt x="230" y="441"/>
                  </a:lnTo>
                  <a:lnTo>
                    <a:pt x="211" y="483"/>
                  </a:lnTo>
                  <a:lnTo>
                    <a:pt x="193" y="522"/>
                  </a:lnTo>
                  <a:lnTo>
                    <a:pt x="182" y="539"/>
                  </a:lnTo>
                  <a:lnTo>
                    <a:pt x="172" y="552"/>
                  </a:lnTo>
                  <a:lnTo>
                    <a:pt x="164" y="566"/>
                  </a:lnTo>
                  <a:lnTo>
                    <a:pt x="153" y="575"/>
                  </a:lnTo>
                  <a:lnTo>
                    <a:pt x="138" y="589"/>
                  </a:lnTo>
                  <a:lnTo>
                    <a:pt x="131" y="595"/>
                  </a:lnTo>
                  <a:lnTo>
                    <a:pt x="135" y="593"/>
                  </a:lnTo>
                  <a:lnTo>
                    <a:pt x="140" y="591"/>
                  </a:lnTo>
                  <a:lnTo>
                    <a:pt x="145" y="593"/>
                  </a:lnTo>
                  <a:lnTo>
                    <a:pt x="148" y="595"/>
                  </a:lnTo>
                  <a:lnTo>
                    <a:pt x="150" y="596"/>
                  </a:lnTo>
                  <a:lnTo>
                    <a:pt x="152" y="600"/>
                  </a:lnTo>
                  <a:lnTo>
                    <a:pt x="152" y="608"/>
                  </a:lnTo>
                  <a:lnTo>
                    <a:pt x="159" y="608"/>
                  </a:lnTo>
                  <a:lnTo>
                    <a:pt x="165" y="608"/>
                  </a:lnTo>
                  <a:lnTo>
                    <a:pt x="172" y="612"/>
                  </a:lnTo>
                  <a:lnTo>
                    <a:pt x="182" y="614"/>
                  </a:lnTo>
                  <a:lnTo>
                    <a:pt x="193" y="620"/>
                  </a:lnTo>
                  <a:lnTo>
                    <a:pt x="203" y="625"/>
                  </a:lnTo>
                  <a:lnTo>
                    <a:pt x="217" y="635"/>
                  </a:lnTo>
                  <a:lnTo>
                    <a:pt x="230" y="644"/>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6" name="Freeform 1090"/>
            <p:cNvSpPr>
              <a:spLocks/>
            </p:cNvSpPr>
            <p:nvPr/>
          </p:nvSpPr>
          <p:spPr bwMode="auto">
            <a:xfrm>
              <a:off x="3940" y="4081"/>
              <a:ext cx="68" cy="50"/>
            </a:xfrm>
            <a:custGeom>
              <a:avLst/>
              <a:gdLst>
                <a:gd name="T0" fmla="*/ 5 w 68"/>
                <a:gd name="T1" fmla="*/ 23 h 50"/>
                <a:gd name="T2" fmla="*/ 5 w 68"/>
                <a:gd name="T3" fmla="*/ 23 h 50"/>
                <a:gd name="T4" fmla="*/ 10 w 68"/>
                <a:gd name="T5" fmla="*/ 15 h 50"/>
                <a:gd name="T6" fmla="*/ 17 w 68"/>
                <a:gd name="T7" fmla="*/ 9 h 50"/>
                <a:gd name="T8" fmla="*/ 25 w 68"/>
                <a:gd name="T9" fmla="*/ 7 h 50"/>
                <a:gd name="T10" fmla="*/ 32 w 68"/>
                <a:gd name="T11" fmla="*/ 7 h 50"/>
                <a:gd name="T12" fmla="*/ 39 w 68"/>
                <a:gd name="T13" fmla="*/ 9 h 50"/>
                <a:gd name="T14" fmla="*/ 46 w 68"/>
                <a:gd name="T15" fmla="*/ 13 h 50"/>
                <a:gd name="T16" fmla="*/ 51 w 68"/>
                <a:gd name="T17" fmla="*/ 17 h 50"/>
                <a:gd name="T18" fmla="*/ 56 w 68"/>
                <a:gd name="T19" fmla="*/ 23 h 50"/>
                <a:gd name="T20" fmla="*/ 59 w 68"/>
                <a:gd name="T21" fmla="*/ 28 h 50"/>
                <a:gd name="T22" fmla="*/ 61 w 68"/>
                <a:gd name="T23" fmla="*/ 32 h 50"/>
                <a:gd name="T24" fmla="*/ 61 w 68"/>
                <a:gd name="T25" fmla="*/ 36 h 50"/>
                <a:gd name="T26" fmla="*/ 61 w 68"/>
                <a:gd name="T27" fmla="*/ 40 h 50"/>
                <a:gd name="T28" fmla="*/ 58 w 68"/>
                <a:gd name="T29" fmla="*/ 42 h 50"/>
                <a:gd name="T30" fmla="*/ 52 w 68"/>
                <a:gd name="T31" fmla="*/ 44 h 50"/>
                <a:gd name="T32" fmla="*/ 42 w 68"/>
                <a:gd name="T33" fmla="*/ 42 h 50"/>
                <a:gd name="T34" fmla="*/ 30 w 68"/>
                <a:gd name="T35" fmla="*/ 40 h 50"/>
                <a:gd name="T36" fmla="*/ 29 w 68"/>
                <a:gd name="T37" fmla="*/ 46 h 50"/>
                <a:gd name="T38" fmla="*/ 42 w 68"/>
                <a:gd name="T39" fmla="*/ 50 h 50"/>
                <a:gd name="T40" fmla="*/ 52 w 68"/>
                <a:gd name="T41" fmla="*/ 50 h 50"/>
                <a:gd name="T42" fmla="*/ 59 w 68"/>
                <a:gd name="T43" fmla="*/ 48 h 50"/>
                <a:gd name="T44" fmla="*/ 66 w 68"/>
                <a:gd name="T45" fmla="*/ 44 h 50"/>
                <a:gd name="T46" fmla="*/ 68 w 68"/>
                <a:gd name="T47" fmla="*/ 38 h 50"/>
                <a:gd name="T48" fmla="*/ 68 w 68"/>
                <a:gd name="T49" fmla="*/ 30 h 50"/>
                <a:gd name="T50" fmla="*/ 64 w 68"/>
                <a:gd name="T51" fmla="*/ 25 h 50"/>
                <a:gd name="T52" fmla="*/ 61 w 68"/>
                <a:gd name="T53" fmla="*/ 17 h 50"/>
                <a:gd name="T54" fmla="*/ 56 w 68"/>
                <a:gd name="T55" fmla="*/ 11 h 50"/>
                <a:gd name="T56" fmla="*/ 49 w 68"/>
                <a:gd name="T57" fmla="*/ 7 h 50"/>
                <a:gd name="T58" fmla="*/ 40 w 68"/>
                <a:gd name="T59" fmla="*/ 4 h 50"/>
                <a:gd name="T60" fmla="*/ 32 w 68"/>
                <a:gd name="T61" fmla="*/ 0 h 50"/>
                <a:gd name="T62" fmla="*/ 23 w 68"/>
                <a:gd name="T63" fmla="*/ 0 h 50"/>
                <a:gd name="T64" fmla="*/ 15 w 68"/>
                <a:gd name="T65" fmla="*/ 4 h 50"/>
                <a:gd name="T66" fmla="*/ 6 w 68"/>
                <a:gd name="T67" fmla="*/ 9 h 50"/>
                <a:gd name="T68" fmla="*/ 0 w 68"/>
                <a:gd name="T69" fmla="*/ 17 h 50"/>
                <a:gd name="T70" fmla="*/ 0 w 68"/>
                <a:gd name="T71" fmla="*/ 17 h 50"/>
                <a:gd name="T72" fmla="*/ 5 w 68"/>
                <a:gd name="T73" fmla="*/ 23 h 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8" h="50">
                  <a:moveTo>
                    <a:pt x="5" y="23"/>
                  </a:moveTo>
                  <a:lnTo>
                    <a:pt x="5" y="23"/>
                  </a:lnTo>
                  <a:lnTo>
                    <a:pt x="10" y="15"/>
                  </a:lnTo>
                  <a:lnTo>
                    <a:pt x="17" y="9"/>
                  </a:lnTo>
                  <a:lnTo>
                    <a:pt x="25" y="7"/>
                  </a:lnTo>
                  <a:lnTo>
                    <a:pt x="32" y="7"/>
                  </a:lnTo>
                  <a:lnTo>
                    <a:pt x="39" y="9"/>
                  </a:lnTo>
                  <a:lnTo>
                    <a:pt x="46" y="13"/>
                  </a:lnTo>
                  <a:lnTo>
                    <a:pt x="51" y="17"/>
                  </a:lnTo>
                  <a:lnTo>
                    <a:pt x="56" y="23"/>
                  </a:lnTo>
                  <a:lnTo>
                    <a:pt x="59" y="28"/>
                  </a:lnTo>
                  <a:lnTo>
                    <a:pt x="61" y="32"/>
                  </a:lnTo>
                  <a:lnTo>
                    <a:pt x="61" y="36"/>
                  </a:lnTo>
                  <a:lnTo>
                    <a:pt x="61" y="40"/>
                  </a:lnTo>
                  <a:lnTo>
                    <a:pt x="58" y="42"/>
                  </a:lnTo>
                  <a:lnTo>
                    <a:pt x="52" y="44"/>
                  </a:lnTo>
                  <a:lnTo>
                    <a:pt x="42" y="42"/>
                  </a:lnTo>
                  <a:lnTo>
                    <a:pt x="30" y="40"/>
                  </a:lnTo>
                  <a:lnTo>
                    <a:pt x="29" y="46"/>
                  </a:lnTo>
                  <a:lnTo>
                    <a:pt x="42" y="50"/>
                  </a:lnTo>
                  <a:lnTo>
                    <a:pt x="52" y="50"/>
                  </a:lnTo>
                  <a:lnTo>
                    <a:pt x="59" y="48"/>
                  </a:lnTo>
                  <a:lnTo>
                    <a:pt x="66" y="44"/>
                  </a:lnTo>
                  <a:lnTo>
                    <a:pt x="68" y="38"/>
                  </a:lnTo>
                  <a:lnTo>
                    <a:pt x="68" y="30"/>
                  </a:lnTo>
                  <a:lnTo>
                    <a:pt x="64" y="25"/>
                  </a:lnTo>
                  <a:lnTo>
                    <a:pt x="61" y="17"/>
                  </a:lnTo>
                  <a:lnTo>
                    <a:pt x="56" y="11"/>
                  </a:lnTo>
                  <a:lnTo>
                    <a:pt x="49" y="7"/>
                  </a:lnTo>
                  <a:lnTo>
                    <a:pt x="40" y="4"/>
                  </a:lnTo>
                  <a:lnTo>
                    <a:pt x="32" y="0"/>
                  </a:lnTo>
                  <a:lnTo>
                    <a:pt x="23" y="0"/>
                  </a:lnTo>
                  <a:lnTo>
                    <a:pt x="15" y="4"/>
                  </a:lnTo>
                  <a:lnTo>
                    <a:pt x="6" y="9"/>
                  </a:lnTo>
                  <a:lnTo>
                    <a:pt x="0" y="17"/>
                  </a:lnTo>
                  <a:lnTo>
                    <a:pt x="5"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7" name="Freeform 1091"/>
            <p:cNvSpPr>
              <a:spLocks/>
            </p:cNvSpPr>
            <p:nvPr/>
          </p:nvSpPr>
          <p:spPr bwMode="auto">
            <a:xfrm>
              <a:off x="3921" y="4098"/>
              <a:ext cx="49" cy="50"/>
            </a:xfrm>
            <a:custGeom>
              <a:avLst/>
              <a:gdLst>
                <a:gd name="T0" fmla="*/ 49 w 49"/>
                <a:gd name="T1" fmla="*/ 23 h 50"/>
                <a:gd name="T2" fmla="*/ 46 w 49"/>
                <a:gd name="T3" fmla="*/ 23 h 50"/>
                <a:gd name="T4" fmla="*/ 34 w 49"/>
                <a:gd name="T5" fmla="*/ 33 h 50"/>
                <a:gd name="T6" fmla="*/ 22 w 49"/>
                <a:gd name="T7" fmla="*/ 40 h 50"/>
                <a:gd name="T8" fmla="*/ 13 w 49"/>
                <a:gd name="T9" fmla="*/ 44 h 50"/>
                <a:gd name="T10" fmla="*/ 7 w 49"/>
                <a:gd name="T11" fmla="*/ 44 h 50"/>
                <a:gd name="T12" fmla="*/ 7 w 49"/>
                <a:gd name="T13" fmla="*/ 42 h 50"/>
                <a:gd name="T14" fmla="*/ 7 w 49"/>
                <a:gd name="T15" fmla="*/ 42 h 50"/>
                <a:gd name="T16" fmla="*/ 7 w 49"/>
                <a:gd name="T17" fmla="*/ 40 h 50"/>
                <a:gd name="T18" fmla="*/ 7 w 49"/>
                <a:gd name="T19" fmla="*/ 36 h 50"/>
                <a:gd name="T20" fmla="*/ 12 w 49"/>
                <a:gd name="T21" fmla="*/ 23 h 50"/>
                <a:gd name="T22" fmla="*/ 24 w 49"/>
                <a:gd name="T23" fmla="*/ 6 h 50"/>
                <a:gd name="T24" fmla="*/ 19 w 49"/>
                <a:gd name="T25" fmla="*/ 0 h 50"/>
                <a:gd name="T26" fmla="*/ 7 w 49"/>
                <a:gd name="T27" fmla="*/ 19 h 50"/>
                <a:gd name="T28" fmla="*/ 1 w 49"/>
                <a:gd name="T29" fmla="*/ 33 h 50"/>
                <a:gd name="T30" fmla="*/ 0 w 49"/>
                <a:gd name="T31" fmla="*/ 38 h 50"/>
                <a:gd name="T32" fmla="*/ 0 w 49"/>
                <a:gd name="T33" fmla="*/ 44 h 50"/>
                <a:gd name="T34" fmla="*/ 1 w 49"/>
                <a:gd name="T35" fmla="*/ 48 h 50"/>
                <a:gd name="T36" fmla="*/ 7 w 49"/>
                <a:gd name="T37" fmla="*/ 50 h 50"/>
                <a:gd name="T38" fmla="*/ 13 w 49"/>
                <a:gd name="T39" fmla="*/ 50 h 50"/>
                <a:gd name="T40" fmla="*/ 24 w 49"/>
                <a:gd name="T41" fmla="*/ 46 h 50"/>
                <a:gd name="T42" fmla="*/ 36 w 49"/>
                <a:gd name="T43" fmla="*/ 38 h 50"/>
                <a:gd name="T44" fmla="*/ 49 w 49"/>
                <a:gd name="T45" fmla="*/ 29 h 50"/>
                <a:gd name="T46" fmla="*/ 48 w 49"/>
                <a:gd name="T47" fmla="*/ 29 h 50"/>
                <a:gd name="T48" fmla="*/ 49 w 49"/>
                <a:gd name="T49" fmla="*/ 23 h 50"/>
                <a:gd name="T50" fmla="*/ 48 w 49"/>
                <a:gd name="T51" fmla="*/ 23 h 50"/>
                <a:gd name="T52" fmla="*/ 46 w 49"/>
                <a:gd name="T53" fmla="*/ 23 h 50"/>
                <a:gd name="T54" fmla="*/ 49 w 49"/>
                <a:gd name="T55" fmla="*/ 23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9" h="50">
                  <a:moveTo>
                    <a:pt x="49" y="23"/>
                  </a:moveTo>
                  <a:lnTo>
                    <a:pt x="46" y="23"/>
                  </a:lnTo>
                  <a:lnTo>
                    <a:pt x="34" y="33"/>
                  </a:lnTo>
                  <a:lnTo>
                    <a:pt x="22" y="40"/>
                  </a:lnTo>
                  <a:lnTo>
                    <a:pt x="13" y="44"/>
                  </a:lnTo>
                  <a:lnTo>
                    <a:pt x="7" y="44"/>
                  </a:lnTo>
                  <a:lnTo>
                    <a:pt x="7" y="42"/>
                  </a:lnTo>
                  <a:lnTo>
                    <a:pt x="7" y="40"/>
                  </a:lnTo>
                  <a:lnTo>
                    <a:pt x="7" y="36"/>
                  </a:lnTo>
                  <a:lnTo>
                    <a:pt x="12" y="23"/>
                  </a:lnTo>
                  <a:lnTo>
                    <a:pt x="24" y="6"/>
                  </a:lnTo>
                  <a:lnTo>
                    <a:pt x="19" y="0"/>
                  </a:lnTo>
                  <a:lnTo>
                    <a:pt x="7" y="19"/>
                  </a:lnTo>
                  <a:lnTo>
                    <a:pt x="1" y="33"/>
                  </a:lnTo>
                  <a:lnTo>
                    <a:pt x="0" y="38"/>
                  </a:lnTo>
                  <a:lnTo>
                    <a:pt x="0" y="44"/>
                  </a:lnTo>
                  <a:lnTo>
                    <a:pt x="1" y="48"/>
                  </a:lnTo>
                  <a:lnTo>
                    <a:pt x="7" y="50"/>
                  </a:lnTo>
                  <a:lnTo>
                    <a:pt x="13" y="50"/>
                  </a:lnTo>
                  <a:lnTo>
                    <a:pt x="24" y="46"/>
                  </a:lnTo>
                  <a:lnTo>
                    <a:pt x="36" y="38"/>
                  </a:lnTo>
                  <a:lnTo>
                    <a:pt x="49" y="29"/>
                  </a:lnTo>
                  <a:lnTo>
                    <a:pt x="48" y="29"/>
                  </a:lnTo>
                  <a:lnTo>
                    <a:pt x="49" y="23"/>
                  </a:lnTo>
                  <a:lnTo>
                    <a:pt x="48" y="23"/>
                  </a:lnTo>
                  <a:lnTo>
                    <a:pt x="46" y="23"/>
                  </a:lnTo>
                  <a:lnTo>
                    <a:pt x="49" y="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8" name="Freeform 1092"/>
            <p:cNvSpPr>
              <a:spLocks/>
            </p:cNvSpPr>
            <p:nvPr/>
          </p:nvSpPr>
          <p:spPr bwMode="auto">
            <a:xfrm>
              <a:off x="3479" y="3929"/>
              <a:ext cx="77" cy="161"/>
            </a:xfrm>
            <a:custGeom>
              <a:avLst/>
              <a:gdLst>
                <a:gd name="T0" fmla="*/ 75 w 77"/>
                <a:gd name="T1" fmla="*/ 0 h 161"/>
                <a:gd name="T2" fmla="*/ 75 w 77"/>
                <a:gd name="T3" fmla="*/ 0 h 161"/>
                <a:gd name="T4" fmla="*/ 50 w 77"/>
                <a:gd name="T5" fmla="*/ 12 h 161"/>
                <a:gd name="T6" fmla="*/ 32 w 77"/>
                <a:gd name="T7" fmla="*/ 17 h 161"/>
                <a:gd name="T8" fmla="*/ 26 w 77"/>
                <a:gd name="T9" fmla="*/ 19 h 161"/>
                <a:gd name="T10" fmla="*/ 19 w 77"/>
                <a:gd name="T11" fmla="*/ 21 h 161"/>
                <a:gd name="T12" fmla="*/ 14 w 77"/>
                <a:gd name="T13" fmla="*/ 23 h 161"/>
                <a:gd name="T14" fmla="*/ 9 w 77"/>
                <a:gd name="T15" fmla="*/ 27 h 161"/>
                <a:gd name="T16" fmla="*/ 5 w 77"/>
                <a:gd name="T17" fmla="*/ 33 h 161"/>
                <a:gd name="T18" fmla="*/ 4 w 77"/>
                <a:gd name="T19" fmla="*/ 40 h 161"/>
                <a:gd name="T20" fmla="*/ 2 w 77"/>
                <a:gd name="T21" fmla="*/ 52 h 161"/>
                <a:gd name="T22" fmla="*/ 2 w 77"/>
                <a:gd name="T23" fmla="*/ 65 h 161"/>
                <a:gd name="T24" fmla="*/ 0 w 77"/>
                <a:gd name="T25" fmla="*/ 104 h 161"/>
                <a:gd name="T26" fmla="*/ 2 w 77"/>
                <a:gd name="T27" fmla="*/ 161 h 161"/>
                <a:gd name="T28" fmla="*/ 7 w 77"/>
                <a:gd name="T29" fmla="*/ 161 h 161"/>
                <a:gd name="T30" fmla="*/ 7 w 77"/>
                <a:gd name="T31" fmla="*/ 104 h 161"/>
                <a:gd name="T32" fmla="*/ 7 w 77"/>
                <a:gd name="T33" fmla="*/ 65 h 161"/>
                <a:gd name="T34" fmla="*/ 9 w 77"/>
                <a:gd name="T35" fmla="*/ 52 h 161"/>
                <a:gd name="T36" fmla="*/ 10 w 77"/>
                <a:gd name="T37" fmla="*/ 42 h 161"/>
                <a:gd name="T38" fmla="*/ 12 w 77"/>
                <a:gd name="T39" fmla="*/ 37 h 161"/>
                <a:gd name="T40" fmla="*/ 14 w 77"/>
                <a:gd name="T41" fmla="*/ 33 h 161"/>
                <a:gd name="T42" fmla="*/ 17 w 77"/>
                <a:gd name="T43" fmla="*/ 29 h 161"/>
                <a:gd name="T44" fmla="*/ 21 w 77"/>
                <a:gd name="T45" fmla="*/ 27 h 161"/>
                <a:gd name="T46" fmla="*/ 27 w 77"/>
                <a:gd name="T47" fmla="*/ 25 h 161"/>
                <a:gd name="T48" fmla="*/ 34 w 77"/>
                <a:gd name="T49" fmla="*/ 23 h 161"/>
                <a:gd name="T50" fmla="*/ 53 w 77"/>
                <a:gd name="T51" fmla="*/ 19 h 161"/>
                <a:gd name="T52" fmla="*/ 77 w 77"/>
                <a:gd name="T53" fmla="*/ 6 h 161"/>
                <a:gd name="T54" fmla="*/ 75 w 77"/>
                <a:gd name="T55" fmla="*/ 6 h 161"/>
                <a:gd name="T56" fmla="*/ 75 w 77"/>
                <a:gd name="T57" fmla="*/ 0 h 16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7" h="161">
                  <a:moveTo>
                    <a:pt x="75" y="0"/>
                  </a:moveTo>
                  <a:lnTo>
                    <a:pt x="75" y="0"/>
                  </a:lnTo>
                  <a:lnTo>
                    <a:pt x="50" y="12"/>
                  </a:lnTo>
                  <a:lnTo>
                    <a:pt x="32" y="17"/>
                  </a:lnTo>
                  <a:lnTo>
                    <a:pt x="26" y="19"/>
                  </a:lnTo>
                  <a:lnTo>
                    <a:pt x="19" y="21"/>
                  </a:lnTo>
                  <a:lnTo>
                    <a:pt x="14" y="23"/>
                  </a:lnTo>
                  <a:lnTo>
                    <a:pt x="9" y="27"/>
                  </a:lnTo>
                  <a:lnTo>
                    <a:pt x="5" y="33"/>
                  </a:lnTo>
                  <a:lnTo>
                    <a:pt x="4" y="40"/>
                  </a:lnTo>
                  <a:lnTo>
                    <a:pt x="2" y="52"/>
                  </a:lnTo>
                  <a:lnTo>
                    <a:pt x="2" y="65"/>
                  </a:lnTo>
                  <a:lnTo>
                    <a:pt x="0" y="104"/>
                  </a:lnTo>
                  <a:lnTo>
                    <a:pt x="2" y="161"/>
                  </a:lnTo>
                  <a:lnTo>
                    <a:pt x="7" y="161"/>
                  </a:lnTo>
                  <a:lnTo>
                    <a:pt x="7" y="104"/>
                  </a:lnTo>
                  <a:lnTo>
                    <a:pt x="7" y="65"/>
                  </a:lnTo>
                  <a:lnTo>
                    <a:pt x="9" y="52"/>
                  </a:lnTo>
                  <a:lnTo>
                    <a:pt x="10" y="42"/>
                  </a:lnTo>
                  <a:lnTo>
                    <a:pt x="12" y="37"/>
                  </a:lnTo>
                  <a:lnTo>
                    <a:pt x="14" y="33"/>
                  </a:lnTo>
                  <a:lnTo>
                    <a:pt x="17" y="29"/>
                  </a:lnTo>
                  <a:lnTo>
                    <a:pt x="21" y="27"/>
                  </a:lnTo>
                  <a:lnTo>
                    <a:pt x="27" y="25"/>
                  </a:lnTo>
                  <a:lnTo>
                    <a:pt x="34" y="23"/>
                  </a:lnTo>
                  <a:lnTo>
                    <a:pt x="53" y="19"/>
                  </a:lnTo>
                  <a:lnTo>
                    <a:pt x="77" y="6"/>
                  </a:lnTo>
                  <a:lnTo>
                    <a:pt x="75" y="6"/>
                  </a:lnTo>
                  <a:lnTo>
                    <a:pt x="7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59" name="Freeform 1093"/>
            <p:cNvSpPr>
              <a:spLocks/>
            </p:cNvSpPr>
            <p:nvPr/>
          </p:nvSpPr>
          <p:spPr bwMode="auto">
            <a:xfrm>
              <a:off x="3554" y="3835"/>
              <a:ext cx="91" cy="100"/>
            </a:xfrm>
            <a:custGeom>
              <a:avLst/>
              <a:gdLst>
                <a:gd name="T0" fmla="*/ 85 w 91"/>
                <a:gd name="T1" fmla="*/ 12 h 100"/>
                <a:gd name="T2" fmla="*/ 85 w 91"/>
                <a:gd name="T3" fmla="*/ 6 h 100"/>
                <a:gd name="T4" fmla="*/ 73 w 91"/>
                <a:gd name="T5" fmla="*/ 0 h 100"/>
                <a:gd name="T6" fmla="*/ 63 w 91"/>
                <a:gd name="T7" fmla="*/ 0 h 100"/>
                <a:gd name="T8" fmla="*/ 55 w 91"/>
                <a:gd name="T9" fmla="*/ 2 h 100"/>
                <a:gd name="T10" fmla="*/ 46 w 91"/>
                <a:gd name="T11" fmla="*/ 6 h 100"/>
                <a:gd name="T12" fmla="*/ 39 w 91"/>
                <a:gd name="T13" fmla="*/ 12 h 100"/>
                <a:gd name="T14" fmla="*/ 34 w 91"/>
                <a:gd name="T15" fmla="*/ 19 h 100"/>
                <a:gd name="T16" fmla="*/ 27 w 91"/>
                <a:gd name="T17" fmla="*/ 29 h 100"/>
                <a:gd name="T18" fmla="*/ 24 w 91"/>
                <a:gd name="T19" fmla="*/ 38 h 100"/>
                <a:gd name="T20" fmla="*/ 15 w 91"/>
                <a:gd name="T21" fmla="*/ 60 h 100"/>
                <a:gd name="T22" fmla="*/ 9 w 91"/>
                <a:gd name="T23" fmla="*/ 77 h 100"/>
                <a:gd name="T24" fmla="*/ 5 w 91"/>
                <a:gd name="T25" fmla="*/ 84 h 100"/>
                <a:gd name="T26" fmla="*/ 4 w 91"/>
                <a:gd name="T27" fmla="*/ 90 h 100"/>
                <a:gd name="T28" fmla="*/ 2 w 91"/>
                <a:gd name="T29" fmla="*/ 94 h 100"/>
                <a:gd name="T30" fmla="*/ 0 w 91"/>
                <a:gd name="T31" fmla="*/ 94 h 100"/>
                <a:gd name="T32" fmla="*/ 0 w 91"/>
                <a:gd name="T33" fmla="*/ 100 h 100"/>
                <a:gd name="T34" fmla="*/ 5 w 91"/>
                <a:gd name="T35" fmla="*/ 98 h 100"/>
                <a:gd name="T36" fmla="*/ 9 w 91"/>
                <a:gd name="T37" fmla="*/ 94 h 100"/>
                <a:gd name="T38" fmla="*/ 12 w 91"/>
                <a:gd name="T39" fmla="*/ 88 h 100"/>
                <a:gd name="T40" fmla="*/ 15 w 91"/>
                <a:gd name="T41" fmla="*/ 81 h 100"/>
                <a:gd name="T42" fmla="*/ 21 w 91"/>
                <a:gd name="T43" fmla="*/ 61 h 100"/>
                <a:gd name="T44" fmla="*/ 29 w 91"/>
                <a:gd name="T45" fmla="*/ 42 h 100"/>
                <a:gd name="T46" fmla="*/ 34 w 91"/>
                <a:gd name="T47" fmla="*/ 33 h 100"/>
                <a:gd name="T48" fmla="*/ 39 w 91"/>
                <a:gd name="T49" fmla="*/ 25 h 100"/>
                <a:gd name="T50" fmla="*/ 44 w 91"/>
                <a:gd name="T51" fmla="*/ 17 h 100"/>
                <a:gd name="T52" fmla="*/ 50 w 91"/>
                <a:gd name="T53" fmla="*/ 12 h 100"/>
                <a:gd name="T54" fmla="*/ 56 w 91"/>
                <a:gd name="T55" fmla="*/ 8 h 100"/>
                <a:gd name="T56" fmla="*/ 65 w 91"/>
                <a:gd name="T57" fmla="*/ 6 h 100"/>
                <a:gd name="T58" fmla="*/ 72 w 91"/>
                <a:gd name="T59" fmla="*/ 8 h 100"/>
                <a:gd name="T60" fmla="*/ 82 w 91"/>
                <a:gd name="T61" fmla="*/ 12 h 100"/>
                <a:gd name="T62" fmla="*/ 82 w 91"/>
                <a:gd name="T63" fmla="*/ 6 h 100"/>
                <a:gd name="T64" fmla="*/ 85 w 91"/>
                <a:gd name="T65" fmla="*/ 12 h 100"/>
                <a:gd name="T66" fmla="*/ 91 w 91"/>
                <a:gd name="T67" fmla="*/ 8 h 100"/>
                <a:gd name="T68" fmla="*/ 85 w 91"/>
                <a:gd name="T69" fmla="*/ 6 h 100"/>
                <a:gd name="T70" fmla="*/ 85 w 91"/>
                <a:gd name="T71" fmla="*/ 12 h 1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1" h="100">
                  <a:moveTo>
                    <a:pt x="85" y="12"/>
                  </a:moveTo>
                  <a:lnTo>
                    <a:pt x="85" y="6"/>
                  </a:lnTo>
                  <a:lnTo>
                    <a:pt x="73" y="0"/>
                  </a:lnTo>
                  <a:lnTo>
                    <a:pt x="63" y="0"/>
                  </a:lnTo>
                  <a:lnTo>
                    <a:pt x="55" y="2"/>
                  </a:lnTo>
                  <a:lnTo>
                    <a:pt x="46" y="6"/>
                  </a:lnTo>
                  <a:lnTo>
                    <a:pt x="39" y="12"/>
                  </a:lnTo>
                  <a:lnTo>
                    <a:pt x="34" y="19"/>
                  </a:lnTo>
                  <a:lnTo>
                    <a:pt x="27" y="29"/>
                  </a:lnTo>
                  <a:lnTo>
                    <a:pt x="24" y="38"/>
                  </a:lnTo>
                  <a:lnTo>
                    <a:pt x="15" y="60"/>
                  </a:lnTo>
                  <a:lnTo>
                    <a:pt x="9" y="77"/>
                  </a:lnTo>
                  <a:lnTo>
                    <a:pt x="5" y="84"/>
                  </a:lnTo>
                  <a:lnTo>
                    <a:pt x="4" y="90"/>
                  </a:lnTo>
                  <a:lnTo>
                    <a:pt x="2" y="94"/>
                  </a:lnTo>
                  <a:lnTo>
                    <a:pt x="0" y="94"/>
                  </a:lnTo>
                  <a:lnTo>
                    <a:pt x="0" y="100"/>
                  </a:lnTo>
                  <a:lnTo>
                    <a:pt x="5" y="98"/>
                  </a:lnTo>
                  <a:lnTo>
                    <a:pt x="9" y="94"/>
                  </a:lnTo>
                  <a:lnTo>
                    <a:pt x="12" y="88"/>
                  </a:lnTo>
                  <a:lnTo>
                    <a:pt x="15" y="81"/>
                  </a:lnTo>
                  <a:lnTo>
                    <a:pt x="21" y="61"/>
                  </a:lnTo>
                  <a:lnTo>
                    <a:pt x="29" y="42"/>
                  </a:lnTo>
                  <a:lnTo>
                    <a:pt x="34" y="33"/>
                  </a:lnTo>
                  <a:lnTo>
                    <a:pt x="39" y="25"/>
                  </a:lnTo>
                  <a:lnTo>
                    <a:pt x="44" y="17"/>
                  </a:lnTo>
                  <a:lnTo>
                    <a:pt x="50" y="12"/>
                  </a:lnTo>
                  <a:lnTo>
                    <a:pt x="56" y="8"/>
                  </a:lnTo>
                  <a:lnTo>
                    <a:pt x="65" y="6"/>
                  </a:lnTo>
                  <a:lnTo>
                    <a:pt x="72" y="8"/>
                  </a:lnTo>
                  <a:lnTo>
                    <a:pt x="82" y="12"/>
                  </a:lnTo>
                  <a:lnTo>
                    <a:pt x="82" y="6"/>
                  </a:lnTo>
                  <a:lnTo>
                    <a:pt x="85" y="12"/>
                  </a:lnTo>
                  <a:lnTo>
                    <a:pt x="91" y="8"/>
                  </a:lnTo>
                  <a:lnTo>
                    <a:pt x="85" y="6"/>
                  </a:lnTo>
                  <a:lnTo>
                    <a:pt x="85" y="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0" name="Freeform 1094"/>
            <p:cNvSpPr>
              <a:spLocks/>
            </p:cNvSpPr>
            <p:nvPr/>
          </p:nvSpPr>
          <p:spPr bwMode="auto">
            <a:xfrm>
              <a:off x="3602" y="3841"/>
              <a:ext cx="37" cy="165"/>
            </a:xfrm>
            <a:custGeom>
              <a:avLst/>
              <a:gdLst>
                <a:gd name="T0" fmla="*/ 7 w 37"/>
                <a:gd name="T1" fmla="*/ 163 h 165"/>
                <a:gd name="T2" fmla="*/ 7 w 37"/>
                <a:gd name="T3" fmla="*/ 165 h 165"/>
                <a:gd name="T4" fmla="*/ 12 w 37"/>
                <a:gd name="T5" fmla="*/ 157 h 165"/>
                <a:gd name="T6" fmla="*/ 15 w 37"/>
                <a:gd name="T7" fmla="*/ 149 h 165"/>
                <a:gd name="T8" fmla="*/ 19 w 37"/>
                <a:gd name="T9" fmla="*/ 138 h 165"/>
                <a:gd name="T10" fmla="*/ 20 w 37"/>
                <a:gd name="T11" fmla="*/ 126 h 165"/>
                <a:gd name="T12" fmla="*/ 24 w 37"/>
                <a:gd name="T13" fmla="*/ 103 h 165"/>
                <a:gd name="T14" fmla="*/ 24 w 37"/>
                <a:gd name="T15" fmla="*/ 77 h 165"/>
                <a:gd name="T16" fmla="*/ 25 w 37"/>
                <a:gd name="T17" fmla="*/ 52 h 165"/>
                <a:gd name="T18" fmla="*/ 27 w 37"/>
                <a:gd name="T19" fmla="*/ 30 h 165"/>
                <a:gd name="T20" fmla="*/ 29 w 37"/>
                <a:gd name="T21" fmla="*/ 21 h 165"/>
                <a:gd name="T22" fmla="*/ 31 w 37"/>
                <a:gd name="T23" fmla="*/ 13 h 165"/>
                <a:gd name="T24" fmla="*/ 34 w 37"/>
                <a:gd name="T25" fmla="*/ 9 h 165"/>
                <a:gd name="T26" fmla="*/ 37 w 37"/>
                <a:gd name="T27" fmla="*/ 6 h 165"/>
                <a:gd name="T28" fmla="*/ 34 w 37"/>
                <a:gd name="T29" fmla="*/ 0 h 165"/>
                <a:gd name="T30" fmla="*/ 29 w 37"/>
                <a:gd name="T31" fmla="*/ 4 h 165"/>
                <a:gd name="T32" fmla="*/ 25 w 37"/>
                <a:gd name="T33" fmla="*/ 11 h 165"/>
                <a:gd name="T34" fmla="*/ 24 w 37"/>
                <a:gd name="T35" fmla="*/ 19 h 165"/>
                <a:gd name="T36" fmla="*/ 22 w 37"/>
                <a:gd name="T37" fmla="*/ 29 h 165"/>
                <a:gd name="T38" fmla="*/ 19 w 37"/>
                <a:gd name="T39" fmla="*/ 52 h 165"/>
                <a:gd name="T40" fmla="*/ 19 w 37"/>
                <a:gd name="T41" fmla="*/ 77 h 165"/>
                <a:gd name="T42" fmla="*/ 17 w 37"/>
                <a:gd name="T43" fmla="*/ 101 h 165"/>
                <a:gd name="T44" fmla="*/ 14 w 37"/>
                <a:gd name="T45" fmla="*/ 126 h 165"/>
                <a:gd name="T46" fmla="*/ 12 w 37"/>
                <a:gd name="T47" fmla="*/ 136 h 165"/>
                <a:gd name="T48" fmla="*/ 8 w 37"/>
                <a:gd name="T49" fmla="*/ 146 h 165"/>
                <a:gd name="T50" fmla="*/ 5 w 37"/>
                <a:gd name="T51" fmla="*/ 153 h 165"/>
                <a:gd name="T52" fmla="*/ 2 w 37"/>
                <a:gd name="T53" fmla="*/ 161 h 165"/>
                <a:gd name="T54" fmla="*/ 0 w 37"/>
                <a:gd name="T55" fmla="*/ 163 h 165"/>
                <a:gd name="T56" fmla="*/ 7 w 37"/>
                <a:gd name="T57" fmla="*/ 163 h 1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7" h="165">
                  <a:moveTo>
                    <a:pt x="7" y="163"/>
                  </a:moveTo>
                  <a:lnTo>
                    <a:pt x="7" y="165"/>
                  </a:lnTo>
                  <a:lnTo>
                    <a:pt x="12" y="157"/>
                  </a:lnTo>
                  <a:lnTo>
                    <a:pt x="15" y="149"/>
                  </a:lnTo>
                  <a:lnTo>
                    <a:pt x="19" y="138"/>
                  </a:lnTo>
                  <a:lnTo>
                    <a:pt x="20" y="126"/>
                  </a:lnTo>
                  <a:lnTo>
                    <a:pt x="24" y="103"/>
                  </a:lnTo>
                  <a:lnTo>
                    <a:pt x="24" y="77"/>
                  </a:lnTo>
                  <a:lnTo>
                    <a:pt x="25" y="52"/>
                  </a:lnTo>
                  <a:lnTo>
                    <a:pt x="27" y="30"/>
                  </a:lnTo>
                  <a:lnTo>
                    <a:pt x="29" y="21"/>
                  </a:lnTo>
                  <a:lnTo>
                    <a:pt x="31" y="13"/>
                  </a:lnTo>
                  <a:lnTo>
                    <a:pt x="34" y="9"/>
                  </a:lnTo>
                  <a:lnTo>
                    <a:pt x="37" y="6"/>
                  </a:lnTo>
                  <a:lnTo>
                    <a:pt x="34" y="0"/>
                  </a:lnTo>
                  <a:lnTo>
                    <a:pt x="29" y="4"/>
                  </a:lnTo>
                  <a:lnTo>
                    <a:pt x="25" y="11"/>
                  </a:lnTo>
                  <a:lnTo>
                    <a:pt x="24" y="19"/>
                  </a:lnTo>
                  <a:lnTo>
                    <a:pt x="22" y="29"/>
                  </a:lnTo>
                  <a:lnTo>
                    <a:pt x="19" y="52"/>
                  </a:lnTo>
                  <a:lnTo>
                    <a:pt x="19" y="77"/>
                  </a:lnTo>
                  <a:lnTo>
                    <a:pt x="17" y="101"/>
                  </a:lnTo>
                  <a:lnTo>
                    <a:pt x="14" y="126"/>
                  </a:lnTo>
                  <a:lnTo>
                    <a:pt x="12" y="136"/>
                  </a:lnTo>
                  <a:lnTo>
                    <a:pt x="8" y="146"/>
                  </a:lnTo>
                  <a:lnTo>
                    <a:pt x="5" y="153"/>
                  </a:lnTo>
                  <a:lnTo>
                    <a:pt x="2" y="161"/>
                  </a:lnTo>
                  <a:lnTo>
                    <a:pt x="0" y="163"/>
                  </a:lnTo>
                  <a:lnTo>
                    <a:pt x="7" y="16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1" name="Freeform 1095"/>
            <p:cNvSpPr>
              <a:spLocks/>
            </p:cNvSpPr>
            <p:nvPr/>
          </p:nvSpPr>
          <p:spPr bwMode="auto">
            <a:xfrm>
              <a:off x="3602" y="4004"/>
              <a:ext cx="51" cy="81"/>
            </a:xfrm>
            <a:custGeom>
              <a:avLst/>
              <a:gdLst>
                <a:gd name="T0" fmla="*/ 49 w 51"/>
                <a:gd name="T1" fmla="*/ 81 h 81"/>
                <a:gd name="T2" fmla="*/ 51 w 51"/>
                <a:gd name="T3" fmla="*/ 79 h 81"/>
                <a:gd name="T4" fmla="*/ 49 w 51"/>
                <a:gd name="T5" fmla="*/ 65 h 81"/>
                <a:gd name="T6" fmla="*/ 44 w 51"/>
                <a:gd name="T7" fmla="*/ 56 h 81"/>
                <a:gd name="T8" fmla="*/ 36 w 51"/>
                <a:gd name="T9" fmla="*/ 46 h 81"/>
                <a:gd name="T10" fmla="*/ 29 w 51"/>
                <a:gd name="T11" fmla="*/ 36 h 81"/>
                <a:gd name="T12" fmla="*/ 20 w 51"/>
                <a:gd name="T13" fmla="*/ 27 h 81"/>
                <a:gd name="T14" fmla="*/ 14 w 51"/>
                <a:gd name="T15" fmla="*/ 19 h 81"/>
                <a:gd name="T16" fmla="*/ 8 w 51"/>
                <a:gd name="T17" fmla="*/ 9 h 81"/>
                <a:gd name="T18" fmla="*/ 7 w 51"/>
                <a:gd name="T19" fmla="*/ 0 h 81"/>
                <a:gd name="T20" fmla="*/ 0 w 51"/>
                <a:gd name="T21" fmla="*/ 0 h 81"/>
                <a:gd name="T22" fmla="*/ 3 w 51"/>
                <a:gd name="T23" fmla="*/ 11 h 81"/>
                <a:gd name="T24" fmla="*/ 8 w 51"/>
                <a:gd name="T25" fmla="*/ 23 h 81"/>
                <a:gd name="T26" fmla="*/ 15 w 51"/>
                <a:gd name="T27" fmla="*/ 33 h 81"/>
                <a:gd name="T28" fmla="*/ 24 w 51"/>
                <a:gd name="T29" fmla="*/ 42 h 81"/>
                <a:gd name="T30" fmla="*/ 32 w 51"/>
                <a:gd name="T31" fmla="*/ 50 h 81"/>
                <a:gd name="T32" fmla="*/ 39 w 51"/>
                <a:gd name="T33" fmla="*/ 59 h 81"/>
                <a:gd name="T34" fmla="*/ 43 w 51"/>
                <a:gd name="T35" fmla="*/ 69 h 81"/>
                <a:gd name="T36" fmla="*/ 44 w 51"/>
                <a:gd name="T37" fmla="*/ 79 h 81"/>
                <a:gd name="T38" fmla="*/ 46 w 51"/>
                <a:gd name="T39" fmla="*/ 75 h 81"/>
                <a:gd name="T40" fmla="*/ 49 w 51"/>
                <a:gd name="T41" fmla="*/ 81 h 81"/>
                <a:gd name="T42" fmla="*/ 51 w 51"/>
                <a:gd name="T43" fmla="*/ 81 h 81"/>
                <a:gd name="T44" fmla="*/ 51 w 51"/>
                <a:gd name="T45" fmla="*/ 79 h 81"/>
                <a:gd name="T46" fmla="*/ 49 w 51"/>
                <a:gd name="T47" fmla="*/ 81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1" h="81">
                  <a:moveTo>
                    <a:pt x="49" y="81"/>
                  </a:moveTo>
                  <a:lnTo>
                    <a:pt x="51" y="79"/>
                  </a:lnTo>
                  <a:lnTo>
                    <a:pt x="49" y="65"/>
                  </a:lnTo>
                  <a:lnTo>
                    <a:pt x="44" y="56"/>
                  </a:lnTo>
                  <a:lnTo>
                    <a:pt x="36" y="46"/>
                  </a:lnTo>
                  <a:lnTo>
                    <a:pt x="29" y="36"/>
                  </a:lnTo>
                  <a:lnTo>
                    <a:pt x="20" y="27"/>
                  </a:lnTo>
                  <a:lnTo>
                    <a:pt x="14" y="19"/>
                  </a:lnTo>
                  <a:lnTo>
                    <a:pt x="8" y="9"/>
                  </a:lnTo>
                  <a:lnTo>
                    <a:pt x="7" y="0"/>
                  </a:lnTo>
                  <a:lnTo>
                    <a:pt x="0" y="0"/>
                  </a:lnTo>
                  <a:lnTo>
                    <a:pt x="3" y="11"/>
                  </a:lnTo>
                  <a:lnTo>
                    <a:pt x="8" y="23"/>
                  </a:lnTo>
                  <a:lnTo>
                    <a:pt x="15" y="33"/>
                  </a:lnTo>
                  <a:lnTo>
                    <a:pt x="24" y="42"/>
                  </a:lnTo>
                  <a:lnTo>
                    <a:pt x="32" y="50"/>
                  </a:lnTo>
                  <a:lnTo>
                    <a:pt x="39" y="59"/>
                  </a:lnTo>
                  <a:lnTo>
                    <a:pt x="43" y="69"/>
                  </a:lnTo>
                  <a:lnTo>
                    <a:pt x="44" y="79"/>
                  </a:lnTo>
                  <a:lnTo>
                    <a:pt x="46" y="75"/>
                  </a:lnTo>
                  <a:lnTo>
                    <a:pt x="49" y="81"/>
                  </a:lnTo>
                  <a:lnTo>
                    <a:pt x="51" y="81"/>
                  </a:lnTo>
                  <a:lnTo>
                    <a:pt x="51" y="79"/>
                  </a:lnTo>
                  <a:lnTo>
                    <a:pt x="49" y="8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2" name="Freeform 1096"/>
            <p:cNvSpPr>
              <a:spLocks/>
            </p:cNvSpPr>
            <p:nvPr/>
          </p:nvSpPr>
          <p:spPr bwMode="auto">
            <a:xfrm>
              <a:off x="3481" y="4079"/>
              <a:ext cx="170" cy="38"/>
            </a:xfrm>
            <a:custGeom>
              <a:avLst/>
              <a:gdLst>
                <a:gd name="T0" fmla="*/ 0 w 170"/>
                <a:gd name="T1" fmla="*/ 11 h 38"/>
                <a:gd name="T2" fmla="*/ 2 w 170"/>
                <a:gd name="T3" fmla="*/ 13 h 38"/>
                <a:gd name="T4" fmla="*/ 29 w 170"/>
                <a:gd name="T5" fmla="*/ 15 h 38"/>
                <a:gd name="T6" fmla="*/ 51 w 170"/>
                <a:gd name="T7" fmla="*/ 17 h 38"/>
                <a:gd name="T8" fmla="*/ 68 w 170"/>
                <a:gd name="T9" fmla="*/ 19 h 38"/>
                <a:gd name="T10" fmla="*/ 82 w 170"/>
                <a:gd name="T11" fmla="*/ 23 h 38"/>
                <a:gd name="T12" fmla="*/ 97 w 170"/>
                <a:gd name="T13" fmla="*/ 29 h 38"/>
                <a:gd name="T14" fmla="*/ 106 w 170"/>
                <a:gd name="T15" fmla="*/ 34 h 38"/>
                <a:gd name="T16" fmla="*/ 109 w 170"/>
                <a:gd name="T17" fmla="*/ 36 h 38"/>
                <a:gd name="T18" fmla="*/ 112 w 170"/>
                <a:gd name="T19" fmla="*/ 38 h 38"/>
                <a:gd name="T20" fmla="*/ 117 w 170"/>
                <a:gd name="T21" fmla="*/ 38 h 38"/>
                <a:gd name="T22" fmla="*/ 124 w 170"/>
                <a:gd name="T23" fmla="*/ 34 h 38"/>
                <a:gd name="T24" fmla="*/ 140 w 170"/>
                <a:gd name="T25" fmla="*/ 25 h 38"/>
                <a:gd name="T26" fmla="*/ 170 w 170"/>
                <a:gd name="T27" fmla="*/ 6 h 38"/>
                <a:gd name="T28" fmla="*/ 167 w 170"/>
                <a:gd name="T29" fmla="*/ 0 h 38"/>
                <a:gd name="T30" fmla="*/ 138 w 170"/>
                <a:gd name="T31" fmla="*/ 19 h 38"/>
                <a:gd name="T32" fmla="*/ 121 w 170"/>
                <a:gd name="T33" fmla="*/ 29 h 38"/>
                <a:gd name="T34" fmla="*/ 116 w 170"/>
                <a:gd name="T35" fmla="*/ 30 h 38"/>
                <a:gd name="T36" fmla="*/ 114 w 170"/>
                <a:gd name="T37" fmla="*/ 30 h 38"/>
                <a:gd name="T38" fmla="*/ 112 w 170"/>
                <a:gd name="T39" fmla="*/ 30 h 38"/>
                <a:gd name="T40" fmla="*/ 109 w 170"/>
                <a:gd name="T41" fmla="*/ 29 h 38"/>
                <a:gd name="T42" fmla="*/ 100 w 170"/>
                <a:gd name="T43" fmla="*/ 23 h 38"/>
                <a:gd name="T44" fmla="*/ 83 w 170"/>
                <a:gd name="T45" fmla="*/ 15 h 38"/>
                <a:gd name="T46" fmla="*/ 70 w 170"/>
                <a:gd name="T47" fmla="*/ 11 h 38"/>
                <a:gd name="T48" fmla="*/ 51 w 170"/>
                <a:gd name="T49" fmla="*/ 9 h 38"/>
                <a:gd name="T50" fmla="*/ 29 w 170"/>
                <a:gd name="T51" fmla="*/ 7 h 38"/>
                <a:gd name="T52" fmla="*/ 2 w 170"/>
                <a:gd name="T53" fmla="*/ 7 h 38"/>
                <a:gd name="T54" fmla="*/ 5 w 170"/>
                <a:gd name="T55" fmla="*/ 11 h 38"/>
                <a:gd name="T56" fmla="*/ 0 w 170"/>
                <a:gd name="T57" fmla="*/ 11 h 38"/>
                <a:gd name="T58" fmla="*/ 0 w 170"/>
                <a:gd name="T59" fmla="*/ 13 h 38"/>
                <a:gd name="T60" fmla="*/ 2 w 170"/>
                <a:gd name="T61" fmla="*/ 13 h 38"/>
                <a:gd name="T62" fmla="*/ 0 w 170"/>
                <a:gd name="T63" fmla="*/ 11 h 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0" h="38">
                  <a:moveTo>
                    <a:pt x="0" y="11"/>
                  </a:moveTo>
                  <a:lnTo>
                    <a:pt x="2" y="13"/>
                  </a:lnTo>
                  <a:lnTo>
                    <a:pt x="29" y="15"/>
                  </a:lnTo>
                  <a:lnTo>
                    <a:pt x="51" y="17"/>
                  </a:lnTo>
                  <a:lnTo>
                    <a:pt x="68" y="19"/>
                  </a:lnTo>
                  <a:lnTo>
                    <a:pt x="82" y="23"/>
                  </a:lnTo>
                  <a:lnTo>
                    <a:pt x="97" y="29"/>
                  </a:lnTo>
                  <a:lnTo>
                    <a:pt x="106" y="34"/>
                  </a:lnTo>
                  <a:lnTo>
                    <a:pt x="109" y="36"/>
                  </a:lnTo>
                  <a:lnTo>
                    <a:pt x="112" y="38"/>
                  </a:lnTo>
                  <a:lnTo>
                    <a:pt x="117" y="38"/>
                  </a:lnTo>
                  <a:lnTo>
                    <a:pt x="124" y="34"/>
                  </a:lnTo>
                  <a:lnTo>
                    <a:pt x="140" y="25"/>
                  </a:lnTo>
                  <a:lnTo>
                    <a:pt x="170" y="6"/>
                  </a:lnTo>
                  <a:lnTo>
                    <a:pt x="167" y="0"/>
                  </a:lnTo>
                  <a:lnTo>
                    <a:pt x="138" y="19"/>
                  </a:lnTo>
                  <a:lnTo>
                    <a:pt x="121" y="29"/>
                  </a:lnTo>
                  <a:lnTo>
                    <a:pt x="116" y="30"/>
                  </a:lnTo>
                  <a:lnTo>
                    <a:pt x="114" y="30"/>
                  </a:lnTo>
                  <a:lnTo>
                    <a:pt x="112" y="30"/>
                  </a:lnTo>
                  <a:lnTo>
                    <a:pt x="109" y="29"/>
                  </a:lnTo>
                  <a:lnTo>
                    <a:pt x="100" y="23"/>
                  </a:lnTo>
                  <a:lnTo>
                    <a:pt x="83" y="15"/>
                  </a:lnTo>
                  <a:lnTo>
                    <a:pt x="70" y="11"/>
                  </a:lnTo>
                  <a:lnTo>
                    <a:pt x="51" y="9"/>
                  </a:lnTo>
                  <a:lnTo>
                    <a:pt x="29" y="7"/>
                  </a:lnTo>
                  <a:lnTo>
                    <a:pt x="2" y="7"/>
                  </a:lnTo>
                  <a:lnTo>
                    <a:pt x="5" y="11"/>
                  </a:lnTo>
                  <a:lnTo>
                    <a:pt x="0" y="11"/>
                  </a:lnTo>
                  <a:lnTo>
                    <a:pt x="0" y="13"/>
                  </a:lnTo>
                  <a:lnTo>
                    <a:pt x="2" y="13"/>
                  </a:lnTo>
                  <a:lnTo>
                    <a:pt x="0"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3" name="Freeform 1097"/>
            <p:cNvSpPr>
              <a:spLocks/>
            </p:cNvSpPr>
            <p:nvPr/>
          </p:nvSpPr>
          <p:spPr bwMode="auto">
            <a:xfrm>
              <a:off x="3597" y="4157"/>
              <a:ext cx="39" cy="96"/>
            </a:xfrm>
            <a:custGeom>
              <a:avLst/>
              <a:gdLst>
                <a:gd name="T0" fmla="*/ 3 w 39"/>
                <a:gd name="T1" fmla="*/ 96 h 96"/>
                <a:gd name="T2" fmla="*/ 7 w 39"/>
                <a:gd name="T3" fmla="*/ 94 h 96"/>
                <a:gd name="T4" fmla="*/ 7 w 39"/>
                <a:gd name="T5" fmla="*/ 83 h 96"/>
                <a:gd name="T6" fmla="*/ 8 w 39"/>
                <a:gd name="T7" fmla="*/ 71 h 96"/>
                <a:gd name="T8" fmla="*/ 10 w 39"/>
                <a:gd name="T9" fmla="*/ 60 h 96"/>
                <a:gd name="T10" fmla="*/ 12 w 39"/>
                <a:gd name="T11" fmla="*/ 48 h 96"/>
                <a:gd name="T12" fmla="*/ 17 w 39"/>
                <a:gd name="T13" fmla="*/ 39 h 96"/>
                <a:gd name="T14" fmla="*/ 22 w 39"/>
                <a:gd name="T15" fmla="*/ 27 h 96"/>
                <a:gd name="T16" fmla="*/ 30 w 39"/>
                <a:gd name="T17" fmla="*/ 16 h 96"/>
                <a:gd name="T18" fmla="*/ 39 w 39"/>
                <a:gd name="T19" fmla="*/ 6 h 96"/>
                <a:gd name="T20" fmla="*/ 34 w 39"/>
                <a:gd name="T21" fmla="*/ 0 h 96"/>
                <a:gd name="T22" fmla="*/ 25 w 39"/>
                <a:gd name="T23" fmla="*/ 12 h 96"/>
                <a:gd name="T24" fmla="*/ 17 w 39"/>
                <a:gd name="T25" fmla="*/ 23 h 96"/>
                <a:gd name="T26" fmla="*/ 12 w 39"/>
                <a:gd name="T27" fmla="*/ 35 h 96"/>
                <a:gd name="T28" fmla="*/ 7 w 39"/>
                <a:gd name="T29" fmla="*/ 47 h 96"/>
                <a:gd name="T30" fmla="*/ 3 w 39"/>
                <a:gd name="T31" fmla="*/ 58 h 96"/>
                <a:gd name="T32" fmla="*/ 1 w 39"/>
                <a:gd name="T33" fmla="*/ 70 h 96"/>
                <a:gd name="T34" fmla="*/ 0 w 39"/>
                <a:gd name="T35" fmla="*/ 81 h 96"/>
                <a:gd name="T36" fmla="*/ 0 w 39"/>
                <a:gd name="T37" fmla="*/ 94 h 96"/>
                <a:gd name="T38" fmla="*/ 3 w 39"/>
                <a:gd name="T39" fmla="*/ 91 h 96"/>
                <a:gd name="T40" fmla="*/ 3 w 39"/>
                <a:gd name="T41" fmla="*/ 96 h 96"/>
                <a:gd name="T42" fmla="*/ 7 w 39"/>
                <a:gd name="T43" fmla="*/ 96 h 96"/>
                <a:gd name="T44" fmla="*/ 7 w 39"/>
                <a:gd name="T45" fmla="*/ 94 h 96"/>
                <a:gd name="T46" fmla="*/ 3 w 39"/>
                <a:gd name="T47" fmla="*/ 96 h 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 h="96">
                  <a:moveTo>
                    <a:pt x="3" y="96"/>
                  </a:moveTo>
                  <a:lnTo>
                    <a:pt x="7" y="94"/>
                  </a:lnTo>
                  <a:lnTo>
                    <a:pt x="7" y="83"/>
                  </a:lnTo>
                  <a:lnTo>
                    <a:pt x="8" y="71"/>
                  </a:lnTo>
                  <a:lnTo>
                    <a:pt x="10" y="60"/>
                  </a:lnTo>
                  <a:lnTo>
                    <a:pt x="12" y="48"/>
                  </a:lnTo>
                  <a:lnTo>
                    <a:pt x="17" y="39"/>
                  </a:lnTo>
                  <a:lnTo>
                    <a:pt x="22" y="27"/>
                  </a:lnTo>
                  <a:lnTo>
                    <a:pt x="30" y="16"/>
                  </a:lnTo>
                  <a:lnTo>
                    <a:pt x="39" y="6"/>
                  </a:lnTo>
                  <a:lnTo>
                    <a:pt x="34" y="0"/>
                  </a:lnTo>
                  <a:lnTo>
                    <a:pt x="25" y="12"/>
                  </a:lnTo>
                  <a:lnTo>
                    <a:pt x="17" y="23"/>
                  </a:lnTo>
                  <a:lnTo>
                    <a:pt x="12" y="35"/>
                  </a:lnTo>
                  <a:lnTo>
                    <a:pt x="7" y="47"/>
                  </a:lnTo>
                  <a:lnTo>
                    <a:pt x="3" y="58"/>
                  </a:lnTo>
                  <a:lnTo>
                    <a:pt x="1" y="70"/>
                  </a:lnTo>
                  <a:lnTo>
                    <a:pt x="0" y="81"/>
                  </a:lnTo>
                  <a:lnTo>
                    <a:pt x="0" y="94"/>
                  </a:lnTo>
                  <a:lnTo>
                    <a:pt x="3" y="91"/>
                  </a:lnTo>
                  <a:lnTo>
                    <a:pt x="3" y="96"/>
                  </a:lnTo>
                  <a:lnTo>
                    <a:pt x="7" y="96"/>
                  </a:lnTo>
                  <a:lnTo>
                    <a:pt x="7" y="94"/>
                  </a:lnTo>
                  <a:lnTo>
                    <a:pt x="3" y="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4" name="Freeform 1098"/>
            <p:cNvSpPr>
              <a:spLocks/>
            </p:cNvSpPr>
            <p:nvPr/>
          </p:nvSpPr>
          <p:spPr bwMode="auto">
            <a:xfrm>
              <a:off x="3575" y="4194"/>
              <a:ext cx="25" cy="59"/>
            </a:xfrm>
            <a:custGeom>
              <a:avLst/>
              <a:gdLst>
                <a:gd name="T0" fmla="*/ 0 w 25"/>
                <a:gd name="T1" fmla="*/ 4 h 59"/>
                <a:gd name="T2" fmla="*/ 3 w 25"/>
                <a:gd name="T3" fmla="*/ 8 h 59"/>
                <a:gd name="T4" fmla="*/ 8 w 25"/>
                <a:gd name="T5" fmla="*/ 10 h 59"/>
                <a:gd name="T6" fmla="*/ 12 w 25"/>
                <a:gd name="T7" fmla="*/ 13 h 59"/>
                <a:gd name="T8" fmla="*/ 15 w 25"/>
                <a:gd name="T9" fmla="*/ 15 h 59"/>
                <a:gd name="T10" fmla="*/ 15 w 25"/>
                <a:gd name="T11" fmla="*/ 19 h 59"/>
                <a:gd name="T12" fmla="*/ 15 w 25"/>
                <a:gd name="T13" fmla="*/ 27 h 59"/>
                <a:gd name="T14" fmla="*/ 12 w 25"/>
                <a:gd name="T15" fmla="*/ 34 h 59"/>
                <a:gd name="T16" fmla="*/ 8 w 25"/>
                <a:gd name="T17" fmla="*/ 42 h 59"/>
                <a:gd name="T18" fmla="*/ 6 w 25"/>
                <a:gd name="T19" fmla="*/ 52 h 59"/>
                <a:gd name="T20" fmla="*/ 8 w 25"/>
                <a:gd name="T21" fmla="*/ 56 h 59"/>
                <a:gd name="T22" fmla="*/ 13 w 25"/>
                <a:gd name="T23" fmla="*/ 59 h 59"/>
                <a:gd name="T24" fmla="*/ 18 w 25"/>
                <a:gd name="T25" fmla="*/ 59 h 59"/>
                <a:gd name="T26" fmla="*/ 25 w 25"/>
                <a:gd name="T27" fmla="*/ 59 h 59"/>
                <a:gd name="T28" fmla="*/ 25 w 25"/>
                <a:gd name="T29" fmla="*/ 54 h 59"/>
                <a:gd name="T30" fmla="*/ 18 w 25"/>
                <a:gd name="T31" fmla="*/ 54 h 59"/>
                <a:gd name="T32" fmla="*/ 15 w 25"/>
                <a:gd name="T33" fmla="*/ 52 h 59"/>
                <a:gd name="T34" fmla="*/ 13 w 25"/>
                <a:gd name="T35" fmla="*/ 50 h 59"/>
                <a:gd name="T36" fmla="*/ 13 w 25"/>
                <a:gd name="T37" fmla="*/ 50 h 59"/>
                <a:gd name="T38" fmla="*/ 13 w 25"/>
                <a:gd name="T39" fmla="*/ 46 h 59"/>
                <a:gd name="T40" fmla="*/ 17 w 25"/>
                <a:gd name="T41" fmla="*/ 38 h 59"/>
                <a:gd name="T42" fmla="*/ 20 w 25"/>
                <a:gd name="T43" fmla="*/ 29 h 59"/>
                <a:gd name="T44" fmla="*/ 22 w 25"/>
                <a:gd name="T45" fmla="*/ 19 h 59"/>
                <a:gd name="T46" fmla="*/ 20 w 25"/>
                <a:gd name="T47" fmla="*/ 13 h 59"/>
                <a:gd name="T48" fmla="*/ 17 w 25"/>
                <a:gd name="T49" fmla="*/ 8 h 59"/>
                <a:gd name="T50" fmla="*/ 12 w 25"/>
                <a:gd name="T51" fmla="*/ 4 h 59"/>
                <a:gd name="T52" fmla="*/ 5 w 25"/>
                <a:gd name="T53" fmla="*/ 0 h 59"/>
                <a:gd name="T54" fmla="*/ 6 w 25"/>
                <a:gd name="T55" fmla="*/ 4 h 59"/>
                <a:gd name="T56" fmla="*/ 0 w 25"/>
                <a:gd name="T57" fmla="*/ 4 h 59"/>
                <a:gd name="T58" fmla="*/ 1 w 25"/>
                <a:gd name="T59" fmla="*/ 6 h 59"/>
                <a:gd name="T60" fmla="*/ 3 w 25"/>
                <a:gd name="T61" fmla="*/ 8 h 59"/>
                <a:gd name="T62" fmla="*/ 0 w 25"/>
                <a:gd name="T63" fmla="*/ 4 h 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5" h="59">
                  <a:moveTo>
                    <a:pt x="0" y="4"/>
                  </a:moveTo>
                  <a:lnTo>
                    <a:pt x="3" y="8"/>
                  </a:lnTo>
                  <a:lnTo>
                    <a:pt x="8" y="10"/>
                  </a:lnTo>
                  <a:lnTo>
                    <a:pt x="12" y="13"/>
                  </a:lnTo>
                  <a:lnTo>
                    <a:pt x="15" y="15"/>
                  </a:lnTo>
                  <a:lnTo>
                    <a:pt x="15" y="19"/>
                  </a:lnTo>
                  <a:lnTo>
                    <a:pt x="15" y="27"/>
                  </a:lnTo>
                  <a:lnTo>
                    <a:pt x="12" y="34"/>
                  </a:lnTo>
                  <a:lnTo>
                    <a:pt x="8" y="42"/>
                  </a:lnTo>
                  <a:lnTo>
                    <a:pt x="6" y="52"/>
                  </a:lnTo>
                  <a:lnTo>
                    <a:pt x="8" y="56"/>
                  </a:lnTo>
                  <a:lnTo>
                    <a:pt x="13" y="59"/>
                  </a:lnTo>
                  <a:lnTo>
                    <a:pt x="18" y="59"/>
                  </a:lnTo>
                  <a:lnTo>
                    <a:pt x="25" y="59"/>
                  </a:lnTo>
                  <a:lnTo>
                    <a:pt x="25" y="54"/>
                  </a:lnTo>
                  <a:lnTo>
                    <a:pt x="18" y="54"/>
                  </a:lnTo>
                  <a:lnTo>
                    <a:pt x="15" y="52"/>
                  </a:lnTo>
                  <a:lnTo>
                    <a:pt x="13" y="50"/>
                  </a:lnTo>
                  <a:lnTo>
                    <a:pt x="13" y="46"/>
                  </a:lnTo>
                  <a:lnTo>
                    <a:pt x="17" y="38"/>
                  </a:lnTo>
                  <a:lnTo>
                    <a:pt x="20" y="29"/>
                  </a:lnTo>
                  <a:lnTo>
                    <a:pt x="22" y="19"/>
                  </a:lnTo>
                  <a:lnTo>
                    <a:pt x="20" y="13"/>
                  </a:lnTo>
                  <a:lnTo>
                    <a:pt x="17" y="8"/>
                  </a:lnTo>
                  <a:lnTo>
                    <a:pt x="12" y="4"/>
                  </a:lnTo>
                  <a:lnTo>
                    <a:pt x="5" y="0"/>
                  </a:lnTo>
                  <a:lnTo>
                    <a:pt x="6" y="4"/>
                  </a:lnTo>
                  <a:lnTo>
                    <a:pt x="0" y="4"/>
                  </a:lnTo>
                  <a:lnTo>
                    <a:pt x="1" y="6"/>
                  </a:lnTo>
                  <a:lnTo>
                    <a:pt x="3" y="8"/>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5" name="Freeform 1099"/>
            <p:cNvSpPr>
              <a:spLocks/>
            </p:cNvSpPr>
            <p:nvPr/>
          </p:nvSpPr>
          <p:spPr bwMode="auto">
            <a:xfrm>
              <a:off x="3537" y="4156"/>
              <a:ext cx="99" cy="42"/>
            </a:xfrm>
            <a:custGeom>
              <a:avLst/>
              <a:gdLst>
                <a:gd name="T0" fmla="*/ 99 w 99"/>
                <a:gd name="T1" fmla="*/ 7 h 42"/>
                <a:gd name="T2" fmla="*/ 97 w 99"/>
                <a:gd name="T3" fmla="*/ 0 h 42"/>
                <a:gd name="T4" fmla="*/ 44 w 99"/>
                <a:gd name="T5" fmla="*/ 5 h 42"/>
                <a:gd name="T6" fmla="*/ 15 w 99"/>
                <a:gd name="T7" fmla="*/ 9 h 42"/>
                <a:gd name="T8" fmla="*/ 7 w 99"/>
                <a:gd name="T9" fmla="*/ 11 h 42"/>
                <a:gd name="T10" fmla="*/ 2 w 99"/>
                <a:gd name="T11" fmla="*/ 15 h 42"/>
                <a:gd name="T12" fmla="*/ 0 w 99"/>
                <a:gd name="T13" fmla="*/ 21 h 42"/>
                <a:gd name="T14" fmla="*/ 2 w 99"/>
                <a:gd name="T15" fmla="*/ 24 h 42"/>
                <a:gd name="T16" fmla="*/ 12 w 99"/>
                <a:gd name="T17" fmla="*/ 30 h 42"/>
                <a:gd name="T18" fmla="*/ 24 w 99"/>
                <a:gd name="T19" fmla="*/ 36 h 42"/>
                <a:gd name="T20" fmla="*/ 34 w 99"/>
                <a:gd name="T21" fmla="*/ 40 h 42"/>
                <a:gd name="T22" fmla="*/ 38 w 99"/>
                <a:gd name="T23" fmla="*/ 42 h 42"/>
                <a:gd name="T24" fmla="*/ 44 w 99"/>
                <a:gd name="T25" fmla="*/ 42 h 42"/>
                <a:gd name="T26" fmla="*/ 38 w 99"/>
                <a:gd name="T27" fmla="*/ 34 h 42"/>
                <a:gd name="T28" fmla="*/ 26 w 99"/>
                <a:gd name="T29" fmla="*/ 28 h 42"/>
                <a:gd name="T30" fmla="*/ 14 w 99"/>
                <a:gd name="T31" fmla="*/ 24 h 42"/>
                <a:gd name="T32" fmla="*/ 5 w 99"/>
                <a:gd name="T33" fmla="*/ 19 h 42"/>
                <a:gd name="T34" fmla="*/ 5 w 99"/>
                <a:gd name="T35" fmla="*/ 19 h 42"/>
                <a:gd name="T36" fmla="*/ 5 w 99"/>
                <a:gd name="T37" fmla="*/ 21 h 42"/>
                <a:gd name="T38" fmla="*/ 9 w 99"/>
                <a:gd name="T39" fmla="*/ 19 h 42"/>
                <a:gd name="T40" fmla="*/ 15 w 99"/>
                <a:gd name="T41" fmla="*/ 17 h 42"/>
                <a:gd name="T42" fmla="*/ 46 w 99"/>
                <a:gd name="T43" fmla="*/ 11 h 42"/>
                <a:gd name="T44" fmla="*/ 97 w 99"/>
                <a:gd name="T45" fmla="*/ 7 h 42"/>
                <a:gd name="T46" fmla="*/ 94 w 99"/>
                <a:gd name="T47" fmla="*/ 1 h 42"/>
                <a:gd name="T48" fmla="*/ 99 w 99"/>
                <a:gd name="T49" fmla="*/ 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99" h="42">
                  <a:moveTo>
                    <a:pt x="99" y="7"/>
                  </a:moveTo>
                  <a:lnTo>
                    <a:pt x="97" y="0"/>
                  </a:lnTo>
                  <a:lnTo>
                    <a:pt x="44" y="5"/>
                  </a:lnTo>
                  <a:lnTo>
                    <a:pt x="15" y="9"/>
                  </a:lnTo>
                  <a:lnTo>
                    <a:pt x="7" y="11"/>
                  </a:lnTo>
                  <a:lnTo>
                    <a:pt x="2" y="15"/>
                  </a:lnTo>
                  <a:lnTo>
                    <a:pt x="0" y="21"/>
                  </a:lnTo>
                  <a:lnTo>
                    <a:pt x="2" y="24"/>
                  </a:lnTo>
                  <a:lnTo>
                    <a:pt x="12" y="30"/>
                  </a:lnTo>
                  <a:lnTo>
                    <a:pt x="24" y="36"/>
                  </a:lnTo>
                  <a:lnTo>
                    <a:pt x="34" y="40"/>
                  </a:lnTo>
                  <a:lnTo>
                    <a:pt x="38" y="42"/>
                  </a:lnTo>
                  <a:lnTo>
                    <a:pt x="44" y="42"/>
                  </a:lnTo>
                  <a:lnTo>
                    <a:pt x="38" y="34"/>
                  </a:lnTo>
                  <a:lnTo>
                    <a:pt x="26" y="28"/>
                  </a:lnTo>
                  <a:lnTo>
                    <a:pt x="14" y="24"/>
                  </a:lnTo>
                  <a:lnTo>
                    <a:pt x="5" y="19"/>
                  </a:lnTo>
                  <a:lnTo>
                    <a:pt x="5" y="21"/>
                  </a:lnTo>
                  <a:lnTo>
                    <a:pt x="9" y="19"/>
                  </a:lnTo>
                  <a:lnTo>
                    <a:pt x="15" y="17"/>
                  </a:lnTo>
                  <a:lnTo>
                    <a:pt x="46" y="11"/>
                  </a:lnTo>
                  <a:lnTo>
                    <a:pt x="97" y="7"/>
                  </a:lnTo>
                  <a:lnTo>
                    <a:pt x="94" y="1"/>
                  </a:lnTo>
                  <a:lnTo>
                    <a:pt x="99"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6" name="Freeform 1100"/>
            <p:cNvSpPr>
              <a:spLocks/>
            </p:cNvSpPr>
            <p:nvPr/>
          </p:nvSpPr>
          <p:spPr bwMode="auto">
            <a:xfrm>
              <a:off x="3436" y="4146"/>
              <a:ext cx="36" cy="50"/>
            </a:xfrm>
            <a:custGeom>
              <a:avLst/>
              <a:gdLst>
                <a:gd name="T0" fmla="*/ 7 w 36"/>
                <a:gd name="T1" fmla="*/ 44 h 50"/>
                <a:gd name="T2" fmla="*/ 9 w 36"/>
                <a:gd name="T3" fmla="*/ 50 h 50"/>
                <a:gd name="T4" fmla="*/ 9 w 36"/>
                <a:gd name="T5" fmla="*/ 48 h 50"/>
                <a:gd name="T6" fmla="*/ 12 w 36"/>
                <a:gd name="T7" fmla="*/ 44 h 50"/>
                <a:gd name="T8" fmla="*/ 18 w 36"/>
                <a:gd name="T9" fmla="*/ 38 h 50"/>
                <a:gd name="T10" fmla="*/ 23 w 36"/>
                <a:gd name="T11" fmla="*/ 31 h 50"/>
                <a:gd name="T12" fmla="*/ 28 w 36"/>
                <a:gd name="T13" fmla="*/ 23 h 50"/>
                <a:gd name="T14" fmla="*/ 33 w 36"/>
                <a:gd name="T15" fmla="*/ 15 h 50"/>
                <a:gd name="T16" fmla="*/ 35 w 36"/>
                <a:gd name="T17" fmla="*/ 8 h 50"/>
                <a:gd name="T18" fmla="*/ 36 w 36"/>
                <a:gd name="T19" fmla="*/ 0 h 50"/>
                <a:gd name="T20" fmla="*/ 31 w 36"/>
                <a:gd name="T21" fmla="*/ 0 h 50"/>
                <a:gd name="T22" fmla="*/ 29 w 36"/>
                <a:gd name="T23" fmla="*/ 6 h 50"/>
                <a:gd name="T24" fmla="*/ 26 w 36"/>
                <a:gd name="T25" fmla="*/ 11 h 50"/>
                <a:gd name="T26" fmla="*/ 23 w 36"/>
                <a:gd name="T27" fmla="*/ 19 h 50"/>
                <a:gd name="T28" fmla="*/ 18 w 36"/>
                <a:gd name="T29" fmla="*/ 27 h 50"/>
                <a:gd name="T30" fmla="*/ 12 w 36"/>
                <a:gd name="T31" fmla="*/ 33 h 50"/>
                <a:gd name="T32" fmla="*/ 9 w 36"/>
                <a:gd name="T33" fmla="*/ 38 h 50"/>
                <a:gd name="T34" fmla="*/ 6 w 36"/>
                <a:gd name="T35" fmla="*/ 42 h 50"/>
                <a:gd name="T36" fmla="*/ 4 w 36"/>
                <a:gd name="T37" fmla="*/ 44 h 50"/>
                <a:gd name="T38" fmla="*/ 6 w 36"/>
                <a:gd name="T39" fmla="*/ 50 h 50"/>
                <a:gd name="T40" fmla="*/ 4 w 36"/>
                <a:gd name="T41" fmla="*/ 44 h 50"/>
                <a:gd name="T42" fmla="*/ 0 w 36"/>
                <a:gd name="T43" fmla="*/ 48 h 50"/>
                <a:gd name="T44" fmla="*/ 6 w 36"/>
                <a:gd name="T45" fmla="*/ 50 h 50"/>
                <a:gd name="T46" fmla="*/ 7 w 36"/>
                <a:gd name="T47" fmla="*/ 44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6" h="50">
                  <a:moveTo>
                    <a:pt x="7" y="44"/>
                  </a:moveTo>
                  <a:lnTo>
                    <a:pt x="9" y="50"/>
                  </a:lnTo>
                  <a:lnTo>
                    <a:pt x="9" y="48"/>
                  </a:lnTo>
                  <a:lnTo>
                    <a:pt x="12" y="44"/>
                  </a:lnTo>
                  <a:lnTo>
                    <a:pt x="18" y="38"/>
                  </a:lnTo>
                  <a:lnTo>
                    <a:pt x="23" y="31"/>
                  </a:lnTo>
                  <a:lnTo>
                    <a:pt x="28" y="23"/>
                  </a:lnTo>
                  <a:lnTo>
                    <a:pt x="33" y="15"/>
                  </a:lnTo>
                  <a:lnTo>
                    <a:pt x="35" y="8"/>
                  </a:lnTo>
                  <a:lnTo>
                    <a:pt x="36" y="0"/>
                  </a:lnTo>
                  <a:lnTo>
                    <a:pt x="31" y="0"/>
                  </a:lnTo>
                  <a:lnTo>
                    <a:pt x="29" y="6"/>
                  </a:lnTo>
                  <a:lnTo>
                    <a:pt x="26" y="11"/>
                  </a:lnTo>
                  <a:lnTo>
                    <a:pt x="23" y="19"/>
                  </a:lnTo>
                  <a:lnTo>
                    <a:pt x="18" y="27"/>
                  </a:lnTo>
                  <a:lnTo>
                    <a:pt x="12" y="33"/>
                  </a:lnTo>
                  <a:lnTo>
                    <a:pt x="9" y="38"/>
                  </a:lnTo>
                  <a:lnTo>
                    <a:pt x="6" y="42"/>
                  </a:lnTo>
                  <a:lnTo>
                    <a:pt x="4" y="44"/>
                  </a:lnTo>
                  <a:lnTo>
                    <a:pt x="6" y="50"/>
                  </a:lnTo>
                  <a:lnTo>
                    <a:pt x="4" y="44"/>
                  </a:lnTo>
                  <a:lnTo>
                    <a:pt x="0" y="48"/>
                  </a:lnTo>
                  <a:lnTo>
                    <a:pt x="6" y="50"/>
                  </a:lnTo>
                  <a:lnTo>
                    <a:pt x="7"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7" name="Freeform 1101"/>
            <p:cNvSpPr>
              <a:spLocks/>
            </p:cNvSpPr>
            <p:nvPr/>
          </p:nvSpPr>
          <p:spPr bwMode="auto">
            <a:xfrm>
              <a:off x="3442" y="4190"/>
              <a:ext cx="44" cy="52"/>
            </a:xfrm>
            <a:custGeom>
              <a:avLst/>
              <a:gdLst>
                <a:gd name="T0" fmla="*/ 39 w 44"/>
                <a:gd name="T1" fmla="*/ 48 h 52"/>
                <a:gd name="T2" fmla="*/ 41 w 44"/>
                <a:gd name="T3" fmla="*/ 44 h 52"/>
                <a:gd name="T4" fmla="*/ 30 w 44"/>
                <a:gd name="T5" fmla="*/ 44 h 52"/>
                <a:gd name="T6" fmla="*/ 25 w 44"/>
                <a:gd name="T7" fmla="*/ 40 h 52"/>
                <a:gd name="T8" fmla="*/ 23 w 44"/>
                <a:gd name="T9" fmla="*/ 37 h 52"/>
                <a:gd name="T10" fmla="*/ 23 w 44"/>
                <a:gd name="T11" fmla="*/ 31 h 52"/>
                <a:gd name="T12" fmla="*/ 23 w 44"/>
                <a:gd name="T13" fmla="*/ 23 h 52"/>
                <a:gd name="T14" fmla="*/ 22 w 44"/>
                <a:gd name="T15" fmla="*/ 15 h 52"/>
                <a:gd name="T16" fmla="*/ 18 w 44"/>
                <a:gd name="T17" fmla="*/ 10 h 52"/>
                <a:gd name="T18" fmla="*/ 13 w 44"/>
                <a:gd name="T19" fmla="*/ 6 h 52"/>
                <a:gd name="T20" fmla="*/ 8 w 44"/>
                <a:gd name="T21" fmla="*/ 2 h 52"/>
                <a:gd name="T22" fmla="*/ 1 w 44"/>
                <a:gd name="T23" fmla="*/ 0 h 52"/>
                <a:gd name="T24" fmla="*/ 0 w 44"/>
                <a:gd name="T25" fmla="*/ 6 h 52"/>
                <a:gd name="T26" fmla="*/ 6 w 44"/>
                <a:gd name="T27" fmla="*/ 10 h 52"/>
                <a:gd name="T28" fmla="*/ 10 w 44"/>
                <a:gd name="T29" fmla="*/ 12 h 52"/>
                <a:gd name="T30" fmla="*/ 13 w 44"/>
                <a:gd name="T31" fmla="*/ 15 h 52"/>
                <a:gd name="T32" fmla="*/ 15 w 44"/>
                <a:gd name="T33" fmla="*/ 17 h 52"/>
                <a:gd name="T34" fmla="*/ 17 w 44"/>
                <a:gd name="T35" fmla="*/ 25 h 52"/>
                <a:gd name="T36" fmla="*/ 18 w 44"/>
                <a:gd name="T37" fmla="*/ 31 h 52"/>
                <a:gd name="T38" fmla="*/ 18 w 44"/>
                <a:gd name="T39" fmla="*/ 38 h 52"/>
                <a:gd name="T40" fmla="*/ 22 w 44"/>
                <a:gd name="T41" fmla="*/ 46 h 52"/>
                <a:gd name="T42" fmla="*/ 29 w 44"/>
                <a:gd name="T43" fmla="*/ 50 h 52"/>
                <a:gd name="T44" fmla="*/ 41 w 44"/>
                <a:gd name="T45" fmla="*/ 52 h 52"/>
                <a:gd name="T46" fmla="*/ 44 w 44"/>
                <a:gd name="T47" fmla="*/ 48 h 52"/>
                <a:gd name="T48" fmla="*/ 41 w 44"/>
                <a:gd name="T49" fmla="*/ 52 h 52"/>
                <a:gd name="T50" fmla="*/ 44 w 44"/>
                <a:gd name="T51" fmla="*/ 52 h 52"/>
                <a:gd name="T52" fmla="*/ 44 w 44"/>
                <a:gd name="T53" fmla="*/ 48 h 52"/>
                <a:gd name="T54" fmla="*/ 39 w 44"/>
                <a:gd name="T55" fmla="*/ 48 h 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4" h="52">
                  <a:moveTo>
                    <a:pt x="39" y="48"/>
                  </a:moveTo>
                  <a:lnTo>
                    <a:pt x="41" y="44"/>
                  </a:lnTo>
                  <a:lnTo>
                    <a:pt x="30" y="44"/>
                  </a:lnTo>
                  <a:lnTo>
                    <a:pt x="25" y="40"/>
                  </a:lnTo>
                  <a:lnTo>
                    <a:pt x="23" y="37"/>
                  </a:lnTo>
                  <a:lnTo>
                    <a:pt x="23" y="31"/>
                  </a:lnTo>
                  <a:lnTo>
                    <a:pt x="23" y="23"/>
                  </a:lnTo>
                  <a:lnTo>
                    <a:pt x="22" y="15"/>
                  </a:lnTo>
                  <a:lnTo>
                    <a:pt x="18" y="10"/>
                  </a:lnTo>
                  <a:lnTo>
                    <a:pt x="13" y="6"/>
                  </a:lnTo>
                  <a:lnTo>
                    <a:pt x="8" y="2"/>
                  </a:lnTo>
                  <a:lnTo>
                    <a:pt x="1" y="0"/>
                  </a:lnTo>
                  <a:lnTo>
                    <a:pt x="0" y="6"/>
                  </a:lnTo>
                  <a:lnTo>
                    <a:pt x="6" y="10"/>
                  </a:lnTo>
                  <a:lnTo>
                    <a:pt x="10" y="12"/>
                  </a:lnTo>
                  <a:lnTo>
                    <a:pt x="13" y="15"/>
                  </a:lnTo>
                  <a:lnTo>
                    <a:pt x="15" y="17"/>
                  </a:lnTo>
                  <a:lnTo>
                    <a:pt x="17" y="25"/>
                  </a:lnTo>
                  <a:lnTo>
                    <a:pt x="18" y="31"/>
                  </a:lnTo>
                  <a:lnTo>
                    <a:pt x="18" y="38"/>
                  </a:lnTo>
                  <a:lnTo>
                    <a:pt x="22" y="46"/>
                  </a:lnTo>
                  <a:lnTo>
                    <a:pt x="29" y="50"/>
                  </a:lnTo>
                  <a:lnTo>
                    <a:pt x="41" y="52"/>
                  </a:lnTo>
                  <a:lnTo>
                    <a:pt x="44" y="48"/>
                  </a:lnTo>
                  <a:lnTo>
                    <a:pt x="41" y="52"/>
                  </a:lnTo>
                  <a:lnTo>
                    <a:pt x="44" y="52"/>
                  </a:lnTo>
                  <a:lnTo>
                    <a:pt x="44" y="48"/>
                  </a:lnTo>
                  <a:lnTo>
                    <a:pt x="39" y="4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8" name="Freeform 1102"/>
            <p:cNvSpPr>
              <a:spLocks/>
            </p:cNvSpPr>
            <p:nvPr/>
          </p:nvSpPr>
          <p:spPr bwMode="auto">
            <a:xfrm>
              <a:off x="3481" y="4202"/>
              <a:ext cx="61" cy="36"/>
            </a:xfrm>
            <a:custGeom>
              <a:avLst/>
              <a:gdLst>
                <a:gd name="T0" fmla="*/ 53 w 61"/>
                <a:gd name="T1" fmla="*/ 7 h 36"/>
                <a:gd name="T2" fmla="*/ 51 w 61"/>
                <a:gd name="T3" fmla="*/ 2 h 36"/>
                <a:gd name="T4" fmla="*/ 41 w 61"/>
                <a:gd name="T5" fmla="*/ 9 h 36"/>
                <a:gd name="T6" fmla="*/ 32 w 61"/>
                <a:gd name="T7" fmla="*/ 15 h 36"/>
                <a:gd name="T8" fmla="*/ 24 w 61"/>
                <a:gd name="T9" fmla="*/ 17 h 36"/>
                <a:gd name="T10" fmla="*/ 17 w 61"/>
                <a:gd name="T11" fmla="*/ 17 h 36"/>
                <a:gd name="T12" fmla="*/ 10 w 61"/>
                <a:gd name="T13" fmla="*/ 17 h 36"/>
                <a:gd name="T14" fmla="*/ 5 w 61"/>
                <a:gd name="T15" fmla="*/ 21 h 36"/>
                <a:gd name="T16" fmla="*/ 0 w 61"/>
                <a:gd name="T17" fmla="*/ 26 h 36"/>
                <a:gd name="T18" fmla="*/ 0 w 61"/>
                <a:gd name="T19" fmla="*/ 36 h 36"/>
                <a:gd name="T20" fmla="*/ 5 w 61"/>
                <a:gd name="T21" fmla="*/ 36 h 36"/>
                <a:gd name="T22" fmla="*/ 7 w 61"/>
                <a:gd name="T23" fmla="*/ 28 h 36"/>
                <a:gd name="T24" fmla="*/ 8 w 61"/>
                <a:gd name="T25" fmla="*/ 26 h 36"/>
                <a:gd name="T26" fmla="*/ 12 w 61"/>
                <a:gd name="T27" fmla="*/ 25 h 36"/>
                <a:gd name="T28" fmla="*/ 17 w 61"/>
                <a:gd name="T29" fmla="*/ 25 h 36"/>
                <a:gd name="T30" fmla="*/ 25 w 61"/>
                <a:gd name="T31" fmla="*/ 23 h 36"/>
                <a:gd name="T32" fmla="*/ 34 w 61"/>
                <a:gd name="T33" fmla="*/ 21 h 36"/>
                <a:gd name="T34" fmla="*/ 44 w 61"/>
                <a:gd name="T35" fmla="*/ 17 h 36"/>
                <a:gd name="T36" fmla="*/ 56 w 61"/>
                <a:gd name="T37" fmla="*/ 7 h 36"/>
                <a:gd name="T38" fmla="*/ 53 w 61"/>
                <a:gd name="T39" fmla="*/ 0 h 36"/>
                <a:gd name="T40" fmla="*/ 56 w 61"/>
                <a:gd name="T41" fmla="*/ 7 h 36"/>
                <a:gd name="T42" fmla="*/ 61 w 61"/>
                <a:gd name="T43" fmla="*/ 0 h 36"/>
                <a:gd name="T44" fmla="*/ 53 w 61"/>
                <a:gd name="T45" fmla="*/ 0 h 36"/>
                <a:gd name="T46" fmla="*/ 53 w 61"/>
                <a:gd name="T47" fmla="*/ 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 h="36">
                  <a:moveTo>
                    <a:pt x="53" y="7"/>
                  </a:moveTo>
                  <a:lnTo>
                    <a:pt x="51" y="2"/>
                  </a:lnTo>
                  <a:lnTo>
                    <a:pt x="41" y="9"/>
                  </a:lnTo>
                  <a:lnTo>
                    <a:pt x="32" y="15"/>
                  </a:lnTo>
                  <a:lnTo>
                    <a:pt x="24" y="17"/>
                  </a:lnTo>
                  <a:lnTo>
                    <a:pt x="17" y="17"/>
                  </a:lnTo>
                  <a:lnTo>
                    <a:pt x="10" y="17"/>
                  </a:lnTo>
                  <a:lnTo>
                    <a:pt x="5" y="21"/>
                  </a:lnTo>
                  <a:lnTo>
                    <a:pt x="0" y="26"/>
                  </a:lnTo>
                  <a:lnTo>
                    <a:pt x="0" y="36"/>
                  </a:lnTo>
                  <a:lnTo>
                    <a:pt x="5" y="36"/>
                  </a:lnTo>
                  <a:lnTo>
                    <a:pt x="7" y="28"/>
                  </a:lnTo>
                  <a:lnTo>
                    <a:pt x="8" y="26"/>
                  </a:lnTo>
                  <a:lnTo>
                    <a:pt x="12" y="25"/>
                  </a:lnTo>
                  <a:lnTo>
                    <a:pt x="17" y="25"/>
                  </a:lnTo>
                  <a:lnTo>
                    <a:pt x="25" y="23"/>
                  </a:lnTo>
                  <a:lnTo>
                    <a:pt x="34" y="21"/>
                  </a:lnTo>
                  <a:lnTo>
                    <a:pt x="44" y="17"/>
                  </a:lnTo>
                  <a:lnTo>
                    <a:pt x="56" y="7"/>
                  </a:lnTo>
                  <a:lnTo>
                    <a:pt x="53" y="0"/>
                  </a:lnTo>
                  <a:lnTo>
                    <a:pt x="56" y="7"/>
                  </a:lnTo>
                  <a:lnTo>
                    <a:pt x="61" y="0"/>
                  </a:lnTo>
                  <a:lnTo>
                    <a:pt x="53" y="0"/>
                  </a:lnTo>
                  <a:lnTo>
                    <a:pt x="53"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69" name="Freeform 1103"/>
            <p:cNvSpPr>
              <a:spLocks/>
            </p:cNvSpPr>
            <p:nvPr/>
          </p:nvSpPr>
          <p:spPr bwMode="auto">
            <a:xfrm>
              <a:off x="3464" y="4140"/>
              <a:ext cx="70" cy="69"/>
            </a:xfrm>
            <a:custGeom>
              <a:avLst/>
              <a:gdLst>
                <a:gd name="T0" fmla="*/ 8 w 70"/>
                <a:gd name="T1" fmla="*/ 6 h 69"/>
                <a:gd name="T2" fmla="*/ 7 w 70"/>
                <a:gd name="T3" fmla="*/ 2 h 69"/>
                <a:gd name="T4" fmla="*/ 3 w 70"/>
                <a:gd name="T5" fmla="*/ 0 h 69"/>
                <a:gd name="T6" fmla="*/ 0 w 70"/>
                <a:gd name="T7" fmla="*/ 6 h 69"/>
                <a:gd name="T8" fmla="*/ 0 w 70"/>
                <a:gd name="T9" fmla="*/ 10 h 69"/>
                <a:gd name="T10" fmla="*/ 3 w 70"/>
                <a:gd name="T11" fmla="*/ 14 h 69"/>
                <a:gd name="T12" fmla="*/ 12 w 70"/>
                <a:gd name="T13" fmla="*/ 23 h 69"/>
                <a:gd name="T14" fmla="*/ 22 w 70"/>
                <a:gd name="T15" fmla="*/ 35 h 69"/>
                <a:gd name="T16" fmla="*/ 36 w 70"/>
                <a:gd name="T17" fmla="*/ 46 h 69"/>
                <a:gd name="T18" fmla="*/ 49 w 70"/>
                <a:gd name="T19" fmla="*/ 58 h 69"/>
                <a:gd name="T20" fmla="*/ 61 w 70"/>
                <a:gd name="T21" fmla="*/ 65 h 69"/>
                <a:gd name="T22" fmla="*/ 70 w 70"/>
                <a:gd name="T23" fmla="*/ 69 h 69"/>
                <a:gd name="T24" fmla="*/ 70 w 70"/>
                <a:gd name="T25" fmla="*/ 62 h 69"/>
                <a:gd name="T26" fmla="*/ 63 w 70"/>
                <a:gd name="T27" fmla="*/ 60 h 69"/>
                <a:gd name="T28" fmla="*/ 53 w 70"/>
                <a:gd name="T29" fmla="*/ 52 h 69"/>
                <a:gd name="T30" fmla="*/ 39 w 70"/>
                <a:gd name="T31" fmla="*/ 40 h 69"/>
                <a:gd name="T32" fmla="*/ 27 w 70"/>
                <a:gd name="T33" fmla="*/ 29 h 69"/>
                <a:gd name="T34" fmla="*/ 15 w 70"/>
                <a:gd name="T35" fmla="*/ 17 h 69"/>
                <a:gd name="T36" fmla="*/ 8 w 70"/>
                <a:gd name="T37" fmla="*/ 8 h 69"/>
                <a:gd name="T38" fmla="*/ 5 w 70"/>
                <a:gd name="T39" fmla="*/ 6 h 69"/>
                <a:gd name="T40" fmla="*/ 5 w 70"/>
                <a:gd name="T41" fmla="*/ 6 h 69"/>
                <a:gd name="T42" fmla="*/ 3 w 70"/>
                <a:gd name="T43" fmla="*/ 8 h 69"/>
                <a:gd name="T44" fmla="*/ 5 w 70"/>
                <a:gd name="T45" fmla="*/ 10 h 69"/>
                <a:gd name="T46" fmla="*/ 3 w 70"/>
                <a:gd name="T47" fmla="*/ 6 h 69"/>
                <a:gd name="T48" fmla="*/ 8 w 70"/>
                <a:gd name="T49" fmla="*/ 6 h 69"/>
                <a:gd name="T50" fmla="*/ 8 w 70"/>
                <a:gd name="T51" fmla="*/ 4 h 69"/>
                <a:gd name="T52" fmla="*/ 7 w 70"/>
                <a:gd name="T53" fmla="*/ 2 h 69"/>
                <a:gd name="T54" fmla="*/ 8 w 70"/>
                <a:gd name="T55" fmla="*/ 6 h 6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0" h="69">
                  <a:moveTo>
                    <a:pt x="8" y="6"/>
                  </a:moveTo>
                  <a:lnTo>
                    <a:pt x="7" y="2"/>
                  </a:lnTo>
                  <a:lnTo>
                    <a:pt x="3" y="0"/>
                  </a:lnTo>
                  <a:lnTo>
                    <a:pt x="0" y="6"/>
                  </a:lnTo>
                  <a:lnTo>
                    <a:pt x="0" y="10"/>
                  </a:lnTo>
                  <a:lnTo>
                    <a:pt x="3" y="14"/>
                  </a:lnTo>
                  <a:lnTo>
                    <a:pt x="12" y="23"/>
                  </a:lnTo>
                  <a:lnTo>
                    <a:pt x="22" y="35"/>
                  </a:lnTo>
                  <a:lnTo>
                    <a:pt x="36" y="46"/>
                  </a:lnTo>
                  <a:lnTo>
                    <a:pt x="49" y="58"/>
                  </a:lnTo>
                  <a:lnTo>
                    <a:pt x="61" y="65"/>
                  </a:lnTo>
                  <a:lnTo>
                    <a:pt x="70" y="69"/>
                  </a:lnTo>
                  <a:lnTo>
                    <a:pt x="70" y="62"/>
                  </a:lnTo>
                  <a:lnTo>
                    <a:pt x="63" y="60"/>
                  </a:lnTo>
                  <a:lnTo>
                    <a:pt x="53" y="52"/>
                  </a:lnTo>
                  <a:lnTo>
                    <a:pt x="39" y="40"/>
                  </a:lnTo>
                  <a:lnTo>
                    <a:pt x="27" y="29"/>
                  </a:lnTo>
                  <a:lnTo>
                    <a:pt x="15" y="17"/>
                  </a:lnTo>
                  <a:lnTo>
                    <a:pt x="8" y="8"/>
                  </a:lnTo>
                  <a:lnTo>
                    <a:pt x="5" y="6"/>
                  </a:lnTo>
                  <a:lnTo>
                    <a:pt x="3" y="8"/>
                  </a:lnTo>
                  <a:lnTo>
                    <a:pt x="5" y="10"/>
                  </a:lnTo>
                  <a:lnTo>
                    <a:pt x="3" y="6"/>
                  </a:lnTo>
                  <a:lnTo>
                    <a:pt x="8" y="6"/>
                  </a:lnTo>
                  <a:lnTo>
                    <a:pt x="8" y="4"/>
                  </a:lnTo>
                  <a:lnTo>
                    <a:pt x="7" y="2"/>
                  </a:lnTo>
                  <a:lnTo>
                    <a:pt x="8"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0" name="Freeform 1104"/>
            <p:cNvSpPr>
              <a:spLocks/>
            </p:cNvSpPr>
            <p:nvPr/>
          </p:nvSpPr>
          <p:spPr bwMode="auto">
            <a:xfrm>
              <a:off x="3356" y="4119"/>
              <a:ext cx="80" cy="31"/>
            </a:xfrm>
            <a:custGeom>
              <a:avLst/>
              <a:gdLst>
                <a:gd name="T0" fmla="*/ 74 w 80"/>
                <a:gd name="T1" fmla="*/ 25 h 31"/>
                <a:gd name="T2" fmla="*/ 79 w 80"/>
                <a:gd name="T3" fmla="*/ 21 h 31"/>
                <a:gd name="T4" fmla="*/ 2 w 80"/>
                <a:gd name="T5" fmla="*/ 0 h 31"/>
                <a:gd name="T6" fmla="*/ 0 w 80"/>
                <a:gd name="T7" fmla="*/ 6 h 31"/>
                <a:gd name="T8" fmla="*/ 77 w 80"/>
                <a:gd name="T9" fmla="*/ 29 h 31"/>
                <a:gd name="T10" fmla="*/ 80 w 80"/>
                <a:gd name="T11" fmla="*/ 25 h 31"/>
                <a:gd name="T12" fmla="*/ 77 w 80"/>
                <a:gd name="T13" fmla="*/ 29 h 31"/>
                <a:gd name="T14" fmla="*/ 80 w 80"/>
                <a:gd name="T15" fmla="*/ 31 h 31"/>
                <a:gd name="T16" fmla="*/ 80 w 80"/>
                <a:gd name="T17" fmla="*/ 25 h 31"/>
                <a:gd name="T18" fmla="*/ 74 w 80"/>
                <a:gd name="T19" fmla="*/ 25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0" h="31">
                  <a:moveTo>
                    <a:pt x="74" y="25"/>
                  </a:moveTo>
                  <a:lnTo>
                    <a:pt x="79" y="21"/>
                  </a:lnTo>
                  <a:lnTo>
                    <a:pt x="2" y="0"/>
                  </a:lnTo>
                  <a:lnTo>
                    <a:pt x="0" y="6"/>
                  </a:lnTo>
                  <a:lnTo>
                    <a:pt x="77" y="29"/>
                  </a:lnTo>
                  <a:lnTo>
                    <a:pt x="80" y="25"/>
                  </a:lnTo>
                  <a:lnTo>
                    <a:pt x="77" y="29"/>
                  </a:lnTo>
                  <a:lnTo>
                    <a:pt x="80" y="31"/>
                  </a:lnTo>
                  <a:lnTo>
                    <a:pt x="80" y="25"/>
                  </a:lnTo>
                  <a:lnTo>
                    <a:pt x="74"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1" name="Freeform 1105"/>
            <p:cNvSpPr>
              <a:spLocks/>
            </p:cNvSpPr>
            <p:nvPr/>
          </p:nvSpPr>
          <p:spPr bwMode="auto">
            <a:xfrm>
              <a:off x="3409" y="3985"/>
              <a:ext cx="27" cy="159"/>
            </a:xfrm>
            <a:custGeom>
              <a:avLst/>
              <a:gdLst>
                <a:gd name="T0" fmla="*/ 2 w 27"/>
                <a:gd name="T1" fmla="*/ 7 h 159"/>
                <a:gd name="T2" fmla="*/ 0 w 27"/>
                <a:gd name="T3" fmla="*/ 5 h 159"/>
                <a:gd name="T4" fmla="*/ 7 w 27"/>
                <a:gd name="T5" fmla="*/ 17 h 159"/>
                <a:gd name="T6" fmla="*/ 10 w 27"/>
                <a:gd name="T7" fmla="*/ 34 h 159"/>
                <a:gd name="T8" fmla="*/ 14 w 27"/>
                <a:gd name="T9" fmla="*/ 55 h 159"/>
                <a:gd name="T10" fmla="*/ 17 w 27"/>
                <a:gd name="T11" fmla="*/ 78 h 159"/>
                <a:gd name="T12" fmla="*/ 19 w 27"/>
                <a:gd name="T13" fmla="*/ 103 h 159"/>
                <a:gd name="T14" fmla="*/ 21 w 27"/>
                <a:gd name="T15" fmla="*/ 126 h 159"/>
                <a:gd name="T16" fmla="*/ 21 w 27"/>
                <a:gd name="T17" fmla="*/ 146 h 159"/>
                <a:gd name="T18" fmla="*/ 21 w 27"/>
                <a:gd name="T19" fmla="*/ 159 h 159"/>
                <a:gd name="T20" fmla="*/ 27 w 27"/>
                <a:gd name="T21" fmla="*/ 159 h 159"/>
                <a:gd name="T22" fmla="*/ 27 w 27"/>
                <a:gd name="T23" fmla="*/ 146 h 159"/>
                <a:gd name="T24" fmla="*/ 26 w 27"/>
                <a:gd name="T25" fmla="*/ 124 h 159"/>
                <a:gd name="T26" fmla="*/ 26 w 27"/>
                <a:gd name="T27" fmla="*/ 101 h 159"/>
                <a:gd name="T28" fmla="*/ 24 w 27"/>
                <a:gd name="T29" fmla="*/ 78 h 159"/>
                <a:gd name="T30" fmla="*/ 21 w 27"/>
                <a:gd name="T31" fmla="*/ 53 h 159"/>
                <a:gd name="T32" fmla="*/ 17 w 27"/>
                <a:gd name="T33" fmla="*/ 32 h 159"/>
                <a:gd name="T34" fmla="*/ 12 w 27"/>
                <a:gd name="T35" fmla="*/ 13 h 159"/>
                <a:gd name="T36" fmla="*/ 5 w 27"/>
                <a:gd name="T37" fmla="*/ 2 h 159"/>
                <a:gd name="T38" fmla="*/ 4 w 27"/>
                <a:gd name="T39" fmla="*/ 0 h 159"/>
                <a:gd name="T40" fmla="*/ 2 w 27"/>
                <a:gd name="T41" fmla="*/ 7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7" h="159">
                  <a:moveTo>
                    <a:pt x="2" y="7"/>
                  </a:moveTo>
                  <a:lnTo>
                    <a:pt x="0" y="5"/>
                  </a:lnTo>
                  <a:lnTo>
                    <a:pt x="7" y="17"/>
                  </a:lnTo>
                  <a:lnTo>
                    <a:pt x="10" y="34"/>
                  </a:lnTo>
                  <a:lnTo>
                    <a:pt x="14" y="55"/>
                  </a:lnTo>
                  <a:lnTo>
                    <a:pt x="17" y="78"/>
                  </a:lnTo>
                  <a:lnTo>
                    <a:pt x="19" y="103"/>
                  </a:lnTo>
                  <a:lnTo>
                    <a:pt x="21" y="126"/>
                  </a:lnTo>
                  <a:lnTo>
                    <a:pt x="21" y="146"/>
                  </a:lnTo>
                  <a:lnTo>
                    <a:pt x="21" y="159"/>
                  </a:lnTo>
                  <a:lnTo>
                    <a:pt x="27" y="159"/>
                  </a:lnTo>
                  <a:lnTo>
                    <a:pt x="27" y="146"/>
                  </a:lnTo>
                  <a:lnTo>
                    <a:pt x="26" y="124"/>
                  </a:lnTo>
                  <a:lnTo>
                    <a:pt x="26" y="101"/>
                  </a:lnTo>
                  <a:lnTo>
                    <a:pt x="24" y="78"/>
                  </a:lnTo>
                  <a:lnTo>
                    <a:pt x="21" y="53"/>
                  </a:lnTo>
                  <a:lnTo>
                    <a:pt x="17" y="32"/>
                  </a:lnTo>
                  <a:lnTo>
                    <a:pt x="12" y="13"/>
                  </a:lnTo>
                  <a:lnTo>
                    <a:pt x="5" y="2"/>
                  </a:lnTo>
                  <a:lnTo>
                    <a:pt x="4" y="0"/>
                  </a:lnTo>
                  <a:lnTo>
                    <a:pt x="2"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2" name="Freeform 1106"/>
            <p:cNvSpPr>
              <a:spLocks/>
            </p:cNvSpPr>
            <p:nvPr/>
          </p:nvSpPr>
          <p:spPr bwMode="auto">
            <a:xfrm>
              <a:off x="3341" y="3985"/>
              <a:ext cx="72" cy="140"/>
            </a:xfrm>
            <a:custGeom>
              <a:avLst/>
              <a:gdLst>
                <a:gd name="T0" fmla="*/ 17 w 72"/>
                <a:gd name="T1" fmla="*/ 134 h 140"/>
                <a:gd name="T2" fmla="*/ 19 w 72"/>
                <a:gd name="T3" fmla="*/ 134 h 140"/>
                <a:gd name="T4" fmla="*/ 12 w 72"/>
                <a:gd name="T5" fmla="*/ 126 h 140"/>
                <a:gd name="T6" fmla="*/ 8 w 72"/>
                <a:gd name="T7" fmla="*/ 117 h 140"/>
                <a:gd name="T8" fmla="*/ 7 w 72"/>
                <a:gd name="T9" fmla="*/ 105 h 140"/>
                <a:gd name="T10" fmla="*/ 5 w 72"/>
                <a:gd name="T11" fmla="*/ 96 h 140"/>
                <a:gd name="T12" fmla="*/ 7 w 72"/>
                <a:gd name="T13" fmla="*/ 84 h 140"/>
                <a:gd name="T14" fmla="*/ 10 w 72"/>
                <a:gd name="T15" fmla="*/ 73 h 140"/>
                <a:gd name="T16" fmla="*/ 14 w 72"/>
                <a:gd name="T17" fmla="*/ 61 h 140"/>
                <a:gd name="T18" fmla="*/ 19 w 72"/>
                <a:gd name="T19" fmla="*/ 52 h 140"/>
                <a:gd name="T20" fmla="*/ 26 w 72"/>
                <a:gd name="T21" fmla="*/ 40 h 140"/>
                <a:gd name="T22" fmla="*/ 31 w 72"/>
                <a:gd name="T23" fmla="*/ 30 h 140"/>
                <a:gd name="T24" fmla="*/ 37 w 72"/>
                <a:gd name="T25" fmla="*/ 23 h 140"/>
                <a:gd name="T26" fmla="*/ 46 w 72"/>
                <a:gd name="T27" fmla="*/ 17 h 140"/>
                <a:gd name="T28" fmla="*/ 53 w 72"/>
                <a:gd name="T29" fmla="*/ 11 h 140"/>
                <a:gd name="T30" fmla="*/ 60 w 72"/>
                <a:gd name="T31" fmla="*/ 7 h 140"/>
                <a:gd name="T32" fmla="*/ 65 w 72"/>
                <a:gd name="T33" fmla="*/ 5 h 140"/>
                <a:gd name="T34" fmla="*/ 70 w 72"/>
                <a:gd name="T35" fmla="*/ 7 h 140"/>
                <a:gd name="T36" fmla="*/ 72 w 72"/>
                <a:gd name="T37" fmla="*/ 0 h 140"/>
                <a:gd name="T38" fmla="*/ 65 w 72"/>
                <a:gd name="T39" fmla="*/ 0 h 140"/>
                <a:gd name="T40" fmla="*/ 58 w 72"/>
                <a:gd name="T41" fmla="*/ 2 h 140"/>
                <a:gd name="T42" fmla="*/ 49 w 72"/>
                <a:gd name="T43" fmla="*/ 5 h 140"/>
                <a:gd name="T44" fmla="*/ 41 w 72"/>
                <a:gd name="T45" fmla="*/ 11 h 140"/>
                <a:gd name="T46" fmla="*/ 34 w 72"/>
                <a:gd name="T47" fmla="*/ 17 h 140"/>
                <a:gd name="T48" fmla="*/ 27 w 72"/>
                <a:gd name="T49" fmla="*/ 27 h 140"/>
                <a:gd name="T50" fmla="*/ 19 w 72"/>
                <a:gd name="T51" fmla="*/ 36 h 140"/>
                <a:gd name="T52" fmla="*/ 14 w 72"/>
                <a:gd name="T53" fmla="*/ 48 h 140"/>
                <a:gd name="T54" fmla="*/ 8 w 72"/>
                <a:gd name="T55" fmla="*/ 59 h 140"/>
                <a:gd name="T56" fmla="*/ 3 w 72"/>
                <a:gd name="T57" fmla="*/ 71 h 140"/>
                <a:gd name="T58" fmla="*/ 0 w 72"/>
                <a:gd name="T59" fmla="*/ 82 h 140"/>
                <a:gd name="T60" fmla="*/ 0 w 72"/>
                <a:gd name="T61" fmla="*/ 96 h 140"/>
                <a:gd name="T62" fmla="*/ 0 w 72"/>
                <a:gd name="T63" fmla="*/ 107 h 140"/>
                <a:gd name="T64" fmla="*/ 2 w 72"/>
                <a:gd name="T65" fmla="*/ 119 h 140"/>
                <a:gd name="T66" fmla="*/ 7 w 72"/>
                <a:gd name="T67" fmla="*/ 130 h 140"/>
                <a:gd name="T68" fmla="*/ 14 w 72"/>
                <a:gd name="T69" fmla="*/ 140 h 140"/>
                <a:gd name="T70" fmla="*/ 15 w 72"/>
                <a:gd name="T71" fmla="*/ 140 h 140"/>
                <a:gd name="T72" fmla="*/ 17 w 72"/>
                <a:gd name="T73" fmla="*/ 134 h 1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2" h="140">
                  <a:moveTo>
                    <a:pt x="17" y="134"/>
                  </a:moveTo>
                  <a:lnTo>
                    <a:pt x="19" y="134"/>
                  </a:lnTo>
                  <a:lnTo>
                    <a:pt x="12" y="126"/>
                  </a:lnTo>
                  <a:lnTo>
                    <a:pt x="8" y="117"/>
                  </a:lnTo>
                  <a:lnTo>
                    <a:pt x="7" y="105"/>
                  </a:lnTo>
                  <a:lnTo>
                    <a:pt x="5" y="96"/>
                  </a:lnTo>
                  <a:lnTo>
                    <a:pt x="7" y="84"/>
                  </a:lnTo>
                  <a:lnTo>
                    <a:pt x="10" y="73"/>
                  </a:lnTo>
                  <a:lnTo>
                    <a:pt x="14" y="61"/>
                  </a:lnTo>
                  <a:lnTo>
                    <a:pt x="19" y="52"/>
                  </a:lnTo>
                  <a:lnTo>
                    <a:pt x="26" y="40"/>
                  </a:lnTo>
                  <a:lnTo>
                    <a:pt x="31" y="30"/>
                  </a:lnTo>
                  <a:lnTo>
                    <a:pt x="37" y="23"/>
                  </a:lnTo>
                  <a:lnTo>
                    <a:pt x="46" y="17"/>
                  </a:lnTo>
                  <a:lnTo>
                    <a:pt x="53" y="11"/>
                  </a:lnTo>
                  <a:lnTo>
                    <a:pt x="60" y="7"/>
                  </a:lnTo>
                  <a:lnTo>
                    <a:pt x="65" y="5"/>
                  </a:lnTo>
                  <a:lnTo>
                    <a:pt x="70" y="7"/>
                  </a:lnTo>
                  <a:lnTo>
                    <a:pt x="72" y="0"/>
                  </a:lnTo>
                  <a:lnTo>
                    <a:pt x="65" y="0"/>
                  </a:lnTo>
                  <a:lnTo>
                    <a:pt x="58" y="2"/>
                  </a:lnTo>
                  <a:lnTo>
                    <a:pt x="49" y="5"/>
                  </a:lnTo>
                  <a:lnTo>
                    <a:pt x="41" y="11"/>
                  </a:lnTo>
                  <a:lnTo>
                    <a:pt x="34" y="17"/>
                  </a:lnTo>
                  <a:lnTo>
                    <a:pt x="27" y="27"/>
                  </a:lnTo>
                  <a:lnTo>
                    <a:pt x="19" y="36"/>
                  </a:lnTo>
                  <a:lnTo>
                    <a:pt x="14" y="48"/>
                  </a:lnTo>
                  <a:lnTo>
                    <a:pt x="8" y="59"/>
                  </a:lnTo>
                  <a:lnTo>
                    <a:pt x="3" y="71"/>
                  </a:lnTo>
                  <a:lnTo>
                    <a:pt x="0" y="82"/>
                  </a:lnTo>
                  <a:lnTo>
                    <a:pt x="0" y="96"/>
                  </a:lnTo>
                  <a:lnTo>
                    <a:pt x="0" y="107"/>
                  </a:lnTo>
                  <a:lnTo>
                    <a:pt x="2" y="119"/>
                  </a:lnTo>
                  <a:lnTo>
                    <a:pt x="7" y="130"/>
                  </a:lnTo>
                  <a:lnTo>
                    <a:pt x="14" y="140"/>
                  </a:lnTo>
                  <a:lnTo>
                    <a:pt x="15" y="140"/>
                  </a:lnTo>
                  <a:lnTo>
                    <a:pt x="17" y="1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3" name="Freeform 1107"/>
            <p:cNvSpPr>
              <a:spLocks/>
            </p:cNvSpPr>
            <p:nvPr/>
          </p:nvSpPr>
          <p:spPr bwMode="auto">
            <a:xfrm>
              <a:off x="3153" y="4179"/>
              <a:ext cx="169" cy="7"/>
            </a:xfrm>
            <a:custGeom>
              <a:avLst/>
              <a:gdLst>
                <a:gd name="T0" fmla="*/ 0 w 169"/>
                <a:gd name="T1" fmla="*/ 3 h 7"/>
                <a:gd name="T2" fmla="*/ 4 w 169"/>
                <a:gd name="T3" fmla="*/ 7 h 7"/>
                <a:gd name="T4" fmla="*/ 169 w 169"/>
                <a:gd name="T5" fmla="*/ 5 h 7"/>
                <a:gd name="T6" fmla="*/ 169 w 169"/>
                <a:gd name="T7" fmla="*/ 0 h 7"/>
                <a:gd name="T8" fmla="*/ 4 w 169"/>
                <a:gd name="T9" fmla="*/ 0 h 7"/>
                <a:gd name="T10" fmla="*/ 7 w 169"/>
                <a:gd name="T11" fmla="*/ 3 h 7"/>
                <a:gd name="T12" fmla="*/ 0 w 169"/>
                <a:gd name="T13" fmla="*/ 3 h 7"/>
                <a:gd name="T14" fmla="*/ 0 w 169"/>
                <a:gd name="T15" fmla="*/ 7 h 7"/>
                <a:gd name="T16" fmla="*/ 4 w 169"/>
                <a:gd name="T17" fmla="*/ 7 h 7"/>
                <a:gd name="T18" fmla="*/ 0 w 169"/>
                <a:gd name="T19" fmla="*/ 3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9" h="7">
                  <a:moveTo>
                    <a:pt x="0" y="3"/>
                  </a:moveTo>
                  <a:lnTo>
                    <a:pt x="4" y="7"/>
                  </a:lnTo>
                  <a:lnTo>
                    <a:pt x="169" y="5"/>
                  </a:lnTo>
                  <a:lnTo>
                    <a:pt x="169" y="0"/>
                  </a:lnTo>
                  <a:lnTo>
                    <a:pt x="4" y="0"/>
                  </a:lnTo>
                  <a:lnTo>
                    <a:pt x="7" y="3"/>
                  </a:lnTo>
                  <a:lnTo>
                    <a:pt x="0" y="3"/>
                  </a:lnTo>
                  <a:lnTo>
                    <a:pt x="0" y="7"/>
                  </a:lnTo>
                  <a:lnTo>
                    <a:pt x="4" y="7"/>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4" name="Freeform 1108"/>
            <p:cNvSpPr>
              <a:spLocks/>
            </p:cNvSpPr>
            <p:nvPr/>
          </p:nvSpPr>
          <p:spPr bwMode="auto">
            <a:xfrm>
              <a:off x="3143" y="4079"/>
              <a:ext cx="17" cy="103"/>
            </a:xfrm>
            <a:custGeom>
              <a:avLst/>
              <a:gdLst>
                <a:gd name="T0" fmla="*/ 2 w 17"/>
                <a:gd name="T1" fmla="*/ 6 h 103"/>
                <a:gd name="T2" fmla="*/ 0 w 17"/>
                <a:gd name="T3" fmla="*/ 2 h 103"/>
                <a:gd name="T4" fmla="*/ 0 w 17"/>
                <a:gd name="T5" fmla="*/ 15 h 103"/>
                <a:gd name="T6" fmla="*/ 2 w 17"/>
                <a:gd name="T7" fmla="*/ 27 h 103"/>
                <a:gd name="T8" fmla="*/ 4 w 17"/>
                <a:gd name="T9" fmla="*/ 38 h 103"/>
                <a:gd name="T10" fmla="*/ 5 w 17"/>
                <a:gd name="T11" fmla="*/ 52 h 103"/>
                <a:gd name="T12" fmla="*/ 7 w 17"/>
                <a:gd name="T13" fmla="*/ 63 h 103"/>
                <a:gd name="T14" fmla="*/ 9 w 17"/>
                <a:gd name="T15" fmla="*/ 77 h 103"/>
                <a:gd name="T16" fmla="*/ 10 w 17"/>
                <a:gd name="T17" fmla="*/ 90 h 103"/>
                <a:gd name="T18" fmla="*/ 10 w 17"/>
                <a:gd name="T19" fmla="*/ 103 h 103"/>
                <a:gd name="T20" fmla="*/ 17 w 17"/>
                <a:gd name="T21" fmla="*/ 103 h 103"/>
                <a:gd name="T22" fmla="*/ 15 w 17"/>
                <a:gd name="T23" fmla="*/ 90 h 103"/>
                <a:gd name="T24" fmla="*/ 15 w 17"/>
                <a:gd name="T25" fmla="*/ 77 h 103"/>
                <a:gd name="T26" fmla="*/ 14 w 17"/>
                <a:gd name="T27" fmla="*/ 63 h 103"/>
                <a:gd name="T28" fmla="*/ 12 w 17"/>
                <a:gd name="T29" fmla="*/ 50 h 103"/>
                <a:gd name="T30" fmla="*/ 10 w 17"/>
                <a:gd name="T31" fmla="*/ 38 h 103"/>
                <a:gd name="T32" fmla="*/ 9 w 17"/>
                <a:gd name="T33" fmla="*/ 25 h 103"/>
                <a:gd name="T34" fmla="*/ 7 w 17"/>
                <a:gd name="T35" fmla="*/ 13 h 103"/>
                <a:gd name="T36" fmla="*/ 7 w 17"/>
                <a:gd name="T37" fmla="*/ 2 h 103"/>
                <a:gd name="T38" fmla="*/ 5 w 17"/>
                <a:gd name="T39" fmla="*/ 0 h 103"/>
                <a:gd name="T40" fmla="*/ 7 w 17"/>
                <a:gd name="T41" fmla="*/ 2 h 103"/>
                <a:gd name="T42" fmla="*/ 7 w 17"/>
                <a:gd name="T43" fmla="*/ 0 h 103"/>
                <a:gd name="T44" fmla="*/ 5 w 17"/>
                <a:gd name="T45" fmla="*/ 0 h 103"/>
                <a:gd name="T46" fmla="*/ 2 w 17"/>
                <a:gd name="T47" fmla="*/ 6 h 1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7" h="103">
                  <a:moveTo>
                    <a:pt x="2" y="6"/>
                  </a:moveTo>
                  <a:lnTo>
                    <a:pt x="0" y="2"/>
                  </a:lnTo>
                  <a:lnTo>
                    <a:pt x="0" y="15"/>
                  </a:lnTo>
                  <a:lnTo>
                    <a:pt x="2" y="27"/>
                  </a:lnTo>
                  <a:lnTo>
                    <a:pt x="4" y="38"/>
                  </a:lnTo>
                  <a:lnTo>
                    <a:pt x="5" y="52"/>
                  </a:lnTo>
                  <a:lnTo>
                    <a:pt x="7" y="63"/>
                  </a:lnTo>
                  <a:lnTo>
                    <a:pt x="9" y="77"/>
                  </a:lnTo>
                  <a:lnTo>
                    <a:pt x="10" y="90"/>
                  </a:lnTo>
                  <a:lnTo>
                    <a:pt x="10" y="103"/>
                  </a:lnTo>
                  <a:lnTo>
                    <a:pt x="17" y="103"/>
                  </a:lnTo>
                  <a:lnTo>
                    <a:pt x="15" y="90"/>
                  </a:lnTo>
                  <a:lnTo>
                    <a:pt x="15" y="77"/>
                  </a:lnTo>
                  <a:lnTo>
                    <a:pt x="14" y="63"/>
                  </a:lnTo>
                  <a:lnTo>
                    <a:pt x="12" y="50"/>
                  </a:lnTo>
                  <a:lnTo>
                    <a:pt x="10" y="38"/>
                  </a:lnTo>
                  <a:lnTo>
                    <a:pt x="9" y="25"/>
                  </a:lnTo>
                  <a:lnTo>
                    <a:pt x="7" y="13"/>
                  </a:lnTo>
                  <a:lnTo>
                    <a:pt x="7" y="2"/>
                  </a:lnTo>
                  <a:lnTo>
                    <a:pt x="5" y="0"/>
                  </a:lnTo>
                  <a:lnTo>
                    <a:pt x="7" y="2"/>
                  </a:lnTo>
                  <a:lnTo>
                    <a:pt x="7" y="0"/>
                  </a:lnTo>
                  <a:lnTo>
                    <a:pt x="5" y="0"/>
                  </a:lnTo>
                  <a:lnTo>
                    <a:pt x="2"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5" name="Freeform 1109"/>
            <p:cNvSpPr>
              <a:spLocks/>
            </p:cNvSpPr>
            <p:nvPr/>
          </p:nvSpPr>
          <p:spPr bwMode="auto">
            <a:xfrm>
              <a:off x="3089" y="3749"/>
              <a:ext cx="59" cy="336"/>
            </a:xfrm>
            <a:custGeom>
              <a:avLst/>
              <a:gdLst>
                <a:gd name="T0" fmla="*/ 5 w 59"/>
                <a:gd name="T1" fmla="*/ 2 h 336"/>
                <a:gd name="T2" fmla="*/ 0 w 59"/>
                <a:gd name="T3" fmla="*/ 5 h 336"/>
                <a:gd name="T4" fmla="*/ 3 w 59"/>
                <a:gd name="T5" fmla="*/ 40 h 336"/>
                <a:gd name="T6" fmla="*/ 6 w 59"/>
                <a:gd name="T7" fmla="*/ 82 h 336"/>
                <a:gd name="T8" fmla="*/ 8 w 59"/>
                <a:gd name="T9" fmla="*/ 130 h 336"/>
                <a:gd name="T10" fmla="*/ 11 w 59"/>
                <a:gd name="T11" fmla="*/ 180 h 336"/>
                <a:gd name="T12" fmla="*/ 13 w 59"/>
                <a:gd name="T13" fmla="*/ 205 h 336"/>
                <a:gd name="T14" fmla="*/ 17 w 59"/>
                <a:gd name="T15" fmla="*/ 230 h 336"/>
                <a:gd name="T16" fmla="*/ 20 w 59"/>
                <a:gd name="T17" fmla="*/ 251 h 336"/>
                <a:gd name="T18" fmla="*/ 25 w 59"/>
                <a:gd name="T19" fmla="*/ 274 h 336"/>
                <a:gd name="T20" fmla="*/ 30 w 59"/>
                <a:gd name="T21" fmla="*/ 293 h 336"/>
                <a:gd name="T22" fmla="*/ 37 w 59"/>
                <a:gd name="T23" fmla="*/ 311 h 336"/>
                <a:gd name="T24" fmla="*/ 46 w 59"/>
                <a:gd name="T25" fmla="*/ 324 h 336"/>
                <a:gd name="T26" fmla="*/ 56 w 59"/>
                <a:gd name="T27" fmla="*/ 336 h 336"/>
                <a:gd name="T28" fmla="*/ 59 w 59"/>
                <a:gd name="T29" fmla="*/ 330 h 336"/>
                <a:gd name="T30" fmla="*/ 51 w 59"/>
                <a:gd name="T31" fmla="*/ 320 h 336"/>
                <a:gd name="T32" fmla="*/ 42 w 59"/>
                <a:gd name="T33" fmla="*/ 307 h 336"/>
                <a:gd name="T34" fmla="*/ 37 w 59"/>
                <a:gd name="T35" fmla="*/ 289 h 336"/>
                <a:gd name="T36" fmla="*/ 30 w 59"/>
                <a:gd name="T37" fmla="*/ 272 h 336"/>
                <a:gd name="T38" fmla="*/ 27 w 59"/>
                <a:gd name="T39" fmla="*/ 251 h 336"/>
                <a:gd name="T40" fmla="*/ 23 w 59"/>
                <a:gd name="T41" fmla="*/ 228 h 336"/>
                <a:gd name="T42" fmla="*/ 20 w 59"/>
                <a:gd name="T43" fmla="*/ 205 h 336"/>
                <a:gd name="T44" fmla="*/ 18 w 59"/>
                <a:gd name="T45" fmla="*/ 180 h 336"/>
                <a:gd name="T46" fmla="*/ 15 w 59"/>
                <a:gd name="T47" fmla="*/ 130 h 336"/>
                <a:gd name="T48" fmla="*/ 13 w 59"/>
                <a:gd name="T49" fmla="*/ 82 h 336"/>
                <a:gd name="T50" fmla="*/ 10 w 59"/>
                <a:gd name="T51" fmla="*/ 40 h 336"/>
                <a:gd name="T52" fmla="*/ 6 w 59"/>
                <a:gd name="T53" fmla="*/ 5 h 336"/>
                <a:gd name="T54" fmla="*/ 1 w 59"/>
                <a:gd name="T55" fmla="*/ 9 h 336"/>
                <a:gd name="T56" fmla="*/ 5 w 59"/>
                <a:gd name="T57" fmla="*/ 2 h 336"/>
                <a:gd name="T58" fmla="*/ 0 w 59"/>
                <a:gd name="T59" fmla="*/ 0 h 336"/>
                <a:gd name="T60" fmla="*/ 0 w 59"/>
                <a:gd name="T61" fmla="*/ 5 h 336"/>
                <a:gd name="T62" fmla="*/ 5 w 59"/>
                <a:gd name="T63" fmla="*/ 2 h 3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 h="336">
                  <a:moveTo>
                    <a:pt x="5" y="2"/>
                  </a:moveTo>
                  <a:lnTo>
                    <a:pt x="0" y="5"/>
                  </a:lnTo>
                  <a:lnTo>
                    <a:pt x="3" y="40"/>
                  </a:lnTo>
                  <a:lnTo>
                    <a:pt x="6" y="82"/>
                  </a:lnTo>
                  <a:lnTo>
                    <a:pt x="8" y="130"/>
                  </a:lnTo>
                  <a:lnTo>
                    <a:pt x="11" y="180"/>
                  </a:lnTo>
                  <a:lnTo>
                    <a:pt x="13" y="205"/>
                  </a:lnTo>
                  <a:lnTo>
                    <a:pt x="17" y="230"/>
                  </a:lnTo>
                  <a:lnTo>
                    <a:pt x="20" y="251"/>
                  </a:lnTo>
                  <a:lnTo>
                    <a:pt x="25" y="274"/>
                  </a:lnTo>
                  <a:lnTo>
                    <a:pt x="30" y="293"/>
                  </a:lnTo>
                  <a:lnTo>
                    <a:pt x="37" y="311"/>
                  </a:lnTo>
                  <a:lnTo>
                    <a:pt x="46" y="324"/>
                  </a:lnTo>
                  <a:lnTo>
                    <a:pt x="56" y="336"/>
                  </a:lnTo>
                  <a:lnTo>
                    <a:pt x="59" y="330"/>
                  </a:lnTo>
                  <a:lnTo>
                    <a:pt x="51" y="320"/>
                  </a:lnTo>
                  <a:lnTo>
                    <a:pt x="42" y="307"/>
                  </a:lnTo>
                  <a:lnTo>
                    <a:pt x="37" y="289"/>
                  </a:lnTo>
                  <a:lnTo>
                    <a:pt x="30" y="272"/>
                  </a:lnTo>
                  <a:lnTo>
                    <a:pt x="27" y="251"/>
                  </a:lnTo>
                  <a:lnTo>
                    <a:pt x="23" y="228"/>
                  </a:lnTo>
                  <a:lnTo>
                    <a:pt x="20" y="205"/>
                  </a:lnTo>
                  <a:lnTo>
                    <a:pt x="18" y="180"/>
                  </a:lnTo>
                  <a:lnTo>
                    <a:pt x="15" y="130"/>
                  </a:lnTo>
                  <a:lnTo>
                    <a:pt x="13" y="82"/>
                  </a:lnTo>
                  <a:lnTo>
                    <a:pt x="10" y="40"/>
                  </a:lnTo>
                  <a:lnTo>
                    <a:pt x="6" y="5"/>
                  </a:lnTo>
                  <a:lnTo>
                    <a:pt x="1" y="9"/>
                  </a:lnTo>
                  <a:lnTo>
                    <a:pt x="5" y="2"/>
                  </a:lnTo>
                  <a:lnTo>
                    <a:pt x="0" y="0"/>
                  </a:lnTo>
                  <a:lnTo>
                    <a:pt x="0" y="5"/>
                  </a:lnTo>
                  <a:lnTo>
                    <a:pt x="5"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6" name="Freeform 1110"/>
            <p:cNvSpPr>
              <a:spLocks/>
            </p:cNvSpPr>
            <p:nvPr/>
          </p:nvSpPr>
          <p:spPr bwMode="auto">
            <a:xfrm>
              <a:off x="3090" y="3720"/>
              <a:ext cx="193" cy="59"/>
            </a:xfrm>
            <a:custGeom>
              <a:avLst/>
              <a:gdLst>
                <a:gd name="T0" fmla="*/ 186 w 193"/>
                <a:gd name="T1" fmla="*/ 4 h 59"/>
                <a:gd name="T2" fmla="*/ 188 w 193"/>
                <a:gd name="T3" fmla="*/ 0 h 59"/>
                <a:gd name="T4" fmla="*/ 171 w 193"/>
                <a:gd name="T5" fmla="*/ 17 h 59"/>
                <a:gd name="T6" fmla="*/ 154 w 193"/>
                <a:gd name="T7" fmla="*/ 31 h 59"/>
                <a:gd name="T8" fmla="*/ 145 w 193"/>
                <a:gd name="T9" fmla="*/ 36 h 59"/>
                <a:gd name="T10" fmla="*/ 135 w 193"/>
                <a:gd name="T11" fmla="*/ 42 h 59"/>
                <a:gd name="T12" fmla="*/ 125 w 193"/>
                <a:gd name="T13" fmla="*/ 46 h 59"/>
                <a:gd name="T14" fmla="*/ 115 w 193"/>
                <a:gd name="T15" fmla="*/ 50 h 59"/>
                <a:gd name="T16" fmla="*/ 104 w 193"/>
                <a:gd name="T17" fmla="*/ 52 h 59"/>
                <a:gd name="T18" fmla="*/ 92 w 193"/>
                <a:gd name="T19" fmla="*/ 54 h 59"/>
                <a:gd name="T20" fmla="*/ 79 w 193"/>
                <a:gd name="T21" fmla="*/ 54 h 59"/>
                <a:gd name="T22" fmla="*/ 65 w 193"/>
                <a:gd name="T23" fmla="*/ 52 h 59"/>
                <a:gd name="T24" fmla="*/ 51 w 193"/>
                <a:gd name="T25" fmla="*/ 50 h 59"/>
                <a:gd name="T26" fmla="*/ 36 w 193"/>
                <a:gd name="T27" fmla="*/ 44 h 59"/>
                <a:gd name="T28" fmla="*/ 21 w 193"/>
                <a:gd name="T29" fmla="*/ 38 h 59"/>
                <a:gd name="T30" fmla="*/ 4 w 193"/>
                <a:gd name="T31" fmla="*/ 31 h 59"/>
                <a:gd name="T32" fmla="*/ 0 w 193"/>
                <a:gd name="T33" fmla="*/ 38 h 59"/>
                <a:gd name="T34" fmla="*/ 19 w 193"/>
                <a:gd name="T35" fmla="*/ 46 h 59"/>
                <a:gd name="T36" fmla="*/ 34 w 193"/>
                <a:gd name="T37" fmla="*/ 52 h 59"/>
                <a:gd name="T38" fmla="*/ 50 w 193"/>
                <a:gd name="T39" fmla="*/ 56 h 59"/>
                <a:gd name="T40" fmla="*/ 65 w 193"/>
                <a:gd name="T41" fmla="*/ 59 h 59"/>
                <a:gd name="T42" fmla="*/ 79 w 193"/>
                <a:gd name="T43" fmla="*/ 59 h 59"/>
                <a:gd name="T44" fmla="*/ 92 w 193"/>
                <a:gd name="T45" fmla="*/ 59 h 59"/>
                <a:gd name="T46" fmla="*/ 104 w 193"/>
                <a:gd name="T47" fmla="*/ 59 h 59"/>
                <a:gd name="T48" fmla="*/ 116 w 193"/>
                <a:gd name="T49" fmla="*/ 57 h 59"/>
                <a:gd name="T50" fmla="*/ 128 w 193"/>
                <a:gd name="T51" fmla="*/ 54 h 59"/>
                <a:gd name="T52" fmla="*/ 138 w 193"/>
                <a:gd name="T53" fmla="*/ 48 h 59"/>
                <a:gd name="T54" fmla="*/ 149 w 193"/>
                <a:gd name="T55" fmla="*/ 44 h 59"/>
                <a:gd name="T56" fmla="*/ 157 w 193"/>
                <a:gd name="T57" fmla="*/ 36 h 59"/>
                <a:gd name="T58" fmla="*/ 176 w 193"/>
                <a:gd name="T59" fmla="*/ 23 h 59"/>
                <a:gd name="T60" fmla="*/ 191 w 193"/>
                <a:gd name="T61" fmla="*/ 6 h 59"/>
                <a:gd name="T62" fmla="*/ 193 w 193"/>
                <a:gd name="T63" fmla="*/ 4 h 59"/>
                <a:gd name="T64" fmla="*/ 191 w 193"/>
                <a:gd name="T65" fmla="*/ 6 h 59"/>
                <a:gd name="T66" fmla="*/ 193 w 193"/>
                <a:gd name="T67" fmla="*/ 4 h 59"/>
                <a:gd name="T68" fmla="*/ 193 w 193"/>
                <a:gd name="T69" fmla="*/ 4 h 59"/>
                <a:gd name="T70" fmla="*/ 186 w 193"/>
                <a:gd name="T71" fmla="*/ 4 h 5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3" h="59">
                  <a:moveTo>
                    <a:pt x="186" y="4"/>
                  </a:moveTo>
                  <a:lnTo>
                    <a:pt x="188" y="0"/>
                  </a:lnTo>
                  <a:lnTo>
                    <a:pt x="171" y="17"/>
                  </a:lnTo>
                  <a:lnTo>
                    <a:pt x="154" y="31"/>
                  </a:lnTo>
                  <a:lnTo>
                    <a:pt x="145" y="36"/>
                  </a:lnTo>
                  <a:lnTo>
                    <a:pt x="135" y="42"/>
                  </a:lnTo>
                  <a:lnTo>
                    <a:pt x="125" y="46"/>
                  </a:lnTo>
                  <a:lnTo>
                    <a:pt x="115" y="50"/>
                  </a:lnTo>
                  <a:lnTo>
                    <a:pt x="104" y="52"/>
                  </a:lnTo>
                  <a:lnTo>
                    <a:pt x="92" y="54"/>
                  </a:lnTo>
                  <a:lnTo>
                    <a:pt x="79" y="54"/>
                  </a:lnTo>
                  <a:lnTo>
                    <a:pt x="65" y="52"/>
                  </a:lnTo>
                  <a:lnTo>
                    <a:pt x="51" y="50"/>
                  </a:lnTo>
                  <a:lnTo>
                    <a:pt x="36" y="44"/>
                  </a:lnTo>
                  <a:lnTo>
                    <a:pt x="21" y="38"/>
                  </a:lnTo>
                  <a:lnTo>
                    <a:pt x="4" y="31"/>
                  </a:lnTo>
                  <a:lnTo>
                    <a:pt x="0" y="38"/>
                  </a:lnTo>
                  <a:lnTo>
                    <a:pt x="19" y="46"/>
                  </a:lnTo>
                  <a:lnTo>
                    <a:pt x="34" y="52"/>
                  </a:lnTo>
                  <a:lnTo>
                    <a:pt x="50" y="56"/>
                  </a:lnTo>
                  <a:lnTo>
                    <a:pt x="65" y="59"/>
                  </a:lnTo>
                  <a:lnTo>
                    <a:pt x="79" y="59"/>
                  </a:lnTo>
                  <a:lnTo>
                    <a:pt x="92" y="59"/>
                  </a:lnTo>
                  <a:lnTo>
                    <a:pt x="104" y="59"/>
                  </a:lnTo>
                  <a:lnTo>
                    <a:pt x="116" y="57"/>
                  </a:lnTo>
                  <a:lnTo>
                    <a:pt x="128" y="54"/>
                  </a:lnTo>
                  <a:lnTo>
                    <a:pt x="138" y="48"/>
                  </a:lnTo>
                  <a:lnTo>
                    <a:pt x="149" y="44"/>
                  </a:lnTo>
                  <a:lnTo>
                    <a:pt x="157" y="36"/>
                  </a:lnTo>
                  <a:lnTo>
                    <a:pt x="176" y="23"/>
                  </a:lnTo>
                  <a:lnTo>
                    <a:pt x="191" y="6"/>
                  </a:lnTo>
                  <a:lnTo>
                    <a:pt x="193" y="4"/>
                  </a:lnTo>
                  <a:lnTo>
                    <a:pt x="191" y="6"/>
                  </a:lnTo>
                  <a:lnTo>
                    <a:pt x="193" y="4"/>
                  </a:lnTo>
                  <a:lnTo>
                    <a:pt x="186"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7" name="Freeform 1111"/>
            <p:cNvSpPr>
              <a:spLocks/>
            </p:cNvSpPr>
            <p:nvPr/>
          </p:nvSpPr>
          <p:spPr bwMode="auto">
            <a:xfrm>
              <a:off x="3138" y="3687"/>
              <a:ext cx="145" cy="37"/>
            </a:xfrm>
            <a:custGeom>
              <a:avLst/>
              <a:gdLst>
                <a:gd name="T0" fmla="*/ 3 w 145"/>
                <a:gd name="T1" fmla="*/ 27 h 37"/>
                <a:gd name="T2" fmla="*/ 3 w 145"/>
                <a:gd name="T3" fmla="*/ 27 h 37"/>
                <a:gd name="T4" fmla="*/ 14 w 145"/>
                <a:gd name="T5" fmla="*/ 19 h 37"/>
                <a:gd name="T6" fmla="*/ 26 w 145"/>
                <a:gd name="T7" fmla="*/ 14 h 37"/>
                <a:gd name="T8" fmla="*/ 38 w 145"/>
                <a:gd name="T9" fmla="*/ 10 h 37"/>
                <a:gd name="T10" fmla="*/ 49 w 145"/>
                <a:gd name="T11" fmla="*/ 8 h 37"/>
                <a:gd name="T12" fmla="*/ 61 w 145"/>
                <a:gd name="T13" fmla="*/ 8 h 37"/>
                <a:gd name="T14" fmla="*/ 72 w 145"/>
                <a:gd name="T15" fmla="*/ 8 h 37"/>
                <a:gd name="T16" fmla="*/ 84 w 145"/>
                <a:gd name="T17" fmla="*/ 10 h 37"/>
                <a:gd name="T18" fmla="*/ 94 w 145"/>
                <a:gd name="T19" fmla="*/ 12 h 37"/>
                <a:gd name="T20" fmla="*/ 113 w 145"/>
                <a:gd name="T21" fmla="*/ 19 h 37"/>
                <a:gd name="T22" fmla="*/ 126 w 145"/>
                <a:gd name="T23" fmla="*/ 27 h 37"/>
                <a:gd name="T24" fmla="*/ 136 w 145"/>
                <a:gd name="T25" fmla="*/ 33 h 37"/>
                <a:gd name="T26" fmla="*/ 138 w 145"/>
                <a:gd name="T27" fmla="*/ 37 h 37"/>
                <a:gd name="T28" fmla="*/ 145 w 145"/>
                <a:gd name="T29" fmla="*/ 37 h 37"/>
                <a:gd name="T30" fmla="*/ 140 w 145"/>
                <a:gd name="T31" fmla="*/ 29 h 37"/>
                <a:gd name="T32" fmla="*/ 130 w 145"/>
                <a:gd name="T33" fmla="*/ 21 h 37"/>
                <a:gd name="T34" fmla="*/ 114 w 145"/>
                <a:gd name="T35" fmla="*/ 12 h 37"/>
                <a:gd name="T36" fmla="*/ 96 w 145"/>
                <a:gd name="T37" fmla="*/ 4 h 37"/>
                <a:gd name="T38" fmla="*/ 85 w 145"/>
                <a:gd name="T39" fmla="*/ 2 h 37"/>
                <a:gd name="T40" fmla="*/ 73 w 145"/>
                <a:gd name="T41" fmla="*/ 0 h 37"/>
                <a:gd name="T42" fmla="*/ 61 w 145"/>
                <a:gd name="T43" fmla="*/ 0 h 37"/>
                <a:gd name="T44" fmla="*/ 49 w 145"/>
                <a:gd name="T45" fmla="*/ 0 h 37"/>
                <a:gd name="T46" fmla="*/ 36 w 145"/>
                <a:gd name="T47" fmla="*/ 2 h 37"/>
                <a:gd name="T48" fmla="*/ 24 w 145"/>
                <a:gd name="T49" fmla="*/ 8 h 37"/>
                <a:gd name="T50" fmla="*/ 12 w 145"/>
                <a:gd name="T51" fmla="*/ 14 h 37"/>
                <a:gd name="T52" fmla="*/ 0 w 145"/>
                <a:gd name="T53" fmla="*/ 21 h 37"/>
                <a:gd name="T54" fmla="*/ 0 w 145"/>
                <a:gd name="T55" fmla="*/ 21 h 37"/>
                <a:gd name="T56" fmla="*/ 3 w 145"/>
                <a:gd name="T57" fmla="*/ 27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5" h="37">
                  <a:moveTo>
                    <a:pt x="3" y="27"/>
                  </a:moveTo>
                  <a:lnTo>
                    <a:pt x="3" y="27"/>
                  </a:lnTo>
                  <a:lnTo>
                    <a:pt x="14" y="19"/>
                  </a:lnTo>
                  <a:lnTo>
                    <a:pt x="26" y="14"/>
                  </a:lnTo>
                  <a:lnTo>
                    <a:pt x="38" y="10"/>
                  </a:lnTo>
                  <a:lnTo>
                    <a:pt x="49" y="8"/>
                  </a:lnTo>
                  <a:lnTo>
                    <a:pt x="61" y="8"/>
                  </a:lnTo>
                  <a:lnTo>
                    <a:pt x="72" y="8"/>
                  </a:lnTo>
                  <a:lnTo>
                    <a:pt x="84" y="10"/>
                  </a:lnTo>
                  <a:lnTo>
                    <a:pt x="94" y="12"/>
                  </a:lnTo>
                  <a:lnTo>
                    <a:pt x="113" y="19"/>
                  </a:lnTo>
                  <a:lnTo>
                    <a:pt x="126" y="27"/>
                  </a:lnTo>
                  <a:lnTo>
                    <a:pt x="136" y="33"/>
                  </a:lnTo>
                  <a:lnTo>
                    <a:pt x="138" y="37"/>
                  </a:lnTo>
                  <a:lnTo>
                    <a:pt x="145" y="37"/>
                  </a:lnTo>
                  <a:lnTo>
                    <a:pt x="140" y="29"/>
                  </a:lnTo>
                  <a:lnTo>
                    <a:pt x="130" y="21"/>
                  </a:lnTo>
                  <a:lnTo>
                    <a:pt x="114" y="12"/>
                  </a:lnTo>
                  <a:lnTo>
                    <a:pt x="96" y="4"/>
                  </a:lnTo>
                  <a:lnTo>
                    <a:pt x="85" y="2"/>
                  </a:lnTo>
                  <a:lnTo>
                    <a:pt x="73" y="0"/>
                  </a:lnTo>
                  <a:lnTo>
                    <a:pt x="61" y="0"/>
                  </a:lnTo>
                  <a:lnTo>
                    <a:pt x="49" y="0"/>
                  </a:lnTo>
                  <a:lnTo>
                    <a:pt x="36" y="2"/>
                  </a:lnTo>
                  <a:lnTo>
                    <a:pt x="24" y="8"/>
                  </a:lnTo>
                  <a:lnTo>
                    <a:pt x="12" y="14"/>
                  </a:lnTo>
                  <a:lnTo>
                    <a:pt x="0" y="21"/>
                  </a:lnTo>
                  <a:lnTo>
                    <a:pt x="3" y="2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8" name="Freeform 1112"/>
            <p:cNvSpPr>
              <a:spLocks/>
            </p:cNvSpPr>
            <p:nvPr/>
          </p:nvSpPr>
          <p:spPr bwMode="auto">
            <a:xfrm>
              <a:off x="3116" y="3612"/>
              <a:ext cx="51" cy="114"/>
            </a:xfrm>
            <a:custGeom>
              <a:avLst/>
              <a:gdLst>
                <a:gd name="T0" fmla="*/ 49 w 51"/>
                <a:gd name="T1" fmla="*/ 0 h 114"/>
                <a:gd name="T2" fmla="*/ 46 w 51"/>
                <a:gd name="T3" fmla="*/ 8 h 114"/>
                <a:gd name="T4" fmla="*/ 44 w 51"/>
                <a:gd name="T5" fmla="*/ 12 h 114"/>
                <a:gd name="T6" fmla="*/ 36 w 51"/>
                <a:gd name="T7" fmla="*/ 29 h 114"/>
                <a:gd name="T8" fmla="*/ 25 w 51"/>
                <a:gd name="T9" fmla="*/ 50 h 114"/>
                <a:gd name="T10" fmla="*/ 13 w 51"/>
                <a:gd name="T11" fmla="*/ 71 h 114"/>
                <a:gd name="T12" fmla="*/ 3 w 51"/>
                <a:gd name="T13" fmla="*/ 92 h 114"/>
                <a:gd name="T14" fmla="*/ 0 w 51"/>
                <a:gd name="T15" fmla="*/ 106 h 114"/>
                <a:gd name="T16" fmla="*/ 0 w 51"/>
                <a:gd name="T17" fmla="*/ 110 h 114"/>
                <a:gd name="T18" fmla="*/ 2 w 51"/>
                <a:gd name="T19" fmla="*/ 114 h 114"/>
                <a:gd name="T20" fmla="*/ 5 w 51"/>
                <a:gd name="T21" fmla="*/ 114 h 114"/>
                <a:gd name="T22" fmla="*/ 8 w 51"/>
                <a:gd name="T23" fmla="*/ 114 h 114"/>
                <a:gd name="T24" fmla="*/ 15 w 51"/>
                <a:gd name="T25" fmla="*/ 110 h 114"/>
                <a:gd name="T26" fmla="*/ 25 w 51"/>
                <a:gd name="T27" fmla="*/ 102 h 114"/>
                <a:gd name="T28" fmla="*/ 22 w 51"/>
                <a:gd name="T29" fmla="*/ 96 h 114"/>
                <a:gd name="T30" fmla="*/ 12 w 51"/>
                <a:gd name="T31" fmla="*/ 104 h 114"/>
                <a:gd name="T32" fmla="*/ 7 w 51"/>
                <a:gd name="T33" fmla="*/ 108 h 114"/>
                <a:gd name="T34" fmla="*/ 5 w 51"/>
                <a:gd name="T35" fmla="*/ 108 h 114"/>
                <a:gd name="T36" fmla="*/ 5 w 51"/>
                <a:gd name="T37" fmla="*/ 108 h 114"/>
                <a:gd name="T38" fmla="*/ 5 w 51"/>
                <a:gd name="T39" fmla="*/ 108 h 114"/>
                <a:gd name="T40" fmla="*/ 5 w 51"/>
                <a:gd name="T41" fmla="*/ 108 h 114"/>
                <a:gd name="T42" fmla="*/ 10 w 51"/>
                <a:gd name="T43" fmla="*/ 94 h 114"/>
                <a:gd name="T44" fmla="*/ 19 w 51"/>
                <a:gd name="T45" fmla="*/ 75 h 114"/>
                <a:gd name="T46" fmla="*/ 31 w 51"/>
                <a:gd name="T47" fmla="*/ 54 h 114"/>
                <a:gd name="T48" fmla="*/ 42 w 51"/>
                <a:gd name="T49" fmla="*/ 31 h 114"/>
                <a:gd name="T50" fmla="*/ 49 w 51"/>
                <a:gd name="T51" fmla="*/ 14 h 114"/>
                <a:gd name="T52" fmla="*/ 51 w 51"/>
                <a:gd name="T53" fmla="*/ 2 h 114"/>
                <a:gd name="T54" fmla="*/ 49 w 51"/>
                <a:gd name="T55" fmla="*/ 8 h 114"/>
                <a:gd name="T56" fmla="*/ 49 w 51"/>
                <a:gd name="T57" fmla="*/ 0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1" h="114">
                  <a:moveTo>
                    <a:pt x="49" y="0"/>
                  </a:moveTo>
                  <a:lnTo>
                    <a:pt x="46" y="8"/>
                  </a:lnTo>
                  <a:lnTo>
                    <a:pt x="44" y="12"/>
                  </a:lnTo>
                  <a:lnTo>
                    <a:pt x="36" y="29"/>
                  </a:lnTo>
                  <a:lnTo>
                    <a:pt x="25" y="50"/>
                  </a:lnTo>
                  <a:lnTo>
                    <a:pt x="13" y="71"/>
                  </a:lnTo>
                  <a:lnTo>
                    <a:pt x="3" y="92"/>
                  </a:lnTo>
                  <a:lnTo>
                    <a:pt x="0" y="106"/>
                  </a:lnTo>
                  <a:lnTo>
                    <a:pt x="0" y="110"/>
                  </a:lnTo>
                  <a:lnTo>
                    <a:pt x="2" y="114"/>
                  </a:lnTo>
                  <a:lnTo>
                    <a:pt x="5" y="114"/>
                  </a:lnTo>
                  <a:lnTo>
                    <a:pt x="8" y="114"/>
                  </a:lnTo>
                  <a:lnTo>
                    <a:pt x="15" y="110"/>
                  </a:lnTo>
                  <a:lnTo>
                    <a:pt x="25" y="102"/>
                  </a:lnTo>
                  <a:lnTo>
                    <a:pt x="22" y="96"/>
                  </a:lnTo>
                  <a:lnTo>
                    <a:pt x="12" y="104"/>
                  </a:lnTo>
                  <a:lnTo>
                    <a:pt x="7" y="108"/>
                  </a:lnTo>
                  <a:lnTo>
                    <a:pt x="5" y="108"/>
                  </a:lnTo>
                  <a:lnTo>
                    <a:pt x="10" y="94"/>
                  </a:lnTo>
                  <a:lnTo>
                    <a:pt x="19" y="75"/>
                  </a:lnTo>
                  <a:lnTo>
                    <a:pt x="31" y="54"/>
                  </a:lnTo>
                  <a:lnTo>
                    <a:pt x="42" y="31"/>
                  </a:lnTo>
                  <a:lnTo>
                    <a:pt x="49" y="14"/>
                  </a:lnTo>
                  <a:lnTo>
                    <a:pt x="51" y="2"/>
                  </a:lnTo>
                  <a:lnTo>
                    <a:pt x="49" y="8"/>
                  </a:lnTo>
                  <a:lnTo>
                    <a:pt x="4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79" name="Freeform 1113"/>
            <p:cNvSpPr>
              <a:spLocks/>
            </p:cNvSpPr>
            <p:nvPr/>
          </p:nvSpPr>
          <p:spPr bwMode="auto">
            <a:xfrm>
              <a:off x="3165" y="3610"/>
              <a:ext cx="138" cy="10"/>
            </a:xfrm>
            <a:custGeom>
              <a:avLst/>
              <a:gdLst>
                <a:gd name="T0" fmla="*/ 133 w 138"/>
                <a:gd name="T1" fmla="*/ 4 h 10"/>
                <a:gd name="T2" fmla="*/ 135 w 138"/>
                <a:gd name="T3" fmla="*/ 0 h 10"/>
                <a:gd name="T4" fmla="*/ 123 w 138"/>
                <a:gd name="T5" fmla="*/ 0 h 10"/>
                <a:gd name="T6" fmla="*/ 104 w 138"/>
                <a:gd name="T7" fmla="*/ 0 h 10"/>
                <a:gd name="T8" fmla="*/ 84 w 138"/>
                <a:gd name="T9" fmla="*/ 0 h 10"/>
                <a:gd name="T10" fmla="*/ 62 w 138"/>
                <a:gd name="T11" fmla="*/ 2 h 10"/>
                <a:gd name="T12" fmla="*/ 41 w 138"/>
                <a:gd name="T13" fmla="*/ 2 h 10"/>
                <a:gd name="T14" fmla="*/ 22 w 138"/>
                <a:gd name="T15" fmla="*/ 2 h 10"/>
                <a:gd name="T16" fmla="*/ 9 w 138"/>
                <a:gd name="T17" fmla="*/ 2 h 10"/>
                <a:gd name="T18" fmla="*/ 0 w 138"/>
                <a:gd name="T19" fmla="*/ 2 h 10"/>
                <a:gd name="T20" fmla="*/ 0 w 138"/>
                <a:gd name="T21" fmla="*/ 10 h 10"/>
                <a:gd name="T22" fmla="*/ 9 w 138"/>
                <a:gd name="T23" fmla="*/ 10 h 10"/>
                <a:gd name="T24" fmla="*/ 22 w 138"/>
                <a:gd name="T25" fmla="*/ 10 h 10"/>
                <a:gd name="T26" fmla="*/ 41 w 138"/>
                <a:gd name="T27" fmla="*/ 10 h 10"/>
                <a:gd name="T28" fmla="*/ 63 w 138"/>
                <a:gd name="T29" fmla="*/ 8 h 10"/>
                <a:gd name="T30" fmla="*/ 84 w 138"/>
                <a:gd name="T31" fmla="*/ 8 h 10"/>
                <a:gd name="T32" fmla="*/ 104 w 138"/>
                <a:gd name="T33" fmla="*/ 8 h 10"/>
                <a:gd name="T34" fmla="*/ 123 w 138"/>
                <a:gd name="T35" fmla="*/ 8 h 10"/>
                <a:gd name="T36" fmla="*/ 135 w 138"/>
                <a:gd name="T37" fmla="*/ 6 h 10"/>
                <a:gd name="T38" fmla="*/ 138 w 138"/>
                <a:gd name="T39" fmla="*/ 4 h 10"/>
                <a:gd name="T40" fmla="*/ 135 w 138"/>
                <a:gd name="T41" fmla="*/ 6 h 10"/>
                <a:gd name="T42" fmla="*/ 138 w 138"/>
                <a:gd name="T43" fmla="*/ 6 h 10"/>
                <a:gd name="T44" fmla="*/ 138 w 138"/>
                <a:gd name="T45" fmla="*/ 4 h 10"/>
                <a:gd name="T46" fmla="*/ 133 w 138"/>
                <a:gd name="T47" fmla="*/ 4 h 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38" h="10">
                  <a:moveTo>
                    <a:pt x="133" y="4"/>
                  </a:moveTo>
                  <a:lnTo>
                    <a:pt x="135" y="0"/>
                  </a:lnTo>
                  <a:lnTo>
                    <a:pt x="123" y="0"/>
                  </a:lnTo>
                  <a:lnTo>
                    <a:pt x="104" y="0"/>
                  </a:lnTo>
                  <a:lnTo>
                    <a:pt x="84" y="0"/>
                  </a:lnTo>
                  <a:lnTo>
                    <a:pt x="62" y="2"/>
                  </a:lnTo>
                  <a:lnTo>
                    <a:pt x="41" y="2"/>
                  </a:lnTo>
                  <a:lnTo>
                    <a:pt x="22" y="2"/>
                  </a:lnTo>
                  <a:lnTo>
                    <a:pt x="9" y="2"/>
                  </a:lnTo>
                  <a:lnTo>
                    <a:pt x="0" y="2"/>
                  </a:lnTo>
                  <a:lnTo>
                    <a:pt x="0" y="10"/>
                  </a:lnTo>
                  <a:lnTo>
                    <a:pt x="9" y="10"/>
                  </a:lnTo>
                  <a:lnTo>
                    <a:pt x="22" y="10"/>
                  </a:lnTo>
                  <a:lnTo>
                    <a:pt x="41" y="10"/>
                  </a:lnTo>
                  <a:lnTo>
                    <a:pt x="63" y="8"/>
                  </a:lnTo>
                  <a:lnTo>
                    <a:pt x="84" y="8"/>
                  </a:lnTo>
                  <a:lnTo>
                    <a:pt x="104" y="8"/>
                  </a:lnTo>
                  <a:lnTo>
                    <a:pt x="123" y="8"/>
                  </a:lnTo>
                  <a:lnTo>
                    <a:pt x="135" y="6"/>
                  </a:lnTo>
                  <a:lnTo>
                    <a:pt x="138" y="4"/>
                  </a:lnTo>
                  <a:lnTo>
                    <a:pt x="135" y="6"/>
                  </a:lnTo>
                  <a:lnTo>
                    <a:pt x="138" y="6"/>
                  </a:lnTo>
                  <a:lnTo>
                    <a:pt x="138" y="4"/>
                  </a:lnTo>
                  <a:lnTo>
                    <a:pt x="133"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0" name="Freeform 1114"/>
            <p:cNvSpPr>
              <a:spLocks/>
            </p:cNvSpPr>
            <p:nvPr/>
          </p:nvSpPr>
          <p:spPr bwMode="auto">
            <a:xfrm>
              <a:off x="3298" y="3532"/>
              <a:ext cx="62" cy="82"/>
            </a:xfrm>
            <a:custGeom>
              <a:avLst/>
              <a:gdLst>
                <a:gd name="T0" fmla="*/ 62 w 62"/>
                <a:gd name="T1" fmla="*/ 4 h 82"/>
                <a:gd name="T2" fmla="*/ 57 w 62"/>
                <a:gd name="T3" fmla="*/ 2 h 82"/>
                <a:gd name="T4" fmla="*/ 46 w 62"/>
                <a:gd name="T5" fmla="*/ 7 h 82"/>
                <a:gd name="T6" fmla="*/ 36 w 62"/>
                <a:gd name="T7" fmla="*/ 13 h 82"/>
                <a:gd name="T8" fmla="*/ 26 w 62"/>
                <a:gd name="T9" fmla="*/ 21 h 82"/>
                <a:gd name="T10" fmla="*/ 17 w 62"/>
                <a:gd name="T11" fmla="*/ 29 h 82"/>
                <a:gd name="T12" fmla="*/ 11 w 62"/>
                <a:gd name="T13" fmla="*/ 38 h 82"/>
                <a:gd name="T14" fmla="*/ 5 w 62"/>
                <a:gd name="T15" fmla="*/ 50 h 82"/>
                <a:gd name="T16" fmla="*/ 0 w 62"/>
                <a:gd name="T17" fmla="*/ 65 h 82"/>
                <a:gd name="T18" fmla="*/ 0 w 62"/>
                <a:gd name="T19" fmla="*/ 82 h 82"/>
                <a:gd name="T20" fmla="*/ 5 w 62"/>
                <a:gd name="T21" fmla="*/ 82 h 82"/>
                <a:gd name="T22" fmla="*/ 7 w 62"/>
                <a:gd name="T23" fmla="*/ 67 h 82"/>
                <a:gd name="T24" fmla="*/ 11 w 62"/>
                <a:gd name="T25" fmla="*/ 54 h 82"/>
                <a:gd name="T26" fmla="*/ 16 w 62"/>
                <a:gd name="T27" fmla="*/ 42 h 82"/>
                <a:gd name="T28" fmla="*/ 22 w 62"/>
                <a:gd name="T29" fmla="*/ 34 h 82"/>
                <a:gd name="T30" fmla="*/ 31 w 62"/>
                <a:gd name="T31" fmla="*/ 27 h 82"/>
                <a:gd name="T32" fmla="*/ 40 w 62"/>
                <a:gd name="T33" fmla="*/ 19 h 82"/>
                <a:gd name="T34" fmla="*/ 50 w 62"/>
                <a:gd name="T35" fmla="*/ 13 h 82"/>
                <a:gd name="T36" fmla="*/ 60 w 62"/>
                <a:gd name="T37" fmla="*/ 7 h 82"/>
                <a:gd name="T38" fmla="*/ 55 w 62"/>
                <a:gd name="T39" fmla="*/ 6 h 82"/>
                <a:gd name="T40" fmla="*/ 62 w 62"/>
                <a:gd name="T41" fmla="*/ 4 h 82"/>
                <a:gd name="T42" fmla="*/ 60 w 62"/>
                <a:gd name="T43" fmla="*/ 0 h 82"/>
                <a:gd name="T44" fmla="*/ 57 w 62"/>
                <a:gd name="T45" fmla="*/ 2 h 82"/>
                <a:gd name="T46" fmla="*/ 62 w 62"/>
                <a:gd name="T47" fmla="*/ 4 h 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2" h="82">
                  <a:moveTo>
                    <a:pt x="62" y="4"/>
                  </a:moveTo>
                  <a:lnTo>
                    <a:pt x="57" y="2"/>
                  </a:lnTo>
                  <a:lnTo>
                    <a:pt x="46" y="7"/>
                  </a:lnTo>
                  <a:lnTo>
                    <a:pt x="36" y="13"/>
                  </a:lnTo>
                  <a:lnTo>
                    <a:pt x="26" y="21"/>
                  </a:lnTo>
                  <a:lnTo>
                    <a:pt x="17" y="29"/>
                  </a:lnTo>
                  <a:lnTo>
                    <a:pt x="11" y="38"/>
                  </a:lnTo>
                  <a:lnTo>
                    <a:pt x="5" y="50"/>
                  </a:lnTo>
                  <a:lnTo>
                    <a:pt x="0" y="65"/>
                  </a:lnTo>
                  <a:lnTo>
                    <a:pt x="0" y="82"/>
                  </a:lnTo>
                  <a:lnTo>
                    <a:pt x="5" y="82"/>
                  </a:lnTo>
                  <a:lnTo>
                    <a:pt x="7" y="67"/>
                  </a:lnTo>
                  <a:lnTo>
                    <a:pt x="11" y="54"/>
                  </a:lnTo>
                  <a:lnTo>
                    <a:pt x="16" y="42"/>
                  </a:lnTo>
                  <a:lnTo>
                    <a:pt x="22" y="34"/>
                  </a:lnTo>
                  <a:lnTo>
                    <a:pt x="31" y="27"/>
                  </a:lnTo>
                  <a:lnTo>
                    <a:pt x="40" y="19"/>
                  </a:lnTo>
                  <a:lnTo>
                    <a:pt x="50" y="13"/>
                  </a:lnTo>
                  <a:lnTo>
                    <a:pt x="60" y="7"/>
                  </a:lnTo>
                  <a:lnTo>
                    <a:pt x="55" y="6"/>
                  </a:lnTo>
                  <a:lnTo>
                    <a:pt x="62" y="4"/>
                  </a:lnTo>
                  <a:lnTo>
                    <a:pt x="60" y="0"/>
                  </a:lnTo>
                  <a:lnTo>
                    <a:pt x="57" y="2"/>
                  </a:lnTo>
                  <a:lnTo>
                    <a:pt x="62"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1" name="Freeform 1115"/>
            <p:cNvSpPr>
              <a:spLocks/>
            </p:cNvSpPr>
            <p:nvPr/>
          </p:nvSpPr>
          <p:spPr bwMode="auto">
            <a:xfrm>
              <a:off x="3326" y="3536"/>
              <a:ext cx="35" cy="203"/>
            </a:xfrm>
            <a:custGeom>
              <a:avLst/>
              <a:gdLst>
                <a:gd name="T0" fmla="*/ 6 w 35"/>
                <a:gd name="T1" fmla="*/ 201 h 203"/>
                <a:gd name="T2" fmla="*/ 6 w 35"/>
                <a:gd name="T3" fmla="*/ 203 h 203"/>
                <a:gd name="T4" fmla="*/ 12 w 35"/>
                <a:gd name="T5" fmla="*/ 184 h 203"/>
                <a:gd name="T6" fmla="*/ 18 w 35"/>
                <a:gd name="T7" fmla="*/ 159 h 203"/>
                <a:gd name="T8" fmla="*/ 23 w 35"/>
                <a:gd name="T9" fmla="*/ 130 h 203"/>
                <a:gd name="T10" fmla="*/ 29 w 35"/>
                <a:gd name="T11" fmla="*/ 101 h 203"/>
                <a:gd name="T12" fmla="*/ 34 w 35"/>
                <a:gd name="T13" fmla="*/ 73 h 203"/>
                <a:gd name="T14" fmla="*/ 35 w 35"/>
                <a:gd name="T15" fmla="*/ 46 h 203"/>
                <a:gd name="T16" fmla="*/ 35 w 35"/>
                <a:gd name="T17" fmla="*/ 21 h 203"/>
                <a:gd name="T18" fmla="*/ 34 w 35"/>
                <a:gd name="T19" fmla="*/ 0 h 203"/>
                <a:gd name="T20" fmla="*/ 27 w 35"/>
                <a:gd name="T21" fmla="*/ 2 h 203"/>
                <a:gd name="T22" fmla="*/ 30 w 35"/>
                <a:gd name="T23" fmla="*/ 21 h 203"/>
                <a:gd name="T24" fmla="*/ 30 w 35"/>
                <a:gd name="T25" fmla="*/ 44 h 203"/>
                <a:gd name="T26" fmla="*/ 27 w 35"/>
                <a:gd name="T27" fmla="*/ 73 h 203"/>
                <a:gd name="T28" fmla="*/ 23 w 35"/>
                <a:gd name="T29" fmla="*/ 101 h 203"/>
                <a:gd name="T30" fmla="*/ 18 w 35"/>
                <a:gd name="T31" fmla="*/ 128 h 203"/>
                <a:gd name="T32" fmla="*/ 12 w 35"/>
                <a:gd name="T33" fmla="*/ 157 h 203"/>
                <a:gd name="T34" fmla="*/ 5 w 35"/>
                <a:gd name="T35" fmla="*/ 180 h 203"/>
                <a:gd name="T36" fmla="*/ 0 w 35"/>
                <a:gd name="T37" fmla="*/ 201 h 203"/>
                <a:gd name="T38" fmla="*/ 0 w 35"/>
                <a:gd name="T39" fmla="*/ 203 h 203"/>
                <a:gd name="T40" fmla="*/ 6 w 35"/>
                <a:gd name="T41" fmla="*/ 201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5" h="203">
                  <a:moveTo>
                    <a:pt x="6" y="201"/>
                  </a:moveTo>
                  <a:lnTo>
                    <a:pt x="6" y="203"/>
                  </a:lnTo>
                  <a:lnTo>
                    <a:pt x="12" y="184"/>
                  </a:lnTo>
                  <a:lnTo>
                    <a:pt x="18" y="159"/>
                  </a:lnTo>
                  <a:lnTo>
                    <a:pt x="23" y="130"/>
                  </a:lnTo>
                  <a:lnTo>
                    <a:pt x="29" y="101"/>
                  </a:lnTo>
                  <a:lnTo>
                    <a:pt x="34" y="73"/>
                  </a:lnTo>
                  <a:lnTo>
                    <a:pt x="35" y="46"/>
                  </a:lnTo>
                  <a:lnTo>
                    <a:pt x="35" y="21"/>
                  </a:lnTo>
                  <a:lnTo>
                    <a:pt x="34" y="0"/>
                  </a:lnTo>
                  <a:lnTo>
                    <a:pt x="27" y="2"/>
                  </a:lnTo>
                  <a:lnTo>
                    <a:pt x="30" y="21"/>
                  </a:lnTo>
                  <a:lnTo>
                    <a:pt x="30" y="44"/>
                  </a:lnTo>
                  <a:lnTo>
                    <a:pt x="27" y="73"/>
                  </a:lnTo>
                  <a:lnTo>
                    <a:pt x="23" y="101"/>
                  </a:lnTo>
                  <a:lnTo>
                    <a:pt x="18" y="128"/>
                  </a:lnTo>
                  <a:lnTo>
                    <a:pt x="12" y="157"/>
                  </a:lnTo>
                  <a:lnTo>
                    <a:pt x="5" y="180"/>
                  </a:lnTo>
                  <a:lnTo>
                    <a:pt x="0" y="201"/>
                  </a:lnTo>
                  <a:lnTo>
                    <a:pt x="0" y="203"/>
                  </a:lnTo>
                  <a:lnTo>
                    <a:pt x="6" y="20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2" name="Freeform 1116"/>
            <p:cNvSpPr>
              <a:spLocks/>
            </p:cNvSpPr>
            <p:nvPr/>
          </p:nvSpPr>
          <p:spPr bwMode="auto">
            <a:xfrm>
              <a:off x="3326" y="3737"/>
              <a:ext cx="119" cy="62"/>
            </a:xfrm>
            <a:custGeom>
              <a:avLst/>
              <a:gdLst>
                <a:gd name="T0" fmla="*/ 114 w 119"/>
                <a:gd name="T1" fmla="*/ 62 h 62"/>
                <a:gd name="T2" fmla="*/ 117 w 119"/>
                <a:gd name="T3" fmla="*/ 56 h 62"/>
                <a:gd name="T4" fmla="*/ 114 w 119"/>
                <a:gd name="T5" fmla="*/ 50 h 62"/>
                <a:gd name="T6" fmla="*/ 107 w 119"/>
                <a:gd name="T7" fmla="*/ 44 h 62"/>
                <a:gd name="T8" fmla="*/ 102 w 119"/>
                <a:gd name="T9" fmla="*/ 40 h 62"/>
                <a:gd name="T10" fmla="*/ 93 w 119"/>
                <a:gd name="T11" fmla="*/ 37 h 62"/>
                <a:gd name="T12" fmla="*/ 76 w 119"/>
                <a:gd name="T13" fmla="*/ 31 h 62"/>
                <a:gd name="T14" fmla="*/ 59 w 119"/>
                <a:gd name="T15" fmla="*/ 27 h 62"/>
                <a:gd name="T16" fmla="*/ 41 w 119"/>
                <a:gd name="T17" fmla="*/ 21 h 62"/>
                <a:gd name="T18" fmla="*/ 25 w 119"/>
                <a:gd name="T19" fmla="*/ 15 h 62"/>
                <a:gd name="T20" fmla="*/ 18 w 119"/>
                <a:gd name="T21" fmla="*/ 12 h 62"/>
                <a:gd name="T22" fmla="*/ 13 w 119"/>
                <a:gd name="T23" fmla="*/ 8 h 62"/>
                <a:gd name="T24" fmla="*/ 8 w 119"/>
                <a:gd name="T25" fmla="*/ 4 h 62"/>
                <a:gd name="T26" fmla="*/ 6 w 119"/>
                <a:gd name="T27" fmla="*/ 0 h 62"/>
                <a:gd name="T28" fmla="*/ 0 w 119"/>
                <a:gd name="T29" fmla="*/ 2 h 62"/>
                <a:gd name="T30" fmla="*/ 3 w 119"/>
                <a:gd name="T31" fmla="*/ 10 h 62"/>
                <a:gd name="T32" fmla="*/ 10 w 119"/>
                <a:gd name="T33" fmla="*/ 14 h 62"/>
                <a:gd name="T34" fmla="*/ 15 w 119"/>
                <a:gd name="T35" fmla="*/ 19 h 62"/>
                <a:gd name="T36" fmla="*/ 23 w 119"/>
                <a:gd name="T37" fmla="*/ 23 h 62"/>
                <a:gd name="T38" fmla="*/ 39 w 119"/>
                <a:gd name="T39" fmla="*/ 29 h 62"/>
                <a:gd name="T40" fmla="*/ 58 w 119"/>
                <a:gd name="T41" fmla="*/ 33 h 62"/>
                <a:gd name="T42" fmla="*/ 76 w 119"/>
                <a:gd name="T43" fmla="*/ 39 h 62"/>
                <a:gd name="T44" fmla="*/ 92 w 119"/>
                <a:gd name="T45" fmla="*/ 44 h 62"/>
                <a:gd name="T46" fmla="*/ 99 w 119"/>
                <a:gd name="T47" fmla="*/ 48 h 62"/>
                <a:gd name="T48" fmla="*/ 104 w 119"/>
                <a:gd name="T49" fmla="*/ 52 h 62"/>
                <a:gd name="T50" fmla="*/ 109 w 119"/>
                <a:gd name="T51" fmla="*/ 56 h 62"/>
                <a:gd name="T52" fmla="*/ 112 w 119"/>
                <a:gd name="T53" fmla="*/ 60 h 62"/>
                <a:gd name="T54" fmla="*/ 114 w 119"/>
                <a:gd name="T55" fmla="*/ 54 h 62"/>
                <a:gd name="T56" fmla="*/ 114 w 119"/>
                <a:gd name="T57" fmla="*/ 62 h 62"/>
                <a:gd name="T58" fmla="*/ 119 w 119"/>
                <a:gd name="T59" fmla="*/ 62 h 62"/>
                <a:gd name="T60" fmla="*/ 117 w 119"/>
                <a:gd name="T61" fmla="*/ 56 h 62"/>
                <a:gd name="T62" fmla="*/ 114 w 119"/>
                <a:gd name="T63" fmla="*/ 62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9" h="62">
                  <a:moveTo>
                    <a:pt x="114" y="62"/>
                  </a:moveTo>
                  <a:lnTo>
                    <a:pt x="117" y="56"/>
                  </a:lnTo>
                  <a:lnTo>
                    <a:pt x="114" y="50"/>
                  </a:lnTo>
                  <a:lnTo>
                    <a:pt x="107" y="44"/>
                  </a:lnTo>
                  <a:lnTo>
                    <a:pt x="102" y="40"/>
                  </a:lnTo>
                  <a:lnTo>
                    <a:pt x="93" y="37"/>
                  </a:lnTo>
                  <a:lnTo>
                    <a:pt x="76" y="31"/>
                  </a:lnTo>
                  <a:lnTo>
                    <a:pt x="59" y="27"/>
                  </a:lnTo>
                  <a:lnTo>
                    <a:pt x="41" y="21"/>
                  </a:lnTo>
                  <a:lnTo>
                    <a:pt x="25" y="15"/>
                  </a:lnTo>
                  <a:lnTo>
                    <a:pt x="18" y="12"/>
                  </a:lnTo>
                  <a:lnTo>
                    <a:pt x="13" y="8"/>
                  </a:lnTo>
                  <a:lnTo>
                    <a:pt x="8" y="4"/>
                  </a:lnTo>
                  <a:lnTo>
                    <a:pt x="6" y="0"/>
                  </a:lnTo>
                  <a:lnTo>
                    <a:pt x="0" y="2"/>
                  </a:lnTo>
                  <a:lnTo>
                    <a:pt x="3" y="10"/>
                  </a:lnTo>
                  <a:lnTo>
                    <a:pt x="10" y="14"/>
                  </a:lnTo>
                  <a:lnTo>
                    <a:pt x="15" y="19"/>
                  </a:lnTo>
                  <a:lnTo>
                    <a:pt x="23" y="23"/>
                  </a:lnTo>
                  <a:lnTo>
                    <a:pt x="39" y="29"/>
                  </a:lnTo>
                  <a:lnTo>
                    <a:pt x="58" y="33"/>
                  </a:lnTo>
                  <a:lnTo>
                    <a:pt x="76" y="39"/>
                  </a:lnTo>
                  <a:lnTo>
                    <a:pt x="92" y="44"/>
                  </a:lnTo>
                  <a:lnTo>
                    <a:pt x="99" y="48"/>
                  </a:lnTo>
                  <a:lnTo>
                    <a:pt x="104" y="52"/>
                  </a:lnTo>
                  <a:lnTo>
                    <a:pt x="109" y="56"/>
                  </a:lnTo>
                  <a:lnTo>
                    <a:pt x="112" y="60"/>
                  </a:lnTo>
                  <a:lnTo>
                    <a:pt x="114" y="54"/>
                  </a:lnTo>
                  <a:lnTo>
                    <a:pt x="114" y="62"/>
                  </a:lnTo>
                  <a:lnTo>
                    <a:pt x="119" y="62"/>
                  </a:lnTo>
                  <a:lnTo>
                    <a:pt x="117" y="56"/>
                  </a:lnTo>
                  <a:lnTo>
                    <a:pt x="114" y="6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3" name="Freeform 1117"/>
            <p:cNvSpPr>
              <a:spLocks/>
            </p:cNvSpPr>
            <p:nvPr/>
          </p:nvSpPr>
          <p:spPr bwMode="auto">
            <a:xfrm>
              <a:off x="3353" y="3791"/>
              <a:ext cx="87" cy="59"/>
            </a:xfrm>
            <a:custGeom>
              <a:avLst/>
              <a:gdLst>
                <a:gd name="T0" fmla="*/ 7 w 87"/>
                <a:gd name="T1" fmla="*/ 56 h 59"/>
                <a:gd name="T2" fmla="*/ 3 w 87"/>
                <a:gd name="T3" fmla="*/ 59 h 59"/>
                <a:gd name="T4" fmla="*/ 12 w 87"/>
                <a:gd name="T5" fmla="*/ 57 h 59"/>
                <a:gd name="T6" fmla="*/ 20 w 87"/>
                <a:gd name="T7" fmla="*/ 52 h 59"/>
                <a:gd name="T8" fmla="*/ 34 w 87"/>
                <a:gd name="T9" fmla="*/ 42 h 59"/>
                <a:gd name="T10" fmla="*/ 46 w 87"/>
                <a:gd name="T11" fmla="*/ 32 h 59"/>
                <a:gd name="T12" fmla="*/ 60 w 87"/>
                <a:gd name="T13" fmla="*/ 23 h 59"/>
                <a:gd name="T14" fmla="*/ 72 w 87"/>
                <a:gd name="T15" fmla="*/ 15 h 59"/>
                <a:gd name="T16" fmla="*/ 82 w 87"/>
                <a:gd name="T17" fmla="*/ 9 h 59"/>
                <a:gd name="T18" fmla="*/ 87 w 87"/>
                <a:gd name="T19" fmla="*/ 8 h 59"/>
                <a:gd name="T20" fmla="*/ 87 w 87"/>
                <a:gd name="T21" fmla="*/ 0 h 59"/>
                <a:gd name="T22" fmla="*/ 78 w 87"/>
                <a:gd name="T23" fmla="*/ 4 h 59"/>
                <a:gd name="T24" fmla="*/ 68 w 87"/>
                <a:gd name="T25" fmla="*/ 9 h 59"/>
                <a:gd name="T26" fmla="*/ 56 w 87"/>
                <a:gd name="T27" fmla="*/ 17 h 59"/>
                <a:gd name="T28" fmla="*/ 43 w 87"/>
                <a:gd name="T29" fmla="*/ 27 h 59"/>
                <a:gd name="T30" fmla="*/ 31 w 87"/>
                <a:gd name="T31" fmla="*/ 36 h 59"/>
                <a:gd name="T32" fmla="*/ 19 w 87"/>
                <a:gd name="T33" fmla="*/ 46 h 59"/>
                <a:gd name="T34" fmla="*/ 8 w 87"/>
                <a:gd name="T35" fmla="*/ 52 h 59"/>
                <a:gd name="T36" fmla="*/ 3 w 87"/>
                <a:gd name="T37" fmla="*/ 54 h 59"/>
                <a:gd name="T38" fmla="*/ 0 w 87"/>
                <a:gd name="T39" fmla="*/ 57 h 59"/>
                <a:gd name="T40" fmla="*/ 3 w 87"/>
                <a:gd name="T41" fmla="*/ 54 h 59"/>
                <a:gd name="T42" fmla="*/ 0 w 87"/>
                <a:gd name="T43" fmla="*/ 54 h 59"/>
                <a:gd name="T44" fmla="*/ 0 w 87"/>
                <a:gd name="T45" fmla="*/ 57 h 59"/>
                <a:gd name="T46" fmla="*/ 7 w 87"/>
                <a:gd name="T47" fmla="*/ 56 h 5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7" h="59">
                  <a:moveTo>
                    <a:pt x="7" y="56"/>
                  </a:moveTo>
                  <a:lnTo>
                    <a:pt x="3" y="59"/>
                  </a:lnTo>
                  <a:lnTo>
                    <a:pt x="12" y="57"/>
                  </a:lnTo>
                  <a:lnTo>
                    <a:pt x="20" y="52"/>
                  </a:lnTo>
                  <a:lnTo>
                    <a:pt x="34" y="42"/>
                  </a:lnTo>
                  <a:lnTo>
                    <a:pt x="46" y="32"/>
                  </a:lnTo>
                  <a:lnTo>
                    <a:pt x="60" y="23"/>
                  </a:lnTo>
                  <a:lnTo>
                    <a:pt x="72" y="15"/>
                  </a:lnTo>
                  <a:lnTo>
                    <a:pt x="82" y="9"/>
                  </a:lnTo>
                  <a:lnTo>
                    <a:pt x="87" y="8"/>
                  </a:lnTo>
                  <a:lnTo>
                    <a:pt x="87" y="0"/>
                  </a:lnTo>
                  <a:lnTo>
                    <a:pt x="78" y="4"/>
                  </a:lnTo>
                  <a:lnTo>
                    <a:pt x="68" y="9"/>
                  </a:lnTo>
                  <a:lnTo>
                    <a:pt x="56" y="17"/>
                  </a:lnTo>
                  <a:lnTo>
                    <a:pt x="43" y="27"/>
                  </a:lnTo>
                  <a:lnTo>
                    <a:pt x="31" y="36"/>
                  </a:lnTo>
                  <a:lnTo>
                    <a:pt x="19" y="46"/>
                  </a:lnTo>
                  <a:lnTo>
                    <a:pt x="8" y="52"/>
                  </a:lnTo>
                  <a:lnTo>
                    <a:pt x="3" y="54"/>
                  </a:lnTo>
                  <a:lnTo>
                    <a:pt x="0" y="57"/>
                  </a:lnTo>
                  <a:lnTo>
                    <a:pt x="3" y="54"/>
                  </a:lnTo>
                  <a:lnTo>
                    <a:pt x="0" y="54"/>
                  </a:lnTo>
                  <a:lnTo>
                    <a:pt x="0" y="57"/>
                  </a:lnTo>
                  <a:lnTo>
                    <a:pt x="7" y="5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4" name="Freeform 1118"/>
            <p:cNvSpPr>
              <a:spLocks/>
            </p:cNvSpPr>
            <p:nvPr/>
          </p:nvSpPr>
          <p:spPr bwMode="auto">
            <a:xfrm>
              <a:off x="3244" y="3847"/>
              <a:ext cx="116" cy="268"/>
            </a:xfrm>
            <a:custGeom>
              <a:avLst/>
              <a:gdLst>
                <a:gd name="T0" fmla="*/ 3 w 116"/>
                <a:gd name="T1" fmla="*/ 268 h 268"/>
                <a:gd name="T2" fmla="*/ 3 w 116"/>
                <a:gd name="T3" fmla="*/ 268 h 268"/>
                <a:gd name="T4" fmla="*/ 13 w 116"/>
                <a:gd name="T5" fmla="*/ 257 h 268"/>
                <a:gd name="T6" fmla="*/ 24 w 116"/>
                <a:gd name="T7" fmla="*/ 245 h 268"/>
                <a:gd name="T8" fmla="*/ 34 w 116"/>
                <a:gd name="T9" fmla="*/ 230 h 268"/>
                <a:gd name="T10" fmla="*/ 42 w 116"/>
                <a:gd name="T11" fmla="*/ 213 h 268"/>
                <a:gd name="T12" fmla="*/ 63 w 116"/>
                <a:gd name="T13" fmla="*/ 174 h 268"/>
                <a:gd name="T14" fmla="*/ 80 w 116"/>
                <a:gd name="T15" fmla="*/ 132 h 268"/>
                <a:gd name="T16" fmla="*/ 95 w 116"/>
                <a:gd name="T17" fmla="*/ 90 h 268"/>
                <a:gd name="T18" fmla="*/ 107 w 116"/>
                <a:gd name="T19" fmla="*/ 53 h 268"/>
                <a:gd name="T20" fmla="*/ 111 w 116"/>
                <a:gd name="T21" fmla="*/ 36 h 268"/>
                <a:gd name="T22" fmla="*/ 114 w 116"/>
                <a:gd name="T23" fmla="*/ 23 h 268"/>
                <a:gd name="T24" fmla="*/ 116 w 116"/>
                <a:gd name="T25" fmla="*/ 9 h 268"/>
                <a:gd name="T26" fmla="*/ 116 w 116"/>
                <a:gd name="T27" fmla="*/ 0 h 268"/>
                <a:gd name="T28" fmla="*/ 109 w 116"/>
                <a:gd name="T29" fmla="*/ 1 h 268"/>
                <a:gd name="T30" fmla="*/ 109 w 116"/>
                <a:gd name="T31" fmla="*/ 9 h 268"/>
                <a:gd name="T32" fmla="*/ 107 w 116"/>
                <a:gd name="T33" fmla="*/ 21 h 268"/>
                <a:gd name="T34" fmla="*/ 105 w 116"/>
                <a:gd name="T35" fmla="*/ 34 h 268"/>
                <a:gd name="T36" fmla="*/ 100 w 116"/>
                <a:gd name="T37" fmla="*/ 51 h 268"/>
                <a:gd name="T38" fmla="*/ 90 w 116"/>
                <a:gd name="T39" fmla="*/ 88 h 268"/>
                <a:gd name="T40" fmla="*/ 75 w 116"/>
                <a:gd name="T41" fmla="*/ 128 h 268"/>
                <a:gd name="T42" fmla="*/ 58 w 116"/>
                <a:gd name="T43" fmla="*/ 170 h 268"/>
                <a:gd name="T44" fmla="*/ 37 w 116"/>
                <a:gd name="T45" fmla="*/ 209 h 268"/>
                <a:gd name="T46" fmla="*/ 29 w 116"/>
                <a:gd name="T47" fmla="*/ 226 h 268"/>
                <a:gd name="T48" fmla="*/ 19 w 116"/>
                <a:gd name="T49" fmla="*/ 239 h 268"/>
                <a:gd name="T50" fmla="*/ 8 w 116"/>
                <a:gd name="T51" fmla="*/ 253 h 268"/>
                <a:gd name="T52" fmla="*/ 0 w 116"/>
                <a:gd name="T53" fmla="*/ 262 h 268"/>
                <a:gd name="T54" fmla="*/ 0 w 116"/>
                <a:gd name="T55" fmla="*/ 262 h 268"/>
                <a:gd name="T56" fmla="*/ 3 w 116"/>
                <a:gd name="T57" fmla="*/ 268 h 26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 h="268">
                  <a:moveTo>
                    <a:pt x="3" y="268"/>
                  </a:moveTo>
                  <a:lnTo>
                    <a:pt x="3" y="268"/>
                  </a:lnTo>
                  <a:lnTo>
                    <a:pt x="13" y="257"/>
                  </a:lnTo>
                  <a:lnTo>
                    <a:pt x="24" y="245"/>
                  </a:lnTo>
                  <a:lnTo>
                    <a:pt x="34" y="230"/>
                  </a:lnTo>
                  <a:lnTo>
                    <a:pt x="42" y="213"/>
                  </a:lnTo>
                  <a:lnTo>
                    <a:pt x="63" y="174"/>
                  </a:lnTo>
                  <a:lnTo>
                    <a:pt x="80" y="132"/>
                  </a:lnTo>
                  <a:lnTo>
                    <a:pt x="95" y="90"/>
                  </a:lnTo>
                  <a:lnTo>
                    <a:pt x="107" y="53"/>
                  </a:lnTo>
                  <a:lnTo>
                    <a:pt x="111" y="36"/>
                  </a:lnTo>
                  <a:lnTo>
                    <a:pt x="114" y="23"/>
                  </a:lnTo>
                  <a:lnTo>
                    <a:pt x="116" y="9"/>
                  </a:lnTo>
                  <a:lnTo>
                    <a:pt x="116" y="0"/>
                  </a:lnTo>
                  <a:lnTo>
                    <a:pt x="109" y="1"/>
                  </a:lnTo>
                  <a:lnTo>
                    <a:pt x="109" y="9"/>
                  </a:lnTo>
                  <a:lnTo>
                    <a:pt x="107" y="21"/>
                  </a:lnTo>
                  <a:lnTo>
                    <a:pt x="105" y="34"/>
                  </a:lnTo>
                  <a:lnTo>
                    <a:pt x="100" y="51"/>
                  </a:lnTo>
                  <a:lnTo>
                    <a:pt x="90" y="88"/>
                  </a:lnTo>
                  <a:lnTo>
                    <a:pt x="75" y="128"/>
                  </a:lnTo>
                  <a:lnTo>
                    <a:pt x="58" y="170"/>
                  </a:lnTo>
                  <a:lnTo>
                    <a:pt x="37" y="209"/>
                  </a:lnTo>
                  <a:lnTo>
                    <a:pt x="29" y="226"/>
                  </a:lnTo>
                  <a:lnTo>
                    <a:pt x="19" y="239"/>
                  </a:lnTo>
                  <a:lnTo>
                    <a:pt x="8" y="253"/>
                  </a:lnTo>
                  <a:lnTo>
                    <a:pt x="0" y="262"/>
                  </a:lnTo>
                  <a:lnTo>
                    <a:pt x="3" y="26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5" name="Freeform 1119"/>
            <p:cNvSpPr>
              <a:spLocks/>
            </p:cNvSpPr>
            <p:nvPr/>
          </p:nvSpPr>
          <p:spPr bwMode="auto">
            <a:xfrm>
              <a:off x="3222" y="4109"/>
              <a:ext cx="25" cy="39"/>
            </a:xfrm>
            <a:custGeom>
              <a:avLst/>
              <a:gdLst>
                <a:gd name="T0" fmla="*/ 22 w 25"/>
                <a:gd name="T1" fmla="*/ 31 h 39"/>
                <a:gd name="T2" fmla="*/ 25 w 25"/>
                <a:gd name="T3" fmla="*/ 35 h 39"/>
                <a:gd name="T4" fmla="*/ 25 w 25"/>
                <a:gd name="T5" fmla="*/ 27 h 39"/>
                <a:gd name="T6" fmla="*/ 23 w 25"/>
                <a:gd name="T7" fmla="*/ 22 h 39"/>
                <a:gd name="T8" fmla="*/ 20 w 25"/>
                <a:gd name="T9" fmla="*/ 18 h 39"/>
                <a:gd name="T10" fmla="*/ 17 w 25"/>
                <a:gd name="T11" fmla="*/ 16 h 39"/>
                <a:gd name="T12" fmla="*/ 10 w 25"/>
                <a:gd name="T13" fmla="*/ 16 h 39"/>
                <a:gd name="T14" fmla="*/ 3 w 25"/>
                <a:gd name="T15" fmla="*/ 18 h 39"/>
                <a:gd name="T16" fmla="*/ 0 w 25"/>
                <a:gd name="T17" fmla="*/ 18 h 39"/>
                <a:gd name="T18" fmla="*/ 5 w 25"/>
                <a:gd name="T19" fmla="*/ 23 h 39"/>
                <a:gd name="T20" fmla="*/ 12 w 25"/>
                <a:gd name="T21" fmla="*/ 18 h 39"/>
                <a:gd name="T22" fmla="*/ 25 w 25"/>
                <a:gd name="T23" fmla="*/ 6 h 39"/>
                <a:gd name="T24" fmla="*/ 22 w 25"/>
                <a:gd name="T25" fmla="*/ 0 h 39"/>
                <a:gd name="T26" fmla="*/ 6 w 25"/>
                <a:gd name="T27" fmla="*/ 12 h 39"/>
                <a:gd name="T28" fmla="*/ 0 w 25"/>
                <a:gd name="T29" fmla="*/ 18 h 39"/>
                <a:gd name="T30" fmla="*/ 1 w 25"/>
                <a:gd name="T31" fmla="*/ 25 h 39"/>
                <a:gd name="T32" fmla="*/ 5 w 25"/>
                <a:gd name="T33" fmla="*/ 23 h 39"/>
                <a:gd name="T34" fmla="*/ 10 w 25"/>
                <a:gd name="T35" fmla="*/ 22 h 39"/>
                <a:gd name="T36" fmla="*/ 15 w 25"/>
                <a:gd name="T37" fmla="*/ 22 h 39"/>
                <a:gd name="T38" fmla="*/ 17 w 25"/>
                <a:gd name="T39" fmla="*/ 23 h 39"/>
                <a:gd name="T40" fmla="*/ 18 w 25"/>
                <a:gd name="T41" fmla="*/ 25 h 39"/>
                <a:gd name="T42" fmla="*/ 18 w 25"/>
                <a:gd name="T43" fmla="*/ 29 h 39"/>
                <a:gd name="T44" fmla="*/ 20 w 25"/>
                <a:gd name="T45" fmla="*/ 35 h 39"/>
                <a:gd name="T46" fmla="*/ 22 w 25"/>
                <a:gd name="T47" fmla="*/ 39 h 39"/>
                <a:gd name="T48" fmla="*/ 20 w 25"/>
                <a:gd name="T49" fmla="*/ 35 h 39"/>
                <a:gd name="T50" fmla="*/ 20 w 25"/>
                <a:gd name="T51" fmla="*/ 39 h 39"/>
                <a:gd name="T52" fmla="*/ 22 w 25"/>
                <a:gd name="T53" fmla="*/ 39 h 39"/>
                <a:gd name="T54" fmla="*/ 22 w 25"/>
                <a:gd name="T55" fmla="*/ 31 h 3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 h="39">
                  <a:moveTo>
                    <a:pt x="22" y="31"/>
                  </a:moveTo>
                  <a:lnTo>
                    <a:pt x="25" y="35"/>
                  </a:lnTo>
                  <a:lnTo>
                    <a:pt x="25" y="27"/>
                  </a:lnTo>
                  <a:lnTo>
                    <a:pt x="23" y="22"/>
                  </a:lnTo>
                  <a:lnTo>
                    <a:pt x="20" y="18"/>
                  </a:lnTo>
                  <a:lnTo>
                    <a:pt x="17" y="16"/>
                  </a:lnTo>
                  <a:lnTo>
                    <a:pt x="10" y="16"/>
                  </a:lnTo>
                  <a:lnTo>
                    <a:pt x="3" y="18"/>
                  </a:lnTo>
                  <a:lnTo>
                    <a:pt x="0" y="18"/>
                  </a:lnTo>
                  <a:lnTo>
                    <a:pt x="5" y="23"/>
                  </a:lnTo>
                  <a:lnTo>
                    <a:pt x="12" y="18"/>
                  </a:lnTo>
                  <a:lnTo>
                    <a:pt x="25" y="6"/>
                  </a:lnTo>
                  <a:lnTo>
                    <a:pt x="22" y="0"/>
                  </a:lnTo>
                  <a:lnTo>
                    <a:pt x="6" y="12"/>
                  </a:lnTo>
                  <a:lnTo>
                    <a:pt x="0" y="18"/>
                  </a:lnTo>
                  <a:lnTo>
                    <a:pt x="1" y="25"/>
                  </a:lnTo>
                  <a:lnTo>
                    <a:pt x="5" y="23"/>
                  </a:lnTo>
                  <a:lnTo>
                    <a:pt x="10" y="22"/>
                  </a:lnTo>
                  <a:lnTo>
                    <a:pt x="15" y="22"/>
                  </a:lnTo>
                  <a:lnTo>
                    <a:pt x="17" y="23"/>
                  </a:lnTo>
                  <a:lnTo>
                    <a:pt x="18" y="25"/>
                  </a:lnTo>
                  <a:lnTo>
                    <a:pt x="18" y="29"/>
                  </a:lnTo>
                  <a:lnTo>
                    <a:pt x="20" y="35"/>
                  </a:lnTo>
                  <a:lnTo>
                    <a:pt x="22" y="39"/>
                  </a:lnTo>
                  <a:lnTo>
                    <a:pt x="20" y="35"/>
                  </a:lnTo>
                  <a:lnTo>
                    <a:pt x="20" y="39"/>
                  </a:lnTo>
                  <a:lnTo>
                    <a:pt x="22" y="39"/>
                  </a:lnTo>
                  <a:lnTo>
                    <a:pt x="22" y="3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6" name="Freeform 1120"/>
            <p:cNvSpPr>
              <a:spLocks/>
            </p:cNvSpPr>
            <p:nvPr/>
          </p:nvSpPr>
          <p:spPr bwMode="auto">
            <a:xfrm>
              <a:off x="3244" y="4140"/>
              <a:ext cx="80" cy="44"/>
            </a:xfrm>
            <a:custGeom>
              <a:avLst/>
              <a:gdLst>
                <a:gd name="T0" fmla="*/ 78 w 80"/>
                <a:gd name="T1" fmla="*/ 44 h 44"/>
                <a:gd name="T2" fmla="*/ 80 w 80"/>
                <a:gd name="T3" fmla="*/ 39 h 44"/>
                <a:gd name="T4" fmla="*/ 66 w 80"/>
                <a:gd name="T5" fmla="*/ 27 h 44"/>
                <a:gd name="T6" fmla="*/ 53 w 80"/>
                <a:gd name="T7" fmla="*/ 19 h 44"/>
                <a:gd name="T8" fmla="*/ 41 w 80"/>
                <a:gd name="T9" fmla="*/ 12 h 44"/>
                <a:gd name="T10" fmla="*/ 30 w 80"/>
                <a:gd name="T11" fmla="*/ 6 h 44"/>
                <a:gd name="T12" fmla="*/ 22 w 80"/>
                <a:gd name="T13" fmla="*/ 4 h 44"/>
                <a:gd name="T14" fmla="*/ 13 w 80"/>
                <a:gd name="T15" fmla="*/ 2 h 44"/>
                <a:gd name="T16" fmla="*/ 7 w 80"/>
                <a:gd name="T17" fmla="*/ 0 h 44"/>
                <a:gd name="T18" fmla="*/ 0 w 80"/>
                <a:gd name="T19" fmla="*/ 0 h 44"/>
                <a:gd name="T20" fmla="*/ 0 w 80"/>
                <a:gd name="T21" fmla="*/ 8 h 44"/>
                <a:gd name="T22" fmla="*/ 7 w 80"/>
                <a:gd name="T23" fmla="*/ 8 h 44"/>
                <a:gd name="T24" fmla="*/ 13 w 80"/>
                <a:gd name="T25" fmla="*/ 8 h 44"/>
                <a:gd name="T26" fmla="*/ 20 w 80"/>
                <a:gd name="T27" fmla="*/ 10 h 44"/>
                <a:gd name="T28" fmla="*/ 29 w 80"/>
                <a:gd name="T29" fmla="*/ 14 h 44"/>
                <a:gd name="T30" fmla="*/ 39 w 80"/>
                <a:gd name="T31" fmla="*/ 17 h 44"/>
                <a:gd name="T32" fmla="*/ 49 w 80"/>
                <a:gd name="T33" fmla="*/ 25 h 44"/>
                <a:gd name="T34" fmla="*/ 63 w 80"/>
                <a:gd name="T35" fmla="*/ 33 h 44"/>
                <a:gd name="T36" fmla="*/ 76 w 80"/>
                <a:gd name="T37" fmla="*/ 44 h 44"/>
                <a:gd name="T38" fmla="*/ 78 w 80"/>
                <a:gd name="T39" fmla="*/ 39 h 44"/>
                <a:gd name="T40" fmla="*/ 78 w 80"/>
                <a:gd name="T41" fmla="*/ 44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0" h="44">
                  <a:moveTo>
                    <a:pt x="78" y="44"/>
                  </a:moveTo>
                  <a:lnTo>
                    <a:pt x="80" y="39"/>
                  </a:lnTo>
                  <a:lnTo>
                    <a:pt x="66" y="27"/>
                  </a:lnTo>
                  <a:lnTo>
                    <a:pt x="53" y="19"/>
                  </a:lnTo>
                  <a:lnTo>
                    <a:pt x="41" y="12"/>
                  </a:lnTo>
                  <a:lnTo>
                    <a:pt x="30" y="6"/>
                  </a:lnTo>
                  <a:lnTo>
                    <a:pt x="22" y="4"/>
                  </a:lnTo>
                  <a:lnTo>
                    <a:pt x="13" y="2"/>
                  </a:lnTo>
                  <a:lnTo>
                    <a:pt x="7" y="0"/>
                  </a:lnTo>
                  <a:lnTo>
                    <a:pt x="0" y="0"/>
                  </a:lnTo>
                  <a:lnTo>
                    <a:pt x="0" y="8"/>
                  </a:lnTo>
                  <a:lnTo>
                    <a:pt x="7" y="8"/>
                  </a:lnTo>
                  <a:lnTo>
                    <a:pt x="13" y="8"/>
                  </a:lnTo>
                  <a:lnTo>
                    <a:pt x="20" y="10"/>
                  </a:lnTo>
                  <a:lnTo>
                    <a:pt x="29" y="14"/>
                  </a:lnTo>
                  <a:lnTo>
                    <a:pt x="39" y="17"/>
                  </a:lnTo>
                  <a:lnTo>
                    <a:pt x="49" y="25"/>
                  </a:lnTo>
                  <a:lnTo>
                    <a:pt x="63" y="33"/>
                  </a:lnTo>
                  <a:lnTo>
                    <a:pt x="76" y="44"/>
                  </a:lnTo>
                  <a:lnTo>
                    <a:pt x="78" y="39"/>
                  </a:lnTo>
                  <a:lnTo>
                    <a:pt x="78"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7" name="Freeform 1121"/>
            <p:cNvSpPr>
              <a:spLocks noEditPoints="1"/>
            </p:cNvSpPr>
            <p:nvPr/>
          </p:nvSpPr>
          <p:spPr bwMode="auto">
            <a:xfrm>
              <a:off x="3438" y="661"/>
              <a:ext cx="1133" cy="3372"/>
            </a:xfrm>
            <a:custGeom>
              <a:avLst/>
              <a:gdLst>
                <a:gd name="T0" fmla="*/ 669 w 1133"/>
                <a:gd name="T1" fmla="*/ 3141 h 3372"/>
                <a:gd name="T2" fmla="*/ 681 w 1133"/>
                <a:gd name="T3" fmla="*/ 3178 h 3372"/>
                <a:gd name="T4" fmla="*/ 698 w 1133"/>
                <a:gd name="T5" fmla="*/ 3122 h 3372"/>
                <a:gd name="T6" fmla="*/ 701 w 1133"/>
                <a:gd name="T7" fmla="*/ 3011 h 3372"/>
                <a:gd name="T8" fmla="*/ 687 w 1133"/>
                <a:gd name="T9" fmla="*/ 2903 h 3372"/>
                <a:gd name="T10" fmla="*/ 667 w 1133"/>
                <a:gd name="T11" fmla="*/ 3061 h 3372"/>
                <a:gd name="T12" fmla="*/ 907 w 1133"/>
                <a:gd name="T13" fmla="*/ 2811 h 3372"/>
                <a:gd name="T14" fmla="*/ 873 w 1133"/>
                <a:gd name="T15" fmla="*/ 2957 h 3372"/>
                <a:gd name="T16" fmla="*/ 822 w 1133"/>
                <a:gd name="T17" fmla="*/ 2944 h 3372"/>
                <a:gd name="T18" fmla="*/ 810 w 1133"/>
                <a:gd name="T19" fmla="*/ 2782 h 3372"/>
                <a:gd name="T20" fmla="*/ 855 w 1133"/>
                <a:gd name="T21" fmla="*/ 2721 h 3372"/>
                <a:gd name="T22" fmla="*/ 972 w 1133"/>
                <a:gd name="T23" fmla="*/ 1069 h 3372"/>
                <a:gd name="T24" fmla="*/ 955 w 1133"/>
                <a:gd name="T25" fmla="*/ 944 h 3372"/>
                <a:gd name="T26" fmla="*/ 1039 w 1133"/>
                <a:gd name="T27" fmla="*/ 827 h 3372"/>
                <a:gd name="T28" fmla="*/ 1133 w 1133"/>
                <a:gd name="T29" fmla="*/ 708 h 3372"/>
                <a:gd name="T30" fmla="*/ 1063 w 1133"/>
                <a:gd name="T31" fmla="*/ 228 h 3372"/>
                <a:gd name="T32" fmla="*/ 965 w 1133"/>
                <a:gd name="T33" fmla="*/ 136 h 3372"/>
                <a:gd name="T34" fmla="*/ 786 w 1133"/>
                <a:gd name="T35" fmla="*/ 15 h 3372"/>
                <a:gd name="T36" fmla="*/ 740 w 1133"/>
                <a:gd name="T37" fmla="*/ 34 h 3372"/>
                <a:gd name="T38" fmla="*/ 756 w 1133"/>
                <a:gd name="T39" fmla="*/ 145 h 3372"/>
                <a:gd name="T40" fmla="*/ 718 w 1133"/>
                <a:gd name="T41" fmla="*/ 213 h 3372"/>
                <a:gd name="T42" fmla="*/ 636 w 1133"/>
                <a:gd name="T43" fmla="*/ 176 h 3372"/>
                <a:gd name="T44" fmla="*/ 476 w 1133"/>
                <a:gd name="T45" fmla="*/ 575 h 3372"/>
                <a:gd name="T46" fmla="*/ 440 w 1133"/>
                <a:gd name="T47" fmla="*/ 625 h 3372"/>
                <a:gd name="T48" fmla="*/ 418 w 1133"/>
                <a:gd name="T49" fmla="*/ 811 h 3372"/>
                <a:gd name="T50" fmla="*/ 338 w 1133"/>
                <a:gd name="T51" fmla="*/ 934 h 3372"/>
                <a:gd name="T52" fmla="*/ 307 w 1133"/>
                <a:gd name="T53" fmla="*/ 1078 h 3372"/>
                <a:gd name="T54" fmla="*/ 278 w 1133"/>
                <a:gd name="T55" fmla="*/ 1193 h 3372"/>
                <a:gd name="T56" fmla="*/ 256 w 1133"/>
                <a:gd name="T57" fmla="*/ 1293 h 3372"/>
                <a:gd name="T58" fmla="*/ 140 w 1133"/>
                <a:gd name="T59" fmla="*/ 1399 h 3372"/>
                <a:gd name="T60" fmla="*/ 123 w 1133"/>
                <a:gd name="T61" fmla="*/ 1500 h 3372"/>
                <a:gd name="T62" fmla="*/ 128 w 1133"/>
                <a:gd name="T63" fmla="*/ 1765 h 3372"/>
                <a:gd name="T64" fmla="*/ 210 w 1133"/>
                <a:gd name="T65" fmla="*/ 1978 h 3372"/>
                <a:gd name="T66" fmla="*/ 147 w 1133"/>
                <a:gd name="T67" fmla="*/ 2051 h 3372"/>
                <a:gd name="T68" fmla="*/ 46 w 1133"/>
                <a:gd name="T69" fmla="*/ 2472 h 3372"/>
                <a:gd name="T70" fmla="*/ 10 w 1133"/>
                <a:gd name="T71" fmla="*/ 2548 h 3372"/>
                <a:gd name="T72" fmla="*/ 84 w 1133"/>
                <a:gd name="T73" fmla="*/ 2794 h 3372"/>
                <a:gd name="T74" fmla="*/ 116 w 1133"/>
                <a:gd name="T75" fmla="*/ 2915 h 3372"/>
                <a:gd name="T76" fmla="*/ 167 w 1133"/>
                <a:gd name="T77" fmla="*/ 2976 h 3372"/>
                <a:gd name="T78" fmla="*/ 227 w 1133"/>
                <a:gd name="T79" fmla="*/ 3080 h 3372"/>
                <a:gd name="T80" fmla="*/ 276 w 1133"/>
                <a:gd name="T81" fmla="*/ 3280 h 3372"/>
                <a:gd name="T82" fmla="*/ 334 w 1133"/>
                <a:gd name="T83" fmla="*/ 3360 h 3372"/>
                <a:gd name="T84" fmla="*/ 380 w 1133"/>
                <a:gd name="T85" fmla="*/ 3270 h 3372"/>
                <a:gd name="T86" fmla="*/ 406 w 1133"/>
                <a:gd name="T87" fmla="*/ 3155 h 3372"/>
                <a:gd name="T88" fmla="*/ 491 w 1133"/>
                <a:gd name="T89" fmla="*/ 3162 h 3372"/>
                <a:gd name="T90" fmla="*/ 577 w 1133"/>
                <a:gd name="T91" fmla="*/ 3078 h 3372"/>
                <a:gd name="T92" fmla="*/ 641 w 1133"/>
                <a:gd name="T93" fmla="*/ 2890 h 3372"/>
                <a:gd name="T94" fmla="*/ 614 w 1133"/>
                <a:gd name="T95" fmla="*/ 2667 h 3372"/>
                <a:gd name="T96" fmla="*/ 636 w 1133"/>
                <a:gd name="T97" fmla="*/ 2568 h 3372"/>
                <a:gd name="T98" fmla="*/ 785 w 1133"/>
                <a:gd name="T99" fmla="*/ 2445 h 3372"/>
                <a:gd name="T100" fmla="*/ 826 w 1133"/>
                <a:gd name="T101" fmla="*/ 2318 h 3372"/>
                <a:gd name="T102" fmla="*/ 776 w 1133"/>
                <a:gd name="T103" fmla="*/ 2235 h 3372"/>
                <a:gd name="T104" fmla="*/ 790 w 1133"/>
                <a:gd name="T105" fmla="*/ 2191 h 3372"/>
                <a:gd name="T106" fmla="*/ 745 w 1133"/>
                <a:gd name="T107" fmla="*/ 2136 h 3372"/>
                <a:gd name="T108" fmla="*/ 652 w 1133"/>
                <a:gd name="T109" fmla="*/ 2113 h 3372"/>
                <a:gd name="T110" fmla="*/ 629 w 1133"/>
                <a:gd name="T111" fmla="*/ 1982 h 3372"/>
                <a:gd name="T112" fmla="*/ 657 w 1133"/>
                <a:gd name="T113" fmla="*/ 1756 h 3372"/>
                <a:gd name="T114" fmla="*/ 936 w 1133"/>
                <a:gd name="T115" fmla="*/ 1182 h 3372"/>
                <a:gd name="T116" fmla="*/ 989 w 1133"/>
                <a:gd name="T117" fmla="*/ 1134 h 337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33" h="3372">
                  <a:moveTo>
                    <a:pt x="672" y="3082"/>
                  </a:moveTo>
                  <a:lnTo>
                    <a:pt x="670" y="3091"/>
                  </a:lnTo>
                  <a:lnTo>
                    <a:pt x="670" y="3101"/>
                  </a:lnTo>
                  <a:lnTo>
                    <a:pt x="670" y="3111"/>
                  </a:lnTo>
                  <a:lnTo>
                    <a:pt x="670" y="3120"/>
                  </a:lnTo>
                  <a:lnTo>
                    <a:pt x="669" y="3132"/>
                  </a:lnTo>
                  <a:lnTo>
                    <a:pt x="669" y="3141"/>
                  </a:lnTo>
                  <a:lnTo>
                    <a:pt x="669" y="3151"/>
                  </a:lnTo>
                  <a:lnTo>
                    <a:pt x="667" y="3161"/>
                  </a:lnTo>
                  <a:lnTo>
                    <a:pt x="670" y="3168"/>
                  </a:lnTo>
                  <a:lnTo>
                    <a:pt x="674" y="3174"/>
                  </a:lnTo>
                  <a:lnTo>
                    <a:pt x="675" y="3178"/>
                  </a:lnTo>
                  <a:lnTo>
                    <a:pt x="677" y="3178"/>
                  </a:lnTo>
                  <a:lnTo>
                    <a:pt x="681" y="3178"/>
                  </a:lnTo>
                  <a:lnTo>
                    <a:pt x="684" y="3178"/>
                  </a:lnTo>
                  <a:lnTo>
                    <a:pt x="687" y="3174"/>
                  </a:lnTo>
                  <a:lnTo>
                    <a:pt x="694" y="3170"/>
                  </a:lnTo>
                  <a:lnTo>
                    <a:pt x="694" y="3157"/>
                  </a:lnTo>
                  <a:lnTo>
                    <a:pt x="694" y="3145"/>
                  </a:lnTo>
                  <a:lnTo>
                    <a:pt x="696" y="3134"/>
                  </a:lnTo>
                  <a:lnTo>
                    <a:pt x="698" y="3122"/>
                  </a:lnTo>
                  <a:lnTo>
                    <a:pt x="698" y="3111"/>
                  </a:lnTo>
                  <a:lnTo>
                    <a:pt x="699" y="3099"/>
                  </a:lnTo>
                  <a:lnTo>
                    <a:pt x="699" y="3088"/>
                  </a:lnTo>
                  <a:lnTo>
                    <a:pt x="701" y="3076"/>
                  </a:lnTo>
                  <a:lnTo>
                    <a:pt x="699" y="3057"/>
                  </a:lnTo>
                  <a:lnTo>
                    <a:pt x="701" y="3034"/>
                  </a:lnTo>
                  <a:lnTo>
                    <a:pt x="701" y="3011"/>
                  </a:lnTo>
                  <a:lnTo>
                    <a:pt x="703" y="2986"/>
                  </a:lnTo>
                  <a:lnTo>
                    <a:pt x="703" y="2963"/>
                  </a:lnTo>
                  <a:lnTo>
                    <a:pt x="701" y="2940"/>
                  </a:lnTo>
                  <a:lnTo>
                    <a:pt x="699" y="2928"/>
                  </a:lnTo>
                  <a:lnTo>
                    <a:pt x="696" y="2919"/>
                  </a:lnTo>
                  <a:lnTo>
                    <a:pt x="693" y="2911"/>
                  </a:lnTo>
                  <a:lnTo>
                    <a:pt x="687" y="2903"/>
                  </a:lnTo>
                  <a:lnTo>
                    <a:pt x="686" y="2911"/>
                  </a:lnTo>
                  <a:lnTo>
                    <a:pt x="682" y="2932"/>
                  </a:lnTo>
                  <a:lnTo>
                    <a:pt x="679" y="2959"/>
                  </a:lnTo>
                  <a:lnTo>
                    <a:pt x="674" y="2990"/>
                  </a:lnTo>
                  <a:lnTo>
                    <a:pt x="670" y="3020"/>
                  </a:lnTo>
                  <a:lnTo>
                    <a:pt x="669" y="3049"/>
                  </a:lnTo>
                  <a:lnTo>
                    <a:pt x="667" y="3061"/>
                  </a:lnTo>
                  <a:lnTo>
                    <a:pt x="669" y="3070"/>
                  </a:lnTo>
                  <a:lnTo>
                    <a:pt x="669" y="3078"/>
                  </a:lnTo>
                  <a:lnTo>
                    <a:pt x="672" y="3082"/>
                  </a:lnTo>
                  <a:close/>
                  <a:moveTo>
                    <a:pt x="911" y="2706"/>
                  </a:moveTo>
                  <a:lnTo>
                    <a:pt x="911" y="2738"/>
                  </a:lnTo>
                  <a:lnTo>
                    <a:pt x="911" y="2773"/>
                  </a:lnTo>
                  <a:lnTo>
                    <a:pt x="907" y="2811"/>
                  </a:lnTo>
                  <a:lnTo>
                    <a:pt x="904" y="2850"/>
                  </a:lnTo>
                  <a:lnTo>
                    <a:pt x="901" y="2869"/>
                  </a:lnTo>
                  <a:lnTo>
                    <a:pt x="897" y="2888"/>
                  </a:lnTo>
                  <a:lnTo>
                    <a:pt x="892" y="2907"/>
                  </a:lnTo>
                  <a:lnTo>
                    <a:pt x="887" y="2925"/>
                  </a:lnTo>
                  <a:lnTo>
                    <a:pt x="880" y="2942"/>
                  </a:lnTo>
                  <a:lnTo>
                    <a:pt x="873" y="2957"/>
                  </a:lnTo>
                  <a:lnTo>
                    <a:pt x="865" y="2971"/>
                  </a:lnTo>
                  <a:lnTo>
                    <a:pt x="855" y="2984"/>
                  </a:lnTo>
                  <a:lnTo>
                    <a:pt x="848" y="2978"/>
                  </a:lnTo>
                  <a:lnTo>
                    <a:pt x="843" y="2974"/>
                  </a:lnTo>
                  <a:lnTo>
                    <a:pt x="838" y="2967"/>
                  </a:lnTo>
                  <a:lnTo>
                    <a:pt x="831" y="2961"/>
                  </a:lnTo>
                  <a:lnTo>
                    <a:pt x="822" y="2944"/>
                  </a:lnTo>
                  <a:lnTo>
                    <a:pt x="814" y="2923"/>
                  </a:lnTo>
                  <a:lnTo>
                    <a:pt x="809" y="2901"/>
                  </a:lnTo>
                  <a:lnTo>
                    <a:pt x="803" y="2878"/>
                  </a:lnTo>
                  <a:lnTo>
                    <a:pt x="802" y="2853"/>
                  </a:lnTo>
                  <a:lnTo>
                    <a:pt x="802" y="2830"/>
                  </a:lnTo>
                  <a:lnTo>
                    <a:pt x="805" y="2806"/>
                  </a:lnTo>
                  <a:lnTo>
                    <a:pt x="810" y="2782"/>
                  </a:lnTo>
                  <a:lnTo>
                    <a:pt x="814" y="2773"/>
                  </a:lnTo>
                  <a:lnTo>
                    <a:pt x="819" y="2761"/>
                  </a:lnTo>
                  <a:lnTo>
                    <a:pt x="824" y="2752"/>
                  </a:lnTo>
                  <a:lnTo>
                    <a:pt x="831" y="2744"/>
                  </a:lnTo>
                  <a:lnTo>
                    <a:pt x="838" y="2734"/>
                  </a:lnTo>
                  <a:lnTo>
                    <a:pt x="844" y="2727"/>
                  </a:lnTo>
                  <a:lnTo>
                    <a:pt x="855" y="2721"/>
                  </a:lnTo>
                  <a:lnTo>
                    <a:pt x="863" y="2715"/>
                  </a:lnTo>
                  <a:lnTo>
                    <a:pt x="873" y="2711"/>
                  </a:lnTo>
                  <a:lnTo>
                    <a:pt x="885" y="2708"/>
                  </a:lnTo>
                  <a:lnTo>
                    <a:pt x="897" y="2706"/>
                  </a:lnTo>
                  <a:lnTo>
                    <a:pt x="911" y="2706"/>
                  </a:lnTo>
                  <a:close/>
                  <a:moveTo>
                    <a:pt x="989" y="1143"/>
                  </a:moveTo>
                  <a:lnTo>
                    <a:pt x="972" y="1069"/>
                  </a:lnTo>
                  <a:lnTo>
                    <a:pt x="957" y="1017"/>
                  </a:lnTo>
                  <a:lnTo>
                    <a:pt x="952" y="998"/>
                  </a:lnTo>
                  <a:lnTo>
                    <a:pt x="947" y="982"/>
                  </a:lnTo>
                  <a:lnTo>
                    <a:pt x="945" y="969"/>
                  </a:lnTo>
                  <a:lnTo>
                    <a:pt x="947" y="959"/>
                  </a:lnTo>
                  <a:lnTo>
                    <a:pt x="948" y="950"/>
                  </a:lnTo>
                  <a:lnTo>
                    <a:pt x="955" y="944"/>
                  </a:lnTo>
                  <a:lnTo>
                    <a:pt x="964" y="936"/>
                  </a:lnTo>
                  <a:lnTo>
                    <a:pt x="976" y="930"/>
                  </a:lnTo>
                  <a:lnTo>
                    <a:pt x="1013" y="917"/>
                  </a:lnTo>
                  <a:lnTo>
                    <a:pt x="1068" y="896"/>
                  </a:lnTo>
                  <a:lnTo>
                    <a:pt x="1051" y="861"/>
                  </a:lnTo>
                  <a:lnTo>
                    <a:pt x="1040" y="836"/>
                  </a:lnTo>
                  <a:lnTo>
                    <a:pt x="1039" y="827"/>
                  </a:lnTo>
                  <a:lnTo>
                    <a:pt x="1039" y="817"/>
                  </a:lnTo>
                  <a:lnTo>
                    <a:pt x="1040" y="809"/>
                  </a:lnTo>
                  <a:lnTo>
                    <a:pt x="1044" y="802"/>
                  </a:lnTo>
                  <a:lnTo>
                    <a:pt x="1056" y="785"/>
                  </a:lnTo>
                  <a:lnTo>
                    <a:pt x="1075" y="765"/>
                  </a:lnTo>
                  <a:lnTo>
                    <a:pt x="1100" y="740"/>
                  </a:lnTo>
                  <a:lnTo>
                    <a:pt x="1133" y="708"/>
                  </a:lnTo>
                  <a:lnTo>
                    <a:pt x="1133" y="535"/>
                  </a:lnTo>
                  <a:lnTo>
                    <a:pt x="1086" y="314"/>
                  </a:lnTo>
                  <a:lnTo>
                    <a:pt x="1083" y="293"/>
                  </a:lnTo>
                  <a:lnTo>
                    <a:pt x="1080" y="274"/>
                  </a:lnTo>
                  <a:lnTo>
                    <a:pt x="1075" y="257"/>
                  </a:lnTo>
                  <a:lnTo>
                    <a:pt x="1069" y="241"/>
                  </a:lnTo>
                  <a:lnTo>
                    <a:pt x="1063" y="228"/>
                  </a:lnTo>
                  <a:lnTo>
                    <a:pt x="1058" y="215"/>
                  </a:lnTo>
                  <a:lnTo>
                    <a:pt x="1049" y="203"/>
                  </a:lnTo>
                  <a:lnTo>
                    <a:pt x="1042" y="193"/>
                  </a:lnTo>
                  <a:lnTo>
                    <a:pt x="1025" y="174"/>
                  </a:lnTo>
                  <a:lnTo>
                    <a:pt x="1006" y="161"/>
                  </a:lnTo>
                  <a:lnTo>
                    <a:pt x="988" y="147"/>
                  </a:lnTo>
                  <a:lnTo>
                    <a:pt x="965" y="136"/>
                  </a:lnTo>
                  <a:lnTo>
                    <a:pt x="921" y="115"/>
                  </a:lnTo>
                  <a:lnTo>
                    <a:pt x="872" y="90"/>
                  </a:lnTo>
                  <a:lnTo>
                    <a:pt x="848" y="74"/>
                  </a:lnTo>
                  <a:lnTo>
                    <a:pt x="822" y="53"/>
                  </a:lnTo>
                  <a:lnTo>
                    <a:pt x="810" y="42"/>
                  </a:lnTo>
                  <a:lnTo>
                    <a:pt x="798" y="30"/>
                  </a:lnTo>
                  <a:lnTo>
                    <a:pt x="786" y="15"/>
                  </a:lnTo>
                  <a:lnTo>
                    <a:pt x="774" y="0"/>
                  </a:lnTo>
                  <a:lnTo>
                    <a:pt x="766" y="9"/>
                  </a:lnTo>
                  <a:lnTo>
                    <a:pt x="759" y="15"/>
                  </a:lnTo>
                  <a:lnTo>
                    <a:pt x="754" y="19"/>
                  </a:lnTo>
                  <a:lnTo>
                    <a:pt x="749" y="25"/>
                  </a:lnTo>
                  <a:lnTo>
                    <a:pt x="744" y="28"/>
                  </a:lnTo>
                  <a:lnTo>
                    <a:pt x="740" y="34"/>
                  </a:lnTo>
                  <a:lnTo>
                    <a:pt x="735" y="40"/>
                  </a:lnTo>
                  <a:lnTo>
                    <a:pt x="730" y="49"/>
                  </a:lnTo>
                  <a:lnTo>
                    <a:pt x="732" y="61"/>
                  </a:lnTo>
                  <a:lnTo>
                    <a:pt x="737" y="78"/>
                  </a:lnTo>
                  <a:lnTo>
                    <a:pt x="742" y="99"/>
                  </a:lnTo>
                  <a:lnTo>
                    <a:pt x="749" y="122"/>
                  </a:lnTo>
                  <a:lnTo>
                    <a:pt x="756" y="145"/>
                  </a:lnTo>
                  <a:lnTo>
                    <a:pt x="762" y="165"/>
                  </a:lnTo>
                  <a:lnTo>
                    <a:pt x="768" y="182"/>
                  </a:lnTo>
                  <a:lnTo>
                    <a:pt x="769" y="191"/>
                  </a:lnTo>
                  <a:lnTo>
                    <a:pt x="754" y="199"/>
                  </a:lnTo>
                  <a:lnTo>
                    <a:pt x="740" y="205"/>
                  </a:lnTo>
                  <a:lnTo>
                    <a:pt x="728" y="211"/>
                  </a:lnTo>
                  <a:lnTo>
                    <a:pt x="718" y="213"/>
                  </a:lnTo>
                  <a:lnTo>
                    <a:pt x="708" y="215"/>
                  </a:lnTo>
                  <a:lnTo>
                    <a:pt x="699" y="215"/>
                  </a:lnTo>
                  <a:lnTo>
                    <a:pt x="691" y="213"/>
                  </a:lnTo>
                  <a:lnTo>
                    <a:pt x="684" y="209"/>
                  </a:lnTo>
                  <a:lnTo>
                    <a:pt x="669" y="201"/>
                  </a:lnTo>
                  <a:lnTo>
                    <a:pt x="653" y="190"/>
                  </a:lnTo>
                  <a:lnTo>
                    <a:pt x="636" y="176"/>
                  </a:lnTo>
                  <a:lnTo>
                    <a:pt x="616" y="161"/>
                  </a:lnTo>
                  <a:lnTo>
                    <a:pt x="541" y="307"/>
                  </a:lnTo>
                  <a:lnTo>
                    <a:pt x="491" y="318"/>
                  </a:lnTo>
                  <a:lnTo>
                    <a:pt x="432" y="408"/>
                  </a:lnTo>
                  <a:lnTo>
                    <a:pt x="476" y="568"/>
                  </a:lnTo>
                  <a:lnTo>
                    <a:pt x="476" y="572"/>
                  </a:lnTo>
                  <a:lnTo>
                    <a:pt x="476" y="575"/>
                  </a:lnTo>
                  <a:lnTo>
                    <a:pt x="474" y="579"/>
                  </a:lnTo>
                  <a:lnTo>
                    <a:pt x="473" y="583"/>
                  </a:lnTo>
                  <a:lnTo>
                    <a:pt x="466" y="591"/>
                  </a:lnTo>
                  <a:lnTo>
                    <a:pt x="459" y="598"/>
                  </a:lnTo>
                  <a:lnTo>
                    <a:pt x="450" y="608"/>
                  </a:lnTo>
                  <a:lnTo>
                    <a:pt x="442" y="619"/>
                  </a:lnTo>
                  <a:lnTo>
                    <a:pt x="440" y="625"/>
                  </a:lnTo>
                  <a:lnTo>
                    <a:pt x="437" y="633"/>
                  </a:lnTo>
                  <a:lnTo>
                    <a:pt x="435" y="641"/>
                  </a:lnTo>
                  <a:lnTo>
                    <a:pt x="433" y="648"/>
                  </a:lnTo>
                  <a:lnTo>
                    <a:pt x="428" y="721"/>
                  </a:lnTo>
                  <a:lnTo>
                    <a:pt x="425" y="775"/>
                  </a:lnTo>
                  <a:lnTo>
                    <a:pt x="421" y="794"/>
                  </a:lnTo>
                  <a:lnTo>
                    <a:pt x="418" y="811"/>
                  </a:lnTo>
                  <a:lnTo>
                    <a:pt x="415" y="827"/>
                  </a:lnTo>
                  <a:lnTo>
                    <a:pt x="409" y="840"/>
                  </a:lnTo>
                  <a:lnTo>
                    <a:pt x="403" y="854"/>
                  </a:lnTo>
                  <a:lnTo>
                    <a:pt x="394" y="867"/>
                  </a:lnTo>
                  <a:lnTo>
                    <a:pt x="384" y="881"/>
                  </a:lnTo>
                  <a:lnTo>
                    <a:pt x="370" y="896"/>
                  </a:lnTo>
                  <a:lnTo>
                    <a:pt x="338" y="934"/>
                  </a:lnTo>
                  <a:lnTo>
                    <a:pt x="293" y="986"/>
                  </a:lnTo>
                  <a:lnTo>
                    <a:pt x="304" y="1001"/>
                  </a:lnTo>
                  <a:lnTo>
                    <a:pt x="311" y="1017"/>
                  </a:lnTo>
                  <a:lnTo>
                    <a:pt x="314" y="1032"/>
                  </a:lnTo>
                  <a:lnTo>
                    <a:pt x="314" y="1047"/>
                  </a:lnTo>
                  <a:lnTo>
                    <a:pt x="312" y="1063"/>
                  </a:lnTo>
                  <a:lnTo>
                    <a:pt x="307" y="1078"/>
                  </a:lnTo>
                  <a:lnTo>
                    <a:pt x="302" y="1094"/>
                  </a:lnTo>
                  <a:lnTo>
                    <a:pt x="297" y="1109"/>
                  </a:lnTo>
                  <a:lnTo>
                    <a:pt x="292" y="1124"/>
                  </a:lnTo>
                  <a:lnTo>
                    <a:pt x="285" y="1142"/>
                  </a:lnTo>
                  <a:lnTo>
                    <a:pt x="282" y="1157"/>
                  </a:lnTo>
                  <a:lnTo>
                    <a:pt x="278" y="1174"/>
                  </a:lnTo>
                  <a:lnTo>
                    <a:pt x="278" y="1193"/>
                  </a:lnTo>
                  <a:lnTo>
                    <a:pt x="280" y="1213"/>
                  </a:lnTo>
                  <a:lnTo>
                    <a:pt x="285" y="1232"/>
                  </a:lnTo>
                  <a:lnTo>
                    <a:pt x="293" y="1253"/>
                  </a:lnTo>
                  <a:lnTo>
                    <a:pt x="288" y="1262"/>
                  </a:lnTo>
                  <a:lnTo>
                    <a:pt x="280" y="1272"/>
                  </a:lnTo>
                  <a:lnTo>
                    <a:pt x="270" y="1284"/>
                  </a:lnTo>
                  <a:lnTo>
                    <a:pt x="256" y="1293"/>
                  </a:lnTo>
                  <a:lnTo>
                    <a:pt x="227" y="1314"/>
                  </a:lnTo>
                  <a:lnTo>
                    <a:pt x="198" y="1337"/>
                  </a:lnTo>
                  <a:lnTo>
                    <a:pt x="183" y="1349"/>
                  </a:lnTo>
                  <a:lnTo>
                    <a:pt x="169" y="1360"/>
                  </a:lnTo>
                  <a:lnTo>
                    <a:pt x="157" y="1374"/>
                  </a:lnTo>
                  <a:lnTo>
                    <a:pt x="147" y="1385"/>
                  </a:lnTo>
                  <a:lnTo>
                    <a:pt x="140" y="1399"/>
                  </a:lnTo>
                  <a:lnTo>
                    <a:pt x="137" y="1412"/>
                  </a:lnTo>
                  <a:lnTo>
                    <a:pt x="135" y="1420"/>
                  </a:lnTo>
                  <a:lnTo>
                    <a:pt x="135" y="1427"/>
                  </a:lnTo>
                  <a:lnTo>
                    <a:pt x="137" y="1433"/>
                  </a:lnTo>
                  <a:lnTo>
                    <a:pt x="138" y="1441"/>
                  </a:lnTo>
                  <a:lnTo>
                    <a:pt x="130" y="1470"/>
                  </a:lnTo>
                  <a:lnTo>
                    <a:pt x="123" y="1500"/>
                  </a:lnTo>
                  <a:lnTo>
                    <a:pt x="118" y="1535"/>
                  </a:lnTo>
                  <a:lnTo>
                    <a:pt x="114" y="1571"/>
                  </a:lnTo>
                  <a:lnTo>
                    <a:pt x="114" y="1610"/>
                  </a:lnTo>
                  <a:lnTo>
                    <a:pt x="114" y="1648"/>
                  </a:lnTo>
                  <a:lnTo>
                    <a:pt x="118" y="1687"/>
                  </a:lnTo>
                  <a:lnTo>
                    <a:pt x="121" y="1727"/>
                  </a:lnTo>
                  <a:lnTo>
                    <a:pt x="128" y="1765"/>
                  </a:lnTo>
                  <a:lnTo>
                    <a:pt x="135" y="1804"/>
                  </a:lnTo>
                  <a:lnTo>
                    <a:pt x="145" y="1840"/>
                  </a:lnTo>
                  <a:lnTo>
                    <a:pt x="155" y="1875"/>
                  </a:lnTo>
                  <a:lnTo>
                    <a:pt x="167" y="1905"/>
                  </a:lnTo>
                  <a:lnTo>
                    <a:pt x="181" y="1932"/>
                  </a:lnTo>
                  <a:lnTo>
                    <a:pt x="195" y="1957"/>
                  </a:lnTo>
                  <a:lnTo>
                    <a:pt x="210" y="1978"/>
                  </a:lnTo>
                  <a:lnTo>
                    <a:pt x="205" y="1999"/>
                  </a:lnTo>
                  <a:lnTo>
                    <a:pt x="198" y="2013"/>
                  </a:lnTo>
                  <a:lnTo>
                    <a:pt x="193" y="2022"/>
                  </a:lnTo>
                  <a:lnTo>
                    <a:pt x="184" y="2030"/>
                  </a:lnTo>
                  <a:lnTo>
                    <a:pt x="176" y="2036"/>
                  </a:lnTo>
                  <a:lnTo>
                    <a:pt x="162" y="2042"/>
                  </a:lnTo>
                  <a:lnTo>
                    <a:pt x="147" y="2051"/>
                  </a:lnTo>
                  <a:lnTo>
                    <a:pt x="126" y="2067"/>
                  </a:lnTo>
                  <a:lnTo>
                    <a:pt x="150" y="2266"/>
                  </a:lnTo>
                  <a:lnTo>
                    <a:pt x="73" y="2320"/>
                  </a:lnTo>
                  <a:lnTo>
                    <a:pt x="70" y="2487"/>
                  </a:lnTo>
                  <a:lnTo>
                    <a:pt x="63" y="2485"/>
                  </a:lnTo>
                  <a:lnTo>
                    <a:pt x="55" y="2479"/>
                  </a:lnTo>
                  <a:lnTo>
                    <a:pt x="46" y="2472"/>
                  </a:lnTo>
                  <a:lnTo>
                    <a:pt x="36" y="2464"/>
                  </a:lnTo>
                  <a:lnTo>
                    <a:pt x="24" y="2454"/>
                  </a:lnTo>
                  <a:lnTo>
                    <a:pt x="16" y="2447"/>
                  </a:lnTo>
                  <a:lnTo>
                    <a:pt x="7" y="2443"/>
                  </a:lnTo>
                  <a:lnTo>
                    <a:pt x="0" y="2441"/>
                  </a:lnTo>
                  <a:lnTo>
                    <a:pt x="4" y="2493"/>
                  </a:lnTo>
                  <a:lnTo>
                    <a:pt x="10" y="2548"/>
                  </a:lnTo>
                  <a:lnTo>
                    <a:pt x="21" y="2604"/>
                  </a:lnTo>
                  <a:lnTo>
                    <a:pt x="34" y="2662"/>
                  </a:lnTo>
                  <a:lnTo>
                    <a:pt x="41" y="2688"/>
                  </a:lnTo>
                  <a:lnTo>
                    <a:pt x="50" y="2717"/>
                  </a:lnTo>
                  <a:lnTo>
                    <a:pt x="60" y="2744"/>
                  </a:lnTo>
                  <a:lnTo>
                    <a:pt x="70" y="2769"/>
                  </a:lnTo>
                  <a:lnTo>
                    <a:pt x="84" y="2794"/>
                  </a:lnTo>
                  <a:lnTo>
                    <a:pt x="97" y="2817"/>
                  </a:lnTo>
                  <a:lnTo>
                    <a:pt x="111" y="2838"/>
                  </a:lnTo>
                  <a:lnTo>
                    <a:pt x="128" y="2859"/>
                  </a:lnTo>
                  <a:lnTo>
                    <a:pt x="121" y="2886"/>
                  </a:lnTo>
                  <a:lnTo>
                    <a:pt x="116" y="2903"/>
                  </a:lnTo>
                  <a:lnTo>
                    <a:pt x="116" y="2911"/>
                  </a:lnTo>
                  <a:lnTo>
                    <a:pt x="116" y="2915"/>
                  </a:lnTo>
                  <a:lnTo>
                    <a:pt x="118" y="2921"/>
                  </a:lnTo>
                  <a:lnTo>
                    <a:pt x="120" y="2925"/>
                  </a:lnTo>
                  <a:lnTo>
                    <a:pt x="128" y="2930"/>
                  </a:lnTo>
                  <a:lnTo>
                    <a:pt x="138" y="2938"/>
                  </a:lnTo>
                  <a:lnTo>
                    <a:pt x="152" y="2949"/>
                  </a:lnTo>
                  <a:lnTo>
                    <a:pt x="169" y="2969"/>
                  </a:lnTo>
                  <a:lnTo>
                    <a:pt x="167" y="2976"/>
                  </a:lnTo>
                  <a:lnTo>
                    <a:pt x="167" y="2986"/>
                  </a:lnTo>
                  <a:lnTo>
                    <a:pt x="169" y="2996"/>
                  </a:lnTo>
                  <a:lnTo>
                    <a:pt x="172" y="3005"/>
                  </a:lnTo>
                  <a:lnTo>
                    <a:pt x="183" y="3024"/>
                  </a:lnTo>
                  <a:lnTo>
                    <a:pt x="196" y="3043"/>
                  </a:lnTo>
                  <a:lnTo>
                    <a:pt x="210" y="3063"/>
                  </a:lnTo>
                  <a:lnTo>
                    <a:pt x="227" y="3080"/>
                  </a:lnTo>
                  <a:lnTo>
                    <a:pt x="241" y="3095"/>
                  </a:lnTo>
                  <a:lnTo>
                    <a:pt x="253" y="3109"/>
                  </a:lnTo>
                  <a:lnTo>
                    <a:pt x="254" y="3116"/>
                  </a:lnTo>
                  <a:lnTo>
                    <a:pt x="259" y="3143"/>
                  </a:lnTo>
                  <a:lnTo>
                    <a:pt x="264" y="3184"/>
                  </a:lnTo>
                  <a:lnTo>
                    <a:pt x="270" y="3232"/>
                  </a:lnTo>
                  <a:lnTo>
                    <a:pt x="276" y="3280"/>
                  </a:lnTo>
                  <a:lnTo>
                    <a:pt x="283" y="3324"/>
                  </a:lnTo>
                  <a:lnTo>
                    <a:pt x="288" y="3354"/>
                  </a:lnTo>
                  <a:lnTo>
                    <a:pt x="292" y="3372"/>
                  </a:lnTo>
                  <a:lnTo>
                    <a:pt x="299" y="3370"/>
                  </a:lnTo>
                  <a:lnTo>
                    <a:pt x="309" y="3368"/>
                  </a:lnTo>
                  <a:lnTo>
                    <a:pt x="322" y="3364"/>
                  </a:lnTo>
                  <a:lnTo>
                    <a:pt x="334" y="3360"/>
                  </a:lnTo>
                  <a:lnTo>
                    <a:pt x="348" y="3358"/>
                  </a:lnTo>
                  <a:lnTo>
                    <a:pt x="362" y="3354"/>
                  </a:lnTo>
                  <a:lnTo>
                    <a:pt x="372" y="3352"/>
                  </a:lnTo>
                  <a:lnTo>
                    <a:pt x="379" y="3351"/>
                  </a:lnTo>
                  <a:lnTo>
                    <a:pt x="379" y="3326"/>
                  </a:lnTo>
                  <a:lnTo>
                    <a:pt x="379" y="3299"/>
                  </a:lnTo>
                  <a:lnTo>
                    <a:pt x="380" y="3270"/>
                  </a:lnTo>
                  <a:lnTo>
                    <a:pt x="382" y="3241"/>
                  </a:lnTo>
                  <a:lnTo>
                    <a:pt x="386" y="3214"/>
                  </a:lnTo>
                  <a:lnTo>
                    <a:pt x="391" y="3189"/>
                  </a:lnTo>
                  <a:lnTo>
                    <a:pt x="394" y="3180"/>
                  </a:lnTo>
                  <a:lnTo>
                    <a:pt x="398" y="3170"/>
                  </a:lnTo>
                  <a:lnTo>
                    <a:pt x="401" y="3161"/>
                  </a:lnTo>
                  <a:lnTo>
                    <a:pt x="406" y="3155"/>
                  </a:lnTo>
                  <a:lnTo>
                    <a:pt x="420" y="3161"/>
                  </a:lnTo>
                  <a:lnTo>
                    <a:pt x="432" y="3166"/>
                  </a:lnTo>
                  <a:lnTo>
                    <a:pt x="444" y="3168"/>
                  </a:lnTo>
                  <a:lnTo>
                    <a:pt x="457" y="3168"/>
                  </a:lnTo>
                  <a:lnTo>
                    <a:pt x="467" y="3168"/>
                  </a:lnTo>
                  <a:lnTo>
                    <a:pt x="479" y="3166"/>
                  </a:lnTo>
                  <a:lnTo>
                    <a:pt x="491" y="3162"/>
                  </a:lnTo>
                  <a:lnTo>
                    <a:pt x="502" y="3157"/>
                  </a:lnTo>
                  <a:lnTo>
                    <a:pt x="512" y="3151"/>
                  </a:lnTo>
                  <a:lnTo>
                    <a:pt x="522" y="3143"/>
                  </a:lnTo>
                  <a:lnTo>
                    <a:pt x="532" y="3134"/>
                  </a:lnTo>
                  <a:lnTo>
                    <a:pt x="542" y="3124"/>
                  </a:lnTo>
                  <a:lnTo>
                    <a:pt x="560" y="3101"/>
                  </a:lnTo>
                  <a:lnTo>
                    <a:pt x="577" y="3078"/>
                  </a:lnTo>
                  <a:lnTo>
                    <a:pt x="592" y="3051"/>
                  </a:lnTo>
                  <a:lnTo>
                    <a:pt x="606" y="3022"/>
                  </a:lnTo>
                  <a:lnTo>
                    <a:pt x="616" y="2994"/>
                  </a:lnTo>
                  <a:lnTo>
                    <a:pt x="626" y="2965"/>
                  </a:lnTo>
                  <a:lnTo>
                    <a:pt x="633" y="2938"/>
                  </a:lnTo>
                  <a:lnTo>
                    <a:pt x="638" y="2913"/>
                  </a:lnTo>
                  <a:lnTo>
                    <a:pt x="641" y="2890"/>
                  </a:lnTo>
                  <a:lnTo>
                    <a:pt x="643" y="2871"/>
                  </a:lnTo>
                  <a:lnTo>
                    <a:pt x="641" y="2844"/>
                  </a:lnTo>
                  <a:lnTo>
                    <a:pt x="636" y="2813"/>
                  </a:lnTo>
                  <a:lnTo>
                    <a:pt x="631" y="2777"/>
                  </a:lnTo>
                  <a:lnTo>
                    <a:pt x="624" y="2740"/>
                  </a:lnTo>
                  <a:lnTo>
                    <a:pt x="618" y="2704"/>
                  </a:lnTo>
                  <a:lnTo>
                    <a:pt x="614" y="2667"/>
                  </a:lnTo>
                  <a:lnTo>
                    <a:pt x="612" y="2650"/>
                  </a:lnTo>
                  <a:lnTo>
                    <a:pt x="612" y="2635"/>
                  </a:lnTo>
                  <a:lnTo>
                    <a:pt x="612" y="2621"/>
                  </a:lnTo>
                  <a:lnTo>
                    <a:pt x="616" y="2608"/>
                  </a:lnTo>
                  <a:lnTo>
                    <a:pt x="619" y="2594"/>
                  </a:lnTo>
                  <a:lnTo>
                    <a:pt x="626" y="2581"/>
                  </a:lnTo>
                  <a:lnTo>
                    <a:pt x="636" y="2568"/>
                  </a:lnTo>
                  <a:lnTo>
                    <a:pt x="648" y="2556"/>
                  </a:lnTo>
                  <a:lnTo>
                    <a:pt x="675" y="2531"/>
                  </a:lnTo>
                  <a:lnTo>
                    <a:pt x="706" y="2510"/>
                  </a:lnTo>
                  <a:lnTo>
                    <a:pt x="737" y="2489"/>
                  </a:lnTo>
                  <a:lnTo>
                    <a:pt x="764" y="2466"/>
                  </a:lnTo>
                  <a:lnTo>
                    <a:pt x="776" y="2456"/>
                  </a:lnTo>
                  <a:lnTo>
                    <a:pt x="785" y="2445"/>
                  </a:lnTo>
                  <a:lnTo>
                    <a:pt x="793" y="2433"/>
                  </a:lnTo>
                  <a:lnTo>
                    <a:pt x="797" y="2422"/>
                  </a:lnTo>
                  <a:lnTo>
                    <a:pt x="798" y="2406"/>
                  </a:lnTo>
                  <a:lnTo>
                    <a:pt x="803" y="2389"/>
                  </a:lnTo>
                  <a:lnTo>
                    <a:pt x="810" y="2366"/>
                  </a:lnTo>
                  <a:lnTo>
                    <a:pt x="817" y="2343"/>
                  </a:lnTo>
                  <a:lnTo>
                    <a:pt x="826" y="2318"/>
                  </a:lnTo>
                  <a:lnTo>
                    <a:pt x="832" y="2297"/>
                  </a:lnTo>
                  <a:lnTo>
                    <a:pt x="836" y="2278"/>
                  </a:lnTo>
                  <a:lnTo>
                    <a:pt x="839" y="2262"/>
                  </a:lnTo>
                  <a:lnTo>
                    <a:pt x="810" y="2251"/>
                  </a:lnTo>
                  <a:lnTo>
                    <a:pt x="790" y="2243"/>
                  </a:lnTo>
                  <a:lnTo>
                    <a:pt x="781" y="2239"/>
                  </a:lnTo>
                  <a:lnTo>
                    <a:pt x="776" y="2235"/>
                  </a:lnTo>
                  <a:lnTo>
                    <a:pt x="771" y="2234"/>
                  </a:lnTo>
                  <a:lnTo>
                    <a:pt x="769" y="2230"/>
                  </a:lnTo>
                  <a:lnTo>
                    <a:pt x="769" y="2226"/>
                  </a:lnTo>
                  <a:lnTo>
                    <a:pt x="769" y="2220"/>
                  </a:lnTo>
                  <a:lnTo>
                    <a:pt x="773" y="2214"/>
                  </a:lnTo>
                  <a:lnTo>
                    <a:pt x="778" y="2209"/>
                  </a:lnTo>
                  <a:lnTo>
                    <a:pt x="790" y="2191"/>
                  </a:lnTo>
                  <a:lnTo>
                    <a:pt x="809" y="2168"/>
                  </a:lnTo>
                  <a:lnTo>
                    <a:pt x="809" y="2163"/>
                  </a:lnTo>
                  <a:lnTo>
                    <a:pt x="803" y="2159"/>
                  </a:lnTo>
                  <a:lnTo>
                    <a:pt x="798" y="2153"/>
                  </a:lnTo>
                  <a:lnTo>
                    <a:pt x="790" y="2149"/>
                  </a:lnTo>
                  <a:lnTo>
                    <a:pt x="769" y="2141"/>
                  </a:lnTo>
                  <a:lnTo>
                    <a:pt x="745" y="2136"/>
                  </a:lnTo>
                  <a:lnTo>
                    <a:pt x="722" y="2132"/>
                  </a:lnTo>
                  <a:lnTo>
                    <a:pt x="699" y="2128"/>
                  </a:lnTo>
                  <a:lnTo>
                    <a:pt x="682" y="2126"/>
                  </a:lnTo>
                  <a:lnTo>
                    <a:pt x="672" y="2126"/>
                  </a:lnTo>
                  <a:lnTo>
                    <a:pt x="664" y="2122"/>
                  </a:lnTo>
                  <a:lnTo>
                    <a:pt x="657" y="2116"/>
                  </a:lnTo>
                  <a:lnTo>
                    <a:pt x="652" y="2113"/>
                  </a:lnTo>
                  <a:lnTo>
                    <a:pt x="647" y="2105"/>
                  </a:lnTo>
                  <a:lnTo>
                    <a:pt x="640" y="2090"/>
                  </a:lnTo>
                  <a:lnTo>
                    <a:pt x="633" y="2072"/>
                  </a:lnTo>
                  <a:lnTo>
                    <a:pt x="629" y="2051"/>
                  </a:lnTo>
                  <a:lnTo>
                    <a:pt x="629" y="2030"/>
                  </a:lnTo>
                  <a:lnTo>
                    <a:pt x="628" y="2007"/>
                  </a:lnTo>
                  <a:lnTo>
                    <a:pt x="629" y="1982"/>
                  </a:lnTo>
                  <a:lnTo>
                    <a:pt x="633" y="1932"/>
                  </a:lnTo>
                  <a:lnTo>
                    <a:pt x="636" y="1886"/>
                  </a:lnTo>
                  <a:lnTo>
                    <a:pt x="636" y="1865"/>
                  </a:lnTo>
                  <a:lnTo>
                    <a:pt x="635" y="1846"/>
                  </a:lnTo>
                  <a:lnTo>
                    <a:pt x="633" y="1829"/>
                  </a:lnTo>
                  <a:lnTo>
                    <a:pt x="629" y="1815"/>
                  </a:lnTo>
                  <a:lnTo>
                    <a:pt x="657" y="1756"/>
                  </a:lnTo>
                  <a:lnTo>
                    <a:pt x="703" y="1654"/>
                  </a:lnTo>
                  <a:lnTo>
                    <a:pt x="761" y="1529"/>
                  </a:lnTo>
                  <a:lnTo>
                    <a:pt x="824" y="1397"/>
                  </a:lnTo>
                  <a:lnTo>
                    <a:pt x="855" y="1335"/>
                  </a:lnTo>
                  <a:lnTo>
                    <a:pt x="884" y="1276"/>
                  </a:lnTo>
                  <a:lnTo>
                    <a:pt x="913" y="1226"/>
                  </a:lnTo>
                  <a:lnTo>
                    <a:pt x="936" y="1182"/>
                  </a:lnTo>
                  <a:lnTo>
                    <a:pt x="948" y="1165"/>
                  </a:lnTo>
                  <a:lnTo>
                    <a:pt x="959" y="1151"/>
                  </a:lnTo>
                  <a:lnTo>
                    <a:pt x="967" y="1140"/>
                  </a:lnTo>
                  <a:lnTo>
                    <a:pt x="974" y="1132"/>
                  </a:lnTo>
                  <a:lnTo>
                    <a:pt x="981" y="1128"/>
                  </a:lnTo>
                  <a:lnTo>
                    <a:pt x="986" y="1130"/>
                  </a:lnTo>
                  <a:lnTo>
                    <a:pt x="989" y="1134"/>
                  </a:lnTo>
                  <a:lnTo>
                    <a:pt x="989" y="1143"/>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8" name="Freeform 1122"/>
            <p:cNvSpPr>
              <a:spLocks/>
            </p:cNvSpPr>
            <p:nvPr/>
          </p:nvSpPr>
          <p:spPr bwMode="auto">
            <a:xfrm>
              <a:off x="4103" y="3743"/>
              <a:ext cx="9" cy="80"/>
            </a:xfrm>
            <a:custGeom>
              <a:avLst/>
              <a:gdLst>
                <a:gd name="T0" fmla="*/ 5 w 9"/>
                <a:gd name="T1" fmla="*/ 77 h 80"/>
                <a:gd name="T2" fmla="*/ 5 w 9"/>
                <a:gd name="T3" fmla="*/ 79 h 80"/>
                <a:gd name="T4" fmla="*/ 5 w 9"/>
                <a:gd name="T5" fmla="*/ 69 h 80"/>
                <a:gd name="T6" fmla="*/ 7 w 9"/>
                <a:gd name="T7" fmla="*/ 59 h 80"/>
                <a:gd name="T8" fmla="*/ 7 w 9"/>
                <a:gd name="T9" fmla="*/ 50 h 80"/>
                <a:gd name="T10" fmla="*/ 7 w 9"/>
                <a:gd name="T11" fmla="*/ 40 h 80"/>
                <a:gd name="T12" fmla="*/ 9 w 9"/>
                <a:gd name="T13" fmla="*/ 29 h 80"/>
                <a:gd name="T14" fmla="*/ 9 w 9"/>
                <a:gd name="T15" fmla="*/ 19 h 80"/>
                <a:gd name="T16" fmla="*/ 9 w 9"/>
                <a:gd name="T17" fmla="*/ 9 h 80"/>
                <a:gd name="T18" fmla="*/ 9 w 9"/>
                <a:gd name="T19" fmla="*/ 0 h 80"/>
                <a:gd name="T20" fmla="*/ 4 w 9"/>
                <a:gd name="T21" fmla="*/ 0 h 80"/>
                <a:gd name="T22" fmla="*/ 4 w 9"/>
                <a:gd name="T23" fmla="*/ 9 h 80"/>
                <a:gd name="T24" fmla="*/ 2 w 9"/>
                <a:gd name="T25" fmla="*/ 19 h 80"/>
                <a:gd name="T26" fmla="*/ 2 w 9"/>
                <a:gd name="T27" fmla="*/ 29 h 80"/>
                <a:gd name="T28" fmla="*/ 2 w 9"/>
                <a:gd name="T29" fmla="*/ 38 h 80"/>
                <a:gd name="T30" fmla="*/ 0 w 9"/>
                <a:gd name="T31" fmla="*/ 48 h 80"/>
                <a:gd name="T32" fmla="*/ 0 w 9"/>
                <a:gd name="T33" fmla="*/ 59 h 80"/>
                <a:gd name="T34" fmla="*/ 0 w 9"/>
                <a:gd name="T35" fmla="*/ 69 h 80"/>
                <a:gd name="T36" fmla="*/ 0 w 9"/>
                <a:gd name="T37" fmla="*/ 79 h 80"/>
                <a:gd name="T38" fmla="*/ 0 w 9"/>
                <a:gd name="T39" fmla="*/ 80 h 80"/>
                <a:gd name="T40" fmla="*/ 5 w 9"/>
                <a:gd name="T41" fmla="*/ 77 h 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 h="80">
                  <a:moveTo>
                    <a:pt x="5" y="77"/>
                  </a:moveTo>
                  <a:lnTo>
                    <a:pt x="5" y="79"/>
                  </a:lnTo>
                  <a:lnTo>
                    <a:pt x="5" y="69"/>
                  </a:lnTo>
                  <a:lnTo>
                    <a:pt x="7" y="59"/>
                  </a:lnTo>
                  <a:lnTo>
                    <a:pt x="7" y="50"/>
                  </a:lnTo>
                  <a:lnTo>
                    <a:pt x="7" y="40"/>
                  </a:lnTo>
                  <a:lnTo>
                    <a:pt x="9" y="29"/>
                  </a:lnTo>
                  <a:lnTo>
                    <a:pt x="9" y="19"/>
                  </a:lnTo>
                  <a:lnTo>
                    <a:pt x="9" y="9"/>
                  </a:lnTo>
                  <a:lnTo>
                    <a:pt x="9" y="0"/>
                  </a:lnTo>
                  <a:lnTo>
                    <a:pt x="4" y="0"/>
                  </a:lnTo>
                  <a:lnTo>
                    <a:pt x="4" y="9"/>
                  </a:lnTo>
                  <a:lnTo>
                    <a:pt x="2" y="19"/>
                  </a:lnTo>
                  <a:lnTo>
                    <a:pt x="2" y="29"/>
                  </a:lnTo>
                  <a:lnTo>
                    <a:pt x="2" y="38"/>
                  </a:lnTo>
                  <a:lnTo>
                    <a:pt x="0" y="48"/>
                  </a:lnTo>
                  <a:lnTo>
                    <a:pt x="0" y="59"/>
                  </a:lnTo>
                  <a:lnTo>
                    <a:pt x="0" y="69"/>
                  </a:lnTo>
                  <a:lnTo>
                    <a:pt x="0" y="79"/>
                  </a:lnTo>
                  <a:lnTo>
                    <a:pt x="0" y="80"/>
                  </a:lnTo>
                  <a:lnTo>
                    <a:pt x="5" y="7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89" name="Freeform 1123"/>
            <p:cNvSpPr>
              <a:spLocks/>
            </p:cNvSpPr>
            <p:nvPr/>
          </p:nvSpPr>
          <p:spPr bwMode="auto">
            <a:xfrm>
              <a:off x="4103" y="3820"/>
              <a:ext cx="33" cy="23"/>
            </a:xfrm>
            <a:custGeom>
              <a:avLst/>
              <a:gdLst>
                <a:gd name="T0" fmla="*/ 26 w 33"/>
                <a:gd name="T1" fmla="*/ 11 h 23"/>
                <a:gd name="T2" fmla="*/ 28 w 33"/>
                <a:gd name="T3" fmla="*/ 7 h 23"/>
                <a:gd name="T4" fmla="*/ 21 w 33"/>
                <a:gd name="T5" fmla="*/ 11 h 23"/>
                <a:gd name="T6" fmla="*/ 17 w 33"/>
                <a:gd name="T7" fmla="*/ 15 h 23"/>
                <a:gd name="T8" fmla="*/ 14 w 33"/>
                <a:gd name="T9" fmla="*/ 17 h 23"/>
                <a:gd name="T10" fmla="*/ 14 w 33"/>
                <a:gd name="T11" fmla="*/ 17 h 23"/>
                <a:gd name="T12" fmla="*/ 14 w 33"/>
                <a:gd name="T13" fmla="*/ 15 h 23"/>
                <a:gd name="T14" fmla="*/ 12 w 33"/>
                <a:gd name="T15" fmla="*/ 13 h 23"/>
                <a:gd name="T16" fmla="*/ 9 w 33"/>
                <a:gd name="T17" fmla="*/ 7 h 23"/>
                <a:gd name="T18" fmla="*/ 5 w 33"/>
                <a:gd name="T19" fmla="*/ 0 h 23"/>
                <a:gd name="T20" fmla="*/ 0 w 33"/>
                <a:gd name="T21" fmla="*/ 3 h 23"/>
                <a:gd name="T22" fmla="*/ 4 w 33"/>
                <a:gd name="T23" fmla="*/ 11 h 23"/>
                <a:gd name="T24" fmla="*/ 5 w 33"/>
                <a:gd name="T25" fmla="*/ 17 h 23"/>
                <a:gd name="T26" fmla="*/ 9 w 33"/>
                <a:gd name="T27" fmla="*/ 21 h 23"/>
                <a:gd name="T28" fmla="*/ 12 w 33"/>
                <a:gd name="T29" fmla="*/ 23 h 23"/>
                <a:gd name="T30" fmla="*/ 16 w 33"/>
                <a:gd name="T31" fmla="*/ 23 h 23"/>
                <a:gd name="T32" fmla="*/ 19 w 33"/>
                <a:gd name="T33" fmla="*/ 21 h 23"/>
                <a:gd name="T34" fmla="*/ 24 w 33"/>
                <a:gd name="T35" fmla="*/ 19 h 23"/>
                <a:gd name="T36" fmla="*/ 31 w 33"/>
                <a:gd name="T37" fmla="*/ 15 h 23"/>
                <a:gd name="T38" fmla="*/ 33 w 33"/>
                <a:gd name="T39" fmla="*/ 11 h 23"/>
                <a:gd name="T40" fmla="*/ 31 w 33"/>
                <a:gd name="T41" fmla="*/ 15 h 23"/>
                <a:gd name="T42" fmla="*/ 33 w 33"/>
                <a:gd name="T43" fmla="*/ 13 h 23"/>
                <a:gd name="T44" fmla="*/ 33 w 33"/>
                <a:gd name="T45" fmla="*/ 11 h 23"/>
                <a:gd name="T46" fmla="*/ 26 w 33"/>
                <a:gd name="T47" fmla="*/ 11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 h="23">
                  <a:moveTo>
                    <a:pt x="26" y="11"/>
                  </a:moveTo>
                  <a:lnTo>
                    <a:pt x="28" y="7"/>
                  </a:lnTo>
                  <a:lnTo>
                    <a:pt x="21" y="11"/>
                  </a:lnTo>
                  <a:lnTo>
                    <a:pt x="17" y="15"/>
                  </a:lnTo>
                  <a:lnTo>
                    <a:pt x="14" y="17"/>
                  </a:lnTo>
                  <a:lnTo>
                    <a:pt x="14" y="15"/>
                  </a:lnTo>
                  <a:lnTo>
                    <a:pt x="12" y="13"/>
                  </a:lnTo>
                  <a:lnTo>
                    <a:pt x="9" y="7"/>
                  </a:lnTo>
                  <a:lnTo>
                    <a:pt x="5" y="0"/>
                  </a:lnTo>
                  <a:lnTo>
                    <a:pt x="0" y="3"/>
                  </a:lnTo>
                  <a:lnTo>
                    <a:pt x="4" y="11"/>
                  </a:lnTo>
                  <a:lnTo>
                    <a:pt x="5" y="17"/>
                  </a:lnTo>
                  <a:lnTo>
                    <a:pt x="9" y="21"/>
                  </a:lnTo>
                  <a:lnTo>
                    <a:pt x="12" y="23"/>
                  </a:lnTo>
                  <a:lnTo>
                    <a:pt x="16" y="23"/>
                  </a:lnTo>
                  <a:lnTo>
                    <a:pt x="19" y="21"/>
                  </a:lnTo>
                  <a:lnTo>
                    <a:pt x="24" y="19"/>
                  </a:lnTo>
                  <a:lnTo>
                    <a:pt x="31" y="15"/>
                  </a:lnTo>
                  <a:lnTo>
                    <a:pt x="33" y="11"/>
                  </a:lnTo>
                  <a:lnTo>
                    <a:pt x="31" y="15"/>
                  </a:lnTo>
                  <a:lnTo>
                    <a:pt x="33" y="13"/>
                  </a:lnTo>
                  <a:lnTo>
                    <a:pt x="33" y="11"/>
                  </a:lnTo>
                  <a:lnTo>
                    <a:pt x="26"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0" name="Freeform 1124"/>
            <p:cNvSpPr>
              <a:spLocks/>
            </p:cNvSpPr>
            <p:nvPr/>
          </p:nvSpPr>
          <p:spPr bwMode="auto">
            <a:xfrm>
              <a:off x="4129" y="3737"/>
              <a:ext cx="12" cy="94"/>
            </a:xfrm>
            <a:custGeom>
              <a:avLst/>
              <a:gdLst>
                <a:gd name="T0" fmla="*/ 7 w 12"/>
                <a:gd name="T1" fmla="*/ 0 h 94"/>
                <a:gd name="T2" fmla="*/ 7 w 12"/>
                <a:gd name="T3" fmla="*/ 0 h 94"/>
                <a:gd name="T4" fmla="*/ 7 w 12"/>
                <a:gd name="T5" fmla="*/ 12 h 94"/>
                <a:gd name="T6" fmla="*/ 5 w 12"/>
                <a:gd name="T7" fmla="*/ 23 h 94"/>
                <a:gd name="T8" fmla="*/ 5 w 12"/>
                <a:gd name="T9" fmla="*/ 35 h 94"/>
                <a:gd name="T10" fmla="*/ 3 w 12"/>
                <a:gd name="T11" fmla="*/ 44 h 94"/>
                <a:gd name="T12" fmla="*/ 2 w 12"/>
                <a:gd name="T13" fmla="*/ 56 h 94"/>
                <a:gd name="T14" fmla="*/ 2 w 12"/>
                <a:gd name="T15" fmla="*/ 69 h 94"/>
                <a:gd name="T16" fmla="*/ 0 w 12"/>
                <a:gd name="T17" fmla="*/ 81 h 94"/>
                <a:gd name="T18" fmla="*/ 0 w 12"/>
                <a:gd name="T19" fmla="*/ 94 h 94"/>
                <a:gd name="T20" fmla="*/ 7 w 12"/>
                <a:gd name="T21" fmla="*/ 94 h 94"/>
                <a:gd name="T22" fmla="*/ 7 w 12"/>
                <a:gd name="T23" fmla="*/ 81 h 94"/>
                <a:gd name="T24" fmla="*/ 7 w 12"/>
                <a:gd name="T25" fmla="*/ 69 h 94"/>
                <a:gd name="T26" fmla="*/ 8 w 12"/>
                <a:gd name="T27" fmla="*/ 58 h 94"/>
                <a:gd name="T28" fmla="*/ 10 w 12"/>
                <a:gd name="T29" fmla="*/ 46 h 94"/>
                <a:gd name="T30" fmla="*/ 10 w 12"/>
                <a:gd name="T31" fmla="*/ 35 h 94"/>
                <a:gd name="T32" fmla="*/ 12 w 12"/>
                <a:gd name="T33" fmla="*/ 23 h 94"/>
                <a:gd name="T34" fmla="*/ 12 w 12"/>
                <a:gd name="T35" fmla="*/ 12 h 94"/>
                <a:gd name="T36" fmla="*/ 12 w 12"/>
                <a:gd name="T37" fmla="*/ 0 h 94"/>
                <a:gd name="T38" fmla="*/ 12 w 12"/>
                <a:gd name="T39" fmla="*/ 0 h 94"/>
                <a:gd name="T40" fmla="*/ 7 w 12"/>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 h="94">
                  <a:moveTo>
                    <a:pt x="7" y="0"/>
                  </a:moveTo>
                  <a:lnTo>
                    <a:pt x="7" y="0"/>
                  </a:lnTo>
                  <a:lnTo>
                    <a:pt x="7" y="12"/>
                  </a:lnTo>
                  <a:lnTo>
                    <a:pt x="5" y="23"/>
                  </a:lnTo>
                  <a:lnTo>
                    <a:pt x="5" y="35"/>
                  </a:lnTo>
                  <a:lnTo>
                    <a:pt x="3" y="44"/>
                  </a:lnTo>
                  <a:lnTo>
                    <a:pt x="2" y="56"/>
                  </a:lnTo>
                  <a:lnTo>
                    <a:pt x="2" y="69"/>
                  </a:lnTo>
                  <a:lnTo>
                    <a:pt x="0" y="81"/>
                  </a:lnTo>
                  <a:lnTo>
                    <a:pt x="0" y="94"/>
                  </a:lnTo>
                  <a:lnTo>
                    <a:pt x="7" y="94"/>
                  </a:lnTo>
                  <a:lnTo>
                    <a:pt x="7" y="81"/>
                  </a:lnTo>
                  <a:lnTo>
                    <a:pt x="7" y="69"/>
                  </a:lnTo>
                  <a:lnTo>
                    <a:pt x="8" y="58"/>
                  </a:lnTo>
                  <a:lnTo>
                    <a:pt x="10" y="46"/>
                  </a:lnTo>
                  <a:lnTo>
                    <a:pt x="10" y="35"/>
                  </a:lnTo>
                  <a:lnTo>
                    <a:pt x="12" y="23"/>
                  </a:lnTo>
                  <a:lnTo>
                    <a:pt x="12" y="12"/>
                  </a:lnTo>
                  <a:lnTo>
                    <a:pt x="12" y="0"/>
                  </a:lnTo>
                  <a:lnTo>
                    <a:pt x="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1" name="Freeform 1125"/>
            <p:cNvSpPr>
              <a:spLocks/>
            </p:cNvSpPr>
            <p:nvPr/>
          </p:nvSpPr>
          <p:spPr bwMode="auto">
            <a:xfrm>
              <a:off x="4122" y="3557"/>
              <a:ext cx="22" cy="180"/>
            </a:xfrm>
            <a:custGeom>
              <a:avLst/>
              <a:gdLst>
                <a:gd name="T0" fmla="*/ 7 w 22"/>
                <a:gd name="T1" fmla="*/ 7 h 180"/>
                <a:gd name="T2" fmla="*/ 2 w 22"/>
                <a:gd name="T3" fmla="*/ 9 h 180"/>
                <a:gd name="T4" fmla="*/ 5 w 22"/>
                <a:gd name="T5" fmla="*/ 17 h 180"/>
                <a:gd name="T6" fmla="*/ 10 w 22"/>
                <a:gd name="T7" fmla="*/ 25 h 180"/>
                <a:gd name="T8" fmla="*/ 12 w 22"/>
                <a:gd name="T9" fmla="*/ 34 h 180"/>
                <a:gd name="T10" fmla="*/ 14 w 22"/>
                <a:gd name="T11" fmla="*/ 44 h 180"/>
                <a:gd name="T12" fmla="*/ 15 w 22"/>
                <a:gd name="T13" fmla="*/ 67 h 180"/>
                <a:gd name="T14" fmla="*/ 15 w 22"/>
                <a:gd name="T15" fmla="*/ 90 h 180"/>
                <a:gd name="T16" fmla="*/ 14 w 22"/>
                <a:gd name="T17" fmla="*/ 115 h 180"/>
                <a:gd name="T18" fmla="*/ 14 w 22"/>
                <a:gd name="T19" fmla="*/ 138 h 180"/>
                <a:gd name="T20" fmla="*/ 12 w 22"/>
                <a:gd name="T21" fmla="*/ 161 h 180"/>
                <a:gd name="T22" fmla="*/ 14 w 22"/>
                <a:gd name="T23" fmla="*/ 180 h 180"/>
                <a:gd name="T24" fmla="*/ 19 w 22"/>
                <a:gd name="T25" fmla="*/ 180 h 180"/>
                <a:gd name="T26" fmla="*/ 19 w 22"/>
                <a:gd name="T27" fmla="*/ 161 h 180"/>
                <a:gd name="T28" fmla="*/ 19 w 22"/>
                <a:gd name="T29" fmla="*/ 138 h 180"/>
                <a:gd name="T30" fmla="*/ 20 w 22"/>
                <a:gd name="T31" fmla="*/ 115 h 180"/>
                <a:gd name="T32" fmla="*/ 22 w 22"/>
                <a:gd name="T33" fmla="*/ 90 h 180"/>
                <a:gd name="T34" fmla="*/ 22 w 22"/>
                <a:gd name="T35" fmla="*/ 67 h 180"/>
                <a:gd name="T36" fmla="*/ 20 w 22"/>
                <a:gd name="T37" fmla="*/ 44 h 180"/>
                <a:gd name="T38" fmla="*/ 19 w 22"/>
                <a:gd name="T39" fmla="*/ 32 h 180"/>
                <a:gd name="T40" fmla="*/ 15 w 22"/>
                <a:gd name="T41" fmla="*/ 23 h 180"/>
                <a:gd name="T42" fmla="*/ 12 w 22"/>
                <a:gd name="T43" fmla="*/ 13 h 180"/>
                <a:gd name="T44" fmla="*/ 7 w 22"/>
                <a:gd name="T45" fmla="*/ 4 h 180"/>
                <a:gd name="T46" fmla="*/ 0 w 22"/>
                <a:gd name="T47" fmla="*/ 5 h 180"/>
                <a:gd name="T48" fmla="*/ 7 w 22"/>
                <a:gd name="T49" fmla="*/ 4 h 180"/>
                <a:gd name="T50" fmla="*/ 2 w 22"/>
                <a:gd name="T51" fmla="*/ 0 h 180"/>
                <a:gd name="T52" fmla="*/ 0 w 22"/>
                <a:gd name="T53" fmla="*/ 5 h 180"/>
                <a:gd name="T54" fmla="*/ 7 w 22"/>
                <a:gd name="T55" fmla="*/ 7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2" h="180">
                  <a:moveTo>
                    <a:pt x="7" y="7"/>
                  </a:moveTo>
                  <a:lnTo>
                    <a:pt x="2" y="9"/>
                  </a:lnTo>
                  <a:lnTo>
                    <a:pt x="5" y="17"/>
                  </a:lnTo>
                  <a:lnTo>
                    <a:pt x="10" y="25"/>
                  </a:lnTo>
                  <a:lnTo>
                    <a:pt x="12" y="34"/>
                  </a:lnTo>
                  <a:lnTo>
                    <a:pt x="14" y="44"/>
                  </a:lnTo>
                  <a:lnTo>
                    <a:pt x="15" y="67"/>
                  </a:lnTo>
                  <a:lnTo>
                    <a:pt x="15" y="90"/>
                  </a:lnTo>
                  <a:lnTo>
                    <a:pt x="14" y="115"/>
                  </a:lnTo>
                  <a:lnTo>
                    <a:pt x="14" y="138"/>
                  </a:lnTo>
                  <a:lnTo>
                    <a:pt x="12" y="161"/>
                  </a:lnTo>
                  <a:lnTo>
                    <a:pt x="14" y="180"/>
                  </a:lnTo>
                  <a:lnTo>
                    <a:pt x="19" y="180"/>
                  </a:lnTo>
                  <a:lnTo>
                    <a:pt x="19" y="161"/>
                  </a:lnTo>
                  <a:lnTo>
                    <a:pt x="19" y="138"/>
                  </a:lnTo>
                  <a:lnTo>
                    <a:pt x="20" y="115"/>
                  </a:lnTo>
                  <a:lnTo>
                    <a:pt x="22" y="90"/>
                  </a:lnTo>
                  <a:lnTo>
                    <a:pt x="22" y="67"/>
                  </a:lnTo>
                  <a:lnTo>
                    <a:pt x="20" y="44"/>
                  </a:lnTo>
                  <a:lnTo>
                    <a:pt x="19" y="32"/>
                  </a:lnTo>
                  <a:lnTo>
                    <a:pt x="15" y="23"/>
                  </a:lnTo>
                  <a:lnTo>
                    <a:pt x="12" y="13"/>
                  </a:lnTo>
                  <a:lnTo>
                    <a:pt x="7" y="4"/>
                  </a:lnTo>
                  <a:lnTo>
                    <a:pt x="0" y="5"/>
                  </a:lnTo>
                  <a:lnTo>
                    <a:pt x="7" y="4"/>
                  </a:lnTo>
                  <a:lnTo>
                    <a:pt x="2" y="0"/>
                  </a:lnTo>
                  <a:lnTo>
                    <a:pt x="0" y="5"/>
                  </a:lnTo>
                  <a:lnTo>
                    <a:pt x="7"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2" name="Freeform 1126"/>
            <p:cNvSpPr>
              <a:spLocks/>
            </p:cNvSpPr>
            <p:nvPr/>
          </p:nvSpPr>
          <p:spPr bwMode="auto">
            <a:xfrm>
              <a:off x="4103" y="3562"/>
              <a:ext cx="26" cy="183"/>
            </a:xfrm>
            <a:custGeom>
              <a:avLst/>
              <a:gdLst>
                <a:gd name="T0" fmla="*/ 9 w 26"/>
                <a:gd name="T1" fmla="*/ 181 h 183"/>
                <a:gd name="T2" fmla="*/ 9 w 26"/>
                <a:gd name="T3" fmla="*/ 177 h 183"/>
                <a:gd name="T4" fmla="*/ 7 w 26"/>
                <a:gd name="T5" fmla="*/ 175 h 183"/>
                <a:gd name="T6" fmla="*/ 7 w 26"/>
                <a:gd name="T7" fmla="*/ 169 h 183"/>
                <a:gd name="T8" fmla="*/ 5 w 26"/>
                <a:gd name="T9" fmla="*/ 160 h 183"/>
                <a:gd name="T10" fmla="*/ 5 w 26"/>
                <a:gd name="T11" fmla="*/ 148 h 183"/>
                <a:gd name="T12" fmla="*/ 9 w 26"/>
                <a:gd name="T13" fmla="*/ 121 h 183"/>
                <a:gd name="T14" fmla="*/ 12 w 26"/>
                <a:gd name="T15" fmla="*/ 89 h 183"/>
                <a:gd name="T16" fmla="*/ 16 w 26"/>
                <a:gd name="T17" fmla="*/ 58 h 183"/>
                <a:gd name="T18" fmla="*/ 21 w 26"/>
                <a:gd name="T19" fmla="*/ 31 h 183"/>
                <a:gd name="T20" fmla="*/ 24 w 26"/>
                <a:gd name="T21" fmla="*/ 12 h 183"/>
                <a:gd name="T22" fmla="*/ 26 w 26"/>
                <a:gd name="T23" fmla="*/ 2 h 183"/>
                <a:gd name="T24" fmla="*/ 19 w 26"/>
                <a:gd name="T25" fmla="*/ 0 h 183"/>
                <a:gd name="T26" fmla="*/ 17 w 26"/>
                <a:gd name="T27" fmla="*/ 10 h 183"/>
                <a:gd name="T28" fmla="*/ 14 w 26"/>
                <a:gd name="T29" fmla="*/ 29 h 183"/>
                <a:gd name="T30" fmla="*/ 10 w 26"/>
                <a:gd name="T31" fmla="*/ 58 h 183"/>
                <a:gd name="T32" fmla="*/ 5 w 26"/>
                <a:gd name="T33" fmla="*/ 89 h 183"/>
                <a:gd name="T34" fmla="*/ 2 w 26"/>
                <a:gd name="T35" fmla="*/ 119 h 183"/>
                <a:gd name="T36" fmla="*/ 0 w 26"/>
                <a:gd name="T37" fmla="*/ 148 h 183"/>
                <a:gd name="T38" fmla="*/ 0 w 26"/>
                <a:gd name="T39" fmla="*/ 160 h 183"/>
                <a:gd name="T40" fmla="*/ 0 w 26"/>
                <a:gd name="T41" fmla="*/ 169 h 183"/>
                <a:gd name="T42" fmla="*/ 2 w 26"/>
                <a:gd name="T43" fmla="*/ 177 h 183"/>
                <a:gd name="T44" fmla="*/ 4 w 26"/>
                <a:gd name="T45" fmla="*/ 183 h 183"/>
                <a:gd name="T46" fmla="*/ 4 w 26"/>
                <a:gd name="T47" fmla="*/ 181 h 183"/>
                <a:gd name="T48" fmla="*/ 9 w 26"/>
                <a:gd name="T49" fmla="*/ 181 h 183"/>
                <a:gd name="T50" fmla="*/ 9 w 26"/>
                <a:gd name="T51" fmla="*/ 179 h 183"/>
                <a:gd name="T52" fmla="*/ 9 w 26"/>
                <a:gd name="T53" fmla="*/ 177 h 183"/>
                <a:gd name="T54" fmla="*/ 9 w 26"/>
                <a:gd name="T55" fmla="*/ 181 h 1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6" h="183">
                  <a:moveTo>
                    <a:pt x="9" y="181"/>
                  </a:moveTo>
                  <a:lnTo>
                    <a:pt x="9" y="177"/>
                  </a:lnTo>
                  <a:lnTo>
                    <a:pt x="7" y="175"/>
                  </a:lnTo>
                  <a:lnTo>
                    <a:pt x="7" y="169"/>
                  </a:lnTo>
                  <a:lnTo>
                    <a:pt x="5" y="160"/>
                  </a:lnTo>
                  <a:lnTo>
                    <a:pt x="5" y="148"/>
                  </a:lnTo>
                  <a:lnTo>
                    <a:pt x="9" y="121"/>
                  </a:lnTo>
                  <a:lnTo>
                    <a:pt x="12" y="89"/>
                  </a:lnTo>
                  <a:lnTo>
                    <a:pt x="16" y="58"/>
                  </a:lnTo>
                  <a:lnTo>
                    <a:pt x="21" y="31"/>
                  </a:lnTo>
                  <a:lnTo>
                    <a:pt x="24" y="12"/>
                  </a:lnTo>
                  <a:lnTo>
                    <a:pt x="26" y="2"/>
                  </a:lnTo>
                  <a:lnTo>
                    <a:pt x="19" y="0"/>
                  </a:lnTo>
                  <a:lnTo>
                    <a:pt x="17" y="10"/>
                  </a:lnTo>
                  <a:lnTo>
                    <a:pt x="14" y="29"/>
                  </a:lnTo>
                  <a:lnTo>
                    <a:pt x="10" y="58"/>
                  </a:lnTo>
                  <a:lnTo>
                    <a:pt x="5" y="89"/>
                  </a:lnTo>
                  <a:lnTo>
                    <a:pt x="2" y="119"/>
                  </a:lnTo>
                  <a:lnTo>
                    <a:pt x="0" y="148"/>
                  </a:lnTo>
                  <a:lnTo>
                    <a:pt x="0" y="160"/>
                  </a:lnTo>
                  <a:lnTo>
                    <a:pt x="0" y="169"/>
                  </a:lnTo>
                  <a:lnTo>
                    <a:pt x="2" y="177"/>
                  </a:lnTo>
                  <a:lnTo>
                    <a:pt x="4" y="183"/>
                  </a:lnTo>
                  <a:lnTo>
                    <a:pt x="4" y="181"/>
                  </a:lnTo>
                  <a:lnTo>
                    <a:pt x="9" y="181"/>
                  </a:lnTo>
                  <a:lnTo>
                    <a:pt x="9" y="179"/>
                  </a:lnTo>
                  <a:lnTo>
                    <a:pt x="9" y="177"/>
                  </a:lnTo>
                  <a:lnTo>
                    <a:pt x="9" y="18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3" name="Freeform 1127"/>
            <p:cNvSpPr>
              <a:spLocks/>
            </p:cNvSpPr>
            <p:nvPr/>
          </p:nvSpPr>
          <p:spPr bwMode="auto">
            <a:xfrm>
              <a:off x="4291" y="3367"/>
              <a:ext cx="61" cy="282"/>
            </a:xfrm>
            <a:custGeom>
              <a:avLst/>
              <a:gdLst>
                <a:gd name="T0" fmla="*/ 0 w 61"/>
                <a:gd name="T1" fmla="*/ 280 h 282"/>
                <a:gd name="T2" fmla="*/ 3 w 61"/>
                <a:gd name="T3" fmla="*/ 280 h 282"/>
                <a:gd name="T4" fmla="*/ 14 w 61"/>
                <a:gd name="T5" fmla="*/ 266 h 282"/>
                <a:gd name="T6" fmla="*/ 24 w 61"/>
                <a:gd name="T7" fmla="*/ 253 h 282"/>
                <a:gd name="T8" fmla="*/ 31 w 61"/>
                <a:gd name="T9" fmla="*/ 238 h 282"/>
                <a:gd name="T10" fmla="*/ 37 w 61"/>
                <a:gd name="T11" fmla="*/ 220 h 282"/>
                <a:gd name="T12" fmla="*/ 42 w 61"/>
                <a:gd name="T13" fmla="*/ 201 h 282"/>
                <a:gd name="T14" fmla="*/ 48 w 61"/>
                <a:gd name="T15" fmla="*/ 184 h 282"/>
                <a:gd name="T16" fmla="*/ 51 w 61"/>
                <a:gd name="T17" fmla="*/ 165 h 282"/>
                <a:gd name="T18" fmla="*/ 54 w 61"/>
                <a:gd name="T19" fmla="*/ 146 h 282"/>
                <a:gd name="T20" fmla="*/ 58 w 61"/>
                <a:gd name="T21" fmla="*/ 105 h 282"/>
                <a:gd name="T22" fmla="*/ 60 w 61"/>
                <a:gd name="T23" fmla="*/ 67 h 282"/>
                <a:gd name="T24" fmla="*/ 61 w 61"/>
                <a:gd name="T25" fmla="*/ 32 h 282"/>
                <a:gd name="T26" fmla="*/ 61 w 61"/>
                <a:gd name="T27" fmla="*/ 0 h 282"/>
                <a:gd name="T28" fmla="*/ 54 w 61"/>
                <a:gd name="T29" fmla="*/ 0 h 282"/>
                <a:gd name="T30" fmla="*/ 54 w 61"/>
                <a:gd name="T31" fmla="*/ 30 h 282"/>
                <a:gd name="T32" fmla="*/ 54 w 61"/>
                <a:gd name="T33" fmla="*/ 67 h 282"/>
                <a:gd name="T34" fmla="*/ 53 w 61"/>
                <a:gd name="T35" fmla="*/ 105 h 282"/>
                <a:gd name="T36" fmla="*/ 48 w 61"/>
                <a:gd name="T37" fmla="*/ 144 h 282"/>
                <a:gd name="T38" fmla="*/ 44 w 61"/>
                <a:gd name="T39" fmla="*/ 163 h 282"/>
                <a:gd name="T40" fmla="*/ 41 w 61"/>
                <a:gd name="T41" fmla="*/ 182 h 282"/>
                <a:gd name="T42" fmla="*/ 37 w 61"/>
                <a:gd name="T43" fmla="*/ 199 h 282"/>
                <a:gd name="T44" fmla="*/ 31 w 61"/>
                <a:gd name="T45" fmla="*/ 217 h 282"/>
                <a:gd name="T46" fmla="*/ 25 w 61"/>
                <a:gd name="T47" fmla="*/ 234 h 282"/>
                <a:gd name="T48" fmla="*/ 17 w 61"/>
                <a:gd name="T49" fmla="*/ 249 h 282"/>
                <a:gd name="T50" fmla="*/ 8 w 61"/>
                <a:gd name="T51" fmla="*/ 263 h 282"/>
                <a:gd name="T52" fmla="*/ 0 w 61"/>
                <a:gd name="T53" fmla="*/ 274 h 282"/>
                <a:gd name="T54" fmla="*/ 3 w 61"/>
                <a:gd name="T55" fmla="*/ 274 h 282"/>
                <a:gd name="T56" fmla="*/ 0 w 61"/>
                <a:gd name="T57" fmla="*/ 280 h 282"/>
                <a:gd name="T58" fmla="*/ 2 w 61"/>
                <a:gd name="T59" fmla="*/ 282 h 282"/>
                <a:gd name="T60" fmla="*/ 3 w 61"/>
                <a:gd name="T61" fmla="*/ 280 h 282"/>
                <a:gd name="T62" fmla="*/ 0 w 61"/>
                <a:gd name="T63" fmla="*/ 280 h 2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1" h="282">
                  <a:moveTo>
                    <a:pt x="0" y="280"/>
                  </a:moveTo>
                  <a:lnTo>
                    <a:pt x="3" y="280"/>
                  </a:lnTo>
                  <a:lnTo>
                    <a:pt x="14" y="266"/>
                  </a:lnTo>
                  <a:lnTo>
                    <a:pt x="24" y="253"/>
                  </a:lnTo>
                  <a:lnTo>
                    <a:pt x="31" y="238"/>
                  </a:lnTo>
                  <a:lnTo>
                    <a:pt x="37" y="220"/>
                  </a:lnTo>
                  <a:lnTo>
                    <a:pt x="42" y="201"/>
                  </a:lnTo>
                  <a:lnTo>
                    <a:pt x="48" y="184"/>
                  </a:lnTo>
                  <a:lnTo>
                    <a:pt x="51" y="165"/>
                  </a:lnTo>
                  <a:lnTo>
                    <a:pt x="54" y="146"/>
                  </a:lnTo>
                  <a:lnTo>
                    <a:pt x="58" y="105"/>
                  </a:lnTo>
                  <a:lnTo>
                    <a:pt x="60" y="67"/>
                  </a:lnTo>
                  <a:lnTo>
                    <a:pt x="61" y="32"/>
                  </a:lnTo>
                  <a:lnTo>
                    <a:pt x="61" y="0"/>
                  </a:lnTo>
                  <a:lnTo>
                    <a:pt x="54" y="0"/>
                  </a:lnTo>
                  <a:lnTo>
                    <a:pt x="54" y="30"/>
                  </a:lnTo>
                  <a:lnTo>
                    <a:pt x="54" y="67"/>
                  </a:lnTo>
                  <a:lnTo>
                    <a:pt x="53" y="105"/>
                  </a:lnTo>
                  <a:lnTo>
                    <a:pt x="48" y="144"/>
                  </a:lnTo>
                  <a:lnTo>
                    <a:pt x="44" y="163"/>
                  </a:lnTo>
                  <a:lnTo>
                    <a:pt x="41" y="182"/>
                  </a:lnTo>
                  <a:lnTo>
                    <a:pt x="37" y="199"/>
                  </a:lnTo>
                  <a:lnTo>
                    <a:pt x="31" y="217"/>
                  </a:lnTo>
                  <a:lnTo>
                    <a:pt x="25" y="234"/>
                  </a:lnTo>
                  <a:lnTo>
                    <a:pt x="17" y="249"/>
                  </a:lnTo>
                  <a:lnTo>
                    <a:pt x="8" y="263"/>
                  </a:lnTo>
                  <a:lnTo>
                    <a:pt x="0" y="274"/>
                  </a:lnTo>
                  <a:lnTo>
                    <a:pt x="3" y="274"/>
                  </a:lnTo>
                  <a:lnTo>
                    <a:pt x="0" y="280"/>
                  </a:lnTo>
                  <a:lnTo>
                    <a:pt x="2" y="282"/>
                  </a:lnTo>
                  <a:lnTo>
                    <a:pt x="3" y="280"/>
                  </a:lnTo>
                  <a:lnTo>
                    <a:pt x="0" y="28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4" name="Freeform 1128"/>
            <p:cNvSpPr>
              <a:spLocks/>
            </p:cNvSpPr>
            <p:nvPr/>
          </p:nvSpPr>
          <p:spPr bwMode="auto">
            <a:xfrm>
              <a:off x="4236" y="3363"/>
              <a:ext cx="116" cy="284"/>
            </a:xfrm>
            <a:custGeom>
              <a:avLst/>
              <a:gdLst>
                <a:gd name="T0" fmla="*/ 116 w 116"/>
                <a:gd name="T1" fmla="*/ 4 h 284"/>
                <a:gd name="T2" fmla="*/ 113 w 116"/>
                <a:gd name="T3" fmla="*/ 0 h 284"/>
                <a:gd name="T4" fmla="*/ 99 w 116"/>
                <a:gd name="T5" fmla="*/ 0 h 284"/>
                <a:gd name="T6" fmla="*/ 87 w 116"/>
                <a:gd name="T7" fmla="*/ 2 h 284"/>
                <a:gd name="T8" fmla="*/ 75 w 116"/>
                <a:gd name="T9" fmla="*/ 6 h 284"/>
                <a:gd name="T10" fmla="*/ 63 w 116"/>
                <a:gd name="T11" fmla="*/ 11 h 284"/>
                <a:gd name="T12" fmla="*/ 55 w 116"/>
                <a:gd name="T13" fmla="*/ 17 h 284"/>
                <a:gd name="T14" fmla="*/ 45 w 116"/>
                <a:gd name="T15" fmla="*/ 23 h 284"/>
                <a:gd name="T16" fmla="*/ 38 w 116"/>
                <a:gd name="T17" fmla="*/ 31 h 284"/>
                <a:gd name="T18" fmla="*/ 29 w 116"/>
                <a:gd name="T19" fmla="*/ 38 h 284"/>
                <a:gd name="T20" fmla="*/ 24 w 116"/>
                <a:gd name="T21" fmla="*/ 48 h 284"/>
                <a:gd name="T22" fmla="*/ 17 w 116"/>
                <a:gd name="T23" fmla="*/ 57 h 284"/>
                <a:gd name="T24" fmla="*/ 14 w 116"/>
                <a:gd name="T25" fmla="*/ 69 h 284"/>
                <a:gd name="T26" fmla="*/ 9 w 116"/>
                <a:gd name="T27" fmla="*/ 80 h 284"/>
                <a:gd name="T28" fmla="*/ 4 w 116"/>
                <a:gd name="T29" fmla="*/ 104 h 284"/>
                <a:gd name="T30" fmla="*/ 0 w 116"/>
                <a:gd name="T31" fmla="*/ 128 h 284"/>
                <a:gd name="T32" fmla="*/ 0 w 116"/>
                <a:gd name="T33" fmla="*/ 151 h 284"/>
                <a:gd name="T34" fmla="*/ 2 w 116"/>
                <a:gd name="T35" fmla="*/ 176 h 284"/>
                <a:gd name="T36" fmla="*/ 7 w 116"/>
                <a:gd name="T37" fmla="*/ 201 h 284"/>
                <a:gd name="T38" fmla="*/ 12 w 116"/>
                <a:gd name="T39" fmla="*/ 223 h 284"/>
                <a:gd name="T40" fmla="*/ 21 w 116"/>
                <a:gd name="T41" fmla="*/ 244 h 284"/>
                <a:gd name="T42" fmla="*/ 31 w 116"/>
                <a:gd name="T43" fmla="*/ 261 h 284"/>
                <a:gd name="T44" fmla="*/ 36 w 116"/>
                <a:gd name="T45" fmla="*/ 269 h 284"/>
                <a:gd name="T46" fmla="*/ 43 w 116"/>
                <a:gd name="T47" fmla="*/ 274 h 284"/>
                <a:gd name="T48" fmla="*/ 48 w 116"/>
                <a:gd name="T49" fmla="*/ 280 h 284"/>
                <a:gd name="T50" fmla="*/ 55 w 116"/>
                <a:gd name="T51" fmla="*/ 284 h 284"/>
                <a:gd name="T52" fmla="*/ 58 w 116"/>
                <a:gd name="T53" fmla="*/ 278 h 284"/>
                <a:gd name="T54" fmla="*/ 51 w 116"/>
                <a:gd name="T55" fmla="*/ 274 h 284"/>
                <a:gd name="T56" fmla="*/ 46 w 116"/>
                <a:gd name="T57" fmla="*/ 269 h 284"/>
                <a:gd name="T58" fmla="*/ 41 w 116"/>
                <a:gd name="T59" fmla="*/ 263 h 284"/>
                <a:gd name="T60" fmla="*/ 36 w 116"/>
                <a:gd name="T61" fmla="*/ 257 h 284"/>
                <a:gd name="T62" fmla="*/ 28 w 116"/>
                <a:gd name="T63" fmla="*/ 240 h 284"/>
                <a:gd name="T64" fmla="*/ 19 w 116"/>
                <a:gd name="T65" fmla="*/ 221 h 284"/>
                <a:gd name="T66" fmla="*/ 12 w 116"/>
                <a:gd name="T67" fmla="*/ 199 h 284"/>
                <a:gd name="T68" fmla="*/ 9 w 116"/>
                <a:gd name="T69" fmla="*/ 176 h 284"/>
                <a:gd name="T70" fmla="*/ 7 w 116"/>
                <a:gd name="T71" fmla="*/ 151 h 284"/>
                <a:gd name="T72" fmla="*/ 7 w 116"/>
                <a:gd name="T73" fmla="*/ 128 h 284"/>
                <a:gd name="T74" fmla="*/ 11 w 116"/>
                <a:gd name="T75" fmla="*/ 105 h 284"/>
                <a:gd name="T76" fmla="*/ 16 w 116"/>
                <a:gd name="T77" fmla="*/ 82 h 284"/>
                <a:gd name="T78" fmla="*/ 19 w 116"/>
                <a:gd name="T79" fmla="*/ 71 h 284"/>
                <a:gd name="T80" fmla="*/ 24 w 116"/>
                <a:gd name="T81" fmla="*/ 61 h 284"/>
                <a:gd name="T82" fmla="*/ 29 w 116"/>
                <a:gd name="T83" fmla="*/ 52 h 284"/>
                <a:gd name="T84" fmla="*/ 34 w 116"/>
                <a:gd name="T85" fmla="*/ 44 h 284"/>
                <a:gd name="T86" fmla="*/ 41 w 116"/>
                <a:gd name="T87" fmla="*/ 36 h 284"/>
                <a:gd name="T88" fmla="*/ 50 w 116"/>
                <a:gd name="T89" fmla="*/ 29 h 284"/>
                <a:gd name="T90" fmla="*/ 57 w 116"/>
                <a:gd name="T91" fmla="*/ 23 h 284"/>
                <a:gd name="T92" fmla="*/ 67 w 116"/>
                <a:gd name="T93" fmla="*/ 17 h 284"/>
                <a:gd name="T94" fmla="*/ 77 w 116"/>
                <a:gd name="T95" fmla="*/ 13 h 284"/>
                <a:gd name="T96" fmla="*/ 87 w 116"/>
                <a:gd name="T97" fmla="*/ 9 h 284"/>
                <a:gd name="T98" fmla="*/ 99 w 116"/>
                <a:gd name="T99" fmla="*/ 8 h 284"/>
                <a:gd name="T100" fmla="*/ 113 w 116"/>
                <a:gd name="T101" fmla="*/ 8 h 284"/>
                <a:gd name="T102" fmla="*/ 109 w 116"/>
                <a:gd name="T103" fmla="*/ 4 h 284"/>
                <a:gd name="T104" fmla="*/ 116 w 116"/>
                <a:gd name="T105" fmla="*/ 4 h 284"/>
                <a:gd name="T106" fmla="*/ 116 w 116"/>
                <a:gd name="T107" fmla="*/ 0 h 284"/>
                <a:gd name="T108" fmla="*/ 113 w 116"/>
                <a:gd name="T109" fmla="*/ 0 h 284"/>
                <a:gd name="T110" fmla="*/ 116 w 116"/>
                <a:gd name="T111" fmla="*/ 4 h 2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6" h="284">
                  <a:moveTo>
                    <a:pt x="116" y="4"/>
                  </a:moveTo>
                  <a:lnTo>
                    <a:pt x="113" y="0"/>
                  </a:lnTo>
                  <a:lnTo>
                    <a:pt x="99" y="0"/>
                  </a:lnTo>
                  <a:lnTo>
                    <a:pt x="87" y="2"/>
                  </a:lnTo>
                  <a:lnTo>
                    <a:pt x="75" y="6"/>
                  </a:lnTo>
                  <a:lnTo>
                    <a:pt x="63" y="11"/>
                  </a:lnTo>
                  <a:lnTo>
                    <a:pt x="55" y="17"/>
                  </a:lnTo>
                  <a:lnTo>
                    <a:pt x="45" y="23"/>
                  </a:lnTo>
                  <a:lnTo>
                    <a:pt x="38" y="31"/>
                  </a:lnTo>
                  <a:lnTo>
                    <a:pt x="29" y="38"/>
                  </a:lnTo>
                  <a:lnTo>
                    <a:pt x="24" y="48"/>
                  </a:lnTo>
                  <a:lnTo>
                    <a:pt x="17" y="57"/>
                  </a:lnTo>
                  <a:lnTo>
                    <a:pt x="14" y="69"/>
                  </a:lnTo>
                  <a:lnTo>
                    <a:pt x="9" y="80"/>
                  </a:lnTo>
                  <a:lnTo>
                    <a:pt x="4" y="104"/>
                  </a:lnTo>
                  <a:lnTo>
                    <a:pt x="0" y="128"/>
                  </a:lnTo>
                  <a:lnTo>
                    <a:pt x="0" y="151"/>
                  </a:lnTo>
                  <a:lnTo>
                    <a:pt x="2" y="176"/>
                  </a:lnTo>
                  <a:lnTo>
                    <a:pt x="7" y="201"/>
                  </a:lnTo>
                  <a:lnTo>
                    <a:pt x="12" y="223"/>
                  </a:lnTo>
                  <a:lnTo>
                    <a:pt x="21" y="244"/>
                  </a:lnTo>
                  <a:lnTo>
                    <a:pt x="31" y="261"/>
                  </a:lnTo>
                  <a:lnTo>
                    <a:pt x="36" y="269"/>
                  </a:lnTo>
                  <a:lnTo>
                    <a:pt x="43" y="274"/>
                  </a:lnTo>
                  <a:lnTo>
                    <a:pt x="48" y="280"/>
                  </a:lnTo>
                  <a:lnTo>
                    <a:pt x="55" y="284"/>
                  </a:lnTo>
                  <a:lnTo>
                    <a:pt x="58" y="278"/>
                  </a:lnTo>
                  <a:lnTo>
                    <a:pt x="51" y="274"/>
                  </a:lnTo>
                  <a:lnTo>
                    <a:pt x="46" y="269"/>
                  </a:lnTo>
                  <a:lnTo>
                    <a:pt x="41" y="263"/>
                  </a:lnTo>
                  <a:lnTo>
                    <a:pt x="36" y="257"/>
                  </a:lnTo>
                  <a:lnTo>
                    <a:pt x="28" y="240"/>
                  </a:lnTo>
                  <a:lnTo>
                    <a:pt x="19" y="221"/>
                  </a:lnTo>
                  <a:lnTo>
                    <a:pt x="12" y="199"/>
                  </a:lnTo>
                  <a:lnTo>
                    <a:pt x="9" y="176"/>
                  </a:lnTo>
                  <a:lnTo>
                    <a:pt x="7" y="151"/>
                  </a:lnTo>
                  <a:lnTo>
                    <a:pt x="7" y="128"/>
                  </a:lnTo>
                  <a:lnTo>
                    <a:pt x="11" y="105"/>
                  </a:lnTo>
                  <a:lnTo>
                    <a:pt x="16" y="82"/>
                  </a:lnTo>
                  <a:lnTo>
                    <a:pt x="19" y="71"/>
                  </a:lnTo>
                  <a:lnTo>
                    <a:pt x="24" y="61"/>
                  </a:lnTo>
                  <a:lnTo>
                    <a:pt x="29" y="52"/>
                  </a:lnTo>
                  <a:lnTo>
                    <a:pt x="34" y="44"/>
                  </a:lnTo>
                  <a:lnTo>
                    <a:pt x="41" y="36"/>
                  </a:lnTo>
                  <a:lnTo>
                    <a:pt x="50" y="29"/>
                  </a:lnTo>
                  <a:lnTo>
                    <a:pt x="57" y="23"/>
                  </a:lnTo>
                  <a:lnTo>
                    <a:pt x="67" y="17"/>
                  </a:lnTo>
                  <a:lnTo>
                    <a:pt x="77" y="13"/>
                  </a:lnTo>
                  <a:lnTo>
                    <a:pt x="87" y="9"/>
                  </a:lnTo>
                  <a:lnTo>
                    <a:pt x="99" y="8"/>
                  </a:lnTo>
                  <a:lnTo>
                    <a:pt x="113" y="8"/>
                  </a:lnTo>
                  <a:lnTo>
                    <a:pt x="109" y="4"/>
                  </a:lnTo>
                  <a:lnTo>
                    <a:pt x="116" y="4"/>
                  </a:lnTo>
                  <a:lnTo>
                    <a:pt x="116" y="0"/>
                  </a:lnTo>
                  <a:lnTo>
                    <a:pt x="113" y="0"/>
                  </a:lnTo>
                  <a:lnTo>
                    <a:pt x="116"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5" name="Freeform 1129"/>
            <p:cNvSpPr>
              <a:spLocks/>
            </p:cNvSpPr>
            <p:nvPr/>
          </p:nvSpPr>
          <p:spPr bwMode="auto">
            <a:xfrm>
              <a:off x="4381" y="1553"/>
              <a:ext cx="130" cy="251"/>
            </a:xfrm>
            <a:custGeom>
              <a:avLst/>
              <a:gdLst>
                <a:gd name="T0" fmla="*/ 123 w 130"/>
                <a:gd name="T1" fmla="*/ 6 h 251"/>
                <a:gd name="T2" fmla="*/ 125 w 130"/>
                <a:gd name="T3" fmla="*/ 0 h 251"/>
                <a:gd name="T4" fmla="*/ 70 w 130"/>
                <a:gd name="T5" fmla="*/ 21 h 251"/>
                <a:gd name="T6" fmla="*/ 33 w 130"/>
                <a:gd name="T7" fmla="*/ 35 h 251"/>
                <a:gd name="T8" fmla="*/ 19 w 130"/>
                <a:gd name="T9" fmla="*/ 42 h 251"/>
                <a:gd name="T10" fmla="*/ 10 w 130"/>
                <a:gd name="T11" fmla="*/ 48 h 251"/>
                <a:gd name="T12" fmla="*/ 4 w 130"/>
                <a:gd name="T13" fmla="*/ 56 h 251"/>
                <a:gd name="T14" fmla="*/ 0 w 130"/>
                <a:gd name="T15" fmla="*/ 65 h 251"/>
                <a:gd name="T16" fmla="*/ 0 w 130"/>
                <a:gd name="T17" fmla="*/ 77 h 251"/>
                <a:gd name="T18" fmla="*/ 2 w 130"/>
                <a:gd name="T19" fmla="*/ 90 h 251"/>
                <a:gd name="T20" fmla="*/ 5 w 130"/>
                <a:gd name="T21" fmla="*/ 107 h 251"/>
                <a:gd name="T22" fmla="*/ 10 w 130"/>
                <a:gd name="T23" fmla="*/ 127 h 251"/>
                <a:gd name="T24" fmla="*/ 26 w 130"/>
                <a:gd name="T25" fmla="*/ 179 h 251"/>
                <a:gd name="T26" fmla="*/ 45 w 130"/>
                <a:gd name="T27" fmla="*/ 251 h 251"/>
                <a:gd name="T28" fmla="*/ 50 w 130"/>
                <a:gd name="T29" fmla="*/ 250 h 251"/>
                <a:gd name="T30" fmla="*/ 33 w 130"/>
                <a:gd name="T31" fmla="*/ 177 h 251"/>
                <a:gd name="T32" fmla="*/ 17 w 130"/>
                <a:gd name="T33" fmla="*/ 125 h 251"/>
                <a:gd name="T34" fmla="*/ 12 w 130"/>
                <a:gd name="T35" fmla="*/ 104 h 251"/>
                <a:gd name="T36" fmla="*/ 7 w 130"/>
                <a:gd name="T37" fmla="*/ 88 h 251"/>
                <a:gd name="T38" fmla="*/ 5 w 130"/>
                <a:gd name="T39" fmla="*/ 77 h 251"/>
                <a:gd name="T40" fmla="*/ 5 w 130"/>
                <a:gd name="T41" fmla="*/ 67 h 251"/>
                <a:gd name="T42" fmla="*/ 9 w 130"/>
                <a:gd name="T43" fmla="*/ 60 h 251"/>
                <a:gd name="T44" fmla="*/ 14 w 130"/>
                <a:gd name="T45" fmla="*/ 54 h 251"/>
                <a:gd name="T46" fmla="*/ 22 w 130"/>
                <a:gd name="T47" fmla="*/ 48 h 251"/>
                <a:gd name="T48" fmla="*/ 34 w 130"/>
                <a:gd name="T49" fmla="*/ 42 h 251"/>
                <a:gd name="T50" fmla="*/ 72 w 130"/>
                <a:gd name="T51" fmla="*/ 29 h 251"/>
                <a:gd name="T52" fmla="*/ 126 w 130"/>
                <a:gd name="T53" fmla="*/ 8 h 251"/>
                <a:gd name="T54" fmla="*/ 128 w 130"/>
                <a:gd name="T55" fmla="*/ 2 h 251"/>
                <a:gd name="T56" fmla="*/ 126 w 130"/>
                <a:gd name="T57" fmla="*/ 8 h 251"/>
                <a:gd name="T58" fmla="*/ 130 w 130"/>
                <a:gd name="T59" fmla="*/ 6 h 251"/>
                <a:gd name="T60" fmla="*/ 128 w 130"/>
                <a:gd name="T61" fmla="*/ 2 h 251"/>
                <a:gd name="T62" fmla="*/ 123 w 130"/>
                <a:gd name="T63" fmla="*/ 6 h 2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0" h="251">
                  <a:moveTo>
                    <a:pt x="123" y="6"/>
                  </a:moveTo>
                  <a:lnTo>
                    <a:pt x="125" y="0"/>
                  </a:lnTo>
                  <a:lnTo>
                    <a:pt x="70" y="21"/>
                  </a:lnTo>
                  <a:lnTo>
                    <a:pt x="33" y="35"/>
                  </a:lnTo>
                  <a:lnTo>
                    <a:pt x="19" y="42"/>
                  </a:lnTo>
                  <a:lnTo>
                    <a:pt x="10" y="48"/>
                  </a:lnTo>
                  <a:lnTo>
                    <a:pt x="4" y="56"/>
                  </a:lnTo>
                  <a:lnTo>
                    <a:pt x="0" y="65"/>
                  </a:lnTo>
                  <a:lnTo>
                    <a:pt x="0" y="77"/>
                  </a:lnTo>
                  <a:lnTo>
                    <a:pt x="2" y="90"/>
                  </a:lnTo>
                  <a:lnTo>
                    <a:pt x="5" y="107"/>
                  </a:lnTo>
                  <a:lnTo>
                    <a:pt x="10" y="127"/>
                  </a:lnTo>
                  <a:lnTo>
                    <a:pt x="26" y="179"/>
                  </a:lnTo>
                  <a:lnTo>
                    <a:pt x="45" y="251"/>
                  </a:lnTo>
                  <a:lnTo>
                    <a:pt x="50" y="250"/>
                  </a:lnTo>
                  <a:lnTo>
                    <a:pt x="33" y="177"/>
                  </a:lnTo>
                  <a:lnTo>
                    <a:pt x="17" y="125"/>
                  </a:lnTo>
                  <a:lnTo>
                    <a:pt x="12" y="104"/>
                  </a:lnTo>
                  <a:lnTo>
                    <a:pt x="7" y="88"/>
                  </a:lnTo>
                  <a:lnTo>
                    <a:pt x="5" y="77"/>
                  </a:lnTo>
                  <a:lnTo>
                    <a:pt x="5" y="67"/>
                  </a:lnTo>
                  <a:lnTo>
                    <a:pt x="9" y="60"/>
                  </a:lnTo>
                  <a:lnTo>
                    <a:pt x="14" y="54"/>
                  </a:lnTo>
                  <a:lnTo>
                    <a:pt x="22" y="48"/>
                  </a:lnTo>
                  <a:lnTo>
                    <a:pt x="34" y="42"/>
                  </a:lnTo>
                  <a:lnTo>
                    <a:pt x="72" y="29"/>
                  </a:lnTo>
                  <a:lnTo>
                    <a:pt x="126" y="8"/>
                  </a:lnTo>
                  <a:lnTo>
                    <a:pt x="128" y="2"/>
                  </a:lnTo>
                  <a:lnTo>
                    <a:pt x="126" y="8"/>
                  </a:lnTo>
                  <a:lnTo>
                    <a:pt x="130" y="6"/>
                  </a:lnTo>
                  <a:lnTo>
                    <a:pt x="128" y="2"/>
                  </a:lnTo>
                  <a:lnTo>
                    <a:pt x="123"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6" name="Freeform 1130"/>
            <p:cNvSpPr>
              <a:spLocks/>
            </p:cNvSpPr>
            <p:nvPr/>
          </p:nvSpPr>
          <p:spPr bwMode="auto">
            <a:xfrm>
              <a:off x="4473" y="1365"/>
              <a:ext cx="101" cy="194"/>
            </a:xfrm>
            <a:custGeom>
              <a:avLst/>
              <a:gdLst>
                <a:gd name="T0" fmla="*/ 94 w 101"/>
                <a:gd name="T1" fmla="*/ 4 h 194"/>
                <a:gd name="T2" fmla="*/ 96 w 101"/>
                <a:gd name="T3" fmla="*/ 0 h 194"/>
                <a:gd name="T4" fmla="*/ 63 w 101"/>
                <a:gd name="T5" fmla="*/ 34 h 194"/>
                <a:gd name="T6" fmla="*/ 38 w 101"/>
                <a:gd name="T7" fmla="*/ 59 h 194"/>
                <a:gd name="T8" fmla="*/ 17 w 101"/>
                <a:gd name="T9" fmla="*/ 79 h 194"/>
                <a:gd name="T10" fmla="*/ 5 w 101"/>
                <a:gd name="T11" fmla="*/ 96 h 194"/>
                <a:gd name="T12" fmla="*/ 2 w 101"/>
                <a:gd name="T13" fmla="*/ 104 h 194"/>
                <a:gd name="T14" fmla="*/ 0 w 101"/>
                <a:gd name="T15" fmla="*/ 113 h 194"/>
                <a:gd name="T16" fmla="*/ 0 w 101"/>
                <a:gd name="T17" fmla="*/ 123 h 194"/>
                <a:gd name="T18" fmla="*/ 4 w 101"/>
                <a:gd name="T19" fmla="*/ 134 h 194"/>
                <a:gd name="T20" fmla="*/ 12 w 101"/>
                <a:gd name="T21" fmla="*/ 159 h 194"/>
                <a:gd name="T22" fmla="*/ 31 w 101"/>
                <a:gd name="T23" fmla="*/ 194 h 194"/>
                <a:gd name="T24" fmla="*/ 36 w 101"/>
                <a:gd name="T25" fmla="*/ 190 h 194"/>
                <a:gd name="T26" fmla="*/ 19 w 101"/>
                <a:gd name="T27" fmla="*/ 155 h 194"/>
                <a:gd name="T28" fmla="*/ 9 w 101"/>
                <a:gd name="T29" fmla="*/ 132 h 194"/>
                <a:gd name="T30" fmla="*/ 7 w 101"/>
                <a:gd name="T31" fmla="*/ 123 h 194"/>
                <a:gd name="T32" fmla="*/ 7 w 101"/>
                <a:gd name="T33" fmla="*/ 113 h 194"/>
                <a:gd name="T34" fmla="*/ 9 w 101"/>
                <a:gd name="T35" fmla="*/ 107 h 194"/>
                <a:gd name="T36" fmla="*/ 11 w 101"/>
                <a:gd name="T37" fmla="*/ 100 h 194"/>
                <a:gd name="T38" fmla="*/ 23 w 101"/>
                <a:gd name="T39" fmla="*/ 84 h 194"/>
                <a:gd name="T40" fmla="*/ 41 w 101"/>
                <a:gd name="T41" fmla="*/ 65 h 194"/>
                <a:gd name="T42" fmla="*/ 67 w 101"/>
                <a:gd name="T43" fmla="*/ 40 h 194"/>
                <a:gd name="T44" fmla="*/ 99 w 101"/>
                <a:gd name="T45" fmla="*/ 6 h 194"/>
                <a:gd name="T46" fmla="*/ 101 w 101"/>
                <a:gd name="T47" fmla="*/ 4 h 194"/>
                <a:gd name="T48" fmla="*/ 99 w 101"/>
                <a:gd name="T49" fmla="*/ 6 h 194"/>
                <a:gd name="T50" fmla="*/ 101 w 101"/>
                <a:gd name="T51" fmla="*/ 4 h 194"/>
                <a:gd name="T52" fmla="*/ 101 w 101"/>
                <a:gd name="T53" fmla="*/ 4 h 194"/>
                <a:gd name="T54" fmla="*/ 94 w 101"/>
                <a:gd name="T55" fmla="*/ 4 h 1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1" h="194">
                  <a:moveTo>
                    <a:pt x="94" y="4"/>
                  </a:moveTo>
                  <a:lnTo>
                    <a:pt x="96" y="0"/>
                  </a:lnTo>
                  <a:lnTo>
                    <a:pt x="63" y="34"/>
                  </a:lnTo>
                  <a:lnTo>
                    <a:pt x="38" y="59"/>
                  </a:lnTo>
                  <a:lnTo>
                    <a:pt x="17" y="79"/>
                  </a:lnTo>
                  <a:lnTo>
                    <a:pt x="5" y="96"/>
                  </a:lnTo>
                  <a:lnTo>
                    <a:pt x="2" y="104"/>
                  </a:lnTo>
                  <a:lnTo>
                    <a:pt x="0" y="113"/>
                  </a:lnTo>
                  <a:lnTo>
                    <a:pt x="0" y="123"/>
                  </a:lnTo>
                  <a:lnTo>
                    <a:pt x="4" y="134"/>
                  </a:lnTo>
                  <a:lnTo>
                    <a:pt x="12" y="159"/>
                  </a:lnTo>
                  <a:lnTo>
                    <a:pt x="31" y="194"/>
                  </a:lnTo>
                  <a:lnTo>
                    <a:pt x="36" y="190"/>
                  </a:lnTo>
                  <a:lnTo>
                    <a:pt x="19" y="155"/>
                  </a:lnTo>
                  <a:lnTo>
                    <a:pt x="9" y="132"/>
                  </a:lnTo>
                  <a:lnTo>
                    <a:pt x="7" y="123"/>
                  </a:lnTo>
                  <a:lnTo>
                    <a:pt x="7" y="113"/>
                  </a:lnTo>
                  <a:lnTo>
                    <a:pt x="9" y="107"/>
                  </a:lnTo>
                  <a:lnTo>
                    <a:pt x="11" y="100"/>
                  </a:lnTo>
                  <a:lnTo>
                    <a:pt x="23" y="84"/>
                  </a:lnTo>
                  <a:lnTo>
                    <a:pt x="41" y="65"/>
                  </a:lnTo>
                  <a:lnTo>
                    <a:pt x="67" y="40"/>
                  </a:lnTo>
                  <a:lnTo>
                    <a:pt x="99" y="6"/>
                  </a:lnTo>
                  <a:lnTo>
                    <a:pt x="101" y="4"/>
                  </a:lnTo>
                  <a:lnTo>
                    <a:pt x="99" y="6"/>
                  </a:lnTo>
                  <a:lnTo>
                    <a:pt x="101" y="4"/>
                  </a:lnTo>
                  <a:lnTo>
                    <a:pt x="94"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7" name="Freeform 1131"/>
            <p:cNvSpPr>
              <a:spLocks/>
            </p:cNvSpPr>
            <p:nvPr/>
          </p:nvSpPr>
          <p:spPr bwMode="auto">
            <a:xfrm>
              <a:off x="4567" y="1196"/>
              <a:ext cx="7" cy="173"/>
            </a:xfrm>
            <a:custGeom>
              <a:avLst/>
              <a:gdLst>
                <a:gd name="T0" fmla="*/ 0 w 7"/>
                <a:gd name="T1" fmla="*/ 2 h 173"/>
                <a:gd name="T2" fmla="*/ 0 w 7"/>
                <a:gd name="T3" fmla="*/ 0 h 173"/>
                <a:gd name="T4" fmla="*/ 0 w 7"/>
                <a:gd name="T5" fmla="*/ 173 h 173"/>
                <a:gd name="T6" fmla="*/ 7 w 7"/>
                <a:gd name="T7" fmla="*/ 173 h 173"/>
                <a:gd name="T8" fmla="*/ 7 w 7"/>
                <a:gd name="T9" fmla="*/ 0 h 173"/>
                <a:gd name="T10" fmla="*/ 7 w 7"/>
                <a:gd name="T11" fmla="*/ 0 h 173"/>
                <a:gd name="T12" fmla="*/ 0 w 7"/>
                <a:gd name="T13" fmla="*/ 2 h 1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173">
                  <a:moveTo>
                    <a:pt x="0" y="2"/>
                  </a:moveTo>
                  <a:lnTo>
                    <a:pt x="0" y="0"/>
                  </a:lnTo>
                  <a:lnTo>
                    <a:pt x="0" y="173"/>
                  </a:lnTo>
                  <a:lnTo>
                    <a:pt x="7" y="173"/>
                  </a:lnTo>
                  <a:lnTo>
                    <a:pt x="7"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8" name="Freeform 1132"/>
            <p:cNvSpPr>
              <a:spLocks/>
            </p:cNvSpPr>
            <p:nvPr/>
          </p:nvSpPr>
          <p:spPr bwMode="auto">
            <a:xfrm>
              <a:off x="4521" y="973"/>
              <a:ext cx="53" cy="225"/>
            </a:xfrm>
            <a:custGeom>
              <a:avLst/>
              <a:gdLst>
                <a:gd name="T0" fmla="*/ 0 w 53"/>
                <a:gd name="T1" fmla="*/ 2 h 225"/>
                <a:gd name="T2" fmla="*/ 2 w 53"/>
                <a:gd name="T3" fmla="*/ 2 h 225"/>
                <a:gd name="T4" fmla="*/ 46 w 53"/>
                <a:gd name="T5" fmla="*/ 225 h 225"/>
                <a:gd name="T6" fmla="*/ 53 w 53"/>
                <a:gd name="T7" fmla="*/ 223 h 225"/>
                <a:gd name="T8" fmla="*/ 7 w 53"/>
                <a:gd name="T9" fmla="*/ 0 h 225"/>
                <a:gd name="T10" fmla="*/ 7 w 53"/>
                <a:gd name="T11" fmla="*/ 0 h 225"/>
                <a:gd name="T12" fmla="*/ 0 w 53"/>
                <a:gd name="T13" fmla="*/ 2 h 2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225">
                  <a:moveTo>
                    <a:pt x="0" y="2"/>
                  </a:moveTo>
                  <a:lnTo>
                    <a:pt x="2" y="2"/>
                  </a:lnTo>
                  <a:lnTo>
                    <a:pt x="46" y="225"/>
                  </a:lnTo>
                  <a:lnTo>
                    <a:pt x="53" y="223"/>
                  </a:lnTo>
                  <a:lnTo>
                    <a:pt x="7"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999" name="Freeform 1133"/>
            <p:cNvSpPr>
              <a:spLocks/>
            </p:cNvSpPr>
            <p:nvPr/>
          </p:nvSpPr>
          <p:spPr bwMode="auto">
            <a:xfrm>
              <a:off x="4209" y="657"/>
              <a:ext cx="319" cy="318"/>
            </a:xfrm>
            <a:custGeom>
              <a:avLst/>
              <a:gdLst>
                <a:gd name="T0" fmla="*/ 5 w 319"/>
                <a:gd name="T1" fmla="*/ 7 h 318"/>
                <a:gd name="T2" fmla="*/ 0 w 319"/>
                <a:gd name="T3" fmla="*/ 7 h 318"/>
                <a:gd name="T4" fmla="*/ 12 w 319"/>
                <a:gd name="T5" fmla="*/ 23 h 318"/>
                <a:gd name="T6" fmla="*/ 26 w 319"/>
                <a:gd name="T7" fmla="*/ 36 h 318"/>
                <a:gd name="T8" fmla="*/ 38 w 319"/>
                <a:gd name="T9" fmla="*/ 50 h 318"/>
                <a:gd name="T10" fmla="*/ 49 w 319"/>
                <a:gd name="T11" fmla="*/ 61 h 318"/>
                <a:gd name="T12" fmla="*/ 75 w 319"/>
                <a:gd name="T13" fmla="*/ 80 h 318"/>
                <a:gd name="T14" fmla="*/ 99 w 319"/>
                <a:gd name="T15" fmla="*/ 98 h 318"/>
                <a:gd name="T16" fmla="*/ 148 w 319"/>
                <a:gd name="T17" fmla="*/ 123 h 318"/>
                <a:gd name="T18" fmla="*/ 194 w 319"/>
                <a:gd name="T19" fmla="*/ 144 h 318"/>
                <a:gd name="T20" fmla="*/ 215 w 319"/>
                <a:gd name="T21" fmla="*/ 155 h 318"/>
                <a:gd name="T22" fmla="*/ 234 w 319"/>
                <a:gd name="T23" fmla="*/ 167 h 318"/>
                <a:gd name="T24" fmla="*/ 252 w 319"/>
                <a:gd name="T25" fmla="*/ 182 h 318"/>
                <a:gd name="T26" fmla="*/ 269 w 319"/>
                <a:gd name="T27" fmla="*/ 199 h 318"/>
                <a:gd name="T28" fmla="*/ 276 w 319"/>
                <a:gd name="T29" fmla="*/ 209 h 318"/>
                <a:gd name="T30" fmla="*/ 283 w 319"/>
                <a:gd name="T31" fmla="*/ 220 h 318"/>
                <a:gd name="T32" fmla="*/ 290 w 319"/>
                <a:gd name="T33" fmla="*/ 234 h 318"/>
                <a:gd name="T34" fmla="*/ 295 w 319"/>
                <a:gd name="T35" fmla="*/ 247 h 318"/>
                <a:gd name="T36" fmla="*/ 300 w 319"/>
                <a:gd name="T37" fmla="*/ 263 h 318"/>
                <a:gd name="T38" fmla="*/ 305 w 319"/>
                <a:gd name="T39" fmla="*/ 280 h 318"/>
                <a:gd name="T40" fmla="*/ 309 w 319"/>
                <a:gd name="T41" fmla="*/ 299 h 318"/>
                <a:gd name="T42" fmla="*/ 312 w 319"/>
                <a:gd name="T43" fmla="*/ 318 h 318"/>
                <a:gd name="T44" fmla="*/ 319 w 319"/>
                <a:gd name="T45" fmla="*/ 316 h 318"/>
                <a:gd name="T46" fmla="*/ 315 w 319"/>
                <a:gd name="T47" fmla="*/ 297 h 318"/>
                <a:gd name="T48" fmla="*/ 312 w 319"/>
                <a:gd name="T49" fmla="*/ 278 h 318"/>
                <a:gd name="T50" fmla="*/ 307 w 319"/>
                <a:gd name="T51" fmla="*/ 261 h 318"/>
                <a:gd name="T52" fmla="*/ 302 w 319"/>
                <a:gd name="T53" fmla="*/ 245 h 318"/>
                <a:gd name="T54" fmla="*/ 295 w 319"/>
                <a:gd name="T55" fmla="*/ 230 h 318"/>
                <a:gd name="T56" fmla="*/ 288 w 319"/>
                <a:gd name="T57" fmla="*/ 217 h 318"/>
                <a:gd name="T58" fmla="*/ 281 w 319"/>
                <a:gd name="T59" fmla="*/ 205 h 318"/>
                <a:gd name="T60" fmla="*/ 273 w 319"/>
                <a:gd name="T61" fmla="*/ 195 h 318"/>
                <a:gd name="T62" fmla="*/ 256 w 319"/>
                <a:gd name="T63" fmla="*/ 176 h 318"/>
                <a:gd name="T64" fmla="*/ 237 w 319"/>
                <a:gd name="T65" fmla="*/ 161 h 318"/>
                <a:gd name="T66" fmla="*/ 218 w 319"/>
                <a:gd name="T67" fmla="*/ 148 h 318"/>
                <a:gd name="T68" fmla="*/ 196 w 319"/>
                <a:gd name="T69" fmla="*/ 138 h 318"/>
                <a:gd name="T70" fmla="*/ 150 w 319"/>
                <a:gd name="T71" fmla="*/ 117 h 318"/>
                <a:gd name="T72" fmla="*/ 102 w 319"/>
                <a:gd name="T73" fmla="*/ 92 h 318"/>
                <a:gd name="T74" fmla="*/ 78 w 319"/>
                <a:gd name="T75" fmla="*/ 75 h 318"/>
                <a:gd name="T76" fmla="*/ 53 w 319"/>
                <a:gd name="T77" fmla="*/ 55 h 318"/>
                <a:gd name="T78" fmla="*/ 41 w 319"/>
                <a:gd name="T79" fmla="*/ 44 h 318"/>
                <a:gd name="T80" fmla="*/ 29 w 319"/>
                <a:gd name="T81" fmla="*/ 30 h 318"/>
                <a:gd name="T82" fmla="*/ 17 w 319"/>
                <a:gd name="T83" fmla="*/ 17 h 318"/>
                <a:gd name="T84" fmla="*/ 5 w 319"/>
                <a:gd name="T85" fmla="*/ 2 h 318"/>
                <a:gd name="T86" fmla="*/ 0 w 319"/>
                <a:gd name="T87" fmla="*/ 2 h 318"/>
                <a:gd name="T88" fmla="*/ 5 w 319"/>
                <a:gd name="T89" fmla="*/ 2 h 318"/>
                <a:gd name="T90" fmla="*/ 3 w 319"/>
                <a:gd name="T91" fmla="*/ 0 h 318"/>
                <a:gd name="T92" fmla="*/ 0 w 319"/>
                <a:gd name="T93" fmla="*/ 2 h 318"/>
                <a:gd name="T94" fmla="*/ 5 w 319"/>
                <a:gd name="T95" fmla="*/ 7 h 31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9" h="318">
                  <a:moveTo>
                    <a:pt x="5" y="7"/>
                  </a:moveTo>
                  <a:lnTo>
                    <a:pt x="0" y="7"/>
                  </a:lnTo>
                  <a:lnTo>
                    <a:pt x="12" y="23"/>
                  </a:lnTo>
                  <a:lnTo>
                    <a:pt x="26" y="36"/>
                  </a:lnTo>
                  <a:lnTo>
                    <a:pt x="38" y="50"/>
                  </a:lnTo>
                  <a:lnTo>
                    <a:pt x="49" y="61"/>
                  </a:lnTo>
                  <a:lnTo>
                    <a:pt x="75" y="80"/>
                  </a:lnTo>
                  <a:lnTo>
                    <a:pt x="99" y="98"/>
                  </a:lnTo>
                  <a:lnTo>
                    <a:pt x="148" y="123"/>
                  </a:lnTo>
                  <a:lnTo>
                    <a:pt x="194" y="144"/>
                  </a:lnTo>
                  <a:lnTo>
                    <a:pt x="215" y="155"/>
                  </a:lnTo>
                  <a:lnTo>
                    <a:pt x="234" y="167"/>
                  </a:lnTo>
                  <a:lnTo>
                    <a:pt x="252" y="182"/>
                  </a:lnTo>
                  <a:lnTo>
                    <a:pt x="269" y="199"/>
                  </a:lnTo>
                  <a:lnTo>
                    <a:pt x="276" y="209"/>
                  </a:lnTo>
                  <a:lnTo>
                    <a:pt x="283" y="220"/>
                  </a:lnTo>
                  <a:lnTo>
                    <a:pt x="290" y="234"/>
                  </a:lnTo>
                  <a:lnTo>
                    <a:pt x="295" y="247"/>
                  </a:lnTo>
                  <a:lnTo>
                    <a:pt x="300" y="263"/>
                  </a:lnTo>
                  <a:lnTo>
                    <a:pt x="305" y="280"/>
                  </a:lnTo>
                  <a:lnTo>
                    <a:pt x="309" y="299"/>
                  </a:lnTo>
                  <a:lnTo>
                    <a:pt x="312" y="318"/>
                  </a:lnTo>
                  <a:lnTo>
                    <a:pt x="319" y="316"/>
                  </a:lnTo>
                  <a:lnTo>
                    <a:pt x="315" y="297"/>
                  </a:lnTo>
                  <a:lnTo>
                    <a:pt x="312" y="278"/>
                  </a:lnTo>
                  <a:lnTo>
                    <a:pt x="307" y="261"/>
                  </a:lnTo>
                  <a:lnTo>
                    <a:pt x="302" y="245"/>
                  </a:lnTo>
                  <a:lnTo>
                    <a:pt x="295" y="230"/>
                  </a:lnTo>
                  <a:lnTo>
                    <a:pt x="288" y="217"/>
                  </a:lnTo>
                  <a:lnTo>
                    <a:pt x="281" y="205"/>
                  </a:lnTo>
                  <a:lnTo>
                    <a:pt x="273" y="195"/>
                  </a:lnTo>
                  <a:lnTo>
                    <a:pt x="256" y="176"/>
                  </a:lnTo>
                  <a:lnTo>
                    <a:pt x="237" y="161"/>
                  </a:lnTo>
                  <a:lnTo>
                    <a:pt x="218" y="148"/>
                  </a:lnTo>
                  <a:lnTo>
                    <a:pt x="196" y="138"/>
                  </a:lnTo>
                  <a:lnTo>
                    <a:pt x="150" y="117"/>
                  </a:lnTo>
                  <a:lnTo>
                    <a:pt x="102" y="92"/>
                  </a:lnTo>
                  <a:lnTo>
                    <a:pt x="78" y="75"/>
                  </a:lnTo>
                  <a:lnTo>
                    <a:pt x="53" y="55"/>
                  </a:lnTo>
                  <a:lnTo>
                    <a:pt x="41" y="44"/>
                  </a:lnTo>
                  <a:lnTo>
                    <a:pt x="29" y="30"/>
                  </a:lnTo>
                  <a:lnTo>
                    <a:pt x="17" y="17"/>
                  </a:lnTo>
                  <a:lnTo>
                    <a:pt x="5" y="2"/>
                  </a:lnTo>
                  <a:lnTo>
                    <a:pt x="0" y="2"/>
                  </a:lnTo>
                  <a:lnTo>
                    <a:pt x="5" y="2"/>
                  </a:lnTo>
                  <a:lnTo>
                    <a:pt x="3" y="0"/>
                  </a:lnTo>
                  <a:lnTo>
                    <a:pt x="0" y="2"/>
                  </a:lnTo>
                  <a:lnTo>
                    <a:pt x="5"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0" name="Freeform 1134"/>
            <p:cNvSpPr>
              <a:spLocks/>
            </p:cNvSpPr>
            <p:nvPr/>
          </p:nvSpPr>
          <p:spPr bwMode="auto">
            <a:xfrm>
              <a:off x="4165" y="659"/>
              <a:ext cx="49" cy="53"/>
            </a:xfrm>
            <a:custGeom>
              <a:avLst/>
              <a:gdLst>
                <a:gd name="T0" fmla="*/ 6 w 49"/>
                <a:gd name="T1" fmla="*/ 51 h 53"/>
                <a:gd name="T2" fmla="*/ 6 w 49"/>
                <a:gd name="T3" fmla="*/ 53 h 53"/>
                <a:gd name="T4" fmla="*/ 12 w 49"/>
                <a:gd name="T5" fmla="*/ 44 h 53"/>
                <a:gd name="T6" fmla="*/ 15 w 49"/>
                <a:gd name="T7" fmla="*/ 38 h 53"/>
                <a:gd name="T8" fmla="*/ 20 w 49"/>
                <a:gd name="T9" fmla="*/ 32 h 53"/>
                <a:gd name="T10" fmla="*/ 24 w 49"/>
                <a:gd name="T11" fmla="*/ 28 h 53"/>
                <a:gd name="T12" fmla="*/ 29 w 49"/>
                <a:gd name="T13" fmla="*/ 25 h 53"/>
                <a:gd name="T14" fmla="*/ 34 w 49"/>
                <a:gd name="T15" fmla="*/ 19 h 53"/>
                <a:gd name="T16" fmla="*/ 41 w 49"/>
                <a:gd name="T17" fmla="*/ 13 h 53"/>
                <a:gd name="T18" fmla="*/ 49 w 49"/>
                <a:gd name="T19" fmla="*/ 5 h 53"/>
                <a:gd name="T20" fmla="*/ 44 w 49"/>
                <a:gd name="T21" fmla="*/ 0 h 53"/>
                <a:gd name="T22" fmla="*/ 37 w 49"/>
                <a:gd name="T23" fmla="*/ 7 h 53"/>
                <a:gd name="T24" fmla="*/ 30 w 49"/>
                <a:gd name="T25" fmla="*/ 13 h 53"/>
                <a:gd name="T26" fmla="*/ 25 w 49"/>
                <a:gd name="T27" fmla="*/ 19 h 53"/>
                <a:gd name="T28" fmla="*/ 20 w 49"/>
                <a:gd name="T29" fmla="*/ 23 h 53"/>
                <a:gd name="T30" fmla="*/ 15 w 49"/>
                <a:gd name="T31" fmla="*/ 28 h 53"/>
                <a:gd name="T32" fmla="*/ 10 w 49"/>
                <a:gd name="T33" fmla="*/ 34 h 53"/>
                <a:gd name="T34" fmla="*/ 5 w 49"/>
                <a:gd name="T35" fmla="*/ 40 h 53"/>
                <a:gd name="T36" fmla="*/ 1 w 49"/>
                <a:gd name="T37" fmla="*/ 51 h 53"/>
                <a:gd name="T38" fmla="*/ 0 w 49"/>
                <a:gd name="T39" fmla="*/ 51 h 53"/>
                <a:gd name="T40" fmla="*/ 6 w 49"/>
                <a:gd name="T41" fmla="*/ 51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9" h="53">
                  <a:moveTo>
                    <a:pt x="6" y="51"/>
                  </a:moveTo>
                  <a:lnTo>
                    <a:pt x="6" y="53"/>
                  </a:lnTo>
                  <a:lnTo>
                    <a:pt x="12" y="44"/>
                  </a:lnTo>
                  <a:lnTo>
                    <a:pt x="15" y="38"/>
                  </a:lnTo>
                  <a:lnTo>
                    <a:pt x="20" y="32"/>
                  </a:lnTo>
                  <a:lnTo>
                    <a:pt x="24" y="28"/>
                  </a:lnTo>
                  <a:lnTo>
                    <a:pt x="29" y="25"/>
                  </a:lnTo>
                  <a:lnTo>
                    <a:pt x="34" y="19"/>
                  </a:lnTo>
                  <a:lnTo>
                    <a:pt x="41" y="13"/>
                  </a:lnTo>
                  <a:lnTo>
                    <a:pt x="49" y="5"/>
                  </a:lnTo>
                  <a:lnTo>
                    <a:pt x="44" y="0"/>
                  </a:lnTo>
                  <a:lnTo>
                    <a:pt x="37" y="7"/>
                  </a:lnTo>
                  <a:lnTo>
                    <a:pt x="30" y="13"/>
                  </a:lnTo>
                  <a:lnTo>
                    <a:pt x="25" y="19"/>
                  </a:lnTo>
                  <a:lnTo>
                    <a:pt x="20" y="23"/>
                  </a:lnTo>
                  <a:lnTo>
                    <a:pt x="15" y="28"/>
                  </a:lnTo>
                  <a:lnTo>
                    <a:pt x="10" y="34"/>
                  </a:lnTo>
                  <a:lnTo>
                    <a:pt x="5" y="40"/>
                  </a:lnTo>
                  <a:lnTo>
                    <a:pt x="1" y="51"/>
                  </a:lnTo>
                  <a:lnTo>
                    <a:pt x="0" y="51"/>
                  </a:lnTo>
                  <a:lnTo>
                    <a:pt x="6" y="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1" name="Freeform 1135"/>
            <p:cNvSpPr>
              <a:spLocks/>
            </p:cNvSpPr>
            <p:nvPr/>
          </p:nvSpPr>
          <p:spPr bwMode="auto">
            <a:xfrm>
              <a:off x="4165" y="710"/>
              <a:ext cx="44" cy="146"/>
            </a:xfrm>
            <a:custGeom>
              <a:avLst/>
              <a:gdLst>
                <a:gd name="T0" fmla="*/ 42 w 44"/>
                <a:gd name="T1" fmla="*/ 146 h 146"/>
                <a:gd name="T2" fmla="*/ 44 w 44"/>
                <a:gd name="T3" fmla="*/ 142 h 146"/>
                <a:gd name="T4" fmla="*/ 42 w 44"/>
                <a:gd name="T5" fmla="*/ 131 h 146"/>
                <a:gd name="T6" fmla="*/ 39 w 44"/>
                <a:gd name="T7" fmla="*/ 116 h 146"/>
                <a:gd name="T8" fmla="*/ 32 w 44"/>
                <a:gd name="T9" fmla="*/ 95 h 146"/>
                <a:gd name="T10" fmla="*/ 25 w 44"/>
                <a:gd name="T11" fmla="*/ 71 h 146"/>
                <a:gd name="T12" fmla="*/ 18 w 44"/>
                <a:gd name="T13" fmla="*/ 48 h 146"/>
                <a:gd name="T14" fmla="*/ 12 w 44"/>
                <a:gd name="T15" fmla="*/ 27 h 146"/>
                <a:gd name="T16" fmla="*/ 8 w 44"/>
                <a:gd name="T17" fmla="*/ 10 h 146"/>
                <a:gd name="T18" fmla="*/ 6 w 44"/>
                <a:gd name="T19" fmla="*/ 0 h 146"/>
                <a:gd name="T20" fmla="*/ 0 w 44"/>
                <a:gd name="T21" fmla="*/ 0 h 146"/>
                <a:gd name="T22" fmla="*/ 1 w 44"/>
                <a:gd name="T23" fmla="*/ 12 h 146"/>
                <a:gd name="T24" fmla="*/ 6 w 44"/>
                <a:gd name="T25" fmla="*/ 29 h 146"/>
                <a:gd name="T26" fmla="*/ 12 w 44"/>
                <a:gd name="T27" fmla="*/ 50 h 146"/>
                <a:gd name="T28" fmla="*/ 20 w 44"/>
                <a:gd name="T29" fmla="*/ 73 h 146"/>
                <a:gd name="T30" fmla="*/ 27 w 44"/>
                <a:gd name="T31" fmla="*/ 96 h 146"/>
                <a:gd name="T32" fmla="*/ 32 w 44"/>
                <a:gd name="T33" fmla="*/ 118 h 146"/>
                <a:gd name="T34" fmla="*/ 37 w 44"/>
                <a:gd name="T35" fmla="*/ 133 h 146"/>
                <a:gd name="T36" fmla="*/ 39 w 44"/>
                <a:gd name="T37" fmla="*/ 142 h 146"/>
                <a:gd name="T38" fmla="*/ 41 w 44"/>
                <a:gd name="T39" fmla="*/ 139 h 146"/>
                <a:gd name="T40" fmla="*/ 42 w 44"/>
                <a:gd name="T41" fmla="*/ 146 h 146"/>
                <a:gd name="T42" fmla="*/ 44 w 44"/>
                <a:gd name="T43" fmla="*/ 144 h 146"/>
                <a:gd name="T44" fmla="*/ 44 w 44"/>
                <a:gd name="T45" fmla="*/ 142 h 146"/>
                <a:gd name="T46" fmla="*/ 42 w 44"/>
                <a:gd name="T47" fmla="*/ 146 h 1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 h="146">
                  <a:moveTo>
                    <a:pt x="42" y="146"/>
                  </a:moveTo>
                  <a:lnTo>
                    <a:pt x="44" y="142"/>
                  </a:lnTo>
                  <a:lnTo>
                    <a:pt x="42" y="131"/>
                  </a:lnTo>
                  <a:lnTo>
                    <a:pt x="39" y="116"/>
                  </a:lnTo>
                  <a:lnTo>
                    <a:pt x="32" y="95"/>
                  </a:lnTo>
                  <a:lnTo>
                    <a:pt x="25" y="71"/>
                  </a:lnTo>
                  <a:lnTo>
                    <a:pt x="18" y="48"/>
                  </a:lnTo>
                  <a:lnTo>
                    <a:pt x="12" y="27"/>
                  </a:lnTo>
                  <a:lnTo>
                    <a:pt x="8" y="10"/>
                  </a:lnTo>
                  <a:lnTo>
                    <a:pt x="6" y="0"/>
                  </a:lnTo>
                  <a:lnTo>
                    <a:pt x="0" y="0"/>
                  </a:lnTo>
                  <a:lnTo>
                    <a:pt x="1" y="12"/>
                  </a:lnTo>
                  <a:lnTo>
                    <a:pt x="6" y="29"/>
                  </a:lnTo>
                  <a:lnTo>
                    <a:pt x="12" y="50"/>
                  </a:lnTo>
                  <a:lnTo>
                    <a:pt x="20" y="73"/>
                  </a:lnTo>
                  <a:lnTo>
                    <a:pt x="27" y="96"/>
                  </a:lnTo>
                  <a:lnTo>
                    <a:pt x="32" y="118"/>
                  </a:lnTo>
                  <a:lnTo>
                    <a:pt x="37" y="133"/>
                  </a:lnTo>
                  <a:lnTo>
                    <a:pt x="39" y="142"/>
                  </a:lnTo>
                  <a:lnTo>
                    <a:pt x="41" y="139"/>
                  </a:lnTo>
                  <a:lnTo>
                    <a:pt x="42" y="146"/>
                  </a:lnTo>
                  <a:lnTo>
                    <a:pt x="44" y="144"/>
                  </a:lnTo>
                  <a:lnTo>
                    <a:pt x="44" y="142"/>
                  </a:lnTo>
                  <a:lnTo>
                    <a:pt x="42" y="14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2" name="Freeform 1136"/>
            <p:cNvSpPr>
              <a:spLocks/>
            </p:cNvSpPr>
            <p:nvPr/>
          </p:nvSpPr>
          <p:spPr bwMode="auto">
            <a:xfrm>
              <a:off x="4050" y="816"/>
              <a:ext cx="157" cy="63"/>
            </a:xfrm>
            <a:custGeom>
              <a:avLst/>
              <a:gdLst>
                <a:gd name="T0" fmla="*/ 6 w 157"/>
                <a:gd name="T1" fmla="*/ 8 h 63"/>
                <a:gd name="T2" fmla="*/ 2 w 157"/>
                <a:gd name="T3" fmla="*/ 10 h 63"/>
                <a:gd name="T4" fmla="*/ 21 w 157"/>
                <a:gd name="T5" fmla="*/ 23 h 63"/>
                <a:gd name="T6" fmla="*/ 40 w 157"/>
                <a:gd name="T7" fmla="*/ 38 h 63"/>
                <a:gd name="T8" fmla="*/ 55 w 157"/>
                <a:gd name="T9" fmla="*/ 50 h 63"/>
                <a:gd name="T10" fmla="*/ 70 w 157"/>
                <a:gd name="T11" fmla="*/ 58 h 63"/>
                <a:gd name="T12" fmla="*/ 79 w 157"/>
                <a:gd name="T13" fmla="*/ 61 h 63"/>
                <a:gd name="T14" fmla="*/ 87 w 157"/>
                <a:gd name="T15" fmla="*/ 61 h 63"/>
                <a:gd name="T16" fmla="*/ 96 w 157"/>
                <a:gd name="T17" fmla="*/ 63 h 63"/>
                <a:gd name="T18" fmla="*/ 106 w 157"/>
                <a:gd name="T19" fmla="*/ 61 h 63"/>
                <a:gd name="T20" fmla="*/ 118 w 157"/>
                <a:gd name="T21" fmla="*/ 58 h 63"/>
                <a:gd name="T22" fmla="*/ 130 w 157"/>
                <a:gd name="T23" fmla="*/ 54 h 63"/>
                <a:gd name="T24" fmla="*/ 144 w 157"/>
                <a:gd name="T25" fmla="*/ 48 h 63"/>
                <a:gd name="T26" fmla="*/ 157 w 157"/>
                <a:gd name="T27" fmla="*/ 40 h 63"/>
                <a:gd name="T28" fmla="*/ 156 w 157"/>
                <a:gd name="T29" fmla="*/ 33 h 63"/>
                <a:gd name="T30" fmla="*/ 140 w 157"/>
                <a:gd name="T31" fmla="*/ 40 h 63"/>
                <a:gd name="T32" fmla="*/ 128 w 157"/>
                <a:gd name="T33" fmla="*/ 48 h 63"/>
                <a:gd name="T34" fmla="*/ 116 w 157"/>
                <a:gd name="T35" fmla="*/ 52 h 63"/>
                <a:gd name="T36" fmla="*/ 106 w 157"/>
                <a:gd name="T37" fmla="*/ 54 h 63"/>
                <a:gd name="T38" fmla="*/ 96 w 157"/>
                <a:gd name="T39" fmla="*/ 56 h 63"/>
                <a:gd name="T40" fmla="*/ 87 w 157"/>
                <a:gd name="T41" fmla="*/ 56 h 63"/>
                <a:gd name="T42" fmla="*/ 81 w 157"/>
                <a:gd name="T43" fmla="*/ 54 h 63"/>
                <a:gd name="T44" fmla="*/ 72 w 157"/>
                <a:gd name="T45" fmla="*/ 52 h 63"/>
                <a:gd name="T46" fmla="*/ 58 w 157"/>
                <a:gd name="T47" fmla="*/ 44 h 63"/>
                <a:gd name="T48" fmla="*/ 43 w 157"/>
                <a:gd name="T49" fmla="*/ 33 h 63"/>
                <a:gd name="T50" fmla="*/ 26 w 157"/>
                <a:gd name="T51" fmla="*/ 17 h 63"/>
                <a:gd name="T52" fmla="*/ 6 w 157"/>
                <a:gd name="T53" fmla="*/ 2 h 63"/>
                <a:gd name="T54" fmla="*/ 0 w 157"/>
                <a:gd name="T55" fmla="*/ 4 h 63"/>
                <a:gd name="T56" fmla="*/ 6 w 157"/>
                <a:gd name="T57" fmla="*/ 2 h 63"/>
                <a:gd name="T58" fmla="*/ 2 w 157"/>
                <a:gd name="T59" fmla="*/ 0 h 63"/>
                <a:gd name="T60" fmla="*/ 0 w 157"/>
                <a:gd name="T61" fmla="*/ 4 h 63"/>
                <a:gd name="T62" fmla="*/ 6 w 157"/>
                <a:gd name="T63" fmla="*/ 8 h 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7" h="63">
                  <a:moveTo>
                    <a:pt x="6" y="8"/>
                  </a:moveTo>
                  <a:lnTo>
                    <a:pt x="2" y="10"/>
                  </a:lnTo>
                  <a:lnTo>
                    <a:pt x="21" y="23"/>
                  </a:lnTo>
                  <a:lnTo>
                    <a:pt x="40" y="38"/>
                  </a:lnTo>
                  <a:lnTo>
                    <a:pt x="55" y="50"/>
                  </a:lnTo>
                  <a:lnTo>
                    <a:pt x="70" y="58"/>
                  </a:lnTo>
                  <a:lnTo>
                    <a:pt x="79" y="61"/>
                  </a:lnTo>
                  <a:lnTo>
                    <a:pt x="87" y="61"/>
                  </a:lnTo>
                  <a:lnTo>
                    <a:pt x="96" y="63"/>
                  </a:lnTo>
                  <a:lnTo>
                    <a:pt x="106" y="61"/>
                  </a:lnTo>
                  <a:lnTo>
                    <a:pt x="118" y="58"/>
                  </a:lnTo>
                  <a:lnTo>
                    <a:pt x="130" y="54"/>
                  </a:lnTo>
                  <a:lnTo>
                    <a:pt x="144" y="48"/>
                  </a:lnTo>
                  <a:lnTo>
                    <a:pt x="157" y="40"/>
                  </a:lnTo>
                  <a:lnTo>
                    <a:pt x="156" y="33"/>
                  </a:lnTo>
                  <a:lnTo>
                    <a:pt x="140" y="40"/>
                  </a:lnTo>
                  <a:lnTo>
                    <a:pt x="128" y="48"/>
                  </a:lnTo>
                  <a:lnTo>
                    <a:pt x="116" y="52"/>
                  </a:lnTo>
                  <a:lnTo>
                    <a:pt x="106" y="54"/>
                  </a:lnTo>
                  <a:lnTo>
                    <a:pt x="96" y="56"/>
                  </a:lnTo>
                  <a:lnTo>
                    <a:pt x="87" y="56"/>
                  </a:lnTo>
                  <a:lnTo>
                    <a:pt x="81" y="54"/>
                  </a:lnTo>
                  <a:lnTo>
                    <a:pt x="72" y="52"/>
                  </a:lnTo>
                  <a:lnTo>
                    <a:pt x="58" y="44"/>
                  </a:lnTo>
                  <a:lnTo>
                    <a:pt x="43" y="33"/>
                  </a:lnTo>
                  <a:lnTo>
                    <a:pt x="26" y="17"/>
                  </a:lnTo>
                  <a:lnTo>
                    <a:pt x="6" y="2"/>
                  </a:lnTo>
                  <a:lnTo>
                    <a:pt x="0" y="4"/>
                  </a:lnTo>
                  <a:lnTo>
                    <a:pt x="6" y="2"/>
                  </a:lnTo>
                  <a:lnTo>
                    <a:pt x="2" y="0"/>
                  </a:lnTo>
                  <a:lnTo>
                    <a:pt x="0" y="4"/>
                  </a:lnTo>
                  <a:lnTo>
                    <a:pt x="6"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3" name="Freeform 1137"/>
            <p:cNvSpPr>
              <a:spLocks/>
            </p:cNvSpPr>
            <p:nvPr/>
          </p:nvSpPr>
          <p:spPr bwMode="auto">
            <a:xfrm>
              <a:off x="3977" y="820"/>
              <a:ext cx="79" cy="151"/>
            </a:xfrm>
            <a:custGeom>
              <a:avLst/>
              <a:gdLst>
                <a:gd name="T0" fmla="*/ 3 w 79"/>
                <a:gd name="T1" fmla="*/ 151 h 151"/>
                <a:gd name="T2" fmla="*/ 5 w 79"/>
                <a:gd name="T3" fmla="*/ 150 h 151"/>
                <a:gd name="T4" fmla="*/ 79 w 79"/>
                <a:gd name="T5" fmla="*/ 4 h 151"/>
                <a:gd name="T6" fmla="*/ 73 w 79"/>
                <a:gd name="T7" fmla="*/ 0 h 151"/>
                <a:gd name="T8" fmla="*/ 0 w 79"/>
                <a:gd name="T9" fmla="*/ 146 h 151"/>
                <a:gd name="T10" fmla="*/ 2 w 79"/>
                <a:gd name="T11" fmla="*/ 144 h 151"/>
                <a:gd name="T12" fmla="*/ 3 w 79"/>
                <a:gd name="T13" fmla="*/ 151 h 151"/>
                <a:gd name="T14" fmla="*/ 5 w 79"/>
                <a:gd name="T15" fmla="*/ 151 h 151"/>
                <a:gd name="T16" fmla="*/ 5 w 79"/>
                <a:gd name="T17" fmla="*/ 150 h 151"/>
                <a:gd name="T18" fmla="*/ 3 w 79"/>
                <a:gd name="T19" fmla="*/ 151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9" h="151">
                  <a:moveTo>
                    <a:pt x="3" y="151"/>
                  </a:moveTo>
                  <a:lnTo>
                    <a:pt x="5" y="150"/>
                  </a:lnTo>
                  <a:lnTo>
                    <a:pt x="79" y="4"/>
                  </a:lnTo>
                  <a:lnTo>
                    <a:pt x="73" y="0"/>
                  </a:lnTo>
                  <a:lnTo>
                    <a:pt x="0" y="146"/>
                  </a:lnTo>
                  <a:lnTo>
                    <a:pt x="2" y="144"/>
                  </a:lnTo>
                  <a:lnTo>
                    <a:pt x="3" y="151"/>
                  </a:lnTo>
                  <a:lnTo>
                    <a:pt x="5" y="151"/>
                  </a:lnTo>
                  <a:lnTo>
                    <a:pt x="5" y="150"/>
                  </a:lnTo>
                  <a:lnTo>
                    <a:pt x="3" y="15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4" name="Freeform 1138"/>
            <p:cNvSpPr>
              <a:spLocks/>
            </p:cNvSpPr>
            <p:nvPr/>
          </p:nvSpPr>
          <p:spPr bwMode="auto">
            <a:xfrm>
              <a:off x="3928" y="964"/>
              <a:ext cx="52" cy="19"/>
            </a:xfrm>
            <a:custGeom>
              <a:avLst/>
              <a:gdLst>
                <a:gd name="T0" fmla="*/ 5 w 52"/>
                <a:gd name="T1" fmla="*/ 17 h 19"/>
                <a:gd name="T2" fmla="*/ 3 w 52"/>
                <a:gd name="T3" fmla="*/ 19 h 19"/>
                <a:gd name="T4" fmla="*/ 52 w 52"/>
                <a:gd name="T5" fmla="*/ 7 h 19"/>
                <a:gd name="T6" fmla="*/ 51 w 52"/>
                <a:gd name="T7" fmla="*/ 0 h 19"/>
                <a:gd name="T8" fmla="*/ 1 w 52"/>
                <a:gd name="T9" fmla="*/ 11 h 19"/>
                <a:gd name="T10" fmla="*/ 0 w 52"/>
                <a:gd name="T11" fmla="*/ 13 h 19"/>
                <a:gd name="T12" fmla="*/ 5 w 52"/>
                <a:gd name="T13" fmla="*/ 17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19">
                  <a:moveTo>
                    <a:pt x="5" y="17"/>
                  </a:moveTo>
                  <a:lnTo>
                    <a:pt x="3" y="19"/>
                  </a:lnTo>
                  <a:lnTo>
                    <a:pt x="52" y="7"/>
                  </a:lnTo>
                  <a:lnTo>
                    <a:pt x="51" y="0"/>
                  </a:lnTo>
                  <a:lnTo>
                    <a:pt x="1" y="11"/>
                  </a:lnTo>
                  <a:lnTo>
                    <a:pt x="0" y="13"/>
                  </a:lnTo>
                  <a:lnTo>
                    <a:pt x="5" y="1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5" name="Freeform 1139"/>
            <p:cNvSpPr>
              <a:spLocks/>
            </p:cNvSpPr>
            <p:nvPr/>
          </p:nvSpPr>
          <p:spPr bwMode="auto">
            <a:xfrm>
              <a:off x="3866" y="977"/>
              <a:ext cx="67" cy="94"/>
            </a:xfrm>
            <a:custGeom>
              <a:avLst/>
              <a:gdLst>
                <a:gd name="T0" fmla="*/ 7 w 67"/>
                <a:gd name="T1" fmla="*/ 90 h 94"/>
                <a:gd name="T2" fmla="*/ 7 w 67"/>
                <a:gd name="T3" fmla="*/ 94 h 94"/>
                <a:gd name="T4" fmla="*/ 67 w 67"/>
                <a:gd name="T5" fmla="*/ 4 h 94"/>
                <a:gd name="T6" fmla="*/ 62 w 67"/>
                <a:gd name="T7" fmla="*/ 0 h 94"/>
                <a:gd name="T8" fmla="*/ 2 w 67"/>
                <a:gd name="T9" fmla="*/ 90 h 94"/>
                <a:gd name="T10" fmla="*/ 0 w 67"/>
                <a:gd name="T11" fmla="*/ 92 h 94"/>
                <a:gd name="T12" fmla="*/ 2 w 67"/>
                <a:gd name="T13" fmla="*/ 90 h 94"/>
                <a:gd name="T14" fmla="*/ 0 w 67"/>
                <a:gd name="T15" fmla="*/ 90 h 94"/>
                <a:gd name="T16" fmla="*/ 0 w 67"/>
                <a:gd name="T17" fmla="*/ 92 h 94"/>
                <a:gd name="T18" fmla="*/ 7 w 67"/>
                <a:gd name="T19" fmla="*/ 90 h 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7" h="94">
                  <a:moveTo>
                    <a:pt x="7" y="90"/>
                  </a:moveTo>
                  <a:lnTo>
                    <a:pt x="7" y="94"/>
                  </a:lnTo>
                  <a:lnTo>
                    <a:pt x="67" y="4"/>
                  </a:lnTo>
                  <a:lnTo>
                    <a:pt x="62" y="0"/>
                  </a:lnTo>
                  <a:lnTo>
                    <a:pt x="2" y="90"/>
                  </a:lnTo>
                  <a:lnTo>
                    <a:pt x="0" y="92"/>
                  </a:lnTo>
                  <a:lnTo>
                    <a:pt x="2" y="90"/>
                  </a:lnTo>
                  <a:lnTo>
                    <a:pt x="0" y="90"/>
                  </a:lnTo>
                  <a:lnTo>
                    <a:pt x="0" y="92"/>
                  </a:lnTo>
                  <a:lnTo>
                    <a:pt x="7" y="9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6" name="Freeform 1140"/>
            <p:cNvSpPr>
              <a:spLocks/>
            </p:cNvSpPr>
            <p:nvPr/>
          </p:nvSpPr>
          <p:spPr bwMode="auto">
            <a:xfrm>
              <a:off x="3866" y="1067"/>
              <a:ext cx="50" cy="162"/>
            </a:xfrm>
            <a:custGeom>
              <a:avLst/>
              <a:gdLst>
                <a:gd name="T0" fmla="*/ 50 w 50"/>
                <a:gd name="T1" fmla="*/ 160 h 162"/>
                <a:gd name="T2" fmla="*/ 50 w 50"/>
                <a:gd name="T3" fmla="*/ 160 h 162"/>
                <a:gd name="T4" fmla="*/ 7 w 50"/>
                <a:gd name="T5" fmla="*/ 0 h 162"/>
                <a:gd name="T6" fmla="*/ 0 w 50"/>
                <a:gd name="T7" fmla="*/ 2 h 162"/>
                <a:gd name="T8" fmla="*/ 45 w 50"/>
                <a:gd name="T9" fmla="*/ 162 h 162"/>
                <a:gd name="T10" fmla="*/ 45 w 50"/>
                <a:gd name="T11" fmla="*/ 162 h 162"/>
                <a:gd name="T12" fmla="*/ 50 w 50"/>
                <a:gd name="T13" fmla="*/ 160 h 1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162">
                  <a:moveTo>
                    <a:pt x="50" y="160"/>
                  </a:moveTo>
                  <a:lnTo>
                    <a:pt x="50" y="160"/>
                  </a:lnTo>
                  <a:lnTo>
                    <a:pt x="7" y="0"/>
                  </a:lnTo>
                  <a:lnTo>
                    <a:pt x="0" y="2"/>
                  </a:lnTo>
                  <a:lnTo>
                    <a:pt x="45" y="162"/>
                  </a:lnTo>
                  <a:lnTo>
                    <a:pt x="50" y="1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7" name="Freeform 1141"/>
            <p:cNvSpPr>
              <a:spLocks/>
            </p:cNvSpPr>
            <p:nvPr/>
          </p:nvSpPr>
          <p:spPr bwMode="auto">
            <a:xfrm>
              <a:off x="3868" y="1227"/>
              <a:ext cx="49" cy="82"/>
            </a:xfrm>
            <a:custGeom>
              <a:avLst/>
              <a:gdLst>
                <a:gd name="T0" fmla="*/ 7 w 49"/>
                <a:gd name="T1" fmla="*/ 82 h 82"/>
                <a:gd name="T2" fmla="*/ 7 w 49"/>
                <a:gd name="T3" fmla="*/ 82 h 82"/>
                <a:gd name="T4" fmla="*/ 8 w 49"/>
                <a:gd name="T5" fmla="*/ 75 h 82"/>
                <a:gd name="T6" fmla="*/ 10 w 49"/>
                <a:gd name="T7" fmla="*/ 67 h 82"/>
                <a:gd name="T8" fmla="*/ 12 w 49"/>
                <a:gd name="T9" fmla="*/ 61 h 82"/>
                <a:gd name="T10" fmla="*/ 15 w 49"/>
                <a:gd name="T11" fmla="*/ 55 h 82"/>
                <a:gd name="T12" fmla="*/ 22 w 49"/>
                <a:gd name="T13" fmla="*/ 44 h 82"/>
                <a:gd name="T14" fmla="*/ 31 w 49"/>
                <a:gd name="T15" fmla="*/ 36 h 82"/>
                <a:gd name="T16" fmla="*/ 37 w 49"/>
                <a:gd name="T17" fmla="*/ 29 h 82"/>
                <a:gd name="T18" fmla="*/ 44 w 49"/>
                <a:gd name="T19" fmla="*/ 21 h 82"/>
                <a:gd name="T20" fmla="*/ 48 w 49"/>
                <a:gd name="T21" fmla="*/ 15 h 82"/>
                <a:gd name="T22" fmla="*/ 49 w 49"/>
                <a:gd name="T23" fmla="*/ 11 h 82"/>
                <a:gd name="T24" fmla="*/ 49 w 49"/>
                <a:gd name="T25" fmla="*/ 6 h 82"/>
                <a:gd name="T26" fmla="*/ 48 w 49"/>
                <a:gd name="T27" fmla="*/ 0 h 82"/>
                <a:gd name="T28" fmla="*/ 43 w 49"/>
                <a:gd name="T29" fmla="*/ 2 h 82"/>
                <a:gd name="T30" fmla="*/ 43 w 49"/>
                <a:gd name="T31" fmla="*/ 6 h 82"/>
                <a:gd name="T32" fmla="*/ 43 w 49"/>
                <a:gd name="T33" fmla="*/ 9 h 82"/>
                <a:gd name="T34" fmla="*/ 41 w 49"/>
                <a:gd name="T35" fmla="*/ 13 h 82"/>
                <a:gd name="T36" fmla="*/ 39 w 49"/>
                <a:gd name="T37" fmla="*/ 15 h 82"/>
                <a:gd name="T38" fmla="*/ 34 w 49"/>
                <a:gd name="T39" fmla="*/ 23 h 82"/>
                <a:gd name="T40" fmla="*/ 26 w 49"/>
                <a:gd name="T41" fmla="*/ 30 h 82"/>
                <a:gd name="T42" fmla="*/ 17 w 49"/>
                <a:gd name="T43" fmla="*/ 40 h 82"/>
                <a:gd name="T44" fmla="*/ 10 w 49"/>
                <a:gd name="T45" fmla="*/ 52 h 82"/>
                <a:gd name="T46" fmla="*/ 7 w 49"/>
                <a:gd name="T47" fmla="*/ 57 h 82"/>
                <a:gd name="T48" fmla="*/ 3 w 49"/>
                <a:gd name="T49" fmla="*/ 65 h 82"/>
                <a:gd name="T50" fmla="*/ 2 w 49"/>
                <a:gd name="T51" fmla="*/ 73 h 82"/>
                <a:gd name="T52" fmla="*/ 0 w 49"/>
                <a:gd name="T53" fmla="*/ 82 h 82"/>
                <a:gd name="T54" fmla="*/ 0 w 49"/>
                <a:gd name="T55" fmla="*/ 82 h 82"/>
                <a:gd name="T56" fmla="*/ 7 w 49"/>
                <a:gd name="T57" fmla="*/ 82 h 8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 h="82">
                  <a:moveTo>
                    <a:pt x="7" y="82"/>
                  </a:moveTo>
                  <a:lnTo>
                    <a:pt x="7" y="82"/>
                  </a:lnTo>
                  <a:lnTo>
                    <a:pt x="8" y="75"/>
                  </a:lnTo>
                  <a:lnTo>
                    <a:pt x="10" y="67"/>
                  </a:lnTo>
                  <a:lnTo>
                    <a:pt x="12" y="61"/>
                  </a:lnTo>
                  <a:lnTo>
                    <a:pt x="15" y="55"/>
                  </a:lnTo>
                  <a:lnTo>
                    <a:pt x="22" y="44"/>
                  </a:lnTo>
                  <a:lnTo>
                    <a:pt x="31" y="36"/>
                  </a:lnTo>
                  <a:lnTo>
                    <a:pt x="37" y="29"/>
                  </a:lnTo>
                  <a:lnTo>
                    <a:pt x="44" y="21"/>
                  </a:lnTo>
                  <a:lnTo>
                    <a:pt x="48" y="15"/>
                  </a:lnTo>
                  <a:lnTo>
                    <a:pt x="49" y="11"/>
                  </a:lnTo>
                  <a:lnTo>
                    <a:pt x="49" y="6"/>
                  </a:lnTo>
                  <a:lnTo>
                    <a:pt x="48" y="0"/>
                  </a:lnTo>
                  <a:lnTo>
                    <a:pt x="43" y="2"/>
                  </a:lnTo>
                  <a:lnTo>
                    <a:pt x="43" y="6"/>
                  </a:lnTo>
                  <a:lnTo>
                    <a:pt x="43" y="9"/>
                  </a:lnTo>
                  <a:lnTo>
                    <a:pt x="41" y="13"/>
                  </a:lnTo>
                  <a:lnTo>
                    <a:pt x="39" y="15"/>
                  </a:lnTo>
                  <a:lnTo>
                    <a:pt x="34" y="23"/>
                  </a:lnTo>
                  <a:lnTo>
                    <a:pt x="26" y="30"/>
                  </a:lnTo>
                  <a:lnTo>
                    <a:pt x="17" y="40"/>
                  </a:lnTo>
                  <a:lnTo>
                    <a:pt x="10" y="52"/>
                  </a:lnTo>
                  <a:lnTo>
                    <a:pt x="7" y="57"/>
                  </a:lnTo>
                  <a:lnTo>
                    <a:pt x="3" y="65"/>
                  </a:lnTo>
                  <a:lnTo>
                    <a:pt x="2" y="73"/>
                  </a:lnTo>
                  <a:lnTo>
                    <a:pt x="0" y="82"/>
                  </a:lnTo>
                  <a:lnTo>
                    <a:pt x="7" y="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8" name="Freeform 1142"/>
            <p:cNvSpPr>
              <a:spLocks/>
            </p:cNvSpPr>
            <p:nvPr/>
          </p:nvSpPr>
          <p:spPr bwMode="auto">
            <a:xfrm>
              <a:off x="3728" y="1309"/>
              <a:ext cx="147" cy="340"/>
            </a:xfrm>
            <a:custGeom>
              <a:avLst/>
              <a:gdLst>
                <a:gd name="T0" fmla="*/ 7 w 147"/>
                <a:gd name="T1" fmla="*/ 336 h 340"/>
                <a:gd name="T2" fmla="*/ 7 w 147"/>
                <a:gd name="T3" fmla="*/ 340 h 340"/>
                <a:gd name="T4" fmla="*/ 51 w 147"/>
                <a:gd name="T5" fmla="*/ 288 h 340"/>
                <a:gd name="T6" fmla="*/ 84 w 147"/>
                <a:gd name="T7" fmla="*/ 250 h 340"/>
                <a:gd name="T8" fmla="*/ 96 w 147"/>
                <a:gd name="T9" fmla="*/ 234 h 340"/>
                <a:gd name="T10" fmla="*/ 106 w 147"/>
                <a:gd name="T11" fmla="*/ 221 h 340"/>
                <a:gd name="T12" fmla="*/ 114 w 147"/>
                <a:gd name="T13" fmla="*/ 208 h 340"/>
                <a:gd name="T14" fmla="*/ 121 w 147"/>
                <a:gd name="T15" fmla="*/ 194 h 340"/>
                <a:gd name="T16" fmla="*/ 126 w 147"/>
                <a:gd name="T17" fmla="*/ 181 h 340"/>
                <a:gd name="T18" fmla="*/ 131 w 147"/>
                <a:gd name="T19" fmla="*/ 165 h 340"/>
                <a:gd name="T20" fmla="*/ 135 w 147"/>
                <a:gd name="T21" fmla="*/ 148 h 340"/>
                <a:gd name="T22" fmla="*/ 137 w 147"/>
                <a:gd name="T23" fmla="*/ 127 h 340"/>
                <a:gd name="T24" fmla="*/ 142 w 147"/>
                <a:gd name="T25" fmla="*/ 75 h 340"/>
                <a:gd name="T26" fmla="*/ 147 w 147"/>
                <a:gd name="T27" fmla="*/ 0 h 340"/>
                <a:gd name="T28" fmla="*/ 140 w 147"/>
                <a:gd name="T29" fmla="*/ 0 h 340"/>
                <a:gd name="T30" fmla="*/ 135 w 147"/>
                <a:gd name="T31" fmla="*/ 73 h 340"/>
                <a:gd name="T32" fmla="*/ 131 w 147"/>
                <a:gd name="T33" fmla="*/ 127 h 340"/>
                <a:gd name="T34" fmla="*/ 128 w 147"/>
                <a:gd name="T35" fmla="*/ 146 h 340"/>
                <a:gd name="T36" fmla="*/ 125 w 147"/>
                <a:gd name="T37" fmla="*/ 163 h 340"/>
                <a:gd name="T38" fmla="*/ 121 w 147"/>
                <a:gd name="T39" fmla="*/ 179 h 340"/>
                <a:gd name="T40" fmla="*/ 116 w 147"/>
                <a:gd name="T41" fmla="*/ 192 h 340"/>
                <a:gd name="T42" fmla="*/ 109 w 147"/>
                <a:gd name="T43" fmla="*/ 204 h 340"/>
                <a:gd name="T44" fmla="*/ 101 w 147"/>
                <a:gd name="T45" fmla="*/ 217 h 340"/>
                <a:gd name="T46" fmla="*/ 90 w 147"/>
                <a:gd name="T47" fmla="*/ 231 h 340"/>
                <a:gd name="T48" fmla="*/ 79 w 147"/>
                <a:gd name="T49" fmla="*/ 246 h 340"/>
                <a:gd name="T50" fmla="*/ 46 w 147"/>
                <a:gd name="T51" fmla="*/ 282 h 340"/>
                <a:gd name="T52" fmla="*/ 2 w 147"/>
                <a:gd name="T53" fmla="*/ 336 h 340"/>
                <a:gd name="T54" fmla="*/ 2 w 147"/>
                <a:gd name="T55" fmla="*/ 340 h 340"/>
                <a:gd name="T56" fmla="*/ 2 w 147"/>
                <a:gd name="T57" fmla="*/ 336 h 340"/>
                <a:gd name="T58" fmla="*/ 0 w 147"/>
                <a:gd name="T59" fmla="*/ 338 h 340"/>
                <a:gd name="T60" fmla="*/ 2 w 147"/>
                <a:gd name="T61" fmla="*/ 340 h 340"/>
                <a:gd name="T62" fmla="*/ 7 w 147"/>
                <a:gd name="T63" fmla="*/ 336 h 3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7" h="340">
                  <a:moveTo>
                    <a:pt x="7" y="336"/>
                  </a:moveTo>
                  <a:lnTo>
                    <a:pt x="7" y="340"/>
                  </a:lnTo>
                  <a:lnTo>
                    <a:pt x="51" y="288"/>
                  </a:lnTo>
                  <a:lnTo>
                    <a:pt x="84" y="250"/>
                  </a:lnTo>
                  <a:lnTo>
                    <a:pt x="96" y="234"/>
                  </a:lnTo>
                  <a:lnTo>
                    <a:pt x="106" y="221"/>
                  </a:lnTo>
                  <a:lnTo>
                    <a:pt x="114" y="208"/>
                  </a:lnTo>
                  <a:lnTo>
                    <a:pt x="121" y="194"/>
                  </a:lnTo>
                  <a:lnTo>
                    <a:pt x="126" y="181"/>
                  </a:lnTo>
                  <a:lnTo>
                    <a:pt x="131" y="165"/>
                  </a:lnTo>
                  <a:lnTo>
                    <a:pt x="135" y="148"/>
                  </a:lnTo>
                  <a:lnTo>
                    <a:pt x="137" y="127"/>
                  </a:lnTo>
                  <a:lnTo>
                    <a:pt x="142" y="75"/>
                  </a:lnTo>
                  <a:lnTo>
                    <a:pt x="147" y="0"/>
                  </a:lnTo>
                  <a:lnTo>
                    <a:pt x="140" y="0"/>
                  </a:lnTo>
                  <a:lnTo>
                    <a:pt x="135" y="73"/>
                  </a:lnTo>
                  <a:lnTo>
                    <a:pt x="131" y="127"/>
                  </a:lnTo>
                  <a:lnTo>
                    <a:pt x="128" y="146"/>
                  </a:lnTo>
                  <a:lnTo>
                    <a:pt x="125" y="163"/>
                  </a:lnTo>
                  <a:lnTo>
                    <a:pt x="121" y="179"/>
                  </a:lnTo>
                  <a:lnTo>
                    <a:pt x="116" y="192"/>
                  </a:lnTo>
                  <a:lnTo>
                    <a:pt x="109" y="204"/>
                  </a:lnTo>
                  <a:lnTo>
                    <a:pt x="101" y="217"/>
                  </a:lnTo>
                  <a:lnTo>
                    <a:pt x="90" y="231"/>
                  </a:lnTo>
                  <a:lnTo>
                    <a:pt x="79" y="246"/>
                  </a:lnTo>
                  <a:lnTo>
                    <a:pt x="46" y="282"/>
                  </a:lnTo>
                  <a:lnTo>
                    <a:pt x="2" y="336"/>
                  </a:lnTo>
                  <a:lnTo>
                    <a:pt x="2" y="340"/>
                  </a:lnTo>
                  <a:lnTo>
                    <a:pt x="2" y="336"/>
                  </a:lnTo>
                  <a:lnTo>
                    <a:pt x="0" y="338"/>
                  </a:lnTo>
                  <a:lnTo>
                    <a:pt x="2" y="340"/>
                  </a:lnTo>
                  <a:lnTo>
                    <a:pt x="7" y="3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09" name="Freeform 1143"/>
            <p:cNvSpPr>
              <a:spLocks/>
            </p:cNvSpPr>
            <p:nvPr/>
          </p:nvSpPr>
          <p:spPr bwMode="auto">
            <a:xfrm>
              <a:off x="3713" y="1645"/>
              <a:ext cx="42" cy="271"/>
            </a:xfrm>
            <a:custGeom>
              <a:avLst/>
              <a:gdLst>
                <a:gd name="T0" fmla="*/ 22 w 42"/>
                <a:gd name="T1" fmla="*/ 271 h 271"/>
                <a:gd name="T2" fmla="*/ 22 w 42"/>
                <a:gd name="T3" fmla="*/ 267 h 271"/>
                <a:gd name="T4" fmla="*/ 13 w 42"/>
                <a:gd name="T5" fmla="*/ 246 h 271"/>
                <a:gd name="T6" fmla="*/ 8 w 42"/>
                <a:gd name="T7" fmla="*/ 227 h 271"/>
                <a:gd name="T8" fmla="*/ 7 w 42"/>
                <a:gd name="T9" fmla="*/ 209 h 271"/>
                <a:gd name="T10" fmla="*/ 7 w 42"/>
                <a:gd name="T11" fmla="*/ 192 h 271"/>
                <a:gd name="T12" fmla="*/ 10 w 42"/>
                <a:gd name="T13" fmla="*/ 175 h 271"/>
                <a:gd name="T14" fmla="*/ 13 w 42"/>
                <a:gd name="T15" fmla="*/ 158 h 271"/>
                <a:gd name="T16" fmla="*/ 18 w 42"/>
                <a:gd name="T17" fmla="*/ 142 h 271"/>
                <a:gd name="T18" fmla="*/ 25 w 42"/>
                <a:gd name="T19" fmla="*/ 125 h 271"/>
                <a:gd name="T20" fmla="*/ 30 w 42"/>
                <a:gd name="T21" fmla="*/ 110 h 271"/>
                <a:gd name="T22" fmla="*/ 36 w 42"/>
                <a:gd name="T23" fmla="*/ 94 h 271"/>
                <a:gd name="T24" fmla="*/ 39 w 42"/>
                <a:gd name="T25" fmla="*/ 79 h 271"/>
                <a:gd name="T26" fmla="*/ 42 w 42"/>
                <a:gd name="T27" fmla="*/ 63 h 271"/>
                <a:gd name="T28" fmla="*/ 42 w 42"/>
                <a:gd name="T29" fmla="*/ 48 h 271"/>
                <a:gd name="T30" fmla="*/ 39 w 42"/>
                <a:gd name="T31" fmla="*/ 31 h 271"/>
                <a:gd name="T32" fmla="*/ 32 w 42"/>
                <a:gd name="T33" fmla="*/ 15 h 271"/>
                <a:gd name="T34" fmla="*/ 22 w 42"/>
                <a:gd name="T35" fmla="*/ 0 h 271"/>
                <a:gd name="T36" fmla="*/ 17 w 42"/>
                <a:gd name="T37" fmla="*/ 4 h 271"/>
                <a:gd name="T38" fmla="*/ 27 w 42"/>
                <a:gd name="T39" fmla="*/ 19 h 271"/>
                <a:gd name="T40" fmla="*/ 32 w 42"/>
                <a:gd name="T41" fmla="*/ 35 h 271"/>
                <a:gd name="T42" fmla="*/ 36 w 42"/>
                <a:gd name="T43" fmla="*/ 48 h 271"/>
                <a:gd name="T44" fmla="*/ 36 w 42"/>
                <a:gd name="T45" fmla="*/ 63 h 271"/>
                <a:gd name="T46" fmla="*/ 34 w 42"/>
                <a:gd name="T47" fmla="*/ 77 h 271"/>
                <a:gd name="T48" fmla="*/ 30 w 42"/>
                <a:gd name="T49" fmla="*/ 92 h 271"/>
                <a:gd name="T50" fmla="*/ 25 w 42"/>
                <a:gd name="T51" fmla="*/ 108 h 271"/>
                <a:gd name="T52" fmla="*/ 18 w 42"/>
                <a:gd name="T53" fmla="*/ 123 h 271"/>
                <a:gd name="T54" fmla="*/ 13 w 42"/>
                <a:gd name="T55" fmla="*/ 138 h 271"/>
                <a:gd name="T56" fmla="*/ 8 w 42"/>
                <a:gd name="T57" fmla="*/ 156 h 271"/>
                <a:gd name="T58" fmla="*/ 3 w 42"/>
                <a:gd name="T59" fmla="*/ 173 h 271"/>
                <a:gd name="T60" fmla="*/ 0 w 42"/>
                <a:gd name="T61" fmla="*/ 190 h 271"/>
                <a:gd name="T62" fmla="*/ 0 w 42"/>
                <a:gd name="T63" fmla="*/ 209 h 271"/>
                <a:gd name="T64" fmla="*/ 1 w 42"/>
                <a:gd name="T65" fmla="*/ 229 h 271"/>
                <a:gd name="T66" fmla="*/ 7 w 42"/>
                <a:gd name="T67" fmla="*/ 250 h 271"/>
                <a:gd name="T68" fmla="*/ 17 w 42"/>
                <a:gd name="T69" fmla="*/ 271 h 271"/>
                <a:gd name="T70" fmla="*/ 17 w 42"/>
                <a:gd name="T71" fmla="*/ 267 h 271"/>
                <a:gd name="T72" fmla="*/ 22 w 42"/>
                <a:gd name="T73" fmla="*/ 271 h 271"/>
                <a:gd name="T74" fmla="*/ 22 w 42"/>
                <a:gd name="T75" fmla="*/ 269 h 271"/>
                <a:gd name="T76" fmla="*/ 22 w 42"/>
                <a:gd name="T77" fmla="*/ 267 h 271"/>
                <a:gd name="T78" fmla="*/ 22 w 42"/>
                <a:gd name="T79" fmla="*/ 271 h 2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2" h="271">
                  <a:moveTo>
                    <a:pt x="22" y="271"/>
                  </a:moveTo>
                  <a:lnTo>
                    <a:pt x="22" y="267"/>
                  </a:lnTo>
                  <a:lnTo>
                    <a:pt x="13" y="246"/>
                  </a:lnTo>
                  <a:lnTo>
                    <a:pt x="8" y="227"/>
                  </a:lnTo>
                  <a:lnTo>
                    <a:pt x="7" y="209"/>
                  </a:lnTo>
                  <a:lnTo>
                    <a:pt x="7" y="192"/>
                  </a:lnTo>
                  <a:lnTo>
                    <a:pt x="10" y="175"/>
                  </a:lnTo>
                  <a:lnTo>
                    <a:pt x="13" y="158"/>
                  </a:lnTo>
                  <a:lnTo>
                    <a:pt x="18" y="142"/>
                  </a:lnTo>
                  <a:lnTo>
                    <a:pt x="25" y="125"/>
                  </a:lnTo>
                  <a:lnTo>
                    <a:pt x="30" y="110"/>
                  </a:lnTo>
                  <a:lnTo>
                    <a:pt x="36" y="94"/>
                  </a:lnTo>
                  <a:lnTo>
                    <a:pt x="39" y="79"/>
                  </a:lnTo>
                  <a:lnTo>
                    <a:pt x="42" y="63"/>
                  </a:lnTo>
                  <a:lnTo>
                    <a:pt x="42" y="48"/>
                  </a:lnTo>
                  <a:lnTo>
                    <a:pt x="39" y="31"/>
                  </a:lnTo>
                  <a:lnTo>
                    <a:pt x="32" y="15"/>
                  </a:lnTo>
                  <a:lnTo>
                    <a:pt x="22" y="0"/>
                  </a:lnTo>
                  <a:lnTo>
                    <a:pt x="17" y="4"/>
                  </a:lnTo>
                  <a:lnTo>
                    <a:pt x="27" y="19"/>
                  </a:lnTo>
                  <a:lnTo>
                    <a:pt x="32" y="35"/>
                  </a:lnTo>
                  <a:lnTo>
                    <a:pt x="36" y="48"/>
                  </a:lnTo>
                  <a:lnTo>
                    <a:pt x="36" y="63"/>
                  </a:lnTo>
                  <a:lnTo>
                    <a:pt x="34" y="77"/>
                  </a:lnTo>
                  <a:lnTo>
                    <a:pt x="30" y="92"/>
                  </a:lnTo>
                  <a:lnTo>
                    <a:pt x="25" y="108"/>
                  </a:lnTo>
                  <a:lnTo>
                    <a:pt x="18" y="123"/>
                  </a:lnTo>
                  <a:lnTo>
                    <a:pt x="13" y="138"/>
                  </a:lnTo>
                  <a:lnTo>
                    <a:pt x="8" y="156"/>
                  </a:lnTo>
                  <a:lnTo>
                    <a:pt x="3" y="173"/>
                  </a:lnTo>
                  <a:lnTo>
                    <a:pt x="0" y="190"/>
                  </a:lnTo>
                  <a:lnTo>
                    <a:pt x="0" y="209"/>
                  </a:lnTo>
                  <a:lnTo>
                    <a:pt x="1" y="229"/>
                  </a:lnTo>
                  <a:lnTo>
                    <a:pt x="7" y="250"/>
                  </a:lnTo>
                  <a:lnTo>
                    <a:pt x="17" y="271"/>
                  </a:lnTo>
                  <a:lnTo>
                    <a:pt x="17" y="267"/>
                  </a:lnTo>
                  <a:lnTo>
                    <a:pt x="22" y="271"/>
                  </a:lnTo>
                  <a:lnTo>
                    <a:pt x="22" y="269"/>
                  </a:lnTo>
                  <a:lnTo>
                    <a:pt x="22" y="267"/>
                  </a:lnTo>
                  <a:lnTo>
                    <a:pt x="22" y="2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0" name="Freeform 1144"/>
            <p:cNvSpPr>
              <a:spLocks/>
            </p:cNvSpPr>
            <p:nvPr/>
          </p:nvSpPr>
          <p:spPr bwMode="auto">
            <a:xfrm>
              <a:off x="3569" y="1912"/>
              <a:ext cx="166" cy="192"/>
            </a:xfrm>
            <a:custGeom>
              <a:avLst/>
              <a:gdLst>
                <a:gd name="T0" fmla="*/ 11 w 166"/>
                <a:gd name="T1" fmla="*/ 192 h 192"/>
                <a:gd name="T2" fmla="*/ 11 w 166"/>
                <a:gd name="T3" fmla="*/ 188 h 192"/>
                <a:gd name="T4" fmla="*/ 9 w 166"/>
                <a:gd name="T5" fmla="*/ 182 h 192"/>
                <a:gd name="T6" fmla="*/ 7 w 166"/>
                <a:gd name="T7" fmla="*/ 175 h 192"/>
                <a:gd name="T8" fmla="*/ 7 w 166"/>
                <a:gd name="T9" fmla="*/ 169 h 192"/>
                <a:gd name="T10" fmla="*/ 7 w 166"/>
                <a:gd name="T11" fmla="*/ 163 h 192"/>
                <a:gd name="T12" fmla="*/ 12 w 166"/>
                <a:gd name="T13" fmla="*/ 150 h 192"/>
                <a:gd name="T14" fmla="*/ 19 w 166"/>
                <a:gd name="T15" fmla="*/ 138 h 192"/>
                <a:gd name="T16" fmla="*/ 29 w 166"/>
                <a:gd name="T17" fmla="*/ 125 h 192"/>
                <a:gd name="T18" fmla="*/ 40 w 166"/>
                <a:gd name="T19" fmla="*/ 113 h 192"/>
                <a:gd name="T20" fmla="*/ 53 w 166"/>
                <a:gd name="T21" fmla="*/ 102 h 192"/>
                <a:gd name="T22" fmla="*/ 69 w 166"/>
                <a:gd name="T23" fmla="*/ 88 h 192"/>
                <a:gd name="T24" fmla="*/ 98 w 166"/>
                <a:gd name="T25" fmla="*/ 67 h 192"/>
                <a:gd name="T26" fmla="*/ 127 w 166"/>
                <a:gd name="T27" fmla="*/ 46 h 192"/>
                <a:gd name="T28" fmla="*/ 140 w 166"/>
                <a:gd name="T29" fmla="*/ 34 h 192"/>
                <a:gd name="T30" fmla="*/ 151 w 166"/>
                <a:gd name="T31" fmla="*/ 25 h 192"/>
                <a:gd name="T32" fmla="*/ 159 w 166"/>
                <a:gd name="T33" fmla="*/ 13 h 192"/>
                <a:gd name="T34" fmla="*/ 166 w 166"/>
                <a:gd name="T35" fmla="*/ 4 h 192"/>
                <a:gd name="T36" fmla="*/ 161 w 166"/>
                <a:gd name="T37" fmla="*/ 0 h 192"/>
                <a:gd name="T38" fmla="*/ 154 w 166"/>
                <a:gd name="T39" fmla="*/ 10 h 192"/>
                <a:gd name="T40" fmla="*/ 147 w 166"/>
                <a:gd name="T41" fmla="*/ 19 h 192"/>
                <a:gd name="T42" fmla="*/ 135 w 166"/>
                <a:gd name="T43" fmla="*/ 29 h 192"/>
                <a:gd name="T44" fmla="*/ 123 w 166"/>
                <a:gd name="T45" fmla="*/ 38 h 192"/>
                <a:gd name="T46" fmla="*/ 94 w 166"/>
                <a:gd name="T47" fmla="*/ 61 h 192"/>
                <a:gd name="T48" fmla="*/ 64 w 166"/>
                <a:gd name="T49" fmla="*/ 82 h 192"/>
                <a:gd name="T50" fmla="*/ 50 w 166"/>
                <a:gd name="T51" fmla="*/ 96 h 192"/>
                <a:gd name="T52" fmla="*/ 36 w 166"/>
                <a:gd name="T53" fmla="*/ 107 h 192"/>
                <a:gd name="T54" fmla="*/ 24 w 166"/>
                <a:gd name="T55" fmla="*/ 119 h 192"/>
                <a:gd name="T56" fmla="*/ 14 w 166"/>
                <a:gd name="T57" fmla="*/ 132 h 192"/>
                <a:gd name="T58" fmla="*/ 6 w 166"/>
                <a:gd name="T59" fmla="*/ 146 h 192"/>
                <a:gd name="T60" fmla="*/ 2 w 166"/>
                <a:gd name="T61" fmla="*/ 161 h 192"/>
                <a:gd name="T62" fmla="*/ 0 w 166"/>
                <a:gd name="T63" fmla="*/ 169 h 192"/>
                <a:gd name="T64" fmla="*/ 0 w 166"/>
                <a:gd name="T65" fmla="*/ 176 h 192"/>
                <a:gd name="T66" fmla="*/ 2 w 166"/>
                <a:gd name="T67" fmla="*/ 184 h 192"/>
                <a:gd name="T68" fmla="*/ 4 w 166"/>
                <a:gd name="T69" fmla="*/ 192 h 192"/>
                <a:gd name="T70" fmla="*/ 4 w 166"/>
                <a:gd name="T71" fmla="*/ 188 h 192"/>
                <a:gd name="T72" fmla="*/ 11 w 166"/>
                <a:gd name="T73" fmla="*/ 192 h 192"/>
                <a:gd name="T74" fmla="*/ 11 w 166"/>
                <a:gd name="T75" fmla="*/ 190 h 192"/>
                <a:gd name="T76" fmla="*/ 11 w 166"/>
                <a:gd name="T77" fmla="*/ 188 h 192"/>
                <a:gd name="T78" fmla="*/ 11 w 166"/>
                <a:gd name="T79" fmla="*/ 192 h 1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66" h="192">
                  <a:moveTo>
                    <a:pt x="11" y="192"/>
                  </a:moveTo>
                  <a:lnTo>
                    <a:pt x="11" y="188"/>
                  </a:lnTo>
                  <a:lnTo>
                    <a:pt x="9" y="182"/>
                  </a:lnTo>
                  <a:lnTo>
                    <a:pt x="7" y="175"/>
                  </a:lnTo>
                  <a:lnTo>
                    <a:pt x="7" y="169"/>
                  </a:lnTo>
                  <a:lnTo>
                    <a:pt x="7" y="163"/>
                  </a:lnTo>
                  <a:lnTo>
                    <a:pt x="12" y="150"/>
                  </a:lnTo>
                  <a:lnTo>
                    <a:pt x="19" y="138"/>
                  </a:lnTo>
                  <a:lnTo>
                    <a:pt x="29" y="125"/>
                  </a:lnTo>
                  <a:lnTo>
                    <a:pt x="40" y="113"/>
                  </a:lnTo>
                  <a:lnTo>
                    <a:pt x="53" y="102"/>
                  </a:lnTo>
                  <a:lnTo>
                    <a:pt x="69" y="88"/>
                  </a:lnTo>
                  <a:lnTo>
                    <a:pt x="98" y="67"/>
                  </a:lnTo>
                  <a:lnTo>
                    <a:pt x="127" y="46"/>
                  </a:lnTo>
                  <a:lnTo>
                    <a:pt x="140" y="34"/>
                  </a:lnTo>
                  <a:lnTo>
                    <a:pt x="151" y="25"/>
                  </a:lnTo>
                  <a:lnTo>
                    <a:pt x="159" y="13"/>
                  </a:lnTo>
                  <a:lnTo>
                    <a:pt x="166" y="4"/>
                  </a:lnTo>
                  <a:lnTo>
                    <a:pt x="161" y="0"/>
                  </a:lnTo>
                  <a:lnTo>
                    <a:pt x="154" y="10"/>
                  </a:lnTo>
                  <a:lnTo>
                    <a:pt x="147" y="19"/>
                  </a:lnTo>
                  <a:lnTo>
                    <a:pt x="135" y="29"/>
                  </a:lnTo>
                  <a:lnTo>
                    <a:pt x="123" y="38"/>
                  </a:lnTo>
                  <a:lnTo>
                    <a:pt x="94" y="61"/>
                  </a:lnTo>
                  <a:lnTo>
                    <a:pt x="64" y="82"/>
                  </a:lnTo>
                  <a:lnTo>
                    <a:pt x="50" y="96"/>
                  </a:lnTo>
                  <a:lnTo>
                    <a:pt x="36" y="107"/>
                  </a:lnTo>
                  <a:lnTo>
                    <a:pt x="24" y="119"/>
                  </a:lnTo>
                  <a:lnTo>
                    <a:pt x="14" y="132"/>
                  </a:lnTo>
                  <a:lnTo>
                    <a:pt x="6" y="146"/>
                  </a:lnTo>
                  <a:lnTo>
                    <a:pt x="2" y="161"/>
                  </a:lnTo>
                  <a:lnTo>
                    <a:pt x="0" y="169"/>
                  </a:lnTo>
                  <a:lnTo>
                    <a:pt x="0" y="176"/>
                  </a:lnTo>
                  <a:lnTo>
                    <a:pt x="2" y="184"/>
                  </a:lnTo>
                  <a:lnTo>
                    <a:pt x="4" y="192"/>
                  </a:lnTo>
                  <a:lnTo>
                    <a:pt x="4" y="188"/>
                  </a:lnTo>
                  <a:lnTo>
                    <a:pt x="11" y="192"/>
                  </a:lnTo>
                  <a:lnTo>
                    <a:pt x="11" y="190"/>
                  </a:lnTo>
                  <a:lnTo>
                    <a:pt x="11" y="188"/>
                  </a:lnTo>
                  <a:lnTo>
                    <a:pt x="11" y="19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1" name="Freeform 1145"/>
            <p:cNvSpPr>
              <a:spLocks/>
            </p:cNvSpPr>
            <p:nvPr/>
          </p:nvSpPr>
          <p:spPr bwMode="auto">
            <a:xfrm>
              <a:off x="3549" y="2100"/>
              <a:ext cx="102" cy="541"/>
            </a:xfrm>
            <a:custGeom>
              <a:avLst/>
              <a:gdLst>
                <a:gd name="T0" fmla="*/ 102 w 102"/>
                <a:gd name="T1" fmla="*/ 539 h 541"/>
                <a:gd name="T2" fmla="*/ 101 w 102"/>
                <a:gd name="T3" fmla="*/ 535 h 541"/>
                <a:gd name="T4" fmla="*/ 85 w 102"/>
                <a:gd name="T5" fmla="*/ 516 h 541"/>
                <a:gd name="T6" fmla="*/ 72 w 102"/>
                <a:gd name="T7" fmla="*/ 493 h 541"/>
                <a:gd name="T8" fmla="*/ 60 w 102"/>
                <a:gd name="T9" fmla="*/ 464 h 541"/>
                <a:gd name="T10" fmla="*/ 48 w 102"/>
                <a:gd name="T11" fmla="*/ 434 h 541"/>
                <a:gd name="T12" fmla="*/ 38 w 102"/>
                <a:gd name="T13" fmla="*/ 399 h 541"/>
                <a:gd name="T14" fmla="*/ 27 w 102"/>
                <a:gd name="T15" fmla="*/ 365 h 541"/>
                <a:gd name="T16" fmla="*/ 20 w 102"/>
                <a:gd name="T17" fmla="*/ 326 h 541"/>
                <a:gd name="T18" fmla="*/ 14 w 102"/>
                <a:gd name="T19" fmla="*/ 288 h 541"/>
                <a:gd name="T20" fmla="*/ 10 w 102"/>
                <a:gd name="T21" fmla="*/ 248 h 541"/>
                <a:gd name="T22" fmla="*/ 7 w 102"/>
                <a:gd name="T23" fmla="*/ 209 h 541"/>
                <a:gd name="T24" fmla="*/ 5 w 102"/>
                <a:gd name="T25" fmla="*/ 171 h 541"/>
                <a:gd name="T26" fmla="*/ 7 w 102"/>
                <a:gd name="T27" fmla="*/ 132 h 541"/>
                <a:gd name="T28" fmla="*/ 10 w 102"/>
                <a:gd name="T29" fmla="*/ 96 h 541"/>
                <a:gd name="T30" fmla="*/ 14 w 102"/>
                <a:gd name="T31" fmla="*/ 63 h 541"/>
                <a:gd name="T32" fmla="*/ 22 w 102"/>
                <a:gd name="T33" fmla="*/ 31 h 541"/>
                <a:gd name="T34" fmla="*/ 31 w 102"/>
                <a:gd name="T35" fmla="*/ 4 h 541"/>
                <a:gd name="T36" fmla="*/ 24 w 102"/>
                <a:gd name="T37" fmla="*/ 0 h 541"/>
                <a:gd name="T38" fmla="*/ 15 w 102"/>
                <a:gd name="T39" fmla="*/ 29 h 541"/>
                <a:gd name="T40" fmla="*/ 9 w 102"/>
                <a:gd name="T41" fmla="*/ 61 h 541"/>
                <a:gd name="T42" fmla="*/ 3 w 102"/>
                <a:gd name="T43" fmla="*/ 96 h 541"/>
                <a:gd name="T44" fmla="*/ 0 w 102"/>
                <a:gd name="T45" fmla="*/ 132 h 541"/>
                <a:gd name="T46" fmla="*/ 0 w 102"/>
                <a:gd name="T47" fmla="*/ 171 h 541"/>
                <a:gd name="T48" fmla="*/ 0 w 102"/>
                <a:gd name="T49" fmla="*/ 209 h 541"/>
                <a:gd name="T50" fmla="*/ 3 w 102"/>
                <a:gd name="T51" fmla="*/ 250 h 541"/>
                <a:gd name="T52" fmla="*/ 9 w 102"/>
                <a:gd name="T53" fmla="*/ 288 h 541"/>
                <a:gd name="T54" fmla="*/ 14 w 102"/>
                <a:gd name="T55" fmla="*/ 328 h 541"/>
                <a:gd name="T56" fmla="*/ 22 w 102"/>
                <a:gd name="T57" fmla="*/ 365 h 541"/>
                <a:gd name="T58" fmla="*/ 31 w 102"/>
                <a:gd name="T59" fmla="*/ 401 h 541"/>
                <a:gd name="T60" fmla="*/ 41 w 102"/>
                <a:gd name="T61" fmla="*/ 436 h 541"/>
                <a:gd name="T62" fmla="*/ 53 w 102"/>
                <a:gd name="T63" fmla="*/ 468 h 541"/>
                <a:gd name="T64" fmla="*/ 67 w 102"/>
                <a:gd name="T65" fmla="*/ 495 h 541"/>
                <a:gd name="T66" fmla="*/ 80 w 102"/>
                <a:gd name="T67" fmla="*/ 520 h 541"/>
                <a:gd name="T68" fmla="*/ 96 w 102"/>
                <a:gd name="T69" fmla="*/ 541 h 541"/>
                <a:gd name="T70" fmla="*/ 96 w 102"/>
                <a:gd name="T71" fmla="*/ 537 h 541"/>
                <a:gd name="T72" fmla="*/ 102 w 102"/>
                <a:gd name="T73" fmla="*/ 539 h 541"/>
                <a:gd name="T74" fmla="*/ 102 w 102"/>
                <a:gd name="T75" fmla="*/ 537 h 541"/>
                <a:gd name="T76" fmla="*/ 101 w 102"/>
                <a:gd name="T77" fmla="*/ 535 h 541"/>
                <a:gd name="T78" fmla="*/ 102 w 102"/>
                <a:gd name="T79" fmla="*/ 539 h 5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2" h="541">
                  <a:moveTo>
                    <a:pt x="102" y="539"/>
                  </a:moveTo>
                  <a:lnTo>
                    <a:pt x="101" y="535"/>
                  </a:lnTo>
                  <a:lnTo>
                    <a:pt x="85" y="516"/>
                  </a:lnTo>
                  <a:lnTo>
                    <a:pt x="72" y="493"/>
                  </a:lnTo>
                  <a:lnTo>
                    <a:pt x="60" y="464"/>
                  </a:lnTo>
                  <a:lnTo>
                    <a:pt x="48" y="434"/>
                  </a:lnTo>
                  <a:lnTo>
                    <a:pt x="38" y="399"/>
                  </a:lnTo>
                  <a:lnTo>
                    <a:pt x="27" y="365"/>
                  </a:lnTo>
                  <a:lnTo>
                    <a:pt x="20" y="326"/>
                  </a:lnTo>
                  <a:lnTo>
                    <a:pt x="14" y="288"/>
                  </a:lnTo>
                  <a:lnTo>
                    <a:pt x="10" y="248"/>
                  </a:lnTo>
                  <a:lnTo>
                    <a:pt x="7" y="209"/>
                  </a:lnTo>
                  <a:lnTo>
                    <a:pt x="5" y="171"/>
                  </a:lnTo>
                  <a:lnTo>
                    <a:pt x="7" y="132"/>
                  </a:lnTo>
                  <a:lnTo>
                    <a:pt x="10" y="96"/>
                  </a:lnTo>
                  <a:lnTo>
                    <a:pt x="14" y="63"/>
                  </a:lnTo>
                  <a:lnTo>
                    <a:pt x="22" y="31"/>
                  </a:lnTo>
                  <a:lnTo>
                    <a:pt x="31" y="4"/>
                  </a:lnTo>
                  <a:lnTo>
                    <a:pt x="24" y="0"/>
                  </a:lnTo>
                  <a:lnTo>
                    <a:pt x="15" y="29"/>
                  </a:lnTo>
                  <a:lnTo>
                    <a:pt x="9" y="61"/>
                  </a:lnTo>
                  <a:lnTo>
                    <a:pt x="3" y="96"/>
                  </a:lnTo>
                  <a:lnTo>
                    <a:pt x="0" y="132"/>
                  </a:lnTo>
                  <a:lnTo>
                    <a:pt x="0" y="171"/>
                  </a:lnTo>
                  <a:lnTo>
                    <a:pt x="0" y="209"/>
                  </a:lnTo>
                  <a:lnTo>
                    <a:pt x="3" y="250"/>
                  </a:lnTo>
                  <a:lnTo>
                    <a:pt x="9" y="288"/>
                  </a:lnTo>
                  <a:lnTo>
                    <a:pt x="14" y="328"/>
                  </a:lnTo>
                  <a:lnTo>
                    <a:pt x="22" y="365"/>
                  </a:lnTo>
                  <a:lnTo>
                    <a:pt x="31" y="401"/>
                  </a:lnTo>
                  <a:lnTo>
                    <a:pt x="41" y="436"/>
                  </a:lnTo>
                  <a:lnTo>
                    <a:pt x="53" y="468"/>
                  </a:lnTo>
                  <a:lnTo>
                    <a:pt x="67" y="495"/>
                  </a:lnTo>
                  <a:lnTo>
                    <a:pt x="80" y="520"/>
                  </a:lnTo>
                  <a:lnTo>
                    <a:pt x="96" y="541"/>
                  </a:lnTo>
                  <a:lnTo>
                    <a:pt x="96" y="537"/>
                  </a:lnTo>
                  <a:lnTo>
                    <a:pt x="102" y="539"/>
                  </a:lnTo>
                  <a:lnTo>
                    <a:pt x="102" y="537"/>
                  </a:lnTo>
                  <a:lnTo>
                    <a:pt x="101" y="535"/>
                  </a:lnTo>
                  <a:lnTo>
                    <a:pt x="102" y="5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2" name="Freeform 1146"/>
            <p:cNvSpPr>
              <a:spLocks/>
            </p:cNvSpPr>
            <p:nvPr/>
          </p:nvSpPr>
          <p:spPr bwMode="auto">
            <a:xfrm>
              <a:off x="3561" y="2637"/>
              <a:ext cx="90" cy="94"/>
            </a:xfrm>
            <a:custGeom>
              <a:avLst/>
              <a:gdLst>
                <a:gd name="T0" fmla="*/ 7 w 90"/>
                <a:gd name="T1" fmla="*/ 91 h 94"/>
                <a:gd name="T2" fmla="*/ 5 w 90"/>
                <a:gd name="T3" fmla="*/ 94 h 94"/>
                <a:gd name="T4" fmla="*/ 26 w 90"/>
                <a:gd name="T5" fmla="*/ 79 h 94"/>
                <a:gd name="T6" fmla="*/ 41 w 90"/>
                <a:gd name="T7" fmla="*/ 69 h 94"/>
                <a:gd name="T8" fmla="*/ 53 w 90"/>
                <a:gd name="T9" fmla="*/ 64 h 94"/>
                <a:gd name="T10" fmla="*/ 63 w 90"/>
                <a:gd name="T11" fmla="*/ 56 h 94"/>
                <a:gd name="T12" fmla="*/ 72 w 90"/>
                <a:gd name="T13" fmla="*/ 50 h 94"/>
                <a:gd name="T14" fmla="*/ 78 w 90"/>
                <a:gd name="T15" fmla="*/ 39 h 94"/>
                <a:gd name="T16" fmla="*/ 84 w 90"/>
                <a:gd name="T17" fmla="*/ 23 h 94"/>
                <a:gd name="T18" fmla="*/ 90 w 90"/>
                <a:gd name="T19" fmla="*/ 2 h 94"/>
                <a:gd name="T20" fmla="*/ 84 w 90"/>
                <a:gd name="T21" fmla="*/ 0 h 94"/>
                <a:gd name="T22" fmla="*/ 78 w 90"/>
                <a:gd name="T23" fmla="*/ 22 h 94"/>
                <a:gd name="T24" fmla="*/ 73 w 90"/>
                <a:gd name="T25" fmla="*/ 37 h 94"/>
                <a:gd name="T26" fmla="*/ 68 w 90"/>
                <a:gd name="T27" fmla="*/ 45 h 94"/>
                <a:gd name="T28" fmla="*/ 60 w 90"/>
                <a:gd name="T29" fmla="*/ 50 h 94"/>
                <a:gd name="T30" fmla="*/ 51 w 90"/>
                <a:gd name="T31" fmla="*/ 56 h 94"/>
                <a:gd name="T32" fmla="*/ 37 w 90"/>
                <a:gd name="T33" fmla="*/ 64 h 94"/>
                <a:gd name="T34" fmla="*/ 22 w 90"/>
                <a:gd name="T35" fmla="*/ 73 h 94"/>
                <a:gd name="T36" fmla="*/ 2 w 90"/>
                <a:gd name="T37" fmla="*/ 89 h 94"/>
                <a:gd name="T38" fmla="*/ 0 w 90"/>
                <a:gd name="T39" fmla="*/ 93 h 94"/>
                <a:gd name="T40" fmla="*/ 2 w 90"/>
                <a:gd name="T41" fmla="*/ 89 h 94"/>
                <a:gd name="T42" fmla="*/ 0 w 90"/>
                <a:gd name="T43" fmla="*/ 89 h 94"/>
                <a:gd name="T44" fmla="*/ 0 w 90"/>
                <a:gd name="T45" fmla="*/ 93 h 94"/>
                <a:gd name="T46" fmla="*/ 7 w 90"/>
                <a:gd name="T47" fmla="*/ 91 h 9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0" h="94">
                  <a:moveTo>
                    <a:pt x="7" y="91"/>
                  </a:moveTo>
                  <a:lnTo>
                    <a:pt x="5" y="94"/>
                  </a:lnTo>
                  <a:lnTo>
                    <a:pt x="26" y="79"/>
                  </a:lnTo>
                  <a:lnTo>
                    <a:pt x="41" y="69"/>
                  </a:lnTo>
                  <a:lnTo>
                    <a:pt x="53" y="64"/>
                  </a:lnTo>
                  <a:lnTo>
                    <a:pt x="63" y="56"/>
                  </a:lnTo>
                  <a:lnTo>
                    <a:pt x="72" y="50"/>
                  </a:lnTo>
                  <a:lnTo>
                    <a:pt x="78" y="39"/>
                  </a:lnTo>
                  <a:lnTo>
                    <a:pt x="84" y="23"/>
                  </a:lnTo>
                  <a:lnTo>
                    <a:pt x="90" y="2"/>
                  </a:lnTo>
                  <a:lnTo>
                    <a:pt x="84" y="0"/>
                  </a:lnTo>
                  <a:lnTo>
                    <a:pt x="78" y="22"/>
                  </a:lnTo>
                  <a:lnTo>
                    <a:pt x="73" y="37"/>
                  </a:lnTo>
                  <a:lnTo>
                    <a:pt x="68" y="45"/>
                  </a:lnTo>
                  <a:lnTo>
                    <a:pt x="60" y="50"/>
                  </a:lnTo>
                  <a:lnTo>
                    <a:pt x="51" y="56"/>
                  </a:lnTo>
                  <a:lnTo>
                    <a:pt x="37" y="64"/>
                  </a:lnTo>
                  <a:lnTo>
                    <a:pt x="22" y="73"/>
                  </a:lnTo>
                  <a:lnTo>
                    <a:pt x="2" y="89"/>
                  </a:lnTo>
                  <a:lnTo>
                    <a:pt x="0" y="93"/>
                  </a:lnTo>
                  <a:lnTo>
                    <a:pt x="2" y="89"/>
                  </a:lnTo>
                  <a:lnTo>
                    <a:pt x="0" y="89"/>
                  </a:lnTo>
                  <a:lnTo>
                    <a:pt x="0" y="93"/>
                  </a:lnTo>
                  <a:lnTo>
                    <a:pt x="7" y="9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3" name="Freeform 1147"/>
            <p:cNvSpPr>
              <a:spLocks/>
            </p:cNvSpPr>
            <p:nvPr/>
          </p:nvSpPr>
          <p:spPr bwMode="auto">
            <a:xfrm>
              <a:off x="3561" y="2728"/>
              <a:ext cx="31" cy="203"/>
            </a:xfrm>
            <a:custGeom>
              <a:avLst/>
              <a:gdLst>
                <a:gd name="T0" fmla="*/ 29 w 31"/>
                <a:gd name="T1" fmla="*/ 203 h 203"/>
                <a:gd name="T2" fmla="*/ 29 w 31"/>
                <a:gd name="T3" fmla="*/ 199 h 203"/>
                <a:gd name="T4" fmla="*/ 7 w 31"/>
                <a:gd name="T5" fmla="*/ 0 h 203"/>
                <a:gd name="T6" fmla="*/ 0 w 31"/>
                <a:gd name="T7" fmla="*/ 2 h 203"/>
                <a:gd name="T8" fmla="*/ 24 w 31"/>
                <a:gd name="T9" fmla="*/ 199 h 203"/>
                <a:gd name="T10" fmla="*/ 26 w 31"/>
                <a:gd name="T11" fmla="*/ 195 h 203"/>
                <a:gd name="T12" fmla="*/ 29 w 31"/>
                <a:gd name="T13" fmla="*/ 203 h 203"/>
                <a:gd name="T14" fmla="*/ 31 w 31"/>
                <a:gd name="T15" fmla="*/ 201 h 203"/>
                <a:gd name="T16" fmla="*/ 29 w 31"/>
                <a:gd name="T17" fmla="*/ 199 h 203"/>
                <a:gd name="T18" fmla="*/ 29 w 31"/>
                <a:gd name="T19" fmla="*/ 203 h 2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203">
                  <a:moveTo>
                    <a:pt x="29" y="203"/>
                  </a:moveTo>
                  <a:lnTo>
                    <a:pt x="29" y="199"/>
                  </a:lnTo>
                  <a:lnTo>
                    <a:pt x="7" y="0"/>
                  </a:lnTo>
                  <a:lnTo>
                    <a:pt x="0" y="2"/>
                  </a:lnTo>
                  <a:lnTo>
                    <a:pt x="24" y="199"/>
                  </a:lnTo>
                  <a:lnTo>
                    <a:pt x="26" y="195"/>
                  </a:lnTo>
                  <a:lnTo>
                    <a:pt x="29" y="203"/>
                  </a:lnTo>
                  <a:lnTo>
                    <a:pt x="31" y="201"/>
                  </a:lnTo>
                  <a:lnTo>
                    <a:pt x="29" y="199"/>
                  </a:lnTo>
                  <a:lnTo>
                    <a:pt x="29" y="20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4" name="Freeform 1148"/>
            <p:cNvSpPr>
              <a:spLocks/>
            </p:cNvSpPr>
            <p:nvPr/>
          </p:nvSpPr>
          <p:spPr bwMode="auto">
            <a:xfrm>
              <a:off x="3508" y="2923"/>
              <a:ext cx="82" cy="60"/>
            </a:xfrm>
            <a:custGeom>
              <a:avLst/>
              <a:gdLst>
                <a:gd name="T0" fmla="*/ 7 w 82"/>
                <a:gd name="T1" fmla="*/ 58 h 60"/>
                <a:gd name="T2" fmla="*/ 5 w 82"/>
                <a:gd name="T3" fmla="*/ 60 h 60"/>
                <a:gd name="T4" fmla="*/ 82 w 82"/>
                <a:gd name="T5" fmla="*/ 8 h 60"/>
                <a:gd name="T6" fmla="*/ 79 w 82"/>
                <a:gd name="T7" fmla="*/ 0 h 60"/>
                <a:gd name="T8" fmla="*/ 2 w 82"/>
                <a:gd name="T9" fmla="*/ 54 h 60"/>
                <a:gd name="T10" fmla="*/ 0 w 82"/>
                <a:gd name="T11" fmla="*/ 58 h 60"/>
                <a:gd name="T12" fmla="*/ 2 w 82"/>
                <a:gd name="T13" fmla="*/ 54 h 60"/>
                <a:gd name="T14" fmla="*/ 0 w 82"/>
                <a:gd name="T15" fmla="*/ 56 h 60"/>
                <a:gd name="T16" fmla="*/ 0 w 82"/>
                <a:gd name="T17" fmla="*/ 58 h 60"/>
                <a:gd name="T18" fmla="*/ 7 w 82"/>
                <a:gd name="T19" fmla="*/ 58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 h="60">
                  <a:moveTo>
                    <a:pt x="7" y="58"/>
                  </a:moveTo>
                  <a:lnTo>
                    <a:pt x="5" y="60"/>
                  </a:lnTo>
                  <a:lnTo>
                    <a:pt x="82" y="8"/>
                  </a:lnTo>
                  <a:lnTo>
                    <a:pt x="79" y="0"/>
                  </a:lnTo>
                  <a:lnTo>
                    <a:pt x="2" y="54"/>
                  </a:lnTo>
                  <a:lnTo>
                    <a:pt x="0" y="58"/>
                  </a:lnTo>
                  <a:lnTo>
                    <a:pt x="2" y="54"/>
                  </a:lnTo>
                  <a:lnTo>
                    <a:pt x="0" y="56"/>
                  </a:lnTo>
                  <a:lnTo>
                    <a:pt x="0" y="58"/>
                  </a:lnTo>
                  <a:lnTo>
                    <a:pt x="7" y="5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5" name="Freeform 1149"/>
            <p:cNvSpPr>
              <a:spLocks/>
            </p:cNvSpPr>
            <p:nvPr/>
          </p:nvSpPr>
          <p:spPr bwMode="auto">
            <a:xfrm>
              <a:off x="3505" y="2981"/>
              <a:ext cx="10" cy="171"/>
            </a:xfrm>
            <a:custGeom>
              <a:avLst/>
              <a:gdLst>
                <a:gd name="T0" fmla="*/ 3 w 10"/>
                <a:gd name="T1" fmla="*/ 171 h 171"/>
                <a:gd name="T2" fmla="*/ 6 w 10"/>
                <a:gd name="T3" fmla="*/ 167 h 171"/>
                <a:gd name="T4" fmla="*/ 10 w 10"/>
                <a:gd name="T5" fmla="*/ 0 h 171"/>
                <a:gd name="T6" fmla="*/ 3 w 10"/>
                <a:gd name="T7" fmla="*/ 0 h 171"/>
                <a:gd name="T8" fmla="*/ 0 w 10"/>
                <a:gd name="T9" fmla="*/ 167 h 171"/>
                <a:gd name="T10" fmla="*/ 3 w 10"/>
                <a:gd name="T11" fmla="*/ 163 h 171"/>
                <a:gd name="T12" fmla="*/ 3 w 10"/>
                <a:gd name="T13" fmla="*/ 171 h 171"/>
                <a:gd name="T14" fmla="*/ 6 w 10"/>
                <a:gd name="T15" fmla="*/ 171 h 171"/>
                <a:gd name="T16" fmla="*/ 6 w 10"/>
                <a:gd name="T17" fmla="*/ 167 h 171"/>
                <a:gd name="T18" fmla="*/ 3 w 10"/>
                <a:gd name="T19" fmla="*/ 171 h 1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71">
                  <a:moveTo>
                    <a:pt x="3" y="171"/>
                  </a:moveTo>
                  <a:lnTo>
                    <a:pt x="6" y="167"/>
                  </a:lnTo>
                  <a:lnTo>
                    <a:pt x="10" y="0"/>
                  </a:lnTo>
                  <a:lnTo>
                    <a:pt x="3" y="0"/>
                  </a:lnTo>
                  <a:lnTo>
                    <a:pt x="0" y="167"/>
                  </a:lnTo>
                  <a:lnTo>
                    <a:pt x="3" y="163"/>
                  </a:lnTo>
                  <a:lnTo>
                    <a:pt x="3" y="171"/>
                  </a:lnTo>
                  <a:lnTo>
                    <a:pt x="6" y="171"/>
                  </a:lnTo>
                  <a:lnTo>
                    <a:pt x="6" y="167"/>
                  </a:lnTo>
                  <a:lnTo>
                    <a:pt x="3" y="1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6" name="Freeform 1150"/>
            <p:cNvSpPr>
              <a:spLocks/>
            </p:cNvSpPr>
            <p:nvPr/>
          </p:nvSpPr>
          <p:spPr bwMode="auto">
            <a:xfrm>
              <a:off x="3435" y="3098"/>
              <a:ext cx="73" cy="54"/>
            </a:xfrm>
            <a:custGeom>
              <a:avLst/>
              <a:gdLst>
                <a:gd name="T0" fmla="*/ 7 w 73"/>
                <a:gd name="T1" fmla="*/ 2 h 54"/>
                <a:gd name="T2" fmla="*/ 3 w 73"/>
                <a:gd name="T3" fmla="*/ 6 h 54"/>
                <a:gd name="T4" fmla="*/ 8 w 73"/>
                <a:gd name="T5" fmla="*/ 8 h 54"/>
                <a:gd name="T6" fmla="*/ 17 w 73"/>
                <a:gd name="T7" fmla="*/ 13 h 54"/>
                <a:gd name="T8" fmla="*/ 25 w 73"/>
                <a:gd name="T9" fmla="*/ 21 h 54"/>
                <a:gd name="T10" fmla="*/ 36 w 73"/>
                <a:gd name="T11" fmla="*/ 29 h 54"/>
                <a:gd name="T12" fmla="*/ 48 w 73"/>
                <a:gd name="T13" fmla="*/ 38 h 54"/>
                <a:gd name="T14" fmla="*/ 56 w 73"/>
                <a:gd name="T15" fmla="*/ 46 h 54"/>
                <a:gd name="T16" fmla="*/ 66 w 73"/>
                <a:gd name="T17" fmla="*/ 52 h 54"/>
                <a:gd name="T18" fmla="*/ 73 w 73"/>
                <a:gd name="T19" fmla="*/ 54 h 54"/>
                <a:gd name="T20" fmla="*/ 73 w 73"/>
                <a:gd name="T21" fmla="*/ 46 h 54"/>
                <a:gd name="T22" fmla="*/ 68 w 73"/>
                <a:gd name="T23" fmla="*/ 44 h 54"/>
                <a:gd name="T24" fmla="*/ 59 w 73"/>
                <a:gd name="T25" fmla="*/ 40 h 54"/>
                <a:gd name="T26" fmla="*/ 51 w 73"/>
                <a:gd name="T27" fmla="*/ 33 h 54"/>
                <a:gd name="T28" fmla="*/ 41 w 73"/>
                <a:gd name="T29" fmla="*/ 23 h 54"/>
                <a:gd name="T30" fmla="*/ 29 w 73"/>
                <a:gd name="T31" fmla="*/ 15 h 54"/>
                <a:gd name="T32" fmla="*/ 20 w 73"/>
                <a:gd name="T33" fmla="*/ 8 h 54"/>
                <a:gd name="T34" fmla="*/ 10 w 73"/>
                <a:gd name="T35" fmla="*/ 2 h 54"/>
                <a:gd name="T36" fmla="*/ 3 w 73"/>
                <a:gd name="T37" fmla="*/ 0 h 54"/>
                <a:gd name="T38" fmla="*/ 0 w 73"/>
                <a:gd name="T39" fmla="*/ 4 h 54"/>
                <a:gd name="T40" fmla="*/ 3 w 73"/>
                <a:gd name="T41" fmla="*/ 0 h 54"/>
                <a:gd name="T42" fmla="*/ 0 w 73"/>
                <a:gd name="T43" fmla="*/ 0 h 54"/>
                <a:gd name="T44" fmla="*/ 0 w 73"/>
                <a:gd name="T45" fmla="*/ 4 h 54"/>
                <a:gd name="T46" fmla="*/ 7 w 73"/>
                <a:gd name="T47" fmla="*/ 2 h 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54">
                  <a:moveTo>
                    <a:pt x="7" y="2"/>
                  </a:moveTo>
                  <a:lnTo>
                    <a:pt x="3" y="6"/>
                  </a:lnTo>
                  <a:lnTo>
                    <a:pt x="8" y="8"/>
                  </a:lnTo>
                  <a:lnTo>
                    <a:pt x="17" y="13"/>
                  </a:lnTo>
                  <a:lnTo>
                    <a:pt x="25" y="21"/>
                  </a:lnTo>
                  <a:lnTo>
                    <a:pt x="36" y="29"/>
                  </a:lnTo>
                  <a:lnTo>
                    <a:pt x="48" y="38"/>
                  </a:lnTo>
                  <a:lnTo>
                    <a:pt x="56" y="46"/>
                  </a:lnTo>
                  <a:lnTo>
                    <a:pt x="66" y="52"/>
                  </a:lnTo>
                  <a:lnTo>
                    <a:pt x="73" y="54"/>
                  </a:lnTo>
                  <a:lnTo>
                    <a:pt x="73" y="46"/>
                  </a:lnTo>
                  <a:lnTo>
                    <a:pt x="68" y="44"/>
                  </a:lnTo>
                  <a:lnTo>
                    <a:pt x="59" y="40"/>
                  </a:lnTo>
                  <a:lnTo>
                    <a:pt x="51" y="33"/>
                  </a:lnTo>
                  <a:lnTo>
                    <a:pt x="41" y="23"/>
                  </a:lnTo>
                  <a:lnTo>
                    <a:pt x="29" y="15"/>
                  </a:lnTo>
                  <a:lnTo>
                    <a:pt x="20" y="8"/>
                  </a:lnTo>
                  <a:lnTo>
                    <a:pt x="10" y="2"/>
                  </a:lnTo>
                  <a:lnTo>
                    <a:pt x="3" y="0"/>
                  </a:lnTo>
                  <a:lnTo>
                    <a:pt x="0" y="4"/>
                  </a:lnTo>
                  <a:lnTo>
                    <a:pt x="3" y="0"/>
                  </a:lnTo>
                  <a:lnTo>
                    <a:pt x="0" y="0"/>
                  </a:lnTo>
                  <a:lnTo>
                    <a:pt x="0" y="4"/>
                  </a:lnTo>
                  <a:lnTo>
                    <a:pt x="7"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7" name="Freeform 1151"/>
            <p:cNvSpPr>
              <a:spLocks/>
            </p:cNvSpPr>
            <p:nvPr/>
          </p:nvSpPr>
          <p:spPr bwMode="auto">
            <a:xfrm>
              <a:off x="3435" y="3100"/>
              <a:ext cx="134" cy="422"/>
            </a:xfrm>
            <a:custGeom>
              <a:avLst/>
              <a:gdLst>
                <a:gd name="T0" fmla="*/ 134 w 134"/>
                <a:gd name="T1" fmla="*/ 420 h 422"/>
                <a:gd name="T2" fmla="*/ 133 w 134"/>
                <a:gd name="T3" fmla="*/ 416 h 422"/>
                <a:gd name="T4" fmla="*/ 117 w 134"/>
                <a:gd name="T5" fmla="*/ 397 h 422"/>
                <a:gd name="T6" fmla="*/ 102 w 134"/>
                <a:gd name="T7" fmla="*/ 376 h 422"/>
                <a:gd name="T8" fmla="*/ 88 w 134"/>
                <a:gd name="T9" fmla="*/ 353 h 422"/>
                <a:gd name="T10" fmla="*/ 76 w 134"/>
                <a:gd name="T11" fmla="*/ 328 h 422"/>
                <a:gd name="T12" fmla="*/ 66 w 134"/>
                <a:gd name="T13" fmla="*/ 303 h 422"/>
                <a:gd name="T14" fmla="*/ 56 w 134"/>
                <a:gd name="T15" fmla="*/ 276 h 422"/>
                <a:gd name="T16" fmla="*/ 48 w 134"/>
                <a:gd name="T17" fmla="*/ 249 h 422"/>
                <a:gd name="T18" fmla="*/ 39 w 134"/>
                <a:gd name="T19" fmla="*/ 221 h 422"/>
                <a:gd name="T20" fmla="*/ 27 w 134"/>
                <a:gd name="T21" fmla="*/ 165 h 422"/>
                <a:gd name="T22" fmla="*/ 17 w 134"/>
                <a:gd name="T23" fmla="*/ 107 h 422"/>
                <a:gd name="T24" fmla="*/ 10 w 134"/>
                <a:gd name="T25" fmla="*/ 54 h 422"/>
                <a:gd name="T26" fmla="*/ 7 w 134"/>
                <a:gd name="T27" fmla="*/ 0 h 422"/>
                <a:gd name="T28" fmla="*/ 0 w 134"/>
                <a:gd name="T29" fmla="*/ 2 h 422"/>
                <a:gd name="T30" fmla="*/ 5 w 134"/>
                <a:gd name="T31" fmla="*/ 54 h 422"/>
                <a:gd name="T32" fmla="*/ 12 w 134"/>
                <a:gd name="T33" fmla="*/ 109 h 422"/>
                <a:gd name="T34" fmla="*/ 20 w 134"/>
                <a:gd name="T35" fmla="*/ 167 h 422"/>
                <a:gd name="T36" fmla="*/ 34 w 134"/>
                <a:gd name="T37" fmla="*/ 223 h 422"/>
                <a:gd name="T38" fmla="*/ 41 w 134"/>
                <a:gd name="T39" fmla="*/ 251 h 422"/>
                <a:gd name="T40" fmla="*/ 49 w 134"/>
                <a:gd name="T41" fmla="*/ 278 h 422"/>
                <a:gd name="T42" fmla="*/ 59 w 134"/>
                <a:gd name="T43" fmla="*/ 305 h 422"/>
                <a:gd name="T44" fmla="*/ 71 w 134"/>
                <a:gd name="T45" fmla="*/ 332 h 422"/>
                <a:gd name="T46" fmla="*/ 83 w 134"/>
                <a:gd name="T47" fmla="*/ 357 h 422"/>
                <a:gd name="T48" fmla="*/ 97 w 134"/>
                <a:gd name="T49" fmla="*/ 380 h 422"/>
                <a:gd name="T50" fmla="*/ 112 w 134"/>
                <a:gd name="T51" fmla="*/ 401 h 422"/>
                <a:gd name="T52" fmla="*/ 128 w 134"/>
                <a:gd name="T53" fmla="*/ 422 h 422"/>
                <a:gd name="T54" fmla="*/ 128 w 134"/>
                <a:gd name="T55" fmla="*/ 418 h 422"/>
                <a:gd name="T56" fmla="*/ 134 w 134"/>
                <a:gd name="T57" fmla="*/ 420 h 422"/>
                <a:gd name="T58" fmla="*/ 134 w 134"/>
                <a:gd name="T59" fmla="*/ 418 h 422"/>
                <a:gd name="T60" fmla="*/ 133 w 134"/>
                <a:gd name="T61" fmla="*/ 416 h 422"/>
                <a:gd name="T62" fmla="*/ 134 w 134"/>
                <a:gd name="T63" fmla="*/ 420 h 4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422">
                  <a:moveTo>
                    <a:pt x="134" y="420"/>
                  </a:moveTo>
                  <a:lnTo>
                    <a:pt x="133" y="416"/>
                  </a:lnTo>
                  <a:lnTo>
                    <a:pt x="117" y="397"/>
                  </a:lnTo>
                  <a:lnTo>
                    <a:pt x="102" y="376"/>
                  </a:lnTo>
                  <a:lnTo>
                    <a:pt x="88" y="353"/>
                  </a:lnTo>
                  <a:lnTo>
                    <a:pt x="76" y="328"/>
                  </a:lnTo>
                  <a:lnTo>
                    <a:pt x="66" y="303"/>
                  </a:lnTo>
                  <a:lnTo>
                    <a:pt x="56" y="276"/>
                  </a:lnTo>
                  <a:lnTo>
                    <a:pt x="48" y="249"/>
                  </a:lnTo>
                  <a:lnTo>
                    <a:pt x="39" y="221"/>
                  </a:lnTo>
                  <a:lnTo>
                    <a:pt x="27" y="165"/>
                  </a:lnTo>
                  <a:lnTo>
                    <a:pt x="17" y="107"/>
                  </a:lnTo>
                  <a:lnTo>
                    <a:pt x="10" y="54"/>
                  </a:lnTo>
                  <a:lnTo>
                    <a:pt x="7" y="0"/>
                  </a:lnTo>
                  <a:lnTo>
                    <a:pt x="0" y="2"/>
                  </a:lnTo>
                  <a:lnTo>
                    <a:pt x="5" y="54"/>
                  </a:lnTo>
                  <a:lnTo>
                    <a:pt x="12" y="109"/>
                  </a:lnTo>
                  <a:lnTo>
                    <a:pt x="20" y="167"/>
                  </a:lnTo>
                  <a:lnTo>
                    <a:pt x="34" y="223"/>
                  </a:lnTo>
                  <a:lnTo>
                    <a:pt x="41" y="251"/>
                  </a:lnTo>
                  <a:lnTo>
                    <a:pt x="49" y="278"/>
                  </a:lnTo>
                  <a:lnTo>
                    <a:pt x="59" y="305"/>
                  </a:lnTo>
                  <a:lnTo>
                    <a:pt x="71" y="332"/>
                  </a:lnTo>
                  <a:lnTo>
                    <a:pt x="83" y="357"/>
                  </a:lnTo>
                  <a:lnTo>
                    <a:pt x="97" y="380"/>
                  </a:lnTo>
                  <a:lnTo>
                    <a:pt x="112" y="401"/>
                  </a:lnTo>
                  <a:lnTo>
                    <a:pt x="128" y="422"/>
                  </a:lnTo>
                  <a:lnTo>
                    <a:pt x="128" y="418"/>
                  </a:lnTo>
                  <a:lnTo>
                    <a:pt x="134" y="420"/>
                  </a:lnTo>
                  <a:lnTo>
                    <a:pt x="134" y="418"/>
                  </a:lnTo>
                  <a:lnTo>
                    <a:pt x="133" y="416"/>
                  </a:lnTo>
                  <a:lnTo>
                    <a:pt x="134" y="4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8" name="Freeform 1152"/>
            <p:cNvSpPr>
              <a:spLocks/>
            </p:cNvSpPr>
            <p:nvPr/>
          </p:nvSpPr>
          <p:spPr bwMode="auto">
            <a:xfrm>
              <a:off x="3551" y="3518"/>
              <a:ext cx="59" cy="114"/>
            </a:xfrm>
            <a:custGeom>
              <a:avLst/>
              <a:gdLst>
                <a:gd name="T0" fmla="*/ 59 w 59"/>
                <a:gd name="T1" fmla="*/ 112 h 114"/>
                <a:gd name="T2" fmla="*/ 59 w 59"/>
                <a:gd name="T3" fmla="*/ 108 h 114"/>
                <a:gd name="T4" fmla="*/ 41 w 59"/>
                <a:gd name="T5" fmla="*/ 91 h 114"/>
                <a:gd name="T6" fmla="*/ 27 w 59"/>
                <a:gd name="T7" fmla="*/ 79 h 114"/>
                <a:gd name="T8" fmla="*/ 17 w 59"/>
                <a:gd name="T9" fmla="*/ 71 h 114"/>
                <a:gd name="T10" fmla="*/ 10 w 59"/>
                <a:gd name="T11" fmla="*/ 64 h 114"/>
                <a:gd name="T12" fmla="*/ 8 w 59"/>
                <a:gd name="T13" fmla="*/ 62 h 114"/>
                <a:gd name="T14" fmla="*/ 7 w 59"/>
                <a:gd name="T15" fmla="*/ 58 h 114"/>
                <a:gd name="T16" fmla="*/ 7 w 59"/>
                <a:gd name="T17" fmla="*/ 54 h 114"/>
                <a:gd name="T18" fmla="*/ 7 w 59"/>
                <a:gd name="T19" fmla="*/ 48 h 114"/>
                <a:gd name="T20" fmla="*/ 10 w 59"/>
                <a:gd name="T21" fmla="*/ 29 h 114"/>
                <a:gd name="T22" fmla="*/ 18 w 59"/>
                <a:gd name="T23" fmla="*/ 2 h 114"/>
                <a:gd name="T24" fmla="*/ 12 w 59"/>
                <a:gd name="T25" fmla="*/ 0 h 114"/>
                <a:gd name="T26" fmla="*/ 5 w 59"/>
                <a:gd name="T27" fmla="*/ 27 h 114"/>
                <a:gd name="T28" fmla="*/ 1 w 59"/>
                <a:gd name="T29" fmla="*/ 46 h 114"/>
                <a:gd name="T30" fmla="*/ 0 w 59"/>
                <a:gd name="T31" fmla="*/ 54 h 114"/>
                <a:gd name="T32" fmla="*/ 1 w 59"/>
                <a:gd name="T33" fmla="*/ 60 h 114"/>
                <a:gd name="T34" fmla="*/ 1 w 59"/>
                <a:gd name="T35" fmla="*/ 66 h 114"/>
                <a:gd name="T36" fmla="*/ 5 w 59"/>
                <a:gd name="T37" fmla="*/ 69 h 114"/>
                <a:gd name="T38" fmla="*/ 13 w 59"/>
                <a:gd name="T39" fmla="*/ 77 h 114"/>
                <a:gd name="T40" fmla="*/ 24 w 59"/>
                <a:gd name="T41" fmla="*/ 85 h 114"/>
                <a:gd name="T42" fmla="*/ 37 w 59"/>
                <a:gd name="T43" fmla="*/ 96 h 114"/>
                <a:gd name="T44" fmla="*/ 54 w 59"/>
                <a:gd name="T45" fmla="*/ 114 h 114"/>
                <a:gd name="T46" fmla="*/ 54 w 59"/>
                <a:gd name="T47" fmla="*/ 110 h 114"/>
                <a:gd name="T48" fmla="*/ 59 w 59"/>
                <a:gd name="T49" fmla="*/ 112 h 114"/>
                <a:gd name="T50" fmla="*/ 59 w 59"/>
                <a:gd name="T51" fmla="*/ 110 h 114"/>
                <a:gd name="T52" fmla="*/ 59 w 59"/>
                <a:gd name="T53" fmla="*/ 108 h 114"/>
                <a:gd name="T54" fmla="*/ 59 w 59"/>
                <a:gd name="T55" fmla="*/ 112 h 1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9" h="114">
                  <a:moveTo>
                    <a:pt x="59" y="112"/>
                  </a:moveTo>
                  <a:lnTo>
                    <a:pt x="59" y="108"/>
                  </a:lnTo>
                  <a:lnTo>
                    <a:pt x="41" y="91"/>
                  </a:lnTo>
                  <a:lnTo>
                    <a:pt x="27" y="79"/>
                  </a:lnTo>
                  <a:lnTo>
                    <a:pt x="17" y="71"/>
                  </a:lnTo>
                  <a:lnTo>
                    <a:pt x="10" y="64"/>
                  </a:lnTo>
                  <a:lnTo>
                    <a:pt x="8" y="62"/>
                  </a:lnTo>
                  <a:lnTo>
                    <a:pt x="7" y="58"/>
                  </a:lnTo>
                  <a:lnTo>
                    <a:pt x="7" y="54"/>
                  </a:lnTo>
                  <a:lnTo>
                    <a:pt x="7" y="48"/>
                  </a:lnTo>
                  <a:lnTo>
                    <a:pt x="10" y="29"/>
                  </a:lnTo>
                  <a:lnTo>
                    <a:pt x="18" y="2"/>
                  </a:lnTo>
                  <a:lnTo>
                    <a:pt x="12" y="0"/>
                  </a:lnTo>
                  <a:lnTo>
                    <a:pt x="5" y="27"/>
                  </a:lnTo>
                  <a:lnTo>
                    <a:pt x="1" y="46"/>
                  </a:lnTo>
                  <a:lnTo>
                    <a:pt x="0" y="54"/>
                  </a:lnTo>
                  <a:lnTo>
                    <a:pt x="1" y="60"/>
                  </a:lnTo>
                  <a:lnTo>
                    <a:pt x="1" y="66"/>
                  </a:lnTo>
                  <a:lnTo>
                    <a:pt x="5" y="69"/>
                  </a:lnTo>
                  <a:lnTo>
                    <a:pt x="13" y="77"/>
                  </a:lnTo>
                  <a:lnTo>
                    <a:pt x="24" y="85"/>
                  </a:lnTo>
                  <a:lnTo>
                    <a:pt x="37" y="96"/>
                  </a:lnTo>
                  <a:lnTo>
                    <a:pt x="54" y="114"/>
                  </a:lnTo>
                  <a:lnTo>
                    <a:pt x="54" y="110"/>
                  </a:lnTo>
                  <a:lnTo>
                    <a:pt x="59" y="112"/>
                  </a:lnTo>
                  <a:lnTo>
                    <a:pt x="59" y="110"/>
                  </a:lnTo>
                  <a:lnTo>
                    <a:pt x="59" y="108"/>
                  </a:lnTo>
                  <a:lnTo>
                    <a:pt x="59" y="1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19" name="Freeform 1153"/>
            <p:cNvSpPr>
              <a:spLocks/>
            </p:cNvSpPr>
            <p:nvPr/>
          </p:nvSpPr>
          <p:spPr bwMode="auto">
            <a:xfrm>
              <a:off x="3602" y="3628"/>
              <a:ext cx="92" cy="148"/>
            </a:xfrm>
            <a:custGeom>
              <a:avLst/>
              <a:gdLst>
                <a:gd name="T0" fmla="*/ 85 w 92"/>
                <a:gd name="T1" fmla="*/ 140 h 148"/>
                <a:gd name="T2" fmla="*/ 92 w 92"/>
                <a:gd name="T3" fmla="*/ 138 h 148"/>
                <a:gd name="T4" fmla="*/ 78 w 92"/>
                <a:gd name="T5" fmla="*/ 124 h 148"/>
                <a:gd name="T6" fmla="*/ 65 w 92"/>
                <a:gd name="T7" fmla="*/ 109 h 148"/>
                <a:gd name="T8" fmla="*/ 49 w 92"/>
                <a:gd name="T9" fmla="*/ 92 h 148"/>
                <a:gd name="T10" fmla="*/ 34 w 92"/>
                <a:gd name="T11" fmla="*/ 75 h 148"/>
                <a:gd name="T12" fmla="*/ 20 w 92"/>
                <a:gd name="T13" fmla="*/ 55 h 148"/>
                <a:gd name="T14" fmla="*/ 12 w 92"/>
                <a:gd name="T15" fmla="*/ 36 h 148"/>
                <a:gd name="T16" fmla="*/ 8 w 92"/>
                <a:gd name="T17" fmla="*/ 27 h 148"/>
                <a:gd name="T18" fmla="*/ 7 w 92"/>
                <a:gd name="T19" fmla="*/ 19 h 148"/>
                <a:gd name="T20" fmla="*/ 7 w 92"/>
                <a:gd name="T21" fmla="*/ 9 h 148"/>
                <a:gd name="T22" fmla="*/ 8 w 92"/>
                <a:gd name="T23" fmla="*/ 2 h 148"/>
                <a:gd name="T24" fmla="*/ 3 w 92"/>
                <a:gd name="T25" fmla="*/ 0 h 148"/>
                <a:gd name="T26" fmla="*/ 0 w 92"/>
                <a:gd name="T27" fmla="*/ 9 h 148"/>
                <a:gd name="T28" fmla="*/ 2 w 92"/>
                <a:gd name="T29" fmla="*/ 19 h 148"/>
                <a:gd name="T30" fmla="*/ 3 w 92"/>
                <a:gd name="T31" fmla="*/ 29 h 148"/>
                <a:gd name="T32" fmla="*/ 7 w 92"/>
                <a:gd name="T33" fmla="*/ 40 h 148"/>
                <a:gd name="T34" fmla="*/ 15 w 92"/>
                <a:gd name="T35" fmla="*/ 59 h 148"/>
                <a:gd name="T36" fmla="*/ 29 w 92"/>
                <a:gd name="T37" fmla="*/ 78 h 148"/>
                <a:gd name="T38" fmla="*/ 44 w 92"/>
                <a:gd name="T39" fmla="*/ 98 h 148"/>
                <a:gd name="T40" fmla="*/ 60 w 92"/>
                <a:gd name="T41" fmla="*/ 115 h 148"/>
                <a:gd name="T42" fmla="*/ 75 w 92"/>
                <a:gd name="T43" fmla="*/ 130 h 148"/>
                <a:gd name="T44" fmla="*/ 87 w 92"/>
                <a:gd name="T45" fmla="*/ 144 h 148"/>
                <a:gd name="T46" fmla="*/ 92 w 92"/>
                <a:gd name="T47" fmla="*/ 142 h 148"/>
                <a:gd name="T48" fmla="*/ 87 w 92"/>
                <a:gd name="T49" fmla="*/ 144 h 148"/>
                <a:gd name="T50" fmla="*/ 90 w 92"/>
                <a:gd name="T51" fmla="*/ 148 h 148"/>
                <a:gd name="T52" fmla="*/ 92 w 92"/>
                <a:gd name="T53" fmla="*/ 142 h 148"/>
                <a:gd name="T54" fmla="*/ 85 w 92"/>
                <a:gd name="T55" fmla="*/ 140 h 1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2" h="148">
                  <a:moveTo>
                    <a:pt x="85" y="140"/>
                  </a:moveTo>
                  <a:lnTo>
                    <a:pt x="92" y="138"/>
                  </a:lnTo>
                  <a:lnTo>
                    <a:pt x="78" y="124"/>
                  </a:lnTo>
                  <a:lnTo>
                    <a:pt x="65" y="109"/>
                  </a:lnTo>
                  <a:lnTo>
                    <a:pt x="49" y="92"/>
                  </a:lnTo>
                  <a:lnTo>
                    <a:pt x="34" y="75"/>
                  </a:lnTo>
                  <a:lnTo>
                    <a:pt x="20" y="55"/>
                  </a:lnTo>
                  <a:lnTo>
                    <a:pt x="12" y="36"/>
                  </a:lnTo>
                  <a:lnTo>
                    <a:pt x="8" y="27"/>
                  </a:lnTo>
                  <a:lnTo>
                    <a:pt x="7" y="19"/>
                  </a:lnTo>
                  <a:lnTo>
                    <a:pt x="7" y="9"/>
                  </a:lnTo>
                  <a:lnTo>
                    <a:pt x="8" y="2"/>
                  </a:lnTo>
                  <a:lnTo>
                    <a:pt x="3" y="0"/>
                  </a:lnTo>
                  <a:lnTo>
                    <a:pt x="0" y="9"/>
                  </a:lnTo>
                  <a:lnTo>
                    <a:pt x="2" y="19"/>
                  </a:lnTo>
                  <a:lnTo>
                    <a:pt x="3" y="29"/>
                  </a:lnTo>
                  <a:lnTo>
                    <a:pt x="7" y="40"/>
                  </a:lnTo>
                  <a:lnTo>
                    <a:pt x="15" y="59"/>
                  </a:lnTo>
                  <a:lnTo>
                    <a:pt x="29" y="78"/>
                  </a:lnTo>
                  <a:lnTo>
                    <a:pt x="44" y="98"/>
                  </a:lnTo>
                  <a:lnTo>
                    <a:pt x="60" y="115"/>
                  </a:lnTo>
                  <a:lnTo>
                    <a:pt x="75" y="130"/>
                  </a:lnTo>
                  <a:lnTo>
                    <a:pt x="87" y="144"/>
                  </a:lnTo>
                  <a:lnTo>
                    <a:pt x="92" y="142"/>
                  </a:lnTo>
                  <a:lnTo>
                    <a:pt x="87" y="144"/>
                  </a:lnTo>
                  <a:lnTo>
                    <a:pt x="90" y="148"/>
                  </a:lnTo>
                  <a:lnTo>
                    <a:pt x="92" y="142"/>
                  </a:lnTo>
                  <a:lnTo>
                    <a:pt x="85" y="14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0" name="Freeform 1154"/>
            <p:cNvSpPr>
              <a:spLocks/>
            </p:cNvSpPr>
            <p:nvPr/>
          </p:nvSpPr>
          <p:spPr bwMode="auto">
            <a:xfrm>
              <a:off x="3687" y="3768"/>
              <a:ext cx="46" cy="269"/>
            </a:xfrm>
            <a:custGeom>
              <a:avLst/>
              <a:gdLst>
                <a:gd name="T0" fmla="*/ 43 w 46"/>
                <a:gd name="T1" fmla="*/ 261 h 269"/>
                <a:gd name="T2" fmla="*/ 46 w 46"/>
                <a:gd name="T3" fmla="*/ 263 h 269"/>
                <a:gd name="T4" fmla="*/ 43 w 46"/>
                <a:gd name="T5" fmla="*/ 247 h 269"/>
                <a:gd name="T6" fmla="*/ 38 w 46"/>
                <a:gd name="T7" fmla="*/ 215 h 269"/>
                <a:gd name="T8" fmla="*/ 31 w 46"/>
                <a:gd name="T9" fmla="*/ 173 h 269"/>
                <a:gd name="T10" fmla="*/ 24 w 46"/>
                <a:gd name="T11" fmla="*/ 125 h 269"/>
                <a:gd name="T12" fmla="*/ 19 w 46"/>
                <a:gd name="T13" fmla="*/ 77 h 269"/>
                <a:gd name="T14" fmla="*/ 12 w 46"/>
                <a:gd name="T15" fmla="*/ 36 h 269"/>
                <a:gd name="T16" fmla="*/ 9 w 46"/>
                <a:gd name="T17" fmla="*/ 9 h 269"/>
                <a:gd name="T18" fmla="*/ 0 w 46"/>
                <a:gd name="T19" fmla="*/ 0 h 269"/>
                <a:gd name="T20" fmla="*/ 7 w 46"/>
                <a:gd name="T21" fmla="*/ 2 h 269"/>
                <a:gd name="T22" fmla="*/ 2 w 46"/>
                <a:gd name="T23" fmla="*/ 9 h 269"/>
                <a:gd name="T24" fmla="*/ 7 w 46"/>
                <a:gd name="T25" fmla="*/ 38 h 269"/>
                <a:gd name="T26" fmla="*/ 12 w 46"/>
                <a:gd name="T27" fmla="*/ 79 h 269"/>
                <a:gd name="T28" fmla="*/ 17 w 46"/>
                <a:gd name="T29" fmla="*/ 125 h 269"/>
                <a:gd name="T30" fmla="*/ 24 w 46"/>
                <a:gd name="T31" fmla="*/ 173 h 269"/>
                <a:gd name="T32" fmla="*/ 31 w 46"/>
                <a:gd name="T33" fmla="*/ 217 h 269"/>
                <a:gd name="T34" fmla="*/ 36 w 46"/>
                <a:gd name="T35" fmla="*/ 249 h 269"/>
                <a:gd name="T36" fmla="*/ 41 w 46"/>
                <a:gd name="T37" fmla="*/ 267 h 269"/>
                <a:gd name="T38" fmla="*/ 43 w 46"/>
                <a:gd name="T39" fmla="*/ 269 h 269"/>
                <a:gd name="T40" fmla="*/ 41 w 46"/>
                <a:gd name="T41" fmla="*/ 267 h 269"/>
                <a:gd name="T42" fmla="*/ 41 w 46"/>
                <a:gd name="T43" fmla="*/ 269 h 269"/>
                <a:gd name="T44" fmla="*/ 43 w 46"/>
                <a:gd name="T45" fmla="*/ 269 h 269"/>
                <a:gd name="T46" fmla="*/ 43 w 46"/>
                <a:gd name="T47" fmla="*/ 261 h 2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269">
                  <a:moveTo>
                    <a:pt x="43" y="261"/>
                  </a:moveTo>
                  <a:lnTo>
                    <a:pt x="46" y="263"/>
                  </a:lnTo>
                  <a:lnTo>
                    <a:pt x="43" y="247"/>
                  </a:lnTo>
                  <a:lnTo>
                    <a:pt x="38" y="215"/>
                  </a:lnTo>
                  <a:lnTo>
                    <a:pt x="31" y="173"/>
                  </a:lnTo>
                  <a:lnTo>
                    <a:pt x="24" y="125"/>
                  </a:lnTo>
                  <a:lnTo>
                    <a:pt x="19" y="77"/>
                  </a:lnTo>
                  <a:lnTo>
                    <a:pt x="12" y="36"/>
                  </a:lnTo>
                  <a:lnTo>
                    <a:pt x="9" y="9"/>
                  </a:lnTo>
                  <a:lnTo>
                    <a:pt x="0" y="0"/>
                  </a:lnTo>
                  <a:lnTo>
                    <a:pt x="7" y="2"/>
                  </a:lnTo>
                  <a:lnTo>
                    <a:pt x="2" y="9"/>
                  </a:lnTo>
                  <a:lnTo>
                    <a:pt x="7" y="38"/>
                  </a:lnTo>
                  <a:lnTo>
                    <a:pt x="12" y="79"/>
                  </a:lnTo>
                  <a:lnTo>
                    <a:pt x="17" y="125"/>
                  </a:lnTo>
                  <a:lnTo>
                    <a:pt x="24" y="173"/>
                  </a:lnTo>
                  <a:lnTo>
                    <a:pt x="31" y="217"/>
                  </a:lnTo>
                  <a:lnTo>
                    <a:pt x="36" y="249"/>
                  </a:lnTo>
                  <a:lnTo>
                    <a:pt x="41" y="267"/>
                  </a:lnTo>
                  <a:lnTo>
                    <a:pt x="43" y="269"/>
                  </a:lnTo>
                  <a:lnTo>
                    <a:pt x="41" y="267"/>
                  </a:lnTo>
                  <a:lnTo>
                    <a:pt x="41" y="269"/>
                  </a:lnTo>
                  <a:lnTo>
                    <a:pt x="43" y="269"/>
                  </a:lnTo>
                  <a:lnTo>
                    <a:pt x="43" y="26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1" name="Freeform 1155"/>
            <p:cNvSpPr>
              <a:spLocks/>
            </p:cNvSpPr>
            <p:nvPr/>
          </p:nvSpPr>
          <p:spPr bwMode="auto">
            <a:xfrm>
              <a:off x="3730" y="4008"/>
              <a:ext cx="90" cy="29"/>
            </a:xfrm>
            <a:custGeom>
              <a:avLst/>
              <a:gdLst>
                <a:gd name="T0" fmla="*/ 83 w 90"/>
                <a:gd name="T1" fmla="*/ 4 h 29"/>
                <a:gd name="T2" fmla="*/ 87 w 90"/>
                <a:gd name="T3" fmla="*/ 0 h 29"/>
                <a:gd name="T4" fmla="*/ 78 w 90"/>
                <a:gd name="T5" fmla="*/ 2 h 29"/>
                <a:gd name="T6" fmla="*/ 68 w 90"/>
                <a:gd name="T7" fmla="*/ 4 h 29"/>
                <a:gd name="T8" fmla="*/ 56 w 90"/>
                <a:gd name="T9" fmla="*/ 7 h 29"/>
                <a:gd name="T10" fmla="*/ 42 w 90"/>
                <a:gd name="T11" fmla="*/ 11 h 29"/>
                <a:gd name="T12" fmla="*/ 29 w 90"/>
                <a:gd name="T13" fmla="*/ 15 h 29"/>
                <a:gd name="T14" fmla="*/ 17 w 90"/>
                <a:gd name="T15" fmla="*/ 17 h 29"/>
                <a:gd name="T16" fmla="*/ 7 w 90"/>
                <a:gd name="T17" fmla="*/ 19 h 29"/>
                <a:gd name="T18" fmla="*/ 0 w 90"/>
                <a:gd name="T19" fmla="*/ 21 h 29"/>
                <a:gd name="T20" fmla="*/ 0 w 90"/>
                <a:gd name="T21" fmla="*/ 29 h 29"/>
                <a:gd name="T22" fmla="*/ 8 w 90"/>
                <a:gd name="T23" fmla="*/ 27 h 29"/>
                <a:gd name="T24" fmla="*/ 19 w 90"/>
                <a:gd name="T25" fmla="*/ 25 h 29"/>
                <a:gd name="T26" fmla="*/ 30 w 90"/>
                <a:gd name="T27" fmla="*/ 21 h 29"/>
                <a:gd name="T28" fmla="*/ 44 w 90"/>
                <a:gd name="T29" fmla="*/ 17 h 29"/>
                <a:gd name="T30" fmla="*/ 58 w 90"/>
                <a:gd name="T31" fmla="*/ 13 h 29"/>
                <a:gd name="T32" fmla="*/ 70 w 90"/>
                <a:gd name="T33" fmla="*/ 11 h 29"/>
                <a:gd name="T34" fmla="*/ 80 w 90"/>
                <a:gd name="T35" fmla="*/ 7 h 29"/>
                <a:gd name="T36" fmla="*/ 87 w 90"/>
                <a:gd name="T37" fmla="*/ 7 h 29"/>
                <a:gd name="T38" fmla="*/ 90 w 90"/>
                <a:gd name="T39" fmla="*/ 4 h 29"/>
                <a:gd name="T40" fmla="*/ 87 w 90"/>
                <a:gd name="T41" fmla="*/ 7 h 29"/>
                <a:gd name="T42" fmla="*/ 90 w 90"/>
                <a:gd name="T43" fmla="*/ 7 h 29"/>
                <a:gd name="T44" fmla="*/ 90 w 90"/>
                <a:gd name="T45" fmla="*/ 4 h 29"/>
                <a:gd name="T46" fmla="*/ 83 w 90"/>
                <a:gd name="T47" fmla="*/ 4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0" h="29">
                  <a:moveTo>
                    <a:pt x="83" y="4"/>
                  </a:moveTo>
                  <a:lnTo>
                    <a:pt x="87" y="0"/>
                  </a:lnTo>
                  <a:lnTo>
                    <a:pt x="78" y="2"/>
                  </a:lnTo>
                  <a:lnTo>
                    <a:pt x="68" y="4"/>
                  </a:lnTo>
                  <a:lnTo>
                    <a:pt x="56" y="7"/>
                  </a:lnTo>
                  <a:lnTo>
                    <a:pt x="42" y="11"/>
                  </a:lnTo>
                  <a:lnTo>
                    <a:pt x="29" y="15"/>
                  </a:lnTo>
                  <a:lnTo>
                    <a:pt x="17" y="17"/>
                  </a:lnTo>
                  <a:lnTo>
                    <a:pt x="7" y="19"/>
                  </a:lnTo>
                  <a:lnTo>
                    <a:pt x="0" y="21"/>
                  </a:lnTo>
                  <a:lnTo>
                    <a:pt x="0" y="29"/>
                  </a:lnTo>
                  <a:lnTo>
                    <a:pt x="8" y="27"/>
                  </a:lnTo>
                  <a:lnTo>
                    <a:pt x="19" y="25"/>
                  </a:lnTo>
                  <a:lnTo>
                    <a:pt x="30" y="21"/>
                  </a:lnTo>
                  <a:lnTo>
                    <a:pt x="44" y="17"/>
                  </a:lnTo>
                  <a:lnTo>
                    <a:pt x="58" y="13"/>
                  </a:lnTo>
                  <a:lnTo>
                    <a:pt x="70" y="11"/>
                  </a:lnTo>
                  <a:lnTo>
                    <a:pt x="80" y="7"/>
                  </a:lnTo>
                  <a:lnTo>
                    <a:pt x="87" y="7"/>
                  </a:lnTo>
                  <a:lnTo>
                    <a:pt x="90" y="4"/>
                  </a:lnTo>
                  <a:lnTo>
                    <a:pt x="87" y="7"/>
                  </a:lnTo>
                  <a:lnTo>
                    <a:pt x="90" y="7"/>
                  </a:lnTo>
                  <a:lnTo>
                    <a:pt x="90" y="4"/>
                  </a:lnTo>
                  <a:lnTo>
                    <a:pt x="83"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2" name="Freeform 1156"/>
            <p:cNvSpPr>
              <a:spLocks/>
            </p:cNvSpPr>
            <p:nvPr/>
          </p:nvSpPr>
          <p:spPr bwMode="auto">
            <a:xfrm>
              <a:off x="3813" y="3812"/>
              <a:ext cx="34" cy="200"/>
            </a:xfrm>
            <a:custGeom>
              <a:avLst/>
              <a:gdLst>
                <a:gd name="T0" fmla="*/ 33 w 34"/>
                <a:gd name="T1" fmla="*/ 0 h 200"/>
                <a:gd name="T2" fmla="*/ 29 w 34"/>
                <a:gd name="T3" fmla="*/ 2 h 200"/>
                <a:gd name="T4" fmla="*/ 24 w 34"/>
                <a:gd name="T5" fmla="*/ 8 h 200"/>
                <a:gd name="T6" fmla="*/ 19 w 34"/>
                <a:gd name="T7" fmla="*/ 17 h 200"/>
                <a:gd name="T8" fmla="*/ 16 w 34"/>
                <a:gd name="T9" fmla="*/ 27 h 200"/>
                <a:gd name="T10" fmla="*/ 12 w 34"/>
                <a:gd name="T11" fmla="*/ 38 h 200"/>
                <a:gd name="T12" fmla="*/ 7 w 34"/>
                <a:gd name="T13" fmla="*/ 63 h 200"/>
                <a:gd name="T14" fmla="*/ 4 w 34"/>
                <a:gd name="T15" fmla="*/ 90 h 200"/>
                <a:gd name="T16" fmla="*/ 2 w 34"/>
                <a:gd name="T17" fmla="*/ 119 h 200"/>
                <a:gd name="T18" fmla="*/ 0 w 34"/>
                <a:gd name="T19" fmla="*/ 148 h 200"/>
                <a:gd name="T20" fmla="*/ 0 w 34"/>
                <a:gd name="T21" fmla="*/ 175 h 200"/>
                <a:gd name="T22" fmla="*/ 0 w 34"/>
                <a:gd name="T23" fmla="*/ 200 h 200"/>
                <a:gd name="T24" fmla="*/ 7 w 34"/>
                <a:gd name="T25" fmla="*/ 200 h 200"/>
                <a:gd name="T26" fmla="*/ 7 w 34"/>
                <a:gd name="T27" fmla="*/ 175 h 200"/>
                <a:gd name="T28" fmla="*/ 7 w 34"/>
                <a:gd name="T29" fmla="*/ 148 h 200"/>
                <a:gd name="T30" fmla="*/ 7 w 34"/>
                <a:gd name="T31" fmla="*/ 119 h 200"/>
                <a:gd name="T32" fmla="*/ 11 w 34"/>
                <a:gd name="T33" fmla="*/ 90 h 200"/>
                <a:gd name="T34" fmla="*/ 14 w 34"/>
                <a:gd name="T35" fmla="*/ 63 h 200"/>
                <a:gd name="T36" fmla="*/ 17 w 34"/>
                <a:gd name="T37" fmla="*/ 40 h 200"/>
                <a:gd name="T38" fmla="*/ 21 w 34"/>
                <a:gd name="T39" fmla="*/ 29 h 200"/>
                <a:gd name="T40" fmla="*/ 24 w 34"/>
                <a:gd name="T41" fmla="*/ 21 h 200"/>
                <a:gd name="T42" fmla="*/ 29 w 34"/>
                <a:gd name="T43" fmla="*/ 13 h 200"/>
                <a:gd name="T44" fmla="*/ 34 w 34"/>
                <a:gd name="T45" fmla="*/ 6 h 200"/>
                <a:gd name="T46" fmla="*/ 29 w 34"/>
                <a:gd name="T47" fmla="*/ 8 h 200"/>
                <a:gd name="T48" fmla="*/ 33 w 34"/>
                <a:gd name="T49" fmla="*/ 0 h 200"/>
                <a:gd name="T50" fmla="*/ 31 w 34"/>
                <a:gd name="T51" fmla="*/ 0 h 200"/>
                <a:gd name="T52" fmla="*/ 29 w 34"/>
                <a:gd name="T53" fmla="*/ 2 h 200"/>
                <a:gd name="T54" fmla="*/ 33 w 34"/>
                <a:gd name="T55" fmla="*/ 0 h 2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4" h="200">
                  <a:moveTo>
                    <a:pt x="33" y="0"/>
                  </a:moveTo>
                  <a:lnTo>
                    <a:pt x="29" y="2"/>
                  </a:lnTo>
                  <a:lnTo>
                    <a:pt x="24" y="8"/>
                  </a:lnTo>
                  <a:lnTo>
                    <a:pt x="19" y="17"/>
                  </a:lnTo>
                  <a:lnTo>
                    <a:pt x="16" y="27"/>
                  </a:lnTo>
                  <a:lnTo>
                    <a:pt x="12" y="38"/>
                  </a:lnTo>
                  <a:lnTo>
                    <a:pt x="7" y="63"/>
                  </a:lnTo>
                  <a:lnTo>
                    <a:pt x="4" y="90"/>
                  </a:lnTo>
                  <a:lnTo>
                    <a:pt x="2" y="119"/>
                  </a:lnTo>
                  <a:lnTo>
                    <a:pt x="0" y="148"/>
                  </a:lnTo>
                  <a:lnTo>
                    <a:pt x="0" y="175"/>
                  </a:lnTo>
                  <a:lnTo>
                    <a:pt x="0" y="200"/>
                  </a:lnTo>
                  <a:lnTo>
                    <a:pt x="7" y="200"/>
                  </a:lnTo>
                  <a:lnTo>
                    <a:pt x="7" y="175"/>
                  </a:lnTo>
                  <a:lnTo>
                    <a:pt x="7" y="148"/>
                  </a:lnTo>
                  <a:lnTo>
                    <a:pt x="7" y="119"/>
                  </a:lnTo>
                  <a:lnTo>
                    <a:pt x="11" y="90"/>
                  </a:lnTo>
                  <a:lnTo>
                    <a:pt x="14" y="63"/>
                  </a:lnTo>
                  <a:lnTo>
                    <a:pt x="17" y="40"/>
                  </a:lnTo>
                  <a:lnTo>
                    <a:pt x="21" y="29"/>
                  </a:lnTo>
                  <a:lnTo>
                    <a:pt x="24" y="21"/>
                  </a:lnTo>
                  <a:lnTo>
                    <a:pt x="29" y="13"/>
                  </a:lnTo>
                  <a:lnTo>
                    <a:pt x="34" y="6"/>
                  </a:lnTo>
                  <a:lnTo>
                    <a:pt x="29" y="8"/>
                  </a:lnTo>
                  <a:lnTo>
                    <a:pt x="33" y="0"/>
                  </a:lnTo>
                  <a:lnTo>
                    <a:pt x="31" y="0"/>
                  </a:lnTo>
                  <a:lnTo>
                    <a:pt x="29" y="2"/>
                  </a:lnTo>
                  <a:lnTo>
                    <a:pt x="3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3" name="Freeform 1157"/>
            <p:cNvSpPr>
              <a:spLocks/>
            </p:cNvSpPr>
            <p:nvPr/>
          </p:nvSpPr>
          <p:spPr bwMode="auto">
            <a:xfrm>
              <a:off x="3842" y="3532"/>
              <a:ext cx="243" cy="301"/>
            </a:xfrm>
            <a:custGeom>
              <a:avLst/>
              <a:gdLst>
                <a:gd name="T0" fmla="*/ 236 w 243"/>
                <a:gd name="T1" fmla="*/ 0 h 301"/>
                <a:gd name="T2" fmla="*/ 236 w 243"/>
                <a:gd name="T3" fmla="*/ 0 h 301"/>
                <a:gd name="T4" fmla="*/ 236 w 243"/>
                <a:gd name="T5" fmla="*/ 19 h 301"/>
                <a:gd name="T6" fmla="*/ 232 w 243"/>
                <a:gd name="T7" fmla="*/ 42 h 301"/>
                <a:gd name="T8" fmla="*/ 225 w 243"/>
                <a:gd name="T9" fmla="*/ 67 h 301"/>
                <a:gd name="T10" fmla="*/ 219 w 243"/>
                <a:gd name="T11" fmla="*/ 94 h 301"/>
                <a:gd name="T12" fmla="*/ 210 w 243"/>
                <a:gd name="T13" fmla="*/ 121 h 301"/>
                <a:gd name="T14" fmla="*/ 198 w 243"/>
                <a:gd name="T15" fmla="*/ 149 h 301"/>
                <a:gd name="T16" fmla="*/ 185 w 243"/>
                <a:gd name="T17" fmla="*/ 178 h 301"/>
                <a:gd name="T18" fmla="*/ 171 w 243"/>
                <a:gd name="T19" fmla="*/ 203 h 301"/>
                <a:gd name="T20" fmla="*/ 154 w 243"/>
                <a:gd name="T21" fmla="*/ 228 h 301"/>
                <a:gd name="T22" fmla="*/ 137 w 243"/>
                <a:gd name="T23" fmla="*/ 251 h 301"/>
                <a:gd name="T24" fmla="*/ 127 w 243"/>
                <a:gd name="T25" fmla="*/ 261 h 301"/>
                <a:gd name="T26" fmla="*/ 116 w 243"/>
                <a:gd name="T27" fmla="*/ 268 h 301"/>
                <a:gd name="T28" fmla="*/ 106 w 243"/>
                <a:gd name="T29" fmla="*/ 276 h 301"/>
                <a:gd name="T30" fmla="*/ 96 w 243"/>
                <a:gd name="T31" fmla="*/ 282 h 301"/>
                <a:gd name="T32" fmla="*/ 86 w 243"/>
                <a:gd name="T33" fmla="*/ 288 h 301"/>
                <a:gd name="T34" fmla="*/ 75 w 243"/>
                <a:gd name="T35" fmla="*/ 291 h 301"/>
                <a:gd name="T36" fmla="*/ 63 w 243"/>
                <a:gd name="T37" fmla="*/ 293 h 301"/>
                <a:gd name="T38" fmla="*/ 53 w 243"/>
                <a:gd name="T39" fmla="*/ 295 h 301"/>
                <a:gd name="T40" fmla="*/ 41 w 243"/>
                <a:gd name="T41" fmla="*/ 293 h 301"/>
                <a:gd name="T42" fmla="*/ 29 w 243"/>
                <a:gd name="T43" fmla="*/ 291 h 301"/>
                <a:gd name="T44" fmla="*/ 16 w 243"/>
                <a:gd name="T45" fmla="*/ 288 h 301"/>
                <a:gd name="T46" fmla="*/ 4 w 243"/>
                <a:gd name="T47" fmla="*/ 280 h 301"/>
                <a:gd name="T48" fmla="*/ 0 w 243"/>
                <a:gd name="T49" fmla="*/ 288 h 301"/>
                <a:gd name="T50" fmla="*/ 14 w 243"/>
                <a:gd name="T51" fmla="*/ 293 h 301"/>
                <a:gd name="T52" fmla="*/ 28 w 243"/>
                <a:gd name="T53" fmla="*/ 297 h 301"/>
                <a:gd name="T54" fmla="*/ 40 w 243"/>
                <a:gd name="T55" fmla="*/ 301 h 301"/>
                <a:gd name="T56" fmla="*/ 53 w 243"/>
                <a:gd name="T57" fmla="*/ 301 h 301"/>
                <a:gd name="T58" fmla="*/ 65 w 243"/>
                <a:gd name="T59" fmla="*/ 301 h 301"/>
                <a:gd name="T60" fmla="*/ 77 w 243"/>
                <a:gd name="T61" fmla="*/ 297 h 301"/>
                <a:gd name="T62" fmla="*/ 87 w 243"/>
                <a:gd name="T63" fmla="*/ 293 h 301"/>
                <a:gd name="T64" fmla="*/ 99 w 243"/>
                <a:gd name="T65" fmla="*/ 290 h 301"/>
                <a:gd name="T66" fmla="*/ 109 w 243"/>
                <a:gd name="T67" fmla="*/ 282 h 301"/>
                <a:gd name="T68" fmla="*/ 121 w 243"/>
                <a:gd name="T69" fmla="*/ 274 h 301"/>
                <a:gd name="T70" fmla="*/ 130 w 243"/>
                <a:gd name="T71" fmla="*/ 265 h 301"/>
                <a:gd name="T72" fmla="*/ 140 w 243"/>
                <a:gd name="T73" fmla="*/ 255 h 301"/>
                <a:gd name="T74" fmla="*/ 159 w 243"/>
                <a:gd name="T75" fmla="*/ 234 h 301"/>
                <a:gd name="T76" fmla="*/ 176 w 243"/>
                <a:gd name="T77" fmla="*/ 209 h 301"/>
                <a:gd name="T78" fmla="*/ 190 w 243"/>
                <a:gd name="T79" fmla="*/ 180 h 301"/>
                <a:gd name="T80" fmla="*/ 203 w 243"/>
                <a:gd name="T81" fmla="*/ 153 h 301"/>
                <a:gd name="T82" fmla="*/ 215 w 243"/>
                <a:gd name="T83" fmla="*/ 125 h 301"/>
                <a:gd name="T84" fmla="*/ 225 w 243"/>
                <a:gd name="T85" fmla="*/ 96 h 301"/>
                <a:gd name="T86" fmla="*/ 232 w 243"/>
                <a:gd name="T87" fmla="*/ 69 h 301"/>
                <a:gd name="T88" fmla="*/ 237 w 243"/>
                <a:gd name="T89" fmla="*/ 42 h 301"/>
                <a:gd name="T90" fmla="*/ 241 w 243"/>
                <a:gd name="T91" fmla="*/ 19 h 301"/>
                <a:gd name="T92" fmla="*/ 243 w 243"/>
                <a:gd name="T93" fmla="*/ 0 h 301"/>
                <a:gd name="T94" fmla="*/ 243 w 243"/>
                <a:gd name="T95" fmla="*/ 0 h 301"/>
                <a:gd name="T96" fmla="*/ 236 w 243"/>
                <a:gd name="T97" fmla="*/ 0 h 30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43" h="301">
                  <a:moveTo>
                    <a:pt x="236" y="0"/>
                  </a:moveTo>
                  <a:lnTo>
                    <a:pt x="236" y="0"/>
                  </a:lnTo>
                  <a:lnTo>
                    <a:pt x="236" y="19"/>
                  </a:lnTo>
                  <a:lnTo>
                    <a:pt x="232" y="42"/>
                  </a:lnTo>
                  <a:lnTo>
                    <a:pt x="225" y="67"/>
                  </a:lnTo>
                  <a:lnTo>
                    <a:pt x="219" y="94"/>
                  </a:lnTo>
                  <a:lnTo>
                    <a:pt x="210" y="121"/>
                  </a:lnTo>
                  <a:lnTo>
                    <a:pt x="198" y="149"/>
                  </a:lnTo>
                  <a:lnTo>
                    <a:pt x="185" y="178"/>
                  </a:lnTo>
                  <a:lnTo>
                    <a:pt x="171" y="203"/>
                  </a:lnTo>
                  <a:lnTo>
                    <a:pt x="154" y="228"/>
                  </a:lnTo>
                  <a:lnTo>
                    <a:pt x="137" y="251"/>
                  </a:lnTo>
                  <a:lnTo>
                    <a:pt x="127" y="261"/>
                  </a:lnTo>
                  <a:lnTo>
                    <a:pt x="116" y="268"/>
                  </a:lnTo>
                  <a:lnTo>
                    <a:pt x="106" y="276"/>
                  </a:lnTo>
                  <a:lnTo>
                    <a:pt x="96" y="282"/>
                  </a:lnTo>
                  <a:lnTo>
                    <a:pt x="86" y="288"/>
                  </a:lnTo>
                  <a:lnTo>
                    <a:pt x="75" y="291"/>
                  </a:lnTo>
                  <a:lnTo>
                    <a:pt x="63" y="293"/>
                  </a:lnTo>
                  <a:lnTo>
                    <a:pt x="53" y="295"/>
                  </a:lnTo>
                  <a:lnTo>
                    <a:pt x="41" y="293"/>
                  </a:lnTo>
                  <a:lnTo>
                    <a:pt x="29" y="291"/>
                  </a:lnTo>
                  <a:lnTo>
                    <a:pt x="16" y="288"/>
                  </a:lnTo>
                  <a:lnTo>
                    <a:pt x="4" y="280"/>
                  </a:lnTo>
                  <a:lnTo>
                    <a:pt x="0" y="288"/>
                  </a:lnTo>
                  <a:lnTo>
                    <a:pt x="14" y="293"/>
                  </a:lnTo>
                  <a:lnTo>
                    <a:pt x="28" y="297"/>
                  </a:lnTo>
                  <a:lnTo>
                    <a:pt x="40" y="301"/>
                  </a:lnTo>
                  <a:lnTo>
                    <a:pt x="53" y="301"/>
                  </a:lnTo>
                  <a:lnTo>
                    <a:pt x="65" y="301"/>
                  </a:lnTo>
                  <a:lnTo>
                    <a:pt x="77" y="297"/>
                  </a:lnTo>
                  <a:lnTo>
                    <a:pt x="87" y="293"/>
                  </a:lnTo>
                  <a:lnTo>
                    <a:pt x="99" y="290"/>
                  </a:lnTo>
                  <a:lnTo>
                    <a:pt x="109" y="282"/>
                  </a:lnTo>
                  <a:lnTo>
                    <a:pt x="121" y="274"/>
                  </a:lnTo>
                  <a:lnTo>
                    <a:pt x="130" y="265"/>
                  </a:lnTo>
                  <a:lnTo>
                    <a:pt x="140" y="255"/>
                  </a:lnTo>
                  <a:lnTo>
                    <a:pt x="159" y="234"/>
                  </a:lnTo>
                  <a:lnTo>
                    <a:pt x="176" y="209"/>
                  </a:lnTo>
                  <a:lnTo>
                    <a:pt x="190" y="180"/>
                  </a:lnTo>
                  <a:lnTo>
                    <a:pt x="203" y="153"/>
                  </a:lnTo>
                  <a:lnTo>
                    <a:pt x="215" y="125"/>
                  </a:lnTo>
                  <a:lnTo>
                    <a:pt x="225" y="96"/>
                  </a:lnTo>
                  <a:lnTo>
                    <a:pt x="232" y="69"/>
                  </a:lnTo>
                  <a:lnTo>
                    <a:pt x="237" y="42"/>
                  </a:lnTo>
                  <a:lnTo>
                    <a:pt x="241" y="19"/>
                  </a:lnTo>
                  <a:lnTo>
                    <a:pt x="243" y="0"/>
                  </a:lnTo>
                  <a:lnTo>
                    <a:pt x="23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4" name="Freeform 1158"/>
            <p:cNvSpPr>
              <a:spLocks/>
            </p:cNvSpPr>
            <p:nvPr/>
          </p:nvSpPr>
          <p:spPr bwMode="auto">
            <a:xfrm>
              <a:off x="4047" y="3269"/>
              <a:ext cx="38" cy="263"/>
            </a:xfrm>
            <a:custGeom>
              <a:avLst/>
              <a:gdLst>
                <a:gd name="T0" fmla="*/ 3 w 38"/>
                <a:gd name="T1" fmla="*/ 0 h 263"/>
                <a:gd name="T2" fmla="*/ 3 w 38"/>
                <a:gd name="T3" fmla="*/ 0 h 263"/>
                <a:gd name="T4" fmla="*/ 2 w 38"/>
                <a:gd name="T5" fmla="*/ 13 h 263"/>
                <a:gd name="T6" fmla="*/ 0 w 38"/>
                <a:gd name="T7" fmla="*/ 27 h 263"/>
                <a:gd name="T8" fmla="*/ 0 w 38"/>
                <a:gd name="T9" fmla="*/ 42 h 263"/>
                <a:gd name="T10" fmla="*/ 2 w 38"/>
                <a:gd name="T11" fmla="*/ 59 h 263"/>
                <a:gd name="T12" fmla="*/ 5 w 38"/>
                <a:gd name="T13" fmla="*/ 96 h 263"/>
                <a:gd name="T14" fmla="*/ 12 w 38"/>
                <a:gd name="T15" fmla="*/ 132 h 263"/>
                <a:gd name="T16" fmla="*/ 19 w 38"/>
                <a:gd name="T17" fmla="*/ 171 h 263"/>
                <a:gd name="T18" fmla="*/ 26 w 38"/>
                <a:gd name="T19" fmla="*/ 205 h 263"/>
                <a:gd name="T20" fmla="*/ 29 w 38"/>
                <a:gd name="T21" fmla="*/ 236 h 263"/>
                <a:gd name="T22" fmla="*/ 31 w 38"/>
                <a:gd name="T23" fmla="*/ 263 h 263"/>
                <a:gd name="T24" fmla="*/ 38 w 38"/>
                <a:gd name="T25" fmla="*/ 263 h 263"/>
                <a:gd name="T26" fmla="*/ 36 w 38"/>
                <a:gd name="T27" fmla="*/ 236 h 263"/>
                <a:gd name="T28" fmla="*/ 31 w 38"/>
                <a:gd name="T29" fmla="*/ 203 h 263"/>
                <a:gd name="T30" fmla="*/ 26 w 38"/>
                <a:gd name="T31" fmla="*/ 169 h 263"/>
                <a:gd name="T32" fmla="*/ 19 w 38"/>
                <a:gd name="T33" fmla="*/ 132 h 263"/>
                <a:gd name="T34" fmla="*/ 12 w 38"/>
                <a:gd name="T35" fmla="*/ 94 h 263"/>
                <a:gd name="T36" fmla="*/ 9 w 38"/>
                <a:gd name="T37" fmla="*/ 59 h 263"/>
                <a:gd name="T38" fmla="*/ 7 w 38"/>
                <a:gd name="T39" fmla="*/ 42 h 263"/>
                <a:gd name="T40" fmla="*/ 7 w 38"/>
                <a:gd name="T41" fmla="*/ 27 h 263"/>
                <a:gd name="T42" fmla="*/ 7 w 38"/>
                <a:gd name="T43" fmla="*/ 13 h 263"/>
                <a:gd name="T44" fmla="*/ 9 w 38"/>
                <a:gd name="T45" fmla="*/ 2 h 263"/>
                <a:gd name="T46" fmla="*/ 9 w 38"/>
                <a:gd name="T47" fmla="*/ 2 h 263"/>
                <a:gd name="T48" fmla="*/ 3 w 38"/>
                <a:gd name="T49" fmla="*/ 0 h 2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8" h="263">
                  <a:moveTo>
                    <a:pt x="3" y="0"/>
                  </a:moveTo>
                  <a:lnTo>
                    <a:pt x="3" y="0"/>
                  </a:lnTo>
                  <a:lnTo>
                    <a:pt x="2" y="13"/>
                  </a:lnTo>
                  <a:lnTo>
                    <a:pt x="0" y="27"/>
                  </a:lnTo>
                  <a:lnTo>
                    <a:pt x="0" y="42"/>
                  </a:lnTo>
                  <a:lnTo>
                    <a:pt x="2" y="59"/>
                  </a:lnTo>
                  <a:lnTo>
                    <a:pt x="5" y="96"/>
                  </a:lnTo>
                  <a:lnTo>
                    <a:pt x="12" y="132"/>
                  </a:lnTo>
                  <a:lnTo>
                    <a:pt x="19" y="171"/>
                  </a:lnTo>
                  <a:lnTo>
                    <a:pt x="26" y="205"/>
                  </a:lnTo>
                  <a:lnTo>
                    <a:pt x="29" y="236"/>
                  </a:lnTo>
                  <a:lnTo>
                    <a:pt x="31" y="263"/>
                  </a:lnTo>
                  <a:lnTo>
                    <a:pt x="38" y="263"/>
                  </a:lnTo>
                  <a:lnTo>
                    <a:pt x="36" y="236"/>
                  </a:lnTo>
                  <a:lnTo>
                    <a:pt x="31" y="203"/>
                  </a:lnTo>
                  <a:lnTo>
                    <a:pt x="26" y="169"/>
                  </a:lnTo>
                  <a:lnTo>
                    <a:pt x="19" y="132"/>
                  </a:lnTo>
                  <a:lnTo>
                    <a:pt x="12" y="94"/>
                  </a:lnTo>
                  <a:lnTo>
                    <a:pt x="9" y="59"/>
                  </a:lnTo>
                  <a:lnTo>
                    <a:pt x="7" y="42"/>
                  </a:lnTo>
                  <a:lnTo>
                    <a:pt x="7" y="27"/>
                  </a:lnTo>
                  <a:lnTo>
                    <a:pt x="7" y="13"/>
                  </a:lnTo>
                  <a:lnTo>
                    <a:pt x="9" y="2"/>
                  </a:lnTo>
                  <a:lnTo>
                    <a:pt x="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5" name="Freeform 1159"/>
            <p:cNvSpPr>
              <a:spLocks/>
            </p:cNvSpPr>
            <p:nvPr/>
          </p:nvSpPr>
          <p:spPr bwMode="auto">
            <a:xfrm>
              <a:off x="4050" y="3081"/>
              <a:ext cx="188" cy="190"/>
            </a:xfrm>
            <a:custGeom>
              <a:avLst/>
              <a:gdLst>
                <a:gd name="T0" fmla="*/ 181 w 188"/>
                <a:gd name="T1" fmla="*/ 2 h 190"/>
                <a:gd name="T2" fmla="*/ 181 w 188"/>
                <a:gd name="T3" fmla="*/ 0 h 190"/>
                <a:gd name="T4" fmla="*/ 178 w 188"/>
                <a:gd name="T5" fmla="*/ 11 h 190"/>
                <a:gd name="T6" fmla="*/ 171 w 188"/>
                <a:gd name="T7" fmla="*/ 23 h 190"/>
                <a:gd name="T8" fmla="*/ 162 w 188"/>
                <a:gd name="T9" fmla="*/ 32 h 190"/>
                <a:gd name="T10" fmla="*/ 150 w 188"/>
                <a:gd name="T11" fmla="*/ 44 h 190"/>
                <a:gd name="T12" fmla="*/ 123 w 188"/>
                <a:gd name="T13" fmla="*/ 65 h 190"/>
                <a:gd name="T14" fmla="*/ 92 w 188"/>
                <a:gd name="T15" fmla="*/ 86 h 190"/>
                <a:gd name="T16" fmla="*/ 62 w 188"/>
                <a:gd name="T17" fmla="*/ 109 h 190"/>
                <a:gd name="T18" fmla="*/ 33 w 188"/>
                <a:gd name="T19" fmla="*/ 132 h 190"/>
                <a:gd name="T20" fmla="*/ 21 w 188"/>
                <a:gd name="T21" fmla="*/ 146 h 190"/>
                <a:gd name="T22" fmla="*/ 12 w 188"/>
                <a:gd name="T23" fmla="*/ 159 h 190"/>
                <a:gd name="T24" fmla="*/ 4 w 188"/>
                <a:gd name="T25" fmla="*/ 172 h 190"/>
                <a:gd name="T26" fmla="*/ 0 w 188"/>
                <a:gd name="T27" fmla="*/ 188 h 190"/>
                <a:gd name="T28" fmla="*/ 6 w 188"/>
                <a:gd name="T29" fmla="*/ 190 h 190"/>
                <a:gd name="T30" fmla="*/ 11 w 188"/>
                <a:gd name="T31" fmla="*/ 176 h 190"/>
                <a:gd name="T32" fmla="*/ 17 w 188"/>
                <a:gd name="T33" fmla="*/ 163 h 190"/>
                <a:gd name="T34" fmla="*/ 26 w 188"/>
                <a:gd name="T35" fmla="*/ 149 h 190"/>
                <a:gd name="T36" fmla="*/ 38 w 188"/>
                <a:gd name="T37" fmla="*/ 138 h 190"/>
                <a:gd name="T38" fmla="*/ 65 w 188"/>
                <a:gd name="T39" fmla="*/ 115 h 190"/>
                <a:gd name="T40" fmla="*/ 96 w 188"/>
                <a:gd name="T41" fmla="*/ 92 h 190"/>
                <a:gd name="T42" fmla="*/ 127 w 188"/>
                <a:gd name="T43" fmla="*/ 71 h 190"/>
                <a:gd name="T44" fmla="*/ 154 w 188"/>
                <a:gd name="T45" fmla="*/ 50 h 190"/>
                <a:gd name="T46" fmla="*/ 166 w 188"/>
                <a:gd name="T47" fmla="*/ 38 h 190"/>
                <a:gd name="T48" fmla="*/ 176 w 188"/>
                <a:gd name="T49" fmla="*/ 27 h 190"/>
                <a:gd name="T50" fmla="*/ 183 w 188"/>
                <a:gd name="T51" fmla="*/ 15 h 190"/>
                <a:gd name="T52" fmla="*/ 188 w 188"/>
                <a:gd name="T53" fmla="*/ 2 h 190"/>
                <a:gd name="T54" fmla="*/ 188 w 188"/>
                <a:gd name="T55" fmla="*/ 2 h 190"/>
                <a:gd name="T56" fmla="*/ 181 w 188"/>
                <a:gd name="T57" fmla="*/ 2 h 1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88" h="190">
                  <a:moveTo>
                    <a:pt x="181" y="2"/>
                  </a:moveTo>
                  <a:lnTo>
                    <a:pt x="181" y="0"/>
                  </a:lnTo>
                  <a:lnTo>
                    <a:pt x="178" y="11"/>
                  </a:lnTo>
                  <a:lnTo>
                    <a:pt x="171" y="23"/>
                  </a:lnTo>
                  <a:lnTo>
                    <a:pt x="162" y="32"/>
                  </a:lnTo>
                  <a:lnTo>
                    <a:pt x="150" y="44"/>
                  </a:lnTo>
                  <a:lnTo>
                    <a:pt x="123" y="65"/>
                  </a:lnTo>
                  <a:lnTo>
                    <a:pt x="92" y="86"/>
                  </a:lnTo>
                  <a:lnTo>
                    <a:pt x="62" y="109"/>
                  </a:lnTo>
                  <a:lnTo>
                    <a:pt x="33" y="132"/>
                  </a:lnTo>
                  <a:lnTo>
                    <a:pt x="21" y="146"/>
                  </a:lnTo>
                  <a:lnTo>
                    <a:pt x="12" y="159"/>
                  </a:lnTo>
                  <a:lnTo>
                    <a:pt x="4" y="172"/>
                  </a:lnTo>
                  <a:lnTo>
                    <a:pt x="0" y="188"/>
                  </a:lnTo>
                  <a:lnTo>
                    <a:pt x="6" y="190"/>
                  </a:lnTo>
                  <a:lnTo>
                    <a:pt x="11" y="176"/>
                  </a:lnTo>
                  <a:lnTo>
                    <a:pt x="17" y="163"/>
                  </a:lnTo>
                  <a:lnTo>
                    <a:pt x="26" y="149"/>
                  </a:lnTo>
                  <a:lnTo>
                    <a:pt x="38" y="138"/>
                  </a:lnTo>
                  <a:lnTo>
                    <a:pt x="65" y="115"/>
                  </a:lnTo>
                  <a:lnTo>
                    <a:pt x="96" y="92"/>
                  </a:lnTo>
                  <a:lnTo>
                    <a:pt x="127" y="71"/>
                  </a:lnTo>
                  <a:lnTo>
                    <a:pt x="154" y="50"/>
                  </a:lnTo>
                  <a:lnTo>
                    <a:pt x="166" y="38"/>
                  </a:lnTo>
                  <a:lnTo>
                    <a:pt x="176" y="27"/>
                  </a:lnTo>
                  <a:lnTo>
                    <a:pt x="183" y="15"/>
                  </a:lnTo>
                  <a:lnTo>
                    <a:pt x="188" y="2"/>
                  </a:lnTo>
                  <a:lnTo>
                    <a:pt x="18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6" name="Freeform 1160"/>
            <p:cNvSpPr>
              <a:spLocks/>
            </p:cNvSpPr>
            <p:nvPr/>
          </p:nvSpPr>
          <p:spPr bwMode="auto">
            <a:xfrm>
              <a:off x="4231" y="2920"/>
              <a:ext cx="48" cy="163"/>
            </a:xfrm>
            <a:custGeom>
              <a:avLst/>
              <a:gdLst>
                <a:gd name="T0" fmla="*/ 45 w 48"/>
                <a:gd name="T1" fmla="*/ 7 h 163"/>
                <a:gd name="T2" fmla="*/ 43 w 48"/>
                <a:gd name="T3" fmla="*/ 3 h 163"/>
                <a:gd name="T4" fmla="*/ 41 w 48"/>
                <a:gd name="T5" fmla="*/ 17 h 163"/>
                <a:gd name="T6" fmla="*/ 36 w 48"/>
                <a:gd name="T7" fmla="*/ 36 h 163"/>
                <a:gd name="T8" fmla="*/ 29 w 48"/>
                <a:gd name="T9" fmla="*/ 59 h 163"/>
                <a:gd name="T10" fmla="*/ 22 w 48"/>
                <a:gd name="T11" fmla="*/ 82 h 163"/>
                <a:gd name="T12" fmla="*/ 14 w 48"/>
                <a:gd name="T13" fmla="*/ 105 h 163"/>
                <a:gd name="T14" fmla="*/ 7 w 48"/>
                <a:gd name="T15" fmla="*/ 128 h 163"/>
                <a:gd name="T16" fmla="*/ 2 w 48"/>
                <a:gd name="T17" fmla="*/ 147 h 163"/>
                <a:gd name="T18" fmla="*/ 0 w 48"/>
                <a:gd name="T19" fmla="*/ 163 h 163"/>
                <a:gd name="T20" fmla="*/ 7 w 48"/>
                <a:gd name="T21" fmla="*/ 163 h 163"/>
                <a:gd name="T22" fmla="*/ 9 w 48"/>
                <a:gd name="T23" fmla="*/ 149 h 163"/>
                <a:gd name="T24" fmla="*/ 14 w 48"/>
                <a:gd name="T25" fmla="*/ 130 h 163"/>
                <a:gd name="T26" fmla="*/ 21 w 48"/>
                <a:gd name="T27" fmla="*/ 109 h 163"/>
                <a:gd name="T28" fmla="*/ 27 w 48"/>
                <a:gd name="T29" fmla="*/ 84 h 163"/>
                <a:gd name="T30" fmla="*/ 36 w 48"/>
                <a:gd name="T31" fmla="*/ 61 h 163"/>
                <a:gd name="T32" fmla="*/ 41 w 48"/>
                <a:gd name="T33" fmla="*/ 38 h 163"/>
                <a:gd name="T34" fmla="*/ 46 w 48"/>
                <a:gd name="T35" fmla="*/ 19 h 163"/>
                <a:gd name="T36" fmla="*/ 48 w 48"/>
                <a:gd name="T37" fmla="*/ 3 h 163"/>
                <a:gd name="T38" fmla="*/ 46 w 48"/>
                <a:gd name="T39" fmla="*/ 0 h 163"/>
                <a:gd name="T40" fmla="*/ 48 w 48"/>
                <a:gd name="T41" fmla="*/ 3 h 163"/>
                <a:gd name="T42" fmla="*/ 48 w 48"/>
                <a:gd name="T43" fmla="*/ 1 h 163"/>
                <a:gd name="T44" fmla="*/ 46 w 48"/>
                <a:gd name="T45" fmla="*/ 0 h 163"/>
                <a:gd name="T46" fmla="*/ 45 w 48"/>
                <a:gd name="T47" fmla="*/ 7 h 1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 h="163">
                  <a:moveTo>
                    <a:pt x="45" y="7"/>
                  </a:moveTo>
                  <a:lnTo>
                    <a:pt x="43" y="3"/>
                  </a:lnTo>
                  <a:lnTo>
                    <a:pt x="41" y="17"/>
                  </a:lnTo>
                  <a:lnTo>
                    <a:pt x="36" y="36"/>
                  </a:lnTo>
                  <a:lnTo>
                    <a:pt x="29" y="59"/>
                  </a:lnTo>
                  <a:lnTo>
                    <a:pt x="22" y="82"/>
                  </a:lnTo>
                  <a:lnTo>
                    <a:pt x="14" y="105"/>
                  </a:lnTo>
                  <a:lnTo>
                    <a:pt x="7" y="128"/>
                  </a:lnTo>
                  <a:lnTo>
                    <a:pt x="2" y="147"/>
                  </a:lnTo>
                  <a:lnTo>
                    <a:pt x="0" y="163"/>
                  </a:lnTo>
                  <a:lnTo>
                    <a:pt x="7" y="163"/>
                  </a:lnTo>
                  <a:lnTo>
                    <a:pt x="9" y="149"/>
                  </a:lnTo>
                  <a:lnTo>
                    <a:pt x="14" y="130"/>
                  </a:lnTo>
                  <a:lnTo>
                    <a:pt x="21" y="109"/>
                  </a:lnTo>
                  <a:lnTo>
                    <a:pt x="27" y="84"/>
                  </a:lnTo>
                  <a:lnTo>
                    <a:pt x="36" y="61"/>
                  </a:lnTo>
                  <a:lnTo>
                    <a:pt x="41" y="38"/>
                  </a:lnTo>
                  <a:lnTo>
                    <a:pt x="46" y="19"/>
                  </a:lnTo>
                  <a:lnTo>
                    <a:pt x="48" y="3"/>
                  </a:lnTo>
                  <a:lnTo>
                    <a:pt x="46" y="0"/>
                  </a:lnTo>
                  <a:lnTo>
                    <a:pt x="48" y="3"/>
                  </a:lnTo>
                  <a:lnTo>
                    <a:pt x="48" y="1"/>
                  </a:lnTo>
                  <a:lnTo>
                    <a:pt x="46" y="0"/>
                  </a:lnTo>
                  <a:lnTo>
                    <a:pt x="45"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7" name="Freeform 1161"/>
            <p:cNvSpPr>
              <a:spLocks/>
            </p:cNvSpPr>
            <p:nvPr/>
          </p:nvSpPr>
          <p:spPr bwMode="auto">
            <a:xfrm>
              <a:off x="4204" y="2827"/>
              <a:ext cx="73" cy="100"/>
            </a:xfrm>
            <a:custGeom>
              <a:avLst/>
              <a:gdLst>
                <a:gd name="T0" fmla="*/ 41 w 73"/>
                <a:gd name="T1" fmla="*/ 2 h 100"/>
                <a:gd name="T2" fmla="*/ 41 w 73"/>
                <a:gd name="T3" fmla="*/ 0 h 100"/>
                <a:gd name="T4" fmla="*/ 22 w 73"/>
                <a:gd name="T5" fmla="*/ 23 h 100"/>
                <a:gd name="T6" fmla="*/ 8 w 73"/>
                <a:gd name="T7" fmla="*/ 41 h 100"/>
                <a:gd name="T8" fmla="*/ 3 w 73"/>
                <a:gd name="T9" fmla="*/ 46 h 100"/>
                <a:gd name="T10" fmla="*/ 2 w 73"/>
                <a:gd name="T11" fmla="*/ 54 h 100"/>
                <a:gd name="T12" fmla="*/ 0 w 73"/>
                <a:gd name="T13" fmla="*/ 60 h 100"/>
                <a:gd name="T14" fmla="*/ 0 w 73"/>
                <a:gd name="T15" fmla="*/ 66 h 100"/>
                <a:gd name="T16" fmla="*/ 3 w 73"/>
                <a:gd name="T17" fmla="*/ 69 h 100"/>
                <a:gd name="T18" fmla="*/ 8 w 73"/>
                <a:gd name="T19" fmla="*/ 73 h 100"/>
                <a:gd name="T20" fmla="*/ 14 w 73"/>
                <a:gd name="T21" fmla="*/ 77 h 100"/>
                <a:gd name="T22" fmla="*/ 22 w 73"/>
                <a:gd name="T23" fmla="*/ 81 h 100"/>
                <a:gd name="T24" fmla="*/ 43 w 73"/>
                <a:gd name="T25" fmla="*/ 89 h 100"/>
                <a:gd name="T26" fmla="*/ 72 w 73"/>
                <a:gd name="T27" fmla="*/ 100 h 100"/>
                <a:gd name="T28" fmla="*/ 73 w 73"/>
                <a:gd name="T29" fmla="*/ 93 h 100"/>
                <a:gd name="T30" fmla="*/ 44 w 73"/>
                <a:gd name="T31" fmla="*/ 81 h 100"/>
                <a:gd name="T32" fmla="*/ 24 w 73"/>
                <a:gd name="T33" fmla="*/ 73 h 100"/>
                <a:gd name="T34" fmla="*/ 17 w 73"/>
                <a:gd name="T35" fmla="*/ 69 h 100"/>
                <a:gd name="T36" fmla="*/ 12 w 73"/>
                <a:gd name="T37" fmla="*/ 68 h 100"/>
                <a:gd name="T38" fmla="*/ 8 w 73"/>
                <a:gd name="T39" fmla="*/ 64 h 100"/>
                <a:gd name="T40" fmla="*/ 7 w 73"/>
                <a:gd name="T41" fmla="*/ 62 h 100"/>
                <a:gd name="T42" fmla="*/ 7 w 73"/>
                <a:gd name="T43" fmla="*/ 60 h 100"/>
                <a:gd name="T44" fmla="*/ 7 w 73"/>
                <a:gd name="T45" fmla="*/ 56 h 100"/>
                <a:gd name="T46" fmla="*/ 10 w 73"/>
                <a:gd name="T47" fmla="*/ 50 h 100"/>
                <a:gd name="T48" fmla="*/ 14 w 73"/>
                <a:gd name="T49" fmla="*/ 45 h 100"/>
                <a:gd name="T50" fmla="*/ 27 w 73"/>
                <a:gd name="T51" fmla="*/ 27 h 100"/>
                <a:gd name="T52" fmla="*/ 46 w 73"/>
                <a:gd name="T53" fmla="*/ 4 h 100"/>
                <a:gd name="T54" fmla="*/ 46 w 73"/>
                <a:gd name="T55" fmla="*/ 2 h 100"/>
                <a:gd name="T56" fmla="*/ 41 w 73"/>
                <a:gd name="T57" fmla="*/ 2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3" h="100">
                  <a:moveTo>
                    <a:pt x="41" y="2"/>
                  </a:moveTo>
                  <a:lnTo>
                    <a:pt x="41" y="0"/>
                  </a:lnTo>
                  <a:lnTo>
                    <a:pt x="22" y="23"/>
                  </a:lnTo>
                  <a:lnTo>
                    <a:pt x="8" y="41"/>
                  </a:lnTo>
                  <a:lnTo>
                    <a:pt x="3" y="46"/>
                  </a:lnTo>
                  <a:lnTo>
                    <a:pt x="2" y="54"/>
                  </a:lnTo>
                  <a:lnTo>
                    <a:pt x="0" y="60"/>
                  </a:lnTo>
                  <a:lnTo>
                    <a:pt x="0" y="66"/>
                  </a:lnTo>
                  <a:lnTo>
                    <a:pt x="3" y="69"/>
                  </a:lnTo>
                  <a:lnTo>
                    <a:pt x="8" y="73"/>
                  </a:lnTo>
                  <a:lnTo>
                    <a:pt x="14" y="77"/>
                  </a:lnTo>
                  <a:lnTo>
                    <a:pt x="22" y="81"/>
                  </a:lnTo>
                  <a:lnTo>
                    <a:pt x="43" y="89"/>
                  </a:lnTo>
                  <a:lnTo>
                    <a:pt x="72" y="100"/>
                  </a:lnTo>
                  <a:lnTo>
                    <a:pt x="73" y="93"/>
                  </a:lnTo>
                  <a:lnTo>
                    <a:pt x="44" y="81"/>
                  </a:lnTo>
                  <a:lnTo>
                    <a:pt x="24" y="73"/>
                  </a:lnTo>
                  <a:lnTo>
                    <a:pt x="17" y="69"/>
                  </a:lnTo>
                  <a:lnTo>
                    <a:pt x="12" y="68"/>
                  </a:lnTo>
                  <a:lnTo>
                    <a:pt x="8" y="64"/>
                  </a:lnTo>
                  <a:lnTo>
                    <a:pt x="7" y="62"/>
                  </a:lnTo>
                  <a:lnTo>
                    <a:pt x="7" y="60"/>
                  </a:lnTo>
                  <a:lnTo>
                    <a:pt x="7" y="56"/>
                  </a:lnTo>
                  <a:lnTo>
                    <a:pt x="10" y="50"/>
                  </a:lnTo>
                  <a:lnTo>
                    <a:pt x="14" y="45"/>
                  </a:lnTo>
                  <a:lnTo>
                    <a:pt x="27" y="27"/>
                  </a:lnTo>
                  <a:lnTo>
                    <a:pt x="46" y="4"/>
                  </a:lnTo>
                  <a:lnTo>
                    <a:pt x="46" y="2"/>
                  </a:lnTo>
                  <a:lnTo>
                    <a:pt x="4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8" name="Freeform 1162"/>
            <p:cNvSpPr>
              <a:spLocks/>
            </p:cNvSpPr>
            <p:nvPr/>
          </p:nvSpPr>
          <p:spPr bwMode="auto">
            <a:xfrm>
              <a:off x="4108" y="2783"/>
              <a:ext cx="142" cy="46"/>
            </a:xfrm>
            <a:custGeom>
              <a:avLst/>
              <a:gdLst>
                <a:gd name="T0" fmla="*/ 0 w 142"/>
                <a:gd name="T1" fmla="*/ 6 h 46"/>
                <a:gd name="T2" fmla="*/ 2 w 142"/>
                <a:gd name="T3" fmla="*/ 8 h 46"/>
                <a:gd name="T4" fmla="*/ 11 w 142"/>
                <a:gd name="T5" fmla="*/ 8 h 46"/>
                <a:gd name="T6" fmla="*/ 29 w 142"/>
                <a:gd name="T7" fmla="*/ 10 h 46"/>
                <a:gd name="T8" fmla="*/ 52 w 142"/>
                <a:gd name="T9" fmla="*/ 12 h 46"/>
                <a:gd name="T10" fmla="*/ 75 w 142"/>
                <a:gd name="T11" fmla="*/ 18 h 46"/>
                <a:gd name="T12" fmla="*/ 99 w 142"/>
                <a:gd name="T13" fmla="*/ 23 h 46"/>
                <a:gd name="T14" fmla="*/ 118 w 142"/>
                <a:gd name="T15" fmla="*/ 31 h 46"/>
                <a:gd name="T16" fmla="*/ 127 w 142"/>
                <a:gd name="T17" fmla="*/ 35 h 46"/>
                <a:gd name="T18" fmla="*/ 132 w 142"/>
                <a:gd name="T19" fmla="*/ 39 h 46"/>
                <a:gd name="T20" fmla="*/ 135 w 142"/>
                <a:gd name="T21" fmla="*/ 42 h 46"/>
                <a:gd name="T22" fmla="*/ 137 w 142"/>
                <a:gd name="T23" fmla="*/ 46 h 46"/>
                <a:gd name="T24" fmla="*/ 142 w 142"/>
                <a:gd name="T25" fmla="*/ 46 h 46"/>
                <a:gd name="T26" fmla="*/ 140 w 142"/>
                <a:gd name="T27" fmla="*/ 39 h 46"/>
                <a:gd name="T28" fmla="*/ 137 w 142"/>
                <a:gd name="T29" fmla="*/ 33 h 46"/>
                <a:gd name="T30" fmla="*/ 130 w 142"/>
                <a:gd name="T31" fmla="*/ 29 h 46"/>
                <a:gd name="T32" fmla="*/ 121 w 142"/>
                <a:gd name="T33" fmla="*/ 23 h 46"/>
                <a:gd name="T34" fmla="*/ 101 w 142"/>
                <a:gd name="T35" fmla="*/ 16 h 46"/>
                <a:gd name="T36" fmla="*/ 77 w 142"/>
                <a:gd name="T37" fmla="*/ 10 h 46"/>
                <a:gd name="T38" fmla="*/ 52 w 142"/>
                <a:gd name="T39" fmla="*/ 6 h 46"/>
                <a:gd name="T40" fmla="*/ 29 w 142"/>
                <a:gd name="T41" fmla="*/ 2 h 46"/>
                <a:gd name="T42" fmla="*/ 12 w 142"/>
                <a:gd name="T43" fmla="*/ 0 h 46"/>
                <a:gd name="T44" fmla="*/ 2 w 142"/>
                <a:gd name="T45" fmla="*/ 0 h 46"/>
                <a:gd name="T46" fmla="*/ 2 w 142"/>
                <a:gd name="T47" fmla="*/ 0 h 46"/>
                <a:gd name="T48" fmla="*/ 0 w 142"/>
                <a:gd name="T49" fmla="*/ 6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42" h="46">
                  <a:moveTo>
                    <a:pt x="0" y="6"/>
                  </a:moveTo>
                  <a:lnTo>
                    <a:pt x="2" y="8"/>
                  </a:lnTo>
                  <a:lnTo>
                    <a:pt x="11" y="8"/>
                  </a:lnTo>
                  <a:lnTo>
                    <a:pt x="29" y="10"/>
                  </a:lnTo>
                  <a:lnTo>
                    <a:pt x="52" y="12"/>
                  </a:lnTo>
                  <a:lnTo>
                    <a:pt x="75" y="18"/>
                  </a:lnTo>
                  <a:lnTo>
                    <a:pt x="99" y="23"/>
                  </a:lnTo>
                  <a:lnTo>
                    <a:pt x="118" y="31"/>
                  </a:lnTo>
                  <a:lnTo>
                    <a:pt x="127" y="35"/>
                  </a:lnTo>
                  <a:lnTo>
                    <a:pt x="132" y="39"/>
                  </a:lnTo>
                  <a:lnTo>
                    <a:pt x="135" y="42"/>
                  </a:lnTo>
                  <a:lnTo>
                    <a:pt x="137" y="46"/>
                  </a:lnTo>
                  <a:lnTo>
                    <a:pt x="142" y="46"/>
                  </a:lnTo>
                  <a:lnTo>
                    <a:pt x="140" y="39"/>
                  </a:lnTo>
                  <a:lnTo>
                    <a:pt x="137" y="33"/>
                  </a:lnTo>
                  <a:lnTo>
                    <a:pt x="130" y="29"/>
                  </a:lnTo>
                  <a:lnTo>
                    <a:pt x="121" y="23"/>
                  </a:lnTo>
                  <a:lnTo>
                    <a:pt x="101" y="16"/>
                  </a:lnTo>
                  <a:lnTo>
                    <a:pt x="77" y="10"/>
                  </a:lnTo>
                  <a:lnTo>
                    <a:pt x="52" y="6"/>
                  </a:lnTo>
                  <a:lnTo>
                    <a:pt x="29" y="2"/>
                  </a:lnTo>
                  <a:lnTo>
                    <a:pt x="12" y="0"/>
                  </a:lnTo>
                  <a:lnTo>
                    <a:pt x="2" y="0"/>
                  </a:lnTo>
                  <a:lnTo>
                    <a:pt x="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29" name="Freeform 1163"/>
            <p:cNvSpPr>
              <a:spLocks/>
            </p:cNvSpPr>
            <p:nvPr/>
          </p:nvSpPr>
          <p:spPr bwMode="auto">
            <a:xfrm>
              <a:off x="4062" y="2476"/>
              <a:ext cx="48" cy="313"/>
            </a:xfrm>
            <a:custGeom>
              <a:avLst/>
              <a:gdLst>
                <a:gd name="T0" fmla="*/ 2 w 48"/>
                <a:gd name="T1" fmla="*/ 0 h 313"/>
                <a:gd name="T2" fmla="*/ 2 w 48"/>
                <a:gd name="T3" fmla="*/ 2 h 313"/>
                <a:gd name="T4" fmla="*/ 5 w 48"/>
                <a:gd name="T5" fmla="*/ 16 h 313"/>
                <a:gd name="T6" fmla="*/ 9 w 48"/>
                <a:gd name="T7" fmla="*/ 31 h 313"/>
                <a:gd name="T8" fmla="*/ 9 w 48"/>
                <a:gd name="T9" fmla="*/ 50 h 313"/>
                <a:gd name="T10" fmla="*/ 9 w 48"/>
                <a:gd name="T11" fmla="*/ 71 h 313"/>
                <a:gd name="T12" fmla="*/ 5 w 48"/>
                <a:gd name="T13" fmla="*/ 117 h 313"/>
                <a:gd name="T14" fmla="*/ 2 w 48"/>
                <a:gd name="T15" fmla="*/ 167 h 313"/>
                <a:gd name="T16" fmla="*/ 2 w 48"/>
                <a:gd name="T17" fmla="*/ 192 h 313"/>
                <a:gd name="T18" fmla="*/ 2 w 48"/>
                <a:gd name="T19" fmla="*/ 215 h 313"/>
                <a:gd name="T20" fmla="*/ 4 w 48"/>
                <a:gd name="T21" fmla="*/ 238 h 313"/>
                <a:gd name="T22" fmla="*/ 7 w 48"/>
                <a:gd name="T23" fmla="*/ 257 h 313"/>
                <a:gd name="T24" fmla="*/ 12 w 48"/>
                <a:gd name="T25" fmla="*/ 277 h 313"/>
                <a:gd name="T26" fmla="*/ 21 w 48"/>
                <a:gd name="T27" fmla="*/ 292 h 313"/>
                <a:gd name="T28" fmla="*/ 26 w 48"/>
                <a:gd name="T29" fmla="*/ 300 h 313"/>
                <a:gd name="T30" fmla="*/ 31 w 48"/>
                <a:gd name="T31" fmla="*/ 305 h 313"/>
                <a:gd name="T32" fmla="*/ 38 w 48"/>
                <a:gd name="T33" fmla="*/ 309 h 313"/>
                <a:gd name="T34" fmla="*/ 46 w 48"/>
                <a:gd name="T35" fmla="*/ 313 h 313"/>
                <a:gd name="T36" fmla="*/ 48 w 48"/>
                <a:gd name="T37" fmla="*/ 307 h 313"/>
                <a:gd name="T38" fmla="*/ 41 w 48"/>
                <a:gd name="T39" fmla="*/ 303 h 313"/>
                <a:gd name="T40" fmla="*/ 36 w 48"/>
                <a:gd name="T41" fmla="*/ 300 h 313"/>
                <a:gd name="T42" fmla="*/ 29 w 48"/>
                <a:gd name="T43" fmla="*/ 294 h 313"/>
                <a:gd name="T44" fmla="*/ 26 w 48"/>
                <a:gd name="T45" fmla="*/ 288 h 313"/>
                <a:gd name="T46" fmla="*/ 17 w 48"/>
                <a:gd name="T47" fmla="*/ 275 h 313"/>
                <a:gd name="T48" fmla="*/ 12 w 48"/>
                <a:gd name="T49" fmla="*/ 257 h 313"/>
                <a:gd name="T50" fmla="*/ 9 w 48"/>
                <a:gd name="T51" fmla="*/ 236 h 313"/>
                <a:gd name="T52" fmla="*/ 7 w 48"/>
                <a:gd name="T53" fmla="*/ 215 h 313"/>
                <a:gd name="T54" fmla="*/ 7 w 48"/>
                <a:gd name="T55" fmla="*/ 192 h 313"/>
                <a:gd name="T56" fmla="*/ 9 w 48"/>
                <a:gd name="T57" fmla="*/ 167 h 313"/>
                <a:gd name="T58" fmla="*/ 12 w 48"/>
                <a:gd name="T59" fmla="*/ 117 h 313"/>
                <a:gd name="T60" fmla="*/ 14 w 48"/>
                <a:gd name="T61" fmla="*/ 71 h 313"/>
                <a:gd name="T62" fmla="*/ 16 w 48"/>
                <a:gd name="T63" fmla="*/ 50 h 313"/>
                <a:gd name="T64" fmla="*/ 14 w 48"/>
                <a:gd name="T65" fmla="*/ 31 h 313"/>
                <a:gd name="T66" fmla="*/ 12 w 48"/>
                <a:gd name="T67" fmla="*/ 14 h 313"/>
                <a:gd name="T68" fmla="*/ 7 w 48"/>
                <a:gd name="T69" fmla="*/ 0 h 313"/>
                <a:gd name="T70" fmla="*/ 7 w 48"/>
                <a:gd name="T71" fmla="*/ 2 h 313"/>
                <a:gd name="T72" fmla="*/ 2 w 48"/>
                <a:gd name="T73" fmla="*/ 0 h 313"/>
                <a:gd name="T74" fmla="*/ 0 w 48"/>
                <a:gd name="T75" fmla="*/ 0 h 313"/>
                <a:gd name="T76" fmla="*/ 2 w 48"/>
                <a:gd name="T77" fmla="*/ 2 h 313"/>
                <a:gd name="T78" fmla="*/ 2 w 48"/>
                <a:gd name="T79" fmla="*/ 0 h 3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8" h="313">
                  <a:moveTo>
                    <a:pt x="2" y="0"/>
                  </a:moveTo>
                  <a:lnTo>
                    <a:pt x="2" y="2"/>
                  </a:lnTo>
                  <a:lnTo>
                    <a:pt x="5" y="16"/>
                  </a:lnTo>
                  <a:lnTo>
                    <a:pt x="9" y="31"/>
                  </a:lnTo>
                  <a:lnTo>
                    <a:pt x="9" y="50"/>
                  </a:lnTo>
                  <a:lnTo>
                    <a:pt x="9" y="71"/>
                  </a:lnTo>
                  <a:lnTo>
                    <a:pt x="5" y="117"/>
                  </a:lnTo>
                  <a:lnTo>
                    <a:pt x="2" y="167"/>
                  </a:lnTo>
                  <a:lnTo>
                    <a:pt x="2" y="192"/>
                  </a:lnTo>
                  <a:lnTo>
                    <a:pt x="2" y="215"/>
                  </a:lnTo>
                  <a:lnTo>
                    <a:pt x="4" y="238"/>
                  </a:lnTo>
                  <a:lnTo>
                    <a:pt x="7" y="257"/>
                  </a:lnTo>
                  <a:lnTo>
                    <a:pt x="12" y="277"/>
                  </a:lnTo>
                  <a:lnTo>
                    <a:pt x="21" y="292"/>
                  </a:lnTo>
                  <a:lnTo>
                    <a:pt x="26" y="300"/>
                  </a:lnTo>
                  <a:lnTo>
                    <a:pt x="31" y="305"/>
                  </a:lnTo>
                  <a:lnTo>
                    <a:pt x="38" y="309"/>
                  </a:lnTo>
                  <a:lnTo>
                    <a:pt x="46" y="313"/>
                  </a:lnTo>
                  <a:lnTo>
                    <a:pt x="48" y="307"/>
                  </a:lnTo>
                  <a:lnTo>
                    <a:pt x="41" y="303"/>
                  </a:lnTo>
                  <a:lnTo>
                    <a:pt x="36" y="300"/>
                  </a:lnTo>
                  <a:lnTo>
                    <a:pt x="29" y="294"/>
                  </a:lnTo>
                  <a:lnTo>
                    <a:pt x="26" y="288"/>
                  </a:lnTo>
                  <a:lnTo>
                    <a:pt x="17" y="275"/>
                  </a:lnTo>
                  <a:lnTo>
                    <a:pt x="12" y="257"/>
                  </a:lnTo>
                  <a:lnTo>
                    <a:pt x="9" y="236"/>
                  </a:lnTo>
                  <a:lnTo>
                    <a:pt x="7" y="215"/>
                  </a:lnTo>
                  <a:lnTo>
                    <a:pt x="7" y="192"/>
                  </a:lnTo>
                  <a:lnTo>
                    <a:pt x="9" y="167"/>
                  </a:lnTo>
                  <a:lnTo>
                    <a:pt x="12" y="117"/>
                  </a:lnTo>
                  <a:lnTo>
                    <a:pt x="14" y="71"/>
                  </a:lnTo>
                  <a:lnTo>
                    <a:pt x="16" y="50"/>
                  </a:lnTo>
                  <a:lnTo>
                    <a:pt x="14" y="31"/>
                  </a:lnTo>
                  <a:lnTo>
                    <a:pt x="12" y="14"/>
                  </a:lnTo>
                  <a:lnTo>
                    <a:pt x="7" y="0"/>
                  </a:lnTo>
                  <a:lnTo>
                    <a:pt x="7" y="2"/>
                  </a:lnTo>
                  <a:lnTo>
                    <a:pt x="2" y="0"/>
                  </a:lnTo>
                  <a:lnTo>
                    <a:pt x="0" y="0"/>
                  </a:lnTo>
                  <a:lnTo>
                    <a:pt x="2" y="2"/>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0" name="Freeform 1164"/>
            <p:cNvSpPr>
              <a:spLocks/>
            </p:cNvSpPr>
            <p:nvPr/>
          </p:nvSpPr>
          <p:spPr bwMode="auto">
            <a:xfrm>
              <a:off x="4064" y="1787"/>
              <a:ext cx="367" cy="691"/>
            </a:xfrm>
            <a:custGeom>
              <a:avLst/>
              <a:gdLst>
                <a:gd name="T0" fmla="*/ 362 w 367"/>
                <a:gd name="T1" fmla="*/ 17 h 691"/>
                <a:gd name="T2" fmla="*/ 367 w 367"/>
                <a:gd name="T3" fmla="*/ 17 h 691"/>
                <a:gd name="T4" fmla="*/ 365 w 367"/>
                <a:gd name="T5" fmla="*/ 6 h 691"/>
                <a:gd name="T6" fmla="*/ 362 w 367"/>
                <a:gd name="T7" fmla="*/ 0 h 691"/>
                <a:gd name="T8" fmla="*/ 353 w 367"/>
                <a:gd name="T9" fmla="*/ 0 h 691"/>
                <a:gd name="T10" fmla="*/ 346 w 367"/>
                <a:gd name="T11" fmla="*/ 4 h 691"/>
                <a:gd name="T12" fmla="*/ 339 w 367"/>
                <a:gd name="T13" fmla="*/ 12 h 691"/>
                <a:gd name="T14" fmla="*/ 329 w 367"/>
                <a:gd name="T15" fmla="*/ 23 h 691"/>
                <a:gd name="T16" fmla="*/ 319 w 367"/>
                <a:gd name="T17" fmla="*/ 37 h 691"/>
                <a:gd name="T18" fmla="*/ 309 w 367"/>
                <a:gd name="T19" fmla="*/ 54 h 691"/>
                <a:gd name="T20" fmla="*/ 283 w 367"/>
                <a:gd name="T21" fmla="*/ 98 h 691"/>
                <a:gd name="T22" fmla="*/ 256 w 367"/>
                <a:gd name="T23" fmla="*/ 148 h 691"/>
                <a:gd name="T24" fmla="*/ 225 w 367"/>
                <a:gd name="T25" fmla="*/ 207 h 691"/>
                <a:gd name="T26" fmla="*/ 194 w 367"/>
                <a:gd name="T27" fmla="*/ 271 h 691"/>
                <a:gd name="T28" fmla="*/ 131 w 367"/>
                <a:gd name="T29" fmla="*/ 401 h 691"/>
                <a:gd name="T30" fmla="*/ 73 w 367"/>
                <a:gd name="T31" fmla="*/ 526 h 691"/>
                <a:gd name="T32" fmla="*/ 27 w 367"/>
                <a:gd name="T33" fmla="*/ 628 h 691"/>
                <a:gd name="T34" fmla="*/ 0 w 367"/>
                <a:gd name="T35" fmla="*/ 689 h 691"/>
                <a:gd name="T36" fmla="*/ 5 w 367"/>
                <a:gd name="T37" fmla="*/ 691 h 691"/>
                <a:gd name="T38" fmla="*/ 34 w 367"/>
                <a:gd name="T39" fmla="*/ 630 h 691"/>
                <a:gd name="T40" fmla="*/ 80 w 367"/>
                <a:gd name="T41" fmla="*/ 530 h 691"/>
                <a:gd name="T42" fmla="*/ 136 w 367"/>
                <a:gd name="T43" fmla="*/ 405 h 691"/>
                <a:gd name="T44" fmla="*/ 200 w 367"/>
                <a:gd name="T45" fmla="*/ 273 h 691"/>
                <a:gd name="T46" fmla="*/ 232 w 367"/>
                <a:gd name="T47" fmla="*/ 211 h 691"/>
                <a:gd name="T48" fmla="*/ 261 w 367"/>
                <a:gd name="T49" fmla="*/ 152 h 691"/>
                <a:gd name="T50" fmla="*/ 288 w 367"/>
                <a:gd name="T51" fmla="*/ 102 h 691"/>
                <a:gd name="T52" fmla="*/ 314 w 367"/>
                <a:gd name="T53" fmla="*/ 60 h 691"/>
                <a:gd name="T54" fmla="*/ 324 w 367"/>
                <a:gd name="T55" fmla="*/ 42 h 691"/>
                <a:gd name="T56" fmla="*/ 334 w 367"/>
                <a:gd name="T57" fmla="*/ 27 h 691"/>
                <a:gd name="T58" fmla="*/ 343 w 367"/>
                <a:gd name="T59" fmla="*/ 17 h 691"/>
                <a:gd name="T60" fmla="*/ 350 w 367"/>
                <a:gd name="T61" fmla="*/ 10 h 691"/>
                <a:gd name="T62" fmla="*/ 355 w 367"/>
                <a:gd name="T63" fmla="*/ 6 h 691"/>
                <a:gd name="T64" fmla="*/ 358 w 367"/>
                <a:gd name="T65" fmla="*/ 6 h 691"/>
                <a:gd name="T66" fmla="*/ 360 w 367"/>
                <a:gd name="T67" fmla="*/ 10 h 691"/>
                <a:gd name="T68" fmla="*/ 362 w 367"/>
                <a:gd name="T69" fmla="*/ 17 h 691"/>
                <a:gd name="T70" fmla="*/ 367 w 367"/>
                <a:gd name="T71" fmla="*/ 16 h 691"/>
                <a:gd name="T72" fmla="*/ 362 w 367"/>
                <a:gd name="T73" fmla="*/ 17 h 69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7" h="691">
                  <a:moveTo>
                    <a:pt x="362" y="17"/>
                  </a:moveTo>
                  <a:lnTo>
                    <a:pt x="367" y="17"/>
                  </a:lnTo>
                  <a:lnTo>
                    <a:pt x="365" y="6"/>
                  </a:lnTo>
                  <a:lnTo>
                    <a:pt x="362" y="0"/>
                  </a:lnTo>
                  <a:lnTo>
                    <a:pt x="353" y="0"/>
                  </a:lnTo>
                  <a:lnTo>
                    <a:pt x="346" y="4"/>
                  </a:lnTo>
                  <a:lnTo>
                    <a:pt x="339" y="12"/>
                  </a:lnTo>
                  <a:lnTo>
                    <a:pt x="329" y="23"/>
                  </a:lnTo>
                  <a:lnTo>
                    <a:pt x="319" y="37"/>
                  </a:lnTo>
                  <a:lnTo>
                    <a:pt x="309" y="54"/>
                  </a:lnTo>
                  <a:lnTo>
                    <a:pt x="283" y="98"/>
                  </a:lnTo>
                  <a:lnTo>
                    <a:pt x="256" y="148"/>
                  </a:lnTo>
                  <a:lnTo>
                    <a:pt x="225" y="207"/>
                  </a:lnTo>
                  <a:lnTo>
                    <a:pt x="194" y="271"/>
                  </a:lnTo>
                  <a:lnTo>
                    <a:pt x="131" y="401"/>
                  </a:lnTo>
                  <a:lnTo>
                    <a:pt x="73" y="526"/>
                  </a:lnTo>
                  <a:lnTo>
                    <a:pt x="27" y="628"/>
                  </a:lnTo>
                  <a:lnTo>
                    <a:pt x="0" y="689"/>
                  </a:lnTo>
                  <a:lnTo>
                    <a:pt x="5" y="691"/>
                  </a:lnTo>
                  <a:lnTo>
                    <a:pt x="34" y="630"/>
                  </a:lnTo>
                  <a:lnTo>
                    <a:pt x="80" y="530"/>
                  </a:lnTo>
                  <a:lnTo>
                    <a:pt x="136" y="405"/>
                  </a:lnTo>
                  <a:lnTo>
                    <a:pt x="200" y="273"/>
                  </a:lnTo>
                  <a:lnTo>
                    <a:pt x="232" y="211"/>
                  </a:lnTo>
                  <a:lnTo>
                    <a:pt x="261" y="152"/>
                  </a:lnTo>
                  <a:lnTo>
                    <a:pt x="288" y="102"/>
                  </a:lnTo>
                  <a:lnTo>
                    <a:pt x="314" y="60"/>
                  </a:lnTo>
                  <a:lnTo>
                    <a:pt x="324" y="42"/>
                  </a:lnTo>
                  <a:lnTo>
                    <a:pt x="334" y="27"/>
                  </a:lnTo>
                  <a:lnTo>
                    <a:pt x="343" y="17"/>
                  </a:lnTo>
                  <a:lnTo>
                    <a:pt x="350" y="10"/>
                  </a:lnTo>
                  <a:lnTo>
                    <a:pt x="355" y="6"/>
                  </a:lnTo>
                  <a:lnTo>
                    <a:pt x="358" y="6"/>
                  </a:lnTo>
                  <a:lnTo>
                    <a:pt x="360" y="10"/>
                  </a:lnTo>
                  <a:lnTo>
                    <a:pt x="362" y="17"/>
                  </a:lnTo>
                  <a:lnTo>
                    <a:pt x="367" y="16"/>
                  </a:lnTo>
                  <a:lnTo>
                    <a:pt x="362" y="1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1" name="Freeform 1165"/>
            <p:cNvSpPr>
              <a:spLocks/>
            </p:cNvSpPr>
            <p:nvPr/>
          </p:nvSpPr>
          <p:spPr bwMode="auto">
            <a:xfrm>
              <a:off x="2823" y="98"/>
              <a:ext cx="2135" cy="3313"/>
            </a:xfrm>
            <a:custGeom>
              <a:avLst/>
              <a:gdLst>
                <a:gd name="T0" fmla="*/ 789 w 2135"/>
                <a:gd name="T1" fmla="*/ 1898 h 3313"/>
                <a:gd name="T2" fmla="*/ 897 w 2135"/>
                <a:gd name="T3" fmla="*/ 1839 h 3313"/>
                <a:gd name="T4" fmla="*/ 893 w 2135"/>
                <a:gd name="T5" fmla="*/ 1714 h 3313"/>
                <a:gd name="T6" fmla="*/ 934 w 2135"/>
                <a:gd name="T7" fmla="*/ 1520 h 3313"/>
                <a:gd name="T8" fmla="*/ 1036 w 2135"/>
                <a:gd name="T9" fmla="*/ 1399 h 3313"/>
                <a:gd name="T10" fmla="*/ 1086 w 2135"/>
                <a:gd name="T11" fmla="*/ 1142 h 3313"/>
                <a:gd name="T12" fmla="*/ 1282 w 2135"/>
                <a:gd name="T13" fmla="*/ 762 h 3313"/>
                <a:gd name="T14" fmla="*/ 1374 w 2135"/>
                <a:gd name="T15" fmla="*/ 760 h 3313"/>
                <a:gd name="T16" fmla="*/ 1343 w 2135"/>
                <a:gd name="T17" fmla="*/ 618 h 3313"/>
                <a:gd name="T18" fmla="*/ 1441 w 2135"/>
                <a:gd name="T19" fmla="*/ 513 h 3313"/>
                <a:gd name="T20" fmla="*/ 1562 w 2135"/>
                <a:gd name="T21" fmla="*/ 597 h 3313"/>
                <a:gd name="T22" fmla="*/ 1896 w 2135"/>
                <a:gd name="T23" fmla="*/ 211 h 3313"/>
                <a:gd name="T24" fmla="*/ 2111 w 2135"/>
                <a:gd name="T25" fmla="*/ 252 h 3313"/>
                <a:gd name="T26" fmla="*/ 2046 w 2135"/>
                <a:gd name="T27" fmla="*/ 242 h 3313"/>
                <a:gd name="T28" fmla="*/ 2051 w 2135"/>
                <a:gd name="T29" fmla="*/ 186 h 3313"/>
                <a:gd name="T30" fmla="*/ 2060 w 2135"/>
                <a:gd name="T31" fmla="*/ 129 h 3313"/>
                <a:gd name="T32" fmla="*/ 2024 w 2135"/>
                <a:gd name="T33" fmla="*/ 2 h 3313"/>
                <a:gd name="T34" fmla="*/ 1918 w 2135"/>
                <a:gd name="T35" fmla="*/ 77 h 3313"/>
                <a:gd name="T36" fmla="*/ 1824 w 2135"/>
                <a:gd name="T37" fmla="*/ 21 h 3313"/>
                <a:gd name="T38" fmla="*/ 1819 w 2135"/>
                <a:gd name="T39" fmla="*/ 121 h 3313"/>
                <a:gd name="T40" fmla="*/ 1753 w 2135"/>
                <a:gd name="T41" fmla="*/ 165 h 3313"/>
                <a:gd name="T42" fmla="*/ 1741 w 2135"/>
                <a:gd name="T43" fmla="*/ 79 h 3313"/>
                <a:gd name="T44" fmla="*/ 1676 w 2135"/>
                <a:gd name="T45" fmla="*/ 71 h 3313"/>
                <a:gd name="T46" fmla="*/ 1551 w 2135"/>
                <a:gd name="T47" fmla="*/ 138 h 3313"/>
                <a:gd name="T48" fmla="*/ 1468 w 2135"/>
                <a:gd name="T49" fmla="*/ 252 h 3313"/>
                <a:gd name="T50" fmla="*/ 1400 w 2135"/>
                <a:gd name="T51" fmla="*/ 380 h 3313"/>
                <a:gd name="T52" fmla="*/ 1263 w 2135"/>
                <a:gd name="T53" fmla="*/ 463 h 3313"/>
                <a:gd name="T54" fmla="*/ 1219 w 2135"/>
                <a:gd name="T55" fmla="*/ 582 h 3313"/>
                <a:gd name="T56" fmla="*/ 1038 w 2135"/>
                <a:gd name="T57" fmla="*/ 881 h 3313"/>
                <a:gd name="T58" fmla="*/ 960 w 2135"/>
                <a:gd name="T59" fmla="*/ 1014 h 3313"/>
                <a:gd name="T60" fmla="*/ 833 w 2135"/>
                <a:gd name="T61" fmla="*/ 1250 h 3313"/>
                <a:gd name="T62" fmla="*/ 837 w 2135"/>
                <a:gd name="T63" fmla="*/ 1348 h 3313"/>
                <a:gd name="T64" fmla="*/ 762 w 2135"/>
                <a:gd name="T65" fmla="*/ 1430 h 3313"/>
                <a:gd name="T66" fmla="*/ 777 w 2135"/>
                <a:gd name="T67" fmla="*/ 1586 h 3313"/>
                <a:gd name="T68" fmla="*/ 712 w 2135"/>
                <a:gd name="T69" fmla="*/ 1678 h 3313"/>
                <a:gd name="T70" fmla="*/ 600 w 2135"/>
                <a:gd name="T71" fmla="*/ 1816 h 3313"/>
                <a:gd name="T72" fmla="*/ 516 w 2135"/>
                <a:gd name="T73" fmla="*/ 1967 h 3313"/>
                <a:gd name="T74" fmla="*/ 629 w 2135"/>
                <a:gd name="T75" fmla="*/ 1891 h 3313"/>
                <a:gd name="T76" fmla="*/ 678 w 2135"/>
                <a:gd name="T77" fmla="*/ 1891 h 3313"/>
                <a:gd name="T78" fmla="*/ 636 w 2135"/>
                <a:gd name="T79" fmla="*/ 2014 h 3313"/>
                <a:gd name="T80" fmla="*/ 540 w 2135"/>
                <a:gd name="T81" fmla="*/ 2052 h 3313"/>
                <a:gd name="T82" fmla="*/ 349 w 2135"/>
                <a:gd name="T83" fmla="*/ 2109 h 3313"/>
                <a:gd name="T84" fmla="*/ 42 w 2135"/>
                <a:gd name="T85" fmla="*/ 2405 h 3313"/>
                <a:gd name="T86" fmla="*/ 46 w 2135"/>
                <a:gd name="T87" fmla="*/ 2516 h 3313"/>
                <a:gd name="T88" fmla="*/ 6 w 2135"/>
                <a:gd name="T89" fmla="*/ 2658 h 3313"/>
                <a:gd name="T90" fmla="*/ 69 w 2135"/>
                <a:gd name="T91" fmla="*/ 2789 h 3313"/>
                <a:gd name="T92" fmla="*/ 98 w 2135"/>
                <a:gd name="T93" fmla="*/ 2831 h 3313"/>
                <a:gd name="T94" fmla="*/ 17 w 2135"/>
                <a:gd name="T95" fmla="*/ 2985 h 3313"/>
                <a:gd name="T96" fmla="*/ 81 w 2135"/>
                <a:gd name="T97" fmla="*/ 2981 h 3313"/>
                <a:gd name="T98" fmla="*/ 102 w 2135"/>
                <a:gd name="T99" fmla="*/ 3054 h 3313"/>
                <a:gd name="T100" fmla="*/ 54 w 2135"/>
                <a:gd name="T101" fmla="*/ 3203 h 3313"/>
                <a:gd name="T102" fmla="*/ 162 w 2135"/>
                <a:gd name="T103" fmla="*/ 3284 h 3313"/>
                <a:gd name="T104" fmla="*/ 312 w 2135"/>
                <a:gd name="T105" fmla="*/ 3267 h 3313"/>
                <a:gd name="T106" fmla="*/ 574 w 2135"/>
                <a:gd name="T107" fmla="*/ 2908 h 3313"/>
                <a:gd name="T108" fmla="*/ 692 w 2135"/>
                <a:gd name="T109" fmla="*/ 2916 h 3313"/>
                <a:gd name="T110" fmla="*/ 728 w 2135"/>
                <a:gd name="T111" fmla="*/ 2852 h 3313"/>
                <a:gd name="T112" fmla="*/ 764 w 2135"/>
                <a:gd name="T113" fmla="*/ 2607 h 3313"/>
                <a:gd name="T114" fmla="*/ 813 w 2135"/>
                <a:gd name="T115" fmla="*/ 2576 h 3313"/>
                <a:gd name="T116" fmla="*/ 748 w 2135"/>
                <a:gd name="T117" fmla="*/ 2382 h 3313"/>
                <a:gd name="T118" fmla="*/ 735 w 2135"/>
                <a:gd name="T119" fmla="*/ 2113 h 331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35" h="3313">
                  <a:moveTo>
                    <a:pt x="752" y="2002"/>
                  </a:moveTo>
                  <a:lnTo>
                    <a:pt x="752" y="1973"/>
                  </a:lnTo>
                  <a:lnTo>
                    <a:pt x="752" y="1950"/>
                  </a:lnTo>
                  <a:lnTo>
                    <a:pt x="757" y="1931"/>
                  </a:lnTo>
                  <a:lnTo>
                    <a:pt x="762" y="1918"/>
                  </a:lnTo>
                  <a:lnTo>
                    <a:pt x="769" y="1908"/>
                  </a:lnTo>
                  <a:lnTo>
                    <a:pt x="779" y="1902"/>
                  </a:lnTo>
                  <a:lnTo>
                    <a:pt x="789" y="1898"/>
                  </a:lnTo>
                  <a:lnTo>
                    <a:pt x="801" y="1895"/>
                  </a:lnTo>
                  <a:lnTo>
                    <a:pt x="813" y="1893"/>
                  </a:lnTo>
                  <a:lnTo>
                    <a:pt x="827" y="1889"/>
                  </a:lnTo>
                  <a:lnTo>
                    <a:pt x="840" y="1885"/>
                  </a:lnTo>
                  <a:lnTo>
                    <a:pt x="856" y="1879"/>
                  </a:lnTo>
                  <a:lnTo>
                    <a:pt x="869" y="1870"/>
                  </a:lnTo>
                  <a:lnTo>
                    <a:pt x="883" y="1856"/>
                  </a:lnTo>
                  <a:lnTo>
                    <a:pt x="897" y="1839"/>
                  </a:lnTo>
                  <a:lnTo>
                    <a:pt x="908" y="1816"/>
                  </a:lnTo>
                  <a:lnTo>
                    <a:pt x="902" y="1802"/>
                  </a:lnTo>
                  <a:lnTo>
                    <a:pt x="897" y="1787"/>
                  </a:lnTo>
                  <a:lnTo>
                    <a:pt x="893" y="1772"/>
                  </a:lnTo>
                  <a:lnTo>
                    <a:pt x="891" y="1758"/>
                  </a:lnTo>
                  <a:lnTo>
                    <a:pt x="891" y="1743"/>
                  </a:lnTo>
                  <a:lnTo>
                    <a:pt x="891" y="1728"/>
                  </a:lnTo>
                  <a:lnTo>
                    <a:pt x="893" y="1714"/>
                  </a:lnTo>
                  <a:lnTo>
                    <a:pt x="897" y="1699"/>
                  </a:lnTo>
                  <a:lnTo>
                    <a:pt x="903" y="1670"/>
                  </a:lnTo>
                  <a:lnTo>
                    <a:pt x="914" y="1641"/>
                  </a:lnTo>
                  <a:lnTo>
                    <a:pt x="926" y="1610"/>
                  </a:lnTo>
                  <a:lnTo>
                    <a:pt x="936" y="1582"/>
                  </a:lnTo>
                  <a:lnTo>
                    <a:pt x="908" y="1551"/>
                  </a:lnTo>
                  <a:lnTo>
                    <a:pt x="919" y="1538"/>
                  </a:lnTo>
                  <a:lnTo>
                    <a:pt x="934" y="1520"/>
                  </a:lnTo>
                  <a:lnTo>
                    <a:pt x="955" y="1501"/>
                  </a:lnTo>
                  <a:lnTo>
                    <a:pt x="977" y="1480"/>
                  </a:lnTo>
                  <a:lnTo>
                    <a:pt x="999" y="1459"/>
                  </a:lnTo>
                  <a:lnTo>
                    <a:pt x="1018" y="1438"/>
                  </a:lnTo>
                  <a:lnTo>
                    <a:pt x="1026" y="1428"/>
                  </a:lnTo>
                  <a:lnTo>
                    <a:pt x="1031" y="1417"/>
                  </a:lnTo>
                  <a:lnTo>
                    <a:pt x="1035" y="1407"/>
                  </a:lnTo>
                  <a:lnTo>
                    <a:pt x="1036" y="1399"/>
                  </a:lnTo>
                  <a:lnTo>
                    <a:pt x="1047" y="1215"/>
                  </a:lnTo>
                  <a:lnTo>
                    <a:pt x="1050" y="1196"/>
                  </a:lnTo>
                  <a:lnTo>
                    <a:pt x="1055" y="1182"/>
                  </a:lnTo>
                  <a:lnTo>
                    <a:pt x="1060" y="1173"/>
                  </a:lnTo>
                  <a:lnTo>
                    <a:pt x="1069" y="1165"/>
                  </a:lnTo>
                  <a:lnTo>
                    <a:pt x="1076" y="1159"/>
                  </a:lnTo>
                  <a:lnTo>
                    <a:pt x="1082" y="1152"/>
                  </a:lnTo>
                  <a:lnTo>
                    <a:pt x="1086" y="1142"/>
                  </a:lnTo>
                  <a:lnTo>
                    <a:pt x="1089" y="1131"/>
                  </a:lnTo>
                  <a:lnTo>
                    <a:pt x="1047" y="973"/>
                  </a:lnTo>
                  <a:lnTo>
                    <a:pt x="1105" y="881"/>
                  </a:lnTo>
                  <a:lnTo>
                    <a:pt x="1154" y="872"/>
                  </a:lnTo>
                  <a:lnTo>
                    <a:pt x="1229" y="724"/>
                  </a:lnTo>
                  <a:lnTo>
                    <a:pt x="1246" y="737"/>
                  </a:lnTo>
                  <a:lnTo>
                    <a:pt x="1263" y="751"/>
                  </a:lnTo>
                  <a:lnTo>
                    <a:pt x="1282" y="762"/>
                  </a:lnTo>
                  <a:lnTo>
                    <a:pt x="1301" y="768"/>
                  </a:lnTo>
                  <a:lnTo>
                    <a:pt x="1309" y="772"/>
                  </a:lnTo>
                  <a:lnTo>
                    <a:pt x="1319" y="772"/>
                  </a:lnTo>
                  <a:lnTo>
                    <a:pt x="1330" y="774"/>
                  </a:lnTo>
                  <a:lnTo>
                    <a:pt x="1340" y="772"/>
                  </a:lnTo>
                  <a:lnTo>
                    <a:pt x="1350" y="770"/>
                  </a:lnTo>
                  <a:lnTo>
                    <a:pt x="1362" y="766"/>
                  </a:lnTo>
                  <a:lnTo>
                    <a:pt x="1374" y="760"/>
                  </a:lnTo>
                  <a:lnTo>
                    <a:pt x="1386" y="754"/>
                  </a:lnTo>
                  <a:lnTo>
                    <a:pt x="1383" y="743"/>
                  </a:lnTo>
                  <a:lnTo>
                    <a:pt x="1379" y="726"/>
                  </a:lnTo>
                  <a:lnTo>
                    <a:pt x="1371" y="703"/>
                  </a:lnTo>
                  <a:lnTo>
                    <a:pt x="1364" y="678"/>
                  </a:lnTo>
                  <a:lnTo>
                    <a:pt x="1355" y="655"/>
                  </a:lnTo>
                  <a:lnTo>
                    <a:pt x="1348" y="634"/>
                  </a:lnTo>
                  <a:lnTo>
                    <a:pt x="1343" y="618"/>
                  </a:lnTo>
                  <a:lnTo>
                    <a:pt x="1342" y="612"/>
                  </a:lnTo>
                  <a:lnTo>
                    <a:pt x="1352" y="601"/>
                  </a:lnTo>
                  <a:lnTo>
                    <a:pt x="1366" y="586"/>
                  </a:lnTo>
                  <a:lnTo>
                    <a:pt x="1381" y="570"/>
                  </a:lnTo>
                  <a:lnTo>
                    <a:pt x="1396" y="553"/>
                  </a:lnTo>
                  <a:lnTo>
                    <a:pt x="1412" y="538"/>
                  </a:lnTo>
                  <a:lnTo>
                    <a:pt x="1427" y="524"/>
                  </a:lnTo>
                  <a:lnTo>
                    <a:pt x="1441" y="513"/>
                  </a:lnTo>
                  <a:lnTo>
                    <a:pt x="1453" y="505"/>
                  </a:lnTo>
                  <a:lnTo>
                    <a:pt x="1466" y="520"/>
                  </a:lnTo>
                  <a:lnTo>
                    <a:pt x="1480" y="530"/>
                  </a:lnTo>
                  <a:lnTo>
                    <a:pt x="1492" y="538"/>
                  </a:lnTo>
                  <a:lnTo>
                    <a:pt x="1505" y="545"/>
                  </a:lnTo>
                  <a:lnTo>
                    <a:pt x="1519" y="557"/>
                  </a:lnTo>
                  <a:lnTo>
                    <a:pt x="1538" y="572"/>
                  </a:lnTo>
                  <a:lnTo>
                    <a:pt x="1562" y="597"/>
                  </a:lnTo>
                  <a:lnTo>
                    <a:pt x="1589" y="632"/>
                  </a:lnTo>
                  <a:lnTo>
                    <a:pt x="1661" y="599"/>
                  </a:lnTo>
                  <a:lnTo>
                    <a:pt x="1705" y="634"/>
                  </a:lnTo>
                  <a:lnTo>
                    <a:pt x="1748" y="628"/>
                  </a:lnTo>
                  <a:lnTo>
                    <a:pt x="1795" y="482"/>
                  </a:lnTo>
                  <a:lnTo>
                    <a:pt x="1773" y="386"/>
                  </a:lnTo>
                  <a:lnTo>
                    <a:pt x="1816" y="271"/>
                  </a:lnTo>
                  <a:lnTo>
                    <a:pt x="1896" y="211"/>
                  </a:lnTo>
                  <a:lnTo>
                    <a:pt x="1991" y="282"/>
                  </a:lnTo>
                  <a:lnTo>
                    <a:pt x="2039" y="286"/>
                  </a:lnTo>
                  <a:lnTo>
                    <a:pt x="2003" y="394"/>
                  </a:lnTo>
                  <a:lnTo>
                    <a:pt x="2066" y="371"/>
                  </a:lnTo>
                  <a:lnTo>
                    <a:pt x="2135" y="271"/>
                  </a:lnTo>
                  <a:lnTo>
                    <a:pt x="2126" y="261"/>
                  </a:lnTo>
                  <a:lnTo>
                    <a:pt x="2118" y="255"/>
                  </a:lnTo>
                  <a:lnTo>
                    <a:pt x="2111" y="252"/>
                  </a:lnTo>
                  <a:lnTo>
                    <a:pt x="2102" y="250"/>
                  </a:lnTo>
                  <a:lnTo>
                    <a:pt x="2089" y="250"/>
                  </a:lnTo>
                  <a:lnTo>
                    <a:pt x="2077" y="252"/>
                  </a:lnTo>
                  <a:lnTo>
                    <a:pt x="2070" y="252"/>
                  </a:lnTo>
                  <a:lnTo>
                    <a:pt x="2065" y="252"/>
                  </a:lnTo>
                  <a:lnTo>
                    <a:pt x="2058" y="250"/>
                  </a:lnTo>
                  <a:lnTo>
                    <a:pt x="2051" y="248"/>
                  </a:lnTo>
                  <a:lnTo>
                    <a:pt x="2046" y="242"/>
                  </a:lnTo>
                  <a:lnTo>
                    <a:pt x="2039" y="234"/>
                  </a:lnTo>
                  <a:lnTo>
                    <a:pt x="2032" y="223"/>
                  </a:lnTo>
                  <a:lnTo>
                    <a:pt x="2024" y="208"/>
                  </a:lnTo>
                  <a:lnTo>
                    <a:pt x="2027" y="204"/>
                  </a:lnTo>
                  <a:lnTo>
                    <a:pt x="2031" y="198"/>
                  </a:lnTo>
                  <a:lnTo>
                    <a:pt x="2036" y="196"/>
                  </a:lnTo>
                  <a:lnTo>
                    <a:pt x="2041" y="192"/>
                  </a:lnTo>
                  <a:lnTo>
                    <a:pt x="2051" y="186"/>
                  </a:lnTo>
                  <a:lnTo>
                    <a:pt x="2060" y="181"/>
                  </a:lnTo>
                  <a:lnTo>
                    <a:pt x="2065" y="177"/>
                  </a:lnTo>
                  <a:lnTo>
                    <a:pt x="2066" y="173"/>
                  </a:lnTo>
                  <a:lnTo>
                    <a:pt x="2068" y="167"/>
                  </a:lnTo>
                  <a:lnTo>
                    <a:pt x="2068" y="160"/>
                  </a:lnTo>
                  <a:lnTo>
                    <a:pt x="2068" y="150"/>
                  </a:lnTo>
                  <a:lnTo>
                    <a:pt x="2065" y="140"/>
                  </a:lnTo>
                  <a:lnTo>
                    <a:pt x="2060" y="129"/>
                  </a:lnTo>
                  <a:lnTo>
                    <a:pt x="2053" y="113"/>
                  </a:lnTo>
                  <a:lnTo>
                    <a:pt x="2133" y="85"/>
                  </a:lnTo>
                  <a:lnTo>
                    <a:pt x="2112" y="64"/>
                  </a:lnTo>
                  <a:lnTo>
                    <a:pt x="2094" y="44"/>
                  </a:lnTo>
                  <a:lnTo>
                    <a:pt x="2075" y="29"/>
                  </a:lnTo>
                  <a:lnTo>
                    <a:pt x="2056" y="17"/>
                  </a:lnTo>
                  <a:lnTo>
                    <a:pt x="2039" y="8"/>
                  </a:lnTo>
                  <a:lnTo>
                    <a:pt x="2024" y="2"/>
                  </a:lnTo>
                  <a:lnTo>
                    <a:pt x="2008" y="0"/>
                  </a:lnTo>
                  <a:lnTo>
                    <a:pt x="1993" y="0"/>
                  </a:lnTo>
                  <a:lnTo>
                    <a:pt x="1979" y="4"/>
                  </a:lnTo>
                  <a:lnTo>
                    <a:pt x="1966" y="12"/>
                  </a:lnTo>
                  <a:lnTo>
                    <a:pt x="1952" y="23"/>
                  </a:lnTo>
                  <a:lnTo>
                    <a:pt x="1940" y="37"/>
                  </a:lnTo>
                  <a:lnTo>
                    <a:pt x="1930" y="56"/>
                  </a:lnTo>
                  <a:lnTo>
                    <a:pt x="1918" y="77"/>
                  </a:lnTo>
                  <a:lnTo>
                    <a:pt x="1908" y="102"/>
                  </a:lnTo>
                  <a:lnTo>
                    <a:pt x="1898" y="131"/>
                  </a:lnTo>
                  <a:lnTo>
                    <a:pt x="1870" y="27"/>
                  </a:lnTo>
                  <a:lnTo>
                    <a:pt x="1855" y="19"/>
                  </a:lnTo>
                  <a:lnTo>
                    <a:pt x="1843" y="17"/>
                  </a:lnTo>
                  <a:lnTo>
                    <a:pt x="1835" y="16"/>
                  </a:lnTo>
                  <a:lnTo>
                    <a:pt x="1829" y="17"/>
                  </a:lnTo>
                  <a:lnTo>
                    <a:pt x="1824" y="21"/>
                  </a:lnTo>
                  <a:lnTo>
                    <a:pt x="1823" y="27"/>
                  </a:lnTo>
                  <a:lnTo>
                    <a:pt x="1821" y="35"/>
                  </a:lnTo>
                  <a:lnTo>
                    <a:pt x="1821" y="44"/>
                  </a:lnTo>
                  <a:lnTo>
                    <a:pt x="1823" y="65"/>
                  </a:lnTo>
                  <a:lnTo>
                    <a:pt x="1824" y="89"/>
                  </a:lnTo>
                  <a:lnTo>
                    <a:pt x="1824" y="100"/>
                  </a:lnTo>
                  <a:lnTo>
                    <a:pt x="1823" y="112"/>
                  </a:lnTo>
                  <a:lnTo>
                    <a:pt x="1819" y="121"/>
                  </a:lnTo>
                  <a:lnTo>
                    <a:pt x="1816" y="131"/>
                  </a:lnTo>
                  <a:lnTo>
                    <a:pt x="1802" y="133"/>
                  </a:lnTo>
                  <a:lnTo>
                    <a:pt x="1792" y="135"/>
                  </a:lnTo>
                  <a:lnTo>
                    <a:pt x="1783" y="140"/>
                  </a:lnTo>
                  <a:lnTo>
                    <a:pt x="1777" y="146"/>
                  </a:lnTo>
                  <a:lnTo>
                    <a:pt x="1770" y="152"/>
                  </a:lnTo>
                  <a:lnTo>
                    <a:pt x="1763" y="158"/>
                  </a:lnTo>
                  <a:lnTo>
                    <a:pt x="1753" y="165"/>
                  </a:lnTo>
                  <a:lnTo>
                    <a:pt x="1739" y="171"/>
                  </a:lnTo>
                  <a:lnTo>
                    <a:pt x="1736" y="163"/>
                  </a:lnTo>
                  <a:lnTo>
                    <a:pt x="1736" y="156"/>
                  </a:lnTo>
                  <a:lnTo>
                    <a:pt x="1736" y="146"/>
                  </a:lnTo>
                  <a:lnTo>
                    <a:pt x="1736" y="136"/>
                  </a:lnTo>
                  <a:lnTo>
                    <a:pt x="1739" y="113"/>
                  </a:lnTo>
                  <a:lnTo>
                    <a:pt x="1741" y="90"/>
                  </a:lnTo>
                  <a:lnTo>
                    <a:pt x="1741" y="79"/>
                  </a:lnTo>
                  <a:lnTo>
                    <a:pt x="1739" y="69"/>
                  </a:lnTo>
                  <a:lnTo>
                    <a:pt x="1737" y="60"/>
                  </a:lnTo>
                  <a:lnTo>
                    <a:pt x="1734" y="52"/>
                  </a:lnTo>
                  <a:lnTo>
                    <a:pt x="1729" y="46"/>
                  </a:lnTo>
                  <a:lnTo>
                    <a:pt x="1724" y="42"/>
                  </a:lnTo>
                  <a:lnTo>
                    <a:pt x="1713" y="42"/>
                  </a:lnTo>
                  <a:lnTo>
                    <a:pt x="1703" y="44"/>
                  </a:lnTo>
                  <a:lnTo>
                    <a:pt x="1676" y="71"/>
                  </a:lnTo>
                  <a:lnTo>
                    <a:pt x="1655" y="92"/>
                  </a:lnTo>
                  <a:lnTo>
                    <a:pt x="1642" y="108"/>
                  </a:lnTo>
                  <a:lnTo>
                    <a:pt x="1630" y="119"/>
                  </a:lnTo>
                  <a:lnTo>
                    <a:pt x="1620" y="125"/>
                  </a:lnTo>
                  <a:lnTo>
                    <a:pt x="1606" y="129"/>
                  </a:lnTo>
                  <a:lnTo>
                    <a:pt x="1589" y="131"/>
                  </a:lnTo>
                  <a:lnTo>
                    <a:pt x="1563" y="131"/>
                  </a:lnTo>
                  <a:lnTo>
                    <a:pt x="1551" y="138"/>
                  </a:lnTo>
                  <a:lnTo>
                    <a:pt x="1538" y="146"/>
                  </a:lnTo>
                  <a:lnTo>
                    <a:pt x="1528" y="156"/>
                  </a:lnTo>
                  <a:lnTo>
                    <a:pt x="1516" y="167"/>
                  </a:lnTo>
                  <a:lnTo>
                    <a:pt x="1505" y="179"/>
                  </a:lnTo>
                  <a:lnTo>
                    <a:pt x="1497" y="192"/>
                  </a:lnTo>
                  <a:lnTo>
                    <a:pt x="1488" y="208"/>
                  </a:lnTo>
                  <a:lnTo>
                    <a:pt x="1482" y="221"/>
                  </a:lnTo>
                  <a:lnTo>
                    <a:pt x="1468" y="252"/>
                  </a:lnTo>
                  <a:lnTo>
                    <a:pt x="1459" y="280"/>
                  </a:lnTo>
                  <a:lnTo>
                    <a:pt x="1454" y="309"/>
                  </a:lnTo>
                  <a:lnTo>
                    <a:pt x="1453" y="334"/>
                  </a:lnTo>
                  <a:lnTo>
                    <a:pt x="1435" y="353"/>
                  </a:lnTo>
                  <a:lnTo>
                    <a:pt x="1424" y="367"/>
                  </a:lnTo>
                  <a:lnTo>
                    <a:pt x="1415" y="374"/>
                  </a:lnTo>
                  <a:lnTo>
                    <a:pt x="1408" y="378"/>
                  </a:lnTo>
                  <a:lnTo>
                    <a:pt x="1400" y="380"/>
                  </a:lnTo>
                  <a:lnTo>
                    <a:pt x="1389" y="376"/>
                  </a:lnTo>
                  <a:lnTo>
                    <a:pt x="1374" y="373"/>
                  </a:lnTo>
                  <a:lnTo>
                    <a:pt x="1355" y="365"/>
                  </a:lnTo>
                  <a:lnTo>
                    <a:pt x="1326" y="396"/>
                  </a:lnTo>
                  <a:lnTo>
                    <a:pt x="1304" y="419"/>
                  </a:lnTo>
                  <a:lnTo>
                    <a:pt x="1284" y="438"/>
                  </a:lnTo>
                  <a:lnTo>
                    <a:pt x="1268" y="453"/>
                  </a:lnTo>
                  <a:lnTo>
                    <a:pt x="1263" y="463"/>
                  </a:lnTo>
                  <a:lnTo>
                    <a:pt x="1258" y="472"/>
                  </a:lnTo>
                  <a:lnTo>
                    <a:pt x="1253" y="482"/>
                  </a:lnTo>
                  <a:lnTo>
                    <a:pt x="1250" y="492"/>
                  </a:lnTo>
                  <a:lnTo>
                    <a:pt x="1248" y="505"/>
                  </a:lnTo>
                  <a:lnTo>
                    <a:pt x="1244" y="518"/>
                  </a:lnTo>
                  <a:lnTo>
                    <a:pt x="1244" y="534"/>
                  </a:lnTo>
                  <a:lnTo>
                    <a:pt x="1244" y="553"/>
                  </a:lnTo>
                  <a:lnTo>
                    <a:pt x="1219" y="582"/>
                  </a:lnTo>
                  <a:lnTo>
                    <a:pt x="1197" y="611"/>
                  </a:lnTo>
                  <a:lnTo>
                    <a:pt x="1176" y="639"/>
                  </a:lnTo>
                  <a:lnTo>
                    <a:pt x="1159" y="666"/>
                  </a:lnTo>
                  <a:lnTo>
                    <a:pt x="1130" y="718"/>
                  </a:lnTo>
                  <a:lnTo>
                    <a:pt x="1106" y="768"/>
                  </a:lnTo>
                  <a:lnTo>
                    <a:pt x="1081" y="814"/>
                  </a:lnTo>
                  <a:lnTo>
                    <a:pt x="1055" y="860"/>
                  </a:lnTo>
                  <a:lnTo>
                    <a:pt x="1038" y="881"/>
                  </a:lnTo>
                  <a:lnTo>
                    <a:pt x="1021" y="902"/>
                  </a:lnTo>
                  <a:lnTo>
                    <a:pt x="1001" y="921"/>
                  </a:lnTo>
                  <a:lnTo>
                    <a:pt x="978" y="943"/>
                  </a:lnTo>
                  <a:lnTo>
                    <a:pt x="978" y="954"/>
                  </a:lnTo>
                  <a:lnTo>
                    <a:pt x="977" y="966"/>
                  </a:lnTo>
                  <a:lnTo>
                    <a:pt x="973" y="977"/>
                  </a:lnTo>
                  <a:lnTo>
                    <a:pt x="970" y="991"/>
                  </a:lnTo>
                  <a:lnTo>
                    <a:pt x="960" y="1014"/>
                  </a:lnTo>
                  <a:lnTo>
                    <a:pt x="946" y="1039"/>
                  </a:lnTo>
                  <a:lnTo>
                    <a:pt x="915" y="1087"/>
                  </a:lnTo>
                  <a:lnTo>
                    <a:pt x="883" y="1136"/>
                  </a:lnTo>
                  <a:lnTo>
                    <a:pt x="868" y="1161"/>
                  </a:lnTo>
                  <a:lnTo>
                    <a:pt x="854" y="1186"/>
                  </a:lnTo>
                  <a:lnTo>
                    <a:pt x="844" y="1211"/>
                  </a:lnTo>
                  <a:lnTo>
                    <a:pt x="835" y="1236"/>
                  </a:lnTo>
                  <a:lnTo>
                    <a:pt x="833" y="1250"/>
                  </a:lnTo>
                  <a:lnTo>
                    <a:pt x="832" y="1263"/>
                  </a:lnTo>
                  <a:lnTo>
                    <a:pt x="832" y="1275"/>
                  </a:lnTo>
                  <a:lnTo>
                    <a:pt x="832" y="1288"/>
                  </a:lnTo>
                  <a:lnTo>
                    <a:pt x="835" y="1301"/>
                  </a:lnTo>
                  <a:lnTo>
                    <a:pt x="839" y="1315"/>
                  </a:lnTo>
                  <a:lnTo>
                    <a:pt x="844" y="1328"/>
                  </a:lnTo>
                  <a:lnTo>
                    <a:pt x="852" y="1340"/>
                  </a:lnTo>
                  <a:lnTo>
                    <a:pt x="837" y="1348"/>
                  </a:lnTo>
                  <a:lnTo>
                    <a:pt x="822" y="1355"/>
                  </a:lnTo>
                  <a:lnTo>
                    <a:pt x="810" y="1363"/>
                  </a:lnTo>
                  <a:lnTo>
                    <a:pt x="798" y="1372"/>
                  </a:lnTo>
                  <a:lnTo>
                    <a:pt x="787" y="1382"/>
                  </a:lnTo>
                  <a:lnTo>
                    <a:pt x="779" y="1394"/>
                  </a:lnTo>
                  <a:lnTo>
                    <a:pt x="770" y="1405"/>
                  </a:lnTo>
                  <a:lnTo>
                    <a:pt x="765" y="1417"/>
                  </a:lnTo>
                  <a:lnTo>
                    <a:pt x="762" y="1430"/>
                  </a:lnTo>
                  <a:lnTo>
                    <a:pt x="760" y="1445"/>
                  </a:lnTo>
                  <a:lnTo>
                    <a:pt x="760" y="1463"/>
                  </a:lnTo>
                  <a:lnTo>
                    <a:pt x="762" y="1480"/>
                  </a:lnTo>
                  <a:lnTo>
                    <a:pt x="767" y="1499"/>
                  </a:lnTo>
                  <a:lnTo>
                    <a:pt x="774" y="1520"/>
                  </a:lnTo>
                  <a:lnTo>
                    <a:pt x="784" y="1543"/>
                  </a:lnTo>
                  <a:lnTo>
                    <a:pt x="796" y="1566"/>
                  </a:lnTo>
                  <a:lnTo>
                    <a:pt x="777" y="1586"/>
                  </a:lnTo>
                  <a:lnTo>
                    <a:pt x="758" y="1603"/>
                  </a:lnTo>
                  <a:lnTo>
                    <a:pt x="741" y="1618"/>
                  </a:lnTo>
                  <a:lnTo>
                    <a:pt x="726" y="1635"/>
                  </a:lnTo>
                  <a:lnTo>
                    <a:pt x="721" y="1643"/>
                  </a:lnTo>
                  <a:lnTo>
                    <a:pt x="716" y="1651"/>
                  </a:lnTo>
                  <a:lnTo>
                    <a:pt x="712" y="1660"/>
                  </a:lnTo>
                  <a:lnTo>
                    <a:pt x="712" y="1668"/>
                  </a:lnTo>
                  <a:lnTo>
                    <a:pt x="712" y="1678"/>
                  </a:lnTo>
                  <a:lnTo>
                    <a:pt x="716" y="1687"/>
                  </a:lnTo>
                  <a:lnTo>
                    <a:pt x="721" y="1697"/>
                  </a:lnTo>
                  <a:lnTo>
                    <a:pt x="728" y="1706"/>
                  </a:lnTo>
                  <a:lnTo>
                    <a:pt x="694" y="1731"/>
                  </a:lnTo>
                  <a:lnTo>
                    <a:pt x="656" y="1762"/>
                  </a:lnTo>
                  <a:lnTo>
                    <a:pt x="637" y="1779"/>
                  </a:lnTo>
                  <a:lnTo>
                    <a:pt x="619" y="1797"/>
                  </a:lnTo>
                  <a:lnTo>
                    <a:pt x="600" y="1816"/>
                  </a:lnTo>
                  <a:lnTo>
                    <a:pt x="583" y="1835"/>
                  </a:lnTo>
                  <a:lnTo>
                    <a:pt x="566" y="1854"/>
                  </a:lnTo>
                  <a:lnTo>
                    <a:pt x="550" y="1875"/>
                  </a:lnTo>
                  <a:lnTo>
                    <a:pt x="538" y="1895"/>
                  </a:lnTo>
                  <a:lnTo>
                    <a:pt x="528" y="1916"/>
                  </a:lnTo>
                  <a:lnTo>
                    <a:pt x="521" y="1937"/>
                  </a:lnTo>
                  <a:lnTo>
                    <a:pt x="516" y="1956"/>
                  </a:lnTo>
                  <a:lnTo>
                    <a:pt x="516" y="1967"/>
                  </a:lnTo>
                  <a:lnTo>
                    <a:pt x="516" y="1977"/>
                  </a:lnTo>
                  <a:lnTo>
                    <a:pt x="518" y="1989"/>
                  </a:lnTo>
                  <a:lnTo>
                    <a:pt x="520" y="1998"/>
                  </a:lnTo>
                  <a:lnTo>
                    <a:pt x="537" y="1981"/>
                  </a:lnTo>
                  <a:lnTo>
                    <a:pt x="559" y="1954"/>
                  </a:lnTo>
                  <a:lnTo>
                    <a:pt x="586" y="1925"/>
                  </a:lnTo>
                  <a:lnTo>
                    <a:pt x="615" y="1900"/>
                  </a:lnTo>
                  <a:lnTo>
                    <a:pt x="629" y="1891"/>
                  </a:lnTo>
                  <a:lnTo>
                    <a:pt x="642" y="1883"/>
                  </a:lnTo>
                  <a:lnTo>
                    <a:pt x="648" y="1881"/>
                  </a:lnTo>
                  <a:lnTo>
                    <a:pt x="654" y="1879"/>
                  </a:lnTo>
                  <a:lnTo>
                    <a:pt x="660" y="1879"/>
                  </a:lnTo>
                  <a:lnTo>
                    <a:pt x="665" y="1881"/>
                  </a:lnTo>
                  <a:lnTo>
                    <a:pt x="670" y="1883"/>
                  </a:lnTo>
                  <a:lnTo>
                    <a:pt x="673" y="1887"/>
                  </a:lnTo>
                  <a:lnTo>
                    <a:pt x="678" y="1891"/>
                  </a:lnTo>
                  <a:lnTo>
                    <a:pt x="680" y="1898"/>
                  </a:lnTo>
                  <a:lnTo>
                    <a:pt x="683" y="1906"/>
                  </a:lnTo>
                  <a:lnTo>
                    <a:pt x="685" y="1916"/>
                  </a:lnTo>
                  <a:lnTo>
                    <a:pt x="687" y="1927"/>
                  </a:lnTo>
                  <a:lnTo>
                    <a:pt x="687" y="1941"/>
                  </a:lnTo>
                  <a:lnTo>
                    <a:pt x="666" y="1973"/>
                  </a:lnTo>
                  <a:lnTo>
                    <a:pt x="646" y="2002"/>
                  </a:lnTo>
                  <a:lnTo>
                    <a:pt x="636" y="2014"/>
                  </a:lnTo>
                  <a:lnTo>
                    <a:pt x="625" y="2025"/>
                  </a:lnTo>
                  <a:lnTo>
                    <a:pt x="615" y="2033"/>
                  </a:lnTo>
                  <a:lnTo>
                    <a:pt x="605" y="2040"/>
                  </a:lnTo>
                  <a:lnTo>
                    <a:pt x="593" y="2046"/>
                  </a:lnTo>
                  <a:lnTo>
                    <a:pt x="581" y="2050"/>
                  </a:lnTo>
                  <a:lnTo>
                    <a:pt x="567" y="2052"/>
                  </a:lnTo>
                  <a:lnTo>
                    <a:pt x="555" y="2054"/>
                  </a:lnTo>
                  <a:lnTo>
                    <a:pt x="540" y="2052"/>
                  </a:lnTo>
                  <a:lnTo>
                    <a:pt x="525" y="2048"/>
                  </a:lnTo>
                  <a:lnTo>
                    <a:pt x="509" y="2042"/>
                  </a:lnTo>
                  <a:lnTo>
                    <a:pt x="491" y="2035"/>
                  </a:lnTo>
                  <a:lnTo>
                    <a:pt x="463" y="2046"/>
                  </a:lnTo>
                  <a:lnTo>
                    <a:pt x="436" y="2058"/>
                  </a:lnTo>
                  <a:lnTo>
                    <a:pt x="407" y="2073"/>
                  </a:lnTo>
                  <a:lnTo>
                    <a:pt x="378" y="2090"/>
                  </a:lnTo>
                  <a:lnTo>
                    <a:pt x="349" y="2109"/>
                  </a:lnTo>
                  <a:lnTo>
                    <a:pt x="320" y="2129"/>
                  </a:lnTo>
                  <a:lnTo>
                    <a:pt x="291" y="2150"/>
                  </a:lnTo>
                  <a:lnTo>
                    <a:pt x="262" y="2173"/>
                  </a:lnTo>
                  <a:lnTo>
                    <a:pt x="204" y="2223"/>
                  </a:lnTo>
                  <a:lnTo>
                    <a:pt x="146" y="2273"/>
                  </a:lnTo>
                  <a:lnTo>
                    <a:pt x="88" y="2324"/>
                  </a:lnTo>
                  <a:lnTo>
                    <a:pt x="32" y="2376"/>
                  </a:lnTo>
                  <a:lnTo>
                    <a:pt x="42" y="2405"/>
                  </a:lnTo>
                  <a:lnTo>
                    <a:pt x="51" y="2430"/>
                  </a:lnTo>
                  <a:lnTo>
                    <a:pt x="52" y="2443"/>
                  </a:lnTo>
                  <a:lnTo>
                    <a:pt x="54" y="2455"/>
                  </a:lnTo>
                  <a:lnTo>
                    <a:pt x="54" y="2468"/>
                  </a:lnTo>
                  <a:lnTo>
                    <a:pt x="54" y="2480"/>
                  </a:lnTo>
                  <a:lnTo>
                    <a:pt x="52" y="2491"/>
                  </a:lnTo>
                  <a:lnTo>
                    <a:pt x="49" y="2505"/>
                  </a:lnTo>
                  <a:lnTo>
                    <a:pt x="46" y="2516"/>
                  </a:lnTo>
                  <a:lnTo>
                    <a:pt x="39" y="2528"/>
                  </a:lnTo>
                  <a:lnTo>
                    <a:pt x="32" y="2541"/>
                  </a:lnTo>
                  <a:lnTo>
                    <a:pt x="23" y="2553"/>
                  </a:lnTo>
                  <a:lnTo>
                    <a:pt x="15" y="2566"/>
                  </a:lnTo>
                  <a:lnTo>
                    <a:pt x="3" y="2580"/>
                  </a:lnTo>
                  <a:lnTo>
                    <a:pt x="6" y="2605"/>
                  </a:lnTo>
                  <a:lnTo>
                    <a:pt x="8" y="2632"/>
                  </a:lnTo>
                  <a:lnTo>
                    <a:pt x="6" y="2658"/>
                  </a:lnTo>
                  <a:lnTo>
                    <a:pt x="3" y="2687"/>
                  </a:lnTo>
                  <a:lnTo>
                    <a:pt x="1" y="2714"/>
                  </a:lnTo>
                  <a:lnTo>
                    <a:pt x="0" y="2739"/>
                  </a:lnTo>
                  <a:lnTo>
                    <a:pt x="0" y="2762"/>
                  </a:lnTo>
                  <a:lnTo>
                    <a:pt x="3" y="2783"/>
                  </a:lnTo>
                  <a:lnTo>
                    <a:pt x="35" y="2783"/>
                  </a:lnTo>
                  <a:lnTo>
                    <a:pt x="59" y="2787"/>
                  </a:lnTo>
                  <a:lnTo>
                    <a:pt x="69" y="2789"/>
                  </a:lnTo>
                  <a:lnTo>
                    <a:pt x="78" y="2793"/>
                  </a:lnTo>
                  <a:lnTo>
                    <a:pt x="85" y="2795"/>
                  </a:lnTo>
                  <a:lnTo>
                    <a:pt x="90" y="2798"/>
                  </a:lnTo>
                  <a:lnTo>
                    <a:pt x="93" y="2804"/>
                  </a:lnTo>
                  <a:lnTo>
                    <a:pt x="97" y="2808"/>
                  </a:lnTo>
                  <a:lnTo>
                    <a:pt x="98" y="2814"/>
                  </a:lnTo>
                  <a:lnTo>
                    <a:pt x="100" y="2818"/>
                  </a:lnTo>
                  <a:lnTo>
                    <a:pt x="98" y="2831"/>
                  </a:lnTo>
                  <a:lnTo>
                    <a:pt x="93" y="2843"/>
                  </a:lnTo>
                  <a:lnTo>
                    <a:pt x="85" y="2858"/>
                  </a:lnTo>
                  <a:lnTo>
                    <a:pt x="76" y="2871"/>
                  </a:lnTo>
                  <a:lnTo>
                    <a:pt x="64" y="2887"/>
                  </a:lnTo>
                  <a:lnTo>
                    <a:pt x="52" y="2904"/>
                  </a:lnTo>
                  <a:lnTo>
                    <a:pt x="25" y="2937"/>
                  </a:lnTo>
                  <a:lnTo>
                    <a:pt x="3" y="2969"/>
                  </a:lnTo>
                  <a:lnTo>
                    <a:pt x="17" y="2985"/>
                  </a:lnTo>
                  <a:lnTo>
                    <a:pt x="29" y="2994"/>
                  </a:lnTo>
                  <a:lnTo>
                    <a:pt x="32" y="2998"/>
                  </a:lnTo>
                  <a:lnTo>
                    <a:pt x="37" y="3000"/>
                  </a:lnTo>
                  <a:lnTo>
                    <a:pt x="40" y="3000"/>
                  </a:lnTo>
                  <a:lnTo>
                    <a:pt x="46" y="3000"/>
                  </a:lnTo>
                  <a:lnTo>
                    <a:pt x="54" y="2998"/>
                  </a:lnTo>
                  <a:lnTo>
                    <a:pt x="66" y="2990"/>
                  </a:lnTo>
                  <a:lnTo>
                    <a:pt x="81" y="2981"/>
                  </a:lnTo>
                  <a:lnTo>
                    <a:pt x="102" y="2969"/>
                  </a:lnTo>
                  <a:lnTo>
                    <a:pt x="105" y="2985"/>
                  </a:lnTo>
                  <a:lnTo>
                    <a:pt x="109" y="2998"/>
                  </a:lnTo>
                  <a:lnTo>
                    <a:pt x="109" y="3012"/>
                  </a:lnTo>
                  <a:lnTo>
                    <a:pt x="109" y="3023"/>
                  </a:lnTo>
                  <a:lnTo>
                    <a:pt x="109" y="3035"/>
                  </a:lnTo>
                  <a:lnTo>
                    <a:pt x="105" y="3044"/>
                  </a:lnTo>
                  <a:lnTo>
                    <a:pt x="102" y="3054"/>
                  </a:lnTo>
                  <a:lnTo>
                    <a:pt x="98" y="3063"/>
                  </a:lnTo>
                  <a:lnTo>
                    <a:pt x="88" y="3079"/>
                  </a:lnTo>
                  <a:lnTo>
                    <a:pt x="75" y="3094"/>
                  </a:lnTo>
                  <a:lnTo>
                    <a:pt x="61" y="3109"/>
                  </a:lnTo>
                  <a:lnTo>
                    <a:pt x="46" y="3125"/>
                  </a:lnTo>
                  <a:lnTo>
                    <a:pt x="47" y="3155"/>
                  </a:lnTo>
                  <a:lnTo>
                    <a:pt x="49" y="3182"/>
                  </a:lnTo>
                  <a:lnTo>
                    <a:pt x="54" y="3203"/>
                  </a:lnTo>
                  <a:lnTo>
                    <a:pt x="61" y="3221"/>
                  </a:lnTo>
                  <a:lnTo>
                    <a:pt x="68" y="3234"/>
                  </a:lnTo>
                  <a:lnTo>
                    <a:pt x="78" y="3244"/>
                  </a:lnTo>
                  <a:lnTo>
                    <a:pt x="88" y="3253"/>
                  </a:lnTo>
                  <a:lnTo>
                    <a:pt x="98" y="3259"/>
                  </a:lnTo>
                  <a:lnTo>
                    <a:pt x="122" y="3269"/>
                  </a:lnTo>
                  <a:lnTo>
                    <a:pt x="148" y="3278"/>
                  </a:lnTo>
                  <a:lnTo>
                    <a:pt x="162" y="3284"/>
                  </a:lnTo>
                  <a:lnTo>
                    <a:pt x="173" y="3292"/>
                  </a:lnTo>
                  <a:lnTo>
                    <a:pt x="185" y="3301"/>
                  </a:lnTo>
                  <a:lnTo>
                    <a:pt x="197" y="3313"/>
                  </a:lnTo>
                  <a:lnTo>
                    <a:pt x="220" y="3311"/>
                  </a:lnTo>
                  <a:lnTo>
                    <a:pt x="242" y="3305"/>
                  </a:lnTo>
                  <a:lnTo>
                    <a:pt x="264" y="3296"/>
                  </a:lnTo>
                  <a:lnTo>
                    <a:pt x="288" y="3282"/>
                  </a:lnTo>
                  <a:lnTo>
                    <a:pt x="312" y="3267"/>
                  </a:lnTo>
                  <a:lnTo>
                    <a:pt x="334" y="3250"/>
                  </a:lnTo>
                  <a:lnTo>
                    <a:pt x="358" y="3230"/>
                  </a:lnTo>
                  <a:lnTo>
                    <a:pt x="382" y="3209"/>
                  </a:lnTo>
                  <a:lnTo>
                    <a:pt x="426" y="3165"/>
                  </a:lnTo>
                  <a:lnTo>
                    <a:pt x="467" y="3123"/>
                  </a:lnTo>
                  <a:lnTo>
                    <a:pt x="503" y="3081"/>
                  </a:lnTo>
                  <a:lnTo>
                    <a:pt x="533" y="3048"/>
                  </a:lnTo>
                  <a:lnTo>
                    <a:pt x="574" y="2908"/>
                  </a:lnTo>
                  <a:lnTo>
                    <a:pt x="617" y="3006"/>
                  </a:lnTo>
                  <a:lnTo>
                    <a:pt x="682" y="3052"/>
                  </a:lnTo>
                  <a:lnTo>
                    <a:pt x="694" y="2969"/>
                  </a:lnTo>
                  <a:lnTo>
                    <a:pt x="699" y="2925"/>
                  </a:lnTo>
                  <a:lnTo>
                    <a:pt x="700" y="2906"/>
                  </a:lnTo>
                  <a:lnTo>
                    <a:pt x="699" y="2906"/>
                  </a:lnTo>
                  <a:lnTo>
                    <a:pt x="695" y="2912"/>
                  </a:lnTo>
                  <a:lnTo>
                    <a:pt x="692" y="2916"/>
                  </a:lnTo>
                  <a:lnTo>
                    <a:pt x="688" y="2914"/>
                  </a:lnTo>
                  <a:lnTo>
                    <a:pt x="688" y="2908"/>
                  </a:lnTo>
                  <a:lnTo>
                    <a:pt x="687" y="2894"/>
                  </a:lnTo>
                  <a:lnTo>
                    <a:pt x="687" y="2875"/>
                  </a:lnTo>
                  <a:lnTo>
                    <a:pt x="694" y="2873"/>
                  </a:lnTo>
                  <a:lnTo>
                    <a:pt x="704" y="2868"/>
                  </a:lnTo>
                  <a:lnTo>
                    <a:pt x="716" y="2860"/>
                  </a:lnTo>
                  <a:lnTo>
                    <a:pt x="728" y="2852"/>
                  </a:lnTo>
                  <a:lnTo>
                    <a:pt x="741" y="2845"/>
                  </a:lnTo>
                  <a:lnTo>
                    <a:pt x="753" y="2837"/>
                  </a:lnTo>
                  <a:lnTo>
                    <a:pt x="764" y="2831"/>
                  </a:lnTo>
                  <a:lnTo>
                    <a:pt x="770" y="2829"/>
                  </a:lnTo>
                  <a:lnTo>
                    <a:pt x="741" y="2633"/>
                  </a:lnTo>
                  <a:lnTo>
                    <a:pt x="750" y="2622"/>
                  </a:lnTo>
                  <a:lnTo>
                    <a:pt x="757" y="2614"/>
                  </a:lnTo>
                  <a:lnTo>
                    <a:pt x="764" y="2607"/>
                  </a:lnTo>
                  <a:lnTo>
                    <a:pt x="770" y="2603"/>
                  </a:lnTo>
                  <a:lnTo>
                    <a:pt x="782" y="2597"/>
                  </a:lnTo>
                  <a:lnTo>
                    <a:pt x="793" y="2593"/>
                  </a:lnTo>
                  <a:lnTo>
                    <a:pt x="798" y="2591"/>
                  </a:lnTo>
                  <a:lnTo>
                    <a:pt x="803" y="2589"/>
                  </a:lnTo>
                  <a:lnTo>
                    <a:pt x="806" y="2585"/>
                  </a:lnTo>
                  <a:lnTo>
                    <a:pt x="810" y="2582"/>
                  </a:lnTo>
                  <a:lnTo>
                    <a:pt x="813" y="2576"/>
                  </a:lnTo>
                  <a:lnTo>
                    <a:pt x="816" y="2566"/>
                  </a:lnTo>
                  <a:lnTo>
                    <a:pt x="818" y="2557"/>
                  </a:lnTo>
                  <a:lnTo>
                    <a:pt x="822" y="2543"/>
                  </a:lnTo>
                  <a:lnTo>
                    <a:pt x="801" y="2511"/>
                  </a:lnTo>
                  <a:lnTo>
                    <a:pt x="784" y="2478"/>
                  </a:lnTo>
                  <a:lnTo>
                    <a:pt x="770" y="2445"/>
                  </a:lnTo>
                  <a:lnTo>
                    <a:pt x="758" y="2413"/>
                  </a:lnTo>
                  <a:lnTo>
                    <a:pt x="748" y="2382"/>
                  </a:lnTo>
                  <a:lnTo>
                    <a:pt x="741" y="2349"/>
                  </a:lnTo>
                  <a:lnTo>
                    <a:pt x="735" y="2317"/>
                  </a:lnTo>
                  <a:lnTo>
                    <a:pt x="731" y="2284"/>
                  </a:lnTo>
                  <a:lnTo>
                    <a:pt x="728" y="2252"/>
                  </a:lnTo>
                  <a:lnTo>
                    <a:pt x="728" y="2217"/>
                  </a:lnTo>
                  <a:lnTo>
                    <a:pt x="729" y="2182"/>
                  </a:lnTo>
                  <a:lnTo>
                    <a:pt x="731" y="2148"/>
                  </a:lnTo>
                  <a:lnTo>
                    <a:pt x="735" y="2113"/>
                  </a:lnTo>
                  <a:lnTo>
                    <a:pt x="740" y="2077"/>
                  </a:lnTo>
                  <a:lnTo>
                    <a:pt x="745" y="2040"/>
                  </a:lnTo>
                  <a:lnTo>
                    <a:pt x="752" y="2002"/>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2" name="Freeform 1166"/>
            <p:cNvSpPr>
              <a:spLocks/>
            </p:cNvSpPr>
            <p:nvPr/>
          </p:nvSpPr>
          <p:spPr bwMode="auto">
            <a:xfrm>
              <a:off x="3571" y="1912"/>
              <a:ext cx="164" cy="188"/>
            </a:xfrm>
            <a:custGeom>
              <a:avLst/>
              <a:gdLst>
                <a:gd name="T0" fmla="*/ 159 w 164"/>
                <a:gd name="T1" fmla="*/ 4 h 188"/>
                <a:gd name="T2" fmla="*/ 159 w 164"/>
                <a:gd name="T3" fmla="*/ 0 h 188"/>
                <a:gd name="T4" fmla="*/ 145 w 164"/>
                <a:gd name="T5" fmla="*/ 23 h 188"/>
                <a:gd name="T6" fmla="*/ 133 w 164"/>
                <a:gd name="T7" fmla="*/ 40 h 188"/>
                <a:gd name="T8" fmla="*/ 120 w 164"/>
                <a:gd name="T9" fmla="*/ 52 h 188"/>
                <a:gd name="T10" fmla="*/ 106 w 164"/>
                <a:gd name="T11" fmla="*/ 61 h 188"/>
                <a:gd name="T12" fmla="*/ 92 w 164"/>
                <a:gd name="T13" fmla="*/ 67 h 188"/>
                <a:gd name="T14" fmla="*/ 79 w 164"/>
                <a:gd name="T15" fmla="*/ 71 h 188"/>
                <a:gd name="T16" fmla="*/ 65 w 164"/>
                <a:gd name="T17" fmla="*/ 75 h 188"/>
                <a:gd name="T18" fmla="*/ 53 w 164"/>
                <a:gd name="T19" fmla="*/ 77 h 188"/>
                <a:gd name="T20" fmla="*/ 41 w 164"/>
                <a:gd name="T21" fmla="*/ 81 h 188"/>
                <a:gd name="T22" fmla="*/ 29 w 164"/>
                <a:gd name="T23" fmla="*/ 84 h 188"/>
                <a:gd name="T24" fmla="*/ 19 w 164"/>
                <a:gd name="T25" fmla="*/ 92 h 188"/>
                <a:gd name="T26" fmla="*/ 10 w 164"/>
                <a:gd name="T27" fmla="*/ 102 h 188"/>
                <a:gd name="T28" fmla="*/ 5 w 164"/>
                <a:gd name="T29" fmla="*/ 117 h 188"/>
                <a:gd name="T30" fmla="*/ 2 w 164"/>
                <a:gd name="T31" fmla="*/ 134 h 188"/>
                <a:gd name="T32" fmla="*/ 0 w 164"/>
                <a:gd name="T33" fmla="*/ 159 h 188"/>
                <a:gd name="T34" fmla="*/ 0 w 164"/>
                <a:gd name="T35" fmla="*/ 188 h 188"/>
                <a:gd name="T36" fmla="*/ 7 w 164"/>
                <a:gd name="T37" fmla="*/ 188 h 188"/>
                <a:gd name="T38" fmla="*/ 5 w 164"/>
                <a:gd name="T39" fmla="*/ 159 h 188"/>
                <a:gd name="T40" fmla="*/ 7 w 164"/>
                <a:gd name="T41" fmla="*/ 136 h 188"/>
                <a:gd name="T42" fmla="*/ 10 w 164"/>
                <a:gd name="T43" fmla="*/ 119 h 188"/>
                <a:gd name="T44" fmla="*/ 17 w 164"/>
                <a:gd name="T45" fmla="*/ 105 h 188"/>
                <a:gd name="T46" fmla="*/ 24 w 164"/>
                <a:gd name="T47" fmla="*/ 98 h 188"/>
                <a:gd name="T48" fmla="*/ 33 w 164"/>
                <a:gd name="T49" fmla="*/ 92 h 188"/>
                <a:gd name="T50" fmla="*/ 43 w 164"/>
                <a:gd name="T51" fmla="*/ 88 h 188"/>
                <a:gd name="T52" fmla="*/ 53 w 164"/>
                <a:gd name="T53" fmla="*/ 84 h 188"/>
                <a:gd name="T54" fmla="*/ 67 w 164"/>
                <a:gd name="T55" fmla="*/ 82 h 188"/>
                <a:gd name="T56" fmla="*/ 80 w 164"/>
                <a:gd name="T57" fmla="*/ 79 h 188"/>
                <a:gd name="T58" fmla="*/ 94 w 164"/>
                <a:gd name="T59" fmla="*/ 75 h 188"/>
                <a:gd name="T60" fmla="*/ 108 w 164"/>
                <a:gd name="T61" fmla="*/ 67 h 188"/>
                <a:gd name="T62" fmla="*/ 123 w 164"/>
                <a:gd name="T63" fmla="*/ 57 h 188"/>
                <a:gd name="T64" fmla="*/ 137 w 164"/>
                <a:gd name="T65" fmla="*/ 44 h 188"/>
                <a:gd name="T66" fmla="*/ 150 w 164"/>
                <a:gd name="T67" fmla="*/ 27 h 188"/>
                <a:gd name="T68" fmla="*/ 164 w 164"/>
                <a:gd name="T69" fmla="*/ 4 h 188"/>
                <a:gd name="T70" fmla="*/ 164 w 164"/>
                <a:gd name="T71" fmla="*/ 0 h 188"/>
                <a:gd name="T72" fmla="*/ 164 w 164"/>
                <a:gd name="T73" fmla="*/ 4 h 188"/>
                <a:gd name="T74" fmla="*/ 164 w 164"/>
                <a:gd name="T75" fmla="*/ 2 h 188"/>
                <a:gd name="T76" fmla="*/ 164 w 164"/>
                <a:gd name="T77" fmla="*/ 0 h 188"/>
                <a:gd name="T78" fmla="*/ 159 w 164"/>
                <a:gd name="T79" fmla="*/ 4 h 18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64" h="188">
                  <a:moveTo>
                    <a:pt x="159" y="4"/>
                  </a:moveTo>
                  <a:lnTo>
                    <a:pt x="159" y="0"/>
                  </a:lnTo>
                  <a:lnTo>
                    <a:pt x="145" y="23"/>
                  </a:lnTo>
                  <a:lnTo>
                    <a:pt x="133" y="40"/>
                  </a:lnTo>
                  <a:lnTo>
                    <a:pt x="120" y="52"/>
                  </a:lnTo>
                  <a:lnTo>
                    <a:pt x="106" y="61"/>
                  </a:lnTo>
                  <a:lnTo>
                    <a:pt x="92" y="67"/>
                  </a:lnTo>
                  <a:lnTo>
                    <a:pt x="79" y="71"/>
                  </a:lnTo>
                  <a:lnTo>
                    <a:pt x="65" y="75"/>
                  </a:lnTo>
                  <a:lnTo>
                    <a:pt x="53" y="77"/>
                  </a:lnTo>
                  <a:lnTo>
                    <a:pt x="41" y="81"/>
                  </a:lnTo>
                  <a:lnTo>
                    <a:pt x="29" y="84"/>
                  </a:lnTo>
                  <a:lnTo>
                    <a:pt x="19" y="92"/>
                  </a:lnTo>
                  <a:lnTo>
                    <a:pt x="10" y="102"/>
                  </a:lnTo>
                  <a:lnTo>
                    <a:pt x="5" y="117"/>
                  </a:lnTo>
                  <a:lnTo>
                    <a:pt x="2" y="134"/>
                  </a:lnTo>
                  <a:lnTo>
                    <a:pt x="0" y="159"/>
                  </a:lnTo>
                  <a:lnTo>
                    <a:pt x="0" y="188"/>
                  </a:lnTo>
                  <a:lnTo>
                    <a:pt x="7" y="188"/>
                  </a:lnTo>
                  <a:lnTo>
                    <a:pt x="5" y="159"/>
                  </a:lnTo>
                  <a:lnTo>
                    <a:pt x="7" y="136"/>
                  </a:lnTo>
                  <a:lnTo>
                    <a:pt x="10" y="119"/>
                  </a:lnTo>
                  <a:lnTo>
                    <a:pt x="17" y="105"/>
                  </a:lnTo>
                  <a:lnTo>
                    <a:pt x="24" y="98"/>
                  </a:lnTo>
                  <a:lnTo>
                    <a:pt x="33" y="92"/>
                  </a:lnTo>
                  <a:lnTo>
                    <a:pt x="43" y="88"/>
                  </a:lnTo>
                  <a:lnTo>
                    <a:pt x="53" y="84"/>
                  </a:lnTo>
                  <a:lnTo>
                    <a:pt x="67" y="82"/>
                  </a:lnTo>
                  <a:lnTo>
                    <a:pt x="80" y="79"/>
                  </a:lnTo>
                  <a:lnTo>
                    <a:pt x="94" y="75"/>
                  </a:lnTo>
                  <a:lnTo>
                    <a:pt x="108" y="67"/>
                  </a:lnTo>
                  <a:lnTo>
                    <a:pt x="123" y="57"/>
                  </a:lnTo>
                  <a:lnTo>
                    <a:pt x="137" y="44"/>
                  </a:lnTo>
                  <a:lnTo>
                    <a:pt x="150" y="27"/>
                  </a:lnTo>
                  <a:lnTo>
                    <a:pt x="164" y="4"/>
                  </a:lnTo>
                  <a:lnTo>
                    <a:pt x="164" y="0"/>
                  </a:lnTo>
                  <a:lnTo>
                    <a:pt x="164" y="4"/>
                  </a:lnTo>
                  <a:lnTo>
                    <a:pt x="164" y="2"/>
                  </a:lnTo>
                  <a:lnTo>
                    <a:pt x="164" y="0"/>
                  </a:lnTo>
                  <a:lnTo>
                    <a:pt x="159"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3" name="Freeform 1167"/>
            <p:cNvSpPr>
              <a:spLocks/>
            </p:cNvSpPr>
            <p:nvPr/>
          </p:nvSpPr>
          <p:spPr bwMode="auto">
            <a:xfrm>
              <a:off x="3711" y="1678"/>
              <a:ext cx="51" cy="238"/>
            </a:xfrm>
            <a:custGeom>
              <a:avLst/>
              <a:gdLst>
                <a:gd name="T0" fmla="*/ 46 w 51"/>
                <a:gd name="T1" fmla="*/ 6 h 238"/>
                <a:gd name="T2" fmla="*/ 44 w 51"/>
                <a:gd name="T3" fmla="*/ 2 h 238"/>
                <a:gd name="T4" fmla="*/ 34 w 51"/>
                <a:gd name="T5" fmla="*/ 30 h 238"/>
                <a:gd name="T6" fmla="*/ 24 w 51"/>
                <a:gd name="T7" fmla="*/ 59 h 238"/>
                <a:gd name="T8" fmla="*/ 14 w 51"/>
                <a:gd name="T9" fmla="*/ 88 h 238"/>
                <a:gd name="T10" fmla="*/ 5 w 51"/>
                <a:gd name="T11" fmla="*/ 117 h 238"/>
                <a:gd name="T12" fmla="*/ 2 w 51"/>
                <a:gd name="T13" fmla="*/ 132 h 238"/>
                <a:gd name="T14" fmla="*/ 0 w 51"/>
                <a:gd name="T15" fmla="*/ 148 h 238"/>
                <a:gd name="T16" fmla="*/ 0 w 51"/>
                <a:gd name="T17" fmla="*/ 163 h 238"/>
                <a:gd name="T18" fmla="*/ 0 w 51"/>
                <a:gd name="T19" fmla="*/ 178 h 238"/>
                <a:gd name="T20" fmla="*/ 2 w 51"/>
                <a:gd name="T21" fmla="*/ 194 h 238"/>
                <a:gd name="T22" fmla="*/ 5 w 51"/>
                <a:gd name="T23" fmla="*/ 207 h 238"/>
                <a:gd name="T24" fmla="*/ 10 w 51"/>
                <a:gd name="T25" fmla="*/ 222 h 238"/>
                <a:gd name="T26" fmla="*/ 19 w 51"/>
                <a:gd name="T27" fmla="*/ 238 h 238"/>
                <a:gd name="T28" fmla="*/ 24 w 51"/>
                <a:gd name="T29" fmla="*/ 234 h 238"/>
                <a:gd name="T30" fmla="*/ 17 w 51"/>
                <a:gd name="T31" fmla="*/ 220 h 238"/>
                <a:gd name="T32" fmla="*/ 12 w 51"/>
                <a:gd name="T33" fmla="*/ 205 h 238"/>
                <a:gd name="T34" fmla="*/ 9 w 51"/>
                <a:gd name="T35" fmla="*/ 192 h 238"/>
                <a:gd name="T36" fmla="*/ 7 w 51"/>
                <a:gd name="T37" fmla="*/ 176 h 238"/>
                <a:gd name="T38" fmla="*/ 5 w 51"/>
                <a:gd name="T39" fmla="*/ 163 h 238"/>
                <a:gd name="T40" fmla="*/ 7 w 51"/>
                <a:gd name="T41" fmla="*/ 148 h 238"/>
                <a:gd name="T42" fmla="*/ 9 w 51"/>
                <a:gd name="T43" fmla="*/ 134 h 238"/>
                <a:gd name="T44" fmla="*/ 12 w 51"/>
                <a:gd name="T45" fmla="*/ 119 h 238"/>
                <a:gd name="T46" fmla="*/ 19 w 51"/>
                <a:gd name="T47" fmla="*/ 90 h 238"/>
                <a:gd name="T48" fmla="*/ 29 w 51"/>
                <a:gd name="T49" fmla="*/ 61 h 238"/>
                <a:gd name="T50" fmla="*/ 41 w 51"/>
                <a:gd name="T51" fmla="*/ 32 h 238"/>
                <a:gd name="T52" fmla="*/ 51 w 51"/>
                <a:gd name="T53" fmla="*/ 4 h 238"/>
                <a:gd name="T54" fmla="*/ 49 w 51"/>
                <a:gd name="T55" fmla="*/ 0 h 238"/>
                <a:gd name="T56" fmla="*/ 51 w 51"/>
                <a:gd name="T57" fmla="*/ 4 h 238"/>
                <a:gd name="T58" fmla="*/ 51 w 51"/>
                <a:gd name="T59" fmla="*/ 2 h 238"/>
                <a:gd name="T60" fmla="*/ 49 w 51"/>
                <a:gd name="T61" fmla="*/ 0 h 238"/>
                <a:gd name="T62" fmla="*/ 46 w 51"/>
                <a:gd name="T63" fmla="*/ 6 h 2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 h="238">
                  <a:moveTo>
                    <a:pt x="46" y="6"/>
                  </a:moveTo>
                  <a:lnTo>
                    <a:pt x="44" y="2"/>
                  </a:lnTo>
                  <a:lnTo>
                    <a:pt x="34" y="30"/>
                  </a:lnTo>
                  <a:lnTo>
                    <a:pt x="24" y="59"/>
                  </a:lnTo>
                  <a:lnTo>
                    <a:pt x="14" y="88"/>
                  </a:lnTo>
                  <a:lnTo>
                    <a:pt x="5" y="117"/>
                  </a:lnTo>
                  <a:lnTo>
                    <a:pt x="2" y="132"/>
                  </a:lnTo>
                  <a:lnTo>
                    <a:pt x="0" y="148"/>
                  </a:lnTo>
                  <a:lnTo>
                    <a:pt x="0" y="163"/>
                  </a:lnTo>
                  <a:lnTo>
                    <a:pt x="0" y="178"/>
                  </a:lnTo>
                  <a:lnTo>
                    <a:pt x="2" y="194"/>
                  </a:lnTo>
                  <a:lnTo>
                    <a:pt x="5" y="207"/>
                  </a:lnTo>
                  <a:lnTo>
                    <a:pt x="10" y="222"/>
                  </a:lnTo>
                  <a:lnTo>
                    <a:pt x="19" y="238"/>
                  </a:lnTo>
                  <a:lnTo>
                    <a:pt x="24" y="234"/>
                  </a:lnTo>
                  <a:lnTo>
                    <a:pt x="17" y="220"/>
                  </a:lnTo>
                  <a:lnTo>
                    <a:pt x="12" y="205"/>
                  </a:lnTo>
                  <a:lnTo>
                    <a:pt x="9" y="192"/>
                  </a:lnTo>
                  <a:lnTo>
                    <a:pt x="7" y="176"/>
                  </a:lnTo>
                  <a:lnTo>
                    <a:pt x="5" y="163"/>
                  </a:lnTo>
                  <a:lnTo>
                    <a:pt x="7" y="148"/>
                  </a:lnTo>
                  <a:lnTo>
                    <a:pt x="9" y="134"/>
                  </a:lnTo>
                  <a:lnTo>
                    <a:pt x="12" y="119"/>
                  </a:lnTo>
                  <a:lnTo>
                    <a:pt x="19" y="90"/>
                  </a:lnTo>
                  <a:lnTo>
                    <a:pt x="29" y="61"/>
                  </a:lnTo>
                  <a:lnTo>
                    <a:pt x="41" y="32"/>
                  </a:lnTo>
                  <a:lnTo>
                    <a:pt x="51" y="4"/>
                  </a:lnTo>
                  <a:lnTo>
                    <a:pt x="49" y="0"/>
                  </a:lnTo>
                  <a:lnTo>
                    <a:pt x="51" y="4"/>
                  </a:lnTo>
                  <a:lnTo>
                    <a:pt x="51" y="2"/>
                  </a:lnTo>
                  <a:lnTo>
                    <a:pt x="49" y="0"/>
                  </a:lnTo>
                  <a:lnTo>
                    <a:pt x="46"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4" name="Freeform 1168"/>
            <p:cNvSpPr>
              <a:spLocks/>
            </p:cNvSpPr>
            <p:nvPr/>
          </p:nvSpPr>
          <p:spPr bwMode="auto">
            <a:xfrm>
              <a:off x="3728" y="1647"/>
              <a:ext cx="32" cy="37"/>
            </a:xfrm>
            <a:custGeom>
              <a:avLst/>
              <a:gdLst>
                <a:gd name="T0" fmla="*/ 2 w 32"/>
                <a:gd name="T1" fmla="*/ 0 h 37"/>
                <a:gd name="T2" fmla="*/ 2 w 32"/>
                <a:gd name="T3" fmla="*/ 4 h 37"/>
                <a:gd name="T4" fmla="*/ 29 w 32"/>
                <a:gd name="T5" fmla="*/ 37 h 37"/>
                <a:gd name="T6" fmla="*/ 32 w 32"/>
                <a:gd name="T7" fmla="*/ 31 h 37"/>
                <a:gd name="T8" fmla="*/ 7 w 32"/>
                <a:gd name="T9" fmla="*/ 0 h 37"/>
                <a:gd name="T10" fmla="*/ 7 w 32"/>
                <a:gd name="T11" fmla="*/ 4 h 37"/>
                <a:gd name="T12" fmla="*/ 2 w 32"/>
                <a:gd name="T13" fmla="*/ 0 h 37"/>
                <a:gd name="T14" fmla="*/ 0 w 32"/>
                <a:gd name="T15" fmla="*/ 2 h 37"/>
                <a:gd name="T16" fmla="*/ 2 w 32"/>
                <a:gd name="T17" fmla="*/ 4 h 37"/>
                <a:gd name="T18" fmla="*/ 2 w 32"/>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37">
                  <a:moveTo>
                    <a:pt x="2" y="0"/>
                  </a:moveTo>
                  <a:lnTo>
                    <a:pt x="2" y="4"/>
                  </a:lnTo>
                  <a:lnTo>
                    <a:pt x="29" y="37"/>
                  </a:lnTo>
                  <a:lnTo>
                    <a:pt x="32" y="31"/>
                  </a:lnTo>
                  <a:lnTo>
                    <a:pt x="7" y="0"/>
                  </a:lnTo>
                  <a:lnTo>
                    <a:pt x="7" y="4"/>
                  </a:lnTo>
                  <a:lnTo>
                    <a:pt x="2" y="0"/>
                  </a:lnTo>
                  <a:lnTo>
                    <a:pt x="0" y="2"/>
                  </a:lnTo>
                  <a:lnTo>
                    <a:pt x="2" y="4"/>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5" name="Freeform 1169"/>
            <p:cNvSpPr>
              <a:spLocks/>
            </p:cNvSpPr>
            <p:nvPr/>
          </p:nvSpPr>
          <p:spPr bwMode="auto">
            <a:xfrm>
              <a:off x="3730" y="1497"/>
              <a:ext cx="133" cy="154"/>
            </a:xfrm>
            <a:custGeom>
              <a:avLst/>
              <a:gdLst>
                <a:gd name="T0" fmla="*/ 126 w 133"/>
                <a:gd name="T1" fmla="*/ 0 h 154"/>
                <a:gd name="T2" fmla="*/ 126 w 133"/>
                <a:gd name="T3" fmla="*/ 0 h 154"/>
                <a:gd name="T4" fmla="*/ 124 w 133"/>
                <a:gd name="T5" fmla="*/ 8 h 154"/>
                <a:gd name="T6" fmla="*/ 121 w 133"/>
                <a:gd name="T7" fmla="*/ 18 h 154"/>
                <a:gd name="T8" fmla="*/ 116 w 133"/>
                <a:gd name="T9" fmla="*/ 27 h 154"/>
                <a:gd name="T10" fmla="*/ 109 w 133"/>
                <a:gd name="T11" fmla="*/ 37 h 154"/>
                <a:gd name="T12" fmla="*/ 90 w 133"/>
                <a:gd name="T13" fmla="*/ 58 h 154"/>
                <a:gd name="T14" fmla="*/ 68 w 133"/>
                <a:gd name="T15" fmla="*/ 79 h 154"/>
                <a:gd name="T16" fmla="*/ 46 w 133"/>
                <a:gd name="T17" fmla="*/ 100 h 154"/>
                <a:gd name="T18" fmla="*/ 25 w 133"/>
                <a:gd name="T19" fmla="*/ 119 h 154"/>
                <a:gd name="T20" fmla="*/ 8 w 133"/>
                <a:gd name="T21" fmla="*/ 137 h 154"/>
                <a:gd name="T22" fmla="*/ 0 w 133"/>
                <a:gd name="T23" fmla="*/ 150 h 154"/>
                <a:gd name="T24" fmla="*/ 5 w 133"/>
                <a:gd name="T25" fmla="*/ 154 h 154"/>
                <a:gd name="T26" fmla="*/ 13 w 133"/>
                <a:gd name="T27" fmla="*/ 140 h 154"/>
                <a:gd name="T28" fmla="*/ 29 w 133"/>
                <a:gd name="T29" fmla="*/ 123 h 154"/>
                <a:gd name="T30" fmla="*/ 49 w 133"/>
                <a:gd name="T31" fmla="*/ 104 h 154"/>
                <a:gd name="T32" fmla="*/ 73 w 133"/>
                <a:gd name="T33" fmla="*/ 85 h 154"/>
                <a:gd name="T34" fmla="*/ 94 w 133"/>
                <a:gd name="T35" fmla="*/ 62 h 154"/>
                <a:gd name="T36" fmla="*/ 114 w 133"/>
                <a:gd name="T37" fmla="*/ 41 h 154"/>
                <a:gd name="T38" fmla="*/ 121 w 133"/>
                <a:gd name="T39" fmla="*/ 31 h 154"/>
                <a:gd name="T40" fmla="*/ 126 w 133"/>
                <a:gd name="T41" fmla="*/ 20 h 154"/>
                <a:gd name="T42" fmla="*/ 131 w 133"/>
                <a:gd name="T43" fmla="*/ 10 h 154"/>
                <a:gd name="T44" fmla="*/ 133 w 133"/>
                <a:gd name="T45" fmla="*/ 0 h 154"/>
                <a:gd name="T46" fmla="*/ 133 w 133"/>
                <a:gd name="T47" fmla="*/ 0 h 154"/>
                <a:gd name="T48" fmla="*/ 126 w 133"/>
                <a:gd name="T49" fmla="*/ 0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3" h="154">
                  <a:moveTo>
                    <a:pt x="126" y="0"/>
                  </a:moveTo>
                  <a:lnTo>
                    <a:pt x="126" y="0"/>
                  </a:lnTo>
                  <a:lnTo>
                    <a:pt x="124" y="8"/>
                  </a:lnTo>
                  <a:lnTo>
                    <a:pt x="121" y="18"/>
                  </a:lnTo>
                  <a:lnTo>
                    <a:pt x="116" y="27"/>
                  </a:lnTo>
                  <a:lnTo>
                    <a:pt x="109" y="37"/>
                  </a:lnTo>
                  <a:lnTo>
                    <a:pt x="90" y="58"/>
                  </a:lnTo>
                  <a:lnTo>
                    <a:pt x="68" y="79"/>
                  </a:lnTo>
                  <a:lnTo>
                    <a:pt x="46" y="100"/>
                  </a:lnTo>
                  <a:lnTo>
                    <a:pt x="25" y="119"/>
                  </a:lnTo>
                  <a:lnTo>
                    <a:pt x="8" y="137"/>
                  </a:lnTo>
                  <a:lnTo>
                    <a:pt x="0" y="150"/>
                  </a:lnTo>
                  <a:lnTo>
                    <a:pt x="5" y="154"/>
                  </a:lnTo>
                  <a:lnTo>
                    <a:pt x="13" y="140"/>
                  </a:lnTo>
                  <a:lnTo>
                    <a:pt x="29" y="123"/>
                  </a:lnTo>
                  <a:lnTo>
                    <a:pt x="49" y="104"/>
                  </a:lnTo>
                  <a:lnTo>
                    <a:pt x="73" y="85"/>
                  </a:lnTo>
                  <a:lnTo>
                    <a:pt x="94" y="62"/>
                  </a:lnTo>
                  <a:lnTo>
                    <a:pt x="114" y="41"/>
                  </a:lnTo>
                  <a:lnTo>
                    <a:pt x="121" y="31"/>
                  </a:lnTo>
                  <a:lnTo>
                    <a:pt x="126" y="20"/>
                  </a:lnTo>
                  <a:lnTo>
                    <a:pt x="131" y="10"/>
                  </a:lnTo>
                  <a:lnTo>
                    <a:pt x="133" y="0"/>
                  </a:lnTo>
                  <a:lnTo>
                    <a:pt x="12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6" name="Freeform 1170"/>
            <p:cNvSpPr>
              <a:spLocks/>
            </p:cNvSpPr>
            <p:nvPr/>
          </p:nvSpPr>
          <p:spPr bwMode="auto">
            <a:xfrm>
              <a:off x="3856" y="1313"/>
              <a:ext cx="17" cy="184"/>
            </a:xfrm>
            <a:custGeom>
              <a:avLst/>
              <a:gdLst>
                <a:gd name="T0" fmla="*/ 10 w 17"/>
                <a:gd name="T1" fmla="*/ 0 h 184"/>
                <a:gd name="T2" fmla="*/ 10 w 17"/>
                <a:gd name="T3" fmla="*/ 0 h 184"/>
                <a:gd name="T4" fmla="*/ 0 w 17"/>
                <a:gd name="T5" fmla="*/ 184 h 184"/>
                <a:gd name="T6" fmla="*/ 7 w 17"/>
                <a:gd name="T7" fmla="*/ 184 h 184"/>
                <a:gd name="T8" fmla="*/ 17 w 17"/>
                <a:gd name="T9" fmla="*/ 0 h 184"/>
                <a:gd name="T10" fmla="*/ 17 w 17"/>
                <a:gd name="T11" fmla="*/ 0 h 184"/>
                <a:gd name="T12" fmla="*/ 10 w 17"/>
                <a:gd name="T13" fmla="*/ 0 h 1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84">
                  <a:moveTo>
                    <a:pt x="10" y="0"/>
                  </a:moveTo>
                  <a:lnTo>
                    <a:pt x="10" y="0"/>
                  </a:lnTo>
                  <a:lnTo>
                    <a:pt x="0" y="184"/>
                  </a:lnTo>
                  <a:lnTo>
                    <a:pt x="7" y="184"/>
                  </a:lnTo>
                  <a:lnTo>
                    <a:pt x="17" y="0"/>
                  </a:lnTo>
                  <a:lnTo>
                    <a:pt x="1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7" name="Freeform 1171"/>
            <p:cNvSpPr>
              <a:spLocks/>
            </p:cNvSpPr>
            <p:nvPr/>
          </p:nvSpPr>
          <p:spPr bwMode="auto">
            <a:xfrm>
              <a:off x="3866" y="1227"/>
              <a:ext cx="50" cy="86"/>
            </a:xfrm>
            <a:custGeom>
              <a:avLst/>
              <a:gdLst>
                <a:gd name="T0" fmla="*/ 43 w 50"/>
                <a:gd name="T1" fmla="*/ 2 h 86"/>
                <a:gd name="T2" fmla="*/ 43 w 50"/>
                <a:gd name="T3" fmla="*/ 2 h 86"/>
                <a:gd name="T4" fmla="*/ 41 w 50"/>
                <a:gd name="T5" fmla="*/ 13 h 86"/>
                <a:gd name="T6" fmla="*/ 36 w 50"/>
                <a:gd name="T7" fmla="*/ 21 h 86"/>
                <a:gd name="T8" fmla="*/ 31 w 50"/>
                <a:gd name="T9" fmla="*/ 29 h 86"/>
                <a:gd name="T10" fmla="*/ 22 w 50"/>
                <a:gd name="T11" fmla="*/ 34 h 86"/>
                <a:gd name="T12" fmla="*/ 16 w 50"/>
                <a:gd name="T13" fmla="*/ 42 h 86"/>
                <a:gd name="T14" fmla="*/ 9 w 50"/>
                <a:gd name="T15" fmla="*/ 52 h 86"/>
                <a:gd name="T16" fmla="*/ 4 w 50"/>
                <a:gd name="T17" fmla="*/ 67 h 86"/>
                <a:gd name="T18" fmla="*/ 0 w 50"/>
                <a:gd name="T19" fmla="*/ 86 h 86"/>
                <a:gd name="T20" fmla="*/ 7 w 50"/>
                <a:gd name="T21" fmla="*/ 86 h 86"/>
                <a:gd name="T22" fmla="*/ 9 w 50"/>
                <a:gd name="T23" fmla="*/ 69 h 86"/>
                <a:gd name="T24" fmla="*/ 14 w 50"/>
                <a:gd name="T25" fmla="*/ 55 h 86"/>
                <a:gd name="T26" fmla="*/ 21 w 50"/>
                <a:gd name="T27" fmla="*/ 46 h 86"/>
                <a:gd name="T28" fmla="*/ 28 w 50"/>
                <a:gd name="T29" fmla="*/ 40 h 86"/>
                <a:gd name="T30" fmla="*/ 34 w 50"/>
                <a:gd name="T31" fmla="*/ 32 h 86"/>
                <a:gd name="T32" fmla="*/ 41 w 50"/>
                <a:gd name="T33" fmla="*/ 25 h 86"/>
                <a:gd name="T34" fmla="*/ 46 w 50"/>
                <a:gd name="T35" fmla="*/ 15 h 86"/>
                <a:gd name="T36" fmla="*/ 50 w 50"/>
                <a:gd name="T37" fmla="*/ 2 h 86"/>
                <a:gd name="T38" fmla="*/ 50 w 50"/>
                <a:gd name="T39" fmla="*/ 0 h 86"/>
                <a:gd name="T40" fmla="*/ 43 w 50"/>
                <a:gd name="T41" fmla="*/ 2 h 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86">
                  <a:moveTo>
                    <a:pt x="43" y="2"/>
                  </a:moveTo>
                  <a:lnTo>
                    <a:pt x="43" y="2"/>
                  </a:lnTo>
                  <a:lnTo>
                    <a:pt x="41" y="13"/>
                  </a:lnTo>
                  <a:lnTo>
                    <a:pt x="36" y="21"/>
                  </a:lnTo>
                  <a:lnTo>
                    <a:pt x="31" y="29"/>
                  </a:lnTo>
                  <a:lnTo>
                    <a:pt x="22" y="34"/>
                  </a:lnTo>
                  <a:lnTo>
                    <a:pt x="16" y="42"/>
                  </a:lnTo>
                  <a:lnTo>
                    <a:pt x="9" y="52"/>
                  </a:lnTo>
                  <a:lnTo>
                    <a:pt x="4" y="67"/>
                  </a:lnTo>
                  <a:lnTo>
                    <a:pt x="0" y="86"/>
                  </a:lnTo>
                  <a:lnTo>
                    <a:pt x="7" y="86"/>
                  </a:lnTo>
                  <a:lnTo>
                    <a:pt x="9" y="69"/>
                  </a:lnTo>
                  <a:lnTo>
                    <a:pt x="14" y="55"/>
                  </a:lnTo>
                  <a:lnTo>
                    <a:pt x="21" y="46"/>
                  </a:lnTo>
                  <a:lnTo>
                    <a:pt x="28" y="40"/>
                  </a:lnTo>
                  <a:lnTo>
                    <a:pt x="34" y="32"/>
                  </a:lnTo>
                  <a:lnTo>
                    <a:pt x="41" y="25"/>
                  </a:lnTo>
                  <a:lnTo>
                    <a:pt x="46" y="15"/>
                  </a:lnTo>
                  <a:lnTo>
                    <a:pt x="50" y="2"/>
                  </a:lnTo>
                  <a:lnTo>
                    <a:pt x="50" y="0"/>
                  </a:lnTo>
                  <a:lnTo>
                    <a:pt x="43"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8" name="Freeform 1172"/>
            <p:cNvSpPr>
              <a:spLocks/>
            </p:cNvSpPr>
            <p:nvPr/>
          </p:nvSpPr>
          <p:spPr bwMode="auto">
            <a:xfrm>
              <a:off x="3866" y="1069"/>
              <a:ext cx="50" cy="160"/>
            </a:xfrm>
            <a:custGeom>
              <a:avLst/>
              <a:gdLst>
                <a:gd name="T0" fmla="*/ 2 w 50"/>
                <a:gd name="T1" fmla="*/ 0 h 160"/>
                <a:gd name="T2" fmla="*/ 0 w 50"/>
                <a:gd name="T3" fmla="*/ 2 h 160"/>
                <a:gd name="T4" fmla="*/ 43 w 50"/>
                <a:gd name="T5" fmla="*/ 160 h 160"/>
                <a:gd name="T6" fmla="*/ 50 w 50"/>
                <a:gd name="T7" fmla="*/ 158 h 160"/>
                <a:gd name="T8" fmla="*/ 7 w 50"/>
                <a:gd name="T9" fmla="*/ 0 h 160"/>
                <a:gd name="T10" fmla="*/ 7 w 50"/>
                <a:gd name="T11" fmla="*/ 4 h 160"/>
                <a:gd name="T12" fmla="*/ 2 w 50"/>
                <a:gd name="T13" fmla="*/ 0 h 160"/>
                <a:gd name="T14" fmla="*/ 0 w 50"/>
                <a:gd name="T15" fmla="*/ 0 h 160"/>
                <a:gd name="T16" fmla="*/ 0 w 50"/>
                <a:gd name="T17" fmla="*/ 2 h 160"/>
                <a:gd name="T18" fmla="*/ 2 w 50"/>
                <a:gd name="T19" fmla="*/ 0 h 1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160">
                  <a:moveTo>
                    <a:pt x="2" y="0"/>
                  </a:moveTo>
                  <a:lnTo>
                    <a:pt x="0" y="2"/>
                  </a:lnTo>
                  <a:lnTo>
                    <a:pt x="43" y="160"/>
                  </a:lnTo>
                  <a:lnTo>
                    <a:pt x="50" y="158"/>
                  </a:lnTo>
                  <a:lnTo>
                    <a:pt x="7" y="0"/>
                  </a:lnTo>
                  <a:lnTo>
                    <a:pt x="7" y="4"/>
                  </a:lnTo>
                  <a:lnTo>
                    <a:pt x="2" y="0"/>
                  </a:lnTo>
                  <a:lnTo>
                    <a:pt x="0" y="0"/>
                  </a:lnTo>
                  <a:lnTo>
                    <a:pt x="0" y="2"/>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39" name="Freeform 1173"/>
            <p:cNvSpPr>
              <a:spLocks/>
            </p:cNvSpPr>
            <p:nvPr/>
          </p:nvSpPr>
          <p:spPr bwMode="auto">
            <a:xfrm>
              <a:off x="3868" y="977"/>
              <a:ext cx="61" cy="96"/>
            </a:xfrm>
            <a:custGeom>
              <a:avLst/>
              <a:gdLst>
                <a:gd name="T0" fmla="*/ 58 w 61"/>
                <a:gd name="T1" fmla="*/ 0 h 96"/>
                <a:gd name="T2" fmla="*/ 56 w 61"/>
                <a:gd name="T3" fmla="*/ 0 h 96"/>
                <a:gd name="T4" fmla="*/ 0 w 61"/>
                <a:gd name="T5" fmla="*/ 92 h 96"/>
                <a:gd name="T6" fmla="*/ 5 w 61"/>
                <a:gd name="T7" fmla="*/ 96 h 96"/>
                <a:gd name="T8" fmla="*/ 61 w 61"/>
                <a:gd name="T9" fmla="*/ 6 h 96"/>
                <a:gd name="T10" fmla="*/ 60 w 61"/>
                <a:gd name="T11" fmla="*/ 6 h 96"/>
                <a:gd name="T12" fmla="*/ 58 w 61"/>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96">
                  <a:moveTo>
                    <a:pt x="58" y="0"/>
                  </a:moveTo>
                  <a:lnTo>
                    <a:pt x="56" y="0"/>
                  </a:lnTo>
                  <a:lnTo>
                    <a:pt x="0" y="92"/>
                  </a:lnTo>
                  <a:lnTo>
                    <a:pt x="5" y="96"/>
                  </a:lnTo>
                  <a:lnTo>
                    <a:pt x="61" y="6"/>
                  </a:lnTo>
                  <a:lnTo>
                    <a:pt x="60" y="6"/>
                  </a:lnTo>
                  <a:lnTo>
                    <a:pt x="5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0" name="Freeform 1174"/>
            <p:cNvSpPr>
              <a:spLocks/>
            </p:cNvSpPr>
            <p:nvPr/>
          </p:nvSpPr>
          <p:spPr bwMode="auto">
            <a:xfrm>
              <a:off x="3926" y="966"/>
              <a:ext cx="54" cy="17"/>
            </a:xfrm>
            <a:custGeom>
              <a:avLst/>
              <a:gdLst>
                <a:gd name="T0" fmla="*/ 49 w 54"/>
                <a:gd name="T1" fmla="*/ 2 h 17"/>
                <a:gd name="T2" fmla="*/ 51 w 54"/>
                <a:gd name="T3" fmla="*/ 0 h 17"/>
                <a:gd name="T4" fmla="*/ 0 w 54"/>
                <a:gd name="T5" fmla="*/ 11 h 17"/>
                <a:gd name="T6" fmla="*/ 2 w 54"/>
                <a:gd name="T7" fmla="*/ 17 h 17"/>
                <a:gd name="T8" fmla="*/ 53 w 54"/>
                <a:gd name="T9" fmla="*/ 5 h 17"/>
                <a:gd name="T10" fmla="*/ 54 w 54"/>
                <a:gd name="T11" fmla="*/ 4 h 17"/>
                <a:gd name="T12" fmla="*/ 53 w 54"/>
                <a:gd name="T13" fmla="*/ 5 h 17"/>
                <a:gd name="T14" fmla="*/ 54 w 54"/>
                <a:gd name="T15" fmla="*/ 5 h 17"/>
                <a:gd name="T16" fmla="*/ 54 w 54"/>
                <a:gd name="T17" fmla="*/ 4 h 17"/>
                <a:gd name="T18" fmla="*/ 49 w 54"/>
                <a:gd name="T19" fmla="*/ 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4" h="17">
                  <a:moveTo>
                    <a:pt x="49" y="2"/>
                  </a:moveTo>
                  <a:lnTo>
                    <a:pt x="51" y="0"/>
                  </a:lnTo>
                  <a:lnTo>
                    <a:pt x="0" y="11"/>
                  </a:lnTo>
                  <a:lnTo>
                    <a:pt x="2" y="17"/>
                  </a:lnTo>
                  <a:lnTo>
                    <a:pt x="53" y="5"/>
                  </a:lnTo>
                  <a:lnTo>
                    <a:pt x="54" y="4"/>
                  </a:lnTo>
                  <a:lnTo>
                    <a:pt x="53" y="5"/>
                  </a:lnTo>
                  <a:lnTo>
                    <a:pt x="54" y="5"/>
                  </a:lnTo>
                  <a:lnTo>
                    <a:pt x="54" y="4"/>
                  </a:lnTo>
                  <a:lnTo>
                    <a:pt x="4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1" name="Freeform 1175"/>
            <p:cNvSpPr>
              <a:spLocks/>
            </p:cNvSpPr>
            <p:nvPr/>
          </p:nvSpPr>
          <p:spPr bwMode="auto">
            <a:xfrm>
              <a:off x="3975" y="816"/>
              <a:ext cx="81" cy="154"/>
            </a:xfrm>
            <a:custGeom>
              <a:avLst/>
              <a:gdLst>
                <a:gd name="T0" fmla="*/ 79 w 81"/>
                <a:gd name="T1" fmla="*/ 2 h 154"/>
                <a:gd name="T2" fmla="*/ 74 w 81"/>
                <a:gd name="T3" fmla="*/ 4 h 154"/>
                <a:gd name="T4" fmla="*/ 0 w 81"/>
                <a:gd name="T5" fmla="*/ 152 h 154"/>
                <a:gd name="T6" fmla="*/ 5 w 81"/>
                <a:gd name="T7" fmla="*/ 154 h 154"/>
                <a:gd name="T8" fmla="*/ 81 w 81"/>
                <a:gd name="T9" fmla="*/ 8 h 154"/>
                <a:gd name="T10" fmla="*/ 75 w 81"/>
                <a:gd name="T11" fmla="*/ 8 h 154"/>
                <a:gd name="T12" fmla="*/ 79 w 81"/>
                <a:gd name="T13" fmla="*/ 2 h 154"/>
                <a:gd name="T14" fmla="*/ 75 w 81"/>
                <a:gd name="T15" fmla="*/ 0 h 154"/>
                <a:gd name="T16" fmla="*/ 74 w 81"/>
                <a:gd name="T17" fmla="*/ 4 h 154"/>
                <a:gd name="T18" fmla="*/ 79 w 81"/>
                <a:gd name="T19" fmla="*/ 2 h 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 h="154">
                  <a:moveTo>
                    <a:pt x="79" y="2"/>
                  </a:moveTo>
                  <a:lnTo>
                    <a:pt x="74" y="4"/>
                  </a:lnTo>
                  <a:lnTo>
                    <a:pt x="0" y="152"/>
                  </a:lnTo>
                  <a:lnTo>
                    <a:pt x="5" y="154"/>
                  </a:lnTo>
                  <a:lnTo>
                    <a:pt x="81" y="8"/>
                  </a:lnTo>
                  <a:lnTo>
                    <a:pt x="75" y="8"/>
                  </a:lnTo>
                  <a:lnTo>
                    <a:pt x="79" y="2"/>
                  </a:lnTo>
                  <a:lnTo>
                    <a:pt x="75" y="0"/>
                  </a:lnTo>
                  <a:lnTo>
                    <a:pt x="74" y="4"/>
                  </a:lnTo>
                  <a:lnTo>
                    <a:pt x="7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2" name="Freeform 1176"/>
            <p:cNvSpPr>
              <a:spLocks/>
            </p:cNvSpPr>
            <p:nvPr/>
          </p:nvSpPr>
          <p:spPr bwMode="auto">
            <a:xfrm>
              <a:off x="4050" y="818"/>
              <a:ext cx="161" cy="56"/>
            </a:xfrm>
            <a:custGeom>
              <a:avLst/>
              <a:gdLst>
                <a:gd name="T0" fmla="*/ 156 w 161"/>
                <a:gd name="T1" fmla="*/ 34 h 56"/>
                <a:gd name="T2" fmla="*/ 157 w 161"/>
                <a:gd name="T3" fmla="*/ 31 h 56"/>
                <a:gd name="T4" fmla="*/ 145 w 161"/>
                <a:gd name="T5" fmla="*/ 38 h 56"/>
                <a:gd name="T6" fmla="*/ 133 w 161"/>
                <a:gd name="T7" fmla="*/ 42 h 56"/>
                <a:gd name="T8" fmla="*/ 123 w 161"/>
                <a:gd name="T9" fmla="*/ 46 h 56"/>
                <a:gd name="T10" fmla="*/ 113 w 161"/>
                <a:gd name="T11" fmla="*/ 48 h 56"/>
                <a:gd name="T12" fmla="*/ 103 w 161"/>
                <a:gd name="T13" fmla="*/ 50 h 56"/>
                <a:gd name="T14" fmla="*/ 92 w 161"/>
                <a:gd name="T15" fmla="*/ 50 h 56"/>
                <a:gd name="T16" fmla="*/ 84 w 161"/>
                <a:gd name="T17" fmla="*/ 48 h 56"/>
                <a:gd name="T18" fmla="*/ 74 w 161"/>
                <a:gd name="T19" fmla="*/ 46 h 56"/>
                <a:gd name="T20" fmla="*/ 57 w 161"/>
                <a:gd name="T21" fmla="*/ 38 h 56"/>
                <a:gd name="T22" fmla="*/ 38 w 161"/>
                <a:gd name="T23" fmla="*/ 29 h 56"/>
                <a:gd name="T24" fmla="*/ 21 w 161"/>
                <a:gd name="T25" fmla="*/ 15 h 56"/>
                <a:gd name="T26" fmla="*/ 4 w 161"/>
                <a:gd name="T27" fmla="*/ 0 h 56"/>
                <a:gd name="T28" fmla="*/ 0 w 161"/>
                <a:gd name="T29" fmla="*/ 6 h 56"/>
                <a:gd name="T30" fmla="*/ 17 w 161"/>
                <a:gd name="T31" fmla="*/ 21 h 56"/>
                <a:gd name="T32" fmla="*/ 36 w 161"/>
                <a:gd name="T33" fmla="*/ 34 h 56"/>
                <a:gd name="T34" fmla="*/ 53 w 161"/>
                <a:gd name="T35" fmla="*/ 44 h 56"/>
                <a:gd name="T36" fmla="*/ 72 w 161"/>
                <a:gd name="T37" fmla="*/ 52 h 56"/>
                <a:gd name="T38" fmla="*/ 82 w 161"/>
                <a:gd name="T39" fmla="*/ 56 h 56"/>
                <a:gd name="T40" fmla="*/ 92 w 161"/>
                <a:gd name="T41" fmla="*/ 56 h 56"/>
                <a:gd name="T42" fmla="*/ 103 w 161"/>
                <a:gd name="T43" fmla="*/ 56 h 56"/>
                <a:gd name="T44" fmla="*/ 113 w 161"/>
                <a:gd name="T45" fmla="*/ 56 h 56"/>
                <a:gd name="T46" fmla="*/ 125 w 161"/>
                <a:gd name="T47" fmla="*/ 54 h 56"/>
                <a:gd name="T48" fmla="*/ 137 w 161"/>
                <a:gd name="T49" fmla="*/ 50 h 56"/>
                <a:gd name="T50" fmla="*/ 147 w 161"/>
                <a:gd name="T51" fmla="*/ 44 h 56"/>
                <a:gd name="T52" fmla="*/ 159 w 161"/>
                <a:gd name="T53" fmla="*/ 38 h 56"/>
                <a:gd name="T54" fmla="*/ 161 w 161"/>
                <a:gd name="T55" fmla="*/ 34 h 56"/>
                <a:gd name="T56" fmla="*/ 159 w 161"/>
                <a:gd name="T57" fmla="*/ 38 h 56"/>
                <a:gd name="T58" fmla="*/ 161 w 161"/>
                <a:gd name="T59" fmla="*/ 36 h 56"/>
                <a:gd name="T60" fmla="*/ 161 w 161"/>
                <a:gd name="T61" fmla="*/ 34 h 56"/>
                <a:gd name="T62" fmla="*/ 156 w 161"/>
                <a:gd name="T63" fmla="*/ 34 h 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1" h="56">
                  <a:moveTo>
                    <a:pt x="156" y="34"/>
                  </a:moveTo>
                  <a:lnTo>
                    <a:pt x="157" y="31"/>
                  </a:lnTo>
                  <a:lnTo>
                    <a:pt x="145" y="38"/>
                  </a:lnTo>
                  <a:lnTo>
                    <a:pt x="133" y="42"/>
                  </a:lnTo>
                  <a:lnTo>
                    <a:pt x="123" y="46"/>
                  </a:lnTo>
                  <a:lnTo>
                    <a:pt x="113" y="48"/>
                  </a:lnTo>
                  <a:lnTo>
                    <a:pt x="103" y="50"/>
                  </a:lnTo>
                  <a:lnTo>
                    <a:pt x="92" y="50"/>
                  </a:lnTo>
                  <a:lnTo>
                    <a:pt x="84" y="48"/>
                  </a:lnTo>
                  <a:lnTo>
                    <a:pt x="74" y="46"/>
                  </a:lnTo>
                  <a:lnTo>
                    <a:pt x="57" y="38"/>
                  </a:lnTo>
                  <a:lnTo>
                    <a:pt x="38" y="29"/>
                  </a:lnTo>
                  <a:lnTo>
                    <a:pt x="21" y="15"/>
                  </a:lnTo>
                  <a:lnTo>
                    <a:pt x="4" y="0"/>
                  </a:lnTo>
                  <a:lnTo>
                    <a:pt x="0" y="6"/>
                  </a:lnTo>
                  <a:lnTo>
                    <a:pt x="17" y="21"/>
                  </a:lnTo>
                  <a:lnTo>
                    <a:pt x="36" y="34"/>
                  </a:lnTo>
                  <a:lnTo>
                    <a:pt x="53" y="44"/>
                  </a:lnTo>
                  <a:lnTo>
                    <a:pt x="72" y="52"/>
                  </a:lnTo>
                  <a:lnTo>
                    <a:pt x="82" y="56"/>
                  </a:lnTo>
                  <a:lnTo>
                    <a:pt x="92" y="56"/>
                  </a:lnTo>
                  <a:lnTo>
                    <a:pt x="103" y="56"/>
                  </a:lnTo>
                  <a:lnTo>
                    <a:pt x="113" y="56"/>
                  </a:lnTo>
                  <a:lnTo>
                    <a:pt x="125" y="54"/>
                  </a:lnTo>
                  <a:lnTo>
                    <a:pt x="137" y="50"/>
                  </a:lnTo>
                  <a:lnTo>
                    <a:pt x="147" y="44"/>
                  </a:lnTo>
                  <a:lnTo>
                    <a:pt x="159" y="38"/>
                  </a:lnTo>
                  <a:lnTo>
                    <a:pt x="161" y="34"/>
                  </a:lnTo>
                  <a:lnTo>
                    <a:pt x="159" y="38"/>
                  </a:lnTo>
                  <a:lnTo>
                    <a:pt x="161" y="36"/>
                  </a:lnTo>
                  <a:lnTo>
                    <a:pt x="161" y="34"/>
                  </a:lnTo>
                  <a:lnTo>
                    <a:pt x="156"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3" name="Freeform 1177"/>
            <p:cNvSpPr>
              <a:spLocks/>
            </p:cNvSpPr>
            <p:nvPr/>
          </p:nvSpPr>
          <p:spPr bwMode="auto">
            <a:xfrm>
              <a:off x="4160" y="709"/>
              <a:ext cx="51" cy="143"/>
            </a:xfrm>
            <a:custGeom>
              <a:avLst/>
              <a:gdLst>
                <a:gd name="T0" fmla="*/ 1 w 51"/>
                <a:gd name="T1" fmla="*/ 0 h 143"/>
                <a:gd name="T2" fmla="*/ 1 w 51"/>
                <a:gd name="T3" fmla="*/ 3 h 143"/>
                <a:gd name="T4" fmla="*/ 3 w 51"/>
                <a:gd name="T5" fmla="*/ 9 h 143"/>
                <a:gd name="T6" fmla="*/ 8 w 51"/>
                <a:gd name="T7" fmla="*/ 24 h 143"/>
                <a:gd name="T8" fmla="*/ 15 w 51"/>
                <a:gd name="T9" fmla="*/ 44 h 143"/>
                <a:gd name="T10" fmla="*/ 23 w 51"/>
                <a:gd name="T11" fmla="*/ 69 h 143"/>
                <a:gd name="T12" fmla="*/ 32 w 51"/>
                <a:gd name="T13" fmla="*/ 94 h 143"/>
                <a:gd name="T14" fmla="*/ 39 w 51"/>
                <a:gd name="T15" fmla="*/ 117 h 143"/>
                <a:gd name="T16" fmla="*/ 44 w 51"/>
                <a:gd name="T17" fmla="*/ 134 h 143"/>
                <a:gd name="T18" fmla="*/ 46 w 51"/>
                <a:gd name="T19" fmla="*/ 143 h 143"/>
                <a:gd name="T20" fmla="*/ 51 w 51"/>
                <a:gd name="T21" fmla="*/ 143 h 143"/>
                <a:gd name="T22" fmla="*/ 49 w 51"/>
                <a:gd name="T23" fmla="*/ 132 h 143"/>
                <a:gd name="T24" fmla="*/ 44 w 51"/>
                <a:gd name="T25" fmla="*/ 113 h 143"/>
                <a:gd name="T26" fmla="*/ 37 w 51"/>
                <a:gd name="T27" fmla="*/ 92 h 143"/>
                <a:gd name="T28" fmla="*/ 29 w 51"/>
                <a:gd name="T29" fmla="*/ 67 h 143"/>
                <a:gd name="T30" fmla="*/ 22 w 51"/>
                <a:gd name="T31" fmla="*/ 42 h 143"/>
                <a:gd name="T32" fmla="*/ 13 w 51"/>
                <a:gd name="T33" fmla="*/ 21 h 143"/>
                <a:gd name="T34" fmla="*/ 8 w 51"/>
                <a:gd name="T35" fmla="*/ 7 h 143"/>
                <a:gd name="T36" fmla="*/ 6 w 51"/>
                <a:gd name="T37" fmla="*/ 1 h 143"/>
                <a:gd name="T38" fmla="*/ 6 w 51"/>
                <a:gd name="T39" fmla="*/ 5 h 143"/>
                <a:gd name="T40" fmla="*/ 1 w 51"/>
                <a:gd name="T41" fmla="*/ 0 h 143"/>
                <a:gd name="T42" fmla="*/ 0 w 51"/>
                <a:gd name="T43" fmla="*/ 1 h 143"/>
                <a:gd name="T44" fmla="*/ 1 w 51"/>
                <a:gd name="T45" fmla="*/ 3 h 143"/>
                <a:gd name="T46" fmla="*/ 1 w 51"/>
                <a:gd name="T47" fmla="*/ 0 h 1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1" h="143">
                  <a:moveTo>
                    <a:pt x="1" y="0"/>
                  </a:moveTo>
                  <a:lnTo>
                    <a:pt x="1" y="3"/>
                  </a:lnTo>
                  <a:lnTo>
                    <a:pt x="3" y="9"/>
                  </a:lnTo>
                  <a:lnTo>
                    <a:pt x="8" y="24"/>
                  </a:lnTo>
                  <a:lnTo>
                    <a:pt x="15" y="44"/>
                  </a:lnTo>
                  <a:lnTo>
                    <a:pt x="23" y="69"/>
                  </a:lnTo>
                  <a:lnTo>
                    <a:pt x="32" y="94"/>
                  </a:lnTo>
                  <a:lnTo>
                    <a:pt x="39" y="117"/>
                  </a:lnTo>
                  <a:lnTo>
                    <a:pt x="44" y="134"/>
                  </a:lnTo>
                  <a:lnTo>
                    <a:pt x="46" y="143"/>
                  </a:lnTo>
                  <a:lnTo>
                    <a:pt x="51" y="143"/>
                  </a:lnTo>
                  <a:lnTo>
                    <a:pt x="49" y="132"/>
                  </a:lnTo>
                  <a:lnTo>
                    <a:pt x="44" y="113"/>
                  </a:lnTo>
                  <a:lnTo>
                    <a:pt x="37" y="92"/>
                  </a:lnTo>
                  <a:lnTo>
                    <a:pt x="29" y="67"/>
                  </a:lnTo>
                  <a:lnTo>
                    <a:pt x="22" y="42"/>
                  </a:lnTo>
                  <a:lnTo>
                    <a:pt x="13" y="21"/>
                  </a:lnTo>
                  <a:lnTo>
                    <a:pt x="8" y="7"/>
                  </a:lnTo>
                  <a:lnTo>
                    <a:pt x="6" y="1"/>
                  </a:lnTo>
                  <a:lnTo>
                    <a:pt x="6" y="5"/>
                  </a:lnTo>
                  <a:lnTo>
                    <a:pt x="1" y="0"/>
                  </a:lnTo>
                  <a:lnTo>
                    <a:pt x="0" y="1"/>
                  </a:lnTo>
                  <a:lnTo>
                    <a:pt x="1" y="3"/>
                  </a:lnTo>
                  <a:lnTo>
                    <a:pt x="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4" name="Freeform 1178"/>
            <p:cNvSpPr>
              <a:spLocks/>
            </p:cNvSpPr>
            <p:nvPr/>
          </p:nvSpPr>
          <p:spPr bwMode="auto">
            <a:xfrm>
              <a:off x="4161" y="599"/>
              <a:ext cx="116" cy="115"/>
            </a:xfrm>
            <a:custGeom>
              <a:avLst/>
              <a:gdLst>
                <a:gd name="T0" fmla="*/ 116 w 116"/>
                <a:gd name="T1" fmla="*/ 2 h 115"/>
                <a:gd name="T2" fmla="*/ 113 w 116"/>
                <a:gd name="T3" fmla="*/ 0 h 115"/>
                <a:gd name="T4" fmla="*/ 101 w 116"/>
                <a:gd name="T5" fmla="*/ 10 h 115"/>
                <a:gd name="T6" fmla="*/ 87 w 116"/>
                <a:gd name="T7" fmla="*/ 21 h 115"/>
                <a:gd name="T8" fmla="*/ 72 w 116"/>
                <a:gd name="T9" fmla="*/ 35 h 115"/>
                <a:gd name="T10" fmla="*/ 57 w 116"/>
                <a:gd name="T11" fmla="*/ 50 h 115"/>
                <a:gd name="T12" fmla="*/ 41 w 116"/>
                <a:gd name="T13" fmla="*/ 67 h 115"/>
                <a:gd name="T14" fmla="*/ 26 w 116"/>
                <a:gd name="T15" fmla="*/ 83 h 115"/>
                <a:gd name="T16" fmla="*/ 12 w 116"/>
                <a:gd name="T17" fmla="*/ 98 h 115"/>
                <a:gd name="T18" fmla="*/ 0 w 116"/>
                <a:gd name="T19" fmla="*/ 110 h 115"/>
                <a:gd name="T20" fmla="*/ 5 w 116"/>
                <a:gd name="T21" fmla="*/ 115 h 115"/>
                <a:gd name="T22" fmla="*/ 17 w 116"/>
                <a:gd name="T23" fmla="*/ 102 h 115"/>
                <a:gd name="T24" fmla="*/ 29 w 116"/>
                <a:gd name="T25" fmla="*/ 88 h 115"/>
                <a:gd name="T26" fmla="*/ 45 w 116"/>
                <a:gd name="T27" fmla="*/ 71 h 115"/>
                <a:gd name="T28" fmla="*/ 60 w 116"/>
                <a:gd name="T29" fmla="*/ 56 h 115"/>
                <a:gd name="T30" fmla="*/ 75 w 116"/>
                <a:gd name="T31" fmla="*/ 40 h 115"/>
                <a:gd name="T32" fmla="*/ 91 w 116"/>
                <a:gd name="T33" fmla="*/ 27 h 115"/>
                <a:gd name="T34" fmla="*/ 104 w 116"/>
                <a:gd name="T35" fmla="*/ 16 h 115"/>
                <a:gd name="T36" fmla="*/ 116 w 116"/>
                <a:gd name="T37" fmla="*/ 8 h 115"/>
                <a:gd name="T38" fmla="*/ 113 w 116"/>
                <a:gd name="T39" fmla="*/ 6 h 115"/>
                <a:gd name="T40" fmla="*/ 116 w 116"/>
                <a:gd name="T41" fmla="*/ 2 h 115"/>
                <a:gd name="T42" fmla="*/ 115 w 116"/>
                <a:gd name="T43" fmla="*/ 0 h 115"/>
                <a:gd name="T44" fmla="*/ 113 w 116"/>
                <a:gd name="T45" fmla="*/ 0 h 115"/>
                <a:gd name="T46" fmla="*/ 116 w 116"/>
                <a:gd name="T47" fmla="*/ 2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6" h="115">
                  <a:moveTo>
                    <a:pt x="116" y="2"/>
                  </a:moveTo>
                  <a:lnTo>
                    <a:pt x="113" y="0"/>
                  </a:lnTo>
                  <a:lnTo>
                    <a:pt x="101" y="10"/>
                  </a:lnTo>
                  <a:lnTo>
                    <a:pt x="87" y="21"/>
                  </a:lnTo>
                  <a:lnTo>
                    <a:pt x="72" y="35"/>
                  </a:lnTo>
                  <a:lnTo>
                    <a:pt x="57" y="50"/>
                  </a:lnTo>
                  <a:lnTo>
                    <a:pt x="41" y="67"/>
                  </a:lnTo>
                  <a:lnTo>
                    <a:pt x="26" y="83"/>
                  </a:lnTo>
                  <a:lnTo>
                    <a:pt x="12" y="98"/>
                  </a:lnTo>
                  <a:lnTo>
                    <a:pt x="0" y="110"/>
                  </a:lnTo>
                  <a:lnTo>
                    <a:pt x="5" y="115"/>
                  </a:lnTo>
                  <a:lnTo>
                    <a:pt x="17" y="102"/>
                  </a:lnTo>
                  <a:lnTo>
                    <a:pt x="29" y="88"/>
                  </a:lnTo>
                  <a:lnTo>
                    <a:pt x="45" y="71"/>
                  </a:lnTo>
                  <a:lnTo>
                    <a:pt x="60" y="56"/>
                  </a:lnTo>
                  <a:lnTo>
                    <a:pt x="75" y="40"/>
                  </a:lnTo>
                  <a:lnTo>
                    <a:pt x="91" y="27"/>
                  </a:lnTo>
                  <a:lnTo>
                    <a:pt x="104" y="16"/>
                  </a:lnTo>
                  <a:lnTo>
                    <a:pt x="116" y="8"/>
                  </a:lnTo>
                  <a:lnTo>
                    <a:pt x="113" y="6"/>
                  </a:lnTo>
                  <a:lnTo>
                    <a:pt x="116" y="2"/>
                  </a:lnTo>
                  <a:lnTo>
                    <a:pt x="115" y="0"/>
                  </a:lnTo>
                  <a:lnTo>
                    <a:pt x="113" y="0"/>
                  </a:lnTo>
                  <a:lnTo>
                    <a:pt x="116"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5" name="Freeform 1179"/>
            <p:cNvSpPr>
              <a:spLocks/>
            </p:cNvSpPr>
            <p:nvPr/>
          </p:nvSpPr>
          <p:spPr bwMode="auto">
            <a:xfrm>
              <a:off x="4274" y="601"/>
              <a:ext cx="141" cy="132"/>
            </a:xfrm>
            <a:custGeom>
              <a:avLst/>
              <a:gdLst>
                <a:gd name="T0" fmla="*/ 138 w 141"/>
                <a:gd name="T1" fmla="*/ 125 h 132"/>
                <a:gd name="T2" fmla="*/ 141 w 141"/>
                <a:gd name="T3" fmla="*/ 125 h 132"/>
                <a:gd name="T4" fmla="*/ 112 w 141"/>
                <a:gd name="T5" fmla="*/ 90 h 132"/>
                <a:gd name="T6" fmla="*/ 88 w 141"/>
                <a:gd name="T7" fmla="*/ 67 h 132"/>
                <a:gd name="T8" fmla="*/ 70 w 141"/>
                <a:gd name="T9" fmla="*/ 50 h 132"/>
                <a:gd name="T10" fmla="*/ 56 w 141"/>
                <a:gd name="T11" fmla="*/ 38 h 132"/>
                <a:gd name="T12" fmla="*/ 42 w 141"/>
                <a:gd name="T13" fmla="*/ 31 h 132"/>
                <a:gd name="T14" fmla="*/ 31 w 141"/>
                <a:gd name="T15" fmla="*/ 23 h 132"/>
                <a:gd name="T16" fmla="*/ 19 w 141"/>
                <a:gd name="T17" fmla="*/ 14 h 132"/>
                <a:gd name="T18" fmla="*/ 3 w 141"/>
                <a:gd name="T19" fmla="*/ 0 h 132"/>
                <a:gd name="T20" fmla="*/ 0 w 141"/>
                <a:gd name="T21" fmla="*/ 4 h 132"/>
                <a:gd name="T22" fmla="*/ 13 w 141"/>
                <a:gd name="T23" fmla="*/ 19 h 132"/>
                <a:gd name="T24" fmla="*/ 27 w 141"/>
                <a:gd name="T25" fmla="*/ 29 h 132"/>
                <a:gd name="T26" fmla="*/ 39 w 141"/>
                <a:gd name="T27" fmla="*/ 37 h 132"/>
                <a:gd name="T28" fmla="*/ 53 w 141"/>
                <a:gd name="T29" fmla="*/ 46 h 132"/>
                <a:gd name="T30" fmla="*/ 66 w 141"/>
                <a:gd name="T31" fmla="*/ 56 h 132"/>
                <a:gd name="T32" fmla="*/ 85 w 141"/>
                <a:gd name="T33" fmla="*/ 73 h 132"/>
                <a:gd name="T34" fmla="*/ 107 w 141"/>
                <a:gd name="T35" fmla="*/ 96 h 132"/>
                <a:gd name="T36" fmla="*/ 136 w 141"/>
                <a:gd name="T37" fmla="*/ 131 h 132"/>
                <a:gd name="T38" fmla="*/ 140 w 141"/>
                <a:gd name="T39" fmla="*/ 131 h 132"/>
                <a:gd name="T40" fmla="*/ 136 w 141"/>
                <a:gd name="T41" fmla="*/ 131 h 132"/>
                <a:gd name="T42" fmla="*/ 138 w 141"/>
                <a:gd name="T43" fmla="*/ 132 h 132"/>
                <a:gd name="T44" fmla="*/ 140 w 141"/>
                <a:gd name="T45" fmla="*/ 131 h 132"/>
                <a:gd name="T46" fmla="*/ 138 w 141"/>
                <a:gd name="T47" fmla="*/ 125 h 1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41" h="132">
                  <a:moveTo>
                    <a:pt x="138" y="125"/>
                  </a:moveTo>
                  <a:lnTo>
                    <a:pt x="141" y="125"/>
                  </a:lnTo>
                  <a:lnTo>
                    <a:pt x="112" y="90"/>
                  </a:lnTo>
                  <a:lnTo>
                    <a:pt x="88" y="67"/>
                  </a:lnTo>
                  <a:lnTo>
                    <a:pt x="70" y="50"/>
                  </a:lnTo>
                  <a:lnTo>
                    <a:pt x="56" y="38"/>
                  </a:lnTo>
                  <a:lnTo>
                    <a:pt x="42" y="31"/>
                  </a:lnTo>
                  <a:lnTo>
                    <a:pt x="31" y="23"/>
                  </a:lnTo>
                  <a:lnTo>
                    <a:pt x="19" y="14"/>
                  </a:lnTo>
                  <a:lnTo>
                    <a:pt x="3" y="0"/>
                  </a:lnTo>
                  <a:lnTo>
                    <a:pt x="0" y="4"/>
                  </a:lnTo>
                  <a:lnTo>
                    <a:pt x="13" y="19"/>
                  </a:lnTo>
                  <a:lnTo>
                    <a:pt x="27" y="29"/>
                  </a:lnTo>
                  <a:lnTo>
                    <a:pt x="39" y="37"/>
                  </a:lnTo>
                  <a:lnTo>
                    <a:pt x="53" y="46"/>
                  </a:lnTo>
                  <a:lnTo>
                    <a:pt x="66" y="56"/>
                  </a:lnTo>
                  <a:lnTo>
                    <a:pt x="85" y="73"/>
                  </a:lnTo>
                  <a:lnTo>
                    <a:pt x="107" y="96"/>
                  </a:lnTo>
                  <a:lnTo>
                    <a:pt x="136" y="131"/>
                  </a:lnTo>
                  <a:lnTo>
                    <a:pt x="140" y="131"/>
                  </a:lnTo>
                  <a:lnTo>
                    <a:pt x="136" y="131"/>
                  </a:lnTo>
                  <a:lnTo>
                    <a:pt x="138" y="132"/>
                  </a:lnTo>
                  <a:lnTo>
                    <a:pt x="140" y="131"/>
                  </a:lnTo>
                  <a:lnTo>
                    <a:pt x="138" y="1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6" name="Freeform 1180"/>
            <p:cNvSpPr>
              <a:spLocks/>
            </p:cNvSpPr>
            <p:nvPr/>
          </p:nvSpPr>
          <p:spPr bwMode="auto">
            <a:xfrm>
              <a:off x="4412" y="693"/>
              <a:ext cx="73" cy="39"/>
            </a:xfrm>
            <a:custGeom>
              <a:avLst/>
              <a:gdLst>
                <a:gd name="T0" fmla="*/ 73 w 73"/>
                <a:gd name="T1" fmla="*/ 2 h 39"/>
                <a:gd name="T2" fmla="*/ 72 w 73"/>
                <a:gd name="T3" fmla="*/ 0 h 39"/>
                <a:gd name="T4" fmla="*/ 0 w 73"/>
                <a:gd name="T5" fmla="*/ 33 h 39"/>
                <a:gd name="T6" fmla="*/ 2 w 73"/>
                <a:gd name="T7" fmla="*/ 39 h 39"/>
                <a:gd name="T8" fmla="*/ 73 w 73"/>
                <a:gd name="T9" fmla="*/ 8 h 39"/>
                <a:gd name="T10" fmla="*/ 70 w 73"/>
                <a:gd name="T11" fmla="*/ 8 h 39"/>
                <a:gd name="T12" fmla="*/ 73 w 73"/>
                <a:gd name="T13" fmla="*/ 2 h 39"/>
                <a:gd name="T14" fmla="*/ 73 w 73"/>
                <a:gd name="T15" fmla="*/ 0 h 39"/>
                <a:gd name="T16" fmla="*/ 72 w 73"/>
                <a:gd name="T17" fmla="*/ 0 h 39"/>
                <a:gd name="T18" fmla="*/ 73 w 73"/>
                <a:gd name="T19" fmla="*/ 2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3" h="39">
                  <a:moveTo>
                    <a:pt x="73" y="2"/>
                  </a:moveTo>
                  <a:lnTo>
                    <a:pt x="72" y="0"/>
                  </a:lnTo>
                  <a:lnTo>
                    <a:pt x="0" y="33"/>
                  </a:lnTo>
                  <a:lnTo>
                    <a:pt x="2" y="39"/>
                  </a:lnTo>
                  <a:lnTo>
                    <a:pt x="73" y="8"/>
                  </a:lnTo>
                  <a:lnTo>
                    <a:pt x="70" y="8"/>
                  </a:lnTo>
                  <a:lnTo>
                    <a:pt x="73" y="2"/>
                  </a:lnTo>
                  <a:lnTo>
                    <a:pt x="73" y="0"/>
                  </a:lnTo>
                  <a:lnTo>
                    <a:pt x="72" y="0"/>
                  </a:lnTo>
                  <a:lnTo>
                    <a:pt x="73"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7" name="Freeform 1181"/>
            <p:cNvSpPr>
              <a:spLocks/>
            </p:cNvSpPr>
            <p:nvPr/>
          </p:nvSpPr>
          <p:spPr bwMode="auto">
            <a:xfrm>
              <a:off x="4482" y="695"/>
              <a:ext cx="48" cy="38"/>
            </a:xfrm>
            <a:custGeom>
              <a:avLst/>
              <a:gdLst>
                <a:gd name="T0" fmla="*/ 46 w 48"/>
                <a:gd name="T1" fmla="*/ 33 h 38"/>
                <a:gd name="T2" fmla="*/ 48 w 48"/>
                <a:gd name="T3" fmla="*/ 33 h 38"/>
                <a:gd name="T4" fmla="*/ 3 w 48"/>
                <a:gd name="T5" fmla="*/ 0 h 38"/>
                <a:gd name="T6" fmla="*/ 0 w 48"/>
                <a:gd name="T7" fmla="*/ 6 h 38"/>
                <a:gd name="T8" fmla="*/ 44 w 48"/>
                <a:gd name="T9" fmla="*/ 38 h 38"/>
                <a:gd name="T10" fmla="*/ 46 w 48"/>
                <a:gd name="T11" fmla="*/ 38 h 38"/>
                <a:gd name="T12" fmla="*/ 46 w 48"/>
                <a:gd name="T13" fmla="*/ 33 h 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38">
                  <a:moveTo>
                    <a:pt x="46" y="33"/>
                  </a:moveTo>
                  <a:lnTo>
                    <a:pt x="48" y="33"/>
                  </a:lnTo>
                  <a:lnTo>
                    <a:pt x="3" y="0"/>
                  </a:lnTo>
                  <a:lnTo>
                    <a:pt x="0" y="6"/>
                  </a:lnTo>
                  <a:lnTo>
                    <a:pt x="44" y="38"/>
                  </a:lnTo>
                  <a:lnTo>
                    <a:pt x="46" y="38"/>
                  </a:lnTo>
                  <a:lnTo>
                    <a:pt x="46" y="3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8" name="Freeform 1182"/>
            <p:cNvSpPr>
              <a:spLocks/>
            </p:cNvSpPr>
            <p:nvPr/>
          </p:nvSpPr>
          <p:spPr bwMode="auto">
            <a:xfrm>
              <a:off x="4528" y="724"/>
              <a:ext cx="46" cy="9"/>
            </a:xfrm>
            <a:custGeom>
              <a:avLst/>
              <a:gdLst>
                <a:gd name="T0" fmla="*/ 41 w 46"/>
                <a:gd name="T1" fmla="*/ 2 h 9"/>
                <a:gd name="T2" fmla="*/ 43 w 46"/>
                <a:gd name="T3" fmla="*/ 0 h 9"/>
                <a:gd name="T4" fmla="*/ 0 w 46"/>
                <a:gd name="T5" fmla="*/ 4 h 9"/>
                <a:gd name="T6" fmla="*/ 0 w 46"/>
                <a:gd name="T7" fmla="*/ 9 h 9"/>
                <a:gd name="T8" fmla="*/ 44 w 46"/>
                <a:gd name="T9" fmla="*/ 6 h 9"/>
                <a:gd name="T10" fmla="*/ 46 w 46"/>
                <a:gd name="T11" fmla="*/ 4 h 9"/>
                <a:gd name="T12" fmla="*/ 44 w 46"/>
                <a:gd name="T13" fmla="*/ 6 h 9"/>
                <a:gd name="T14" fmla="*/ 46 w 46"/>
                <a:gd name="T15" fmla="*/ 6 h 9"/>
                <a:gd name="T16" fmla="*/ 46 w 46"/>
                <a:gd name="T17" fmla="*/ 4 h 9"/>
                <a:gd name="T18" fmla="*/ 41 w 46"/>
                <a:gd name="T19" fmla="*/ 2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 h="9">
                  <a:moveTo>
                    <a:pt x="41" y="2"/>
                  </a:moveTo>
                  <a:lnTo>
                    <a:pt x="43" y="0"/>
                  </a:lnTo>
                  <a:lnTo>
                    <a:pt x="0" y="4"/>
                  </a:lnTo>
                  <a:lnTo>
                    <a:pt x="0" y="9"/>
                  </a:lnTo>
                  <a:lnTo>
                    <a:pt x="44" y="6"/>
                  </a:lnTo>
                  <a:lnTo>
                    <a:pt x="46" y="4"/>
                  </a:lnTo>
                  <a:lnTo>
                    <a:pt x="44" y="6"/>
                  </a:lnTo>
                  <a:lnTo>
                    <a:pt x="46" y="6"/>
                  </a:lnTo>
                  <a:lnTo>
                    <a:pt x="46" y="4"/>
                  </a:lnTo>
                  <a:lnTo>
                    <a:pt x="4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49" name="Freeform 1183"/>
            <p:cNvSpPr>
              <a:spLocks/>
            </p:cNvSpPr>
            <p:nvPr/>
          </p:nvSpPr>
          <p:spPr bwMode="auto">
            <a:xfrm>
              <a:off x="4569" y="578"/>
              <a:ext cx="51" cy="150"/>
            </a:xfrm>
            <a:custGeom>
              <a:avLst/>
              <a:gdLst>
                <a:gd name="T0" fmla="*/ 46 w 51"/>
                <a:gd name="T1" fmla="*/ 2 h 150"/>
                <a:gd name="T2" fmla="*/ 46 w 51"/>
                <a:gd name="T3" fmla="*/ 0 h 150"/>
                <a:gd name="T4" fmla="*/ 0 w 51"/>
                <a:gd name="T5" fmla="*/ 148 h 150"/>
                <a:gd name="T6" fmla="*/ 5 w 51"/>
                <a:gd name="T7" fmla="*/ 150 h 150"/>
                <a:gd name="T8" fmla="*/ 51 w 51"/>
                <a:gd name="T9" fmla="*/ 2 h 150"/>
                <a:gd name="T10" fmla="*/ 51 w 51"/>
                <a:gd name="T11" fmla="*/ 0 h 150"/>
                <a:gd name="T12" fmla="*/ 46 w 51"/>
                <a:gd name="T13" fmla="*/ 2 h 1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 h="150">
                  <a:moveTo>
                    <a:pt x="46" y="2"/>
                  </a:moveTo>
                  <a:lnTo>
                    <a:pt x="46" y="0"/>
                  </a:lnTo>
                  <a:lnTo>
                    <a:pt x="0" y="148"/>
                  </a:lnTo>
                  <a:lnTo>
                    <a:pt x="5" y="150"/>
                  </a:lnTo>
                  <a:lnTo>
                    <a:pt x="51" y="2"/>
                  </a:lnTo>
                  <a:lnTo>
                    <a:pt x="51" y="0"/>
                  </a:lnTo>
                  <a:lnTo>
                    <a:pt x="46"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0" name="Freeform 1184"/>
            <p:cNvSpPr>
              <a:spLocks/>
            </p:cNvSpPr>
            <p:nvPr/>
          </p:nvSpPr>
          <p:spPr bwMode="auto">
            <a:xfrm>
              <a:off x="4593" y="484"/>
              <a:ext cx="27" cy="96"/>
            </a:xfrm>
            <a:custGeom>
              <a:avLst/>
              <a:gdLst>
                <a:gd name="T0" fmla="*/ 0 w 27"/>
                <a:gd name="T1" fmla="*/ 0 h 96"/>
                <a:gd name="T2" fmla="*/ 0 w 27"/>
                <a:gd name="T3" fmla="*/ 2 h 96"/>
                <a:gd name="T4" fmla="*/ 22 w 27"/>
                <a:gd name="T5" fmla="*/ 96 h 96"/>
                <a:gd name="T6" fmla="*/ 27 w 27"/>
                <a:gd name="T7" fmla="*/ 94 h 96"/>
                <a:gd name="T8" fmla="*/ 7 w 27"/>
                <a:gd name="T9" fmla="*/ 0 h 96"/>
                <a:gd name="T10" fmla="*/ 7 w 27"/>
                <a:gd name="T11" fmla="*/ 2 h 96"/>
                <a:gd name="T12" fmla="*/ 0 w 27"/>
                <a:gd name="T13" fmla="*/ 0 h 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96">
                  <a:moveTo>
                    <a:pt x="0" y="0"/>
                  </a:moveTo>
                  <a:lnTo>
                    <a:pt x="0" y="2"/>
                  </a:lnTo>
                  <a:lnTo>
                    <a:pt x="22" y="96"/>
                  </a:lnTo>
                  <a:lnTo>
                    <a:pt x="27" y="94"/>
                  </a:lnTo>
                  <a:lnTo>
                    <a:pt x="7" y="0"/>
                  </a:lnTo>
                  <a:lnTo>
                    <a:pt x="7" y="2"/>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1" name="Freeform 1185"/>
            <p:cNvSpPr>
              <a:spLocks/>
            </p:cNvSpPr>
            <p:nvPr/>
          </p:nvSpPr>
          <p:spPr bwMode="auto">
            <a:xfrm>
              <a:off x="4593" y="367"/>
              <a:ext cx="49" cy="119"/>
            </a:xfrm>
            <a:custGeom>
              <a:avLst/>
              <a:gdLst>
                <a:gd name="T0" fmla="*/ 44 w 49"/>
                <a:gd name="T1" fmla="*/ 0 h 119"/>
                <a:gd name="T2" fmla="*/ 42 w 49"/>
                <a:gd name="T3" fmla="*/ 2 h 119"/>
                <a:gd name="T4" fmla="*/ 0 w 49"/>
                <a:gd name="T5" fmla="*/ 117 h 119"/>
                <a:gd name="T6" fmla="*/ 7 w 49"/>
                <a:gd name="T7" fmla="*/ 119 h 119"/>
                <a:gd name="T8" fmla="*/ 49 w 49"/>
                <a:gd name="T9" fmla="*/ 4 h 119"/>
                <a:gd name="T10" fmla="*/ 47 w 49"/>
                <a:gd name="T11" fmla="*/ 6 h 119"/>
                <a:gd name="T12" fmla="*/ 44 w 49"/>
                <a:gd name="T13" fmla="*/ 0 h 1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19">
                  <a:moveTo>
                    <a:pt x="44" y="0"/>
                  </a:moveTo>
                  <a:lnTo>
                    <a:pt x="42" y="2"/>
                  </a:lnTo>
                  <a:lnTo>
                    <a:pt x="0" y="117"/>
                  </a:lnTo>
                  <a:lnTo>
                    <a:pt x="7" y="119"/>
                  </a:lnTo>
                  <a:lnTo>
                    <a:pt x="49" y="4"/>
                  </a:lnTo>
                  <a:lnTo>
                    <a:pt x="47" y="6"/>
                  </a:lnTo>
                  <a:lnTo>
                    <a:pt x="4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2" name="Freeform 1186"/>
            <p:cNvSpPr>
              <a:spLocks/>
            </p:cNvSpPr>
            <p:nvPr/>
          </p:nvSpPr>
          <p:spPr bwMode="auto">
            <a:xfrm>
              <a:off x="4637" y="306"/>
              <a:ext cx="84" cy="67"/>
            </a:xfrm>
            <a:custGeom>
              <a:avLst/>
              <a:gdLst>
                <a:gd name="T0" fmla="*/ 84 w 84"/>
                <a:gd name="T1" fmla="*/ 1 h 67"/>
                <a:gd name="T2" fmla="*/ 80 w 84"/>
                <a:gd name="T3" fmla="*/ 1 h 67"/>
                <a:gd name="T4" fmla="*/ 0 w 84"/>
                <a:gd name="T5" fmla="*/ 61 h 67"/>
                <a:gd name="T6" fmla="*/ 3 w 84"/>
                <a:gd name="T7" fmla="*/ 67 h 67"/>
                <a:gd name="T8" fmla="*/ 84 w 84"/>
                <a:gd name="T9" fmla="*/ 7 h 67"/>
                <a:gd name="T10" fmla="*/ 80 w 84"/>
                <a:gd name="T11" fmla="*/ 7 h 67"/>
                <a:gd name="T12" fmla="*/ 84 w 84"/>
                <a:gd name="T13" fmla="*/ 1 h 67"/>
                <a:gd name="T14" fmla="*/ 82 w 84"/>
                <a:gd name="T15" fmla="*/ 0 h 67"/>
                <a:gd name="T16" fmla="*/ 80 w 84"/>
                <a:gd name="T17" fmla="*/ 1 h 67"/>
                <a:gd name="T18" fmla="*/ 84 w 84"/>
                <a:gd name="T19" fmla="*/ 1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4" h="67">
                  <a:moveTo>
                    <a:pt x="84" y="1"/>
                  </a:moveTo>
                  <a:lnTo>
                    <a:pt x="80" y="1"/>
                  </a:lnTo>
                  <a:lnTo>
                    <a:pt x="0" y="61"/>
                  </a:lnTo>
                  <a:lnTo>
                    <a:pt x="3" y="67"/>
                  </a:lnTo>
                  <a:lnTo>
                    <a:pt x="84" y="7"/>
                  </a:lnTo>
                  <a:lnTo>
                    <a:pt x="80" y="7"/>
                  </a:lnTo>
                  <a:lnTo>
                    <a:pt x="84" y="1"/>
                  </a:lnTo>
                  <a:lnTo>
                    <a:pt x="82" y="0"/>
                  </a:lnTo>
                  <a:lnTo>
                    <a:pt x="80" y="1"/>
                  </a:lnTo>
                  <a:lnTo>
                    <a:pt x="84"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3" name="Freeform 1187"/>
            <p:cNvSpPr>
              <a:spLocks/>
            </p:cNvSpPr>
            <p:nvPr/>
          </p:nvSpPr>
          <p:spPr bwMode="auto">
            <a:xfrm>
              <a:off x="4717" y="307"/>
              <a:ext cx="99" cy="77"/>
            </a:xfrm>
            <a:custGeom>
              <a:avLst/>
              <a:gdLst>
                <a:gd name="T0" fmla="*/ 97 w 99"/>
                <a:gd name="T1" fmla="*/ 70 h 77"/>
                <a:gd name="T2" fmla="*/ 99 w 99"/>
                <a:gd name="T3" fmla="*/ 71 h 77"/>
                <a:gd name="T4" fmla="*/ 4 w 99"/>
                <a:gd name="T5" fmla="*/ 0 h 77"/>
                <a:gd name="T6" fmla="*/ 0 w 99"/>
                <a:gd name="T7" fmla="*/ 6 h 77"/>
                <a:gd name="T8" fmla="*/ 96 w 99"/>
                <a:gd name="T9" fmla="*/ 77 h 77"/>
                <a:gd name="T10" fmla="*/ 97 w 99"/>
                <a:gd name="T11" fmla="*/ 77 h 77"/>
                <a:gd name="T12" fmla="*/ 97 w 99"/>
                <a:gd name="T13" fmla="*/ 70 h 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9" h="77">
                  <a:moveTo>
                    <a:pt x="97" y="70"/>
                  </a:moveTo>
                  <a:lnTo>
                    <a:pt x="99" y="71"/>
                  </a:lnTo>
                  <a:lnTo>
                    <a:pt x="4" y="0"/>
                  </a:lnTo>
                  <a:lnTo>
                    <a:pt x="0" y="6"/>
                  </a:lnTo>
                  <a:lnTo>
                    <a:pt x="96" y="77"/>
                  </a:lnTo>
                  <a:lnTo>
                    <a:pt x="97" y="77"/>
                  </a:lnTo>
                  <a:lnTo>
                    <a:pt x="97" y="7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4" name="Freeform 1188"/>
            <p:cNvSpPr>
              <a:spLocks/>
            </p:cNvSpPr>
            <p:nvPr/>
          </p:nvSpPr>
          <p:spPr bwMode="auto">
            <a:xfrm>
              <a:off x="4814" y="377"/>
              <a:ext cx="52" cy="11"/>
            </a:xfrm>
            <a:custGeom>
              <a:avLst/>
              <a:gdLst>
                <a:gd name="T0" fmla="*/ 52 w 52"/>
                <a:gd name="T1" fmla="*/ 9 h 11"/>
                <a:gd name="T2" fmla="*/ 48 w 52"/>
                <a:gd name="T3" fmla="*/ 3 h 11"/>
                <a:gd name="T4" fmla="*/ 0 w 52"/>
                <a:gd name="T5" fmla="*/ 0 h 11"/>
                <a:gd name="T6" fmla="*/ 0 w 52"/>
                <a:gd name="T7" fmla="*/ 7 h 11"/>
                <a:gd name="T8" fmla="*/ 48 w 52"/>
                <a:gd name="T9" fmla="*/ 11 h 11"/>
                <a:gd name="T10" fmla="*/ 45 w 52"/>
                <a:gd name="T11" fmla="*/ 7 h 11"/>
                <a:gd name="T12" fmla="*/ 52 w 52"/>
                <a:gd name="T13" fmla="*/ 9 h 11"/>
                <a:gd name="T14" fmla="*/ 52 w 52"/>
                <a:gd name="T15" fmla="*/ 5 h 11"/>
                <a:gd name="T16" fmla="*/ 48 w 52"/>
                <a:gd name="T17" fmla="*/ 3 h 11"/>
                <a:gd name="T18" fmla="*/ 52 w 52"/>
                <a:gd name="T19" fmla="*/ 9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11">
                  <a:moveTo>
                    <a:pt x="52" y="9"/>
                  </a:moveTo>
                  <a:lnTo>
                    <a:pt x="48" y="3"/>
                  </a:lnTo>
                  <a:lnTo>
                    <a:pt x="0" y="0"/>
                  </a:lnTo>
                  <a:lnTo>
                    <a:pt x="0" y="7"/>
                  </a:lnTo>
                  <a:lnTo>
                    <a:pt x="48" y="11"/>
                  </a:lnTo>
                  <a:lnTo>
                    <a:pt x="45" y="7"/>
                  </a:lnTo>
                  <a:lnTo>
                    <a:pt x="52" y="9"/>
                  </a:lnTo>
                  <a:lnTo>
                    <a:pt x="52" y="5"/>
                  </a:lnTo>
                  <a:lnTo>
                    <a:pt x="48" y="3"/>
                  </a:lnTo>
                  <a:lnTo>
                    <a:pt x="52" y="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5" name="Freeform 1189"/>
            <p:cNvSpPr>
              <a:spLocks/>
            </p:cNvSpPr>
            <p:nvPr/>
          </p:nvSpPr>
          <p:spPr bwMode="auto">
            <a:xfrm>
              <a:off x="4821" y="384"/>
              <a:ext cx="45" cy="112"/>
            </a:xfrm>
            <a:custGeom>
              <a:avLst/>
              <a:gdLst>
                <a:gd name="T0" fmla="*/ 4 w 45"/>
                <a:gd name="T1" fmla="*/ 104 h 112"/>
                <a:gd name="T2" fmla="*/ 9 w 45"/>
                <a:gd name="T3" fmla="*/ 108 h 112"/>
                <a:gd name="T4" fmla="*/ 45 w 45"/>
                <a:gd name="T5" fmla="*/ 2 h 112"/>
                <a:gd name="T6" fmla="*/ 38 w 45"/>
                <a:gd name="T7" fmla="*/ 0 h 112"/>
                <a:gd name="T8" fmla="*/ 2 w 45"/>
                <a:gd name="T9" fmla="*/ 106 h 112"/>
                <a:gd name="T10" fmla="*/ 7 w 45"/>
                <a:gd name="T11" fmla="*/ 110 h 112"/>
                <a:gd name="T12" fmla="*/ 2 w 45"/>
                <a:gd name="T13" fmla="*/ 106 h 112"/>
                <a:gd name="T14" fmla="*/ 0 w 45"/>
                <a:gd name="T15" fmla="*/ 112 h 112"/>
                <a:gd name="T16" fmla="*/ 7 w 45"/>
                <a:gd name="T17" fmla="*/ 110 h 112"/>
                <a:gd name="T18" fmla="*/ 4 w 45"/>
                <a:gd name="T19" fmla="*/ 104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 h="112">
                  <a:moveTo>
                    <a:pt x="4" y="104"/>
                  </a:moveTo>
                  <a:lnTo>
                    <a:pt x="9" y="108"/>
                  </a:lnTo>
                  <a:lnTo>
                    <a:pt x="45" y="2"/>
                  </a:lnTo>
                  <a:lnTo>
                    <a:pt x="38" y="0"/>
                  </a:lnTo>
                  <a:lnTo>
                    <a:pt x="2" y="106"/>
                  </a:lnTo>
                  <a:lnTo>
                    <a:pt x="7" y="110"/>
                  </a:lnTo>
                  <a:lnTo>
                    <a:pt x="2" y="106"/>
                  </a:lnTo>
                  <a:lnTo>
                    <a:pt x="0" y="112"/>
                  </a:lnTo>
                  <a:lnTo>
                    <a:pt x="7" y="110"/>
                  </a:lnTo>
                  <a:lnTo>
                    <a:pt x="4" y="10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6" name="Freeform 1190"/>
            <p:cNvSpPr>
              <a:spLocks/>
            </p:cNvSpPr>
            <p:nvPr/>
          </p:nvSpPr>
          <p:spPr bwMode="auto">
            <a:xfrm>
              <a:off x="4825" y="465"/>
              <a:ext cx="66" cy="29"/>
            </a:xfrm>
            <a:custGeom>
              <a:avLst/>
              <a:gdLst>
                <a:gd name="T0" fmla="*/ 61 w 66"/>
                <a:gd name="T1" fmla="*/ 2 h 29"/>
                <a:gd name="T2" fmla="*/ 63 w 66"/>
                <a:gd name="T3" fmla="*/ 0 h 29"/>
                <a:gd name="T4" fmla="*/ 0 w 66"/>
                <a:gd name="T5" fmla="*/ 23 h 29"/>
                <a:gd name="T6" fmla="*/ 3 w 66"/>
                <a:gd name="T7" fmla="*/ 29 h 29"/>
                <a:gd name="T8" fmla="*/ 64 w 66"/>
                <a:gd name="T9" fmla="*/ 7 h 29"/>
                <a:gd name="T10" fmla="*/ 66 w 66"/>
                <a:gd name="T11" fmla="*/ 6 h 29"/>
                <a:gd name="T12" fmla="*/ 61 w 66"/>
                <a:gd name="T13" fmla="*/ 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 h="29">
                  <a:moveTo>
                    <a:pt x="61" y="2"/>
                  </a:moveTo>
                  <a:lnTo>
                    <a:pt x="63" y="0"/>
                  </a:lnTo>
                  <a:lnTo>
                    <a:pt x="0" y="23"/>
                  </a:lnTo>
                  <a:lnTo>
                    <a:pt x="3" y="29"/>
                  </a:lnTo>
                  <a:lnTo>
                    <a:pt x="64" y="7"/>
                  </a:lnTo>
                  <a:lnTo>
                    <a:pt x="66" y="6"/>
                  </a:lnTo>
                  <a:lnTo>
                    <a:pt x="6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7" name="Freeform 1191"/>
            <p:cNvSpPr>
              <a:spLocks/>
            </p:cNvSpPr>
            <p:nvPr/>
          </p:nvSpPr>
          <p:spPr bwMode="auto">
            <a:xfrm>
              <a:off x="4886" y="367"/>
              <a:ext cx="77" cy="104"/>
            </a:xfrm>
            <a:custGeom>
              <a:avLst/>
              <a:gdLst>
                <a:gd name="T0" fmla="*/ 70 w 77"/>
                <a:gd name="T1" fmla="*/ 6 h 104"/>
                <a:gd name="T2" fmla="*/ 70 w 77"/>
                <a:gd name="T3" fmla="*/ 0 h 104"/>
                <a:gd name="T4" fmla="*/ 0 w 77"/>
                <a:gd name="T5" fmla="*/ 100 h 104"/>
                <a:gd name="T6" fmla="*/ 5 w 77"/>
                <a:gd name="T7" fmla="*/ 104 h 104"/>
                <a:gd name="T8" fmla="*/ 75 w 77"/>
                <a:gd name="T9" fmla="*/ 4 h 104"/>
                <a:gd name="T10" fmla="*/ 75 w 77"/>
                <a:gd name="T11" fmla="*/ 0 h 104"/>
                <a:gd name="T12" fmla="*/ 75 w 77"/>
                <a:gd name="T13" fmla="*/ 4 h 104"/>
                <a:gd name="T14" fmla="*/ 77 w 77"/>
                <a:gd name="T15" fmla="*/ 2 h 104"/>
                <a:gd name="T16" fmla="*/ 75 w 77"/>
                <a:gd name="T17" fmla="*/ 0 h 104"/>
                <a:gd name="T18" fmla="*/ 70 w 77"/>
                <a:gd name="T19" fmla="*/ 6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 h="104">
                  <a:moveTo>
                    <a:pt x="70" y="6"/>
                  </a:moveTo>
                  <a:lnTo>
                    <a:pt x="70" y="0"/>
                  </a:lnTo>
                  <a:lnTo>
                    <a:pt x="0" y="100"/>
                  </a:lnTo>
                  <a:lnTo>
                    <a:pt x="5" y="104"/>
                  </a:lnTo>
                  <a:lnTo>
                    <a:pt x="75" y="4"/>
                  </a:lnTo>
                  <a:lnTo>
                    <a:pt x="75" y="0"/>
                  </a:lnTo>
                  <a:lnTo>
                    <a:pt x="75" y="4"/>
                  </a:lnTo>
                  <a:lnTo>
                    <a:pt x="77" y="2"/>
                  </a:lnTo>
                  <a:lnTo>
                    <a:pt x="75" y="0"/>
                  </a:lnTo>
                  <a:lnTo>
                    <a:pt x="7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8" name="Freeform 1192"/>
            <p:cNvSpPr>
              <a:spLocks/>
            </p:cNvSpPr>
            <p:nvPr/>
          </p:nvSpPr>
          <p:spPr bwMode="auto">
            <a:xfrm>
              <a:off x="4843" y="304"/>
              <a:ext cx="118" cy="69"/>
            </a:xfrm>
            <a:custGeom>
              <a:avLst/>
              <a:gdLst>
                <a:gd name="T0" fmla="*/ 2 w 118"/>
                <a:gd name="T1" fmla="*/ 0 h 69"/>
                <a:gd name="T2" fmla="*/ 2 w 118"/>
                <a:gd name="T3" fmla="*/ 3 h 69"/>
                <a:gd name="T4" fmla="*/ 9 w 118"/>
                <a:gd name="T5" fmla="*/ 19 h 69"/>
                <a:gd name="T6" fmla="*/ 16 w 118"/>
                <a:gd name="T7" fmla="*/ 30 h 69"/>
                <a:gd name="T8" fmla="*/ 23 w 118"/>
                <a:gd name="T9" fmla="*/ 38 h 69"/>
                <a:gd name="T10" fmla="*/ 29 w 118"/>
                <a:gd name="T11" fmla="*/ 44 h 69"/>
                <a:gd name="T12" fmla="*/ 36 w 118"/>
                <a:gd name="T13" fmla="*/ 48 h 69"/>
                <a:gd name="T14" fmla="*/ 43 w 118"/>
                <a:gd name="T15" fmla="*/ 49 h 69"/>
                <a:gd name="T16" fmla="*/ 50 w 118"/>
                <a:gd name="T17" fmla="*/ 49 h 69"/>
                <a:gd name="T18" fmla="*/ 57 w 118"/>
                <a:gd name="T19" fmla="*/ 49 h 69"/>
                <a:gd name="T20" fmla="*/ 70 w 118"/>
                <a:gd name="T21" fmla="*/ 48 h 69"/>
                <a:gd name="T22" fmla="*/ 82 w 118"/>
                <a:gd name="T23" fmla="*/ 48 h 69"/>
                <a:gd name="T24" fmla="*/ 89 w 118"/>
                <a:gd name="T25" fmla="*/ 49 h 69"/>
                <a:gd name="T26" fmla="*/ 96 w 118"/>
                <a:gd name="T27" fmla="*/ 53 h 69"/>
                <a:gd name="T28" fmla="*/ 104 w 118"/>
                <a:gd name="T29" fmla="*/ 59 h 69"/>
                <a:gd name="T30" fmla="*/ 113 w 118"/>
                <a:gd name="T31" fmla="*/ 69 h 69"/>
                <a:gd name="T32" fmla="*/ 118 w 118"/>
                <a:gd name="T33" fmla="*/ 63 h 69"/>
                <a:gd name="T34" fmla="*/ 108 w 118"/>
                <a:gd name="T35" fmla="*/ 53 h 69"/>
                <a:gd name="T36" fmla="*/ 99 w 118"/>
                <a:gd name="T37" fmla="*/ 48 h 69"/>
                <a:gd name="T38" fmla="*/ 91 w 118"/>
                <a:gd name="T39" fmla="*/ 42 h 69"/>
                <a:gd name="T40" fmla="*/ 84 w 118"/>
                <a:gd name="T41" fmla="*/ 40 h 69"/>
                <a:gd name="T42" fmla="*/ 69 w 118"/>
                <a:gd name="T43" fmla="*/ 40 h 69"/>
                <a:gd name="T44" fmla="*/ 57 w 118"/>
                <a:gd name="T45" fmla="*/ 42 h 69"/>
                <a:gd name="T46" fmla="*/ 50 w 118"/>
                <a:gd name="T47" fmla="*/ 42 h 69"/>
                <a:gd name="T48" fmla="*/ 45 w 118"/>
                <a:gd name="T49" fmla="*/ 42 h 69"/>
                <a:gd name="T50" fmla="*/ 40 w 118"/>
                <a:gd name="T51" fmla="*/ 40 h 69"/>
                <a:gd name="T52" fmla="*/ 33 w 118"/>
                <a:gd name="T53" fmla="*/ 38 h 69"/>
                <a:gd name="T54" fmla="*/ 28 w 118"/>
                <a:gd name="T55" fmla="*/ 32 h 69"/>
                <a:gd name="T56" fmla="*/ 21 w 118"/>
                <a:gd name="T57" fmla="*/ 25 h 69"/>
                <a:gd name="T58" fmla="*/ 14 w 118"/>
                <a:gd name="T59" fmla="*/ 15 h 69"/>
                <a:gd name="T60" fmla="*/ 7 w 118"/>
                <a:gd name="T61" fmla="*/ 0 h 69"/>
                <a:gd name="T62" fmla="*/ 7 w 118"/>
                <a:gd name="T63" fmla="*/ 3 h 69"/>
                <a:gd name="T64" fmla="*/ 2 w 118"/>
                <a:gd name="T65" fmla="*/ 0 h 69"/>
                <a:gd name="T66" fmla="*/ 0 w 118"/>
                <a:gd name="T67" fmla="*/ 2 h 69"/>
                <a:gd name="T68" fmla="*/ 2 w 118"/>
                <a:gd name="T69" fmla="*/ 3 h 69"/>
                <a:gd name="T70" fmla="*/ 2 w 118"/>
                <a:gd name="T71" fmla="*/ 0 h 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8" h="69">
                  <a:moveTo>
                    <a:pt x="2" y="0"/>
                  </a:moveTo>
                  <a:lnTo>
                    <a:pt x="2" y="3"/>
                  </a:lnTo>
                  <a:lnTo>
                    <a:pt x="9" y="19"/>
                  </a:lnTo>
                  <a:lnTo>
                    <a:pt x="16" y="30"/>
                  </a:lnTo>
                  <a:lnTo>
                    <a:pt x="23" y="38"/>
                  </a:lnTo>
                  <a:lnTo>
                    <a:pt x="29" y="44"/>
                  </a:lnTo>
                  <a:lnTo>
                    <a:pt x="36" y="48"/>
                  </a:lnTo>
                  <a:lnTo>
                    <a:pt x="43" y="49"/>
                  </a:lnTo>
                  <a:lnTo>
                    <a:pt x="50" y="49"/>
                  </a:lnTo>
                  <a:lnTo>
                    <a:pt x="57" y="49"/>
                  </a:lnTo>
                  <a:lnTo>
                    <a:pt x="70" y="48"/>
                  </a:lnTo>
                  <a:lnTo>
                    <a:pt x="82" y="48"/>
                  </a:lnTo>
                  <a:lnTo>
                    <a:pt x="89" y="49"/>
                  </a:lnTo>
                  <a:lnTo>
                    <a:pt x="96" y="53"/>
                  </a:lnTo>
                  <a:lnTo>
                    <a:pt x="104" y="59"/>
                  </a:lnTo>
                  <a:lnTo>
                    <a:pt x="113" y="69"/>
                  </a:lnTo>
                  <a:lnTo>
                    <a:pt x="118" y="63"/>
                  </a:lnTo>
                  <a:lnTo>
                    <a:pt x="108" y="53"/>
                  </a:lnTo>
                  <a:lnTo>
                    <a:pt x="99" y="48"/>
                  </a:lnTo>
                  <a:lnTo>
                    <a:pt x="91" y="42"/>
                  </a:lnTo>
                  <a:lnTo>
                    <a:pt x="84" y="40"/>
                  </a:lnTo>
                  <a:lnTo>
                    <a:pt x="69" y="40"/>
                  </a:lnTo>
                  <a:lnTo>
                    <a:pt x="57" y="42"/>
                  </a:lnTo>
                  <a:lnTo>
                    <a:pt x="50" y="42"/>
                  </a:lnTo>
                  <a:lnTo>
                    <a:pt x="45" y="42"/>
                  </a:lnTo>
                  <a:lnTo>
                    <a:pt x="40" y="40"/>
                  </a:lnTo>
                  <a:lnTo>
                    <a:pt x="33" y="38"/>
                  </a:lnTo>
                  <a:lnTo>
                    <a:pt x="28" y="32"/>
                  </a:lnTo>
                  <a:lnTo>
                    <a:pt x="21" y="25"/>
                  </a:lnTo>
                  <a:lnTo>
                    <a:pt x="14" y="15"/>
                  </a:lnTo>
                  <a:lnTo>
                    <a:pt x="7" y="0"/>
                  </a:lnTo>
                  <a:lnTo>
                    <a:pt x="7" y="3"/>
                  </a:lnTo>
                  <a:lnTo>
                    <a:pt x="2" y="0"/>
                  </a:lnTo>
                  <a:lnTo>
                    <a:pt x="0" y="2"/>
                  </a:lnTo>
                  <a:lnTo>
                    <a:pt x="2" y="3"/>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59" name="Freeform 1193"/>
            <p:cNvSpPr>
              <a:spLocks/>
            </p:cNvSpPr>
            <p:nvPr/>
          </p:nvSpPr>
          <p:spPr bwMode="auto">
            <a:xfrm>
              <a:off x="4845" y="210"/>
              <a:ext cx="50" cy="97"/>
            </a:xfrm>
            <a:custGeom>
              <a:avLst/>
              <a:gdLst>
                <a:gd name="T0" fmla="*/ 29 w 50"/>
                <a:gd name="T1" fmla="*/ 0 h 97"/>
                <a:gd name="T2" fmla="*/ 27 w 50"/>
                <a:gd name="T3" fmla="*/ 3 h 97"/>
                <a:gd name="T4" fmla="*/ 34 w 50"/>
                <a:gd name="T5" fmla="*/ 19 h 97"/>
                <a:gd name="T6" fmla="*/ 39 w 50"/>
                <a:gd name="T7" fmla="*/ 30 h 97"/>
                <a:gd name="T8" fmla="*/ 43 w 50"/>
                <a:gd name="T9" fmla="*/ 40 h 97"/>
                <a:gd name="T10" fmla="*/ 44 w 50"/>
                <a:gd name="T11" fmla="*/ 48 h 97"/>
                <a:gd name="T12" fmla="*/ 43 w 50"/>
                <a:gd name="T13" fmla="*/ 53 h 97"/>
                <a:gd name="T14" fmla="*/ 43 w 50"/>
                <a:gd name="T15" fmla="*/ 59 h 97"/>
                <a:gd name="T16" fmla="*/ 39 w 50"/>
                <a:gd name="T17" fmla="*/ 63 h 97"/>
                <a:gd name="T18" fmla="*/ 36 w 50"/>
                <a:gd name="T19" fmla="*/ 65 h 97"/>
                <a:gd name="T20" fmla="*/ 27 w 50"/>
                <a:gd name="T21" fmla="*/ 71 h 97"/>
                <a:gd name="T22" fmla="*/ 17 w 50"/>
                <a:gd name="T23" fmla="*/ 76 h 97"/>
                <a:gd name="T24" fmla="*/ 12 w 50"/>
                <a:gd name="T25" fmla="*/ 80 h 97"/>
                <a:gd name="T26" fmla="*/ 7 w 50"/>
                <a:gd name="T27" fmla="*/ 84 h 97"/>
                <a:gd name="T28" fmla="*/ 4 w 50"/>
                <a:gd name="T29" fmla="*/ 88 h 97"/>
                <a:gd name="T30" fmla="*/ 0 w 50"/>
                <a:gd name="T31" fmla="*/ 94 h 97"/>
                <a:gd name="T32" fmla="*/ 5 w 50"/>
                <a:gd name="T33" fmla="*/ 97 h 97"/>
                <a:gd name="T34" fmla="*/ 9 w 50"/>
                <a:gd name="T35" fmla="*/ 94 h 97"/>
                <a:gd name="T36" fmla="*/ 12 w 50"/>
                <a:gd name="T37" fmla="*/ 90 h 97"/>
                <a:gd name="T38" fmla="*/ 15 w 50"/>
                <a:gd name="T39" fmla="*/ 86 h 97"/>
                <a:gd name="T40" fmla="*/ 21 w 50"/>
                <a:gd name="T41" fmla="*/ 84 h 97"/>
                <a:gd name="T42" fmla="*/ 31 w 50"/>
                <a:gd name="T43" fmla="*/ 78 h 97"/>
                <a:gd name="T44" fmla="*/ 41 w 50"/>
                <a:gd name="T45" fmla="*/ 71 h 97"/>
                <a:gd name="T46" fmla="*/ 44 w 50"/>
                <a:gd name="T47" fmla="*/ 67 h 97"/>
                <a:gd name="T48" fmla="*/ 48 w 50"/>
                <a:gd name="T49" fmla="*/ 61 h 97"/>
                <a:gd name="T50" fmla="*/ 50 w 50"/>
                <a:gd name="T51" fmla="*/ 55 h 97"/>
                <a:gd name="T52" fmla="*/ 50 w 50"/>
                <a:gd name="T53" fmla="*/ 48 h 97"/>
                <a:gd name="T54" fmla="*/ 48 w 50"/>
                <a:gd name="T55" fmla="*/ 38 h 97"/>
                <a:gd name="T56" fmla="*/ 46 w 50"/>
                <a:gd name="T57" fmla="*/ 26 h 97"/>
                <a:gd name="T58" fmla="*/ 41 w 50"/>
                <a:gd name="T59" fmla="*/ 15 h 97"/>
                <a:gd name="T60" fmla="*/ 33 w 50"/>
                <a:gd name="T61" fmla="*/ 0 h 97"/>
                <a:gd name="T62" fmla="*/ 31 w 50"/>
                <a:gd name="T63" fmla="*/ 5 h 97"/>
                <a:gd name="T64" fmla="*/ 29 w 50"/>
                <a:gd name="T65" fmla="*/ 0 h 97"/>
                <a:gd name="T66" fmla="*/ 26 w 50"/>
                <a:gd name="T67" fmla="*/ 0 h 97"/>
                <a:gd name="T68" fmla="*/ 27 w 50"/>
                <a:gd name="T69" fmla="*/ 3 h 97"/>
                <a:gd name="T70" fmla="*/ 29 w 50"/>
                <a:gd name="T71" fmla="*/ 0 h 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0" h="97">
                  <a:moveTo>
                    <a:pt x="29" y="0"/>
                  </a:moveTo>
                  <a:lnTo>
                    <a:pt x="27" y="3"/>
                  </a:lnTo>
                  <a:lnTo>
                    <a:pt x="34" y="19"/>
                  </a:lnTo>
                  <a:lnTo>
                    <a:pt x="39" y="30"/>
                  </a:lnTo>
                  <a:lnTo>
                    <a:pt x="43" y="40"/>
                  </a:lnTo>
                  <a:lnTo>
                    <a:pt x="44" y="48"/>
                  </a:lnTo>
                  <a:lnTo>
                    <a:pt x="43" y="53"/>
                  </a:lnTo>
                  <a:lnTo>
                    <a:pt x="43" y="59"/>
                  </a:lnTo>
                  <a:lnTo>
                    <a:pt x="39" y="63"/>
                  </a:lnTo>
                  <a:lnTo>
                    <a:pt x="36" y="65"/>
                  </a:lnTo>
                  <a:lnTo>
                    <a:pt x="27" y="71"/>
                  </a:lnTo>
                  <a:lnTo>
                    <a:pt x="17" y="76"/>
                  </a:lnTo>
                  <a:lnTo>
                    <a:pt x="12" y="80"/>
                  </a:lnTo>
                  <a:lnTo>
                    <a:pt x="7" y="84"/>
                  </a:lnTo>
                  <a:lnTo>
                    <a:pt x="4" y="88"/>
                  </a:lnTo>
                  <a:lnTo>
                    <a:pt x="0" y="94"/>
                  </a:lnTo>
                  <a:lnTo>
                    <a:pt x="5" y="97"/>
                  </a:lnTo>
                  <a:lnTo>
                    <a:pt x="9" y="94"/>
                  </a:lnTo>
                  <a:lnTo>
                    <a:pt x="12" y="90"/>
                  </a:lnTo>
                  <a:lnTo>
                    <a:pt x="15" y="86"/>
                  </a:lnTo>
                  <a:lnTo>
                    <a:pt x="21" y="84"/>
                  </a:lnTo>
                  <a:lnTo>
                    <a:pt x="31" y="78"/>
                  </a:lnTo>
                  <a:lnTo>
                    <a:pt x="41" y="71"/>
                  </a:lnTo>
                  <a:lnTo>
                    <a:pt x="44" y="67"/>
                  </a:lnTo>
                  <a:lnTo>
                    <a:pt x="48" y="61"/>
                  </a:lnTo>
                  <a:lnTo>
                    <a:pt x="50" y="55"/>
                  </a:lnTo>
                  <a:lnTo>
                    <a:pt x="50" y="48"/>
                  </a:lnTo>
                  <a:lnTo>
                    <a:pt x="48" y="38"/>
                  </a:lnTo>
                  <a:lnTo>
                    <a:pt x="46" y="26"/>
                  </a:lnTo>
                  <a:lnTo>
                    <a:pt x="41" y="15"/>
                  </a:lnTo>
                  <a:lnTo>
                    <a:pt x="33" y="0"/>
                  </a:lnTo>
                  <a:lnTo>
                    <a:pt x="31" y="5"/>
                  </a:lnTo>
                  <a:lnTo>
                    <a:pt x="29" y="0"/>
                  </a:lnTo>
                  <a:lnTo>
                    <a:pt x="26" y="0"/>
                  </a:lnTo>
                  <a:lnTo>
                    <a:pt x="27" y="3"/>
                  </a:lnTo>
                  <a:lnTo>
                    <a:pt x="2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0" name="Freeform 1194"/>
            <p:cNvSpPr>
              <a:spLocks/>
            </p:cNvSpPr>
            <p:nvPr/>
          </p:nvSpPr>
          <p:spPr bwMode="auto">
            <a:xfrm>
              <a:off x="4874" y="179"/>
              <a:ext cx="89" cy="36"/>
            </a:xfrm>
            <a:custGeom>
              <a:avLst/>
              <a:gdLst>
                <a:gd name="T0" fmla="*/ 80 w 89"/>
                <a:gd name="T1" fmla="*/ 6 h 36"/>
                <a:gd name="T2" fmla="*/ 82 w 89"/>
                <a:gd name="T3" fmla="*/ 0 h 36"/>
                <a:gd name="T4" fmla="*/ 0 w 89"/>
                <a:gd name="T5" fmla="*/ 31 h 36"/>
                <a:gd name="T6" fmla="*/ 2 w 89"/>
                <a:gd name="T7" fmla="*/ 36 h 36"/>
                <a:gd name="T8" fmla="*/ 84 w 89"/>
                <a:gd name="T9" fmla="*/ 8 h 36"/>
                <a:gd name="T10" fmla="*/ 84 w 89"/>
                <a:gd name="T11" fmla="*/ 2 h 36"/>
                <a:gd name="T12" fmla="*/ 84 w 89"/>
                <a:gd name="T13" fmla="*/ 8 h 36"/>
                <a:gd name="T14" fmla="*/ 89 w 89"/>
                <a:gd name="T15" fmla="*/ 6 h 36"/>
                <a:gd name="T16" fmla="*/ 84 w 89"/>
                <a:gd name="T17" fmla="*/ 2 h 36"/>
                <a:gd name="T18" fmla="*/ 80 w 89"/>
                <a:gd name="T19" fmla="*/ 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 h="36">
                  <a:moveTo>
                    <a:pt x="80" y="6"/>
                  </a:moveTo>
                  <a:lnTo>
                    <a:pt x="82" y="0"/>
                  </a:lnTo>
                  <a:lnTo>
                    <a:pt x="0" y="31"/>
                  </a:lnTo>
                  <a:lnTo>
                    <a:pt x="2" y="36"/>
                  </a:lnTo>
                  <a:lnTo>
                    <a:pt x="84" y="8"/>
                  </a:lnTo>
                  <a:lnTo>
                    <a:pt x="84" y="2"/>
                  </a:lnTo>
                  <a:lnTo>
                    <a:pt x="84" y="8"/>
                  </a:lnTo>
                  <a:lnTo>
                    <a:pt x="89" y="6"/>
                  </a:lnTo>
                  <a:lnTo>
                    <a:pt x="84" y="2"/>
                  </a:lnTo>
                  <a:lnTo>
                    <a:pt x="80"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1" name="Freeform 1195"/>
            <p:cNvSpPr>
              <a:spLocks/>
            </p:cNvSpPr>
            <p:nvPr/>
          </p:nvSpPr>
          <p:spPr bwMode="auto">
            <a:xfrm>
              <a:off x="4719" y="94"/>
              <a:ext cx="239" cy="137"/>
            </a:xfrm>
            <a:custGeom>
              <a:avLst/>
              <a:gdLst>
                <a:gd name="T0" fmla="*/ 0 w 239"/>
                <a:gd name="T1" fmla="*/ 137 h 137"/>
                <a:gd name="T2" fmla="*/ 5 w 239"/>
                <a:gd name="T3" fmla="*/ 137 h 137"/>
                <a:gd name="T4" fmla="*/ 15 w 239"/>
                <a:gd name="T5" fmla="*/ 108 h 137"/>
                <a:gd name="T6" fmla="*/ 25 w 239"/>
                <a:gd name="T7" fmla="*/ 83 h 137"/>
                <a:gd name="T8" fmla="*/ 36 w 239"/>
                <a:gd name="T9" fmla="*/ 62 h 137"/>
                <a:gd name="T10" fmla="*/ 48 w 239"/>
                <a:gd name="T11" fmla="*/ 45 h 137"/>
                <a:gd name="T12" fmla="*/ 60 w 239"/>
                <a:gd name="T13" fmla="*/ 29 h 137"/>
                <a:gd name="T14" fmla="*/ 72 w 239"/>
                <a:gd name="T15" fmla="*/ 20 h 137"/>
                <a:gd name="T16" fmla="*/ 83 w 239"/>
                <a:gd name="T17" fmla="*/ 12 h 137"/>
                <a:gd name="T18" fmla="*/ 97 w 239"/>
                <a:gd name="T19" fmla="*/ 8 h 137"/>
                <a:gd name="T20" fmla="*/ 112 w 239"/>
                <a:gd name="T21" fmla="*/ 8 h 137"/>
                <a:gd name="T22" fmla="*/ 126 w 239"/>
                <a:gd name="T23" fmla="*/ 10 h 137"/>
                <a:gd name="T24" fmla="*/ 143 w 239"/>
                <a:gd name="T25" fmla="*/ 16 h 137"/>
                <a:gd name="T26" fmla="*/ 160 w 239"/>
                <a:gd name="T27" fmla="*/ 25 h 137"/>
                <a:gd name="T28" fmla="*/ 177 w 239"/>
                <a:gd name="T29" fmla="*/ 37 h 137"/>
                <a:gd name="T30" fmla="*/ 196 w 239"/>
                <a:gd name="T31" fmla="*/ 52 h 137"/>
                <a:gd name="T32" fmla="*/ 215 w 239"/>
                <a:gd name="T33" fmla="*/ 69 h 137"/>
                <a:gd name="T34" fmla="*/ 235 w 239"/>
                <a:gd name="T35" fmla="*/ 91 h 137"/>
                <a:gd name="T36" fmla="*/ 239 w 239"/>
                <a:gd name="T37" fmla="*/ 87 h 137"/>
                <a:gd name="T38" fmla="*/ 218 w 239"/>
                <a:gd name="T39" fmla="*/ 64 h 137"/>
                <a:gd name="T40" fmla="*/ 199 w 239"/>
                <a:gd name="T41" fmla="*/ 46 h 137"/>
                <a:gd name="T42" fmla="*/ 181 w 239"/>
                <a:gd name="T43" fmla="*/ 31 h 137"/>
                <a:gd name="T44" fmla="*/ 162 w 239"/>
                <a:gd name="T45" fmla="*/ 18 h 137"/>
                <a:gd name="T46" fmla="*/ 145 w 239"/>
                <a:gd name="T47" fmla="*/ 10 h 137"/>
                <a:gd name="T48" fmla="*/ 128 w 239"/>
                <a:gd name="T49" fmla="*/ 2 h 137"/>
                <a:gd name="T50" fmla="*/ 112 w 239"/>
                <a:gd name="T51" fmla="*/ 0 h 137"/>
                <a:gd name="T52" fmla="*/ 97 w 239"/>
                <a:gd name="T53" fmla="*/ 0 h 137"/>
                <a:gd name="T54" fmla="*/ 82 w 239"/>
                <a:gd name="T55" fmla="*/ 6 h 137"/>
                <a:gd name="T56" fmla="*/ 68 w 239"/>
                <a:gd name="T57" fmla="*/ 14 h 137"/>
                <a:gd name="T58" fmla="*/ 54 w 239"/>
                <a:gd name="T59" fmla="*/ 25 h 137"/>
                <a:gd name="T60" fmla="*/ 43 w 239"/>
                <a:gd name="T61" fmla="*/ 39 h 137"/>
                <a:gd name="T62" fmla="*/ 31 w 239"/>
                <a:gd name="T63" fmla="*/ 58 h 137"/>
                <a:gd name="T64" fmla="*/ 19 w 239"/>
                <a:gd name="T65" fmla="*/ 79 h 137"/>
                <a:gd name="T66" fmla="*/ 8 w 239"/>
                <a:gd name="T67" fmla="*/ 106 h 137"/>
                <a:gd name="T68" fmla="*/ 0 w 239"/>
                <a:gd name="T69" fmla="*/ 135 h 137"/>
                <a:gd name="T70" fmla="*/ 5 w 239"/>
                <a:gd name="T71" fmla="*/ 135 h 137"/>
                <a:gd name="T72" fmla="*/ 0 w 239"/>
                <a:gd name="T73" fmla="*/ 137 h 1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39" h="137">
                  <a:moveTo>
                    <a:pt x="0" y="137"/>
                  </a:moveTo>
                  <a:lnTo>
                    <a:pt x="5" y="137"/>
                  </a:lnTo>
                  <a:lnTo>
                    <a:pt x="15" y="108"/>
                  </a:lnTo>
                  <a:lnTo>
                    <a:pt x="25" y="83"/>
                  </a:lnTo>
                  <a:lnTo>
                    <a:pt x="36" y="62"/>
                  </a:lnTo>
                  <a:lnTo>
                    <a:pt x="48" y="45"/>
                  </a:lnTo>
                  <a:lnTo>
                    <a:pt x="60" y="29"/>
                  </a:lnTo>
                  <a:lnTo>
                    <a:pt x="72" y="20"/>
                  </a:lnTo>
                  <a:lnTo>
                    <a:pt x="83" y="12"/>
                  </a:lnTo>
                  <a:lnTo>
                    <a:pt x="97" y="8"/>
                  </a:lnTo>
                  <a:lnTo>
                    <a:pt x="112" y="8"/>
                  </a:lnTo>
                  <a:lnTo>
                    <a:pt x="126" y="10"/>
                  </a:lnTo>
                  <a:lnTo>
                    <a:pt x="143" y="16"/>
                  </a:lnTo>
                  <a:lnTo>
                    <a:pt x="160" y="25"/>
                  </a:lnTo>
                  <a:lnTo>
                    <a:pt x="177" y="37"/>
                  </a:lnTo>
                  <a:lnTo>
                    <a:pt x="196" y="52"/>
                  </a:lnTo>
                  <a:lnTo>
                    <a:pt x="215" y="69"/>
                  </a:lnTo>
                  <a:lnTo>
                    <a:pt x="235" y="91"/>
                  </a:lnTo>
                  <a:lnTo>
                    <a:pt x="239" y="87"/>
                  </a:lnTo>
                  <a:lnTo>
                    <a:pt x="218" y="64"/>
                  </a:lnTo>
                  <a:lnTo>
                    <a:pt x="199" y="46"/>
                  </a:lnTo>
                  <a:lnTo>
                    <a:pt x="181" y="31"/>
                  </a:lnTo>
                  <a:lnTo>
                    <a:pt x="162" y="18"/>
                  </a:lnTo>
                  <a:lnTo>
                    <a:pt x="145" y="10"/>
                  </a:lnTo>
                  <a:lnTo>
                    <a:pt x="128" y="2"/>
                  </a:lnTo>
                  <a:lnTo>
                    <a:pt x="112" y="0"/>
                  </a:lnTo>
                  <a:lnTo>
                    <a:pt x="97" y="0"/>
                  </a:lnTo>
                  <a:lnTo>
                    <a:pt x="82" y="6"/>
                  </a:lnTo>
                  <a:lnTo>
                    <a:pt x="68" y="14"/>
                  </a:lnTo>
                  <a:lnTo>
                    <a:pt x="54" y="25"/>
                  </a:lnTo>
                  <a:lnTo>
                    <a:pt x="43" y="39"/>
                  </a:lnTo>
                  <a:lnTo>
                    <a:pt x="31" y="58"/>
                  </a:lnTo>
                  <a:lnTo>
                    <a:pt x="19" y="79"/>
                  </a:lnTo>
                  <a:lnTo>
                    <a:pt x="8" y="106"/>
                  </a:lnTo>
                  <a:lnTo>
                    <a:pt x="0" y="135"/>
                  </a:lnTo>
                  <a:lnTo>
                    <a:pt x="5" y="135"/>
                  </a:lnTo>
                  <a:lnTo>
                    <a:pt x="0" y="13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2" name="Freeform 1196"/>
            <p:cNvSpPr>
              <a:spLocks/>
            </p:cNvSpPr>
            <p:nvPr/>
          </p:nvSpPr>
          <p:spPr bwMode="auto">
            <a:xfrm>
              <a:off x="4690" y="121"/>
              <a:ext cx="34" cy="110"/>
            </a:xfrm>
            <a:custGeom>
              <a:avLst/>
              <a:gdLst>
                <a:gd name="T0" fmla="*/ 2 w 34"/>
                <a:gd name="T1" fmla="*/ 8 h 110"/>
                <a:gd name="T2" fmla="*/ 0 w 34"/>
                <a:gd name="T3" fmla="*/ 6 h 110"/>
                <a:gd name="T4" fmla="*/ 29 w 34"/>
                <a:gd name="T5" fmla="*/ 110 h 110"/>
                <a:gd name="T6" fmla="*/ 34 w 34"/>
                <a:gd name="T7" fmla="*/ 108 h 110"/>
                <a:gd name="T8" fmla="*/ 7 w 34"/>
                <a:gd name="T9" fmla="*/ 4 h 110"/>
                <a:gd name="T10" fmla="*/ 5 w 34"/>
                <a:gd name="T11" fmla="*/ 0 h 110"/>
                <a:gd name="T12" fmla="*/ 7 w 34"/>
                <a:gd name="T13" fmla="*/ 4 h 110"/>
                <a:gd name="T14" fmla="*/ 5 w 34"/>
                <a:gd name="T15" fmla="*/ 2 h 110"/>
                <a:gd name="T16" fmla="*/ 5 w 34"/>
                <a:gd name="T17" fmla="*/ 0 h 110"/>
                <a:gd name="T18" fmla="*/ 2 w 34"/>
                <a:gd name="T19" fmla="*/ 8 h 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110">
                  <a:moveTo>
                    <a:pt x="2" y="8"/>
                  </a:moveTo>
                  <a:lnTo>
                    <a:pt x="0" y="6"/>
                  </a:lnTo>
                  <a:lnTo>
                    <a:pt x="29" y="110"/>
                  </a:lnTo>
                  <a:lnTo>
                    <a:pt x="34" y="108"/>
                  </a:lnTo>
                  <a:lnTo>
                    <a:pt x="7" y="4"/>
                  </a:lnTo>
                  <a:lnTo>
                    <a:pt x="5" y="0"/>
                  </a:lnTo>
                  <a:lnTo>
                    <a:pt x="7" y="4"/>
                  </a:lnTo>
                  <a:lnTo>
                    <a:pt x="5" y="2"/>
                  </a:lnTo>
                  <a:lnTo>
                    <a:pt x="5" y="0"/>
                  </a:lnTo>
                  <a:lnTo>
                    <a:pt x="2"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3" name="Freeform 1197"/>
            <p:cNvSpPr>
              <a:spLocks/>
            </p:cNvSpPr>
            <p:nvPr/>
          </p:nvSpPr>
          <p:spPr bwMode="auto">
            <a:xfrm>
              <a:off x="4635" y="110"/>
              <a:ext cx="60" cy="123"/>
            </a:xfrm>
            <a:custGeom>
              <a:avLst/>
              <a:gdLst>
                <a:gd name="T0" fmla="*/ 4 w 60"/>
                <a:gd name="T1" fmla="*/ 123 h 123"/>
                <a:gd name="T2" fmla="*/ 5 w 60"/>
                <a:gd name="T3" fmla="*/ 121 h 123"/>
                <a:gd name="T4" fmla="*/ 11 w 60"/>
                <a:gd name="T5" fmla="*/ 111 h 123"/>
                <a:gd name="T6" fmla="*/ 14 w 60"/>
                <a:gd name="T7" fmla="*/ 100 h 123"/>
                <a:gd name="T8" fmla="*/ 14 w 60"/>
                <a:gd name="T9" fmla="*/ 88 h 123"/>
                <a:gd name="T10" fmla="*/ 14 w 60"/>
                <a:gd name="T11" fmla="*/ 77 h 123"/>
                <a:gd name="T12" fmla="*/ 14 w 60"/>
                <a:gd name="T13" fmla="*/ 53 h 123"/>
                <a:gd name="T14" fmla="*/ 12 w 60"/>
                <a:gd name="T15" fmla="*/ 32 h 123"/>
                <a:gd name="T16" fmla="*/ 12 w 60"/>
                <a:gd name="T17" fmla="*/ 23 h 123"/>
                <a:gd name="T18" fmla="*/ 12 w 60"/>
                <a:gd name="T19" fmla="*/ 17 h 123"/>
                <a:gd name="T20" fmla="*/ 16 w 60"/>
                <a:gd name="T21" fmla="*/ 11 h 123"/>
                <a:gd name="T22" fmla="*/ 17 w 60"/>
                <a:gd name="T23" fmla="*/ 9 h 123"/>
                <a:gd name="T24" fmla="*/ 23 w 60"/>
                <a:gd name="T25" fmla="*/ 7 h 123"/>
                <a:gd name="T26" fmla="*/ 31 w 60"/>
                <a:gd name="T27" fmla="*/ 7 h 123"/>
                <a:gd name="T28" fmla="*/ 43 w 60"/>
                <a:gd name="T29" fmla="*/ 11 h 123"/>
                <a:gd name="T30" fmla="*/ 57 w 60"/>
                <a:gd name="T31" fmla="*/ 19 h 123"/>
                <a:gd name="T32" fmla="*/ 60 w 60"/>
                <a:gd name="T33" fmla="*/ 11 h 123"/>
                <a:gd name="T34" fmla="*/ 45 w 60"/>
                <a:gd name="T35" fmla="*/ 5 h 123"/>
                <a:gd name="T36" fmla="*/ 33 w 60"/>
                <a:gd name="T37" fmla="*/ 2 h 123"/>
                <a:gd name="T38" fmla="*/ 23 w 60"/>
                <a:gd name="T39" fmla="*/ 0 h 123"/>
                <a:gd name="T40" fmla="*/ 16 w 60"/>
                <a:gd name="T41" fmla="*/ 2 h 123"/>
                <a:gd name="T42" fmla="*/ 11 w 60"/>
                <a:gd name="T43" fmla="*/ 7 h 123"/>
                <a:gd name="T44" fmla="*/ 7 w 60"/>
                <a:gd name="T45" fmla="*/ 15 h 123"/>
                <a:gd name="T46" fmla="*/ 5 w 60"/>
                <a:gd name="T47" fmla="*/ 23 h 123"/>
                <a:gd name="T48" fmla="*/ 5 w 60"/>
                <a:gd name="T49" fmla="*/ 32 h 123"/>
                <a:gd name="T50" fmla="*/ 7 w 60"/>
                <a:gd name="T51" fmla="*/ 53 h 123"/>
                <a:gd name="T52" fmla="*/ 9 w 60"/>
                <a:gd name="T53" fmla="*/ 77 h 123"/>
                <a:gd name="T54" fmla="*/ 9 w 60"/>
                <a:gd name="T55" fmla="*/ 88 h 123"/>
                <a:gd name="T56" fmla="*/ 7 w 60"/>
                <a:gd name="T57" fmla="*/ 100 h 123"/>
                <a:gd name="T58" fmla="*/ 5 w 60"/>
                <a:gd name="T59" fmla="*/ 109 h 123"/>
                <a:gd name="T60" fmla="*/ 0 w 60"/>
                <a:gd name="T61" fmla="*/ 117 h 123"/>
                <a:gd name="T62" fmla="*/ 4 w 60"/>
                <a:gd name="T63" fmla="*/ 115 h 123"/>
                <a:gd name="T64" fmla="*/ 4 w 60"/>
                <a:gd name="T65" fmla="*/ 123 h 123"/>
                <a:gd name="T66" fmla="*/ 5 w 60"/>
                <a:gd name="T67" fmla="*/ 123 h 123"/>
                <a:gd name="T68" fmla="*/ 5 w 60"/>
                <a:gd name="T69" fmla="*/ 121 h 123"/>
                <a:gd name="T70" fmla="*/ 4 w 60"/>
                <a:gd name="T71" fmla="*/ 123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 h="123">
                  <a:moveTo>
                    <a:pt x="4" y="123"/>
                  </a:moveTo>
                  <a:lnTo>
                    <a:pt x="5" y="121"/>
                  </a:lnTo>
                  <a:lnTo>
                    <a:pt x="11" y="111"/>
                  </a:lnTo>
                  <a:lnTo>
                    <a:pt x="14" y="100"/>
                  </a:lnTo>
                  <a:lnTo>
                    <a:pt x="14" y="88"/>
                  </a:lnTo>
                  <a:lnTo>
                    <a:pt x="14" y="77"/>
                  </a:lnTo>
                  <a:lnTo>
                    <a:pt x="14" y="53"/>
                  </a:lnTo>
                  <a:lnTo>
                    <a:pt x="12" y="32"/>
                  </a:lnTo>
                  <a:lnTo>
                    <a:pt x="12" y="23"/>
                  </a:lnTo>
                  <a:lnTo>
                    <a:pt x="12" y="17"/>
                  </a:lnTo>
                  <a:lnTo>
                    <a:pt x="16" y="11"/>
                  </a:lnTo>
                  <a:lnTo>
                    <a:pt x="17" y="9"/>
                  </a:lnTo>
                  <a:lnTo>
                    <a:pt x="23" y="7"/>
                  </a:lnTo>
                  <a:lnTo>
                    <a:pt x="31" y="7"/>
                  </a:lnTo>
                  <a:lnTo>
                    <a:pt x="43" y="11"/>
                  </a:lnTo>
                  <a:lnTo>
                    <a:pt x="57" y="19"/>
                  </a:lnTo>
                  <a:lnTo>
                    <a:pt x="60" y="11"/>
                  </a:lnTo>
                  <a:lnTo>
                    <a:pt x="45" y="5"/>
                  </a:lnTo>
                  <a:lnTo>
                    <a:pt x="33" y="2"/>
                  </a:lnTo>
                  <a:lnTo>
                    <a:pt x="23" y="0"/>
                  </a:lnTo>
                  <a:lnTo>
                    <a:pt x="16" y="2"/>
                  </a:lnTo>
                  <a:lnTo>
                    <a:pt x="11" y="7"/>
                  </a:lnTo>
                  <a:lnTo>
                    <a:pt x="7" y="15"/>
                  </a:lnTo>
                  <a:lnTo>
                    <a:pt x="5" y="23"/>
                  </a:lnTo>
                  <a:lnTo>
                    <a:pt x="5" y="32"/>
                  </a:lnTo>
                  <a:lnTo>
                    <a:pt x="7" y="53"/>
                  </a:lnTo>
                  <a:lnTo>
                    <a:pt x="9" y="77"/>
                  </a:lnTo>
                  <a:lnTo>
                    <a:pt x="9" y="88"/>
                  </a:lnTo>
                  <a:lnTo>
                    <a:pt x="7" y="100"/>
                  </a:lnTo>
                  <a:lnTo>
                    <a:pt x="5" y="109"/>
                  </a:lnTo>
                  <a:lnTo>
                    <a:pt x="0" y="117"/>
                  </a:lnTo>
                  <a:lnTo>
                    <a:pt x="4" y="115"/>
                  </a:lnTo>
                  <a:lnTo>
                    <a:pt x="4" y="123"/>
                  </a:lnTo>
                  <a:lnTo>
                    <a:pt x="5" y="123"/>
                  </a:lnTo>
                  <a:lnTo>
                    <a:pt x="5" y="121"/>
                  </a:lnTo>
                  <a:lnTo>
                    <a:pt x="4"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4" name="Freeform 1198"/>
            <p:cNvSpPr>
              <a:spLocks/>
            </p:cNvSpPr>
            <p:nvPr/>
          </p:nvSpPr>
          <p:spPr bwMode="auto">
            <a:xfrm>
              <a:off x="4559" y="225"/>
              <a:ext cx="80" cy="48"/>
            </a:xfrm>
            <a:custGeom>
              <a:avLst/>
              <a:gdLst>
                <a:gd name="T0" fmla="*/ 0 w 80"/>
                <a:gd name="T1" fmla="*/ 44 h 48"/>
                <a:gd name="T2" fmla="*/ 3 w 80"/>
                <a:gd name="T3" fmla="*/ 46 h 48"/>
                <a:gd name="T4" fmla="*/ 17 w 80"/>
                <a:gd name="T5" fmla="*/ 40 h 48"/>
                <a:gd name="T6" fmla="*/ 29 w 80"/>
                <a:gd name="T7" fmla="*/ 34 h 48"/>
                <a:gd name="T8" fmla="*/ 35 w 80"/>
                <a:gd name="T9" fmla="*/ 27 h 48"/>
                <a:gd name="T10" fmla="*/ 42 w 80"/>
                <a:gd name="T11" fmla="*/ 21 h 48"/>
                <a:gd name="T12" fmla="*/ 49 w 80"/>
                <a:gd name="T13" fmla="*/ 15 h 48"/>
                <a:gd name="T14" fmla="*/ 58 w 80"/>
                <a:gd name="T15" fmla="*/ 11 h 48"/>
                <a:gd name="T16" fmla="*/ 66 w 80"/>
                <a:gd name="T17" fmla="*/ 9 h 48"/>
                <a:gd name="T18" fmla="*/ 80 w 80"/>
                <a:gd name="T19" fmla="*/ 8 h 48"/>
                <a:gd name="T20" fmla="*/ 80 w 80"/>
                <a:gd name="T21" fmla="*/ 0 h 48"/>
                <a:gd name="T22" fmla="*/ 66 w 80"/>
                <a:gd name="T23" fmla="*/ 2 h 48"/>
                <a:gd name="T24" fmla="*/ 54 w 80"/>
                <a:gd name="T25" fmla="*/ 6 h 48"/>
                <a:gd name="T26" fmla="*/ 46 w 80"/>
                <a:gd name="T27" fmla="*/ 9 h 48"/>
                <a:gd name="T28" fmla="*/ 39 w 80"/>
                <a:gd name="T29" fmla="*/ 15 h 48"/>
                <a:gd name="T30" fmla="*/ 32 w 80"/>
                <a:gd name="T31" fmla="*/ 21 h 48"/>
                <a:gd name="T32" fmla="*/ 25 w 80"/>
                <a:gd name="T33" fmla="*/ 29 h 48"/>
                <a:gd name="T34" fmla="*/ 15 w 80"/>
                <a:gd name="T35" fmla="*/ 34 h 48"/>
                <a:gd name="T36" fmla="*/ 1 w 80"/>
                <a:gd name="T37" fmla="*/ 40 h 48"/>
                <a:gd name="T38" fmla="*/ 5 w 80"/>
                <a:gd name="T39" fmla="*/ 42 h 48"/>
                <a:gd name="T40" fmla="*/ 0 w 80"/>
                <a:gd name="T41" fmla="*/ 44 h 48"/>
                <a:gd name="T42" fmla="*/ 1 w 80"/>
                <a:gd name="T43" fmla="*/ 48 h 48"/>
                <a:gd name="T44" fmla="*/ 3 w 80"/>
                <a:gd name="T45" fmla="*/ 46 h 48"/>
                <a:gd name="T46" fmla="*/ 0 w 80"/>
                <a:gd name="T47" fmla="*/ 44 h 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0" h="48">
                  <a:moveTo>
                    <a:pt x="0" y="44"/>
                  </a:moveTo>
                  <a:lnTo>
                    <a:pt x="3" y="46"/>
                  </a:lnTo>
                  <a:lnTo>
                    <a:pt x="17" y="40"/>
                  </a:lnTo>
                  <a:lnTo>
                    <a:pt x="29" y="34"/>
                  </a:lnTo>
                  <a:lnTo>
                    <a:pt x="35" y="27"/>
                  </a:lnTo>
                  <a:lnTo>
                    <a:pt x="42" y="21"/>
                  </a:lnTo>
                  <a:lnTo>
                    <a:pt x="49" y="15"/>
                  </a:lnTo>
                  <a:lnTo>
                    <a:pt x="58" y="11"/>
                  </a:lnTo>
                  <a:lnTo>
                    <a:pt x="66" y="9"/>
                  </a:lnTo>
                  <a:lnTo>
                    <a:pt x="80" y="8"/>
                  </a:lnTo>
                  <a:lnTo>
                    <a:pt x="80" y="0"/>
                  </a:lnTo>
                  <a:lnTo>
                    <a:pt x="66" y="2"/>
                  </a:lnTo>
                  <a:lnTo>
                    <a:pt x="54" y="6"/>
                  </a:lnTo>
                  <a:lnTo>
                    <a:pt x="46" y="9"/>
                  </a:lnTo>
                  <a:lnTo>
                    <a:pt x="39" y="15"/>
                  </a:lnTo>
                  <a:lnTo>
                    <a:pt x="32" y="21"/>
                  </a:lnTo>
                  <a:lnTo>
                    <a:pt x="25" y="29"/>
                  </a:lnTo>
                  <a:lnTo>
                    <a:pt x="15" y="34"/>
                  </a:lnTo>
                  <a:lnTo>
                    <a:pt x="1" y="40"/>
                  </a:lnTo>
                  <a:lnTo>
                    <a:pt x="5" y="42"/>
                  </a:lnTo>
                  <a:lnTo>
                    <a:pt x="0" y="44"/>
                  </a:lnTo>
                  <a:lnTo>
                    <a:pt x="1" y="48"/>
                  </a:lnTo>
                  <a:lnTo>
                    <a:pt x="3" y="46"/>
                  </a:lnTo>
                  <a:lnTo>
                    <a:pt x="0"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5" name="Freeform 1199"/>
            <p:cNvSpPr>
              <a:spLocks/>
            </p:cNvSpPr>
            <p:nvPr/>
          </p:nvSpPr>
          <p:spPr bwMode="auto">
            <a:xfrm>
              <a:off x="4524" y="137"/>
              <a:ext cx="43" cy="132"/>
            </a:xfrm>
            <a:custGeom>
              <a:avLst/>
              <a:gdLst>
                <a:gd name="T0" fmla="*/ 4 w 43"/>
                <a:gd name="T1" fmla="*/ 7 h 132"/>
                <a:gd name="T2" fmla="*/ 2 w 43"/>
                <a:gd name="T3" fmla="*/ 7 h 132"/>
                <a:gd name="T4" fmla="*/ 12 w 43"/>
                <a:gd name="T5" fmla="*/ 7 h 132"/>
                <a:gd name="T6" fmla="*/ 21 w 43"/>
                <a:gd name="T7" fmla="*/ 7 h 132"/>
                <a:gd name="T8" fmla="*/ 26 w 43"/>
                <a:gd name="T9" fmla="*/ 11 h 132"/>
                <a:gd name="T10" fmla="*/ 31 w 43"/>
                <a:gd name="T11" fmla="*/ 15 h 132"/>
                <a:gd name="T12" fmla="*/ 33 w 43"/>
                <a:gd name="T13" fmla="*/ 23 h 132"/>
                <a:gd name="T14" fmla="*/ 35 w 43"/>
                <a:gd name="T15" fmla="*/ 30 h 132"/>
                <a:gd name="T16" fmla="*/ 36 w 43"/>
                <a:gd name="T17" fmla="*/ 40 h 132"/>
                <a:gd name="T18" fmla="*/ 36 w 43"/>
                <a:gd name="T19" fmla="*/ 50 h 132"/>
                <a:gd name="T20" fmla="*/ 35 w 43"/>
                <a:gd name="T21" fmla="*/ 73 h 132"/>
                <a:gd name="T22" fmla="*/ 31 w 43"/>
                <a:gd name="T23" fmla="*/ 96 h 132"/>
                <a:gd name="T24" fmla="*/ 31 w 43"/>
                <a:gd name="T25" fmla="*/ 107 h 132"/>
                <a:gd name="T26" fmla="*/ 31 w 43"/>
                <a:gd name="T27" fmla="*/ 117 h 132"/>
                <a:gd name="T28" fmla="*/ 33 w 43"/>
                <a:gd name="T29" fmla="*/ 126 h 132"/>
                <a:gd name="T30" fmla="*/ 35 w 43"/>
                <a:gd name="T31" fmla="*/ 132 h 132"/>
                <a:gd name="T32" fmla="*/ 40 w 43"/>
                <a:gd name="T33" fmla="*/ 130 h 132"/>
                <a:gd name="T34" fmla="*/ 38 w 43"/>
                <a:gd name="T35" fmla="*/ 124 h 132"/>
                <a:gd name="T36" fmla="*/ 38 w 43"/>
                <a:gd name="T37" fmla="*/ 117 h 132"/>
                <a:gd name="T38" fmla="*/ 38 w 43"/>
                <a:gd name="T39" fmla="*/ 107 h 132"/>
                <a:gd name="T40" fmla="*/ 38 w 43"/>
                <a:gd name="T41" fmla="*/ 97 h 132"/>
                <a:gd name="T42" fmla="*/ 40 w 43"/>
                <a:gd name="T43" fmla="*/ 74 h 132"/>
                <a:gd name="T44" fmla="*/ 41 w 43"/>
                <a:gd name="T45" fmla="*/ 51 h 132"/>
                <a:gd name="T46" fmla="*/ 43 w 43"/>
                <a:gd name="T47" fmla="*/ 40 h 132"/>
                <a:gd name="T48" fmla="*/ 41 w 43"/>
                <a:gd name="T49" fmla="*/ 28 h 132"/>
                <a:gd name="T50" fmla="*/ 40 w 43"/>
                <a:gd name="T51" fmla="*/ 19 h 132"/>
                <a:gd name="T52" fmla="*/ 36 w 43"/>
                <a:gd name="T53" fmla="*/ 11 h 132"/>
                <a:gd name="T54" fmla="*/ 31 w 43"/>
                <a:gd name="T55" fmla="*/ 5 h 132"/>
                <a:gd name="T56" fmla="*/ 23 w 43"/>
                <a:gd name="T57" fmla="*/ 2 h 132"/>
                <a:gd name="T58" fmla="*/ 12 w 43"/>
                <a:gd name="T59" fmla="*/ 0 h 132"/>
                <a:gd name="T60" fmla="*/ 0 w 43"/>
                <a:gd name="T61" fmla="*/ 2 h 132"/>
                <a:gd name="T62" fmla="*/ 0 w 43"/>
                <a:gd name="T63" fmla="*/ 2 h 132"/>
                <a:gd name="T64" fmla="*/ 4 w 43"/>
                <a:gd name="T65" fmla="*/ 7 h 1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3" h="132">
                  <a:moveTo>
                    <a:pt x="4" y="7"/>
                  </a:moveTo>
                  <a:lnTo>
                    <a:pt x="2" y="7"/>
                  </a:lnTo>
                  <a:lnTo>
                    <a:pt x="12" y="7"/>
                  </a:lnTo>
                  <a:lnTo>
                    <a:pt x="21" y="7"/>
                  </a:lnTo>
                  <a:lnTo>
                    <a:pt x="26" y="11"/>
                  </a:lnTo>
                  <a:lnTo>
                    <a:pt x="31" y="15"/>
                  </a:lnTo>
                  <a:lnTo>
                    <a:pt x="33" y="23"/>
                  </a:lnTo>
                  <a:lnTo>
                    <a:pt x="35" y="30"/>
                  </a:lnTo>
                  <a:lnTo>
                    <a:pt x="36" y="40"/>
                  </a:lnTo>
                  <a:lnTo>
                    <a:pt x="36" y="50"/>
                  </a:lnTo>
                  <a:lnTo>
                    <a:pt x="35" y="73"/>
                  </a:lnTo>
                  <a:lnTo>
                    <a:pt x="31" y="96"/>
                  </a:lnTo>
                  <a:lnTo>
                    <a:pt x="31" y="107"/>
                  </a:lnTo>
                  <a:lnTo>
                    <a:pt x="31" y="117"/>
                  </a:lnTo>
                  <a:lnTo>
                    <a:pt x="33" y="126"/>
                  </a:lnTo>
                  <a:lnTo>
                    <a:pt x="35" y="132"/>
                  </a:lnTo>
                  <a:lnTo>
                    <a:pt x="40" y="130"/>
                  </a:lnTo>
                  <a:lnTo>
                    <a:pt x="38" y="124"/>
                  </a:lnTo>
                  <a:lnTo>
                    <a:pt x="38" y="117"/>
                  </a:lnTo>
                  <a:lnTo>
                    <a:pt x="38" y="107"/>
                  </a:lnTo>
                  <a:lnTo>
                    <a:pt x="38" y="97"/>
                  </a:lnTo>
                  <a:lnTo>
                    <a:pt x="40" y="74"/>
                  </a:lnTo>
                  <a:lnTo>
                    <a:pt x="41" y="51"/>
                  </a:lnTo>
                  <a:lnTo>
                    <a:pt x="43" y="40"/>
                  </a:lnTo>
                  <a:lnTo>
                    <a:pt x="41" y="28"/>
                  </a:lnTo>
                  <a:lnTo>
                    <a:pt x="40" y="19"/>
                  </a:lnTo>
                  <a:lnTo>
                    <a:pt x="36" y="11"/>
                  </a:lnTo>
                  <a:lnTo>
                    <a:pt x="31" y="5"/>
                  </a:lnTo>
                  <a:lnTo>
                    <a:pt x="23" y="2"/>
                  </a:lnTo>
                  <a:lnTo>
                    <a:pt x="12" y="0"/>
                  </a:lnTo>
                  <a:lnTo>
                    <a:pt x="0" y="2"/>
                  </a:lnTo>
                  <a:lnTo>
                    <a:pt x="4"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6" name="Freeform 1200"/>
            <p:cNvSpPr>
              <a:spLocks/>
            </p:cNvSpPr>
            <p:nvPr/>
          </p:nvSpPr>
          <p:spPr bwMode="auto">
            <a:xfrm>
              <a:off x="4386" y="139"/>
              <a:ext cx="142" cy="94"/>
            </a:xfrm>
            <a:custGeom>
              <a:avLst/>
              <a:gdLst>
                <a:gd name="T0" fmla="*/ 2 w 142"/>
                <a:gd name="T1" fmla="*/ 94 h 94"/>
                <a:gd name="T2" fmla="*/ 0 w 142"/>
                <a:gd name="T3" fmla="*/ 94 h 94"/>
                <a:gd name="T4" fmla="*/ 26 w 142"/>
                <a:gd name="T5" fmla="*/ 94 h 94"/>
                <a:gd name="T6" fmla="*/ 45 w 142"/>
                <a:gd name="T7" fmla="*/ 92 h 94"/>
                <a:gd name="T8" fmla="*/ 58 w 142"/>
                <a:gd name="T9" fmla="*/ 88 h 94"/>
                <a:gd name="T10" fmla="*/ 69 w 142"/>
                <a:gd name="T11" fmla="*/ 80 h 94"/>
                <a:gd name="T12" fmla="*/ 81 w 142"/>
                <a:gd name="T13" fmla="*/ 69 h 94"/>
                <a:gd name="T14" fmla="*/ 96 w 142"/>
                <a:gd name="T15" fmla="*/ 53 h 94"/>
                <a:gd name="T16" fmla="*/ 115 w 142"/>
                <a:gd name="T17" fmla="*/ 32 h 94"/>
                <a:gd name="T18" fmla="*/ 142 w 142"/>
                <a:gd name="T19" fmla="*/ 5 h 94"/>
                <a:gd name="T20" fmla="*/ 138 w 142"/>
                <a:gd name="T21" fmla="*/ 0 h 94"/>
                <a:gd name="T22" fmla="*/ 111 w 142"/>
                <a:gd name="T23" fmla="*/ 28 h 94"/>
                <a:gd name="T24" fmla="*/ 91 w 142"/>
                <a:gd name="T25" fmla="*/ 49 h 94"/>
                <a:gd name="T26" fmla="*/ 77 w 142"/>
                <a:gd name="T27" fmla="*/ 65 h 94"/>
                <a:gd name="T28" fmla="*/ 65 w 142"/>
                <a:gd name="T29" fmla="*/ 74 h 94"/>
                <a:gd name="T30" fmla="*/ 55 w 142"/>
                <a:gd name="T31" fmla="*/ 82 h 94"/>
                <a:gd name="T32" fmla="*/ 43 w 142"/>
                <a:gd name="T33" fmla="*/ 84 h 94"/>
                <a:gd name="T34" fmla="*/ 26 w 142"/>
                <a:gd name="T35" fmla="*/ 86 h 94"/>
                <a:gd name="T36" fmla="*/ 0 w 142"/>
                <a:gd name="T37" fmla="*/ 86 h 94"/>
                <a:gd name="T38" fmla="*/ 0 w 142"/>
                <a:gd name="T39" fmla="*/ 88 h 94"/>
                <a:gd name="T40" fmla="*/ 2 w 142"/>
                <a:gd name="T41" fmla="*/ 94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2" h="94">
                  <a:moveTo>
                    <a:pt x="2" y="94"/>
                  </a:moveTo>
                  <a:lnTo>
                    <a:pt x="0" y="94"/>
                  </a:lnTo>
                  <a:lnTo>
                    <a:pt x="26" y="94"/>
                  </a:lnTo>
                  <a:lnTo>
                    <a:pt x="45" y="92"/>
                  </a:lnTo>
                  <a:lnTo>
                    <a:pt x="58" y="88"/>
                  </a:lnTo>
                  <a:lnTo>
                    <a:pt x="69" y="80"/>
                  </a:lnTo>
                  <a:lnTo>
                    <a:pt x="81" y="69"/>
                  </a:lnTo>
                  <a:lnTo>
                    <a:pt x="96" y="53"/>
                  </a:lnTo>
                  <a:lnTo>
                    <a:pt x="115" y="32"/>
                  </a:lnTo>
                  <a:lnTo>
                    <a:pt x="142" y="5"/>
                  </a:lnTo>
                  <a:lnTo>
                    <a:pt x="138" y="0"/>
                  </a:lnTo>
                  <a:lnTo>
                    <a:pt x="111" y="28"/>
                  </a:lnTo>
                  <a:lnTo>
                    <a:pt x="91" y="49"/>
                  </a:lnTo>
                  <a:lnTo>
                    <a:pt x="77" y="65"/>
                  </a:lnTo>
                  <a:lnTo>
                    <a:pt x="65" y="74"/>
                  </a:lnTo>
                  <a:lnTo>
                    <a:pt x="55" y="82"/>
                  </a:lnTo>
                  <a:lnTo>
                    <a:pt x="43" y="84"/>
                  </a:lnTo>
                  <a:lnTo>
                    <a:pt x="26" y="86"/>
                  </a:lnTo>
                  <a:lnTo>
                    <a:pt x="0" y="86"/>
                  </a:lnTo>
                  <a:lnTo>
                    <a:pt x="0" y="88"/>
                  </a:lnTo>
                  <a:lnTo>
                    <a:pt x="2" y="9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7" name="Freeform 1201"/>
            <p:cNvSpPr>
              <a:spLocks/>
            </p:cNvSpPr>
            <p:nvPr/>
          </p:nvSpPr>
          <p:spPr bwMode="auto">
            <a:xfrm>
              <a:off x="4272" y="227"/>
              <a:ext cx="116" cy="207"/>
            </a:xfrm>
            <a:custGeom>
              <a:avLst/>
              <a:gdLst>
                <a:gd name="T0" fmla="*/ 5 w 116"/>
                <a:gd name="T1" fmla="*/ 207 h 207"/>
                <a:gd name="T2" fmla="*/ 7 w 116"/>
                <a:gd name="T3" fmla="*/ 205 h 207"/>
                <a:gd name="T4" fmla="*/ 9 w 116"/>
                <a:gd name="T5" fmla="*/ 180 h 207"/>
                <a:gd name="T6" fmla="*/ 14 w 116"/>
                <a:gd name="T7" fmla="*/ 153 h 207"/>
                <a:gd name="T8" fmla="*/ 22 w 116"/>
                <a:gd name="T9" fmla="*/ 123 h 207"/>
                <a:gd name="T10" fmla="*/ 34 w 116"/>
                <a:gd name="T11" fmla="*/ 94 h 207"/>
                <a:gd name="T12" fmla="*/ 43 w 116"/>
                <a:gd name="T13" fmla="*/ 80 h 207"/>
                <a:gd name="T14" fmla="*/ 51 w 116"/>
                <a:gd name="T15" fmla="*/ 65 h 207"/>
                <a:gd name="T16" fmla="*/ 60 w 116"/>
                <a:gd name="T17" fmla="*/ 54 h 207"/>
                <a:gd name="T18" fmla="*/ 70 w 116"/>
                <a:gd name="T19" fmla="*/ 40 h 207"/>
                <a:gd name="T20" fmla="*/ 80 w 116"/>
                <a:gd name="T21" fmla="*/ 31 h 207"/>
                <a:gd name="T22" fmla="*/ 90 w 116"/>
                <a:gd name="T23" fmla="*/ 21 h 207"/>
                <a:gd name="T24" fmla="*/ 104 w 116"/>
                <a:gd name="T25" fmla="*/ 11 h 207"/>
                <a:gd name="T26" fmla="*/ 116 w 116"/>
                <a:gd name="T27" fmla="*/ 6 h 207"/>
                <a:gd name="T28" fmla="*/ 114 w 116"/>
                <a:gd name="T29" fmla="*/ 0 h 207"/>
                <a:gd name="T30" fmla="*/ 101 w 116"/>
                <a:gd name="T31" fmla="*/ 6 h 207"/>
                <a:gd name="T32" fmla="*/ 87 w 116"/>
                <a:gd name="T33" fmla="*/ 15 h 207"/>
                <a:gd name="T34" fmla="*/ 75 w 116"/>
                <a:gd name="T35" fmla="*/ 25 h 207"/>
                <a:gd name="T36" fmla="*/ 65 w 116"/>
                <a:gd name="T37" fmla="*/ 36 h 207"/>
                <a:gd name="T38" fmla="*/ 55 w 116"/>
                <a:gd name="T39" fmla="*/ 48 h 207"/>
                <a:gd name="T40" fmla="*/ 46 w 116"/>
                <a:gd name="T41" fmla="*/ 61 h 207"/>
                <a:gd name="T42" fmla="*/ 38 w 116"/>
                <a:gd name="T43" fmla="*/ 77 h 207"/>
                <a:gd name="T44" fmla="*/ 29 w 116"/>
                <a:gd name="T45" fmla="*/ 90 h 207"/>
                <a:gd name="T46" fmla="*/ 17 w 116"/>
                <a:gd name="T47" fmla="*/ 121 h 207"/>
                <a:gd name="T48" fmla="*/ 7 w 116"/>
                <a:gd name="T49" fmla="*/ 151 h 207"/>
                <a:gd name="T50" fmla="*/ 2 w 116"/>
                <a:gd name="T51" fmla="*/ 178 h 207"/>
                <a:gd name="T52" fmla="*/ 0 w 116"/>
                <a:gd name="T53" fmla="*/ 205 h 207"/>
                <a:gd name="T54" fmla="*/ 2 w 116"/>
                <a:gd name="T55" fmla="*/ 201 h 207"/>
                <a:gd name="T56" fmla="*/ 5 w 116"/>
                <a:gd name="T57" fmla="*/ 207 h 20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 h="207">
                  <a:moveTo>
                    <a:pt x="5" y="207"/>
                  </a:moveTo>
                  <a:lnTo>
                    <a:pt x="7" y="205"/>
                  </a:lnTo>
                  <a:lnTo>
                    <a:pt x="9" y="180"/>
                  </a:lnTo>
                  <a:lnTo>
                    <a:pt x="14" y="153"/>
                  </a:lnTo>
                  <a:lnTo>
                    <a:pt x="22" y="123"/>
                  </a:lnTo>
                  <a:lnTo>
                    <a:pt x="34" y="94"/>
                  </a:lnTo>
                  <a:lnTo>
                    <a:pt x="43" y="80"/>
                  </a:lnTo>
                  <a:lnTo>
                    <a:pt x="51" y="65"/>
                  </a:lnTo>
                  <a:lnTo>
                    <a:pt x="60" y="54"/>
                  </a:lnTo>
                  <a:lnTo>
                    <a:pt x="70" y="40"/>
                  </a:lnTo>
                  <a:lnTo>
                    <a:pt x="80" y="31"/>
                  </a:lnTo>
                  <a:lnTo>
                    <a:pt x="90" y="21"/>
                  </a:lnTo>
                  <a:lnTo>
                    <a:pt x="104" y="11"/>
                  </a:lnTo>
                  <a:lnTo>
                    <a:pt x="116" y="6"/>
                  </a:lnTo>
                  <a:lnTo>
                    <a:pt x="114" y="0"/>
                  </a:lnTo>
                  <a:lnTo>
                    <a:pt x="101" y="6"/>
                  </a:lnTo>
                  <a:lnTo>
                    <a:pt x="87" y="15"/>
                  </a:lnTo>
                  <a:lnTo>
                    <a:pt x="75" y="25"/>
                  </a:lnTo>
                  <a:lnTo>
                    <a:pt x="65" y="36"/>
                  </a:lnTo>
                  <a:lnTo>
                    <a:pt x="55" y="48"/>
                  </a:lnTo>
                  <a:lnTo>
                    <a:pt x="46" y="61"/>
                  </a:lnTo>
                  <a:lnTo>
                    <a:pt x="38" y="77"/>
                  </a:lnTo>
                  <a:lnTo>
                    <a:pt x="29" y="90"/>
                  </a:lnTo>
                  <a:lnTo>
                    <a:pt x="17" y="121"/>
                  </a:lnTo>
                  <a:lnTo>
                    <a:pt x="7" y="151"/>
                  </a:lnTo>
                  <a:lnTo>
                    <a:pt x="2" y="178"/>
                  </a:lnTo>
                  <a:lnTo>
                    <a:pt x="0" y="205"/>
                  </a:lnTo>
                  <a:lnTo>
                    <a:pt x="2" y="201"/>
                  </a:lnTo>
                  <a:lnTo>
                    <a:pt x="5" y="20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8" name="Freeform 1202"/>
            <p:cNvSpPr>
              <a:spLocks/>
            </p:cNvSpPr>
            <p:nvPr/>
          </p:nvSpPr>
          <p:spPr bwMode="auto">
            <a:xfrm>
              <a:off x="4175" y="428"/>
              <a:ext cx="102" cy="54"/>
            </a:xfrm>
            <a:custGeom>
              <a:avLst/>
              <a:gdLst>
                <a:gd name="T0" fmla="*/ 5 w 102"/>
                <a:gd name="T1" fmla="*/ 39 h 54"/>
                <a:gd name="T2" fmla="*/ 2 w 102"/>
                <a:gd name="T3" fmla="*/ 39 h 54"/>
                <a:gd name="T4" fmla="*/ 22 w 102"/>
                <a:gd name="T5" fmla="*/ 46 h 54"/>
                <a:gd name="T6" fmla="*/ 36 w 102"/>
                <a:gd name="T7" fmla="*/ 50 h 54"/>
                <a:gd name="T8" fmla="*/ 48 w 102"/>
                <a:gd name="T9" fmla="*/ 54 h 54"/>
                <a:gd name="T10" fmla="*/ 56 w 102"/>
                <a:gd name="T11" fmla="*/ 52 h 54"/>
                <a:gd name="T12" fmla="*/ 65 w 102"/>
                <a:gd name="T13" fmla="*/ 48 h 54"/>
                <a:gd name="T14" fmla="*/ 75 w 102"/>
                <a:gd name="T15" fmla="*/ 39 h 54"/>
                <a:gd name="T16" fmla="*/ 87 w 102"/>
                <a:gd name="T17" fmla="*/ 25 h 54"/>
                <a:gd name="T18" fmla="*/ 102 w 102"/>
                <a:gd name="T19" fmla="*/ 6 h 54"/>
                <a:gd name="T20" fmla="*/ 99 w 102"/>
                <a:gd name="T21" fmla="*/ 0 h 54"/>
                <a:gd name="T22" fmla="*/ 82 w 102"/>
                <a:gd name="T23" fmla="*/ 20 h 54"/>
                <a:gd name="T24" fmla="*/ 70 w 102"/>
                <a:gd name="T25" fmla="*/ 33 h 54"/>
                <a:gd name="T26" fmla="*/ 61 w 102"/>
                <a:gd name="T27" fmla="*/ 43 h 54"/>
                <a:gd name="T28" fmla="*/ 54 w 102"/>
                <a:gd name="T29" fmla="*/ 46 h 54"/>
                <a:gd name="T30" fmla="*/ 48 w 102"/>
                <a:gd name="T31" fmla="*/ 46 h 54"/>
                <a:gd name="T32" fmla="*/ 37 w 102"/>
                <a:gd name="T33" fmla="*/ 44 h 54"/>
                <a:gd name="T34" fmla="*/ 24 w 102"/>
                <a:gd name="T35" fmla="*/ 39 h 54"/>
                <a:gd name="T36" fmla="*/ 3 w 102"/>
                <a:gd name="T37" fmla="*/ 31 h 54"/>
                <a:gd name="T38" fmla="*/ 0 w 102"/>
                <a:gd name="T39" fmla="*/ 33 h 54"/>
                <a:gd name="T40" fmla="*/ 3 w 102"/>
                <a:gd name="T41" fmla="*/ 31 h 54"/>
                <a:gd name="T42" fmla="*/ 2 w 102"/>
                <a:gd name="T43" fmla="*/ 31 h 54"/>
                <a:gd name="T44" fmla="*/ 0 w 102"/>
                <a:gd name="T45" fmla="*/ 33 h 54"/>
                <a:gd name="T46" fmla="*/ 5 w 102"/>
                <a:gd name="T47" fmla="*/ 39 h 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2" h="54">
                  <a:moveTo>
                    <a:pt x="5" y="39"/>
                  </a:moveTo>
                  <a:lnTo>
                    <a:pt x="2" y="39"/>
                  </a:lnTo>
                  <a:lnTo>
                    <a:pt x="22" y="46"/>
                  </a:lnTo>
                  <a:lnTo>
                    <a:pt x="36" y="50"/>
                  </a:lnTo>
                  <a:lnTo>
                    <a:pt x="48" y="54"/>
                  </a:lnTo>
                  <a:lnTo>
                    <a:pt x="56" y="52"/>
                  </a:lnTo>
                  <a:lnTo>
                    <a:pt x="65" y="48"/>
                  </a:lnTo>
                  <a:lnTo>
                    <a:pt x="75" y="39"/>
                  </a:lnTo>
                  <a:lnTo>
                    <a:pt x="87" y="25"/>
                  </a:lnTo>
                  <a:lnTo>
                    <a:pt x="102" y="6"/>
                  </a:lnTo>
                  <a:lnTo>
                    <a:pt x="99" y="0"/>
                  </a:lnTo>
                  <a:lnTo>
                    <a:pt x="82" y="20"/>
                  </a:lnTo>
                  <a:lnTo>
                    <a:pt x="70" y="33"/>
                  </a:lnTo>
                  <a:lnTo>
                    <a:pt x="61" y="43"/>
                  </a:lnTo>
                  <a:lnTo>
                    <a:pt x="54" y="46"/>
                  </a:lnTo>
                  <a:lnTo>
                    <a:pt x="48" y="46"/>
                  </a:lnTo>
                  <a:lnTo>
                    <a:pt x="37" y="44"/>
                  </a:lnTo>
                  <a:lnTo>
                    <a:pt x="24" y="39"/>
                  </a:lnTo>
                  <a:lnTo>
                    <a:pt x="3" y="31"/>
                  </a:lnTo>
                  <a:lnTo>
                    <a:pt x="0" y="33"/>
                  </a:lnTo>
                  <a:lnTo>
                    <a:pt x="3" y="31"/>
                  </a:lnTo>
                  <a:lnTo>
                    <a:pt x="2" y="31"/>
                  </a:lnTo>
                  <a:lnTo>
                    <a:pt x="0" y="33"/>
                  </a:lnTo>
                  <a:lnTo>
                    <a:pt x="5"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69" name="Freeform 1203"/>
            <p:cNvSpPr>
              <a:spLocks/>
            </p:cNvSpPr>
            <p:nvPr/>
          </p:nvSpPr>
          <p:spPr bwMode="auto">
            <a:xfrm>
              <a:off x="4064" y="461"/>
              <a:ext cx="116" cy="192"/>
            </a:xfrm>
            <a:custGeom>
              <a:avLst/>
              <a:gdLst>
                <a:gd name="T0" fmla="*/ 5 w 116"/>
                <a:gd name="T1" fmla="*/ 192 h 192"/>
                <a:gd name="T2" fmla="*/ 5 w 116"/>
                <a:gd name="T3" fmla="*/ 190 h 192"/>
                <a:gd name="T4" fmla="*/ 7 w 116"/>
                <a:gd name="T5" fmla="*/ 171 h 192"/>
                <a:gd name="T6" fmla="*/ 7 w 116"/>
                <a:gd name="T7" fmla="*/ 155 h 192"/>
                <a:gd name="T8" fmla="*/ 9 w 116"/>
                <a:gd name="T9" fmla="*/ 142 h 192"/>
                <a:gd name="T10" fmla="*/ 12 w 116"/>
                <a:gd name="T11" fmla="*/ 130 h 192"/>
                <a:gd name="T12" fmla="*/ 15 w 116"/>
                <a:gd name="T13" fmla="*/ 121 h 192"/>
                <a:gd name="T14" fmla="*/ 19 w 116"/>
                <a:gd name="T15" fmla="*/ 111 h 192"/>
                <a:gd name="T16" fmla="*/ 24 w 116"/>
                <a:gd name="T17" fmla="*/ 102 h 192"/>
                <a:gd name="T18" fmla="*/ 31 w 116"/>
                <a:gd name="T19" fmla="*/ 94 h 192"/>
                <a:gd name="T20" fmla="*/ 46 w 116"/>
                <a:gd name="T21" fmla="*/ 77 h 192"/>
                <a:gd name="T22" fmla="*/ 65 w 116"/>
                <a:gd name="T23" fmla="*/ 58 h 192"/>
                <a:gd name="T24" fmla="*/ 89 w 116"/>
                <a:gd name="T25" fmla="*/ 35 h 192"/>
                <a:gd name="T26" fmla="*/ 116 w 116"/>
                <a:gd name="T27" fmla="*/ 6 h 192"/>
                <a:gd name="T28" fmla="*/ 111 w 116"/>
                <a:gd name="T29" fmla="*/ 0 h 192"/>
                <a:gd name="T30" fmla="*/ 84 w 116"/>
                <a:gd name="T31" fmla="*/ 29 h 192"/>
                <a:gd name="T32" fmla="*/ 60 w 116"/>
                <a:gd name="T33" fmla="*/ 52 h 192"/>
                <a:gd name="T34" fmla="*/ 41 w 116"/>
                <a:gd name="T35" fmla="*/ 71 h 192"/>
                <a:gd name="T36" fmla="*/ 26 w 116"/>
                <a:gd name="T37" fmla="*/ 88 h 192"/>
                <a:gd name="T38" fmla="*/ 19 w 116"/>
                <a:gd name="T39" fmla="*/ 98 h 192"/>
                <a:gd name="T40" fmla="*/ 14 w 116"/>
                <a:gd name="T41" fmla="*/ 107 h 192"/>
                <a:gd name="T42" fmla="*/ 9 w 116"/>
                <a:gd name="T43" fmla="*/ 117 h 192"/>
                <a:gd name="T44" fmla="*/ 5 w 116"/>
                <a:gd name="T45" fmla="*/ 129 h 192"/>
                <a:gd name="T46" fmla="*/ 3 w 116"/>
                <a:gd name="T47" fmla="*/ 140 h 192"/>
                <a:gd name="T48" fmla="*/ 2 w 116"/>
                <a:gd name="T49" fmla="*/ 155 h 192"/>
                <a:gd name="T50" fmla="*/ 0 w 116"/>
                <a:gd name="T51" fmla="*/ 171 h 192"/>
                <a:gd name="T52" fmla="*/ 0 w 116"/>
                <a:gd name="T53" fmla="*/ 190 h 192"/>
                <a:gd name="T54" fmla="*/ 0 w 116"/>
                <a:gd name="T55" fmla="*/ 186 h 192"/>
                <a:gd name="T56" fmla="*/ 5 w 116"/>
                <a:gd name="T57" fmla="*/ 192 h 1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 h="192">
                  <a:moveTo>
                    <a:pt x="5" y="192"/>
                  </a:moveTo>
                  <a:lnTo>
                    <a:pt x="5" y="190"/>
                  </a:lnTo>
                  <a:lnTo>
                    <a:pt x="7" y="171"/>
                  </a:lnTo>
                  <a:lnTo>
                    <a:pt x="7" y="155"/>
                  </a:lnTo>
                  <a:lnTo>
                    <a:pt x="9" y="142"/>
                  </a:lnTo>
                  <a:lnTo>
                    <a:pt x="12" y="130"/>
                  </a:lnTo>
                  <a:lnTo>
                    <a:pt x="15" y="121"/>
                  </a:lnTo>
                  <a:lnTo>
                    <a:pt x="19" y="111"/>
                  </a:lnTo>
                  <a:lnTo>
                    <a:pt x="24" y="102"/>
                  </a:lnTo>
                  <a:lnTo>
                    <a:pt x="31" y="94"/>
                  </a:lnTo>
                  <a:lnTo>
                    <a:pt x="46" y="77"/>
                  </a:lnTo>
                  <a:lnTo>
                    <a:pt x="65" y="58"/>
                  </a:lnTo>
                  <a:lnTo>
                    <a:pt x="89" y="35"/>
                  </a:lnTo>
                  <a:lnTo>
                    <a:pt x="116" y="6"/>
                  </a:lnTo>
                  <a:lnTo>
                    <a:pt x="111" y="0"/>
                  </a:lnTo>
                  <a:lnTo>
                    <a:pt x="84" y="29"/>
                  </a:lnTo>
                  <a:lnTo>
                    <a:pt x="60" y="52"/>
                  </a:lnTo>
                  <a:lnTo>
                    <a:pt x="41" y="71"/>
                  </a:lnTo>
                  <a:lnTo>
                    <a:pt x="26" y="88"/>
                  </a:lnTo>
                  <a:lnTo>
                    <a:pt x="19" y="98"/>
                  </a:lnTo>
                  <a:lnTo>
                    <a:pt x="14" y="107"/>
                  </a:lnTo>
                  <a:lnTo>
                    <a:pt x="9" y="117"/>
                  </a:lnTo>
                  <a:lnTo>
                    <a:pt x="5" y="129"/>
                  </a:lnTo>
                  <a:lnTo>
                    <a:pt x="3" y="140"/>
                  </a:lnTo>
                  <a:lnTo>
                    <a:pt x="2" y="155"/>
                  </a:lnTo>
                  <a:lnTo>
                    <a:pt x="0" y="171"/>
                  </a:lnTo>
                  <a:lnTo>
                    <a:pt x="0" y="190"/>
                  </a:lnTo>
                  <a:lnTo>
                    <a:pt x="0" y="186"/>
                  </a:lnTo>
                  <a:lnTo>
                    <a:pt x="5" y="19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0" name="Freeform 1204"/>
            <p:cNvSpPr>
              <a:spLocks/>
            </p:cNvSpPr>
            <p:nvPr/>
          </p:nvSpPr>
          <p:spPr bwMode="auto">
            <a:xfrm>
              <a:off x="3798" y="647"/>
              <a:ext cx="271" cy="395"/>
            </a:xfrm>
            <a:custGeom>
              <a:avLst/>
              <a:gdLst>
                <a:gd name="T0" fmla="*/ 7 w 271"/>
                <a:gd name="T1" fmla="*/ 394 h 395"/>
                <a:gd name="T2" fmla="*/ 5 w 271"/>
                <a:gd name="T3" fmla="*/ 395 h 395"/>
                <a:gd name="T4" fmla="*/ 29 w 271"/>
                <a:gd name="T5" fmla="*/ 376 h 395"/>
                <a:gd name="T6" fmla="*/ 48 w 271"/>
                <a:gd name="T7" fmla="*/ 355 h 395"/>
                <a:gd name="T8" fmla="*/ 67 w 271"/>
                <a:gd name="T9" fmla="*/ 334 h 395"/>
                <a:gd name="T10" fmla="*/ 82 w 271"/>
                <a:gd name="T11" fmla="*/ 313 h 395"/>
                <a:gd name="T12" fmla="*/ 109 w 271"/>
                <a:gd name="T13" fmla="*/ 267 h 395"/>
                <a:gd name="T14" fmla="*/ 133 w 271"/>
                <a:gd name="T15" fmla="*/ 221 h 395"/>
                <a:gd name="T16" fmla="*/ 159 w 271"/>
                <a:gd name="T17" fmla="*/ 171 h 395"/>
                <a:gd name="T18" fmla="*/ 188 w 271"/>
                <a:gd name="T19" fmla="*/ 119 h 395"/>
                <a:gd name="T20" fmla="*/ 205 w 271"/>
                <a:gd name="T21" fmla="*/ 92 h 395"/>
                <a:gd name="T22" fmla="*/ 223 w 271"/>
                <a:gd name="T23" fmla="*/ 63 h 395"/>
                <a:gd name="T24" fmla="*/ 246 w 271"/>
                <a:gd name="T25" fmla="*/ 35 h 395"/>
                <a:gd name="T26" fmla="*/ 271 w 271"/>
                <a:gd name="T27" fmla="*/ 6 h 395"/>
                <a:gd name="T28" fmla="*/ 266 w 271"/>
                <a:gd name="T29" fmla="*/ 0 h 395"/>
                <a:gd name="T30" fmla="*/ 240 w 271"/>
                <a:gd name="T31" fmla="*/ 31 h 395"/>
                <a:gd name="T32" fmla="*/ 218 w 271"/>
                <a:gd name="T33" fmla="*/ 60 h 395"/>
                <a:gd name="T34" fmla="*/ 200 w 271"/>
                <a:gd name="T35" fmla="*/ 88 h 395"/>
                <a:gd name="T36" fmla="*/ 182 w 271"/>
                <a:gd name="T37" fmla="*/ 115 h 395"/>
                <a:gd name="T38" fmla="*/ 153 w 271"/>
                <a:gd name="T39" fmla="*/ 167 h 395"/>
                <a:gd name="T40" fmla="*/ 128 w 271"/>
                <a:gd name="T41" fmla="*/ 217 h 395"/>
                <a:gd name="T42" fmla="*/ 104 w 271"/>
                <a:gd name="T43" fmla="*/ 263 h 395"/>
                <a:gd name="T44" fmla="*/ 77 w 271"/>
                <a:gd name="T45" fmla="*/ 307 h 395"/>
                <a:gd name="T46" fmla="*/ 61 w 271"/>
                <a:gd name="T47" fmla="*/ 328 h 395"/>
                <a:gd name="T48" fmla="*/ 44 w 271"/>
                <a:gd name="T49" fmla="*/ 349 h 395"/>
                <a:gd name="T50" fmla="*/ 24 w 271"/>
                <a:gd name="T51" fmla="*/ 371 h 395"/>
                <a:gd name="T52" fmla="*/ 2 w 271"/>
                <a:gd name="T53" fmla="*/ 390 h 395"/>
                <a:gd name="T54" fmla="*/ 0 w 271"/>
                <a:gd name="T55" fmla="*/ 394 h 395"/>
                <a:gd name="T56" fmla="*/ 2 w 271"/>
                <a:gd name="T57" fmla="*/ 390 h 395"/>
                <a:gd name="T58" fmla="*/ 0 w 271"/>
                <a:gd name="T59" fmla="*/ 392 h 395"/>
                <a:gd name="T60" fmla="*/ 0 w 271"/>
                <a:gd name="T61" fmla="*/ 394 h 395"/>
                <a:gd name="T62" fmla="*/ 7 w 271"/>
                <a:gd name="T63" fmla="*/ 394 h 3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71" h="395">
                  <a:moveTo>
                    <a:pt x="7" y="394"/>
                  </a:moveTo>
                  <a:lnTo>
                    <a:pt x="5" y="395"/>
                  </a:lnTo>
                  <a:lnTo>
                    <a:pt x="29" y="376"/>
                  </a:lnTo>
                  <a:lnTo>
                    <a:pt x="48" y="355"/>
                  </a:lnTo>
                  <a:lnTo>
                    <a:pt x="67" y="334"/>
                  </a:lnTo>
                  <a:lnTo>
                    <a:pt x="82" y="313"/>
                  </a:lnTo>
                  <a:lnTo>
                    <a:pt x="109" y="267"/>
                  </a:lnTo>
                  <a:lnTo>
                    <a:pt x="133" y="221"/>
                  </a:lnTo>
                  <a:lnTo>
                    <a:pt x="159" y="171"/>
                  </a:lnTo>
                  <a:lnTo>
                    <a:pt x="188" y="119"/>
                  </a:lnTo>
                  <a:lnTo>
                    <a:pt x="205" y="92"/>
                  </a:lnTo>
                  <a:lnTo>
                    <a:pt x="223" y="63"/>
                  </a:lnTo>
                  <a:lnTo>
                    <a:pt x="246" y="35"/>
                  </a:lnTo>
                  <a:lnTo>
                    <a:pt x="271" y="6"/>
                  </a:lnTo>
                  <a:lnTo>
                    <a:pt x="266" y="0"/>
                  </a:lnTo>
                  <a:lnTo>
                    <a:pt x="240" y="31"/>
                  </a:lnTo>
                  <a:lnTo>
                    <a:pt x="218" y="60"/>
                  </a:lnTo>
                  <a:lnTo>
                    <a:pt x="200" y="88"/>
                  </a:lnTo>
                  <a:lnTo>
                    <a:pt x="182" y="115"/>
                  </a:lnTo>
                  <a:lnTo>
                    <a:pt x="153" y="167"/>
                  </a:lnTo>
                  <a:lnTo>
                    <a:pt x="128" y="217"/>
                  </a:lnTo>
                  <a:lnTo>
                    <a:pt x="104" y="263"/>
                  </a:lnTo>
                  <a:lnTo>
                    <a:pt x="77" y="307"/>
                  </a:lnTo>
                  <a:lnTo>
                    <a:pt x="61" y="328"/>
                  </a:lnTo>
                  <a:lnTo>
                    <a:pt x="44" y="349"/>
                  </a:lnTo>
                  <a:lnTo>
                    <a:pt x="24" y="371"/>
                  </a:lnTo>
                  <a:lnTo>
                    <a:pt x="2" y="390"/>
                  </a:lnTo>
                  <a:lnTo>
                    <a:pt x="0" y="394"/>
                  </a:lnTo>
                  <a:lnTo>
                    <a:pt x="2" y="390"/>
                  </a:lnTo>
                  <a:lnTo>
                    <a:pt x="0" y="392"/>
                  </a:lnTo>
                  <a:lnTo>
                    <a:pt x="0" y="394"/>
                  </a:lnTo>
                  <a:lnTo>
                    <a:pt x="7" y="39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1" name="Freeform 1205"/>
            <p:cNvSpPr>
              <a:spLocks/>
            </p:cNvSpPr>
            <p:nvPr/>
          </p:nvSpPr>
          <p:spPr bwMode="auto">
            <a:xfrm>
              <a:off x="3651" y="1041"/>
              <a:ext cx="154" cy="401"/>
            </a:xfrm>
            <a:custGeom>
              <a:avLst/>
              <a:gdLst>
                <a:gd name="T0" fmla="*/ 24 w 154"/>
                <a:gd name="T1" fmla="*/ 401 h 401"/>
                <a:gd name="T2" fmla="*/ 26 w 154"/>
                <a:gd name="T3" fmla="*/ 395 h 401"/>
                <a:gd name="T4" fmla="*/ 19 w 154"/>
                <a:gd name="T5" fmla="*/ 383 h 401"/>
                <a:gd name="T6" fmla="*/ 14 w 154"/>
                <a:gd name="T7" fmla="*/ 370 h 401"/>
                <a:gd name="T8" fmla="*/ 11 w 154"/>
                <a:gd name="T9" fmla="*/ 357 h 401"/>
                <a:gd name="T10" fmla="*/ 7 w 154"/>
                <a:gd name="T11" fmla="*/ 345 h 401"/>
                <a:gd name="T12" fmla="*/ 7 w 154"/>
                <a:gd name="T13" fmla="*/ 332 h 401"/>
                <a:gd name="T14" fmla="*/ 7 w 154"/>
                <a:gd name="T15" fmla="*/ 320 h 401"/>
                <a:gd name="T16" fmla="*/ 9 w 154"/>
                <a:gd name="T17" fmla="*/ 307 h 401"/>
                <a:gd name="T18" fmla="*/ 11 w 154"/>
                <a:gd name="T19" fmla="*/ 295 h 401"/>
                <a:gd name="T20" fmla="*/ 17 w 154"/>
                <a:gd name="T21" fmla="*/ 270 h 401"/>
                <a:gd name="T22" fmla="*/ 29 w 154"/>
                <a:gd name="T23" fmla="*/ 245 h 401"/>
                <a:gd name="T24" fmla="*/ 43 w 154"/>
                <a:gd name="T25" fmla="*/ 220 h 401"/>
                <a:gd name="T26" fmla="*/ 58 w 154"/>
                <a:gd name="T27" fmla="*/ 195 h 401"/>
                <a:gd name="T28" fmla="*/ 91 w 154"/>
                <a:gd name="T29" fmla="*/ 145 h 401"/>
                <a:gd name="T30" fmla="*/ 121 w 154"/>
                <a:gd name="T31" fmla="*/ 97 h 401"/>
                <a:gd name="T32" fmla="*/ 135 w 154"/>
                <a:gd name="T33" fmla="*/ 73 h 401"/>
                <a:gd name="T34" fmla="*/ 145 w 154"/>
                <a:gd name="T35" fmla="*/ 48 h 401"/>
                <a:gd name="T36" fmla="*/ 149 w 154"/>
                <a:gd name="T37" fmla="*/ 36 h 401"/>
                <a:gd name="T38" fmla="*/ 152 w 154"/>
                <a:gd name="T39" fmla="*/ 25 h 401"/>
                <a:gd name="T40" fmla="*/ 154 w 154"/>
                <a:gd name="T41" fmla="*/ 11 h 401"/>
                <a:gd name="T42" fmla="*/ 154 w 154"/>
                <a:gd name="T43" fmla="*/ 0 h 401"/>
                <a:gd name="T44" fmla="*/ 147 w 154"/>
                <a:gd name="T45" fmla="*/ 0 h 401"/>
                <a:gd name="T46" fmla="*/ 147 w 154"/>
                <a:gd name="T47" fmla="*/ 11 h 401"/>
                <a:gd name="T48" fmla="*/ 145 w 154"/>
                <a:gd name="T49" fmla="*/ 23 h 401"/>
                <a:gd name="T50" fmla="*/ 142 w 154"/>
                <a:gd name="T51" fmla="*/ 34 h 401"/>
                <a:gd name="T52" fmla="*/ 138 w 154"/>
                <a:gd name="T53" fmla="*/ 46 h 401"/>
                <a:gd name="T54" fmla="*/ 128 w 154"/>
                <a:gd name="T55" fmla="*/ 69 h 401"/>
                <a:gd name="T56" fmla="*/ 116 w 154"/>
                <a:gd name="T57" fmla="*/ 94 h 401"/>
                <a:gd name="T58" fmla="*/ 86 w 154"/>
                <a:gd name="T59" fmla="*/ 142 h 401"/>
                <a:gd name="T60" fmla="*/ 53 w 154"/>
                <a:gd name="T61" fmla="*/ 192 h 401"/>
                <a:gd name="T62" fmla="*/ 38 w 154"/>
                <a:gd name="T63" fmla="*/ 216 h 401"/>
                <a:gd name="T64" fmla="*/ 24 w 154"/>
                <a:gd name="T65" fmla="*/ 241 h 401"/>
                <a:gd name="T66" fmla="*/ 12 w 154"/>
                <a:gd name="T67" fmla="*/ 266 h 401"/>
                <a:gd name="T68" fmla="*/ 4 w 154"/>
                <a:gd name="T69" fmla="*/ 293 h 401"/>
                <a:gd name="T70" fmla="*/ 2 w 154"/>
                <a:gd name="T71" fmla="*/ 307 h 401"/>
                <a:gd name="T72" fmla="*/ 0 w 154"/>
                <a:gd name="T73" fmla="*/ 320 h 401"/>
                <a:gd name="T74" fmla="*/ 0 w 154"/>
                <a:gd name="T75" fmla="*/ 334 h 401"/>
                <a:gd name="T76" fmla="*/ 2 w 154"/>
                <a:gd name="T77" fmla="*/ 345 h 401"/>
                <a:gd name="T78" fmla="*/ 4 w 154"/>
                <a:gd name="T79" fmla="*/ 358 h 401"/>
                <a:gd name="T80" fmla="*/ 9 w 154"/>
                <a:gd name="T81" fmla="*/ 372 h 401"/>
                <a:gd name="T82" fmla="*/ 14 w 154"/>
                <a:gd name="T83" fmla="*/ 385 h 401"/>
                <a:gd name="T84" fmla="*/ 21 w 154"/>
                <a:gd name="T85" fmla="*/ 399 h 401"/>
                <a:gd name="T86" fmla="*/ 23 w 154"/>
                <a:gd name="T87" fmla="*/ 395 h 401"/>
                <a:gd name="T88" fmla="*/ 24 w 154"/>
                <a:gd name="T89" fmla="*/ 401 h 401"/>
                <a:gd name="T90" fmla="*/ 28 w 154"/>
                <a:gd name="T91" fmla="*/ 399 h 401"/>
                <a:gd name="T92" fmla="*/ 26 w 154"/>
                <a:gd name="T93" fmla="*/ 395 h 401"/>
                <a:gd name="T94" fmla="*/ 24 w 154"/>
                <a:gd name="T95" fmla="*/ 401 h 4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54" h="401">
                  <a:moveTo>
                    <a:pt x="24" y="401"/>
                  </a:moveTo>
                  <a:lnTo>
                    <a:pt x="26" y="395"/>
                  </a:lnTo>
                  <a:lnTo>
                    <a:pt x="19" y="383"/>
                  </a:lnTo>
                  <a:lnTo>
                    <a:pt x="14" y="370"/>
                  </a:lnTo>
                  <a:lnTo>
                    <a:pt x="11" y="357"/>
                  </a:lnTo>
                  <a:lnTo>
                    <a:pt x="7" y="345"/>
                  </a:lnTo>
                  <a:lnTo>
                    <a:pt x="7" y="332"/>
                  </a:lnTo>
                  <a:lnTo>
                    <a:pt x="7" y="320"/>
                  </a:lnTo>
                  <a:lnTo>
                    <a:pt x="9" y="307"/>
                  </a:lnTo>
                  <a:lnTo>
                    <a:pt x="11" y="295"/>
                  </a:lnTo>
                  <a:lnTo>
                    <a:pt x="17" y="270"/>
                  </a:lnTo>
                  <a:lnTo>
                    <a:pt x="29" y="245"/>
                  </a:lnTo>
                  <a:lnTo>
                    <a:pt x="43" y="220"/>
                  </a:lnTo>
                  <a:lnTo>
                    <a:pt x="58" y="195"/>
                  </a:lnTo>
                  <a:lnTo>
                    <a:pt x="91" y="145"/>
                  </a:lnTo>
                  <a:lnTo>
                    <a:pt x="121" y="97"/>
                  </a:lnTo>
                  <a:lnTo>
                    <a:pt x="135" y="73"/>
                  </a:lnTo>
                  <a:lnTo>
                    <a:pt x="145" y="48"/>
                  </a:lnTo>
                  <a:lnTo>
                    <a:pt x="149" y="36"/>
                  </a:lnTo>
                  <a:lnTo>
                    <a:pt x="152" y="25"/>
                  </a:lnTo>
                  <a:lnTo>
                    <a:pt x="154" y="11"/>
                  </a:lnTo>
                  <a:lnTo>
                    <a:pt x="154" y="0"/>
                  </a:lnTo>
                  <a:lnTo>
                    <a:pt x="147" y="0"/>
                  </a:lnTo>
                  <a:lnTo>
                    <a:pt x="147" y="11"/>
                  </a:lnTo>
                  <a:lnTo>
                    <a:pt x="145" y="23"/>
                  </a:lnTo>
                  <a:lnTo>
                    <a:pt x="142" y="34"/>
                  </a:lnTo>
                  <a:lnTo>
                    <a:pt x="138" y="46"/>
                  </a:lnTo>
                  <a:lnTo>
                    <a:pt x="128" y="69"/>
                  </a:lnTo>
                  <a:lnTo>
                    <a:pt x="116" y="94"/>
                  </a:lnTo>
                  <a:lnTo>
                    <a:pt x="86" y="142"/>
                  </a:lnTo>
                  <a:lnTo>
                    <a:pt x="53" y="192"/>
                  </a:lnTo>
                  <a:lnTo>
                    <a:pt x="38" y="216"/>
                  </a:lnTo>
                  <a:lnTo>
                    <a:pt x="24" y="241"/>
                  </a:lnTo>
                  <a:lnTo>
                    <a:pt x="12" y="266"/>
                  </a:lnTo>
                  <a:lnTo>
                    <a:pt x="4" y="293"/>
                  </a:lnTo>
                  <a:lnTo>
                    <a:pt x="2" y="307"/>
                  </a:lnTo>
                  <a:lnTo>
                    <a:pt x="0" y="320"/>
                  </a:lnTo>
                  <a:lnTo>
                    <a:pt x="0" y="334"/>
                  </a:lnTo>
                  <a:lnTo>
                    <a:pt x="2" y="345"/>
                  </a:lnTo>
                  <a:lnTo>
                    <a:pt x="4" y="358"/>
                  </a:lnTo>
                  <a:lnTo>
                    <a:pt x="9" y="372"/>
                  </a:lnTo>
                  <a:lnTo>
                    <a:pt x="14" y="385"/>
                  </a:lnTo>
                  <a:lnTo>
                    <a:pt x="21" y="399"/>
                  </a:lnTo>
                  <a:lnTo>
                    <a:pt x="23" y="395"/>
                  </a:lnTo>
                  <a:lnTo>
                    <a:pt x="24" y="401"/>
                  </a:lnTo>
                  <a:lnTo>
                    <a:pt x="28" y="399"/>
                  </a:lnTo>
                  <a:lnTo>
                    <a:pt x="26" y="395"/>
                  </a:lnTo>
                  <a:lnTo>
                    <a:pt x="24" y="40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2" name="Freeform 1206"/>
            <p:cNvSpPr>
              <a:spLocks/>
            </p:cNvSpPr>
            <p:nvPr/>
          </p:nvSpPr>
          <p:spPr bwMode="auto">
            <a:xfrm>
              <a:off x="3580" y="1436"/>
              <a:ext cx="95" cy="232"/>
            </a:xfrm>
            <a:custGeom>
              <a:avLst/>
              <a:gdLst>
                <a:gd name="T0" fmla="*/ 41 w 95"/>
                <a:gd name="T1" fmla="*/ 232 h 232"/>
                <a:gd name="T2" fmla="*/ 41 w 95"/>
                <a:gd name="T3" fmla="*/ 226 h 232"/>
                <a:gd name="T4" fmla="*/ 29 w 95"/>
                <a:gd name="T5" fmla="*/ 203 h 232"/>
                <a:gd name="T6" fmla="*/ 20 w 95"/>
                <a:gd name="T7" fmla="*/ 180 h 232"/>
                <a:gd name="T8" fmla="*/ 13 w 95"/>
                <a:gd name="T9" fmla="*/ 159 h 232"/>
                <a:gd name="T10" fmla="*/ 8 w 95"/>
                <a:gd name="T11" fmla="*/ 142 h 232"/>
                <a:gd name="T12" fmla="*/ 7 w 95"/>
                <a:gd name="T13" fmla="*/ 125 h 232"/>
                <a:gd name="T14" fmla="*/ 7 w 95"/>
                <a:gd name="T15" fmla="*/ 107 h 232"/>
                <a:gd name="T16" fmla="*/ 8 w 95"/>
                <a:gd name="T17" fmla="*/ 94 h 232"/>
                <a:gd name="T18" fmla="*/ 12 w 95"/>
                <a:gd name="T19" fmla="*/ 81 h 232"/>
                <a:gd name="T20" fmla="*/ 17 w 95"/>
                <a:gd name="T21" fmla="*/ 69 h 232"/>
                <a:gd name="T22" fmla="*/ 24 w 95"/>
                <a:gd name="T23" fmla="*/ 58 h 232"/>
                <a:gd name="T24" fmla="*/ 32 w 95"/>
                <a:gd name="T25" fmla="*/ 48 h 232"/>
                <a:gd name="T26" fmla="*/ 42 w 95"/>
                <a:gd name="T27" fmla="*/ 38 h 232"/>
                <a:gd name="T28" fmla="*/ 54 w 95"/>
                <a:gd name="T29" fmla="*/ 29 h 232"/>
                <a:gd name="T30" fmla="*/ 66 w 95"/>
                <a:gd name="T31" fmla="*/ 21 h 232"/>
                <a:gd name="T32" fmla="*/ 82 w 95"/>
                <a:gd name="T33" fmla="*/ 13 h 232"/>
                <a:gd name="T34" fmla="*/ 95 w 95"/>
                <a:gd name="T35" fmla="*/ 6 h 232"/>
                <a:gd name="T36" fmla="*/ 94 w 95"/>
                <a:gd name="T37" fmla="*/ 0 h 232"/>
                <a:gd name="T38" fmla="*/ 78 w 95"/>
                <a:gd name="T39" fmla="*/ 6 h 232"/>
                <a:gd name="T40" fmla="*/ 65 w 95"/>
                <a:gd name="T41" fmla="*/ 15 h 232"/>
                <a:gd name="T42" fmla="*/ 51 w 95"/>
                <a:gd name="T43" fmla="*/ 23 h 232"/>
                <a:gd name="T44" fmla="*/ 39 w 95"/>
                <a:gd name="T45" fmla="*/ 33 h 232"/>
                <a:gd name="T46" fmla="*/ 29 w 95"/>
                <a:gd name="T47" fmla="*/ 42 h 232"/>
                <a:gd name="T48" fmla="*/ 18 w 95"/>
                <a:gd name="T49" fmla="*/ 54 h 232"/>
                <a:gd name="T50" fmla="*/ 12 w 95"/>
                <a:gd name="T51" fmla="*/ 65 h 232"/>
                <a:gd name="T52" fmla="*/ 5 w 95"/>
                <a:gd name="T53" fmla="*/ 79 h 232"/>
                <a:gd name="T54" fmla="*/ 1 w 95"/>
                <a:gd name="T55" fmla="*/ 92 h 232"/>
                <a:gd name="T56" fmla="*/ 0 w 95"/>
                <a:gd name="T57" fmla="*/ 107 h 232"/>
                <a:gd name="T58" fmla="*/ 0 w 95"/>
                <a:gd name="T59" fmla="*/ 125 h 232"/>
                <a:gd name="T60" fmla="*/ 1 w 95"/>
                <a:gd name="T61" fmla="*/ 142 h 232"/>
                <a:gd name="T62" fmla="*/ 7 w 95"/>
                <a:gd name="T63" fmla="*/ 163 h 232"/>
                <a:gd name="T64" fmla="*/ 13 w 95"/>
                <a:gd name="T65" fmla="*/ 184 h 232"/>
                <a:gd name="T66" fmla="*/ 24 w 95"/>
                <a:gd name="T67" fmla="*/ 207 h 232"/>
                <a:gd name="T68" fmla="*/ 36 w 95"/>
                <a:gd name="T69" fmla="*/ 230 h 232"/>
                <a:gd name="T70" fmla="*/ 36 w 95"/>
                <a:gd name="T71" fmla="*/ 226 h 232"/>
                <a:gd name="T72" fmla="*/ 41 w 95"/>
                <a:gd name="T73" fmla="*/ 232 h 232"/>
                <a:gd name="T74" fmla="*/ 42 w 95"/>
                <a:gd name="T75" fmla="*/ 230 h 232"/>
                <a:gd name="T76" fmla="*/ 41 w 95"/>
                <a:gd name="T77" fmla="*/ 226 h 232"/>
                <a:gd name="T78" fmla="*/ 41 w 95"/>
                <a:gd name="T79" fmla="*/ 232 h 2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5" h="232">
                  <a:moveTo>
                    <a:pt x="41" y="232"/>
                  </a:moveTo>
                  <a:lnTo>
                    <a:pt x="41" y="226"/>
                  </a:lnTo>
                  <a:lnTo>
                    <a:pt x="29" y="203"/>
                  </a:lnTo>
                  <a:lnTo>
                    <a:pt x="20" y="180"/>
                  </a:lnTo>
                  <a:lnTo>
                    <a:pt x="13" y="159"/>
                  </a:lnTo>
                  <a:lnTo>
                    <a:pt x="8" y="142"/>
                  </a:lnTo>
                  <a:lnTo>
                    <a:pt x="7" y="125"/>
                  </a:lnTo>
                  <a:lnTo>
                    <a:pt x="7" y="107"/>
                  </a:lnTo>
                  <a:lnTo>
                    <a:pt x="8" y="94"/>
                  </a:lnTo>
                  <a:lnTo>
                    <a:pt x="12" y="81"/>
                  </a:lnTo>
                  <a:lnTo>
                    <a:pt x="17" y="69"/>
                  </a:lnTo>
                  <a:lnTo>
                    <a:pt x="24" y="58"/>
                  </a:lnTo>
                  <a:lnTo>
                    <a:pt x="32" y="48"/>
                  </a:lnTo>
                  <a:lnTo>
                    <a:pt x="42" y="38"/>
                  </a:lnTo>
                  <a:lnTo>
                    <a:pt x="54" y="29"/>
                  </a:lnTo>
                  <a:lnTo>
                    <a:pt x="66" y="21"/>
                  </a:lnTo>
                  <a:lnTo>
                    <a:pt x="82" y="13"/>
                  </a:lnTo>
                  <a:lnTo>
                    <a:pt x="95" y="6"/>
                  </a:lnTo>
                  <a:lnTo>
                    <a:pt x="94" y="0"/>
                  </a:lnTo>
                  <a:lnTo>
                    <a:pt x="78" y="6"/>
                  </a:lnTo>
                  <a:lnTo>
                    <a:pt x="65" y="15"/>
                  </a:lnTo>
                  <a:lnTo>
                    <a:pt x="51" y="23"/>
                  </a:lnTo>
                  <a:lnTo>
                    <a:pt x="39" y="33"/>
                  </a:lnTo>
                  <a:lnTo>
                    <a:pt x="29" y="42"/>
                  </a:lnTo>
                  <a:lnTo>
                    <a:pt x="18" y="54"/>
                  </a:lnTo>
                  <a:lnTo>
                    <a:pt x="12" y="65"/>
                  </a:lnTo>
                  <a:lnTo>
                    <a:pt x="5" y="79"/>
                  </a:lnTo>
                  <a:lnTo>
                    <a:pt x="1" y="92"/>
                  </a:lnTo>
                  <a:lnTo>
                    <a:pt x="0" y="107"/>
                  </a:lnTo>
                  <a:lnTo>
                    <a:pt x="0" y="125"/>
                  </a:lnTo>
                  <a:lnTo>
                    <a:pt x="1" y="142"/>
                  </a:lnTo>
                  <a:lnTo>
                    <a:pt x="7" y="163"/>
                  </a:lnTo>
                  <a:lnTo>
                    <a:pt x="13" y="184"/>
                  </a:lnTo>
                  <a:lnTo>
                    <a:pt x="24" y="207"/>
                  </a:lnTo>
                  <a:lnTo>
                    <a:pt x="36" y="230"/>
                  </a:lnTo>
                  <a:lnTo>
                    <a:pt x="36" y="226"/>
                  </a:lnTo>
                  <a:lnTo>
                    <a:pt x="41" y="232"/>
                  </a:lnTo>
                  <a:lnTo>
                    <a:pt x="42" y="230"/>
                  </a:lnTo>
                  <a:lnTo>
                    <a:pt x="41" y="226"/>
                  </a:lnTo>
                  <a:lnTo>
                    <a:pt x="41" y="23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3" name="Freeform 1207"/>
            <p:cNvSpPr>
              <a:spLocks/>
            </p:cNvSpPr>
            <p:nvPr/>
          </p:nvSpPr>
          <p:spPr bwMode="auto">
            <a:xfrm>
              <a:off x="3532" y="1662"/>
              <a:ext cx="89" cy="144"/>
            </a:xfrm>
            <a:custGeom>
              <a:avLst/>
              <a:gdLst>
                <a:gd name="T0" fmla="*/ 20 w 89"/>
                <a:gd name="T1" fmla="*/ 144 h 144"/>
                <a:gd name="T2" fmla="*/ 22 w 89"/>
                <a:gd name="T3" fmla="*/ 139 h 144"/>
                <a:gd name="T4" fmla="*/ 14 w 89"/>
                <a:gd name="T5" fmla="*/ 131 h 144"/>
                <a:gd name="T6" fmla="*/ 8 w 89"/>
                <a:gd name="T7" fmla="*/ 121 h 144"/>
                <a:gd name="T8" fmla="*/ 7 w 89"/>
                <a:gd name="T9" fmla="*/ 114 h 144"/>
                <a:gd name="T10" fmla="*/ 5 w 89"/>
                <a:gd name="T11" fmla="*/ 104 h 144"/>
                <a:gd name="T12" fmla="*/ 7 w 89"/>
                <a:gd name="T13" fmla="*/ 96 h 144"/>
                <a:gd name="T14" fmla="*/ 10 w 89"/>
                <a:gd name="T15" fmla="*/ 89 h 144"/>
                <a:gd name="T16" fmla="*/ 14 w 89"/>
                <a:gd name="T17" fmla="*/ 81 h 144"/>
                <a:gd name="T18" fmla="*/ 20 w 89"/>
                <a:gd name="T19" fmla="*/ 73 h 144"/>
                <a:gd name="T20" fmla="*/ 34 w 89"/>
                <a:gd name="T21" fmla="*/ 58 h 144"/>
                <a:gd name="T22" fmla="*/ 53 w 89"/>
                <a:gd name="T23" fmla="*/ 41 h 144"/>
                <a:gd name="T24" fmla="*/ 72 w 89"/>
                <a:gd name="T25" fmla="*/ 23 h 144"/>
                <a:gd name="T26" fmla="*/ 89 w 89"/>
                <a:gd name="T27" fmla="*/ 6 h 144"/>
                <a:gd name="T28" fmla="*/ 84 w 89"/>
                <a:gd name="T29" fmla="*/ 0 h 144"/>
                <a:gd name="T30" fmla="*/ 66 w 89"/>
                <a:gd name="T31" fmla="*/ 18 h 144"/>
                <a:gd name="T32" fmla="*/ 48 w 89"/>
                <a:gd name="T33" fmla="*/ 35 h 144"/>
                <a:gd name="T34" fmla="*/ 31 w 89"/>
                <a:gd name="T35" fmla="*/ 52 h 144"/>
                <a:gd name="T36" fmla="*/ 15 w 89"/>
                <a:gd name="T37" fmla="*/ 70 h 144"/>
                <a:gd name="T38" fmla="*/ 8 w 89"/>
                <a:gd name="T39" fmla="*/ 77 h 144"/>
                <a:gd name="T40" fmla="*/ 5 w 89"/>
                <a:gd name="T41" fmla="*/ 87 h 144"/>
                <a:gd name="T42" fmla="*/ 2 w 89"/>
                <a:gd name="T43" fmla="*/ 94 h 144"/>
                <a:gd name="T44" fmla="*/ 0 w 89"/>
                <a:gd name="T45" fmla="*/ 104 h 144"/>
                <a:gd name="T46" fmla="*/ 0 w 89"/>
                <a:gd name="T47" fmla="*/ 114 h 144"/>
                <a:gd name="T48" fmla="*/ 3 w 89"/>
                <a:gd name="T49" fmla="*/ 123 h 144"/>
                <a:gd name="T50" fmla="*/ 8 w 89"/>
                <a:gd name="T51" fmla="*/ 135 h 144"/>
                <a:gd name="T52" fmla="*/ 17 w 89"/>
                <a:gd name="T53" fmla="*/ 144 h 144"/>
                <a:gd name="T54" fmla="*/ 17 w 89"/>
                <a:gd name="T55" fmla="*/ 139 h 144"/>
                <a:gd name="T56" fmla="*/ 20 w 89"/>
                <a:gd name="T57" fmla="*/ 144 h 144"/>
                <a:gd name="T58" fmla="*/ 24 w 89"/>
                <a:gd name="T59" fmla="*/ 142 h 144"/>
                <a:gd name="T60" fmla="*/ 22 w 89"/>
                <a:gd name="T61" fmla="*/ 139 h 144"/>
                <a:gd name="T62" fmla="*/ 20 w 89"/>
                <a:gd name="T63" fmla="*/ 144 h 1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9" h="144">
                  <a:moveTo>
                    <a:pt x="20" y="144"/>
                  </a:moveTo>
                  <a:lnTo>
                    <a:pt x="22" y="139"/>
                  </a:lnTo>
                  <a:lnTo>
                    <a:pt x="14" y="131"/>
                  </a:lnTo>
                  <a:lnTo>
                    <a:pt x="8" y="121"/>
                  </a:lnTo>
                  <a:lnTo>
                    <a:pt x="7" y="114"/>
                  </a:lnTo>
                  <a:lnTo>
                    <a:pt x="5" y="104"/>
                  </a:lnTo>
                  <a:lnTo>
                    <a:pt x="7" y="96"/>
                  </a:lnTo>
                  <a:lnTo>
                    <a:pt x="10" y="89"/>
                  </a:lnTo>
                  <a:lnTo>
                    <a:pt x="14" y="81"/>
                  </a:lnTo>
                  <a:lnTo>
                    <a:pt x="20" y="73"/>
                  </a:lnTo>
                  <a:lnTo>
                    <a:pt x="34" y="58"/>
                  </a:lnTo>
                  <a:lnTo>
                    <a:pt x="53" y="41"/>
                  </a:lnTo>
                  <a:lnTo>
                    <a:pt x="72" y="23"/>
                  </a:lnTo>
                  <a:lnTo>
                    <a:pt x="89" y="6"/>
                  </a:lnTo>
                  <a:lnTo>
                    <a:pt x="84" y="0"/>
                  </a:lnTo>
                  <a:lnTo>
                    <a:pt x="66" y="18"/>
                  </a:lnTo>
                  <a:lnTo>
                    <a:pt x="48" y="35"/>
                  </a:lnTo>
                  <a:lnTo>
                    <a:pt x="31" y="52"/>
                  </a:lnTo>
                  <a:lnTo>
                    <a:pt x="15" y="70"/>
                  </a:lnTo>
                  <a:lnTo>
                    <a:pt x="8" y="77"/>
                  </a:lnTo>
                  <a:lnTo>
                    <a:pt x="5" y="87"/>
                  </a:lnTo>
                  <a:lnTo>
                    <a:pt x="2" y="94"/>
                  </a:lnTo>
                  <a:lnTo>
                    <a:pt x="0" y="104"/>
                  </a:lnTo>
                  <a:lnTo>
                    <a:pt x="0" y="114"/>
                  </a:lnTo>
                  <a:lnTo>
                    <a:pt x="3" y="123"/>
                  </a:lnTo>
                  <a:lnTo>
                    <a:pt x="8" y="135"/>
                  </a:lnTo>
                  <a:lnTo>
                    <a:pt x="17" y="144"/>
                  </a:lnTo>
                  <a:lnTo>
                    <a:pt x="17" y="139"/>
                  </a:lnTo>
                  <a:lnTo>
                    <a:pt x="20" y="144"/>
                  </a:lnTo>
                  <a:lnTo>
                    <a:pt x="24" y="142"/>
                  </a:lnTo>
                  <a:lnTo>
                    <a:pt x="22" y="139"/>
                  </a:lnTo>
                  <a:lnTo>
                    <a:pt x="20" y="1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4" name="Freeform 1208"/>
            <p:cNvSpPr>
              <a:spLocks/>
            </p:cNvSpPr>
            <p:nvPr/>
          </p:nvSpPr>
          <p:spPr bwMode="auto">
            <a:xfrm>
              <a:off x="3336" y="1801"/>
              <a:ext cx="216" cy="301"/>
            </a:xfrm>
            <a:custGeom>
              <a:avLst/>
              <a:gdLst>
                <a:gd name="T0" fmla="*/ 5 w 216"/>
                <a:gd name="T1" fmla="*/ 293 h 301"/>
                <a:gd name="T2" fmla="*/ 10 w 216"/>
                <a:gd name="T3" fmla="*/ 293 h 301"/>
                <a:gd name="T4" fmla="*/ 7 w 216"/>
                <a:gd name="T5" fmla="*/ 284 h 301"/>
                <a:gd name="T6" fmla="*/ 7 w 216"/>
                <a:gd name="T7" fmla="*/ 274 h 301"/>
                <a:gd name="T8" fmla="*/ 7 w 216"/>
                <a:gd name="T9" fmla="*/ 264 h 301"/>
                <a:gd name="T10" fmla="*/ 7 w 216"/>
                <a:gd name="T11" fmla="*/ 255 h 301"/>
                <a:gd name="T12" fmla="*/ 12 w 216"/>
                <a:gd name="T13" fmla="*/ 234 h 301"/>
                <a:gd name="T14" fmla="*/ 19 w 216"/>
                <a:gd name="T15" fmla="*/ 215 h 301"/>
                <a:gd name="T16" fmla="*/ 29 w 216"/>
                <a:gd name="T17" fmla="*/ 193 h 301"/>
                <a:gd name="T18" fmla="*/ 41 w 216"/>
                <a:gd name="T19" fmla="*/ 174 h 301"/>
                <a:gd name="T20" fmla="*/ 54 w 216"/>
                <a:gd name="T21" fmla="*/ 153 h 301"/>
                <a:gd name="T22" fmla="*/ 71 w 216"/>
                <a:gd name="T23" fmla="*/ 134 h 301"/>
                <a:gd name="T24" fmla="*/ 89 w 216"/>
                <a:gd name="T25" fmla="*/ 115 h 301"/>
                <a:gd name="T26" fmla="*/ 107 w 216"/>
                <a:gd name="T27" fmla="*/ 97 h 301"/>
                <a:gd name="T28" fmla="*/ 126 w 216"/>
                <a:gd name="T29" fmla="*/ 80 h 301"/>
                <a:gd name="T30" fmla="*/ 145 w 216"/>
                <a:gd name="T31" fmla="*/ 63 h 301"/>
                <a:gd name="T32" fmla="*/ 182 w 216"/>
                <a:gd name="T33" fmla="*/ 32 h 301"/>
                <a:gd name="T34" fmla="*/ 216 w 216"/>
                <a:gd name="T35" fmla="*/ 5 h 301"/>
                <a:gd name="T36" fmla="*/ 213 w 216"/>
                <a:gd name="T37" fmla="*/ 0 h 301"/>
                <a:gd name="T38" fmla="*/ 179 w 216"/>
                <a:gd name="T39" fmla="*/ 26 h 301"/>
                <a:gd name="T40" fmla="*/ 141 w 216"/>
                <a:gd name="T41" fmla="*/ 57 h 301"/>
                <a:gd name="T42" fmla="*/ 123 w 216"/>
                <a:gd name="T43" fmla="*/ 74 h 301"/>
                <a:gd name="T44" fmla="*/ 102 w 216"/>
                <a:gd name="T45" fmla="*/ 92 h 301"/>
                <a:gd name="T46" fmla="*/ 85 w 216"/>
                <a:gd name="T47" fmla="*/ 111 h 301"/>
                <a:gd name="T48" fmla="*/ 66 w 216"/>
                <a:gd name="T49" fmla="*/ 130 h 301"/>
                <a:gd name="T50" fmla="*/ 51 w 216"/>
                <a:gd name="T51" fmla="*/ 149 h 301"/>
                <a:gd name="T52" fmla="*/ 36 w 216"/>
                <a:gd name="T53" fmla="*/ 168 h 301"/>
                <a:gd name="T54" fmla="*/ 24 w 216"/>
                <a:gd name="T55" fmla="*/ 190 h 301"/>
                <a:gd name="T56" fmla="*/ 12 w 216"/>
                <a:gd name="T57" fmla="*/ 211 h 301"/>
                <a:gd name="T58" fmla="*/ 5 w 216"/>
                <a:gd name="T59" fmla="*/ 232 h 301"/>
                <a:gd name="T60" fmla="*/ 2 w 216"/>
                <a:gd name="T61" fmla="*/ 253 h 301"/>
                <a:gd name="T62" fmla="*/ 0 w 216"/>
                <a:gd name="T63" fmla="*/ 264 h 301"/>
                <a:gd name="T64" fmla="*/ 0 w 216"/>
                <a:gd name="T65" fmla="*/ 274 h 301"/>
                <a:gd name="T66" fmla="*/ 2 w 216"/>
                <a:gd name="T67" fmla="*/ 286 h 301"/>
                <a:gd name="T68" fmla="*/ 3 w 216"/>
                <a:gd name="T69" fmla="*/ 295 h 301"/>
                <a:gd name="T70" fmla="*/ 8 w 216"/>
                <a:gd name="T71" fmla="*/ 297 h 301"/>
                <a:gd name="T72" fmla="*/ 3 w 216"/>
                <a:gd name="T73" fmla="*/ 295 h 301"/>
                <a:gd name="T74" fmla="*/ 5 w 216"/>
                <a:gd name="T75" fmla="*/ 301 h 301"/>
                <a:gd name="T76" fmla="*/ 8 w 216"/>
                <a:gd name="T77" fmla="*/ 297 h 301"/>
                <a:gd name="T78" fmla="*/ 5 w 216"/>
                <a:gd name="T79" fmla="*/ 293 h 3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 h="301">
                  <a:moveTo>
                    <a:pt x="5" y="293"/>
                  </a:moveTo>
                  <a:lnTo>
                    <a:pt x="10" y="293"/>
                  </a:lnTo>
                  <a:lnTo>
                    <a:pt x="7" y="284"/>
                  </a:lnTo>
                  <a:lnTo>
                    <a:pt x="7" y="274"/>
                  </a:lnTo>
                  <a:lnTo>
                    <a:pt x="7" y="264"/>
                  </a:lnTo>
                  <a:lnTo>
                    <a:pt x="7" y="255"/>
                  </a:lnTo>
                  <a:lnTo>
                    <a:pt x="12" y="234"/>
                  </a:lnTo>
                  <a:lnTo>
                    <a:pt x="19" y="215"/>
                  </a:lnTo>
                  <a:lnTo>
                    <a:pt x="29" y="193"/>
                  </a:lnTo>
                  <a:lnTo>
                    <a:pt x="41" y="174"/>
                  </a:lnTo>
                  <a:lnTo>
                    <a:pt x="54" y="153"/>
                  </a:lnTo>
                  <a:lnTo>
                    <a:pt x="71" y="134"/>
                  </a:lnTo>
                  <a:lnTo>
                    <a:pt x="89" y="115"/>
                  </a:lnTo>
                  <a:lnTo>
                    <a:pt x="107" y="97"/>
                  </a:lnTo>
                  <a:lnTo>
                    <a:pt x="126" y="80"/>
                  </a:lnTo>
                  <a:lnTo>
                    <a:pt x="145" y="63"/>
                  </a:lnTo>
                  <a:lnTo>
                    <a:pt x="182" y="32"/>
                  </a:lnTo>
                  <a:lnTo>
                    <a:pt x="216" y="5"/>
                  </a:lnTo>
                  <a:lnTo>
                    <a:pt x="213" y="0"/>
                  </a:lnTo>
                  <a:lnTo>
                    <a:pt x="179" y="26"/>
                  </a:lnTo>
                  <a:lnTo>
                    <a:pt x="141" y="57"/>
                  </a:lnTo>
                  <a:lnTo>
                    <a:pt x="123" y="74"/>
                  </a:lnTo>
                  <a:lnTo>
                    <a:pt x="102" y="92"/>
                  </a:lnTo>
                  <a:lnTo>
                    <a:pt x="85" y="111"/>
                  </a:lnTo>
                  <a:lnTo>
                    <a:pt x="66" y="130"/>
                  </a:lnTo>
                  <a:lnTo>
                    <a:pt x="51" y="149"/>
                  </a:lnTo>
                  <a:lnTo>
                    <a:pt x="36" y="168"/>
                  </a:lnTo>
                  <a:lnTo>
                    <a:pt x="24" y="190"/>
                  </a:lnTo>
                  <a:lnTo>
                    <a:pt x="12" y="211"/>
                  </a:lnTo>
                  <a:lnTo>
                    <a:pt x="5" y="232"/>
                  </a:lnTo>
                  <a:lnTo>
                    <a:pt x="2" y="253"/>
                  </a:lnTo>
                  <a:lnTo>
                    <a:pt x="0" y="264"/>
                  </a:lnTo>
                  <a:lnTo>
                    <a:pt x="0" y="274"/>
                  </a:lnTo>
                  <a:lnTo>
                    <a:pt x="2" y="286"/>
                  </a:lnTo>
                  <a:lnTo>
                    <a:pt x="3" y="295"/>
                  </a:lnTo>
                  <a:lnTo>
                    <a:pt x="8" y="297"/>
                  </a:lnTo>
                  <a:lnTo>
                    <a:pt x="3" y="295"/>
                  </a:lnTo>
                  <a:lnTo>
                    <a:pt x="5" y="301"/>
                  </a:lnTo>
                  <a:lnTo>
                    <a:pt x="8" y="297"/>
                  </a:lnTo>
                  <a:lnTo>
                    <a:pt x="5" y="29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5" name="Freeform 1209"/>
            <p:cNvSpPr>
              <a:spLocks/>
            </p:cNvSpPr>
            <p:nvPr/>
          </p:nvSpPr>
          <p:spPr bwMode="auto">
            <a:xfrm>
              <a:off x="3341" y="1975"/>
              <a:ext cx="172" cy="123"/>
            </a:xfrm>
            <a:custGeom>
              <a:avLst/>
              <a:gdLst>
                <a:gd name="T0" fmla="*/ 170 w 172"/>
                <a:gd name="T1" fmla="*/ 66 h 123"/>
                <a:gd name="T2" fmla="*/ 172 w 172"/>
                <a:gd name="T3" fmla="*/ 64 h 123"/>
                <a:gd name="T4" fmla="*/ 170 w 172"/>
                <a:gd name="T5" fmla="*/ 50 h 123"/>
                <a:gd name="T6" fmla="*/ 170 w 172"/>
                <a:gd name="T7" fmla="*/ 39 h 123"/>
                <a:gd name="T8" fmla="*/ 169 w 172"/>
                <a:gd name="T9" fmla="*/ 27 h 123"/>
                <a:gd name="T10" fmla="*/ 165 w 172"/>
                <a:gd name="T11" fmla="*/ 19 h 123"/>
                <a:gd name="T12" fmla="*/ 162 w 172"/>
                <a:gd name="T13" fmla="*/ 12 h 123"/>
                <a:gd name="T14" fmla="*/ 159 w 172"/>
                <a:gd name="T15" fmla="*/ 6 h 123"/>
                <a:gd name="T16" fmla="*/ 153 w 172"/>
                <a:gd name="T17" fmla="*/ 2 h 123"/>
                <a:gd name="T18" fmla="*/ 148 w 172"/>
                <a:gd name="T19" fmla="*/ 0 h 123"/>
                <a:gd name="T20" fmla="*/ 142 w 172"/>
                <a:gd name="T21" fmla="*/ 0 h 123"/>
                <a:gd name="T22" fmla="*/ 136 w 172"/>
                <a:gd name="T23" fmla="*/ 0 h 123"/>
                <a:gd name="T24" fmla="*/ 130 w 172"/>
                <a:gd name="T25" fmla="*/ 0 h 123"/>
                <a:gd name="T26" fmla="*/ 123 w 172"/>
                <a:gd name="T27" fmla="*/ 4 h 123"/>
                <a:gd name="T28" fmla="*/ 109 w 172"/>
                <a:gd name="T29" fmla="*/ 10 h 123"/>
                <a:gd name="T30" fmla="*/ 95 w 172"/>
                <a:gd name="T31" fmla="*/ 21 h 123"/>
                <a:gd name="T32" fmla="*/ 66 w 172"/>
                <a:gd name="T33" fmla="*/ 46 h 123"/>
                <a:gd name="T34" fmla="*/ 39 w 172"/>
                <a:gd name="T35" fmla="*/ 75 h 123"/>
                <a:gd name="T36" fmla="*/ 15 w 172"/>
                <a:gd name="T37" fmla="*/ 100 h 123"/>
                <a:gd name="T38" fmla="*/ 0 w 172"/>
                <a:gd name="T39" fmla="*/ 119 h 123"/>
                <a:gd name="T40" fmla="*/ 3 w 172"/>
                <a:gd name="T41" fmla="*/ 123 h 123"/>
                <a:gd name="T42" fmla="*/ 20 w 172"/>
                <a:gd name="T43" fmla="*/ 106 h 123"/>
                <a:gd name="T44" fmla="*/ 44 w 172"/>
                <a:gd name="T45" fmla="*/ 81 h 123"/>
                <a:gd name="T46" fmla="*/ 70 w 172"/>
                <a:gd name="T47" fmla="*/ 52 h 123"/>
                <a:gd name="T48" fmla="*/ 99 w 172"/>
                <a:gd name="T49" fmla="*/ 27 h 123"/>
                <a:gd name="T50" fmla="*/ 113 w 172"/>
                <a:gd name="T51" fmla="*/ 18 h 123"/>
                <a:gd name="T52" fmla="*/ 126 w 172"/>
                <a:gd name="T53" fmla="*/ 10 h 123"/>
                <a:gd name="T54" fmla="*/ 131 w 172"/>
                <a:gd name="T55" fmla="*/ 8 h 123"/>
                <a:gd name="T56" fmla="*/ 136 w 172"/>
                <a:gd name="T57" fmla="*/ 6 h 123"/>
                <a:gd name="T58" fmla="*/ 142 w 172"/>
                <a:gd name="T59" fmla="*/ 6 h 123"/>
                <a:gd name="T60" fmla="*/ 147 w 172"/>
                <a:gd name="T61" fmla="*/ 8 h 123"/>
                <a:gd name="T62" fmla="*/ 150 w 172"/>
                <a:gd name="T63" fmla="*/ 10 h 123"/>
                <a:gd name="T64" fmla="*/ 153 w 172"/>
                <a:gd name="T65" fmla="*/ 12 h 123"/>
                <a:gd name="T66" fmla="*/ 157 w 172"/>
                <a:gd name="T67" fmla="*/ 16 h 123"/>
                <a:gd name="T68" fmla="*/ 160 w 172"/>
                <a:gd name="T69" fmla="*/ 21 h 123"/>
                <a:gd name="T70" fmla="*/ 162 w 172"/>
                <a:gd name="T71" fmla="*/ 29 h 123"/>
                <a:gd name="T72" fmla="*/ 164 w 172"/>
                <a:gd name="T73" fmla="*/ 39 h 123"/>
                <a:gd name="T74" fmla="*/ 165 w 172"/>
                <a:gd name="T75" fmla="*/ 50 h 123"/>
                <a:gd name="T76" fmla="*/ 165 w 172"/>
                <a:gd name="T77" fmla="*/ 64 h 123"/>
                <a:gd name="T78" fmla="*/ 165 w 172"/>
                <a:gd name="T79" fmla="*/ 62 h 123"/>
                <a:gd name="T80" fmla="*/ 170 w 172"/>
                <a:gd name="T81" fmla="*/ 66 h 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2" h="123">
                  <a:moveTo>
                    <a:pt x="170" y="66"/>
                  </a:moveTo>
                  <a:lnTo>
                    <a:pt x="172" y="64"/>
                  </a:lnTo>
                  <a:lnTo>
                    <a:pt x="170" y="50"/>
                  </a:lnTo>
                  <a:lnTo>
                    <a:pt x="170" y="39"/>
                  </a:lnTo>
                  <a:lnTo>
                    <a:pt x="169" y="27"/>
                  </a:lnTo>
                  <a:lnTo>
                    <a:pt x="165" y="19"/>
                  </a:lnTo>
                  <a:lnTo>
                    <a:pt x="162" y="12"/>
                  </a:lnTo>
                  <a:lnTo>
                    <a:pt x="159" y="6"/>
                  </a:lnTo>
                  <a:lnTo>
                    <a:pt x="153" y="2"/>
                  </a:lnTo>
                  <a:lnTo>
                    <a:pt x="148" y="0"/>
                  </a:lnTo>
                  <a:lnTo>
                    <a:pt x="142" y="0"/>
                  </a:lnTo>
                  <a:lnTo>
                    <a:pt x="136" y="0"/>
                  </a:lnTo>
                  <a:lnTo>
                    <a:pt x="130" y="0"/>
                  </a:lnTo>
                  <a:lnTo>
                    <a:pt x="123" y="4"/>
                  </a:lnTo>
                  <a:lnTo>
                    <a:pt x="109" y="10"/>
                  </a:lnTo>
                  <a:lnTo>
                    <a:pt x="95" y="21"/>
                  </a:lnTo>
                  <a:lnTo>
                    <a:pt x="66" y="46"/>
                  </a:lnTo>
                  <a:lnTo>
                    <a:pt x="39" y="75"/>
                  </a:lnTo>
                  <a:lnTo>
                    <a:pt x="15" y="100"/>
                  </a:lnTo>
                  <a:lnTo>
                    <a:pt x="0" y="119"/>
                  </a:lnTo>
                  <a:lnTo>
                    <a:pt x="3" y="123"/>
                  </a:lnTo>
                  <a:lnTo>
                    <a:pt x="20" y="106"/>
                  </a:lnTo>
                  <a:lnTo>
                    <a:pt x="44" y="81"/>
                  </a:lnTo>
                  <a:lnTo>
                    <a:pt x="70" y="52"/>
                  </a:lnTo>
                  <a:lnTo>
                    <a:pt x="99" y="27"/>
                  </a:lnTo>
                  <a:lnTo>
                    <a:pt x="113" y="18"/>
                  </a:lnTo>
                  <a:lnTo>
                    <a:pt x="126" y="10"/>
                  </a:lnTo>
                  <a:lnTo>
                    <a:pt x="131" y="8"/>
                  </a:lnTo>
                  <a:lnTo>
                    <a:pt x="136" y="6"/>
                  </a:lnTo>
                  <a:lnTo>
                    <a:pt x="142" y="6"/>
                  </a:lnTo>
                  <a:lnTo>
                    <a:pt x="147" y="8"/>
                  </a:lnTo>
                  <a:lnTo>
                    <a:pt x="150" y="10"/>
                  </a:lnTo>
                  <a:lnTo>
                    <a:pt x="153" y="12"/>
                  </a:lnTo>
                  <a:lnTo>
                    <a:pt x="157" y="16"/>
                  </a:lnTo>
                  <a:lnTo>
                    <a:pt x="160" y="21"/>
                  </a:lnTo>
                  <a:lnTo>
                    <a:pt x="162" y="29"/>
                  </a:lnTo>
                  <a:lnTo>
                    <a:pt x="164" y="39"/>
                  </a:lnTo>
                  <a:lnTo>
                    <a:pt x="165" y="50"/>
                  </a:lnTo>
                  <a:lnTo>
                    <a:pt x="165" y="64"/>
                  </a:lnTo>
                  <a:lnTo>
                    <a:pt x="165" y="62"/>
                  </a:lnTo>
                  <a:lnTo>
                    <a:pt x="170" y="6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6" name="Freeform 1210"/>
            <p:cNvSpPr>
              <a:spLocks/>
            </p:cNvSpPr>
            <p:nvPr/>
          </p:nvSpPr>
          <p:spPr bwMode="auto">
            <a:xfrm>
              <a:off x="3314" y="2037"/>
              <a:ext cx="197" cy="119"/>
            </a:xfrm>
            <a:custGeom>
              <a:avLst/>
              <a:gdLst>
                <a:gd name="T0" fmla="*/ 1 w 197"/>
                <a:gd name="T1" fmla="*/ 99 h 119"/>
                <a:gd name="T2" fmla="*/ 0 w 197"/>
                <a:gd name="T3" fmla="*/ 99 h 119"/>
                <a:gd name="T4" fmla="*/ 17 w 197"/>
                <a:gd name="T5" fmla="*/ 107 h 119"/>
                <a:gd name="T6" fmla="*/ 34 w 197"/>
                <a:gd name="T7" fmla="*/ 113 h 119"/>
                <a:gd name="T8" fmla="*/ 49 w 197"/>
                <a:gd name="T9" fmla="*/ 117 h 119"/>
                <a:gd name="T10" fmla="*/ 64 w 197"/>
                <a:gd name="T11" fmla="*/ 119 h 119"/>
                <a:gd name="T12" fmla="*/ 78 w 197"/>
                <a:gd name="T13" fmla="*/ 117 h 119"/>
                <a:gd name="T14" fmla="*/ 90 w 197"/>
                <a:gd name="T15" fmla="*/ 115 h 119"/>
                <a:gd name="T16" fmla="*/ 104 w 197"/>
                <a:gd name="T17" fmla="*/ 111 h 119"/>
                <a:gd name="T18" fmla="*/ 114 w 197"/>
                <a:gd name="T19" fmla="*/ 105 h 119"/>
                <a:gd name="T20" fmla="*/ 126 w 197"/>
                <a:gd name="T21" fmla="*/ 98 h 119"/>
                <a:gd name="T22" fmla="*/ 136 w 197"/>
                <a:gd name="T23" fmla="*/ 88 h 119"/>
                <a:gd name="T24" fmla="*/ 146 w 197"/>
                <a:gd name="T25" fmla="*/ 76 h 119"/>
                <a:gd name="T26" fmla="*/ 157 w 197"/>
                <a:gd name="T27" fmla="*/ 65 h 119"/>
                <a:gd name="T28" fmla="*/ 177 w 197"/>
                <a:gd name="T29" fmla="*/ 36 h 119"/>
                <a:gd name="T30" fmla="*/ 197 w 197"/>
                <a:gd name="T31" fmla="*/ 4 h 119"/>
                <a:gd name="T32" fmla="*/ 192 w 197"/>
                <a:gd name="T33" fmla="*/ 0 h 119"/>
                <a:gd name="T34" fmla="*/ 172 w 197"/>
                <a:gd name="T35" fmla="*/ 32 h 119"/>
                <a:gd name="T36" fmla="*/ 153 w 197"/>
                <a:gd name="T37" fmla="*/ 61 h 119"/>
                <a:gd name="T38" fmla="*/ 143 w 197"/>
                <a:gd name="T39" fmla="*/ 73 h 119"/>
                <a:gd name="T40" fmla="*/ 133 w 197"/>
                <a:gd name="T41" fmla="*/ 82 h 119"/>
                <a:gd name="T42" fmla="*/ 122 w 197"/>
                <a:gd name="T43" fmla="*/ 92 h 119"/>
                <a:gd name="T44" fmla="*/ 112 w 197"/>
                <a:gd name="T45" fmla="*/ 98 h 119"/>
                <a:gd name="T46" fmla="*/ 100 w 197"/>
                <a:gd name="T47" fmla="*/ 103 h 119"/>
                <a:gd name="T48" fmla="*/ 88 w 197"/>
                <a:gd name="T49" fmla="*/ 107 h 119"/>
                <a:gd name="T50" fmla="*/ 76 w 197"/>
                <a:gd name="T51" fmla="*/ 111 h 119"/>
                <a:gd name="T52" fmla="*/ 64 w 197"/>
                <a:gd name="T53" fmla="*/ 111 h 119"/>
                <a:gd name="T54" fmla="*/ 51 w 197"/>
                <a:gd name="T55" fmla="*/ 109 h 119"/>
                <a:gd name="T56" fmla="*/ 35 w 197"/>
                <a:gd name="T57" fmla="*/ 105 h 119"/>
                <a:gd name="T58" fmla="*/ 18 w 197"/>
                <a:gd name="T59" fmla="*/ 99 h 119"/>
                <a:gd name="T60" fmla="*/ 1 w 197"/>
                <a:gd name="T61" fmla="*/ 92 h 119"/>
                <a:gd name="T62" fmla="*/ 0 w 197"/>
                <a:gd name="T63" fmla="*/ 92 h 119"/>
                <a:gd name="T64" fmla="*/ 1 w 197"/>
                <a:gd name="T65" fmla="*/ 99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7" h="119">
                  <a:moveTo>
                    <a:pt x="1" y="99"/>
                  </a:moveTo>
                  <a:lnTo>
                    <a:pt x="0" y="99"/>
                  </a:lnTo>
                  <a:lnTo>
                    <a:pt x="17" y="107"/>
                  </a:lnTo>
                  <a:lnTo>
                    <a:pt x="34" y="113"/>
                  </a:lnTo>
                  <a:lnTo>
                    <a:pt x="49" y="117"/>
                  </a:lnTo>
                  <a:lnTo>
                    <a:pt x="64" y="119"/>
                  </a:lnTo>
                  <a:lnTo>
                    <a:pt x="78" y="117"/>
                  </a:lnTo>
                  <a:lnTo>
                    <a:pt x="90" y="115"/>
                  </a:lnTo>
                  <a:lnTo>
                    <a:pt x="104" y="111"/>
                  </a:lnTo>
                  <a:lnTo>
                    <a:pt x="114" y="105"/>
                  </a:lnTo>
                  <a:lnTo>
                    <a:pt x="126" y="98"/>
                  </a:lnTo>
                  <a:lnTo>
                    <a:pt x="136" y="88"/>
                  </a:lnTo>
                  <a:lnTo>
                    <a:pt x="146" y="76"/>
                  </a:lnTo>
                  <a:lnTo>
                    <a:pt x="157" y="65"/>
                  </a:lnTo>
                  <a:lnTo>
                    <a:pt x="177" y="36"/>
                  </a:lnTo>
                  <a:lnTo>
                    <a:pt x="197" y="4"/>
                  </a:lnTo>
                  <a:lnTo>
                    <a:pt x="192" y="0"/>
                  </a:lnTo>
                  <a:lnTo>
                    <a:pt x="172" y="32"/>
                  </a:lnTo>
                  <a:lnTo>
                    <a:pt x="153" y="61"/>
                  </a:lnTo>
                  <a:lnTo>
                    <a:pt x="143" y="73"/>
                  </a:lnTo>
                  <a:lnTo>
                    <a:pt x="133" y="82"/>
                  </a:lnTo>
                  <a:lnTo>
                    <a:pt x="122" y="92"/>
                  </a:lnTo>
                  <a:lnTo>
                    <a:pt x="112" y="98"/>
                  </a:lnTo>
                  <a:lnTo>
                    <a:pt x="100" y="103"/>
                  </a:lnTo>
                  <a:lnTo>
                    <a:pt x="88" y="107"/>
                  </a:lnTo>
                  <a:lnTo>
                    <a:pt x="76" y="111"/>
                  </a:lnTo>
                  <a:lnTo>
                    <a:pt x="64" y="111"/>
                  </a:lnTo>
                  <a:lnTo>
                    <a:pt x="51" y="109"/>
                  </a:lnTo>
                  <a:lnTo>
                    <a:pt x="35" y="105"/>
                  </a:lnTo>
                  <a:lnTo>
                    <a:pt x="18" y="99"/>
                  </a:lnTo>
                  <a:lnTo>
                    <a:pt x="1" y="92"/>
                  </a:lnTo>
                  <a:lnTo>
                    <a:pt x="0" y="92"/>
                  </a:lnTo>
                  <a:lnTo>
                    <a:pt x="1" y="9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7" name="Freeform 1211"/>
            <p:cNvSpPr>
              <a:spLocks/>
            </p:cNvSpPr>
            <p:nvPr/>
          </p:nvSpPr>
          <p:spPr bwMode="auto">
            <a:xfrm>
              <a:off x="2850" y="2129"/>
              <a:ext cx="465" cy="349"/>
            </a:xfrm>
            <a:custGeom>
              <a:avLst/>
              <a:gdLst>
                <a:gd name="T0" fmla="*/ 7 w 465"/>
                <a:gd name="T1" fmla="*/ 345 h 349"/>
                <a:gd name="T2" fmla="*/ 7 w 465"/>
                <a:gd name="T3" fmla="*/ 349 h 349"/>
                <a:gd name="T4" fmla="*/ 63 w 465"/>
                <a:gd name="T5" fmla="*/ 297 h 349"/>
                <a:gd name="T6" fmla="*/ 121 w 465"/>
                <a:gd name="T7" fmla="*/ 245 h 349"/>
                <a:gd name="T8" fmla="*/ 179 w 465"/>
                <a:gd name="T9" fmla="*/ 194 h 349"/>
                <a:gd name="T10" fmla="*/ 239 w 465"/>
                <a:gd name="T11" fmla="*/ 146 h 349"/>
                <a:gd name="T12" fmla="*/ 268 w 465"/>
                <a:gd name="T13" fmla="*/ 123 h 349"/>
                <a:gd name="T14" fmla="*/ 295 w 465"/>
                <a:gd name="T15" fmla="*/ 102 h 349"/>
                <a:gd name="T16" fmla="*/ 324 w 465"/>
                <a:gd name="T17" fmla="*/ 80 h 349"/>
                <a:gd name="T18" fmla="*/ 353 w 465"/>
                <a:gd name="T19" fmla="*/ 63 h 349"/>
                <a:gd name="T20" fmla="*/ 382 w 465"/>
                <a:gd name="T21" fmla="*/ 46 h 349"/>
                <a:gd name="T22" fmla="*/ 409 w 465"/>
                <a:gd name="T23" fmla="*/ 31 h 349"/>
                <a:gd name="T24" fmla="*/ 438 w 465"/>
                <a:gd name="T25" fmla="*/ 17 h 349"/>
                <a:gd name="T26" fmla="*/ 465 w 465"/>
                <a:gd name="T27" fmla="*/ 7 h 349"/>
                <a:gd name="T28" fmla="*/ 464 w 465"/>
                <a:gd name="T29" fmla="*/ 0 h 349"/>
                <a:gd name="T30" fmla="*/ 435 w 465"/>
                <a:gd name="T31" fmla="*/ 11 h 349"/>
                <a:gd name="T32" fmla="*/ 407 w 465"/>
                <a:gd name="T33" fmla="*/ 25 h 349"/>
                <a:gd name="T34" fmla="*/ 378 w 465"/>
                <a:gd name="T35" fmla="*/ 38 h 349"/>
                <a:gd name="T36" fmla="*/ 349 w 465"/>
                <a:gd name="T37" fmla="*/ 55 h 349"/>
                <a:gd name="T38" fmla="*/ 320 w 465"/>
                <a:gd name="T39" fmla="*/ 75 h 349"/>
                <a:gd name="T40" fmla="*/ 291 w 465"/>
                <a:gd name="T41" fmla="*/ 96 h 349"/>
                <a:gd name="T42" fmla="*/ 262 w 465"/>
                <a:gd name="T43" fmla="*/ 117 h 349"/>
                <a:gd name="T44" fmla="*/ 233 w 465"/>
                <a:gd name="T45" fmla="*/ 140 h 349"/>
                <a:gd name="T46" fmla="*/ 175 w 465"/>
                <a:gd name="T47" fmla="*/ 188 h 349"/>
                <a:gd name="T48" fmla="*/ 117 w 465"/>
                <a:gd name="T49" fmla="*/ 240 h 349"/>
                <a:gd name="T50" fmla="*/ 59 w 465"/>
                <a:gd name="T51" fmla="*/ 292 h 349"/>
                <a:gd name="T52" fmla="*/ 2 w 465"/>
                <a:gd name="T53" fmla="*/ 343 h 349"/>
                <a:gd name="T54" fmla="*/ 2 w 465"/>
                <a:gd name="T55" fmla="*/ 347 h 349"/>
                <a:gd name="T56" fmla="*/ 2 w 465"/>
                <a:gd name="T57" fmla="*/ 343 h 349"/>
                <a:gd name="T58" fmla="*/ 0 w 465"/>
                <a:gd name="T59" fmla="*/ 345 h 349"/>
                <a:gd name="T60" fmla="*/ 2 w 465"/>
                <a:gd name="T61" fmla="*/ 347 h 349"/>
                <a:gd name="T62" fmla="*/ 7 w 465"/>
                <a:gd name="T63" fmla="*/ 345 h 3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5" h="349">
                  <a:moveTo>
                    <a:pt x="7" y="345"/>
                  </a:moveTo>
                  <a:lnTo>
                    <a:pt x="7" y="349"/>
                  </a:lnTo>
                  <a:lnTo>
                    <a:pt x="63" y="297"/>
                  </a:lnTo>
                  <a:lnTo>
                    <a:pt x="121" y="245"/>
                  </a:lnTo>
                  <a:lnTo>
                    <a:pt x="179" y="194"/>
                  </a:lnTo>
                  <a:lnTo>
                    <a:pt x="239" y="146"/>
                  </a:lnTo>
                  <a:lnTo>
                    <a:pt x="268" y="123"/>
                  </a:lnTo>
                  <a:lnTo>
                    <a:pt x="295" y="102"/>
                  </a:lnTo>
                  <a:lnTo>
                    <a:pt x="324" y="80"/>
                  </a:lnTo>
                  <a:lnTo>
                    <a:pt x="353" y="63"/>
                  </a:lnTo>
                  <a:lnTo>
                    <a:pt x="382" y="46"/>
                  </a:lnTo>
                  <a:lnTo>
                    <a:pt x="409" y="31"/>
                  </a:lnTo>
                  <a:lnTo>
                    <a:pt x="438" y="17"/>
                  </a:lnTo>
                  <a:lnTo>
                    <a:pt x="465" y="7"/>
                  </a:lnTo>
                  <a:lnTo>
                    <a:pt x="464" y="0"/>
                  </a:lnTo>
                  <a:lnTo>
                    <a:pt x="435" y="11"/>
                  </a:lnTo>
                  <a:lnTo>
                    <a:pt x="407" y="25"/>
                  </a:lnTo>
                  <a:lnTo>
                    <a:pt x="378" y="38"/>
                  </a:lnTo>
                  <a:lnTo>
                    <a:pt x="349" y="55"/>
                  </a:lnTo>
                  <a:lnTo>
                    <a:pt x="320" y="75"/>
                  </a:lnTo>
                  <a:lnTo>
                    <a:pt x="291" y="96"/>
                  </a:lnTo>
                  <a:lnTo>
                    <a:pt x="262" y="117"/>
                  </a:lnTo>
                  <a:lnTo>
                    <a:pt x="233" y="140"/>
                  </a:lnTo>
                  <a:lnTo>
                    <a:pt x="175" y="188"/>
                  </a:lnTo>
                  <a:lnTo>
                    <a:pt x="117" y="240"/>
                  </a:lnTo>
                  <a:lnTo>
                    <a:pt x="59" y="292"/>
                  </a:lnTo>
                  <a:lnTo>
                    <a:pt x="2" y="343"/>
                  </a:lnTo>
                  <a:lnTo>
                    <a:pt x="2" y="347"/>
                  </a:lnTo>
                  <a:lnTo>
                    <a:pt x="2" y="343"/>
                  </a:lnTo>
                  <a:lnTo>
                    <a:pt x="0" y="345"/>
                  </a:lnTo>
                  <a:lnTo>
                    <a:pt x="2" y="347"/>
                  </a:lnTo>
                  <a:lnTo>
                    <a:pt x="7" y="34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8" name="Freeform 1212"/>
            <p:cNvSpPr>
              <a:spLocks/>
            </p:cNvSpPr>
            <p:nvPr/>
          </p:nvSpPr>
          <p:spPr bwMode="auto">
            <a:xfrm>
              <a:off x="2823" y="2474"/>
              <a:ext cx="58" cy="208"/>
            </a:xfrm>
            <a:custGeom>
              <a:avLst/>
              <a:gdLst>
                <a:gd name="T0" fmla="*/ 6 w 58"/>
                <a:gd name="T1" fmla="*/ 204 h 208"/>
                <a:gd name="T2" fmla="*/ 5 w 58"/>
                <a:gd name="T3" fmla="*/ 208 h 208"/>
                <a:gd name="T4" fmla="*/ 17 w 58"/>
                <a:gd name="T5" fmla="*/ 194 h 208"/>
                <a:gd name="T6" fmla="*/ 27 w 58"/>
                <a:gd name="T7" fmla="*/ 181 h 208"/>
                <a:gd name="T8" fmla="*/ 35 w 58"/>
                <a:gd name="T9" fmla="*/ 167 h 208"/>
                <a:gd name="T10" fmla="*/ 42 w 58"/>
                <a:gd name="T11" fmla="*/ 154 h 208"/>
                <a:gd name="T12" fmla="*/ 47 w 58"/>
                <a:gd name="T13" fmla="*/ 142 h 208"/>
                <a:gd name="T14" fmla="*/ 52 w 58"/>
                <a:gd name="T15" fmla="*/ 129 h 208"/>
                <a:gd name="T16" fmla="*/ 56 w 58"/>
                <a:gd name="T17" fmla="*/ 117 h 208"/>
                <a:gd name="T18" fmla="*/ 58 w 58"/>
                <a:gd name="T19" fmla="*/ 104 h 208"/>
                <a:gd name="T20" fmla="*/ 58 w 58"/>
                <a:gd name="T21" fmla="*/ 92 h 208"/>
                <a:gd name="T22" fmla="*/ 58 w 58"/>
                <a:gd name="T23" fmla="*/ 79 h 208"/>
                <a:gd name="T24" fmla="*/ 56 w 58"/>
                <a:gd name="T25" fmla="*/ 66 h 208"/>
                <a:gd name="T26" fmla="*/ 52 w 58"/>
                <a:gd name="T27" fmla="*/ 54 h 208"/>
                <a:gd name="T28" fmla="*/ 46 w 58"/>
                <a:gd name="T29" fmla="*/ 27 h 208"/>
                <a:gd name="T30" fmla="*/ 34 w 58"/>
                <a:gd name="T31" fmla="*/ 0 h 208"/>
                <a:gd name="T32" fmla="*/ 29 w 58"/>
                <a:gd name="T33" fmla="*/ 2 h 208"/>
                <a:gd name="T34" fmla="*/ 39 w 58"/>
                <a:gd name="T35" fmla="*/ 29 h 208"/>
                <a:gd name="T36" fmla="*/ 47 w 58"/>
                <a:gd name="T37" fmla="*/ 56 h 208"/>
                <a:gd name="T38" fmla="*/ 49 w 58"/>
                <a:gd name="T39" fmla="*/ 67 h 208"/>
                <a:gd name="T40" fmla="*/ 51 w 58"/>
                <a:gd name="T41" fmla="*/ 79 h 208"/>
                <a:gd name="T42" fmla="*/ 51 w 58"/>
                <a:gd name="T43" fmla="*/ 92 h 208"/>
                <a:gd name="T44" fmla="*/ 51 w 58"/>
                <a:gd name="T45" fmla="*/ 104 h 208"/>
                <a:gd name="T46" fmla="*/ 49 w 58"/>
                <a:gd name="T47" fmla="*/ 115 h 208"/>
                <a:gd name="T48" fmla="*/ 46 w 58"/>
                <a:gd name="T49" fmla="*/ 127 h 208"/>
                <a:gd name="T50" fmla="*/ 42 w 58"/>
                <a:gd name="T51" fmla="*/ 138 h 208"/>
                <a:gd name="T52" fmla="*/ 37 w 58"/>
                <a:gd name="T53" fmla="*/ 150 h 208"/>
                <a:gd name="T54" fmla="*/ 30 w 58"/>
                <a:gd name="T55" fmla="*/ 163 h 208"/>
                <a:gd name="T56" fmla="*/ 22 w 58"/>
                <a:gd name="T57" fmla="*/ 175 h 208"/>
                <a:gd name="T58" fmla="*/ 11 w 58"/>
                <a:gd name="T59" fmla="*/ 188 h 208"/>
                <a:gd name="T60" fmla="*/ 1 w 58"/>
                <a:gd name="T61" fmla="*/ 202 h 208"/>
                <a:gd name="T62" fmla="*/ 0 w 58"/>
                <a:gd name="T63" fmla="*/ 206 h 208"/>
                <a:gd name="T64" fmla="*/ 1 w 58"/>
                <a:gd name="T65" fmla="*/ 202 h 208"/>
                <a:gd name="T66" fmla="*/ 0 w 58"/>
                <a:gd name="T67" fmla="*/ 204 h 208"/>
                <a:gd name="T68" fmla="*/ 0 w 58"/>
                <a:gd name="T69" fmla="*/ 206 h 208"/>
                <a:gd name="T70" fmla="*/ 6 w 58"/>
                <a:gd name="T71" fmla="*/ 204 h 2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8" h="208">
                  <a:moveTo>
                    <a:pt x="6" y="204"/>
                  </a:moveTo>
                  <a:lnTo>
                    <a:pt x="5" y="208"/>
                  </a:lnTo>
                  <a:lnTo>
                    <a:pt x="17" y="194"/>
                  </a:lnTo>
                  <a:lnTo>
                    <a:pt x="27" y="181"/>
                  </a:lnTo>
                  <a:lnTo>
                    <a:pt x="35" y="167"/>
                  </a:lnTo>
                  <a:lnTo>
                    <a:pt x="42" y="154"/>
                  </a:lnTo>
                  <a:lnTo>
                    <a:pt x="47" y="142"/>
                  </a:lnTo>
                  <a:lnTo>
                    <a:pt x="52" y="129"/>
                  </a:lnTo>
                  <a:lnTo>
                    <a:pt x="56" y="117"/>
                  </a:lnTo>
                  <a:lnTo>
                    <a:pt x="58" y="104"/>
                  </a:lnTo>
                  <a:lnTo>
                    <a:pt x="58" y="92"/>
                  </a:lnTo>
                  <a:lnTo>
                    <a:pt x="58" y="79"/>
                  </a:lnTo>
                  <a:lnTo>
                    <a:pt x="56" y="66"/>
                  </a:lnTo>
                  <a:lnTo>
                    <a:pt x="52" y="54"/>
                  </a:lnTo>
                  <a:lnTo>
                    <a:pt x="46" y="27"/>
                  </a:lnTo>
                  <a:lnTo>
                    <a:pt x="34" y="0"/>
                  </a:lnTo>
                  <a:lnTo>
                    <a:pt x="29" y="2"/>
                  </a:lnTo>
                  <a:lnTo>
                    <a:pt x="39" y="29"/>
                  </a:lnTo>
                  <a:lnTo>
                    <a:pt x="47" y="56"/>
                  </a:lnTo>
                  <a:lnTo>
                    <a:pt x="49" y="67"/>
                  </a:lnTo>
                  <a:lnTo>
                    <a:pt x="51" y="79"/>
                  </a:lnTo>
                  <a:lnTo>
                    <a:pt x="51" y="92"/>
                  </a:lnTo>
                  <a:lnTo>
                    <a:pt x="51" y="104"/>
                  </a:lnTo>
                  <a:lnTo>
                    <a:pt x="49" y="115"/>
                  </a:lnTo>
                  <a:lnTo>
                    <a:pt x="46" y="127"/>
                  </a:lnTo>
                  <a:lnTo>
                    <a:pt x="42" y="138"/>
                  </a:lnTo>
                  <a:lnTo>
                    <a:pt x="37" y="150"/>
                  </a:lnTo>
                  <a:lnTo>
                    <a:pt x="30" y="163"/>
                  </a:lnTo>
                  <a:lnTo>
                    <a:pt x="22" y="175"/>
                  </a:lnTo>
                  <a:lnTo>
                    <a:pt x="11" y="188"/>
                  </a:lnTo>
                  <a:lnTo>
                    <a:pt x="1" y="202"/>
                  </a:lnTo>
                  <a:lnTo>
                    <a:pt x="0" y="206"/>
                  </a:lnTo>
                  <a:lnTo>
                    <a:pt x="1" y="202"/>
                  </a:lnTo>
                  <a:lnTo>
                    <a:pt x="0" y="204"/>
                  </a:lnTo>
                  <a:lnTo>
                    <a:pt x="0" y="206"/>
                  </a:lnTo>
                  <a:lnTo>
                    <a:pt x="6" y="20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79" name="Freeform 1213"/>
            <p:cNvSpPr>
              <a:spLocks/>
            </p:cNvSpPr>
            <p:nvPr/>
          </p:nvSpPr>
          <p:spPr bwMode="auto">
            <a:xfrm>
              <a:off x="2819" y="2678"/>
              <a:ext cx="14" cy="205"/>
            </a:xfrm>
            <a:custGeom>
              <a:avLst/>
              <a:gdLst>
                <a:gd name="T0" fmla="*/ 7 w 14"/>
                <a:gd name="T1" fmla="*/ 199 h 205"/>
                <a:gd name="T2" fmla="*/ 10 w 14"/>
                <a:gd name="T3" fmla="*/ 201 h 205"/>
                <a:gd name="T4" fmla="*/ 7 w 14"/>
                <a:gd name="T5" fmla="*/ 182 h 205"/>
                <a:gd name="T6" fmla="*/ 7 w 14"/>
                <a:gd name="T7" fmla="*/ 159 h 205"/>
                <a:gd name="T8" fmla="*/ 9 w 14"/>
                <a:gd name="T9" fmla="*/ 134 h 205"/>
                <a:gd name="T10" fmla="*/ 10 w 14"/>
                <a:gd name="T11" fmla="*/ 107 h 205"/>
                <a:gd name="T12" fmla="*/ 14 w 14"/>
                <a:gd name="T13" fmla="*/ 78 h 205"/>
                <a:gd name="T14" fmla="*/ 14 w 14"/>
                <a:gd name="T15" fmla="*/ 52 h 205"/>
                <a:gd name="T16" fmla="*/ 14 w 14"/>
                <a:gd name="T17" fmla="*/ 25 h 205"/>
                <a:gd name="T18" fmla="*/ 10 w 14"/>
                <a:gd name="T19" fmla="*/ 0 h 205"/>
                <a:gd name="T20" fmla="*/ 4 w 14"/>
                <a:gd name="T21" fmla="*/ 2 h 205"/>
                <a:gd name="T22" fmla="*/ 7 w 14"/>
                <a:gd name="T23" fmla="*/ 25 h 205"/>
                <a:gd name="T24" fmla="*/ 9 w 14"/>
                <a:gd name="T25" fmla="*/ 52 h 205"/>
                <a:gd name="T26" fmla="*/ 7 w 14"/>
                <a:gd name="T27" fmla="*/ 78 h 205"/>
                <a:gd name="T28" fmla="*/ 5 w 14"/>
                <a:gd name="T29" fmla="*/ 107 h 205"/>
                <a:gd name="T30" fmla="*/ 2 w 14"/>
                <a:gd name="T31" fmla="*/ 134 h 205"/>
                <a:gd name="T32" fmla="*/ 0 w 14"/>
                <a:gd name="T33" fmla="*/ 159 h 205"/>
                <a:gd name="T34" fmla="*/ 0 w 14"/>
                <a:gd name="T35" fmla="*/ 184 h 205"/>
                <a:gd name="T36" fmla="*/ 4 w 14"/>
                <a:gd name="T37" fmla="*/ 203 h 205"/>
                <a:gd name="T38" fmla="*/ 7 w 14"/>
                <a:gd name="T39" fmla="*/ 205 h 205"/>
                <a:gd name="T40" fmla="*/ 4 w 14"/>
                <a:gd name="T41" fmla="*/ 203 h 205"/>
                <a:gd name="T42" fmla="*/ 5 w 14"/>
                <a:gd name="T43" fmla="*/ 205 h 205"/>
                <a:gd name="T44" fmla="*/ 7 w 14"/>
                <a:gd name="T45" fmla="*/ 205 h 205"/>
                <a:gd name="T46" fmla="*/ 7 w 14"/>
                <a:gd name="T47" fmla="*/ 199 h 2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4" h="205">
                  <a:moveTo>
                    <a:pt x="7" y="199"/>
                  </a:moveTo>
                  <a:lnTo>
                    <a:pt x="10" y="201"/>
                  </a:lnTo>
                  <a:lnTo>
                    <a:pt x="7" y="182"/>
                  </a:lnTo>
                  <a:lnTo>
                    <a:pt x="7" y="159"/>
                  </a:lnTo>
                  <a:lnTo>
                    <a:pt x="9" y="134"/>
                  </a:lnTo>
                  <a:lnTo>
                    <a:pt x="10" y="107"/>
                  </a:lnTo>
                  <a:lnTo>
                    <a:pt x="14" y="78"/>
                  </a:lnTo>
                  <a:lnTo>
                    <a:pt x="14" y="52"/>
                  </a:lnTo>
                  <a:lnTo>
                    <a:pt x="14" y="25"/>
                  </a:lnTo>
                  <a:lnTo>
                    <a:pt x="10" y="0"/>
                  </a:lnTo>
                  <a:lnTo>
                    <a:pt x="4" y="2"/>
                  </a:lnTo>
                  <a:lnTo>
                    <a:pt x="7" y="25"/>
                  </a:lnTo>
                  <a:lnTo>
                    <a:pt x="9" y="52"/>
                  </a:lnTo>
                  <a:lnTo>
                    <a:pt x="7" y="78"/>
                  </a:lnTo>
                  <a:lnTo>
                    <a:pt x="5" y="107"/>
                  </a:lnTo>
                  <a:lnTo>
                    <a:pt x="2" y="134"/>
                  </a:lnTo>
                  <a:lnTo>
                    <a:pt x="0" y="159"/>
                  </a:lnTo>
                  <a:lnTo>
                    <a:pt x="0" y="184"/>
                  </a:lnTo>
                  <a:lnTo>
                    <a:pt x="4" y="203"/>
                  </a:lnTo>
                  <a:lnTo>
                    <a:pt x="7" y="205"/>
                  </a:lnTo>
                  <a:lnTo>
                    <a:pt x="4" y="203"/>
                  </a:lnTo>
                  <a:lnTo>
                    <a:pt x="5" y="205"/>
                  </a:lnTo>
                  <a:lnTo>
                    <a:pt x="7" y="205"/>
                  </a:lnTo>
                  <a:lnTo>
                    <a:pt x="7" y="19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0" name="Freeform 1214"/>
            <p:cNvSpPr>
              <a:spLocks/>
            </p:cNvSpPr>
            <p:nvPr/>
          </p:nvSpPr>
          <p:spPr bwMode="auto">
            <a:xfrm>
              <a:off x="2823" y="2877"/>
              <a:ext cx="102" cy="192"/>
            </a:xfrm>
            <a:custGeom>
              <a:avLst/>
              <a:gdLst>
                <a:gd name="T0" fmla="*/ 5 w 102"/>
                <a:gd name="T1" fmla="*/ 188 h 192"/>
                <a:gd name="T2" fmla="*/ 6 w 102"/>
                <a:gd name="T3" fmla="*/ 192 h 192"/>
                <a:gd name="T4" fmla="*/ 29 w 102"/>
                <a:gd name="T5" fmla="*/ 160 h 192"/>
                <a:gd name="T6" fmla="*/ 54 w 102"/>
                <a:gd name="T7" fmla="*/ 127 h 192"/>
                <a:gd name="T8" fmla="*/ 66 w 102"/>
                <a:gd name="T9" fmla="*/ 112 h 192"/>
                <a:gd name="T10" fmla="*/ 78 w 102"/>
                <a:gd name="T11" fmla="*/ 94 h 192"/>
                <a:gd name="T12" fmla="*/ 88 w 102"/>
                <a:gd name="T13" fmla="*/ 81 h 192"/>
                <a:gd name="T14" fmla="*/ 97 w 102"/>
                <a:gd name="T15" fmla="*/ 66 h 192"/>
                <a:gd name="T16" fmla="*/ 102 w 102"/>
                <a:gd name="T17" fmla="*/ 52 h 192"/>
                <a:gd name="T18" fmla="*/ 102 w 102"/>
                <a:gd name="T19" fmla="*/ 41 h 192"/>
                <a:gd name="T20" fmla="*/ 102 w 102"/>
                <a:gd name="T21" fmla="*/ 33 h 192"/>
                <a:gd name="T22" fmla="*/ 100 w 102"/>
                <a:gd name="T23" fmla="*/ 27 h 192"/>
                <a:gd name="T24" fmla="*/ 97 w 102"/>
                <a:gd name="T25" fmla="*/ 21 h 192"/>
                <a:gd name="T26" fmla="*/ 92 w 102"/>
                <a:gd name="T27" fmla="*/ 18 h 192"/>
                <a:gd name="T28" fmla="*/ 85 w 102"/>
                <a:gd name="T29" fmla="*/ 14 h 192"/>
                <a:gd name="T30" fmla="*/ 78 w 102"/>
                <a:gd name="T31" fmla="*/ 10 h 192"/>
                <a:gd name="T32" fmla="*/ 69 w 102"/>
                <a:gd name="T33" fmla="*/ 6 h 192"/>
                <a:gd name="T34" fmla="*/ 59 w 102"/>
                <a:gd name="T35" fmla="*/ 4 h 192"/>
                <a:gd name="T36" fmla="*/ 35 w 102"/>
                <a:gd name="T37" fmla="*/ 0 h 192"/>
                <a:gd name="T38" fmla="*/ 3 w 102"/>
                <a:gd name="T39" fmla="*/ 0 h 192"/>
                <a:gd name="T40" fmla="*/ 3 w 102"/>
                <a:gd name="T41" fmla="*/ 6 h 192"/>
                <a:gd name="T42" fmla="*/ 34 w 102"/>
                <a:gd name="T43" fmla="*/ 8 h 192"/>
                <a:gd name="T44" fmla="*/ 59 w 102"/>
                <a:gd name="T45" fmla="*/ 12 h 192"/>
                <a:gd name="T46" fmla="*/ 68 w 102"/>
                <a:gd name="T47" fmla="*/ 14 h 192"/>
                <a:gd name="T48" fmla="*/ 76 w 102"/>
                <a:gd name="T49" fmla="*/ 16 h 192"/>
                <a:gd name="T50" fmla="*/ 83 w 102"/>
                <a:gd name="T51" fmla="*/ 19 h 192"/>
                <a:gd name="T52" fmla="*/ 88 w 102"/>
                <a:gd name="T53" fmla="*/ 23 h 192"/>
                <a:gd name="T54" fmla="*/ 92 w 102"/>
                <a:gd name="T55" fmla="*/ 27 h 192"/>
                <a:gd name="T56" fmla="*/ 93 w 102"/>
                <a:gd name="T57" fmla="*/ 31 h 192"/>
                <a:gd name="T58" fmla="*/ 95 w 102"/>
                <a:gd name="T59" fmla="*/ 35 h 192"/>
                <a:gd name="T60" fmla="*/ 97 w 102"/>
                <a:gd name="T61" fmla="*/ 39 h 192"/>
                <a:gd name="T62" fmla="*/ 95 w 102"/>
                <a:gd name="T63" fmla="*/ 50 h 192"/>
                <a:gd name="T64" fmla="*/ 90 w 102"/>
                <a:gd name="T65" fmla="*/ 62 h 192"/>
                <a:gd name="T66" fmla="*/ 83 w 102"/>
                <a:gd name="T67" fmla="*/ 77 h 192"/>
                <a:gd name="T68" fmla="*/ 73 w 102"/>
                <a:gd name="T69" fmla="*/ 91 h 192"/>
                <a:gd name="T70" fmla="*/ 63 w 102"/>
                <a:gd name="T71" fmla="*/ 106 h 192"/>
                <a:gd name="T72" fmla="*/ 49 w 102"/>
                <a:gd name="T73" fmla="*/ 121 h 192"/>
                <a:gd name="T74" fmla="*/ 23 w 102"/>
                <a:gd name="T75" fmla="*/ 156 h 192"/>
                <a:gd name="T76" fmla="*/ 1 w 102"/>
                <a:gd name="T77" fmla="*/ 188 h 192"/>
                <a:gd name="T78" fmla="*/ 1 w 102"/>
                <a:gd name="T79" fmla="*/ 192 h 192"/>
                <a:gd name="T80" fmla="*/ 1 w 102"/>
                <a:gd name="T81" fmla="*/ 188 h 192"/>
                <a:gd name="T82" fmla="*/ 0 w 102"/>
                <a:gd name="T83" fmla="*/ 190 h 192"/>
                <a:gd name="T84" fmla="*/ 1 w 102"/>
                <a:gd name="T85" fmla="*/ 192 h 192"/>
                <a:gd name="T86" fmla="*/ 5 w 102"/>
                <a:gd name="T87" fmla="*/ 188 h 1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2" h="192">
                  <a:moveTo>
                    <a:pt x="5" y="188"/>
                  </a:moveTo>
                  <a:lnTo>
                    <a:pt x="6" y="192"/>
                  </a:lnTo>
                  <a:lnTo>
                    <a:pt x="29" y="160"/>
                  </a:lnTo>
                  <a:lnTo>
                    <a:pt x="54" y="127"/>
                  </a:lnTo>
                  <a:lnTo>
                    <a:pt x="66" y="112"/>
                  </a:lnTo>
                  <a:lnTo>
                    <a:pt x="78" y="94"/>
                  </a:lnTo>
                  <a:lnTo>
                    <a:pt x="88" y="81"/>
                  </a:lnTo>
                  <a:lnTo>
                    <a:pt x="97" y="66"/>
                  </a:lnTo>
                  <a:lnTo>
                    <a:pt x="102" y="52"/>
                  </a:lnTo>
                  <a:lnTo>
                    <a:pt x="102" y="41"/>
                  </a:lnTo>
                  <a:lnTo>
                    <a:pt x="102" y="33"/>
                  </a:lnTo>
                  <a:lnTo>
                    <a:pt x="100" y="27"/>
                  </a:lnTo>
                  <a:lnTo>
                    <a:pt x="97" y="21"/>
                  </a:lnTo>
                  <a:lnTo>
                    <a:pt x="92" y="18"/>
                  </a:lnTo>
                  <a:lnTo>
                    <a:pt x="85" y="14"/>
                  </a:lnTo>
                  <a:lnTo>
                    <a:pt x="78" y="10"/>
                  </a:lnTo>
                  <a:lnTo>
                    <a:pt x="69" y="6"/>
                  </a:lnTo>
                  <a:lnTo>
                    <a:pt x="59" y="4"/>
                  </a:lnTo>
                  <a:lnTo>
                    <a:pt x="35" y="0"/>
                  </a:lnTo>
                  <a:lnTo>
                    <a:pt x="3" y="0"/>
                  </a:lnTo>
                  <a:lnTo>
                    <a:pt x="3" y="6"/>
                  </a:lnTo>
                  <a:lnTo>
                    <a:pt x="34" y="8"/>
                  </a:lnTo>
                  <a:lnTo>
                    <a:pt x="59" y="12"/>
                  </a:lnTo>
                  <a:lnTo>
                    <a:pt x="68" y="14"/>
                  </a:lnTo>
                  <a:lnTo>
                    <a:pt x="76" y="16"/>
                  </a:lnTo>
                  <a:lnTo>
                    <a:pt x="83" y="19"/>
                  </a:lnTo>
                  <a:lnTo>
                    <a:pt x="88" y="23"/>
                  </a:lnTo>
                  <a:lnTo>
                    <a:pt x="92" y="27"/>
                  </a:lnTo>
                  <a:lnTo>
                    <a:pt x="93" y="31"/>
                  </a:lnTo>
                  <a:lnTo>
                    <a:pt x="95" y="35"/>
                  </a:lnTo>
                  <a:lnTo>
                    <a:pt x="97" y="39"/>
                  </a:lnTo>
                  <a:lnTo>
                    <a:pt x="95" y="50"/>
                  </a:lnTo>
                  <a:lnTo>
                    <a:pt x="90" y="62"/>
                  </a:lnTo>
                  <a:lnTo>
                    <a:pt x="83" y="77"/>
                  </a:lnTo>
                  <a:lnTo>
                    <a:pt x="73" y="91"/>
                  </a:lnTo>
                  <a:lnTo>
                    <a:pt x="63" y="106"/>
                  </a:lnTo>
                  <a:lnTo>
                    <a:pt x="49" y="121"/>
                  </a:lnTo>
                  <a:lnTo>
                    <a:pt x="23" y="156"/>
                  </a:lnTo>
                  <a:lnTo>
                    <a:pt x="1" y="188"/>
                  </a:lnTo>
                  <a:lnTo>
                    <a:pt x="1" y="192"/>
                  </a:lnTo>
                  <a:lnTo>
                    <a:pt x="1" y="188"/>
                  </a:lnTo>
                  <a:lnTo>
                    <a:pt x="0" y="190"/>
                  </a:lnTo>
                  <a:lnTo>
                    <a:pt x="1" y="192"/>
                  </a:lnTo>
                  <a:lnTo>
                    <a:pt x="5" y="18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1" name="Freeform 1215"/>
            <p:cNvSpPr>
              <a:spLocks/>
            </p:cNvSpPr>
            <p:nvPr/>
          </p:nvSpPr>
          <p:spPr bwMode="auto">
            <a:xfrm>
              <a:off x="2824" y="3062"/>
              <a:ext cx="103" cy="40"/>
            </a:xfrm>
            <a:custGeom>
              <a:avLst/>
              <a:gdLst>
                <a:gd name="T0" fmla="*/ 103 w 103"/>
                <a:gd name="T1" fmla="*/ 3 h 40"/>
                <a:gd name="T2" fmla="*/ 99 w 103"/>
                <a:gd name="T3" fmla="*/ 1 h 40"/>
                <a:gd name="T4" fmla="*/ 79 w 103"/>
                <a:gd name="T5" fmla="*/ 15 h 40"/>
                <a:gd name="T6" fmla="*/ 63 w 103"/>
                <a:gd name="T7" fmla="*/ 23 h 40"/>
                <a:gd name="T8" fmla="*/ 53 w 103"/>
                <a:gd name="T9" fmla="*/ 30 h 40"/>
                <a:gd name="T10" fmla="*/ 43 w 103"/>
                <a:gd name="T11" fmla="*/ 32 h 40"/>
                <a:gd name="T12" fmla="*/ 39 w 103"/>
                <a:gd name="T13" fmla="*/ 32 h 40"/>
                <a:gd name="T14" fmla="*/ 36 w 103"/>
                <a:gd name="T15" fmla="*/ 32 h 40"/>
                <a:gd name="T16" fmla="*/ 33 w 103"/>
                <a:gd name="T17" fmla="*/ 30 h 40"/>
                <a:gd name="T18" fmla="*/ 29 w 103"/>
                <a:gd name="T19" fmla="*/ 28 h 40"/>
                <a:gd name="T20" fmla="*/ 17 w 103"/>
                <a:gd name="T21" fmla="*/ 19 h 40"/>
                <a:gd name="T22" fmla="*/ 4 w 103"/>
                <a:gd name="T23" fmla="*/ 3 h 40"/>
                <a:gd name="T24" fmla="*/ 0 w 103"/>
                <a:gd name="T25" fmla="*/ 7 h 40"/>
                <a:gd name="T26" fmla="*/ 14 w 103"/>
                <a:gd name="T27" fmla="*/ 23 h 40"/>
                <a:gd name="T28" fmla="*/ 24 w 103"/>
                <a:gd name="T29" fmla="*/ 34 h 40"/>
                <a:gd name="T30" fmla="*/ 29 w 103"/>
                <a:gd name="T31" fmla="*/ 36 h 40"/>
                <a:gd name="T32" fmla="*/ 34 w 103"/>
                <a:gd name="T33" fmla="*/ 40 h 40"/>
                <a:gd name="T34" fmla="*/ 39 w 103"/>
                <a:gd name="T35" fmla="*/ 40 h 40"/>
                <a:gd name="T36" fmla="*/ 45 w 103"/>
                <a:gd name="T37" fmla="*/ 40 h 40"/>
                <a:gd name="T38" fmla="*/ 55 w 103"/>
                <a:gd name="T39" fmla="*/ 36 h 40"/>
                <a:gd name="T40" fmla="*/ 67 w 103"/>
                <a:gd name="T41" fmla="*/ 30 h 40"/>
                <a:gd name="T42" fmla="*/ 82 w 103"/>
                <a:gd name="T43" fmla="*/ 21 h 40"/>
                <a:gd name="T44" fmla="*/ 101 w 103"/>
                <a:gd name="T45" fmla="*/ 9 h 40"/>
                <a:gd name="T46" fmla="*/ 97 w 103"/>
                <a:gd name="T47" fmla="*/ 7 h 40"/>
                <a:gd name="T48" fmla="*/ 103 w 103"/>
                <a:gd name="T49" fmla="*/ 3 h 40"/>
                <a:gd name="T50" fmla="*/ 103 w 103"/>
                <a:gd name="T51" fmla="*/ 0 h 40"/>
                <a:gd name="T52" fmla="*/ 99 w 103"/>
                <a:gd name="T53" fmla="*/ 1 h 40"/>
                <a:gd name="T54" fmla="*/ 103 w 103"/>
                <a:gd name="T55" fmla="*/ 3 h 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3" h="40">
                  <a:moveTo>
                    <a:pt x="103" y="3"/>
                  </a:moveTo>
                  <a:lnTo>
                    <a:pt x="99" y="1"/>
                  </a:lnTo>
                  <a:lnTo>
                    <a:pt x="79" y="15"/>
                  </a:lnTo>
                  <a:lnTo>
                    <a:pt x="63" y="23"/>
                  </a:lnTo>
                  <a:lnTo>
                    <a:pt x="53" y="30"/>
                  </a:lnTo>
                  <a:lnTo>
                    <a:pt x="43" y="32"/>
                  </a:lnTo>
                  <a:lnTo>
                    <a:pt x="39" y="32"/>
                  </a:lnTo>
                  <a:lnTo>
                    <a:pt x="36" y="32"/>
                  </a:lnTo>
                  <a:lnTo>
                    <a:pt x="33" y="30"/>
                  </a:lnTo>
                  <a:lnTo>
                    <a:pt x="29" y="28"/>
                  </a:lnTo>
                  <a:lnTo>
                    <a:pt x="17" y="19"/>
                  </a:lnTo>
                  <a:lnTo>
                    <a:pt x="4" y="3"/>
                  </a:lnTo>
                  <a:lnTo>
                    <a:pt x="0" y="7"/>
                  </a:lnTo>
                  <a:lnTo>
                    <a:pt x="14" y="23"/>
                  </a:lnTo>
                  <a:lnTo>
                    <a:pt x="24" y="34"/>
                  </a:lnTo>
                  <a:lnTo>
                    <a:pt x="29" y="36"/>
                  </a:lnTo>
                  <a:lnTo>
                    <a:pt x="34" y="40"/>
                  </a:lnTo>
                  <a:lnTo>
                    <a:pt x="39" y="40"/>
                  </a:lnTo>
                  <a:lnTo>
                    <a:pt x="45" y="40"/>
                  </a:lnTo>
                  <a:lnTo>
                    <a:pt x="55" y="36"/>
                  </a:lnTo>
                  <a:lnTo>
                    <a:pt x="67" y="30"/>
                  </a:lnTo>
                  <a:lnTo>
                    <a:pt x="82" y="21"/>
                  </a:lnTo>
                  <a:lnTo>
                    <a:pt x="101" y="9"/>
                  </a:lnTo>
                  <a:lnTo>
                    <a:pt x="97" y="7"/>
                  </a:lnTo>
                  <a:lnTo>
                    <a:pt x="103" y="3"/>
                  </a:lnTo>
                  <a:lnTo>
                    <a:pt x="103" y="0"/>
                  </a:lnTo>
                  <a:lnTo>
                    <a:pt x="99" y="1"/>
                  </a:lnTo>
                  <a:lnTo>
                    <a:pt x="103"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2" name="Freeform 1216"/>
            <p:cNvSpPr>
              <a:spLocks/>
            </p:cNvSpPr>
            <p:nvPr/>
          </p:nvSpPr>
          <p:spPr bwMode="auto">
            <a:xfrm>
              <a:off x="2865" y="3065"/>
              <a:ext cx="70" cy="162"/>
            </a:xfrm>
            <a:custGeom>
              <a:avLst/>
              <a:gdLst>
                <a:gd name="T0" fmla="*/ 7 w 70"/>
                <a:gd name="T1" fmla="*/ 158 h 162"/>
                <a:gd name="T2" fmla="*/ 5 w 70"/>
                <a:gd name="T3" fmla="*/ 162 h 162"/>
                <a:gd name="T4" fmla="*/ 21 w 70"/>
                <a:gd name="T5" fmla="*/ 144 h 162"/>
                <a:gd name="T6" fmla="*/ 34 w 70"/>
                <a:gd name="T7" fmla="*/ 129 h 162"/>
                <a:gd name="T8" fmla="*/ 48 w 70"/>
                <a:gd name="T9" fmla="*/ 114 h 162"/>
                <a:gd name="T10" fmla="*/ 58 w 70"/>
                <a:gd name="T11" fmla="*/ 98 h 162"/>
                <a:gd name="T12" fmla="*/ 63 w 70"/>
                <a:gd name="T13" fmla="*/ 89 h 162"/>
                <a:gd name="T14" fmla="*/ 67 w 70"/>
                <a:gd name="T15" fmla="*/ 79 h 162"/>
                <a:gd name="T16" fmla="*/ 70 w 70"/>
                <a:gd name="T17" fmla="*/ 68 h 162"/>
                <a:gd name="T18" fmla="*/ 70 w 70"/>
                <a:gd name="T19" fmla="*/ 58 h 162"/>
                <a:gd name="T20" fmla="*/ 70 w 70"/>
                <a:gd name="T21" fmla="*/ 45 h 162"/>
                <a:gd name="T22" fmla="*/ 68 w 70"/>
                <a:gd name="T23" fmla="*/ 31 h 162"/>
                <a:gd name="T24" fmla="*/ 67 w 70"/>
                <a:gd name="T25" fmla="*/ 18 h 162"/>
                <a:gd name="T26" fmla="*/ 62 w 70"/>
                <a:gd name="T27" fmla="*/ 0 h 162"/>
                <a:gd name="T28" fmla="*/ 56 w 70"/>
                <a:gd name="T29" fmla="*/ 4 h 162"/>
                <a:gd name="T30" fmla="*/ 60 w 70"/>
                <a:gd name="T31" fmla="*/ 20 h 162"/>
                <a:gd name="T32" fmla="*/ 63 w 70"/>
                <a:gd name="T33" fmla="*/ 33 h 162"/>
                <a:gd name="T34" fmla="*/ 65 w 70"/>
                <a:gd name="T35" fmla="*/ 45 h 162"/>
                <a:gd name="T36" fmla="*/ 65 w 70"/>
                <a:gd name="T37" fmla="*/ 56 h 162"/>
                <a:gd name="T38" fmla="*/ 63 w 70"/>
                <a:gd name="T39" fmla="*/ 68 h 162"/>
                <a:gd name="T40" fmla="*/ 62 w 70"/>
                <a:gd name="T41" fmla="*/ 77 h 162"/>
                <a:gd name="T42" fmla="*/ 58 w 70"/>
                <a:gd name="T43" fmla="*/ 85 h 162"/>
                <a:gd name="T44" fmla="*/ 53 w 70"/>
                <a:gd name="T45" fmla="*/ 94 h 162"/>
                <a:gd name="T46" fmla="*/ 43 w 70"/>
                <a:gd name="T47" fmla="*/ 110 h 162"/>
                <a:gd name="T48" fmla="*/ 31 w 70"/>
                <a:gd name="T49" fmla="*/ 125 h 162"/>
                <a:gd name="T50" fmla="*/ 16 w 70"/>
                <a:gd name="T51" fmla="*/ 140 h 162"/>
                <a:gd name="T52" fmla="*/ 2 w 70"/>
                <a:gd name="T53" fmla="*/ 156 h 162"/>
                <a:gd name="T54" fmla="*/ 0 w 70"/>
                <a:gd name="T55" fmla="*/ 158 h 162"/>
                <a:gd name="T56" fmla="*/ 7 w 70"/>
                <a:gd name="T57" fmla="*/ 158 h 1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0" h="162">
                  <a:moveTo>
                    <a:pt x="7" y="158"/>
                  </a:moveTo>
                  <a:lnTo>
                    <a:pt x="5" y="162"/>
                  </a:lnTo>
                  <a:lnTo>
                    <a:pt x="21" y="144"/>
                  </a:lnTo>
                  <a:lnTo>
                    <a:pt x="34" y="129"/>
                  </a:lnTo>
                  <a:lnTo>
                    <a:pt x="48" y="114"/>
                  </a:lnTo>
                  <a:lnTo>
                    <a:pt x="58" y="98"/>
                  </a:lnTo>
                  <a:lnTo>
                    <a:pt x="63" y="89"/>
                  </a:lnTo>
                  <a:lnTo>
                    <a:pt x="67" y="79"/>
                  </a:lnTo>
                  <a:lnTo>
                    <a:pt x="70" y="68"/>
                  </a:lnTo>
                  <a:lnTo>
                    <a:pt x="70" y="58"/>
                  </a:lnTo>
                  <a:lnTo>
                    <a:pt x="70" y="45"/>
                  </a:lnTo>
                  <a:lnTo>
                    <a:pt x="68" y="31"/>
                  </a:lnTo>
                  <a:lnTo>
                    <a:pt x="67" y="18"/>
                  </a:lnTo>
                  <a:lnTo>
                    <a:pt x="62" y="0"/>
                  </a:lnTo>
                  <a:lnTo>
                    <a:pt x="56" y="4"/>
                  </a:lnTo>
                  <a:lnTo>
                    <a:pt x="60" y="20"/>
                  </a:lnTo>
                  <a:lnTo>
                    <a:pt x="63" y="33"/>
                  </a:lnTo>
                  <a:lnTo>
                    <a:pt x="65" y="45"/>
                  </a:lnTo>
                  <a:lnTo>
                    <a:pt x="65" y="56"/>
                  </a:lnTo>
                  <a:lnTo>
                    <a:pt x="63" y="68"/>
                  </a:lnTo>
                  <a:lnTo>
                    <a:pt x="62" y="77"/>
                  </a:lnTo>
                  <a:lnTo>
                    <a:pt x="58" y="85"/>
                  </a:lnTo>
                  <a:lnTo>
                    <a:pt x="53" y="94"/>
                  </a:lnTo>
                  <a:lnTo>
                    <a:pt x="43" y="110"/>
                  </a:lnTo>
                  <a:lnTo>
                    <a:pt x="31" y="125"/>
                  </a:lnTo>
                  <a:lnTo>
                    <a:pt x="16" y="140"/>
                  </a:lnTo>
                  <a:lnTo>
                    <a:pt x="2" y="156"/>
                  </a:lnTo>
                  <a:lnTo>
                    <a:pt x="0" y="158"/>
                  </a:lnTo>
                  <a:lnTo>
                    <a:pt x="7" y="15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3" name="Freeform 1217"/>
            <p:cNvSpPr>
              <a:spLocks/>
            </p:cNvSpPr>
            <p:nvPr/>
          </p:nvSpPr>
          <p:spPr bwMode="auto">
            <a:xfrm>
              <a:off x="2865" y="3223"/>
              <a:ext cx="159" cy="192"/>
            </a:xfrm>
            <a:custGeom>
              <a:avLst/>
              <a:gdLst>
                <a:gd name="T0" fmla="*/ 155 w 159"/>
                <a:gd name="T1" fmla="*/ 184 h 192"/>
                <a:gd name="T2" fmla="*/ 159 w 159"/>
                <a:gd name="T3" fmla="*/ 186 h 192"/>
                <a:gd name="T4" fmla="*/ 147 w 159"/>
                <a:gd name="T5" fmla="*/ 172 h 192"/>
                <a:gd name="T6" fmla="*/ 133 w 159"/>
                <a:gd name="T7" fmla="*/ 163 h 192"/>
                <a:gd name="T8" fmla="*/ 120 w 159"/>
                <a:gd name="T9" fmla="*/ 155 h 192"/>
                <a:gd name="T10" fmla="*/ 108 w 159"/>
                <a:gd name="T11" fmla="*/ 149 h 192"/>
                <a:gd name="T12" fmla="*/ 82 w 159"/>
                <a:gd name="T13" fmla="*/ 140 h 192"/>
                <a:gd name="T14" fmla="*/ 58 w 159"/>
                <a:gd name="T15" fmla="*/ 130 h 192"/>
                <a:gd name="T16" fmla="*/ 48 w 159"/>
                <a:gd name="T17" fmla="*/ 125 h 192"/>
                <a:gd name="T18" fmla="*/ 38 w 159"/>
                <a:gd name="T19" fmla="*/ 117 h 192"/>
                <a:gd name="T20" fmla="*/ 29 w 159"/>
                <a:gd name="T21" fmla="*/ 107 h 192"/>
                <a:gd name="T22" fmla="*/ 22 w 159"/>
                <a:gd name="T23" fmla="*/ 94 h 192"/>
                <a:gd name="T24" fmla="*/ 16 w 159"/>
                <a:gd name="T25" fmla="*/ 77 h 192"/>
                <a:gd name="T26" fmla="*/ 10 w 159"/>
                <a:gd name="T27" fmla="*/ 57 h 192"/>
                <a:gd name="T28" fmla="*/ 9 w 159"/>
                <a:gd name="T29" fmla="*/ 30 h 192"/>
                <a:gd name="T30" fmla="*/ 7 w 159"/>
                <a:gd name="T31" fmla="*/ 0 h 192"/>
                <a:gd name="T32" fmla="*/ 0 w 159"/>
                <a:gd name="T33" fmla="*/ 0 h 192"/>
                <a:gd name="T34" fmla="*/ 2 w 159"/>
                <a:gd name="T35" fmla="*/ 32 h 192"/>
                <a:gd name="T36" fmla="*/ 5 w 159"/>
                <a:gd name="T37" fmla="*/ 57 h 192"/>
                <a:gd name="T38" fmla="*/ 9 w 159"/>
                <a:gd name="T39" fmla="*/ 78 h 192"/>
                <a:gd name="T40" fmla="*/ 16 w 159"/>
                <a:gd name="T41" fmla="*/ 98 h 192"/>
                <a:gd name="T42" fmla="*/ 24 w 159"/>
                <a:gd name="T43" fmla="*/ 111 h 192"/>
                <a:gd name="T44" fmla="*/ 33 w 159"/>
                <a:gd name="T45" fmla="*/ 123 h 192"/>
                <a:gd name="T46" fmla="*/ 44 w 159"/>
                <a:gd name="T47" fmla="*/ 130 h 192"/>
                <a:gd name="T48" fmla="*/ 55 w 159"/>
                <a:gd name="T49" fmla="*/ 138 h 192"/>
                <a:gd name="T50" fmla="*/ 79 w 159"/>
                <a:gd name="T51" fmla="*/ 148 h 192"/>
                <a:gd name="T52" fmla="*/ 104 w 159"/>
                <a:gd name="T53" fmla="*/ 157 h 192"/>
                <a:gd name="T54" fmla="*/ 118 w 159"/>
                <a:gd name="T55" fmla="*/ 163 h 192"/>
                <a:gd name="T56" fmla="*/ 130 w 159"/>
                <a:gd name="T57" fmla="*/ 169 h 192"/>
                <a:gd name="T58" fmla="*/ 142 w 159"/>
                <a:gd name="T59" fmla="*/ 178 h 192"/>
                <a:gd name="T60" fmla="*/ 154 w 159"/>
                <a:gd name="T61" fmla="*/ 192 h 192"/>
                <a:gd name="T62" fmla="*/ 155 w 159"/>
                <a:gd name="T63" fmla="*/ 192 h 192"/>
                <a:gd name="T64" fmla="*/ 154 w 159"/>
                <a:gd name="T65" fmla="*/ 192 h 192"/>
                <a:gd name="T66" fmla="*/ 155 w 159"/>
                <a:gd name="T67" fmla="*/ 192 h 192"/>
                <a:gd name="T68" fmla="*/ 155 w 159"/>
                <a:gd name="T69" fmla="*/ 192 h 192"/>
                <a:gd name="T70" fmla="*/ 155 w 159"/>
                <a:gd name="T71" fmla="*/ 1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9" h="192">
                  <a:moveTo>
                    <a:pt x="155" y="184"/>
                  </a:moveTo>
                  <a:lnTo>
                    <a:pt x="159" y="186"/>
                  </a:lnTo>
                  <a:lnTo>
                    <a:pt x="147" y="172"/>
                  </a:lnTo>
                  <a:lnTo>
                    <a:pt x="133" y="163"/>
                  </a:lnTo>
                  <a:lnTo>
                    <a:pt x="120" y="155"/>
                  </a:lnTo>
                  <a:lnTo>
                    <a:pt x="108" y="149"/>
                  </a:lnTo>
                  <a:lnTo>
                    <a:pt x="82" y="140"/>
                  </a:lnTo>
                  <a:lnTo>
                    <a:pt x="58" y="130"/>
                  </a:lnTo>
                  <a:lnTo>
                    <a:pt x="48" y="125"/>
                  </a:lnTo>
                  <a:lnTo>
                    <a:pt x="38" y="117"/>
                  </a:lnTo>
                  <a:lnTo>
                    <a:pt x="29" y="107"/>
                  </a:lnTo>
                  <a:lnTo>
                    <a:pt x="22" y="94"/>
                  </a:lnTo>
                  <a:lnTo>
                    <a:pt x="16" y="77"/>
                  </a:lnTo>
                  <a:lnTo>
                    <a:pt x="10" y="57"/>
                  </a:lnTo>
                  <a:lnTo>
                    <a:pt x="9" y="30"/>
                  </a:lnTo>
                  <a:lnTo>
                    <a:pt x="7" y="0"/>
                  </a:lnTo>
                  <a:lnTo>
                    <a:pt x="0" y="0"/>
                  </a:lnTo>
                  <a:lnTo>
                    <a:pt x="2" y="32"/>
                  </a:lnTo>
                  <a:lnTo>
                    <a:pt x="5" y="57"/>
                  </a:lnTo>
                  <a:lnTo>
                    <a:pt x="9" y="78"/>
                  </a:lnTo>
                  <a:lnTo>
                    <a:pt x="16" y="98"/>
                  </a:lnTo>
                  <a:lnTo>
                    <a:pt x="24" y="111"/>
                  </a:lnTo>
                  <a:lnTo>
                    <a:pt x="33" y="123"/>
                  </a:lnTo>
                  <a:lnTo>
                    <a:pt x="44" y="130"/>
                  </a:lnTo>
                  <a:lnTo>
                    <a:pt x="55" y="138"/>
                  </a:lnTo>
                  <a:lnTo>
                    <a:pt x="79" y="148"/>
                  </a:lnTo>
                  <a:lnTo>
                    <a:pt x="104" y="157"/>
                  </a:lnTo>
                  <a:lnTo>
                    <a:pt x="118" y="163"/>
                  </a:lnTo>
                  <a:lnTo>
                    <a:pt x="130" y="169"/>
                  </a:lnTo>
                  <a:lnTo>
                    <a:pt x="142" y="178"/>
                  </a:lnTo>
                  <a:lnTo>
                    <a:pt x="154" y="192"/>
                  </a:lnTo>
                  <a:lnTo>
                    <a:pt x="155" y="192"/>
                  </a:lnTo>
                  <a:lnTo>
                    <a:pt x="154" y="192"/>
                  </a:lnTo>
                  <a:lnTo>
                    <a:pt x="155" y="192"/>
                  </a:lnTo>
                  <a:lnTo>
                    <a:pt x="155" y="18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4" name="Freeform 1218"/>
            <p:cNvSpPr>
              <a:spLocks/>
            </p:cNvSpPr>
            <p:nvPr/>
          </p:nvSpPr>
          <p:spPr bwMode="auto">
            <a:xfrm>
              <a:off x="3020" y="3144"/>
              <a:ext cx="340" cy="271"/>
            </a:xfrm>
            <a:custGeom>
              <a:avLst/>
              <a:gdLst>
                <a:gd name="T0" fmla="*/ 333 w 340"/>
                <a:gd name="T1" fmla="*/ 0 h 271"/>
                <a:gd name="T2" fmla="*/ 335 w 340"/>
                <a:gd name="T3" fmla="*/ 0 h 271"/>
                <a:gd name="T4" fmla="*/ 304 w 340"/>
                <a:gd name="T5" fmla="*/ 33 h 271"/>
                <a:gd name="T6" fmla="*/ 268 w 340"/>
                <a:gd name="T7" fmla="*/ 73 h 271"/>
                <a:gd name="T8" fmla="*/ 227 w 340"/>
                <a:gd name="T9" fmla="*/ 117 h 271"/>
                <a:gd name="T10" fmla="*/ 181 w 340"/>
                <a:gd name="T11" fmla="*/ 161 h 271"/>
                <a:gd name="T12" fmla="*/ 159 w 340"/>
                <a:gd name="T13" fmla="*/ 182 h 271"/>
                <a:gd name="T14" fmla="*/ 135 w 340"/>
                <a:gd name="T15" fmla="*/ 202 h 271"/>
                <a:gd name="T16" fmla="*/ 113 w 340"/>
                <a:gd name="T17" fmla="*/ 219 h 271"/>
                <a:gd name="T18" fmla="*/ 89 w 340"/>
                <a:gd name="T19" fmla="*/ 234 h 271"/>
                <a:gd name="T20" fmla="*/ 65 w 340"/>
                <a:gd name="T21" fmla="*/ 246 h 271"/>
                <a:gd name="T22" fmla="*/ 43 w 340"/>
                <a:gd name="T23" fmla="*/ 255 h 271"/>
                <a:gd name="T24" fmla="*/ 23 w 340"/>
                <a:gd name="T25" fmla="*/ 261 h 271"/>
                <a:gd name="T26" fmla="*/ 0 w 340"/>
                <a:gd name="T27" fmla="*/ 263 h 271"/>
                <a:gd name="T28" fmla="*/ 0 w 340"/>
                <a:gd name="T29" fmla="*/ 271 h 271"/>
                <a:gd name="T30" fmla="*/ 23 w 340"/>
                <a:gd name="T31" fmla="*/ 269 h 271"/>
                <a:gd name="T32" fmla="*/ 45 w 340"/>
                <a:gd name="T33" fmla="*/ 263 h 271"/>
                <a:gd name="T34" fmla="*/ 69 w 340"/>
                <a:gd name="T35" fmla="*/ 253 h 271"/>
                <a:gd name="T36" fmla="*/ 92 w 340"/>
                <a:gd name="T37" fmla="*/ 240 h 271"/>
                <a:gd name="T38" fmla="*/ 116 w 340"/>
                <a:gd name="T39" fmla="*/ 225 h 271"/>
                <a:gd name="T40" fmla="*/ 138 w 340"/>
                <a:gd name="T41" fmla="*/ 207 h 271"/>
                <a:gd name="T42" fmla="*/ 162 w 340"/>
                <a:gd name="T43" fmla="*/ 188 h 271"/>
                <a:gd name="T44" fmla="*/ 186 w 340"/>
                <a:gd name="T45" fmla="*/ 167 h 271"/>
                <a:gd name="T46" fmla="*/ 231 w 340"/>
                <a:gd name="T47" fmla="*/ 123 h 271"/>
                <a:gd name="T48" fmla="*/ 271 w 340"/>
                <a:gd name="T49" fmla="*/ 79 h 271"/>
                <a:gd name="T50" fmla="*/ 309 w 340"/>
                <a:gd name="T51" fmla="*/ 38 h 271"/>
                <a:gd name="T52" fmla="*/ 338 w 340"/>
                <a:gd name="T53" fmla="*/ 4 h 271"/>
                <a:gd name="T54" fmla="*/ 340 w 340"/>
                <a:gd name="T55" fmla="*/ 4 h 271"/>
                <a:gd name="T56" fmla="*/ 333 w 340"/>
                <a:gd name="T57" fmla="*/ 0 h 2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40" h="271">
                  <a:moveTo>
                    <a:pt x="333" y="0"/>
                  </a:moveTo>
                  <a:lnTo>
                    <a:pt x="335" y="0"/>
                  </a:lnTo>
                  <a:lnTo>
                    <a:pt x="304" y="33"/>
                  </a:lnTo>
                  <a:lnTo>
                    <a:pt x="268" y="73"/>
                  </a:lnTo>
                  <a:lnTo>
                    <a:pt x="227" y="117"/>
                  </a:lnTo>
                  <a:lnTo>
                    <a:pt x="181" y="161"/>
                  </a:lnTo>
                  <a:lnTo>
                    <a:pt x="159" y="182"/>
                  </a:lnTo>
                  <a:lnTo>
                    <a:pt x="135" y="202"/>
                  </a:lnTo>
                  <a:lnTo>
                    <a:pt x="113" y="219"/>
                  </a:lnTo>
                  <a:lnTo>
                    <a:pt x="89" y="234"/>
                  </a:lnTo>
                  <a:lnTo>
                    <a:pt x="65" y="246"/>
                  </a:lnTo>
                  <a:lnTo>
                    <a:pt x="43" y="255"/>
                  </a:lnTo>
                  <a:lnTo>
                    <a:pt x="23" y="261"/>
                  </a:lnTo>
                  <a:lnTo>
                    <a:pt x="0" y="263"/>
                  </a:lnTo>
                  <a:lnTo>
                    <a:pt x="0" y="271"/>
                  </a:lnTo>
                  <a:lnTo>
                    <a:pt x="23" y="269"/>
                  </a:lnTo>
                  <a:lnTo>
                    <a:pt x="45" y="263"/>
                  </a:lnTo>
                  <a:lnTo>
                    <a:pt x="69" y="253"/>
                  </a:lnTo>
                  <a:lnTo>
                    <a:pt x="92" y="240"/>
                  </a:lnTo>
                  <a:lnTo>
                    <a:pt x="116" y="225"/>
                  </a:lnTo>
                  <a:lnTo>
                    <a:pt x="138" y="207"/>
                  </a:lnTo>
                  <a:lnTo>
                    <a:pt x="162" y="188"/>
                  </a:lnTo>
                  <a:lnTo>
                    <a:pt x="186" y="167"/>
                  </a:lnTo>
                  <a:lnTo>
                    <a:pt x="231" y="123"/>
                  </a:lnTo>
                  <a:lnTo>
                    <a:pt x="271" y="79"/>
                  </a:lnTo>
                  <a:lnTo>
                    <a:pt x="309" y="38"/>
                  </a:lnTo>
                  <a:lnTo>
                    <a:pt x="338" y="4"/>
                  </a:lnTo>
                  <a:lnTo>
                    <a:pt x="340" y="4"/>
                  </a:lnTo>
                  <a:lnTo>
                    <a:pt x="33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5" name="Freeform 1219"/>
            <p:cNvSpPr>
              <a:spLocks/>
            </p:cNvSpPr>
            <p:nvPr/>
          </p:nvSpPr>
          <p:spPr bwMode="auto">
            <a:xfrm>
              <a:off x="3353" y="3004"/>
              <a:ext cx="48" cy="144"/>
            </a:xfrm>
            <a:custGeom>
              <a:avLst/>
              <a:gdLst>
                <a:gd name="T0" fmla="*/ 46 w 48"/>
                <a:gd name="T1" fmla="*/ 0 h 144"/>
                <a:gd name="T2" fmla="*/ 41 w 48"/>
                <a:gd name="T3" fmla="*/ 0 h 144"/>
                <a:gd name="T4" fmla="*/ 0 w 48"/>
                <a:gd name="T5" fmla="*/ 140 h 144"/>
                <a:gd name="T6" fmla="*/ 7 w 48"/>
                <a:gd name="T7" fmla="*/ 144 h 144"/>
                <a:gd name="T8" fmla="*/ 48 w 48"/>
                <a:gd name="T9" fmla="*/ 2 h 144"/>
                <a:gd name="T10" fmla="*/ 41 w 48"/>
                <a:gd name="T11" fmla="*/ 2 h 144"/>
                <a:gd name="T12" fmla="*/ 46 w 48"/>
                <a:gd name="T13" fmla="*/ 0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144">
                  <a:moveTo>
                    <a:pt x="46" y="0"/>
                  </a:moveTo>
                  <a:lnTo>
                    <a:pt x="41" y="0"/>
                  </a:lnTo>
                  <a:lnTo>
                    <a:pt x="0" y="140"/>
                  </a:lnTo>
                  <a:lnTo>
                    <a:pt x="7" y="144"/>
                  </a:lnTo>
                  <a:lnTo>
                    <a:pt x="48" y="2"/>
                  </a:lnTo>
                  <a:lnTo>
                    <a:pt x="41" y="2"/>
                  </a:lnTo>
                  <a:lnTo>
                    <a:pt x="4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6" name="Freeform 1220"/>
            <p:cNvSpPr>
              <a:spLocks/>
            </p:cNvSpPr>
            <p:nvPr/>
          </p:nvSpPr>
          <p:spPr bwMode="auto">
            <a:xfrm>
              <a:off x="3394" y="3004"/>
              <a:ext cx="48" cy="102"/>
            </a:xfrm>
            <a:custGeom>
              <a:avLst/>
              <a:gdLst>
                <a:gd name="T0" fmla="*/ 48 w 48"/>
                <a:gd name="T1" fmla="*/ 96 h 102"/>
                <a:gd name="T2" fmla="*/ 48 w 48"/>
                <a:gd name="T3" fmla="*/ 98 h 102"/>
                <a:gd name="T4" fmla="*/ 5 w 48"/>
                <a:gd name="T5" fmla="*/ 0 h 102"/>
                <a:gd name="T6" fmla="*/ 0 w 48"/>
                <a:gd name="T7" fmla="*/ 2 h 102"/>
                <a:gd name="T8" fmla="*/ 42 w 48"/>
                <a:gd name="T9" fmla="*/ 100 h 102"/>
                <a:gd name="T10" fmla="*/ 44 w 48"/>
                <a:gd name="T11" fmla="*/ 102 h 102"/>
                <a:gd name="T12" fmla="*/ 48 w 48"/>
                <a:gd name="T13" fmla="*/ 96 h 1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102">
                  <a:moveTo>
                    <a:pt x="48" y="96"/>
                  </a:moveTo>
                  <a:lnTo>
                    <a:pt x="48" y="98"/>
                  </a:lnTo>
                  <a:lnTo>
                    <a:pt x="5" y="0"/>
                  </a:lnTo>
                  <a:lnTo>
                    <a:pt x="0" y="2"/>
                  </a:lnTo>
                  <a:lnTo>
                    <a:pt x="42" y="100"/>
                  </a:lnTo>
                  <a:lnTo>
                    <a:pt x="44" y="102"/>
                  </a:lnTo>
                  <a:lnTo>
                    <a:pt x="48" y="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7" name="Freeform 1221"/>
            <p:cNvSpPr>
              <a:spLocks/>
            </p:cNvSpPr>
            <p:nvPr/>
          </p:nvSpPr>
          <p:spPr bwMode="auto">
            <a:xfrm>
              <a:off x="3438" y="3100"/>
              <a:ext cx="70" cy="56"/>
            </a:xfrm>
            <a:custGeom>
              <a:avLst/>
              <a:gdLst>
                <a:gd name="T0" fmla="*/ 63 w 70"/>
                <a:gd name="T1" fmla="*/ 48 h 56"/>
                <a:gd name="T2" fmla="*/ 68 w 70"/>
                <a:gd name="T3" fmla="*/ 46 h 56"/>
                <a:gd name="T4" fmla="*/ 4 w 70"/>
                <a:gd name="T5" fmla="*/ 0 h 56"/>
                <a:gd name="T6" fmla="*/ 0 w 70"/>
                <a:gd name="T7" fmla="*/ 6 h 56"/>
                <a:gd name="T8" fmla="*/ 65 w 70"/>
                <a:gd name="T9" fmla="*/ 52 h 56"/>
                <a:gd name="T10" fmla="*/ 70 w 70"/>
                <a:gd name="T11" fmla="*/ 50 h 56"/>
                <a:gd name="T12" fmla="*/ 65 w 70"/>
                <a:gd name="T13" fmla="*/ 52 h 56"/>
                <a:gd name="T14" fmla="*/ 70 w 70"/>
                <a:gd name="T15" fmla="*/ 56 h 56"/>
                <a:gd name="T16" fmla="*/ 70 w 70"/>
                <a:gd name="T17" fmla="*/ 50 h 56"/>
                <a:gd name="T18" fmla="*/ 63 w 70"/>
                <a:gd name="T19" fmla="*/ 48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56">
                  <a:moveTo>
                    <a:pt x="63" y="48"/>
                  </a:moveTo>
                  <a:lnTo>
                    <a:pt x="68" y="46"/>
                  </a:lnTo>
                  <a:lnTo>
                    <a:pt x="4" y="0"/>
                  </a:lnTo>
                  <a:lnTo>
                    <a:pt x="0" y="6"/>
                  </a:lnTo>
                  <a:lnTo>
                    <a:pt x="65" y="52"/>
                  </a:lnTo>
                  <a:lnTo>
                    <a:pt x="70" y="50"/>
                  </a:lnTo>
                  <a:lnTo>
                    <a:pt x="65" y="52"/>
                  </a:lnTo>
                  <a:lnTo>
                    <a:pt x="70" y="56"/>
                  </a:lnTo>
                  <a:lnTo>
                    <a:pt x="70" y="50"/>
                  </a:lnTo>
                  <a:lnTo>
                    <a:pt x="63" y="4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8" name="Freeform 1222"/>
            <p:cNvSpPr>
              <a:spLocks/>
            </p:cNvSpPr>
            <p:nvPr/>
          </p:nvSpPr>
          <p:spPr bwMode="auto">
            <a:xfrm>
              <a:off x="3501" y="2969"/>
              <a:ext cx="26" cy="181"/>
            </a:xfrm>
            <a:custGeom>
              <a:avLst/>
              <a:gdLst>
                <a:gd name="T0" fmla="*/ 9 w 26"/>
                <a:gd name="T1" fmla="*/ 0 h 181"/>
                <a:gd name="T2" fmla="*/ 5 w 26"/>
                <a:gd name="T3" fmla="*/ 4 h 181"/>
                <a:gd name="T4" fmla="*/ 5 w 26"/>
                <a:gd name="T5" fmla="*/ 23 h 181"/>
                <a:gd name="T6" fmla="*/ 7 w 26"/>
                <a:gd name="T7" fmla="*/ 37 h 181"/>
                <a:gd name="T8" fmla="*/ 9 w 26"/>
                <a:gd name="T9" fmla="*/ 45 h 181"/>
                <a:gd name="T10" fmla="*/ 14 w 26"/>
                <a:gd name="T11" fmla="*/ 48 h 181"/>
                <a:gd name="T12" fmla="*/ 19 w 26"/>
                <a:gd name="T13" fmla="*/ 45 h 181"/>
                <a:gd name="T14" fmla="*/ 22 w 26"/>
                <a:gd name="T15" fmla="*/ 37 h 181"/>
                <a:gd name="T16" fmla="*/ 19 w 26"/>
                <a:gd name="T17" fmla="*/ 35 h 181"/>
                <a:gd name="T18" fmla="*/ 17 w 26"/>
                <a:gd name="T19" fmla="*/ 52 h 181"/>
                <a:gd name="T20" fmla="*/ 12 w 26"/>
                <a:gd name="T21" fmla="*/ 98 h 181"/>
                <a:gd name="T22" fmla="*/ 0 w 26"/>
                <a:gd name="T23" fmla="*/ 179 h 181"/>
                <a:gd name="T24" fmla="*/ 7 w 26"/>
                <a:gd name="T25" fmla="*/ 181 h 181"/>
                <a:gd name="T26" fmla="*/ 19 w 26"/>
                <a:gd name="T27" fmla="*/ 98 h 181"/>
                <a:gd name="T28" fmla="*/ 24 w 26"/>
                <a:gd name="T29" fmla="*/ 54 h 181"/>
                <a:gd name="T30" fmla="*/ 26 w 26"/>
                <a:gd name="T31" fmla="*/ 35 h 181"/>
                <a:gd name="T32" fmla="*/ 19 w 26"/>
                <a:gd name="T33" fmla="*/ 33 h 181"/>
                <a:gd name="T34" fmla="*/ 14 w 26"/>
                <a:gd name="T35" fmla="*/ 39 h 181"/>
                <a:gd name="T36" fmla="*/ 12 w 26"/>
                <a:gd name="T37" fmla="*/ 41 h 181"/>
                <a:gd name="T38" fmla="*/ 14 w 26"/>
                <a:gd name="T39" fmla="*/ 41 h 181"/>
                <a:gd name="T40" fmla="*/ 12 w 26"/>
                <a:gd name="T41" fmla="*/ 35 h 181"/>
                <a:gd name="T42" fmla="*/ 12 w 26"/>
                <a:gd name="T43" fmla="*/ 23 h 181"/>
                <a:gd name="T44" fmla="*/ 12 w 26"/>
                <a:gd name="T45" fmla="*/ 4 h 181"/>
                <a:gd name="T46" fmla="*/ 9 w 26"/>
                <a:gd name="T47" fmla="*/ 8 h 181"/>
                <a:gd name="T48" fmla="*/ 9 w 26"/>
                <a:gd name="T49" fmla="*/ 0 h 181"/>
                <a:gd name="T50" fmla="*/ 5 w 26"/>
                <a:gd name="T51" fmla="*/ 0 h 181"/>
                <a:gd name="T52" fmla="*/ 5 w 26"/>
                <a:gd name="T53" fmla="*/ 4 h 181"/>
                <a:gd name="T54" fmla="*/ 9 w 26"/>
                <a:gd name="T55" fmla="*/ 0 h 18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6" h="181">
                  <a:moveTo>
                    <a:pt x="9" y="0"/>
                  </a:moveTo>
                  <a:lnTo>
                    <a:pt x="5" y="4"/>
                  </a:lnTo>
                  <a:lnTo>
                    <a:pt x="5" y="23"/>
                  </a:lnTo>
                  <a:lnTo>
                    <a:pt x="7" y="37"/>
                  </a:lnTo>
                  <a:lnTo>
                    <a:pt x="9" y="45"/>
                  </a:lnTo>
                  <a:lnTo>
                    <a:pt x="14" y="48"/>
                  </a:lnTo>
                  <a:lnTo>
                    <a:pt x="19" y="45"/>
                  </a:lnTo>
                  <a:lnTo>
                    <a:pt x="22" y="37"/>
                  </a:lnTo>
                  <a:lnTo>
                    <a:pt x="19" y="35"/>
                  </a:lnTo>
                  <a:lnTo>
                    <a:pt x="17" y="52"/>
                  </a:lnTo>
                  <a:lnTo>
                    <a:pt x="12" y="98"/>
                  </a:lnTo>
                  <a:lnTo>
                    <a:pt x="0" y="179"/>
                  </a:lnTo>
                  <a:lnTo>
                    <a:pt x="7" y="181"/>
                  </a:lnTo>
                  <a:lnTo>
                    <a:pt x="19" y="98"/>
                  </a:lnTo>
                  <a:lnTo>
                    <a:pt x="24" y="54"/>
                  </a:lnTo>
                  <a:lnTo>
                    <a:pt x="26" y="35"/>
                  </a:lnTo>
                  <a:lnTo>
                    <a:pt x="19" y="33"/>
                  </a:lnTo>
                  <a:lnTo>
                    <a:pt x="14" y="39"/>
                  </a:lnTo>
                  <a:lnTo>
                    <a:pt x="12" y="41"/>
                  </a:lnTo>
                  <a:lnTo>
                    <a:pt x="14" y="41"/>
                  </a:lnTo>
                  <a:lnTo>
                    <a:pt x="12" y="35"/>
                  </a:lnTo>
                  <a:lnTo>
                    <a:pt x="12" y="23"/>
                  </a:lnTo>
                  <a:lnTo>
                    <a:pt x="12" y="4"/>
                  </a:lnTo>
                  <a:lnTo>
                    <a:pt x="9" y="8"/>
                  </a:lnTo>
                  <a:lnTo>
                    <a:pt x="9" y="0"/>
                  </a:lnTo>
                  <a:lnTo>
                    <a:pt x="5" y="0"/>
                  </a:lnTo>
                  <a:lnTo>
                    <a:pt x="5" y="4"/>
                  </a:lnTo>
                  <a:lnTo>
                    <a:pt x="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89" name="Freeform 1223"/>
            <p:cNvSpPr>
              <a:spLocks/>
            </p:cNvSpPr>
            <p:nvPr/>
          </p:nvSpPr>
          <p:spPr bwMode="auto">
            <a:xfrm>
              <a:off x="3510" y="2923"/>
              <a:ext cx="87" cy="54"/>
            </a:xfrm>
            <a:custGeom>
              <a:avLst/>
              <a:gdLst>
                <a:gd name="T0" fmla="*/ 80 w 87"/>
                <a:gd name="T1" fmla="*/ 4 h 54"/>
                <a:gd name="T2" fmla="*/ 83 w 87"/>
                <a:gd name="T3" fmla="*/ 0 h 54"/>
                <a:gd name="T4" fmla="*/ 75 w 87"/>
                <a:gd name="T5" fmla="*/ 2 h 54"/>
                <a:gd name="T6" fmla="*/ 65 w 87"/>
                <a:gd name="T7" fmla="*/ 8 h 54"/>
                <a:gd name="T8" fmla="*/ 53 w 87"/>
                <a:gd name="T9" fmla="*/ 16 h 54"/>
                <a:gd name="T10" fmla="*/ 39 w 87"/>
                <a:gd name="T11" fmla="*/ 23 h 54"/>
                <a:gd name="T12" fmla="*/ 27 w 87"/>
                <a:gd name="T13" fmla="*/ 33 h 54"/>
                <a:gd name="T14" fmla="*/ 15 w 87"/>
                <a:gd name="T15" fmla="*/ 41 h 54"/>
                <a:gd name="T16" fmla="*/ 5 w 87"/>
                <a:gd name="T17" fmla="*/ 45 h 54"/>
                <a:gd name="T18" fmla="*/ 0 w 87"/>
                <a:gd name="T19" fmla="*/ 46 h 54"/>
                <a:gd name="T20" fmla="*/ 0 w 87"/>
                <a:gd name="T21" fmla="*/ 54 h 54"/>
                <a:gd name="T22" fmla="*/ 8 w 87"/>
                <a:gd name="T23" fmla="*/ 52 h 54"/>
                <a:gd name="T24" fmla="*/ 19 w 87"/>
                <a:gd name="T25" fmla="*/ 46 h 54"/>
                <a:gd name="T26" fmla="*/ 30 w 87"/>
                <a:gd name="T27" fmla="*/ 39 h 54"/>
                <a:gd name="T28" fmla="*/ 42 w 87"/>
                <a:gd name="T29" fmla="*/ 31 h 54"/>
                <a:gd name="T30" fmla="*/ 56 w 87"/>
                <a:gd name="T31" fmla="*/ 21 h 54"/>
                <a:gd name="T32" fmla="*/ 68 w 87"/>
                <a:gd name="T33" fmla="*/ 14 h 54"/>
                <a:gd name="T34" fmla="*/ 77 w 87"/>
                <a:gd name="T35" fmla="*/ 10 h 54"/>
                <a:gd name="T36" fmla="*/ 83 w 87"/>
                <a:gd name="T37" fmla="*/ 8 h 54"/>
                <a:gd name="T38" fmla="*/ 87 w 87"/>
                <a:gd name="T39" fmla="*/ 4 h 54"/>
                <a:gd name="T40" fmla="*/ 83 w 87"/>
                <a:gd name="T41" fmla="*/ 8 h 54"/>
                <a:gd name="T42" fmla="*/ 87 w 87"/>
                <a:gd name="T43" fmla="*/ 8 h 54"/>
                <a:gd name="T44" fmla="*/ 87 w 87"/>
                <a:gd name="T45" fmla="*/ 4 h 54"/>
                <a:gd name="T46" fmla="*/ 80 w 87"/>
                <a:gd name="T47" fmla="*/ 4 h 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7" h="54">
                  <a:moveTo>
                    <a:pt x="80" y="4"/>
                  </a:moveTo>
                  <a:lnTo>
                    <a:pt x="83" y="0"/>
                  </a:lnTo>
                  <a:lnTo>
                    <a:pt x="75" y="2"/>
                  </a:lnTo>
                  <a:lnTo>
                    <a:pt x="65" y="8"/>
                  </a:lnTo>
                  <a:lnTo>
                    <a:pt x="53" y="16"/>
                  </a:lnTo>
                  <a:lnTo>
                    <a:pt x="39" y="23"/>
                  </a:lnTo>
                  <a:lnTo>
                    <a:pt x="27" y="33"/>
                  </a:lnTo>
                  <a:lnTo>
                    <a:pt x="15" y="41"/>
                  </a:lnTo>
                  <a:lnTo>
                    <a:pt x="5" y="45"/>
                  </a:lnTo>
                  <a:lnTo>
                    <a:pt x="0" y="46"/>
                  </a:lnTo>
                  <a:lnTo>
                    <a:pt x="0" y="54"/>
                  </a:lnTo>
                  <a:lnTo>
                    <a:pt x="8" y="52"/>
                  </a:lnTo>
                  <a:lnTo>
                    <a:pt x="19" y="46"/>
                  </a:lnTo>
                  <a:lnTo>
                    <a:pt x="30" y="39"/>
                  </a:lnTo>
                  <a:lnTo>
                    <a:pt x="42" y="31"/>
                  </a:lnTo>
                  <a:lnTo>
                    <a:pt x="56" y="21"/>
                  </a:lnTo>
                  <a:lnTo>
                    <a:pt x="68" y="14"/>
                  </a:lnTo>
                  <a:lnTo>
                    <a:pt x="77" y="10"/>
                  </a:lnTo>
                  <a:lnTo>
                    <a:pt x="83" y="8"/>
                  </a:lnTo>
                  <a:lnTo>
                    <a:pt x="87" y="4"/>
                  </a:lnTo>
                  <a:lnTo>
                    <a:pt x="83" y="8"/>
                  </a:lnTo>
                  <a:lnTo>
                    <a:pt x="87" y="8"/>
                  </a:lnTo>
                  <a:lnTo>
                    <a:pt x="87" y="4"/>
                  </a:lnTo>
                  <a:lnTo>
                    <a:pt x="8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90" name="Freeform 1224"/>
            <p:cNvSpPr>
              <a:spLocks/>
            </p:cNvSpPr>
            <p:nvPr/>
          </p:nvSpPr>
          <p:spPr bwMode="auto">
            <a:xfrm>
              <a:off x="3561" y="2730"/>
              <a:ext cx="36" cy="197"/>
            </a:xfrm>
            <a:custGeom>
              <a:avLst/>
              <a:gdLst>
                <a:gd name="T0" fmla="*/ 2 w 36"/>
                <a:gd name="T1" fmla="*/ 0 h 197"/>
                <a:gd name="T2" fmla="*/ 0 w 36"/>
                <a:gd name="T3" fmla="*/ 1 h 197"/>
                <a:gd name="T4" fmla="*/ 29 w 36"/>
                <a:gd name="T5" fmla="*/ 197 h 197"/>
                <a:gd name="T6" fmla="*/ 36 w 36"/>
                <a:gd name="T7" fmla="*/ 197 h 197"/>
                <a:gd name="T8" fmla="*/ 7 w 36"/>
                <a:gd name="T9" fmla="*/ 1 h 197"/>
                <a:gd name="T10" fmla="*/ 7 w 36"/>
                <a:gd name="T11" fmla="*/ 3 h 197"/>
                <a:gd name="T12" fmla="*/ 2 w 36"/>
                <a:gd name="T13" fmla="*/ 0 h 1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197">
                  <a:moveTo>
                    <a:pt x="2" y="0"/>
                  </a:moveTo>
                  <a:lnTo>
                    <a:pt x="0" y="1"/>
                  </a:lnTo>
                  <a:lnTo>
                    <a:pt x="29" y="197"/>
                  </a:lnTo>
                  <a:lnTo>
                    <a:pt x="36" y="197"/>
                  </a:lnTo>
                  <a:lnTo>
                    <a:pt x="7" y="1"/>
                  </a:lnTo>
                  <a:lnTo>
                    <a:pt x="7" y="3"/>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91" name="Freeform 1225"/>
            <p:cNvSpPr>
              <a:spLocks/>
            </p:cNvSpPr>
            <p:nvPr/>
          </p:nvSpPr>
          <p:spPr bwMode="auto">
            <a:xfrm>
              <a:off x="3563" y="2637"/>
              <a:ext cx="83" cy="96"/>
            </a:xfrm>
            <a:custGeom>
              <a:avLst/>
              <a:gdLst>
                <a:gd name="T0" fmla="*/ 78 w 83"/>
                <a:gd name="T1" fmla="*/ 6 h 96"/>
                <a:gd name="T2" fmla="*/ 78 w 83"/>
                <a:gd name="T3" fmla="*/ 2 h 96"/>
                <a:gd name="T4" fmla="*/ 76 w 83"/>
                <a:gd name="T5" fmla="*/ 16 h 96"/>
                <a:gd name="T6" fmla="*/ 73 w 83"/>
                <a:gd name="T7" fmla="*/ 27 h 96"/>
                <a:gd name="T8" fmla="*/ 70 w 83"/>
                <a:gd name="T9" fmla="*/ 35 h 96"/>
                <a:gd name="T10" fmla="*/ 68 w 83"/>
                <a:gd name="T11" fmla="*/ 41 h 96"/>
                <a:gd name="T12" fmla="*/ 64 w 83"/>
                <a:gd name="T13" fmla="*/ 45 h 96"/>
                <a:gd name="T14" fmla="*/ 61 w 83"/>
                <a:gd name="T15" fmla="*/ 46 h 96"/>
                <a:gd name="T16" fmla="*/ 56 w 83"/>
                <a:gd name="T17" fmla="*/ 48 h 96"/>
                <a:gd name="T18" fmla="*/ 53 w 83"/>
                <a:gd name="T19" fmla="*/ 50 h 96"/>
                <a:gd name="T20" fmla="*/ 41 w 83"/>
                <a:gd name="T21" fmla="*/ 54 h 96"/>
                <a:gd name="T22" fmla="*/ 29 w 83"/>
                <a:gd name="T23" fmla="*/ 60 h 96"/>
                <a:gd name="T24" fmla="*/ 22 w 83"/>
                <a:gd name="T25" fmla="*/ 66 h 96"/>
                <a:gd name="T26" fmla="*/ 15 w 83"/>
                <a:gd name="T27" fmla="*/ 71 h 96"/>
                <a:gd name="T28" fmla="*/ 6 w 83"/>
                <a:gd name="T29" fmla="*/ 81 h 96"/>
                <a:gd name="T30" fmla="*/ 0 w 83"/>
                <a:gd name="T31" fmla="*/ 93 h 96"/>
                <a:gd name="T32" fmla="*/ 5 w 83"/>
                <a:gd name="T33" fmla="*/ 96 h 96"/>
                <a:gd name="T34" fmla="*/ 12 w 83"/>
                <a:gd name="T35" fmla="*/ 85 h 96"/>
                <a:gd name="T36" fmla="*/ 18 w 83"/>
                <a:gd name="T37" fmla="*/ 77 h 96"/>
                <a:gd name="T38" fmla="*/ 25 w 83"/>
                <a:gd name="T39" fmla="*/ 71 h 96"/>
                <a:gd name="T40" fmla="*/ 32 w 83"/>
                <a:gd name="T41" fmla="*/ 68 h 96"/>
                <a:gd name="T42" fmla="*/ 44 w 83"/>
                <a:gd name="T43" fmla="*/ 62 h 96"/>
                <a:gd name="T44" fmla="*/ 54 w 83"/>
                <a:gd name="T45" fmla="*/ 58 h 96"/>
                <a:gd name="T46" fmla="*/ 59 w 83"/>
                <a:gd name="T47" fmla="*/ 56 h 96"/>
                <a:gd name="T48" fmla="*/ 64 w 83"/>
                <a:gd name="T49" fmla="*/ 54 h 96"/>
                <a:gd name="T50" fmla="*/ 68 w 83"/>
                <a:gd name="T51" fmla="*/ 50 h 96"/>
                <a:gd name="T52" fmla="*/ 73 w 83"/>
                <a:gd name="T53" fmla="*/ 45 h 96"/>
                <a:gd name="T54" fmla="*/ 76 w 83"/>
                <a:gd name="T55" fmla="*/ 37 h 96"/>
                <a:gd name="T56" fmla="*/ 80 w 83"/>
                <a:gd name="T57" fmla="*/ 29 h 96"/>
                <a:gd name="T58" fmla="*/ 82 w 83"/>
                <a:gd name="T59" fmla="*/ 18 h 96"/>
                <a:gd name="T60" fmla="*/ 83 w 83"/>
                <a:gd name="T61" fmla="*/ 4 h 96"/>
                <a:gd name="T62" fmla="*/ 83 w 83"/>
                <a:gd name="T63" fmla="*/ 0 h 96"/>
                <a:gd name="T64" fmla="*/ 78 w 83"/>
                <a:gd name="T65" fmla="*/ 6 h 9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3" h="96">
                  <a:moveTo>
                    <a:pt x="78" y="6"/>
                  </a:moveTo>
                  <a:lnTo>
                    <a:pt x="78" y="2"/>
                  </a:lnTo>
                  <a:lnTo>
                    <a:pt x="76" y="16"/>
                  </a:lnTo>
                  <a:lnTo>
                    <a:pt x="73" y="27"/>
                  </a:lnTo>
                  <a:lnTo>
                    <a:pt x="70" y="35"/>
                  </a:lnTo>
                  <a:lnTo>
                    <a:pt x="68" y="41"/>
                  </a:lnTo>
                  <a:lnTo>
                    <a:pt x="64" y="45"/>
                  </a:lnTo>
                  <a:lnTo>
                    <a:pt x="61" y="46"/>
                  </a:lnTo>
                  <a:lnTo>
                    <a:pt x="56" y="48"/>
                  </a:lnTo>
                  <a:lnTo>
                    <a:pt x="53" y="50"/>
                  </a:lnTo>
                  <a:lnTo>
                    <a:pt x="41" y="54"/>
                  </a:lnTo>
                  <a:lnTo>
                    <a:pt x="29" y="60"/>
                  </a:lnTo>
                  <a:lnTo>
                    <a:pt x="22" y="66"/>
                  </a:lnTo>
                  <a:lnTo>
                    <a:pt x="15" y="71"/>
                  </a:lnTo>
                  <a:lnTo>
                    <a:pt x="6" y="81"/>
                  </a:lnTo>
                  <a:lnTo>
                    <a:pt x="0" y="93"/>
                  </a:lnTo>
                  <a:lnTo>
                    <a:pt x="5" y="96"/>
                  </a:lnTo>
                  <a:lnTo>
                    <a:pt x="12" y="85"/>
                  </a:lnTo>
                  <a:lnTo>
                    <a:pt x="18" y="77"/>
                  </a:lnTo>
                  <a:lnTo>
                    <a:pt x="25" y="71"/>
                  </a:lnTo>
                  <a:lnTo>
                    <a:pt x="32" y="68"/>
                  </a:lnTo>
                  <a:lnTo>
                    <a:pt x="44" y="62"/>
                  </a:lnTo>
                  <a:lnTo>
                    <a:pt x="54" y="58"/>
                  </a:lnTo>
                  <a:lnTo>
                    <a:pt x="59" y="56"/>
                  </a:lnTo>
                  <a:lnTo>
                    <a:pt x="64" y="54"/>
                  </a:lnTo>
                  <a:lnTo>
                    <a:pt x="68" y="50"/>
                  </a:lnTo>
                  <a:lnTo>
                    <a:pt x="73" y="45"/>
                  </a:lnTo>
                  <a:lnTo>
                    <a:pt x="76" y="37"/>
                  </a:lnTo>
                  <a:lnTo>
                    <a:pt x="80" y="29"/>
                  </a:lnTo>
                  <a:lnTo>
                    <a:pt x="82" y="18"/>
                  </a:lnTo>
                  <a:lnTo>
                    <a:pt x="83" y="4"/>
                  </a:lnTo>
                  <a:lnTo>
                    <a:pt x="83" y="0"/>
                  </a:lnTo>
                  <a:lnTo>
                    <a:pt x="78"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9092" name="Freeform 1226"/>
            <p:cNvSpPr>
              <a:spLocks/>
            </p:cNvSpPr>
            <p:nvPr/>
          </p:nvSpPr>
          <p:spPr bwMode="auto">
            <a:xfrm>
              <a:off x="3547" y="2100"/>
              <a:ext cx="99" cy="543"/>
            </a:xfrm>
            <a:custGeom>
              <a:avLst/>
              <a:gdLst>
                <a:gd name="T0" fmla="*/ 24 w 99"/>
                <a:gd name="T1" fmla="*/ 0 h 543"/>
                <a:gd name="T2" fmla="*/ 24 w 99"/>
                <a:gd name="T3" fmla="*/ 0 h 543"/>
                <a:gd name="T4" fmla="*/ 17 w 99"/>
                <a:gd name="T5" fmla="*/ 36 h 543"/>
                <a:gd name="T6" fmla="*/ 12 w 99"/>
                <a:gd name="T7" fmla="*/ 75 h 543"/>
                <a:gd name="T8" fmla="*/ 7 w 99"/>
                <a:gd name="T9" fmla="*/ 111 h 543"/>
                <a:gd name="T10" fmla="*/ 4 w 99"/>
                <a:gd name="T11" fmla="*/ 146 h 543"/>
                <a:gd name="T12" fmla="*/ 2 w 99"/>
                <a:gd name="T13" fmla="*/ 180 h 543"/>
                <a:gd name="T14" fmla="*/ 0 w 99"/>
                <a:gd name="T15" fmla="*/ 215 h 543"/>
                <a:gd name="T16" fmla="*/ 2 w 99"/>
                <a:gd name="T17" fmla="*/ 250 h 543"/>
                <a:gd name="T18" fmla="*/ 4 w 99"/>
                <a:gd name="T19" fmla="*/ 282 h 543"/>
                <a:gd name="T20" fmla="*/ 7 w 99"/>
                <a:gd name="T21" fmla="*/ 315 h 543"/>
                <a:gd name="T22" fmla="*/ 14 w 99"/>
                <a:gd name="T23" fmla="*/ 347 h 543"/>
                <a:gd name="T24" fmla="*/ 21 w 99"/>
                <a:gd name="T25" fmla="*/ 380 h 543"/>
                <a:gd name="T26" fmla="*/ 31 w 99"/>
                <a:gd name="T27" fmla="*/ 413 h 543"/>
                <a:gd name="T28" fmla="*/ 43 w 99"/>
                <a:gd name="T29" fmla="*/ 445 h 543"/>
                <a:gd name="T30" fmla="*/ 58 w 99"/>
                <a:gd name="T31" fmla="*/ 478 h 543"/>
                <a:gd name="T32" fmla="*/ 75 w 99"/>
                <a:gd name="T33" fmla="*/ 511 h 543"/>
                <a:gd name="T34" fmla="*/ 94 w 99"/>
                <a:gd name="T35" fmla="*/ 543 h 543"/>
                <a:gd name="T36" fmla="*/ 99 w 99"/>
                <a:gd name="T37" fmla="*/ 537 h 543"/>
                <a:gd name="T38" fmla="*/ 80 w 99"/>
                <a:gd name="T39" fmla="*/ 507 h 543"/>
                <a:gd name="T40" fmla="*/ 63 w 99"/>
                <a:gd name="T41" fmla="*/ 474 h 543"/>
                <a:gd name="T42" fmla="*/ 50 w 99"/>
                <a:gd name="T43" fmla="*/ 441 h 543"/>
                <a:gd name="T44" fmla="*/ 38 w 99"/>
                <a:gd name="T45" fmla="*/ 411 h 543"/>
                <a:gd name="T46" fmla="*/ 28 w 99"/>
                <a:gd name="T47" fmla="*/ 378 h 543"/>
                <a:gd name="T48" fmla="*/ 19 w 99"/>
                <a:gd name="T49" fmla="*/ 345 h 543"/>
                <a:gd name="T50" fmla="*/ 14 w 99"/>
                <a:gd name="T51" fmla="*/ 315 h 543"/>
                <a:gd name="T52" fmla="*/ 11 w 99"/>
                <a:gd name="T53" fmla="*/ 282 h 543"/>
                <a:gd name="T54" fmla="*/ 7 w 99"/>
                <a:gd name="T55" fmla="*/ 248 h 543"/>
                <a:gd name="T56" fmla="*/ 7 w 99"/>
                <a:gd name="T57" fmla="*/ 215 h 543"/>
                <a:gd name="T58" fmla="*/ 7 w 99"/>
                <a:gd name="T59" fmla="*/ 180 h 543"/>
                <a:gd name="T60" fmla="*/ 11 w 99"/>
                <a:gd name="T61" fmla="*/ 146 h 543"/>
                <a:gd name="T62" fmla="*/ 14 w 99"/>
                <a:gd name="T63" fmla="*/ 111 h 543"/>
                <a:gd name="T64" fmla="*/ 19 w 99"/>
                <a:gd name="T65" fmla="*/ 75 h 543"/>
                <a:gd name="T66" fmla="*/ 24 w 99"/>
                <a:gd name="T67" fmla="*/ 38 h 543"/>
                <a:gd name="T68" fmla="*/ 31 w 99"/>
                <a:gd name="T69" fmla="*/ 0 h 543"/>
                <a:gd name="T70" fmla="*/ 31 w 99"/>
                <a:gd name="T71" fmla="*/ 0 h 543"/>
                <a:gd name="T72" fmla="*/ 24 w 99"/>
                <a:gd name="T73" fmla="*/ 0 h 5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9" h="543">
                  <a:moveTo>
                    <a:pt x="24" y="0"/>
                  </a:moveTo>
                  <a:lnTo>
                    <a:pt x="24" y="0"/>
                  </a:lnTo>
                  <a:lnTo>
                    <a:pt x="17" y="36"/>
                  </a:lnTo>
                  <a:lnTo>
                    <a:pt x="12" y="75"/>
                  </a:lnTo>
                  <a:lnTo>
                    <a:pt x="7" y="111"/>
                  </a:lnTo>
                  <a:lnTo>
                    <a:pt x="4" y="146"/>
                  </a:lnTo>
                  <a:lnTo>
                    <a:pt x="2" y="180"/>
                  </a:lnTo>
                  <a:lnTo>
                    <a:pt x="0" y="215"/>
                  </a:lnTo>
                  <a:lnTo>
                    <a:pt x="2" y="250"/>
                  </a:lnTo>
                  <a:lnTo>
                    <a:pt x="4" y="282"/>
                  </a:lnTo>
                  <a:lnTo>
                    <a:pt x="7" y="315"/>
                  </a:lnTo>
                  <a:lnTo>
                    <a:pt x="14" y="347"/>
                  </a:lnTo>
                  <a:lnTo>
                    <a:pt x="21" y="380"/>
                  </a:lnTo>
                  <a:lnTo>
                    <a:pt x="31" y="413"/>
                  </a:lnTo>
                  <a:lnTo>
                    <a:pt x="43" y="445"/>
                  </a:lnTo>
                  <a:lnTo>
                    <a:pt x="58" y="478"/>
                  </a:lnTo>
                  <a:lnTo>
                    <a:pt x="75" y="511"/>
                  </a:lnTo>
                  <a:lnTo>
                    <a:pt x="94" y="543"/>
                  </a:lnTo>
                  <a:lnTo>
                    <a:pt x="99" y="537"/>
                  </a:lnTo>
                  <a:lnTo>
                    <a:pt x="80" y="507"/>
                  </a:lnTo>
                  <a:lnTo>
                    <a:pt x="63" y="474"/>
                  </a:lnTo>
                  <a:lnTo>
                    <a:pt x="50" y="441"/>
                  </a:lnTo>
                  <a:lnTo>
                    <a:pt x="38" y="411"/>
                  </a:lnTo>
                  <a:lnTo>
                    <a:pt x="28" y="378"/>
                  </a:lnTo>
                  <a:lnTo>
                    <a:pt x="19" y="345"/>
                  </a:lnTo>
                  <a:lnTo>
                    <a:pt x="14" y="315"/>
                  </a:lnTo>
                  <a:lnTo>
                    <a:pt x="11" y="282"/>
                  </a:lnTo>
                  <a:lnTo>
                    <a:pt x="7" y="248"/>
                  </a:lnTo>
                  <a:lnTo>
                    <a:pt x="7" y="215"/>
                  </a:lnTo>
                  <a:lnTo>
                    <a:pt x="7" y="180"/>
                  </a:lnTo>
                  <a:lnTo>
                    <a:pt x="11" y="146"/>
                  </a:lnTo>
                  <a:lnTo>
                    <a:pt x="14" y="111"/>
                  </a:lnTo>
                  <a:lnTo>
                    <a:pt x="19" y="75"/>
                  </a:lnTo>
                  <a:lnTo>
                    <a:pt x="24" y="38"/>
                  </a:lnTo>
                  <a:lnTo>
                    <a:pt x="31" y="0"/>
                  </a:lnTo>
                  <a:lnTo>
                    <a:pt x="2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grpSp>
      <p:sp>
        <p:nvSpPr>
          <p:cNvPr id="248835" name="Freeform 1227"/>
          <p:cNvSpPr>
            <a:spLocks/>
          </p:cNvSpPr>
          <p:nvPr/>
        </p:nvSpPr>
        <p:spPr bwMode="auto">
          <a:xfrm>
            <a:off x="4921955" y="3273425"/>
            <a:ext cx="186267" cy="120650"/>
          </a:xfrm>
          <a:custGeom>
            <a:avLst/>
            <a:gdLst>
              <a:gd name="T0" fmla="*/ 2147483647 w 118"/>
              <a:gd name="T1" fmla="*/ 2147483647 h 76"/>
              <a:gd name="T2" fmla="*/ 2147483647 w 118"/>
              <a:gd name="T3" fmla="*/ 2147483647 h 76"/>
              <a:gd name="T4" fmla="*/ 2147483647 w 118"/>
              <a:gd name="T5" fmla="*/ 2147483647 h 76"/>
              <a:gd name="T6" fmla="*/ 2147483647 w 118"/>
              <a:gd name="T7" fmla="*/ 2147483647 h 76"/>
              <a:gd name="T8" fmla="*/ 2147483647 w 118"/>
              <a:gd name="T9" fmla="*/ 2147483647 h 76"/>
              <a:gd name="T10" fmla="*/ 2147483647 w 118"/>
              <a:gd name="T11" fmla="*/ 2147483647 h 76"/>
              <a:gd name="T12" fmla="*/ 2147483647 w 118"/>
              <a:gd name="T13" fmla="*/ 2147483647 h 76"/>
              <a:gd name="T14" fmla="*/ 2147483647 w 118"/>
              <a:gd name="T15" fmla="*/ 2147483647 h 76"/>
              <a:gd name="T16" fmla="*/ 0 w 118"/>
              <a:gd name="T17" fmla="*/ 2147483647 h 76"/>
              <a:gd name="T18" fmla="*/ 2147483647 w 118"/>
              <a:gd name="T19" fmla="*/ 2147483647 h 76"/>
              <a:gd name="T20" fmla="*/ 2147483647 w 118"/>
              <a:gd name="T21" fmla="*/ 2147483647 h 76"/>
              <a:gd name="T22" fmla="*/ 2147483647 w 118"/>
              <a:gd name="T23" fmla="*/ 2147483647 h 76"/>
              <a:gd name="T24" fmla="*/ 2147483647 w 118"/>
              <a:gd name="T25" fmla="*/ 2147483647 h 76"/>
              <a:gd name="T26" fmla="*/ 2147483647 w 118"/>
              <a:gd name="T27" fmla="*/ 2147483647 h 76"/>
              <a:gd name="T28" fmla="*/ 2147483647 w 118"/>
              <a:gd name="T29" fmla="*/ 2147483647 h 76"/>
              <a:gd name="T30" fmla="*/ 2147483647 w 118"/>
              <a:gd name="T31" fmla="*/ 2147483647 h 76"/>
              <a:gd name="T32" fmla="*/ 2147483647 w 118"/>
              <a:gd name="T33" fmla="*/ 2147483647 h 76"/>
              <a:gd name="T34" fmla="*/ 2147483647 w 118"/>
              <a:gd name="T35" fmla="*/ 2147483647 h 76"/>
              <a:gd name="T36" fmla="*/ 2147483647 w 118"/>
              <a:gd name="T37" fmla="*/ 2147483647 h 76"/>
              <a:gd name="T38" fmla="*/ 2147483647 w 118"/>
              <a:gd name="T39" fmla="*/ 2147483647 h 76"/>
              <a:gd name="T40" fmla="*/ 2147483647 w 118"/>
              <a:gd name="T41" fmla="*/ 2147483647 h 76"/>
              <a:gd name="T42" fmla="*/ 2147483647 w 118"/>
              <a:gd name="T43" fmla="*/ 2147483647 h 76"/>
              <a:gd name="T44" fmla="*/ 2147483647 w 118"/>
              <a:gd name="T45" fmla="*/ 2147483647 h 76"/>
              <a:gd name="T46" fmla="*/ 2147483647 w 118"/>
              <a:gd name="T47" fmla="*/ 2147483647 h 76"/>
              <a:gd name="T48" fmla="*/ 2147483647 w 118"/>
              <a:gd name="T49" fmla="*/ 0 h 76"/>
              <a:gd name="T50" fmla="*/ 2147483647 w 118"/>
              <a:gd name="T51" fmla="*/ 2147483647 h 76"/>
              <a:gd name="T52" fmla="*/ 2147483647 w 118"/>
              <a:gd name="T53" fmla="*/ 2147483647 h 76"/>
              <a:gd name="T54" fmla="*/ 2147483647 w 118"/>
              <a:gd name="T55" fmla="*/ 2147483647 h 76"/>
              <a:gd name="T56" fmla="*/ 2147483647 w 118"/>
              <a:gd name="T57" fmla="*/ 2147483647 h 76"/>
              <a:gd name="T58" fmla="*/ 2147483647 w 118"/>
              <a:gd name="T59" fmla="*/ 2147483647 h 76"/>
              <a:gd name="T60" fmla="*/ 2147483647 w 118"/>
              <a:gd name="T61" fmla="*/ 2147483647 h 76"/>
              <a:gd name="T62" fmla="*/ 2147483647 w 118"/>
              <a:gd name="T63" fmla="*/ 2147483647 h 76"/>
              <a:gd name="T64" fmla="*/ 2147483647 w 118"/>
              <a:gd name="T65" fmla="*/ 2147483647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8" h="76">
                <a:moveTo>
                  <a:pt x="79" y="25"/>
                </a:moveTo>
                <a:lnTo>
                  <a:pt x="64" y="28"/>
                </a:lnTo>
                <a:lnTo>
                  <a:pt x="52" y="30"/>
                </a:lnTo>
                <a:lnTo>
                  <a:pt x="43" y="28"/>
                </a:lnTo>
                <a:lnTo>
                  <a:pt x="35" y="28"/>
                </a:lnTo>
                <a:lnTo>
                  <a:pt x="28" y="30"/>
                </a:lnTo>
                <a:lnTo>
                  <a:pt x="21" y="38"/>
                </a:lnTo>
                <a:lnTo>
                  <a:pt x="12" y="51"/>
                </a:lnTo>
                <a:lnTo>
                  <a:pt x="0" y="74"/>
                </a:lnTo>
                <a:lnTo>
                  <a:pt x="11" y="76"/>
                </a:lnTo>
                <a:lnTo>
                  <a:pt x="26" y="76"/>
                </a:lnTo>
                <a:lnTo>
                  <a:pt x="43" y="76"/>
                </a:lnTo>
                <a:lnTo>
                  <a:pt x="60" y="73"/>
                </a:lnTo>
                <a:lnTo>
                  <a:pt x="79" y="67"/>
                </a:lnTo>
                <a:lnTo>
                  <a:pt x="96" y="63"/>
                </a:lnTo>
                <a:lnTo>
                  <a:pt x="110" y="57"/>
                </a:lnTo>
                <a:lnTo>
                  <a:pt x="118" y="53"/>
                </a:lnTo>
                <a:lnTo>
                  <a:pt x="110" y="51"/>
                </a:lnTo>
                <a:lnTo>
                  <a:pt x="106" y="50"/>
                </a:lnTo>
                <a:lnTo>
                  <a:pt x="105" y="44"/>
                </a:lnTo>
                <a:lnTo>
                  <a:pt x="106" y="38"/>
                </a:lnTo>
                <a:lnTo>
                  <a:pt x="106" y="30"/>
                </a:lnTo>
                <a:lnTo>
                  <a:pt x="108" y="21"/>
                </a:lnTo>
                <a:lnTo>
                  <a:pt x="106" y="11"/>
                </a:lnTo>
                <a:lnTo>
                  <a:pt x="99" y="0"/>
                </a:lnTo>
                <a:lnTo>
                  <a:pt x="94" y="2"/>
                </a:lnTo>
                <a:lnTo>
                  <a:pt x="91" y="2"/>
                </a:lnTo>
                <a:lnTo>
                  <a:pt x="87" y="3"/>
                </a:lnTo>
                <a:lnTo>
                  <a:pt x="84" y="5"/>
                </a:lnTo>
                <a:lnTo>
                  <a:pt x="82" y="9"/>
                </a:lnTo>
                <a:lnTo>
                  <a:pt x="81" y="13"/>
                </a:lnTo>
                <a:lnTo>
                  <a:pt x="79" y="19"/>
                </a:lnTo>
                <a:lnTo>
                  <a:pt x="79" y="25"/>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36" name="Freeform 1228"/>
          <p:cNvSpPr>
            <a:spLocks/>
          </p:cNvSpPr>
          <p:nvPr/>
        </p:nvSpPr>
        <p:spPr bwMode="auto">
          <a:xfrm>
            <a:off x="4913490" y="3306763"/>
            <a:ext cx="132644" cy="87312"/>
          </a:xfrm>
          <a:custGeom>
            <a:avLst/>
            <a:gdLst>
              <a:gd name="T0" fmla="*/ 2147483647 w 84"/>
              <a:gd name="T1" fmla="*/ 2147483647 h 55"/>
              <a:gd name="T2" fmla="*/ 2147483647 w 84"/>
              <a:gd name="T3" fmla="*/ 2147483647 h 55"/>
              <a:gd name="T4" fmla="*/ 2147483647 w 84"/>
              <a:gd name="T5" fmla="*/ 2147483647 h 55"/>
              <a:gd name="T6" fmla="*/ 2147483647 w 84"/>
              <a:gd name="T7" fmla="*/ 2147483647 h 55"/>
              <a:gd name="T8" fmla="*/ 2147483647 w 84"/>
              <a:gd name="T9" fmla="*/ 2147483647 h 55"/>
              <a:gd name="T10" fmla="*/ 2147483647 w 84"/>
              <a:gd name="T11" fmla="*/ 2147483647 h 55"/>
              <a:gd name="T12" fmla="*/ 2147483647 w 84"/>
              <a:gd name="T13" fmla="*/ 2147483647 h 55"/>
              <a:gd name="T14" fmla="*/ 2147483647 w 84"/>
              <a:gd name="T15" fmla="*/ 2147483647 h 55"/>
              <a:gd name="T16" fmla="*/ 2147483647 w 84"/>
              <a:gd name="T17" fmla="*/ 2147483647 h 55"/>
              <a:gd name="T18" fmla="*/ 2147483647 w 84"/>
              <a:gd name="T19" fmla="*/ 2147483647 h 55"/>
              <a:gd name="T20" fmla="*/ 2147483647 w 84"/>
              <a:gd name="T21" fmla="*/ 0 h 55"/>
              <a:gd name="T22" fmla="*/ 2147483647 w 84"/>
              <a:gd name="T23" fmla="*/ 2147483647 h 55"/>
              <a:gd name="T24" fmla="*/ 2147483647 w 84"/>
              <a:gd name="T25" fmla="*/ 2147483647 h 55"/>
              <a:gd name="T26" fmla="*/ 2147483647 w 84"/>
              <a:gd name="T27" fmla="*/ 2147483647 h 55"/>
              <a:gd name="T28" fmla="*/ 2147483647 w 84"/>
              <a:gd name="T29" fmla="*/ 2147483647 h 55"/>
              <a:gd name="T30" fmla="*/ 2147483647 w 84"/>
              <a:gd name="T31" fmla="*/ 2147483647 h 55"/>
              <a:gd name="T32" fmla="*/ 2147483647 w 84"/>
              <a:gd name="T33" fmla="*/ 2147483647 h 55"/>
              <a:gd name="T34" fmla="*/ 2147483647 w 84"/>
              <a:gd name="T35" fmla="*/ 2147483647 h 55"/>
              <a:gd name="T36" fmla="*/ 2147483647 w 84"/>
              <a:gd name="T37" fmla="*/ 2147483647 h 55"/>
              <a:gd name="T38" fmla="*/ 2147483647 w 84"/>
              <a:gd name="T39" fmla="*/ 2147483647 h 55"/>
              <a:gd name="T40" fmla="*/ 2147483647 w 84"/>
              <a:gd name="T41" fmla="*/ 2147483647 h 55"/>
              <a:gd name="T42" fmla="*/ 0 w 84"/>
              <a:gd name="T43" fmla="*/ 2147483647 h 55"/>
              <a:gd name="T44" fmla="*/ 2147483647 w 84"/>
              <a:gd name="T45" fmla="*/ 2147483647 h 55"/>
              <a:gd name="T46" fmla="*/ 2147483647 w 84"/>
              <a:gd name="T47" fmla="*/ 2147483647 h 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4" h="55">
                <a:moveTo>
                  <a:pt x="7" y="50"/>
                </a:moveTo>
                <a:lnTo>
                  <a:pt x="7" y="55"/>
                </a:lnTo>
                <a:lnTo>
                  <a:pt x="19" y="32"/>
                </a:lnTo>
                <a:lnTo>
                  <a:pt x="28" y="19"/>
                </a:lnTo>
                <a:lnTo>
                  <a:pt x="34" y="13"/>
                </a:lnTo>
                <a:lnTo>
                  <a:pt x="41" y="11"/>
                </a:lnTo>
                <a:lnTo>
                  <a:pt x="48" y="11"/>
                </a:lnTo>
                <a:lnTo>
                  <a:pt x="57" y="13"/>
                </a:lnTo>
                <a:lnTo>
                  <a:pt x="69" y="11"/>
                </a:lnTo>
                <a:lnTo>
                  <a:pt x="84" y="5"/>
                </a:lnTo>
                <a:lnTo>
                  <a:pt x="82" y="0"/>
                </a:lnTo>
                <a:lnTo>
                  <a:pt x="67" y="4"/>
                </a:lnTo>
                <a:lnTo>
                  <a:pt x="57" y="5"/>
                </a:lnTo>
                <a:lnTo>
                  <a:pt x="48" y="5"/>
                </a:lnTo>
                <a:lnTo>
                  <a:pt x="40" y="4"/>
                </a:lnTo>
                <a:lnTo>
                  <a:pt x="33" y="7"/>
                </a:lnTo>
                <a:lnTo>
                  <a:pt x="24" y="15"/>
                </a:lnTo>
                <a:lnTo>
                  <a:pt x="14" y="29"/>
                </a:lnTo>
                <a:lnTo>
                  <a:pt x="2" y="52"/>
                </a:lnTo>
                <a:lnTo>
                  <a:pt x="4" y="55"/>
                </a:lnTo>
                <a:lnTo>
                  <a:pt x="2" y="52"/>
                </a:lnTo>
                <a:lnTo>
                  <a:pt x="0" y="55"/>
                </a:lnTo>
                <a:lnTo>
                  <a:pt x="4" y="55"/>
                </a:lnTo>
                <a:lnTo>
                  <a:pt x="7"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37" name="Freeform 1229"/>
          <p:cNvSpPr>
            <a:spLocks/>
          </p:cNvSpPr>
          <p:nvPr/>
        </p:nvSpPr>
        <p:spPr bwMode="auto">
          <a:xfrm>
            <a:off x="4919133" y="3354783"/>
            <a:ext cx="193323" cy="47625"/>
          </a:xfrm>
          <a:custGeom>
            <a:avLst/>
            <a:gdLst>
              <a:gd name="T0" fmla="*/ 2147483647 w 121"/>
              <a:gd name="T1" fmla="*/ 2147483647 h 30"/>
              <a:gd name="T2" fmla="*/ 2147483647 w 121"/>
              <a:gd name="T3" fmla="*/ 0 h 30"/>
              <a:gd name="T4" fmla="*/ 2147483647 w 121"/>
              <a:gd name="T5" fmla="*/ 2147483647 h 30"/>
              <a:gd name="T6" fmla="*/ 2147483647 w 121"/>
              <a:gd name="T7" fmla="*/ 2147483647 h 30"/>
              <a:gd name="T8" fmla="*/ 2147483647 w 121"/>
              <a:gd name="T9" fmla="*/ 2147483647 h 30"/>
              <a:gd name="T10" fmla="*/ 2147483647 w 121"/>
              <a:gd name="T11" fmla="*/ 2147483647 h 30"/>
              <a:gd name="T12" fmla="*/ 2147483647 w 121"/>
              <a:gd name="T13" fmla="*/ 2147483647 h 30"/>
              <a:gd name="T14" fmla="*/ 2147483647 w 121"/>
              <a:gd name="T15" fmla="*/ 2147483647 h 30"/>
              <a:gd name="T16" fmla="*/ 2147483647 w 121"/>
              <a:gd name="T17" fmla="*/ 2147483647 h 30"/>
              <a:gd name="T18" fmla="*/ 2147483647 w 121"/>
              <a:gd name="T19" fmla="*/ 2147483647 h 30"/>
              <a:gd name="T20" fmla="*/ 0 w 121"/>
              <a:gd name="T21" fmla="*/ 2147483647 h 30"/>
              <a:gd name="T22" fmla="*/ 2147483647 w 121"/>
              <a:gd name="T23" fmla="*/ 2147483647 h 30"/>
              <a:gd name="T24" fmla="*/ 2147483647 w 121"/>
              <a:gd name="T25" fmla="*/ 2147483647 h 30"/>
              <a:gd name="T26" fmla="*/ 2147483647 w 121"/>
              <a:gd name="T27" fmla="*/ 2147483647 h 30"/>
              <a:gd name="T28" fmla="*/ 2147483647 w 121"/>
              <a:gd name="T29" fmla="*/ 2147483647 h 30"/>
              <a:gd name="T30" fmla="*/ 2147483647 w 121"/>
              <a:gd name="T31" fmla="*/ 2147483647 h 30"/>
              <a:gd name="T32" fmla="*/ 2147483647 w 121"/>
              <a:gd name="T33" fmla="*/ 2147483647 h 30"/>
              <a:gd name="T34" fmla="*/ 2147483647 w 121"/>
              <a:gd name="T35" fmla="*/ 2147483647 h 30"/>
              <a:gd name="T36" fmla="*/ 2147483647 w 121"/>
              <a:gd name="T37" fmla="*/ 2147483647 h 30"/>
              <a:gd name="T38" fmla="*/ 2147483647 w 121"/>
              <a:gd name="T39" fmla="*/ 0 h 30"/>
              <a:gd name="T40" fmla="*/ 2147483647 w 121"/>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1" h="30">
                <a:moveTo>
                  <a:pt x="119" y="5"/>
                </a:moveTo>
                <a:lnTo>
                  <a:pt x="119" y="0"/>
                </a:lnTo>
                <a:lnTo>
                  <a:pt x="109" y="3"/>
                </a:lnTo>
                <a:lnTo>
                  <a:pt x="95" y="9"/>
                </a:lnTo>
                <a:lnTo>
                  <a:pt x="80" y="15"/>
                </a:lnTo>
                <a:lnTo>
                  <a:pt x="61" y="19"/>
                </a:lnTo>
                <a:lnTo>
                  <a:pt x="42" y="23"/>
                </a:lnTo>
                <a:lnTo>
                  <a:pt x="27" y="24"/>
                </a:lnTo>
                <a:lnTo>
                  <a:pt x="12" y="23"/>
                </a:lnTo>
                <a:lnTo>
                  <a:pt x="3" y="21"/>
                </a:lnTo>
                <a:lnTo>
                  <a:pt x="0" y="26"/>
                </a:lnTo>
                <a:lnTo>
                  <a:pt x="12" y="30"/>
                </a:lnTo>
                <a:lnTo>
                  <a:pt x="27" y="30"/>
                </a:lnTo>
                <a:lnTo>
                  <a:pt x="44" y="28"/>
                </a:lnTo>
                <a:lnTo>
                  <a:pt x="63" y="26"/>
                </a:lnTo>
                <a:lnTo>
                  <a:pt x="80" y="21"/>
                </a:lnTo>
                <a:lnTo>
                  <a:pt x="97" y="15"/>
                </a:lnTo>
                <a:lnTo>
                  <a:pt x="111" y="11"/>
                </a:lnTo>
                <a:lnTo>
                  <a:pt x="121" y="5"/>
                </a:lnTo>
                <a:lnTo>
                  <a:pt x="119" y="0"/>
                </a:lnTo>
                <a:lnTo>
                  <a:pt x="119"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38" name="Freeform 1230"/>
          <p:cNvSpPr>
            <a:spLocks/>
          </p:cNvSpPr>
          <p:nvPr/>
        </p:nvSpPr>
        <p:spPr bwMode="auto">
          <a:xfrm>
            <a:off x="5077178" y="3270250"/>
            <a:ext cx="31044" cy="90488"/>
          </a:xfrm>
          <a:custGeom>
            <a:avLst/>
            <a:gdLst>
              <a:gd name="T0" fmla="*/ 2147483647 w 20"/>
              <a:gd name="T1" fmla="*/ 2147483647 h 57"/>
              <a:gd name="T2" fmla="*/ 0 w 20"/>
              <a:gd name="T3" fmla="*/ 2147483647 h 57"/>
              <a:gd name="T4" fmla="*/ 2147483647 w 20"/>
              <a:gd name="T5" fmla="*/ 2147483647 h 57"/>
              <a:gd name="T6" fmla="*/ 2147483647 w 20"/>
              <a:gd name="T7" fmla="*/ 2147483647 h 57"/>
              <a:gd name="T8" fmla="*/ 2147483647 w 20"/>
              <a:gd name="T9" fmla="*/ 2147483647 h 57"/>
              <a:gd name="T10" fmla="*/ 2147483647 w 20"/>
              <a:gd name="T11" fmla="*/ 2147483647 h 57"/>
              <a:gd name="T12" fmla="*/ 2147483647 w 20"/>
              <a:gd name="T13" fmla="*/ 2147483647 h 57"/>
              <a:gd name="T14" fmla="*/ 2147483647 w 20"/>
              <a:gd name="T15" fmla="*/ 2147483647 h 57"/>
              <a:gd name="T16" fmla="*/ 2147483647 w 20"/>
              <a:gd name="T17" fmla="*/ 2147483647 h 57"/>
              <a:gd name="T18" fmla="*/ 2147483647 w 20"/>
              <a:gd name="T19" fmla="*/ 2147483647 h 57"/>
              <a:gd name="T20" fmla="*/ 2147483647 w 20"/>
              <a:gd name="T21" fmla="*/ 2147483647 h 57"/>
              <a:gd name="T22" fmla="*/ 2147483647 w 20"/>
              <a:gd name="T23" fmla="*/ 2147483647 h 57"/>
              <a:gd name="T24" fmla="*/ 2147483647 w 20"/>
              <a:gd name="T25" fmla="*/ 2147483647 h 57"/>
              <a:gd name="T26" fmla="*/ 2147483647 w 20"/>
              <a:gd name="T27" fmla="*/ 2147483647 h 57"/>
              <a:gd name="T28" fmla="*/ 2147483647 w 20"/>
              <a:gd name="T29" fmla="*/ 2147483647 h 57"/>
              <a:gd name="T30" fmla="*/ 2147483647 w 20"/>
              <a:gd name="T31" fmla="*/ 2147483647 h 57"/>
              <a:gd name="T32" fmla="*/ 2147483647 w 20"/>
              <a:gd name="T33" fmla="*/ 2147483647 h 57"/>
              <a:gd name="T34" fmla="*/ 2147483647 w 20"/>
              <a:gd name="T35" fmla="*/ 2147483647 h 57"/>
              <a:gd name="T36" fmla="*/ 2147483647 w 20"/>
              <a:gd name="T37" fmla="*/ 0 h 57"/>
              <a:gd name="T38" fmla="*/ 2147483647 w 20"/>
              <a:gd name="T39" fmla="*/ 0 h 57"/>
              <a:gd name="T40" fmla="*/ 2147483647 w 20"/>
              <a:gd name="T41" fmla="*/ 0 h 57"/>
              <a:gd name="T42" fmla="*/ 2147483647 w 20"/>
              <a:gd name="T43" fmla="*/ 0 h 57"/>
              <a:gd name="T44" fmla="*/ 2147483647 w 20"/>
              <a:gd name="T45" fmla="*/ 0 h 57"/>
              <a:gd name="T46" fmla="*/ 2147483647 w 20"/>
              <a:gd name="T47" fmla="*/ 2147483647 h 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0" h="57">
                <a:moveTo>
                  <a:pt x="1" y="5"/>
                </a:moveTo>
                <a:lnTo>
                  <a:pt x="0" y="5"/>
                </a:lnTo>
                <a:lnTo>
                  <a:pt x="5" y="15"/>
                </a:lnTo>
                <a:lnTo>
                  <a:pt x="7" y="25"/>
                </a:lnTo>
                <a:lnTo>
                  <a:pt x="5" y="32"/>
                </a:lnTo>
                <a:lnTo>
                  <a:pt x="5" y="40"/>
                </a:lnTo>
                <a:lnTo>
                  <a:pt x="3" y="46"/>
                </a:lnTo>
                <a:lnTo>
                  <a:pt x="5" y="53"/>
                </a:lnTo>
                <a:lnTo>
                  <a:pt x="12" y="57"/>
                </a:lnTo>
                <a:lnTo>
                  <a:pt x="20" y="57"/>
                </a:lnTo>
                <a:lnTo>
                  <a:pt x="20" y="52"/>
                </a:lnTo>
                <a:lnTo>
                  <a:pt x="13" y="50"/>
                </a:lnTo>
                <a:lnTo>
                  <a:pt x="10" y="48"/>
                </a:lnTo>
                <a:lnTo>
                  <a:pt x="10" y="46"/>
                </a:lnTo>
                <a:lnTo>
                  <a:pt x="10" y="40"/>
                </a:lnTo>
                <a:lnTo>
                  <a:pt x="12" y="32"/>
                </a:lnTo>
                <a:lnTo>
                  <a:pt x="12" y="23"/>
                </a:lnTo>
                <a:lnTo>
                  <a:pt x="10" y="11"/>
                </a:lnTo>
                <a:lnTo>
                  <a:pt x="5" y="0"/>
                </a:lnTo>
                <a:lnTo>
                  <a:pt x="1" y="0"/>
                </a:lnTo>
                <a:lnTo>
                  <a:pt x="5" y="0"/>
                </a:lnTo>
                <a:lnTo>
                  <a:pt x="3" y="0"/>
                </a:lnTo>
                <a:lnTo>
                  <a:pt x="1" y="0"/>
                </a:lnTo>
                <a:lnTo>
                  <a:pt x="1"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39" name="Freeform 1231"/>
          <p:cNvSpPr>
            <a:spLocks/>
          </p:cNvSpPr>
          <p:nvPr/>
        </p:nvSpPr>
        <p:spPr bwMode="auto">
          <a:xfrm>
            <a:off x="5041959" y="3270250"/>
            <a:ext cx="36689" cy="44450"/>
          </a:xfrm>
          <a:custGeom>
            <a:avLst/>
            <a:gdLst>
              <a:gd name="T0" fmla="*/ 2147483647 w 23"/>
              <a:gd name="T1" fmla="*/ 2147483647 h 28"/>
              <a:gd name="T2" fmla="*/ 2147483647 w 23"/>
              <a:gd name="T3" fmla="*/ 2147483647 h 28"/>
              <a:gd name="T4" fmla="*/ 2147483647 w 23"/>
              <a:gd name="T5" fmla="*/ 2147483647 h 28"/>
              <a:gd name="T6" fmla="*/ 2147483647 w 23"/>
              <a:gd name="T7" fmla="*/ 2147483647 h 28"/>
              <a:gd name="T8" fmla="*/ 2147483647 w 23"/>
              <a:gd name="T9" fmla="*/ 2147483647 h 28"/>
              <a:gd name="T10" fmla="*/ 2147483647 w 23"/>
              <a:gd name="T11" fmla="*/ 2147483647 h 28"/>
              <a:gd name="T12" fmla="*/ 2147483647 w 23"/>
              <a:gd name="T13" fmla="*/ 2147483647 h 28"/>
              <a:gd name="T14" fmla="*/ 2147483647 w 23"/>
              <a:gd name="T15" fmla="*/ 2147483647 h 28"/>
              <a:gd name="T16" fmla="*/ 2147483647 w 23"/>
              <a:gd name="T17" fmla="*/ 2147483647 h 28"/>
              <a:gd name="T18" fmla="*/ 2147483647 w 23"/>
              <a:gd name="T19" fmla="*/ 2147483647 h 28"/>
              <a:gd name="T20" fmla="*/ 2147483647 w 23"/>
              <a:gd name="T21" fmla="*/ 0 h 28"/>
              <a:gd name="T22" fmla="*/ 2147483647 w 23"/>
              <a:gd name="T23" fmla="*/ 0 h 28"/>
              <a:gd name="T24" fmla="*/ 2147483647 w 23"/>
              <a:gd name="T25" fmla="*/ 0 h 28"/>
              <a:gd name="T26" fmla="*/ 2147483647 w 23"/>
              <a:gd name="T27" fmla="*/ 2147483647 h 28"/>
              <a:gd name="T28" fmla="*/ 2147483647 w 23"/>
              <a:gd name="T29" fmla="*/ 2147483647 h 28"/>
              <a:gd name="T30" fmla="*/ 2147483647 w 23"/>
              <a:gd name="T31" fmla="*/ 2147483647 h 28"/>
              <a:gd name="T32" fmla="*/ 2147483647 w 23"/>
              <a:gd name="T33" fmla="*/ 2147483647 h 28"/>
              <a:gd name="T34" fmla="*/ 0 w 23"/>
              <a:gd name="T35" fmla="*/ 2147483647 h 28"/>
              <a:gd name="T36" fmla="*/ 0 w 23"/>
              <a:gd name="T37" fmla="*/ 2147483647 h 28"/>
              <a:gd name="T38" fmla="*/ 2147483647 w 23"/>
              <a:gd name="T39" fmla="*/ 2147483647 h 28"/>
              <a:gd name="T40" fmla="*/ 2147483647 w 23"/>
              <a:gd name="T41" fmla="*/ 2147483647 h 28"/>
              <a:gd name="T42" fmla="*/ 2147483647 w 23"/>
              <a:gd name="T43" fmla="*/ 2147483647 h 28"/>
              <a:gd name="T44" fmla="*/ 2147483647 w 23"/>
              <a:gd name="T45" fmla="*/ 2147483647 h 28"/>
              <a:gd name="T46" fmla="*/ 2147483647 w 23"/>
              <a:gd name="T47" fmla="*/ 2147483647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3" h="28">
                <a:moveTo>
                  <a:pt x="3" y="28"/>
                </a:moveTo>
                <a:lnTo>
                  <a:pt x="5" y="27"/>
                </a:lnTo>
                <a:lnTo>
                  <a:pt x="6" y="21"/>
                </a:lnTo>
                <a:lnTo>
                  <a:pt x="8" y="17"/>
                </a:lnTo>
                <a:lnTo>
                  <a:pt x="8" y="13"/>
                </a:lnTo>
                <a:lnTo>
                  <a:pt x="10" y="9"/>
                </a:lnTo>
                <a:lnTo>
                  <a:pt x="13" y="9"/>
                </a:lnTo>
                <a:lnTo>
                  <a:pt x="15" y="7"/>
                </a:lnTo>
                <a:lnTo>
                  <a:pt x="20" y="5"/>
                </a:lnTo>
                <a:lnTo>
                  <a:pt x="23" y="5"/>
                </a:lnTo>
                <a:lnTo>
                  <a:pt x="23" y="0"/>
                </a:lnTo>
                <a:lnTo>
                  <a:pt x="18" y="0"/>
                </a:lnTo>
                <a:lnTo>
                  <a:pt x="13" y="0"/>
                </a:lnTo>
                <a:lnTo>
                  <a:pt x="10" y="2"/>
                </a:lnTo>
                <a:lnTo>
                  <a:pt x="6" y="5"/>
                </a:lnTo>
                <a:lnTo>
                  <a:pt x="3" y="9"/>
                </a:lnTo>
                <a:lnTo>
                  <a:pt x="1" y="13"/>
                </a:lnTo>
                <a:lnTo>
                  <a:pt x="0" y="19"/>
                </a:lnTo>
                <a:lnTo>
                  <a:pt x="0" y="25"/>
                </a:lnTo>
                <a:lnTo>
                  <a:pt x="1" y="23"/>
                </a:lnTo>
                <a:lnTo>
                  <a:pt x="3" y="28"/>
                </a:lnTo>
                <a:lnTo>
                  <a:pt x="5" y="28"/>
                </a:lnTo>
                <a:lnTo>
                  <a:pt x="5" y="27"/>
                </a:lnTo>
                <a:lnTo>
                  <a:pt x="3" y="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0" name="Freeform 1232"/>
          <p:cNvSpPr>
            <a:spLocks/>
          </p:cNvSpPr>
          <p:nvPr/>
        </p:nvSpPr>
        <p:spPr bwMode="auto">
          <a:xfrm>
            <a:off x="5146323" y="3190875"/>
            <a:ext cx="84667" cy="96838"/>
          </a:xfrm>
          <a:custGeom>
            <a:avLst/>
            <a:gdLst>
              <a:gd name="T0" fmla="*/ 2147483647 w 53"/>
              <a:gd name="T1" fmla="*/ 2147483647 h 61"/>
              <a:gd name="T2" fmla="*/ 2147483647 w 53"/>
              <a:gd name="T3" fmla="*/ 2147483647 h 61"/>
              <a:gd name="T4" fmla="*/ 0 w 53"/>
              <a:gd name="T5" fmla="*/ 2147483647 h 61"/>
              <a:gd name="T6" fmla="*/ 0 w 53"/>
              <a:gd name="T7" fmla="*/ 2147483647 h 61"/>
              <a:gd name="T8" fmla="*/ 0 w 53"/>
              <a:gd name="T9" fmla="*/ 2147483647 h 61"/>
              <a:gd name="T10" fmla="*/ 0 w 53"/>
              <a:gd name="T11" fmla="*/ 2147483647 h 61"/>
              <a:gd name="T12" fmla="*/ 2147483647 w 53"/>
              <a:gd name="T13" fmla="*/ 2147483647 h 61"/>
              <a:gd name="T14" fmla="*/ 2147483647 w 53"/>
              <a:gd name="T15" fmla="*/ 2147483647 h 61"/>
              <a:gd name="T16" fmla="*/ 2147483647 w 53"/>
              <a:gd name="T17" fmla="*/ 2147483647 h 61"/>
              <a:gd name="T18" fmla="*/ 2147483647 w 53"/>
              <a:gd name="T19" fmla="*/ 2147483647 h 61"/>
              <a:gd name="T20" fmla="*/ 2147483647 w 53"/>
              <a:gd name="T21" fmla="*/ 2147483647 h 61"/>
              <a:gd name="T22" fmla="*/ 2147483647 w 53"/>
              <a:gd name="T23" fmla="*/ 2147483647 h 61"/>
              <a:gd name="T24" fmla="*/ 2147483647 w 53"/>
              <a:gd name="T25" fmla="*/ 2147483647 h 61"/>
              <a:gd name="T26" fmla="*/ 2147483647 w 53"/>
              <a:gd name="T27" fmla="*/ 2147483647 h 61"/>
              <a:gd name="T28" fmla="*/ 2147483647 w 53"/>
              <a:gd name="T29" fmla="*/ 2147483647 h 61"/>
              <a:gd name="T30" fmla="*/ 2147483647 w 53"/>
              <a:gd name="T31" fmla="*/ 2147483647 h 61"/>
              <a:gd name="T32" fmla="*/ 2147483647 w 53"/>
              <a:gd name="T33" fmla="*/ 2147483647 h 61"/>
              <a:gd name="T34" fmla="*/ 2147483647 w 53"/>
              <a:gd name="T35" fmla="*/ 2147483647 h 61"/>
              <a:gd name="T36" fmla="*/ 2147483647 w 53"/>
              <a:gd name="T37" fmla="*/ 2147483647 h 61"/>
              <a:gd name="T38" fmla="*/ 2147483647 w 53"/>
              <a:gd name="T39" fmla="*/ 2147483647 h 61"/>
              <a:gd name="T40" fmla="*/ 2147483647 w 53"/>
              <a:gd name="T41" fmla="*/ 0 h 61"/>
              <a:gd name="T42" fmla="*/ 2147483647 w 53"/>
              <a:gd name="T43" fmla="*/ 0 h 61"/>
              <a:gd name="T44" fmla="*/ 2147483647 w 53"/>
              <a:gd name="T45" fmla="*/ 2147483647 h 61"/>
              <a:gd name="T46" fmla="*/ 2147483647 w 53"/>
              <a:gd name="T47" fmla="*/ 2147483647 h 61"/>
              <a:gd name="T48" fmla="*/ 2147483647 w 53"/>
              <a:gd name="T49" fmla="*/ 2147483647 h 61"/>
              <a:gd name="T50" fmla="*/ 2147483647 w 53"/>
              <a:gd name="T51" fmla="*/ 2147483647 h 61"/>
              <a:gd name="T52" fmla="*/ 2147483647 w 53"/>
              <a:gd name="T53" fmla="*/ 2147483647 h 61"/>
              <a:gd name="T54" fmla="*/ 2147483647 w 53"/>
              <a:gd name="T55" fmla="*/ 2147483647 h 61"/>
              <a:gd name="T56" fmla="*/ 2147483647 w 53"/>
              <a:gd name="T57" fmla="*/ 2147483647 h 6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3" h="61">
                <a:moveTo>
                  <a:pt x="2" y="13"/>
                </a:moveTo>
                <a:lnTo>
                  <a:pt x="2" y="9"/>
                </a:lnTo>
                <a:lnTo>
                  <a:pt x="0" y="7"/>
                </a:lnTo>
                <a:lnTo>
                  <a:pt x="0" y="9"/>
                </a:lnTo>
                <a:lnTo>
                  <a:pt x="0" y="11"/>
                </a:lnTo>
                <a:lnTo>
                  <a:pt x="0" y="21"/>
                </a:lnTo>
                <a:lnTo>
                  <a:pt x="2" y="34"/>
                </a:lnTo>
                <a:lnTo>
                  <a:pt x="5" y="46"/>
                </a:lnTo>
                <a:lnTo>
                  <a:pt x="9" y="57"/>
                </a:lnTo>
                <a:lnTo>
                  <a:pt x="12" y="59"/>
                </a:lnTo>
                <a:lnTo>
                  <a:pt x="14" y="61"/>
                </a:lnTo>
                <a:lnTo>
                  <a:pt x="15" y="61"/>
                </a:lnTo>
                <a:lnTo>
                  <a:pt x="19" y="57"/>
                </a:lnTo>
                <a:lnTo>
                  <a:pt x="31" y="46"/>
                </a:lnTo>
                <a:lnTo>
                  <a:pt x="39" y="36"/>
                </a:lnTo>
                <a:lnTo>
                  <a:pt x="48" y="29"/>
                </a:lnTo>
                <a:lnTo>
                  <a:pt x="51" y="23"/>
                </a:lnTo>
                <a:lnTo>
                  <a:pt x="53" y="17"/>
                </a:lnTo>
                <a:lnTo>
                  <a:pt x="51" y="11"/>
                </a:lnTo>
                <a:lnTo>
                  <a:pt x="46" y="6"/>
                </a:lnTo>
                <a:lnTo>
                  <a:pt x="38" y="0"/>
                </a:lnTo>
                <a:lnTo>
                  <a:pt x="36" y="0"/>
                </a:lnTo>
                <a:lnTo>
                  <a:pt x="32" y="2"/>
                </a:lnTo>
                <a:lnTo>
                  <a:pt x="27" y="4"/>
                </a:lnTo>
                <a:lnTo>
                  <a:pt x="22" y="6"/>
                </a:lnTo>
                <a:lnTo>
                  <a:pt x="15" y="9"/>
                </a:lnTo>
                <a:lnTo>
                  <a:pt x="9" y="11"/>
                </a:lnTo>
                <a:lnTo>
                  <a:pt x="5" y="13"/>
                </a:lnTo>
                <a:lnTo>
                  <a:pt x="2" y="13"/>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1" name="Freeform 1233"/>
          <p:cNvSpPr>
            <a:spLocks/>
          </p:cNvSpPr>
          <p:nvPr/>
        </p:nvSpPr>
        <p:spPr bwMode="auto">
          <a:xfrm>
            <a:off x="5142093" y="3202383"/>
            <a:ext cx="39511" cy="93663"/>
          </a:xfrm>
          <a:custGeom>
            <a:avLst/>
            <a:gdLst>
              <a:gd name="T0" fmla="*/ 2147483647 w 25"/>
              <a:gd name="T1" fmla="*/ 2147483647 h 59"/>
              <a:gd name="T2" fmla="*/ 2147483647 w 25"/>
              <a:gd name="T3" fmla="*/ 2147483647 h 59"/>
              <a:gd name="T4" fmla="*/ 2147483647 w 25"/>
              <a:gd name="T5" fmla="*/ 2147483647 h 59"/>
              <a:gd name="T6" fmla="*/ 2147483647 w 25"/>
              <a:gd name="T7" fmla="*/ 2147483647 h 59"/>
              <a:gd name="T8" fmla="*/ 2147483647 w 25"/>
              <a:gd name="T9" fmla="*/ 2147483647 h 59"/>
              <a:gd name="T10" fmla="*/ 2147483647 w 25"/>
              <a:gd name="T11" fmla="*/ 2147483647 h 59"/>
              <a:gd name="T12" fmla="*/ 2147483647 w 25"/>
              <a:gd name="T13" fmla="*/ 2147483647 h 59"/>
              <a:gd name="T14" fmla="*/ 2147483647 w 25"/>
              <a:gd name="T15" fmla="*/ 2147483647 h 59"/>
              <a:gd name="T16" fmla="*/ 2147483647 w 25"/>
              <a:gd name="T17" fmla="*/ 2147483647 h 59"/>
              <a:gd name="T18" fmla="*/ 2147483647 w 25"/>
              <a:gd name="T19" fmla="*/ 2147483647 h 59"/>
              <a:gd name="T20" fmla="*/ 2147483647 w 25"/>
              <a:gd name="T21" fmla="*/ 2147483647 h 59"/>
              <a:gd name="T22" fmla="*/ 2147483647 w 25"/>
              <a:gd name="T23" fmla="*/ 2147483647 h 59"/>
              <a:gd name="T24" fmla="*/ 2147483647 w 25"/>
              <a:gd name="T25" fmla="*/ 2147483647 h 59"/>
              <a:gd name="T26" fmla="*/ 2147483647 w 25"/>
              <a:gd name="T27" fmla="*/ 2147483647 h 59"/>
              <a:gd name="T28" fmla="*/ 2147483647 w 25"/>
              <a:gd name="T29" fmla="*/ 2147483647 h 59"/>
              <a:gd name="T30" fmla="*/ 2147483647 w 25"/>
              <a:gd name="T31" fmla="*/ 2147483647 h 59"/>
              <a:gd name="T32" fmla="*/ 2147483647 w 25"/>
              <a:gd name="T33" fmla="*/ 0 h 59"/>
              <a:gd name="T34" fmla="*/ 0 w 25"/>
              <a:gd name="T35" fmla="*/ 2147483647 h 59"/>
              <a:gd name="T36" fmla="*/ 0 w 25"/>
              <a:gd name="T37" fmla="*/ 2147483647 h 59"/>
              <a:gd name="T38" fmla="*/ 0 w 25"/>
              <a:gd name="T39" fmla="*/ 2147483647 h 59"/>
              <a:gd name="T40" fmla="*/ 2147483647 w 25"/>
              <a:gd name="T41" fmla="*/ 2147483647 h 59"/>
              <a:gd name="T42" fmla="*/ 2147483647 w 25"/>
              <a:gd name="T43" fmla="*/ 2147483647 h 59"/>
              <a:gd name="T44" fmla="*/ 2147483647 w 25"/>
              <a:gd name="T45" fmla="*/ 2147483647 h 59"/>
              <a:gd name="T46" fmla="*/ 2147483647 w 25"/>
              <a:gd name="T47" fmla="*/ 2147483647 h 59"/>
              <a:gd name="T48" fmla="*/ 2147483647 w 25"/>
              <a:gd name="T49" fmla="*/ 2147483647 h 59"/>
              <a:gd name="T50" fmla="*/ 2147483647 w 25"/>
              <a:gd name="T51" fmla="*/ 2147483647 h 59"/>
              <a:gd name="T52" fmla="*/ 2147483647 w 25"/>
              <a:gd name="T53" fmla="*/ 2147483647 h 59"/>
              <a:gd name="T54" fmla="*/ 2147483647 w 25"/>
              <a:gd name="T55" fmla="*/ 2147483647 h 59"/>
              <a:gd name="T56" fmla="*/ 2147483647 w 25"/>
              <a:gd name="T57" fmla="*/ 2147483647 h 5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 h="59">
                <a:moveTo>
                  <a:pt x="20" y="49"/>
                </a:moveTo>
                <a:lnTo>
                  <a:pt x="18" y="49"/>
                </a:lnTo>
                <a:lnTo>
                  <a:pt x="17" y="51"/>
                </a:lnTo>
                <a:lnTo>
                  <a:pt x="15" y="49"/>
                </a:lnTo>
                <a:lnTo>
                  <a:pt x="12" y="40"/>
                </a:lnTo>
                <a:lnTo>
                  <a:pt x="8" y="26"/>
                </a:lnTo>
                <a:lnTo>
                  <a:pt x="6" y="15"/>
                </a:lnTo>
                <a:lnTo>
                  <a:pt x="5" y="5"/>
                </a:lnTo>
                <a:lnTo>
                  <a:pt x="5" y="3"/>
                </a:lnTo>
                <a:lnTo>
                  <a:pt x="1" y="5"/>
                </a:lnTo>
                <a:lnTo>
                  <a:pt x="3" y="9"/>
                </a:lnTo>
                <a:lnTo>
                  <a:pt x="8" y="7"/>
                </a:lnTo>
                <a:lnTo>
                  <a:pt x="6" y="1"/>
                </a:lnTo>
                <a:lnTo>
                  <a:pt x="5" y="0"/>
                </a:lnTo>
                <a:lnTo>
                  <a:pt x="0" y="1"/>
                </a:lnTo>
                <a:lnTo>
                  <a:pt x="0" y="5"/>
                </a:lnTo>
                <a:lnTo>
                  <a:pt x="0" y="15"/>
                </a:lnTo>
                <a:lnTo>
                  <a:pt x="1" y="28"/>
                </a:lnTo>
                <a:lnTo>
                  <a:pt x="5" y="42"/>
                </a:lnTo>
                <a:lnTo>
                  <a:pt x="10" y="53"/>
                </a:lnTo>
                <a:lnTo>
                  <a:pt x="12" y="57"/>
                </a:lnTo>
                <a:lnTo>
                  <a:pt x="17" y="59"/>
                </a:lnTo>
                <a:lnTo>
                  <a:pt x="22" y="57"/>
                </a:lnTo>
                <a:lnTo>
                  <a:pt x="25" y="53"/>
                </a:lnTo>
                <a:lnTo>
                  <a:pt x="24" y="53"/>
                </a:lnTo>
                <a:lnTo>
                  <a:pt x="20" y="4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2" name="Freeform 1234"/>
          <p:cNvSpPr>
            <a:spLocks/>
          </p:cNvSpPr>
          <p:nvPr/>
        </p:nvSpPr>
        <p:spPr bwMode="auto">
          <a:xfrm>
            <a:off x="5173133" y="3186508"/>
            <a:ext cx="62089" cy="100013"/>
          </a:xfrm>
          <a:custGeom>
            <a:avLst/>
            <a:gdLst>
              <a:gd name="T0" fmla="*/ 2147483647 w 39"/>
              <a:gd name="T1" fmla="*/ 0 h 63"/>
              <a:gd name="T2" fmla="*/ 2147483647 w 39"/>
              <a:gd name="T3" fmla="*/ 2147483647 h 63"/>
              <a:gd name="T4" fmla="*/ 2147483647 w 39"/>
              <a:gd name="T5" fmla="*/ 2147483647 h 63"/>
              <a:gd name="T6" fmla="*/ 2147483647 w 39"/>
              <a:gd name="T7" fmla="*/ 2147483647 h 63"/>
              <a:gd name="T8" fmla="*/ 2147483647 w 39"/>
              <a:gd name="T9" fmla="*/ 2147483647 h 63"/>
              <a:gd name="T10" fmla="*/ 2147483647 w 39"/>
              <a:gd name="T11" fmla="*/ 2147483647 h 63"/>
              <a:gd name="T12" fmla="*/ 2147483647 w 39"/>
              <a:gd name="T13" fmla="*/ 2147483647 h 63"/>
              <a:gd name="T14" fmla="*/ 2147483647 w 39"/>
              <a:gd name="T15" fmla="*/ 2147483647 h 63"/>
              <a:gd name="T16" fmla="*/ 2147483647 w 39"/>
              <a:gd name="T17" fmla="*/ 2147483647 h 63"/>
              <a:gd name="T18" fmla="*/ 0 w 39"/>
              <a:gd name="T19" fmla="*/ 2147483647 h 63"/>
              <a:gd name="T20" fmla="*/ 2147483647 w 39"/>
              <a:gd name="T21" fmla="*/ 2147483647 h 63"/>
              <a:gd name="T22" fmla="*/ 2147483647 w 39"/>
              <a:gd name="T23" fmla="*/ 2147483647 h 63"/>
              <a:gd name="T24" fmla="*/ 2147483647 w 39"/>
              <a:gd name="T25" fmla="*/ 2147483647 h 63"/>
              <a:gd name="T26" fmla="*/ 2147483647 w 39"/>
              <a:gd name="T27" fmla="*/ 2147483647 h 63"/>
              <a:gd name="T28" fmla="*/ 2147483647 w 39"/>
              <a:gd name="T29" fmla="*/ 2147483647 h 63"/>
              <a:gd name="T30" fmla="*/ 2147483647 w 39"/>
              <a:gd name="T31" fmla="*/ 2147483647 h 63"/>
              <a:gd name="T32" fmla="*/ 2147483647 w 39"/>
              <a:gd name="T33" fmla="*/ 2147483647 h 63"/>
              <a:gd name="T34" fmla="*/ 2147483647 w 39"/>
              <a:gd name="T35" fmla="*/ 2147483647 h 63"/>
              <a:gd name="T36" fmla="*/ 2147483647 w 39"/>
              <a:gd name="T37" fmla="*/ 0 h 63"/>
              <a:gd name="T38" fmla="*/ 2147483647 w 39"/>
              <a:gd name="T39" fmla="*/ 2147483647 h 63"/>
              <a:gd name="T40" fmla="*/ 2147483647 w 39"/>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9" h="63">
                <a:moveTo>
                  <a:pt x="21" y="0"/>
                </a:moveTo>
                <a:lnTo>
                  <a:pt x="19" y="6"/>
                </a:lnTo>
                <a:lnTo>
                  <a:pt x="27" y="13"/>
                </a:lnTo>
                <a:lnTo>
                  <a:pt x="32" y="19"/>
                </a:lnTo>
                <a:lnTo>
                  <a:pt x="32" y="21"/>
                </a:lnTo>
                <a:lnTo>
                  <a:pt x="32" y="25"/>
                </a:lnTo>
                <a:lnTo>
                  <a:pt x="27" y="29"/>
                </a:lnTo>
                <a:lnTo>
                  <a:pt x="21" y="36"/>
                </a:lnTo>
                <a:lnTo>
                  <a:pt x="10" y="46"/>
                </a:lnTo>
                <a:lnTo>
                  <a:pt x="0" y="59"/>
                </a:lnTo>
                <a:lnTo>
                  <a:pt x="4" y="63"/>
                </a:lnTo>
                <a:lnTo>
                  <a:pt x="15" y="52"/>
                </a:lnTo>
                <a:lnTo>
                  <a:pt x="26" y="42"/>
                </a:lnTo>
                <a:lnTo>
                  <a:pt x="32" y="35"/>
                </a:lnTo>
                <a:lnTo>
                  <a:pt x="38" y="29"/>
                </a:lnTo>
                <a:lnTo>
                  <a:pt x="39" y="21"/>
                </a:lnTo>
                <a:lnTo>
                  <a:pt x="38" y="13"/>
                </a:lnTo>
                <a:lnTo>
                  <a:pt x="31" y="8"/>
                </a:lnTo>
                <a:lnTo>
                  <a:pt x="22" y="0"/>
                </a:lnTo>
                <a:lnTo>
                  <a:pt x="21" y="8"/>
                </a:lnTo>
                <a:lnTo>
                  <a:pt x="2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3" name="Freeform 1235"/>
          <p:cNvSpPr>
            <a:spLocks/>
          </p:cNvSpPr>
          <p:nvPr/>
        </p:nvSpPr>
        <p:spPr bwMode="auto">
          <a:xfrm>
            <a:off x="5146326" y="3186508"/>
            <a:ext cx="60677" cy="36513"/>
          </a:xfrm>
          <a:custGeom>
            <a:avLst/>
            <a:gdLst>
              <a:gd name="T0" fmla="*/ 0 w 38"/>
              <a:gd name="T1" fmla="*/ 2147483647 h 23"/>
              <a:gd name="T2" fmla="*/ 2147483647 w 38"/>
              <a:gd name="T3" fmla="*/ 2147483647 h 23"/>
              <a:gd name="T4" fmla="*/ 2147483647 w 38"/>
              <a:gd name="T5" fmla="*/ 2147483647 h 23"/>
              <a:gd name="T6" fmla="*/ 2147483647 w 38"/>
              <a:gd name="T7" fmla="*/ 2147483647 h 23"/>
              <a:gd name="T8" fmla="*/ 2147483647 w 38"/>
              <a:gd name="T9" fmla="*/ 2147483647 h 23"/>
              <a:gd name="T10" fmla="*/ 2147483647 w 38"/>
              <a:gd name="T11" fmla="*/ 2147483647 h 23"/>
              <a:gd name="T12" fmla="*/ 2147483647 w 38"/>
              <a:gd name="T13" fmla="*/ 2147483647 h 23"/>
              <a:gd name="T14" fmla="*/ 2147483647 w 38"/>
              <a:gd name="T15" fmla="*/ 2147483647 h 23"/>
              <a:gd name="T16" fmla="*/ 2147483647 w 38"/>
              <a:gd name="T17" fmla="*/ 2147483647 h 23"/>
              <a:gd name="T18" fmla="*/ 2147483647 w 38"/>
              <a:gd name="T19" fmla="*/ 0 h 23"/>
              <a:gd name="T20" fmla="*/ 2147483647 w 38"/>
              <a:gd name="T21" fmla="*/ 2147483647 h 23"/>
              <a:gd name="T22" fmla="*/ 2147483647 w 38"/>
              <a:gd name="T23" fmla="*/ 0 h 23"/>
              <a:gd name="T24" fmla="*/ 2147483647 w 38"/>
              <a:gd name="T25" fmla="*/ 2147483647 h 23"/>
              <a:gd name="T26" fmla="*/ 2147483647 w 38"/>
              <a:gd name="T27" fmla="*/ 2147483647 h 23"/>
              <a:gd name="T28" fmla="*/ 2147483647 w 38"/>
              <a:gd name="T29" fmla="*/ 2147483647 h 23"/>
              <a:gd name="T30" fmla="*/ 2147483647 w 38"/>
              <a:gd name="T31" fmla="*/ 2147483647 h 23"/>
              <a:gd name="T32" fmla="*/ 2147483647 w 38"/>
              <a:gd name="T33" fmla="*/ 2147483647 h 23"/>
              <a:gd name="T34" fmla="*/ 2147483647 w 38"/>
              <a:gd name="T35" fmla="*/ 2147483647 h 23"/>
              <a:gd name="T36" fmla="*/ 2147483647 w 38"/>
              <a:gd name="T37" fmla="*/ 2147483647 h 23"/>
              <a:gd name="T38" fmla="*/ 2147483647 w 38"/>
              <a:gd name="T39" fmla="*/ 2147483647 h 23"/>
              <a:gd name="T40" fmla="*/ 0 w 38"/>
              <a:gd name="T41" fmla="*/ 2147483647 h 23"/>
              <a:gd name="T42" fmla="*/ 0 w 38"/>
              <a:gd name="T43" fmla="*/ 2147483647 h 23"/>
              <a:gd name="T44" fmla="*/ 2147483647 w 38"/>
              <a:gd name="T45" fmla="*/ 2147483647 h 23"/>
              <a:gd name="T46" fmla="*/ 0 w 38"/>
              <a:gd name="T47" fmla="*/ 2147483647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 h="23">
                <a:moveTo>
                  <a:pt x="0" y="19"/>
                </a:moveTo>
                <a:lnTo>
                  <a:pt x="3" y="21"/>
                </a:lnTo>
                <a:lnTo>
                  <a:pt x="5" y="19"/>
                </a:lnTo>
                <a:lnTo>
                  <a:pt x="10" y="19"/>
                </a:lnTo>
                <a:lnTo>
                  <a:pt x="15" y="15"/>
                </a:lnTo>
                <a:lnTo>
                  <a:pt x="22" y="13"/>
                </a:lnTo>
                <a:lnTo>
                  <a:pt x="29" y="11"/>
                </a:lnTo>
                <a:lnTo>
                  <a:pt x="34" y="10"/>
                </a:lnTo>
                <a:lnTo>
                  <a:pt x="38" y="8"/>
                </a:lnTo>
                <a:lnTo>
                  <a:pt x="38" y="0"/>
                </a:lnTo>
                <a:lnTo>
                  <a:pt x="38" y="8"/>
                </a:lnTo>
                <a:lnTo>
                  <a:pt x="34" y="0"/>
                </a:lnTo>
                <a:lnTo>
                  <a:pt x="31" y="2"/>
                </a:lnTo>
                <a:lnTo>
                  <a:pt x="26" y="4"/>
                </a:lnTo>
                <a:lnTo>
                  <a:pt x="21" y="8"/>
                </a:lnTo>
                <a:lnTo>
                  <a:pt x="14" y="10"/>
                </a:lnTo>
                <a:lnTo>
                  <a:pt x="9" y="11"/>
                </a:lnTo>
                <a:lnTo>
                  <a:pt x="3" y="13"/>
                </a:lnTo>
                <a:lnTo>
                  <a:pt x="2" y="13"/>
                </a:lnTo>
                <a:lnTo>
                  <a:pt x="5" y="17"/>
                </a:lnTo>
                <a:lnTo>
                  <a:pt x="0" y="19"/>
                </a:lnTo>
                <a:lnTo>
                  <a:pt x="0" y="23"/>
                </a:lnTo>
                <a:lnTo>
                  <a:pt x="3" y="21"/>
                </a:lnTo>
                <a:lnTo>
                  <a:pt x="0" y="1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4" name="Freeform 1236"/>
          <p:cNvSpPr>
            <a:spLocks/>
          </p:cNvSpPr>
          <p:nvPr/>
        </p:nvSpPr>
        <p:spPr bwMode="auto">
          <a:xfrm>
            <a:off x="5422905" y="2702321"/>
            <a:ext cx="97366" cy="161925"/>
          </a:xfrm>
          <a:custGeom>
            <a:avLst/>
            <a:gdLst>
              <a:gd name="T0" fmla="*/ 2147483647 w 61"/>
              <a:gd name="T1" fmla="*/ 2147483647 h 102"/>
              <a:gd name="T2" fmla="*/ 2147483647 w 61"/>
              <a:gd name="T3" fmla="*/ 2147483647 h 102"/>
              <a:gd name="T4" fmla="*/ 2147483647 w 61"/>
              <a:gd name="T5" fmla="*/ 2147483647 h 102"/>
              <a:gd name="T6" fmla="*/ 2147483647 w 61"/>
              <a:gd name="T7" fmla="*/ 2147483647 h 102"/>
              <a:gd name="T8" fmla="*/ 2147483647 w 61"/>
              <a:gd name="T9" fmla="*/ 2147483647 h 102"/>
              <a:gd name="T10" fmla="*/ 2147483647 w 61"/>
              <a:gd name="T11" fmla="*/ 2147483647 h 102"/>
              <a:gd name="T12" fmla="*/ 2147483647 w 61"/>
              <a:gd name="T13" fmla="*/ 2147483647 h 102"/>
              <a:gd name="T14" fmla="*/ 2147483647 w 61"/>
              <a:gd name="T15" fmla="*/ 2147483647 h 102"/>
              <a:gd name="T16" fmla="*/ 2147483647 w 61"/>
              <a:gd name="T17" fmla="*/ 0 h 102"/>
              <a:gd name="T18" fmla="*/ 2147483647 w 61"/>
              <a:gd name="T19" fmla="*/ 0 h 102"/>
              <a:gd name="T20" fmla="*/ 2147483647 w 61"/>
              <a:gd name="T21" fmla="*/ 2147483647 h 102"/>
              <a:gd name="T22" fmla="*/ 2147483647 w 61"/>
              <a:gd name="T23" fmla="*/ 2147483647 h 102"/>
              <a:gd name="T24" fmla="*/ 2147483647 w 61"/>
              <a:gd name="T25" fmla="*/ 2147483647 h 102"/>
              <a:gd name="T26" fmla="*/ 0 w 61"/>
              <a:gd name="T27" fmla="*/ 2147483647 h 102"/>
              <a:gd name="T28" fmla="*/ 0 w 61"/>
              <a:gd name="T29" fmla="*/ 2147483647 h 102"/>
              <a:gd name="T30" fmla="*/ 0 w 61"/>
              <a:gd name="T31" fmla="*/ 2147483647 h 102"/>
              <a:gd name="T32" fmla="*/ 2147483647 w 61"/>
              <a:gd name="T33" fmla="*/ 2147483647 h 102"/>
              <a:gd name="T34" fmla="*/ 2147483647 w 61"/>
              <a:gd name="T35" fmla="*/ 2147483647 h 102"/>
              <a:gd name="T36" fmla="*/ 2147483647 w 61"/>
              <a:gd name="T37" fmla="*/ 2147483647 h 102"/>
              <a:gd name="T38" fmla="*/ 2147483647 w 61"/>
              <a:gd name="T39" fmla="*/ 2147483647 h 102"/>
              <a:gd name="T40" fmla="*/ 2147483647 w 61"/>
              <a:gd name="T41" fmla="*/ 2147483647 h 102"/>
              <a:gd name="T42" fmla="*/ 2147483647 w 61"/>
              <a:gd name="T43" fmla="*/ 2147483647 h 10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1" h="102">
                <a:moveTo>
                  <a:pt x="36" y="102"/>
                </a:moveTo>
                <a:lnTo>
                  <a:pt x="44" y="80"/>
                </a:lnTo>
                <a:lnTo>
                  <a:pt x="51" y="67"/>
                </a:lnTo>
                <a:lnTo>
                  <a:pt x="56" y="55"/>
                </a:lnTo>
                <a:lnTo>
                  <a:pt x="60" y="48"/>
                </a:lnTo>
                <a:lnTo>
                  <a:pt x="61" y="38"/>
                </a:lnTo>
                <a:lnTo>
                  <a:pt x="61" y="29"/>
                </a:lnTo>
                <a:lnTo>
                  <a:pt x="60" y="17"/>
                </a:lnTo>
                <a:lnTo>
                  <a:pt x="58" y="0"/>
                </a:lnTo>
                <a:lnTo>
                  <a:pt x="24" y="0"/>
                </a:lnTo>
                <a:lnTo>
                  <a:pt x="17" y="9"/>
                </a:lnTo>
                <a:lnTo>
                  <a:pt x="10" y="25"/>
                </a:lnTo>
                <a:lnTo>
                  <a:pt x="5" y="40"/>
                </a:lnTo>
                <a:lnTo>
                  <a:pt x="0" y="57"/>
                </a:lnTo>
                <a:lnTo>
                  <a:pt x="0" y="67"/>
                </a:lnTo>
                <a:lnTo>
                  <a:pt x="0" y="75"/>
                </a:lnTo>
                <a:lnTo>
                  <a:pt x="2" y="82"/>
                </a:lnTo>
                <a:lnTo>
                  <a:pt x="5" y="88"/>
                </a:lnTo>
                <a:lnTo>
                  <a:pt x="10" y="94"/>
                </a:lnTo>
                <a:lnTo>
                  <a:pt x="17" y="98"/>
                </a:lnTo>
                <a:lnTo>
                  <a:pt x="26" y="100"/>
                </a:lnTo>
                <a:lnTo>
                  <a:pt x="36" y="102"/>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5" name="Freeform 1237"/>
          <p:cNvSpPr>
            <a:spLocks/>
          </p:cNvSpPr>
          <p:nvPr/>
        </p:nvSpPr>
        <p:spPr bwMode="auto">
          <a:xfrm>
            <a:off x="5473758" y="2693988"/>
            <a:ext cx="52211" cy="169862"/>
          </a:xfrm>
          <a:custGeom>
            <a:avLst/>
            <a:gdLst>
              <a:gd name="T0" fmla="*/ 2147483647 w 33"/>
              <a:gd name="T1" fmla="*/ 2147483647 h 107"/>
              <a:gd name="T2" fmla="*/ 2147483647 w 33"/>
              <a:gd name="T3" fmla="*/ 2147483647 h 107"/>
              <a:gd name="T4" fmla="*/ 2147483647 w 33"/>
              <a:gd name="T5" fmla="*/ 2147483647 h 107"/>
              <a:gd name="T6" fmla="*/ 2147483647 w 33"/>
              <a:gd name="T7" fmla="*/ 2147483647 h 107"/>
              <a:gd name="T8" fmla="*/ 2147483647 w 33"/>
              <a:gd name="T9" fmla="*/ 2147483647 h 107"/>
              <a:gd name="T10" fmla="*/ 2147483647 w 33"/>
              <a:gd name="T11" fmla="*/ 2147483647 h 107"/>
              <a:gd name="T12" fmla="*/ 2147483647 w 33"/>
              <a:gd name="T13" fmla="*/ 2147483647 h 107"/>
              <a:gd name="T14" fmla="*/ 2147483647 w 33"/>
              <a:gd name="T15" fmla="*/ 2147483647 h 107"/>
              <a:gd name="T16" fmla="*/ 2147483647 w 33"/>
              <a:gd name="T17" fmla="*/ 2147483647 h 107"/>
              <a:gd name="T18" fmla="*/ 0 w 33"/>
              <a:gd name="T19" fmla="*/ 2147483647 h 107"/>
              <a:gd name="T20" fmla="*/ 2147483647 w 33"/>
              <a:gd name="T21" fmla="*/ 2147483647 h 107"/>
              <a:gd name="T22" fmla="*/ 2147483647 w 33"/>
              <a:gd name="T23" fmla="*/ 2147483647 h 107"/>
              <a:gd name="T24" fmla="*/ 2147483647 w 33"/>
              <a:gd name="T25" fmla="*/ 2147483647 h 107"/>
              <a:gd name="T26" fmla="*/ 2147483647 w 33"/>
              <a:gd name="T27" fmla="*/ 2147483647 h 107"/>
              <a:gd name="T28" fmla="*/ 2147483647 w 33"/>
              <a:gd name="T29" fmla="*/ 2147483647 h 107"/>
              <a:gd name="T30" fmla="*/ 2147483647 w 33"/>
              <a:gd name="T31" fmla="*/ 2147483647 h 107"/>
              <a:gd name="T32" fmla="*/ 2147483647 w 33"/>
              <a:gd name="T33" fmla="*/ 2147483647 h 107"/>
              <a:gd name="T34" fmla="*/ 2147483647 w 33"/>
              <a:gd name="T35" fmla="*/ 2147483647 h 107"/>
              <a:gd name="T36" fmla="*/ 2147483647 w 33"/>
              <a:gd name="T37" fmla="*/ 2147483647 h 107"/>
              <a:gd name="T38" fmla="*/ 2147483647 w 33"/>
              <a:gd name="T39" fmla="*/ 0 h 107"/>
              <a:gd name="T40" fmla="*/ 2147483647 w 33"/>
              <a:gd name="T41" fmla="*/ 2147483647 h 107"/>
              <a:gd name="T42" fmla="*/ 2147483647 w 33"/>
              <a:gd name="T43" fmla="*/ 0 h 107"/>
              <a:gd name="T44" fmla="*/ 2147483647 w 33"/>
              <a:gd name="T45" fmla="*/ 0 h 107"/>
              <a:gd name="T46" fmla="*/ 2147483647 w 33"/>
              <a:gd name="T47" fmla="*/ 2147483647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 h="107">
                <a:moveTo>
                  <a:pt x="26" y="8"/>
                </a:moveTo>
                <a:lnTo>
                  <a:pt x="23" y="4"/>
                </a:lnTo>
                <a:lnTo>
                  <a:pt x="24" y="21"/>
                </a:lnTo>
                <a:lnTo>
                  <a:pt x="26" y="33"/>
                </a:lnTo>
                <a:lnTo>
                  <a:pt x="26" y="42"/>
                </a:lnTo>
                <a:lnTo>
                  <a:pt x="24" y="50"/>
                </a:lnTo>
                <a:lnTo>
                  <a:pt x="21" y="58"/>
                </a:lnTo>
                <a:lnTo>
                  <a:pt x="16" y="69"/>
                </a:lnTo>
                <a:lnTo>
                  <a:pt x="9" y="82"/>
                </a:lnTo>
                <a:lnTo>
                  <a:pt x="0" y="104"/>
                </a:lnTo>
                <a:lnTo>
                  <a:pt x="6" y="107"/>
                </a:lnTo>
                <a:lnTo>
                  <a:pt x="14" y="86"/>
                </a:lnTo>
                <a:lnTo>
                  <a:pt x="21" y="73"/>
                </a:lnTo>
                <a:lnTo>
                  <a:pt x="26" y="61"/>
                </a:lnTo>
                <a:lnTo>
                  <a:pt x="29" y="52"/>
                </a:lnTo>
                <a:lnTo>
                  <a:pt x="31" y="44"/>
                </a:lnTo>
                <a:lnTo>
                  <a:pt x="33" y="33"/>
                </a:lnTo>
                <a:lnTo>
                  <a:pt x="31" y="21"/>
                </a:lnTo>
                <a:lnTo>
                  <a:pt x="29" y="4"/>
                </a:lnTo>
                <a:lnTo>
                  <a:pt x="26" y="0"/>
                </a:lnTo>
                <a:lnTo>
                  <a:pt x="29" y="4"/>
                </a:lnTo>
                <a:lnTo>
                  <a:pt x="29" y="0"/>
                </a:lnTo>
                <a:lnTo>
                  <a:pt x="26" y="0"/>
                </a:lnTo>
                <a:lnTo>
                  <a:pt x="26"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6" name="Freeform 1238"/>
          <p:cNvSpPr>
            <a:spLocks/>
          </p:cNvSpPr>
          <p:nvPr/>
        </p:nvSpPr>
        <p:spPr bwMode="auto">
          <a:xfrm>
            <a:off x="5455366" y="2693988"/>
            <a:ext cx="59267" cy="12700"/>
          </a:xfrm>
          <a:custGeom>
            <a:avLst/>
            <a:gdLst>
              <a:gd name="T0" fmla="*/ 2147483647 w 38"/>
              <a:gd name="T1" fmla="*/ 2147483647 h 8"/>
              <a:gd name="T2" fmla="*/ 2147483647 w 38"/>
              <a:gd name="T3" fmla="*/ 2147483647 h 8"/>
              <a:gd name="T4" fmla="*/ 2147483647 w 38"/>
              <a:gd name="T5" fmla="*/ 2147483647 h 8"/>
              <a:gd name="T6" fmla="*/ 2147483647 w 38"/>
              <a:gd name="T7" fmla="*/ 0 h 8"/>
              <a:gd name="T8" fmla="*/ 2147483647 w 38"/>
              <a:gd name="T9" fmla="*/ 0 h 8"/>
              <a:gd name="T10" fmla="*/ 0 w 38"/>
              <a:gd name="T11" fmla="*/ 2147483647 h 8"/>
              <a:gd name="T12" fmla="*/ 2147483647 w 38"/>
              <a:gd name="T13" fmla="*/ 0 h 8"/>
              <a:gd name="T14" fmla="*/ 2147483647 w 38"/>
              <a:gd name="T15" fmla="*/ 0 h 8"/>
              <a:gd name="T16" fmla="*/ 0 w 38"/>
              <a:gd name="T17" fmla="*/ 2147483647 h 8"/>
              <a:gd name="T18" fmla="*/ 2147483647 w 38"/>
              <a:gd name="T19" fmla="*/ 2147483647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 h="8">
                <a:moveTo>
                  <a:pt x="6" y="6"/>
                </a:moveTo>
                <a:lnTo>
                  <a:pt x="4" y="8"/>
                </a:lnTo>
                <a:lnTo>
                  <a:pt x="38" y="8"/>
                </a:lnTo>
                <a:lnTo>
                  <a:pt x="38" y="0"/>
                </a:lnTo>
                <a:lnTo>
                  <a:pt x="4" y="0"/>
                </a:lnTo>
                <a:lnTo>
                  <a:pt x="0" y="2"/>
                </a:lnTo>
                <a:lnTo>
                  <a:pt x="4" y="0"/>
                </a:lnTo>
                <a:lnTo>
                  <a:pt x="2" y="0"/>
                </a:lnTo>
                <a:lnTo>
                  <a:pt x="0" y="2"/>
                </a:lnTo>
                <a:lnTo>
                  <a:pt x="6"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7" name="Freeform 1239"/>
          <p:cNvSpPr>
            <a:spLocks/>
          </p:cNvSpPr>
          <p:nvPr/>
        </p:nvSpPr>
        <p:spPr bwMode="auto">
          <a:xfrm>
            <a:off x="5418880" y="2697163"/>
            <a:ext cx="64911" cy="169862"/>
          </a:xfrm>
          <a:custGeom>
            <a:avLst/>
            <a:gdLst>
              <a:gd name="T0" fmla="*/ 2147483647 w 41"/>
              <a:gd name="T1" fmla="*/ 2147483647 h 107"/>
              <a:gd name="T2" fmla="*/ 2147483647 w 41"/>
              <a:gd name="T3" fmla="*/ 2147483647 h 107"/>
              <a:gd name="T4" fmla="*/ 2147483647 w 41"/>
              <a:gd name="T5" fmla="*/ 2147483647 h 107"/>
              <a:gd name="T6" fmla="*/ 2147483647 w 41"/>
              <a:gd name="T7" fmla="*/ 2147483647 h 107"/>
              <a:gd name="T8" fmla="*/ 2147483647 w 41"/>
              <a:gd name="T9" fmla="*/ 2147483647 h 107"/>
              <a:gd name="T10" fmla="*/ 2147483647 w 41"/>
              <a:gd name="T11" fmla="*/ 2147483647 h 107"/>
              <a:gd name="T12" fmla="*/ 2147483647 w 41"/>
              <a:gd name="T13" fmla="*/ 2147483647 h 107"/>
              <a:gd name="T14" fmla="*/ 2147483647 w 41"/>
              <a:gd name="T15" fmla="*/ 2147483647 h 107"/>
              <a:gd name="T16" fmla="*/ 2147483647 w 41"/>
              <a:gd name="T17" fmla="*/ 2147483647 h 107"/>
              <a:gd name="T18" fmla="*/ 2147483647 w 41"/>
              <a:gd name="T19" fmla="*/ 2147483647 h 107"/>
              <a:gd name="T20" fmla="*/ 2147483647 w 41"/>
              <a:gd name="T21" fmla="*/ 2147483647 h 107"/>
              <a:gd name="T22" fmla="*/ 2147483647 w 41"/>
              <a:gd name="T23" fmla="*/ 2147483647 h 107"/>
              <a:gd name="T24" fmla="*/ 2147483647 w 41"/>
              <a:gd name="T25" fmla="*/ 2147483647 h 107"/>
              <a:gd name="T26" fmla="*/ 2147483647 w 41"/>
              <a:gd name="T27" fmla="*/ 2147483647 h 107"/>
              <a:gd name="T28" fmla="*/ 2147483647 w 41"/>
              <a:gd name="T29" fmla="*/ 0 h 107"/>
              <a:gd name="T30" fmla="*/ 2147483647 w 41"/>
              <a:gd name="T31" fmla="*/ 2147483647 h 107"/>
              <a:gd name="T32" fmla="*/ 2147483647 w 41"/>
              <a:gd name="T33" fmla="*/ 2147483647 h 107"/>
              <a:gd name="T34" fmla="*/ 2147483647 w 41"/>
              <a:gd name="T35" fmla="*/ 2147483647 h 107"/>
              <a:gd name="T36" fmla="*/ 0 w 41"/>
              <a:gd name="T37" fmla="*/ 2147483647 h 107"/>
              <a:gd name="T38" fmla="*/ 0 w 41"/>
              <a:gd name="T39" fmla="*/ 2147483647 h 107"/>
              <a:gd name="T40" fmla="*/ 0 w 41"/>
              <a:gd name="T41" fmla="*/ 2147483647 h 107"/>
              <a:gd name="T42" fmla="*/ 2147483647 w 41"/>
              <a:gd name="T43" fmla="*/ 2147483647 h 107"/>
              <a:gd name="T44" fmla="*/ 2147483647 w 41"/>
              <a:gd name="T45" fmla="*/ 2147483647 h 107"/>
              <a:gd name="T46" fmla="*/ 2147483647 w 41"/>
              <a:gd name="T47" fmla="*/ 2147483647 h 107"/>
              <a:gd name="T48" fmla="*/ 2147483647 w 41"/>
              <a:gd name="T49" fmla="*/ 2147483647 h 107"/>
              <a:gd name="T50" fmla="*/ 2147483647 w 41"/>
              <a:gd name="T51" fmla="*/ 2147483647 h 107"/>
              <a:gd name="T52" fmla="*/ 2147483647 w 41"/>
              <a:gd name="T53" fmla="*/ 2147483647 h 107"/>
              <a:gd name="T54" fmla="*/ 2147483647 w 41"/>
              <a:gd name="T55" fmla="*/ 2147483647 h 107"/>
              <a:gd name="T56" fmla="*/ 2147483647 w 41"/>
              <a:gd name="T57" fmla="*/ 2147483647 h 107"/>
              <a:gd name="T58" fmla="*/ 2147483647 w 41"/>
              <a:gd name="T59" fmla="*/ 2147483647 h 107"/>
              <a:gd name="T60" fmla="*/ 2147483647 w 41"/>
              <a:gd name="T61" fmla="*/ 2147483647 h 107"/>
              <a:gd name="T62" fmla="*/ 2147483647 w 41"/>
              <a:gd name="T63" fmla="*/ 2147483647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 h="107">
                <a:moveTo>
                  <a:pt x="35" y="102"/>
                </a:moveTo>
                <a:lnTo>
                  <a:pt x="39" y="100"/>
                </a:lnTo>
                <a:lnTo>
                  <a:pt x="29" y="98"/>
                </a:lnTo>
                <a:lnTo>
                  <a:pt x="20" y="96"/>
                </a:lnTo>
                <a:lnTo>
                  <a:pt x="15" y="92"/>
                </a:lnTo>
                <a:lnTo>
                  <a:pt x="10" y="88"/>
                </a:lnTo>
                <a:lnTo>
                  <a:pt x="8" y="82"/>
                </a:lnTo>
                <a:lnTo>
                  <a:pt x="6" y="77"/>
                </a:lnTo>
                <a:lnTo>
                  <a:pt x="6" y="69"/>
                </a:lnTo>
                <a:lnTo>
                  <a:pt x="6" y="61"/>
                </a:lnTo>
                <a:lnTo>
                  <a:pt x="10" y="44"/>
                </a:lnTo>
                <a:lnTo>
                  <a:pt x="17" y="29"/>
                </a:lnTo>
                <a:lnTo>
                  <a:pt x="23" y="13"/>
                </a:lnTo>
                <a:lnTo>
                  <a:pt x="29" y="4"/>
                </a:lnTo>
                <a:lnTo>
                  <a:pt x="23" y="0"/>
                </a:lnTo>
                <a:lnTo>
                  <a:pt x="18" y="9"/>
                </a:lnTo>
                <a:lnTo>
                  <a:pt x="10" y="25"/>
                </a:lnTo>
                <a:lnTo>
                  <a:pt x="5" y="42"/>
                </a:lnTo>
                <a:lnTo>
                  <a:pt x="0" y="59"/>
                </a:lnTo>
                <a:lnTo>
                  <a:pt x="0" y="69"/>
                </a:lnTo>
                <a:lnTo>
                  <a:pt x="0" y="77"/>
                </a:lnTo>
                <a:lnTo>
                  <a:pt x="1" y="84"/>
                </a:lnTo>
                <a:lnTo>
                  <a:pt x="5" y="92"/>
                </a:lnTo>
                <a:lnTo>
                  <a:pt x="12" y="98"/>
                </a:lnTo>
                <a:lnTo>
                  <a:pt x="18" y="104"/>
                </a:lnTo>
                <a:lnTo>
                  <a:pt x="27" y="105"/>
                </a:lnTo>
                <a:lnTo>
                  <a:pt x="39" y="107"/>
                </a:lnTo>
                <a:lnTo>
                  <a:pt x="41" y="105"/>
                </a:lnTo>
                <a:lnTo>
                  <a:pt x="39" y="107"/>
                </a:lnTo>
                <a:lnTo>
                  <a:pt x="41" y="107"/>
                </a:lnTo>
                <a:lnTo>
                  <a:pt x="41" y="105"/>
                </a:lnTo>
                <a:lnTo>
                  <a:pt x="35" y="10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8" name="Freeform 1240"/>
          <p:cNvSpPr>
            <a:spLocks/>
          </p:cNvSpPr>
          <p:nvPr/>
        </p:nvSpPr>
        <p:spPr bwMode="auto">
          <a:xfrm>
            <a:off x="5853289" y="1381125"/>
            <a:ext cx="187678" cy="173038"/>
          </a:xfrm>
          <a:custGeom>
            <a:avLst/>
            <a:gdLst>
              <a:gd name="T0" fmla="*/ 0 w 118"/>
              <a:gd name="T1" fmla="*/ 2147483647 h 109"/>
              <a:gd name="T2" fmla="*/ 2147483647 w 118"/>
              <a:gd name="T3" fmla="*/ 2147483647 h 109"/>
              <a:gd name="T4" fmla="*/ 2147483647 w 118"/>
              <a:gd name="T5" fmla="*/ 2147483647 h 109"/>
              <a:gd name="T6" fmla="*/ 2147483647 w 118"/>
              <a:gd name="T7" fmla="*/ 2147483647 h 109"/>
              <a:gd name="T8" fmla="*/ 2147483647 w 118"/>
              <a:gd name="T9" fmla="*/ 2147483647 h 109"/>
              <a:gd name="T10" fmla="*/ 2147483647 w 118"/>
              <a:gd name="T11" fmla="*/ 2147483647 h 109"/>
              <a:gd name="T12" fmla="*/ 2147483647 w 118"/>
              <a:gd name="T13" fmla="*/ 2147483647 h 109"/>
              <a:gd name="T14" fmla="*/ 2147483647 w 118"/>
              <a:gd name="T15" fmla="*/ 2147483647 h 109"/>
              <a:gd name="T16" fmla="*/ 2147483647 w 118"/>
              <a:gd name="T17" fmla="*/ 2147483647 h 109"/>
              <a:gd name="T18" fmla="*/ 2147483647 w 118"/>
              <a:gd name="T19" fmla="*/ 2147483647 h 109"/>
              <a:gd name="T20" fmla="*/ 2147483647 w 118"/>
              <a:gd name="T21" fmla="*/ 2147483647 h 109"/>
              <a:gd name="T22" fmla="*/ 2147483647 w 118"/>
              <a:gd name="T23" fmla="*/ 2147483647 h 109"/>
              <a:gd name="T24" fmla="*/ 2147483647 w 118"/>
              <a:gd name="T25" fmla="*/ 0 h 109"/>
              <a:gd name="T26" fmla="*/ 2147483647 w 118"/>
              <a:gd name="T27" fmla="*/ 0 h 109"/>
              <a:gd name="T28" fmla="*/ 2147483647 w 118"/>
              <a:gd name="T29" fmla="*/ 0 h 109"/>
              <a:gd name="T30" fmla="*/ 2147483647 w 118"/>
              <a:gd name="T31" fmla="*/ 0 h 109"/>
              <a:gd name="T32" fmla="*/ 2147483647 w 118"/>
              <a:gd name="T33" fmla="*/ 0 h 109"/>
              <a:gd name="T34" fmla="*/ 2147483647 w 118"/>
              <a:gd name="T35" fmla="*/ 0 h 109"/>
              <a:gd name="T36" fmla="*/ 2147483647 w 118"/>
              <a:gd name="T37" fmla="*/ 0 h 109"/>
              <a:gd name="T38" fmla="*/ 2147483647 w 118"/>
              <a:gd name="T39" fmla="*/ 0 h 109"/>
              <a:gd name="T40" fmla="*/ 2147483647 w 118"/>
              <a:gd name="T41" fmla="*/ 0 h 109"/>
              <a:gd name="T42" fmla="*/ 2147483647 w 118"/>
              <a:gd name="T43" fmla="*/ 2147483647 h 109"/>
              <a:gd name="T44" fmla="*/ 2147483647 w 118"/>
              <a:gd name="T45" fmla="*/ 2147483647 h 109"/>
              <a:gd name="T46" fmla="*/ 2147483647 w 118"/>
              <a:gd name="T47" fmla="*/ 2147483647 h 109"/>
              <a:gd name="T48" fmla="*/ 2147483647 w 118"/>
              <a:gd name="T49" fmla="*/ 2147483647 h 109"/>
              <a:gd name="T50" fmla="*/ 2147483647 w 118"/>
              <a:gd name="T51" fmla="*/ 2147483647 h 109"/>
              <a:gd name="T52" fmla="*/ 2147483647 w 118"/>
              <a:gd name="T53" fmla="*/ 2147483647 h 109"/>
              <a:gd name="T54" fmla="*/ 2147483647 w 118"/>
              <a:gd name="T55" fmla="*/ 2147483647 h 109"/>
              <a:gd name="T56" fmla="*/ 0 w 118"/>
              <a:gd name="T57" fmla="*/ 2147483647 h 1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8" h="109">
                <a:moveTo>
                  <a:pt x="0" y="109"/>
                </a:moveTo>
                <a:lnTo>
                  <a:pt x="24" y="101"/>
                </a:lnTo>
                <a:lnTo>
                  <a:pt x="44" y="94"/>
                </a:lnTo>
                <a:lnTo>
                  <a:pt x="62" y="86"/>
                </a:lnTo>
                <a:lnTo>
                  <a:pt x="77" y="77"/>
                </a:lnTo>
                <a:lnTo>
                  <a:pt x="85" y="71"/>
                </a:lnTo>
                <a:lnTo>
                  <a:pt x="91" y="63"/>
                </a:lnTo>
                <a:lnTo>
                  <a:pt x="97" y="57"/>
                </a:lnTo>
                <a:lnTo>
                  <a:pt x="102" y="48"/>
                </a:lnTo>
                <a:lnTo>
                  <a:pt x="108" y="38"/>
                </a:lnTo>
                <a:lnTo>
                  <a:pt x="111" y="27"/>
                </a:lnTo>
                <a:lnTo>
                  <a:pt x="114" y="13"/>
                </a:lnTo>
                <a:lnTo>
                  <a:pt x="118" y="0"/>
                </a:lnTo>
                <a:lnTo>
                  <a:pt x="114" y="0"/>
                </a:lnTo>
                <a:lnTo>
                  <a:pt x="109" y="0"/>
                </a:lnTo>
                <a:lnTo>
                  <a:pt x="102" y="0"/>
                </a:lnTo>
                <a:lnTo>
                  <a:pt x="97" y="0"/>
                </a:lnTo>
                <a:lnTo>
                  <a:pt x="91" y="0"/>
                </a:lnTo>
                <a:lnTo>
                  <a:pt x="85" y="0"/>
                </a:lnTo>
                <a:lnTo>
                  <a:pt x="80" y="0"/>
                </a:lnTo>
                <a:lnTo>
                  <a:pt x="75" y="0"/>
                </a:lnTo>
                <a:lnTo>
                  <a:pt x="58" y="19"/>
                </a:lnTo>
                <a:lnTo>
                  <a:pt x="48" y="34"/>
                </a:lnTo>
                <a:lnTo>
                  <a:pt x="44" y="44"/>
                </a:lnTo>
                <a:lnTo>
                  <a:pt x="43" y="52"/>
                </a:lnTo>
                <a:lnTo>
                  <a:pt x="39" y="59"/>
                </a:lnTo>
                <a:lnTo>
                  <a:pt x="34" y="71"/>
                </a:lnTo>
                <a:lnTo>
                  <a:pt x="22" y="86"/>
                </a:lnTo>
                <a:lnTo>
                  <a:pt x="0" y="109"/>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49" name="Freeform 1241"/>
          <p:cNvSpPr>
            <a:spLocks/>
          </p:cNvSpPr>
          <p:nvPr/>
        </p:nvSpPr>
        <p:spPr bwMode="auto">
          <a:xfrm>
            <a:off x="5853313" y="1374775"/>
            <a:ext cx="194733" cy="185738"/>
          </a:xfrm>
          <a:custGeom>
            <a:avLst/>
            <a:gdLst>
              <a:gd name="T0" fmla="*/ 2147483647 w 123"/>
              <a:gd name="T1" fmla="*/ 2147483647 h 117"/>
              <a:gd name="T2" fmla="*/ 2147483647 w 123"/>
              <a:gd name="T3" fmla="*/ 2147483647 h 117"/>
              <a:gd name="T4" fmla="*/ 2147483647 w 123"/>
              <a:gd name="T5" fmla="*/ 2147483647 h 117"/>
              <a:gd name="T6" fmla="*/ 2147483647 w 123"/>
              <a:gd name="T7" fmla="*/ 2147483647 h 117"/>
              <a:gd name="T8" fmla="*/ 2147483647 w 123"/>
              <a:gd name="T9" fmla="*/ 2147483647 h 117"/>
              <a:gd name="T10" fmla="*/ 2147483647 w 123"/>
              <a:gd name="T11" fmla="*/ 2147483647 h 117"/>
              <a:gd name="T12" fmla="*/ 2147483647 w 123"/>
              <a:gd name="T13" fmla="*/ 2147483647 h 117"/>
              <a:gd name="T14" fmla="*/ 2147483647 w 123"/>
              <a:gd name="T15" fmla="*/ 2147483647 h 117"/>
              <a:gd name="T16" fmla="*/ 2147483647 w 123"/>
              <a:gd name="T17" fmla="*/ 2147483647 h 117"/>
              <a:gd name="T18" fmla="*/ 2147483647 w 123"/>
              <a:gd name="T19" fmla="*/ 2147483647 h 117"/>
              <a:gd name="T20" fmla="*/ 2147483647 w 123"/>
              <a:gd name="T21" fmla="*/ 2147483647 h 117"/>
              <a:gd name="T22" fmla="*/ 2147483647 w 123"/>
              <a:gd name="T23" fmla="*/ 2147483647 h 117"/>
              <a:gd name="T24" fmla="*/ 2147483647 w 123"/>
              <a:gd name="T25" fmla="*/ 2147483647 h 117"/>
              <a:gd name="T26" fmla="*/ 0 w 123"/>
              <a:gd name="T27" fmla="*/ 2147483647 h 117"/>
              <a:gd name="T28" fmla="*/ 2147483647 w 123"/>
              <a:gd name="T29" fmla="*/ 2147483647 h 117"/>
              <a:gd name="T30" fmla="*/ 2147483647 w 123"/>
              <a:gd name="T31" fmla="*/ 2147483647 h 117"/>
              <a:gd name="T32" fmla="*/ 2147483647 w 123"/>
              <a:gd name="T33" fmla="*/ 2147483647 h 117"/>
              <a:gd name="T34" fmla="*/ 2147483647 w 123"/>
              <a:gd name="T35" fmla="*/ 2147483647 h 117"/>
              <a:gd name="T36" fmla="*/ 2147483647 w 123"/>
              <a:gd name="T37" fmla="*/ 2147483647 h 117"/>
              <a:gd name="T38" fmla="*/ 2147483647 w 123"/>
              <a:gd name="T39" fmla="*/ 2147483647 h 117"/>
              <a:gd name="T40" fmla="*/ 2147483647 w 123"/>
              <a:gd name="T41" fmla="*/ 2147483647 h 117"/>
              <a:gd name="T42" fmla="*/ 2147483647 w 123"/>
              <a:gd name="T43" fmla="*/ 2147483647 h 117"/>
              <a:gd name="T44" fmla="*/ 2147483647 w 123"/>
              <a:gd name="T45" fmla="*/ 2147483647 h 117"/>
              <a:gd name="T46" fmla="*/ 2147483647 w 123"/>
              <a:gd name="T47" fmla="*/ 2147483647 h 117"/>
              <a:gd name="T48" fmla="*/ 2147483647 w 123"/>
              <a:gd name="T49" fmla="*/ 2147483647 h 117"/>
              <a:gd name="T50" fmla="*/ 2147483647 w 123"/>
              <a:gd name="T51" fmla="*/ 2147483647 h 117"/>
              <a:gd name="T52" fmla="*/ 2147483647 w 123"/>
              <a:gd name="T53" fmla="*/ 2147483647 h 117"/>
              <a:gd name="T54" fmla="*/ 2147483647 w 123"/>
              <a:gd name="T55" fmla="*/ 0 h 117"/>
              <a:gd name="T56" fmla="*/ 2147483647 w 123"/>
              <a:gd name="T57" fmla="*/ 2147483647 h 117"/>
              <a:gd name="T58" fmla="*/ 2147483647 w 123"/>
              <a:gd name="T59" fmla="*/ 0 h 117"/>
              <a:gd name="T60" fmla="*/ 2147483647 w 123"/>
              <a:gd name="T61" fmla="*/ 0 h 117"/>
              <a:gd name="T62" fmla="*/ 2147483647 w 123"/>
              <a:gd name="T63" fmla="*/ 2147483647 h 1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3" h="117">
                <a:moveTo>
                  <a:pt x="118" y="8"/>
                </a:moveTo>
                <a:lnTo>
                  <a:pt x="114" y="4"/>
                </a:lnTo>
                <a:lnTo>
                  <a:pt x="113" y="17"/>
                </a:lnTo>
                <a:lnTo>
                  <a:pt x="108" y="29"/>
                </a:lnTo>
                <a:lnTo>
                  <a:pt x="104" y="40"/>
                </a:lnTo>
                <a:lnTo>
                  <a:pt x="99" y="50"/>
                </a:lnTo>
                <a:lnTo>
                  <a:pt x="94" y="58"/>
                </a:lnTo>
                <a:lnTo>
                  <a:pt x="89" y="65"/>
                </a:lnTo>
                <a:lnTo>
                  <a:pt x="82" y="71"/>
                </a:lnTo>
                <a:lnTo>
                  <a:pt x="77" y="77"/>
                </a:lnTo>
                <a:lnTo>
                  <a:pt x="62" y="86"/>
                </a:lnTo>
                <a:lnTo>
                  <a:pt x="43" y="94"/>
                </a:lnTo>
                <a:lnTo>
                  <a:pt x="22" y="102"/>
                </a:lnTo>
                <a:lnTo>
                  <a:pt x="0" y="111"/>
                </a:lnTo>
                <a:lnTo>
                  <a:pt x="2" y="117"/>
                </a:lnTo>
                <a:lnTo>
                  <a:pt x="24" y="109"/>
                </a:lnTo>
                <a:lnTo>
                  <a:pt x="44" y="102"/>
                </a:lnTo>
                <a:lnTo>
                  <a:pt x="63" y="94"/>
                </a:lnTo>
                <a:lnTo>
                  <a:pt x="79" y="82"/>
                </a:lnTo>
                <a:lnTo>
                  <a:pt x="87" y="77"/>
                </a:lnTo>
                <a:lnTo>
                  <a:pt x="94" y="71"/>
                </a:lnTo>
                <a:lnTo>
                  <a:pt x="99" y="63"/>
                </a:lnTo>
                <a:lnTo>
                  <a:pt x="104" y="54"/>
                </a:lnTo>
                <a:lnTo>
                  <a:pt x="109" y="44"/>
                </a:lnTo>
                <a:lnTo>
                  <a:pt x="114" y="33"/>
                </a:lnTo>
                <a:lnTo>
                  <a:pt x="118" y="19"/>
                </a:lnTo>
                <a:lnTo>
                  <a:pt x="121" y="4"/>
                </a:lnTo>
                <a:lnTo>
                  <a:pt x="118" y="0"/>
                </a:lnTo>
                <a:lnTo>
                  <a:pt x="121" y="4"/>
                </a:lnTo>
                <a:lnTo>
                  <a:pt x="123" y="0"/>
                </a:lnTo>
                <a:lnTo>
                  <a:pt x="118" y="0"/>
                </a:lnTo>
                <a:lnTo>
                  <a:pt x="118"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0" name="Freeform 1242"/>
          <p:cNvSpPr>
            <a:spLocks/>
          </p:cNvSpPr>
          <p:nvPr/>
        </p:nvSpPr>
        <p:spPr bwMode="auto">
          <a:xfrm>
            <a:off x="5967589" y="1374775"/>
            <a:ext cx="73378" cy="12700"/>
          </a:xfrm>
          <a:custGeom>
            <a:avLst/>
            <a:gdLst>
              <a:gd name="T0" fmla="*/ 2147483647 w 46"/>
              <a:gd name="T1" fmla="*/ 2147483647 h 8"/>
              <a:gd name="T2" fmla="*/ 2147483647 w 46"/>
              <a:gd name="T3" fmla="*/ 2147483647 h 8"/>
              <a:gd name="T4" fmla="*/ 2147483647 w 46"/>
              <a:gd name="T5" fmla="*/ 2147483647 h 8"/>
              <a:gd name="T6" fmla="*/ 2147483647 w 46"/>
              <a:gd name="T7" fmla="*/ 2147483647 h 8"/>
              <a:gd name="T8" fmla="*/ 2147483647 w 46"/>
              <a:gd name="T9" fmla="*/ 2147483647 h 8"/>
              <a:gd name="T10" fmla="*/ 2147483647 w 46"/>
              <a:gd name="T11" fmla="*/ 2147483647 h 8"/>
              <a:gd name="T12" fmla="*/ 2147483647 w 46"/>
              <a:gd name="T13" fmla="*/ 2147483647 h 8"/>
              <a:gd name="T14" fmla="*/ 2147483647 w 46"/>
              <a:gd name="T15" fmla="*/ 2147483647 h 8"/>
              <a:gd name="T16" fmla="*/ 2147483647 w 46"/>
              <a:gd name="T17" fmla="*/ 2147483647 h 8"/>
              <a:gd name="T18" fmla="*/ 2147483647 w 46"/>
              <a:gd name="T19" fmla="*/ 2147483647 h 8"/>
              <a:gd name="T20" fmla="*/ 2147483647 w 46"/>
              <a:gd name="T21" fmla="*/ 0 h 8"/>
              <a:gd name="T22" fmla="*/ 2147483647 w 46"/>
              <a:gd name="T23" fmla="*/ 0 h 8"/>
              <a:gd name="T24" fmla="*/ 2147483647 w 46"/>
              <a:gd name="T25" fmla="*/ 0 h 8"/>
              <a:gd name="T26" fmla="*/ 2147483647 w 46"/>
              <a:gd name="T27" fmla="*/ 0 h 8"/>
              <a:gd name="T28" fmla="*/ 2147483647 w 46"/>
              <a:gd name="T29" fmla="*/ 0 h 8"/>
              <a:gd name="T30" fmla="*/ 2147483647 w 46"/>
              <a:gd name="T31" fmla="*/ 0 h 8"/>
              <a:gd name="T32" fmla="*/ 2147483647 w 46"/>
              <a:gd name="T33" fmla="*/ 0 h 8"/>
              <a:gd name="T34" fmla="*/ 2147483647 w 46"/>
              <a:gd name="T35" fmla="*/ 0 h 8"/>
              <a:gd name="T36" fmla="*/ 2147483647 w 46"/>
              <a:gd name="T37" fmla="*/ 0 h 8"/>
              <a:gd name="T38" fmla="*/ 0 w 46"/>
              <a:gd name="T39" fmla="*/ 2147483647 h 8"/>
              <a:gd name="T40" fmla="*/ 2147483647 w 46"/>
              <a:gd name="T41" fmla="*/ 2147483647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 h="8">
                <a:moveTo>
                  <a:pt x="5" y="6"/>
                </a:moveTo>
                <a:lnTo>
                  <a:pt x="3" y="8"/>
                </a:lnTo>
                <a:lnTo>
                  <a:pt x="8" y="8"/>
                </a:lnTo>
                <a:lnTo>
                  <a:pt x="13" y="8"/>
                </a:lnTo>
                <a:lnTo>
                  <a:pt x="19" y="8"/>
                </a:lnTo>
                <a:lnTo>
                  <a:pt x="25" y="8"/>
                </a:lnTo>
                <a:lnTo>
                  <a:pt x="30" y="8"/>
                </a:lnTo>
                <a:lnTo>
                  <a:pt x="37" y="8"/>
                </a:lnTo>
                <a:lnTo>
                  <a:pt x="42" y="8"/>
                </a:lnTo>
                <a:lnTo>
                  <a:pt x="46" y="8"/>
                </a:lnTo>
                <a:lnTo>
                  <a:pt x="46" y="0"/>
                </a:lnTo>
                <a:lnTo>
                  <a:pt x="42" y="0"/>
                </a:lnTo>
                <a:lnTo>
                  <a:pt x="37" y="0"/>
                </a:lnTo>
                <a:lnTo>
                  <a:pt x="30" y="0"/>
                </a:lnTo>
                <a:lnTo>
                  <a:pt x="25" y="0"/>
                </a:lnTo>
                <a:lnTo>
                  <a:pt x="19" y="0"/>
                </a:lnTo>
                <a:lnTo>
                  <a:pt x="13" y="0"/>
                </a:lnTo>
                <a:lnTo>
                  <a:pt x="8" y="0"/>
                </a:lnTo>
                <a:lnTo>
                  <a:pt x="3" y="0"/>
                </a:lnTo>
                <a:lnTo>
                  <a:pt x="0" y="2"/>
                </a:lnTo>
                <a:lnTo>
                  <a:pt x="5"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1" name="Freeform 1243"/>
          <p:cNvSpPr>
            <a:spLocks/>
          </p:cNvSpPr>
          <p:nvPr/>
        </p:nvSpPr>
        <p:spPr bwMode="auto">
          <a:xfrm>
            <a:off x="5850469" y="1379933"/>
            <a:ext cx="125589" cy="182563"/>
          </a:xfrm>
          <a:custGeom>
            <a:avLst/>
            <a:gdLst>
              <a:gd name="T0" fmla="*/ 2147483647 w 79"/>
              <a:gd name="T1" fmla="*/ 2147483647 h 115"/>
              <a:gd name="T2" fmla="*/ 2147483647 w 79"/>
              <a:gd name="T3" fmla="*/ 2147483647 h 115"/>
              <a:gd name="T4" fmla="*/ 2147483647 w 79"/>
              <a:gd name="T5" fmla="*/ 2147483647 h 115"/>
              <a:gd name="T6" fmla="*/ 2147483647 w 79"/>
              <a:gd name="T7" fmla="*/ 2147483647 h 115"/>
              <a:gd name="T8" fmla="*/ 2147483647 w 79"/>
              <a:gd name="T9" fmla="*/ 2147483647 h 115"/>
              <a:gd name="T10" fmla="*/ 2147483647 w 79"/>
              <a:gd name="T11" fmla="*/ 2147483647 h 115"/>
              <a:gd name="T12" fmla="*/ 2147483647 w 79"/>
              <a:gd name="T13" fmla="*/ 2147483647 h 115"/>
              <a:gd name="T14" fmla="*/ 2147483647 w 79"/>
              <a:gd name="T15" fmla="*/ 2147483647 h 115"/>
              <a:gd name="T16" fmla="*/ 2147483647 w 79"/>
              <a:gd name="T17" fmla="*/ 2147483647 h 115"/>
              <a:gd name="T18" fmla="*/ 2147483647 w 79"/>
              <a:gd name="T19" fmla="*/ 2147483647 h 115"/>
              <a:gd name="T20" fmla="*/ 2147483647 w 79"/>
              <a:gd name="T21" fmla="*/ 0 h 115"/>
              <a:gd name="T22" fmla="*/ 2147483647 w 79"/>
              <a:gd name="T23" fmla="*/ 2147483647 h 115"/>
              <a:gd name="T24" fmla="*/ 2147483647 w 79"/>
              <a:gd name="T25" fmla="*/ 2147483647 h 115"/>
              <a:gd name="T26" fmla="*/ 2147483647 w 79"/>
              <a:gd name="T27" fmla="*/ 2147483647 h 115"/>
              <a:gd name="T28" fmla="*/ 2147483647 w 79"/>
              <a:gd name="T29" fmla="*/ 2147483647 h 115"/>
              <a:gd name="T30" fmla="*/ 2147483647 w 79"/>
              <a:gd name="T31" fmla="*/ 2147483647 h 115"/>
              <a:gd name="T32" fmla="*/ 2147483647 w 79"/>
              <a:gd name="T33" fmla="*/ 2147483647 h 115"/>
              <a:gd name="T34" fmla="*/ 2147483647 w 79"/>
              <a:gd name="T35" fmla="*/ 2147483647 h 115"/>
              <a:gd name="T36" fmla="*/ 0 w 79"/>
              <a:gd name="T37" fmla="*/ 2147483647 h 115"/>
              <a:gd name="T38" fmla="*/ 2147483647 w 79"/>
              <a:gd name="T39" fmla="*/ 2147483647 h 115"/>
              <a:gd name="T40" fmla="*/ 2147483647 w 79"/>
              <a:gd name="T41" fmla="*/ 2147483647 h 1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9" h="115">
                <a:moveTo>
                  <a:pt x="2" y="109"/>
                </a:moveTo>
                <a:lnTo>
                  <a:pt x="4" y="115"/>
                </a:lnTo>
                <a:lnTo>
                  <a:pt x="26" y="92"/>
                </a:lnTo>
                <a:lnTo>
                  <a:pt x="38" y="75"/>
                </a:lnTo>
                <a:lnTo>
                  <a:pt x="45" y="63"/>
                </a:lnTo>
                <a:lnTo>
                  <a:pt x="46" y="54"/>
                </a:lnTo>
                <a:lnTo>
                  <a:pt x="48" y="46"/>
                </a:lnTo>
                <a:lnTo>
                  <a:pt x="53" y="38"/>
                </a:lnTo>
                <a:lnTo>
                  <a:pt x="62" y="25"/>
                </a:lnTo>
                <a:lnTo>
                  <a:pt x="79" y="4"/>
                </a:lnTo>
                <a:lnTo>
                  <a:pt x="74" y="0"/>
                </a:lnTo>
                <a:lnTo>
                  <a:pt x="57" y="19"/>
                </a:lnTo>
                <a:lnTo>
                  <a:pt x="46" y="34"/>
                </a:lnTo>
                <a:lnTo>
                  <a:pt x="43" y="44"/>
                </a:lnTo>
                <a:lnTo>
                  <a:pt x="41" y="52"/>
                </a:lnTo>
                <a:lnTo>
                  <a:pt x="38" y="61"/>
                </a:lnTo>
                <a:lnTo>
                  <a:pt x="33" y="71"/>
                </a:lnTo>
                <a:lnTo>
                  <a:pt x="21" y="86"/>
                </a:lnTo>
                <a:lnTo>
                  <a:pt x="0" y="109"/>
                </a:lnTo>
                <a:lnTo>
                  <a:pt x="4" y="115"/>
                </a:lnTo>
                <a:lnTo>
                  <a:pt x="2" y="10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2" name="Freeform 1244"/>
          <p:cNvSpPr>
            <a:spLocks/>
          </p:cNvSpPr>
          <p:nvPr/>
        </p:nvSpPr>
        <p:spPr bwMode="auto">
          <a:xfrm>
            <a:off x="5979023" y="998933"/>
            <a:ext cx="189089" cy="341313"/>
          </a:xfrm>
          <a:custGeom>
            <a:avLst/>
            <a:gdLst>
              <a:gd name="T0" fmla="*/ 2147483647 w 119"/>
              <a:gd name="T1" fmla="*/ 2147483647 h 215"/>
              <a:gd name="T2" fmla="*/ 2147483647 w 119"/>
              <a:gd name="T3" fmla="*/ 2147483647 h 215"/>
              <a:gd name="T4" fmla="*/ 2147483647 w 119"/>
              <a:gd name="T5" fmla="*/ 2147483647 h 215"/>
              <a:gd name="T6" fmla="*/ 2147483647 w 119"/>
              <a:gd name="T7" fmla="*/ 2147483647 h 215"/>
              <a:gd name="T8" fmla="*/ 2147483647 w 119"/>
              <a:gd name="T9" fmla="*/ 2147483647 h 215"/>
              <a:gd name="T10" fmla="*/ 2147483647 w 119"/>
              <a:gd name="T11" fmla="*/ 2147483647 h 215"/>
              <a:gd name="T12" fmla="*/ 2147483647 w 119"/>
              <a:gd name="T13" fmla="*/ 2147483647 h 215"/>
              <a:gd name="T14" fmla="*/ 2147483647 w 119"/>
              <a:gd name="T15" fmla="*/ 2147483647 h 215"/>
              <a:gd name="T16" fmla="*/ 2147483647 w 119"/>
              <a:gd name="T17" fmla="*/ 2147483647 h 215"/>
              <a:gd name="T18" fmla="*/ 0 w 119"/>
              <a:gd name="T19" fmla="*/ 2147483647 h 215"/>
              <a:gd name="T20" fmla="*/ 2147483647 w 119"/>
              <a:gd name="T21" fmla="*/ 2147483647 h 215"/>
              <a:gd name="T22" fmla="*/ 2147483647 w 119"/>
              <a:gd name="T23" fmla="*/ 2147483647 h 215"/>
              <a:gd name="T24" fmla="*/ 2147483647 w 119"/>
              <a:gd name="T25" fmla="*/ 2147483647 h 215"/>
              <a:gd name="T26" fmla="*/ 2147483647 w 119"/>
              <a:gd name="T27" fmla="*/ 2147483647 h 215"/>
              <a:gd name="T28" fmla="*/ 2147483647 w 119"/>
              <a:gd name="T29" fmla="*/ 2147483647 h 215"/>
              <a:gd name="T30" fmla="*/ 2147483647 w 119"/>
              <a:gd name="T31" fmla="*/ 2147483647 h 215"/>
              <a:gd name="T32" fmla="*/ 2147483647 w 119"/>
              <a:gd name="T33" fmla="*/ 2147483647 h 215"/>
              <a:gd name="T34" fmla="*/ 2147483647 w 119"/>
              <a:gd name="T35" fmla="*/ 2147483647 h 215"/>
              <a:gd name="T36" fmla="*/ 2147483647 w 119"/>
              <a:gd name="T37" fmla="*/ 2147483647 h 215"/>
              <a:gd name="T38" fmla="*/ 2147483647 w 119"/>
              <a:gd name="T39" fmla="*/ 2147483647 h 215"/>
              <a:gd name="T40" fmla="*/ 2147483647 w 119"/>
              <a:gd name="T41" fmla="*/ 2147483647 h 215"/>
              <a:gd name="T42" fmla="*/ 2147483647 w 119"/>
              <a:gd name="T43" fmla="*/ 2147483647 h 215"/>
              <a:gd name="T44" fmla="*/ 2147483647 w 119"/>
              <a:gd name="T45" fmla="*/ 2147483647 h 215"/>
              <a:gd name="T46" fmla="*/ 2147483647 w 119"/>
              <a:gd name="T47" fmla="*/ 2147483647 h 215"/>
              <a:gd name="T48" fmla="*/ 2147483647 w 119"/>
              <a:gd name="T49" fmla="*/ 2147483647 h 215"/>
              <a:gd name="T50" fmla="*/ 2147483647 w 119"/>
              <a:gd name="T51" fmla="*/ 2147483647 h 215"/>
              <a:gd name="T52" fmla="*/ 2147483647 w 119"/>
              <a:gd name="T53" fmla="*/ 2147483647 h 215"/>
              <a:gd name="T54" fmla="*/ 2147483647 w 119"/>
              <a:gd name="T55" fmla="*/ 2147483647 h 215"/>
              <a:gd name="T56" fmla="*/ 2147483647 w 119"/>
              <a:gd name="T57" fmla="*/ 0 h 215"/>
              <a:gd name="T58" fmla="*/ 2147483647 w 119"/>
              <a:gd name="T59" fmla="*/ 2147483647 h 215"/>
              <a:gd name="T60" fmla="*/ 2147483647 w 119"/>
              <a:gd name="T61" fmla="*/ 2147483647 h 215"/>
              <a:gd name="T62" fmla="*/ 2147483647 w 119"/>
              <a:gd name="T63" fmla="*/ 2147483647 h 215"/>
              <a:gd name="T64" fmla="*/ 2147483647 w 119"/>
              <a:gd name="T65" fmla="*/ 2147483647 h 215"/>
              <a:gd name="T66" fmla="*/ 2147483647 w 119"/>
              <a:gd name="T67" fmla="*/ 2147483647 h 215"/>
              <a:gd name="T68" fmla="*/ 2147483647 w 119"/>
              <a:gd name="T69" fmla="*/ 2147483647 h 215"/>
              <a:gd name="T70" fmla="*/ 2147483647 w 119"/>
              <a:gd name="T71" fmla="*/ 2147483647 h 215"/>
              <a:gd name="T72" fmla="*/ 2147483647 w 119"/>
              <a:gd name="T73" fmla="*/ 2147483647 h 21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9" h="215">
                <a:moveTo>
                  <a:pt x="52" y="48"/>
                </a:moveTo>
                <a:lnTo>
                  <a:pt x="51" y="65"/>
                </a:lnTo>
                <a:lnTo>
                  <a:pt x="46" y="79"/>
                </a:lnTo>
                <a:lnTo>
                  <a:pt x="41" y="90"/>
                </a:lnTo>
                <a:lnTo>
                  <a:pt x="34" y="100"/>
                </a:lnTo>
                <a:lnTo>
                  <a:pt x="22" y="113"/>
                </a:lnTo>
                <a:lnTo>
                  <a:pt x="10" y="125"/>
                </a:lnTo>
                <a:lnTo>
                  <a:pt x="5" y="130"/>
                </a:lnTo>
                <a:lnTo>
                  <a:pt x="1" y="136"/>
                </a:lnTo>
                <a:lnTo>
                  <a:pt x="0" y="144"/>
                </a:lnTo>
                <a:lnTo>
                  <a:pt x="1" y="153"/>
                </a:lnTo>
                <a:lnTo>
                  <a:pt x="5" y="165"/>
                </a:lnTo>
                <a:lnTo>
                  <a:pt x="12" y="178"/>
                </a:lnTo>
                <a:lnTo>
                  <a:pt x="22" y="196"/>
                </a:lnTo>
                <a:lnTo>
                  <a:pt x="37" y="215"/>
                </a:lnTo>
                <a:lnTo>
                  <a:pt x="59" y="201"/>
                </a:lnTo>
                <a:lnTo>
                  <a:pt x="78" y="188"/>
                </a:lnTo>
                <a:lnTo>
                  <a:pt x="92" y="175"/>
                </a:lnTo>
                <a:lnTo>
                  <a:pt x="104" y="165"/>
                </a:lnTo>
                <a:lnTo>
                  <a:pt x="110" y="153"/>
                </a:lnTo>
                <a:lnTo>
                  <a:pt x="116" y="144"/>
                </a:lnTo>
                <a:lnTo>
                  <a:pt x="119" y="134"/>
                </a:lnTo>
                <a:lnTo>
                  <a:pt x="119" y="123"/>
                </a:lnTo>
                <a:lnTo>
                  <a:pt x="116" y="100"/>
                </a:lnTo>
                <a:lnTo>
                  <a:pt x="110" y="75"/>
                </a:lnTo>
                <a:lnTo>
                  <a:pt x="107" y="58"/>
                </a:lnTo>
                <a:lnTo>
                  <a:pt x="104" y="40"/>
                </a:lnTo>
                <a:lnTo>
                  <a:pt x="102" y="21"/>
                </a:lnTo>
                <a:lnTo>
                  <a:pt x="100" y="0"/>
                </a:lnTo>
                <a:lnTo>
                  <a:pt x="93" y="2"/>
                </a:lnTo>
                <a:lnTo>
                  <a:pt x="87" y="6"/>
                </a:lnTo>
                <a:lnTo>
                  <a:pt x="81" y="11"/>
                </a:lnTo>
                <a:lnTo>
                  <a:pt x="76" y="19"/>
                </a:lnTo>
                <a:lnTo>
                  <a:pt x="71" y="29"/>
                </a:lnTo>
                <a:lnTo>
                  <a:pt x="66" y="36"/>
                </a:lnTo>
                <a:lnTo>
                  <a:pt x="61" y="44"/>
                </a:lnTo>
                <a:lnTo>
                  <a:pt x="52" y="48"/>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3" name="Freeform 1245"/>
          <p:cNvSpPr>
            <a:spLocks/>
          </p:cNvSpPr>
          <p:nvPr/>
        </p:nvSpPr>
        <p:spPr bwMode="auto">
          <a:xfrm>
            <a:off x="5976056" y="1075133"/>
            <a:ext cx="91722" cy="271463"/>
          </a:xfrm>
          <a:custGeom>
            <a:avLst/>
            <a:gdLst>
              <a:gd name="T0" fmla="*/ 2147483647 w 58"/>
              <a:gd name="T1" fmla="*/ 2147483647 h 171"/>
              <a:gd name="T2" fmla="*/ 2147483647 w 58"/>
              <a:gd name="T3" fmla="*/ 2147483647 h 171"/>
              <a:gd name="T4" fmla="*/ 2147483647 w 58"/>
              <a:gd name="T5" fmla="*/ 2147483647 h 171"/>
              <a:gd name="T6" fmla="*/ 2147483647 w 58"/>
              <a:gd name="T7" fmla="*/ 2147483647 h 171"/>
              <a:gd name="T8" fmla="*/ 2147483647 w 58"/>
              <a:gd name="T9" fmla="*/ 2147483647 h 171"/>
              <a:gd name="T10" fmla="*/ 2147483647 w 58"/>
              <a:gd name="T11" fmla="*/ 2147483647 h 171"/>
              <a:gd name="T12" fmla="*/ 2147483647 w 58"/>
              <a:gd name="T13" fmla="*/ 2147483647 h 171"/>
              <a:gd name="T14" fmla="*/ 2147483647 w 58"/>
              <a:gd name="T15" fmla="*/ 2147483647 h 171"/>
              <a:gd name="T16" fmla="*/ 2147483647 w 58"/>
              <a:gd name="T17" fmla="*/ 2147483647 h 171"/>
              <a:gd name="T18" fmla="*/ 2147483647 w 58"/>
              <a:gd name="T19" fmla="*/ 2147483647 h 171"/>
              <a:gd name="T20" fmla="*/ 2147483647 w 58"/>
              <a:gd name="T21" fmla="*/ 2147483647 h 171"/>
              <a:gd name="T22" fmla="*/ 2147483647 w 58"/>
              <a:gd name="T23" fmla="*/ 2147483647 h 171"/>
              <a:gd name="T24" fmla="*/ 2147483647 w 58"/>
              <a:gd name="T25" fmla="*/ 2147483647 h 171"/>
              <a:gd name="T26" fmla="*/ 2147483647 w 58"/>
              <a:gd name="T27" fmla="*/ 2147483647 h 171"/>
              <a:gd name="T28" fmla="*/ 2147483647 w 58"/>
              <a:gd name="T29" fmla="*/ 2147483647 h 171"/>
              <a:gd name="T30" fmla="*/ 2147483647 w 58"/>
              <a:gd name="T31" fmla="*/ 2147483647 h 171"/>
              <a:gd name="T32" fmla="*/ 2147483647 w 58"/>
              <a:gd name="T33" fmla="*/ 0 h 171"/>
              <a:gd name="T34" fmla="*/ 2147483647 w 58"/>
              <a:gd name="T35" fmla="*/ 2147483647 h 171"/>
              <a:gd name="T36" fmla="*/ 2147483647 w 58"/>
              <a:gd name="T37" fmla="*/ 2147483647 h 171"/>
              <a:gd name="T38" fmla="*/ 2147483647 w 58"/>
              <a:gd name="T39" fmla="*/ 2147483647 h 171"/>
              <a:gd name="T40" fmla="*/ 2147483647 w 58"/>
              <a:gd name="T41" fmla="*/ 2147483647 h 171"/>
              <a:gd name="T42" fmla="*/ 2147483647 w 58"/>
              <a:gd name="T43" fmla="*/ 2147483647 h 171"/>
              <a:gd name="T44" fmla="*/ 2147483647 w 58"/>
              <a:gd name="T45" fmla="*/ 2147483647 h 171"/>
              <a:gd name="T46" fmla="*/ 2147483647 w 58"/>
              <a:gd name="T47" fmla="*/ 2147483647 h 171"/>
              <a:gd name="T48" fmla="*/ 0 w 58"/>
              <a:gd name="T49" fmla="*/ 2147483647 h 171"/>
              <a:gd name="T50" fmla="*/ 0 w 58"/>
              <a:gd name="T51" fmla="*/ 2147483647 h 171"/>
              <a:gd name="T52" fmla="*/ 0 w 58"/>
              <a:gd name="T53" fmla="*/ 2147483647 h 171"/>
              <a:gd name="T54" fmla="*/ 2147483647 w 58"/>
              <a:gd name="T55" fmla="*/ 2147483647 h 171"/>
              <a:gd name="T56" fmla="*/ 2147483647 w 58"/>
              <a:gd name="T57" fmla="*/ 2147483647 h 171"/>
              <a:gd name="T58" fmla="*/ 2147483647 w 58"/>
              <a:gd name="T59" fmla="*/ 2147483647 h 171"/>
              <a:gd name="T60" fmla="*/ 2147483647 w 58"/>
              <a:gd name="T61" fmla="*/ 2147483647 h 171"/>
              <a:gd name="T62" fmla="*/ 2147483647 w 58"/>
              <a:gd name="T63" fmla="*/ 2147483647 h 171"/>
              <a:gd name="T64" fmla="*/ 2147483647 w 58"/>
              <a:gd name="T65" fmla="*/ 2147483647 h 171"/>
              <a:gd name="T66" fmla="*/ 2147483647 w 58"/>
              <a:gd name="T67" fmla="*/ 2147483647 h 171"/>
              <a:gd name="T68" fmla="*/ 2147483647 w 58"/>
              <a:gd name="T69" fmla="*/ 2147483647 h 171"/>
              <a:gd name="T70" fmla="*/ 2147483647 w 58"/>
              <a:gd name="T71" fmla="*/ 2147483647 h 1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8" h="171">
                <a:moveTo>
                  <a:pt x="37" y="163"/>
                </a:moveTo>
                <a:lnTo>
                  <a:pt x="41" y="165"/>
                </a:lnTo>
                <a:lnTo>
                  <a:pt x="27" y="144"/>
                </a:lnTo>
                <a:lnTo>
                  <a:pt x="17" y="129"/>
                </a:lnTo>
                <a:lnTo>
                  <a:pt x="10" y="115"/>
                </a:lnTo>
                <a:lnTo>
                  <a:pt x="7" y="104"/>
                </a:lnTo>
                <a:lnTo>
                  <a:pt x="5" y="96"/>
                </a:lnTo>
                <a:lnTo>
                  <a:pt x="7" y="88"/>
                </a:lnTo>
                <a:lnTo>
                  <a:pt x="8" y="84"/>
                </a:lnTo>
                <a:lnTo>
                  <a:pt x="14" y="79"/>
                </a:lnTo>
                <a:lnTo>
                  <a:pt x="25" y="67"/>
                </a:lnTo>
                <a:lnTo>
                  <a:pt x="39" y="54"/>
                </a:lnTo>
                <a:lnTo>
                  <a:pt x="46" y="44"/>
                </a:lnTo>
                <a:lnTo>
                  <a:pt x="51" y="33"/>
                </a:lnTo>
                <a:lnTo>
                  <a:pt x="56" y="17"/>
                </a:lnTo>
                <a:lnTo>
                  <a:pt x="58" y="2"/>
                </a:lnTo>
                <a:lnTo>
                  <a:pt x="51" y="0"/>
                </a:lnTo>
                <a:lnTo>
                  <a:pt x="49" y="17"/>
                </a:lnTo>
                <a:lnTo>
                  <a:pt x="46" y="29"/>
                </a:lnTo>
                <a:lnTo>
                  <a:pt x="41" y="40"/>
                </a:lnTo>
                <a:lnTo>
                  <a:pt x="34" y="48"/>
                </a:lnTo>
                <a:lnTo>
                  <a:pt x="20" y="61"/>
                </a:lnTo>
                <a:lnTo>
                  <a:pt x="8" y="73"/>
                </a:lnTo>
                <a:lnTo>
                  <a:pt x="3" y="79"/>
                </a:lnTo>
                <a:lnTo>
                  <a:pt x="0" y="86"/>
                </a:lnTo>
                <a:lnTo>
                  <a:pt x="0" y="96"/>
                </a:lnTo>
                <a:lnTo>
                  <a:pt x="0" y="105"/>
                </a:lnTo>
                <a:lnTo>
                  <a:pt x="5" y="117"/>
                </a:lnTo>
                <a:lnTo>
                  <a:pt x="12" y="132"/>
                </a:lnTo>
                <a:lnTo>
                  <a:pt x="22" y="150"/>
                </a:lnTo>
                <a:lnTo>
                  <a:pt x="36" y="169"/>
                </a:lnTo>
                <a:lnTo>
                  <a:pt x="41" y="171"/>
                </a:lnTo>
                <a:lnTo>
                  <a:pt x="36" y="169"/>
                </a:lnTo>
                <a:lnTo>
                  <a:pt x="37" y="171"/>
                </a:lnTo>
                <a:lnTo>
                  <a:pt x="41" y="171"/>
                </a:lnTo>
                <a:lnTo>
                  <a:pt x="37" y="16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4" name="Freeform 1246"/>
          <p:cNvSpPr>
            <a:spLocks/>
          </p:cNvSpPr>
          <p:nvPr/>
        </p:nvSpPr>
        <p:spPr bwMode="auto">
          <a:xfrm>
            <a:off x="6034007" y="992583"/>
            <a:ext cx="138289" cy="354013"/>
          </a:xfrm>
          <a:custGeom>
            <a:avLst/>
            <a:gdLst>
              <a:gd name="T0" fmla="*/ 2147483647 w 87"/>
              <a:gd name="T1" fmla="*/ 2147483647 h 223"/>
              <a:gd name="T2" fmla="*/ 2147483647 w 87"/>
              <a:gd name="T3" fmla="*/ 2147483647 h 223"/>
              <a:gd name="T4" fmla="*/ 2147483647 w 87"/>
              <a:gd name="T5" fmla="*/ 2147483647 h 223"/>
              <a:gd name="T6" fmla="*/ 2147483647 w 87"/>
              <a:gd name="T7" fmla="*/ 2147483647 h 223"/>
              <a:gd name="T8" fmla="*/ 2147483647 w 87"/>
              <a:gd name="T9" fmla="*/ 2147483647 h 223"/>
              <a:gd name="T10" fmla="*/ 2147483647 w 87"/>
              <a:gd name="T11" fmla="*/ 2147483647 h 223"/>
              <a:gd name="T12" fmla="*/ 2147483647 w 87"/>
              <a:gd name="T13" fmla="*/ 2147483647 h 223"/>
              <a:gd name="T14" fmla="*/ 2147483647 w 87"/>
              <a:gd name="T15" fmla="*/ 2147483647 h 223"/>
              <a:gd name="T16" fmla="*/ 2147483647 w 87"/>
              <a:gd name="T17" fmla="*/ 2147483647 h 223"/>
              <a:gd name="T18" fmla="*/ 2147483647 w 87"/>
              <a:gd name="T19" fmla="*/ 2147483647 h 223"/>
              <a:gd name="T20" fmla="*/ 2147483647 w 87"/>
              <a:gd name="T21" fmla="*/ 2147483647 h 223"/>
              <a:gd name="T22" fmla="*/ 2147483647 w 87"/>
              <a:gd name="T23" fmla="*/ 2147483647 h 223"/>
              <a:gd name="T24" fmla="*/ 2147483647 w 87"/>
              <a:gd name="T25" fmla="*/ 2147483647 h 223"/>
              <a:gd name="T26" fmla="*/ 2147483647 w 87"/>
              <a:gd name="T27" fmla="*/ 2147483647 h 223"/>
              <a:gd name="T28" fmla="*/ 2147483647 w 87"/>
              <a:gd name="T29" fmla="*/ 2147483647 h 223"/>
              <a:gd name="T30" fmla="*/ 0 w 87"/>
              <a:gd name="T31" fmla="*/ 2147483647 h 223"/>
              <a:gd name="T32" fmla="*/ 2147483647 w 87"/>
              <a:gd name="T33" fmla="*/ 2147483647 h 223"/>
              <a:gd name="T34" fmla="*/ 2147483647 w 87"/>
              <a:gd name="T35" fmla="*/ 2147483647 h 223"/>
              <a:gd name="T36" fmla="*/ 2147483647 w 87"/>
              <a:gd name="T37" fmla="*/ 2147483647 h 223"/>
              <a:gd name="T38" fmla="*/ 2147483647 w 87"/>
              <a:gd name="T39" fmla="*/ 2147483647 h 223"/>
              <a:gd name="T40" fmla="*/ 2147483647 w 87"/>
              <a:gd name="T41" fmla="*/ 2147483647 h 223"/>
              <a:gd name="T42" fmla="*/ 2147483647 w 87"/>
              <a:gd name="T43" fmla="*/ 2147483647 h 223"/>
              <a:gd name="T44" fmla="*/ 2147483647 w 87"/>
              <a:gd name="T45" fmla="*/ 2147483647 h 223"/>
              <a:gd name="T46" fmla="*/ 2147483647 w 87"/>
              <a:gd name="T47" fmla="*/ 2147483647 h 223"/>
              <a:gd name="T48" fmla="*/ 2147483647 w 87"/>
              <a:gd name="T49" fmla="*/ 2147483647 h 223"/>
              <a:gd name="T50" fmla="*/ 2147483647 w 87"/>
              <a:gd name="T51" fmla="*/ 2147483647 h 223"/>
              <a:gd name="T52" fmla="*/ 2147483647 w 87"/>
              <a:gd name="T53" fmla="*/ 2147483647 h 223"/>
              <a:gd name="T54" fmla="*/ 2147483647 w 87"/>
              <a:gd name="T55" fmla="*/ 2147483647 h 223"/>
              <a:gd name="T56" fmla="*/ 2147483647 w 87"/>
              <a:gd name="T57" fmla="*/ 2147483647 h 223"/>
              <a:gd name="T58" fmla="*/ 2147483647 w 87"/>
              <a:gd name="T59" fmla="*/ 2147483647 h 223"/>
              <a:gd name="T60" fmla="*/ 2147483647 w 87"/>
              <a:gd name="T61" fmla="*/ 2147483647 h 223"/>
              <a:gd name="T62" fmla="*/ 2147483647 w 87"/>
              <a:gd name="T63" fmla="*/ 0 h 223"/>
              <a:gd name="T64" fmla="*/ 2147483647 w 87"/>
              <a:gd name="T65" fmla="*/ 2147483647 h 223"/>
              <a:gd name="T66" fmla="*/ 2147483647 w 87"/>
              <a:gd name="T67" fmla="*/ 0 h 223"/>
              <a:gd name="T68" fmla="*/ 2147483647 w 87"/>
              <a:gd name="T69" fmla="*/ 0 h 223"/>
              <a:gd name="T70" fmla="*/ 2147483647 w 87"/>
              <a:gd name="T71" fmla="*/ 2147483647 h 2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223">
                <a:moveTo>
                  <a:pt x="65" y="8"/>
                </a:moveTo>
                <a:lnTo>
                  <a:pt x="64" y="4"/>
                </a:lnTo>
                <a:lnTo>
                  <a:pt x="64" y="25"/>
                </a:lnTo>
                <a:lnTo>
                  <a:pt x="65" y="46"/>
                </a:lnTo>
                <a:lnTo>
                  <a:pt x="69" y="63"/>
                </a:lnTo>
                <a:lnTo>
                  <a:pt x="72" y="79"/>
                </a:lnTo>
                <a:lnTo>
                  <a:pt x="77" y="106"/>
                </a:lnTo>
                <a:lnTo>
                  <a:pt x="81" y="127"/>
                </a:lnTo>
                <a:lnTo>
                  <a:pt x="81" y="136"/>
                </a:lnTo>
                <a:lnTo>
                  <a:pt x="77" y="146"/>
                </a:lnTo>
                <a:lnTo>
                  <a:pt x="74" y="156"/>
                </a:lnTo>
                <a:lnTo>
                  <a:pt x="65" y="165"/>
                </a:lnTo>
                <a:lnTo>
                  <a:pt x="55" y="177"/>
                </a:lnTo>
                <a:lnTo>
                  <a:pt x="41" y="188"/>
                </a:lnTo>
                <a:lnTo>
                  <a:pt x="23" y="202"/>
                </a:lnTo>
                <a:lnTo>
                  <a:pt x="0" y="215"/>
                </a:lnTo>
                <a:lnTo>
                  <a:pt x="4" y="223"/>
                </a:lnTo>
                <a:lnTo>
                  <a:pt x="26" y="207"/>
                </a:lnTo>
                <a:lnTo>
                  <a:pt x="45" y="194"/>
                </a:lnTo>
                <a:lnTo>
                  <a:pt x="58" y="182"/>
                </a:lnTo>
                <a:lnTo>
                  <a:pt x="70" y="171"/>
                </a:lnTo>
                <a:lnTo>
                  <a:pt x="79" y="159"/>
                </a:lnTo>
                <a:lnTo>
                  <a:pt x="84" y="150"/>
                </a:lnTo>
                <a:lnTo>
                  <a:pt x="86" y="138"/>
                </a:lnTo>
                <a:lnTo>
                  <a:pt x="87" y="127"/>
                </a:lnTo>
                <a:lnTo>
                  <a:pt x="84" y="104"/>
                </a:lnTo>
                <a:lnTo>
                  <a:pt x="77" y="77"/>
                </a:lnTo>
                <a:lnTo>
                  <a:pt x="75" y="62"/>
                </a:lnTo>
                <a:lnTo>
                  <a:pt x="72" y="44"/>
                </a:lnTo>
                <a:lnTo>
                  <a:pt x="70" y="25"/>
                </a:lnTo>
                <a:lnTo>
                  <a:pt x="69" y="4"/>
                </a:lnTo>
                <a:lnTo>
                  <a:pt x="65" y="0"/>
                </a:lnTo>
                <a:lnTo>
                  <a:pt x="69" y="4"/>
                </a:lnTo>
                <a:lnTo>
                  <a:pt x="69" y="0"/>
                </a:lnTo>
                <a:lnTo>
                  <a:pt x="65" y="0"/>
                </a:lnTo>
                <a:lnTo>
                  <a:pt x="65"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5" name="Freeform 1247"/>
          <p:cNvSpPr>
            <a:spLocks/>
          </p:cNvSpPr>
          <p:nvPr/>
        </p:nvSpPr>
        <p:spPr bwMode="auto">
          <a:xfrm>
            <a:off x="6056489" y="990600"/>
            <a:ext cx="80434" cy="88900"/>
          </a:xfrm>
          <a:custGeom>
            <a:avLst/>
            <a:gdLst>
              <a:gd name="T0" fmla="*/ 2147483647 w 51"/>
              <a:gd name="T1" fmla="*/ 2147483647 h 56"/>
              <a:gd name="T2" fmla="*/ 2147483647 w 51"/>
              <a:gd name="T3" fmla="*/ 2147483647 h 56"/>
              <a:gd name="T4" fmla="*/ 2147483647 w 51"/>
              <a:gd name="T5" fmla="*/ 2147483647 h 56"/>
              <a:gd name="T6" fmla="*/ 2147483647 w 51"/>
              <a:gd name="T7" fmla="*/ 2147483647 h 56"/>
              <a:gd name="T8" fmla="*/ 2147483647 w 51"/>
              <a:gd name="T9" fmla="*/ 2147483647 h 56"/>
              <a:gd name="T10" fmla="*/ 2147483647 w 51"/>
              <a:gd name="T11" fmla="*/ 2147483647 h 56"/>
              <a:gd name="T12" fmla="*/ 2147483647 w 51"/>
              <a:gd name="T13" fmla="*/ 2147483647 h 56"/>
              <a:gd name="T14" fmla="*/ 2147483647 w 51"/>
              <a:gd name="T15" fmla="*/ 2147483647 h 56"/>
              <a:gd name="T16" fmla="*/ 2147483647 w 51"/>
              <a:gd name="T17" fmla="*/ 2147483647 h 56"/>
              <a:gd name="T18" fmla="*/ 2147483647 w 51"/>
              <a:gd name="T19" fmla="*/ 2147483647 h 56"/>
              <a:gd name="T20" fmla="*/ 2147483647 w 51"/>
              <a:gd name="T21" fmla="*/ 0 h 56"/>
              <a:gd name="T22" fmla="*/ 2147483647 w 51"/>
              <a:gd name="T23" fmla="*/ 2147483647 h 56"/>
              <a:gd name="T24" fmla="*/ 2147483647 w 51"/>
              <a:gd name="T25" fmla="*/ 2147483647 h 56"/>
              <a:gd name="T26" fmla="*/ 2147483647 w 51"/>
              <a:gd name="T27" fmla="*/ 2147483647 h 56"/>
              <a:gd name="T28" fmla="*/ 2147483647 w 51"/>
              <a:gd name="T29" fmla="*/ 2147483647 h 56"/>
              <a:gd name="T30" fmla="*/ 2147483647 w 51"/>
              <a:gd name="T31" fmla="*/ 2147483647 h 56"/>
              <a:gd name="T32" fmla="*/ 2147483647 w 51"/>
              <a:gd name="T33" fmla="*/ 2147483647 h 56"/>
              <a:gd name="T34" fmla="*/ 2147483647 w 51"/>
              <a:gd name="T35" fmla="*/ 2147483647 h 56"/>
              <a:gd name="T36" fmla="*/ 2147483647 w 51"/>
              <a:gd name="T37" fmla="*/ 2147483647 h 56"/>
              <a:gd name="T38" fmla="*/ 0 w 51"/>
              <a:gd name="T39" fmla="*/ 2147483647 h 56"/>
              <a:gd name="T40" fmla="*/ 2147483647 w 51"/>
              <a:gd name="T41" fmla="*/ 2147483647 h 56"/>
              <a:gd name="T42" fmla="*/ 2147483647 w 51"/>
              <a:gd name="T43" fmla="*/ 2147483647 h 56"/>
              <a:gd name="T44" fmla="*/ 0 w 51"/>
              <a:gd name="T45" fmla="*/ 2147483647 h 56"/>
              <a:gd name="T46" fmla="*/ 2147483647 w 51"/>
              <a:gd name="T47" fmla="*/ 2147483647 h 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1" h="56">
                <a:moveTo>
                  <a:pt x="7" y="54"/>
                </a:moveTo>
                <a:lnTo>
                  <a:pt x="5" y="56"/>
                </a:lnTo>
                <a:lnTo>
                  <a:pt x="14" y="50"/>
                </a:lnTo>
                <a:lnTo>
                  <a:pt x="21" y="42"/>
                </a:lnTo>
                <a:lnTo>
                  <a:pt x="26" y="35"/>
                </a:lnTo>
                <a:lnTo>
                  <a:pt x="31" y="27"/>
                </a:lnTo>
                <a:lnTo>
                  <a:pt x="36" y="19"/>
                </a:lnTo>
                <a:lnTo>
                  <a:pt x="41" y="12"/>
                </a:lnTo>
                <a:lnTo>
                  <a:pt x="46" y="8"/>
                </a:lnTo>
                <a:lnTo>
                  <a:pt x="51" y="8"/>
                </a:lnTo>
                <a:lnTo>
                  <a:pt x="51" y="0"/>
                </a:lnTo>
                <a:lnTo>
                  <a:pt x="43" y="2"/>
                </a:lnTo>
                <a:lnTo>
                  <a:pt x="36" y="8"/>
                </a:lnTo>
                <a:lnTo>
                  <a:pt x="31" y="14"/>
                </a:lnTo>
                <a:lnTo>
                  <a:pt x="26" y="21"/>
                </a:lnTo>
                <a:lnTo>
                  <a:pt x="21" y="31"/>
                </a:lnTo>
                <a:lnTo>
                  <a:pt x="15" y="38"/>
                </a:lnTo>
                <a:lnTo>
                  <a:pt x="9" y="44"/>
                </a:lnTo>
                <a:lnTo>
                  <a:pt x="3" y="50"/>
                </a:lnTo>
                <a:lnTo>
                  <a:pt x="0" y="52"/>
                </a:lnTo>
                <a:lnTo>
                  <a:pt x="3" y="50"/>
                </a:lnTo>
                <a:lnTo>
                  <a:pt x="2" y="50"/>
                </a:lnTo>
                <a:lnTo>
                  <a:pt x="0" y="52"/>
                </a:lnTo>
                <a:lnTo>
                  <a:pt x="7" y="5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6" name="Freeform 1248"/>
          <p:cNvSpPr>
            <a:spLocks/>
          </p:cNvSpPr>
          <p:nvPr/>
        </p:nvSpPr>
        <p:spPr bwMode="auto">
          <a:xfrm>
            <a:off x="6230134" y="978296"/>
            <a:ext cx="110067" cy="149225"/>
          </a:xfrm>
          <a:custGeom>
            <a:avLst/>
            <a:gdLst>
              <a:gd name="T0" fmla="*/ 2147483647 w 70"/>
              <a:gd name="T1" fmla="*/ 0 h 94"/>
              <a:gd name="T2" fmla="*/ 2147483647 w 70"/>
              <a:gd name="T3" fmla="*/ 2147483647 h 94"/>
              <a:gd name="T4" fmla="*/ 2147483647 w 70"/>
              <a:gd name="T5" fmla="*/ 2147483647 h 94"/>
              <a:gd name="T6" fmla="*/ 2147483647 w 70"/>
              <a:gd name="T7" fmla="*/ 2147483647 h 94"/>
              <a:gd name="T8" fmla="*/ 2147483647 w 70"/>
              <a:gd name="T9" fmla="*/ 2147483647 h 94"/>
              <a:gd name="T10" fmla="*/ 2147483647 w 70"/>
              <a:gd name="T11" fmla="*/ 2147483647 h 94"/>
              <a:gd name="T12" fmla="*/ 2147483647 w 70"/>
              <a:gd name="T13" fmla="*/ 2147483647 h 94"/>
              <a:gd name="T14" fmla="*/ 2147483647 w 70"/>
              <a:gd name="T15" fmla="*/ 2147483647 h 94"/>
              <a:gd name="T16" fmla="*/ 0 w 70"/>
              <a:gd name="T17" fmla="*/ 2147483647 h 94"/>
              <a:gd name="T18" fmla="*/ 2147483647 w 70"/>
              <a:gd name="T19" fmla="*/ 2147483647 h 94"/>
              <a:gd name="T20" fmla="*/ 2147483647 w 70"/>
              <a:gd name="T21" fmla="*/ 2147483647 h 94"/>
              <a:gd name="T22" fmla="*/ 2147483647 w 70"/>
              <a:gd name="T23" fmla="*/ 2147483647 h 94"/>
              <a:gd name="T24" fmla="*/ 2147483647 w 70"/>
              <a:gd name="T25" fmla="*/ 2147483647 h 94"/>
              <a:gd name="T26" fmla="*/ 2147483647 w 70"/>
              <a:gd name="T27" fmla="*/ 2147483647 h 94"/>
              <a:gd name="T28" fmla="*/ 2147483647 w 70"/>
              <a:gd name="T29" fmla="*/ 2147483647 h 94"/>
              <a:gd name="T30" fmla="*/ 2147483647 w 70"/>
              <a:gd name="T31" fmla="*/ 2147483647 h 94"/>
              <a:gd name="T32" fmla="*/ 2147483647 w 70"/>
              <a:gd name="T33" fmla="*/ 2147483647 h 94"/>
              <a:gd name="T34" fmla="*/ 2147483647 w 70"/>
              <a:gd name="T35" fmla="*/ 2147483647 h 94"/>
              <a:gd name="T36" fmla="*/ 2147483647 w 70"/>
              <a:gd name="T37" fmla="*/ 2147483647 h 94"/>
              <a:gd name="T38" fmla="*/ 2147483647 w 70"/>
              <a:gd name="T39" fmla="*/ 2147483647 h 94"/>
              <a:gd name="T40" fmla="*/ 2147483647 w 70"/>
              <a:gd name="T41" fmla="*/ 2147483647 h 94"/>
              <a:gd name="T42" fmla="*/ 2147483647 w 70"/>
              <a:gd name="T43" fmla="*/ 2147483647 h 94"/>
              <a:gd name="T44" fmla="*/ 2147483647 w 70"/>
              <a:gd name="T45" fmla="*/ 2147483647 h 94"/>
              <a:gd name="T46" fmla="*/ 2147483647 w 70"/>
              <a:gd name="T47" fmla="*/ 2147483647 h 94"/>
              <a:gd name="T48" fmla="*/ 2147483647 w 70"/>
              <a:gd name="T49" fmla="*/ 2147483647 h 94"/>
              <a:gd name="T50" fmla="*/ 2147483647 w 70"/>
              <a:gd name="T51" fmla="*/ 2147483647 h 94"/>
              <a:gd name="T52" fmla="*/ 2147483647 w 70"/>
              <a:gd name="T53" fmla="*/ 0 h 9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0" h="94">
                <a:moveTo>
                  <a:pt x="58" y="0"/>
                </a:moveTo>
                <a:lnTo>
                  <a:pt x="51" y="3"/>
                </a:lnTo>
                <a:lnTo>
                  <a:pt x="43" y="9"/>
                </a:lnTo>
                <a:lnTo>
                  <a:pt x="33" y="19"/>
                </a:lnTo>
                <a:lnTo>
                  <a:pt x="24" y="30"/>
                </a:lnTo>
                <a:lnTo>
                  <a:pt x="16" y="44"/>
                </a:lnTo>
                <a:lnTo>
                  <a:pt x="7" y="59"/>
                </a:lnTo>
                <a:lnTo>
                  <a:pt x="2" y="74"/>
                </a:lnTo>
                <a:lnTo>
                  <a:pt x="0" y="90"/>
                </a:lnTo>
                <a:lnTo>
                  <a:pt x="5" y="94"/>
                </a:lnTo>
                <a:lnTo>
                  <a:pt x="10" y="94"/>
                </a:lnTo>
                <a:lnTo>
                  <a:pt x="17" y="94"/>
                </a:lnTo>
                <a:lnTo>
                  <a:pt x="24" y="94"/>
                </a:lnTo>
                <a:lnTo>
                  <a:pt x="31" y="92"/>
                </a:lnTo>
                <a:lnTo>
                  <a:pt x="38" y="92"/>
                </a:lnTo>
                <a:lnTo>
                  <a:pt x="43" y="90"/>
                </a:lnTo>
                <a:lnTo>
                  <a:pt x="50" y="90"/>
                </a:lnTo>
                <a:lnTo>
                  <a:pt x="53" y="84"/>
                </a:lnTo>
                <a:lnTo>
                  <a:pt x="58" y="74"/>
                </a:lnTo>
                <a:lnTo>
                  <a:pt x="63" y="61"/>
                </a:lnTo>
                <a:lnTo>
                  <a:pt x="68" y="47"/>
                </a:lnTo>
                <a:lnTo>
                  <a:pt x="70" y="34"/>
                </a:lnTo>
                <a:lnTo>
                  <a:pt x="70" y="21"/>
                </a:lnTo>
                <a:lnTo>
                  <a:pt x="68" y="15"/>
                </a:lnTo>
                <a:lnTo>
                  <a:pt x="67" y="9"/>
                </a:lnTo>
                <a:lnTo>
                  <a:pt x="63" y="3"/>
                </a:lnTo>
                <a:lnTo>
                  <a:pt x="58" y="0"/>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7" name="Freeform 1249"/>
          <p:cNvSpPr>
            <a:spLocks/>
          </p:cNvSpPr>
          <p:nvPr/>
        </p:nvSpPr>
        <p:spPr bwMode="auto">
          <a:xfrm>
            <a:off x="6224412" y="969964"/>
            <a:ext cx="97366" cy="155575"/>
          </a:xfrm>
          <a:custGeom>
            <a:avLst/>
            <a:gdLst>
              <a:gd name="T0" fmla="*/ 2147483647 w 61"/>
              <a:gd name="T1" fmla="*/ 2147483647 h 98"/>
              <a:gd name="T2" fmla="*/ 2147483647 w 61"/>
              <a:gd name="T3" fmla="*/ 2147483647 h 98"/>
              <a:gd name="T4" fmla="*/ 2147483647 w 61"/>
              <a:gd name="T5" fmla="*/ 2147483647 h 98"/>
              <a:gd name="T6" fmla="*/ 2147483647 w 61"/>
              <a:gd name="T7" fmla="*/ 2147483647 h 98"/>
              <a:gd name="T8" fmla="*/ 2147483647 w 61"/>
              <a:gd name="T9" fmla="*/ 2147483647 h 98"/>
              <a:gd name="T10" fmla="*/ 2147483647 w 61"/>
              <a:gd name="T11" fmla="*/ 2147483647 h 98"/>
              <a:gd name="T12" fmla="*/ 2147483647 w 61"/>
              <a:gd name="T13" fmla="*/ 2147483647 h 98"/>
              <a:gd name="T14" fmla="*/ 2147483647 w 61"/>
              <a:gd name="T15" fmla="*/ 2147483647 h 98"/>
              <a:gd name="T16" fmla="*/ 2147483647 w 61"/>
              <a:gd name="T17" fmla="*/ 2147483647 h 98"/>
              <a:gd name="T18" fmla="*/ 2147483647 w 61"/>
              <a:gd name="T19" fmla="*/ 2147483647 h 98"/>
              <a:gd name="T20" fmla="*/ 2147483647 w 61"/>
              <a:gd name="T21" fmla="*/ 0 h 98"/>
              <a:gd name="T22" fmla="*/ 2147483647 w 61"/>
              <a:gd name="T23" fmla="*/ 2147483647 h 98"/>
              <a:gd name="T24" fmla="*/ 2147483647 w 61"/>
              <a:gd name="T25" fmla="*/ 2147483647 h 98"/>
              <a:gd name="T26" fmla="*/ 2147483647 w 61"/>
              <a:gd name="T27" fmla="*/ 2147483647 h 98"/>
              <a:gd name="T28" fmla="*/ 2147483647 w 61"/>
              <a:gd name="T29" fmla="*/ 2147483647 h 98"/>
              <a:gd name="T30" fmla="*/ 2147483647 w 61"/>
              <a:gd name="T31" fmla="*/ 2147483647 h 98"/>
              <a:gd name="T32" fmla="*/ 2147483647 w 61"/>
              <a:gd name="T33" fmla="*/ 2147483647 h 98"/>
              <a:gd name="T34" fmla="*/ 2147483647 w 61"/>
              <a:gd name="T35" fmla="*/ 2147483647 h 98"/>
              <a:gd name="T36" fmla="*/ 0 w 61"/>
              <a:gd name="T37" fmla="*/ 2147483647 h 98"/>
              <a:gd name="T38" fmla="*/ 2147483647 w 61"/>
              <a:gd name="T39" fmla="*/ 2147483647 h 98"/>
              <a:gd name="T40" fmla="*/ 0 w 61"/>
              <a:gd name="T41" fmla="*/ 2147483647 h 98"/>
              <a:gd name="T42" fmla="*/ 0 w 61"/>
              <a:gd name="T43" fmla="*/ 2147483647 h 98"/>
              <a:gd name="T44" fmla="*/ 2147483647 w 61"/>
              <a:gd name="T45" fmla="*/ 2147483647 h 98"/>
              <a:gd name="T46" fmla="*/ 2147483647 w 61"/>
              <a:gd name="T47" fmla="*/ 2147483647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1" h="98">
                <a:moveTo>
                  <a:pt x="5" y="92"/>
                </a:moveTo>
                <a:lnTo>
                  <a:pt x="7" y="94"/>
                </a:lnTo>
                <a:lnTo>
                  <a:pt x="8" y="78"/>
                </a:lnTo>
                <a:lnTo>
                  <a:pt x="13" y="63"/>
                </a:lnTo>
                <a:lnTo>
                  <a:pt x="20" y="50"/>
                </a:lnTo>
                <a:lnTo>
                  <a:pt x="29" y="36"/>
                </a:lnTo>
                <a:lnTo>
                  <a:pt x="39" y="27"/>
                </a:lnTo>
                <a:lnTo>
                  <a:pt x="48" y="17"/>
                </a:lnTo>
                <a:lnTo>
                  <a:pt x="56" y="11"/>
                </a:lnTo>
                <a:lnTo>
                  <a:pt x="61" y="7"/>
                </a:lnTo>
                <a:lnTo>
                  <a:pt x="59" y="0"/>
                </a:lnTo>
                <a:lnTo>
                  <a:pt x="53" y="4"/>
                </a:lnTo>
                <a:lnTo>
                  <a:pt x="44" y="11"/>
                </a:lnTo>
                <a:lnTo>
                  <a:pt x="34" y="21"/>
                </a:lnTo>
                <a:lnTo>
                  <a:pt x="24" y="32"/>
                </a:lnTo>
                <a:lnTo>
                  <a:pt x="15" y="46"/>
                </a:lnTo>
                <a:lnTo>
                  <a:pt x="7" y="61"/>
                </a:lnTo>
                <a:lnTo>
                  <a:pt x="1" y="76"/>
                </a:lnTo>
                <a:lnTo>
                  <a:pt x="0" y="94"/>
                </a:lnTo>
                <a:lnTo>
                  <a:pt x="1" y="98"/>
                </a:lnTo>
                <a:lnTo>
                  <a:pt x="0" y="94"/>
                </a:lnTo>
                <a:lnTo>
                  <a:pt x="0" y="96"/>
                </a:lnTo>
                <a:lnTo>
                  <a:pt x="1" y="98"/>
                </a:lnTo>
                <a:lnTo>
                  <a:pt x="5" y="9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8" name="Freeform 1250"/>
          <p:cNvSpPr>
            <a:spLocks/>
          </p:cNvSpPr>
          <p:nvPr/>
        </p:nvSpPr>
        <p:spPr bwMode="auto">
          <a:xfrm>
            <a:off x="6225827" y="1112838"/>
            <a:ext cx="84667" cy="17462"/>
          </a:xfrm>
          <a:custGeom>
            <a:avLst/>
            <a:gdLst>
              <a:gd name="T0" fmla="*/ 2147483647 w 53"/>
              <a:gd name="T1" fmla="*/ 2147483647 h 11"/>
              <a:gd name="T2" fmla="*/ 2147483647 w 53"/>
              <a:gd name="T3" fmla="*/ 0 h 11"/>
              <a:gd name="T4" fmla="*/ 2147483647 w 53"/>
              <a:gd name="T5" fmla="*/ 2147483647 h 11"/>
              <a:gd name="T6" fmla="*/ 2147483647 w 53"/>
              <a:gd name="T7" fmla="*/ 2147483647 h 11"/>
              <a:gd name="T8" fmla="*/ 2147483647 w 53"/>
              <a:gd name="T9" fmla="*/ 2147483647 h 11"/>
              <a:gd name="T10" fmla="*/ 2147483647 w 53"/>
              <a:gd name="T11" fmla="*/ 2147483647 h 11"/>
              <a:gd name="T12" fmla="*/ 2147483647 w 53"/>
              <a:gd name="T13" fmla="*/ 2147483647 h 11"/>
              <a:gd name="T14" fmla="*/ 2147483647 w 53"/>
              <a:gd name="T15" fmla="*/ 2147483647 h 11"/>
              <a:gd name="T16" fmla="*/ 2147483647 w 53"/>
              <a:gd name="T17" fmla="*/ 2147483647 h 11"/>
              <a:gd name="T18" fmla="*/ 2147483647 w 53"/>
              <a:gd name="T19" fmla="*/ 2147483647 h 11"/>
              <a:gd name="T20" fmla="*/ 0 w 53"/>
              <a:gd name="T21" fmla="*/ 2147483647 h 11"/>
              <a:gd name="T22" fmla="*/ 2147483647 w 53"/>
              <a:gd name="T23" fmla="*/ 2147483647 h 11"/>
              <a:gd name="T24" fmla="*/ 2147483647 w 53"/>
              <a:gd name="T25" fmla="*/ 2147483647 h 11"/>
              <a:gd name="T26" fmla="*/ 2147483647 w 53"/>
              <a:gd name="T27" fmla="*/ 2147483647 h 11"/>
              <a:gd name="T28" fmla="*/ 2147483647 w 53"/>
              <a:gd name="T29" fmla="*/ 2147483647 h 11"/>
              <a:gd name="T30" fmla="*/ 2147483647 w 53"/>
              <a:gd name="T31" fmla="*/ 2147483647 h 11"/>
              <a:gd name="T32" fmla="*/ 2147483647 w 53"/>
              <a:gd name="T33" fmla="*/ 2147483647 h 11"/>
              <a:gd name="T34" fmla="*/ 2147483647 w 53"/>
              <a:gd name="T35" fmla="*/ 2147483647 h 11"/>
              <a:gd name="T36" fmla="*/ 2147483647 w 53"/>
              <a:gd name="T37" fmla="*/ 2147483647 h 11"/>
              <a:gd name="T38" fmla="*/ 2147483647 w 53"/>
              <a:gd name="T39" fmla="*/ 2147483647 h 11"/>
              <a:gd name="T40" fmla="*/ 2147483647 w 53"/>
              <a:gd name="T41" fmla="*/ 2147483647 h 11"/>
              <a:gd name="T42" fmla="*/ 2147483647 w 53"/>
              <a:gd name="T43" fmla="*/ 2147483647 h 11"/>
              <a:gd name="T44" fmla="*/ 2147483647 w 53"/>
              <a:gd name="T45" fmla="*/ 2147483647 h 11"/>
              <a:gd name="T46" fmla="*/ 2147483647 w 53"/>
              <a:gd name="T47" fmla="*/ 2147483647 h 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3" h="11">
                <a:moveTo>
                  <a:pt x="48" y="2"/>
                </a:moveTo>
                <a:lnTo>
                  <a:pt x="52" y="0"/>
                </a:lnTo>
                <a:lnTo>
                  <a:pt x="45" y="2"/>
                </a:lnTo>
                <a:lnTo>
                  <a:pt x="38" y="2"/>
                </a:lnTo>
                <a:lnTo>
                  <a:pt x="33" y="4"/>
                </a:lnTo>
                <a:lnTo>
                  <a:pt x="26" y="4"/>
                </a:lnTo>
                <a:lnTo>
                  <a:pt x="19" y="4"/>
                </a:lnTo>
                <a:lnTo>
                  <a:pt x="12" y="4"/>
                </a:lnTo>
                <a:lnTo>
                  <a:pt x="7" y="4"/>
                </a:lnTo>
                <a:lnTo>
                  <a:pt x="4" y="2"/>
                </a:lnTo>
                <a:lnTo>
                  <a:pt x="0" y="8"/>
                </a:lnTo>
                <a:lnTo>
                  <a:pt x="6" y="9"/>
                </a:lnTo>
                <a:lnTo>
                  <a:pt x="12" y="11"/>
                </a:lnTo>
                <a:lnTo>
                  <a:pt x="19" y="11"/>
                </a:lnTo>
                <a:lnTo>
                  <a:pt x="26" y="11"/>
                </a:lnTo>
                <a:lnTo>
                  <a:pt x="33" y="9"/>
                </a:lnTo>
                <a:lnTo>
                  <a:pt x="40" y="9"/>
                </a:lnTo>
                <a:lnTo>
                  <a:pt x="47" y="8"/>
                </a:lnTo>
                <a:lnTo>
                  <a:pt x="52" y="8"/>
                </a:lnTo>
                <a:lnTo>
                  <a:pt x="53" y="6"/>
                </a:lnTo>
                <a:lnTo>
                  <a:pt x="52" y="8"/>
                </a:lnTo>
                <a:lnTo>
                  <a:pt x="53" y="8"/>
                </a:lnTo>
                <a:lnTo>
                  <a:pt x="53" y="6"/>
                </a:lnTo>
                <a:lnTo>
                  <a:pt x="48"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59" name="Freeform 1251"/>
          <p:cNvSpPr>
            <a:spLocks/>
          </p:cNvSpPr>
          <p:nvPr/>
        </p:nvSpPr>
        <p:spPr bwMode="auto">
          <a:xfrm>
            <a:off x="6302026" y="969963"/>
            <a:ext cx="45156" cy="152400"/>
          </a:xfrm>
          <a:custGeom>
            <a:avLst/>
            <a:gdLst>
              <a:gd name="T0" fmla="*/ 2147483647 w 28"/>
              <a:gd name="T1" fmla="*/ 2147483647 h 96"/>
              <a:gd name="T2" fmla="*/ 2147483647 w 28"/>
              <a:gd name="T3" fmla="*/ 2147483647 h 96"/>
              <a:gd name="T4" fmla="*/ 2147483647 w 28"/>
              <a:gd name="T5" fmla="*/ 2147483647 h 96"/>
              <a:gd name="T6" fmla="*/ 2147483647 w 28"/>
              <a:gd name="T7" fmla="*/ 2147483647 h 96"/>
              <a:gd name="T8" fmla="*/ 2147483647 w 28"/>
              <a:gd name="T9" fmla="*/ 2147483647 h 96"/>
              <a:gd name="T10" fmla="*/ 2147483647 w 28"/>
              <a:gd name="T11" fmla="*/ 2147483647 h 96"/>
              <a:gd name="T12" fmla="*/ 2147483647 w 28"/>
              <a:gd name="T13" fmla="*/ 2147483647 h 96"/>
              <a:gd name="T14" fmla="*/ 2147483647 w 28"/>
              <a:gd name="T15" fmla="*/ 2147483647 h 96"/>
              <a:gd name="T16" fmla="*/ 2147483647 w 28"/>
              <a:gd name="T17" fmla="*/ 2147483647 h 96"/>
              <a:gd name="T18" fmla="*/ 2147483647 w 28"/>
              <a:gd name="T19" fmla="*/ 2147483647 h 96"/>
              <a:gd name="T20" fmla="*/ 2147483647 w 28"/>
              <a:gd name="T21" fmla="*/ 2147483647 h 96"/>
              <a:gd name="T22" fmla="*/ 0 w 28"/>
              <a:gd name="T23" fmla="*/ 2147483647 h 96"/>
              <a:gd name="T24" fmla="*/ 2147483647 w 28"/>
              <a:gd name="T25" fmla="*/ 2147483647 h 96"/>
              <a:gd name="T26" fmla="*/ 2147483647 w 28"/>
              <a:gd name="T27" fmla="*/ 2147483647 h 96"/>
              <a:gd name="T28" fmla="*/ 2147483647 w 28"/>
              <a:gd name="T29" fmla="*/ 2147483647 h 96"/>
              <a:gd name="T30" fmla="*/ 2147483647 w 28"/>
              <a:gd name="T31" fmla="*/ 2147483647 h 96"/>
              <a:gd name="T32" fmla="*/ 2147483647 w 28"/>
              <a:gd name="T33" fmla="*/ 2147483647 h 96"/>
              <a:gd name="T34" fmla="*/ 2147483647 w 28"/>
              <a:gd name="T35" fmla="*/ 2147483647 h 96"/>
              <a:gd name="T36" fmla="*/ 2147483647 w 28"/>
              <a:gd name="T37" fmla="*/ 2147483647 h 96"/>
              <a:gd name="T38" fmla="*/ 2147483647 w 28"/>
              <a:gd name="T39" fmla="*/ 2147483647 h 96"/>
              <a:gd name="T40" fmla="*/ 2147483647 w 28"/>
              <a:gd name="T41" fmla="*/ 2147483647 h 96"/>
              <a:gd name="T42" fmla="*/ 2147483647 w 28"/>
              <a:gd name="T43" fmla="*/ 2147483647 h 96"/>
              <a:gd name="T44" fmla="*/ 2147483647 w 28"/>
              <a:gd name="T45" fmla="*/ 0 h 96"/>
              <a:gd name="T46" fmla="*/ 2147483647 w 28"/>
              <a:gd name="T47" fmla="*/ 0 h 96"/>
              <a:gd name="T48" fmla="*/ 2147483647 w 28"/>
              <a:gd name="T49" fmla="*/ 0 h 96"/>
              <a:gd name="T50" fmla="*/ 2147483647 w 28"/>
              <a:gd name="T51" fmla="*/ 0 h 96"/>
              <a:gd name="T52" fmla="*/ 2147483647 w 28"/>
              <a:gd name="T53" fmla="*/ 0 h 96"/>
              <a:gd name="T54" fmla="*/ 2147483647 w 28"/>
              <a:gd name="T55" fmla="*/ 2147483647 h 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 h="96">
                <a:moveTo>
                  <a:pt x="12" y="7"/>
                </a:moveTo>
                <a:lnTo>
                  <a:pt x="10" y="7"/>
                </a:lnTo>
                <a:lnTo>
                  <a:pt x="14" y="11"/>
                </a:lnTo>
                <a:lnTo>
                  <a:pt x="17" y="15"/>
                </a:lnTo>
                <a:lnTo>
                  <a:pt x="21" y="19"/>
                </a:lnTo>
                <a:lnTo>
                  <a:pt x="21" y="25"/>
                </a:lnTo>
                <a:lnTo>
                  <a:pt x="22" y="38"/>
                </a:lnTo>
                <a:lnTo>
                  <a:pt x="19" y="51"/>
                </a:lnTo>
                <a:lnTo>
                  <a:pt x="16" y="65"/>
                </a:lnTo>
                <a:lnTo>
                  <a:pt x="10" y="76"/>
                </a:lnTo>
                <a:lnTo>
                  <a:pt x="5" y="86"/>
                </a:lnTo>
                <a:lnTo>
                  <a:pt x="0" y="92"/>
                </a:lnTo>
                <a:lnTo>
                  <a:pt x="5" y="96"/>
                </a:lnTo>
                <a:lnTo>
                  <a:pt x="10" y="90"/>
                </a:lnTo>
                <a:lnTo>
                  <a:pt x="16" y="80"/>
                </a:lnTo>
                <a:lnTo>
                  <a:pt x="21" y="67"/>
                </a:lnTo>
                <a:lnTo>
                  <a:pt x="26" y="53"/>
                </a:lnTo>
                <a:lnTo>
                  <a:pt x="28" y="38"/>
                </a:lnTo>
                <a:lnTo>
                  <a:pt x="28" y="25"/>
                </a:lnTo>
                <a:lnTo>
                  <a:pt x="26" y="17"/>
                </a:lnTo>
                <a:lnTo>
                  <a:pt x="22" y="11"/>
                </a:lnTo>
                <a:lnTo>
                  <a:pt x="19" y="5"/>
                </a:lnTo>
                <a:lnTo>
                  <a:pt x="12" y="0"/>
                </a:lnTo>
                <a:lnTo>
                  <a:pt x="10" y="0"/>
                </a:lnTo>
                <a:lnTo>
                  <a:pt x="12" y="0"/>
                </a:lnTo>
                <a:lnTo>
                  <a:pt x="10" y="0"/>
                </a:lnTo>
                <a:lnTo>
                  <a:pt x="12"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0" name="Freeform 1252"/>
          <p:cNvSpPr>
            <a:spLocks/>
          </p:cNvSpPr>
          <p:nvPr/>
        </p:nvSpPr>
        <p:spPr bwMode="auto">
          <a:xfrm>
            <a:off x="6402212" y="790971"/>
            <a:ext cx="79022" cy="73025"/>
          </a:xfrm>
          <a:custGeom>
            <a:avLst/>
            <a:gdLst>
              <a:gd name="T0" fmla="*/ 2147483647 w 50"/>
              <a:gd name="T1" fmla="*/ 0 h 46"/>
              <a:gd name="T2" fmla="*/ 2147483647 w 50"/>
              <a:gd name="T3" fmla="*/ 2147483647 h 46"/>
              <a:gd name="T4" fmla="*/ 2147483647 w 50"/>
              <a:gd name="T5" fmla="*/ 2147483647 h 46"/>
              <a:gd name="T6" fmla="*/ 2147483647 w 50"/>
              <a:gd name="T7" fmla="*/ 2147483647 h 46"/>
              <a:gd name="T8" fmla="*/ 2147483647 w 50"/>
              <a:gd name="T9" fmla="*/ 2147483647 h 46"/>
              <a:gd name="T10" fmla="*/ 2147483647 w 50"/>
              <a:gd name="T11" fmla="*/ 2147483647 h 46"/>
              <a:gd name="T12" fmla="*/ 2147483647 w 50"/>
              <a:gd name="T13" fmla="*/ 2147483647 h 46"/>
              <a:gd name="T14" fmla="*/ 2147483647 w 50"/>
              <a:gd name="T15" fmla="*/ 2147483647 h 46"/>
              <a:gd name="T16" fmla="*/ 2147483647 w 50"/>
              <a:gd name="T17" fmla="*/ 2147483647 h 46"/>
              <a:gd name="T18" fmla="*/ 0 w 50"/>
              <a:gd name="T19" fmla="*/ 2147483647 h 46"/>
              <a:gd name="T20" fmla="*/ 2147483647 w 50"/>
              <a:gd name="T21" fmla="*/ 2147483647 h 46"/>
              <a:gd name="T22" fmla="*/ 2147483647 w 50"/>
              <a:gd name="T23" fmla="*/ 2147483647 h 46"/>
              <a:gd name="T24" fmla="*/ 2147483647 w 50"/>
              <a:gd name="T25" fmla="*/ 2147483647 h 46"/>
              <a:gd name="T26" fmla="*/ 2147483647 w 50"/>
              <a:gd name="T27" fmla="*/ 2147483647 h 46"/>
              <a:gd name="T28" fmla="*/ 2147483647 w 50"/>
              <a:gd name="T29" fmla="*/ 2147483647 h 46"/>
              <a:gd name="T30" fmla="*/ 2147483647 w 50"/>
              <a:gd name="T31" fmla="*/ 2147483647 h 46"/>
              <a:gd name="T32" fmla="*/ 2147483647 w 50"/>
              <a:gd name="T33" fmla="*/ 2147483647 h 46"/>
              <a:gd name="T34" fmla="*/ 2147483647 w 50"/>
              <a:gd name="T35" fmla="*/ 2147483647 h 46"/>
              <a:gd name="T36" fmla="*/ 2147483647 w 50"/>
              <a:gd name="T37" fmla="*/ 2147483647 h 46"/>
              <a:gd name="T38" fmla="*/ 2147483647 w 50"/>
              <a:gd name="T39" fmla="*/ 2147483647 h 46"/>
              <a:gd name="T40" fmla="*/ 2147483647 w 50"/>
              <a:gd name="T41" fmla="*/ 2147483647 h 46"/>
              <a:gd name="T42" fmla="*/ 2147483647 w 50"/>
              <a:gd name="T43" fmla="*/ 0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46">
                <a:moveTo>
                  <a:pt x="40" y="0"/>
                </a:moveTo>
                <a:lnTo>
                  <a:pt x="50" y="22"/>
                </a:lnTo>
                <a:lnTo>
                  <a:pt x="45" y="23"/>
                </a:lnTo>
                <a:lnTo>
                  <a:pt x="40" y="27"/>
                </a:lnTo>
                <a:lnTo>
                  <a:pt x="33" y="31"/>
                </a:lnTo>
                <a:lnTo>
                  <a:pt x="24" y="37"/>
                </a:lnTo>
                <a:lnTo>
                  <a:pt x="17" y="41"/>
                </a:lnTo>
                <a:lnTo>
                  <a:pt x="11" y="45"/>
                </a:lnTo>
                <a:lnTo>
                  <a:pt x="4" y="46"/>
                </a:lnTo>
                <a:lnTo>
                  <a:pt x="0" y="45"/>
                </a:lnTo>
                <a:lnTo>
                  <a:pt x="2" y="39"/>
                </a:lnTo>
                <a:lnTo>
                  <a:pt x="4" y="33"/>
                </a:lnTo>
                <a:lnTo>
                  <a:pt x="5" y="29"/>
                </a:lnTo>
                <a:lnTo>
                  <a:pt x="9" y="25"/>
                </a:lnTo>
                <a:lnTo>
                  <a:pt x="16" y="22"/>
                </a:lnTo>
                <a:lnTo>
                  <a:pt x="24" y="18"/>
                </a:lnTo>
                <a:lnTo>
                  <a:pt x="31" y="14"/>
                </a:lnTo>
                <a:lnTo>
                  <a:pt x="38" y="10"/>
                </a:lnTo>
                <a:lnTo>
                  <a:pt x="40" y="8"/>
                </a:lnTo>
                <a:lnTo>
                  <a:pt x="41" y="6"/>
                </a:lnTo>
                <a:lnTo>
                  <a:pt x="41" y="4"/>
                </a:lnTo>
                <a:lnTo>
                  <a:pt x="40" y="0"/>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1" name="Freeform 1253"/>
          <p:cNvSpPr>
            <a:spLocks/>
          </p:cNvSpPr>
          <p:nvPr/>
        </p:nvSpPr>
        <p:spPr bwMode="auto">
          <a:xfrm>
            <a:off x="6462894" y="789383"/>
            <a:ext cx="23989" cy="41275"/>
          </a:xfrm>
          <a:custGeom>
            <a:avLst/>
            <a:gdLst>
              <a:gd name="T0" fmla="*/ 2147483647 w 15"/>
              <a:gd name="T1" fmla="*/ 2147483647 h 26"/>
              <a:gd name="T2" fmla="*/ 2147483647 w 15"/>
              <a:gd name="T3" fmla="*/ 2147483647 h 26"/>
              <a:gd name="T4" fmla="*/ 2147483647 w 15"/>
              <a:gd name="T5" fmla="*/ 0 h 26"/>
              <a:gd name="T6" fmla="*/ 0 w 15"/>
              <a:gd name="T7" fmla="*/ 2147483647 h 26"/>
              <a:gd name="T8" fmla="*/ 2147483647 w 15"/>
              <a:gd name="T9" fmla="*/ 2147483647 h 26"/>
              <a:gd name="T10" fmla="*/ 2147483647 w 15"/>
              <a:gd name="T11" fmla="*/ 2147483647 h 26"/>
              <a:gd name="T12" fmla="*/ 2147483647 w 15"/>
              <a:gd name="T13" fmla="*/ 2147483647 h 26"/>
              <a:gd name="T14" fmla="*/ 2147483647 w 15"/>
              <a:gd name="T15" fmla="*/ 2147483647 h 26"/>
              <a:gd name="T16" fmla="*/ 2147483647 w 15"/>
              <a:gd name="T17" fmla="*/ 2147483647 h 26"/>
              <a:gd name="T18" fmla="*/ 2147483647 w 15"/>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26">
                <a:moveTo>
                  <a:pt x="12" y="26"/>
                </a:moveTo>
                <a:lnTo>
                  <a:pt x="14" y="23"/>
                </a:lnTo>
                <a:lnTo>
                  <a:pt x="5" y="0"/>
                </a:lnTo>
                <a:lnTo>
                  <a:pt x="0" y="3"/>
                </a:lnTo>
                <a:lnTo>
                  <a:pt x="8" y="24"/>
                </a:lnTo>
                <a:lnTo>
                  <a:pt x="12" y="21"/>
                </a:lnTo>
                <a:lnTo>
                  <a:pt x="12" y="26"/>
                </a:lnTo>
                <a:lnTo>
                  <a:pt x="15" y="26"/>
                </a:lnTo>
                <a:lnTo>
                  <a:pt x="14" y="23"/>
                </a:lnTo>
                <a:lnTo>
                  <a:pt x="12" y="2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2" name="Freeform 1254"/>
          <p:cNvSpPr>
            <a:spLocks/>
          </p:cNvSpPr>
          <p:nvPr/>
        </p:nvSpPr>
        <p:spPr bwMode="auto">
          <a:xfrm>
            <a:off x="6397978" y="822721"/>
            <a:ext cx="83256" cy="47625"/>
          </a:xfrm>
          <a:custGeom>
            <a:avLst/>
            <a:gdLst>
              <a:gd name="T0" fmla="*/ 2147483647 w 53"/>
              <a:gd name="T1" fmla="*/ 2147483647 h 30"/>
              <a:gd name="T2" fmla="*/ 2147483647 w 53"/>
              <a:gd name="T3" fmla="*/ 2147483647 h 30"/>
              <a:gd name="T4" fmla="*/ 2147483647 w 53"/>
              <a:gd name="T5" fmla="*/ 2147483647 h 30"/>
              <a:gd name="T6" fmla="*/ 2147483647 w 53"/>
              <a:gd name="T7" fmla="*/ 2147483647 h 30"/>
              <a:gd name="T8" fmla="*/ 2147483647 w 53"/>
              <a:gd name="T9" fmla="*/ 2147483647 h 30"/>
              <a:gd name="T10" fmla="*/ 2147483647 w 53"/>
              <a:gd name="T11" fmla="*/ 2147483647 h 30"/>
              <a:gd name="T12" fmla="*/ 2147483647 w 53"/>
              <a:gd name="T13" fmla="*/ 2147483647 h 30"/>
              <a:gd name="T14" fmla="*/ 2147483647 w 53"/>
              <a:gd name="T15" fmla="*/ 2147483647 h 30"/>
              <a:gd name="T16" fmla="*/ 2147483647 w 53"/>
              <a:gd name="T17" fmla="*/ 2147483647 h 30"/>
              <a:gd name="T18" fmla="*/ 2147483647 w 53"/>
              <a:gd name="T19" fmla="*/ 2147483647 h 30"/>
              <a:gd name="T20" fmla="*/ 2147483647 w 53"/>
              <a:gd name="T21" fmla="*/ 0 h 30"/>
              <a:gd name="T22" fmla="*/ 2147483647 w 53"/>
              <a:gd name="T23" fmla="*/ 0 h 30"/>
              <a:gd name="T24" fmla="*/ 2147483647 w 53"/>
              <a:gd name="T25" fmla="*/ 2147483647 h 30"/>
              <a:gd name="T26" fmla="*/ 2147483647 w 53"/>
              <a:gd name="T27" fmla="*/ 2147483647 h 30"/>
              <a:gd name="T28" fmla="*/ 2147483647 w 53"/>
              <a:gd name="T29" fmla="*/ 2147483647 h 30"/>
              <a:gd name="T30" fmla="*/ 2147483647 w 53"/>
              <a:gd name="T31" fmla="*/ 2147483647 h 30"/>
              <a:gd name="T32" fmla="*/ 2147483647 w 53"/>
              <a:gd name="T33" fmla="*/ 2147483647 h 30"/>
              <a:gd name="T34" fmla="*/ 2147483647 w 53"/>
              <a:gd name="T35" fmla="*/ 2147483647 h 30"/>
              <a:gd name="T36" fmla="*/ 2147483647 w 53"/>
              <a:gd name="T37" fmla="*/ 2147483647 h 30"/>
              <a:gd name="T38" fmla="*/ 2147483647 w 53"/>
              <a:gd name="T39" fmla="*/ 2147483647 h 30"/>
              <a:gd name="T40" fmla="*/ 2147483647 w 53"/>
              <a:gd name="T41" fmla="*/ 2147483647 h 30"/>
              <a:gd name="T42" fmla="*/ 0 w 53"/>
              <a:gd name="T43" fmla="*/ 2147483647 h 30"/>
              <a:gd name="T44" fmla="*/ 2147483647 w 53"/>
              <a:gd name="T45" fmla="*/ 2147483647 h 30"/>
              <a:gd name="T46" fmla="*/ 2147483647 w 53"/>
              <a:gd name="T47" fmla="*/ 2147483647 h 3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3" h="30">
                <a:moveTo>
                  <a:pt x="2" y="25"/>
                </a:moveTo>
                <a:lnTo>
                  <a:pt x="2" y="26"/>
                </a:lnTo>
                <a:lnTo>
                  <a:pt x="7" y="30"/>
                </a:lnTo>
                <a:lnTo>
                  <a:pt x="14" y="28"/>
                </a:lnTo>
                <a:lnTo>
                  <a:pt x="20" y="25"/>
                </a:lnTo>
                <a:lnTo>
                  <a:pt x="29" y="19"/>
                </a:lnTo>
                <a:lnTo>
                  <a:pt x="37" y="15"/>
                </a:lnTo>
                <a:lnTo>
                  <a:pt x="44" y="9"/>
                </a:lnTo>
                <a:lnTo>
                  <a:pt x="49" y="7"/>
                </a:lnTo>
                <a:lnTo>
                  <a:pt x="53" y="5"/>
                </a:lnTo>
                <a:lnTo>
                  <a:pt x="53" y="0"/>
                </a:lnTo>
                <a:lnTo>
                  <a:pt x="48" y="0"/>
                </a:lnTo>
                <a:lnTo>
                  <a:pt x="41" y="3"/>
                </a:lnTo>
                <a:lnTo>
                  <a:pt x="34" y="9"/>
                </a:lnTo>
                <a:lnTo>
                  <a:pt x="26" y="13"/>
                </a:lnTo>
                <a:lnTo>
                  <a:pt x="19" y="17"/>
                </a:lnTo>
                <a:lnTo>
                  <a:pt x="12" y="21"/>
                </a:lnTo>
                <a:lnTo>
                  <a:pt x="7" y="23"/>
                </a:lnTo>
                <a:lnTo>
                  <a:pt x="7" y="25"/>
                </a:lnTo>
                <a:lnTo>
                  <a:pt x="2" y="25"/>
                </a:lnTo>
                <a:lnTo>
                  <a:pt x="0" y="26"/>
                </a:lnTo>
                <a:lnTo>
                  <a:pt x="2" y="26"/>
                </a:lnTo>
                <a:lnTo>
                  <a:pt x="2"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3" name="Freeform 1255"/>
          <p:cNvSpPr>
            <a:spLocks/>
          </p:cNvSpPr>
          <p:nvPr/>
        </p:nvSpPr>
        <p:spPr bwMode="auto">
          <a:xfrm>
            <a:off x="6400800" y="789383"/>
            <a:ext cx="73378" cy="73025"/>
          </a:xfrm>
          <a:custGeom>
            <a:avLst/>
            <a:gdLst>
              <a:gd name="T0" fmla="*/ 2147483647 w 46"/>
              <a:gd name="T1" fmla="*/ 0 h 46"/>
              <a:gd name="T2" fmla="*/ 2147483647 w 46"/>
              <a:gd name="T3" fmla="*/ 2147483647 h 46"/>
              <a:gd name="T4" fmla="*/ 2147483647 w 46"/>
              <a:gd name="T5" fmla="*/ 2147483647 h 46"/>
              <a:gd name="T6" fmla="*/ 2147483647 w 46"/>
              <a:gd name="T7" fmla="*/ 2147483647 h 46"/>
              <a:gd name="T8" fmla="*/ 2147483647 w 46"/>
              <a:gd name="T9" fmla="*/ 2147483647 h 46"/>
              <a:gd name="T10" fmla="*/ 2147483647 w 46"/>
              <a:gd name="T11" fmla="*/ 2147483647 h 46"/>
              <a:gd name="T12" fmla="*/ 2147483647 w 46"/>
              <a:gd name="T13" fmla="*/ 2147483647 h 46"/>
              <a:gd name="T14" fmla="*/ 2147483647 w 46"/>
              <a:gd name="T15" fmla="*/ 2147483647 h 46"/>
              <a:gd name="T16" fmla="*/ 2147483647 w 46"/>
              <a:gd name="T17" fmla="*/ 2147483647 h 46"/>
              <a:gd name="T18" fmla="*/ 2147483647 w 46"/>
              <a:gd name="T19" fmla="*/ 2147483647 h 46"/>
              <a:gd name="T20" fmla="*/ 2147483647 w 46"/>
              <a:gd name="T21" fmla="*/ 2147483647 h 46"/>
              <a:gd name="T22" fmla="*/ 2147483647 w 46"/>
              <a:gd name="T23" fmla="*/ 2147483647 h 46"/>
              <a:gd name="T24" fmla="*/ 0 w 46"/>
              <a:gd name="T25" fmla="*/ 2147483647 h 46"/>
              <a:gd name="T26" fmla="*/ 0 w 46"/>
              <a:gd name="T27" fmla="*/ 2147483647 h 46"/>
              <a:gd name="T28" fmla="*/ 2147483647 w 46"/>
              <a:gd name="T29" fmla="*/ 2147483647 h 46"/>
              <a:gd name="T30" fmla="*/ 2147483647 w 46"/>
              <a:gd name="T31" fmla="*/ 2147483647 h 46"/>
              <a:gd name="T32" fmla="*/ 2147483647 w 46"/>
              <a:gd name="T33" fmla="*/ 2147483647 h 46"/>
              <a:gd name="T34" fmla="*/ 2147483647 w 46"/>
              <a:gd name="T35" fmla="*/ 2147483647 h 46"/>
              <a:gd name="T36" fmla="*/ 2147483647 w 46"/>
              <a:gd name="T37" fmla="*/ 2147483647 h 46"/>
              <a:gd name="T38" fmla="*/ 2147483647 w 46"/>
              <a:gd name="T39" fmla="*/ 2147483647 h 46"/>
              <a:gd name="T40" fmla="*/ 2147483647 w 46"/>
              <a:gd name="T41" fmla="*/ 2147483647 h 46"/>
              <a:gd name="T42" fmla="*/ 2147483647 w 46"/>
              <a:gd name="T43" fmla="*/ 2147483647 h 46"/>
              <a:gd name="T44" fmla="*/ 2147483647 w 46"/>
              <a:gd name="T45" fmla="*/ 2147483647 h 46"/>
              <a:gd name="T46" fmla="*/ 2147483647 w 46"/>
              <a:gd name="T47" fmla="*/ 2147483647 h 46"/>
              <a:gd name="T48" fmla="*/ 2147483647 w 46"/>
              <a:gd name="T49" fmla="*/ 2147483647 h 46"/>
              <a:gd name="T50" fmla="*/ 2147483647 w 46"/>
              <a:gd name="T51" fmla="*/ 2147483647 h 46"/>
              <a:gd name="T52" fmla="*/ 2147483647 w 46"/>
              <a:gd name="T53" fmla="*/ 0 h 46"/>
              <a:gd name="T54" fmla="*/ 2147483647 w 46"/>
              <a:gd name="T55" fmla="*/ 2147483647 h 46"/>
              <a:gd name="T56" fmla="*/ 2147483647 w 46"/>
              <a:gd name="T57" fmla="*/ 0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6" h="46">
                <a:moveTo>
                  <a:pt x="44" y="0"/>
                </a:moveTo>
                <a:lnTo>
                  <a:pt x="39" y="1"/>
                </a:lnTo>
                <a:lnTo>
                  <a:pt x="39" y="5"/>
                </a:lnTo>
                <a:lnTo>
                  <a:pt x="39" y="7"/>
                </a:lnTo>
                <a:lnTo>
                  <a:pt x="37" y="7"/>
                </a:lnTo>
                <a:lnTo>
                  <a:pt x="37" y="9"/>
                </a:lnTo>
                <a:lnTo>
                  <a:pt x="32" y="11"/>
                </a:lnTo>
                <a:lnTo>
                  <a:pt x="24" y="15"/>
                </a:lnTo>
                <a:lnTo>
                  <a:pt x="17" y="19"/>
                </a:lnTo>
                <a:lnTo>
                  <a:pt x="8" y="24"/>
                </a:lnTo>
                <a:lnTo>
                  <a:pt x="5" y="28"/>
                </a:lnTo>
                <a:lnTo>
                  <a:pt x="1" y="34"/>
                </a:lnTo>
                <a:lnTo>
                  <a:pt x="0" y="40"/>
                </a:lnTo>
                <a:lnTo>
                  <a:pt x="0" y="46"/>
                </a:lnTo>
                <a:lnTo>
                  <a:pt x="5" y="46"/>
                </a:lnTo>
                <a:lnTo>
                  <a:pt x="6" y="42"/>
                </a:lnTo>
                <a:lnTo>
                  <a:pt x="8" y="36"/>
                </a:lnTo>
                <a:lnTo>
                  <a:pt x="10" y="32"/>
                </a:lnTo>
                <a:lnTo>
                  <a:pt x="12" y="30"/>
                </a:lnTo>
                <a:lnTo>
                  <a:pt x="18" y="24"/>
                </a:lnTo>
                <a:lnTo>
                  <a:pt x="27" y="21"/>
                </a:lnTo>
                <a:lnTo>
                  <a:pt x="34" y="19"/>
                </a:lnTo>
                <a:lnTo>
                  <a:pt x="41" y="15"/>
                </a:lnTo>
                <a:lnTo>
                  <a:pt x="42" y="11"/>
                </a:lnTo>
                <a:lnTo>
                  <a:pt x="44" y="9"/>
                </a:lnTo>
                <a:lnTo>
                  <a:pt x="46" y="3"/>
                </a:lnTo>
                <a:lnTo>
                  <a:pt x="44" y="0"/>
                </a:lnTo>
                <a:lnTo>
                  <a:pt x="39" y="3"/>
                </a:lnTo>
                <a:lnTo>
                  <a:pt x="4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4" name="Freeform 1256"/>
          <p:cNvSpPr>
            <a:spLocks/>
          </p:cNvSpPr>
          <p:nvPr/>
        </p:nvSpPr>
        <p:spPr bwMode="auto">
          <a:xfrm>
            <a:off x="6366938" y="585788"/>
            <a:ext cx="190500" cy="127000"/>
          </a:xfrm>
          <a:custGeom>
            <a:avLst/>
            <a:gdLst>
              <a:gd name="T0" fmla="*/ 2147483647 w 120"/>
              <a:gd name="T1" fmla="*/ 2147483647 h 80"/>
              <a:gd name="T2" fmla="*/ 2147483647 w 120"/>
              <a:gd name="T3" fmla="*/ 2147483647 h 80"/>
              <a:gd name="T4" fmla="*/ 2147483647 w 120"/>
              <a:gd name="T5" fmla="*/ 2147483647 h 80"/>
              <a:gd name="T6" fmla="*/ 2147483647 w 120"/>
              <a:gd name="T7" fmla="*/ 2147483647 h 80"/>
              <a:gd name="T8" fmla="*/ 2147483647 w 120"/>
              <a:gd name="T9" fmla="*/ 2147483647 h 80"/>
              <a:gd name="T10" fmla="*/ 2147483647 w 120"/>
              <a:gd name="T11" fmla="*/ 2147483647 h 80"/>
              <a:gd name="T12" fmla="*/ 2147483647 w 120"/>
              <a:gd name="T13" fmla="*/ 2147483647 h 80"/>
              <a:gd name="T14" fmla="*/ 2147483647 w 120"/>
              <a:gd name="T15" fmla="*/ 2147483647 h 80"/>
              <a:gd name="T16" fmla="*/ 0 w 120"/>
              <a:gd name="T17" fmla="*/ 2147483647 h 80"/>
              <a:gd name="T18" fmla="*/ 2147483647 w 120"/>
              <a:gd name="T19" fmla="*/ 2147483647 h 80"/>
              <a:gd name="T20" fmla="*/ 2147483647 w 120"/>
              <a:gd name="T21" fmla="*/ 2147483647 h 80"/>
              <a:gd name="T22" fmla="*/ 2147483647 w 120"/>
              <a:gd name="T23" fmla="*/ 2147483647 h 80"/>
              <a:gd name="T24" fmla="*/ 2147483647 w 120"/>
              <a:gd name="T25" fmla="*/ 2147483647 h 80"/>
              <a:gd name="T26" fmla="*/ 2147483647 w 120"/>
              <a:gd name="T27" fmla="*/ 2147483647 h 80"/>
              <a:gd name="T28" fmla="*/ 2147483647 w 120"/>
              <a:gd name="T29" fmla="*/ 2147483647 h 80"/>
              <a:gd name="T30" fmla="*/ 2147483647 w 120"/>
              <a:gd name="T31" fmla="*/ 2147483647 h 80"/>
              <a:gd name="T32" fmla="*/ 2147483647 w 120"/>
              <a:gd name="T33" fmla="*/ 2147483647 h 80"/>
              <a:gd name="T34" fmla="*/ 2147483647 w 120"/>
              <a:gd name="T35" fmla="*/ 2147483647 h 80"/>
              <a:gd name="T36" fmla="*/ 2147483647 w 120"/>
              <a:gd name="T37" fmla="*/ 2147483647 h 80"/>
              <a:gd name="T38" fmla="*/ 2147483647 w 120"/>
              <a:gd name="T39" fmla="*/ 2147483647 h 80"/>
              <a:gd name="T40" fmla="*/ 2147483647 w 120"/>
              <a:gd name="T41" fmla="*/ 0 h 80"/>
              <a:gd name="T42" fmla="*/ 2147483647 w 120"/>
              <a:gd name="T43" fmla="*/ 2147483647 h 80"/>
              <a:gd name="T44" fmla="*/ 2147483647 w 120"/>
              <a:gd name="T45" fmla="*/ 2147483647 h 80"/>
              <a:gd name="T46" fmla="*/ 2147483647 w 120"/>
              <a:gd name="T47" fmla="*/ 2147483647 h 80"/>
              <a:gd name="T48" fmla="*/ 2147483647 w 120"/>
              <a:gd name="T49" fmla="*/ 2147483647 h 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0" h="80">
                <a:moveTo>
                  <a:pt x="26" y="44"/>
                </a:moveTo>
                <a:lnTo>
                  <a:pt x="22" y="46"/>
                </a:lnTo>
                <a:lnTo>
                  <a:pt x="19" y="50"/>
                </a:lnTo>
                <a:lnTo>
                  <a:pt x="16" y="55"/>
                </a:lnTo>
                <a:lnTo>
                  <a:pt x="12" y="61"/>
                </a:lnTo>
                <a:lnTo>
                  <a:pt x="9" y="67"/>
                </a:lnTo>
                <a:lnTo>
                  <a:pt x="5" y="73"/>
                </a:lnTo>
                <a:lnTo>
                  <a:pt x="2" y="77"/>
                </a:lnTo>
                <a:lnTo>
                  <a:pt x="0" y="80"/>
                </a:lnTo>
                <a:lnTo>
                  <a:pt x="2" y="80"/>
                </a:lnTo>
                <a:lnTo>
                  <a:pt x="5" y="80"/>
                </a:lnTo>
                <a:lnTo>
                  <a:pt x="10" y="77"/>
                </a:lnTo>
                <a:lnTo>
                  <a:pt x="16" y="73"/>
                </a:lnTo>
                <a:lnTo>
                  <a:pt x="21" y="67"/>
                </a:lnTo>
                <a:lnTo>
                  <a:pt x="27" y="63"/>
                </a:lnTo>
                <a:lnTo>
                  <a:pt x="31" y="61"/>
                </a:lnTo>
                <a:lnTo>
                  <a:pt x="34" y="59"/>
                </a:lnTo>
                <a:lnTo>
                  <a:pt x="75" y="34"/>
                </a:lnTo>
                <a:lnTo>
                  <a:pt x="102" y="15"/>
                </a:lnTo>
                <a:lnTo>
                  <a:pt x="118" y="4"/>
                </a:lnTo>
                <a:lnTo>
                  <a:pt x="120" y="0"/>
                </a:lnTo>
                <a:lnTo>
                  <a:pt x="111" y="2"/>
                </a:lnTo>
                <a:lnTo>
                  <a:pt x="92" y="9"/>
                </a:lnTo>
                <a:lnTo>
                  <a:pt x="63" y="23"/>
                </a:lnTo>
                <a:lnTo>
                  <a:pt x="26" y="44"/>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5" name="Freeform 1257"/>
          <p:cNvSpPr>
            <a:spLocks/>
          </p:cNvSpPr>
          <p:nvPr/>
        </p:nvSpPr>
        <p:spPr bwMode="auto">
          <a:xfrm>
            <a:off x="6362703" y="651271"/>
            <a:ext cx="47978" cy="66675"/>
          </a:xfrm>
          <a:custGeom>
            <a:avLst/>
            <a:gdLst>
              <a:gd name="T0" fmla="*/ 2147483647 w 30"/>
              <a:gd name="T1" fmla="*/ 2147483647 h 42"/>
              <a:gd name="T2" fmla="*/ 2147483647 w 30"/>
              <a:gd name="T3" fmla="*/ 2147483647 h 42"/>
              <a:gd name="T4" fmla="*/ 2147483647 w 30"/>
              <a:gd name="T5" fmla="*/ 2147483647 h 42"/>
              <a:gd name="T6" fmla="*/ 2147483647 w 30"/>
              <a:gd name="T7" fmla="*/ 2147483647 h 42"/>
              <a:gd name="T8" fmla="*/ 2147483647 w 30"/>
              <a:gd name="T9" fmla="*/ 2147483647 h 42"/>
              <a:gd name="T10" fmla="*/ 2147483647 w 30"/>
              <a:gd name="T11" fmla="*/ 2147483647 h 42"/>
              <a:gd name="T12" fmla="*/ 2147483647 w 30"/>
              <a:gd name="T13" fmla="*/ 2147483647 h 42"/>
              <a:gd name="T14" fmla="*/ 2147483647 w 30"/>
              <a:gd name="T15" fmla="*/ 2147483647 h 42"/>
              <a:gd name="T16" fmla="*/ 2147483647 w 30"/>
              <a:gd name="T17" fmla="*/ 2147483647 h 42"/>
              <a:gd name="T18" fmla="*/ 2147483647 w 30"/>
              <a:gd name="T19" fmla="*/ 2147483647 h 42"/>
              <a:gd name="T20" fmla="*/ 2147483647 w 30"/>
              <a:gd name="T21" fmla="*/ 0 h 42"/>
              <a:gd name="T22" fmla="*/ 2147483647 w 30"/>
              <a:gd name="T23" fmla="*/ 2147483647 h 42"/>
              <a:gd name="T24" fmla="*/ 2147483647 w 30"/>
              <a:gd name="T25" fmla="*/ 2147483647 h 42"/>
              <a:gd name="T26" fmla="*/ 2147483647 w 30"/>
              <a:gd name="T27" fmla="*/ 2147483647 h 42"/>
              <a:gd name="T28" fmla="*/ 2147483647 w 30"/>
              <a:gd name="T29" fmla="*/ 2147483647 h 42"/>
              <a:gd name="T30" fmla="*/ 2147483647 w 30"/>
              <a:gd name="T31" fmla="*/ 2147483647 h 42"/>
              <a:gd name="T32" fmla="*/ 2147483647 w 30"/>
              <a:gd name="T33" fmla="*/ 2147483647 h 42"/>
              <a:gd name="T34" fmla="*/ 2147483647 w 30"/>
              <a:gd name="T35" fmla="*/ 2147483647 h 42"/>
              <a:gd name="T36" fmla="*/ 2147483647 w 30"/>
              <a:gd name="T37" fmla="*/ 2147483647 h 42"/>
              <a:gd name="T38" fmla="*/ 0 w 30"/>
              <a:gd name="T39" fmla="*/ 2147483647 h 42"/>
              <a:gd name="T40" fmla="*/ 2147483647 w 30"/>
              <a:gd name="T41" fmla="*/ 2147483647 h 42"/>
              <a:gd name="T42" fmla="*/ 0 w 30"/>
              <a:gd name="T43" fmla="*/ 2147483647 h 42"/>
              <a:gd name="T44" fmla="*/ 0 w 30"/>
              <a:gd name="T45" fmla="*/ 2147483647 h 42"/>
              <a:gd name="T46" fmla="*/ 2147483647 w 30"/>
              <a:gd name="T47" fmla="*/ 2147483647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0" h="42">
                <a:moveTo>
                  <a:pt x="7" y="39"/>
                </a:moveTo>
                <a:lnTo>
                  <a:pt x="7" y="42"/>
                </a:lnTo>
                <a:lnTo>
                  <a:pt x="8" y="39"/>
                </a:lnTo>
                <a:lnTo>
                  <a:pt x="12" y="35"/>
                </a:lnTo>
                <a:lnTo>
                  <a:pt x="13" y="29"/>
                </a:lnTo>
                <a:lnTo>
                  <a:pt x="17" y="23"/>
                </a:lnTo>
                <a:lnTo>
                  <a:pt x="22" y="17"/>
                </a:lnTo>
                <a:lnTo>
                  <a:pt x="25" y="12"/>
                </a:lnTo>
                <a:lnTo>
                  <a:pt x="29" y="8"/>
                </a:lnTo>
                <a:lnTo>
                  <a:pt x="30" y="6"/>
                </a:lnTo>
                <a:lnTo>
                  <a:pt x="27" y="0"/>
                </a:lnTo>
                <a:lnTo>
                  <a:pt x="24" y="4"/>
                </a:lnTo>
                <a:lnTo>
                  <a:pt x="20" y="8"/>
                </a:lnTo>
                <a:lnTo>
                  <a:pt x="17" y="14"/>
                </a:lnTo>
                <a:lnTo>
                  <a:pt x="12" y="19"/>
                </a:lnTo>
                <a:lnTo>
                  <a:pt x="8" y="25"/>
                </a:lnTo>
                <a:lnTo>
                  <a:pt x="5" y="31"/>
                </a:lnTo>
                <a:lnTo>
                  <a:pt x="3" y="35"/>
                </a:lnTo>
                <a:lnTo>
                  <a:pt x="1" y="39"/>
                </a:lnTo>
                <a:lnTo>
                  <a:pt x="0" y="40"/>
                </a:lnTo>
                <a:lnTo>
                  <a:pt x="1" y="39"/>
                </a:lnTo>
                <a:lnTo>
                  <a:pt x="0" y="39"/>
                </a:lnTo>
                <a:lnTo>
                  <a:pt x="0" y="40"/>
                </a:lnTo>
                <a:lnTo>
                  <a:pt x="7"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6" name="Freeform 1258"/>
          <p:cNvSpPr>
            <a:spLocks/>
          </p:cNvSpPr>
          <p:nvPr/>
        </p:nvSpPr>
        <p:spPr bwMode="auto">
          <a:xfrm>
            <a:off x="6362700" y="673100"/>
            <a:ext cx="62089" cy="46038"/>
          </a:xfrm>
          <a:custGeom>
            <a:avLst/>
            <a:gdLst>
              <a:gd name="T0" fmla="*/ 2147483647 w 39"/>
              <a:gd name="T1" fmla="*/ 0 h 29"/>
              <a:gd name="T2" fmla="*/ 2147483647 w 39"/>
              <a:gd name="T3" fmla="*/ 0 h 29"/>
              <a:gd name="T4" fmla="*/ 2147483647 w 39"/>
              <a:gd name="T5" fmla="*/ 2147483647 h 29"/>
              <a:gd name="T6" fmla="*/ 2147483647 w 39"/>
              <a:gd name="T7" fmla="*/ 2147483647 h 29"/>
              <a:gd name="T8" fmla="*/ 2147483647 w 39"/>
              <a:gd name="T9" fmla="*/ 2147483647 h 29"/>
              <a:gd name="T10" fmla="*/ 2147483647 w 39"/>
              <a:gd name="T11" fmla="*/ 2147483647 h 29"/>
              <a:gd name="T12" fmla="*/ 2147483647 w 39"/>
              <a:gd name="T13" fmla="*/ 2147483647 h 29"/>
              <a:gd name="T14" fmla="*/ 2147483647 w 39"/>
              <a:gd name="T15" fmla="*/ 2147483647 h 29"/>
              <a:gd name="T16" fmla="*/ 2147483647 w 39"/>
              <a:gd name="T17" fmla="*/ 2147483647 h 29"/>
              <a:gd name="T18" fmla="*/ 2147483647 w 39"/>
              <a:gd name="T19" fmla="*/ 2147483647 h 29"/>
              <a:gd name="T20" fmla="*/ 0 w 39"/>
              <a:gd name="T21" fmla="*/ 2147483647 h 29"/>
              <a:gd name="T22" fmla="*/ 2147483647 w 39"/>
              <a:gd name="T23" fmla="*/ 2147483647 h 29"/>
              <a:gd name="T24" fmla="*/ 2147483647 w 39"/>
              <a:gd name="T25" fmla="*/ 2147483647 h 29"/>
              <a:gd name="T26" fmla="*/ 2147483647 w 39"/>
              <a:gd name="T27" fmla="*/ 2147483647 h 29"/>
              <a:gd name="T28" fmla="*/ 2147483647 w 39"/>
              <a:gd name="T29" fmla="*/ 2147483647 h 29"/>
              <a:gd name="T30" fmla="*/ 2147483647 w 39"/>
              <a:gd name="T31" fmla="*/ 2147483647 h 29"/>
              <a:gd name="T32" fmla="*/ 2147483647 w 39"/>
              <a:gd name="T33" fmla="*/ 2147483647 h 29"/>
              <a:gd name="T34" fmla="*/ 2147483647 w 39"/>
              <a:gd name="T35" fmla="*/ 2147483647 h 29"/>
              <a:gd name="T36" fmla="*/ 2147483647 w 39"/>
              <a:gd name="T37" fmla="*/ 2147483647 h 29"/>
              <a:gd name="T38" fmla="*/ 2147483647 w 39"/>
              <a:gd name="T39" fmla="*/ 2147483647 h 29"/>
              <a:gd name="T40" fmla="*/ 2147483647 w 39"/>
              <a:gd name="T41" fmla="*/ 0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9" h="29">
                <a:moveTo>
                  <a:pt x="36" y="0"/>
                </a:moveTo>
                <a:lnTo>
                  <a:pt x="37" y="0"/>
                </a:lnTo>
                <a:lnTo>
                  <a:pt x="34" y="2"/>
                </a:lnTo>
                <a:lnTo>
                  <a:pt x="29" y="6"/>
                </a:lnTo>
                <a:lnTo>
                  <a:pt x="22" y="10"/>
                </a:lnTo>
                <a:lnTo>
                  <a:pt x="17" y="14"/>
                </a:lnTo>
                <a:lnTo>
                  <a:pt x="12" y="18"/>
                </a:lnTo>
                <a:lnTo>
                  <a:pt x="7" y="22"/>
                </a:lnTo>
                <a:lnTo>
                  <a:pt x="5" y="24"/>
                </a:lnTo>
                <a:lnTo>
                  <a:pt x="7" y="24"/>
                </a:lnTo>
                <a:lnTo>
                  <a:pt x="0" y="25"/>
                </a:lnTo>
                <a:lnTo>
                  <a:pt x="5" y="29"/>
                </a:lnTo>
                <a:lnTo>
                  <a:pt x="10" y="27"/>
                </a:lnTo>
                <a:lnTo>
                  <a:pt x="15" y="25"/>
                </a:lnTo>
                <a:lnTo>
                  <a:pt x="20" y="20"/>
                </a:lnTo>
                <a:lnTo>
                  <a:pt x="25" y="16"/>
                </a:lnTo>
                <a:lnTo>
                  <a:pt x="32" y="12"/>
                </a:lnTo>
                <a:lnTo>
                  <a:pt x="36" y="8"/>
                </a:lnTo>
                <a:lnTo>
                  <a:pt x="37" y="8"/>
                </a:lnTo>
                <a:lnTo>
                  <a:pt x="39" y="8"/>
                </a:lnTo>
                <a:lnTo>
                  <a:pt x="3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7" name="Freeform 1259"/>
          <p:cNvSpPr>
            <a:spLocks/>
          </p:cNvSpPr>
          <p:nvPr/>
        </p:nvSpPr>
        <p:spPr bwMode="auto">
          <a:xfrm>
            <a:off x="6405034" y="579438"/>
            <a:ext cx="155222" cy="106362"/>
          </a:xfrm>
          <a:custGeom>
            <a:avLst/>
            <a:gdLst>
              <a:gd name="T0" fmla="*/ 2147483647 w 97"/>
              <a:gd name="T1" fmla="*/ 2147483647 h 67"/>
              <a:gd name="T2" fmla="*/ 2147483647 w 97"/>
              <a:gd name="T3" fmla="*/ 2147483647 h 67"/>
              <a:gd name="T4" fmla="*/ 2147483647 w 97"/>
              <a:gd name="T5" fmla="*/ 2147483647 h 67"/>
              <a:gd name="T6" fmla="*/ 2147483647 w 97"/>
              <a:gd name="T7" fmla="*/ 2147483647 h 67"/>
              <a:gd name="T8" fmla="*/ 2147483647 w 97"/>
              <a:gd name="T9" fmla="*/ 2147483647 h 67"/>
              <a:gd name="T10" fmla="*/ 2147483647 w 97"/>
              <a:gd name="T11" fmla="*/ 2147483647 h 67"/>
              <a:gd name="T12" fmla="*/ 2147483647 w 97"/>
              <a:gd name="T13" fmla="*/ 2147483647 h 67"/>
              <a:gd name="T14" fmla="*/ 2147483647 w 97"/>
              <a:gd name="T15" fmla="*/ 2147483647 h 67"/>
              <a:gd name="T16" fmla="*/ 2147483647 w 97"/>
              <a:gd name="T17" fmla="*/ 2147483647 h 67"/>
              <a:gd name="T18" fmla="*/ 2147483647 w 97"/>
              <a:gd name="T19" fmla="*/ 2147483647 h 67"/>
              <a:gd name="T20" fmla="*/ 2147483647 w 97"/>
              <a:gd name="T21" fmla="*/ 2147483647 h 67"/>
              <a:gd name="T22" fmla="*/ 2147483647 w 97"/>
              <a:gd name="T23" fmla="*/ 2147483647 h 67"/>
              <a:gd name="T24" fmla="*/ 2147483647 w 97"/>
              <a:gd name="T25" fmla="*/ 2147483647 h 67"/>
              <a:gd name="T26" fmla="*/ 2147483647 w 97"/>
              <a:gd name="T27" fmla="*/ 2147483647 h 67"/>
              <a:gd name="T28" fmla="*/ 2147483647 w 97"/>
              <a:gd name="T29" fmla="*/ 0 h 67"/>
              <a:gd name="T30" fmla="*/ 2147483647 w 97"/>
              <a:gd name="T31" fmla="*/ 2147483647 h 67"/>
              <a:gd name="T32" fmla="*/ 2147483647 w 97"/>
              <a:gd name="T33" fmla="*/ 2147483647 h 67"/>
              <a:gd name="T34" fmla="*/ 2147483647 w 97"/>
              <a:gd name="T35" fmla="*/ 2147483647 h 67"/>
              <a:gd name="T36" fmla="*/ 0 w 97"/>
              <a:gd name="T37" fmla="*/ 2147483647 h 67"/>
              <a:gd name="T38" fmla="*/ 0 w 97"/>
              <a:gd name="T39" fmla="*/ 2147483647 h 67"/>
              <a:gd name="T40" fmla="*/ 2147483647 w 97"/>
              <a:gd name="T41" fmla="*/ 2147483647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7" h="67">
                <a:moveTo>
                  <a:pt x="3" y="50"/>
                </a:moveTo>
                <a:lnTo>
                  <a:pt x="3" y="50"/>
                </a:lnTo>
                <a:lnTo>
                  <a:pt x="41" y="31"/>
                </a:lnTo>
                <a:lnTo>
                  <a:pt x="68" y="17"/>
                </a:lnTo>
                <a:lnTo>
                  <a:pt x="87" y="10"/>
                </a:lnTo>
                <a:lnTo>
                  <a:pt x="96" y="6"/>
                </a:lnTo>
                <a:lnTo>
                  <a:pt x="92" y="6"/>
                </a:lnTo>
                <a:lnTo>
                  <a:pt x="77" y="15"/>
                </a:lnTo>
                <a:lnTo>
                  <a:pt x="51" y="35"/>
                </a:lnTo>
                <a:lnTo>
                  <a:pt x="9" y="59"/>
                </a:lnTo>
                <a:lnTo>
                  <a:pt x="12" y="67"/>
                </a:lnTo>
                <a:lnTo>
                  <a:pt x="53" y="40"/>
                </a:lnTo>
                <a:lnTo>
                  <a:pt x="80" y="21"/>
                </a:lnTo>
                <a:lnTo>
                  <a:pt x="96" y="10"/>
                </a:lnTo>
                <a:lnTo>
                  <a:pt x="97" y="0"/>
                </a:lnTo>
                <a:lnTo>
                  <a:pt x="85" y="2"/>
                </a:lnTo>
                <a:lnTo>
                  <a:pt x="67" y="10"/>
                </a:lnTo>
                <a:lnTo>
                  <a:pt x="38" y="25"/>
                </a:lnTo>
                <a:lnTo>
                  <a:pt x="0" y="44"/>
                </a:lnTo>
                <a:lnTo>
                  <a:pt x="3"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8" name="Freeform 1260"/>
          <p:cNvSpPr>
            <a:spLocks/>
          </p:cNvSpPr>
          <p:nvPr/>
        </p:nvSpPr>
        <p:spPr bwMode="auto">
          <a:xfrm>
            <a:off x="6712656" y="250825"/>
            <a:ext cx="174978" cy="57150"/>
          </a:xfrm>
          <a:custGeom>
            <a:avLst/>
            <a:gdLst>
              <a:gd name="T0" fmla="*/ 2147483647 w 111"/>
              <a:gd name="T1" fmla="*/ 2147483647 h 36"/>
              <a:gd name="T2" fmla="*/ 2147483647 w 111"/>
              <a:gd name="T3" fmla="*/ 2147483647 h 36"/>
              <a:gd name="T4" fmla="*/ 2147483647 w 111"/>
              <a:gd name="T5" fmla="*/ 2147483647 h 36"/>
              <a:gd name="T6" fmla="*/ 2147483647 w 111"/>
              <a:gd name="T7" fmla="*/ 2147483647 h 36"/>
              <a:gd name="T8" fmla="*/ 2147483647 w 111"/>
              <a:gd name="T9" fmla="*/ 2147483647 h 36"/>
              <a:gd name="T10" fmla="*/ 2147483647 w 111"/>
              <a:gd name="T11" fmla="*/ 2147483647 h 36"/>
              <a:gd name="T12" fmla="*/ 0 w 111"/>
              <a:gd name="T13" fmla="*/ 2147483647 h 36"/>
              <a:gd name="T14" fmla="*/ 0 w 111"/>
              <a:gd name="T15" fmla="*/ 2147483647 h 36"/>
              <a:gd name="T16" fmla="*/ 2147483647 w 111"/>
              <a:gd name="T17" fmla="*/ 2147483647 h 36"/>
              <a:gd name="T18" fmla="*/ 2147483647 w 111"/>
              <a:gd name="T19" fmla="*/ 2147483647 h 36"/>
              <a:gd name="T20" fmla="*/ 2147483647 w 111"/>
              <a:gd name="T21" fmla="*/ 2147483647 h 36"/>
              <a:gd name="T22" fmla="*/ 2147483647 w 111"/>
              <a:gd name="T23" fmla="*/ 2147483647 h 36"/>
              <a:gd name="T24" fmla="*/ 2147483647 w 111"/>
              <a:gd name="T25" fmla="*/ 0 h 36"/>
              <a:gd name="T26" fmla="*/ 2147483647 w 111"/>
              <a:gd name="T27" fmla="*/ 2147483647 h 36"/>
              <a:gd name="T28" fmla="*/ 2147483647 w 111"/>
              <a:gd name="T29" fmla="*/ 2147483647 h 36"/>
              <a:gd name="T30" fmla="*/ 2147483647 w 111"/>
              <a:gd name="T31" fmla="*/ 2147483647 h 36"/>
              <a:gd name="T32" fmla="*/ 2147483647 w 111"/>
              <a:gd name="T33" fmla="*/ 2147483647 h 36"/>
              <a:gd name="T34" fmla="*/ 2147483647 w 111"/>
              <a:gd name="T35" fmla="*/ 2147483647 h 36"/>
              <a:gd name="T36" fmla="*/ 2147483647 w 111"/>
              <a:gd name="T37" fmla="*/ 2147483647 h 36"/>
              <a:gd name="T38" fmla="*/ 2147483647 w 111"/>
              <a:gd name="T39" fmla="*/ 2147483647 h 36"/>
              <a:gd name="T40" fmla="*/ 2147483647 w 111"/>
              <a:gd name="T41" fmla="*/ 2147483647 h 36"/>
              <a:gd name="T42" fmla="*/ 2147483647 w 111"/>
              <a:gd name="T43" fmla="*/ 2147483647 h 36"/>
              <a:gd name="T44" fmla="*/ 2147483647 w 111"/>
              <a:gd name="T45" fmla="*/ 2147483647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11" h="36">
                <a:moveTo>
                  <a:pt x="56" y="36"/>
                </a:moveTo>
                <a:lnTo>
                  <a:pt x="34" y="36"/>
                </a:lnTo>
                <a:lnTo>
                  <a:pt x="19" y="32"/>
                </a:lnTo>
                <a:lnTo>
                  <a:pt x="12" y="30"/>
                </a:lnTo>
                <a:lnTo>
                  <a:pt x="7" y="27"/>
                </a:lnTo>
                <a:lnTo>
                  <a:pt x="3" y="25"/>
                </a:lnTo>
                <a:lnTo>
                  <a:pt x="0" y="21"/>
                </a:lnTo>
                <a:lnTo>
                  <a:pt x="0" y="19"/>
                </a:lnTo>
                <a:lnTo>
                  <a:pt x="1" y="15"/>
                </a:lnTo>
                <a:lnTo>
                  <a:pt x="5" y="13"/>
                </a:lnTo>
                <a:lnTo>
                  <a:pt x="10" y="9"/>
                </a:lnTo>
                <a:lnTo>
                  <a:pt x="27" y="4"/>
                </a:lnTo>
                <a:lnTo>
                  <a:pt x="54" y="0"/>
                </a:lnTo>
                <a:lnTo>
                  <a:pt x="73" y="2"/>
                </a:lnTo>
                <a:lnTo>
                  <a:pt x="90" y="5"/>
                </a:lnTo>
                <a:lnTo>
                  <a:pt x="102" y="9"/>
                </a:lnTo>
                <a:lnTo>
                  <a:pt x="109" y="15"/>
                </a:lnTo>
                <a:lnTo>
                  <a:pt x="111" y="19"/>
                </a:lnTo>
                <a:lnTo>
                  <a:pt x="111" y="21"/>
                </a:lnTo>
                <a:lnTo>
                  <a:pt x="107" y="25"/>
                </a:lnTo>
                <a:lnTo>
                  <a:pt x="102" y="27"/>
                </a:lnTo>
                <a:lnTo>
                  <a:pt x="85" y="32"/>
                </a:lnTo>
                <a:lnTo>
                  <a:pt x="56" y="36"/>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69" name="Freeform 1261"/>
          <p:cNvSpPr>
            <a:spLocks/>
          </p:cNvSpPr>
          <p:nvPr/>
        </p:nvSpPr>
        <p:spPr bwMode="auto">
          <a:xfrm>
            <a:off x="6705727" y="244475"/>
            <a:ext cx="94545" cy="69850"/>
          </a:xfrm>
          <a:custGeom>
            <a:avLst/>
            <a:gdLst>
              <a:gd name="T0" fmla="*/ 2147483647 w 60"/>
              <a:gd name="T1" fmla="*/ 0 h 44"/>
              <a:gd name="T2" fmla="*/ 2147483647 w 60"/>
              <a:gd name="T3" fmla="*/ 0 h 44"/>
              <a:gd name="T4" fmla="*/ 2147483647 w 60"/>
              <a:gd name="T5" fmla="*/ 2147483647 h 44"/>
              <a:gd name="T6" fmla="*/ 2147483647 w 60"/>
              <a:gd name="T7" fmla="*/ 2147483647 h 44"/>
              <a:gd name="T8" fmla="*/ 2147483647 w 60"/>
              <a:gd name="T9" fmla="*/ 2147483647 h 44"/>
              <a:gd name="T10" fmla="*/ 2147483647 w 60"/>
              <a:gd name="T11" fmla="*/ 2147483647 h 44"/>
              <a:gd name="T12" fmla="*/ 0 w 60"/>
              <a:gd name="T13" fmla="*/ 2147483647 h 44"/>
              <a:gd name="T14" fmla="*/ 2147483647 w 60"/>
              <a:gd name="T15" fmla="*/ 2147483647 h 44"/>
              <a:gd name="T16" fmla="*/ 2147483647 w 60"/>
              <a:gd name="T17" fmla="*/ 2147483647 h 44"/>
              <a:gd name="T18" fmla="*/ 2147483647 w 60"/>
              <a:gd name="T19" fmla="*/ 2147483647 h 44"/>
              <a:gd name="T20" fmla="*/ 2147483647 w 60"/>
              <a:gd name="T21" fmla="*/ 2147483647 h 44"/>
              <a:gd name="T22" fmla="*/ 2147483647 w 60"/>
              <a:gd name="T23" fmla="*/ 2147483647 h 44"/>
              <a:gd name="T24" fmla="*/ 2147483647 w 60"/>
              <a:gd name="T25" fmla="*/ 2147483647 h 44"/>
              <a:gd name="T26" fmla="*/ 2147483647 w 60"/>
              <a:gd name="T27" fmla="*/ 2147483647 h 44"/>
              <a:gd name="T28" fmla="*/ 2147483647 w 60"/>
              <a:gd name="T29" fmla="*/ 2147483647 h 44"/>
              <a:gd name="T30" fmla="*/ 2147483647 w 60"/>
              <a:gd name="T31" fmla="*/ 2147483647 h 44"/>
              <a:gd name="T32" fmla="*/ 2147483647 w 60"/>
              <a:gd name="T33" fmla="*/ 2147483647 h 44"/>
              <a:gd name="T34" fmla="*/ 2147483647 w 60"/>
              <a:gd name="T35" fmla="*/ 2147483647 h 44"/>
              <a:gd name="T36" fmla="*/ 2147483647 w 60"/>
              <a:gd name="T37" fmla="*/ 2147483647 h 44"/>
              <a:gd name="T38" fmla="*/ 2147483647 w 60"/>
              <a:gd name="T39" fmla="*/ 2147483647 h 44"/>
              <a:gd name="T40" fmla="*/ 2147483647 w 60"/>
              <a:gd name="T41" fmla="*/ 2147483647 h 44"/>
              <a:gd name="T42" fmla="*/ 2147483647 w 60"/>
              <a:gd name="T43" fmla="*/ 2147483647 h 44"/>
              <a:gd name="T44" fmla="*/ 2147483647 w 60"/>
              <a:gd name="T45" fmla="*/ 2147483647 h 44"/>
              <a:gd name="T46" fmla="*/ 2147483647 w 60"/>
              <a:gd name="T47" fmla="*/ 2147483647 h 44"/>
              <a:gd name="T48" fmla="*/ 2147483647 w 60"/>
              <a:gd name="T49" fmla="*/ 2147483647 h 44"/>
              <a:gd name="T50" fmla="*/ 2147483647 w 60"/>
              <a:gd name="T51" fmla="*/ 2147483647 h 44"/>
              <a:gd name="T52" fmla="*/ 2147483647 w 60"/>
              <a:gd name="T53" fmla="*/ 2147483647 h 44"/>
              <a:gd name="T54" fmla="*/ 2147483647 w 60"/>
              <a:gd name="T55" fmla="*/ 2147483647 h 44"/>
              <a:gd name="T56" fmla="*/ 2147483647 w 60"/>
              <a:gd name="T57" fmla="*/ 0 h 4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0" h="44">
                <a:moveTo>
                  <a:pt x="58" y="0"/>
                </a:moveTo>
                <a:lnTo>
                  <a:pt x="58" y="0"/>
                </a:lnTo>
                <a:lnTo>
                  <a:pt x="31" y="4"/>
                </a:lnTo>
                <a:lnTo>
                  <a:pt x="14" y="9"/>
                </a:lnTo>
                <a:lnTo>
                  <a:pt x="7" y="13"/>
                </a:lnTo>
                <a:lnTo>
                  <a:pt x="4" y="17"/>
                </a:lnTo>
                <a:lnTo>
                  <a:pt x="0" y="21"/>
                </a:lnTo>
                <a:lnTo>
                  <a:pt x="2" y="27"/>
                </a:lnTo>
                <a:lnTo>
                  <a:pt x="4" y="31"/>
                </a:lnTo>
                <a:lnTo>
                  <a:pt x="9" y="34"/>
                </a:lnTo>
                <a:lnTo>
                  <a:pt x="14" y="38"/>
                </a:lnTo>
                <a:lnTo>
                  <a:pt x="21" y="40"/>
                </a:lnTo>
                <a:lnTo>
                  <a:pt x="38" y="42"/>
                </a:lnTo>
                <a:lnTo>
                  <a:pt x="60" y="44"/>
                </a:lnTo>
                <a:lnTo>
                  <a:pt x="60" y="36"/>
                </a:lnTo>
                <a:lnTo>
                  <a:pt x="40" y="36"/>
                </a:lnTo>
                <a:lnTo>
                  <a:pt x="23" y="33"/>
                </a:lnTo>
                <a:lnTo>
                  <a:pt x="16" y="31"/>
                </a:lnTo>
                <a:lnTo>
                  <a:pt x="12" y="29"/>
                </a:lnTo>
                <a:lnTo>
                  <a:pt x="9" y="27"/>
                </a:lnTo>
                <a:lnTo>
                  <a:pt x="7" y="25"/>
                </a:lnTo>
                <a:lnTo>
                  <a:pt x="7" y="23"/>
                </a:lnTo>
                <a:lnTo>
                  <a:pt x="7" y="21"/>
                </a:lnTo>
                <a:lnTo>
                  <a:pt x="11" y="19"/>
                </a:lnTo>
                <a:lnTo>
                  <a:pt x="16" y="17"/>
                </a:lnTo>
                <a:lnTo>
                  <a:pt x="33" y="11"/>
                </a:lnTo>
                <a:lnTo>
                  <a:pt x="58" y="6"/>
                </a:lnTo>
                <a:lnTo>
                  <a:pt x="5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0" name="Freeform 1262"/>
          <p:cNvSpPr>
            <a:spLocks/>
          </p:cNvSpPr>
          <p:nvPr/>
        </p:nvSpPr>
        <p:spPr bwMode="auto">
          <a:xfrm>
            <a:off x="6797322" y="244475"/>
            <a:ext cx="95956" cy="69850"/>
          </a:xfrm>
          <a:custGeom>
            <a:avLst/>
            <a:gdLst>
              <a:gd name="T0" fmla="*/ 2147483647 w 60"/>
              <a:gd name="T1" fmla="*/ 2147483647 h 44"/>
              <a:gd name="T2" fmla="*/ 2147483647 w 60"/>
              <a:gd name="T3" fmla="*/ 2147483647 h 44"/>
              <a:gd name="T4" fmla="*/ 2147483647 w 60"/>
              <a:gd name="T5" fmla="*/ 2147483647 h 44"/>
              <a:gd name="T6" fmla="*/ 2147483647 w 60"/>
              <a:gd name="T7" fmla="*/ 2147483647 h 44"/>
              <a:gd name="T8" fmla="*/ 2147483647 w 60"/>
              <a:gd name="T9" fmla="*/ 2147483647 h 44"/>
              <a:gd name="T10" fmla="*/ 2147483647 w 60"/>
              <a:gd name="T11" fmla="*/ 2147483647 h 44"/>
              <a:gd name="T12" fmla="*/ 2147483647 w 60"/>
              <a:gd name="T13" fmla="*/ 2147483647 h 44"/>
              <a:gd name="T14" fmla="*/ 2147483647 w 60"/>
              <a:gd name="T15" fmla="*/ 2147483647 h 44"/>
              <a:gd name="T16" fmla="*/ 2147483647 w 60"/>
              <a:gd name="T17" fmla="*/ 2147483647 h 44"/>
              <a:gd name="T18" fmla="*/ 2147483647 w 60"/>
              <a:gd name="T19" fmla="*/ 2147483647 h 44"/>
              <a:gd name="T20" fmla="*/ 2147483647 w 60"/>
              <a:gd name="T21" fmla="*/ 2147483647 h 44"/>
              <a:gd name="T22" fmla="*/ 0 w 60"/>
              <a:gd name="T23" fmla="*/ 0 h 44"/>
              <a:gd name="T24" fmla="*/ 0 w 60"/>
              <a:gd name="T25" fmla="*/ 2147483647 h 44"/>
              <a:gd name="T26" fmla="*/ 2147483647 w 60"/>
              <a:gd name="T27" fmla="*/ 2147483647 h 44"/>
              <a:gd name="T28" fmla="*/ 2147483647 w 60"/>
              <a:gd name="T29" fmla="*/ 2147483647 h 44"/>
              <a:gd name="T30" fmla="*/ 2147483647 w 60"/>
              <a:gd name="T31" fmla="*/ 2147483647 h 44"/>
              <a:gd name="T32" fmla="*/ 2147483647 w 60"/>
              <a:gd name="T33" fmla="*/ 2147483647 h 44"/>
              <a:gd name="T34" fmla="*/ 2147483647 w 60"/>
              <a:gd name="T35" fmla="*/ 2147483647 h 44"/>
              <a:gd name="T36" fmla="*/ 2147483647 w 60"/>
              <a:gd name="T37" fmla="*/ 2147483647 h 44"/>
              <a:gd name="T38" fmla="*/ 2147483647 w 60"/>
              <a:gd name="T39" fmla="*/ 2147483647 h 44"/>
              <a:gd name="T40" fmla="*/ 2147483647 w 60"/>
              <a:gd name="T41" fmla="*/ 2147483647 h 44"/>
              <a:gd name="T42" fmla="*/ 2147483647 w 60"/>
              <a:gd name="T43" fmla="*/ 2147483647 h 44"/>
              <a:gd name="T44" fmla="*/ 2147483647 w 60"/>
              <a:gd name="T45" fmla="*/ 2147483647 h 44"/>
              <a:gd name="T46" fmla="*/ 2147483647 w 60"/>
              <a:gd name="T47" fmla="*/ 2147483647 h 44"/>
              <a:gd name="T48" fmla="*/ 2147483647 w 60"/>
              <a:gd name="T49" fmla="*/ 2147483647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44">
                <a:moveTo>
                  <a:pt x="2" y="44"/>
                </a:moveTo>
                <a:lnTo>
                  <a:pt x="2" y="44"/>
                </a:lnTo>
                <a:lnTo>
                  <a:pt x="31" y="40"/>
                </a:lnTo>
                <a:lnTo>
                  <a:pt x="50" y="34"/>
                </a:lnTo>
                <a:lnTo>
                  <a:pt x="55" y="31"/>
                </a:lnTo>
                <a:lnTo>
                  <a:pt x="58" y="27"/>
                </a:lnTo>
                <a:lnTo>
                  <a:pt x="60" y="23"/>
                </a:lnTo>
                <a:lnTo>
                  <a:pt x="58" y="17"/>
                </a:lnTo>
                <a:lnTo>
                  <a:pt x="50" y="11"/>
                </a:lnTo>
                <a:lnTo>
                  <a:pt x="36" y="6"/>
                </a:lnTo>
                <a:lnTo>
                  <a:pt x="19" y="2"/>
                </a:lnTo>
                <a:lnTo>
                  <a:pt x="0" y="0"/>
                </a:lnTo>
                <a:lnTo>
                  <a:pt x="0" y="6"/>
                </a:lnTo>
                <a:lnTo>
                  <a:pt x="19" y="9"/>
                </a:lnTo>
                <a:lnTo>
                  <a:pt x="34" y="13"/>
                </a:lnTo>
                <a:lnTo>
                  <a:pt x="46" y="17"/>
                </a:lnTo>
                <a:lnTo>
                  <a:pt x="53" y="23"/>
                </a:lnTo>
                <a:lnTo>
                  <a:pt x="51" y="25"/>
                </a:lnTo>
                <a:lnTo>
                  <a:pt x="48" y="27"/>
                </a:lnTo>
                <a:lnTo>
                  <a:pt x="31" y="33"/>
                </a:lnTo>
                <a:lnTo>
                  <a:pt x="2" y="36"/>
                </a:lnTo>
                <a:lnTo>
                  <a:pt x="2"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1" name="Freeform 1263"/>
          <p:cNvSpPr>
            <a:spLocks/>
          </p:cNvSpPr>
          <p:nvPr/>
        </p:nvSpPr>
        <p:spPr bwMode="auto">
          <a:xfrm>
            <a:off x="7008994" y="109933"/>
            <a:ext cx="81844" cy="149225"/>
          </a:xfrm>
          <a:custGeom>
            <a:avLst/>
            <a:gdLst>
              <a:gd name="T0" fmla="*/ 2147483647 w 52"/>
              <a:gd name="T1" fmla="*/ 2147483647 h 94"/>
              <a:gd name="T2" fmla="*/ 2147483647 w 52"/>
              <a:gd name="T3" fmla="*/ 2147483647 h 94"/>
              <a:gd name="T4" fmla="*/ 2147483647 w 52"/>
              <a:gd name="T5" fmla="*/ 2147483647 h 94"/>
              <a:gd name="T6" fmla="*/ 2147483647 w 52"/>
              <a:gd name="T7" fmla="*/ 2147483647 h 94"/>
              <a:gd name="T8" fmla="*/ 2147483647 w 52"/>
              <a:gd name="T9" fmla="*/ 0 h 94"/>
              <a:gd name="T10" fmla="*/ 2147483647 w 52"/>
              <a:gd name="T11" fmla="*/ 2147483647 h 94"/>
              <a:gd name="T12" fmla="*/ 2147483647 w 52"/>
              <a:gd name="T13" fmla="*/ 2147483647 h 94"/>
              <a:gd name="T14" fmla="*/ 2147483647 w 52"/>
              <a:gd name="T15" fmla="*/ 2147483647 h 94"/>
              <a:gd name="T16" fmla="*/ 2147483647 w 52"/>
              <a:gd name="T17" fmla="*/ 2147483647 h 94"/>
              <a:gd name="T18" fmla="*/ 2147483647 w 52"/>
              <a:gd name="T19" fmla="*/ 2147483647 h 94"/>
              <a:gd name="T20" fmla="*/ 2147483647 w 52"/>
              <a:gd name="T21" fmla="*/ 2147483647 h 94"/>
              <a:gd name="T22" fmla="*/ 2147483647 w 52"/>
              <a:gd name="T23" fmla="*/ 2147483647 h 94"/>
              <a:gd name="T24" fmla="*/ 2147483647 w 52"/>
              <a:gd name="T25" fmla="*/ 2147483647 h 94"/>
              <a:gd name="T26" fmla="*/ 2147483647 w 52"/>
              <a:gd name="T27" fmla="*/ 2147483647 h 94"/>
              <a:gd name="T28" fmla="*/ 2147483647 w 52"/>
              <a:gd name="T29" fmla="*/ 2147483647 h 94"/>
              <a:gd name="T30" fmla="*/ 2147483647 w 52"/>
              <a:gd name="T31" fmla="*/ 2147483647 h 94"/>
              <a:gd name="T32" fmla="*/ 2147483647 w 52"/>
              <a:gd name="T33" fmla="*/ 2147483647 h 94"/>
              <a:gd name="T34" fmla="*/ 0 w 52"/>
              <a:gd name="T35" fmla="*/ 2147483647 h 94"/>
              <a:gd name="T36" fmla="*/ 0 w 52"/>
              <a:gd name="T37" fmla="*/ 2147483647 h 94"/>
              <a:gd name="T38" fmla="*/ 2147483647 w 52"/>
              <a:gd name="T39" fmla="*/ 2147483647 h 94"/>
              <a:gd name="T40" fmla="*/ 2147483647 w 52"/>
              <a:gd name="T41" fmla="*/ 2147483647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2" h="94">
                <a:moveTo>
                  <a:pt x="7" y="34"/>
                </a:moveTo>
                <a:lnTo>
                  <a:pt x="12" y="19"/>
                </a:lnTo>
                <a:lnTo>
                  <a:pt x="17" y="9"/>
                </a:lnTo>
                <a:lnTo>
                  <a:pt x="21" y="1"/>
                </a:lnTo>
                <a:lnTo>
                  <a:pt x="24" y="0"/>
                </a:lnTo>
                <a:lnTo>
                  <a:pt x="28" y="1"/>
                </a:lnTo>
                <a:lnTo>
                  <a:pt x="34" y="7"/>
                </a:lnTo>
                <a:lnTo>
                  <a:pt x="41" y="15"/>
                </a:lnTo>
                <a:lnTo>
                  <a:pt x="52" y="24"/>
                </a:lnTo>
                <a:lnTo>
                  <a:pt x="33" y="61"/>
                </a:lnTo>
                <a:lnTo>
                  <a:pt x="19" y="82"/>
                </a:lnTo>
                <a:lnTo>
                  <a:pt x="14" y="90"/>
                </a:lnTo>
                <a:lnTo>
                  <a:pt x="11" y="94"/>
                </a:lnTo>
                <a:lnTo>
                  <a:pt x="7" y="94"/>
                </a:lnTo>
                <a:lnTo>
                  <a:pt x="4" y="94"/>
                </a:lnTo>
                <a:lnTo>
                  <a:pt x="2" y="92"/>
                </a:lnTo>
                <a:lnTo>
                  <a:pt x="2" y="86"/>
                </a:lnTo>
                <a:lnTo>
                  <a:pt x="0" y="80"/>
                </a:lnTo>
                <a:lnTo>
                  <a:pt x="0" y="72"/>
                </a:lnTo>
                <a:lnTo>
                  <a:pt x="4" y="55"/>
                </a:lnTo>
                <a:lnTo>
                  <a:pt x="7" y="34"/>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2" name="Freeform 1264"/>
          <p:cNvSpPr>
            <a:spLocks/>
          </p:cNvSpPr>
          <p:nvPr/>
        </p:nvSpPr>
        <p:spPr bwMode="auto">
          <a:xfrm>
            <a:off x="7014634" y="106758"/>
            <a:ext cx="81844" cy="60325"/>
          </a:xfrm>
          <a:custGeom>
            <a:avLst/>
            <a:gdLst>
              <a:gd name="T0" fmla="*/ 2147483647 w 51"/>
              <a:gd name="T1" fmla="*/ 2147483647 h 38"/>
              <a:gd name="T2" fmla="*/ 2147483647 w 51"/>
              <a:gd name="T3" fmla="*/ 2147483647 h 38"/>
              <a:gd name="T4" fmla="*/ 2147483647 w 51"/>
              <a:gd name="T5" fmla="*/ 2147483647 h 38"/>
              <a:gd name="T6" fmla="*/ 2147483647 w 51"/>
              <a:gd name="T7" fmla="*/ 2147483647 h 38"/>
              <a:gd name="T8" fmla="*/ 2147483647 w 51"/>
              <a:gd name="T9" fmla="*/ 2147483647 h 38"/>
              <a:gd name="T10" fmla="*/ 2147483647 w 51"/>
              <a:gd name="T11" fmla="*/ 0 h 38"/>
              <a:gd name="T12" fmla="*/ 2147483647 w 51"/>
              <a:gd name="T13" fmla="*/ 2147483647 h 38"/>
              <a:gd name="T14" fmla="*/ 2147483647 w 51"/>
              <a:gd name="T15" fmla="*/ 2147483647 h 38"/>
              <a:gd name="T16" fmla="*/ 2147483647 w 51"/>
              <a:gd name="T17" fmla="*/ 2147483647 h 38"/>
              <a:gd name="T18" fmla="*/ 0 w 51"/>
              <a:gd name="T19" fmla="*/ 2147483647 h 38"/>
              <a:gd name="T20" fmla="*/ 2147483647 w 51"/>
              <a:gd name="T21" fmla="*/ 2147483647 h 38"/>
              <a:gd name="T22" fmla="*/ 2147483647 w 51"/>
              <a:gd name="T23" fmla="*/ 2147483647 h 38"/>
              <a:gd name="T24" fmla="*/ 2147483647 w 51"/>
              <a:gd name="T25" fmla="*/ 2147483647 h 38"/>
              <a:gd name="T26" fmla="*/ 2147483647 w 51"/>
              <a:gd name="T27" fmla="*/ 2147483647 h 38"/>
              <a:gd name="T28" fmla="*/ 2147483647 w 51"/>
              <a:gd name="T29" fmla="*/ 2147483647 h 38"/>
              <a:gd name="T30" fmla="*/ 2147483647 w 51"/>
              <a:gd name="T31" fmla="*/ 2147483647 h 38"/>
              <a:gd name="T32" fmla="*/ 2147483647 w 51"/>
              <a:gd name="T33" fmla="*/ 2147483647 h 38"/>
              <a:gd name="T34" fmla="*/ 2147483647 w 51"/>
              <a:gd name="T35" fmla="*/ 2147483647 h 38"/>
              <a:gd name="T36" fmla="*/ 2147483647 w 51"/>
              <a:gd name="T37" fmla="*/ 2147483647 h 38"/>
              <a:gd name="T38" fmla="*/ 2147483647 w 51"/>
              <a:gd name="T39" fmla="*/ 2147483647 h 38"/>
              <a:gd name="T40" fmla="*/ 2147483647 w 51"/>
              <a:gd name="T41" fmla="*/ 2147483647 h 38"/>
              <a:gd name="T42" fmla="*/ 2147483647 w 51"/>
              <a:gd name="T43" fmla="*/ 2147483647 h 38"/>
              <a:gd name="T44" fmla="*/ 2147483647 w 51"/>
              <a:gd name="T45" fmla="*/ 2147483647 h 38"/>
              <a:gd name="T46" fmla="*/ 2147483647 w 51"/>
              <a:gd name="T47" fmla="*/ 2147483647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1" h="38">
                <a:moveTo>
                  <a:pt x="49" y="28"/>
                </a:moveTo>
                <a:lnTo>
                  <a:pt x="49" y="25"/>
                </a:lnTo>
                <a:lnTo>
                  <a:pt x="39" y="13"/>
                </a:lnTo>
                <a:lnTo>
                  <a:pt x="32" y="5"/>
                </a:lnTo>
                <a:lnTo>
                  <a:pt x="25" y="2"/>
                </a:lnTo>
                <a:lnTo>
                  <a:pt x="20" y="0"/>
                </a:lnTo>
                <a:lnTo>
                  <a:pt x="15" y="2"/>
                </a:lnTo>
                <a:lnTo>
                  <a:pt x="10" y="9"/>
                </a:lnTo>
                <a:lnTo>
                  <a:pt x="5" y="19"/>
                </a:lnTo>
                <a:lnTo>
                  <a:pt x="0" y="36"/>
                </a:lnTo>
                <a:lnTo>
                  <a:pt x="5" y="38"/>
                </a:lnTo>
                <a:lnTo>
                  <a:pt x="12" y="23"/>
                </a:lnTo>
                <a:lnTo>
                  <a:pt x="15" y="11"/>
                </a:lnTo>
                <a:lnTo>
                  <a:pt x="19" y="7"/>
                </a:lnTo>
                <a:lnTo>
                  <a:pt x="20" y="5"/>
                </a:lnTo>
                <a:lnTo>
                  <a:pt x="22" y="7"/>
                </a:lnTo>
                <a:lnTo>
                  <a:pt x="27" y="11"/>
                </a:lnTo>
                <a:lnTo>
                  <a:pt x="36" y="19"/>
                </a:lnTo>
                <a:lnTo>
                  <a:pt x="46" y="28"/>
                </a:lnTo>
                <a:lnTo>
                  <a:pt x="44" y="25"/>
                </a:lnTo>
                <a:lnTo>
                  <a:pt x="49" y="28"/>
                </a:lnTo>
                <a:lnTo>
                  <a:pt x="51" y="26"/>
                </a:lnTo>
                <a:lnTo>
                  <a:pt x="49" y="25"/>
                </a:lnTo>
                <a:lnTo>
                  <a:pt x="49" y="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3" name="Freeform 1265"/>
          <p:cNvSpPr>
            <a:spLocks/>
          </p:cNvSpPr>
          <p:nvPr/>
        </p:nvSpPr>
        <p:spPr bwMode="auto">
          <a:xfrm>
            <a:off x="7003349" y="146446"/>
            <a:ext cx="90311" cy="117475"/>
          </a:xfrm>
          <a:custGeom>
            <a:avLst/>
            <a:gdLst>
              <a:gd name="T0" fmla="*/ 2147483647 w 56"/>
              <a:gd name="T1" fmla="*/ 2147483647 h 74"/>
              <a:gd name="T2" fmla="*/ 2147483647 w 56"/>
              <a:gd name="T3" fmla="*/ 2147483647 h 74"/>
              <a:gd name="T4" fmla="*/ 2147483647 w 56"/>
              <a:gd name="T5" fmla="*/ 2147483647 h 74"/>
              <a:gd name="T6" fmla="*/ 2147483647 w 56"/>
              <a:gd name="T7" fmla="*/ 2147483647 h 74"/>
              <a:gd name="T8" fmla="*/ 0 w 56"/>
              <a:gd name="T9" fmla="*/ 2147483647 h 74"/>
              <a:gd name="T10" fmla="*/ 2147483647 w 56"/>
              <a:gd name="T11" fmla="*/ 2147483647 h 74"/>
              <a:gd name="T12" fmla="*/ 2147483647 w 56"/>
              <a:gd name="T13" fmla="*/ 2147483647 h 74"/>
              <a:gd name="T14" fmla="*/ 2147483647 w 56"/>
              <a:gd name="T15" fmla="*/ 2147483647 h 74"/>
              <a:gd name="T16" fmla="*/ 2147483647 w 56"/>
              <a:gd name="T17" fmla="*/ 2147483647 h 74"/>
              <a:gd name="T18" fmla="*/ 2147483647 w 56"/>
              <a:gd name="T19" fmla="*/ 2147483647 h 74"/>
              <a:gd name="T20" fmla="*/ 2147483647 w 56"/>
              <a:gd name="T21" fmla="*/ 2147483647 h 74"/>
              <a:gd name="T22" fmla="*/ 2147483647 w 56"/>
              <a:gd name="T23" fmla="*/ 2147483647 h 74"/>
              <a:gd name="T24" fmla="*/ 2147483647 w 56"/>
              <a:gd name="T25" fmla="*/ 2147483647 h 74"/>
              <a:gd name="T26" fmla="*/ 2147483647 w 56"/>
              <a:gd name="T27" fmla="*/ 2147483647 h 74"/>
              <a:gd name="T28" fmla="*/ 2147483647 w 56"/>
              <a:gd name="T29" fmla="*/ 0 h 74"/>
              <a:gd name="T30" fmla="*/ 2147483647 w 56"/>
              <a:gd name="T31" fmla="*/ 2147483647 h 74"/>
              <a:gd name="T32" fmla="*/ 2147483647 w 56"/>
              <a:gd name="T33" fmla="*/ 2147483647 h 74"/>
              <a:gd name="T34" fmla="*/ 2147483647 w 56"/>
              <a:gd name="T35" fmla="*/ 2147483647 h 74"/>
              <a:gd name="T36" fmla="*/ 2147483647 w 56"/>
              <a:gd name="T37" fmla="*/ 2147483647 h 74"/>
              <a:gd name="T38" fmla="*/ 2147483647 w 56"/>
              <a:gd name="T39" fmla="*/ 2147483647 h 74"/>
              <a:gd name="T40" fmla="*/ 2147483647 w 56"/>
              <a:gd name="T41" fmla="*/ 2147483647 h 74"/>
              <a:gd name="T42" fmla="*/ 2147483647 w 56"/>
              <a:gd name="T43" fmla="*/ 2147483647 h 74"/>
              <a:gd name="T44" fmla="*/ 2147483647 w 56"/>
              <a:gd name="T45" fmla="*/ 2147483647 h 74"/>
              <a:gd name="T46" fmla="*/ 2147483647 w 56"/>
              <a:gd name="T47" fmla="*/ 2147483647 h 74"/>
              <a:gd name="T48" fmla="*/ 2147483647 w 56"/>
              <a:gd name="T49" fmla="*/ 2147483647 h 74"/>
              <a:gd name="T50" fmla="*/ 2147483647 w 56"/>
              <a:gd name="T51" fmla="*/ 2147483647 h 74"/>
              <a:gd name="T52" fmla="*/ 2147483647 w 56"/>
              <a:gd name="T53" fmla="*/ 2147483647 h 74"/>
              <a:gd name="T54" fmla="*/ 2147483647 w 56"/>
              <a:gd name="T55" fmla="*/ 2147483647 h 74"/>
              <a:gd name="T56" fmla="*/ 2147483647 w 56"/>
              <a:gd name="T57" fmla="*/ 2147483647 h 7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6" h="74">
                <a:moveTo>
                  <a:pt x="7" y="11"/>
                </a:moveTo>
                <a:lnTo>
                  <a:pt x="7" y="11"/>
                </a:lnTo>
                <a:lnTo>
                  <a:pt x="3" y="32"/>
                </a:lnTo>
                <a:lnTo>
                  <a:pt x="2" y="49"/>
                </a:lnTo>
                <a:lnTo>
                  <a:pt x="0" y="57"/>
                </a:lnTo>
                <a:lnTo>
                  <a:pt x="2" y="65"/>
                </a:lnTo>
                <a:lnTo>
                  <a:pt x="3" y="69"/>
                </a:lnTo>
                <a:lnTo>
                  <a:pt x="5" y="74"/>
                </a:lnTo>
                <a:lnTo>
                  <a:pt x="10" y="74"/>
                </a:lnTo>
                <a:lnTo>
                  <a:pt x="15" y="72"/>
                </a:lnTo>
                <a:lnTo>
                  <a:pt x="20" y="69"/>
                </a:lnTo>
                <a:lnTo>
                  <a:pt x="26" y="61"/>
                </a:lnTo>
                <a:lnTo>
                  <a:pt x="39" y="40"/>
                </a:lnTo>
                <a:lnTo>
                  <a:pt x="56" y="3"/>
                </a:lnTo>
                <a:lnTo>
                  <a:pt x="51" y="0"/>
                </a:lnTo>
                <a:lnTo>
                  <a:pt x="34" y="36"/>
                </a:lnTo>
                <a:lnTo>
                  <a:pt x="20" y="57"/>
                </a:lnTo>
                <a:lnTo>
                  <a:pt x="15" y="63"/>
                </a:lnTo>
                <a:lnTo>
                  <a:pt x="12" y="67"/>
                </a:lnTo>
                <a:lnTo>
                  <a:pt x="10" y="69"/>
                </a:lnTo>
                <a:lnTo>
                  <a:pt x="8" y="69"/>
                </a:lnTo>
                <a:lnTo>
                  <a:pt x="8" y="67"/>
                </a:lnTo>
                <a:lnTo>
                  <a:pt x="7" y="63"/>
                </a:lnTo>
                <a:lnTo>
                  <a:pt x="7" y="57"/>
                </a:lnTo>
                <a:lnTo>
                  <a:pt x="7" y="49"/>
                </a:lnTo>
                <a:lnTo>
                  <a:pt x="8" y="32"/>
                </a:lnTo>
                <a:lnTo>
                  <a:pt x="12" y="13"/>
                </a:lnTo>
                <a:lnTo>
                  <a:pt x="7"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4" name="Freeform 1266"/>
          <p:cNvSpPr>
            <a:spLocks/>
          </p:cNvSpPr>
          <p:nvPr/>
        </p:nvSpPr>
        <p:spPr bwMode="auto">
          <a:xfrm>
            <a:off x="4878216" y="3425832"/>
            <a:ext cx="76200" cy="100013"/>
          </a:xfrm>
          <a:custGeom>
            <a:avLst/>
            <a:gdLst>
              <a:gd name="T0" fmla="*/ 2147483647 w 48"/>
              <a:gd name="T1" fmla="*/ 0 h 63"/>
              <a:gd name="T2" fmla="*/ 2147483647 w 48"/>
              <a:gd name="T3" fmla="*/ 2147483647 h 63"/>
              <a:gd name="T4" fmla="*/ 2147483647 w 48"/>
              <a:gd name="T5" fmla="*/ 2147483647 h 63"/>
              <a:gd name="T6" fmla="*/ 2147483647 w 48"/>
              <a:gd name="T7" fmla="*/ 2147483647 h 63"/>
              <a:gd name="T8" fmla="*/ 2147483647 w 48"/>
              <a:gd name="T9" fmla="*/ 2147483647 h 63"/>
              <a:gd name="T10" fmla="*/ 2147483647 w 48"/>
              <a:gd name="T11" fmla="*/ 2147483647 h 63"/>
              <a:gd name="T12" fmla="*/ 2147483647 w 48"/>
              <a:gd name="T13" fmla="*/ 2147483647 h 63"/>
              <a:gd name="T14" fmla="*/ 2147483647 w 48"/>
              <a:gd name="T15" fmla="*/ 2147483647 h 63"/>
              <a:gd name="T16" fmla="*/ 2147483647 w 48"/>
              <a:gd name="T17" fmla="*/ 2147483647 h 63"/>
              <a:gd name="T18" fmla="*/ 2147483647 w 48"/>
              <a:gd name="T19" fmla="*/ 2147483647 h 63"/>
              <a:gd name="T20" fmla="*/ 2147483647 w 48"/>
              <a:gd name="T21" fmla="*/ 2147483647 h 63"/>
              <a:gd name="T22" fmla="*/ 2147483647 w 48"/>
              <a:gd name="T23" fmla="*/ 2147483647 h 63"/>
              <a:gd name="T24" fmla="*/ 2147483647 w 48"/>
              <a:gd name="T25" fmla="*/ 2147483647 h 63"/>
              <a:gd name="T26" fmla="*/ 2147483647 w 48"/>
              <a:gd name="T27" fmla="*/ 2147483647 h 63"/>
              <a:gd name="T28" fmla="*/ 2147483647 w 48"/>
              <a:gd name="T29" fmla="*/ 2147483647 h 63"/>
              <a:gd name="T30" fmla="*/ 2147483647 w 48"/>
              <a:gd name="T31" fmla="*/ 2147483647 h 63"/>
              <a:gd name="T32" fmla="*/ 2147483647 w 48"/>
              <a:gd name="T33" fmla="*/ 2147483647 h 63"/>
              <a:gd name="T34" fmla="*/ 2147483647 w 48"/>
              <a:gd name="T35" fmla="*/ 2147483647 h 63"/>
              <a:gd name="T36" fmla="*/ 2147483647 w 48"/>
              <a:gd name="T37" fmla="*/ 2147483647 h 63"/>
              <a:gd name="T38" fmla="*/ 2147483647 w 48"/>
              <a:gd name="T39" fmla="*/ 2147483647 h 63"/>
              <a:gd name="T40" fmla="*/ 2147483647 w 48"/>
              <a:gd name="T41" fmla="*/ 2147483647 h 63"/>
              <a:gd name="T42" fmla="*/ 2147483647 w 48"/>
              <a:gd name="T43" fmla="*/ 2147483647 h 63"/>
              <a:gd name="T44" fmla="*/ 2147483647 w 48"/>
              <a:gd name="T45" fmla="*/ 2147483647 h 63"/>
              <a:gd name="T46" fmla="*/ 0 w 48"/>
              <a:gd name="T47" fmla="*/ 2147483647 h 63"/>
              <a:gd name="T48" fmla="*/ 0 w 48"/>
              <a:gd name="T49" fmla="*/ 2147483647 h 63"/>
              <a:gd name="T50" fmla="*/ 0 w 48"/>
              <a:gd name="T51" fmla="*/ 2147483647 h 63"/>
              <a:gd name="T52" fmla="*/ 2147483647 w 48"/>
              <a:gd name="T53" fmla="*/ 2147483647 h 63"/>
              <a:gd name="T54" fmla="*/ 2147483647 w 48"/>
              <a:gd name="T55" fmla="*/ 2147483647 h 63"/>
              <a:gd name="T56" fmla="*/ 2147483647 w 48"/>
              <a:gd name="T57" fmla="*/ 2147483647 h 63"/>
              <a:gd name="T58" fmla="*/ 2147483647 w 48"/>
              <a:gd name="T59" fmla="*/ 2147483647 h 63"/>
              <a:gd name="T60" fmla="*/ 2147483647 w 48"/>
              <a:gd name="T61" fmla="*/ 2147483647 h 63"/>
              <a:gd name="T62" fmla="*/ 2147483647 w 48"/>
              <a:gd name="T63" fmla="*/ 2147483647 h 63"/>
              <a:gd name="T64" fmla="*/ 2147483647 w 48"/>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8" h="63">
                <a:moveTo>
                  <a:pt x="24" y="0"/>
                </a:moveTo>
                <a:lnTo>
                  <a:pt x="29" y="2"/>
                </a:lnTo>
                <a:lnTo>
                  <a:pt x="33" y="3"/>
                </a:lnTo>
                <a:lnTo>
                  <a:pt x="38" y="5"/>
                </a:lnTo>
                <a:lnTo>
                  <a:pt x="41" y="9"/>
                </a:lnTo>
                <a:lnTo>
                  <a:pt x="45" y="15"/>
                </a:lnTo>
                <a:lnTo>
                  <a:pt x="46" y="21"/>
                </a:lnTo>
                <a:lnTo>
                  <a:pt x="48" y="26"/>
                </a:lnTo>
                <a:lnTo>
                  <a:pt x="48" y="32"/>
                </a:lnTo>
                <a:lnTo>
                  <a:pt x="48" y="38"/>
                </a:lnTo>
                <a:lnTo>
                  <a:pt x="46" y="44"/>
                </a:lnTo>
                <a:lnTo>
                  <a:pt x="45" y="49"/>
                </a:lnTo>
                <a:lnTo>
                  <a:pt x="41" y="55"/>
                </a:lnTo>
                <a:lnTo>
                  <a:pt x="38" y="59"/>
                </a:lnTo>
                <a:lnTo>
                  <a:pt x="33" y="61"/>
                </a:lnTo>
                <a:lnTo>
                  <a:pt x="29" y="63"/>
                </a:lnTo>
                <a:lnTo>
                  <a:pt x="24" y="63"/>
                </a:lnTo>
                <a:lnTo>
                  <a:pt x="19" y="63"/>
                </a:lnTo>
                <a:lnTo>
                  <a:pt x="14" y="61"/>
                </a:lnTo>
                <a:lnTo>
                  <a:pt x="10" y="59"/>
                </a:lnTo>
                <a:lnTo>
                  <a:pt x="7" y="55"/>
                </a:lnTo>
                <a:lnTo>
                  <a:pt x="4" y="49"/>
                </a:lnTo>
                <a:lnTo>
                  <a:pt x="2" y="44"/>
                </a:lnTo>
                <a:lnTo>
                  <a:pt x="0" y="38"/>
                </a:lnTo>
                <a:lnTo>
                  <a:pt x="0" y="32"/>
                </a:lnTo>
                <a:lnTo>
                  <a:pt x="0" y="26"/>
                </a:lnTo>
                <a:lnTo>
                  <a:pt x="2" y="21"/>
                </a:lnTo>
                <a:lnTo>
                  <a:pt x="4" y="15"/>
                </a:lnTo>
                <a:lnTo>
                  <a:pt x="7" y="9"/>
                </a:lnTo>
                <a:lnTo>
                  <a:pt x="10" y="5"/>
                </a:lnTo>
                <a:lnTo>
                  <a:pt x="14" y="3"/>
                </a:lnTo>
                <a:lnTo>
                  <a:pt x="19" y="2"/>
                </a:lnTo>
                <a:lnTo>
                  <a:pt x="24" y="0"/>
                </a:lnTo>
                <a:close/>
              </a:path>
            </a:pathLst>
          </a:custGeom>
          <a:solidFill>
            <a:srgbClr val="4D75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5" name="Freeform 1267"/>
          <p:cNvSpPr>
            <a:spLocks/>
          </p:cNvSpPr>
          <p:nvPr/>
        </p:nvSpPr>
        <p:spPr bwMode="auto">
          <a:xfrm>
            <a:off x="4878216" y="3425832"/>
            <a:ext cx="76200" cy="100013"/>
          </a:xfrm>
          <a:custGeom>
            <a:avLst/>
            <a:gdLst>
              <a:gd name="T0" fmla="*/ 2147483647 w 48"/>
              <a:gd name="T1" fmla="*/ 0 h 63"/>
              <a:gd name="T2" fmla="*/ 2147483647 w 48"/>
              <a:gd name="T3" fmla="*/ 2147483647 h 63"/>
              <a:gd name="T4" fmla="*/ 2147483647 w 48"/>
              <a:gd name="T5" fmla="*/ 2147483647 h 63"/>
              <a:gd name="T6" fmla="*/ 2147483647 w 48"/>
              <a:gd name="T7" fmla="*/ 2147483647 h 63"/>
              <a:gd name="T8" fmla="*/ 2147483647 w 48"/>
              <a:gd name="T9" fmla="*/ 2147483647 h 63"/>
              <a:gd name="T10" fmla="*/ 2147483647 w 48"/>
              <a:gd name="T11" fmla="*/ 2147483647 h 63"/>
              <a:gd name="T12" fmla="*/ 2147483647 w 48"/>
              <a:gd name="T13" fmla="*/ 2147483647 h 63"/>
              <a:gd name="T14" fmla="*/ 2147483647 w 48"/>
              <a:gd name="T15" fmla="*/ 2147483647 h 63"/>
              <a:gd name="T16" fmla="*/ 2147483647 w 48"/>
              <a:gd name="T17" fmla="*/ 2147483647 h 63"/>
              <a:gd name="T18" fmla="*/ 2147483647 w 48"/>
              <a:gd name="T19" fmla="*/ 2147483647 h 63"/>
              <a:gd name="T20" fmla="*/ 2147483647 w 48"/>
              <a:gd name="T21" fmla="*/ 2147483647 h 63"/>
              <a:gd name="T22" fmla="*/ 2147483647 w 48"/>
              <a:gd name="T23" fmla="*/ 2147483647 h 63"/>
              <a:gd name="T24" fmla="*/ 2147483647 w 48"/>
              <a:gd name="T25" fmla="*/ 2147483647 h 63"/>
              <a:gd name="T26" fmla="*/ 2147483647 w 48"/>
              <a:gd name="T27" fmla="*/ 2147483647 h 63"/>
              <a:gd name="T28" fmla="*/ 2147483647 w 48"/>
              <a:gd name="T29" fmla="*/ 2147483647 h 63"/>
              <a:gd name="T30" fmla="*/ 2147483647 w 48"/>
              <a:gd name="T31" fmla="*/ 2147483647 h 63"/>
              <a:gd name="T32" fmla="*/ 2147483647 w 48"/>
              <a:gd name="T33" fmla="*/ 2147483647 h 63"/>
              <a:gd name="T34" fmla="*/ 2147483647 w 48"/>
              <a:gd name="T35" fmla="*/ 2147483647 h 63"/>
              <a:gd name="T36" fmla="*/ 2147483647 w 48"/>
              <a:gd name="T37" fmla="*/ 2147483647 h 63"/>
              <a:gd name="T38" fmla="*/ 2147483647 w 48"/>
              <a:gd name="T39" fmla="*/ 2147483647 h 63"/>
              <a:gd name="T40" fmla="*/ 2147483647 w 48"/>
              <a:gd name="T41" fmla="*/ 2147483647 h 63"/>
              <a:gd name="T42" fmla="*/ 2147483647 w 48"/>
              <a:gd name="T43" fmla="*/ 2147483647 h 63"/>
              <a:gd name="T44" fmla="*/ 2147483647 w 48"/>
              <a:gd name="T45" fmla="*/ 2147483647 h 63"/>
              <a:gd name="T46" fmla="*/ 0 w 48"/>
              <a:gd name="T47" fmla="*/ 2147483647 h 63"/>
              <a:gd name="T48" fmla="*/ 0 w 48"/>
              <a:gd name="T49" fmla="*/ 2147483647 h 63"/>
              <a:gd name="T50" fmla="*/ 0 w 48"/>
              <a:gd name="T51" fmla="*/ 2147483647 h 63"/>
              <a:gd name="T52" fmla="*/ 2147483647 w 48"/>
              <a:gd name="T53" fmla="*/ 2147483647 h 63"/>
              <a:gd name="T54" fmla="*/ 2147483647 w 48"/>
              <a:gd name="T55" fmla="*/ 2147483647 h 63"/>
              <a:gd name="T56" fmla="*/ 2147483647 w 48"/>
              <a:gd name="T57" fmla="*/ 2147483647 h 63"/>
              <a:gd name="T58" fmla="*/ 2147483647 w 48"/>
              <a:gd name="T59" fmla="*/ 2147483647 h 63"/>
              <a:gd name="T60" fmla="*/ 2147483647 w 48"/>
              <a:gd name="T61" fmla="*/ 2147483647 h 63"/>
              <a:gd name="T62" fmla="*/ 2147483647 w 48"/>
              <a:gd name="T63" fmla="*/ 2147483647 h 63"/>
              <a:gd name="T64" fmla="*/ 2147483647 w 48"/>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8" h="63">
                <a:moveTo>
                  <a:pt x="24" y="0"/>
                </a:moveTo>
                <a:lnTo>
                  <a:pt x="29" y="2"/>
                </a:lnTo>
                <a:lnTo>
                  <a:pt x="33" y="3"/>
                </a:lnTo>
                <a:lnTo>
                  <a:pt x="38" y="5"/>
                </a:lnTo>
                <a:lnTo>
                  <a:pt x="41" y="9"/>
                </a:lnTo>
                <a:lnTo>
                  <a:pt x="45" y="15"/>
                </a:lnTo>
                <a:lnTo>
                  <a:pt x="46" y="21"/>
                </a:lnTo>
                <a:lnTo>
                  <a:pt x="48" y="26"/>
                </a:lnTo>
                <a:lnTo>
                  <a:pt x="48" y="32"/>
                </a:lnTo>
                <a:lnTo>
                  <a:pt x="48" y="38"/>
                </a:lnTo>
                <a:lnTo>
                  <a:pt x="46" y="44"/>
                </a:lnTo>
                <a:lnTo>
                  <a:pt x="45" y="49"/>
                </a:lnTo>
                <a:lnTo>
                  <a:pt x="41" y="55"/>
                </a:lnTo>
                <a:lnTo>
                  <a:pt x="38" y="59"/>
                </a:lnTo>
                <a:lnTo>
                  <a:pt x="33" y="61"/>
                </a:lnTo>
                <a:lnTo>
                  <a:pt x="29" y="63"/>
                </a:lnTo>
                <a:lnTo>
                  <a:pt x="24" y="63"/>
                </a:lnTo>
                <a:lnTo>
                  <a:pt x="19" y="63"/>
                </a:lnTo>
                <a:lnTo>
                  <a:pt x="14" y="61"/>
                </a:lnTo>
                <a:lnTo>
                  <a:pt x="10" y="59"/>
                </a:lnTo>
                <a:lnTo>
                  <a:pt x="7" y="55"/>
                </a:lnTo>
                <a:lnTo>
                  <a:pt x="4" y="49"/>
                </a:lnTo>
                <a:lnTo>
                  <a:pt x="2" y="44"/>
                </a:lnTo>
                <a:lnTo>
                  <a:pt x="0" y="38"/>
                </a:lnTo>
                <a:lnTo>
                  <a:pt x="0" y="32"/>
                </a:lnTo>
                <a:lnTo>
                  <a:pt x="0" y="26"/>
                </a:lnTo>
                <a:lnTo>
                  <a:pt x="2" y="21"/>
                </a:lnTo>
                <a:lnTo>
                  <a:pt x="4" y="15"/>
                </a:lnTo>
                <a:lnTo>
                  <a:pt x="7" y="9"/>
                </a:lnTo>
                <a:lnTo>
                  <a:pt x="10" y="5"/>
                </a:lnTo>
                <a:lnTo>
                  <a:pt x="14" y="3"/>
                </a:lnTo>
                <a:lnTo>
                  <a:pt x="19" y="2"/>
                </a:lnTo>
                <a:lnTo>
                  <a:pt x="24" y="0"/>
                </a:lnTo>
              </a:path>
            </a:pathLst>
          </a:custGeom>
          <a:noFill/>
          <a:ln w="317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8876" name="Freeform 1268"/>
          <p:cNvSpPr>
            <a:spLocks/>
          </p:cNvSpPr>
          <p:nvPr/>
        </p:nvSpPr>
        <p:spPr bwMode="auto">
          <a:xfrm>
            <a:off x="1216378" y="1971675"/>
            <a:ext cx="4264378" cy="3702050"/>
          </a:xfrm>
          <a:custGeom>
            <a:avLst/>
            <a:gdLst>
              <a:gd name="T0" fmla="*/ 2147483647 w 2686"/>
              <a:gd name="T1" fmla="*/ 2147483647 h 2332"/>
              <a:gd name="T2" fmla="*/ 2147483647 w 2686"/>
              <a:gd name="T3" fmla="*/ 2147483647 h 2332"/>
              <a:gd name="T4" fmla="*/ 2147483647 w 2686"/>
              <a:gd name="T5" fmla="*/ 2147483647 h 2332"/>
              <a:gd name="T6" fmla="*/ 2147483647 w 2686"/>
              <a:gd name="T7" fmla="*/ 2147483647 h 2332"/>
              <a:gd name="T8" fmla="*/ 2147483647 w 2686"/>
              <a:gd name="T9" fmla="*/ 2147483647 h 2332"/>
              <a:gd name="T10" fmla="*/ 2147483647 w 2686"/>
              <a:gd name="T11" fmla="*/ 2147483647 h 2332"/>
              <a:gd name="T12" fmla="*/ 2147483647 w 2686"/>
              <a:gd name="T13" fmla="*/ 2147483647 h 2332"/>
              <a:gd name="T14" fmla="*/ 2147483647 w 2686"/>
              <a:gd name="T15" fmla="*/ 2147483647 h 2332"/>
              <a:gd name="T16" fmla="*/ 2147483647 w 2686"/>
              <a:gd name="T17" fmla="*/ 2147483647 h 2332"/>
              <a:gd name="T18" fmla="*/ 2147483647 w 2686"/>
              <a:gd name="T19" fmla="*/ 2147483647 h 2332"/>
              <a:gd name="T20" fmla="*/ 2147483647 w 2686"/>
              <a:gd name="T21" fmla="*/ 2147483647 h 2332"/>
              <a:gd name="T22" fmla="*/ 2147483647 w 2686"/>
              <a:gd name="T23" fmla="*/ 2147483647 h 2332"/>
              <a:gd name="T24" fmla="*/ 2147483647 w 2686"/>
              <a:gd name="T25" fmla="*/ 2147483647 h 2332"/>
              <a:gd name="T26" fmla="*/ 2147483647 w 2686"/>
              <a:gd name="T27" fmla="*/ 2147483647 h 2332"/>
              <a:gd name="T28" fmla="*/ 2147483647 w 2686"/>
              <a:gd name="T29" fmla="*/ 2147483647 h 2332"/>
              <a:gd name="T30" fmla="*/ 2147483647 w 2686"/>
              <a:gd name="T31" fmla="*/ 2147483647 h 2332"/>
              <a:gd name="T32" fmla="*/ 2147483647 w 2686"/>
              <a:gd name="T33" fmla="*/ 2147483647 h 2332"/>
              <a:gd name="T34" fmla="*/ 2147483647 w 2686"/>
              <a:gd name="T35" fmla="*/ 2147483647 h 2332"/>
              <a:gd name="T36" fmla="*/ 2147483647 w 2686"/>
              <a:gd name="T37" fmla="*/ 2147483647 h 2332"/>
              <a:gd name="T38" fmla="*/ 2147483647 w 2686"/>
              <a:gd name="T39" fmla="*/ 2147483647 h 2332"/>
              <a:gd name="T40" fmla="*/ 2147483647 w 2686"/>
              <a:gd name="T41" fmla="*/ 2147483647 h 2332"/>
              <a:gd name="T42" fmla="*/ 2147483647 w 2686"/>
              <a:gd name="T43" fmla="*/ 2147483647 h 2332"/>
              <a:gd name="T44" fmla="*/ 2147483647 w 2686"/>
              <a:gd name="T45" fmla="*/ 2147483647 h 2332"/>
              <a:gd name="T46" fmla="*/ 2147483647 w 2686"/>
              <a:gd name="T47" fmla="*/ 2147483647 h 2332"/>
              <a:gd name="T48" fmla="*/ 2147483647 w 2686"/>
              <a:gd name="T49" fmla="*/ 2147483647 h 2332"/>
              <a:gd name="T50" fmla="*/ 2147483647 w 2686"/>
              <a:gd name="T51" fmla="*/ 2147483647 h 2332"/>
              <a:gd name="T52" fmla="*/ 2147483647 w 2686"/>
              <a:gd name="T53" fmla="*/ 2147483647 h 2332"/>
              <a:gd name="T54" fmla="*/ 2147483647 w 2686"/>
              <a:gd name="T55" fmla="*/ 2147483647 h 2332"/>
              <a:gd name="T56" fmla="*/ 2147483647 w 2686"/>
              <a:gd name="T57" fmla="*/ 2147483647 h 2332"/>
              <a:gd name="T58" fmla="*/ 2147483647 w 2686"/>
              <a:gd name="T59" fmla="*/ 2147483647 h 2332"/>
              <a:gd name="T60" fmla="*/ 2147483647 w 2686"/>
              <a:gd name="T61" fmla="*/ 2147483647 h 2332"/>
              <a:gd name="T62" fmla="*/ 2147483647 w 2686"/>
              <a:gd name="T63" fmla="*/ 2147483647 h 2332"/>
              <a:gd name="T64" fmla="*/ 2147483647 w 2686"/>
              <a:gd name="T65" fmla="*/ 2147483647 h 2332"/>
              <a:gd name="T66" fmla="*/ 2147483647 w 2686"/>
              <a:gd name="T67" fmla="*/ 2147483647 h 2332"/>
              <a:gd name="T68" fmla="*/ 2147483647 w 2686"/>
              <a:gd name="T69" fmla="*/ 2147483647 h 2332"/>
              <a:gd name="T70" fmla="*/ 2147483647 w 2686"/>
              <a:gd name="T71" fmla="*/ 2147483647 h 2332"/>
              <a:gd name="T72" fmla="*/ 2147483647 w 2686"/>
              <a:gd name="T73" fmla="*/ 2147483647 h 2332"/>
              <a:gd name="T74" fmla="*/ 2147483647 w 2686"/>
              <a:gd name="T75" fmla="*/ 2147483647 h 2332"/>
              <a:gd name="T76" fmla="*/ 2147483647 w 2686"/>
              <a:gd name="T77" fmla="*/ 2147483647 h 2332"/>
              <a:gd name="T78" fmla="*/ 2147483647 w 2686"/>
              <a:gd name="T79" fmla="*/ 2147483647 h 2332"/>
              <a:gd name="T80" fmla="*/ 2147483647 w 2686"/>
              <a:gd name="T81" fmla="*/ 2147483647 h 2332"/>
              <a:gd name="T82" fmla="*/ 2147483647 w 2686"/>
              <a:gd name="T83" fmla="*/ 2147483647 h 2332"/>
              <a:gd name="T84" fmla="*/ 2147483647 w 2686"/>
              <a:gd name="T85" fmla="*/ 0 h 2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86" h="2332">
                <a:moveTo>
                  <a:pt x="1344" y="0"/>
                </a:moveTo>
                <a:lnTo>
                  <a:pt x="1412" y="2"/>
                </a:lnTo>
                <a:lnTo>
                  <a:pt x="1480" y="8"/>
                </a:lnTo>
                <a:lnTo>
                  <a:pt x="1548" y="14"/>
                </a:lnTo>
                <a:lnTo>
                  <a:pt x="1613" y="25"/>
                </a:lnTo>
                <a:lnTo>
                  <a:pt x="1678" y="38"/>
                </a:lnTo>
                <a:lnTo>
                  <a:pt x="1743" y="54"/>
                </a:lnTo>
                <a:lnTo>
                  <a:pt x="1804" y="71"/>
                </a:lnTo>
                <a:lnTo>
                  <a:pt x="1866" y="92"/>
                </a:lnTo>
                <a:lnTo>
                  <a:pt x="1925" y="115"/>
                </a:lnTo>
                <a:lnTo>
                  <a:pt x="1983" y="142"/>
                </a:lnTo>
                <a:lnTo>
                  <a:pt x="2039" y="171"/>
                </a:lnTo>
                <a:lnTo>
                  <a:pt x="2094" y="200"/>
                </a:lnTo>
                <a:lnTo>
                  <a:pt x="2147" y="232"/>
                </a:lnTo>
                <a:lnTo>
                  <a:pt x="2196" y="267"/>
                </a:lnTo>
                <a:lnTo>
                  <a:pt x="2246" y="303"/>
                </a:lnTo>
                <a:lnTo>
                  <a:pt x="2292" y="344"/>
                </a:lnTo>
                <a:lnTo>
                  <a:pt x="2336" y="384"/>
                </a:lnTo>
                <a:lnTo>
                  <a:pt x="2379" y="426"/>
                </a:lnTo>
                <a:lnTo>
                  <a:pt x="2420" y="470"/>
                </a:lnTo>
                <a:lnTo>
                  <a:pt x="2457" y="516"/>
                </a:lnTo>
                <a:lnTo>
                  <a:pt x="2491" y="562"/>
                </a:lnTo>
                <a:lnTo>
                  <a:pt x="2524" y="612"/>
                </a:lnTo>
                <a:lnTo>
                  <a:pt x="2554" y="662"/>
                </a:lnTo>
                <a:lnTo>
                  <a:pt x="2580" y="714"/>
                </a:lnTo>
                <a:lnTo>
                  <a:pt x="2604" y="766"/>
                </a:lnTo>
                <a:lnTo>
                  <a:pt x="2626" y="820"/>
                </a:lnTo>
                <a:lnTo>
                  <a:pt x="2645" y="875"/>
                </a:lnTo>
                <a:lnTo>
                  <a:pt x="2659" y="933"/>
                </a:lnTo>
                <a:lnTo>
                  <a:pt x="2670" y="989"/>
                </a:lnTo>
                <a:lnTo>
                  <a:pt x="2679" y="1048"/>
                </a:lnTo>
                <a:lnTo>
                  <a:pt x="2684" y="1108"/>
                </a:lnTo>
                <a:lnTo>
                  <a:pt x="2686" y="1167"/>
                </a:lnTo>
                <a:lnTo>
                  <a:pt x="2684" y="1226"/>
                </a:lnTo>
                <a:lnTo>
                  <a:pt x="2679" y="1286"/>
                </a:lnTo>
                <a:lnTo>
                  <a:pt x="2670" y="1344"/>
                </a:lnTo>
                <a:lnTo>
                  <a:pt x="2659" y="1401"/>
                </a:lnTo>
                <a:lnTo>
                  <a:pt x="2645" y="1457"/>
                </a:lnTo>
                <a:lnTo>
                  <a:pt x="2626" y="1512"/>
                </a:lnTo>
                <a:lnTo>
                  <a:pt x="2604" y="1566"/>
                </a:lnTo>
                <a:lnTo>
                  <a:pt x="2580" y="1620"/>
                </a:lnTo>
                <a:lnTo>
                  <a:pt x="2554" y="1672"/>
                </a:lnTo>
                <a:lnTo>
                  <a:pt x="2524" y="1722"/>
                </a:lnTo>
                <a:lnTo>
                  <a:pt x="2491" y="1770"/>
                </a:lnTo>
                <a:lnTo>
                  <a:pt x="2457" y="1818"/>
                </a:lnTo>
                <a:lnTo>
                  <a:pt x="2420" y="1864"/>
                </a:lnTo>
                <a:lnTo>
                  <a:pt x="2379" y="1908"/>
                </a:lnTo>
                <a:lnTo>
                  <a:pt x="2336" y="1950"/>
                </a:lnTo>
                <a:lnTo>
                  <a:pt x="2292" y="1990"/>
                </a:lnTo>
                <a:lnTo>
                  <a:pt x="2246" y="2029"/>
                </a:lnTo>
                <a:lnTo>
                  <a:pt x="2196" y="2065"/>
                </a:lnTo>
                <a:lnTo>
                  <a:pt x="2147" y="2100"/>
                </a:lnTo>
                <a:lnTo>
                  <a:pt x="2094" y="2132"/>
                </a:lnTo>
                <a:lnTo>
                  <a:pt x="2039" y="2163"/>
                </a:lnTo>
                <a:lnTo>
                  <a:pt x="1983" y="2190"/>
                </a:lnTo>
                <a:lnTo>
                  <a:pt x="1925" y="2217"/>
                </a:lnTo>
                <a:lnTo>
                  <a:pt x="1866" y="2240"/>
                </a:lnTo>
                <a:lnTo>
                  <a:pt x="1804" y="2261"/>
                </a:lnTo>
                <a:lnTo>
                  <a:pt x="1743" y="2280"/>
                </a:lnTo>
                <a:lnTo>
                  <a:pt x="1678" y="2296"/>
                </a:lnTo>
                <a:lnTo>
                  <a:pt x="1613" y="2309"/>
                </a:lnTo>
                <a:lnTo>
                  <a:pt x="1548" y="2319"/>
                </a:lnTo>
                <a:lnTo>
                  <a:pt x="1480" y="2326"/>
                </a:lnTo>
                <a:lnTo>
                  <a:pt x="1412" y="2330"/>
                </a:lnTo>
                <a:lnTo>
                  <a:pt x="1344" y="2332"/>
                </a:lnTo>
                <a:lnTo>
                  <a:pt x="1274" y="2330"/>
                </a:lnTo>
                <a:lnTo>
                  <a:pt x="1207" y="2326"/>
                </a:lnTo>
                <a:lnTo>
                  <a:pt x="1139" y="2319"/>
                </a:lnTo>
                <a:lnTo>
                  <a:pt x="1073" y="2309"/>
                </a:lnTo>
                <a:lnTo>
                  <a:pt x="1008" y="2296"/>
                </a:lnTo>
                <a:lnTo>
                  <a:pt x="945" y="2280"/>
                </a:lnTo>
                <a:lnTo>
                  <a:pt x="883" y="2261"/>
                </a:lnTo>
                <a:lnTo>
                  <a:pt x="822" y="2240"/>
                </a:lnTo>
                <a:lnTo>
                  <a:pt x="762" y="2217"/>
                </a:lnTo>
                <a:lnTo>
                  <a:pt x="704" y="2190"/>
                </a:lnTo>
                <a:lnTo>
                  <a:pt x="648" y="2163"/>
                </a:lnTo>
                <a:lnTo>
                  <a:pt x="593" y="2132"/>
                </a:lnTo>
                <a:lnTo>
                  <a:pt x="540" y="2100"/>
                </a:lnTo>
                <a:lnTo>
                  <a:pt x="489" y="2065"/>
                </a:lnTo>
                <a:lnTo>
                  <a:pt x="442" y="2029"/>
                </a:lnTo>
                <a:lnTo>
                  <a:pt x="394" y="1990"/>
                </a:lnTo>
                <a:lnTo>
                  <a:pt x="349" y="1950"/>
                </a:lnTo>
                <a:lnTo>
                  <a:pt x="308" y="1908"/>
                </a:lnTo>
                <a:lnTo>
                  <a:pt x="268" y="1864"/>
                </a:lnTo>
                <a:lnTo>
                  <a:pt x="230" y="1818"/>
                </a:lnTo>
                <a:lnTo>
                  <a:pt x="196" y="1770"/>
                </a:lnTo>
                <a:lnTo>
                  <a:pt x="164" y="1722"/>
                </a:lnTo>
                <a:lnTo>
                  <a:pt x="133" y="1672"/>
                </a:lnTo>
                <a:lnTo>
                  <a:pt x="106" y="1620"/>
                </a:lnTo>
                <a:lnTo>
                  <a:pt x="82" y="1566"/>
                </a:lnTo>
                <a:lnTo>
                  <a:pt x="61" y="1512"/>
                </a:lnTo>
                <a:lnTo>
                  <a:pt x="42" y="1457"/>
                </a:lnTo>
                <a:lnTo>
                  <a:pt x="27" y="1401"/>
                </a:lnTo>
                <a:lnTo>
                  <a:pt x="15" y="1344"/>
                </a:lnTo>
                <a:lnTo>
                  <a:pt x="7" y="1286"/>
                </a:lnTo>
                <a:lnTo>
                  <a:pt x="2" y="1226"/>
                </a:lnTo>
                <a:lnTo>
                  <a:pt x="0" y="1167"/>
                </a:lnTo>
                <a:lnTo>
                  <a:pt x="2" y="1108"/>
                </a:lnTo>
                <a:lnTo>
                  <a:pt x="7" y="1048"/>
                </a:lnTo>
                <a:lnTo>
                  <a:pt x="15" y="989"/>
                </a:lnTo>
                <a:lnTo>
                  <a:pt x="27" y="933"/>
                </a:lnTo>
                <a:lnTo>
                  <a:pt x="42" y="875"/>
                </a:lnTo>
                <a:lnTo>
                  <a:pt x="61" y="820"/>
                </a:lnTo>
                <a:lnTo>
                  <a:pt x="82" y="766"/>
                </a:lnTo>
                <a:lnTo>
                  <a:pt x="106" y="714"/>
                </a:lnTo>
                <a:lnTo>
                  <a:pt x="133" y="662"/>
                </a:lnTo>
                <a:lnTo>
                  <a:pt x="164" y="612"/>
                </a:lnTo>
                <a:lnTo>
                  <a:pt x="196" y="562"/>
                </a:lnTo>
                <a:lnTo>
                  <a:pt x="230" y="516"/>
                </a:lnTo>
                <a:lnTo>
                  <a:pt x="268" y="470"/>
                </a:lnTo>
                <a:lnTo>
                  <a:pt x="308" y="426"/>
                </a:lnTo>
                <a:lnTo>
                  <a:pt x="349" y="384"/>
                </a:lnTo>
                <a:lnTo>
                  <a:pt x="394" y="344"/>
                </a:lnTo>
                <a:lnTo>
                  <a:pt x="442" y="303"/>
                </a:lnTo>
                <a:lnTo>
                  <a:pt x="489" y="267"/>
                </a:lnTo>
                <a:lnTo>
                  <a:pt x="540" y="232"/>
                </a:lnTo>
                <a:lnTo>
                  <a:pt x="593" y="200"/>
                </a:lnTo>
                <a:lnTo>
                  <a:pt x="648" y="171"/>
                </a:lnTo>
                <a:lnTo>
                  <a:pt x="704" y="142"/>
                </a:lnTo>
                <a:lnTo>
                  <a:pt x="762" y="115"/>
                </a:lnTo>
                <a:lnTo>
                  <a:pt x="822" y="92"/>
                </a:lnTo>
                <a:lnTo>
                  <a:pt x="883" y="71"/>
                </a:lnTo>
                <a:lnTo>
                  <a:pt x="945" y="54"/>
                </a:lnTo>
                <a:lnTo>
                  <a:pt x="1008" y="38"/>
                </a:lnTo>
                <a:lnTo>
                  <a:pt x="1073" y="25"/>
                </a:lnTo>
                <a:lnTo>
                  <a:pt x="1139" y="14"/>
                </a:lnTo>
                <a:lnTo>
                  <a:pt x="1207" y="8"/>
                </a:lnTo>
                <a:lnTo>
                  <a:pt x="1274" y="2"/>
                </a:lnTo>
                <a:lnTo>
                  <a:pt x="134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7" name="Freeform 1269"/>
          <p:cNvSpPr>
            <a:spLocks/>
          </p:cNvSpPr>
          <p:nvPr/>
        </p:nvSpPr>
        <p:spPr bwMode="auto">
          <a:xfrm>
            <a:off x="1298223" y="1971675"/>
            <a:ext cx="4264378" cy="3702050"/>
          </a:xfrm>
          <a:custGeom>
            <a:avLst/>
            <a:gdLst>
              <a:gd name="T0" fmla="*/ 2147483647 w 2686"/>
              <a:gd name="T1" fmla="*/ 2147483647 h 2332"/>
              <a:gd name="T2" fmla="*/ 2147483647 w 2686"/>
              <a:gd name="T3" fmla="*/ 2147483647 h 2332"/>
              <a:gd name="T4" fmla="*/ 2147483647 w 2686"/>
              <a:gd name="T5" fmla="*/ 2147483647 h 2332"/>
              <a:gd name="T6" fmla="*/ 2147483647 w 2686"/>
              <a:gd name="T7" fmla="*/ 2147483647 h 2332"/>
              <a:gd name="T8" fmla="*/ 2147483647 w 2686"/>
              <a:gd name="T9" fmla="*/ 2147483647 h 2332"/>
              <a:gd name="T10" fmla="*/ 2147483647 w 2686"/>
              <a:gd name="T11" fmla="*/ 2147483647 h 2332"/>
              <a:gd name="T12" fmla="*/ 2147483647 w 2686"/>
              <a:gd name="T13" fmla="*/ 2147483647 h 2332"/>
              <a:gd name="T14" fmla="*/ 2147483647 w 2686"/>
              <a:gd name="T15" fmla="*/ 2147483647 h 2332"/>
              <a:gd name="T16" fmla="*/ 2147483647 w 2686"/>
              <a:gd name="T17" fmla="*/ 2147483647 h 2332"/>
              <a:gd name="T18" fmla="*/ 2147483647 w 2686"/>
              <a:gd name="T19" fmla="*/ 2147483647 h 2332"/>
              <a:gd name="T20" fmla="*/ 2147483647 w 2686"/>
              <a:gd name="T21" fmla="*/ 2147483647 h 2332"/>
              <a:gd name="T22" fmla="*/ 2147483647 w 2686"/>
              <a:gd name="T23" fmla="*/ 2147483647 h 2332"/>
              <a:gd name="T24" fmla="*/ 2147483647 w 2686"/>
              <a:gd name="T25" fmla="*/ 2147483647 h 2332"/>
              <a:gd name="T26" fmla="*/ 2147483647 w 2686"/>
              <a:gd name="T27" fmla="*/ 2147483647 h 2332"/>
              <a:gd name="T28" fmla="*/ 2147483647 w 2686"/>
              <a:gd name="T29" fmla="*/ 2147483647 h 2332"/>
              <a:gd name="T30" fmla="*/ 2147483647 w 2686"/>
              <a:gd name="T31" fmla="*/ 2147483647 h 2332"/>
              <a:gd name="T32" fmla="*/ 2147483647 w 2686"/>
              <a:gd name="T33" fmla="*/ 2147483647 h 2332"/>
              <a:gd name="T34" fmla="*/ 2147483647 w 2686"/>
              <a:gd name="T35" fmla="*/ 2147483647 h 2332"/>
              <a:gd name="T36" fmla="*/ 2147483647 w 2686"/>
              <a:gd name="T37" fmla="*/ 2147483647 h 2332"/>
              <a:gd name="T38" fmla="*/ 2147483647 w 2686"/>
              <a:gd name="T39" fmla="*/ 2147483647 h 2332"/>
              <a:gd name="T40" fmla="*/ 2147483647 w 2686"/>
              <a:gd name="T41" fmla="*/ 2147483647 h 2332"/>
              <a:gd name="T42" fmla="*/ 2147483647 w 2686"/>
              <a:gd name="T43" fmla="*/ 2147483647 h 2332"/>
              <a:gd name="T44" fmla="*/ 2147483647 w 2686"/>
              <a:gd name="T45" fmla="*/ 2147483647 h 2332"/>
              <a:gd name="T46" fmla="*/ 2147483647 w 2686"/>
              <a:gd name="T47" fmla="*/ 2147483647 h 2332"/>
              <a:gd name="T48" fmla="*/ 2147483647 w 2686"/>
              <a:gd name="T49" fmla="*/ 2147483647 h 2332"/>
              <a:gd name="T50" fmla="*/ 2147483647 w 2686"/>
              <a:gd name="T51" fmla="*/ 2147483647 h 2332"/>
              <a:gd name="T52" fmla="*/ 2147483647 w 2686"/>
              <a:gd name="T53" fmla="*/ 2147483647 h 2332"/>
              <a:gd name="T54" fmla="*/ 2147483647 w 2686"/>
              <a:gd name="T55" fmla="*/ 2147483647 h 2332"/>
              <a:gd name="T56" fmla="*/ 2147483647 w 2686"/>
              <a:gd name="T57" fmla="*/ 2147483647 h 2332"/>
              <a:gd name="T58" fmla="*/ 2147483647 w 2686"/>
              <a:gd name="T59" fmla="*/ 2147483647 h 2332"/>
              <a:gd name="T60" fmla="*/ 2147483647 w 2686"/>
              <a:gd name="T61" fmla="*/ 2147483647 h 2332"/>
              <a:gd name="T62" fmla="*/ 2147483647 w 2686"/>
              <a:gd name="T63" fmla="*/ 2147483647 h 2332"/>
              <a:gd name="T64" fmla="*/ 2147483647 w 2686"/>
              <a:gd name="T65" fmla="*/ 2147483647 h 2332"/>
              <a:gd name="T66" fmla="*/ 2147483647 w 2686"/>
              <a:gd name="T67" fmla="*/ 2147483647 h 2332"/>
              <a:gd name="T68" fmla="*/ 2147483647 w 2686"/>
              <a:gd name="T69" fmla="*/ 2147483647 h 2332"/>
              <a:gd name="T70" fmla="*/ 2147483647 w 2686"/>
              <a:gd name="T71" fmla="*/ 2147483647 h 2332"/>
              <a:gd name="T72" fmla="*/ 2147483647 w 2686"/>
              <a:gd name="T73" fmla="*/ 2147483647 h 2332"/>
              <a:gd name="T74" fmla="*/ 2147483647 w 2686"/>
              <a:gd name="T75" fmla="*/ 2147483647 h 2332"/>
              <a:gd name="T76" fmla="*/ 2147483647 w 2686"/>
              <a:gd name="T77" fmla="*/ 2147483647 h 2332"/>
              <a:gd name="T78" fmla="*/ 2147483647 w 2686"/>
              <a:gd name="T79" fmla="*/ 2147483647 h 2332"/>
              <a:gd name="T80" fmla="*/ 2147483647 w 2686"/>
              <a:gd name="T81" fmla="*/ 2147483647 h 2332"/>
              <a:gd name="T82" fmla="*/ 2147483647 w 2686"/>
              <a:gd name="T83" fmla="*/ 2147483647 h 2332"/>
              <a:gd name="T84" fmla="*/ 2147483647 w 2686"/>
              <a:gd name="T85" fmla="*/ 0 h 2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86" h="2332">
                <a:moveTo>
                  <a:pt x="1344" y="0"/>
                </a:moveTo>
                <a:lnTo>
                  <a:pt x="1412" y="2"/>
                </a:lnTo>
                <a:lnTo>
                  <a:pt x="1480" y="8"/>
                </a:lnTo>
                <a:lnTo>
                  <a:pt x="1548" y="14"/>
                </a:lnTo>
                <a:lnTo>
                  <a:pt x="1613" y="25"/>
                </a:lnTo>
                <a:lnTo>
                  <a:pt x="1678" y="38"/>
                </a:lnTo>
                <a:lnTo>
                  <a:pt x="1743" y="54"/>
                </a:lnTo>
                <a:lnTo>
                  <a:pt x="1804" y="71"/>
                </a:lnTo>
                <a:lnTo>
                  <a:pt x="1866" y="92"/>
                </a:lnTo>
                <a:lnTo>
                  <a:pt x="1925" y="115"/>
                </a:lnTo>
                <a:lnTo>
                  <a:pt x="1983" y="142"/>
                </a:lnTo>
                <a:lnTo>
                  <a:pt x="2039" y="171"/>
                </a:lnTo>
                <a:lnTo>
                  <a:pt x="2094" y="200"/>
                </a:lnTo>
                <a:lnTo>
                  <a:pt x="2147" y="232"/>
                </a:lnTo>
                <a:lnTo>
                  <a:pt x="2196" y="267"/>
                </a:lnTo>
                <a:lnTo>
                  <a:pt x="2246" y="303"/>
                </a:lnTo>
                <a:lnTo>
                  <a:pt x="2292" y="344"/>
                </a:lnTo>
                <a:lnTo>
                  <a:pt x="2336" y="384"/>
                </a:lnTo>
                <a:lnTo>
                  <a:pt x="2379" y="426"/>
                </a:lnTo>
                <a:lnTo>
                  <a:pt x="2420" y="470"/>
                </a:lnTo>
                <a:lnTo>
                  <a:pt x="2457" y="516"/>
                </a:lnTo>
                <a:lnTo>
                  <a:pt x="2491" y="562"/>
                </a:lnTo>
                <a:lnTo>
                  <a:pt x="2524" y="612"/>
                </a:lnTo>
                <a:lnTo>
                  <a:pt x="2554" y="662"/>
                </a:lnTo>
                <a:lnTo>
                  <a:pt x="2580" y="714"/>
                </a:lnTo>
                <a:lnTo>
                  <a:pt x="2604" y="766"/>
                </a:lnTo>
                <a:lnTo>
                  <a:pt x="2626" y="820"/>
                </a:lnTo>
                <a:lnTo>
                  <a:pt x="2645" y="875"/>
                </a:lnTo>
                <a:lnTo>
                  <a:pt x="2659" y="933"/>
                </a:lnTo>
                <a:lnTo>
                  <a:pt x="2670" y="989"/>
                </a:lnTo>
                <a:lnTo>
                  <a:pt x="2679" y="1048"/>
                </a:lnTo>
                <a:lnTo>
                  <a:pt x="2684" y="1108"/>
                </a:lnTo>
                <a:lnTo>
                  <a:pt x="2686" y="1167"/>
                </a:lnTo>
                <a:lnTo>
                  <a:pt x="2684" y="1226"/>
                </a:lnTo>
                <a:lnTo>
                  <a:pt x="2679" y="1286"/>
                </a:lnTo>
                <a:lnTo>
                  <a:pt x="2670" y="1344"/>
                </a:lnTo>
                <a:lnTo>
                  <a:pt x="2659" y="1401"/>
                </a:lnTo>
                <a:lnTo>
                  <a:pt x="2645" y="1457"/>
                </a:lnTo>
                <a:lnTo>
                  <a:pt x="2626" y="1512"/>
                </a:lnTo>
                <a:lnTo>
                  <a:pt x="2604" y="1566"/>
                </a:lnTo>
                <a:lnTo>
                  <a:pt x="2580" y="1620"/>
                </a:lnTo>
                <a:lnTo>
                  <a:pt x="2554" y="1672"/>
                </a:lnTo>
                <a:lnTo>
                  <a:pt x="2524" y="1722"/>
                </a:lnTo>
                <a:lnTo>
                  <a:pt x="2491" y="1770"/>
                </a:lnTo>
                <a:lnTo>
                  <a:pt x="2457" y="1818"/>
                </a:lnTo>
                <a:lnTo>
                  <a:pt x="2420" y="1864"/>
                </a:lnTo>
                <a:lnTo>
                  <a:pt x="2379" y="1908"/>
                </a:lnTo>
                <a:lnTo>
                  <a:pt x="2336" y="1950"/>
                </a:lnTo>
                <a:lnTo>
                  <a:pt x="2292" y="1990"/>
                </a:lnTo>
                <a:lnTo>
                  <a:pt x="2246" y="2029"/>
                </a:lnTo>
                <a:lnTo>
                  <a:pt x="2196" y="2065"/>
                </a:lnTo>
                <a:lnTo>
                  <a:pt x="2147" y="2100"/>
                </a:lnTo>
                <a:lnTo>
                  <a:pt x="2094" y="2132"/>
                </a:lnTo>
                <a:lnTo>
                  <a:pt x="2039" y="2163"/>
                </a:lnTo>
                <a:lnTo>
                  <a:pt x="1983" y="2190"/>
                </a:lnTo>
                <a:lnTo>
                  <a:pt x="1925" y="2217"/>
                </a:lnTo>
                <a:lnTo>
                  <a:pt x="1866" y="2240"/>
                </a:lnTo>
                <a:lnTo>
                  <a:pt x="1804" y="2261"/>
                </a:lnTo>
                <a:lnTo>
                  <a:pt x="1743" y="2280"/>
                </a:lnTo>
                <a:lnTo>
                  <a:pt x="1678" y="2296"/>
                </a:lnTo>
                <a:lnTo>
                  <a:pt x="1613" y="2309"/>
                </a:lnTo>
                <a:lnTo>
                  <a:pt x="1548" y="2319"/>
                </a:lnTo>
                <a:lnTo>
                  <a:pt x="1480" y="2326"/>
                </a:lnTo>
                <a:lnTo>
                  <a:pt x="1412" y="2330"/>
                </a:lnTo>
                <a:lnTo>
                  <a:pt x="1344" y="2332"/>
                </a:lnTo>
                <a:lnTo>
                  <a:pt x="1274" y="2330"/>
                </a:lnTo>
                <a:lnTo>
                  <a:pt x="1207" y="2326"/>
                </a:lnTo>
                <a:lnTo>
                  <a:pt x="1139" y="2319"/>
                </a:lnTo>
                <a:lnTo>
                  <a:pt x="1073" y="2309"/>
                </a:lnTo>
                <a:lnTo>
                  <a:pt x="1008" y="2296"/>
                </a:lnTo>
                <a:lnTo>
                  <a:pt x="945" y="2280"/>
                </a:lnTo>
                <a:lnTo>
                  <a:pt x="883" y="2261"/>
                </a:lnTo>
                <a:lnTo>
                  <a:pt x="822" y="2240"/>
                </a:lnTo>
                <a:lnTo>
                  <a:pt x="762" y="2217"/>
                </a:lnTo>
                <a:lnTo>
                  <a:pt x="704" y="2190"/>
                </a:lnTo>
                <a:lnTo>
                  <a:pt x="648" y="2163"/>
                </a:lnTo>
                <a:lnTo>
                  <a:pt x="593" y="2132"/>
                </a:lnTo>
                <a:lnTo>
                  <a:pt x="540" y="2100"/>
                </a:lnTo>
                <a:lnTo>
                  <a:pt x="489" y="2065"/>
                </a:lnTo>
                <a:lnTo>
                  <a:pt x="442" y="2029"/>
                </a:lnTo>
                <a:lnTo>
                  <a:pt x="394" y="1990"/>
                </a:lnTo>
                <a:lnTo>
                  <a:pt x="349" y="1950"/>
                </a:lnTo>
                <a:lnTo>
                  <a:pt x="308" y="1908"/>
                </a:lnTo>
                <a:lnTo>
                  <a:pt x="268" y="1864"/>
                </a:lnTo>
                <a:lnTo>
                  <a:pt x="230" y="1818"/>
                </a:lnTo>
                <a:lnTo>
                  <a:pt x="196" y="1770"/>
                </a:lnTo>
                <a:lnTo>
                  <a:pt x="164" y="1722"/>
                </a:lnTo>
                <a:lnTo>
                  <a:pt x="133" y="1672"/>
                </a:lnTo>
                <a:lnTo>
                  <a:pt x="106" y="1620"/>
                </a:lnTo>
                <a:lnTo>
                  <a:pt x="82" y="1566"/>
                </a:lnTo>
                <a:lnTo>
                  <a:pt x="61" y="1512"/>
                </a:lnTo>
                <a:lnTo>
                  <a:pt x="42" y="1457"/>
                </a:lnTo>
                <a:lnTo>
                  <a:pt x="27" y="1401"/>
                </a:lnTo>
                <a:lnTo>
                  <a:pt x="15" y="1344"/>
                </a:lnTo>
                <a:lnTo>
                  <a:pt x="7" y="1286"/>
                </a:lnTo>
                <a:lnTo>
                  <a:pt x="2" y="1226"/>
                </a:lnTo>
                <a:lnTo>
                  <a:pt x="0" y="1167"/>
                </a:lnTo>
                <a:lnTo>
                  <a:pt x="2" y="1108"/>
                </a:lnTo>
                <a:lnTo>
                  <a:pt x="7" y="1048"/>
                </a:lnTo>
                <a:lnTo>
                  <a:pt x="15" y="989"/>
                </a:lnTo>
                <a:lnTo>
                  <a:pt x="27" y="933"/>
                </a:lnTo>
                <a:lnTo>
                  <a:pt x="42" y="875"/>
                </a:lnTo>
                <a:lnTo>
                  <a:pt x="61" y="820"/>
                </a:lnTo>
                <a:lnTo>
                  <a:pt x="82" y="766"/>
                </a:lnTo>
                <a:lnTo>
                  <a:pt x="106" y="714"/>
                </a:lnTo>
                <a:lnTo>
                  <a:pt x="133" y="662"/>
                </a:lnTo>
                <a:lnTo>
                  <a:pt x="164" y="612"/>
                </a:lnTo>
                <a:lnTo>
                  <a:pt x="196" y="562"/>
                </a:lnTo>
                <a:lnTo>
                  <a:pt x="230" y="516"/>
                </a:lnTo>
                <a:lnTo>
                  <a:pt x="268" y="470"/>
                </a:lnTo>
                <a:lnTo>
                  <a:pt x="308" y="426"/>
                </a:lnTo>
                <a:lnTo>
                  <a:pt x="349" y="384"/>
                </a:lnTo>
                <a:lnTo>
                  <a:pt x="394" y="344"/>
                </a:lnTo>
                <a:lnTo>
                  <a:pt x="442" y="303"/>
                </a:lnTo>
                <a:lnTo>
                  <a:pt x="489" y="267"/>
                </a:lnTo>
                <a:lnTo>
                  <a:pt x="540" y="232"/>
                </a:lnTo>
                <a:lnTo>
                  <a:pt x="593" y="200"/>
                </a:lnTo>
                <a:lnTo>
                  <a:pt x="648" y="171"/>
                </a:lnTo>
                <a:lnTo>
                  <a:pt x="704" y="142"/>
                </a:lnTo>
                <a:lnTo>
                  <a:pt x="762" y="115"/>
                </a:lnTo>
                <a:lnTo>
                  <a:pt x="822" y="92"/>
                </a:lnTo>
                <a:lnTo>
                  <a:pt x="883" y="71"/>
                </a:lnTo>
                <a:lnTo>
                  <a:pt x="945" y="54"/>
                </a:lnTo>
                <a:lnTo>
                  <a:pt x="1008" y="38"/>
                </a:lnTo>
                <a:lnTo>
                  <a:pt x="1073" y="25"/>
                </a:lnTo>
                <a:lnTo>
                  <a:pt x="1139" y="14"/>
                </a:lnTo>
                <a:lnTo>
                  <a:pt x="1207" y="8"/>
                </a:lnTo>
                <a:lnTo>
                  <a:pt x="1274" y="2"/>
                </a:lnTo>
                <a:lnTo>
                  <a:pt x="1344" y="0"/>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8878" name="Freeform 1270"/>
          <p:cNvSpPr>
            <a:spLocks/>
          </p:cNvSpPr>
          <p:nvPr/>
        </p:nvSpPr>
        <p:spPr bwMode="auto">
          <a:xfrm>
            <a:off x="1286985" y="1752600"/>
            <a:ext cx="4214989" cy="3841750"/>
          </a:xfrm>
          <a:custGeom>
            <a:avLst/>
            <a:gdLst>
              <a:gd name="T0" fmla="*/ 2147483647 w 2655"/>
              <a:gd name="T1" fmla="*/ 2147483647 h 2420"/>
              <a:gd name="T2" fmla="*/ 2147483647 w 2655"/>
              <a:gd name="T3" fmla="*/ 2147483647 h 2420"/>
              <a:gd name="T4" fmla="*/ 2147483647 w 2655"/>
              <a:gd name="T5" fmla="*/ 2147483647 h 2420"/>
              <a:gd name="T6" fmla="*/ 2147483647 w 2655"/>
              <a:gd name="T7" fmla="*/ 2147483647 h 2420"/>
              <a:gd name="T8" fmla="*/ 2147483647 w 2655"/>
              <a:gd name="T9" fmla="*/ 2147483647 h 2420"/>
              <a:gd name="T10" fmla="*/ 2147483647 w 2655"/>
              <a:gd name="T11" fmla="*/ 2147483647 h 2420"/>
              <a:gd name="T12" fmla="*/ 2147483647 w 2655"/>
              <a:gd name="T13" fmla="*/ 2147483647 h 2420"/>
              <a:gd name="T14" fmla="*/ 2147483647 w 2655"/>
              <a:gd name="T15" fmla="*/ 2147483647 h 2420"/>
              <a:gd name="T16" fmla="*/ 2147483647 w 2655"/>
              <a:gd name="T17" fmla="*/ 2147483647 h 2420"/>
              <a:gd name="T18" fmla="*/ 2147483647 w 2655"/>
              <a:gd name="T19" fmla="*/ 2147483647 h 2420"/>
              <a:gd name="T20" fmla="*/ 2147483647 w 2655"/>
              <a:gd name="T21" fmla="*/ 2147483647 h 2420"/>
              <a:gd name="T22" fmla="*/ 2147483647 w 2655"/>
              <a:gd name="T23" fmla="*/ 2147483647 h 2420"/>
              <a:gd name="T24" fmla="*/ 2147483647 w 2655"/>
              <a:gd name="T25" fmla="*/ 2147483647 h 2420"/>
              <a:gd name="T26" fmla="*/ 2147483647 w 2655"/>
              <a:gd name="T27" fmla="*/ 2147483647 h 2420"/>
              <a:gd name="T28" fmla="*/ 2147483647 w 2655"/>
              <a:gd name="T29" fmla="*/ 2147483647 h 2420"/>
              <a:gd name="T30" fmla="*/ 2147483647 w 2655"/>
              <a:gd name="T31" fmla="*/ 2147483647 h 2420"/>
              <a:gd name="T32" fmla="*/ 2147483647 w 2655"/>
              <a:gd name="T33" fmla="*/ 2147483647 h 2420"/>
              <a:gd name="T34" fmla="*/ 2147483647 w 2655"/>
              <a:gd name="T35" fmla="*/ 2147483647 h 2420"/>
              <a:gd name="T36" fmla="*/ 2147483647 w 2655"/>
              <a:gd name="T37" fmla="*/ 2147483647 h 2420"/>
              <a:gd name="T38" fmla="*/ 2147483647 w 2655"/>
              <a:gd name="T39" fmla="*/ 2147483647 h 2420"/>
              <a:gd name="T40" fmla="*/ 2147483647 w 2655"/>
              <a:gd name="T41" fmla="*/ 2147483647 h 2420"/>
              <a:gd name="T42" fmla="*/ 2147483647 w 2655"/>
              <a:gd name="T43" fmla="*/ 2147483647 h 2420"/>
              <a:gd name="T44" fmla="*/ 2147483647 w 2655"/>
              <a:gd name="T45" fmla="*/ 2147483647 h 2420"/>
              <a:gd name="T46" fmla="*/ 2147483647 w 2655"/>
              <a:gd name="T47" fmla="*/ 2147483647 h 2420"/>
              <a:gd name="T48" fmla="*/ 2147483647 w 2655"/>
              <a:gd name="T49" fmla="*/ 2147483647 h 2420"/>
              <a:gd name="T50" fmla="*/ 2147483647 w 2655"/>
              <a:gd name="T51" fmla="*/ 2147483647 h 2420"/>
              <a:gd name="T52" fmla="*/ 2147483647 w 2655"/>
              <a:gd name="T53" fmla="*/ 2147483647 h 2420"/>
              <a:gd name="T54" fmla="*/ 2147483647 w 2655"/>
              <a:gd name="T55" fmla="*/ 2147483647 h 2420"/>
              <a:gd name="T56" fmla="*/ 2147483647 w 2655"/>
              <a:gd name="T57" fmla="*/ 2147483647 h 2420"/>
              <a:gd name="T58" fmla="*/ 2147483647 w 2655"/>
              <a:gd name="T59" fmla="*/ 2147483647 h 2420"/>
              <a:gd name="T60" fmla="*/ 2147483647 w 2655"/>
              <a:gd name="T61" fmla="*/ 2147483647 h 2420"/>
              <a:gd name="T62" fmla="*/ 2147483647 w 2655"/>
              <a:gd name="T63" fmla="*/ 2147483647 h 2420"/>
              <a:gd name="T64" fmla="*/ 2147483647 w 2655"/>
              <a:gd name="T65" fmla="*/ 2147483647 h 2420"/>
              <a:gd name="T66" fmla="*/ 2147483647 w 2655"/>
              <a:gd name="T67" fmla="*/ 2147483647 h 2420"/>
              <a:gd name="T68" fmla="*/ 2147483647 w 2655"/>
              <a:gd name="T69" fmla="*/ 2147483647 h 2420"/>
              <a:gd name="T70" fmla="*/ 2147483647 w 2655"/>
              <a:gd name="T71" fmla="*/ 2147483647 h 2420"/>
              <a:gd name="T72" fmla="*/ 2147483647 w 2655"/>
              <a:gd name="T73" fmla="*/ 2147483647 h 2420"/>
              <a:gd name="T74" fmla="*/ 2147483647 w 2655"/>
              <a:gd name="T75" fmla="*/ 2147483647 h 2420"/>
              <a:gd name="T76" fmla="*/ 2147483647 w 2655"/>
              <a:gd name="T77" fmla="*/ 2147483647 h 2420"/>
              <a:gd name="T78" fmla="*/ 2147483647 w 2655"/>
              <a:gd name="T79" fmla="*/ 2147483647 h 2420"/>
              <a:gd name="T80" fmla="*/ 2147483647 w 2655"/>
              <a:gd name="T81" fmla="*/ 2147483647 h 2420"/>
              <a:gd name="T82" fmla="*/ 2147483647 w 2655"/>
              <a:gd name="T83" fmla="*/ 2147483647 h 2420"/>
              <a:gd name="T84" fmla="*/ 2147483647 w 2655"/>
              <a:gd name="T85" fmla="*/ 0 h 24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55" h="2420">
                <a:moveTo>
                  <a:pt x="1326" y="0"/>
                </a:moveTo>
                <a:lnTo>
                  <a:pt x="1395" y="2"/>
                </a:lnTo>
                <a:lnTo>
                  <a:pt x="1463" y="6"/>
                </a:lnTo>
                <a:lnTo>
                  <a:pt x="1529" y="13"/>
                </a:lnTo>
                <a:lnTo>
                  <a:pt x="1594" y="25"/>
                </a:lnTo>
                <a:lnTo>
                  <a:pt x="1657" y="38"/>
                </a:lnTo>
                <a:lnTo>
                  <a:pt x="1720" y="53"/>
                </a:lnTo>
                <a:lnTo>
                  <a:pt x="1782" y="73"/>
                </a:lnTo>
                <a:lnTo>
                  <a:pt x="1843" y="96"/>
                </a:lnTo>
                <a:lnTo>
                  <a:pt x="1901" y="119"/>
                </a:lnTo>
                <a:lnTo>
                  <a:pt x="1959" y="146"/>
                </a:lnTo>
                <a:lnTo>
                  <a:pt x="2014" y="174"/>
                </a:lnTo>
                <a:lnTo>
                  <a:pt x="2068" y="207"/>
                </a:lnTo>
                <a:lnTo>
                  <a:pt x="2119" y="240"/>
                </a:lnTo>
                <a:lnTo>
                  <a:pt x="2171" y="276"/>
                </a:lnTo>
                <a:lnTo>
                  <a:pt x="2218" y="315"/>
                </a:lnTo>
                <a:lnTo>
                  <a:pt x="2264" y="355"/>
                </a:lnTo>
                <a:lnTo>
                  <a:pt x="2309" y="397"/>
                </a:lnTo>
                <a:lnTo>
                  <a:pt x="2351" y="441"/>
                </a:lnTo>
                <a:lnTo>
                  <a:pt x="2391" y="487"/>
                </a:lnTo>
                <a:lnTo>
                  <a:pt x="2426" y="533"/>
                </a:lnTo>
                <a:lnTo>
                  <a:pt x="2462" y="583"/>
                </a:lnTo>
                <a:lnTo>
                  <a:pt x="2495" y="633"/>
                </a:lnTo>
                <a:lnTo>
                  <a:pt x="2524" y="685"/>
                </a:lnTo>
                <a:lnTo>
                  <a:pt x="2549" y="739"/>
                </a:lnTo>
                <a:lnTo>
                  <a:pt x="2573" y="794"/>
                </a:lnTo>
                <a:lnTo>
                  <a:pt x="2595" y="850"/>
                </a:lnTo>
                <a:lnTo>
                  <a:pt x="2612" y="908"/>
                </a:lnTo>
                <a:lnTo>
                  <a:pt x="2628" y="967"/>
                </a:lnTo>
                <a:lnTo>
                  <a:pt x="2640" y="1027"/>
                </a:lnTo>
                <a:lnTo>
                  <a:pt x="2648" y="1086"/>
                </a:lnTo>
                <a:lnTo>
                  <a:pt x="2653" y="1147"/>
                </a:lnTo>
                <a:lnTo>
                  <a:pt x="2655" y="1209"/>
                </a:lnTo>
                <a:lnTo>
                  <a:pt x="2653" y="1272"/>
                </a:lnTo>
                <a:lnTo>
                  <a:pt x="2648" y="1334"/>
                </a:lnTo>
                <a:lnTo>
                  <a:pt x="2640" y="1393"/>
                </a:lnTo>
                <a:lnTo>
                  <a:pt x="2628" y="1453"/>
                </a:lnTo>
                <a:lnTo>
                  <a:pt x="2612" y="1512"/>
                </a:lnTo>
                <a:lnTo>
                  <a:pt x="2595" y="1568"/>
                </a:lnTo>
                <a:lnTo>
                  <a:pt x="2573" y="1625"/>
                </a:lnTo>
                <a:lnTo>
                  <a:pt x="2549" y="1679"/>
                </a:lnTo>
                <a:lnTo>
                  <a:pt x="2524" y="1733"/>
                </a:lnTo>
                <a:lnTo>
                  <a:pt x="2495" y="1785"/>
                </a:lnTo>
                <a:lnTo>
                  <a:pt x="2462" y="1836"/>
                </a:lnTo>
                <a:lnTo>
                  <a:pt x="2426" y="1884"/>
                </a:lnTo>
                <a:lnTo>
                  <a:pt x="2391" y="1932"/>
                </a:lnTo>
                <a:lnTo>
                  <a:pt x="2351" y="1978"/>
                </a:lnTo>
                <a:lnTo>
                  <a:pt x="2309" y="2023"/>
                </a:lnTo>
                <a:lnTo>
                  <a:pt x="2264" y="2065"/>
                </a:lnTo>
                <a:lnTo>
                  <a:pt x="2218" y="2105"/>
                </a:lnTo>
                <a:lnTo>
                  <a:pt x="2171" y="2144"/>
                </a:lnTo>
                <a:lnTo>
                  <a:pt x="2119" y="2178"/>
                </a:lnTo>
                <a:lnTo>
                  <a:pt x="2068" y="2213"/>
                </a:lnTo>
                <a:lnTo>
                  <a:pt x="2014" y="2243"/>
                </a:lnTo>
                <a:lnTo>
                  <a:pt x="1959" y="2274"/>
                </a:lnTo>
                <a:lnTo>
                  <a:pt x="1901" y="2299"/>
                </a:lnTo>
                <a:lnTo>
                  <a:pt x="1843" y="2324"/>
                </a:lnTo>
                <a:lnTo>
                  <a:pt x="1782" y="2345"/>
                </a:lnTo>
                <a:lnTo>
                  <a:pt x="1720" y="2364"/>
                </a:lnTo>
                <a:lnTo>
                  <a:pt x="1657" y="2382"/>
                </a:lnTo>
                <a:lnTo>
                  <a:pt x="1594" y="2395"/>
                </a:lnTo>
                <a:lnTo>
                  <a:pt x="1529" y="2406"/>
                </a:lnTo>
                <a:lnTo>
                  <a:pt x="1463" y="2414"/>
                </a:lnTo>
                <a:lnTo>
                  <a:pt x="1395" y="2418"/>
                </a:lnTo>
                <a:lnTo>
                  <a:pt x="1326" y="2420"/>
                </a:lnTo>
                <a:lnTo>
                  <a:pt x="1258" y="2418"/>
                </a:lnTo>
                <a:lnTo>
                  <a:pt x="1192" y="2414"/>
                </a:lnTo>
                <a:lnTo>
                  <a:pt x="1125" y="2406"/>
                </a:lnTo>
                <a:lnTo>
                  <a:pt x="1060" y="2395"/>
                </a:lnTo>
                <a:lnTo>
                  <a:pt x="996" y="2382"/>
                </a:lnTo>
                <a:lnTo>
                  <a:pt x="932" y="2364"/>
                </a:lnTo>
                <a:lnTo>
                  <a:pt x="871" y="2345"/>
                </a:lnTo>
                <a:lnTo>
                  <a:pt x="811" y="2324"/>
                </a:lnTo>
                <a:lnTo>
                  <a:pt x="752" y="2299"/>
                </a:lnTo>
                <a:lnTo>
                  <a:pt x="695" y="2274"/>
                </a:lnTo>
                <a:lnTo>
                  <a:pt x="639" y="2243"/>
                </a:lnTo>
                <a:lnTo>
                  <a:pt x="585" y="2213"/>
                </a:lnTo>
                <a:lnTo>
                  <a:pt x="533" y="2178"/>
                </a:lnTo>
                <a:lnTo>
                  <a:pt x="484" y="2144"/>
                </a:lnTo>
                <a:lnTo>
                  <a:pt x="434" y="2105"/>
                </a:lnTo>
                <a:lnTo>
                  <a:pt x="388" y="2065"/>
                </a:lnTo>
                <a:lnTo>
                  <a:pt x="344" y="2023"/>
                </a:lnTo>
                <a:lnTo>
                  <a:pt x="303" y="1978"/>
                </a:lnTo>
                <a:lnTo>
                  <a:pt x="264" y="1932"/>
                </a:lnTo>
                <a:lnTo>
                  <a:pt x="226" y="1884"/>
                </a:lnTo>
                <a:lnTo>
                  <a:pt x="192" y="1836"/>
                </a:lnTo>
                <a:lnTo>
                  <a:pt x="160" y="1785"/>
                </a:lnTo>
                <a:lnTo>
                  <a:pt x="131" y="1733"/>
                </a:lnTo>
                <a:lnTo>
                  <a:pt x="104" y="1679"/>
                </a:lnTo>
                <a:lnTo>
                  <a:pt x="80" y="1625"/>
                </a:lnTo>
                <a:lnTo>
                  <a:pt x="59" y="1568"/>
                </a:lnTo>
                <a:lnTo>
                  <a:pt x="40" y="1512"/>
                </a:lnTo>
                <a:lnTo>
                  <a:pt x="27" y="1453"/>
                </a:lnTo>
                <a:lnTo>
                  <a:pt x="15" y="1393"/>
                </a:lnTo>
                <a:lnTo>
                  <a:pt x="6" y="1334"/>
                </a:lnTo>
                <a:lnTo>
                  <a:pt x="1" y="1272"/>
                </a:lnTo>
                <a:lnTo>
                  <a:pt x="0" y="1209"/>
                </a:lnTo>
                <a:lnTo>
                  <a:pt x="1" y="1147"/>
                </a:lnTo>
                <a:lnTo>
                  <a:pt x="6" y="1086"/>
                </a:lnTo>
                <a:lnTo>
                  <a:pt x="15" y="1027"/>
                </a:lnTo>
                <a:lnTo>
                  <a:pt x="27" y="967"/>
                </a:lnTo>
                <a:lnTo>
                  <a:pt x="40" y="908"/>
                </a:lnTo>
                <a:lnTo>
                  <a:pt x="59" y="850"/>
                </a:lnTo>
                <a:lnTo>
                  <a:pt x="80" y="794"/>
                </a:lnTo>
                <a:lnTo>
                  <a:pt x="104" y="739"/>
                </a:lnTo>
                <a:lnTo>
                  <a:pt x="131" y="685"/>
                </a:lnTo>
                <a:lnTo>
                  <a:pt x="160" y="633"/>
                </a:lnTo>
                <a:lnTo>
                  <a:pt x="192" y="583"/>
                </a:lnTo>
                <a:lnTo>
                  <a:pt x="226" y="533"/>
                </a:lnTo>
                <a:lnTo>
                  <a:pt x="264" y="487"/>
                </a:lnTo>
                <a:lnTo>
                  <a:pt x="303" y="441"/>
                </a:lnTo>
                <a:lnTo>
                  <a:pt x="344" y="397"/>
                </a:lnTo>
                <a:lnTo>
                  <a:pt x="388" y="355"/>
                </a:lnTo>
                <a:lnTo>
                  <a:pt x="434" y="315"/>
                </a:lnTo>
                <a:lnTo>
                  <a:pt x="484" y="276"/>
                </a:lnTo>
                <a:lnTo>
                  <a:pt x="533" y="240"/>
                </a:lnTo>
                <a:lnTo>
                  <a:pt x="585" y="207"/>
                </a:lnTo>
                <a:lnTo>
                  <a:pt x="639" y="174"/>
                </a:lnTo>
                <a:lnTo>
                  <a:pt x="695" y="146"/>
                </a:lnTo>
                <a:lnTo>
                  <a:pt x="752" y="119"/>
                </a:lnTo>
                <a:lnTo>
                  <a:pt x="811" y="96"/>
                </a:lnTo>
                <a:lnTo>
                  <a:pt x="871" y="73"/>
                </a:lnTo>
                <a:lnTo>
                  <a:pt x="932" y="53"/>
                </a:lnTo>
                <a:lnTo>
                  <a:pt x="996" y="38"/>
                </a:lnTo>
                <a:lnTo>
                  <a:pt x="1060" y="25"/>
                </a:lnTo>
                <a:lnTo>
                  <a:pt x="1125" y="13"/>
                </a:lnTo>
                <a:lnTo>
                  <a:pt x="1192" y="6"/>
                </a:lnTo>
                <a:lnTo>
                  <a:pt x="1258" y="2"/>
                </a:lnTo>
                <a:lnTo>
                  <a:pt x="1326"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79" name="Freeform 1271"/>
          <p:cNvSpPr>
            <a:spLocks/>
          </p:cNvSpPr>
          <p:nvPr/>
        </p:nvSpPr>
        <p:spPr bwMode="auto">
          <a:xfrm>
            <a:off x="1295401" y="1752600"/>
            <a:ext cx="4214989" cy="3841750"/>
          </a:xfrm>
          <a:custGeom>
            <a:avLst/>
            <a:gdLst>
              <a:gd name="T0" fmla="*/ 2147483647 w 2655"/>
              <a:gd name="T1" fmla="*/ 2147483647 h 2420"/>
              <a:gd name="T2" fmla="*/ 2147483647 w 2655"/>
              <a:gd name="T3" fmla="*/ 2147483647 h 2420"/>
              <a:gd name="T4" fmla="*/ 2147483647 w 2655"/>
              <a:gd name="T5" fmla="*/ 2147483647 h 2420"/>
              <a:gd name="T6" fmla="*/ 2147483647 w 2655"/>
              <a:gd name="T7" fmla="*/ 2147483647 h 2420"/>
              <a:gd name="T8" fmla="*/ 2147483647 w 2655"/>
              <a:gd name="T9" fmla="*/ 2147483647 h 2420"/>
              <a:gd name="T10" fmla="*/ 2147483647 w 2655"/>
              <a:gd name="T11" fmla="*/ 2147483647 h 2420"/>
              <a:gd name="T12" fmla="*/ 2147483647 w 2655"/>
              <a:gd name="T13" fmla="*/ 2147483647 h 2420"/>
              <a:gd name="T14" fmla="*/ 2147483647 w 2655"/>
              <a:gd name="T15" fmla="*/ 2147483647 h 2420"/>
              <a:gd name="T16" fmla="*/ 2147483647 w 2655"/>
              <a:gd name="T17" fmla="*/ 2147483647 h 2420"/>
              <a:gd name="T18" fmla="*/ 2147483647 w 2655"/>
              <a:gd name="T19" fmla="*/ 2147483647 h 2420"/>
              <a:gd name="T20" fmla="*/ 2147483647 w 2655"/>
              <a:gd name="T21" fmla="*/ 2147483647 h 2420"/>
              <a:gd name="T22" fmla="*/ 2147483647 w 2655"/>
              <a:gd name="T23" fmla="*/ 2147483647 h 2420"/>
              <a:gd name="T24" fmla="*/ 2147483647 w 2655"/>
              <a:gd name="T25" fmla="*/ 2147483647 h 2420"/>
              <a:gd name="T26" fmla="*/ 2147483647 w 2655"/>
              <a:gd name="T27" fmla="*/ 2147483647 h 2420"/>
              <a:gd name="T28" fmla="*/ 2147483647 w 2655"/>
              <a:gd name="T29" fmla="*/ 2147483647 h 2420"/>
              <a:gd name="T30" fmla="*/ 2147483647 w 2655"/>
              <a:gd name="T31" fmla="*/ 2147483647 h 2420"/>
              <a:gd name="T32" fmla="*/ 2147483647 w 2655"/>
              <a:gd name="T33" fmla="*/ 2147483647 h 2420"/>
              <a:gd name="T34" fmla="*/ 2147483647 w 2655"/>
              <a:gd name="T35" fmla="*/ 2147483647 h 2420"/>
              <a:gd name="T36" fmla="*/ 2147483647 w 2655"/>
              <a:gd name="T37" fmla="*/ 2147483647 h 2420"/>
              <a:gd name="T38" fmla="*/ 2147483647 w 2655"/>
              <a:gd name="T39" fmla="*/ 2147483647 h 2420"/>
              <a:gd name="T40" fmla="*/ 2147483647 w 2655"/>
              <a:gd name="T41" fmla="*/ 2147483647 h 2420"/>
              <a:gd name="T42" fmla="*/ 2147483647 w 2655"/>
              <a:gd name="T43" fmla="*/ 2147483647 h 2420"/>
              <a:gd name="T44" fmla="*/ 2147483647 w 2655"/>
              <a:gd name="T45" fmla="*/ 2147483647 h 2420"/>
              <a:gd name="T46" fmla="*/ 2147483647 w 2655"/>
              <a:gd name="T47" fmla="*/ 2147483647 h 2420"/>
              <a:gd name="T48" fmla="*/ 2147483647 w 2655"/>
              <a:gd name="T49" fmla="*/ 2147483647 h 2420"/>
              <a:gd name="T50" fmla="*/ 2147483647 w 2655"/>
              <a:gd name="T51" fmla="*/ 2147483647 h 2420"/>
              <a:gd name="T52" fmla="*/ 2147483647 w 2655"/>
              <a:gd name="T53" fmla="*/ 2147483647 h 2420"/>
              <a:gd name="T54" fmla="*/ 2147483647 w 2655"/>
              <a:gd name="T55" fmla="*/ 2147483647 h 2420"/>
              <a:gd name="T56" fmla="*/ 2147483647 w 2655"/>
              <a:gd name="T57" fmla="*/ 2147483647 h 2420"/>
              <a:gd name="T58" fmla="*/ 2147483647 w 2655"/>
              <a:gd name="T59" fmla="*/ 2147483647 h 2420"/>
              <a:gd name="T60" fmla="*/ 2147483647 w 2655"/>
              <a:gd name="T61" fmla="*/ 2147483647 h 2420"/>
              <a:gd name="T62" fmla="*/ 2147483647 w 2655"/>
              <a:gd name="T63" fmla="*/ 2147483647 h 2420"/>
              <a:gd name="T64" fmla="*/ 2147483647 w 2655"/>
              <a:gd name="T65" fmla="*/ 2147483647 h 2420"/>
              <a:gd name="T66" fmla="*/ 2147483647 w 2655"/>
              <a:gd name="T67" fmla="*/ 2147483647 h 2420"/>
              <a:gd name="T68" fmla="*/ 2147483647 w 2655"/>
              <a:gd name="T69" fmla="*/ 2147483647 h 2420"/>
              <a:gd name="T70" fmla="*/ 2147483647 w 2655"/>
              <a:gd name="T71" fmla="*/ 2147483647 h 2420"/>
              <a:gd name="T72" fmla="*/ 2147483647 w 2655"/>
              <a:gd name="T73" fmla="*/ 2147483647 h 2420"/>
              <a:gd name="T74" fmla="*/ 2147483647 w 2655"/>
              <a:gd name="T75" fmla="*/ 2147483647 h 2420"/>
              <a:gd name="T76" fmla="*/ 2147483647 w 2655"/>
              <a:gd name="T77" fmla="*/ 2147483647 h 2420"/>
              <a:gd name="T78" fmla="*/ 2147483647 w 2655"/>
              <a:gd name="T79" fmla="*/ 2147483647 h 2420"/>
              <a:gd name="T80" fmla="*/ 2147483647 w 2655"/>
              <a:gd name="T81" fmla="*/ 2147483647 h 2420"/>
              <a:gd name="T82" fmla="*/ 2147483647 w 2655"/>
              <a:gd name="T83" fmla="*/ 2147483647 h 2420"/>
              <a:gd name="T84" fmla="*/ 2147483647 w 2655"/>
              <a:gd name="T85" fmla="*/ 0 h 24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655" h="2420">
                <a:moveTo>
                  <a:pt x="1326" y="0"/>
                </a:moveTo>
                <a:lnTo>
                  <a:pt x="1395" y="2"/>
                </a:lnTo>
                <a:lnTo>
                  <a:pt x="1463" y="6"/>
                </a:lnTo>
                <a:lnTo>
                  <a:pt x="1529" y="13"/>
                </a:lnTo>
                <a:lnTo>
                  <a:pt x="1594" y="25"/>
                </a:lnTo>
                <a:lnTo>
                  <a:pt x="1657" y="38"/>
                </a:lnTo>
                <a:lnTo>
                  <a:pt x="1720" y="53"/>
                </a:lnTo>
                <a:lnTo>
                  <a:pt x="1782" y="73"/>
                </a:lnTo>
                <a:lnTo>
                  <a:pt x="1843" y="96"/>
                </a:lnTo>
                <a:lnTo>
                  <a:pt x="1901" y="119"/>
                </a:lnTo>
                <a:lnTo>
                  <a:pt x="1959" y="146"/>
                </a:lnTo>
                <a:lnTo>
                  <a:pt x="2014" y="174"/>
                </a:lnTo>
                <a:lnTo>
                  <a:pt x="2068" y="207"/>
                </a:lnTo>
                <a:lnTo>
                  <a:pt x="2119" y="240"/>
                </a:lnTo>
                <a:lnTo>
                  <a:pt x="2171" y="276"/>
                </a:lnTo>
                <a:lnTo>
                  <a:pt x="2218" y="315"/>
                </a:lnTo>
                <a:lnTo>
                  <a:pt x="2264" y="355"/>
                </a:lnTo>
                <a:lnTo>
                  <a:pt x="2309" y="397"/>
                </a:lnTo>
                <a:lnTo>
                  <a:pt x="2351" y="441"/>
                </a:lnTo>
                <a:lnTo>
                  <a:pt x="2391" y="487"/>
                </a:lnTo>
                <a:lnTo>
                  <a:pt x="2426" y="533"/>
                </a:lnTo>
                <a:lnTo>
                  <a:pt x="2462" y="583"/>
                </a:lnTo>
                <a:lnTo>
                  <a:pt x="2495" y="633"/>
                </a:lnTo>
                <a:lnTo>
                  <a:pt x="2524" y="685"/>
                </a:lnTo>
                <a:lnTo>
                  <a:pt x="2549" y="739"/>
                </a:lnTo>
                <a:lnTo>
                  <a:pt x="2573" y="794"/>
                </a:lnTo>
                <a:lnTo>
                  <a:pt x="2595" y="850"/>
                </a:lnTo>
                <a:lnTo>
                  <a:pt x="2612" y="908"/>
                </a:lnTo>
                <a:lnTo>
                  <a:pt x="2628" y="967"/>
                </a:lnTo>
                <a:lnTo>
                  <a:pt x="2640" y="1027"/>
                </a:lnTo>
                <a:lnTo>
                  <a:pt x="2648" y="1086"/>
                </a:lnTo>
                <a:lnTo>
                  <a:pt x="2653" y="1147"/>
                </a:lnTo>
                <a:lnTo>
                  <a:pt x="2655" y="1209"/>
                </a:lnTo>
                <a:lnTo>
                  <a:pt x="2653" y="1272"/>
                </a:lnTo>
                <a:lnTo>
                  <a:pt x="2648" y="1334"/>
                </a:lnTo>
                <a:lnTo>
                  <a:pt x="2640" y="1393"/>
                </a:lnTo>
                <a:lnTo>
                  <a:pt x="2628" y="1453"/>
                </a:lnTo>
                <a:lnTo>
                  <a:pt x="2612" y="1512"/>
                </a:lnTo>
                <a:lnTo>
                  <a:pt x="2595" y="1568"/>
                </a:lnTo>
                <a:lnTo>
                  <a:pt x="2573" y="1625"/>
                </a:lnTo>
                <a:lnTo>
                  <a:pt x="2549" y="1679"/>
                </a:lnTo>
                <a:lnTo>
                  <a:pt x="2524" y="1733"/>
                </a:lnTo>
                <a:lnTo>
                  <a:pt x="2495" y="1785"/>
                </a:lnTo>
                <a:lnTo>
                  <a:pt x="2462" y="1836"/>
                </a:lnTo>
                <a:lnTo>
                  <a:pt x="2426" y="1884"/>
                </a:lnTo>
                <a:lnTo>
                  <a:pt x="2391" y="1932"/>
                </a:lnTo>
                <a:lnTo>
                  <a:pt x="2351" y="1978"/>
                </a:lnTo>
                <a:lnTo>
                  <a:pt x="2309" y="2023"/>
                </a:lnTo>
                <a:lnTo>
                  <a:pt x="2264" y="2065"/>
                </a:lnTo>
                <a:lnTo>
                  <a:pt x="2218" y="2105"/>
                </a:lnTo>
                <a:lnTo>
                  <a:pt x="2171" y="2144"/>
                </a:lnTo>
                <a:lnTo>
                  <a:pt x="2119" y="2178"/>
                </a:lnTo>
                <a:lnTo>
                  <a:pt x="2068" y="2213"/>
                </a:lnTo>
                <a:lnTo>
                  <a:pt x="2014" y="2243"/>
                </a:lnTo>
                <a:lnTo>
                  <a:pt x="1959" y="2274"/>
                </a:lnTo>
                <a:lnTo>
                  <a:pt x="1901" y="2299"/>
                </a:lnTo>
                <a:lnTo>
                  <a:pt x="1843" y="2324"/>
                </a:lnTo>
                <a:lnTo>
                  <a:pt x="1782" y="2345"/>
                </a:lnTo>
                <a:lnTo>
                  <a:pt x="1720" y="2364"/>
                </a:lnTo>
                <a:lnTo>
                  <a:pt x="1657" y="2382"/>
                </a:lnTo>
                <a:lnTo>
                  <a:pt x="1594" y="2395"/>
                </a:lnTo>
                <a:lnTo>
                  <a:pt x="1529" y="2406"/>
                </a:lnTo>
                <a:lnTo>
                  <a:pt x="1463" y="2414"/>
                </a:lnTo>
                <a:lnTo>
                  <a:pt x="1395" y="2418"/>
                </a:lnTo>
                <a:lnTo>
                  <a:pt x="1326" y="2420"/>
                </a:lnTo>
                <a:lnTo>
                  <a:pt x="1258" y="2418"/>
                </a:lnTo>
                <a:lnTo>
                  <a:pt x="1192" y="2414"/>
                </a:lnTo>
                <a:lnTo>
                  <a:pt x="1125" y="2406"/>
                </a:lnTo>
                <a:lnTo>
                  <a:pt x="1060" y="2395"/>
                </a:lnTo>
                <a:lnTo>
                  <a:pt x="996" y="2382"/>
                </a:lnTo>
                <a:lnTo>
                  <a:pt x="932" y="2364"/>
                </a:lnTo>
                <a:lnTo>
                  <a:pt x="871" y="2345"/>
                </a:lnTo>
                <a:lnTo>
                  <a:pt x="811" y="2324"/>
                </a:lnTo>
                <a:lnTo>
                  <a:pt x="752" y="2299"/>
                </a:lnTo>
                <a:lnTo>
                  <a:pt x="695" y="2274"/>
                </a:lnTo>
                <a:lnTo>
                  <a:pt x="639" y="2243"/>
                </a:lnTo>
                <a:lnTo>
                  <a:pt x="585" y="2213"/>
                </a:lnTo>
                <a:lnTo>
                  <a:pt x="533" y="2178"/>
                </a:lnTo>
                <a:lnTo>
                  <a:pt x="484" y="2144"/>
                </a:lnTo>
                <a:lnTo>
                  <a:pt x="434" y="2105"/>
                </a:lnTo>
                <a:lnTo>
                  <a:pt x="388" y="2065"/>
                </a:lnTo>
                <a:lnTo>
                  <a:pt x="344" y="2023"/>
                </a:lnTo>
                <a:lnTo>
                  <a:pt x="303" y="1978"/>
                </a:lnTo>
                <a:lnTo>
                  <a:pt x="264" y="1932"/>
                </a:lnTo>
                <a:lnTo>
                  <a:pt x="226" y="1884"/>
                </a:lnTo>
                <a:lnTo>
                  <a:pt x="192" y="1836"/>
                </a:lnTo>
                <a:lnTo>
                  <a:pt x="160" y="1785"/>
                </a:lnTo>
                <a:lnTo>
                  <a:pt x="131" y="1733"/>
                </a:lnTo>
                <a:lnTo>
                  <a:pt x="104" y="1679"/>
                </a:lnTo>
                <a:lnTo>
                  <a:pt x="80" y="1625"/>
                </a:lnTo>
                <a:lnTo>
                  <a:pt x="59" y="1568"/>
                </a:lnTo>
                <a:lnTo>
                  <a:pt x="40" y="1512"/>
                </a:lnTo>
                <a:lnTo>
                  <a:pt x="27" y="1453"/>
                </a:lnTo>
                <a:lnTo>
                  <a:pt x="15" y="1393"/>
                </a:lnTo>
                <a:lnTo>
                  <a:pt x="6" y="1334"/>
                </a:lnTo>
                <a:lnTo>
                  <a:pt x="1" y="1272"/>
                </a:lnTo>
                <a:lnTo>
                  <a:pt x="0" y="1209"/>
                </a:lnTo>
                <a:lnTo>
                  <a:pt x="1" y="1147"/>
                </a:lnTo>
                <a:lnTo>
                  <a:pt x="6" y="1086"/>
                </a:lnTo>
                <a:lnTo>
                  <a:pt x="15" y="1027"/>
                </a:lnTo>
                <a:lnTo>
                  <a:pt x="27" y="967"/>
                </a:lnTo>
                <a:lnTo>
                  <a:pt x="40" y="908"/>
                </a:lnTo>
                <a:lnTo>
                  <a:pt x="59" y="850"/>
                </a:lnTo>
                <a:lnTo>
                  <a:pt x="80" y="794"/>
                </a:lnTo>
                <a:lnTo>
                  <a:pt x="104" y="739"/>
                </a:lnTo>
                <a:lnTo>
                  <a:pt x="131" y="685"/>
                </a:lnTo>
                <a:lnTo>
                  <a:pt x="160" y="633"/>
                </a:lnTo>
                <a:lnTo>
                  <a:pt x="192" y="583"/>
                </a:lnTo>
                <a:lnTo>
                  <a:pt x="226" y="533"/>
                </a:lnTo>
                <a:lnTo>
                  <a:pt x="264" y="487"/>
                </a:lnTo>
                <a:lnTo>
                  <a:pt x="303" y="441"/>
                </a:lnTo>
                <a:lnTo>
                  <a:pt x="344" y="397"/>
                </a:lnTo>
                <a:lnTo>
                  <a:pt x="388" y="355"/>
                </a:lnTo>
                <a:lnTo>
                  <a:pt x="434" y="315"/>
                </a:lnTo>
                <a:lnTo>
                  <a:pt x="484" y="276"/>
                </a:lnTo>
                <a:lnTo>
                  <a:pt x="533" y="240"/>
                </a:lnTo>
                <a:lnTo>
                  <a:pt x="585" y="207"/>
                </a:lnTo>
                <a:lnTo>
                  <a:pt x="639" y="174"/>
                </a:lnTo>
                <a:lnTo>
                  <a:pt x="695" y="146"/>
                </a:lnTo>
                <a:lnTo>
                  <a:pt x="752" y="119"/>
                </a:lnTo>
                <a:lnTo>
                  <a:pt x="811" y="96"/>
                </a:lnTo>
                <a:lnTo>
                  <a:pt x="871" y="73"/>
                </a:lnTo>
                <a:lnTo>
                  <a:pt x="932" y="53"/>
                </a:lnTo>
                <a:lnTo>
                  <a:pt x="996" y="38"/>
                </a:lnTo>
                <a:lnTo>
                  <a:pt x="1060" y="25"/>
                </a:lnTo>
                <a:lnTo>
                  <a:pt x="1125" y="13"/>
                </a:lnTo>
                <a:lnTo>
                  <a:pt x="1192" y="6"/>
                </a:lnTo>
                <a:lnTo>
                  <a:pt x="1258" y="2"/>
                </a:lnTo>
                <a:lnTo>
                  <a:pt x="1326" y="0"/>
                </a:lnTo>
              </a:path>
            </a:pathLst>
          </a:custGeom>
          <a:noFill/>
          <a:ln w="4763">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8880" name="Rectangle 1272"/>
          <p:cNvSpPr>
            <a:spLocks noChangeArrowheads="1"/>
          </p:cNvSpPr>
          <p:nvPr/>
        </p:nvSpPr>
        <p:spPr bwMode="auto">
          <a:xfrm>
            <a:off x="2434167" y="2433639"/>
            <a:ext cx="752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sv-SE" smtClean="0">
                <a:solidFill>
                  <a:srgbClr val="FFFFFF"/>
                </a:solidFill>
                <a:latin typeface="Humnst777 BT"/>
              </a:rPr>
              <a:t>Typ 2</a:t>
            </a:r>
            <a:endParaRPr lang="sv-SE" smtClean="0">
              <a:solidFill>
                <a:srgbClr val="FFFFFF"/>
              </a:solidFill>
            </a:endParaRPr>
          </a:p>
        </p:txBody>
      </p:sp>
      <p:sp>
        <p:nvSpPr>
          <p:cNvPr id="248881" name="Freeform 1273"/>
          <p:cNvSpPr>
            <a:spLocks/>
          </p:cNvSpPr>
          <p:nvPr/>
        </p:nvSpPr>
        <p:spPr bwMode="auto">
          <a:xfrm>
            <a:off x="3412067" y="1852613"/>
            <a:ext cx="1254478" cy="1782762"/>
          </a:xfrm>
          <a:custGeom>
            <a:avLst/>
            <a:gdLst>
              <a:gd name="T0" fmla="*/ 2147483647 w 791"/>
              <a:gd name="T1" fmla="*/ 2147483647 h 1123"/>
              <a:gd name="T2" fmla="*/ 2147483647 w 791"/>
              <a:gd name="T3" fmla="*/ 2147483647 h 1123"/>
              <a:gd name="T4" fmla="*/ 2147483647 w 791"/>
              <a:gd name="T5" fmla="*/ 2147483647 h 1123"/>
              <a:gd name="T6" fmla="*/ 2147483647 w 791"/>
              <a:gd name="T7" fmla="*/ 2147483647 h 1123"/>
              <a:gd name="T8" fmla="*/ 2147483647 w 791"/>
              <a:gd name="T9" fmla="*/ 2147483647 h 1123"/>
              <a:gd name="T10" fmla="*/ 2147483647 w 791"/>
              <a:gd name="T11" fmla="*/ 2147483647 h 1123"/>
              <a:gd name="T12" fmla="*/ 2147483647 w 791"/>
              <a:gd name="T13" fmla="*/ 2147483647 h 1123"/>
              <a:gd name="T14" fmla="*/ 2147483647 w 791"/>
              <a:gd name="T15" fmla="*/ 2147483647 h 1123"/>
              <a:gd name="T16" fmla="*/ 2147483647 w 791"/>
              <a:gd name="T17" fmla="*/ 0 h 1123"/>
              <a:gd name="T18" fmla="*/ 0 w 791"/>
              <a:gd name="T19" fmla="*/ 2147483647 h 1123"/>
              <a:gd name="T20" fmla="*/ 2147483647 w 791"/>
              <a:gd name="T21" fmla="*/ 2147483647 h 1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1" h="1123">
                <a:moveTo>
                  <a:pt x="791" y="165"/>
                </a:moveTo>
                <a:lnTo>
                  <a:pt x="752" y="138"/>
                </a:lnTo>
                <a:lnTo>
                  <a:pt x="713" y="115"/>
                </a:lnTo>
                <a:lnTo>
                  <a:pt x="672" y="92"/>
                </a:lnTo>
                <a:lnTo>
                  <a:pt x="631" y="71"/>
                </a:lnTo>
                <a:lnTo>
                  <a:pt x="588" y="52"/>
                </a:lnTo>
                <a:lnTo>
                  <a:pt x="544" y="35"/>
                </a:lnTo>
                <a:lnTo>
                  <a:pt x="500" y="16"/>
                </a:lnTo>
                <a:lnTo>
                  <a:pt x="455" y="0"/>
                </a:lnTo>
                <a:lnTo>
                  <a:pt x="0" y="1123"/>
                </a:lnTo>
                <a:lnTo>
                  <a:pt x="791" y="1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4826">
                <a:solidFill>
                  <a:srgbClr val="FFFFFF"/>
                </a:solidFill>
                <a:prstDash val="solid"/>
                <a:round/>
                <a:headEnd/>
                <a:tailEnd/>
              </a14:hiddenLine>
            </a:ext>
          </a:extLst>
        </p:spPr>
        <p:txBody>
          <a:bodyPr/>
          <a:lstStyle/>
          <a:p>
            <a:endParaRPr lang="sv-SE" sz="1800" b="1" smtClean="0">
              <a:solidFill>
                <a:srgbClr val="FFFFFF"/>
              </a:solidFill>
            </a:endParaRPr>
          </a:p>
        </p:txBody>
      </p:sp>
      <p:sp>
        <p:nvSpPr>
          <p:cNvPr id="248882" name="Freeform 1274"/>
          <p:cNvSpPr>
            <a:spLocks/>
          </p:cNvSpPr>
          <p:nvPr/>
        </p:nvSpPr>
        <p:spPr bwMode="auto">
          <a:xfrm>
            <a:off x="3386667" y="3657600"/>
            <a:ext cx="2166056" cy="1176338"/>
          </a:xfrm>
          <a:custGeom>
            <a:avLst/>
            <a:gdLst>
              <a:gd name="T0" fmla="*/ 2147483647 w 1364"/>
              <a:gd name="T1" fmla="*/ 2147483647 h 741"/>
              <a:gd name="T2" fmla="*/ 2147483647 w 1364"/>
              <a:gd name="T3" fmla="*/ 2147483647 h 741"/>
              <a:gd name="T4" fmla="*/ 2147483647 w 1364"/>
              <a:gd name="T5" fmla="*/ 2147483647 h 741"/>
              <a:gd name="T6" fmla="*/ 2147483647 w 1364"/>
              <a:gd name="T7" fmla="*/ 2147483647 h 741"/>
              <a:gd name="T8" fmla="*/ 2147483647 w 1364"/>
              <a:gd name="T9" fmla="*/ 2147483647 h 741"/>
              <a:gd name="T10" fmla="*/ 2147483647 w 1364"/>
              <a:gd name="T11" fmla="*/ 2147483647 h 741"/>
              <a:gd name="T12" fmla="*/ 2147483647 w 1364"/>
              <a:gd name="T13" fmla="*/ 2147483647 h 741"/>
              <a:gd name="T14" fmla="*/ 2147483647 w 1364"/>
              <a:gd name="T15" fmla="*/ 2147483647 h 741"/>
              <a:gd name="T16" fmla="*/ 2147483647 w 1364"/>
              <a:gd name="T17" fmla="*/ 2147483647 h 741"/>
              <a:gd name="T18" fmla="*/ 2147483647 w 1364"/>
              <a:gd name="T19" fmla="*/ 2147483647 h 741"/>
              <a:gd name="T20" fmla="*/ 2147483647 w 1364"/>
              <a:gd name="T21" fmla="*/ 2147483647 h 741"/>
              <a:gd name="T22" fmla="*/ 2147483647 w 1364"/>
              <a:gd name="T23" fmla="*/ 2147483647 h 741"/>
              <a:gd name="T24" fmla="*/ 2147483647 w 1364"/>
              <a:gd name="T25" fmla="*/ 2147483647 h 741"/>
              <a:gd name="T26" fmla="*/ 2147483647 w 1364"/>
              <a:gd name="T27" fmla="*/ 2147483647 h 741"/>
              <a:gd name="T28" fmla="*/ 2147483647 w 1364"/>
              <a:gd name="T29" fmla="*/ 2147483647 h 741"/>
              <a:gd name="T30" fmla="*/ 2147483647 w 1364"/>
              <a:gd name="T31" fmla="*/ 2147483647 h 741"/>
              <a:gd name="T32" fmla="*/ 2147483647 w 1364"/>
              <a:gd name="T33" fmla="*/ 2147483647 h 741"/>
              <a:gd name="T34" fmla="*/ 0 w 1364"/>
              <a:gd name="T35" fmla="*/ 0 h 741"/>
              <a:gd name="T36" fmla="*/ 2147483647 w 1364"/>
              <a:gd name="T37" fmla="*/ 2147483647 h 7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64" h="741">
                <a:moveTo>
                  <a:pt x="1091" y="741"/>
                </a:moveTo>
                <a:lnTo>
                  <a:pt x="1122" y="700"/>
                </a:lnTo>
                <a:lnTo>
                  <a:pt x="1153" y="660"/>
                </a:lnTo>
                <a:lnTo>
                  <a:pt x="1180" y="620"/>
                </a:lnTo>
                <a:lnTo>
                  <a:pt x="1205" y="577"/>
                </a:lnTo>
                <a:lnTo>
                  <a:pt x="1229" y="533"/>
                </a:lnTo>
                <a:lnTo>
                  <a:pt x="1253" y="489"/>
                </a:lnTo>
                <a:lnTo>
                  <a:pt x="1272" y="447"/>
                </a:lnTo>
                <a:lnTo>
                  <a:pt x="1289" y="401"/>
                </a:lnTo>
                <a:lnTo>
                  <a:pt x="1306" y="355"/>
                </a:lnTo>
                <a:lnTo>
                  <a:pt x="1321" y="309"/>
                </a:lnTo>
                <a:lnTo>
                  <a:pt x="1333" y="263"/>
                </a:lnTo>
                <a:lnTo>
                  <a:pt x="1344" y="215"/>
                </a:lnTo>
                <a:lnTo>
                  <a:pt x="1352" y="167"/>
                </a:lnTo>
                <a:lnTo>
                  <a:pt x="1359" y="121"/>
                </a:lnTo>
                <a:lnTo>
                  <a:pt x="1362" y="73"/>
                </a:lnTo>
                <a:lnTo>
                  <a:pt x="1364" y="23"/>
                </a:lnTo>
                <a:lnTo>
                  <a:pt x="0" y="0"/>
                </a:lnTo>
                <a:lnTo>
                  <a:pt x="1091" y="741"/>
                </a:lnTo>
                <a:close/>
              </a:path>
            </a:pathLst>
          </a:custGeom>
          <a:solidFill>
            <a:srgbClr val="74C3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83" name="Freeform 1275"/>
          <p:cNvSpPr>
            <a:spLocks/>
          </p:cNvSpPr>
          <p:nvPr/>
        </p:nvSpPr>
        <p:spPr bwMode="auto">
          <a:xfrm>
            <a:off x="3357037" y="3644900"/>
            <a:ext cx="2166055" cy="1176338"/>
          </a:xfrm>
          <a:custGeom>
            <a:avLst/>
            <a:gdLst>
              <a:gd name="T0" fmla="*/ 2147483647 w 1364"/>
              <a:gd name="T1" fmla="*/ 2147483647 h 741"/>
              <a:gd name="T2" fmla="*/ 2147483647 w 1364"/>
              <a:gd name="T3" fmla="*/ 2147483647 h 741"/>
              <a:gd name="T4" fmla="*/ 2147483647 w 1364"/>
              <a:gd name="T5" fmla="*/ 2147483647 h 741"/>
              <a:gd name="T6" fmla="*/ 2147483647 w 1364"/>
              <a:gd name="T7" fmla="*/ 2147483647 h 741"/>
              <a:gd name="T8" fmla="*/ 2147483647 w 1364"/>
              <a:gd name="T9" fmla="*/ 2147483647 h 741"/>
              <a:gd name="T10" fmla="*/ 2147483647 w 1364"/>
              <a:gd name="T11" fmla="*/ 2147483647 h 741"/>
              <a:gd name="T12" fmla="*/ 2147483647 w 1364"/>
              <a:gd name="T13" fmla="*/ 2147483647 h 741"/>
              <a:gd name="T14" fmla="*/ 2147483647 w 1364"/>
              <a:gd name="T15" fmla="*/ 2147483647 h 741"/>
              <a:gd name="T16" fmla="*/ 2147483647 w 1364"/>
              <a:gd name="T17" fmla="*/ 2147483647 h 741"/>
              <a:gd name="T18" fmla="*/ 2147483647 w 1364"/>
              <a:gd name="T19" fmla="*/ 2147483647 h 741"/>
              <a:gd name="T20" fmla="*/ 2147483647 w 1364"/>
              <a:gd name="T21" fmla="*/ 2147483647 h 741"/>
              <a:gd name="T22" fmla="*/ 2147483647 w 1364"/>
              <a:gd name="T23" fmla="*/ 2147483647 h 741"/>
              <a:gd name="T24" fmla="*/ 2147483647 w 1364"/>
              <a:gd name="T25" fmla="*/ 2147483647 h 741"/>
              <a:gd name="T26" fmla="*/ 2147483647 w 1364"/>
              <a:gd name="T27" fmla="*/ 2147483647 h 741"/>
              <a:gd name="T28" fmla="*/ 2147483647 w 1364"/>
              <a:gd name="T29" fmla="*/ 2147483647 h 741"/>
              <a:gd name="T30" fmla="*/ 2147483647 w 1364"/>
              <a:gd name="T31" fmla="*/ 2147483647 h 741"/>
              <a:gd name="T32" fmla="*/ 2147483647 w 1364"/>
              <a:gd name="T33" fmla="*/ 2147483647 h 741"/>
              <a:gd name="T34" fmla="*/ 0 w 1364"/>
              <a:gd name="T35" fmla="*/ 0 h 741"/>
              <a:gd name="T36" fmla="*/ 2147483647 w 1364"/>
              <a:gd name="T37" fmla="*/ 2147483647 h 7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64" h="741">
                <a:moveTo>
                  <a:pt x="1091" y="741"/>
                </a:moveTo>
                <a:lnTo>
                  <a:pt x="1122" y="700"/>
                </a:lnTo>
                <a:lnTo>
                  <a:pt x="1153" y="660"/>
                </a:lnTo>
                <a:lnTo>
                  <a:pt x="1180" y="620"/>
                </a:lnTo>
                <a:lnTo>
                  <a:pt x="1205" y="577"/>
                </a:lnTo>
                <a:lnTo>
                  <a:pt x="1229" y="533"/>
                </a:lnTo>
                <a:lnTo>
                  <a:pt x="1253" y="489"/>
                </a:lnTo>
                <a:lnTo>
                  <a:pt x="1272" y="447"/>
                </a:lnTo>
                <a:lnTo>
                  <a:pt x="1289" y="401"/>
                </a:lnTo>
                <a:lnTo>
                  <a:pt x="1306" y="355"/>
                </a:lnTo>
                <a:lnTo>
                  <a:pt x="1321" y="309"/>
                </a:lnTo>
                <a:lnTo>
                  <a:pt x="1333" y="263"/>
                </a:lnTo>
                <a:lnTo>
                  <a:pt x="1344" y="215"/>
                </a:lnTo>
                <a:lnTo>
                  <a:pt x="1352" y="167"/>
                </a:lnTo>
                <a:lnTo>
                  <a:pt x="1359" y="121"/>
                </a:lnTo>
                <a:lnTo>
                  <a:pt x="1362" y="73"/>
                </a:lnTo>
                <a:lnTo>
                  <a:pt x="1364" y="23"/>
                </a:lnTo>
                <a:lnTo>
                  <a:pt x="0" y="0"/>
                </a:lnTo>
                <a:lnTo>
                  <a:pt x="1091" y="741"/>
                </a:lnTo>
              </a:path>
            </a:pathLst>
          </a:custGeom>
          <a:noFill/>
          <a:ln w="4763">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8884" name="Freeform 1276"/>
          <p:cNvSpPr>
            <a:spLocks/>
          </p:cNvSpPr>
          <p:nvPr/>
        </p:nvSpPr>
        <p:spPr bwMode="auto">
          <a:xfrm>
            <a:off x="3352800" y="2133600"/>
            <a:ext cx="2130778" cy="1570038"/>
          </a:xfrm>
          <a:custGeom>
            <a:avLst/>
            <a:gdLst>
              <a:gd name="T0" fmla="*/ 2147483647 w 1342"/>
              <a:gd name="T1" fmla="*/ 2147483647 h 989"/>
              <a:gd name="T2" fmla="*/ 2147483647 w 1342"/>
              <a:gd name="T3" fmla="*/ 2147483647 h 989"/>
              <a:gd name="T4" fmla="*/ 2147483647 w 1342"/>
              <a:gd name="T5" fmla="*/ 2147483647 h 989"/>
              <a:gd name="T6" fmla="*/ 2147483647 w 1342"/>
              <a:gd name="T7" fmla="*/ 2147483647 h 989"/>
              <a:gd name="T8" fmla="*/ 2147483647 w 1342"/>
              <a:gd name="T9" fmla="*/ 2147483647 h 989"/>
              <a:gd name="T10" fmla="*/ 2147483647 w 1342"/>
              <a:gd name="T11" fmla="*/ 2147483647 h 989"/>
              <a:gd name="T12" fmla="*/ 2147483647 w 1342"/>
              <a:gd name="T13" fmla="*/ 2147483647 h 989"/>
              <a:gd name="T14" fmla="*/ 2147483647 w 1342"/>
              <a:gd name="T15" fmla="*/ 2147483647 h 989"/>
              <a:gd name="T16" fmla="*/ 2147483647 w 1342"/>
              <a:gd name="T17" fmla="*/ 2147483647 h 989"/>
              <a:gd name="T18" fmla="*/ 2147483647 w 1342"/>
              <a:gd name="T19" fmla="*/ 2147483647 h 989"/>
              <a:gd name="T20" fmla="*/ 2147483647 w 1342"/>
              <a:gd name="T21" fmla="*/ 2147483647 h 989"/>
              <a:gd name="T22" fmla="*/ 2147483647 w 1342"/>
              <a:gd name="T23" fmla="*/ 2147483647 h 989"/>
              <a:gd name="T24" fmla="*/ 2147483647 w 1342"/>
              <a:gd name="T25" fmla="*/ 2147483647 h 989"/>
              <a:gd name="T26" fmla="*/ 2147483647 w 1342"/>
              <a:gd name="T27" fmla="*/ 2147483647 h 989"/>
              <a:gd name="T28" fmla="*/ 2147483647 w 1342"/>
              <a:gd name="T29" fmla="*/ 2147483647 h 989"/>
              <a:gd name="T30" fmla="*/ 2147483647 w 1342"/>
              <a:gd name="T31" fmla="*/ 2147483647 h 989"/>
              <a:gd name="T32" fmla="*/ 2147483647 w 1342"/>
              <a:gd name="T33" fmla="*/ 2147483647 h 989"/>
              <a:gd name="T34" fmla="*/ 2147483647 w 1342"/>
              <a:gd name="T35" fmla="*/ 2147483647 h 989"/>
              <a:gd name="T36" fmla="*/ 2147483647 w 1342"/>
              <a:gd name="T37" fmla="*/ 0 h 989"/>
              <a:gd name="T38" fmla="*/ 0 w 1342"/>
              <a:gd name="T39" fmla="*/ 2147483647 h 989"/>
              <a:gd name="T40" fmla="*/ 2147483647 w 1342"/>
              <a:gd name="T41" fmla="*/ 2147483647 h 9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42" h="989">
                <a:moveTo>
                  <a:pt x="1342" y="989"/>
                </a:moveTo>
                <a:lnTo>
                  <a:pt x="1342" y="977"/>
                </a:lnTo>
                <a:lnTo>
                  <a:pt x="1342" y="966"/>
                </a:lnTo>
                <a:lnTo>
                  <a:pt x="1340" y="897"/>
                </a:lnTo>
                <a:lnTo>
                  <a:pt x="1333" y="826"/>
                </a:lnTo>
                <a:lnTo>
                  <a:pt x="1321" y="756"/>
                </a:lnTo>
                <a:lnTo>
                  <a:pt x="1306" y="687"/>
                </a:lnTo>
                <a:lnTo>
                  <a:pt x="1286" y="620"/>
                </a:lnTo>
                <a:lnTo>
                  <a:pt x="1262" y="553"/>
                </a:lnTo>
                <a:lnTo>
                  <a:pt x="1233" y="490"/>
                </a:lnTo>
                <a:lnTo>
                  <a:pt x="1200" y="426"/>
                </a:lnTo>
                <a:lnTo>
                  <a:pt x="1163" y="365"/>
                </a:lnTo>
                <a:lnTo>
                  <a:pt x="1124" y="305"/>
                </a:lnTo>
                <a:lnTo>
                  <a:pt x="1079" y="248"/>
                </a:lnTo>
                <a:lnTo>
                  <a:pt x="1031" y="194"/>
                </a:lnTo>
                <a:lnTo>
                  <a:pt x="980" y="140"/>
                </a:lnTo>
                <a:lnTo>
                  <a:pt x="926" y="91"/>
                </a:lnTo>
                <a:lnTo>
                  <a:pt x="868" y="44"/>
                </a:lnTo>
                <a:lnTo>
                  <a:pt x="805" y="0"/>
                </a:lnTo>
                <a:lnTo>
                  <a:pt x="0" y="966"/>
                </a:lnTo>
                <a:lnTo>
                  <a:pt x="1342" y="9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4826">
                <a:solidFill>
                  <a:srgbClr val="FFFFFF"/>
                </a:solidFill>
                <a:prstDash val="solid"/>
                <a:round/>
                <a:headEnd/>
                <a:tailEnd/>
              </a14:hiddenLine>
            </a:ext>
          </a:extLst>
        </p:spPr>
        <p:txBody>
          <a:bodyPr/>
          <a:lstStyle/>
          <a:p>
            <a:endParaRPr lang="sv-SE" sz="1800" b="1" smtClean="0">
              <a:solidFill>
                <a:srgbClr val="FFFFFF"/>
              </a:solidFill>
            </a:endParaRPr>
          </a:p>
        </p:txBody>
      </p:sp>
      <p:sp>
        <p:nvSpPr>
          <p:cNvPr id="59645" name="Rectangle 1277"/>
          <p:cNvSpPr>
            <a:spLocks noChangeArrowheads="1"/>
          </p:cNvSpPr>
          <p:nvPr/>
        </p:nvSpPr>
        <p:spPr bwMode="auto">
          <a:xfrm>
            <a:off x="4475766" y="4037014"/>
            <a:ext cx="804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sv-SE" smtClean="0">
                <a:solidFill>
                  <a:srgbClr val="3333CC"/>
                </a:solidFill>
                <a:latin typeface="Humnst777 BT"/>
              </a:rPr>
              <a:t>LADA</a:t>
            </a:r>
            <a:endParaRPr lang="sv-SE" smtClean="0">
              <a:solidFill>
                <a:srgbClr val="3333CC"/>
              </a:solidFill>
            </a:endParaRPr>
          </a:p>
        </p:txBody>
      </p:sp>
      <p:sp>
        <p:nvSpPr>
          <p:cNvPr id="248886" name="Freeform 1278"/>
          <p:cNvSpPr>
            <a:spLocks/>
          </p:cNvSpPr>
          <p:nvPr/>
        </p:nvSpPr>
        <p:spPr bwMode="auto">
          <a:xfrm>
            <a:off x="3373972" y="3654425"/>
            <a:ext cx="1731433" cy="1955800"/>
          </a:xfrm>
          <a:custGeom>
            <a:avLst/>
            <a:gdLst>
              <a:gd name="T0" fmla="*/ 0 w 1091"/>
              <a:gd name="T1" fmla="*/ 2147483647 h 1232"/>
              <a:gd name="T2" fmla="*/ 2147483647 w 1091"/>
              <a:gd name="T3" fmla="*/ 2147483647 h 1232"/>
              <a:gd name="T4" fmla="*/ 2147483647 w 1091"/>
              <a:gd name="T5" fmla="*/ 2147483647 h 1232"/>
              <a:gd name="T6" fmla="*/ 2147483647 w 1091"/>
              <a:gd name="T7" fmla="*/ 2147483647 h 1232"/>
              <a:gd name="T8" fmla="*/ 2147483647 w 1091"/>
              <a:gd name="T9" fmla="*/ 2147483647 h 1232"/>
              <a:gd name="T10" fmla="*/ 2147483647 w 1091"/>
              <a:gd name="T11" fmla="*/ 2147483647 h 1232"/>
              <a:gd name="T12" fmla="*/ 2147483647 w 1091"/>
              <a:gd name="T13" fmla="*/ 2147483647 h 1232"/>
              <a:gd name="T14" fmla="*/ 2147483647 w 1091"/>
              <a:gd name="T15" fmla="*/ 2147483647 h 1232"/>
              <a:gd name="T16" fmla="*/ 2147483647 w 1091"/>
              <a:gd name="T17" fmla="*/ 2147483647 h 1232"/>
              <a:gd name="T18" fmla="*/ 2147483647 w 1091"/>
              <a:gd name="T19" fmla="*/ 2147483647 h 1232"/>
              <a:gd name="T20" fmla="*/ 2147483647 w 1091"/>
              <a:gd name="T21" fmla="*/ 2147483647 h 1232"/>
              <a:gd name="T22" fmla="*/ 2147483647 w 1091"/>
              <a:gd name="T23" fmla="*/ 2147483647 h 1232"/>
              <a:gd name="T24" fmla="*/ 2147483647 w 1091"/>
              <a:gd name="T25" fmla="*/ 2147483647 h 1232"/>
              <a:gd name="T26" fmla="*/ 2147483647 w 1091"/>
              <a:gd name="T27" fmla="*/ 2147483647 h 1232"/>
              <a:gd name="T28" fmla="*/ 2147483647 w 1091"/>
              <a:gd name="T29" fmla="*/ 2147483647 h 1232"/>
              <a:gd name="T30" fmla="*/ 2147483647 w 1091"/>
              <a:gd name="T31" fmla="*/ 2147483647 h 1232"/>
              <a:gd name="T32" fmla="*/ 2147483647 w 1091"/>
              <a:gd name="T33" fmla="*/ 2147483647 h 1232"/>
              <a:gd name="T34" fmla="*/ 0 w 1091"/>
              <a:gd name="T35" fmla="*/ 0 h 1232"/>
              <a:gd name="T36" fmla="*/ 0 w 1091"/>
              <a:gd name="T37" fmla="*/ 2147483647 h 12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91" h="1232">
                <a:moveTo>
                  <a:pt x="0" y="1232"/>
                </a:moveTo>
                <a:lnTo>
                  <a:pt x="80" y="1228"/>
                </a:lnTo>
                <a:lnTo>
                  <a:pt x="159" y="1222"/>
                </a:lnTo>
                <a:lnTo>
                  <a:pt x="237" y="1212"/>
                </a:lnTo>
                <a:lnTo>
                  <a:pt x="316" y="1197"/>
                </a:lnTo>
                <a:lnTo>
                  <a:pt x="391" y="1178"/>
                </a:lnTo>
                <a:lnTo>
                  <a:pt x="466" y="1157"/>
                </a:lnTo>
                <a:lnTo>
                  <a:pt x="539" y="1132"/>
                </a:lnTo>
                <a:lnTo>
                  <a:pt x="609" y="1101"/>
                </a:lnTo>
                <a:lnTo>
                  <a:pt x="679" y="1067"/>
                </a:lnTo>
                <a:lnTo>
                  <a:pt x="745" y="1030"/>
                </a:lnTo>
                <a:lnTo>
                  <a:pt x="810" y="990"/>
                </a:lnTo>
                <a:lnTo>
                  <a:pt x="871" y="946"/>
                </a:lnTo>
                <a:lnTo>
                  <a:pt x="931" y="900"/>
                </a:lnTo>
                <a:lnTo>
                  <a:pt x="987" y="850"/>
                </a:lnTo>
                <a:lnTo>
                  <a:pt x="1040" y="796"/>
                </a:lnTo>
                <a:lnTo>
                  <a:pt x="1091" y="740"/>
                </a:lnTo>
                <a:lnTo>
                  <a:pt x="0" y="0"/>
                </a:lnTo>
                <a:lnTo>
                  <a:pt x="0" y="1232"/>
                </a:lnTo>
                <a:close/>
              </a:path>
            </a:pathLst>
          </a:custGeom>
          <a:solidFill>
            <a:srgbClr val="008FE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v-SE" sz="1800" b="1" smtClean="0">
              <a:solidFill>
                <a:srgbClr val="FFFFFF"/>
              </a:solidFill>
            </a:endParaRPr>
          </a:p>
        </p:txBody>
      </p:sp>
      <p:sp>
        <p:nvSpPr>
          <p:cNvPr id="248887" name="Freeform 1279"/>
          <p:cNvSpPr>
            <a:spLocks/>
          </p:cNvSpPr>
          <p:nvPr/>
        </p:nvSpPr>
        <p:spPr bwMode="auto">
          <a:xfrm>
            <a:off x="3373972" y="3654425"/>
            <a:ext cx="1731433" cy="1955800"/>
          </a:xfrm>
          <a:custGeom>
            <a:avLst/>
            <a:gdLst>
              <a:gd name="T0" fmla="*/ 0 w 1091"/>
              <a:gd name="T1" fmla="*/ 2147483647 h 1232"/>
              <a:gd name="T2" fmla="*/ 2147483647 w 1091"/>
              <a:gd name="T3" fmla="*/ 2147483647 h 1232"/>
              <a:gd name="T4" fmla="*/ 2147483647 w 1091"/>
              <a:gd name="T5" fmla="*/ 2147483647 h 1232"/>
              <a:gd name="T6" fmla="*/ 2147483647 w 1091"/>
              <a:gd name="T7" fmla="*/ 2147483647 h 1232"/>
              <a:gd name="T8" fmla="*/ 2147483647 w 1091"/>
              <a:gd name="T9" fmla="*/ 2147483647 h 1232"/>
              <a:gd name="T10" fmla="*/ 2147483647 w 1091"/>
              <a:gd name="T11" fmla="*/ 2147483647 h 1232"/>
              <a:gd name="T12" fmla="*/ 2147483647 w 1091"/>
              <a:gd name="T13" fmla="*/ 2147483647 h 1232"/>
              <a:gd name="T14" fmla="*/ 2147483647 w 1091"/>
              <a:gd name="T15" fmla="*/ 2147483647 h 1232"/>
              <a:gd name="T16" fmla="*/ 2147483647 w 1091"/>
              <a:gd name="T17" fmla="*/ 2147483647 h 1232"/>
              <a:gd name="T18" fmla="*/ 2147483647 w 1091"/>
              <a:gd name="T19" fmla="*/ 2147483647 h 1232"/>
              <a:gd name="T20" fmla="*/ 2147483647 w 1091"/>
              <a:gd name="T21" fmla="*/ 2147483647 h 1232"/>
              <a:gd name="T22" fmla="*/ 2147483647 w 1091"/>
              <a:gd name="T23" fmla="*/ 2147483647 h 1232"/>
              <a:gd name="T24" fmla="*/ 2147483647 w 1091"/>
              <a:gd name="T25" fmla="*/ 2147483647 h 1232"/>
              <a:gd name="T26" fmla="*/ 2147483647 w 1091"/>
              <a:gd name="T27" fmla="*/ 2147483647 h 1232"/>
              <a:gd name="T28" fmla="*/ 2147483647 w 1091"/>
              <a:gd name="T29" fmla="*/ 2147483647 h 1232"/>
              <a:gd name="T30" fmla="*/ 2147483647 w 1091"/>
              <a:gd name="T31" fmla="*/ 2147483647 h 1232"/>
              <a:gd name="T32" fmla="*/ 2147483647 w 1091"/>
              <a:gd name="T33" fmla="*/ 2147483647 h 1232"/>
              <a:gd name="T34" fmla="*/ 0 w 1091"/>
              <a:gd name="T35" fmla="*/ 0 h 1232"/>
              <a:gd name="T36" fmla="*/ 0 w 1091"/>
              <a:gd name="T37" fmla="*/ 2147483647 h 12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91" h="1232">
                <a:moveTo>
                  <a:pt x="0" y="1232"/>
                </a:moveTo>
                <a:lnTo>
                  <a:pt x="80" y="1228"/>
                </a:lnTo>
                <a:lnTo>
                  <a:pt x="159" y="1222"/>
                </a:lnTo>
                <a:lnTo>
                  <a:pt x="237" y="1212"/>
                </a:lnTo>
                <a:lnTo>
                  <a:pt x="316" y="1197"/>
                </a:lnTo>
                <a:lnTo>
                  <a:pt x="391" y="1178"/>
                </a:lnTo>
                <a:lnTo>
                  <a:pt x="466" y="1157"/>
                </a:lnTo>
                <a:lnTo>
                  <a:pt x="539" y="1132"/>
                </a:lnTo>
                <a:lnTo>
                  <a:pt x="609" y="1101"/>
                </a:lnTo>
                <a:lnTo>
                  <a:pt x="679" y="1067"/>
                </a:lnTo>
                <a:lnTo>
                  <a:pt x="745" y="1030"/>
                </a:lnTo>
                <a:lnTo>
                  <a:pt x="810" y="990"/>
                </a:lnTo>
                <a:lnTo>
                  <a:pt x="871" y="946"/>
                </a:lnTo>
                <a:lnTo>
                  <a:pt x="931" y="900"/>
                </a:lnTo>
                <a:lnTo>
                  <a:pt x="987" y="850"/>
                </a:lnTo>
                <a:lnTo>
                  <a:pt x="1040" y="796"/>
                </a:lnTo>
                <a:lnTo>
                  <a:pt x="1091" y="740"/>
                </a:lnTo>
                <a:lnTo>
                  <a:pt x="0" y="0"/>
                </a:lnTo>
                <a:lnTo>
                  <a:pt x="0" y="1232"/>
                </a:lnTo>
              </a:path>
            </a:pathLst>
          </a:custGeom>
          <a:noFill/>
          <a:ln w="4763">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v-SE" sz="1800" b="1" smtClean="0">
              <a:solidFill>
                <a:srgbClr val="FFFFFF"/>
              </a:solidFill>
            </a:endParaRPr>
          </a:p>
        </p:txBody>
      </p:sp>
      <p:sp>
        <p:nvSpPr>
          <p:cNvPr id="248888" name="Rectangle 1280"/>
          <p:cNvSpPr>
            <a:spLocks noChangeArrowheads="1"/>
          </p:cNvSpPr>
          <p:nvPr/>
        </p:nvSpPr>
        <p:spPr bwMode="auto">
          <a:xfrm>
            <a:off x="3568702" y="4886325"/>
            <a:ext cx="752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sv-SE" smtClean="0">
                <a:solidFill>
                  <a:srgbClr val="FFFFFF"/>
                </a:solidFill>
                <a:latin typeface="Humnst777 BT"/>
              </a:rPr>
              <a:t>Typ 1</a:t>
            </a:r>
            <a:endParaRPr lang="sv-SE" smtClean="0">
              <a:solidFill>
                <a:srgbClr val="FFFFFF"/>
              </a:solidFill>
            </a:endParaRPr>
          </a:p>
        </p:txBody>
      </p:sp>
      <p:sp>
        <p:nvSpPr>
          <p:cNvPr id="248889" name="Rectangle 1281"/>
          <p:cNvSpPr>
            <a:spLocks noChangeArrowheads="1"/>
          </p:cNvSpPr>
          <p:nvPr/>
        </p:nvSpPr>
        <p:spPr bwMode="auto">
          <a:xfrm>
            <a:off x="3568701" y="4886325"/>
            <a:ext cx="495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sv-SE" smtClean="0">
                <a:solidFill>
                  <a:srgbClr val="FFFFFF"/>
                </a:solidFill>
                <a:latin typeface="Humnst777 BT"/>
              </a:rPr>
              <a:t>Typ</a:t>
            </a:r>
            <a:endParaRPr lang="sv-SE" smtClean="0">
              <a:solidFill>
                <a:srgbClr val="FFFFFF"/>
              </a:solidFill>
            </a:endParaRPr>
          </a:p>
        </p:txBody>
      </p:sp>
      <p:sp>
        <p:nvSpPr>
          <p:cNvPr id="248890" name="Rectangle 1282"/>
          <p:cNvSpPr>
            <a:spLocks noChangeArrowheads="1"/>
          </p:cNvSpPr>
          <p:nvPr/>
        </p:nvSpPr>
        <p:spPr bwMode="auto">
          <a:xfrm>
            <a:off x="2757344" y="357189"/>
            <a:ext cx="17120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sv-SE" sz="6000" smtClean="0">
                <a:solidFill>
                  <a:srgbClr val="FFCC00"/>
                </a:solidFill>
                <a:latin typeface="Humnst777 BT"/>
              </a:rPr>
              <a:t>1990</a:t>
            </a:r>
            <a:endParaRPr lang="sv-SE" sz="6000" smtClean="0">
              <a:solidFill>
                <a:srgbClr val="FFFFFF"/>
              </a:solidFill>
            </a:endParaRPr>
          </a:p>
        </p:txBody>
      </p:sp>
      <p:sp>
        <p:nvSpPr>
          <p:cNvPr id="59651" name="Text Box 1283"/>
          <p:cNvSpPr txBox="1">
            <a:spLocks noChangeArrowheads="1"/>
          </p:cNvSpPr>
          <p:nvPr/>
        </p:nvSpPr>
        <p:spPr bwMode="auto">
          <a:xfrm>
            <a:off x="1103489" y="5532833"/>
            <a:ext cx="7749822"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r>
              <a:rPr lang="sv-SE" sz="2800" smtClean="0">
                <a:solidFill>
                  <a:srgbClr val="CCCCFF"/>
                </a:solidFill>
              </a:rPr>
              <a:t>LADA: Latent autoimmune diabetes in adults</a:t>
            </a:r>
          </a:p>
        </p:txBody>
      </p:sp>
      <p:sp>
        <p:nvSpPr>
          <p:cNvPr id="59652" name="Text Box 1284"/>
          <p:cNvSpPr txBox="1">
            <a:spLocks noChangeArrowheads="1"/>
          </p:cNvSpPr>
          <p:nvPr/>
        </p:nvSpPr>
        <p:spPr bwMode="auto">
          <a:xfrm>
            <a:off x="5410203" y="5729288"/>
            <a:ext cx="358986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endParaRPr lang="sv-SE" sz="2800" smtClean="0">
              <a:solidFill>
                <a:srgbClr val="EAEAEA"/>
              </a:solidFill>
            </a:endParaRPr>
          </a:p>
        </p:txBody>
      </p:sp>
    </p:spTree>
    <p:extLst>
      <p:ext uri="{BB962C8B-B14F-4D97-AF65-F5344CB8AC3E}">
        <p14:creationId xmlns:p14="http://schemas.microsoft.com/office/powerpoint/2010/main" val="1145941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645"/>
                                        </p:tgtEl>
                                        <p:attrNameLst>
                                          <p:attrName>style.visibility</p:attrName>
                                        </p:attrNameLst>
                                      </p:cBhvr>
                                      <p:to>
                                        <p:strVal val="visible"/>
                                      </p:to>
                                    </p:set>
                                    <p:animEffect transition="in" filter="blinds(horizontal)">
                                      <p:cBhvr>
                                        <p:cTn id="7" dur="500"/>
                                        <p:tgtEl>
                                          <p:spTgt spid="596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59651"/>
                                        </p:tgtEl>
                                        <p:attrNameLst>
                                          <p:attrName>style.visibility</p:attrName>
                                        </p:attrNameLst>
                                      </p:cBhvr>
                                      <p:to>
                                        <p:strVal val="visible"/>
                                      </p:to>
                                    </p:set>
                                    <p:anim calcmode="lin" valueType="num">
                                      <p:cBhvr>
                                        <p:cTn id="12" dur="1000" fill="hold"/>
                                        <p:tgtEl>
                                          <p:spTgt spid="59651"/>
                                        </p:tgtEl>
                                        <p:attrNameLst>
                                          <p:attrName>ppt_w</p:attrName>
                                        </p:attrNameLst>
                                      </p:cBhvr>
                                      <p:tavLst>
                                        <p:tav tm="0">
                                          <p:val>
                                            <p:fltVal val="0"/>
                                          </p:val>
                                        </p:tav>
                                        <p:tav tm="100000">
                                          <p:val>
                                            <p:strVal val="#ppt_w"/>
                                          </p:val>
                                        </p:tav>
                                      </p:tavLst>
                                    </p:anim>
                                    <p:anim calcmode="lin" valueType="num">
                                      <p:cBhvr>
                                        <p:cTn id="13" dur="1000" fill="hold"/>
                                        <p:tgtEl>
                                          <p:spTgt spid="59651"/>
                                        </p:tgtEl>
                                        <p:attrNameLst>
                                          <p:attrName>ppt_h</p:attrName>
                                        </p:attrNameLst>
                                      </p:cBhvr>
                                      <p:tavLst>
                                        <p:tav tm="0">
                                          <p:val>
                                            <p:fltVal val="0"/>
                                          </p:val>
                                        </p:tav>
                                        <p:tav tm="100000">
                                          <p:val>
                                            <p:strVal val="#ppt_h"/>
                                          </p:val>
                                        </p:tav>
                                      </p:tavLst>
                                    </p:anim>
                                    <p:anim calcmode="lin" valueType="num">
                                      <p:cBhvr>
                                        <p:cTn id="14" dur="1000" fill="hold"/>
                                        <p:tgtEl>
                                          <p:spTgt spid="59651"/>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5965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5" presetClass="entr" presetSubtype="0" fill="hold" grpId="0" nodeType="clickEffect" nodePh="1">
                                  <p:stCondLst>
                                    <p:cond delay="0"/>
                                  </p:stCondLst>
                                  <p:endCondLst>
                                    <p:cond evt="begin" delay="0">
                                      <p:tn val="18"/>
                                    </p:cond>
                                  </p:endCondLst>
                                  <p:childTnLst>
                                    <p:set>
                                      <p:cBhvr>
                                        <p:cTn id="19" dur="1" fill="hold">
                                          <p:stCondLst>
                                            <p:cond delay="0"/>
                                          </p:stCondLst>
                                        </p:cTn>
                                        <p:tgtEl>
                                          <p:spTgt spid="59652"/>
                                        </p:tgtEl>
                                        <p:attrNameLst>
                                          <p:attrName>style.visibility</p:attrName>
                                        </p:attrNameLst>
                                      </p:cBhvr>
                                      <p:to>
                                        <p:strVal val="visible"/>
                                      </p:to>
                                    </p:set>
                                    <p:anim calcmode="lin" valueType="num">
                                      <p:cBhvr>
                                        <p:cTn id="20" dur="1000" fill="hold"/>
                                        <p:tgtEl>
                                          <p:spTgt spid="59652"/>
                                        </p:tgtEl>
                                        <p:attrNameLst>
                                          <p:attrName>ppt_w</p:attrName>
                                        </p:attrNameLst>
                                      </p:cBhvr>
                                      <p:tavLst>
                                        <p:tav tm="0">
                                          <p:val>
                                            <p:fltVal val="0"/>
                                          </p:val>
                                        </p:tav>
                                        <p:tav tm="100000">
                                          <p:val>
                                            <p:strVal val="#ppt_w"/>
                                          </p:val>
                                        </p:tav>
                                      </p:tavLst>
                                    </p:anim>
                                    <p:anim calcmode="lin" valueType="num">
                                      <p:cBhvr>
                                        <p:cTn id="21" dur="1000" fill="hold"/>
                                        <p:tgtEl>
                                          <p:spTgt spid="59652"/>
                                        </p:tgtEl>
                                        <p:attrNameLst>
                                          <p:attrName>ppt_h</p:attrName>
                                        </p:attrNameLst>
                                      </p:cBhvr>
                                      <p:tavLst>
                                        <p:tav tm="0">
                                          <p:val>
                                            <p:fltVal val="0"/>
                                          </p:val>
                                        </p:tav>
                                        <p:tav tm="100000">
                                          <p:val>
                                            <p:strVal val="#ppt_h"/>
                                          </p:val>
                                        </p:tav>
                                      </p:tavLst>
                                    </p:anim>
                                    <p:anim calcmode="lin" valueType="num">
                                      <p:cBhvr>
                                        <p:cTn id="22" dur="1000" fill="hold"/>
                                        <p:tgtEl>
                                          <p:spTgt spid="5965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5965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45" grpId="0" autoUpdateAnimBg="0"/>
      <p:bldP spid="59651" grpId="0" autoUpdateAnimBg="0"/>
      <p:bldP spid="59652"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279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414" y="2"/>
            <a:ext cx="2700867"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5" name="Rectangle 3"/>
          <p:cNvSpPr>
            <a:spLocks noGrp="1" noChangeArrowheads="1"/>
          </p:cNvSpPr>
          <p:nvPr>
            <p:ph type="subTitle" idx="1"/>
          </p:nvPr>
        </p:nvSpPr>
        <p:spPr>
          <a:xfrm>
            <a:off x="228600" y="4916488"/>
            <a:ext cx="8305800" cy="1752600"/>
          </a:xfrm>
        </p:spPr>
        <p:txBody>
          <a:bodyPr/>
          <a:lstStyle/>
          <a:p>
            <a:pPr eaLnBrk="1" hangingPunct="1">
              <a:defRPr/>
            </a:pPr>
            <a:r>
              <a:rPr lang="en-GB" sz="3600" b="1" dirty="0" smtClean="0">
                <a:solidFill>
                  <a:schemeClr val="accent1">
                    <a:lumMod val="40000"/>
                    <a:lumOff val="60000"/>
                  </a:schemeClr>
                </a:solidFill>
              </a:rPr>
              <a:t>DIREVA </a:t>
            </a:r>
          </a:p>
          <a:p>
            <a:pPr eaLnBrk="1" hangingPunct="1">
              <a:defRPr/>
            </a:pPr>
            <a:r>
              <a:rPr lang="en-GB" sz="3600" b="1" dirty="0" smtClean="0">
                <a:solidFill>
                  <a:schemeClr val="accent1">
                    <a:lumMod val="40000"/>
                    <a:lumOff val="60000"/>
                  </a:schemeClr>
                </a:solidFill>
              </a:rPr>
              <a:t>Diabetes </a:t>
            </a:r>
            <a:r>
              <a:rPr lang="en-GB" sz="3600" b="1" dirty="0" err="1" smtClean="0">
                <a:solidFill>
                  <a:schemeClr val="accent1">
                    <a:lumMod val="40000"/>
                    <a:lumOff val="60000"/>
                  </a:schemeClr>
                </a:solidFill>
              </a:rPr>
              <a:t>REgistry</a:t>
            </a:r>
            <a:r>
              <a:rPr lang="en-GB" sz="3600" b="1" dirty="0" smtClean="0">
                <a:solidFill>
                  <a:schemeClr val="accent1">
                    <a:lumMod val="40000"/>
                    <a:lumOff val="60000"/>
                  </a:schemeClr>
                </a:solidFill>
              </a:rPr>
              <a:t> </a:t>
            </a:r>
            <a:r>
              <a:rPr lang="en-GB" sz="3600" b="1" dirty="0" err="1" smtClean="0">
                <a:solidFill>
                  <a:schemeClr val="accent1">
                    <a:lumMod val="40000"/>
                    <a:lumOff val="60000"/>
                  </a:schemeClr>
                </a:solidFill>
              </a:rPr>
              <a:t>VAasa</a:t>
            </a:r>
            <a:endParaRPr lang="en-GB" sz="3600" b="1" dirty="0" smtClean="0">
              <a:solidFill>
                <a:schemeClr val="accent1">
                  <a:lumMod val="40000"/>
                  <a:lumOff val="60000"/>
                </a:schemeClr>
              </a:solidFill>
            </a:endParaRPr>
          </a:p>
        </p:txBody>
      </p:sp>
      <p:sp>
        <p:nvSpPr>
          <p:cNvPr id="3012612" name="Rectangle 4"/>
          <p:cNvSpPr>
            <a:spLocks noChangeArrowheads="1"/>
          </p:cNvSpPr>
          <p:nvPr/>
        </p:nvSpPr>
        <p:spPr bwMode="auto">
          <a:xfrm>
            <a:off x="106564" y="2586038"/>
            <a:ext cx="9026830" cy="1600438"/>
          </a:xfrm>
          <a:prstGeom prst="rect">
            <a:avLst/>
          </a:prstGeom>
          <a:noFill/>
          <a:ln w="9525">
            <a:noFill/>
            <a:miter lim="800000"/>
            <a:headEnd/>
            <a:tailEnd/>
          </a:ln>
          <a:effectLst/>
        </p:spPr>
        <p:txBody>
          <a:bodyPr wrap="none">
            <a:spAutoFit/>
          </a:bodyPr>
          <a:lstStyle/>
          <a:p>
            <a:pPr algn="ctr">
              <a:defRPr/>
            </a:pPr>
            <a:r>
              <a:rPr lang="sv-SE" sz="5400" b="1" dirty="0">
                <a:solidFill>
                  <a:srgbClr val="CC3300"/>
                </a:solidFill>
                <a:effectLst>
                  <a:outerShdw blurRad="38100" dist="38100" dir="2700000" algn="tl">
                    <a:srgbClr val="000000"/>
                  </a:outerShdw>
                </a:effectLst>
              </a:rPr>
              <a:t>ANDIS/ANDIU</a:t>
            </a:r>
          </a:p>
          <a:p>
            <a:pPr algn="ctr">
              <a:defRPr/>
            </a:pPr>
            <a:r>
              <a:rPr lang="sv-SE" sz="4400" b="1" dirty="0">
                <a:solidFill>
                  <a:srgbClr val="CC3300"/>
                </a:solidFill>
                <a:effectLst>
                  <a:outerShdw blurRad="38100" dist="38100" dir="2700000" algn="tl">
                    <a:srgbClr val="000000"/>
                  </a:outerShdw>
                </a:effectLst>
              </a:rPr>
              <a:t>A</a:t>
            </a:r>
            <a:r>
              <a:rPr lang="sv-SE" sz="4400" b="1" dirty="0">
                <a:solidFill>
                  <a:srgbClr val="3333CC"/>
                </a:solidFill>
                <a:effectLst>
                  <a:outerShdw blurRad="38100" dist="38100" dir="2700000" algn="tl">
                    <a:srgbClr val="000000"/>
                  </a:outerShdw>
                </a:effectLst>
              </a:rPr>
              <a:t>ll </a:t>
            </a:r>
            <a:r>
              <a:rPr lang="sv-SE" sz="4400" b="1" dirty="0">
                <a:solidFill>
                  <a:srgbClr val="CC3300"/>
                </a:solidFill>
                <a:effectLst>
                  <a:outerShdw blurRad="38100" dist="38100" dir="2700000" algn="tl">
                    <a:srgbClr val="000000"/>
                  </a:outerShdw>
                </a:effectLst>
              </a:rPr>
              <a:t>N</a:t>
            </a:r>
            <a:r>
              <a:rPr lang="sv-SE" sz="4400" b="1" dirty="0">
                <a:solidFill>
                  <a:srgbClr val="FF9900"/>
                </a:solidFill>
                <a:effectLst>
                  <a:outerShdw blurRad="38100" dist="38100" dir="2700000" algn="tl">
                    <a:srgbClr val="000000"/>
                  </a:outerShdw>
                </a:effectLst>
              </a:rPr>
              <a:t>ew</a:t>
            </a:r>
            <a:r>
              <a:rPr lang="sv-SE" sz="4400" b="1" dirty="0">
                <a:solidFill>
                  <a:srgbClr val="3333CC"/>
                </a:solidFill>
                <a:effectLst>
                  <a:outerShdw blurRad="38100" dist="38100" dir="2700000" algn="tl">
                    <a:srgbClr val="000000"/>
                  </a:outerShdw>
                </a:effectLst>
              </a:rPr>
              <a:t> </a:t>
            </a:r>
            <a:r>
              <a:rPr lang="sv-SE" sz="4400" b="1" dirty="0">
                <a:solidFill>
                  <a:srgbClr val="CC3300"/>
                </a:solidFill>
                <a:effectLst>
                  <a:outerShdw blurRad="38100" dist="38100" dir="2700000" algn="tl">
                    <a:srgbClr val="000000"/>
                  </a:outerShdw>
                </a:effectLst>
              </a:rPr>
              <a:t>D</a:t>
            </a:r>
            <a:r>
              <a:rPr lang="sv-SE" sz="4400" b="1" dirty="0">
                <a:solidFill>
                  <a:srgbClr val="3333CC"/>
                </a:solidFill>
                <a:effectLst>
                  <a:outerShdw blurRad="38100" dist="38100" dir="2700000" algn="tl">
                    <a:srgbClr val="000000"/>
                  </a:outerShdw>
                </a:effectLst>
              </a:rPr>
              <a:t>iabetics </a:t>
            </a:r>
            <a:r>
              <a:rPr lang="sv-SE" sz="4400" b="1" dirty="0">
                <a:solidFill>
                  <a:srgbClr val="FF0000"/>
                </a:solidFill>
                <a:effectLst>
                  <a:outerShdw blurRad="38100" dist="38100" dir="2700000" algn="tl">
                    <a:srgbClr val="000000"/>
                  </a:outerShdw>
                </a:effectLst>
              </a:rPr>
              <a:t>I</a:t>
            </a:r>
            <a:r>
              <a:rPr lang="sv-SE" sz="4400" b="1" dirty="0">
                <a:solidFill>
                  <a:srgbClr val="FF9900"/>
                </a:solidFill>
                <a:effectLst>
                  <a:outerShdw blurRad="38100" dist="38100" dir="2700000" algn="tl">
                    <a:srgbClr val="000000"/>
                  </a:outerShdw>
                </a:effectLst>
              </a:rPr>
              <a:t>n</a:t>
            </a:r>
            <a:r>
              <a:rPr lang="sv-SE" sz="4400" b="1" dirty="0">
                <a:solidFill>
                  <a:srgbClr val="3333CC"/>
                </a:solidFill>
                <a:effectLst>
                  <a:outerShdw blurRad="38100" dist="38100" dir="2700000" algn="tl">
                    <a:srgbClr val="000000"/>
                  </a:outerShdw>
                </a:effectLst>
              </a:rPr>
              <a:t> </a:t>
            </a:r>
            <a:r>
              <a:rPr lang="sv-SE" sz="4400" b="1" dirty="0">
                <a:solidFill>
                  <a:srgbClr val="CC3300"/>
                </a:solidFill>
                <a:effectLst>
                  <a:outerShdw blurRad="38100" dist="38100" dir="2700000" algn="tl">
                    <a:srgbClr val="000000"/>
                  </a:outerShdw>
                </a:effectLst>
              </a:rPr>
              <a:t>S</a:t>
            </a:r>
            <a:r>
              <a:rPr lang="sv-SE" sz="4400" b="1" dirty="0">
                <a:solidFill>
                  <a:srgbClr val="FF9900"/>
                </a:solidFill>
                <a:effectLst>
                  <a:outerShdw blurRad="38100" dist="38100" dir="2700000" algn="tl">
                    <a:srgbClr val="000000"/>
                  </a:outerShdw>
                </a:effectLst>
              </a:rPr>
              <a:t>cania/</a:t>
            </a:r>
            <a:r>
              <a:rPr lang="sv-SE" sz="4400" b="1" dirty="0">
                <a:solidFill>
                  <a:srgbClr val="CC0000"/>
                </a:solidFill>
                <a:effectLst>
                  <a:outerShdw blurRad="38100" dist="38100" dir="2700000" algn="tl">
                    <a:srgbClr val="000000"/>
                  </a:outerShdw>
                </a:effectLst>
              </a:rPr>
              <a:t>U</a:t>
            </a:r>
            <a:r>
              <a:rPr lang="sv-SE" sz="4400" b="1" dirty="0">
                <a:solidFill>
                  <a:srgbClr val="FF9900"/>
                </a:solidFill>
                <a:effectLst>
                  <a:outerShdw blurRad="38100" dist="38100" dir="2700000" algn="tl">
                    <a:srgbClr val="000000"/>
                  </a:outerShdw>
                </a:effectLst>
              </a:rPr>
              <a:t>ppsala</a:t>
            </a:r>
          </a:p>
        </p:txBody>
      </p:sp>
      <p:pic>
        <p:nvPicPr>
          <p:cNvPr id="279557" name="Picture 6" descr="LOGOE_CMY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45" y="96838"/>
            <a:ext cx="1399822" cy="218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641239" y="2132926"/>
            <a:ext cx="4176464" cy="646331"/>
          </a:xfrm>
          <a:prstGeom prst="rect">
            <a:avLst/>
          </a:prstGeom>
          <a:noFill/>
        </p:spPr>
        <p:txBody>
          <a:bodyPr wrap="square" rtlCol="0">
            <a:spAutoFit/>
          </a:bodyPr>
          <a:lstStyle/>
          <a:p>
            <a:r>
              <a:rPr lang="sv-SE" sz="3600" b="1" dirty="0" smtClean="0">
                <a:solidFill>
                  <a:srgbClr val="FF3300"/>
                </a:solidFill>
              </a:rPr>
              <a:t>9000              1000   </a:t>
            </a:r>
            <a:endParaRPr lang="sv-SE" sz="3600" b="1" dirty="0">
              <a:solidFill>
                <a:srgbClr val="FF3300"/>
              </a:solidFill>
            </a:endParaRPr>
          </a:p>
        </p:txBody>
      </p:sp>
      <p:sp>
        <p:nvSpPr>
          <p:cNvPr id="3" name="TextBox 2"/>
          <p:cNvSpPr txBox="1"/>
          <p:nvPr/>
        </p:nvSpPr>
        <p:spPr>
          <a:xfrm>
            <a:off x="3635896" y="4365174"/>
            <a:ext cx="1872208" cy="646331"/>
          </a:xfrm>
          <a:prstGeom prst="rect">
            <a:avLst/>
          </a:prstGeom>
          <a:noFill/>
        </p:spPr>
        <p:txBody>
          <a:bodyPr wrap="square" rtlCol="0">
            <a:spAutoFit/>
          </a:bodyPr>
          <a:lstStyle/>
          <a:p>
            <a:r>
              <a:rPr lang="sv-SE" sz="3600" b="1" dirty="0" smtClean="0">
                <a:solidFill>
                  <a:srgbClr val="FF3300"/>
                </a:solidFill>
              </a:rPr>
              <a:t>4500</a:t>
            </a:r>
            <a:endParaRPr lang="sv-SE" sz="3600" b="1" dirty="0">
              <a:solidFill>
                <a:srgbClr val="FF3300"/>
              </a:solidFill>
            </a:endParaRPr>
          </a:p>
        </p:txBody>
      </p:sp>
    </p:spTree>
    <p:extLst>
      <p:ext uri="{BB962C8B-B14F-4D97-AF65-F5344CB8AC3E}">
        <p14:creationId xmlns:p14="http://schemas.microsoft.com/office/powerpoint/2010/main" val="4025598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Title 1"/>
          <p:cNvSpPr>
            <a:spLocks noGrp="1"/>
          </p:cNvSpPr>
          <p:nvPr>
            <p:ph type="title"/>
          </p:nvPr>
        </p:nvSpPr>
        <p:spPr/>
        <p:txBody>
          <a:bodyPr/>
          <a:lstStyle/>
          <a:p>
            <a:pPr>
              <a:defRPr/>
            </a:pPr>
            <a:r>
              <a:rPr lang="sv-SE" sz="4000" b="1" dirty="0" smtClean="0">
                <a:solidFill>
                  <a:schemeClr val="accent6">
                    <a:lumMod val="75000"/>
                  </a:schemeClr>
                </a:solidFill>
              </a:rPr>
              <a:t>ANDIS: The spectrum of diabetes</a:t>
            </a:r>
          </a:p>
        </p:txBody>
      </p:sp>
      <p:pic>
        <p:nvPicPr>
          <p:cNvPr id="181251"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16075" y="1931988"/>
            <a:ext cx="6353175" cy="53641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718553"/>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A GPS for the </a:t>
            </a:r>
            <a:r>
              <a:rPr lang="sv-SE" dirty="0" err="1" smtClean="0"/>
              <a:t>diabetic</a:t>
            </a:r>
            <a:r>
              <a:rPr lang="sv-SE" dirty="0" smtClean="0"/>
              <a:t> patient</a:t>
            </a:r>
            <a:endParaRPr lang="sv-S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1563" y="1981200"/>
            <a:ext cx="2420874" cy="4114800"/>
          </a:xfrm>
        </p:spPr>
      </p:pic>
    </p:spTree>
    <p:extLst>
      <p:ext uri="{BB962C8B-B14F-4D97-AF65-F5344CB8AC3E}">
        <p14:creationId xmlns:p14="http://schemas.microsoft.com/office/powerpoint/2010/main" val="418306642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p:txBody>
          <a:bodyPr/>
          <a:lstStyle/>
          <a:p>
            <a:endParaRPr lang="sv-SE"/>
          </a:p>
        </p:txBody>
      </p:sp>
      <p:sp>
        <p:nvSpPr>
          <p:cNvPr id="6147" name="Rectangle 3"/>
          <p:cNvSpPr>
            <a:spLocks noGrp="1" noChangeArrowheads="1"/>
          </p:cNvSpPr>
          <p:nvPr>
            <p:ph type="subTitle" idx="1"/>
          </p:nvPr>
        </p:nvSpPr>
        <p:spPr/>
        <p:txBody>
          <a:bodyPr/>
          <a:lstStyle/>
          <a:p>
            <a:endParaRPr lang="sv-SE"/>
          </a:p>
        </p:txBody>
      </p:sp>
      <p:pic>
        <p:nvPicPr>
          <p:cNvPr id="6148" name="Picture 4" descr="P709004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480" y="-580678"/>
            <a:ext cx="9360000" cy="7898110"/>
          </a:xfrm>
          <a:prstGeom prst="rect">
            <a:avLst/>
          </a:prstGeom>
          <a:noFill/>
          <a:extLst>
            <a:ext uri="{909E8E84-426E-40DD-AFC4-6F175D3DCCD1}">
              <a14:hiddenFill xmlns:a14="http://schemas.microsoft.com/office/drawing/2010/main">
                <a:solidFill>
                  <a:srgbClr val="FFFFFF"/>
                </a:solidFill>
              </a14:hiddenFill>
            </a:ext>
          </a:extLst>
        </p:spPr>
      </p:pic>
      <p:sp>
        <p:nvSpPr>
          <p:cNvPr id="6149" name="Rectangle 5"/>
          <p:cNvSpPr>
            <a:spLocks noChangeArrowheads="1"/>
          </p:cNvSpPr>
          <p:nvPr/>
        </p:nvSpPr>
        <p:spPr bwMode="auto">
          <a:xfrm>
            <a:off x="914400" y="1143122"/>
            <a:ext cx="4572000"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15000"/>
              </a:lnSpc>
              <a:spcBef>
                <a:spcPct val="50000"/>
              </a:spcBef>
              <a:buFontTx/>
              <a:buChar char="•"/>
            </a:pPr>
            <a:endParaRPr lang="sv-SE" sz="3200" b="1">
              <a:solidFill>
                <a:srgbClr val="FFFF00"/>
              </a:solidFill>
            </a:endParaRPr>
          </a:p>
        </p:txBody>
      </p:sp>
      <p:sp>
        <p:nvSpPr>
          <p:cNvPr id="2" name="TextBox 1"/>
          <p:cNvSpPr txBox="1"/>
          <p:nvPr/>
        </p:nvSpPr>
        <p:spPr>
          <a:xfrm>
            <a:off x="395536" y="5661370"/>
            <a:ext cx="8352928" cy="461665"/>
          </a:xfrm>
          <a:prstGeom prst="rect">
            <a:avLst/>
          </a:prstGeom>
          <a:noFill/>
        </p:spPr>
        <p:txBody>
          <a:bodyPr wrap="square" rtlCol="0">
            <a:spAutoFit/>
          </a:bodyPr>
          <a:lstStyle/>
          <a:p>
            <a:endParaRPr lang="sv-SE" dirty="0">
              <a:solidFill>
                <a:srgbClr val="FFFFFF"/>
              </a:solidFill>
            </a:endParaRPr>
          </a:p>
        </p:txBody>
      </p:sp>
      <p:sp>
        <p:nvSpPr>
          <p:cNvPr id="3" name="TextBox 2"/>
          <p:cNvSpPr txBox="1"/>
          <p:nvPr/>
        </p:nvSpPr>
        <p:spPr>
          <a:xfrm>
            <a:off x="251520" y="3717032"/>
            <a:ext cx="7618040" cy="707886"/>
          </a:xfrm>
          <a:prstGeom prst="rect">
            <a:avLst/>
          </a:prstGeom>
          <a:noFill/>
        </p:spPr>
        <p:txBody>
          <a:bodyPr wrap="square" rtlCol="0">
            <a:spAutoFit/>
          </a:bodyPr>
          <a:lstStyle/>
          <a:p>
            <a:endParaRPr lang="sv-SE" sz="4000" b="1" dirty="0">
              <a:solidFill>
                <a:srgbClr val="2D2DB9">
                  <a:lumMod val="50000"/>
                </a:srgbClr>
              </a:solidFill>
            </a:endParaRPr>
          </a:p>
        </p:txBody>
      </p:sp>
    </p:spTree>
    <p:extLst>
      <p:ext uri="{BB962C8B-B14F-4D97-AF65-F5344CB8AC3E}">
        <p14:creationId xmlns:p14="http://schemas.microsoft.com/office/powerpoint/2010/main" val="203669288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685801" y="228600"/>
            <a:ext cx="7772400" cy="1143000"/>
          </a:xfrm>
        </p:spPr>
        <p:txBody>
          <a:bodyPr/>
          <a:lstStyle/>
          <a:p>
            <a:pPr eaLnBrk="1" hangingPunct="1"/>
            <a:r>
              <a:rPr lang="sv-SE" smtClean="0">
                <a:solidFill>
                  <a:srgbClr val="FFFF00"/>
                </a:solidFill>
              </a:rPr>
              <a:t>Diabetes &amp; Endocrinology</a:t>
            </a:r>
            <a:br>
              <a:rPr lang="sv-SE" smtClean="0">
                <a:solidFill>
                  <a:srgbClr val="FFFF00"/>
                </a:solidFill>
              </a:rPr>
            </a:br>
            <a:r>
              <a:rPr lang="sv-SE" smtClean="0">
                <a:solidFill>
                  <a:srgbClr val="FFFF00"/>
                </a:solidFill>
              </a:rPr>
              <a:t>Research Group</a:t>
            </a:r>
            <a:endParaRPr lang="en-GB" smtClean="0">
              <a:solidFill>
                <a:srgbClr val="FFFF00"/>
              </a:solidFill>
            </a:endParaRPr>
          </a:p>
        </p:txBody>
      </p:sp>
      <p:sp>
        <p:nvSpPr>
          <p:cNvPr id="378883" name="Rectangle 3"/>
          <p:cNvSpPr>
            <a:spLocks noGrp="1" noChangeArrowheads="1"/>
          </p:cNvSpPr>
          <p:nvPr>
            <p:ph type="body" sz="half" idx="1"/>
          </p:nvPr>
        </p:nvSpPr>
        <p:spPr>
          <a:xfrm>
            <a:off x="685800" y="1676400"/>
            <a:ext cx="3810000" cy="4114800"/>
          </a:xfrm>
        </p:spPr>
        <p:txBody>
          <a:bodyPr/>
          <a:lstStyle/>
          <a:p>
            <a:pPr eaLnBrk="1" hangingPunct="1">
              <a:lnSpc>
                <a:spcPct val="80000"/>
              </a:lnSpc>
            </a:pPr>
            <a:r>
              <a:rPr lang="sv-SE" sz="2400" b="1" dirty="0" smtClean="0"/>
              <a:t>Ola </a:t>
            </a:r>
            <a:r>
              <a:rPr lang="sv-SE" sz="2400" b="1" dirty="0"/>
              <a:t>Hansson</a:t>
            </a:r>
          </a:p>
          <a:p>
            <a:pPr eaLnBrk="1" hangingPunct="1">
              <a:lnSpc>
                <a:spcPct val="80000"/>
              </a:lnSpc>
            </a:pPr>
            <a:r>
              <a:rPr lang="sv-SE" sz="2400" b="1" dirty="0" smtClean="0"/>
              <a:t>Peter </a:t>
            </a:r>
            <a:r>
              <a:rPr lang="sv-SE" sz="2400" b="1" dirty="0"/>
              <a:t>Osmark</a:t>
            </a:r>
          </a:p>
          <a:p>
            <a:pPr eaLnBrk="1" hangingPunct="1">
              <a:lnSpc>
                <a:spcPct val="80000"/>
              </a:lnSpc>
            </a:pPr>
            <a:r>
              <a:rPr lang="sv-SE" sz="2400" b="1" dirty="0"/>
              <a:t>Jalal Taneera</a:t>
            </a:r>
          </a:p>
          <a:p>
            <a:pPr eaLnBrk="1" hangingPunct="1">
              <a:lnSpc>
                <a:spcPct val="80000"/>
              </a:lnSpc>
            </a:pPr>
            <a:r>
              <a:rPr lang="sv-SE" sz="2400" b="1" dirty="0" smtClean="0"/>
              <a:t>Emma </a:t>
            </a:r>
            <a:r>
              <a:rPr lang="sv-SE" sz="2400" b="1" dirty="0"/>
              <a:t>Ahlqvist</a:t>
            </a:r>
          </a:p>
          <a:p>
            <a:pPr eaLnBrk="1" hangingPunct="1">
              <a:lnSpc>
                <a:spcPct val="80000"/>
              </a:lnSpc>
            </a:pPr>
            <a:r>
              <a:rPr lang="sv-SE" sz="2400" b="1" dirty="0" smtClean="0">
                <a:solidFill>
                  <a:srgbClr val="FFFFFF"/>
                </a:solidFill>
              </a:rPr>
              <a:t>Petter Vikman</a:t>
            </a:r>
          </a:p>
          <a:p>
            <a:pPr eaLnBrk="1" hangingPunct="1">
              <a:lnSpc>
                <a:spcPct val="80000"/>
              </a:lnSpc>
            </a:pPr>
            <a:r>
              <a:rPr lang="sv-SE" sz="2400" b="1" dirty="0" smtClean="0">
                <a:solidFill>
                  <a:srgbClr val="FFFFFF"/>
                </a:solidFill>
              </a:rPr>
              <a:t>Jenny Vikman </a:t>
            </a:r>
          </a:p>
          <a:p>
            <a:pPr eaLnBrk="1" hangingPunct="1">
              <a:lnSpc>
                <a:spcPct val="80000"/>
              </a:lnSpc>
            </a:pPr>
            <a:r>
              <a:rPr lang="sv-SE" sz="2400" b="1" dirty="0">
                <a:solidFill>
                  <a:srgbClr val="FFFFFF"/>
                </a:solidFill>
              </a:rPr>
              <a:t>Peter Almgren</a:t>
            </a:r>
          </a:p>
          <a:p>
            <a:pPr eaLnBrk="1" hangingPunct="1">
              <a:lnSpc>
                <a:spcPct val="80000"/>
              </a:lnSpc>
            </a:pPr>
            <a:r>
              <a:rPr lang="sv-SE" sz="2400" b="1" dirty="0">
                <a:solidFill>
                  <a:srgbClr val="FFFFFF"/>
                </a:solidFill>
              </a:rPr>
              <a:t>Yang De </a:t>
            </a:r>
            <a:r>
              <a:rPr lang="sv-SE" sz="2400" b="1" dirty="0" err="1">
                <a:solidFill>
                  <a:srgbClr val="FFFFFF"/>
                </a:solidFill>
              </a:rPr>
              <a:t>Marinis</a:t>
            </a:r>
            <a:endParaRPr lang="sv-SE" sz="2400" b="1" dirty="0">
              <a:solidFill>
                <a:srgbClr val="FFFFFF"/>
              </a:solidFill>
            </a:endParaRPr>
          </a:p>
          <a:p>
            <a:pPr eaLnBrk="1" hangingPunct="1">
              <a:lnSpc>
                <a:spcPct val="80000"/>
              </a:lnSpc>
            </a:pPr>
            <a:r>
              <a:rPr lang="sv-SE" sz="2400" b="1" dirty="0">
                <a:solidFill>
                  <a:srgbClr val="FFFFFF"/>
                </a:solidFill>
              </a:rPr>
              <a:t>Joao </a:t>
            </a:r>
            <a:r>
              <a:rPr lang="sv-SE" sz="2400" b="1" dirty="0" err="1">
                <a:solidFill>
                  <a:srgbClr val="FFFFFF"/>
                </a:solidFill>
              </a:rPr>
              <a:t>Fadista</a:t>
            </a:r>
            <a:endParaRPr lang="sv-SE" sz="2400" b="1" dirty="0">
              <a:solidFill>
                <a:srgbClr val="FFFFFF"/>
              </a:solidFill>
            </a:endParaRPr>
          </a:p>
          <a:p>
            <a:pPr eaLnBrk="1" hangingPunct="1">
              <a:lnSpc>
                <a:spcPct val="80000"/>
              </a:lnSpc>
            </a:pPr>
            <a:endParaRPr lang="sv-SE" sz="2400" b="1" dirty="0">
              <a:solidFill>
                <a:srgbClr val="FFFFFF"/>
              </a:solidFill>
            </a:endParaRPr>
          </a:p>
          <a:p>
            <a:pPr eaLnBrk="1" hangingPunct="1">
              <a:lnSpc>
                <a:spcPct val="80000"/>
              </a:lnSpc>
            </a:pPr>
            <a:endParaRPr lang="sv-SE" sz="2400" b="1" dirty="0"/>
          </a:p>
          <a:p>
            <a:pPr eaLnBrk="1" hangingPunct="1">
              <a:lnSpc>
                <a:spcPct val="80000"/>
              </a:lnSpc>
            </a:pPr>
            <a:endParaRPr lang="sv-SE" sz="2400" b="1" dirty="0"/>
          </a:p>
          <a:p>
            <a:pPr eaLnBrk="1" hangingPunct="1">
              <a:lnSpc>
                <a:spcPct val="80000"/>
              </a:lnSpc>
            </a:pPr>
            <a:endParaRPr lang="sv-SE" sz="2400" b="1" dirty="0"/>
          </a:p>
          <a:p>
            <a:pPr eaLnBrk="1" hangingPunct="1">
              <a:lnSpc>
                <a:spcPct val="80000"/>
              </a:lnSpc>
            </a:pPr>
            <a:endParaRPr lang="en-GB" sz="2400" b="1" dirty="0"/>
          </a:p>
        </p:txBody>
      </p:sp>
      <p:sp>
        <p:nvSpPr>
          <p:cNvPr id="378884" name="Rectangle 4"/>
          <p:cNvSpPr>
            <a:spLocks noGrp="1" noChangeArrowheads="1"/>
          </p:cNvSpPr>
          <p:nvPr>
            <p:ph type="body" sz="half" idx="2"/>
          </p:nvPr>
        </p:nvSpPr>
        <p:spPr>
          <a:xfrm>
            <a:off x="4893735" y="1676400"/>
            <a:ext cx="3810000" cy="4800600"/>
          </a:xfrm>
        </p:spPr>
        <p:txBody>
          <a:bodyPr/>
          <a:lstStyle/>
          <a:p>
            <a:pPr eaLnBrk="1" hangingPunct="1">
              <a:lnSpc>
                <a:spcPct val="80000"/>
              </a:lnSpc>
            </a:pPr>
            <a:r>
              <a:rPr lang="sv-SE" sz="2400" b="1" dirty="0" err="1" smtClean="0">
                <a:solidFill>
                  <a:srgbClr val="FFFFFF"/>
                </a:solidFill>
              </a:rPr>
              <a:t>Nikolay</a:t>
            </a:r>
            <a:r>
              <a:rPr lang="sv-SE" sz="2400" b="1" dirty="0" smtClean="0">
                <a:solidFill>
                  <a:srgbClr val="FFFFFF"/>
                </a:solidFill>
              </a:rPr>
              <a:t> Orskolkov</a:t>
            </a:r>
          </a:p>
          <a:p>
            <a:pPr eaLnBrk="1" hangingPunct="1">
              <a:lnSpc>
                <a:spcPct val="80000"/>
              </a:lnSpc>
            </a:pPr>
            <a:r>
              <a:rPr lang="sv-SE" sz="2400" b="1" dirty="0" err="1" smtClean="0">
                <a:solidFill>
                  <a:srgbClr val="FFFFFF"/>
                </a:solidFill>
              </a:rPr>
              <a:t>Rashmi</a:t>
            </a:r>
            <a:r>
              <a:rPr lang="sv-SE" sz="2400" b="1" dirty="0" smtClean="0">
                <a:solidFill>
                  <a:srgbClr val="FFFFFF"/>
                </a:solidFill>
              </a:rPr>
              <a:t> </a:t>
            </a:r>
            <a:r>
              <a:rPr lang="sv-SE" sz="2400" b="1" dirty="0" err="1" smtClean="0">
                <a:solidFill>
                  <a:srgbClr val="FFFFFF"/>
                </a:solidFill>
              </a:rPr>
              <a:t>Prasad</a:t>
            </a:r>
            <a:endParaRPr lang="sv-SE" sz="2400" b="1" dirty="0" smtClean="0">
              <a:solidFill>
                <a:srgbClr val="FFFFFF"/>
              </a:solidFill>
            </a:endParaRPr>
          </a:p>
          <a:p>
            <a:pPr eaLnBrk="1" hangingPunct="1">
              <a:lnSpc>
                <a:spcPct val="80000"/>
              </a:lnSpc>
            </a:pPr>
            <a:r>
              <a:rPr lang="sv-SE" sz="2400" b="1" dirty="0" smtClean="0">
                <a:solidFill>
                  <a:srgbClr val="FFFFFF"/>
                </a:solidFill>
              </a:rPr>
              <a:t>Om </a:t>
            </a:r>
            <a:r>
              <a:rPr lang="sv-SE" sz="2400" b="1" dirty="0" err="1" smtClean="0">
                <a:solidFill>
                  <a:srgbClr val="FFFFFF"/>
                </a:solidFill>
              </a:rPr>
              <a:t>Prakash</a:t>
            </a:r>
            <a:endParaRPr lang="sv-SE" sz="2400" b="1" dirty="0">
              <a:solidFill>
                <a:srgbClr val="FFFFFF"/>
              </a:solidFill>
            </a:endParaRPr>
          </a:p>
          <a:p>
            <a:pPr eaLnBrk="1" hangingPunct="1">
              <a:lnSpc>
                <a:spcPct val="80000"/>
              </a:lnSpc>
            </a:pPr>
            <a:r>
              <a:rPr lang="sv-SE" sz="2400" b="1" dirty="0">
                <a:solidFill>
                  <a:srgbClr val="FFFFFF"/>
                </a:solidFill>
              </a:rPr>
              <a:t>Yuedan Zhou</a:t>
            </a:r>
          </a:p>
          <a:p>
            <a:pPr eaLnBrk="1" hangingPunct="1">
              <a:lnSpc>
                <a:spcPct val="80000"/>
              </a:lnSpc>
            </a:pPr>
            <a:r>
              <a:rPr lang="sv-SE" sz="2400" b="1" dirty="0">
                <a:solidFill>
                  <a:srgbClr val="FFFFFF"/>
                </a:solidFill>
              </a:rPr>
              <a:t>Emilia Ottoson </a:t>
            </a:r>
            <a:r>
              <a:rPr lang="sv-SE" sz="2400" b="1" dirty="0" smtClean="0">
                <a:solidFill>
                  <a:srgbClr val="FFFFFF"/>
                </a:solidFill>
              </a:rPr>
              <a:t>Laakso</a:t>
            </a:r>
          </a:p>
          <a:p>
            <a:pPr eaLnBrk="1" hangingPunct="1">
              <a:lnSpc>
                <a:spcPct val="80000"/>
              </a:lnSpc>
            </a:pPr>
            <a:r>
              <a:rPr lang="sv-SE" sz="2400" b="1" dirty="0" smtClean="0">
                <a:solidFill>
                  <a:srgbClr val="FFFFFF"/>
                </a:solidFill>
              </a:rPr>
              <a:t>Anna Lessmark</a:t>
            </a:r>
            <a:endParaRPr lang="sv-SE" sz="2400" b="1" dirty="0">
              <a:solidFill>
                <a:srgbClr val="FFFFFF"/>
              </a:solidFill>
            </a:endParaRPr>
          </a:p>
          <a:p>
            <a:pPr eaLnBrk="1" hangingPunct="1">
              <a:lnSpc>
                <a:spcPct val="80000"/>
              </a:lnSpc>
            </a:pPr>
            <a:endParaRPr lang="en-GB" sz="2400" b="1" dirty="0">
              <a:solidFill>
                <a:srgbClr val="FFFFFF"/>
              </a:solidFill>
            </a:endParaRPr>
          </a:p>
        </p:txBody>
      </p:sp>
      <p:pic>
        <p:nvPicPr>
          <p:cNvPr id="2679813" name="Picture 5" descr="LOGOE_CMY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9779" y="2667573"/>
            <a:ext cx="1820333"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79814" name="Text Box 6"/>
          <p:cNvSpPr txBox="1">
            <a:spLocks noChangeArrowheads="1"/>
          </p:cNvSpPr>
          <p:nvPr/>
        </p:nvSpPr>
        <p:spPr bwMode="auto">
          <a:xfrm>
            <a:off x="2987824" y="5661748"/>
            <a:ext cx="4470400" cy="1200157"/>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271" tIns="45635" rIns="91271" bIns="45635">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a:spcBef>
                <a:spcPct val="50000"/>
              </a:spcBef>
            </a:pPr>
            <a:r>
              <a:rPr lang="sv-SE" sz="3600" dirty="0">
                <a:solidFill>
                  <a:srgbClr val="FF6600"/>
                </a:solidFill>
              </a:rPr>
              <a:t>The Botnia Study </a:t>
            </a:r>
            <a:r>
              <a:rPr lang="sv-SE" sz="3600" dirty="0" smtClean="0">
                <a:solidFill>
                  <a:srgbClr val="FF6600"/>
                </a:solidFill>
              </a:rPr>
              <a:t>Group- </a:t>
            </a:r>
            <a:r>
              <a:rPr lang="sv-SE" sz="2800" dirty="0" smtClean="0">
                <a:solidFill>
                  <a:srgbClr val="FF6600"/>
                </a:solidFill>
              </a:rPr>
              <a:t>T Tuomi et al</a:t>
            </a:r>
            <a:endParaRPr lang="en-US" sz="2800" dirty="0">
              <a:solidFill>
                <a:srgbClr val="FF6600"/>
              </a:solidFill>
            </a:endParaRPr>
          </a:p>
        </p:txBody>
      </p:sp>
      <p:pic>
        <p:nvPicPr>
          <p:cNvPr id="54477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717032"/>
            <a:ext cx="2617612"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2919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798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798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447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98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a:xfrm>
            <a:off x="533400" y="-171400"/>
            <a:ext cx="7772400" cy="990600"/>
          </a:xfrm>
        </p:spPr>
        <p:txBody>
          <a:bodyPr/>
          <a:lstStyle/>
          <a:p>
            <a:pPr eaLnBrk="1" hangingPunct="1"/>
            <a:r>
              <a:rPr lang="sv-SE" smtClean="0">
                <a:solidFill>
                  <a:srgbClr val="FFFF00"/>
                </a:solidFill>
              </a:rPr>
              <a:t>Collaborators</a:t>
            </a:r>
            <a:endParaRPr lang="en-GB" smtClean="0">
              <a:solidFill>
                <a:srgbClr val="FFFF00"/>
              </a:solidFill>
            </a:endParaRPr>
          </a:p>
        </p:txBody>
      </p:sp>
      <p:sp>
        <p:nvSpPr>
          <p:cNvPr id="380931" name="Text Box 4"/>
          <p:cNvSpPr txBox="1">
            <a:spLocks noChangeArrowheads="1"/>
          </p:cNvSpPr>
          <p:nvPr/>
        </p:nvSpPr>
        <p:spPr bwMode="auto">
          <a:xfrm>
            <a:off x="721668" y="633702"/>
            <a:ext cx="3200400" cy="215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7" tIns="45614" rIns="91227" bIns="45614">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lnSpc>
                <a:spcPct val="50000"/>
              </a:lnSpc>
              <a:spcBef>
                <a:spcPct val="50000"/>
              </a:spcBef>
            </a:pPr>
            <a:r>
              <a:rPr lang="sv-SE" sz="2000" u="sng" dirty="0">
                <a:solidFill>
                  <a:srgbClr val="FFFF00"/>
                </a:solidFill>
              </a:rPr>
              <a:t>Broad Institute</a:t>
            </a:r>
          </a:p>
          <a:p>
            <a:pPr eaLnBrk="1" hangingPunct="1">
              <a:lnSpc>
                <a:spcPct val="50000"/>
              </a:lnSpc>
              <a:spcBef>
                <a:spcPct val="50000"/>
              </a:spcBef>
            </a:pPr>
            <a:r>
              <a:rPr lang="sv-SE" sz="2000" dirty="0">
                <a:solidFill>
                  <a:srgbClr val="FFFFFF"/>
                </a:solidFill>
              </a:rPr>
              <a:t>David Altshuler</a:t>
            </a:r>
          </a:p>
          <a:p>
            <a:pPr eaLnBrk="1" hangingPunct="1">
              <a:lnSpc>
                <a:spcPct val="50000"/>
              </a:lnSpc>
              <a:spcBef>
                <a:spcPct val="50000"/>
              </a:spcBef>
            </a:pPr>
            <a:r>
              <a:rPr lang="sv-SE" sz="2000" dirty="0">
                <a:solidFill>
                  <a:srgbClr val="FFFFFF"/>
                </a:solidFill>
              </a:rPr>
              <a:t>Mark Daly</a:t>
            </a:r>
          </a:p>
          <a:p>
            <a:pPr eaLnBrk="1" hangingPunct="1">
              <a:lnSpc>
                <a:spcPct val="50000"/>
              </a:lnSpc>
              <a:spcBef>
                <a:spcPct val="50000"/>
              </a:spcBef>
            </a:pPr>
            <a:r>
              <a:rPr lang="sv-SE" sz="2000" dirty="0">
                <a:solidFill>
                  <a:srgbClr val="FFFFFF"/>
                </a:solidFill>
              </a:rPr>
              <a:t>Eric </a:t>
            </a:r>
            <a:r>
              <a:rPr lang="sv-SE" sz="2000" dirty="0" smtClean="0">
                <a:solidFill>
                  <a:srgbClr val="FFFFFF"/>
                </a:solidFill>
              </a:rPr>
              <a:t>Lander</a:t>
            </a:r>
          </a:p>
          <a:p>
            <a:pPr eaLnBrk="1" hangingPunct="1">
              <a:lnSpc>
                <a:spcPct val="50000"/>
              </a:lnSpc>
              <a:spcBef>
                <a:spcPct val="50000"/>
              </a:spcBef>
            </a:pPr>
            <a:r>
              <a:rPr lang="sv-SE" sz="2000" dirty="0" smtClean="0">
                <a:solidFill>
                  <a:srgbClr val="FFFFFF"/>
                </a:solidFill>
              </a:rPr>
              <a:t>Vamsi Mootha </a:t>
            </a:r>
            <a:r>
              <a:rPr lang="sv-SE" sz="2000" dirty="0">
                <a:solidFill>
                  <a:srgbClr val="FFFFFF"/>
                </a:solidFill>
              </a:rPr>
              <a:t>etc</a:t>
            </a:r>
          </a:p>
          <a:p>
            <a:pPr eaLnBrk="1" hangingPunct="1">
              <a:lnSpc>
                <a:spcPct val="50000"/>
              </a:lnSpc>
              <a:spcBef>
                <a:spcPct val="50000"/>
              </a:spcBef>
            </a:pPr>
            <a:endParaRPr lang="sv-SE" sz="2000" dirty="0">
              <a:solidFill>
                <a:srgbClr val="FFFFFF"/>
              </a:solidFill>
            </a:endParaRPr>
          </a:p>
          <a:p>
            <a:pPr eaLnBrk="1" hangingPunct="1">
              <a:lnSpc>
                <a:spcPct val="50000"/>
              </a:lnSpc>
              <a:spcBef>
                <a:spcPct val="50000"/>
              </a:spcBef>
            </a:pPr>
            <a:endParaRPr lang="en-GB" dirty="0">
              <a:solidFill>
                <a:srgbClr val="FFFFFF"/>
              </a:solidFill>
            </a:endParaRPr>
          </a:p>
        </p:txBody>
      </p:sp>
      <p:sp>
        <p:nvSpPr>
          <p:cNvPr id="380932" name="Text Box 5"/>
          <p:cNvSpPr txBox="1">
            <a:spLocks noChangeArrowheads="1"/>
          </p:cNvSpPr>
          <p:nvPr/>
        </p:nvSpPr>
        <p:spPr bwMode="auto">
          <a:xfrm>
            <a:off x="683568" y="2172890"/>
            <a:ext cx="3276600" cy="163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7" tIns="45614" rIns="91227" bIns="45614">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spcBef>
                <a:spcPct val="50000"/>
              </a:spcBef>
            </a:pPr>
            <a:r>
              <a:rPr lang="sv-SE" sz="2000" u="sng" dirty="0">
                <a:solidFill>
                  <a:srgbClr val="FFFF00"/>
                </a:solidFill>
              </a:rPr>
              <a:t>Copenhagen</a:t>
            </a:r>
          </a:p>
          <a:p>
            <a:pPr eaLnBrk="1" hangingPunct="1">
              <a:lnSpc>
                <a:spcPct val="50000"/>
              </a:lnSpc>
              <a:spcBef>
                <a:spcPct val="50000"/>
              </a:spcBef>
            </a:pPr>
            <a:r>
              <a:rPr lang="sv-SE" sz="2000" dirty="0">
                <a:solidFill>
                  <a:srgbClr val="FFFFFF"/>
                </a:solidFill>
              </a:rPr>
              <a:t>Allan Vaag</a:t>
            </a:r>
          </a:p>
          <a:p>
            <a:pPr eaLnBrk="1" hangingPunct="1">
              <a:lnSpc>
                <a:spcPct val="50000"/>
              </a:lnSpc>
              <a:spcBef>
                <a:spcPct val="50000"/>
              </a:spcBef>
            </a:pPr>
            <a:r>
              <a:rPr lang="sv-SE" sz="2000" dirty="0" smtClean="0">
                <a:solidFill>
                  <a:srgbClr val="FFFFFF"/>
                </a:solidFill>
              </a:rPr>
              <a:t>Torben Hansen</a:t>
            </a:r>
          </a:p>
          <a:p>
            <a:pPr eaLnBrk="1" hangingPunct="1">
              <a:lnSpc>
                <a:spcPct val="50000"/>
              </a:lnSpc>
              <a:spcBef>
                <a:spcPct val="50000"/>
              </a:spcBef>
            </a:pPr>
            <a:r>
              <a:rPr lang="sv-SE" sz="2000" smtClean="0">
                <a:solidFill>
                  <a:srgbClr val="FFFFFF"/>
                </a:solidFill>
              </a:rPr>
              <a:t>Oluf Pedersen</a:t>
            </a:r>
            <a:endParaRPr lang="sv-SE" sz="2000" dirty="0">
              <a:solidFill>
                <a:srgbClr val="FFFFFF"/>
              </a:solidFill>
            </a:endParaRPr>
          </a:p>
          <a:p>
            <a:pPr eaLnBrk="1" hangingPunct="1">
              <a:lnSpc>
                <a:spcPct val="50000"/>
              </a:lnSpc>
              <a:spcBef>
                <a:spcPct val="50000"/>
              </a:spcBef>
            </a:pPr>
            <a:endParaRPr lang="sv-SE" sz="2000" dirty="0">
              <a:solidFill>
                <a:srgbClr val="FFFFFF"/>
              </a:solidFill>
            </a:endParaRPr>
          </a:p>
        </p:txBody>
      </p:sp>
      <p:sp>
        <p:nvSpPr>
          <p:cNvPr id="380933" name="Text Box 6"/>
          <p:cNvSpPr txBox="1">
            <a:spLocks noChangeArrowheads="1"/>
          </p:cNvSpPr>
          <p:nvPr/>
        </p:nvSpPr>
        <p:spPr bwMode="auto">
          <a:xfrm>
            <a:off x="4876800" y="3276609"/>
            <a:ext cx="2286000" cy="46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7" tIns="45614" rIns="91227" bIns="45614">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spcBef>
                <a:spcPct val="50000"/>
              </a:spcBef>
            </a:pPr>
            <a:endParaRPr lang="fi-FI" b="0">
              <a:solidFill>
                <a:srgbClr val="FFFFFF"/>
              </a:solidFill>
            </a:endParaRPr>
          </a:p>
        </p:txBody>
      </p:sp>
      <p:sp>
        <p:nvSpPr>
          <p:cNvPr id="380935" name="Rectangle 8"/>
          <p:cNvSpPr>
            <a:spLocks noChangeArrowheads="1"/>
          </p:cNvSpPr>
          <p:nvPr/>
        </p:nvSpPr>
        <p:spPr bwMode="auto">
          <a:xfrm>
            <a:off x="711327" y="4437063"/>
            <a:ext cx="4572001"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7" tIns="45614" rIns="91227" bIns="45614">
            <a:spAutoFit/>
          </a:bodyPr>
          <a:lstStyle/>
          <a:p>
            <a:pPr eaLnBrk="0" hangingPunct="0">
              <a:lnSpc>
                <a:spcPct val="60000"/>
              </a:lnSpc>
              <a:spcBef>
                <a:spcPct val="50000"/>
              </a:spcBef>
            </a:pPr>
            <a:endParaRPr lang="en-GB" sz="1800" b="1">
              <a:solidFill>
                <a:srgbClr val="FFFFFF"/>
              </a:solidFill>
            </a:endParaRPr>
          </a:p>
        </p:txBody>
      </p:sp>
      <p:sp>
        <p:nvSpPr>
          <p:cNvPr id="380936" name="Text Box 11"/>
          <p:cNvSpPr txBox="1">
            <a:spLocks noChangeArrowheads="1"/>
          </p:cNvSpPr>
          <p:nvPr/>
        </p:nvSpPr>
        <p:spPr bwMode="auto">
          <a:xfrm>
            <a:off x="1713093" y="4000504"/>
            <a:ext cx="184300" cy="369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27" tIns="45614" rIns="91227" bIns="45614">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endParaRPr lang="sv-SE" sz="1800">
              <a:solidFill>
                <a:srgbClr val="FFFFFF"/>
              </a:solidFill>
            </a:endParaRPr>
          </a:p>
        </p:txBody>
      </p:sp>
      <p:sp>
        <p:nvSpPr>
          <p:cNvPr id="380937" name="Text Box 12"/>
          <p:cNvSpPr txBox="1">
            <a:spLocks noChangeArrowheads="1"/>
          </p:cNvSpPr>
          <p:nvPr/>
        </p:nvSpPr>
        <p:spPr bwMode="auto">
          <a:xfrm>
            <a:off x="643480" y="5365949"/>
            <a:ext cx="3276600" cy="101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7" tIns="45614" rIns="91227" bIns="45614">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eaLnBrk="0" fontAlgn="base" hangingPunct="0">
              <a:spcBef>
                <a:spcPct val="0"/>
              </a:spcBef>
              <a:spcAft>
                <a:spcPct val="0"/>
              </a:spcAft>
              <a:defRPr b="1">
                <a:solidFill>
                  <a:schemeClr val="tx1"/>
                </a:solidFill>
                <a:latin typeface="Times New Roman" pitchFamily="18" charset="0"/>
              </a:defRPr>
            </a:lvl6pPr>
            <a:lvl7pPr marL="2971800" indent="-228600" eaLnBrk="0" fontAlgn="base" hangingPunct="0">
              <a:spcBef>
                <a:spcPct val="0"/>
              </a:spcBef>
              <a:spcAft>
                <a:spcPct val="0"/>
              </a:spcAft>
              <a:defRPr b="1">
                <a:solidFill>
                  <a:schemeClr val="tx1"/>
                </a:solidFill>
                <a:latin typeface="Times New Roman" pitchFamily="18" charset="0"/>
              </a:defRPr>
            </a:lvl7pPr>
            <a:lvl8pPr marL="3429000" indent="-228600" eaLnBrk="0" fontAlgn="base" hangingPunct="0">
              <a:spcBef>
                <a:spcPct val="0"/>
              </a:spcBef>
              <a:spcAft>
                <a:spcPct val="0"/>
              </a:spcAft>
              <a:defRPr b="1">
                <a:solidFill>
                  <a:schemeClr val="tx1"/>
                </a:solidFill>
                <a:latin typeface="Times New Roman" pitchFamily="18" charset="0"/>
              </a:defRPr>
            </a:lvl8pPr>
            <a:lvl9pPr marL="3886200" indent="-228600" eaLnBrk="0" fontAlgn="base" hangingPunct="0">
              <a:spcBef>
                <a:spcPct val="0"/>
              </a:spcBef>
              <a:spcAft>
                <a:spcPct val="0"/>
              </a:spcAft>
              <a:defRPr b="1">
                <a:solidFill>
                  <a:schemeClr val="tx1"/>
                </a:solidFill>
                <a:latin typeface="Times New Roman" pitchFamily="18" charset="0"/>
              </a:defRPr>
            </a:lvl9pPr>
          </a:lstStyle>
          <a:p>
            <a:pPr eaLnBrk="1" hangingPunct="1">
              <a:spcBef>
                <a:spcPct val="50000"/>
              </a:spcBef>
            </a:pPr>
            <a:r>
              <a:rPr lang="sv-SE" sz="2000" u="sng" dirty="0">
                <a:solidFill>
                  <a:srgbClr val="FFFF00"/>
                </a:solidFill>
              </a:rPr>
              <a:t>Kuopio University</a:t>
            </a:r>
          </a:p>
          <a:p>
            <a:pPr eaLnBrk="1" hangingPunct="1">
              <a:lnSpc>
                <a:spcPct val="50000"/>
              </a:lnSpc>
              <a:spcBef>
                <a:spcPct val="50000"/>
              </a:spcBef>
            </a:pPr>
            <a:r>
              <a:rPr lang="sv-SE" sz="2000" dirty="0">
                <a:solidFill>
                  <a:srgbClr val="FFFFFF"/>
                </a:solidFill>
              </a:rPr>
              <a:t>Markku Laakso</a:t>
            </a:r>
          </a:p>
          <a:p>
            <a:pPr eaLnBrk="1" hangingPunct="1">
              <a:lnSpc>
                <a:spcPct val="50000"/>
              </a:lnSpc>
              <a:spcBef>
                <a:spcPct val="50000"/>
              </a:spcBef>
            </a:pPr>
            <a:r>
              <a:rPr lang="sv-SE" sz="2000" dirty="0">
                <a:solidFill>
                  <a:srgbClr val="FFFFFF"/>
                </a:solidFill>
              </a:rPr>
              <a:t>Jussi Pihlajamäki</a:t>
            </a:r>
          </a:p>
        </p:txBody>
      </p:sp>
      <p:sp>
        <p:nvSpPr>
          <p:cNvPr id="380938" name="Rectangle 14"/>
          <p:cNvSpPr>
            <a:spLocks noChangeArrowheads="1"/>
          </p:cNvSpPr>
          <p:nvPr/>
        </p:nvSpPr>
        <p:spPr bwMode="auto">
          <a:xfrm>
            <a:off x="3894751" y="1039073"/>
            <a:ext cx="4572001" cy="6893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7" tIns="45614" rIns="91227" bIns="45614">
            <a:spAutoFit/>
          </a:bodyPr>
          <a:lstStyle/>
          <a:p>
            <a:pPr eaLnBrk="0" hangingPunct="0"/>
            <a:r>
              <a:rPr lang="sv-SE" sz="2000" b="1" u="sng" dirty="0" smtClean="0">
                <a:solidFill>
                  <a:srgbClr val="FFFF00"/>
                </a:solidFill>
              </a:rPr>
              <a:t>FIMM</a:t>
            </a:r>
          </a:p>
          <a:p>
            <a:pPr eaLnBrk="0" hangingPunct="0"/>
            <a:r>
              <a:rPr lang="sv-SE" sz="2000" b="1" dirty="0" smtClean="0">
                <a:solidFill>
                  <a:srgbClr val="FFFFFF"/>
                </a:solidFill>
              </a:rPr>
              <a:t>Aarno Palotie</a:t>
            </a:r>
          </a:p>
          <a:p>
            <a:pPr eaLnBrk="0" hangingPunct="0"/>
            <a:r>
              <a:rPr lang="sv-SE" sz="2000" b="1" dirty="0" smtClean="0">
                <a:solidFill>
                  <a:srgbClr val="FFFFFF"/>
                </a:solidFill>
              </a:rPr>
              <a:t>Samuli Ripatti etc</a:t>
            </a:r>
          </a:p>
          <a:p>
            <a:pPr eaLnBrk="0" hangingPunct="0"/>
            <a:r>
              <a:rPr lang="sv-SE" sz="2000" b="1" u="sng" dirty="0" smtClean="0">
                <a:solidFill>
                  <a:srgbClr val="FFFF00"/>
                </a:solidFill>
              </a:rPr>
              <a:t>FinnDiane</a:t>
            </a:r>
          </a:p>
          <a:p>
            <a:pPr eaLnBrk="0" hangingPunct="0"/>
            <a:r>
              <a:rPr lang="sv-SE" sz="2000" b="1" dirty="0" smtClean="0">
                <a:solidFill>
                  <a:srgbClr val="FFFFFF"/>
                </a:solidFill>
              </a:rPr>
              <a:t>Per-Henrik Groop</a:t>
            </a:r>
            <a:endParaRPr lang="sv-SE" sz="2000" b="1" dirty="0">
              <a:solidFill>
                <a:srgbClr val="FFFFFF"/>
              </a:solidFill>
            </a:endParaRPr>
          </a:p>
          <a:p>
            <a:pPr eaLnBrk="0" hangingPunct="0"/>
            <a:endParaRPr lang="sv-SE" sz="2000" b="1" u="sng" dirty="0" smtClean="0">
              <a:solidFill>
                <a:srgbClr val="FFFF00"/>
              </a:solidFill>
            </a:endParaRPr>
          </a:p>
          <a:p>
            <a:pPr eaLnBrk="0" hangingPunct="0"/>
            <a:r>
              <a:rPr lang="sv-SE" sz="2000" b="1" u="sng" dirty="0" smtClean="0">
                <a:solidFill>
                  <a:srgbClr val="FFFF00"/>
                </a:solidFill>
              </a:rPr>
              <a:t>Oxford-Exeter</a:t>
            </a:r>
            <a:endParaRPr lang="sv-SE" sz="2000" b="1" u="sng" dirty="0">
              <a:solidFill>
                <a:srgbClr val="FFFF00"/>
              </a:solidFill>
            </a:endParaRPr>
          </a:p>
          <a:p>
            <a:pPr eaLnBrk="0" hangingPunct="0"/>
            <a:r>
              <a:rPr lang="sv-SE" sz="2000" b="1" dirty="0">
                <a:solidFill>
                  <a:srgbClr val="FFFFFF"/>
                </a:solidFill>
              </a:rPr>
              <a:t>Mark Mc Carthy</a:t>
            </a:r>
          </a:p>
          <a:p>
            <a:pPr eaLnBrk="0" hangingPunct="0"/>
            <a:r>
              <a:rPr lang="sv-SE" sz="2000" b="1" dirty="0">
                <a:solidFill>
                  <a:srgbClr val="FFFFFF"/>
                </a:solidFill>
              </a:rPr>
              <a:t>Anna </a:t>
            </a:r>
            <a:r>
              <a:rPr lang="sv-SE" sz="2000" b="1" dirty="0" smtClean="0">
                <a:solidFill>
                  <a:srgbClr val="FFFFFF"/>
                </a:solidFill>
              </a:rPr>
              <a:t>Gloyn</a:t>
            </a:r>
          </a:p>
          <a:p>
            <a:pPr eaLnBrk="0" hangingPunct="0"/>
            <a:r>
              <a:rPr lang="sv-SE" sz="2000" b="1" dirty="0" smtClean="0">
                <a:solidFill>
                  <a:srgbClr val="FFFFFF"/>
                </a:solidFill>
              </a:rPr>
              <a:t>Andrew Hattersley</a:t>
            </a:r>
          </a:p>
          <a:p>
            <a:pPr eaLnBrk="0" hangingPunct="0"/>
            <a:endParaRPr lang="sv-SE" sz="1800" b="1" dirty="0">
              <a:solidFill>
                <a:srgbClr val="FFFFFF"/>
              </a:solidFill>
            </a:endParaRPr>
          </a:p>
          <a:p>
            <a:pPr eaLnBrk="0" hangingPunct="0"/>
            <a:r>
              <a:rPr lang="sv-SE" sz="2000" b="1" u="sng" dirty="0" smtClean="0">
                <a:solidFill>
                  <a:srgbClr val="FFFF00"/>
                </a:solidFill>
              </a:rPr>
              <a:t>FUSION-NIH</a:t>
            </a:r>
            <a:endParaRPr lang="sv-SE" sz="2000" b="1" dirty="0" smtClean="0">
              <a:solidFill>
                <a:srgbClr val="FFFF00"/>
              </a:solidFill>
            </a:endParaRPr>
          </a:p>
          <a:p>
            <a:pPr eaLnBrk="0" hangingPunct="0"/>
            <a:r>
              <a:rPr lang="sv-SE" sz="2000" b="1" dirty="0" smtClean="0">
                <a:solidFill>
                  <a:srgbClr val="FFFFFF"/>
                </a:solidFill>
              </a:rPr>
              <a:t>Mike Boehnke</a:t>
            </a:r>
          </a:p>
          <a:p>
            <a:pPr eaLnBrk="0" hangingPunct="0"/>
            <a:r>
              <a:rPr lang="sv-SE" sz="2000" b="1" dirty="0" smtClean="0">
                <a:solidFill>
                  <a:srgbClr val="FFFFFF"/>
                </a:solidFill>
              </a:rPr>
              <a:t>Francis Collins</a:t>
            </a:r>
          </a:p>
          <a:p>
            <a:pPr eaLnBrk="0" hangingPunct="0"/>
            <a:endParaRPr lang="sv-SE" sz="1800" b="1" dirty="0">
              <a:solidFill>
                <a:srgbClr val="FFFFFF"/>
              </a:solidFill>
            </a:endParaRPr>
          </a:p>
          <a:p>
            <a:pPr eaLnBrk="0" hangingPunct="0"/>
            <a:r>
              <a:rPr lang="sv-SE" sz="2000" b="1" u="sng" dirty="0" smtClean="0">
                <a:solidFill>
                  <a:srgbClr val="FFFF00"/>
                </a:solidFill>
              </a:rPr>
              <a:t>Leipzig</a:t>
            </a:r>
          </a:p>
          <a:p>
            <a:pPr eaLnBrk="0" hangingPunct="0"/>
            <a:r>
              <a:rPr lang="sv-SE" sz="2000" b="1" dirty="0" smtClean="0">
                <a:solidFill>
                  <a:srgbClr val="FFFFFF"/>
                </a:solidFill>
              </a:rPr>
              <a:t>Svante Pääbo</a:t>
            </a:r>
          </a:p>
          <a:p>
            <a:pPr eaLnBrk="0" hangingPunct="0"/>
            <a:r>
              <a:rPr lang="sv-SE" sz="2000" b="1" dirty="0" smtClean="0">
                <a:solidFill>
                  <a:srgbClr val="FFFFFF"/>
                </a:solidFill>
              </a:rPr>
              <a:t>Michael Stumvoll</a:t>
            </a:r>
          </a:p>
          <a:p>
            <a:pPr eaLnBrk="0" hangingPunct="0"/>
            <a:endParaRPr lang="sv-SE" sz="2000" b="1" u="sng" dirty="0">
              <a:solidFill>
                <a:srgbClr val="FFFF00"/>
              </a:solidFill>
            </a:endParaRPr>
          </a:p>
          <a:p>
            <a:pPr eaLnBrk="0" hangingPunct="0"/>
            <a:endParaRPr lang="en-GB" sz="1800" b="1" u="sng" dirty="0" smtClean="0">
              <a:solidFill>
                <a:srgbClr val="FFFF00"/>
              </a:solidFill>
            </a:endParaRPr>
          </a:p>
          <a:p>
            <a:pPr eaLnBrk="0" hangingPunct="0"/>
            <a:endParaRPr lang="en-GB" sz="1800" b="1" u="sng" dirty="0">
              <a:solidFill>
                <a:srgbClr val="FFFF00"/>
              </a:solidFill>
            </a:endParaRPr>
          </a:p>
          <a:p>
            <a:pPr eaLnBrk="0" hangingPunct="0"/>
            <a:endParaRPr lang="en-GB" sz="1800" b="1" u="sng" dirty="0" smtClean="0">
              <a:solidFill>
                <a:srgbClr val="FFFF00"/>
              </a:solidFill>
            </a:endParaRPr>
          </a:p>
        </p:txBody>
      </p:sp>
      <p:pic>
        <p:nvPicPr>
          <p:cNvPr id="5847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5293" y="6021360"/>
            <a:ext cx="1209159" cy="6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9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864" y="1520936"/>
            <a:ext cx="1787600" cy="13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958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4031" y="3825128"/>
            <a:ext cx="2050458" cy="7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958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8304" y="4725272"/>
            <a:ext cx="1279728" cy="11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958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3322" y="2925040"/>
            <a:ext cx="2263174"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265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1480" y="485676"/>
            <a:ext cx="1951037"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84298" y="4032792"/>
            <a:ext cx="2626196" cy="1323439"/>
          </a:xfrm>
          <a:prstGeom prst="rect">
            <a:avLst/>
          </a:prstGeom>
          <a:noFill/>
        </p:spPr>
        <p:txBody>
          <a:bodyPr wrap="square" rtlCol="0">
            <a:spAutoFit/>
          </a:bodyPr>
          <a:lstStyle/>
          <a:p>
            <a:r>
              <a:rPr lang="sv-SE" sz="2000" b="1" u="sng" dirty="0" smtClean="0">
                <a:solidFill>
                  <a:srgbClr val="FFFF00"/>
                </a:solidFill>
              </a:rPr>
              <a:t>Italy </a:t>
            </a:r>
          </a:p>
          <a:p>
            <a:r>
              <a:rPr lang="sv-SE" sz="2000" b="1" dirty="0" smtClean="0"/>
              <a:t>Ele Ferrannini</a:t>
            </a:r>
          </a:p>
          <a:p>
            <a:r>
              <a:rPr lang="sv-SE" sz="2000" b="1" dirty="0" smtClean="0"/>
              <a:t>Stefano DelPrato</a:t>
            </a:r>
          </a:p>
          <a:p>
            <a:r>
              <a:rPr lang="sv-SE" sz="2000" b="1" dirty="0" smtClean="0"/>
              <a:t>Riccardo Bonadonna</a:t>
            </a:r>
          </a:p>
        </p:txBody>
      </p:sp>
    </p:spTree>
    <p:extLst>
      <p:ext uri="{BB962C8B-B14F-4D97-AF65-F5344CB8AC3E}">
        <p14:creationId xmlns:p14="http://schemas.microsoft.com/office/powerpoint/2010/main" val="97060278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25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7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8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4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2_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9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Blank Presentation">
  <a:themeElements>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0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3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7_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6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0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0_Office-tema">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4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2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6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_Jason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4_Standardformgivning">
  <a:themeElements>
    <a:clrScheme name="1_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5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0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1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1_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1_Standardformgivning">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2_Blank Presentation">
  <a:themeElements>
    <a:clrScheme name="">
      <a:dk1>
        <a:srgbClr val="808080"/>
      </a:dk1>
      <a:lt1>
        <a:srgbClr val="FFFFFF"/>
      </a:lt1>
      <a:dk2>
        <a:srgbClr val="0033CC"/>
      </a:dk2>
      <a:lt2>
        <a:srgbClr val="FF9900"/>
      </a:lt2>
      <a:accent1>
        <a:srgbClr val="00CC99"/>
      </a:accent1>
      <a:accent2>
        <a:srgbClr val="3333CC"/>
      </a:accent2>
      <a:accent3>
        <a:srgbClr val="AAADE2"/>
      </a:accent3>
      <a:accent4>
        <a:srgbClr val="DADADA"/>
      </a:accent4>
      <a:accent5>
        <a:srgbClr val="AAE2CA"/>
      </a:accent5>
      <a:accent6>
        <a:srgbClr val="2D2DB9"/>
      </a:accent6>
      <a:hlink>
        <a:srgbClr val="CCCCFF"/>
      </a:hlink>
      <a:folHlink>
        <a:srgbClr val="B2B2B2"/>
      </a:folHlink>
    </a:clrScheme>
    <a:fontScheme name="1_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C:\leif specifikt\mallar\Templates\Blank Presentation.pot</Template>
  <TotalTime>2709</TotalTime>
  <Words>2071</Words>
  <Application>Microsoft Office PowerPoint</Application>
  <PresentationFormat>On-screen Show (4:3)</PresentationFormat>
  <Paragraphs>465</Paragraphs>
  <Slides>45</Slides>
  <Notes>15</Notes>
  <HiddenSlides>0</HiddenSlides>
  <MMClips>0</MMClips>
  <ScaleCrop>false</ScaleCrop>
  <HeadingPairs>
    <vt:vector size="6" baseType="variant">
      <vt:variant>
        <vt:lpstr>Theme</vt:lpstr>
      </vt:variant>
      <vt:variant>
        <vt:i4>29</vt:i4>
      </vt:variant>
      <vt:variant>
        <vt:lpstr>Embedded OLE Servers</vt:lpstr>
      </vt:variant>
      <vt:variant>
        <vt:i4>3</vt:i4>
      </vt:variant>
      <vt:variant>
        <vt:lpstr>Slide Titles</vt:lpstr>
      </vt:variant>
      <vt:variant>
        <vt:i4>45</vt:i4>
      </vt:variant>
    </vt:vector>
  </HeadingPairs>
  <TitlesOfParts>
    <vt:vector size="77" baseType="lpstr">
      <vt:lpstr>25_Blank Presentation</vt:lpstr>
      <vt:lpstr>1_Default Design</vt:lpstr>
      <vt:lpstr>17_Blank Presentation</vt:lpstr>
      <vt:lpstr>18_Blank Presentation</vt:lpstr>
      <vt:lpstr>14_Blank Presentation</vt:lpstr>
      <vt:lpstr>12_Standardformgivning</vt:lpstr>
      <vt:lpstr>7_Blank Presentation</vt:lpstr>
      <vt:lpstr>Office Theme</vt:lpstr>
      <vt:lpstr>9_Blank Presentation</vt:lpstr>
      <vt:lpstr>29_Blank Presentation</vt:lpstr>
      <vt:lpstr>23_Blank Presentation</vt:lpstr>
      <vt:lpstr>30_Blank Presentation</vt:lpstr>
      <vt:lpstr>13_Blank Presentation</vt:lpstr>
      <vt:lpstr>9_Default Design</vt:lpstr>
      <vt:lpstr>7_Standardformgivning</vt:lpstr>
      <vt:lpstr>6_Blank Presentation</vt:lpstr>
      <vt:lpstr>2_Default Design</vt:lpstr>
      <vt:lpstr>50_Office-tema</vt:lpstr>
      <vt:lpstr>4_Blank Presentation</vt:lpstr>
      <vt:lpstr>12_Blank Presentation</vt:lpstr>
      <vt:lpstr>26_Blank Presentation</vt:lpstr>
      <vt:lpstr>4_Office Theme</vt:lpstr>
      <vt:lpstr>1_Jason_theme</vt:lpstr>
      <vt:lpstr>4_Standardformgivning</vt:lpstr>
      <vt:lpstr>15_Blank Presentation</vt:lpstr>
      <vt:lpstr>10_Blank Presentation</vt:lpstr>
      <vt:lpstr>11_Blank Presentation</vt:lpstr>
      <vt:lpstr>21_Standardformgivning</vt:lpstr>
      <vt:lpstr>32_Blank Presentation</vt:lpstr>
      <vt:lpstr>Photo Editor Photo</vt:lpstr>
      <vt:lpstr>SPW 9.0 Graph</vt:lpstr>
      <vt:lpstr>CorelDRAW</vt:lpstr>
      <vt:lpstr>Genetics of type 2 diabetes –  pitfalls and possibilities</vt:lpstr>
      <vt:lpstr>PowerPoint Presentation</vt:lpstr>
      <vt:lpstr>Outline</vt:lpstr>
      <vt:lpstr>PowerPoint Presentation</vt:lpstr>
      <vt:lpstr>PowerPoint Presentation</vt:lpstr>
      <vt:lpstr>Family history of T2D, BMI30   and FPG 5.5mmol/l identify  high-risk individuals  </vt:lpstr>
      <vt:lpstr>PowerPoint Presentation</vt:lpstr>
      <vt:lpstr>PowerPoint Presentation</vt:lpstr>
      <vt:lpstr>PowerPoint Presentation</vt:lpstr>
      <vt:lpstr>Outline</vt:lpstr>
      <vt:lpstr>PowerPoint Presentation</vt:lpstr>
      <vt:lpstr>TCF7L2 is expressed in human islets and risk genotypes are associated with deterioration of -cell function over time</vt:lpstr>
      <vt:lpstr>TCF7L2 is associated with impaired incretin effect </vt:lpstr>
      <vt:lpstr>PowerPoint Presentation</vt:lpstr>
      <vt:lpstr>The predominant TCF7L2  isoform in human islets contains exon 4</vt:lpstr>
      <vt:lpstr>PowerPoint Presentation</vt:lpstr>
      <vt:lpstr>PowerPoint Presentation</vt:lpstr>
      <vt:lpstr>Genetics is about segregation of alleles across generations</vt:lpstr>
      <vt:lpstr>PowerPoint Presentation</vt:lpstr>
      <vt:lpstr>PowerPoint Presentation</vt:lpstr>
      <vt:lpstr>Variants in the alpha 2 adrenergic receptor (ADRA2) gene are associated with impaired insulin secretion</vt:lpstr>
      <vt:lpstr>a2A-dependent hyposecretion of insulin in islets from risk (A) allele carriers -static human islet incubations RIA</vt:lpstr>
      <vt:lpstr>PowerPoint Presentation</vt:lpstr>
      <vt:lpstr>PowerPoint Presentation</vt:lpstr>
      <vt:lpstr>PowerPoint Presentation</vt:lpstr>
      <vt:lpstr>PowerPoint Presentation</vt:lpstr>
      <vt:lpstr>Outline</vt:lpstr>
      <vt:lpstr>PowerPoint Presentation</vt:lpstr>
      <vt:lpstr>PowerPoint Presentation</vt:lpstr>
      <vt:lpstr>Inhibition of SGLT2 for treatment of T2D Lessons to be learned from carriers of natural mutations in the SLC5A2 gene</vt:lpstr>
      <vt:lpstr>Outline</vt:lpstr>
      <vt:lpstr>Human islets ≠ mouse islets </vt:lpstr>
      <vt:lpstr>PowerPoint Presentation</vt:lpstr>
      <vt:lpstr>PowerPoint Presentation</vt:lpstr>
      <vt:lpstr>PowerPoint Presentation</vt:lpstr>
      <vt:lpstr>PowerPoint Presentation</vt:lpstr>
      <vt:lpstr>Outline</vt:lpstr>
      <vt:lpstr>PowerPoint Presentation</vt:lpstr>
      <vt:lpstr>PowerPoint Presentation</vt:lpstr>
      <vt:lpstr>PowerPoint Presentation</vt:lpstr>
      <vt:lpstr>ANDIS: The spectrum of diabetes</vt:lpstr>
      <vt:lpstr>A GPS for the diabetic patient</vt:lpstr>
      <vt:lpstr>PowerPoint Presentation</vt:lpstr>
      <vt:lpstr>Diabetes &amp; Endocrinology Research Group</vt:lpstr>
      <vt:lpstr>Collaborators</vt:lpstr>
    </vt:vector>
  </TitlesOfParts>
  <Company>endokrin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Ingen bildrubrik</dc:title>
  <dc:creator>Leif Groop</dc:creator>
  <cp:lastModifiedBy>endo-lgr</cp:lastModifiedBy>
  <cp:revision>234</cp:revision>
  <dcterms:created xsi:type="dcterms:W3CDTF">2002-01-06T11:37:16Z</dcterms:created>
  <dcterms:modified xsi:type="dcterms:W3CDTF">2013-12-05T03:41:49Z</dcterms:modified>
</cp:coreProperties>
</file>