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27"/>
  </p:notesMasterIdLst>
  <p:sldIdLst>
    <p:sldId id="256" r:id="rId2"/>
    <p:sldId id="290" r:id="rId3"/>
    <p:sldId id="259" r:id="rId4"/>
    <p:sldId id="260" r:id="rId5"/>
    <p:sldId id="284" r:id="rId6"/>
    <p:sldId id="281" r:id="rId7"/>
    <p:sldId id="308" r:id="rId8"/>
    <p:sldId id="300" r:id="rId9"/>
    <p:sldId id="263" r:id="rId10"/>
    <p:sldId id="309" r:id="rId11"/>
    <p:sldId id="307" r:id="rId12"/>
    <p:sldId id="304" r:id="rId13"/>
    <p:sldId id="293" r:id="rId14"/>
    <p:sldId id="310" r:id="rId15"/>
    <p:sldId id="311" r:id="rId16"/>
    <p:sldId id="294" r:id="rId17"/>
    <p:sldId id="299" r:id="rId18"/>
    <p:sldId id="295" r:id="rId19"/>
    <p:sldId id="301" r:id="rId20"/>
    <p:sldId id="306" r:id="rId21"/>
    <p:sldId id="296" r:id="rId22"/>
    <p:sldId id="302" r:id="rId23"/>
    <p:sldId id="303" r:id="rId24"/>
    <p:sldId id="269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6" autoAdjust="0"/>
    <p:restoredTop sz="94677" autoAdjust="0"/>
  </p:normalViewPr>
  <p:slideViewPr>
    <p:cSldViewPr snapToGrid="0" snapToObjects="1">
      <p:cViewPr>
        <p:scale>
          <a:sx n="90" d="100"/>
          <a:sy n="90" d="100"/>
        </p:scale>
        <p:origin x="-1614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A9021-CA9B-534C-AE10-389D60C75ED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F4D2A-D501-CF4D-814A-7D2F09546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47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F4D2A-D501-CF4D-814A-7D2F09546E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7048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4" y="331694"/>
            <a:ext cx="7556313" cy="1116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Age at onset informed analysis of ischaemic stroke GWAS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00074" y="2070100"/>
            <a:ext cx="5191126" cy="1600200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1800" dirty="0" smtClean="0">
                <a:solidFill>
                  <a:schemeClr val="bg2"/>
                </a:solidFill>
              </a:rPr>
              <a:t>Matthew Traylor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800" dirty="0" smtClean="0">
                <a:solidFill>
                  <a:schemeClr val="bg2"/>
                </a:solidFill>
              </a:rPr>
              <a:t>for the ISGC analysis Group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chemeClr val="bg2"/>
                </a:solidFill>
              </a:rPr>
              <a:t>Clinical Neurosciences, University of Cambridge</a:t>
            </a:r>
            <a:endParaRPr lang="en-US" sz="1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1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6F6D5D"/>
                </a:solidFill>
              </a:rPr>
              <a:t>Motivation</a:t>
            </a:r>
            <a:endParaRPr lang="en-US" sz="3200" dirty="0">
              <a:solidFill>
                <a:srgbClr val="6F6D5D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8474" y="1438334"/>
            <a:ext cx="7556313" cy="468783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Stroke is a heterogeneous disease</a:t>
            </a:r>
          </a:p>
          <a:p>
            <a:pPr lvl="1"/>
            <a:endParaRPr lang="en-US" dirty="0"/>
          </a:p>
          <a:p>
            <a:r>
              <a:rPr lang="en-US" sz="1800" dirty="0"/>
              <a:t>S</a:t>
            </a:r>
            <a:r>
              <a:rPr lang="en-US" sz="1800" dirty="0" smtClean="0"/>
              <a:t>ome genetic loci may be specific to, or at least have stronger effects in, stroke cases with early age-at-onset </a:t>
            </a:r>
          </a:p>
          <a:p>
            <a:pPr lvl="1"/>
            <a:r>
              <a:rPr lang="en-US" dirty="0" smtClean="0"/>
              <a:t>Cheng YC et al. </a:t>
            </a:r>
            <a:r>
              <a:rPr lang="en-US" dirty="0"/>
              <a:t>Trans-ethnic meta-analysis of genome-wide association studies </a:t>
            </a:r>
            <a:r>
              <a:rPr lang="en-US" dirty="0" smtClean="0"/>
              <a:t>identifies </a:t>
            </a:r>
            <a:r>
              <a:rPr lang="en-US" dirty="0"/>
              <a:t>10q25 locus associated with early-onset ischemic </a:t>
            </a:r>
            <a:r>
              <a:rPr lang="en-US" dirty="0" smtClean="0"/>
              <a:t>stroke. (submitted)</a:t>
            </a:r>
          </a:p>
          <a:p>
            <a:pPr lvl="1"/>
            <a:r>
              <a:rPr lang="en-US" dirty="0">
                <a:solidFill>
                  <a:srgbClr val="4B5A60"/>
                </a:solidFill>
              </a:rPr>
              <a:t>Stronger Family history of stroke has been identified in young onset </a:t>
            </a:r>
            <a:r>
              <a:rPr lang="en-US" dirty="0" smtClean="0">
                <a:solidFill>
                  <a:srgbClr val="4B5A60"/>
                </a:solidFill>
              </a:rPr>
              <a:t>cases</a:t>
            </a:r>
            <a:endParaRPr lang="en-GB" dirty="0"/>
          </a:p>
          <a:p>
            <a:pPr lvl="1"/>
            <a:endParaRPr lang="en-US" dirty="0"/>
          </a:p>
          <a:p>
            <a:r>
              <a:rPr lang="en-US" sz="1800" dirty="0"/>
              <a:t>Can we increase power by focusing on individuals with stronger genetic influence?</a:t>
            </a:r>
          </a:p>
          <a:p>
            <a:pPr lvl="1"/>
            <a:r>
              <a:rPr lang="en-US" dirty="0" err="1" smtClean="0"/>
              <a:t>i.e</a:t>
            </a:r>
            <a:r>
              <a:rPr lang="en-US" dirty="0" smtClean="0"/>
              <a:t> those </a:t>
            </a:r>
            <a:r>
              <a:rPr lang="en-US" dirty="0"/>
              <a:t>with early age-at-onset</a:t>
            </a:r>
          </a:p>
          <a:p>
            <a:pPr marL="0" indent="0">
              <a:buNone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294517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65759"/>
            <a:ext cx="8042276" cy="817336"/>
          </a:xfrm>
        </p:spPr>
        <p:txBody>
          <a:bodyPr/>
          <a:lstStyle/>
          <a:p>
            <a:r>
              <a:rPr lang="en-US" sz="2400" dirty="0" smtClean="0"/>
              <a:t>Genetic Associations by age-at-onset in WTCCC2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116" r="-1021"/>
          <a:stretch/>
        </p:blipFill>
        <p:spPr>
          <a:xfrm>
            <a:off x="119827" y="936103"/>
            <a:ext cx="5411730" cy="5363174"/>
          </a:xfrm>
        </p:spPr>
      </p:pic>
      <p:sp>
        <p:nvSpPr>
          <p:cNvPr id="5" name="TextBox 4"/>
          <p:cNvSpPr txBox="1"/>
          <p:nvPr/>
        </p:nvSpPr>
        <p:spPr>
          <a:xfrm>
            <a:off x="5686778" y="1870682"/>
            <a:ext cx="335844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solidFill>
                  <a:srgbClr val="4B5A60"/>
                </a:solidFill>
              </a:rPr>
              <a:t>All known SNP association have stronger effect in younger onset cases</a:t>
            </a:r>
          </a:p>
          <a:p>
            <a:pPr marL="285750" indent="-285750">
              <a:buFont typeface="Wingdings" charset="2"/>
              <a:buChar char="§"/>
            </a:pPr>
            <a:endParaRPr lang="en-US" dirty="0" smtClean="0">
              <a:solidFill>
                <a:srgbClr val="4B5A60"/>
              </a:solidFill>
            </a:endParaRPr>
          </a:p>
          <a:p>
            <a:r>
              <a:rPr lang="en-US" dirty="0" smtClean="0">
                <a:solidFill>
                  <a:srgbClr val="4B5A60"/>
                </a:solidFill>
              </a:rPr>
              <a:t>BUT</a:t>
            </a:r>
          </a:p>
          <a:p>
            <a:endParaRPr lang="en-US" dirty="0" smtClean="0">
              <a:solidFill>
                <a:srgbClr val="4B5A6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4B5A60"/>
                </a:solidFill>
              </a:rPr>
              <a:t>power is not always gained when analysis is limited to younger onset cases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4B5A60"/>
              </a:solidFill>
            </a:endParaRPr>
          </a:p>
          <a:p>
            <a:r>
              <a:rPr lang="en-US" dirty="0" smtClean="0">
                <a:solidFill>
                  <a:srgbClr val="4B5A60"/>
                </a:solidFill>
              </a:rPr>
              <a:t>AND</a:t>
            </a:r>
          </a:p>
          <a:p>
            <a:endParaRPr lang="en-US" dirty="0">
              <a:solidFill>
                <a:srgbClr val="4B5A60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solidFill>
                  <a:srgbClr val="4B5A60"/>
                </a:solidFill>
              </a:rPr>
              <a:t>what is an appropriate age threshold?  / Multiple testing issue</a:t>
            </a:r>
            <a:endParaRPr lang="en-US" dirty="0">
              <a:solidFill>
                <a:srgbClr val="4B5A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5493" y="6302665"/>
            <a:ext cx="44763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</a:rPr>
              <a:t>Traylor M </a:t>
            </a:r>
            <a:r>
              <a:rPr lang="en-US" sz="1600" dirty="0">
                <a:solidFill>
                  <a:schemeClr val="tx2"/>
                </a:solidFill>
              </a:rPr>
              <a:t>et al</a:t>
            </a:r>
            <a:r>
              <a:rPr lang="en-US" sz="1600" dirty="0" smtClean="0">
                <a:solidFill>
                  <a:schemeClr val="tx2"/>
                </a:solidFill>
              </a:rPr>
              <a:t>., Genetic Epidemiology 2013 </a:t>
            </a:r>
            <a:endParaRPr lang="en-US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885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1317" y="346611"/>
            <a:ext cx="8042275" cy="941388"/>
          </a:xfrm>
        </p:spPr>
        <p:txBody>
          <a:bodyPr/>
          <a:lstStyle/>
          <a:p>
            <a:r>
              <a:rPr lang="en-US" sz="3200" dirty="0" smtClean="0"/>
              <a:t>Covariate Informed approach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/>
          <a:srcRect t="18927" b="8110"/>
          <a:stretch/>
        </p:blipFill>
        <p:spPr>
          <a:xfrm>
            <a:off x="331317" y="1564620"/>
            <a:ext cx="5327650" cy="1257300"/>
          </a:xfrm>
        </p:spPr>
      </p:pic>
      <p:grpSp>
        <p:nvGrpSpPr>
          <p:cNvPr id="10" name="Group 9"/>
          <p:cNvGrpSpPr/>
          <p:nvPr/>
        </p:nvGrpSpPr>
        <p:grpSpPr>
          <a:xfrm>
            <a:off x="554718" y="3408659"/>
            <a:ext cx="8042275" cy="3600986"/>
            <a:chOff x="549276" y="3677118"/>
            <a:chExt cx="8042275" cy="3337790"/>
          </a:xfrm>
        </p:grpSpPr>
        <p:sp>
          <p:nvSpPr>
            <p:cNvPr id="8" name="TextBox 7"/>
            <p:cNvSpPr txBox="1"/>
            <p:nvPr/>
          </p:nvSpPr>
          <p:spPr>
            <a:xfrm>
              <a:off x="549276" y="3677118"/>
              <a:ext cx="8042275" cy="3337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charset="2"/>
                <a:buChar char="§"/>
              </a:pPr>
              <a:r>
                <a:rPr lang="en-US" sz="1600" dirty="0" smtClean="0">
                  <a:solidFill>
                    <a:schemeClr val="accent1"/>
                  </a:solidFill>
                </a:rPr>
                <a:t>Assume disease liability can be modeled using liability threshold model </a:t>
              </a:r>
            </a:p>
            <a:p>
              <a:pPr marL="285750" indent="-285750">
                <a:buFont typeface="Wingdings" charset="2"/>
                <a:buChar char="§"/>
              </a:pPr>
              <a:endParaRPr lang="en-US" sz="1600" dirty="0" smtClean="0">
                <a:solidFill>
                  <a:schemeClr val="accent1"/>
                </a:solidFill>
              </a:endParaRPr>
            </a:p>
            <a:p>
              <a:pPr marL="285750" indent="-285750">
                <a:buFont typeface="Wingdings" charset="2"/>
                <a:buChar char="§"/>
              </a:pPr>
              <a:endParaRPr lang="en-US" sz="1600" dirty="0" smtClean="0">
                <a:solidFill>
                  <a:schemeClr val="accent1"/>
                </a:solidFill>
              </a:endParaRPr>
            </a:p>
            <a:p>
              <a:pPr marL="285750" indent="-285750">
                <a:buFont typeface="Wingdings" charset="2"/>
                <a:buChar char="§"/>
              </a:pPr>
              <a:endParaRPr lang="en-US" sz="1600" dirty="0" smtClean="0">
                <a:solidFill>
                  <a:schemeClr val="accent1"/>
                </a:solidFill>
              </a:endParaRPr>
            </a:p>
            <a:p>
              <a:pPr marL="285750" indent="-285750">
                <a:buFont typeface="Wingdings" charset="2"/>
                <a:buChar char="§"/>
              </a:pPr>
              <a:r>
                <a:rPr lang="en-US" sz="1600" dirty="0" smtClean="0">
                  <a:solidFill>
                    <a:schemeClr val="accent1"/>
                  </a:solidFill>
                </a:rPr>
                <a:t>Use epidemiological data on risk factor prevalence in disease to estimate </a:t>
              </a:r>
              <a:r>
                <a:rPr lang="en-US" sz="1600" i="1" dirty="0" err="1" smtClean="0">
                  <a:solidFill>
                    <a:schemeClr val="accent1"/>
                  </a:solidFill>
                </a:rPr>
                <a:t>c</a:t>
              </a:r>
              <a:r>
                <a:rPr lang="en-US" sz="1600" i="1" baseline="-25000" dirty="0" err="1" smtClean="0">
                  <a:solidFill>
                    <a:schemeClr val="accent1"/>
                  </a:solidFill>
                </a:rPr>
                <a:t>j</a:t>
              </a:r>
              <a:r>
                <a:rPr lang="en-US" sz="1600" i="1" dirty="0" smtClean="0">
                  <a:solidFill>
                    <a:schemeClr val="accent1"/>
                  </a:solidFill>
                </a:rPr>
                <a:t> </a:t>
              </a:r>
              <a:r>
                <a:rPr lang="en-US" sz="1600" dirty="0" smtClean="0">
                  <a:solidFill>
                    <a:schemeClr val="accent1"/>
                  </a:solidFill>
                </a:rPr>
                <a:t>(risk factor effect size) and </a:t>
              </a:r>
              <a:r>
                <a:rPr lang="en-US" sz="1600" i="1" dirty="0" smtClean="0">
                  <a:solidFill>
                    <a:schemeClr val="accent1"/>
                  </a:solidFill>
                </a:rPr>
                <a:t>m </a:t>
              </a:r>
              <a:r>
                <a:rPr lang="en-US" sz="1600" dirty="0" smtClean="0">
                  <a:solidFill>
                    <a:schemeClr val="accent1"/>
                  </a:solidFill>
                </a:rPr>
                <a:t>(disease prevalence at risk factor mean) for the disease</a:t>
              </a:r>
            </a:p>
            <a:p>
              <a:pPr marL="285750" indent="-285750">
                <a:buFont typeface="Wingdings" charset="2"/>
                <a:buChar char="§"/>
              </a:pPr>
              <a:endParaRPr lang="en-US" sz="1600" dirty="0">
                <a:solidFill>
                  <a:schemeClr val="accent1"/>
                </a:solidFill>
              </a:endParaRPr>
            </a:p>
            <a:p>
              <a:pPr marL="285750" indent="-285750">
                <a:buFont typeface="Wingdings" charset="2"/>
                <a:buChar char="§"/>
              </a:pPr>
              <a:r>
                <a:rPr lang="en-US" sz="1600" dirty="0" smtClean="0">
                  <a:solidFill>
                    <a:schemeClr val="accent1"/>
                  </a:solidFill>
                  <a:cs typeface="News Gothic MT (Body)"/>
                </a:rPr>
                <a:t>Calculate posterior mean liabilities (E(</a:t>
              </a:r>
              <a:r>
                <a:rPr lang="en-US" sz="1600" dirty="0" err="1">
                  <a:solidFill>
                    <a:schemeClr val="accent1"/>
                  </a:solidFill>
                  <a:cs typeface="News Gothic MT (Body)"/>
                </a:rPr>
                <a:t>ε|z,t</a:t>
              </a:r>
              <a:r>
                <a:rPr lang="en-US" sz="1600" dirty="0" smtClean="0">
                  <a:solidFill>
                    <a:schemeClr val="accent1"/>
                  </a:solidFill>
                  <a:cs typeface="News Gothic MT (Body)"/>
                </a:rPr>
                <a:t>)) per individual using estimated parameters</a:t>
              </a:r>
            </a:p>
            <a:p>
              <a:pPr marL="285750" indent="-285750">
                <a:buFont typeface="Wingdings" charset="2"/>
                <a:buChar char="§"/>
              </a:pPr>
              <a:endParaRPr lang="en-US" sz="1600" dirty="0">
                <a:solidFill>
                  <a:schemeClr val="accent1"/>
                </a:solidFill>
              </a:endParaRPr>
            </a:p>
            <a:p>
              <a:pPr marL="285750" indent="-285750">
                <a:buFont typeface="Wingdings" charset="2"/>
                <a:buChar char="§"/>
              </a:pPr>
              <a:r>
                <a:rPr lang="en-US" sz="1600" dirty="0" smtClean="0">
                  <a:solidFill>
                    <a:schemeClr val="accent1"/>
                  </a:solidFill>
                </a:rPr>
                <a:t>Perform regression on posterior mean liabilities </a:t>
              </a:r>
            </a:p>
            <a:p>
              <a:endParaRPr lang="en-US" dirty="0" smtClean="0"/>
            </a:p>
            <a:p>
              <a:pPr marL="285750" indent="-285750">
                <a:buFontTx/>
                <a:buChar char="-"/>
              </a:pPr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0558" y="3932849"/>
              <a:ext cx="1985198" cy="604191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1581" y="1439863"/>
            <a:ext cx="29591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252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Estimating individual liabilities</a:t>
            </a:r>
            <a:endParaRPr lang="en-US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43251" y="1876777"/>
            <a:ext cx="8222193" cy="4466507"/>
          </a:xfrm>
        </p:spPr>
        <p:txBody>
          <a:bodyPr>
            <a:normAutofit lnSpcReduction="10000"/>
          </a:bodyPr>
          <a:lstStyle/>
          <a:p>
            <a:r>
              <a:rPr lang="en-GB" sz="1700" dirty="0" smtClean="0">
                <a:solidFill>
                  <a:srgbClr val="595959"/>
                </a:solidFill>
              </a:rPr>
              <a:t>From epidemiological data, estimate liability threshold model parameters</a:t>
            </a:r>
          </a:p>
          <a:p>
            <a:r>
              <a:rPr lang="en-GB" sz="1700" dirty="0" smtClean="0">
                <a:solidFill>
                  <a:srgbClr val="595959"/>
                </a:solidFill>
              </a:rPr>
              <a:t>In Framingham study, from an index age of 55, lifetime risks of stroke are as follows:</a:t>
            </a:r>
          </a:p>
          <a:p>
            <a:pPr lvl="1"/>
            <a:r>
              <a:rPr lang="en-GB" sz="1700" dirty="0" smtClean="0">
                <a:solidFill>
                  <a:srgbClr val="595959"/>
                </a:solidFill>
              </a:rPr>
              <a:t>Age 65: 2.4% (men), 1.8% (women)</a:t>
            </a:r>
          </a:p>
          <a:p>
            <a:pPr lvl="1"/>
            <a:r>
              <a:rPr lang="en-GB" sz="1700" dirty="0" smtClean="0">
                <a:solidFill>
                  <a:srgbClr val="595959"/>
                </a:solidFill>
              </a:rPr>
              <a:t>Age 75: 7.3% (men), 5.4% (women)</a:t>
            </a:r>
          </a:p>
          <a:p>
            <a:pPr lvl="1"/>
            <a:r>
              <a:rPr lang="en-GB" sz="1700" dirty="0" smtClean="0">
                <a:solidFill>
                  <a:srgbClr val="595959"/>
                </a:solidFill>
              </a:rPr>
              <a:t>Age 85: 12.6% (men), 12.1% (women)</a:t>
            </a:r>
          </a:p>
          <a:p>
            <a:r>
              <a:rPr lang="en-GB" sz="1700" dirty="0" smtClean="0">
                <a:solidFill>
                  <a:srgbClr val="595959"/>
                </a:solidFill>
              </a:rPr>
              <a:t>Gives following model for all ischaemic stroke:</a:t>
            </a:r>
          </a:p>
          <a:p>
            <a:pPr lvl="1"/>
            <a:r>
              <a:rPr lang="en-AU" sz="1700" i="1" dirty="0" err="1" smtClean="0">
                <a:solidFill>
                  <a:srgbClr val="595959"/>
                </a:solidFill>
              </a:rPr>
              <a:t>ε</a:t>
            </a:r>
            <a:r>
              <a:rPr lang="en-AU" sz="1700" i="1" baseline="-25000" dirty="0" err="1" smtClean="0">
                <a:solidFill>
                  <a:srgbClr val="595959"/>
                </a:solidFill>
              </a:rPr>
              <a:t>j</a:t>
            </a:r>
            <a:r>
              <a:rPr lang="en-AU" sz="1700" i="1" dirty="0" smtClean="0">
                <a:solidFill>
                  <a:srgbClr val="595959"/>
                </a:solidFill>
              </a:rPr>
              <a:t> </a:t>
            </a:r>
            <a:r>
              <a:rPr lang="en-AU" sz="1700" dirty="0" smtClean="0">
                <a:solidFill>
                  <a:srgbClr val="595959"/>
                </a:solidFill>
              </a:rPr>
              <a:t>= –0.042 (</a:t>
            </a:r>
            <a:r>
              <a:rPr lang="en-AU" sz="1700" i="1" dirty="0" smtClean="0">
                <a:solidFill>
                  <a:srgbClr val="595959"/>
                </a:solidFill>
              </a:rPr>
              <a:t>Age</a:t>
            </a:r>
            <a:r>
              <a:rPr lang="en-AU" sz="1700" dirty="0" smtClean="0">
                <a:solidFill>
                  <a:srgbClr val="595959"/>
                </a:solidFill>
              </a:rPr>
              <a:t>–55)+</a:t>
            </a:r>
            <a:r>
              <a:rPr lang="en-AU" sz="1700" dirty="0">
                <a:solidFill>
                  <a:srgbClr val="595959"/>
                </a:solidFill>
              </a:rPr>
              <a:t>2.36	in </a:t>
            </a:r>
            <a:r>
              <a:rPr lang="en-AU" sz="1700" dirty="0" smtClean="0">
                <a:solidFill>
                  <a:srgbClr val="595959"/>
                </a:solidFill>
              </a:rPr>
              <a:t>men</a:t>
            </a:r>
            <a:endParaRPr lang="en-GB" sz="1700" dirty="0">
              <a:solidFill>
                <a:srgbClr val="595959"/>
              </a:solidFill>
            </a:endParaRPr>
          </a:p>
          <a:p>
            <a:pPr lvl="1"/>
            <a:r>
              <a:rPr lang="en-AU" sz="1700" i="1" dirty="0" err="1" smtClean="0">
                <a:solidFill>
                  <a:srgbClr val="595959"/>
                </a:solidFill>
              </a:rPr>
              <a:t>ε</a:t>
            </a:r>
            <a:r>
              <a:rPr lang="en-AU" sz="1700" i="1" baseline="-25000" dirty="0" err="1" smtClean="0">
                <a:solidFill>
                  <a:srgbClr val="595959"/>
                </a:solidFill>
              </a:rPr>
              <a:t>j</a:t>
            </a:r>
            <a:r>
              <a:rPr lang="en-AU" sz="1700" i="1" dirty="0" smtClean="0">
                <a:solidFill>
                  <a:srgbClr val="595959"/>
                </a:solidFill>
              </a:rPr>
              <a:t> </a:t>
            </a:r>
            <a:r>
              <a:rPr lang="en-AU" sz="1700" dirty="0" smtClean="0">
                <a:solidFill>
                  <a:srgbClr val="595959"/>
                </a:solidFill>
              </a:rPr>
              <a:t>= –0.046 (</a:t>
            </a:r>
            <a:r>
              <a:rPr lang="en-AU" sz="1700" i="1" dirty="0" smtClean="0">
                <a:solidFill>
                  <a:srgbClr val="595959"/>
                </a:solidFill>
              </a:rPr>
              <a:t>Age</a:t>
            </a:r>
            <a:r>
              <a:rPr lang="en-AU" sz="1700" dirty="0" smtClean="0">
                <a:solidFill>
                  <a:srgbClr val="595959"/>
                </a:solidFill>
              </a:rPr>
              <a:t>–55)+</a:t>
            </a:r>
            <a:r>
              <a:rPr lang="en-AU" sz="1700" dirty="0">
                <a:solidFill>
                  <a:srgbClr val="595959"/>
                </a:solidFill>
              </a:rPr>
              <a:t>2.55 	in </a:t>
            </a:r>
            <a:r>
              <a:rPr lang="en-AU" sz="1700" dirty="0" smtClean="0">
                <a:solidFill>
                  <a:srgbClr val="595959"/>
                </a:solidFill>
              </a:rPr>
              <a:t>women</a:t>
            </a:r>
            <a:r>
              <a:rPr lang="en-GB" sz="1700" dirty="0" smtClean="0">
                <a:solidFill>
                  <a:srgbClr val="595959"/>
                </a:solidFill>
              </a:rPr>
              <a:t> </a:t>
            </a:r>
          </a:p>
          <a:p>
            <a:r>
              <a:rPr lang="en-US" sz="1700" dirty="0" smtClean="0">
                <a:solidFill>
                  <a:srgbClr val="595959"/>
                </a:solidFill>
              </a:rPr>
              <a:t>And the following model for stroke subtypes (20% of cases)</a:t>
            </a:r>
            <a:endParaRPr lang="en-GB" sz="1700" dirty="0" smtClean="0">
              <a:solidFill>
                <a:srgbClr val="595959"/>
              </a:solidFill>
            </a:endParaRPr>
          </a:p>
          <a:p>
            <a:pPr lvl="1"/>
            <a:r>
              <a:rPr lang="en-AU" sz="1700" i="1" dirty="0" err="1">
                <a:solidFill>
                  <a:srgbClr val="595959"/>
                </a:solidFill>
              </a:rPr>
              <a:t>ε</a:t>
            </a:r>
            <a:r>
              <a:rPr lang="en-AU" sz="1700" i="1" baseline="-25000" dirty="0" err="1">
                <a:solidFill>
                  <a:srgbClr val="595959"/>
                </a:solidFill>
              </a:rPr>
              <a:t>j</a:t>
            </a:r>
            <a:r>
              <a:rPr lang="en-AU" sz="1700" dirty="0" smtClean="0">
                <a:solidFill>
                  <a:srgbClr val="595959"/>
                </a:solidFill>
              </a:rPr>
              <a:t>= –0.032 (</a:t>
            </a:r>
            <a:r>
              <a:rPr lang="en-AU" sz="1700" i="1" dirty="0" smtClean="0">
                <a:solidFill>
                  <a:srgbClr val="595959"/>
                </a:solidFill>
              </a:rPr>
              <a:t>Age</a:t>
            </a:r>
            <a:r>
              <a:rPr lang="en-AU" sz="1700" dirty="0">
                <a:solidFill>
                  <a:srgbClr val="595959"/>
                </a:solidFill>
              </a:rPr>
              <a:t>–</a:t>
            </a:r>
            <a:r>
              <a:rPr lang="en-AU" sz="1700" dirty="0" smtClean="0">
                <a:solidFill>
                  <a:srgbClr val="595959"/>
                </a:solidFill>
              </a:rPr>
              <a:t>55)+</a:t>
            </a:r>
            <a:r>
              <a:rPr lang="en-AU" sz="1700" dirty="0">
                <a:solidFill>
                  <a:srgbClr val="595959"/>
                </a:solidFill>
              </a:rPr>
              <a:t>2.88 	in </a:t>
            </a:r>
            <a:r>
              <a:rPr lang="en-AU" sz="1700" dirty="0" smtClean="0">
                <a:solidFill>
                  <a:srgbClr val="595959"/>
                </a:solidFill>
              </a:rPr>
              <a:t>men</a:t>
            </a:r>
            <a:r>
              <a:rPr lang="en-AU" sz="1700" dirty="0">
                <a:solidFill>
                  <a:srgbClr val="595959"/>
                </a:solidFill>
              </a:rPr>
              <a:t>	</a:t>
            </a:r>
            <a:endParaRPr lang="en-GB" sz="1700" dirty="0">
              <a:solidFill>
                <a:srgbClr val="595959"/>
              </a:solidFill>
            </a:endParaRPr>
          </a:p>
          <a:p>
            <a:pPr lvl="1"/>
            <a:r>
              <a:rPr lang="en-AU" sz="1700" i="1" dirty="0" err="1">
                <a:solidFill>
                  <a:srgbClr val="595959"/>
                </a:solidFill>
              </a:rPr>
              <a:t>ε</a:t>
            </a:r>
            <a:r>
              <a:rPr lang="en-AU" sz="1700" i="1" baseline="-25000" dirty="0" err="1">
                <a:solidFill>
                  <a:srgbClr val="595959"/>
                </a:solidFill>
              </a:rPr>
              <a:t>j</a:t>
            </a:r>
            <a:r>
              <a:rPr lang="en-AU" sz="1700" dirty="0" smtClean="0">
                <a:solidFill>
                  <a:srgbClr val="595959"/>
                </a:solidFill>
              </a:rPr>
              <a:t>= –0.036 (</a:t>
            </a:r>
            <a:r>
              <a:rPr lang="en-AU" sz="1700" i="1" dirty="0" smtClean="0">
                <a:solidFill>
                  <a:srgbClr val="595959"/>
                </a:solidFill>
              </a:rPr>
              <a:t>Age</a:t>
            </a:r>
            <a:r>
              <a:rPr lang="en-AU" sz="1700" dirty="0" smtClean="0">
                <a:solidFill>
                  <a:srgbClr val="595959"/>
                </a:solidFill>
              </a:rPr>
              <a:t>–55)+</a:t>
            </a:r>
            <a:r>
              <a:rPr lang="en-AU" sz="1700" dirty="0">
                <a:solidFill>
                  <a:srgbClr val="595959"/>
                </a:solidFill>
              </a:rPr>
              <a:t>3.03 	in </a:t>
            </a:r>
            <a:r>
              <a:rPr lang="en-AU" sz="1700" dirty="0" smtClean="0">
                <a:solidFill>
                  <a:srgbClr val="595959"/>
                </a:solidFill>
              </a:rPr>
              <a:t>women</a:t>
            </a:r>
            <a:r>
              <a:rPr lang="en-AU" dirty="0"/>
              <a:t>	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71581" y="3048530"/>
            <a:ext cx="29591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29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Calculating parameters</a:t>
            </a:r>
            <a:br>
              <a:rPr lang="en-US" sz="2800" dirty="0" smtClean="0"/>
            </a:br>
            <a:r>
              <a:rPr lang="en-US" sz="2800" dirty="0" smtClean="0"/>
              <a:t> - Example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4028334144"/>
              </p:ext>
            </p:extLst>
          </p:nvPr>
        </p:nvGraphicFramePr>
        <p:xfrm>
          <a:off x="391528" y="2119654"/>
          <a:ext cx="4158520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172"/>
                <a:gridCol w="782280"/>
                <a:gridCol w="1153592"/>
                <a:gridCol w="13824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Disease</a:t>
                      </a:r>
                      <a:r>
                        <a:rPr lang="en-US" sz="1400" baseline="0" dirty="0" smtClean="0"/>
                        <a:t> status (z)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Age</a:t>
                      </a:r>
                    </a:p>
                    <a:p>
                      <a:pPr algn="ctr"/>
                      <a:r>
                        <a:rPr lang="en-US" sz="1400" dirty="0" smtClean="0"/>
                        <a:t>(t)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Liability </a:t>
                      </a:r>
                    </a:p>
                    <a:p>
                      <a:pPr algn="ctr"/>
                      <a:r>
                        <a:rPr lang="en-US" sz="1400" dirty="0" smtClean="0"/>
                        <a:t>Parameter </a:t>
                      </a:r>
                    </a:p>
                    <a:p>
                      <a:pPr algn="ctr"/>
                      <a:r>
                        <a:rPr lang="en-US" sz="1400" dirty="0" smtClean="0"/>
                        <a:t>(</a:t>
                      </a:r>
                      <a:r>
                        <a:rPr lang="en-US" sz="1400" dirty="0" err="1" smtClean="0"/>
                        <a:t>ε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Posterior </a:t>
                      </a:r>
                    </a:p>
                    <a:p>
                      <a:pPr algn="ctr"/>
                      <a:r>
                        <a:rPr lang="en-US" sz="1400" dirty="0" smtClean="0"/>
                        <a:t>Mean Liability</a:t>
                      </a:r>
                    </a:p>
                    <a:p>
                      <a:pPr algn="ctr"/>
                      <a:r>
                        <a:rPr lang="en-US" sz="1400" dirty="0" smtClean="0"/>
                        <a:t>E (</a:t>
                      </a:r>
                      <a:r>
                        <a:rPr lang="en-US" sz="1400" dirty="0" err="1" smtClean="0"/>
                        <a:t>ε|z,t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 marL="80658" marR="80658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Case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3.15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3.42</a:t>
                      </a:r>
                      <a:endParaRPr lang="en-US" sz="1400" dirty="0"/>
                    </a:p>
                  </a:txBody>
                  <a:tcPr marL="80658" marR="80658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Case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70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2.45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2.78</a:t>
                      </a:r>
                      <a:endParaRPr lang="en-US" sz="1400" dirty="0"/>
                    </a:p>
                  </a:txBody>
                  <a:tcPr marL="80658" marR="80658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Case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1.75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2.15</a:t>
                      </a:r>
                      <a:endParaRPr lang="en-US" sz="1400" dirty="0"/>
                    </a:p>
                  </a:txBody>
                  <a:tcPr marL="80658" marR="80658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Control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3.15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–0.00</a:t>
                      </a:r>
                      <a:endParaRPr lang="en-US" sz="1400" dirty="0"/>
                    </a:p>
                  </a:txBody>
                  <a:tcPr marL="80658" marR="80658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Control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70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2.45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–0.02</a:t>
                      </a:r>
                      <a:endParaRPr lang="en-US" sz="1400" dirty="0"/>
                    </a:p>
                  </a:txBody>
                  <a:tcPr marL="80658" marR="80658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Control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90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1.75</a:t>
                      </a:r>
                      <a:endParaRPr lang="en-US" sz="1400" dirty="0"/>
                    </a:p>
                  </a:txBody>
                  <a:tcPr marL="80658" marR="806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–0.09</a:t>
                      </a:r>
                      <a:endParaRPr lang="en-US" sz="1400" dirty="0"/>
                    </a:p>
                  </a:txBody>
                  <a:tcPr marL="80658" marR="80658" anchor="ctr"/>
                </a:tc>
              </a:tr>
            </a:tbl>
          </a:graphicData>
        </a:graphic>
      </p:graphicFrame>
      <p:pic>
        <p:nvPicPr>
          <p:cNvPr id="11" name="Content Placeholder 10" descr="explanation_of_method.pn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854" b="2735"/>
          <a:stretch/>
        </p:blipFill>
        <p:spPr>
          <a:xfrm>
            <a:off x="4879474" y="1989994"/>
            <a:ext cx="3983697" cy="4186217"/>
          </a:xfrm>
        </p:spPr>
      </p:pic>
      <p:sp>
        <p:nvSpPr>
          <p:cNvPr id="12" name="Rectangle 11"/>
          <p:cNvSpPr/>
          <p:nvPr/>
        </p:nvSpPr>
        <p:spPr>
          <a:xfrm>
            <a:off x="498474" y="5577123"/>
            <a:ext cx="3465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 err="1">
                <a:solidFill>
                  <a:schemeClr val="accent1"/>
                </a:solidFill>
              </a:rPr>
              <a:t>ε</a:t>
            </a:r>
            <a:r>
              <a:rPr lang="en-US" dirty="0">
                <a:solidFill>
                  <a:schemeClr val="accent1"/>
                </a:solidFill>
              </a:rPr>
              <a:t>= </a:t>
            </a:r>
            <a:r>
              <a:rPr lang="en-US" dirty="0" smtClean="0">
                <a:solidFill>
                  <a:schemeClr val="accent1"/>
                </a:solidFill>
              </a:rPr>
              <a:t>–</a:t>
            </a:r>
            <a:r>
              <a:rPr lang="en-US" dirty="0">
                <a:solidFill>
                  <a:schemeClr val="accent1"/>
                </a:solidFill>
              </a:rPr>
              <a:t>0.035 (</a:t>
            </a:r>
            <a:r>
              <a:rPr lang="en-US" i="1" dirty="0">
                <a:solidFill>
                  <a:schemeClr val="accent1"/>
                </a:solidFill>
              </a:rPr>
              <a:t>Age </a:t>
            </a:r>
            <a:r>
              <a:rPr lang="en-US" dirty="0">
                <a:solidFill>
                  <a:schemeClr val="accent1"/>
                </a:solidFill>
              </a:rPr>
              <a:t>– 55) + 2.97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068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Methods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82170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Genome-wide Analysis</a:t>
            </a: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800" dirty="0" smtClean="0"/>
              <a:t>CIAO-GWAS (</a:t>
            </a:r>
            <a:r>
              <a:rPr lang="en-GB" sz="1800" b="1" dirty="0" smtClean="0"/>
              <a:t>C</a:t>
            </a:r>
            <a:r>
              <a:rPr lang="en-GB" sz="1800" dirty="0" smtClean="0"/>
              <a:t>ovariate-</a:t>
            </a:r>
            <a:r>
              <a:rPr lang="en-GB" sz="1800" b="1" dirty="0" smtClean="0"/>
              <a:t>I</a:t>
            </a:r>
            <a:r>
              <a:rPr lang="en-GB" sz="1800" dirty="0" smtClean="0"/>
              <a:t>nformed-</a:t>
            </a:r>
            <a:r>
              <a:rPr lang="en-GB" sz="1800" b="1" dirty="0" smtClean="0"/>
              <a:t>A</a:t>
            </a:r>
            <a:r>
              <a:rPr lang="en-GB" sz="1800" dirty="0" smtClean="0"/>
              <a:t>nalysis-</a:t>
            </a:r>
            <a:r>
              <a:rPr lang="en-GB" sz="1800" b="1" dirty="0" smtClean="0"/>
              <a:t>O</a:t>
            </a:r>
            <a:r>
              <a:rPr lang="en-GB" sz="1800" dirty="0" smtClean="0"/>
              <a:t>f</a:t>
            </a:r>
            <a:r>
              <a:rPr lang="en-GB" sz="1800" b="1" dirty="0" smtClean="0"/>
              <a:t>-GWAS</a:t>
            </a:r>
            <a:r>
              <a:rPr lang="en-GB" sz="1800" dirty="0" smtClean="0"/>
              <a:t>) software developed to perform analysis on imputed data (IMPUTE or </a:t>
            </a:r>
            <a:r>
              <a:rPr lang="en-GB" sz="1800" dirty="0" err="1" smtClean="0"/>
              <a:t>MaCH</a:t>
            </a:r>
            <a:r>
              <a:rPr lang="en-GB" sz="1800" dirty="0" smtClean="0"/>
              <a:t> format)</a:t>
            </a:r>
          </a:p>
          <a:p>
            <a:r>
              <a:rPr lang="en-US" sz="1800" dirty="0"/>
              <a:t>Test association of posterior mean liabilities (E(</a:t>
            </a:r>
            <a:r>
              <a:rPr lang="en-US" sz="1800" dirty="0" err="1"/>
              <a:t>ε|z,t</a:t>
            </a:r>
            <a:r>
              <a:rPr lang="en-US" sz="1800" dirty="0"/>
              <a:t>)) with imputed SNP genotypes (dosages g) using generalized </a:t>
            </a:r>
            <a:r>
              <a:rPr lang="en-US" sz="1800" dirty="0" err="1"/>
              <a:t>armitage</a:t>
            </a:r>
            <a:r>
              <a:rPr lang="en-US" sz="1800" dirty="0"/>
              <a:t> trend </a:t>
            </a:r>
            <a:r>
              <a:rPr lang="en-US" sz="1800" dirty="0" smtClean="0"/>
              <a:t>test</a:t>
            </a:r>
          </a:p>
          <a:p>
            <a:r>
              <a:rPr lang="en-US" sz="1800" dirty="0"/>
              <a:t>Also perform </a:t>
            </a:r>
            <a:r>
              <a:rPr lang="en-US" sz="1800" dirty="0" smtClean="0"/>
              <a:t>generalized </a:t>
            </a:r>
            <a:r>
              <a:rPr lang="en-US" sz="1800" dirty="0" err="1" smtClean="0"/>
              <a:t>armitage</a:t>
            </a:r>
            <a:r>
              <a:rPr lang="en-US" sz="1800" dirty="0" smtClean="0"/>
              <a:t> </a:t>
            </a:r>
            <a:r>
              <a:rPr lang="en-US" sz="1800" dirty="0"/>
              <a:t>trend test </a:t>
            </a:r>
            <a:r>
              <a:rPr lang="en-US" sz="1800" dirty="0" smtClean="0"/>
              <a:t>without informing on age </a:t>
            </a:r>
            <a:r>
              <a:rPr lang="en-US" sz="1800" dirty="0"/>
              <a:t>to compare the effect of including </a:t>
            </a:r>
            <a:r>
              <a:rPr lang="en-US" sz="1800" dirty="0" smtClean="0"/>
              <a:t>age</a:t>
            </a:r>
          </a:p>
          <a:p>
            <a:r>
              <a:rPr lang="en-US" sz="1800" dirty="0"/>
              <a:t>meta-</a:t>
            </a:r>
            <a:r>
              <a:rPr lang="en-US" sz="1800" dirty="0" err="1"/>
              <a:t>analyse</a:t>
            </a:r>
            <a:r>
              <a:rPr lang="en-US" sz="1800" dirty="0"/>
              <a:t> using </a:t>
            </a:r>
            <a:r>
              <a:rPr lang="en-US" sz="1800" dirty="0" smtClean="0"/>
              <a:t>Z weighted method (Stouffer’s method)</a:t>
            </a:r>
            <a:endParaRPr lang="en-US" sz="1800" dirty="0"/>
          </a:p>
          <a:p>
            <a:r>
              <a:rPr lang="en-US" sz="1800" dirty="0"/>
              <a:t>remove SNPs with INFO&lt;0.8, MAF&lt;</a:t>
            </a:r>
            <a:r>
              <a:rPr lang="en-US" sz="1800" dirty="0" smtClean="0"/>
              <a:t>0.01</a:t>
            </a:r>
            <a:endParaRPr lang="en-GB" sz="1800" dirty="0"/>
          </a:p>
          <a:p>
            <a:r>
              <a:rPr lang="en-GB" sz="1800" dirty="0" smtClean="0"/>
              <a:t>Analysis performed on cohorts from METASTROKE and those held at Cambridge University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xmlns="" val="389510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Stage 1 : METASTROKE analysis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213500387"/>
              </p:ext>
            </p:extLst>
          </p:nvPr>
        </p:nvGraphicFramePr>
        <p:xfrm>
          <a:off x="499240" y="1672183"/>
          <a:ext cx="7568434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976"/>
                <a:gridCol w="1269838"/>
                <a:gridCol w="1468230"/>
                <a:gridCol w="1112878"/>
                <a:gridCol w="1240756"/>
                <a:gridCol w="1240756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n-lt"/>
                          <a:cs typeface="News Gothic MT"/>
                        </a:rPr>
                        <a:t>Population</a:t>
                      </a:r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n-lt"/>
                          <a:cs typeface="News Gothic MT"/>
                        </a:rPr>
                        <a:t>All</a:t>
                      </a:r>
                      <a:r>
                        <a:rPr lang="en-US" sz="1200" baseline="0" dirty="0" smtClean="0">
                          <a:latin typeface="+mn-lt"/>
                          <a:cs typeface="News Gothic MT"/>
                        </a:rPr>
                        <a:t> ischaemic stroke</a:t>
                      </a:r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n-lt"/>
                          <a:cs typeface="News Gothic MT"/>
                        </a:rPr>
                        <a:t>Cardioembolic stroke</a:t>
                      </a:r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n-lt"/>
                          <a:cs typeface="News Gothic MT"/>
                        </a:rPr>
                        <a:t>Large vessel stroke</a:t>
                      </a:r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n-lt"/>
                          <a:cs typeface="News Gothic MT"/>
                        </a:rPr>
                        <a:t>Small vessel stroke</a:t>
                      </a:r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n-lt"/>
                          <a:cs typeface="News Gothic MT"/>
                        </a:rPr>
                        <a:t>Controls</a:t>
                      </a:r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ASGC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1,162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1,244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WTCCC2-D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1,174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797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WTCCC2-UK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2,374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498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5,175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Milano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407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DNA-lacunar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1,287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970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Leuven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157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455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ISGS-SWISS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1,370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BRAINS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444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MGH-GASROS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376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 Unicode MS"/>
                        </a:rPr>
                        <a:t>8,487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 Unicode MS"/>
                        </a:rPr>
                        <a:t>1,715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 Unicode MS"/>
                        </a:rPr>
                        <a:t>1,877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Unicode MS"/>
                        </a:rPr>
                        <a:t>2,275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Unicode MS"/>
                        </a:rPr>
                        <a:t>11,238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922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Preliminary Results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0303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2241" y="328966"/>
            <a:ext cx="7556500" cy="1116012"/>
          </a:xfrm>
        </p:spPr>
        <p:txBody>
          <a:bodyPr/>
          <a:lstStyle/>
          <a:p>
            <a:r>
              <a:rPr lang="en-US" sz="2800" dirty="0" smtClean="0"/>
              <a:t>Genomic inflation – </a:t>
            </a:r>
            <a:br>
              <a:rPr lang="en-US" sz="2800" dirty="0" smtClean="0"/>
            </a:br>
            <a:r>
              <a:rPr lang="en-US" sz="2800" dirty="0" smtClean="0"/>
              <a:t>all ischaemic stroke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0594738"/>
              </p:ext>
            </p:extLst>
          </p:nvPr>
        </p:nvGraphicFramePr>
        <p:xfrm>
          <a:off x="372241" y="1920539"/>
          <a:ext cx="3974044" cy="4665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976"/>
                <a:gridCol w="1269838"/>
                <a:gridCol w="146823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n-lt"/>
                          <a:cs typeface="News Gothic MT"/>
                        </a:rPr>
                        <a:t>Population</a:t>
                      </a:r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+mn-lt"/>
                          <a:cs typeface="News Gothic MT"/>
                        </a:rPr>
                        <a:t>Age-at-onset informed</a:t>
                      </a:r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+mn-lt"/>
                          <a:cs typeface="News Gothic MT"/>
                        </a:rPr>
                        <a:t>Armitage</a:t>
                      </a:r>
                      <a:r>
                        <a:rPr lang="en-US" sz="1200" dirty="0" smtClean="0">
                          <a:latin typeface="+mn-lt"/>
                          <a:cs typeface="News Gothic MT"/>
                        </a:rPr>
                        <a:t> trend test (no Age)</a:t>
                      </a:r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λ</a:t>
                      </a:r>
                      <a:r>
                        <a:rPr lang="en-GB" sz="16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values</a:t>
                      </a:r>
                      <a:endParaRPr lang="en-US" sz="16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  <a:tc hMerge="1">
                  <a:txBody>
                    <a:bodyPr/>
                    <a:lstStyle/>
                    <a:p>
                      <a:pPr algn="l"/>
                      <a:endParaRPr lang="en-US" sz="1200" dirty="0">
                        <a:latin typeface="+mn-lt"/>
                        <a:cs typeface="News Gothic MT"/>
                      </a:endParaRPr>
                    </a:p>
                  </a:txBody>
                  <a:tcPr marL="98751" marR="98751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ASGC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WTCCC2-D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WTCCC2-UK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Milano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DNA-lacunar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Leuven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ISGS-SWISS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BRAINS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MGH-GASROS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GB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λ</a:t>
                      </a:r>
                      <a:r>
                        <a:rPr lang="en-GB" sz="1800" i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  <a:r>
                        <a:rPr lang="en-GB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Unicode MS"/>
                        </a:rPr>
                        <a:t>1.05 (1.00)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Unicode MS"/>
                        </a:rPr>
                        <a:t>1.05 (1.00)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pic>
        <p:nvPicPr>
          <p:cNvPr id="6" name="Picture 5" descr="QQ-ltscore-all-i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6889" y="213094"/>
            <a:ext cx="3414889" cy="3414889"/>
          </a:xfrm>
          <a:prstGeom prst="rect">
            <a:avLst/>
          </a:prstGeom>
        </p:spPr>
      </p:pic>
      <p:pic>
        <p:nvPicPr>
          <p:cNvPr id="7" name="Picture 6" descr="QQ-ltscore-all-is-noAG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778" y="3438000"/>
            <a:ext cx="3420000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035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known_loci_plots_AAO_only_new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460" y="256823"/>
            <a:ext cx="8538762" cy="54017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487" y="2202015"/>
            <a:ext cx="252973" cy="14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0534" y="564444"/>
            <a:ext cx="2943577" cy="7804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79460" y="5926667"/>
            <a:ext cx="8538762" cy="747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/>
              <a:t>A</a:t>
            </a:r>
            <a:r>
              <a:rPr lang="en-US" dirty="0" smtClean="0"/>
              <a:t>ll but one more significant using age-at-onset informed approach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dirty="0"/>
              <a:t>D</a:t>
            </a:r>
            <a:r>
              <a:rPr lang="en-US" dirty="0" smtClean="0"/>
              <a:t>ifferences are small in most cases (except 9p21)</a:t>
            </a:r>
          </a:p>
        </p:txBody>
      </p:sp>
    </p:spTree>
    <p:extLst>
      <p:ext uri="{BB962C8B-B14F-4D97-AF65-F5344CB8AC3E}">
        <p14:creationId xmlns:p14="http://schemas.microsoft.com/office/powerpoint/2010/main" xmlns="" val="232030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All Ischaemic stroke</a:t>
            </a:r>
            <a:endParaRPr lang="en-US" sz="2800" dirty="0"/>
          </a:p>
        </p:txBody>
      </p:sp>
      <p:pic>
        <p:nvPicPr>
          <p:cNvPr id="6" name="Picture 5" descr="ltscore-all-i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04636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364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</a:t>
            </a:r>
            <a:r>
              <a:rPr lang="en-US" sz="2800" dirty="0" smtClean="0"/>
              <a:t>egions with strong age-at-onset effects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22648494"/>
              </p:ext>
            </p:extLst>
          </p:nvPr>
        </p:nvGraphicFramePr>
        <p:xfrm>
          <a:off x="498475" y="1981200"/>
          <a:ext cx="755650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300"/>
                <a:gridCol w="1511300"/>
                <a:gridCol w="1511300"/>
                <a:gridCol w="1511300"/>
                <a:gridCol w="15113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SNP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p-value using age-at-onset informed approach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p-value using</a:t>
                      </a:r>
                      <a:r>
                        <a:rPr lang="en-US" sz="1600" b="0" baseline="0" dirty="0" smtClean="0"/>
                        <a:t> </a:t>
                      </a:r>
                      <a:r>
                        <a:rPr lang="en-US" sz="1600" b="0" baseline="0" dirty="0" err="1" smtClean="0"/>
                        <a:t>Armitage</a:t>
                      </a:r>
                      <a:r>
                        <a:rPr lang="en-US" sz="1600" b="0" baseline="0" dirty="0" smtClean="0"/>
                        <a:t> trend test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%</a:t>
                      </a:r>
                      <a:r>
                        <a:rPr lang="en-US" sz="1600" b="0" baseline="0" dirty="0" smtClean="0"/>
                        <a:t> increase in –log10(p)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Region</a:t>
                      </a:r>
                      <a:endParaRPr lang="en-US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rs6783098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7.8x10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36.00%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ISGF10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rs7922120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5.0x10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36.50%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10q25**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rs10811652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4.4x10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30.60%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9p21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rs4721314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8.5x10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9.2x10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34.10%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MAD1L1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rs1114738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7.8x10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40.10%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9p31.1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rs10764914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31.40%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MGMT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rs2409412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9.9x10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8.9x10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31.30%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TIAM1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98474" y="6038334"/>
            <a:ext cx="3372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6F6D5D"/>
                </a:solidFill>
              </a:rPr>
              <a:t>**Locus from Cheng </a:t>
            </a:r>
            <a:r>
              <a:rPr lang="en-US" dirty="0">
                <a:solidFill>
                  <a:srgbClr val="6F6D5D"/>
                </a:solidFill>
              </a:rPr>
              <a:t>YC et al. </a:t>
            </a:r>
          </a:p>
        </p:txBody>
      </p:sp>
    </p:spTree>
    <p:extLst>
      <p:ext uri="{BB962C8B-B14F-4D97-AF65-F5344CB8AC3E}">
        <p14:creationId xmlns:p14="http://schemas.microsoft.com/office/powerpoint/2010/main" xmlns="" val="85545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42194046"/>
              </p:ext>
            </p:extLst>
          </p:nvPr>
        </p:nvGraphicFramePr>
        <p:xfrm>
          <a:off x="235274" y="1741311"/>
          <a:ext cx="2357250" cy="266445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31726"/>
                <a:gridCol w="1025524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 smtClean="0">
                          <a:effectLst/>
                        </a:rPr>
                        <a:t>CHR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BP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151209357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SNP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rs6783098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Z-value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4.47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P-value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7.8x10</a:t>
                      </a:r>
                      <a:r>
                        <a:rPr lang="en-US" sz="1400" baseline="30000" dirty="0" smtClean="0"/>
                        <a:t>-6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ris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k allele </a:t>
                      </a:r>
                    </a:p>
                    <a:p>
                      <a:pPr algn="ctr" fontAlgn="b"/>
                      <a:r>
                        <a:rPr lang="en-US" sz="1400" u="none" strike="noStrike" baseline="0" dirty="0" smtClean="0">
                          <a:effectLst/>
                        </a:rPr>
                        <a:t>frequency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0.21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heterogeneity 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0.71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pic>
        <p:nvPicPr>
          <p:cNvPr id="6" name="Picture 5" descr="EUR.rs6783098.200kb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7078" y="1145822"/>
            <a:ext cx="6466921" cy="452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31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Cardioembolic Stroke</a:t>
            </a:r>
            <a:endParaRPr lang="en-US" sz="2800" dirty="0"/>
          </a:p>
        </p:txBody>
      </p:sp>
      <p:pic>
        <p:nvPicPr>
          <p:cNvPr id="6" name="Picture 5" descr="ltscore-c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75202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974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UR.SLIT3.200kb (1).pdf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2" r="559"/>
          <a:stretch/>
        </p:blipFill>
        <p:spPr>
          <a:xfrm>
            <a:off x="2592524" y="923039"/>
            <a:ext cx="6559883" cy="4636738"/>
          </a:xfrm>
        </p:spPr>
      </p:pic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77200832"/>
              </p:ext>
            </p:extLst>
          </p:nvPr>
        </p:nvGraphicFramePr>
        <p:xfrm>
          <a:off x="235274" y="1741311"/>
          <a:ext cx="2357250" cy="266445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31726"/>
                <a:gridCol w="1025524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 smtClean="0">
                          <a:effectLst/>
                        </a:rPr>
                        <a:t>CHR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 smtClean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BP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168722937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SNP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rs7380303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Z-value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5.175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P-value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2.3x10</a:t>
                      </a:r>
                      <a:r>
                        <a:rPr lang="en-US" sz="1400" baseline="30000" dirty="0" smtClean="0"/>
                        <a:t>-7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ris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k allele </a:t>
                      </a:r>
                    </a:p>
                    <a:p>
                      <a:pPr algn="ctr" fontAlgn="b"/>
                      <a:r>
                        <a:rPr lang="en-US" sz="1400" u="none" strike="noStrike" baseline="0" dirty="0" smtClean="0">
                          <a:effectLst/>
                        </a:rPr>
                        <a:t>frequency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0.26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heterogeneity 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0.82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580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</a:t>
            </a:r>
            <a:r>
              <a:rPr lang="en-US" sz="2800" dirty="0" smtClean="0"/>
              <a:t>arge </a:t>
            </a:r>
            <a:r>
              <a:rPr lang="en-US" sz="2800" dirty="0"/>
              <a:t>V</a:t>
            </a:r>
            <a:r>
              <a:rPr lang="en-US" sz="2800" dirty="0" smtClean="0"/>
              <a:t>essel Stroke</a:t>
            </a:r>
            <a:endParaRPr lang="en-US" sz="2800" dirty="0"/>
          </a:p>
        </p:txBody>
      </p:sp>
      <p:pic>
        <p:nvPicPr>
          <p:cNvPr id="6" name="Picture 5" descr="ltscore-lv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105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UR.17p11.200kb.pdf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" r="559"/>
          <a:stretch/>
        </p:blipFill>
        <p:spPr>
          <a:xfrm>
            <a:off x="2501655" y="1000313"/>
            <a:ext cx="6474718" cy="4559465"/>
          </a:xfrm>
        </p:spPr>
      </p:pic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863647" y="6134100"/>
            <a:ext cx="7556500" cy="723900"/>
          </a:xfrm>
        </p:spPr>
        <p:txBody>
          <a:bodyPr/>
          <a:lstStyle/>
          <a:p>
            <a:r>
              <a:rPr lang="en-US" sz="1800" dirty="0" smtClean="0"/>
              <a:t>Region associated with coronary artery disease (</a:t>
            </a:r>
            <a:r>
              <a:rPr lang="en-US" sz="1800" dirty="0" err="1" smtClean="0"/>
              <a:t>Schunkert</a:t>
            </a:r>
            <a:r>
              <a:rPr lang="en-US" sz="1800" dirty="0" smtClean="0"/>
              <a:t> et al, Nature Genetics 2011)</a:t>
            </a:r>
            <a:endParaRPr lang="en-US" sz="18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35087481"/>
              </p:ext>
            </p:extLst>
          </p:nvPr>
        </p:nvGraphicFramePr>
        <p:xfrm>
          <a:off x="235274" y="1741311"/>
          <a:ext cx="2357250" cy="266445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31726"/>
                <a:gridCol w="1025524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 smtClean="0">
                          <a:effectLst/>
                        </a:rPr>
                        <a:t>CHR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BP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17541750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SNP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rs9901291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Z-value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4.57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P-value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4.8x10</a:t>
                      </a:r>
                      <a:r>
                        <a:rPr lang="en-US" sz="1400" baseline="30000" dirty="0" smtClean="0"/>
                        <a:t>-6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ris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k allele </a:t>
                      </a:r>
                    </a:p>
                    <a:p>
                      <a:pPr algn="ctr" fontAlgn="b"/>
                      <a:r>
                        <a:rPr lang="en-US" sz="1400" u="none" strike="noStrike" baseline="0" dirty="0" smtClean="0">
                          <a:effectLst/>
                        </a:rPr>
                        <a:t>frequency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0.44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heterogeneity 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0.26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5586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.rs4239702.100kb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2524" y="1143000"/>
            <a:ext cx="6551475" cy="458603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71647" y="6099811"/>
            <a:ext cx="7556500" cy="723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Important in progression of atherosclerosis (CD40)</a:t>
            </a:r>
            <a:endParaRPr lang="en-US" sz="18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46189266"/>
              </p:ext>
            </p:extLst>
          </p:nvPr>
        </p:nvGraphicFramePr>
        <p:xfrm>
          <a:off x="235274" y="1741311"/>
          <a:ext cx="2357250" cy="266445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31726"/>
                <a:gridCol w="1025524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 smtClean="0">
                          <a:effectLst/>
                        </a:rPr>
                        <a:t>CHR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BP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44749251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SNP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rs9901291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Z-value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4.65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P-value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3.3x10</a:t>
                      </a:r>
                      <a:r>
                        <a:rPr lang="en-US" sz="1400" baseline="30000" dirty="0" smtClean="0"/>
                        <a:t>-6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ris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k allele </a:t>
                      </a:r>
                    </a:p>
                    <a:p>
                      <a:pPr algn="ctr" fontAlgn="b"/>
                      <a:r>
                        <a:rPr lang="en-US" sz="1400" u="none" strike="noStrike" baseline="0" dirty="0" smtClean="0">
                          <a:effectLst/>
                        </a:rPr>
                        <a:t>frequency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0.27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heterogeneity 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0.63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8589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</a:t>
            </a:r>
            <a:r>
              <a:rPr lang="en-US" sz="2800" dirty="0" smtClean="0"/>
              <a:t>mall Vessel Stroke</a:t>
            </a:r>
            <a:endParaRPr lang="en-US" sz="2800" dirty="0"/>
          </a:p>
        </p:txBody>
      </p:sp>
      <p:pic>
        <p:nvPicPr>
          <p:cNvPr id="6" name="Picture 5" descr="ltscore-sv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50818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256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UR.GRM7.200kb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3841" y="1114778"/>
            <a:ext cx="6370158" cy="4459111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85742404"/>
              </p:ext>
            </p:extLst>
          </p:nvPr>
        </p:nvGraphicFramePr>
        <p:xfrm>
          <a:off x="235274" y="1741311"/>
          <a:ext cx="2357250" cy="266445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31726"/>
                <a:gridCol w="1025524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 smtClean="0">
                          <a:effectLst/>
                        </a:rPr>
                        <a:t>CHR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BP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7908121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SNP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rs9827208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Z-value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5.07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P-value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4.0x10</a:t>
                      </a:r>
                      <a:r>
                        <a:rPr lang="en-US" sz="1400" baseline="30000" dirty="0" smtClean="0"/>
                        <a:t>-7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ris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k allele </a:t>
                      </a:r>
                    </a:p>
                    <a:p>
                      <a:pPr algn="ctr" fontAlgn="b"/>
                      <a:r>
                        <a:rPr lang="en-US" sz="1400" u="none" strike="noStrike" baseline="0" dirty="0" smtClean="0">
                          <a:effectLst/>
                        </a:rPr>
                        <a:t>frequency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0.31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heterogeneity 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0.87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9765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.CXCR1.200kb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8698" y="973667"/>
            <a:ext cx="6430634" cy="4501444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0203" y="5764177"/>
            <a:ext cx="7556500" cy="723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err="1" smtClean="0"/>
              <a:t>Haematological</a:t>
            </a:r>
            <a:r>
              <a:rPr lang="en-US" sz="1800" dirty="0" smtClean="0"/>
              <a:t> traits affected by rare variants in CXCR2 (Auer et al, Nature Genetics 2013)</a:t>
            </a:r>
            <a:endParaRPr lang="en-US" sz="1800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98657137"/>
              </p:ext>
            </p:extLst>
          </p:nvPr>
        </p:nvGraphicFramePr>
        <p:xfrm>
          <a:off x="235274" y="1741311"/>
          <a:ext cx="2357250" cy="266445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31726"/>
                <a:gridCol w="1025524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 smtClean="0">
                          <a:effectLst/>
                        </a:rPr>
                        <a:t>CHR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BP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7908121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SNP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rs4674267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Z-value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4.89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P-value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1.0x10</a:t>
                      </a:r>
                      <a:r>
                        <a:rPr lang="en-US" sz="1400" baseline="30000" dirty="0" smtClean="0"/>
                        <a:t>-6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ris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k allele </a:t>
                      </a:r>
                    </a:p>
                    <a:p>
                      <a:pPr algn="ctr" fontAlgn="b"/>
                      <a:r>
                        <a:rPr lang="en-US" sz="1400" u="none" strike="noStrike" baseline="0" dirty="0" smtClean="0">
                          <a:effectLst/>
                        </a:rPr>
                        <a:t>frequency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0.43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heterogeneity 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0.50</a:t>
                      </a:r>
                      <a:endParaRPr lang="en-US" sz="1400" dirty="0"/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4559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cs typeface="Microsoft New Tai Lue"/>
              </a:rPr>
              <a:t>Conclusions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820334"/>
            <a:ext cx="7556313" cy="4305830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A more general approach to identifying SNPs with stronger effects in young onset cases</a:t>
            </a:r>
          </a:p>
          <a:p>
            <a:pPr lvl="1"/>
            <a:r>
              <a:rPr lang="en-US" sz="1600" dirty="0" smtClean="0"/>
              <a:t>not dependent on arbitrary age cutoff</a:t>
            </a:r>
          </a:p>
          <a:p>
            <a:pPr lvl="1"/>
            <a:r>
              <a:rPr lang="en-US" sz="1600" dirty="0" smtClean="0"/>
              <a:t>avoids multiple testing issues</a:t>
            </a:r>
          </a:p>
          <a:p>
            <a:pPr lvl="1"/>
            <a:r>
              <a:rPr lang="en-US" sz="1600" dirty="0" smtClean="0"/>
              <a:t>avoids small case numbers issues from dividing dataset up</a:t>
            </a:r>
          </a:p>
          <a:p>
            <a:r>
              <a:rPr lang="en-US" sz="1800" dirty="0" smtClean="0"/>
              <a:t>All but one known association with stroke are more significant using age-at-onset informed approach</a:t>
            </a:r>
          </a:p>
          <a:p>
            <a:r>
              <a:rPr lang="en-US" sz="1800" dirty="0" smtClean="0"/>
              <a:t>Can give much improved significance when age-at-onset effect is strong</a:t>
            </a:r>
          </a:p>
          <a:p>
            <a:r>
              <a:rPr lang="en-US" sz="1800" dirty="0" smtClean="0"/>
              <a:t>Many promising suggestive loci worth following up</a:t>
            </a:r>
            <a:endParaRPr lang="en-US" sz="1800" dirty="0"/>
          </a:p>
          <a:p>
            <a:r>
              <a:rPr lang="en-US" sz="1800" dirty="0" smtClean="0"/>
              <a:t>Next Steps</a:t>
            </a:r>
          </a:p>
          <a:p>
            <a:pPr lvl="1"/>
            <a:r>
              <a:rPr lang="en-US" dirty="0" smtClean="0"/>
              <a:t>Have applied to perform analysis on </a:t>
            </a:r>
            <a:r>
              <a:rPr lang="en-US" dirty="0" err="1" smtClean="0"/>
              <a:t>SiGN</a:t>
            </a:r>
            <a:r>
              <a:rPr lang="en-US" dirty="0" smtClean="0"/>
              <a:t> data</a:t>
            </a:r>
          </a:p>
          <a:p>
            <a:pPr lvl="1"/>
            <a:r>
              <a:rPr lang="en-US" dirty="0" smtClean="0"/>
              <a:t>replication?</a:t>
            </a:r>
          </a:p>
        </p:txBody>
      </p:sp>
    </p:spTree>
    <p:extLst>
      <p:ext uri="{BB962C8B-B14F-4D97-AF65-F5344CB8AC3E}">
        <p14:creationId xmlns:p14="http://schemas.microsoft.com/office/powerpoint/2010/main" xmlns="" val="176882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Acknowledgements	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3">
            <a:normAutofit fontScale="77500" lnSpcReduction="20000"/>
          </a:bodyPr>
          <a:lstStyle/>
          <a:p>
            <a:pPr marL="0" indent="0">
              <a:buNone/>
            </a:pPr>
            <a:r>
              <a:rPr lang="en-US" sz="1800" dirty="0" smtClean="0"/>
              <a:t>With thanks to:</a:t>
            </a:r>
          </a:p>
          <a:p>
            <a:pPr>
              <a:buFont typeface="Arial"/>
              <a:buChar char="•"/>
            </a:pPr>
            <a:r>
              <a:rPr lang="en-US" sz="1800" dirty="0" smtClean="0"/>
              <a:t>KCL, UK</a:t>
            </a:r>
          </a:p>
          <a:p>
            <a:pPr lvl="1">
              <a:buFont typeface="Arial"/>
              <a:buChar char="•"/>
            </a:pPr>
            <a:r>
              <a:rPr lang="en-US" sz="1600" dirty="0" err="1" smtClean="0"/>
              <a:t>Cathryn</a:t>
            </a:r>
            <a:r>
              <a:rPr lang="en-US" sz="1600" dirty="0" smtClean="0"/>
              <a:t> Lewis</a:t>
            </a:r>
          </a:p>
          <a:p>
            <a:pPr>
              <a:buFont typeface="Arial"/>
              <a:buChar char="•"/>
            </a:pPr>
            <a:r>
              <a:rPr lang="en-US" sz="1800" dirty="0"/>
              <a:t>University of Cambridge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Steve Bevan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Hugh </a:t>
            </a:r>
            <a:r>
              <a:rPr lang="en-US" sz="1500" dirty="0" smtClean="0"/>
              <a:t>Markus</a:t>
            </a:r>
            <a:endParaRPr lang="en-US" sz="1500" dirty="0"/>
          </a:p>
          <a:p>
            <a:pPr>
              <a:buFont typeface="Arial"/>
              <a:buChar char="•"/>
            </a:pPr>
            <a:r>
              <a:rPr lang="en-US" sz="1800" dirty="0"/>
              <a:t>Imperial College London</a:t>
            </a:r>
          </a:p>
          <a:p>
            <a:pPr lvl="1">
              <a:buFont typeface="Arial"/>
              <a:buChar char="•"/>
            </a:pPr>
            <a:r>
              <a:rPr lang="en-US" sz="1500" dirty="0" err="1"/>
              <a:t>Ioana</a:t>
            </a:r>
            <a:r>
              <a:rPr lang="en-US" sz="1500" dirty="0"/>
              <a:t> </a:t>
            </a:r>
            <a:r>
              <a:rPr lang="en-US" sz="1500" dirty="0" err="1"/>
              <a:t>Coatlarciuc</a:t>
            </a:r>
            <a:endParaRPr lang="en-US" sz="1500" dirty="0"/>
          </a:p>
          <a:p>
            <a:pPr lvl="1">
              <a:buFont typeface="Arial"/>
              <a:buChar char="•"/>
            </a:pPr>
            <a:r>
              <a:rPr lang="en-US" sz="1500" dirty="0" err="1"/>
              <a:t>Pankaj</a:t>
            </a:r>
            <a:r>
              <a:rPr lang="en-US" sz="1500" dirty="0"/>
              <a:t> Sharma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800" dirty="0" smtClean="0"/>
              <a:t>NIH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Mike </a:t>
            </a:r>
            <a:r>
              <a:rPr lang="en-US" sz="1600" dirty="0" err="1" smtClean="0"/>
              <a:t>Nalls</a:t>
            </a: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800" dirty="0" smtClean="0"/>
              <a:t>Mayo Clinic, Jacksonville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James </a:t>
            </a:r>
            <a:r>
              <a:rPr lang="en-US" sz="1600" dirty="0" err="1" smtClean="0"/>
              <a:t>Meschia</a:t>
            </a: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800" dirty="0" smtClean="0"/>
              <a:t>Newcastle University, Australia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Liz Holliday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Chris Levi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John </a:t>
            </a:r>
            <a:r>
              <a:rPr lang="en-US" sz="1600" dirty="0" err="1" smtClean="0"/>
              <a:t>Attia</a:t>
            </a: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800" dirty="0" smtClean="0"/>
              <a:t>MGH, Boston</a:t>
            </a:r>
          </a:p>
          <a:p>
            <a:pPr lvl="1">
              <a:buFont typeface="Arial"/>
              <a:buChar char="•"/>
            </a:pPr>
            <a:r>
              <a:rPr lang="en-US" sz="1600" dirty="0" err="1" smtClean="0"/>
              <a:t>Farid</a:t>
            </a:r>
            <a:r>
              <a:rPr lang="en-US" sz="1600" dirty="0" smtClean="0"/>
              <a:t> </a:t>
            </a:r>
            <a:r>
              <a:rPr lang="en-US" sz="1600" dirty="0" err="1" smtClean="0"/>
              <a:t>Radmanesh</a:t>
            </a:r>
            <a:endParaRPr lang="en-US" sz="1600" dirty="0" smtClean="0"/>
          </a:p>
          <a:p>
            <a:pPr lvl="1">
              <a:buFont typeface="Arial"/>
              <a:buChar char="•"/>
            </a:pPr>
            <a:r>
              <a:rPr lang="en-US" sz="1600" dirty="0" smtClean="0"/>
              <a:t>Jonathan </a:t>
            </a:r>
            <a:r>
              <a:rPr lang="en-US" sz="1600" dirty="0" err="1" smtClean="0"/>
              <a:t>Rosand</a:t>
            </a: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800" dirty="0" smtClean="0"/>
              <a:t>Leuven University, Belgium</a:t>
            </a:r>
          </a:p>
          <a:p>
            <a:pPr lvl="1">
              <a:buFont typeface="Arial"/>
              <a:buChar char="•"/>
            </a:pPr>
            <a:r>
              <a:rPr lang="en-US" sz="1500" dirty="0" smtClean="0"/>
              <a:t>Robin </a:t>
            </a:r>
            <a:r>
              <a:rPr lang="en-US" sz="1500" dirty="0" err="1" smtClean="0"/>
              <a:t>Lemmens</a:t>
            </a:r>
            <a:endParaRPr lang="en-US" sz="1500" dirty="0" smtClean="0"/>
          </a:p>
          <a:p>
            <a:pPr lvl="1">
              <a:buFont typeface="Arial"/>
              <a:buChar char="•"/>
            </a:pPr>
            <a:r>
              <a:rPr lang="en-US" sz="1500" dirty="0" smtClean="0"/>
              <a:t>Vincent </a:t>
            </a:r>
            <a:r>
              <a:rPr lang="en-US" sz="1500" dirty="0" err="1" smtClean="0"/>
              <a:t>Thijs</a:t>
            </a:r>
            <a:endParaRPr lang="en-US" sz="1500" dirty="0" smtClean="0"/>
          </a:p>
          <a:p>
            <a:pPr>
              <a:buFont typeface="Arial"/>
              <a:buChar char="•"/>
            </a:pPr>
            <a:r>
              <a:rPr lang="en-US" sz="1800" dirty="0" smtClean="0"/>
              <a:t>Milano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Giorgio </a:t>
            </a:r>
            <a:r>
              <a:rPr lang="en-US" sz="1600" dirty="0" err="1" smtClean="0"/>
              <a:t>Boncoraglio</a:t>
            </a:r>
            <a:endParaRPr lang="en-US" sz="1600" dirty="0" smtClean="0"/>
          </a:p>
          <a:p>
            <a:pPr lvl="1">
              <a:buFont typeface="Arial"/>
              <a:buChar char="•"/>
            </a:pPr>
            <a:endParaRPr lang="en-US" sz="1600" dirty="0"/>
          </a:p>
          <a:p>
            <a:pPr>
              <a:buFont typeface="Arial"/>
              <a:buChar char="•"/>
            </a:pPr>
            <a:r>
              <a:rPr lang="en-US" dirty="0" smtClean="0"/>
              <a:t>VISP</a:t>
            </a:r>
          </a:p>
          <a:p>
            <a:pPr lvl="1">
              <a:buFont typeface="Arial"/>
              <a:buChar char="•"/>
            </a:pPr>
            <a:r>
              <a:rPr lang="en-US" sz="1500" dirty="0" smtClean="0"/>
              <a:t>Brad Worrall</a:t>
            </a:r>
          </a:p>
          <a:p>
            <a:pPr lvl="1">
              <a:buFont typeface="Arial"/>
              <a:buChar char="•"/>
            </a:pPr>
            <a:r>
              <a:rPr lang="en-US" sz="1500" dirty="0" smtClean="0"/>
              <a:t>Wei-Min Chen</a:t>
            </a:r>
          </a:p>
          <a:p>
            <a:pPr>
              <a:buFont typeface="Arial"/>
              <a:buChar char="•"/>
            </a:pPr>
            <a:r>
              <a:rPr lang="en-US" sz="1800" dirty="0" smtClean="0"/>
              <a:t>METASTROKE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Brad Worrall</a:t>
            </a:r>
          </a:p>
          <a:p>
            <a:pPr lvl="1">
              <a:buFont typeface="Arial"/>
              <a:buChar char="•"/>
            </a:pPr>
            <a:r>
              <a:rPr lang="en-US" sz="1600" dirty="0" err="1" smtClean="0"/>
              <a:t>Sudha</a:t>
            </a:r>
            <a:r>
              <a:rPr lang="en-US" sz="1600" dirty="0" smtClean="0"/>
              <a:t> </a:t>
            </a:r>
            <a:r>
              <a:rPr lang="en-US" sz="1600" dirty="0" err="1" smtClean="0"/>
              <a:t>Seshadri</a:t>
            </a:r>
            <a:endParaRPr lang="en-US" sz="1600" dirty="0" smtClean="0"/>
          </a:p>
          <a:p>
            <a:pPr lvl="1">
              <a:buFont typeface="Arial"/>
              <a:buChar char="•"/>
            </a:pPr>
            <a:endParaRPr lang="en-US" sz="1600" dirty="0"/>
          </a:p>
          <a:p>
            <a:pPr>
              <a:buFont typeface="Arial"/>
              <a:buChar char="•"/>
            </a:pPr>
            <a:r>
              <a:rPr lang="en-US" dirty="0" smtClean="0"/>
              <a:t>WTCCC2 Collaborators</a:t>
            </a:r>
          </a:p>
          <a:p>
            <a:pPr lvl="1">
              <a:buFont typeface="Arial"/>
              <a:buChar char="•"/>
            </a:pPr>
            <a:r>
              <a:rPr lang="en-US" sz="1500" dirty="0" smtClean="0"/>
              <a:t>Cathie </a:t>
            </a:r>
            <a:r>
              <a:rPr lang="en-US" sz="1500" dirty="0" err="1"/>
              <a:t>Sudlow</a:t>
            </a:r>
            <a:endParaRPr lang="en-US" sz="1500" dirty="0"/>
          </a:p>
          <a:p>
            <a:pPr lvl="1">
              <a:buFont typeface="Arial"/>
              <a:buChar char="•"/>
            </a:pPr>
            <a:r>
              <a:rPr lang="en-US" sz="1500" dirty="0" smtClean="0"/>
              <a:t>Peter </a:t>
            </a:r>
            <a:r>
              <a:rPr lang="en-US" sz="1500" dirty="0" err="1" smtClean="0"/>
              <a:t>Rothwell</a:t>
            </a:r>
            <a:endParaRPr lang="en-US" sz="1500" dirty="0" smtClean="0"/>
          </a:p>
          <a:p>
            <a:pPr lvl="1">
              <a:buFont typeface="Arial"/>
              <a:buChar char="•"/>
            </a:pPr>
            <a:r>
              <a:rPr lang="en-US" sz="1500" dirty="0"/>
              <a:t>Martin </a:t>
            </a:r>
            <a:r>
              <a:rPr lang="en-US" sz="1500" dirty="0" err="1"/>
              <a:t>Dichgans</a:t>
            </a:r>
            <a:endParaRPr lang="en-US" sz="1500" dirty="0"/>
          </a:p>
          <a:p>
            <a:pPr lvl="1">
              <a:buFont typeface="Arial"/>
              <a:buChar char="•"/>
            </a:pPr>
            <a:r>
              <a:rPr lang="en-US" sz="1500" dirty="0"/>
              <a:t>Rainer </a:t>
            </a:r>
            <a:r>
              <a:rPr lang="en-US" sz="1500" dirty="0" smtClean="0"/>
              <a:t>Malik</a:t>
            </a:r>
            <a:endParaRPr lang="en-US" sz="1500" dirty="0"/>
          </a:p>
          <a:p>
            <a:pPr>
              <a:buFont typeface="Arial"/>
              <a:buChar char="•"/>
            </a:pPr>
            <a:r>
              <a:rPr lang="en-US" sz="1700" dirty="0" smtClean="0"/>
              <a:t>ISGC analysis group</a:t>
            </a:r>
            <a:endParaRPr lang="en-US" sz="1700" dirty="0"/>
          </a:p>
          <a:p>
            <a:pPr lvl="1">
              <a:buFont typeface="Arial"/>
              <a:buChar char="•"/>
            </a:pPr>
            <a:endParaRPr lang="en-US" sz="1500" dirty="0"/>
          </a:p>
          <a:p>
            <a:pPr lvl="1">
              <a:buFont typeface="Arial"/>
              <a:buChar char="•"/>
            </a:pPr>
            <a:endParaRPr lang="en-US" dirty="0"/>
          </a:p>
          <a:p>
            <a:pPr>
              <a:buFont typeface="Arial"/>
              <a:buChar char="•"/>
            </a:pPr>
            <a:endParaRPr lang="en-US" dirty="0" smtClean="0"/>
          </a:p>
          <a:p>
            <a:pPr lvl="2">
              <a:buFont typeface="Arial"/>
              <a:buChar char="•"/>
            </a:pPr>
            <a:endParaRPr lang="en-US" sz="1800" dirty="0" smtClean="0"/>
          </a:p>
          <a:p>
            <a:pPr lvl="1">
              <a:buFont typeface="Arial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273811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25694</TotalTime>
  <Words>991</Words>
  <Application>Microsoft Office PowerPoint</Application>
  <PresentationFormat>On-screen Show (4:3)</PresentationFormat>
  <Paragraphs>389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Advantage</vt:lpstr>
      <vt:lpstr>Age at onset informed analysis of ischaemic stroke GWAS</vt:lpstr>
      <vt:lpstr>Motivation</vt:lpstr>
      <vt:lpstr>Genetic Associations by age-at-onset in WTCCC2</vt:lpstr>
      <vt:lpstr>Covariate Informed approach</vt:lpstr>
      <vt:lpstr>Estimating individual liabilities</vt:lpstr>
      <vt:lpstr>Calculating parameters  - Example </vt:lpstr>
      <vt:lpstr>Methods</vt:lpstr>
      <vt:lpstr>Genome-wide Analysis</vt:lpstr>
      <vt:lpstr>Stage 1 : METASTROKE analysis</vt:lpstr>
      <vt:lpstr>Preliminary Results</vt:lpstr>
      <vt:lpstr>Genomic inflation –  all ischaemic stroke</vt:lpstr>
      <vt:lpstr>Slide 12</vt:lpstr>
      <vt:lpstr>All Ischaemic stroke</vt:lpstr>
      <vt:lpstr>Regions with strong age-at-onset effects</vt:lpstr>
      <vt:lpstr>Slide 15</vt:lpstr>
      <vt:lpstr>Cardioembolic Stroke</vt:lpstr>
      <vt:lpstr>Slide 17</vt:lpstr>
      <vt:lpstr>Large Vessel Stroke</vt:lpstr>
      <vt:lpstr>Region associated with coronary artery disease (Schunkert et al, Nature Genetics 2011)</vt:lpstr>
      <vt:lpstr>Slide 20</vt:lpstr>
      <vt:lpstr>Small Vessel Stroke</vt:lpstr>
      <vt:lpstr>Slide 22</vt:lpstr>
      <vt:lpstr>Slide 23</vt:lpstr>
      <vt:lpstr>Conclusions </vt:lpstr>
      <vt:lpstr>Acknowledgements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 at onset informed analysis of ischaemic stroke</dc:title>
  <dc:creator>Matthew Traylor</dc:creator>
  <cp:lastModifiedBy>Stephen Bevan</cp:lastModifiedBy>
  <cp:revision>227</cp:revision>
  <dcterms:created xsi:type="dcterms:W3CDTF">2013-01-17T17:55:54Z</dcterms:created>
  <dcterms:modified xsi:type="dcterms:W3CDTF">2014-12-05T15:23:07Z</dcterms:modified>
</cp:coreProperties>
</file>