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56" r:id="rId2"/>
    <p:sldId id="258" r:id="rId3"/>
    <p:sldId id="261" r:id="rId4"/>
    <p:sldId id="262" r:id="rId5"/>
    <p:sldId id="263" r:id="rId6"/>
    <p:sldId id="264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892F-49D2-490D-9231-DA74F1BF5A4A}" type="datetimeFigureOut">
              <a:rPr lang="en-AU" smtClean="0"/>
              <a:pPr/>
              <a:t>8/12/2014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E06DA-9E7B-4916-B932-DA62C5E606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15615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E06DA-9E7B-4916-B932-DA62C5E6065F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9881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AEEA-F204-43B3-8B3B-5E657A4745F1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1BB64-CD7C-4EBC-A5E6-497DA57ABEC9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BB10-1FE9-4EC6-91B9-1C9DCA312AE4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58B79-F8C7-4287-8952-2BDF2A02D996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82E2-22C4-494C-9B6B-A89D86D182A3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9080-EA81-420B-B617-BE82B121F351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95CD-2C24-42EF-A8FD-D96682F93734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A0B61-9D21-4CFE-AE54-E17CCAACE483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67729-7291-40FB-A96D-ACF56E65C62C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1FBA-66CF-4E83-84F6-614AC9CF9BB0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B3A2-55CF-482C-B2A6-59B74B108A47}" type="datetime1">
              <a:rPr lang="en-AU" smtClean="0"/>
              <a:pPr/>
              <a:t>8/12/2014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0B3214-E8F7-4D8C-AC61-D9DF6E10DE1D}" type="datetime1">
              <a:rPr lang="en-AU" smtClean="0"/>
              <a:pPr/>
              <a:t>8/12/2014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pnyquis1@jhmi.edu" TargetMode="External"/><Relationship Id="rId3" Type="http://schemas.openxmlformats.org/officeDocument/2006/relationships/hyperlink" Target="mailto:rainer.malik@med.uni-muenchen.de" TargetMode="External"/><Relationship Id="rId7" Type="http://schemas.openxmlformats.org/officeDocument/2006/relationships/hyperlink" Target="mailto:woodl@ucmail.uc.edu" TargetMode="External"/><Relationship Id="rId2" Type="http://schemas.openxmlformats.org/officeDocument/2006/relationships/hyperlink" Target="mailto:cdanderson@partners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sraelcadenas@yahoo.es" TargetMode="External"/><Relationship Id="rId5" Type="http://schemas.openxmlformats.org/officeDocument/2006/relationships/hyperlink" Target="mailto:NROST@PARTNERS.ORG" TargetMode="External"/><Relationship Id="rId10" Type="http://schemas.openxmlformats.org/officeDocument/2006/relationships/hyperlink" Target="mailto:jane.maguire@newcastle.edu.au" TargetMode="External"/><Relationship Id="rId4" Type="http://schemas.openxmlformats.org/officeDocument/2006/relationships/hyperlink" Target="mailto:Jennifer.majersik@hsc.Utah.edu" TargetMode="External"/><Relationship Id="rId9" Type="http://schemas.openxmlformats.org/officeDocument/2006/relationships/hyperlink" Target="mailto:tbattey@mgh.Harvard.ed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05064"/>
            <a:ext cx="7700392" cy="591016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ISGC General Assembly</a:t>
            </a:r>
            <a:br>
              <a:rPr lang="en-AU" dirty="0" smtClean="0"/>
            </a:br>
            <a:r>
              <a:rPr lang="en-AU" dirty="0" smtClean="0"/>
              <a:t>16</a:t>
            </a:r>
            <a:r>
              <a:rPr lang="en-AU" baseline="30000" dirty="0" smtClean="0"/>
              <a:t>th</a:t>
            </a:r>
            <a:r>
              <a:rPr lang="en-AU" dirty="0" smtClean="0"/>
              <a:t> Workshop, Paris November 6-7, 2014</a:t>
            </a:r>
            <a:r>
              <a:rPr lang="en-AU" dirty="0"/>
              <a:t/>
            </a:r>
            <a:br>
              <a:rPr lang="en-AU" dirty="0"/>
            </a:br>
            <a:r>
              <a:rPr lang="en-AU" sz="2700" dirty="0"/>
              <a:t/>
            </a:r>
            <a:br>
              <a:rPr lang="en-AU" sz="2700" dirty="0"/>
            </a:br>
            <a:endParaRPr lang="en-AU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A/ Professor Jane Maguire</a:t>
            </a:r>
          </a:p>
          <a:p>
            <a:r>
              <a:rPr lang="en-AU" dirty="0" smtClean="0"/>
              <a:t>Chair, International Stroke Genetics Consortia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2898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r>
              <a:rPr lang="en-AU" sz="3200" dirty="0" smtClean="0"/>
              <a:t>Workshop overview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620000" cy="5544616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Many excellent presentations</a:t>
            </a:r>
          </a:p>
          <a:p>
            <a:r>
              <a:rPr lang="en-AU" dirty="0" smtClean="0"/>
              <a:t>Several new groups</a:t>
            </a:r>
          </a:p>
          <a:p>
            <a:r>
              <a:rPr lang="en-AU" dirty="0" smtClean="0"/>
              <a:t>Broader representation cross continents</a:t>
            </a:r>
          </a:p>
          <a:p>
            <a:endParaRPr lang="en-AU" dirty="0"/>
          </a:p>
          <a:p>
            <a:pPr marL="114300" indent="0">
              <a:buNone/>
            </a:pPr>
            <a:r>
              <a:rPr lang="en-AU" dirty="0" smtClean="0"/>
              <a:t>GWAS results in </a:t>
            </a:r>
          </a:p>
          <a:p>
            <a:pPr lvl="1"/>
            <a:r>
              <a:rPr lang="en-AU" dirty="0" smtClean="0"/>
              <a:t>Large consortia for IS, subtypes and </a:t>
            </a:r>
            <a:r>
              <a:rPr lang="en-AU" dirty="0" err="1"/>
              <a:t>M</a:t>
            </a:r>
            <a:r>
              <a:rPr lang="en-AU" dirty="0" err="1" smtClean="0"/>
              <a:t>etastroke</a:t>
            </a:r>
            <a:endParaRPr lang="en-AU" dirty="0" smtClean="0"/>
          </a:p>
          <a:p>
            <a:pPr lvl="1"/>
            <a:r>
              <a:rPr lang="en-AU" dirty="0" smtClean="0"/>
              <a:t>Stroke </a:t>
            </a:r>
            <a:r>
              <a:rPr lang="en-AU" dirty="0"/>
              <a:t>related </a:t>
            </a:r>
            <a:r>
              <a:rPr lang="en-AU" dirty="0" smtClean="0"/>
              <a:t>phenotypes </a:t>
            </a:r>
          </a:p>
          <a:p>
            <a:pPr lvl="2"/>
            <a:r>
              <a:rPr lang="en-AU" dirty="0" smtClean="0"/>
              <a:t>Outcome, age-of-onset, HT	etc….</a:t>
            </a:r>
          </a:p>
          <a:p>
            <a:pPr lvl="2"/>
            <a:endParaRPr lang="en-AU" dirty="0" smtClean="0"/>
          </a:p>
          <a:p>
            <a:pPr indent="-342900"/>
            <a:r>
              <a:rPr lang="en-AU" dirty="0" smtClean="0"/>
              <a:t>Small vessel disease –exciting progress</a:t>
            </a:r>
          </a:p>
          <a:p>
            <a:pPr indent="-342900"/>
            <a:r>
              <a:rPr lang="en-AU" dirty="0" smtClean="0"/>
              <a:t>Mitochondrial research-epidemiology, younger strokes (18-60yrs), infection</a:t>
            </a:r>
          </a:p>
          <a:p>
            <a:pPr indent="-342900"/>
            <a:r>
              <a:rPr lang="en-AU" dirty="0" smtClean="0"/>
              <a:t>Imaging derived phenotypes </a:t>
            </a:r>
          </a:p>
          <a:p>
            <a:pPr marL="342900" lvl="1" indent="-342900">
              <a:buClr>
                <a:schemeClr val="accent1"/>
              </a:buClr>
            </a:pPr>
            <a:r>
              <a:rPr lang="en-AU" sz="2200" dirty="0"/>
              <a:t>Neuroimaging repository/pipeline open for business</a:t>
            </a:r>
          </a:p>
          <a:p>
            <a:pPr marL="342900" lvl="1" indent="-342900">
              <a:buClr>
                <a:schemeClr val="accent1"/>
              </a:buClr>
            </a:pPr>
            <a:r>
              <a:rPr lang="en-AU" sz="2200" dirty="0"/>
              <a:t>Rare variant </a:t>
            </a:r>
            <a:r>
              <a:rPr lang="en-AU" sz="2200" dirty="0" smtClean="0"/>
              <a:t>approaches</a:t>
            </a:r>
          </a:p>
          <a:p>
            <a:pPr marL="342900" lvl="1" indent="-342900">
              <a:buClr>
                <a:schemeClr val="accent1"/>
              </a:buClr>
            </a:pPr>
            <a:r>
              <a:rPr lang="en-AU" sz="2200" smtClean="0"/>
              <a:t>Advanced </a:t>
            </a:r>
            <a:r>
              <a:rPr lang="en-AU" sz="2200" dirty="0" smtClean="0"/>
              <a:t>analytic techniques</a:t>
            </a:r>
          </a:p>
          <a:p>
            <a:pPr marL="342900" lvl="1" indent="-342900">
              <a:buClr>
                <a:schemeClr val="accent1"/>
              </a:buClr>
            </a:pPr>
            <a:r>
              <a:rPr lang="en-AU" sz="2200" dirty="0" smtClean="0"/>
              <a:t>Follow GENES not </a:t>
            </a:r>
            <a:r>
              <a:rPr lang="en-AU" sz="2200" dirty="0" err="1" smtClean="0"/>
              <a:t>snps</a:t>
            </a:r>
            <a:r>
              <a:rPr lang="en-AU" sz="2200" dirty="0" smtClean="0"/>
              <a:t>…include gene expression, micro, </a:t>
            </a:r>
            <a:r>
              <a:rPr lang="en-AU" sz="2200" dirty="0" err="1" smtClean="0"/>
              <a:t>rNA</a:t>
            </a:r>
            <a:r>
              <a:rPr lang="en-AU" sz="2200" dirty="0" smtClean="0"/>
              <a:t> etc..</a:t>
            </a:r>
            <a:endParaRPr lang="en-AU" sz="2200" dirty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380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Discussion points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54461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AU" dirty="0" smtClean="0"/>
          </a:p>
          <a:p>
            <a:r>
              <a:rPr lang="en-AU" dirty="0" smtClean="0"/>
              <a:t>Suggest continued focus on strategies to support collaborative grant, with or without funding</a:t>
            </a:r>
          </a:p>
          <a:p>
            <a:endParaRPr lang="en-AU" dirty="0" smtClean="0"/>
          </a:p>
          <a:p>
            <a:r>
              <a:rPr lang="en-AU" dirty="0" smtClean="0"/>
              <a:t>Individual level data repository and pipeline R24 grant</a:t>
            </a:r>
          </a:p>
          <a:p>
            <a:endParaRPr lang="en-AU" dirty="0"/>
          </a:p>
          <a:p>
            <a:r>
              <a:rPr lang="en-AU" dirty="0" smtClean="0"/>
              <a:t>Another opportunity for combined collaborative grant effort</a:t>
            </a:r>
          </a:p>
          <a:p>
            <a:pPr marL="114300" indent="0">
              <a:buNone/>
            </a:pPr>
            <a:r>
              <a:rPr lang="en-AU" dirty="0" smtClean="0"/>
              <a:t>(Dan)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301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Strategic directions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7753672" cy="4699992"/>
          </a:xfrm>
        </p:spPr>
        <p:txBody>
          <a:bodyPr>
            <a:normAutofit/>
          </a:bodyPr>
          <a:lstStyle/>
          <a:p>
            <a:r>
              <a:rPr lang="en-AU" dirty="0"/>
              <a:t>Reiterate the importance of more ‘boutique phenotypes’ reaching out to ISGC members to increase sample </a:t>
            </a:r>
            <a:r>
              <a:rPr lang="en-AU" dirty="0" smtClean="0"/>
              <a:t>size</a:t>
            </a:r>
          </a:p>
          <a:p>
            <a:r>
              <a:rPr lang="en-AU" dirty="0" smtClean="0"/>
              <a:t>Continued need to gather samples N=100 000</a:t>
            </a:r>
          </a:p>
          <a:p>
            <a:r>
              <a:rPr lang="en-AU" dirty="0" smtClean="0"/>
              <a:t>Encourage involvement of members in working groups</a:t>
            </a:r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endParaRPr lang="en-AU" dirty="0" smtClean="0"/>
          </a:p>
          <a:p>
            <a:pPr marL="114300" indent="0">
              <a:buNone/>
            </a:pPr>
            <a:r>
              <a:rPr lang="en-AU" b="1" dirty="0" smtClean="0"/>
              <a:t>Actions: </a:t>
            </a:r>
            <a:endParaRPr lang="en-AU" b="1" dirty="0"/>
          </a:p>
          <a:p>
            <a:pPr lvl="1"/>
            <a:r>
              <a:rPr lang="en-AU" dirty="0" smtClean="0"/>
              <a:t>Emerging </a:t>
            </a:r>
            <a:r>
              <a:rPr lang="en-AU" dirty="0" err="1"/>
              <a:t>e</a:t>
            </a:r>
            <a:r>
              <a:rPr lang="en-AU" dirty="0" err="1" smtClean="0"/>
              <a:t>ndophenotype</a:t>
            </a:r>
            <a:r>
              <a:rPr lang="en-AU" dirty="0" smtClean="0"/>
              <a:t> groups encouraged to identify </a:t>
            </a:r>
            <a:r>
              <a:rPr lang="en-AU" dirty="0"/>
              <a:t>minimum datasets</a:t>
            </a:r>
          </a:p>
          <a:p>
            <a:pPr lvl="1"/>
            <a:r>
              <a:rPr lang="en-AU" dirty="0"/>
              <a:t>Report on this at next meeting</a:t>
            </a:r>
          </a:p>
          <a:p>
            <a:pPr lvl="1"/>
            <a:r>
              <a:rPr lang="en-AU" dirty="0"/>
              <a:t>Establish pilot pipelines for data exchange to demonstrate feasibility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114300" indent="0">
              <a:buNone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8264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Results of Election…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5328592"/>
          </a:xfrm>
        </p:spPr>
        <p:txBody>
          <a:bodyPr/>
          <a:lstStyle/>
          <a:p>
            <a:pPr marL="114300" indent="0">
              <a:buNone/>
            </a:pPr>
            <a:r>
              <a:rPr lang="en-AU" b="1" dirty="0" smtClean="0"/>
              <a:t>Based on voting count. </a:t>
            </a:r>
          </a:p>
          <a:p>
            <a:r>
              <a:rPr lang="en-AU" dirty="0" smtClean="0"/>
              <a:t>Two candidates with highest number of votes</a:t>
            </a:r>
          </a:p>
          <a:p>
            <a:endParaRPr lang="en-AU" dirty="0" smtClean="0"/>
          </a:p>
          <a:p>
            <a:pPr marL="114300" indent="0">
              <a:buNone/>
            </a:pPr>
            <a:r>
              <a:rPr lang="en-AU" b="1" dirty="0" smtClean="0"/>
              <a:t>WELCOME</a:t>
            </a:r>
          </a:p>
          <a:p>
            <a:r>
              <a:rPr lang="en-AU" dirty="0" smtClean="0"/>
              <a:t>Steve Bevan (UK)</a:t>
            </a:r>
          </a:p>
          <a:p>
            <a:r>
              <a:rPr lang="en-AU" dirty="0" err="1" smtClean="0"/>
              <a:t>Myriam</a:t>
            </a:r>
            <a:r>
              <a:rPr lang="en-AU" dirty="0" smtClean="0"/>
              <a:t> </a:t>
            </a:r>
            <a:r>
              <a:rPr lang="en-AU" dirty="0" err="1" smtClean="0"/>
              <a:t>Fornage</a:t>
            </a:r>
            <a:r>
              <a:rPr lang="en-AU" dirty="0" smtClean="0"/>
              <a:t> (USA)</a:t>
            </a:r>
            <a:endParaRPr lang="en-AU" dirty="0"/>
          </a:p>
          <a:p>
            <a:endParaRPr lang="en-AU" dirty="0" smtClean="0"/>
          </a:p>
          <a:p>
            <a:pPr marL="114300" indent="0">
              <a:buNone/>
            </a:pPr>
            <a:r>
              <a:rPr lang="en-AU" dirty="0" smtClean="0"/>
              <a:t>Thank you to all the other candidates.</a:t>
            </a:r>
          </a:p>
          <a:p>
            <a:pPr marL="114300" indent="0">
              <a:buNone/>
            </a:pPr>
            <a:endParaRPr lang="en-AU" dirty="0"/>
          </a:p>
          <a:p>
            <a:pPr marL="114300" indent="0">
              <a:buNone/>
            </a:pPr>
            <a:r>
              <a:rPr lang="en-AU" b="1" dirty="0" smtClean="0">
                <a:solidFill>
                  <a:srgbClr val="FF0000"/>
                </a:solidFill>
              </a:rPr>
              <a:t>Reminder:</a:t>
            </a:r>
            <a:endParaRPr lang="en-AU" b="1" dirty="0">
              <a:solidFill>
                <a:srgbClr val="FF0000"/>
              </a:solidFill>
            </a:endParaRPr>
          </a:p>
          <a:p>
            <a:r>
              <a:rPr lang="en-AU" dirty="0" smtClean="0"/>
              <a:t>Short meeting, HERE,  following this assembly for all ISGC Scientific and Steering committee members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4536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53672" cy="576064"/>
          </a:xfrm>
        </p:spPr>
        <p:txBody>
          <a:bodyPr/>
          <a:lstStyle/>
          <a:p>
            <a:r>
              <a:rPr lang="en-AU" sz="2400" dirty="0" smtClean="0"/>
              <a:t>ISGC  Working Groups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280920" cy="616530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AU" sz="1400" b="1" dirty="0" smtClean="0"/>
              <a:t>ISGC Scientific Committee: Chair </a:t>
            </a:r>
            <a:r>
              <a:rPr lang="en-AU" sz="1400" b="1" smtClean="0"/>
              <a:t>Guillaume Pare</a:t>
            </a:r>
          </a:p>
          <a:p>
            <a:pPr marL="114300" indent="0">
              <a:buNone/>
            </a:pPr>
            <a:endParaRPr lang="en-AU" sz="1400" b="1" dirty="0" smtClean="0"/>
          </a:p>
          <a:p>
            <a:pPr lvl="1"/>
            <a:r>
              <a:rPr lang="en-AU" sz="1400" b="1" dirty="0" smtClean="0"/>
              <a:t>Translational Science Working group- Chair: Chris Anderson</a:t>
            </a:r>
          </a:p>
          <a:p>
            <a:pPr marL="411480" lvl="1" indent="0">
              <a:buNone/>
            </a:pPr>
            <a:r>
              <a:rPr lang="en-AU" sz="1400" dirty="0" smtClean="0">
                <a:hlinkClick r:id="rId2"/>
              </a:rPr>
              <a:t>cdanderson@partners.org</a:t>
            </a:r>
            <a:endParaRPr lang="en-AU" sz="1400" dirty="0" smtClean="0"/>
          </a:p>
          <a:p>
            <a:pPr lvl="1"/>
            <a:r>
              <a:rPr lang="en-AU" sz="1400" dirty="0" smtClean="0"/>
              <a:t>Analysis Group- Chair: Rainer Malik</a:t>
            </a:r>
          </a:p>
          <a:p>
            <a:pPr marL="411480" lvl="1" indent="0">
              <a:buNone/>
            </a:pPr>
            <a:r>
              <a:rPr lang="en-AU" sz="1400" dirty="0" smtClean="0">
                <a:hlinkClick r:id="rId3"/>
              </a:rPr>
              <a:t>rainer.malik@med.uni-muenchen.de</a:t>
            </a:r>
            <a:endParaRPr lang="en-AU" sz="1400" dirty="0" smtClean="0"/>
          </a:p>
          <a:p>
            <a:pPr lvl="1"/>
            <a:r>
              <a:rPr lang="en-AU" sz="1400" dirty="0" smtClean="0"/>
              <a:t>Outreach group- Chair: Jennifer </a:t>
            </a:r>
            <a:r>
              <a:rPr lang="en-AU" sz="1400" dirty="0" err="1" smtClean="0"/>
              <a:t>Majersik</a:t>
            </a:r>
            <a:r>
              <a:rPr lang="en-AU" sz="1400" dirty="0" smtClean="0"/>
              <a:t>  </a:t>
            </a:r>
          </a:p>
          <a:p>
            <a:pPr marL="411480" lvl="1" indent="0">
              <a:buNone/>
            </a:pPr>
            <a:r>
              <a:rPr lang="en-AU" sz="1400" dirty="0" smtClean="0">
                <a:hlinkClick r:id="rId4"/>
              </a:rPr>
              <a:t>Jennifer.majersik@hsc.Utah.edu</a:t>
            </a:r>
            <a:endParaRPr lang="en-AU" sz="1400" dirty="0" smtClean="0"/>
          </a:p>
          <a:p>
            <a:pPr lvl="1"/>
            <a:r>
              <a:rPr lang="en-AU" sz="1400" dirty="0" smtClean="0"/>
              <a:t>Imaging group- Chair: Natalia Rost   </a:t>
            </a:r>
          </a:p>
          <a:p>
            <a:pPr marL="411480" lvl="1" indent="0">
              <a:buNone/>
            </a:pPr>
            <a:r>
              <a:rPr lang="en-AU" sz="1400" dirty="0" smtClean="0">
                <a:hlinkClick r:id="rId5"/>
              </a:rPr>
              <a:t>NROST@PARTNERS.ORG</a:t>
            </a:r>
            <a:endParaRPr lang="en-AU" sz="1400" dirty="0" smtClean="0"/>
          </a:p>
          <a:p>
            <a:pPr lvl="1"/>
            <a:r>
              <a:rPr lang="en-AU" sz="1400" dirty="0" smtClean="0"/>
              <a:t>Acute </a:t>
            </a:r>
            <a:r>
              <a:rPr lang="en-AU" sz="1400" dirty="0" err="1" smtClean="0"/>
              <a:t>Endophenotypes</a:t>
            </a:r>
            <a:r>
              <a:rPr lang="en-AU" sz="1400" dirty="0" smtClean="0"/>
              <a:t> group: Chair: Israel Fernandez-</a:t>
            </a:r>
            <a:r>
              <a:rPr lang="en-AU" sz="1400" dirty="0" err="1" smtClean="0"/>
              <a:t>Cadenas</a:t>
            </a:r>
            <a:endParaRPr lang="en-AU" sz="1400" dirty="0" smtClean="0"/>
          </a:p>
          <a:p>
            <a:pPr marL="411480" lvl="1" indent="0">
              <a:buNone/>
            </a:pPr>
            <a:r>
              <a:rPr lang="en-AU" sz="1400" dirty="0" smtClean="0">
                <a:hlinkClick r:id="rId6"/>
              </a:rPr>
              <a:t>israelcadenas@yahoo.es</a:t>
            </a:r>
            <a:endParaRPr lang="en-AU" sz="1400" dirty="0" smtClean="0"/>
          </a:p>
          <a:p>
            <a:pPr lvl="1"/>
            <a:r>
              <a:rPr lang="en-AU" sz="1400" dirty="0" smtClean="0"/>
              <a:t>Grant working Group: Dan Woo</a:t>
            </a:r>
          </a:p>
          <a:p>
            <a:pPr marL="411480" lvl="1" indent="0">
              <a:buNone/>
            </a:pPr>
            <a:r>
              <a:rPr lang="en-AU" sz="1400" dirty="0" smtClean="0">
                <a:hlinkClick r:id="rId7"/>
              </a:rPr>
              <a:t>woodl@ucmail.uc.edu</a:t>
            </a:r>
            <a:endParaRPr lang="en-AU" sz="1400" dirty="0" smtClean="0"/>
          </a:p>
          <a:p>
            <a:pPr lvl="1"/>
            <a:r>
              <a:rPr lang="en-AU" sz="1400" dirty="0" smtClean="0"/>
              <a:t>Proposal Matrix Management: Paul </a:t>
            </a:r>
            <a:r>
              <a:rPr lang="en-AU" sz="1400" dirty="0" err="1" smtClean="0"/>
              <a:t>Nyquist</a:t>
            </a:r>
            <a:endParaRPr lang="en-AU" sz="1400" dirty="0" smtClean="0"/>
          </a:p>
          <a:p>
            <a:pPr marL="411480" lvl="1" indent="0">
              <a:buNone/>
            </a:pPr>
            <a:r>
              <a:rPr lang="en-AU" sz="1400" dirty="0" smtClean="0">
                <a:hlinkClick r:id="rId8"/>
              </a:rPr>
              <a:t>pnyquis1@jhmi.edu</a:t>
            </a:r>
            <a:endParaRPr lang="en-AU" sz="1400" dirty="0" smtClean="0"/>
          </a:p>
          <a:p>
            <a:pPr marL="411480" lvl="1" indent="0">
              <a:buNone/>
            </a:pPr>
            <a:endParaRPr lang="en-AU" sz="1400" dirty="0"/>
          </a:p>
          <a:p>
            <a:pPr marL="411480" lvl="1" indent="0">
              <a:buNone/>
            </a:pPr>
            <a:r>
              <a:rPr lang="en-AU" sz="1400" b="1" dirty="0" smtClean="0"/>
              <a:t>If you would like to join one of these groups please contact the Chair of the respective group, or any member of the ISGC Steering Committee or Thomas </a:t>
            </a:r>
            <a:r>
              <a:rPr lang="en-AU" sz="1400" b="1" dirty="0" err="1" smtClean="0"/>
              <a:t>Battey</a:t>
            </a:r>
            <a:r>
              <a:rPr lang="en-AU" sz="1400" b="1" dirty="0" smtClean="0"/>
              <a:t>, ISGC Convenor.</a:t>
            </a:r>
          </a:p>
          <a:p>
            <a:pPr marL="411480" lvl="1" indent="0">
              <a:buNone/>
            </a:pPr>
            <a:endParaRPr lang="en-AU" sz="1400" dirty="0" smtClean="0"/>
          </a:p>
          <a:p>
            <a:pPr marL="411480" lvl="1" indent="0">
              <a:buNone/>
            </a:pPr>
            <a:r>
              <a:rPr lang="en-AU" sz="1400" dirty="0" smtClean="0">
                <a:hlinkClick r:id="rId9"/>
              </a:rPr>
              <a:t>tbattey@mgh.Harvard.edu</a:t>
            </a:r>
            <a:endParaRPr lang="en-AU" sz="1400" dirty="0" smtClean="0"/>
          </a:p>
          <a:p>
            <a:pPr marL="411480" lvl="1" indent="0">
              <a:buNone/>
            </a:pPr>
            <a:r>
              <a:rPr lang="en-AU" sz="1400" dirty="0" smtClean="0">
                <a:hlinkClick r:id="rId10"/>
              </a:rPr>
              <a:t>jane.maguire@newcastle.edu.au</a:t>
            </a:r>
            <a:endParaRPr lang="en-AU" sz="1400" dirty="0" smtClean="0"/>
          </a:p>
          <a:p>
            <a:pPr marL="411480" lvl="1" indent="0">
              <a:buNone/>
            </a:pPr>
            <a:endParaRPr lang="en-AU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3876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Workshop Close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7620000" cy="4772000"/>
          </a:xfrm>
        </p:spPr>
        <p:txBody>
          <a:bodyPr>
            <a:normAutofit fontScale="70000" lnSpcReduction="20000"/>
          </a:bodyPr>
          <a:lstStyle/>
          <a:p>
            <a:pPr marL="114300" indent="0" algn="ctr">
              <a:buNone/>
            </a:pPr>
            <a:r>
              <a:rPr lang="en-AU" sz="4000" i="1" dirty="0" smtClean="0"/>
              <a:t>On behalf of the ISGC Steering Committee .</a:t>
            </a:r>
          </a:p>
          <a:p>
            <a:pPr marL="114300" indent="0" algn="ctr">
              <a:buNone/>
            </a:pPr>
            <a:endParaRPr lang="en-AU" sz="4000" i="1" dirty="0"/>
          </a:p>
          <a:p>
            <a:pPr marL="114300" indent="0" algn="ctr">
              <a:buNone/>
            </a:pPr>
            <a:r>
              <a:rPr lang="en-AU" sz="4000" i="1" dirty="0" smtClean="0"/>
              <a:t>Thank you to all delegates for your valuable and insightful contributions to the 16</a:t>
            </a:r>
            <a:r>
              <a:rPr lang="en-AU" sz="4000" i="1" baseline="30000" dirty="0" smtClean="0"/>
              <a:t>th</a:t>
            </a:r>
            <a:r>
              <a:rPr lang="en-AU" sz="4000" i="1" dirty="0" smtClean="0"/>
              <a:t> ISGC Workshop.</a:t>
            </a:r>
          </a:p>
          <a:p>
            <a:pPr marL="114300" indent="0" algn="ctr">
              <a:buNone/>
            </a:pPr>
            <a:endParaRPr lang="en-AU" sz="4000" i="1" dirty="0"/>
          </a:p>
          <a:p>
            <a:pPr marL="114300" indent="0" algn="ctr">
              <a:buNone/>
            </a:pPr>
            <a:r>
              <a:rPr lang="en-AU" sz="4000" i="1" dirty="0" smtClean="0"/>
              <a:t>Thank you to Stephanie </a:t>
            </a:r>
            <a:r>
              <a:rPr lang="en-AU" sz="4000" i="1" dirty="0" err="1" smtClean="0"/>
              <a:t>Debette</a:t>
            </a:r>
            <a:r>
              <a:rPr lang="en-AU" sz="4000" i="1" dirty="0" smtClean="0"/>
              <a:t> and Guillaume Pare and the local organising committee staff, for an excellent meeting here in delightful Paris! </a:t>
            </a:r>
          </a:p>
          <a:p>
            <a:pPr marL="114300" indent="0" algn="ctr">
              <a:buNone/>
            </a:pPr>
            <a:endParaRPr lang="en-AU" sz="4000" i="1" dirty="0"/>
          </a:p>
          <a:p>
            <a:pPr marL="114300" indent="0" algn="ctr">
              <a:buNone/>
            </a:pPr>
            <a:endParaRPr lang="en-AU" sz="3600" dirty="0" smtClean="0"/>
          </a:p>
          <a:p>
            <a:pPr marL="114300" indent="0" algn="ctr">
              <a:buNone/>
            </a:pPr>
            <a:r>
              <a:rPr lang="en-AU" sz="6900" i="1" dirty="0" smtClean="0"/>
              <a:t>Safe travels!</a:t>
            </a:r>
            <a:endParaRPr lang="en-AU" sz="69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513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249</TotalTime>
  <Words>352</Words>
  <Application>Microsoft Office PowerPoint</Application>
  <PresentationFormat>On-screen Show (4:3)</PresentationFormat>
  <Paragraphs>90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Adjacency</vt:lpstr>
      <vt:lpstr>ISGC General Assembly 16th Workshop, Paris November 6-7, 2014  </vt:lpstr>
      <vt:lpstr>Workshop overview</vt:lpstr>
      <vt:lpstr>Discussion points</vt:lpstr>
      <vt:lpstr>Strategic directions</vt:lpstr>
      <vt:lpstr>Results of Election…</vt:lpstr>
      <vt:lpstr>ISGC  Working Groups</vt:lpstr>
      <vt:lpstr>Workshop Close</vt:lpstr>
    </vt:vector>
  </TitlesOfParts>
  <Company>The University of Newcastle,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STROKE PHYSICIANS CHOOSE WHO TO THROMBOLYSE – THE “TARGETING OPTIMAL THROMBOLYSIS OUTCOMES” (TOTO) STUDY  AP Jane Maguire on behalf of the Australian Stroke Genetics Collaboration</dc:title>
  <dc:creator>Jane Maguire</dc:creator>
  <cp:lastModifiedBy>Stephen Bevan</cp:lastModifiedBy>
  <cp:revision>66</cp:revision>
  <dcterms:created xsi:type="dcterms:W3CDTF">2014-10-29T20:33:49Z</dcterms:created>
  <dcterms:modified xsi:type="dcterms:W3CDTF">2014-12-08T11:48:10Z</dcterms:modified>
</cp:coreProperties>
</file>