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4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9402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219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749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47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241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020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607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629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56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66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728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15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300" b="1" dirty="0"/>
              <a:t>Whole </a:t>
            </a:r>
            <a:r>
              <a:rPr lang="en-US" sz="3300" b="1" dirty="0" err="1"/>
              <a:t>Exome</a:t>
            </a:r>
            <a:r>
              <a:rPr lang="en-US" sz="3300" b="1" dirty="0"/>
              <a:t> Sequence Analysis of Cerebral White Matter </a:t>
            </a:r>
            <a:r>
              <a:rPr lang="en-US" sz="3300" b="1" dirty="0" err="1"/>
              <a:t>Hyperintensities</a:t>
            </a:r>
            <a:r>
              <a:rPr lang="en-US" sz="3300" b="1" dirty="0"/>
              <a:t> on MRI</a:t>
            </a:r>
            <a:endParaRPr lang="en-US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cap="none" dirty="0" smtClean="0"/>
              <a:t>Myriam Fornage, Josh </a:t>
            </a:r>
            <a:r>
              <a:rPr lang="en-US" cap="none" dirty="0" err="1" smtClean="0"/>
              <a:t>Bis</a:t>
            </a:r>
            <a:r>
              <a:rPr lang="en-US" cap="none" dirty="0" smtClean="0"/>
              <a:t>, Vincent </a:t>
            </a:r>
            <a:r>
              <a:rPr lang="en-US" cap="none" dirty="0" err="1" smtClean="0"/>
              <a:t>Chouraki</a:t>
            </a:r>
            <a:r>
              <a:rPr lang="en-US" cap="none" dirty="0" smtClean="0"/>
              <a:t>, </a:t>
            </a:r>
            <a:r>
              <a:rPr lang="en-US" cap="none" dirty="0" err="1" smtClean="0"/>
              <a:t>Hieab</a:t>
            </a:r>
            <a:r>
              <a:rPr lang="en-US" cap="none" dirty="0" smtClean="0"/>
              <a:t> Adams, </a:t>
            </a:r>
            <a:r>
              <a:rPr lang="en-US" cap="none" dirty="0" err="1" smtClean="0"/>
              <a:t>Xuequi</a:t>
            </a:r>
            <a:r>
              <a:rPr lang="en-US" cap="none" dirty="0" smtClean="0"/>
              <a:t> Jian, Anita </a:t>
            </a:r>
            <a:r>
              <a:rPr lang="en-US" cap="none" dirty="0" err="1" smtClean="0"/>
              <a:t>Destefano</a:t>
            </a:r>
            <a:r>
              <a:rPr lang="en-US" cap="none" dirty="0" smtClean="0"/>
              <a:t>, Jennifer Brody, Donna </a:t>
            </a:r>
            <a:r>
              <a:rPr lang="en-US" cap="none" dirty="0" err="1" smtClean="0"/>
              <a:t>Muzny</a:t>
            </a:r>
            <a:r>
              <a:rPr lang="en-US" cap="none" dirty="0" smtClean="0"/>
              <a:t>, Ginger Metcalf, Mahmoud </a:t>
            </a:r>
            <a:r>
              <a:rPr lang="en-US" cap="none" dirty="0" err="1" smtClean="0"/>
              <a:t>Dahdouli</a:t>
            </a:r>
            <a:r>
              <a:rPr lang="en-US" cap="none" dirty="0" smtClean="0"/>
              <a:t>, Bruce M. </a:t>
            </a:r>
            <a:r>
              <a:rPr lang="en-US" cap="none" dirty="0" err="1" smtClean="0"/>
              <a:t>Psaty</a:t>
            </a:r>
            <a:r>
              <a:rPr lang="en-US" cap="none" dirty="0" smtClean="0"/>
              <a:t>, Richard A. Gibbs, Charles </a:t>
            </a:r>
            <a:r>
              <a:rPr lang="en-US" cap="none" dirty="0" err="1" smtClean="0"/>
              <a:t>Decarli</a:t>
            </a:r>
            <a:r>
              <a:rPr lang="en-US" cap="none" dirty="0" smtClean="0"/>
              <a:t>, </a:t>
            </a:r>
            <a:r>
              <a:rPr lang="en-US" cap="none" dirty="0"/>
              <a:t>Cornelia Van </a:t>
            </a:r>
            <a:r>
              <a:rPr lang="en-US" cap="none" dirty="0" err="1" smtClean="0"/>
              <a:t>Dijn</a:t>
            </a:r>
            <a:r>
              <a:rPr lang="en-US" cap="none" dirty="0" smtClean="0"/>
              <a:t>, Thomas H. Mosley, W.T. </a:t>
            </a:r>
            <a:r>
              <a:rPr lang="en-US" cap="none" dirty="0" err="1" smtClean="0"/>
              <a:t>Longstreth</a:t>
            </a:r>
            <a:r>
              <a:rPr lang="en-US" cap="none" dirty="0" smtClean="0"/>
              <a:t> Jr</a:t>
            </a:r>
            <a:r>
              <a:rPr lang="en-US" cap="none" dirty="0"/>
              <a:t>., Eric </a:t>
            </a:r>
            <a:r>
              <a:rPr lang="en-US" cap="none" dirty="0" err="1"/>
              <a:t>Boerwinkle</a:t>
            </a:r>
            <a:r>
              <a:rPr lang="en-US" cap="none" dirty="0"/>
              <a:t>, </a:t>
            </a:r>
            <a:r>
              <a:rPr lang="en-US" cap="none" dirty="0" err="1"/>
              <a:t>Arfan</a:t>
            </a:r>
            <a:r>
              <a:rPr lang="en-US" cap="none" dirty="0"/>
              <a:t> </a:t>
            </a:r>
            <a:r>
              <a:rPr lang="en-US" cap="none" dirty="0" err="1" smtClean="0"/>
              <a:t>Ikram</a:t>
            </a:r>
            <a:r>
              <a:rPr lang="en-US" cap="none" dirty="0" smtClean="0"/>
              <a:t>, </a:t>
            </a:r>
            <a:r>
              <a:rPr lang="en-US" cap="none" dirty="0" err="1" smtClean="0"/>
              <a:t>Sudha</a:t>
            </a:r>
            <a:r>
              <a:rPr lang="en-US" cap="none" dirty="0" smtClean="0"/>
              <a:t> </a:t>
            </a:r>
            <a:r>
              <a:rPr lang="en-US" cap="none" dirty="0" err="1" smtClean="0"/>
              <a:t>Seshadri</a:t>
            </a:r>
            <a:r>
              <a:rPr lang="en-US" cap="none" dirty="0" smtClean="0"/>
              <a:t> For </a:t>
            </a:r>
            <a:r>
              <a:rPr lang="en-US" b="1" cap="none" dirty="0" smtClean="0"/>
              <a:t>the </a:t>
            </a:r>
            <a:r>
              <a:rPr lang="en-US" b="1" cap="none" dirty="0" err="1" smtClean="0"/>
              <a:t>Neurocharge</a:t>
            </a:r>
            <a:r>
              <a:rPr lang="en-US" b="1" cap="none" dirty="0" smtClean="0"/>
              <a:t> Consortium</a:t>
            </a:r>
            <a:endParaRPr lang="en-US" b="1" cap="none" dirty="0"/>
          </a:p>
        </p:txBody>
      </p:sp>
    </p:spTree>
    <p:extLst>
      <p:ext uri="{BB962C8B-B14F-4D97-AF65-F5344CB8AC3E}">
        <p14:creationId xmlns:p14="http://schemas.microsoft.com/office/powerpoint/2010/main" xmlns="" val="161550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4889146" cy="4023359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/>
              <a:t>  Abnormalities of </a:t>
            </a:r>
            <a:r>
              <a:rPr lang="en-US" dirty="0"/>
              <a:t>the WM are </a:t>
            </a:r>
            <a:r>
              <a:rPr lang="en-US" dirty="0" smtClean="0"/>
              <a:t>readily identified </a:t>
            </a:r>
            <a:r>
              <a:rPr lang="en-US" dirty="0"/>
              <a:t>on MRI as signal of </a:t>
            </a:r>
            <a:r>
              <a:rPr lang="en-US" dirty="0" err="1"/>
              <a:t>hyperintensity</a:t>
            </a:r>
            <a:r>
              <a:rPr lang="en-US" dirty="0"/>
              <a:t> on T2-weighted and FLAIR sequences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WMH </a:t>
            </a:r>
            <a:r>
              <a:rPr lang="en-US" dirty="0"/>
              <a:t>are associated with an increased risk for cognitive deficits, motor function impairment, and future stroke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WMH </a:t>
            </a:r>
            <a:r>
              <a:rPr lang="en-US" dirty="0"/>
              <a:t>may represent ischemic damage to the small vessels of the brain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WMH </a:t>
            </a:r>
            <a:r>
              <a:rPr lang="en-US" dirty="0"/>
              <a:t>are heritable: h2=55%-80</a:t>
            </a:r>
            <a:r>
              <a:rPr lang="en-US" dirty="0" smtClean="0"/>
              <a:t>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GWAS of WMH in CHARGE identified 5 significant loci: 17q25, 10q24, 2p16, 1q22, and 2p21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263353" y="2288242"/>
            <a:ext cx="1991916" cy="2319338"/>
            <a:chOff x="8351137" y="1907990"/>
            <a:chExt cx="2655888" cy="309245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>
              <a:off x="8351137" y="1907990"/>
              <a:ext cx="2655888" cy="309245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8351137" y="1907990"/>
              <a:ext cx="247650" cy="35242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xmlns="" val="281302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Analysis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</a:t>
            </a:r>
            <a:r>
              <a:rPr lang="en-US" dirty="0" smtClean="0"/>
              <a:t>We sequenced the protein coding region of 17,473 genes in 2,753 study </a:t>
            </a:r>
            <a:r>
              <a:rPr lang="en-US" dirty="0"/>
              <a:t>participants </a:t>
            </a:r>
            <a:r>
              <a:rPr lang="en-US" dirty="0" smtClean="0"/>
              <a:t>from 4 </a:t>
            </a:r>
            <a:r>
              <a:rPr lang="en-US" dirty="0"/>
              <a:t>population-based </a:t>
            </a:r>
            <a:r>
              <a:rPr lang="en-US" dirty="0" smtClean="0"/>
              <a:t>cohorts (ARIC, 629 EA and 587 AA; CHS, 474 EA; FHS, 820 EA, and RS, 243 EA)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Samples were sequenced at the BCM Human Genome Sequencing Center (except RS) in paired-end mode on the </a:t>
            </a:r>
            <a:r>
              <a:rPr lang="en-US" dirty="0" err="1" smtClean="0"/>
              <a:t>Illumina</a:t>
            </a:r>
            <a:r>
              <a:rPr lang="en-US" dirty="0" smtClean="0"/>
              <a:t> HiSeq2000 or HiSeq2500 platform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Variant calling was performed using the </a:t>
            </a:r>
            <a:r>
              <a:rPr lang="en-US" i="1" dirty="0" smtClean="0"/>
              <a:t>Mercury</a:t>
            </a:r>
            <a:r>
              <a:rPr lang="en-US" dirty="0" smtClean="0"/>
              <a:t> Pipeline (Reid et al. BCM Bioinformatics, 2014; 15:30)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Reads were mapped to the Genome Reference </a:t>
            </a:r>
            <a:r>
              <a:rPr lang="en-US" dirty="0" smtClean="0"/>
              <a:t>Build </a:t>
            </a:r>
            <a:r>
              <a:rPr lang="en-US" dirty="0"/>
              <a:t>37 (GRCh37) human reference sequence </a:t>
            </a:r>
            <a:r>
              <a:rPr lang="en-US" dirty="0" smtClean="0"/>
              <a:t>using </a:t>
            </a:r>
            <a:r>
              <a:rPr lang="en-US" dirty="0"/>
              <a:t>Burrows-Wheeler </a:t>
            </a:r>
            <a:r>
              <a:rPr lang="en-US" dirty="0" smtClean="0"/>
              <a:t>Alignment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Aligned reads were then recalibrated using Genome Analysis </a:t>
            </a:r>
            <a:r>
              <a:rPr lang="en-US" dirty="0" err="1"/>
              <a:t>ToolKit</a:t>
            </a:r>
            <a:r>
              <a:rPr lang="en-US" dirty="0"/>
              <a:t> </a:t>
            </a:r>
            <a:r>
              <a:rPr lang="en-US" dirty="0" smtClean="0"/>
              <a:t>(GATK)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</a:t>
            </a:r>
            <a:r>
              <a:rPr lang="en-US" dirty="0" smtClean="0"/>
              <a:t>Atlas2</a:t>
            </a:r>
            <a:r>
              <a:rPr lang="en-US" dirty="0"/>
              <a:t> suite was used to call single nucleotide variants </a:t>
            </a:r>
            <a:r>
              <a:rPr lang="en-US" dirty="0" smtClean="0"/>
              <a:t>and insertion-deletions </a:t>
            </a:r>
            <a:r>
              <a:rPr lang="en-US" dirty="0"/>
              <a:t>and produce high-quality </a:t>
            </a:r>
            <a:r>
              <a:rPr lang="en-US" dirty="0" err="1" smtClean="0"/>
              <a:t>Vcf</a:t>
            </a:r>
            <a:r>
              <a:rPr lang="en-US" dirty="0" smtClean="0"/>
              <a:t> files</a:t>
            </a:r>
          </a:p>
        </p:txBody>
      </p:sp>
    </p:spTree>
    <p:extLst>
      <p:ext uri="{BB962C8B-B14F-4D97-AF65-F5344CB8AC3E}">
        <p14:creationId xmlns:p14="http://schemas.microsoft.com/office/powerpoint/2010/main" xmlns="" val="157033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Data QC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</a:t>
            </a:r>
            <a:r>
              <a:rPr lang="en-US" b="1" dirty="0" smtClean="0"/>
              <a:t>Variant-level QC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Variants outside the exon capture regions (</a:t>
            </a:r>
            <a:r>
              <a:rPr lang="en-US" dirty="0" err="1" smtClean="0"/>
              <a:t>VCRhrome</a:t>
            </a:r>
            <a:r>
              <a:rPr lang="en-US" dirty="0" smtClean="0"/>
              <a:t> 2.1) were excluded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Multi-allelic sites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Missing rate &gt;20%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Mapping score &lt;0.8, and mean depth of coverage &gt;500-fold.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Variants not meeting Hardy-Weinberg equilibrium expectations (P&lt;5x10</a:t>
            </a:r>
            <a:r>
              <a:rPr lang="en-US" baseline="30000" dirty="0" smtClean="0"/>
              <a:t>-6</a:t>
            </a:r>
            <a:r>
              <a:rPr lang="en-US" dirty="0" smtClean="0"/>
              <a:t>) in ancestry-specific groups were also excluded.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</a:t>
            </a:r>
            <a:r>
              <a:rPr lang="en-US" b="1" dirty="0" smtClean="0"/>
              <a:t>Sample-level QC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QC metrics were calculated by cohort and ancestry group.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 sample was excluded for </a:t>
            </a:r>
            <a:r>
              <a:rPr lang="en-US" dirty="0" err="1" smtClean="0"/>
              <a:t>missingness</a:t>
            </a:r>
            <a:r>
              <a:rPr lang="en-US" dirty="0" smtClean="0"/>
              <a:t> &gt;20%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Or if </a:t>
            </a:r>
            <a:r>
              <a:rPr lang="en-US" dirty="0"/>
              <a:t>it fell beyond 6 </a:t>
            </a:r>
            <a:r>
              <a:rPr lang="en-US" dirty="0" smtClean="0"/>
              <a:t>SDs of </a:t>
            </a:r>
            <a:r>
              <a:rPr lang="en-US" dirty="0"/>
              <a:t>any of 4 selected </a:t>
            </a:r>
            <a:r>
              <a:rPr lang="en-US" dirty="0" smtClean="0"/>
              <a:t>measures: </a:t>
            </a:r>
            <a:r>
              <a:rPr lang="en-US" dirty="0"/>
              <a:t>number of singletons, heterozygote to homozygote ratio, mean depth, or transition to </a:t>
            </a:r>
            <a:r>
              <a:rPr lang="en-US" dirty="0" err="1"/>
              <a:t>transversion</a:t>
            </a:r>
            <a:r>
              <a:rPr lang="en-US" dirty="0"/>
              <a:t> (</a:t>
            </a:r>
            <a:r>
              <a:rPr lang="en-US" dirty="0" err="1"/>
              <a:t>Ti</a:t>
            </a:r>
            <a:r>
              <a:rPr lang="en-US" dirty="0"/>
              <a:t>/</a:t>
            </a:r>
            <a:r>
              <a:rPr lang="en-US" dirty="0" err="1"/>
              <a:t>Tv</a:t>
            </a:r>
            <a:r>
              <a:rPr lang="en-US" dirty="0"/>
              <a:t>) </a:t>
            </a:r>
            <a:r>
              <a:rPr lang="en-US" dirty="0" smtClean="0"/>
              <a:t>ratio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b="1" dirty="0" smtClean="0"/>
              <a:t>Mean depth of coverage across all CHARGE samples: 92 fold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858569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Annotation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To facilitate meta-analysis across cohorts, we used the same annotation file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Variants were annotated using </a:t>
            </a:r>
            <a:r>
              <a:rPr lang="en-US" dirty="0" smtClean="0"/>
              <a:t>ANNOVAR</a:t>
            </a:r>
            <a:r>
              <a:rPr lang="en-US" dirty="0"/>
              <a:t> and </a:t>
            </a:r>
            <a:r>
              <a:rPr lang="en-US" dirty="0" err="1"/>
              <a:t>dbNSFP</a:t>
            </a:r>
            <a:r>
              <a:rPr lang="en-US" dirty="0"/>
              <a:t> </a:t>
            </a:r>
            <a:r>
              <a:rPr lang="en-US" dirty="0" smtClean="0"/>
              <a:t>v2.0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Coding </a:t>
            </a:r>
            <a:r>
              <a:rPr lang="en-US" dirty="0"/>
              <a:t>variants were annotated to a unique gene and functional category.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A </a:t>
            </a:r>
            <a:r>
              <a:rPr lang="en-US" dirty="0"/>
              <a:t>file was created that merged the annotated variant lists </a:t>
            </a:r>
            <a:r>
              <a:rPr lang="en-US" dirty="0" smtClean="0"/>
              <a:t>in all studies </a:t>
            </a:r>
            <a:r>
              <a:rPr lang="en-US" dirty="0"/>
              <a:t>to ensure that a variant </a:t>
            </a:r>
            <a:r>
              <a:rPr lang="en-US" dirty="0" smtClean="0"/>
              <a:t>has </a:t>
            </a:r>
            <a:r>
              <a:rPr lang="en-US" dirty="0"/>
              <a:t>the same reference allele and functional </a:t>
            </a:r>
            <a:r>
              <a:rPr lang="en-US" dirty="0" smtClean="0"/>
              <a:t>annotation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This </a:t>
            </a:r>
            <a:r>
              <a:rPr lang="en-US" dirty="0"/>
              <a:t>multiple study-combined </a:t>
            </a:r>
            <a:r>
              <a:rPr lang="en-US" dirty="0" err="1"/>
              <a:t>SNPinfo</a:t>
            </a:r>
            <a:r>
              <a:rPr lang="en-US" dirty="0"/>
              <a:t> file was used as a component of the </a:t>
            </a:r>
            <a:r>
              <a:rPr lang="en-US" dirty="0" err="1"/>
              <a:t>seqMeta</a:t>
            </a:r>
            <a:r>
              <a:rPr lang="en-US" dirty="0"/>
              <a:t> R package 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6656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845733"/>
            <a:ext cx="7543800" cy="443931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</a:t>
            </a:r>
            <a:r>
              <a:rPr lang="en-US" dirty="0"/>
              <a:t>All studies modeled the natural </a:t>
            </a:r>
            <a:r>
              <a:rPr lang="en-US" dirty="0" smtClean="0"/>
              <a:t>log(WMH+1</a:t>
            </a:r>
            <a:r>
              <a:rPr lang="en-US" dirty="0"/>
              <a:t>) adjusted for age and sex and TIV (except for the semi-quantitative measures (intrinsic adjustment</a:t>
            </a:r>
            <a:r>
              <a:rPr lang="en-US" dirty="0" smtClean="0"/>
              <a:t>)) and PCs (if applicable)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ARIC and CHS measured WMH based on a semi-quantitative scale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FHS and RS measured WMH using a volumetric scale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We performed two types of </a:t>
            </a:r>
            <a:r>
              <a:rPr lang="en-US" dirty="0" smtClean="0"/>
              <a:t>analyses: single variant </a:t>
            </a:r>
            <a:r>
              <a:rPr lang="en-US" dirty="0"/>
              <a:t>(common and lower frequency </a:t>
            </a:r>
            <a:r>
              <a:rPr lang="en-US" dirty="0" smtClean="0"/>
              <a:t>variants, MAF&gt;1%) </a:t>
            </a:r>
            <a:r>
              <a:rPr lang="en-US" dirty="0"/>
              <a:t>and </a:t>
            </a:r>
            <a:r>
              <a:rPr lang="en-US" dirty="0" smtClean="0"/>
              <a:t>gene-based (rare </a:t>
            </a:r>
            <a:r>
              <a:rPr lang="en-US" dirty="0"/>
              <a:t>and lower frequency variants </a:t>
            </a:r>
            <a:r>
              <a:rPr lang="en-US" dirty="0" smtClean="0"/>
              <a:t>only MAF&lt;1% or 5%)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We restricted our analyses to putatively-functional variants (variants annotated as missense, nonsense, and affecting a splice site)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Cohort-level analyses were carried out using </a:t>
            </a:r>
            <a:r>
              <a:rPr lang="en-US" dirty="0" smtClean="0"/>
              <a:t>the </a:t>
            </a:r>
            <a:r>
              <a:rPr lang="en-US" dirty="0" err="1" smtClean="0"/>
              <a:t>SeqMeta</a:t>
            </a:r>
            <a:r>
              <a:rPr lang="en-US" dirty="0" smtClean="0"/>
              <a:t> R package in a race-specific manner (ARIC).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Score statistics for each variant and genotypic covariance matrices within specified regions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Meta-analyses combined score statistics from cohorts measuring WMH on the same scale (</a:t>
            </a:r>
            <a:r>
              <a:rPr lang="en-US" dirty="0" err="1" smtClean="0"/>
              <a:t>ie</a:t>
            </a:r>
            <a:r>
              <a:rPr lang="en-US" dirty="0" smtClean="0"/>
              <a:t>., ARIC + CHS and FHS+RS) and the p-values derived from these 2 meta-analyses were combined using a z-based method.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We first examined candidates genes from the 5 GWAS regions, then investigated </a:t>
            </a:r>
            <a:r>
              <a:rPr lang="en-US" dirty="0" err="1" smtClean="0"/>
              <a:t>exome</a:t>
            </a:r>
            <a:r>
              <a:rPr lang="en-US" dirty="0" smtClean="0"/>
              <a:t>-wide signals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1958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Single </a:t>
            </a:r>
            <a:r>
              <a:rPr lang="en-US" dirty="0"/>
              <a:t>V</a:t>
            </a:r>
            <a:r>
              <a:rPr lang="en-US" dirty="0" smtClean="0"/>
              <a:t>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12,790 putatively-functional SNV with MAF ≥ 1%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We identified 47 putatively-functional SNVs mapping to one of the 5 GWAS-identified WMH loci.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Among these, the most significant association was with a low frequency missense variant (MAF~1%) in the </a:t>
            </a:r>
            <a:r>
              <a:rPr lang="en-US" i="1" dirty="0" smtClean="0"/>
              <a:t>TAF5</a:t>
            </a:r>
            <a:r>
              <a:rPr lang="en-US" dirty="0" smtClean="0"/>
              <a:t> gene on chr10q24 (p=4.7x10</a:t>
            </a:r>
            <a:r>
              <a:rPr lang="en-US" baseline="30000" dirty="0" smtClean="0"/>
              <a:t>-3</a:t>
            </a:r>
            <a:r>
              <a:rPr lang="en-US" dirty="0" smtClean="0"/>
              <a:t>). </a:t>
            </a:r>
            <a:r>
              <a:rPr lang="en-US" dirty="0"/>
              <a:t>S (A</a:t>
            </a:r>
            <a:r>
              <a:rPr lang="en-US" b="1" dirty="0"/>
              <a:t>G</a:t>
            </a:r>
            <a:r>
              <a:rPr lang="en-US" dirty="0"/>
              <a:t>T) --&gt; N (A</a:t>
            </a:r>
            <a:r>
              <a:rPr lang="en-US" b="1" dirty="0"/>
              <a:t>A</a:t>
            </a:r>
            <a:r>
              <a:rPr lang="en-US" dirty="0"/>
              <a:t>T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4451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Single Variants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In genome-wide analyses, no </a:t>
            </a:r>
            <a:r>
              <a:rPr lang="en-US" dirty="0"/>
              <a:t>SNV significantly associated using a </a:t>
            </a:r>
            <a:r>
              <a:rPr lang="en-US" dirty="0" err="1"/>
              <a:t>Bonferroni</a:t>
            </a:r>
            <a:r>
              <a:rPr lang="en-US" dirty="0"/>
              <a:t>-corrected significance threshold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The most significantly associated variant was a common missense in the </a:t>
            </a:r>
            <a:r>
              <a:rPr lang="en-US" i="1" dirty="0"/>
              <a:t>ELL</a:t>
            </a:r>
            <a:r>
              <a:rPr lang="en-US" dirty="0"/>
              <a:t> gene (p=2.6x10</a:t>
            </a:r>
            <a:r>
              <a:rPr lang="en-US" baseline="30000" dirty="0"/>
              <a:t>-5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89509" y="3488925"/>
            <a:ext cx="5111789" cy="36901"/>
            <a:chOff x="386012" y="3508899"/>
            <a:chExt cx="6815718" cy="49201"/>
          </a:xfrm>
        </p:grpSpPr>
        <p:sp>
          <p:nvSpPr>
            <p:cNvPr id="8" name="Rectangle 7"/>
            <p:cNvSpPr/>
            <p:nvPr/>
          </p:nvSpPr>
          <p:spPr>
            <a:xfrm>
              <a:off x="634074" y="3508899"/>
              <a:ext cx="6567656" cy="49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86012" y="3512381"/>
              <a:ext cx="15461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700" y="3242197"/>
            <a:ext cx="4110839" cy="265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7394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Gene-Based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8256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Burden test and SKAT calculated for 17,473 genes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37 genes mapped to regions previously identified in GWAS. Several genes contained rare to low frequency putatively functional variants that were in aggregate nominally associated with WMH burden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TAF5 </a:t>
            </a:r>
            <a:r>
              <a:rPr lang="en-US" dirty="0" smtClean="0"/>
              <a:t>on chr10q24 (SKAT-O5 p=5.6x10</a:t>
            </a:r>
            <a:r>
              <a:rPr lang="en-US" baseline="30000" dirty="0" smtClean="0"/>
              <a:t>-3</a:t>
            </a:r>
            <a:r>
              <a:rPr lang="en-US" dirty="0" smtClean="0"/>
              <a:t> in whites) had the strongest evidence of association when including variants &lt;5%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i="1" dirty="0" smtClean="0"/>
              <a:t>LOC729020</a:t>
            </a:r>
            <a:r>
              <a:rPr lang="en-US" dirty="0" smtClean="0"/>
              <a:t> </a:t>
            </a:r>
            <a:r>
              <a:rPr lang="en-US" dirty="0"/>
              <a:t>on chr10q24 (</a:t>
            </a:r>
            <a:r>
              <a:rPr lang="en-US" dirty="0" smtClean="0"/>
              <a:t>SKAT-O1 p=1.0x10</a:t>
            </a:r>
            <a:r>
              <a:rPr lang="en-US" baseline="30000" dirty="0" smtClean="0"/>
              <a:t>-2</a:t>
            </a:r>
            <a:r>
              <a:rPr lang="en-US" dirty="0" smtClean="0"/>
              <a:t> </a:t>
            </a:r>
            <a:r>
              <a:rPr lang="en-US" dirty="0"/>
              <a:t>in whites) had the strongest evidence of association when including variants </a:t>
            </a:r>
            <a:r>
              <a:rPr lang="en-US" dirty="0" smtClean="0"/>
              <a:t>&lt;1%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Genome-wide analyses: Threshold of significance: p=2.8x10</a:t>
            </a:r>
            <a:r>
              <a:rPr lang="en-US" baseline="30000" dirty="0" smtClean="0"/>
              <a:t>-6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In whites only, 4 genes reached genome-wide significance in at least one test when including only rare variants (MAF&lt;1%)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In the combined meta-analysis including ARIC AA, 2 genes reached genome-wide </a:t>
            </a:r>
            <a:r>
              <a:rPr lang="en-US" dirty="0"/>
              <a:t>significance when including only rare variants (MAF&lt;1</a:t>
            </a:r>
            <a:r>
              <a:rPr lang="en-US" dirty="0" smtClean="0"/>
              <a:t>%), suggesting possible heterogeneity by race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When including rare and low frequency variants (MAF&lt;5%), one additional gene reached genome-wide significance in the analysis combining whites and 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1324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We have identified 7 novel genes that harbor rare and low frequency variants associated with WMH burden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These genes have known or suspected function in phospholipid binding and signaling (2 genes); oxidative stress-induced cell death (1 gene); and immunity (1 gene)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They have been implicated in microvascular complications of diabetes and hypertension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Gene expression of 2 of these genes was altered in brain of AD and autism patients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Pathway Analyses under way to identify functional groups of genes that may play a role in WMH pathogenesis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Replication: Plan to use data from </a:t>
            </a:r>
            <a:r>
              <a:rPr lang="en-US" dirty="0" err="1"/>
              <a:t>Exome</a:t>
            </a:r>
            <a:r>
              <a:rPr lang="en-US" dirty="0"/>
              <a:t> Chip if </a:t>
            </a:r>
            <a:r>
              <a:rPr lang="en-US" dirty="0" smtClean="0"/>
              <a:t>feasible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04778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993</TotalTime>
  <Words>991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Whole Exome Sequence Analysis of Cerebral White Matter Hyperintensities on MRI</vt:lpstr>
      <vt:lpstr>Background</vt:lpstr>
      <vt:lpstr>Methods of Analysis</vt:lpstr>
      <vt:lpstr>Sequence Data QC</vt:lpstr>
      <vt:lpstr>Variant Annotation</vt:lpstr>
      <vt:lpstr>Methods of Analysis</vt:lpstr>
      <vt:lpstr>Analysis of Single Variants</vt:lpstr>
      <vt:lpstr>Analysis of Single Variants</vt:lpstr>
      <vt:lpstr>Gene-Based Analyses</vt:lpstr>
      <vt:lpstr>Conclusions and Next Steps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exome sequence analysis of cerebral white matter hyperintensities on MRI</dc:title>
  <dc:creator>Fornage, Myriam</dc:creator>
  <cp:lastModifiedBy>Stephen Bevan</cp:lastModifiedBy>
  <cp:revision>44</cp:revision>
  <dcterms:created xsi:type="dcterms:W3CDTF">2014-10-24T17:04:23Z</dcterms:created>
  <dcterms:modified xsi:type="dcterms:W3CDTF">2014-12-08T11:46:29Z</dcterms:modified>
</cp:coreProperties>
</file>