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8" r:id="rId3"/>
    <p:sldId id="260" r:id="rId4"/>
    <p:sldId id="261" r:id="rId5"/>
    <p:sldId id="262" r:id="rId6"/>
    <p:sldId id="264" r:id="rId7"/>
    <p:sldId id="259" r:id="rId8"/>
    <p:sldId id="263" r:id="rId9"/>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66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12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5C1650EC-CFB3-42F7-9D79-D27F9B850643}" type="slidenum">
              <a:rPr lang="es-ES"/>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ACA567CE-5D14-4E30-89C5-10C47DA1D400}" type="slidenum">
              <a:rPr lang="es-ES"/>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948933AF-C870-401C-8107-427AF1DAF779}" type="slidenum">
              <a:rPr lang="es-ES"/>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24719167-4266-4495-BEA2-5EF777A995B8}" type="slidenum">
              <a:rPr lang="es-ES"/>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s-ES"/>
          </a:p>
        </p:txBody>
      </p:sp>
      <p:sp>
        <p:nvSpPr>
          <p:cNvPr id="8" name="Footer Placeholder 7"/>
          <p:cNvSpPr>
            <a:spLocks noGrp="1"/>
          </p:cNvSpPr>
          <p:nvPr>
            <p:ph type="ftr" sz="quarter" idx="11"/>
          </p:nvPr>
        </p:nvSpPr>
        <p:spPr/>
        <p:txBody>
          <a:bodyPr/>
          <a:lstStyle>
            <a:lvl1pPr>
              <a:defRPr/>
            </a:lvl1pPr>
          </a:lstStyle>
          <a:p>
            <a:endParaRPr lang="es-ES"/>
          </a:p>
        </p:txBody>
      </p:sp>
      <p:sp>
        <p:nvSpPr>
          <p:cNvPr id="9" name="Slide Number Placeholder 8"/>
          <p:cNvSpPr>
            <a:spLocks noGrp="1"/>
          </p:cNvSpPr>
          <p:nvPr>
            <p:ph type="sldNum" sz="quarter" idx="12"/>
          </p:nvPr>
        </p:nvSpPr>
        <p:spPr/>
        <p:txBody>
          <a:bodyPr/>
          <a:lstStyle>
            <a:lvl1pPr>
              <a:defRPr/>
            </a:lvl1pPr>
          </a:lstStyle>
          <a:p>
            <a:fld id="{0339F969-F1A6-480C-BA6C-6E777DC20823}" type="slidenum">
              <a:rPr lang="es-ES"/>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s-ES"/>
          </a:p>
        </p:txBody>
      </p:sp>
      <p:sp>
        <p:nvSpPr>
          <p:cNvPr id="4" name="Footer Placeholder 3"/>
          <p:cNvSpPr>
            <a:spLocks noGrp="1"/>
          </p:cNvSpPr>
          <p:nvPr>
            <p:ph type="ftr" sz="quarter" idx="11"/>
          </p:nvPr>
        </p:nvSpPr>
        <p:spPr/>
        <p:txBody>
          <a:bodyPr/>
          <a:lstStyle>
            <a:lvl1pPr>
              <a:defRPr/>
            </a:lvl1pPr>
          </a:lstStyle>
          <a:p>
            <a:endParaRPr lang="es-ES"/>
          </a:p>
        </p:txBody>
      </p:sp>
      <p:sp>
        <p:nvSpPr>
          <p:cNvPr id="5" name="Slide Number Placeholder 4"/>
          <p:cNvSpPr>
            <a:spLocks noGrp="1"/>
          </p:cNvSpPr>
          <p:nvPr>
            <p:ph type="sldNum" sz="quarter" idx="12"/>
          </p:nvPr>
        </p:nvSpPr>
        <p:spPr/>
        <p:txBody>
          <a:bodyPr/>
          <a:lstStyle>
            <a:lvl1pPr>
              <a:defRPr/>
            </a:lvl1pPr>
          </a:lstStyle>
          <a:p>
            <a:fld id="{F04E71AA-47C5-403B-82B3-E225295CFA13}" type="slidenum">
              <a:rPr lang="es-ES"/>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p>
        </p:txBody>
      </p:sp>
      <p:sp>
        <p:nvSpPr>
          <p:cNvPr id="3" name="Footer Placeholder 2"/>
          <p:cNvSpPr>
            <a:spLocks noGrp="1"/>
          </p:cNvSpPr>
          <p:nvPr>
            <p:ph type="ftr" sz="quarter" idx="11"/>
          </p:nvPr>
        </p:nvSpPr>
        <p:spPr/>
        <p:txBody>
          <a:bodyPr/>
          <a:lstStyle>
            <a:lvl1pPr>
              <a:defRPr/>
            </a:lvl1pPr>
          </a:lstStyle>
          <a:p>
            <a:endParaRPr lang="es-ES"/>
          </a:p>
        </p:txBody>
      </p:sp>
      <p:sp>
        <p:nvSpPr>
          <p:cNvPr id="4" name="Slide Number Placeholder 3"/>
          <p:cNvSpPr>
            <a:spLocks noGrp="1"/>
          </p:cNvSpPr>
          <p:nvPr>
            <p:ph type="sldNum" sz="quarter" idx="12"/>
          </p:nvPr>
        </p:nvSpPr>
        <p:spPr/>
        <p:txBody>
          <a:bodyPr/>
          <a:lstStyle>
            <a:lvl1pPr>
              <a:defRPr/>
            </a:lvl1pPr>
          </a:lstStyle>
          <a:p>
            <a:fld id="{2A40F647-97F8-42B2-8B54-9385A637C75E}" type="slidenum">
              <a:rPr lang="es-ES"/>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39197C6F-BE89-4D17-8F65-A4F9FFB4C086}" type="slidenum">
              <a:rPr lang="es-ES"/>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A8B0DBB7-287D-4651-BCCF-9C2B37C0F8DF}" type="slidenum">
              <a:rPr lang="es-ES"/>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85DA2072-C5AC-487D-B773-7FF0569BCA69}" type="slidenum">
              <a:rPr lang="es-ES"/>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95149E8D-6C24-4E78-9595-D6149658BC8B}" type="slidenum">
              <a:rPr lang="es-ES"/>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6E8F6C0-7129-4BD0-9179-52927CD6163A}" type="slidenum">
              <a:rPr lang="es-ES"/>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ondos Elegantes para sus Presentaciones en Power Point"/>
          <p:cNvPicPr>
            <a:picLocks noChangeAspect="1" noChangeArrowheads="1"/>
          </p:cNvPicPr>
          <p:nvPr/>
        </p:nvPicPr>
        <p:blipFill>
          <a:blip r:embed="rId2" cstate="print"/>
          <a:srcRect/>
          <a:stretch>
            <a:fillRect/>
          </a:stretch>
        </p:blipFill>
        <p:spPr bwMode="auto">
          <a:xfrm>
            <a:off x="-36513" y="-14288"/>
            <a:ext cx="9197976" cy="6899276"/>
          </a:xfrm>
          <a:prstGeom prst="rect">
            <a:avLst/>
          </a:prstGeom>
          <a:noFill/>
        </p:spPr>
      </p:pic>
      <p:sp>
        <p:nvSpPr>
          <p:cNvPr id="12291" name="Text Box 3"/>
          <p:cNvSpPr txBox="1">
            <a:spLocks noChangeArrowheads="1"/>
          </p:cNvSpPr>
          <p:nvPr/>
        </p:nvSpPr>
        <p:spPr bwMode="auto">
          <a:xfrm>
            <a:off x="250825" y="1728788"/>
            <a:ext cx="8642350" cy="2114550"/>
          </a:xfrm>
          <a:prstGeom prst="rect">
            <a:avLst/>
          </a:prstGeom>
          <a:solidFill>
            <a:schemeClr val="bg1"/>
          </a:solidFill>
          <a:ln w="9525">
            <a:solidFill>
              <a:srgbClr val="33CC33"/>
            </a:solidFill>
            <a:miter lim="800000"/>
            <a:headEnd/>
            <a:tailEnd/>
          </a:ln>
          <a:effectLst/>
        </p:spPr>
        <p:txBody>
          <a:bodyPr>
            <a:spAutoFit/>
          </a:bodyPr>
          <a:lstStyle/>
          <a:p>
            <a:r>
              <a:rPr lang="ca-ES" sz="2400"/>
              <a:t>Acute Endophenotypes group members: </a:t>
            </a:r>
            <a:r>
              <a:rPr lang="en-US"/>
              <a:t>Jin-Moo Lee, Carlos Cruchaga, Laura Heitsch, Jane Maguire, Steve Kittner, Israel Fernandez, Stephanie Debette, Ganesh Chauhan, Francesca Ryan, Chris Levi, Tatjana Rundek, Jenny Majersik, Daniel Strbian, Joanna Pera, Agnieszka Slowik, Joan Montaner, Caty Carrera, James Meschia, Andrea Harriot, Andrew Bivard.</a:t>
            </a:r>
          </a:p>
          <a:p>
            <a:endParaRPr lang="en-US" u="sng"/>
          </a:p>
          <a:p>
            <a:r>
              <a:rPr lang="en-US" u="sng"/>
              <a:t>11 institutions.</a:t>
            </a:r>
            <a:endParaRPr lang="en-US" sz="2400" b="1" u="sng"/>
          </a:p>
        </p:txBody>
      </p:sp>
      <p:sp>
        <p:nvSpPr>
          <p:cNvPr id="12292" name="Text Box 4"/>
          <p:cNvSpPr txBox="1">
            <a:spLocks noChangeArrowheads="1"/>
          </p:cNvSpPr>
          <p:nvPr/>
        </p:nvSpPr>
        <p:spPr bwMode="auto">
          <a:xfrm>
            <a:off x="1476375" y="401638"/>
            <a:ext cx="5529263" cy="579437"/>
          </a:xfrm>
          <a:prstGeom prst="rect">
            <a:avLst/>
          </a:prstGeom>
          <a:noFill/>
          <a:ln w="9525">
            <a:noFill/>
            <a:miter lim="800000"/>
            <a:headEnd/>
            <a:tailEnd/>
          </a:ln>
          <a:effectLst/>
        </p:spPr>
        <p:txBody>
          <a:bodyPr wrap="none">
            <a:spAutoFit/>
          </a:bodyPr>
          <a:lstStyle/>
          <a:p>
            <a:r>
              <a:rPr lang="ca-ES" sz="3200">
                <a:solidFill>
                  <a:schemeClr val="bg1"/>
                </a:solidFill>
              </a:rPr>
              <a:t>Acute Endophenotypes group</a:t>
            </a:r>
            <a:endParaRPr lang="es-ES" sz="3200">
              <a:solidFill>
                <a:schemeClr val="bg1"/>
              </a:solidFill>
            </a:endParaRPr>
          </a:p>
        </p:txBody>
      </p:sp>
      <p:sp>
        <p:nvSpPr>
          <p:cNvPr id="12293" name="Rectangle 5"/>
          <p:cNvSpPr>
            <a:spLocks noChangeArrowheads="1"/>
          </p:cNvSpPr>
          <p:nvPr/>
        </p:nvSpPr>
        <p:spPr bwMode="auto">
          <a:xfrm>
            <a:off x="1042988" y="1052513"/>
            <a:ext cx="8101012" cy="73025"/>
          </a:xfrm>
          <a:prstGeom prst="rect">
            <a:avLst/>
          </a:prstGeom>
          <a:gradFill rotWithShape="1">
            <a:gsLst>
              <a:gs pos="0">
                <a:srgbClr val="33CC33"/>
              </a:gs>
              <a:gs pos="100000">
                <a:srgbClr val="33CC33">
                  <a:gamma/>
                  <a:shade val="46275"/>
                  <a:invGamma/>
                </a:srgbClr>
              </a:gs>
            </a:gsLst>
            <a:lin ang="0" scaled="1"/>
          </a:gradFill>
          <a:ln w="9525">
            <a:solidFill>
              <a:schemeClr val="bg1"/>
            </a:solidFill>
            <a:miter lim="800000"/>
            <a:headEnd/>
            <a:tailEnd/>
          </a:ln>
          <a:effectLst/>
        </p:spPr>
        <p:txBody>
          <a:bodyPr wrap="none" anchor="ctr"/>
          <a:lstStyle/>
          <a:p>
            <a:endParaRPr lang="en-GB"/>
          </a:p>
        </p:txBody>
      </p:sp>
      <p:sp>
        <p:nvSpPr>
          <p:cNvPr id="12294" name="Text Box 6"/>
          <p:cNvSpPr txBox="1">
            <a:spLocks noChangeArrowheads="1"/>
          </p:cNvSpPr>
          <p:nvPr/>
        </p:nvSpPr>
        <p:spPr bwMode="auto">
          <a:xfrm>
            <a:off x="250825" y="4365625"/>
            <a:ext cx="8642350" cy="1474788"/>
          </a:xfrm>
          <a:prstGeom prst="rect">
            <a:avLst/>
          </a:prstGeom>
          <a:solidFill>
            <a:schemeClr val="bg1"/>
          </a:solidFill>
          <a:ln w="9525">
            <a:solidFill>
              <a:srgbClr val="33CC33"/>
            </a:solidFill>
            <a:miter lim="800000"/>
            <a:headEnd/>
            <a:tailEnd/>
          </a:ln>
          <a:effectLst/>
        </p:spPr>
        <p:txBody>
          <a:bodyPr>
            <a:spAutoFit/>
          </a:bodyPr>
          <a:lstStyle/>
          <a:p>
            <a:r>
              <a:rPr lang="en-US" b="1"/>
              <a:t>The objective of this working group is to join researchers that are interested in the acute phase of stroke in order to perform new studies, submit projects for grants,...</a:t>
            </a:r>
            <a:r>
              <a:rPr lang="es-ES" b="1">
                <a:solidFill>
                  <a:schemeClr val="bg1"/>
                </a:solidFill>
              </a:rPr>
              <a:t> </a:t>
            </a:r>
          </a:p>
          <a:p>
            <a:endParaRPr lang="ca-ES"/>
          </a:p>
          <a:p>
            <a:r>
              <a:rPr lang="ca-ES" u="sng"/>
              <a:t>6 projects ongoing, 4 grants submitted.</a:t>
            </a:r>
            <a:endParaRPr lang="es-ES" u="sng"/>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ondos Elegantes para sus Presentaciones en Power Point"/>
          <p:cNvPicPr>
            <a:picLocks noChangeAspect="1" noChangeArrowheads="1"/>
          </p:cNvPicPr>
          <p:nvPr/>
        </p:nvPicPr>
        <p:blipFill>
          <a:blip r:embed="rId2" cstate="print"/>
          <a:srcRect/>
          <a:stretch>
            <a:fillRect/>
          </a:stretch>
        </p:blipFill>
        <p:spPr bwMode="auto">
          <a:xfrm>
            <a:off x="-36513" y="-14288"/>
            <a:ext cx="9197976" cy="6899276"/>
          </a:xfrm>
          <a:prstGeom prst="rect">
            <a:avLst/>
          </a:prstGeom>
          <a:noFill/>
        </p:spPr>
      </p:pic>
      <p:sp>
        <p:nvSpPr>
          <p:cNvPr id="4099" name="Text Box 3"/>
          <p:cNvSpPr txBox="1">
            <a:spLocks noChangeArrowheads="1"/>
          </p:cNvSpPr>
          <p:nvPr/>
        </p:nvSpPr>
        <p:spPr bwMode="auto">
          <a:xfrm>
            <a:off x="323850" y="1712913"/>
            <a:ext cx="8569325" cy="4456112"/>
          </a:xfrm>
          <a:prstGeom prst="rect">
            <a:avLst/>
          </a:prstGeom>
          <a:solidFill>
            <a:schemeClr val="bg1"/>
          </a:solidFill>
          <a:ln w="9525">
            <a:solidFill>
              <a:srgbClr val="33CC33"/>
            </a:solidFill>
            <a:miter lim="800000"/>
            <a:headEnd/>
            <a:tailEnd/>
          </a:ln>
          <a:effectLst/>
        </p:spPr>
        <p:txBody>
          <a:bodyPr>
            <a:spAutoFit/>
          </a:bodyPr>
          <a:lstStyle/>
          <a:p>
            <a:r>
              <a:rPr lang="ca-ES" sz="2200" b="1"/>
              <a:t>Projects of the Acute Endophenotypes group:</a:t>
            </a:r>
          </a:p>
          <a:p>
            <a:endParaRPr lang="ca-ES" sz="2200"/>
          </a:p>
          <a:p>
            <a:r>
              <a:rPr lang="ca-ES" sz="2200"/>
              <a:t>Jin-Moo Lee, Washington University: </a:t>
            </a:r>
          </a:p>
          <a:p>
            <a:endParaRPr lang="ca-ES" sz="2200"/>
          </a:p>
          <a:p>
            <a:r>
              <a:rPr lang="ca-ES" sz="2200" b="1"/>
              <a:t>1-Genetics of Delta NIHSS.</a:t>
            </a:r>
            <a:r>
              <a:rPr lang="ca-ES" sz="2200"/>
              <a:t> </a:t>
            </a:r>
          </a:p>
          <a:p>
            <a:r>
              <a:rPr lang="ca-ES" sz="2200"/>
              <a:t>Difference between baseline NIHSS and NIHSS at 24 hours.</a:t>
            </a:r>
          </a:p>
          <a:p>
            <a:r>
              <a:rPr lang="ca-ES" sz="2200"/>
              <a:t>R01 NIH grant funded. </a:t>
            </a:r>
          </a:p>
          <a:p>
            <a:r>
              <a:rPr lang="ca-ES" sz="2200"/>
              <a:t>Currently the have results of 1.000 GWAs.</a:t>
            </a:r>
          </a:p>
          <a:p>
            <a:r>
              <a:rPr lang="ca-ES" sz="2200"/>
              <a:t>Timelines 2014-2019.</a:t>
            </a:r>
          </a:p>
          <a:p>
            <a:endParaRPr lang="ca-ES" sz="2200"/>
          </a:p>
          <a:p>
            <a:r>
              <a:rPr lang="ca-ES" sz="2200" b="1"/>
              <a:t>2-Genetics of edema and HT volume measured by CT scans during the acute phase of stroke.</a:t>
            </a:r>
            <a:r>
              <a:rPr lang="ca-ES" sz="2200"/>
              <a:t> </a:t>
            </a:r>
          </a:p>
          <a:p>
            <a:r>
              <a:rPr lang="ca-ES" sz="2200"/>
              <a:t>R01 NIH submission 2015. More collaborators needed!</a:t>
            </a:r>
            <a:endParaRPr lang="ca-ES" sz="2400">
              <a:latin typeface="Book Antiqua" pitchFamily="18" charset="0"/>
            </a:endParaRPr>
          </a:p>
        </p:txBody>
      </p:sp>
      <p:sp>
        <p:nvSpPr>
          <p:cNvPr id="4103" name="Text Box 7"/>
          <p:cNvSpPr txBox="1">
            <a:spLocks noChangeArrowheads="1"/>
          </p:cNvSpPr>
          <p:nvPr/>
        </p:nvSpPr>
        <p:spPr bwMode="auto">
          <a:xfrm>
            <a:off x="1476375" y="401638"/>
            <a:ext cx="5529263" cy="579437"/>
          </a:xfrm>
          <a:prstGeom prst="rect">
            <a:avLst/>
          </a:prstGeom>
          <a:noFill/>
          <a:ln w="9525">
            <a:noFill/>
            <a:miter lim="800000"/>
            <a:headEnd/>
            <a:tailEnd/>
          </a:ln>
          <a:effectLst/>
        </p:spPr>
        <p:txBody>
          <a:bodyPr wrap="none">
            <a:spAutoFit/>
          </a:bodyPr>
          <a:lstStyle/>
          <a:p>
            <a:r>
              <a:rPr lang="ca-ES" sz="3200">
                <a:solidFill>
                  <a:schemeClr val="bg1"/>
                </a:solidFill>
              </a:rPr>
              <a:t>Acute Endophenotypes group</a:t>
            </a:r>
            <a:endParaRPr lang="es-ES" sz="3200">
              <a:solidFill>
                <a:schemeClr val="bg1"/>
              </a:solidFill>
            </a:endParaRPr>
          </a:p>
        </p:txBody>
      </p:sp>
      <p:sp>
        <p:nvSpPr>
          <p:cNvPr id="4104" name="Rectangle 8"/>
          <p:cNvSpPr>
            <a:spLocks noChangeArrowheads="1"/>
          </p:cNvSpPr>
          <p:nvPr/>
        </p:nvSpPr>
        <p:spPr bwMode="auto">
          <a:xfrm>
            <a:off x="1042988" y="1052513"/>
            <a:ext cx="8101012" cy="73025"/>
          </a:xfrm>
          <a:prstGeom prst="rect">
            <a:avLst/>
          </a:prstGeom>
          <a:gradFill rotWithShape="1">
            <a:gsLst>
              <a:gs pos="0">
                <a:srgbClr val="33CC33"/>
              </a:gs>
              <a:gs pos="100000">
                <a:srgbClr val="33CC33">
                  <a:gamma/>
                  <a:shade val="46275"/>
                  <a:invGamma/>
                </a:srgbClr>
              </a:gs>
            </a:gsLst>
            <a:lin ang="0" scaled="1"/>
          </a:gradFill>
          <a:ln w="9525">
            <a:solidFill>
              <a:schemeClr val="bg1"/>
            </a:solidFill>
            <a:miter lim="800000"/>
            <a:headEnd/>
            <a:tailEnd/>
          </a:ln>
          <a:effectLst/>
        </p:spPr>
        <p:txBody>
          <a:bodyPr wrap="none" anchor="ctr"/>
          <a:lstStyle/>
          <a:p>
            <a:endParaRPr lang="en-GB"/>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ondos Elegantes para sus Presentaciones en Power Point"/>
          <p:cNvPicPr>
            <a:picLocks noChangeAspect="1" noChangeArrowheads="1"/>
          </p:cNvPicPr>
          <p:nvPr/>
        </p:nvPicPr>
        <p:blipFill>
          <a:blip r:embed="rId2" cstate="print"/>
          <a:srcRect/>
          <a:stretch>
            <a:fillRect/>
          </a:stretch>
        </p:blipFill>
        <p:spPr bwMode="auto">
          <a:xfrm>
            <a:off x="-36513" y="-14288"/>
            <a:ext cx="9197976" cy="6899276"/>
          </a:xfrm>
          <a:prstGeom prst="rect">
            <a:avLst/>
          </a:prstGeom>
          <a:noFill/>
        </p:spPr>
      </p:pic>
      <p:sp>
        <p:nvSpPr>
          <p:cNvPr id="6147" name="Text Box 3"/>
          <p:cNvSpPr txBox="1">
            <a:spLocks noChangeArrowheads="1"/>
          </p:cNvSpPr>
          <p:nvPr/>
        </p:nvSpPr>
        <p:spPr bwMode="auto">
          <a:xfrm>
            <a:off x="395288" y="1747838"/>
            <a:ext cx="8424862" cy="4486275"/>
          </a:xfrm>
          <a:prstGeom prst="rect">
            <a:avLst/>
          </a:prstGeom>
          <a:solidFill>
            <a:schemeClr val="bg1"/>
          </a:solidFill>
          <a:ln w="9525">
            <a:solidFill>
              <a:srgbClr val="33CC33"/>
            </a:solidFill>
            <a:miter lim="800000"/>
            <a:headEnd/>
            <a:tailEnd/>
          </a:ln>
          <a:effectLst/>
        </p:spPr>
        <p:txBody>
          <a:bodyPr>
            <a:spAutoFit/>
          </a:bodyPr>
          <a:lstStyle/>
          <a:p>
            <a:r>
              <a:rPr lang="ca-ES" sz="2200" b="1"/>
              <a:t>Projects of the Acute Endophenotypes group:</a:t>
            </a:r>
          </a:p>
          <a:p>
            <a:endParaRPr lang="ca-ES" sz="2200"/>
          </a:p>
          <a:p>
            <a:r>
              <a:rPr lang="ca-ES" sz="2200"/>
              <a:t>Jane Maguire/Chris Levi Newcastle University: </a:t>
            </a:r>
          </a:p>
          <a:p>
            <a:endParaRPr lang="ca-ES" sz="2200"/>
          </a:p>
          <a:p>
            <a:r>
              <a:rPr lang="ca-ES" sz="2200" b="1"/>
              <a:t>1-Genetics and clinical risk factors of </a:t>
            </a:r>
            <a:r>
              <a:rPr lang="en-US" sz="2200" b="1"/>
              <a:t>good and poor 90 day functional outcome after rt-PA treatment.</a:t>
            </a:r>
            <a:r>
              <a:rPr lang="es-ES" sz="2200"/>
              <a:t> </a:t>
            </a:r>
            <a:endParaRPr lang="ca-ES" sz="2200"/>
          </a:p>
          <a:p>
            <a:r>
              <a:rPr lang="ca-ES" sz="2200"/>
              <a:t>Recruitment of ischemic stroke patients treated with rt-PA. 10 Australian hospitals. International validation.</a:t>
            </a:r>
          </a:p>
          <a:p>
            <a:endParaRPr lang="ca-ES" sz="2200" u="sng"/>
          </a:p>
          <a:p>
            <a:r>
              <a:rPr lang="ca-ES" sz="2200" u="sng"/>
              <a:t>Project funded last week by an Australian national grant.</a:t>
            </a:r>
          </a:p>
          <a:p>
            <a:endParaRPr lang="ca-ES" sz="2200"/>
          </a:p>
          <a:p>
            <a:r>
              <a:rPr lang="ca-ES" sz="2200"/>
              <a:t>Timelines: 2015-2019</a:t>
            </a:r>
            <a:endParaRPr lang="ca-ES" sz="2400">
              <a:latin typeface="Book Antiqua" pitchFamily="18" charset="0"/>
            </a:endParaRPr>
          </a:p>
          <a:p>
            <a:endParaRPr lang="ca-ES" sz="2400">
              <a:latin typeface="Book Antiqua" pitchFamily="18" charset="0"/>
            </a:endParaRPr>
          </a:p>
        </p:txBody>
      </p:sp>
      <p:sp>
        <p:nvSpPr>
          <p:cNvPr id="6150" name="Text Box 6"/>
          <p:cNvSpPr txBox="1">
            <a:spLocks noChangeArrowheads="1"/>
          </p:cNvSpPr>
          <p:nvPr/>
        </p:nvSpPr>
        <p:spPr bwMode="auto">
          <a:xfrm>
            <a:off x="1476375" y="401638"/>
            <a:ext cx="5529263" cy="579437"/>
          </a:xfrm>
          <a:prstGeom prst="rect">
            <a:avLst/>
          </a:prstGeom>
          <a:noFill/>
          <a:ln w="9525">
            <a:noFill/>
            <a:miter lim="800000"/>
            <a:headEnd/>
            <a:tailEnd/>
          </a:ln>
          <a:effectLst/>
        </p:spPr>
        <p:txBody>
          <a:bodyPr wrap="none">
            <a:spAutoFit/>
          </a:bodyPr>
          <a:lstStyle/>
          <a:p>
            <a:r>
              <a:rPr lang="ca-ES" sz="3200">
                <a:solidFill>
                  <a:schemeClr val="bg1"/>
                </a:solidFill>
              </a:rPr>
              <a:t>Acute Endophenotypes group</a:t>
            </a:r>
            <a:endParaRPr lang="es-ES" sz="3200">
              <a:solidFill>
                <a:schemeClr val="bg1"/>
              </a:solidFill>
            </a:endParaRPr>
          </a:p>
        </p:txBody>
      </p:sp>
      <p:sp>
        <p:nvSpPr>
          <p:cNvPr id="6151" name="Rectangle 7"/>
          <p:cNvSpPr>
            <a:spLocks noChangeArrowheads="1"/>
          </p:cNvSpPr>
          <p:nvPr/>
        </p:nvSpPr>
        <p:spPr bwMode="auto">
          <a:xfrm>
            <a:off x="1042988" y="1052513"/>
            <a:ext cx="8101012" cy="73025"/>
          </a:xfrm>
          <a:prstGeom prst="rect">
            <a:avLst/>
          </a:prstGeom>
          <a:gradFill rotWithShape="1">
            <a:gsLst>
              <a:gs pos="0">
                <a:srgbClr val="33CC33"/>
              </a:gs>
              <a:gs pos="100000">
                <a:srgbClr val="33CC33">
                  <a:gamma/>
                  <a:shade val="46275"/>
                  <a:invGamma/>
                </a:srgbClr>
              </a:gs>
            </a:gsLst>
            <a:lin ang="0" scaled="1"/>
          </a:gradFill>
          <a:ln w="9525">
            <a:solidFill>
              <a:schemeClr val="bg1"/>
            </a:solidFill>
            <a:miter lim="800000"/>
            <a:headEnd/>
            <a:tailEnd/>
          </a:ln>
          <a:effectLst/>
        </p:spPr>
        <p:txBody>
          <a:bodyPr wrap="none" anchor="ctr"/>
          <a:lstStyle/>
          <a:p>
            <a:endParaRPr lang="en-GB"/>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ondos Elegantes para sus Presentaciones en Power Point"/>
          <p:cNvPicPr>
            <a:picLocks noChangeAspect="1" noChangeArrowheads="1"/>
          </p:cNvPicPr>
          <p:nvPr/>
        </p:nvPicPr>
        <p:blipFill>
          <a:blip r:embed="rId2" cstate="print"/>
          <a:srcRect/>
          <a:stretch>
            <a:fillRect/>
          </a:stretch>
        </p:blipFill>
        <p:spPr bwMode="auto">
          <a:xfrm>
            <a:off x="-36513" y="-14288"/>
            <a:ext cx="9197976" cy="6899276"/>
          </a:xfrm>
          <a:prstGeom prst="rect">
            <a:avLst/>
          </a:prstGeom>
          <a:noFill/>
        </p:spPr>
      </p:pic>
      <p:sp>
        <p:nvSpPr>
          <p:cNvPr id="7171" name="Text Box 3"/>
          <p:cNvSpPr txBox="1">
            <a:spLocks noChangeArrowheads="1"/>
          </p:cNvSpPr>
          <p:nvPr/>
        </p:nvSpPr>
        <p:spPr bwMode="auto">
          <a:xfrm>
            <a:off x="396875" y="1712913"/>
            <a:ext cx="8496300" cy="4821237"/>
          </a:xfrm>
          <a:prstGeom prst="rect">
            <a:avLst/>
          </a:prstGeom>
          <a:solidFill>
            <a:schemeClr val="bg1"/>
          </a:solidFill>
          <a:ln w="9525">
            <a:solidFill>
              <a:srgbClr val="33CC33"/>
            </a:solidFill>
            <a:miter lim="800000"/>
            <a:headEnd/>
            <a:tailEnd/>
          </a:ln>
          <a:effectLst/>
        </p:spPr>
        <p:txBody>
          <a:bodyPr>
            <a:spAutoFit/>
          </a:bodyPr>
          <a:lstStyle/>
          <a:p>
            <a:r>
              <a:rPr lang="ca-ES" sz="2200" b="1"/>
              <a:t>Projects of the Acute Endophenotypes group:</a:t>
            </a:r>
          </a:p>
          <a:p>
            <a:endParaRPr lang="ca-ES" sz="2200"/>
          </a:p>
          <a:p>
            <a:r>
              <a:rPr lang="ca-ES" sz="2200"/>
              <a:t>Israel Fernandez Barcelona University: </a:t>
            </a:r>
          </a:p>
          <a:p>
            <a:endParaRPr lang="ca-ES" sz="2200"/>
          </a:p>
          <a:p>
            <a:r>
              <a:rPr lang="ca-ES" sz="2200" b="1"/>
              <a:t>1-Genetics of Hemorrhagic Transformation after rt-PA.</a:t>
            </a:r>
          </a:p>
          <a:p>
            <a:r>
              <a:rPr lang="ca-ES" sz="2200"/>
              <a:t>  Spanish national grant funded. In collaboration with other groups</a:t>
            </a:r>
          </a:p>
          <a:p>
            <a:r>
              <a:rPr lang="ca-ES" sz="2200"/>
              <a:t>  meta-analysis of 1.600-2.000 GWAs of rt-PA treated patients.</a:t>
            </a:r>
          </a:p>
          <a:p>
            <a:r>
              <a:rPr lang="ca-ES" sz="2200"/>
              <a:t>  Currently they are analyzing 600 GWAs of rt-PA treated patients</a:t>
            </a:r>
          </a:p>
          <a:p>
            <a:r>
              <a:rPr lang="ca-ES" sz="2200"/>
              <a:t>  More collaborators will be wellcome</a:t>
            </a:r>
          </a:p>
          <a:p>
            <a:r>
              <a:rPr lang="ca-ES" sz="2200"/>
              <a:t>  Timelines: 2014-2015.</a:t>
            </a:r>
          </a:p>
          <a:p>
            <a:endParaRPr lang="ca-ES" sz="2200"/>
          </a:p>
          <a:p>
            <a:r>
              <a:rPr lang="ca-ES" sz="2200" b="1"/>
              <a:t>2- Genetics of Recanalization after rt-PA.</a:t>
            </a:r>
          </a:p>
          <a:p>
            <a:r>
              <a:rPr lang="ca-ES" sz="2200"/>
              <a:t>   Spanish national grant funded. More collaborators needed.            </a:t>
            </a:r>
          </a:p>
          <a:p>
            <a:r>
              <a:rPr lang="ca-ES" sz="2200"/>
              <a:t>   Timelines: 2015-2016.</a:t>
            </a:r>
            <a:r>
              <a:rPr lang="ca-ES" sz="2400">
                <a:latin typeface="Book Antiqua" pitchFamily="18" charset="0"/>
              </a:rPr>
              <a:t>    </a:t>
            </a:r>
          </a:p>
        </p:txBody>
      </p:sp>
      <p:sp>
        <p:nvSpPr>
          <p:cNvPr id="7174" name="Text Box 6"/>
          <p:cNvSpPr txBox="1">
            <a:spLocks noChangeArrowheads="1"/>
          </p:cNvSpPr>
          <p:nvPr/>
        </p:nvSpPr>
        <p:spPr bwMode="auto">
          <a:xfrm>
            <a:off x="1476375" y="401638"/>
            <a:ext cx="5529263" cy="579437"/>
          </a:xfrm>
          <a:prstGeom prst="rect">
            <a:avLst/>
          </a:prstGeom>
          <a:noFill/>
          <a:ln w="9525">
            <a:noFill/>
            <a:miter lim="800000"/>
            <a:headEnd/>
            <a:tailEnd/>
          </a:ln>
          <a:effectLst/>
        </p:spPr>
        <p:txBody>
          <a:bodyPr wrap="none">
            <a:spAutoFit/>
          </a:bodyPr>
          <a:lstStyle/>
          <a:p>
            <a:r>
              <a:rPr lang="ca-ES" sz="3200">
                <a:solidFill>
                  <a:schemeClr val="bg1"/>
                </a:solidFill>
              </a:rPr>
              <a:t>Acute Endophenotypes group</a:t>
            </a:r>
            <a:endParaRPr lang="es-ES" sz="3200">
              <a:solidFill>
                <a:schemeClr val="bg1"/>
              </a:solidFill>
            </a:endParaRPr>
          </a:p>
        </p:txBody>
      </p:sp>
      <p:sp>
        <p:nvSpPr>
          <p:cNvPr id="7175" name="Rectangle 7"/>
          <p:cNvSpPr>
            <a:spLocks noChangeArrowheads="1"/>
          </p:cNvSpPr>
          <p:nvPr/>
        </p:nvSpPr>
        <p:spPr bwMode="auto">
          <a:xfrm>
            <a:off x="1042988" y="1052513"/>
            <a:ext cx="8101012" cy="73025"/>
          </a:xfrm>
          <a:prstGeom prst="rect">
            <a:avLst/>
          </a:prstGeom>
          <a:gradFill rotWithShape="1">
            <a:gsLst>
              <a:gs pos="0">
                <a:srgbClr val="33CC33"/>
              </a:gs>
              <a:gs pos="100000">
                <a:srgbClr val="33CC33">
                  <a:gamma/>
                  <a:shade val="46275"/>
                  <a:invGamma/>
                </a:srgbClr>
              </a:gs>
            </a:gsLst>
            <a:lin ang="0" scaled="1"/>
          </a:gradFill>
          <a:ln w="9525">
            <a:solidFill>
              <a:schemeClr val="bg1"/>
            </a:solidFill>
            <a:miter lim="800000"/>
            <a:headEnd/>
            <a:tailEnd/>
          </a:ln>
          <a:effectLst/>
        </p:spPr>
        <p:txBody>
          <a:bodyPr wrap="none" anchor="ctr"/>
          <a:lstStyle/>
          <a:p>
            <a:endParaRPr lang="en-GB"/>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ondos Elegantes para sus Presentaciones en Power Point"/>
          <p:cNvPicPr>
            <a:picLocks noChangeAspect="1" noChangeArrowheads="1"/>
          </p:cNvPicPr>
          <p:nvPr/>
        </p:nvPicPr>
        <p:blipFill>
          <a:blip r:embed="rId2" cstate="print"/>
          <a:srcRect/>
          <a:stretch>
            <a:fillRect/>
          </a:stretch>
        </p:blipFill>
        <p:spPr bwMode="auto">
          <a:xfrm>
            <a:off x="-36513" y="-14288"/>
            <a:ext cx="9197976" cy="6899276"/>
          </a:xfrm>
          <a:prstGeom prst="rect">
            <a:avLst/>
          </a:prstGeom>
          <a:noFill/>
        </p:spPr>
      </p:pic>
      <p:sp>
        <p:nvSpPr>
          <p:cNvPr id="8195" name="Text Box 3"/>
          <p:cNvSpPr txBox="1">
            <a:spLocks noChangeArrowheads="1"/>
          </p:cNvSpPr>
          <p:nvPr/>
        </p:nvSpPr>
        <p:spPr bwMode="auto">
          <a:xfrm>
            <a:off x="250825" y="1779588"/>
            <a:ext cx="8642350" cy="3146425"/>
          </a:xfrm>
          <a:prstGeom prst="rect">
            <a:avLst/>
          </a:prstGeom>
          <a:solidFill>
            <a:schemeClr val="bg1"/>
          </a:solidFill>
          <a:ln w="9525">
            <a:solidFill>
              <a:srgbClr val="33CC33"/>
            </a:solidFill>
            <a:miter lim="800000"/>
            <a:headEnd/>
            <a:tailEnd/>
          </a:ln>
          <a:effectLst/>
        </p:spPr>
        <p:txBody>
          <a:bodyPr>
            <a:spAutoFit/>
          </a:bodyPr>
          <a:lstStyle/>
          <a:p>
            <a:r>
              <a:rPr lang="ca-ES" sz="2200" b="1"/>
              <a:t>Projects of the Acute Endophenotypes group:</a:t>
            </a:r>
          </a:p>
          <a:p>
            <a:endParaRPr lang="ca-ES" sz="2200"/>
          </a:p>
          <a:p>
            <a:r>
              <a:rPr lang="ca-ES" sz="2200"/>
              <a:t>Joan Montaner Barcelona University: </a:t>
            </a:r>
          </a:p>
          <a:p>
            <a:endParaRPr lang="ca-ES" sz="2200"/>
          </a:p>
          <a:p>
            <a:r>
              <a:rPr lang="ca-ES" sz="2200" b="1"/>
              <a:t>1-Genetics of infections during the acute phase of stroke.</a:t>
            </a:r>
          </a:p>
          <a:p>
            <a:r>
              <a:rPr lang="ca-ES" sz="2200"/>
              <a:t>  Spanish grant funded. </a:t>
            </a:r>
          </a:p>
          <a:p>
            <a:r>
              <a:rPr lang="ca-ES" sz="2200"/>
              <a:t>  More collaborators needed</a:t>
            </a:r>
          </a:p>
          <a:p>
            <a:r>
              <a:rPr lang="ca-ES" sz="2200"/>
              <a:t>  Timelines: 2015-2016.</a:t>
            </a:r>
          </a:p>
          <a:p>
            <a:r>
              <a:rPr lang="ca-ES" sz="2400">
                <a:latin typeface="Book Antiqua" pitchFamily="18" charset="0"/>
              </a:rPr>
              <a:t>    </a:t>
            </a:r>
          </a:p>
        </p:txBody>
      </p:sp>
      <p:sp>
        <p:nvSpPr>
          <p:cNvPr id="8198" name="Text Box 6"/>
          <p:cNvSpPr txBox="1">
            <a:spLocks noChangeArrowheads="1"/>
          </p:cNvSpPr>
          <p:nvPr/>
        </p:nvSpPr>
        <p:spPr bwMode="auto">
          <a:xfrm>
            <a:off x="1476375" y="401638"/>
            <a:ext cx="5529263" cy="579437"/>
          </a:xfrm>
          <a:prstGeom prst="rect">
            <a:avLst/>
          </a:prstGeom>
          <a:noFill/>
          <a:ln w="9525">
            <a:noFill/>
            <a:miter lim="800000"/>
            <a:headEnd/>
            <a:tailEnd/>
          </a:ln>
          <a:effectLst/>
        </p:spPr>
        <p:txBody>
          <a:bodyPr wrap="none">
            <a:spAutoFit/>
          </a:bodyPr>
          <a:lstStyle/>
          <a:p>
            <a:r>
              <a:rPr lang="ca-ES" sz="3200">
                <a:solidFill>
                  <a:schemeClr val="bg1"/>
                </a:solidFill>
              </a:rPr>
              <a:t>Acute Endophenotypes group</a:t>
            </a:r>
            <a:endParaRPr lang="es-ES" sz="3200">
              <a:solidFill>
                <a:schemeClr val="bg1"/>
              </a:solidFill>
            </a:endParaRPr>
          </a:p>
        </p:txBody>
      </p:sp>
      <p:sp>
        <p:nvSpPr>
          <p:cNvPr id="8199" name="Rectangle 7"/>
          <p:cNvSpPr>
            <a:spLocks noChangeArrowheads="1"/>
          </p:cNvSpPr>
          <p:nvPr/>
        </p:nvSpPr>
        <p:spPr bwMode="auto">
          <a:xfrm>
            <a:off x="1042988" y="1052513"/>
            <a:ext cx="8101012" cy="73025"/>
          </a:xfrm>
          <a:prstGeom prst="rect">
            <a:avLst/>
          </a:prstGeom>
          <a:gradFill rotWithShape="1">
            <a:gsLst>
              <a:gs pos="0">
                <a:srgbClr val="33CC33"/>
              </a:gs>
              <a:gs pos="100000">
                <a:srgbClr val="33CC33">
                  <a:gamma/>
                  <a:shade val="46275"/>
                  <a:invGamma/>
                </a:srgbClr>
              </a:gs>
            </a:gsLst>
            <a:lin ang="0" scaled="1"/>
          </a:gradFill>
          <a:ln w="9525">
            <a:solidFill>
              <a:schemeClr val="bg1"/>
            </a:solidFill>
            <a:miter lim="800000"/>
            <a:headEnd/>
            <a:tailEnd/>
          </a:ln>
          <a:effectLst/>
        </p:spPr>
        <p:txBody>
          <a:bodyPr wrap="none" anchor="ctr"/>
          <a:lstStyle/>
          <a:p>
            <a:endParaRPr lang="en-GB"/>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ondos Elegantes para sus Presentaciones en Power Point"/>
          <p:cNvPicPr>
            <a:picLocks noChangeAspect="1" noChangeArrowheads="1"/>
          </p:cNvPicPr>
          <p:nvPr/>
        </p:nvPicPr>
        <p:blipFill>
          <a:blip r:embed="rId2" cstate="print"/>
          <a:srcRect/>
          <a:stretch>
            <a:fillRect/>
          </a:stretch>
        </p:blipFill>
        <p:spPr bwMode="auto">
          <a:xfrm>
            <a:off x="-36513" y="-14288"/>
            <a:ext cx="9197976" cy="6899276"/>
          </a:xfrm>
          <a:prstGeom prst="rect">
            <a:avLst/>
          </a:prstGeom>
          <a:noFill/>
        </p:spPr>
      </p:pic>
      <p:sp>
        <p:nvSpPr>
          <p:cNvPr id="11267" name="Text Box 3"/>
          <p:cNvSpPr txBox="1">
            <a:spLocks noChangeArrowheads="1"/>
          </p:cNvSpPr>
          <p:nvPr/>
        </p:nvSpPr>
        <p:spPr bwMode="auto">
          <a:xfrm>
            <a:off x="250825" y="1533525"/>
            <a:ext cx="8532813" cy="4121150"/>
          </a:xfrm>
          <a:prstGeom prst="rect">
            <a:avLst/>
          </a:prstGeom>
          <a:solidFill>
            <a:schemeClr val="bg1"/>
          </a:solidFill>
          <a:ln w="9525">
            <a:solidFill>
              <a:srgbClr val="33CC33"/>
            </a:solidFill>
            <a:miter lim="800000"/>
            <a:headEnd/>
            <a:tailEnd/>
          </a:ln>
          <a:effectLst/>
        </p:spPr>
        <p:txBody>
          <a:bodyPr>
            <a:spAutoFit/>
          </a:bodyPr>
          <a:lstStyle/>
          <a:p>
            <a:r>
              <a:rPr lang="ca-ES" sz="2200" b="1" u="sng"/>
              <a:t>Submitted grants involving the Acute Endophenotypes group:</a:t>
            </a:r>
          </a:p>
          <a:p>
            <a:endParaRPr lang="ca-ES" sz="2200"/>
          </a:p>
          <a:p>
            <a:r>
              <a:rPr lang="ca-ES" sz="2200"/>
              <a:t>Jin-Moo Lee/J. Montaner/C. Cruchaga: R01 NIH grant. Genetics of Delta NIHSS. FUNDED</a:t>
            </a:r>
          </a:p>
          <a:p>
            <a:endParaRPr lang="ca-ES" sz="2200"/>
          </a:p>
          <a:p>
            <a:r>
              <a:rPr lang="ca-ES" sz="2200"/>
              <a:t>Jane Maguire/Chris Levi: Australian national grant. FUNDED</a:t>
            </a:r>
          </a:p>
          <a:p>
            <a:endParaRPr lang="ca-ES" sz="2200"/>
          </a:p>
          <a:p>
            <a:r>
              <a:rPr lang="ca-ES" sz="2200"/>
              <a:t>Israel Fernandez/Joan Montaner: European grants, Horizon 2020.</a:t>
            </a:r>
          </a:p>
          <a:p>
            <a:r>
              <a:rPr lang="ca-ES" sz="2200"/>
              <a:t>NOT FUNDED.</a:t>
            </a:r>
          </a:p>
          <a:p>
            <a:endParaRPr lang="ca-ES" sz="2200"/>
          </a:p>
          <a:p>
            <a:r>
              <a:rPr lang="ca-ES" sz="2200"/>
              <a:t>Israel Fernandez: Spanish National grant, in review.</a:t>
            </a:r>
          </a:p>
          <a:p>
            <a:endParaRPr lang="ca-ES" sz="2200"/>
          </a:p>
        </p:txBody>
      </p:sp>
      <p:sp>
        <p:nvSpPr>
          <p:cNvPr id="11270" name="Text Box 6"/>
          <p:cNvSpPr txBox="1">
            <a:spLocks noChangeArrowheads="1"/>
          </p:cNvSpPr>
          <p:nvPr/>
        </p:nvSpPr>
        <p:spPr bwMode="auto">
          <a:xfrm>
            <a:off x="1476375" y="401638"/>
            <a:ext cx="5529263" cy="579437"/>
          </a:xfrm>
          <a:prstGeom prst="rect">
            <a:avLst/>
          </a:prstGeom>
          <a:noFill/>
          <a:ln w="9525">
            <a:noFill/>
            <a:miter lim="800000"/>
            <a:headEnd/>
            <a:tailEnd/>
          </a:ln>
          <a:effectLst/>
        </p:spPr>
        <p:txBody>
          <a:bodyPr wrap="none">
            <a:spAutoFit/>
          </a:bodyPr>
          <a:lstStyle/>
          <a:p>
            <a:r>
              <a:rPr lang="ca-ES" sz="3200">
                <a:solidFill>
                  <a:schemeClr val="bg1"/>
                </a:solidFill>
              </a:rPr>
              <a:t>Acute Endophenotypes group</a:t>
            </a:r>
            <a:endParaRPr lang="es-ES" sz="3200">
              <a:solidFill>
                <a:schemeClr val="bg1"/>
              </a:solidFill>
            </a:endParaRPr>
          </a:p>
        </p:txBody>
      </p:sp>
      <p:sp>
        <p:nvSpPr>
          <p:cNvPr id="11271" name="Rectangle 7"/>
          <p:cNvSpPr>
            <a:spLocks noChangeArrowheads="1"/>
          </p:cNvSpPr>
          <p:nvPr/>
        </p:nvSpPr>
        <p:spPr bwMode="auto">
          <a:xfrm>
            <a:off x="1042988" y="1052513"/>
            <a:ext cx="8101012" cy="73025"/>
          </a:xfrm>
          <a:prstGeom prst="rect">
            <a:avLst/>
          </a:prstGeom>
          <a:gradFill rotWithShape="1">
            <a:gsLst>
              <a:gs pos="0">
                <a:srgbClr val="33CC33"/>
              </a:gs>
              <a:gs pos="100000">
                <a:srgbClr val="33CC33">
                  <a:gamma/>
                  <a:shade val="46275"/>
                  <a:invGamma/>
                </a:srgbClr>
              </a:gs>
            </a:gsLst>
            <a:lin ang="0" scaled="1"/>
          </a:gradFill>
          <a:ln w="9525">
            <a:solidFill>
              <a:schemeClr val="bg1"/>
            </a:solidFill>
            <a:miter lim="800000"/>
            <a:headEnd/>
            <a:tailEnd/>
          </a:ln>
          <a:effectLst/>
        </p:spPr>
        <p:txBody>
          <a:bodyPr wrap="none" anchor="ctr"/>
          <a:lstStyle/>
          <a:p>
            <a:endParaRPr lang="en-GB"/>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ondos Elegantes para sus Presentaciones en Power Point"/>
          <p:cNvPicPr>
            <a:picLocks noChangeAspect="1" noChangeArrowheads="1"/>
          </p:cNvPicPr>
          <p:nvPr/>
        </p:nvPicPr>
        <p:blipFill>
          <a:blip r:embed="rId2" cstate="print"/>
          <a:srcRect/>
          <a:stretch>
            <a:fillRect/>
          </a:stretch>
        </p:blipFill>
        <p:spPr bwMode="auto">
          <a:xfrm>
            <a:off x="-36513" y="-14288"/>
            <a:ext cx="9197976" cy="6899276"/>
          </a:xfrm>
          <a:prstGeom prst="rect">
            <a:avLst/>
          </a:prstGeom>
          <a:noFill/>
        </p:spPr>
      </p:pic>
      <p:sp>
        <p:nvSpPr>
          <p:cNvPr id="5123" name="Text Box 3"/>
          <p:cNvSpPr txBox="1">
            <a:spLocks noChangeArrowheads="1"/>
          </p:cNvSpPr>
          <p:nvPr/>
        </p:nvSpPr>
        <p:spPr bwMode="auto">
          <a:xfrm>
            <a:off x="250825" y="1533525"/>
            <a:ext cx="8532813" cy="4456113"/>
          </a:xfrm>
          <a:prstGeom prst="rect">
            <a:avLst/>
          </a:prstGeom>
          <a:solidFill>
            <a:schemeClr val="bg1"/>
          </a:solidFill>
          <a:ln w="9525">
            <a:solidFill>
              <a:srgbClr val="33CC33"/>
            </a:solidFill>
            <a:miter lim="800000"/>
            <a:headEnd/>
            <a:tailEnd/>
          </a:ln>
          <a:effectLst/>
        </p:spPr>
        <p:txBody>
          <a:bodyPr>
            <a:spAutoFit/>
          </a:bodyPr>
          <a:lstStyle/>
          <a:p>
            <a:r>
              <a:rPr lang="ca-ES" sz="2200" b="1" u="sng"/>
              <a:t>Submission of new grants of the Acute Endophenotypes group:</a:t>
            </a:r>
          </a:p>
          <a:p>
            <a:endParaRPr lang="ca-ES" sz="2200"/>
          </a:p>
          <a:p>
            <a:r>
              <a:rPr lang="ca-ES" sz="2200"/>
              <a:t>Jin-Moo Lee: R01 NIH grant. Genetics of edema and HT volume during the Acute phase of stroke.</a:t>
            </a:r>
          </a:p>
          <a:p>
            <a:endParaRPr lang="ca-ES" sz="2200"/>
          </a:p>
          <a:p>
            <a:endParaRPr lang="ca-ES" sz="2200"/>
          </a:p>
          <a:p>
            <a:endParaRPr lang="ca-ES" sz="2200"/>
          </a:p>
          <a:p>
            <a:r>
              <a:rPr lang="ca-ES" sz="2200"/>
              <a:t>Israel Fernandez/Joan Montaner: European grants, Horizon 2020,</a:t>
            </a:r>
          </a:p>
          <a:p>
            <a:r>
              <a:rPr lang="ca-ES" sz="2200"/>
              <a:t>Genetic algorithmn to predict the response to rt-PA.</a:t>
            </a:r>
          </a:p>
          <a:p>
            <a:endParaRPr lang="ca-ES" sz="2200"/>
          </a:p>
          <a:p>
            <a:endParaRPr lang="ca-ES" sz="2200"/>
          </a:p>
          <a:p>
            <a:endParaRPr lang="ca-ES" sz="2200"/>
          </a:p>
        </p:txBody>
      </p:sp>
      <p:pic>
        <p:nvPicPr>
          <p:cNvPr id="5125" name="Picture 5" descr="horizon2020_0"/>
          <p:cNvPicPr>
            <a:picLocks noChangeAspect="1" noChangeArrowheads="1"/>
          </p:cNvPicPr>
          <p:nvPr/>
        </p:nvPicPr>
        <p:blipFill>
          <a:blip r:embed="rId3" cstate="print"/>
          <a:srcRect/>
          <a:stretch>
            <a:fillRect/>
          </a:stretch>
        </p:blipFill>
        <p:spPr bwMode="auto">
          <a:xfrm>
            <a:off x="6300788" y="5100638"/>
            <a:ext cx="2411412" cy="1352550"/>
          </a:xfrm>
          <a:prstGeom prst="rect">
            <a:avLst/>
          </a:prstGeom>
          <a:noFill/>
          <a:ln w="9525">
            <a:solidFill>
              <a:srgbClr val="0099FF"/>
            </a:solidFill>
            <a:miter lim="800000"/>
            <a:headEnd/>
            <a:tailEnd/>
          </a:ln>
        </p:spPr>
      </p:pic>
      <p:pic>
        <p:nvPicPr>
          <p:cNvPr id="5127" name="Picture 7" descr="National Institutes of Health (NIH) - Turning Discovery Into Health"/>
          <p:cNvPicPr>
            <a:picLocks noChangeAspect="1" noChangeArrowheads="1"/>
          </p:cNvPicPr>
          <p:nvPr/>
        </p:nvPicPr>
        <p:blipFill>
          <a:blip r:embed="rId4" cstate="print"/>
          <a:srcRect/>
          <a:stretch>
            <a:fillRect/>
          </a:stretch>
        </p:blipFill>
        <p:spPr bwMode="auto">
          <a:xfrm>
            <a:off x="4427538" y="3433763"/>
            <a:ext cx="3724275" cy="571500"/>
          </a:xfrm>
          <a:prstGeom prst="rect">
            <a:avLst/>
          </a:prstGeom>
          <a:noFill/>
        </p:spPr>
      </p:pic>
      <p:sp>
        <p:nvSpPr>
          <p:cNvPr id="5129" name="Text Box 9"/>
          <p:cNvSpPr txBox="1">
            <a:spLocks noChangeArrowheads="1"/>
          </p:cNvSpPr>
          <p:nvPr/>
        </p:nvSpPr>
        <p:spPr bwMode="auto">
          <a:xfrm>
            <a:off x="1476375" y="401638"/>
            <a:ext cx="5529263" cy="579437"/>
          </a:xfrm>
          <a:prstGeom prst="rect">
            <a:avLst/>
          </a:prstGeom>
          <a:noFill/>
          <a:ln w="9525">
            <a:noFill/>
            <a:miter lim="800000"/>
            <a:headEnd/>
            <a:tailEnd/>
          </a:ln>
          <a:effectLst/>
        </p:spPr>
        <p:txBody>
          <a:bodyPr wrap="none">
            <a:spAutoFit/>
          </a:bodyPr>
          <a:lstStyle/>
          <a:p>
            <a:r>
              <a:rPr lang="ca-ES" sz="3200">
                <a:solidFill>
                  <a:schemeClr val="bg1"/>
                </a:solidFill>
              </a:rPr>
              <a:t>Acute Endophenotypes group</a:t>
            </a:r>
            <a:endParaRPr lang="es-ES" sz="3200">
              <a:solidFill>
                <a:schemeClr val="bg1"/>
              </a:solidFill>
            </a:endParaRPr>
          </a:p>
        </p:txBody>
      </p:sp>
      <p:sp>
        <p:nvSpPr>
          <p:cNvPr id="5130" name="Rectangle 10"/>
          <p:cNvSpPr>
            <a:spLocks noChangeArrowheads="1"/>
          </p:cNvSpPr>
          <p:nvPr/>
        </p:nvSpPr>
        <p:spPr bwMode="auto">
          <a:xfrm>
            <a:off x="1042988" y="1052513"/>
            <a:ext cx="8101012" cy="73025"/>
          </a:xfrm>
          <a:prstGeom prst="rect">
            <a:avLst/>
          </a:prstGeom>
          <a:gradFill rotWithShape="1">
            <a:gsLst>
              <a:gs pos="0">
                <a:srgbClr val="33CC33"/>
              </a:gs>
              <a:gs pos="100000">
                <a:srgbClr val="33CC33">
                  <a:gamma/>
                  <a:shade val="46275"/>
                  <a:invGamma/>
                </a:srgbClr>
              </a:gs>
            </a:gsLst>
            <a:lin ang="0" scaled="1"/>
          </a:gradFill>
          <a:ln w="9525">
            <a:solidFill>
              <a:schemeClr val="bg1"/>
            </a:solidFill>
            <a:miter lim="800000"/>
            <a:headEnd/>
            <a:tailEnd/>
          </a:ln>
          <a:effectLst/>
        </p:spPr>
        <p:txBody>
          <a:bodyPr wrap="none" anchor="ctr"/>
          <a:lstStyle/>
          <a:p>
            <a:endParaRPr lang="en-GB"/>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ondos Elegantes para sus Presentaciones en Power Point"/>
          <p:cNvPicPr>
            <a:picLocks noChangeAspect="1" noChangeArrowheads="1"/>
          </p:cNvPicPr>
          <p:nvPr/>
        </p:nvPicPr>
        <p:blipFill>
          <a:blip r:embed="rId2" cstate="print"/>
          <a:srcRect/>
          <a:stretch>
            <a:fillRect/>
          </a:stretch>
        </p:blipFill>
        <p:spPr bwMode="auto">
          <a:xfrm>
            <a:off x="-36513" y="-14288"/>
            <a:ext cx="9197976" cy="6899276"/>
          </a:xfrm>
          <a:prstGeom prst="rect">
            <a:avLst/>
          </a:prstGeom>
          <a:noFill/>
        </p:spPr>
      </p:pic>
      <p:sp>
        <p:nvSpPr>
          <p:cNvPr id="10243" name="Text Box 3"/>
          <p:cNvSpPr txBox="1">
            <a:spLocks noChangeArrowheads="1"/>
          </p:cNvSpPr>
          <p:nvPr/>
        </p:nvSpPr>
        <p:spPr bwMode="auto">
          <a:xfrm>
            <a:off x="250825" y="1939925"/>
            <a:ext cx="8532813" cy="1776413"/>
          </a:xfrm>
          <a:prstGeom prst="rect">
            <a:avLst/>
          </a:prstGeom>
          <a:solidFill>
            <a:schemeClr val="bg1"/>
          </a:solidFill>
          <a:ln w="9525">
            <a:solidFill>
              <a:srgbClr val="33CC33"/>
            </a:solidFill>
            <a:miter lim="800000"/>
            <a:headEnd/>
            <a:tailEnd/>
          </a:ln>
          <a:effectLst/>
        </p:spPr>
        <p:txBody>
          <a:bodyPr>
            <a:spAutoFit/>
          </a:bodyPr>
          <a:lstStyle/>
          <a:p>
            <a:r>
              <a:rPr lang="ca-ES" sz="2200"/>
              <a:t>The groups interested in these projects or in other endophenotypes of the acute phase of stroke please join, you will be very wellcome.</a:t>
            </a:r>
          </a:p>
          <a:p>
            <a:endParaRPr lang="ca-ES" sz="2200"/>
          </a:p>
          <a:p>
            <a:pPr algn="ctr"/>
            <a:r>
              <a:rPr lang="ca-ES" sz="2200"/>
              <a:t>Thanks!</a:t>
            </a:r>
          </a:p>
          <a:p>
            <a:pPr algn="ctr"/>
            <a:endParaRPr lang="ca-ES" sz="2200"/>
          </a:p>
        </p:txBody>
      </p:sp>
      <p:sp>
        <p:nvSpPr>
          <p:cNvPr id="10246" name="Text Box 6"/>
          <p:cNvSpPr txBox="1">
            <a:spLocks noChangeArrowheads="1"/>
          </p:cNvSpPr>
          <p:nvPr/>
        </p:nvSpPr>
        <p:spPr bwMode="auto">
          <a:xfrm>
            <a:off x="1476375" y="401638"/>
            <a:ext cx="5529263" cy="579437"/>
          </a:xfrm>
          <a:prstGeom prst="rect">
            <a:avLst/>
          </a:prstGeom>
          <a:noFill/>
          <a:ln w="9525">
            <a:noFill/>
            <a:miter lim="800000"/>
            <a:headEnd/>
            <a:tailEnd/>
          </a:ln>
          <a:effectLst/>
        </p:spPr>
        <p:txBody>
          <a:bodyPr wrap="none">
            <a:spAutoFit/>
          </a:bodyPr>
          <a:lstStyle/>
          <a:p>
            <a:r>
              <a:rPr lang="ca-ES" sz="3200">
                <a:solidFill>
                  <a:schemeClr val="bg1"/>
                </a:solidFill>
              </a:rPr>
              <a:t>Acute Endophenotypes group</a:t>
            </a:r>
            <a:endParaRPr lang="es-ES" sz="3200">
              <a:solidFill>
                <a:schemeClr val="bg1"/>
              </a:solidFill>
            </a:endParaRPr>
          </a:p>
        </p:txBody>
      </p:sp>
      <p:sp>
        <p:nvSpPr>
          <p:cNvPr id="10247" name="Rectangle 7"/>
          <p:cNvSpPr>
            <a:spLocks noChangeArrowheads="1"/>
          </p:cNvSpPr>
          <p:nvPr/>
        </p:nvSpPr>
        <p:spPr bwMode="auto">
          <a:xfrm>
            <a:off x="1042988" y="1052513"/>
            <a:ext cx="8101012" cy="73025"/>
          </a:xfrm>
          <a:prstGeom prst="rect">
            <a:avLst/>
          </a:prstGeom>
          <a:gradFill rotWithShape="1">
            <a:gsLst>
              <a:gs pos="0">
                <a:srgbClr val="33CC33"/>
              </a:gs>
              <a:gs pos="100000">
                <a:srgbClr val="33CC33">
                  <a:gamma/>
                  <a:shade val="46275"/>
                  <a:invGamma/>
                </a:srgbClr>
              </a:gs>
            </a:gsLst>
            <a:lin ang="0" scaled="1"/>
          </a:gradFill>
          <a:ln w="9525">
            <a:solidFill>
              <a:schemeClr val="bg1"/>
            </a:solidFill>
            <a:miter lim="800000"/>
            <a:headEnd/>
            <a:tailEnd/>
          </a:ln>
          <a:effectLst/>
        </p:spPr>
        <p:txBody>
          <a:bodyPr wrap="none" anchor="ctr"/>
          <a:lstStyle/>
          <a:p>
            <a:endParaRPr lang="en-GB"/>
          </a:p>
        </p:txBody>
      </p:sp>
      <p:sp>
        <p:nvSpPr>
          <p:cNvPr id="10248" name="Text Box 8"/>
          <p:cNvSpPr txBox="1">
            <a:spLocks noChangeArrowheads="1"/>
          </p:cNvSpPr>
          <p:nvPr/>
        </p:nvSpPr>
        <p:spPr bwMode="auto">
          <a:xfrm>
            <a:off x="4500563" y="5492750"/>
            <a:ext cx="4724400" cy="1465263"/>
          </a:xfrm>
          <a:prstGeom prst="rect">
            <a:avLst/>
          </a:prstGeom>
          <a:noFill/>
          <a:ln w="9525">
            <a:noFill/>
            <a:miter lim="800000"/>
            <a:headEnd/>
            <a:tailEnd/>
          </a:ln>
          <a:effectLst/>
        </p:spPr>
        <p:txBody>
          <a:bodyPr wrap="none">
            <a:spAutoFit/>
          </a:bodyPr>
          <a:lstStyle/>
          <a:p>
            <a:r>
              <a:rPr lang="ca-ES" b="1">
                <a:solidFill>
                  <a:schemeClr val="accent2"/>
                </a:solidFill>
              </a:rPr>
              <a:t>E-mails: israelcadenas@yahoo.es</a:t>
            </a:r>
          </a:p>
          <a:p>
            <a:r>
              <a:rPr lang="es-ES" b="1">
                <a:solidFill>
                  <a:schemeClr val="accent2"/>
                </a:solidFill>
              </a:rPr>
              <a:t>               leejm@neuro.wustl.edu  </a:t>
            </a:r>
          </a:p>
          <a:p>
            <a:r>
              <a:rPr lang="es-ES" b="1">
                <a:solidFill>
                  <a:schemeClr val="accent2"/>
                </a:solidFill>
              </a:rPr>
              <a:t>               jane.maguire@newcastle.edu.au</a:t>
            </a:r>
            <a:r>
              <a:rPr lang="es-ES">
                <a:solidFill>
                  <a:schemeClr val="accent2"/>
                </a:solidFill>
              </a:rPr>
              <a:t> </a:t>
            </a:r>
            <a:endParaRPr lang="ca-ES">
              <a:solidFill>
                <a:schemeClr val="accent2"/>
              </a:solidFill>
            </a:endParaRPr>
          </a:p>
          <a:p>
            <a:endParaRPr lang="ca-ES">
              <a:solidFill>
                <a:schemeClr val="accent2"/>
              </a:solidFill>
            </a:endParaRPr>
          </a:p>
          <a:p>
            <a:endParaRPr lang="es-ES">
              <a:solidFill>
                <a:schemeClr val="accent2"/>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399</TotalTime>
  <Words>521</Words>
  <Application>Microsoft Office PowerPoint</Application>
  <PresentationFormat>On-screen Show (4:3)</PresentationFormat>
  <Paragraphs>84</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Book Antiqua</vt:lpstr>
      <vt:lpstr>Diseño predeterminado</vt:lpstr>
      <vt:lpstr>Slide 1</vt:lpstr>
      <vt:lpstr>Slide 2</vt:lpstr>
      <vt:lpstr>Slide 3</vt:lpstr>
      <vt:lpstr>Slide 4</vt:lpstr>
      <vt:lpstr>Slide 5</vt:lpstr>
      <vt:lpstr>Slide 6</vt:lpstr>
      <vt:lpstr>Slide 7</vt:lpstr>
      <vt:lpstr>Slide 8</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Raquel</dc:creator>
  <cp:lastModifiedBy>Stephen Bevan</cp:lastModifiedBy>
  <cp:revision>15</cp:revision>
  <dcterms:created xsi:type="dcterms:W3CDTF">2014-10-27T13:13:34Z</dcterms:created>
  <dcterms:modified xsi:type="dcterms:W3CDTF">2014-12-08T11:44:56Z</dcterms:modified>
</cp:coreProperties>
</file>