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9" r:id="rId4"/>
    <p:sldId id="260" r:id="rId5"/>
    <p:sldId id="278" r:id="rId6"/>
    <p:sldId id="272" r:id="rId7"/>
    <p:sldId id="279" r:id="rId8"/>
    <p:sldId id="261" r:id="rId9"/>
    <p:sldId id="262" r:id="rId10"/>
    <p:sldId id="263" r:id="rId11"/>
    <p:sldId id="281" r:id="rId12"/>
    <p:sldId id="264" r:id="rId13"/>
    <p:sldId id="276" r:id="rId14"/>
    <p:sldId id="274" r:id="rId15"/>
    <p:sldId id="275" r:id="rId16"/>
    <p:sldId id="280" r:id="rId1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"/>
          </a:p>
        </p:txBody>
      </p:sp>
      <p:sp>
        <p:nvSpPr>
          <p:cNvPr id="1024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288298B-2570-47B2-B825-DE185C6F61B5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7FB9D5-D224-4E33-8A51-59AA55FF629E}" type="slidenum">
              <a:rPr lang="es-ES"/>
              <a:pPr/>
              <a:t>3</a:t>
            </a:fld>
            <a:endParaRPr lang="es-ES"/>
          </a:p>
        </p:txBody>
      </p:sp>
      <p:sp>
        <p:nvSpPr>
          <p:cNvPr id="184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ca-ES"/>
              <a:t>Despite the great benefits of rt-PA 2-6% of patients suffer symptomatic HT and 30-40% do not recanalizate or do it too late.</a:t>
            </a:r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ECEE11-C722-4529-B998-5A8D780EAB36}" type="slidenum">
              <a:rPr lang="es-ES"/>
              <a:pPr/>
              <a:t>9</a:t>
            </a:fld>
            <a:endParaRPr lang="es-ES"/>
          </a:p>
        </p:txBody>
      </p:sp>
      <p:sp>
        <p:nvSpPr>
          <p:cNvPr id="112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ca-ES"/>
              <a:t>DBP: Diastolic blood preassure (before rt-PA), OTT: Onset to treatment. Using the Beta values (OR) of logistic regression we generated a clinical-genetic algorithm </a:t>
            </a:r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16B7CD-25A0-4622-BE5D-9B41F0B0D140}" type="slidenum">
              <a:rPr lang="es-ES"/>
              <a:pPr/>
              <a:t>10</a:t>
            </a:fld>
            <a:endParaRPr lang="es-ES"/>
          </a:p>
        </p:txBody>
      </p:sp>
      <p:sp>
        <p:nvSpPr>
          <p:cNvPr id="194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ca-ES"/>
              <a:t>The clinical-genetic algorithm presented significant higher AUCs compared to previous HAT score and clinical variable alone. This better prediction was confirmed in a validation cohort. CG: clinical genetics score.</a:t>
            </a:r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A06F-5A4D-4436-9793-AB7D818FD470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F77B2E-591C-4B50-849B-F51FA5F9833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CD7329-7A00-4932-8869-DBDBC90859F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7E1F9F-8DAE-426F-BE49-C1AED661372D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CF2316-C544-41EA-BF92-F43088B0710D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4BC7AA-1BD7-440F-947D-8462CE63890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AED2DF-E803-4A94-BF9E-C8DE893A350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FA86CD-D37A-4F40-812D-540174C2DD2F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25BB0C-AEA2-40B3-85B5-0DB6977A97FF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F79AD-C915-494B-BE01-6993565B3AD4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99B076-148B-4B8D-B169-999E43771300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2B4A996-EC04-47EA-A8D6-9D7F4916B109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oleObject" Target="../embeddings/oleObject9.bin"/><Relationship Id="rId18" Type="http://schemas.openxmlformats.org/officeDocument/2006/relationships/oleObject" Target="../embeddings/oleObject14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9.png"/><Relationship Id="rId17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12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11.bin"/><Relationship Id="rId10" Type="http://schemas.openxmlformats.org/officeDocument/2006/relationships/oleObject" Target="../embeddings/oleObject7.bin"/><Relationship Id="rId19" Type="http://schemas.openxmlformats.org/officeDocument/2006/relationships/image" Target="../media/image1.jpeg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Relationship Id="rId14" Type="http://schemas.openxmlformats.org/officeDocument/2006/relationships/oleObject" Target="../embeddings/oleObject10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2195513" y="1484313"/>
            <a:ext cx="4514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 b="1"/>
              <a:t>Hemorrhagic Transformation after rt-PA</a:t>
            </a:r>
            <a:endParaRPr lang="es-ES" b="1"/>
          </a:p>
        </p:txBody>
      </p:sp>
      <p:pic>
        <p:nvPicPr>
          <p:cNvPr id="2072" name="Picture 24" descr="Pharmacogenetics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8913"/>
            <a:ext cx="1446213" cy="1174750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</p:spPr>
      </p:pic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3238500" y="5157788"/>
            <a:ext cx="21256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a-ES" sz="1600"/>
              <a:t>Paris ISGC workshop</a:t>
            </a:r>
            <a:endParaRPr lang="es-ES" sz="1600"/>
          </a:p>
        </p:txBody>
      </p:sp>
      <p:sp>
        <p:nvSpPr>
          <p:cNvPr id="2074" name="Rectangle 26"/>
          <p:cNvSpPr>
            <a:spLocks noChangeArrowheads="1"/>
          </p:cNvSpPr>
          <p:nvPr/>
        </p:nvSpPr>
        <p:spPr bwMode="auto">
          <a:xfrm>
            <a:off x="917575" y="5661025"/>
            <a:ext cx="754221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i="1"/>
              <a:t>Israel Fernández-Cadenas, Stroke Pharmacogenomics and Genetics, Fundació Docència i Recerca MutuaTerrassa and Neurovascular Research Laboratory, Barcelona, Spain.</a:t>
            </a:r>
            <a:endParaRPr lang="es-ES" sz="1400" i="1"/>
          </a:p>
        </p:txBody>
      </p:sp>
      <p:pic>
        <p:nvPicPr>
          <p:cNvPr id="2085" name="Picture 37" descr="Ivpd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4188" y="2060575"/>
            <a:ext cx="5481637" cy="2976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2"/>
          <p:cNvSpPr>
            <a:spLocks noChangeShapeType="1"/>
          </p:cNvSpPr>
          <p:nvPr/>
        </p:nvSpPr>
        <p:spPr bwMode="auto">
          <a:xfrm>
            <a:off x="1619250" y="1052513"/>
            <a:ext cx="6048375" cy="0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pic>
        <p:nvPicPr>
          <p:cNvPr id="3077" name="Image 6" descr="muñecos_tPAok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3825" y="3860800"/>
            <a:ext cx="6273800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25" y="1214438"/>
            <a:ext cx="712311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217738" y="476250"/>
            <a:ext cx="451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 b="1"/>
              <a:t>Hemorrhagic Transformation after rt-PA</a:t>
            </a:r>
            <a:endParaRPr lang="es-ES" b="1"/>
          </a:p>
        </p:txBody>
      </p:sp>
      <p:pic>
        <p:nvPicPr>
          <p:cNvPr id="3082" name="Picture 10" descr="Pharmacogenetics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284163"/>
            <a:ext cx="1301750" cy="1057275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>
            <a:off x="1619250" y="1052513"/>
            <a:ext cx="6048375" cy="0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5156" name="Rectangle 2"/>
          <p:cNvSpPr>
            <a:spLocks noChangeArrowheads="1"/>
          </p:cNvSpPr>
          <p:nvPr/>
        </p:nvSpPr>
        <p:spPr bwMode="auto">
          <a:xfrm>
            <a:off x="684213" y="1412875"/>
            <a:ext cx="6191250" cy="1439863"/>
          </a:xfrm>
          <a:prstGeom prst="rect">
            <a:avLst/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157" name="Rectangle 3"/>
          <p:cNvSpPr>
            <a:spLocks noChangeArrowheads="1"/>
          </p:cNvSpPr>
          <p:nvPr/>
        </p:nvSpPr>
        <p:spPr bwMode="auto">
          <a:xfrm>
            <a:off x="684213" y="3035300"/>
            <a:ext cx="6191250" cy="1439863"/>
          </a:xfrm>
          <a:prstGeom prst="rect">
            <a:avLst/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158" name="Rectangle 4"/>
          <p:cNvSpPr>
            <a:spLocks noChangeArrowheads="1"/>
          </p:cNvSpPr>
          <p:nvPr/>
        </p:nvSpPr>
        <p:spPr bwMode="auto">
          <a:xfrm>
            <a:off x="684213" y="4652963"/>
            <a:ext cx="6191250" cy="1439862"/>
          </a:xfrm>
          <a:prstGeom prst="rect">
            <a:avLst/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aphicFrame>
        <p:nvGraphicFramePr>
          <p:cNvPr id="5159" name="Object 5"/>
          <p:cNvGraphicFramePr>
            <a:graphicFrameLocks noChangeAspect="1"/>
          </p:cNvGraphicFramePr>
          <p:nvPr/>
        </p:nvGraphicFramePr>
        <p:xfrm>
          <a:off x="3217863" y="4752975"/>
          <a:ext cx="1081087" cy="1227138"/>
        </p:xfrm>
        <a:graphic>
          <a:graphicData uri="http://schemas.openxmlformats.org/presentationml/2006/ole">
            <p:oleObj spid="_x0000_s5159" name="Foto de Photo Editor" r:id="rId4" imgW="1428949" imgH="1781424" progId="MSPhotoEd.3">
              <p:embed/>
            </p:oleObj>
          </a:graphicData>
        </a:graphic>
      </p:graphicFrame>
      <p:graphicFrame>
        <p:nvGraphicFramePr>
          <p:cNvPr id="5160" name="Object 6"/>
          <p:cNvGraphicFramePr>
            <a:graphicFrameLocks noChangeAspect="1"/>
          </p:cNvGraphicFramePr>
          <p:nvPr/>
        </p:nvGraphicFramePr>
        <p:xfrm>
          <a:off x="2070100" y="4748213"/>
          <a:ext cx="1155700" cy="1214437"/>
        </p:xfrm>
        <a:graphic>
          <a:graphicData uri="http://schemas.openxmlformats.org/presentationml/2006/ole">
            <p:oleObj spid="_x0000_s5160" name="Foto de Photo Editor" r:id="rId5" imgW="771429" imgH="923810" progId="MSPhotoEd.3">
              <p:embed/>
            </p:oleObj>
          </a:graphicData>
        </a:graphic>
      </p:graphicFrame>
      <p:graphicFrame>
        <p:nvGraphicFramePr>
          <p:cNvPr id="5161" name="Object 7"/>
          <p:cNvGraphicFramePr>
            <a:graphicFrameLocks noChangeAspect="1"/>
          </p:cNvGraphicFramePr>
          <p:nvPr/>
        </p:nvGraphicFramePr>
        <p:xfrm>
          <a:off x="808038" y="4748213"/>
          <a:ext cx="1306512" cy="1216025"/>
        </p:xfrm>
        <a:graphic>
          <a:graphicData uri="http://schemas.openxmlformats.org/presentationml/2006/ole">
            <p:oleObj spid="_x0000_s5161" name="Foto de Photo Editor" r:id="rId6" imgW="3552381" imgH="3142857" progId="MSPhotoEd.3">
              <p:embed/>
            </p:oleObj>
          </a:graphicData>
        </a:graphic>
      </p:graphicFrame>
      <p:graphicFrame>
        <p:nvGraphicFramePr>
          <p:cNvPr id="5162" name="Object 8"/>
          <p:cNvGraphicFramePr>
            <a:graphicFrameLocks noChangeAspect="1"/>
          </p:cNvGraphicFramePr>
          <p:nvPr/>
        </p:nvGraphicFramePr>
        <p:xfrm>
          <a:off x="776288" y="1497013"/>
          <a:ext cx="1308100" cy="1277937"/>
        </p:xfrm>
        <a:graphic>
          <a:graphicData uri="http://schemas.openxmlformats.org/presentationml/2006/ole">
            <p:oleObj spid="_x0000_s5162" name="Foto de Photo Editor" r:id="rId7" imgW="3115110" imgH="2295238" progId="MSPhotoEd.3">
              <p:embed/>
            </p:oleObj>
          </a:graphicData>
        </a:graphic>
      </p:graphicFrame>
      <p:graphicFrame>
        <p:nvGraphicFramePr>
          <p:cNvPr id="5163" name="Object 9"/>
          <p:cNvGraphicFramePr>
            <a:graphicFrameLocks noChangeAspect="1"/>
          </p:cNvGraphicFramePr>
          <p:nvPr/>
        </p:nvGraphicFramePr>
        <p:xfrm>
          <a:off x="2051050" y="1501775"/>
          <a:ext cx="1204913" cy="1274763"/>
        </p:xfrm>
        <a:graphic>
          <a:graphicData uri="http://schemas.openxmlformats.org/presentationml/2006/ole">
            <p:oleObj spid="_x0000_s5163" name="Foto de Photo Editor" r:id="rId8" imgW="828791" imgH="1000000" progId="MSPhotoEd.3">
              <p:embed/>
            </p:oleObj>
          </a:graphicData>
        </a:graphic>
      </p:graphicFrame>
      <p:graphicFrame>
        <p:nvGraphicFramePr>
          <p:cNvPr id="5164" name="Object 10"/>
          <p:cNvGraphicFramePr>
            <a:graphicFrameLocks noChangeAspect="1"/>
          </p:cNvGraphicFramePr>
          <p:nvPr/>
        </p:nvGraphicFramePr>
        <p:xfrm>
          <a:off x="3203575" y="1497013"/>
          <a:ext cx="1123950" cy="1277937"/>
        </p:xfrm>
        <a:graphic>
          <a:graphicData uri="http://schemas.openxmlformats.org/presentationml/2006/ole">
            <p:oleObj spid="_x0000_s5164" name="Foto de Photo Editor" r:id="rId9" imgW="3352381" imgH="4114286" progId="MSPhotoEd.3">
              <p:embed/>
            </p:oleObj>
          </a:graphicData>
        </a:graphic>
      </p:graphicFrame>
      <p:graphicFrame>
        <p:nvGraphicFramePr>
          <p:cNvPr id="5165" name="Object 11"/>
          <p:cNvGraphicFramePr>
            <a:graphicFrameLocks noChangeAspect="1"/>
          </p:cNvGraphicFramePr>
          <p:nvPr/>
        </p:nvGraphicFramePr>
        <p:xfrm>
          <a:off x="803275" y="3157538"/>
          <a:ext cx="1309688" cy="1203325"/>
        </p:xfrm>
        <a:graphic>
          <a:graphicData uri="http://schemas.openxmlformats.org/presentationml/2006/ole">
            <p:oleObj spid="_x0000_s5165" name="Foto de Photo Editor" r:id="rId10" imgW="2905531" imgH="2876190" progId="MSPhotoEd.3">
              <p:embed/>
            </p:oleObj>
          </a:graphicData>
        </a:graphic>
      </p:graphicFrame>
      <p:graphicFrame>
        <p:nvGraphicFramePr>
          <p:cNvPr id="5166" name="Object 12"/>
          <p:cNvGraphicFramePr>
            <a:graphicFrameLocks noChangeAspect="1"/>
          </p:cNvGraphicFramePr>
          <p:nvPr/>
        </p:nvGraphicFramePr>
        <p:xfrm>
          <a:off x="3203575" y="3141663"/>
          <a:ext cx="1093788" cy="1223962"/>
        </p:xfrm>
        <a:graphic>
          <a:graphicData uri="http://schemas.openxmlformats.org/presentationml/2006/ole">
            <p:oleObj spid="_x0000_s5166" name="Foto de Photo Editor" r:id="rId11" imgW="1380952" imgH="1800476" progId="MSPhotoEd.3">
              <p:embed/>
            </p:oleObj>
          </a:graphicData>
        </a:graphic>
      </p:graphicFrame>
      <p:pic>
        <p:nvPicPr>
          <p:cNvPr id="5167" name="Picture 13"/>
          <p:cNvPicPr>
            <a:picLocks noChangeAspect="1" noChangeArrowheads="1"/>
          </p:cNvPicPr>
          <p:nvPr/>
        </p:nvPicPr>
        <p:blipFill>
          <a:blip r:embed="rId12" cstate="print"/>
          <a:srcRect l="18750" t="18750" r="12500"/>
          <a:stretch>
            <a:fillRect/>
          </a:stretch>
        </p:blipFill>
        <p:spPr bwMode="auto">
          <a:xfrm>
            <a:off x="2051050" y="3148013"/>
            <a:ext cx="1192213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668838" y="4803775"/>
            <a:ext cx="2005012" cy="1144588"/>
            <a:chOff x="3824" y="3072"/>
            <a:chExt cx="1744" cy="912"/>
          </a:xfrm>
        </p:grpSpPr>
        <p:graphicFrame>
          <p:nvGraphicFramePr>
            <p:cNvPr id="5169" name="Object 15"/>
            <p:cNvGraphicFramePr>
              <a:graphicFrameLocks noChangeAspect="1"/>
            </p:cNvGraphicFramePr>
            <p:nvPr/>
          </p:nvGraphicFramePr>
          <p:xfrm>
            <a:off x="4771" y="3072"/>
            <a:ext cx="797" cy="912"/>
          </p:xfrm>
          <a:graphic>
            <a:graphicData uri="http://schemas.openxmlformats.org/presentationml/2006/ole">
              <p:oleObj spid="_x0000_s5169" name="Foto de Photo Editor" r:id="rId13" imgW="3505689" imgH="4352381" progId="MSPhotoEd.3">
                <p:embed/>
              </p:oleObj>
            </a:graphicData>
          </a:graphic>
        </p:graphicFrame>
        <p:graphicFrame>
          <p:nvGraphicFramePr>
            <p:cNvPr id="5170" name="Object 16"/>
            <p:cNvGraphicFramePr>
              <a:graphicFrameLocks noChangeAspect="1"/>
            </p:cNvGraphicFramePr>
            <p:nvPr/>
          </p:nvGraphicFramePr>
          <p:xfrm>
            <a:off x="3824" y="3072"/>
            <a:ext cx="784" cy="912"/>
          </p:xfrm>
          <a:graphic>
            <a:graphicData uri="http://schemas.openxmlformats.org/presentationml/2006/ole">
              <p:oleObj spid="_x0000_s5170" name="Foto de Photo Editor" r:id="rId14" imgW="3524742" imgH="4447619" progId="MSPhotoEd.3">
                <p:embed/>
              </p:oleObj>
            </a:graphicData>
          </a:graphic>
        </p:graphicFrame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4668838" y="1563688"/>
            <a:ext cx="2058987" cy="1182687"/>
            <a:chOff x="3744" y="737"/>
            <a:chExt cx="1791" cy="943"/>
          </a:xfrm>
        </p:grpSpPr>
        <p:graphicFrame>
          <p:nvGraphicFramePr>
            <p:cNvPr id="5172" name="Object 18"/>
            <p:cNvGraphicFramePr>
              <a:graphicFrameLocks noChangeAspect="1"/>
            </p:cNvGraphicFramePr>
            <p:nvPr/>
          </p:nvGraphicFramePr>
          <p:xfrm>
            <a:off x="4770" y="738"/>
            <a:ext cx="765" cy="942"/>
          </p:xfrm>
          <a:graphic>
            <a:graphicData uri="http://schemas.openxmlformats.org/presentationml/2006/ole">
              <p:oleObj spid="_x0000_s5172" name="Foto de Photo Editor" r:id="rId15" imgW="3409524" imgH="4200000" progId="MSPhotoEd.3">
                <p:embed/>
              </p:oleObj>
            </a:graphicData>
          </a:graphic>
        </p:graphicFrame>
        <p:graphicFrame>
          <p:nvGraphicFramePr>
            <p:cNvPr id="5173" name="Object 19"/>
            <p:cNvGraphicFramePr>
              <a:graphicFrameLocks noChangeAspect="1"/>
            </p:cNvGraphicFramePr>
            <p:nvPr/>
          </p:nvGraphicFramePr>
          <p:xfrm>
            <a:off x="3744" y="737"/>
            <a:ext cx="960" cy="923"/>
          </p:xfrm>
          <a:graphic>
            <a:graphicData uri="http://schemas.openxmlformats.org/presentationml/2006/ole">
              <p:oleObj spid="_x0000_s5173" name="Foto de Photo Editor" r:id="rId16" imgW="4161905" imgH="4001058" progId="MSPhotoEd.3">
                <p:embed/>
              </p:oleObj>
            </a:graphicData>
          </a:graphic>
        </p:graphicFrame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4659313" y="3165475"/>
            <a:ext cx="2098675" cy="1174750"/>
            <a:chOff x="3735" y="1896"/>
            <a:chExt cx="1826" cy="936"/>
          </a:xfrm>
        </p:grpSpPr>
        <p:graphicFrame>
          <p:nvGraphicFramePr>
            <p:cNvPr id="5175" name="Object 21"/>
            <p:cNvGraphicFramePr>
              <a:graphicFrameLocks noChangeAspect="1"/>
            </p:cNvGraphicFramePr>
            <p:nvPr/>
          </p:nvGraphicFramePr>
          <p:xfrm>
            <a:off x="4769" y="1896"/>
            <a:ext cx="792" cy="936"/>
          </p:xfrm>
          <a:graphic>
            <a:graphicData uri="http://schemas.openxmlformats.org/presentationml/2006/ole">
              <p:oleObj spid="_x0000_s5175" name="Foto de Photo Editor" r:id="rId17" imgW="1238423" imgH="1619476" progId="MSPhotoEd.3">
                <p:embed/>
              </p:oleObj>
            </a:graphicData>
          </a:graphic>
        </p:graphicFrame>
        <p:graphicFrame>
          <p:nvGraphicFramePr>
            <p:cNvPr id="5176" name="Object 22"/>
            <p:cNvGraphicFramePr>
              <a:graphicFrameLocks noChangeAspect="1"/>
            </p:cNvGraphicFramePr>
            <p:nvPr/>
          </p:nvGraphicFramePr>
          <p:xfrm>
            <a:off x="3735" y="1912"/>
            <a:ext cx="969" cy="903"/>
          </p:xfrm>
          <a:graphic>
            <a:graphicData uri="http://schemas.openxmlformats.org/presentationml/2006/ole">
              <p:oleObj spid="_x0000_s5176" name="Foto de Photo Editor" r:id="rId18" imgW="3057143" imgH="2505425" progId="MSPhotoEd.3">
                <p:embed/>
              </p:oleObj>
            </a:graphicData>
          </a:graphic>
        </p:graphicFrame>
      </p:grpSp>
      <p:sp>
        <p:nvSpPr>
          <p:cNvPr id="5177" name="Line 23"/>
          <p:cNvSpPr>
            <a:spLocks noChangeShapeType="1"/>
          </p:cNvSpPr>
          <p:nvPr/>
        </p:nvSpPr>
        <p:spPr bwMode="auto">
          <a:xfrm>
            <a:off x="5534025" y="285908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78" name="Line 24"/>
          <p:cNvSpPr>
            <a:spLocks noChangeShapeType="1"/>
          </p:cNvSpPr>
          <p:nvPr/>
        </p:nvSpPr>
        <p:spPr bwMode="auto">
          <a:xfrm>
            <a:off x="5540375" y="45005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7019925" y="1833563"/>
            <a:ext cx="1601788" cy="4194175"/>
            <a:chOff x="4422" y="1155"/>
            <a:chExt cx="1009" cy="2642"/>
          </a:xfrm>
        </p:grpSpPr>
        <p:sp>
          <p:nvSpPr>
            <p:cNvPr id="5180" name="Text Box 26"/>
            <p:cNvSpPr txBox="1">
              <a:spLocks noChangeArrowheads="1"/>
            </p:cNvSpPr>
            <p:nvPr/>
          </p:nvSpPr>
          <p:spPr bwMode="auto">
            <a:xfrm>
              <a:off x="4422" y="1155"/>
              <a:ext cx="95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ca-ES" sz="1600"/>
                <a:t>Recanalization</a:t>
              </a:r>
              <a:endParaRPr lang="es-ES" sz="1600"/>
            </a:p>
          </p:txBody>
        </p:sp>
        <p:sp>
          <p:nvSpPr>
            <p:cNvPr id="5181" name="Text Box 27"/>
            <p:cNvSpPr txBox="1">
              <a:spLocks noChangeArrowheads="1"/>
            </p:cNvSpPr>
            <p:nvPr/>
          </p:nvSpPr>
          <p:spPr bwMode="auto">
            <a:xfrm>
              <a:off x="4437" y="2115"/>
              <a:ext cx="953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ca-ES" sz="1600"/>
                <a:t>No </a:t>
              </a:r>
            </a:p>
            <a:p>
              <a:pPr algn="ctr"/>
              <a:r>
                <a:rPr lang="ca-ES" sz="1600"/>
                <a:t>Recanalization</a:t>
              </a:r>
            </a:p>
            <a:p>
              <a:pPr algn="ctr"/>
              <a:r>
                <a:rPr lang="ca-ES" sz="1600"/>
                <a:t>30-40%</a:t>
              </a:r>
              <a:endParaRPr lang="es-ES" sz="1600"/>
            </a:p>
          </p:txBody>
        </p:sp>
        <p:sp>
          <p:nvSpPr>
            <p:cNvPr id="5182" name="Text Box 28"/>
            <p:cNvSpPr txBox="1">
              <a:spLocks noChangeArrowheads="1"/>
            </p:cNvSpPr>
            <p:nvPr/>
          </p:nvSpPr>
          <p:spPr bwMode="auto">
            <a:xfrm>
              <a:off x="4454" y="3123"/>
              <a:ext cx="977" cy="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ca-ES" sz="1600"/>
                <a:t>Symptomatic </a:t>
              </a:r>
            </a:p>
            <a:p>
              <a:pPr algn="ctr"/>
              <a:r>
                <a:rPr lang="ca-ES" sz="1600"/>
                <a:t>Hemorrhagic </a:t>
              </a:r>
            </a:p>
            <a:p>
              <a:pPr algn="ctr"/>
              <a:r>
                <a:rPr lang="ca-ES" sz="1600"/>
                <a:t>Transformation</a:t>
              </a:r>
            </a:p>
            <a:p>
              <a:pPr algn="ctr"/>
              <a:r>
                <a:rPr lang="ca-ES" sz="1600"/>
                <a:t>2-6%</a:t>
              </a:r>
              <a:endParaRPr lang="es-ES" sz="1600"/>
            </a:p>
          </p:txBody>
        </p:sp>
      </p:grpSp>
      <p:sp>
        <p:nvSpPr>
          <p:cNvPr id="5183" name="Text Box 63"/>
          <p:cNvSpPr txBox="1">
            <a:spLocks noChangeArrowheads="1"/>
          </p:cNvSpPr>
          <p:nvPr/>
        </p:nvSpPr>
        <p:spPr bwMode="auto">
          <a:xfrm>
            <a:off x="2217738" y="476250"/>
            <a:ext cx="451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 b="1"/>
              <a:t>Hemorrhagic Transformation after rt-PA</a:t>
            </a:r>
            <a:endParaRPr lang="es-ES" b="1"/>
          </a:p>
        </p:txBody>
      </p:sp>
      <p:pic>
        <p:nvPicPr>
          <p:cNvPr id="5185" name="Picture 65" descr="Pharmacogenetics-1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68313" y="284163"/>
            <a:ext cx="1301750" cy="1057275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Line 2"/>
          <p:cNvSpPr>
            <a:spLocks noChangeShapeType="1"/>
          </p:cNvSpPr>
          <p:nvPr/>
        </p:nvSpPr>
        <p:spPr bwMode="auto">
          <a:xfrm>
            <a:off x="1619250" y="1052513"/>
            <a:ext cx="6048375" cy="0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pic>
        <p:nvPicPr>
          <p:cNvPr id="6149" name="Picture 8" descr="ambula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4941888"/>
            <a:ext cx="2684462" cy="136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 Box 11"/>
          <p:cNvSpPr txBox="1">
            <a:spLocks noChangeArrowheads="1"/>
          </p:cNvSpPr>
          <p:nvPr/>
        </p:nvSpPr>
        <p:spPr bwMode="auto">
          <a:xfrm>
            <a:off x="3203575" y="5084763"/>
            <a:ext cx="51133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Only rt-PA during the first 4.5h after symptoms onset. Only </a:t>
            </a:r>
            <a:r>
              <a:rPr lang="en-US" sz="2000" b="1">
                <a:solidFill>
                  <a:srgbClr val="FF0000"/>
                </a:solidFill>
              </a:rPr>
              <a:t>6-14%</a:t>
            </a:r>
            <a:r>
              <a:rPr lang="en-US" sz="2000" b="1"/>
              <a:t> of strokes are treated.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468313" y="1916113"/>
            <a:ext cx="69215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a-ES" b="1"/>
              <a:t>Total Hemorrhagic Transformation (HT): 20-22%</a:t>
            </a:r>
          </a:p>
          <a:p>
            <a:r>
              <a:rPr lang="ca-ES" b="1"/>
              <a:t>Parenchymal Hematoma subtype (PH): 10-15%. </a:t>
            </a:r>
          </a:p>
          <a:p>
            <a:endParaRPr lang="ca-ES" b="1"/>
          </a:p>
          <a:p>
            <a:r>
              <a:rPr lang="ca-ES" b="1"/>
              <a:t>PH subtype is strongly associated with </a:t>
            </a:r>
            <a:r>
              <a:rPr lang="en-GB" b="1"/>
              <a:t>a higher risk of </a:t>
            </a:r>
          </a:p>
          <a:p>
            <a:r>
              <a:rPr lang="en-GB" b="1"/>
              <a:t>neurological worsening (PH: 25.4%, no PH: 5.3%; </a:t>
            </a:r>
            <a:r>
              <a:rPr lang="en-GB" b="1" i="1"/>
              <a:t>p</a:t>
            </a:r>
            <a:r>
              <a:rPr lang="en-GB" b="1"/>
              <a:t> = 3.4E-12).</a:t>
            </a:r>
            <a:endParaRPr lang="ca-ES" b="1"/>
          </a:p>
          <a:p>
            <a:endParaRPr lang="es-ES" b="1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2217738" y="476250"/>
            <a:ext cx="451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 b="1"/>
              <a:t>Hemorrhagic Transformation after rt-PA</a:t>
            </a:r>
            <a:endParaRPr lang="es-ES" b="1"/>
          </a:p>
        </p:txBody>
      </p:sp>
      <p:pic>
        <p:nvPicPr>
          <p:cNvPr id="6154" name="Picture 10" descr="Pharmacogenetics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84163"/>
            <a:ext cx="1301750" cy="1057275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Line 2"/>
          <p:cNvSpPr>
            <a:spLocks noChangeShapeType="1"/>
          </p:cNvSpPr>
          <p:nvPr/>
        </p:nvSpPr>
        <p:spPr bwMode="auto">
          <a:xfrm>
            <a:off x="1619250" y="1052513"/>
            <a:ext cx="6048375" cy="0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2217738" y="476250"/>
            <a:ext cx="451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 b="1"/>
              <a:t>Hemorrhagic Transformation after rt-PA</a:t>
            </a:r>
            <a:endParaRPr lang="es-ES" b="1"/>
          </a:p>
        </p:txBody>
      </p:sp>
      <p:pic>
        <p:nvPicPr>
          <p:cNvPr id="31749" name="Picture 5" descr="Pharmacogenetics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84163"/>
            <a:ext cx="1301750" cy="1057275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</p:spPr>
      </p:pic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900113" y="1549400"/>
            <a:ext cx="7651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a-ES" b="1"/>
              <a:t>Metalloproteinase-9 protein levels </a:t>
            </a:r>
            <a:r>
              <a:rPr lang="ca-ES" b="1" i="1"/>
              <a:t>(Montaner et al 2003. Circulation).</a:t>
            </a:r>
            <a:r>
              <a:rPr lang="ca-ES" b="1"/>
              <a:t> </a:t>
            </a:r>
            <a:endParaRPr lang="es-ES" b="1"/>
          </a:p>
        </p:txBody>
      </p:sp>
      <p:pic>
        <p:nvPicPr>
          <p:cNvPr id="3175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2066925"/>
            <a:ext cx="3810000" cy="3810000"/>
          </a:xfrm>
          <a:prstGeom prst="rect">
            <a:avLst/>
          </a:prstGeom>
          <a:noFill/>
        </p:spPr>
      </p:pic>
      <p:grpSp>
        <p:nvGrpSpPr>
          <p:cNvPr id="31756" name="Group 12"/>
          <p:cNvGrpSpPr>
            <a:grpSpLocks/>
          </p:cNvGrpSpPr>
          <p:nvPr/>
        </p:nvGrpSpPr>
        <p:grpSpPr bwMode="auto">
          <a:xfrm>
            <a:off x="4724400" y="2216150"/>
            <a:ext cx="3521075" cy="3733800"/>
            <a:chOff x="672" y="1392"/>
            <a:chExt cx="2218" cy="2400"/>
          </a:xfrm>
        </p:grpSpPr>
        <p:pic>
          <p:nvPicPr>
            <p:cNvPr id="31757" name="Picture 13" descr="HI-1"/>
            <p:cNvPicPr>
              <a:picLocks noChangeAspect="1" noChangeArrowheads="1"/>
            </p:cNvPicPr>
            <p:nvPr/>
          </p:nvPicPr>
          <p:blipFill>
            <a:blip r:embed="rId4" cstate="print"/>
            <a:srcRect r="9700" b="9700"/>
            <a:stretch>
              <a:fillRect/>
            </a:stretch>
          </p:blipFill>
          <p:spPr bwMode="auto">
            <a:xfrm>
              <a:off x="682" y="1392"/>
              <a:ext cx="1083" cy="1200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31758" name="Picture 14" descr="HI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96" y="1392"/>
              <a:ext cx="1094" cy="1200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31759" name="Picture 15" descr="PH2 ISC"/>
            <p:cNvPicPr>
              <a:picLocks noChangeAspect="1" noChangeArrowheads="1"/>
            </p:cNvPicPr>
            <p:nvPr/>
          </p:nvPicPr>
          <p:blipFill>
            <a:blip r:embed="rId6" cstate="print"/>
            <a:srcRect l="19925" t="2380" r="15413" b="3905"/>
            <a:stretch>
              <a:fillRect/>
            </a:stretch>
          </p:blipFill>
          <p:spPr bwMode="auto">
            <a:xfrm>
              <a:off x="1786" y="2640"/>
              <a:ext cx="1104" cy="1152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31760" name="Picture 16" descr="ph espontaneo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82" y="2640"/>
              <a:ext cx="1104" cy="1152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31761" name="Text Box 17"/>
            <p:cNvSpPr txBox="1">
              <a:spLocks noChangeArrowheads="1"/>
            </p:cNvSpPr>
            <p:nvPr/>
          </p:nvSpPr>
          <p:spPr bwMode="auto">
            <a:xfrm>
              <a:off x="672" y="2348"/>
              <a:ext cx="332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_tradnl" sz="1600" b="1">
                  <a:solidFill>
                    <a:schemeClr val="bg1"/>
                  </a:solidFill>
                  <a:latin typeface="Tahoma" pitchFamily="34" charset="0"/>
                </a:rPr>
                <a:t>HI</a:t>
              </a:r>
              <a:r>
                <a:rPr lang="es-ES_tradnl" sz="1600" b="1" baseline="-25000">
                  <a:solidFill>
                    <a:schemeClr val="bg1"/>
                  </a:solidFill>
                  <a:latin typeface="Tahoma" pitchFamily="34" charset="0"/>
                </a:rPr>
                <a:t>1</a:t>
              </a:r>
              <a:endParaRPr lang="es-ES_tradnl" sz="1600" b="1">
                <a:solidFill>
                  <a:schemeClr val="bg1"/>
                </a:solidFill>
                <a:latin typeface="Tahoma" pitchFamily="34" charset="0"/>
              </a:endParaRPr>
            </a:p>
          </p:txBody>
        </p:sp>
        <p:sp>
          <p:nvSpPr>
            <p:cNvPr id="31762" name="Text Box 18"/>
            <p:cNvSpPr txBox="1">
              <a:spLocks noChangeArrowheads="1"/>
            </p:cNvSpPr>
            <p:nvPr/>
          </p:nvSpPr>
          <p:spPr bwMode="auto">
            <a:xfrm>
              <a:off x="1779" y="2348"/>
              <a:ext cx="332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_tradnl" sz="1600" b="1">
                  <a:solidFill>
                    <a:schemeClr val="bg1"/>
                  </a:solidFill>
                  <a:latin typeface="Tahoma" pitchFamily="34" charset="0"/>
                </a:rPr>
                <a:t>HI</a:t>
              </a:r>
              <a:r>
                <a:rPr lang="es-ES_tradnl" sz="1600" b="1" baseline="-25000">
                  <a:solidFill>
                    <a:schemeClr val="bg1"/>
                  </a:solidFill>
                  <a:latin typeface="Tahoma" pitchFamily="34" charset="0"/>
                </a:rPr>
                <a:t>2</a:t>
              </a:r>
              <a:endParaRPr lang="es-ES_tradnl" sz="1600" b="1">
                <a:solidFill>
                  <a:schemeClr val="bg1"/>
                </a:solidFill>
                <a:latin typeface="Tahoma" pitchFamily="34" charset="0"/>
              </a:endParaRPr>
            </a:p>
          </p:txBody>
        </p:sp>
        <p:sp>
          <p:nvSpPr>
            <p:cNvPr id="31763" name="Text Box 19"/>
            <p:cNvSpPr txBox="1">
              <a:spLocks noChangeArrowheads="1"/>
            </p:cNvSpPr>
            <p:nvPr/>
          </p:nvSpPr>
          <p:spPr bwMode="auto">
            <a:xfrm>
              <a:off x="672" y="3576"/>
              <a:ext cx="354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_tradnl" sz="1600" b="1">
                  <a:solidFill>
                    <a:schemeClr val="bg1"/>
                  </a:solidFill>
                  <a:latin typeface="Tahoma" pitchFamily="34" charset="0"/>
                </a:rPr>
                <a:t>PH</a:t>
              </a:r>
              <a:r>
                <a:rPr lang="es-ES_tradnl" sz="1600" b="1" baseline="-25000">
                  <a:solidFill>
                    <a:schemeClr val="bg1"/>
                  </a:solidFill>
                  <a:latin typeface="Tahoma" pitchFamily="34" charset="0"/>
                </a:rPr>
                <a:t>1</a:t>
              </a:r>
              <a:endParaRPr lang="es-ES_tradnl" sz="1600" b="1">
                <a:solidFill>
                  <a:schemeClr val="bg1"/>
                </a:solidFill>
                <a:latin typeface="Tahoma" pitchFamily="34" charset="0"/>
              </a:endParaRPr>
            </a:p>
          </p:txBody>
        </p:sp>
        <p:sp>
          <p:nvSpPr>
            <p:cNvPr id="31764" name="Text Box 20"/>
            <p:cNvSpPr txBox="1">
              <a:spLocks noChangeArrowheads="1"/>
            </p:cNvSpPr>
            <p:nvPr/>
          </p:nvSpPr>
          <p:spPr bwMode="auto">
            <a:xfrm>
              <a:off x="1786" y="3576"/>
              <a:ext cx="354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s-ES_tradnl" sz="1600" b="1">
                  <a:solidFill>
                    <a:schemeClr val="bg1"/>
                  </a:solidFill>
                  <a:latin typeface="Tahoma" pitchFamily="34" charset="0"/>
                </a:rPr>
                <a:t>PH</a:t>
              </a:r>
              <a:r>
                <a:rPr lang="es-ES_tradnl" sz="1600" b="1" baseline="-25000">
                  <a:solidFill>
                    <a:schemeClr val="bg1"/>
                  </a:solidFill>
                  <a:latin typeface="Tahoma" pitchFamily="34" charset="0"/>
                </a:rPr>
                <a:t>2</a:t>
              </a:r>
              <a:endParaRPr lang="es-ES_tradnl" sz="1600" b="1">
                <a:solidFill>
                  <a:schemeClr val="bg1"/>
                </a:solidFill>
                <a:latin typeface="Tahom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Line 2"/>
          <p:cNvSpPr>
            <a:spLocks noChangeShapeType="1"/>
          </p:cNvSpPr>
          <p:nvPr/>
        </p:nvSpPr>
        <p:spPr bwMode="auto">
          <a:xfrm>
            <a:off x="1619250" y="1052513"/>
            <a:ext cx="6048375" cy="0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395288" y="1844675"/>
            <a:ext cx="42735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a-ES" b="1"/>
              <a:t>Lactoferrin mRNA and protein levels. </a:t>
            </a:r>
          </a:p>
          <a:p>
            <a:r>
              <a:rPr lang="ca-ES" b="1" i="1"/>
              <a:t>(Fernandez-Cadenas et al 2014. </a:t>
            </a:r>
          </a:p>
          <a:p>
            <a:r>
              <a:rPr lang="ca-ES" b="1" i="1"/>
              <a:t>Pharmacogenomics).</a:t>
            </a:r>
            <a:r>
              <a:rPr lang="ca-ES" b="1"/>
              <a:t> </a:t>
            </a:r>
            <a:endParaRPr lang="es-ES" b="1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2217738" y="476250"/>
            <a:ext cx="451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 b="1"/>
              <a:t>Hemorrhagic Transformation after rt-PA</a:t>
            </a:r>
            <a:endParaRPr lang="es-ES" b="1"/>
          </a:p>
        </p:txBody>
      </p:sp>
      <p:pic>
        <p:nvPicPr>
          <p:cNvPr id="23559" name="Picture 7" descr="Pharmacogenetics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84163"/>
            <a:ext cx="1301750" cy="1057275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</p:spPr>
      </p:pic>
      <p:pic>
        <p:nvPicPr>
          <p:cNvPr id="2356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1341438"/>
            <a:ext cx="2482850" cy="197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466725" y="3292475"/>
            <a:ext cx="3676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a-ES" b="1"/>
              <a:t>Fibronectin protein levels.</a:t>
            </a:r>
          </a:p>
          <a:p>
            <a:r>
              <a:rPr lang="ca-ES" b="1" i="1"/>
              <a:t>(Castellanos et al 2004. Stroke).</a:t>
            </a:r>
            <a:r>
              <a:rPr lang="ca-ES" b="1"/>
              <a:t> </a:t>
            </a:r>
            <a:endParaRPr lang="es-ES" b="1"/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395288" y="4652963"/>
            <a:ext cx="4756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a-ES" b="1"/>
              <a:t>VAP-1 protein activity. </a:t>
            </a:r>
          </a:p>
          <a:p>
            <a:r>
              <a:rPr lang="ca-ES" b="1" i="1"/>
              <a:t>(Hernandez-Guillamon et al 2010. Stroke).</a:t>
            </a:r>
            <a:r>
              <a:rPr lang="ca-ES" b="1"/>
              <a:t> </a:t>
            </a:r>
            <a:endParaRPr lang="es-ES" b="1"/>
          </a:p>
        </p:txBody>
      </p:sp>
      <p:pic>
        <p:nvPicPr>
          <p:cNvPr id="23571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063" y="3500438"/>
            <a:ext cx="2989262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Line 2"/>
          <p:cNvSpPr>
            <a:spLocks noChangeShapeType="1"/>
          </p:cNvSpPr>
          <p:nvPr/>
        </p:nvSpPr>
        <p:spPr bwMode="auto">
          <a:xfrm>
            <a:off x="1619250" y="1052513"/>
            <a:ext cx="6048375" cy="0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306513" y="1557338"/>
            <a:ext cx="5861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a-ES" b="1"/>
              <a:t>Factor XIII Val34Leu </a:t>
            </a:r>
            <a:r>
              <a:rPr lang="ca-ES" b="1" i="1"/>
              <a:t>(Gonzalez-Conejero et al 2006).</a:t>
            </a:r>
            <a:r>
              <a:rPr lang="ca-ES" b="1"/>
              <a:t> </a:t>
            </a:r>
            <a:endParaRPr lang="es-ES" b="1"/>
          </a:p>
        </p:txBody>
      </p:sp>
      <p:pic>
        <p:nvPicPr>
          <p:cNvPr id="32773" name="Picture 5" descr="Pharmacogenetics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84163"/>
            <a:ext cx="1301750" cy="1057275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</p:spPr>
      </p:pic>
      <p:grpSp>
        <p:nvGrpSpPr>
          <p:cNvPr id="32778" name="Group 10"/>
          <p:cNvGrpSpPr>
            <a:grpSpLocks/>
          </p:cNvGrpSpPr>
          <p:nvPr/>
        </p:nvGrpSpPr>
        <p:grpSpPr bwMode="auto">
          <a:xfrm>
            <a:off x="611188" y="2209800"/>
            <a:ext cx="4481512" cy="4027488"/>
            <a:chOff x="240" y="1248"/>
            <a:chExt cx="3321" cy="2999"/>
          </a:xfrm>
        </p:grpSpPr>
        <p:pic>
          <p:nvPicPr>
            <p:cNvPr id="32779" name="Picture 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0" y="1248"/>
              <a:ext cx="3000" cy="29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32780" name="Text Box 12"/>
            <p:cNvSpPr txBox="1">
              <a:spLocks noChangeArrowheads="1"/>
            </p:cNvSpPr>
            <p:nvPr/>
          </p:nvSpPr>
          <p:spPr bwMode="auto">
            <a:xfrm>
              <a:off x="2849" y="3968"/>
              <a:ext cx="712" cy="25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CC00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ca-ES" sz="1600">
                  <a:latin typeface="Tahoma" pitchFamily="34" charset="0"/>
                </a:rPr>
                <a:t>P=0.049</a:t>
              </a:r>
              <a:endParaRPr lang="es-ES" sz="1600">
                <a:latin typeface="Tahoma" pitchFamily="34" charset="0"/>
              </a:endParaRPr>
            </a:p>
          </p:txBody>
        </p:sp>
      </p:grpSp>
      <p:pic>
        <p:nvPicPr>
          <p:cNvPr id="32781" name="Picture 13" descr="FIBRINFXIII"/>
          <p:cNvPicPr>
            <a:picLocks noChangeAspect="1" noChangeArrowheads="1"/>
          </p:cNvPicPr>
          <p:nvPr/>
        </p:nvPicPr>
        <p:blipFill>
          <a:blip r:embed="rId4" cstate="print"/>
          <a:srcRect t="6169" r="51759"/>
          <a:stretch>
            <a:fillRect/>
          </a:stretch>
        </p:blipFill>
        <p:spPr bwMode="auto">
          <a:xfrm>
            <a:off x="5364163" y="2024063"/>
            <a:ext cx="3241675" cy="2197100"/>
          </a:xfrm>
          <a:prstGeom prst="rect">
            <a:avLst/>
          </a:prstGeom>
          <a:noFill/>
        </p:spPr>
      </p:pic>
      <p:pic>
        <p:nvPicPr>
          <p:cNvPr id="32782" name="Picture 14" descr="FIBRINFXIII"/>
          <p:cNvPicPr>
            <a:picLocks noChangeAspect="1" noChangeArrowheads="1"/>
          </p:cNvPicPr>
          <p:nvPr/>
        </p:nvPicPr>
        <p:blipFill>
          <a:blip r:embed="rId4" cstate="print"/>
          <a:srcRect l="51453" t="6169"/>
          <a:stretch>
            <a:fillRect/>
          </a:stretch>
        </p:blipFill>
        <p:spPr bwMode="auto">
          <a:xfrm>
            <a:off x="5364163" y="4256088"/>
            <a:ext cx="3262312" cy="2197100"/>
          </a:xfrm>
          <a:prstGeom prst="rect">
            <a:avLst/>
          </a:prstGeom>
          <a:noFill/>
        </p:spPr>
      </p:pic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1908175" y="260350"/>
            <a:ext cx="6953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a-ES" b="1"/>
              <a:t>Previous results suggested that genetic background could be </a:t>
            </a:r>
          </a:p>
          <a:p>
            <a:r>
              <a:rPr lang="ca-ES" b="1"/>
              <a:t>associated with HT after rt-PA.</a:t>
            </a:r>
            <a:endParaRPr lang="es-ES" sz="14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2"/>
          <p:cNvSpPr>
            <a:spLocks noChangeShapeType="1"/>
          </p:cNvSpPr>
          <p:nvPr/>
        </p:nvSpPr>
        <p:spPr bwMode="auto">
          <a:xfrm>
            <a:off x="1619250" y="1052513"/>
            <a:ext cx="6048375" cy="0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755650" y="1766888"/>
            <a:ext cx="6392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a-ES" b="1"/>
              <a:t>A2M and Factor XII</a:t>
            </a:r>
            <a:r>
              <a:rPr lang="ca-ES"/>
              <a:t> </a:t>
            </a:r>
            <a:r>
              <a:rPr lang="ca-ES" sz="1400" i="1"/>
              <a:t>(Del Rio-Espinola 2012, Fernandez-Cadenas 2013).</a:t>
            </a:r>
            <a:endParaRPr lang="es-ES" sz="1400" i="1"/>
          </a:p>
        </p:txBody>
      </p:sp>
      <p:graphicFrame>
        <p:nvGraphicFramePr>
          <p:cNvPr id="7177" name="Group 9"/>
          <p:cNvGraphicFramePr>
            <a:graphicFrameLocks noGrp="1"/>
          </p:cNvGraphicFramePr>
          <p:nvPr/>
        </p:nvGraphicFramePr>
        <p:xfrm>
          <a:off x="684213" y="2420938"/>
          <a:ext cx="7643812" cy="3613468"/>
        </p:xfrm>
        <a:graphic>
          <a:graphicData uri="http://schemas.openxmlformats.org/drawingml/2006/table">
            <a:tbl>
              <a:tblPr/>
              <a:tblGrid>
                <a:gridCol w="920750"/>
                <a:gridCol w="919162"/>
                <a:gridCol w="636588"/>
                <a:gridCol w="495300"/>
                <a:gridCol w="708025"/>
                <a:gridCol w="638175"/>
                <a:gridCol w="565150"/>
                <a:gridCol w="708025"/>
                <a:gridCol w="708025"/>
                <a:gridCol w="566737"/>
                <a:gridCol w="777875"/>
              </a:tblGrid>
              <a:tr h="273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HT% Cohort A (n=540)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HT% Cohort B (n=360)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HT% Training Set (n=885)</a:t>
                      </a:r>
                      <a:r>
                        <a:rPr kumimoji="0" 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Gene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SNP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At-Risk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Other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p-value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At-Risk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Other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p-value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At-Risk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Other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p-value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A2M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rs669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25.8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14.7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0.0002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23.1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14.6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0.014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24.7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14.6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1.0 E-5*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F12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rs1801020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23.9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17.3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0.074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23.0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11.5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0.004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23.5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14.6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0.001</a:t>
                      </a:r>
                      <a:r>
                        <a:rPr kumimoji="0" lang="ca-ES" sz="13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†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MCP1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rs1024611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24.2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22.1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0.529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29.1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18.2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0.003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26.3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20.4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0.015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ApoB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rs1367117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24.6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18.5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0.049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21.6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17.2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0.208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23.3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17.9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0.021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VEGF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rs3025042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37.5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23.0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0.334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60.0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20.7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0.031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46.2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22.0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0.047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IL1a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rs1800587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23.2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20.6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0.429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22.8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15.1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0.039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23.0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18.3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0.055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VEGF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rs3025000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23.9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22.5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0.644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26.4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17.9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0.014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25.0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20.6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0.056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SERPINE1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rs7242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22.7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21.0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0.558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24.9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17.8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0.025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23.7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19.6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0.057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VEGF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rs3025047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25.0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22.1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0.889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75.0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19.3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0.005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50.0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21.0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0.067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ADIPOQ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rs2241766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22.8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20.4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0.544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22.3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14.0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0.047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22.6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17.5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0.075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7249" marR="27249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311" name="Rectangle 143"/>
          <p:cNvSpPr>
            <a:spLocks noChangeArrowheads="1"/>
          </p:cNvSpPr>
          <p:nvPr/>
        </p:nvSpPr>
        <p:spPr bwMode="auto">
          <a:xfrm>
            <a:off x="684213" y="3141663"/>
            <a:ext cx="7704137" cy="576262"/>
          </a:xfrm>
          <a:prstGeom prst="rect">
            <a:avLst/>
          </a:prstGeom>
          <a:noFill/>
          <a:ln w="28575">
            <a:solidFill>
              <a:srgbClr val="0099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7314" name="Picture 146" descr="Pharmacogenetics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84163"/>
            <a:ext cx="1301750" cy="1057275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</p:spPr>
      </p:pic>
      <p:sp>
        <p:nvSpPr>
          <p:cNvPr id="7315" name="Text Box 147"/>
          <p:cNvSpPr txBox="1">
            <a:spLocks noChangeArrowheads="1"/>
          </p:cNvSpPr>
          <p:nvPr/>
        </p:nvSpPr>
        <p:spPr bwMode="auto">
          <a:xfrm>
            <a:off x="1908175" y="333375"/>
            <a:ext cx="6953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a-ES" b="1"/>
              <a:t>Previous results suggested that genetic background could be </a:t>
            </a:r>
          </a:p>
          <a:p>
            <a:r>
              <a:rPr lang="ca-ES" b="1"/>
              <a:t>associated with HT after rt-PA.</a:t>
            </a:r>
            <a:endParaRPr lang="es-ES" sz="14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1619250" y="1052513"/>
            <a:ext cx="6048375" cy="0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23850" y="1557338"/>
            <a:ext cx="6877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a-ES" b="1"/>
              <a:t>Previous results suggest that genetic variants could improve </a:t>
            </a:r>
          </a:p>
          <a:p>
            <a:r>
              <a:rPr lang="ca-ES" b="1"/>
              <a:t>the prediction of clinical models </a:t>
            </a:r>
            <a:r>
              <a:rPr lang="ca-ES" sz="1400" i="1"/>
              <a:t>(Del Rio-Espinola 2012).</a:t>
            </a:r>
            <a:endParaRPr lang="es-ES" sz="1400" i="1"/>
          </a:p>
        </p:txBody>
      </p:sp>
      <p:graphicFrame>
        <p:nvGraphicFramePr>
          <p:cNvPr id="8398" name="Group 206"/>
          <p:cNvGraphicFramePr>
            <a:graphicFrameLocks noGrp="1"/>
          </p:cNvGraphicFramePr>
          <p:nvPr/>
        </p:nvGraphicFramePr>
        <p:xfrm>
          <a:off x="1216025" y="2540000"/>
          <a:ext cx="6572250" cy="1587500"/>
        </p:xfrm>
        <a:graphic>
          <a:graphicData uri="http://schemas.openxmlformats.org/drawingml/2006/table">
            <a:tbl>
              <a:tblPr/>
              <a:tblGrid>
                <a:gridCol w="1733550"/>
                <a:gridCol w="682625"/>
                <a:gridCol w="728663"/>
                <a:gridCol w="1093787"/>
                <a:gridCol w="728663"/>
                <a:gridCol w="803275"/>
                <a:gridCol w="801687"/>
              </a:tblGrid>
              <a:tr h="198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Variables in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S.E.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Sig.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OR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95% C.I.for OR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the Model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Lower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Upper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Baseline NIHSS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0.053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0.017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2.06E-03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1.054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1.019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1.091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Atrial Fibrillation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0.534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0.198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6.92E-03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1.705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1.158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2.512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DBP (10mm)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0.149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0.060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1.24E-02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1.161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1.033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1.305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OTT (10min)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0.039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0.016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1.35E-02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1.039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1.008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1.072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rs1801020 (C allele)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0.711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0.199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3.62E-04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2.036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1.378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3.010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rs669 (A allele)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0.784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0.170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3.99E-06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2.190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1.569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3.056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396" name="Text Box 204"/>
          <p:cNvSpPr txBox="1">
            <a:spLocks noChangeArrowheads="1"/>
          </p:cNvSpPr>
          <p:nvPr/>
        </p:nvSpPr>
        <p:spPr bwMode="auto">
          <a:xfrm>
            <a:off x="684213" y="4987925"/>
            <a:ext cx="80740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Score=0.053*baseline NIHSS score + 0.534*AF + 0.039* OTT (10 min) + 0.149 * DBP (10mm Hg) + </a:t>
            </a:r>
          </a:p>
          <a:p>
            <a:r>
              <a:rPr lang="en-US" sz="1400"/>
              <a:t>0.711 * rs1801020 (C allele) + 0.784 * rs669 (A allele)</a:t>
            </a:r>
            <a:r>
              <a:rPr lang="es-ES" sz="1400"/>
              <a:t> </a:t>
            </a:r>
          </a:p>
        </p:txBody>
      </p:sp>
      <p:sp>
        <p:nvSpPr>
          <p:cNvPr id="8399" name="Text Box 207"/>
          <p:cNvSpPr txBox="1">
            <a:spLocks noChangeArrowheads="1"/>
          </p:cNvSpPr>
          <p:nvPr/>
        </p:nvSpPr>
        <p:spPr bwMode="auto">
          <a:xfrm>
            <a:off x="2217738" y="476250"/>
            <a:ext cx="451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 b="1"/>
              <a:t>Hemorrhagic Transformation after rt-PA</a:t>
            </a:r>
            <a:endParaRPr lang="es-ES" b="1"/>
          </a:p>
        </p:txBody>
      </p:sp>
      <p:pic>
        <p:nvPicPr>
          <p:cNvPr id="8401" name="Picture 209" descr="Pharmacogenetics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84163"/>
            <a:ext cx="1301750" cy="1057275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1313" y="836613"/>
            <a:ext cx="6848475" cy="548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Line 2"/>
          <p:cNvSpPr>
            <a:spLocks noChangeShapeType="1"/>
          </p:cNvSpPr>
          <p:nvPr/>
        </p:nvSpPr>
        <p:spPr bwMode="auto">
          <a:xfrm>
            <a:off x="1619250" y="1052513"/>
            <a:ext cx="6048375" cy="0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1143000" y="1701800"/>
          <a:ext cx="6572250" cy="1584325"/>
        </p:xfrm>
        <a:graphic>
          <a:graphicData uri="http://schemas.openxmlformats.org/drawingml/2006/table">
            <a:tbl>
              <a:tblPr/>
              <a:tblGrid>
                <a:gridCol w="1733242"/>
                <a:gridCol w="682256"/>
                <a:gridCol w="729263"/>
                <a:gridCol w="1093894"/>
                <a:gridCol w="729263"/>
                <a:gridCol w="802189"/>
                <a:gridCol w="802189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 smtClean="0">
                          <a:latin typeface="Arial"/>
                          <a:ea typeface="Times New Roman"/>
                          <a:cs typeface="Times New Roman"/>
                        </a:rPr>
                        <a:t>Variables in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S.E.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Sig.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OR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95% C.I.for OR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smtClean="0">
                          <a:latin typeface="Arial"/>
                          <a:ea typeface="Times New Roman"/>
                          <a:cs typeface="Times New Roman"/>
                        </a:rPr>
                        <a:t>the Model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Lower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Upper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Baseline NIHSS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0.053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0.017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2.06E-03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1.054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1.019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1.091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Atrial Fibrillation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0.534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0.198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6.92E-03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1.705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1.158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2.512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DBP (10mm)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0.149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0.060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1.24E-02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1.161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1.033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1.305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OTT (10min)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0.039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0.016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1.35E-02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1.039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1.008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1.072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rs1801020 (C allele)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0.711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0.199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3.62E-04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2.036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1.378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3.010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rs669 (A allele)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0.784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>
                          <a:latin typeface="Arial"/>
                          <a:ea typeface="Times New Roman"/>
                          <a:cs typeface="Times New Roman"/>
                        </a:rPr>
                        <a:t>0.170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3.99E-06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2.190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1.569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a-ES" sz="1300" dirty="0">
                          <a:latin typeface="Arial"/>
                          <a:ea typeface="Times New Roman"/>
                          <a:cs typeface="Times New Roman"/>
                        </a:rPr>
                        <a:t>3.056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2912" name="Group 144"/>
          <p:cNvGraphicFramePr>
            <a:graphicFrameLocks noGrp="1"/>
          </p:cNvGraphicFramePr>
          <p:nvPr/>
        </p:nvGraphicFramePr>
        <p:xfrm>
          <a:off x="785813" y="3789363"/>
          <a:ext cx="7572375" cy="2081212"/>
        </p:xfrm>
        <a:graphic>
          <a:graphicData uri="http://schemas.openxmlformats.org/drawingml/2006/table">
            <a:tbl>
              <a:tblPr/>
              <a:tblGrid>
                <a:gridCol w="1571625"/>
                <a:gridCol w="1143000"/>
                <a:gridCol w="642937"/>
                <a:gridCol w="857250"/>
                <a:gridCol w="1143000"/>
                <a:gridCol w="1214438"/>
                <a:gridCol w="1000125"/>
              </a:tblGrid>
              <a:tr h="192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AUC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p-value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95%C.I. for AUC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Hosmer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Lower Bound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Upper Bound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Lemeshow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Training Set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CG score</a:t>
                      </a: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0,720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3,20E-12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0,666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0,775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0,249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(n=685)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Clinical score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0,654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1,06E-06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0,598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0,711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0,286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2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HAT score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0,603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1,09E-03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0,544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0,662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0,218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Off-label tPA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CG score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0,651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1,10E-04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0,576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0,726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0,500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(n=300)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Clinical score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0,628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1,01E-03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0,555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0,702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0,522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ca-E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Validation (n=62)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CG score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0,730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1,13E-02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0,569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0,891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0,349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5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Clinical score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0,692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3,41E-02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0,536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0,849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0,960</a:t>
                      </a:r>
                      <a:endParaRPr kumimoji="0" 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9456" marR="39456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426" name="Text Box 210"/>
          <p:cNvSpPr txBox="1">
            <a:spLocks noChangeArrowheads="1"/>
          </p:cNvSpPr>
          <p:nvPr/>
        </p:nvSpPr>
        <p:spPr bwMode="auto">
          <a:xfrm>
            <a:off x="2217738" y="476250"/>
            <a:ext cx="451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 b="1"/>
              <a:t>Hemorrhagic Transformation after rt-PA</a:t>
            </a:r>
            <a:endParaRPr lang="es-ES" b="1"/>
          </a:p>
        </p:txBody>
      </p:sp>
      <p:pic>
        <p:nvPicPr>
          <p:cNvPr id="9428" name="Picture 212" descr="Pharmacogenetics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284163"/>
            <a:ext cx="1301750" cy="1057275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" dur="500"/>
                                        <p:tgtEl>
                                          <p:spTgt spid="329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4140200" y="1700213"/>
            <a:ext cx="4681538" cy="4321175"/>
            <a:chOff x="2608" y="1389"/>
            <a:chExt cx="2949" cy="2722"/>
          </a:xfrm>
        </p:grpSpPr>
        <p:pic>
          <p:nvPicPr>
            <p:cNvPr id="34819" name="Picture 3" descr="4462831285_b3b162556f_z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35" y="1389"/>
              <a:ext cx="1995" cy="2585"/>
            </a:xfrm>
            <a:prstGeom prst="rect">
              <a:avLst/>
            </a:prstGeom>
            <a:noFill/>
          </p:spPr>
        </p:pic>
        <p:sp>
          <p:nvSpPr>
            <p:cNvPr id="34820" name="Rectangle 4"/>
            <p:cNvSpPr>
              <a:spLocks noChangeArrowheads="1"/>
            </p:cNvSpPr>
            <p:nvPr/>
          </p:nvSpPr>
          <p:spPr bwMode="auto">
            <a:xfrm>
              <a:off x="2699" y="1389"/>
              <a:ext cx="2630" cy="7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4821" name="Rectangle 5"/>
            <p:cNvSpPr>
              <a:spLocks noChangeArrowheads="1"/>
            </p:cNvSpPr>
            <p:nvPr/>
          </p:nvSpPr>
          <p:spPr bwMode="auto">
            <a:xfrm>
              <a:off x="2608" y="3294"/>
              <a:ext cx="2949" cy="81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1619250" y="1052513"/>
            <a:ext cx="6048375" cy="0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107950" y="1533525"/>
            <a:ext cx="7854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a-ES"/>
              <a:t>Rapid detection devices can detect genetic variants in less than 30 minutes </a:t>
            </a:r>
          </a:p>
          <a:p>
            <a:r>
              <a:rPr lang="ca-ES"/>
              <a:t>using a blood sample</a:t>
            </a:r>
            <a:r>
              <a:rPr lang="ca-ES" sz="1600"/>
              <a:t>.</a:t>
            </a:r>
            <a:endParaRPr lang="es-ES" sz="1600"/>
          </a:p>
        </p:txBody>
      </p:sp>
      <p:pic>
        <p:nvPicPr>
          <p:cNvPr id="34825" name="Picture 9" descr="microfluidic-sensor-laser-plastic-weld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2565400"/>
            <a:ext cx="2789237" cy="1858963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</p:spPr>
      </p:pic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250825" y="5084763"/>
            <a:ext cx="63690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a-ES"/>
              <a:t>The detection could be done on route to the hospital </a:t>
            </a:r>
          </a:p>
          <a:p>
            <a:r>
              <a:rPr lang="ca-ES"/>
              <a:t>(at the ambulance) or in the emergency room of the hospital. </a:t>
            </a:r>
          </a:p>
          <a:p>
            <a:endParaRPr lang="es-ES"/>
          </a:p>
        </p:txBody>
      </p:sp>
      <p:pic>
        <p:nvPicPr>
          <p:cNvPr id="34827" name="Picture 11" descr="Ambulance_NY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9925" y="5229225"/>
            <a:ext cx="1511300" cy="1011238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</p:spPr>
      </p:pic>
      <p:pic>
        <p:nvPicPr>
          <p:cNvPr id="34828" name="Picture 12" descr="Pharmacogenetics-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284163"/>
            <a:ext cx="1301750" cy="1057275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</p:spPr>
      </p:pic>
      <p:sp>
        <p:nvSpPr>
          <p:cNvPr id="34829" name="Text Box 13"/>
          <p:cNvSpPr txBox="1">
            <a:spLocks noChangeArrowheads="1"/>
          </p:cNvSpPr>
          <p:nvPr/>
        </p:nvSpPr>
        <p:spPr bwMode="auto">
          <a:xfrm>
            <a:off x="1835150" y="476250"/>
            <a:ext cx="3270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 b="1"/>
              <a:t>HT- project. Implementation.</a:t>
            </a:r>
            <a:endParaRPr lang="es-E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1619250" y="1052513"/>
            <a:ext cx="6048375" cy="0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835150" y="476250"/>
            <a:ext cx="2736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 b="1"/>
              <a:t>HT-project. Objectives. </a:t>
            </a:r>
            <a:endParaRPr lang="es-ES" b="1"/>
          </a:p>
        </p:txBody>
      </p:sp>
      <p:sp>
        <p:nvSpPr>
          <p:cNvPr id="12430" name="Text Box 142"/>
          <p:cNvSpPr txBox="1">
            <a:spLocks noChangeArrowheads="1"/>
          </p:cNvSpPr>
          <p:nvPr/>
        </p:nvSpPr>
        <p:spPr bwMode="auto">
          <a:xfrm>
            <a:off x="395288" y="2397125"/>
            <a:ext cx="845185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1-Our aim is to find new polymorphisms associated with HT in rt-PA treated </a:t>
            </a:r>
          </a:p>
          <a:p>
            <a:r>
              <a:rPr lang="en-US" b="1"/>
              <a:t>patients to improve the prediction models with the future goal of the </a:t>
            </a:r>
          </a:p>
          <a:p>
            <a:r>
              <a:rPr lang="en-US" b="1"/>
              <a:t>implementation of these prediction models in the clinical practice. </a:t>
            </a:r>
          </a:p>
          <a:p>
            <a:endParaRPr lang="en-US" b="1"/>
          </a:p>
          <a:p>
            <a:endParaRPr lang="en-US" b="1"/>
          </a:p>
          <a:p>
            <a:r>
              <a:rPr lang="en-US" b="1"/>
              <a:t>2-A second objective is to find polymorphisms associated with </a:t>
            </a:r>
          </a:p>
          <a:p>
            <a:r>
              <a:rPr lang="en-US" b="1"/>
              <a:t>spontaneous HT in patients without rt-PA treatment.</a:t>
            </a:r>
          </a:p>
          <a:p>
            <a:endParaRPr lang="en-US" b="1"/>
          </a:p>
          <a:p>
            <a:endParaRPr lang="en-US" b="1"/>
          </a:p>
          <a:p>
            <a:r>
              <a:rPr lang="en-US" b="1"/>
              <a:t>        We will conduct a meta-analysis with all the GWAs available.</a:t>
            </a:r>
            <a:endParaRPr lang="es-ES"/>
          </a:p>
        </p:txBody>
      </p:sp>
      <p:pic>
        <p:nvPicPr>
          <p:cNvPr id="12432" name="Picture 144" descr="Pharmacogenetics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84163"/>
            <a:ext cx="1301750" cy="1057275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Line 2"/>
          <p:cNvSpPr>
            <a:spLocks noChangeShapeType="1"/>
          </p:cNvSpPr>
          <p:nvPr/>
        </p:nvSpPr>
        <p:spPr bwMode="auto">
          <a:xfrm>
            <a:off x="1619250" y="1052513"/>
            <a:ext cx="6048375" cy="0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835150" y="476250"/>
            <a:ext cx="145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 b="1"/>
              <a:t>HT-project. </a:t>
            </a:r>
            <a:endParaRPr lang="es-ES" b="1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3276600" y="452438"/>
            <a:ext cx="2355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GWAs, pilot results.</a:t>
            </a:r>
            <a:endParaRPr lang="es-ES"/>
          </a:p>
        </p:txBody>
      </p:sp>
      <p:pic>
        <p:nvPicPr>
          <p:cNvPr id="29701" name="Picture 5" descr="Pharmacogenetics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84163"/>
            <a:ext cx="1301750" cy="1057275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</p:spPr>
      </p:pic>
      <p:cxnSp>
        <p:nvCxnSpPr>
          <p:cNvPr id="9" name="Conector recto 8"/>
          <p:cNvCxnSpPr/>
          <p:nvPr/>
        </p:nvCxnSpPr>
        <p:spPr>
          <a:xfrm>
            <a:off x="2843213" y="1628775"/>
            <a:ext cx="4535487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752" name="9 Marcador de contenido" descr="TH_PC_G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54338"/>
            <a:ext cx="9144000" cy="391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53" name="5 CuadroTexto"/>
          <p:cNvSpPr txBox="1">
            <a:spLocks noChangeArrowheads="1"/>
          </p:cNvSpPr>
          <p:nvPr/>
        </p:nvSpPr>
        <p:spPr bwMode="auto">
          <a:xfrm>
            <a:off x="684213" y="3762375"/>
            <a:ext cx="6477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100" b="1">
                <a:solidFill>
                  <a:schemeClr val="accent2"/>
                </a:solidFill>
                <a:latin typeface="Calibri" pitchFamily="34" charset="0"/>
              </a:rPr>
              <a:t>IL23R</a:t>
            </a:r>
          </a:p>
        </p:txBody>
      </p:sp>
      <p:sp>
        <p:nvSpPr>
          <p:cNvPr id="29754" name="6 CuadroTexto"/>
          <p:cNvSpPr txBox="1">
            <a:spLocks noChangeArrowheads="1"/>
          </p:cNvSpPr>
          <p:nvPr/>
        </p:nvSpPr>
        <p:spPr bwMode="auto">
          <a:xfrm>
            <a:off x="2411413" y="3617913"/>
            <a:ext cx="1081087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100" b="1">
                <a:solidFill>
                  <a:schemeClr val="accent2"/>
                </a:solidFill>
                <a:latin typeface="Calibri" pitchFamily="34" charset="0"/>
              </a:rPr>
              <a:t>MAPRE1P2</a:t>
            </a:r>
          </a:p>
          <a:p>
            <a:r>
              <a:rPr lang="ca-ES" sz="1100" b="1">
                <a:solidFill>
                  <a:schemeClr val="accent2"/>
                </a:solidFill>
                <a:latin typeface="Calibri" pitchFamily="34" charset="0"/>
              </a:rPr>
              <a:t>LOC101927363</a:t>
            </a:r>
            <a:endParaRPr lang="es-ES" sz="1100" b="1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29755" name="7 CuadroTexto"/>
          <p:cNvSpPr txBox="1">
            <a:spLocks noChangeArrowheads="1"/>
          </p:cNvSpPr>
          <p:nvPr/>
        </p:nvSpPr>
        <p:spPr bwMode="auto">
          <a:xfrm>
            <a:off x="5292725" y="3762375"/>
            <a:ext cx="6477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100" b="1">
                <a:solidFill>
                  <a:schemeClr val="accent2"/>
                </a:solidFill>
                <a:latin typeface="Calibri" pitchFamily="34" charset="0"/>
              </a:rPr>
              <a:t>NGR3</a:t>
            </a:r>
          </a:p>
        </p:txBody>
      </p:sp>
      <p:sp>
        <p:nvSpPr>
          <p:cNvPr id="29756" name="8 CuadroTexto"/>
          <p:cNvSpPr txBox="1">
            <a:spLocks noChangeArrowheads="1"/>
          </p:cNvSpPr>
          <p:nvPr/>
        </p:nvSpPr>
        <p:spPr bwMode="auto">
          <a:xfrm>
            <a:off x="5724525" y="3500438"/>
            <a:ext cx="6477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100" b="1">
                <a:solidFill>
                  <a:schemeClr val="accent2"/>
                </a:solidFill>
                <a:latin typeface="Calibri" pitchFamily="34" charset="0"/>
              </a:rPr>
              <a:t>NOX4</a:t>
            </a:r>
          </a:p>
        </p:txBody>
      </p:sp>
      <p:sp>
        <p:nvSpPr>
          <p:cNvPr id="29757" name="10 CuadroTexto"/>
          <p:cNvSpPr txBox="1">
            <a:spLocks noChangeArrowheads="1"/>
          </p:cNvSpPr>
          <p:nvPr/>
        </p:nvSpPr>
        <p:spPr bwMode="auto">
          <a:xfrm>
            <a:off x="7308850" y="3186113"/>
            <a:ext cx="1223963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100" b="1">
                <a:solidFill>
                  <a:schemeClr val="accent2"/>
                </a:solidFill>
                <a:latin typeface="Calibri" pitchFamily="34" charset="0"/>
              </a:rPr>
              <a:t>LOC1001128497</a:t>
            </a:r>
          </a:p>
          <a:p>
            <a:r>
              <a:rPr lang="es-ES" sz="1100" b="1">
                <a:solidFill>
                  <a:schemeClr val="accent2"/>
                </a:solidFill>
                <a:latin typeface="Calibri" pitchFamily="34" charset="0"/>
              </a:rPr>
              <a:t>SYCE1L</a:t>
            </a:r>
            <a:br>
              <a:rPr lang="es-ES" sz="1100" b="1">
                <a:solidFill>
                  <a:schemeClr val="accent2"/>
                </a:solidFill>
                <a:latin typeface="Calibri" pitchFamily="34" charset="0"/>
              </a:rPr>
            </a:br>
            <a:r>
              <a:rPr lang="es-ES" sz="1100" b="1">
                <a:solidFill>
                  <a:schemeClr val="accent2"/>
                </a:solidFill>
                <a:latin typeface="Calibri" pitchFamily="34" charset="0"/>
              </a:rPr>
              <a:t>ADAMTS18</a:t>
            </a:r>
            <a:endParaRPr lang="es-ES" sz="1400" b="1">
              <a:solidFill>
                <a:schemeClr val="accent2"/>
              </a:solidFill>
              <a:latin typeface="Calibri" pitchFamily="34" charset="0"/>
            </a:endParaRPr>
          </a:p>
          <a:p>
            <a:endParaRPr lang="es-ES" sz="1100" b="1">
              <a:solidFill>
                <a:schemeClr val="accent2"/>
              </a:solidFill>
              <a:latin typeface="Calibri" pitchFamily="34" charset="0"/>
            </a:endParaRPr>
          </a:p>
        </p:txBody>
      </p:sp>
      <p:graphicFrame>
        <p:nvGraphicFramePr>
          <p:cNvPr id="29805" name="Group 109"/>
          <p:cNvGraphicFramePr>
            <a:graphicFrameLocks noGrp="1"/>
          </p:cNvGraphicFramePr>
          <p:nvPr/>
        </p:nvGraphicFramePr>
        <p:xfrm>
          <a:off x="1662113" y="1131888"/>
          <a:ext cx="6942137" cy="1985962"/>
        </p:xfrm>
        <a:graphic>
          <a:graphicData uri="http://schemas.openxmlformats.org/drawingml/2006/table">
            <a:tbl>
              <a:tblPr/>
              <a:tblGrid>
                <a:gridCol w="811212"/>
                <a:gridCol w="596900"/>
                <a:gridCol w="642938"/>
                <a:gridCol w="561975"/>
                <a:gridCol w="477837"/>
                <a:gridCol w="479425"/>
                <a:gridCol w="574675"/>
                <a:gridCol w="627063"/>
                <a:gridCol w="898525"/>
                <a:gridCol w="1271587"/>
              </a:tblGrid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Cohort</a:t>
                      </a:r>
                      <a:endParaRPr kumimoji="0" lang="es-E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Sample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Size</a:t>
                      </a:r>
                      <a:endParaRPr kumimoji="0" lang="es-E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Ancestry</a:t>
                      </a:r>
                      <a:endParaRPr kumimoji="0" lang="es-E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Female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(%)</a:t>
                      </a:r>
                      <a:endParaRPr kumimoji="0" lang="es-E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(%)</a:t>
                      </a:r>
                      <a:endParaRPr kumimoji="0" lang="es-E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(%)</a:t>
                      </a:r>
                      <a:endParaRPr kumimoji="0" lang="es-E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(%)</a:t>
                      </a:r>
                      <a:endParaRPr kumimoji="0" lang="es-E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IH Mort.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(%)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Age</a:t>
                      </a:r>
                      <a:b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(years)</a:t>
                      </a:r>
                      <a:endParaRPr kumimoji="0" lang="es-E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Genotyping</a:t>
                      </a:r>
                      <a:endParaRPr kumimoji="0" lang="es-E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GENOTPA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216</a:t>
                      </a:r>
                      <a:endParaRPr kumimoji="0" lang="es-E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Caucasi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110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(50,9)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97</a:t>
                      </a:r>
                      <a:b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(44,9)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(20,4)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(22,7) 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29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(13,4)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72,49 ± 10,54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Illumina Human Omni 2.5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SPANISH STROKE</a:t>
                      </a:r>
                      <a:endParaRPr kumimoji="0" lang="es-E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167</a:t>
                      </a:r>
                      <a:endParaRPr kumimoji="0" lang="es-E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Caucasi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76</a:t>
                      </a:r>
                      <a:b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(46,3)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(11,6)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</a:t>
                      </a:r>
                      <a:b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(7,3)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(28)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22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(13,4)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72,36±11,52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Axiom® Biobank Genotyping Array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N</a:t>
                      </a:r>
                      <a:endParaRPr kumimoji="0" lang="es-E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383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186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117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56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95*</a:t>
                      </a:r>
                      <a:b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</a:br>
                      <a:endParaRPr kumimoji="0" lang="es-E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51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0" y="6511925"/>
            <a:ext cx="2995613" cy="346075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a-ES" sz="1600"/>
              <a:t>signal near to Lactoferrin gene.</a:t>
            </a:r>
            <a:endParaRPr lang="es-E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Line 2"/>
          <p:cNvSpPr>
            <a:spLocks noChangeShapeType="1"/>
          </p:cNvSpPr>
          <p:nvPr/>
        </p:nvSpPr>
        <p:spPr bwMode="auto">
          <a:xfrm>
            <a:off x="1619250" y="1052513"/>
            <a:ext cx="6048375" cy="0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835150" y="476250"/>
            <a:ext cx="151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 b="1"/>
              <a:t>HT- project. </a:t>
            </a:r>
            <a:endParaRPr lang="es-ES" b="1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360363" y="1125538"/>
            <a:ext cx="72517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b="1"/>
              <a:t>Meta-GWAs: ISGC and SiGN approval. </a:t>
            </a:r>
          </a:p>
          <a:p>
            <a:pPr algn="ctr"/>
            <a:endParaRPr lang="en-US" sz="1600" b="1"/>
          </a:p>
          <a:p>
            <a:pPr algn="ctr"/>
            <a:r>
              <a:rPr lang="en-US" sz="1600" b="1"/>
              <a:t>Genetics of Hemorrhagic Transformation with or without rt-PA treatment.</a:t>
            </a:r>
          </a:p>
          <a:p>
            <a:pPr algn="ctr"/>
            <a:endParaRPr lang="en-US" sz="1600" b="1"/>
          </a:p>
          <a:p>
            <a:pPr algn="ctr"/>
            <a:endParaRPr lang="es-ES" sz="1600"/>
          </a:p>
        </p:txBody>
      </p:sp>
      <p:pic>
        <p:nvPicPr>
          <p:cNvPr id="27653" name="Picture 5" descr="Pharmacogenetics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84163"/>
            <a:ext cx="1301750" cy="1057275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</p:spPr>
      </p:pic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376238" y="2276475"/>
            <a:ext cx="8782050" cy="668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a-ES"/>
              <a:t>Vall d’Hebron/FMT: </a:t>
            </a:r>
            <a:r>
              <a:rPr lang="ca-ES" b="1"/>
              <a:t>600 GWAs</a:t>
            </a:r>
            <a:r>
              <a:rPr lang="ca-ES"/>
              <a:t>, Stroke patients treated with rt-PA, with HT data.</a:t>
            </a:r>
          </a:p>
          <a:p>
            <a:endParaRPr lang="ca-ES"/>
          </a:p>
          <a:p>
            <a:r>
              <a:rPr lang="ca-ES"/>
              <a:t>Vall d’Hebron/St Louise: </a:t>
            </a:r>
            <a:r>
              <a:rPr lang="ca-ES" b="1"/>
              <a:t>300 GWAs</a:t>
            </a:r>
            <a:r>
              <a:rPr lang="ca-ES"/>
              <a:t>, Stroke patients treated with rt-PA, with HT data.</a:t>
            </a:r>
          </a:p>
          <a:p>
            <a:endParaRPr lang="ca-ES"/>
          </a:p>
          <a:p>
            <a:r>
              <a:rPr lang="ca-ES"/>
              <a:t>Helsinki: </a:t>
            </a:r>
            <a:r>
              <a:rPr lang="ca-ES" b="1"/>
              <a:t>750 GWAs</a:t>
            </a:r>
            <a:r>
              <a:rPr lang="ca-ES"/>
              <a:t>, Stroke patients treated with rt-PA, with HT data.</a:t>
            </a:r>
          </a:p>
          <a:p>
            <a:endParaRPr lang="ca-ES"/>
          </a:p>
          <a:p>
            <a:r>
              <a:rPr lang="ca-ES"/>
              <a:t>Baltimore: </a:t>
            </a:r>
            <a:r>
              <a:rPr lang="ca-ES" b="1"/>
              <a:t>917 GWAs</a:t>
            </a:r>
            <a:r>
              <a:rPr lang="ca-ES"/>
              <a:t>, Stroke patients with HT data.</a:t>
            </a:r>
          </a:p>
          <a:p>
            <a:endParaRPr lang="ca-ES"/>
          </a:p>
          <a:p>
            <a:r>
              <a:rPr lang="ca-ES"/>
              <a:t>Newcastle: checking the cohorts.</a:t>
            </a:r>
          </a:p>
          <a:p>
            <a:endParaRPr lang="ca-ES"/>
          </a:p>
          <a:p>
            <a:r>
              <a:rPr lang="ca-ES"/>
              <a:t>Leuven: checking the cohorts.</a:t>
            </a:r>
          </a:p>
          <a:p>
            <a:endParaRPr lang="ca-ES"/>
          </a:p>
          <a:p>
            <a:r>
              <a:rPr lang="ca-ES"/>
              <a:t>H. Del Mar: checking the cohorts.</a:t>
            </a:r>
          </a:p>
          <a:p>
            <a:r>
              <a:rPr lang="ca-ES"/>
              <a:t> </a:t>
            </a:r>
          </a:p>
          <a:p>
            <a:r>
              <a:rPr lang="ca-ES"/>
              <a:t>Hospitals with DNA for replication analysis: Miami, Krakow, Bordeaux, Barcelona </a:t>
            </a:r>
          </a:p>
          <a:p>
            <a:r>
              <a:rPr lang="ca-ES"/>
              <a:t>and other hospitals from Spain.</a:t>
            </a:r>
          </a:p>
          <a:p>
            <a:endParaRPr lang="ca-ES"/>
          </a:p>
          <a:p>
            <a:endParaRPr lang="ca-ES"/>
          </a:p>
          <a:p>
            <a:endParaRPr lang="ca-ES"/>
          </a:p>
          <a:p>
            <a:endParaRPr lang="ca-ES"/>
          </a:p>
          <a:p>
            <a:endParaRPr lang="ca-ES"/>
          </a:p>
          <a:p>
            <a:endParaRPr lang="ca-ES"/>
          </a:p>
          <a:p>
            <a:endParaRPr lang="ca-ES"/>
          </a:p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/>
          <p:cNvSpPr>
            <a:spLocks noChangeShapeType="1"/>
          </p:cNvSpPr>
          <p:nvPr/>
        </p:nvSpPr>
        <p:spPr bwMode="auto">
          <a:xfrm>
            <a:off x="1619250" y="1052513"/>
            <a:ext cx="6048375" cy="0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360363" y="1557338"/>
            <a:ext cx="72517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1"/>
              <a:t>Meta-GWAs: we have the approval of ISGC and SiGN. </a:t>
            </a:r>
          </a:p>
          <a:p>
            <a:endParaRPr lang="en-US" sz="1600" b="1"/>
          </a:p>
          <a:p>
            <a:r>
              <a:rPr lang="en-US" sz="1600" b="1"/>
              <a:t>Genetics of Hemorrhagic Transformation with or without rt-PA treatment.</a:t>
            </a:r>
          </a:p>
          <a:p>
            <a:endParaRPr lang="en-US" sz="1600" b="1"/>
          </a:p>
          <a:p>
            <a:endParaRPr lang="es-ES" sz="1600"/>
          </a:p>
        </p:txBody>
      </p:sp>
      <p:pic>
        <p:nvPicPr>
          <p:cNvPr id="28677" name="Picture 5" descr="Pharmacogenetics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84163"/>
            <a:ext cx="1301750" cy="1057275"/>
          </a:xfrm>
          <a:prstGeom prst="rect">
            <a:avLst/>
          </a:prstGeom>
          <a:noFill/>
          <a:ln w="9525">
            <a:solidFill>
              <a:srgbClr val="0099FF"/>
            </a:solidFill>
            <a:miter lim="800000"/>
            <a:headEnd/>
            <a:tailEnd/>
          </a:ln>
        </p:spPr>
      </p:pic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250825" y="2728913"/>
            <a:ext cx="8858250" cy="421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a-ES"/>
              <a:t>Currently: 1.650 GWAs for HT after rt-PA treatment.</a:t>
            </a:r>
          </a:p>
          <a:p>
            <a:r>
              <a:rPr lang="ca-ES"/>
              <a:t>                 2.567 GWAs for HT with/without rt-PA treatment.</a:t>
            </a:r>
          </a:p>
          <a:p>
            <a:endParaRPr lang="ca-ES"/>
          </a:p>
          <a:p>
            <a:endParaRPr lang="ca-ES"/>
          </a:p>
          <a:p>
            <a:r>
              <a:rPr lang="ca-ES"/>
              <a:t>Timelines: analysis of the meta-analysis of the GWAs December 2014- January 2015.</a:t>
            </a:r>
          </a:p>
          <a:p>
            <a:r>
              <a:rPr lang="ca-ES"/>
              <a:t>                  replication of results January 2015-July 2015.</a:t>
            </a:r>
          </a:p>
          <a:p>
            <a:endParaRPr lang="ca-ES"/>
          </a:p>
          <a:p>
            <a:endParaRPr lang="ca-ES"/>
          </a:p>
          <a:p>
            <a:r>
              <a:rPr lang="ca-ES"/>
              <a:t>More collaborators will be very wellcome!</a:t>
            </a:r>
          </a:p>
          <a:p>
            <a:endParaRPr lang="ca-ES"/>
          </a:p>
          <a:p>
            <a:r>
              <a:rPr lang="ca-ES"/>
              <a:t>E-mail: israelcadenas@yahoo.es</a:t>
            </a:r>
          </a:p>
          <a:p>
            <a:endParaRPr lang="ca-ES"/>
          </a:p>
          <a:p>
            <a:endParaRPr lang="ca-ES"/>
          </a:p>
          <a:p>
            <a:endParaRPr lang="ca-ES"/>
          </a:p>
          <a:p>
            <a:endParaRPr lang="es-ES"/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2244725" y="476250"/>
            <a:ext cx="160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 b="1"/>
              <a:t>NEXT STEPS</a:t>
            </a:r>
            <a:endParaRPr lang="es-E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Line 2"/>
          <p:cNvSpPr>
            <a:spLocks noChangeShapeType="1"/>
          </p:cNvSpPr>
          <p:nvPr/>
        </p:nvSpPr>
        <p:spPr bwMode="auto">
          <a:xfrm>
            <a:off x="1619250" y="1052513"/>
            <a:ext cx="6048375" cy="0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0" y="5788025"/>
            <a:ext cx="8139113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600" i="1"/>
              <a:t>Joan Montaner, Eduardo Salas, Jeanette Tuval, </a:t>
            </a:r>
            <a:r>
              <a:rPr lang="en-US" sz="1600" i="1"/>
              <a:t>Turgut Tatlisumak, Daniel Strbian, </a:t>
            </a:r>
          </a:p>
          <a:p>
            <a:r>
              <a:rPr lang="en-GB" sz="1600" i="1"/>
              <a:t>Magí Lluch-Ariet, Stéphanie Debette, Igor Sibon, </a:t>
            </a:r>
            <a:r>
              <a:rPr lang="es-ES" sz="1600" i="1"/>
              <a:t>Jurek Krupinski, Jin-Moo Lee, </a:t>
            </a:r>
          </a:p>
          <a:p>
            <a:r>
              <a:rPr lang="es-ES" sz="1600" i="1"/>
              <a:t>Carlos Cruchaga, </a:t>
            </a:r>
            <a:r>
              <a:rPr lang="en-GB" sz="1600" i="1"/>
              <a:t>Dominick McCabe, Vincent Thijs, Robin Lemmens</a:t>
            </a:r>
            <a:r>
              <a:rPr lang="es-ES" sz="1600" i="1"/>
              <a:t>, </a:t>
            </a:r>
            <a:r>
              <a:rPr lang="en-GB" sz="1600" i="1"/>
              <a:t>Agnieszka Slowik, </a:t>
            </a:r>
          </a:p>
          <a:p>
            <a:r>
              <a:rPr lang="en-GB" sz="1600" i="1"/>
              <a:t>Joanna Pera</a:t>
            </a:r>
            <a:r>
              <a:rPr lang="es-ES" sz="1600" i="1"/>
              <a:t>, </a:t>
            </a:r>
            <a:r>
              <a:rPr lang="en-GB" sz="1600" i="1"/>
              <a:t>Arne Lindgren, Christian Foerch, Birgit Fuchs, Jane Maguire.</a:t>
            </a:r>
            <a:r>
              <a:rPr lang="es-ES" sz="1600" i="1"/>
              <a:t> </a:t>
            </a:r>
          </a:p>
        </p:txBody>
      </p:sp>
      <p:pic>
        <p:nvPicPr>
          <p:cNvPr id="33797" name="Picture 5" descr="Midnight+in+Par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43725"/>
          </a:xfrm>
          <a:prstGeom prst="rect">
            <a:avLst/>
          </a:prstGeom>
          <a:noFill/>
        </p:spPr>
      </p:pic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323850" y="1628775"/>
            <a:ext cx="30416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a-ES">
                <a:solidFill>
                  <a:schemeClr val="bg1"/>
                </a:solidFill>
              </a:rPr>
              <a:t>Stroke pharmacogenomics </a:t>
            </a:r>
          </a:p>
          <a:p>
            <a:r>
              <a:rPr lang="ca-ES">
                <a:solidFill>
                  <a:schemeClr val="bg1"/>
                </a:solidFill>
              </a:rPr>
              <a:t>and genetics lab. </a:t>
            </a:r>
          </a:p>
          <a:p>
            <a:r>
              <a:rPr lang="ca-ES">
                <a:solidFill>
                  <a:schemeClr val="bg1"/>
                </a:solidFill>
              </a:rPr>
              <a:t>Neurovascular reserach lab.</a:t>
            </a:r>
          </a:p>
          <a:p>
            <a:r>
              <a:rPr lang="ca-ES">
                <a:solidFill>
                  <a:schemeClr val="bg1"/>
                </a:solidFill>
              </a:rPr>
              <a:t>Caty Carrera.</a:t>
            </a:r>
          </a:p>
          <a:p>
            <a:r>
              <a:rPr lang="ca-ES">
                <a:solidFill>
                  <a:schemeClr val="bg1"/>
                </a:solidFill>
              </a:rPr>
              <a:t>Cristina Gallego.</a:t>
            </a:r>
          </a:p>
          <a:p>
            <a:r>
              <a:rPr lang="ca-ES">
                <a:solidFill>
                  <a:schemeClr val="bg1"/>
                </a:solidFill>
              </a:rPr>
              <a:t>Elena Muiño.</a:t>
            </a:r>
            <a:endParaRPr lang="es-ES">
              <a:solidFill>
                <a:schemeClr val="bg1"/>
              </a:solidFill>
            </a:endParaRP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323850" y="3716338"/>
            <a:ext cx="509905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a-ES">
                <a:solidFill>
                  <a:schemeClr val="bg1"/>
                </a:solidFill>
              </a:rPr>
              <a:t>St Louise, Washington University</a:t>
            </a:r>
          </a:p>
          <a:p>
            <a:r>
              <a:rPr lang="ca-ES">
                <a:solidFill>
                  <a:schemeClr val="bg1"/>
                </a:solidFill>
              </a:rPr>
              <a:t>Newcastle University.</a:t>
            </a:r>
          </a:p>
          <a:p>
            <a:r>
              <a:rPr lang="ca-ES">
                <a:solidFill>
                  <a:schemeClr val="bg1"/>
                </a:solidFill>
              </a:rPr>
              <a:t>Helsinki University.</a:t>
            </a:r>
          </a:p>
          <a:p>
            <a:r>
              <a:rPr lang="ca-ES">
                <a:solidFill>
                  <a:schemeClr val="bg1"/>
                </a:solidFill>
              </a:rPr>
              <a:t>Baltimore, Maryland University.</a:t>
            </a:r>
          </a:p>
          <a:p>
            <a:r>
              <a:rPr lang="ca-ES">
                <a:solidFill>
                  <a:schemeClr val="bg1"/>
                </a:solidFill>
              </a:rPr>
              <a:t>H. Del Mar, Autonoma University.</a:t>
            </a:r>
          </a:p>
          <a:p>
            <a:r>
              <a:rPr lang="ca-ES">
                <a:solidFill>
                  <a:schemeClr val="bg1"/>
                </a:solidFill>
              </a:rPr>
              <a:t>Krakow, </a:t>
            </a:r>
            <a:r>
              <a:rPr lang="es-ES">
                <a:solidFill>
                  <a:schemeClr val="bg1"/>
                </a:solidFill>
              </a:rPr>
              <a:t>Jagiellonian University Medical College</a:t>
            </a:r>
            <a:r>
              <a:rPr lang="ca-ES">
                <a:solidFill>
                  <a:schemeClr val="bg1"/>
                </a:solidFill>
              </a:rPr>
              <a:t>.</a:t>
            </a:r>
          </a:p>
          <a:p>
            <a:r>
              <a:rPr lang="ca-ES">
                <a:solidFill>
                  <a:schemeClr val="bg1"/>
                </a:solidFill>
              </a:rPr>
              <a:t>Miami University.</a:t>
            </a:r>
          </a:p>
          <a:p>
            <a:r>
              <a:rPr lang="ca-ES">
                <a:solidFill>
                  <a:schemeClr val="bg1"/>
                </a:solidFill>
              </a:rPr>
              <a:t>Bordeaux University.</a:t>
            </a:r>
          </a:p>
          <a:p>
            <a:r>
              <a:rPr lang="ca-ES">
                <a:solidFill>
                  <a:schemeClr val="bg1"/>
                </a:solidFill>
              </a:rPr>
              <a:t>Genestroke Consortium. www.genestroke.com</a:t>
            </a:r>
          </a:p>
          <a:p>
            <a:endParaRPr lang="es-ES">
              <a:solidFill>
                <a:schemeClr val="bg1"/>
              </a:solidFill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4284663" y="549275"/>
            <a:ext cx="1047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 b="1">
                <a:solidFill>
                  <a:schemeClr val="bg1"/>
                </a:solidFill>
              </a:rPr>
              <a:t>Thanks.</a:t>
            </a:r>
            <a:endParaRPr lang="es-ES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1032</TotalTime>
  <Words>1269</Words>
  <Application>Microsoft Office PowerPoint</Application>
  <PresentationFormat>On-screen Show (4:3)</PresentationFormat>
  <Paragraphs>474</Paragraphs>
  <Slides>16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Tahoma</vt:lpstr>
      <vt:lpstr>Times New Roman</vt:lpstr>
      <vt:lpstr>Calibri</vt:lpstr>
      <vt:lpstr>Diseño predeterminado</vt:lpstr>
      <vt:lpstr>Foto de Microsoft Photo Editor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Institut de Recerca HUVH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Institut de Recerca HUVH</dc:creator>
  <cp:lastModifiedBy>Stephen Bevan</cp:lastModifiedBy>
  <cp:revision>29</cp:revision>
  <dcterms:created xsi:type="dcterms:W3CDTF">2014-03-25T10:09:05Z</dcterms:created>
  <dcterms:modified xsi:type="dcterms:W3CDTF">2014-12-08T11:43:42Z</dcterms:modified>
</cp:coreProperties>
</file>