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7" r:id="rId2"/>
    <p:sldId id="258" r:id="rId3"/>
    <p:sldId id="261" r:id="rId4"/>
    <p:sldId id="262" r:id="rId5"/>
    <p:sldId id="284" r:id="rId6"/>
    <p:sldId id="266" r:id="rId7"/>
    <p:sldId id="269" r:id="rId8"/>
    <p:sldId id="338" r:id="rId9"/>
    <p:sldId id="339" r:id="rId10"/>
    <p:sldId id="312" r:id="rId11"/>
    <p:sldId id="319" r:id="rId12"/>
    <p:sldId id="318" r:id="rId13"/>
    <p:sldId id="351" r:id="rId14"/>
    <p:sldId id="341" r:id="rId15"/>
    <p:sldId id="326" r:id="rId16"/>
    <p:sldId id="330" r:id="rId17"/>
    <p:sldId id="331" r:id="rId18"/>
    <p:sldId id="322" r:id="rId19"/>
    <p:sldId id="325" r:id="rId20"/>
    <p:sldId id="350" r:id="rId21"/>
    <p:sldId id="349" r:id="rId22"/>
    <p:sldId id="343" r:id="rId23"/>
    <p:sldId id="352" r:id="rId24"/>
    <p:sldId id="345" r:id="rId25"/>
    <p:sldId id="309" r:id="rId26"/>
    <p:sldId id="335" r:id="rId27"/>
    <p:sldId id="353" r:id="rId28"/>
    <p:sldId id="354" r:id="rId29"/>
    <p:sldId id="348" r:id="rId30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D26"/>
    <a:srgbClr val="EAEAE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488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fld id="{6412D639-48FD-4C21-89A3-9A0E1BB710AA}" type="datetimeFigureOut">
              <a:rPr lang="it-IT"/>
              <a:pPr/>
              <a:t>08/12/2014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fld id="{DE1F9DF8-4B68-4C55-8585-41629A10C900}" type="slidenum">
              <a:rPr lang="it-IT"/>
              <a:pPr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5" name="Rettangolo 20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6" name="Rettangolo 21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7" name="Rettangolo 23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10" name="Rettangolo 1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11" name="Connettore 1 2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12" name="Rettangolo 2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13" name="Ovale 23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CCDADA"/>
              </a:solidFill>
            </a:endParaRPr>
          </a:p>
        </p:txBody>
      </p:sp>
      <p:sp>
        <p:nvSpPr>
          <p:cNvPr id="14" name="Ovale 24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CCDADA"/>
              </a:solidFill>
            </a:endParaRPr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5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8417F8-4203-49FF-AF56-25A31545BE2B}" type="datetimeFigureOut">
              <a:rPr lang="it-IT"/>
              <a:pPr/>
              <a:t>08/12/2014</a:t>
            </a:fld>
            <a:endParaRPr lang="it-IT"/>
          </a:p>
        </p:txBody>
      </p:sp>
      <p:sp>
        <p:nvSpPr>
          <p:cNvPr id="16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CDD37495-4134-4379-848A-DF10BE0B263F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E7A03F8-56D2-4C0F-A629-DF69BB19AFF8}" type="datetimeFigureOut">
              <a:rPr lang="it-IT"/>
              <a:pPr/>
              <a:t>08/12/2014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E8C371-43A0-45A0-9967-C31C73DEBECB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5" name="Rettangolo 20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6" name="Rettangolo 21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7" name="Rettangolo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8" name="Rettangolo 1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9" name="Rettangolo 20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10" name="Connettore 1 21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11" name="Ovale 23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CCDADA"/>
              </a:solidFill>
            </a:endParaRPr>
          </a:p>
        </p:txBody>
      </p:sp>
      <p:sp>
        <p:nvSpPr>
          <p:cNvPr id="12" name="Ovale 24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CCDADA"/>
              </a:solidFill>
            </a:endParaRP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3" name="Segnaposto numero diapositiva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DD7A2BC9-9D6B-4D47-AF5E-A86E6C6F82C3}" type="slidenum">
              <a:rPr lang="it-IT"/>
              <a:pPr/>
              <a:t>‹#›</a:t>
            </a:fld>
            <a:endParaRPr lang="it-IT"/>
          </a:p>
        </p:txBody>
      </p:sp>
      <p:sp>
        <p:nvSpPr>
          <p:cNvPr id="14" name="Segnaposto data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C349FCE-F864-4B6A-A152-78F6AEDB455B}" type="datetimeFigureOut">
              <a:rPr lang="it-IT"/>
              <a:pPr/>
              <a:t>08/12/2014</a:t>
            </a:fld>
            <a:endParaRPr lang="it-IT"/>
          </a:p>
        </p:txBody>
      </p:sp>
      <p:sp>
        <p:nvSpPr>
          <p:cNvPr id="15" name="Segnaposto piè di pagina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EAF3851-00E1-4E39-AEFF-BD55836CDDC9}" type="datetimeFigureOut">
              <a:rPr lang="it-IT"/>
              <a:pPr/>
              <a:t>08/12/2014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FF32DBE-4C44-4CB1-BC0F-B8111A5B1930}" type="slidenum">
              <a:rPr lang="it-IT"/>
              <a:pPr/>
              <a:t>‹#›</a:t>
            </a:fld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olo, tes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86AE92-EEF4-40DB-9B3D-15DB9932F800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DE1109C-8BFB-416A-8E78-F3123044AB2F}" type="datetimeFigureOut">
              <a:rPr lang="it-IT"/>
              <a:pPr/>
              <a:t>08/12/2014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DBBF1DBD-7F07-42D0-8281-BA8A74FF50CC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1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5" name="Rettangolo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6" name="Rettangolo 21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7" name="Rettangolo 23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8" name="Rettangolo 24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9" name="Rettangolo 25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10" name="Rettangolo 21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11" name="Rettangolo 23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12" name="Connettore 1 24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13" name="Ovale 25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CCDADA"/>
              </a:solidFill>
            </a:endParaRPr>
          </a:p>
        </p:txBody>
      </p:sp>
      <p:sp>
        <p:nvSpPr>
          <p:cNvPr id="14" name="Ovale 26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CCDADA"/>
              </a:solidFill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" name="Segnaposto data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21A8B8B9-DFE0-431A-B2F3-AFCD5AC92B8D}" type="datetimeFigureOut">
              <a:rPr lang="it-IT"/>
              <a:pPr/>
              <a:t>08/12/2014</a:t>
            </a:fld>
            <a:endParaRPr lang="it-IT"/>
          </a:p>
        </p:txBody>
      </p:sp>
      <p:sp>
        <p:nvSpPr>
          <p:cNvPr id="1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00EECE63-0C91-49EE-8B4A-8DE40D71D1AF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ttore 1 19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>
            <a:solidFill>
              <a:schemeClr val="tx2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0" name="Segnaposto contenuto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data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fld id="{5E750B63-90FD-4FC6-ADD5-30C154F8791D}" type="datetimeFigureOut">
              <a:rPr lang="it-IT"/>
              <a:pPr/>
              <a:t>08/12/2014</a:t>
            </a:fld>
            <a:endParaRPr lang="it-IT"/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123369-09B6-4478-A1F6-377E1278AC99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ttore 1 1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>
            <a:solidFill>
              <a:schemeClr val="tx2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Rettangolo 20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9" name="Rettangolo 2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10" name="Rettangolo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11" name="Rettangolo 24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12" name="Rettangolo 20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CCDADA"/>
              </a:solidFill>
            </a:endParaRPr>
          </a:p>
        </p:txBody>
      </p:sp>
      <p:sp>
        <p:nvSpPr>
          <p:cNvPr id="13" name="Rettangolo 21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14" name="Connettore 1 2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15" name="Rettangolo 2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16" name="Ovale 2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CCDADA"/>
              </a:solidFill>
            </a:endParaRPr>
          </a:p>
        </p:txBody>
      </p:sp>
      <p:sp>
        <p:nvSpPr>
          <p:cNvPr id="17" name="Ovale 2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CCDADA"/>
              </a:solidFill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4" name="Segnaposto contenuto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26" name="Segnaposto contenuto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23" name="Titolo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8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E94B34-20CF-4905-A94D-45A36EA493E0}" type="datetimeFigureOut">
              <a:rPr lang="it-IT"/>
              <a:pPr/>
              <a:t>08/12/2014</a:t>
            </a:fld>
            <a:endParaRPr lang="it-IT"/>
          </a:p>
        </p:txBody>
      </p:sp>
      <p:sp>
        <p:nvSpPr>
          <p:cNvPr id="19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147B72C0-A307-45C4-A009-41C984A86E48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893A7C-E100-450C-9450-DE407DB10AD9}" type="datetimeFigureOut">
              <a:rPr lang="it-IT"/>
              <a:pPr/>
              <a:t>08/12/2014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42BAF675-404B-4A21-89C8-E61399C59608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3" name="Rettangolo 20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4" name="Rettangolo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5" name="Rettangolo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6" name="Rettangolo 1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7" name="Rettangolo 20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8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49C8B51-946B-479D-8677-5F53B62EACA0}" type="datetimeFigureOut">
              <a:rPr lang="it-IT"/>
              <a:pPr/>
              <a:t>08/12/2014</a:t>
            </a:fld>
            <a:endParaRPr lang="it-IT"/>
          </a:p>
        </p:txBody>
      </p:sp>
      <p:sp>
        <p:nvSpPr>
          <p:cNvPr id="9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C7000F8-CC11-4FB3-BC02-B4BBACEDA1F9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15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6" name="Rettangolo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7" name="Rettangolo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8" name="Rettangolo 23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9" name="Rettangolo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10" name="Rettangolo 2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CCDADA"/>
              </a:solidFill>
            </a:endParaRPr>
          </a:p>
        </p:txBody>
      </p:sp>
      <p:sp>
        <p:nvSpPr>
          <p:cNvPr id="11" name="Rettangolo 2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12" name="Connettore 1 23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13" name="Ovale 24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CCDADA"/>
              </a:solidFill>
            </a:endParaRPr>
          </a:p>
        </p:txBody>
      </p:sp>
      <p:sp>
        <p:nvSpPr>
          <p:cNvPr id="14" name="Ovale 25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CCDADA"/>
              </a:solidFill>
            </a:endParaRPr>
          </a:p>
        </p:txBody>
      </p:sp>
      <p:sp>
        <p:nvSpPr>
          <p:cNvPr id="15" name="Rettangolo 26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0" name="Segnaposto contenuto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6" name="Segnaposto numero diapositiva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2239F8BF-A92F-49FF-8666-0851C1852441}" type="slidenum">
              <a:rPr lang="it-IT"/>
              <a:pPr/>
              <a:t>‹#›</a:t>
            </a:fld>
            <a:endParaRPr lang="it-IT"/>
          </a:p>
        </p:txBody>
      </p:sp>
      <p:sp>
        <p:nvSpPr>
          <p:cNvPr id="17" name="Segnaposto data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9F952D1-AB89-42E0-B402-3BD05856D978}" type="datetimeFigureOut">
              <a:rPr lang="it-IT"/>
              <a:pPr/>
              <a:t>08/12/2014</a:t>
            </a:fld>
            <a:endParaRPr lang="it-IT"/>
          </a:p>
        </p:txBody>
      </p:sp>
      <p:sp>
        <p:nvSpPr>
          <p:cNvPr id="18" name="Segnaposto piè di pagina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ttore 1 15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6" name="Rettangolo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7" name="Rettangolo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8" name="Rettangolo 23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9" name="Rettangolo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10" name="Rettangolo 20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11" name="Rettangolo 21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CCDADA"/>
              </a:solidFill>
            </a:endParaRPr>
          </a:p>
        </p:txBody>
      </p:sp>
      <p:sp>
        <p:nvSpPr>
          <p:cNvPr id="12" name="Rettangolo 23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13" name="Ovale 24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CCDADA"/>
              </a:solidFill>
            </a:endParaRPr>
          </a:p>
        </p:txBody>
      </p:sp>
      <p:sp>
        <p:nvSpPr>
          <p:cNvPr id="14" name="Ovale 25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CCDADA"/>
              </a:solidFill>
            </a:endParaRPr>
          </a:p>
        </p:txBody>
      </p:sp>
      <p:sp>
        <p:nvSpPr>
          <p:cNvPr id="15" name="Rettangolo 26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6" name="Segnaposto numero diapositiva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554C4F62-6478-40A3-9642-9F98CBE567F3}" type="slidenum">
              <a:rPr lang="it-IT"/>
              <a:pPr/>
              <a:t>‹#›</a:t>
            </a:fld>
            <a:endParaRPr lang="it-IT"/>
          </a:p>
        </p:txBody>
      </p:sp>
      <p:sp>
        <p:nvSpPr>
          <p:cNvPr id="17" name="Segnaposto data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fld id="{E8783F03-0BFF-4B2A-9074-74BFDBF9197C}" type="datetimeFigureOut">
              <a:rPr lang="it-IT"/>
              <a:pPr/>
              <a:t>08/12/2014</a:t>
            </a:fld>
            <a:endParaRPr lang="it-IT"/>
          </a:p>
        </p:txBody>
      </p:sp>
      <p:sp>
        <p:nvSpPr>
          <p:cNvPr id="18" name="Segnaposto piè di pagina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ttangolo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2051" name="Rettangolo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2052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2053" name="Rettangolo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it-IT" smtClean="0">
              <a:solidFill>
                <a:srgbClr val="000000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fld id="{F7067BC6-2998-4B43-A9EB-376B22F08E51}" type="datetimeFigureOut">
              <a:rPr lang="it-IT"/>
              <a:pPr/>
              <a:t>08/12/2014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12" name="Ovale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CCDADA"/>
              </a:solidFill>
            </a:endParaRPr>
          </a:p>
        </p:txBody>
      </p:sp>
      <p:sp>
        <p:nvSpPr>
          <p:cNvPr id="15" name="Ovale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CCDADA"/>
              </a:solidFill>
            </a:endParaRPr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>
              <a:defRPr sz="1600">
                <a:solidFill>
                  <a:srgbClr val="7B989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fld id="{8F692A64-E1CA-445A-A1FD-4557B95C9785}" type="slidenum">
              <a:rPr lang="it-IT"/>
              <a:pPr/>
              <a:t>‹#›</a:t>
            </a:fld>
            <a:endParaRPr lang="it-IT"/>
          </a:p>
        </p:txBody>
      </p:sp>
      <p:sp>
        <p:nvSpPr>
          <p:cNvPr id="1038" name="Segnaposto titolo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  <a:endParaRPr lang="en-US" smtClean="0"/>
          </a:p>
        </p:txBody>
      </p:sp>
      <p:sp>
        <p:nvSpPr>
          <p:cNvPr id="1039" name="Segnaposto testo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78" r:id="rId10"/>
    <p:sldLayoutId id="2147484188" r:id="rId11"/>
    <p:sldLayoutId id="2147484189" r:id="rId12"/>
    <p:sldLayoutId id="2147484190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ＭＳ Ｐゴシック" charset="0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ＭＳ Ｐゴシック" charset="0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Chart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Chart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10000" r="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ottotitolo 3"/>
          <p:cNvSpPr>
            <a:spLocks noGrp="1"/>
          </p:cNvSpPr>
          <p:nvPr>
            <p:ph type="subTitle" idx="4294967295"/>
          </p:nvPr>
        </p:nvSpPr>
        <p:spPr>
          <a:xfrm>
            <a:off x="1463675" y="3141663"/>
            <a:ext cx="6400800" cy="574675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Font typeface="Wingdings 2" pitchFamily="18" charset="2"/>
              <a:buNone/>
            </a:pPr>
            <a:r>
              <a:rPr lang="it-IT" sz="2000" smtClean="0">
                <a:ea typeface="ＭＳ Ｐゴシック" pitchFamily="34" charset="-128"/>
              </a:rPr>
              <a:t>Dr. Michelangelo Mancuso</a:t>
            </a:r>
          </a:p>
          <a:p>
            <a:pPr marL="0" indent="0" algn="ctr">
              <a:spcBef>
                <a:spcPct val="0"/>
              </a:spcBef>
              <a:buFont typeface="Wingdings 2" pitchFamily="18" charset="2"/>
              <a:buNone/>
            </a:pPr>
            <a:r>
              <a:rPr lang="it-IT" sz="2000" smtClean="0">
                <a:ea typeface="ＭＳ Ｐゴシック" pitchFamily="34" charset="-128"/>
              </a:rPr>
              <a:t>University of Pisa</a:t>
            </a:r>
          </a:p>
          <a:p>
            <a:pPr marL="0" indent="0" algn="ctr">
              <a:spcBef>
                <a:spcPct val="0"/>
              </a:spcBef>
              <a:buFont typeface="Wingdings 2" pitchFamily="18" charset="2"/>
              <a:buNone/>
            </a:pPr>
            <a:r>
              <a:rPr lang="it-IT" sz="2000" smtClean="0">
                <a:ea typeface="ＭＳ Ｐゴシック" pitchFamily="34" charset="-128"/>
              </a:rPr>
              <a:t>Italy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1187450" y="333375"/>
            <a:ext cx="6889750" cy="1470025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7B9899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Calibri Light" panose="020F0302020204030204" pitchFamily="34" charset="0"/>
                <a:ea typeface="+mj-ea"/>
                <a:cs typeface="+mj-cs"/>
              </a:rPr>
              <a:t>16</a:t>
            </a:r>
            <a:r>
              <a:rPr lang="en-US" sz="2400" baseline="30000" dirty="0">
                <a:solidFill>
                  <a:srgbClr val="002060"/>
                </a:solidFill>
                <a:latin typeface="Calibri Light" panose="020F0302020204030204" pitchFamily="34" charset="0"/>
                <a:ea typeface="+mj-ea"/>
                <a:cs typeface="+mj-cs"/>
              </a:rPr>
              <a:t>TH</a:t>
            </a:r>
            <a:r>
              <a:rPr lang="en-US" sz="2400" dirty="0">
                <a:solidFill>
                  <a:srgbClr val="002060"/>
                </a:solidFill>
                <a:latin typeface="Calibri Light" panose="020F0302020204030204" pitchFamily="34" charset="0"/>
                <a:ea typeface="+mj-ea"/>
                <a:cs typeface="+mj-cs"/>
              </a:rPr>
              <a:t> WORKSHOP OF THE INTERNATIONAL STROKE GENETICS CONSORTIUM</a:t>
            </a:r>
          </a:p>
        </p:txBody>
      </p:sp>
      <p:sp>
        <p:nvSpPr>
          <p:cNvPr id="3" name="Rettangolo 2"/>
          <p:cNvSpPr/>
          <p:nvPr/>
        </p:nvSpPr>
        <p:spPr>
          <a:xfrm>
            <a:off x="2346325" y="1341438"/>
            <a:ext cx="4572000" cy="15684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3200" b="1" dirty="0">
                <a:solidFill>
                  <a:srgbClr val="000D26"/>
                </a:solidFill>
                <a:latin typeface="Calibri Light" panose="020F0302020204030204" pitchFamily="34" charset="0"/>
                <a:ea typeface="+mj-ea"/>
                <a:cs typeface="+mj-cs"/>
              </a:rPr>
              <a:t>Mitochondria,</a:t>
            </a:r>
          </a:p>
          <a:p>
            <a:pPr algn="ctr" eaLnBrk="0" hangingPunct="0">
              <a:defRPr/>
            </a:pPr>
            <a:r>
              <a:rPr lang="en-US" sz="3200" b="1" dirty="0">
                <a:solidFill>
                  <a:srgbClr val="000D26"/>
                </a:solidFill>
                <a:latin typeface="Calibri Light" panose="020F0302020204030204" pitchFamily="34" charset="0"/>
                <a:ea typeface="+mj-ea"/>
                <a:cs typeface="+mj-cs"/>
              </a:rPr>
              <a:t>mitochondrial DNA</a:t>
            </a:r>
          </a:p>
          <a:p>
            <a:pPr algn="ctr" eaLnBrk="0" hangingPunct="0">
              <a:defRPr/>
            </a:pPr>
            <a:r>
              <a:rPr lang="en-US" sz="3200" b="1" dirty="0">
                <a:solidFill>
                  <a:srgbClr val="000D26"/>
                </a:solidFill>
                <a:latin typeface="Calibri Light" panose="020F0302020204030204" pitchFamily="34" charset="0"/>
                <a:ea typeface="+mj-ea"/>
                <a:cs typeface="+mj-cs"/>
              </a:rPr>
              <a:t> and Stroke </a:t>
            </a:r>
            <a:endParaRPr lang="it-IT" sz="3200" b="1" dirty="0">
              <a:solidFill>
                <a:srgbClr val="000D26"/>
              </a:solidFill>
              <a:latin typeface="Calibri Light" panose="020F0302020204030204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asellaDiTesto 3"/>
          <p:cNvSpPr txBox="1">
            <a:spLocks noChangeArrowheads="1"/>
          </p:cNvSpPr>
          <p:nvPr/>
        </p:nvSpPr>
        <p:spPr bwMode="auto">
          <a:xfrm>
            <a:off x="3492500" y="5211763"/>
            <a:ext cx="2044700" cy="1385887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it-IT" altLang="it-IT" sz="2800" dirty="0" err="1" smtClean="0">
                <a:latin typeface="+mj-lt"/>
                <a:ea typeface="+mn-ea"/>
              </a:rPr>
              <a:t>Lack</a:t>
            </a:r>
            <a:r>
              <a:rPr lang="it-IT" altLang="it-IT" sz="2800" dirty="0" smtClean="0">
                <a:latin typeface="+mj-lt"/>
                <a:ea typeface="+mn-ea"/>
              </a:rPr>
              <a:t> of data!</a:t>
            </a:r>
            <a:endParaRPr lang="it-IT" altLang="it-IT" sz="2800" dirty="0" smtClean="0">
              <a:latin typeface="+mj-lt"/>
              <a:ea typeface="+mn-ea"/>
              <a:sym typeface="Wingdings" pitchFamily="2" charset="2"/>
            </a:endParaRPr>
          </a:p>
          <a:p>
            <a:pPr eaLnBrk="1" hangingPunct="1">
              <a:defRPr/>
            </a:pPr>
            <a:endParaRPr lang="it-IT" altLang="it-IT" sz="2800" dirty="0" smtClean="0">
              <a:latin typeface="+mj-lt"/>
              <a:ea typeface="+mn-ea"/>
              <a:sym typeface="Wingdings" pitchFamily="2" charset="2"/>
            </a:endParaRPr>
          </a:p>
          <a:p>
            <a:pPr eaLnBrk="1" hangingPunct="1">
              <a:defRPr/>
            </a:pPr>
            <a:endParaRPr lang="it-IT" altLang="it-IT" sz="2800" dirty="0" smtClean="0">
              <a:latin typeface="+mj-lt"/>
              <a:ea typeface="+mn-ea"/>
            </a:endParaRPr>
          </a:p>
        </p:txBody>
      </p:sp>
      <p:pic>
        <p:nvPicPr>
          <p:cNvPr id="26627" name="Picture 4" descr="http://3.bp.blogspot.com/_Cdu5iOhUDug/SHaXMt0MZ6I/AAAAAAAAAFs/wN8cCUWj0NY/s400/frigovuoto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6688" y="1484313"/>
            <a:ext cx="381000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Rettangolo 1"/>
          <p:cNvSpPr>
            <a:spLocks noChangeArrowheads="1"/>
          </p:cNvSpPr>
          <p:nvPr/>
        </p:nvSpPr>
        <p:spPr bwMode="auto">
          <a:xfrm>
            <a:off x="1258888" y="620713"/>
            <a:ext cx="66389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>
                <a:solidFill>
                  <a:srgbClr val="002060"/>
                </a:solidFill>
                <a:latin typeface="Calibri Light" pitchFamily="34" charset="0"/>
              </a:rPr>
              <a:t>EPIDEMIOLOGY OF MTDNA RELATED STROKE</a:t>
            </a:r>
            <a:endParaRPr lang="it-IT" sz="2800" b="1">
              <a:solidFill>
                <a:srgbClr val="00206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49" name="Grafico 3"/>
          <p:cNvGraphicFramePr>
            <a:graphicFrameLocks/>
          </p:cNvGraphicFramePr>
          <p:nvPr/>
        </p:nvGraphicFramePr>
        <p:xfrm>
          <a:off x="182563" y="147638"/>
          <a:ext cx="8782050" cy="6305550"/>
        </p:xfrm>
        <a:graphic>
          <a:graphicData uri="http://schemas.openxmlformats.org/presentationml/2006/ole">
            <p:oleObj spid="_x0000_s27649" name="Grafico" r:id="rId3" imgW="8851900" imgH="6350000" progId="Excel.Chart.8">
              <p:embed/>
            </p:oleObj>
          </a:graphicData>
        </a:graphic>
      </p:graphicFrame>
      <p:sp>
        <p:nvSpPr>
          <p:cNvPr id="27650" name="CasellaDiTesto 2"/>
          <p:cNvSpPr txBox="1">
            <a:spLocks noChangeArrowheads="1"/>
          </p:cNvSpPr>
          <p:nvPr/>
        </p:nvSpPr>
        <p:spPr bwMode="auto">
          <a:xfrm>
            <a:off x="3786188" y="928688"/>
            <a:ext cx="1857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N= 250 &lt; 60-yrs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3" name="Grafico 3"/>
          <p:cNvGraphicFramePr>
            <a:graphicFrameLocks/>
          </p:cNvGraphicFramePr>
          <p:nvPr/>
        </p:nvGraphicFramePr>
        <p:xfrm>
          <a:off x="428625" y="357188"/>
          <a:ext cx="8505825" cy="6238875"/>
        </p:xfrm>
        <a:graphic>
          <a:graphicData uri="http://schemas.openxmlformats.org/presentationml/2006/ole">
            <p:oleObj spid="_x0000_s28673" name="Grafico" r:id="rId3" imgW="8521700" imgH="6248400" progId="Excel.Chart.8">
              <p:embed/>
            </p:oleObj>
          </a:graphicData>
        </a:graphic>
      </p:graphicFrame>
      <p:sp>
        <p:nvSpPr>
          <p:cNvPr id="3" name="Rettangolo 3"/>
          <p:cNvSpPr>
            <a:spLocks noChangeArrowheads="1"/>
          </p:cNvSpPr>
          <p:nvPr/>
        </p:nvSpPr>
        <p:spPr bwMode="auto">
          <a:xfrm>
            <a:off x="3357563" y="4429125"/>
            <a:ext cx="4454525" cy="16002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1400" b="1" i="1" dirty="0">
                <a:solidFill>
                  <a:schemeClr val="accent1">
                    <a:lumMod val="50000"/>
                  </a:schemeClr>
                </a:solidFill>
                <a:latin typeface="+mj-lt"/>
                <a:ea typeface="ＭＳ Ｐゴシック" pitchFamily="-105" charset="-128"/>
                <a:cs typeface="ＭＳ Ｐゴシック" pitchFamily="-105" charset="-128"/>
              </a:rPr>
              <a:t>13 </a:t>
            </a:r>
            <a:r>
              <a:rPr lang="it-IT" sz="1400" b="1" i="1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ＭＳ Ｐゴシック" pitchFamily="-105" charset="-128"/>
                <a:cs typeface="ＭＳ Ｐゴシック" pitchFamily="-105" charset="-128"/>
              </a:rPr>
              <a:t>pts</a:t>
            </a:r>
            <a:r>
              <a:rPr lang="it-IT" sz="1400" b="1" i="1" dirty="0">
                <a:solidFill>
                  <a:schemeClr val="accent1">
                    <a:lumMod val="50000"/>
                  </a:schemeClr>
                </a:solidFill>
                <a:latin typeface="+mj-lt"/>
                <a:ea typeface="ＭＳ Ｐゴシック" pitchFamily="-105" charset="-128"/>
                <a:cs typeface="ＭＳ Ｐゴシック" pitchFamily="-105" charset="-128"/>
              </a:rPr>
              <a:t>		  	    5 %</a:t>
            </a:r>
          </a:p>
          <a:p>
            <a:pPr>
              <a:spcBef>
                <a:spcPct val="50000"/>
              </a:spcBef>
              <a:defRPr/>
            </a:pPr>
            <a:r>
              <a:rPr lang="it-IT" sz="1400" b="1" i="1" dirty="0">
                <a:solidFill>
                  <a:schemeClr val="accent1">
                    <a:lumMod val="50000"/>
                  </a:schemeClr>
                </a:solidFill>
                <a:latin typeface="+mj-lt"/>
                <a:ea typeface="ＭＳ Ｐゴシック" pitchFamily="-105" charset="-128"/>
                <a:cs typeface="ＭＳ Ｐゴシック" pitchFamily="-105" charset="-128"/>
              </a:rPr>
              <a:t>6 CADASIL     </a:t>
            </a:r>
            <a:r>
              <a:rPr lang="it-IT" sz="1400" b="1" i="1" dirty="0">
                <a:solidFill>
                  <a:schemeClr val="accent1">
                    <a:lumMod val="50000"/>
                  </a:schemeClr>
                </a:solidFill>
                <a:latin typeface="+mj-lt"/>
                <a:ea typeface="ＭＳ Ｐゴシック" pitchFamily="-105" charset="-128"/>
                <a:cs typeface="ＭＳ Ｐゴシック" pitchFamily="-105" charset="-128"/>
              </a:rPr>
              <a:t>       		2,4</a:t>
            </a:r>
            <a:endParaRPr lang="it-IT" sz="1400" b="1" i="1" dirty="0">
              <a:solidFill>
                <a:schemeClr val="accent1">
                  <a:lumMod val="50000"/>
                </a:schemeClr>
              </a:solidFill>
              <a:latin typeface="+mj-lt"/>
              <a:ea typeface="ＭＳ Ｐゴシック" pitchFamily="-105" charset="-128"/>
              <a:cs typeface="ＭＳ Ｐゴシック" pitchFamily="-105" charset="-128"/>
            </a:endParaRPr>
          </a:p>
          <a:p>
            <a:pPr>
              <a:spcBef>
                <a:spcPct val="50000"/>
              </a:spcBef>
              <a:defRPr/>
            </a:pPr>
            <a:r>
              <a:rPr lang="it-IT" sz="1400" b="1" i="1" dirty="0">
                <a:solidFill>
                  <a:schemeClr val="accent1">
                    <a:lumMod val="50000"/>
                  </a:schemeClr>
                </a:solidFill>
                <a:latin typeface="+mj-lt"/>
                <a:ea typeface="ＭＳ Ｐゴシック" pitchFamily="-105" charset="-128"/>
                <a:cs typeface="ＭＳ Ｐゴシック" pitchFamily="-105" charset="-128"/>
              </a:rPr>
              <a:t>4 MELAS                                   	1,5</a:t>
            </a:r>
          </a:p>
          <a:p>
            <a:pPr>
              <a:spcBef>
                <a:spcPct val="50000"/>
              </a:spcBef>
              <a:defRPr/>
            </a:pPr>
            <a:r>
              <a:rPr lang="it-IT" sz="1400" b="1" i="1" dirty="0">
                <a:solidFill>
                  <a:schemeClr val="accent1">
                    <a:lumMod val="50000"/>
                  </a:schemeClr>
                </a:solidFill>
                <a:latin typeface="+mj-lt"/>
                <a:ea typeface="ＭＳ Ｐゴシック" pitchFamily="-105" charset="-128"/>
                <a:cs typeface="ＭＳ Ｐゴシック" pitchFamily="-105" charset="-128"/>
              </a:rPr>
              <a:t>2 </a:t>
            </a:r>
            <a:r>
              <a:rPr lang="it-IT" sz="1400" b="1" i="1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ＭＳ Ｐゴシック" pitchFamily="-105" charset="-128"/>
                <a:cs typeface="ＭＳ Ｐゴシック" pitchFamily="-105" charset="-128"/>
              </a:rPr>
              <a:t>Fabry</a:t>
            </a:r>
            <a:r>
              <a:rPr lang="it-IT" sz="1400" b="1" i="1" dirty="0">
                <a:solidFill>
                  <a:schemeClr val="accent1">
                    <a:lumMod val="50000"/>
                  </a:schemeClr>
                </a:solidFill>
                <a:latin typeface="+mj-lt"/>
                <a:ea typeface="ＭＳ Ｐゴシック" pitchFamily="-105" charset="-128"/>
                <a:cs typeface="ＭＳ Ｐゴシック" pitchFamily="-105" charset="-128"/>
              </a:rPr>
              <a:t> </a:t>
            </a:r>
            <a:r>
              <a:rPr lang="it-IT" sz="1400" b="1" i="1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ＭＳ Ｐゴシック" pitchFamily="-105" charset="-128"/>
                <a:cs typeface="ＭＳ Ｐゴシック" pitchFamily="-105" charset="-128"/>
              </a:rPr>
              <a:t>disease</a:t>
            </a:r>
            <a:r>
              <a:rPr lang="it-IT" sz="1400" b="1" i="1" dirty="0">
                <a:solidFill>
                  <a:schemeClr val="accent1">
                    <a:lumMod val="50000"/>
                  </a:schemeClr>
                </a:solidFill>
                <a:latin typeface="+mj-lt"/>
                <a:ea typeface="ＭＳ Ｐゴシック" pitchFamily="-105" charset="-128"/>
                <a:cs typeface="ＭＳ Ｐゴシック" pitchFamily="-105" charset="-128"/>
              </a:rPr>
              <a:t>	   	 0,8</a:t>
            </a:r>
          </a:p>
          <a:p>
            <a:pPr>
              <a:spcBef>
                <a:spcPct val="50000"/>
              </a:spcBef>
              <a:defRPr/>
            </a:pPr>
            <a:r>
              <a:rPr lang="it-IT" sz="1400" b="1" i="1" dirty="0">
                <a:solidFill>
                  <a:schemeClr val="accent1">
                    <a:lumMod val="50000"/>
                  </a:schemeClr>
                </a:solidFill>
                <a:latin typeface="+mj-lt"/>
                <a:ea typeface="ＭＳ Ｐゴシック" pitchFamily="-105" charset="-128"/>
                <a:cs typeface="ＭＳ Ｐゴシック" pitchFamily="-105" charset="-128"/>
              </a:rPr>
              <a:t>1 </a:t>
            </a:r>
            <a:r>
              <a:rPr lang="it-IT" sz="1400" b="1" i="1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ＭＳ Ｐゴシック" pitchFamily="-105" charset="-128"/>
                <a:cs typeface="ＭＳ Ｐゴシック" pitchFamily="-105" charset="-128"/>
              </a:rPr>
              <a:t>Pseudoxantoma</a:t>
            </a:r>
            <a:r>
              <a:rPr lang="it-IT" sz="1400" b="1" i="1" dirty="0">
                <a:solidFill>
                  <a:schemeClr val="accent1">
                    <a:lumMod val="50000"/>
                  </a:schemeClr>
                </a:solidFill>
                <a:latin typeface="+mj-lt"/>
                <a:ea typeface="ＭＳ Ｐゴシック" pitchFamily="-105" charset="-128"/>
                <a:cs typeface="ＭＳ Ｐゴシック" pitchFamily="-105" charset="-128"/>
              </a:rPr>
              <a:t> </a:t>
            </a:r>
            <a:r>
              <a:rPr lang="it-IT" sz="1400" b="1" i="1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ＭＳ Ｐゴシック" pitchFamily="-105" charset="-128"/>
                <a:cs typeface="ＭＳ Ｐゴシック" pitchFamily="-105" charset="-128"/>
              </a:rPr>
              <a:t>Elasticum</a:t>
            </a:r>
            <a:r>
              <a:rPr lang="it-IT" sz="1400" b="1" i="1" dirty="0">
                <a:solidFill>
                  <a:schemeClr val="accent1">
                    <a:lumMod val="50000"/>
                  </a:schemeClr>
                </a:solidFill>
                <a:latin typeface="+mj-lt"/>
                <a:ea typeface="ＭＳ Ｐゴシック" pitchFamily="-105" charset="-128"/>
                <a:cs typeface="ＭＳ Ｐゴシック" pitchFamily="-105" charset="-128"/>
              </a:rPr>
              <a:t>                 0,4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1"/>
          <p:cNvSpPr>
            <a:spLocks noChangeArrowheads="1"/>
          </p:cNvSpPr>
          <p:nvPr/>
        </p:nvSpPr>
        <p:spPr bwMode="auto">
          <a:xfrm>
            <a:off x="0" y="1719263"/>
            <a:ext cx="9144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it-IT" sz="2400">
              <a:latin typeface="Times New Roman" pitchFamily="18" charset="0"/>
            </a:endParaRPr>
          </a:p>
        </p:txBody>
      </p:sp>
      <p:sp>
        <p:nvSpPr>
          <p:cNvPr id="29698" name="Rectangle 13"/>
          <p:cNvSpPr>
            <a:spLocks noChangeArrowheads="1"/>
          </p:cNvSpPr>
          <p:nvPr/>
        </p:nvSpPr>
        <p:spPr bwMode="auto">
          <a:xfrm>
            <a:off x="0" y="1719263"/>
            <a:ext cx="91440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it-IT" sz="2400">
              <a:latin typeface="Times New Roman" pitchFamily="18" charset="0"/>
            </a:endParaRPr>
          </a:p>
        </p:txBody>
      </p:sp>
      <p:sp>
        <p:nvSpPr>
          <p:cNvPr id="63492" name="Titolo 1"/>
          <p:cNvSpPr>
            <a:spLocks noGrp="1"/>
          </p:cNvSpPr>
          <p:nvPr>
            <p:ph type="title" idx="4294967295"/>
          </p:nvPr>
        </p:nvSpPr>
        <p:spPr>
          <a:xfrm>
            <a:off x="357188" y="-285750"/>
            <a:ext cx="8535987" cy="990600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3200" dirty="0" smtClean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Mt-3243 </a:t>
            </a:r>
            <a:r>
              <a:rPr lang="it-IT" altLang="it-IT" sz="3200" dirty="0" err="1" smtClean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related</a:t>
            </a:r>
            <a:r>
              <a:rPr lang="it-IT" altLang="it-IT" sz="3200" dirty="0" smtClean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 MELAS </a:t>
            </a:r>
            <a:r>
              <a:rPr lang="it-IT" altLang="it-IT" sz="3200" dirty="0" err="1" smtClean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clinical</a:t>
            </a:r>
            <a:r>
              <a:rPr lang="it-IT" altLang="it-IT" sz="3200" dirty="0" smtClean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 </a:t>
            </a:r>
            <a:r>
              <a:rPr lang="it-IT" altLang="it-IT" sz="3200" dirty="0" err="1" smtClean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features</a:t>
            </a:r>
            <a:r>
              <a:rPr lang="it-IT" altLang="it-IT" sz="3200" dirty="0" smtClean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 (</a:t>
            </a:r>
            <a:r>
              <a:rPr lang="it-IT" altLang="it-IT" sz="3200" dirty="0" err="1" smtClean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n</a:t>
            </a:r>
            <a:r>
              <a:rPr lang="it-IT" altLang="it-IT" sz="3200" dirty="0" smtClean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=126)</a:t>
            </a:r>
          </a:p>
        </p:txBody>
      </p:sp>
      <p:sp>
        <p:nvSpPr>
          <p:cNvPr id="29700" name="Rectangle 11"/>
          <p:cNvSpPr>
            <a:spLocks noChangeArrowheads="1"/>
          </p:cNvSpPr>
          <p:nvPr/>
        </p:nvSpPr>
        <p:spPr bwMode="auto">
          <a:xfrm>
            <a:off x="-36513" y="2136775"/>
            <a:ext cx="9144001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200">
                <a:solidFill>
                  <a:schemeClr val="tx2"/>
                </a:solidFill>
                <a:latin typeface="Calibri" pitchFamily="34" charset="0"/>
                <a:cs typeface="Times New Roman" pitchFamily="18" charset="0"/>
              </a:rPr>
              <a:t> </a:t>
            </a:r>
          </a:p>
          <a:p>
            <a:endParaRPr lang="it-IT" sz="240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29701" name="Rectangle 13"/>
          <p:cNvSpPr>
            <a:spLocks noChangeArrowheads="1"/>
          </p:cNvSpPr>
          <p:nvPr/>
        </p:nvSpPr>
        <p:spPr bwMode="auto">
          <a:xfrm>
            <a:off x="-36513" y="2136775"/>
            <a:ext cx="9144001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200">
                <a:solidFill>
                  <a:schemeClr val="tx2"/>
                </a:solidFill>
                <a:latin typeface="Calibri" pitchFamily="34" charset="0"/>
                <a:cs typeface="Times New Roman" pitchFamily="18" charset="0"/>
              </a:rPr>
              <a:t> </a:t>
            </a:r>
          </a:p>
          <a:p>
            <a:endParaRPr lang="it-IT" sz="240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29702" name="Rectangle 15"/>
          <p:cNvSpPr>
            <a:spLocks noChangeArrowheads="1"/>
          </p:cNvSpPr>
          <p:nvPr/>
        </p:nvSpPr>
        <p:spPr bwMode="auto">
          <a:xfrm>
            <a:off x="-36513" y="2136775"/>
            <a:ext cx="9144001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200">
                <a:solidFill>
                  <a:schemeClr val="tx2"/>
                </a:solidFill>
                <a:latin typeface="Calibri" pitchFamily="34" charset="0"/>
                <a:cs typeface="Times New Roman" pitchFamily="18" charset="0"/>
              </a:rPr>
              <a:t> </a:t>
            </a:r>
          </a:p>
          <a:p>
            <a:endParaRPr lang="it-IT" sz="240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2970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785813"/>
            <a:ext cx="4884738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88" y="785813"/>
            <a:ext cx="3371850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9913" y="3103563"/>
            <a:ext cx="4357687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http://www.eatdrinkandbeskinny.com/wp-content/uploads/2013/04/wecando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8463" y="1096963"/>
            <a:ext cx="3492500" cy="456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3924300" y="469900"/>
            <a:ext cx="4824413" cy="56324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36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Arial" pitchFamily="34" charset="0"/>
              </a:rPr>
              <a:t>MITO CHALLENGES IN STROKE</a:t>
            </a:r>
          </a:p>
          <a:p>
            <a:pPr algn="ctr">
              <a:lnSpc>
                <a:spcPct val="150000"/>
              </a:lnSpc>
              <a:defRPr/>
            </a:pPr>
            <a:endParaRPr lang="it-IT" altLang="it-IT" sz="3200" b="1" dirty="0">
              <a:solidFill>
                <a:srgbClr val="002060"/>
              </a:solidFill>
              <a:latin typeface="Calibri Light" panose="020F0302020204030204" pitchFamily="34" charset="0"/>
              <a:ea typeface="+mn-ea"/>
              <a:cs typeface="Arial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it-IT" altLang="it-IT" sz="2000" dirty="0">
                <a:latin typeface="Calibri Light" panose="020F0302020204030204" pitchFamily="34" charset="0"/>
                <a:ea typeface="+mn-ea"/>
                <a:cs typeface="Arial" pitchFamily="34" charset="0"/>
              </a:rPr>
              <a:t>-EPIDEMIOLOGY OF MTDNA RELATED STROKE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r>
              <a:rPr lang="en-US" altLang="it-IT" sz="2000" b="1" dirty="0">
                <a:solidFill>
                  <a:srgbClr val="C00000"/>
                </a:solidFill>
                <a:latin typeface="Calibri Light" panose="020F0302020204030204" pitchFamily="34" charset="0"/>
                <a:ea typeface="+mn-ea"/>
                <a:cs typeface="Arial" pitchFamily="34" charset="0"/>
              </a:rPr>
              <a:t>MT HAPLOGROUPS AND STROKE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r>
              <a:rPr lang="en-US" altLang="it-IT" sz="2000" dirty="0">
                <a:latin typeface="Calibri Light" panose="020F0302020204030204" pitchFamily="34" charset="0"/>
                <a:ea typeface="+mn-ea"/>
                <a:cs typeface="Arial" pitchFamily="34" charset="0"/>
              </a:rPr>
              <a:t>MT - GENDER AND STROKE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r>
              <a:rPr lang="en-US" altLang="it-IT" sz="2000" dirty="0">
                <a:latin typeface="Calibri Light" panose="020F0302020204030204" pitchFamily="34" charset="0"/>
                <a:ea typeface="+mn-ea"/>
                <a:cs typeface="Arial" pitchFamily="34" charset="0"/>
              </a:rPr>
              <a:t>MT AND STROKE THERAPIES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r>
              <a:rPr lang="en-US" altLang="it-IT" sz="2000" dirty="0">
                <a:latin typeface="Calibri Light" panose="020F0302020204030204" pitchFamily="34" charset="0"/>
                <a:ea typeface="+mn-ea"/>
                <a:cs typeface="Arial" pitchFamily="34" charset="0"/>
              </a:rPr>
              <a:t>MT AND NEUROPROTECTION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endParaRPr lang="en-US" altLang="it-IT" sz="2000" dirty="0">
              <a:latin typeface="Calibri Light" panose="020F0302020204030204" pitchFamily="34" charset="0"/>
              <a:ea typeface="+mn-ea"/>
              <a:cs typeface="Arial" pitchFamily="34" charset="0"/>
            </a:endParaRP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endParaRPr lang="en-US" altLang="it-IT" sz="2000" dirty="0">
              <a:latin typeface="Calibri Light" panose="020F0302020204030204" pitchFamily="34" charset="0"/>
              <a:ea typeface="+mn-ea"/>
              <a:cs typeface="Arial" pitchFamily="34" charset="0"/>
            </a:endParaRPr>
          </a:p>
          <a:p>
            <a:pPr algn="ctr">
              <a:lnSpc>
                <a:spcPct val="150000"/>
              </a:lnSpc>
              <a:defRPr/>
            </a:pPr>
            <a:endParaRPr lang="it-IT" altLang="it-IT" sz="2000" dirty="0">
              <a:latin typeface="Calibri Light" panose="020F0302020204030204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613" y="487363"/>
            <a:ext cx="5111750" cy="4597400"/>
          </a:xfrm>
          <a:prstGeom prst="rect">
            <a:avLst/>
          </a:prstGeom>
          <a:solidFill>
            <a:srgbClr val="ECD6C8"/>
          </a:solidFill>
          <a:ln w="9525">
            <a:noFill/>
            <a:miter lim="800000"/>
            <a:headEnd/>
            <a:tailEnd/>
          </a:ln>
          <a:effectLst>
            <a:outerShdw dist="25400" dir="5400000" rotWithShape="0">
              <a:srgbClr val="808080">
                <a:alpha val="34998"/>
              </a:srgbClr>
            </a:outerShdw>
          </a:effectLst>
        </p:spPr>
      </p:pic>
      <p:sp>
        <p:nvSpPr>
          <p:cNvPr id="2" name="Rettangolo 1"/>
          <p:cNvSpPr/>
          <p:nvPr/>
        </p:nvSpPr>
        <p:spPr>
          <a:xfrm>
            <a:off x="2271713" y="5108575"/>
            <a:ext cx="45720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  <a:ea typeface="+mn-ea"/>
                <a:cs typeface="Arial" pitchFamily="34" charset="0"/>
              </a:rPr>
              <a:t>2284 ischemic stroke cases and 1728</a:t>
            </a:r>
          </a:p>
          <a:p>
            <a:pPr algn="ctr">
              <a:defRPr/>
            </a:pPr>
            <a:r>
              <a:rPr lang="en-US" dirty="0">
                <a:latin typeface="+mj-lt"/>
                <a:ea typeface="+mn-ea"/>
                <a:cs typeface="Arial" pitchFamily="34" charset="0"/>
              </a:rPr>
              <a:t>controls from the International Stroke Genetics Consortium were genotyped for 64 mitochondrial </a:t>
            </a:r>
            <a:r>
              <a:rPr lang="it-IT" dirty="0" err="1">
                <a:latin typeface="+mj-lt"/>
                <a:ea typeface="+mn-ea"/>
                <a:cs typeface="Arial" pitchFamily="34" charset="0"/>
              </a:rPr>
              <a:t>SNPs</a:t>
            </a:r>
            <a:endParaRPr lang="it-IT" dirty="0">
              <a:latin typeface="+mj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9900" y="900113"/>
            <a:ext cx="4305300" cy="19383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Tx/>
              <a:buChar char="-"/>
              <a:defRPr/>
            </a:pPr>
            <a:r>
              <a:rPr lang="en-US" sz="2000" dirty="0">
                <a:latin typeface="+mj-lt"/>
                <a:ea typeface="+mn-ea"/>
                <a:cs typeface="Arial" pitchFamily="34" charset="0"/>
              </a:rPr>
              <a:t>strongly associated with ischemic stroke</a:t>
            </a:r>
          </a:p>
          <a:p>
            <a:pPr marL="285750" indent="-285750">
              <a:buFontTx/>
              <a:buChar char="-"/>
              <a:defRPr/>
            </a:pPr>
            <a:r>
              <a:rPr lang="en-US" sz="2000" dirty="0">
                <a:latin typeface="+mj-lt"/>
                <a:ea typeface="+mn-ea"/>
                <a:cs typeface="Arial" pitchFamily="34" charset="0"/>
              </a:rPr>
              <a:t>correlated with white matter </a:t>
            </a:r>
            <a:r>
              <a:rPr lang="en-US" sz="2000" dirty="0" err="1">
                <a:latin typeface="+mj-lt"/>
                <a:ea typeface="+mn-ea"/>
                <a:cs typeface="Arial" pitchFamily="34" charset="0"/>
              </a:rPr>
              <a:t>hyperintensity</a:t>
            </a:r>
            <a:r>
              <a:rPr lang="en-US" sz="2000" dirty="0">
                <a:latin typeface="+mj-lt"/>
                <a:ea typeface="+mn-ea"/>
                <a:cs typeface="Arial" pitchFamily="34" charset="0"/>
              </a:rPr>
              <a:t> in stroke cases</a:t>
            </a:r>
          </a:p>
          <a:p>
            <a:pPr marL="285750" indent="-285750">
              <a:buFontTx/>
              <a:buChar char="-"/>
              <a:defRPr/>
            </a:pPr>
            <a:r>
              <a:rPr lang="en-US" sz="2000" dirty="0">
                <a:latin typeface="+mj-lt"/>
                <a:ea typeface="+mn-ea"/>
                <a:cs typeface="Arial" pitchFamily="34" charset="0"/>
              </a:rPr>
              <a:t>no individual </a:t>
            </a:r>
            <a:r>
              <a:rPr lang="it-IT" sz="2000" dirty="0" err="1">
                <a:latin typeface="+mj-lt"/>
                <a:ea typeface="+mn-ea"/>
                <a:cs typeface="Arial" pitchFamily="34" charset="0"/>
              </a:rPr>
              <a:t>variant</a:t>
            </a:r>
            <a:r>
              <a:rPr lang="it-IT" sz="2000" dirty="0">
                <a:latin typeface="+mj-lt"/>
                <a:ea typeface="+mn-ea"/>
                <a:cs typeface="Arial" pitchFamily="34" charset="0"/>
              </a:rPr>
              <a:t> </a:t>
            </a:r>
            <a:r>
              <a:rPr lang="it-IT" sz="2000" dirty="0" err="1">
                <a:latin typeface="+mj-lt"/>
                <a:ea typeface="+mn-ea"/>
                <a:cs typeface="Arial" pitchFamily="34" charset="0"/>
              </a:rPr>
              <a:t>reached</a:t>
            </a:r>
            <a:r>
              <a:rPr lang="it-IT" sz="2000" dirty="0">
                <a:latin typeface="+mj-lt"/>
                <a:ea typeface="+mn-ea"/>
                <a:cs typeface="Arial" pitchFamily="34" charset="0"/>
              </a:rPr>
              <a:t> </a:t>
            </a:r>
            <a:r>
              <a:rPr lang="it-IT" sz="2000" dirty="0" err="1">
                <a:latin typeface="+mj-lt"/>
                <a:ea typeface="+mn-ea"/>
                <a:cs typeface="Arial" pitchFamily="34" charset="0"/>
              </a:rPr>
              <a:t>significance</a:t>
            </a:r>
            <a:r>
              <a:rPr lang="it-IT" sz="2000" dirty="0">
                <a:latin typeface="+mj-lt"/>
                <a:ea typeface="+mn-ea"/>
                <a:cs typeface="Arial" pitchFamily="34" charset="0"/>
              </a:rPr>
              <a:t>.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825" y="665163"/>
            <a:ext cx="3395663" cy="229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650" y="3068638"/>
            <a:ext cx="7610475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217488" y="188913"/>
            <a:ext cx="8675687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latin typeface="+mj-lt"/>
                <a:ea typeface="+mn-ea"/>
                <a:cs typeface="Arial" pitchFamily="34" charset="0"/>
              </a:rPr>
              <a:t>A genetic score comprised of the sum of all common variants in the mitochondrial genome  was calculated: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88925"/>
            <a:ext cx="5749925" cy="306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6000750" y="620713"/>
            <a:ext cx="2819400" cy="25860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latin typeface="+mj-lt"/>
                <a:ea typeface="+mn-ea"/>
                <a:cs typeface="Arial" pitchFamily="34" charset="0"/>
              </a:rPr>
              <a:t>Association between common genetic variants within OXPHOS genes and stroke. The associations for small vessel stroke and deep ICH suggest that genetic variation in OXPHOS influences </a:t>
            </a:r>
            <a:r>
              <a:rPr lang="it-IT" dirty="0">
                <a:latin typeface="+mj-lt"/>
                <a:ea typeface="+mn-ea"/>
                <a:cs typeface="Arial" pitchFamily="34" charset="0"/>
              </a:rPr>
              <a:t>small vessel </a:t>
            </a:r>
            <a:r>
              <a:rPr lang="it-IT" dirty="0" err="1">
                <a:latin typeface="+mj-lt"/>
                <a:ea typeface="+mn-ea"/>
                <a:cs typeface="Arial" pitchFamily="34" charset="0"/>
              </a:rPr>
              <a:t>pathobiology</a:t>
            </a:r>
            <a:r>
              <a:rPr lang="it-IT" dirty="0">
                <a:latin typeface="+mj-lt"/>
                <a:ea typeface="+mn-ea"/>
                <a:cs typeface="Arial" pitchFamily="34" charset="0"/>
              </a:rPr>
              <a:t>.</a:t>
            </a:r>
          </a:p>
        </p:txBody>
      </p:sp>
      <p:grpSp>
        <p:nvGrpSpPr>
          <p:cNvPr id="34819" name="Gruppo 3"/>
          <p:cNvGrpSpPr>
            <a:grpSpLocks/>
          </p:cNvGrpSpPr>
          <p:nvPr/>
        </p:nvGrpSpPr>
        <p:grpSpPr bwMode="auto">
          <a:xfrm>
            <a:off x="431800" y="3500438"/>
            <a:ext cx="8388350" cy="2779712"/>
            <a:chOff x="0" y="1657350"/>
            <a:chExt cx="10915650" cy="3543300"/>
          </a:xfrm>
        </p:grpSpPr>
        <p:pic>
          <p:nvPicPr>
            <p:cNvPr id="3482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1657350"/>
              <a:ext cx="10915650" cy="3543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Freccia a sinistra 5"/>
            <p:cNvSpPr>
              <a:spLocks noChangeArrowheads="1"/>
            </p:cNvSpPr>
            <p:nvPr/>
          </p:nvSpPr>
          <p:spPr bwMode="auto">
            <a:xfrm>
              <a:off x="4571600" y="2379770"/>
              <a:ext cx="648659" cy="433048"/>
            </a:xfrm>
            <a:prstGeom prst="leftArrow">
              <a:avLst>
                <a:gd name="adj1" fmla="val 50000"/>
                <a:gd name="adj2" fmla="val 49999"/>
              </a:avLst>
            </a:prstGeom>
            <a:solidFill>
              <a:srgbClr val="ECD6C8"/>
            </a:solidFill>
            <a:ln w="9525">
              <a:solidFill>
                <a:srgbClr val="D19049"/>
              </a:solidFill>
              <a:miter lim="800000"/>
              <a:headEnd/>
              <a:tailEnd/>
            </a:ln>
            <a:effectLst>
              <a:outerShdw dist="254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chemeClr val="dk1"/>
                </a:solidFill>
                <a:latin typeface="+mn-lt"/>
                <a:ea typeface="+mn-ea"/>
              </a:endParaRPr>
            </a:p>
          </p:txBody>
        </p:sp>
        <p:sp>
          <p:nvSpPr>
            <p:cNvPr id="7" name="Freccia a sinistra 6"/>
            <p:cNvSpPr>
              <a:spLocks noChangeArrowheads="1"/>
            </p:cNvSpPr>
            <p:nvPr/>
          </p:nvSpPr>
          <p:spPr bwMode="auto">
            <a:xfrm>
              <a:off x="6069300" y="2389888"/>
              <a:ext cx="646594" cy="431023"/>
            </a:xfrm>
            <a:prstGeom prst="leftArrow">
              <a:avLst>
                <a:gd name="adj1" fmla="val 50000"/>
                <a:gd name="adj2" fmla="val 49998"/>
              </a:avLst>
            </a:prstGeom>
            <a:solidFill>
              <a:srgbClr val="ECD6C8"/>
            </a:solidFill>
            <a:ln w="9525">
              <a:solidFill>
                <a:srgbClr val="D19049"/>
              </a:solidFill>
              <a:miter lim="800000"/>
              <a:headEnd/>
              <a:tailEnd/>
            </a:ln>
            <a:effectLst>
              <a:outerShdw dist="254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chemeClr val="dk1"/>
                </a:solidFill>
                <a:latin typeface="+mn-lt"/>
                <a:ea typeface="+mn-ea"/>
              </a:endParaRPr>
            </a:p>
          </p:txBody>
        </p:sp>
        <p:sp>
          <p:nvSpPr>
            <p:cNvPr id="8" name="Freccia a sinistra 7"/>
            <p:cNvSpPr>
              <a:spLocks noChangeArrowheads="1"/>
            </p:cNvSpPr>
            <p:nvPr/>
          </p:nvSpPr>
          <p:spPr bwMode="auto">
            <a:xfrm>
              <a:off x="9077094" y="2389888"/>
              <a:ext cx="648659" cy="431023"/>
            </a:xfrm>
            <a:prstGeom prst="leftArrow">
              <a:avLst>
                <a:gd name="adj1" fmla="val 50000"/>
                <a:gd name="adj2" fmla="val 49997"/>
              </a:avLst>
            </a:prstGeom>
            <a:solidFill>
              <a:srgbClr val="ECD6C8"/>
            </a:solidFill>
            <a:ln w="9525">
              <a:solidFill>
                <a:srgbClr val="D19049"/>
              </a:solidFill>
              <a:miter lim="800000"/>
              <a:headEnd/>
              <a:tailEnd/>
            </a:ln>
            <a:effectLst>
              <a:outerShdw dist="254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chemeClr val="dk1"/>
                </a:solidFill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/>
          <p:cNvPicPr>
            <a:picLocks noChangeAspect="1" noChangeArrowheads="1"/>
          </p:cNvPicPr>
          <p:nvPr/>
        </p:nvPicPr>
        <p:blipFill>
          <a:blip r:embed="rId2" cstate="print"/>
          <a:srcRect l="2467" t="17552" r="51891" b="52986"/>
          <a:stretch>
            <a:fillRect/>
          </a:stretch>
        </p:blipFill>
        <p:spPr bwMode="auto">
          <a:xfrm>
            <a:off x="684213" y="638175"/>
            <a:ext cx="4581525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1635125" y="115888"/>
            <a:ext cx="5816600" cy="4937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600" b="1" dirty="0" err="1">
                <a:solidFill>
                  <a:schemeClr val="accent1">
                    <a:lumMod val="50000"/>
                  </a:schemeClr>
                </a:solidFill>
                <a:latin typeface="Calibri Light" pitchFamily="34" charset="0"/>
                <a:ea typeface="+mn-ea"/>
                <a:cs typeface="Arial" pitchFamily="34" charset="0"/>
              </a:rPr>
              <a:t>Haplogroups</a:t>
            </a:r>
            <a:r>
              <a:rPr lang="it-IT" sz="2600" b="1" dirty="0">
                <a:solidFill>
                  <a:schemeClr val="accent1">
                    <a:lumMod val="50000"/>
                  </a:schemeClr>
                </a:solidFill>
                <a:latin typeface="Calibri Light" pitchFamily="34" charset="0"/>
                <a:ea typeface="+mn-ea"/>
                <a:cs typeface="Arial" pitchFamily="34" charset="0"/>
              </a:rPr>
              <a:t> and </a:t>
            </a:r>
            <a:r>
              <a:rPr lang="it-IT" sz="2600" b="1" dirty="0" err="1">
                <a:solidFill>
                  <a:schemeClr val="accent1">
                    <a:lumMod val="50000"/>
                  </a:schemeClr>
                </a:solidFill>
                <a:latin typeface="Calibri Light" pitchFamily="34" charset="0"/>
                <a:ea typeface="+mn-ea"/>
                <a:cs typeface="Arial" pitchFamily="34" charset="0"/>
              </a:rPr>
              <a:t>stroke</a:t>
            </a:r>
            <a:r>
              <a:rPr lang="it-IT" sz="2600" b="1" dirty="0">
                <a:solidFill>
                  <a:schemeClr val="accent1">
                    <a:lumMod val="50000"/>
                  </a:schemeClr>
                </a:solidFill>
                <a:latin typeface="Calibri Light" pitchFamily="34" charset="0"/>
                <a:ea typeface="+mn-ea"/>
                <a:cs typeface="Arial" pitchFamily="34" charset="0"/>
              </a:rPr>
              <a:t>: POSITIVE RESULTS</a:t>
            </a:r>
          </a:p>
        </p:txBody>
      </p:sp>
      <p:sp>
        <p:nvSpPr>
          <p:cNvPr id="35843" name="CasellaDiTesto 4"/>
          <p:cNvSpPr txBox="1">
            <a:spLocks noChangeArrowheads="1"/>
          </p:cNvSpPr>
          <p:nvPr/>
        </p:nvSpPr>
        <p:spPr bwMode="auto">
          <a:xfrm>
            <a:off x="5143500" y="2928938"/>
            <a:ext cx="6969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2010</a:t>
            </a:r>
          </a:p>
        </p:txBody>
      </p:sp>
      <p:pic>
        <p:nvPicPr>
          <p:cNvPr id="35844" name="Picture 2"/>
          <p:cNvPicPr>
            <a:picLocks noChangeAspect="1" noChangeArrowheads="1"/>
          </p:cNvPicPr>
          <p:nvPr/>
        </p:nvPicPr>
        <p:blipFill>
          <a:blip r:embed="rId3" cstate="print"/>
          <a:srcRect l="9334" t="14648" r="9956" b="15039"/>
          <a:stretch>
            <a:fillRect/>
          </a:stretch>
        </p:blipFill>
        <p:spPr bwMode="auto">
          <a:xfrm>
            <a:off x="282575" y="2420938"/>
            <a:ext cx="8572500" cy="419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6375400" y="638175"/>
            <a:ext cx="2486025" cy="2308225"/>
          </a:xfrm>
          <a:prstGeom prst="rect">
            <a:avLst/>
          </a:prstGeom>
          <a:solidFill>
            <a:srgbClr val="ECD6C8"/>
          </a:solidFill>
          <a:ln w="9525">
            <a:solidFill>
              <a:srgbClr val="D19049"/>
            </a:solidFill>
            <a:miter lim="800000"/>
            <a:headEnd/>
            <a:tailEnd/>
          </a:ln>
          <a:effectLst>
            <a:outerShdw dist="25400" dir="5400000" rotWithShape="0">
              <a:srgbClr val="808080">
                <a:alpha val="34998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chemeClr val="dk1"/>
                </a:solidFill>
                <a:latin typeface="+mj-lt"/>
                <a:ea typeface="+mn-ea"/>
              </a:rPr>
              <a:t>sub-</a:t>
            </a:r>
            <a:r>
              <a:rPr lang="en-US" sz="1600" b="1" dirty="0" err="1">
                <a:solidFill>
                  <a:schemeClr val="dk1"/>
                </a:solidFill>
                <a:latin typeface="+mj-lt"/>
                <a:ea typeface="+mn-ea"/>
              </a:rPr>
              <a:t>haplogroup</a:t>
            </a:r>
            <a:r>
              <a:rPr lang="en-US" sz="1600" b="1" dirty="0">
                <a:solidFill>
                  <a:schemeClr val="dk1"/>
                </a:solidFill>
                <a:latin typeface="+mj-lt"/>
                <a:ea typeface="+mn-ea"/>
              </a:rPr>
              <a:t> K </a:t>
            </a:r>
            <a:r>
              <a:rPr lang="en-US" sz="1600" dirty="0">
                <a:solidFill>
                  <a:schemeClr val="dk1"/>
                </a:solidFill>
                <a:latin typeface="+mj-lt"/>
                <a:ea typeface="+mn-ea"/>
              </a:rPr>
              <a:t>less frequent in patients with TIA or stroke than in controls. The association was significant for patients with TIA and stroke separately and was independent of known risk factors</a:t>
            </a:r>
            <a:endParaRPr lang="it-IT" sz="1600" dirty="0">
              <a:solidFill>
                <a:schemeClr val="dk1"/>
              </a:solidFill>
              <a:latin typeface="+mj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55638"/>
            <a:ext cx="5903913" cy="270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1635125" y="115888"/>
            <a:ext cx="5937250" cy="4937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600" b="1" dirty="0" err="1">
                <a:solidFill>
                  <a:schemeClr val="accent1">
                    <a:lumMod val="50000"/>
                  </a:schemeClr>
                </a:solidFill>
                <a:latin typeface="Calibri Light" pitchFamily="34" charset="0"/>
                <a:ea typeface="+mn-ea"/>
                <a:cs typeface="Arial" pitchFamily="34" charset="0"/>
              </a:rPr>
              <a:t>Haplogroups</a:t>
            </a:r>
            <a:r>
              <a:rPr lang="it-IT" sz="2600" b="1" dirty="0">
                <a:solidFill>
                  <a:schemeClr val="accent1">
                    <a:lumMod val="50000"/>
                  </a:schemeClr>
                </a:solidFill>
                <a:latin typeface="Calibri Light" pitchFamily="34" charset="0"/>
                <a:ea typeface="+mn-ea"/>
                <a:cs typeface="Arial" pitchFamily="34" charset="0"/>
              </a:rPr>
              <a:t> and </a:t>
            </a:r>
            <a:r>
              <a:rPr lang="it-IT" sz="2600" b="1" dirty="0" err="1">
                <a:solidFill>
                  <a:schemeClr val="accent1">
                    <a:lumMod val="50000"/>
                  </a:schemeClr>
                </a:solidFill>
                <a:latin typeface="Calibri Light" pitchFamily="34" charset="0"/>
                <a:ea typeface="+mn-ea"/>
                <a:cs typeface="Arial" pitchFamily="34" charset="0"/>
              </a:rPr>
              <a:t>stroke</a:t>
            </a:r>
            <a:r>
              <a:rPr lang="it-IT" sz="2600" b="1" dirty="0">
                <a:solidFill>
                  <a:schemeClr val="accent1">
                    <a:lumMod val="50000"/>
                  </a:schemeClr>
                </a:solidFill>
                <a:latin typeface="Calibri Light" pitchFamily="34" charset="0"/>
                <a:ea typeface="+mn-ea"/>
                <a:cs typeface="Arial" pitchFamily="34" charset="0"/>
              </a:rPr>
              <a:t>: NEGATIVE RESULTS</a:t>
            </a:r>
          </a:p>
        </p:txBody>
      </p:sp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395536" y="3636519"/>
            <a:ext cx="2257425" cy="2047875"/>
          </a:xfrm>
          <a:prstGeom prst="round2DiagRect">
            <a:avLst/>
          </a:prstGeom>
          <a:noFill/>
          <a:ln>
            <a:noFill/>
          </a:ln>
          <a:extLst/>
        </p:spPr>
      </p:pic>
      <p:pic>
        <p:nvPicPr>
          <p:cNvPr id="36868" name="Picture 8"/>
          <p:cNvPicPr>
            <a:picLocks noChangeAspect="1" noChangeArrowheads="1"/>
          </p:cNvPicPr>
          <p:nvPr/>
        </p:nvPicPr>
        <p:blipFill>
          <a:blip r:embed="rId4" cstate="print"/>
          <a:srcRect l="5212"/>
          <a:stretch>
            <a:fillRect/>
          </a:stretch>
        </p:blipFill>
        <p:spPr bwMode="auto">
          <a:xfrm>
            <a:off x="2700338" y="3429000"/>
            <a:ext cx="612140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egnaposto contenuto 2"/>
          <p:cNvSpPr>
            <a:spLocks noGrp="1"/>
          </p:cNvSpPr>
          <p:nvPr>
            <p:ph sz="quarter" idx="4294967295"/>
          </p:nvPr>
        </p:nvSpPr>
        <p:spPr>
          <a:xfrm>
            <a:off x="714375" y="1500188"/>
            <a:ext cx="4464050" cy="4103687"/>
          </a:xfrm>
        </p:spPr>
        <p:txBody>
          <a:bodyPr/>
          <a:lstStyle/>
          <a:p>
            <a:pPr eaLnBrk="1" hangingPunct="1"/>
            <a:r>
              <a:rPr lang="en-US" sz="2000" smtClean="0">
                <a:solidFill>
                  <a:srgbClr val="005490"/>
                </a:solidFill>
                <a:ea typeface="ＭＳ Ｐゴシック" pitchFamily="34" charset="-128"/>
              </a:rPr>
              <a:t>all eukaryotes</a:t>
            </a:r>
          </a:p>
          <a:p>
            <a:pPr eaLnBrk="1" hangingPunct="1"/>
            <a:r>
              <a:rPr lang="en-US" altLang="it-IT" sz="2000" smtClean="0">
                <a:solidFill>
                  <a:srgbClr val="005490"/>
                </a:solidFill>
                <a:ea typeface="ＭＳ Ｐゴシック" pitchFamily="34" charset="-128"/>
              </a:rPr>
              <a:t>“</a:t>
            </a:r>
            <a:r>
              <a:rPr lang="en-US" sz="2000" smtClean="0">
                <a:solidFill>
                  <a:srgbClr val="005490"/>
                </a:solidFill>
                <a:ea typeface="ＭＳ Ｐゴシック" pitchFamily="34" charset="-128"/>
              </a:rPr>
              <a:t>endosymbiosis</a:t>
            </a:r>
            <a:r>
              <a:rPr lang="en-US" altLang="it-IT" sz="2000" smtClean="0">
                <a:solidFill>
                  <a:srgbClr val="005490"/>
                </a:solidFill>
                <a:ea typeface="ＭＳ Ｐゴシック" pitchFamily="34" charset="-128"/>
              </a:rPr>
              <a:t>”</a:t>
            </a:r>
            <a:r>
              <a:rPr lang="en-US" sz="2000" smtClean="0">
                <a:solidFill>
                  <a:srgbClr val="005490"/>
                </a:solidFill>
                <a:ea typeface="ＭＳ Ｐゴシック" pitchFamily="34" charset="-128"/>
              </a:rPr>
              <a:t> theory</a:t>
            </a:r>
          </a:p>
          <a:p>
            <a:pPr eaLnBrk="1" hangingPunct="1"/>
            <a:r>
              <a:rPr lang="en-US" sz="2000" smtClean="0">
                <a:solidFill>
                  <a:srgbClr val="005490"/>
                </a:solidFill>
                <a:ea typeface="ＭＳ Ｐゴシック" pitchFamily="34" charset="-128"/>
              </a:rPr>
              <a:t>relevant structure</a:t>
            </a:r>
          </a:p>
          <a:p>
            <a:pPr eaLnBrk="1" hangingPunct="1"/>
            <a:r>
              <a:rPr lang="en-US" sz="2000" b="1" smtClean="0">
                <a:solidFill>
                  <a:srgbClr val="005490"/>
                </a:solidFill>
                <a:ea typeface="ＭＳ Ｐゴシック" pitchFamily="34" charset="-128"/>
              </a:rPr>
              <a:t>powerhouse of the cell (ATP)</a:t>
            </a:r>
          </a:p>
          <a:p>
            <a:pPr eaLnBrk="1" hangingPunct="1"/>
            <a:endParaRPr lang="it-IT" sz="2000" smtClean="0">
              <a:solidFill>
                <a:srgbClr val="005490"/>
              </a:solidFill>
              <a:ea typeface="ＭＳ Ｐゴシック" pitchFamily="34" charset="-128"/>
            </a:endParaRPr>
          </a:p>
        </p:txBody>
      </p:sp>
      <p:pic>
        <p:nvPicPr>
          <p:cNvPr id="17410" name="Picture 5"/>
          <p:cNvPicPr>
            <a:picLocks noChangeAspect="1" noChangeArrowheads="1"/>
          </p:cNvPicPr>
          <p:nvPr/>
        </p:nvPicPr>
        <p:blipFill>
          <a:blip r:embed="rId2" cstate="print"/>
          <a:srcRect b="9599"/>
          <a:stretch>
            <a:fillRect/>
          </a:stretch>
        </p:blipFill>
        <p:spPr bwMode="auto">
          <a:xfrm>
            <a:off x="5072063" y="357188"/>
            <a:ext cx="3571875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500063" y="357188"/>
            <a:ext cx="42560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600" b="1">
                <a:solidFill>
                  <a:srgbClr val="002060"/>
                </a:solidFill>
                <a:latin typeface="Calibri Light" pitchFamily="34" charset="0"/>
              </a:rPr>
              <a:t>MITOCHONDRIA</a:t>
            </a:r>
          </a:p>
        </p:txBody>
      </p:sp>
      <p:sp>
        <p:nvSpPr>
          <p:cNvPr id="17412" name="Rettangolo 3"/>
          <p:cNvSpPr>
            <a:spLocks noChangeArrowheads="1"/>
          </p:cNvSpPr>
          <p:nvPr/>
        </p:nvSpPr>
        <p:spPr bwMode="auto">
          <a:xfrm>
            <a:off x="5143500" y="3000375"/>
            <a:ext cx="37226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400">
                <a:solidFill>
                  <a:srgbClr val="005490"/>
                </a:solidFill>
                <a:latin typeface="Calibri" pitchFamily="34" charset="0"/>
              </a:rPr>
              <a:t>Salvador Dalì, </a:t>
            </a:r>
            <a:r>
              <a:rPr lang="it-IT" sz="1400" i="1">
                <a:solidFill>
                  <a:srgbClr val="005490"/>
                </a:solidFill>
                <a:latin typeface="Calibri" pitchFamily="34" charset="0"/>
              </a:rPr>
              <a:t>Simbiosis mujer-animal</a:t>
            </a:r>
            <a:r>
              <a:rPr lang="it-IT" sz="1400">
                <a:solidFill>
                  <a:srgbClr val="005490"/>
                </a:solidFill>
                <a:latin typeface="Calibri" pitchFamily="34" charset="0"/>
              </a:rPr>
              <a:t>, 1982</a:t>
            </a:r>
          </a:p>
        </p:txBody>
      </p:sp>
      <p:pic>
        <p:nvPicPr>
          <p:cNvPr id="17413" name="Picture 3"/>
          <p:cNvPicPr>
            <a:picLocks noChangeAspect="1" noChangeArrowheads="1"/>
          </p:cNvPicPr>
          <p:nvPr/>
        </p:nvPicPr>
        <p:blipFill>
          <a:blip r:embed="rId3" cstate="print"/>
          <a:srcRect r="52052" b="45670"/>
          <a:stretch>
            <a:fillRect/>
          </a:stretch>
        </p:blipFill>
        <p:spPr bwMode="auto">
          <a:xfrm>
            <a:off x="357188" y="3714750"/>
            <a:ext cx="2857500" cy="227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50" y="3714750"/>
            <a:ext cx="35687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422275"/>
            <a:ext cx="7489825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611188" y="5815013"/>
            <a:ext cx="4451350" cy="523875"/>
          </a:xfrm>
          <a:prstGeom prst="rect">
            <a:avLst/>
          </a:prstGeom>
          <a:solidFill>
            <a:srgbClr val="ECD6C8"/>
          </a:solidFill>
          <a:ln w="9525">
            <a:solidFill>
              <a:srgbClr val="D19049"/>
            </a:solidFill>
            <a:miter lim="800000"/>
            <a:headEnd/>
            <a:tailEnd/>
          </a:ln>
          <a:effectLst>
            <a:outerShdw dist="25400" dir="5400000" rotWithShape="0">
              <a:srgbClr val="808080">
                <a:alpha val="34998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it-IT" sz="2800" dirty="0">
                <a:solidFill>
                  <a:schemeClr val="dk1"/>
                </a:solidFill>
                <a:latin typeface="+mn-lt"/>
                <a:ea typeface="+mn-ea"/>
              </a:rPr>
              <a:t>A LOT OF MITO FOOTPRINTS!</a:t>
            </a:r>
          </a:p>
        </p:txBody>
      </p:sp>
      <p:grpSp>
        <p:nvGrpSpPr>
          <p:cNvPr id="37891" name="Gruppo 3"/>
          <p:cNvGrpSpPr>
            <a:grpSpLocks/>
          </p:cNvGrpSpPr>
          <p:nvPr/>
        </p:nvGrpSpPr>
        <p:grpSpPr bwMode="auto">
          <a:xfrm rot="3777565">
            <a:off x="5345906" y="6109494"/>
            <a:ext cx="509588" cy="755650"/>
            <a:chOff x="5076056" y="2348880"/>
            <a:chExt cx="2605684" cy="3701889"/>
          </a:xfrm>
        </p:grpSpPr>
        <p:grpSp>
          <p:nvGrpSpPr>
            <p:cNvPr id="37961" name="Gruppo 4"/>
            <p:cNvGrpSpPr>
              <a:grpSpLocks/>
            </p:cNvGrpSpPr>
            <p:nvPr/>
          </p:nvGrpSpPr>
          <p:grpSpPr bwMode="auto">
            <a:xfrm>
              <a:off x="5076056" y="2348880"/>
              <a:ext cx="2605684" cy="3701889"/>
              <a:chOff x="5076056" y="2348880"/>
              <a:chExt cx="2605684" cy="3701889"/>
            </a:xfrm>
          </p:grpSpPr>
          <p:sp>
            <p:nvSpPr>
              <p:cNvPr id="15" name="Figura a mano libera 14"/>
              <p:cNvSpPr/>
              <p:nvPr/>
            </p:nvSpPr>
            <p:spPr>
              <a:xfrm>
                <a:off x="4988099" y="3335601"/>
                <a:ext cx="2427101" cy="2838636"/>
              </a:xfrm>
              <a:custGeom>
                <a:avLst/>
                <a:gdLst>
                  <a:gd name="connsiteX0" fmla="*/ 696743 w 2431036"/>
                  <a:gd name="connsiteY0" fmla="*/ 1308538 h 2837793"/>
                  <a:gd name="connsiteX1" fmla="*/ 712509 w 2431036"/>
                  <a:gd name="connsiteY1" fmla="*/ 1229711 h 2837793"/>
                  <a:gd name="connsiteX2" fmla="*/ 696743 w 2431036"/>
                  <a:gd name="connsiteY2" fmla="*/ 1182414 h 2837793"/>
                  <a:gd name="connsiteX3" fmla="*/ 665212 w 2431036"/>
                  <a:gd name="connsiteY3" fmla="*/ 1056290 h 2837793"/>
                  <a:gd name="connsiteX4" fmla="*/ 665212 w 2431036"/>
                  <a:gd name="connsiteY4" fmla="*/ 362607 h 2837793"/>
                  <a:gd name="connsiteX5" fmla="*/ 680978 w 2431036"/>
                  <a:gd name="connsiteY5" fmla="*/ 315311 h 2837793"/>
                  <a:gd name="connsiteX6" fmla="*/ 712509 w 2431036"/>
                  <a:gd name="connsiteY6" fmla="*/ 268014 h 2837793"/>
                  <a:gd name="connsiteX7" fmla="*/ 838633 w 2431036"/>
                  <a:gd name="connsiteY7" fmla="*/ 110359 h 2837793"/>
                  <a:gd name="connsiteX8" fmla="*/ 885929 w 2431036"/>
                  <a:gd name="connsiteY8" fmla="*/ 63062 h 2837793"/>
                  <a:gd name="connsiteX9" fmla="*/ 1027819 w 2431036"/>
                  <a:gd name="connsiteY9" fmla="*/ 15766 h 2837793"/>
                  <a:gd name="connsiteX10" fmla="*/ 1075115 w 2431036"/>
                  <a:gd name="connsiteY10" fmla="*/ 0 h 2837793"/>
                  <a:gd name="connsiteX11" fmla="*/ 1485019 w 2431036"/>
                  <a:gd name="connsiteY11" fmla="*/ 15766 h 2837793"/>
                  <a:gd name="connsiteX12" fmla="*/ 1532315 w 2431036"/>
                  <a:gd name="connsiteY12" fmla="*/ 31531 h 2837793"/>
                  <a:gd name="connsiteX13" fmla="*/ 1626909 w 2431036"/>
                  <a:gd name="connsiteY13" fmla="*/ 47297 h 2837793"/>
                  <a:gd name="connsiteX14" fmla="*/ 1721502 w 2431036"/>
                  <a:gd name="connsiteY14" fmla="*/ 78828 h 2837793"/>
                  <a:gd name="connsiteX15" fmla="*/ 1768798 w 2431036"/>
                  <a:gd name="connsiteY15" fmla="*/ 94593 h 2837793"/>
                  <a:gd name="connsiteX16" fmla="*/ 1816095 w 2431036"/>
                  <a:gd name="connsiteY16" fmla="*/ 110359 h 2837793"/>
                  <a:gd name="connsiteX17" fmla="*/ 1863391 w 2431036"/>
                  <a:gd name="connsiteY17" fmla="*/ 126124 h 2837793"/>
                  <a:gd name="connsiteX18" fmla="*/ 1957984 w 2431036"/>
                  <a:gd name="connsiteY18" fmla="*/ 173421 h 2837793"/>
                  <a:gd name="connsiteX19" fmla="*/ 2005281 w 2431036"/>
                  <a:gd name="connsiteY19" fmla="*/ 204952 h 2837793"/>
                  <a:gd name="connsiteX20" fmla="*/ 2052578 w 2431036"/>
                  <a:gd name="connsiteY20" fmla="*/ 220718 h 2837793"/>
                  <a:gd name="connsiteX21" fmla="*/ 2147171 w 2431036"/>
                  <a:gd name="connsiteY21" fmla="*/ 283780 h 2837793"/>
                  <a:gd name="connsiteX22" fmla="*/ 2194467 w 2431036"/>
                  <a:gd name="connsiteY22" fmla="*/ 315311 h 2837793"/>
                  <a:gd name="connsiteX23" fmla="*/ 2289060 w 2431036"/>
                  <a:gd name="connsiteY23" fmla="*/ 409904 h 2837793"/>
                  <a:gd name="connsiteX24" fmla="*/ 2336357 w 2431036"/>
                  <a:gd name="connsiteY24" fmla="*/ 457200 h 2837793"/>
                  <a:gd name="connsiteX25" fmla="*/ 2399419 w 2431036"/>
                  <a:gd name="connsiteY25" fmla="*/ 551793 h 2837793"/>
                  <a:gd name="connsiteX26" fmla="*/ 2430950 w 2431036"/>
                  <a:gd name="connsiteY26" fmla="*/ 646387 h 2837793"/>
                  <a:gd name="connsiteX27" fmla="*/ 2383653 w 2431036"/>
                  <a:gd name="connsiteY27" fmla="*/ 1087821 h 2837793"/>
                  <a:gd name="connsiteX28" fmla="*/ 2352122 w 2431036"/>
                  <a:gd name="connsiteY28" fmla="*/ 1182414 h 2837793"/>
                  <a:gd name="connsiteX29" fmla="*/ 2336357 w 2431036"/>
                  <a:gd name="connsiteY29" fmla="*/ 1229711 h 2837793"/>
                  <a:gd name="connsiteX30" fmla="*/ 2225998 w 2431036"/>
                  <a:gd name="connsiteY30" fmla="*/ 1371600 h 2837793"/>
                  <a:gd name="connsiteX31" fmla="*/ 2099874 w 2431036"/>
                  <a:gd name="connsiteY31" fmla="*/ 1513490 h 2837793"/>
                  <a:gd name="connsiteX32" fmla="*/ 2052578 w 2431036"/>
                  <a:gd name="connsiteY32" fmla="*/ 1560787 h 2837793"/>
                  <a:gd name="connsiteX33" fmla="*/ 2021046 w 2431036"/>
                  <a:gd name="connsiteY33" fmla="*/ 1592318 h 2837793"/>
                  <a:gd name="connsiteX34" fmla="*/ 1957984 w 2431036"/>
                  <a:gd name="connsiteY34" fmla="*/ 1608083 h 2837793"/>
                  <a:gd name="connsiteX35" fmla="*/ 1926453 w 2431036"/>
                  <a:gd name="connsiteY35" fmla="*/ 1655380 h 2837793"/>
                  <a:gd name="connsiteX36" fmla="*/ 1784564 w 2431036"/>
                  <a:gd name="connsiteY36" fmla="*/ 1781504 h 2837793"/>
                  <a:gd name="connsiteX37" fmla="*/ 1753033 w 2431036"/>
                  <a:gd name="connsiteY37" fmla="*/ 1828800 h 2837793"/>
                  <a:gd name="connsiteX38" fmla="*/ 1705736 w 2431036"/>
                  <a:gd name="connsiteY38" fmla="*/ 1923393 h 2837793"/>
                  <a:gd name="connsiteX39" fmla="*/ 1674205 w 2431036"/>
                  <a:gd name="connsiteY39" fmla="*/ 2033752 h 2837793"/>
                  <a:gd name="connsiteX40" fmla="*/ 1642674 w 2431036"/>
                  <a:gd name="connsiteY40" fmla="*/ 2128345 h 2837793"/>
                  <a:gd name="connsiteX41" fmla="*/ 1611143 w 2431036"/>
                  <a:gd name="connsiteY41" fmla="*/ 2222938 h 2837793"/>
                  <a:gd name="connsiteX42" fmla="*/ 1548081 w 2431036"/>
                  <a:gd name="connsiteY42" fmla="*/ 2333297 h 2837793"/>
                  <a:gd name="connsiteX43" fmla="*/ 1532315 w 2431036"/>
                  <a:gd name="connsiteY43" fmla="*/ 2380593 h 2837793"/>
                  <a:gd name="connsiteX44" fmla="*/ 1453488 w 2431036"/>
                  <a:gd name="connsiteY44" fmla="*/ 2475187 h 2837793"/>
                  <a:gd name="connsiteX45" fmla="*/ 1421957 w 2431036"/>
                  <a:gd name="connsiteY45" fmla="*/ 2522483 h 2837793"/>
                  <a:gd name="connsiteX46" fmla="*/ 1280067 w 2431036"/>
                  <a:gd name="connsiteY46" fmla="*/ 2648607 h 2837793"/>
                  <a:gd name="connsiteX47" fmla="*/ 1232771 w 2431036"/>
                  <a:gd name="connsiteY47" fmla="*/ 2695904 h 2837793"/>
                  <a:gd name="connsiteX48" fmla="*/ 1138178 w 2431036"/>
                  <a:gd name="connsiteY48" fmla="*/ 2727435 h 2837793"/>
                  <a:gd name="connsiteX49" fmla="*/ 1027819 w 2431036"/>
                  <a:gd name="connsiteY49" fmla="*/ 2774731 h 2837793"/>
                  <a:gd name="connsiteX50" fmla="*/ 980522 w 2431036"/>
                  <a:gd name="connsiteY50" fmla="*/ 2790497 h 2837793"/>
                  <a:gd name="connsiteX51" fmla="*/ 838633 w 2431036"/>
                  <a:gd name="connsiteY51" fmla="*/ 2822028 h 2837793"/>
                  <a:gd name="connsiteX52" fmla="*/ 775571 w 2431036"/>
                  <a:gd name="connsiteY52" fmla="*/ 2837793 h 2837793"/>
                  <a:gd name="connsiteX53" fmla="*/ 428729 w 2431036"/>
                  <a:gd name="connsiteY53" fmla="*/ 2822028 h 2837793"/>
                  <a:gd name="connsiteX54" fmla="*/ 381433 w 2431036"/>
                  <a:gd name="connsiteY54" fmla="*/ 2806262 h 2837793"/>
                  <a:gd name="connsiteX55" fmla="*/ 318371 w 2431036"/>
                  <a:gd name="connsiteY55" fmla="*/ 2790497 h 2837793"/>
                  <a:gd name="connsiteX56" fmla="*/ 223778 w 2431036"/>
                  <a:gd name="connsiteY56" fmla="*/ 2727435 h 2837793"/>
                  <a:gd name="connsiteX57" fmla="*/ 176481 w 2431036"/>
                  <a:gd name="connsiteY57" fmla="*/ 2695904 h 2837793"/>
                  <a:gd name="connsiteX58" fmla="*/ 81888 w 2431036"/>
                  <a:gd name="connsiteY58" fmla="*/ 2538249 h 2837793"/>
                  <a:gd name="connsiteX59" fmla="*/ 66122 w 2431036"/>
                  <a:gd name="connsiteY59" fmla="*/ 2490952 h 2837793"/>
                  <a:gd name="connsiteX60" fmla="*/ 50357 w 2431036"/>
                  <a:gd name="connsiteY60" fmla="*/ 2427890 h 2837793"/>
                  <a:gd name="connsiteX61" fmla="*/ 18826 w 2431036"/>
                  <a:gd name="connsiteY61" fmla="*/ 2333297 h 2837793"/>
                  <a:gd name="connsiteX62" fmla="*/ 18826 w 2431036"/>
                  <a:gd name="connsiteY62" fmla="*/ 1923393 h 2837793"/>
                  <a:gd name="connsiteX63" fmla="*/ 50357 w 2431036"/>
                  <a:gd name="connsiteY63" fmla="*/ 1860331 h 2837793"/>
                  <a:gd name="connsiteX64" fmla="*/ 97653 w 2431036"/>
                  <a:gd name="connsiteY64" fmla="*/ 1828800 h 2837793"/>
                  <a:gd name="connsiteX65" fmla="*/ 113419 w 2431036"/>
                  <a:gd name="connsiteY65" fmla="*/ 1781504 h 2837793"/>
                  <a:gd name="connsiteX66" fmla="*/ 160715 w 2431036"/>
                  <a:gd name="connsiteY66" fmla="*/ 1749973 h 2837793"/>
                  <a:gd name="connsiteX67" fmla="*/ 255309 w 2431036"/>
                  <a:gd name="connsiteY67" fmla="*/ 1686911 h 2837793"/>
                  <a:gd name="connsiteX68" fmla="*/ 302605 w 2431036"/>
                  <a:gd name="connsiteY68" fmla="*/ 1655380 h 2837793"/>
                  <a:gd name="connsiteX69" fmla="*/ 349902 w 2431036"/>
                  <a:gd name="connsiteY69" fmla="*/ 1608083 h 2837793"/>
                  <a:gd name="connsiteX70" fmla="*/ 397198 w 2431036"/>
                  <a:gd name="connsiteY70" fmla="*/ 1592318 h 2837793"/>
                  <a:gd name="connsiteX71" fmla="*/ 539088 w 2431036"/>
                  <a:gd name="connsiteY71" fmla="*/ 1497724 h 2837793"/>
                  <a:gd name="connsiteX72" fmla="*/ 586384 w 2431036"/>
                  <a:gd name="connsiteY72" fmla="*/ 1466193 h 2837793"/>
                  <a:gd name="connsiteX73" fmla="*/ 680978 w 2431036"/>
                  <a:gd name="connsiteY73" fmla="*/ 1371600 h 2837793"/>
                  <a:gd name="connsiteX74" fmla="*/ 696743 w 2431036"/>
                  <a:gd name="connsiteY74" fmla="*/ 1308538 h 2837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2431036" h="2837793">
                    <a:moveTo>
                      <a:pt x="696743" y="1308538"/>
                    </a:moveTo>
                    <a:cubicBezTo>
                      <a:pt x="701998" y="1284890"/>
                      <a:pt x="712509" y="1256507"/>
                      <a:pt x="712509" y="1229711"/>
                    </a:cubicBezTo>
                    <a:cubicBezTo>
                      <a:pt x="712509" y="1213092"/>
                      <a:pt x="700774" y="1198536"/>
                      <a:pt x="696743" y="1182414"/>
                    </a:cubicBezTo>
                    <a:lnTo>
                      <a:pt x="665212" y="1056290"/>
                    </a:lnTo>
                    <a:cubicBezTo>
                      <a:pt x="634442" y="748597"/>
                      <a:pt x="638474" y="857239"/>
                      <a:pt x="665212" y="362607"/>
                    </a:cubicBezTo>
                    <a:cubicBezTo>
                      <a:pt x="666109" y="346013"/>
                      <a:pt x="673546" y="330175"/>
                      <a:pt x="680978" y="315311"/>
                    </a:cubicBezTo>
                    <a:cubicBezTo>
                      <a:pt x="689452" y="298364"/>
                      <a:pt x="701999" y="283780"/>
                      <a:pt x="712509" y="268014"/>
                    </a:cubicBezTo>
                    <a:cubicBezTo>
                      <a:pt x="773895" y="83857"/>
                      <a:pt x="696009" y="252986"/>
                      <a:pt x="838633" y="110359"/>
                    </a:cubicBezTo>
                    <a:cubicBezTo>
                      <a:pt x="854398" y="94593"/>
                      <a:pt x="866439" y="73890"/>
                      <a:pt x="885929" y="63062"/>
                    </a:cubicBezTo>
                    <a:cubicBezTo>
                      <a:pt x="885939" y="63056"/>
                      <a:pt x="1004166" y="23650"/>
                      <a:pt x="1027819" y="15766"/>
                    </a:cubicBezTo>
                    <a:lnTo>
                      <a:pt x="1075115" y="0"/>
                    </a:lnTo>
                    <a:cubicBezTo>
                      <a:pt x="1211750" y="5255"/>
                      <a:pt x="1348607" y="6358"/>
                      <a:pt x="1485019" y="15766"/>
                    </a:cubicBezTo>
                    <a:cubicBezTo>
                      <a:pt x="1501598" y="16909"/>
                      <a:pt x="1516093" y="27926"/>
                      <a:pt x="1532315" y="31531"/>
                    </a:cubicBezTo>
                    <a:cubicBezTo>
                      <a:pt x="1563520" y="38465"/>
                      <a:pt x="1595897" y="39544"/>
                      <a:pt x="1626909" y="47297"/>
                    </a:cubicBezTo>
                    <a:cubicBezTo>
                      <a:pt x="1659153" y="55358"/>
                      <a:pt x="1689971" y="68318"/>
                      <a:pt x="1721502" y="78828"/>
                    </a:cubicBezTo>
                    <a:lnTo>
                      <a:pt x="1768798" y="94593"/>
                    </a:lnTo>
                    <a:lnTo>
                      <a:pt x="1816095" y="110359"/>
                    </a:lnTo>
                    <a:lnTo>
                      <a:pt x="1863391" y="126124"/>
                    </a:lnTo>
                    <a:cubicBezTo>
                      <a:pt x="1998939" y="216488"/>
                      <a:pt x="1827440" y="108148"/>
                      <a:pt x="1957984" y="173421"/>
                    </a:cubicBezTo>
                    <a:cubicBezTo>
                      <a:pt x="1974931" y="181895"/>
                      <a:pt x="1988333" y="196478"/>
                      <a:pt x="2005281" y="204952"/>
                    </a:cubicBezTo>
                    <a:cubicBezTo>
                      <a:pt x="2020145" y="212384"/>
                      <a:pt x="2038051" y="212647"/>
                      <a:pt x="2052578" y="220718"/>
                    </a:cubicBezTo>
                    <a:cubicBezTo>
                      <a:pt x="2085705" y="239122"/>
                      <a:pt x="2115640" y="262759"/>
                      <a:pt x="2147171" y="283780"/>
                    </a:cubicBezTo>
                    <a:cubicBezTo>
                      <a:pt x="2162936" y="294290"/>
                      <a:pt x="2181069" y="301913"/>
                      <a:pt x="2194467" y="315311"/>
                    </a:cubicBezTo>
                    <a:lnTo>
                      <a:pt x="2289060" y="409904"/>
                    </a:lnTo>
                    <a:cubicBezTo>
                      <a:pt x="2304826" y="425669"/>
                      <a:pt x="2323990" y="438649"/>
                      <a:pt x="2336357" y="457200"/>
                    </a:cubicBezTo>
                    <a:lnTo>
                      <a:pt x="2399419" y="551793"/>
                    </a:lnTo>
                    <a:cubicBezTo>
                      <a:pt x="2409929" y="583324"/>
                      <a:pt x="2432610" y="613192"/>
                      <a:pt x="2430950" y="646387"/>
                    </a:cubicBezTo>
                    <a:cubicBezTo>
                      <a:pt x="2421170" y="841978"/>
                      <a:pt x="2437351" y="926727"/>
                      <a:pt x="2383653" y="1087821"/>
                    </a:cubicBezTo>
                    <a:lnTo>
                      <a:pt x="2352122" y="1182414"/>
                    </a:lnTo>
                    <a:cubicBezTo>
                      <a:pt x="2346867" y="1198180"/>
                      <a:pt x="2348108" y="1217960"/>
                      <a:pt x="2336357" y="1229711"/>
                    </a:cubicBezTo>
                    <a:cubicBezTo>
                      <a:pt x="2262264" y="1303802"/>
                      <a:pt x="2301427" y="1258457"/>
                      <a:pt x="2225998" y="1371600"/>
                    </a:cubicBezTo>
                    <a:cubicBezTo>
                      <a:pt x="2169730" y="1456002"/>
                      <a:pt x="2207870" y="1405494"/>
                      <a:pt x="2099874" y="1513490"/>
                    </a:cubicBezTo>
                    <a:lnTo>
                      <a:pt x="2052578" y="1560787"/>
                    </a:lnTo>
                    <a:cubicBezTo>
                      <a:pt x="2042067" y="1571298"/>
                      <a:pt x="2035466" y="1588713"/>
                      <a:pt x="2021046" y="1592318"/>
                    </a:cubicBezTo>
                    <a:lnTo>
                      <a:pt x="1957984" y="1608083"/>
                    </a:lnTo>
                    <a:cubicBezTo>
                      <a:pt x="1947474" y="1623849"/>
                      <a:pt x="1939851" y="1641982"/>
                      <a:pt x="1926453" y="1655380"/>
                    </a:cubicBezTo>
                    <a:cubicBezTo>
                      <a:pt x="1831673" y="1750161"/>
                      <a:pt x="1916987" y="1582872"/>
                      <a:pt x="1784564" y="1781504"/>
                    </a:cubicBezTo>
                    <a:cubicBezTo>
                      <a:pt x="1774054" y="1797269"/>
                      <a:pt x="1761507" y="1811853"/>
                      <a:pt x="1753033" y="1828800"/>
                    </a:cubicBezTo>
                    <a:cubicBezTo>
                      <a:pt x="1687761" y="1959343"/>
                      <a:pt x="1796098" y="1787851"/>
                      <a:pt x="1705736" y="1923393"/>
                    </a:cubicBezTo>
                    <a:cubicBezTo>
                      <a:pt x="1652742" y="2082382"/>
                      <a:pt x="1733609" y="1835741"/>
                      <a:pt x="1674205" y="2033752"/>
                    </a:cubicBezTo>
                    <a:cubicBezTo>
                      <a:pt x="1664654" y="2065587"/>
                      <a:pt x="1653184" y="2096814"/>
                      <a:pt x="1642674" y="2128345"/>
                    </a:cubicBezTo>
                    <a:cubicBezTo>
                      <a:pt x="1642672" y="2128350"/>
                      <a:pt x="1611147" y="2222933"/>
                      <a:pt x="1611143" y="2222938"/>
                    </a:cubicBezTo>
                    <a:cubicBezTo>
                      <a:pt x="1579476" y="2270439"/>
                      <a:pt x="1572085" y="2277290"/>
                      <a:pt x="1548081" y="2333297"/>
                    </a:cubicBezTo>
                    <a:cubicBezTo>
                      <a:pt x="1541535" y="2348571"/>
                      <a:pt x="1539747" y="2365729"/>
                      <a:pt x="1532315" y="2380593"/>
                    </a:cubicBezTo>
                    <a:cubicBezTo>
                      <a:pt x="1502957" y="2439308"/>
                      <a:pt x="1497072" y="2422886"/>
                      <a:pt x="1453488" y="2475187"/>
                    </a:cubicBezTo>
                    <a:cubicBezTo>
                      <a:pt x="1441358" y="2489743"/>
                      <a:pt x="1434545" y="2508321"/>
                      <a:pt x="1421957" y="2522483"/>
                    </a:cubicBezTo>
                    <a:cubicBezTo>
                      <a:pt x="1246736" y="2719606"/>
                      <a:pt x="1393034" y="2554467"/>
                      <a:pt x="1280067" y="2648607"/>
                    </a:cubicBezTo>
                    <a:cubicBezTo>
                      <a:pt x="1262939" y="2662880"/>
                      <a:pt x="1252261" y="2685076"/>
                      <a:pt x="1232771" y="2695904"/>
                    </a:cubicBezTo>
                    <a:cubicBezTo>
                      <a:pt x="1203717" y="2712045"/>
                      <a:pt x="1138178" y="2727435"/>
                      <a:pt x="1138178" y="2727435"/>
                    </a:cubicBezTo>
                    <a:cubicBezTo>
                      <a:pt x="1084243" y="2781368"/>
                      <a:pt x="1127449" y="2749823"/>
                      <a:pt x="1027819" y="2774731"/>
                    </a:cubicBezTo>
                    <a:cubicBezTo>
                      <a:pt x="1011697" y="2778762"/>
                      <a:pt x="996501" y="2785932"/>
                      <a:pt x="980522" y="2790497"/>
                    </a:cubicBezTo>
                    <a:cubicBezTo>
                      <a:pt x="913256" y="2809716"/>
                      <a:pt x="911757" y="2805778"/>
                      <a:pt x="838633" y="2822028"/>
                    </a:cubicBezTo>
                    <a:cubicBezTo>
                      <a:pt x="817481" y="2826728"/>
                      <a:pt x="796592" y="2832538"/>
                      <a:pt x="775571" y="2837793"/>
                    </a:cubicBezTo>
                    <a:cubicBezTo>
                      <a:pt x="659957" y="2832538"/>
                      <a:pt x="544094" y="2831257"/>
                      <a:pt x="428729" y="2822028"/>
                    </a:cubicBezTo>
                    <a:cubicBezTo>
                      <a:pt x="412164" y="2820703"/>
                      <a:pt x="397412" y="2810827"/>
                      <a:pt x="381433" y="2806262"/>
                    </a:cubicBezTo>
                    <a:cubicBezTo>
                      <a:pt x="360599" y="2800309"/>
                      <a:pt x="339392" y="2795752"/>
                      <a:pt x="318371" y="2790497"/>
                    </a:cubicBezTo>
                    <a:lnTo>
                      <a:pt x="223778" y="2727435"/>
                    </a:lnTo>
                    <a:lnTo>
                      <a:pt x="176481" y="2695904"/>
                    </a:lnTo>
                    <a:cubicBezTo>
                      <a:pt x="131649" y="2628657"/>
                      <a:pt x="110976" y="2606120"/>
                      <a:pt x="81888" y="2538249"/>
                    </a:cubicBezTo>
                    <a:cubicBezTo>
                      <a:pt x="75342" y="2522974"/>
                      <a:pt x="70687" y="2506931"/>
                      <a:pt x="66122" y="2490952"/>
                    </a:cubicBezTo>
                    <a:cubicBezTo>
                      <a:pt x="60169" y="2470118"/>
                      <a:pt x="56583" y="2448644"/>
                      <a:pt x="50357" y="2427890"/>
                    </a:cubicBezTo>
                    <a:cubicBezTo>
                      <a:pt x="40807" y="2396055"/>
                      <a:pt x="18826" y="2333297"/>
                      <a:pt x="18826" y="2333297"/>
                    </a:cubicBezTo>
                    <a:cubicBezTo>
                      <a:pt x="-655" y="2157975"/>
                      <a:pt x="-11335" y="2134515"/>
                      <a:pt x="18826" y="1923393"/>
                    </a:cubicBezTo>
                    <a:cubicBezTo>
                      <a:pt x="22150" y="1900127"/>
                      <a:pt x="35312" y="1878386"/>
                      <a:pt x="50357" y="1860331"/>
                    </a:cubicBezTo>
                    <a:cubicBezTo>
                      <a:pt x="62487" y="1845775"/>
                      <a:pt x="81888" y="1839310"/>
                      <a:pt x="97653" y="1828800"/>
                    </a:cubicBezTo>
                    <a:cubicBezTo>
                      <a:pt x="102908" y="1813035"/>
                      <a:pt x="103038" y="1794481"/>
                      <a:pt x="113419" y="1781504"/>
                    </a:cubicBezTo>
                    <a:cubicBezTo>
                      <a:pt x="125256" y="1766708"/>
                      <a:pt x="146159" y="1762103"/>
                      <a:pt x="160715" y="1749973"/>
                    </a:cubicBezTo>
                    <a:cubicBezTo>
                      <a:pt x="239444" y="1684365"/>
                      <a:pt x="172191" y="1714616"/>
                      <a:pt x="255309" y="1686911"/>
                    </a:cubicBezTo>
                    <a:cubicBezTo>
                      <a:pt x="271074" y="1676401"/>
                      <a:pt x="288049" y="1667510"/>
                      <a:pt x="302605" y="1655380"/>
                    </a:cubicBezTo>
                    <a:cubicBezTo>
                      <a:pt x="319733" y="1641106"/>
                      <a:pt x="331351" y="1620451"/>
                      <a:pt x="349902" y="1608083"/>
                    </a:cubicBezTo>
                    <a:cubicBezTo>
                      <a:pt x="363729" y="1598865"/>
                      <a:pt x="381433" y="1597573"/>
                      <a:pt x="397198" y="1592318"/>
                    </a:cubicBezTo>
                    <a:lnTo>
                      <a:pt x="539088" y="1497724"/>
                    </a:lnTo>
                    <a:cubicBezTo>
                      <a:pt x="554853" y="1487214"/>
                      <a:pt x="572986" y="1479591"/>
                      <a:pt x="586384" y="1466193"/>
                    </a:cubicBezTo>
                    <a:lnTo>
                      <a:pt x="680978" y="1371600"/>
                    </a:lnTo>
                    <a:cubicBezTo>
                      <a:pt x="703390" y="1304362"/>
                      <a:pt x="691488" y="1332186"/>
                      <a:pt x="696743" y="1308538"/>
                    </a:cubicBezTo>
                    <a:close/>
                  </a:path>
                </a:pathLst>
              </a:cu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16" name="Ovale 15"/>
              <p:cNvSpPr/>
              <p:nvPr/>
            </p:nvSpPr>
            <p:spPr>
              <a:xfrm>
                <a:off x="5602404" y="2367767"/>
                <a:ext cx="503278" cy="793262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17" name="Ovale 16"/>
              <p:cNvSpPr/>
              <p:nvPr/>
            </p:nvSpPr>
            <p:spPr>
              <a:xfrm>
                <a:off x="7437465" y="3498040"/>
                <a:ext cx="154228" cy="287749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18" name="Ovale 17"/>
              <p:cNvSpPr/>
              <p:nvPr/>
            </p:nvSpPr>
            <p:spPr>
              <a:xfrm>
                <a:off x="6212141" y="2539219"/>
                <a:ext cx="357165" cy="591058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19" name="Ovale 18"/>
              <p:cNvSpPr/>
              <p:nvPr/>
            </p:nvSpPr>
            <p:spPr>
              <a:xfrm>
                <a:off x="7164947" y="3224214"/>
                <a:ext cx="194817" cy="396629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20" name="Ovale 19"/>
              <p:cNvSpPr/>
              <p:nvPr/>
            </p:nvSpPr>
            <p:spPr>
              <a:xfrm>
                <a:off x="6771382" y="2732998"/>
                <a:ext cx="324696" cy="559950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</p:grpSp>
        <p:cxnSp>
          <p:nvCxnSpPr>
            <p:cNvPr id="6" name="Connettore 1 5"/>
            <p:cNvCxnSpPr>
              <a:stCxn id="15" idx="61"/>
            </p:cNvCxnSpPr>
            <p:nvPr/>
          </p:nvCxnSpPr>
          <p:spPr>
            <a:xfrm>
              <a:off x="4986737" y="5679989"/>
              <a:ext cx="560102" cy="256641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ttore 1 6"/>
            <p:cNvCxnSpPr/>
            <p:nvPr/>
          </p:nvCxnSpPr>
          <p:spPr>
            <a:xfrm>
              <a:off x="5690750" y="4397599"/>
              <a:ext cx="730565" cy="38885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ttore 1 7"/>
            <p:cNvCxnSpPr/>
            <p:nvPr/>
          </p:nvCxnSpPr>
          <p:spPr>
            <a:xfrm>
              <a:off x="6393512" y="4630348"/>
              <a:ext cx="560097" cy="256646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1 8"/>
            <p:cNvCxnSpPr/>
            <p:nvPr/>
          </p:nvCxnSpPr>
          <p:spPr>
            <a:xfrm>
              <a:off x="5666917" y="3775552"/>
              <a:ext cx="1071495" cy="466625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1 9"/>
            <p:cNvCxnSpPr/>
            <p:nvPr/>
          </p:nvCxnSpPr>
          <p:spPr>
            <a:xfrm>
              <a:off x="6206329" y="3783424"/>
              <a:ext cx="1201373" cy="47440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1 10"/>
            <p:cNvCxnSpPr/>
            <p:nvPr/>
          </p:nvCxnSpPr>
          <p:spPr>
            <a:xfrm>
              <a:off x="5883992" y="3400579"/>
              <a:ext cx="982206" cy="38107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1 11"/>
            <p:cNvCxnSpPr>
              <a:endCxn id="15" idx="48"/>
            </p:cNvCxnSpPr>
            <p:nvPr/>
          </p:nvCxnSpPr>
          <p:spPr>
            <a:xfrm>
              <a:off x="5288194" y="5503599"/>
              <a:ext cx="836093" cy="567729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1 12"/>
            <p:cNvCxnSpPr/>
            <p:nvPr/>
          </p:nvCxnSpPr>
          <p:spPr>
            <a:xfrm>
              <a:off x="5171914" y="5011674"/>
              <a:ext cx="1022791" cy="559950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1 13"/>
            <p:cNvCxnSpPr/>
            <p:nvPr/>
          </p:nvCxnSpPr>
          <p:spPr>
            <a:xfrm>
              <a:off x="5815677" y="5138391"/>
              <a:ext cx="901027" cy="256641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892" name="Gruppo 20"/>
          <p:cNvGrpSpPr>
            <a:grpSpLocks/>
          </p:cNvGrpSpPr>
          <p:nvPr/>
        </p:nvGrpSpPr>
        <p:grpSpPr bwMode="auto">
          <a:xfrm rot="5400000" flipH="1">
            <a:off x="6087269" y="5460206"/>
            <a:ext cx="517525" cy="773113"/>
            <a:chOff x="5076056" y="2348880"/>
            <a:chExt cx="2605684" cy="3701889"/>
          </a:xfrm>
        </p:grpSpPr>
        <p:grpSp>
          <p:nvGrpSpPr>
            <p:cNvPr id="37945" name="Gruppo 21"/>
            <p:cNvGrpSpPr>
              <a:grpSpLocks/>
            </p:cNvGrpSpPr>
            <p:nvPr/>
          </p:nvGrpSpPr>
          <p:grpSpPr bwMode="auto">
            <a:xfrm>
              <a:off x="5076056" y="2348880"/>
              <a:ext cx="2605684" cy="3701889"/>
              <a:chOff x="5076056" y="2348880"/>
              <a:chExt cx="2605684" cy="3701889"/>
            </a:xfrm>
          </p:grpSpPr>
          <p:sp>
            <p:nvSpPr>
              <p:cNvPr id="32" name="Figura a mano libera 31"/>
              <p:cNvSpPr/>
              <p:nvPr/>
            </p:nvSpPr>
            <p:spPr>
              <a:xfrm>
                <a:off x="5163978" y="3299056"/>
                <a:ext cx="2429840" cy="2835323"/>
              </a:xfrm>
              <a:custGeom>
                <a:avLst/>
                <a:gdLst>
                  <a:gd name="connsiteX0" fmla="*/ 696743 w 2431036"/>
                  <a:gd name="connsiteY0" fmla="*/ 1308538 h 2837793"/>
                  <a:gd name="connsiteX1" fmla="*/ 712509 w 2431036"/>
                  <a:gd name="connsiteY1" fmla="*/ 1229711 h 2837793"/>
                  <a:gd name="connsiteX2" fmla="*/ 696743 w 2431036"/>
                  <a:gd name="connsiteY2" fmla="*/ 1182414 h 2837793"/>
                  <a:gd name="connsiteX3" fmla="*/ 665212 w 2431036"/>
                  <a:gd name="connsiteY3" fmla="*/ 1056290 h 2837793"/>
                  <a:gd name="connsiteX4" fmla="*/ 665212 w 2431036"/>
                  <a:gd name="connsiteY4" fmla="*/ 362607 h 2837793"/>
                  <a:gd name="connsiteX5" fmla="*/ 680978 w 2431036"/>
                  <a:gd name="connsiteY5" fmla="*/ 315311 h 2837793"/>
                  <a:gd name="connsiteX6" fmla="*/ 712509 w 2431036"/>
                  <a:gd name="connsiteY6" fmla="*/ 268014 h 2837793"/>
                  <a:gd name="connsiteX7" fmla="*/ 838633 w 2431036"/>
                  <a:gd name="connsiteY7" fmla="*/ 110359 h 2837793"/>
                  <a:gd name="connsiteX8" fmla="*/ 885929 w 2431036"/>
                  <a:gd name="connsiteY8" fmla="*/ 63062 h 2837793"/>
                  <a:gd name="connsiteX9" fmla="*/ 1027819 w 2431036"/>
                  <a:gd name="connsiteY9" fmla="*/ 15766 h 2837793"/>
                  <a:gd name="connsiteX10" fmla="*/ 1075115 w 2431036"/>
                  <a:gd name="connsiteY10" fmla="*/ 0 h 2837793"/>
                  <a:gd name="connsiteX11" fmla="*/ 1485019 w 2431036"/>
                  <a:gd name="connsiteY11" fmla="*/ 15766 h 2837793"/>
                  <a:gd name="connsiteX12" fmla="*/ 1532315 w 2431036"/>
                  <a:gd name="connsiteY12" fmla="*/ 31531 h 2837793"/>
                  <a:gd name="connsiteX13" fmla="*/ 1626909 w 2431036"/>
                  <a:gd name="connsiteY13" fmla="*/ 47297 h 2837793"/>
                  <a:gd name="connsiteX14" fmla="*/ 1721502 w 2431036"/>
                  <a:gd name="connsiteY14" fmla="*/ 78828 h 2837793"/>
                  <a:gd name="connsiteX15" fmla="*/ 1768798 w 2431036"/>
                  <a:gd name="connsiteY15" fmla="*/ 94593 h 2837793"/>
                  <a:gd name="connsiteX16" fmla="*/ 1816095 w 2431036"/>
                  <a:gd name="connsiteY16" fmla="*/ 110359 h 2837793"/>
                  <a:gd name="connsiteX17" fmla="*/ 1863391 w 2431036"/>
                  <a:gd name="connsiteY17" fmla="*/ 126124 h 2837793"/>
                  <a:gd name="connsiteX18" fmla="*/ 1957984 w 2431036"/>
                  <a:gd name="connsiteY18" fmla="*/ 173421 h 2837793"/>
                  <a:gd name="connsiteX19" fmla="*/ 2005281 w 2431036"/>
                  <a:gd name="connsiteY19" fmla="*/ 204952 h 2837793"/>
                  <a:gd name="connsiteX20" fmla="*/ 2052578 w 2431036"/>
                  <a:gd name="connsiteY20" fmla="*/ 220718 h 2837793"/>
                  <a:gd name="connsiteX21" fmla="*/ 2147171 w 2431036"/>
                  <a:gd name="connsiteY21" fmla="*/ 283780 h 2837793"/>
                  <a:gd name="connsiteX22" fmla="*/ 2194467 w 2431036"/>
                  <a:gd name="connsiteY22" fmla="*/ 315311 h 2837793"/>
                  <a:gd name="connsiteX23" fmla="*/ 2289060 w 2431036"/>
                  <a:gd name="connsiteY23" fmla="*/ 409904 h 2837793"/>
                  <a:gd name="connsiteX24" fmla="*/ 2336357 w 2431036"/>
                  <a:gd name="connsiteY24" fmla="*/ 457200 h 2837793"/>
                  <a:gd name="connsiteX25" fmla="*/ 2399419 w 2431036"/>
                  <a:gd name="connsiteY25" fmla="*/ 551793 h 2837793"/>
                  <a:gd name="connsiteX26" fmla="*/ 2430950 w 2431036"/>
                  <a:gd name="connsiteY26" fmla="*/ 646387 h 2837793"/>
                  <a:gd name="connsiteX27" fmla="*/ 2383653 w 2431036"/>
                  <a:gd name="connsiteY27" fmla="*/ 1087821 h 2837793"/>
                  <a:gd name="connsiteX28" fmla="*/ 2352122 w 2431036"/>
                  <a:gd name="connsiteY28" fmla="*/ 1182414 h 2837793"/>
                  <a:gd name="connsiteX29" fmla="*/ 2336357 w 2431036"/>
                  <a:gd name="connsiteY29" fmla="*/ 1229711 h 2837793"/>
                  <a:gd name="connsiteX30" fmla="*/ 2225998 w 2431036"/>
                  <a:gd name="connsiteY30" fmla="*/ 1371600 h 2837793"/>
                  <a:gd name="connsiteX31" fmla="*/ 2099874 w 2431036"/>
                  <a:gd name="connsiteY31" fmla="*/ 1513490 h 2837793"/>
                  <a:gd name="connsiteX32" fmla="*/ 2052578 w 2431036"/>
                  <a:gd name="connsiteY32" fmla="*/ 1560787 h 2837793"/>
                  <a:gd name="connsiteX33" fmla="*/ 2021046 w 2431036"/>
                  <a:gd name="connsiteY33" fmla="*/ 1592318 h 2837793"/>
                  <a:gd name="connsiteX34" fmla="*/ 1957984 w 2431036"/>
                  <a:gd name="connsiteY34" fmla="*/ 1608083 h 2837793"/>
                  <a:gd name="connsiteX35" fmla="*/ 1926453 w 2431036"/>
                  <a:gd name="connsiteY35" fmla="*/ 1655380 h 2837793"/>
                  <a:gd name="connsiteX36" fmla="*/ 1784564 w 2431036"/>
                  <a:gd name="connsiteY36" fmla="*/ 1781504 h 2837793"/>
                  <a:gd name="connsiteX37" fmla="*/ 1753033 w 2431036"/>
                  <a:gd name="connsiteY37" fmla="*/ 1828800 h 2837793"/>
                  <a:gd name="connsiteX38" fmla="*/ 1705736 w 2431036"/>
                  <a:gd name="connsiteY38" fmla="*/ 1923393 h 2837793"/>
                  <a:gd name="connsiteX39" fmla="*/ 1674205 w 2431036"/>
                  <a:gd name="connsiteY39" fmla="*/ 2033752 h 2837793"/>
                  <a:gd name="connsiteX40" fmla="*/ 1642674 w 2431036"/>
                  <a:gd name="connsiteY40" fmla="*/ 2128345 h 2837793"/>
                  <a:gd name="connsiteX41" fmla="*/ 1611143 w 2431036"/>
                  <a:gd name="connsiteY41" fmla="*/ 2222938 h 2837793"/>
                  <a:gd name="connsiteX42" fmla="*/ 1548081 w 2431036"/>
                  <a:gd name="connsiteY42" fmla="*/ 2333297 h 2837793"/>
                  <a:gd name="connsiteX43" fmla="*/ 1532315 w 2431036"/>
                  <a:gd name="connsiteY43" fmla="*/ 2380593 h 2837793"/>
                  <a:gd name="connsiteX44" fmla="*/ 1453488 w 2431036"/>
                  <a:gd name="connsiteY44" fmla="*/ 2475187 h 2837793"/>
                  <a:gd name="connsiteX45" fmla="*/ 1421957 w 2431036"/>
                  <a:gd name="connsiteY45" fmla="*/ 2522483 h 2837793"/>
                  <a:gd name="connsiteX46" fmla="*/ 1280067 w 2431036"/>
                  <a:gd name="connsiteY46" fmla="*/ 2648607 h 2837793"/>
                  <a:gd name="connsiteX47" fmla="*/ 1232771 w 2431036"/>
                  <a:gd name="connsiteY47" fmla="*/ 2695904 h 2837793"/>
                  <a:gd name="connsiteX48" fmla="*/ 1138178 w 2431036"/>
                  <a:gd name="connsiteY48" fmla="*/ 2727435 h 2837793"/>
                  <a:gd name="connsiteX49" fmla="*/ 1027819 w 2431036"/>
                  <a:gd name="connsiteY49" fmla="*/ 2774731 h 2837793"/>
                  <a:gd name="connsiteX50" fmla="*/ 980522 w 2431036"/>
                  <a:gd name="connsiteY50" fmla="*/ 2790497 h 2837793"/>
                  <a:gd name="connsiteX51" fmla="*/ 838633 w 2431036"/>
                  <a:gd name="connsiteY51" fmla="*/ 2822028 h 2837793"/>
                  <a:gd name="connsiteX52" fmla="*/ 775571 w 2431036"/>
                  <a:gd name="connsiteY52" fmla="*/ 2837793 h 2837793"/>
                  <a:gd name="connsiteX53" fmla="*/ 428729 w 2431036"/>
                  <a:gd name="connsiteY53" fmla="*/ 2822028 h 2837793"/>
                  <a:gd name="connsiteX54" fmla="*/ 381433 w 2431036"/>
                  <a:gd name="connsiteY54" fmla="*/ 2806262 h 2837793"/>
                  <a:gd name="connsiteX55" fmla="*/ 318371 w 2431036"/>
                  <a:gd name="connsiteY55" fmla="*/ 2790497 h 2837793"/>
                  <a:gd name="connsiteX56" fmla="*/ 223778 w 2431036"/>
                  <a:gd name="connsiteY56" fmla="*/ 2727435 h 2837793"/>
                  <a:gd name="connsiteX57" fmla="*/ 176481 w 2431036"/>
                  <a:gd name="connsiteY57" fmla="*/ 2695904 h 2837793"/>
                  <a:gd name="connsiteX58" fmla="*/ 81888 w 2431036"/>
                  <a:gd name="connsiteY58" fmla="*/ 2538249 h 2837793"/>
                  <a:gd name="connsiteX59" fmla="*/ 66122 w 2431036"/>
                  <a:gd name="connsiteY59" fmla="*/ 2490952 h 2837793"/>
                  <a:gd name="connsiteX60" fmla="*/ 50357 w 2431036"/>
                  <a:gd name="connsiteY60" fmla="*/ 2427890 h 2837793"/>
                  <a:gd name="connsiteX61" fmla="*/ 18826 w 2431036"/>
                  <a:gd name="connsiteY61" fmla="*/ 2333297 h 2837793"/>
                  <a:gd name="connsiteX62" fmla="*/ 18826 w 2431036"/>
                  <a:gd name="connsiteY62" fmla="*/ 1923393 h 2837793"/>
                  <a:gd name="connsiteX63" fmla="*/ 50357 w 2431036"/>
                  <a:gd name="connsiteY63" fmla="*/ 1860331 h 2837793"/>
                  <a:gd name="connsiteX64" fmla="*/ 97653 w 2431036"/>
                  <a:gd name="connsiteY64" fmla="*/ 1828800 h 2837793"/>
                  <a:gd name="connsiteX65" fmla="*/ 113419 w 2431036"/>
                  <a:gd name="connsiteY65" fmla="*/ 1781504 h 2837793"/>
                  <a:gd name="connsiteX66" fmla="*/ 160715 w 2431036"/>
                  <a:gd name="connsiteY66" fmla="*/ 1749973 h 2837793"/>
                  <a:gd name="connsiteX67" fmla="*/ 255309 w 2431036"/>
                  <a:gd name="connsiteY67" fmla="*/ 1686911 h 2837793"/>
                  <a:gd name="connsiteX68" fmla="*/ 302605 w 2431036"/>
                  <a:gd name="connsiteY68" fmla="*/ 1655380 h 2837793"/>
                  <a:gd name="connsiteX69" fmla="*/ 349902 w 2431036"/>
                  <a:gd name="connsiteY69" fmla="*/ 1608083 h 2837793"/>
                  <a:gd name="connsiteX70" fmla="*/ 397198 w 2431036"/>
                  <a:gd name="connsiteY70" fmla="*/ 1592318 h 2837793"/>
                  <a:gd name="connsiteX71" fmla="*/ 539088 w 2431036"/>
                  <a:gd name="connsiteY71" fmla="*/ 1497724 h 2837793"/>
                  <a:gd name="connsiteX72" fmla="*/ 586384 w 2431036"/>
                  <a:gd name="connsiteY72" fmla="*/ 1466193 h 2837793"/>
                  <a:gd name="connsiteX73" fmla="*/ 680978 w 2431036"/>
                  <a:gd name="connsiteY73" fmla="*/ 1371600 h 2837793"/>
                  <a:gd name="connsiteX74" fmla="*/ 696743 w 2431036"/>
                  <a:gd name="connsiteY74" fmla="*/ 1308538 h 2837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2431036" h="2837793">
                    <a:moveTo>
                      <a:pt x="696743" y="1308538"/>
                    </a:moveTo>
                    <a:cubicBezTo>
                      <a:pt x="701998" y="1284890"/>
                      <a:pt x="712509" y="1256507"/>
                      <a:pt x="712509" y="1229711"/>
                    </a:cubicBezTo>
                    <a:cubicBezTo>
                      <a:pt x="712509" y="1213092"/>
                      <a:pt x="700774" y="1198536"/>
                      <a:pt x="696743" y="1182414"/>
                    </a:cubicBezTo>
                    <a:lnTo>
                      <a:pt x="665212" y="1056290"/>
                    </a:lnTo>
                    <a:cubicBezTo>
                      <a:pt x="634442" y="748597"/>
                      <a:pt x="638474" y="857239"/>
                      <a:pt x="665212" y="362607"/>
                    </a:cubicBezTo>
                    <a:cubicBezTo>
                      <a:pt x="666109" y="346013"/>
                      <a:pt x="673546" y="330175"/>
                      <a:pt x="680978" y="315311"/>
                    </a:cubicBezTo>
                    <a:cubicBezTo>
                      <a:pt x="689452" y="298364"/>
                      <a:pt x="701999" y="283780"/>
                      <a:pt x="712509" y="268014"/>
                    </a:cubicBezTo>
                    <a:cubicBezTo>
                      <a:pt x="773895" y="83857"/>
                      <a:pt x="696009" y="252986"/>
                      <a:pt x="838633" y="110359"/>
                    </a:cubicBezTo>
                    <a:cubicBezTo>
                      <a:pt x="854398" y="94593"/>
                      <a:pt x="866439" y="73890"/>
                      <a:pt x="885929" y="63062"/>
                    </a:cubicBezTo>
                    <a:cubicBezTo>
                      <a:pt x="885939" y="63056"/>
                      <a:pt x="1004166" y="23650"/>
                      <a:pt x="1027819" y="15766"/>
                    </a:cubicBezTo>
                    <a:lnTo>
                      <a:pt x="1075115" y="0"/>
                    </a:lnTo>
                    <a:cubicBezTo>
                      <a:pt x="1211750" y="5255"/>
                      <a:pt x="1348607" y="6358"/>
                      <a:pt x="1485019" y="15766"/>
                    </a:cubicBezTo>
                    <a:cubicBezTo>
                      <a:pt x="1501598" y="16909"/>
                      <a:pt x="1516093" y="27926"/>
                      <a:pt x="1532315" y="31531"/>
                    </a:cubicBezTo>
                    <a:cubicBezTo>
                      <a:pt x="1563520" y="38465"/>
                      <a:pt x="1595897" y="39544"/>
                      <a:pt x="1626909" y="47297"/>
                    </a:cubicBezTo>
                    <a:cubicBezTo>
                      <a:pt x="1659153" y="55358"/>
                      <a:pt x="1689971" y="68318"/>
                      <a:pt x="1721502" y="78828"/>
                    </a:cubicBezTo>
                    <a:lnTo>
                      <a:pt x="1768798" y="94593"/>
                    </a:lnTo>
                    <a:lnTo>
                      <a:pt x="1816095" y="110359"/>
                    </a:lnTo>
                    <a:lnTo>
                      <a:pt x="1863391" y="126124"/>
                    </a:lnTo>
                    <a:cubicBezTo>
                      <a:pt x="1998939" y="216488"/>
                      <a:pt x="1827440" y="108148"/>
                      <a:pt x="1957984" y="173421"/>
                    </a:cubicBezTo>
                    <a:cubicBezTo>
                      <a:pt x="1974931" y="181895"/>
                      <a:pt x="1988333" y="196478"/>
                      <a:pt x="2005281" y="204952"/>
                    </a:cubicBezTo>
                    <a:cubicBezTo>
                      <a:pt x="2020145" y="212384"/>
                      <a:pt x="2038051" y="212647"/>
                      <a:pt x="2052578" y="220718"/>
                    </a:cubicBezTo>
                    <a:cubicBezTo>
                      <a:pt x="2085705" y="239122"/>
                      <a:pt x="2115640" y="262759"/>
                      <a:pt x="2147171" y="283780"/>
                    </a:cubicBezTo>
                    <a:cubicBezTo>
                      <a:pt x="2162936" y="294290"/>
                      <a:pt x="2181069" y="301913"/>
                      <a:pt x="2194467" y="315311"/>
                    </a:cubicBezTo>
                    <a:lnTo>
                      <a:pt x="2289060" y="409904"/>
                    </a:lnTo>
                    <a:cubicBezTo>
                      <a:pt x="2304826" y="425669"/>
                      <a:pt x="2323990" y="438649"/>
                      <a:pt x="2336357" y="457200"/>
                    </a:cubicBezTo>
                    <a:lnTo>
                      <a:pt x="2399419" y="551793"/>
                    </a:lnTo>
                    <a:cubicBezTo>
                      <a:pt x="2409929" y="583324"/>
                      <a:pt x="2432610" y="613192"/>
                      <a:pt x="2430950" y="646387"/>
                    </a:cubicBezTo>
                    <a:cubicBezTo>
                      <a:pt x="2421170" y="841978"/>
                      <a:pt x="2437351" y="926727"/>
                      <a:pt x="2383653" y="1087821"/>
                    </a:cubicBezTo>
                    <a:lnTo>
                      <a:pt x="2352122" y="1182414"/>
                    </a:lnTo>
                    <a:cubicBezTo>
                      <a:pt x="2346867" y="1198180"/>
                      <a:pt x="2348108" y="1217960"/>
                      <a:pt x="2336357" y="1229711"/>
                    </a:cubicBezTo>
                    <a:cubicBezTo>
                      <a:pt x="2262264" y="1303802"/>
                      <a:pt x="2301427" y="1258457"/>
                      <a:pt x="2225998" y="1371600"/>
                    </a:cubicBezTo>
                    <a:cubicBezTo>
                      <a:pt x="2169730" y="1456002"/>
                      <a:pt x="2207870" y="1405494"/>
                      <a:pt x="2099874" y="1513490"/>
                    </a:cubicBezTo>
                    <a:lnTo>
                      <a:pt x="2052578" y="1560787"/>
                    </a:lnTo>
                    <a:cubicBezTo>
                      <a:pt x="2042067" y="1571298"/>
                      <a:pt x="2035466" y="1588713"/>
                      <a:pt x="2021046" y="1592318"/>
                    </a:cubicBezTo>
                    <a:lnTo>
                      <a:pt x="1957984" y="1608083"/>
                    </a:lnTo>
                    <a:cubicBezTo>
                      <a:pt x="1947474" y="1623849"/>
                      <a:pt x="1939851" y="1641982"/>
                      <a:pt x="1926453" y="1655380"/>
                    </a:cubicBezTo>
                    <a:cubicBezTo>
                      <a:pt x="1831673" y="1750161"/>
                      <a:pt x="1916987" y="1582872"/>
                      <a:pt x="1784564" y="1781504"/>
                    </a:cubicBezTo>
                    <a:cubicBezTo>
                      <a:pt x="1774054" y="1797269"/>
                      <a:pt x="1761507" y="1811853"/>
                      <a:pt x="1753033" y="1828800"/>
                    </a:cubicBezTo>
                    <a:cubicBezTo>
                      <a:pt x="1687761" y="1959343"/>
                      <a:pt x="1796098" y="1787851"/>
                      <a:pt x="1705736" y="1923393"/>
                    </a:cubicBezTo>
                    <a:cubicBezTo>
                      <a:pt x="1652742" y="2082382"/>
                      <a:pt x="1733609" y="1835741"/>
                      <a:pt x="1674205" y="2033752"/>
                    </a:cubicBezTo>
                    <a:cubicBezTo>
                      <a:pt x="1664654" y="2065587"/>
                      <a:pt x="1653184" y="2096814"/>
                      <a:pt x="1642674" y="2128345"/>
                    </a:cubicBezTo>
                    <a:cubicBezTo>
                      <a:pt x="1642672" y="2128350"/>
                      <a:pt x="1611147" y="2222933"/>
                      <a:pt x="1611143" y="2222938"/>
                    </a:cubicBezTo>
                    <a:cubicBezTo>
                      <a:pt x="1579476" y="2270439"/>
                      <a:pt x="1572085" y="2277290"/>
                      <a:pt x="1548081" y="2333297"/>
                    </a:cubicBezTo>
                    <a:cubicBezTo>
                      <a:pt x="1541535" y="2348571"/>
                      <a:pt x="1539747" y="2365729"/>
                      <a:pt x="1532315" y="2380593"/>
                    </a:cubicBezTo>
                    <a:cubicBezTo>
                      <a:pt x="1502957" y="2439308"/>
                      <a:pt x="1497072" y="2422886"/>
                      <a:pt x="1453488" y="2475187"/>
                    </a:cubicBezTo>
                    <a:cubicBezTo>
                      <a:pt x="1441358" y="2489743"/>
                      <a:pt x="1434545" y="2508321"/>
                      <a:pt x="1421957" y="2522483"/>
                    </a:cubicBezTo>
                    <a:cubicBezTo>
                      <a:pt x="1246736" y="2719606"/>
                      <a:pt x="1393034" y="2554467"/>
                      <a:pt x="1280067" y="2648607"/>
                    </a:cubicBezTo>
                    <a:cubicBezTo>
                      <a:pt x="1262939" y="2662880"/>
                      <a:pt x="1252261" y="2685076"/>
                      <a:pt x="1232771" y="2695904"/>
                    </a:cubicBezTo>
                    <a:cubicBezTo>
                      <a:pt x="1203717" y="2712045"/>
                      <a:pt x="1138178" y="2727435"/>
                      <a:pt x="1138178" y="2727435"/>
                    </a:cubicBezTo>
                    <a:cubicBezTo>
                      <a:pt x="1084243" y="2781368"/>
                      <a:pt x="1127449" y="2749823"/>
                      <a:pt x="1027819" y="2774731"/>
                    </a:cubicBezTo>
                    <a:cubicBezTo>
                      <a:pt x="1011697" y="2778762"/>
                      <a:pt x="996501" y="2785932"/>
                      <a:pt x="980522" y="2790497"/>
                    </a:cubicBezTo>
                    <a:cubicBezTo>
                      <a:pt x="913256" y="2809716"/>
                      <a:pt x="911757" y="2805778"/>
                      <a:pt x="838633" y="2822028"/>
                    </a:cubicBezTo>
                    <a:cubicBezTo>
                      <a:pt x="817481" y="2826728"/>
                      <a:pt x="796592" y="2832538"/>
                      <a:pt x="775571" y="2837793"/>
                    </a:cubicBezTo>
                    <a:cubicBezTo>
                      <a:pt x="659957" y="2832538"/>
                      <a:pt x="544094" y="2831257"/>
                      <a:pt x="428729" y="2822028"/>
                    </a:cubicBezTo>
                    <a:cubicBezTo>
                      <a:pt x="412164" y="2820703"/>
                      <a:pt x="397412" y="2810827"/>
                      <a:pt x="381433" y="2806262"/>
                    </a:cubicBezTo>
                    <a:cubicBezTo>
                      <a:pt x="360599" y="2800309"/>
                      <a:pt x="339392" y="2795752"/>
                      <a:pt x="318371" y="2790497"/>
                    </a:cubicBezTo>
                    <a:lnTo>
                      <a:pt x="223778" y="2727435"/>
                    </a:lnTo>
                    <a:lnTo>
                      <a:pt x="176481" y="2695904"/>
                    </a:lnTo>
                    <a:cubicBezTo>
                      <a:pt x="131649" y="2628657"/>
                      <a:pt x="110976" y="2606120"/>
                      <a:pt x="81888" y="2538249"/>
                    </a:cubicBezTo>
                    <a:cubicBezTo>
                      <a:pt x="75342" y="2522974"/>
                      <a:pt x="70687" y="2506931"/>
                      <a:pt x="66122" y="2490952"/>
                    </a:cubicBezTo>
                    <a:cubicBezTo>
                      <a:pt x="60169" y="2470118"/>
                      <a:pt x="56583" y="2448644"/>
                      <a:pt x="50357" y="2427890"/>
                    </a:cubicBezTo>
                    <a:cubicBezTo>
                      <a:pt x="40807" y="2396055"/>
                      <a:pt x="18826" y="2333297"/>
                      <a:pt x="18826" y="2333297"/>
                    </a:cubicBezTo>
                    <a:cubicBezTo>
                      <a:pt x="-655" y="2157975"/>
                      <a:pt x="-11335" y="2134515"/>
                      <a:pt x="18826" y="1923393"/>
                    </a:cubicBezTo>
                    <a:cubicBezTo>
                      <a:pt x="22150" y="1900127"/>
                      <a:pt x="35312" y="1878386"/>
                      <a:pt x="50357" y="1860331"/>
                    </a:cubicBezTo>
                    <a:cubicBezTo>
                      <a:pt x="62487" y="1845775"/>
                      <a:pt x="81888" y="1839310"/>
                      <a:pt x="97653" y="1828800"/>
                    </a:cubicBezTo>
                    <a:cubicBezTo>
                      <a:pt x="102908" y="1813035"/>
                      <a:pt x="103038" y="1794481"/>
                      <a:pt x="113419" y="1781504"/>
                    </a:cubicBezTo>
                    <a:cubicBezTo>
                      <a:pt x="125256" y="1766708"/>
                      <a:pt x="146159" y="1762103"/>
                      <a:pt x="160715" y="1749973"/>
                    </a:cubicBezTo>
                    <a:cubicBezTo>
                      <a:pt x="239444" y="1684365"/>
                      <a:pt x="172191" y="1714616"/>
                      <a:pt x="255309" y="1686911"/>
                    </a:cubicBezTo>
                    <a:cubicBezTo>
                      <a:pt x="271074" y="1676401"/>
                      <a:pt x="288049" y="1667510"/>
                      <a:pt x="302605" y="1655380"/>
                    </a:cubicBezTo>
                    <a:cubicBezTo>
                      <a:pt x="319733" y="1641106"/>
                      <a:pt x="331351" y="1620451"/>
                      <a:pt x="349902" y="1608083"/>
                    </a:cubicBezTo>
                    <a:cubicBezTo>
                      <a:pt x="363729" y="1598865"/>
                      <a:pt x="381433" y="1597573"/>
                      <a:pt x="397198" y="1592318"/>
                    </a:cubicBezTo>
                    <a:lnTo>
                      <a:pt x="539088" y="1497724"/>
                    </a:lnTo>
                    <a:cubicBezTo>
                      <a:pt x="554853" y="1487214"/>
                      <a:pt x="572986" y="1479591"/>
                      <a:pt x="586384" y="1466193"/>
                    </a:cubicBezTo>
                    <a:lnTo>
                      <a:pt x="680978" y="1371600"/>
                    </a:lnTo>
                    <a:cubicBezTo>
                      <a:pt x="703390" y="1304362"/>
                      <a:pt x="691488" y="1332186"/>
                      <a:pt x="696743" y="1308538"/>
                    </a:cubicBezTo>
                    <a:close/>
                  </a:path>
                </a:pathLst>
              </a:cu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3" name="Ovale 32"/>
              <p:cNvSpPr/>
              <p:nvPr/>
            </p:nvSpPr>
            <p:spPr>
              <a:xfrm>
                <a:off x="5739461" y="2333680"/>
                <a:ext cx="503555" cy="790547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4" name="Ovale 33"/>
              <p:cNvSpPr/>
              <p:nvPr/>
            </p:nvSpPr>
            <p:spPr>
              <a:xfrm>
                <a:off x="7609804" y="3344665"/>
                <a:ext cx="159858" cy="288854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5" name="Ovale 34"/>
              <p:cNvSpPr/>
              <p:nvPr/>
            </p:nvSpPr>
            <p:spPr>
              <a:xfrm>
                <a:off x="6386891" y="2478106"/>
                <a:ext cx="359678" cy="592910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6" name="Ovale 35"/>
              <p:cNvSpPr/>
              <p:nvPr/>
            </p:nvSpPr>
            <p:spPr>
              <a:xfrm>
                <a:off x="7346038" y="3055814"/>
                <a:ext cx="191829" cy="395273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7" name="Ovale 36"/>
              <p:cNvSpPr/>
              <p:nvPr/>
            </p:nvSpPr>
            <p:spPr>
              <a:xfrm>
                <a:off x="6890443" y="2690943"/>
                <a:ext cx="327711" cy="562504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</p:grpSp>
        <p:cxnSp>
          <p:nvCxnSpPr>
            <p:cNvPr id="23" name="Connettore 1 22"/>
            <p:cNvCxnSpPr>
              <a:stCxn id="32" idx="61"/>
            </p:cNvCxnSpPr>
            <p:nvPr/>
          </p:nvCxnSpPr>
          <p:spPr>
            <a:xfrm>
              <a:off x="5179961" y="5533873"/>
              <a:ext cx="559503" cy="258448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1 23"/>
            <p:cNvCxnSpPr/>
            <p:nvPr/>
          </p:nvCxnSpPr>
          <p:spPr>
            <a:xfrm>
              <a:off x="5835379" y="4454473"/>
              <a:ext cx="735346" cy="387670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ttore 1 24"/>
            <p:cNvCxnSpPr/>
            <p:nvPr/>
          </p:nvCxnSpPr>
          <p:spPr>
            <a:xfrm>
              <a:off x="6570727" y="4484876"/>
              <a:ext cx="551512" cy="258448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ttore 1 25"/>
            <p:cNvCxnSpPr/>
            <p:nvPr/>
          </p:nvCxnSpPr>
          <p:spPr>
            <a:xfrm>
              <a:off x="5819390" y="3838759"/>
              <a:ext cx="1071048" cy="463688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ttore 1 26"/>
            <p:cNvCxnSpPr/>
            <p:nvPr/>
          </p:nvCxnSpPr>
          <p:spPr>
            <a:xfrm>
              <a:off x="6386893" y="3633518"/>
              <a:ext cx="1206925" cy="471287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1 27"/>
            <p:cNvCxnSpPr/>
            <p:nvPr/>
          </p:nvCxnSpPr>
          <p:spPr>
            <a:xfrm>
              <a:off x="6067178" y="3253448"/>
              <a:ext cx="983124" cy="380070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ttore 1 28"/>
            <p:cNvCxnSpPr>
              <a:endCxn id="32" idx="48"/>
            </p:cNvCxnSpPr>
            <p:nvPr/>
          </p:nvCxnSpPr>
          <p:spPr>
            <a:xfrm>
              <a:off x="5459715" y="5359038"/>
              <a:ext cx="839252" cy="56250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ttore 1 29"/>
            <p:cNvCxnSpPr/>
            <p:nvPr/>
          </p:nvCxnSpPr>
          <p:spPr>
            <a:xfrm>
              <a:off x="5331829" y="5062586"/>
              <a:ext cx="1023091" cy="570103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ttore 1 30"/>
            <p:cNvCxnSpPr/>
            <p:nvPr/>
          </p:nvCxnSpPr>
          <p:spPr>
            <a:xfrm>
              <a:off x="5995239" y="5001772"/>
              <a:ext cx="895204" cy="258448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893" name="Gruppo 37"/>
          <p:cNvGrpSpPr>
            <a:grpSpLocks/>
          </p:cNvGrpSpPr>
          <p:nvPr/>
        </p:nvGrpSpPr>
        <p:grpSpPr bwMode="auto">
          <a:xfrm rot="3777565">
            <a:off x="6823869" y="6007894"/>
            <a:ext cx="473075" cy="820737"/>
            <a:chOff x="5076060" y="2348880"/>
            <a:chExt cx="2605680" cy="3701885"/>
          </a:xfrm>
        </p:grpSpPr>
        <p:grpSp>
          <p:nvGrpSpPr>
            <p:cNvPr id="37929" name="Gruppo 38"/>
            <p:cNvGrpSpPr>
              <a:grpSpLocks/>
            </p:cNvGrpSpPr>
            <p:nvPr/>
          </p:nvGrpSpPr>
          <p:grpSpPr bwMode="auto">
            <a:xfrm>
              <a:off x="5076060" y="2348880"/>
              <a:ext cx="2605680" cy="3701885"/>
              <a:chOff x="5076060" y="2348880"/>
              <a:chExt cx="2605680" cy="3701885"/>
            </a:xfrm>
          </p:grpSpPr>
          <p:sp>
            <p:nvSpPr>
              <p:cNvPr id="49" name="Figura a mano libera 48"/>
              <p:cNvSpPr/>
              <p:nvPr/>
            </p:nvSpPr>
            <p:spPr>
              <a:xfrm>
                <a:off x="5028709" y="3155836"/>
                <a:ext cx="2430802" cy="2835488"/>
              </a:xfrm>
              <a:custGeom>
                <a:avLst/>
                <a:gdLst>
                  <a:gd name="connsiteX0" fmla="*/ 696743 w 2431036"/>
                  <a:gd name="connsiteY0" fmla="*/ 1308538 h 2837793"/>
                  <a:gd name="connsiteX1" fmla="*/ 712509 w 2431036"/>
                  <a:gd name="connsiteY1" fmla="*/ 1229711 h 2837793"/>
                  <a:gd name="connsiteX2" fmla="*/ 696743 w 2431036"/>
                  <a:gd name="connsiteY2" fmla="*/ 1182414 h 2837793"/>
                  <a:gd name="connsiteX3" fmla="*/ 665212 w 2431036"/>
                  <a:gd name="connsiteY3" fmla="*/ 1056290 h 2837793"/>
                  <a:gd name="connsiteX4" fmla="*/ 665212 w 2431036"/>
                  <a:gd name="connsiteY4" fmla="*/ 362607 h 2837793"/>
                  <a:gd name="connsiteX5" fmla="*/ 680978 w 2431036"/>
                  <a:gd name="connsiteY5" fmla="*/ 315311 h 2837793"/>
                  <a:gd name="connsiteX6" fmla="*/ 712509 w 2431036"/>
                  <a:gd name="connsiteY6" fmla="*/ 268014 h 2837793"/>
                  <a:gd name="connsiteX7" fmla="*/ 838633 w 2431036"/>
                  <a:gd name="connsiteY7" fmla="*/ 110359 h 2837793"/>
                  <a:gd name="connsiteX8" fmla="*/ 885929 w 2431036"/>
                  <a:gd name="connsiteY8" fmla="*/ 63062 h 2837793"/>
                  <a:gd name="connsiteX9" fmla="*/ 1027819 w 2431036"/>
                  <a:gd name="connsiteY9" fmla="*/ 15766 h 2837793"/>
                  <a:gd name="connsiteX10" fmla="*/ 1075115 w 2431036"/>
                  <a:gd name="connsiteY10" fmla="*/ 0 h 2837793"/>
                  <a:gd name="connsiteX11" fmla="*/ 1485019 w 2431036"/>
                  <a:gd name="connsiteY11" fmla="*/ 15766 h 2837793"/>
                  <a:gd name="connsiteX12" fmla="*/ 1532315 w 2431036"/>
                  <a:gd name="connsiteY12" fmla="*/ 31531 h 2837793"/>
                  <a:gd name="connsiteX13" fmla="*/ 1626909 w 2431036"/>
                  <a:gd name="connsiteY13" fmla="*/ 47297 h 2837793"/>
                  <a:gd name="connsiteX14" fmla="*/ 1721502 w 2431036"/>
                  <a:gd name="connsiteY14" fmla="*/ 78828 h 2837793"/>
                  <a:gd name="connsiteX15" fmla="*/ 1768798 w 2431036"/>
                  <a:gd name="connsiteY15" fmla="*/ 94593 h 2837793"/>
                  <a:gd name="connsiteX16" fmla="*/ 1816095 w 2431036"/>
                  <a:gd name="connsiteY16" fmla="*/ 110359 h 2837793"/>
                  <a:gd name="connsiteX17" fmla="*/ 1863391 w 2431036"/>
                  <a:gd name="connsiteY17" fmla="*/ 126124 h 2837793"/>
                  <a:gd name="connsiteX18" fmla="*/ 1957984 w 2431036"/>
                  <a:gd name="connsiteY18" fmla="*/ 173421 h 2837793"/>
                  <a:gd name="connsiteX19" fmla="*/ 2005281 w 2431036"/>
                  <a:gd name="connsiteY19" fmla="*/ 204952 h 2837793"/>
                  <a:gd name="connsiteX20" fmla="*/ 2052578 w 2431036"/>
                  <a:gd name="connsiteY20" fmla="*/ 220718 h 2837793"/>
                  <a:gd name="connsiteX21" fmla="*/ 2147171 w 2431036"/>
                  <a:gd name="connsiteY21" fmla="*/ 283780 h 2837793"/>
                  <a:gd name="connsiteX22" fmla="*/ 2194467 w 2431036"/>
                  <a:gd name="connsiteY22" fmla="*/ 315311 h 2837793"/>
                  <a:gd name="connsiteX23" fmla="*/ 2289060 w 2431036"/>
                  <a:gd name="connsiteY23" fmla="*/ 409904 h 2837793"/>
                  <a:gd name="connsiteX24" fmla="*/ 2336357 w 2431036"/>
                  <a:gd name="connsiteY24" fmla="*/ 457200 h 2837793"/>
                  <a:gd name="connsiteX25" fmla="*/ 2399419 w 2431036"/>
                  <a:gd name="connsiteY25" fmla="*/ 551793 h 2837793"/>
                  <a:gd name="connsiteX26" fmla="*/ 2430950 w 2431036"/>
                  <a:gd name="connsiteY26" fmla="*/ 646387 h 2837793"/>
                  <a:gd name="connsiteX27" fmla="*/ 2383653 w 2431036"/>
                  <a:gd name="connsiteY27" fmla="*/ 1087821 h 2837793"/>
                  <a:gd name="connsiteX28" fmla="*/ 2352122 w 2431036"/>
                  <a:gd name="connsiteY28" fmla="*/ 1182414 h 2837793"/>
                  <a:gd name="connsiteX29" fmla="*/ 2336357 w 2431036"/>
                  <a:gd name="connsiteY29" fmla="*/ 1229711 h 2837793"/>
                  <a:gd name="connsiteX30" fmla="*/ 2225998 w 2431036"/>
                  <a:gd name="connsiteY30" fmla="*/ 1371600 h 2837793"/>
                  <a:gd name="connsiteX31" fmla="*/ 2099874 w 2431036"/>
                  <a:gd name="connsiteY31" fmla="*/ 1513490 h 2837793"/>
                  <a:gd name="connsiteX32" fmla="*/ 2052578 w 2431036"/>
                  <a:gd name="connsiteY32" fmla="*/ 1560787 h 2837793"/>
                  <a:gd name="connsiteX33" fmla="*/ 2021046 w 2431036"/>
                  <a:gd name="connsiteY33" fmla="*/ 1592318 h 2837793"/>
                  <a:gd name="connsiteX34" fmla="*/ 1957984 w 2431036"/>
                  <a:gd name="connsiteY34" fmla="*/ 1608083 h 2837793"/>
                  <a:gd name="connsiteX35" fmla="*/ 1926453 w 2431036"/>
                  <a:gd name="connsiteY35" fmla="*/ 1655380 h 2837793"/>
                  <a:gd name="connsiteX36" fmla="*/ 1784564 w 2431036"/>
                  <a:gd name="connsiteY36" fmla="*/ 1781504 h 2837793"/>
                  <a:gd name="connsiteX37" fmla="*/ 1753033 w 2431036"/>
                  <a:gd name="connsiteY37" fmla="*/ 1828800 h 2837793"/>
                  <a:gd name="connsiteX38" fmla="*/ 1705736 w 2431036"/>
                  <a:gd name="connsiteY38" fmla="*/ 1923393 h 2837793"/>
                  <a:gd name="connsiteX39" fmla="*/ 1674205 w 2431036"/>
                  <a:gd name="connsiteY39" fmla="*/ 2033752 h 2837793"/>
                  <a:gd name="connsiteX40" fmla="*/ 1642674 w 2431036"/>
                  <a:gd name="connsiteY40" fmla="*/ 2128345 h 2837793"/>
                  <a:gd name="connsiteX41" fmla="*/ 1611143 w 2431036"/>
                  <a:gd name="connsiteY41" fmla="*/ 2222938 h 2837793"/>
                  <a:gd name="connsiteX42" fmla="*/ 1548081 w 2431036"/>
                  <a:gd name="connsiteY42" fmla="*/ 2333297 h 2837793"/>
                  <a:gd name="connsiteX43" fmla="*/ 1532315 w 2431036"/>
                  <a:gd name="connsiteY43" fmla="*/ 2380593 h 2837793"/>
                  <a:gd name="connsiteX44" fmla="*/ 1453488 w 2431036"/>
                  <a:gd name="connsiteY44" fmla="*/ 2475187 h 2837793"/>
                  <a:gd name="connsiteX45" fmla="*/ 1421957 w 2431036"/>
                  <a:gd name="connsiteY45" fmla="*/ 2522483 h 2837793"/>
                  <a:gd name="connsiteX46" fmla="*/ 1280067 w 2431036"/>
                  <a:gd name="connsiteY46" fmla="*/ 2648607 h 2837793"/>
                  <a:gd name="connsiteX47" fmla="*/ 1232771 w 2431036"/>
                  <a:gd name="connsiteY47" fmla="*/ 2695904 h 2837793"/>
                  <a:gd name="connsiteX48" fmla="*/ 1138178 w 2431036"/>
                  <a:gd name="connsiteY48" fmla="*/ 2727435 h 2837793"/>
                  <a:gd name="connsiteX49" fmla="*/ 1027819 w 2431036"/>
                  <a:gd name="connsiteY49" fmla="*/ 2774731 h 2837793"/>
                  <a:gd name="connsiteX50" fmla="*/ 980522 w 2431036"/>
                  <a:gd name="connsiteY50" fmla="*/ 2790497 h 2837793"/>
                  <a:gd name="connsiteX51" fmla="*/ 838633 w 2431036"/>
                  <a:gd name="connsiteY51" fmla="*/ 2822028 h 2837793"/>
                  <a:gd name="connsiteX52" fmla="*/ 775571 w 2431036"/>
                  <a:gd name="connsiteY52" fmla="*/ 2837793 h 2837793"/>
                  <a:gd name="connsiteX53" fmla="*/ 428729 w 2431036"/>
                  <a:gd name="connsiteY53" fmla="*/ 2822028 h 2837793"/>
                  <a:gd name="connsiteX54" fmla="*/ 381433 w 2431036"/>
                  <a:gd name="connsiteY54" fmla="*/ 2806262 h 2837793"/>
                  <a:gd name="connsiteX55" fmla="*/ 318371 w 2431036"/>
                  <a:gd name="connsiteY55" fmla="*/ 2790497 h 2837793"/>
                  <a:gd name="connsiteX56" fmla="*/ 223778 w 2431036"/>
                  <a:gd name="connsiteY56" fmla="*/ 2727435 h 2837793"/>
                  <a:gd name="connsiteX57" fmla="*/ 176481 w 2431036"/>
                  <a:gd name="connsiteY57" fmla="*/ 2695904 h 2837793"/>
                  <a:gd name="connsiteX58" fmla="*/ 81888 w 2431036"/>
                  <a:gd name="connsiteY58" fmla="*/ 2538249 h 2837793"/>
                  <a:gd name="connsiteX59" fmla="*/ 66122 w 2431036"/>
                  <a:gd name="connsiteY59" fmla="*/ 2490952 h 2837793"/>
                  <a:gd name="connsiteX60" fmla="*/ 50357 w 2431036"/>
                  <a:gd name="connsiteY60" fmla="*/ 2427890 h 2837793"/>
                  <a:gd name="connsiteX61" fmla="*/ 18826 w 2431036"/>
                  <a:gd name="connsiteY61" fmla="*/ 2333297 h 2837793"/>
                  <a:gd name="connsiteX62" fmla="*/ 18826 w 2431036"/>
                  <a:gd name="connsiteY62" fmla="*/ 1923393 h 2837793"/>
                  <a:gd name="connsiteX63" fmla="*/ 50357 w 2431036"/>
                  <a:gd name="connsiteY63" fmla="*/ 1860331 h 2837793"/>
                  <a:gd name="connsiteX64" fmla="*/ 97653 w 2431036"/>
                  <a:gd name="connsiteY64" fmla="*/ 1828800 h 2837793"/>
                  <a:gd name="connsiteX65" fmla="*/ 113419 w 2431036"/>
                  <a:gd name="connsiteY65" fmla="*/ 1781504 h 2837793"/>
                  <a:gd name="connsiteX66" fmla="*/ 160715 w 2431036"/>
                  <a:gd name="connsiteY66" fmla="*/ 1749973 h 2837793"/>
                  <a:gd name="connsiteX67" fmla="*/ 255309 w 2431036"/>
                  <a:gd name="connsiteY67" fmla="*/ 1686911 h 2837793"/>
                  <a:gd name="connsiteX68" fmla="*/ 302605 w 2431036"/>
                  <a:gd name="connsiteY68" fmla="*/ 1655380 h 2837793"/>
                  <a:gd name="connsiteX69" fmla="*/ 349902 w 2431036"/>
                  <a:gd name="connsiteY69" fmla="*/ 1608083 h 2837793"/>
                  <a:gd name="connsiteX70" fmla="*/ 397198 w 2431036"/>
                  <a:gd name="connsiteY70" fmla="*/ 1592318 h 2837793"/>
                  <a:gd name="connsiteX71" fmla="*/ 539088 w 2431036"/>
                  <a:gd name="connsiteY71" fmla="*/ 1497724 h 2837793"/>
                  <a:gd name="connsiteX72" fmla="*/ 586384 w 2431036"/>
                  <a:gd name="connsiteY72" fmla="*/ 1466193 h 2837793"/>
                  <a:gd name="connsiteX73" fmla="*/ 680978 w 2431036"/>
                  <a:gd name="connsiteY73" fmla="*/ 1371600 h 2837793"/>
                  <a:gd name="connsiteX74" fmla="*/ 696743 w 2431036"/>
                  <a:gd name="connsiteY74" fmla="*/ 1308538 h 2837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2431036" h="2837793">
                    <a:moveTo>
                      <a:pt x="696743" y="1308538"/>
                    </a:moveTo>
                    <a:cubicBezTo>
                      <a:pt x="701998" y="1284890"/>
                      <a:pt x="712509" y="1256507"/>
                      <a:pt x="712509" y="1229711"/>
                    </a:cubicBezTo>
                    <a:cubicBezTo>
                      <a:pt x="712509" y="1213092"/>
                      <a:pt x="700774" y="1198536"/>
                      <a:pt x="696743" y="1182414"/>
                    </a:cubicBezTo>
                    <a:lnTo>
                      <a:pt x="665212" y="1056290"/>
                    </a:lnTo>
                    <a:cubicBezTo>
                      <a:pt x="634442" y="748597"/>
                      <a:pt x="638474" y="857239"/>
                      <a:pt x="665212" y="362607"/>
                    </a:cubicBezTo>
                    <a:cubicBezTo>
                      <a:pt x="666109" y="346013"/>
                      <a:pt x="673546" y="330175"/>
                      <a:pt x="680978" y="315311"/>
                    </a:cubicBezTo>
                    <a:cubicBezTo>
                      <a:pt x="689452" y="298364"/>
                      <a:pt x="701999" y="283780"/>
                      <a:pt x="712509" y="268014"/>
                    </a:cubicBezTo>
                    <a:cubicBezTo>
                      <a:pt x="773895" y="83857"/>
                      <a:pt x="696009" y="252986"/>
                      <a:pt x="838633" y="110359"/>
                    </a:cubicBezTo>
                    <a:cubicBezTo>
                      <a:pt x="854398" y="94593"/>
                      <a:pt x="866439" y="73890"/>
                      <a:pt x="885929" y="63062"/>
                    </a:cubicBezTo>
                    <a:cubicBezTo>
                      <a:pt x="885939" y="63056"/>
                      <a:pt x="1004166" y="23650"/>
                      <a:pt x="1027819" y="15766"/>
                    </a:cubicBezTo>
                    <a:lnTo>
                      <a:pt x="1075115" y="0"/>
                    </a:lnTo>
                    <a:cubicBezTo>
                      <a:pt x="1211750" y="5255"/>
                      <a:pt x="1348607" y="6358"/>
                      <a:pt x="1485019" y="15766"/>
                    </a:cubicBezTo>
                    <a:cubicBezTo>
                      <a:pt x="1501598" y="16909"/>
                      <a:pt x="1516093" y="27926"/>
                      <a:pt x="1532315" y="31531"/>
                    </a:cubicBezTo>
                    <a:cubicBezTo>
                      <a:pt x="1563520" y="38465"/>
                      <a:pt x="1595897" y="39544"/>
                      <a:pt x="1626909" y="47297"/>
                    </a:cubicBezTo>
                    <a:cubicBezTo>
                      <a:pt x="1659153" y="55358"/>
                      <a:pt x="1689971" y="68318"/>
                      <a:pt x="1721502" y="78828"/>
                    </a:cubicBezTo>
                    <a:lnTo>
                      <a:pt x="1768798" y="94593"/>
                    </a:lnTo>
                    <a:lnTo>
                      <a:pt x="1816095" y="110359"/>
                    </a:lnTo>
                    <a:lnTo>
                      <a:pt x="1863391" y="126124"/>
                    </a:lnTo>
                    <a:cubicBezTo>
                      <a:pt x="1998939" y="216488"/>
                      <a:pt x="1827440" y="108148"/>
                      <a:pt x="1957984" y="173421"/>
                    </a:cubicBezTo>
                    <a:cubicBezTo>
                      <a:pt x="1974931" y="181895"/>
                      <a:pt x="1988333" y="196478"/>
                      <a:pt x="2005281" y="204952"/>
                    </a:cubicBezTo>
                    <a:cubicBezTo>
                      <a:pt x="2020145" y="212384"/>
                      <a:pt x="2038051" y="212647"/>
                      <a:pt x="2052578" y="220718"/>
                    </a:cubicBezTo>
                    <a:cubicBezTo>
                      <a:pt x="2085705" y="239122"/>
                      <a:pt x="2115640" y="262759"/>
                      <a:pt x="2147171" y="283780"/>
                    </a:cubicBezTo>
                    <a:cubicBezTo>
                      <a:pt x="2162936" y="294290"/>
                      <a:pt x="2181069" y="301913"/>
                      <a:pt x="2194467" y="315311"/>
                    </a:cubicBezTo>
                    <a:lnTo>
                      <a:pt x="2289060" y="409904"/>
                    </a:lnTo>
                    <a:cubicBezTo>
                      <a:pt x="2304826" y="425669"/>
                      <a:pt x="2323990" y="438649"/>
                      <a:pt x="2336357" y="457200"/>
                    </a:cubicBezTo>
                    <a:lnTo>
                      <a:pt x="2399419" y="551793"/>
                    </a:lnTo>
                    <a:cubicBezTo>
                      <a:pt x="2409929" y="583324"/>
                      <a:pt x="2432610" y="613192"/>
                      <a:pt x="2430950" y="646387"/>
                    </a:cubicBezTo>
                    <a:cubicBezTo>
                      <a:pt x="2421170" y="841978"/>
                      <a:pt x="2437351" y="926727"/>
                      <a:pt x="2383653" y="1087821"/>
                    </a:cubicBezTo>
                    <a:lnTo>
                      <a:pt x="2352122" y="1182414"/>
                    </a:lnTo>
                    <a:cubicBezTo>
                      <a:pt x="2346867" y="1198180"/>
                      <a:pt x="2348108" y="1217960"/>
                      <a:pt x="2336357" y="1229711"/>
                    </a:cubicBezTo>
                    <a:cubicBezTo>
                      <a:pt x="2262264" y="1303802"/>
                      <a:pt x="2301427" y="1258457"/>
                      <a:pt x="2225998" y="1371600"/>
                    </a:cubicBezTo>
                    <a:cubicBezTo>
                      <a:pt x="2169730" y="1456002"/>
                      <a:pt x="2207870" y="1405494"/>
                      <a:pt x="2099874" y="1513490"/>
                    </a:cubicBezTo>
                    <a:lnTo>
                      <a:pt x="2052578" y="1560787"/>
                    </a:lnTo>
                    <a:cubicBezTo>
                      <a:pt x="2042067" y="1571298"/>
                      <a:pt x="2035466" y="1588713"/>
                      <a:pt x="2021046" y="1592318"/>
                    </a:cubicBezTo>
                    <a:lnTo>
                      <a:pt x="1957984" y="1608083"/>
                    </a:lnTo>
                    <a:cubicBezTo>
                      <a:pt x="1947474" y="1623849"/>
                      <a:pt x="1939851" y="1641982"/>
                      <a:pt x="1926453" y="1655380"/>
                    </a:cubicBezTo>
                    <a:cubicBezTo>
                      <a:pt x="1831673" y="1750161"/>
                      <a:pt x="1916987" y="1582872"/>
                      <a:pt x="1784564" y="1781504"/>
                    </a:cubicBezTo>
                    <a:cubicBezTo>
                      <a:pt x="1774054" y="1797269"/>
                      <a:pt x="1761507" y="1811853"/>
                      <a:pt x="1753033" y="1828800"/>
                    </a:cubicBezTo>
                    <a:cubicBezTo>
                      <a:pt x="1687761" y="1959343"/>
                      <a:pt x="1796098" y="1787851"/>
                      <a:pt x="1705736" y="1923393"/>
                    </a:cubicBezTo>
                    <a:cubicBezTo>
                      <a:pt x="1652742" y="2082382"/>
                      <a:pt x="1733609" y="1835741"/>
                      <a:pt x="1674205" y="2033752"/>
                    </a:cubicBezTo>
                    <a:cubicBezTo>
                      <a:pt x="1664654" y="2065587"/>
                      <a:pt x="1653184" y="2096814"/>
                      <a:pt x="1642674" y="2128345"/>
                    </a:cubicBezTo>
                    <a:cubicBezTo>
                      <a:pt x="1642672" y="2128350"/>
                      <a:pt x="1611147" y="2222933"/>
                      <a:pt x="1611143" y="2222938"/>
                    </a:cubicBezTo>
                    <a:cubicBezTo>
                      <a:pt x="1579476" y="2270439"/>
                      <a:pt x="1572085" y="2277290"/>
                      <a:pt x="1548081" y="2333297"/>
                    </a:cubicBezTo>
                    <a:cubicBezTo>
                      <a:pt x="1541535" y="2348571"/>
                      <a:pt x="1539747" y="2365729"/>
                      <a:pt x="1532315" y="2380593"/>
                    </a:cubicBezTo>
                    <a:cubicBezTo>
                      <a:pt x="1502957" y="2439308"/>
                      <a:pt x="1497072" y="2422886"/>
                      <a:pt x="1453488" y="2475187"/>
                    </a:cubicBezTo>
                    <a:cubicBezTo>
                      <a:pt x="1441358" y="2489743"/>
                      <a:pt x="1434545" y="2508321"/>
                      <a:pt x="1421957" y="2522483"/>
                    </a:cubicBezTo>
                    <a:cubicBezTo>
                      <a:pt x="1246736" y="2719606"/>
                      <a:pt x="1393034" y="2554467"/>
                      <a:pt x="1280067" y="2648607"/>
                    </a:cubicBezTo>
                    <a:cubicBezTo>
                      <a:pt x="1262939" y="2662880"/>
                      <a:pt x="1252261" y="2685076"/>
                      <a:pt x="1232771" y="2695904"/>
                    </a:cubicBezTo>
                    <a:cubicBezTo>
                      <a:pt x="1203717" y="2712045"/>
                      <a:pt x="1138178" y="2727435"/>
                      <a:pt x="1138178" y="2727435"/>
                    </a:cubicBezTo>
                    <a:cubicBezTo>
                      <a:pt x="1084243" y="2781368"/>
                      <a:pt x="1127449" y="2749823"/>
                      <a:pt x="1027819" y="2774731"/>
                    </a:cubicBezTo>
                    <a:cubicBezTo>
                      <a:pt x="1011697" y="2778762"/>
                      <a:pt x="996501" y="2785932"/>
                      <a:pt x="980522" y="2790497"/>
                    </a:cubicBezTo>
                    <a:cubicBezTo>
                      <a:pt x="913256" y="2809716"/>
                      <a:pt x="911757" y="2805778"/>
                      <a:pt x="838633" y="2822028"/>
                    </a:cubicBezTo>
                    <a:cubicBezTo>
                      <a:pt x="817481" y="2826728"/>
                      <a:pt x="796592" y="2832538"/>
                      <a:pt x="775571" y="2837793"/>
                    </a:cubicBezTo>
                    <a:cubicBezTo>
                      <a:pt x="659957" y="2832538"/>
                      <a:pt x="544094" y="2831257"/>
                      <a:pt x="428729" y="2822028"/>
                    </a:cubicBezTo>
                    <a:cubicBezTo>
                      <a:pt x="412164" y="2820703"/>
                      <a:pt x="397412" y="2810827"/>
                      <a:pt x="381433" y="2806262"/>
                    </a:cubicBezTo>
                    <a:cubicBezTo>
                      <a:pt x="360599" y="2800309"/>
                      <a:pt x="339392" y="2795752"/>
                      <a:pt x="318371" y="2790497"/>
                    </a:cubicBezTo>
                    <a:lnTo>
                      <a:pt x="223778" y="2727435"/>
                    </a:lnTo>
                    <a:lnTo>
                      <a:pt x="176481" y="2695904"/>
                    </a:lnTo>
                    <a:cubicBezTo>
                      <a:pt x="131649" y="2628657"/>
                      <a:pt x="110976" y="2606120"/>
                      <a:pt x="81888" y="2538249"/>
                    </a:cubicBezTo>
                    <a:cubicBezTo>
                      <a:pt x="75342" y="2522974"/>
                      <a:pt x="70687" y="2506931"/>
                      <a:pt x="66122" y="2490952"/>
                    </a:cubicBezTo>
                    <a:cubicBezTo>
                      <a:pt x="60169" y="2470118"/>
                      <a:pt x="56583" y="2448644"/>
                      <a:pt x="50357" y="2427890"/>
                    </a:cubicBezTo>
                    <a:cubicBezTo>
                      <a:pt x="40807" y="2396055"/>
                      <a:pt x="18826" y="2333297"/>
                      <a:pt x="18826" y="2333297"/>
                    </a:cubicBezTo>
                    <a:cubicBezTo>
                      <a:pt x="-655" y="2157975"/>
                      <a:pt x="-11335" y="2134515"/>
                      <a:pt x="18826" y="1923393"/>
                    </a:cubicBezTo>
                    <a:cubicBezTo>
                      <a:pt x="22150" y="1900127"/>
                      <a:pt x="35312" y="1878386"/>
                      <a:pt x="50357" y="1860331"/>
                    </a:cubicBezTo>
                    <a:cubicBezTo>
                      <a:pt x="62487" y="1845775"/>
                      <a:pt x="81888" y="1839310"/>
                      <a:pt x="97653" y="1828800"/>
                    </a:cubicBezTo>
                    <a:cubicBezTo>
                      <a:pt x="102908" y="1813035"/>
                      <a:pt x="103038" y="1794481"/>
                      <a:pt x="113419" y="1781504"/>
                    </a:cubicBezTo>
                    <a:cubicBezTo>
                      <a:pt x="125256" y="1766708"/>
                      <a:pt x="146159" y="1762103"/>
                      <a:pt x="160715" y="1749973"/>
                    </a:cubicBezTo>
                    <a:cubicBezTo>
                      <a:pt x="239444" y="1684365"/>
                      <a:pt x="172191" y="1714616"/>
                      <a:pt x="255309" y="1686911"/>
                    </a:cubicBezTo>
                    <a:cubicBezTo>
                      <a:pt x="271074" y="1676401"/>
                      <a:pt x="288049" y="1667510"/>
                      <a:pt x="302605" y="1655380"/>
                    </a:cubicBezTo>
                    <a:cubicBezTo>
                      <a:pt x="319733" y="1641106"/>
                      <a:pt x="331351" y="1620451"/>
                      <a:pt x="349902" y="1608083"/>
                    </a:cubicBezTo>
                    <a:cubicBezTo>
                      <a:pt x="363729" y="1598865"/>
                      <a:pt x="381433" y="1597573"/>
                      <a:pt x="397198" y="1592318"/>
                    </a:cubicBezTo>
                    <a:lnTo>
                      <a:pt x="539088" y="1497724"/>
                    </a:lnTo>
                    <a:cubicBezTo>
                      <a:pt x="554853" y="1487214"/>
                      <a:pt x="572986" y="1479591"/>
                      <a:pt x="586384" y="1466193"/>
                    </a:cubicBezTo>
                    <a:lnTo>
                      <a:pt x="680978" y="1371600"/>
                    </a:lnTo>
                    <a:cubicBezTo>
                      <a:pt x="703390" y="1304362"/>
                      <a:pt x="691488" y="1332186"/>
                      <a:pt x="696743" y="1308538"/>
                    </a:cubicBezTo>
                    <a:close/>
                  </a:path>
                </a:pathLst>
              </a:cu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50" name="Ovale 49"/>
              <p:cNvSpPr/>
              <p:nvPr/>
            </p:nvSpPr>
            <p:spPr>
              <a:xfrm>
                <a:off x="5616023" y="2351520"/>
                <a:ext cx="507146" cy="794798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51" name="Ovale 50"/>
              <p:cNvSpPr/>
              <p:nvPr/>
            </p:nvSpPr>
            <p:spPr>
              <a:xfrm>
                <a:off x="7521511" y="3357212"/>
                <a:ext cx="157390" cy="286413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52" name="Ovale 51"/>
              <p:cNvSpPr/>
              <p:nvPr/>
            </p:nvSpPr>
            <p:spPr>
              <a:xfrm>
                <a:off x="6296032" y="2495911"/>
                <a:ext cx="358497" cy="594309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53" name="Ovale 52"/>
              <p:cNvSpPr/>
              <p:nvPr/>
            </p:nvSpPr>
            <p:spPr>
              <a:xfrm>
                <a:off x="7179563" y="3099559"/>
                <a:ext cx="192366" cy="393816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54" name="Ovale 53"/>
              <p:cNvSpPr/>
              <p:nvPr/>
            </p:nvSpPr>
            <p:spPr>
              <a:xfrm>
                <a:off x="6787738" y="2603499"/>
                <a:ext cx="323521" cy="558505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</p:grpSp>
        <p:cxnSp>
          <p:nvCxnSpPr>
            <p:cNvPr id="40" name="Connettore 1 39"/>
            <p:cNvCxnSpPr>
              <a:stCxn id="49" idx="61"/>
            </p:cNvCxnSpPr>
            <p:nvPr/>
          </p:nvCxnSpPr>
          <p:spPr>
            <a:xfrm>
              <a:off x="5034848" y="5479121"/>
              <a:ext cx="559609" cy="257772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ttore 1 40"/>
            <p:cNvCxnSpPr/>
            <p:nvPr/>
          </p:nvCxnSpPr>
          <p:spPr>
            <a:xfrm>
              <a:off x="5728408" y="4366426"/>
              <a:ext cx="734487" cy="386657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ttore 1 41"/>
            <p:cNvCxnSpPr/>
            <p:nvPr/>
          </p:nvCxnSpPr>
          <p:spPr>
            <a:xfrm>
              <a:off x="6446103" y="4411111"/>
              <a:ext cx="550868" cy="257772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ttore 1 42"/>
            <p:cNvCxnSpPr/>
            <p:nvPr/>
          </p:nvCxnSpPr>
          <p:spPr>
            <a:xfrm>
              <a:off x="5702508" y="3756421"/>
              <a:ext cx="1075502" cy="465423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ttore 1 43"/>
            <p:cNvCxnSpPr/>
            <p:nvPr/>
          </p:nvCxnSpPr>
          <p:spPr>
            <a:xfrm>
              <a:off x="6250849" y="3563272"/>
              <a:ext cx="1206657" cy="472581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ttore 1 44"/>
            <p:cNvCxnSpPr/>
            <p:nvPr/>
          </p:nvCxnSpPr>
          <p:spPr>
            <a:xfrm>
              <a:off x="5939787" y="3267483"/>
              <a:ext cx="979316" cy="379499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ttore 1 45"/>
            <p:cNvCxnSpPr>
              <a:endCxn id="49" idx="48"/>
            </p:cNvCxnSpPr>
            <p:nvPr/>
          </p:nvCxnSpPr>
          <p:spPr>
            <a:xfrm>
              <a:off x="5352574" y="5311897"/>
              <a:ext cx="839414" cy="572826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ttore 1 46"/>
            <p:cNvCxnSpPr/>
            <p:nvPr/>
          </p:nvCxnSpPr>
          <p:spPr>
            <a:xfrm>
              <a:off x="5247007" y="4982315"/>
              <a:ext cx="1014292" cy="565663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ttore 1 47"/>
            <p:cNvCxnSpPr/>
            <p:nvPr/>
          </p:nvCxnSpPr>
          <p:spPr>
            <a:xfrm>
              <a:off x="5859270" y="4930284"/>
              <a:ext cx="900618" cy="257772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894" name="Gruppo 55"/>
          <p:cNvGrpSpPr>
            <a:grpSpLocks/>
          </p:cNvGrpSpPr>
          <p:nvPr/>
        </p:nvGrpSpPr>
        <p:grpSpPr bwMode="auto">
          <a:xfrm rot="5400000" flipH="1">
            <a:off x="7422356" y="5376070"/>
            <a:ext cx="517525" cy="773112"/>
            <a:chOff x="5076056" y="2348880"/>
            <a:chExt cx="2605684" cy="3701889"/>
          </a:xfrm>
        </p:grpSpPr>
        <p:grpSp>
          <p:nvGrpSpPr>
            <p:cNvPr id="37913" name="Gruppo 56"/>
            <p:cNvGrpSpPr>
              <a:grpSpLocks/>
            </p:cNvGrpSpPr>
            <p:nvPr/>
          </p:nvGrpSpPr>
          <p:grpSpPr bwMode="auto">
            <a:xfrm>
              <a:off x="5076056" y="2348880"/>
              <a:ext cx="2605684" cy="3701889"/>
              <a:chOff x="5076056" y="2348880"/>
              <a:chExt cx="2605684" cy="3701889"/>
            </a:xfrm>
          </p:grpSpPr>
          <p:sp>
            <p:nvSpPr>
              <p:cNvPr id="67" name="Figura a mano libera 66"/>
              <p:cNvSpPr/>
              <p:nvPr/>
            </p:nvSpPr>
            <p:spPr>
              <a:xfrm>
                <a:off x="5163983" y="3299053"/>
                <a:ext cx="2429840" cy="2835332"/>
              </a:xfrm>
              <a:custGeom>
                <a:avLst/>
                <a:gdLst>
                  <a:gd name="connsiteX0" fmla="*/ 696743 w 2431036"/>
                  <a:gd name="connsiteY0" fmla="*/ 1308538 h 2837793"/>
                  <a:gd name="connsiteX1" fmla="*/ 712509 w 2431036"/>
                  <a:gd name="connsiteY1" fmla="*/ 1229711 h 2837793"/>
                  <a:gd name="connsiteX2" fmla="*/ 696743 w 2431036"/>
                  <a:gd name="connsiteY2" fmla="*/ 1182414 h 2837793"/>
                  <a:gd name="connsiteX3" fmla="*/ 665212 w 2431036"/>
                  <a:gd name="connsiteY3" fmla="*/ 1056290 h 2837793"/>
                  <a:gd name="connsiteX4" fmla="*/ 665212 w 2431036"/>
                  <a:gd name="connsiteY4" fmla="*/ 362607 h 2837793"/>
                  <a:gd name="connsiteX5" fmla="*/ 680978 w 2431036"/>
                  <a:gd name="connsiteY5" fmla="*/ 315311 h 2837793"/>
                  <a:gd name="connsiteX6" fmla="*/ 712509 w 2431036"/>
                  <a:gd name="connsiteY6" fmla="*/ 268014 h 2837793"/>
                  <a:gd name="connsiteX7" fmla="*/ 838633 w 2431036"/>
                  <a:gd name="connsiteY7" fmla="*/ 110359 h 2837793"/>
                  <a:gd name="connsiteX8" fmla="*/ 885929 w 2431036"/>
                  <a:gd name="connsiteY8" fmla="*/ 63062 h 2837793"/>
                  <a:gd name="connsiteX9" fmla="*/ 1027819 w 2431036"/>
                  <a:gd name="connsiteY9" fmla="*/ 15766 h 2837793"/>
                  <a:gd name="connsiteX10" fmla="*/ 1075115 w 2431036"/>
                  <a:gd name="connsiteY10" fmla="*/ 0 h 2837793"/>
                  <a:gd name="connsiteX11" fmla="*/ 1485019 w 2431036"/>
                  <a:gd name="connsiteY11" fmla="*/ 15766 h 2837793"/>
                  <a:gd name="connsiteX12" fmla="*/ 1532315 w 2431036"/>
                  <a:gd name="connsiteY12" fmla="*/ 31531 h 2837793"/>
                  <a:gd name="connsiteX13" fmla="*/ 1626909 w 2431036"/>
                  <a:gd name="connsiteY13" fmla="*/ 47297 h 2837793"/>
                  <a:gd name="connsiteX14" fmla="*/ 1721502 w 2431036"/>
                  <a:gd name="connsiteY14" fmla="*/ 78828 h 2837793"/>
                  <a:gd name="connsiteX15" fmla="*/ 1768798 w 2431036"/>
                  <a:gd name="connsiteY15" fmla="*/ 94593 h 2837793"/>
                  <a:gd name="connsiteX16" fmla="*/ 1816095 w 2431036"/>
                  <a:gd name="connsiteY16" fmla="*/ 110359 h 2837793"/>
                  <a:gd name="connsiteX17" fmla="*/ 1863391 w 2431036"/>
                  <a:gd name="connsiteY17" fmla="*/ 126124 h 2837793"/>
                  <a:gd name="connsiteX18" fmla="*/ 1957984 w 2431036"/>
                  <a:gd name="connsiteY18" fmla="*/ 173421 h 2837793"/>
                  <a:gd name="connsiteX19" fmla="*/ 2005281 w 2431036"/>
                  <a:gd name="connsiteY19" fmla="*/ 204952 h 2837793"/>
                  <a:gd name="connsiteX20" fmla="*/ 2052578 w 2431036"/>
                  <a:gd name="connsiteY20" fmla="*/ 220718 h 2837793"/>
                  <a:gd name="connsiteX21" fmla="*/ 2147171 w 2431036"/>
                  <a:gd name="connsiteY21" fmla="*/ 283780 h 2837793"/>
                  <a:gd name="connsiteX22" fmla="*/ 2194467 w 2431036"/>
                  <a:gd name="connsiteY22" fmla="*/ 315311 h 2837793"/>
                  <a:gd name="connsiteX23" fmla="*/ 2289060 w 2431036"/>
                  <a:gd name="connsiteY23" fmla="*/ 409904 h 2837793"/>
                  <a:gd name="connsiteX24" fmla="*/ 2336357 w 2431036"/>
                  <a:gd name="connsiteY24" fmla="*/ 457200 h 2837793"/>
                  <a:gd name="connsiteX25" fmla="*/ 2399419 w 2431036"/>
                  <a:gd name="connsiteY25" fmla="*/ 551793 h 2837793"/>
                  <a:gd name="connsiteX26" fmla="*/ 2430950 w 2431036"/>
                  <a:gd name="connsiteY26" fmla="*/ 646387 h 2837793"/>
                  <a:gd name="connsiteX27" fmla="*/ 2383653 w 2431036"/>
                  <a:gd name="connsiteY27" fmla="*/ 1087821 h 2837793"/>
                  <a:gd name="connsiteX28" fmla="*/ 2352122 w 2431036"/>
                  <a:gd name="connsiteY28" fmla="*/ 1182414 h 2837793"/>
                  <a:gd name="connsiteX29" fmla="*/ 2336357 w 2431036"/>
                  <a:gd name="connsiteY29" fmla="*/ 1229711 h 2837793"/>
                  <a:gd name="connsiteX30" fmla="*/ 2225998 w 2431036"/>
                  <a:gd name="connsiteY30" fmla="*/ 1371600 h 2837793"/>
                  <a:gd name="connsiteX31" fmla="*/ 2099874 w 2431036"/>
                  <a:gd name="connsiteY31" fmla="*/ 1513490 h 2837793"/>
                  <a:gd name="connsiteX32" fmla="*/ 2052578 w 2431036"/>
                  <a:gd name="connsiteY32" fmla="*/ 1560787 h 2837793"/>
                  <a:gd name="connsiteX33" fmla="*/ 2021046 w 2431036"/>
                  <a:gd name="connsiteY33" fmla="*/ 1592318 h 2837793"/>
                  <a:gd name="connsiteX34" fmla="*/ 1957984 w 2431036"/>
                  <a:gd name="connsiteY34" fmla="*/ 1608083 h 2837793"/>
                  <a:gd name="connsiteX35" fmla="*/ 1926453 w 2431036"/>
                  <a:gd name="connsiteY35" fmla="*/ 1655380 h 2837793"/>
                  <a:gd name="connsiteX36" fmla="*/ 1784564 w 2431036"/>
                  <a:gd name="connsiteY36" fmla="*/ 1781504 h 2837793"/>
                  <a:gd name="connsiteX37" fmla="*/ 1753033 w 2431036"/>
                  <a:gd name="connsiteY37" fmla="*/ 1828800 h 2837793"/>
                  <a:gd name="connsiteX38" fmla="*/ 1705736 w 2431036"/>
                  <a:gd name="connsiteY38" fmla="*/ 1923393 h 2837793"/>
                  <a:gd name="connsiteX39" fmla="*/ 1674205 w 2431036"/>
                  <a:gd name="connsiteY39" fmla="*/ 2033752 h 2837793"/>
                  <a:gd name="connsiteX40" fmla="*/ 1642674 w 2431036"/>
                  <a:gd name="connsiteY40" fmla="*/ 2128345 h 2837793"/>
                  <a:gd name="connsiteX41" fmla="*/ 1611143 w 2431036"/>
                  <a:gd name="connsiteY41" fmla="*/ 2222938 h 2837793"/>
                  <a:gd name="connsiteX42" fmla="*/ 1548081 w 2431036"/>
                  <a:gd name="connsiteY42" fmla="*/ 2333297 h 2837793"/>
                  <a:gd name="connsiteX43" fmla="*/ 1532315 w 2431036"/>
                  <a:gd name="connsiteY43" fmla="*/ 2380593 h 2837793"/>
                  <a:gd name="connsiteX44" fmla="*/ 1453488 w 2431036"/>
                  <a:gd name="connsiteY44" fmla="*/ 2475187 h 2837793"/>
                  <a:gd name="connsiteX45" fmla="*/ 1421957 w 2431036"/>
                  <a:gd name="connsiteY45" fmla="*/ 2522483 h 2837793"/>
                  <a:gd name="connsiteX46" fmla="*/ 1280067 w 2431036"/>
                  <a:gd name="connsiteY46" fmla="*/ 2648607 h 2837793"/>
                  <a:gd name="connsiteX47" fmla="*/ 1232771 w 2431036"/>
                  <a:gd name="connsiteY47" fmla="*/ 2695904 h 2837793"/>
                  <a:gd name="connsiteX48" fmla="*/ 1138178 w 2431036"/>
                  <a:gd name="connsiteY48" fmla="*/ 2727435 h 2837793"/>
                  <a:gd name="connsiteX49" fmla="*/ 1027819 w 2431036"/>
                  <a:gd name="connsiteY49" fmla="*/ 2774731 h 2837793"/>
                  <a:gd name="connsiteX50" fmla="*/ 980522 w 2431036"/>
                  <a:gd name="connsiteY50" fmla="*/ 2790497 h 2837793"/>
                  <a:gd name="connsiteX51" fmla="*/ 838633 w 2431036"/>
                  <a:gd name="connsiteY51" fmla="*/ 2822028 h 2837793"/>
                  <a:gd name="connsiteX52" fmla="*/ 775571 w 2431036"/>
                  <a:gd name="connsiteY52" fmla="*/ 2837793 h 2837793"/>
                  <a:gd name="connsiteX53" fmla="*/ 428729 w 2431036"/>
                  <a:gd name="connsiteY53" fmla="*/ 2822028 h 2837793"/>
                  <a:gd name="connsiteX54" fmla="*/ 381433 w 2431036"/>
                  <a:gd name="connsiteY54" fmla="*/ 2806262 h 2837793"/>
                  <a:gd name="connsiteX55" fmla="*/ 318371 w 2431036"/>
                  <a:gd name="connsiteY55" fmla="*/ 2790497 h 2837793"/>
                  <a:gd name="connsiteX56" fmla="*/ 223778 w 2431036"/>
                  <a:gd name="connsiteY56" fmla="*/ 2727435 h 2837793"/>
                  <a:gd name="connsiteX57" fmla="*/ 176481 w 2431036"/>
                  <a:gd name="connsiteY57" fmla="*/ 2695904 h 2837793"/>
                  <a:gd name="connsiteX58" fmla="*/ 81888 w 2431036"/>
                  <a:gd name="connsiteY58" fmla="*/ 2538249 h 2837793"/>
                  <a:gd name="connsiteX59" fmla="*/ 66122 w 2431036"/>
                  <a:gd name="connsiteY59" fmla="*/ 2490952 h 2837793"/>
                  <a:gd name="connsiteX60" fmla="*/ 50357 w 2431036"/>
                  <a:gd name="connsiteY60" fmla="*/ 2427890 h 2837793"/>
                  <a:gd name="connsiteX61" fmla="*/ 18826 w 2431036"/>
                  <a:gd name="connsiteY61" fmla="*/ 2333297 h 2837793"/>
                  <a:gd name="connsiteX62" fmla="*/ 18826 w 2431036"/>
                  <a:gd name="connsiteY62" fmla="*/ 1923393 h 2837793"/>
                  <a:gd name="connsiteX63" fmla="*/ 50357 w 2431036"/>
                  <a:gd name="connsiteY63" fmla="*/ 1860331 h 2837793"/>
                  <a:gd name="connsiteX64" fmla="*/ 97653 w 2431036"/>
                  <a:gd name="connsiteY64" fmla="*/ 1828800 h 2837793"/>
                  <a:gd name="connsiteX65" fmla="*/ 113419 w 2431036"/>
                  <a:gd name="connsiteY65" fmla="*/ 1781504 h 2837793"/>
                  <a:gd name="connsiteX66" fmla="*/ 160715 w 2431036"/>
                  <a:gd name="connsiteY66" fmla="*/ 1749973 h 2837793"/>
                  <a:gd name="connsiteX67" fmla="*/ 255309 w 2431036"/>
                  <a:gd name="connsiteY67" fmla="*/ 1686911 h 2837793"/>
                  <a:gd name="connsiteX68" fmla="*/ 302605 w 2431036"/>
                  <a:gd name="connsiteY68" fmla="*/ 1655380 h 2837793"/>
                  <a:gd name="connsiteX69" fmla="*/ 349902 w 2431036"/>
                  <a:gd name="connsiteY69" fmla="*/ 1608083 h 2837793"/>
                  <a:gd name="connsiteX70" fmla="*/ 397198 w 2431036"/>
                  <a:gd name="connsiteY70" fmla="*/ 1592318 h 2837793"/>
                  <a:gd name="connsiteX71" fmla="*/ 539088 w 2431036"/>
                  <a:gd name="connsiteY71" fmla="*/ 1497724 h 2837793"/>
                  <a:gd name="connsiteX72" fmla="*/ 586384 w 2431036"/>
                  <a:gd name="connsiteY72" fmla="*/ 1466193 h 2837793"/>
                  <a:gd name="connsiteX73" fmla="*/ 680978 w 2431036"/>
                  <a:gd name="connsiteY73" fmla="*/ 1371600 h 2837793"/>
                  <a:gd name="connsiteX74" fmla="*/ 696743 w 2431036"/>
                  <a:gd name="connsiteY74" fmla="*/ 1308538 h 2837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2431036" h="2837793">
                    <a:moveTo>
                      <a:pt x="696743" y="1308538"/>
                    </a:moveTo>
                    <a:cubicBezTo>
                      <a:pt x="701998" y="1284890"/>
                      <a:pt x="712509" y="1256507"/>
                      <a:pt x="712509" y="1229711"/>
                    </a:cubicBezTo>
                    <a:cubicBezTo>
                      <a:pt x="712509" y="1213092"/>
                      <a:pt x="700774" y="1198536"/>
                      <a:pt x="696743" y="1182414"/>
                    </a:cubicBezTo>
                    <a:lnTo>
                      <a:pt x="665212" y="1056290"/>
                    </a:lnTo>
                    <a:cubicBezTo>
                      <a:pt x="634442" y="748597"/>
                      <a:pt x="638474" y="857239"/>
                      <a:pt x="665212" y="362607"/>
                    </a:cubicBezTo>
                    <a:cubicBezTo>
                      <a:pt x="666109" y="346013"/>
                      <a:pt x="673546" y="330175"/>
                      <a:pt x="680978" y="315311"/>
                    </a:cubicBezTo>
                    <a:cubicBezTo>
                      <a:pt x="689452" y="298364"/>
                      <a:pt x="701999" y="283780"/>
                      <a:pt x="712509" y="268014"/>
                    </a:cubicBezTo>
                    <a:cubicBezTo>
                      <a:pt x="773895" y="83857"/>
                      <a:pt x="696009" y="252986"/>
                      <a:pt x="838633" y="110359"/>
                    </a:cubicBezTo>
                    <a:cubicBezTo>
                      <a:pt x="854398" y="94593"/>
                      <a:pt x="866439" y="73890"/>
                      <a:pt x="885929" y="63062"/>
                    </a:cubicBezTo>
                    <a:cubicBezTo>
                      <a:pt x="885939" y="63056"/>
                      <a:pt x="1004166" y="23650"/>
                      <a:pt x="1027819" y="15766"/>
                    </a:cubicBezTo>
                    <a:lnTo>
                      <a:pt x="1075115" y="0"/>
                    </a:lnTo>
                    <a:cubicBezTo>
                      <a:pt x="1211750" y="5255"/>
                      <a:pt x="1348607" y="6358"/>
                      <a:pt x="1485019" y="15766"/>
                    </a:cubicBezTo>
                    <a:cubicBezTo>
                      <a:pt x="1501598" y="16909"/>
                      <a:pt x="1516093" y="27926"/>
                      <a:pt x="1532315" y="31531"/>
                    </a:cubicBezTo>
                    <a:cubicBezTo>
                      <a:pt x="1563520" y="38465"/>
                      <a:pt x="1595897" y="39544"/>
                      <a:pt x="1626909" y="47297"/>
                    </a:cubicBezTo>
                    <a:cubicBezTo>
                      <a:pt x="1659153" y="55358"/>
                      <a:pt x="1689971" y="68318"/>
                      <a:pt x="1721502" y="78828"/>
                    </a:cubicBezTo>
                    <a:lnTo>
                      <a:pt x="1768798" y="94593"/>
                    </a:lnTo>
                    <a:lnTo>
                      <a:pt x="1816095" y="110359"/>
                    </a:lnTo>
                    <a:lnTo>
                      <a:pt x="1863391" y="126124"/>
                    </a:lnTo>
                    <a:cubicBezTo>
                      <a:pt x="1998939" y="216488"/>
                      <a:pt x="1827440" y="108148"/>
                      <a:pt x="1957984" y="173421"/>
                    </a:cubicBezTo>
                    <a:cubicBezTo>
                      <a:pt x="1974931" y="181895"/>
                      <a:pt x="1988333" y="196478"/>
                      <a:pt x="2005281" y="204952"/>
                    </a:cubicBezTo>
                    <a:cubicBezTo>
                      <a:pt x="2020145" y="212384"/>
                      <a:pt x="2038051" y="212647"/>
                      <a:pt x="2052578" y="220718"/>
                    </a:cubicBezTo>
                    <a:cubicBezTo>
                      <a:pt x="2085705" y="239122"/>
                      <a:pt x="2115640" y="262759"/>
                      <a:pt x="2147171" y="283780"/>
                    </a:cubicBezTo>
                    <a:cubicBezTo>
                      <a:pt x="2162936" y="294290"/>
                      <a:pt x="2181069" y="301913"/>
                      <a:pt x="2194467" y="315311"/>
                    </a:cubicBezTo>
                    <a:lnTo>
                      <a:pt x="2289060" y="409904"/>
                    </a:lnTo>
                    <a:cubicBezTo>
                      <a:pt x="2304826" y="425669"/>
                      <a:pt x="2323990" y="438649"/>
                      <a:pt x="2336357" y="457200"/>
                    </a:cubicBezTo>
                    <a:lnTo>
                      <a:pt x="2399419" y="551793"/>
                    </a:lnTo>
                    <a:cubicBezTo>
                      <a:pt x="2409929" y="583324"/>
                      <a:pt x="2432610" y="613192"/>
                      <a:pt x="2430950" y="646387"/>
                    </a:cubicBezTo>
                    <a:cubicBezTo>
                      <a:pt x="2421170" y="841978"/>
                      <a:pt x="2437351" y="926727"/>
                      <a:pt x="2383653" y="1087821"/>
                    </a:cubicBezTo>
                    <a:lnTo>
                      <a:pt x="2352122" y="1182414"/>
                    </a:lnTo>
                    <a:cubicBezTo>
                      <a:pt x="2346867" y="1198180"/>
                      <a:pt x="2348108" y="1217960"/>
                      <a:pt x="2336357" y="1229711"/>
                    </a:cubicBezTo>
                    <a:cubicBezTo>
                      <a:pt x="2262264" y="1303802"/>
                      <a:pt x="2301427" y="1258457"/>
                      <a:pt x="2225998" y="1371600"/>
                    </a:cubicBezTo>
                    <a:cubicBezTo>
                      <a:pt x="2169730" y="1456002"/>
                      <a:pt x="2207870" y="1405494"/>
                      <a:pt x="2099874" y="1513490"/>
                    </a:cubicBezTo>
                    <a:lnTo>
                      <a:pt x="2052578" y="1560787"/>
                    </a:lnTo>
                    <a:cubicBezTo>
                      <a:pt x="2042067" y="1571298"/>
                      <a:pt x="2035466" y="1588713"/>
                      <a:pt x="2021046" y="1592318"/>
                    </a:cubicBezTo>
                    <a:lnTo>
                      <a:pt x="1957984" y="1608083"/>
                    </a:lnTo>
                    <a:cubicBezTo>
                      <a:pt x="1947474" y="1623849"/>
                      <a:pt x="1939851" y="1641982"/>
                      <a:pt x="1926453" y="1655380"/>
                    </a:cubicBezTo>
                    <a:cubicBezTo>
                      <a:pt x="1831673" y="1750161"/>
                      <a:pt x="1916987" y="1582872"/>
                      <a:pt x="1784564" y="1781504"/>
                    </a:cubicBezTo>
                    <a:cubicBezTo>
                      <a:pt x="1774054" y="1797269"/>
                      <a:pt x="1761507" y="1811853"/>
                      <a:pt x="1753033" y="1828800"/>
                    </a:cubicBezTo>
                    <a:cubicBezTo>
                      <a:pt x="1687761" y="1959343"/>
                      <a:pt x="1796098" y="1787851"/>
                      <a:pt x="1705736" y="1923393"/>
                    </a:cubicBezTo>
                    <a:cubicBezTo>
                      <a:pt x="1652742" y="2082382"/>
                      <a:pt x="1733609" y="1835741"/>
                      <a:pt x="1674205" y="2033752"/>
                    </a:cubicBezTo>
                    <a:cubicBezTo>
                      <a:pt x="1664654" y="2065587"/>
                      <a:pt x="1653184" y="2096814"/>
                      <a:pt x="1642674" y="2128345"/>
                    </a:cubicBezTo>
                    <a:cubicBezTo>
                      <a:pt x="1642672" y="2128350"/>
                      <a:pt x="1611147" y="2222933"/>
                      <a:pt x="1611143" y="2222938"/>
                    </a:cubicBezTo>
                    <a:cubicBezTo>
                      <a:pt x="1579476" y="2270439"/>
                      <a:pt x="1572085" y="2277290"/>
                      <a:pt x="1548081" y="2333297"/>
                    </a:cubicBezTo>
                    <a:cubicBezTo>
                      <a:pt x="1541535" y="2348571"/>
                      <a:pt x="1539747" y="2365729"/>
                      <a:pt x="1532315" y="2380593"/>
                    </a:cubicBezTo>
                    <a:cubicBezTo>
                      <a:pt x="1502957" y="2439308"/>
                      <a:pt x="1497072" y="2422886"/>
                      <a:pt x="1453488" y="2475187"/>
                    </a:cubicBezTo>
                    <a:cubicBezTo>
                      <a:pt x="1441358" y="2489743"/>
                      <a:pt x="1434545" y="2508321"/>
                      <a:pt x="1421957" y="2522483"/>
                    </a:cubicBezTo>
                    <a:cubicBezTo>
                      <a:pt x="1246736" y="2719606"/>
                      <a:pt x="1393034" y="2554467"/>
                      <a:pt x="1280067" y="2648607"/>
                    </a:cubicBezTo>
                    <a:cubicBezTo>
                      <a:pt x="1262939" y="2662880"/>
                      <a:pt x="1252261" y="2685076"/>
                      <a:pt x="1232771" y="2695904"/>
                    </a:cubicBezTo>
                    <a:cubicBezTo>
                      <a:pt x="1203717" y="2712045"/>
                      <a:pt x="1138178" y="2727435"/>
                      <a:pt x="1138178" y="2727435"/>
                    </a:cubicBezTo>
                    <a:cubicBezTo>
                      <a:pt x="1084243" y="2781368"/>
                      <a:pt x="1127449" y="2749823"/>
                      <a:pt x="1027819" y="2774731"/>
                    </a:cubicBezTo>
                    <a:cubicBezTo>
                      <a:pt x="1011697" y="2778762"/>
                      <a:pt x="996501" y="2785932"/>
                      <a:pt x="980522" y="2790497"/>
                    </a:cubicBezTo>
                    <a:cubicBezTo>
                      <a:pt x="913256" y="2809716"/>
                      <a:pt x="911757" y="2805778"/>
                      <a:pt x="838633" y="2822028"/>
                    </a:cubicBezTo>
                    <a:cubicBezTo>
                      <a:pt x="817481" y="2826728"/>
                      <a:pt x="796592" y="2832538"/>
                      <a:pt x="775571" y="2837793"/>
                    </a:cubicBezTo>
                    <a:cubicBezTo>
                      <a:pt x="659957" y="2832538"/>
                      <a:pt x="544094" y="2831257"/>
                      <a:pt x="428729" y="2822028"/>
                    </a:cubicBezTo>
                    <a:cubicBezTo>
                      <a:pt x="412164" y="2820703"/>
                      <a:pt x="397412" y="2810827"/>
                      <a:pt x="381433" y="2806262"/>
                    </a:cubicBezTo>
                    <a:cubicBezTo>
                      <a:pt x="360599" y="2800309"/>
                      <a:pt x="339392" y="2795752"/>
                      <a:pt x="318371" y="2790497"/>
                    </a:cubicBezTo>
                    <a:lnTo>
                      <a:pt x="223778" y="2727435"/>
                    </a:lnTo>
                    <a:lnTo>
                      <a:pt x="176481" y="2695904"/>
                    </a:lnTo>
                    <a:cubicBezTo>
                      <a:pt x="131649" y="2628657"/>
                      <a:pt x="110976" y="2606120"/>
                      <a:pt x="81888" y="2538249"/>
                    </a:cubicBezTo>
                    <a:cubicBezTo>
                      <a:pt x="75342" y="2522974"/>
                      <a:pt x="70687" y="2506931"/>
                      <a:pt x="66122" y="2490952"/>
                    </a:cubicBezTo>
                    <a:cubicBezTo>
                      <a:pt x="60169" y="2470118"/>
                      <a:pt x="56583" y="2448644"/>
                      <a:pt x="50357" y="2427890"/>
                    </a:cubicBezTo>
                    <a:cubicBezTo>
                      <a:pt x="40807" y="2396055"/>
                      <a:pt x="18826" y="2333297"/>
                      <a:pt x="18826" y="2333297"/>
                    </a:cubicBezTo>
                    <a:cubicBezTo>
                      <a:pt x="-655" y="2157975"/>
                      <a:pt x="-11335" y="2134515"/>
                      <a:pt x="18826" y="1923393"/>
                    </a:cubicBezTo>
                    <a:cubicBezTo>
                      <a:pt x="22150" y="1900127"/>
                      <a:pt x="35312" y="1878386"/>
                      <a:pt x="50357" y="1860331"/>
                    </a:cubicBezTo>
                    <a:cubicBezTo>
                      <a:pt x="62487" y="1845775"/>
                      <a:pt x="81888" y="1839310"/>
                      <a:pt x="97653" y="1828800"/>
                    </a:cubicBezTo>
                    <a:cubicBezTo>
                      <a:pt x="102908" y="1813035"/>
                      <a:pt x="103038" y="1794481"/>
                      <a:pt x="113419" y="1781504"/>
                    </a:cubicBezTo>
                    <a:cubicBezTo>
                      <a:pt x="125256" y="1766708"/>
                      <a:pt x="146159" y="1762103"/>
                      <a:pt x="160715" y="1749973"/>
                    </a:cubicBezTo>
                    <a:cubicBezTo>
                      <a:pt x="239444" y="1684365"/>
                      <a:pt x="172191" y="1714616"/>
                      <a:pt x="255309" y="1686911"/>
                    </a:cubicBezTo>
                    <a:cubicBezTo>
                      <a:pt x="271074" y="1676401"/>
                      <a:pt x="288049" y="1667510"/>
                      <a:pt x="302605" y="1655380"/>
                    </a:cubicBezTo>
                    <a:cubicBezTo>
                      <a:pt x="319733" y="1641106"/>
                      <a:pt x="331351" y="1620451"/>
                      <a:pt x="349902" y="1608083"/>
                    </a:cubicBezTo>
                    <a:cubicBezTo>
                      <a:pt x="363729" y="1598865"/>
                      <a:pt x="381433" y="1597573"/>
                      <a:pt x="397198" y="1592318"/>
                    </a:cubicBezTo>
                    <a:lnTo>
                      <a:pt x="539088" y="1497724"/>
                    </a:lnTo>
                    <a:cubicBezTo>
                      <a:pt x="554853" y="1487214"/>
                      <a:pt x="572986" y="1479591"/>
                      <a:pt x="586384" y="1466193"/>
                    </a:cubicBezTo>
                    <a:lnTo>
                      <a:pt x="680978" y="1371600"/>
                    </a:lnTo>
                    <a:cubicBezTo>
                      <a:pt x="703390" y="1304362"/>
                      <a:pt x="691488" y="1332186"/>
                      <a:pt x="696743" y="1308538"/>
                    </a:cubicBezTo>
                    <a:close/>
                  </a:path>
                </a:pathLst>
              </a:cu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68" name="Ovale 67"/>
              <p:cNvSpPr/>
              <p:nvPr/>
            </p:nvSpPr>
            <p:spPr>
              <a:xfrm>
                <a:off x="5739471" y="2333675"/>
                <a:ext cx="503550" cy="790548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69" name="Ovale 68"/>
              <p:cNvSpPr/>
              <p:nvPr/>
            </p:nvSpPr>
            <p:spPr>
              <a:xfrm>
                <a:off x="7609811" y="3344659"/>
                <a:ext cx="159858" cy="288854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70" name="Ovale 69"/>
              <p:cNvSpPr/>
              <p:nvPr/>
            </p:nvSpPr>
            <p:spPr>
              <a:xfrm>
                <a:off x="6386896" y="2478097"/>
                <a:ext cx="359683" cy="592911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71" name="Ovale 70"/>
              <p:cNvSpPr/>
              <p:nvPr/>
            </p:nvSpPr>
            <p:spPr>
              <a:xfrm>
                <a:off x="7346041" y="3055807"/>
                <a:ext cx="191829" cy="395274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72" name="Ovale 71"/>
              <p:cNvSpPr/>
              <p:nvPr/>
            </p:nvSpPr>
            <p:spPr>
              <a:xfrm>
                <a:off x="6890448" y="2690939"/>
                <a:ext cx="327706" cy="562505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</p:grpSp>
        <p:cxnSp>
          <p:nvCxnSpPr>
            <p:cNvPr id="58" name="Connettore 1 57"/>
            <p:cNvCxnSpPr>
              <a:stCxn id="67" idx="61"/>
            </p:cNvCxnSpPr>
            <p:nvPr/>
          </p:nvCxnSpPr>
          <p:spPr>
            <a:xfrm>
              <a:off x="5179969" y="5533870"/>
              <a:ext cx="559503" cy="258448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ttore 1 58"/>
            <p:cNvCxnSpPr/>
            <p:nvPr/>
          </p:nvCxnSpPr>
          <p:spPr>
            <a:xfrm>
              <a:off x="5835389" y="4454466"/>
              <a:ext cx="735346" cy="387675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ttore 1 59"/>
            <p:cNvCxnSpPr/>
            <p:nvPr/>
          </p:nvCxnSpPr>
          <p:spPr>
            <a:xfrm>
              <a:off x="6570733" y="4484874"/>
              <a:ext cx="551507" cy="258448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ttore 1 60"/>
            <p:cNvCxnSpPr/>
            <p:nvPr/>
          </p:nvCxnSpPr>
          <p:spPr>
            <a:xfrm>
              <a:off x="5819400" y="3838756"/>
              <a:ext cx="1071048" cy="46368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ttore 1 61"/>
            <p:cNvCxnSpPr/>
            <p:nvPr/>
          </p:nvCxnSpPr>
          <p:spPr>
            <a:xfrm>
              <a:off x="6386893" y="3633515"/>
              <a:ext cx="1206930" cy="471288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ttore 1 62"/>
            <p:cNvCxnSpPr/>
            <p:nvPr/>
          </p:nvCxnSpPr>
          <p:spPr>
            <a:xfrm>
              <a:off x="6067178" y="3253444"/>
              <a:ext cx="983129" cy="380071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ttore 1 63"/>
            <p:cNvCxnSpPr>
              <a:endCxn id="67" idx="48"/>
            </p:cNvCxnSpPr>
            <p:nvPr/>
          </p:nvCxnSpPr>
          <p:spPr>
            <a:xfrm>
              <a:off x="5459720" y="5359037"/>
              <a:ext cx="839257" cy="562505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ttore 1 64"/>
            <p:cNvCxnSpPr/>
            <p:nvPr/>
          </p:nvCxnSpPr>
          <p:spPr>
            <a:xfrm>
              <a:off x="5331834" y="5062580"/>
              <a:ext cx="1023091" cy="570109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ttore 1 65"/>
            <p:cNvCxnSpPr/>
            <p:nvPr/>
          </p:nvCxnSpPr>
          <p:spPr>
            <a:xfrm>
              <a:off x="5995247" y="5001768"/>
              <a:ext cx="895204" cy="258448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895" name="Gruppo 72"/>
          <p:cNvGrpSpPr>
            <a:grpSpLocks/>
          </p:cNvGrpSpPr>
          <p:nvPr/>
        </p:nvGrpSpPr>
        <p:grpSpPr bwMode="auto">
          <a:xfrm rot="3777565">
            <a:off x="8174831" y="5892007"/>
            <a:ext cx="473075" cy="820738"/>
            <a:chOff x="5076060" y="2348880"/>
            <a:chExt cx="2605680" cy="3701885"/>
          </a:xfrm>
        </p:grpSpPr>
        <p:grpSp>
          <p:nvGrpSpPr>
            <p:cNvPr id="37897" name="Gruppo 73"/>
            <p:cNvGrpSpPr>
              <a:grpSpLocks/>
            </p:cNvGrpSpPr>
            <p:nvPr/>
          </p:nvGrpSpPr>
          <p:grpSpPr bwMode="auto">
            <a:xfrm>
              <a:off x="5076060" y="2348880"/>
              <a:ext cx="2605680" cy="3701885"/>
              <a:chOff x="5076060" y="2348880"/>
              <a:chExt cx="2605680" cy="3701885"/>
            </a:xfrm>
          </p:grpSpPr>
          <p:sp>
            <p:nvSpPr>
              <p:cNvPr id="84" name="Figura a mano libera 83"/>
              <p:cNvSpPr/>
              <p:nvPr/>
            </p:nvSpPr>
            <p:spPr>
              <a:xfrm>
                <a:off x="5028709" y="3155832"/>
                <a:ext cx="2430802" cy="2835485"/>
              </a:xfrm>
              <a:custGeom>
                <a:avLst/>
                <a:gdLst>
                  <a:gd name="connsiteX0" fmla="*/ 696743 w 2431036"/>
                  <a:gd name="connsiteY0" fmla="*/ 1308538 h 2837793"/>
                  <a:gd name="connsiteX1" fmla="*/ 712509 w 2431036"/>
                  <a:gd name="connsiteY1" fmla="*/ 1229711 h 2837793"/>
                  <a:gd name="connsiteX2" fmla="*/ 696743 w 2431036"/>
                  <a:gd name="connsiteY2" fmla="*/ 1182414 h 2837793"/>
                  <a:gd name="connsiteX3" fmla="*/ 665212 w 2431036"/>
                  <a:gd name="connsiteY3" fmla="*/ 1056290 h 2837793"/>
                  <a:gd name="connsiteX4" fmla="*/ 665212 w 2431036"/>
                  <a:gd name="connsiteY4" fmla="*/ 362607 h 2837793"/>
                  <a:gd name="connsiteX5" fmla="*/ 680978 w 2431036"/>
                  <a:gd name="connsiteY5" fmla="*/ 315311 h 2837793"/>
                  <a:gd name="connsiteX6" fmla="*/ 712509 w 2431036"/>
                  <a:gd name="connsiteY6" fmla="*/ 268014 h 2837793"/>
                  <a:gd name="connsiteX7" fmla="*/ 838633 w 2431036"/>
                  <a:gd name="connsiteY7" fmla="*/ 110359 h 2837793"/>
                  <a:gd name="connsiteX8" fmla="*/ 885929 w 2431036"/>
                  <a:gd name="connsiteY8" fmla="*/ 63062 h 2837793"/>
                  <a:gd name="connsiteX9" fmla="*/ 1027819 w 2431036"/>
                  <a:gd name="connsiteY9" fmla="*/ 15766 h 2837793"/>
                  <a:gd name="connsiteX10" fmla="*/ 1075115 w 2431036"/>
                  <a:gd name="connsiteY10" fmla="*/ 0 h 2837793"/>
                  <a:gd name="connsiteX11" fmla="*/ 1485019 w 2431036"/>
                  <a:gd name="connsiteY11" fmla="*/ 15766 h 2837793"/>
                  <a:gd name="connsiteX12" fmla="*/ 1532315 w 2431036"/>
                  <a:gd name="connsiteY12" fmla="*/ 31531 h 2837793"/>
                  <a:gd name="connsiteX13" fmla="*/ 1626909 w 2431036"/>
                  <a:gd name="connsiteY13" fmla="*/ 47297 h 2837793"/>
                  <a:gd name="connsiteX14" fmla="*/ 1721502 w 2431036"/>
                  <a:gd name="connsiteY14" fmla="*/ 78828 h 2837793"/>
                  <a:gd name="connsiteX15" fmla="*/ 1768798 w 2431036"/>
                  <a:gd name="connsiteY15" fmla="*/ 94593 h 2837793"/>
                  <a:gd name="connsiteX16" fmla="*/ 1816095 w 2431036"/>
                  <a:gd name="connsiteY16" fmla="*/ 110359 h 2837793"/>
                  <a:gd name="connsiteX17" fmla="*/ 1863391 w 2431036"/>
                  <a:gd name="connsiteY17" fmla="*/ 126124 h 2837793"/>
                  <a:gd name="connsiteX18" fmla="*/ 1957984 w 2431036"/>
                  <a:gd name="connsiteY18" fmla="*/ 173421 h 2837793"/>
                  <a:gd name="connsiteX19" fmla="*/ 2005281 w 2431036"/>
                  <a:gd name="connsiteY19" fmla="*/ 204952 h 2837793"/>
                  <a:gd name="connsiteX20" fmla="*/ 2052578 w 2431036"/>
                  <a:gd name="connsiteY20" fmla="*/ 220718 h 2837793"/>
                  <a:gd name="connsiteX21" fmla="*/ 2147171 w 2431036"/>
                  <a:gd name="connsiteY21" fmla="*/ 283780 h 2837793"/>
                  <a:gd name="connsiteX22" fmla="*/ 2194467 w 2431036"/>
                  <a:gd name="connsiteY22" fmla="*/ 315311 h 2837793"/>
                  <a:gd name="connsiteX23" fmla="*/ 2289060 w 2431036"/>
                  <a:gd name="connsiteY23" fmla="*/ 409904 h 2837793"/>
                  <a:gd name="connsiteX24" fmla="*/ 2336357 w 2431036"/>
                  <a:gd name="connsiteY24" fmla="*/ 457200 h 2837793"/>
                  <a:gd name="connsiteX25" fmla="*/ 2399419 w 2431036"/>
                  <a:gd name="connsiteY25" fmla="*/ 551793 h 2837793"/>
                  <a:gd name="connsiteX26" fmla="*/ 2430950 w 2431036"/>
                  <a:gd name="connsiteY26" fmla="*/ 646387 h 2837793"/>
                  <a:gd name="connsiteX27" fmla="*/ 2383653 w 2431036"/>
                  <a:gd name="connsiteY27" fmla="*/ 1087821 h 2837793"/>
                  <a:gd name="connsiteX28" fmla="*/ 2352122 w 2431036"/>
                  <a:gd name="connsiteY28" fmla="*/ 1182414 h 2837793"/>
                  <a:gd name="connsiteX29" fmla="*/ 2336357 w 2431036"/>
                  <a:gd name="connsiteY29" fmla="*/ 1229711 h 2837793"/>
                  <a:gd name="connsiteX30" fmla="*/ 2225998 w 2431036"/>
                  <a:gd name="connsiteY30" fmla="*/ 1371600 h 2837793"/>
                  <a:gd name="connsiteX31" fmla="*/ 2099874 w 2431036"/>
                  <a:gd name="connsiteY31" fmla="*/ 1513490 h 2837793"/>
                  <a:gd name="connsiteX32" fmla="*/ 2052578 w 2431036"/>
                  <a:gd name="connsiteY32" fmla="*/ 1560787 h 2837793"/>
                  <a:gd name="connsiteX33" fmla="*/ 2021046 w 2431036"/>
                  <a:gd name="connsiteY33" fmla="*/ 1592318 h 2837793"/>
                  <a:gd name="connsiteX34" fmla="*/ 1957984 w 2431036"/>
                  <a:gd name="connsiteY34" fmla="*/ 1608083 h 2837793"/>
                  <a:gd name="connsiteX35" fmla="*/ 1926453 w 2431036"/>
                  <a:gd name="connsiteY35" fmla="*/ 1655380 h 2837793"/>
                  <a:gd name="connsiteX36" fmla="*/ 1784564 w 2431036"/>
                  <a:gd name="connsiteY36" fmla="*/ 1781504 h 2837793"/>
                  <a:gd name="connsiteX37" fmla="*/ 1753033 w 2431036"/>
                  <a:gd name="connsiteY37" fmla="*/ 1828800 h 2837793"/>
                  <a:gd name="connsiteX38" fmla="*/ 1705736 w 2431036"/>
                  <a:gd name="connsiteY38" fmla="*/ 1923393 h 2837793"/>
                  <a:gd name="connsiteX39" fmla="*/ 1674205 w 2431036"/>
                  <a:gd name="connsiteY39" fmla="*/ 2033752 h 2837793"/>
                  <a:gd name="connsiteX40" fmla="*/ 1642674 w 2431036"/>
                  <a:gd name="connsiteY40" fmla="*/ 2128345 h 2837793"/>
                  <a:gd name="connsiteX41" fmla="*/ 1611143 w 2431036"/>
                  <a:gd name="connsiteY41" fmla="*/ 2222938 h 2837793"/>
                  <a:gd name="connsiteX42" fmla="*/ 1548081 w 2431036"/>
                  <a:gd name="connsiteY42" fmla="*/ 2333297 h 2837793"/>
                  <a:gd name="connsiteX43" fmla="*/ 1532315 w 2431036"/>
                  <a:gd name="connsiteY43" fmla="*/ 2380593 h 2837793"/>
                  <a:gd name="connsiteX44" fmla="*/ 1453488 w 2431036"/>
                  <a:gd name="connsiteY44" fmla="*/ 2475187 h 2837793"/>
                  <a:gd name="connsiteX45" fmla="*/ 1421957 w 2431036"/>
                  <a:gd name="connsiteY45" fmla="*/ 2522483 h 2837793"/>
                  <a:gd name="connsiteX46" fmla="*/ 1280067 w 2431036"/>
                  <a:gd name="connsiteY46" fmla="*/ 2648607 h 2837793"/>
                  <a:gd name="connsiteX47" fmla="*/ 1232771 w 2431036"/>
                  <a:gd name="connsiteY47" fmla="*/ 2695904 h 2837793"/>
                  <a:gd name="connsiteX48" fmla="*/ 1138178 w 2431036"/>
                  <a:gd name="connsiteY48" fmla="*/ 2727435 h 2837793"/>
                  <a:gd name="connsiteX49" fmla="*/ 1027819 w 2431036"/>
                  <a:gd name="connsiteY49" fmla="*/ 2774731 h 2837793"/>
                  <a:gd name="connsiteX50" fmla="*/ 980522 w 2431036"/>
                  <a:gd name="connsiteY50" fmla="*/ 2790497 h 2837793"/>
                  <a:gd name="connsiteX51" fmla="*/ 838633 w 2431036"/>
                  <a:gd name="connsiteY51" fmla="*/ 2822028 h 2837793"/>
                  <a:gd name="connsiteX52" fmla="*/ 775571 w 2431036"/>
                  <a:gd name="connsiteY52" fmla="*/ 2837793 h 2837793"/>
                  <a:gd name="connsiteX53" fmla="*/ 428729 w 2431036"/>
                  <a:gd name="connsiteY53" fmla="*/ 2822028 h 2837793"/>
                  <a:gd name="connsiteX54" fmla="*/ 381433 w 2431036"/>
                  <a:gd name="connsiteY54" fmla="*/ 2806262 h 2837793"/>
                  <a:gd name="connsiteX55" fmla="*/ 318371 w 2431036"/>
                  <a:gd name="connsiteY55" fmla="*/ 2790497 h 2837793"/>
                  <a:gd name="connsiteX56" fmla="*/ 223778 w 2431036"/>
                  <a:gd name="connsiteY56" fmla="*/ 2727435 h 2837793"/>
                  <a:gd name="connsiteX57" fmla="*/ 176481 w 2431036"/>
                  <a:gd name="connsiteY57" fmla="*/ 2695904 h 2837793"/>
                  <a:gd name="connsiteX58" fmla="*/ 81888 w 2431036"/>
                  <a:gd name="connsiteY58" fmla="*/ 2538249 h 2837793"/>
                  <a:gd name="connsiteX59" fmla="*/ 66122 w 2431036"/>
                  <a:gd name="connsiteY59" fmla="*/ 2490952 h 2837793"/>
                  <a:gd name="connsiteX60" fmla="*/ 50357 w 2431036"/>
                  <a:gd name="connsiteY60" fmla="*/ 2427890 h 2837793"/>
                  <a:gd name="connsiteX61" fmla="*/ 18826 w 2431036"/>
                  <a:gd name="connsiteY61" fmla="*/ 2333297 h 2837793"/>
                  <a:gd name="connsiteX62" fmla="*/ 18826 w 2431036"/>
                  <a:gd name="connsiteY62" fmla="*/ 1923393 h 2837793"/>
                  <a:gd name="connsiteX63" fmla="*/ 50357 w 2431036"/>
                  <a:gd name="connsiteY63" fmla="*/ 1860331 h 2837793"/>
                  <a:gd name="connsiteX64" fmla="*/ 97653 w 2431036"/>
                  <a:gd name="connsiteY64" fmla="*/ 1828800 h 2837793"/>
                  <a:gd name="connsiteX65" fmla="*/ 113419 w 2431036"/>
                  <a:gd name="connsiteY65" fmla="*/ 1781504 h 2837793"/>
                  <a:gd name="connsiteX66" fmla="*/ 160715 w 2431036"/>
                  <a:gd name="connsiteY66" fmla="*/ 1749973 h 2837793"/>
                  <a:gd name="connsiteX67" fmla="*/ 255309 w 2431036"/>
                  <a:gd name="connsiteY67" fmla="*/ 1686911 h 2837793"/>
                  <a:gd name="connsiteX68" fmla="*/ 302605 w 2431036"/>
                  <a:gd name="connsiteY68" fmla="*/ 1655380 h 2837793"/>
                  <a:gd name="connsiteX69" fmla="*/ 349902 w 2431036"/>
                  <a:gd name="connsiteY69" fmla="*/ 1608083 h 2837793"/>
                  <a:gd name="connsiteX70" fmla="*/ 397198 w 2431036"/>
                  <a:gd name="connsiteY70" fmla="*/ 1592318 h 2837793"/>
                  <a:gd name="connsiteX71" fmla="*/ 539088 w 2431036"/>
                  <a:gd name="connsiteY71" fmla="*/ 1497724 h 2837793"/>
                  <a:gd name="connsiteX72" fmla="*/ 586384 w 2431036"/>
                  <a:gd name="connsiteY72" fmla="*/ 1466193 h 2837793"/>
                  <a:gd name="connsiteX73" fmla="*/ 680978 w 2431036"/>
                  <a:gd name="connsiteY73" fmla="*/ 1371600 h 2837793"/>
                  <a:gd name="connsiteX74" fmla="*/ 696743 w 2431036"/>
                  <a:gd name="connsiteY74" fmla="*/ 1308538 h 2837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2431036" h="2837793">
                    <a:moveTo>
                      <a:pt x="696743" y="1308538"/>
                    </a:moveTo>
                    <a:cubicBezTo>
                      <a:pt x="701998" y="1284890"/>
                      <a:pt x="712509" y="1256507"/>
                      <a:pt x="712509" y="1229711"/>
                    </a:cubicBezTo>
                    <a:cubicBezTo>
                      <a:pt x="712509" y="1213092"/>
                      <a:pt x="700774" y="1198536"/>
                      <a:pt x="696743" y="1182414"/>
                    </a:cubicBezTo>
                    <a:lnTo>
                      <a:pt x="665212" y="1056290"/>
                    </a:lnTo>
                    <a:cubicBezTo>
                      <a:pt x="634442" y="748597"/>
                      <a:pt x="638474" y="857239"/>
                      <a:pt x="665212" y="362607"/>
                    </a:cubicBezTo>
                    <a:cubicBezTo>
                      <a:pt x="666109" y="346013"/>
                      <a:pt x="673546" y="330175"/>
                      <a:pt x="680978" y="315311"/>
                    </a:cubicBezTo>
                    <a:cubicBezTo>
                      <a:pt x="689452" y="298364"/>
                      <a:pt x="701999" y="283780"/>
                      <a:pt x="712509" y="268014"/>
                    </a:cubicBezTo>
                    <a:cubicBezTo>
                      <a:pt x="773895" y="83857"/>
                      <a:pt x="696009" y="252986"/>
                      <a:pt x="838633" y="110359"/>
                    </a:cubicBezTo>
                    <a:cubicBezTo>
                      <a:pt x="854398" y="94593"/>
                      <a:pt x="866439" y="73890"/>
                      <a:pt x="885929" y="63062"/>
                    </a:cubicBezTo>
                    <a:cubicBezTo>
                      <a:pt x="885939" y="63056"/>
                      <a:pt x="1004166" y="23650"/>
                      <a:pt x="1027819" y="15766"/>
                    </a:cubicBezTo>
                    <a:lnTo>
                      <a:pt x="1075115" y="0"/>
                    </a:lnTo>
                    <a:cubicBezTo>
                      <a:pt x="1211750" y="5255"/>
                      <a:pt x="1348607" y="6358"/>
                      <a:pt x="1485019" y="15766"/>
                    </a:cubicBezTo>
                    <a:cubicBezTo>
                      <a:pt x="1501598" y="16909"/>
                      <a:pt x="1516093" y="27926"/>
                      <a:pt x="1532315" y="31531"/>
                    </a:cubicBezTo>
                    <a:cubicBezTo>
                      <a:pt x="1563520" y="38465"/>
                      <a:pt x="1595897" y="39544"/>
                      <a:pt x="1626909" y="47297"/>
                    </a:cubicBezTo>
                    <a:cubicBezTo>
                      <a:pt x="1659153" y="55358"/>
                      <a:pt x="1689971" y="68318"/>
                      <a:pt x="1721502" y="78828"/>
                    </a:cubicBezTo>
                    <a:lnTo>
                      <a:pt x="1768798" y="94593"/>
                    </a:lnTo>
                    <a:lnTo>
                      <a:pt x="1816095" y="110359"/>
                    </a:lnTo>
                    <a:lnTo>
                      <a:pt x="1863391" y="126124"/>
                    </a:lnTo>
                    <a:cubicBezTo>
                      <a:pt x="1998939" y="216488"/>
                      <a:pt x="1827440" y="108148"/>
                      <a:pt x="1957984" y="173421"/>
                    </a:cubicBezTo>
                    <a:cubicBezTo>
                      <a:pt x="1974931" y="181895"/>
                      <a:pt x="1988333" y="196478"/>
                      <a:pt x="2005281" y="204952"/>
                    </a:cubicBezTo>
                    <a:cubicBezTo>
                      <a:pt x="2020145" y="212384"/>
                      <a:pt x="2038051" y="212647"/>
                      <a:pt x="2052578" y="220718"/>
                    </a:cubicBezTo>
                    <a:cubicBezTo>
                      <a:pt x="2085705" y="239122"/>
                      <a:pt x="2115640" y="262759"/>
                      <a:pt x="2147171" y="283780"/>
                    </a:cubicBezTo>
                    <a:cubicBezTo>
                      <a:pt x="2162936" y="294290"/>
                      <a:pt x="2181069" y="301913"/>
                      <a:pt x="2194467" y="315311"/>
                    </a:cubicBezTo>
                    <a:lnTo>
                      <a:pt x="2289060" y="409904"/>
                    </a:lnTo>
                    <a:cubicBezTo>
                      <a:pt x="2304826" y="425669"/>
                      <a:pt x="2323990" y="438649"/>
                      <a:pt x="2336357" y="457200"/>
                    </a:cubicBezTo>
                    <a:lnTo>
                      <a:pt x="2399419" y="551793"/>
                    </a:lnTo>
                    <a:cubicBezTo>
                      <a:pt x="2409929" y="583324"/>
                      <a:pt x="2432610" y="613192"/>
                      <a:pt x="2430950" y="646387"/>
                    </a:cubicBezTo>
                    <a:cubicBezTo>
                      <a:pt x="2421170" y="841978"/>
                      <a:pt x="2437351" y="926727"/>
                      <a:pt x="2383653" y="1087821"/>
                    </a:cubicBezTo>
                    <a:lnTo>
                      <a:pt x="2352122" y="1182414"/>
                    </a:lnTo>
                    <a:cubicBezTo>
                      <a:pt x="2346867" y="1198180"/>
                      <a:pt x="2348108" y="1217960"/>
                      <a:pt x="2336357" y="1229711"/>
                    </a:cubicBezTo>
                    <a:cubicBezTo>
                      <a:pt x="2262264" y="1303802"/>
                      <a:pt x="2301427" y="1258457"/>
                      <a:pt x="2225998" y="1371600"/>
                    </a:cubicBezTo>
                    <a:cubicBezTo>
                      <a:pt x="2169730" y="1456002"/>
                      <a:pt x="2207870" y="1405494"/>
                      <a:pt x="2099874" y="1513490"/>
                    </a:cubicBezTo>
                    <a:lnTo>
                      <a:pt x="2052578" y="1560787"/>
                    </a:lnTo>
                    <a:cubicBezTo>
                      <a:pt x="2042067" y="1571298"/>
                      <a:pt x="2035466" y="1588713"/>
                      <a:pt x="2021046" y="1592318"/>
                    </a:cubicBezTo>
                    <a:lnTo>
                      <a:pt x="1957984" y="1608083"/>
                    </a:lnTo>
                    <a:cubicBezTo>
                      <a:pt x="1947474" y="1623849"/>
                      <a:pt x="1939851" y="1641982"/>
                      <a:pt x="1926453" y="1655380"/>
                    </a:cubicBezTo>
                    <a:cubicBezTo>
                      <a:pt x="1831673" y="1750161"/>
                      <a:pt x="1916987" y="1582872"/>
                      <a:pt x="1784564" y="1781504"/>
                    </a:cubicBezTo>
                    <a:cubicBezTo>
                      <a:pt x="1774054" y="1797269"/>
                      <a:pt x="1761507" y="1811853"/>
                      <a:pt x="1753033" y="1828800"/>
                    </a:cubicBezTo>
                    <a:cubicBezTo>
                      <a:pt x="1687761" y="1959343"/>
                      <a:pt x="1796098" y="1787851"/>
                      <a:pt x="1705736" y="1923393"/>
                    </a:cubicBezTo>
                    <a:cubicBezTo>
                      <a:pt x="1652742" y="2082382"/>
                      <a:pt x="1733609" y="1835741"/>
                      <a:pt x="1674205" y="2033752"/>
                    </a:cubicBezTo>
                    <a:cubicBezTo>
                      <a:pt x="1664654" y="2065587"/>
                      <a:pt x="1653184" y="2096814"/>
                      <a:pt x="1642674" y="2128345"/>
                    </a:cubicBezTo>
                    <a:cubicBezTo>
                      <a:pt x="1642672" y="2128350"/>
                      <a:pt x="1611147" y="2222933"/>
                      <a:pt x="1611143" y="2222938"/>
                    </a:cubicBezTo>
                    <a:cubicBezTo>
                      <a:pt x="1579476" y="2270439"/>
                      <a:pt x="1572085" y="2277290"/>
                      <a:pt x="1548081" y="2333297"/>
                    </a:cubicBezTo>
                    <a:cubicBezTo>
                      <a:pt x="1541535" y="2348571"/>
                      <a:pt x="1539747" y="2365729"/>
                      <a:pt x="1532315" y="2380593"/>
                    </a:cubicBezTo>
                    <a:cubicBezTo>
                      <a:pt x="1502957" y="2439308"/>
                      <a:pt x="1497072" y="2422886"/>
                      <a:pt x="1453488" y="2475187"/>
                    </a:cubicBezTo>
                    <a:cubicBezTo>
                      <a:pt x="1441358" y="2489743"/>
                      <a:pt x="1434545" y="2508321"/>
                      <a:pt x="1421957" y="2522483"/>
                    </a:cubicBezTo>
                    <a:cubicBezTo>
                      <a:pt x="1246736" y="2719606"/>
                      <a:pt x="1393034" y="2554467"/>
                      <a:pt x="1280067" y="2648607"/>
                    </a:cubicBezTo>
                    <a:cubicBezTo>
                      <a:pt x="1262939" y="2662880"/>
                      <a:pt x="1252261" y="2685076"/>
                      <a:pt x="1232771" y="2695904"/>
                    </a:cubicBezTo>
                    <a:cubicBezTo>
                      <a:pt x="1203717" y="2712045"/>
                      <a:pt x="1138178" y="2727435"/>
                      <a:pt x="1138178" y="2727435"/>
                    </a:cubicBezTo>
                    <a:cubicBezTo>
                      <a:pt x="1084243" y="2781368"/>
                      <a:pt x="1127449" y="2749823"/>
                      <a:pt x="1027819" y="2774731"/>
                    </a:cubicBezTo>
                    <a:cubicBezTo>
                      <a:pt x="1011697" y="2778762"/>
                      <a:pt x="996501" y="2785932"/>
                      <a:pt x="980522" y="2790497"/>
                    </a:cubicBezTo>
                    <a:cubicBezTo>
                      <a:pt x="913256" y="2809716"/>
                      <a:pt x="911757" y="2805778"/>
                      <a:pt x="838633" y="2822028"/>
                    </a:cubicBezTo>
                    <a:cubicBezTo>
                      <a:pt x="817481" y="2826728"/>
                      <a:pt x="796592" y="2832538"/>
                      <a:pt x="775571" y="2837793"/>
                    </a:cubicBezTo>
                    <a:cubicBezTo>
                      <a:pt x="659957" y="2832538"/>
                      <a:pt x="544094" y="2831257"/>
                      <a:pt x="428729" y="2822028"/>
                    </a:cubicBezTo>
                    <a:cubicBezTo>
                      <a:pt x="412164" y="2820703"/>
                      <a:pt x="397412" y="2810827"/>
                      <a:pt x="381433" y="2806262"/>
                    </a:cubicBezTo>
                    <a:cubicBezTo>
                      <a:pt x="360599" y="2800309"/>
                      <a:pt x="339392" y="2795752"/>
                      <a:pt x="318371" y="2790497"/>
                    </a:cubicBezTo>
                    <a:lnTo>
                      <a:pt x="223778" y="2727435"/>
                    </a:lnTo>
                    <a:lnTo>
                      <a:pt x="176481" y="2695904"/>
                    </a:lnTo>
                    <a:cubicBezTo>
                      <a:pt x="131649" y="2628657"/>
                      <a:pt x="110976" y="2606120"/>
                      <a:pt x="81888" y="2538249"/>
                    </a:cubicBezTo>
                    <a:cubicBezTo>
                      <a:pt x="75342" y="2522974"/>
                      <a:pt x="70687" y="2506931"/>
                      <a:pt x="66122" y="2490952"/>
                    </a:cubicBezTo>
                    <a:cubicBezTo>
                      <a:pt x="60169" y="2470118"/>
                      <a:pt x="56583" y="2448644"/>
                      <a:pt x="50357" y="2427890"/>
                    </a:cubicBezTo>
                    <a:cubicBezTo>
                      <a:pt x="40807" y="2396055"/>
                      <a:pt x="18826" y="2333297"/>
                      <a:pt x="18826" y="2333297"/>
                    </a:cubicBezTo>
                    <a:cubicBezTo>
                      <a:pt x="-655" y="2157975"/>
                      <a:pt x="-11335" y="2134515"/>
                      <a:pt x="18826" y="1923393"/>
                    </a:cubicBezTo>
                    <a:cubicBezTo>
                      <a:pt x="22150" y="1900127"/>
                      <a:pt x="35312" y="1878386"/>
                      <a:pt x="50357" y="1860331"/>
                    </a:cubicBezTo>
                    <a:cubicBezTo>
                      <a:pt x="62487" y="1845775"/>
                      <a:pt x="81888" y="1839310"/>
                      <a:pt x="97653" y="1828800"/>
                    </a:cubicBezTo>
                    <a:cubicBezTo>
                      <a:pt x="102908" y="1813035"/>
                      <a:pt x="103038" y="1794481"/>
                      <a:pt x="113419" y="1781504"/>
                    </a:cubicBezTo>
                    <a:cubicBezTo>
                      <a:pt x="125256" y="1766708"/>
                      <a:pt x="146159" y="1762103"/>
                      <a:pt x="160715" y="1749973"/>
                    </a:cubicBezTo>
                    <a:cubicBezTo>
                      <a:pt x="239444" y="1684365"/>
                      <a:pt x="172191" y="1714616"/>
                      <a:pt x="255309" y="1686911"/>
                    </a:cubicBezTo>
                    <a:cubicBezTo>
                      <a:pt x="271074" y="1676401"/>
                      <a:pt x="288049" y="1667510"/>
                      <a:pt x="302605" y="1655380"/>
                    </a:cubicBezTo>
                    <a:cubicBezTo>
                      <a:pt x="319733" y="1641106"/>
                      <a:pt x="331351" y="1620451"/>
                      <a:pt x="349902" y="1608083"/>
                    </a:cubicBezTo>
                    <a:cubicBezTo>
                      <a:pt x="363729" y="1598865"/>
                      <a:pt x="381433" y="1597573"/>
                      <a:pt x="397198" y="1592318"/>
                    </a:cubicBezTo>
                    <a:lnTo>
                      <a:pt x="539088" y="1497724"/>
                    </a:lnTo>
                    <a:cubicBezTo>
                      <a:pt x="554853" y="1487214"/>
                      <a:pt x="572986" y="1479591"/>
                      <a:pt x="586384" y="1466193"/>
                    </a:cubicBezTo>
                    <a:lnTo>
                      <a:pt x="680978" y="1371600"/>
                    </a:lnTo>
                    <a:cubicBezTo>
                      <a:pt x="703390" y="1304362"/>
                      <a:pt x="691488" y="1332186"/>
                      <a:pt x="696743" y="1308538"/>
                    </a:cubicBezTo>
                    <a:close/>
                  </a:path>
                </a:pathLst>
              </a:cu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85" name="Ovale 84"/>
              <p:cNvSpPr/>
              <p:nvPr/>
            </p:nvSpPr>
            <p:spPr>
              <a:xfrm>
                <a:off x="5616023" y="2351525"/>
                <a:ext cx="507146" cy="794793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86" name="Ovale 85"/>
              <p:cNvSpPr/>
              <p:nvPr/>
            </p:nvSpPr>
            <p:spPr>
              <a:xfrm>
                <a:off x="7521512" y="3357208"/>
                <a:ext cx="157390" cy="286413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87" name="Ovale 86"/>
              <p:cNvSpPr/>
              <p:nvPr/>
            </p:nvSpPr>
            <p:spPr>
              <a:xfrm>
                <a:off x="6296025" y="2495911"/>
                <a:ext cx="358502" cy="594304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88" name="Ovale 87"/>
              <p:cNvSpPr/>
              <p:nvPr/>
            </p:nvSpPr>
            <p:spPr>
              <a:xfrm>
                <a:off x="7179560" y="3099552"/>
                <a:ext cx="192366" cy="393820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89" name="Ovale 88"/>
              <p:cNvSpPr/>
              <p:nvPr/>
            </p:nvSpPr>
            <p:spPr>
              <a:xfrm>
                <a:off x="6787732" y="2603492"/>
                <a:ext cx="323527" cy="558505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</p:grpSp>
        <p:cxnSp>
          <p:nvCxnSpPr>
            <p:cNvPr id="75" name="Connettore 1 74"/>
            <p:cNvCxnSpPr>
              <a:stCxn id="84" idx="61"/>
            </p:cNvCxnSpPr>
            <p:nvPr/>
          </p:nvCxnSpPr>
          <p:spPr>
            <a:xfrm>
              <a:off x="5034846" y="5479118"/>
              <a:ext cx="559609" cy="257771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ttore 1 75"/>
            <p:cNvCxnSpPr/>
            <p:nvPr/>
          </p:nvCxnSpPr>
          <p:spPr>
            <a:xfrm>
              <a:off x="5728401" y="4366423"/>
              <a:ext cx="734487" cy="386657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ttore 1 76"/>
            <p:cNvCxnSpPr/>
            <p:nvPr/>
          </p:nvCxnSpPr>
          <p:spPr>
            <a:xfrm>
              <a:off x="6446099" y="4411106"/>
              <a:ext cx="550862" cy="257771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ttore 1 77"/>
            <p:cNvCxnSpPr/>
            <p:nvPr/>
          </p:nvCxnSpPr>
          <p:spPr>
            <a:xfrm>
              <a:off x="5702505" y="3756414"/>
              <a:ext cx="1075496" cy="465418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ttore 1 78"/>
            <p:cNvCxnSpPr/>
            <p:nvPr/>
          </p:nvCxnSpPr>
          <p:spPr>
            <a:xfrm>
              <a:off x="6250842" y="3563269"/>
              <a:ext cx="1206657" cy="472581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ttore 1 79"/>
            <p:cNvCxnSpPr/>
            <p:nvPr/>
          </p:nvCxnSpPr>
          <p:spPr>
            <a:xfrm>
              <a:off x="5939779" y="3267478"/>
              <a:ext cx="979316" cy="37949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ttore 1 80"/>
            <p:cNvCxnSpPr>
              <a:endCxn id="84" idx="48"/>
            </p:cNvCxnSpPr>
            <p:nvPr/>
          </p:nvCxnSpPr>
          <p:spPr>
            <a:xfrm>
              <a:off x="5352574" y="5311890"/>
              <a:ext cx="839414" cy="572825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ttore 1 81"/>
            <p:cNvCxnSpPr/>
            <p:nvPr/>
          </p:nvCxnSpPr>
          <p:spPr>
            <a:xfrm>
              <a:off x="5247000" y="4982304"/>
              <a:ext cx="1014292" cy="565667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ttore 1 82"/>
            <p:cNvCxnSpPr/>
            <p:nvPr/>
          </p:nvCxnSpPr>
          <p:spPr>
            <a:xfrm>
              <a:off x="5859263" y="4930284"/>
              <a:ext cx="900624" cy="257771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896" name="CasellaDiTesto 2"/>
          <p:cNvSpPr txBox="1">
            <a:spLocks noChangeArrowheads="1"/>
          </p:cNvSpPr>
          <p:nvPr/>
        </p:nvSpPr>
        <p:spPr bwMode="auto">
          <a:xfrm>
            <a:off x="250825" y="0"/>
            <a:ext cx="86423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Mitochondrial mechanisms have been implicated in the pathophysiology of acute stroke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>
                <a:ea typeface="ＭＳ Ｐゴシック" pitchFamily="34" charset="-128"/>
              </a:rPr>
              <a:t>MITO CHALLENGES</a:t>
            </a:r>
          </a:p>
        </p:txBody>
      </p:sp>
      <p:sp>
        <p:nvSpPr>
          <p:cNvPr id="38914" name="CasellaDiTesto 3"/>
          <p:cNvSpPr txBox="1">
            <a:spLocks noChangeArrowheads="1"/>
          </p:cNvSpPr>
          <p:nvPr/>
        </p:nvSpPr>
        <p:spPr bwMode="auto">
          <a:xfrm>
            <a:off x="900113" y="2133600"/>
            <a:ext cx="6696075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Tx/>
              <a:buChar char="-"/>
            </a:pPr>
            <a:r>
              <a:rPr lang="it-IT"/>
              <a:t>MT HAPLOGROUP(S) &amp; OXPHOS SNP(S) INFLUENCING THE CLINICAL AND FUNCTIONAL OUTCOME (mRS, NIHSS; BI). Chinnerry study negative </a:t>
            </a:r>
          </a:p>
          <a:p>
            <a:pPr marL="285750" indent="-285750">
              <a:buFontTx/>
              <a:buChar char="-"/>
            </a:pPr>
            <a:r>
              <a:rPr lang="it-IT"/>
              <a:t>MT HAPLOGROUP(S) &amp; OXPHOS SNP(S) INFLUENCING THE POSITIVE –or negative- RESPONSE TO ACTLYLISE </a:t>
            </a:r>
          </a:p>
          <a:p>
            <a:pPr marL="285750" indent="-285750">
              <a:buFontTx/>
              <a:buChar char="-"/>
            </a:pPr>
            <a:endParaRPr lang="it-IT"/>
          </a:p>
          <a:p>
            <a:pPr marL="285750" indent="-285750"/>
            <a:r>
              <a:rPr lang="it-IT"/>
              <a:t>			WORK IN PROGRESS</a:t>
            </a:r>
          </a:p>
          <a:p>
            <a:pPr marL="285750" indent="-285750"/>
            <a:r>
              <a:rPr lang="it-IT"/>
              <a:t>			1.MT HAPLOGROUPS</a:t>
            </a:r>
          </a:p>
          <a:p>
            <a:pPr marL="285750" indent="-285750"/>
            <a:r>
              <a:rPr lang="it-IT"/>
              <a:t>			2.D-LOOP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http://www.eatdrinkandbeskinny.com/wp-content/uploads/2013/04/wecando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8463" y="1096963"/>
            <a:ext cx="3492500" cy="456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3924300" y="469900"/>
            <a:ext cx="4824413" cy="56324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36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Arial" pitchFamily="34" charset="0"/>
              </a:rPr>
              <a:t>MITO CHALLENGES IN STROKE</a:t>
            </a:r>
          </a:p>
          <a:p>
            <a:pPr algn="ctr">
              <a:lnSpc>
                <a:spcPct val="150000"/>
              </a:lnSpc>
              <a:defRPr/>
            </a:pPr>
            <a:endParaRPr lang="it-IT" altLang="it-IT" sz="3200" b="1" dirty="0">
              <a:solidFill>
                <a:srgbClr val="002060"/>
              </a:solidFill>
              <a:latin typeface="Calibri Light" panose="020F0302020204030204" pitchFamily="34" charset="0"/>
              <a:ea typeface="+mn-ea"/>
              <a:cs typeface="Arial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it-IT" altLang="it-IT" sz="2000" dirty="0">
                <a:latin typeface="Calibri Light" panose="020F0302020204030204" pitchFamily="34" charset="0"/>
                <a:ea typeface="+mn-ea"/>
                <a:cs typeface="Arial" pitchFamily="34" charset="0"/>
              </a:rPr>
              <a:t>-EPIDEMIOLOGY OF MTDNA RELATED STROKE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r>
              <a:rPr lang="en-US" altLang="it-IT" sz="2000" dirty="0">
                <a:latin typeface="Calibri Light" panose="020F0302020204030204" pitchFamily="34" charset="0"/>
                <a:ea typeface="+mn-ea"/>
                <a:cs typeface="Arial" pitchFamily="34" charset="0"/>
              </a:rPr>
              <a:t>MT HAPLOGROUPS AND STROKE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r>
              <a:rPr lang="en-US" altLang="it-IT" sz="2000" b="1" dirty="0">
                <a:solidFill>
                  <a:srgbClr val="C00000"/>
                </a:solidFill>
                <a:latin typeface="Calibri Light" panose="020F0302020204030204" pitchFamily="34" charset="0"/>
                <a:ea typeface="+mn-ea"/>
                <a:cs typeface="Arial" pitchFamily="34" charset="0"/>
              </a:rPr>
              <a:t>MT - GENDER AND STROKE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r>
              <a:rPr lang="en-US" altLang="it-IT" sz="2000" dirty="0">
                <a:latin typeface="Calibri Light" panose="020F0302020204030204" pitchFamily="34" charset="0"/>
                <a:ea typeface="+mn-ea"/>
                <a:cs typeface="Arial" pitchFamily="34" charset="0"/>
              </a:rPr>
              <a:t>MT AND STROKE THERAPIES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r>
              <a:rPr lang="en-US" altLang="it-IT" sz="2000" dirty="0">
                <a:latin typeface="Calibri Light" panose="020F0302020204030204" pitchFamily="34" charset="0"/>
                <a:ea typeface="+mn-ea"/>
                <a:cs typeface="Arial" pitchFamily="34" charset="0"/>
              </a:rPr>
              <a:t>MT AND NEUROPROTECTION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endParaRPr lang="en-US" altLang="it-IT" sz="2000" dirty="0">
              <a:latin typeface="Calibri Light" panose="020F0302020204030204" pitchFamily="34" charset="0"/>
              <a:ea typeface="+mn-ea"/>
              <a:cs typeface="Arial" pitchFamily="34" charset="0"/>
            </a:endParaRP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endParaRPr lang="en-US" altLang="it-IT" sz="2000" dirty="0">
              <a:latin typeface="Calibri Light" panose="020F0302020204030204" pitchFamily="34" charset="0"/>
              <a:ea typeface="+mn-ea"/>
              <a:cs typeface="Arial" pitchFamily="34" charset="0"/>
            </a:endParaRPr>
          </a:p>
          <a:p>
            <a:pPr algn="ctr">
              <a:lnSpc>
                <a:spcPct val="150000"/>
              </a:lnSpc>
              <a:defRPr/>
            </a:pPr>
            <a:endParaRPr lang="it-IT" altLang="it-IT" sz="2000" dirty="0">
              <a:latin typeface="Calibri Light" panose="020F0302020204030204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476250"/>
            <a:ext cx="4826000" cy="229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CasellaDiTesto 2"/>
          <p:cNvSpPr txBox="1">
            <a:spLocks noChangeArrowheads="1"/>
          </p:cNvSpPr>
          <p:nvPr/>
        </p:nvSpPr>
        <p:spPr bwMode="auto">
          <a:xfrm>
            <a:off x="1187450" y="3573463"/>
            <a:ext cx="72009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ONGOING: MELAS phenotype vs gender in our cohort (110 mt pts &gt; 1300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 descr="http://www.eatdrinkandbeskinny.com/wp-content/uploads/2013/04/wecando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8463" y="1096963"/>
            <a:ext cx="3492500" cy="456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3924300" y="469900"/>
            <a:ext cx="4824413" cy="56324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36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Arial" pitchFamily="34" charset="0"/>
              </a:rPr>
              <a:t>MITO CHALLENGES IN STROKE</a:t>
            </a:r>
          </a:p>
          <a:p>
            <a:pPr algn="ctr">
              <a:lnSpc>
                <a:spcPct val="150000"/>
              </a:lnSpc>
              <a:defRPr/>
            </a:pPr>
            <a:endParaRPr lang="it-IT" altLang="it-IT" sz="3200" b="1" dirty="0">
              <a:solidFill>
                <a:srgbClr val="002060"/>
              </a:solidFill>
              <a:latin typeface="Calibri Light" panose="020F0302020204030204" pitchFamily="34" charset="0"/>
              <a:ea typeface="+mn-ea"/>
              <a:cs typeface="Arial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it-IT" altLang="it-IT" sz="2000" dirty="0">
                <a:latin typeface="Calibri Light" panose="020F0302020204030204" pitchFamily="34" charset="0"/>
                <a:ea typeface="+mn-ea"/>
                <a:cs typeface="Arial" pitchFamily="34" charset="0"/>
              </a:rPr>
              <a:t>-EPIDEMIOLOGY OF MTDNA RELATED STROKE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r>
              <a:rPr lang="en-US" altLang="it-IT" sz="2000" dirty="0">
                <a:latin typeface="Calibri Light" panose="020F0302020204030204" pitchFamily="34" charset="0"/>
                <a:ea typeface="+mn-ea"/>
                <a:cs typeface="Arial" pitchFamily="34" charset="0"/>
              </a:rPr>
              <a:t>MT HAPLOGROUPS AND STROKE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r>
              <a:rPr lang="en-US" altLang="it-IT" sz="2000" dirty="0">
                <a:latin typeface="Calibri Light" panose="020F0302020204030204" pitchFamily="34" charset="0"/>
                <a:ea typeface="+mn-ea"/>
                <a:cs typeface="Arial" pitchFamily="34" charset="0"/>
              </a:rPr>
              <a:t>MT - GENDER AND STROKE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r>
              <a:rPr lang="en-US" altLang="it-IT" sz="2000" b="1" dirty="0">
                <a:solidFill>
                  <a:srgbClr val="C00000"/>
                </a:solidFill>
                <a:latin typeface="Calibri Light" panose="020F0302020204030204" pitchFamily="34" charset="0"/>
                <a:ea typeface="+mn-ea"/>
                <a:cs typeface="Arial" pitchFamily="34" charset="0"/>
              </a:rPr>
              <a:t>MT AND STROKE THERAPIES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r>
              <a:rPr lang="en-US" altLang="it-IT" sz="2000" dirty="0">
                <a:solidFill>
                  <a:srgbClr val="FF0000"/>
                </a:solidFill>
                <a:latin typeface="Calibri Light" panose="020F0302020204030204" pitchFamily="34" charset="0"/>
                <a:ea typeface="+mn-ea"/>
                <a:cs typeface="Arial" pitchFamily="34" charset="0"/>
              </a:rPr>
              <a:t>MT AND NEUROPROTECTION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endParaRPr lang="en-US" altLang="it-IT" sz="2000" dirty="0">
              <a:latin typeface="Calibri Light" panose="020F0302020204030204" pitchFamily="34" charset="0"/>
              <a:ea typeface="+mn-ea"/>
              <a:cs typeface="Arial" pitchFamily="34" charset="0"/>
            </a:endParaRP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endParaRPr lang="en-US" altLang="it-IT" sz="2000" dirty="0">
              <a:latin typeface="Calibri Light" panose="020F0302020204030204" pitchFamily="34" charset="0"/>
              <a:ea typeface="+mn-ea"/>
              <a:cs typeface="Arial" pitchFamily="34" charset="0"/>
            </a:endParaRPr>
          </a:p>
          <a:p>
            <a:pPr algn="ctr">
              <a:lnSpc>
                <a:spcPct val="150000"/>
              </a:lnSpc>
              <a:defRPr/>
            </a:pPr>
            <a:endParaRPr lang="it-IT" altLang="it-IT" sz="2000" dirty="0">
              <a:latin typeface="Calibri Light" panose="020F0302020204030204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/>
          <p:cNvPicPr>
            <a:picLocks noChangeAspect="1" noChangeArrowheads="1"/>
          </p:cNvPicPr>
          <p:nvPr/>
        </p:nvPicPr>
        <p:blipFill>
          <a:blip r:embed="rId2" cstate="print"/>
          <a:srcRect b="50000"/>
          <a:stretch>
            <a:fillRect/>
          </a:stretch>
        </p:blipFill>
        <p:spPr bwMode="auto">
          <a:xfrm>
            <a:off x="468313" y="333375"/>
            <a:ext cx="6627812" cy="258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938" y="3068638"/>
            <a:ext cx="4464050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0" y="239713"/>
            <a:ext cx="7751763" cy="540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611188" y="5815013"/>
            <a:ext cx="4451350" cy="523875"/>
          </a:xfrm>
          <a:prstGeom prst="rect">
            <a:avLst/>
          </a:prstGeom>
          <a:solidFill>
            <a:srgbClr val="ECD6C8"/>
          </a:solidFill>
          <a:ln w="9525">
            <a:solidFill>
              <a:srgbClr val="D19049"/>
            </a:solidFill>
            <a:miter lim="800000"/>
            <a:headEnd/>
            <a:tailEnd/>
          </a:ln>
          <a:effectLst>
            <a:outerShdw dist="25400" dir="5400000" rotWithShape="0">
              <a:srgbClr val="808080">
                <a:alpha val="34998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it-IT" sz="2800" dirty="0">
                <a:solidFill>
                  <a:schemeClr val="dk1"/>
                </a:solidFill>
                <a:latin typeface="+mn-lt"/>
                <a:ea typeface="+mn-ea"/>
              </a:rPr>
              <a:t>A LOT OF MITO FOOTPRINTS!</a:t>
            </a:r>
          </a:p>
        </p:txBody>
      </p:sp>
      <p:grpSp>
        <p:nvGrpSpPr>
          <p:cNvPr id="44035" name="Gruppo 3"/>
          <p:cNvGrpSpPr>
            <a:grpSpLocks/>
          </p:cNvGrpSpPr>
          <p:nvPr/>
        </p:nvGrpSpPr>
        <p:grpSpPr bwMode="auto">
          <a:xfrm rot="3777565">
            <a:off x="5345906" y="6109494"/>
            <a:ext cx="509588" cy="755650"/>
            <a:chOff x="5076056" y="2348880"/>
            <a:chExt cx="2605684" cy="3701889"/>
          </a:xfrm>
        </p:grpSpPr>
        <p:grpSp>
          <p:nvGrpSpPr>
            <p:cNvPr id="44104" name="Gruppo 4"/>
            <p:cNvGrpSpPr>
              <a:grpSpLocks/>
            </p:cNvGrpSpPr>
            <p:nvPr/>
          </p:nvGrpSpPr>
          <p:grpSpPr bwMode="auto">
            <a:xfrm>
              <a:off x="5076056" y="2348880"/>
              <a:ext cx="2605684" cy="3701889"/>
              <a:chOff x="5076056" y="2348880"/>
              <a:chExt cx="2605684" cy="3701889"/>
            </a:xfrm>
          </p:grpSpPr>
          <p:sp>
            <p:nvSpPr>
              <p:cNvPr id="15" name="Figura a mano libera 14"/>
              <p:cNvSpPr/>
              <p:nvPr/>
            </p:nvSpPr>
            <p:spPr>
              <a:xfrm>
                <a:off x="4988099" y="3335601"/>
                <a:ext cx="2427101" cy="2838636"/>
              </a:xfrm>
              <a:custGeom>
                <a:avLst/>
                <a:gdLst>
                  <a:gd name="connsiteX0" fmla="*/ 696743 w 2431036"/>
                  <a:gd name="connsiteY0" fmla="*/ 1308538 h 2837793"/>
                  <a:gd name="connsiteX1" fmla="*/ 712509 w 2431036"/>
                  <a:gd name="connsiteY1" fmla="*/ 1229711 h 2837793"/>
                  <a:gd name="connsiteX2" fmla="*/ 696743 w 2431036"/>
                  <a:gd name="connsiteY2" fmla="*/ 1182414 h 2837793"/>
                  <a:gd name="connsiteX3" fmla="*/ 665212 w 2431036"/>
                  <a:gd name="connsiteY3" fmla="*/ 1056290 h 2837793"/>
                  <a:gd name="connsiteX4" fmla="*/ 665212 w 2431036"/>
                  <a:gd name="connsiteY4" fmla="*/ 362607 h 2837793"/>
                  <a:gd name="connsiteX5" fmla="*/ 680978 w 2431036"/>
                  <a:gd name="connsiteY5" fmla="*/ 315311 h 2837793"/>
                  <a:gd name="connsiteX6" fmla="*/ 712509 w 2431036"/>
                  <a:gd name="connsiteY6" fmla="*/ 268014 h 2837793"/>
                  <a:gd name="connsiteX7" fmla="*/ 838633 w 2431036"/>
                  <a:gd name="connsiteY7" fmla="*/ 110359 h 2837793"/>
                  <a:gd name="connsiteX8" fmla="*/ 885929 w 2431036"/>
                  <a:gd name="connsiteY8" fmla="*/ 63062 h 2837793"/>
                  <a:gd name="connsiteX9" fmla="*/ 1027819 w 2431036"/>
                  <a:gd name="connsiteY9" fmla="*/ 15766 h 2837793"/>
                  <a:gd name="connsiteX10" fmla="*/ 1075115 w 2431036"/>
                  <a:gd name="connsiteY10" fmla="*/ 0 h 2837793"/>
                  <a:gd name="connsiteX11" fmla="*/ 1485019 w 2431036"/>
                  <a:gd name="connsiteY11" fmla="*/ 15766 h 2837793"/>
                  <a:gd name="connsiteX12" fmla="*/ 1532315 w 2431036"/>
                  <a:gd name="connsiteY12" fmla="*/ 31531 h 2837793"/>
                  <a:gd name="connsiteX13" fmla="*/ 1626909 w 2431036"/>
                  <a:gd name="connsiteY13" fmla="*/ 47297 h 2837793"/>
                  <a:gd name="connsiteX14" fmla="*/ 1721502 w 2431036"/>
                  <a:gd name="connsiteY14" fmla="*/ 78828 h 2837793"/>
                  <a:gd name="connsiteX15" fmla="*/ 1768798 w 2431036"/>
                  <a:gd name="connsiteY15" fmla="*/ 94593 h 2837793"/>
                  <a:gd name="connsiteX16" fmla="*/ 1816095 w 2431036"/>
                  <a:gd name="connsiteY16" fmla="*/ 110359 h 2837793"/>
                  <a:gd name="connsiteX17" fmla="*/ 1863391 w 2431036"/>
                  <a:gd name="connsiteY17" fmla="*/ 126124 h 2837793"/>
                  <a:gd name="connsiteX18" fmla="*/ 1957984 w 2431036"/>
                  <a:gd name="connsiteY18" fmla="*/ 173421 h 2837793"/>
                  <a:gd name="connsiteX19" fmla="*/ 2005281 w 2431036"/>
                  <a:gd name="connsiteY19" fmla="*/ 204952 h 2837793"/>
                  <a:gd name="connsiteX20" fmla="*/ 2052578 w 2431036"/>
                  <a:gd name="connsiteY20" fmla="*/ 220718 h 2837793"/>
                  <a:gd name="connsiteX21" fmla="*/ 2147171 w 2431036"/>
                  <a:gd name="connsiteY21" fmla="*/ 283780 h 2837793"/>
                  <a:gd name="connsiteX22" fmla="*/ 2194467 w 2431036"/>
                  <a:gd name="connsiteY22" fmla="*/ 315311 h 2837793"/>
                  <a:gd name="connsiteX23" fmla="*/ 2289060 w 2431036"/>
                  <a:gd name="connsiteY23" fmla="*/ 409904 h 2837793"/>
                  <a:gd name="connsiteX24" fmla="*/ 2336357 w 2431036"/>
                  <a:gd name="connsiteY24" fmla="*/ 457200 h 2837793"/>
                  <a:gd name="connsiteX25" fmla="*/ 2399419 w 2431036"/>
                  <a:gd name="connsiteY25" fmla="*/ 551793 h 2837793"/>
                  <a:gd name="connsiteX26" fmla="*/ 2430950 w 2431036"/>
                  <a:gd name="connsiteY26" fmla="*/ 646387 h 2837793"/>
                  <a:gd name="connsiteX27" fmla="*/ 2383653 w 2431036"/>
                  <a:gd name="connsiteY27" fmla="*/ 1087821 h 2837793"/>
                  <a:gd name="connsiteX28" fmla="*/ 2352122 w 2431036"/>
                  <a:gd name="connsiteY28" fmla="*/ 1182414 h 2837793"/>
                  <a:gd name="connsiteX29" fmla="*/ 2336357 w 2431036"/>
                  <a:gd name="connsiteY29" fmla="*/ 1229711 h 2837793"/>
                  <a:gd name="connsiteX30" fmla="*/ 2225998 w 2431036"/>
                  <a:gd name="connsiteY30" fmla="*/ 1371600 h 2837793"/>
                  <a:gd name="connsiteX31" fmla="*/ 2099874 w 2431036"/>
                  <a:gd name="connsiteY31" fmla="*/ 1513490 h 2837793"/>
                  <a:gd name="connsiteX32" fmla="*/ 2052578 w 2431036"/>
                  <a:gd name="connsiteY32" fmla="*/ 1560787 h 2837793"/>
                  <a:gd name="connsiteX33" fmla="*/ 2021046 w 2431036"/>
                  <a:gd name="connsiteY33" fmla="*/ 1592318 h 2837793"/>
                  <a:gd name="connsiteX34" fmla="*/ 1957984 w 2431036"/>
                  <a:gd name="connsiteY34" fmla="*/ 1608083 h 2837793"/>
                  <a:gd name="connsiteX35" fmla="*/ 1926453 w 2431036"/>
                  <a:gd name="connsiteY35" fmla="*/ 1655380 h 2837793"/>
                  <a:gd name="connsiteX36" fmla="*/ 1784564 w 2431036"/>
                  <a:gd name="connsiteY36" fmla="*/ 1781504 h 2837793"/>
                  <a:gd name="connsiteX37" fmla="*/ 1753033 w 2431036"/>
                  <a:gd name="connsiteY37" fmla="*/ 1828800 h 2837793"/>
                  <a:gd name="connsiteX38" fmla="*/ 1705736 w 2431036"/>
                  <a:gd name="connsiteY38" fmla="*/ 1923393 h 2837793"/>
                  <a:gd name="connsiteX39" fmla="*/ 1674205 w 2431036"/>
                  <a:gd name="connsiteY39" fmla="*/ 2033752 h 2837793"/>
                  <a:gd name="connsiteX40" fmla="*/ 1642674 w 2431036"/>
                  <a:gd name="connsiteY40" fmla="*/ 2128345 h 2837793"/>
                  <a:gd name="connsiteX41" fmla="*/ 1611143 w 2431036"/>
                  <a:gd name="connsiteY41" fmla="*/ 2222938 h 2837793"/>
                  <a:gd name="connsiteX42" fmla="*/ 1548081 w 2431036"/>
                  <a:gd name="connsiteY42" fmla="*/ 2333297 h 2837793"/>
                  <a:gd name="connsiteX43" fmla="*/ 1532315 w 2431036"/>
                  <a:gd name="connsiteY43" fmla="*/ 2380593 h 2837793"/>
                  <a:gd name="connsiteX44" fmla="*/ 1453488 w 2431036"/>
                  <a:gd name="connsiteY44" fmla="*/ 2475187 h 2837793"/>
                  <a:gd name="connsiteX45" fmla="*/ 1421957 w 2431036"/>
                  <a:gd name="connsiteY45" fmla="*/ 2522483 h 2837793"/>
                  <a:gd name="connsiteX46" fmla="*/ 1280067 w 2431036"/>
                  <a:gd name="connsiteY46" fmla="*/ 2648607 h 2837793"/>
                  <a:gd name="connsiteX47" fmla="*/ 1232771 w 2431036"/>
                  <a:gd name="connsiteY47" fmla="*/ 2695904 h 2837793"/>
                  <a:gd name="connsiteX48" fmla="*/ 1138178 w 2431036"/>
                  <a:gd name="connsiteY48" fmla="*/ 2727435 h 2837793"/>
                  <a:gd name="connsiteX49" fmla="*/ 1027819 w 2431036"/>
                  <a:gd name="connsiteY49" fmla="*/ 2774731 h 2837793"/>
                  <a:gd name="connsiteX50" fmla="*/ 980522 w 2431036"/>
                  <a:gd name="connsiteY50" fmla="*/ 2790497 h 2837793"/>
                  <a:gd name="connsiteX51" fmla="*/ 838633 w 2431036"/>
                  <a:gd name="connsiteY51" fmla="*/ 2822028 h 2837793"/>
                  <a:gd name="connsiteX52" fmla="*/ 775571 w 2431036"/>
                  <a:gd name="connsiteY52" fmla="*/ 2837793 h 2837793"/>
                  <a:gd name="connsiteX53" fmla="*/ 428729 w 2431036"/>
                  <a:gd name="connsiteY53" fmla="*/ 2822028 h 2837793"/>
                  <a:gd name="connsiteX54" fmla="*/ 381433 w 2431036"/>
                  <a:gd name="connsiteY54" fmla="*/ 2806262 h 2837793"/>
                  <a:gd name="connsiteX55" fmla="*/ 318371 w 2431036"/>
                  <a:gd name="connsiteY55" fmla="*/ 2790497 h 2837793"/>
                  <a:gd name="connsiteX56" fmla="*/ 223778 w 2431036"/>
                  <a:gd name="connsiteY56" fmla="*/ 2727435 h 2837793"/>
                  <a:gd name="connsiteX57" fmla="*/ 176481 w 2431036"/>
                  <a:gd name="connsiteY57" fmla="*/ 2695904 h 2837793"/>
                  <a:gd name="connsiteX58" fmla="*/ 81888 w 2431036"/>
                  <a:gd name="connsiteY58" fmla="*/ 2538249 h 2837793"/>
                  <a:gd name="connsiteX59" fmla="*/ 66122 w 2431036"/>
                  <a:gd name="connsiteY59" fmla="*/ 2490952 h 2837793"/>
                  <a:gd name="connsiteX60" fmla="*/ 50357 w 2431036"/>
                  <a:gd name="connsiteY60" fmla="*/ 2427890 h 2837793"/>
                  <a:gd name="connsiteX61" fmla="*/ 18826 w 2431036"/>
                  <a:gd name="connsiteY61" fmla="*/ 2333297 h 2837793"/>
                  <a:gd name="connsiteX62" fmla="*/ 18826 w 2431036"/>
                  <a:gd name="connsiteY62" fmla="*/ 1923393 h 2837793"/>
                  <a:gd name="connsiteX63" fmla="*/ 50357 w 2431036"/>
                  <a:gd name="connsiteY63" fmla="*/ 1860331 h 2837793"/>
                  <a:gd name="connsiteX64" fmla="*/ 97653 w 2431036"/>
                  <a:gd name="connsiteY64" fmla="*/ 1828800 h 2837793"/>
                  <a:gd name="connsiteX65" fmla="*/ 113419 w 2431036"/>
                  <a:gd name="connsiteY65" fmla="*/ 1781504 h 2837793"/>
                  <a:gd name="connsiteX66" fmla="*/ 160715 w 2431036"/>
                  <a:gd name="connsiteY66" fmla="*/ 1749973 h 2837793"/>
                  <a:gd name="connsiteX67" fmla="*/ 255309 w 2431036"/>
                  <a:gd name="connsiteY67" fmla="*/ 1686911 h 2837793"/>
                  <a:gd name="connsiteX68" fmla="*/ 302605 w 2431036"/>
                  <a:gd name="connsiteY68" fmla="*/ 1655380 h 2837793"/>
                  <a:gd name="connsiteX69" fmla="*/ 349902 w 2431036"/>
                  <a:gd name="connsiteY69" fmla="*/ 1608083 h 2837793"/>
                  <a:gd name="connsiteX70" fmla="*/ 397198 w 2431036"/>
                  <a:gd name="connsiteY70" fmla="*/ 1592318 h 2837793"/>
                  <a:gd name="connsiteX71" fmla="*/ 539088 w 2431036"/>
                  <a:gd name="connsiteY71" fmla="*/ 1497724 h 2837793"/>
                  <a:gd name="connsiteX72" fmla="*/ 586384 w 2431036"/>
                  <a:gd name="connsiteY72" fmla="*/ 1466193 h 2837793"/>
                  <a:gd name="connsiteX73" fmla="*/ 680978 w 2431036"/>
                  <a:gd name="connsiteY73" fmla="*/ 1371600 h 2837793"/>
                  <a:gd name="connsiteX74" fmla="*/ 696743 w 2431036"/>
                  <a:gd name="connsiteY74" fmla="*/ 1308538 h 2837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2431036" h="2837793">
                    <a:moveTo>
                      <a:pt x="696743" y="1308538"/>
                    </a:moveTo>
                    <a:cubicBezTo>
                      <a:pt x="701998" y="1284890"/>
                      <a:pt x="712509" y="1256507"/>
                      <a:pt x="712509" y="1229711"/>
                    </a:cubicBezTo>
                    <a:cubicBezTo>
                      <a:pt x="712509" y="1213092"/>
                      <a:pt x="700774" y="1198536"/>
                      <a:pt x="696743" y="1182414"/>
                    </a:cubicBezTo>
                    <a:lnTo>
                      <a:pt x="665212" y="1056290"/>
                    </a:lnTo>
                    <a:cubicBezTo>
                      <a:pt x="634442" y="748597"/>
                      <a:pt x="638474" y="857239"/>
                      <a:pt x="665212" y="362607"/>
                    </a:cubicBezTo>
                    <a:cubicBezTo>
                      <a:pt x="666109" y="346013"/>
                      <a:pt x="673546" y="330175"/>
                      <a:pt x="680978" y="315311"/>
                    </a:cubicBezTo>
                    <a:cubicBezTo>
                      <a:pt x="689452" y="298364"/>
                      <a:pt x="701999" y="283780"/>
                      <a:pt x="712509" y="268014"/>
                    </a:cubicBezTo>
                    <a:cubicBezTo>
                      <a:pt x="773895" y="83857"/>
                      <a:pt x="696009" y="252986"/>
                      <a:pt x="838633" y="110359"/>
                    </a:cubicBezTo>
                    <a:cubicBezTo>
                      <a:pt x="854398" y="94593"/>
                      <a:pt x="866439" y="73890"/>
                      <a:pt x="885929" y="63062"/>
                    </a:cubicBezTo>
                    <a:cubicBezTo>
                      <a:pt x="885939" y="63056"/>
                      <a:pt x="1004166" y="23650"/>
                      <a:pt x="1027819" y="15766"/>
                    </a:cubicBezTo>
                    <a:lnTo>
                      <a:pt x="1075115" y="0"/>
                    </a:lnTo>
                    <a:cubicBezTo>
                      <a:pt x="1211750" y="5255"/>
                      <a:pt x="1348607" y="6358"/>
                      <a:pt x="1485019" y="15766"/>
                    </a:cubicBezTo>
                    <a:cubicBezTo>
                      <a:pt x="1501598" y="16909"/>
                      <a:pt x="1516093" y="27926"/>
                      <a:pt x="1532315" y="31531"/>
                    </a:cubicBezTo>
                    <a:cubicBezTo>
                      <a:pt x="1563520" y="38465"/>
                      <a:pt x="1595897" y="39544"/>
                      <a:pt x="1626909" y="47297"/>
                    </a:cubicBezTo>
                    <a:cubicBezTo>
                      <a:pt x="1659153" y="55358"/>
                      <a:pt x="1689971" y="68318"/>
                      <a:pt x="1721502" y="78828"/>
                    </a:cubicBezTo>
                    <a:lnTo>
                      <a:pt x="1768798" y="94593"/>
                    </a:lnTo>
                    <a:lnTo>
                      <a:pt x="1816095" y="110359"/>
                    </a:lnTo>
                    <a:lnTo>
                      <a:pt x="1863391" y="126124"/>
                    </a:lnTo>
                    <a:cubicBezTo>
                      <a:pt x="1998939" y="216488"/>
                      <a:pt x="1827440" y="108148"/>
                      <a:pt x="1957984" y="173421"/>
                    </a:cubicBezTo>
                    <a:cubicBezTo>
                      <a:pt x="1974931" y="181895"/>
                      <a:pt x="1988333" y="196478"/>
                      <a:pt x="2005281" y="204952"/>
                    </a:cubicBezTo>
                    <a:cubicBezTo>
                      <a:pt x="2020145" y="212384"/>
                      <a:pt x="2038051" y="212647"/>
                      <a:pt x="2052578" y="220718"/>
                    </a:cubicBezTo>
                    <a:cubicBezTo>
                      <a:pt x="2085705" y="239122"/>
                      <a:pt x="2115640" y="262759"/>
                      <a:pt x="2147171" y="283780"/>
                    </a:cubicBezTo>
                    <a:cubicBezTo>
                      <a:pt x="2162936" y="294290"/>
                      <a:pt x="2181069" y="301913"/>
                      <a:pt x="2194467" y="315311"/>
                    </a:cubicBezTo>
                    <a:lnTo>
                      <a:pt x="2289060" y="409904"/>
                    </a:lnTo>
                    <a:cubicBezTo>
                      <a:pt x="2304826" y="425669"/>
                      <a:pt x="2323990" y="438649"/>
                      <a:pt x="2336357" y="457200"/>
                    </a:cubicBezTo>
                    <a:lnTo>
                      <a:pt x="2399419" y="551793"/>
                    </a:lnTo>
                    <a:cubicBezTo>
                      <a:pt x="2409929" y="583324"/>
                      <a:pt x="2432610" y="613192"/>
                      <a:pt x="2430950" y="646387"/>
                    </a:cubicBezTo>
                    <a:cubicBezTo>
                      <a:pt x="2421170" y="841978"/>
                      <a:pt x="2437351" y="926727"/>
                      <a:pt x="2383653" y="1087821"/>
                    </a:cubicBezTo>
                    <a:lnTo>
                      <a:pt x="2352122" y="1182414"/>
                    </a:lnTo>
                    <a:cubicBezTo>
                      <a:pt x="2346867" y="1198180"/>
                      <a:pt x="2348108" y="1217960"/>
                      <a:pt x="2336357" y="1229711"/>
                    </a:cubicBezTo>
                    <a:cubicBezTo>
                      <a:pt x="2262264" y="1303802"/>
                      <a:pt x="2301427" y="1258457"/>
                      <a:pt x="2225998" y="1371600"/>
                    </a:cubicBezTo>
                    <a:cubicBezTo>
                      <a:pt x="2169730" y="1456002"/>
                      <a:pt x="2207870" y="1405494"/>
                      <a:pt x="2099874" y="1513490"/>
                    </a:cubicBezTo>
                    <a:lnTo>
                      <a:pt x="2052578" y="1560787"/>
                    </a:lnTo>
                    <a:cubicBezTo>
                      <a:pt x="2042067" y="1571298"/>
                      <a:pt x="2035466" y="1588713"/>
                      <a:pt x="2021046" y="1592318"/>
                    </a:cubicBezTo>
                    <a:lnTo>
                      <a:pt x="1957984" y="1608083"/>
                    </a:lnTo>
                    <a:cubicBezTo>
                      <a:pt x="1947474" y="1623849"/>
                      <a:pt x="1939851" y="1641982"/>
                      <a:pt x="1926453" y="1655380"/>
                    </a:cubicBezTo>
                    <a:cubicBezTo>
                      <a:pt x="1831673" y="1750161"/>
                      <a:pt x="1916987" y="1582872"/>
                      <a:pt x="1784564" y="1781504"/>
                    </a:cubicBezTo>
                    <a:cubicBezTo>
                      <a:pt x="1774054" y="1797269"/>
                      <a:pt x="1761507" y="1811853"/>
                      <a:pt x="1753033" y="1828800"/>
                    </a:cubicBezTo>
                    <a:cubicBezTo>
                      <a:pt x="1687761" y="1959343"/>
                      <a:pt x="1796098" y="1787851"/>
                      <a:pt x="1705736" y="1923393"/>
                    </a:cubicBezTo>
                    <a:cubicBezTo>
                      <a:pt x="1652742" y="2082382"/>
                      <a:pt x="1733609" y="1835741"/>
                      <a:pt x="1674205" y="2033752"/>
                    </a:cubicBezTo>
                    <a:cubicBezTo>
                      <a:pt x="1664654" y="2065587"/>
                      <a:pt x="1653184" y="2096814"/>
                      <a:pt x="1642674" y="2128345"/>
                    </a:cubicBezTo>
                    <a:cubicBezTo>
                      <a:pt x="1642672" y="2128350"/>
                      <a:pt x="1611147" y="2222933"/>
                      <a:pt x="1611143" y="2222938"/>
                    </a:cubicBezTo>
                    <a:cubicBezTo>
                      <a:pt x="1579476" y="2270439"/>
                      <a:pt x="1572085" y="2277290"/>
                      <a:pt x="1548081" y="2333297"/>
                    </a:cubicBezTo>
                    <a:cubicBezTo>
                      <a:pt x="1541535" y="2348571"/>
                      <a:pt x="1539747" y="2365729"/>
                      <a:pt x="1532315" y="2380593"/>
                    </a:cubicBezTo>
                    <a:cubicBezTo>
                      <a:pt x="1502957" y="2439308"/>
                      <a:pt x="1497072" y="2422886"/>
                      <a:pt x="1453488" y="2475187"/>
                    </a:cubicBezTo>
                    <a:cubicBezTo>
                      <a:pt x="1441358" y="2489743"/>
                      <a:pt x="1434545" y="2508321"/>
                      <a:pt x="1421957" y="2522483"/>
                    </a:cubicBezTo>
                    <a:cubicBezTo>
                      <a:pt x="1246736" y="2719606"/>
                      <a:pt x="1393034" y="2554467"/>
                      <a:pt x="1280067" y="2648607"/>
                    </a:cubicBezTo>
                    <a:cubicBezTo>
                      <a:pt x="1262939" y="2662880"/>
                      <a:pt x="1252261" y="2685076"/>
                      <a:pt x="1232771" y="2695904"/>
                    </a:cubicBezTo>
                    <a:cubicBezTo>
                      <a:pt x="1203717" y="2712045"/>
                      <a:pt x="1138178" y="2727435"/>
                      <a:pt x="1138178" y="2727435"/>
                    </a:cubicBezTo>
                    <a:cubicBezTo>
                      <a:pt x="1084243" y="2781368"/>
                      <a:pt x="1127449" y="2749823"/>
                      <a:pt x="1027819" y="2774731"/>
                    </a:cubicBezTo>
                    <a:cubicBezTo>
                      <a:pt x="1011697" y="2778762"/>
                      <a:pt x="996501" y="2785932"/>
                      <a:pt x="980522" y="2790497"/>
                    </a:cubicBezTo>
                    <a:cubicBezTo>
                      <a:pt x="913256" y="2809716"/>
                      <a:pt x="911757" y="2805778"/>
                      <a:pt x="838633" y="2822028"/>
                    </a:cubicBezTo>
                    <a:cubicBezTo>
                      <a:pt x="817481" y="2826728"/>
                      <a:pt x="796592" y="2832538"/>
                      <a:pt x="775571" y="2837793"/>
                    </a:cubicBezTo>
                    <a:cubicBezTo>
                      <a:pt x="659957" y="2832538"/>
                      <a:pt x="544094" y="2831257"/>
                      <a:pt x="428729" y="2822028"/>
                    </a:cubicBezTo>
                    <a:cubicBezTo>
                      <a:pt x="412164" y="2820703"/>
                      <a:pt x="397412" y="2810827"/>
                      <a:pt x="381433" y="2806262"/>
                    </a:cubicBezTo>
                    <a:cubicBezTo>
                      <a:pt x="360599" y="2800309"/>
                      <a:pt x="339392" y="2795752"/>
                      <a:pt x="318371" y="2790497"/>
                    </a:cubicBezTo>
                    <a:lnTo>
                      <a:pt x="223778" y="2727435"/>
                    </a:lnTo>
                    <a:lnTo>
                      <a:pt x="176481" y="2695904"/>
                    </a:lnTo>
                    <a:cubicBezTo>
                      <a:pt x="131649" y="2628657"/>
                      <a:pt x="110976" y="2606120"/>
                      <a:pt x="81888" y="2538249"/>
                    </a:cubicBezTo>
                    <a:cubicBezTo>
                      <a:pt x="75342" y="2522974"/>
                      <a:pt x="70687" y="2506931"/>
                      <a:pt x="66122" y="2490952"/>
                    </a:cubicBezTo>
                    <a:cubicBezTo>
                      <a:pt x="60169" y="2470118"/>
                      <a:pt x="56583" y="2448644"/>
                      <a:pt x="50357" y="2427890"/>
                    </a:cubicBezTo>
                    <a:cubicBezTo>
                      <a:pt x="40807" y="2396055"/>
                      <a:pt x="18826" y="2333297"/>
                      <a:pt x="18826" y="2333297"/>
                    </a:cubicBezTo>
                    <a:cubicBezTo>
                      <a:pt x="-655" y="2157975"/>
                      <a:pt x="-11335" y="2134515"/>
                      <a:pt x="18826" y="1923393"/>
                    </a:cubicBezTo>
                    <a:cubicBezTo>
                      <a:pt x="22150" y="1900127"/>
                      <a:pt x="35312" y="1878386"/>
                      <a:pt x="50357" y="1860331"/>
                    </a:cubicBezTo>
                    <a:cubicBezTo>
                      <a:pt x="62487" y="1845775"/>
                      <a:pt x="81888" y="1839310"/>
                      <a:pt x="97653" y="1828800"/>
                    </a:cubicBezTo>
                    <a:cubicBezTo>
                      <a:pt x="102908" y="1813035"/>
                      <a:pt x="103038" y="1794481"/>
                      <a:pt x="113419" y="1781504"/>
                    </a:cubicBezTo>
                    <a:cubicBezTo>
                      <a:pt x="125256" y="1766708"/>
                      <a:pt x="146159" y="1762103"/>
                      <a:pt x="160715" y="1749973"/>
                    </a:cubicBezTo>
                    <a:cubicBezTo>
                      <a:pt x="239444" y="1684365"/>
                      <a:pt x="172191" y="1714616"/>
                      <a:pt x="255309" y="1686911"/>
                    </a:cubicBezTo>
                    <a:cubicBezTo>
                      <a:pt x="271074" y="1676401"/>
                      <a:pt x="288049" y="1667510"/>
                      <a:pt x="302605" y="1655380"/>
                    </a:cubicBezTo>
                    <a:cubicBezTo>
                      <a:pt x="319733" y="1641106"/>
                      <a:pt x="331351" y="1620451"/>
                      <a:pt x="349902" y="1608083"/>
                    </a:cubicBezTo>
                    <a:cubicBezTo>
                      <a:pt x="363729" y="1598865"/>
                      <a:pt x="381433" y="1597573"/>
                      <a:pt x="397198" y="1592318"/>
                    </a:cubicBezTo>
                    <a:lnTo>
                      <a:pt x="539088" y="1497724"/>
                    </a:lnTo>
                    <a:cubicBezTo>
                      <a:pt x="554853" y="1487214"/>
                      <a:pt x="572986" y="1479591"/>
                      <a:pt x="586384" y="1466193"/>
                    </a:cubicBezTo>
                    <a:lnTo>
                      <a:pt x="680978" y="1371600"/>
                    </a:lnTo>
                    <a:cubicBezTo>
                      <a:pt x="703390" y="1304362"/>
                      <a:pt x="691488" y="1332186"/>
                      <a:pt x="696743" y="1308538"/>
                    </a:cubicBezTo>
                    <a:close/>
                  </a:path>
                </a:pathLst>
              </a:cu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16" name="Ovale 15"/>
              <p:cNvSpPr/>
              <p:nvPr/>
            </p:nvSpPr>
            <p:spPr>
              <a:xfrm>
                <a:off x="5602404" y="2367767"/>
                <a:ext cx="503278" cy="793262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17" name="Ovale 16"/>
              <p:cNvSpPr/>
              <p:nvPr/>
            </p:nvSpPr>
            <p:spPr>
              <a:xfrm>
                <a:off x="7437465" y="3498040"/>
                <a:ext cx="154228" cy="287749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18" name="Ovale 17"/>
              <p:cNvSpPr/>
              <p:nvPr/>
            </p:nvSpPr>
            <p:spPr>
              <a:xfrm>
                <a:off x="6212141" y="2539219"/>
                <a:ext cx="357165" cy="591058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19" name="Ovale 18"/>
              <p:cNvSpPr/>
              <p:nvPr/>
            </p:nvSpPr>
            <p:spPr>
              <a:xfrm>
                <a:off x="7164947" y="3224214"/>
                <a:ext cx="194817" cy="396629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20" name="Ovale 19"/>
              <p:cNvSpPr/>
              <p:nvPr/>
            </p:nvSpPr>
            <p:spPr>
              <a:xfrm>
                <a:off x="6771382" y="2732998"/>
                <a:ext cx="324696" cy="559950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</p:grpSp>
        <p:cxnSp>
          <p:nvCxnSpPr>
            <p:cNvPr id="6" name="Connettore 1 5"/>
            <p:cNvCxnSpPr>
              <a:stCxn id="15" idx="61"/>
            </p:cNvCxnSpPr>
            <p:nvPr/>
          </p:nvCxnSpPr>
          <p:spPr>
            <a:xfrm>
              <a:off x="4986737" y="5679989"/>
              <a:ext cx="560102" cy="256641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ttore 1 6"/>
            <p:cNvCxnSpPr/>
            <p:nvPr/>
          </p:nvCxnSpPr>
          <p:spPr>
            <a:xfrm>
              <a:off x="5690750" y="4397599"/>
              <a:ext cx="730565" cy="38885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ttore 1 7"/>
            <p:cNvCxnSpPr/>
            <p:nvPr/>
          </p:nvCxnSpPr>
          <p:spPr>
            <a:xfrm>
              <a:off x="6393512" y="4630348"/>
              <a:ext cx="560097" cy="256646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1 8"/>
            <p:cNvCxnSpPr/>
            <p:nvPr/>
          </p:nvCxnSpPr>
          <p:spPr>
            <a:xfrm>
              <a:off x="5666917" y="3775552"/>
              <a:ext cx="1071495" cy="466625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1 9"/>
            <p:cNvCxnSpPr/>
            <p:nvPr/>
          </p:nvCxnSpPr>
          <p:spPr>
            <a:xfrm>
              <a:off x="6206329" y="3783424"/>
              <a:ext cx="1201373" cy="47440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1 10"/>
            <p:cNvCxnSpPr/>
            <p:nvPr/>
          </p:nvCxnSpPr>
          <p:spPr>
            <a:xfrm>
              <a:off x="5883992" y="3400579"/>
              <a:ext cx="982206" cy="38107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1 11"/>
            <p:cNvCxnSpPr>
              <a:endCxn id="15" idx="48"/>
            </p:cNvCxnSpPr>
            <p:nvPr/>
          </p:nvCxnSpPr>
          <p:spPr>
            <a:xfrm>
              <a:off x="5288194" y="5503599"/>
              <a:ext cx="836093" cy="567729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1 12"/>
            <p:cNvCxnSpPr/>
            <p:nvPr/>
          </p:nvCxnSpPr>
          <p:spPr>
            <a:xfrm>
              <a:off x="5171914" y="5011674"/>
              <a:ext cx="1022791" cy="559950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1 13"/>
            <p:cNvCxnSpPr/>
            <p:nvPr/>
          </p:nvCxnSpPr>
          <p:spPr>
            <a:xfrm>
              <a:off x="5815677" y="5138391"/>
              <a:ext cx="901027" cy="256641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036" name="Gruppo 20"/>
          <p:cNvGrpSpPr>
            <a:grpSpLocks/>
          </p:cNvGrpSpPr>
          <p:nvPr/>
        </p:nvGrpSpPr>
        <p:grpSpPr bwMode="auto">
          <a:xfrm rot="5400000" flipH="1">
            <a:off x="6087269" y="5460206"/>
            <a:ext cx="517525" cy="773113"/>
            <a:chOff x="5076056" y="2348880"/>
            <a:chExt cx="2605684" cy="3701889"/>
          </a:xfrm>
        </p:grpSpPr>
        <p:grpSp>
          <p:nvGrpSpPr>
            <p:cNvPr id="44088" name="Gruppo 21"/>
            <p:cNvGrpSpPr>
              <a:grpSpLocks/>
            </p:cNvGrpSpPr>
            <p:nvPr/>
          </p:nvGrpSpPr>
          <p:grpSpPr bwMode="auto">
            <a:xfrm>
              <a:off x="5076056" y="2348880"/>
              <a:ext cx="2605684" cy="3701889"/>
              <a:chOff x="5076056" y="2348880"/>
              <a:chExt cx="2605684" cy="3701889"/>
            </a:xfrm>
          </p:grpSpPr>
          <p:sp>
            <p:nvSpPr>
              <p:cNvPr id="32" name="Figura a mano libera 31"/>
              <p:cNvSpPr/>
              <p:nvPr/>
            </p:nvSpPr>
            <p:spPr>
              <a:xfrm>
                <a:off x="5163978" y="3299056"/>
                <a:ext cx="2429840" cy="2835323"/>
              </a:xfrm>
              <a:custGeom>
                <a:avLst/>
                <a:gdLst>
                  <a:gd name="connsiteX0" fmla="*/ 696743 w 2431036"/>
                  <a:gd name="connsiteY0" fmla="*/ 1308538 h 2837793"/>
                  <a:gd name="connsiteX1" fmla="*/ 712509 w 2431036"/>
                  <a:gd name="connsiteY1" fmla="*/ 1229711 h 2837793"/>
                  <a:gd name="connsiteX2" fmla="*/ 696743 w 2431036"/>
                  <a:gd name="connsiteY2" fmla="*/ 1182414 h 2837793"/>
                  <a:gd name="connsiteX3" fmla="*/ 665212 w 2431036"/>
                  <a:gd name="connsiteY3" fmla="*/ 1056290 h 2837793"/>
                  <a:gd name="connsiteX4" fmla="*/ 665212 w 2431036"/>
                  <a:gd name="connsiteY4" fmla="*/ 362607 h 2837793"/>
                  <a:gd name="connsiteX5" fmla="*/ 680978 w 2431036"/>
                  <a:gd name="connsiteY5" fmla="*/ 315311 h 2837793"/>
                  <a:gd name="connsiteX6" fmla="*/ 712509 w 2431036"/>
                  <a:gd name="connsiteY6" fmla="*/ 268014 h 2837793"/>
                  <a:gd name="connsiteX7" fmla="*/ 838633 w 2431036"/>
                  <a:gd name="connsiteY7" fmla="*/ 110359 h 2837793"/>
                  <a:gd name="connsiteX8" fmla="*/ 885929 w 2431036"/>
                  <a:gd name="connsiteY8" fmla="*/ 63062 h 2837793"/>
                  <a:gd name="connsiteX9" fmla="*/ 1027819 w 2431036"/>
                  <a:gd name="connsiteY9" fmla="*/ 15766 h 2837793"/>
                  <a:gd name="connsiteX10" fmla="*/ 1075115 w 2431036"/>
                  <a:gd name="connsiteY10" fmla="*/ 0 h 2837793"/>
                  <a:gd name="connsiteX11" fmla="*/ 1485019 w 2431036"/>
                  <a:gd name="connsiteY11" fmla="*/ 15766 h 2837793"/>
                  <a:gd name="connsiteX12" fmla="*/ 1532315 w 2431036"/>
                  <a:gd name="connsiteY12" fmla="*/ 31531 h 2837793"/>
                  <a:gd name="connsiteX13" fmla="*/ 1626909 w 2431036"/>
                  <a:gd name="connsiteY13" fmla="*/ 47297 h 2837793"/>
                  <a:gd name="connsiteX14" fmla="*/ 1721502 w 2431036"/>
                  <a:gd name="connsiteY14" fmla="*/ 78828 h 2837793"/>
                  <a:gd name="connsiteX15" fmla="*/ 1768798 w 2431036"/>
                  <a:gd name="connsiteY15" fmla="*/ 94593 h 2837793"/>
                  <a:gd name="connsiteX16" fmla="*/ 1816095 w 2431036"/>
                  <a:gd name="connsiteY16" fmla="*/ 110359 h 2837793"/>
                  <a:gd name="connsiteX17" fmla="*/ 1863391 w 2431036"/>
                  <a:gd name="connsiteY17" fmla="*/ 126124 h 2837793"/>
                  <a:gd name="connsiteX18" fmla="*/ 1957984 w 2431036"/>
                  <a:gd name="connsiteY18" fmla="*/ 173421 h 2837793"/>
                  <a:gd name="connsiteX19" fmla="*/ 2005281 w 2431036"/>
                  <a:gd name="connsiteY19" fmla="*/ 204952 h 2837793"/>
                  <a:gd name="connsiteX20" fmla="*/ 2052578 w 2431036"/>
                  <a:gd name="connsiteY20" fmla="*/ 220718 h 2837793"/>
                  <a:gd name="connsiteX21" fmla="*/ 2147171 w 2431036"/>
                  <a:gd name="connsiteY21" fmla="*/ 283780 h 2837793"/>
                  <a:gd name="connsiteX22" fmla="*/ 2194467 w 2431036"/>
                  <a:gd name="connsiteY22" fmla="*/ 315311 h 2837793"/>
                  <a:gd name="connsiteX23" fmla="*/ 2289060 w 2431036"/>
                  <a:gd name="connsiteY23" fmla="*/ 409904 h 2837793"/>
                  <a:gd name="connsiteX24" fmla="*/ 2336357 w 2431036"/>
                  <a:gd name="connsiteY24" fmla="*/ 457200 h 2837793"/>
                  <a:gd name="connsiteX25" fmla="*/ 2399419 w 2431036"/>
                  <a:gd name="connsiteY25" fmla="*/ 551793 h 2837793"/>
                  <a:gd name="connsiteX26" fmla="*/ 2430950 w 2431036"/>
                  <a:gd name="connsiteY26" fmla="*/ 646387 h 2837793"/>
                  <a:gd name="connsiteX27" fmla="*/ 2383653 w 2431036"/>
                  <a:gd name="connsiteY27" fmla="*/ 1087821 h 2837793"/>
                  <a:gd name="connsiteX28" fmla="*/ 2352122 w 2431036"/>
                  <a:gd name="connsiteY28" fmla="*/ 1182414 h 2837793"/>
                  <a:gd name="connsiteX29" fmla="*/ 2336357 w 2431036"/>
                  <a:gd name="connsiteY29" fmla="*/ 1229711 h 2837793"/>
                  <a:gd name="connsiteX30" fmla="*/ 2225998 w 2431036"/>
                  <a:gd name="connsiteY30" fmla="*/ 1371600 h 2837793"/>
                  <a:gd name="connsiteX31" fmla="*/ 2099874 w 2431036"/>
                  <a:gd name="connsiteY31" fmla="*/ 1513490 h 2837793"/>
                  <a:gd name="connsiteX32" fmla="*/ 2052578 w 2431036"/>
                  <a:gd name="connsiteY32" fmla="*/ 1560787 h 2837793"/>
                  <a:gd name="connsiteX33" fmla="*/ 2021046 w 2431036"/>
                  <a:gd name="connsiteY33" fmla="*/ 1592318 h 2837793"/>
                  <a:gd name="connsiteX34" fmla="*/ 1957984 w 2431036"/>
                  <a:gd name="connsiteY34" fmla="*/ 1608083 h 2837793"/>
                  <a:gd name="connsiteX35" fmla="*/ 1926453 w 2431036"/>
                  <a:gd name="connsiteY35" fmla="*/ 1655380 h 2837793"/>
                  <a:gd name="connsiteX36" fmla="*/ 1784564 w 2431036"/>
                  <a:gd name="connsiteY36" fmla="*/ 1781504 h 2837793"/>
                  <a:gd name="connsiteX37" fmla="*/ 1753033 w 2431036"/>
                  <a:gd name="connsiteY37" fmla="*/ 1828800 h 2837793"/>
                  <a:gd name="connsiteX38" fmla="*/ 1705736 w 2431036"/>
                  <a:gd name="connsiteY38" fmla="*/ 1923393 h 2837793"/>
                  <a:gd name="connsiteX39" fmla="*/ 1674205 w 2431036"/>
                  <a:gd name="connsiteY39" fmla="*/ 2033752 h 2837793"/>
                  <a:gd name="connsiteX40" fmla="*/ 1642674 w 2431036"/>
                  <a:gd name="connsiteY40" fmla="*/ 2128345 h 2837793"/>
                  <a:gd name="connsiteX41" fmla="*/ 1611143 w 2431036"/>
                  <a:gd name="connsiteY41" fmla="*/ 2222938 h 2837793"/>
                  <a:gd name="connsiteX42" fmla="*/ 1548081 w 2431036"/>
                  <a:gd name="connsiteY42" fmla="*/ 2333297 h 2837793"/>
                  <a:gd name="connsiteX43" fmla="*/ 1532315 w 2431036"/>
                  <a:gd name="connsiteY43" fmla="*/ 2380593 h 2837793"/>
                  <a:gd name="connsiteX44" fmla="*/ 1453488 w 2431036"/>
                  <a:gd name="connsiteY44" fmla="*/ 2475187 h 2837793"/>
                  <a:gd name="connsiteX45" fmla="*/ 1421957 w 2431036"/>
                  <a:gd name="connsiteY45" fmla="*/ 2522483 h 2837793"/>
                  <a:gd name="connsiteX46" fmla="*/ 1280067 w 2431036"/>
                  <a:gd name="connsiteY46" fmla="*/ 2648607 h 2837793"/>
                  <a:gd name="connsiteX47" fmla="*/ 1232771 w 2431036"/>
                  <a:gd name="connsiteY47" fmla="*/ 2695904 h 2837793"/>
                  <a:gd name="connsiteX48" fmla="*/ 1138178 w 2431036"/>
                  <a:gd name="connsiteY48" fmla="*/ 2727435 h 2837793"/>
                  <a:gd name="connsiteX49" fmla="*/ 1027819 w 2431036"/>
                  <a:gd name="connsiteY49" fmla="*/ 2774731 h 2837793"/>
                  <a:gd name="connsiteX50" fmla="*/ 980522 w 2431036"/>
                  <a:gd name="connsiteY50" fmla="*/ 2790497 h 2837793"/>
                  <a:gd name="connsiteX51" fmla="*/ 838633 w 2431036"/>
                  <a:gd name="connsiteY51" fmla="*/ 2822028 h 2837793"/>
                  <a:gd name="connsiteX52" fmla="*/ 775571 w 2431036"/>
                  <a:gd name="connsiteY52" fmla="*/ 2837793 h 2837793"/>
                  <a:gd name="connsiteX53" fmla="*/ 428729 w 2431036"/>
                  <a:gd name="connsiteY53" fmla="*/ 2822028 h 2837793"/>
                  <a:gd name="connsiteX54" fmla="*/ 381433 w 2431036"/>
                  <a:gd name="connsiteY54" fmla="*/ 2806262 h 2837793"/>
                  <a:gd name="connsiteX55" fmla="*/ 318371 w 2431036"/>
                  <a:gd name="connsiteY55" fmla="*/ 2790497 h 2837793"/>
                  <a:gd name="connsiteX56" fmla="*/ 223778 w 2431036"/>
                  <a:gd name="connsiteY56" fmla="*/ 2727435 h 2837793"/>
                  <a:gd name="connsiteX57" fmla="*/ 176481 w 2431036"/>
                  <a:gd name="connsiteY57" fmla="*/ 2695904 h 2837793"/>
                  <a:gd name="connsiteX58" fmla="*/ 81888 w 2431036"/>
                  <a:gd name="connsiteY58" fmla="*/ 2538249 h 2837793"/>
                  <a:gd name="connsiteX59" fmla="*/ 66122 w 2431036"/>
                  <a:gd name="connsiteY59" fmla="*/ 2490952 h 2837793"/>
                  <a:gd name="connsiteX60" fmla="*/ 50357 w 2431036"/>
                  <a:gd name="connsiteY60" fmla="*/ 2427890 h 2837793"/>
                  <a:gd name="connsiteX61" fmla="*/ 18826 w 2431036"/>
                  <a:gd name="connsiteY61" fmla="*/ 2333297 h 2837793"/>
                  <a:gd name="connsiteX62" fmla="*/ 18826 w 2431036"/>
                  <a:gd name="connsiteY62" fmla="*/ 1923393 h 2837793"/>
                  <a:gd name="connsiteX63" fmla="*/ 50357 w 2431036"/>
                  <a:gd name="connsiteY63" fmla="*/ 1860331 h 2837793"/>
                  <a:gd name="connsiteX64" fmla="*/ 97653 w 2431036"/>
                  <a:gd name="connsiteY64" fmla="*/ 1828800 h 2837793"/>
                  <a:gd name="connsiteX65" fmla="*/ 113419 w 2431036"/>
                  <a:gd name="connsiteY65" fmla="*/ 1781504 h 2837793"/>
                  <a:gd name="connsiteX66" fmla="*/ 160715 w 2431036"/>
                  <a:gd name="connsiteY66" fmla="*/ 1749973 h 2837793"/>
                  <a:gd name="connsiteX67" fmla="*/ 255309 w 2431036"/>
                  <a:gd name="connsiteY67" fmla="*/ 1686911 h 2837793"/>
                  <a:gd name="connsiteX68" fmla="*/ 302605 w 2431036"/>
                  <a:gd name="connsiteY68" fmla="*/ 1655380 h 2837793"/>
                  <a:gd name="connsiteX69" fmla="*/ 349902 w 2431036"/>
                  <a:gd name="connsiteY69" fmla="*/ 1608083 h 2837793"/>
                  <a:gd name="connsiteX70" fmla="*/ 397198 w 2431036"/>
                  <a:gd name="connsiteY70" fmla="*/ 1592318 h 2837793"/>
                  <a:gd name="connsiteX71" fmla="*/ 539088 w 2431036"/>
                  <a:gd name="connsiteY71" fmla="*/ 1497724 h 2837793"/>
                  <a:gd name="connsiteX72" fmla="*/ 586384 w 2431036"/>
                  <a:gd name="connsiteY72" fmla="*/ 1466193 h 2837793"/>
                  <a:gd name="connsiteX73" fmla="*/ 680978 w 2431036"/>
                  <a:gd name="connsiteY73" fmla="*/ 1371600 h 2837793"/>
                  <a:gd name="connsiteX74" fmla="*/ 696743 w 2431036"/>
                  <a:gd name="connsiteY74" fmla="*/ 1308538 h 2837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2431036" h="2837793">
                    <a:moveTo>
                      <a:pt x="696743" y="1308538"/>
                    </a:moveTo>
                    <a:cubicBezTo>
                      <a:pt x="701998" y="1284890"/>
                      <a:pt x="712509" y="1256507"/>
                      <a:pt x="712509" y="1229711"/>
                    </a:cubicBezTo>
                    <a:cubicBezTo>
                      <a:pt x="712509" y="1213092"/>
                      <a:pt x="700774" y="1198536"/>
                      <a:pt x="696743" y="1182414"/>
                    </a:cubicBezTo>
                    <a:lnTo>
                      <a:pt x="665212" y="1056290"/>
                    </a:lnTo>
                    <a:cubicBezTo>
                      <a:pt x="634442" y="748597"/>
                      <a:pt x="638474" y="857239"/>
                      <a:pt x="665212" y="362607"/>
                    </a:cubicBezTo>
                    <a:cubicBezTo>
                      <a:pt x="666109" y="346013"/>
                      <a:pt x="673546" y="330175"/>
                      <a:pt x="680978" y="315311"/>
                    </a:cubicBezTo>
                    <a:cubicBezTo>
                      <a:pt x="689452" y="298364"/>
                      <a:pt x="701999" y="283780"/>
                      <a:pt x="712509" y="268014"/>
                    </a:cubicBezTo>
                    <a:cubicBezTo>
                      <a:pt x="773895" y="83857"/>
                      <a:pt x="696009" y="252986"/>
                      <a:pt x="838633" y="110359"/>
                    </a:cubicBezTo>
                    <a:cubicBezTo>
                      <a:pt x="854398" y="94593"/>
                      <a:pt x="866439" y="73890"/>
                      <a:pt x="885929" y="63062"/>
                    </a:cubicBezTo>
                    <a:cubicBezTo>
                      <a:pt x="885939" y="63056"/>
                      <a:pt x="1004166" y="23650"/>
                      <a:pt x="1027819" y="15766"/>
                    </a:cubicBezTo>
                    <a:lnTo>
                      <a:pt x="1075115" y="0"/>
                    </a:lnTo>
                    <a:cubicBezTo>
                      <a:pt x="1211750" y="5255"/>
                      <a:pt x="1348607" y="6358"/>
                      <a:pt x="1485019" y="15766"/>
                    </a:cubicBezTo>
                    <a:cubicBezTo>
                      <a:pt x="1501598" y="16909"/>
                      <a:pt x="1516093" y="27926"/>
                      <a:pt x="1532315" y="31531"/>
                    </a:cubicBezTo>
                    <a:cubicBezTo>
                      <a:pt x="1563520" y="38465"/>
                      <a:pt x="1595897" y="39544"/>
                      <a:pt x="1626909" y="47297"/>
                    </a:cubicBezTo>
                    <a:cubicBezTo>
                      <a:pt x="1659153" y="55358"/>
                      <a:pt x="1689971" y="68318"/>
                      <a:pt x="1721502" y="78828"/>
                    </a:cubicBezTo>
                    <a:lnTo>
                      <a:pt x="1768798" y="94593"/>
                    </a:lnTo>
                    <a:lnTo>
                      <a:pt x="1816095" y="110359"/>
                    </a:lnTo>
                    <a:lnTo>
                      <a:pt x="1863391" y="126124"/>
                    </a:lnTo>
                    <a:cubicBezTo>
                      <a:pt x="1998939" y="216488"/>
                      <a:pt x="1827440" y="108148"/>
                      <a:pt x="1957984" y="173421"/>
                    </a:cubicBezTo>
                    <a:cubicBezTo>
                      <a:pt x="1974931" y="181895"/>
                      <a:pt x="1988333" y="196478"/>
                      <a:pt x="2005281" y="204952"/>
                    </a:cubicBezTo>
                    <a:cubicBezTo>
                      <a:pt x="2020145" y="212384"/>
                      <a:pt x="2038051" y="212647"/>
                      <a:pt x="2052578" y="220718"/>
                    </a:cubicBezTo>
                    <a:cubicBezTo>
                      <a:pt x="2085705" y="239122"/>
                      <a:pt x="2115640" y="262759"/>
                      <a:pt x="2147171" y="283780"/>
                    </a:cubicBezTo>
                    <a:cubicBezTo>
                      <a:pt x="2162936" y="294290"/>
                      <a:pt x="2181069" y="301913"/>
                      <a:pt x="2194467" y="315311"/>
                    </a:cubicBezTo>
                    <a:lnTo>
                      <a:pt x="2289060" y="409904"/>
                    </a:lnTo>
                    <a:cubicBezTo>
                      <a:pt x="2304826" y="425669"/>
                      <a:pt x="2323990" y="438649"/>
                      <a:pt x="2336357" y="457200"/>
                    </a:cubicBezTo>
                    <a:lnTo>
                      <a:pt x="2399419" y="551793"/>
                    </a:lnTo>
                    <a:cubicBezTo>
                      <a:pt x="2409929" y="583324"/>
                      <a:pt x="2432610" y="613192"/>
                      <a:pt x="2430950" y="646387"/>
                    </a:cubicBezTo>
                    <a:cubicBezTo>
                      <a:pt x="2421170" y="841978"/>
                      <a:pt x="2437351" y="926727"/>
                      <a:pt x="2383653" y="1087821"/>
                    </a:cubicBezTo>
                    <a:lnTo>
                      <a:pt x="2352122" y="1182414"/>
                    </a:lnTo>
                    <a:cubicBezTo>
                      <a:pt x="2346867" y="1198180"/>
                      <a:pt x="2348108" y="1217960"/>
                      <a:pt x="2336357" y="1229711"/>
                    </a:cubicBezTo>
                    <a:cubicBezTo>
                      <a:pt x="2262264" y="1303802"/>
                      <a:pt x="2301427" y="1258457"/>
                      <a:pt x="2225998" y="1371600"/>
                    </a:cubicBezTo>
                    <a:cubicBezTo>
                      <a:pt x="2169730" y="1456002"/>
                      <a:pt x="2207870" y="1405494"/>
                      <a:pt x="2099874" y="1513490"/>
                    </a:cubicBezTo>
                    <a:lnTo>
                      <a:pt x="2052578" y="1560787"/>
                    </a:lnTo>
                    <a:cubicBezTo>
                      <a:pt x="2042067" y="1571298"/>
                      <a:pt x="2035466" y="1588713"/>
                      <a:pt x="2021046" y="1592318"/>
                    </a:cubicBezTo>
                    <a:lnTo>
                      <a:pt x="1957984" y="1608083"/>
                    </a:lnTo>
                    <a:cubicBezTo>
                      <a:pt x="1947474" y="1623849"/>
                      <a:pt x="1939851" y="1641982"/>
                      <a:pt x="1926453" y="1655380"/>
                    </a:cubicBezTo>
                    <a:cubicBezTo>
                      <a:pt x="1831673" y="1750161"/>
                      <a:pt x="1916987" y="1582872"/>
                      <a:pt x="1784564" y="1781504"/>
                    </a:cubicBezTo>
                    <a:cubicBezTo>
                      <a:pt x="1774054" y="1797269"/>
                      <a:pt x="1761507" y="1811853"/>
                      <a:pt x="1753033" y="1828800"/>
                    </a:cubicBezTo>
                    <a:cubicBezTo>
                      <a:pt x="1687761" y="1959343"/>
                      <a:pt x="1796098" y="1787851"/>
                      <a:pt x="1705736" y="1923393"/>
                    </a:cubicBezTo>
                    <a:cubicBezTo>
                      <a:pt x="1652742" y="2082382"/>
                      <a:pt x="1733609" y="1835741"/>
                      <a:pt x="1674205" y="2033752"/>
                    </a:cubicBezTo>
                    <a:cubicBezTo>
                      <a:pt x="1664654" y="2065587"/>
                      <a:pt x="1653184" y="2096814"/>
                      <a:pt x="1642674" y="2128345"/>
                    </a:cubicBezTo>
                    <a:cubicBezTo>
                      <a:pt x="1642672" y="2128350"/>
                      <a:pt x="1611147" y="2222933"/>
                      <a:pt x="1611143" y="2222938"/>
                    </a:cubicBezTo>
                    <a:cubicBezTo>
                      <a:pt x="1579476" y="2270439"/>
                      <a:pt x="1572085" y="2277290"/>
                      <a:pt x="1548081" y="2333297"/>
                    </a:cubicBezTo>
                    <a:cubicBezTo>
                      <a:pt x="1541535" y="2348571"/>
                      <a:pt x="1539747" y="2365729"/>
                      <a:pt x="1532315" y="2380593"/>
                    </a:cubicBezTo>
                    <a:cubicBezTo>
                      <a:pt x="1502957" y="2439308"/>
                      <a:pt x="1497072" y="2422886"/>
                      <a:pt x="1453488" y="2475187"/>
                    </a:cubicBezTo>
                    <a:cubicBezTo>
                      <a:pt x="1441358" y="2489743"/>
                      <a:pt x="1434545" y="2508321"/>
                      <a:pt x="1421957" y="2522483"/>
                    </a:cubicBezTo>
                    <a:cubicBezTo>
                      <a:pt x="1246736" y="2719606"/>
                      <a:pt x="1393034" y="2554467"/>
                      <a:pt x="1280067" y="2648607"/>
                    </a:cubicBezTo>
                    <a:cubicBezTo>
                      <a:pt x="1262939" y="2662880"/>
                      <a:pt x="1252261" y="2685076"/>
                      <a:pt x="1232771" y="2695904"/>
                    </a:cubicBezTo>
                    <a:cubicBezTo>
                      <a:pt x="1203717" y="2712045"/>
                      <a:pt x="1138178" y="2727435"/>
                      <a:pt x="1138178" y="2727435"/>
                    </a:cubicBezTo>
                    <a:cubicBezTo>
                      <a:pt x="1084243" y="2781368"/>
                      <a:pt x="1127449" y="2749823"/>
                      <a:pt x="1027819" y="2774731"/>
                    </a:cubicBezTo>
                    <a:cubicBezTo>
                      <a:pt x="1011697" y="2778762"/>
                      <a:pt x="996501" y="2785932"/>
                      <a:pt x="980522" y="2790497"/>
                    </a:cubicBezTo>
                    <a:cubicBezTo>
                      <a:pt x="913256" y="2809716"/>
                      <a:pt x="911757" y="2805778"/>
                      <a:pt x="838633" y="2822028"/>
                    </a:cubicBezTo>
                    <a:cubicBezTo>
                      <a:pt x="817481" y="2826728"/>
                      <a:pt x="796592" y="2832538"/>
                      <a:pt x="775571" y="2837793"/>
                    </a:cubicBezTo>
                    <a:cubicBezTo>
                      <a:pt x="659957" y="2832538"/>
                      <a:pt x="544094" y="2831257"/>
                      <a:pt x="428729" y="2822028"/>
                    </a:cubicBezTo>
                    <a:cubicBezTo>
                      <a:pt x="412164" y="2820703"/>
                      <a:pt x="397412" y="2810827"/>
                      <a:pt x="381433" y="2806262"/>
                    </a:cubicBezTo>
                    <a:cubicBezTo>
                      <a:pt x="360599" y="2800309"/>
                      <a:pt x="339392" y="2795752"/>
                      <a:pt x="318371" y="2790497"/>
                    </a:cubicBezTo>
                    <a:lnTo>
                      <a:pt x="223778" y="2727435"/>
                    </a:lnTo>
                    <a:lnTo>
                      <a:pt x="176481" y="2695904"/>
                    </a:lnTo>
                    <a:cubicBezTo>
                      <a:pt x="131649" y="2628657"/>
                      <a:pt x="110976" y="2606120"/>
                      <a:pt x="81888" y="2538249"/>
                    </a:cubicBezTo>
                    <a:cubicBezTo>
                      <a:pt x="75342" y="2522974"/>
                      <a:pt x="70687" y="2506931"/>
                      <a:pt x="66122" y="2490952"/>
                    </a:cubicBezTo>
                    <a:cubicBezTo>
                      <a:pt x="60169" y="2470118"/>
                      <a:pt x="56583" y="2448644"/>
                      <a:pt x="50357" y="2427890"/>
                    </a:cubicBezTo>
                    <a:cubicBezTo>
                      <a:pt x="40807" y="2396055"/>
                      <a:pt x="18826" y="2333297"/>
                      <a:pt x="18826" y="2333297"/>
                    </a:cubicBezTo>
                    <a:cubicBezTo>
                      <a:pt x="-655" y="2157975"/>
                      <a:pt x="-11335" y="2134515"/>
                      <a:pt x="18826" y="1923393"/>
                    </a:cubicBezTo>
                    <a:cubicBezTo>
                      <a:pt x="22150" y="1900127"/>
                      <a:pt x="35312" y="1878386"/>
                      <a:pt x="50357" y="1860331"/>
                    </a:cubicBezTo>
                    <a:cubicBezTo>
                      <a:pt x="62487" y="1845775"/>
                      <a:pt x="81888" y="1839310"/>
                      <a:pt x="97653" y="1828800"/>
                    </a:cubicBezTo>
                    <a:cubicBezTo>
                      <a:pt x="102908" y="1813035"/>
                      <a:pt x="103038" y="1794481"/>
                      <a:pt x="113419" y="1781504"/>
                    </a:cubicBezTo>
                    <a:cubicBezTo>
                      <a:pt x="125256" y="1766708"/>
                      <a:pt x="146159" y="1762103"/>
                      <a:pt x="160715" y="1749973"/>
                    </a:cubicBezTo>
                    <a:cubicBezTo>
                      <a:pt x="239444" y="1684365"/>
                      <a:pt x="172191" y="1714616"/>
                      <a:pt x="255309" y="1686911"/>
                    </a:cubicBezTo>
                    <a:cubicBezTo>
                      <a:pt x="271074" y="1676401"/>
                      <a:pt x="288049" y="1667510"/>
                      <a:pt x="302605" y="1655380"/>
                    </a:cubicBezTo>
                    <a:cubicBezTo>
                      <a:pt x="319733" y="1641106"/>
                      <a:pt x="331351" y="1620451"/>
                      <a:pt x="349902" y="1608083"/>
                    </a:cubicBezTo>
                    <a:cubicBezTo>
                      <a:pt x="363729" y="1598865"/>
                      <a:pt x="381433" y="1597573"/>
                      <a:pt x="397198" y="1592318"/>
                    </a:cubicBezTo>
                    <a:lnTo>
                      <a:pt x="539088" y="1497724"/>
                    </a:lnTo>
                    <a:cubicBezTo>
                      <a:pt x="554853" y="1487214"/>
                      <a:pt x="572986" y="1479591"/>
                      <a:pt x="586384" y="1466193"/>
                    </a:cubicBezTo>
                    <a:lnTo>
                      <a:pt x="680978" y="1371600"/>
                    </a:lnTo>
                    <a:cubicBezTo>
                      <a:pt x="703390" y="1304362"/>
                      <a:pt x="691488" y="1332186"/>
                      <a:pt x="696743" y="1308538"/>
                    </a:cubicBezTo>
                    <a:close/>
                  </a:path>
                </a:pathLst>
              </a:cu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3" name="Ovale 32"/>
              <p:cNvSpPr/>
              <p:nvPr/>
            </p:nvSpPr>
            <p:spPr>
              <a:xfrm>
                <a:off x="5739461" y="2333680"/>
                <a:ext cx="503555" cy="790547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4" name="Ovale 33"/>
              <p:cNvSpPr/>
              <p:nvPr/>
            </p:nvSpPr>
            <p:spPr>
              <a:xfrm>
                <a:off x="7609804" y="3344665"/>
                <a:ext cx="159858" cy="288854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5" name="Ovale 34"/>
              <p:cNvSpPr/>
              <p:nvPr/>
            </p:nvSpPr>
            <p:spPr>
              <a:xfrm>
                <a:off x="6386891" y="2478106"/>
                <a:ext cx="359678" cy="592910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6" name="Ovale 35"/>
              <p:cNvSpPr/>
              <p:nvPr/>
            </p:nvSpPr>
            <p:spPr>
              <a:xfrm>
                <a:off x="7346038" y="3055814"/>
                <a:ext cx="191829" cy="395273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37" name="Ovale 36"/>
              <p:cNvSpPr/>
              <p:nvPr/>
            </p:nvSpPr>
            <p:spPr>
              <a:xfrm>
                <a:off x="6890443" y="2690943"/>
                <a:ext cx="327711" cy="562504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</p:grpSp>
        <p:cxnSp>
          <p:nvCxnSpPr>
            <p:cNvPr id="23" name="Connettore 1 22"/>
            <p:cNvCxnSpPr>
              <a:stCxn id="32" idx="61"/>
            </p:cNvCxnSpPr>
            <p:nvPr/>
          </p:nvCxnSpPr>
          <p:spPr>
            <a:xfrm>
              <a:off x="5179961" y="5533873"/>
              <a:ext cx="559503" cy="258448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1 23"/>
            <p:cNvCxnSpPr/>
            <p:nvPr/>
          </p:nvCxnSpPr>
          <p:spPr>
            <a:xfrm>
              <a:off x="5835379" y="4454473"/>
              <a:ext cx="735346" cy="387670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ttore 1 24"/>
            <p:cNvCxnSpPr/>
            <p:nvPr/>
          </p:nvCxnSpPr>
          <p:spPr>
            <a:xfrm>
              <a:off x="6570727" y="4484876"/>
              <a:ext cx="551512" cy="258448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ttore 1 25"/>
            <p:cNvCxnSpPr/>
            <p:nvPr/>
          </p:nvCxnSpPr>
          <p:spPr>
            <a:xfrm>
              <a:off x="5819390" y="3838759"/>
              <a:ext cx="1071048" cy="463688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ttore 1 26"/>
            <p:cNvCxnSpPr/>
            <p:nvPr/>
          </p:nvCxnSpPr>
          <p:spPr>
            <a:xfrm>
              <a:off x="6386893" y="3633518"/>
              <a:ext cx="1206925" cy="471287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1 27"/>
            <p:cNvCxnSpPr/>
            <p:nvPr/>
          </p:nvCxnSpPr>
          <p:spPr>
            <a:xfrm>
              <a:off x="6067178" y="3253448"/>
              <a:ext cx="983124" cy="380070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ttore 1 28"/>
            <p:cNvCxnSpPr>
              <a:endCxn id="32" idx="48"/>
            </p:cNvCxnSpPr>
            <p:nvPr/>
          </p:nvCxnSpPr>
          <p:spPr>
            <a:xfrm>
              <a:off x="5459715" y="5359038"/>
              <a:ext cx="839252" cy="56250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ttore 1 29"/>
            <p:cNvCxnSpPr/>
            <p:nvPr/>
          </p:nvCxnSpPr>
          <p:spPr>
            <a:xfrm>
              <a:off x="5331829" y="5062586"/>
              <a:ext cx="1023091" cy="570103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ttore 1 30"/>
            <p:cNvCxnSpPr/>
            <p:nvPr/>
          </p:nvCxnSpPr>
          <p:spPr>
            <a:xfrm>
              <a:off x="5995239" y="5001772"/>
              <a:ext cx="895204" cy="258448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037" name="Gruppo 37"/>
          <p:cNvGrpSpPr>
            <a:grpSpLocks/>
          </p:cNvGrpSpPr>
          <p:nvPr/>
        </p:nvGrpSpPr>
        <p:grpSpPr bwMode="auto">
          <a:xfrm rot="3777565">
            <a:off x="6823869" y="6007894"/>
            <a:ext cx="473075" cy="820737"/>
            <a:chOff x="5076060" y="2348880"/>
            <a:chExt cx="2605680" cy="3701885"/>
          </a:xfrm>
        </p:grpSpPr>
        <p:grpSp>
          <p:nvGrpSpPr>
            <p:cNvPr id="44072" name="Gruppo 38"/>
            <p:cNvGrpSpPr>
              <a:grpSpLocks/>
            </p:cNvGrpSpPr>
            <p:nvPr/>
          </p:nvGrpSpPr>
          <p:grpSpPr bwMode="auto">
            <a:xfrm>
              <a:off x="5076060" y="2348880"/>
              <a:ext cx="2605680" cy="3701885"/>
              <a:chOff x="5076060" y="2348880"/>
              <a:chExt cx="2605680" cy="3701885"/>
            </a:xfrm>
          </p:grpSpPr>
          <p:sp>
            <p:nvSpPr>
              <p:cNvPr id="49" name="Figura a mano libera 48"/>
              <p:cNvSpPr/>
              <p:nvPr/>
            </p:nvSpPr>
            <p:spPr>
              <a:xfrm>
                <a:off x="5028709" y="3155836"/>
                <a:ext cx="2430802" cy="2835488"/>
              </a:xfrm>
              <a:custGeom>
                <a:avLst/>
                <a:gdLst>
                  <a:gd name="connsiteX0" fmla="*/ 696743 w 2431036"/>
                  <a:gd name="connsiteY0" fmla="*/ 1308538 h 2837793"/>
                  <a:gd name="connsiteX1" fmla="*/ 712509 w 2431036"/>
                  <a:gd name="connsiteY1" fmla="*/ 1229711 h 2837793"/>
                  <a:gd name="connsiteX2" fmla="*/ 696743 w 2431036"/>
                  <a:gd name="connsiteY2" fmla="*/ 1182414 h 2837793"/>
                  <a:gd name="connsiteX3" fmla="*/ 665212 w 2431036"/>
                  <a:gd name="connsiteY3" fmla="*/ 1056290 h 2837793"/>
                  <a:gd name="connsiteX4" fmla="*/ 665212 w 2431036"/>
                  <a:gd name="connsiteY4" fmla="*/ 362607 h 2837793"/>
                  <a:gd name="connsiteX5" fmla="*/ 680978 w 2431036"/>
                  <a:gd name="connsiteY5" fmla="*/ 315311 h 2837793"/>
                  <a:gd name="connsiteX6" fmla="*/ 712509 w 2431036"/>
                  <a:gd name="connsiteY6" fmla="*/ 268014 h 2837793"/>
                  <a:gd name="connsiteX7" fmla="*/ 838633 w 2431036"/>
                  <a:gd name="connsiteY7" fmla="*/ 110359 h 2837793"/>
                  <a:gd name="connsiteX8" fmla="*/ 885929 w 2431036"/>
                  <a:gd name="connsiteY8" fmla="*/ 63062 h 2837793"/>
                  <a:gd name="connsiteX9" fmla="*/ 1027819 w 2431036"/>
                  <a:gd name="connsiteY9" fmla="*/ 15766 h 2837793"/>
                  <a:gd name="connsiteX10" fmla="*/ 1075115 w 2431036"/>
                  <a:gd name="connsiteY10" fmla="*/ 0 h 2837793"/>
                  <a:gd name="connsiteX11" fmla="*/ 1485019 w 2431036"/>
                  <a:gd name="connsiteY11" fmla="*/ 15766 h 2837793"/>
                  <a:gd name="connsiteX12" fmla="*/ 1532315 w 2431036"/>
                  <a:gd name="connsiteY12" fmla="*/ 31531 h 2837793"/>
                  <a:gd name="connsiteX13" fmla="*/ 1626909 w 2431036"/>
                  <a:gd name="connsiteY13" fmla="*/ 47297 h 2837793"/>
                  <a:gd name="connsiteX14" fmla="*/ 1721502 w 2431036"/>
                  <a:gd name="connsiteY14" fmla="*/ 78828 h 2837793"/>
                  <a:gd name="connsiteX15" fmla="*/ 1768798 w 2431036"/>
                  <a:gd name="connsiteY15" fmla="*/ 94593 h 2837793"/>
                  <a:gd name="connsiteX16" fmla="*/ 1816095 w 2431036"/>
                  <a:gd name="connsiteY16" fmla="*/ 110359 h 2837793"/>
                  <a:gd name="connsiteX17" fmla="*/ 1863391 w 2431036"/>
                  <a:gd name="connsiteY17" fmla="*/ 126124 h 2837793"/>
                  <a:gd name="connsiteX18" fmla="*/ 1957984 w 2431036"/>
                  <a:gd name="connsiteY18" fmla="*/ 173421 h 2837793"/>
                  <a:gd name="connsiteX19" fmla="*/ 2005281 w 2431036"/>
                  <a:gd name="connsiteY19" fmla="*/ 204952 h 2837793"/>
                  <a:gd name="connsiteX20" fmla="*/ 2052578 w 2431036"/>
                  <a:gd name="connsiteY20" fmla="*/ 220718 h 2837793"/>
                  <a:gd name="connsiteX21" fmla="*/ 2147171 w 2431036"/>
                  <a:gd name="connsiteY21" fmla="*/ 283780 h 2837793"/>
                  <a:gd name="connsiteX22" fmla="*/ 2194467 w 2431036"/>
                  <a:gd name="connsiteY22" fmla="*/ 315311 h 2837793"/>
                  <a:gd name="connsiteX23" fmla="*/ 2289060 w 2431036"/>
                  <a:gd name="connsiteY23" fmla="*/ 409904 h 2837793"/>
                  <a:gd name="connsiteX24" fmla="*/ 2336357 w 2431036"/>
                  <a:gd name="connsiteY24" fmla="*/ 457200 h 2837793"/>
                  <a:gd name="connsiteX25" fmla="*/ 2399419 w 2431036"/>
                  <a:gd name="connsiteY25" fmla="*/ 551793 h 2837793"/>
                  <a:gd name="connsiteX26" fmla="*/ 2430950 w 2431036"/>
                  <a:gd name="connsiteY26" fmla="*/ 646387 h 2837793"/>
                  <a:gd name="connsiteX27" fmla="*/ 2383653 w 2431036"/>
                  <a:gd name="connsiteY27" fmla="*/ 1087821 h 2837793"/>
                  <a:gd name="connsiteX28" fmla="*/ 2352122 w 2431036"/>
                  <a:gd name="connsiteY28" fmla="*/ 1182414 h 2837793"/>
                  <a:gd name="connsiteX29" fmla="*/ 2336357 w 2431036"/>
                  <a:gd name="connsiteY29" fmla="*/ 1229711 h 2837793"/>
                  <a:gd name="connsiteX30" fmla="*/ 2225998 w 2431036"/>
                  <a:gd name="connsiteY30" fmla="*/ 1371600 h 2837793"/>
                  <a:gd name="connsiteX31" fmla="*/ 2099874 w 2431036"/>
                  <a:gd name="connsiteY31" fmla="*/ 1513490 h 2837793"/>
                  <a:gd name="connsiteX32" fmla="*/ 2052578 w 2431036"/>
                  <a:gd name="connsiteY32" fmla="*/ 1560787 h 2837793"/>
                  <a:gd name="connsiteX33" fmla="*/ 2021046 w 2431036"/>
                  <a:gd name="connsiteY33" fmla="*/ 1592318 h 2837793"/>
                  <a:gd name="connsiteX34" fmla="*/ 1957984 w 2431036"/>
                  <a:gd name="connsiteY34" fmla="*/ 1608083 h 2837793"/>
                  <a:gd name="connsiteX35" fmla="*/ 1926453 w 2431036"/>
                  <a:gd name="connsiteY35" fmla="*/ 1655380 h 2837793"/>
                  <a:gd name="connsiteX36" fmla="*/ 1784564 w 2431036"/>
                  <a:gd name="connsiteY36" fmla="*/ 1781504 h 2837793"/>
                  <a:gd name="connsiteX37" fmla="*/ 1753033 w 2431036"/>
                  <a:gd name="connsiteY37" fmla="*/ 1828800 h 2837793"/>
                  <a:gd name="connsiteX38" fmla="*/ 1705736 w 2431036"/>
                  <a:gd name="connsiteY38" fmla="*/ 1923393 h 2837793"/>
                  <a:gd name="connsiteX39" fmla="*/ 1674205 w 2431036"/>
                  <a:gd name="connsiteY39" fmla="*/ 2033752 h 2837793"/>
                  <a:gd name="connsiteX40" fmla="*/ 1642674 w 2431036"/>
                  <a:gd name="connsiteY40" fmla="*/ 2128345 h 2837793"/>
                  <a:gd name="connsiteX41" fmla="*/ 1611143 w 2431036"/>
                  <a:gd name="connsiteY41" fmla="*/ 2222938 h 2837793"/>
                  <a:gd name="connsiteX42" fmla="*/ 1548081 w 2431036"/>
                  <a:gd name="connsiteY42" fmla="*/ 2333297 h 2837793"/>
                  <a:gd name="connsiteX43" fmla="*/ 1532315 w 2431036"/>
                  <a:gd name="connsiteY43" fmla="*/ 2380593 h 2837793"/>
                  <a:gd name="connsiteX44" fmla="*/ 1453488 w 2431036"/>
                  <a:gd name="connsiteY44" fmla="*/ 2475187 h 2837793"/>
                  <a:gd name="connsiteX45" fmla="*/ 1421957 w 2431036"/>
                  <a:gd name="connsiteY45" fmla="*/ 2522483 h 2837793"/>
                  <a:gd name="connsiteX46" fmla="*/ 1280067 w 2431036"/>
                  <a:gd name="connsiteY46" fmla="*/ 2648607 h 2837793"/>
                  <a:gd name="connsiteX47" fmla="*/ 1232771 w 2431036"/>
                  <a:gd name="connsiteY47" fmla="*/ 2695904 h 2837793"/>
                  <a:gd name="connsiteX48" fmla="*/ 1138178 w 2431036"/>
                  <a:gd name="connsiteY48" fmla="*/ 2727435 h 2837793"/>
                  <a:gd name="connsiteX49" fmla="*/ 1027819 w 2431036"/>
                  <a:gd name="connsiteY49" fmla="*/ 2774731 h 2837793"/>
                  <a:gd name="connsiteX50" fmla="*/ 980522 w 2431036"/>
                  <a:gd name="connsiteY50" fmla="*/ 2790497 h 2837793"/>
                  <a:gd name="connsiteX51" fmla="*/ 838633 w 2431036"/>
                  <a:gd name="connsiteY51" fmla="*/ 2822028 h 2837793"/>
                  <a:gd name="connsiteX52" fmla="*/ 775571 w 2431036"/>
                  <a:gd name="connsiteY52" fmla="*/ 2837793 h 2837793"/>
                  <a:gd name="connsiteX53" fmla="*/ 428729 w 2431036"/>
                  <a:gd name="connsiteY53" fmla="*/ 2822028 h 2837793"/>
                  <a:gd name="connsiteX54" fmla="*/ 381433 w 2431036"/>
                  <a:gd name="connsiteY54" fmla="*/ 2806262 h 2837793"/>
                  <a:gd name="connsiteX55" fmla="*/ 318371 w 2431036"/>
                  <a:gd name="connsiteY55" fmla="*/ 2790497 h 2837793"/>
                  <a:gd name="connsiteX56" fmla="*/ 223778 w 2431036"/>
                  <a:gd name="connsiteY56" fmla="*/ 2727435 h 2837793"/>
                  <a:gd name="connsiteX57" fmla="*/ 176481 w 2431036"/>
                  <a:gd name="connsiteY57" fmla="*/ 2695904 h 2837793"/>
                  <a:gd name="connsiteX58" fmla="*/ 81888 w 2431036"/>
                  <a:gd name="connsiteY58" fmla="*/ 2538249 h 2837793"/>
                  <a:gd name="connsiteX59" fmla="*/ 66122 w 2431036"/>
                  <a:gd name="connsiteY59" fmla="*/ 2490952 h 2837793"/>
                  <a:gd name="connsiteX60" fmla="*/ 50357 w 2431036"/>
                  <a:gd name="connsiteY60" fmla="*/ 2427890 h 2837793"/>
                  <a:gd name="connsiteX61" fmla="*/ 18826 w 2431036"/>
                  <a:gd name="connsiteY61" fmla="*/ 2333297 h 2837793"/>
                  <a:gd name="connsiteX62" fmla="*/ 18826 w 2431036"/>
                  <a:gd name="connsiteY62" fmla="*/ 1923393 h 2837793"/>
                  <a:gd name="connsiteX63" fmla="*/ 50357 w 2431036"/>
                  <a:gd name="connsiteY63" fmla="*/ 1860331 h 2837793"/>
                  <a:gd name="connsiteX64" fmla="*/ 97653 w 2431036"/>
                  <a:gd name="connsiteY64" fmla="*/ 1828800 h 2837793"/>
                  <a:gd name="connsiteX65" fmla="*/ 113419 w 2431036"/>
                  <a:gd name="connsiteY65" fmla="*/ 1781504 h 2837793"/>
                  <a:gd name="connsiteX66" fmla="*/ 160715 w 2431036"/>
                  <a:gd name="connsiteY66" fmla="*/ 1749973 h 2837793"/>
                  <a:gd name="connsiteX67" fmla="*/ 255309 w 2431036"/>
                  <a:gd name="connsiteY67" fmla="*/ 1686911 h 2837793"/>
                  <a:gd name="connsiteX68" fmla="*/ 302605 w 2431036"/>
                  <a:gd name="connsiteY68" fmla="*/ 1655380 h 2837793"/>
                  <a:gd name="connsiteX69" fmla="*/ 349902 w 2431036"/>
                  <a:gd name="connsiteY69" fmla="*/ 1608083 h 2837793"/>
                  <a:gd name="connsiteX70" fmla="*/ 397198 w 2431036"/>
                  <a:gd name="connsiteY70" fmla="*/ 1592318 h 2837793"/>
                  <a:gd name="connsiteX71" fmla="*/ 539088 w 2431036"/>
                  <a:gd name="connsiteY71" fmla="*/ 1497724 h 2837793"/>
                  <a:gd name="connsiteX72" fmla="*/ 586384 w 2431036"/>
                  <a:gd name="connsiteY72" fmla="*/ 1466193 h 2837793"/>
                  <a:gd name="connsiteX73" fmla="*/ 680978 w 2431036"/>
                  <a:gd name="connsiteY73" fmla="*/ 1371600 h 2837793"/>
                  <a:gd name="connsiteX74" fmla="*/ 696743 w 2431036"/>
                  <a:gd name="connsiteY74" fmla="*/ 1308538 h 2837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2431036" h="2837793">
                    <a:moveTo>
                      <a:pt x="696743" y="1308538"/>
                    </a:moveTo>
                    <a:cubicBezTo>
                      <a:pt x="701998" y="1284890"/>
                      <a:pt x="712509" y="1256507"/>
                      <a:pt x="712509" y="1229711"/>
                    </a:cubicBezTo>
                    <a:cubicBezTo>
                      <a:pt x="712509" y="1213092"/>
                      <a:pt x="700774" y="1198536"/>
                      <a:pt x="696743" y="1182414"/>
                    </a:cubicBezTo>
                    <a:lnTo>
                      <a:pt x="665212" y="1056290"/>
                    </a:lnTo>
                    <a:cubicBezTo>
                      <a:pt x="634442" y="748597"/>
                      <a:pt x="638474" y="857239"/>
                      <a:pt x="665212" y="362607"/>
                    </a:cubicBezTo>
                    <a:cubicBezTo>
                      <a:pt x="666109" y="346013"/>
                      <a:pt x="673546" y="330175"/>
                      <a:pt x="680978" y="315311"/>
                    </a:cubicBezTo>
                    <a:cubicBezTo>
                      <a:pt x="689452" y="298364"/>
                      <a:pt x="701999" y="283780"/>
                      <a:pt x="712509" y="268014"/>
                    </a:cubicBezTo>
                    <a:cubicBezTo>
                      <a:pt x="773895" y="83857"/>
                      <a:pt x="696009" y="252986"/>
                      <a:pt x="838633" y="110359"/>
                    </a:cubicBezTo>
                    <a:cubicBezTo>
                      <a:pt x="854398" y="94593"/>
                      <a:pt x="866439" y="73890"/>
                      <a:pt x="885929" y="63062"/>
                    </a:cubicBezTo>
                    <a:cubicBezTo>
                      <a:pt x="885939" y="63056"/>
                      <a:pt x="1004166" y="23650"/>
                      <a:pt x="1027819" y="15766"/>
                    </a:cubicBezTo>
                    <a:lnTo>
                      <a:pt x="1075115" y="0"/>
                    </a:lnTo>
                    <a:cubicBezTo>
                      <a:pt x="1211750" y="5255"/>
                      <a:pt x="1348607" y="6358"/>
                      <a:pt x="1485019" y="15766"/>
                    </a:cubicBezTo>
                    <a:cubicBezTo>
                      <a:pt x="1501598" y="16909"/>
                      <a:pt x="1516093" y="27926"/>
                      <a:pt x="1532315" y="31531"/>
                    </a:cubicBezTo>
                    <a:cubicBezTo>
                      <a:pt x="1563520" y="38465"/>
                      <a:pt x="1595897" y="39544"/>
                      <a:pt x="1626909" y="47297"/>
                    </a:cubicBezTo>
                    <a:cubicBezTo>
                      <a:pt x="1659153" y="55358"/>
                      <a:pt x="1689971" y="68318"/>
                      <a:pt x="1721502" y="78828"/>
                    </a:cubicBezTo>
                    <a:lnTo>
                      <a:pt x="1768798" y="94593"/>
                    </a:lnTo>
                    <a:lnTo>
                      <a:pt x="1816095" y="110359"/>
                    </a:lnTo>
                    <a:lnTo>
                      <a:pt x="1863391" y="126124"/>
                    </a:lnTo>
                    <a:cubicBezTo>
                      <a:pt x="1998939" y="216488"/>
                      <a:pt x="1827440" y="108148"/>
                      <a:pt x="1957984" y="173421"/>
                    </a:cubicBezTo>
                    <a:cubicBezTo>
                      <a:pt x="1974931" y="181895"/>
                      <a:pt x="1988333" y="196478"/>
                      <a:pt x="2005281" y="204952"/>
                    </a:cubicBezTo>
                    <a:cubicBezTo>
                      <a:pt x="2020145" y="212384"/>
                      <a:pt x="2038051" y="212647"/>
                      <a:pt x="2052578" y="220718"/>
                    </a:cubicBezTo>
                    <a:cubicBezTo>
                      <a:pt x="2085705" y="239122"/>
                      <a:pt x="2115640" y="262759"/>
                      <a:pt x="2147171" y="283780"/>
                    </a:cubicBezTo>
                    <a:cubicBezTo>
                      <a:pt x="2162936" y="294290"/>
                      <a:pt x="2181069" y="301913"/>
                      <a:pt x="2194467" y="315311"/>
                    </a:cubicBezTo>
                    <a:lnTo>
                      <a:pt x="2289060" y="409904"/>
                    </a:lnTo>
                    <a:cubicBezTo>
                      <a:pt x="2304826" y="425669"/>
                      <a:pt x="2323990" y="438649"/>
                      <a:pt x="2336357" y="457200"/>
                    </a:cubicBezTo>
                    <a:lnTo>
                      <a:pt x="2399419" y="551793"/>
                    </a:lnTo>
                    <a:cubicBezTo>
                      <a:pt x="2409929" y="583324"/>
                      <a:pt x="2432610" y="613192"/>
                      <a:pt x="2430950" y="646387"/>
                    </a:cubicBezTo>
                    <a:cubicBezTo>
                      <a:pt x="2421170" y="841978"/>
                      <a:pt x="2437351" y="926727"/>
                      <a:pt x="2383653" y="1087821"/>
                    </a:cubicBezTo>
                    <a:lnTo>
                      <a:pt x="2352122" y="1182414"/>
                    </a:lnTo>
                    <a:cubicBezTo>
                      <a:pt x="2346867" y="1198180"/>
                      <a:pt x="2348108" y="1217960"/>
                      <a:pt x="2336357" y="1229711"/>
                    </a:cubicBezTo>
                    <a:cubicBezTo>
                      <a:pt x="2262264" y="1303802"/>
                      <a:pt x="2301427" y="1258457"/>
                      <a:pt x="2225998" y="1371600"/>
                    </a:cubicBezTo>
                    <a:cubicBezTo>
                      <a:pt x="2169730" y="1456002"/>
                      <a:pt x="2207870" y="1405494"/>
                      <a:pt x="2099874" y="1513490"/>
                    </a:cubicBezTo>
                    <a:lnTo>
                      <a:pt x="2052578" y="1560787"/>
                    </a:lnTo>
                    <a:cubicBezTo>
                      <a:pt x="2042067" y="1571298"/>
                      <a:pt x="2035466" y="1588713"/>
                      <a:pt x="2021046" y="1592318"/>
                    </a:cubicBezTo>
                    <a:lnTo>
                      <a:pt x="1957984" y="1608083"/>
                    </a:lnTo>
                    <a:cubicBezTo>
                      <a:pt x="1947474" y="1623849"/>
                      <a:pt x="1939851" y="1641982"/>
                      <a:pt x="1926453" y="1655380"/>
                    </a:cubicBezTo>
                    <a:cubicBezTo>
                      <a:pt x="1831673" y="1750161"/>
                      <a:pt x="1916987" y="1582872"/>
                      <a:pt x="1784564" y="1781504"/>
                    </a:cubicBezTo>
                    <a:cubicBezTo>
                      <a:pt x="1774054" y="1797269"/>
                      <a:pt x="1761507" y="1811853"/>
                      <a:pt x="1753033" y="1828800"/>
                    </a:cubicBezTo>
                    <a:cubicBezTo>
                      <a:pt x="1687761" y="1959343"/>
                      <a:pt x="1796098" y="1787851"/>
                      <a:pt x="1705736" y="1923393"/>
                    </a:cubicBezTo>
                    <a:cubicBezTo>
                      <a:pt x="1652742" y="2082382"/>
                      <a:pt x="1733609" y="1835741"/>
                      <a:pt x="1674205" y="2033752"/>
                    </a:cubicBezTo>
                    <a:cubicBezTo>
                      <a:pt x="1664654" y="2065587"/>
                      <a:pt x="1653184" y="2096814"/>
                      <a:pt x="1642674" y="2128345"/>
                    </a:cubicBezTo>
                    <a:cubicBezTo>
                      <a:pt x="1642672" y="2128350"/>
                      <a:pt x="1611147" y="2222933"/>
                      <a:pt x="1611143" y="2222938"/>
                    </a:cubicBezTo>
                    <a:cubicBezTo>
                      <a:pt x="1579476" y="2270439"/>
                      <a:pt x="1572085" y="2277290"/>
                      <a:pt x="1548081" y="2333297"/>
                    </a:cubicBezTo>
                    <a:cubicBezTo>
                      <a:pt x="1541535" y="2348571"/>
                      <a:pt x="1539747" y="2365729"/>
                      <a:pt x="1532315" y="2380593"/>
                    </a:cubicBezTo>
                    <a:cubicBezTo>
                      <a:pt x="1502957" y="2439308"/>
                      <a:pt x="1497072" y="2422886"/>
                      <a:pt x="1453488" y="2475187"/>
                    </a:cubicBezTo>
                    <a:cubicBezTo>
                      <a:pt x="1441358" y="2489743"/>
                      <a:pt x="1434545" y="2508321"/>
                      <a:pt x="1421957" y="2522483"/>
                    </a:cubicBezTo>
                    <a:cubicBezTo>
                      <a:pt x="1246736" y="2719606"/>
                      <a:pt x="1393034" y="2554467"/>
                      <a:pt x="1280067" y="2648607"/>
                    </a:cubicBezTo>
                    <a:cubicBezTo>
                      <a:pt x="1262939" y="2662880"/>
                      <a:pt x="1252261" y="2685076"/>
                      <a:pt x="1232771" y="2695904"/>
                    </a:cubicBezTo>
                    <a:cubicBezTo>
                      <a:pt x="1203717" y="2712045"/>
                      <a:pt x="1138178" y="2727435"/>
                      <a:pt x="1138178" y="2727435"/>
                    </a:cubicBezTo>
                    <a:cubicBezTo>
                      <a:pt x="1084243" y="2781368"/>
                      <a:pt x="1127449" y="2749823"/>
                      <a:pt x="1027819" y="2774731"/>
                    </a:cubicBezTo>
                    <a:cubicBezTo>
                      <a:pt x="1011697" y="2778762"/>
                      <a:pt x="996501" y="2785932"/>
                      <a:pt x="980522" y="2790497"/>
                    </a:cubicBezTo>
                    <a:cubicBezTo>
                      <a:pt x="913256" y="2809716"/>
                      <a:pt x="911757" y="2805778"/>
                      <a:pt x="838633" y="2822028"/>
                    </a:cubicBezTo>
                    <a:cubicBezTo>
                      <a:pt x="817481" y="2826728"/>
                      <a:pt x="796592" y="2832538"/>
                      <a:pt x="775571" y="2837793"/>
                    </a:cubicBezTo>
                    <a:cubicBezTo>
                      <a:pt x="659957" y="2832538"/>
                      <a:pt x="544094" y="2831257"/>
                      <a:pt x="428729" y="2822028"/>
                    </a:cubicBezTo>
                    <a:cubicBezTo>
                      <a:pt x="412164" y="2820703"/>
                      <a:pt x="397412" y="2810827"/>
                      <a:pt x="381433" y="2806262"/>
                    </a:cubicBezTo>
                    <a:cubicBezTo>
                      <a:pt x="360599" y="2800309"/>
                      <a:pt x="339392" y="2795752"/>
                      <a:pt x="318371" y="2790497"/>
                    </a:cubicBezTo>
                    <a:lnTo>
                      <a:pt x="223778" y="2727435"/>
                    </a:lnTo>
                    <a:lnTo>
                      <a:pt x="176481" y="2695904"/>
                    </a:lnTo>
                    <a:cubicBezTo>
                      <a:pt x="131649" y="2628657"/>
                      <a:pt x="110976" y="2606120"/>
                      <a:pt x="81888" y="2538249"/>
                    </a:cubicBezTo>
                    <a:cubicBezTo>
                      <a:pt x="75342" y="2522974"/>
                      <a:pt x="70687" y="2506931"/>
                      <a:pt x="66122" y="2490952"/>
                    </a:cubicBezTo>
                    <a:cubicBezTo>
                      <a:pt x="60169" y="2470118"/>
                      <a:pt x="56583" y="2448644"/>
                      <a:pt x="50357" y="2427890"/>
                    </a:cubicBezTo>
                    <a:cubicBezTo>
                      <a:pt x="40807" y="2396055"/>
                      <a:pt x="18826" y="2333297"/>
                      <a:pt x="18826" y="2333297"/>
                    </a:cubicBezTo>
                    <a:cubicBezTo>
                      <a:pt x="-655" y="2157975"/>
                      <a:pt x="-11335" y="2134515"/>
                      <a:pt x="18826" y="1923393"/>
                    </a:cubicBezTo>
                    <a:cubicBezTo>
                      <a:pt x="22150" y="1900127"/>
                      <a:pt x="35312" y="1878386"/>
                      <a:pt x="50357" y="1860331"/>
                    </a:cubicBezTo>
                    <a:cubicBezTo>
                      <a:pt x="62487" y="1845775"/>
                      <a:pt x="81888" y="1839310"/>
                      <a:pt x="97653" y="1828800"/>
                    </a:cubicBezTo>
                    <a:cubicBezTo>
                      <a:pt x="102908" y="1813035"/>
                      <a:pt x="103038" y="1794481"/>
                      <a:pt x="113419" y="1781504"/>
                    </a:cubicBezTo>
                    <a:cubicBezTo>
                      <a:pt x="125256" y="1766708"/>
                      <a:pt x="146159" y="1762103"/>
                      <a:pt x="160715" y="1749973"/>
                    </a:cubicBezTo>
                    <a:cubicBezTo>
                      <a:pt x="239444" y="1684365"/>
                      <a:pt x="172191" y="1714616"/>
                      <a:pt x="255309" y="1686911"/>
                    </a:cubicBezTo>
                    <a:cubicBezTo>
                      <a:pt x="271074" y="1676401"/>
                      <a:pt x="288049" y="1667510"/>
                      <a:pt x="302605" y="1655380"/>
                    </a:cubicBezTo>
                    <a:cubicBezTo>
                      <a:pt x="319733" y="1641106"/>
                      <a:pt x="331351" y="1620451"/>
                      <a:pt x="349902" y="1608083"/>
                    </a:cubicBezTo>
                    <a:cubicBezTo>
                      <a:pt x="363729" y="1598865"/>
                      <a:pt x="381433" y="1597573"/>
                      <a:pt x="397198" y="1592318"/>
                    </a:cubicBezTo>
                    <a:lnTo>
                      <a:pt x="539088" y="1497724"/>
                    </a:lnTo>
                    <a:cubicBezTo>
                      <a:pt x="554853" y="1487214"/>
                      <a:pt x="572986" y="1479591"/>
                      <a:pt x="586384" y="1466193"/>
                    </a:cubicBezTo>
                    <a:lnTo>
                      <a:pt x="680978" y="1371600"/>
                    </a:lnTo>
                    <a:cubicBezTo>
                      <a:pt x="703390" y="1304362"/>
                      <a:pt x="691488" y="1332186"/>
                      <a:pt x="696743" y="1308538"/>
                    </a:cubicBezTo>
                    <a:close/>
                  </a:path>
                </a:pathLst>
              </a:cu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50" name="Ovale 49"/>
              <p:cNvSpPr/>
              <p:nvPr/>
            </p:nvSpPr>
            <p:spPr>
              <a:xfrm>
                <a:off x="5616023" y="2351520"/>
                <a:ext cx="507146" cy="794798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51" name="Ovale 50"/>
              <p:cNvSpPr/>
              <p:nvPr/>
            </p:nvSpPr>
            <p:spPr>
              <a:xfrm>
                <a:off x="7521511" y="3357212"/>
                <a:ext cx="157390" cy="286413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52" name="Ovale 51"/>
              <p:cNvSpPr/>
              <p:nvPr/>
            </p:nvSpPr>
            <p:spPr>
              <a:xfrm>
                <a:off x="6296032" y="2495911"/>
                <a:ext cx="358497" cy="594309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53" name="Ovale 52"/>
              <p:cNvSpPr/>
              <p:nvPr/>
            </p:nvSpPr>
            <p:spPr>
              <a:xfrm>
                <a:off x="7179563" y="3099559"/>
                <a:ext cx="192366" cy="393816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54" name="Ovale 53"/>
              <p:cNvSpPr/>
              <p:nvPr/>
            </p:nvSpPr>
            <p:spPr>
              <a:xfrm>
                <a:off x="6787738" y="2603499"/>
                <a:ext cx="323521" cy="558505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</p:grpSp>
        <p:cxnSp>
          <p:nvCxnSpPr>
            <p:cNvPr id="40" name="Connettore 1 39"/>
            <p:cNvCxnSpPr>
              <a:stCxn id="49" idx="61"/>
            </p:cNvCxnSpPr>
            <p:nvPr/>
          </p:nvCxnSpPr>
          <p:spPr>
            <a:xfrm>
              <a:off x="5034848" y="5479121"/>
              <a:ext cx="559609" cy="257772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ttore 1 40"/>
            <p:cNvCxnSpPr/>
            <p:nvPr/>
          </p:nvCxnSpPr>
          <p:spPr>
            <a:xfrm>
              <a:off x="5728408" y="4366426"/>
              <a:ext cx="734487" cy="386657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ttore 1 41"/>
            <p:cNvCxnSpPr/>
            <p:nvPr/>
          </p:nvCxnSpPr>
          <p:spPr>
            <a:xfrm>
              <a:off x="6446103" y="4411111"/>
              <a:ext cx="550868" cy="257772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ttore 1 42"/>
            <p:cNvCxnSpPr/>
            <p:nvPr/>
          </p:nvCxnSpPr>
          <p:spPr>
            <a:xfrm>
              <a:off x="5702508" y="3756421"/>
              <a:ext cx="1075502" cy="465423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ttore 1 43"/>
            <p:cNvCxnSpPr/>
            <p:nvPr/>
          </p:nvCxnSpPr>
          <p:spPr>
            <a:xfrm>
              <a:off x="6250849" y="3563272"/>
              <a:ext cx="1206657" cy="472581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ttore 1 44"/>
            <p:cNvCxnSpPr/>
            <p:nvPr/>
          </p:nvCxnSpPr>
          <p:spPr>
            <a:xfrm>
              <a:off x="5939787" y="3267483"/>
              <a:ext cx="979316" cy="379499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ttore 1 45"/>
            <p:cNvCxnSpPr>
              <a:endCxn id="49" idx="48"/>
            </p:cNvCxnSpPr>
            <p:nvPr/>
          </p:nvCxnSpPr>
          <p:spPr>
            <a:xfrm>
              <a:off x="5352574" y="5311897"/>
              <a:ext cx="839414" cy="572826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ttore 1 46"/>
            <p:cNvCxnSpPr/>
            <p:nvPr/>
          </p:nvCxnSpPr>
          <p:spPr>
            <a:xfrm>
              <a:off x="5247007" y="4982315"/>
              <a:ext cx="1014292" cy="565663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ttore 1 47"/>
            <p:cNvCxnSpPr/>
            <p:nvPr/>
          </p:nvCxnSpPr>
          <p:spPr>
            <a:xfrm>
              <a:off x="5859270" y="4930284"/>
              <a:ext cx="900618" cy="257772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038" name="Gruppo 55"/>
          <p:cNvGrpSpPr>
            <a:grpSpLocks/>
          </p:cNvGrpSpPr>
          <p:nvPr/>
        </p:nvGrpSpPr>
        <p:grpSpPr bwMode="auto">
          <a:xfrm rot="5400000" flipH="1">
            <a:off x="7422356" y="5376070"/>
            <a:ext cx="517525" cy="773112"/>
            <a:chOff x="5076056" y="2348880"/>
            <a:chExt cx="2605684" cy="3701889"/>
          </a:xfrm>
        </p:grpSpPr>
        <p:grpSp>
          <p:nvGrpSpPr>
            <p:cNvPr id="44056" name="Gruppo 56"/>
            <p:cNvGrpSpPr>
              <a:grpSpLocks/>
            </p:cNvGrpSpPr>
            <p:nvPr/>
          </p:nvGrpSpPr>
          <p:grpSpPr bwMode="auto">
            <a:xfrm>
              <a:off x="5076056" y="2348880"/>
              <a:ext cx="2605684" cy="3701889"/>
              <a:chOff x="5076056" y="2348880"/>
              <a:chExt cx="2605684" cy="3701889"/>
            </a:xfrm>
          </p:grpSpPr>
          <p:sp>
            <p:nvSpPr>
              <p:cNvPr id="67" name="Figura a mano libera 66"/>
              <p:cNvSpPr/>
              <p:nvPr/>
            </p:nvSpPr>
            <p:spPr>
              <a:xfrm>
                <a:off x="5163983" y="3299053"/>
                <a:ext cx="2429840" cy="2835332"/>
              </a:xfrm>
              <a:custGeom>
                <a:avLst/>
                <a:gdLst>
                  <a:gd name="connsiteX0" fmla="*/ 696743 w 2431036"/>
                  <a:gd name="connsiteY0" fmla="*/ 1308538 h 2837793"/>
                  <a:gd name="connsiteX1" fmla="*/ 712509 w 2431036"/>
                  <a:gd name="connsiteY1" fmla="*/ 1229711 h 2837793"/>
                  <a:gd name="connsiteX2" fmla="*/ 696743 w 2431036"/>
                  <a:gd name="connsiteY2" fmla="*/ 1182414 h 2837793"/>
                  <a:gd name="connsiteX3" fmla="*/ 665212 w 2431036"/>
                  <a:gd name="connsiteY3" fmla="*/ 1056290 h 2837793"/>
                  <a:gd name="connsiteX4" fmla="*/ 665212 w 2431036"/>
                  <a:gd name="connsiteY4" fmla="*/ 362607 h 2837793"/>
                  <a:gd name="connsiteX5" fmla="*/ 680978 w 2431036"/>
                  <a:gd name="connsiteY5" fmla="*/ 315311 h 2837793"/>
                  <a:gd name="connsiteX6" fmla="*/ 712509 w 2431036"/>
                  <a:gd name="connsiteY6" fmla="*/ 268014 h 2837793"/>
                  <a:gd name="connsiteX7" fmla="*/ 838633 w 2431036"/>
                  <a:gd name="connsiteY7" fmla="*/ 110359 h 2837793"/>
                  <a:gd name="connsiteX8" fmla="*/ 885929 w 2431036"/>
                  <a:gd name="connsiteY8" fmla="*/ 63062 h 2837793"/>
                  <a:gd name="connsiteX9" fmla="*/ 1027819 w 2431036"/>
                  <a:gd name="connsiteY9" fmla="*/ 15766 h 2837793"/>
                  <a:gd name="connsiteX10" fmla="*/ 1075115 w 2431036"/>
                  <a:gd name="connsiteY10" fmla="*/ 0 h 2837793"/>
                  <a:gd name="connsiteX11" fmla="*/ 1485019 w 2431036"/>
                  <a:gd name="connsiteY11" fmla="*/ 15766 h 2837793"/>
                  <a:gd name="connsiteX12" fmla="*/ 1532315 w 2431036"/>
                  <a:gd name="connsiteY12" fmla="*/ 31531 h 2837793"/>
                  <a:gd name="connsiteX13" fmla="*/ 1626909 w 2431036"/>
                  <a:gd name="connsiteY13" fmla="*/ 47297 h 2837793"/>
                  <a:gd name="connsiteX14" fmla="*/ 1721502 w 2431036"/>
                  <a:gd name="connsiteY14" fmla="*/ 78828 h 2837793"/>
                  <a:gd name="connsiteX15" fmla="*/ 1768798 w 2431036"/>
                  <a:gd name="connsiteY15" fmla="*/ 94593 h 2837793"/>
                  <a:gd name="connsiteX16" fmla="*/ 1816095 w 2431036"/>
                  <a:gd name="connsiteY16" fmla="*/ 110359 h 2837793"/>
                  <a:gd name="connsiteX17" fmla="*/ 1863391 w 2431036"/>
                  <a:gd name="connsiteY17" fmla="*/ 126124 h 2837793"/>
                  <a:gd name="connsiteX18" fmla="*/ 1957984 w 2431036"/>
                  <a:gd name="connsiteY18" fmla="*/ 173421 h 2837793"/>
                  <a:gd name="connsiteX19" fmla="*/ 2005281 w 2431036"/>
                  <a:gd name="connsiteY19" fmla="*/ 204952 h 2837793"/>
                  <a:gd name="connsiteX20" fmla="*/ 2052578 w 2431036"/>
                  <a:gd name="connsiteY20" fmla="*/ 220718 h 2837793"/>
                  <a:gd name="connsiteX21" fmla="*/ 2147171 w 2431036"/>
                  <a:gd name="connsiteY21" fmla="*/ 283780 h 2837793"/>
                  <a:gd name="connsiteX22" fmla="*/ 2194467 w 2431036"/>
                  <a:gd name="connsiteY22" fmla="*/ 315311 h 2837793"/>
                  <a:gd name="connsiteX23" fmla="*/ 2289060 w 2431036"/>
                  <a:gd name="connsiteY23" fmla="*/ 409904 h 2837793"/>
                  <a:gd name="connsiteX24" fmla="*/ 2336357 w 2431036"/>
                  <a:gd name="connsiteY24" fmla="*/ 457200 h 2837793"/>
                  <a:gd name="connsiteX25" fmla="*/ 2399419 w 2431036"/>
                  <a:gd name="connsiteY25" fmla="*/ 551793 h 2837793"/>
                  <a:gd name="connsiteX26" fmla="*/ 2430950 w 2431036"/>
                  <a:gd name="connsiteY26" fmla="*/ 646387 h 2837793"/>
                  <a:gd name="connsiteX27" fmla="*/ 2383653 w 2431036"/>
                  <a:gd name="connsiteY27" fmla="*/ 1087821 h 2837793"/>
                  <a:gd name="connsiteX28" fmla="*/ 2352122 w 2431036"/>
                  <a:gd name="connsiteY28" fmla="*/ 1182414 h 2837793"/>
                  <a:gd name="connsiteX29" fmla="*/ 2336357 w 2431036"/>
                  <a:gd name="connsiteY29" fmla="*/ 1229711 h 2837793"/>
                  <a:gd name="connsiteX30" fmla="*/ 2225998 w 2431036"/>
                  <a:gd name="connsiteY30" fmla="*/ 1371600 h 2837793"/>
                  <a:gd name="connsiteX31" fmla="*/ 2099874 w 2431036"/>
                  <a:gd name="connsiteY31" fmla="*/ 1513490 h 2837793"/>
                  <a:gd name="connsiteX32" fmla="*/ 2052578 w 2431036"/>
                  <a:gd name="connsiteY32" fmla="*/ 1560787 h 2837793"/>
                  <a:gd name="connsiteX33" fmla="*/ 2021046 w 2431036"/>
                  <a:gd name="connsiteY33" fmla="*/ 1592318 h 2837793"/>
                  <a:gd name="connsiteX34" fmla="*/ 1957984 w 2431036"/>
                  <a:gd name="connsiteY34" fmla="*/ 1608083 h 2837793"/>
                  <a:gd name="connsiteX35" fmla="*/ 1926453 w 2431036"/>
                  <a:gd name="connsiteY35" fmla="*/ 1655380 h 2837793"/>
                  <a:gd name="connsiteX36" fmla="*/ 1784564 w 2431036"/>
                  <a:gd name="connsiteY36" fmla="*/ 1781504 h 2837793"/>
                  <a:gd name="connsiteX37" fmla="*/ 1753033 w 2431036"/>
                  <a:gd name="connsiteY37" fmla="*/ 1828800 h 2837793"/>
                  <a:gd name="connsiteX38" fmla="*/ 1705736 w 2431036"/>
                  <a:gd name="connsiteY38" fmla="*/ 1923393 h 2837793"/>
                  <a:gd name="connsiteX39" fmla="*/ 1674205 w 2431036"/>
                  <a:gd name="connsiteY39" fmla="*/ 2033752 h 2837793"/>
                  <a:gd name="connsiteX40" fmla="*/ 1642674 w 2431036"/>
                  <a:gd name="connsiteY40" fmla="*/ 2128345 h 2837793"/>
                  <a:gd name="connsiteX41" fmla="*/ 1611143 w 2431036"/>
                  <a:gd name="connsiteY41" fmla="*/ 2222938 h 2837793"/>
                  <a:gd name="connsiteX42" fmla="*/ 1548081 w 2431036"/>
                  <a:gd name="connsiteY42" fmla="*/ 2333297 h 2837793"/>
                  <a:gd name="connsiteX43" fmla="*/ 1532315 w 2431036"/>
                  <a:gd name="connsiteY43" fmla="*/ 2380593 h 2837793"/>
                  <a:gd name="connsiteX44" fmla="*/ 1453488 w 2431036"/>
                  <a:gd name="connsiteY44" fmla="*/ 2475187 h 2837793"/>
                  <a:gd name="connsiteX45" fmla="*/ 1421957 w 2431036"/>
                  <a:gd name="connsiteY45" fmla="*/ 2522483 h 2837793"/>
                  <a:gd name="connsiteX46" fmla="*/ 1280067 w 2431036"/>
                  <a:gd name="connsiteY46" fmla="*/ 2648607 h 2837793"/>
                  <a:gd name="connsiteX47" fmla="*/ 1232771 w 2431036"/>
                  <a:gd name="connsiteY47" fmla="*/ 2695904 h 2837793"/>
                  <a:gd name="connsiteX48" fmla="*/ 1138178 w 2431036"/>
                  <a:gd name="connsiteY48" fmla="*/ 2727435 h 2837793"/>
                  <a:gd name="connsiteX49" fmla="*/ 1027819 w 2431036"/>
                  <a:gd name="connsiteY49" fmla="*/ 2774731 h 2837793"/>
                  <a:gd name="connsiteX50" fmla="*/ 980522 w 2431036"/>
                  <a:gd name="connsiteY50" fmla="*/ 2790497 h 2837793"/>
                  <a:gd name="connsiteX51" fmla="*/ 838633 w 2431036"/>
                  <a:gd name="connsiteY51" fmla="*/ 2822028 h 2837793"/>
                  <a:gd name="connsiteX52" fmla="*/ 775571 w 2431036"/>
                  <a:gd name="connsiteY52" fmla="*/ 2837793 h 2837793"/>
                  <a:gd name="connsiteX53" fmla="*/ 428729 w 2431036"/>
                  <a:gd name="connsiteY53" fmla="*/ 2822028 h 2837793"/>
                  <a:gd name="connsiteX54" fmla="*/ 381433 w 2431036"/>
                  <a:gd name="connsiteY54" fmla="*/ 2806262 h 2837793"/>
                  <a:gd name="connsiteX55" fmla="*/ 318371 w 2431036"/>
                  <a:gd name="connsiteY55" fmla="*/ 2790497 h 2837793"/>
                  <a:gd name="connsiteX56" fmla="*/ 223778 w 2431036"/>
                  <a:gd name="connsiteY56" fmla="*/ 2727435 h 2837793"/>
                  <a:gd name="connsiteX57" fmla="*/ 176481 w 2431036"/>
                  <a:gd name="connsiteY57" fmla="*/ 2695904 h 2837793"/>
                  <a:gd name="connsiteX58" fmla="*/ 81888 w 2431036"/>
                  <a:gd name="connsiteY58" fmla="*/ 2538249 h 2837793"/>
                  <a:gd name="connsiteX59" fmla="*/ 66122 w 2431036"/>
                  <a:gd name="connsiteY59" fmla="*/ 2490952 h 2837793"/>
                  <a:gd name="connsiteX60" fmla="*/ 50357 w 2431036"/>
                  <a:gd name="connsiteY60" fmla="*/ 2427890 h 2837793"/>
                  <a:gd name="connsiteX61" fmla="*/ 18826 w 2431036"/>
                  <a:gd name="connsiteY61" fmla="*/ 2333297 h 2837793"/>
                  <a:gd name="connsiteX62" fmla="*/ 18826 w 2431036"/>
                  <a:gd name="connsiteY62" fmla="*/ 1923393 h 2837793"/>
                  <a:gd name="connsiteX63" fmla="*/ 50357 w 2431036"/>
                  <a:gd name="connsiteY63" fmla="*/ 1860331 h 2837793"/>
                  <a:gd name="connsiteX64" fmla="*/ 97653 w 2431036"/>
                  <a:gd name="connsiteY64" fmla="*/ 1828800 h 2837793"/>
                  <a:gd name="connsiteX65" fmla="*/ 113419 w 2431036"/>
                  <a:gd name="connsiteY65" fmla="*/ 1781504 h 2837793"/>
                  <a:gd name="connsiteX66" fmla="*/ 160715 w 2431036"/>
                  <a:gd name="connsiteY66" fmla="*/ 1749973 h 2837793"/>
                  <a:gd name="connsiteX67" fmla="*/ 255309 w 2431036"/>
                  <a:gd name="connsiteY67" fmla="*/ 1686911 h 2837793"/>
                  <a:gd name="connsiteX68" fmla="*/ 302605 w 2431036"/>
                  <a:gd name="connsiteY68" fmla="*/ 1655380 h 2837793"/>
                  <a:gd name="connsiteX69" fmla="*/ 349902 w 2431036"/>
                  <a:gd name="connsiteY69" fmla="*/ 1608083 h 2837793"/>
                  <a:gd name="connsiteX70" fmla="*/ 397198 w 2431036"/>
                  <a:gd name="connsiteY70" fmla="*/ 1592318 h 2837793"/>
                  <a:gd name="connsiteX71" fmla="*/ 539088 w 2431036"/>
                  <a:gd name="connsiteY71" fmla="*/ 1497724 h 2837793"/>
                  <a:gd name="connsiteX72" fmla="*/ 586384 w 2431036"/>
                  <a:gd name="connsiteY72" fmla="*/ 1466193 h 2837793"/>
                  <a:gd name="connsiteX73" fmla="*/ 680978 w 2431036"/>
                  <a:gd name="connsiteY73" fmla="*/ 1371600 h 2837793"/>
                  <a:gd name="connsiteX74" fmla="*/ 696743 w 2431036"/>
                  <a:gd name="connsiteY74" fmla="*/ 1308538 h 2837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2431036" h="2837793">
                    <a:moveTo>
                      <a:pt x="696743" y="1308538"/>
                    </a:moveTo>
                    <a:cubicBezTo>
                      <a:pt x="701998" y="1284890"/>
                      <a:pt x="712509" y="1256507"/>
                      <a:pt x="712509" y="1229711"/>
                    </a:cubicBezTo>
                    <a:cubicBezTo>
                      <a:pt x="712509" y="1213092"/>
                      <a:pt x="700774" y="1198536"/>
                      <a:pt x="696743" y="1182414"/>
                    </a:cubicBezTo>
                    <a:lnTo>
                      <a:pt x="665212" y="1056290"/>
                    </a:lnTo>
                    <a:cubicBezTo>
                      <a:pt x="634442" y="748597"/>
                      <a:pt x="638474" y="857239"/>
                      <a:pt x="665212" y="362607"/>
                    </a:cubicBezTo>
                    <a:cubicBezTo>
                      <a:pt x="666109" y="346013"/>
                      <a:pt x="673546" y="330175"/>
                      <a:pt x="680978" y="315311"/>
                    </a:cubicBezTo>
                    <a:cubicBezTo>
                      <a:pt x="689452" y="298364"/>
                      <a:pt x="701999" y="283780"/>
                      <a:pt x="712509" y="268014"/>
                    </a:cubicBezTo>
                    <a:cubicBezTo>
                      <a:pt x="773895" y="83857"/>
                      <a:pt x="696009" y="252986"/>
                      <a:pt x="838633" y="110359"/>
                    </a:cubicBezTo>
                    <a:cubicBezTo>
                      <a:pt x="854398" y="94593"/>
                      <a:pt x="866439" y="73890"/>
                      <a:pt x="885929" y="63062"/>
                    </a:cubicBezTo>
                    <a:cubicBezTo>
                      <a:pt x="885939" y="63056"/>
                      <a:pt x="1004166" y="23650"/>
                      <a:pt x="1027819" y="15766"/>
                    </a:cubicBezTo>
                    <a:lnTo>
                      <a:pt x="1075115" y="0"/>
                    </a:lnTo>
                    <a:cubicBezTo>
                      <a:pt x="1211750" y="5255"/>
                      <a:pt x="1348607" y="6358"/>
                      <a:pt x="1485019" y="15766"/>
                    </a:cubicBezTo>
                    <a:cubicBezTo>
                      <a:pt x="1501598" y="16909"/>
                      <a:pt x="1516093" y="27926"/>
                      <a:pt x="1532315" y="31531"/>
                    </a:cubicBezTo>
                    <a:cubicBezTo>
                      <a:pt x="1563520" y="38465"/>
                      <a:pt x="1595897" y="39544"/>
                      <a:pt x="1626909" y="47297"/>
                    </a:cubicBezTo>
                    <a:cubicBezTo>
                      <a:pt x="1659153" y="55358"/>
                      <a:pt x="1689971" y="68318"/>
                      <a:pt x="1721502" y="78828"/>
                    </a:cubicBezTo>
                    <a:lnTo>
                      <a:pt x="1768798" y="94593"/>
                    </a:lnTo>
                    <a:lnTo>
                      <a:pt x="1816095" y="110359"/>
                    </a:lnTo>
                    <a:lnTo>
                      <a:pt x="1863391" y="126124"/>
                    </a:lnTo>
                    <a:cubicBezTo>
                      <a:pt x="1998939" y="216488"/>
                      <a:pt x="1827440" y="108148"/>
                      <a:pt x="1957984" y="173421"/>
                    </a:cubicBezTo>
                    <a:cubicBezTo>
                      <a:pt x="1974931" y="181895"/>
                      <a:pt x="1988333" y="196478"/>
                      <a:pt x="2005281" y="204952"/>
                    </a:cubicBezTo>
                    <a:cubicBezTo>
                      <a:pt x="2020145" y="212384"/>
                      <a:pt x="2038051" y="212647"/>
                      <a:pt x="2052578" y="220718"/>
                    </a:cubicBezTo>
                    <a:cubicBezTo>
                      <a:pt x="2085705" y="239122"/>
                      <a:pt x="2115640" y="262759"/>
                      <a:pt x="2147171" y="283780"/>
                    </a:cubicBezTo>
                    <a:cubicBezTo>
                      <a:pt x="2162936" y="294290"/>
                      <a:pt x="2181069" y="301913"/>
                      <a:pt x="2194467" y="315311"/>
                    </a:cubicBezTo>
                    <a:lnTo>
                      <a:pt x="2289060" y="409904"/>
                    </a:lnTo>
                    <a:cubicBezTo>
                      <a:pt x="2304826" y="425669"/>
                      <a:pt x="2323990" y="438649"/>
                      <a:pt x="2336357" y="457200"/>
                    </a:cubicBezTo>
                    <a:lnTo>
                      <a:pt x="2399419" y="551793"/>
                    </a:lnTo>
                    <a:cubicBezTo>
                      <a:pt x="2409929" y="583324"/>
                      <a:pt x="2432610" y="613192"/>
                      <a:pt x="2430950" y="646387"/>
                    </a:cubicBezTo>
                    <a:cubicBezTo>
                      <a:pt x="2421170" y="841978"/>
                      <a:pt x="2437351" y="926727"/>
                      <a:pt x="2383653" y="1087821"/>
                    </a:cubicBezTo>
                    <a:lnTo>
                      <a:pt x="2352122" y="1182414"/>
                    </a:lnTo>
                    <a:cubicBezTo>
                      <a:pt x="2346867" y="1198180"/>
                      <a:pt x="2348108" y="1217960"/>
                      <a:pt x="2336357" y="1229711"/>
                    </a:cubicBezTo>
                    <a:cubicBezTo>
                      <a:pt x="2262264" y="1303802"/>
                      <a:pt x="2301427" y="1258457"/>
                      <a:pt x="2225998" y="1371600"/>
                    </a:cubicBezTo>
                    <a:cubicBezTo>
                      <a:pt x="2169730" y="1456002"/>
                      <a:pt x="2207870" y="1405494"/>
                      <a:pt x="2099874" y="1513490"/>
                    </a:cubicBezTo>
                    <a:lnTo>
                      <a:pt x="2052578" y="1560787"/>
                    </a:lnTo>
                    <a:cubicBezTo>
                      <a:pt x="2042067" y="1571298"/>
                      <a:pt x="2035466" y="1588713"/>
                      <a:pt x="2021046" y="1592318"/>
                    </a:cubicBezTo>
                    <a:lnTo>
                      <a:pt x="1957984" y="1608083"/>
                    </a:lnTo>
                    <a:cubicBezTo>
                      <a:pt x="1947474" y="1623849"/>
                      <a:pt x="1939851" y="1641982"/>
                      <a:pt x="1926453" y="1655380"/>
                    </a:cubicBezTo>
                    <a:cubicBezTo>
                      <a:pt x="1831673" y="1750161"/>
                      <a:pt x="1916987" y="1582872"/>
                      <a:pt x="1784564" y="1781504"/>
                    </a:cubicBezTo>
                    <a:cubicBezTo>
                      <a:pt x="1774054" y="1797269"/>
                      <a:pt x="1761507" y="1811853"/>
                      <a:pt x="1753033" y="1828800"/>
                    </a:cubicBezTo>
                    <a:cubicBezTo>
                      <a:pt x="1687761" y="1959343"/>
                      <a:pt x="1796098" y="1787851"/>
                      <a:pt x="1705736" y="1923393"/>
                    </a:cubicBezTo>
                    <a:cubicBezTo>
                      <a:pt x="1652742" y="2082382"/>
                      <a:pt x="1733609" y="1835741"/>
                      <a:pt x="1674205" y="2033752"/>
                    </a:cubicBezTo>
                    <a:cubicBezTo>
                      <a:pt x="1664654" y="2065587"/>
                      <a:pt x="1653184" y="2096814"/>
                      <a:pt x="1642674" y="2128345"/>
                    </a:cubicBezTo>
                    <a:cubicBezTo>
                      <a:pt x="1642672" y="2128350"/>
                      <a:pt x="1611147" y="2222933"/>
                      <a:pt x="1611143" y="2222938"/>
                    </a:cubicBezTo>
                    <a:cubicBezTo>
                      <a:pt x="1579476" y="2270439"/>
                      <a:pt x="1572085" y="2277290"/>
                      <a:pt x="1548081" y="2333297"/>
                    </a:cubicBezTo>
                    <a:cubicBezTo>
                      <a:pt x="1541535" y="2348571"/>
                      <a:pt x="1539747" y="2365729"/>
                      <a:pt x="1532315" y="2380593"/>
                    </a:cubicBezTo>
                    <a:cubicBezTo>
                      <a:pt x="1502957" y="2439308"/>
                      <a:pt x="1497072" y="2422886"/>
                      <a:pt x="1453488" y="2475187"/>
                    </a:cubicBezTo>
                    <a:cubicBezTo>
                      <a:pt x="1441358" y="2489743"/>
                      <a:pt x="1434545" y="2508321"/>
                      <a:pt x="1421957" y="2522483"/>
                    </a:cubicBezTo>
                    <a:cubicBezTo>
                      <a:pt x="1246736" y="2719606"/>
                      <a:pt x="1393034" y="2554467"/>
                      <a:pt x="1280067" y="2648607"/>
                    </a:cubicBezTo>
                    <a:cubicBezTo>
                      <a:pt x="1262939" y="2662880"/>
                      <a:pt x="1252261" y="2685076"/>
                      <a:pt x="1232771" y="2695904"/>
                    </a:cubicBezTo>
                    <a:cubicBezTo>
                      <a:pt x="1203717" y="2712045"/>
                      <a:pt x="1138178" y="2727435"/>
                      <a:pt x="1138178" y="2727435"/>
                    </a:cubicBezTo>
                    <a:cubicBezTo>
                      <a:pt x="1084243" y="2781368"/>
                      <a:pt x="1127449" y="2749823"/>
                      <a:pt x="1027819" y="2774731"/>
                    </a:cubicBezTo>
                    <a:cubicBezTo>
                      <a:pt x="1011697" y="2778762"/>
                      <a:pt x="996501" y="2785932"/>
                      <a:pt x="980522" y="2790497"/>
                    </a:cubicBezTo>
                    <a:cubicBezTo>
                      <a:pt x="913256" y="2809716"/>
                      <a:pt x="911757" y="2805778"/>
                      <a:pt x="838633" y="2822028"/>
                    </a:cubicBezTo>
                    <a:cubicBezTo>
                      <a:pt x="817481" y="2826728"/>
                      <a:pt x="796592" y="2832538"/>
                      <a:pt x="775571" y="2837793"/>
                    </a:cubicBezTo>
                    <a:cubicBezTo>
                      <a:pt x="659957" y="2832538"/>
                      <a:pt x="544094" y="2831257"/>
                      <a:pt x="428729" y="2822028"/>
                    </a:cubicBezTo>
                    <a:cubicBezTo>
                      <a:pt x="412164" y="2820703"/>
                      <a:pt x="397412" y="2810827"/>
                      <a:pt x="381433" y="2806262"/>
                    </a:cubicBezTo>
                    <a:cubicBezTo>
                      <a:pt x="360599" y="2800309"/>
                      <a:pt x="339392" y="2795752"/>
                      <a:pt x="318371" y="2790497"/>
                    </a:cubicBezTo>
                    <a:lnTo>
                      <a:pt x="223778" y="2727435"/>
                    </a:lnTo>
                    <a:lnTo>
                      <a:pt x="176481" y="2695904"/>
                    </a:lnTo>
                    <a:cubicBezTo>
                      <a:pt x="131649" y="2628657"/>
                      <a:pt x="110976" y="2606120"/>
                      <a:pt x="81888" y="2538249"/>
                    </a:cubicBezTo>
                    <a:cubicBezTo>
                      <a:pt x="75342" y="2522974"/>
                      <a:pt x="70687" y="2506931"/>
                      <a:pt x="66122" y="2490952"/>
                    </a:cubicBezTo>
                    <a:cubicBezTo>
                      <a:pt x="60169" y="2470118"/>
                      <a:pt x="56583" y="2448644"/>
                      <a:pt x="50357" y="2427890"/>
                    </a:cubicBezTo>
                    <a:cubicBezTo>
                      <a:pt x="40807" y="2396055"/>
                      <a:pt x="18826" y="2333297"/>
                      <a:pt x="18826" y="2333297"/>
                    </a:cubicBezTo>
                    <a:cubicBezTo>
                      <a:pt x="-655" y="2157975"/>
                      <a:pt x="-11335" y="2134515"/>
                      <a:pt x="18826" y="1923393"/>
                    </a:cubicBezTo>
                    <a:cubicBezTo>
                      <a:pt x="22150" y="1900127"/>
                      <a:pt x="35312" y="1878386"/>
                      <a:pt x="50357" y="1860331"/>
                    </a:cubicBezTo>
                    <a:cubicBezTo>
                      <a:pt x="62487" y="1845775"/>
                      <a:pt x="81888" y="1839310"/>
                      <a:pt x="97653" y="1828800"/>
                    </a:cubicBezTo>
                    <a:cubicBezTo>
                      <a:pt x="102908" y="1813035"/>
                      <a:pt x="103038" y="1794481"/>
                      <a:pt x="113419" y="1781504"/>
                    </a:cubicBezTo>
                    <a:cubicBezTo>
                      <a:pt x="125256" y="1766708"/>
                      <a:pt x="146159" y="1762103"/>
                      <a:pt x="160715" y="1749973"/>
                    </a:cubicBezTo>
                    <a:cubicBezTo>
                      <a:pt x="239444" y="1684365"/>
                      <a:pt x="172191" y="1714616"/>
                      <a:pt x="255309" y="1686911"/>
                    </a:cubicBezTo>
                    <a:cubicBezTo>
                      <a:pt x="271074" y="1676401"/>
                      <a:pt x="288049" y="1667510"/>
                      <a:pt x="302605" y="1655380"/>
                    </a:cubicBezTo>
                    <a:cubicBezTo>
                      <a:pt x="319733" y="1641106"/>
                      <a:pt x="331351" y="1620451"/>
                      <a:pt x="349902" y="1608083"/>
                    </a:cubicBezTo>
                    <a:cubicBezTo>
                      <a:pt x="363729" y="1598865"/>
                      <a:pt x="381433" y="1597573"/>
                      <a:pt x="397198" y="1592318"/>
                    </a:cubicBezTo>
                    <a:lnTo>
                      <a:pt x="539088" y="1497724"/>
                    </a:lnTo>
                    <a:cubicBezTo>
                      <a:pt x="554853" y="1487214"/>
                      <a:pt x="572986" y="1479591"/>
                      <a:pt x="586384" y="1466193"/>
                    </a:cubicBezTo>
                    <a:lnTo>
                      <a:pt x="680978" y="1371600"/>
                    </a:lnTo>
                    <a:cubicBezTo>
                      <a:pt x="703390" y="1304362"/>
                      <a:pt x="691488" y="1332186"/>
                      <a:pt x="696743" y="1308538"/>
                    </a:cubicBezTo>
                    <a:close/>
                  </a:path>
                </a:pathLst>
              </a:cu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68" name="Ovale 67"/>
              <p:cNvSpPr/>
              <p:nvPr/>
            </p:nvSpPr>
            <p:spPr>
              <a:xfrm>
                <a:off x="5739471" y="2333675"/>
                <a:ext cx="503550" cy="790548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69" name="Ovale 68"/>
              <p:cNvSpPr/>
              <p:nvPr/>
            </p:nvSpPr>
            <p:spPr>
              <a:xfrm>
                <a:off x="7609811" y="3344659"/>
                <a:ext cx="159858" cy="288854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70" name="Ovale 69"/>
              <p:cNvSpPr/>
              <p:nvPr/>
            </p:nvSpPr>
            <p:spPr>
              <a:xfrm>
                <a:off x="6386896" y="2478097"/>
                <a:ext cx="359683" cy="592911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71" name="Ovale 70"/>
              <p:cNvSpPr/>
              <p:nvPr/>
            </p:nvSpPr>
            <p:spPr>
              <a:xfrm>
                <a:off x="7346041" y="3055807"/>
                <a:ext cx="191829" cy="395274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72" name="Ovale 71"/>
              <p:cNvSpPr/>
              <p:nvPr/>
            </p:nvSpPr>
            <p:spPr>
              <a:xfrm>
                <a:off x="6890448" y="2690939"/>
                <a:ext cx="327706" cy="562505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</p:grpSp>
        <p:cxnSp>
          <p:nvCxnSpPr>
            <p:cNvPr id="58" name="Connettore 1 57"/>
            <p:cNvCxnSpPr>
              <a:stCxn id="67" idx="61"/>
            </p:cNvCxnSpPr>
            <p:nvPr/>
          </p:nvCxnSpPr>
          <p:spPr>
            <a:xfrm>
              <a:off x="5179969" y="5533870"/>
              <a:ext cx="559503" cy="258448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ttore 1 58"/>
            <p:cNvCxnSpPr/>
            <p:nvPr/>
          </p:nvCxnSpPr>
          <p:spPr>
            <a:xfrm>
              <a:off x="5835389" y="4454466"/>
              <a:ext cx="735346" cy="387675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ttore 1 59"/>
            <p:cNvCxnSpPr/>
            <p:nvPr/>
          </p:nvCxnSpPr>
          <p:spPr>
            <a:xfrm>
              <a:off x="6570733" y="4484874"/>
              <a:ext cx="551507" cy="258448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ttore 1 60"/>
            <p:cNvCxnSpPr/>
            <p:nvPr/>
          </p:nvCxnSpPr>
          <p:spPr>
            <a:xfrm>
              <a:off x="5819400" y="3838756"/>
              <a:ext cx="1071048" cy="46368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ttore 1 61"/>
            <p:cNvCxnSpPr/>
            <p:nvPr/>
          </p:nvCxnSpPr>
          <p:spPr>
            <a:xfrm>
              <a:off x="6386893" y="3633515"/>
              <a:ext cx="1206930" cy="471288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ttore 1 62"/>
            <p:cNvCxnSpPr/>
            <p:nvPr/>
          </p:nvCxnSpPr>
          <p:spPr>
            <a:xfrm>
              <a:off x="6067178" y="3253444"/>
              <a:ext cx="983129" cy="380071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ttore 1 63"/>
            <p:cNvCxnSpPr>
              <a:endCxn id="67" idx="48"/>
            </p:cNvCxnSpPr>
            <p:nvPr/>
          </p:nvCxnSpPr>
          <p:spPr>
            <a:xfrm>
              <a:off x="5459720" y="5359037"/>
              <a:ext cx="839257" cy="562505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ttore 1 64"/>
            <p:cNvCxnSpPr/>
            <p:nvPr/>
          </p:nvCxnSpPr>
          <p:spPr>
            <a:xfrm>
              <a:off x="5331834" y="5062580"/>
              <a:ext cx="1023091" cy="570109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ttore 1 65"/>
            <p:cNvCxnSpPr/>
            <p:nvPr/>
          </p:nvCxnSpPr>
          <p:spPr>
            <a:xfrm>
              <a:off x="5995247" y="5001768"/>
              <a:ext cx="895204" cy="258448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039" name="Gruppo 72"/>
          <p:cNvGrpSpPr>
            <a:grpSpLocks/>
          </p:cNvGrpSpPr>
          <p:nvPr/>
        </p:nvGrpSpPr>
        <p:grpSpPr bwMode="auto">
          <a:xfrm rot="3777565">
            <a:off x="8174831" y="5892007"/>
            <a:ext cx="473075" cy="820738"/>
            <a:chOff x="5076060" y="2348880"/>
            <a:chExt cx="2605680" cy="3701885"/>
          </a:xfrm>
        </p:grpSpPr>
        <p:grpSp>
          <p:nvGrpSpPr>
            <p:cNvPr id="44040" name="Gruppo 73"/>
            <p:cNvGrpSpPr>
              <a:grpSpLocks/>
            </p:cNvGrpSpPr>
            <p:nvPr/>
          </p:nvGrpSpPr>
          <p:grpSpPr bwMode="auto">
            <a:xfrm>
              <a:off x="5076060" y="2348880"/>
              <a:ext cx="2605680" cy="3701885"/>
              <a:chOff x="5076060" y="2348880"/>
              <a:chExt cx="2605680" cy="3701885"/>
            </a:xfrm>
          </p:grpSpPr>
          <p:sp>
            <p:nvSpPr>
              <p:cNvPr id="84" name="Figura a mano libera 83"/>
              <p:cNvSpPr/>
              <p:nvPr/>
            </p:nvSpPr>
            <p:spPr>
              <a:xfrm>
                <a:off x="5028709" y="3155832"/>
                <a:ext cx="2430802" cy="2835485"/>
              </a:xfrm>
              <a:custGeom>
                <a:avLst/>
                <a:gdLst>
                  <a:gd name="connsiteX0" fmla="*/ 696743 w 2431036"/>
                  <a:gd name="connsiteY0" fmla="*/ 1308538 h 2837793"/>
                  <a:gd name="connsiteX1" fmla="*/ 712509 w 2431036"/>
                  <a:gd name="connsiteY1" fmla="*/ 1229711 h 2837793"/>
                  <a:gd name="connsiteX2" fmla="*/ 696743 w 2431036"/>
                  <a:gd name="connsiteY2" fmla="*/ 1182414 h 2837793"/>
                  <a:gd name="connsiteX3" fmla="*/ 665212 w 2431036"/>
                  <a:gd name="connsiteY3" fmla="*/ 1056290 h 2837793"/>
                  <a:gd name="connsiteX4" fmla="*/ 665212 w 2431036"/>
                  <a:gd name="connsiteY4" fmla="*/ 362607 h 2837793"/>
                  <a:gd name="connsiteX5" fmla="*/ 680978 w 2431036"/>
                  <a:gd name="connsiteY5" fmla="*/ 315311 h 2837793"/>
                  <a:gd name="connsiteX6" fmla="*/ 712509 w 2431036"/>
                  <a:gd name="connsiteY6" fmla="*/ 268014 h 2837793"/>
                  <a:gd name="connsiteX7" fmla="*/ 838633 w 2431036"/>
                  <a:gd name="connsiteY7" fmla="*/ 110359 h 2837793"/>
                  <a:gd name="connsiteX8" fmla="*/ 885929 w 2431036"/>
                  <a:gd name="connsiteY8" fmla="*/ 63062 h 2837793"/>
                  <a:gd name="connsiteX9" fmla="*/ 1027819 w 2431036"/>
                  <a:gd name="connsiteY9" fmla="*/ 15766 h 2837793"/>
                  <a:gd name="connsiteX10" fmla="*/ 1075115 w 2431036"/>
                  <a:gd name="connsiteY10" fmla="*/ 0 h 2837793"/>
                  <a:gd name="connsiteX11" fmla="*/ 1485019 w 2431036"/>
                  <a:gd name="connsiteY11" fmla="*/ 15766 h 2837793"/>
                  <a:gd name="connsiteX12" fmla="*/ 1532315 w 2431036"/>
                  <a:gd name="connsiteY12" fmla="*/ 31531 h 2837793"/>
                  <a:gd name="connsiteX13" fmla="*/ 1626909 w 2431036"/>
                  <a:gd name="connsiteY13" fmla="*/ 47297 h 2837793"/>
                  <a:gd name="connsiteX14" fmla="*/ 1721502 w 2431036"/>
                  <a:gd name="connsiteY14" fmla="*/ 78828 h 2837793"/>
                  <a:gd name="connsiteX15" fmla="*/ 1768798 w 2431036"/>
                  <a:gd name="connsiteY15" fmla="*/ 94593 h 2837793"/>
                  <a:gd name="connsiteX16" fmla="*/ 1816095 w 2431036"/>
                  <a:gd name="connsiteY16" fmla="*/ 110359 h 2837793"/>
                  <a:gd name="connsiteX17" fmla="*/ 1863391 w 2431036"/>
                  <a:gd name="connsiteY17" fmla="*/ 126124 h 2837793"/>
                  <a:gd name="connsiteX18" fmla="*/ 1957984 w 2431036"/>
                  <a:gd name="connsiteY18" fmla="*/ 173421 h 2837793"/>
                  <a:gd name="connsiteX19" fmla="*/ 2005281 w 2431036"/>
                  <a:gd name="connsiteY19" fmla="*/ 204952 h 2837793"/>
                  <a:gd name="connsiteX20" fmla="*/ 2052578 w 2431036"/>
                  <a:gd name="connsiteY20" fmla="*/ 220718 h 2837793"/>
                  <a:gd name="connsiteX21" fmla="*/ 2147171 w 2431036"/>
                  <a:gd name="connsiteY21" fmla="*/ 283780 h 2837793"/>
                  <a:gd name="connsiteX22" fmla="*/ 2194467 w 2431036"/>
                  <a:gd name="connsiteY22" fmla="*/ 315311 h 2837793"/>
                  <a:gd name="connsiteX23" fmla="*/ 2289060 w 2431036"/>
                  <a:gd name="connsiteY23" fmla="*/ 409904 h 2837793"/>
                  <a:gd name="connsiteX24" fmla="*/ 2336357 w 2431036"/>
                  <a:gd name="connsiteY24" fmla="*/ 457200 h 2837793"/>
                  <a:gd name="connsiteX25" fmla="*/ 2399419 w 2431036"/>
                  <a:gd name="connsiteY25" fmla="*/ 551793 h 2837793"/>
                  <a:gd name="connsiteX26" fmla="*/ 2430950 w 2431036"/>
                  <a:gd name="connsiteY26" fmla="*/ 646387 h 2837793"/>
                  <a:gd name="connsiteX27" fmla="*/ 2383653 w 2431036"/>
                  <a:gd name="connsiteY27" fmla="*/ 1087821 h 2837793"/>
                  <a:gd name="connsiteX28" fmla="*/ 2352122 w 2431036"/>
                  <a:gd name="connsiteY28" fmla="*/ 1182414 h 2837793"/>
                  <a:gd name="connsiteX29" fmla="*/ 2336357 w 2431036"/>
                  <a:gd name="connsiteY29" fmla="*/ 1229711 h 2837793"/>
                  <a:gd name="connsiteX30" fmla="*/ 2225998 w 2431036"/>
                  <a:gd name="connsiteY30" fmla="*/ 1371600 h 2837793"/>
                  <a:gd name="connsiteX31" fmla="*/ 2099874 w 2431036"/>
                  <a:gd name="connsiteY31" fmla="*/ 1513490 h 2837793"/>
                  <a:gd name="connsiteX32" fmla="*/ 2052578 w 2431036"/>
                  <a:gd name="connsiteY32" fmla="*/ 1560787 h 2837793"/>
                  <a:gd name="connsiteX33" fmla="*/ 2021046 w 2431036"/>
                  <a:gd name="connsiteY33" fmla="*/ 1592318 h 2837793"/>
                  <a:gd name="connsiteX34" fmla="*/ 1957984 w 2431036"/>
                  <a:gd name="connsiteY34" fmla="*/ 1608083 h 2837793"/>
                  <a:gd name="connsiteX35" fmla="*/ 1926453 w 2431036"/>
                  <a:gd name="connsiteY35" fmla="*/ 1655380 h 2837793"/>
                  <a:gd name="connsiteX36" fmla="*/ 1784564 w 2431036"/>
                  <a:gd name="connsiteY36" fmla="*/ 1781504 h 2837793"/>
                  <a:gd name="connsiteX37" fmla="*/ 1753033 w 2431036"/>
                  <a:gd name="connsiteY37" fmla="*/ 1828800 h 2837793"/>
                  <a:gd name="connsiteX38" fmla="*/ 1705736 w 2431036"/>
                  <a:gd name="connsiteY38" fmla="*/ 1923393 h 2837793"/>
                  <a:gd name="connsiteX39" fmla="*/ 1674205 w 2431036"/>
                  <a:gd name="connsiteY39" fmla="*/ 2033752 h 2837793"/>
                  <a:gd name="connsiteX40" fmla="*/ 1642674 w 2431036"/>
                  <a:gd name="connsiteY40" fmla="*/ 2128345 h 2837793"/>
                  <a:gd name="connsiteX41" fmla="*/ 1611143 w 2431036"/>
                  <a:gd name="connsiteY41" fmla="*/ 2222938 h 2837793"/>
                  <a:gd name="connsiteX42" fmla="*/ 1548081 w 2431036"/>
                  <a:gd name="connsiteY42" fmla="*/ 2333297 h 2837793"/>
                  <a:gd name="connsiteX43" fmla="*/ 1532315 w 2431036"/>
                  <a:gd name="connsiteY43" fmla="*/ 2380593 h 2837793"/>
                  <a:gd name="connsiteX44" fmla="*/ 1453488 w 2431036"/>
                  <a:gd name="connsiteY44" fmla="*/ 2475187 h 2837793"/>
                  <a:gd name="connsiteX45" fmla="*/ 1421957 w 2431036"/>
                  <a:gd name="connsiteY45" fmla="*/ 2522483 h 2837793"/>
                  <a:gd name="connsiteX46" fmla="*/ 1280067 w 2431036"/>
                  <a:gd name="connsiteY46" fmla="*/ 2648607 h 2837793"/>
                  <a:gd name="connsiteX47" fmla="*/ 1232771 w 2431036"/>
                  <a:gd name="connsiteY47" fmla="*/ 2695904 h 2837793"/>
                  <a:gd name="connsiteX48" fmla="*/ 1138178 w 2431036"/>
                  <a:gd name="connsiteY48" fmla="*/ 2727435 h 2837793"/>
                  <a:gd name="connsiteX49" fmla="*/ 1027819 w 2431036"/>
                  <a:gd name="connsiteY49" fmla="*/ 2774731 h 2837793"/>
                  <a:gd name="connsiteX50" fmla="*/ 980522 w 2431036"/>
                  <a:gd name="connsiteY50" fmla="*/ 2790497 h 2837793"/>
                  <a:gd name="connsiteX51" fmla="*/ 838633 w 2431036"/>
                  <a:gd name="connsiteY51" fmla="*/ 2822028 h 2837793"/>
                  <a:gd name="connsiteX52" fmla="*/ 775571 w 2431036"/>
                  <a:gd name="connsiteY52" fmla="*/ 2837793 h 2837793"/>
                  <a:gd name="connsiteX53" fmla="*/ 428729 w 2431036"/>
                  <a:gd name="connsiteY53" fmla="*/ 2822028 h 2837793"/>
                  <a:gd name="connsiteX54" fmla="*/ 381433 w 2431036"/>
                  <a:gd name="connsiteY54" fmla="*/ 2806262 h 2837793"/>
                  <a:gd name="connsiteX55" fmla="*/ 318371 w 2431036"/>
                  <a:gd name="connsiteY55" fmla="*/ 2790497 h 2837793"/>
                  <a:gd name="connsiteX56" fmla="*/ 223778 w 2431036"/>
                  <a:gd name="connsiteY56" fmla="*/ 2727435 h 2837793"/>
                  <a:gd name="connsiteX57" fmla="*/ 176481 w 2431036"/>
                  <a:gd name="connsiteY57" fmla="*/ 2695904 h 2837793"/>
                  <a:gd name="connsiteX58" fmla="*/ 81888 w 2431036"/>
                  <a:gd name="connsiteY58" fmla="*/ 2538249 h 2837793"/>
                  <a:gd name="connsiteX59" fmla="*/ 66122 w 2431036"/>
                  <a:gd name="connsiteY59" fmla="*/ 2490952 h 2837793"/>
                  <a:gd name="connsiteX60" fmla="*/ 50357 w 2431036"/>
                  <a:gd name="connsiteY60" fmla="*/ 2427890 h 2837793"/>
                  <a:gd name="connsiteX61" fmla="*/ 18826 w 2431036"/>
                  <a:gd name="connsiteY61" fmla="*/ 2333297 h 2837793"/>
                  <a:gd name="connsiteX62" fmla="*/ 18826 w 2431036"/>
                  <a:gd name="connsiteY62" fmla="*/ 1923393 h 2837793"/>
                  <a:gd name="connsiteX63" fmla="*/ 50357 w 2431036"/>
                  <a:gd name="connsiteY63" fmla="*/ 1860331 h 2837793"/>
                  <a:gd name="connsiteX64" fmla="*/ 97653 w 2431036"/>
                  <a:gd name="connsiteY64" fmla="*/ 1828800 h 2837793"/>
                  <a:gd name="connsiteX65" fmla="*/ 113419 w 2431036"/>
                  <a:gd name="connsiteY65" fmla="*/ 1781504 h 2837793"/>
                  <a:gd name="connsiteX66" fmla="*/ 160715 w 2431036"/>
                  <a:gd name="connsiteY66" fmla="*/ 1749973 h 2837793"/>
                  <a:gd name="connsiteX67" fmla="*/ 255309 w 2431036"/>
                  <a:gd name="connsiteY67" fmla="*/ 1686911 h 2837793"/>
                  <a:gd name="connsiteX68" fmla="*/ 302605 w 2431036"/>
                  <a:gd name="connsiteY68" fmla="*/ 1655380 h 2837793"/>
                  <a:gd name="connsiteX69" fmla="*/ 349902 w 2431036"/>
                  <a:gd name="connsiteY69" fmla="*/ 1608083 h 2837793"/>
                  <a:gd name="connsiteX70" fmla="*/ 397198 w 2431036"/>
                  <a:gd name="connsiteY70" fmla="*/ 1592318 h 2837793"/>
                  <a:gd name="connsiteX71" fmla="*/ 539088 w 2431036"/>
                  <a:gd name="connsiteY71" fmla="*/ 1497724 h 2837793"/>
                  <a:gd name="connsiteX72" fmla="*/ 586384 w 2431036"/>
                  <a:gd name="connsiteY72" fmla="*/ 1466193 h 2837793"/>
                  <a:gd name="connsiteX73" fmla="*/ 680978 w 2431036"/>
                  <a:gd name="connsiteY73" fmla="*/ 1371600 h 2837793"/>
                  <a:gd name="connsiteX74" fmla="*/ 696743 w 2431036"/>
                  <a:gd name="connsiteY74" fmla="*/ 1308538 h 2837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2431036" h="2837793">
                    <a:moveTo>
                      <a:pt x="696743" y="1308538"/>
                    </a:moveTo>
                    <a:cubicBezTo>
                      <a:pt x="701998" y="1284890"/>
                      <a:pt x="712509" y="1256507"/>
                      <a:pt x="712509" y="1229711"/>
                    </a:cubicBezTo>
                    <a:cubicBezTo>
                      <a:pt x="712509" y="1213092"/>
                      <a:pt x="700774" y="1198536"/>
                      <a:pt x="696743" y="1182414"/>
                    </a:cubicBezTo>
                    <a:lnTo>
                      <a:pt x="665212" y="1056290"/>
                    </a:lnTo>
                    <a:cubicBezTo>
                      <a:pt x="634442" y="748597"/>
                      <a:pt x="638474" y="857239"/>
                      <a:pt x="665212" y="362607"/>
                    </a:cubicBezTo>
                    <a:cubicBezTo>
                      <a:pt x="666109" y="346013"/>
                      <a:pt x="673546" y="330175"/>
                      <a:pt x="680978" y="315311"/>
                    </a:cubicBezTo>
                    <a:cubicBezTo>
                      <a:pt x="689452" y="298364"/>
                      <a:pt x="701999" y="283780"/>
                      <a:pt x="712509" y="268014"/>
                    </a:cubicBezTo>
                    <a:cubicBezTo>
                      <a:pt x="773895" y="83857"/>
                      <a:pt x="696009" y="252986"/>
                      <a:pt x="838633" y="110359"/>
                    </a:cubicBezTo>
                    <a:cubicBezTo>
                      <a:pt x="854398" y="94593"/>
                      <a:pt x="866439" y="73890"/>
                      <a:pt x="885929" y="63062"/>
                    </a:cubicBezTo>
                    <a:cubicBezTo>
                      <a:pt x="885939" y="63056"/>
                      <a:pt x="1004166" y="23650"/>
                      <a:pt x="1027819" y="15766"/>
                    </a:cubicBezTo>
                    <a:lnTo>
                      <a:pt x="1075115" y="0"/>
                    </a:lnTo>
                    <a:cubicBezTo>
                      <a:pt x="1211750" y="5255"/>
                      <a:pt x="1348607" y="6358"/>
                      <a:pt x="1485019" y="15766"/>
                    </a:cubicBezTo>
                    <a:cubicBezTo>
                      <a:pt x="1501598" y="16909"/>
                      <a:pt x="1516093" y="27926"/>
                      <a:pt x="1532315" y="31531"/>
                    </a:cubicBezTo>
                    <a:cubicBezTo>
                      <a:pt x="1563520" y="38465"/>
                      <a:pt x="1595897" y="39544"/>
                      <a:pt x="1626909" y="47297"/>
                    </a:cubicBezTo>
                    <a:cubicBezTo>
                      <a:pt x="1659153" y="55358"/>
                      <a:pt x="1689971" y="68318"/>
                      <a:pt x="1721502" y="78828"/>
                    </a:cubicBezTo>
                    <a:lnTo>
                      <a:pt x="1768798" y="94593"/>
                    </a:lnTo>
                    <a:lnTo>
                      <a:pt x="1816095" y="110359"/>
                    </a:lnTo>
                    <a:lnTo>
                      <a:pt x="1863391" y="126124"/>
                    </a:lnTo>
                    <a:cubicBezTo>
                      <a:pt x="1998939" y="216488"/>
                      <a:pt x="1827440" y="108148"/>
                      <a:pt x="1957984" y="173421"/>
                    </a:cubicBezTo>
                    <a:cubicBezTo>
                      <a:pt x="1974931" y="181895"/>
                      <a:pt x="1988333" y="196478"/>
                      <a:pt x="2005281" y="204952"/>
                    </a:cubicBezTo>
                    <a:cubicBezTo>
                      <a:pt x="2020145" y="212384"/>
                      <a:pt x="2038051" y="212647"/>
                      <a:pt x="2052578" y="220718"/>
                    </a:cubicBezTo>
                    <a:cubicBezTo>
                      <a:pt x="2085705" y="239122"/>
                      <a:pt x="2115640" y="262759"/>
                      <a:pt x="2147171" y="283780"/>
                    </a:cubicBezTo>
                    <a:cubicBezTo>
                      <a:pt x="2162936" y="294290"/>
                      <a:pt x="2181069" y="301913"/>
                      <a:pt x="2194467" y="315311"/>
                    </a:cubicBezTo>
                    <a:lnTo>
                      <a:pt x="2289060" y="409904"/>
                    </a:lnTo>
                    <a:cubicBezTo>
                      <a:pt x="2304826" y="425669"/>
                      <a:pt x="2323990" y="438649"/>
                      <a:pt x="2336357" y="457200"/>
                    </a:cubicBezTo>
                    <a:lnTo>
                      <a:pt x="2399419" y="551793"/>
                    </a:lnTo>
                    <a:cubicBezTo>
                      <a:pt x="2409929" y="583324"/>
                      <a:pt x="2432610" y="613192"/>
                      <a:pt x="2430950" y="646387"/>
                    </a:cubicBezTo>
                    <a:cubicBezTo>
                      <a:pt x="2421170" y="841978"/>
                      <a:pt x="2437351" y="926727"/>
                      <a:pt x="2383653" y="1087821"/>
                    </a:cubicBezTo>
                    <a:lnTo>
                      <a:pt x="2352122" y="1182414"/>
                    </a:lnTo>
                    <a:cubicBezTo>
                      <a:pt x="2346867" y="1198180"/>
                      <a:pt x="2348108" y="1217960"/>
                      <a:pt x="2336357" y="1229711"/>
                    </a:cubicBezTo>
                    <a:cubicBezTo>
                      <a:pt x="2262264" y="1303802"/>
                      <a:pt x="2301427" y="1258457"/>
                      <a:pt x="2225998" y="1371600"/>
                    </a:cubicBezTo>
                    <a:cubicBezTo>
                      <a:pt x="2169730" y="1456002"/>
                      <a:pt x="2207870" y="1405494"/>
                      <a:pt x="2099874" y="1513490"/>
                    </a:cubicBezTo>
                    <a:lnTo>
                      <a:pt x="2052578" y="1560787"/>
                    </a:lnTo>
                    <a:cubicBezTo>
                      <a:pt x="2042067" y="1571298"/>
                      <a:pt x="2035466" y="1588713"/>
                      <a:pt x="2021046" y="1592318"/>
                    </a:cubicBezTo>
                    <a:lnTo>
                      <a:pt x="1957984" y="1608083"/>
                    </a:lnTo>
                    <a:cubicBezTo>
                      <a:pt x="1947474" y="1623849"/>
                      <a:pt x="1939851" y="1641982"/>
                      <a:pt x="1926453" y="1655380"/>
                    </a:cubicBezTo>
                    <a:cubicBezTo>
                      <a:pt x="1831673" y="1750161"/>
                      <a:pt x="1916987" y="1582872"/>
                      <a:pt x="1784564" y="1781504"/>
                    </a:cubicBezTo>
                    <a:cubicBezTo>
                      <a:pt x="1774054" y="1797269"/>
                      <a:pt x="1761507" y="1811853"/>
                      <a:pt x="1753033" y="1828800"/>
                    </a:cubicBezTo>
                    <a:cubicBezTo>
                      <a:pt x="1687761" y="1959343"/>
                      <a:pt x="1796098" y="1787851"/>
                      <a:pt x="1705736" y="1923393"/>
                    </a:cubicBezTo>
                    <a:cubicBezTo>
                      <a:pt x="1652742" y="2082382"/>
                      <a:pt x="1733609" y="1835741"/>
                      <a:pt x="1674205" y="2033752"/>
                    </a:cubicBezTo>
                    <a:cubicBezTo>
                      <a:pt x="1664654" y="2065587"/>
                      <a:pt x="1653184" y="2096814"/>
                      <a:pt x="1642674" y="2128345"/>
                    </a:cubicBezTo>
                    <a:cubicBezTo>
                      <a:pt x="1642672" y="2128350"/>
                      <a:pt x="1611147" y="2222933"/>
                      <a:pt x="1611143" y="2222938"/>
                    </a:cubicBezTo>
                    <a:cubicBezTo>
                      <a:pt x="1579476" y="2270439"/>
                      <a:pt x="1572085" y="2277290"/>
                      <a:pt x="1548081" y="2333297"/>
                    </a:cubicBezTo>
                    <a:cubicBezTo>
                      <a:pt x="1541535" y="2348571"/>
                      <a:pt x="1539747" y="2365729"/>
                      <a:pt x="1532315" y="2380593"/>
                    </a:cubicBezTo>
                    <a:cubicBezTo>
                      <a:pt x="1502957" y="2439308"/>
                      <a:pt x="1497072" y="2422886"/>
                      <a:pt x="1453488" y="2475187"/>
                    </a:cubicBezTo>
                    <a:cubicBezTo>
                      <a:pt x="1441358" y="2489743"/>
                      <a:pt x="1434545" y="2508321"/>
                      <a:pt x="1421957" y="2522483"/>
                    </a:cubicBezTo>
                    <a:cubicBezTo>
                      <a:pt x="1246736" y="2719606"/>
                      <a:pt x="1393034" y="2554467"/>
                      <a:pt x="1280067" y="2648607"/>
                    </a:cubicBezTo>
                    <a:cubicBezTo>
                      <a:pt x="1262939" y="2662880"/>
                      <a:pt x="1252261" y="2685076"/>
                      <a:pt x="1232771" y="2695904"/>
                    </a:cubicBezTo>
                    <a:cubicBezTo>
                      <a:pt x="1203717" y="2712045"/>
                      <a:pt x="1138178" y="2727435"/>
                      <a:pt x="1138178" y="2727435"/>
                    </a:cubicBezTo>
                    <a:cubicBezTo>
                      <a:pt x="1084243" y="2781368"/>
                      <a:pt x="1127449" y="2749823"/>
                      <a:pt x="1027819" y="2774731"/>
                    </a:cubicBezTo>
                    <a:cubicBezTo>
                      <a:pt x="1011697" y="2778762"/>
                      <a:pt x="996501" y="2785932"/>
                      <a:pt x="980522" y="2790497"/>
                    </a:cubicBezTo>
                    <a:cubicBezTo>
                      <a:pt x="913256" y="2809716"/>
                      <a:pt x="911757" y="2805778"/>
                      <a:pt x="838633" y="2822028"/>
                    </a:cubicBezTo>
                    <a:cubicBezTo>
                      <a:pt x="817481" y="2826728"/>
                      <a:pt x="796592" y="2832538"/>
                      <a:pt x="775571" y="2837793"/>
                    </a:cubicBezTo>
                    <a:cubicBezTo>
                      <a:pt x="659957" y="2832538"/>
                      <a:pt x="544094" y="2831257"/>
                      <a:pt x="428729" y="2822028"/>
                    </a:cubicBezTo>
                    <a:cubicBezTo>
                      <a:pt x="412164" y="2820703"/>
                      <a:pt x="397412" y="2810827"/>
                      <a:pt x="381433" y="2806262"/>
                    </a:cubicBezTo>
                    <a:cubicBezTo>
                      <a:pt x="360599" y="2800309"/>
                      <a:pt x="339392" y="2795752"/>
                      <a:pt x="318371" y="2790497"/>
                    </a:cubicBezTo>
                    <a:lnTo>
                      <a:pt x="223778" y="2727435"/>
                    </a:lnTo>
                    <a:lnTo>
                      <a:pt x="176481" y="2695904"/>
                    </a:lnTo>
                    <a:cubicBezTo>
                      <a:pt x="131649" y="2628657"/>
                      <a:pt x="110976" y="2606120"/>
                      <a:pt x="81888" y="2538249"/>
                    </a:cubicBezTo>
                    <a:cubicBezTo>
                      <a:pt x="75342" y="2522974"/>
                      <a:pt x="70687" y="2506931"/>
                      <a:pt x="66122" y="2490952"/>
                    </a:cubicBezTo>
                    <a:cubicBezTo>
                      <a:pt x="60169" y="2470118"/>
                      <a:pt x="56583" y="2448644"/>
                      <a:pt x="50357" y="2427890"/>
                    </a:cubicBezTo>
                    <a:cubicBezTo>
                      <a:pt x="40807" y="2396055"/>
                      <a:pt x="18826" y="2333297"/>
                      <a:pt x="18826" y="2333297"/>
                    </a:cubicBezTo>
                    <a:cubicBezTo>
                      <a:pt x="-655" y="2157975"/>
                      <a:pt x="-11335" y="2134515"/>
                      <a:pt x="18826" y="1923393"/>
                    </a:cubicBezTo>
                    <a:cubicBezTo>
                      <a:pt x="22150" y="1900127"/>
                      <a:pt x="35312" y="1878386"/>
                      <a:pt x="50357" y="1860331"/>
                    </a:cubicBezTo>
                    <a:cubicBezTo>
                      <a:pt x="62487" y="1845775"/>
                      <a:pt x="81888" y="1839310"/>
                      <a:pt x="97653" y="1828800"/>
                    </a:cubicBezTo>
                    <a:cubicBezTo>
                      <a:pt x="102908" y="1813035"/>
                      <a:pt x="103038" y="1794481"/>
                      <a:pt x="113419" y="1781504"/>
                    </a:cubicBezTo>
                    <a:cubicBezTo>
                      <a:pt x="125256" y="1766708"/>
                      <a:pt x="146159" y="1762103"/>
                      <a:pt x="160715" y="1749973"/>
                    </a:cubicBezTo>
                    <a:cubicBezTo>
                      <a:pt x="239444" y="1684365"/>
                      <a:pt x="172191" y="1714616"/>
                      <a:pt x="255309" y="1686911"/>
                    </a:cubicBezTo>
                    <a:cubicBezTo>
                      <a:pt x="271074" y="1676401"/>
                      <a:pt x="288049" y="1667510"/>
                      <a:pt x="302605" y="1655380"/>
                    </a:cubicBezTo>
                    <a:cubicBezTo>
                      <a:pt x="319733" y="1641106"/>
                      <a:pt x="331351" y="1620451"/>
                      <a:pt x="349902" y="1608083"/>
                    </a:cubicBezTo>
                    <a:cubicBezTo>
                      <a:pt x="363729" y="1598865"/>
                      <a:pt x="381433" y="1597573"/>
                      <a:pt x="397198" y="1592318"/>
                    </a:cubicBezTo>
                    <a:lnTo>
                      <a:pt x="539088" y="1497724"/>
                    </a:lnTo>
                    <a:cubicBezTo>
                      <a:pt x="554853" y="1487214"/>
                      <a:pt x="572986" y="1479591"/>
                      <a:pt x="586384" y="1466193"/>
                    </a:cubicBezTo>
                    <a:lnTo>
                      <a:pt x="680978" y="1371600"/>
                    </a:lnTo>
                    <a:cubicBezTo>
                      <a:pt x="703390" y="1304362"/>
                      <a:pt x="691488" y="1332186"/>
                      <a:pt x="696743" y="1308538"/>
                    </a:cubicBezTo>
                    <a:close/>
                  </a:path>
                </a:pathLst>
              </a:cu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85" name="Ovale 84"/>
              <p:cNvSpPr/>
              <p:nvPr/>
            </p:nvSpPr>
            <p:spPr>
              <a:xfrm>
                <a:off x="5616023" y="2351525"/>
                <a:ext cx="507146" cy="794793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86" name="Ovale 85"/>
              <p:cNvSpPr/>
              <p:nvPr/>
            </p:nvSpPr>
            <p:spPr>
              <a:xfrm>
                <a:off x="7521512" y="3357208"/>
                <a:ext cx="157390" cy="286413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87" name="Ovale 86"/>
              <p:cNvSpPr/>
              <p:nvPr/>
            </p:nvSpPr>
            <p:spPr>
              <a:xfrm>
                <a:off x="6296025" y="2495911"/>
                <a:ext cx="358502" cy="594304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88" name="Ovale 87"/>
              <p:cNvSpPr/>
              <p:nvPr/>
            </p:nvSpPr>
            <p:spPr>
              <a:xfrm>
                <a:off x="7179560" y="3099552"/>
                <a:ext cx="192366" cy="393820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  <p:sp>
            <p:nvSpPr>
              <p:cNvPr id="89" name="Ovale 88"/>
              <p:cNvSpPr/>
              <p:nvPr/>
            </p:nvSpPr>
            <p:spPr>
              <a:xfrm>
                <a:off x="6787732" y="2603492"/>
                <a:ext cx="323527" cy="558505"/>
              </a:xfrm>
              <a:prstGeom prst="ellipse">
                <a:avLst/>
              </a:prstGeom>
              <a:noFill/>
              <a:ln w="38100" cap="rnd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/>
              </a:p>
            </p:txBody>
          </p:sp>
        </p:grpSp>
        <p:cxnSp>
          <p:nvCxnSpPr>
            <p:cNvPr id="75" name="Connettore 1 74"/>
            <p:cNvCxnSpPr>
              <a:stCxn id="84" idx="61"/>
            </p:cNvCxnSpPr>
            <p:nvPr/>
          </p:nvCxnSpPr>
          <p:spPr>
            <a:xfrm>
              <a:off x="5034846" y="5479118"/>
              <a:ext cx="559609" cy="257771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ttore 1 75"/>
            <p:cNvCxnSpPr/>
            <p:nvPr/>
          </p:nvCxnSpPr>
          <p:spPr>
            <a:xfrm>
              <a:off x="5728401" y="4366423"/>
              <a:ext cx="734487" cy="386657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ttore 1 76"/>
            <p:cNvCxnSpPr/>
            <p:nvPr/>
          </p:nvCxnSpPr>
          <p:spPr>
            <a:xfrm>
              <a:off x="6446099" y="4411106"/>
              <a:ext cx="550862" cy="257771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ttore 1 77"/>
            <p:cNvCxnSpPr/>
            <p:nvPr/>
          </p:nvCxnSpPr>
          <p:spPr>
            <a:xfrm>
              <a:off x="5702505" y="3756414"/>
              <a:ext cx="1075496" cy="465418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ttore 1 78"/>
            <p:cNvCxnSpPr/>
            <p:nvPr/>
          </p:nvCxnSpPr>
          <p:spPr>
            <a:xfrm>
              <a:off x="6250842" y="3563269"/>
              <a:ext cx="1206657" cy="472581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ttore 1 79"/>
            <p:cNvCxnSpPr/>
            <p:nvPr/>
          </p:nvCxnSpPr>
          <p:spPr>
            <a:xfrm>
              <a:off x="5939779" y="3267478"/>
              <a:ext cx="979316" cy="379494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ttore 1 80"/>
            <p:cNvCxnSpPr>
              <a:endCxn id="84" idx="48"/>
            </p:cNvCxnSpPr>
            <p:nvPr/>
          </p:nvCxnSpPr>
          <p:spPr>
            <a:xfrm>
              <a:off x="5352574" y="5311890"/>
              <a:ext cx="839414" cy="572825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ttore 1 81"/>
            <p:cNvCxnSpPr/>
            <p:nvPr/>
          </p:nvCxnSpPr>
          <p:spPr>
            <a:xfrm>
              <a:off x="5247000" y="4982304"/>
              <a:ext cx="1014292" cy="565667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ttore 1 82"/>
            <p:cNvCxnSpPr/>
            <p:nvPr/>
          </p:nvCxnSpPr>
          <p:spPr>
            <a:xfrm>
              <a:off x="5859263" y="4930284"/>
              <a:ext cx="900624" cy="257771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CasellaDiTesto 1"/>
          <p:cNvSpPr txBox="1">
            <a:spLocks noChangeArrowheads="1"/>
          </p:cNvSpPr>
          <p:nvPr/>
        </p:nvSpPr>
        <p:spPr bwMode="auto">
          <a:xfrm>
            <a:off x="323850" y="404813"/>
            <a:ext cx="78486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May mitochondrial-dependent therapeutic agents provide neuroprotection following stroke??</a:t>
            </a:r>
          </a:p>
          <a:p>
            <a:endParaRPr lang="it-IT"/>
          </a:p>
          <a:p>
            <a:r>
              <a:rPr lang="it-IT"/>
              <a:t>MT &amp; OXPHOS SNPs AND SECONDARY PREVENTION</a:t>
            </a:r>
          </a:p>
          <a:p>
            <a:endParaRPr lang="it-IT"/>
          </a:p>
          <a:p>
            <a:r>
              <a:rPr lang="it-IT"/>
              <a:t>MT THERAPIES AND STROKE -&gt; FUNCTIONAL UTCOME</a:t>
            </a:r>
          </a:p>
          <a:p>
            <a:r>
              <a:rPr lang="it-IT"/>
              <a:t>	ANTIOX</a:t>
            </a:r>
          </a:p>
          <a:p>
            <a:r>
              <a:rPr lang="it-IT"/>
              <a:t>	ARGININE</a:t>
            </a:r>
          </a:p>
          <a:p>
            <a:r>
              <a:rPr lang="it-IT"/>
              <a:t>	NR</a:t>
            </a:r>
          </a:p>
          <a:p>
            <a:r>
              <a:rPr lang="it-IT"/>
              <a:t>	CoQ10</a:t>
            </a:r>
          </a:p>
        </p:txBody>
      </p:sp>
      <p:pic>
        <p:nvPicPr>
          <p:cNvPr id="45058" name="Immagin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8288" y="2108200"/>
            <a:ext cx="6084887" cy="441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Immagine 2" descr="2014-05-31 13.54.2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981075"/>
            <a:ext cx="3368675" cy="449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CasellaDiTesto 3"/>
          <p:cNvSpPr txBox="1">
            <a:spLocks noChangeArrowheads="1"/>
          </p:cNvSpPr>
          <p:nvPr/>
        </p:nvSpPr>
        <p:spPr bwMode="auto">
          <a:xfrm>
            <a:off x="539750" y="5661025"/>
            <a:ext cx="32400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STROKE TEAM</a:t>
            </a:r>
          </a:p>
        </p:txBody>
      </p:sp>
      <p:pic>
        <p:nvPicPr>
          <p:cNvPr id="46083" name="Picture 2" descr="DSC04429"/>
          <p:cNvPicPr>
            <a:picLocks noChangeAspect="1" noChangeArrowheads="1"/>
          </p:cNvPicPr>
          <p:nvPr/>
        </p:nvPicPr>
        <p:blipFill>
          <a:blip r:embed="rId3" cstate="print"/>
          <a:srcRect t="8388" b="4469"/>
          <a:stretch>
            <a:fillRect/>
          </a:stretch>
        </p:blipFill>
        <p:spPr bwMode="auto">
          <a:xfrm>
            <a:off x="4284663" y="1484313"/>
            <a:ext cx="4527550" cy="310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CasellaDiTesto 5"/>
          <p:cNvSpPr txBox="1">
            <a:spLocks noChangeArrowheads="1"/>
          </p:cNvSpPr>
          <p:nvPr/>
        </p:nvSpPr>
        <p:spPr bwMode="auto">
          <a:xfrm>
            <a:off x="4932363" y="5661025"/>
            <a:ext cx="32400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NEUROGENETICS TEAM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 descr="http://www.italipes.com/citazionetorrepisa_file/renaultclioRS-maxi.jpg"/>
          <p:cNvPicPr>
            <a:picLocks noChangeAspect="1" noChangeArrowheads="1"/>
          </p:cNvPicPr>
          <p:nvPr/>
        </p:nvPicPr>
        <p:blipFill>
          <a:blip r:embed="rId2" cstate="print"/>
          <a:srcRect b="6726"/>
          <a:stretch>
            <a:fillRect/>
          </a:stretch>
        </p:blipFill>
        <p:spPr bwMode="auto">
          <a:xfrm>
            <a:off x="2051050" y="188913"/>
            <a:ext cx="4897438" cy="645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6" name="CasellaDiTesto 1"/>
          <p:cNvSpPr txBox="1">
            <a:spLocks noChangeArrowheads="1"/>
          </p:cNvSpPr>
          <p:nvPr/>
        </p:nvSpPr>
        <p:spPr bwMode="auto">
          <a:xfrm>
            <a:off x="7164388" y="5589588"/>
            <a:ext cx="16525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>
                <a:solidFill>
                  <a:srgbClr val="000D26"/>
                </a:solidFill>
                <a:latin typeface="Calibri Light" pitchFamily="34" charset="0"/>
              </a:rPr>
              <a:t>THANKS!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&#10;F19-16.GIF028                                                  00006716Sumanas' Hard Drive            B4EBCDA7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773238"/>
            <a:ext cx="5484812" cy="4176712"/>
          </a:xfrm>
          <a:prstGeom prst="rect">
            <a:avLst/>
          </a:prstGeom>
          <a:noFill/>
          <a:ln w="38100">
            <a:solidFill>
              <a:srgbClr val="A50021"/>
            </a:solidFill>
            <a:miter lim="800000"/>
            <a:headEnd/>
            <a:tailEnd/>
          </a:ln>
        </p:spPr>
      </p:pic>
      <p:sp>
        <p:nvSpPr>
          <p:cNvPr id="4" name="Rettangolo 3"/>
          <p:cNvSpPr/>
          <p:nvPr/>
        </p:nvSpPr>
        <p:spPr>
          <a:xfrm>
            <a:off x="6503988" y="1981200"/>
            <a:ext cx="2197100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j-lt"/>
                <a:ea typeface="+mn-ea"/>
              </a:rPr>
              <a:t>OXPHOS is a metabolic pathway that uses energy released by the oxidation of nutrients to produce adenosine triphosphate (ATP)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+mj-lt"/>
              <a:ea typeface="+mn-ea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04800" y="881063"/>
            <a:ext cx="8285163" cy="646112"/>
          </a:xfrm>
          <a:prstGeom prst="rect">
            <a:avLst/>
          </a:prstGeom>
          <a:noFill/>
          <a:ln>
            <a:noFill/>
          </a:ln>
          <a:extLst/>
        </p:spPr>
        <p:txBody>
          <a:bodyPr anchor="b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rgbClr val="7B9899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9pPr>
          </a:lstStyle>
          <a:p>
            <a:pPr eaLnBrk="1" hangingPunct="1">
              <a:defRPr/>
            </a:pPr>
            <a:r>
              <a:rPr lang="it-IT" sz="36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Arial" pitchFamily="34" charset="0"/>
              </a:rPr>
              <a:t>Inner membrane: </a:t>
            </a:r>
            <a:r>
              <a:rPr lang="it-IT" sz="3600" b="1" dirty="0" err="1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Arial" pitchFamily="34" charset="0"/>
              </a:rPr>
              <a:t>Oxidative</a:t>
            </a:r>
            <a:r>
              <a:rPr lang="it-IT" sz="36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Arial" pitchFamily="34" charset="0"/>
              </a:rPr>
              <a:t> </a:t>
            </a:r>
            <a:r>
              <a:rPr lang="it-IT" sz="3600" b="1" dirty="0" err="1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Arial" pitchFamily="34" charset="0"/>
              </a:rPr>
              <a:t>phosphorylation</a:t>
            </a:r>
            <a:endParaRPr lang="it-IT" sz="3600" b="1" dirty="0">
              <a:solidFill>
                <a:srgbClr val="002060"/>
              </a:solidFill>
              <a:latin typeface="Calibri Light" panose="020F0302020204030204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olo 1"/>
          <p:cNvSpPr>
            <a:spLocks noGrp="1"/>
          </p:cNvSpPr>
          <p:nvPr>
            <p:ph type="title" idx="4294967295"/>
          </p:nvPr>
        </p:nvSpPr>
        <p:spPr>
          <a:xfrm>
            <a:off x="312738" y="227013"/>
            <a:ext cx="3954462" cy="584200"/>
          </a:xfrm>
          <a:extLst/>
        </p:spPr>
        <p:txBody>
          <a:bodyPr wrap="none" rtlCol="0">
            <a:spAutoFit/>
          </a:bodyPr>
          <a:lstStyle/>
          <a:p>
            <a:pPr algn="l" eaLnBrk="1" hangingPunct="1">
              <a:defRPr/>
            </a:pPr>
            <a:r>
              <a:rPr lang="it-IT" sz="3200" b="1" dirty="0" err="1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Arial" pitchFamily="34" charset="0"/>
              </a:rPr>
              <a:t>Mitochondrial</a:t>
            </a:r>
            <a:r>
              <a:rPr lang="it-IT" sz="32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Arial" pitchFamily="34" charset="0"/>
              </a:rPr>
              <a:t> </a:t>
            </a:r>
            <a:r>
              <a:rPr lang="it-IT" sz="3200" b="1" dirty="0" err="1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Arial" pitchFamily="34" charset="0"/>
              </a:rPr>
              <a:t>Genome</a:t>
            </a:r>
            <a:endParaRPr lang="it-IT" sz="3200" b="1" dirty="0">
              <a:solidFill>
                <a:srgbClr val="002060"/>
              </a:solidFill>
              <a:latin typeface="Calibri Light" panose="020F0302020204030204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285750" y="942975"/>
            <a:ext cx="4572000" cy="1477963"/>
          </a:xfrm>
          <a:prstGeom prst="rect">
            <a:avLst/>
          </a:prstGeom>
          <a:solidFill>
            <a:srgbClr val="C4CFE5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dist="25400" dir="5400000" rotWithShape="0">
              <a:srgbClr val="808080">
                <a:alpha val="34998"/>
              </a:srgb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err="1">
                <a:solidFill>
                  <a:schemeClr val="dk1"/>
                </a:solidFill>
                <a:latin typeface="+mn-lt"/>
                <a:ea typeface="+mn-ea"/>
              </a:rPr>
              <a:t>Circular</a:t>
            </a:r>
            <a:r>
              <a:rPr lang="it-IT" dirty="0">
                <a:solidFill>
                  <a:schemeClr val="dk1"/>
                </a:solidFill>
                <a:latin typeface="+mn-lt"/>
                <a:ea typeface="+mn-ea"/>
              </a:rPr>
              <a:t> DNA </a:t>
            </a:r>
            <a:r>
              <a:rPr lang="it-IT" dirty="0" err="1">
                <a:solidFill>
                  <a:schemeClr val="dk1"/>
                </a:solidFill>
                <a:latin typeface="+mn-lt"/>
                <a:ea typeface="+mn-ea"/>
              </a:rPr>
              <a:t>molecule</a:t>
            </a:r>
            <a:r>
              <a:rPr lang="it-IT" dirty="0">
                <a:solidFill>
                  <a:schemeClr val="dk1"/>
                </a:solidFill>
                <a:latin typeface="+mn-lt"/>
                <a:ea typeface="+mn-ea"/>
              </a:rPr>
              <a:t> - 16 </a:t>
            </a:r>
            <a:r>
              <a:rPr lang="it-IT" dirty="0" err="1">
                <a:solidFill>
                  <a:schemeClr val="dk1"/>
                </a:solidFill>
                <a:latin typeface="+mn-lt"/>
                <a:ea typeface="+mn-ea"/>
              </a:rPr>
              <a:t>kilobases</a:t>
            </a:r>
            <a:r>
              <a:rPr lang="it-IT" dirty="0">
                <a:solidFill>
                  <a:schemeClr val="dk1"/>
                </a:solidFill>
                <a:latin typeface="+mn-lt"/>
                <a:ea typeface="+mn-ea"/>
              </a:rPr>
              <a:t>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>
                <a:solidFill>
                  <a:schemeClr val="dk1"/>
                </a:solidFill>
                <a:latin typeface="+mn-lt"/>
                <a:ea typeface="+mn-ea"/>
              </a:rPr>
              <a:t>37 </a:t>
            </a:r>
            <a:r>
              <a:rPr lang="it-IT" dirty="0" err="1">
                <a:solidFill>
                  <a:schemeClr val="dk1"/>
                </a:solidFill>
                <a:latin typeface="+mn-lt"/>
                <a:ea typeface="+mn-ea"/>
              </a:rPr>
              <a:t>genes</a:t>
            </a:r>
            <a:r>
              <a:rPr lang="it-IT" dirty="0">
                <a:solidFill>
                  <a:schemeClr val="dk1"/>
                </a:solidFill>
                <a:latin typeface="+mn-lt"/>
                <a:ea typeface="+mn-ea"/>
              </a:rPr>
              <a:t>: 13 </a:t>
            </a:r>
            <a:r>
              <a:rPr lang="it-IT" dirty="0" err="1">
                <a:solidFill>
                  <a:schemeClr val="dk1"/>
                </a:solidFill>
                <a:latin typeface="+mn-lt"/>
                <a:ea typeface="+mn-ea"/>
              </a:rPr>
              <a:t>for</a:t>
            </a:r>
            <a:r>
              <a:rPr lang="it-IT" dirty="0">
                <a:solidFill>
                  <a:schemeClr val="dk1"/>
                </a:solidFill>
                <a:latin typeface="+mn-lt"/>
                <a:ea typeface="+mn-ea"/>
              </a:rPr>
              <a:t> </a:t>
            </a:r>
            <a:r>
              <a:rPr lang="it-IT" dirty="0" err="1">
                <a:solidFill>
                  <a:schemeClr val="dk1"/>
                </a:solidFill>
                <a:latin typeface="+mn-lt"/>
                <a:ea typeface="+mn-ea"/>
              </a:rPr>
              <a:t>subunits</a:t>
            </a:r>
            <a:r>
              <a:rPr lang="it-IT" dirty="0">
                <a:solidFill>
                  <a:schemeClr val="dk1"/>
                </a:solidFill>
                <a:latin typeface="+mn-lt"/>
                <a:ea typeface="+mn-ea"/>
              </a:rPr>
              <a:t> </a:t>
            </a:r>
            <a:r>
              <a:rPr lang="it-IT" dirty="0" err="1">
                <a:solidFill>
                  <a:schemeClr val="dk1"/>
                </a:solidFill>
                <a:latin typeface="+mn-lt"/>
                <a:ea typeface="+mn-ea"/>
              </a:rPr>
              <a:t>of</a:t>
            </a:r>
            <a:r>
              <a:rPr lang="it-IT" dirty="0">
                <a:solidFill>
                  <a:schemeClr val="dk1"/>
                </a:solidFill>
                <a:latin typeface="+mn-lt"/>
                <a:ea typeface="+mn-ea"/>
              </a:rPr>
              <a:t> </a:t>
            </a:r>
            <a:r>
              <a:rPr lang="it-IT" dirty="0" err="1">
                <a:solidFill>
                  <a:schemeClr val="dk1"/>
                </a:solidFill>
                <a:latin typeface="+mn-lt"/>
                <a:ea typeface="+mn-ea"/>
              </a:rPr>
              <a:t>respiratory</a:t>
            </a:r>
            <a:r>
              <a:rPr lang="it-IT" dirty="0">
                <a:solidFill>
                  <a:schemeClr val="dk1"/>
                </a:solidFill>
                <a:latin typeface="+mn-lt"/>
                <a:ea typeface="+mn-ea"/>
              </a:rPr>
              <a:t> </a:t>
            </a:r>
            <a:r>
              <a:rPr lang="it-IT" dirty="0" err="1">
                <a:solidFill>
                  <a:schemeClr val="dk1"/>
                </a:solidFill>
                <a:latin typeface="+mn-lt"/>
                <a:ea typeface="+mn-ea"/>
              </a:rPr>
              <a:t>complexes</a:t>
            </a:r>
            <a:r>
              <a:rPr lang="it-IT" dirty="0">
                <a:solidFill>
                  <a:schemeClr val="dk1"/>
                </a:solidFill>
                <a:latin typeface="+mn-lt"/>
                <a:ea typeface="+mn-ea"/>
              </a:rPr>
              <a:t>, 22 </a:t>
            </a:r>
            <a:r>
              <a:rPr lang="it-IT" dirty="0" err="1">
                <a:solidFill>
                  <a:schemeClr val="dk1"/>
                </a:solidFill>
                <a:latin typeface="+mn-lt"/>
                <a:ea typeface="+mn-ea"/>
              </a:rPr>
              <a:t>for</a:t>
            </a:r>
            <a:r>
              <a:rPr lang="it-IT" dirty="0">
                <a:solidFill>
                  <a:schemeClr val="dk1"/>
                </a:solidFill>
                <a:latin typeface="+mn-lt"/>
                <a:ea typeface="+mn-ea"/>
              </a:rPr>
              <a:t> </a:t>
            </a:r>
            <a:r>
              <a:rPr lang="it-IT" dirty="0" err="1">
                <a:solidFill>
                  <a:schemeClr val="dk1"/>
                </a:solidFill>
                <a:latin typeface="+mn-lt"/>
                <a:ea typeface="+mn-ea"/>
              </a:rPr>
              <a:t>mitochondrial</a:t>
            </a:r>
            <a:r>
              <a:rPr lang="it-IT" dirty="0">
                <a:solidFill>
                  <a:schemeClr val="dk1"/>
                </a:solidFill>
                <a:latin typeface="+mn-lt"/>
                <a:ea typeface="+mn-ea"/>
              </a:rPr>
              <a:t> </a:t>
            </a:r>
            <a:r>
              <a:rPr lang="it-IT" dirty="0" err="1">
                <a:solidFill>
                  <a:schemeClr val="dk1"/>
                </a:solidFill>
                <a:latin typeface="+mn-lt"/>
                <a:ea typeface="+mn-ea"/>
              </a:rPr>
              <a:t>tRNA</a:t>
            </a:r>
            <a:r>
              <a:rPr lang="it-IT" dirty="0">
                <a:solidFill>
                  <a:schemeClr val="dk1"/>
                </a:solidFill>
                <a:latin typeface="+mn-lt"/>
                <a:ea typeface="+mn-ea"/>
              </a:rPr>
              <a:t> and 2 </a:t>
            </a:r>
            <a:r>
              <a:rPr lang="it-IT" dirty="0" err="1">
                <a:solidFill>
                  <a:schemeClr val="dk1"/>
                </a:solidFill>
                <a:latin typeface="+mn-lt"/>
                <a:ea typeface="+mn-ea"/>
              </a:rPr>
              <a:t>for</a:t>
            </a:r>
            <a:r>
              <a:rPr lang="it-IT" dirty="0">
                <a:solidFill>
                  <a:schemeClr val="dk1"/>
                </a:solidFill>
                <a:latin typeface="+mn-lt"/>
                <a:ea typeface="+mn-ea"/>
              </a:rPr>
              <a:t> </a:t>
            </a:r>
            <a:r>
              <a:rPr lang="it-IT" dirty="0" err="1">
                <a:solidFill>
                  <a:schemeClr val="dk1"/>
                </a:solidFill>
                <a:latin typeface="+mn-lt"/>
                <a:ea typeface="+mn-ea"/>
              </a:rPr>
              <a:t>rRNA</a:t>
            </a:r>
            <a:r>
              <a:rPr lang="it-IT" dirty="0">
                <a:solidFill>
                  <a:schemeClr val="dk1"/>
                </a:solidFill>
                <a:latin typeface="+mn-lt"/>
                <a:ea typeface="+mn-ea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err="1">
                <a:solidFill>
                  <a:schemeClr val="dk1"/>
                </a:solidFill>
                <a:latin typeface="+mn-lt"/>
                <a:ea typeface="+mn-ea"/>
              </a:rPr>
              <a:t>two</a:t>
            </a:r>
            <a:r>
              <a:rPr lang="it-IT" dirty="0">
                <a:solidFill>
                  <a:schemeClr val="dk1"/>
                </a:solidFill>
                <a:latin typeface="+mn-lt"/>
                <a:ea typeface="+mn-ea"/>
              </a:rPr>
              <a:t> </a:t>
            </a:r>
            <a:r>
              <a:rPr lang="it-IT" dirty="0" err="1">
                <a:solidFill>
                  <a:schemeClr val="dk1"/>
                </a:solidFill>
                <a:latin typeface="+mn-lt"/>
                <a:ea typeface="+mn-ea"/>
              </a:rPr>
              <a:t>to</a:t>
            </a:r>
            <a:r>
              <a:rPr lang="it-IT" dirty="0">
                <a:solidFill>
                  <a:schemeClr val="dk1"/>
                </a:solidFill>
                <a:latin typeface="+mn-lt"/>
                <a:ea typeface="+mn-ea"/>
              </a:rPr>
              <a:t> ten </a:t>
            </a:r>
            <a:r>
              <a:rPr lang="it-IT" dirty="0" err="1">
                <a:solidFill>
                  <a:schemeClr val="dk1"/>
                </a:solidFill>
                <a:latin typeface="+mn-lt"/>
                <a:ea typeface="+mn-ea"/>
              </a:rPr>
              <a:t>copies</a:t>
            </a:r>
            <a:r>
              <a:rPr lang="it-IT" dirty="0">
                <a:solidFill>
                  <a:schemeClr val="dk1"/>
                </a:solidFill>
                <a:latin typeface="+mn-lt"/>
                <a:ea typeface="+mn-ea"/>
              </a:rPr>
              <a:t> </a:t>
            </a:r>
            <a:r>
              <a:rPr lang="it-IT" dirty="0" err="1">
                <a:solidFill>
                  <a:schemeClr val="dk1"/>
                </a:solidFill>
                <a:latin typeface="+mn-lt"/>
                <a:ea typeface="+mn-ea"/>
              </a:rPr>
              <a:t>each</a:t>
            </a:r>
            <a:r>
              <a:rPr lang="it-IT" dirty="0">
                <a:solidFill>
                  <a:schemeClr val="dk1"/>
                </a:solidFill>
                <a:latin typeface="+mn-lt"/>
                <a:ea typeface="+mn-ea"/>
              </a:rPr>
              <a:t> </a:t>
            </a:r>
            <a:r>
              <a:rPr lang="it-IT" dirty="0" err="1">
                <a:solidFill>
                  <a:schemeClr val="dk1"/>
                </a:solidFill>
                <a:latin typeface="+mn-lt"/>
                <a:ea typeface="+mn-ea"/>
              </a:rPr>
              <a:t>mitochondrion</a:t>
            </a:r>
            <a:endParaRPr lang="it-IT" dirty="0">
              <a:solidFill>
                <a:schemeClr val="dk1"/>
              </a:solidFill>
              <a:latin typeface="+mn-lt"/>
              <a:ea typeface="+mn-ea"/>
            </a:endParaRPr>
          </a:p>
        </p:txBody>
      </p:sp>
      <p:grpSp>
        <p:nvGrpSpPr>
          <p:cNvPr id="19459" name="Gruppo 7"/>
          <p:cNvGrpSpPr>
            <a:grpSpLocks/>
          </p:cNvGrpSpPr>
          <p:nvPr/>
        </p:nvGrpSpPr>
        <p:grpSpPr bwMode="auto">
          <a:xfrm>
            <a:off x="5000625" y="285750"/>
            <a:ext cx="3802063" cy="2344738"/>
            <a:chOff x="5000629" y="285728"/>
            <a:chExt cx="3802628" cy="2344959"/>
          </a:xfrm>
        </p:grpSpPr>
        <p:pic>
          <p:nvPicPr>
            <p:cNvPr id="19463" name="Picture 10" descr="F09-44-L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000629" y="285728"/>
              <a:ext cx="2428892" cy="23449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6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28422" y="285728"/>
              <a:ext cx="1374835" cy="10163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65" name="Picture 9" descr="F09-4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416820" y="1273160"/>
              <a:ext cx="1379110" cy="1357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2714625"/>
            <a:ext cx="5207000" cy="3214688"/>
          </a:xfrm>
          <a:prstGeom prst="rect">
            <a:avLst/>
          </a:prstGeom>
          <a:noFill/>
          <a:ln w="22225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19461" name="Picture 3"/>
          <p:cNvPicPr>
            <a:picLocks noChangeAspect="1" noChangeArrowheads="1"/>
          </p:cNvPicPr>
          <p:nvPr/>
        </p:nvPicPr>
        <p:blipFill>
          <a:blip r:embed="rId6" cstate="print"/>
          <a:srcRect l="16017" t="9077" r="11107"/>
          <a:stretch>
            <a:fillRect/>
          </a:stretch>
        </p:blipFill>
        <p:spPr bwMode="auto">
          <a:xfrm>
            <a:off x="6286500" y="4286250"/>
            <a:ext cx="1770063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786438" y="2857500"/>
            <a:ext cx="3000375" cy="1323975"/>
          </a:xfrm>
          <a:prstGeom prst="rect">
            <a:avLst/>
          </a:prstGeom>
          <a:solidFill>
            <a:srgbClr val="C4CFE5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dist="25400" dir="5400000" rotWithShape="0">
              <a:srgbClr val="808080">
                <a:alpha val="34998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dirty="0" err="1" smtClean="0">
                <a:solidFill>
                  <a:schemeClr val="dk1"/>
                </a:solidFill>
                <a:latin typeface="+mn-lt"/>
                <a:ea typeface="+mn-ea"/>
              </a:rPr>
              <a:t>Maternal Inheritance</a:t>
            </a:r>
          </a:p>
          <a:p>
            <a:pPr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dirty="0" err="1" smtClean="0">
                <a:solidFill>
                  <a:schemeClr val="dk1"/>
                </a:solidFill>
                <a:latin typeface="+mn-lt"/>
                <a:ea typeface="+mn-ea"/>
              </a:rPr>
              <a:t>Heteroplasmia</a:t>
            </a:r>
          </a:p>
          <a:p>
            <a:pPr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dirty="0" err="1" smtClean="0">
                <a:solidFill>
                  <a:schemeClr val="dk1"/>
                </a:solidFill>
                <a:latin typeface="+mn-lt"/>
                <a:ea typeface="+mn-ea"/>
              </a:rPr>
              <a:t>Mitotic Segregation</a:t>
            </a:r>
          </a:p>
          <a:p>
            <a:pPr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000" dirty="0" err="1" smtClean="0">
                <a:solidFill>
                  <a:schemeClr val="dk1"/>
                </a:solidFill>
                <a:latin typeface="+mn-lt"/>
                <a:ea typeface="+mn-ea"/>
              </a:rPr>
              <a:t>Threshold Effect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3"/>
          <p:cNvSpPr>
            <a:spLocks noChangeArrowheads="1"/>
          </p:cNvSpPr>
          <p:nvPr/>
        </p:nvSpPr>
        <p:spPr bwMode="auto">
          <a:xfrm>
            <a:off x="152400" y="1143000"/>
            <a:ext cx="4495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>
              <a:latin typeface="Times New Roman" pitchFamily="18" charset="0"/>
            </a:endParaRPr>
          </a:p>
        </p:txBody>
      </p:sp>
      <p:sp>
        <p:nvSpPr>
          <p:cNvPr id="26627" name="Titolo 1"/>
          <p:cNvSpPr>
            <a:spLocks noGrp="1"/>
          </p:cNvSpPr>
          <p:nvPr>
            <p:ph type="title"/>
          </p:nvPr>
        </p:nvSpPr>
        <p:spPr>
          <a:xfrm>
            <a:off x="419100" y="31750"/>
            <a:ext cx="8153400" cy="990600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dirty="0" err="1" smtClean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Genetic</a:t>
            </a:r>
            <a:r>
              <a:rPr lang="it-IT" altLang="it-IT" dirty="0" smtClean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 </a:t>
            </a:r>
            <a:r>
              <a:rPr lang="it-IT" altLang="it-IT" dirty="0" err="1" smtClean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classification</a:t>
            </a:r>
            <a:endParaRPr lang="it-IT" altLang="it-IT" dirty="0" smtClean="0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20483" name="Segnaposto contenuto 2"/>
          <p:cNvSpPr>
            <a:spLocks noGrp="1"/>
          </p:cNvSpPr>
          <p:nvPr>
            <p:ph sz="quarter" idx="1"/>
          </p:nvPr>
        </p:nvSpPr>
        <p:spPr>
          <a:xfrm>
            <a:off x="312738" y="1628775"/>
            <a:ext cx="4175125" cy="4057650"/>
          </a:xfrm>
        </p:spPr>
        <p:txBody>
          <a:bodyPr/>
          <a:lstStyle/>
          <a:p>
            <a:pPr eaLnBrk="1" hangingPunct="1"/>
            <a:r>
              <a:rPr lang="it-IT" sz="2800" b="1" smtClean="0">
                <a:ea typeface="ＭＳ Ｐゴシック" pitchFamily="34" charset="-128"/>
              </a:rPr>
              <a:t>Defects of mtDNA</a:t>
            </a:r>
          </a:p>
          <a:p>
            <a:pPr lvl="1" eaLnBrk="1" hangingPunct="1"/>
            <a:r>
              <a:rPr lang="it-IT" sz="2000" smtClean="0">
                <a:ea typeface="ＭＳ Ｐゴシック" pitchFamily="34" charset="-128"/>
              </a:rPr>
              <a:t>Mutations in protein synthesis genes</a:t>
            </a:r>
          </a:p>
          <a:p>
            <a:pPr lvl="2" eaLnBrk="1" hangingPunct="1"/>
            <a:r>
              <a:rPr lang="it-IT" sz="1800" smtClean="0">
                <a:ea typeface="ＭＳ Ｐゴシック" pitchFamily="34" charset="-128"/>
              </a:rPr>
              <a:t>tRNA, rRNA, rearrangements</a:t>
            </a:r>
            <a:endParaRPr lang="it-IT" sz="2400" smtClean="0">
              <a:ea typeface="ＭＳ Ｐゴシック" pitchFamily="34" charset="-128"/>
            </a:endParaRPr>
          </a:p>
          <a:p>
            <a:pPr lvl="1" eaLnBrk="1" hangingPunct="1"/>
            <a:r>
              <a:rPr lang="it-IT" sz="2000" smtClean="0">
                <a:ea typeface="ＭＳ Ｐゴシック" pitchFamily="34" charset="-128"/>
              </a:rPr>
              <a:t>Mutations in protein-coding genes</a:t>
            </a:r>
          </a:p>
          <a:p>
            <a:pPr lvl="2" eaLnBrk="1" hangingPunct="1"/>
            <a:r>
              <a:rPr lang="it-IT" sz="1800" smtClean="0">
                <a:ea typeface="ＭＳ Ｐゴシック" pitchFamily="34" charset="-128"/>
              </a:rPr>
              <a:t>Multisystemic (LHON, NARP/MILS)</a:t>
            </a:r>
          </a:p>
          <a:p>
            <a:pPr lvl="2" eaLnBrk="1" hangingPunct="1"/>
            <a:r>
              <a:rPr lang="it-IT" sz="1800" smtClean="0">
                <a:ea typeface="ＭＳ Ｐゴシック" pitchFamily="34" charset="-128"/>
              </a:rPr>
              <a:t>Tissue-specific</a:t>
            </a:r>
          </a:p>
          <a:p>
            <a:pPr eaLnBrk="1" hangingPunct="1"/>
            <a:endParaRPr lang="it-IT" sz="2400" smtClean="0">
              <a:ea typeface="ＭＳ Ｐゴシック" pitchFamily="34" charset="-128"/>
            </a:endParaRPr>
          </a:p>
        </p:txBody>
      </p:sp>
      <p:sp>
        <p:nvSpPr>
          <p:cNvPr id="2048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28775"/>
            <a:ext cx="4387850" cy="4572000"/>
          </a:xfrm>
        </p:spPr>
        <p:txBody>
          <a:bodyPr/>
          <a:lstStyle/>
          <a:p>
            <a:pPr eaLnBrk="1" hangingPunct="1"/>
            <a:r>
              <a:rPr lang="it-IT" sz="2800" b="1" smtClean="0">
                <a:ea typeface="ＭＳ Ｐゴシック" pitchFamily="34" charset="-128"/>
              </a:rPr>
              <a:t>Defects of nDNA</a:t>
            </a:r>
          </a:p>
          <a:p>
            <a:pPr lvl="1" eaLnBrk="1" hangingPunct="1"/>
            <a:r>
              <a:rPr lang="it-IT" sz="2000" smtClean="0">
                <a:ea typeface="ＭＳ Ｐゴシック" pitchFamily="34" charset="-128"/>
              </a:rPr>
              <a:t>Mutations in respiratory chain subunits</a:t>
            </a:r>
          </a:p>
          <a:p>
            <a:pPr lvl="2" eaLnBrk="1" hangingPunct="1"/>
            <a:r>
              <a:rPr lang="it-IT" sz="1800" smtClean="0">
                <a:ea typeface="ＭＳ Ｐゴシック" pitchFamily="34" charset="-128"/>
              </a:rPr>
              <a:t>Complex I, Complex II</a:t>
            </a:r>
            <a:endParaRPr lang="it-IT" sz="2800" smtClean="0">
              <a:ea typeface="ＭＳ Ｐゴシック" pitchFamily="34" charset="-128"/>
            </a:endParaRPr>
          </a:p>
          <a:p>
            <a:pPr lvl="1" eaLnBrk="1" hangingPunct="1"/>
            <a:r>
              <a:rPr lang="it-IT" sz="2000" smtClean="0">
                <a:ea typeface="ＭＳ Ｐゴシック" pitchFamily="34" charset="-128"/>
              </a:rPr>
              <a:t>Mutations in ancillary proteins</a:t>
            </a:r>
          </a:p>
          <a:p>
            <a:pPr lvl="2" eaLnBrk="1" hangingPunct="1"/>
            <a:r>
              <a:rPr lang="it-IT" sz="1800" smtClean="0">
                <a:ea typeface="ＭＳ Ｐゴシック" pitchFamily="34" charset="-128"/>
              </a:rPr>
              <a:t>Complex IV, Complex III</a:t>
            </a:r>
          </a:p>
          <a:p>
            <a:pPr lvl="1" eaLnBrk="1" hangingPunct="1"/>
            <a:r>
              <a:rPr lang="it-IT" sz="2000" smtClean="0">
                <a:ea typeface="ＭＳ Ｐゴシック" pitchFamily="34" charset="-128"/>
              </a:rPr>
              <a:t>Defects of intergenomic signaling</a:t>
            </a:r>
          </a:p>
          <a:p>
            <a:pPr lvl="2" eaLnBrk="1" hangingPunct="1"/>
            <a:r>
              <a:rPr lang="it-IT" sz="1800" smtClean="0">
                <a:ea typeface="ＭＳ Ｐゴシック" pitchFamily="34" charset="-128"/>
              </a:rPr>
              <a:t>AR-PEO with multiple -mtDNA</a:t>
            </a:r>
          </a:p>
          <a:p>
            <a:pPr lvl="2" eaLnBrk="1" hangingPunct="1"/>
            <a:r>
              <a:rPr lang="it-IT" sz="1800" smtClean="0">
                <a:ea typeface="ＭＳ Ｐゴシック" pitchFamily="34" charset="-128"/>
              </a:rPr>
              <a:t>mtDNA depletion</a:t>
            </a:r>
          </a:p>
          <a:p>
            <a:pPr lvl="1" eaLnBrk="1" hangingPunct="1"/>
            <a:r>
              <a:rPr lang="it-IT" sz="2000" smtClean="0">
                <a:ea typeface="ＭＳ Ｐゴシック" pitchFamily="34" charset="-128"/>
              </a:rPr>
              <a:t>Defects of the lipid milieu</a:t>
            </a:r>
          </a:p>
          <a:p>
            <a:pPr lvl="2" eaLnBrk="1" hangingPunct="1"/>
            <a:r>
              <a:rPr lang="it-IT" sz="1800" smtClean="0">
                <a:ea typeface="ＭＳ Ｐゴシック" pitchFamily="34" charset="-128"/>
              </a:rPr>
              <a:t>Barth syndrome</a:t>
            </a:r>
            <a:endParaRPr lang="it-IT" sz="2800" smtClean="0">
              <a:ea typeface="ＭＳ Ｐゴシック" pitchFamily="34" charset="-128"/>
            </a:endParaRPr>
          </a:p>
          <a:p>
            <a:pPr lvl="1" eaLnBrk="1" hangingPunct="1"/>
            <a:r>
              <a:rPr lang="it-IT" sz="2000" smtClean="0">
                <a:ea typeface="ＭＳ Ｐゴシック" pitchFamily="34" charset="-128"/>
              </a:rPr>
              <a:t>Defects of motility/fusion/fission</a:t>
            </a:r>
          </a:p>
          <a:p>
            <a:pPr eaLnBrk="1" hangingPunct="1"/>
            <a:endParaRPr lang="it-IT" sz="2800" smtClean="0">
              <a:ea typeface="ＭＳ Ｐゴシック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3813175"/>
            <a:ext cx="1588" cy="0"/>
          </a:xfrm>
          <a:noFill/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714375"/>
            <a:ext cx="5867400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1981200" y="158750"/>
            <a:ext cx="472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 b="1">
                <a:solidFill>
                  <a:srgbClr val="002060"/>
                </a:solidFill>
                <a:latin typeface="Calibri Light" pitchFamily="34" charset="0"/>
              </a:rPr>
              <a:t>MITOCHONDRIAL DISORDERS</a:t>
            </a:r>
          </a:p>
        </p:txBody>
      </p:sp>
      <p:sp>
        <p:nvSpPr>
          <p:cNvPr id="2" name="Rettangolo 1"/>
          <p:cNvSpPr>
            <a:spLocks noChangeArrowheads="1"/>
          </p:cNvSpPr>
          <p:nvPr/>
        </p:nvSpPr>
        <p:spPr bwMode="auto">
          <a:xfrm>
            <a:off x="6429375" y="1857375"/>
            <a:ext cx="2357438" cy="2308225"/>
          </a:xfrm>
          <a:prstGeom prst="rect">
            <a:avLst/>
          </a:prstGeom>
          <a:solidFill>
            <a:srgbClr val="C4CFE5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dist="25400" dir="5400000" rotWithShape="0">
              <a:srgbClr val="808080">
                <a:alpha val="34998"/>
              </a:srgb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atin typeface="+mj-lt"/>
                <a:ea typeface="+mn-ea"/>
              </a:rPr>
              <a:t>Phenotypic variability</a:t>
            </a:r>
            <a:r>
              <a:rPr lang="en-US" sz="1600" dirty="0">
                <a:latin typeface="+mj-lt"/>
                <a:ea typeface="+mn-ea"/>
              </a:rPr>
              <a:t>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>
                <a:latin typeface="+mj-lt"/>
                <a:ea typeface="+mn-ea"/>
              </a:rPr>
              <a:t>ratio </a:t>
            </a:r>
            <a:r>
              <a:rPr lang="en-US" sz="1600" dirty="0" err="1">
                <a:latin typeface="+mj-lt"/>
                <a:ea typeface="+mn-ea"/>
              </a:rPr>
              <a:t>mtDNA</a:t>
            </a:r>
            <a:r>
              <a:rPr lang="en-US" sz="1600" dirty="0">
                <a:latin typeface="+mj-lt"/>
                <a:ea typeface="+mn-ea"/>
              </a:rPr>
              <a:t> mutant / normal </a:t>
            </a:r>
            <a:r>
              <a:rPr lang="en-US" sz="1600" dirty="0" err="1">
                <a:latin typeface="+mj-lt"/>
                <a:ea typeface="+mn-ea"/>
              </a:rPr>
              <a:t>mtDNA</a:t>
            </a:r>
            <a:r>
              <a:rPr lang="en-US" sz="1600" dirty="0">
                <a:latin typeface="+mj-lt"/>
                <a:ea typeface="+mn-ea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>
                <a:latin typeface="+mj-lt"/>
                <a:ea typeface="+mn-ea"/>
              </a:rPr>
              <a:t>percentage of mutant </a:t>
            </a:r>
            <a:r>
              <a:rPr lang="en-US" sz="1600" dirty="0" err="1">
                <a:latin typeface="+mj-lt"/>
                <a:ea typeface="+mn-ea"/>
              </a:rPr>
              <a:t>mtDNA</a:t>
            </a:r>
            <a:r>
              <a:rPr lang="en-US" sz="1600" dirty="0">
                <a:latin typeface="+mj-lt"/>
                <a:ea typeface="+mn-ea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>
                <a:latin typeface="+mj-lt"/>
                <a:ea typeface="+mn-ea"/>
              </a:rPr>
              <a:t> functional dependence of the different tissues from oxidative metabolism.</a:t>
            </a:r>
          </a:p>
        </p:txBody>
      </p:sp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6572250" y="4786313"/>
            <a:ext cx="2143125" cy="830262"/>
          </a:xfrm>
          <a:prstGeom prst="rect">
            <a:avLst/>
          </a:prstGeom>
          <a:solidFill>
            <a:srgbClr val="C4CFE5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dist="25400" dir="5400000" rotWithShape="0">
              <a:srgbClr val="808080">
                <a:alpha val="34998"/>
              </a:srgb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black"/>
                </a:solidFill>
                <a:latin typeface="+mn-lt"/>
                <a:ea typeface="+mn-ea"/>
              </a:rPr>
              <a:t>SNC, skeletal striated muscle, heart, the kidney and liver</a:t>
            </a:r>
            <a:endParaRPr lang="it-IT" dirty="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itolo 1"/>
          <p:cNvSpPr>
            <a:spLocks noGrp="1"/>
          </p:cNvSpPr>
          <p:nvPr>
            <p:ph type="title"/>
          </p:nvPr>
        </p:nvSpPr>
        <p:spPr>
          <a:xfrm>
            <a:off x="1414463" y="485775"/>
            <a:ext cx="6315075" cy="522288"/>
          </a:xfrm>
          <a:extLst/>
        </p:spPr>
        <p:txBody>
          <a:bodyPr wrap="none" rtlCol="0">
            <a:spAutoFit/>
          </a:bodyPr>
          <a:lstStyle/>
          <a:p>
            <a:pPr eaLnBrk="1" hangingPunct="1">
              <a:defRPr/>
            </a:pPr>
            <a:r>
              <a:rPr lang="it-IT" sz="2800" b="1" dirty="0" err="1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Arial" pitchFamily="34" charset="0"/>
              </a:rPr>
              <a:t>Mitochondrial</a:t>
            </a:r>
            <a:r>
              <a:rPr lang="it-IT" sz="28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Arial" pitchFamily="34" charset="0"/>
              </a:rPr>
              <a:t> </a:t>
            </a:r>
            <a:r>
              <a:rPr lang="it-IT" sz="2800" b="1" dirty="0" err="1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Arial" pitchFamily="34" charset="0"/>
              </a:rPr>
              <a:t>archetype</a:t>
            </a:r>
            <a:r>
              <a:rPr lang="it-IT" sz="28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Arial" pitchFamily="34" charset="0"/>
              </a:rPr>
              <a:t>: MELAS </a:t>
            </a:r>
            <a:r>
              <a:rPr lang="it-IT" sz="2800" b="1" dirty="0" err="1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Arial" pitchFamily="34" charset="0"/>
              </a:rPr>
              <a:t>syndrome</a:t>
            </a:r>
            <a:endParaRPr lang="it-IT" sz="2800" b="1" dirty="0">
              <a:solidFill>
                <a:srgbClr val="002060"/>
              </a:solidFill>
              <a:latin typeface="Calibri Light" panose="020F0302020204030204" pitchFamily="34" charset="0"/>
              <a:ea typeface="+mn-ea"/>
              <a:cs typeface="Arial" pitchFamily="34" charset="0"/>
            </a:endParaRPr>
          </a:p>
        </p:txBody>
      </p:sp>
      <p:sp>
        <p:nvSpPr>
          <p:cNvPr id="108547" name="Segnaposto contenuto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ctr">
              <a:buFont typeface="Wingdings 2" pitchFamily="18" charset="2"/>
              <a:buNone/>
              <a:defRPr/>
            </a:pPr>
            <a:r>
              <a:rPr lang="it-IT" sz="2800" i="1" dirty="0" smtClean="0">
                <a:solidFill>
                  <a:srgbClr val="A50021"/>
                </a:solidFill>
                <a:ea typeface="+mn-ea"/>
                <a:cs typeface="+mn-cs"/>
              </a:rPr>
              <a:t>MITOCHONDRIAL ENCEPHALOMYOPATHY, LACTIC ACIDOSIS, AND </a:t>
            </a:r>
            <a:r>
              <a:rPr lang="it-IT" sz="2800" b="1" i="1" dirty="0" smtClean="0">
                <a:solidFill>
                  <a:srgbClr val="A50021"/>
                </a:solidFill>
                <a:ea typeface="+mn-ea"/>
                <a:cs typeface="+mn-cs"/>
              </a:rPr>
              <a:t>STROKE-LIKE</a:t>
            </a:r>
            <a:r>
              <a:rPr lang="it-IT" sz="2800" i="1" dirty="0" smtClean="0">
                <a:solidFill>
                  <a:srgbClr val="A50021"/>
                </a:solidFill>
                <a:ea typeface="+mn-ea"/>
                <a:cs typeface="+mn-cs"/>
              </a:rPr>
              <a:t> EPISODES </a:t>
            </a:r>
          </a:p>
          <a:p>
            <a:pPr algn="ctr">
              <a:buFont typeface="Wingdings 2" pitchFamily="18" charset="2"/>
              <a:buNone/>
              <a:defRPr/>
            </a:pPr>
            <a:endParaRPr lang="it-IT" sz="2800" i="1" dirty="0" smtClean="0">
              <a:solidFill>
                <a:srgbClr val="A50021"/>
              </a:solidFill>
              <a:ea typeface="+mn-ea"/>
              <a:cs typeface="+mn-cs"/>
            </a:endParaRPr>
          </a:p>
          <a:p>
            <a:pPr>
              <a:defRPr/>
            </a:pPr>
            <a:r>
              <a:rPr lang="it-IT" sz="2000" dirty="0" err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Stroke-like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: </a:t>
            </a:r>
            <a:r>
              <a:rPr lang="it-IT" sz="2000" b="1" dirty="0" err="1">
                <a:solidFill>
                  <a:srgbClr val="C00000"/>
                </a:solidFill>
                <a:ea typeface="+mn-ea"/>
                <a:cs typeface="+mn-cs"/>
              </a:rPr>
              <a:t>metabolic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  <a:r>
              <a:rPr lang="it-IT" sz="2000" dirty="0" err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stroke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!</a:t>
            </a:r>
          </a:p>
          <a:p>
            <a:pPr>
              <a:defRPr/>
            </a:pP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Early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onset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(first </a:t>
            </a: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year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in 10%; </a:t>
            </a: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since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15 </a:t>
            </a: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yrs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 60-80%)</a:t>
            </a:r>
          </a:p>
          <a:p>
            <a:pPr algn="just">
              <a:defRPr/>
            </a:pP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Recurrent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stroke-like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episodes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: </a:t>
            </a: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mostly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posterior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lesions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</a:p>
          <a:p>
            <a:pPr algn="just">
              <a:defRPr/>
            </a:pP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Myopathic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features</a:t>
            </a:r>
            <a:endParaRPr lang="it-IT" sz="2000" dirty="0" smtClean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  <a:p>
            <a:pPr algn="just">
              <a:defRPr/>
            </a:pPr>
            <a:r>
              <a:rPr lang="it-IT" sz="2000" dirty="0" err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mutation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A3243G </a:t>
            </a:r>
            <a:r>
              <a:rPr lang="it-IT" sz="2000" dirty="0" err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tRNA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Leu gene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(</a:t>
            </a: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most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frequent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mtDNA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mutation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, 16.3/100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000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-  </a:t>
            </a:r>
            <a:r>
              <a:rPr lang="it-IT" sz="2000" dirty="0" err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Majamaa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1998)</a:t>
            </a:r>
          </a:p>
          <a:p>
            <a:pPr algn="just">
              <a:defRPr/>
            </a:pP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but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also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other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genes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.. (</a:t>
            </a: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ie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</a:t>
            </a: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tRNA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Val, </a:t>
            </a: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cyt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 b </a:t>
            </a:r>
            <a:r>
              <a:rPr lang="it-IT" sz="2000" dirty="0" err="1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genes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..)</a:t>
            </a:r>
          </a:p>
          <a:p>
            <a:pPr>
              <a:defRPr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24300" y="469900"/>
            <a:ext cx="4824413" cy="6161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36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Arial" pitchFamily="34" charset="0"/>
              </a:rPr>
              <a:t>MITO CHALLENGES IN STROKE UNDER THE TOWER</a:t>
            </a:r>
          </a:p>
          <a:p>
            <a:pPr algn="ctr">
              <a:lnSpc>
                <a:spcPct val="150000"/>
              </a:lnSpc>
              <a:defRPr/>
            </a:pPr>
            <a:endParaRPr lang="it-IT" altLang="it-IT" sz="3200" b="1" dirty="0">
              <a:solidFill>
                <a:srgbClr val="002060"/>
              </a:solidFill>
              <a:latin typeface="Calibri Light" panose="020F0302020204030204" pitchFamily="34" charset="0"/>
              <a:ea typeface="+mn-ea"/>
              <a:cs typeface="Arial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it-IT" altLang="it-IT" sz="2000" dirty="0">
                <a:latin typeface="Calibri Light" panose="020F0302020204030204" pitchFamily="34" charset="0"/>
                <a:ea typeface="+mn-ea"/>
                <a:cs typeface="Arial" pitchFamily="34" charset="0"/>
              </a:rPr>
              <a:t>-EPIDEMIOLOGY OF MTDNA RELATED STROKE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r>
              <a:rPr lang="en-US" altLang="it-IT" sz="2000" dirty="0">
                <a:latin typeface="Calibri Light" panose="020F0302020204030204" pitchFamily="34" charset="0"/>
                <a:ea typeface="+mn-ea"/>
                <a:cs typeface="Arial" pitchFamily="34" charset="0"/>
              </a:rPr>
              <a:t>MT HAPLOGROUPS AND STROKE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r>
              <a:rPr lang="en-US" altLang="it-IT" sz="2000" dirty="0">
                <a:latin typeface="Calibri Light" panose="020F0302020204030204" pitchFamily="34" charset="0"/>
                <a:ea typeface="+mn-ea"/>
                <a:cs typeface="Arial" pitchFamily="34" charset="0"/>
              </a:rPr>
              <a:t>MT - GENDER AND STROKE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r>
              <a:rPr lang="en-US" altLang="it-IT" sz="2000" dirty="0">
                <a:latin typeface="Calibri Light" panose="020F0302020204030204" pitchFamily="34" charset="0"/>
                <a:ea typeface="+mn-ea"/>
                <a:cs typeface="Arial" pitchFamily="34" charset="0"/>
              </a:rPr>
              <a:t>MT AND STROKE THERAPIES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r>
              <a:rPr lang="en-US" altLang="it-IT" sz="2000" dirty="0">
                <a:latin typeface="Calibri Light" panose="020F0302020204030204" pitchFamily="34" charset="0"/>
                <a:ea typeface="+mn-ea"/>
                <a:cs typeface="Arial" pitchFamily="34" charset="0"/>
              </a:rPr>
              <a:t>MT AND NEUROPROTECTION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endParaRPr lang="en-US" altLang="it-IT" sz="2000" dirty="0">
              <a:latin typeface="Calibri Light" panose="020F0302020204030204" pitchFamily="34" charset="0"/>
              <a:ea typeface="+mn-ea"/>
              <a:cs typeface="Arial" pitchFamily="34" charset="0"/>
            </a:endParaRP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endParaRPr lang="en-US" altLang="it-IT" sz="2000" dirty="0">
              <a:latin typeface="Calibri Light" panose="020F0302020204030204" pitchFamily="34" charset="0"/>
              <a:ea typeface="+mn-ea"/>
              <a:cs typeface="Arial" pitchFamily="34" charset="0"/>
            </a:endParaRPr>
          </a:p>
          <a:p>
            <a:pPr algn="ctr">
              <a:lnSpc>
                <a:spcPct val="150000"/>
              </a:lnSpc>
              <a:defRPr/>
            </a:pPr>
            <a:endParaRPr lang="it-IT" altLang="it-IT" sz="2000" dirty="0">
              <a:latin typeface="Calibri Light" panose="020F0302020204030204" pitchFamily="34" charset="0"/>
              <a:ea typeface="+mn-ea"/>
              <a:cs typeface="Arial" pitchFamily="34" charset="0"/>
            </a:endParaRPr>
          </a:p>
        </p:txBody>
      </p:sp>
      <p:pic>
        <p:nvPicPr>
          <p:cNvPr id="24578" name="Immagin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268413"/>
            <a:ext cx="2949575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http://www.eatdrinkandbeskinny.com/wp-content/uploads/2013/04/wecando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8463" y="1096963"/>
            <a:ext cx="3492500" cy="456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3924300" y="469900"/>
            <a:ext cx="4824413" cy="56324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36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Arial" pitchFamily="34" charset="0"/>
              </a:rPr>
              <a:t>MITO CHALLENGES IN STROKE</a:t>
            </a:r>
          </a:p>
          <a:p>
            <a:pPr algn="ctr">
              <a:lnSpc>
                <a:spcPct val="150000"/>
              </a:lnSpc>
              <a:defRPr/>
            </a:pPr>
            <a:endParaRPr lang="it-IT" altLang="it-IT" sz="3200" b="1" dirty="0">
              <a:solidFill>
                <a:srgbClr val="002060"/>
              </a:solidFill>
              <a:latin typeface="Calibri Light" panose="020F0302020204030204" pitchFamily="34" charset="0"/>
              <a:ea typeface="+mn-ea"/>
              <a:cs typeface="Arial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it-IT" altLang="it-IT" sz="2000" dirty="0">
                <a:latin typeface="Calibri Light" panose="020F0302020204030204" pitchFamily="34" charset="0"/>
                <a:ea typeface="+mn-ea"/>
                <a:cs typeface="Arial" pitchFamily="34" charset="0"/>
              </a:rPr>
              <a:t>-</a:t>
            </a:r>
            <a:r>
              <a:rPr lang="it-IT" altLang="it-IT" sz="2000" b="1" dirty="0">
                <a:solidFill>
                  <a:srgbClr val="C00000"/>
                </a:solidFill>
                <a:latin typeface="Calibri Light" panose="020F0302020204030204" pitchFamily="34" charset="0"/>
                <a:ea typeface="+mn-ea"/>
                <a:cs typeface="Arial" pitchFamily="34" charset="0"/>
              </a:rPr>
              <a:t>EPIDEMIOLOGY OF MTDNA RELATED STROKE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r>
              <a:rPr lang="en-US" altLang="it-IT" sz="2000" dirty="0">
                <a:latin typeface="Calibri Light" panose="020F0302020204030204" pitchFamily="34" charset="0"/>
                <a:ea typeface="+mn-ea"/>
                <a:cs typeface="Arial" pitchFamily="34" charset="0"/>
              </a:rPr>
              <a:t>MT HAPLOGROUPS AND STROKE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r>
              <a:rPr lang="en-US" altLang="it-IT" sz="2000" dirty="0">
                <a:latin typeface="Calibri Light" panose="020F0302020204030204" pitchFamily="34" charset="0"/>
                <a:ea typeface="+mn-ea"/>
                <a:cs typeface="Arial" pitchFamily="34" charset="0"/>
              </a:rPr>
              <a:t>MT - GENDER AND STROKE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r>
              <a:rPr lang="en-US" altLang="it-IT" sz="2000" dirty="0">
                <a:latin typeface="Calibri Light" panose="020F0302020204030204" pitchFamily="34" charset="0"/>
                <a:ea typeface="+mn-ea"/>
                <a:cs typeface="Arial" pitchFamily="34" charset="0"/>
              </a:rPr>
              <a:t>MT AND STROKE THERAPIES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r>
              <a:rPr lang="en-US" altLang="it-IT" sz="2000" dirty="0">
                <a:latin typeface="Calibri Light" panose="020F0302020204030204" pitchFamily="34" charset="0"/>
                <a:ea typeface="+mn-ea"/>
                <a:cs typeface="Arial" pitchFamily="34" charset="0"/>
              </a:rPr>
              <a:t>MT AND NEUROPROTECTION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endParaRPr lang="en-US" altLang="it-IT" sz="2000" dirty="0">
              <a:latin typeface="Calibri Light" panose="020F0302020204030204" pitchFamily="34" charset="0"/>
              <a:ea typeface="+mn-ea"/>
              <a:cs typeface="Arial" pitchFamily="34" charset="0"/>
            </a:endParaRPr>
          </a:p>
          <a:p>
            <a:pPr marL="342900" indent="-342900" algn="ctr">
              <a:lnSpc>
                <a:spcPct val="150000"/>
              </a:lnSpc>
              <a:buFontTx/>
              <a:buChar char="-"/>
              <a:defRPr/>
            </a:pPr>
            <a:endParaRPr lang="en-US" altLang="it-IT" sz="2000" dirty="0">
              <a:latin typeface="Calibri Light" panose="020F0302020204030204" pitchFamily="34" charset="0"/>
              <a:ea typeface="+mn-ea"/>
              <a:cs typeface="Arial" pitchFamily="34" charset="0"/>
            </a:endParaRPr>
          </a:p>
          <a:p>
            <a:pPr algn="ctr">
              <a:lnSpc>
                <a:spcPct val="150000"/>
              </a:lnSpc>
              <a:defRPr/>
            </a:pPr>
            <a:endParaRPr lang="it-IT" altLang="it-IT" sz="2000" dirty="0">
              <a:latin typeface="Calibri Light" panose="020F0302020204030204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2">
  <a:themeElements>
    <a:clrScheme name="Personalizzato 5">
      <a:dk1>
        <a:sysClr val="windowText" lastClr="000000"/>
      </a:dk1>
      <a:lt1>
        <a:srgbClr val="CCDADA"/>
      </a:lt1>
      <a:dk2>
        <a:srgbClr val="646B86"/>
      </a:dk2>
      <a:lt2>
        <a:srgbClr val="C5D1D7"/>
      </a:lt2>
      <a:accent1>
        <a:srgbClr val="0070C0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70C0"/>
      </a:hlink>
      <a:folHlink>
        <a:srgbClr val="694F07"/>
      </a:folHlink>
    </a:clrScheme>
    <a:fontScheme name="Personalizzato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Città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ersonalizzato 5">
    <a:dk1>
      <a:sysClr val="windowText" lastClr="000000"/>
    </a:dk1>
    <a:lt1>
      <a:srgbClr val="CCDADA"/>
    </a:lt1>
    <a:dk2>
      <a:srgbClr val="646B86"/>
    </a:dk2>
    <a:lt2>
      <a:srgbClr val="C5D1D7"/>
    </a:lt2>
    <a:accent1>
      <a:srgbClr val="0070C0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70C0"/>
    </a:hlink>
    <a:folHlink>
      <a:srgbClr val="694F0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3828</TotalTime>
  <Words>691</Words>
  <Application>Microsoft Office PowerPoint</Application>
  <PresentationFormat>On-screen Show (4:3)</PresentationFormat>
  <Paragraphs>144</Paragraphs>
  <Slides>29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Arial</vt:lpstr>
      <vt:lpstr>ＭＳ Ｐゴシック</vt:lpstr>
      <vt:lpstr>Calibri</vt:lpstr>
      <vt:lpstr>Wingdings 2</vt:lpstr>
      <vt:lpstr>Wingdings</vt:lpstr>
      <vt:lpstr>Calibri Light</vt:lpstr>
      <vt:lpstr>Times New Roman</vt:lpstr>
      <vt:lpstr>Tema2</vt:lpstr>
      <vt:lpstr>Grafico di Microsoft Office Excel</vt:lpstr>
      <vt:lpstr>Slide 1</vt:lpstr>
      <vt:lpstr>Slide 2</vt:lpstr>
      <vt:lpstr>Slide 3</vt:lpstr>
      <vt:lpstr>Mitochondrial Genome</vt:lpstr>
      <vt:lpstr>Genetic classification</vt:lpstr>
      <vt:lpstr>Slide 6</vt:lpstr>
      <vt:lpstr>Mitochondrial archetype: MELAS syndrome</vt:lpstr>
      <vt:lpstr>Slide 8</vt:lpstr>
      <vt:lpstr>Slide 9</vt:lpstr>
      <vt:lpstr>Slide 10</vt:lpstr>
      <vt:lpstr>Slide 11</vt:lpstr>
      <vt:lpstr>Slide 12</vt:lpstr>
      <vt:lpstr>Mt-3243 related MELAS clinical features (n=126)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MITO CHALLENGES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Medici</dc:creator>
  <cp:lastModifiedBy>Stephen Bevan</cp:lastModifiedBy>
  <cp:revision>76</cp:revision>
  <dcterms:created xsi:type="dcterms:W3CDTF">2014-10-10T19:29:44Z</dcterms:created>
  <dcterms:modified xsi:type="dcterms:W3CDTF">2014-12-08T11:42:07Z</dcterms:modified>
</cp:coreProperties>
</file>