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54" r:id="rId2"/>
    <p:sldId id="314" r:id="rId3"/>
    <p:sldId id="325" r:id="rId4"/>
    <p:sldId id="315" r:id="rId5"/>
    <p:sldId id="316" r:id="rId6"/>
    <p:sldId id="317" r:id="rId7"/>
    <p:sldId id="327" r:id="rId8"/>
    <p:sldId id="318" r:id="rId9"/>
    <p:sldId id="319" r:id="rId10"/>
    <p:sldId id="369" r:id="rId11"/>
    <p:sldId id="355" r:id="rId12"/>
    <p:sldId id="356" r:id="rId13"/>
    <p:sldId id="370" r:id="rId14"/>
    <p:sldId id="374" r:id="rId15"/>
    <p:sldId id="378" r:id="rId16"/>
    <p:sldId id="379" r:id="rId17"/>
    <p:sldId id="363" r:id="rId18"/>
    <p:sldId id="364" r:id="rId19"/>
    <p:sldId id="365" r:id="rId20"/>
    <p:sldId id="376" r:id="rId21"/>
    <p:sldId id="377" r:id="rId22"/>
    <p:sldId id="380" r:id="rId23"/>
    <p:sldId id="342" r:id="rId24"/>
    <p:sldId id="343" r:id="rId25"/>
    <p:sldId id="344" r:id="rId26"/>
    <p:sldId id="345" r:id="rId27"/>
    <p:sldId id="346" r:id="rId28"/>
    <p:sldId id="347" r:id="rId29"/>
    <p:sldId id="348" r:id="rId30"/>
    <p:sldId id="349" r:id="rId31"/>
    <p:sldId id="350" r:id="rId32"/>
    <p:sldId id="382" r:id="rId33"/>
    <p:sldId id="353" r:id="rId34"/>
    <p:sldId id="373" r:id="rId3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00CC"/>
    <a:srgbClr val="FF00FF"/>
    <a:srgbClr val="CCFF99"/>
    <a:srgbClr val="33CCCC"/>
    <a:srgbClr val="0066CC"/>
    <a:srgbClr val="0000FF"/>
    <a:srgbClr val="006600"/>
    <a:srgbClr val="00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76377" autoAdjust="0"/>
  </p:normalViewPr>
  <p:slideViewPr>
    <p:cSldViewPr>
      <p:cViewPr varScale="1">
        <p:scale>
          <a:sx n="72" d="100"/>
          <a:sy n="72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5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High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AG</c:v>
                </c:pt>
                <c:pt idx="2">
                  <c:v>GG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1.1700000000000002</c:v>
                </c:pt>
                <c:pt idx="2">
                  <c:v>1.43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AG</c:v>
                </c:pt>
                <c:pt idx="2">
                  <c:v>GG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0.95000000000000007</c:v>
                </c:pt>
                <c:pt idx="1">
                  <c:v>1.34</c:v>
                </c:pt>
                <c:pt idx="2">
                  <c:v>1.47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Low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AG</c:v>
                </c:pt>
                <c:pt idx="2">
                  <c:v>GG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1.41</c:v>
                </c:pt>
                <c:pt idx="1">
                  <c:v>1.3800000000000001</c:v>
                </c:pt>
                <c:pt idx="2">
                  <c:v>1.59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365888"/>
        <c:axId val="41367424"/>
        <c:axId val="35022592"/>
      </c:bar3DChart>
      <c:catAx>
        <c:axId val="41365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367424"/>
        <c:crosses val="autoZero"/>
        <c:auto val="1"/>
        <c:lblAlgn val="ctr"/>
        <c:lblOffset val="100"/>
        <c:noMultiLvlLbl val="0"/>
      </c:catAx>
      <c:valAx>
        <c:axId val="41367424"/>
        <c:scaling>
          <c:orientation val="minMax"/>
          <c:min val="0.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HR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1365888"/>
        <c:crosses val="autoZero"/>
        <c:crossBetween val="between"/>
        <c:majorUnit val="0.1"/>
      </c:valAx>
      <c:serAx>
        <c:axId val="35022592"/>
        <c:scaling>
          <c:orientation val="minMax"/>
        </c:scaling>
        <c:delete val="0"/>
        <c:axPos val="b"/>
        <c:majorTickMark val="out"/>
        <c:minorTickMark val="none"/>
        <c:tickLblPos val="nextTo"/>
        <c:crossAx val="41367424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0"/>
      <c:perspective val="20"/>
    </c:view3D>
    <c:floor>
      <c:thickness val="0"/>
      <c:spPr>
        <a:noFill/>
        <a:ln w="6350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412437250350863"/>
          <c:y val="7.6844636262206056E-2"/>
          <c:w val="0.72738465534923891"/>
          <c:h val="0.7953646603643574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High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AG</c:v>
                </c:pt>
                <c:pt idx="2">
                  <c:v>GG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1.04</c:v>
                </c:pt>
                <c:pt idx="2">
                  <c:v>1.1499999999999997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Moderate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AG</c:v>
                </c:pt>
                <c:pt idx="2">
                  <c:v>GG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1.08</c:v>
                </c:pt>
                <c:pt idx="2">
                  <c:v>1.24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 intake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AA</c:v>
                </c:pt>
                <c:pt idx="1">
                  <c:v>AG</c:v>
                </c:pt>
                <c:pt idx="2">
                  <c:v>GG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1.02</c:v>
                </c:pt>
                <c:pt idx="1">
                  <c:v>1.4</c:v>
                </c:pt>
                <c:pt idx="2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300736"/>
        <c:axId val="41302272"/>
        <c:axId val="41407360"/>
      </c:bar3DChart>
      <c:catAx>
        <c:axId val="41300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302272"/>
        <c:crosses val="autoZero"/>
        <c:auto val="1"/>
        <c:lblAlgn val="ctr"/>
        <c:lblOffset val="100"/>
        <c:noMultiLvlLbl val="0"/>
      </c:catAx>
      <c:valAx>
        <c:axId val="41302272"/>
        <c:scaling>
          <c:orientation val="minMax"/>
          <c:min val="0.9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300736"/>
        <c:crosses val="autoZero"/>
        <c:crossBetween val="between"/>
        <c:majorUnit val="0.1"/>
      </c:valAx>
      <c:serAx>
        <c:axId val="41407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41302272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029CF-2791-4B98-8D1D-539B95B8465A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77855-8F2D-4636-8839-065AAF98D5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6451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4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v-SE" sz="2800" dirty="0"/>
              <a:t>Vad är fetma?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sz="2800" dirty="0"/>
              <a:t>Definieras som BMI&gt;30 Kg/m</a:t>
            </a:r>
            <a:r>
              <a:rPr lang="sv-SE" sz="2800" baseline="30000" dirty="0"/>
              <a:t>2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sz="2800" dirty="0"/>
              <a:t>kaloriintag &gt; förbrukning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sz="2800" dirty="0"/>
              <a:t>WHO (2005): globalt 400 miljoner vuxna lider av fetma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sz="2800" dirty="0"/>
              <a:t>År 2015 förväntas 2.3 billion vuxna i världen vara överviktiga och &gt;700 miljoner lida av fetma</a:t>
            </a:r>
          </a:p>
          <a:p>
            <a:pPr eaLnBrk="1" hangingPunct="1">
              <a:defRPr/>
            </a:pPr>
            <a:endParaRPr lang="sv-SE" sz="2800" b="1" dirty="0"/>
          </a:p>
          <a:p>
            <a:pPr eaLnBrk="1" hangingPunct="1">
              <a:defRPr/>
            </a:pPr>
            <a:r>
              <a:rPr lang="sv-SE" sz="2800" b="1" dirty="0"/>
              <a:t>Studier på enäggstvillingar som separerades när de var spädbarn och föddes upp i olika familjer:</a:t>
            </a:r>
          </a:p>
          <a:p>
            <a:pPr lvl="1" eaLnBrk="1" hangingPunct="1">
              <a:defRPr/>
            </a:pPr>
            <a:r>
              <a:rPr lang="sv-SE" sz="2000" dirty="0"/>
              <a:t>Tvillingparens BMI stämde väldigt bra överens även om de inte träffat sedan de var spädbarn</a:t>
            </a:r>
          </a:p>
          <a:p>
            <a:pPr lvl="1" eaLnBrk="1" hangingPunct="1">
              <a:defRPr/>
            </a:pPr>
            <a:r>
              <a:rPr lang="sv-SE" sz="2000" dirty="0"/>
              <a:t>men hade väldigt lite med resten av respektive familj att göra</a:t>
            </a:r>
          </a:p>
          <a:p>
            <a:pPr eaLnBrk="1" hangingPunct="1">
              <a:defRPr/>
            </a:pPr>
            <a:r>
              <a:rPr lang="sv-S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(=50% gener, 50% annat)</a:t>
            </a:r>
            <a:endParaRPr lang="sv-SE" b="1" dirty="0" smtClean="0"/>
          </a:p>
        </p:txBody>
      </p:sp>
      <p:sp>
        <p:nvSpPr>
          <p:cNvPr id="116740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976D816-2848-4585-856F-7B16852382F3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sv-SE" smtClean="0"/>
              <a:t>Pancreatic development, beta cell cytoprotection, suggestive of a role of tcf7l2 in maintaing beta cell mass. Also may play a role in secretory function of beta cells. Consensus sequence for binding in proprotein convertase 1 and 2, PC1 and 2 that are essential for conversion of proinsulin into mature insulin.</a:t>
            </a:r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CF098D-91B1-4E15-89F0-BABF47ADCAE2}" type="slidenum">
              <a:rPr lang="en-US" smtClean="0">
                <a:latin typeface="Calibri" pitchFamily="34" charset="0"/>
              </a:rPr>
              <a:pPr/>
              <a:t>16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3778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963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738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181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29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36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7574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7725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359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136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76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000E4-8328-498E-A6F9-2CD92BF41983}" type="datetimeFigureOut">
              <a:rPr lang="sv-SE" smtClean="0"/>
              <a:t>2013-11-14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0D52-9B87-455D-9768-79B83175A9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373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genetixprogram.com/wp-content/uploads/2011/01/fto-fat-gen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56992" y="0"/>
            <a:ext cx="12457113" cy="7089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4" name="Picture 5" descr="Smörgåsbord. Foto: Sam Stadener/Pressens bil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8206" y="100806"/>
            <a:ext cx="43561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5" name="Picture 3" descr="pizz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8206" y="3923176"/>
            <a:ext cx="3810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6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6825" y="4375150"/>
            <a:ext cx="1803400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7" name="Picture 10" descr="snabbmat-top420x199p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69512" y="2491581"/>
            <a:ext cx="4500563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7238206" y="-300038"/>
            <a:ext cx="3811587" cy="7488238"/>
          </a:xfrm>
          <a:prstGeom prst="rect">
            <a:avLst/>
          </a:prstGeom>
          <a:solidFill>
            <a:schemeClr val="accent2">
              <a:lumMod val="60000"/>
              <a:lumOff val="40000"/>
              <a:alpha val="57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defRPr/>
            </a:pPr>
            <a:endParaRPr lang="sv-SE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5480" y="4382880"/>
            <a:ext cx="4982726" cy="267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077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32707" y="4712158"/>
            <a:ext cx="976760" cy="149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0779" name="TextBox 5"/>
          <p:cNvSpPr txBox="1">
            <a:spLocks noChangeArrowheads="1"/>
          </p:cNvSpPr>
          <p:nvPr/>
        </p:nvSpPr>
        <p:spPr bwMode="auto">
          <a:xfrm>
            <a:off x="2202494" y="6304784"/>
            <a:ext cx="4966424" cy="584775"/>
          </a:xfrm>
          <a:prstGeom prst="rect">
            <a:avLst/>
          </a:prstGeom>
          <a:solidFill>
            <a:schemeClr val="tx1">
              <a:alpha val="2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sv-SE" sz="1600" b="1" dirty="0" smtClean="0">
                <a:solidFill>
                  <a:srgbClr val="CCFFCC"/>
                </a:solidFill>
              </a:rPr>
              <a:t>14</a:t>
            </a:r>
            <a:r>
              <a:rPr lang="sv-SE" sz="1600" b="1" baseline="30000" dirty="0" smtClean="0">
                <a:solidFill>
                  <a:srgbClr val="CCFFCC"/>
                </a:solidFill>
              </a:rPr>
              <a:t>th</a:t>
            </a:r>
            <a:r>
              <a:rPr lang="sv-SE" sz="1600" b="1" dirty="0" smtClean="0">
                <a:solidFill>
                  <a:srgbClr val="CCFFCC"/>
                </a:solidFill>
              </a:rPr>
              <a:t> International Stroke </a:t>
            </a:r>
            <a:r>
              <a:rPr lang="sv-SE" sz="1600" b="1" dirty="0" err="1" smtClean="0">
                <a:solidFill>
                  <a:srgbClr val="CCFFCC"/>
                </a:solidFill>
              </a:rPr>
              <a:t>Genetics</a:t>
            </a:r>
            <a:r>
              <a:rPr lang="sv-SE" sz="1600" b="1" dirty="0" smtClean="0">
                <a:solidFill>
                  <a:srgbClr val="CCFFCC"/>
                </a:solidFill>
              </a:rPr>
              <a:t> </a:t>
            </a:r>
            <a:r>
              <a:rPr lang="sv-SE" sz="1600" b="1" dirty="0" err="1" smtClean="0">
                <a:solidFill>
                  <a:srgbClr val="CCFFCC"/>
                </a:solidFill>
              </a:rPr>
              <a:t>Consortium</a:t>
            </a:r>
            <a:endParaRPr lang="sv-SE" sz="1600" b="1" dirty="0" smtClean="0">
              <a:solidFill>
                <a:srgbClr val="CCFFCC"/>
              </a:solidFill>
            </a:endParaRPr>
          </a:p>
          <a:p>
            <a:pPr algn="ctr"/>
            <a:r>
              <a:rPr lang="sv-SE" sz="1600" b="1" dirty="0" smtClean="0">
                <a:solidFill>
                  <a:srgbClr val="CCFFCC"/>
                </a:solidFill>
              </a:rPr>
              <a:t>13-14th November 2013, Lund, Sweden</a:t>
            </a:r>
            <a:endParaRPr lang="sv-SE" sz="1600" b="1" dirty="0">
              <a:solidFill>
                <a:srgbClr val="CCFFCC"/>
              </a:solidFill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35895" y="1730473"/>
            <a:ext cx="4982726" cy="267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795" y="-919274"/>
            <a:ext cx="4982726" cy="267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-2196752" y="1024930"/>
            <a:ext cx="13786844" cy="3687228"/>
          </a:xfrm>
          <a:solidFill>
            <a:schemeClr val="tx1">
              <a:alpha val="44000"/>
            </a:schemeClr>
          </a:solidFill>
        </p:spPr>
        <p:txBody>
          <a:bodyPr>
            <a:normAutofit fontScale="90000"/>
          </a:bodyPr>
          <a:lstStyle/>
          <a:p>
            <a:r>
              <a:rPr lang="sv-SE" sz="2800" b="1" i="1" dirty="0" smtClean="0">
                <a:solidFill>
                  <a:schemeClr val="bg1"/>
                </a:solidFill>
              </a:rPr>
              <a:t/>
            </a:r>
            <a:br>
              <a:rPr lang="sv-SE" sz="2800" b="1" i="1" dirty="0" smtClean="0">
                <a:solidFill>
                  <a:schemeClr val="bg1"/>
                </a:solidFill>
              </a:rPr>
            </a:br>
            <a: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Gene-</a:t>
            </a:r>
            <a:r>
              <a:rPr lang="sv-SE" sz="5400" b="1" dirty="0" err="1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environment</a:t>
            </a:r>
            <a: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 interactions</a:t>
            </a:r>
            <a:b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</a:br>
            <a: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in </a:t>
            </a:r>
            <a:r>
              <a:rPr lang="sv-SE" sz="5400" b="1" dirty="0" err="1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cardiometabolic</a:t>
            </a:r>
            <a: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 </a:t>
            </a:r>
            <a:r>
              <a:rPr lang="sv-SE" sz="5400" b="1" dirty="0" err="1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>disease</a:t>
            </a:r>
            <a: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  <a:t/>
            </a:r>
            <a:br>
              <a:rPr lang="sv-SE" sz="54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  <a:cs typeface="AngsanaUPC" panose="02020603050405020304" pitchFamily="18" charset="-34"/>
              </a:rPr>
            </a:br>
            <a:r>
              <a:rPr lang="sv-SE" sz="5400" i="1" dirty="0" err="1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cs typeface="AngsanaUPC" panose="02020603050405020304" pitchFamily="18" charset="-34"/>
              </a:rPr>
              <a:t>some</a:t>
            </a:r>
            <a:r>
              <a:rPr lang="sv-SE" sz="5400" i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cs typeface="AngsanaUPC" panose="02020603050405020304" pitchFamily="18" charset="-34"/>
              </a:rPr>
              <a:t> examples</a:t>
            </a:r>
            <a:br>
              <a:rPr lang="sv-SE" sz="5400" i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cs typeface="AngsanaUPC" panose="02020603050405020304" pitchFamily="18" charset="-34"/>
              </a:rPr>
            </a:br>
            <a:r>
              <a:rPr lang="sv-SE" sz="20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  <a:t>Marju </a:t>
            </a:r>
            <a:r>
              <a:rPr lang="sv-SE" sz="2000" b="1" dirty="0" err="1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  <a:t>Orho</a:t>
            </a:r>
            <a:r>
              <a:rPr lang="sv-SE" sz="20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  <a:t>-Melander</a:t>
            </a:r>
            <a:br>
              <a:rPr lang="sv-SE" sz="20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</a:br>
            <a:r>
              <a:rPr lang="sv-SE" sz="20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  <a:t>Professor</a:t>
            </a:r>
            <a:br>
              <a:rPr lang="sv-SE" sz="20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</a:br>
            <a:r>
              <a:rPr lang="sv-SE" sz="2000" b="1" dirty="0" smtClean="0">
                <a:solidFill>
                  <a:schemeClr val="bg1"/>
                </a:solidFill>
                <a:effectLst/>
                <a:latin typeface="Baskerville Old Face" panose="02020602080505020303" pitchFamily="18" charset="0"/>
              </a:rPr>
              <a:t>LUDC, Lund University</a:t>
            </a:r>
            <a:r>
              <a:rPr lang="sv-SE" sz="2800" b="1" dirty="0" smtClean="0">
                <a:solidFill>
                  <a:srgbClr val="CCFFCC"/>
                </a:solidFill>
                <a:effectLst/>
                <a:latin typeface="Baskerville Old Face" panose="02020602080505020303" pitchFamily="18" charset="0"/>
              </a:rPr>
              <a:t/>
            </a:r>
            <a:br>
              <a:rPr lang="sv-SE" sz="2800" b="1" dirty="0" smtClean="0">
                <a:solidFill>
                  <a:srgbClr val="CCFFCC"/>
                </a:solidFill>
                <a:effectLst/>
                <a:latin typeface="Baskerville Old Face" panose="02020602080505020303" pitchFamily="18" charset="0"/>
              </a:rPr>
            </a:br>
            <a:endParaRPr lang="en-US" sz="2800" b="1" dirty="0">
              <a:solidFill>
                <a:srgbClr val="CCFFCC"/>
              </a:solidFill>
              <a:effectLst/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4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gwas-2012-07-01.jpg"/>
          <p:cNvPicPr>
            <a:picLocks noChangeAspect="1"/>
          </p:cNvPicPr>
          <p:nvPr/>
        </p:nvPicPr>
        <p:blipFill rotWithShape="1">
          <a:blip r:embed="rId2" cstate="print"/>
          <a:srcRect l="132" b="1254"/>
          <a:stretch/>
        </p:blipFill>
        <p:spPr>
          <a:xfrm>
            <a:off x="323528" y="548680"/>
            <a:ext cx="8218711" cy="60948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0700" y="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Published Genome-Wide Associations through 07/2012</a:t>
            </a:r>
          </a:p>
          <a:p>
            <a:pPr algn="ctr"/>
            <a:r>
              <a:rPr lang="en-US" b="1" dirty="0"/>
              <a:t>P</a:t>
            </a:r>
            <a:r>
              <a:rPr lang="en-US" b="1" dirty="0" smtClean="0"/>
              <a:t>ublished GWA at p≤5X10</a:t>
            </a:r>
            <a:r>
              <a:rPr lang="en-US" b="1" baseline="30000" dirty="0" smtClean="0"/>
              <a:t>-8</a:t>
            </a:r>
            <a:r>
              <a:rPr lang="en-US" b="1" dirty="0" smtClean="0"/>
              <a:t> for 18 trait categories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75318" y="5868574"/>
            <a:ext cx="4153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NHGRI GWA Catalog</a:t>
            </a:r>
          </a:p>
          <a:p>
            <a:r>
              <a:rPr lang="en-US" b="1" dirty="0" smtClean="0"/>
              <a:t>www.genome.gov/GWAStudies</a:t>
            </a:r>
          </a:p>
          <a:p>
            <a:r>
              <a:rPr lang="en-US" b="1" dirty="0" smtClean="0"/>
              <a:t>www.ebi.ac.uk/fgpt/gwas/ </a:t>
            </a:r>
            <a:endParaRPr lang="en-US" b="1" dirty="0"/>
          </a:p>
        </p:txBody>
      </p:sp>
      <p:pic>
        <p:nvPicPr>
          <p:cNvPr id="7" name="Picture 2" descr="http://wwwdev.ebi.ac.uk/fgpt/gwas/images/dual-logo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3"/>
          <a:stretch/>
        </p:blipFill>
        <p:spPr bwMode="auto">
          <a:xfrm>
            <a:off x="6770918" y="6413845"/>
            <a:ext cx="1053854" cy="33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dev.ebi.ac.uk/fgpt/gwas/images/dual-logo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92"/>
          <a:stretch/>
        </p:blipFill>
        <p:spPr bwMode="auto">
          <a:xfrm>
            <a:off x="2656118" y="6413845"/>
            <a:ext cx="1235754" cy="33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was-2012-07-02.jpg"/>
          <p:cNvPicPr>
            <a:picLocks noChangeAspect="1"/>
          </p:cNvPicPr>
          <p:nvPr/>
        </p:nvPicPr>
        <p:blipFill rotWithShape="1">
          <a:blip r:embed="rId4" cstate="print"/>
          <a:srcRect l="9642" t="10000" r="52738" b="12063"/>
          <a:stretch/>
        </p:blipFill>
        <p:spPr>
          <a:xfrm>
            <a:off x="7674429" y="4417413"/>
            <a:ext cx="1307190" cy="20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was-2012-07-01.jpg"/>
          <p:cNvPicPr>
            <a:picLocks noChangeAspect="1"/>
          </p:cNvPicPr>
          <p:nvPr/>
        </p:nvPicPr>
        <p:blipFill rotWithShape="1">
          <a:blip r:embed="rId2" cstate="print"/>
          <a:srcRect l="132" b="1254"/>
          <a:stretch/>
        </p:blipFill>
        <p:spPr>
          <a:xfrm>
            <a:off x="323528" y="836712"/>
            <a:ext cx="8218711" cy="60948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68560" y="2060848"/>
            <a:ext cx="10153128" cy="3240360"/>
          </a:xfrm>
          <a:prstGeom prst="rect">
            <a:avLst/>
          </a:prstGeom>
          <a:solidFill>
            <a:srgbClr val="FFFF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46881" y="15949"/>
            <a:ext cx="8229600" cy="1143000"/>
          </a:xfrm>
        </p:spPr>
        <p:txBody>
          <a:bodyPr/>
          <a:lstStyle/>
          <a:p>
            <a:r>
              <a:rPr lang="sv-SE" altLang="sv-S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”</a:t>
            </a:r>
            <a:r>
              <a:rPr lang="sv-SE" altLang="sv-S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Law</a:t>
            </a:r>
            <a:r>
              <a:rPr lang="sv-SE" altLang="sv-S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sv-SE" altLang="sv-S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of</a:t>
            </a:r>
            <a:r>
              <a:rPr lang="sv-SE" altLang="sv-S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sv-SE" altLang="sv-S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technology</a:t>
            </a:r>
            <a:r>
              <a:rPr lang="sv-SE" altLang="sv-S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”</a:t>
            </a:r>
            <a:endParaRPr lang="en-US" altLang="sv-S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611188" y="2276475"/>
            <a:ext cx="790098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sv-SE" sz="4000" b="1" dirty="0" err="1">
                <a:latin typeface="Berlin Sans FB Demi" pitchFamily="34" charset="0"/>
              </a:rPr>
              <a:t>We</a:t>
            </a:r>
            <a:r>
              <a:rPr lang="sv-SE" altLang="sv-SE" sz="4000" b="1" dirty="0">
                <a:latin typeface="Berlin Sans FB Demi" pitchFamily="34" charset="0"/>
              </a:rPr>
              <a:t> </a:t>
            </a:r>
            <a:r>
              <a:rPr lang="sv-SE" altLang="sv-SE" sz="4000" b="1" dirty="0" err="1">
                <a:latin typeface="Berlin Sans FB Demi" pitchFamily="34" charset="0"/>
              </a:rPr>
              <a:t>invariably</a:t>
            </a:r>
            <a:r>
              <a:rPr lang="sv-SE" altLang="sv-SE" sz="4000" b="1" dirty="0">
                <a:latin typeface="Berlin Sans FB Demi" pitchFamily="34" charset="0"/>
              </a:rPr>
              <a:t> </a:t>
            </a:r>
            <a:r>
              <a:rPr lang="sv-SE" altLang="sv-SE" sz="4000" b="1" dirty="0" err="1">
                <a:latin typeface="Berlin Sans FB Demi" pitchFamily="34" charset="0"/>
              </a:rPr>
              <a:t>overestimate</a:t>
            </a:r>
            <a:r>
              <a:rPr lang="sv-SE" altLang="sv-SE" sz="4000" b="1" dirty="0">
                <a:latin typeface="Berlin Sans FB Demi" pitchFamily="34" charset="0"/>
              </a:rPr>
              <a:t> the short-term </a:t>
            </a:r>
            <a:r>
              <a:rPr lang="sv-SE" altLang="sv-SE" sz="4000" b="1" dirty="0" err="1">
                <a:latin typeface="Berlin Sans FB Demi" pitchFamily="34" charset="0"/>
              </a:rPr>
              <a:t>impacts</a:t>
            </a:r>
            <a:r>
              <a:rPr lang="sv-SE" altLang="sv-SE" sz="4000" b="1" dirty="0">
                <a:latin typeface="Berlin Sans FB Demi" pitchFamily="34" charset="0"/>
              </a:rPr>
              <a:t> </a:t>
            </a:r>
            <a:r>
              <a:rPr lang="sv-SE" altLang="sv-SE" sz="4000" b="1" dirty="0" err="1">
                <a:latin typeface="Berlin Sans FB Demi" pitchFamily="34" charset="0"/>
              </a:rPr>
              <a:t>of</a:t>
            </a:r>
            <a:r>
              <a:rPr lang="sv-SE" altLang="sv-SE" sz="4000" b="1" dirty="0">
                <a:latin typeface="Berlin Sans FB Demi" pitchFamily="34" charset="0"/>
              </a:rPr>
              <a:t> new </a:t>
            </a:r>
            <a:r>
              <a:rPr lang="sv-SE" altLang="sv-SE" sz="4000" b="1" dirty="0" err="1">
                <a:latin typeface="Berlin Sans FB Demi" pitchFamily="34" charset="0"/>
              </a:rPr>
              <a:t>technologies</a:t>
            </a:r>
            <a:r>
              <a:rPr lang="sv-SE" altLang="sv-SE" sz="4000" b="1" dirty="0">
                <a:latin typeface="Berlin Sans FB Demi" pitchFamily="34" charset="0"/>
              </a:rPr>
              <a:t> and </a:t>
            </a:r>
            <a:r>
              <a:rPr lang="sv-SE" altLang="sv-SE" sz="4000" b="1" dirty="0" err="1">
                <a:latin typeface="Berlin Sans FB Demi" pitchFamily="34" charset="0"/>
              </a:rPr>
              <a:t>underestimate</a:t>
            </a:r>
            <a:endParaRPr lang="sv-SE" altLang="sv-SE" sz="4000" b="1" dirty="0">
              <a:latin typeface="Berlin Sans FB Dem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sv-SE" sz="4000" b="1" dirty="0" err="1">
                <a:latin typeface="Berlin Sans FB Demi" pitchFamily="34" charset="0"/>
              </a:rPr>
              <a:t>their</a:t>
            </a:r>
            <a:r>
              <a:rPr lang="sv-SE" altLang="sv-SE" sz="4000" b="1" dirty="0">
                <a:latin typeface="Berlin Sans FB Demi" pitchFamily="34" charset="0"/>
              </a:rPr>
              <a:t> </a:t>
            </a:r>
            <a:r>
              <a:rPr lang="sv-SE" altLang="sv-SE" sz="4000" b="1" dirty="0" err="1">
                <a:latin typeface="Berlin Sans FB Demi" pitchFamily="34" charset="0"/>
              </a:rPr>
              <a:t>longer</a:t>
            </a:r>
            <a:r>
              <a:rPr lang="sv-SE" altLang="sv-SE" sz="4000" b="1" dirty="0">
                <a:latin typeface="Berlin Sans FB Demi" pitchFamily="34" charset="0"/>
              </a:rPr>
              <a:t>-term </a:t>
            </a:r>
            <a:r>
              <a:rPr lang="sv-SE" altLang="sv-SE" sz="4000" b="1" dirty="0" err="1">
                <a:latin typeface="Berlin Sans FB Demi" pitchFamily="34" charset="0"/>
              </a:rPr>
              <a:t>effects</a:t>
            </a:r>
            <a:endParaRPr lang="en-US" altLang="sv-SE" sz="4000" b="1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6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27364" y="0"/>
            <a:ext cx="10598728" cy="6858000"/>
          </a:xfrm>
          <a:prstGeom prst="rect">
            <a:avLst/>
          </a:prstGeom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-1044624" y="260648"/>
            <a:ext cx="11305256" cy="1938992"/>
          </a:xfrm>
          <a:prstGeom prst="rect">
            <a:avLst/>
          </a:prstGeom>
          <a:solidFill>
            <a:schemeClr val="bg1">
              <a:alpha val="64000"/>
            </a:schemeClr>
          </a:solidFill>
          <a:ln w="349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/>
              <a:t>Understand biological mechanisms</a:t>
            </a:r>
          </a:p>
          <a:p>
            <a:pPr lvl="1" algn="ctr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cs typeface="Aharoni" panose="02010803020104030203" pitchFamily="2" charset="-79"/>
              </a:rPr>
              <a:t>↓</a:t>
            </a:r>
            <a:r>
              <a:rPr lang="en-US" sz="3600" b="1" dirty="0" smtClean="0">
                <a:latin typeface="Showcard Gothic" panose="04020904020102020604" pitchFamily="82" charset="0"/>
                <a:cs typeface="Aharoni" panose="02010803020104030203" pitchFamily="2" charset="-79"/>
              </a:rPr>
              <a:t> </a:t>
            </a:r>
          </a:p>
          <a:p>
            <a:pPr lvl="1" algn="ctr"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Possibilities for prevention</a:t>
            </a:r>
          </a:p>
          <a:p>
            <a:pPr lvl="1" algn="ctr">
              <a:defRPr/>
            </a:pPr>
            <a:r>
              <a:rPr lang="en-US" sz="2800" b="1" dirty="0" err="1" smtClean="0">
                <a:solidFill>
                  <a:srgbClr val="FF0000"/>
                </a:solidFill>
              </a:rPr>
              <a:t>Possibilties</a:t>
            </a:r>
            <a:r>
              <a:rPr lang="en-US" sz="2800" b="1" dirty="0" smtClean="0">
                <a:solidFill>
                  <a:srgbClr val="FF0000"/>
                </a:solidFill>
              </a:rPr>
              <a:t> for treatment</a:t>
            </a:r>
            <a:endParaRPr lang="sv-SE" sz="2000" b="1" dirty="0" smtClean="0">
              <a:solidFill>
                <a:srgbClr val="0000FF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-1044624" y="2199640"/>
            <a:ext cx="11305256" cy="1938992"/>
          </a:xfrm>
          <a:prstGeom prst="rect">
            <a:avLst/>
          </a:prstGeom>
          <a:solidFill>
            <a:schemeClr val="tx1">
              <a:alpha val="38000"/>
            </a:schemeClr>
          </a:solidFill>
          <a:ln w="349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>
              <a:defRPr/>
            </a:pPr>
            <a:r>
              <a:rPr lang="sv-SE" sz="2800" b="1" dirty="0" smtClean="0">
                <a:solidFill>
                  <a:srgbClr val="FFFF00"/>
                </a:solidFill>
              </a:rPr>
              <a:t>Understand Gene x </a:t>
            </a:r>
            <a:r>
              <a:rPr lang="sv-SE" sz="2800" b="1" dirty="0" err="1" smtClean="0">
                <a:solidFill>
                  <a:srgbClr val="FFFF00"/>
                </a:solidFill>
              </a:rPr>
              <a:t>environment</a:t>
            </a:r>
            <a:r>
              <a:rPr lang="sv-SE" sz="2800" b="1" dirty="0" smtClean="0">
                <a:solidFill>
                  <a:srgbClr val="FFFF00"/>
                </a:solidFill>
              </a:rPr>
              <a:t> interactions</a:t>
            </a:r>
          </a:p>
          <a:p>
            <a:pPr lvl="1" algn="ctr">
              <a:defRPr/>
            </a:pPr>
            <a:r>
              <a:rPr lang="sv-SE" sz="3600" b="1" dirty="0" smtClean="0">
                <a:solidFill>
                  <a:srgbClr val="FFFF00"/>
                </a:solidFill>
                <a:latin typeface="Showcard Gothic" panose="04020904020102020604" pitchFamily="82" charset="0"/>
              </a:rPr>
              <a:t>↓</a:t>
            </a:r>
          </a:p>
          <a:p>
            <a:pPr lvl="1" algn="ctr">
              <a:defRPr/>
            </a:pPr>
            <a:r>
              <a:rPr lang="sv-SE" sz="2800" b="1" dirty="0" smtClean="0">
                <a:solidFill>
                  <a:srgbClr val="FFC000"/>
                </a:solidFill>
              </a:rPr>
              <a:t>Understand </a:t>
            </a:r>
            <a:r>
              <a:rPr lang="sv-SE" sz="2800" b="1" dirty="0" err="1" smtClean="0">
                <a:solidFill>
                  <a:srgbClr val="FFC000"/>
                </a:solidFill>
              </a:rPr>
              <a:t>heritability</a:t>
            </a:r>
            <a:endParaRPr lang="sv-SE" sz="2800" b="1" dirty="0" smtClean="0">
              <a:solidFill>
                <a:srgbClr val="FFC000"/>
              </a:solidFill>
            </a:endParaRPr>
          </a:p>
          <a:p>
            <a:pPr lvl="1" algn="ctr">
              <a:defRPr/>
            </a:pPr>
            <a:r>
              <a:rPr lang="sv-SE" sz="2800" b="1" dirty="0" smtClean="0">
                <a:solidFill>
                  <a:srgbClr val="FFC000"/>
                </a:solidFill>
              </a:rPr>
              <a:t>Understand </a:t>
            </a:r>
            <a:r>
              <a:rPr lang="sv-SE" sz="2800" b="1" dirty="0" err="1" smtClean="0">
                <a:solidFill>
                  <a:srgbClr val="FFC000"/>
                </a:solidFill>
              </a:rPr>
              <a:t>genetics</a:t>
            </a:r>
            <a:r>
              <a:rPr lang="sv-SE" sz="2800" b="1" dirty="0" smtClean="0">
                <a:solidFill>
                  <a:srgbClr val="FFC000"/>
                </a:solidFill>
              </a:rPr>
              <a:t> </a:t>
            </a:r>
            <a:r>
              <a:rPr lang="sv-SE" sz="2800" b="1" dirty="0" err="1" smtClean="0">
                <a:solidFill>
                  <a:srgbClr val="FFC000"/>
                </a:solidFill>
              </a:rPr>
              <a:t>of</a:t>
            </a:r>
            <a:r>
              <a:rPr lang="sv-SE" sz="2800" b="1" dirty="0" smtClean="0">
                <a:solidFill>
                  <a:srgbClr val="FFC000"/>
                </a:solidFill>
              </a:rPr>
              <a:t> </a:t>
            </a:r>
            <a:r>
              <a:rPr lang="sv-SE" sz="2800" b="1" dirty="0" err="1" smtClean="0">
                <a:solidFill>
                  <a:srgbClr val="FFC000"/>
                </a:solidFill>
              </a:rPr>
              <a:t>multifactorial</a:t>
            </a:r>
            <a:r>
              <a:rPr lang="sv-SE" sz="2800" b="1" dirty="0" smtClean="0">
                <a:solidFill>
                  <a:srgbClr val="FFC000"/>
                </a:solidFill>
              </a:rPr>
              <a:t> </a:t>
            </a:r>
            <a:r>
              <a:rPr lang="sv-SE" sz="2800" b="1" dirty="0" err="1" smtClean="0">
                <a:solidFill>
                  <a:srgbClr val="FFC000"/>
                </a:solidFill>
              </a:rPr>
              <a:t>diseases</a:t>
            </a:r>
            <a:endParaRPr lang="sv-SE" sz="2000" b="1" dirty="0" smtClean="0">
              <a:solidFill>
                <a:srgbClr val="FFC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6" name="Picture 5" descr="dnaPÅtalrik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388158"/>
            <a:ext cx="3580575" cy="2264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333188"/>
            <a:ext cx="1996058" cy="247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1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3514" y="0"/>
            <a:ext cx="9397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 rot="10800000" flipV="1">
            <a:off x="0" y="2924944"/>
            <a:ext cx="8820472" cy="2376264"/>
          </a:xfrm>
          <a:solidFill>
            <a:srgbClr val="00B050">
              <a:alpha val="45000"/>
            </a:srgb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v-SE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sv-SE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lonna MT" pitchFamily="82" charset="0"/>
              </a:rPr>
              <a:t>  our hypotheses:</a:t>
            </a:r>
            <a:r>
              <a:rPr lang="sv-S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sv-SE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Genetic factors modify what kind of diet protects from </a:t>
            </a:r>
            <a:r>
              <a:rPr lang="sv-SE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cardiometabolic</a:t>
            </a:r>
            <a:r>
              <a:rPr lang="sv-SE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v-SE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diseases</a:t>
            </a:r>
            <a:r>
              <a:rPr lang="sv-SE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sv-SE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sv-SE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 rot="10800000" flipV="1">
            <a:off x="19585" y="5013176"/>
            <a:ext cx="8892480" cy="1700808"/>
          </a:xfrm>
          <a:prstGeom prst="rect">
            <a:avLst/>
          </a:prstGeom>
          <a:solidFill>
            <a:srgbClr val="FFFF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lang="sv-SE" sz="3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D</a:t>
            </a:r>
            <a:r>
              <a:rPr kumimoji="0" lang="sv-S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ietary factors modify</a:t>
            </a:r>
            <a:r>
              <a:rPr kumimoji="0" lang="sv-SE" sz="32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your genetic susceptibility for </a:t>
            </a:r>
            <a:r>
              <a:rPr kumimoji="0" lang="sv-SE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cardiometabolic</a:t>
            </a:r>
            <a:r>
              <a:rPr kumimoji="0" lang="sv-SE" sz="3200" b="1" i="0" u="none" strike="noStrike" kern="120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v-SE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diseases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5" descr="http://www.infobarrel.com/media/image/48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2408" y="332656"/>
            <a:ext cx="573246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432048" y="332656"/>
            <a:ext cx="5256584" cy="2448272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-540568" y="332656"/>
            <a:ext cx="9721080" cy="2708434"/>
          </a:xfrm>
          <a:prstGeom prst="rect">
            <a:avLst/>
          </a:prstGeom>
          <a:solidFill>
            <a:srgbClr val="FF0000">
              <a:alpha val="87000"/>
            </a:srgbClr>
          </a:solidFill>
          <a:ln w="349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ctr">
              <a:defRPr/>
            </a:pPr>
            <a:endParaRPr lang="en-US" sz="2800" b="1" dirty="0" smtClean="0">
              <a:solidFill>
                <a:srgbClr val="FFFFFF"/>
              </a:solidFill>
              <a:cs typeface="Arial" charset="0"/>
            </a:endParaRPr>
          </a:p>
          <a:p>
            <a:pPr lvl="1" algn="ctr">
              <a:defRPr/>
            </a:pPr>
            <a:r>
              <a:rPr lang="en-US" sz="5400" b="1" dirty="0" smtClean="0">
                <a:solidFill>
                  <a:srgbClr val="FFFFFF"/>
                </a:solidFill>
                <a:cs typeface="Arial" charset="0"/>
              </a:rPr>
              <a:t>What </a:t>
            </a:r>
            <a:r>
              <a:rPr lang="en-US" sz="5400" b="1" dirty="0">
                <a:solidFill>
                  <a:srgbClr val="FFFFFF"/>
                </a:solidFill>
                <a:cs typeface="Arial" charset="0"/>
              </a:rPr>
              <a:t>is healthy diet</a:t>
            </a:r>
            <a:r>
              <a:rPr lang="en-US" sz="5400" b="1" dirty="0" smtClean="0">
                <a:solidFill>
                  <a:srgbClr val="FFFFFF"/>
                </a:solidFill>
                <a:cs typeface="Arial" charset="0"/>
              </a:rPr>
              <a:t>?</a:t>
            </a:r>
          </a:p>
          <a:p>
            <a:pPr lvl="1" algn="ctr">
              <a:defRPr/>
            </a:pPr>
            <a:r>
              <a:rPr lang="sv-SE" sz="3200" b="1" dirty="0" smtClean="0">
                <a:solidFill>
                  <a:srgbClr val="FFFFFF"/>
                </a:solidFill>
              </a:rPr>
              <a:t>Why is it so difficult to answer?</a:t>
            </a:r>
          </a:p>
          <a:p>
            <a:pPr lvl="1" algn="ctr">
              <a:defRPr/>
            </a:pPr>
            <a:endParaRPr lang="en-US" sz="2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  <a:p>
            <a:pPr lvl="1" algn="ctr">
              <a:defRPr/>
            </a:pPr>
            <a:endParaRPr lang="sv-SE" sz="28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4" y="0"/>
            <a:ext cx="9239010" cy="643409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65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3514" y="0"/>
            <a:ext cx="9397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5118" y="1988840"/>
            <a:ext cx="8640960" cy="1754326"/>
          </a:xfrm>
          <a:prstGeom prst="rect">
            <a:avLst/>
          </a:prstGeom>
          <a:solidFill>
            <a:srgbClr val="FF00FF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sv-SE" sz="3600" b="1" dirty="0" smtClean="0">
                <a:solidFill>
                  <a:schemeClr val="bg1"/>
                </a:solidFill>
              </a:rPr>
              <a:t>Diet and </a:t>
            </a:r>
            <a:r>
              <a:rPr lang="sv-SE" sz="3600" b="1" dirty="0" err="1" smtClean="0">
                <a:solidFill>
                  <a:schemeClr val="bg1"/>
                </a:solidFill>
              </a:rPr>
              <a:t>cardiometabolic</a:t>
            </a:r>
            <a:r>
              <a:rPr lang="sv-SE" sz="3600" b="1" dirty="0" smtClean="0">
                <a:solidFill>
                  <a:schemeClr val="bg1"/>
                </a:solidFill>
              </a:rPr>
              <a:t> </a:t>
            </a:r>
            <a:r>
              <a:rPr lang="sv-SE" sz="3600" b="1" dirty="0" err="1" smtClean="0">
                <a:solidFill>
                  <a:schemeClr val="bg1"/>
                </a:solidFill>
              </a:rPr>
              <a:t>disease</a:t>
            </a:r>
            <a:endParaRPr lang="sv-SE" sz="3600" b="1" dirty="0" smtClean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r>
              <a:rPr lang="sv-SE" sz="3600" b="1" dirty="0" smtClean="0">
                <a:solidFill>
                  <a:schemeClr val="bg1"/>
                </a:solidFill>
              </a:rPr>
              <a:t>Genes and Diet in T2D: </a:t>
            </a:r>
            <a:r>
              <a:rPr lang="sv-SE" sz="2800" b="1" i="1" dirty="0" smtClean="0">
                <a:solidFill>
                  <a:schemeClr val="bg1"/>
                </a:solidFill>
              </a:rPr>
              <a:t>TCF7L2 </a:t>
            </a:r>
            <a:r>
              <a:rPr lang="sv-SE" sz="2800" b="1" dirty="0" smtClean="0">
                <a:solidFill>
                  <a:schemeClr val="bg1"/>
                </a:solidFill>
              </a:rPr>
              <a:t>and</a:t>
            </a:r>
            <a:r>
              <a:rPr lang="sv-SE" sz="2800" b="1" i="1" dirty="0" smtClean="0">
                <a:solidFill>
                  <a:schemeClr val="bg1"/>
                </a:solidFill>
              </a:rPr>
              <a:t> GIPR</a:t>
            </a:r>
          </a:p>
          <a:p>
            <a:pPr marL="742950" indent="-742950">
              <a:buAutoNum type="arabicPeriod"/>
            </a:pPr>
            <a:r>
              <a:rPr lang="sv-SE" sz="3600" b="1" dirty="0" smtClean="0">
                <a:solidFill>
                  <a:schemeClr val="bg1"/>
                </a:solidFill>
              </a:rPr>
              <a:t>Chr9p21 and </a:t>
            </a:r>
            <a:r>
              <a:rPr lang="sv-SE" sz="3600" b="1" dirty="0" err="1" smtClean="0">
                <a:solidFill>
                  <a:schemeClr val="bg1"/>
                </a:solidFill>
              </a:rPr>
              <a:t>environment</a:t>
            </a:r>
            <a:r>
              <a:rPr lang="sv-SE" sz="3600" b="1" dirty="0" smtClean="0">
                <a:solidFill>
                  <a:schemeClr val="bg1"/>
                </a:solidFill>
              </a:rPr>
              <a:t> in CVD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50181" y="419180"/>
            <a:ext cx="27901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600" dirty="0" smtClean="0">
                <a:solidFill>
                  <a:schemeClr val="bg1"/>
                </a:solidFill>
                <a:latin typeface="French Script MT" panose="03020402040607040605" pitchFamily="66" charset="0"/>
              </a:rPr>
              <a:t>Agenda</a:t>
            </a:r>
            <a:endParaRPr lang="sv-SE" sz="9600" dirty="0">
              <a:solidFill>
                <a:schemeClr val="bg1"/>
              </a:solidFill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47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4868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sv-SE" sz="5400" b="1" dirty="0" smtClean="0">
                <a:solidFill>
                  <a:srgbClr val="FF0000"/>
                </a:solidFill>
              </a:rPr>
              <a:t>Diet and T2D /CVD risk?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Protein from animal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sources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 diabetes</a:t>
            </a:r>
          </a:p>
          <a:p>
            <a:pPr eaLnBrk="1" hangingPunct="1">
              <a:defRPr/>
            </a:pP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whole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grains / fibers 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intake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 diabetes</a:t>
            </a:r>
          </a:p>
          <a:p>
            <a:pPr eaLnBrk="1" hangingPunct="1">
              <a:defRPr/>
            </a:pP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whole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grains / fibers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intake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CVD</a:t>
            </a:r>
          </a:p>
          <a:p>
            <a:pPr eaLnBrk="1" hangingPunct="1">
              <a:defRPr/>
            </a:pP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healthy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dietary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pattern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cardiometabolic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diseases</a:t>
            </a:r>
            <a:endParaRPr lang="sv-SE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73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7587" name="Object 4"/>
          <p:cNvGraphicFramePr>
            <a:graphicFrameLocks noChangeAspect="1"/>
          </p:cNvGraphicFramePr>
          <p:nvPr/>
        </p:nvGraphicFramePr>
        <p:xfrm>
          <a:off x="323850" y="2420938"/>
          <a:ext cx="4600575" cy="294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r:id="rId3" imgW="6682680" imgH="4270320" progId="">
                  <p:embed/>
                </p:oleObj>
              </mc:Choice>
              <mc:Fallback>
                <p:oleObj r:id="rId3" imgW="6682680" imgH="42703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420938"/>
                        <a:ext cx="4600575" cy="29416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63366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7589" name="Object 6"/>
          <p:cNvGraphicFramePr>
            <a:graphicFrameLocks noChangeAspect="1"/>
          </p:cNvGraphicFramePr>
          <p:nvPr/>
        </p:nvGraphicFramePr>
        <p:xfrm>
          <a:off x="4973638" y="2420938"/>
          <a:ext cx="4021137" cy="2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r:id="rId5" imgW="6126120" imgH="4143960" progId="">
                  <p:embed/>
                </p:oleObj>
              </mc:Choice>
              <mc:Fallback>
                <p:oleObj r:id="rId5" imgW="6126120" imgH="41439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3638" y="2420938"/>
                        <a:ext cx="4021137" cy="2717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63366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0" name="TextBox 7"/>
          <p:cNvSpPr txBox="1">
            <a:spLocks noChangeArrowheads="1"/>
          </p:cNvSpPr>
          <p:nvPr/>
        </p:nvSpPr>
        <p:spPr bwMode="auto">
          <a:xfrm>
            <a:off x="444500" y="371475"/>
            <a:ext cx="7037388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GB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High intakes of protein and processed meat associate with increased incidence of </a:t>
            </a:r>
            <a:r>
              <a:rPr lang="sv-SE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T2D</a:t>
            </a:r>
            <a:endParaRPr lang="sv-SE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en-GB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Ulrika Ericson, Emily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Sonestedt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Bo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Gullberg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Sophie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Hellstrand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George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Hindy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Elisabet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Wirfält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Marju</a:t>
            </a:r>
            <a:r>
              <a:rPr lang="en-GB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Orho-Melander</a:t>
            </a:r>
            <a:endParaRPr lang="sv-SE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591" name="Rectangle 9"/>
          <p:cNvSpPr>
            <a:spLocks noChangeArrowheads="1"/>
          </p:cNvSpPr>
          <p:nvPr/>
        </p:nvSpPr>
        <p:spPr bwMode="auto">
          <a:xfrm>
            <a:off x="5076825" y="5373688"/>
            <a:ext cx="3816350" cy="9540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1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If protein consumption increased by 5 E-% at the expense of </a:t>
            </a:r>
          </a:p>
          <a:p>
            <a:pPr eaLnBrk="0" hangingPunct="0"/>
            <a:r>
              <a:rPr lang="en-GB" sz="1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carbohydrates: HR 1.20; 95% CI: 1.09, 1.33</a:t>
            </a:r>
          </a:p>
          <a:p>
            <a:pPr eaLnBrk="0" hangingPunct="0"/>
            <a:r>
              <a:rPr lang="en-GB" sz="1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fat  HR 1.21; 95% CI: 1.09, 1.33</a:t>
            </a:r>
          </a:p>
        </p:txBody>
      </p:sp>
      <p:sp>
        <p:nvSpPr>
          <p:cNvPr id="67592" name="TextBox 10"/>
          <p:cNvSpPr txBox="1">
            <a:spLocks noChangeArrowheads="1"/>
          </p:cNvSpPr>
          <p:nvPr/>
        </p:nvSpPr>
        <p:spPr bwMode="auto">
          <a:xfrm>
            <a:off x="307975" y="5527675"/>
            <a:ext cx="4622800" cy="11382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intake of  processed meat :  1.16 [1.00-1.36], P =0.01</a:t>
            </a:r>
          </a:p>
          <a:p>
            <a:pPr eaLnBrk="0" hangingPunct="0"/>
            <a:r>
              <a:rPr lang="en-GB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intake of eggs:  1.21 [1.04-1.41], P  =0.02 </a:t>
            </a:r>
          </a:p>
          <a:p>
            <a:pPr eaLnBrk="0" hangingPunct="0"/>
            <a:endParaRPr lang="en-GB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GB" sz="1400" b="1">
                <a:solidFill>
                  <a:srgbClr val="4C6312"/>
                </a:solidFill>
                <a:latin typeface="Times New Roman" pitchFamily="18" charset="0"/>
                <a:cs typeface="Times New Roman" pitchFamily="18" charset="0"/>
              </a:rPr>
              <a:t>High intake of fibre-rich bread and cereals: </a:t>
            </a:r>
          </a:p>
          <a:p>
            <a:pPr eaLnBrk="0" hangingPunct="0"/>
            <a:r>
              <a:rPr lang="en-GB" sz="1400" b="1">
                <a:solidFill>
                  <a:srgbClr val="4C6312"/>
                </a:solidFill>
                <a:latin typeface="Times New Roman" pitchFamily="18" charset="0"/>
                <a:cs typeface="Times New Roman" pitchFamily="18" charset="0"/>
              </a:rPr>
              <a:t>0.84 [0.73- 0.98] P =0.004</a:t>
            </a:r>
            <a:endParaRPr lang="sv-SE" sz="1400" b="1">
              <a:solidFill>
                <a:srgbClr val="4C6312"/>
              </a:solidFill>
            </a:endParaRPr>
          </a:p>
        </p:txBody>
      </p:sp>
      <p:sp>
        <p:nvSpPr>
          <p:cNvPr id="67593" name="TextBox 8"/>
          <p:cNvSpPr txBox="1">
            <a:spLocks noChangeArrowheads="1"/>
          </p:cNvSpPr>
          <p:nvPr/>
        </p:nvSpPr>
        <p:spPr bwMode="auto">
          <a:xfrm>
            <a:off x="5454650" y="6376988"/>
            <a:ext cx="31213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sv-SE" b="1" dirty="0">
                <a:solidFill>
                  <a:srgbClr val="000000"/>
                </a:solidFill>
              </a:rPr>
              <a:t>Ericson et al. J Nutr  2012  </a:t>
            </a:r>
          </a:p>
        </p:txBody>
      </p:sp>
      <p:pic>
        <p:nvPicPr>
          <p:cNvPr id="67594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81888" y="620713"/>
            <a:ext cx="1411287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804248" y="2324859"/>
            <a:ext cx="1935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>
                <a:solidFill>
                  <a:srgbClr val="FF0000"/>
                </a:solidFill>
              </a:rPr>
              <a:t>P-interaction </a:t>
            </a:r>
          </a:p>
          <a:p>
            <a:r>
              <a:rPr lang="sv-SE" b="1" dirty="0" smtClean="0">
                <a:solidFill>
                  <a:srgbClr val="FF0000"/>
                </a:solidFill>
              </a:rPr>
              <a:t>with sex = 0.040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58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sv-SE" sz="3600" b="1" dirty="0">
                <a:ea typeface="Times New Roman" pitchFamily="18" charset="0"/>
                <a:cs typeface="Arial" pitchFamily="34" charset="0"/>
              </a:rPr>
              <a:t>Risk of incident coronary event and stroke by categories of food groups in </a:t>
            </a:r>
            <a:r>
              <a:rPr lang="en-US" altLang="sv-SE" sz="3600" b="1" dirty="0" smtClean="0">
                <a:ea typeface="Times New Roman" pitchFamily="18" charset="0"/>
                <a:cs typeface="Arial" pitchFamily="34" charset="0"/>
              </a:rPr>
              <a:t>MDCS</a:t>
            </a:r>
            <a:r>
              <a:rPr lang="sv-SE" altLang="sv-SE" sz="2400" dirty="0">
                <a:latin typeface="Arial" pitchFamily="34" charset="0"/>
                <a:cs typeface="Arial" pitchFamily="34" charset="0"/>
              </a:rPr>
              <a:t/>
            </a:r>
            <a:br>
              <a:rPr lang="sv-SE" altLang="sv-SE" sz="2400" dirty="0">
                <a:latin typeface="Arial" pitchFamily="34" charset="0"/>
                <a:cs typeface="Arial" pitchFamily="34" charset="0"/>
              </a:rPr>
            </a:br>
            <a:endParaRPr lang="sv-SE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084120"/>
              </p:ext>
            </p:extLst>
          </p:nvPr>
        </p:nvGraphicFramePr>
        <p:xfrm>
          <a:off x="251520" y="1556792"/>
          <a:ext cx="8640960" cy="48613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{93296810-A885-4BE3-A3E7-6D5BEEA58F35}</a:tableStyleId>
              </a:tblPr>
              <a:tblGrid>
                <a:gridCol w="1728192"/>
                <a:gridCol w="576064"/>
                <a:gridCol w="504056"/>
                <a:gridCol w="936104"/>
                <a:gridCol w="576064"/>
                <a:gridCol w="864096"/>
                <a:gridCol w="504056"/>
                <a:gridCol w="864096"/>
                <a:gridCol w="504056"/>
                <a:gridCol w="864096"/>
                <a:gridCol w="72008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sv-S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Categories of intake</a:t>
                      </a:r>
                      <a:endParaRPr lang="sv-SE" sz="20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Food groups</a:t>
                      </a:r>
                      <a:endParaRPr lang="sv-SE" sz="18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</a:t>
                      </a:r>
                      <a:endParaRPr lang="sv-SE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2</a:t>
                      </a:r>
                      <a:endParaRPr lang="sv-SE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3</a:t>
                      </a:r>
                      <a:endParaRPr lang="sv-SE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4</a:t>
                      </a:r>
                      <a:endParaRPr lang="sv-SE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5</a:t>
                      </a:r>
                      <a:endParaRPr lang="sv-SE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r>
                        <a:rPr lang="en-US" sz="1800" baseline="-25000" dirty="0" err="1">
                          <a:solidFill>
                            <a:schemeClr val="tx1"/>
                          </a:solidFill>
                          <a:effectLst/>
                        </a:rPr>
                        <a:t>trend</a:t>
                      </a:r>
                      <a:endParaRPr lang="sv-SE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Carbohydrates</a:t>
                      </a:r>
                      <a:endParaRPr lang="sv-SE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  Coronary event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0.95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0.82-1.11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1.02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0.87-1.19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1.05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0.90-1.23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1.04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0.89-1.23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0.34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6CC"/>
                          </a:solidFill>
                          <a:effectLst/>
                        </a:rPr>
                        <a:t>   Stroke</a:t>
                      </a:r>
                      <a:endParaRPr lang="sv-SE" sz="16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0.92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0.77-1.11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0.93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0.77-1-12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0.94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0.78-1.14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0.94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0.77-1.14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0.66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Sucrose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  Coronary event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0.95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0.81-1.10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1.01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0.87-1.18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0.97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0.83-1.13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1.11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0.95-1.28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0.19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6CC"/>
                          </a:solidFill>
                          <a:effectLst/>
                        </a:rPr>
                        <a:t>   Stroke</a:t>
                      </a:r>
                      <a:endParaRPr lang="sv-SE" sz="16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0.87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0.72-1.05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1.02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0.86-1.23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0.90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0.75-1.09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1.04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0.87-1.25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0.59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Fiber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sv-S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sv-S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sv-SE" sz="1600" dirty="0" err="1">
                          <a:solidFill>
                            <a:schemeClr val="tx1"/>
                          </a:solidFill>
                          <a:effectLst/>
                        </a:rPr>
                        <a:t>Coronary</a:t>
                      </a:r>
                      <a:r>
                        <a:rPr lang="sv-SE" sz="1600" dirty="0">
                          <a:solidFill>
                            <a:schemeClr val="tx1"/>
                          </a:solidFill>
                          <a:effectLst/>
                        </a:rPr>
                        <a:t> event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0.96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0.83-1.10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0.91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0.79-1.06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0.89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0.76-1.04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0.92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0.79-1.08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0.18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6CC"/>
                          </a:solidFill>
                          <a:effectLst/>
                        </a:rPr>
                        <a:t>   Stroke</a:t>
                      </a:r>
                      <a:endParaRPr lang="sv-SE" sz="16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0.84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0.71-1.00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0.88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0.73-1.04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0.77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0.64-0.93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0.81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0.67-0.98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0.02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Whole grains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 </a:t>
                      </a:r>
                      <a:endParaRPr lang="sv-SE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sv-S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 </a:t>
                      </a:r>
                      <a:endParaRPr lang="sv-S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sv-S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  Coronary event</a:t>
                      </a:r>
                      <a:endParaRPr lang="sv-SE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0.85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0.73-0.98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0.91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0.79-1.05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0.85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0.73-0.98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0.88</a:t>
                      </a:r>
                      <a:endParaRPr lang="sv-SE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0.76-1.01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0.10</a:t>
                      </a:r>
                      <a:endParaRPr lang="sv-SE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9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66CC"/>
                          </a:solidFill>
                          <a:effectLst/>
                        </a:rPr>
                        <a:t>   Stroke</a:t>
                      </a:r>
                      <a:endParaRPr lang="sv-SE" sz="16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1.00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0.96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0.81-1.14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0.92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0.78-1.10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0.75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0.62-0.90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66CC"/>
                          </a:solidFill>
                          <a:effectLst/>
                        </a:rPr>
                        <a:t>0.85</a:t>
                      </a:r>
                      <a:endParaRPr lang="sv-SE" sz="1400" b="1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66CC"/>
                          </a:solidFill>
                          <a:effectLst/>
                        </a:rPr>
                        <a:t>0.71-1.01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66CC"/>
                          </a:solidFill>
                          <a:effectLst/>
                        </a:rPr>
                        <a:t>0.006</a:t>
                      </a:r>
                      <a:endParaRPr lang="sv-SE" sz="1400" dirty="0">
                        <a:solidFill>
                          <a:srgbClr val="0066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 </a:t>
                      </a:r>
                      <a:r>
                        <a:rPr kumimoji="0" lang="en-US" altLang="sv-SE" sz="1600" u="none" strike="noStrike" cap="none" normalizeH="0" baseline="3000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en-US" altLang="sv-SE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Adjusted for age, sex, season, diet assessment method, energy intake, BMI, smoking, alcohol consumption, leisure-time physical activity, education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v-S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61975" y="2074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3975" y="6340678"/>
            <a:ext cx="338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Sonestedt</a:t>
            </a:r>
            <a:r>
              <a:rPr lang="sv-SE" dirty="0" smtClean="0"/>
              <a:t> </a:t>
            </a:r>
            <a:r>
              <a:rPr lang="sv-SE" i="1" dirty="0" smtClean="0"/>
              <a:t>et al. </a:t>
            </a:r>
            <a:r>
              <a:rPr lang="sv-SE" dirty="0" err="1" smtClean="0"/>
              <a:t>unpublished</a:t>
            </a:r>
            <a:r>
              <a:rPr lang="sv-SE" dirty="0" smtClean="0"/>
              <a:t> 2013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3767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v-SE" sz="6000" b="1" dirty="0" err="1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</a:t>
            </a:r>
            <a: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sz="6000" b="1" dirty="0" err="1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dietary</a:t>
            </a:r>
            <a: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sz="6000" b="1" dirty="0" err="1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</a:t>
            </a:r>
            <a:r>
              <a:rPr lang="sv-SE" dirty="0" smtClean="0">
                <a:solidFill>
                  <a:srgbClr val="33CCCC"/>
                </a:solidFill>
              </a:rPr>
              <a:t/>
            </a:r>
            <a:br>
              <a:rPr lang="sv-SE" dirty="0" smtClean="0">
                <a:solidFill>
                  <a:srgbClr val="33CCCC"/>
                </a:solidFill>
              </a:rPr>
            </a:br>
            <a:endParaRPr lang="sv-SE" sz="2000" dirty="0">
              <a:solidFill>
                <a:srgbClr val="33CCCC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164004"/>
              </p:ext>
            </p:extLst>
          </p:nvPr>
        </p:nvGraphicFramePr>
        <p:xfrm>
          <a:off x="899592" y="1988840"/>
          <a:ext cx="7344815" cy="4060676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110478"/>
                <a:gridCol w="2922129"/>
                <a:gridCol w="1312208"/>
              </a:tblGrid>
              <a:tr h="504056">
                <a:tc>
                  <a:txBody>
                    <a:bodyPr/>
                    <a:lstStyle/>
                    <a:p>
                      <a:r>
                        <a:rPr lang="sv-SE" sz="2800" b="1" dirty="0" err="1" smtClean="0"/>
                        <a:t>Dietary</a:t>
                      </a:r>
                      <a:r>
                        <a:rPr lang="sv-SE" sz="2800" b="1" dirty="0" smtClean="0"/>
                        <a:t> Component</a:t>
                      </a:r>
                      <a:endParaRPr lang="sv-SE" sz="28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800" b="1" dirty="0" smtClean="0"/>
                        <a:t>Limit</a:t>
                      </a:r>
                      <a:endParaRPr lang="sv-SE" sz="28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800" b="1" dirty="0" smtClean="0"/>
                        <a:t>Points</a:t>
                      </a:r>
                      <a:endParaRPr lang="sv-SE" sz="28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Saturated</a:t>
                      </a:r>
                      <a:r>
                        <a:rPr lang="sv-SE" sz="2400" b="1" baseline="0" dirty="0" smtClean="0"/>
                        <a:t> fat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&lt;14 % </a:t>
                      </a:r>
                      <a:r>
                        <a:rPr lang="sv-SE" sz="2400" b="1" dirty="0" err="1" smtClean="0"/>
                        <a:t>of</a:t>
                      </a:r>
                      <a:r>
                        <a:rPr lang="sv-SE" sz="2400" b="1" baseline="0" dirty="0" smtClean="0"/>
                        <a:t> </a:t>
                      </a:r>
                      <a:r>
                        <a:rPr lang="sv-SE" sz="2400" b="1" baseline="0" dirty="0" err="1" smtClean="0"/>
                        <a:t>energy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1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400" b="1" dirty="0" err="1" smtClean="0"/>
                        <a:t>Polyunsaturated</a:t>
                      </a:r>
                      <a:r>
                        <a:rPr lang="sv-SE" sz="2400" b="1" dirty="0" smtClean="0"/>
                        <a:t> fat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5-10 % </a:t>
                      </a:r>
                      <a:r>
                        <a:rPr lang="sv-SE" sz="2400" b="1" dirty="0" err="1" smtClean="0"/>
                        <a:t>of</a:t>
                      </a:r>
                      <a:r>
                        <a:rPr lang="sv-SE" sz="2400" b="1" baseline="0" dirty="0" smtClean="0"/>
                        <a:t> </a:t>
                      </a:r>
                      <a:r>
                        <a:rPr lang="sv-SE" sz="2400" b="1" baseline="0" dirty="0" err="1" smtClean="0"/>
                        <a:t>energy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1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400" b="1" dirty="0" err="1" smtClean="0"/>
                        <a:t>Fish</a:t>
                      </a:r>
                      <a:r>
                        <a:rPr lang="sv-SE" sz="2400" b="1" dirty="0" smtClean="0"/>
                        <a:t> and</a:t>
                      </a:r>
                      <a:r>
                        <a:rPr lang="sv-SE" sz="2400" b="1" baseline="0" dirty="0" smtClean="0"/>
                        <a:t> </a:t>
                      </a:r>
                      <a:r>
                        <a:rPr lang="sv-SE" sz="2400" b="1" baseline="0" dirty="0" err="1" smtClean="0"/>
                        <a:t>seafood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&gt;300</a:t>
                      </a:r>
                      <a:r>
                        <a:rPr lang="sv-SE" sz="2400" b="1" baseline="0" dirty="0" smtClean="0"/>
                        <a:t> g/ </a:t>
                      </a:r>
                      <a:r>
                        <a:rPr lang="sv-SE" sz="2400" b="1" baseline="0" dirty="0" err="1" smtClean="0"/>
                        <a:t>week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1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400" b="1" dirty="0" err="1" smtClean="0"/>
                        <a:t>Dietary</a:t>
                      </a:r>
                      <a:r>
                        <a:rPr lang="sv-SE" sz="2400" b="1" dirty="0" smtClean="0"/>
                        <a:t> </a:t>
                      </a:r>
                      <a:r>
                        <a:rPr lang="sv-SE" sz="2400" b="1" dirty="0" err="1" smtClean="0"/>
                        <a:t>fibre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25-35 g/</a:t>
                      </a:r>
                      <a:r>
                        <a:rPr lang="sv-SE" sz="2400" b="1" baseline="0" dirty="0" smtClean="0"/>
                        <a:t> </a:t>
                      </a:r>
                      <a:r>
                        <a:rPr lang="sv-SE" sz="2400" b="1" baseline="0" dirty="0" err="1" smtClean="0"/>
                        <a:t>day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1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400" b="1" dirty="0" err="1" smtClean="0"/>
                        <a:t>Fruits</a:t>
                      </a:r>
                      <a:r>
                        <a:rPr lang="sv-SE" sz="2400" b="1" dirty="0" smtClean="0"/>
                        <a:t> and </a:t>
                      </a:r>
                      <a:r>
                        <a:rPr lang="sv-SE" sz="2400" b="1" dirty="0" err="1" smtClean="0"/>
                        <a:t>vedgetables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&gt;400</a:t>
                      </a:r>
                      <a:r>
                        <a:rPr lang="sv-SE" sz="2400" b="1" baseline="0" dirty="0" smtClean="0"/>
                        <a:t> g/ </a:t>
                      </a:r>
                      <a:r>
                        <a:rPr lang="sv-SE" sz="2400" b="1" baseline="0" dirty="0" err="1" smtClean="0"/>
                        <a:t>day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1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400" b="1" dirty="0" err="1" smtClean="0"/>
                        <a:t>Sucrose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&lt;10 % </a:t>
                      </a:r>
                      <a:r>
                        <a:rPr lang="sv-SE" sz="2400" b="1" dirty="0" err="1" smtClean="0"/>
                        <a:t>of</a:t>
                      </a:r>
                      <a:r>
                        <a:rPr lang="sv-SE" sz="2400" b="1" baseline="0" dirty="0" smtClean="0"/>
                        <a:t> </a:t>
                      </a:r>
                      <a:r>
                        <a:rPr lang="sv-SE" sz="2400" b="1" baseline="0" dirty="0" err="1" smtClean="0"/>
                        <a:t>energy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  <a:tc>
                  <a:txBody>
                    <a:bodyPr/>
                    <a:lstStyle/>
                    <a:p>
                      <a:r>
                        <a:rPr lang="sv-SE" sz="2400" b="1" dirty="0" smtClean="0"/>
                        <a:t>1</a:t>
                      </a:r>
                      <a:endParaRPr lang="sv-SE" sz="2400" b="1" dirty="0"/>
                    </a:p>
                  </a:txBody>
                  <a:tcPr marL="91457" marR="91457" marT="45725" marB="45725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sv-SE" sz="2800" b="1" dirty="0" smtClean="0">
                          <a:solidFill>
                            <a:schemeClr val="bg1"/>
                          </a:solidFill>
                        </a:rPr>
                        <a:t>Total </a:t>
                      </a:r>
                      <a:r>
                        <a:rPr lang="sv-SE" sz="2800" b="1" dirty="0" err="1" smtClean="0">
                          <a:solidFill>
                            <a:schemeClr val="bg1"/>
                          </a:solidFill>
                        </a:rPr>
                        <a:t>points</a:t>
                      </a:r>
                      <a:endParaRPr lang="sv-SE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7" marR="91457" marT="45725" marB="457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7" marR="91457" marT="45725" marB="457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2800" b="1" dirty="0" smtClean="0">
                          <a:solidFill>
                            <a:schemeClr val="bg1"/>
                          </a:solidFill>
                        </a:rPr>
                        <a:t>0-6</a:t>
                      </a:r>
                      <a:endParaRPr lang="sv-SE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7" marR="91457" marT="45725" marB="45725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4355976" y="6327775"/>
            <a:ext cx="4419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 dirty="0" smtClean="0">
                <a:solidFill>
                  <a:srgbClr val="000000"/>
                </a:solidFill>
              </a:rPr>
              <a:t>Drake et al., </a:t>
            </a:r>
            <a:r>
              <a:rPr lang="sv-SE" altLang="sv-SE" sz="1800" dirty="0">
                <a:solidFill>
                  <a:srgbClr val="000000"/>
                </a:solidFill>
              </a:rPr>
              <a:t>Public Health Nutrition, 2013</a:t>
            </a:r>
          </a:p>
        </p:txBody>
      </p:sp>
    </p:spTree>
    <p:extLst>
      <p:ext uri="{BB962C8B-B14F-4D97-AF65-F5344CB8AC3E}">
        <p14:creationId xmlns:p14="http://schemas.microsoft.com/office/powerpoint/2010/main" val="381594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234309"/>
            <a:ext cx="8229600" cy="4114800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21% </a:t>
            </a:r>
            <a:r>
              <a:rPr lang="sv-SE" dirty="0" err="1" smtClean="0"/>
              <a:t>lower</a:t>
            </a:r>
            <a:r>
              <a:rPr lang="sv-SE" dirty="0" smtClean="0"/>
              <a:t> risk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death</a:t>
            </a:r>
            <a:r>
              <a:rPr lang="sv-SE" dirty="0" smtClean="0"/>
              <a:t> </a:t>
            </a:r>
            <a:r>
              <a:rPr lang="sv-SE" dirty="0" err="1" smtClean="0"/>
              <a:t>among</a:t>
            </a:r>
            <a:r>
              <a:rPr lang="sv-SE" dirty="0" smtClean="0"/>
              <a:t> men </a:t>
            </a:r>
            <a:r>
              <a:rPr lang="sv-SE" dirty="0" err="1" smtClean="0"/>
              <a:t>with</a:t>
            </a:r>
            <a:r>
              <a:rPr lang="sv-SE" dirty="0" smtClean="0"/>
              <a:t> 4-6 </a:t>
            </a:r>
            <a:r>
              <a:rPr lang="sv-SE" dirty="0" err="1" smtClean="0"/>
              <a:t>points</a:t>
            </a:r>
            <a:r>
              <a:rPr lang="sv-SE" dirty="0" smtClean="0"/>
              <a:t>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those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0-1 </a:t>
            </a:r>
            <a:r>
              <a:rPr lang="sv-SE" dirty="0" err="1" smtClean="0"/>
              <a:t>points</a:t>
            </a:r>
            <a:endParaRPr lang="sv-SE" dirty="0" smtClean="0"/>
          </a:p>
          <a:p>
            <a:pPr>
              <a:defRPr/>
            </a:pPr>
            <a:r>
              <a:rPr lang="sv-SE" dirty="0" smtClean="0"/>
              <a:t>41% </a:t>
            </a:r>
            <a:r>
              <a:rPr lang="sv-SE" dirty="0" err="1" smtClean="0"/>
              <a:t>lower</a:t>
            </a:r>
            <a:r>
              <a:rPr lang="sv-SE" dirty="0" smtClean="0"/>
              <a:t> risk </a:t>
            </a:r>
            <a:r>
              <a:rPr lang="sv-SE" dirty="0" err="1" smtClean="0"/>
              <a:t>of</a:t>
            </a:r>
            <a:r>
              <a:rPr lang="sv-SE" dirty="0" smtClean="0"/>
              <a:t> CVD-</a:t>
            </a:r>
            <a:r>
              <a:rPr lang="sv-SE" dirty="0" err="1" smtClean="0"/>
              <a:t>death</a:t>
            </a:r>
            <a:r>
              <a:rPr lang="sv-SE" dirty="0" smtClean="0"/>
              <a:t> </a:t>
            </a:r>
            <a:r>
              <a:rPr lang="sv-SE" dirty="0" err="1" smtClean="0"/>
              <a:t>among</a:t>
            </a:r>
            <a:r>
              <a:rPr lang="sv-SE" dirty="0" smtClean="0"/>
              <a:t> men </a:t>
            </a:r>
            <a:r>
              <a:rPr lang="sv-SE" dirty="0" err="1" smtClean="0"/>
              <a:t>with</a:t>
            </a:r>
            <a:r>
              <a:rPr lang="sv-SE" dirty="0" smtClean="0"/>
              <a:t> 4-6 </a:t>
            </a:r>
            <a:r>
              <a:rPr lang="sv-SE" dirty="0" err="1" smtClean="0"/>
              <a:t>points</a:t>
            </a:r>
            <a:r>
              <a:rPr lang="sv-SE" dirty="0" smtClean="0"/>
              <a:t> </a:t>
            </a:r>
            <a:r>
              <a:rPr lang="sv-SE" dirty="0" err="1" smtClean="0"/>
              <a:t>compared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those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0-1 </a:t>
            </a:r>
            <a:r>
              <a:rPr lang="sv-SE" dirty="0" err="1" smtClean="0"/>
              <a:t>points</a:t>
            </a:r>
            <a:endParaRPr lang="sv-SE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sv-SE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8229600" cy="1371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v-SE" sz="6000" b="1" dirty="0" err="1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</a:t>
            </a:r>
            <a: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sz="6000" b="1" dirty="0" err="1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dietary</a:t>
            </a:r>
            <a: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sz="6000" b="1" dirty="0" err="1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</a:t>
            </a:r>
            <a: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6000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MDCS</a:t>
            </a:r>
            <a:r>
              <a:rPr lang="sv-SE" dirty="0" smtClean="0">
                <a:solidFill>
                  <a:srgbClr val="33CCCC"/>
                </a:solidFill>
              </a:rPr>
              <a:t/>
            </a:r>
            <a:br>
              <a:rPr lang="sv-SE" dirty="0" smtClean="0">
                <a:solidFill>
                  <a:srgbClr val="33CCCC"/>
                </a:solidFill>
              </a:rPr>
            </a:br>
            <a:endParaRPr lang="sv-SE" sz="2000" dirty="0">
              <a:solidFill>
                <a:srgbClr val="33CCC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47042"/>
            <a:ext cx="6436965" cy="209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0" name="TextBox 8"/>
          <p:cNvSpPr txBox="1">
            <a:spLocks noChangeArrowheads="1"/>
          </p:cNvSpPr>
          <p:nvPr/>
        </p:nvSpPr>
        <p:spPr bwMode="auto">
          <a:xfrm>
            <a:off x="4572000" y="6341836"/>
            <a:ext cx="42509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2000" dirty="0">
                <a:solidFill>
                  <a:srgbClr val="000000"/>
                </a:solidFill>
              </a:rPr>
              <a:t>Drake, Public Health Nutrition, 2013</a:t>
            </a:r>
          </a:p>
        </p:txBody>
      </p:sp>
    </p:spTree>
    <p:extLst>
      <p:ext uri="{BB962C8B-B14F-4D97-AF65-F5344CB8AC3E}">
        <p14:creationId xmlns:p14="http://schemas.microsoft.com/office/powerpoint/2010/main" val="31024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v-SE" sz="5400" b="1" dirty="0" smtClean="0">
                <a:solidFill>
                  <a:srgbClr val="FF0000"/>
                </a:solidFill>
              </a:rPr>
              <a:t>Diet and T2D /CVD risk</a:t>
            </a:r>
            <a:r>
              <a:rPr lang="sv-SE" sz="5400" b="1" dirty="0">
                <a:solidFill>
                  <a:srgbClr val="FF0000"/>
                </a:solidFill>
              </a:rPr>
              <a:t> </a:t>
            </a:r>
            <a:r>
              <a:rPr lang="sv-SE" sz="5400" b="1" dirty="0" smtClean="0">
                <a:solidFill>
                  <a:srgbClr val="FF0000"/>
                </a:solidFill>
              </a:rPr>
              <a:t>in the Malmö Diet and Cancer </a:t>
            </a:r>
            <a:r>
              <a:rPr lang="sv-SE" sz="5400" b="1" dirty="0" err="1" smtClean="0">
                <a:solidFill>
                  <a:srgbClr val="FF0000"/>
                </a:solidFill>
              </a:rPr>
              <a:t>Study</a:t>
            </a:r>
            <a:endParaRPr lang="sv-SE" sz="5400" b="1" dirty="0" smtClean="0">
              <a:solidFill>
                <a:srgbClr val="FF0000"/>
              </a:solidFill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Protein from animal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sources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 diabetes</a:t>
            </a:r>
          </a:p>
          <a:p>
            <a:pPr eaLnBrk="1" hangingPunct="1">
              <a:defRPr/>
            </a:pP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whole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grains / fibers 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intake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type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2 diabetes</a:t>
            </a:r>
          </a:p>
          <a:p>
            <a:pPr eaLnBrk="1" hangingPunct="1">
              <a:defRPr/>
            </a:pP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whole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grains / fibers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intake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CVD</a:t>
            </a:r>
          </a:p>
          <a:p>
            <a:pPr eaLnBrk="1" hangingPunct="1">
              <a:defRPr/>
            </a:pP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healthy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dietary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pattern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decreases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risk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cardiometabolic</a:t>
            </a:r>
            <a:r>
              <a:rPr lang="sv-S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v-SE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diseases</a:t>
            </a:r>
            <a:endParaRPr lang="sv-SE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40388" y="1875362"/>
            <a:ext cx="1010213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</a:t>
            </a:r>
          </a:p>
          <a:p>
            <a:r>
              <a:rPr lang="sv-SE" sz="6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</a:t>
            </a:r>
          </a:p>
          <a:p>
            <a:r>
              <a:rPr lang="sv-SE" sz="6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sv-SE" sz="6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</a:t>
            </a:r>
            <a:endParaRPr lang="sv-SE" sz="6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sv-SE" sz="6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V</a:t>
            </a:r>
          </a:p>
          <a:p>
            <a:endParaRPr lang="sv-SE" sz="6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7748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3514" y="0"/>
            <a:ext cx="9397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5118" y="1988840"/>
            <a:ext cx="8640960" cy="2554545"/>
          </a:xfrm>
          <a:prstGeom prst="rect">
            <a:avLst/>
          </a:prstGeom>
          <a:solidFill>
            <a:srgbClr val="FF00FF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Malmö Diet and Cancer study can be used to study role of dietary components and – patterns in </a:t>
            </a:r>
            <a:r>
              <a:rPr lang="en-US" sz="4000" b="1" dirty="0" err="1" smtClean="0">
                <a:solidFill>
                  <a:schemeClr val="bg1"/>
                </a:solidFill>
              </a:rPr>
              <a:t>cardiometabolic</a:t>
            </a:r>
            <a:r>
              <a:rPr lang="en-US" sz="4000" b="1" dirty="0" smtClean="0">
                <a:solidFill>
                  <a:schemeClr val="bg1"/>
                </a:solidFill>
              </a:rPr>
              <a:t> disease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6405" y="419180"/>
            <a:ext cx="46383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600" dirty="0" err="1" smtClean="0">
                <a:solidFill>
                  <a:schemeClr val="bg1"/>
                </a:solidFill>
                <a:latin typeface="French Script MT" panose="03020402040607040605" pitchFamily="66" charset="0"/>
              </a:rPr>
              <a:t>Conclusion</a:t>
            </a:r>
            <a:r>
              <a:rPr lang="sv-SE" sz="9600" dirty="0" smtClean="0">
                <a:solidFill>
                  <a:schemeClr val="bg1"/>
                </a:solidFill>
                <a:latin typeface="French Script MT" panose="03020402040607040605" pitchFamily="66" charset="0"/>
              </a:rPr>
              <a:t> 1</a:t>
            </a:r>
            <a:endParaRPr lang="sv-SE" sz="9600" dirty="0">
              <a:solidFill>
                <a:schemeClr val="bg1"/>
              </a:solidFill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70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Content Placeholder 3"/>
          <p:cNvGraphicFramePr>
            <a:graphicFrameLocks noGrp="1"/>
          </p:cNvGraphicFramePr>
          <p:nvPr>
            <p:ph idx="1"/>
          </p:nvPr>
        </p:nvGraphicFramePr>
        <p:xfrm>
          <a:off x="-50800" y="-50800"/>
          <a:ext cx="9245600" cy="662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r:id="rId3" imgW="9242337" imgH="6626926" progId="Excel.Sheet.8">
                  <p:embed/>
                </p:oleObj>
              </mc:Choice>
              <mc:Fallback>
                <p:oleObj r:id="rId3" imgW="9242337" imgH="6626926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-50800"/>
                        <a:ext cx="9245600" cy="662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TextBox 4"/>
          <p:cNvSpPr txBox="1">
            <a:spLocks noChangeArrowheads="1"/>
          </p:cNvSpPr>
          <p:nvPr/>
        </p:nvSpPr>
        <p:spPr bwMode="auto">
          <a:xfrm>
            <a:off x="5651500" y="5300663"/>
            <a:ext cx="64928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900" b="1"/>
              <a:t>HNF1A</a:t>
            </a:r>
            <a:endParaRPr lang="en-US" sz="900" b="1"/>
          </a:p>
        </p:txBody>
      </p:sp>
      <p:grpSp>
        <p:nvGrpSpPr>
          <p:cNvPr id="2" name="Group 121"/>
          <p:cNvGrpSpPr>
            <a:grpSpLocks/>
          </p:cNvGrpSpPr>
          <p:nvPr/>
        </p:nvGrpSpPr>
        <p:grpSpPr bwMode="auto">
          <a:xfrm>
            <a:off x="3094038" y="1125538"/>
            <a:ext cx="6049962" cy="2301875"/>
            <a:chOff x="1156" y="2704"/>
            <a:chExt cx="3811" cy="1451"/>
          </a:xfrm>
        </p:grpSpPr>
        <p:sp>
          <p:nvSpPr>
            <p:cNvPr id="74758" name="Rectangle 122"/>
            <p:cNvSpPr>
              <a:spLocks noChangeArrowheads="1"/>
            </p:cNvSpPr>
            <p:nvPr/>
          </p:nvSpPr>
          <p:spPr bwMode="auto">
            <a:xfrm>
              <a:off x="1156" y="2704"/>
              <a:ext cx="3811" cy="145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74759" name="Text Box 123"/>
            <p:cNvSpPr txBox="1">
              <a:spLocks noChangeArrowheads="1"/>
            </p:cNvSpPr>
            <p:nvPr/>
          </p:nvSpPr>
          <p:spPr bwMode="auto">
            <a:xfrm>
              <a:off x="1202" y="2931"/>
              <a:ext cx="3674" cy="113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sv-SE" b="1" dirty="0">
                <a:solidFill>
                  <a:srgbClr val="000000"/>
                </a:solidFill>
                <a:cs typeface="Arial" charset="0"/>
              </a:endParaRPr>
            </a:p>
            <a:p>
              <a:endParaRPr lang="sv-SE" b="1" dirty="0">
                <a:solidFill>
                  <a:srgbClr val="666699"/>
                </a:solidFill>
                <a:latin typeface="Arial Rounded MT Bold" pitchFamily="34" charset="0"/>
                <a:cs typeface="Arial" charset="0"/>
              </a:endParaRPr>
            </a:p>
            <a:p>
              <a:r>
                <a:rPr lang="sv-SE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_________________________________________________</a:t>
              </a:r>
            </a:p>
            <a:p>
              <a:endParaRPr lang="sv-SE" dirty="0">
                <a:solidFill>
                  <a:srgbClr val="5F5F5F"/>
                </a:solidFill>
                <a:latin typeface="Times" pitchFamily="18" charset="0"/>
                <a:cs typeface="Arial" charset="0"/>
              </a:endParaRPr>
            </a:p>
            <a:p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Variant </a:t>
              </a:r>
              <a:r>
                <a:rPr lang="sv-SE" sz="2000" dirty="0" err="1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of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 </a:t>
              </a:r>
              <a:r>
                <a:rPr lang="sv-SE" sz="2000" dirty="0" err="1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transcription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 </a:t>
              </a:r>
              <a:r>
                <a:rPr lang="sv-SE" sz="2000" dirty="0" err="1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factor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 7-like 2 (</a:t>
              </a:r>
              <a:r>
                <a:rPr lang="sv-SE" sz="2000" i="1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TCF7L2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) gene </a:t>
              </a:r>
              <a:r>
                <a:rPr lang="sv-SE" sz="2000" dirty="0" err="1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confers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 risk </a:t>
              </a:r>
              <a:r>
                <a:rPr lang="sv-SE" sz="2000" dirty="0" err="1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of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 </a:t>
              </a:r>
              <a:r>
                <a:rPr lang="sv-SE" sz="2000" dirty="0" err="1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type</a:t>
              </a:r>
              <a:r>
                <a:rPr lang="sv-SE" sz="2000" dirty="0">
                  <a:solidFill>
                    <a:srgbClr val="5F5F5F"/>
                  </a:solidFill>
                  <a:latin typeface="Times" pitchFamily="18" charset="0"/>
                  <a:cs typeface="Arial" charset="0"/>
                </a:rPr>
                <a:t> 2 diabetes</a:t>
              </a:r>
            </a:p>
          </p:txBody>
        </p:sp>
        <p:pic>
          <p:nvPicPr>
            <p:cNvPr id="74760" name="Picture 12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56" y="2704"/>
              <a:ext cx="3810" cy="63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74757" name="TextBox 1"/>
          <p:cNvSpPr txBox="1">
            <a:spLocks noChangeArrowheads="1"/>
          </p:cNvSpPr>
          <p:nvPr/>
        </p:nvSpPr>
        <p:spPr bwMode="auto">
          <a:xfrm>
            <a:off x="3165475" y="1755775"/>
            <a:ext cx="5976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2800" b="1">
                <a:solidFill>
                  <a:srgbClr val="0000FF"/>
                </a:solidFill>
              </a:rPr>
              <a:t>TCF7L2: the strongest T2D gene</a:t>
            </a:r>
          </a:p>
        </p:txBody>
      </p:sp>
    </p:spTree>
    <p:extLst>
      <p:ext uri="{BB962C8B-B14F-4D97-AF65-F5344CB8AC3E}">
        <p14:creationId xmlns:p14="http://schemas.microsoft.com/office/powerpoint/2010/main" val="25980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sv-SE" sz="4000" dirty="0" err="1" smtClean="0">
                <a:solidFill>
                  <a:srgbClr val="FF0000"/>
                </a:solidFill>
              </a:rPr>
              <a:t>What</a:t>
            </a:r>
            <a:r>
              <a:rPr lang="sv-SE" sz="4000" dirty="0" smtClean="0">
                <a:solidFill>
                  <a:srgbClr val="FF0000"/>
                </a:solidFill>
              </a:rPr>
              <a:t> </a:t>
            </a:r>
            <a:r>
              <a:rPr lang="sv-SE" sz="4000" dirty="0" err="1" smtClean="0">
                <a:solidFill>
                  <a:srgbClr val="FF0000"/>
                </a:solidFill>
              </a:rPr>
              <a:t>does</a:t>
            </a:r>
            <a:r>
              <a:rPr lang="sv-SE" sz="4000" dirty="0" smtClean="0">
                <a:solidFill>
                  <a:srgbClr val="FF0000"/>
                </a:solidFill>
              </a:rPr>
              <a:t> TCF7L2 do?</a:t>
            </a: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 rtlCol="0">
            <a:normAutofit fontScale="55000" lnSpcReduction="20000"/>
          </a:bodyPr>
          <a:lstStyle/>
          <a:p>
            <a:pPr eaLnBrk="1" hangingPunct="1">
              <a:defRPr/>
            </a:pPr>
            <a:r>
              <a:rPr lang="sv-SE" sz="3800" b="1" dirty="0" smtClean="0"/>
              <a:t>Transcription factor  in the canonical WNT signalling pathway</a:t>
            </a:r>
          </a:p>
          <a:p>
            <a:pPr eaLnBrk="1" hangingPunct="1">
              <a:defRPr/>
            </a:pPr>
            <a:endParaRPr lang="sv-SE" sz="3800" b="1" dirty="0"/>
          </a:p>
          <a:p>
            <a:pPr eaLnBrk="1" hangingPunct="1">
              <a:defRPr/>
            </a:pPr>
            <a:r>
              <a:rPr lang="sv-SE" sz="3800" b="1" dirty="0" smtClean="0"/>
              <a:t>Target genes are involved in cellular proliferation and differentiation</a:t>
            </a:r>
            <a:r>
              <a:rPr lang="sv-SE" sz="3800" b="1" dirty="0"/>
              <a:t> </a:t>
            </a:r>
            <a:r>
              <a:rPr lang="sv-SE" sz="3800" b="1" dirty="0" smtClean="0"/>
              <a:t>(</a:t>
            </a:r>
            <a:r>
              <a:rPr lang="el-GR" sz="3800" b="1" dirty="0" smtClean="0"/>
              <a:t>β</a:t>
            </a:r>
            <a:r>
              <a:rPr lang="sv-SE" sz="3800" b="1" dirty="0" smtClean="0"/>
              <a:t>-cell </a:t>
            </a:r>
            <a:r>
              <a:rPr lang="sv-SE" sz="3800" b="1" dirty="0" err="1" smtClean="0"/>
              <a:t>mass</a:t>
            </a:r>
            <a:r>
              <a:rPr lang="sv-SE" sz="3800" b="1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sz="3800" b="1" dirty="0" smtClean="0"/>
          </a:p>
          <a:p>
            <a:pPr eaLnBrk="1" hangingPunct="1">
              <a:defRPr/>
            </a:pPr>
            <a:r>
              <a:rPr lang="sv-SE" sz="3800" b="1" dirty="0" smtClean="0"/>
              <a:t>Activates transcription of the proglucagon gene encoding GLP-1 in intestinal L cells</a:t>
            </a:r>
          </a:p>
          <a:p>
            <a:pPr eaLnBrk="1" hangingPunct="1">
              <a:defRPr/>
            </a:pPr>
            <a:endParaRPr lang="sv-SE" sz="3800" b="1" i="1" dirty="0" smtClean="0"/>
          </a:p>
          <a:p>
            <a:pPr eaLnBrk="1" hangingPunct="1">
              <a:defRPr/>
            </a:pPr>
            <a:r>
              <a:rPr lang="en-US" sz="3800" b="1" i="1" dirty="0" smtClean="0"/>
              <a:t>TCF7L2</a:t>
            </a:r>
            <a:r>
              <a:rPr lang="en-US" sz="3800" b="1" dirty="0" smtClean="0"/>
              <a:t>  risk variant has been shown to be associated with an attenuated insulin response</a:t>
            </a:r>
          </a:p>
          <a:p>
            <a:pPr lvl="1" eaLnBrk="1" hangingPunct="1">
              <a:defRPr/>
            </a:pPr>
            <a:r>
              <a:rPr lang="en-US" sz="3800" b="1" dirty="0" smtClean="0"/>
              <a:t>defective </a:t>
            </a:r>
            <a:r>
              <a:rPr lang="en-US" sz="3800" b="1" dirty="0" err="1" smtClean="0"/>
              <a:t>incretin</a:t>
            </a:r>
            <a:r>
              <a:rPr lang="en-US" sz="3800" b="1" dirty="0" smtClean="0"/>
              <a:t> system  or </a:t>
            </a:r>
            <a:r>
              <a:rPr lang="en-US" sz="3800" b="1" dirty="0" err="1" smtClean="0"/>
              <a:t>incretin</a:t>
            </a:r>
            <a:r>
              <a:rPr lang="en-US" sz="3800" b="1" dirty="0" smtClean="0"/>
              <a:t> resistance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sz="3800" b="1" dirty="0" smtClean="0"/>
          </a:p>
          <a:p>
            <a:pPr eaLnBrk="1" hangingPunct="1">
              <a:defRPr/>
            </a:pPr>
            <a:r>
              <a:rPr lang="en-US" sz="3800" b="1" dirty="0" smtClean="0"/>
              <a:t>Dietary carbohydrates and fats are strong stimuli of GLP-1</a:t>
            </a:r>
          </a:p>
          <a:p>
            <a:pPr marL="288925" eaLnBrk="1" hangingPunct="1">
              <a:defRPr/>
            </a:pPr>
            <a:endParaRPr lang="en-US" sz="3800" b="1" dirty="0" smtClean="0"/>
          </a:p>
          <a:p>
            <a:pPr eaLnBrk="1" hangingPunct="1">
              <a:defRPr/>
            </a:pPr>
            <a:r>
              <a:rPr lang="en-US" sz="3800" b="1" dirty="0" smtClean="0"/>
              <a:t>Dietary fibers have been associated with increased, decreased, and unaffected GLP-1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sv-SE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49CF75-9A4C-47E7-BB01-65706AC1130E}" type="slidenum">
              <a:rPr lang="en-US" smtClean="0"/>
              <a:pPr/>
              <a:t>16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04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" t="18970" r="18755" b="23108"/>
          <a:stretch>
            <a:fillRect/>
          </a:stretch>
        </p:blipFill>
        <p:spPr bwMode="auto">
          <a:xfrm>
            <a:off x="1113606" y="165387"/>
            <a:ext cx="6819783" cy="288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1" y="3496868"/>
            <a:ext cx="3295719" cy="304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211" y="3496868"/>
            <a:ext cx="3402232" cy="304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3813" y="6488668"/>
            <a:ext cx="1094705" cy="3385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sz="1600" dirty="0" smtClean="0"/>
              <a:t>N=13,571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091764" y="6488668"/>
            <a:ext cx="999166" cy="3385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N=9,488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244176" y="6488668"/>
            <a:ext cx="999166" cy="33855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N=1,740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23374" t="22491" r="24462" b="52333"/>
          <a:stretch/>
        </p:blipFill>
        <p:spPr>
          <a:xfrm>
            <a:off x="1391165" y="858204"/>
            <a:ext cx="6787166" cy="18416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3378" t="48371" r="44160" b="36312"/>
          <a:stretch/>
        </p:blipFill>
        <p:spPr>
          <a:xfrm>
            <a:off x="1779705" y="570187"/>
            <a:ext cx="7364295" cy="1208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3774" t="32703" r="63858" b="8847"/>
          <a:stretch/>
        </p:blipFill>
        <p:spPr>
          <a:xfrm>
            <a:off x="3090930" y="1059794"/>
            <a:ext cx="4211393" cy="427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7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081" y="225532"/>
            <a:ext cx="7894749" cy="206210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 err="1" smtClean="0">
                <a:solidFill>
                  <a:schemeClr val="bg1"/>
                </a:solidFill>
              </a:rPr>
              <a:t>MetS</a:t>
            </a:r>
            <a:r>
              <a:rPr lang="en-US" sz="2000" b="1" dirty="0" smtClean="0">
                <a:solidFill>
                  <a:schemeClr val="bg1"/>
                </a:solidFill>
              </a:rPr>
              <a:t> (NCEP-ATPIII)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Abdominal </a:t>
            </a:r>
            <a:r>
              <a:rPr lang="en-US" dirty="0">
                <a:solidFill>
                  <a:schemeClr val="bg1"/>
                </a:solidFill>
              </a:rPr>
              <a:t>obesity (waist circumference ≥ 102 cm for men and ≥ 88 cm for women)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Moderate hypertriglyceridemia (plasma TG concentrations ≥ 1.7 </a:t>
            </a:r>
            <a:r>
              <a:rPr lang="en-US" dirty="0" err="1">
                <a:solidFill>
                  <a:schemeClr val="bg1"/>
                </a:solidFill>
              </a:rPr>
              <a:t>mmol</a:t>
            </a:r>
            <a:r>
              <a:rPr lang="en-US" dirty="0">
                <a:solidFill>
                  <a:schemeClr val="bg1"/>
                </a:solidFill>
              </a:rPr>
              <a:t>/l)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Reduced HDL-C levels ( &lt; 1.0 </a:t>
            </a:r>
            <a:r>
              <a:rPr lang="en-US" dirty="0" err="1">
                <a:solidFill>
                  <a:schemeClr val="bg1"/>
                </a:solidFill>
              </a:rPr>
              <a:t>mmol</a:t>
            </a:r>
            <a:r>
              <a:rPr lang="en-US" dirty="0">
                <a:solidFill>
                  <a:schemeClr val="bg1"/>
                </a:solidFill>
              </a:rPr>
              <a:t>/l for men and  &lt; 1.3 </a:t>
            </a:r>
            <a:r>
              <a:rPr lang="en-US" dirty="0" err="1">
                <a:solidFill>
                  <a:schemeClr val="bg1"/>
                </a:solidFill>
              </a:rPr>
              <a:t>mmol</a:t>
            </a:r>
            <a:r>
              <a:rPr lang="en-US" dirty="0">
                <a:solidFill>
                  <a:schemeClr val="bg1"/>
                </a:solidFill>
              </a:rPr>
              <a:t>/l for women)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Elevated blood pressure </a:t>
            </a:r>
            <a:r>
              <a:rPr lang="en-US" dirty="0">
                <a:solidFill>
                  <a:schemeClr val="bg1"/>
                </a:solidFill>
              </a:rPr>
              <a:t>( ≥ 130/85 mm Hg)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Fasting hyperglycemia ( ≥ 5.6 </a:t>
            </a:r>
            <a:r>
              <a:rPr lang="en-US" dirty="0" err="1">
                <a:solidFill>
                  <a:schemeClr val="bg1"/>
                </a:solidFill>
              </a:rPr>
              <a:t>mmol</a:t>
            </a:r>
            <a:r>
              <a:rPr lang="en-US" dirty="0">
                <a:solidFill>
                  <a:schemeClr val="bg1"/>
                </a:solidFill>
              </a:rPr>
              <a:t>/l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21216" y="41727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157673"/>
              </p:ext>
            </p:extLst>
          </p:nvPr>
        </p:nvGraphicFramePr>
        <p:xfrm>
          <a:off x="721216" y="3362011"/>
          <a:ext cx="3606085" cy="328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Prism 6" r:id="rId3" imgW="3018658" imgH="2744374" progId="Prism6.Document">
                  <p:embed/>
                </p:oleObj>
              </mc:Choice>
              <mc:Fallback>
                <p:oleObj name="Prism 6" r:id="rId3" imgW="3018658" imgH="2744374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216" y="3362011"/>
                        <a:ext cx="3606085" cy="32805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026450" y="2678563"/>
            <a:ext cx="2678806" cy="701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N=4,677</a:t>
            </a:r>
          </a:p>
          <a:p>
            <a:pPr algn="ctr"/>
            <a:r>
              <a:rPr lang="en-US" b="1" dirty="0"/>
              <a:t>1,270 </a:t>
            </a:r>
            <a:r>
              <a:rPr lang="en-US" b="1" dirty="0" smtClean="0"/>
              <a:t>Prevalent </a:t>
            </a:r>
            <a:r>
              <a:rPr lang="en-US" b="1" dirty="0" err="1" smtClean="0"/>
              <a:t>MetS</a:t>
            </a:r>
            <a:endParaRPr lang="en-US" b="1" dirty="0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59121" y="39850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477840"/>
              </p:ext>
            </p:extLst>
          </p:nvPr>
        </p:nvGraphicFramePr>
        <p:xfrm>
          <a:off x="5223756" y="3362012"/>
          <a:ext cx="3386359" cy="328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Prism 6" r:id="rId5" imgW="3018658" imgH="2918328" progId="Prism6.Document">
                  <p:embed/>
                </p:oleObj>
              </mc:Choice>
              <mc:Fallback>
                <p:oleObj name="Prism 6" r:id="rId5" imgW="3018658" imgH="2918328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756" y="3362012"/>
                        <a:ext cx="3386359" cy="32805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435669" y="2678563"/>
            <a:ext cx="2962535" cy="701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N=2,375</a:t>
            </a:r>
          </a:p>
          <a:p>
            <a:pPr algn="ctr"/>
            <a:r>
              <a:rPr lang="en-US" b="1" dirty="0" smtClean="0"/>
              <a:t>772 Incident </a:t>
            </a:r>
            <a:r>
              <a:rPr lang="en-US" b="1" dirty="0" err="1" smtClean="0"/>
              <a:t>MetS</a:t>
            </a:r>
            <a:endParaRPr lang="en-US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490912" y="3527111"/>
            <a:ext cx="212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P-interaction=0.028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54428" y="3527466"/>
            <a:ext cx="212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P-interaction=0.20</a:t>
            </a:r>
            <a:endParaRPr 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41896"/>
              </p:ext>
            </p:extLst>
          </p:nvPr>
        </p:nvGraphicFramePr>
        <p:xfrm>
          <a:off x="205500" y="683339"/>
          <a:ext cx="3348037" cy="232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Prism 6" r:id="rId3" imgW="3347822" imgH="2326595" progId="Prism6.Document">
                  <p:embed/>
                </p:oleObj>
              </mc:Choice>
              <mc:Fallback>
                <p:oleObj name="Prism 6" r:id="rId3" imgW="3347822" imgH="2326595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500" y="683339"/>
                        <a:ext cx="3348037" cy="2327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771936" y="241863"/>
            <a:ext cx="2215167" cy="370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Waist circumference</a:t>
            </a:r>
            <a:endParaRPr lang="en-US" b="1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164058"/>
              </p:ext>
            </p:extLst>
          </p:nvPr>
        </p:nvGraphicFramePr>
        <p:xfrm>
          <a:off x="196107" y="4180140"/>
          <a:ext cx="3538720" cy="216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Prism 6" r:id="rId5" imgW="3796191" imgH="2326595" progId="Prism6.Document">
                  <p:embed/>
                </p:oleObj>
              </mc:Choice>
              <mc:Fallback>
                <p:oleObj name="Prism 6" r:id="rId5" imgW="3796191" imgH="2326595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107" y="4180140"/>
                        <a:ext cx="3538720" cy="21697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812808" y="3657774"/>
            <a:ext cx="221516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Body fat %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8981" y="3048924"/>
            <a:ext cx="263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P-interaction=0.008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2960" y="6351922"/>
            <a:ext cx="2125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P-interaction=0.04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823488"/>
              </p:ext>
            </p:extLst>
          </p:nvPr>
        </p:nvGraphicFramePr>
        <p:xfrm>
          <a:off x="4607494" y="4056727"/>
          <a:ext cx="3868737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0" name="Prism 6" r:id="rId7" imgW="3869298" imgH="2232235" progId="Prism6.Document">
                  <p:embed/>
                </p:oleObj>
              </mc:Choice>
              <mc:Fallback>
                <p:oleObj name="Prism 6" r:id="rId7" imgW="3869298" imgH="2232235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07494" y="4056727"/>
                        <a:ext cx="3868737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5510454" y="3603310"/>
            <a:ext cx="221516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HOMA-IR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501135" y="6376361"/>
            <a:ext cx="2125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P-interaction=0.05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874161"/>
              </p:ext>
            </p:extLst>
          </p:nvPr>
        </p:nvGraphicFramePr>
        <p:xfrm>
          <a:off x="4644006" y="730360"/>
          <a:ext cx="3795713" cy="237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Prism 6" r:id="rId9" imgW="3796191" imgH="2372335" progId="Prism6.Document">
                  <p:embed/>
                </p:oleObj>
              </mc:Choice>
              <mc:Fallback>
                <p:oleObj name="Prism 6" r:id="rId9" imgW="3796191" imgH="2372335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44006" y="730360"/>
                        <a:ext cx="3795713" cy="237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5318370" y="269402"/>
            <a:ext cx="2215167" cy="370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Total cholesterol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479356" y="3101176"/>
            <a:ext cx="2477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FF0000"/>
                </a:solidFill>
              </a:rPr>
              <a:t>P-interaction=0.008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5113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z="2800" b="1" smtClean="0"/>
              <a:t>Glucose-dependent insulinotropic polypeptide</a:t>
            </a:r>
            <a:r>
              <a:rPr lang="sv-SE" smtClean="0"/>
              <a:t> </a:t>
            </a:r>
            <a:r>
              <a:rPr lang="sv-SE" b="1" i="1" smtClean="0"/>
              <a:t>GIPR</a:t>
            </a:r>
            <a:r>
              <a:rPr lang="sv-SE" i="1" smtClean="0"/>
              <a:t>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473450"/>
            <a:ext cx="8686800" cy="3384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/>
              <a:t>GIP is an incretin hormone released from intestinal K cells after food ingestion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FF0000"/>
                </a:solidFill>
              </a:rPr>
              <a:t>The release of GIP is influenced mainly by dietary intake of carbohydrates and fat</a:t>
            </a:r>
          </a:p>
          <a:p>
            <a:pPr eaLnBrk="1" hangingPunct="1">
              <a:lnSpc>
                <a:spcPct val="90000"/>
              </a:lnSpc>
            </a:pPr>
            <a:r>
              <a:rPr lang="en-US" b="1" i="1" smtClean="0">
                <a:solidFill>
                  <a:srgbClr val="FF0000"/>
                </a:solidFill>
              </a:rPr>
              <a:t>gipr</a:t>
            </a:r>
            <a:r>
              <a:rPr lang="en-US" b="1" smtClean="0">
                <a:solidFill>
                  <a:srgbClr val="FF0000"/>
                </a:solidFill>
              </a:rPr>
              <a:t> ko-mice fed a high-fat diet (but not a high carbohydrate diet) are protected against obesity and related traits</a:t>
            </a:r>
            <a:endParaRPr lang="sv-SE" b="1" smtClean="0">
              <a:solidFill>
                <a:srgbClr val="FF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557338"/>
            <a:ext cx="9663113" cy="1808162"/>
            <a:chOff x="158" y="572"/>
            <a:chExt cx="6087" cy="1139"/>
          </a:xfrm>
        </p:grpSpPr>
        <p:pic>
          <p:nvPicPr>
            <p:cNvPr id="8090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8" y="572"/>
              <a:ext cx="6087" cy="1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0903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30" y="1207"/>
              <a:ext cx="1128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04" name="Text Box 7"/>
            <p:cNvSpPr txBox="1">
              <a:spLocks noChangeArrowheads="1"/>
            </p:cNvSpPr>
            <p:nvPr/>
          </p:nvSpPr>
          <p:spPr bwMode="auto">
            <a:xfrm>
              <a:off x="249" y="1480"/>
              <a:ext cx="1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sv-SE">
                  <a:solidFill>
                    <a:srgbClr val="000000"/>
                  </a:solidFill>
                </a:rPr>
                <a:t>Saxena et al. 2010</a:t>
              </a:r>
            </a:p>
          </p:txBody>
        </p:sp>
      </p:grpSp>
      <p:sp>
        <p:nvSpPr>
          <p:cNvPr id="80901" name="Line 8"/>
          <p:cNvSpPr>
            <a:spLocks noChangeShapeType="1"/>
          </p:cNvSpPr>
          <p:nvPr/>
        </p:nvSpPr>
        <p:spPr bwMode="auto">
          <a:xfrm>
            <a:off x="322263" y="3429000"/>
            <a:ext cx="8497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1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TO &quot;Fat Gene&quot;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/>
          </a:blip>
          <a:srcRect/>
          <a:stretch>
            <a:fillRect/>
          </a:stretch>
        </p:blipFill>
        <p:spPr bwMode="auto">
          <a:xfrm>
            <a:off x="0" y="9639"/>
            <a:ext cx="9144000" cy="68959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>
              <a:schemeClr val="accent1">
                <a:alpha val="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81923" name="Text Box 6"/>
          <p:cNvSpPr txBox="1">
            <a:spLocks noChangeArrowheads="1"/>
          </p:cNvSpPr>
          <p:nvPr/>
        </p:nvSpPr>
        <p:spPr bwMode="auto">
          <a:xfrm>
            <a:off x="2489200" y="6000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24" name="Rounded Rectangle 1"/>
          <p:cNvSpPr>
            <a:spLocks noChangeArrowheads="1"/>
          </p:cNvSpPr>
          <p:nvPr/>
        </p:nvSpPr>
        <p:spPr bwMode="auto">
          <a:xfrm>
            <a:off x="282575" y="9525"/>
            <a:ext cx="8783638" cy="6596063"/>
          </a:xfrm>
          <a:prstGeom prst="roundRect">
            <a:avLst>
              <a:gd name="adj" fmla="val 16667"/>
            </a:avLst>
          </a:prstGeom>
          <a:solidFill>
            <a:srgbClr val="CCCCFF">
              <a:alpha val="70979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/>
          <a:lstStyle/>
          <a:p>
            <a:pPr marL="87313" indent="-87313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sv-SE" sz="1400">
              <a:solidFill>
                <a:srgbClr val="000000"/>
              </a:solidFill>
            </a:endParaRPr>
          </a:p>
          <a:p>
            <a:pPr marL="87313" indent="-87313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sv-SE" sz="1400">
              <a:solidFill>
                <a:srgbClr val="000000"/>
              </a:solidFill>
            </a:endParaRPr>
          </a:p>
          <a:p>
            <a:pPr marL="87313" indent="-87313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sv-SE" sz="1400">
              <a:solidFill>
                <a:srgbClr val="000000"/>
              </a:solidFill>
            </a:endParaRPr>
          </a:p>
          <a:p>
            <a:pPr marL="87313" indent="-87313">
              <a:spcBef>
                <a:spcPct val="20000"/>
              </a:spcBef>
              <a:buFontTx/>
              <a:buChar char="•"/>
            </a:pPr>
            <a:endParaRPr lang="en-US" sz="1400">
              <a:solidFill>
                <a:srgbClr val="000000"/>
              </a:solidFill>
            </a:endParaRPr>
          </a:p>
          <a:p>
            <a:pPr marL="87313" indent="-87313">
              <a:spcBef>
                <a:spcPct val="20000"/>
              </a:spcBef>
              <a:buFontTx/>
              <a:buChar char="•"/>
            </a:pPr>
            <a:endParaRPr lang="en-US" sz="1400">
              <a:solidFill>
                <a:srgbClr val="000000"/>
              </a:solidFill>
            </a:endParaRPr>
          </a:p>
          <a:p>
            <a:pPr marL="87313" indent="-87313">
              <a:spcBef>
                <a:spcPct val="20000"/>
              </a:spcBef>
            </a:pPr>
            <a:endParaRPr lang="en-US" sz="1400">
              <a:solidFill>
                <a:srgbClr val="000000"/>
              </a:solidFill>
            </a:endParaRPr>
          </a:p>
          <a:p>
            <a:pPr marL="87313" indent="-87313">
              <a:spcBef>
                <a:spcPct val="20000"/>
              </a:spcBef>
              <a:buFontTx/>
              <a:buChar char="•"/>
            </a:pPr>
            <a:endParaRPr lang="sv-SE" sz="1400">
              <a:solidFill>
                <a:srgbClr val="000000"/>
              </a:solidFill>
            </a:endParaRPr>
          </a:p>
          <a:p>
            <a:pPr marL="87313" indent="-87313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sv-SE" sz="1400">
              <a:solidFill>
                <a:srgbClr val="000000"/>
              </a:solidFill>
            </a:endParaRPr>
          </a:p>
          <a:p>
            <a:pPr marL="87313" indent="-87313" eaLnBrk="0" hangingPunct="0">
              <a:lnSpc>
                <a:spcPct val="90000"/>
              </a:lnSpc>
              <a:spcBef>
                <a:spcPct val="20000"/>
              </a:spcBef>
            </a:pPr>
            <a:endParaRPr lang="sv-SE" sz="1400">
              <a:solidFill>
                <a:srgbClr val="000000"/>
              </a:solidFill>
            </a:endParaRPr>
          </a:p>
          <a:p>
            <a:pPr marL="87313" indent="-87313" eaLnBrk="0" hangingPunct="0">
              <a:lnSpc>
                <a:spcPct val="90000"/>
              </a:lnSpc>
              <a:spcBef>
                <a:spcPct val="20000"/>
              </a:spcBef>
            </a:pPr>
            <a:r>
              <a:rPr lang="sv-SE" sz="1400">
                <a:solidFill>
                  <a:srgbClr val="000000"/>
                </a:solidFill>
              </a:rPr>
              <a:t>                            </a:t>
            </a:r>
          </a:p>
          <a:p>
            <a:pPr marL="87313" indent="-87313" algn="ctr">
              <a:lnSpc>
                <a:spcPct val="90000"/>
              </a:lnSpc>
            </a:pPr>
            <a:endParaRPr lang="en-US" sz="1600" b="1">
              <a:solidFill>
                <a:srgbClr val="FFFFFF"/>
              </a:solidFill>
            </a:endParaRPr>
          </a:p>
        </p:txBody>
      </p:sp>
      <p:sp>
        <p:nvSpPr>
          <p:cNvPr id="81925" name="Rectangle 34"/>
          <p:cNvSpPr>
            <a:spLocks noChangeArrowheads="1"/>
          </p:cNvSpPr>
          <p:nvPr/>
        </p:nvSpPr>
        <p:spPr bwMode="auto">
          <a:xfrm>
            <a:off x="323850" y="1117600"/>
            <a:ext cx="8424863" cy="4111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3075" y="1884363"/>
            <a:ext cx="8275638" cy="2674937"/>
            <a:chOff x="325" y="344"/>
            <a:chExt cx="5213" cy="1685"/>
          </a:xfrm>
        </p:grpSpPr>
        <p:pic>
          <p:nvPicPr>
            <p:cNvPr id="8193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5" y="350"/>
              <a:ext cx="2465" cy="1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35" name="textruta 1"/>
            <p:cNvSpPr txBox="1">
              <a:spLocks noChangeArrowheads="1"/>
            </p:cNvSpPr>
            <p:nvPr/>
          </p:nvSpPr>
          <p:spPr bwMode="auto">
            <a:xfrm>
              <a:off x="548" y="1635"/>
              <a:ext cx="63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 dirty="0" smtClean="0">
                  <a:solidFill>
                    <a:srgbClr val="000000"/>
                  </a:solidFill>
                </a:rPr>
                <a:t>P=0.14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  <p:sp>
          <p:nvSpPr>
            <p:cNvPr id="81936" name="textruta 2"/>
            <p:cNvSpPr txBox="1">
              <a:spLocks noChangeArrowheads="1"/>
            </p:cNvSpPr>
            <p:nvPr/>
          </p:nvSpPr>
          <p:spPr bwMode="auto">
            <a:xfrm>
              <a:off x="1093" y="1635"/>
              <a:ext cx="5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>
                  <a:solidFill>
                    <a:srgbClr val="000000"/>
                  </a:solidFill>
                </a:rPr>
                <a:t>P=0.06</a:t>
              </a:r>
              <a:endParaRPr 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81937" name="textruta 3"/>
            <p:cNvSpPr txBox="1">
              <a:spLocks noChangeArrowheads="1"/>
            </p:cNvSpPr>
            <p:nvPr/>
          </p:nvSpPr>
          <p:spPr bwMode="auto">
            <a:xfrm>
              <a:off x="1637" y="1635"/>
              <a:ext cx="70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>
                  <a:solidFill>
                    <a:srgbClr val="000000"/>
                  </a:solidFill>
                </a:rPr>
                <a:t>P=0.004</a:t>
              </a:r>
              <a:endParaRPr 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81938" name="textruta 4"/>
            <p:cNvSpPr txBox="1">
              <a:spLocks noChangeArrowheads="1"/>
            </p:cNvSpPr>
            <p:nvPr/>
          </p:nvSpPr>
          <p:spPr bwMode="auto">
            <a:xfrm>
              <a:off x="2212" y="1629"/>
              <a:ext cx="60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>
                  <a:solidFill>
                    <a:srgbClr val="000000"/>
                  </a:solidFill>
                </a:rPr>
                <a:t>P=0.005</a:t>
              </a:r>
              <a:endParaRPr lang="en-US" sz="1400" b="1">
                <a:solidFill>
                  <a:srgbClr val="000000"/>
                </a:solidFill>
              </a:endParaRPr>
            </a:p>
          </p:txBody>
        </p:sp>
        <p:pic>
          <p:nvPicPr>
            <p:cNvPr id="81939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14" y="344"/>
              <a:ext cx="2474" cy="1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40" name="textruta 5"/>
            <p:cNvSpPr txBox="1">
              <a:spLocks noChangeArrowheads="1"/>
            </p:cNvSpPr>
            <p:nvPr/>
          </p:nvSpPr>
          <p:spPr bwMode="auto">
            <a:xfrm>
              <a:off x="3179" y="1639"/>
              <a:ext cx="72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>
                  <a:solidFill>
                    <a:srgbClr val="000000"/>
                  </a:solidFill>
                </a:rPr>
                <a:t>P=0.005</a:t>
              </a:r>
              <a:endParaRPr 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81941" name="textruta 6"/>
            <p:cNvSpPr txBox="1">
              <a:spLocks noChangeArrowheads="1"/>
            </p:cNvSpPr>
            <p:nvPr/>
          </p:nvSpPr>
          <p:spPr bwMode="auto">
            <a:xfrm>
              <a:off x="3813" y="1639"/>
              <a:ext cx="5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>
                  <a:solidFill>
                    <a:srgbClr val="000000"/>
                  </a:solidFill>
                </a:rPr>
                <a:t>P=0.14</a:t>
              </a:r>
              <a:endParaRPr 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81942" name="textruta 7"/>
            <p:cNvSpPr txBox="1">
              <a:spLocks noChangeArrowheads="1"/>
            </p:cNvSpPr>
            <p:nvPr/>
          </p:nvSpPr>
          <p:spPr bwMode="auto">
            <a:xfrm>
              <a:off x="4377" y="1630"/>
              <a:ext cx="6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 dirty="0" smtClean="0">
                  <a:solidFill>
                    <a:srgbClr val="000000"/>
                  </a:solidFill>
                </a:rPr>
                <a:t>P=0.06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  <p:sp>
          <p:nvSpPr>
            <p:cNvPr id="81943" name="textruta 8"/>
            <p:cNvSpPr txBox="1">
              <a:spLocks noChangeArrowheads="1"/>
            </p:cNvSpPr>
            <p:nvPr/>
          </p:nvSpPr>
          <p:spPr bwMode="auto">
            <a:xfrm>
              <a:off x="4921" y="1638"/>
              <a:ext cx="6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sv-SE" sz="1400" b="1" dirty="0" smtClean="0">
                  <a:solidFill>
                    <a:srgbClr val="000000"/>
                  </a:solidFill>
                </a:rPr>
                <a:t>P=0.04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81927" name="Text Box 32"/>
          <p:cNvSpPr txBox="1">
            <a:spLocks noChangeArrowheads="1"/>
          </p:cNvSpPr>
          <p:nvPr/>
        </p:nvSpPr>
        <p:spPr bwMode="auto">
          <a:xfrm>
            <a:off x="3713163" y="6124575"/>
            <a:ext cx="4595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b="1">
                <a:solidFill>
                  <a:srgbClr val="000000"/>
                </a:solidFill>
              </a:rPr>
              <a:t>Sonestedt </a:t>
            </a:r>
            <a:r>
              <a:rPr lang="sv-SE" b="1" i="1">
                <a:solidFill>
                  <a:srgbClr val="000000"/>
                </a:solidFill>
              </a:rPr>
              <a:t>et al.</a:t>
            </a:r>
            <a:r>
              <a:rPr lang="sv-SE" b="1">
                <a:solidFill>
                  <a:srgbClr val="000000"/>
                </a:solidFill>
              </a:rPr>
              <a:t> J. Clin Endo Metab 2012</a:t>
            </a:r>
          </a:p>
        </p:txBody>
      </p:sp>
      <p:sp>
        <p:nvSpPr>
          <p:cNvPr id="81928" name="Text Box 15"/>
          <p:cNvSpPr txBox="1">
            <a:spLocks noChangeArrowheads="1"/>
          </p:cNvSpPr>
          <p:nvPr/>
        </p:nvSpPr>
        <p:spPr bwMode="auto">
          <a:xfrm>
            <a:off x="1531938" y="1514475"/>
            <a:ext cx="6738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b="1" i="1" dirty="0">
                <a:solidFill>
                  <a:srgbClr val="0000FF"/>
                </a:solidFill>
              </a:rPr>
              <a:t>P-interaction = 0.0006         </a:t>
            </a:r>
            <a:r>
              <a:rPr lang="sv-SE" b="1" i="1" dirty="0" smtClean="0">
                <a:solidFill>
                  <a:srgbClr val="0000FF"/>
                </a:solidFill>
              </a:rPr>
              <a:t>               </a:t>
            </a:r>
            <a:r>
              <a:rPr lang="sv-SE" b="1" i="1" dirty="0">
                <a:solidFill>
                  <a:srgbClr val="0000FF"/>
                </a:solidFill>
              </a:rPr>
              <a:t>P-interaction = 0.0005</a:t>
            </a:r>
          </a:p>
        </p:txBody>
      </p:sp>
      <p:sp>
        <p:nvSpPr>
          <p:cNvPr id="81929" name="Text Box 14"/>
          <p:cNvSpPr txBox="1">
            <a:spLocks noChangeArrowheads="1"/>
          </p:cNvSpPr>
          <p:nvPr/>
        </p:nvSpPr>
        <p:spPr bwMode="auto">
          <a:xfrm>
            <a:off x="1908175" y="1125538"/>
            <a:ext cx="1379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2000" b="1">
                <a:solidFill>
                  <a:srgbClr val="FF3300"/>
                </a:solidFill>
              </a:rPr>
              <a:t>Fat intake</a:t>
            </a:r>
            <a:endParaRPr lang="sv-SE" sz="2000" b="1">
              <a:solidFill>
                <a:srgbClr val="3366FF"/>
              </a:solidFill>
            </a:endParaRPr>
          </a:p>
        </p:txBody>
      </p:sp>
      <p:sp>
        <p:nvSpPr>
          <p:cNvPr id="81930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7693025" cy="1100138"/>
          </a:xfrm>
        </p:spPr>
        <p:txBody>
          <a:bodyPr/>
          <a:lstStyle/>
          <a:p>
            <a:pPr eaLnBrk="1" hangingPunct="1"/>
            <a:r>
              <a:rPr lang="sv-SE" sz="3600" i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GIPR</a:t>
            </a:r>
            <a:r>
              <a:rPr lang="sv-SE" sz="360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and carbohydrate/fat intake</a:t>
            </a: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611188" y="4905375"/>
            <a:ext cx="8172450" cy="6461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cs typeface="Arial" charset="0"/>
              </a:rPr>
              <a:t>Neither low-fat nor low-carbohydrate diet will be effective for prevention of type 2 diabetes in all individuals</a:t>
            </a:r>
            <a:endParaRPr lang="en-US" b="1" i="1" dirty="0">
              <a:solidFill>
                <a:srgbClr val="FF00FF"/>
              </a:solidFill>
              <a:cs typeface="Arial" charset="0"/>
            </a:endParaRPr>
          </a:p>
        </p:txBody>
      </p:sp>
      <p:sp>
        <p:nvSpPr>
          <p:cNvPr id="81932" name="Text Box 14"/>
          <p:cNvSpPr txBox="1">
            <a:spLocks noChangeArrowheads="1"/>
          </p:cNvSpPr>
          <p:nvPr/>
        </p:nvSpPr>
        <p:spPr bwMode="auto">
          <a:xfrm>
            <a:off x="5292080" y="1196752"/>
            <a:ext cx="28055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2000" b="1" dirty="0">
                <a:solidFill>
                  <a:srgbClr val="FF3300"/>
                </a:solidFill>
              </a:rPr>
              <a:t>Carbohydrate intake </a:t>
            </a:r>
            <a:endParaRPr lang="sv-SE" sz="2000" b="1" dirty="0">
              <a:solidFill>
                <a:srgbClr val="3366FF"/>
              </a:solidFill>
            </a:endParaRPr>
          </a:p>
        </p:txBody>
      </p:sp>
      <p:pic>
        <p:nvPicPr>
          <p:cNvPr id="81933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188" y="0"/>
            <a:ext cx="9715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96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3514" y="0"/>
            <a:ext cx="9397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5118" y="1988840"/>
            <a:ext cx="8640960" cy="3674852"/>
          </a:xfrm>
          <a:prstGeom prst="rect">
            <a:avLst/>
          </a:prstGeom>
          <a:solidFill>
            <a:srgbClr val="FF00FF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 marL="900113" indent="-536575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sv-SE" sz="3200" b="1" dirty="0" smtClean="0">
              <a:solidFill>
                <a:schemeClr val="bg1"/>
              </a:solidFill>
              <a:cs typeface="Tahoma" pitchFamily="34" charset="0"/>
            </a:endParaRPr>
          </a:p>
          <a:p>
            <a:pPr marL="900113" indent="-536575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Dietary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fiber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intake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may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modify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the risk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of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T2D and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associated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metabolic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traits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by </a:t>
            </a:r>
            <a:r>
              <a:rPr lang="sv-SE" sz="3200" b="1" i="1" dirty="0">
                <a:solidFill>
                  <a:schemeClr val="bg1"/>
                </a:solidFill>
                <a:cs typeface="Tahoma" pitchFamily="34" charset="0"/>
              </a:rPr>
              <a:t>TCF7L2 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risk variant  </a:t>
            </a:r>
            <a:endParaRPr lang="sv-SE" sz="3200" b="1" dirty="0" smtClean="0">
              <a:solidFill>
                <a:schemeClr val="bg1"/>
              </a:solidFill>
              <a:cs typeface="Tahoma" pitchFamily="34" charset="0"/>
            </a:endParaRPr>
          </a:p>
          <a:p>
            <a:pPr marL="900113" indent="-536575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Association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between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dietary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carbohydrates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and fats and T2D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may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be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dependent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on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genetic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>
                <a:solidFill>
                  <a:schemeClr val="bg1"/>
                </a:solidFill>
                <a:cs typeface="Tahoma" pitchFamily="34" charset="0"/>
              </a:rPr>
              <a:t>factors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 (</a:t>
            </a:r>
            <a:r>
              <a:rPr lang="sv-SE" sz="3200" b="1" i="1" dirty="0">
                <a:solidFill>
                  <a:schemeClr val="bg1"/>
                </a:solidFill>
                <a:cs typeface="Tahoma" pitchFamily="34" charset="0"/>
              </a:rPr>
              <a:t>GIPR</a:t>
            </a:r>
            <a:r>
              <a:rPr lang="sv-SE" sz="3200" b="1" dirty="0">
                <a:solidFill>
                  <a:schemeClr val="bg1"/>
                </a:solidFill>
                <a:cs typeface="Tahoma" pitchFamily="34" charset="0"/>
              </a:rPr>
              <a:t>)</a:t>
            </a:r>
          </a:p>
          <a:p>
            <a:pPr marL="900113" indent="-536575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sv-SE" sz="4000" b="1" dirty="0">
              <a:solidFill>
                <a:schemeClr val="bg1"/>
              </a:solidFill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6405" y="419180"/>
            <a:ext cx="46383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600" dirty="0" err="1" smtClean="0">
                <a:solidFill>
                  <a:schemeClr val="bg1"/>
                </a:solidFill>
                <a:latin typeface="French Script MT" panose="03020402040607040605" pitchFamily="66" charset="0"/>
              </a:rPr>
              <a:t>Conclusion</a:t>
            </a:r>
            <a:r>
              <a:rPr lang="sv-SE" sz="9600" dirty="0" smtClean="0">
                <a:solidFill>
                  <a:schemeClr val="bg1"/>
                </a:solidFill>
                <a:latin typeface="French Script MT" panose="03020402040607040605" pitchFamily="66" charset="0"/>
              </a:rPr>
              <a:t> 2</a:t>
            </a:r>
            <a:endParaRPr lang="sv-SE" sz="9600" dirty="0">
              <a:solidFill>
                <a:schemeClr val="bg1"/>
              </a:solidFill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9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687610"/>
          </a:xfr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Autofit/>
          </a:bodyPr>
          <a:lstStyle/>
          <a:p>
            <a:r>
              <a:rPr lang="sv-SE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Chr9p21 and CVD</a:t>
            </a:r>
            <a:endParaRPr 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708525"/>
          </a:xfrm>
          <a:noFill/>
        </p:spPr>
        <p:txBody>
          <a:bodyPr>
            <a:normAutofit fontScale="85000" lnSpcReduction="10000"/>
          </a:bodyPr>
          <a:lstStyle/>
          <a:p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The 9p21 visar starkast association med risken för kardiovaskulärsjukdom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vår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population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är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homozygota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bärare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risk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allelen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30-40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ökad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risk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för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kardiovaskulärsjukdom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Riskökningen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är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oberoende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kända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riskfaktorer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såsom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(LDL, HDL,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diabetes,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eller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högt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bloodtryck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Mekanismen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för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riskökningen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är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okänd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50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75656" y="488660"/>
            <a:ext cx="59683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Malmö Diet and Cancer Study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455925"/>
              </p:ext>
            </p:extLst>
          </p:nvPr>
        </p:nvGraphicFramePr>
        <p:xfrm>
          <a:off x="1619672" y="1196752"/>
          <a:ext cx="5832647" cy="55222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78585"/>
                <a:gridCol w="1654062"/>
              </a:tblGrid>
              <a:tr h="2504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FF00"/>
                          </a:solidFill>
                          <a:effectLst/>
                        </a:rPr>
                        <a:t>Variable</a:t>
                      </a: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sv-SE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FF00"/>
                          </a:solidFill>
                          <a:effectLst/>
                        </a:rPr>
                        <a:t>N (%)</a:t>
                      </a: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sv-SE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  <a:tr h="782613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Gender, </a:t>
                      </a:r>
                      <a:r>
                        <a:rPr lang="en-US" sz="1600" dirty="0">
                          <a:effectLst/>
                        </a:rPr>
                        <a:t>n (%)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   </a:t>
                      </a:r>
                      <a:r>
                        <a:rPr lang="en-US" sz="1600" dirty="0" smtClean="0">
                          <a:effectLst/>
                        </a:rPr>
                        <a:t>Men</a:t>
                      </a:r>
                      <a:r>
                        <a:rPr lang="en-US" sz="1600" dirty="0">
                          <a:effectLst/>
                        </a:rPr>
                        <a:t/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 smtClean="0">
                          <a:effectLst/>
                        </a:rPr>
                        <a:t>   Women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9455 (37.9)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15489 (62.1)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  <a:tr h="26087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Age, years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58.0 (7.7)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  <a:tr h="1043484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FF00"/>
                          </a:solidFill>
                          <a:effectLst/>
                        </a:rPr>
                        <a:t>Chromosome 9p21 SNP, </a:t>
                      </a:r>
                      <a:r>
                        <a:rPr lang="en-US" sz="1600" dirty="0">
                          <a:solidFill>
                            <a:srgbClr val="FFFF00"/>
                          </a:solidFill>
                          <a:effectLst/>
                        </a:rPr>
                        <a:t>n (%)</a:t>
                      </a:r>
                      <a:endParaRPr lang="sv-SE" sz="16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0 risk </a:t>
                      </a:r>
                      <a:r>
                        <a:rPr lang="en-US" sz="1600" dirty="0" smtClean="0">
                          <a:effectLst/>
                        </a:rPr>
                        <a:t>alleles: </a:t>
                      </a:r>
                      <a:r>
                        <a:rPr lang="en-US" sz="1600" dirty="0">
                          <a:effectLst/>
                        </a:rPr>
                        <a:t>A/A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   1 risk </a:t>
                      </a:r>
                      <a:r>
                        <a:rPr lang="en-US" sz="1600" dirty="0" smtClean="0">
                          <a:effectLst/>
                        </a:rPr>
                        <a:t>allele: </a:t>
                      </a:r>
                      <a:r>
                        <a:rPr lang="en-US" sz="1600" dirty="0">
                          <a:effectLst/>
                        </a:rPr>
                        <a:t>A/G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   2 risk </a:t>
                      </a:r>
                      <a:r>
                        <a:rPr lang="en-US" sz="1600" dirty="0" smtClean="0">
                          <a:effectLst/>
                        </a:rPr>
                        <a:t>alleles: </a:t>
                      </a:r>
                      <a:r>
                        <a:rPr lang="en-US" sz="1600" dirty="0">
                          <a:effectLst/>
                        </a:rPr>
                        <a:t>G/G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7609 (30.5)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12311 (49.4)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5024 (20.1)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  <a:tr h="1043484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FF00"/>
                          </a:solidFill>
                          <a:effectLst/>
                        </a:rPr>
                        <a:t>Smoking status, </a:t>
                      </a:r>
                      <a:r>
                        <a:rPr lang="en-US" sz="1600" dirty="0">
                          <a:solidFill>
                            <a:srgbClr val="FFFF00"/>
                          </a:solidFill>
                          <a:effectLst/>
                        </a:rPr>
                        <a:t>n (%)</a:t>
                      </a:r>
                      <a:endParaRPr lang="sv-SE" sz="16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</a:t>
                      </a:r>
                      <a:r>
                        <a:rPr lang="sv-SE" sz="1600" dirty="0" smtClean="0">
                          <a:effectLst/>
                        </a:rPr>
                        <a:t>Never </a:t>
                      </a:r>
                      <a:r>
                        <a:rPr lang="sv-SE" sz="1600" dirty="0" err="1" smtClean="0">
                          <a:effectLst/>
                        </a:rPr>
                        <a:t>smoker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</a:t>
                      </a:r>
                      <a:r>
                        <a:rPr lang="sv-SE" sz="1600" dirty="0" err="1" smtClean="0">
                          <a:effectLst/>
                        </a:rPr>
                        <a:t>Earlier</a:t>
                      </a:r>
                      <a:r>
                        <a:rPr lang="sv-SE" sz="1600" dirty="0" smtClean="0">
                          <a:effectLst/>
                        </a:rPr>
                        <a:t> </a:t>
                      </a:r>
                      <a:r>
                        <a:rPr lang="sv-SE" sz="1600" dirty="0" err="1" smtClean="0">
                          <a:effectLst/>
                        </a:rPr>
                        <a:t>smoker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</a:t>
                      </a:r>
                      <a:r>
                        <a:rPr lang="en-US" sz="1600" dirty="0" smtClean="0">
                          <a:effectLst/>
                        </a:rPr>
                        <a:t>Current smoker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9643 (38.7)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8300 (33.3)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7001 (28.1)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  <a:tr h="1826097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rgbClr val="FFFF00"/>
                          </a:solidFill>
                          <a:effectLst/>
                        </a:rPr>
                        <a:t>Utbildningsnivå</a:t>
                      </a:r>
                      <a:r>
                        <a:rPr lang="en-US" sz="1600" dirty="0" smtClean="0">
                          <a:solidFill>
                            <a:srgbClr val="FFFF00"/>
                          </a:solidFill>
                          <a:effectLst/>
                        </a:rPr>
                        <a:t>, </a:t>
                      </a:r>
                      <a:r>
                        <a:rPr lang="en-US" sz="1600" dirty="0">
                          <a:solidFill>
                            <a:srgbClr val="FFFF00"/>
                          </a:solidFill>
                          <a:effectLst/>
                        </a:rPr>
                        <a:t>n (%)</a:t>
                      </a:r>
                      <a:br>
                        <a:rPr lang="en-US" sz="1600" dirty="0">
                          <a:solidFill>
                            <a:srgbClr val="FFFF00"/>
                          </a:solidFill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   No elementary school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   Elementary school (6-8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Junior Sec. School (9-10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Advanced level (12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) 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At least one additional year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University degree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203 (0.8)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10123 (40.6)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6558 (26.3)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2237 (9.0)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2214 (8.9)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3609 (14.5)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  <a:tr h="260871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FF00"/>
                          </a:solidFill>
                          <a:effectLst/>
                        </a:rPr>
                        <a:t>Low physical activity level</a:t>
                      </a:r>
                      <a:r>
                        <a:rPr lang="en-US" sz="1600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4858 (19.5)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149" marR="591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430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725636"/>
              </p:ext>
            </p:extLst>
          </p:nvPr>
        </p:nvGraphicFramePr>
        <p:xfrm>
          <a:off x="191632" y="1439561"/>
          <a:ext cx="8684904" cy="5435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94264"/>
                <a:gridCol w="1772998"/>
                <a:gridCol w="1772998"/>
                <a:gridCol w="2344644"/>
              </a:tblGrid>
              <a:tr h="3737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CAD</a:t>
                      </a:r>
                      <a:b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</a:b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HR (95 % CI)</a:t>
                      </a:r>
                      <a:endParaRPr lang="sv-SE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Ischemic Stroke </a:t>
                      </a:r>
                      <a:endParaRPr lang="sv-SE" sz="2000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HR (95 % CI)</a:t>
                      </a:r>
                      <a:endParaRPr lang="sv-SE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FF00"/>
                          </a:solidFill>
                          <a:effectLst/>
                        </a:rPr>
                        <a:t>CVD mortality </a:t>
                      </a: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/>
                      </a:r>
                      <a:b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</a:br>
                      <a:r>
                        <a:rPr lang="en-US" sz="2000" dirty="0">
                          <a:solidFill>
                            <a:srgbClr val="FFFF00"/>
                          </a:solidFill>
                          <a:effectLst/>
                        </a:rPr>
                        <a:t>HR (95 % CI)</a:t>
                      </a:r>
                      <a:endParaRPr lang="sv-SE" sz="20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  <a:tr h="207613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Chr9p rs4977574</a:t>
                      </a:r>
                      <a:r>
                        <a:rPr lang="en-US" sz="1800" b="1" dirty="0">
                          <a:effectLst/>
                        </a:rPr>
                        <a:t>, per </a:t>
                      </a:r>
                      <a:r>
                        <a:rPr lang="en-US" sz="1800" b="1" dirty="0" err="1" smtClean="0">
                          <a:effectLst/>
                        </a:rPr>
                        <a:t>allel</a:t>
                      </a:r>
                      <a:endParaRPr lang="sv-SE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1.16 (1.09-1.23)</a:t>
                      </a:r>
                      <a:endParaRPr lang="sv-SE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1.12 (1.04-1.22)</a:t>
                      </a:r>
                      <a:endParaRPr lang="sv-SE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1.14 (1.05-1.24)</a:t>
                      </a:r>
                      <a:endParaRPr lang="sv-SE" sz="18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  <a:tr h="28848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  <a:tr h="207613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Smoking status 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  <a:tr h="415226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Former smoker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   Current smoker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1.21 (1.09-1.34)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2.01 (1.8-2.23)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1.02 (0.89-1.17)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1.65 (1.44-1.89)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1.27 (1.09-1.48)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2.67 (2.31-3.09)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  <a:tr h="182116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Highest education 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Elementary school (6-8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Junior Sec. School (9-10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Advanced level (12 </a:t>
                      </a:r>
                      <a:r>
                        <a:rPr lang="en-US" sz="1600" dirty="0" err="1">
                          <a:effectLst/>
                        </a:rPr>
                        <a:t>yrs</a:t>
                      </a:r>
                      <a:r>
                        <a:rPr lang="en-US" sz="1600" dirty="0">
                          <a:effectLst/>
                        </a:rPr>
                        <a:t>) 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At least one additional year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University degree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P for trend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0.97 (0.63-1.50)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0.81 (0.52-1.25)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0.75 (0.48-1.17)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0.75 (0.48-1.18)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0.63 (0.40-0.98)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&lt;0.001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0.53 (0.34-0.82)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0.45 (0.29-0.71)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0.38 (0.23-0.62)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0.40 (0.24-0.64)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0.35 (0.22-0.57)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&lt;0.001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0.82 (0.46-1.45)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0.68 (0.38-1.22)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0.58 (0.32-1.07)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0.54 (0.29-0.99)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0.55 (0.30-1.00)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&lt;0.001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  <a:tr h="1245678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Quintiles of PA score 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Q2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Q3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Q4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Q5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0.68 (0.60-0.78)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0.70 (0.62-0.80)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0.73 (0.64-0.83)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0.75 (0.67-0.85)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0.70 (0.59-0.83)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0.70 (0.59-0.83)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0.63 (0.53-0.75)</a:t>
                      </a:r>
                      <a:endParaRPr lang="sv-SE" sz="160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0.66 (0.56-0.78)</a:t>
                      </a:r>
                      <a:endParaRPr lang="sv-SE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0.62 (0.52-0.75)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0.64 (0.54-0.77)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0.63 (0.53-0.75)</a:t>
                      </a:r>
                      <a:endParaRPr lang="sv-SE" sz="1600" dirty="0">
                        <a:effectLst/>
                      </a:endParaRP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0.61 (0.51-0.72)</a:t>
                      </a:r>
                      <a:endParaRPr lang="sv-SE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56" marR="56056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69885" y="0"/>
            <a:ext cx="832839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Chr9p21 variant, smoking, </a:t>
            </a:r>
            <a:r>
              <a:rPr kumimoji="0" lang="sv-SE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low</a:t>
            </a: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v-SE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education</a:t>
            </a: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v-SE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level</a:t>
            </a: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kumimoji="0" lang="sv-SE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sv-SE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hysical</a:t>
            </a:r>
            <a:r>
              <a:rPr lang="sv-SE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sv-SE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inactivity</a:t>
            </a:r>
            <a:r>
              <a:rPr lang="sv-SE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sv-SE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increases</a:t>
            </a:r>
            <a:r>
              <a:rPr lang="sv-SE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the risk </a:t>
            </a:r>
            <a:r>
              <a:rPr lang="sv-SE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lang="sv-SE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CAD, stroke and CVD </a:t>
            </a:r>
            <a:r>
              <a:rPr lang="sv-SE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mortality</a:t>
            </a:r>
            <a:r>
              <a:rPr lang="sv-SE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in MDCS</a:t>
            </a:r>
            <a:endParaRPr kumimoji="0" lang="sv-SE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05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2113" y="-9808"/>
            <a:ext cx="8241397" cy="2387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Smoking modifies the risk increase of incident CVD by Chr9p21 </a:t>
            </a:r>
            <a:r>
              <a:rPr lang="sv-SE" sz="4000" b="1" dirty="0" smtClean="0">
                <a:solidFill>
                  <a:srgbClr val="FF0000"/>
                </a:solidFill>
              </a:rPr>
              <a:t>rs4977574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fi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4968552" cy="373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28254" y="6340594"/>
            <a:ext cx="327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/>
              <a:t>Hamrefors </a:t>
            </a:r>
            <a:r>
              <a:rPr lang="sv-SE" b="1" i="1" dirty="0" smtClean="0"/>
              <a:t>et al. </a:t>
            </a:r>
            <a:r>
              <a:rPr lang="sv-SE" b="1" dirty="0" smtClean="0"/>
              <a:t>submitted 2013</a:t>
            </a:r>
            <a:endParaRPr lang="en-US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5207099" y="2492896"/>
            <a:ext cx="4572000" cy="2904964"/>
            <a:chOff x="5207099" y="2492896"/>
            <a:chExt cx="4572000" cy="2904964"/>
          </a:xfrm>
        </p:grpSpPr>
        <p:pic>
          <p:nvPicPr>
            <p:cNvPr id="1027" name="Picture 3" descr="Fig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20072" y="2492896"/>
              <a:ext cx="3704893" cy="2566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>
            <a:xfrm>
              <a:off x="5207099" y="5059306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Folsom </a:t>
              </a:r>
              <a:r>
                <a:rPr lang="en-US" sz="1600" b="1" i="1" dirty="0">
                  <a:solidFill>
                    <a:srgbClr val="FF0000"/>
                  </a:solidFill>
                </a:rPr>
                <a:t>et al</a:t>
              </a:r>
              <a:r>
                <a:rPr lang="en-US" sz="1600" b="1" dirty="0">
                  <a:solidFill>
                    <a:srgbClr val="FF0000"/>
                  </a:solidFill>
                </a:rPr>
                <a:t>. </a:t>
              </a:r>
              <a:r>
                <a:rPr lang="en-US" sz="1600" b="1" i="1" dirty="0">
                  <a:solidFill>
                    <a:srgbClr val="FF0000"/>
                  </a:solidFill>
                </a:rPr>
                <a:t>Atherosclerosis</a:t>
              </a:r>
              <a:r>
                <a:rPr lang="en-US" sz="1600" b="1" dirty="0">
                  <a:solidFill>
                    <a:srgbClr val="FF0000"/>
                  </a:solidFill>
                </a:rPr>
                <a:t> 224:435-9, 2012 </a:t>
              </a:r>
              <a:endParaRPr lang="sv-SE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7504" y="2614888"/>
            <a:ext cx="994696" cy="258532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b="1" dirty="0" smtClean="0"/>
              <a:t>Never</a:t>
            </a:r>
          </a:p>
          <a:p>
            <a:r>
              <a:rPr lang="sv-SE" b="1" dirty="0" err="1" smtClean="0"/>
              <a:t>smokers</a:t>
            </a:r>
            <a:endParaRPr lang="sv-SE" b="1" dirty="0" smtClean="0"/>
          </a:p>
          <a:p>
            <a:endParaRPr lang="sv-SE" b="1" dirty="0"/>
          </a:p>
          <a:p>
            <a:endParaRPr lang="sv-SE" b="1" dirty="0" smtClean="0"/>
          </a:p>
          <a:p>
            <a:r>
              <a:rPr lang="sv-SE" b="1" dirty="0" smtClean="0"/>
              <a:t>Former</a:t>
            </a:r>
          </a:p>
          <a:p>
            <a:r>
              <a:rPr lang="sv-SE" b="1" dirty="0" err="1" smtClean="0"/>
              <a:t>smokers</a:t>
            </a:r>
            <a:endParaRPr lang="sv-SE" b="1" dirty="0" smtClean="0"/>
          </a:p>
          <a:p>
            <a:endParaRPr lang="sv-SE" b="1" dirty="0"/>
          </a:p>
          <a:p>
            <a:endParaRPr lang="sv-SE" b="1" dirty="0" smtClean="0"/>
          </a:p>
          <a:p>
            <a:r>
              <a:rPr lang="sv-SE" b="1" dirty="0" err="1" smtClean="0"/>
              <a:t>Smokers</a:t>
            </a:r>
            <a:endParaRPr lang="sv-SE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75656" y="6035210"/>
            <a:ext cx="48965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b="1" dirty="0" err="1" smtClean="0"/>
              <a:t>Hazard</a:t>
            </a:r>
            <a:r>
              <a:rPr lang="sv-SE" b="1" dirty="0" smtClean="0"/>
              <a:t> </a:t>
            </a:r>
            <a:r>
              <a:rPr lang="sv-SE" b="1" dirty="0" err="1" smtClean="0"/>
              <a:t>ratio</a:t>
            </a:r>
            <a:r>
              <a:rPr lang="sv-SE" b="1" dirty="0" smtClean="0"/>
              <a:t> per rs4977574 risk </a:t>
            </a:r>
            <a:r>
              <a:rPr lang="sv-SE" b="1" dirty="0" err="1" smtClean="0"/>
              <a:t>allele</a:t>
            </a:r>
            <a:endParaRPr lang="sv-SE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15616" y="5709437"/>
            <a:ext cx="39116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b="1" dirty="0" smtClean="0"/>
              <a:t>0.9      1.0        1.1       1.2        1.3        1.4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3695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7939" t="15548" r="22882" b="27359"/>
          <a:stretch/>
        </p:blipFill>
        <p:spPr>
          <a:xfrm>
            <a:off x="426860" y="188640"/>
            <a:ext cx="7866102" cy="36498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/>
          <a:srcRect l="6279" t="17516" r="21221" b="37203"/>
          <a:stretch/>
        </p:blipFill>
        <p:spPr>
          <a:xfrm>
            <a:off x="372082" y="3982527"/>
            <a:ext cx="7920880" cy="278137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9792" y="5085184"/>
            <a:ext cx="504056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60232" y="4977171"/>
            <a:ext cx="720080" cy="12241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311292"/>
              </p:ext>
            </p:extLst>
          </p:nvPr>
        </p:nvGraphicFramePr>
        <p:xfrm>
          <a:off x="262619" y="137160"/>
          <a:ext cx="8856984" cy="672084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{0660B408-B3CF-4A94-85FC-2B1E0A45F4A2}</a:tableStyleId>
              </a:tblPr>
              <a:tblGrid>
                <a:gridCol w="2736304"/>
                <a:gridCol w="1224136"/>
                <a:gridCol w="1258211"/>
                <a:gridCol w="1213063"/>
                <a:gridCol w="1705190"/>
                <a:gridCol w="720080"/>
              </a:tblGrid>
              <a:tr h="2917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 gridSpan="3">
                  <a:txBody>
                    <a:bodyPr/>
                    <a:lstStyle/>
                    <a:p>
                      <a:pPr marL="1778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Chr9p rs4977574 genotype</a:t>
                      </a:r>
                      <a:endParaRPr lang="en-US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AA</a:t>
                      </a:r>
                      <a:endParaRPr lang="en-US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AG</a:t>
                      </a:r>
                      <a:endParaRPr lang="en-US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GG</a:t>
                      </a:r>
                      <a:endParaRPr lang="en-US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HR </a:t>
                      </a:r>
                      <a:r>
                        <a:rPr lang="en-US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(95%CI)</a:t>
                      </a:r>
                      <a:r>
                        <a:rPr lang="en-US" sz="105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β </a:t>
                      </a:r>
                      <a:r>
                        <a:rPr lang="en-US" sz="105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(SE</a:t>
                      </a:r>
                      <a:r>
                        <a:rPr lang="en-US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05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1800" b="1" baseline="-25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trend</a:t>
                      </a:r>
                      <a:endParaRPr lang="en-US" sz="18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Total 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Number (%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women)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7335 (62.6)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11797 (62.3)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4864 (62.3)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Age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57.9 </a:t>
                      </a: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± 7.7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57.9 </a:t>
                      </a: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± 7.6</a:t>
                      </a:r>
                      <a:endParaRPr lang="en-US" sz="1400" b="0" dirty="0" smtClean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57.8 </a:t>
                      </a: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± 7.7</a:t>
                      </a:r>
                      <a:endParaRPr lang="en-US" sz="1400" b="0" dirty="0" smtClean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– 0.03 (0.07)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0.63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Incident CVD (%)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771 (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10.5)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1396 (11.8)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655 (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13.5)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1.15 (1.09-1.21)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9×10</a:t>
                      </a:r>
                      <a:r>
                        <a:rPr lang="en-US" sz="1400" b="1" baseline="30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–08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BMI (kg/m</a:t>
                      </a:r>
                      <a:r>
                        <a:rPr lang="en-US" sz="1600" baseline="30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25.7 ± 3.9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25.6 ± 3.9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25.7 ± 3.9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0.005 (0.035)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0.89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SBP (mmHg)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141 ± 20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141 ± 20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141 ± 20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0.21 (0.17)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0.20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DBP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(mmHg)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86 ± 10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85 ± 10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86 ± 10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0.03 (0.09)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0.70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F-glucose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kern="12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/L)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5.63 ± 0.84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5.63 ± 0.74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5.68 ± 1.00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0.02 (0.02)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0.29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LDL-cholesterol (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4.15 ± 1.00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4.19 ± 0.98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4.18 ± 0.97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0.01 (0.02)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0.38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HDL-cholesterol (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1.39 ± 0.37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1.40 ± 0.38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1.39 ± 0.36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0.001 (0.007)</a:t>
                      </a:r>
                      <a:endParaRPr lang="en-US" sz="1400" b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0.85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Triglycerides (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1.35 ± 0.73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1.32 ± 0.71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1.37 ± 0.90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0.002 (0.02)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0.52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Total energy intake  (kcal)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T>
                      <a:noFill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2280 ± 652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T>
                      <a:noFill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2274 ± 654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T>
                      <a:noFill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2276 ± 655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T>
                      <a:noFill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4.6 (13.3)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T>
                      <a:noFill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0.73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lnT>
                      <a:noFill/>
                    </a:lnT>
                    <a:solidFill>
                      <a:srgbClr val="CCFF99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Vegetables (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180 ± 98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182 ± 100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180 ± 99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– 0.12 (0.90)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0.90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Fruits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196±127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193±125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197±127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0.31 (1.14)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0.79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Alcohol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12.3 ± 13.2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12.7 ± 13.5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12.7 ± 13.6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0.17 (0.12)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0.17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Wine 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5.4±7.3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5.6±7.5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5.6±7.7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0.11 (0.07)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0.12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2843808" y="188640"/>
            <a:ext cx="3888432" cy="6768752"/>
          </a:xfrm>
          <a:prstGeom prst="roundRect">
            <a:avLst/>
          </a:prstGeom>
          <a:noFill/>
          <a:ln w="4762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ounded Rectangle 3"/>
          <p:cNvSpPr/>
          <p:nvPr/>
        </p:nvSpPr>
        <p:spPr>
          <a:xfrm rot="-1980000">
            <a:off x="251519" y="2935797"/>
            <a:ext cx="9073008" cy="1274440"/>
          </a:xfrm>
          <a:prstGeom prst="roundRect">
            <a:avLst/>
          </a:prstGeom>
          <a:solidFill>
            <a:srgbClr val="FF00FF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Chr9p rs4977574 </a:t>
            </a:r>
            <a:r>
              <a:rPr lang="sv-SE" sz="3600" dirty="0" err="1" smtClean="0">
                <a:solidFill>
                  <a:schemeClr val="bg1"/>
                </a:solidFill>
              </a:rPr>
              <a:t>does</a:t>
            </a:r>
            <a:r>
              <a:rPr lang="sv-SE" sz="3600" dirty="0" smtClean="0">
                <a:solidFill>
                  <a:schemeClr val="bg1"/>
                </a:solidFill>
              </a:rPr>
              <a:t> not </a:t>
            </a:r>
            <a:r>
              <a:rPr lang="sv-SE" sz="3600" dirty="0" err="1" smtClean="0">
                <a:solidFill>
                  <a:schemeClr val="bg1"/>
                </a:solidFill>
              </a:rPr>
              <a:t>associate</a:t>
            </a:r>
            <a:r>
              <a:rPr lang="sv-SE" sz="3600" dirty="0" smtClean="0">
                <a:solidFill>
                  <a:schemeClr val="bg1"/>
                </a:solidFill>
              </a:rPr>
              <a:t> </a:t>
            </a:r>
            <a:r>
              <a:rPr lang="sv-SE" sz="3600" dirty="0" err="1" smtClean="0">
                <a:solidFill>
                  <a:schemeClr val="bg1"/>
                </a:solidFill>
              </a:rPr>
              <a:t>with</a:t>
            </a:r>
            <a:r>
              <a:rPr lang="sv-SE" sz="3600" dirty="0" smtClean="0">
                <a:solidFill>
                  <a:schemeClr val="bg1"/>
                </a:solidFill>
              </a:rPr>
              <a:t> </a:t>
            </a:r>
            <a:r>
              <a:rPr lang="sv-SE" sz="3600" dirty="0" err="1" smtClean="0">
                <a:solidFill>
                  <a:schemeClr val="bg1"/>
                </a:solidFill>
              </a:rPr>
              <a:t>any</a:t>
            </a:r>
            <a:r>
              <a:rPr lang="sv-SE" sz="3600" dirty="0" smtClean="0">
                <a:solidFill>
                  <a:schemeClr val="bg1"/>
                </a:solidFill>
              </a:rPr>
              <a:t> </a:t>
            </a:r>
            <a:r>
              <a:rPr lang="sv-SE" sz="3600" dirty="0" err="1" smtClean="0">
                <a:solidFill>
                  <a:schemeClr val="bg1"/>
                </a:solidFill>
              </a:rPr>
              <a:t>of</a:t>
            </a:r>
            <a:r>
              <a:rPr lang="sv-SE" sz="3600" dirty="0" smtClean="0">
                <a:solidFill>
                  <a:schemeClr val="bg1"/>
                </a:solidFill>
              </a:rPr>
              <a:t> the </a:t>
            </a:r>
            <a:r>
              <a:rPr lang="sv-SE" sz="3600" dirty="0" err="1" smtClean="0">
                <a:solidFill>
                  <a:schemeClr val="bg1"/>
                </a:solidFill>
              </a:rPr>
              <a:t>classical</a:t>
            </a:r>
            <a:r>
              <a:rPr lang="sv-SE" sz="3600" dirty="0" smtClean="0">
                <a:solidFill>
                  <a:schemeClr val="bg1"/>
                </a:solidFill>
              </a:rPr>
              <a:t> CVD risk </a:t>
            </a:r>
            <a:r>
              <a:rPr lang="sv-SE" sz="3600" dirty="0" err="1" smtClean="0">
                <a:solidFill>
                  <a:schemeClr val="bg1"/>
                </a:solidFill>
              </a:rPr>
              <a:t>factors</a:t>
            </a:r>
            <a:r>
              <a:rPr lang="sv-SE" sz="3600" dirty="0" smtClean="0">
                <a:solidFill>
                  <a:schemeClr val="bg1"/>
                </a:solidFill>
              </a:rPr>
              <a:t> in MDCS</a:t>
            </a:r>
            <a:endParaRPr lang="sv-S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06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025526"/>
              </p:ext>
            </p:extLst>
          </p:nvPr>
        </p:nvGraphicFramePr>
        <p:xfrm>
          <a:off x="251519" y="496596"/>
          <a:ext cx="8553442" cy="603504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tableStyleId>{46F890A9-2807-4EBB-B81D-B2AA78EC7F39}</a:tableStyleId>
              </a:tblPr>
              <a:tblGrid>
                <a:gridCol w="2767085"/>
                <a:gridCol w="1465877"/>
                <a:gridCol w="1388726"/>
                <a:gridCol w="2005938"/>
                <a:gridCol w="925816"/>
              </a:tblGrid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Non-cases</a:t>
                      </a:r>
                      <a:endParaRPr lang="en-US" sz="20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Inc</a:t>
                      </a:r>
                      <a:r>
                        <a:rPr lang="en-US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CVD</a:t>
                      </a:r>
                      <a:endParaRPr lang="en-US" sz="20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HR 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(95%CI)</a:t>
                      </a:r>
                      <a:r>
                        <a:rPr lang="en-US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or </a:t>
                      </a:r>
                      <a:r>
                        <a:rPr lang="en-US" sz="2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β </a:t>
                      </a:r>
                      <a:r>
                        <a:rPr lang="en-US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(SE</a:t>
                      </a: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2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r>
                        <a:rPr lang="en-US" sz="2000" baseline="-250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trend</a:t>
                      </a:r>
                      <a:endParaRPr lang="en-US" sz="20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Number (%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women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21174 (64.9)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2822 (42.5)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Age (years)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57.3 </a:t>
                      </a: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± 7.6</a:t>
                      </a:r>
                      <a:endParaRPr lang="en-US" sz="1400" b="0" dirty="0" smtClean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62.0 </a:t>
                      </a:r>
                      <a:r>
                        <a:rPr lang="en-U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± 7.0</a:t>
                      </a:r>
                      <a:endParaRPr lang="en-US" sz="1400" b="0" dirty="0" smtClean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v-SE" sz="1400" b="0" dirty="0" smtClean="0"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4.68 (0.15)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&lt;0.00001</a:t>
                      </a:r>
                      <a:endParaRPr lang="en-US" sz="1400" b="1" dirty="0" smtClean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BMI (kg/m</a:t>
                      </a:r>
                      <a:r>
                        <a:rPr lang="en-US" sz="1600" baseline="30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3.9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26.4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&lt;0.00001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Systolic blood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pressure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20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6.13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&lt;0.00001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Diastolic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blood pressure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± 10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2.63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&lt;0.00001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Fp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-Glucose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kern="12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/L)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5.62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5.81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LDL-cholesterol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4.16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4.33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0.05)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/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HDL-cholesterol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/L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1.41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1.26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0.34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-0.10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&lt;0.00001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Triglycerides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mmol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/L)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0.0004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Total 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energy intake 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(kcal)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2264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2369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 (12)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Vegetable intake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100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 (2.0)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Fruit intake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 ± 126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 ± 126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6.4 (2.5)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Alcohol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intake </a:t>
                      </a:r>
                      <a:r>
                        <a:rPr lang="en-US" sz="1600" kern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12.4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13.7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0.34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11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Wine</a:t>
                      </a:r>
                      <a:r>
                        <a:rPr lang="en-US" sz="1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intake</a:t>
                      </a:r>
                      <a:r>
                        <a:rPr lang="en-US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(g/day)</a:t>
                      </a:r>
                      <a:endParaRPr lang="en-US" sz="160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 ± 7.5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 ± 7.3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0.50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0.16)</a:t>
                      </a:r>
                      <a:endParaRPr lang="en-US" sz="1400" b="0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sz="1400" b="1" dirty="0"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53942" marR="53942" marT="0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50116" y="546754"/>
            <a:ext cx="1827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smtClean="0"/>
              <a:t>CVD status</a:t>
            </a:r>
            <a:endParaRPr lang="sv-SE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059832" y="476672"/>
            <a:ext cx="2808312" cy="6192688"/>
          </a:xfrm>
          <a:prstGeom prst="roundRect">
            <a:avLst/>
          </a:prstGeom>
          <a:noFill/>
          <a:ln w="57150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366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6936" y="1539678"/>
            <a:ext cx="2339753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>
                <a:solidFill>
                  <a:srgbClr val="FF0000"/>
                </a:solidFill>
              </a:rPr>
              <a:t>P</a:t>
            </a:r>
            <a:r>
              <a:rPr lang="sv-SE" sz="2400" b="1" baseline="-25000" dirty="0" smtClean="0">
                <a:solidFill>
                  <a:srgbClr val="FF0000"/>
                </a:solidFill>
              </a:rPr>
              <a:t>interaktion</a:t>
            </a:r>
            <a:r>
              <a:rPr lang="sv-SE" sz="2400" b="1" dirty="0" smtClean="0">
                <a:solidFill>
                  <a:srgbClr val="FF0000"/>
                </a:solidFill>
              </a:rPr>
              <a:t> = 0.034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51520" y="260648"/>
            <a:ext cx="8568952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raction between Chr9p rs4977574 </a:t>
            </a:r>
            <a:endParaRPr lang="en-US" sz="3600" b="1" dirty="0">
              <a:solidFill>
                <a:srgbClr val="FF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vegetable intake on CVD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51935"/>
            <a:ext cx="374967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48" y="1251935"/>
            <a:ext cx="374967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4165926916"/>
              </p:ext>
            </p:extLst>
          </p:nvPr>
        </p:nvGraphicFramePr>
        <p:xfrm>
          <a:off x="1043608" y="3144277"/>
          <a:ext cx="6448394" cy="3403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191662" y="5863076"/>
            <a:ext cx="1101050" cy="25391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P=0.001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26486" y="5482982"/>
            <a:ext cx="932452" cy="25391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P=0.000002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42542" y="5103919"/>
            <a:ext cx="650170" cy="25391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P=0.20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20902" y="6116992"/>
            <a:ext cx="954953" cy="25391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P=0.0002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08389" y="6243950"/>
            <a:ext cx="758214" cy="25391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P=0.008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95875" y="6354664"/>
            <a:ext cx="758214" cy="25391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</a:rPr>
              <a:t>P=0.30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08" y="5229200"/>
            <a:ext cx="57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ref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215" name="Picture 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860"/>
            <a:ext cx="374967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17" name="Picture 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09937"/>
            <a:ext cx="374967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196091" y="1348600"/>
            <a:ext cx="3122093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>
                <a:solidFill>
                  <a:srgbClr val="FF0000"/>
                </a:solidFill>
              </a:rPr>
              <a:t>P</a:t>
            </a:r>
            <a:r>
              <a:rPr lang="sv-SE" sz="2400" b="1" baseline="-25000" dirty="0" smtClean="0">
                <a:solidFill>
                  <a:srgbClr val="FF0000"/>
                </a:solidFill>
              </a:rPr>
              <a:t>interaction</a:t>
            </a:r>
            <a:r>
              <a:rPr lang="sv-SE" sz="2400" b="1" dirty="0" smtClean="0">
                <a:solidFill>
                  <a:srgbClr val="FF0000"/>
                </a:solidFill>
              </a:rPr>
              <a:t> = 0.017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2130666929"/>
              </p:ext>
            </p:extLst>
          </p:nvPr>
        </p:nvGraphicFramePr>
        <p:xfrm>
          <a:off x="1607838" y="3202860"/>
          <a:ext cx="5928320" cy="3468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660232" y="6093296"/>
            <a:ext cx="700273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P=0.22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9189" y="5753126"/>
            <a:ext cx="700273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P=0.051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34284" y="5369904"/>
            <a:ext cx="910355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P=3.4 </a:t>
            </a:r>
            <a:r>
              <a:rPr lang="en-US" sz="1050" b="1" dirty="0">
                <a:solidFill>
                  <a:schemeClr val="bg1"/>
                </a:solidFill>
              </a:rPr>
              <a:t>×10</a:t>
            </a:r>
            <a:r>
              <a:rPr lang="en-US" sz="1050" b="1" baseline="30000" dirty="0">
                <a:solidFill>
                  <a:schemeClr val="bg1"/>
                </a:solidFill>
              </a:rPr>
              <a:t>-8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19872" y="6604084"/>
            <a:ext cx="910355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P=3.9 </a:t>
            </a:r>
            <a:r>
              <a:rPr lang="en-US" sz="1050" b="1" dirty="0">
                <a:solidFill>
                  <a:schemeClr val="bg1"/>
                </a:solidFill>
              </a:rPr>
              <a:t>×</a:t>
            </a:r>
            <a:r>
              <a:rPr lang="en-US" sz="1050" b="1" dirty="0" smtClean="0">
                <a:solidFill>
                  <a:schemeClr val="bg1"/>
                </a:solidFill>
              </a:rPr>
              <a:t>10</a:t>
            </a:r>
            <a:r>
              <a:rPr lang="en-US" sz="1050" b="1" baseline="30000" dirty="0" smtClean="0">
                <a:solidFill>
                  <a:schemeClr val="bg1"/>
                </a:solidFill>
              </a:rPr>
              <a:t>-6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76056" y="6604084"/>
            <a:ext cx="910355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P=0.001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67744" y="6453336"/>
            <a:ext cx="700273" cy="2539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P=0.87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48287" y="5526989"/>
            <a:ext cx="57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3322" y="386104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HR </a:t>
            </a:r>
            <a:endParaRPr lang="sv-SE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51520" y="260648"/>
            <a:ext cx="8568952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raction between Chr9p rs4977574 </a:t>
            </a:r>
            <a:endParaRPr lang="en-US" sz="3600" b="1" dirty="0">
              <a:solidFill>
                <a:srgbClr val="FF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wine intake on CVD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4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3514" y="0"/>
            <a:ext cx="9397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9554" y="1988840"/>
            <a:ext cx="8791378" cy="3637919"/>
          </a:xfrm>
          <a:prstGeom prst="rect">
            <a:avLst/>
          </a:prstGeom>
          <a:solidFill>
            <a:srgbClr val="FF00FF">
              <a:alpha val="73000"/>
            </a:srgbClr>
          </a:solidFill>
        </p:spPr>
        <p:txBody>
          <a:bodyPr wrap="square" rtlCol="0">
            <a:spAutoFit/>
          </a:bodyPr>
          <a:lstStyle/>
          <a:p>
            <a:pPr marL="457200" indent="-457200" eaLnBrk="0" hangingPunct="0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Our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results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indicate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that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the Chr9p21 risk variant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interacts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with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several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environmental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factors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on the risk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of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CVD</a:t>
            </a:r>
          </a:p>
          <a:p>
            <a:pPr eaLnBrk="0" hangingPunct="0">
              <a:lnSpc>
                <a:spcPct val="80000"/>
              </a:lnSpc>
              <a:defRPr/>
            </a:pPr>
            <a:endParaRPr lang="sv-SE" sz="3200" b="1" dirty="0" smtClean="0">
              <a:solidFill>
                <a:schemeClr val="bg1"/>
              </a:solidFill>
              <a:cs typeface="Tahoma" pitchFamily="34" charset="0"/>
            </a:endParaRPr>
          </a:p>
          <a:p>
            <a:pPr marL="457200" indent="-457200" eaLnBrk="0" hangingPunct="0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Chr9p21 risk variant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had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significantly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higher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risk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increase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for CVD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among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individuals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who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:</a:t>
            </a:r>
          </a:p>
          <a:p>
            <a:pPr marL="1371600" lvl="2" indent="-457200" eaLnBrk="0" hangingPunct="0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Never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smoke</a:t>
            </a:r>
            <a:endParaRPr lang="sv-SE" sz="3200" b="1" dirty="0" smtClean="0">
              <a:solidFill>
                <a:schemeClr val="bg1"/>
              </a:solidFill>
              <a:cs typeface="Tahoma" pitchFamily="34" charset="0"/>
            </a:endParaRPr>
          </a:p>
          <a:p>
            <a:pPr marL="1371600" lvl="2" indent="-457200" eaLnBrk="0" hangingPunct="0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Have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a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high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intake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of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vedgetables</a:t>
            </a: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</a:t>
            </a:r>
          </a:p>
          <a:p>
            <a:pPr marL="1371600" lvl="2" indent="-457200" eaLnBrk="0" hangingPunct="0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v-SE" sz="3200" b="1" dirty="0" smtClean="0">
                <a:solidFill>
                  <a:schemeClr val="bg1"/>
                </a:solidFill>
                <a:cs typeface="Tahoma" pitchFamily="34" charset="0"/>
              </a:rPr>
              <a:t> Never drink </a:t>
            </a:r>
            <a:r>
              <a:rPr lang="sv-SE" sz="3200" b="1" dirty="0" err="1" smtClean="0">
                <a:solidFill>
                  <a:schemeClr val="bg1"/>
                </a:solidFill>
                <a:cs typeface="Tahoma" pitchFamily="34" charset="0"/>
              </a:rPr>
              <a:t>wine</a:t>
            </a:r>
            <a:endParaRPr lang="sv-SE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6405" y="419180"/>
            <a:ext cx="49589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600" dirty="0" err="1" smtClean="0">
                <a:solidFill>
                  <a:schemeClr val="bg1"/>
                </a:solidFill>
                <a:latin typeface="French Script MT" panose="03020402040607040605" pitchFamily="66" charset="0"/>
              </a:rPr>
              <a:t>Conclusions</a:t>
            </a:r>
            <a:r>
              <a:rPr lang="sv-SE" sz="9600" dirty="0" smtClean="0">
                <a:solidFill>
                  <a:schemeClr val="bg1"/>
                </a:solidFill>
                <a:latin typeface="French Script MT" panose="03020402040607040605" pitchFamily="66" charset="0"/>
              </a:rPr>
              <a:t> 3</a:t>
            </a:r>
            <a:endParaRPr lang="sv-SE" sz="9600" dirty="0">
              <a:solidFill>
                <a:schemeClr val="bg1"/>
              </a:solidFill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28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260648"/>
            <a:ext cx="10382250" cy="778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31850" y="93663"/>
            <a:ext cx="4430713" cy="2893100"/>
          </a:xfrm>
          <a:prstGeom prst="rect">
            <a:avLst/>
          </a:prstGeom>
          <a:solidFill>
            <a:schemeClr val="accent4">
              <a:lumMod val="60000"/>
              <a:lumOff val="40000"/>
              <a:alpha val="65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400" b="1" u="sng" kern="0" dirty="0">
                <a:solidFill>
                  <a:prstClr val="black"/>
                </a:solidFill>
                <a:latin typeface="Tahoma"/>
                <a:ea typeface="+mj-ea"/>
                <a:cs typeface="+mj-cs"/>
              </a:rPr>
              <a:t>Diabetes and CVD– </a:t>
            </a:r>
            <a:r>
              <a:rPr lang="sv-SE" sz="1400" b="1" u="sng" kern="0" dirty="0" err="1">
                <a:solidFill>
                  <a:prstClr val="black"/>
                </a:solidFill>
                <a:latin typeface="Tahoma"/>
                <a:ea typeface="+mj-ea"/>
                <a:cs typeface="+mj-cs"/>
              </a:rPr>
              <a:t>genetic</a:t>
            </a:r>
            <a:r>
              <a:rPr lang="sv-SE" sz="1400" b="1" u="sng" kern="0" dirty="0">
                <a:solidFill>
                  <a:prstClr val="black"/>
                </a:solidFill>
                <a:latin typeface="Tahoma"/>
                <a:ea typeface="+mj-ea"/>
                <a:cs typeface="+mj-cs"/>
              </a:rPr>
              <a:t> </a:t>
            </a:r>
            <a:r>
              <a:rPr lang="sv-SE" sz="1400" b="1" u="sng" kern="0" dirty="0" err="1">
                <a:solidFill>
                  <a:prstClr val="black"/>
                </a:solidFill>
                <a:latin typeface="Tahoma"/>
                <a:ea typeface="+mj-ea"/>
                <a:cs typeface="+mj-cs"/>
              </a:rPr>
              <a:t>epidemiology</a:t>
            </a:r>
            <a:endParaRPr lang="sv-SE" sz="1400" b="1" u="sng" kern="0" dirty="0">
              <a:solidFill>
                <a:prstClr val="black"/>
              </a:solidFill>
              <a:latin typeface="Tahoma"/>
              <a:ea typeface="+mj-ea"/>
              <a:cs typeface="+mj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kern="0" dirty="0">
                <a:latin typeface="Tahoma"/>
                <a:ea typeface="+mj-ea"/>
                <a:cs typeface="+mj-cs"/>
              </a:rPr>
              <a:t>Marju Orho-Melander, professor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Emily Sonestedt, post doc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Ulrica Ericson, </a:t>
            </a:r>
            <a:r>
              <a:rPr lang="sv-SE" sz="1200" b="1" kern="0" dirty="0" smtClean="0">
                <a:latin typeface="Tahoma"/>
                <a:ea typeface="+mj-ea"/>
                <a:cs typeface="+mj-cs"/>
              </a:rPr>
              <a:t>postdoc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kern="0" dirty="0" smtClean="0">
                <a:latin typeface="Tahoma"/>
                <a:ea typeface="+mj-ea"/>
                <a:cs typeface="+mj-cs"/>
              </a:rPr>
              <a:t>Ricardo Almond, MD, post doc</a:t>
            </a:r>
            <a:endParaRPr lang="sv-SE" sz="1200" b="1" kern="0" dirty="0">
              <a:latin typeface="Tahoma"/>
              <a:ea typeface="+mj-ea"/>
              <a:cs typeface="+mj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kern="0" dirty="0">
                <a:latin typeface="Tahoma"/>
                <a:ea typeface="+mj-ea"/>
                <a:cs typeface="+mj-cs"/>
              </a:rPr>
              <a:t>Malin Svensson, </a:t>
            </a:r>
            <a:r>
              <a:rPr lang="sv-SE" sz="1200" b="1" kern="0" dirty="0" err="1">
                <a:latin typeface="Tahoma"/>
                <a:ea typeface="+mj-ea"/>
                <a:cs typeface="+mj-cs"/>
              </a:rPr>
              <a:t>lab</a:t>
            </a:r>
            <a:r>
              <a:rPr lang="sv-SE" sz="1200" b="1" kern="0" dirty="0">
                <a:latin typeface="Tahoma"/>
                <a:ea typeface="+mj-ea"/>
                <a:cs typeface="+mj-cs"/>
              </a:rPr>
              <a:t> </a:t>
            </a:r>
            <a:r>
              <a:rPr lang="sv-SE" sz="1200" b="1" kern="0" dirty="0" err="1">
                <a:latin typeface="Tahoma"/>
                <a:ea typeface="+mj-ea"/>
                <a:cs typeface="+mj-cs"/>
              </a:rPr>
              <a:t>engineer</a:t>
            </a:r>
            <a:r>
              <a:rPr lang="sv-SE" sz="1200" b="1" kern="0" dirty="0">
                <a:latin typeface="Tahoma"/>
                <a:ea typeface="+mj-ea"/>
                <a:cs typeface="+mj-cs"/>
              </a:rPr>
              <a:t/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Sophie Hellstrand, PhD student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George </a:t>
            </a:r>
            <a:r>
              <a:rPr lang="sv-SE" sz="1200" b="1" kern="0" dirty="0" err="1">
                <a:latin typeface="Tahoma"/>
                <a:ea typeface="+mj-ea"/>
                <a:cs typeface="+mj-cs"/>
              </a:rPr>
              <a:t>Hindy</a:t>
            </a:r>
            <a:r>
              <a:rPr lang="sv-SE" sz="1200" b="1" kern="0" dirty="0">
                <a:latin typeface="Tahoma"/>
                <a:ea typeface="+mj-ea"/>
                <a:cs typeface="+mj-cs"/>
              </a:rPr>
              <a:t>, PhD student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Gull </a:t>
            </a:r>
            <a:r>
              <a:rPr lang="sv-SE" sz="1200" b="1" kern="0" dirty="0" err="1">
                <a:latin typeface="Tahoma"/>
                <a:ea typeface="+mj-ea"/>
                <a:cs typeface="+mj-cs"/>
              </a:rPr>
              <a:t>Rukh</a:t>
            </a:r>
            <a:r>
              <a:rPr lang="sv-SE" sz="1200" b="1" kern="0" dirty="0">
                <a:latin typeface="Tahoma"/>
                <a:ea typeface="+mj-ea"/>
                <a:cs typeface="+mj-cs"/>
              </a:rPr>
              <a:t>, PhD student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Ivana Stojkovic, PhD student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Louise </a:t>
            </a:r>
            <a:r>
              <a:rPr lang="sv-SE" sz="1200" b="1" kern="0" dirty="0" err="1">
                <a:latin typeface="Tahoma"/>
                <a:ea typeface="+mj-ea"/>
                <a:cs typeface="+mj-cs"/>
              </a:rPr>
              <a:t>Brunkwall</a:t>
            </a:r>
            <a:r>
              <a:rPr lang="sv-SE" sz="1200" b="1" kern="0" dirty="0">
                <a:latin typeface="Tahoma"/>
                <a:ea typeface="+mj-ea"/>
                <a:cs typeface="+mj-cs"/>
              </a:rPr>
              <a:t>, student</a:t>
            </a:r>
            <a:br>
              <a:rPr lang="sv-SE" sz="1200" b="1" kern="0" dirty="0">
                <a:latin typeface="Tahoma"/>
                <a:ea typeface="+mj-ea"/>
                <a:cs typeface="+mj-cs"/>
              </a:rPr>
            </a:br>
            <a:r>
              <a:rPr lang="sv-SE" sz="1200" b="1" kern="0" dirty="0">
                <a:latin typeface="Tahoma"/>
                <a:ea typeface="+mj-ea"/>
                <a:cs typeface="+mj-cs"/>
              </a:rPr>
              <a:t>Christina Schulz, student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kern="0" dirty="0">
                <a:latin typeface="Tahoma"/>
                <a:ea typeface="+mj-ea"/>
                <a:cs typeface="+mj-cs"/>
              </a:rPr>
              <a:t>Jeanette Nilsson, student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kern="0" dirty="0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Ines </a:t>
            </a:r>
            <a:r>
              <a:rPr lang="sv-SE" sz="1200" b="1" kern="0" dirty="0" err="1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Mollet</a:t>
            </a:r>
            <a:r>
              <a:rPr lang="sv-SE" sz="1200" b="1" kern="0" dirty="0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, post </a:t>
            </a:r>
            <a:r>
              <a:rPr lang="sv-SE" sz="1200" b="1" kern="0" dirty="0" err="1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doc</a:t>
            </a:r>
            <a:r>
              <a:rPr lang="sv-SE" sz="1200" b="1" kern="0" dirty="0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 (</a:t>
            </a:r>
            <a:r>
              <a:rPr lang="sv-SE" sz="1200" b="1" kern="0" dirty="0" err="1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with</a:t>
            </a:r>
            <a:r>
              <a:rPr lang="sv-SE" sz="1200" b="1" kern="0" dirty="0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 Lena E)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200" b="1" kern="0" dirty="0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Helena Malm, PhD student (</a:t>
            </a:r>
            <a:r>
              <a:rPr lang="sv-SE" sz="1200" b="1" kern="0" dirty="0" err="1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with</a:t>
            </a:r>
            <a:r>
              <a:rPr lang="sv-SE" sz="1200" b="1" kern="0" dirty="0">
                <a:solidFill>
                  <a:schemeClr val="tx2">
                    <a:lumMod val="50000"/>
                  </a:schemeClr>
                </a:solidFill>
                <a:latin typeface="Tahoma"/>
                <a:ea typeface="+mj-ea"/>
                <a:cs typeface="+mj-cs"/>
              </a:rPr>
              <a:t> Lena E)</a:t>
            </a:r>
            <a:endParaRPr lang="sv-SE" sz="12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43349" y="253715"/>
            <a:ext cx="2773067" cy="175432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>
            <a:spAutoFit/>
          </a:bodyPr>
          <a:lstStyle/>
          <a:p>
            <a:pPr marL="171450" indent="-171450">
              <a:buFont typeface="Wingdings" pitchFamily="2" charset="2"/>
              <a:buChar char="q"/>
              <a:defRPr/>
            </a:pPr>
            <a:r>
              <a:rPr lang="sv-SE" b="1" dirty="0" smtClean="0">
                <a:solidFill>
                  <a:schemeClr val="bg1"/>
                </a:solidFill>
              </a:rPr>
              <a:t>Olle </a:t>
            </a:r>
            <a:r>
              <a:rPr lang="sv-SE" b="1" dirty="0">
                <a:solidFill>
                  <a:schemeClr val="bg1"/>
                </a:solidFill>
              </a:rPr>
              <a:t>Melander </a:t>
            </a:r>
            <a:r>
              <a:rPr lang="sv-SE" b="1" dirty="0" err="1">
                <a:solidFill>
                  <a:schemeClr val="bg1"/>
                </a:solidFill>
              </a:rPr>
              <a:t>group</a:t>
            </a:r>
            <a:endParaRPr lang="sv-SE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  <a:defRPr/>
            </a:pPr>
            <a:r>
              <a:rPr lang="sv-SE" dirty="0" err="1">
                <a:solidFill>
                  <a:schemeClr val="bg1"/>
                </a:solidFill>
              </a:rPr>
              <a:t>Widet</a:t>
            </a:r>
            <a:r>
              <a:rPr lang="sv-SE" dirty="0">
                <a:solidFill>
                  <a:schemeClr val="bg1"/>
                </a:solidFill>
              </a:rPr>
              <a:t> Tas</a:t>
            </a:r>
          </a:p>
          <a:p>
            <a:pPr marL="285750" indent="-285750">
              <a:buFontTx/>
              <a:buChar char="-"/>
              <a:defRPr/>
            </a:pPr>
            <a:r>
              <a:rPr lang="sv-SE" dirty="0" smtClean="0">
                <a:solidFill>
                  <a:schemeClr val="bg1"/>
                </a:solidFill>
              </a:rPr>
              <a:t>Viktor Hamrefors</a:t>
            </a:r>
          </a:p>
          <a:p>
            <a:pPr marL="285750" indent="-285750">
              <a:buFontTx/>
              <a:buChar char="-"/>
              <a:defRPr/>
            </a:pPr>
            <a:r>
              <a:rPr lang="sv-SE" dirty="0" smtClean="0">
                <a:solidFill>
                  <a:schemeClr val="bg1"/>
                </a:solidFill>
              </a:rPr>
              <a:t>Peter Almgren</a:t>
            </a:r>
          </a:p>
          <a:p>
            <a:pPr marL="171450" indent="-171450">
              <a:buFont typeface="Wingdings" pitchFamily="2" charset="2"/>
              <a:buChar char="q"/>
              <a:defRPr/>
            </a:pPr>
            <a:r>
              <a:rPr lang="sv-SE" b="1" dirty="0" smtClean="0">
                <a:solidFill>
                  <a:schemeClr val="bg1"/>
                </a:solidFill>
              </a:rPr>
              <a:t>Elisabet </a:t>
            </a:r>
            <a:r>
              <a:rPr lang="sv-SE" b="1" dirty="0" err="1">
                <a:solidFill>
                  <a:schemeClr val="bg1"/>
                </a:solidFill>
              </a:rPr>
              <a:t>Wirfelt</a:t>
            </a:r>
            <a:r>
              <a:rPr lang="sv-SE" b="1" dirty="0">
                <a:solidFill>
                  <a:schemeClr val="bg1"/>
                </a:solidFill>
              </a:rPr>
              <a:t> </a:t>
            </a:r>
            <a:r>
              <a:rPr lang="sv-SE" b="1" dirty="0" err="1" smtClean="0">
                <a:solidFill>
                  <a:schemeClr val="bg1"/>
                </a:solidFill>
              </a:rPr>
              <a:t>group</a:t>
            </a:r>
            <a:endParaRPr lang="sv-SE" b="1" dirty="0" smtClean="0">
              <a:solidFill>
                <a:schemeClr val="bg1"/>
              </a:solidFill>
            </a:endParaRPr>
          </a:p>
          <a:p>
            <a:pPr marL="171450" indent="-171450">
              <a:buFont typeface="Wingdings" pitchFamily="2" charset="2"/>
              <a:buChar char="q"/>
              <a:defRPr/>
            </a:pPr>
            <a:r>
              <a:rPr lang="sv-SE" b="1" dirty="0" smtClean="0">
                <a:solidFill>
                  <a:schemeClr val="bg1"/>
                </a:solidFill>
              </a:rPr>
              <a:t>Anders Bergman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4576" y="2039441"/>
            <a:ext cx="9918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5524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29141" cy="7027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18350"/>
            <a:ext cx="3924130" cy="2943098"/>
          </a:xfrm>
          <a:prstGeom prst="rect">
            <a:avLst/>
          </a:prstGeom>
        </p:spPr>
      </p:pic>
      <p:pic>
        <p:nvPicPr>
          <p:cNvPr id="6" name="Picture 5" descr="Mella Hall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51714" y="3068960"/>
            <a:ext cx="4032450" cy="30243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89160" y="233520"/>
            <a:ext cx="399500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</a:t>
            </a:r>
          </a:p>
          <a:p>
            <a:pPr algn="ctr"/>
            <a:r>
              <a:rPr lang="en-US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You!</a:t>
            </a:r>
            <a:endParaRPr lang="sv-SE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40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4574</TotalTime>
  <Words>2030</Words>
  <Application>Microsoft Office PowerPoint</Application>
  <PresentationFormat>On-screen Show (4:3)</PresentationFormat>
  <Paragraphs>682</Paragraphs>
  <Slides>34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Office Theme</vt:lpstr>
      <vt:lpstr>Microsoft Excel 97-2003 Worksheet</vt:lpstr>
      <vt:lpstr>Prism 6</vt:lpstr>
      <vt:lpstr> Gene-environment interactions in cardiometabolic disease some examples Marju Orho-Melander Professor LUDC, Lund University </vt:lpstr>
      <vt:lpstr>PowerPoint Presentation</vt:lpstr>
      <vt:lpstr>”Law of technology”</vt:lpstr>
      <vt:lpstr>PowerPoint Presentation</vt:lpstr>
      <vt:lpstr>   our hypotheses: Genetic factors modify what kind of diet protects from cardiometabolic diseases  </vt:lpstr>
      <vt:lpstr>PowerPoint Presentation</vt:lpstr>
      <vt:lpstr>PowerPoint Presentation</vt:lpstr>
      <vt:lpstr>Diet and T2D /CVD risk?</vt:lpstr>
      <vt:lpstr>PowerPoint Presentation</vt:lpstr>
      <vt:lpstr>Risk of incident coronary event and stroke by categories of food groups in MDCS </vt:lpstr>
      <vt:lpstr>Healthy dietary pattern </vt:lpstr>
      <vt:lpstr>Healthy dietary pattern in MDCS </vt:lpstr>
      <vt:lpstr>Diet and T2D /CVD risk in the Malmö Diet and Cancer Study</vt:lpstr>
      <vt:lpstr>PowerPoint Presentation</vt:lpstr>
      <vt:lpstr>PowerPoint Presentation</vt:lpstr>
      <vt:lpstr>What does TCF7L2 do?</vt:lpstr>
      <vt:lpstr>PowerPoint Presentation</vt:lpstr>
      <vt:lpstr>PowerPoint Presentation</vt:lpstr>
      <vt:lpstr>PowerPoint Presentation</vt:lpstr>
      <vt:lpstr> Glucose-dependent insulinotropic polypeptide GIPR </vt:lpstr>
      <vt:lpstr>GIPR and carbohydrate/fat intake</vt:lpstr>
      <vt:lpstr>PowerPoint Presentation</vt:lpstr>
      <vt:lpstr>  Chr9p21 and CVD</vt:lpstr>
      <vt:lpstr>PowerPoint Presentation</vt:lpstr>
      <vt:lpstr>PowerPoint Presentation</vt:lpstr>
      <vt:lpstr>Smoking modifies the risk increase of incident CVD by Chr9p21 rs4977574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Medicinska fakulteten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more effective prevention strategies of cardiometabolic diseases and cancer  by Mendelian randomisation and biomarker-environment interactions  BIOMENDELIAN</dc:title>
  <dc:creator>Marju Orho-Melander</dc:creator>
  <cp:lastModifiedBy>Marju Orho-Melander</cp:lastModifiedBy>
  <cp:revision>143</cp:revision>
  <dcterms:created xsi:type="dcterms:W3CDTF">2013-09-25T10:22:22Z</dcterms:created>
  <dcterms:modified xsi:type="dcterms:W3CDTF">2013-11-14T12:50:55Z</dcterms:modified>
</cp:coreProperties>
</file>