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8"/>
  </p:notesMasterIdLst>
  <p:sldIdLst>
    <p:sldId id="256" r:id="rId2"/>
    <p:sldId id="258" r:id="rId3"/>
    <p:sldId id="261" r:id="rId4"/>
    <p:sldId id="263" r:id="rId5"/>
    <p:sldId id="262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C892F-49D2-490D-9231-DA74F1BF5A4A}" type="datetimeFigureOut">
              <a:rPr lang="en-AU" smtClean="0"/>
              <a:pPr/>
              <a:t>5/12/2014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E06DA-9E7B-4916-B932-DA62C5E606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3156158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E06DA-9E7B-4916-B932-DA62C5E6065F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298810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1AEEA-F204-43B3-8B3B-5E657A4745F1}" type="datetime1">
              <a:rPr lang="en-AU" smtClean="0"/>
              <a:pPr/>
              <a:t>5/12/2014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1BB64-CD7C-4EBC-A5E6-497DA57ABEC9}" type="datetime1">
              <a:rPr lang="en-AU" smtClean="0"/>
              <a:pPr/>
              <a:t>5/12/2014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BB10-1FE9-4EC6-91B9-1C9DCA312AE4}" type="datetime1">
              <a:rPr lang="en-AU" smtClean="0"/>
              <a:pPr/>
              <a:t>5/12/2014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58B79-F8C7-4287-8952-2BDF2A02D996}" type="datetime1">
              <a:rPr lang="en-AU" smtClean="0"/>
              <a:pPr/>
              <a:t>5/12/2014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482E2-22C4-494C-9B6B-A89D86D182A3}" type="datetime1">
              <a:rPr lang="en-AU" smtClean="0"/>
              <a:pPr/>
              <a:t>5/12/2014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F9080-EA81-420B-B617-BE82B121F351}" type="datetime1">
              <a:rPr lang="en-AU" smtClean="0"/>
              <a:pPr/>
              <a:t>5/12/2014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295CD-2C24-42EF-A8FD-D96682F93734}" type="datetime1">
              <a:rPr lang="en-AU" smtClean="0"/>
              <a:pPr/>
              <a:t>5/12/2014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A0B61-9D21-4CFE-AE54-E17CCAACE483}" type="datetime1">
              <a:rPr lang="en-AU" smtClean="0"/>
              <a:pPr/>
              <a:t>5/12/2014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67729-7291-40FB-A96D-ACF56E65C62C}" type="datetime1">
              <a:rPr lang="en-AU" smtClean="0"/>
              <a:pPr/>
              <a:t>5/12/2014</a:t>
            </a:fld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1FBA-66CF-4E83-84F6-614AC9CF9BB0}" type="datetime1">
              <a:rPr lang="en-AU" smtClean="0"/>
              <a:pPr/>
              <a:t>5/12/2014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7B3A2-55CF-482C-B2A6-59B74B108A47}" type="datetime1">
              <a:rPr lang="en-AU" smtClean="0"/>
              <a:pPr/>
              <a:t>5/12/2014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58EA304E-55B3-403B-8AA1-ADCB76C2463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80B3214-E8F7-4D8C-AC61-D9DF6E10DE1D}" type="datetime1">
              <a:rPr lang="en-AU" smtClean="0"/>
              <a:pPr/>
              <a:t>5/12/2014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5106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AU" sz="3600" dirty="0" smtClean="0"/>
              <a:t>GISCOME- Genetics of Stroke Functional Outcome- Phenotype manuscript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AU" sz="2700" dirty="0" smtClean="0"/>
              <a:t>A/Professor  Jane Maguire</a:t>
            </a:r>
            <a:br>
              <a:rPr lang="en-AU" sz="2700" dirty="0" smtClean="0"/>
            </a:br>
            <a:r>
              <a:rPr lang="en-AU" sz="2700" dirty="0" smtClean="0"/>
              <a:t>on behalf of the Australian Stroke Genetics Collaboration</a:t>
            </a:r>
            <a:endParaRPr lang="en-AU" sz="27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28984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Manuscript Abstract……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7620000" cy="5204048"/>
          </a:xfrm>
        </p:spPr>
        <p:txBody>
          <a:bodyPr>
            <a:normAutofit fontScale="92500"/>
          </a:bodyPr>
          <a:lstStyle/>
          <a:p>
            <a:pPr marL="114300" indent="0">
              <a:buNone/>
            </a:pPr>
            <a:endParaRPr lang="en-AU" dirty="0"/>
          </a:p>
          <a:p>
            <a:r>
              <a:rPr lang="en-AU" b="1" dirty="0"/>
              <a:t>Background:</a:t>
            </a:r>
            <a:r>
              <a:rPr lang="en-AU" dirty="0"/>
              <a:t> Despite the success of acute stroke interventions, outcomes after stroke often result in significant, unpredictable, functional deficits. </a:t>
            </a:r>
            <a:endParaRPr lang="en-AU" dirty="0" smtClean="0"/>
          </a:p>
          <a:p>
            <a:r>
              <a:rPr lang="en-AU" dirty="0" smtClean="0"/>
              <a:t>GWAs </a:t>
            </a:r>
            <a:r>
              <a:rPr lang="en-AU" dirty="0"/>
              <a:t>report genetic factors that influence stroke risk, but no similar study has been performed on stroke functional outcome.</a:t>
            </a:r>
          </a:p>
          <a:p>
            <a:r>
              <a:rPr lang="en-AU" b="1" dirty="0"/>
              <a:t>Aim: </a:t>
            </a:r>
            <a:r>
              <a:rPr lang="en-AU" dirty="0"/>
              <a:t>We have assembled </a:t>
            </a:r>
            <a:r>
              <a:rPr lang="en-AU" dirty="0" smtClean="0"/>
              <a:t>and pooled 14 retrospective cohorts, </a:t>
            </a:r>
            <a:r>
              <a:rPr lang="en-AU" dirty="0"/>
              <a:t>‘GISCOME’ (</a:t>
            </a:r>
            <a:r>
              <a:rPr lang="en-AU" b="1" dirty="0"/>
              <a:t>G</a:t>
            </a:r>
            <a:r>
              <a:rPr lang="en-AU" dirty="0"/>
              <a:t>enetics of </a:t>
            </a:r>
            <a:r>
              <a:rPr lang="en-AU" b="1" i="1" dirty="0"/>
              <a:t>Is</a:t>
            </a:r>
            <a:r>
              <a:rPr lang="en-AU" dirty="0"/>
              <a:t>chemic Stroke Functional out</a:t>
            </a:r>
            <a:r>
              <a:rPr lang="en-AU" b="1" i="1" dirty="0"/>
              <a:t>come</a:t>
            </a:r>
            <a:r>
              <a:rPr lang="en-AU" dirty="0"/>
              <a:t>), to examine if genetic factors influence functional outcome after ischaemic stroke</a:t>
            </a:r>
            <a:r>
              <a:rPr lang="en-AU" dirty="0" smtClean="0"/>
              <a:t>.</a:t>
            </a:r>
          </a:p>
          <a:p>
            <a:r>
              <a:rPr lang="en-AU" b="1" dirty="0"/>
              <a:t>Methods:</a:t>
            </a:r>
            <a:r>
              <a:rPr lang="en-AU" dirty="0"/>
              <a:t> We describe here  phenotypic characteristics, GWAS methods employed, </a:t>
            </a:r>
            <a:r>
              <a:rPr lang="en-AU" dirty="0" err="1" smtClean="0"/>
              <a:t>univariate</a:t>
            </a:r>
            <a:r>
              <a:rPr lang="en-AU" dirty="0" smtClean="0"/>
              <a:t> and multivariate tests </a:t>
            </a:r>
            <a:r>
              <a:rPr lang="en-AU" dirty="0"/>
              <a:t>for association between phenotypic characteristics and the primary outcome measure (</a:t>
            </a:r>
            <a:r>
              <a:rPr lang="en-AU" dirty="0" smtClean="0"/>
              <a:t>90-120 </a:t>
            </a:r>
            <a:r>
              <a:rPr lang="en-AU" dirty="0"/>
              <a:t>day modified Rankin scores), and strategies for addressing heterogeneity between the individual level cohorts. </a:t>
            </a:r>
          </a:p>
          <a:p>
            <a:endParaRPr lang="en-AU" dirty="0"/>
          </a:p>
          <a:p>
            <a:pPr marL="0" indent="0">
              <a:buNone/>
            </a:pPr>
            <a:endParaRPr lang="en-AU" dirty="0" smtClean="0"/>
          </a:p>
          <a:p>
            <a:endParaRPr lang="en-AU" dirty="0"/>
          </a:p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endParaRPr lang="en-AU" dirty="0"/>
          </a:p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413803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Manuscript Abstract………..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7620000" cy="5544616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en-AU" dirty="0"/>
          </a:p>
          <a:p>
            <a:r>
              <a:rPr lang="en-AU" b="1" dirty="0" smtClean="0"/>
              <a:t>Results</a:t>
            </a:r>
            <a:r>
              <a:rPr lang="en-AU" b="1" dirty="0"/>
              <a:t>: </a:t>
            </a:r>
            <a:endParaRPr lang="en-AU" b="1" dirty="0" smtClean="0"/>
          </a:p>
          <a:p>
            <a:r>
              <a:rPr lang="en-AU" dirty="0" smtClean="0"/>
              <a:t>10,000 </a:t>
            </a:r>
            <a:r>
              <a:rPr lang="en-AU" dirty="0"/>
              <a:t>stroke </a:t>
            </a:r>
            <a:r>
              <a:rPr lang="en-AU" dirty="0" smtClean="0"/>
              <a:t>cases </a:t>
            </a:r>
            <a:r>
              <a:rPr lang="en-AU" dirty="0"/>
              <a:t>(</a:t>
            </a:r>
            <a:r>
              <a:rPr lang="en-AU" dirty="0" smtClean="0"/>
              <a:t>phenotypic information), 7,000 (GWAS </a:t>
            </a:r>
            <a:r>
              <a:rPr lang="en-AU" dirty="0"/>
              <a:t>data </a:t>
            </a:r>
            <a:r>
              <a:rPr lang="en-AU" dirty="0" smtClean="0"/>
              <a:t>available). </a:t>
            </a:r>
            <a:r>
              <a:rPr lang="en-AU" dirty="0"/>
              <a:t>H</a:t>
            </a:r>
            <a:r>
              <a:rPr lang="en-AU" dirty="0" smtClean="0"/>
              <a:t>ospital </a:t>
            </a:r>
            <a:r>
              <a:rPr lang="en-AU" dirty="0"/>
              <a:t>based </a:t>
            </a:r>
            <a:r>
              <a:rPr lang="en-AU" dirty="0" smtClean="0"/>
              <a:t>cohorts, detailed </a:t>
            </a:r>
            <a:r>
              <a:rPr lang="en-AU" dirty="0"/>
              <a:t>phenotype ascertainment. </a:t>
            </a:r>
          </a:p>
          <a:p>
            <a:r>
              <a:rPr lang="en-AU" b="1" dirty="0" smtClean="0"/>
              <a:t>Phenotypic </a:t>
            </a:r>
            <a:r>
              <a:rPr lang="en-AU" b="1" dirty="0"/>
              <a:t>covariates; </a:t>
            </a:r>
            <a:r>
              <a:rPr lang="en-AU" dirty="0"/>
              <a:t>stroke severity at onset (NIHSS), age, </a:t>
            </a:r>
            <a:r>
              <a:rPr lang="en-AU" dirty="0" smtClean="0"/>
              <a:t>TOAST </a:t>
            </a:r>
            <a:r>
              <a:rPr lang="en-AU" dirty="0"/>
              <a:t>stroke subtype were associated with </a:t>
            </a:r>
            <a:r>
              <a:rPr lang="en-AU" dirty="0" err="1"/>
              <a:t>mRS</a:t>
            </a:r>
            <a:r>
              <a:rPr lang="en-AU" dirty="0"/>
              <a:t> at 90 days post-stroke. </a:t>
            </a:r>
            <a:endParaRPr lang="en-AU" dirty="0" smtClean="0"/>
          </a:p>
          <a:p>
            <a:r>
              <a:rPr lang="en-AU" b="1" dirty="0" smtClean="0"/>
              <a:t>Cases </a:t>
            </a:r>
            <a:r>
              <a:rPr lang="en-AU" b="1" dirty="0"/>
              <a:t>age &gt;65</a:t>
            </a:r>
            <a:r>
              <a:rPr lang="en-AU" dirty="0"/>
              <a:t> (OR 1.09, p &lt;0.001; CI 1.08 – 1.10); had LAA (OR 1.14, p= 0.05, CI 1.00 – 1.29) or CE (1.94, p &lt;0.001; CI 1.75 – 2.15) subtypes of stroke were more likely to have an unfavourable outcome. </a:t>
            </a:r>
            <a:endParaRPr lang="en-AU" dirty="0" smtClean="0"/>
          </a:p>
          <a:p>
            <a:r>
              <a:rPr lang="en-AU" b="1" dirty="0" smtClean="0"/>
              <a:t>SVD </a:t>
            </a:r>
            <a:r>
              <a:rPr lang="en-AU" b="1" dirty="0"/>
              <a:t>or UND/OC </a:t>
            </a:r>
            <a:r>
              <a:rPr lang="en-AU" dirty="0"/>
              <a:t>stroke cases were more likely to have a more favourable outcome (SVD OR 0.49, p&lt;0.001; CI 0.43 – 0.58; UD 0.70, p&lt;0.001; CI 0.63 – 0.78, respectively). </a:t>
            </a:r>
          </a:p>
          <a:p>
            <a:endParaRPr lang="en-AU" dirty="0" smtClean="0"/>
          </a:p>
          <a:p>
            <a:pPr marL="0" indent="0">
              <a:buNone/>
            </a:pPr>
            <a:endParaRPr lang="en-AU" dirty="0" smtClean="0"/>
          </a:p>
          <a:p>
            <a:endParaRPr lang="en-AU" dirty="0"/>
          </a:p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endParaRPr lang="en-AU" dirty="0"/>
          </a:p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63011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Manuscript Abstract………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7620000" cy="520404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en-AU" dirty="0"/>
          </a:p>
          <a:p>
            <a:r>
              <a:rPr lang="en-GB" b="1" dirty="0" smtClean="0"/>
              <a:t>Results</a:t>
            </a:r>
            <a:r>
              <a:rPr lang="en-GB" dirty="0" smtClean="0"/>
              <a:t>: </a:t>
            </a:r>
          </a:p>
          <a:p>
            <a:r>
              <a:rPr lang="en-GB" dirty="0" smtClean="0"/>
              <a:t>Differences </a:t>
            </a:r>
            <a:r>
              <a:rPr lang="en-GB" dirty="0"/>
              <a:t>persisted after correcting for age and severity at stroke onset. Increasing age at stroke onset was associated with increasing likelihood of poor outcome (OR 1.06; 1.05-1.07, p&lt;0.001) after correcting for TOAST subtype and stroke severity. Increasing baseline NIHSS score was also associated with worse outcome (OR 1.18, 1.16-1.20, p&lt;0.001) after correcting for age and TOAST subtype</a:t>
            </a:r>
            <a:r>
              <a:rPr lang="en-GB" dirty="0" smtClean="0"/>
              <a:t>.</a:t>
            </a:r>
          </a:p>
          <a:p>
            <a:pPr marL="114300" indent="0">
              <a:buNone/>
            </a:pPr>
            <a:endParaRPr lang="en-AU" dirty="0" smtClean="0"/>
          </a:p>
          <a:p>
            <a:r>
              <a:rPr lang="en-AU" b="1" dirty="0" smtClean="0"/>
              <a:t>Heterogeneity </a:t>
            </a:r>
            <a:r>
              <a:rPr lang="en-AU" dirty="0"/>
              <a:t>is present between cohorts for age, stroke severity, and mean time point for </a:t>
            </a:r>
            <a:r>
              <a:rPr lang="en-AU" dirty="0" err="1"/>
              <a:t>mRS</a:t>
            </a:r>
            <a:r>
              <a:rPr lang="en-AU" dirty="0"/>
              <a:t> outcome measurement. </a:t>
            </a:r>
          </a:p>
          <a:p>
            <a:endParaRPr lang="en-AU" dirty="0"/>
          </a:p>
          <a:p>
            <a:endParaRPr lang="en-AU" dirty="0" smtClean="0"/>
          </a:p>
          <a:p>
            <a:pPr marL="0" indent="0">
              <a:buNone/>
            </a:pPr>
            <a:endParaRPr lang="en-AU" dirty="0" smtClean="0"/>
          </a:p>
          <a:p>
            <a:endParaRPr lang="en-AU" dirty="0"/>
          </a:p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endParaRPr lang="en-AU" dirty="0"/>
          </a:p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80636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Manuscript Abstract…..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7620000" cy="520404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en-AU" dirty="0" smtClean="0"/>
          </a:p>
          <a:p>
            <a:r>
              <a:rPr lang="en-AU" b="1" dirty="0" smtClean="0"/>
              <a:t>Conclusion:</a:t>
            </a:r>
            <a:r>
              <a:rPr lang="en-AU" dirty="0" smtClean="0"/>
              <a:t> This report provides the contextual background for GISCOME; characterisation of cohorts, methodology proposed, limitations and analytic considerations for this novel research endeavour.</a:t>
            </a:r>
          </a:p>
          <a:p>
            <a:endParaRPr lang="en-AU" dirty="0"/>
          </a:p>
          <a:p>
            <a:r>
              <a:rPr lang="en-AU" dirty="0" smtClean="0"/>
              <a:t>Not unexpected results</a:t>
            </a:r>
          </a:p>
          <a:p>
            <a:r>
              <a:rPr lang="en-AU" dirty="0" smtClean="0"/>
              <a:t>How does this add to the field?</a:t>
            </a:r>
          </a:p>
          <a:p>
            <a:r>
              <a:rPr lang="en-AU" dirty="0" smtClean="0"/>
              <a:t>What is novel?</a:t>
            </a:r>
            <a:endParaRPr lang="en-AU" dirty="0"/>
          </a:p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endParaRPr lang="en-AU" dirty="0"/>
          </a:p>
          <a:p>
            <a:pPr marL="114300" indent="0">
              <a:buNone/>
            </a:pP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82649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Discussion points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7620000" cy="47720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AU" dirty="0"/>
              <a:t> </a:t>
            </a:r>
            <a:r>
              <a:rPr lang="en-AU" b="1" dirty="0" smtClean="0"/>
              <a:t>General </a:t>
            </a:r>
            <a:r>
              <a:rPr lang="en-AU" b="1" dirty="0"/>
              <a:t>comments:</a:t>
            </a:r>
          </a:p>
          <a:p>
            <a:pPr lvl="1"/>
            <a:r>
              <a:rPr lang="en-AU" dirty="0" smtClean="0"/>
              <a:t>Foundation paper</a:t>
            </a:r>
          </a:p>
          <a:p>
            <a:pPr lvl="1"/>
            <a:r>
              <a:rPr lang="en-AU" dirty="0" smtClean="0"/>
              <a:t>Or Protocol paper? </a:t>
            </a:r>
            <a:endParaRPr lang="en-AU" dirty="0"/>
          </a:p>
          <a:p>
            <a:pPr lvl="1"/>
            <a:r>
              <a:rPr lang="en-AU" dirty="0" smtClean="0"/>
              <a:t>Keep </a:t>
            </a:r>
            <a:r>
              <a:rPr lang="en-AU" dirty="0"/>
              <a:t>emphasis on </a:t>
            </a:r>
            <a:r>
              <a:rPr lang="en-AU" dirty="0" err="1" smtClean="0"/>
              <a:t>mRS</a:t>
            </a:r>
            <a:r>
              <a:rPr lang="en-AU" dirty="0" smtClean="0"/>
              <a:t> as main outcome measure</a:t>
            </a:r>
            <a:endParaRPr lang="en-AU" dirty="0"/>
          </a:p>
          <a:p>
            <a:pPr lvl="1"/>
            <a:r>
              <a:rPr lang="en-AU" dirty="0" smtClean="0"/>
              <a:t>Re emphasise </a:t>
            </a:r>
            <a:r>
              <a:rPr lang="en-AU" dirty="0"/>
              <a:t>the importance of this research in the </a:t>
            </a:r>
            <a:r>
              <a:rPr lang="en-AU" dirty="0" smtClean="0"/>
              <a:t>Introduction</a:t>
            </a:r>
          </a:p>
          <a:p>
            <a:pPr lvl="1"/>
            <a:endParaRPr lang="en-AU" dirty="0"/>
          </a:p>
          <a:p>
            <a:pPr marL="411480" lvl="1" indent="0">
              <a:buNone/>
            </a:pPr>
            <a:endParaRPr lang="en-AU" dirty="0" smtClean="0"/>
          </a:p>
          <a:p>
            <a:pPr marL="0" indent="0">
              <a:buNone/>
            </a:pPr>
            <a:r>
              <a:rPr lang="en-AU" dirty="0"/>
              <a:t>Should this be presented with primary results?</a:t>
            </a:r>
          </a:p>
          <a:p>
            <a:pPr marL="0" indent="0">
              <a:buNone/>
            </a:pPr>
            <a:r>
              <a:rPr lang="en-AU" dirty="0"/>
              <a:t>What is the rationale for two papers?</a:t>
            </a:r>
          </a:p>
          <a:p>
            <a:pPr marL="0" indent="0">
              <a:buNone/>
            </a:pPr>
            <a:r>
              <a:rPr lang="en-AU" dirty="0"/>
              <a:t>Does this contribute to this emerging field in this format?</a:t>
            </a:r>
          </a:p>
          <a:p>
            <a:pPr lvl="1"/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A304E-55B3-403B-8AA1-ADCB76C2463F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55139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58</TotalTime>
  <Words>427</Words>
  <Application>Microsoft Office PowerPoint</Application>
  <PresentationFormat>On-screen Show (4:3)</PresentationFormat>
  <Paragraphs>59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Adjacency</vt:lpstr>
      <vt:lpstr>GISCOME- Genetics of Stroke Functional Outcome- Phenotype manuscript  A/Professor  Jane Maguire on behalf of the Australian Stroke Genetics Collaboration</vt:lpstr>
      <vt:lpstr>Manuscript Abstract……</vt:lpstr>
      <vt:lpstr>Manuscript Abstract………..</vt:lpstr>
      <vt:lpstr>Manuscript Abstract………</vt:lpstr>
      <vt:lpstr>Manuscript Abstract…..</vt:lpstr>
      <vt:lpstr>Discussion points</vt:lpstr>
    </vt:vector>
  </TitlesOfParts>
  <Company>The University of Newcastle, Australia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HELPING STROKE PHYSICIANS CHOOSE WHO TO THROMBOLYSE – THE “TARGETING OPTIMAL THROMBOLYSIS OUTCOMES” (TOTO) STUDY  AP Jane Maguire on behalf of the Australian Stroke Genetics Collaboration</dc:title>
  <dc:creator>Jane Maguire</dc:creator>
  <cp:lastModifiedBy>Stephen Bevan</cp:lastModifiedBy>
  <cp:revision>33</cp:revision>
  <dcterms:created xsi:type="dcterms:W3CDTF">2014-10-29T20:33:49Z</dcterms:created>
  <dcterms:modified xsi:type="dcterms:W3CDTF">2014-12-05T15:22:21Z</dcterms:modified>
</cp:coreProperties>
</file>