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45" r:id="rId2"/>
    <p:sldId id="258" r:id="rId3"/>
    <p:sldId id="341" r:id="rId4"/>
    <p:sldId id="337" r:id="rId5"/>
    <p:sldId id="321" r:id="rId6"/>
    <p:sldId id="294" r:id="rId7"/>
    <p:sldId id="332" r:id="rId8"/>
    <p:sldId id="342" r:id="rId9"/>
    <p:sldId id="324" r:id="rId10"/>
    <p:sldId id="343" r:id="rId11"/>
    <p:sldId id="331" r:id="rId12"/>
    <p:sldId id="339" r:id="rId13"/>
    <p:sldId id="333" r:id="rId14"/>
    <p:sldId id="347" r:id="rId15"/>
    <p:sldId id="33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83788" autoAdjust="0"/>
  </p:normalViewPr>
  <p:slideViewPr>
    <p:cSldViewPr>
      <p:cViewPr>
        <p:scale>
          <a:sx n="64" d="100"/>
          <a:sy n="64" d="100"/>
        </p:scale>
        <p:origin x="-2328" y="-7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autoTitleDeleted val="1"/>
    <c:plotArea>
      <c:layout/>
      <c:pieChart>
        <c:varyColors val="1"/>
        <c:dLbls/>
        <c:firstSliceAng val="0"/>
      </c:pieChart>
    </c:plotArea>
    <c:plotVisOnly val="1"/>
    <c:dispBlanksAs val="zero"/>
  </c:chart>
  <c:txPr>
    <a:bodyPr/>
    <a:lstStyle/>
    <a:p>
      <a:pPr>
        <a:defRPr sz="14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dLbl>
              <c:idx val="0"/>
              <c:layout>
                <c:manualLayout>
                  <c:x val="-0.16021790244969406"/>
                  <c:y val="0.120818374141236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/>
                      <a:t>E</a:t>
                    </a:r>
                    <a:r>
                      <a:rPr lang="en-US" dirty="0"/>
                      <a:t>uropean
</a:t>
                    </a:r>
                    <a:r>
                      <a:rPr lang="en-US" dirty="0" smtClean="0"/>
                      <a:t>32.4%</a:t>
                    </a:r>
                    <a:endParaRPr lang="en-US" dirty="0"/>
                  </a:p>
                </c:rich>
              </c:tx>
              <c:dLblPos val="bestFit"/>
              <c:showCatName val="1"/>
              <c:showPercent val="1"/>
            </c:dLbl>
            <c:dLbl>
              <c:idx val="1"/>
              <c:layout>
                <c:manualLayout>
                  <c:x val="-0.113441765091863"/>
                  <c:y val="-0.19227068936017203"/>
                </c:manualLayout>
              </c:layout>
              <c:tx>
                <c:rich>
                  <a:bodyPr/>
                  <a:lstStyle/>
                  <a:p>
                    <a:r>
                      <a:rPr lang="en-US" sz="1800"/>
                      <a:t>L</a:t>
                    </a:r>
                    <a:r>
                      <a:rPr lang="en-US"/>
                      <a:t>atin American
</a:t>
                    </a:r>
                    <a:r>
                      <a:rPr lang="en-US" smtClean="0"/>
                      <a:t>23.2%</a:t>
                    </a:r>
                    <a:endParaRPr lang="en-US"/>
                  </a:p>
                </c:rich>
              </c:tx>
              <c:dLblPos val="bestFit"/>
              <c:showCatName val="1"/>
              <c:showPercent val="1"/>
            </c:dLbl>
            <c:dLbl>
              <c:idx val="2"/>
              <c:layout>
                <c:manualLayout>
                  <c:x val="0.17931900699912504"/>
                  <c:y val="-0.18708058678699804"/>
                </c:manualLayout>
              </c:layout>
              <c:tx>
                <c:rich>
                  <a:bodyPr/>
                  <a:lstStyle/>
                  <a:p>
                    <a:r>
                      <a:rPr lang="en-US" sz="1800"/>
                      <a:t>S</a:t>
                    </a:r>
                    <a:r>
                      <a:rPr lang="en-US"/>
                      <a:t>outh East Asian
</a:t>
                    </a:r>
                    <a:r>
                      <a:rPr lang="en-US" smtClean="0"/>
                      <a:t>18.9%</a:t>
                    </a:r>
                    <a:endParaRPr lang="en-US"/>
                  </a:p>
                </c:rich>
              </c:tx>
              <c:dLblPos val="bestFit"/>
              <c:showCatName val="1"/>
              <c:showPercent val="1"/>
            </c:dLbl>
            <c:dLbl>
              <c:idx val="3"/>
              <c:layout>
                <c:manualLayout>
                  <c:x val="0.13199950787401601"/>
                  <c:y val="9.3409521296186224E-2"/>
                </c:manualLayout>
              </c:layout>
              <c:dLblPos val="bestFit"/>
              <c:showCatName val="1"/>
              <c:showPercent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800"/>
                      <a:t>P</a:t>
                    </a:r>
                    <a:r>
                      <a:rPr lang="en-US"/>
                      <a:t>ersian
</a:t>
                    </a:r>
                    <a:r>
                      <a:rPr lang="en-US" smtClean="0"/>
                      <a:t>8.1%</a:t>
                    </a:r>
                    <a:endParaRPr lang="en-US"/>
                  </a:p>
                </c:rich>
              </c:tx>
              <c:dLblPos val="bestFit"/>
              <c:showCatName val="1"/>
              <c:showPercent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800"/>
                      <a:t>O</a:t>
                    </a:r>
                    <a:r>
                      <a:rPr lang="en-US"/>
                      <a:t>ther
</a:t>
                    </a:r>
                    <a:r>
                      <a:rPr lang="en-US" smtClean="0"/>
                      <a:t>4.4%</a:t>
                    </a:r>
                    <a:endParaRPr lang="en-US"/>
                  </a:p>
                </c:rich>
              </c:tx>
              <c:dLblPos val="bestFit"/>
              <c:showCatName val="1"/>
              <c:showPercent val="1"/>
            </c:dLbl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dLblPos val="bestFit"/>
            <c:showCatName val="1"/>
            <c:showPercent val="1"/>
            <c:showLeaderLines val="1"/>
          </c:dLbls>
          <c:cat>
            <c:strRef>
              <c:f>Sheet1!$A$2:$A$7</c:f>
              <c:strCache>
                <c:ptCount val="6"/>
                <c:pt idx="0">
                  <c:v>European</c:v>
                </c:pt>
                <c:pt idx="1">
                  <c:v>Latin American</c:v>
                </c:pt>
                <c:pt idx="2">
                  <c:v>South East Asian</c:v>
                </c:pt>
                <c:pt idx="3">
                  <c:v>African</c:v>
                </c:pt>
                <c:pt idx="4">
                  <c:v>Persian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32.4</c:v>
                </c:pt>
                <c:pt idx="1">
                  <c:v>23.2</c:v>
                </c:pt>
                <c:pt idx="2">
                  <c:v>18.899999999999999</c:v>
                </c:pt>
                <c:pt idx="3">
                  <c:v>13</c:v>
                </c:pt>
                <c:pt idx="4">
                  <c:v>8.1</c:v>
                </c:pt>
                <c:pt idx="5">
                  <c:v>4.4000000000000004</c:v>
                </c:pt>
              </c:numCache>
            </c:numRef>
          </c:val>
        </c:ser>
        <c:dLbls/>
        <c:firstSliceAng val="0"/>
      </c:pieChart>
    </c:plotArea>
    <c:plotVisOnly val="1"/>
    <c:dispBlanksAs val="zero"/>
  </c:chart>
  <c:txPr>
    <a:bodyPr/>
    <a:lstStyle/>
    <a:p>
      <a:pPr>
        <a:defRPr sz="14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5CEAA-4033-4D3C-A8B1-4F55FA18FA76}" type="datetimeFigureOut">
              <a:rPr lang="en-CA" smtClean="0"/>
              <a:pPr/>
              <a:t>08/12/2014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3B717E-6684-43EB-8C09-5A5B66C3739F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579029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B717E-6684-43EB-8C09-5A5B66C3739F}" type="slidenum">
              <a:rPr lang="en-CA" smtClean="0"/>
              <a:pPr/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B717E-6684-43EB-8C09-5A5B66C3739F}" type="slidenum">
              <a:rPr lang="en-CA" smtClean="0"/>
              <a:pPr/>
              <a:t>3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B717E-6684-43EB-8C09-5A5B66C3739F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CA" sz="16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B717E-6684-43EB-8C09-5A5B66C3739F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B717E-6684-43EB-8C09-5A5B66C3739F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 eaLnBrk="1" fontAlgn="ctr" latinLnBrk="0" hangingPunct="1"/>
            <a:endParaRPr lang="en-CA" b="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B717E-6684-43EB-8C09-5A5B66C3739F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B717E-6684-43EB-8C09-5A5B66C3739F}" type="slidenum">
              <a:rPr lang="en-CA" smtClean="0"/>
              <a:pPr/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B717E-6684-43EB-8C09-5A5B66C3739F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arenR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B717E-6684-43EB-8C09-5A5B66C3739F}" type="slidenum">
              <a:rPr lang="en-CA" smtClean="0"/>
              <a:pPr/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B717E-6684-43EB-8C09-5A5B66C3739F}" type="slidenum">
              <a:rPr lang="en-CA" smtClean="0"/>
              <a:pPr/>
              <a:t>15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70797-8B0C-4CB3-BC2F-05A252B17E04}" type="datetimeFigureOut">
              <a:rPr lang="en-CA" smtClean="0"/>
              <a:pPr/>
              <a:t>08/12/2014</a:t>
            </a:fld>
            <a:endParaRPr lang="en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A2D9769-2C90-4EC6-AB36-4D53B2A095CD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70797-8B0C-4CB3-BC2F-05A252B17E04}" type="datetimeFigureOut">
              <a:rPr lang="en-CA" smtClean="0"/>
              <a:pPr/>
              <a:t>08/12/2014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769-2C90-4EC6-AB36-4D53B2A095CD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70797-8B0C-4CB3-BC2F-05A252B17E04}" type="datetimeFigureOut">
              <a:rPr lang="en-CA" smtClean="0"/>
              <a:pPr/>
              <a:t>08/12/2014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A2D9769-2C90-4EC6-AB36-4D53B2A095C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70797-8B0C-4CB3-BC2F-05A252B17E04}" type="datetimeFigureOut">
              <a:rPr lang="en-CA" smtClean="0"/>
              <a:pPr/>
              <a:t>08/12/2014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769-2C90-4EC6-AB36-4D53B2A095CD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70797-8B0C-4CB3-BC2F-05A252B17E04}" type="datetimeFigureOut">
              <a:rPr lang="en-CA" smtClean="0"/>
              <a:pPr/>
              <a:t>08/12/2014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769-2C90-4EC6-AB36-4D53B2A095CD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70797-8B0C-4CB3-BC2F-05A252B17E04}" type="datetimeFigureOut">
              <a:rPr lang="en-CA" smtClean="0"/>
              <a:pPr/>
              <a:t>08/12/2014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769-2C90-4EC6-AB36-4D53B2A095C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70797-8B0C-4CB3-BC2F-05A252B17E04}" type="datetimeFigureOut">
              <a:rPr lang="en-CA" smtClean="0"/>
              <a:pPr/>
              <a:t>08/12/2014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769-2C90-4EC6-AB36-4D53B2A095C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70797-8B0C-4CB3-BC2F-05A252B17E04}" type="datetimeFigureOut">
              <a:rPr lang="en-CA" smtClean="0"/>
              <a:pPr/>
              <a:t>08/12/2014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769-2C90-4EC6-AB36-4D53B2A095CD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70797-8B0C-4CB3-BC2F-05A252B17E04}" type="datetimeFigureOut">
              <a:rPr lang="en-CA" smtClean="0"/>
              <a:pPr/>
              <a:t>08/12/2014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A2D9769-2C90-4EC6-AB36-4D53B2A095CD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70797-8B0C-4CB3-BC2F-05A252B17E04}" type="datetimeFigureOut">
              <a:rPr lang="en-CA" smtClean="0"/>
              <a:pPr/>
              <a:t>08/12/2014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769-2C90-4EC6-AB36-4D53B2A095C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70797-8B0C-4CB3-BC2F-05A252B17E04}" type="datetimeFigureOut">
              <a:rPr lang="en-CA" smtClean="0"/>
              <a:pPr/>
              <a:t>08/12/2014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9769-2C90-4EC6-AB36-4D53B2A095CD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DD70797-8B0C-4CB3-BC2F-05A252B17E04}" type="datetimeFigureOut">
              <a:rPr lang="en-CA" smtClean="0"/>
              <a:pPr/>
              <a:t>08/12/2014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A2D9769-2C90-4EC6-AB36-4D53B2A095CD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1742951"/>
            <a:ext cx="8229600" cy="1470025"/>
          </a:xfrm>
          <a:prstGeom prst="rect">
            <a:avLst/>
          </a:prstGeom>
        </p:spPr>
        <p:txBody>
          <a:bodyPr bIns="9144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Rare Genetic Disorders in Young Stroke</a:t>
            </a:r>
            <a:endParaRPr kumimoji="0" lang="en-CA" sz="5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71600" y="3068960"/>
            <a:ext cx="6400800" cy="217281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C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C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Guillaume </a:t>
            </a:r>
            <a:r>
              <a:rPr kumimoji="0" lang="en-CA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Paré</a:t>
            </a:r>
            <a:r>
              <a:rPr kumimoji="0" lang="en-C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MD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C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ISGC Workshop November 7th 2014</a:t>
            </a:r>
          </a:p>
        </p:txBody>
      </p:sp>
      <p:pic>
        <p:nvPicPr>
          <p:cNvPr id="6" name="Picture 2" descr="Population Health Research Institu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9263" y="5420443"/>
            <a:ext cx="5705475" cy="1104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nature.com/nrcardio/journal/v4/n4/images/ncpcardio0836-f5.jpg"/>
          <p:cNvPicPr>
            <a:picLocks noChangeAspect="1" noChangeArrowheads="1"/>
          </p:cNvPicPr>
          <p:nvPr/>
        </p:nvPicPr>
        <p:blipFill>
          <a:blip r:embed="rId3" cstate="print"/>
          <a:srcRect t="9310" r="33914"/>
          <a:stretch>
            <a:fillRect/>
          </a:stretch>
        </p:blipFill>
        <p:spPr bwMode="auto">
          <a:xfrm>
            <a:off x="4211960" y="2348880"/>
            <a:ext cx="4752528" cy="350711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5400" dirty="0" smtClean="0"/>
              <a:t>Background</a:t>
            </a:r>
            <a:endParaRPr lang="en-CA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663824"/>
            <a:ext cx="4164293" cy="5005536"/>
          </a:xfrm>
        </p:spPr>
        <p:txBody>
          <a:bodyPr>
            <a:normAutofit/>
          </a:bodyPr>
          <a:lstStyle/>
          <a:p>
            <a:r>
              <a:rPr lang="en-CA" sz="3200" dirty="0" err="1" smtClean="0"/>
              <a:t>Mendelian</a:t>
            </a:r>
            <a:r>
              <a:rPr lang="en-CA" sz="3200" dirty="0" smtClean="0"/>
              <a:t> diseases</a:t>
            </a:r>
          </a:p>
          <a:p>
            <a:pPr lvl="1"/>
            <a:r>
              <a:rPr lang="en-CA" sz="3200" dirty="0" smtClean="0"/>
              <a:t>Stroke</a:t>
            </a:r>
          </a:p>
          <a:p>
            <a:pPr lvl="2"/>
            <a:r>
              <a:rPr lang="en-CA" sz="2800" dirty="0" smtClean="0"/>
              <a:t>CADASIL</a:t>
            </a:r>
          </a:p>
          <a:p>
            <a:pPr lvl="2"/>
            <a:r>
              <a:rPr lang="en-CA" sz="2800" dirty="0" err="1" smtClean="0"/>
              <a:t>Fabry’s</a:t>
            </a:r>
            <a:r>
              <a:rPr lang="en-CA" sz="2800" dirty="0" smtClean="0"/>
              <a:t> Disease</a:t>
            </a:r>
          </a:p>
          <a:p>
            <a:endParaRPr lang="en-CA" sz="1000" dirty="0" smtClean="0"/>
          </a:p>
          <a:p>
            <a:r>
              <a:rPr lang="en-CA" sz="3200" dirty="0" smtClean="0"/>
              <a:t>Previous Studies</a:t>
            </a:r>
          </a:p>
          <a:p>
            <a:pPr lvl="1"/>
            <a:r>
              <a:rPr lang="en-CA" sz="3200" dirty="0" smtClean="0"/>
              <a:t>Case-only</a:t>
            </a:r>
          </a:p>
          <a:p>
            <a:pPr lvl="1"/>
            <a:r>
              <a:rPr lang="en-CA" sz="3200" dirty="0" smtClean="0"/>
              <a:t>Single Ethnicity</a:t>
            </a:r>
          </a:p>
          <a:p>
            <a:pPr lvl="1"/>
            <a:r>
              <a:rPr lang="en-CA" sz="3200" dirty="0" smtClean="0"/>
              <a:t>Single gene</a:t>
            </a:r>
          </a:p>
          <a:p>
            <a:pPr lvl="1"/>
            <a:endParaRPr lang="en-CA" sz="32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067944" y="1907540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 smtClean="0"/>
              <a:t>Familial </a:t>
            </a:r>
            <a:r>
              <a:rPr lang="en-CA" b="1" dirty="0" err="1" smtClean="0"/>
              <a:t>Hypercholestorolemia</a:t>
            </a:r>
            <a:endParaRPr lang="en-C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5400" dirty="0" smtClean="0"/>
              <a:t>Hypothesis</a:t>
            </a:r>
            <a:endParaRPr lang="en-CA" sz="5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1447800"/>
            <a:ext cx="8352928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-457200" algn="ctr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en-CA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Rare mutations in </a:t>
            </a:r>
            <a:r>
              <a:rPr kumimoji="0" lang="en-CA" sz="36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Mendelian</a:t>
            </a:r>
            <a:r>
              <a:rPr kumimoji="0" lang="en-CA" sz="360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stroke</a:t>
            </a:r>
            <a:r>
              <a:rPr kumimoji="0" lang="en-CA" sz="3600" i="0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CA" sz="36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genes</a:t>
            </a:r>
            <a:r>
              <a:rPr kumimoji="0" lang="en-CA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CA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are important risk factors for young stroke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5400" dirty="0" smtClean="0"/>
              <a:t>Objectives</a:t>
            </a:r>
            <a:endParaRPr lang="en-CA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2411288"/>
            <a:ext cx="8062664" cy="5410200"/>
          </a:xfrm>
        </p:spPr>
        <p:txBody>
          <a:bodyPr>
            <a:normAutofit/>
          </a:bodyPr>
          <a:lstStyle/>
          <a:p>
            <a:pPr marL="457200" indent="-457200">
              <a:buFont typeface="Wingdings 2"/>
              <a:buAutoNum type="arabicParenR"/>
            </a:pPr>
            <a:r>
              <a:rPr lang="en-CA" sz="3200" dirty="0" smtClean="0"/>
              <a:t>Determine which genes, if any, should be screened in young stroke patients</a:t>
            </a:r>
          </a:p>
          <a:p>
            <a:pPr marL="457200" indent="-457200">
              <a:buFont typeface="Wingdings 2"/>
              <a:buAutoNum type="arabicParenR"/>
            </a:pPr>
            <a:endParaRPr lang="en-CA" sz="3200" dirty="0" smtClean="0"/>
          </a:p>
          <a:p>
            <a:pPr marL="457200" indent="-457200">
              <a:buFont typeface="Wingdings 2"/>
              <a:buAutoNum type="arabicParenR"/>
            </a:pPr>
            <a:r>
              <a:rPr lang="en-CA" sz="3200" dirty="0" smtClean="0"/>
              <a:t>Characterize the prevalence, risk, and clinical features of </a:t>
            </a:r>
            <a:r>
              <a:rPr lang="en-CA" sz="3200" dirty="0" err="1" smtClean="0"/>
              <a:t>Mendelian</a:t>
            </a:r>
            <a:r>
              <a:rPr lang="en-CA" sz="3200" dirty="0" smtClean="0"/>
              <a:t> stroke mutations</a:t>
            </a:r>
          </a:p>
          <a:p>
            <a:pPr marL="457200" indent="-457200">
              <a:buFont typeface="Wingdings 2"/>
              <a:buAutoNum type="arabicParenR"/>
            </a:pPr>
            <a:endParaRPr lang="en-CA" sz="3200" dirty="0" smtClean="0"/>
          </a:p>
          <a:p>
            <a:pPr marL="457200" indent="-457200">
              <a:buFont typeface="Wingdings 2"/>
              <a:buAutoNum type="arabicParenR"/>
            </a:pPr>
            <a:endParaRPr lang="en-CA" sz="3200" dirty="0" smtClean="0"/>
          </a:p>
          <a:p>
            <a:pPr marL="457200" indent="-457200">
              <a:buFont typeface="Wingdings 2"/>
              <a:buAutoNum type="arabicParenR"/>
            </a:pPr>
            <a:endParaRPr lang="en-CA" sz="3200" dirty="0" smtClean="0"/>
          </a:p>
          <a:p>
            <a:pPr marL="457200" indent="-457200">
              <a:buFont typeface="Wingdings 2"/>
              <a:buAutoNum type="arabicParenR"/>
            </a:pPr>
            <a:endParaRPr lang="en-CA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sz="5400" dirty="0" smtClean="0"/>
              <a:t>INTERSTROKE-Genetics</a:t>
            </a:r>
            <a:endParaRPr lang="en-CA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765262" y="980728"/>
            <a:ext cx="8559266" cy="5544616"/>
          </a:xfrm>
        </p:spPr>
        <p:txBody>
          <a:bodyPr>
            <a:normAutofit/>
          </a:bodyPr>
          <a:lstStyle/>
          <a:p>
            <a:pPr>
              <a:buNone/>
            </a:pPr>
            <a:endParaRPr lang="en-CA" sz="3600" dirty="0" smtClean="0"/>
          </a:p>
          <a:p>
            <a:r>
              <a:rPr lang="en-CA" sz="4000" dirty="0" smtClean="0"/>
              <a:t>Youngest cases (N=185)</a:t>
            </a:r>
          </a:p>
          <a:p>
            <a:r>
              <a:rPr lang="en-CA" sz="4000" dirty="0" smtClean="0"/>
              <a:t>Oldest controls (N=185)</a:t>
            </a:r>
          </a:p>
          <a:p>
            <a:pPr lvl="1"/>
            <a:r>
              <a:rPr lang="en-CA" sz="4000" dirty="0" smtClean="0"/>
              <a:t>Gender, ethnicity, and center ID</a:t>
            </a:r>
            <a:endParaRPr lang="en-CA" sz="3800" dirty="0" smtClean="0"/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CA" sz="4000" dirty="0" smtClean="0"/>
              <a:t>Minimal hypertension and diabetes</a:t>
            </a:r>
          </a:p>
          <a:p>
            <a:r>
              <a:rPr lang="en-CA" sz="4000" dirty="0" smtClean="0"/>
              <a:t>Small-vessel etiology</a:t>
            </a:r>
          </a:p>
          <a:p>
            <a:pPr lvl="1"/>
            <a:r>
              <a:rPr lang="en-CA" sz="3600" dirty="0" smtClean="0"/>
              <a:t>ICH (N=100)</a:t>
            </a:r>
          </a:p>
          <a:p>
            <a:pPr lvl="1"/>
            <a:r>
              <a:rPr lang="en-CA" sz="3600" dirty="0" smtClean="0"/>
              <a:t>SVIS (N=85)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5400" dirty="0" smtClean="0"/>
              <a:t>Study Characteristics</a:t>
            </a:r>
            <a:endParaRPr lang="en-CA" sz="5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6024" y="1591816"/>
            <a:ext cx="7772400" cy="507754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lang="en-CA" sz="26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lang="en-CA" sz="26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lang="en-CA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lang="en-CA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lang="en-CA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lang="en-CA" sz="1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endParaRPr lang="en-CA" sz="100" noProof="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endParaRPr kumimoji="0" lang="en-CA" sz="1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endParaRPr lang="en-CA" sz="100" noProof="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endParaRPr kumimoji="0" lang="en-CA" sz="1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endParaRPr lang="en-CA" sz="100" noProof="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endParaRPr kumimoji="0" lang="en-CA" sz="1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endParaRPr lang="en-CA" sz="100" noProof="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endParaRPr kumimoji="0" lang="en-CA" sz="1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endParaRPr lang="en-CA" sz="100" noProof="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CA" sz="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CA" sz="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CA" sz="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60988" y="1412776"/>
          <a:ext cx="7848874" cy="515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2538"/>
                <a:gridCol w="1389084"/>
                <a:gridCol w="1389084"/>
                <a:gridCol w="1389084"/>
                <a:gridCol w="1389084"/>
              </a:tblGrid>
              <a:tr h="370840">
                <a:tc>
                  <a:txBody>
                    <a:bodyPr/>
                    <a:lstStyle/>
                    <a:p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SVIS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Control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</a:t>
                      </a:r>
                      <a:endParaRPr lang="en-CA" sz="1800" b="1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85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185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185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Women</a:t>
                      </a:r>
                      <a:endParaRPr lang="en-CA" sz="18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(42.4%)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(47%)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83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(44.9%)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83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(44.9%)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Age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(SD)</a:t>
                      </a:r>
                      <a:endParaRPr lang="en-CA" sz="18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50.1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(9.79)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45.6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(12.55)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47.6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(11.55)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74.0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(8.36)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Hypertension</a:t>
                      </a:r>
                      <a:endParaRPr lang="en-CA" sz="18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46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(54.12%)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49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(49%)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95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(51.35%)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106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(57.30%)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Diabetes</a:t>
                      </a:r>
                      <a:endParaRPr lang="en-CA" sz="18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(27.06%)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(12%)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(18.92%)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(14.59%)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Current Smoker</a:t>
                      </a:r>
                      <a:endParaRPr lang="en-CA" sz="18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(36.47%)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(21%)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(28.11%)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(9.19%)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BMI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(SD)</a:t>
                      </a:r>
                      <a:endParaRPr lang="en-CA" sz="18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26.9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(4.88)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27.7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(5.51)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27.3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(5.23)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26.1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(4.83)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APOB/APOA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(SD)</a:t>
                      </a:r>
                      <a:endParaRPr lang="en-CA" sz="18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0.90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(0.29)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0.87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(0.28)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0.88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(0.28)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0.80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(0.31)</a:t>
                      </a:r>
                      <a:endParaRPr lang="en-CA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8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410200"/>
          </a:xfrm>
        </p:spPr>
        <p:txBody>
          <a:bodyPr>
            <a:normAutofit/>
          </a:bodyPr>
          <a:lstStyle/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97216" y="2780928"/>
            <a:ext cx="7763216" cy="648072"/>
          </a:xfrm>
          <a:prstGeom prst="rect">
            <a:avLst/>
          </a:prstGeom>
          <a:ln w="44450">
            <a:solidFill>
              <a:srgbClr val="FF0000"/>
            </a:solidFill>
          </a:ln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97216" y="3401704"/>
            <a:ext cx="7763216" cy="648072"/>
          </a:xfrm>
          <a:prstGeom prst="rect">
            <a:avLst/>
          </a:prstGeom>
          <a:ln w="44450">
            <a:solidFill>
              <a:srgbClr val="FF0000"/>
            </a:solidFill>
          </a:ln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97216" y="4022480"/>
            <a:ext cx="7763216" cy="648072"/>
          </a:xfrm>
          <a:prstGeom prst="rect">
            <a:avLst/>
          </a:prstGeom>
          <a:ln w="44450">
            <a:solidFill>
              <a:srgbClr val="FF0000"/>
            </a:solidFill>
          </a:ln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7" grpId="0" build="p" animBg="1"/>
      <p:bldP spid="8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5400" dirty="0" smtClean="0"/>
              <a:t>Ethnic Distribution</a:t>
            </a:r>
            <a:endParaRPr lang="en-CA" sz="5400" dirty="0"/>
          </a:p>
        </p:txBody>
      </p:sp>
      <p:graphicFrame>
        <p:nvGraphicFramePr>
          <p:cNvPr id="4" name="Content Placeholder 5"/>
          <p:cNvGraphicFramePr>
            <a:graphicFrameLocks/>
          </p:cNvGraphicFramePr>
          <p:nvPr/>
        </p:nvGraphicFramePr>
        <p:xfrm>
          <a:off x="5364088" y="3429000"/>
          <a:ext cx="3960440" cy="356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5"/>
          <p:cNvGraphicFramePr>
            <a:graphicFrameLocks/>
          </p:cNvGraphicFramePr>
          <p:nvPr/>
        </p:nvGraphicFramePr>
        <p:xfrm>
          <a:off x="0" y="1340768"/>
          <a:ext cx="9144000" cy="5517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5400" dirty="0" smtClean="0"/>
              <a:t>Methods</a:t>
            </a:r>
            <a:endParaRPr lang="en-CA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547192"/>
            <a:ext cx="8352928" cy="5410200"/>
          </a:xfrm>
        </p:spPr>
        <p:txBody>
          <a:bodyPr>
            <a:normAutofit/>
          </a:bodyPr>
          <a:lstStyle/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 smtClean="0"/>
          </a:p>
          <a:p>
            <a:r>
              <a:rPr lang="en-CA" dirty="0" smtClean="0"/>
              <a:t>Screened 10 known </a:t>
            </a:r>
            <a:r>
              <a:rPr lang="en-CA" dirty="0" err="1" smtClean="0"/>
              <a:t>Mendelian</a:t>
            </a:r>
            <a:r>
              <a:rPr lang="en-CA" dirty="0" smtClean="0"/>
              <a:t> Stroke Genes</a:t>
            </a:r>
          </a:p>
          <a:p>
            <a:r>
              <a:rPr lang="en-CA" dirty="0" smtClean="0"/>
              <a:t>Gene-based Analysis</a:t>
            </a:r>
          </a:p>
          <a:p>
            <a:pPr lvl="1"/>
            <a:r>
              <a:rPr lang="en-CA" dirty="0" smtClean="0"/>
              <a:t>Rare &amp; Pathogenic Mutations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51520" y="1340768"/>
          <a:ext cx="8640960" cy="3960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8304"/>
                <a:gridCol w="4846079"/>
                <a:gridCol w="2576577"/>
              </a:tblGrid>
              <a:tr h="411475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Gene</a:t>
                      </a:r>
                      <a:endParaRPr lang="en-C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Disease</a:t>
                      </a:r>
                      <a:endParaRPr lang="en-C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Mode of Inheritance </a:t>
                      </a:r>
                      <a:endParaRPr lang="en-C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APP</a:t>
                      </a:r>
                      <a:endParaRPr lang="en-CA" sz="200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Amyloid</a:t>
                      </a: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en-CA" sz="20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Angiopathies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Dominant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CST3</a:t>
                      </a:r>
                      <a:endParaRPr lang="en-CA" sz="200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Amyloid</a:t>
                      </a: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en-CA" sz="20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Angiopathies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Dominant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CECR1</a:t>
                      </a:r>
                      <a:endParaRPr lang="en-CA" sz="200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Early-onset stroke and cerebral </a:t>
                      </a:r>
                      <a:r>
                        <a:rPr lang="en-CA" sz="20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vasculopathy</a:t>
                      </a:r>
                      <a:endParaRPr lang="en-CA" sz="20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Recessive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COL4A1</a:t>
                      </a:r>
                      <a:endParaRPr lang="en-CA" sz="200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Porencephaly</a:t>
                      </a:r>
                      <a:r>
                        <a:rPr lang="en-CA" sz="2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/</a:t>
                      </a: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ICH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Dominant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COL4A2</a:t>
                      </a:r>
                      <a:endParaRPr lang="en-CA" sz="200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Porencephaly</a:t>
                      </a:r>
                      <a:r>
                        <a:rPr lang="en-CA" sz="2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/</a:t>
                      </a: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ICH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Dominant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b="1" i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GLA</a:t>
                      </a:r>
                      <a:endParaRPr lang="en-CA" sz="20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b="1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Fabry’s</a:t>
                      </a:r>
                      <a:r>
                        <a:rPr lang="en-CA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Disease</a:t>
                      </a:r>
                      <a:endParaRPr lang="en-CA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Recessive</a:t>
                      </a:r>
                      <a:endParaRPr lang="en-CA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i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HTRA1</a:t>
                      </a:r>
                      <a:endParaRPr lang="en-CA" sz="200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CARASIL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Recessive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NOTCH3</a:t>
                      </a:r>
                      <a:endParaRPr lang="en-CA" sz="20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CADASIL</a:t>
                      </a:r>
                      <a:endParaRPr lang="en-CA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Dominant</a:t>
                      </a:r>
                      <a:endParaRPr lang="en-CA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SAMHD1</a:t>
                      </a:r>
                      <a:endParaRPr lang="en-CA" sz="200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Early-onset stroke and cerebral </a:t>
                      </a:r>
                      <a:r>
                        <a:rPr lang="en-CA" sz="20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vasculopathy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Recessive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4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i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TREX1</a:t>
                      </a:r>
                      <a:endParaRPr lang="en-CA" sz="200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RVCL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Dominant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5400" dirty="0" smtClean="0"/>
              <a:t>Results</a:t>
            </a:r>
            <a:endParaRPr lang="en-CA" sz="48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440248" y="5373216"/>
            <a:ext cx="8424936" cy="1080120"/>
          </a:xfrm>
          <a:ln w="4445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CA" sz="2800" dirty="0" smtClean="0"/>
              <a:t>Experiment-wide significance for </a:t>
            </a:r>
            <a:r>
              <a:rPr lang="en-CA" sz="2800" i="1" dirty="0" smtClean="0"/>
              <a:t>NOTCH3 </a:t>
            </a:r>
            <a:r>
              <a:rPr lang="en-CA" sz="2800" dirty="0" smtClean="0"/>
              <a:t>(P=0.012)</a:t>
            </a:r>
            <a:endParaRPr lang="en-CA" sz="2800" i="1" dirty="0" smtClean="0"/>
          </a:p>
          <a:p>
            <a:r>
              <a:rPr lang="en-US" sz="2800" b="1" dirty="0" smtClean="0"/>
              <a:t>OR</a:t>
            </a:r>
            <a:r>
              <a:rPr lang="en-US" sz="2800" b="1" baseline="-25000" dirty="0" smtClean="0"/>
              <a:t>ICH</a:t>
            </a:r>
            <a:r>
              <a:rPr lang="en-US" sz="2800" b="1" dirty="0" smtClean="0"/>
              <a:t>=3.23; 95% CI: 1.29 to 8.87; P=0.009</a:t>
            </a:r>
            <a:endParaRPr lang="en-CA" sz="2800" b="1" dirty="0" smtClean="0"/>
          </a:p>
          <a:p>
            <a:endParaRPr lang="en-CA" sz="2800" dirty="0" smtClean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21328" y="1484784"/>
          <a:ext cx="8471152" cy="3698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948"/>
                <a:gridCol w="226599"/>
                <a:gridCol w="648072"/>
                <a:gridCol w="907859"/>
                <a:gridCol w="684530"/>
                <a:gridCol w="208280"/>
                <a:gridCol w="651193"/>
                <a:gridCol w="907859"/>
                <a:gridCol w="822960"/>
                <a:gridCol w="208280"/>
                <a:gridCol w="608732"/>
                <a:gridCol w="911180"/>
                <a:gridCol w="708660"/>
              </a:tblGrid>
              <a:tr h="253523"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  <a:t>Gene</a:t>
                      </a:r>
                      <a:endParaRPr lang="en-CA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  <a:t>SVIS Case</a:t>
                      </a:r>
                      <a:endParaRPr lang="en-CA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  <a:t>SVIS</a:t>
                      </a:r>
                    </a:p>
                    <a:p>
                      <a:pPr algn="ctr"/>
                      <a: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  <a:t>Control</a:t>
                      </a:r>
                      <a:endParaRPr lang="en-CA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  <a:t>SVIS</a:t>
                      </a:r>
                      <a:b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</a:br>
                      <a: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  <a:t>P</a:t>
                      </a:r>
                      <a:endParaRPr lang="en-CA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  <a:t>ICH</a:t>
                      </a:r>
                    </a:p>
                    <a:p>
                      <a:pPr algn="ctr"/>
                      <a: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  <a:t>Case</a:t>
                      </a:r>
                      <a:endParaRPr lang="en-CA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  <a:t>ICH</a:t>
                      </a:r>
                      <a:b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</a:br>
                      <a: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  <a:t>Control</a:t>
                      </a:r>
                      <a:endParaRPr lang="en-CA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  <a:t>ICH</a:t>
                      </a:r>
                      <a:b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</a:br>
                      <a: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  <a:t>P</a:t>
                      </a:r>
                      <a:endParaRPr lang="en-CA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aseline="0" dirty="0" smtClean="0">
                          <a:latin typeface="+mn-lt"/>
                          <a:cs typeface="Times New Roman" pitchFamily="18" charset="0"/>
                        </a:rPr>
                        <a:t>ALL Case</a:t>
                      </a:r>
                      <a:endParaRPr lang="en-CA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  <a:t>ALL Control</a:t>
                      </a:r>
                      <a:endParaRPr lang="en-CA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  <a:t>ALL</a:t>
                      </a:r>
                      <a:endParaRPr lang="en-CA" sz="1600" baseline="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CA" sz="1600" dirty="0" smtClean="0">
                          <a:latin typeface="+mn-lt"/>
                          <a:cs typeface="Times New Roman" pitchFamily="18" charset="0"/>
                        </a:rPr>
                        <a:t>P</a:t>
                      </a:r>
                      <a:endParaRPr lang="en-CA" sz="16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0051">
                <a:tc>
                  <a:txBody>
                    <a:bodyPr/>
                    <a:lstStyle/>
                    <a:p>
                      <a:pPr algn="ctr"/>
                      <a:r>
                        <a:rPr lang="en-CA" sz="1600" b="0" i="1" dirty="0" smtClean="0">
                          <a:latin typeface="+mn-lt"/>
                          <a:cs typeface="Times New Roman" pitchFamily="18" charset="0"/>
                        </a:rPr>
                        <a:t>APP</a:t>
                      </a:r>
                      <a:endParaRPr lang="en-CA" sz="1600" i="1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0051">
                <a:tc>
                  <a:txBody>
                    <a:bodyPr/>
                    <a:lstStyle/>
                    <a:p>
                      <a:pPr algn="ctr"/>
                      <a:r>
                        <a:rPr lang="en-CA" sz="1600" i="1" dirty="0" smtClean="0">
                          <a:latin typeface="+mn-lt"/>
                        </a:rPr>
                        <a:t>CECR1</a:t>
                      </a:r>
                      <a:endParaRPr lang="en-CA" sz="1600" i="1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0051">
                <a:tc>
                  <a:txBody>
                    <a:bodyPr/>
                    <a:lstStyle/>
                    <a:p>
                      <a:pPr algn="ctr"/>
                      <a:r>
                        <a:rPr lang="en-CA" sz="1600" b="0" i="1" dirty="0" smtClean="0">
                          <a:latin typeface="+mn-lt"/>
                        </a:rPr>
                        <a:t>COL4A1</a:t>
                      </a:r>
                      <a:endParaRPr lang="en-CA" sz="1600" b="0" i="1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0.06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0.33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0051">
                <a:tc>
                  <a:txBody>
                    <a:bodyPr/>
                    <a:lstStyle/>
                    <a:p>
                      <a:pPr algn="ctr"/>
                      <a:r>
                        <a:rPr lang="en-CA" sz="1600" i="1" dirty="0" smtClean="0">
                          <a:latin typeface="+mn-lt"/>
                        </a:rPr>
                        <a:t>COL4A2</a:t>
                      </a:r>
                      <a:endParaRPr lang="en-CA" sz="1600" i="1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12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12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0.81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23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21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0.87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0051">
                <a:tc>
                  <a:txBody>
                    <a:bodyPr/>
                    <a:lstStyle/>
                    <a:p>
                      <a:pPr algn="ctr"/>
                      <a:r>
                        <a:rPr lang="en-CA" sz="1600" i="1" dirty="0" smtClean="0">
                          <a:latin typeface="+mn-lt"/>
                        </a:rPr>
                        <a:t>CST3</a:t>
                      </a:r>
                      <a:endParaRPr lang="en-CA" sz="1600" i="1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0051">
                <a:tc>
                  <a:txBody>
                    <a:bodyPr/>
                    <a:lstStyle/>
                    <a:p>
                      <a:pPr algn="ctr"/>
                      <a:r>
                        <a:rPr lang="en-CA" sz="1600" i="1" dirty="0" smtClean="0">
                          <a:latin typeface="+mn-lt"/>
                        </a:rPr>
                        <a:t>GLA</a:t>
                      </a:r>
                      <a:endParaRPr lang="en-CA" sz="1600" i="1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0.50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0.50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0051">
                <a:tc>
                  <a:txBody>
                    <a:bodyPr/>
                    <a:lstStyle/>
                    <a:p>
                      <a:pPr algn="ctr"/>
                      <a:r>
                        <a:rPr lang="en-CA" sz="1600" i="1" dirty="0" smtClean="0">
                          <a:latin typeface="+mn-lt"/>
                        </a:rPr>
                        <a:t>HTRA1</a:t>
                      </a:r>
                      <a:endParaRPr lang="en-CA" sz="1600" i="1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0051">
                <a:tc>
                  <a:txBody>
                    <a:bodyPr/>
                    <a:lstStyle/>
                    <a:p>
                      <a:pPr algn="ctr"/>
                      <a:r>
                        <a:rPr lang="en-CA" sz="1600" b="0" i="1" dirty="0" smtClean="0">
                          <a:latin typeface="+mn-lt"/>
                        </a:rPr>
                        <a:t>NOTCH3</a:t>
                      </a:r>
                      <a:endParaRPr lang="en-CA" sz="1600" b="0" i="1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b="0" dirty="0" smtClean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0.009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29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16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0.06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0051">
                <a:tc>
                  <a:txBody>
                    <a:bodyPr/>
                    <a:lstStyle/>
                    <a:p>
                      <a:pPr algn="ctr"/>
                      <a:r>
                        <a:rPr lang="en-CA" sz="1600" i="1" dirty="0" smtClean="0">
                          <a:latin typeface="+mn-lt"/>
                        </a:rPr>
                        <a:t>SAMHD1</a:t>
                      </a:r>
                      <a:endParaRPr lang="en-CA" sz="1600" i="1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b="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0051">
                <a:tc>
                  <a:txBody>
                    <a:bodyPr/>
                    <a:lstStyle/>
                    <a:p>
                      <a:pPr algn="ctr"/>
                      <a:r>
                        <a:rPr lang="en-CA" sz="1600" i="1" dirty="0" smtClean="0">
                          <a:latin typeface="+mn-lt"/>
                        </a:rPr>
                        <a:t>TREX1</a:t>
                      </a:r>
                      <a:endParaRPr lang="en-CA" sz="1600" i="1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CA" sz="16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6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CA" sz="16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0051">
                <a:tc>
                  <a:txBody>
                    <a:bodyPr/>
                    <a:lstStyle/>
                    <a:p>
                      <a:pPr algn="ctr"/>
                      <a:r>
                        <a:rPr lang="en-CA" sz="1800" b="1" i="0" dirty="0" smtClean="0">
                          <a:latin typeface="+mn-lt"/>
                        </a:rPr>
                        <a:t>Total</a:t>
                      </a:r>
                      <a:endParaRPr lang="en-CA" sz="1800" b="1" i="0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800" b="1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b="1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23</a:t>
                      </a:r>
                      <a:endParaRPr lang="en-CA" sz="1800" b="1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b="1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26</a:t>
                      </a:r>
                      <a:endParaRPr lang="en-CA" sz="1800" b="1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b="1" baseline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0.74</a:t>
                      </a:r>
                      <a:endParaRPr lang="en-CA" sz="1800" b="1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800" b="1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b="1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43</a:t>
                      </a:r>
                      <a:endParaRPr lang="en-CA" sz="1800" b="1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b="1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21</a:t>
                      </a:r>
                      <a:endParaRPr lang="en-CA" sz="1800" b="1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b="1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0.001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CA" sz="1800" b="1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b="1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66</a:t>
                      </a:r>
                      <a:endParaRPr lang="en-CA" sz="1800" b="1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b="1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47</a:t>
                      </a:r>
                      <a:endParaRPr lang="en-CA" sz="1800" b="1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b="1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0.04</a:t>
                      </a:r>
                      <a:endParaRPr lang="en-CA" sz="1800" b="1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3" name="Content Placeholder 2"/>
          <p:cNvSpPr txBox="1">
            <a:spLocks/>
          </p:cNvSpPr>
          <p:nvPr/>
        </p:nvSpPr>
        <p:spPr>
          <a:xfrm>
            <a:off x="467544" y="4005064"/>
            <a:ext cx="8411288" cy="288032"/>
          </a:xfrm>
          <a:prstGeom prst="rect">
            <a:avLst/>
          </a:prstGeom>
          <a:ln w="44450">
            <a:solidFill>
              <a:srgbClr val="FF0000"/>
            </a:solidFill>
          </a:ln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660232" y="4855512"/>
            <a:ext cx="2204952" cy="301680"/>
          </a:xfrm>
          <a:prstGeom prst="rect">
            <a:avLst/>
          </a:prstGeom>
          <a:ln w="44450">
            <a:solidFill>
              <a:srgbClr val="FF0000"/>
            </a:solidFill>
          </a:ln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067944" y="4855512"/>
            <a:ext cx="2362616" cy="301680"/>
          </a:xfrm>
          <a:prstGeom prst="rect">
            <a:avLst/>
          </a:prstGeom>
          <a:ln w="44450">
            <a:solidFill>
              <a:srgbClr val="FF0000"/>
            </a:solidFill>
          </a:ln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animBg="1"/>
      <p:bldP spid="13" grpId="0" uiExpand="1" build="p" animBg="1"/>
      <p:bldP spid="14" grpId="0" uiExpand="1" build="p" animBg="1"/>
      <p:bldP spid="15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5400" i="1" dirty="0" smtClean="0"/>
              <a:t>NOTCH3 &amp; </a:t>
            </a:r>
            <a:r>
              <a:rPr lang="en-CA" sz="5400" dirty="0" smtClean="0"/>
              <a:t>CADASIL</a:t>
            </a:r>
            <a:endParaRPr lang="en-CA" sz="480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582960" y="1196752"/>
            <a:ext cx="8309520" cy="5410200"/>
          </a:xfrm>
        </p:spPr>
        <p:txBody>
          <a:bodyPr>
            <a:noAutofit/>
          </a:bodyPr>
          <a:lstStyle/>
          <a:p>
            <a:r>
              <a:rPr lang="en-CA" sz="3200" dirty="0" smtClean="0"/>
              <a:t>Primary Feature</a:t>
            </a:r>
          </a:p>
          <a:p>
            <a:pPr lvl="1"/>
            <a:r>
              <a:rPr lang="en-CA" sz="2800" dirty="0" smtClean="0"/>
              <a:t>SVIS/TIA in ~80% CADASIL carriers</a:t>
            </a:r>
            <a:endParaRPr lang="en-CA" sz="3200" dirty="0" smtClean="0"/>
          </a:p>
          <a:p>
            <a:r>
              <a:rPr lang="en-CA" sz="3200" dirty="0" smtClean="0"/>
              <a:t>Secondary Features</a:t>
            </a:r>
          </a:p>
          <a:p>
            <a:pPr lvl="1"/>
            <a:r>
              <a:rPr lang="en-CA" sz="2800" dirty="0" smtClean="0"/>
              <a:t>Migraine in 75% </a:t>
            </a:r>
          </a:p>
          <a:p>
            <a:pPr lvl="1"/>
            <a:r>
              <a:rPr lang="en-CA" sz="2800" dirty="0" smtClean="0"/>
              <a:t>Depression in 35% </a:t>
            </a:r>
          </a:p>
          <a:p>
            <a:r>
              <a:rPr lang="en-CA" sz="3200" dirty="0" smtClean="0"/>
              <a:t>Unique Mutation Spectrum</a:t>
            </a:r>
          </a:p>
          <a:p>
            <a:pPr lvl="1"/>
            <a:r>
              <a:rPr lang="en-CA" sz="2800" dirty="0" smtClean="0"/>
              <a:t>Stereotypical mutation pattern</a:t>
            </a:r>
          </a:p>
          <a:p>
            <a:pPr lvl="1"/>
            <a:r>
              <a:rPr lang="en-CA" sz="2800" dirty="0" smtClean="0"/>
              <a:t>Diagnostic Testing confined to specific domains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9924" t="41999" r="34141" b="50782"/>
          <a:stretch>
            <a:fillRect/>
          </a:stretch>
        </p:blipFill>
        <p:spPr bwMode="auto">
          <a:xfrm>
            <a:off x="323528" y="5661248"/>
            <a:ext cx="856946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/>
        </p:nvCxnSpPr>
        <p:spPr>
          <a:xfrm>
            <a:off x="1239754" y="3284984"/>
            <a:ext cx="2376264" cy="0"/>
          </a:xfrm>
          <a:prstGeom prst="line">
            <a:avLst/>
          </a:prstGeom>
          <a:ln w="539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>
            <a:spLocks/>
          </p:cNvSpPr>
          <p:nvPr/>
        </p:nvSpPr>
        <p:spPr>
          <a:xfrm>
            <a:off x="551909" y="5589240"/>
            <a:ext cx="4752528" cy="432048"/>
          </a:xfrm>
          <a:prstGeom prst="rect">
            <a:avLst/>
          </a:prstGeom>
          <a:ln w="44450">
            <a:solidFill>
              <a:srgbClr val="FF0000"/>
            </a:solidFill>
          </a:ln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676456" cy="1143000"/>
          </a:xfrm>
        </p:spPr>
        <p:txBody>
          <a:bodyPr>
            <a:noAutofit/>
          </a:bodyPr>
          <a:lstStyle/>
          <a:p>
            <a:r>
              <a:rPr lang="en-CA" i="1" dirty="0" smtClean="0"/>
              <a:t>NOTCH3 </a:t>
            </a:r>
            <a:r>
              <a:rPr lang="en-CA" dirty="0" smtClean="0"/>
              <a:t>CADASIL Mutation Carriers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3933056"/>
            <a:ext cx="9396536" cy="5410200"/>
          </a:xfrm>
        </p:spPr>
        <p:txBody>
          <a:bodyPr>
            <a:noAutofit/>
          </a:bodyPr>
          <a:lstStyle/>
          <a:p>
            <a:endParaRPr lang="en-CA" sz="2400" dirty="0" smtClean="0"/>
          </a:p>
          <a:p>
            <a:pPr>
              <a:buNone/>
            </a:pPr>
            <a:endParaRPr lang="en-CA" sz="2800" dirty="0" smtClean="0"/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CA" sz="3200" dirty="0" smtClean="0"/>
              <a:t>All stroke: 3.2%, None in controls (P=0.03)</a:t>
            </a:r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</a:pPr>
            <a:r>
              <a:rPr lang="en-CA" sz="2800" dirty="0" smtClean="0"/>
              <a:t>SVIS: 3.5%, ICH: 3 %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CA" sz="3200" dirty="0" smtClean="0"/>
              <a:t>Non-CADASIL mutations mostly explain association</a:t>
            </a:r>
            <a:endParaRPr lang="en-CA" sz="36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51520" y="1412774"/>
          <a:ext cx="8640960" cy="3433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640"/>
                <a:gridCol w="1542088"/>
                <a:gridCol w="1948308"/>
                <a:gridCol w="1673012"/>
                <a:gridCol w="1991912"/>
              </a:tblGrid>
              <a:tr h="576066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Variant</a:t>
                      </a:r>
                      <a:endParaRPr lang="en-C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Stroke</a:t>
                      </a:r>
                      <a:r>
                        <a:rPr lang="en-CA" sz="2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Type</a:t>
                      </a:r>
                      <a:endParaRPr lang="en-CA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Ethnicity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Migraine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Depression</a:t>
                      </a:r>
                    </a:p>
                  </a:txBody>
                  <a:tcPr/>
                </a:tc>
              </a:tr>
              <a:tr h="4762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CA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R1285C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SVIS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Persian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62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CA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R1231C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SVIS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Persian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YES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62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CA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R1231C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ICH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Persian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62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CA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R1100C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ICH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African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62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CA" sz="20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R75W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ICH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African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62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F1273-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SVIS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European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</a:t>
                      </a:r>
                      <a:endParaRPr lang="en-CA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1730486" y="2922002"/>
            <a:ext cx="1545370" cy="1443102"/>
          </a:xfrm>
          <a:prstGeom prst="rect">
            <a:avLst/>
          </a:prstGeom>
          <a:ln w="44450">
            <a:solidFill>
              <a:srgbClr val="FF0000"/>
            </a:solidFill>
          </a:ln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275856" y="1988840"/>
            <a:ext cx="1944216" cy="2376264"/>
          </a:xfrm>
          <a:prstGeom prst="rect">
            <a:avLst/>
          </a:prstGeom>
          <a:ln w="44450">
            <a:solidFill>
              <a:srgbClr val="FF0000"/>
            </a:solidFill>
          </a:ln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220072" y="1988840"/>
            <a:ext cx="3672408" cy="2808312"/>
          </a:xfrm>
          <a:prstGeom prst="rect">
            <a:avLst/>
          </a:prstGeom>
          <a:ln w="44450">
            <a:solidFill>
              <a:srgbClr val="FF0000"/>
            </a:solidFill>
          </a:ln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CA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9" grpId="0" build="p" animBg="1"/>
      <p:bldP spid="11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5400" dirty="0" smtClean="0"/>
              <a:t>Rethinking </a:t>
            </a:r>
            <a:r>
              <a:rPr lang="en-CA" sz="5400" i="1" dirty="0" smtClean="0"/>
              <a:t>NOTCH3</a:t>
            </a:r>
            <a:endParaRPr lang="en-CA" sz="5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484784"/>
            <a:ext cx="8748464" cy="5373216"/>
          </a:xfrm>
        </p:spPr>
        <p:txBody>
          <a:bodyPr>
            <a:normAutofit/>
          </a:bodyPr>
          <a:lstStyle/>
          <a:p>
            <a:r>
              <a:rPr lang="en-CA" sz="3600" dirty="0" smtClean="0"/>
              <a:t>Screening warranted for young stroke?</a:t>
            </a:r>
            <a:endParaRPr lang="en-US" sz="2800" b="1" i="1" dirty="0" smtClean="0"/>
          </a:p>
          <a:p>
            <a:pPr lvl="1"/>
            <a:r>
              <a:rPr lang="en-US" sz="2800" b="1" dirty="0" smtClean="0"/>
              <a:t>High Risk</a:t>
            </a:r>
            <a:r>
              <a:rPr lang="en-US" sz="2800" dirty="0" smtClean="0"/>
              <a:t>: OR</a:t>
            </a:r>
            <a:r>
              <a:rPr lang="en-US" sz="2800" baseline="-25000" dirty="0" smtClean="0"/>
              <a:t>ICH</a:t>
            </a:r>
            <a:r>
              <a:rPr lang="en-US" sz="2800" dirty="0" smtClean="0"/>
              <a:t>=3.23(1.29 to 8.87) (P=0.009)</a:t>
            </a:r>
            <a:endParaRPr lang="en-CA" sz="2800" dirty="0" smtClean="0"/>
          </a:p>
          <a:p>
            <a:pPr lvl="1"/>
            <a:r>
              <a:rPr lang="en-CA" sz="2800" b="1" dirty="0" smtClean="0"/>
              <a:t>Common</a:t>
            </a:r>
            <a:r>
              <a:rPr lang="en-CA" sz="2800" dirty="0" smtClean="0"/>
              <a:t>:  22% ICH cases, 8% Controls </a:t>
            </a:r>
            <a:endParaRPr lang="en-CA" sz="3600" dirty="0" smtClean="0"/>
          </a:p>
          <a:p>
            <a:pPr lvl="1"/>
            <a:r>
              <a:rPr lang="en-CA" sz="3400" dirty="0" smtClean="0"/>
              <a:t>Absence of measured </a:t>
            </a:r>
            <a:br>
              <a:rPr lang="en-CA" sz="3400" dirty="0" smtClean="0"/>
            </a:br>
            <a:r>
              <a:rPr lang="en-CA" sz="3400" dirty="0" smtClean="0"/>
              <a:t>clinical features</a:t>
            </a:r>
          </a:p>
          <a:p>
            <a:pPr lvl="1"/>
            <a:r>
              <a:rPr lang="en-CA" sz="3400" dirty="0" smtClean="0"/>
              <a:t>Treatment potential</a:t>
            </a:r>
          </a:p>
          <a:p>
            <a:r>
              <a:rPr lang="en-CA" sz="3600" dirty="0" smtClean="0"/>
              <a:t>ICH as a primary feature?  </a:t>
            </a:r>
          </a:p>
          <a:p>
            <a:r>
              <a:rPr lang="en-CA" sz="3600" dirty="0" smtClean="0"/>
              <a:t>Implications for prevention, </a:t>
            </a:r>
          </a:p>
          <a:p>
            <a:pPr marL="0" indent="0">
              <a:buNone/>
            </a:pPr>
            <a:r>
              <a:rPr lang="en-CA" sz="3600" dirty="0"/>
              <a:t> </a:t>
            </a:r>
            <a:r>
              <a:rPr lang="en-CA" sz="3600" dirty="0" smtClean="0"/>
              <a:t> anticoagulant use</a:t>
            </a:r>
            <a:r>
              <a:rPr lang="en-CA" sz="3600" dirty="0"/>
              <a:t> </a:t>
            </a:r>
            <a:r>
              <a:rPr lang="en-CA" sz="3600" dirty="0" smtClean="0"/>
              <a:t>and cognitive decline</a:t>
            </a:r>
          </a:p>
          <a:p>
            <a:endParaRPr lang="en-CA" sz="2800" dirty="0" smtClean="0"/>
          </a:p>
          <a:p>
            <a:endParaRPr lang="en-CA" sz="2800" dirty="0" smtClean="0"/>
          </a:p>
          <a:p>
            <a:endParaRPr lang="en-CA" sz="2800" dirty="0" smtClean="0"/>
          </a:p>
        </p:txBody>
      </p:sp>
      <p:sp>
        <p:nvSpPr>
          <p:cNvPr id="47106" name="AutoShape 2" descr="data:image/jpeg;base64,/9j/4AAQSkZJRgABAQAAAQABAAD/2wCEAAkGBhQSEBUUEhQVFBQVGBUYGBUUFhgYGBgVHBcXGBUWFRQXHSYeGB0jHBUWIC8gIycpLCwsGB4xNTAqNSYrLCkBCQoKBQUFDQUFDSkYEhgpKSkpKSkpKSkpKSkpKSkpKSkpKSkpKSkpKSkpKSkpKSkpKSkpKSkpKSkpKSkpKSkpKf/AABEIAQEAxAMBIgACEQEDEQH/xAAcAAABBQEBAQAAAAAAAAAAAAAFAAEEBgcCAwj/xABLEAACAQIDBQMHBwkGBgMBAQABAhEAAwQSIQUGMUFREyJhBzI0cXOBsyNCVJGTodIUFlJydIKx0fAVJDNiweElNUOSsvFjosJEF//EABQBAQAAAAAAAAAAAAAAAAAAAAD/xAAUEQEAAAAAAAAAAAAAAAAAAAAA/9oADAMBAAIRAxEAPwDNNvbexIxd8DEXwBevAAXbkAC4wAAzVA/OHE/SL/21z8VLeH0vEe2vfEah9AQ/OHE/SL/21z8VL84cT9Iv/bXPxVApjQT/AM4sT9Iv/bXPxU/5w4n6Rf8Atrn4qHUqAj+cOJ+kX/trn4qX5xYn6Rf+2ufiofSoCH5w4n6Rf+2ufipfnFifpF/7a5+Khwp6Ah+cOJ+kX/trn4qX5w4n6Rf+2ufiofSoCH5w4n6Rf+2ufipfnDifpF/7a5+Kh9KgIfnDifpF/wC2ufipxvBifpF/7a5+Kh4pUBD84cT9Iv8A21z8VL84MT9Iv/bXPxVAinignfnBifpF/wC2ufip/wC38T9Iv/bXPxVGwWCe7cW3aRrjsYVEBLE+AFaFszyG4y4ua7cs2D+g2Z2Hg2QZR7iaCj/2/ifpF/7a5+Km/t/E/SL/ANtc/FV9xvkLxarNq7h7hE6S9sn3spXw4iqHtfYd/C3DaxFtrT8YbmOqsNGHiDQMd4MT9Iv/AG1z8VN+cOJ+kX/trn4qhEVzFB9B+QzHPc2dcNx3dvyhxLuzGOztaSx4a09R/IJ/y27+03PhWaVBiW8B/veI9te+I1D6Ibwel4j2174jUPoEaanrmgelNNSoHpE0qU0D01NSoHpTSpqDqnimFdUDUoroipeydj3sS/Z4e291+iCYHUngo8SQKCGKm7K2RdxNwW7FtrjnkvIdWPBR4mrps7yR3le0+NKW7RdVZLb5rpmSQCq5VEAktOgB4mKvuG3gwWAtmxgwk+cxUcTJkM3HN0mYoPPc3c1Nm22YkPfbutcjQcIReYA59SNeQFnG0CVzFgQs6gSZ6mPfVasbXe45tdrZW4wVrOHZu/cOrcW+cRIjSam2tqC737TJavJ3WDIzKZJ0e3KnMDqOY99BYLGOB4PMzr94MVH25sGxjrZtYhM0jRl85TyuWzyP3HnpQbBYq6sKySylizrADg8YVjKkSDHuqwYS/m14dRzB5UHzXvNsC5gsVcw93VkOjDg6HVHXwII+8cqFk1sHl22Tmt4fFgarNi4fAy9o/WLg94rHjQb35Bf+W3P2l/hWaVc+QV42bd/abnwrNKgxXeD0vEe2vfEah1Ed4fS8R7a98RqHUCpqemigVKlT0DUqVKKBTSpRTgUDCvSxh2dgqKWZjAVQSSegA40V3c3TxGNcLYQkHi7SEA5kt/KTW27leSuzg4um41y8RBeFAGuotgglZ68fVQZ9sDyMYi8ZxFxcOOgHaP48CFHTiauezfIfg01vPevHkMwtr9Sifvq9W8EpYwdOBIJ0OmikHTgJjmPXUoWsvT+un30FYw+4Wz7WiYOyTA1uA3D/APcnXTjR/CYdLYyqqqscAIAjllGnPlXncxADrpJniP646UD363nXCGypklizaToIy5jETEtpw0oJO9uA7XDtludm6sHRgdVMFDoNYIJ/qKqFzdOwEUQ4YENng57hJDFWjjoIGvOltTfu2LZZGJGgXMh1Ouk8dZGnDrUPZm8dzEgulxO2XKLZAgIeKglhrJ0PKgC49mxGOKWLFzKvyoIWL1xgJ7S5dYAKoYcNAAIGtWDA7yLayvi0urdILSAcjMTqIGvqJn6qseB2ZcaLmNuB3aCUW4xQkQQpECQCJA1AnnRq2Fey0iAp1zLm4GeHSgod3yjYeQPlFSTOockHqpAHKjmyd+sNdzEXFXSNdH86Rp/XGq1jNvYc33t4i1aVeTFCgYyY1Ud0acTPjQfa27OGZA+CuSSxVkdxmQhS2RgJBDAEhgY0HWg0PypFX2JfYQ2lgiOvbIJH1kV87VcBvxdt4K7hi3a27qNbKOJCsSCHBOoYEAgDTSqfQbr5Cm/4dd/aX+FZpVz5C/8Al139pf4VmnoMb3g9LxHtr3xGodRHeD0vEe2vfEah1AqVKKagelSpqB6anp7aEkACSTA9dA6ISYAkngK0bdDyeJC3cYCZKhbRnUsJTuRLk9DAgGZFTNy9wGtBb11Q9x4CayqSDmb1ju66wCTyq1bZ2Nda/Ztm4LFmwnbvcYgE3mORVWOJEcf8z+FBctm20tWlyIFEcIAMxwjgI004DWlsXa63WYQUy5SoYRIYwJnnP+tQdt51si7hyCUVjI7xYHiEY90EmD45Y6VXtj7xNew11i2W6q5NYkxyLciNWnjp9QXi5i0XmCJ1yxp14a8SPea9cSYXiBx87gPE9fd0ql7P2qbSq6quS5wXoRrGo0OUA9NKbGbzZbLK0t32Oh1VCVEgxy140BTba3JtPhmVnUkvamC6aBmXxHTnNVDyq7GuYmzaxtk5rdlGS6nzkGeS4jjEww5aHhMH7u0bb2jlB7itDKdYKkzJGkwaKbvY/tcOxyq5n5QGIdWGrEDSWXQ9ffQYDdx5y5en3nkYr12PtU27obhqNQOHXSrBvL5MsRYv3OwQPhpQ23d0Xu3CQiNmYEsCMs89OsVA23uHjcHZN7EWgluVEi5bY5iYUBVYmaC12t8SqjLCkgcQCdNDx4E9edeVjffEo57MOwJBOVC06c8oI93SgeC3Lx9yyLqWXOkgMQGj9Vo18PGiuztoYyyQtnAXrb6Av2LEnXUkGATz49NRQB943u428pFoJcCkFVMBokhlQ6jTiPCg+0LL4JbTEg3bylwvJbclFZgeZIePAeNaDvDvR+TX7d7ELd+V7MutzDG0yXLY0uWA4YFTqCJnU+BrJ9t7TbEXmusIDQFH6Nte6ij1AR65POggMxJ19Z9fOmp4pqDcfIb/AMvu/tL/AArNNTeQ4/8AD7v7S/wrNKgyDb4/vmI9te+I1DqIbw+l4j2174jUPmgVKlSoFSpUjQNWi7l7nocPav3AWe9eVFGkKgGZ9CeOX7jVW3W2GuIa41wkW7KFzHNiQqKTyEtmPPKpjWK1jYu2baHD9hbAXDrdkEj57ENcfiDwUnpJ6UFo3q2lbwFrtozMoyqmsaCVUkcASyifCOJrO97sTicTYt3LhBycEGqqWhidNZ4iTy4Vcdubz2cUtxbiLDYb5PNqA5usGiNZCgHp3T1oPsnHCweyvCU15GGGUjiNP5fVQB9mbz5cIthySoVASrENbIYsrKP0tQI1Bg+FB7txrd3ua27sEa/O1jgeMmdeE0b25uVZa017Cs6IOKXPNDaE6xx1Ajw8aod/E5CVBmdC0+PLw1oLzgtpi2w0JyCcoJgZgA2p4gZeXiOdSr+8mebYVEVgsvxOhOitx1zerSqU+LOVWSJUZepPr61wmOJBHAwPuJP+tBou7OJYX+xuaK0wQQARyM8jUvBu2ExCWVdiiuCSwC/JjQo8ecPr1g1nWD2+8qTqyar19XjppVy3g22HtYXEoMrElLjEnUgqMoTkCCJI6+FBed6sdetYTPhrYvw6hk4k2W7rhJ4sGyRoTrwoPsLebFYrOTaGHFsZoxIZi0kgBLakMQMrSwI6DWm25tP8m2ZcaGYumVcvegn/AKg6ZcubNrEA1kF3b11uyOcA2UFtGXQhASYZhqxljxJ4mg17eLG7ZsBbttLF+2CC35MrO2X/ADWmGaD1WYqDsHe3aWMuEGyRbkjvWymvMS0E1UNieVHE4cggh14FWbTlr6+dXTA+WO0wDOnfjVAGifBtY+qgO7f3aO0dmNZeFuEZkJ80XUJyHTgGEqfBq+bsVhmtuyOpV0JVlPEMDBBr6E3V3ow7O6LeuFGJZBcBJUySySNCOkVT/Lhuuq9ljrQEXctu5HNss2n9ZUFTP6K0GSU1IUqDbPIgf+H3f2h/hWaevPyKegXf2h/hWaVBk28PpeI9te+I1DqI7wel4j2174jUOoFSp6agVKlRHd/YVzGYhbNoSWkk8lQCXc+offA50BrZOJezhSiJrcKu549zRkX3wrfujxqy7O3auOqu1wKjHUJP6MwDMHWJmie2dg2bF1bhBCXLkaGMllQiWpUGROUw3QA867xmyL+FtjIzGySGtvoQMwbS50Iga0AneLZV7BXAtw5gQcrgiCdZXjpz9cGuE32yWgGXtSNAHXzSOeYyegHqoziNvjEWVt4mPnSAoInhmUzyzN4igW0txkRTet3u0tr5y5TnnnlAnMsQZ8fVQC9rbxXsT59w5AAAi91fDQceVV66tEmurm+THfnhE/WOMzXN3Dvmh1Kz1ET6qCJYvxofcOtezdVIHUCvDEJBjmK6w7kQRx0I9fKgkmNHSQ45AaTpqPvo7Yxfa4S4mVjcUq6gcjBzGPWfuqDgGPaKwXukyVBCmeZWYEa8BVuxG79p8M93DrcGIGaERGK3FDLIddcrcTodeEaigs2wrl63hrbXAF7NUKAkefwKsIkAqSvv8KrPlw2apw+DxKWkTM1xbmRVWWZVZS2Xie4/HpRrd/HXLoFu6pDMoABUyCvUfWPdRLf3ZnabCxCnVrAVxPEFHBn/ALc499B88W7mUgip+G2hB0mfAfVwqAE1gazVy3X3fyg3HQs8DKImNdTH8KAlsPYV4ILxlAQCCZABiRqYmOOn1irVvzvEl7YTi7kLzbRCCJa6GEMqjhAV/dNRLu0HVVQIH0OZWGirwjxJJHjJHCs53v2x2t3swqqlokAJwL8GPjwj3Ggr1KnpjQbN5GD/AHG7+0N8KzSpeRf0C7+0N8KzTUGVbwel4j2174jUPmp+8HpeI9te+I1D6B6alTTQPWseRwphgzXgVOLXLbbLJNtXKmCeALBz45B0rL9mYBr963aTzrjKo8CTEnwHH3V9G4jDYK7hrSAdyyi27ZWRlyrl7z8vnTIPEnidQF2Nj9oby3LyXrVxTLGVbMCmUjSDAK8I5ioGyNtfkY/JMWjG2YgtqMkHSSfE+/SoV/YeJtPnsM1uy5ZQz99F84qHjipnzoB1qecVbxVj8kvWwmKHyi2mYDMdZbC3WgOG4hZ46aa0EfaO5/aMHwZL2rmbKykEgz5p6Hl7qpWM3huo5RwNGkqRlykAIVEdMvnRx1NFsKmIwJfEYK8t60sJctnS7bJ5X7BAa2QR51Dsbvn27WzetJltCNEBLP1bh46UETFbx3LtztFAV9TmRVU8ANSByA/jQzE4u45zOzHxaeHPjRnE7aRky21W3mPeyACRH9e+gt+7mPQKBA0+6ghmZ1H9euura6cDpE+o8KQBJgaz/GvXaG0SiixbgKpBc/p3BMyeizl900CF0kjlERE6dKvOwN8bttMwcmCJB0kAyTB0BIgCqFaeVkH/AN9KIre0nWJANB9CWNr2MVZRwOIlTxKtEgT18OFCbe17YwuJtYy6qq6umZlIOW4LqAZRJY906Doar3kxusXC3FU24GQzqGgwRHHgJHro7vXuomIvLcZypEIEyzmgksSTwjOAI6maDK9h7kyA+bMVgmVgHUABZ1NaDY2S1m3osu8AECACJ86dANYotb2H2NiIAM8fVw/gKhbS2kLlk/KBSIBBBhUgmSeHLXwFBWt48cuBwTMGU4i6WRY1IPNhyAVTIPNiKyKju9u8P5Ve7s9lbAS1MzlGrOfF2lj7hyoHQc00V1XMUGyeRo/3G7+0N8KzSrjyPeg3fbt8KzSoMs3h9MxHtr3xGofRHeH0zEe2vfEah1AqVKmJoNN8mG5+fC38a8AgG3Yn5pkC5eI4wJCfvP0q9YLdhVVUwzQVXNmLGGZuIuye9KgZeEa13urh0XBWbOVlRbaqWiATlDO/eMEl3Php4VB2bvApDqpNu4jNNstmm4j6rn0nu6xEch4hbsOGCtayjLA7wicxAEsvU8dCeFBtubuW3m3ctpdQmbevfU6mUJMg6/NPuFHMRZLWgVLDMA0MY5gwCdAah4prfd7QnKA0ozSW5ZmCzOg++aDN9r7AUkdpcOYSqm9rcRBya+kMdZ89SKBbe3et2WGS8jHKD3lMcOBdRBJHUL661HaGwLV9e+GB0i5mCXAsaLqO+BoIeY0iKCYvyWrdbNbxIBOvetmBPLuGD7gB4UGUsyzwA8NfuPOvJ2raLHkdtm3lu3ldtYdEKEDWZ1Ob30MxvkU+QypfQXc05iHgpBAWIMEkzOvDhQZXZ2j2OqQbkaPxCTzUcC46/N5aiQLArTf/APGb9sSyG+f/AIb6Lp+rcSTUK3szB2LnZ38Dc7QRIv3bqQOZhSMwoKNYu5T4c/50Tt3InoavSYnZi+fs/D5cpgze1Md0Zs5OtVveBcOWDYS01pQO+pcuoJOnZliSB6zyoJe6e8T4e4pzaTz106DoONare3oS7etFSIyg5Ae8bjEiI5xlAg66msJJ5+qalDabypzMCI+scNaDT9v78q5yOr2whkyIJIPdSDqNOProbi918Zjdn379iYYjLbMh7tsT2gTXwAA+dDAeNCvYoq6vcXNmh4ckZlmePnQ0ceY4da1nczyiozDD5OxSM1srLBTp3AGJ7szGug00igwVkgwZkeHOlFbxvZuDhMabjsbeHxOjm7YJe2+Y917loiYOska6HjWN7f3bv4O72d9csyUcapcUGM1thoR945gUAmmNdUxFBrvkgP8Acrnt2+FZpU3kh9Cue3b4VmmoMw3h9LxHtr3xGofFEd4fS8R7a98RqHUCp1Go9YpgKXDWg17dveByEtkGFUxqBxy5gZI7pifDXjUre3AdlizfNtgpS0xZGy96BnJBE5pAB6E1WNjY0EltJUArPPgcoHjB/wBqu+G3ka/DXAGXSVjQKZzA9ZESeNBKsb1r2ActcUhVCgE5iOpPmnXKCY00OlCcFj2uAySJgk6kAydD19fWq9trAQT2RYpoyDiNSsrHXUffXeygyIwuweAVjJyk9F05DpQaPgLQKGLxMKASvANJUATz1++vfBPbtng3iC0kctVPDrx/jQvY2JtC2qdrkKalhqDPHu8SYB7x6CvTG7SjNLZg+XvrwAKgQwjjqffQWixiM4MHWAfrHKaH4svnABaOemg9x1/3oXht4LdrKS2YEsp14Ec4+doTGo9VFrWLR9e0EsQDJ6SIj30DYfHAOVzK2pkDQjmZ9XWpOIv2rq5btpXj5lxFbU/o5tB/tUr8jtqAuka6EA+v+jQfH4dDLq3Z6x3dBpHd6ExP10EbaHk7wN8d22bJ62GjXnNsyp9wFVLaXkovoZtMt9NYAARx0lG0b3N7qs6bSOeRcMRGq66DU+vjI6a0R3b3jN7uOCGA5cx/pQZiPJrcZlVWFtmIkODAkTqvERH31YdheR5EYPib6uAdEtqQGg8GdzwIEaCfGtHxGGS4IYZhyOoYfqkag1Xb+IOFu9nccERnUtxdJj/uERpzIPOgW3fJfgsW5ci5buNxe23GAFEo0rAAA0jSqHtTycYzATcskX7YB7yd1wvMNbPE+Kk+qtN2bt606khgeOgPeMcoMQdIqDi9rNibiYfDtBBV77g6Jb1+TzDQsxgacgxoI+6O79xbC3MWxV7mWLY7pVcsIjkas3ExoBPhU/evdG3jcC+HgBvOtMeKXR5pnofNPgTUPeLbC28bh8M5aLpFxYM94d1BJ1XgxHKat2DtQAJnnJoPkPE4ZkdkcFXRirKeIYGCD7xXlVj8olsLtbGheHbv9ehP3zVcig1zyQehXfbt8KzSrz8kxjB3fbt8K1SoMz3h9LxHtr3xGodRHeH0vEe2vfEah0UD0xonu9sRsXiEtKcoOrNBOVB5zQOPQDmSBzrWNnbKtYdDbVMPh2t21zXCqXrpdnCjtLlwGNG1ygDTkNKDMdl48qoKnWIMHpw/0NWPZ29GVSrE8/rJkEz7hULe43LtwXC5uCMqvoNAdBCgAcTpymq0Qw4yKDR8Pi7d1SAzF8vHlmlfq82oG0MLdDQs8+ZiQSZH1+FU7CbQZCIP9eNGxvaToVjj7jGh/rrQPgtsXUuaEAg6hu8Dyykevp1oze35ZtCq8QRAjLA4ADgKqmM2jnGg1mfWeEnqYj6qgZyP640Ftvb3Nk7oUzocwBjjw95njXeG3zdV72QiScoGoMzIJ9Z+qqfJPhSRCeGtBp6eUcKFK5nCyMjsI4ECGUSNYM6zHLWpI8plm5JdCh0BDQwYFhmkTE5TxI11rPdj4RXdQwZj+iskxzhV1NXUbmrfGV7TYZhOWV5xoCDqdSZ1kyDQXHZ+0rWLUkXAQZIHMKJEgDhHTpFDRtFsO4fulpghVHeHd4e/rr99BNibUGAJF5bbsqG2MgQMsXC5ZiBJEtHGeA0gQZffq2rlgqg9YieE6Ek+M0Fq3f3tS93WlTyJESek/wA6rvlvQGxhGUSRcuax80opP3gH3VGt7WtM637YUE6MsQC4PHwMfw8a8PLJtZbiYS2h4B7rARoGCqmnQgMfqoM8t4twNCQPWdauHk531s4LtRfR37Rgcy6xCwBlPE8dapCnjRLYmzO2cg3LdoKAS1wnh/lA1J+r10B7E7ZbaW3LN0KyW1a2oHHLZUnVo4Zix8BmFa7t/ab2sK122ATmt8dIQtLmTw7oPGsoTa9nA2f7o2d3nO5AU6eaIBPd4mJ/gKkW992fZmMa/eLSUXsYgkERKnozKBA8TQZ3vvfV9pYtlMq1+4ynqCZEfXQUV1evFmLNqSST6zXnNBq/kq9Eu+3b4VqlTeSj0O57dvhWqVBm+8HpeI9te+I1DyKIbwel4j2174jVAoNG8mG0EwuGv3nRGLMFl1Y9xcvdWCBq7g/uVxiMYjsYkIeOaJAzSDmGpOok1D3Ux9tMOFuo7jLcgJxVjc88wDA0HSY91Fr+y7WroWyMJGVe9yZgya9TBH30A6zmExK8T3TAJkzH1culcDCC75ygqsCQMuuscNPuollW4DmVw4UAwYzDL3GUtpGkcdJ5154Oynml8gIBykSG/WEch/OgbE7NtrLGykOAADbBVYAEpBGscec61AxWwsMRmGVcoBeC400kkQcvu4EirJc2ejW1HaqVKi5NsSYjvSI4AA+E1V9uYYpbXM5FuTo0yxGoWOJM8+A04aUArEYfDalXfToJk69Y04DjUC6V4KxPrWP9a82AJMaAVwwoHzx4+6ie7e7d7G3uzsAaRndtFRTPebnyOg1NBtZAHEkCOp5Ct43RwdrAYQWlytcYzduRMvl1APRScoHSepoGtbm2MDYUDQyC114D3CB3pPzLYHzB15nWg+J24EuF7UXFZSQpXhHAy3gT3vHwqTjseca0Nm7JGgLxztxCD3iT6vCg20QqkWgQZEuLZnLw7isP9edAsZhrVyMSFZWGjEsGjTutljTiBM+vrT7RuWGti4VP5QT5xOYONO/B1Ujrz8K8f7RbsTZVezVozECCyxEHmNVnTSaC28yuM65gJ0A0KxBJPLTnQHth4MO+a4T2GRrt1gYKJb1YDoW0A5y1ANs7RN+4bjaM3KdAIhFHgqhVHqp8btJspS33UIUMBpmCxA0+bImOtQoj1Dj9VByqz/Ljr0FQcftAqcqEaedpz6Tz4fXU7a+L7BezB+XPn/8AxAjzfaEHX9AaedOWuUEg45+v1AV5PcYjUkjpPOuacUHNKnNOqzwoNS8lI/udz27fCtU1deSr0O57dvhWqVBnG8HpeI9te+I1DqI7w+l4j2174jUOoNC8nmPC2HVbVx7gnvKuZSJlQwgFNeeYSNNZNENs3G7JeyjJIXzO/mckquaSTqjGY+cetTfJwr2tlXHQi2XJm4eAQMxJbh0Ma9dNK8Ni4M3c99UL9lcVLDuTBYlouhBp3QBqf0z0EAPTAXrOUPeD3AvetyD2eYZlBYGCCF4cjyrxGHvuxa0pBt6yGXSOJM+dpp0o+17Dejop+T7YtiQqhGuFlIIYmTqvGIiRJ1qdZ7JLtm5b7M5ldXPIwe7pGmpBA5CB40AvdbL2kEi3rBVwFykwI6g8I/8AVVXeu1mvO2fPLQMohQoJgLr11rR8TbtgPddVZWthWQ6M1ye6AQD3gYGoOg5RWcbTeDrxEz1B4AesRxPWgr1xeWunDSK8GBqViX/l768Dc0oJGw9ntdxNpUUuc6nKP0VOZvqANafisSqWVRjN1iRprGupOmpjWgPk/sLZsNiX864xtpp5ttYNxwfFiF/dNTmt3mVr5Q6SLYHnHoSNcojrrQSNobbWxahQO01gie6DoRHMmePjQzD4F0t9o7Q7SY6A6gE9TQ+zZhjdvENBkLOgPAeBjhXF7aDNBLDT5o50BbZrdq4HHXWBPQAQOv3mo28mKGcokZbbEOw+e4PBY+Yp+sgnpXqMZ+R2O6fl7q90j/poeNz1kaJ/3fozXkIVCzaAaDkAfVzPhQdXbnTj/Afzih9za+RptecODccp5Mv+YcQeREio+L2jn7q91f8A7N+sengPvqET6qBM2tKkKQFA4NI0hSJoGinQnlTE0poNU8lj/wB0ucP8dvhWqaufJZ6Hc9s3w7VKgzzeH0vEe2vfEah1EN4fS8R7a98RqgLbJMASSYAHEnpQW/dZTeRcPmuIhIJuAsyIYY62gIBaMubiOOsVdsHgrhtm3bt9nbZTcAuGbj21gwwnujKsSNQY8RUFMA+zlXsirE2rD3FJ70qwuPadennENoVymvVN8bjW1W1hb5BUoXt5Q4ts2bKGZO+0yZMDUaCgmY6+i3BZtuO6QWKqCqIoELp3bYCknU6nqa9MXhA94GAzkBmWIUMWUKE9Sxp41AuYElQrXbiC5lARinaKwjMbyjRjzJPNdOtCb1x7bybjcZVl79tuGhQ6pprE6QI8An7/AG0r1u4cO4ChDmlTq4aDbB/Vj66puMxRbU6DX+PU8TVh3osMt1jcdXuNkZiDMB1kJJA1AI08BVR2kYMazxIPWghXjJrjsz0JPL18qfnUvZWDN26qeMnwUak+4ffFBoWCCWrChoyoEt2wOLuJzkL+uzGepptpY9oNhbgljNwzw01VY6CgWOxrq8toVGVEnzX4T4wOfiK8bRyhgCZPEjp6/XNB3jsSBAUggcPVwA+qlszDFocqHb/p2zqC36bjmg6fOMfNmXxltLdhb7LOZiltTwbL57uP0V0A/SYxwU0WuYBRjJtqLK2rfaOQ7EDuhsxJ4aEe6gCbTUqHuX2OrHie876TAPPx4Ae4VV8XjDcOugHBRwA/n48TUjbm1ziLpciFGir0HU+J4n/ah9A4NPNcxTk0CmlTU9AppCmNKg6ApU1KaDUvJZ6Hc9s3w7VPXPks9Eue2b4dqlQZ5vD6XiPbXviNXvuogOKWSZAYrChiWA0gHTMBmYE81FeG8PpeI9te+I1QsO5DAgwQeI/nQbhs6/KlYjFXIZO1TMosNcQFsSfn5u+JMHvaAgSLPtWxhrXZP2otu5EMIGYTqUkHzTcQjoIHKsd3GxjdsyuVyXLbZhczEXGVlZVzAyplYWDxAGs1pG3tqKl4WuyS457HsGYHMVuW3DO0iCspaUies8BQAMThe1ZdWEMWDcDGYkhiD5w72o60PwmzAlwi1eu6soQPBEywcHMOI06TNWTFHtArEhWYiOH7vdB7gJieWp46V3fsLbZVIE2yWa4NAWQZnUE6HvQoESSvKgzbaeOe47s3myvCQNNBoag2t38ViCTbsuR+lELH6xgVacbtXsxNpFDDu52DMwHgQdOI4ESaq+072JumWLsDIHGIGn+n3UE2zuU6hDcu2gzkhLVtxdvMRqSLacAI1JIAEmasKbvjC4aUhrt4hFIiTGtwkie6JieZJPIV3uFszsMNnKql3EE5XI17BCRlSOTOCT1heQr02zvW2DxCqflQLQWYAg5iTlA9Y49KCvPgTalrvnNqjcieBYcv5xQnDWLjXrdtCc1x1RY11ZgAY58aP7U2ficUhvvmfDpqHB0APRR4njVg3M2AlywmISfkryEzxIAkwePBTr4+BoPXerZWFxOHvJhli/gUKROj2EuMvA6FvPeRElzUr+y1vbIx1whhdXDzLaErAM5/nAi3p66pe6WIfEPdyk57mFxFu5J86UZ0b1yI9cVdd3b7393cbbMkrYbLAg5RbDEeMZY99BiNKlTUD0hSApxQKKU080xoGp6auhQNNKnNc0Go+S30S57Zvh2qVP5LfRLntm+HapUGebw+mYj2174jVBtrJHrFTt4fS8R7a98Rqlbp7Ma5iEaBlRplwezLgFlRyOAOUknopoLNs83LJt2lw5N0EGJabhZWCgqrKV/xRGvLnMVf9s3+za2nZ21VdQq5nZUhSloDvAw0yQY0EacfbZOLs3Ld+4pt3L1rJae8YRs1xcsWrjEMneJUA8CBQ7al4i+WP6IAuJLNnjuhbZIA0HzZEkCg8dn4Ve3tkPwURMjVQvAjh3iANdP4FcHskXwbeJS6MxZ+0JK98zIInvTMRwMiRpVWwsflKuj3e8jLLNmUtIhYEQmvUwRw4UUsnMJLK0ghYJGpgHMOvOT1IoPbeDYy23IyKANAVkESI0EkD/3QfG7KUBYEKwBlRqJBDLHAkdZo9a3n7JexxFtrqEwGjvqoIAUZiM8E5hGvAcqm28NauWU72ZSC1thoQD53dImR7taCh43aF7C3bZuKxw+UBWyeYNBEgQAGHvBovtbBDFXl/JmGZrOZW0hrgaZ5gjWDV6sbEt3LeXusjCAJOgIGhEwJ5g6a1lu38Dd2Ti0uqGOHzEqB80EQVIPDnE9KC3bD3iv22Rb9rIFBt3LYHdGpIJA4CZPvq37rWcMFcWUUK7EsF4Tr14cYgUBt7at4iycQjeaFPeGrDTMCPVMUZwlr5e4B3Qy27iEHjI1IA5TA18OtBiUNsjaV+1lDm24toX4G0xBD6czaIH7xPKtm3ewVrB4e81sNdw9wdqvda43ZkQyMq6sVDQYkwDoSKGeUDcN8W1vF4VUfEWhle3cgC9bghVk6BhmYCYmYnQVmW7O+t7A4kWibqWUczYuMZtvEZSdIAPEUHnvhuJZs2PyzAYkYnC5wjaQ9pj5ocdDwkgEEiqVNbXtTaeExlrG27Cqt7E2M3yaZAblpTcbOZhixSAQoOusxNYnQKnilTigVJqemagaKU0gKcLQMaaK6ilQah5LfRLntm+HapUvJb6Jc9s3w7VKgz3eAf3zEe2vfEarvs7E4ezh7Ys3ZVhct3FK94uINtoMRJLEH1AxGsXe3yc3sOcRisRdsWlNy41u2bga7czXdAqroNGB46ULwWJUIlsdmwJ7TRhoJCjPngddB1E+AWw3zcd8zWkD/AJO7hoDXDbFxu2D8nLABkmWkc9aIPvSLACXLYuoqatAsurd8EKAO8veUg9Q2utVYYhXVgbds3FnMFKnujKQVynUAsoMHWedFvyqzc1a8QcttSQ6OGnjnXRlXnEd0ADTSg9d3t5kt3Qjp3LzBBc1AA1DQTqAzzJP+9FdrouQvbc5gBoFM5YIUtAIHCJ5nSONBb1mwXLYe5HZssISG1Cz2i694HI/HXUGIry2ftkqDn1IbMYgoRqwGUGAOUcqDh8bmBFwMISe+BMyJMRrBHq1qTu7jW/KL6WIIFrtAr6obiBEc29e7mLTIgyCDNd47HdtIIWGAgWwoMzIVrjkkrqTwkzXG6uEY4p7hhQIUqCB3GcZshHAglY4TBFBatj7yretBAGs3EIISZJBmGESWghgZ1GWTxqdvLhPyvBtnjMAwzDSeQc6aAyOHU0Fsmzauq7Be0VtXQgOw4Mc3TWfEg9RXr/bItLcRGbJHdLtnBbpLCddRx6cYoKJupvWdn3TavTctkoQNCIBOUgHzfrrYMPvPYuXLSj/qSEbVcqwJIPA8R3fAVkW2tkW765syh18QCwMD7jy9VVW5nw1wZLmiGVKtA5ToDpPCg3/Eb0qrhEdFxCNftdkW0d7cFrcngGVlZCeeh4zXTYfC7Rt57uHQreW06F0Au5SqnMSO8BxgkyRI6RktnfG1dvi7fvNacZ3As21ZO0caq4dgT5qAkk6A1b9hbbZbVvNirN9kUC2qNmuvba0sI+WFXIwZtTMA9aC9bv7kYXBOzWrKT38rtLOFaMyFm+bAj1E9TPz5vlu2+GxuIRLTiyLr9k2RsptzKZWiCACB7q2ld8gzlU8xQAWzDUhSDl4z/A6dasOydqMLCZmbNGsnmSTP30HyqGHhXQr6nxNqxcPylqzcP+e3bb72FD8Tuxs9vOwmF8YtINJ/ygUHzQRTNX0Tc8neyn//AJVBOvcuXE04cn0/9Vl/lW3Uw+BvWRhgVW4LshnLQVcAQW1HdYc6CjgU81yXHUfWKWYdR9YoEaVKR1H1ilI6j6xQah5LvRLntm+HapU3kvYfklzUf4zfDtUqDYt7eX7v/kaqb/4n7386VKgl7G/xV/d/8hSv/wCIfX/OlSoJR/xH/WX/AMblJeFKlQevI+6puzeLe6mpUEe3/oP4ivS95q+6lSoIb8fd/OhV3+vvpqVB5tyolb4J7v8AWlSoJ+xP8RfWf4Gj68vUP4UqVB5XOVcpwPq//VKlQelvj/20A3t85P3/AP8ANKlQAKY0qVA9NSpUFh3f/wAI/rH/AMVpUqV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47108" name="Picture 4" descr="http://oakeru.com/wp-content/uploads/2014/06/rethink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3212976"/>
            <a:ext cx="1880847" cy="24586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5400" dirty="0" smtClean="0"/>
              <a:t>Conclusion</a:t>
            </a:r>
            <a:endParaRPr lang="en-CA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496" y="1916832"/>
            <a:ext cx="9180512" cy="4824536"/>
          </a:xfrm>
        </p:spPr>
        <p:txBody>
          <a:bodyPr>
            <a:noAutofit/>
          </a:bodyPr>
          <a:lstStyle/>
          <a:p>
            <a:pPr marL="514350" indent="-514350"/>
            <a:r>
              <a:rPr lang="en-CA" sz="2800" i="1" dirty="0" smtClean="0"/>
              <a:t>NOTCH3 </a:t>
            </a:r>
            <a:r>
              <a:rPr lang="en-CA" sz="2800" dirty="0" smtClean="0"/>
              <a:t>mutations are </a:t>
            </a:r>
            <a:r>
              <a:rPr lang="en-CA" sz="2800" b="1" u="sng" dirty="0" smtClean="0"/>
              <a:t>common</a:t>
            </a:r>
            <a:r>
              <a:rPr lang="en-CA" sz="2800" dirty="0" smtClean="0"/>
              <a:t> and </a:t>
            </a:r>
            <a:r>
              <a:rPr lang="en-CA" sz="2800" b="1" u="sng" dirty="0" smtClean="0"/>
              <a:t>significant</a:t>
            </a:r>
            <a:r>
              <a:rPr lang="en-CA" sz="2800" dirty="0" smtClean="0"/>
              <a:t> risk factors for early stroke</a:t>
            </a:r>
          </a:p>
          <a:p>
            <a:pPr marL="514350" indent="-514350"/>
            <a:endParaRPr lang="en-CA" sz="2800" dirty="0" smtClean="0"/>
          </a:p>
          <a:p>
            <a:pPr marL="514350" indent="-514350"/>
            <a:endParaRPr lang="en-CA" sz="2800" dirty="0" smtClean="0"/>
          </a:p>
          <a:p>
            <a:pPr marL="514350" indent="-514350"/>
            <a:r>
              <a:rPr lang="en-CA" sz="2800" i="1" dirty="0" smtClean="0"/>
              <a:t>NOTCH3</a:t>
            </a:r>
            <a:r>
              <a:rPr lang="en-CA" sz="2800" dirty="0" smtClean="0"/>
              <a:t> screening suggested in young stroke </a:t>
            </a:r>
            <a:br>
              <a:rPr lang="en-CA" sz="2800" dirty="0" smtClean="0"/>
            </a:br>
            <a:r>
              <a:rPr lang="en-CA" sz="2800" b="1" u="sng" dirty="0" smtClean="0"/>
              <a:t>irrespective of presentation</a:t>
            </a:r>
          </a:p>
          <a:p>
            <a:pPr marL="514350" indent="-514350"/>
            <a:endParaRPr lang="en-CA" sz="2800" dirty="0" smtClean="0"/>
          </a:p>
          <a:p>
            <a:pPr marL="514350" indent="-514350"/>
            <a:endParaRPr lang="en-CA" sz="2800" dirty="0" smtClean="0"/>
          </a:p>
          <a:p>
            <a:pPr marL="514350" indent="-514350"/>
            <a:r>
              <a:rPr lang="en-CA" sz="2800" dirty="0" smtClean="0"/>
              <a:t>Diagnostic testing should be extended </a:t>
            </a:r>
            <a:r>
              <a:rPr lang="en-CA" sz="2800" b="1" u="sng" dirty="0" smtClean="0"/>
              <a:t>beyond CADASIL</a:t>
            </a:r>
          </a:p>
          <a:p>
            <a:pPr marL="0" indent="0">
              <a:buNone/>
            </a:pPr>
            <a:endParaRPr lang="en-CA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5400" dirty="0" smtClean="0"/>
              <a:t>Conclusion</a:t>
            </a:r>
            <a:endParaRPr lang="en-CA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84784"/>
            <a:ext cx="9180512" cy="482453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CA" sz="2800" dirty="0" smtClean="0"/>
          </a:p>
          <a:p>
            <a:pPr marL="514350" indent="-514350"/>
            <a:r>
              <a:rPr lang="en-CA" sz="2800" dirty="0" smtClean="0"/>
              <a:t>No gene other than </a:t>
            </a:r>
            <a:r>
              <a:rPr lang="en-CA" sz="2800" i="1" dirty="0" smtClean="0"/>
              <a:t>NOTCH3</a:t>
            </a:r>
            <a:r>
              <a:rPr lang="en-CA" sz="2800" dirty="0" smtClean="0"/>
              <a:t> associated but </a:t>
            </a:r>
            <a:r>
              <a:rPr lang="en-CA" sz="2800" b="1" u="sng" dirty="0" smtClean="0"/>
              <a:t>suggestive association with </a:t>
            </a:r>
            <a:r>
              <a:rPr lang="en-CA" sz="2800" b="1" i="1" u="sng" dirty="0" smtClean="0"/>
              <a:t>COL4A1</a:t>
            </a:r>
            <a:r>
              <a:rPr lang="en-CA" sz="2800" dirty="0" smtClean="0"/>
              <a:t> for ICH</a:t>
            </a:r>
          </a:p>
          <a:p>
            <a:pPr marL="514350" indent="-514350"/>
            <a:endParaRPr lang="en-CA" sz="2800" dirty="0" smtClean="0"/>
          </a:p>
          <a:p>
            <a:pPr marL="514350" indent="-514350"/>
            <a:endParaRPr lang="en-CA" sz="2800" dirty="0" smtClean="0"/>
          </a:p>
          <a:p>
            <a:pPr marL="514350" indent="-514350"/>
            <a:r>
              <a:rPr lang="en-CA" sz="2800" b="1" u="sng" dirty="0" smtClean="0"/>
              <a:t>Penetrance lower than previously assumed for most genes</a:t>
            </a:r>
            <a:r>
              <a:rPr lang="en-CA" sz="2800" dirty="0" smtClean="0"/>
              <a:t>, even for known disease-causing mutations</a:t>
            </a:r>
          </a:p>
          <a:p>
            <a:pPr marL="514350" indent="-514350"/>
            <a:endParaRPr lang="en-CA" sz="2800" dirty="0" smtClean="0"/>
          </a:p>
          <a:p>
            <a:pPr marL="514350" indent="-514350"/>
            <a:endParaRPr lang="en-CA" sz="2800" dirty="0"/>
          </a:p>
          <a:p>
            <a:pPr marL="514350" indent="-514350"/>
            <a:r>
              <a:rPr lang="en-CA" sz="2800" dirty="0"/>
              <a:t>Research implications - </a:t>
            </a:r>
            <a:r>
              <a:rPr lang="en-CA" sz="2800" b="1" u="sng" dirty="0"/>
              <a:t>Controls matter</a:t>
            </a:r>
            <a:r>
              <a:rPr lang="en-CA" sz="2800" dirty="0"/>
              <a:t>!</a:t>
            </a:r>
          </a:p>
          <a:p>
            <a:pPr marL="514350" indent="-514350"/>
            <a:endParaRPr lang="en-CA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337938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5400" dirty="0" smtClean="0"/>
              <a:t>Acknowledgements</a:t>
            </a:r>
            <a:endParaRPr lang="en-CA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1737320"/>
            <a:ext cx="7992888" cy="4572000"/>
          </a:xfrm>
        </p:spPr>
        <p:txBody>
          <a:bodyPr>
            <a:normAutofit/>
          </a:bodyPr>
          <a:lstStyle/>
          <a:p>
            <a:pPr>
              <a:buNone/>
            </a:pPr>
            <a:endParaRPr lang="en-CA" sz="2000" dirty="0" smtClean="0"/>
          </a:p>
          <a:p>
            <a:pPr>
              <a:buNone/>
            </a:pPr>
            <a:r>
              <a:rPr lang="en-CA" sz="2000" b="1" dirty="0" smtClean="0"/>
              <a:t>  </a:t>
            </a:r>
            <a:r>
              <a:rPr lang="en-CA" sz="2400" b="1" dirty="0" smtClean="0"/>
              <a:t>INTERSTROKE </a:t>
            </a:r>
            <a:br>
              <a:rPr lang="en-CA" sz="2400" b="1" dirty="0" smtClean="0"/>
            </a:br>
            <a:r>
              <a:rPr lang="en-CA" sz="2400" b="1" dirty="0" smtClean="0"/>
              <a:t>  GENETICS</a:t>
            </a:r>
            <a:endParaRPr lang="en-CA" sz="2000" b="1" dirty="0" smtClean="0"/>
          </a:p>
          <a:p>
            <a:pPr>
              <a:buNone/>
            </a:pPr>
            <a:endParaRPr lang="en-CA" sz="2000" dirty="0" smtClean="0"/>
          </a:p>
          <a:p>
            <a:pPr>
              <a:buNone/>
            </a:pPr>
            <a:r>
              <a:rPr lang="en-CA" sz="2000" b="1" dirty="0" smtClean="0"/>
              <a:t>Dr. Martin O’Donnell</a:t>
            </a:r>
          </a:p>
          <a:p>
            <a:pPr>
              <a:buNone/>
            </a:pPr>
            <a:r>
              <a:rPr lang="en-CA" sz="2000" b="1" dirty="0" smtClean="0"/>
              <a:t>Michael Chong</a:t>
            </a:r>
          </a:p>
          <a:p>
            <a:pPr>
              <a:buNone/>
            </a:pPr>
            <a:r>
              <a:rPr lang="en-CA" sz="2000" dirty="0" smtClean="0"/>
              <a:t>Dr. Matthew McQueen</a:t>
            </a:r>
          </a:p>
          <a:p>
            <a:pPr>
              <a:buNone/>
            </a:pPr>
            <a:r>
              <a:rPr lang="en-CA" sz="2000" dirty="0" err="1" smtClean="0"/>
              <a:t>Sumathy</a:t>
            </a:r>
            <a:r>
              <a:rPr lang="en-CA" sz="2000" dirty="0" smtClean="0"/>
              <a:t> </a:t>
            </a:r>
            <a:r>
              <a:rPr lang="en-CA" sz="2000" dirty="0" err="1" smtClean="0"/>
              <a:t>Rangarajan</a:t>
            </a:r>
            <a:r>
              <a:rPr lang="en-CA" sz="2000" dirty="0" smtClean="0"/>
              <a:t> </a:t>
            </a:r>
          </a:p>
          <a:p>
            <a:pPr>
              <a:buNone/>
            </a:pPr>
            <a:r>
              <a:rPr lang="en-CA" sz="2000" dirty="0" err="1" smtClean="0"/>
              <a:t>Siu</a:t>
            </a:r>
            <a:r>
              <a:rPr lang="en-CA" sz="2000" dirty="0" smtClean="0"/>
              <a:t> Lim Chin</a:t>
            </a:r>
          </a:p>
          <a:p>
            <a:pPr>
              <a:buNone/>
            </a:pPr>
            <a:r>
              <a:rPr lang="en-CA" sz="2000" dirty="0" smtClean="0"/>
              <a:t>Dr. </a:t>
            </a:r>
            <a:r>
              <a:rPr lang="en-CA" sz="2000" dirty="0" err="1" smtClean="0"/>
              <a:t>Salim</a:t>
            </a:r>
            <a:r>
              <a:rPr lang="en-CA" sz="2000" dirty="0" smtClean="0"/>
              <a:t> Yusuf</a:t>
            </a:r>
          </a:p>
        </p:txBody>
      </p:sp>
      <p:sp>
        <p:nvSpPr>
          <p:cNvPr id="1028" name="AutoShape 4" descr="data:image/jpeg;base64,/9j/4AAQSkZJRgABAQAAAQABAAD/2wCEAAkGBhQSEBQUEhQUFRUVFhgZGBgYFxQfFRgdHRwaGhYcFxYXHCYiGBkjGxgUIC8gIycpLCwsFx40NjAqNScrLCkBCQoKDgwOGg8PGjUgHiQyNTU1LCwpNTEtLDUyNCkqLTI1LCw0LCwpNCksLTQsLCkuNCwwNDIvLDUsLDQqNCwsLP/AABEIAJQBVQMBIgACEQEDEQH/xAAcAAEBAAIDAQEAAAAAAAAAAAAABwUGAwQIAQL/xABXEAACAQMCAwUDBQcQCAILAAABAgMABBEFEgYhMQcTQVFhIjJxFEJSgZEII4KSobHBFRc1NlNUYnKTorKztMLR0xgzQ1VzdITSpPAWJCU0ZIOFo8PE4f/EABsBAQADAAMBAAAAAAAAAAAAAAAEBQYCAwcB/8QAMBEAAgEDAgMFCAIDAAAAAAAAAAECAwQRITEFEkFRYXGR0QYTFCKhscHwgeEyQvH/2gAMAwEAAhEDEQA/ALjSlKAUpSgFKUoBSlKAUrp3urxQvEkrhDMxSPOdrNjIXd0DEZwCcnBxmu5QClKUApSlAKUpQClKUApSlAKUpQClKUApSlAKUpQClKUApSlAKUpQClKUApSlAKUpQClKUApSlAKUpQClfCa0/Xe023gJWIGdx9EgRj8Pnn8EH41xlOMVmTJFC2q3EuWlHL/fI3GlSC87U7tz7HdRj0XJ+1ifzV1V7Sb4H/WqfQxx4/IoqP8AFQLiPs/dNZbS/n+i00qX6Z2uSAgTwqw84yVb8ViQftFb5p3EcE1sbhWxEoYsWBG3aMtnPkPEZFdsKsZ7Mrrrh1xa61I6dq2NF7aNUik0+9g/2tqLWYHPjJLtG3xBCh8+jCtq7Odce70u1nkOXaPDHxZkYxsx9SUJ+uvMPGHF0l7d3UoJEc8inb/BjBWEH4L+XnVq7OOJWtLu30dxkC0SQ8vaimZTNKjea4b4g+h5dpAKxStC4o7SzbzPDFECyHBZz7OcA8lXmevmK1WbtLvmPKRF9FjTH87NR5XMIvBdUOCXVaKnok+1+mSz0qN2/afeqebRv6NGP7m2tm0btYjchbmMxn6a5ZPrGNw+rNI3MH3CtwS7pLOObwf40Zv1K4ra6WRA8bBlYZDKQQfgRXLUgpmmnhilKUPgpSlAKUpQClKUApSlAKUpQClKUApSlAKUpQClKUApSlAKUpQClKUApSlAK+E19rTe03XjBaiJDh58r6hB7/25C/hGuM5KEXJki2oSuKsaUd3+/Q1TjrjprhmhgYiAciR1l+v6HkPHqfADTKUqnnNzeWel21tTtqap01hfcUpSuJIPqqSQBzJ5D4+Fbf2y6l+p+jwWMRw0/ssR4qmGlP4Tsn1M1apay7HR8e6yt8dpBNZj7o6yZ0srlPaiw6bh0Bba6fjAN+LU20S1Zk/aSUsU49NfPQmnAmh99qdjHIMpLKrYPRkVm3D4Hu3FUPhS+FnqbX16p7+/u3hhQn2kjaTbJMQRyUMEjUcsgPjkKxPZvbd+llcR477TrpVlUDmbaZ87/Xu3ecn0bPhXLoOkXGtcQyTybu6t7jc5PREjc91EvqdoH4zfGeZA2btK0sQ3zMOkyiT4HJDflGfwq1Wtn7QtaW5vT3fNIl7sEfOIJLkemSR8FzWsVTVcc7wenWCmramqm+EKUpXAmmc4W4slspMqS0ZPtx55H1Xyb18fGrZp9+k0SSxncjjIP+PkQcgjzFed6oHZTrxWRrZj7Lgunow94D4rz/BPnUu2qtPlexm+OcPjUpu4gvmW/ev6+xUKUpViYgxHF9+8Gn3csR2yR28ro2AcMqMVOCCDggdRWsdi/E9xf6e8t1J3kguHQHai+yEjIGEUDqzfbWf4/wD2Kv8A/lJ/6tqlfYrx/Y2OnyRXVwsTm4dwpWQ+yUjAOVUjqrfZQFzqVS8bXY4qWx73/wBVOPveyL97GT39u73+fX8lbD+vJpP78T+Tn/7Kmuma1Dd8ZRz27iSJ/dYBgDi1ZTyYA9QR0oC/V550TjHiC/nnSznDdy3MFLNcAswX305+6a9DGvPfYzxPbWd5fm6mSEOVC7s88O+cYHqPtoDM/J+Lf3RP/Af9tb/2dpqQgk/VVg0veexjufc2j9xAHvbuvOvv66ml/v2H7W/wrP6TrEN1EJbeRZI2yAy9Dg4P5QaA7lYzibXUsrOa5k92JC2PpHoi/FmKr9dZOo1266u9xPaaVbnLzOrv9Z2RA48Pfc58lNAdXsl7WLu51D5Pfyb1mQ90e7jXDjLYBRRkMocc881Xzq31DO2XhP5BHp95aeybQRw58fY9uFz+EHyfEsKsPDmtpeWkNxH7sqBsfRPzlPqrblPqKA78rYUkeANefeEOK+IdTEptbpD3W0NuS1X3t2MfeufumvQU/ut8D+aoL9z5xBbWy3vyi4hh3GHb3kiJuwJM43EZxkfaKA7mqa3xNp6Ge47qeFOb4SBlA/hCII4HqOQqm8A8aJqdms6LsYMUkTOdjgAkA+IIKkH18wawfHnadp6WFwq3MM7yRSRpHEyvkspUbiuQq88kk9B4nlWL+560WSHT5JZAVE8u6MHxVVC7vgTu/Fz4igP3xnDxCb6U6e6i19juwfkmfcXf/rFLe/v61o2v8Y8RWU8UFxcKsk2NgCWZBy20ZKpgc/OvRVQ7tv8A2Y0z8D+uFAc3yfi390T/AMB/21X9GEvyaH5Rzm7pO99339o7z3eXvZ6cq7lKA1vtB4wGm2L3G0O+QkanOGdumceAAZj6LipjpcHEt9ALyO6SNXBaOMlELL83andlcHw3tz6+tUPtU4TbUNNkijx3iESx5IALJnkSeQypcZPIEjPKpdwr23SQaclmtu8t5HiGHAyhHRNyr7RZeS7QPawOY50BvXZB2iy6gk0N0oFxb4ywG3eCSDlRyVlYYOMDmOXWqNU17G+AZrGOa5u+Vxc4JXkSi5Le0Ry3sxyR4YHjkVRo7hW91lPwIP5qA5KUpQCo52n3pe/ZfCJEUfWN5/pD7KsdQvjds6jc5/dP7q4qJdv5DRez0E7mTfSP5Rg6UpVcbkUpXaudMkjjjkdCElBKMejAHB/x+BBocXJJpN7m5dmKRzie2mRZFIWRQwBwfdcjyP8Aq+YreNUtLO2sXS52C0UYYTHcgBPsj2sk+0RgcyOWPCpj2c3nd6jFz5OGQ/WpI/nKtdD7oviGUyQ2gR1hX74zlWCSOQQoViMMEUnoern6NWVthwMLx6MoXLWflkk8dM7fg07UuOY7XWGutJQRQoFQJtKpKoVQ+5OoDEZ58+Qbk1XXgHV7HULOb5GDF3rs9xGCRKkkvNyW8mwcMPAcsEYHlGt67G+IZbXVI+7SSRJvvcqIrMdpIw+1QfcbDZx03DxqUUKbTyi3cZ6Xb2OnuIIlRpSse7mXIPNgWOTjarDGcc6lVUftfvOdvF/Hc/kVf79aDp2myTyCOJS7t0A9OpJPID1NVdxrPlR6BwfMbT3tR6vLbb/jd+B1qV9ZSDgjBHUHqPjXyo5ciu9od93NzDJ9CRSfhnDfzSRXRoTRPGp8nFTi4vZnpClfmI+yM+Qr9VeHkxgOP/2Kv/8AlJ/6tqlPYv2eWN9p8kt1AJJBcOgbvJl9kJGQMI4HVm+2qzx1EW0u9VQWY2s4AAJJJjbAAHU1p/3P9lJFpkiyo8bfKpDh1ZTjZFzwwHLkfsoDK/rK6R+9B/LXP+ZU30vQ4bPjKOC3Tu4k91cscbrVmPNiT1JPWr/UXm02X/00WXupO75e3sbZ/wC6Ee/jHXl160BaDXnLsl4KtdRu75buMuIyCuHdcEu4PukZ6CvRteZ+C+IrzSrm6dLCabvmxzSZcbWYgjCHOd1AVr9Y3Sf3B/5ab/urbeH+H4bKBYLdSsaliAWZj7RLHmxJ6k1KP18NQ/3TJ/8Af/y63Ps545uNR7/5RaNbd13e3Pee3u3599R02jp9KgNvvbtYo3kkO1I1Z2J6BVBLH6gDXmLh/tGiTWptSu4pJC28xKpXKE4RMliMhYsr9earHbrq0y2AtreOV3uWw5RHbbGuC2So5Fm2D1G6s92Y8KCx0yCJlAkYd5Lkc978yD6qNqfg0BOOK+3GyvrKe2e2uAJUIBzF7LDmje94MFP1V2vudOKd0c1i55p99i/ikgSKPQNtb8Nqs/cr9EfYKhnHOkTaZxDDf20MjxSkSOI0Yj6Fwvsjqyndz8X9KAuc3ut8D+avOXYrwDa6kt0bpXbujFt2uy+8JN2cdfdFei2fchI5grkfWOVR/wC5002WFb3vYpI8mDG9GXOBLnG4DPh9tAalacO22k6+Le/hSW1kP3p5Oaqrn727D3WwQUbcMcifCvSCKAAAAAOQA6CtC7ZOB/1QsC8a5uLfLx46sP8AaJ65ABA81A8TTsd4mmuLIQ3UcqTW4C7pEcd4nzGywGWGNp+APzqA3+od23/sxpn4H9cKuNRftm02WTVtOaOKR1XZuKoxA+/A8yBgcqAtFKUoCI9qOtXGoavHo1vIYo8oJSPnkr3jFsH2kSPmE8TnPhjvcV9hESWiNppdLqD2gxc7piOfNsgJICMqVwPA+Y6nazwld2+pR6tYo0hGwyBQWKsg25ZBzMbIADjpg5xkV+v9IzdGFjsZDcnkF35Td9S7jz+bgH18aAwmodtlxLpb2bo637N3DMFwSpyHO3qsx9wrjqxIx0FR7LOBBplkFYD5RLh5jy5H5qAj5qAkfEsfGpTP2YardRy6pITHeb1lSEDbKQvPIA9xxhdqnmdvPnjNS7M+OZL6Hu7qGSG5jHtbo3VJB03oSAAemV+zl0A3elKUAqK9o9ts1GU+DhHH1qFP5VNWqpt2u6bzgnA842/pJ/8AkqNcxzDwLzgNVU7tJ/7Jr8/gnFUjgHQbW8syJoVaSN2UsCyuQfaUkqRnqRz+jU3reuybUNtzJEekkeR8UP8AgzfZUKhjnSZquLKfwspU20466PHj9DYJuye1LAq8qjIyu5SCPEZIyMjxzWzapocVxAYHUbMALjAKY90r5Ef/AM6VkKVZqnFZwtzCVL24qOLnNtx27iHy6TJYahEsnzZY2Vh0dd45j6uRHh+endoduH0m+BAOLaYjPmqFgfjkVmL7TIpgoljV9pDLuAOCPEeVdXiiHfY3S/St5h9qMK4UqXu842JF/f8Axig5LEkte88YmvR/3OtuBpUjYGWuX5+JASMDn5dftNeb69Qdg8G3RYj9KSU/zyv92u4rDC9o6vPqYiRSzBI0VR1JOW/vfkrfODuEksoueGmcDe/91f4I/KefkBl10yITGYRr3rAAvgbsDwz/AOegrtV0QpJSc3uWtzxKVS3hbw0iks979DUtV7Nree4eZmkXfzZU2gFvE5IPXqfXPnXFqXB9jaWssvchjGjEGQs2Tj2eROPex4VuVaV2rahss1jHWWQA/BfaP5QlKkIRi5YOVnc3NxVp0Od4ylv0Xh3Ekrn0+2MkscY6u6r+MQP01wVtHZxpve36HHsxAyH4jkv85gfqqshHmkkby5qqjRlUfRMtApSlXR5YKUqT8UduYS5a2023N3IpKlhuKEjqI0QFpAPpZA5csjnQFYpUSTt2vbaRRqOnNGreSyxvjxKiXIfHlkfEVZdPvlmiSVAwWRQwDKVbBGRlTzBoDsUqWcX9tUllezWy2DSiIqN4lYBsqrdBEce9jqelYN/ukXBAOnEE9AZzk/AdzQFvpUU/0iZf92P/ACzf5FWHTLzvYIpSu0yRo+36O5Q2M4GcZx0oDtUqYcZ9s72OoPZpZGdlCEESkM25Q3JBE3TPn4ViZe3+dBuk0qVFHUmVwB9bQAUBZaVqnAvaPbaojdzuSRAC8T43gH5wIOGXPLI6csgZGdroBStd4y48tdMiD3DHc3uRrgyP54GeQH0iQPr5VNV7btSuctY6Wzxg9ds8v2tGFAPpQFspUf0ft/CzCHUrR7ZuWWAf2c+LROAwHqCx9KrVpdpKiyRsro4DKykFWB6EEdRQHNSlaNwj2mfLtSurL5P3fybvPvnebt+yQR+5sG3Oc9TQG80rgvr5IY2lldURAWZmOAAPEmp9wx2tyajetBZ2RaFD7Vw8pUKn0mQRn2jg7Uzk+mCQBSK+bR18a+1H9b7fmgvLi2WwMhhlkj3Cc5bYxXdtEJxnHmetAWClRX/SIm/3W/8ALN/kVunZv2ivqhn32pt+57vGXLbt+/zRcY2evWgN2pSlAKxXFGjfKrSSL5xGU9GHNfyjHwJrK0r41lYZzp1JU5qcd1qecHUgkEYI5EHqD4g+tVfs21i1aPuo0WKfHtDqZMdWDHm3nt8PhzrXu03hvuZ/lCD73Mfa/gv4/Uw5/EN6VpUUpVgykqwOQQSCCOhBHQ1VpujM9BqU4cUtU08Z+j7Guv7g9HUrRuCu0IT7YbkhZeivyCyeh8Ff8h8MdK3mrKE1NZRhLm1qW0/d1Fh/fwFcV1FuRl+kpH2jFctfDXMjHh416r7F4tuh2nqJT9sshry5qEOyaRfouw+wkV6y7L4Nmj2Q84Fb8bLfpoDaKUpQCsJxZqttDbn5UFdW5CMgEuf4IPTH0vCuHizjKOyTHJ5mHsx5/nOfmr+U+HiRG9V1aS5lMkzFmP2AeAUeAHlUWtXUPlWrL7hfCZ3DVWfyxXm/D18jguHDOxVdikkhck7R4DceZx5mqz2X6J3NqZWGGnII/iDIT7cs3wYVPOEuHjeXKx89g9qQ+Sjwz5noPjnwq6RxhQAAAAMADoAOgFdVrTy+dlnx+7UYK2i9Xq/Dp57n6pSlTzHGO4iSQ2dwIs94YZQmOu7Y2zHrnFRn7nLU7ZDcxuyLcyFNm4gF0AOVQnqQ3MqOuR1xyu9SvjXsGgu5GmtZPk0rksy7d0LMeZIAIKEnrjI9KApl7p8cyhZY0kUMrAMoIDKcqQD0IPjXYrzpdX2t8POhmkM1uW2jc5kgblnaC3txHAJHu9D1wavXDutpeWsNzHkLKgYA9V81PqDkfVQGRxUO7X/2xaX/ANP/AGhquNQ7tf8A2xaX/wBP/aGoC4Yr7SlAQ7Uv27Rfgf2Y1cCK888eaVLc8V9zBMYJHEYWVSwK4gycFSDzAI5HxrHdoOg6hp0kMd3f3U1tPyZ1kmYDB++L3byYLBSCASAfqNAZrg2NF4vlFljuAZ92z3Avd+0BjltE20DHLpjwq9TzBFZmOFUEk+QAyT9lap2d8B2enwb7UmUzKrGdsEupGV245KnPOB15ZJwMZzia3aSyuUT3nglVfiUYD8pFAQ7gTSTxBq9xeXgLQREERk8uZPcxfxAqsTjqRz9416BihVVCqAqgAAAAAAdAAOgqNfc13S9xeR/PEkbH4FSB+VT9tWigMDxjwbBqNu0M6jODskwN8beDKfsyOhqY9hGuSwXV1pU5/wBUXZBnkrI22ZV9DkMPgx8athqC8FnvuMLqSP3Ea5LEdMAd2T8C5H20Beqg3ZpqEcGv6vLM6pGguWZmOAB8pX/zjxq815k07gw6nqurQLIY5Fa4kj5+wzC4ACyD6JyefgcHnjBA2DU9Tu+J7zuLbdDp8TAu5HXyZx85z82Pw6nxNWbhrhqCwt1gtk2ovU/OdvFnb5zHz+AGAAKk3Y9x18jc6TfRiCRZCI2IC5cnmkhHIseW1/EYGfdzbqA+Goh2Z/tr1T/q/wC0R1bzXmm04Rk1HiHUYY7g25WW5feAxyBMF24Vl67gevhQHpavtRb9YG6/3q/8nJ/nVQez7hCTTrZ4ZLg3BaUybyGGAVRduGZvok9fGgNopSlAKUpQHV1PTUuIXikGVcYPmPIjyIOCPhUL4g0KS0naKTw5q3g6+DD9I8Dmr9WH4n4ajvYdj8mHNHxzU/pU+I/SAaj16PvFlblzwniTtJ8s/wDB793f6kHqj8A8eMXS2uCW3ezHJ87Pgr+fkG6+fmND1XSpLaVopV2sv2EeBU+Knz/TWR4Pv4ILkTXG4iMZRVXJLdATzAAAyfjjyqBSk4T7DYX9Gnc2zeObTKxvnpgulK0OftdgHuQzN8di/mY1zcO9o3yu5WHuNgYMd2/J5AnptHl51YqtBvCZiJcKu4wc5QwlruvU808XxbNRvF+jczj7JGFeseB4tumWS+VrB/VrmvLfaPDt1e+H/wATKfxmLfpr0bq3FJ061s1EQk3RBcbtuNiIOXsnzrslJRWWQ6FCdeap01lv/puVanx1xp8jURxjMzrkE+6g6biPE5zgehz5HFwdr0R9+CQfxWRvz7awHHXEdreqjxd4sqcsMowynn1BIyDz+s1HqV4uD5HqXVjwqrG4j8RTfL5ruzjoalcXLSOzuxZmOSxOST619tbZpHVEUszEBQOpJr8xRFmCqCzMQAAMkk9AAOpqv8DcEi0XvZQDOw+IjB+aD4nzP1Dl1hUqbqM1N/fU7Kll79F+9EZLhHhpbK3CcjI3tSN5nyH8EdB9Z8azlKVbRiorCPOqtWVWbnN5bFKUr6dZ1NW1EQQSTFHcRoWKxrudsDOFXxNTrhbt9sp1Iu82rhjjId42XPs4dV5MB1yAPLrgVCtW1rsw026cvNaRlzzLIXQk+JbumXcfU5oCY9r/AGmW9/AljYbp2klQlgjY5Z2pGCAzMWI6DHxzyrHAWgtZabbW7+/HH7fozEuwz44ZiM+lfOHuALGxbdbW0aP9M7mkHnh5CSAfQ1sFAKh3a/8Ath0v/p/7Q1XGsZqHDNrPMk00EckseNjsoLLg7lwfDDEmgMnSlKAh2pft2i/A/sxqo8d8JpqNjLbtgMRujY/MkGdh+HUH0Y13X4ZtTci6MEZuB0l2jvOQ2j2v4vKsnQEZ7CuMHRpNKusrJEz90G6jaT3sXxU5Yem7wAqzVh5eELNrj5SbaIz7g3e7Rv3DGDu8+QrMUBAeJtHueHtUN/aR77OUncvzQGOWicgexhsFG9AOeCDQdK7b9LmQM05hbHNJEfI/CUFT9Rre5YgwKsAQRgggEEHqCD1Faffdj+lSsWazQE/ubSov4sbBR9lAajxv27RGMwaXvmnk9lZNjBUzy9hWG55PLljODz6HMdjHZ4+nwPNcDFzcYyp6xoOYUn6RPNvgo8DW16BwNY2RzbW0cbfTwWk9R3jktj0zWdoBUO7JP2yap/1P9pWrjWMsOGbWCZ5oYI45ZN291UBm3Hc2T45YA0BqPat2XrqUXewgLdxr7J5ASAfMc/mY9PgeWB7Je1J2cadqJZbhDsjd8hnI5d3JnpKOgJ97ofa96v1hNS4JsbiUyz2sEkhxl2QbjjkMnxwMD6hQGaNed+HeLINP4k1Ka5ZlRnukBVSx3GdSOQ9FavRCrgYrX7rs+0+R2kks7dndizMUGWYnLEnxJJJoDXf1+NL/AHSX+Res1wr2k2eoytFau7OibzujZRjIXqfVhX7/AFtNM/eNt/Jiu/o/CNnaOXtreKJ2XaWRQCRkHGfLIB+qgMvSlKAUpSgFKUoDEcScMxXsWyQYYe4495D+keY8fjgiMa7oEtpL3cq/xWHuuPNT+jqKv1dLVtHiuYjHMoZT9qnwKnwPrUetQVTVblzw3is7R8ktYdnZ4eh58rYOAZduo2/qzD7UcV++K+CZbMluckJPKQDp5Bx80+vQ/krE6JfiC5ilIJEbhiBjJA6gZ9KrknCaybWc4XVtJ0nlSTX0NT7XbbGuXajxkQ/jRof01Xu1x8SWyD5qP+UqP7tfm84w0yaQyy6ckkhxl3it2c4AAyx5nAAH1CsFxrxKt7MkiKyBY9uGxnO5iTyPTmPsqbXqwlDCZmeE8OuKN1GpUhhLP2wa/XNZ2TyyLHGpd2OAo6n/AAHr0Fd3QeHZruTZCvT3mPuIP4R/R1NWLhnhOKyTCe1IR7chHtN6D6K+n2561GpUXU8C84jxSnZrlWs+z1OhwZwOlmO8kw85HM/NTPUJ+lvH0FbVSlWcYqKwjBV7ipcTdSo8tilKVyOgUpSgOK7ukijeSRgqIpZmPRVAySfQAGtc/XO0z9/W/wCPXa4+/Yq//wCUn/q2rz5wjr+kRWiJeafNPOC26RfdILEr/tB0GB08KA9N2l2ksaSRsGR1DKw6MCMgj0IrDa7x5Y2b7Lm5jjf6GSXGemVQEgfEV+bzUFttIea3TYsNmXiQ89oWLdGp5npgA8/Cpz2OcA2t3aNe3qC5mmlk5yEsBg4JKnq7NkknPhjHPIFV0TiO2vEL2s0cyjrsbJXy3L1U/ECubVdXhtojLcSLFGCAWY4GTyHOo1r+ipo3EFg9jmOO7ZUkiBJXDOqOACfdO5WAPRl5eAG3dvH7Cy/8SL+mKA3n9VIu4+Ub17nu+97zPs7Nu7dn6O3nmvzpWrw3MQlt5FljJIDKcqSOR5/GtUf9q/8A9J//AFq6nYT+wsX/ABJv6ZoDaTxjZi5+TG5iE+7b3ZYb93UDHn6V2NZ4ht7RVa5mSFWOFLnAJxnA+qvPfFXDct3rmqfJywmt1+UIF95ihhBC457sMSMeKgeNd3tD40GpaJZSnHfJcbJgPBxGeYHgrD2h8SPA0B6DublY0Z3YKiKWZj0AAyxPoADWvx9pWmMcC+tvrkUD7Tyru8Y/sdef8tP/AFbVK+yPs6sL7ShJcwB5DJIu/dIGwCMY2sBy+FAWiCdXUMjBlYZDKQVI8wRyIrkqNdkhey1i/wBMWRpLeNWkTJ90hkA6cgSsgDY6lRW59rXFPyHS5XU4ll+9ReYZwcsPLagds+YFAbDo/EVtd7/k00c2w4bYwO0+GcfA/ZX51ria2swpup44d+du843YxnHwyPtqJdn6PourW0MrgxX9vGG5jCSt7qnHzlkynwkzVr13ha1vQguoUlCZ27s8s4zjB8cD7KAxn652mfv63/HrO6jq0VvCZppFjiXGXY4UZIC5PqSB9dRLsf4Ns7qfU1uLdJBFMqxhs+wC0wIGD/BX7K3/ALaVxoV0B4dz/XRUBuVlepNGskTB0cBlYdCD0IrG6/xjZ2WPlVxHESMhScuR5hFyxHriuh2cvjRrI+Vsh/m1M+yPhiHVpLvUNQAuJDLtCMTsUkBiSueYAKqoPIBTy6YArmg8XWl6D8luI5SvMqp9sDzKHDAeuKyF/fxwRtLK4SNBlmY8gPMmol2rcPRaPc2d/p69w3eENGpOxsAHkvgGXcrAciCOXXNK7Uz/AOxr3/gn84oDNaNxFbXas1tNHMFOGKMDg9Rnypa8RW8txJbxzI00YJeMH21AIByPiy/bXnvgW+k0Z7K+YsbO/Rkm8kKyMvh4rgOPEguB4mt04BcHirVCDkGJiCOhBeHBHpQFhpSlAKUpQClKUApSlAfmSMMCGAIIwQRkEeII8RU84p7LwcyWeAepiJ5f/LY9P4p5eo6VRaV1zpxmsMl2t5WtZc1J/wAdGedLi1dHKOrK4OCpBDA/A1uPDHZpLNh7nMUfXb/tW+r5g+PP08aqklmjOrsil191ioLL54Y8x9Vc1R4WqTy3kurj2gq1IctKPK+r38jrafp0cEYjiQIg6AfnPmfU867NKVM2M3KTk8t5YpSlD4KUpQClKUBieLbB57C7hjGXlt5UQZAyzIyqMnkOZFYfsr4emstMiguFCyK0hIDBhhnJHNTjoa26lAcV3arLG8bjcjqVYHoQwww+sE1HtP4S1rRpJI9NEV3auxZVkKgqeQywLphsAAlSQcA4HQWalASnhjs/vrnUk1HWGQPFjuoEIIUjJXO0kKqklgAxJPU8ue8cccLjULCa23bC4BRvBWUhlz6ZGD6E1nqUBD/1F4j+Rfqb3UHc7e67/fHu7v3du7fnbt9n/V7sVUuB+GBp9hDbBt5QEs3gzMSzEemTgegFZ6lATvhng+5h4hvryRAIJoyqNvUkktCfdByPcbr5VpHH/YndNfSSaeitBKRIU7xFCPz3AKxGRzJGOm8jw53ulAY3iOzaazuYkGXkglRRkDJZGC8z05kVIOGOHeI7K2Frbx20abmO9mhZlLdT1P8ARNXGlAaN2bdnB0/vZ7iXv7u4OZJOeAM7iFLc2y3MscZwOQxzxXH/AALc6pqlssi7dPhB3MHTczEbnwudwziNOnLBNU6lARzjDsEhW23aaJBcK6kB5eTDOCAWwFIyGzn5vrVU0KSZraE3KhJ9i96AVI3jkxBUkYJGR8a79KAnXZTwdc2M+otcIFE8ytHh1bIBlJztPL316+dZztN0KW80u4t7dQ0r93tBYAHbKjHm3IclNbTSgMJwTpklvp1rDKAJI4UVgCCAQOfMcjU4k4E1TSbuabRxFNbznJgkKjb1IGGZchckBlYHHIjxNipQEgteA9T1S9huNZ7qKGA5W3Qqd3MHGFZgAxC7iWJIGBjqKBx7pMlzptzBCA0kkZVQSACcjxPIVn6UBPtH7OzLw/Hp92oSQK+CCG7t+8do2BHXG4ZweYJHjWv9jnZ3fWF9NLdooRoDGrCRGJIeMqMA5A2qfsFWGlAKUpQClKUApSlAKUpQClKUApSlAKUpQClKUApSlAKUpQClKUApSlAKUpQClKUApSlAKUpQClKUApSlAKUpQClKUApSlAKUpQClK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30" name="AutoShape 6" descr="data:image/jpeg;base64,/9j/4AAQSkZJRgABAQAAAQABAAD/2wCEAAkGBhQSEBQUEhQUFRUVFhgZGBgYFxQfFRgdHRwaGhYcFxYXHCYiGBkjGxgUIC8gIycpLCwsFx40NjAqNScrLCkBCQoKDgwOGg8PGjUgHiQyNTU1LCwpNTEtLDUyNCkqLTI1LCw0LCwpNCksLTQsLCkuNCwwNDIvLDUsLDQqNCwsLP/AABEIAJQBVQMBIgACEQEDEQH/xAAcAAEBAAIDAQEAAAAAAAAAAAAABwUGAwQIAQL/xABXEAACAQMCAwUDBQcQCAILAAABAgMABBEFEgYhMQcTQVFhIjJxFEJSgZEII4KSobHBFRc1NlNUYnKTorKztMLR0xgzQ1VzdITSpPAWJCU0ZIOFo8PE4f/EABsBAQADAAMBAAAAAAAAAAAAAAAEBQYCAwcB/8QAMBEAAgEDAgMFCAIDAAAAAAAAAAECAwQRITEFEkFRYXGR0QYTFCKhscHwgeEyQvH/2gAMAwEAAhEDEQA/ALjSlKAUpSgFKUoBSlKAUrp3urxQvEkrhDMxSPOdrNjIXd0DEZwCcnBxmu5QClKUApSlAKUpQClKUApSlAKUpQClKUApSlAKUpQClKUApSlAKUpQClKUApSlAKUpQClKUApSlAKUpQClfCa0/Xe023gJWIGdx9EgRj8Pnn8EH41xlOMVmTJFC2q3EuWlHL/fI3GlSC87U7tz7HdRj0XJ+1ifzV1V7Sb4H/WqfQxx4/IoqP8AFQLiPs/dNZbS/n+i00qX6Z2uSAgTwqw84yVb8ViQftFb5p3EcE1sbhWxEoYsWBG3aMtnPkPEZFdsKsZ7Mrrrh1xa61I6dq2NF7aNUik0+9g/2tqLWYHPjJLtG3xBCh8+jCtq7Odce70u1nkOXaPDHxZkYxsx9SUJ+uvMPGHF0l7d3UoJEc8inb/BjBWEH4L+XnVq7OOJWtLu30dxkC0SQ8vaimZTNKjea4b4g+h5dpAKxStC4o7SzbzPDFECyHBZz7OcA8lXmevmK1WbtLvmPKRF9FjTH87NR5XMIvBdUOCXVaKnok+1+mSz0qN2/afeqebRv6NGP7m2tm0btYjchbmMxn6a5ZPrGNw+rNI3MH3CtwS7pLOObwf40Zv1K4ra6WRA8bBlYZDKQQfgRXLUgpmmnhilKUPgpSlAKUpQClKUApSlAKUpQClKUApSlAKUpQClKUApSlAKUpQClKUApSlAK+E19rTe03XjBaiJDh58r6hB7/25C/hGuM5KEXJki2oSuKsaUd3+/Q1TjrjprhmhgYiAciR1l+v6HkPHqfADTKUqnnNzeWel21tTtqap01hfcUpSuJIPqqSQBzJ5D4+Fbf2y6l+p+jwWMRw0/ssR4qmGlP4Tsn1M1apay7HR8e6yt8dpBNZj7o6yZ0srlPaiw6bh0Bba6fjAN+LU20S1Zk/aSUsU49NfPQmnAmh99qdjHIMpLKrYPRkVm3D4Hu3FUPhS+FnqbX16p7+/u3hhQn2kjaTbJMQRyUMEjUcsgPjkKxPZvbd+llcR477TrpVlUDmbaZ87/Xu3ecn0bPhXLoOkXGtcQyTybu6t7jc5PREjc91EvqdoH4zfGeZA2btK0sQ3zMOkyiT4HJDflGfwq1Wtn7QtaW5vT3fNIl7sEfOIJLkemSR8FzWsVTVcc7wenWCmramqm+EKUpXAmmc4W4slspMqS0ZPtx55H1Xyb18fGrZp9+k0SSxncjjIP+PkQcgjzFed6oHZTrxWRrZj7Lgunow94D4rz/BPnUu2qtPlexm+OcPjUpu4gvmW/ev6+xUKUpViYgxHF9+8Gn3csR2yR28ro2AcMqMVOCCDggdRWsdi/E9xf6e8t1J3kguHQHai+yEjIGEUDqzfbWf4/wD2Kv8A/lJ/6tqlfYrx/Y2OnyRXVwsTm4dwpWQ+yUjAOVUjqrfZQFzqVS8bXY4qWx73/wBVOPveyL97GT39u73+fX8lbD+vJpP78T+Tn/7Kmuma1Dd8ZRz27iSJ/dYBgDi1ZTyYA9QR0oC/V550TjHiC/nnSznDdy3MFLNcAswX305+6a9DGvPfYzxPbWd5fm6mSEOVC7s88O+cYHqPtoDM/J+Lf3RP/Af9tb/2dpqQgk/VVg0veexjufc2j9xAHvbuvOvv66ml/v2H7W/wrP6TrEN1EJbeRZI2yAy9Dg4P5QaA7lYzibXUsrOa5k92JC2PpHoi/FmKr9dZOo1266u9xPaaVbnLzOrv9Z2RA48Pfc58lNAdXsl7WLu51D5Pfyb1mQ90e7jXDjLYBRRkMocc881Xzq31DO2XhP5BHp95aeybQRw58fY9uFz+EHyfEsKsPDmtpeWkNxH7sqBsfRPzlPqrblPqKA78rYUkeANefeEOK+IdTEptbpD3W0NuS1X3t2MfeufumvQU/ut8D+aoL9z5xBbWy3vyi4hh3GHb3kiJuwJM43EZxkfaKA7mqa3xNp6Ge47qeFOb4SBlA/hCII4HqOQqm8A8aJqdms6LsYMUkTOdjgAkA+IIKkH18wawfHnadp6WFwq3MM7yRSRpHEyvkspUbiuQq88kk9B4nlWL+560WSHT5JZAVE8u6MHxVVC7vgTu/Fz4igP3xnDxCb6U6e6i19juwfkmfcXf/rFLe/v61o2v8Y8RWU8UFxcKsk2NgCWZBy20ZKpgc/OvRVQ7tv8A2Y0z8D+uFAc3yfi390T/AMB/21X9GEvyaH5Rzm7pO99339o7z3eXvZ6cq7lKA1vtB4wGm2L3G0O+QkanOGdumceAAZj6LipjpcHEt9ALyO6SNXBaOMlELL83andlcHw3tz6+tUPtU4TbUNNkijx3iESx5IALJnkSeQypcZPIEjPKpdwr23SQaclmtu8t5HiGHAyhHRNyr7RZeS7QPawOY50BvXZB2iy6gk0N0oFxb4ywG3eCSDlRyVlYYOMDmOXWqNU17G+AZrGOa5u+Vxc4JXkSi5Le0Ry3sxyR4YHjkVRo7hW91lPwIP5qA5KUpQCo52n3pe/ZfCJEUfWN5/pD7KsdQvjds6jc5/dP7q4qJdv5DRez0E7mTfSP5Rg6UpVcbkUpXaudMkjjjkdCElBKMejAHB/x+BBocXJJpN7m5dmKRzie2mRZFIWRQwBwfdcjyP8Aq+YreNUtLO2sXS52C0UYYTHcgBPsj2sk+0RgcyOWPCpj2c3nd6jFz5OGQ/WpI/nKtdD7oviGUyQ2gR1hX74zlWCSOQQoViMMEUnoern6NWVthwMLx6MoXLWflkk8dM7fg07UuOY7XWGutJQRQoFQJtKpKoVQ+5OoDEZ58+Qbk1XXgHV7HULOb5GDF3rs9xGCRKkkvNyW8mwcMPAcsEYHlGt67G+IZbXVI+7SSRJvvcqIrMdpIw+1QfcbDZx03DxqUUKbTyi3cZ6Xb2OnuIIlRpSse7mXIPNgWOTjarDGcc6lVUftfvOdvF/Hc/kVf79aDp2myTyCOJS7t0A9OpJPID1NVdxrPlR6BwfMbT3tR6vLbb/jd+B1qV9ZSDgjBHUHqPjXyo5ciu9od93NzDJ9CRSfhnDfzSRXRoTRPGp8nFTi4vZnpClfmI+yM+Qr9VeHkxgOP/2Kv/8AlJ/6tqlPYv2eWN9p8kt1AJJBcOgbvJl9kJGQMI4HVm+2qzx1EW0u9VQWY2s4AAJJJjbAAHU1p/3P9lJFpkiyo8bfKpDh1ZTjZFzwwHLkfsoDK/rK6R+9B/LXP+ZU30vQ4bPjKOC3Tu4k91cscbrVmPNiT1JPWr/UXm02X/00WXupO75e3sbZ/wC6Ee/jHXl160BaDXnLsl4KtdRu75buMuIyCuHdcEu4PukZ6CvRteZ+C+IrzSrm6dLCabvmxzSZcbWYgjCHOd1AVr9Y3Sf3B/5ab/urbeH+H4bKBYLdSsaliAWZj7RLHmxJ6k1KP18NQ/3TJ/8Af/y63Ps545uNR7/5RaNbd13e3Pee3u3599R02jp9KgNvvbtYo3kkO1I1Z2J6BVBLH6gDXmLh/tGiTWptSu4pJC28xKpXKE4RMliMhYsr9earHbrq0y2AtreOV3uWw5RHbbGuC2So5Fm2D1G6s92Y8KCx0yCJlAkYd5Lkc978yD6qNqfg0BOOK+3GyvrKe2e2uAJUIBzF7LDmje94MFP1V2vudOKd0c1i55p99i/ikgSKPQNtb8Nqs/cr9EfYKhnHOkTaZxDDf20MjxSkSOI0Yj6Fwvsjqyndz8X9KAuc3ut8D+avOXYrwDa6kt0bpXbujFt2uy+8JN2cdfdFei2fchI5grkfWOVR/wC5002WFb3vYpI8mDG9GXOBLnG4DPh9tAalacO22k6+Le/hSW1kP3p5Oaqrn727D3WwQUbcMcifCvSCKAAAAAOQA6CtC7ZOB/1QsC8a5uLfLx46sP8AaJ65ABA81A8TTsd4mmuLIQ3UcqTW4C7pEcd4nzGywGWGNp+APzqA3+od23/sxpn4H9cKuNRftm02WTVtOaOKR1XZuKoxA+/A8yBgcqAtFKUoCI9qOtXGoavHo1vIYo8oJSPnkr3jFsH2kSPmE8TnPhjvcV9hESWiNppdLqD2gxc7piOfNsgJICMqVwPA+Y6nazwld2+pR6tYo0hGwyBQWKsg25ZBzMbIADjpg5xkV+v9IzdGFjsZDcnkF35Td9S7jz+bgH18aAwmodtlxLpb2bo637N3DMFwSpyHO3qsx9wrjqxIx0FR7LOBBplkFYD5RLh5jy5H5qAj5qAkfEsfGpTP2YardRy6pITHeb1lSEDbKQvPIA9xxhdqnmdvPnjNS7M+OZL6Hu7qGSG5jHtbo3VJB03oSAAemV+zl0A3elKUAqK9o9ts1GU+DhHH1qFP5VNWqpt2u6bzgnA842/pJ/8AkqNcxzDwLzgNVU7tJ/7Jr8/gnFUjgHQbW8syJoVaSN2UsCyuQfaUkqRnqRz+jU3reuybUNtzJEekkeR8UP8AgzfZUKhjnSZquLKfwspU20466PHj9DYJuye1LAq8qjIyu5SCPEZIyMjxzWzapocVxAYHUbMALjAKY90r5Ef/AM6VkKVZqnFZwtzCVL24qOLnNtx27iHy6TJYahEsnzZY2Vh0dd45j6uRHh+endoduH0m+BAOLaYjPmqFgfjkVmL7TIpgoljV9pDLuAOCPEeVdXiiHfY3S/St5h9qMK4UqXu842JF/f8Axig5LEkte88YmvR/3OtuBpUjYGWuX5+JASMDn5dftNeb69Qdg8G3RYj9KSU/zyv92u4rDC9o6vPqYiRSzBI0VR1JOW/vfkrfODuEksoueGmcDe/91f4I/KefkBl10yITGYRr3rAAvgbsDwz/AOegrtV0QpJSc3uWtzxKVS3hbw0iks979DUtV7Nree4eZmkXfzZU2gFvE5IPXqfXPnXFqXB9jaWssvchjGjEGQs2Tj2eROPex4VuVaV2rahss1jHWWQA/BfaP5QlKkIRi5YOVnc3NxVp0Od4ylv0Xh3Ekrn0+2MkscY6u6r+MQP01wVtHZxpve36HHsxAyH4jkv85gfqqshHmkkby5qqjRlUfRMtApSlXR5YKUqT8UduYS5a2023N3IpKlhuKEjqI0QFpAPpZA5csjnQFYpUSTt2vbaRRqOnNGreSyxvjxKiXIfHlkfEVZdPvlmiSVAwWRQwDKVbBGRlTzBoDsUqWcX9tUllezWy2DSiIqN4lYBsqrdBEce9jqelYN/ukXBAOnEE9AZzk/AdzQFvpUU/0iZf92P/ACzf5FWHTLzvYIpSu0yRo+36O5Q2M4GcZx0oDtUqYcZ9s72OoPZpZGdlCEESkM25Q3JBE3TPn4ViZe3+dBuk0qVFHUmVwB9bQAUBZaVqnAvaPbaojdzuSRAC8T43gH5wIOGXPLI6csgZGdroBStd4y48tdMiD3DHc3uRrgyP54GeQH0iQPr5VNV7btSuctY6Wzxg9ds8v2tGFAPpQFspUf0ft/CzCHUrR7ZuWWAf2c+LROAwHqCx9KrVpdpKiyRsro4DKykFWB6EEdRQHNSlaNwj2mfLtSurL5P3fybvPvnebt+yQR+5sG3Oc9TQG80rgvr5IY2lldURAWZmOAAPEmp9wx2tyajetBZ2RaFD7Vw8pUKn0mQRn2jg7Uzk+mCQBSK+bR18a+1H9b7fmgvLi2WwMhhlkj3Cc5bYxXdtEJxnHmetAWClRX/SIm/3W/8ALN/kVunZv2ivqhn32pt+57vGXLbt+/zRcY2evWgN2pSlAKxXFGjfKrSSL5xGU9GHNfyjHwJrK0r41lYZzp1JU5qcd1qecHUgkEYI5EHqD4g+tVfs21i1aPuo0WKfHtDqZMdWDHm3nt8PhzrXu03hvuZ/lCD73Mfa/gv4/Uw5/EN6VpUUpVgykqwOQQSCCOhBHQ1VpujM9BqU4cUtU08Z+j7Guv7g9HUrRuCu0IT7YbkhZeivyCyeh8Ff8h8MdK3mrKE1NZRhLm1qW0/d1Fh/fwFcV1FuRl+kpH2jFctfDXMjHh416r7F4tuh2nqJT9sshry5qEOyaRfouw+wkV6y7L4Nmj2Q84Fb8bLfpoDaKUpQCsJxZqttDbn5UFdW5CMgEuf4IPTH0vCuHizjKOyTHJ5mHsx5/nOfmr+U+HiRG9V1aS5lMkzFmP2AeAUeAHlUWtXUPlWrL7hfCZ3DVWfyxXm/D18jguHDOxVdikkhck7R4DceZx5mqz2X6J3NqZWGGnII/iDIT7cs3wYVPOEuHjeXKx89g9qQ+Sjwz5noPjnwq6RxhQAAAAMADoAOgFdVrTy+dlnx+7UYK2i9Xq/Dp57n6pSlTzHGO4iSQ2dwIs94YZQmOu7Y2zHrnFRn7nLU7ZDcxuyLcyFNm4gF0AOVQnqQ3MqOuR1xyu9SvjXsGgu5GmtZPk0rksy7d0LMeZIAIKEnrjI9KApl7p8cyhZY0kUMrAMoIDKcqQD0IPjXYrzpdX2t8POhmkM1uW2jc5kgblnaC3txHAJHu9D1wavXDutpeWsNzHkLKgYA9V81PqDkfVQGRxUO7X/2xaX/ANP/AGhquNQ7tf8A2xaX/wBP/aGoC4Yr7SlAQ7Uv27Rfgf2Y1cCK888eaVLc8V9zBMYJHEYWVSwK4gycFSDzAI5HxrHdoOg6hp0kMd3f3U1tPyZ1kmYDB++L3byYLBSCASAfqNAZrg2NF4vlFljuAZ92z3Avd+0BjltE20DHLpjwq9TzBFZmOFUEk+QAyT9lap2d8B2enwb7UmUzKrGdsEupGV245KnPOB15ZJwMZzia3aSyuUT3nglVfiUYD8pFAQ7gTSTxBq9xeXgLQREERk8uZPcxfxAqsTjqRz9416BihVVCqAqgAAAAAAdAAOgqNfc13S9xeR/PEkbH4FSB+VT9tWigMDxjwbBqNu0M6jODskwN8beDKfsyOhqY9hGuSwXV1pU5/wBUXZBnkrI22ZV9DkMPgx8athqC8FnvuMLqSP3Ea5LEdMAd2T8C5H20Beqg3ZpqEcGv6vLM6pGguWZmOAB8pX/zjxq815k07gw6nqurQLIY5Fa4kj5+wzC4ACyD6JyefgcHnjBA2DU9Tu+J7zuLbdDp8TAu5HXyZx85z82Pw6nxNWbhrhqCwt1gtk2ovU/OdvFnb5zHz+AGAAKk3Y9x18jc6TfRiCRZCI2IC5cnmkhHIseW1/EYGfdzbqA+Goh2Z/tr1T/q/wC0R1bzXmm04Rk1HiHUYY7g25WW5feAxyBMF24Vl67gevhQHpavtRb9YG6/3q/8nJ/nVQez7hCTTrZ4ZLg3BaUybyGGAVRduGZvok9fGgNopSlAKUpQHV1PTUuIXikGVcYPmPIjyIOCPhUL4g0KS0naKTw5q3g6+DD9I8Dmr9WH4n4ajvYdj8mHNHxzU/pU+I/SAaj16PvFlblzwniTtJ8s/wDB793f6kHqj8A8eMXS2uCW3ezHJ87Pgr+fkG6+fmND1XSpLaVopV2sv2EeBU+Knz/TWR4Pv4ILkTXG4iMZRVXJLdATzAAAyfjjyqBSk4T7DYX9Gnc2zeObTKxvnpgulK0OftdgHuQzN8di/mY1zcO9o3yu5WHuNgYMd2/J5AnptHl51YqtBvCZiJcKu4wc5QwlruvU808XxbNRvF+jczj7JGFeseB4tumWS+VrB/VrmvLfaPDt1e+H/wATKfxmLfpr0bq3FJ061s1EQk3RBcbtuNiIOXsnzrslJRWWQ6FCdeap01lv/puVanx1xp8jURxjMzrkE+6g6biPE5zgehz5HFwdr0R9+CQfxWRvz7awHHXEdreqjxd4sqcsMowynn1BIyDz+s1HqV4uD5HqXVjwqrG4j8RTfL5ruzjoalcXLSOzuxZmOSxOST619tbZpHVEUszEBQOpJr8xRFmCqCzMQAAMkk9AAOpqv8DcEi0XvZQDOw+IjB+aD4nzP1Dl1hUqbqM1N/fU7Kll79F+9EZLhHhpbK3CcjI3tSN5nyH8EdB9Z8azlKVbRiorCPOqtWVWbnN5bFKUr6dZ1NW1EQQSTFHcRoWKxrudsDOFXxNTrhbt9sp1Iu82rhjjId42XPs4dV5MB1yAPLrgVCtW1rsw026cvNaRlzzLIXQk+JbumXcfU5oCY9r/AGmW9/AljYbp2klQlgjY5Z2pGCAzMWI6DHxzyrHAWgtZabbW7+/HH7fozEuwz44ZiM+lfOHuALGxbdbW0aP9M7mkHnh5CSAfQ1sFAKh3a/8Ath0v/p/7Q1XGsZqHDNrPMk00EckseNjsoLLg7lwfDDEmgMnSlKAh2pft2i/A/sxqo8d8JpqNjLbtgMRujY/MkGdh+HUH0Y13X4ZtTci6MEZuB0l2jvOQ2j2v4vKsnQEZ7CuMHRpNKusrJEz90G6jaT3sXxU5Yem7wAqzVh5eELNrj5SbaIz7g3e7Rv3DGDu8+QrMUBAeJtHueHtUN/aR77OUncvzQGOWicgexhsFG9AOeCDQdK7b9LmQM05hbHNJEfI/CUFT9Rre5YgwKsAQRgggEEHqCD1Faffdj+lSsWazQE/ubSov4sbBR9lAajxv27RGMwaXvmnk9lZNjBUzy9hWG55PLljODz6HMdjHZ4+nwPNcDFzcYyp6xoOYUn6RPNvgo8DW16BwNY2RzbW0cbfTwWk9R3jktj0zWdoBUO7JP2yap/1P9pWrjWMsOGbWCZ5oYI45ZN291UBm3Hc2T45YA0BqPat2XrqUXewgLdxr7J5ASAfMc/mY9PgeWB7Je1J2cadqJZbhDsjd8hnI5d3JnpKOgJ97ofa96v1hNS4JsbiUyz2sEkhxl2QbjjkMnxwMD6hQGaNed+HeLINP4k1Ka5ZlRnukBVSx3GdSOQ9FavRCrgYrX7rs+0+R2kks7dndizMUGWYnLEnxJJJoDXf1+NL/AHSX+Res1wr2k2eoytFau7OibzujZRjIXqfVhX7/AFtNM/eNt/Jiu/o/CNnaOXtreKJ2XaWRQCRkHGfLIB+qgMvSlKAUpSgFKUoDEcScMxXsWyQYYe4495D+keY8fjgiMa7oEtpL3cq/xWHuuPNT+jqKv1dLVtHiuYjHMoZT9qnwKnwPrUetQVTVblzw3is7R8ktYdnZ4eh58rYOAZduo2/qzD7UcV++K+CZbMluckJPKQDp5Bx80+vQ/krE6JfiC5ilIJEbhiBjJA6gZ9KrknCaybWc4XVtJ0nlSTX0NT7XbbGuXajxkQ/jRof01Xu1x8SWyD5qP+UqP7tfm84w0yaQyy6ckkhxl3it2c4AAyx5nAAH1CsFxrxKt7MkiKyBY9uGxnO5iTyPTmPsqbXqwlDCZmeE8OuKN1GpUhhLP2wa/XNZ2TyyLHGpd2OAo6n/AAHr0Fd3QeHZruTZCvT3mPuIP4R/R1NWLhnhOKyTCe1IR7chHtN6D6K+n2561GpUXU8C84jxSnZrlWs+z1OhwZwOlmO8kw85HM/NTPUJ+lvH0FbVSlWcYqKwjBV7ipcTdSo8tilKVyOgUpSgOK7ukijeSRgqIpZmPRVAySfQAGtc/XO0z9/W/wCPXa4+/Yq//wCUn/q2rz5wjr+kRWiJeafNPOC26RfdILEr/tB0GB08KA9N2l2ksaSRsGR1DKw6MCMgj0IrDa7x5Y2b7Lm5jjf6GSXGemVQEgfEV+bzUFttIea3TYsNmXiQ89oWLdGp5npgA8/Cpz2OcA2t3aNe3qC5mmlk5yEsBg4JKnq7NkknPhjHPIFV0TiO2vEL2s0cyjrsbJXy3L1U/ECubVdXhtojLcSLFGCAWY4GTyHOo1r+ipo3EFg9jmOO7ZUkiBJXDOqOACfdO5WAPRl5eAG3dvH7Cy/8SL+mKA3n9VIu4+Ub17nu+97zPs7Nu7dn6O3nmvzpWrw3MQlt5FljJIDKcqSOR5/GtUf9q/8A9J//AFq6nYT+wsX/ABJv6ZoDaTxjZi5+TG5iE+7b3ZYb93UDHn6V2NZ4ht7RVa5mSFWOFLnAJxnA+qvPfFXDct3rmqfJywmt1+UIF95ihhBC457sMSMeKgeNd3tD40GpaJZSnHfJcbJgPBxGeYHgrD2h8SPA0B6DublY0Z3YKiKWZj0AAyxPoADWvx9pWmMcC+tvrkUD7Tyru8Y/sdef8tP/AFbVK+yPs6sL7ShJcwB5DJIu/dIGwCMY2sBy+FAWiCdXUMjBlYZDKQVI8wRyIrkqNdkhey1i/wBMWRpLeNWkTJ90hkA6cgSsgDY6lRW59rXFPyHS5XU4ll+9ReYZwcsPLagds+YFAbDo/EVtd7/k00c2w4bYwO0+GcfA/ZX51ria2swpup44d+du843YxnHwyPtqJdn6PourW0MrgxX9vGG5jCSt7qnHzlkynwkzVr13ha1vQguoUlCZ27s8s4zjB8cD7KAxn652mfv63/HrO6jq0VvCZppFjiXGXY4UZIC5PqSB9dRLsf4Ns7qfU1uLdJBFMqxhs+wC0wIGD/BX7K3/ALaVxoV0B4dz/XRUBuVlepNGskTB0cBlYdCD0IrG6/xjZ2WPlVxHESMhScuR5hFyxHriuh2cvjRrI+Vsh/m1M+yPhiHVpLvUNQAuJDLtCMTsUkBiSueYAKqoPIBTy6YArmg8XWl6D8luI5SvMqp9sDzKHDAeuKyF/fxwRtLK4SNBlmY8gPMmol2rcPRaPc2d/p69w3eENGpOxsAHkvgGXcrAciCOXXNK7Uz/AOxr3/gn84oDNaNxFbXas1tNHMFOGKMDg9Rnypa8RW8txJbxzI00YJeMH21AIByPiy/bXnvgW+k0Z7K+YsbO/Rkm8kKyMvh4rgOPEguB4mt04BcHirVCDkGJiCOhBeHBHpQFhpSlAKUpQClKUApSlAfmSMMCGAIIwQRkEeII8RU84p7LwcyWeAepiJ5f/LY9P4p5eo6VRaV1zpxmsMl2t5WtZc1J/wAdGedLi1dHKOrK4OCpBDA/A1uPDHZpLNh7nMUfXb/tW+r5g+PP08aqklmjOrsil191ioLL54Y8x9Vc1R4WqTy3kurj2gq1IctKPK+r38jrafp0cEYjiQIg6AfnPmfU867NKVM2M3KTk8t5YpSlD4KUpQClKUBieLbB57C7hjGXlt5UQZAyzIyqMnkOZFYfsr4emstMiguFCyK0hIDBhhnJHNTjoa26lAcV3arLG8bjcjqVYHoQwww+sE1HtP4S1rRpJI9NEV3auxZVkKgqeQywLphsAAlSQcA4HQWalASnhjs/vrnUk1HWGQPFjuoEIIUjJXO0kKqklgAxJPU8ue8cccLjULCa23bC4BRvBWUhlz6ZGD6E1nqUBD/1F4j+Rfqb3UHc7e67/fHu7v3du7fnbt9n/V7sVUuB+GBp9hDbBt5QEs3gzMSzEemTgegFZ6lATvhng+5h4hvryRAIJoyqNvUkktCfdByPcbr5VpHH/YndNfSSaeitBKRIU7xFCPz3AKxGRzJGOm8jw53ulAY3iOzaazuYkGXkglRRkDJZGC8z05kVIOGOHeI7K2Frbx20abmO9mhZlLdT1P8ARNXGlAaN2bdnB0/vZ7iXv7u4OZJOeAM7iFLc2y3MscZwOQxzxXH/AALc6pqlssi7dPhB3MHTczEbnwudwziNOnLBNU6lARzjDsEhW23aaJBcK6kB5eTDOCAWwFIyGzn5vrVU0KSZraE3KhJ9i96AVI3jkxBUkYJGR8a79KAnXZTwdc2M+otcIFE8ytHh1bIBlJztPL316+dZztN0KW80u4t7dQ0r93tBYAHbKjHm3IclNbTSgMJwTpklvp1rDKAJI4UVgCCAQOfMcjU4k4E1TSbuabRxFNbznJgkKjb1IGGZchckBlYHHIjxNipQEgteA9T1S9huNZ7qKGA5W3Qqd3MHGFZgAxC7iWJIGBjqKBx7pMlzptzBCA0kkZVQSACcjxPIVn6UBPtH7OzLw/Hp92oSQK+CCG7t+8do2BHXG4ZweYJHjWv9jnZ3fWF9NLdooRoDGrCRGJIeMqMA5A2qfsFWGlAKUpQClKUApSlAKUpQClKUApSlAKUpQClKUApSlAKUpQClKUApSlAKUpQClKUApSlAKUpQClKUApSlAKUpQClKUApSlAKUpQClK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32" name="AutoShape 8" descr="data:image/jpeg;base64,/9j/4AAQSkZJRgABAQAAAQABAAD/2wCEAAkGBhQSEBQUEhQUFRUVFhgZGBgYFxQfFRgdHRwaGhYcFxYXHCYiGBkjGxgUIC8gIycpLCwsFx40NjAqNScrLCkBCQoKDgwOGg8PGjUgHiQyNTU1LCwpNTEtLDUyNCkqLTI1LCw0LCwpNCksLTQsLCkuNCwwNDIvLDUsLDQqNCwsLP/AABEIAJQBVQMBIgACEQEDEQH/xAAcAAEBAAIDAQEAAAAAAAAAAAAABwUGAwQIAQL/xABXEAACAQMCAwUDBQcQCAILAAABAgMABBEFEgYhMQcTQVFhIjJxFEJSgZEII4KSobHBFRc1NlNUYnKTorKztMLR0xgzQ1VzdITSpPAWJCU0ZIOFo8PE4f/EABsBAQADAAMBAAAAAAAAAAAAAAAEBQYCAwcB/8QAMBEAAgEDAgMFCAIDAAAAAAAAAAECAwQRITEFEkFRYXGR0QYTFCKhscHwgeEyQvH/2gAMAwEAAhEDEQA/ALjSlKAUpSgFKUoBSlKAUrp3urxQvEkrhDMxSPOdrNjIXd0DEZwCcnBxmu5QClKUApSlAKUpQClKUApSlAKUpQClKUApSlAKUpQClKUApSlAKUpQClKUApSlAKUpQClKUApSlAKUpQClfCa0/Xe023gJWIGdx9EgRj8Pnn8EH41xlOMVmTJFC2q3EuWlHL/fI3GlSC87U7tz7HdRj0XJ+1ifzV1V7Sb4H/WqfQxx4/IoqP8AFQLiPs/dNZbS/n+i00qX6Z2uSAgTwqw84yVb8ViQftFb5p3EcE1sbhWxEoYsWBG3aMtnPkPEZFdsKsZ7Mrrrh1xa61I6dq2NF7aNUik0+9g/2tqLWYHPjJLtG3xBCh8+jCtq7Odce70u1nkOXaPDHxZkYxsx9SUJ+uvMPGHF0l7d3UoJEc8inb/BjBWEH4L+XnVq7OOJWtLu30dxkC0SQ8vaimZTNKjea4b4g+h5dpAKxStC4o7SzbzPDFECyHBZz7OcA8lXmevmK1WbtLvmPKRF9FjTH87NR5XMIvBdUOCXVaKnok+1+mSz0qN2/afeqebRv6NGP7m2tm0btYjchbmMxn6a5ZPrGNw+rNI3MH3CtwS7pLOObwf40Zv1K4ra6WRA8bBlYZDKQQfgRXLUgpmmnhilKUPgpSlAKUpQClKUApSlAKUpQClKUApSlAKUpQClKUApSlAKUpQClKUApSlAK+E19rTe03XjBaiJDh58r6hB7/25C/hGuM5KEXJki2oSuKsaUd3+/Q1TjrjprhmhgYiAciR1l+v6HkPHqfADTKUqnnNzeWel21tTtqap01hfcUpSuJIPqqSQBzJ5D4+Fbf2y6l+p+jwWMRw0/ssR4qmGlP4Tsn1M1apay7HR8e6yt8dpBNZj7o6yZ0srlPaiw6bh0Bba6fjAN+LU20S1Zk/aSUsU49NfPQmnAmh99qdjHIMpLKrYPRkVm3D4Hu3FUPhS+FnqbX16p7+/u3hhQn2kjaTbJMQRyUMEjUcsgPjkKxPZvbd+llcR477TrpVlUDmbaZ87/Xu3ecn0bPhXLoOkXGtcQyTybu6t7jc5PREjc91EvqdoH4zfGeZA2btK0sQ3zMOkyiT4HJDflGfwq1Wtn7QtaW5vT3fNIl7sEfOIJLkemSR8FzWsVTVcc7wenWCmramqm+EKUpXAmmc4W4slspMqS0ZPtx55H1Xyb18fGrZp9+k0SSxncjjIP+PkQcgjzFed6oHZTrxWRrZj7Lgunow94D4rz/BPnUu2qtPlexm+OcPjUpu4gvmW/ev6+xUKUpViYgxHF9+8Gn3csR2yR28ro2AcMqMVOCCDggdRWsdi/E9xf6e8t1J3kguHQHai+yEjIGEUDqzfbWf4/wD2Kv8A/lJ/6tqlfYrx/Y2OnyRXVwsTm4dwpWQ+yUjAOVUjqrfZQFzqVS8bXY4qWx73/wBVOPveyL97GT39u73+fX8lbD+vJpP78T+Tn/7Kmuma1Dd8ZRz27iSJ/dYBgDi1ZTyYA9QR0oC/V550TjHiC/nnSznDdy3MFLNcAswX305+6a9DGvPfYzxPbWd5fm6mSEOVC7s88O+cYHqPtoDM/J+Lf3RP/Af9tb/2dpqQgk/VVg0veexjufc2j9xAHvbuvOvv66ml/v2H7W/wrP6TrEN1EJbeRZI2yAy9Dg4P5QaA7lYzibXUsrOa5k92JC2PpHoi/FmKr9dZOo1266u9xPaaVbnLzOrv9Z2RA48Pfc58lNAdXsl7WLu51D5Pfyb1mQ90e7jXDjLYBRRkMocc881Xzq31DO2XhP5BHp95aeybQRw58fY9uFz+EHyfEsKsPDmtpeWkNxH7sqBsfRPzlPqrblPqKA78rYUkeANefeEOK+IdTEptbpD3W0NuS1X3t2MfeufumvQU/ut8D+aoL9z5xBbWy3vyi4hh3GHb3kiJuwJM43EZxkfaKA7mqa3xNp6Ge47qeFOb4SBlA/hCII4HqOQqm8A8aJqdms6LsYMUkTOdjgAkA+IIKkH18wawfHnadp6WFwq3MM7yRSRpHEyvkspUbiuQq88kk9B4nlWL+560WSHT5JZAVE8u6MHxVVC7vgTu/Fz4igP3xnDxCb6U6e6i19juwfkmfcXf/rFLe/v61o2v8Y8RWU8UFxcKsk2NgCWZBy20ZKpgc/OvRVQ7tv8A2Y0z8D+uFAc3yfi390T/AMB/21X9GEvyaH5Rzm7pO99339o7z3eXvZ6cq7lKA1vtB4wGm2L3G0O+QkanOGdumceAAZj6LipjpcHEt9ALyO6SNXBaOMlELL83andlcHw3tz6+tUPtU4TbUNNkijx3iESx5IALJnkSeQypcZPIEjPKpdwr23SQaclmtu8t5HiGHAyhHRNyr7RZeS7QPawOY50BvXZB2iy6gk0N0oFxb4ywG3eCSDlRyVlYYOMDmOXWqNU17G+AZrGOa5u+Vxc4JXkSi5Le0Ry3sxyR4YHjkVRo7hW91lPwIP5qA5KUpQCo52n3pe/ZfCJEUfWN5/pD7KsdQvjds6jc5/dP7q4qJdv5DRez0E7mTfSP5Rg6UpVcbkUpXaudMkjjjkdCElBKMejAHB/x+BBocXJJpN7m5dmKRzie2mRZFIWRQwBwfdcjyP8Aq+YreNUtLO2sXS52C0UYYTHcgBPsj2sk+0RgcyOWPCpj2c3nd6jFz5OGQ/WpI/nKtdD7oviGUyQ2gR1hX74zlWCSOQQoViMMEUnoern6NWVthwMLx6MoXLWflkk8dM7fg07UuOY7XWGutJQRQoFQJtKpKoVQ+5OoDEZ58+Qbk1XXgHV7HULOb5GDF3rs9xGCRKkkvNyW8mwcMPAcsEYHlGt67G+IZbXVI+7SSRJvvcqIrMdpIw+1QfcbDZx03DxqUUKbTyi3cZ6Xb2OnuIIlRpSse7mXIPNgWOTjarDGcc6lVUftfvOdvF/Hc/kVf79aDp2myTyCOJS7t0A9OpJPID1NVdxrPlR6BwfMbT3tR6vLbb/jd+B1qV9ZSDgjBHUHqPjXyo5ciu9od93NzDJ9CRSfhnDfzSRXRoTRPGp8nFTi4vZnpClfmI+yM+Qr9VeHkxgOP/2Kv/8AlJ/6tqlPYv2eWN9p8kt1AJJBcOgbvJl9kJGQMI4HVm+2qzx1EW0u9VQWY2s4AAJJJjbAAHU1p/3P9lJFpkiyo8bfKpDh1ZTjZFzwwHLkfsoDK/rK6R+9B/LXP+ZU30vQ4bPjKOC3Tu4k91cscbrVmPNiT1JPWr/UXm02X/00WXupO75e3sbZ/wC6Ee/jHXl160BaDXnLsl4KtdRu75buMuIyCuHdcEu4PukZ6CvRteZ+C+IrzSrm6dLCabvmxzSZcbWYgjCHOd1AVr9Y3Sf3B/5ab/urbeH+H4bKBYLdSsaliAWZj7RLHmxJ6k1KP18NQ/3TJ/8Af/y63Ps545uNR7/5RaNbd13e3Pee3u3599R02jp9KgNvvbtYo3kkO1I1Z2J6BVBLH6gDXmLh/tGiTWptSu4pJC28xKpXKE4RMliMhYsr9earHbrq0y2AtreOV3uWw5RHbbGuC2So5Fm2D1G6s92Y8KCx0yCJlAkYd5Lkc978yD6qNqfg0BOOK+3GyvrKe2e2uAJUIBzF7LDmje94MFP1V2vudOKd0c1i55p99i/ikgSKPQNtb8Nqs/cr9EfYKhnHOkTaZxDDf20MjxSkSOI0Yj6Fwvsjqyndz8X9KAuc3ut8D+avOXYrwDa6kt0bpXbujFt2uy+8JN2cdfdFei2fchI5grkfWOVR/wC5002WFb3vYpI8mDG9GXOBLnG4DPh9tAalacO22k6+Le/hSW1kP3p5Oaqrn727D3WwQUbcMcifCvSCKAAAAAOQA6CtC7ZOB/1QsC8a5uLfLx46sP8AaJ65ABA81A8TTsd4mmuLIQ3UcqTW4C7pEcd4nzGywGWGNp+APzqA3+od23/sxpn4H9cKuNRftm02WTVtOaOKR1XZuKoxA+/A8yBgcqAtFKUoCI9qOtXGoavHo1vIYo8oJSPnkr3jFsH2kSPmE8TnPhjvcV9hESWiNppdLqD2gxc7piOfNsgJICMqVwPA+Y6nazwld2+pR6tYo0hGwyBQWKsg25ZBzMbIADjpg5xkV+v9IzdGFjsZDcnkF35Td9S7jz+bgH18aAwmodtlxLpb2bo637N3DMFwSpyHO3qsx9wrjqxIx0FR7LOBBplkFYD5RLh5jy5H5qAj5qAkfEsfGpTP2YardRy6pITHeb1lSEDbKQvPIA9xxhdqnmdvPnjNS7M+OZL6Hu7qGSG5jHtbo3VJB03oSAAemV+zl0A3elKUAqK9o9ts1GU+DhHH1qFP5VNWqpt2u6bzgnA842/pJ/8AkqNcxzDwLzgNVU7tJ/7Jr8/gnFUjgHQbW8syJoVaSN2UsCyuQfaUkqRnqRz+jU3reuybUNtzJEekkeR8UP8AgzfZUKhjnSZquLKfwspU20466PHj9DYJuye1LAq8qjIyu5SCPEZIyMjxzWzapocVxAYHUbMALjAKY90r5Ef/AM6VkKVZqnFZwtzCVL24qOLnNtx27iHy6TJYahEsnzZY2Vh0dd45j6uRHh+endoduH0m+BAOLaYjPmqFgfjkVmL7TIpgoljV9pDLuAOCPEeVdXiiHfY3S/St5h9qMK4UqXu842JF/f8Axig5LEkte88YmvR/3OtuBpUjYGWuX5+JASMDn5dftNeb69Qdg8G3RYj9KSU/zyv92u4rDC9o6vPqYiRSzBI0VR1JOW/vfkrfODuEksoueGmcDe/91f4I/KefkBl10yITGYRr3rAAvgbsDwz/AOegrtV0QpJSc3uWtzxKVS3hbw0iks979DUtV7Nree4eZmkXfzZU2gFvE5IPXqfXPnXFqXB9jaWssvchjGjEGQs2Tj2eROPex4VuVaV2rahss1jHWWQA/BfaP5QlKkIRi5YOVnc3NxVp0Od4ylv0Xh3Ekrn0+2MkscY6u6r+MQP01wVtHZxpve36HHsxAyH4jkv85gfqqshHmkkby5qqjRlUfRMtApSlXR5YKUqT8UduYS5a2023N3IpKlhuKEjqI0QFpAPpZA5csjnQFYpUSTt2vbaRRqOnNGreSyxvjxKiXIfHlkfEVZdPvlmiSVAwWRQwDKVbBGRlTzBoDsUqWcX9tUllezWy2DSiIqN4lYBsqrdBEce9jqelYN/ukXBAOnEE9AZzk/AdzQFvpUU/0iZf92P/ACzf5FWHTLzvYIpSu0yRo+36O5Q2M4GcZx0oDtUqYcZ9s72OoPZpZGdlCEESkM25Q3JBE3TPn4ViZe3+dBuk0qVFHUmVwB9bQAUBZaVqnAvaPbaojdzuSRAC8T43gH5wIOGXPLI6csgZGdroBStd4y48tdMiD3DHc3uRrgyP54GeQH0iQPr5VNV7btSuctY6Wzxg9ds8v2tGFAPpQFspUf0ft/CzCHUrR7ZuWWAf2c+LROAwHqCx9KrVpdpKiyRsro4DKykFWB6EEdRQHNSlaNwj2mfLtSurL5P3fybvPvnebt+yQR+5sG3Oc9TQG80rgvr5IY2lldURAWZmOAAPEmp9wx2tyajetBZ2RaFD7Vw8pUKn0mQRn2jg7Uzk+mCQBSK+bR18a+1H9b7fmgvLi2WwMhhlkj3Cc5bYxXdtEJxnHmetAWClRX/SIm/3W/8ALN/kVunZv2ivqhn32pt+57vGXLbt+/zRcY2evWgN2pSlAKxXFGjfKrSSL5xGU9GHNfyjHwJrK0r41lYZzp1JU5qcd1qecHUgkEYI5EHqD4g+tVfs21i1aPuo0WKfHtDqZMdWDHm3nt8PhzrXu03hvuZ/lCD73Mfa/gv4/Uw5/EN6VpUUpVgykqwOQQSCCOhBHQ1VpujM9BqU4cUtU08Z+j7Guv7g9HUrRuCu0IT7YbkhZeivyCyeh8Ff8h8MdK3mrKE1NZRhLm1qW0/d1Fh/fwFcV1FuRl+kpH2jFctfDXMjHh416r7F4tuh2nqJT9sshry5qEOyaRfouw+wkV6y7L4Nmj2Q84Fb8bLfpoDaKUpQCsJxZqttDbn5UFdW5CMgEuf4IPTH0vCuHizjKOyTHJ5mHsx5/nOfmr+U+HiRG9V1aS5lMkzFmP2AeAUeAHlUWtXUPlWrL7hfCZ3DVWfyxXm/D18jguHDOxVdikkhck7R4DceZx5mqz2X6J3NqZWGGnII/iDIT7cs3wYVPOEuHjeXKx89g9qQ+Sjwz5noPjnwq6RxhQAAAAMADoAOgFdVrTy+dlnx+7UYK2i9Xq/Dp57n6pSlTzHGO4iSQ2dwIs94YZQmOu7Y2zHrnFRn7nLU7ZDcxuyLcyFNm4gF0AOVQnqQ3MqOuR1xyu9SvjXsGgu5GmtZPk0rksy7d0LMeZIAIKEnrjI9KApl7p8cyhZY0kUMrAMoIDKcqQD0IPjXYrzpdX2t8POhmkM1uW2jc5kgblnaC3txHAJHu9D1wavXDutpeWsNzHkLKgYA9V81PqDkfVQGRxUO7X/2xaX/ANP/AGhquNQ7tf8A2xaX/wBP/aGoC4Yr7SlAQ7Uv27Rfgf2Y1cCK888eaVLc8V9zBMYJHEYWVSwK4gycFSDzAI5HxrHdoOg6hp0kMd3f3U1tPyZ1kmYDB++L3byYLBSCASAfqNAZrg2NF4vlFljuAZ92z3Avd+0BjltE20DHLpjwq9TzBFZmOFUEk+QAyT9lap2d8B2enwb7UmUzKrGdsEupGV245KnPOB15ZJwMZzia3aSyuUT3nglVfiUYD8pFAQ7gTSTxBq9xeXgLQREERk8uZPcxfxAqsTjqRz9416BihVVCqAqgAAAAAAdAAOgqNfc13S9xeR/PEkbH4FSB+VT9tWigMDxjwbBqNu0M6jODskwN8beDKfsyOhqY9hGuSwXV1pU5/wBUXZBnkrI22ZV9DkMPgx8athqC8FnvuMLqSP3Ea5LEdMAd2T8C5H20Beqg3ZpqEcGv6vLM6pGguWZmOAB8pX/zjxq815k07gw6nqurQLIY5Fa4kj5+wzC4ACyD6JyefgcHnjBA2DU9Tu+J7zuLbdDp8TAu5HXyZx85z82Pw6nxNWbhrhqCwt1gtk2ovU/OdvFnb5zHz+AGAAKk3Y9x18jc6TfRiCRZCI2IC5cnmkhHIseW1/EYGfdzbqA+Goh2Z/tr1T/q/wC0R1bzXmm04Rk1HiHUYY7g25WW5feAxyBMF24Vl67gevhQHpavtRb9YG6/3q/8nJ/nVQez7hCTTrZ4ZLg3BaUybyGGAVRduGZvok9fGgNopSlAKUpQHV1PTUuIXikGVcYPmPIjyIOCPhUL4g0KS0naKTw5q3g6+DD9I8Dmr9WH4n4ajvYdj8mHNHxzU/pU+I/SAaj16PvFlblzwniTtJ8s/wDB793f6kHqj8A8eMXS2uCW3ezHJ87Pgr+fkG6+fmND1XSpLaVopV2sv2EeBU+Knz/TWR4Pv4ILkTXG4iMZRVXJLdATzAAAyfjjyqBSk4T7DYX9Gnc2zeObTKxvnpgulK0OftdgHuQzN8di/mY1zcO9o3yu5WHuNgYMd2/J5AnptHl51YqtBvCZiJcKu4wc5QwlruvU808XxbNRvF+jczj7JGFeseB4tumWS+VrB/VrmvLfaPDt1e+H/wATKfxmLfpr0bq3FJ061s1EQk3RBcbtuNiIOXsnzrslJRWWQ6FCdeap01lv/puVanx1xp8jURxjMzrkE+6g6biPE5zgehz5HFwdr0R9+CQfxWRvz7awHHXEdreqjxd4sqcsMowynn1BIyDz+s1HqV4uD5HqXVjwqrG4j8RTfL5ruzjoalcXLSOzuxZmOSxOST619tbZpHVEUszEBQOpJr8xRFmCqCzMQAAMkk9AAOpqv8DcEi0XvZQDOw+IjB+aD4nzP1Dl1hUqbqM1N/fU7Kll79F+9EZLhHhpbK3CcjI3tSN5nyH8EdB9Z8azlKVbRiorCPOqtWVWbnN5bFKUr6dZ1NW1EQQSTFHcRoWKxrudsDOFXxNTrhbt9sp1Iu82rhjjId42XPs4dV5MB1yAPLrgVCtW1rsw026cvNaRlzzLIXQk+JbumXcfU5oCY9r/AGmW9/AljYbp2klQlgjY5Z2pGCAzMWI6DHxzyrHAWgtZabbW7+/HH7fozEuwz44ZiM+lfOHuALGxbdbW0aP9M7mkHnh5CSAfQ1sFAKh3a/8Ath0v/p/7Q1XGsZqHDNrPMk00EckseNjsoLLg7lwfDDEmgMnSlKAh2pft2i/A/sxqo8d8JpqNjLbtgMRujY/MkGdh+HUH0Y13X4ZtTci6MEZuB0l2jvOQ2j2v4vKsnQEZ7CuMHRpNKusrJEz90G6jaT3sXxU5Yem7wAqzVh5eELNrj5SbaIz7g3e7Rv3DGDu8+QrMUBAeJtHueHtUN/aR77OUncvzQGOWicgexhsFG9AOeCDQdK7b9LmQM05hbHNJEfI/CUFT9Rre5YgwKsAQRgggEEHqCD1Faffdj+lSsWazQE/ubSov4sbBR9lAajxv27RGMwaXvmnk9lZNjBUzy9hWG55PLljODz6HMdjHZ4+nwPNcDFzcYyp6xoOYUn6RPNvgo8DW16BwNY2RzbW0cbfTwWk9R3jktj0zWdoBUO7JP2yap/1P9pWrjWMsOGbWCZ5oYI45ZN291UBm3Hc2T45YA0BqPat2XrqUXewgLdxr7J5ASAfMc/mY9PgeWB7Je1J2cadqJZbhDsjd8hnI5d3JnpKOgJ97ofa96v1hNS4JsbiUyz2sEkhxl2QbjjkMnxwMD6hQGaNed+HeLINP4k1Ka5ZlRnukBVSx3GdSOQ9FavRCrgYrX7rs+0+R2kks7dndizMUGWYnLEnxJJJoDXf1+NL/AHSX+Res1wr2k2eoytFau7OibzujZRjIXqfVhX7/AFtNM/eNt/Jiu/o/CNnaOXtreKJ2XaWRQCRkHGfLIB+qgMvSlKAUpSgFKUoDEcScMxXsWyQYYe4495D+keY8fjgiMa7oEtpL3cq/xWHuuPNT+jqKv1dLVtHiuYjHMoZT9qnwKnwPrUetQVTVblzw3is7R8ktYdnZ4eh58rYOAZduo2/qzD7UcV++K+CZbMluckJPKQDp5Bx80+vQ/krE6JfiC5ilIJEbhiBjJA6gZ9KrknCaybWc4XVtJ0nlSTX0NT7XbbGuXajxkQ/jRof01Xu1x8SWyD5qP+UqP7tfm84w0yaQyy6ckkhxl3it2c4AAyx5nAAH1CsFxrxKt7MkiKyBY9uGxnO5iTyPTmPsqbXqwlDCZmeE8OuKN1GpUhhLP2wa/XNZ2TyyLHGpd2OAo6n/AAHr0Fd3QeHZruTZCvT3mPuIP4R/R1NWLhnhOKyTCe1IR7chHtN6D6K+n2561GpUXU8C84jxSnZrlWs+z1OhwZwOlmO8kw85HM/NTPUJ+lvH0FbVSlWcYqKwjBV7ipcTdSo8tilKVyOgUpSgOK7ukijeSRgqIpZmPRVAySfQAGtc/XO0z9/W/wCPXa4+/Yq//wCUn/q2rz5wjr+kRWiJeafNPOC26RfdILEr/tB0GB08KA9N2l2ksaSRsGR1DKw6MCMgj0IrDa7x5Y2b7Lm5jjf6GSXGemVQEgfEV+bzUFttIea3TYsNmXiQ89oWLdGp5npgA8/Cpz2OcA2t3aNe3qC5mmlk5yEsBg4JKnq7NkknPhjHPIFV0TiO2vEL2s0cyjrsbJXy3L1U/ECubVdXhtojLcSLFGCAWY4GTyHOo1r+ipo3EFg9jmOO7ZUkiBJXDOqOACfdO5WAPRl5eAG3dvH7Cy/8SL+mKA3n9VIu4+Ub17nu+97zPs7Nu7dn6O3nmvzpWrw3MQlt5FljJIDKcqSOR5/GtUf9q/8A9J//AFq6nYT+wsX/ABJv6ZoDaTxjZi5+TG5iE+7b3ZYb93UDHn6V2NZ4ht7RVa5mSFWOFLnAJxnA+qvPfFXDct3rmqfJywmt1+UIF95ihhBC457sMSMeKgeNd3tD40GpaJZSnHfJcbJgPBxGeYHgrD2h8SPA0B6DublY0Z3YKiKWZj0AAyxPoADWvx9pWmMcC+tvrkUD7Tyru8Y/sdef8tP/AFbVK+yPs6sL7ShJcwB5DJIu/dIGwCMY2sBy+FAWiCdXUMjBlYZDKQVI8wRyIrkqNdkhey1i/wBMWRpLeNWkTJ90hkA6cgSsgDY6lRW59rXFPyHS5XU4ll+9ReYZwcsPLagds+YFAbDo/EVtd7/k00c2w4bYwO0+GcfA/ZX51ria2swpup44d+du843YxnHwyPtqJdn6PourW0MrgxX9vGG5jCSt7qnHzlkynwkzVr13ha1vQguoUlCZ27s8s4zjB8cD7KAxn652mfv63/HrO6jq0VvCZppFjiXGXY4UZIC5PqSB9dRLsf4Ns7qfU1uLdJBFMqxhs+wC0wIGD/BX7K3/ALaVxoV0B4dz/XRUBuVlepNGskTB0cBlYdCD0IrG6/xjZ2WPlVxHESMhScuR5hFyxHriuh2cvjRrI+Vsh/m1M+yPhiHVpLvUNQAuJDLtCMTsUkBiSueYAKqoPIBTy6YArmg8XWl6D8luI5SvMqp9sDzKHDAeuKyF/fxwRtLK4SNBlmY8gPMmol2rcPRaPc2d/p69w3eENGpOxsAHkvgGXcrAciCOXXNK7Uz/AOxr3/gn84oDNaNxFbXas1tNHMFOGKMDg9Rnypa8RW8txJbxzI00YJeMH21AIByPiy/bXnvgW+k0Z7K+YsbO/Rkm8kKyMvh4rgOPEguB4mt04BcHirVCDkGJiCOhBeHBHpQFhpSlAKUpQClKUApSlAfmSMMCGAIIwQRkEeII8RU84p7LwcyWeAepiJ5f/LY9P4p5eo6VRaV1zpxmsMl2t5WtZc1J/wAdGedLi1dHKOrK4OCpBDA/A1uPDHZpLNh7nMUfXb/tW+r5g+PP08aqklmjOrsil191ioLL54Y8x9Vc1R4WqTy3kurj2gq1IctKPK+r38jrafp0cEYjiQIg6AfnPmfU867NKVM2M3KTk8t5YpSlD4KUpQClKUBieLbB57C7hjGXlt5UQZAyzIyqMnkOZFYfsr4emstMiguFCyK0hIDBhhnJHNTjoa26lAcV3arLG8bjcjqVYHoQwww+sE1HtP4S1rRpJI9NEV3auxZVkKgqeQywLphsAAlSQcA4HQWalASnhjs/vrnUk1HWGQPFjuoEIIUjJXO0kKqklgAxJPU8ue8cccLjULCa23bC4BRvBWUhlz6ZGD6E1nqUBD/1F4j+Rfqb3UHc7e67/fHu7v3du7fnbt9n/V7sVUuB+GBp9hDbBt5QEs3gzMSzEemTgegFZ6lATvhng+5h4hvryRAIJoyqNvUkktCfdByPcbr5VpHH/YndNfSSaeitBKRIU7xFCPz3AKxGRzJGOm8jw53ulAY3iOzaazuYkGXkglRRkDJZGC8z05kVIOGOHeI7K2Frbx20abmO9mhZlLdT1P8ARNXGlAaN2bdnB0/vZ7iXv7u4OZJOeAM7iFLc2y3MscZwOQxzxXH/AALc6pqlssi7dPhB3MHTczEbnwudwziNOnLBNU6lARzjDsEhW23aaJBcK6kB5eTDOCAWwFIyGzn5vrVU0KSZraE3KhJ9i96AVI3jkxBUkYJGR8a79KAnXZTwdc2M+otcIFE8ytHh1bIBlJztPL316+dZztN0KW80u4t7dQ0r93tBYAHbKjHm3IclNbTSgMJwTpklvp1rDKAJI4UVgCCAQOfMcjU4k4E1TSbuabRxFNbznJgkKjb1IGGZchckBlYHHIjxNipQEgteA9T1S9huNZ7qKGA5W3Qqd3MHGFZgAxC7iWJIGBjqKBx7pMlzptzBCA0kkZVQSACcjxPIVn6UBPtH7OzLw/Hp92oSQK+CCG7t+8do2BHXG4ZweYJHjWv9jnZ3fWF9NLdooRoDGrCRGJIeMqMA5A2qfsFWGlAKUpQClKUApSlAKUpQClKUApSlAKUpQClKUApSlAKUpQClKUApSlAKUpQClKUApSlAKUpQClKUApSlAKUpQClKUApSlAKUpQClK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34" name="AutoShape 10" descr="data:image/jpeg;base64,/9j/4AAQSkZJRgABAQAAAQABAAD/2wCEAAkGBhQSEBQUEhQUFRUVFhgZGBgYFxQfFRgdHRwaGhYcFxYXHCYiGBkjGxgUIC8gIycpLCwsFx40NjAqNScrLCkBCQoKDgwOGg8PGjUgHiQyNTU1LCwpNTEtLDUyNCkqLTI1LCw0LCwpNCksLTQsLCkuNCwwNDIvLDUsLDQqNCwsLP/AABEIAJQBVQMBIgACEQEDEQH/xAAcAAEBAAIDAQEAAAAAAAAAAAAABwUGAwQIAQL/xABXEAACAQMCAwUDBQcQCAILAAABAgMABBEFEgYhMQcTQVFhIjJxFEJSgZEII4KSobHBFRc1NlNUYnKTorKztMLR0xgzQ1VzdITSpPAWJCU0ZIOFo8PE4f/EABsBAQADAAMBAAAAAAAAAAAAAAAEBQYCAwcB/8QAMBEAAgEDAgMFCAIDAAAAAAAAAAECAwQRITEFEkFRYXGR0QYTFCKhscHwgeEyQvH/2gAMAwEAAhEDEQA/ALjSlKAUpSgFKUoBSlKAUrp3urxQvEkrhDMxSPOdrNjIXd0DEZwCcnBxmu5QClKUApSlAKUpQClKUApSlAKUpQClKUApSlAKUpQClKUApSlAKUpQClKUApSlAKUpQClKUApSlAKUpQClfCa0/Xe023gJWIGdx9EgRj8Pnn8EH41xlOMVmTJFC2q3EuWlHL/fI3GlSC87U7tz7HdRj0XJ+1ifzV1V7Sb4H/WqfQxx4/IoqP8AFQLiPs/dNZbS/n+i00qX6Z2uSAgTwqw84yVb8ViQftFb5p3EcE1sbhWxEoYsWBG3aMtnPkPEZFdsKsZ7Mrrrh1xa61I6dq2NF7aNUik0+9g/2tqLWYHPjJLtG3xBCh8+jCtq7Odce70u1nkOXaPDHxZkYxsx9SUJ+uvMPGHF0l7d3UoJEc8inb/BjBWEH4L+XnVq7OOJWtLu30dxkC0SQ8vaimZTNKjea4b4g+h5dpAKxStC4o7SzbzPDFECyHBZz7OcA8lXmevmK1WbtLvmPKRF9FjTH87NR5XMIvBdUOCXVaKnok+1+mSz0qN2/afeqebRv6NGP7m2tm0btYjchbmMxn6a5ZPrGNw+rNI3MH3CtwS7pLOObwf40Zv1K4ra6WRA8bBlYZDKQQfgRXLUgpmmnhilKUPgpSlAKUpQClKUApSlAKUpQClKUApSlAKUpQClKUApSlAKUpQClKUApSlAK+E19rTe03XjBaiJDh58r6hB7/25C/hGuM5KEXJki2oSuKsaUd3+/Q1TjrjprhmhgYiAciR1l+v6HkPHqfADTKUqnnNzeWel21tTtqap01hfcUpSuJIPqqSQBzJ5D4+Fbf2y6l+p+jwWMRw0/ssR4qmGlP4Tsn1M1apay7HR8e6yt8dpBNZj7o6yZ0srlPaiw6bh0Bba6fjAN+LU20S1Zk/aSUsU49NfPQmnAmh99qdjHIMpLKrYPRkVm3D4Hu3FUPhS+FnqbX16p7+/u3hhQn2kjaTbJMQRyUMEjUcsgPjkKxPZvbd+llcR477TrpVlUDmbaZ87/Xu3ecn0bPhXLoOkXGtcQyTybu6t7jc5PREjc91EvqdoH4zfGeZA2btK0sQ3zMOkyiT4HJDflGfwq1Wtn7QtaW5vT3fNIl7sEfOIJLkemSR8FzWsVTVcc7wenWCmramqm+EKUpXAmmc4W4slspMqS0ZPtx55H1Xyb18fGrZp9+k0SSxncjjIP+PkQcgjzFed6oHZTrxWRrZj7Lgunow94D4rz/BPnUu2qtPlexm+OcPjUpu4gvmW/ev6+xUKUpViYgxHF9+8Gn3csR2yR28ro2AcMqMVOCCDggdRWsdi/E9xf6e8t1J3kguHQHai+yEjIGEUDqzfbWf4/wD2Kv8A/lJ/6tqlfYrx/Y2OnyRXVwsTm4dwpWQ+yUjAOVUjqrfZQFzqVS8bXY4qWx73/wBVOPveyL97GT39u73+fX8lbD+vJpP78T+Tn/7Kmuma1Dd8ZRz27iSJ/dYBgDi1ZTyYA9QR0oC/V550TjHiC/nnSznDdy3MFLNcAswX305+6a9DGvPfYzxPbWd5fm6mSEOVC7s88O+cYHqPtoDM/J+Lf3RP/Af9tb/2dpqQgk/VVg0veexjufc2j9xAHvbuvOvv66ml/v2H7W/wrP6TrEN1EJbeRZI2yAy9Dg4P5QaA7lYzibXUsrOa5k92JC2PpHoi/FmKr9dZOo1266u9xPaaVbnLzOrv9Z2RA48Pfc58lNAdXsl7WLu51D5Pfyb1mQ90e7jXDjLYBRRkMocc881Xzq31DO2XhP5BHp95aeybQRw58fY9uFz+EHyfEsKsPDmtpeWkNxH7sqBsfRPzlPqrblPqKA78rYUkeANefeEOK+IdTEptbpD3W0NuS1X3t2MfeufumvQU/ut8D+aoL9z5xBbWy3vyi4hh3GHb3kiJuwJM43EZxkfaKA7mqa3xNp6Ge47qeFOb4SBlA/hCII4HqOQqm8A8aJqdms6LsYMUkTOdjgAkA+IIKkH18wawfHnadp6WFwq3MM7yRSRpHEyvkspUbiuQq88kk9B4nlWL+560WSHT5JZAVE8u6MHxVVC7vgTu/Fz4igP3xnDxCb6U6e6i19juwfkmfcXf/rFLe/v61o2v8Y8RWU8UFxcKsk2NgCWZBy20ZKpgc/OvRVQ7tv8A2Y0z8D+uFAc3yfi390T/AMB/21X9GEvyaH5Rzm7pO99339o7z3eXvZ6cq7lKA1vtB4wGm2L3G0O+QkanOGdumceAAZj6LipjpcHEt9ALyO6SNXBaOMlELL83andlcHw3tz6+tUPtU4TbUNNkijx3iESx5IALJnkSeQypcZPIEjPKpdwr23SQaclmtu8t5HiGHAyhHRNyr7RZeS7QPawOY50BvXZB2iy6gk0N0oFxb4ywG3eCSDlRyVlYYOMDmOXWqNU17G+AZrGOa5u+Vxc4JXkSi5Le0Ry3sxyR4YHjkVRo7hW91lPwIP5qA5KUpQCo52n3pe/ZfCJEUfWN5/pD7KsdQvjds6jc5/dP7q4qJdv5DRez0E7mTfSP5Rg6UpVcbkUpXaudMkjjjkdCElBKMejAHB/x+BBocXJJpN7m5dmKRzie2mRZFIWRQwBwfdcjyP8Aq+YreNUtLO2sXS52C0UYYTHcgBPsj2sk+0RgcyOWPCpj2c3nd6jFz5OGQ/WpI/nKtdD7oviGUyQ2gR1hX74zlWCSOQQoViMMEUnoern6NWVthwMLx6MoXLWflkk8dM7fg07UuOY7XWGutJQRQoFQJtKpKoVQ+5OoDEZ58+Qbk1XXgHV7HULOb5GDF3rs9xGCRKkkvNyW8mwcMPAcsEYHlGt67G+IZbXVI+7SSRJvvcqIrMdpIw+1QfcbDZx03DxqUUKbTyi3cZ6Xb2OnuIIlRpSse7mXIPNgWOTjarDGcc6lVUftfvOdvF/Hc/kVf79aDp2myTyCOJS7t0A9OpJPID1NVdxrPlR6BwfMbT3tR6vLbb/jd+B1qV9ZSDgjBHUHqPjXyo5ciu9od93NzDJ9CRSfhnDfzSRXRoTRPGp8nFTi4vZnpClfmI+yM+Qr9VeHkxgOP/2Kv/8AlJ/6tqlPYv2eWN9p8kt1AJJBcOgbvJl9kJGQMI4HVm+2qzx1EW0u9VQWY2s4AAJJJjbAAHU1p/3P9lJFpkiyo8bfKpDh1ZTjZFzwwHLkfsoDK/rK6R+9B/LXP+ZU30vQ4bPjKOC3Tu4k91cscbrVmPNiT1JPWr/UXm02X/00WXupO75e3sbZ/wC6Ee/jHXl160BaDXnLsl4KtdRu75buMuIyCuHdcEu4PukZ6CvRteZ+C+IrzSrm6dLCabvmxzSZcbWYgjCHOd1AVr9Y3Sf3B/5ab/urbeH+H4bKBYLdSsaliAWZj7RLHmxJ6k1KP18NQ/3TJ/8Af/y63Ps545uNR7/5RaNbd13e3Pee3u3599R02jp9KgNvvbtYo3kkO1I1Z2J6BVBLH6gDXmLh/tGiTWptSu4pJC28xKpXKE4RMliMhYsr9earHbrq0y2AtreOV3uWw5RHbbGuC2So5Fm2D1G6s92Y8KCx0yCJlAkYd5Lkc978yD6qNqfg0BOOK+3GyvrKe2e2uAJUIBzF7LDmje94MFP1V2vudOKd0c1i55p99i/ikgSKPQNtb8Nqs/cr9EfYKhnHOkTaZxDDf20MjxSkSOI0Yj6Fwvsjqyndz8X9KAuc3ut8D+avOXYrwDa6kt0bpXbujFt2uy+8JN2cdfdFei2fchI5grkfWOVR/wC5002WFb3vYpI8mDG9GXOBLnG4DPh9tAalacO22k6+Le/hSW1kP3p5Oaqrn727D3WwQUbcMcifCvSCKAAAAAOQA6CtC7ZOB/1QsC8a5uLfLx46sP8AaJ65ABA81A8TTsd4mmuLIQ3UcqTW4C7pEcd4nzGywGWGNp+APzqA3+od23/sxpn4H9cKuNRftm02WTVtOaOKR1XZuKoxA+/A8yBgcqAtFKUoCI9qOtXGoavHo1vIYo8oJSPnkr3jFsH2kSPmE8TnPhjvcV9hESWiNppdLqD2gxc7piOfNsgJICMqVwPA+Y6nazwld2+pR6tYo0hGwyBQWKsg25ZBzMbIADjpg5xkV+v9IzdGFjsZDcnkF35Td9S7jz+bgH18aAwmodtlxLpb2bo637N3DMFwSpyHO3qsx9wrjqxIx0FR7LOBBplkFYD5RLh5jy5H5qAj5qAkfEsfGpTP2YardRy6pITHeb1lSEDbKQvPIA9xxhdqnmdvPnjNS7M+OZL6Hu7qGSG5jHtbo3VJB03oSAAemV+zl0A3elKUAqK9o9ts1GU+DhHH1qFP5VNWqpt2u6bzgnA842/pJ/8AkqNcxzDwLzgNVU7tJ/7Jr8/gnFUjgHQbW8syJoVaSN2UsCyuQfaUkqRnqRz+jU3reuybUNtzJEekkeR8UP8AgzfZUKhjnSZquLKfwspU20466PHj9DYJuye1LAq8qjIyu5SCPEZIyMjxzWzapocVxAYHUbMALjAKY90r5Ef/AM6VkKVZqnFZwtzCVL24qOLnNtx27iHy6TJYahEsnzZY2Vh0dd45j6uRHh+endoduH0m+BAOLaYjPmqFgfjkVmL7TIpgoljV9pDLuAOCPEeVdXiiHfY3S/St5h9qMK4UqXu842JF/f8Axig5LEkte88YmvR/3OtuBpUjYGWuX5+JASMDn5dftNeb69Qdg8G3RYj9KSU/zyv92u4rDC9o6vPqYiRSzBI0VR1JOW/vfkrfODuEksoueGmcDe/91f4I/KefkBl10yITGYRr3rAAvgbsDwz/AOegrtV0QpJSc3uWtzxKVS3hbw0iks979DUtV7Nree4eZmkXfzZU2gFvE5IPXqfXPnXFqXB9jaWssvchjGjEGQs2Tj2eROPex4VuVaV2rahss1jHWWQA/BfaP5QlKkIRi5YOVnc3NxVp0Od4ylv0Xh3Ekrn0+2MkscY6u6r+MQP01wVtHZxpve36HHsxAyH4jkv85gfqqshHmkkby5qqjRlUfRMtApSlXR5YKUqT8UduYS5a2023N3IpKlhuKEjqI0QFpAPpZA5csjnQFYpUSTt2vbaRRqOnNGreSyxvjxKiXIfHlkfEVZdPvlmiSVAwWRQwDKVbBGRlTzBoDsUqWcX9tUllezWy2DSiIqN4lYBsqrdBEce9jqelYN/ukXBAOnEE9AZzk/AdzQFvpUU/0iZf92P/ACzf5FWHTLzvYIpSu0yRo+36O5Q2M4GcZx0oDtUqYcZ9s72OoPZpZGdlCEESkM25Q3JBE3TPn4ViZe3+dBuk0qVFHUmVwB9bQAUBZaVqnAvaPbaojdzuSRAC8T43gH5wIOGXPLI6csgZGdroBStd4y48tdMiD3DHc3uRrgyP54GeQH0iQPr5VNV7btSuctY6Wzxg9ds8v2tGFAPpQFspUf0ft/CzCHUrR7ZuWWAf2c+LROAwHqCx9KrVpdpKiyRsro4DKykFWB6EEdRQHNSlaNwj2mfLtSurL5P3fybvPvnebt+yQR+5sG3Oc9TQG80rgvr5IY2lldURAWZmOAAPEmp9wx2tyajetBZ2RaFD7Vw8pUKn0mQRn2jg7Uzk+mCQBSK+bR18a+1H9b7fmgvLi2WwMhhlkj3Cc5bYxXdtEJxnHmetAWClRX/SIm/3W/8ALN/kVunZv2ivqhn32pt+57vGXLbt+/zRcY2evWgN2pSlAKxXFGjfKrSSL5xGU9GHNfyjHwJrK0r41lYZzp1JU5qcd1qecHUgkEYI5EHqD4g+tVfs21i1aPuo0WKfHtDqZMdWDHm3nt8PhzrXu03hvuZ/lCD73Mfa/gv4/Uw5/EN6VpUUpVgykqwOQQSCCOhBHQ1VpujM9BqU4cUtU08Z+j7Guv7g9HUrRuCu0IT7YbkhZeivyCyeh8Ff8h8MdK3mrKE1NZRhLm1qW0/d1Fh/fwFcV1FuRl+kpH2jFctfDXMjHh416r7F4tuh2nqJT9sshry5qEOyaRfouw+wkV6y7L4Nmj2Q84Fb8bLfpoDaKUpQCsJxZqttDbn5UFdW5CMgEuf4IPTH0vCuHizjKOyTHJ5mHsx5/nOfmr+U+HiRG9V1aS5lMkzFmP2AeAUeAHlUWtXUPlWrL7hfCZ3DVWfyxXm/D18jguHDOxVdikkhck7R4DceZx5mqz2X6J3NqZWGGnII/iDIT7cs3wYVPOEuHjeXKx89g9qQ+Sjwz5noPjnwq6RxhQAAAAMADoAOgFdVrTy+dlnx+7UYK2i9Xq/Dp57n6pSlTzHGO4iSQ2dwIs94YZQmOu7Y2zHrnFRn7nLU7ZDcxuyLcyFNm4gF0AOVQnqQ3MqOuR1xyu9SvjXsGgu5GmtZPk0rksy7d0LMeZIAIKEnrjI9KApl7p8cyhZY0kUMrAMoIDKcqQD0IPjXYrzpdX2t8POhmkM1uW2jc5kgblnaC3txHAJHu9D1wavXDutpeWsNzHkLKgYA9V81PqDkfVQGRxUO7X/2xaX/ANP/AGhquNQ7tf8A2xaX/wBP/aGoC4Yr7SlAQ7Uv27Rfgf2Y1cCK888eaVLc8V9zBMYJHEYWVSwK4gycFSDzAI5HxrHdoOg6hp0kMd3f3U1tPyZ1kmYDB++L3byYLBSCASAfqNAZrg2NF4vlFljuAZ92z3Avd+0BjltE20DHLpjwq9TzBFZmOFUEk+QAyT9lap2d8B2enwb7UmUzKrGdsEupGV245KnPOB15ZJwMZzia3aSyuUT3nglVfiUYD8pFAQ7gTSTxBq9xeXgLQREERk8uZPcxfxAqsTjqRz9416BihVVCqAqgAAAAAAdAAOgqNfc13S9xeR/PEkbH4FSB+VT9tWigMDxjwbBqNu0M6jODskwN8beDKfsyOhqY9hGuSwXV1pU5/wBUXZBnkrI22ZV9DkMPgx8athqC8FnvuMLqSP3Ea5LEdMAd2T8C5H20Beqg3ZpqEcGv6vLM6pGguWZmOAB8pX/zjxq815k07gw6nqurQLIY5Fa4kj5+wzC4ACyD6JyefgcHnjBA2DU9Tu+J7zuLbdDp8TAu5HXyZx85z82Pw6nxNWbhrhqCwt1gtk2ovU/OdvFnb5zHz+AGAAKk3Y9x18jc6TfRiCRZCI2IC5cnmkhHIseW1/EYGfdzbqA+Goh2Z/tr1T/q/wC0R1bzXmm04Rk1HiHUYY7g25WW5feAxyBMF24Vl67gevhQHpavtRb9YG6/3q/8nJ/nVQez7hCTTrZ4ZLg3BaUybyGGAVRduGZvok9fGgNopSlAKUpQHV1PTUuIXikGVcYPmPIjyIOCPhUL4g0KS0naKTw5q3g6+DD9I8Dmr9WH4n4ajvYdj8mHNHxzU/pU+I/SAaj16PvFlblzwniTtJ8s/wDB793f6kHqj8A8eMXS2uCW3ezHJ87Pgr+fkG6+fmND1XSpLaVopV2sv2EeBU+Knz/TWR4Pv4ILkTXG4iMZRVXJLdATzAAAyfjjyqBSk4T7DYX9Gnc2zeObTKxvnpgulK0OftdgHuQzN8di/mY1zcO9o3yu5WHuNgYMd2/J5AnptHl51YqtBvCZiJcKu4wc5QwlruvU808XxbNRvF+jczj7JGFeseB4tumWS+VrB/VrmvLfaPDt1e+H/wATKfxmLfpr0bq3FJ061s1EQk3RBcbtuNiIOXsnzrslJRWWQ6FCdeap01lv/puVanx1xp8jURxjMzrkE+6g6biPE5zgehz5HFwdr0R9+CQfxWRvz7awHHXEdreqjxd4sqcsMowynn1BIyDz+s1HqV4uD5HqXVjwqrG4j8RTfL5ruzjoalcXLSOzuxZmOSxOST619tbZpHVEUszEBQOpJr8xRFmCqCzMQAAMkk9AAOpqv8DcEi0XvZQDOw+IjB+aD4nzP1Dl1hUqbqM1N/fU7Kll79F+9EZLhHhpbK3CcjI3tSN5nyH8EdB9Z8azlKVbRiorCPOqtWVWbnN5bFKUr6dZ1NW1EQQSTFHcRoWKxrudsDOFXxNTrhbt9sp1Iu82rhjjId42XPs4dV5MB1yAPLrgVCtW1rsw026cvNaRlzzLIXQk+JbumXcfU5oCY9r/AGmW9/AljYbp2klQlgjY5Z2pGCAzMWI6DHxzyrHAWgtZabbW7+/HH7fozEuwz44ZiM+lfOHuALGxbdbW0aP9M7mkHnh5CSAfQ1sFAKh3a/8Ath0v/p/7Q1XGsZqHDNrPMk00EckseNjsoLLg7lwfDDEmgMnSlKAh2pft2i/A/sxqo8d8JpqNjLbtgMRujY/MkGdh+HUH0Y13X4ZtTci6MEZuB0l2jvOQ2j2v4vKsnQEZ7CuMHRpNKusrJEz90G6jaT3sXxU5Yem7wAqzVh5eELNrj5SbaIz7g3e7Rv3DGDu8+QrMUBAeJtHueHtUN/aR77OUncvzQGOWicgexhsFG9AOeCDQdK7b9LmQM05hbHNJEfI/CUFT9Rre5YgwKsAQRgggEEHqCD1Faffdj+lSsWazQE/ubSov4sbBR9lAajxv27RGMwaXvmnk9lZNjBUzy9hWG55PLljODz6HMdjHZ4+nwPNcDFzcYyp6xoOYUn6RPNvgo8DW16BwNY2RzbW0cbfTwWk9R3jktj0zWdoBUO7JP2yap/1P9pWrjWMsOGbWCZ5oYI45ZN291UBm3Hc2T45YA0BqPat2XrqUXewgLdxr7J5ASAfMc/mY9PgeWB7Je1J2cadqJZbhDsjd8hnI5d3JnpKOgJ97ofa96v1hNS4JsbiUyz2sEkhxl2QbjjkMnxwMD6hQGaNed+HeLINP4k1Ka5ZlRnukBVSx3GdSOQ9FavRCrgYrX7rs+0+R2kks7dndizMUGWYnLEnxJJJoDXf1+NL/AHSX+Res1wr2k2eoytFau7OibzujZRjIXqfVhX7/AFtNM/eNt/Jiu/o/CNnaOXtreKJ2XaWRQCRkHGfLIB+qgMvSlKAUpSgFKUoDEcScMxXsWyQYYe4495D+keY8fjgiMa7oEtpL3cq/xWHuuPNT+jqKv1dLVtHiuYjHMoZT9qnwKnwPrUetQVTVblzw3is7R8ktYdnZ4eh58rYOAZduo2/qzD7UcV++K+CZbMluckJPKQDp5Bx80+vQ/krE6JfiC5ilIJEbhiBjJA6gZ9KrknCaybWc4XVtJ0nlSTX0NT7XbbGuXajxkQ/jRof01Xu1x8SWyD5qP+UqP7tfm84w0yaQyy6ckkhxl3it2c4AAyx5nAAH1CsFxrxKt7MkiKyBY9uGxnO5iTyPTmPsqbXqwlDCZmeE8OuKN1GpUhhLP2wa/XNZ2TyyLHGpd2OAo6n/AAHr0Fd3QeHZruTZCvT3mPuIP4R/R1NWLhnhOKyTCe1IR7chHtN6D6K+n2561GpUXU8C84jxSnZrlWs+z1OhwZwOlmO8kw85HM/NTPUJ+lvH0FbVSlWcYqKwjBV7ipcTdSo8tilKVyOgUpSgOK7ukijeSRgqIpZmPRVAySfQAGtc/XO0z9/W/wCPXa4+/Yq//wCUn/q2rz5wjr+kRWiJeafNPOC26RfdILEr/tB0GB08KA9N2l2ksaSRsGR1DKw6MCMgj0IrDa7x5Y2b7Lm5jjf6GSXGemVQEgfEV+bzUFttIea3TYsNmXiQ89oWLdGp5npgA8/Cpz2OcA2t3aNe3qC5mmlk5yEsBg4JKnq7NkknPhjHPIFV0TiO2vEL2s0cyjrsbJXy3L1U/ECubVdXhtojLcSLFGCAWY4GTyHOo1r+ipo3EFg9jmOO7ZUkiBJXDOqOACfdO5WAPRl5eAG3dvH7Cy/8SL+mKA3n9VIu4+Ub17nu+97zPs7Nu7dn6O3nmvzpWrw3MQlt5FljJIDKcqSOR5/GtUf9q/8A9J//AFq6nYT+wsX/ABJv6ZoDaTxjZi5+TG5iE+7b3ZYb93UDHn6V2NZ4ht7RVa5mSFWOFLnAJxnA+qvPfFXDct3rmqfJywmt1+UIF95ihhBC457sMSMeKgeNd3tD40GpaJZSnHfJcbJgPBxGeYHgrD2h8SPA0B6DublY0Z3YKiKWZj0AAyxPoADWvx9pWmMcC+tvrkUD7Tyru8Y/sdef8tP/AFbVK+yPs6sL7ShJcwB5DJIu/dIGwCMY2sBy+FAWiCdXUMjBlYZDKQVI8wRyIrkqNdkhey1i/wBMWRpLeNWkTJ90hkA6cgSsgDY6lRW59rXFPyHS5XU4ll+9ReYZwcsPLagds+YFAbDo/EVtd7/k00c2w4bYwO0+GcfA/ZX51ria2swpup44d+du843YxnHwyPtqJdn6PourW0MrgxX9vGG5jCSt7qnHzlkynwkzVr13ha1vQguoUlCZ27s8s4zjB8cD7KAxn652mfv63/HrO6jq0VvCZppFjiXGXY4UZIC5PqSB9dRLsf4Ns7qfU1uLdJBFMqxhs+wC0wIGD/BX7K3/ALaVxoV0B4dz/XRUBuVlepNGskTB0cBlYdCD0IrG6/xjZ2WPlVxHESMhScuR5hFyxHriuh2cvjRrI+Vsh/m1M+yPhiHVpLvUNQAuJDLtCMTsUkBiSueYAKqoPIBTy6YArmg8XWl6D8luI5SvMqp9sDzKHDAeuKyF/fxwRtLK4SNBlmY8gPMmol2rcPRaPc2d/p69w3eENGpOxsAHkvgGXcrAciCOXXNK7Uz/AOxr3/gn84oDNaNxFbXas1tNHMFOGKMDg9Rnypa8RW8txJbxzI00YJeMH21AIByPiy/bXnvgW+k0Z7K+YsbO/Rkm8kKyMvh4rgOPEguB4mt04BcHirVCDkGJiCOhBeHBHpQFhpSlAKUpQClKUApSlAfmSMMCGAIIwQRkEeII8RU84p7LwcyWeAepiJ5f/LY9P4p5eo6VRaV1zpxmsMl2t5WtZc1J/wAdGedLi1dHKOrK4OCpBDA/A1uPDHZpLNh7nMUfXb/tW+r5g+PP08aqklmjOrsil191ioLL54Y8x9Vc1R4WqTy3kurj2gq1IctKPK+r38jrafp0cEYjiQIg6AfnPmfU867NKVM2M3KTk8t5YpSlD4KUpQClKUBieLbB57C7hjGXlt5UQZAyzIyqMnkOZFYfsr4emstMiguFCyK0hIDBhhnJHNTjoa26lAcV3arLG8bjcjqVYHoQwww+sE1HtP4S1rRpJI9NEV3auxZVkKgqeQywLphsAAlSQcA4HQWalASnhjs/vrnUk1HWGQPFjuoEIIUjJXO0kKqklgAxJPU8ue8cccLjULCa23bC4BRvBWUhlz6ZGD6E1nqUBD/1F4j+Rfqb3UHc7e67/fHu7v3du7fnbt9n/V7sVUuB+GBp9hDbBt5QEs3gzMSzEemTgegFZ6lATvhng+5h4hvryRAIJoyqNvUkktCfdByPcbr5VpHH/YndNfSSaeitBKRIU7xFCPz3AKxGRzJGOm8jw53ulAY3iOzaazuYkGXkglRRkDJZGC8z05kVIOGOHeI7K2Frbx20abmO9mhZlLdT1P8ARNXGlAaN2bdnB0/vZ7iXv7u4OZJOeAM7iFLc2y3MscZwOQxzxXH/AALc6pqlssi7dPhB3MHTczEbnwudwziNOnLBNU6lARzjDsEhW23aaJBcK6kB5eTDOCAWwFIyGzn5vrVU0KSZraE3KhJ9i96AVI3jkxBUkYJGR8a79KAnXZTwdc2M+otcIFE8ytHh1bIBlJztPL316+dZztN0KW80u4t7dQ0r93tBYAHbKjHm3IclNbTSgMJwTpklvp1rDKAJI4UVgCCAQOfMcjU4k4E1TSbuabRxFNbznJgkKjb1IGGZchckBlYHHIjxNipQEgteA9T1S9huNZ7qKGA5W3Qqd3MHGFZgAxC7iWJIGBjqKBx7pMlzptzBCA0kkZVQSACcjxPIVn6UBPtH7OzLw/Hp92oSQK+CCG7t+8do2BHXG4ZweYJHjWv9jnZ3fWF9NLdooRoDGrCRGJIeMqMA5A2qfsFWGlAKUpQClKUApSlAKUpQClKUApSlAKUpQClKUApSlAKUpQClKUApSlAKUpQClKUApSlAKUpQClKUApSlAKUpQClKUApSlAKUpQClK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36" name="AutoShape 12" descr="data:image/jpeg;base64,/9j/4AAQSkZJRgABAQAAAQABAAD/2wCEAAkGBhQSEBQUEhQUFRUVFhgZGBgYFxQfFRgdHRwaGhYcFxYXHCYiGBkjGxgUIC8gIycpLCwsFx40NjAqNScrLCkBCQoKDgwOGg8PGjUgHiQyNTU1LCwpNTEtLDUyNCkqLTI1LCw0LCwpNCksLTQsLCkuNCwwNDIvLDUsLDQqNCwsLP/AABEIAJQBVQMBIgACEQEDEQH/xAAcAAEBAAIDAQEAAAAAAAAAAAAABwUGAwQIAQL/xABXEAACAQMCAwUDBQcQCAILAAABAgMABBEFEgYhMQcTQVFhIjJxFEJSgZEII4KSobHBFRc1NlNUYnKTorKztMLR0xgzQ1VzdITSpPAWJCU0ZIOFo8PE4f/EABsBAQADAAMBAAAAAAAAAAAAAAAEBQYCAwcB/8QAMBEAAgEDAgMFCAIDAAAAAAAAAAECAwQRITEFEkFRYXGR0QYTFCKhscHwgeEyQvH/2gAMAwEAAhEDEQA/ALjSlKAUpSgFKUoBSlKAUrp3urxQvEkrhDMxSPOdrNjIXd0DEZwCcnBxmu5QClKUApSlAKUpQClKUApSlAKUpQClKUApSlAKUpQClKUApSlAKUpQClKUApSlAKUpQClKUApSlAKUpQClfCa0/Xe023gJWIGdx9EgRj8Pnn8EH41xlOMVmTJFC2q3EuWlHL/fI3GlSC87U7tz7HdRj0XJ+1ifzV1V7Sb4H/WqfQxx4/IoqP8AFQLiPs/dNZbS/n+i00qX6Z2uSAgTwqw84yVb8ViQftFb5p3EcE1sbhWxEoYsWBG3aMtnPkPEZFdsKsZ7Mrrrh1xa61I6dq2NF7aNUik0+9g/2tqLWYHPjJLtG3xBCh8+jCtq7Odce70u1nkOXaPDHxZkYxsx9SUJ+uvMPGHF0l7d3UoJEc8inb/BjBWEH4L+XnVq7OOJWtLu30dxkC0SQ8vaimZTNKjea4b4g+h5dpAKxStC4o7SzbzPDFECyHBZz7OcA8lXmevmK1WbtLvmPKRF9FjTH87NR5XMIvBdUOCXVaKnok+1+mSz0qN2/afeqebRv6NGP7m2tm0btYjchbmMxn6a5ZPrGNw+rNI3MH3CtwS7pLOObwf40Zv1K4ra6WRA8bBlYZDKQQfgRXLUgpmmnhilKUPgpSlAKUpQClKUApSlAKUpQClKUApSlAKUpQClKUApSlAKUpQClKUApSlAK+E19rTe03XjBaiJDh58r6hB7/25C/hGuM5KEXJki2oSuKsaUd3+/Q1TjrjprhmhgYiAciR1l+v6HkPHqfADTKUqnnNzeWel21tTtqap01hfcUpSuJIPqqSQBzJ5D4+Fbf2y6l+p+jwWMRw0/ssR4qmGlP4Tsn1M1apay7HR8e6yt8dpBNZj7o6yZ0srlPaiw6bh0Bba6fjAN+LU20S1Zk/aSUsU49NfPQmnAmh99qdjHIMpLKrYPRkVm3D4Hu3FUPhS+FnqbX16p7+/u3hhQn2kjaTbJMQRyUMEjUcsgPjkKxPZvbd+llcR477TrpVlUDmbaZ87/Xu3ecn0bPhXLoOkXGtcQyTybu6t7jc5PREjc91EvqdoH4zfGeZA2btK0sQ3zMOkyiT4HJDflGfwq1Wtn7QtaW5vT3fNIl7sEfOIJLkemSR8FzWsVTVcc7wenWCmramqm+EKUpXAmmc4W4slspMqS0ZPtx55H1Xyb18fGrZp9+k0SSxncjjIP+PkQcgjzFed6oHZTrxWRrZj7Lgunow94D4rz/BPnUu2qtPlexm+OcPjUpu4gvmW/ev6+xUKUpViYgxHF9+8Gn3csR2yR28ro2AcMqMVOCCDggdRWsdi/E9xf6e8t1J3kguHQHai+yEjIGEUDqzfbWf4/wD2Kv8A/lJ/6tqlfYrx/Y2OnyRXVwsTm4dwpWQ+yUjAOVUjqrfZQFzqVS8bXY4qWx73/wBVOPveyL97GT39u73+fX8lbD+vJpP78T+Tn/7Kmuma1Dd8ZRz27iSJ/dYBgDi1ZTyYA9QR0oC/V550TjHiC/nnSznDdy3MFLNcAswX305+6a9DGvPfYzxPbWd5fm6mSEOVC7s88O+cYHqPtoDM/J+Lf3RP/Af9tb/2dpqQgk/VVg0veexjufc2j9xAHvbuvOvv66ml/v2H7W/wrP6TrEN1EJbeRZI2yAy9Dg4P5QaA7lYzibXUsrOa5k92JC2PpHoi/FmKr9dZOo1266u9xPaaVbnLzOrv9Z2RA48Pfc58lNAdXsl7WLu51D5Pfyb1mQ90e7jXDjLYBRRkMocc881Xzq31DO2XhP5BHp95aeybQRw58fY9uFz+EHyfEsKsPDmtpeWkNxH7sqBsfRPzlPqrblPqKA78rYUkeANefeEOK+IdTEptbpD3W0NuS1X3t2MfeufumvQU/ut8D+aoL9z5xBbWy3vyi4hh3GHb3kiJuwJM43EZxkfaKA7mqa3xNp6Ge47qeFOb4SBlA/hCII4HqOQqm8A8aJqdms6LsYMUkTOdjgAkA+IIKkH18wawfHnadp6WFwq3MM7yRSRpHEyvkspUbiuQq88kk9B4nlWL+560WSHT5JZAVE8u6MHxVVC7vgTu/Fz4igP3xnDxCb6U6e6i19juwfkmfcXf/rFLe/v61o2v8Y8RWU8UFxcKsk2NgCWZBy20ZKpgc/OvRVQ7tv8A2Y0z8D+uFAc3yfi390T/AMB/21X9GEvyaH5Rzm7pO99339o7z3eXvZ6cq7lKA1vtB4wGm2L3G0O+QkanOGdumceAAZj6LipjpcHEt9ALyO6SNXBaOMlELL83andlcHw3tz6+tUPtU4TbUNNkijx3iESx5IALJnkSeQypcZPIEjPKpdwr23SQaclmtu8t5HiGHAyhHRNyr7RZeS7QPawOY50BvXZB2iy6gk0N0oFxb4ywG3eCSDlRyVlYYOMDmOXWqNU17G+AZrGOa5u+Vxc4JXkSi5Le0Ry3sxyR4YHjkVRo7hW91lPwIP5qA5KUpQCo52n3pe/ZfCJEUfWN5/pD7KsdQvjds6jc5/dP7q4qJdv5DRez0E7mTfSP5Rg6UpVcbkUpXaudMkjjjkdCElBKMejAHB/x+BBocXJJpN7m5dmKRzie2mRZFIWRQwBwfdcjyP8Aq+YreNUtLO2sXS52C0UYYTHcgBPsj2sk+0RgcyOWPCpj2c3nd6jFz5OGQ/WpI/nKtdD7oviGUyQ2gR1hX74zlWCSOQQoViMMEUnoern6NWVthwMLx6MoXLWflkk8dM7fg07UuOY7XWGutJQRQoFQJtKpKoVQ+5OoDEZ58+Qbk1XXgHV7HULOb5GDF3rs9xGCRKkkvNyW8mwcMPAcsEYHlGt67G+IZbXVI+7SSRJvvcqIrMdpIw+1QfcbDZx03DxqUUKbTyi3cZ6Xb2OnuIIlRpSse7mXIPNgWOTjarDGcc6lVUftfvOdvF/Hc/kVf79aDp2myTyCOJS7t0A9OpJPID1NVdxrPlR6BwfMbT3tR6vLbb/jd+B1qV9ZSDgjBHUHqPjXyo5ciu9od93NzDJ9CRSfhnDfzSRXRoTRPGp8nFTi4vZnpClfmI+yM+Qr9VeHkxgOP/2Kv/8AlJ/6tqlPYv2eWN9p8kt1AJJBcOgbvJl9kJGQMI4HVm+2qzx1EW0u9VQWY2s4AAJJJjbAAHU1p/3P9lJFpkiyo8bfKpDh1ZTjZFzwwHLkfsoDK/rK6R+9B/LXP+ZU30vQ4bPjKOC3Tu4k91cscbrVmPNiT1JPWr/UXm02X/00WXupO75e3sbZ/wC6Ee/jHXl160BaDXnLsl4KtdRu75buMuIyCuHdcEu4PukZ6CvRteZ+C+IrzSrm6dLCabvmxzSZcbWYgjCHOd1AVr9Y3Sf3B/5ab/urbeH+H4bKBYLdSsaliAWZj7RLHmxJ6k1KP18NQ/3TJ/8Af/y63Ps545uNR7/5RaNbd13e3Pee3u3599R02jp9KgNvvbtYo3kkO1I1Z2J6BVBLH6gDXmLh/tGiTWptSu4pJC28xKpXKE4RMliMhYsr9earHbrq0y2AtreOV3uWw5RHbbGuC2So5Fm2D1G6s92Y8KCx0yCJlAkYd5Lkc978yD6qNqfg0BOOK+3GyvrKe2e2uAJUIBzF7LDmje94MFP1V2vudOKd0c1i55p99i/ikgSKPQNtb8Nqs/cr9EfYKhnHOkTaZxDDf20MjxSkSOI0Yj6Fwvsjqyndz8X9KAuc3ut8D+avOXYrwDa6kt0bpXbujFt2uy+8JN2cdfdFei2fchI5grkfWOVR/wC5002WFb3vYpI8mDG9GXOBLnG4DPh9tAalacO22k6+Le/hSW1kP3p5Oaqrn727D3WwQUbcMcifCvSCKAAAAAOQA6CtC7ZOB/1QsC8a5uLfLx46sP8AaJ65ABA81A8TTsd4mmuLIQ3UcqTW4C7pEcd4nzGywGWGNp+APzqA3+od23/sxpn4H9cKuNRftm02WTVtOaOKR1XZuKoxA+/A8yBgcqAtFKUoCI9qOtXGoavHo1vIYo8oJSPnkr3jFsH2kSPmE8TnPhjvcV9hESWiNppdLqD2gxc7piOfNsgJICMqVwPA+Y6nazwld2+pR6tYo0hGwyBQWKsg25ZBzMbIADjpg5xkV+v9IzdGFjsZDcnkF35Td9S7jz+bgH18aAwmodtlxLpb2bo637N3DMFwSpyHO3qsx9wrjqxIx0FR7LOBBplkFYD5RLh5jy5H5qAj5qAkfEsfGpTP2YardRy6pITHeb1lSEDbKQvPIA9xxhdqnmdvPnjNS7M+OZL6Hu7qGSG5jHtbo3VJB03oSAAemV+zl0A3elKUAqK9o9ts1GU+DhHH1qFP5VNWqpt2u6bzgnA842/pJ/8AkqNcxzDwLzgNVU7tJ/7Jr8/gnFUjgHQbW8syJoVaSN2UsCyuQfaUkqRnqRz+jU3reuybUNtzJEekkeR8UP8AgzfZUKhjnSZquLKfwspU20466PHj9DYJuye1LAq8qjIyu5SCPEZIyMjxzWzapocVxAYHUbMALjAKY90r5Ef/AM6VkKVZqnFZwtzCVL24qOLnNtx27iHy6TJYahEsnzZY2Vh0dd45j6uRHh+endoduH0m+BAOLaYjPmqFgfjkVmL7TIpgoljV9pDLuAOCPEeVdXiiHfY3S/St5h9qMK4UqXu842JF/f8Axig5LEkte88YmvR/3OtuBpUjYGWuX5+JASMDn5dftNeb69Qdg8G3RYj9KSU/zyv92u4rDC9o6vPqYiRSzBI0VR1JOW/vfkrfODuEksoueGmcDe/91f4I/KefkBl10yITGYRr3rAAvgbsDwz/AOegrtV0QpJSc3uWtzxKVS3hbw0iks979DUtV7Nree4eZmkXfzZU2gFvE5IPXqfXPnXFqXB9jaWssvchjGjEGQs2Tj2eROPex4VuVaV2rahss1jHWWQA/BfaP5QlKkIRi5YOVnc3NxVp0Od4ylv0Xh3Ekrn0+2MkscY6u6r+MQP01wVtHZxpve36HHsxAyH4jkv85gfqqshHmkkby5qqjRlUfRMtApSlXR5YKUqT8UduYS5a2023N3IpKlhuKEjqI0QFpAPpZA5csjnQFYpUSTt2vbaRRqOnNGreSyxvjxKiXIfHlkfEVZdPvlmiSVAwWRQwDKVbBGRlTzBoDsUqWcX9tUllezWy2DSiIqN4lYBsqrdBEce9jqelYN/ukXBAOnEE9AZzk/AdzQFvpUU/0iZf92P/ACzf5FWHTLzvYIpSu0yRo+36O5Q2M4GcZx0oDtUqYcZ9s72OoPZpZGdlCEESkM25Q3JBE3TPn4ViZe3+dBuk0qVFHUmVwB9bQAUBZaVqnAvaPbaojdzuSRAC8T43gH5wIOGXPLI6csgZGdroBStd4y48tdMiD3DHc3uRrgyP54GeQH0iQPr5VNV7btSuctY6Wzxg9ds8v2tGFAPpQFspUf0ft/CzCHUrR7ZuWWAf2c+LROAwHqCx9KrVpdpKiyRsro4DKykFWB6EEdRQHNSlaNwj2mfLtSurL5P3fybvPvnebt+yQR+5sG3Oc9TQG80rgvr5IY2lldURAWZmOAAPEmp9wx2tyajetBZ2RaFD7Vw8pUKn0mQRn2jg7Uzk+mCQBSK+bR18a+1H9b7fmgvLi2WwMhhlkj3Cc5bYxXdtEJxnHmetAWClRX/SIm/3W/8ALN/kVunZv2ivqhn32pt+57vGXLbt+/zRcY2evWgN2pSlAKxXFGjfKrSSL5xGU9GHNfyjHwJrK0r41lYZzp1JU5qcd1qecHUgkEYI5EHqD4g+tVfs21i1aPuo0WKfHtDqZMdWDHm3nt8PhzrXu03hvuZ/lCD73Mfa/gv4/Uw5/EN6VpUUpVgykqwOQQSCCOhBHQ1VpujM9BqU4cUtU08Z+j7Guv7g9HUrRuCu0IT7YbkhZeivyCyeh8Ff8h8MdK3mrKE1NZRhLm1qW0/d1Fh/fwFcV1FuRl+kpH2jFctfDXMjHh416r7F4tuh2nqJT9sshry5qEOyaRfouw+wkV6y7L4Nmj2Q84Fb8bLfpoDaKUpQCsJxZqttDbn5UFdW5CMgEuf4IPTH0vCuHizjKOyTHJ5mHsx5/nOfmr+U+HiRG9V1aS5lMkzFmP2AeAUeAHlUWtXUPlWrL7hfCZ3DVWfyxXm/D18jguHDOxVdikkhck7R4DceZx5mqz2X6J3NqZWGGnII/iDIT7cs3wYVPOEuHjeXKx89g9qQ+Sjwz5noPjnwq6RxhQAAAAMADoAOgFdVrTy+dlnx+7UYK2i9Xq/Dp57n6pSlTzHGO4iSQ2dwIs94YZQmOu7Y2zHrnFRn7nLU7ZDcxuyLcyFNm4gF0AOVQnqQ3MqOuR1xyu9SvjXsGgu5GmtZPk0rksy7d0LMeZIAIKEnrjI9KApl7p8cyhZY0kUMrAMoIDKcqQD0IPjXYrzpdX2t8POhmkM1uW2jc5kgblnaC3txHAJHu9D1wavXDutpeWsNzHkLKgYA9V81PqDkfVQGRxUO7X/2xaX/ANP/AGhquNQ7tf8A2xaX/wBP/aGoC4Yr7SlAQ7Uv27Rfgf2Y1cCK888eaVLc8V9zBMYJHEYWVSwK4gycFSDzAI5HxrHdoOg6hp0kMd3f3U1tPyZ1kmYDB++L3byYLBSCASAfqNAZrg2NF4vlFljuAZ92z3Avd+0BjltE20DHLpjwq9TzBFZmOFUEk+QAyT9lap2d8B2enwb7UmUzKrGdsEupGV245KnPOB15ZJwMZzia3aSyuUT3nglVfiUYD8pFAQ7gTSTxBq9xeXgLQREERk8uZPcxfxAqsTjqRz9416BihVVCqAqgAAAAAAdAAOgqNfc13S9xeR/PEkbH4FSB+VT9tWigMDxjwbBqNu0M6jODskwN8beDKfsyOhqY9hGuSwXV1pU5/wBUXZBnkrI22ZV9DkMPgx8athqC8FnvuMLqSP3Ea5LEdMAd2T8C5H20Beqg3ZpqEcGv6vLM6pGguWZmOAB8pX/zjxq815k07gw6nqurQLIY5Fa4kj5+wzC4ACyD6JyefgcHnjBA2DU9Tu+J7zuLbdDp8TAu5HXyZx85z82Pw6nxNWbhrhqCwt1gtk2ovU/OdvFnb5zHz+AGAAKk3Y9x18jc6TfRiCRZCI2IC5cnmkhHIseW1/EYGfdzbqA+Goh2Z/tr1T/q/wC0R1bzXmm04Rk1HiHUYY7g25WW5feAxyBMF24Vl67gevhQHpavtRb9YG6/3q/8nJ/nVQez7hCTTrZ4ZLg3BaUybyGGAVRduGZvok9fGgNopSlAKUpQHV1PTUuIXikGVcYPmPIjyIOCPhUL4g0KS0naKTw5q3g6+DD9I8Dmr9WH4n4ajvYdj8mHNHxzU/pU+I/SAaj16PvFlblzwniTtJ8s/wDB793f6kHqj8A8eMXS2uCW3ezHJ87Pgr+fkG6+fmND1XSpLaVopV2sv2EeBU+Knz/TWR4Pv4ILkTXG4iMZRVXJLdATzAAAyfjjyqBSk4T7DYX9Gnc2zeObTKxvnpgulK0OftdgHuQzN8di/mY1zcO9o3yu5WHuNgYMd2/J5AnptHl51YqtBvCZiJcKu4wc5QwlruvU808XxbNRvF+jczj7JGFeseB4tumWS+VrB/VrmvLfaPDt1e+H/wATKfxmLfpr0bq3FJ061s1EQk3RBcbtuNiIOXsnzrslJRWWQ6FCdeap01lv/puVanx1xp8jURxjMzrkE+6g6biPE5zgehz5HFwdr0R9+CQfxWRvz7awHHXEdreqjxd4sqcsMowynn1BIyDz+s1HqV4uD5HqXVjwqrG4j8RTfL5ruzjoalcXLSOzuxZmOSxOST619tbZpHVEUszEBQOpJr8xRFmCqCzMQAAMkk9AAOpqv8DcEi0XvZQDOw+IjB+aD4nzP1Dl1hUqbqM1N/fU7Kll79F+9EZLhHhpbK3CcjI3tSN5nyH8EdB9Z8azlKVbRiorCPOqtWVWbnN5bFKUr6dZ1NW1EQQSTFHcRoWKxrudsDOFXxNTrhbt9sp1Iu82rhjjId42XPs4dV5MB1yAPLrgVCtW1rsw026cvNaRlzzLIXQk+JbumXcfU5oCY9r/AGmW9/AljYbp2klQlgjY5Z2pGCAzMWI6DHxzyrHAWgtZabbW7+/HH7fozEuwz44ZiM+lfOHuALGxbdbW0aP9M7mkHnh5CSAfQ1sFAKh3a/8Ath0v/p/7Q1XGsZqHDNrPMk00EckseNjsoLLg7lwfDDEmgMnSlKAh2pft2i/A/sxqo8d8JpqNjLbtgMRujY/MkGdh+HUH0Y13X4ZtTci6MEZuB0l2jvOQ2j2v4vKsnQEZ7CuMHRpNKusrJEz90G6jaT3sXxU5Yem7wAqzVh5eELNrj5SbaIz7g3e7Rv3DGDu8+QrMUBAeJtHueHtUN/aR77OUncvzQGOWicgexhsFG9AOeCDQdK7b9LmQM05hbHNJEfI/CUFT9Rre5YgwKsAQRgggEEHqCD1Faffdj+lSsWazQE/ubSov4sbBR9lAajxv27RGMwaXvmnk9lZNjBUzy9hWG55PLljODz6HMdjHZ4+nwPNcDFzcYyp6xoOYUn6RPNvgo8DW16BwNY2RzbW0cbfTwWk9R3jktj0zWdoBUO7JP2yap/1P9pWrjWMsOGbWCZ5oYI45ZN291UBm3Hc2T45YA0BqPat2XrqUXewgLdxr7J5ASAfMc/mY9PgeWB7Je1J2cadqJZbhDsjd8hnI5d3JnpKOgJ97ofa96v1hNS4JsbiUyz2sEkhxl2QbjjkMnxwMD6hQGaNed+HeLINP4k1Ka5ZlRnukBVSx3GdSOQ9FavRCrgYrX7rs+0+R2kks7dndizMUGWYnLEnxJJJoDXf1+NL/AHSX+Res1wr2k2eoytFau7OibzujZRjIXqfVhX7/AFtNM/eNt/Jiu/o/CNnaOXtreKJ2XaWRQCRkHGfLIB+qgMvSlKAUpSgFKUoDEcScMxXsWyQYYe4495D+keY8fjgiMa7oEtpL3cq/xWHuuPNT+jqKv1dLVtHiuYjHMoZT9qnwKnwPrUetQVTVblzw3is7R8ktYdnZ4eh58rYOAZduo2/qzD7UcV++K+CZbMluckJPKQDp5Bx80+vQ/krE6JfiC5ilIJEbhiBjJA6gZ9KrknCaybWc4XVtJ0nlSTX0NT7XbbGuXajxkQ/jRof01Xu1x8SWyD5qP+UqP7tfm84w0yaQyy6ckkhxl3it2c4AAyx5nAAH1CsFxrxKt7MkiKyBY9uGxnO5iTyPTmPsqbXqwlDCZmeE8OuKN1GpUhhLP2wa/XNZ2TyyLHGpd2OAo6n/AAHr0Fd3QeHZruTZCvT3mPuIP4R/R1NWLhnhOKyTCe1IR7chHtN6D6K+n2561GpUXU8C84jxSnZrlWs+z1OhwZwOlmO8kw85HM/NTPUJ+lvH0FbVSlWcYqKwjBV7ipcTdSo8tilKVyOgUpSgOK7ukijeSRgqIpZmPRVAySfQAGtc/XO0z9/W/wCPXa4+/Yq//wCUn/q2rz5wjr+kRWiJeafNPOC26RfdILEr/tB0GB08KA9N2l2ksaSRsGR1DKw6MCMgj0IrDa7x5Y2b7Lm5jjf6GSXGemVQEgfEV+bzUFttIea3TYsNmXiQ89oWLdGp5npgA8/Cpz2OcA2t3aNe3qC5mmlk5yEsBg4JKnq7NkknPhjHPIFV0TiO2vEL2s0cyjrsbJXy3L1U/ECubVdXhtojLcSLFGCAWY4GTyHOo1r+ipo3EFg9jmOO7ZUkiBJXDOqOACfdO5WAPRl5eAG3dvH7Cy/8SL+mKA3n9VIu4+Ub17nu+97zPs7Nu7dn6O3nmvzpWrw3MQlt5FljJIDKcqSOR5/GtUf9q/8A9J//AFq6nYT+wsX/ABJv6ZoDaTxjZi5+TG5iE+7b3ZYb93UDHn6V2NZ4ht7RVa5mSFWOFLnAJxnA+qvPfFXDct3rmqfJywmt1+UIF95ihhBC457sMSMeKgeNd3tD40GpaJZSnHfJcbJgPBxGeYHgrD2h8SPA0B6DublY0Z3YKiKWZj0AAyxPoADWvx9pWmMcC+tvrkUD7Tyru8Y/sdef8tP/AFbVK+yPs6sL7ShJcwB5DJIu/dIGwCMY2sBy+FAWiCdXUMjBlYZDKQVI8wRyIrkqNdkhey1i/wBMWRpLeNWkTJ90hkA6cgSsgDY6lRW59rXFPyHS5XU4ll+9ReYZwcsPLagds+YFAbDo/EVtd7/k00c2w4bYwO0+GcfA/ZX51ria2swpup44d+du843YxnHwyPtqJdn6PourW0MrgxX9vGG5jCSt7qnHzlkynwkzVr13ha1vQguoUlCZ27s8s4zjB8cD7KAxn652mfv63/HrO6jq0VvCZppFjiXGXY4UZIC5PqSB9dRLsf4Ns7qfU1uLdJBFMqxhs+wC0wIGD/BX7K3/ALaVxoV0B4dz/XRUBuVlepNGskTB0cBlYdCD0IrG6/xjZ2WPlVxHESMhScuR5hFyxHriuh2cvjRrI+Vsh/m1M+yPhiHVpLvUNQAuJDLtCMTsUkBiSueYAKqoPIBTy6YArmg8XWl6D8luI5SvMqp9sDzKHDAeuKyF/fxwRtLK4SNBlmY8gPMmol2rcPRaPc2d/p69w3eENGpOxsAHkvgGXcrAciCOXXNK7Uz/AOxr3/gn84oDNaNxFbXas1tNHMFOGKMDg9Rnypa8RW8txJbxzI00YJeMH21AIByPiy/bXnvgW+k0Z7K+YsbO/Rkm8kKyMvh4rgOPEguB4mt04BcHirVCDkGJiCOhBeHBHpQFhpSlAKUpQClKUApSlAfmSMMCGAIIwQRkEeII8RU84p7LwcyWeAepiJ5f/LY9P4p5eo6VRaV1zpxmsMl2t5WtZc1J/wAdGedLi1dHKOrK4OCpBDA/A1uPDHZpLNh7nMUfXb/tW+r5g+PP08aqklmjOrsil191ioLL54Y8x9Vc1R4WqTy3kurj2gq1IctKPK+r38jrafp0cEYjiQIg6AfnPmfU867NKVM2M3KTk8t5YpSlD4KUpQClKUBieLbB57C7hjGXlt5UQZAyzIyqMnkOZFYfsr4emstMiguFCyK0hIDBhhnJHNTjoa26lAcV3arLG8bjcjqVYHoQwww+sE1HtP4S1rRpJI9NEV3auxZVkKgqeQywLphsAAlSQcA4HQWalASnhjs/vrnUk1HWGQPFjuoEIIUjJXO0kKqklgAxJPU8ue8cccLjULCa23bC4BRvBWUhlz6ZGD6E1nqUBD/1F4j+Rfqb3UHc7e67/fHu7v3du7fnbt9n/V7sVUuB+GBp9hDbBt5QEs3gzMSzEemTgegFZ6lATvhng+5h4hvryRAIJoyqNvUkktCfdByPcbr5VpHH/YndNfSSaeitBKRIU7xFCPz3AKxGRzJGOm8jw53ulAY3iOzaazuYkGXkglRRkDJZGC8z05kVIOGOHeI7K2Frbx20abmO9mhZlLdT1P8ARNXGlAaN2bdnB0/vZ7iXv7u4OZJOeAM7iFLc2y3MscZwOQxzxXH/AALc6pqlssi7dPhB3MHTczEbnwudwziNOnLBNU6lARzjDsEhW23aaJBcK6kB5eTDOCAWwFIyGzn5vrVU0KSZraE3KhJ9i96AVI3jkxBUkYJGR8a79KAnXZTwdc2M+otcIFE8ytHh1bIBlJztPL316+dZztN0KW80u4t7dQ0r93tBYAHbKjHm3IclNbTSgMJwTpklvp1rDKAJI4UVgCCAQOfMcjU4k4E1TSbuabRxFNbznJgkKjb1IGGZchckBlYHHIjxNipQEgteA9T1S9huNZ7qKGA5W3Qqd3MHGFZgAxC7iWJIGBjqKBx7pMlzptzBCA0kkZVQSACcjxPIVn6UBPtH7OzLw/Hp92oSQK+CCG7t+8do2BHXG4ZweYJHjWv9jnZ3fWF9NLdooRoDGrCRGJIeMqMA5A2qfsFWGlAKUpQClKUApSlAKUpQClKUApSlAKUpQClKUApSlAKUpQClKUApSlAKUpQClKUApSlAKUpQClKUApSlAKUpQClKUApSlAKUpQClK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38" name="AutoShape 14" descr="data:image/jpeg;base64,/9j/4AAQSkZJRgABAQAAAQABAAD/2wCEAAkGBhQSEBQUEhQUFRUVFhgZGBgYFxQfFRgdHRwaGhYcFxYXHCYiGBkjGxgUIC8gIycpLCwsFx40NjAqNScrLCkBCQoKDgwOGg8PGjUgHiQyNTU1LCwpNTEtLDUyNCkqLTI1LCw0LCwpNCksLTQsLCkuNCwwNDIvLDUsLDQqNCwsLP/AABEIAJQBVQMBIgACEQEDEQH/xAAcAAEBAAIDAQEAAAAAAAAAAAAABwUGAwQIAQL/xABXEAACAQMCAwUDBQcQCAILAAABAgMABBEFEgYhMQcTQVFhIjJxFEJSgZEII4KSobHBFRc1NlNUYnKTorKztMLR0xgzQ1VzdITSpPAWJCU0ZIOFo8PE4f/EABsBAQADAAMBAAAAAAAAAAAAAAAEBQYCAwcB/8QAMBEAAgEDAgMFCAIDAAAAAAAAAAECAwQRITEFEkFRYXGR0QYTFCKhscHwgeEyQvH/2gAMAwEAAhEDEQA/ALjSlKAUpSgFKUoBSlKAUrp3urxQvEkrhDMxSPOdrNjIXd0DEZwCcnBxmu5QClKUApSlAKUpQClKUApSlAKUpQClKUApSlAKUpQClKUApSlAKUpQClKUApSlAKUpQClKUApSlAKUpQClfCa0/Xe023gJWIGdx9EgRj8Pnn8EH41xlOMVmTJFC2q3EuWlHL/fI3GlSC87U7tz7HdRj0XJ+1ifzV1V7Sb4H/WqfQxx4/IoqP8AFQLiPs/dNZbS/n+i00qX6Z2uSAgTwqw84yVb8ViQftFb5p3EcE1sbhWxEoYsWBG3aMtnPkPEZFdsKsZ7Mrrrh1xa61I6dq2NF7aNUik0+9g/2tqLWYHPjJLtG3xBCh8+jCtq7Odce70u1nkOXaPDHxZkYxsx9SUJ+uvMPGHF0l7d3UoJEc8inb/BjBWEH4L+XnVq7OOJWtLu30dxkC0SQ8vaimZTNKjea4b4g+h5dpAKxStC4o7SzbzPDFECyHBZz7OcA8lXmevmK1WbtLvmPKRF9FjTH87NR5XMIvBdUOCXVaKnok+1+mSz0qN2/afeqebRv6NGP7m2tm0btYjchbmMxn6a5ZPrGNw+rNI3MH3CtwS7pLOObwf40Zv1K4ra6WRA8bBlYZDKQQfgRXLUgpmmnhilKUPgpSlAKUpQClKUApSlAKUpQClKUApSlAKUpQClKUApSlAKUpQClKUApSlAK+E19rTe03XjBaiJDh58r6hB7/25C/hGuM5KEXJki2oSuKsaUd3+/Q1TjrjprhmhgYiAciR1l+v6HkPHqfADTKUqnnNzeWel21tTtqap01hfcUpSuJIPqqSQBzJ5D4+Fbf2y6l+p+jwWMRw0/ssR4qmGlP4Tsn1M1apay7HR8e6yt8dpBNZj7o6yZ0srlPaiw6bh0Bba6fjAN+LU20S1Zk/aSUsU49NfPQmnAmh99qdjHIMpLKrYPRkVm3D4Hu3FUPhS+FnqbX16p7+/u3hhQn2kjaTbJMQRyUMEjUcsgPjkKxPZvbd+llcR477TrpVlUDmbaZ87/Xu3ecn0bPhXLoOkXGtcQyTybu6t7jc5PREjc91EvqdoH4zfGeZA2btK0sQ3zMOkyiT4HJDflGfwq1Wtn7QtaW5vT3fNIl7sEfOIJLkemSR8FzWsVTVcc7wenWCmramqm+EKUpXAmmc4W4slspMqS0ZPtx55H1Xyb18fGrZp9+k0SSxncjjIP+PkQcgjzFed6oHZTrxWRrZj7Lgunow94D4rz/BPnUu2qtPlexm+OcPjUpu4gvmW/ev6+xUKUpViYgxHF9+8Gn3csR2yR28ro2AcMqMVOCCDggdRWsdi/E9xf6e8t1J3kguHQHai+yEjIGEUDqzfbWf4/wD2Kv8A/lJ/6tqlfYrx/Y2OnyRXVwsTm4dwpWQ+yUjAOVUjqrfZQFzqVS8bXY4qWx73/wBVOPveyL97GT39u73+fX8lbD+vJpP78T+Tn/7Kmuma1Dd8ZRz27iSJ/dYBgDi1ZTyYA9QR0oC/V550TjHiC/nnSznDdy3MFLNcAswX305+6a9DGvPfYzxPbWd5fm6mSEOVC7s88O+cYHqPtoDM/J+Lf3RP/Af9tb/2dpqQgk/VVg0veexjufc2j9xAHvbuvOvv66ml/v2H7W/wrP6TrEN1EJbeRZI2yAy9Dg4P5QaA7lYzibXUsrOa5k92JC2PpHoi/FmKr9dZOo1266u9xPaaVbnLzOrv9Z2RA48Pfc58lNAdXsl7WLu51D5Pfyb1mQ90e7jXDjLYBRRkMocc881Xzq31DO2XhP5BHp95aeybQRw58fY9uFz+EHyfEsKsPDmtpeWkNxH7sqBsfRPzlPqrblPqKA78rYUkeANefeEOK+IdTEptbpD3W0NuS1X3t2MfeufumvQU/ut8D+aoL9z5xBbWy3vyi4hh3GHb3kiJuwJM43EZxkfaKA7mqa3xNp6Ge47qeFOb4SBlA/hCII4HqOQqm8A8aJqdms6LsYMUkTOdjgAkA+IIKkH18wawfHnadp6WFwq3MM7yRSRpHEyvkspUbiuQq88kk9B4nlWL+560WSHT5JZAVE8u6MHxVVC7vgTu/Fz4igP3xnDxCb6U6e6i19juwfkmfcXf/rFLe/v61o2v8Y8RWU8UFxcKsk2NgCWZBy20ZKpgc/OvRVQ7tv8A2Y0z8D+uFAc3yfi390T/AMB/21X9GEvyaH5Rzm7pO99339o7z3eXvZ6cq7lKA1vtB4wGm2L3G0O+QkanOGdumceAAZj6LipjpcHEt9ALyO6SNXBaOMlELL83andlcHw3tz6+tUPtU4TbUNNkijx3iESx5IALJnkSeQypcZPIEjPKpdwr23SQaclmtu8t5HiGHAyhHRNyr7RZeS7QPawOY50BvXZB2iy6gk0N0oFxb4ywG3eCSDlRyVlYYOMDmOXWqNU17G+AZrGOa5u+Vxc4JXkSi5Le0Ry3sxyR4YHjkVRo7hW91lPwIP5qA5KUpQCo52n3pe/ZfCJEUfWN5/pD7KsdQvjds6jc5/dP7q4qJdv5DRez0E7mTfSP5Rg6UpVcbkUpXaudMkjjjkdCElBKMejAHB/x+BBocXJJpN7m5dmKRzie2mRZFIWRQwBwfdcjyP8Aq+YreNUtLO2sXS52C0UYYTHcgBPsj2sk+0RgcyOWPCpj2c3nd6jFz5OGQ/WpI/nKtdD7oviGUyQ2gR1hX74zlWCSOQQoViMMEUnoern6NWVthwMLx6MoXLWflkk8dM7fg07UuOY7XWGutJQRQoFQJtKpKoVQ+5OoDEZ58+Qbk1XXgHV7HULOb5GDF3rs9xGCRKkkvNyW8mwcMPAcsEYHlGt67G+IZbXVI+7SSRJvvcqIrMdpIw+1QfcbDZx03DxqUUKbTyi3cZ6Xb2OnuIIlRpSse7mXIPNgWOTjarDGcc6lVUftfvOdvF/Hc/kVf79aDp2myTyCOJS7t0A9OpJPID1NVdxrPlR6BwfMbT3tR6vLbb/jd+B1qV9ZSDgjBHUHqPjXyo5ciu9od93NzDJ9CRSfhnDfzSRXRoTRPGp8nFTi4vZnpClfmI+yM+Qr9VeHkxgOP/2Kv/8AlJ/6tqlPYv2eWN9p8kt1AJJBcOgbvJl9kJGQMI4HVm+2qzx1EW0u9VQWY2s4AAJJJjbAAHU1p/3P9lJFpkiyo8bfKpDh1ZTjZFzwwHLkfsoDK/rK6R+9B/LXP+ZU30vQ4bPjKOC3Tu4k91cscbrVmPNiT1JPWr/UXm02X/00WXupO75e3sbZ/wC6Ee/jHXl160BaDXnLsl4KtdRu75buMuIyCuHdcEu4PukZ6CvRteZ+C+IrzSrm6dLCabvmxzSZcbWYgjCHOd1AVr9Y3Sf3B/5ab/urbeH+H4bKBYLdSsaliAWZj7RLHmxJ6k1KP18NQ/3TJ/8Af/y63Ps545uNR7/5RaNbd13e3Pee3u3599R02jp9KgNvvbtYo3kkO1I1Z2J6BVBLH6gDXmLh/tGiTWptSu4pJC28xKpXKE4RMliMhYsr9earHbrq0y2AtreOV3uWw5RHbbGuC2So5Fm2D1G6s92Y8KCx0yCJlAkYd5Lkc978yD6qNqfg0BOOK+3GyvrKe2e2uAJUIBzF7LDmje94MFP1V2vudOKd0c1i55p99i/ikgSKPQNtb8Nqs/cr9EfYKhnHOkTaZxDDf20MjxSkSOI0Yj6Fwvsjqyndz8X9KAuc3ut8D+avOXYrwDa6kt0bpXbujFt2uy+8JN2cdfdFei2fchI5grkfWOVR/wC5002WFb3vYpI8mDG9GXOBLnG4DPh9tAalacO22k6+Le/hSW1kP3p5Oaqrn727D3WwQUbcMcifCvSCKAAAAAOQA6CtC7ZOB/1QsC8a5uLfLx46sP8AaJ65ABA81A8TTsd4mmuLIQ3UcqTW4C7pEcd4nzGywGWGNp+APzqA3+od23/sxpn4H9cKuNRftm02WTVtOaOKR1XZuKoxA+/A8yBgcqAtFKUoCI9qOtXGoavHo1vIYo8oJSPnkr3jFsH2kSPmE8TnPhjvcV9hESWiNppdLqD2gxc7piOfNsgJICMqVwPA+Y6nazwld2+pR6tYo0hGwyBQWKsg25ZBzMbIADjpg5xkV+v9IzdGFjsZDcnkF35Td9S7jz+bgH18aAwmodtlxLpb2bo637N3DMFwSpyHO3qsx9wrjqxIx0FR7LOBBplkFYD5RLh5jy5H5qAj5qAkfEsfGpTP2YardRy6pITHeb1lSEDbKQvPIA9xxhdqnmdvPnjNS7M+OZL6Hu7qGSG5jHtbo3VJB03oSAAemV+zl0A3elKUAqK9o9ts1GU+DhHH1qFP5VNWqpt2u6bzgnA842/pJ/8AkqNcxzDwLzgNVU7tJ/7Jr8/gnFUjgHQbW8syJoVaSN2UsCyuQfaUkqRnqRz+jU3reuybUNtzJEekkeR8UP8AgzfZUKhjnSZquLKfwspU20466PHj9DYJuye1LAq8qjIyu5SCPEZIyMjxzWzapocVxAYHUbMALjAKY90r5Ef/AM6VkKVZqnFZwtzCVL24qOLnNtx27iHy6TJYahEsnzZY2Vh0dd45j6uRHh+endoduH0m+BAOLaYjPmqFgfjkVmL7TIpgoljV9pDLuAOCPEeVdXiiHfY3S/St5h9qMK4UqXu842JF/f8Axig5LEkte88YmvR/3OtuBpUjYGWuX5+JASMDn5dftNeb69Qdg8G3RYj9KSU/zyv92u4rDC9o6vPqYiRSzBI0VR1JOW/vfkrfODuEksoueGmcDe/91f4I/KefkBl10yITGYRr3rAAvgbsDwz/AOegrtV0QpJSc3uWtzxKVS3hbw0iks979DUtV7Nree4eZmkXfzZU2gFvE5IPXqfXPnXFqXB9jaWssvchjGjEGQs2Tj2eROPex4VuVaV2rahss1jHWWQA/BfaP5QlKkIRi5YOVnc3NxVp0Od4ylv0Xh3Ekrn0+2MkscY6u6r+MQP01wVtHZxpve36HHsxAyH4jkv85gfqqshHmkkby5qqjRlUfRMtApSlXR5YKUqT8UduYS5a2023N3IpKlhuKEjqI0QFpAPpZA5csjnQFYpUSTt2vbaRRqOnNGreSyxvjxKiXIfHlkfEVZdPvlmiSVAwWRQwDKVbBGRlTzBoDsUqWcX9tUllezWy2DSiIqN4lYBsqrdBEce9jqelYN/ukXBAOnEE9AZzk/AdzQFvpUU/0iZf92P/ACzf5FWHTLzvYIpSu0yRo+36O5Q2M4GcZx0oDtUqYcZ9s72OoPZpZGdlCEESkM25Q3JBE3TPn4ViZe3+dBuk0qVFHUmVwB9bQAUBZaVqnAvaPbaojdzuSRAC8T43gH5wIOGXPLI6csgZGdroBStd4y48tdMiD3DHc3uRrgyP54GeQH0iQPr5VNV7btSuctY6Wzxg9ds8v2tGFAPpQFspUf0ft/CzCHUrR7ZuWWAf2c+LROAwHqCx9KrVpdpKiyRsro4DKykFWB6EEdRQHNSlaNwj2mfLtSurL5P3fybvPvnebt+yQR+5sG3Oc9TQG80rgvr5IY2lldURAWZmOAAPEmp9wx2tyajetBZ2RaFD7Vw8pUKn0mQRn2jg7Uzk+mCQBSK+bR18a+1H9b7fmgvLi2WwMhhlkj3Cc5bYxXdtEJxnHmetAWClRX/SIm/3W/8ALN/kVunZv2ivqhn32pt+57vGXLbt+/zRcY2evWgN2pSlAKxXFGjfKrSSL5xGU9GHNfyjHwJrK0r41lYZzp1JU5qcd1qecHUgkEYI5EHqD4g+tVfs21i1aPuo0WKfHtDqZMdWDHm3nt8PhzrXu03hvuZ/lCD73Mfa/gv4/Uw5/EN6VpUUpVgykqwOQQSCCOhBHQ1VpujM9BqU4cUtU08Z+j7Guv7g9HUrRuCu0IT7YbkhZeivyCyeh8Ff8h8MdK3mrKE1NZRhLm1qW0/d1Fh/fwFcV1FuRl+kpH2jFctfDXMjHh416r7F4tuh2nqJT9sshry5qEOyaRfouw+wkV6y7L4Nmj2Q84Fb8bLfpoDaKUpQCsJxZqttDbn5UFdW5CMgEuf4IPTH0vCuHizjKOyTHJ5mHsx5/nOfmr+U+HiRG9V1aS5lMkzFmP2AeAUeAHlUWtXUPlWrL7hfCZ3DVWfyxXm/D18jguHDOxVdikkhck7R4DceZx5mqz2X6J3NqZWGGnII/iDIT7cs3wYVPOEuHjeXKx89g9qQ+Sjwz5noPjnwq6RxhQAAAAMADoAOgFdVrTy+dlnx+7UYK2i9Xq/Dp57n6pSlTzHGO4iSQ2dwIs94YZQmOu7Y2zHrnFRn7nLU7ZDcxuyLcyFNm4gF0AOVQnqQ3MqOuR1xyu9SvjXsGgu5GmtZPk0rksy7d0LMeZIAIKEnrjI9KApl7p8cyhZY0kUMrAMoIDKcqQD0IPjXYrzpdX2t8POhmkM1uW2jc5kgblnaC3txHAJHu9D1wavXDutpeWsNzHkLKgYA9V81PqDkfVQGRxUO7X/2xaX/ANP/AGhquNQ7tf8A2xaX/wBP/aGoC4Yr7SlAQ7Uv27Rfgf2Y1cCK888eaVLc8V9zBMYJHEYWVSwK4gycFSDzAI5HxrHdoOg6hp0kMd3f3U1tPyZ1kmYDB++L3byYLBSCASAfqNAZrg2NF4vlFljuAZ92z3Avd+0BjltE20DHLpjwq9TzBFZmOFUEk+QAyT9lap2d8B2enwb7UmUzKrGdsEupGV245KnPOB15ZJwMZzia3aSyuUT3nglVfiUYD8pFAQ7gTSTxBq9xeXgLQREERk8uZPcxfxAqsTjqRz9416BihVVCqAqgAAAAAAdAAOgqNfc13S9xeR/PEkbH4FSB+VT9tWigMDxjwbBqNu0M6jODskwN8beDKfsyOhqY9hGuSwXV1pU5/wBUXZBnkrI22ZV9DkMPgx8athqC8FnvuMLqSP3Ea5LEdMAd2T8C5H20Beqg3ZpqEcGv6vLM6pGguWZmOAB8pX/zjxq815k07gw6nqurQLIY5Fa4kj5+wzC4ACyD6JyefgcHnjBA2DU9Tu+J7zuLbdDp8TAu5HXyZx85z82Pw6nxNWbhrhqCwt1gtk2ovU/OdvFnb5zHz+AGAAKk3Y9x18jc6TfRiCRZCI2IC5cnmkhHIseW1/EYGfdzbqA+Goh2Z/tr1T/q/wC0R1bzXmm04Rk1HiHUYY7g25WW5feAxyBMF24Vl67gevhQHpavtRb9YG6/3q/8nJ/nVQez7hCTTrZ4ZLg3BaUybyGGAVRduGZvok9fGgNopSlAKUpQHV1PTUuIXikGVcYPmPIjyIOCPhUL4g0KS0naKTw5q3g6+DD9I8Dmr9WH4n4ajvYdj8mHNHxzU/pU+I/SAaj16PvFlblzwniTtJ8s/wDB793f6kHqj8A8eMXS2uCW3ezHJ87Pgr+fkG6+fmND1XSpLaVopV2sv2EeBU+Knz/TWR4Pv4ILkTXG4iMZRVXJLdATzAAAyfjjyqBSk4T7DYX9Gnc2zeObTKxvnpgulK0OftdgHuQzN8di/mY1zcO9o3yu5WHuNgYMd2/J5AnptHl51YqtBvCZiJcKu4wc5QwlruvU808XxbNRvF+jczj7JGFeseB4tumWS+VrB/VrmvLfaPDt1e+H/wATKfxmLfpr0bq3FJ061s1EQk3RBcbtuNiIOXsnzrslJRWWQ6FCdeap01lv/puVanx1xp8jURxjMzrkE+6g6biPE5zgehz5HFwdr0R9+CQfxWRvz7awHHXEdreqjxd4sqcsMowynn1BIyDz+s1HqV4uD5HqXVjwqrG4j8RTfL5ruzjoalcXLSOzuxZmOSxOST619tbZpHVEUszEBQOpJr8xRFmCqCzMQAAMkk9AAOpqv8DcEi0XvZQDOw+IjB+aD4nzP1Dl1hUqbqM1N/fU7Kll79F+9EZLhHhpbK3CcjI3tSN5nyH8EdB9Z8azlKVbRiorCPOqtWVWbnN5bFKUr6dZ1NW1EQQSTFHcRoWKxrudsDOFXxNTrhbt9sp1Iu82rhjjId42XPs4dV5MB1yAPLrgVCtW1rsw026cvNaRlzzLIXQk+JbumXcfU5oCY9r/AGmW9/AljYbp2klQlgjY5Z2pGCAzMWI6DHxzyrHAWgtZabbW7+/HH7fozEuwz44ZiM+lfOHuALGxbdbW0aP9M7mkHnh5CSAfQ1sFAKh3a/8Ath0v/p/7Q1XGsZqHDNrPMk00EckseNjsoLLg7lwfDDEmgMnSlKAh2pft2i/A/sxqo8d8JpqNjLbtgMRujY/MkGdh+HUH0Y13X4ZtTci6MEZuB0l2jvOQ2j2v4vKsnQEZ7CuMHRpNKusrJEz90G6jaT3sXxU5Yem7wAqzVh5eELNrj5SbaIz7g3e7Rv3DGDu8+QrMUBAeJtHueHtUN/aR77OUncvzQGOWicgexhsFG9AOeCDQdK7b9LmQM05hbHNJEfI/CUFT9Rre5YgwKsAQRgggEEHqCD1Faffdj+lSsWazQE/ubSov4sbBR9lAajxv27RGMwaXvmnk9lZNjBUzy9hWG55PLljODz6HMdjHZ4+nwPNcDFzcYyp6xoOYUn6RPNvgo8DW16BwNY2RzbW0cbfTwWk9R3jktj0zWdoBUO7JP2yap/1P9pWrjWMsOGbWCZ5oYI45ZN291UBm3Hc2T45YA0BqPat2XrqUXewgLdxr7J5ASAfMc/mY9PgeWB7Je1J2cadqJZbhDsjd8hnI5d3JnpKOgJ97ofa96v1hNS4JsbiUyz2sEkhxl2QbjjkMnxwMD6hQGaNed+HeLINP4k1Ka5ZlRnukBVSx3GdSOQ9FavRCrgYrX7rs+0+R2kks7dndizMUGWYnLEnxJJJoDXf1+NL/AHSX+Res1wr2k2eoytFau7OibzujZRjIXqfVhX7/AFtNM/eNt/Jiu/o/CNnaOXtreKJ2XaWRQCRkHGfLIB+qgMvSlKAUpSgFKUoDEcScMxXsWyQYYe4495D+keY8fjgiMa7oEtpL3cq/xWHuuPNT+jqKv1dLVtHiuYjHMoZT9qnwKnwPrUetQVTVblzw3is7R8ktYdnZ4eh58rYOAZduo2/qzD7UcV++K+CZbMluckJPKQDp5Bx80+vQ/krE6JfiC5ilIJEbhiBjJA6gZ9KrknCaybWc4XVtJ0nlSTX0NT7XbbGuXajxkQ/jRof01Xu1x8SWyD5qP+UqP7tfm84w0yaQyy6ckkhxl3it2c4AAyx5nAAH1CsFxrxKt7MkiKyBY9uGxnO5iTyPTmPsqbXqwlDCZmeE8OuKN1GpUhhLP2wa/XNZ2TyyLHGpd2OAo6n/AAHr0Fd3QeHZruTZCvT3mPuIP4R/R1NWLhnhOKyTCe1IR7chHtN6D6K+n2561GpUXU8C84jxSnZrlWs+z1OhwZwOlmO8kw85HM/NTPUJ+lvH0FbVSlWcYqKwjBV7ipcTdSo8tilKVyOgUpSgOK7ukijeSRgqIpZmPRVAySfQAGtc/XO0z9/W/wCPXa4+/Yq//wCUn/q2rz5wjr+kRWiJeafNPOC26RfdILEr/tB0GB08KA9N2l2ksaSRsGR1DKw6MCMgj0IrDa7x5Y2b7Lm5jjf6GSXGemVQEgfEV+bzUFttIea3TYsNmXiQ89oWLdGp5npgA8/Cpz2OcA2t3aNe3qC5mmlk5yEsBg4JKnq7NkknPhjHPIFV0TiO2vEL2s0cyjrsbJXy3L1U/ECubVdXhtojLcSLFGCAWY4GTyHOo1r+ipo3EFg9jmOO7ZUkiBJXDOqOACfdO5WAPRl5eAG3dvH7Cy/8SL+mKA3n9VIu4+Ub17nu+97zPs7Nu7dn6O3nmvzpWrw3MQlt5FljJIDKcqSOR5/GtUf9q/8A9J//AFq6nYT+wsX/ABJv6ZoDaTxjZi5+TG5iE+7b3ZYb93UDHn6V2NZ4ht7RVa5mSFWOFLnAJxnA+qvPfFXDct3rmqfJywmt1+UIF95ihhBC457sMSMeKgeNd3tD40GpaJZSnHfJcbJgPBxGeYHgrD2h8SPA0B6DublY0Z3YKiKWZj0AAyxPoADWvx9pWmMcC+tvrkUD7Tyru8Y/sdef8tP/AFbVK+yPs6sL7ShJcwB5DJIu/dIGwCMY2sBy+FAWiCdXUMjBlYZDKQVI8wRyIrkqNdkhey1i/wBMWRpLeNWkTJ90hkA6cgSsgDY6lRW59rXFPyHS5XU4ll+9ReYZwcsPLagds+YFAbDo/EVtd7/k00c2w4bYwO0+GcfA/ZX51ria2swpup44d+du843YxnHwyPtqJdn6PourW0MrgxX9vGG5jCSt7qnHzlkynwkzVr13ha1vQguoUlCZ27s8s4zjB8cD7KAxn652mfv63/HrO6jq0VvCZppFjiXGXY4UZIC5PqSB9dRLsf4Ns7qfU1uLdJBFMqxhs+wC0wIGD/BX7K3/ALaVxoV0B4dz/XRUBuVlepNGskTB0cBlYdCD0IrG6/xjZ2WPlVxHESMhScuR5hFyxHriuh2cvjRrI+Vsh/m1M+yPhiHVpLvUNQAuJDLtCMTsUkBiSueYAKqoPIBTy6YArmg8XWl6D8luI5SvMqp9sDzKHDAeuKyF/fxwRtLK4SNBlmY8gPMmol2rcPRaPc2d/p69w3eENGpOxsAHkvgGXcrAciCOXXNK7Uz/AOxr3/gn84oDNaNxFbXas1tNHMFOGKMDg9Rnypa8RW8txJbxzI00YJeMH21AIByPiy/bXnvgW+k0Z7K+YsbO/Rkm8kKyMvh4rgOPEguB4mt04BcHirVCDkGJiCOhBeHBHpQFhpSlAKUpQClKUApSlAfmSMMCGAIIwQRkEeII8RU84p7LwcyWeAepiJ5f/LY9P4p5eo6VRaV1zpxmsMl2t5WtZc1J/wAdGedLi1dHKOrK4OCpBDA/A1uPDHZpLNh7nMUfXb/tW+r5g+PP08aqklmjOrsil191ioLL54Y8x9Vc1R4WqTy3kurj2gq1IctKPK+r38jrafp0cEYjiQIg6AfnPmfU867NKVM2M3KTk8t5YpSlD4KUpQClKUBieLbB57C7hjGXlt5UQZAyzIyqMnkOZFYfsr4emstMiguFCyK0hIDBhhnJHNTjoa26lAcV3arLG8bjcjqVYHoQwww+sE1HtP4S1rRpJI9NEV3auxZVkKgqeQywLphsAAlSQcA4HQWalASnhjs/vrnUk1HWGQPFjuoEIIUjJXO0kKqklgAxJPU8ue8cccLjULCa23bC4BRvBWUhlz6ZGD6E1nqUBD/1F4j+Rfqb3UHc7e67/fHu7v3du7fnbt9n/V7sVUuB+GBp9hDbBt5QEs3gzMSzEemTgegFZ6lATvhng+5h4hvryRAIJoyqNvUkktCfdByPcbr5VpHH/YndNfSSaeitBKRIU7xFCPz3AKxGRzJGOm8jw53ulAY3iOzaazuYkGXkglRRkDJZGC8z05kVIOGOHeI7K2Frbx20abmO9mhZlLdT1P8ARNXGlAaN2bdnB0/vZ7iXv7u4OZJOeAM7iFLc2y3MscZwOQxzxXH/AALc6pqlssi7dPhB3MHTczEbnwudwziNOnLBNU6lARzjDsEhW23aaJBcK6kB5eTDOCAWwFIyGzn5vrVU0KSZraE3KhJ9i96AVI3jkxBUkYJGR8a79KAnXZTwdc2M+otcIFE8ytHh1bIBlJztPL316+dZztN0KW80u4t7dQ0r93tBYAHbKjHm3IclNbTSgMJwTpklvp1rDKAJI4UVgCCAQOfMcjU4k4E1TSbuabRxFNbznJgkKjb1IGGZchckBlYHHIjxNipQEgteA9T1S9huNZ7qKGA5W3Qqd3MHGFZgAxC7iWJIGBjqKBx7pMlzptzBCA0kkZVQSACcjxPIVn6UBPtH7OzLw/Hp92oSQK+CCG7t+8do2BHXG4ZweYJHjWv9jnZ3fWF9NLdooRoDGrCRGJIeMqMA5A2qfsFWGlAKUpQClKUApSlAKUpQClKUApSlAKUpQClKUApSlAKUpQClKUApSlAKUpQClKUApSlAKUpQClKUApSlAKUpQClKUApSlAKUpQClK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40" name="AutoShape 16" descr="data:image/jpeg;base64,/9j/4AAQSkZJRgABAQAAAQABAAD/2wCEAAkGBhQSEBQUEhQUFRUVFhgZGBgYFxQfFRgdHRwaGhYcFxYXHCYiGBkjGxgUIC8gIycpLCwsFx40NjAqNScrLCkBCQoKDgwOGg8PGjUgHiQyNTU1LCwpNTEtLDUyNCkqLTI1LCw0LCwpNCksLTQsLCkuNCwwNDIvLDUsLDQqNCwsLP/AABEIAJQBVQMBIgACEQEDEQH/xAAcAAEBAAIDAQEAAAAAAAAAAAAABwUGAwQIAQL/xABXEAACAQMCAwUDBQcQCAILAAABAgMABBEFEgYhMQcTQVFhIjJxFEJSgZEII4KSobHBFRc1NlNUYnKTorKztMLR0xgzQ1VzdITSpPAWJCU0ZIOFo8PE4f/EABsBAQADAAMBAAAAAAAAAAAAAAAEBQYCAwcB/8QAMBEAAgEDAgMFCAIDAAAAAAAAAAECAwQRITEFEkFRYXGR0QYTFCKhscHwgeEyQvH/2gAMAwEAAhEDEQA/ALjSlKAUpSgFKUoBSlKAUrp3urxQvEkrhDMxSPOdrNjIXd0DEZwCcnBxmu5QClKUApSlAKUpQClKUApSlAKUpQClKUApSlAKUpQClKUApSlAKUpQClKUApSlAKUpQClKUApSlAKUpQClfCa0/Xe023gJWIGdx9EgRj8Pnn8EH41xlOMVmTJFC2q3EuWlHL/fI3GlSC87U7tz7HdRj0XJ+1ifzV1V7Sb4H/WqfQxx4/IoqP8AFQLiPs/dNZbS/n+i00qX6Z2uSAgTwqw84yVb8ViQftFb5p3EcE1sbhWxEoYsWBG3aMtnPkPEZFdsKsZ7Mrrrh1xa61I6dq2NF7aNUik0+9g/2tqLWYHPjJLtG3xBCh8+jCtq7Odce70u1nkOXaPDHxZkYxsx9SUJ+uvMPGHF0l7d3UoJEc8inb/BjBWEH4L+XnVq7OOJWtLu30dxkC0SQ8vaimZTNKjea4b4g+h5dpAKxStC4o7SzbzPDFECyHBZz7OcA8lXmevmK1WbtLvmPKRF9FjTH87NR5XMIvBdUOCXVaKnok+1+mSz0qN2/afeqebRv6NGP7m2tm0btYjchbmMxn6a5ZPrGNw+rNI3MH3CtwS7pLOObwf40Zv1K4ra6WRA8bBlYZDKQQfgRXLUgpmmnhilKUPgpSlAKUpQClKUApSlAKUpQClKUApSlAKUpQClKUApSlAKUpQClKUApSlAK+E19rTe03XjBaiJDh58r6hB7/25C/hGuM5KEXJki2oSuKsaUd3+/Q1TjrjprhmhgYiAciR1l+v6HkPHqfADTKUqnnNzeWel21tTtqap01hfcUpSuJIPqqSQBzJ5D4+Fbf2y6l+p+jwWMRw0/ssR4qmGlP4Tsn1M1apay7HR8e6yt8dpBNZj7o6yZ0srlPaiw6bh0Bba6fjAN+LU20S1Zk/aSUsU49NfPQmnAmh99qdjHIMpLKrYPRkVm3D4Hu3FUPhS+FnqbX16p7+/u3hhQn2kjaTbJMQRyUMEjUcsgPjkKxPZvbd+llcR477TrpVlUDmbaZ87/Xu3ecn0bPhXLoOkXGtcQyTybu6t7jc5PREjc91EvqdoH4zfGeZA2btK0sQ3zMOkyiT4HJDflGfwq1Wtn7QtaW5vT3fNIl7sEfOIJLkemSR8FzWsVTVcc7wenWCmramqm+EKUpXAmmc4W4slspMqS0ZPtx55H1Xyb18fGrZp9+k0SSxncjjIP+PkQcgjzFed6oHZTrxWRrZj7Lgunow94D4rz/BPnUu2qtPlexm+OcPjUpu4gvmW/ev6+xUKUpViYgxHF9+8Gn3csR2yR28ro2AcMqMVOCCDggdRWsdi/E9xf6e8t1J3kguHQHai+yEjIGEUDqzfbWf4/wD2Kv8A/lJ/6tqlfYrx/Y2OnyRXVwsTm4dwpWQ+yUjAOVUjqrfZQFzqVS8bXY4qWx73/wBVOPveyL97GT39u73+fX8lbD+vJpP78T+Tn/7Kmuma1Dd8ZRz27iSJ/dYBgDi1ZTyYA9QR0oC/V550TjHiC/nnSznDdy3MFLNcAswX305+6a9DGvPfYzxPbWd5fm6mSEOVC7s88O+cYHqPtoDM/J+Lf3RP/Af9tb/2dpqQgk/VVg0veexjufc2j9xAHvbuvOvv66ml/v2H7W/wrP6TrEN1EJbeRZI2yAy9Dg4P5QaA7lYzibXUsrOa5k92JC2PpHoi/FmKr9dZOo1266u9xPaaVbnLzOrv9Z2RA48Pfc58lNAdXsl7WLu51D5Pfyb1mQ90e7jXDjLYBRRkMocc881Xzq31DO2XhP5BHp95aeybQRw58fY9uFz+EHyfEsKsPDmtpeWkNxH7sqBsfRPzlPqrblPqKA78rYUkeANefeEOK+IdTEptbpD3W0NuS1X3t2MfeufumvQU/ut8D+aoL9z5xBbWy3vyi4hh3GHb3kiJuwJM43EZxkfaKA7mqa3xNp6Ge47qeFOb4SBlA/hCII4HqOQqm8A8aJqdms6LsYMUkTOdjgAkA+IIKkH18wawfHnadp6WFwq3MM7yRSRpHEyvkspUbiuQq88kk9B4nlWL+560WSHT5JZAVE8u6MHxVVC7vgTu/Fz4igP3xnDxCb6U6e6i19juwfkmfcXf/rFLe/v61o2v8Y8RWU8UFxcKsk2NgCWZBy20ZKpgc/OvRVQ7tv8A2Y0z8D+uFAc3yfi390T/AMB/21X9GEvyaH5Rzm7pO99339o7z3eXvZ6cq7lKA1vtB4wGm2L3G0O+QkanOGdumceAAZj6LipjpcHEt9ALyO6SNXBaOMlELL83andlcHw3tz6+tUPtU4TbUNNkijx3iESx5IALJnkSeQypcZPIEjPKpdwr23SQaclmtu8t5HiGHAyhHRNyr7RZeS7QPawOY50BvXZB2iy6gk0N0oFxb4ywG3eCSDlRyVlYYOMDmOXWqNU17G+AZrGOa5u+Vxc4JXkSi5Le0Ry3sxyR4YHjkVRo7hW91lPwIP5qA5KUpQCo52n3pe/ZfCJEUfWN5/pD7KsdQvjds6jc5/dP7q4qJdv5DRez0E7mTfSP5Rg6UpVcbkUpXaudMkjjjkdCElBKMejAHB/x+BBocXJJpN7m5dmKRzie2mRZFIWRQwBwfdcjyP8Aq+YreNUtLO2sXS52C0UYYTHcgBPsj2sk+0RgcyOWPCpj2c3nd6jFz5OGQ/WpI/nKtdD7oviGUyQ2gR1hX74zlWCSOQQoViMMEUnoern6NWVthwMLx6MoXLWflkk8dM7fg07UuOY7XWGutJQRQoFQJtKpKoVQ+5OoDEZ58+Qbk1XXgHV7HULOb5GDF3rs9xGCRKkkvNyW8mwcMPAcsEYHlGt67G+IZbXVI+7SSRJvvcqIrMdpIw+1QfcbDZx03DxqUUKbTyi3cZ6Xb2OnuIIlRpSse7mXIPNgWOTjarDGcc6lVUftfvOdvF/Hc/kVf79aDp2myTyCOJS7t0A9OpJPID1NVdxrPlR6BwfMbT3tR6vLbb/jd+B1qV9ZSDgjBHUHqPjXyo5ciu9od93NzDJ9CRSfhnDfzSRXRoTRPGp8nFTi4vZnpClfmI+yM+Qr9VeHkxgOP/2Kv/8AlJ/6tqlPYv2eWN9p8kt1AJJBcOgbvJl9kJGQMI4HVm+2qzx1EW0u9VQWY2s4AAJJJjbAAHU1p/3P9lJFpkiyo8bfKpDh1ZTjZFzwwHLkfsoDK/rK6R+9B/LXP+ZU30vQ4bPjKOC3Tu4k91cscbrVmPNiT1JPWr/UXm02X/00WXupO75e3sbZ/wC6Ee/jHXl160BaDXnLsl4KtdRu75buMuIyCuHdcEu4PukZ6CvRteZ+C+IrzSrm6dLCabvmxzSZcbWYgjCHOd1AVr9Y3Sf3B/5ab/urbeH+H4bKBYLdSsaliAWZj7RLHmxJ6k1KP18NQ/3TJ/8Af/y63Ps545uNR7/5RaNbd13e3Pee3u3599R02jp9KgNvvbtYo3kkO1I1Z2J6BVBLH6gDXmLh/tGiTWptSu4pJC28xKpXKE4RMliMhYsr9earHbrq0y2AtreOV3uWw5RHbbGuC2So5Fm2D1G6s92Y8KCx0yCJlAkYd5Lkc978yD6qNqfg0BOOK+3GyvrKe2e2uAJUIBzF7LDmje94MFP1V2vudOKd0c1i55p99i/ikgSKPQNtb8Nqs/cr9EfYKhnHOkTaZxDDf20MjxSkSOI0Yj6Fwvsjqyndz8X9KAuc3ut8D+avOXYrwDa6kt0bpXbujFt2uy+8JN2cdfdFei2fchI5grkfWOVR/wC5002WFb3vYpI8mDG9GXOBLnG4DPh9tAalacO22k6+Le/hSW1kP3p5Oaqrn727D3WwQUbcMcifCvSCKAAAAAOQA6CtC7ZOB/1QsC8a5uLfLx46sP8AaJ65ABA81A8TTsd4mmuLIQ3UcqTW4C7pEcd4nzGywGWGNp+APzqA3+od23/sxpn4H9cKuNRftm02WTVtOaOKR1XZuKoxA+/A8yBgcqAtFKUoCI9qOtXGoavHo1vIYo8oJSPnkr3jFsH2kSPmE8TnPhjvcV9hESWiNppdLqD2gxc7piOfNsgJICMqVwPA+Y6nazwld2+pR6tYo0hGwyBQWKsg25ZBzMbIADjpg5xkV+v9IzdGFjsZDcnkF35Td9S7jz+bgH18aAwmodtlxLpb2bo637N3DMFwSpyHO3qsx9wrjqxIx0FR7LOBBplkFYD5RLh5jy5H5qAj5qAkfEsfGpTP2YardRy6pITHeb1lSEDbKQvPIA9xxhdqnmdvPnjNS7M+OZL6Hu7qGSG5jHtbo3VJB03oSAAemV+zl0A3elKUAqK9o9ts1GU+DhHH1qFP5VNWqpt2u6bzgnA842/pJ/8AkqNcxzDwLzgNVU7tJ/7Jr8/gnFUjgHQbW8syJoVaSN2UsCyuQfaUkqRnqRz+jU3reuybUNtzJEekkeR8UP8AgzfZUKhjnSZquLKfwspU20466PHj9DYJuye1LAq8qjIyu5SCPEZIyMjxzWzapocVxAYHUbMALjAKY90r5Ef/AM6VkKVZqnFZwtzCVL24qOLnNtx27iHy6TJYahEsnzZY2Vh0dd45j6uRHh+endoduH0m+BAOLaYjPmqFgfjkVmL7TIpgoljV9pDLuAOCPEeVdXiiHfY3S/St5h9qMK4UqXu842JF/f8Axig5LEkte88YmvR/3OtuBpUjYGWuX5+JASMDn5dftNeb69Qdg8G3RYj9KSU/zyv92u4rDC9o6vPqYiRSzBI0VR1JOW/vfkrfODuEksoueGmcDe/91f4I/KefkBl10yITGYRr3rAAvgbsDwz/AOegrtV0QpJSc3uWtzxKVS3hbw0iks979DUtV7Nree4eZmkXfzZU2gFvE5IPXqfXPnXFqXB9jaWssvchjGjEGQs2Tj2eROPex4VuVaV2rahss1jHWWQA/BfaP5QlKkIRi5YOVnc3NxVp0Od4ylv0Xh3Ekrn0+2MkscY6u6r+MQP01wVtHZxpve36HHsxAyH4jkv85gfqqshHmkkby5qqjRlUfRMtApSlXR5YKUqT8UduYS5a2023N3IpKlhuKEjqI0QFpAPpZA5csjnQFYpUSTt2vbaRRqOnNGreSyxvjxKiXIfHlkfEVZdPvlmiSVAwWRQwDKVbBGRlTzBoDsUqWcX9tUllezWy2DSiIqN4lYBsqrdBEce9jqelYN/ukXBAOnEE9AZzk/AdzQFvpUU/0iZf92P/ACzf5FWHTLzvYIpSu0yRo+36O5Q2M4GcZx0oDtUqYcZ9s72OoPZpZGdlCEESkM25Q3JBE3TPn4ViZe3+dBuk0qVFHUmVwB9bQAUBZaVqnAvaPbaojdzuSRAC8T43gH5wIOGXPLI6csgZGdroBStd4y48tdMiD3DHc3uRrgyP54GeQH0iQPr5VNV7btSuctY6Wzxg9ds8v2tGFAPpQFspUf0ft/CzCHUrR7ZuWWAf2c+LROAwHqCx9KrVpdpKiyRsro4DKykFWB6EEdRQHNSlaNwj2mfLtSurL5P3fybvPvnebt+yQR+5sG3Oc9TQG80rgvr5IY2lldURAWZmOAAPEmp9wx2tyajetBZ2RaFD7Vw8pUKn0mQRn2jg7Uzk+mCQBSK+bR18a+1H9b7fmgvLi2WwMhhlkj3Cc5bYxXdtEJxnHmetAWClRX/SIm/3W/8ALN/kVunZv2ivqhn32pt+57vGXLbt+/zRcY2evWgN2pSlAKxXFGjfKrSSL5xGU9GHNfyjHwJrK0r41lYZzp1JU5qcd1qecHUgkEYI5EHqD4g+tVfs21i1aPuo0WKfHtDqZMdWDHm3nt8PhzrXu03hvuZ/lCD73Mfa/gv4/Uw5/EN6VpUUpVgykqwOQQSCCOhBHQ1VpujM9BqU4cUtU08Z+j7Guv7g9HUrRuCu0IT7YbkhZeivyCyeh8Ff8h8MdK3mrKE1NZRhLm1qW0/d1Fh/fwFcV1FuRl+kpH2jFctfDXMjHh416r7F4tuh2nqJT9sshry5qEOyaRfouw+wkV6y7L4Nmj2Q84Fb8bLfpoDaKUpQCsJxZqttDbn5UFdW5CMgEuf4IPTH0vCuHizjKOyTHJ5mHsx5/nOfmr+U+HiRG9V1aS5lMkzFmP2AeAUeAHlUWtXUPlWrL7hfCZ3DVWfyxXm/D18jguHDOxVdikkhck7R4DceZx5mqz2X6J3NqZWGGnII/iDIT7cs3wYVPOEuHjeXKx89g9qQ+Sjwz5noPjnwq6RxhQAAAAMADoAOgFdVrTy+dlnx+7UYK2i9Xq/Dp57n6pSlTzHGO4iSQ2dwIs94YZQmOu7Y2zHrnFRn7nLU7ZDcxuyLcyFNm4gF0AOVQnqQ3MqOuR1xyu9SvjXsGgu5GmtZPk0rksy7d0LMeZIAIKEnrjI9KApl7p8cyhZY0kUMrAMoIDKcqQD0IPjXYrzpdX2t8POhmkM1uW2jc5kgblnaC3txHAJHu9D1wavXDutpeWsNzHkLKgYA9V81PqDkfVQGRxUO7X/2xaX/ANP/AGhquNQ7tf8A2xaX/wBP/aGoC4Yr7SlAQ7Uv27Rfgf2Y1cCK888eaVLc8V9zBMYJHEYWVSwK4gycFSDzAI5HxrHdoOg6hp0kMd3f3U1tPyZ1kmYDB++L3byYLBSCASAfqNAZrg2NF4vlFljuAZ92z3Avd+0BjltE20DHLpjwq9TzBFZmOFUEk+QAyT9lap2d8B2enwb7UmUzKrGdsEupGV245KnPOB15ZJwMZzia3aSyuUT3nglVfiUYD8pFAQ7gTSTxBq9xeXgLQREERk8uZPcxfxAqsTjqRz9416BihVVCqAqgAAAAAAdAAOgqNfc13S9xeR/PEkbH4FSB+VT9tWigMDxjwbBqNu0M6jODskwN8beDKfsyOhqY9hGuSwXV1pU5/wBUXZBnkrI22ZV9DkMPgx8athqC8FnvuMLqSP3Ea5LEdMAd2T8C5H20Beqg3ZpqEcGv6vLM6pGguWZmOAB8pX/zjxq815k07gw6nqurQLIY5Fa4kj5+wzC4ACyD6JyefgcHnjBA2DU9Tu+J7zuLbdDp8TAu5HXyZx85z82Pw6nxNWbhrhqCwt1gtk2ovU/OdvFnb5zHz+AGAAKk3Y9x18jc6TfRiCRZCI2IC5cnmkhHIseW1/EYGfdzbqA+Goh2Z/tr1T/q/wC0R1bzXmm04Rk1HiHUYY7g25WW5feAxyBMF24Vl67gevhQHpavtRb9YG6/3q/8nJ/nVQez7hCTTrZ4ZLg3BaUybyGGAVRduGZvok9fGgNopSlAKUpQHV1PTUuIXikGVcYPmPIjyIOCPhUL4g0KS0naKTw5q3g6+DD9I8Dmr9WH4n4ajvYdj8mHNHxzU/pU+I/SAaj16PvFlblzwniTtJ8s/wDB793f6kHqj8A8eMXS2uCW3ezHJ87Pgr+fkG6+fmND1XSpLaVopV2sv2EeBU+Knz/TWR4Pv4ILkTXG4iMZRVXJLdATzAAAyfjjyqBSk4T7DYX9Gnc2zeObTKxvnpgulK0OftdgHuQzN8di/mY1zcO9o3yu5WHuNgYMd2/J5AnptHl51YqtBvCZiJcKu4wc5QwlruvU808XxbNRvF+jczj7JGFeseB4tumWS+VrB/VrmvLfaPDt1e+H/wATKfxmLfpr0bq3FJ061s1EQk3RBcbtuNiIOXsnzrslJRWWQ6FCdeap01lv/puVanx1xp8jURxjMzrkE+6g6biPE5zgehz5HFwdr0R9+CQfxWRvz7awHHXEdreqjxd4sqcsMowynn1BIyDz+s1HqV4uD5HqXVjwqrG4j8RTfL5ruzjoalcXLSOzuxZmOSxOST619tbZpHVEUszEBQOpJr8xRFmCqCzMQAAMkk9AAOpqv8DcEi0XvZQDOw+IjB+aD4nzP1Dl1hUqbqM1N/fU7Kll79F+9EZLhHhpbK3CcjI3tSN5nyH8EdB9Z8azlKVbRiorCPOqtWVWbnN5bFKUr6dZ1NW1EQQSTFHcRoWKxrudsDOFXxNTrhbt9sp1Iu82rhjjId42XPs4dV5MB1yAPLrgVCtW1rsw026cvNaRlzzLIXQk+JbumXcfU5oCY9r/AGmW9/AljYbp2klQlgjY5Z2pGCAzMWI6DHxzyrHAWgtZabbW7+/HH7fozEuwz44ZiM+lfOHuALGxbdbW0aP9M7mkHnh5CSAfQ1sFAKh3a/8Ath0v/p/7Q1XGsZqHDNrPMk00EckseNjsoLLg7lwfDDEmgMnSlKAh2pft2i/A/sxqo8d8JpqNjLbtgMRujY/MkGdh+HUH0Y13X4ZtTci6MEZuB0l2jvOQ2j2v4vKsnQEZ7CuMHRpNKusrJEz90G6jaT3sXxU5Yem7wAqzVh5eELNrj5SbaIz7g3e7Rv3DGDu8+QrMUBAeJtHueHtUN/aR77OUncvzQGOWicgexhsFG9AOeCDQdK7b9LmQM05hbHNJEfI/CUFT9Rre5YgwKsAQRgggEEHqCD1Faffdj+lSsWazQE/ubSov4sbBR9lAajxv27RGMwaXvmnk9lZNjBUzy9hWG55PLljODz6HMdjHZ4+nwPNcDFzcYyp6xoOYUn6RPNvgo8DW16BwNY2RzbW0cbfTwWk9R3jktj0zWdoBUO7JP2yap/1P9pWrjWMsOGbWCZ5oYI45ZN291UBm3Hc2T45YA0BqPat2XrqUXewgLdxr7J5ASAfMc/mY9PgeWB7Je1J2cadqJZbhDsjd8hnI5d3JnpKOgJ97ofa96v1hNS4JsbiUyz2sEkhxl2QbjjkMnxwMD6hQGaNed+HeLINP4k1Ka5ZlRnukBVSx3GdSOQ9FavRCrgYrX7rs+0+R2kks7dndizMUGWYnLEnxJJJoDXf1+NL/AHSX+Res1wr2k2eoytFau7OibzujZRjIXqfVhX7/AFtNM/eNt/Jiu/o/CNnaOXtreKJ2XaWRQCRkHGfLIB+qgMvSlKAUpSgFKUoDEcScMxXsWyQYYe4495D+keY8fjgiMa7oEtpL3cq/xWHuuPNT+jqKv1dLVtHiuYjHMoZT9qnwKnwPrUetQVTVblzw3is7R8ktYdnZ4eh58rYOAZduo2/qzD7UcV++K+CZbMluckJPKQDp5Bx80+vQ/krE6JfiC5ilIJEbhiBjJA6gZ9KrknCaybWc4XVtJ0nlSTX0NT7XbbGuXajxkQ/jRof01Xu1x8SWyD5qP+UqP7tfm84w0yaQyy6ckkhxl3it2c4AAyx5nAAH1CsFxrxKt7MkiKyBY9uGxnO5iTyPTmPsqbXqwlDCZmeE8OuKN1GpUhhLP2wa/XNZ2TyyLHGpd2OAo6n/AAHr0Fd3QeHZruTZCvT3mPuIP4R/R1NWLhnhOKyTCe1IR7chHtN6D6K+n2561GpUXU8C84jxSnZrlWs+z1OhwZwOlmO8kw85HM/NTPUJ+lvH0FbVSlWcYqKwjBV7ipcTdSo8tilKVyOgUpSgOK7ukijeSRgqIpZmPRVAySfQAGtc/XO0z9/W/wCPXa4+/Yq//wCUn/q2rz5wjr+kRWiJeafNPOC26RfdILEr/tB0GB08KA9N2l2ksaSRsGR1DKw6MCMgj0IrDa7x5Y2b7Lm5jjf6GSXGemVQEgfEV+bzUFttIea3TYsNmXiQ89oWLdGp5npgA8/Cpz2OcA2t3aNe3qC5mmlk5yEsBg4JKnq7NkknPhjHPIFV0TiO2vEL2s0cyjrsbJXy3L1U/ECubVdXhtojLcSLFGCAWY4GTyHOo1r+ipo3EFg9jmOO7ZUkiBJXDOqOACfdO5WAPRl5eAG3dvH7Cy/8SL+mKA3n9VIu4+Ub17nu+97zPs7Nu7dn6O3nmvzpWrw3MQlt5FljJIDKcqSOR5/GtUf9q/8A9J//AFq6nYT+wsX/ABJv6ZoDaTxjZi5+TG5iE+7b3ZYb93UDHn6V2NZ4ht7RVa5mSFWOFLnAJxnA+qvPfFXDct3rmqfJywmt1+UIF95ihhBC457sMSMeKgeNd3tD40GpaJZSnHfJcbJgPBxGeYHgrD2h8SPA0B6DublY0Z3YKiKWZj0AAyxPoADWvx9pWmMcC+tvrkUD7Tyru8Y/sdef8tP/AFbVK+yPs6sL7ShJcwB5DJIu/dIGwCMY2sBy+FAWiCdXUMjBlYZDKQVI8wRyIrkqNdkhey1i/wBMWRpLeNWkTJ90hkA6cgSsgDY6lRW59rXFPyHS5XU4ll+9ReYZwcsPLagds+YFAbDo/EVtd7/k00c2w4bYwO0+GcfA/ZX51ria2swpup44d+du843YxnHwyPtqJdn6PourW0MrgxX9vGG5jCSt7qnHzlkynwkzVr13ha1vQguoUlCZ27s8s4zjB8cD7KAxn652mfv63/HrO6jq0VvCZppFjiXGXY4UZIC5PqSB9dRLsf4Ns7qfU1uLdJBFMqxhs+wC0wIGD/BX7K3/ALaVxoV0B4dz/XRUBuVlepNGskTB0cBlYdCD0IrG6/xjZ2WPlVxHESMhScuR5hFyxHriuh2cvjRrI+Vsh/m1M+yPhiHVpLvUNQAuJDLtCMTsUkBiSueYAKqoPIBTy6YArmg8XWl6D8luI5SvMqp9sDzKHDAeuKyF/fxwRtLK4SNBlmY8gPMmol2rcPRaPc2d/p69w3eENGpOxsAHkvgGXcrAciCOXXNK7Uz/AOxr3/gn84oDNaNxFbXas1tNHMFOGKMDg9Rnypa8RW8txJbxzI00YJeMH21AIByPiy/bXnvgW+k0Z7K+YsbO/Rkm8kKyMvh4rgOPEguB4mt04BcHirVCDkGJiCOhBeHBHpQFhpSlAKUpQClKUApSlAfmSMMCGAIIwQRkEeII8RU84p7LwcyWeAepiJ5f/LY9P4p5eo6VRaV1zpxmsMl2t5WtZc1J/wAdGedLi1dHKOrK4OCpBDA/A1uPDHZpLNh7nMUfXb/tW+r5g+PP08aqklmjOrsil191ioLL54Y8x9Vc1R4WqTy3kurj2gq1IctKPK+r38jrafp0cEYjiQIg6AfnPmfU867NKVM2M3KTk8t5YpSlD4KUpQClKUBieLbB57C7hjGXlt5UQZAyzIyqMnkOZFYfsr4emstMiguFCyK0hIDBhhnJHNTjoa26lAcV3arLG8bjcjqVYHoQwww+sE1HtP4S1rRpJI9NEV3auxZVkKgqeQywLphsAAlSQcA4HQWalASnhjs/vrnUk1HWGQPFjuoEIIUjJXO0kKqklgAxJPU8ue8cccLjULCa23bC4BRvBWUhlz6ZGD6E1nqUBD/1F4j+Rfqb3UHc7e67/fHu7v3du7fnbt9n/V7sVUuB+GBp9hDbBt5QEs3gzMSzEemTgegFZ6lATvhng+5h4hvryRAIJoyqNvUkktCfdByPcbr5VpHH/YndNfSSaeitBKRIU7xFCPz3AKxGRzJGOm8jw53ulAY3iOzaazuYkGXkglRRkDJZGC8z05kVIOGOHeI7K2Frbx20abmO9mhZlLdT1P8ARNXGlAaN2bdnB0/vZ7iXv7u4OZJOeAM7iFLc2y3MscZwOQxzxXH/AALc6pqlssi7dPhB3MHTczEbnwudwziNOnLBNU6lARzjDsEhW23aaJBcK6kB5eTDOCAWwFIyGzn5vrVU0KSZraE3KhJ9i96AVI3jkxBUkYJGR8a79KAnXZTwdc2M+otcIFE8ytHh1bIBlJztPL316+dZztN0KW80u4t7dQ0r93tBYAHbKjHm3IclNbTSgMJwTpklvp1rDKAJI4UVgCCAQOfMcjU4k4E1TSbuabRxFNbznJgkKjb1IGGZchckBlYHHIjxNipQEgteA9T1S9huNZ7qKGA5W3Qqd3MHGFZgAxC7iWJIGBjqKBx7pMlzptzBCA0kkZVQSACcjxPIVn6UBPtH7OzLw/Hp92oSQK+CCG7t+8do2BHXG4ZweYJHjWv9jnZ3fWF9NLdooRoDGrCRGJIeMqMA5A2qfsFWGlAKUpQClKUApSlAKUpQClKUApSlAKUpQClKUApSlAKUpQClKUApSlAKUpQClKUApSlAKUpQClKUApSlAKUpQClKUApSlAKUpQClK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42" name="AutoShape 18" descr="data:image/jpeg;base64,/9j/4AAQSkZJRgABAQAAAQABAAD/2wCEAAkGBhQSEBQUEhQUFRUVFhgZGBgYFxQfFRgdHRwaGhYcFxYXHCYiGBkjGxgUIC8gIycpLCwsFx40NjAqNScrLCkBCQoKDgwOGg8PGjUgHiQyNTU1LCwpNTEtLDUyNCkqLTI1LCw0LCwpNCksLTQsLCkuNCwwNDIvLDUsLDQqNCwsLP/AABEIAJQBVQMBIgACEQEDEQH/xAAcAAEBAAIDAQEAAAAAAAAAAAAABwUGAwQIAQL/xABXEAACAQMCAwUDBQcQCAILAAABAgMABBEFEgYhMQcTQVFhIjJxFEJSgZEII4KSobHBFRc1NlNUYnKTorKztMLR0xgzQ1VzdITSpPAWJCU0ZIOFo8PE4f/EABsBAQADAAMBAAAAAAAAAAAAAAAEBQYCAwcB/8QAMBEAAgEDAgMFCAIDAAAAAAAAAAECAwQRITEFEkFRYXGR0QYTFCKhscHwgeEyQvH/2gAMAwEAAhEDEQA/ALjSlKAUpSgFKUoBSlKAUrp3urxQvEkrhDMxSPOdrNjIXd0DEZwCcnBxmu5QClKUApSlAKUpQClKUApSlAKUpQClKUApSlAKUpQClKUApSlAKUpQClKUApSlAKUpQClKUApSlAKUpQClfCa0/Xe023gJWIGdx9EgRj8Pnn8EH41xlOMVmTJFC2q3EuWlHL/fI3GlSC87U7tz7HdRj0XJ+1ifzV1V7Sb4H/WqfQxx4/IoqP8AFQLiPs/dNZbS/n+i00qX6Z2uSAgTwqw84yVb8ViQftFb5p3EcE1sbhWxEoYsWBG3aMtnPkPEZFdsKsZ7Mrrrh1xa61I6dq2NF7aNUik0+9g/2tqLWYHPjJLtG3xBCh8+jCtq7Odce70u1nkOXaPDHxZkYxsx9SUJ+uvMPGHF0l7d3UoJEc8inb/BjBWEH4L+XnVq7OOJWtLu30dxkC0SQ8vaimZTNKjea4b4g+h5dpAKxStC4o7SzbzPDFECyHBZz7OcA8lXmevmK1WbtLvmPKRF9FjTH87NR5XMIvBdUOCXVaKnok+1+mSz0qN2/afeqebRv6NGP7m2tm0btYjchbmMxn6a5ZPrGNw+rNI3MH3CtwS7pLOObwf40Zv1K4ra6WRA8bBlYZDKQQfgRXLUgpmmnhilKUPgpSlAKUpQClKUApSlAKUpQClKUApSlAKUpQClKUApSlAKUpQClKUApSlAK+E19rTe03XjBaiJDh58r6hB7/25C/hGuM5KEXJki2oSuKsaUd3+/Q1TjrjprhmhgYiAciR1l+v6HkPHqfADTKUqnnNzeWel21tTtqap01hfcUpSuJIPqqSQBzJ5D4+Fbf2y6l+p+jwWMRw0/ssR4qmGlP4Tsn1M1apay7HR8e6yt8dpBNZj7o6yZ0srlPaiw6bh0Bba6fjAN+LU20S1Zk/aSUsU49NfPQmnAmh99qdjHIMpLKrYPRkVm3D4Hu3FUPhS+FnqbX16p7+/u3hhQn2kjaTbJMQRyUMEjUcsgPjkKxPZvbd+llcR477TrpVlUDmbaZ87/Xu3ecn0bPhXLoOkXGtcQyTybu6t7jc5PREjc91EvqdoH4zfGeZA2btK0sQ3zMOkyiT4HJDflGfwq1Wtn7QtaW5vT3fNIl7sEfOIJLkemSR8FzWsVTVcc7wenWCmramqm+EKUpXAmmc4W4slspMqS0ZPtx55H1Xyb18fGrZp9+k0SSxncjjIP+PkQcgjzFed6oHZTrxWRrZj7Lgunow94D4rz/BPnUu2qtPlexm+OcPjUpu4gvmW/ev6+xUKUpViYgxHF9+8Gn3csR2yR28ro2AcMqMVOCCDggdRWsdi/E9xf6e8t1J3kguHQHai+yEjIGEUDqzfbWf4/wD2Kv8A/lJ/6tqlfYrx/Y2OnyRXVwsTm4dwpWQ+yUjAOVUjqrfZQFzqVS8bXY4qWx73/wBVOPveyL97GT39u73+fX8lbD+vJpP78T+Tn/7Kmuma1Dd8ZRz27iSJ/dYBgDi1ZTyYA9QR0oC/V550TjHiC/nnSznDdy3MFLNcAswX305+6a9DGvPfYzxPbWd5fm6mSEOVC7s88O+cYHqPtoDM/J+Lf3RP/Af9tb/2dpqQgk/VVg0veexjufc2j9xAHvbuvOvv66ml/v2H7W/wrP6TrEN1EJbeRZI2yAy9Dg4P5QaA7lYzibXUsrOa5k92JC2PpHoi/FmKr9dZOo1266u9xPaaVbnLzOrv9Z2RA48Pfc58lNAdXsl7WLu51D5Pfyb1mQ90e7jXDjLYBRRkMocc881Xzq31DO2XhP5BHp95aeybQRw58fY9uFz+EHyfEsKsPDmtpeWkNxH7sqBsfRPzlPqrblPqKA78rYUkeANefeEOK+IdTEptbpD3W0NuS1X3t2MfeufumvQU/ut8D+aoL9z5xBbWy3vyi4hh3GHb3kiJuwJM43EZxkfaKA7mqa3xNp6Ge47qeFOb4SBlA/hCII4HqOQqm8A8aJqdms6LsYMUkTOdjgAkA+IIKkH18wawfHnadp6WFwq3MM7yRSRpHEyvkspUbiuQq88kk9B4nlWL+560WSHT5JZAVE8u6MHxVVC7vgTu/Fz4igP3xnDxCb6U6e6i19juwfkmfcXf/rFLe/v61o2v8Y8RWU8UFxcKsk2NgCWZBy20ZKpgc/OvRVQ7tv8A2Y0z8D+uFAc3yfi390T/AMB/21X9GEvyaH5Rzm7pO99339o7z3eXvZ6cq7lKA1vtB4wGm2L3G0O+QkanOGdumceAAZj6LipjpcHEt9ALyO6SNXBaOMlELL83andlcHw3tz6+tUPtU4TbUNNkijx3iESx5IALJnkSeQypcZPIEjPKpdwr23SQaclmtu8t5HiGHAyhHRNyr7RZeS7QPawOY50BvXZB2iy6gk0N0oFxb4ywG3eCSDlRyVlYYOMDmOXWqNU17G+AZrGOa5u+Vxc4JXkSi5Le0Ry3sxyR4YHjkVRo7hW91lPwIP5qA5KUpQCo52n3pe/ZfCJEUfWN5/pD7KsdQvjds6jc5/dP7q4qJdv5DRez0E7mTfSP5Rg6UpVcbkUpXaudMkjjjkdCElBKMejAHB/x+BBocXJJpN7m5dmKRzie2mRZFIWRQwBwfdcjyP8Aq+YreNUtLO2sXS52C0UYYTHcgBPsj2sk+0RgcyOWPCpj2c3nd6jFz5OGQ/WpI/nKtdD7oviGUyQ2gR1hX74zlWCSOQQoViMMEUnoern6NWVthwMLx6MoXLWflkk8dM7fg07UuOY7XWGutJQRQoFQJtKpKoVQ+5OoDEZ58+Qbk1XXgHV7HULOb5GDF3rs9xGCRKkkvNyW8mwcMPAcsEYHlGt67G+IZbXVI+7SSRJvvcqIrMdpIw+1QfcbDZx03DxqUUKbTyi3cZ6Xb2OnuIIlRpSse7mXIPNgWOTjarDGcc6lVUftfvOdvF/Hc/kVf79aDp2myTyCOJS7t0A9OpJPID1NVdxrPlR6BwfMbT3tR6vLbb/jd+B1qV9ZSDgjBHUHqPjXyo5ciu9od93NzDJ9CRSfhnDfzSRXRoTRPGp8nFTi4vZnpClfmI+yM+Qr9VeHkxgOP/2Kv/8AlJ/6tqlPYv2eWN9p8kt1AJJBcOgbvJl9kJGQMI4HVm+2qzx1EW0u9VQWY2s4AAJJJjbAAHU1p/3P9lJFpkiyo8bfKpDh1ZTjZFzwwHLkfsoDK/rK6R+9B/LXP+ZU30vQ4bPjKOC3Tu4k91cscbrVmPNiT1JPWr/UXm02X/00WXupO75e3sbZ/wC6Ee/jHXl160BaDXnLsl4KtdRu75buMuIyCuHdcEu4PukZ6CvRteZ+C+IrzSrm6dLCabvmxzSZcbWYgjCHOd1AVr9Y3Sf3B/5ab/urbeH+H4bKBYLdSsaliAWZj7RLHmxJ6k1KP18NQ/3TJ/8Af/y63Ps545uNR7/5RaNbd13e3Pee3u3599R02jp9KgNvvbtYo3kkO1I1Z2J6BVBLH6gDXmLh/tGiTWptSu4pJC28xKpXKE4RMliMhYsr9earHbrq0y2AtreOV3uWw5RHbbGuC2So5Fm2D1G6s92Y8KCx0yCJlAkYd5Lkc978yD6qNqfg0BOOK+3GyvrKe2e2uAJUIBzF7LDmje94MFP1V2vudOKd0c1i55p99i/ikgSKPQNtb8Nqs/cr9EfYKhnHOkTaZxDDf20MjxSkSOI0Yj6Fwvsjqyndz8X9KAuc3ut8D+avOXYrwDa6kt0bpXbujFt2uy+8JN2cdfdFei2fchI5grkfWOVR/wC5002WFb3vYpI8mDG9GXOBLnG4DPh9tAalacO22k6+Le/hSW1kP3p5Oaqrn727D3WwQUbcMcifCvSCKAAAAAOQA6CtC7ZOB/1QsC8a5uLfLx46sP8AaJ65ABA81A8TTsd4mmuLIQ3UcqTW4C7pEcd4nzGywGWGNp+APzqA3+od23/sxpn4H9cKuNRftm02WTVtOaOKR1XZuKoxA+/A8yBgcqAtFKUoCI9qOtXGoavHo1vIYo8oJSPnkr3jFsH2kSPmE8TnPhjvcV9hESWiNppdLqD2gxc7piOfNsgJICMqVwPA+Y6nazwld2+pR6tYo0hGwyBQWKsg25ZBzMbIADjpg5xkV+v9IzdGFjsZDcnkF35Td9S7jz+bgH18aAwmodtlxLpb2bo637N3DMFwSpyHO3qsx9wrjqxIx0FR7LOBBplkFYD5RLh5jy5H5qAj5qAkfEsfGpTP2YardRy6pITHeb1lSEDbKQvPIA9xxhdqnmdvPnjNS7M+OZL6Hu7qGSG5jHtbo3VJB03oSAAemV+zl0A3elKUAqK9o9ts1GU+DhHH1qFP5VNWqpt2u6bzgnA842/pJ/8AkqNcxzDwLzgNVU7tJ/7Jr8/gnFUjgHQbW8syJoVaSN2UsCyuQfaUkqRnqRz+jU3reuybUNtzJEekkeR8UP8AgzfZUKhjnSZquLKfwspU20466PHj9DYJuye1LAq8qjIyu5SCPEZIyMjxzWzapocVxAYHUbMALjAKY90r5Ef/AM6VkKVZqnFZwtzCVL24qOLnNtx27iHy6TJYahEsnzZY2Vh0dd45j6uRHh+endoduH0m+BAOLaYjPmqFgfjkVmL7TIpgoljV9pDLuAOCPEeVdXiiHfY3S/St5h9qMK4UqXu842JF/f8Axig5LEkte88YmvR/3OtuBpUjYGWuX5+JASMDn5dftNeb69Qdg8G3RYj9KSU/zyv92u4rDC9o6vPqYiRSzBI0VR1JOW/vfkrfODuEksoueGmcDe/91f4I/KefkBl10yITGYRr3rAAvgbsDwz/AOegrtV0QpJSc3uWtzxKVS3hbw0iks979DUtV7Nree4eZmkXfzZU2gFvE5IPXqfXPnXFqXB9jaWssvchjGjEGQs2Tj2eROPex4VuVaV2rahss1jHWWQA/BfaP5QlKkIRi5YOVnc3NxVp0Od4ylv0Xh3Ekrn0+2MkscY6u6r+MQP01wVtHZxpve36HHsxAyH4jkv85gfqqshHmkkby5qqjRlUfRMtApSlXR5YKUqT8UduYS5a2023N3IpKlhuKEjqI0QFpAPpZA5csjnQFYpUSTt2vbaRRqOnNGreSyxvjxKiXIfHlkfEVZdPvlmiSVAwWRQwDKVbBGRlTzBoDsUqWcX9tUllezWy2DSiIqN4lYBsqrdBEce9jqelYN/ukXBAOnEE9AZzk/AdzQFvpUU/0iZf92P/ACzf5FWHTLzvYIpSu0yRo+36O5Q2M4GcZx0oDtUqYcZ9s72OoPZpZGdlCEESkM25Q3JBE3TPn4ViZe3+dBuk0qVFHUmVwB9bQAUBZaVqnAvaPbaojdzuSRAC8T43gH5wIOGXPLI6csgZGdroBStd4y48tdMiD3DHc3uRrgyP54GeQH0iQPr5VNV7btSuctY6Wzxg9ds8v2tGFAPpQFspUf0ft/CzCHUrR7ZuWWAf2c+LROAwHqCx9KrVpdpKiyRsro4DKykFWB6EEdRQHNSlaNwj2mfLtSurL5P3fybvPvnebt+yQR+5sG3Oc9TQG80rgvr5IY2lldURAWZmOAAPEmp9wx2tyajetBZ2RaFD7Vw8pUKn0mQRn2jg7Uzk+mCQBSK+bR18a+1H9b7fmgvLi2WwMhhlkj3Cc5bYxXdtEJxnHmetAWClRX/SIm/3W/8ALN/kVunZv2ivqhn32pt+57vGXLbt+/zRcY2evWgN2pSlAKxXFGjfKrSSL5xGU9GHNfyjHwJrK0r41lYZzp1JU5qcd1qecHUgkEYI5EHqD4g+tVfs21i1aPuo0WKfHtDqZMdWDHm3nt8PhzrXu03hvuZ/lCD73Mfa/gv4/Uw5/EN6VpUUpVgykqwOQQSCCOhBHQ1VpujM9BqU4cUtU08Z+j7Guv7g9HUrRuCu0IT7YbkhZeivyCyeh8Ff8h8MdK3mrKE1NZRhLm1qW0/d1Fh/fwFcV1FuRl+kpH2jFctfDXMjHh416r7F4tuh2nqJT9sshry5qEOyaRfouw+wkV6y7L4Nmj2Q84Fb8bLfpoDaKUpQCsJxZqttDbn5UFdW5CMgEuf4IPTH0vCuHizjKOyTHJ5mHsx5/nOfmr+U+HiRG9V1aS5lMkzFmP2AeAUeAHlUWtXUPlWrL7hfCZ3DVWfyxXm/D18jguHDOxVdikkhck7R4DceZx5mqz2X6J3NqZWGGnII/iDIT7cs3wYVPOEuHjeXKx89g9qQ+Sjwz5noPjnwq6RxhQAAAAMADoAOgFdVrTy+dlnx+7UYK2i9Xq/Dp57n6pSlTzHGO4iSQ2dwIs94YZQmOu7Y2zHrnFRn7nLU7ZDcxuyLcyFNm4gF0AOVQnqQ3MqOuR1xyu9SvjXsGgu5GmtZPk0rksy7d0LMeZIAIKEnrjI9KApl7p8cyhZY0kUMrAMoIDKcqQD0IPjXYrzpdX2t8POhmkM1uW2jc5kgblnaC3txHAJHu9D1wavXDutpeWsNzHkLKgYA9V81PqDkfVQGRxUO7X/2xaX/ANP/AGhquNQ7tf8A2xaX/wBP/aGoC4Yr7SlAQ7Uv27Rfgf2Y1cCK888eaVLc8V9zBMYJHEYWVSwK4gycFSDzAI5HxrHdoOg6hp0kMd3f3U1tPyZ1kmYDB++L3byYLBSCASAfqNAZrg2NF4vlFljuAZ92z3Avd+0BjltE20DHLpjwq9TzBFZmOFUEk+QAyT9lap2d8B2enwb7UmUzKrGdsEupGV245KnPOB15ZJwMZzia3aSyuUT3nglVfiUYD8pFAQ7gTSTxBq9xeXgLQREERk8uZPcxfxAqsTjqRz9416BihVVCqAqgAAAAAAdAAOgqNfc13S9xeR/PEkbH4FSB+VT9tWigMDxjwbBqNu0M6jODskwN8beDKfsyOhqY9hGuSwXV1pU5/wBUXZBnkrI22ZV9DkMPgx8athqC8FnvuMLqSP3Ea5LEdMAd2T8C5H20Beqg3ZpqEcGv6vLM6pGguWZmOAB8pX/zjxq815k07gw6nqurQLIY5Fa4kj5+wzC4ACyD6JyefgcHnjBA2DU9Tu+J7zuLbdDp8TAu5HXyZx85z82Pw6nxNWbhrhqCwt1gtk2ovU/OdvFnb5zHz+AGAAKk3Y9x18jc6TfRiCRZCI2IC5cnmkhHIseW1/EYGfdzbqA+Goh2Z/tr1T/q/wC0R1bzXmm04Rk1HiHUYY7g25WW5feAxyBMF24Vl67gevhQHpavtRb9YG6/3q/8nJ/nVQez7hCTTrZ4ZLg3BaUybyGGAVRduGZvok9fGgNopSlAKUpQHV1PTUuIXikGVcYPmPIjyIOCPhUL4g0KS0naKTw5q3g6+DD9I8Dmr9WH4n4ajvYdj8mHNHxzU/pU+I/SAaj16PvFlblzwniTtJ8s/wDB793f6kHqj8A8eMXS2uCW3ezHJ87Pgr+fkG6+fmND1XSpLaVopV2sv2EeBU+Knz/TWR4Pv4ILkTXG4iMZRVXJLdATzAAAyfjjyqBSk4T7DYX9Gnc2zeObTKxvnpgulK0OftdgHuQzN8di/mY1zcO9o3yu5WHuNgYMd2/J5AnptHl51YqtBvCZiJcKu4wc5QwlruvU808XxbNRvF+jczj7JGFeseB4tumWS+VrB/VrmvLfaPDt1e+H/wATKfxmLfpr0bq3FJ061s1EQk3RBcbtuNiIOXsnzrslJRWWQ6FCdeap01lv/puVanx1xp8jURxjMzrkE+6g6biPE5zgehz5HFwdr0R9+CQfxWRvz7awHHXEdreqjxd4sqcsMowynn1BIyDz+s1HqV4uD5HqXVjwqrG4j8RTfL5ruzjoalcXLSOzuxZmOSxOST619tbZpHVEUszEBQOpJr8xRFmCqCzMQAAMkk9AAOpqv8DcEi0XvZQDOw+IjB+aD4nzP1Dl1hUqbqM1N/fU7Kll79F+9EZLhHhpbK3CcjI3tSN5nyH8EdB9Z8azlKVbRiorCPOqtWVWbnN5bFKUr6dZ1NW1EQQSTFHcRoWKxrudsDOFXxNTrhbt9sp1Iu82rhjjId42XPs4dV5MB1yAPLrgVCtW1rsw026cvNaRlzzLIXQk+JbumXcfU5oCY9r/AGmW9/AljYbp2klQlgjY5Z2pGCAzMWI6DHxzyrHAWgtZabbW7+/HH7fozEuwz44ZiM+lfOHuALGxbdbW0aP9M7mkHnh5CSAfQ1sFAKh3a/8Ath0v/p/7Q1XGsZqHDNrPMk00EckseNjsoLLg7lwfDDEmgMnSlKAh2pft2i/A/sxqo8d8JpqNjLbtgMRujY/MkGdh+HUH0Y13X4ZtTci6MEZuB0l2jvOQ2j2v4vKsnQEZ7CuMHRpNKusrJEz90G6jaT3sXxU5Yem7wAqzVh5eELNrj5SbaIz7g3e7Rv3DGDu8+QrMUBAeJtHueHtUN/aR77OUncvzQGOWicgexhsFG9AOeCDQdK7b9LmQM05hbHNJEfI/CUFT9Rre5YgwKsAQRgggEEHqCD1Faffdj+lSsWazQE/ubSov4sbBR9lAajxv27RGMwaXvmnk9lZNjBUzy9hWG55PLljODz6HMdjHZ4+nwPNcDFzcYyp6xoOYUn6RPNvgo8DW16BwNY2RzbW0cbfTwWk9R3jktj0zWdoBUO7JP2yap/1P9pWrjWMsOGbWCZ5oYI45ZN291UBm3Hc2T45YA0BqPat2XrqUXewgLdxr7J5ASAfMc/mY9PgeWB7Je1J2cadqJZbhDsjd8hnI5d3JnpKOgJ97ofa96v1hNS4JsbiUyz2sEkhxl2QbjjkMnxwMD6hQGaNed+HeLINP4k1Ka5ZlRnukBVSx3GdSOQ9FavRCrgYrX7rs+0+R2kks7dndizMUGWYnLEnxJJJoDXf1+NL/AHSX+Res1wr2k2eoytFau7OibzujZRjIXqfVhX7/AFtNM/eNt/Jiu/o/CNnaOXtreKJ2XaWRQCRkHGfLIB+qgMvSlKAUpSgFKUoDEcScMxXsWyQYYe4495D+keY8fjgiMa7oEtpL3cq/xWHuuPNT+jqKv1dLVtHiuYjHMoZT9qnwKnwPrUetQVTVblzw3is7R8ktYdnZ4eh58rYOAZduo2/qzD7UcV++K+CZbMluckJPKQDp5Bx80+vQ/krE6JfiC5ilIJEbhiBjJA6gZ9KrknCaybWc4XVtJ0nlSTX0NT7XbbGuXajxkQ/jRof01Xu1x8SWyD5qP+UqP7tfm84w0yaQyy6ckkhxl3it2c4AAyx5nAAH1CsFxrxKt7MkiKyBY9uGxnO5iTyPTmPsqbXqwlDCZmeE8OuKN1GpUhhLP2wa/XNZ2TyyLHGpd2OAo6n/AAHr0Fd3QeHZruTZCvT3mPuIP4R/R1NWLhnhOKyTCe1IR7chHtN6D6K+n2561GpUXU8C84jxSnZrlWs+z1OhwZwOlmO8kw85HM/NTPUJ+lvH0FbVSlWcYqKwjBV7ipcTdSo8tilKVyOgUpSgOK7ukijeSRgqIpZmPRVAySfQAGtc/XO0z9/W/wCPXa4+/Yq//wCUn/q2rz5wjr+kRWiJeafNPOC26RfdILEr/tB0GB08KA9N2l2ksaSRsGR1DKw6MCMgj0IrDa7x5Y2b7Lm5jjf6GSXGemVQEgfEV+bzUFttIea3TYsNmXiQ89oWLdGp5npgA8/Cpz2OcA2t3aNe3qC5mmlk5yEsBg4JKnq7NkknPhjHPIFV0TiO2vEL2s0cyjrsbJXy3L1U/ECubVdXhtojLcSLFGCAWY4GTyHOo1r+ipo3EFg9jmOO7ZUkiBJXDOqOACfdO5WAPRl5eAG3dvH7Cy/8SL+mKA3n9VIu4+Ub17nu+97zPs7Nu7dn6O3nmvzpWrw3MQlt5FljJIDKcqSOR5/GtUf9q/8A9J//AFq6nYT+wsX/ABJv6ZoDaTxjZi5+TG5iE+7b3ZYb93UDHn6V2NZ4ht7RVa5mSFWOFLnAJxnA+qvPfFXDct3rmqfJywmt1+UIF95ihhBC457sMSMeKgeNd3tD40GpaJZSnHfJcbJgPBxGeYHgrD2h8SPA0B6DublY0Z3YKiKWZj0AAyxPoADWvx9pWmMcC+tvrkUD7Tyru8Y/sdef8tP/AFbVK+yPs6sL7ShJcwB5DJIu/dIGwCMY2sBy+FAWiCdXUMjBlYZDKQVI8wRyIrkqNdkhey1i/wBMWRpLeNWkTJ90hkA6cgSsgDY6lRW59rXFPyHS5XU4ll+9ReYZwcsPLagds+YFAbDo/EVtd7/k00c2w4bYwO0+GcfA/ZX51ria2swpup44d+du843YxnHwyPtqJdn6PourW0MrgxX9vGG5jCSt7qnHzlkynwkzVr13ha1vQguoUlCZ27s8s4zjB8cD7KAxn652mfv63/HrO6jq0VvCZppFjiXGXY4UZIC5PqSB9dRLsf4Ns7qfU1uLdJBFMqxhs+wC0wIGD/BX7K3/ALaVxoV0B4dz/XRUBuVlepNGskTB0cBlYdCD0IrG6/xjZ2WPlVxHESMhScuR5hFyxHriuh2cvjRrI+Vsh/m1M+yPhiHVpLvUNQAuJDLtCMTsUkBiSueYAKqoPIBTy6YArmg8XWl6D8luI5SvMqp9sDzKHDAeuKyF/fxwRtLK4SNBlmY8gPMmol2rcPRaPc2d/p69w3eENGpOxsAHkvgGXcrAciCOXXNK7Uz/AOxr3/gn84oDNaNxFbXas1tNHMFOGKMDg9Rnypa8RW8txJbxzI00YJeMH21AIByPiy/bXnvgW+k0Z7K+YsbO/Rkm8kKyMvh4rgOPEguB4mt04BcHirVCDkGJiCOhBeHBHpQFhpSlAKUpQClKUApSlAfmSMMCGAIIwQRkEeII8RU84p7LwcyWeAepiJ5f/LY9P4p5eo6VRaV1zpxmsMl2t5WtZc1J/wAdGedLi1dHKOrK4OCpBDA/A1uPDHZpLNh7nMUfXb/tW+r5g+PP08aqklmjOrsil191ioLL54Y8x9Vc1R4WqTy3kurj2gq1IctKPK+r38jrafp0cEYjiQIg6AfnPmfU867NKVM2M3KTk8t5YpSlD4KUpQClKUBieLbB57C7hjGXlt5UQZAyzIyqMnkOZFYfsr4emstMiguFCyK0hIDBhhnJHNTjoa26lAcV3arLG8bjcjqVYHoQwww+sE1HtP4S1rRpJI9NEV3auxZVkKgqeQywLphsAAlSQcA4HQWalASnhjs/vrnUk1HWGQPFjuoEIIUjJXO0kKqklgAxJPU8ue8cccLjULCa23bC4BRvBWUhlz6ZGD6E1nqUBD/1F4j+Rfqb3UHc7e67/fHu7v3du7fnbt9n/V7sVUuB+GBp9hDbBt5QEs3gzMSzEemTgegFZ6lATvhng+5h4hvryRAIJoyqNvUkktCfdByPcbr5VpHH/YndNfSSaeitBKRIU7xFCPz3AKxGRzJGOm8jw53ulAY3iOzaazuYkGXkglRRkDJZGC8z05kVIOGOHeI7K2Frbx20abmO9mhZlLdT1P8ARNXGlAaN2bdnB0/vZ7iXv7u4OZJOeAM7iFLc2y3MscZwOQxzxXH/AALc6pqlssi7dPhB3MHTczEbnwudwziNOnLBNU6lARzjDsEhW23aaJBcK6kB5eTDOCAWwFIyGzn5vrVU0KSZraE3KhJ9i96AVI3jkxBUkYJGR8a79KAnXZTwdc2M+otcIFE8ytHh1bIBlJztPL316+dZztN0KW80u4t7dQ0r93tBYAHbKjHm3IclNbTSgMJwTpklvp1rDKAJI4UVgCCAQOfMcjU4k4E1TSbuabRxFNbznJgkKjb1IGGZchckBlYHHIjxNipQEgteA9T1S9huNZ7qKGA5W3Qqd3MHGFZgAxC7iWJIGBjqKBx7pMlzptzBCA0kkZVQSACcjxPIVn6UBPtH7OzLw/Hp92oSQK+CCG7t+8do2BHXG4ZweYJHjWv9jnZ3fWF9NLdooRoDGrCRGJIeMqMA5A2qfsFWGlAKUpQClKUApSlAKUpQClKUApSlAKUpQClKUApSlAKUpQClKUApSlAKUpQClKUApSlAKUpQClKUApSlAKUpQClKUApSlAKUpQClK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1044" name="Picture 20" descr="http://www.believe-in-yourself.ca/home/wp-content/uploads/2013/06/heart-and-stroke-foundat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772816"/>
            <a:ext cx="4303863" cy="1865008"/>
          </a:xfrm>
          <a:prstGeom prst="rect">
            <a:avLst/>
          </a:prstGeom>
          <a:noFill/>
        </p:spPr>
      </p:pic>
      <p:pic>
        <p:nvPicPr>
          <p:cNvPr id="1046" name="Picture 22" descr="http://casrai.org/sites/casrai.org/files/styles/organization_list/public/canadian_stroke_networ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86472" y="3900264"/>
            <a:ext cx="53340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17074</TotalTime>
  <Words>653</Words>
  <Application>Microsoft Office PowerPoint</Application>
  <PresentationFormat>On-screen Show (4:3)</PresentationFormat>
  <Paragraphs>420</Paragraphs>
  <Slides>15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Equity</vt:lpstr>
      <vt:lpstr>Slide 1</vt:lpstr>
      <vt:lpstr>Background</vt:lpstr>
      <vt:lpstr>Hypothesis</vt:lpstr>
      <vt:lpstr>Objectives</vt:lpstr>
      <vt:lpstr>INTERSTROKE-Genetics</vt:lpstr>
      <vt:lpstr>Study Characteristics</vt:lpstr>
      <vt:lpstr>Ethnic Distribution</vt:lpstr>
      <vt:lpstr>Methods</vt:lpstr>
      <vt:lpstr>Results</vt:lpstr>
      <vt:lpstr>NOTCH3 &amp; CADASIL</vt:lpstr>
      <vt:lpstr>NOTCH3 CADASIL Mutation Carriers</vt:lpstr>
      <vt:lpstr>Rethinking NOTCH3</vt:lpstr>
      <vt:lpstr>Conclusion</vt:lpstr>
      <vt:lpstr>Conclusion</vt:lpstr>
      <vt:lpstr>Acknowledgements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Exome Sequencing for Rare Variants of Stroke</dc:title>
  <dc:creator>Mike Chong</dc:creator>
  <cp:lastModifiedBy>Stephen Bevan</cp:lastModifiedBy>
  <cp:revision>2975</cp:revision>
  <dcterms:created xsi:type="dcterms:W3CDTF">2013-03-13T19:51:06Z</dcterms:created>
  <dcterms:modified xsi:type="dcterms:W3CDTF">2014-12-08T11:38:42Z</dcterms:modified>
</cp:coreProperties>
</file>