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15" r:id="rId3"/>
    <p:sldId id="313" r:id="rId4"/>
    <p:sldId id="328" r:id="rId5"/>
    <p:sldId id="317" r:id="rId6"/>
    <p:sldId id="318" r:id="rId7"/>
    <p:sldId id="294" r:id="rId8"/>
    <p:sldId id="329" r:id="rId9"/>
    <p:sldId id="312" r:id="rId10"/>
    <p:sldId id="321" r:id="rId11"/>
    <p:sldId id="331" r:id="rId12"/>
    <p:sldId id="332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75" autoAdjust="0"/>
    <p:restoredTop sz="92115" autoAdjust="0"/>
  </p:normalViewPr>
  <p:slideViewPr>
    <p:cSldViewPr>
      <p:cViewPr>
        <p:scale>
          <a:sx n="70" d="100"/>
          <a:sy n="70" d="100"/>
        </p:scale>
        <p:origin x="-2094" y="-8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F99D66-AAC4-42F4-9668-5103FF55D8D0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FBE8A06-602A-489B-AD6B-7106F891785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fr-FR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A0AD02-27A7-4EF5-B1CD-7CD244E6271B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1" eaLnBrk="1" hangingPunct="1">
              <a:spcBef>
                <a:spcPct val="0"/>
              </a:spcBef>
            </a:pPr>
            <a:r>
              <a:rPr lang="en-GB" altLang="fr-FR" smtClean="0">
                <a:solidFill>
                  <a:schemeClr val="bg1"/>
                </a:solidFill>
                <a:latin typeface="Arial" charset="0"/>
                <a:cs typeface="Arial" charset="0"/>
              </a:rPr>
              <a:t>4 major phenotypes with overlapping features</a:t>
            </a:r>
            <a:r>
              <a:rPr lang="et-EE" altLang="fr-FR" smtClean="0">
                <a:solidFill>
                  <a:schemeClr val="bg1"/>
                </a:solidFill>
                <a:latin typeface="Arial" charset="0"/>
                <a:cs typeface="Arial" charset="0"/>
              </a:rPr>
              <a:t>. </a:t>
            </a:r>
            <a:r>
              <a:rPr lang="en-GB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Age of onset perinatal to 50s </a:t>
            </a:r>
          </a:p>
          <a:p>
            <a:pPr eaLnBrk="1" hangingPunct="1">
              <a:spcBef>
                <a:spcPct val="0"/>
              </a:spcBef>
            </a:pPr>
            <a:r>
              <a:rPr lang="en-GB" altLang="fr-FR" smtClean="0"/>
              <a:t>Axenfeld-Rieger anomaly: variable degrees of retinal arterial tortuosity, cataracts, glaucoma, anterior segment dysgenesis of the eye. 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en-GB" alt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Further data </a:t>
            </a:r>
            <a:r>
              <a:rPr lang="et-EE" alt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needed </a:t>
            </a:r>
            <a:r>
              <a:rPr lang="en-GB" alt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to assess genotype – phenotype correlations</a:t>
            </a:r>
          </a:p>
          <a:p>
            <a:pPr marL="0" lvl="2" eaLnBrk="1" hangingPunct="1">
              <a:lnSpc>
                <a:spcPct val="130000"/>
              </a:lnSpc>
              <a:spcBef>
                <a:spcPts val="1200"/>
              </a:spcBef>
            </a:pPr>
            <a:r>
              <a:rPr lang="en-GB" altLang="en-US" smtClean="0">
                <a:solidFill>
                  <a:schemeClr val="bg1"/>
                </a:solidFill>
                <a:latin typeface="Arial" charset="0"/>
                <a:cs typeface="Arial" charset="0"/>
              </a:rPr>
              <a:t>HANAC: </a:t>
            </a:r>
            <a:r>
              <a:rPr lang="en-GB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nephropathy, aneurysms, muscle cramps, arrythmia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5F0BEB-3C60-4123-B6E9-9D44878592AE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fr-FR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18FCFF-FA38-43C7-B80A-BAD6AFCA7E90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fr-FR" smtClean="0"/>
              <a:t>Regional association plot for deep ICH meta-analysis</a:t>
            </a:r>
            <a:r>
              <a:rPr lang="et-EE" altLang="fr-FR" smtClean="0"/>
              <a:t>: </a:t>
            </a:r>
            <a:r>
              <a:rPr lang="en-GB" altLang="fr-FR" smtClean="0"/>
              <a:t>Dots mark individual SNPs; y-axis: p-value for association between each SNP and deep ICH; x-axis: position of SNPs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68B4CE-2BBB-4BC4-ACCD-B64DC053F171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fr-FR" smtClean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27FE62-B204-4CF3-BBC7-89960B9E229F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7D3E3-45B5-4596-A62B-32441DBABF34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07F5E-F71F-49B7-9428-BAC59A281D2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23283-70C5-4E8A-8C82-708B929EE24F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9726F-B565-4477-BFC5-2C457600C6C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D7237-32BF-42C3-B383-14D656F88FDF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D196F-B6F7-412C-A2DA-3EB8E0DDC91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91AB6-AD88-42BC-AAD1-32FD43BCB5A3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D6F78-EEE7-4EC3-BB67-A36CD4A0DB3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BD06B-E755-47A4-AEED-4155AE966FCB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FBBD8-1341-418D-A904-DF0713BECAD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4D62B-0F0B-4AFA-AF4E-D7A21B61F487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7C211-1646-4013-97B6-2A0E7A953E1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C865D-B1DE-4E88-9CE8-BE1901AE8AA3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AE61F-B9A3-4FEA-A21D-199DF7C87FB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021E9-2ED3-482B-8280-9E7ABFEDC657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CD5A5-DB4F-4A88-A3BE-DAFC5D7879F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CF283-0BB3-48DE-8E5F-97C2D279DE5B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63B5C-0E5E-4C1A-82FB-69A694CB39F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9E030-DD5E-4837-995A-EB98C80D1E83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55BB8-6D03-457A-A2AA-48EBC6035F6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4DCA5-2F43-41B2-A1E2-9644439E3031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2100A-9393-4234-8D06-D4EFA620E66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title style</a:t>
            </a:r>
            <a:endParaRPr lang="en-GB" altLang="fr-F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text styles</a:t>
            </a:r>
          </a:p>
          <a:p>
            <a:pPr lvl="1"/>
            <a:r>
              <a:rPr lang="en-US" altLang="fr-FR" smtClean="0"/>
              <a:t>Second level</a:t>
            </a:r>
          </a:p>
          <a:p>
            <a:pPr lvl="2"/>
            <a:r>
              <a:rPr lang="en-US" altLang="fr-FR" smtClean="0"/>
              <a:t>Third level</a:t>
            </a:r>
          </a:p>
          <a:p>
            <a:pPr lvl="3"/>
            <a:r>
              <a:rPr lang="en-US" altLang="fr-FR" smtClean="0"/>
              <a:t>Fourth level</a:t>
            </a:r>
          </a:p>
          <a:p>
            <a:pPr lvl="4"/>
            <a:r>
              <a:rPr lang="en-US" altLang="fr-FR" smtClean="0"/>
              <a:t>Fifth level</a:t>
            </a:r>
            <a:endParaRPr lang="en-GB" alt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3DAF3F-421E-473D-85CD-17F07B37DFBF}" type="datetimeFigureOut">
              <a:rPr lang="en-GB"/>
              <a:pPr>
                <a:defRPr/>
              </a:pPr>
              <a:t>08/12/2014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D693AE-4334-49AF-9B8D-78EEE664816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17487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fr-FR" sz="32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Associations of common variation in </a:t>
            </a:r>
            <a:r>
              <a:rPr lang="en-US" altLang="fr-FR" sz="3200" b="1" i="1" smtClean="0">
                <a:solidFill>
                  <a:srgbClr val="FFFF00"/>
                </a:solidFill>
                <a:latin typeface="Arial" charset="0"/>
                <a:cs typeface="Arial" charset="0"/>
              </a:rPr>
              <a:t>COL4A1</a:t>
            </a:r>
            <a:r>
              <a:rPr lang="et-EE" altLang="fr-FR" sz="3200" b="1" i="1" smtClean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altLang="fr-FR" sz="3200" b="1" i="1" smtClean="0">
                <a:solidFill>
                  <a:srgbClr val="FFFF00"/>
                </a:solidFill>
                <a:latin typeface="Arial" charset="0"/>
                <a:cs typeface="Arial" charset="0"/>
              </a:rPr>
              <a:t>/</a:t>
            </a:r>
            <a:r>
              <a:rPr lang="et-EE" altLang="fr-FR" sz="3200" b="1" i="1" smtClean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n-US" altLang="fr-FR" sz="3200" b="1" i="1" smtClean="0">
                <a:solidFill>
                  <a:srgbClr val="FFFF00"/>
                </a:solidFill>
                <a:latin typeface="Arial" charset="0"/>
                <a:cs typeface="Arial" charset="0"/>
              </a:rPr>
              <a:t>COL4A2</a:t>
            </a:r>
            <a:r>
              <a:rPr lang="en-US" altLang="fr-FR" sz="32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 </a:t>
            </a:r>
            <a:r>
              <a:rPr lang="et-EE" altLang="fr-FR" sz="3200" b="1" smtClean="0">
                <a:solidFill>
                  <a:srgbClr val="FFFF00"/>
                </a:solidFill>
                <a:latin typeface="Arial" charset="0"/>
                <a:cs typeface="Arial" charset="0"/>
              </a:rPr>
              <a:t/>
            </a:r>
            <a:br>
              <a:rPr lang="et-EE" altLang="fr-FR" sz="3200" b="1" smtClean="0">
                <a:solidFill>
                  <a:srgbClr val="FFFF00"/>
                </a:solidFill>
                <a:latin typeface="Arial" charset="0"/>
                <a:cs typeface="Arial" charset="0"/>
              </a:rPr>
            </a:br>
            <a:r>
              <a:rPr lang="en-US" altLang="fr-FR" sz="32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with cerebral small vessel disease</a:t>
            </a:r>
            <a:r>
              <a:rPr lang="en-GB" altLang="fr-FR" sz="2800" smtClean="0">
                <a:solidFill>
                  <a:srgbClr val="FFFF00"/>
                </a:solidFill>
                <a:latin typeface="Arial" charset="0"/>
                <a:cs typeface="Arial" charset="0"/>
              </a:rPr>
              <a:t> </a:t>
            </a:r>
            <a:br>
              <a:rPr lang="en-GB" altLang="fr-FR" sz="2800" smtClean="0">
                <a:solidFill>
                  <a:srgbClr val="FFFF00"/>
                </a:solidFill>
                <a:latin typeface="Arial" charset="0"/>
                <a:cs typeface="Arial" charset="0"/>
              </a:rPr>
            </a:br>
            <a:r>
              <a:rPr lang="en-GB" altLang="fr-FR" sz="2800" smtClean="0">
                <a:solidFill>
                  <a:srgbClr val="FFFF00"/>
                </a:solidFill>
                <a:latin typeface="Arial" charset="0"/>
                <a:cs typeface="Arial" charset="0"/>
              </a:rPr>
              <a:t> </a:t>
            </a:r>
            <a:endParaRPr lang="en-GB" altLang="fr-FR" sz="2800" smtClean="0">
              <a:latin typeface="Arial" charset="0"/>
              <a:cs typeface="Arial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3213" y="4221163"/>
            <a:ext cx="3889375" cy="10795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 smtClean="0">
                <a:solidFill>
                  <a:schemeClr val="bg1"/>
                </a:solidFill>
              </a:rPr>
              <a:t>Kristiina Rannikmäe</a:t>
            </a:r>
            <a:endParaRPr lang="et-EE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t-EE" dirty="0" smtClean="0">
                <a:solidFill>
                  <a:schemeClr val="bg1"/>
                </a:solidFill>
              </a:rPr>
              <a:t>University of Edinburgh</a:t>
            </a:r>
            <a:endParaRPr lang="en-GB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052" name="Picture 5" descr="BIGCRE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39050" y="174625"/>
            <a:ext cx="121761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331788"/>
            <a:ext cx="9144000" cy="1143000"/>
          </a:xfrm>
        </p:spPr>
        <p:txBody>
          <a:bodyPr/>
          <a:lstStyle/>
          <a:p>
            <a:pPr eaLnBrk="1" hangingPunct="1"/>
            <a:r>
              <a:rPr lang="et-EE" altLang="fr-FR" sz="40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Background</a:t>
            </a:r>
            <a:endParaRPr lang="en-GB" altLang="fr-FR" sz="4000" b="1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250825" y="1524000"/>
            <a:ext cx="8642350" cy="4784725"/>
          </a:xfrm>
        </p:spPr>
        <p:txBody>
          <a:bodyPr/>
          <a:lstStyle/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en-GB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C</a:t>
            </a:r>
            <a:r>
              <a:rPr lang="en-GB" altLang="fr-FR" sz="2800" i="1" smtClean="0">
                <a:solidFill>
                  <a:schemeClr val="bg1"/>
                </a:solidFill>
                <a:latin typeface="Arial" charset="0"/>
                <a:cs typeface="Arial" charset="0"/>
              </a:rPr>
              <a:t>OL4A1 &amp; COL4A2</a:t>
            </a:r>
            <a:r>
              <a:rPr lang="et-EE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 encode collagen IV </a:t>
            </a:r>
            <a:r>
              <a:rPr lang="el-GR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α</a:t>
            </a:r>
            <a:r>
              <a:rPr lang="en-GB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1 and </a:t>
            </a:r>
            <a:r>
              <a:rPr lang="el-GR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α</a:t>
            </a:r>
            <a:r>
              <a:rPr lang="en-GB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2</a:t>
            </a:r>
            <a:r>
              <a:rPr lang="et-EE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GB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chains</a:t>
            </a:r>
            <a:r>
              <a:rPr lang="et-EE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GB" altLang="fr-FR" sz="280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et-EE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GB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basement membrane component</a:t>
            </a:r>
            <a:r>
              <a:rPr lang="et-EE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s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et-EE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In </a:t>
            </a:r>
            <a:r>
              <a:rPr lang="en-GB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blood vessels, basement membrane</a:t>
            </a:r>
            <a:r>
              <a:rPr lang="et-EE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GB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separate</a:t>
            </a:r>
            <a:r>
              <a:rPr lang="et-EE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s</a:t>
            </a:r>
            <a:r>
              <a:rPr lang="en-GB" altLang="fr-FR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 smooth muscle from endothelium</a:t>
            </a:r>
            <a:endParaRPr lang="et-EE" altLang="fr-FR" sz="28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en-GB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Rare</a:t>
            </a:r>
            <a:r>
              <a:rPr lang="en-GB" altLang="en-US" sz="2800" i="1" smtClean="0">
                <a:solidFill>
                  <a:schemeClr val="bg1"/>
                </a:solidFill>
                <a:latin typeface="Arial" charset="0"/>
                <a:cs typeface="Arial" charset="0"/>
              </a:rPr>
              <a:t> COL4A1 &amp; COL4A2</a:t>
            </a:r>
            <a:r>
              <a:rPr lang="et-EE" altLang="en-US" sz="2800" i="1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GB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mutations</a:t>
            </a:r>
            <a:r>
              <a:rPr lang="et-EE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 cause </a:t>
            </a:r>
            <a:r>
              <a:rPr lang="en-GB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hereditary</a:t>
            </a:r>
            <a:r>
              <a:rPr lang="et-EE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GB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disorders</a:t>
            </a:r>
            <a:r>
              <a:rPr lang="et-EE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, including</a:t>
            </a:r>
            <a:r>
              <a:rPr lang="en-GB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 autosomal dominant cerebral </a:t>
            </a:r>
            <a:r>
              <a:rPr lang="et-EE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small vessel disease (</a:t>
            </a:r>
            <a:r>
              <a:rPr lang="en-GB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SVD</a:t>
            </a:r>
            <a:r>
              <a:rPr lang="et-EE" altLang="en-US" sz="2800" smtClean="0">
                <a:solidFill>
                  <a:schemeClr val="bg1"/>
                </a:solidFill>
                <a:latin typeface="Arial" charset="0"/>
                <a:cs typeface="Arial" charset="0"/>
              </a:rPr>
              <a:t>)</a:t>
            </a:r>
            <a:endParaRPr lang="en-GB" altLang="en-US" sz="2800" i="1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endParaRPr lang="en-GB" altLang="fr-FR" sz="280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0" y="404813"/>
            <a:ext cx="9144000" cy="1143000"/>
          </a:xfrm>
        </p:spPr>
        <p:txBody>
          <a:bodyPr/>
          <a:lstStyle/>
          <a:p>
            <a:pPr eaLnBrk="1" hangingPunct="1"/>
            <a:r>
              <a:rPr lang="en-GB" altLang="fr-FR" sz="40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Collagen IV genes </a:t>
            </a:r>
            <a:br>
              <a:rPr lang="en-GB" altLang="fr-FR" sz="4000" b="1" smtClean="0">
                <a:solidFill>
                  <a:srgbClr val="FFFF00"/>
                </a:solidFill>
                <a:latin typeface="Arial" charset="0"/>
                <a:cs typeface="Arial" charset="0"/>
              </a:rPr>
            </a:br>
            <a:r>
              <a:rPr lang="en-GB" altLang="fr-FR" sz="40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&amp; inherited cerebrovascular disease</a:t>
            </a:r>
            <a:endParaRPr lang="en-GB" altLang="fr-FR" sz="4000" smtClean="0">
              <a:latin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628775"/>
            <a:ext cx="8937625" cy="504031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8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COL4A1</a:t>
            </a:r>
            <a:r>
              <a:rPr lang="en-GB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t-EE" sz="2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 eaLnBrk="1" fontAlgn="auto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t-EE" altLang="en-US" sz="2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Imaging phenotype</a:t>
            </a:r>
            <a:r>
              <a:rPr lang="et-EE" altLang="en-US" sz="2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GB" altLang="en-US" sz="2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deep ICHs</a:t>
            </a:r>
            <a:r>
              <a:rPr lang="et-EE" altLang="en-US" sz="2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&amp; BMBs,</a:t>
            </a:r>
            <a:r>
              <a:rPr lang="en-GB" altLang="en-US" sz="2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lacunar infarcts</a:t>
            </a:r>
            <a:r>
              <a:rPr lang="et-EE" altLang="en-US" sz="2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WMHs</a:t>
            </a:r>
            <a:endParaRPr lang="en-GB" altLang="en-US" sz="25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t-EE" sz="2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phenotype</a:t>
            </a:r>
            <a:r>
              <a:rPr lang="et-EE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GB" sz="25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fontAlgn="auto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Perinatal haemorrhage with porencephaly</a:t>
            </a:r>
          </a:p>
          <a:p>
            <a:pPr lvl="1" eaLnBrk="1" fontAlgn="auto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SVD with infantile</a:t>
            </a:r>
            <a:r>
              <a:rPr lang="et-EE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adult</a:t>
            </a:r>
            <a:r>
              <a:rPr lang="et-EE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onset haemorrhage </a:t>
            </a:r>
          </a:p>
          <a:p>
            <a:pPr lvl="1" eaLnBrk="1" fontAlgn="auto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SVD with Axenfeld-Rieger anomaly</a:t>
            </a:r>
          </a:p>
          <a:p>
            <a:pPr lvl="1" eaLnBrk="1" fontAlgn="auto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HANAC syndrome</a:t>
            </a:r>
            <a:r>
              <a:rPr lang="et-EE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(h</a:t>
            </a:r>
            <a:r>
              <a:rPr lang="en-GB" sz="2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ereditary angiopathy with nephropathy, aneurysms, and muscle cramps</a:t>
            </a:r>
            <a:r>
              <a:rPr lang="et-EE" sz="2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GB" sz="25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8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COL4A2</a:t>
            </a:r>
            <a:r>
              <a:rPr lang="en-GB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GB" sz="25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</a:t>
            </a:r>
            <a:r>
              <a:rPr lang="en-GB" sz="2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imilar phenotypes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t-EE" altLang="fr-FR" b="1" smtClean="0">
                <a:solidFill>
                  <a:srgbClr val="FFFF00"/>
                </a:solidFill>
                <a:latin typeface="Arial" charset="0"/>
                <a:cs typeface="Arial" charset="0"/>
              </a:rPr>
              <a:t>Aim</a:t>
            </a:r>
            <a:endParaRPr lang="en-GB" altLang="fr-FR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484313"/>
            <a:ext cx="8893175" cy="4897437"/>
          </a:xfrm>
        </p:spPr>
        <p:txBody>
          <a:bodyPr rtlCol="0">
            <a:normAutofit lnSpcReduction="10000"/>
          </a:bodyPr>
          <a:lstStyle/>
          <a:p>
            <a:pPr marL="177800" indent="-1778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alt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Some genes causing </a:t>
            </a:r>
            <a:r>
              <a:rPr lang="et-EE" alt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hereditary</a:t>
            </a:r>
            <a:r>
              <a:rPr lang="en-GB" alt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alt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GB" alt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isorders</a:t>
            </a:r>
            <a:r>
              <a:rPr lang="et-EE" alt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are </a:t>
            </a:r>
            <a:r>
              <a:rPr lang="en-GB" alt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also </a:t>
            </a:r>
            <a:r>
              <a:rPr lang="et-EE" alt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associated with risk of  sporadic</a:t>
            </a:r>
            <a:r>
              <a:rPr lang="en-GB" alt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disease</a:t>
            </a:r>
            <a:endParaRPr lang="et-EE" altLang="en-US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77800" indent="-1778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aimed to test the hypothesis that </a:t>
            </a:r>
            <a:r>
              <a:rPr lang="et-EE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single</a:t>
            </a:r>
            <a:r>
              <a:rPr lang="et-EE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nucleotide</a:t>
            </a:r>
            <a:r>
              <a:rPr lang="et-EE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polymorphisms</a:t>
            </a:r>
            <a:r>
              <a:rPr lang="et-EE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(SNPs) in </a:t>
            </a:r>
            <a:r>
              <a:rPr lang="et-EE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COL4A1 </a:t>
            </a:r>
            <a:r>
              <a:rPr lang="et-EE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t-EE" sz="28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COL4A2</a:t>
            </a:r>
            <a:r>
              <a:rPr lang="et-EE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are associated with sporadic cerebrovascular disease, especially cerebral SVD:</a:t>
            </a:r>
          </a:p>
          <a:p>
            <a:pPr marL="1257300" lvl="3" indent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Tx/>
              <a:buChar char="-"/>
              <a:defRPr/>
            </a:pP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Deep</a:t>
            </a: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intracerebral</a:t>
            </a: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haemorrhage</a:t>
            </a: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(ICH)</a:t>
            </a:r>
          </a:p>
          <a:p>
            <a:pPr marL="1257300" lvl="3" indent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Tx/>
              <a:buChar char="-"/>
              <a:defRPr/>
            </a:pP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Lacunar</a:t>
            </a: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ischaemic</a:t>
            </a: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stroke</a:t>
            </a: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1257300" lvl="3" indent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Tx/>
              <a:buChar char="-"/>
              <a:defRPr/>
            </a:pP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White</a:t>
            </a: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matter</a:t>
            </a: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t-EE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hyperintensities</a:t>
            </a:r>
            <a:r>
              <a:rPr lang="et-E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(WMHs)</a:t>
            </a:r>
            <a:endParaRPr lang="et-EE" altLang="en-US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Arial" panose="020B0604020202020204" pitchFamily="34" charset="0"/>
              <a:buNone/>
              <a:defRPr/>
            </a:pPr>
            <a:endParaRPr lang="et-EE" alt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0" y="331788"/>
            <a:ext cx="9144000" cy="1143000"/>
          </a:xfrm>
        </p:spPr>
        <p:txBody>
          <a:bodyPr/>
          <a:lstStyle/>
          <a:p>
            <a:pPr eaLnBrk="1" hangingPunct="1"/>
            <a:r>
              <a:rPr lang="et-EE" altLang="fr-FR" sz="40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Methods</a:t>
            </a:r>
            <a:endParaRPr lang="en-GB" altLang="fr-FR" sz="4000" b="1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20000"/>
              </a:lnSpc>
            </a:pPr>
            <a:endParaRPr lang="en-GB" altLang="en-US" sz="2000" smtClean="0">
              <a:solidFill>
                <a:schemeClr val="bg1"/>
              </a:solidFill>
            </a:endParaRPr>
          </a:p>
          <a:p>
            <a:pPr eaLnBrk="1" hangingPunct="1"/>
            <a:endParaRPr lang="en-GB" altLang="fr-FR" smtClean="0"/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107950" y="1412875"/>
            <a:ext cx="8856663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200"/>
              </a:spcAft>
              <a:buFont typeface="Arial" charset="0"/>
              <a:buChar char="•"/>
            </a:pPr>
            <a:r>
              <a:rPr lang="et-EE" altLang="en-US" sz="2600">
                <a:solidFill>
                  <a:schemeClr val="bg1"/>
                </a:solidFill>
              </a:rPr>
              <a:t>We c</a:t>
            </a:r>
            <a:r>
              <a:rPr lang="en-GB" altLang="en-US" sz="2600">
                <a:solidFill>
                  <a:schemeClr val="bg1"/>
                </a:solidFill>
              </a:rPr>
              <a:t>ollected</a:t>
            </a:r>
            <a:r>
              <a:rPr lang="et-EE" altLang="en-US" sz="2600">
                <a:solidFill>
                  <a:schemeClr val="bg1"/>
                </a:solidFill>
              </a:rPr>
              <a:t> existing GWAS </a:t>
            </a:r>
            <a:r>
              <a:rPr lang="en-GB" altLang="en-US" sz="2600">
                <a:solidFill>
                  <a:schemeClr val="bg1"/>
                </a:solidFill>
              </a:rPr>
              <a:t>data on </a:t>
            </a:r>
            <a:r>
              <a:rPr lang="et-EE" altLang="en-US" sz="2600">
                <a:solidFill>
                  <a:schemeClr val="bg1"/>
                </a:solidFill>
              </a:rPr>
              <a:t>common SNPs</a:t>
            </a:r>
            <a:r>
              <a:rPr lang="en-GB" altLang="en-US" sz="2600">
                <a:solidFill>
                  <a:schemeClr val="bg1"/>
                </a:solidFill>
              </a:rPr>
              <a:t> in </a:t>
            </a:r>
            <a:r>
              <a:rPr lang="en-GB" altLang="en-US" sz="2600" i="1">
                <a:solidFill>
                  <a:schemeClr val="bg1"/>
                </a:solidFill>
              </a:rPr>
              <a:t>COL4A1</a:t>
            </a:r>
            <a:r>
              <a:rPr lang="et-EE" altLang="en-US" sz="2600" i="1">
                <a:solidFill>
                  <a:schemeClr val="bg1"/>
                </a:solidFill>
              </a:rPr>
              <a:t> </a:t>
            </a:r>
            <a:r>
              <a:rPr lang="et-EE" altLang="en-US" sz="2600">
                <a:solidFill>
                  <a:schemeClr val="bg1"/>
                </a:solidFill>
              </a:rPr>
              <a:t>/ </a:t>
            </a:r>
            <a:r>
              <a:rPr lang="en-GB" altLang="en-US" sz="2600" i="1">
                <a:solidFill>
                  <a:schemeClr val="bg1"/>
                </a:solidFill>
              </a:rPr>
              <a:t>COL4A2</a:t>
            </a:r>
            <a:r>
              <a:rPr lang="en-GB" altLang="en-US" sz="2600">
                <a:solidFill>
                  <a:schemeClr val="bg1"/>
                </a:solidFill>
              </a:rPr>
              <a:t> </a:t>
            </a:r>
            <a:r>
              <a:rPr lang="et-EE" altLang="en-US" sz="2600">
                <a:solidFill>
                  <a:schemeClr val="bg1"/>
                </a:solidFill>
              </a:rPr>
              <a:t>from </a:t>
            </a:r>
            <a:r>
              <a:rPr lang="en-GB" altLang="en-US" sz="2600">
                <a:solidFill>
                  <a:schemeClr val="bg1"/>
                </a:solidFill>
              </a:rPr>
              <a:t>European</a:t>
            </a:r>
            <a:r>
              <a:rPr lang="et-EE" altLang="en-US" sz="2600">
                <a:solidFill>
                  <a:schemeClr val="bg1"/>
                </a:solidFill>
              </a:rPr>
              <a:t>-</a:t>
            </a:r>
            <a:r>
              <a:rPr lang="en-GB" altLang="en-US" sz="2600">
                <a:solidFill>
                  <a:schemeClr val="bg1"/>
                </a:solidFill>
              </a:rPr>
              <a:t>origin</a:t>
            </a:r>
            <a:r>
              <a:rPr lang="et-EE" altLang="en-US" sz="2600">
                <a:solidFill>
                  <a:schemeClr val="bg1"/>
                </a:solidFill>
              </a:rPr>
              <a:t> </a:t>
            </a:r>
            <a:r>
              <a:rPr lang="en-GB" altLang="en-US" sz="2600">
                <a:solidFill>
                  <a:schemeClr val="bg1"/>
                </a:solidFill>
              </a:rPr>
              <a:t>cohorts</a:t>
            </a:r>
            <a:r>
              <a:rPr lang="et-EE" altLang="en-US" sz="2600">
                <a:solidFill>
                  <a:schemeClr val="bg1"/>
                </a:solidFill>
              </a:rPr>
              <a:t> with:</a:t>
            </a:r>
          </a:p>
          <a:p>
            <a:pPr marL="1371600" lvl="2" indent="-457200">
              <a:lnSpc>
                <a:spcPct val="150000"/>
              </a:lnSpc>
              <a:spcAft>
                <a:spcPts val="200"/>
              </a:spcAft>
              <a:buFontTx/>
              <a:buChar char="-"/>
            </a:pPr>
            <a:r>
              <a:rPr lang="et-EE" altLang="en-US" sz="2400">
                <a:solidFill>
                  <a:schemeClr val="bg1"/>
                </a:solidFill>
              </a:rPr>
              <a:t>ICH and subtypes (deep and lobar)</a:t>
            </a:r>
          </a:p>
          <a:p>
            <a:pPr marL="1371600" lvl="2" indent="-457200">
              <a:lnSpc>
                <a:spcPct val="150000"/>
              </a:lnSpc>
              <a:spcAft>
                <a:spcPts val="200"/>
              </a:spcAft>
              <a:buFontTx/>
              <a:buChar char="-"/>
            </a:pPr>
            <a:r>
              <a:rPr lang="et-EE" altLang="en-US" sz="2400">
                <a:solidFill>
                  <a:schemeClr val="bg1"/>
                </a:solidFill>
              </a:rPr>
              <a:t>Ischaemic stroke and subtypes (TOAST)</a:t>
            </a:r>
          </a:p>
          <a:p>
            <a:pPr marL="1371600" lvl="2" indent="-45720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et-EE" altLang="en-US" sz="2400">
                <a:solidFill>
                  <a:schemeClr val="bg1"/>
                </a:solidFill>
              </a:rPr>
              <a:t>WMHs in ischaemic stroke &amp; general population </a:t>
            </a:r>
          </a:p>
          <a:p>
            <a:pPr marL="457200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t-EE" altLang="en-US" sz="2600">
                <a:solidFill>
                  <a:schemeClr val="bg1"/>
                </a:solidFill>
              </a:rPr>
              <a:t>We p</a:t>
            </a:r>
            <a:r>
              <a:rPr lang="en-GB" altLang="fr-FR" sz="2600">
                <a:solidFill>
                  <a:schemeClr val="bg1"/>
                </a:solidFill>
              </a:rPr>
              <a:t>erformed meta-analyses to assess the association between SNPs and these cerebrovascular disease phenotypes</a:t>
            </a:r>
            <a:endParaRPr lang="et-EE" altLang="fr-FR" sz="2600">
              <a:solidFill>
                <a:schemeClr val="bg1"/>
              </a:solidFill>
            </a:endParaRPr>
          </a:p>
          <a:p>
            <a:pPr marL="457200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endParaRPr lang="en-GB" altLang="fr-FR" sz="26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0" y="331788"/>
            <a:ext cx="9144000" cy="1143000"/>
          </a:xfrm>
        </p:spPr>
        <p:txBody>
          <a:bodyPr/>
          <a:lstStyle/>
          <a:p>
            <a:pPr eaLnBrk="1" hangingPunct="1"/>
            <a:r>
              <a:rPr lang="et-EE" altLang="fr-FR" sz="40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Methods</a:t>
            </a:r>
            <a:endParaRPr lang="en-GB" altLang="fr-FR" sz="4000" b="1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9388" y="1628775"/>
          <a:ext cx="8785225" cy="307816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04321"/>
                <a:gridCol w="1728241"/>
                <a:gridCol w="4752663"/>
              </a:tblGrid>
              <a:tr h="504001">
                <a:tc>
                  <a:txBody>
                    <a:bodyPr/>
                    <a:lstStyle/>
                    <a:p>
                      <a:pPr algn="l"/>
                      <a:r>
                        <a:rPr lang="et-EE" sz="2400" dirty="0" err="1" smtClean="0"/>
                        <a:t>Phenotype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Cohorts 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Subjects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</a:tr>
              <a:tr h="508439">
                <a:tc>
                  <a:txBody>
                    <a:bodyPr/>
                    <a:lstStyle/>
                    <a:p>
                      <a:pPr algn="l"/>
                      <a:r>
                        <a:rPr lang="et-EE" sz="2400" dirty="0" smtClean="0"/>
                        <a:t>ICH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1545</a:t>
                      </a:r>
                      <a:r>
                        <a:rPr lang="et-EE" sz="2400" dirty="0" smtClean="0"/>
                        <a:t> cases </a:t>
                      </a:r>
                      <a:r>
                        <a:rPr lang="en-GB" sz="2400" dirty="0" smtClean="0"/>
                        <a:t>+</a:t>
                      </a:r>
                      <a:r>
                        <a:rPr lang="en-GB" sz="2400" baseline="0" dirty="0" smtClean="0"/>
                        <a:t> </a:t>
                      </a:r>
                      <a:r>
                        <a:rPr lang="en-GB" sz="2400" dirty="0" smtClean="0"/>
                        <a:t>1485</a:t>
                      </a:r>
                      <a:r>
                        <a:rPr lang="et-EE" sz="2400" dirty="0" smtClean="0"/>
                        <a:t> controls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</a:tr>
              <a:tr h="734411">
                <a:tc>
                  <a:txBody>
                    <a:bodyPr/>
                    <a:lstStyle/>
                    <a:p>
                      <a:pPr algn="l"/>
                      <a:r>
                        <a:rPr lang="en-GB" sz="2400" dirty="0" smtClean="0"/>
                        <a:t>I</a:t>
                      </a:r>
                      <a:r>
                        <a:rPr lang="et-EE" sz="2400" dirty="0" err="1" smtClean="0"/>
                        <a:t>schaemic</a:t>
                      </a:r>
                      <a:r>
                        <a:rPr lang="et-EE" sz="2400" baseline="0" dirty="0" smtClean="0"/>
                        <a:t> </a:t>
                      </a:r>
                      <a:r>
                        <a:rPr lang="et-EE" sz="2400" baseline="0" dirty="0" err="1" smtClean="0"/>
                        <a:t>stroke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15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2400" dirty="0" smtClean="0"/>
                        <a:t>12</a:t>
                      </a:r>
                      <a:r>
                        <a:rPr lang="en-GB" sz="2400" dirty="0" smtClean="0"/>
                        <a:t>3</a:t>
                      </a:r>
                      <a:r>
                        <a:rPr lang="et-EE" sz="2400" dirty="0" smtClean="0"/>
                        <a:t>89 cases </a:t>
                      </a:r>
                      <a:r>
                        <a:rPr lang="en-GB" sz="2400" dirty="0" smtClean="0"/>
                        <a:t>+</a:t>
                      </a:r>
                      <a:r>
                        <a:rPr lang="et-EE" sz="2400" dirty="0" smtClean="0"/>
                        <a:t> 62004 controls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</a:tr>
              <a:tr h="508439">
                <a:tc rowSpan="2">
                  <a:txBody>
                    <a:bodyPr/>
                    <a:lstStyle/>
                    <a:p>
                      <a:pPr algn="l"/>
                      <a:r>
                        <a:rPr lang="et-EE" sz="2400" dirty="0" smtClean="0"/>
                        <a:t>WMH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7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93</a:t>
                      </a:r>
                      <a:r>
                        <a:rPr lang="et-EE" sz="2400" dirty="0" smtClean="0"/>
                        <a:t>61</a:t>
                      </a:r>
                      <a:r>
                        <a:rPr lang="en-GB" sz="2400" baseline="0" dirty="0" smtClean="0"/>
                        <a:t> in </a:t>
                      </a:r>
                      <a:r>
                        <a:rPr lang="et-EE" sz="2400" baseline="0" dirty="0" err="1" smtClean="0"/>
                        <a:t>population-</a:t>
                      </a:r>
                      <a:r>
                        <a:rPr lang="en-GB" sz="2400" baseline="0" dirty="0" smtClean="0"/>
                        <a:t>based studies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</a:tr>
              <a:tr h="822873">
                <a:tc vMerge="1"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9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15" marB="4571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n-GB" sz="2400" dirty="0" smtClean="0"/>
                        <a:t>27</a:t>
                      </a:r>
                      <a:r>
                        <a:rPr lang="et-EE" sz="2400" dirty="0" smtClean="0"/>
                        <a:t>33</a:t>
                      </a:r>
                      <a:r>
                        <a:rPr lang="et-EE" sz="2400" baseline="0" dirty="0" smtClean="0"/>
                        <a:t> </a:t>
                      </a:r>
                      <a:r>
                        <a:rPr lang="en-GB" sz="2400" baseline="0" dirty="0" err="1" smtClean="0"/>
                        <a:t>ischaemic</a:t>
                      </a:r>
                      <a:r>
                        <a:rPr lang="en-GB" sz="2400" baseline="0" dirty="0" smtClean="0"/>
                        <a:t> stroke</a:t>
                      </a:r>
                      <a:r>
                        <a:rPr lang="et-EE" sz="2400" baseline="0" dirty="0" smtClean="0"/>
                        <a:t> </a:t>
                      </a:r>
                      <a:r>
                        <a:rPr lang="et-EE" sz="2400" baseline="0" dirty="0" err="1" smtClean="0"/>
                        <a:t>cases</a:t>
                      </a:r>
                      <a:endParaRPr lang="en-GB" sz="24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15" marB="45715" anchor="ctr"/>
                </a:tc>
              </a:tr>
            </a:tbl>
          </a:graphicData>
        </a:graphic>
      </p:graphicFrame>
      <p:sp>
        <p:nvSpPr>
          <p:cNvPr id="7196" name="TextBox 7"/>
          <p:cNvSpPr txBox="1">
            <a:spLocks noChangeArrowheads="1"/>
          </p:cNvSpPr>
          <p:nvPr/>
        </p:nvSpPr>
        <p:spPr bwMode="auto">
          <a:xfrm>
            <a:off x="395288" y="5084763"/>
            <a:ext cx="83534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altLang="fr-FR" sz="2400">
                <a:solidFill>
                  <a:schemeClr val="bg1"/>
                </a:solidFill>
              </a:rPr>
              <a:t>p value for significant association </a:t>
            </a:r>
            <a:r>
              <a:rPr lang="et-EE" altLang="fr-FR" sz="2400">
                <a:solidFill>
                  <a:schemeClr val="bg1"/>
                </a:solidFill>
              </a:rPr>
              <a:t>&lt; 0.00008</a:t>
            </a:r>
            <a:r>
              <a:rPr lang="en-GB" altLang="fr-FR" sz="2400">
                <a:solidFill>
                  <a:schemeClr val="bg1"/>
                </a:solidFill>
              </a:rPr>
              <a:t>,</a:t>
            </a:r>
            <a:r>
              <a:rPr lang="et-EE" altLang="fr-FR" sz="2400">
                <a:solidFill>
                  <a:schemeClr val="bg1"/>
                </a:solidFill>
              </a:rPr>
              <a:t> </a:t>
            </a:r>
            <a:r>
              <a:rPr lang="en-GB" altLang="fr-FR" sz="2400">
                <a:solidFill>
                  <a:schemeClr val="bg1"/>
                </a:solidFill>
              </a:rPr>
              <a:t>accounting </a:t>
            </a:r>
            <a:r>
              <a:rPr lang="et-EE" altLang="fr-FR" sz="2400">
                <a:solidFill>
                  <a:schemeClr val="bg1"/>
                </a:solidFill>
              </a:rPr>
              <a:t>for multiple testing </a:t>
            </a:r>
            <a:r>
              <a:rPr lang="en-GB" altLang="fr-FR" sz="2400">
                <a:solidFill>
                  <a:schemeClr val="bg1"/>
                </a:solidFill>
              </a:rPr>
              <a:t>(1070 SNPs) and </a:t>
            </a:r>
            <a:r>
              <a:rPr lang="et-EE" altLang="fr-FR" sz="2400">
                <a:solidFill>
                  <a:schemeClr val="bg1"/>
                </a:solidFill>
              </a:rPr>
              <a:t>linkage disequilibrium</a:t>
            </a:r>
            <a:endParaRPr lang="en-GB" altLang="fr-FR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844675"/>
            <a:ext cx="7561263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itle 8"/>
          <p:cNvSpPr>
            <a:spLocks noGrp="1"/>
          </p:cNvSpPr>
          <p:nvPr>
            <p:ph type="title"/>
          </p:nvPr>
        </p:nvSpPr>
        <p:spPr>
          <a:xfrm>
            <a:off x="457200" y="492125"/>
            <a:ext cx="8229600" cy="708025"/>
          </a:xfrm>
        </p:spPr>
        <p:txBody>
          <a:bodyPr>
            <a:spAutoFit/>
          </a:bodyPr>
          <a:lstStyle/>
          <a:p>
            <a:pPr eaLnBrk="1" hangingPunct="1"/>
            <a:r>
              <a:rPr lang="en-GB" altLang="fr-FR" sz="40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Results </a:t>
            </a:r>
          </a:p>
        </p:txBody>
      </p:sp>
      <p:sp>
        <p:nvSpPr>
          <p:cNvPr id="17" name="Oval 16"/>
          <p:cNvSpPr/>
          <p:nvPr/>
        </p:nvSpPr>
        <p:spPr>
          <a:xfrm>
            <a:off x="4572000" y="3213100"/>
            <a:ext cx="647700" cy="720725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" name="Title 8"/>
          <p:cNvSpPr txBox="1">
            <a:spLocks/>
          </p:cNvSpPr>
          <p:nvPr/>
        </p:nvSpPr>
        <p:spPr>
          <a:xfrm>
            <a:off x="360363" y="5919788"/>
            <a:ext cx="8891587" cy="461962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Consistent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across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included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cohorts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with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no </a:t>
            </a: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heterogeneity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lang="en-GB" sz="4000" dirty="0">
              <a:solidFill>
                <a:srgbClr val="FFFF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Title 8"/>
          <p:cNvSpPr txBox="1">
            <a:spLocks/>
          </p:cNvSpPr>
          <p:nvPr/>
        </p:nvSpPr>
        <p:spPr>
          <a:xfrm>
            <a:off x="368300" y="1125538"/>
            <a:ext cx="8893175" cy="70643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 SNPs </a:t>
            </a: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t-EE" sz="2400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COL4A2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significantly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associated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with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t-EE" sz="24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deep</a:t>
            </a:r>
            <a:r>
              <a:rPr lang="et-EE" sz="24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ICH </a:t>
            </a:r>
            <a:r>
              <a:rPr lang="en-GB" sz="4000" dirty="0">
                <a:solidFill>
                  <a:srgbClr val="FFFF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199" name="TextBox 9"/>
          <p:cNvSpPr txBox="1">
            <a:spLocks noChangeArrowheads="1"/>
          </p:cNvSpPr>
          <p:nvPr/>
        </p:nvSpPr>
        <p:spPr bwMode="auto">
          <a:xfrm>
            <a:off x="3203575" y="2133600"/>
            <a:ext cx="158432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t-EE" altLang="fr-FR" b="1">
                <a:latin typeface="Calibri" pitchFamily="34" charset="0"/>
              </a:rPr>
              <a:t>rs9521732</a:t>
            </a:r>
          </a:p>
          <a:p>
            <a:r>
              <a:rPr lang="et-EE" altLang="fr-FR" b="1">
                <a:latin typeface="Calibri" pitchFamily="34" charset="0"/>
              </a:rPr>
              <a:t>rs9521733</a:t>
            </a:r>
          </a:p>
          <a:p>
            <a:r>
              <a:rPr lang="et-EE" altLang="fr-FR" b="1">
                <a:latin typeface="Calibri" pitchFamily="34" charset="0"/>
              </a:rPr>
              <a:t>rs9515199</a:t>
            </a:r>
            <a:endParaRPr lang="en-GB" altLang="fr-FR" b="1">
              <a:latin typeface="Calibri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427538" y="2852738"/>
            <a:ext cx="215900" cy="2889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129"/>
          <p:cNvSpPr>
            <a:spLocks noChangeShapeType="1"/>
          </p:cNvSpPr>
          <p:nvPr/>
        </p:nvSpPr>
        <p:spPr bwMode="auto">
          <a:xfrm>
            <a:off x="4132263" y="2387600"/>
            <a:ext cx="7937" cy="36830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19" name="Title 1"/>
          <p:cNvSpPr>
            <a:spLocks noGrp="1"/>
          </p:cNvSpPr>
          <p:nvPr>
            <p:ph type="title"/>
          </p:nvPr>
        </p:nvSpPr>
        <p:spPr>
          <a:xfrm>
            <a:off x="179388" y="1062038"/>
            <a:ext cx="8785225" cy="1143000"/>
          </a:xfrm>
        </p:spPr>
        <p:txBody>
          <a:bodyPr/>
          <a:lstStyle/>
          <a:p>
            <a:pPr algn="l" eaLnBrk="1" hangingPunct="1"/>
            <a:r>
              <a:rPr lang="et-EE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No significant associations </a:t>
            </a:r>
            <a:r>
              <a:rPr lang="en-GB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at p&lt;0.00008 </a:t>
            </a:r>
            <a:r>
              <a:rPr lang="et-EE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with other phenotypes</a:t>
            </a:r>
            <a:endParaRPr lang="en-GB" altLang="fr-FR" sz="240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9220" name="Rectangle 8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 altLang="fr-FR">
              <a:latin typeface="Calibri" pitchFamily="34" charset="0"/>
            </a:endParaRPr>
          </a:p>
        </p:txBody>
      </p:sp>
      <p:sp>
        <p:nvSpPr>
          <p:cNvPr id="9221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 altLang="fr-FR">
              <a:latin typeface="Calibri" pitchFamily="34" charset="0"/>
            </a:endParaRPr>
          </a:p>
        </p:txBody>
      </p:sp>
      <p:sp>
        <p:nvSpPr>
          <p:cNvPr id="9222" name="AutoShape 56"/>
          <p:cNvSpPr>
            <a:spLocks noChangeAspect="1" noChangeArrowheads="1"/>
          </p:cNvSpPr>
          <p:nvPr/>
        </p:nvSpPr>
        <p:spPr bwMode="auto">
          <a:xfrm>
            <a:off x="1042988" y="1628775"/>
            <a:ext cx="734536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511" name="Line 6"/>
          <p:cNvSpPr>
            <a:spLocks noChangeShapeType="1"/>
          </p:cNvSpPr>
          <p:nvPr/>
        </p:nvSpPr>
        <p:spPr bwMode="auto">
          <a:xfrm>
            <a:off x="1993900" y="6003925"/>
            <a:ext cx="4252913" cy="1588"/>
          </a:xfrm>
          <a:prstGeom prst="line">
            <a:avLst/>
          </a:prstGeom>
          <a:noFill/>
          <a:ln w="15875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24" name="Rectangle 7"/>
          <p:cNvSpPr>
            <a:spLocks noChangeArrowheads="1"/>
          </p:cNvSpPr>
          <p:nvPr/>
        </p:nvSpPr>
        <p:spPr bwMode="auto">
          <a:xfrm>
            <a:off x="1866900" y="6094413"/>
            <a:ext cx="4333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0.5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25" name="Line 8"/>
          <p:cNvSpPr>
            <a:spLocks noChangeShapeType="1"/>
          </p:cNvSpPr>
          <p:nvPr/>
        </p:nvSpPr>
        <p:spPr bwMode="auto">
          <a:xfrm flipV="1">
            <a:off x="1993900" y="6005513"/>
            <a:ext cx="0" cy="92075"/>
          </a:xfrm>
          <a:prstGeom prst="line">
            <a:avLst/>
          </a:prstGeom>
          <a:noFill/>
          <a:ln w="889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26" name="Rectangle 9"/>
          <p:cNvSpPr>
            <a:spLocks noChangeArrowheads="1"/>
          </p:cNvSpPr>
          <p:nvPr/>
        </p:nvSpPr>
        <p:spPr bwMode="auto">
          <a:xfrm>
            <a:off x="4092575" y="6094413"/>
            <a:ext cx="1000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6203950" y="6096000"/>
            <a:ext cx="984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2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741" name="Line 12"/>
          <p:cNvSpPr>
            <a:spLocks noChangeShapeType="1"/>
          </p:cNvSpPr>
          <p:nvPr/>
        </p:nvSpPr>
        <p:spPr bwMode="auto">
          <a:xfrm flipV="1">
            <a:off x="6246813" y="6005513"/>
            <a:ext cx="0" cy="92075"/>
          </a:xfrm>
          <a:prstGeom prst="line">
            <a:avLst/>
          </a:prstGeom>
          <a:noFill/>
          <a:ln w="889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29" name="Line 89"/>
          <p:cNvSpPr>
            <a:spLocks noChangeShapeType="1"/>
          </p:cNvSpPr>
          <p:nvPr/>
        </p:nvSpPr>
        <p:spPr bwMode="auto">
          <a:xfrm>
            <a:off x="4176713" y="5337175"/>
            <a:ext cx="346075" cy="0"/>
          </a:xfrm>
          <a:prstGeom prst="line">
            <a:avLst/>
          </a:prstGeom>
          <a:noFill/>
          <a:ln w="889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30" name="Rectangle 90"/>
          <p:cNvSpPr>
            <a:spLocks noChangeArrowheads="1"/>
          </p:cNvSpPr>
          <p:nvPr/>
        </p:nvSpPr>
        <p:spPr bwMode="auto">
          <a:xfrm>
            <a:off x="4275138" y="5240338"/>
            <a:ext cx="141287" cy="193675"/>
          </a:xfrm>
          <a:prstGeom prst="rect">
            <a:avLst/>
          </a:prstGeom>
          <a:solidFill>
            <a:schemeClr val="bg1"/>
          </a:solidFill>
          <a:ln w="889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9231" name="Rectangle 91"/>
          <p:cNvSpPr>
            <a:spLocks noChangeArrowheads="1"/>
          </p:cNvSpPr>
          <p:nvPr/>
        </p:nvSpPr>
        <p:spPr bwMode="auto">
          <a:xfrm>
            <a:off x="1228725" y="5207000"/>
            <a:ext cx="19510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WMH </a:t>
            </a:r>
            <a:r>
              <a:rPr lang="et-EE" altLang="fr-FR" sz="1400" b="1">
                <a:solidFill>
                  <a:schemeClr val="bg1"/>
                </a:solidFill>
                <a:cs typeface="Times New Roman" pitchFamily="18" charset="0"/>
              </a:rPr>
              <a:t>ischaemic stroke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32" name="Rectangle 92"/>
          <p:cNvSpPr>
            <a:spLocks noChangeArrowheads="1"/>
          </p:cNvSpPr>
          <p:nvPr/>
        </p:nvSpPr>
        <p:spPr bwMode="auto">
          <a:xfrm>
            <a:off x="6097588" y="5230813"/>
            <a:ext cx="131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1.07 (1.01, 1.14)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33" name="Line 93"/>
          <p:cNvSpPr>
            <a:spLocks noChangeShapeType="1"/>
          </p:cNvSpPr>
          <p:nvPr/>
        </p:nvSpPr>
        <p:spPr bwMode="auto">
          <a:xfrm>
            <a:off x="4098925" y="5299075"/>
            <a:ext cx="142875" cy="0"/>
          </a:xfrm>
          <a:prstGeom prst="line">
            <a:avLst/>
          </a:prstGeom>
          <a:noFill/>
          <a:ln w="889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34" name="Rectangle 94"/>
          <p:cNvSpPr>
            <a:spLocks noChangeArrowheads="1"/>
          </p:cNvSpPr>
          <p:nvPr/>
        </p:nvSpPr>
        <p:spPr bwMode="auto">
          <a:xfrm>
            <a:off x="4098925" y="5591175"/>
            <a:ext cx="142875" cy="193675"/>
          </a:xfrm>
          <a:prstGeom prst="rect">
            <a:avLst/>
          </a:prstGeom>
          <a:solidFill>
            <a:schemeClr val="bg1"/>
          </a:solidFill>
          <a:ln w="889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9235" name="Rectangle 95"/>
          <p:cNvSpPr>
            <a:spLocks noChangeArrowheads="1"/>
          </p:cNvSpPr>
          <p:nvPr/>
        </p:nvSpPr>
        <p:spPr bwMode="auto">
          <a:xfrm>
            <a:off x="1228725" y="5567363"/>
            <a:ext cx="14112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WMH </a:t>
            </a:r>
            <a:r>
              <a:rPr lang="et-EE" altLang="fr-FR" sz="1400" b="1">
                <a:solidFill>
                  <a:schemeClr val="bg1"/>
                </a:solidFill>
                <a:cs typeface="Times New Roman" pitchFamily="18" charset="0"/>
              </a:rPr>
              <a:t>population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36" name="Rectangle 96"/>
          <p:cNvSpPr>
            <a:spLocks noChangeArrowheads="1"/>
          </p:cNvSpPr>
          <p:nvPr/>
        </p:nvSpPr>
        <p:spPr bwMode="auto">
          <a:xfrm>
            <a:off x="6097588" y="5572125"/>
            <a:ext cx="131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1.01 (0.99, 1.04)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37" name="Line 97"/>
          <p:cNvSpPr>
            <a:spLocks noChangeShapeType="1"/>
          </p:cNvSpPr>
          <p:nvPr/>
        </p:nvSpPr>
        <p:spPr bwMode="auto">
          <a:xfrm>
            <a:off x="4181475" y="4949825"/>
            <a:ext cx="428625" cy="0"/>
          </a:xfrm>
          <a:prstGeom prst="line">
            <a:avLst/>
          </a:prstGeom>
          <a:noFill/>
          <a:ln w="889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38" name="Rectangle 98"/>
          <p:cNvSpPr>
            <a:spLocks noChangeArrowheads="1"/>
          </p:cNvSpPr>
          <p:nvPr/>
        </p:nvSpPr>
        <p:spPr bwMode="auto">
          <a:xfrm>
            <a:off x="4324350" y="4852988"/>
            <a:ext cx="142875" cy="193675"/>
          </a:xfrm>
          <a:prstGeom prst="rect">
            <a:avLst/>
          </a:prstGeom>
          <a:solidFill>
            <a:schemeClr val="bg1"/>
          </a:solidFill>
          <a:ln w="889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9239" name="Rectangle 99"/>
          <p:cNvSpPr>
            <a:spLocks noChangeArrowheads="1"/>
          </p:cNvSpPr>
          <p:nvPr/>
        </p:nvSpPr>
        <p:spPr bwMode="auto">
          <a:xfrm>
            <a:off x="1228725" y="4859338"/>
            <a:ext cx="8572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lacunar IS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40" name="Rectangle 100"/>
          <p:cNvSpPr>
            <a:spLocks noChangeArrowheads="1"/>
          </p:cNvSpPr>
          <p:nvPr/>
        </p:nvSpPr>
        <p:spPr bwMode="auto">
          <a:xfrm>
            <a:off x="6097588" y="4859338"/>
            <a:ext cx="131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1.09 (1.02, 1.17)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41" name="Line 101"/>
          <p:cNvSpPr>
            <a:spLocks noChangeShapeType="1"/>
          </p:cNvSpPr>
          <p:nvPr/>
        </p:nvSpPr>
        <p:spPr bwMode="auto">
          <a:xfrm>
            <a:off x="3775075" y="4598988"/>
            <a:ext cx="428625" cy="0"/>
          </a:xfrm>
          <a:prstGeom prst="line">
            <a:avLst/>
          </a:prstGeom>
          <a:noFill/>
          <a:ln w="889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42" name="Rectangle 102"/>
          <p:cNvSpPr>
            <a:spLocks noChangeArrowheads="1"/>
          </p:cNvSpPr>
          <p:nvPr/>
        </p:nvSpPr>
        <p:spPr bwMode="auto">
          <a:xfrm>
            <a:off x="3917950" y="4502150"/>
            <a:ext cx="142875" cy="195263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9243" name="Rectangle 103"/>
          <p:cNvSpPr>
            <a:spLocks noChangeArrowheads="1"/>
          </p:cNvSpPr>
          <p:nvPr/>
        </p:nvSpPr>
        <p:spPr bwMode="auto">
          <a:xfrm>
            <a:off x="1228725" y="4518025"/>
            <a:ext cx="5667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LVD IS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44" name="Rectangle 104"/>
          <p:cNvSpPr>
            <a:spLocks noChangeArrowheads="1"/>
          </p:cNvSpPr>
          <p:nvPr/>
        </p:nvSpPr>
        <p:spPr bwMode="auto">
          <a:xfrm>
            <a:off x="6097588" y="4518025"/>
            <a:ext cx="13112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0.95 (0.89, 1.02)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45" name="Line 105"/>
          <p:cNvSpPr>
            <a:spLocks noChangeShapeType="1"/>
          </p:cNvSpPr>
          <p:nvPr/>
        </p:nvSpPr>
        <p:spPr bwMode="auto">
          <a:xfrm>
            <a:off x="4005263" y="4249738"/>
            <a:ext cx="384175" cy="0"/>
          </a:xfrm>
          <a:prstGeom prst="line">
            <a:avLst/>
          </a:prstGeom>
          <a:noFill/>
          <a:ln w="889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46" name="Rectangle 106"/>
          <p:cNvSpPr>
            <a:spLocks noChangeArrowheads="1"/>
          </p:cNvSpPr>
          <p:nvPr/>
        </p:nvSpPr>
        <p:spPr bwMode="auto">
          <a:xfrm>
            <a:off x="4125913" y="4152900"/>
            <a:ext cx="144462" cy="192088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9247" name="Rectangle 107"/>
          <p:cNvSpPr>
            <a:spLocks noChangeArrowheads="1"/>
          </p:cNvSpPr>
          <p:nvPr/>
        </p:nvSpPr>
        <p:spPr bwMode="auto">
          <a:xfrm>
            <a:off x="1228725" y="4160838"/>
            <a:ext cx="4699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CE IS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48" name="Rectangle 108"/>
          <p:cNvSpPr>
            <a:spLocks noChangeArrowheads="1"/>
          </p:cNvSpPr>
          <p:nvPr/>
        </p:nvSpPr>
        <p:spPr bwMode="auto">
          <a:xfrm>
            <a:off x="6097588" y="4160838"/>
            <a:ext cx="13112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1.02 (0.96, 1.09)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49" name="Line 109"/>
          <p:cNvSpPr>
            <a:spLocks noChangeShapeType="1"/>
          </p:cNvSpPr>
          <p:nvPr/>
        </p:nvSpPr>
        <p:spPr bwMode="auto">
          <a:xfrm>
            <a:off x="4116388" y="3900488"/>
            <a:ext cx="190500" cy="0"/>
          </a:xfrm>
          <a:prstGeom prst="line">
            <a:avLst/>
          </a:prstGeom>
          <a:noFill/>
          <a:ln w="889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50" name="Rectangle 110"/>
          <p:cNvSpPr>
            <a:spLocks noChangeArrowheads="1"/>
          </p:cNvSpPr>
          <p:nvPr/>
        </p:nvSpPr>
        <p:spPr bwMode="auto">
          <a:xfrm>
            <a:off x="4148138" y="3810000"/>
            <a:ext cx="131762" cy="177800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9251" name="Rectangle 111"/>
          <p:cNvSpPr>
            <a:spLocks noChangeArrowheads="1"/>
          </p:cNvSpPr>
          <p:nvPr/>
        </p:nvSpPr>
        <p:spPr bwMode="auto">
          <a:xfrm>
            <a:off x="1228725" y="3817938"/>
            <a:ext cx="4191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all IS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52" name="Rectangle 112"/>
          <p:cNvSpPr>
            <a:spLocks noChangeArrowheads="1"/>
          </p:cNvSpPr>
          <p:nvPr/>
        </p:nvSpPr>
        <p:spPr bwMode="auto">
          <a:xfrm>
            <a:off x="6097588" y="3817938"/>
            <a:ext cx="131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1.03 (0.99, 1.06)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53" name="Line 113"/>
          <p:cNvSpPr>
            <a:spLocks noChangeShapeType="1"/>
          </p:cNvSpPr>
          <p:nvPr/>
        </p:nvSpPr>
        <p:spPr bwMode="auto">
          <a:xfrm>
            <a:off x="3873500" y="3549650"/>
            <a:ext cx="819150" cy="0"/>
          </a:xfrm>
          <a:prstGeom prst="line">
            <a:avLst/>
          </a:prstGeom>
          <a:noFill/>
          <a:ln w="889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54" name="Rectangle 114"/>
          <p:cNvSpPr>
            <a:spLocks noChangeArrowheads="1"/>
          </p:cNvSpPr>
          <p:nvPr/>
        </p:nvSpPr>
        <p:spPr bwMode="auto">
          <a:xfrm>
            <a:off x="4214813" y="3460750"/>
            <a:ext cx="131762" cy="179388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9255" name="Rectangle 115"/>
          <p:cNvSpPr>
            <a:spLocks noChangeArrowheads="1"/>
          </p:cNvSpPr>
          <p:nvPr/>
        </p:nvSpPr>
        <p:spPr bwMode="auto">
          <a:xfrm>
            <a:off x="1228725" y="3460750"/>
            <a:ext cx="796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lobar ICH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56" name="Rectangle 116"/>
          <p:cNvSpPr>
            <a:spLocks noChangeArrowheads="1"/>
          </p:cNvSpPr>
          <p:nvPr/>
        </p:nvSpPr>
        <p:spPr bwMode="auto">
          <a:xfrm>
            <a:off x="6097588" y="3460750"/>
            <a:ext cx="131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1.05 (0.92, 1.20)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57" name="Line 117"/>
          <p:cNvSpPr>
            <a:spLocks noChangeShapeType="1"/>
          </p:cNvSpPr>
          <p:nvPr/>
        </p:nvSpPr>
        <p:spPr bwMode="auto">
          <a:xfrm>
            <a:off x="4505325" y="3244850"/>
            <a:ext cx="747713" cy="0"/>
          </a:xfrm>
          <a:prstGeom prst="line">
            <a:avLst/>
          </a:prstGeom>
          <a:noFill/>
          <a:ln w="889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58" name="Rectangle 118"/>
          <p:cNvSpPr>
            <a:spLocks noChangeArrowheads="1"/>
          </p:cNvSpPr>
          <p:nvPr/>
        </p:nvSpPr>
        <p:spPr bwMode="auto">
          <a:xfrm>
            <a:off x="4819650" y="3154363"/>
            <a:ext cx="131763" cy="179387"/>
          </a:xfrm>
          <a:prstGeom prst="rect">
            <a:avLst/>
          </a:prstGeom>
          <a:solidFill>
            <a:srgbClr val="FF0000"/>
          </a:solidFill>
          <a:ln w="889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9259" name="Rectangle 119"/>
          <p:cNvSpPr>
            <a:spLocks noChangeArrowheads="1"/>
          </p:cNvSpPr>
          <p:nvPr/>
        </p:nvSpPr>
        <p:spPr bwMode="auto">
          <a:xfrm>
            <a:off x="1228725" y="3117850"/>
            <a:ext cx="77628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deep ICH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60" name="Rectangle 120"/>
          <p:cNvSpPr>
            <a:spLocks noChangeArrowheads="1"/>
          </p:cNvSpPr>
          <p:nvPr/>
        </p:nvSpPr>
        <p:spPr bwMode="auto">
          <a:xfrm>
            <a:off x="6097588" y="3117850"/>
            <a:ext cx="13112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1.28 (1.13, 1.44)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61" name="Line 121"/>
          <p:cNvSpPr>
            <a:spLocks noChangeShapeType="1"/>
          </p:cNvSpPr>
          <p:nvPr/>
        </p:nvSpPr>
        <p:spPr bwMode="auto">
          <a:xfrm>
            <a:off x="4279900" y="2882900"/>
            <a:ext cx="638175" cy="0"/>
          </a:xfrm>
          <a:prstGeom prst="line">
            <a:avLst/>
          </a:prstGeom>
          <a:noFill/>
          <a:ln w="889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262" name="Rectangle 122"/>
          <p:cNvSpPr>
            <a:spLocks noChangeArrowheads="1"/>
          </p:cNvSpPr>
          <p:nvPr/>
        </p:nvSpPr>
        <p:spPr bwMode="auto">
          <a:xfrm>
            <a:off x="4538663" y="2794000"/>
            <a:ext cx="131762" cy="179388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9263" name="Rectangle 123"/>
          <p:cNvSpPr>
            <a:spLocks noChangeArrowheads="1"/>
          </p:cNvSpPr>
          <p:nvPr/>
        </p:nvSpPr>
        <p:spPr bwMode="auto">
          <a:xfrm>
            <a:off x="1228725" y="2760663"/>
            <a:ext cx="5588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all ICH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64" name="Rectangle 124"/>
          <p:cNvSpPr>
            <a:spLocks noChangeArrowheads="1"/>
          </p:cNvSpPr>
          <p:nvPr/>
        </p:nvSpPr>
        <p:spPr bwMode="auto">
          <a:xfrm>
            <a:off x="6097588" y="2760663"/>
            <a:ext cx="13112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1.17 (1.05, 1.29)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65" name="Rectangle 127"/>
          <p:cNvSpPr>
            <a:spLocks noChangeArrowheads="1"/>
          </p:cNvSpPr>
          <p:nvPr/>
        </p:nvSpPr>
        <p:spPr bwMode="auto">
          <a:xfrm>
            <a:off x="1042988" y="2386013"/>
            <a:ext cx="15033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rs9521732 </a:t>
            </a:r>
            <a:r>
              <a:rPr lang="et-EE" altLang="fr-FR" sz="1400" b="1">
                <a:solidFill>
                  <a:schemeClr val="bg1"/>
                </a:solidFill>
                <a:cs typeface="Times New Roman" pitchFamily="18" charset="0"/>
              </a:rPr>
              <a:t>(</a:t>
            </a:r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C=&gt;A)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9266" name="Rectangle 123"/>
          <p:cNvSpPr>
            <a:spLocks noChangeArrowheads="1"/>
          </p:cNvSpPr>
          <p:nvPr/>
        </p:nvSpPr>
        <p:spPr bwMode="auto">
          <a:xfrm>
            <a:off x="6084888" y="2398713"/>
            <a:ext cx="16510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</a:rPr>
              <a:t>Odds ratio (95% CI)</a:t>
            </a:r>
            <a:endParaRPr lang="en-US" altLang="fr-FR" sz="1400">
              <a:solidFill>
                <a:schemeClr val="bg1"/>
              </a:solidFill>
            </a:endParaRPr>
          </a:p>
        </p:txBody>
      </p:sp>
      <p:sp>
        <p:nvSpPr>
          <p:cNvPr id="9267" name="Rectangle 140"/>
          <p:cNvSpPr>
            <a:spLocks noChangeArrowheads="1"/>
          </p:cNvSpPr>
          <p:nvPr/>
        </p:nvSpPr>
        <p:spPr bwMode="auto">
          <a:xfrm>
            <a:off x="7448550" y="5226050"/>
            <a:ext cx="8493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p=0.01442</a:t>
            </a:r>
          </a:p>
        </p:txBody>
      </p:sp>
      <p:sp>
        <p:nvSpPr>
          <p:cNvPr id="9268" name="Rectangle 141"/>
          <p:cNvSpPr>
            <a:spLocks noChangeArrowheads="1"/>
          </p:cNvSpPr>
          <p:nvPr/>
        </p:nvSpPr>
        <p:spPr bwMode="auto">
          <a:xfrm>
            <a:off x="7448550" y="5576888"/>
            <a:ext cx="7508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p=0.2685</a:t>
            </a:r>
          </a:p>
        </p:txBody>
      </p:sp>
      <p:sp>
        <p:nvSpPr>
          <p:cNvPr id="9269" name="Rectangle 142"/>
          <p:cNvSpPr>
            <a:spLocks noChangeArrowheads="1"/>
          </p:cNvSpPr>
          <p:nvPr/>
        </p:nvSpPr>
        <p:spPr bwMode="auto">
          <a:xfrm>
            <a:off x="7448550" y="4849813"/>
            <a:ext cx="8493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p=0.01639</a:t>
            </a:r>
          </a:p>
        </p:txBody>
      </p:sp>
      <p:sp>
        <p:nvSpPr>
          <p:cNvPr id="9270" name="Rectangle 143"/>
          <p:cNvSpPr>
            <a:spLocks noChangeArrowheads="1"/>
          </p:cNvSpPr>
          <p:nvPr/>
        </p:nvSpPr>
        <p:spPr bwMode="auto">
          <a:xfrm>
            <a:off x="7448550" y="4506913"/>
            <a:ext cx="7508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p=0.1889</a:t>
            </a:r>
          </a:p>
        </p:txBody>
      </p:sp>
      <p:sp>
        <p:nvSpPr>
          <p:cNvPr id="9271" name="Rectangle 144"/>
          <p:cNvSpPr>
            <a:spLocks noChangeArrowheads="1"/>
          </p:cNvSpPr>
          <p:nvPr/>
        </p:nvSpPr>
        <p:spPr bwMode="auto">
          <a:xfrm>
            <a:off x="7448550" y="4151313"/>
            <a:ext cx="7508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p=0.4925</a:t>
            </a:r>
          </a:p>
        </p:txBody>
      </p:sp>
      <p:sp>
        <p:nvSpPr>
          <p:cNvPr id="9272" name="Rectangle 145"/>
          <p:cNvSpPr>
            <a:spLocks noChangeArrowheads="1"/>
          </p:cNvSpPr>
          <p:nvPr/>
        </p:nvSpPr>
        <p:spPr bwMode="auto">
          <a:xfrm>
            <a:off x="7448550" y="3808413"/>
            <a:ext cx="7508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p=0.1057</a:t>
            </a:r>
          </a:p>
        </p:txBody>
      </p:sp>
      <p:sp>
        <p:nvSpPr>
          <p:cNvPr id="9273" name="Rectangle 146"/>
          <p:cNvSpPr>
            <a:spLocks noChangeArrowheads="1"/>
          </p:cNvSpPr>
          <p:nvPr/>
        </p:nvSpPr>
        <p:spPr bwMode="auto">
          <a:xfrm>
            <a:off x="7448550" y="3451225"/>
            <a:ext cx="7508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p=0.4722</a:t>
            </a:r>
          </a:p>
        </p:txBody>
      </p:sp>
      <p:sp>
        <p:nvSpPr>
          <p:cNvPr id="9274" name="Rectangle 147"/>
          <p:cNvSpPr>
            <a:spLocks noChangeArrowheads="1"/>
          </p:cNvSpPr>
          <p:nvPr/>
        </p:nvSpPr>
        <p:spPr bwMode="auto">
          <a:xfrm>
            <a:off x="7448550" y="3108325"/>
            <a:ext cx="8493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p=0.00007</a:t>
            </a:r>
          </a:p>
        </p:txBody>
      </p:sp>
      <p:sp>
        <p:nvSpPr>
          <p:cNvPr id="9275" name="Rectangle 148"/>
          <p:cNvSpPr>
            <a:spLocks noChangeArrowheads="1"/>
          </p:cNvSpPr>
          <p:nvPr/>
        </p:nvSpPr>
        <p:spPr bwMode="auto">
          <a:xfrm>
            <a:off x="7448550" y="2751138"/>
            <a:ext cx="8493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p=0.00286</a:t>
            </a:r>
          </a:p>
        </p:txBody>
      </p:sp>
      <p:sp>
        <p:nvSpPr>
          <p:cNvPr id="60" name="Title 8"/>
          <p:cNvSpPr txBox="1">
            <a:spLocks/>
          </p:cNvSpPr>
          <p:nvPr/>
        </p:nvSpPr>
        <p:spPr>
          <a:xfrm>
            <a:off x="457200" y="492125"/>
            <a:ext cx="8229600" cy="7080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000" b="1" dirty="0">
                <a:solidFill>
                  <a:srgbClr val="FFFF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Results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129"/>
          <p:cNvSpPr>
            <a:spLocks noChangeShapeType="1"/>
          </p:cNvSpPr>
          <p:nvPr/>
        </p:nvSpPr>
        <p:spPr bwMode="auto">
          <a:xfrm>
            <a:off x="4132263" y="2387600"/>
            <a:ext cx="7937" cy="368300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395288" y="1062038"/>
            <a:ext cx="8229600" cy="1143000"/>
          </a:xfrm>
        </p:spPr>
        <p:txBody>
          <a:bodyPr/>
          <a:lstStyle/>
          <a:p>
            <a:pPr algn="just" eaLnBrk="1" hangingPunct="1"/>
            <a:r>
              <a:rPr lang="et-EE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But same direction of effect with other SVD phenotypes</a:t>
            </a:r>
            <a:endParaRPr lang="en-GB" altLang="fr-FR" sz="240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0244" name="Rectangle 8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 altLang="fr-FR">
              <a:latin typeface="Calibri" pitchFamily="34" charset="0"/>
            </a:endParaRPr>
          </a:p>
        </p:txBody>
      </p:sp>
      <p:sp>
        <p:nvSpPr>
          <p:cNvPr id="10245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GB" altLang="fr-FR">
              <a:latin typeface="Calibri" pitchFamily="34" charset="0"/>
            </a:endParaRPr>
          </a:p>
        </p:txBody>
      </p:sp>
      <p:sp>
        <p:nvSpPr>
          <p:cNvPr id="10246" name="AutoShape 56"/>
          <p:cNvSpPr>
            <a:spLocks noChangeAspect="1" noChangeArrowheads="1"/>
          </p:cNvSpPr>
          <p:nvPr/>
        </p:nvSpPr>
        <p:spPr bwMode="auto">
          <a:xfrm>
            <a:off x="1042988" y="1628775"/>
            <a:ext cx="734536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511" name="Line 6"/>
          <p:cNvSpPr>
            <a:spLocks noChangeShapeType="1"/>
          </p:cNvSpPr>
          <p:nvPr/>
        </p:nvSpPr>
        <p:spPr bwMode="auto">
          <a:xfrm>
            <a:off x="1993900" y="6003925"/>
            <a:ext cx="4252913" cy="1588"/>
          </a:xfrm>
          <a:prstGeom prst="line">
            <a:avLst/>
          </a:prstGeom>
          <a:noFill/>
          <a:ln w="15875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8" name="Rectangle 7"/>
          <p:cNvSpPr>
            <a:spLocks noChangeArrowheads="1"/>
          </p:cNvSpPr>
          <p:nvPr/>
        </p:nvSpPr>
        <p:spPr bwMode="auto">
          <a:xfrm>
            <a:off x="1866900" y="6094413"/>
            <a:ext cx="4333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0.5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49" name="Line 8"/>
          <p:cNvSpPr>
            <a:spLocks noChangeShapeType="1"/>
          </p:cNvSpPr>
          <p:nvPr/>
        </p:nvSpPr>
        <p:spPr bwMode="auto">
          <a:xfrm flipV="1">
            <a:off x="1993900" y="6005513"/>
            <a:ext cx="0" cy="92075"/>
          </a:xfrm>
          <a:prstGeom prst="line">
            <a:avLst/>
          </a:prstGeom>
          <a:noFill/>
          <a:ln w="889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0" name="Rectangle 9"/>
          <p:cNvSpPr>
            <a:spLocks noChangeArrowheads="1"/>
          </p:cNvSpPr>
          <p:nvPr/>
        </p:nvSpPr>
        <p:spPr bwMode="auto">
          <a:xfrm>
            <a:off x="4092575" y="6094413"/>
            <a:ext cx="1000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6203950" y="6096000"/>
            <a:ext cx="9842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2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741" name="Line 12"/>
          <p:cNvSpPr>
            <a:spLocks noChangeShapeType="1"/>
          </p:cNvSpPr>
          <p:nvPr/>
        </p:nvSpPr>
        <p:spPr bwMode="auto">
          <a:xfrm flipV="1">
            <a:off x="6246813" y="6005513"/>
            <a:ext cx="0" cy="92075"/>
          </a:xfrm>
          <a:prstGeom prst="line">
            <a:avLst/>
          </a:prstGeom>
          <a:noFill/>
          <a:ln w="8890">
            <a:solidFill>
              <a:schemeClr val="bg1">
                <a:lumMod val="95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4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53" name="Line 89"/>
          <p:cNvSpPr>
            <a:spLocks noChangeShapeType="1"/>
          </p:cNvSpPr>
          <p:nvPr/>
        </p:nvSpPr>
        <p:spPr bwMode="auto">
          <a:xfrm>
            <a:off x="4176713" y="5337175"/>
            <a:ext cx="346075" cy="0"/>
          </a:xfrm>
          <a:prstGeom prst="line">
            <a:avLst/>
          </a:prstGeom>
          <a:noFill/>
          <a:ln w="889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4" name="Rectangle 90"/>
          <p:cNvSpPr>
            <a:spLocks noChangeArrowheads="1"/>
          </p:cNvSpPr>
          <p:nvPr/>
        </p:nvSpPr>
        <p:spPr bwMode="auto">
          <a:xfrm>
            <a:off x="4275138" y="5240338"/>
            <a:ext cx="141287" cy="193675"/>
          </a:xfrm>
          <a:prstGeom prst="rect">
            <a:avLst/>
          </a:prstGeom>
          <a:solidFill>
            <a:srgbClr val="FF0000"/>
          </a:solidFill>
          <a:ln w="889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10255" name="Rectangle 91"/>
          <p:cNvSpPr>
            <a:spLocks noChangeArrowheads="1"/>
          </p:cNvSpPr>
          <p:nvPr/>
        </p:nvSpPr>
        <p:spPr bwMode="auto">
          <a:xfrm>
            <a:off x="1228725" y="5207000"/>
            <a:ext cx="19510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WMH </a:t>
            </a:r>
            <a:r>
              <a:rPr lang="et-EE" altLang="fr-FR" sz="1400" b="1">
                <a:solidFill>
                  <a:schemeClr val="bg1"/>
                </a:solidFill>
                <a:cs typeface="Times New Roman" pitchFamily="18" charset="0"/>
              </a:rPr>
              <a:t>ischaemic stroke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56" name="Rectangle 92"/>
          <p:cNvSpPr>
            <a:spLocks noChangeArrowheads="1"/>
          </p:cNvSpPr>
          <p:nvPr/>
        </p:nvSpPr>
        <p:spPr bwMode="auto">
          <a:xfrm>
            <a:off x="6097588" y="5230813"/>
            <a:ext cx="131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1.07 (1.01, 1.14)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57" name="Line 93"/>
          <p:cNvSpPr>
            <a:spLocks noChangeShapeType="1"/>
          </p:cNvSpPr>
          <p:nvPr/>
        </p:nvSpPr>
        <p:spPr bwMode="auto">
          <a:xfrm>
            <a:off x="4098925" y="5299075"/>
            <a:ext cx="142875" cy="0"/>
          </a:xfrm>
          <a:prstGeom prst="line">
            <a:avLst/>
          </a:prstGeom>
          <a:noFill/>
          <a:ln w="889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58" name="Rectangle 94"/>
          <p:cNvSpPr>
            <a:spLocks noChangeArrowheads="1"/>
          </p:cNvSpPr>
          <p:nvPr/>
        </p:nvSpPr>
        <p:spPr bwMode="auto">
          <a:xfrm>
            <a:off x="4098925" y="5591175"/>
            <a:ext cx="142875" cy="193675"/>
          </a:xfrm>
          <a:prstGeom prst="rect">
            <a:avLst/>
          </a:prstGeom>
          <a:solidFill>
            <a:schemeClr val="bg1"/>
          </a:solidFill>
          <a:ln w="889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10259" name="Rectangle 95"/>
          <p:cNvSpPr>
            <a:spLocks noChangeArrowheads="1"/>
          </p:cNvSpPr>
          <p:nvPr/>
        </p:nvSpPr>
        <p:spPr bwMode="auto">
          <a:xfrm>
            <a:off x="1228725" y="5567363"/>
            <a:ext cx="14112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WMH </a:t>
            </a:r>
            <a:r>
              <a:rPr lang="et-EE" altLang="fr-FR" sz="1400" b="1">
                <a:solidFill>
                  <a:schemeClr val="bg1"/>
                </a:solidFill>
                <a:cs typeface="Times New Roman" pitchFamily="18" charset="0"/>
              </a:rPr>
              <a:t>population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60" name="Rectangle 96"/>
          <p:cNvSpPr>
            <a:spLocks noChangeArrowheads="1"/>
          </p:cNvSpPr>
          <p:nvPr/>
        </p:nvSpPr>
        <p:spPr bwMode="auto">
          <a:xfrm>
            <a:off x="6097588" y="5572125"/>
            <a:ext cx="131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1.01 (0.99, 1.04)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61" name="Line 97"/>
          <p:cNvSpPr>
            <a:spLocks noChangeShapeType="1"/>
          </p:cNvSpPr>
          <p:nvPr/>
        </p:nvSpPr>
        <p:spPr bwMode="auto">
          <a:xfrm>
            <a:off x="4181475" y="4949825"/>
            <a:ext cx="428625" cy="0"/>
          </a:xfrm>
          <a:prstGeom prst="line">
            <a:avLst/>
          </a:prstGeom>
          <a:noFill/>
          <a:ln w="889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2" name="Rectangle 98"/>
          <p:cNvSpPr>
            <a:spLocks noChangeArrowheads="1"/>
          </p:cNvSpPr>
          <p:nvPr/>
        </p:nvSpPr>
        <p:spPr bwMode="auto">
          <a:xfrm>
            <a:off x="4324350" y="4852988"/>
            <a:ext cx="142875" cy="193675"/>
          </a:xfrm>
          <a:prstGeom prst="rect">
            <a:avLst/>
          </a:prstGeom>
          <a:solidFill>
            <a:srgbClr val="FF0000"/>
          </a:solidFill>
          <a:ln w="889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10263" name="Rectangle 99"/>
          <p:cNvSpPr>
            <a:spLocks noChangeArrowheads="1"/>
          </p:cNvSpPr>
          <p:nvPr/>
        </p:nvSpPr>
        <p:spPr bwMode="auto">
          <a:xfrm>
            <a:off x="1228725" y="4859338"/>
            <a:ext cx="8572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lacunar IS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64" name="Rectangle 100"/>
          <p:cNvSpPr>
            <a:spLocks noChangeArrowheads="1"/>
          </p:cNvSpPr>
          <p:nvPr/>
        </p:nvSpPr>
        <p:spPr bwMode="auto">
          <a:xfrm>
            <a:off x="6097588" y="4859338"/>
            <a:ext cx="131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1.09 (1.02, 1.17)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65" name="Line 101"/>
          <p:cNvSpPr>
            <a:spLocks noChangeShapeType="1"/>
          </p:cNvSpPr>
          <p:nvPr/>
        </p:nvSpPr>
        <p:spPr bwMode="auto">
          <a:xfrm>
            <a:off x="3775075" y="4598988"/>
            <a:ext cx="428625" cy="0"/>
          </a:xfrm>
          <a:prstGeom prst="line">
            <a:avLst/>
          </a:prstGeom>
          <a:noFill/>
          <a:ln w="889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66" name="Rectangle 102"/>
          <p:cNvSpPr>
            <a:spLocks noChangeArrowheads="1"/>
          </p:cNvSpPr>
          <p:nvPr/>
        </p:nvSpPr>
        <p:spPr bwMode="auto">
          <a:xfrm>
            <a:off x="3917950" y="4502150"/>
            <a:ext cx="142875" cy="195263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10267" name="Rectangle 103"/>
          <p:cNvSpPr>
            <a:spLocks noChangeArrowheads="1"/>
          </p:cNvSpPr>
          <p:nvPr/>
        </p:nvSpPr>
        <p:spPr bwMode="auto">
          <a:xfrm>
            <a:off x="1228725" y="4518025"/>
            <a:ext cx="5667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LVD IS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68" name="Rectangle 104"/>
          <p:cNvSpPr>
            <a:spLocks noChangeArrowheads="1"/>
          </p:cNvSpPr>
          <p:nvPr/>
        </p:nvSpPr>
        <p:spPr bwMode="auto">
          <a:xfrm>
            <a:off x="6097588" y="4518025"/>
            <a:ext cx="13112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0.95 (0.89, 1.02)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69" name="Line 105"/>
          <p:cNvSpPr>
            <a:spLocks noChangeShapeType="1"/>
          </p:cNvSpPr>
          <p:nvPr/>
        </p:nvSpPr>
        <p:spPr bwMode="auto">
          <a:xfrm>
            <a:off x="4005263" y="4249738"/>
            <a:ext cx="384175" cy="0"/>
          </a:xfrm>
          <a:prstGeom prst="line">
            <a:avLst/>
          </a:prstGeom>
          <a:noFill/>
          <a:ln w="889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70" name="Rectangle 106"/>
          <p:cNvSpPr>
            <a:spLocks noChangeArrowheads="1"/>
          </p:cNvSpPr>
          <p:nvPr/>
        </p:nvSpPr>
        <p:spPr bwMode="auto">
          <a:xfrm>
            <a:off x="4125913" y="4152900"/>
            <a:ext cx="144462" cy="192088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10271" name="Rectangle 107"/>
          <p:cNvSpPr>
            <a:spLocks noChangeArrowheads="1"/>
          </p:cNvSpPr>
          <p:nvPr/>
        </p:nvSpPr>
        <p:spPr bwMode="auto">
          <a:xfrm>
            <a:off x="1228725" y="4160838"/>
            <a:ext cx="4699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CE IS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72" name="Rectangle 108"/>
          <p:cNvSpPr>
            <a:spLocks noChangeArrowheads="1"/>
          </p:cNvSpPr>
          <p:nvPr/>
        </p:nvSpPr>
        <p:spPr bwMode="auto">
          <a:xfrm>
            <a:off x="6097588" y="4160838"/>
            <a:ext cx="13112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1.02 (0.96, 1.09)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73" name="Line 109"/>
          <p:cNvSpPr>
            <a:spLocks noChangeShapeType="1"/>
          </p:cNvSpPr>
          <p:nvPr/>
        </p:nvSpPr>
        <p:spPr bwMode="auto">
          <a:xfrm>
            <a:off x="4116388" y="3900488"/>
            <a:ext cx="190500" cy="0"/>
          </a:xfrm>
          <a:prstGeom prst="line">
            <a:avLst/>
          </a:prstGeom>
          <a:noFill/>
          <a:ln w="889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74" name="Rectangle 110"/>
          <p:cNvSpPr>
            <a:spLocks noChangeArrowheads="1"/>
          </p:cNvSpPr>
          <p:nvPr/>
        </p:nvSpPr>
        <p:spPr bwMode="auto">
          <a:xfrm>
            <a:off x="4148138" y="3810000"/>
            <a:ext cx="131762" cy="177800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10275" name="Rectangle 111"/>
          <p:cNvSpPr>
            <a:spLocks noChangeArrowheads="1"/>
          </p:cNvSpPr>
          <p:nvPr/>
        </p:nvSpPr>
        <p:spPr bwMode="auto">
          <a:xfrm>
            <a:off x="1228725" y="3817938"/>
            <a:ext cx="4191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all IS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76" name="Rectangle 112"/>
          <p:cNvSpPr>
            <a:spLocks noChangeArrowheads="1"/>
          </p:cNvSpPr>
          <p:nvPr/>
        </p:nvSpPr>
        <p:spPr bwMode="auto">
          <a:xfrm>
            <a:off x="6097588" y="3817938"/>
            <a:ext cx="131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1.03 (0.99, 1.06)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77" name="Line 113"/>
          <p:cNvSpPr>
            <a:spLocks noChangeShapeType="1"/>
          </p:cNvSpPr>
          <p:nvPr/>
        </p:nvSpPr>
        <p:spPr bwMode="auto">
          <a:xfrm>
            <a:off x="3873500" y="3549650"/>
            <a:ext cx="819150" cy="0"/>
          </a:xfrm>
          <a:prstGeom prst="line">
            <a:avLst/>
          </a:prstGeom>
          <a:noFill/>
          <a:ln w="889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78" name="Rectangle 114"/>
          <p:cNvSpPr>
            <a:spLocks noChangeArrowheads="1"/>
          </p:cNvSpPr>
          <p:nvPr/>
        </p:nvSpPr>
        <p:spPr bwMode="auto">
          <a:xfrm>
            <a:off x="4214813" y="3460750"/>
            <a:ext cx="131762" cy="179388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10279" name="Rectangle 115"/>
          <p:cNvSpPr>
            <a:spLocks noChangeArrowheads="1"/>
          </p:cNvSpPr>
          <p:nvPr/>
        </p:nvSpPr>
        <p:spPr bwMode="auto">
          <a:xfrm>
            <a:off x="1228725" y="3460750"/>
            <a:ext cx="7969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lobar ICH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80" name="Rectangle 116"/>
          <p:cNvSpPr>
            <a:spLocks noChangeArrowheads="1"/>
          </p:cNvSpPr>
          <p:nvPr/>
        </p:nvSpPr>
        <p:spPr bwMode="auto">
          <a:xfrm>
            <a:off x="6097588" y="3460750"/>
            <a:ext cx="13112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1.05 (0.92, 1.20)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81" name="Line 117"/>
          <p:cNvSpPr>
            <a:spLocks noChangeShapeType="1"/>
          </p:cNvSpPr>
          <p:nvPr/>
        </p:nvSpPr>
        <p:spPr bwMode="auto">
          <a:xfrm>
            <a:off x="4505325" y="3244850"/>
            <a:ext cx="747713" cy="0"/>
          </a:xfrm>
          <a:prstGeom prst="line">
            <a:avLst/>
          </a:prstGeom>
          <a:noFill/>
          <a:ln w="889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82" name="Rectangle 118"/>
          <p:cNvSpPr>
            <a:spLocks noChangeArrowheads="1"/>
          </p:cNvSpPr>
          <p:nvPr/>
        </p:nvSpPr>
        <p:spPr bwMode="auto">
          <a:xfrm>
            <a:off x="4819650" y="3154363"/>
            <a:ext cx="131763" cy="179387"/>
          </a:xfrm>
          <a:prstGeom prst="rect">
            <a:avLst/>
          </a:prstGeom>
          <a:solidFill>
            <a:srgbClr val="FF0000"/>
          </a:solidFill>
          <a:ln w="889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10283" name="Rectangle 119"/>
          <p:cNvSpPr>
            <a:spLocks noChangeArrowheads="1"/>
          </p:cNvSpPr>
          <p:nvPr/>
        </p:nvSpPr>
        <p:spPr bwMode="auto">
          <a:xfrm>
            <a:off x="1228725" y="3117850"/>
            <a:ext cx="77628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deep ICH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84" name="Rectangle 120"/>
          <p:cNvSpPr>
            <a:spLocks noChangeArrowheads="1"/>
          </p:cNvSpPr>
          <p:nvPr/>
        </p:nvSpPr>
        <p:spPr bwMode="auto">
          <a:xfrm>
            <a:off x="6097588" y="3117850"/>
            <a:ext cx="13112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1.28 (1.13, 1.44)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85" name="Line 121"/>
          <p:cNvSpPr>
            <a:spLocks noChangeShapeType="1"/>
          </p:cNvSpPr>
          <p:nvPr/>
        </p:nvSpPr>
        <p:spPr bwMode="auto">
          <a:xfrm>
            <a:off x="4279900" y="2882900"/>
            <a:ext cx="638175" cy="0"/>
          </a:xfrm>
          <a:prstGeom prst="line">
            <a:avLst/>
          </a:prstGeom>
          <a:noFill/>
          <a:ln w="889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286" name="Rectangle 122"/>
          <p:cNvSpPr>
            <a:spLocks noChangeArrowheads="1"/>
          </p:cNvSpPr>
          <p:nvPr/>
        </p:nvSpPr>
        <p:spPr bwMode="auto">
          <a:xfrm>
            <a:off x="4538663" y="2794000"/>
            <a:ext cx="131762" cy="179388"/>
          </a:xfrm>
          <a:prstGeom prst="rect">
            <a:avLst/>
          </a:prstGeom>
          <a:solidFill>
            <a:srgbClr val="FFFFFF"/>
          </a:solidFill>
          <a:ln w="889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GB" altLang="fr-FR" sz="1400">
              <a:solidFill>
                <a:schemeClr val="bg1"/>
              </a:solidFill>
            </a:endParaRPr>
          </a:p>
        </p:txBody>
      </p:sp>
      <p:sp>
        <p:nvSpPr>
          <p:cNvPr id="10287" name="Rectangle 123"/>
          <p:cNvSpPr>
            <a:spLocks noChangeArrowheads="1"/>
          </p:cNvSpPr>
          <p:nvPr/>
        </p:nvSpPr>
        <p:spPr bwMode="auto">
          <a:xfrm>
            <a:off x="1228725" y="2760663"/>
            <a:ext cx="5588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all ICH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88" name="Rectangle 124"/>
          <p:cNvSpPr>
            <a:spLocks noChangeArrowheads="1"/>
          </p:cNvSpPr>
          <p:nvPr/>
        </p:nvSpPr>
        <p:spPr bwMode="auto">
          <a:xfrm>
            <a:off x="6097588" y="2760663"/>
            <a:ext cx="13112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1.17 (1.05, 1.29)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89" name="Rectangle 127"/>
          <p:cNvSpPr>
            <a:spLocks noChangeArrowheads="1"/>
          </p:cNvSpPr>
          <p:nvPr/>
        </p:nvSpPr>
        <p:spPr bwMode="auto">
          <a:xfrm>
            <a:off x="1042988" y="2386013"/>
            <a:ext cx="1503362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rs9521732 </a:t>
            </a:r>
            <a:r>
              <a:rPr lang="et-EE" altLang="fr-FR" sz="1400" b="1">
                <a:solidFill>
                  <a:schemeClr val="bg1"/>
                </a:solidFill>
                <a:cs typeface="Times New Roman" pitchFamily="18" charset="0"/>
              </a:rPr>
              <a:t>(</a:t>
            </a:r>
            <a:r>
              <a:rPr lang="en-US" altLang="fr-FR" sz="1400" b="1">
                <a:solidFill>
                  <a:schemeClr val="bg1"/>
                </a:solidFill>
                <a:cs typeface="Times New Roman" pitchFamily="18" charset="0"/>
              </a:rPr>
              <a:t>C=&gt;A)</a:t>
            </a:r>
            <a:endParaRPr lang="en-US" altLang="fr-FR" sz="140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0290" name="Rectangle 123"/>
          <p:cNvSpPr>
            <a:spLocks noChangeArrowheads="1"/>
          </p:cNvSpPr>
          <p:nvPr/>
        </p:nvSpPr>
        <p:spPr bwMode="auto">
          <a:xfrm>
            <a:off x="6084888" y="2398713"/>
            <a:ext cx="165100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fr-FR" sz="1400" b="1">
                <a:solidFill>
                  <a:schemeClr val="bg1"/>
                </a:solidFill>
              </a:rPr>
              <a:t>Odds ratio (95% CI)</a:t>
            </a:r>
            <a:endParaRPr lang="en-US" altLang="fr-FR" sz="1400">
              <a:solidFill>
                <a:schemeClr val="bg1"/>
              </a:solidFill>
            </a:endParaRPr>
          </a:p>
        </p:txBody>
      </p:sp>
      <p:sp>
        <p:nvSpPr>
          <p:cNvPr id="10291" name="Rectangle 140"/>
          <p:cNvSpPr>
            <a:spLocks noChangeArrowheads="1"/>
          </p:cNvSpPr>
          <p:nvPr/>
        </p:nvSpPr>
        <p:spPr bwMode="auto">
          <a:xfrm>
            <a:off x="7448550" y="5226050"/>
            <a:ext cx="8493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p=0.01442</a:t>
            </a:r>
          </a:p>
        </p:txBody>
      </p:sp>
      <p:sp>
        <p:nvSpPr>
          <p:cNvPr id="10292" name="Rectangle 141"/>
          <p:cNvSpPr>
            <a:spLocks noChangeArrowheads="1"/>
          </p:cNvSpPr>
          <p:nvPr/>
        </p:nvSpPr>
        <p:spPr bwMode="auto">
          <a:xfrm>
            <a:off x="7448550" y="5576888"/>
            <a:ext cx="7508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p=0.2685</a:t>
            </a:r>
          </a:p>
        </p:txBody>
      </p:sp>
      <p:sp>
        <p:nvSpPr>
          <p:cNvPr id="10293" name="Rectangle 142"/>
          <p:cNvSpPr>
            <a:spLocks noChangeArrowheads="1"/>
          </p:cNvSpPr>
          <p:nvPr/>
        </p:nvSpPr>
        <p:spPr bwMode="auto">
          <a:xfrm>
            <a:off x="7448550" y="4849813"/>
            <a:ext cx="8493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p=0.01639</a:t>
            </a:r>
          </a:p>
        </p:txBody>
      </p:sp>
      <p:sp>
        <p:nvSpPr>
          <p:cNvPr id="10294" name="Rectangle 143"/>
          <p:cNvSpPr>
            <a:spLocks noChangeArrowheads="1"/>
          </p:cNvSpPr>
          <p:nvPr/>
        </p:nvSpPr>
        <p:spPr bwMode="auto">
          <a:xfrm>
            <a:off x="7448550" y="4506913"/>
            <a:ext cx="7508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p=0.1889</a:t>
            </a:r>
          </a:p>
        </p:txBody>
      </p:sp>
      <p:sp>
        <p:nvSpPr>
          <p:cNvPr id="10295" name="Rectangle 144"/>
          <p:cNvSpPr>
            <a:spLocks noChangeArrowheads="1"/>
          </p:cNvSpPr>
          <p:nvPr/>
        </p:nvSpPr>
        <p:spPr bwMode="auto">
          <a:xfrm>
            <a:off x="7448550" y="4151313"/>
            <a:ext cx="750888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p=0.4925</a:t>
            </a:r>
          </a:p>
        </p:txBody>
      </p:sp>
      <p:sp>
        <p:nvSpPr>
          <p:cNvPr id="10296" name="Rectangle 145"/>
          <p:cNvSpPr>
            <a:spLocks noChangeArrowheads="1"/>
          </p:cNvSpPr>
          <p:nvPr/>
        </p:nvSpPr>
        <p:spPr bwMode="auto">
          <a:xfrm>
            <a:off x="7448550" y="3808413"/>
            <a:ext cx="7508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p=0.1057</a:t>
            </a:r>
          </a:p>
        </p:txBody>
      </p:sp>
      <p:sp>
        <p:nvSpPr>
          <p:cNvPr id="10297" name="Rectangle 146"/>
          <p:cNvSpPr>
            <a:spLocks noChangeArrowheads="1"/>
          </p:cNvSpPr>
          <p:nvPr/>
        </p:nvSpPr>
        <p:spPr bwMode="auto">
          <a:xfrm>
            <a:off x="7448550" y="3451225"/>
            <a:ext cx="7508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p=0.4722</a:t>
            </a:r>
          </a:p>
        </p:txBody>
      </p:sp>
      <p:sp>
        <p:nvSpPr>
          <p:cNvPr id="10298" name="Rectangle 147"/>
          <p:cNvSpPr>
            <a:spLocks noChangeArrowheads="1"/>
          </p:cNvSpPr>
          <p:nvPr/>
        </p:nvSpPr>
        <p:spPr bwMode="auto">
          <a:xfrm>
            <a:off x="7448550" y="3108325"/>
            <a:ext cx="8493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p=0.00007</a:t>
            </a:r>
          </a:p>
        </p:txBody>
      </p:sp>
      <p:sp>
        <p:nvSpPr>
          <p:cNvPr id="10299" name="Rectangle 148"/>
          <p:cNvSpPr>
            <a:spLocks noChangeArrowheads="1"/>
          </p:cNvSpPr>
          <p:nvPr/>
        </p:nvSpPr>
        <p:spPr bwMode="auto">
          <a:xfrm>
            <a:off x="7448550" y="2751138"/>
            <a:ext cx="8493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t-EE" altLang="fr-FR" sz="1400">
                <a:solidFill>
                  <a:schemeClr val="bg1"/>
                </a:solidFill>
                <a:cs typeface="Times New Roman" pitchFamily="18" charset="0"/>
              </a:rPr>
              <a:t>p=0.00286</a:t>
            </a:r>
          </a:p>
        </p:txBody>
      </p:sp>
      <p:sp>
        <p:nvSpPr>
          <p:cNvPr id="60" name="Title 8"/>
          <p:cNvSpPr txBox="1">
            <a:spLocks/>
          </p:cNvSpPr>
          <p:nvPr/>
        </p:nvSpPr>
        <p:spPr>
          <a:xfrm>
            <a:off x="457200" y="492125"/>
            <a:ext cx="8229600" cy="7080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000" b="1" dirty="0">
                <a:solidFill>
                  <a:srgbClr val="FFFF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Results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2438" y="115888"/>
            <a:ext cx="8229600" cy="1152525"/>
          </a:xfrm>
        </p:spPr>
        <p:txBody>
          <a:bodyPr/>
          <a:lstStyle/>
          <a:p>
            <a:pPr eaLnBrk="1" hangingPunct="1"/>
            <a:r>
              <a:rPr lang="en-GB" altLang="fr-FR" sz="40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25538"/>
            <a:ext cx="8856662" cy="4967287"/>
          </a:xfrm>
        </p:spPr>
        <p:txBody>
          <a:bodyPr/>
          <a:lstStyle/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GB" altLang="zh-TW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We report </a:t>
            </a:r>
            <a:r>
              <a:rPr lang="et-EE" altLang="zh-TW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an</a:t>
            </a:r>
            <a:r>
              <a:rPr lang="en-US" altLang="zh-TW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 association between common variation in </a:t>
            </a:r>
            <a:r>
              <a:rPr lang="en-US" altLang="zh-TW" sz="2400" i="1" smtClean="0">
                <a:solidFill>
                  <a:schemeClr val="bg1"/>
                </a:solidFill>
                <a:latin typeface="Arial" charset="0"/>
                <a:cs typeface="Arial" charset="0"/>
              </a:rPr>
              <a:t>COL4A2</a:t>
            </a:r>
            <a:r>
              <a:rPr lang="en-US" altLang="zh-TW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 and common cerebral SVD</a:t>
            </a:r>
            <a:r>
              <a:rPr lang="et-EE" altLang="zh-TW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, particularly deep ICH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TW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These results merit confirmation in replication studies</a:t>
            </a:r>
            <a:endParaRPr lang="et-EE" altLang="zh-TW" sz="24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 typeface="Arial" charset="0"/>
              <a:buNone/>
            </a:pPr>
            <a:r>
              <a:rPr lang="et-EE" altLang="fr-FR" sz="2400" smtClean="0">
                <a:solidFill>
                  <a:srgbClr val="FFFF00"/>
                </a:solidFill>
                <a:latin typeface="Arial" charset="0"/>
                <a:ea typeface="新細明體" pitchFamily="18" charset="-120"/>
                <a:cs typeface="Arial" charset="0"/>
              </a:rPr>
              <a:t>    Importance</a:t>
            </a:r>
            <a:r>
              <a:rPr lang="et-EE" altLang="fr-FR" sz="2400" smtClean="0">
                <a:solidFill>
                  <a:schemeClr val="bg1"/>
                </a:solidFill>
                <a:latin typeface="Arial" charset="0"/>
                <a:ea typeface="新細明體" pitchFamily="18" charset="-120"/>
                <a:cs typeface="Arial" charset="0"/>
              </a:rPr>
              <a:t>:</a:t>
            </a:r>
            <a:endParaRPr lang="en-GB" altLang="fr-FR" sz="2400" smtClean="0">
              <a:solidFill>
                <a:schemeClr val="bg1"/>
              </a:solidFill>
              <a:latin typeface="Arial" charset="0"/>
              <a:ea typeface="新細明體" pitchFamily="18" charset="-120"/>
              <a:cs typeface="Arial" charset="0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GB" altLang="fr-FR" sz="2400" smtClean="0">
                <a:solidFill>
                  <a:schemeClr val="bg1"/>
                </a:solidFill>
                <a:latin typeface="Arial" charset="0"/>
                <a:ea typeface="新細明體" pitchFamily="18" charset="-120"/>
                <a:cs typeface="Arial" charset="0"/>
              </a:rPr>
              <a:t>Consistent signals with a SVD phenotype support the hypothesis of a common underlying pathology </a:t>
            </a:r>
            <a:endParaRPr lang="en-US" altLang="zh-TW" sz="24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GB" altLang="fr-FR" sz="2400" smtClean="0">
                <a:solidFill>
                  <a:schemeClr val="bg1"/>
                </a:solidFill>
                <a:latin typeface="Arial" charset="0"/>
                <a:ea typeface="新細明體" pitchFamily="18" charset="-120"/>
                <a:cs typeface="Arial" charset="0"/>
              </a:rPr>
              <a:t>Association</a:t>
            </a:r>
            <a:r>
              <a:rPr lang="et-EE" altLang="fr-FR" sz="2400" smtClean="0">
                <a:solidFill>
                  <a:schemeClr val="bg1"/>
                </a:solidFill>
                <a:latin typeface="Arial" charset="0"/>
                <a:ea typeface="新細明體" pitchFamily="18" charset="-120"/>
                <a:cs typeface="Arial" charset="0"/>
              </a:rPr>
              <a:t>s o</a:t>
            </a:r>
            <a:r>
              <a:rPr lang="en-GB" altLang="fr-FR" sz="2400" smtClean="0">
                <a:solidFill>
                  <a:schemeClr val="bg1"/>
                </a:solidFill>
                <a:latin typeface="Arial" charset="0"/>
                <a:ea typeface="新細明體" pitchFamily="18" charset="-120"/>
                <a:cs typeface="Arial" charset="0"/>
              </a:rPr>
              <a:t>f even modest effect sizes may improve understanding of pathophysiological mechanisms and eventually lead to novel treatment targets </a:t>
            </a:r>
            <a:endParaRPr lang="et-EE" altLang="fr-FR" sz="2400" smtClean="0">
              <a:solidFill>
                <a:schemeClr val="bg1"/>
              </a:solidFill>
              <a:latin typeface="Arial" charset="0"/>
              <a:ea typeface="新細明體" pitchFamily="18" charset="-120"/>
              <a:cs typeface="Arial" charset="0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endParaRPr lang="en-GB" altLang="fr-FR" sz="2400" smtClean="0">
              <a:solidFill>
                <a:schemeClr val="bg1"/>
              </a:solidFill>
              <a:ea typeface="新細明體" pitchFamily="18" charset="-12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t-EE" altLang="fr-FR" sz="40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Ongoing work</a:t>
            </a:r>
            <a:endParaRPr lang="en-GB" altLang="fr-FR" sz="4000" b="1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t-EE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Replicate </a:t>
            </a:r>
            <a:r>
              <a:rPr lang="et-EE" altLang="fr-FR" sz="2400" i="1" smtClean="0">
                <a:solidFill>
                  <a:schemeClr val="bg1"/>
                </a:solidFill>
                <a:latin typeface="Arial" charset="0"/>
                <a:cs typeface="Arial" charset="0"/>
              </a:rPr>
              <a:t>COL4A2</a:t>
            </a:r>
            <a:r>
              <a:rPr lang="et-EE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 analysis results in different cohorts</a:t>
            </a:r>
          </a:p>
          <a:p>
            <a:pPr eaLnBrk="1" hangingPunct="1">
              <a:spcAft>
                <a:spcPts val="600"/>
              </a:spcAft>
            </a:pPr>
            <a:r>
              <a:rPr lang="et-EE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Include BMBs (deep vs lobar) and silent brain infarcts (subcortical) as additional phenotypes in the analysis</a:t>
            </a:r>
            <a:endParaRPr lang="et-EE" altLang="fr-FR" sz="2400" i="1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et-EE" altLang="fr-FR" sz="2400" i="1" smtClean="0">
                <a:solidFill>
                  <a:schemeClr val="bg1"/>
                </a:solidFill>
                <a:latin typeface="Arial" charset="0"/>
                <a:cs typeface="Arial" charset="0"/>
              </a:rPr>
              <a:t>Extend approach to </a:t>
            </a:r>
            <a:r>
              <a:rPr lang="en-US" altLang="fr-FR" sz="2400" i="1" smtClean="0">
                <a:solidFill>
                  <a:schemeClr val="bg1"/>
                </a:solidFill>
                <a:latin typeface="Arial" charset="0"/>
                <a:cs typeface="Arial" charset="0"/>
              </a:rPr>
              <a:t>NOTCH3,</a:t>
            </a:r>
            <a:r>
              <a:rPr lang="et-EE" altLang="fr-FR" sz="2400" i="1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altLang="fr-FR" sz="2400" i="1" smtClean="0">
                <a:solidFill>
                  <a:schemeClr val="bg1"/>
                </a:solidFill>
                <a:latin typeface="Arial" charset="0"/>
                <a:cs typeface="Arial" charset="0"/>
              </a:rPr>
              <a:t>HTRA1, TREX1 </a:t>
            </a:r>
            <a:r>
              <a:rPr lang="en-US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and</a:t>
            </a:r>
            <a:r>
              <a:rPr lang="en-US" altLang="fr-FR" sz="2400" i="1" smtClean="0">
                <a:solidFill>
                  <a:schemeClr val="bg1"/>
                </a:solidFill>
                <a:latin typeface="Arial" charset="0"/>
                <a:cs typeface="Arial" charset="0"/>
              </a:rPr>
              <a:t> CEC</a:t>
            </a:r>
            <a:r>
              <a:rPr lang="et-EE" altLang="fr-FR" sz="2400" i="1" smtClean="0">
                <a:solidFill>
                  <a:schemeClr val="bg1"/>
                </a:solidFill>
                <a:latin typeface="Arial" charset="0"/>
                <a:cs typeface="Arial" charset="0"/>
              </a:rPr>
              <a:t>R</a:t>
            </a:r>
            <a:r>
              <a:rPr lang="en-US" altLang="fr-FR" sz="2400" i="1" smtClean="0">
                <a:solidFill>
                  <a:schemeClr val="bg1"/>
                </a:solidFill>
                <a:latin typeface="Arial" charset="0"/>
                <a:cs typeface="Arial" charset="0"/>
              </a:rPr>
              <a:t>1 </a:t>
            </a:r>
            <a:r>
              <a:rPr lang="en-US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genes</a:t>
            </a:r>
            <a:r>
              <a:rPr lang="et-EE" altLang="fr-FR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> which also cause rare familial forms of SVD</a:t>
            </a:r>
          </a:p>
          <a:p>
            <a:pPr eaLnBrk="1" hangingPunct="1"/>
            <a:endParaRPr lang="en-GB" altLang="fr-FR" sz="2000" smtClean="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endParaRPr lang="en-GB" alt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-171450"/>
            <a:ext cx="8229600" cy="1497013"/>
          </a:xfrm>
        </p:spPr>
        <p:txBody>
          <a:bodyPr/>
          <a:lstStyle/>
          <a:p>
            <a:pPr eaLnBrk="1" hangingPunct="1"/>
            <a:r>
              <a:rPr lang="et-EE" altLang="fr-FR" sz="4000" b="1" smtClean="0">
                <a:solidFill>
                  <a:srgbClr val="FFFF00"/>
                </a:solidFill>
                <a:latin typeface="Arial" charset="0"/>
                <a:cs typeface="Arial" charset="0"/>
              </a:rPr>
              <a:t>Acknowledgements</a:t>
            </a:r>
            <a:endParaRPr lang="en-GB" altLang="fr-FR" sz="4000" b="1" smtClean="0">
              <a:solidFill>
                <a:srgbClr val="FFFF00"/>
              </a:solidFill>
              <a:latin typeface="Arial" charset="0"/>
              <a:cs typeface="Arial" charset="0"/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35000" y="908050"/>
            <a:ext cx="2928938" cy="4824413"/>
          </a:xfrm>
        </p:spPr>
        <p:txBody>
          <a:bodyPr/>
          <a:lstStyle/>
          <a:p>
            <a:pPr eaLnBrk="1" hangingPunct="1">
              <a:lnSpc>
                <a:spcPct val="140000"/>
              </a:lnSpc>
              <a:spcBef>
                <a:spcPct val="0"/>
              </a:spcBef>
              <a:buFont typeface="Arial" charset="0"/>
              <a:buNone/>
            </a:pPr>
            <a:r>
              <a:rPr lang="en-GB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Edinburgh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et-EE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Prof. Cathie Sudlow 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et-EE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Dr. Gail </a:t>
            </a:r>
            <a:r>
              <a:rPr lang="en-US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Davies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en-US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Dr. Pippa Thomson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endParaRPr lang="en-GB" altLang="fr-FR" sz="18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Font typeface="Arial" charset="0"/>
              <a:buNone/>
            </a:pPr>
            <a:r>
              <a:rPr lang="en-GB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Glasgow</a:t>
            </a: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et-EE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Dr. Tom </a:t>
            </a:r>
            <a:r>
              <a:rPr lang="en-US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Van Agtmael </a:t>
            </a:r>
            <a:endParaRPr lang="en-GB" altLang="fr-FR" sz="18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Font typeface="Arial" charset="0"/>
              <a:buNone/>
            </a:pPr>
            <a:endParaRPr lang="en-GB" altLang="fr-FR" sz="18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  <a:buFont typeface="Arial" charset="0"/>
              <a:buNone/>
            </a:pPr>
            <a:r>
              <a:rPr lang="en-GB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Cambridge</a:t>
            </a:r>
            <a:endParaRPr lang="en-US" altLang="fr-FR" sz="18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et-EE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Prof. Hugh</a:t>
            </a:r>
            <a:r>
              <a:rPr lang="en-US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 Markus</a:t>
            </a:r>
            <a:endParaRPr lang="et-EE" altLang="fr-FR" sz="18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et-EE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Dr. Steve </a:t>
            </a:r>
            <a:r>
              <a:rPr lang="en-US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Bevan </a:t>
            </a:r>
            <a:endParaRPr lang="et-EE" altLang="fr-FR" sz="18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  <a:spcBef>
                <a:spcPct val="0"/>
              </a:spcBef>
            </a:pPr>
            <a:r>
              <a:rPr lang="et-EE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Dr. Matthew </a:t>
            </a:r>
            <a:r>
              <a:rPr lang="en-US" altLang="fr-FR" sz="1800" smtClean="0">
                <a:solidFill>
                  <a:schemeClr val="bg1"/>
                </a:solidFill>
                <a:latin typeface="Arial" charset="0"/>
                <a:cs typeface="Arial" charset="0"/>
              </a:rPr>
              <a:t>Traylor 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endParaRPr lang="en-US" altLang="fr-FR" sz="18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342900" lvl="1" indent="-342900" eaLnBrk="1" hangingPunct="1">
              <a:lnSpc>
                <a:spcPct val="140000"/>
              </a:lnSpc>
              <a:spcBef>
                <a:spcPts val="600"/>
              </a:spcBef>
              <a:buFont typeface="Arial" charset="0"/>
              <a:buNone/>
            </a:pPr>
            <a:endParaRPr lang="en-GB" altLang="fr-FR" sz="18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40000"/>
              </a:lnSpc>
              <a:spcBef>
                <a:spcPts val="600"/>
              </a:spcBef>
              <a:buFont typeface="Arial" charset="0"/>
              <a:buNone/>
            </a:pPr>
            <a:endParaRPr lang="en-GB" altLang="fr-FR" sz="18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342900" lvl="1" indent="-342900" eaLnBrk="1" hangingPunct="1">
              <a:buFont typeface="Arial" charset="0"/>
              <a:buChar char="•"/>
            </a:pPr>
            <a:endParaRPr lang="en-US" altLang="fr-FR" sz="1800" u="sng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342900" lvl="1" indent="-342900" eaLnBrk="1" hangingPunct="1">
              <a:buFont typeface="Arial" charset="0"/>
              <a:buChar char="•"/>
            </a:pPr>
            <a:endParaRPr lang="en-GB" altLang="fr-FR" sz="1800" u="sng" smtClean="0"/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5099050" y="936625"/>
            <a:ext cx="3360738" cy="502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lvl="1" indent="-342900">
              <a:lnSpc>
                <a:spcPct val="140000"/>
              </a:lnSpc>
            </a:pPr>
            <a:r>
              <a:rPr lang="en-GB" altLang="fr-FR">
                <a:solidFill>
                  <a:schemeClr val="bg1"/>
                </a:solidFill>
              </a:rPr>
              <a:t>Boston</a:t>
            </a:r>
          </a:p>
          <a:p>
            <a:pPr marL="342900" lvl="1" indent="-342900">
              <a:lnSpc>
                <a:spcPct val="140000"/>
              </a:lnSpc>
              <a:buFont typeface="Arial" charset="0"/>
              <a:buChar char="•"/>
            </a:pPr>
            <a:r>
              <a:rPr lang="et-EE" altLang="fr-FR">
                <a:solidFill>
                  <a:schemeClr val="bg1"/>
                </a:solidFill>
              </a:rPr>
              <a:t>Prof. Jonathan Rosan</a:t>
            </a:r>
            <a:r>
              <a:rPr lang="en-GB" altLang="fr-FR">
                <a:solidFill>
                  <a:schemeClr val="bg1"/>
                </a:solidFill>
              </a:rPr>
              <a:t>d</a:t>
            </a:r>
          </a:p>
          <a:p>
            <a:pPr marL="342900" lvl="1" indent="-342900">
              <a:lnSpc>
                <a:spcPct val="140000"/>
              </a:lnSpc>
              <a:buFont typeface="Arial" charset="0"/>
              <a:buChar char="•"/>
            </a:pPr>
            <a:r>
              <a:rPr lang="et-EE" altLang="fr-FR">
                <a:solidFill>
                  <a:schemeClr val="bg1"/>
                </a:solidFill>
              </a:rPr>
              <a:t>Dr. Guido Falcone </a:t>
            </a:r>
            <a:endParaRPr lang="en-GB" altLang="fr-FR">
              <a:solidFill>
                <a:schemeClr val="bg1"/>
              </a:solidFill>
            </a:endParaRPr>
          </a:p>
          <a:p>
            <a:pPr marL="342900" lvl="1" indent="-342900">
              <a:lnSpc>
                <a:spcPct val="140000"/>
              </a:lnSpc>
              <a:buFont typeface="Arial" charset="0"/>
              <a:buChar char="•"/>
            </a:pPr>
            <a:r>
              <a:rPr lang="et-EE" altLang="fr-FR">
                <a:solidFill>
                  <a:schemeClr val="bg1"/>
                </a:solidFill>
              </a:rPr>
              <a:t>Dr. Christopher </a:t>
            </a:r>
            <a:r>
              <a:rPr lang="en-US" altLang="fr-FR">
                <a:solidFill>
                  <a:schemeClr val="bg1"/>
                </a:solidFill>
              </a:rPr>
              <a:t>Anderson</a:t>
            </a:r>
            <a:endParaRPr lang="en-GB" altLang="fr-FR">
              <a:solidFill>
                <a:schemeClr val="bg1"/>
              </a:solidFill>
            </a:endParaRPr>
          </a:p>
          <a:p>
            <a:pPr marL="342900" lvl="1" indent="-342900">
              <a:lnSpc>
                <a:spcPct val="140000"/>
              </a:lnSpc>
              <a:buFont typeface="Arial" charset="0"/>
              <a:buChar char="•"/>
            </a:pPr>
            <a:r>
              <a:rPr lang="et-EE" altLang="fr-FR">
                <a:solidFill>
                  <a:schemeClr val="bg1"/>
                </a:solidFill>
              </a:rPr>
              <a:t>Dr. Natalia Rost</a:t>
            </a:r>
            <a:endParaRPr lang="en-GB" altLang="fr-FR">
              <a:solidFill>
                <a:schemeClr val="bg1"/>
              </a:solidFill>
            </a:endParaRPr>
          </a:p>
          <a:p>
            <a:pPr marL="342900" lvl="1" indent="-342900">
              <a:lnSpc>
                <a:spcPct val="140000"/>
              </a:lnSpc>
              <a:buFont typeface="Arial" charset="0"/>
              <a:buChar char="•"/>
            </a:pPr>
            <a:r>
              <a:rPr lang="et-EE" altLang="fr-FR">
                <a:solidFill>
                  <a:schemeClr val="bg1"/>
                </a:solidFill>
              </a:rPr>
              <a:t>Dr. Billy </a:t>
            </a:r>
            <a:r>
              <a:rPr lang="en-US" altLang="fr-FR">
                <a:solidFill>
                  <a:schemeClr val="bg1"/>
                </a:solidFill>
              </a:rPr>
              <a:t>Devan</a:t>
            </a:r>
            <a:r>
              <a:rPr lang="et-EE" altLang="fr-FR">
                <a:solidFill>
                  <a:schemeClr val="bg1"/>
                </a:solidFill>
              </a:rPr>
              <a:t> </a:t>
            </a:r>
            <a:endParaRPr lang="en-GB" altLang="fr-FR">
              <a:solidFill>
                <a:schemeClr val="bg1"/>
              </a:solidFill>
            </a:endParaRPr>
          </a:p>
          <a:p>
            <a:pPr marL="342900" lvl="1" indent="-342900">
              <a:lnSpc>
                <a:spcPct val="140000"/>
              </a:lnSpc>
              <a:buFont typeface="Arial" charset="0"/>
              <a:buChar char="•"/>
            </a:pPr>
            <a:r>
              <a:rPr lang="en-GB" altLang="fr-FR">
                <a:solidFill>
                  <a:schemeClr val="bg1"/>
                </a:solidFill>
              </a:rPr>
              <a:t>Prof. Sudha Seshadri</a:t>
            </a:r>
          </a:p>
          <a:p>
            <a:pPr marL="342900" lvl="1" indent="-342900"/>
            <a:endParaRPr lang="et-EE" altLang="fr-FR">
              <a:solidFill>
                <a:schemeClr val="bg1"/>
              </a:solidFill>
            </a:endParaRPr>
          </a:p>
          <a:p>
            <a:pPr marL="342900" lvl="1" indent="-342900">
              <a:lnSpc>
                <a:spcPct val="140000"/>
              </a:lnSpc>
            </a:pPr>
            <a:r>
              <a:rPr lang="en-GB" altLang="fr-FR">
                <a:solidFill>
                  <a:schemeClr val="bg1"/>
                </a:solidFill>
              </a:rPr>
              <a:t>International Consortia</a:t>
            </a:r>
          </a:p>
          <a:p>
            <a:pPr marL="342900" lvl="1" indent="-342900">
              <a:lnSpc>
                <a:spcPct val="140000"/>
              </a:lnSpc>
              <a:buFont typeface="Arial" charset="0"/>
              <a:buChar char="•"/>
            </a:pPr>
            <a:r>
              <a:rPr lang="en-US" altLang="fr-FR">
                <a:solidFill>
                  <a:schemeClr val="bg1"/>
                </a:solidFill>
              </a:rPr>
              <a:t>METASTROKE Consortium</a:t>
            </a:r>
            <a:endParaRPr lang="en-GB" altLang="fr-FR">
              <a:solidFill>
                <a:schemeClr val="bg1"/>
              </a:solidFill>
            </a:endParaRPr>
          </a:p>
          <a:p>
            <a:pPr marL="342900" lvl="1" indent="-342900">
              <a:lnSpc>
                <a:spcPct val="140000"/>
              </a:lnSpc>
              <a:buFont typeface="Arial" charset="0"/>
              <a:buChar char="•"/>
            </a:pPr>
            <a:r>
              <a:rPr lang="en-US" altLang="fr-FR">
                <a:solidFill>
                  <a:schemeClr val="bg1"/>
                </a:solidFill>
              </a:rPr>
              <a:t>CHARGE Consortium</a:t>
            </a:r>
          </a:p>
          <a:p>
            <a:pPr marL="342900" lvl="1" indent="-342900">
              <a:lnSpc>
                <a:spcPct val="140000"/>
              </a:lnSpc>
              <a:buFont typeface="Arial" charset="0"/>
              <a:buChar char="•"/>
            </a:pPr>
            <a:r>
              <a:rPr lang="en-US" altLang="fr-FR">
                <a:solidFill>
                  <a:schemeClr val="bg1"/>
                </a:solidFill>
              </a:rPr>
              <a:t>WTCCC-2 Consortium</a:t>
            </a:r>
            <a:r>
              <a:rPr lang="en-US" altLang="fr-FR"/>
              <a:t>, </a:t>
            </a:r>
            <a:endParaRPr lang="en-GB" altLang="fr-FR"/>
          </a:p>
          <a:p>
            <a:pPr marL="342900" lvl="1" indent="-342900">
              <a:lnSpc>
                <a:spcPct val="140000"/>
              </a:lnSpc>
              <a:buFont typeface="Arial" charset="0"/>
              <a:buChar char="•"/>
            </a:pPr>
            <a:r>
              <a:rPr lang="en-GB" altLang="fr-FR">
                <a:solidFill>
                  <a:schemeClr val="bg1"/>
                </a:solidFill>
              </a:rPr>
              <a:t>I</a:t>
            </a:r>
            <a:r>
              <a:rPr lang="et-EE" altLang="fr-FR">
                <a:solidFill>
                  <a:schemeClr val="bg1"/>
                </a:solidFill>
              </a:rPr>
              <a:t>SGC Consortium </a:t>
            </a:r>
            <a:endParaRPr lang="en-GB" altLang="fr-FR">
              <a:solidFill>
                <a:schemeClr val="bg1"/>
              </a:solidFill>
            </a:endParaRPr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215900" y="5764213"/>
            <a:ext cx="896461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fr-FR" sz="1600">
                <a:solidFill>
                  <a:schemeClr val="bg1"/>
                </a:solidFill>
              </a:rPr>
              <a:t>This research was supported by </a:t>
            </a:r>
            <a:r>
              <a:rPr lang="et-EE" altLang="fr-FR" sz="1600">
                <a:solidFill>
                  <a:schemeClr val="bg1"/>
                </a:solidFill>
              </a:rPr>
              <a:t>the Edinburgh Lothian Health Foundation &amp; </a:t>
            </a:r>
            <a:r>
              <a:rPr lang="en-GB" altLang="fr-FR" sz="1600">
                <a:solidFill>
                  <a:schemeClr val="bg1"/>
                </a:solidFill>
              </a:rPr>
              <a:t>European Social Fund’s Doctoral Studies and Internationalisation Programme DoRa, which is carried out by Foundation Archimedes. </a:t>
            </a:r>
          </a:p>
          <a:p>
            <a:endParaRPr lang="en-GB" altLang="fr-FR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2191</TotalTime>
  <Words>829</Words>
  <Application>Microsoft Office PowerPoint</Application>
  <PresentationFormat>On-screen Show (4:3)</PresentationFormat>
  <Paragraphs>169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新細明體</vt:lpstr>
      <vt:lpstr>Office Theme</vt:lpstr>
      <vt:lpstr>Associations of common variation in COL4A1 / COL4A2  with cerebral small vessel disease   </vt:lpstr>
      <vt:lpstr>Background</vt:lpstr>
      <vt:lpstr>Collagen IV genes  &amp; inherited cerebrovascular disease</vt:lpstr>
      <vt:lpstr>Aim</vt:lpstr>
      <vt:lpstr>Methods</vt:lpstr>
      <vt:lpstr>Methods</vt:lpstr>
      <vt:lpstr>Results </vt:lpstr>
      <vt:lpstr>No significant associations at p&lt;0.00008 with other phenotypes</vt:lpstr>
      <vt:lpstr>But same direction of effect with other SVD phenotypes</vt:lpstr>
      <vt:lpstr>Conclusions</vt:lpstr>
      <vt:lpstr>Ongoing work</vt:lpstr>
      <vt:lpstr>Acknowledgements</vt:lpstr>
    </vt:vector>
  </TitlesOfParts>
  <Company>University of Edinburgh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Unravelling the mysteries of genetic influences on cerebrovascular disease</dc:title>
  <dc:creator>RANNIKMAE Kristiina</dc:creator>
  <cp:lastModifiedBy>Stephen Bevan</cp:lastModifiedBy>
  <cp:revision>309</cp:revision>
  <dcterms:created xsi:type="dcterms:W3CDTF">2013-09-25T10:58:59Z</dcterms:created>
  <dcterms:modified xsi:type="dcterms:W3CDTF">2014-12-08T11:38:02Z</dcterms:modified>
</cp:coreProperties>
</file>