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Masters/slideMaster8.xml" ContentType="application/vnd.openxmlformats-officedocument.presentationml.slideMaster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  <p:sldMasterId id="2147483752" r:id="rId2"/>
    <p:sldMasterId id="2147483649" r:id="rId3"/>
    <p:sldMasterId id="2147483760" r:id="rId4"/>
    <p:sldMasterId id="2147483762" r:id="rId5"/>
    <p:sldMasterId id="2147483764" r:id="rId6"/>
    <p:sldMasterId id="2147483769" r:id="rId7"/>
    <p:sldMasterId id="2147483774" r:id="rId8"/>
  </p:sldMasterIdLst>
  <p:notesMasterIdLst>
    <p:notesMasterId r:id="rId34"/>
  </p:notesMasterIdLst>
  <p:sldIdLst>
    <p:sldId id="296" r:id="rId9"/>
    <p:sldId id="261" r:id="rId10"/>
    <p:sldId id="267" r:id="rId11"/>
    <p:sldId id="268" r:id="rId12"/>
    <p:sldId id="269" r:id="rId13"/>
    <p:sldId id="286" r:id="rId14"/>
    <p:sldId id="313" r:id="rId15"/>
    <p:sldId id="289" r:id="rId16"/>
    <p:sldId id="290" r:id="rId17"/>
    <p:sldId id="291" r:id="rId18"/>
    <p:sldId id="293" r:id="rId19"/>
    <p:sldId id="314" r:id="rId20"/>
    <p:sldId id="300" r:id="rId21"/>
    <p:sldId id="301" r:id="rId22"/>
    <p:sldId id="297" r:id="rId23"/>
    <p:sldId id="312" r:id="rId24"/>
    <p:sldId id="305" r:id="rId25"/>
    <p:sldId id="309" r:id="rId26"/>
    <p:sldId id="307" r:id="rId27"/>
    <p:sldId id="317" r:id="rId28"/>
    <p:sldId id="318" r:id="rId29"/>
    <p:sldId id="319" r:id="rId30"/>
    <p:sldId id="294" r:id="rId31"/>
    <p:sldId id="311" r:id="rId32"/>
    <p:sldId id="316" r:id="rId33"/>
  </p:sldIdLst>
  <p:sldSz cx="9144000" cy="6858000" type="screen4x3"/>
  <p:notesSz cx="6794500" cy="9906000"/>
  <p:embeddedFontLst>
    <p:embeddedFont>
      <p:font typeface="Georgia" pitchFamily="18" charset="0"/>
      <p:regular r:id="rId35"/>
      <p:bold r:id="rId36"/>
      <p:italic r:id="rId37"/>
      <p:boldItalic r:id="rId38"/>
    </p:embeddedFont>
    <p:embeddedFont>
      <p:font typeface="Calibri" pitchFamily="34" charset="0"/>
      <p:regular r:id="rId39"/>
      <p:bold r:id="rId40"/>
      <p:italic r:id="rId41"/>
      <p:boldItalic r:id="rId42"/>
    </p:embeddedFont>
    <p:embeddedFont>
      <p:font typeface="MS PGothic" pitchFamily="34" charset="-128"/>
      <p:regular r:id="rId43"/>
    </p:embeddedFont>
    <p:embeddedFont>
      <p:font typeface="Times" pitchFamily="18" charset="0"/>
      <p:regular r:id="rId44"/>
      <p:bold r:id="rId45"/>
      <p:italic r:id="rId46"/>
      <p:boldItalic r:id="rId47"/>
    </p:embeddedFont>
    <p:embeddedFont>
      <p:font typeface="Tahoma" pitchFamily="34" charset="0"/>
      <p:regular r:id="rId48"/>
      <p:bold r:id="rId49"/>
    </p:embeddedFont>
    <p:embeddedFont>
      <p:font typeface="SimSun" pitchFamily="2" charset="-122"/>
      <p:regular r:id="rId50"/>
    </p:embeddedFont>
    <p:embeddedFont>
      <p:font typeface="Trebuchet MS" pitchFamily="34" charset="0"/>
      <p:regular r:id="rId51"/>
      <p:bold r:id="rId52"/>
      <p:italic r:id="rId53"/>
      <p:boldItalic r:id="rId54"/>
    </p:embeddedFont>
    <p:embeddedFont>
      <p:font typeface="Ebrima" pitchFamily="2" charset="0"/>
      <p:regular r:id="rId55"/>
      <p:bold r:id="rId56"/>
    </p:embeddedFont>
    <p:embeddedFont>
      <p:font typeface="Lucida Sans Unicode" pitchFamily="34" charset="0"/>
      <p:regular r:id="rId57"/>
    </p:embeddedFont>
    <p:embeddedFont>
      <p:font typeface="Wingdings 2" pitchFamily="18" charset="2"/>
      <p:regular r:id="rId58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pitchFamily="34" charset="-79"/>
        <a:ea typeface="ヒラギノ角ゴ ProN W3" charset="-128"/>
        <a:cs typeface="+mn-cs"/>
        <a:sym typeface="Gill Sans" pitchFamily="34" charset="-79"/>
      </a:defRPr>
    </a:lvl1pPr>
    <a:lvl2pPr marL="321457" algn="ctr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pitchFamily="34" charset="-79"/>
        <a:ea typeface="ヒラギノ角ゴ ProN W3" charset="-128"/>
        <a:cs typeface="+mn-cs"/>
        <a:sym typeface="Gill Sans" pitchFamily="34" charset="-79"/>
      </a:defRPr>
    </a:lvl2pPr>
    <a:lvl3pPr marL="642915" algn="ctr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pitchFamily="34" charset="-79"/>
        <a:ea typeface="ヒラギノ角ゴ ProN W3" charset="-128"/>
        <a:cs typeface="+mn-cs"/>
        <a:sym typeface="Gill Sans" pitchFamily="34" charset="-79"/>
      </a:defRPr>
    </a:lvl3pPr>
    <a:lvl4pPr marL="964372" algn="ctr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pitchFamily="34" charset="-79"/>
        <a:ea typeface="ヒラギノ角ゴ ProN W3" charset="-128"/>
        <a:cs typeface="+mn-cs"/>
        <a:sym typeface="Gill Sans" pitchFamily="34" charset="-79"/>
      </a:defRPr>
    </a:lvl4pPr>
    <a:lvl5pPr marL="1285829" algn="ctr" rtl="0" fontAlgn="base">
      <a:spcBef>
        <a:spcPct val="0"/>
      </a:spcBef>
      <a:spcAft>
        <a:spcPct val="0"/>
      </a:spcAft>
      <a:defRPr sz="3000" kern="1200">
        <a:solidFill>
          <a:srgbClr val="FFFFFF"/>
        </a:solidFill>
        <a:latin typeface="Gill Sans" pitchFamily="34" charset="-79"/>
        <a:ea typeface="ヒラギノ角ゴ ProN W3" charset="-128"/>
        <a:cs typeface="+mn-cs"/>
        <a:sym typeface="Gill Sans" pitchFamily="34" charset="-79"/>
      </a:defRPr>
    </a:lvl5pPr>
    <a:lvl6pPr marL="1607287" algn="l" defTabSz="642915" rtl="0" eaLnBrk="1" latinLnBrk="0" hangingPunct="1">
      <a:defRPr sz="3000" kern="1200">
        <a:solidFill>
          <a:srgbClr val="FFFFFF"/>
        </a:solidFill>
        <a:latin typeface="Gill Sans" pitchFamily="34" charset="-79"/>
        <a:ea typeface="ヒラギノ角ゴ ProN W3" charset="-128"/>
        <a:cs typeface="+mn-cs"/>
        <a:sym typeface="Gill Sans" pitchFamily="34" charset="-79"/>
      </a:defRPr>
    </a:lvl6pPr>
    <a:lvl7pPr marL="1928744" algn="l" defTabSz="642915" rtl="0" eaLnBrk="1" latinLnBrk="0" hangingPunct="1">
      <a:defRPr sz="3000" kern="1200">
        <a:solidFill>
          <a:srgbClr val="FFFFFF"/>
        </a:solidFill>
        <a:latin typeface="Gill Sans" pitchFamily="34" charset="-79"/>
        <a:ea typeface="ヒラギノ角ゴ ProN W3" charset="-128"/>
        <a:cs typeface="+mn-cs"/>
        <a:sym typeface="Gill Sans" pitchFamily="34" charset="-79"/>
      </a:defRPr>
    </a:lvl7pPr>
    <a:lvl8pPr marL="2250201" algn="l" defTabSz="642915" rtl="0" eaLnBrk="1" latinLnBrk="0" hangingPunct="1">
      <a:defRPr sz="3000" kern="1200">
        <a:solidFill>
          <a:srgbClr val="FFFFFF"/>
        </a:solidFill>
        <a:latin typeface="Gill Sans" pitchFamily="34" charset="-79"/>
        <a:ea typeface="ヒラギノ角ゴ ProN W3" charset="-128"/>
        <a:cs typeface="+mn-cs"/>
        <a:sym typeface="Gill Sans" pitchFamily="34" charset="-79"/>
      </a:defRPr>
    </a:lvl8pPr>
    <a:lvl9pPr marL="2571659" algn="l" defTabSz="642915" rtl="0" eaLnBrk="1" latinLnBrk="0" hangingPunct="1">
      <a:defRPr sz="3000" kern="1200">
        <a:solidFill>
          <a:srgbClr val="FFFFFF"/>
        </a:solidFill>
        <a:latin typeface="Gill Sans" pitchFamily="34" charset="-79"/>
        <a:ea typeface="ヒラギノ角ゴ ProN W3" charset="-128"/>
        <a:cs typeface="+mn-cs"/>
        <a:sym typeface="Gill Sans" pitchFamily="34" charset="-79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94A75"/>
    <a:srgbClr val="3333FF"/>
    <a:srgbClr val="003399"/>
    <a:srgbClr val="0033CC"/>
    <a:srgbClr val="476E1B"/>
    <a:srgbClr val="BF841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32" autoAdjust="0"/>
    <p:restoredTop sz="82975" autoAdjust="0"/>
  </p:normalViewPr>
  <p:slideViewPr>
    <p:cSldViewPr snapToGrid="0" snapToObjects="1">
      <p:cViewPr>
        <p:scale>
          <a:sx n="80" d="100"/>
          <a:sy n="80" d="100"/>
        </p:scale>
        <p:origin x="-1800" y="-354"/>
      </p:cViewPr>
      <p:guideLst>
        <p:guide orient="horz"/>
        <p:guide pos="39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5.fntdata"/><Relationship Id="rId21" Type="http://schemas.openxmlformats.org/officeDocument/2006/relationships/slide" Target="slides/slide13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font" Target="fonts/font21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font" Target="fonts/font24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font" Target="fonts/font23.fntdata"/><Relationship Id="rId61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font" Target="fonts/font22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17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4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7325286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Gill Sans" charset="0"/>
        <a:ea typeface="MS PGothic" pitchFamily="34" charset="-128"/>
        <a:cs typeface="ＭＳ Ｐゴシック" charset="0"/>
      </a:defRPr>
    </a:lvl1pPr>
    <a:lvl2pPr marL="321457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Gill Sans" charset="0"/>
        <a:ea typeface="MS PGothic" pitchFamily="34" charset="-128"/>
        <a:cs typeface="+mn-cs"/>
      </a:defRPr>
    </a:lvl2pPr>
    <a:lvl3pPr marL="642915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Gill Sans" charset="0"/>
        <a:ea typeface="MS PGothic" pitchFamily="34" charset="-128"/>
        <a:cs typeface="+mn-cs"/>
      </a:defRPr>
    </a:lvl3pPr>
    <a:lvl4pPr marL="964372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Gill Sans" charset="0"/>
        <a:ea typeface="MS PGothic" pitchFamily="34" charset="-128"/>
        <a:cs typeface="+mn-cs"/>
      </a:defRPr>
    </a:lvl4pPr>
    <a:lvl5pPr marL="1285829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Gill Sans" charset="0"/>
        <a:ea typeface="MS PGothic" pitchFamily="34" charset="-128"/>
        <a:cs typeface="+mn-cs"/>
      </a:defRPr>
    </a:lvl5pPr>
    <a:lvl6pPr marL="1607287" algn="l" defTabSz="32145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928744" algn="l" defTabSz="32145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250201" algn="l" defTabSz="32145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571659" algn="l" defTabSz="32145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fld id="{34B5BD49-B2C6-456F-B0B2-C99C0BAB898E}" type="slidenum">
              <a:rPr lang="en-SG" smtClean="0"/>
              <a:pPr/>
              <a:t>1</a:t>
            </a:fld>
            <a:endParaRPr lang="en-S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676E4D2-3153-475E-9D13-41A38ED29BE0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676E4D2-3153-475E-9D13-41A38ED29BE0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4A2FA4B-E2F3-4F7B-86EE-E7901D531E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850217" y="9410700"/>
            <a:ext cx="2942711" cy="49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73" tIns="45886" rIns="91773" bIns="45886" anchor="b"/>
          <a:lstStyle/>
          <a:p>
            <a:pPr algn="r" defTabSz="917575" eaLnBrk="0" hangingPunct="0"/>
            <a:fld id="{99EF4352-FCA5-4778-B539-9BE02AD32F02}" type="slidenum">
              <a:rPr lang="en-GB" sz="1200">
                <a:latin typeface="Calibri" pitchFamily="34" charset="0"/>
              </a:rPr>
              <a:pPr algn="r" defTabSz="917575" eaLnBrk="0" hangingPunct="0"/>
              <a:t>10</a:t>
            </a:fld>
            <a:endParaRPr lang="en-GB" sz="1200">
              <a:latin typeface="Calibri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4538"/>
            <a:ext cx="4949825" cy="37131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7878" y="4707071"/>
            <a:ext cx="5438746" cy="445426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fld id="{34B5BD49-B2C6-456F-B0B2-C99C0BAB898E}" type="slidenum">
              <a:rPr lang="en-SG" smtClean="0"/>
              <a:pPr/>
              <a:t>12</a:t>
            </a:fld>
            <a:endParaRPr lang="en-SG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fld id="{34B5BD49-B2C6-456F-B0B2-C99C0BAB898E}" type="slidenum">
              <a:rPr lang="en-SG" smtClean="0"/>
              <a:pPr/>
              <a:t>13</a:t>
            </a:fld>
            <a:endParaRPr lang="en-SG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fld id="{34B5BD49-B2C6-456F-B0B2-C99C0BAB898E}" type="slidenum">
              <a:rPr lang="en-SG" smtClean="0"/>
              <a:pPr/>
              <a:t>14</a:t>
            </a:fld>
            <a:endParaRPr lang="en-SG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fld id="{34B5BD49-B2C6-456F-B0B2-C99C0BAB898E}" type="slidenum">
              <a:rPr lang="en-SG" smtClean="0"/>
              <a:pPr/>
              <a:t>15</a:t>
            </a:fld>
            <a:endParaRPr lang="en-SG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fld id="{34B5BD49-B2C6-456F-B0B2-C99C0BAB898E}" type="slidenum">
              <a:rPr lang="en-SG" smtClean="0"/>
              <a:pPr/>
              <a:t>16</a:t>
            </a:fld>
            <a:endParaRPr lang="en-SG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fld id="{34B5BD49-B2C6-456F-B0B2-C99C0BAB898E}" type="slidenum">
              <a:rPr lang="en-SG" smtClean="0"/>
              <a:pPr/>
              <a:t>17</a:t>
            </a:fld>
            <a:endParaRPr lang="en-SG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fld id="{34B5BD49-B2C6-456F-B0B2-C99C0BAB898E}" type="slidenum">
              <a:rPr lang="en-SG" smtClean="0"/>
              <a:pPr/>
              <a:t>18</a:t>
            </a:fld>
            <a:endParaRPr lang="en-SG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fld id="{34B5BD49-B2C6-456F-B0B2-C99C0BAB898E}" type="slidenum">
              <a:rPr lang="en-SG" smtClean="0"/>
              <a:pPr/>
              <a:t>19</a:t>
            </a:fld>
            <a:endParaRPr lang="en-SG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fld id="{34B5BD49-B2C6-456F-B0B2-C99C0BAB898E}" type="slidenum">
              <a:rPr lang="en-SG" smtClean="0"/>
              <a:pPr/>
              <a:t>20</a:t>
            </a:fld>
            <a:endParaRPr lang="en-SG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fld id="{34B5BD49-B2C6-456F-B0B2-C99C0BAB898E}" type="slidenum">
              <a:rPr lang="en-SG" smtClean="0"/>
              <a:pPr/>
              <a:t>21</a:t>
            </a:fld>
            <a:endParaRPr lang="en-SG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fld id="{34B5BD49-B2C6-456F-B0B2-C99C0BAB898E}" type="slidenum">
              <a:rPr lang="en-SG" smtClean="0"/>
              <a:pPr/>
              <a:t>22</a:t>
            </a:fld>
            <a:endParaRPr lang="en-SG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/>
          <a:lstStyle/>
          <a:p>
            <a:fld id="{34B5BD49-B2C6-456F-B0B2-C99C0BAB898E}" type="slidenum">
              <a:rPr lang="en-SG" smtClean="0"/>
              <a:pPr/>
              <a:t>24</a:t>
            </a:fld>
            <a:endParaRPr lang="en-S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facebook.com/i2r.research" TargetMode="External"/><Relationship Id="rId5" Type="http://schemas.openxmlformats.org/officeDocument/2006/relationships/hyperlink" Target="http://www.facebook.com/i2r.research" TargetMode="External"/><Relationship Id="rId4" Type="http://schemas.openxmlformats.org/officeDocument/2006/relationships/hyperlink" Target="http://www.i2r.a-star.edu.sg/" TargetMode="Externa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png"/><Relationship Id="rId7" Type="http://schemas.openxmlformats.org/officeDocument/2006/relationships/hyperlink" Target="https://www.facebook.com/i2r.research" TargetMode="External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6" Type="http://schemas.openxmlformats.org/officeDocument/2006/relationships/hyperlink" Target="http://www.facebook.com/i2r.research" TargetMode="External"/><Relationship Id="rId5" Type="http://schemas.openxmlformats.org/officeDocument/2006/relationships/hyperlink" Target="http://www.i2r.a-star.edu.sg/" TargetMode="External"/><Relationship Id="rId4" Type="http://schemas.openxmlformats.org/officeDocument/2006/relationships/hyperlink" Target="mailto:inddev@i2r.a-star.edu.sg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- Subject, Presenter &amp; Designation w/Logo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53567" y="1877568"/>
            <a:ext cx="3168000" cy="2645664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>
                <a:latin typeface="+mj-lt"/>
              </a:defRPr>
            </a:lvl1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en-SG" sz="2000" dirty="0">
              <a:latin typeface="Gill Sans Light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48717" y="437555"/>
            <a:ext cx="2742531" cy="12680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35431" y="998730"/>
            <a:ext cx="5090098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55600" y="4845050"/>
            <a:ext cx="3168000" cy="955249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lang="en-US" sz="2400">
                <a:solidFill>
                  <a:schemeClr val="tx1"/>
                </a:solidFill>
                <a:ea typeface="ＭＳ Ｐゴシック" charset="0"/>
                <a:cs typeface="Gill Sans Light" charset="0"/>
                <a:sym typeface="Gill Sans Light" charset="0"/>
              </a:defRPr>
            </a:lvl1pPr>
          </a:lstStyle>
          <a:p>
            <a:pPr algn="l"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+mj-lt"/>
                <a:ea typeface="ＭＳ Ｐゴシック" charset="0"/>
                <a:cs typeface="Gill Sans" charset="0"/>
                <a:sym typeface="Gill Sans" charset="0"/>
              </a:rPr>
              <a:t>Presented by:</a:t>
            </a:r>
          </a:p>
          <a:p>
            <a:pPr algn="l">
              <a:defRPr/>
            </a:pPr>
            <a:r>
              <a:rPr lang="en-US" sz="1800" dirty="0" smtClean="0">
                <a:solidFill>
                  <a:schemeClr val="tx1"/>
                </a:solidFill>
                <a:latin typeface="+mj-lt"/>
                <a:ea typeface="ＭＳ Ｐゴシック" charset="0"/>
                <a:cs typeface="Gill Sans Light" charset="0"/>
                <a:sym typeface="Gill Sans Light" charset="0"/>
              </a:rPr>
              <a:t>Name</a:t>
            </a:r>
          </a:p>
          <a:p>
            <a:pPr algn="l">
              <a:lnSpc>
                <a:spcPct val="110000"/>
              </a:lnSpc>
              <a:defRPr/>
            </a:pPr>
            <a:r>
              <a:rPr lang="en-US" sz="1600" dirty="0" smtClean="0">
                <a:solidFill>
                  <a:schemeClr val="tx1"/>
                </a:solidFill>
                <a:latin typeface="+mj-lt"/>
                <a:ea typeface="ＭＳ Ｐゴシック" charset="0"/>
                <a:cs typeface="Gill Sans Light" charset="0"/>
                <a:sym typeface="Gill Sans Light" charset="0"/>
              </a:rPr>
              <a:t>Designation,</a:t>
            </a:r>
            <a:r>
              <a:rPr lang="en-US" sz="1600" baseline="0" dirty="0" smtClean="0">
                <a:solidFill>
                  <a:schemeClr val="tx1"/>
                </a:solidFill>
                <a:latin typeface="+mj-lt"/>
                <a:ea typeface="ＭＳ Ｐゴシック" charset="0"/>
                <a:cs typeface="Gill Sans Light" charset="0"/>
                <a:sym typeface="Gill Sans Light" charset="0"/>
              </a:rPr>
              <a:t> Department</a:t>
            </a:r>
            <a:endParaRPr lang="en-US" sz="1600" dirty="0">
              <a:solidFill>
                <a:schemeClr val="tx1"/>
              </a:solidFill>
              <a:latin typeface="+mj-lt"/>
              <a:ea typeface="ＭＳ Ｐゴシック" charset="0"/>
              <a:cs typeface="Gill Sans Light" charset="0"/>
              <a:sym typeface="Gill Sans Light" charset="0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x &amp; Text w/Red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219393" y="1938146"/>
            <a:ext cx="4815903" cy="4328541"/>
          </a:xfrm>
          <a:prstGeom prst="rect">
            <a:avLst/>
          </a:prstGeom>
        </p:spPr>
        <p:txBody>
          <a:bodyPr/>
          <a:lstStyle/>
          <a:p>
            <a:endParaRPr lang="en-SG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5255325" y="1987169"/>
            <a:ext cx="3498531" cy="1767967"/>
          </a:xfrm>
          <a:prstGeom prst="rect">
            <a:avLst/>
          </a:prstGeom>
        </p:spPr>
        <p:txBody>
          <a:bodyPr/>
          <a:lstStyle>
            <a:lvl1pPr>
              <a:defRPr sz="20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2"/>
          </p:nvPr>
        </p:nvSpPr>
        <p:spPr>
          <a:xfrm>
            <a:off x="5249229" y="4041521"/>
            <a:ext cx="3498531" cy="1767967"/>
          </a:xfrm>
          <a:prstGeom prst="rect">
            <a:avLst/>
          </a:prstGeom>
        </p:spPr>
        <p:txBody>
          <a:bodyPr/>
          <a:lstStyle>
            <a:lvl1pPr>
              <a:defRPr sz="20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23081"/>
            <a:ext cx="9143999" cy="720000"/>
          </a:xfrm>
          <a:prstGeom prst="rect">
            <a:avLst/>
          </a:prstGeom>
        </p:spPr>
        <p:txBody>
          <a:bodyPr vert="horz" lIns="64291" tIns="32146" rIns="64291" bIns="32146" anchor="t"/>
          <a:lstStyle>
            <a:lvl1pPr algn="ctr">
              <a:defRPr sz="4000" b="0">
                <a:latin typeface="Gill Sans Ligh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x &amp; Text w/Logo(sho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219393" y="1938146"/>
            <a:ext cx="4815903" cy="4328541"/>
          </a:xfrm>
          <a:prstGeom prst="rect">
            <a:avLst/>
          </a:prstGeom>
        </p:spPr>
        <p:txBody>
          <a:bodyPr/>
          <a:lstStyle/>
          <a:p>
            <a:endParaRPr lang="en-SG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5255325" y="1987169"/>
            <a:ext cx="3498531" cy="1767967"/>
          </a:xfrm>
          <a:prstGeom prst="rect">
            <a:avLst/>
          </a:prstGeom>
        </p:spPr>
        <p:txBody>
          <a:bodyPr/>
          <a:lstStyle>
            <a:lvl1pPr>
              <a:defRPr sz="20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2"/>
          </p:nvPr>
        </p:nvSpPr>
        <p:spPr>
          <a:xfrm>
            <a:off x="5249229" y="4041521"/>
            <a:ext cx="3498531" cy="1767967"/>
          </a:xfrm>
          <a:prstGeom prst="rect">
            <a:avLst/>
          </a:prstGeom>
        </p:spPr>
        <p:txBody>
          <a:bodyPr/>
          <a:lstStyle>
            <a:lvl1pPr>
              <a:defRPr sz="20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2032000" y="395785"/>
            <a:ext cx="7112000" cy="1286710"/>
          </a:xfrm>
          <a:prstGeom prst="rect">
            <a:avLst/>
          </a:prstGeom>
        </p:spPr>
        <p:txBody>
          <a:bodyPr vert="horz" lIns="64291" tIns="32146" rIns="64291" bIns="32146"/>
          <a:lstStyle>
            <a:lvl1pPr algn="l">
              <a:defRPr sz="4000" b="0">
                <a:latin typeface="+mj-lt"/>
              </a:defRPr>
            </a:lvl1pPr>
          </a:lstStyle>
          <a:p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1641" y="445842"/>
            <a:ext cx="1296144" cy="12576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353568" y="2207260"/>
            <a:ext cx="8412480" cy="22177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SG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23081"/>
            <a:ext cx="9143999" cy="720000"/>
          </a:xfrm>
          <a:prstGeom prst="rect">
            <a:avLst/>
          </a:prstGeom>
        </p:spPr>
        <p:txBody>
          <a:bodyPr vert="horz" lIns="64291" tIns="32146" rIns="64291" bIns="32146" anchor="t"/>
          <a:lstStyle>
            <a:lvl1pPr algn="ctr">
              <a:defRPr sz="4000" b="0">
                <a:latin typeface="Gill Sans Ligh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w/Logo(sho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353568" y="2207260"/>
            <a:ext cx="8412480" cy="22177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SG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82800" y="423081"/>
            <a:ext cx="7061199" cy="1177119"/>
          </a:xfrm>
          <a:prstGeom prst="rect">
            <a:avLst/>
          </a:prstGeom>
        </p:spPr>
        <p:txBody>
          <a:bodyPr vert="horz" lIns="64291" tIns="32146" rIns="64291" bIns="32146"/>
          <a:lstStyle>
            <a:lvl1pPr algn="l">
              <a:defRPr sz="4000" b="0">
                <a:latin typeface="Gill Sans Light"/>
              </a:defRPr>
            </a:lvl1pPr>
          </a:lstStyle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1641" y="445842"/>
            <a:ext cx="1296144" cy="12576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x &amp; Content w/Red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3761631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6546578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926595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685964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445333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4" name="Content Placeholder 8"/>
          <p:cNvSpPr>
            <a:spLocks noGrp="1"/>
          </p:cNvSpPr>
          <p:nvPr>
            <p:ph sz="quarter" idx="13"/>
          </p:nvPr>
        </p:nvSpPr>
        <p:spPr>
          <a:xfrm>
            <a:off x="475488" y="4069724"/>
            <a:ext cx="8266176" cy="221773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SG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23081"/>
            <a:ext cx="9143999" cy="720000"/>
          </a:xfrm>
          <a:prstGeom prst="rect">
            <a:avLst/>
          </a:prstGeom>
        </p:spPr>
        <p:txBody>
          <a:bodyPr vert="horz" lIns="64291" tIns="32146" rIns="64291" bIns="32146" anchor="t"/>
          <a:lstStyle>
            <a:lvl1pPr algn="ctr">
              <a:defRPr sz="4000" b="0">
                <a:latin typeface="Gill Sans Ligh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x &amp; Content w/Logo(sho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3761631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6546578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926595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685964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445333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4" name="Content Placeholder 8"/>
          <p:cNvSpPr>
            <a:spLocks noGrp="1"/>
          </p:cNvSpPr>
          <p:nvPr>
            <p:ph sz="quarter" idx="13"/>
          </p:nvPr>
        </p:nvSpPr>
        <p:spPr>
          <a:xfrm>
            <a:off x="475488" y="4097020"/>
            <a:ext cx="8266176" cy="221773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SG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968500" y="423081"/>
            <a:ext cx="7175499" cy="1050119"/>
          </a:xfrm>
          <a:prstGeom prst="rect">
            <a:avLst/>
          </a:prstGeom>
        </p:spPr>
        <p:txBody>
          <a:bodyPr vert="horz" lIns="64291" tIns="32146" rIns="64291" bIns="32146"/>
          <a:lstStyle>
            <a:lvl1pPr algn="l">
              <a:defRPr sz="4000" b="0">
                <a:latin typeface="Gill Sans Light"/>
              </a:defRPr>
            </a:lvl1pPr>
          </a:lstStyle>
          <a:p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1641" y="445842"/>
            <a:ext cx="1296144" cy="12576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 - Logo(full)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/>
        </p:nvPicPr>
        <p:blipFill>
          <a:blip r:embed="rId2" cstate="screen"/>
          <a:srcRect l="1213" t="726" b="925"/>
          <a:stretch>
            <a:fillRect/>
          </a:stretch>
        </p:blipFill>
        <p:spPr bwMode="auto">
          <a:xfrm>
            <a:off x="-35719" y="-37951"/>
            <a:ext cx="9179719" cy="689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/>
          <a:srcRect l="2757" r="9875"/>
          <a:stretch>
            <a:fillRect/>
          </a:stretch>
        </p:blipFill>
        <p:spPr bwMode="auto">
          <a:xfrm>
            <a:off x="0" y="-114970"/>
            <a:ext cx="9144000" cy="7035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>
            <a:grpSpLocks/>
          </p:cNvGrpSpPr>
          <p:nvPr userDrawn="1"/>
        </p:nvGrpSpPr>
        <p:grpSpPr bwMode="auto">
          <a:xfrm>
            <a:off x="428625" y="387852"/>
            <a:ext cx="3353565" cy="6167068"/>
            <a:chOff x="609599" y="551573"/>
            <a:chExt cx="4769516" cy="8770978"/>
          </a:xfrm>
        </p:grpSpPr>
        <p:sp>
          <p:nvSpPr>
            <p:cNvPr id="13" name="Rectangle 12"/>
            <p:cNvSpPr>
              <a:spLocks/>
            </p:cNvSpPr>
            <p:nvPr/>
          </p:nvSpPr>
          <p:spPr bwMode="auto">
            <a:xfrm>
              <a:off x="655132" y="8534643"/>
              <a:ext cx="4723983" cy="78790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l"/>
              <a:r>
                <a:rPr lang="en-US" sz="1800" u="sng" dirty="0" smtClean="0">
                  <a:solidFill>
                    <a:schemeClr val="tx1"/>
                  </a:solidFill>
                  <a:latin typeface="Gill Sans Light"/>
                  <a:ea typeface="MS PGothic" pitchFamily="34" charset="-128"/>
                  <a:sym typeface="Gill Sans Light" pitchFamily="34" charset="0"/>
                  <a:hlinkClick r:id="rId4"/>
                </a:rPr>
                <a:t>www.i2r.a-star.edu.sg</a:t>
              </a:r>
              <a:endParaRPr lang="en-US" sz="1050" u="sng" dirty="0" smtClean="0">
                <a:solidFill>
                  <a:schemeClr val="tx1"/>
                </a:solidFill>
                <a:latin typeface="Gill Sans Light"/>
                <a:ea typeface="MS PGothic" pitchFamily="34" charset="-128"/>
                <a:sym typeface="Gill Sans Light" pitchFamily="34" charset="0"/>
              </a:endParaRPr>
            </a:p>
            <a:p>
              <a:pPr algn="l"/>
              <a:r>
                <a:rPr lang="en-US" sz="1800" u="sng" dirty="0" smtClean="0">
                  <a:solidFill>
                    <a:schemeClr val="tx1"/>
                  </a:solidFill>
                  <a:latin typeface="Gill Sans Light"/>
                  <a:ea typeface="MS PGothic" pitchFamily="34" charset="-128"/>
                  <a:sym typeface="Gill Sans Light" pitchFamily="34" charset="0"/>
                  <a:hlinkClick r:id="rId5"/>
                </a:rPr>
                <a:t>www.facebook.com/i2r.research</a:t>
              </a:r>
              <a:endParaRPr lang="en-US" sz="1800" u="sng" dirty="0">
                <a:solidFill>
                  <a:schemeClr val="tx1"/>
                </a:solidFill>
                <a:latin typeface="Gill Sans Light"/>
                <a:ea typeface="MS PGothic" pitchFamily="34" charset="-128"/>
                <a:sym typeface="Gill Sans Light" pitchFamily="34" charset="0"/>
                <a:hlinkClick r:id="rId6"/>
              </a:endParaRPr>
            </a:p>
          </p:txBody>
        </p:sp>
        <p:sp>
          <p:nvSpPr>
            <p:cNvPr id="14" name="Rectangle 14"/>
            <p:cNvSpPr>
              <a:spLocks/>
            </p:cNvSpPr>
            <p:nvPr/>
          </p:nvSpPr>
          <p:spPr bwMode="auto">
            <a:xfrm>
              <a:off x="609599" y="7913321"/>
              <a:ext cx="1549401" cy="495300"/>
            </a:xfrm>
            <a:prstGeom prst="rect">
              <a:avLst/>
            </a:prstGeom>
            <a:noFill/>
            <a:ln w="12700" cap="rnd">
              <a:noFill/>
              <a:round/>
              <a:headEnd/>
              <a:tailEnd/>
            </a:ln>
          </p:spPr>
          <p:txBody>
            <a:bodyPr lIns="38100" tIns="38100" rIns="38100" bIns="38100"/>
            <a:lstStyle/>
            <a:p>
              <a:pPr algn="l"/>
              <a:r>
                <a:rPr lang="en-US" sz="1800" b="1" dirty="0">
                  <a:solidFill>
                    <a:schemeClr val="tx1"/>
                  </a:solidFill>
                  <a:latin typeface="Gill Sans Light"/>
                  <a:ea typeface="MS PGothic" pitchFamily="34" charset="-128"/>
                </a:rPr>
                <a:t>Online:</a:t>
              </a:r>
            </a:p>
          </p:txBody>
        </p:sp>
        <p:pic>
          <p:nvPicPr>
            <p:cNvPr id="15" name="Picture 15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14375" y="551573"/>
              <a:ext cx="4094163" cy="18923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16" name="Title 21"/>
          <p:cNvSpPr>
            <a:spLocks noGrp="1"/>
          </p:cNvSpPr>
          <p:nvPr>
            <p:ph type="title" hasCustomPrompt="1"/>
          </p:nvPr>
        </p:nvSpPr>
        <p:spPr>
          <a:xfrm>
            <a:off x="507872" y="2348508"/>
            <a:ext cx="3636000" cy="169664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 smtClean="0"/>
              <a:t>Thank you</a:t>
            </a:r>
            <a:endParaRPr lang="en-S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 userDrawn="1"/>
        </p:nvPicPr>
        <p:blipFill>
          <a:blip r:embed="rId2" cstate="screen"/>
          <a:srcRect l="600" t="719" r="1057" b="11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136178" y="-63624"/>
            <a:ext cx="9323710" cy="6986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-12279" y="-35719"/>
            <a:ext cx="4296296" cy="685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/>
          </p:cNvSpPr>
          <p:nvPr userDrawn="1"/>
        </p:nvSpPr>
        <p:spPr bwMode="auto">
          <a:xfrm>
            <a:off x="5558731" y="2361904"/>
            <a:ext cx="3223617" cy="1125141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lIns="38100" tIns="38100" rIns="38100" bIns="38100"/>
          <a:lstStyle/>
          <a:p>
            <a:pPr algn="l">
              <a:lnSpc>
                <a:spcPct val="110000"/>
              </a:lnSpc>
            </a:pPr>
            <a:endParaRPr lang="en-US" sz="1700" dirty="0">
              <a:solidFill>
                <a:schemeClr val="tx1"/>
              </a:solidFill>
              <a:latin typeface="+mn-lt"/>
              <a:ea typeface="MS PGothic" pitchFamily="34" charset="-128"/>
              <a:sym typeface="Gill Sans Light" pitchFamily="34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541244" y="856135"/>
            <a:ext cx="2298278" cy="106263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"/>
          <p:cNvPicPr>
            <a:picLocks noChangeAspect="1"/>
          </p:cNvPicPr>
          <p:nvPr userDrawn="1"/>
        </p:nvPicPr>
        <p:blipFill>
          <a:blip r:embed="rId2" cstate="screen"/>
          <a:srcRect l="1213" t="726" b="925"/>
          <a:stretch>
            <a:fillRect/>
          </a:stretch>
        </p:blipFill>
        <p:spPr bwMode="auto">
          <a:xfrm>
            <a:off x="-35719" y="-37951"/>
            <a:ext cx="9179719" cy="689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screen"/>
          <a:srcRect l="2757" r="9875"/>
          <a:stretch>
            <a:fillRect/>
          </a:stretch>
        </p:blipFill>
        <p:spPr bwMode="auto">
          <a:xfrm>
            <a:off x="0" y="-114970"/>
            <a:ext cx="9144000" cy="7035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Group 22"/>
          <p:cNvGrpSpPr>
            <a:grpSpLocks/>
          </p:cNvGrpSpPr>
          <p:nvPr userDrawn="1"/>
        </p:nvGrpSpPr>
        <p:grpSpPr bwMode="auto">
          <a:xfrm>
            <a:off x="257781" y="537980"/>
            <a:ext cx="3695085" cy="5993203"/>
            <a:chOff x="442630" y="765165"/>
            <a:chExt cx="5255233" cy="8523606"/>
          </a:xfrm>
        </p:grpSpPr>
        <p:sp>
          <p:nvSpPr>
            <p:cNvPr id="24" name="Rectangle 10"/>
            <p:cNvSpPr>
              <a:spLocks/>
            </p:cNvSpPr>
            <p:nvPr/>
          </p:nvSpPr>
          <p:spPr bwMode="auto">
            <a:xfrm>
              <a:off x="490862" y="7000837"/>
              <a:ext cx="5207001" cy="895692"/>
            </a:xfrm>
            <a:prstGeom prst="rect">
              <a:avLst/>
            </a:prstGeom>
            <a:noFill/>
            <a:ln w="12700" cap="rnd">
              <a:noFill/>
              <a:round/>
              <a:headEnd/>
              <a:tailEnd/>
            </a:ln>
          </p:spPr>
          <p:txBody>
            <a:bodyPr lIns="38100" tIns="38100" rIns="38100" bIns="38100"/>
            <a:lstStyle/>
            <a:p>
              <a:pPr algn="l"/>
              <a:r>
                <a:rPr lang="en-GB" sz="1800" b="0" kern="1200" dirty="0" smtClean="0">
                  <a:solidFill>
                    <a:schemeClr val="tx1"/>
                  </a:solidFill>
                  <a:latin typeface="+mn-lt"/>
                  <a:ea typeface="ヒラギノ角ゴ ProN W3" charset="-128"/>
                  <a:cs typeface="+mn-cs"/>
                  <a:sym typeface="Gill Sans" pitchFamily="34" charset="-79"/>
                </a:rPr>
                <a:t>Telephone: +65 6408 2000</a:t>
              </a:r>
              <a:endParaRPr lang="en-SG" sz="1800" b="0" kern="1200" dirty="0" smtClean="0">
                <a:solidFill>
                  <a:schemeClr val="tx1"/>
                </a:solidFill>
                <a:latin typeface="+mn-lt"/>
                <a:ea typeface="ヒラギノ角ゴ ProN W3" charset="-128"/>
                <a:cs typeface="+mn-cs"/>
                <a:sym typeface="Gill Sans" pitchFamily="34" charset="-79"/>
              </a:endParaRPr>
            </a:p>
            <a:p>
              <a:pPr algn="l"/>
              <a:r>
                <a:rPr lang="en-GB" sz="1800" b="0" kern="1200" dirty="0" smtClean="0">
                  <a:solidFill>
                    <a:schemeClr val="tx1"/>
                  </a:solidFill>
                  <a:latin typeface="+mn-lt"/>
                  <a:ea typeface="ヒラギノ角ゴ ProN W3" charset="-128"/>
                  <a:cs typeface="+mn-cs"/>
                  <a:sym typeface="Gill Sans" pitchFamily="34" charset="-79"/>
                </a:rPr>
                <a:t>Email: </a:t>
              </a:r>
              <a:r>
                <a:rPr lang="en-GB" sz="1800" b="0" u="sng" kern="1200" dirty="0" smtClean="0">
                  <a:solidFill>
                    <a:schemeClr val="tx1"/>
                  </a:solidFill>
                  <a:latin typeface="+mn-lt"/>
                  <a:ea typeface="ヒラギノ角ゴ ProN W3" charset="-128"/>
                  <a:cs typeface="+mn-cs"/>
                  <a:sym typeface="Gill Sans" pitchFamily="34" charset="-79"/>
                  <a:hlinkClick r:id="rId4"/>
                </a:rPr>
                <a:t>inddev@i2r.a-star.edu.sg</a:t>
              </a:r>
              <a:endParaRPr lang="en-SG" sz="1800" b="0" u="sng" kern="1200" dirty="0" smtClean="0">
                <a:solidFill>
                  <a:schemeClr val="tx1"/>
                </a:solidFill>
                <a:latin typeface="+mn-lt"/>
                <a:ea typeface="ヒラギノ角ゴ ProN W3" charset="-128"/>
                <a:cs typeface="+mn-cs"/>
                <a:sym typeface="Gill Sans" pitchFamily="34" charset="-79"/>
              </a:endParaRPr>
            </a:p>
          </p:txBody>
        </p:sp>
        <p:sp>
          <p:nvSpPr>
            <p:cNvPr id="25" name="Rectangle 11"/>
            <p:cNvSpPr>
              <a:spLocks/>
            </p:cNvSpPr>
            <p:nvPr/>
          </p:nvSpPr>
          <p:spPr bwMode="auto">
            <a:xfrm>
              <a:off x="562990" y="6330785"/>
              <a:ext cx="2406401" cy="6655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l"/>
              <a:r>
                <a:rPr lang="en-US" sz="2400" b="1" dirty="0">
                  <a:solidFill>
                    <a:schemeClr val="tx1"/>
                  </a:solidFill>
                  <a:latin typeface="Gill Sans Light"/>
                  <a:ea typeface="MS PGothic" pitchFamily="34" charset="-128"/>
                  <a:sym typeface="Gill Sans Light" pitchFamily="34" charset="0"/>
                </a:rPr>
                <a:t>Contact Us</a:t>
              </a:r>
            </a:p>
          </p:txBody>
        </p:sp>
        <p:sp>
          <p:nvSpPr>
            <p:cNvPr id="26" name="Rectangle 12"/>
            <p:cNvSpPr>
              <a:spLocks/>
            </p:cNvSpPr>
            <p:nvPr/>
          </p:nvSpPr>
          <p:spPr bwMode="auto">
            <a:xfrm>
              <a:off x="562235" y="8500863"/>
              <a:ext cx="4723984" cy="78790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l"/>
              <a:r>
                <a:rPr lang="en-US" sz="1800" u="sng" dirty="0" smtClean="0">
                  <a:solidFill>
                    <a:schemeClr val="tx1"/>
                  </a:solidFill>
                  <a:latin typeface="Gill Sans Light"/>
                  <a:ea typeface="MS PGothic" pitchFamily="34" charset="-128"/>
                  <a:sym typeface="Gill Sans Light" pitchFamily="34" charset="0"/>
                  <a:hlinkClick r:id="rId5"/>
                </a:rPr>
                <a:t>www.i2r.a-star.edu.sg</a:t>
              </a:r>
              <a:endParaRPr lang="en-US" sz="1050" u="sng" dirty="0" smtClean="0">
                <a:solidFill>
                  <a:schemeClr val="tx1"/>
                </a:solidFill>
                <a:latin typeface="Gill Sans Light"/>
                <a:ea typeface="MS PGothic" pitchFamily="34" charset="-128"/>
                <a:sym typeface="Gill Sans Light" pitchFamily="34" charset="0"/>
              </a:endParaRPr>
            </a:p>
            <a:p>
              <a:pPr algn="l"/>
              <a:r>
                <a:rPr lang="en-US" sz="1800" u="sng" dirty="0" smtClean="0">
                  <a:solidFill>
                    <a:schemeClr val="tx1"/>
                  </a:solidFill>
                  <a:latin typeface="Gill Sans Light"/>
                  <a:ea typeface="MS PGothic" pitchFamily="34" charset="-128"/>
                  <a:sym typeface="Gill Sans Light" pitchFamily="34" charset="0"/>
                  <a:hlinkClick r:id="rId6"/>
                </a:rPr>
                <a:t>www.facebook.com/i2r.research</a:t>
              </a:r>
              <a:endParaRPr lang="en-US" sz="1800" u="sng" dirty="0">
                <a:solidFill>
                  <a:schemeClr val="tx1"/>
                </a:solidFill>
                <a:latin typeface="Gill Sans Light"/>
                <a:ea typeface="MS PGothic" pitchFamily="34" charset="-128"/>
                <a:sym typeface="Gill Sans Light" pitchFamily="34" charset="0"/>
                <a:hlinkClick r:id="rId7"/>
              </a:endParaRPr>
            </a:p>
          </p:txBody>
        </p:sp>
        <p:sp>
          <p:nvSpPr>
            <p:cNvPr id="28" name="Rectangle 14"/>
            <p:cNvSpPr>
              <a:spLocks/>
            </p:cNvSpPr>
            <p:nvPr/>
          </p:nvSpPr>
          <p:spPr bwMode="auto">
            <a:xfrm>
              <a:off x="491368" y="7938657"/>
              <a:ext cx="1549401" cy="495299"/>
            </a:xfrm>
            <a:prstGeom prst="rect">
              <a:avLst/>
            </a:prstGeom>
            <a:noFill/>
            <a:ln w="12700" cap="rnd">
              <a:noFill/>
              <a:round/>
              <a:headEnd/>
              <a:tailEnd/>
            </a:ln>
          </p:spPr>
          <p:txBody>
            <a:bodyPr lIns="38100" tIns="38100" rIns="38100" bIns="38100"/>
            <a:lstStyle/>
            <a:p>
              <a:pPr algn="l"/>
              <a:r>
                <a:rPr lang="en-US" sz="1800" b="1" dirty="0">
                  <a:solidFill>
                    <a:schemeClr val="tx1"/>
                  </a:solidFill>
                  <a:latin typeface="Gill Sans Light"/>
                  <a:ea typeface="MS PGothic" pitchFamily="34" charset="-128"/>
                </a:rPr>
                <a:t>Online:</a:t>
              </a:r>
            </a:p>
          </p:txBody>
        </p:sp>
        <p:pic>
          <p:nvPicPr>
            <p:cNvPr id="29" name="Picture 15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442630" y="765165"/>
              <a:ext cx="4094162" cy="189228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Red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3761631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6546578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423081"/>
            <a:ext cx="9143999" cy="720000"/>
          </a:xfrm>
          <a:prstGeom prst="rect">
            <a:avLst/>
          </a:prstGeom>
        </p:spPr>
        <p:txBody>
          <a:bodyPr vert="horz" lIns="64291" tIns="32146" rIns="64291" bIns="32146" anchor="t"/>
          <a:lstStyle>
            <a:lvl1pPr algn="ctr">
              <a:defRPr sz="4000" b="0">
                <a:latin typeface="Gill Sans Ligh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Logo(sho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3761631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6546578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044700" y="389112"/>
            <a:ext cx="7099300" cy="1172987"/>
          </a:xfrm>
          <a:prstGeom prst="rect">
            <a:avLst/>
          </a:prstGeom>
        </p:spPr>
        <p:txBody>
          <a:bodyPr vert="horz" lIns="64291" tIns="32146" rIns="64291" bIns="32146"/>
          <a:lstStyle>
            <a:lvl1pPr algn="l">
              <a:defRPr sz="4000" b="0">
                <a:latin typeface="Gill Sans Light"/>
              </a:defRPr>
            </a:lvl1pPr>
          </a:lstStyle>
          <a:p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459411" y="445554"/>
            <a:ext cx="1433701" cy="1360575"/>
            <a:chOff x="459411" y="445554"/>
            <a:chExt cx="1433701" cy="1360575"/>
          </a:xfrm>
        </p:grpSpPr>
        <p:pic>
          <p:nvPicPr>
            <p:cNvPr id="6" name="Picture 5"/>
            <p:cNvPicPr>
              <a:picLocks noChangeAspect="1" noChangeArrowheads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555901" y="445554"/>
              <a:ext cx="1296144" cy="125761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 userDrawn="1"/>
          </p:nvSpPr>
          <p:spPr>
            <a:xfrm>
              <a:off x="1273987" y="1080906"/>
              <a:ext cx="6191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0" spc="-100" baseline="0" dirty="0" smtClean="0">
                  <a:solidFill>
                    <a:srgbClr val="003399"/>
                  </a:solidFill>
                  <a:latin typeface="Trebuchet MS" pitchFamily="34" charset="0"/>
                  <a:ea typeface="Ebrima" pitchFamily="2" charset="0"/>
                  <a:cs typeface="Gill Sans"/>
                </a:rPr>
                <a:t>I</a:t>
              </a:r>
              <a:r>
                <a:rPr lang="en-US" sz="2400" b="0" spc="-100" baseline="50000" dirty="0" smtClean="0">
                  <a:solidFill>
                    <a:srgbClr val="003399"/>
                  </a:solidFill>
                  <a:latin typeface="Trebuchet MS" pitchFamily="34" charset="0"/>
                  <a:ea typeface="Ebrima" pitchFamily="2" charset="0"/>
                  <a:cs typeface="Gill Sans"/>
                </a:rPr>
                <a:t>2</a:t>
              </a:r>
              <a:r>
                <a:rPr lang="en-US" sz="3200" b="0" spc="-100" baseline="0" dirty="0" smtClean="0">
                  <a:solidFill>
                    <a:srgbClr val="003399"/>
                  </a:solidFill>
                  <a:latin typeface="Trebuchet MS" pitchFamily="34" charset="0"/>
                  <a:ea typeface="Ebrima" pitchFamily="2" charset="0"/>
                  <a:cs typeface="Gill Sans"/>
                </a:rPr>
                <a:t>R</a:t>
              </a:r>
              <a:endParaRPr lang="en-SG" sz="3200" b="0" spc="-100" baseline="0" dirty="0">
                <a:solidFill>
                  <a:srgbClr val="003399"/>
                </a:solidFill>
                <a:latin typeface="Trebuchet MS" pitchFamily="34" charset="0"/>
                <a:ea typeface="Ebrima" pitchFamily="2" charset="0"/>
                <a:cs typeface="Gill Sans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459411" y="1521436"/>
              <a:ext cx="1014601" cy="28469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50" b="0" spc="310" dirty="0" smtClean="0">
                  <a:solidFill>
                    <a:srgbClr val="003399"/>
                  </a:solidFill>
                  <a:latin typeface="Lucida Sans Unicode" pitchFamily="34" charset="0"/>
                  <a:ea typeface="Ebrima" pitchFamily="2" charset="0"/>
                  <a:cs typeface="Lucida Sans Unicode" pitchFamily="34" charset="0"/>
                </a:rPr>
                <a:t>A</a:t>
              </a:r>
              <a:r>
                <a:rPr lang="en-US" sz="1250" b="0" spc="310" baseline="20000" dirty="0" smtClean="0">
                  <a:solidFill>
                    <a:srgbClr val="003399"/>
                  </a:solidFill>
                  <a:latin typeface="Lucida Sans Unicode" pitchFamily="34" charset="0"/>
                  <a:ea typeface="Ebrima" pitchFamily="2" charset="0"/>
                  <a:cs typeface="Lucida Sans Unicode" pitchFamily="34" charset="0"/>
                  <a:sym typeface="Wingdings 2"/>
                </a:rPr>
                <a:t></a:t>
              </a:r>
              <a:r>
                <a:rPr lang="en-US" sz="1250" b="0" spc="310" dirty="0" smtClean="0">
                  <a:solidFill>
                    <a:srgbClr val="003399"/>
                  </a:solidFill>
                  <a:latin typeface="Lucida Sans Unicode" pitchFamily="34" charset="0"/>
                  <a:ea typeface="Ebrima" pitchFamily="2" charset="0"/>
                  <a:cs typeface="Lucida Sans Unicode" pitchFamily="34" charset="0"/>
                </a:rPr>
                <a:t>STAR</a:t>
              </a:r>
              <a:endParaRPr lang="en-SG" sz="1250" b="0" spc="310" dirty="0">
                <a:solidFill>
                  <a:srgbClr val="003399"/>
                </a:solidFill>
                <a:latin typeface="Lucida Sans Unicode" pitchFamily="34" charset="0"/>
                <a:ea typeface="Ebrima" pitchFamily="2" charset="0"/>
                <a:cs typeface="Lucida Sans Unicode" pitchFamily="34" charset="0"/>
              </a:endParaRPr>
            </a:p>
          </p:txBody>
        </p:sp>
      </p:grp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Pix w/Red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3761631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6546578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926595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685964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445333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23081"/>
            <a:ext cx="9143999" cy="720000"/>
          </a:xfrm>
          <a:prstGeom prst="rect">
            <a:avLst/>
          </a:prstGeom>
        </p:spPr>
        <p:txBody>
          <a:bodyPr vert="horz" lIns="64291" tIns="32146" rIns="64291" bIns="32146" anchor="t"/>
          <a:lstStyle>
            <a:lvl1pPr algn="ctr">
              <a:defRPr sz="4000" b="0">
                <a:latin typeface="Gill Sans Ligh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Pix w/Logo(sho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3761631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6546578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0100" y="365760"/>
            <a:ext cx="7073900" cy="1234440"/>
          </a:xfrm>
          <a:prstGeom prst="rect">
            <a:avLst/>
          </a:prstGeom>
        </p:spPr>
        <p:txBody>
          <a:bodyPr vert="horz" lIns="64291" tIns="32146" rIns="64291" bIns="32146"/>
          <a:lstStyle>
            <a:lvl1pPr algn="l">
              <a:defRPr sz="4000" b="0">
                <a:latin typeface="Gill Sans Light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926595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685964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445333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459411" y="445554"/>
            <a:ext cx="1433701" cy="1360575"/>
            <a:chOff x="459411" y="445554"/>
            <a:chExt cx="1433701" cy="1360575"/>
          </a:xfrm>
        </p:grpSpPr>
        <p:pic>
          <p:nvPicPr>
            <p:cNvPr id="10" name="Picture 9"/>
            <p:cNvPicPr>
              <a:picLocks noChangeAspect="1" noChangeArrowheads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555901" y="445554"/>
              <a:ext cx="1296144" cy="125761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 userDrawn="1"/>
          </p:nvSpPr>
          <p:spPr>
            <a:xfrm>
              <a:off x="1273987" y="1080906"/>
              <a:ext cx="6191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0" spc="-100" baseline="0" dirty="0" smtClean="0">
                  <a:solidFill>
                    <a:srgbClr val="003399"/>
                  </a:solidFill>
                  <a:latin typeface="Trebuchet MS" pitchFamily="34" charset="0"/>
                  <a:ea typeface="Ebrima" pitchFamily="2" charset="0"/>
                  <a:cs typeface="Gill Sans"/>
                </a:rPr>
                <a:t>I</a:t>
              </a:r>
              <a:r>
                <a:rPr lang="en-US" sz="2400" b="0" spc="-100" baseline="50000" dirty="0" smtClean="0">
                  <a:solidFill>
                    <a:srgbClr val="003399"/>
                  </a:solidFill>
                  <a:latin typeface="Trebuchet MS" pitchFamily="34" charset="0"/>
                  <a:ea typeface="Ebrima" pitchFamily="2" charset="0"/>
                  <a:cs typeface="Gill Sans"/>
                </a:rPr>
                <a:t>2</a:t>
              </a:r>
              <a:r>
                <a:rPr lang="en-US" sz="3200" b="0" spc="-100" baseline="0" dirty="0" smtClean="0">
                  <a:solidFill>
                    <a:srgbClr val="003399"/>
                  </a:solidFill>
                  <a:latin typeface="Trebuchet MS" pitchFamily="34" charset="0"/>
                  <a:ea typeface="Ebrima" pitchFamily="2" charset="0"/>
                  <a:cs typeface="Gill Sans"/>
                </a:rPr>
                <a:t>R</a:t>
              </a:r>
              <a:endParaRPr lang="en-SG" sz="3200" b="0" spc="-100" baseline="0" dirty="0">
                <a:solidFill>
                  <a:srgbClr val="003399"/>
                </a:solidFill>
                <a:latin typeface="Trebuchet MS" pitchFamily="34" charset="0"/>
                <a:ea typeface="Ebrima" pitchFamily="2" charset="0"/>
                <a:cs typeface="Gill Sans"/>
              </a:endParaRP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459411" y="1521436"/>
              <a:ext cx="1014601" cy="28469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50" b="0" spc="310" dirty="0" smtClean="0">
                  <a:solidFill>
                    <a:srgbClr val="003399"/>
                  </a:solidFill>
                  <a:latin typeface="Lucida Sans Unicode" pitchFamily="34" charset="0"/>
                  <a:ea typeface="Ebrima" pitchFamily="2" charset="0"/>
                  <a:cs typeface="Lucida Sans Unicode" pitchFamily="34" charset="0"/>
                </a:rPr>
                <a:t>A</a:t>
              </a:r>
              <a:r>
                <a:rPr lang="en-US" sz="1250" b="0" spc="310" baseline="20000" dirty="0" smtClean="0">
                  <a:solidFill>
                    <a:srgbClr val="003399"/>
                  </a:solidFill>
                  <a:latin typeface="Lucida Sans Unicode" pitchFamily="34" charset="0"/>
                  <a:ea typeface="Ebrima" pitchFamily="2" charset="0"/>
                  <a:cs typeface="Lucida Sans Unicode" pitchFamily="34" charset="0"/>
                  <a:sym typeface="Wingdings 2"/>
                </a:rPr>
                <a:t></a:t>
              </a:r>
              <a:r>
                <a:rPr lang="en-US" sz="1250" b="0" spc="310" dirty="0" smtClean="0">
                  <a:solidFill>
                    <a:srgbClr val="003399"/>
                  </a:solidFill>
                  <a:latin typeface="Lucida Sans Unicode" pitchFamily="34" charset="0"/>
                  <a:ea typeface="Ebrima" pitchFamily="2" charset="0"/>
                  <a:cs typeface="Lucida Sans Unicode" pitchFamily="34" charset="0"/>
                </a:rPr>
                <a:t>STAR</a:t>
              </a:r>
              <a:endParaRPr lang="en-SG" sz="1250" b="0" spc="310" dirty="0">
                <a:solidFill>
                  <a:srgbClr val="003399"/>
                </a:solidFill>
                <a:latin typeface="Lucida Sans Unicode" pitchFamily="34" charset="0"/>
                <a:ea typeface="Ebrima" pitchFamily="2" charset="0"/>
                <a:cs typeface="Lucida Sans Unicode" pitchFamily="34" charset="0"/>
              </a:endParaRPr>
            </a:p>
          </p:txBody>
        </p:sp>
      </p:grp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x &amp; Content w/Red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3761631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6546578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926595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685964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445333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4" name="Content Placeholder 8"/>
          <p:cNvSpPr>
            <a:spLocks noGrp="1"/>
          </p:cNvSpPr>
          <p:nvPr>
            <p:ph sz="quarter" idx="13"/>
          </p:nvPr>
        </p:nvSpPr>
        <p:spPr>
          <a:xfrm>
            <a:off x="475488" y="4097020"/>
            <a:ext cx="8266176" cy="221773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  <a:lvl2pPr algn="l">
              <a:defRPr>
                <a:solidFill>
                  <a:schemeClr val="bg2"/>
                </a:solidFill>
              </a:defRPr>
            </a:lvl2pPr>
            <a:lvl3pPr algn="l">
              <a:defRPr>
                <a:solidFill>
                  <a:schemeClr val="bg2"/>
                </a:solidFill>
              </a:defRPr>
            </a:lvl3pPr>
            <a:lvl4pPr algn="l">
              <a:defRPr>
                <a:solidFill>
                  <a:schemeClr val="bg2"/>
                </a:solidFill>
              </a:defRPr>
            </a:lvl4pPr>
            <a:lvl5pPr algn="l"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SG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23081"/>
            <a:ext cx="9143999" cy="720000"/>
          </a:xfrm>
          <a:prstGeom prst="rect">
            <a:avLst/>
          </a:prstGeom>
        </p:spPr>
        <p:txBody>
          <a:bodyPr vert="horz" lIns="64291" tIns="32146" rIns="64291" bIns="32146" anchor="t"/>
          <a:lstStyle>
            <a:lvl1pPr algn="ctr">
              <a:defRPr sz="4000" b="0">
                <a:latin typeface="Gill Sans Ligh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x &amp; Content w/Logo(sho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3761631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6546578" y="4593209"/>
            <a:ext cx="1620738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9742" y="409434"/>
            <a:ext cx="6960359" cy="1323832"/>
          </a:xfrm>
          <a:prstGeom prst="rect">
            <a:avLst/>
          </a:prstGeom>
        </p:spPr>
        <p:txBody>
          <a:bodyPr vert="horz" lIns="64291" tIns="32146" rIns="64291" bIns="32146"/>
          <a:lstStyle>
            <a:lvl1pPr algn="l">
              <a:defRPr sz="4000" b="0">
                <a:latin typeface="Gill Sans Light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926595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685964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445333" y="1991539"/>
            <a:ext cx="1823069" cy="1823070"/>
          </a:xfrm>
          <a:prstGeom prst="ellipse">
            <a:avLst/>
          </a:prstGeom>
        </p:spPr>
        <p:txBody>
          <a:bodyPr vert="horz" lIns="64291" tIns="32146" rIns="64291" bIns="32146"/>
          <a:lstStyle/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14" name="Content Placeholder 8"/>
          <p:cNvSpPr>
            <a:spLocks noGrp="1"/>
          </p:cNvSpPr>
          <p:nvPr>
            <p:ph sz="quarter" idx="13"/>
          </p:nvPr>
        </p:nvSpPr>
        <p:spPr>
          <a:xfrm>
            <a:off x="475488" y="4097020"/>
            <a:ext cx="8266176" cy="221773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  <a:lvl2pPr algn="l">
              <a:defRPr>
                <a:solidFill>
                  <a:schemeClr val="bg2"/>
                </a:solidFill>
              </a:defRPr>
            </a:lvl2pPr>
            <a:lvl3pPr algn="l">
              <a:defRPr>
                <a:solidFill>
                  <a:schemeClr val="bg2"/>
                </a:solidFill>
              </a:defRPr>
            </a:lvl3pPr>
            <a:lvl4pPr algn="l">
              <a:defRPr>
                <a:solidFill>
                  <a:schemeClr val="bg2"/>
                </a:solidFill>
              </a:defRPr>
            </a:lvl4pPr>
            <a:lvl5pPr algn="l"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SG" dirty="0"/>
          </a:p>
        </p:txBody>
      </p:sp>
      <p:grpSp>
        <p:nvGrpSpPr>
          <p:cNvPr id="3" name="Group 10"/>
          <p:cNvGrpSpPr/>
          <p:nvPr userDrawn="1"/>
        </p:nvGrpSpPr>
        <p:grpSpPr>
          <a:xfrm>
            <a:off x="459411" y="445554"/>
            <a:ext cx="1433701" cy="1360575"/>
            <a:chOff x="459411" y="445554"/>
            <a:chExt cx="1433701" cy="1360575"/>
          </a:xfrm>
        </p:grpSpPr>
        <p:pic>
          <p:nvPicPr>
            <p:cNvPr id="15" name="Picture 14"/>
            <p:cNvPicPr>
              <a:picLocks noChangeAspect="1" noChangeArrowheads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555901" y="445554"/>
              <a:ext cx="1296144" cy="125761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16" name="TextBox 15"/>
            <p:cNvSpPr txBox="1"/>
            <p:nvPr userDrawn="1"/>
          </p:nvSpPr>
          <p:spPr>
            <a:xfrm>
              <a:off x="1273987" y="1080906"/>
              <a:ext cx="6191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0" spc="-100" baseline="0" dirty="0" smtClean="0">
                  <a:solidFill>
                    <a:srgbClr val="003399"/>
                  </a:solidFill>
                  <a:latin typeface="Trebuchet MS" pitchFamily="34" charset="0"/>
                  <a:ea typeface="Ebrima" pitchFamily="2" charset="0"/>
                  <a:cs typeface="Gill Sans"/>
                </a:rPr>
                <a:t>I</a:t>
              </a:r>
              <a:r>
                <a:rPr lang="en-US" sz="2400" b="0" spc="-100" baseline="50000" dirty="0" smtClean="0">
                  <a:solidFill>
                    <a:srgbClr val="003399"/>
                  </a:solidFill>
                  <a:latin typeface="Trebuchet MS" pitchFamily="34" charset="0"/>
                  <a:ea typeface="Ebrima" pitchFamily="2" charset="0"/>
                  <a:cs typeface="Gill Sans"/>
                </a:rPr>
                <a:t>2</a:t>
              </a:r>
              <a:r>
                <a:rPr lang="en-US" sz="3200" b="0" spc="-100" baseline="0" dirty="0" smtClean="0">
                  <a:solidFill>
                    <a:srgbClr val="003399"/>
                  </a:solidFill>
                  <a:latin typeface="Trebuchet MS" pitchFamily="34" charset="0"/>
                  <a:ea typeface="Ebrima" pitchFamily="2" charset="0"/>
                  <a:cs typeface="Gill Sans"/>
                </a:rPr>
                <a:t>R</a:t>
              </a:r>
              <a:endParaRPr lang="en-SG" sz="3200" b="0" spc="-100" baseline="0" dirty="0">
                <a:solidFill>
                  <a:srgbClr val="003399"/>
                </a:solidFill>
                <a:latin typeface="Trebuchet MS" pitchFamily="34" charset="0"/>
                <a:ea typeface="Ebrima" pitchFamily="2" charset="0"/>
                <a:cs typeface="Gill Sans"/>
              </a:endParaRPr>
            </a:p>
          </p:txBody>
        </p:sp>
        <p:sp>
          <p:nvSpPr>
            <p:cNvPr id="17" name="TextBox 16"/>
            <p:cNvSpPr txBox="1"/>
            <p:nvPr userDrawn="1"/>
          </p:nvSpPr>
          <p:spPr>
            <a:xfrm>
              <a:off x="459411" y="1521436"/>
              <a:ext cx="1014601" cy="28469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50" b="0" spc="310" dirty="0" smtClean="0">
                  <a:solidFill>
                    <a:srgbClr val="003399"/>
                  </a:solidFill>
                  <a:latin typeface="Lucida Sans Unicode" pitchFamily="34" charset="0"/>
                  <a:ea typeface="Ebrima" pitchFamily="2" charset="0"/>
                  <a:cs typeface="Lucida Sans Unicode" pitchFamily="34" charset="0"/>
                </a:rPr>
                <a:t>A</a:t>
              </a:r>
              <a:r>
                <a:rPr lang="en-US" sz="1250" b="0" spc="310" baseline="20000" dirty="0" smtClean="0">
                  <a:solidFill>
                    <a:srgbClr val="003399"/>
                  </a:solidFill>
                  <a:latin typeface="Lucida Sans Unicode" pitchFamily="34" charset="0"/>
                  <a:ea typeface="Ebrima" pitchFamily="2" charset="0"/>
                  <a:cs typeface="Lucida Sans Unicode" pitchFamily="34" charset="0"/>
                  <a:sym typeface="Wingdings 2"/>
                </a:rPr>
                <a:t></a:t>
              </a:r>
              <a:r>
                <a:rPr lang="en-US" sz="1250" b="0" spc="310" dirty="0" smtClean="0">
                  <a:solidFill>
                    <a:srgbClr val="003399"/>
                  </a:solidFill>
                  <a:latin typeface="Lucida Sans Unicode" pitchFamily="34" charset="0"/>
                  <a:ea typeface="Ebrima" pitchFamily="2" charset="0"/>
                  <a:cs typeface="Lucida Sans Unicode" pitchFamily="34" charset="0"/>
                </a:rPr>
                <a:t>STAR</a:t>
              </a:r>
              <a:endParaRPr lang="en-SG" sz="1250" b="0" spc="310" dirty="0">
                <a:solidFill>
                  <a:srgbClr val="003399"/>
                </a:solidFill>
                <a:latin typeface="Lucida Sans Unicode" pitchFamily="34" charset="0"/>
                <a:ea typeface="Ebrima" pitchFamily="2" charset="0"/>
                <a:cs typeface="Lucida Sans Unicode" pitchFamily="34" charset="0"/>
              </a:endParaRPr>
            </a:p>
          </p:txBody>
        </p:sp>
      </p:grp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ADD92-20CC-4AF4-BD12-48AF26C57AA3}" type="datetimeFigureOut">
              <a:rPr lang="en-US"/>
              <a:pPr>
                <a:defRPr/>
              </a:pPr>
              <a:t>12/8/2014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6B730-B41E-44ED-9FA2-40B32BC173DB}" type="slidenum">
              <a:rPr lang="en-SG"/>
              <a:pPr>
                <a:defRPr/>
              </a:pPr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C68B9-9BA9-47BE-B7BC-DEEC77893808}" type="datetimeFigureOut">
              <a:rPr lang="en-US"/>
              <a:pPr>
                <a:defRPr/>
              </a:pPr>
              <a:t>12/8/2014</a:t>
            </a:fld>
            <a:endParaRPr lang="en-S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S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A01A9-E395-4BBF-9957-C397928A565E}" type="slidenum">
              <a:rPr lang="en-SG"/>
              <a:pPr>
                <a:defRPr/>
              </a:pPr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準デザイ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タイトルテキスト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731837" indent="-285750">
              <a:spcBef>
                <a:spcPts val="600"/>
              </a:spcBef>
              <a:buChar char="–"/>
              <a:defRPr sz="2800"/>
            </a:lvl2pPr>
            <a:lvl3pPr marL="1131887" indent="-228600">
              <a:spcBef>
                <a:spcPts val="600"/>
              </a:spcBef>
              <a:defRPr sz="2400"/>
            </a:lvl3pPr>
            <a:lvl4pPr marL="1589087" indent="-228600">
              <a:spcBef>
                <a:spcPts val="500"/>
              </a:spcBef>
              <a:buChar char="–"/>
              <a:defRPr sz="2000"/>
            </a:lvl4pPr>
            <a:lvl5pPr marL="2046287" indent="-228600">
              <a:spcBef>
                <a:spcPts val="500"/>
              </a:spcBef>
              <a:buChar char="»"/>
              <a:defRPr sz="2000"/>
            </a:lvl5pPr>
          </a:lstStyle>
          <a:p>
            <a:pPr lvl="0">
              <a:defRPr sz="1800">
                <a:uFillTx/>
              </a:defRPr>
            </a:pPr>
            <a:r>
              <a:rPr sz="3200">
                <a:uFill>
                  <a:solidFill/>
                </a:uFill>
              </a:rPr>
              <a:t>本文レベル1</a:t>
            </a:r>
          </a:p>
          <a:p>
            <a:pPr lvl="1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本文レベル2</a:t>
            </a:r>
          </a:p>
          <a:p>
            <a:pPr lvl="2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本文レベル3</a:t>
            </a:r>
          </a:p>
          <a:p>
            <a:pPr lvl="3">
              <a:defRPr sz="1800">
                <a:uFillTx/>
              </a:defRPr>
            </a:pPr>
            <a:r>
              <a:rPr sz="2000">
                <a:uFill>
                  <a:solidFill/>
                </a:uFill>
              </a:rPr>
              <a:t>本文レベル4</a:t>
            </a:r>
          </a:p>
          <a:p>
            <a:pPr lvl="4">
              <a:defRPr sz="1800">
                <a:uFillTx/>
              </a:defRPr>
            </a:pPr>
            <a:r>
              <a:rPr sz="2000">
                <a:uFill>
                  <a:solidFill/>
                </a:uFill>
              </a:rPr>
              <a:t>本文レベル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508705323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D2E1F-0AE2-42CB-9318-038D29998EF4}" type="datetimeFigureOut">
              <a:rPr lang="en-US" smtClean="0"/>
              <a:pPr/>
              <a:t>12/8/2014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5095F-77D7-4D0A-A27E-E7F03C2B0134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44" r:id="rId2"/>
    <p:sldLayoutId id="2147483741" r:id="rId3"/>
    <p:sldLayoutId id="2147483734" r:id="rId4"/>
    <p:sldLayoutId id="2147483745" r:id="rId5"/>
    <p:sldLayoutId id="2147483737" r:id="rId6"/>
    <p:sldLayoutId id="2147483747" r:id="rId7"/>
    <p:sldLayoutId id="2147483756" r:id="rId8"/>
    <p:sldLayoutId id="2147483757" r:id="rId9"/>
    <p:sldLayoutId id="2147483727" r:id="rId10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 b="0">
          <a:solidFill>
            <a:schemeClr val="tx1"/>
          </a:solidFill>
          <a:latin typeface="+mj-lt"/>
          <a:ea typeface="+mj-ea"/>
          <a:cs typeface="+mj-cs"/>
          <a:sym typeface="Gill Sans Light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5pPr>
      <a:lvl6pPr marL="321457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6pPr>
      <a:lvl7pPr marL="642915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7pPr>
      <a:lvl8pPr marL="964372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8pPr>
      <a:lvl9pPr marL="1285829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9pPr>
    </p:titleStyle>
    <p:bodyStyle>
      <a:lvl1pPr marL="241093" indent="-241093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1pPr>
      <a:lvl2pPr marL="522368" indent="-200911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2pPr>
      <a:lvl3pPr marL="803643" indent="-160729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3pPr>
      <a:lvl4pPr marL="1125101" indent="-160729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4pPr>
      <a:lvl5pPr marL="1446558" indent="-160729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5pPr>
      <a:lvl6pPr marL="321457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642915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964372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1285829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751" r:id="rId1"/>
    <p:sldLayoutId id="2147483755" r:id="rId2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MT Pro Medium" pitchFamily="34" charset="0"/>
          <a:ea typeface="+mj-ea"/>
          <a:cs typeface="+mj-cs"/>
          <a:sym typeface="Gill Sans Light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5pPr>
      <a:lvl6pPr marL="321457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6pPr>
      <a:lvl7pPr marL="642915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7pPr>
      <a:lvl8pPr marL="964372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8pPr>
      <a:lvl9pPr marL="1285829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9pPr>
    </p:titleStyle>
    <p:bodyStyle>
      <a:lvl1pPr marL="241093" indent="-241093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1pPr>
      <a:lvl2pPr marL="522368" indent="-200911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2pPr>
      <a:lvl3pPr marL="803643" indent="-160729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3pPr>
      <a:lvl4pPr marL="1125101" indent="-160729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4pPr>
      <a:lvl5pPr marL="1446558" indent="-160729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5pPr>
      <a:lvl6pPr marL="321457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642915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964372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1285829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6326092"/>
            <a:ext cx="9152930" cy="342091"/>
            <a:chOff x="0" y="6162262"/>
            <a:chExt cx="9152930" cy="342091"/>
          </a:xfrm>
        </p:grpSpPr>
        <p:sp>
          <p:nvSpPr>
            <p:cNvPr id="6" name="Rectangle 1"/>
            <p:cNvSpPr>
              <a:spLocks/>
            </p:cNvSpPr>
            <p:nvPr/>
          </p:nvSpPr>
          <p:spPr bwMode="auto">
            <a:xfrm>
              <a:off x="0" y="6165025"/>
              <a:ext cx="9152930" cy="339328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dirty="0"/>
            </a:p>
          </p:txBody>
        </p:sp>
        <p:sp>
          <p:nvSpPr>
            <p:cNvPr id="7" name="Rectangle 2"/>
            <p:cNvSpPr>
              <a:spLocks/>
            </p:cNvSpPr>
            <p:nvPr/>
          </p:nvSpPr>
          <p:spPr bwMode="auto">
            <a:xfrm>
              <a:off x="6372200" y="6162262"/>
              <a:ext cx="2771800" cy="33261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l"/>
              <a:r>
                <a:rPr lang="en-US" sz="1200" b="1" dirty="0">
                  <a:solidFill>
                    <a:schemeClr val="tx1"/>
                  </a:solidFill>
                  <a:latin typeface="Gill Sans Light"/>
                  <a:ea typeface="MS PGothic" pitchFamily="34" charset="-128"/>
                </a:rPr>
                <a:t>Institute for Infocomm Research (I</a:t>
              </a:r>
              <a:r>
                <a:rPr lang="en-US" sz="1200" b="1" baseline="32000" dirty="0">
                  <a:solidFill>
                    <a:schemeClr val="tx1"/>
                  </a:solidFill>
                  <a:latin typeface="Gill Sans Light"/>
                  <a:ea typeface="MS PGothic" pitchFamily="34" charset="-128"/>
                </a:rPr>
                <a:t>2</a:t>
              </a:r>
              <a:r>
                <a:rPr lang="en-US" sz="1200" b="1" dirty="0">
                  <a:solidFill>
                    <a:schemeClr val="tx1"/>
                  </a:solidFill>
                  <a:latin typeface="Gill Sans Light"/>
                  <a:ea typeface="MS PGothic" pitchFamily="34" charset="-128"/>
                </a:rPr>
                <a:t>R)</a:t>
              </a:r>
            </a:p>
          </p:txBody>
        </p:sp>
      </p:grpSp>
      <p:sp>
        <p:nvSpPr>
          <p:cNvPr id="14" name="Footer Placeholder 8"/>
          <p:cNvSpPr txBox="1">
            <a:spLocks/>
          </p:cNvSpPr>
          <p:nvPr userDrawn="1"/>
        </p:nvSpPr>
        <p:spPr>
          <a:xfrm>
            <a:off x="4118776" y="6666326"/>
            <a:ext cx="914401" cy="1726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  <a:latin typeface="Gill Sans Ligh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ill Sans Light"/>
                <a:ea typeface="ヒラギノ角ゴ ProN W3" charset="-128"/>
                <a:cs typeface="+mn-cs"/>
                <a:sym typeface="Gill Sans" pitchFamily="34" charset="-79"/>
              </a:rPr>
              <a:t>Confidential</a:t>
            </a: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Gill Sans Light"/>
              <a:ea typeface="ヒラギノ角ゴ ProN W3" charset="-128"/>
              <a:cs typeface="+mn-cs"/>
              <a:sym typeface="Gill Sans" pitchFamily="34" charset="-79"/>
            </a:endParaRPr>
          </a:p>
        </p:txBody>
      </p:sp>
      <p:sp>
        <p:nvSpPr>
          <p:cNvPr id="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0016" y="2348508"/>
            <a:ext cx="7303008" cy="1696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sym typeface="Gill Sans Light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48" r:id="rId2"/>
    <p:sldLayoutId id="2147483743" r:id="rId3"/>
    <p:sldLayoutId id="2147483749" r:id="rId4"/>
    <p:sldLayoutId id="2147483730" r:id="rId5"/>
    <p:sldLayoutId id="2147483750" r:id="rId6"/>
    <p:sldLayoutId id="2147483758" r:id="rId7"/>
    <p:sldLayoutId id="2147483759" r:id="rId8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>
          <a:solidFill>
            <a:schemeClr val="bg2"/>
          </a:solidFill>
          <a:latin typeface="+mj-lt"/>
          <a:ea typeface="+mj-ea"/>
          <a:cs typeface="+mj-cs"/>
          <a:sym typeface="Gill Sans Light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5pPr>
      <a:lvl6pPr marL="321457" algn="l" rtl="0" fontAlgn="base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6pPr>
      <a:lvl7pPr marL="642915" algn="l" rtl="0" fontAlgn="base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7pPr>
      <a:lvl8pPr marL="964372" algn="l" rtl="0" fontAlgn="base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8pPr>
      <a:lvl9pPr marL="1285829" algn="l" rtl="0" fontAlgn="base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9pPr>
    </p:titleStyle>
    <p:bodyStyle>
      <a:lvl1pPr marL="241093" indent="-241093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34" charset="-79"/>
        </a:defRPr>
      </a:lvl1pPr>
      <a:lvl2pPr marL="522368" indent="-20091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34" charset="-79"/>
        </a:defRPr>
      </a:lvl2pPr>
      <a:lvl3pPr marL="803643" indent="-160729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34" charset="-79"/>
        </a:defRPr>
      </a:lvl3pPr>
      <a:lvl4pPr marL="1125101" indent="-160729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34" charset="-79"/>
        </a:defRPr>
      </a:lvl4pPr>
      <a:lvl5pPr marL="1446558" indent="-160729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34" charset="-79"/>
        </a:defRPr>
      </a:lvl5pPr>
      <a:lvl6pPr marL="321457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MT Pro Medium" pitchFamily="34" charset="0"/>
          <a:ea typeface="+mj-ea"/>
          <a:cs typeface="+mj-cs"/>
          <a:sym typeface="Gill Sans Light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5pPr>
      <a:lvl6pPr marL="321457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6pPr>
      <a:lvl7pPr marL="642915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7pPr>
      <a:lvl8pPr marL="964372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8pPr>
      <a:lvl9pPr marL="1285829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9pPr>
    </p:titleStyle>
    <p:bodyStyle>
      <a:lvl1pPr marL="241093" indent="-241093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1pPr>
      <a:lvl2pPr marL="522368" indent="-200911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2pPr>
      <a:lvl3pPr marL="803643" indent="-160729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3pPr>
      <a:lvl4pPr marL="1125101" indent="-160729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4pPr>
      <a:lvl5pPr marL="1446558" indent="-160729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5pPr>
      <a:lvl6pPr marL="321457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642915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964372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1285829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0016" y="2348508"/>
            <a:ext cx="7303008" cy="1696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sym typeface="Gill Sans Light" charset="0"/>
            </a:endParaRPr>
          </a:p>
        </p:txBody>
      </p:sp>
      <p:grpSp>
        <p:nvGrpSpPr>
          <p:cNvPr id="2" name="Group 14"/>
          <p:cNvGrpSpPr/>
          <p:nvPr userDrawn="1"/>
        </p:nvGrpSpPr>
        <p:grpSpPr>
          <a:xfrm>
            <a:off x="0" y="6325737"/>
            <a:ext cx="9152930" cy="342446"/>
            <a:chOff x="0" y="6325737"/>
            <a:chExt cx="9152930" cy="342446"/>
          </a:xfrm>
        </p:grpSpPr>
        <p:sp>
          <p:nvSpPr>
            <p:cNvPr id="11" name="Rectangle 1"/>
            <p:cNvSpPr>
              <a:spLocks/>
            </p:cNvSpPr>
            <p:nvPr/>
          </p:nvSpPr>
          <p:spPr bwMode="auto">
            <a:xfrm>
              <a:off x="0" y="6328855"/>
              <a:ext cx="9152930" cy="339328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2"/>
            <p:cNvSpPr>
              <a:spLocks/>
            </p:cNvSpPr>
            <p:nvPr/>
          </p:nvSpPr>
          <p:spPr bwMode="auto">
            <a:xfrm>
              <a:off x="6372200" y="6325737"/>
              <a:ext cx="2771800" cy="33297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l"/>
              <a:r>
                <a:rPr lang="en-US" sz="1200" b="1" dirty="0">
                  <a:solidFill>
                    <a:schemeClr val="tx1"/>
                  </a:solidFill>
                  <a:latin typeface="Gill Sans Light"/>
                  <a:ea typeface="MS PGothic" pitchFamily="34" charset="-128"/>
                </a:rPr>
                <a:t>Institute for Infocomm Research (I</a:t>
              </a:r>
              <a:r>
                <a:rPr lang="en-US" sz="1200" b="1" baseline="32000" dirty="0">
                  <a:solidFill>
                    <a:schemeClr val="tx1"/>
                  </a:solidFill>
                  <a:latin typeface="Gill Sans Light"/>
                  <a:ea typeface="MS PGothic" pitchFamily="34" charset="-128"/>
                </a:rPr>
                <a:t>2</a:t>
              </a:r>
              <a:r>
                <a:rPr lang="en-US" sz="1200" b="1" dirty="0">
                  <a:solidFill>
                    <a:schemeClr val="tx1"/>
                  </a:solidFill>
                  <a:latin typeface="Gill Sans Light"/>
                  <a:ea typeface="MS PGothic" pitchFamily="34" charset="-128"/>
                </a:rPr>
                <a:t>R)</a:t>
              </a:r>
            </a:p>
          </p:txBody>
        </p:sp>
      </p:grpSp>
      <p:sp>
        <p:nvSpPr>
          <p:cNvPr id="14" name="Footer Placeholder 8"/>
          <p:cNvSpPr txBox="1">
            <a:spLocks/>
          </p:cNvSpPr>
          <p:nvPr userDrawn="1"/>
        </p:nvSpPr>
        <p:spPr>
          <a:xfrm>
            <a:off x="4118776" y="6666326"/>
            <a:ext cx="914401" cy="1726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  <a:latin typeface="Gill Sans Ligh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Light"/>
                <a:ea typeface="ヒラギノ角ゴ ProN W3" charset="-128"/>
                <a:cs typeface="+mn-cs"/>
                <a:sym typeface="Gill Sans" pitchFamily="34" charset="-79"/>
              </a:rPr>
              <a:t>Confidential</a:t>
            </a: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Light"/>
              <a:ea typeface="ヒラギノ角ゴ ProN W3" charset="-128"/>
              <a:cs typeface="+mn-cs"/>
              <a:sym typeface="Gill Sans" pitchFamily="34" charset="-79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7" r:id="rId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 b="0">
          <a:solidFill>
            <a:schemeClr val="tx1"/>
          </a:solidFill>
          <a:latin typeface="+mj-lt"/>
          <a:ea typeface="+mj-ea"/>
          <a:cs typeface="+mj-cs"/>
          <a:sym typeface="Gill Sans Light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5pPr>
      <a:lvl6pPr marL="321457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6pPr>
      <a:lvl7pPr marL="642915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7pPr>
      <a:lvl8pPr marL="964372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8pPr>
      <a:lvl9pPr marL="1285829" algn="l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9pPr>
    </p:titleStyle>
    <p:bodyStyle>
      <a:lvl1pPr marL="241093" indent="-241093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1pPr>
      <a:lvl2pPr marL="522368" indent="-200911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2pPr>
      <a:lvl3pPr marL="803643" indent="-160729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3pPr>
      <a:lvl4pPr marL="1125101" indent="-160729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4pPr>
      <a:lvl5pPr marL="1446558" indent="-160729"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 MT Pro Medium" pitchFamily="34" charset="0"/>
          <a:ea typeface="+mn-ea"/>
          <a:cs typeface="+mn-cs"/>
          <a:sym typeface="Gill Sans Light" pitchFamily="34" charset="0"/>
        </a:defRPr>
      </a:lvl5pPr>
      <a:lvl6pPr marL="321457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642915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964372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1285829" algn="l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 userDrawn="1"/>
        </p:nvGrpSpPr>
        <p:grpSpPr>
          <a:xfrm>
            <a:off x="0" y="6326092"/>
            <a:ext cx="9152930" cy="342091"/>
            <a:chOff x="0" y="6162262"/>
            <a:chExt cx="9152930" cy="342091"/>
          </a:xfrm>
        </p:grpSpPr>
        <p:sp>
          <p:nvSpPr>
            <p:cNvPr id="6" name="Rectangle 1"/>
            <p:cNvSpPr>
              <a:spLocks/>
            </p:cNvSpPr>
            <p:nvPr/>
          </p:nvSpPr>
          <p:spPr bwMode="auto">
            <a:xfrm>
              <a:off x="0" y="6165025"/>
              <a:ext cx="9152930" cy="339328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dirty="0"/>
            </a:p>
          </p:txBody>
        </p:sp>
        <p:sp>
          <p:nvSpPr>
            <p:cNvPr id="7" name="Rectangle 2"/>
            <p:cNvSpPr>
              <a:spLocks/>
            </p:cNvSpPr>
            <p:nvPr/>
          </p:nvSpPr>
          <p:spPr bwMode="auto">
            <a:xfrm>
              <a:off x="6372200" y="6162262"/>
              <a:ext cx="2771800" cy="33261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l"/>
              <a:r>
                <a:rPr lang="en-US" sz="1200" b="1" dirty="0">
                  <a:solidFill>
                    <a:schemeClr val="tx1"/>
                  </a:solidFill>
                  <a:latin typeface="Gill Sans Light"/>
                  <a:ea typeface="MS PGothic" pitchFamily="34" charset="-128"/>
                </a:rPr>
                <a:t>Institute for Infocomm Research (I</a:t>
              </a:r>
              <a:r>
                <a:rPr lang="en-US" sz="1200" b="1" baseline="32000" dirty="0">
                  <a:solidFill>
                    <a:schemeClr val="tx1"/>
                  </a:solidFill>
                  <a:latin typeface="Gill Sans Light"/>
                  <a:ea typeface="MS PGothic" pitchFamily="34" charset="-128"/>
                </a:rPr>
                <a:t>2</a:t>
              </a:r>
              <a:r>
                <a:rPr lang="en-US" sz="1200" b="1" dirty="0">
                  <a:solidFill>
                    <a:schemeClr val="tx1"/>
                  </a:solidFill>
                  <a:latin typeface="Gill Sans Light"/>
                  <a:ea typeface="MS PGothic" pitchFamily="34" charset="-128"/>
                </a:rPr>
                <a:t>R)</a:t>
              </a:r>
            </a:p>
          </p:txBody>
        </p:sp>
      </p:grpSp>
      <p:sp>
        <p:nvSpPr>
          <p:cNvPr id="14" name="Footer Placeholder 8"/>
          <p:cNvSpPr txBox="1">
            <a:spLocks/>
          </p:cNvSpPr>
          <p:nvPr userDrawn="1"/>
        </p:nvSpPr>
        <p:spPr>
          <a:xfrm>
            <a:off x="4118776" y="6666326"/>
            <a:ext cx="914401" cy="1726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  <a:latin typeface="Gill Sans Ligh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ill Sans Light"/>
                <a:ea typeface="ヒラギノ角ゴ ProN W3" charset="-128"/>
                <a:cs typeface="+mn-cs"/>
                <a:sym typeface="Gill Sans" pitchFamily="34" charset="-79"/>
              </a:rPr>
              <a:t>Confidential</a:t>
            </a: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Gill Sans Light"/>
              <a:ea typeface="ヒラギノ角ゴ ProN W3" charset="-128"/>
              <a:cs typeface="+mn-cs"/>
              <a:sym typeface="Gill Sans" pitchFamily="34" charset="-79"/>
            </a:endParaRPr>
          </a:p>
        </p:txBody>
      </p:sp>
      <p:sp>
        <p:nvSpPr>
          <p:cNvPr id="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0016" y="2348508"/>
            <a:ext cx="7303008" cy="1696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sym typeface="Gill Sans Light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>
          <a:solidFill>
            <a:schemeClr val="bg2"/>
          </a:solidFill>
          <a:latin typeface="+mj-lt"/>
          <a:ea typeface="+mj-ea"/>
          <a:cs typeface="+mj-cs"/>
          <a:sym typeface="Gill Sans Light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pitchFamily="34" charset="0"/>
        </a:defRPr>
      </a:lvl5pPr>
      <a:lvl6pPr marL="321457" algn="l" rtl="0" fontAlgn="base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6pPr>
      <a:lvl7pPr marL="642915" algn="l" rtl="0" fontAlgn="base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7pPr>
      <a:lvl8pPr marL="964372" algn="l" rtl="0" fontAlgn="base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8pPr>
      <a:lvl9pPr marL="1285829" algn="l" rtl="0" fontAlgn="base">
        <a:spcBef>
          <a:spcPct val="0"/>
        </a:spcBef>
        <a:spcAft>
          <a:spcPct val="0"/>
        </a:spcAft>
        <a:defRPr sz="4500">
          <a:solidFill>
            <a:srgbClr val="1E4174"/>
          </a:solidFill>
          <a:latin typeface="Gill Sans Light" charset="0"/>
          <a:ea typeface="ヒラギノ角ゴ ProN W3" charset="0"/>
          <a:cs typeface="ヒラギノ角ゴ ProN W3" charset="0"/>
          <a:sym typeface="Gill Sans Light" charset="0"/>
        </a:defRPr>
      </a:lvl9pPr>
    </p:titleStyle>
    <p:bodyStyle>
      <a:lvl1pPr marL="241093" indent="-241093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34" charset="-79"/>
        </a:defRPr>
      </a:lvl1pPr>
      <a:lvl2pPr marL="522368" indent="-20091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34" charset="-79"/>
        </a:defRPr>
      </a:lvl2pPr>
      <a:lvl3pPr marL="803643" indent="-160729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34" charset="-79"/>
        </a:defRPr>
      </a:lvl3pPr>
      <a:lvl4pPr marL="1125101" indent="-160729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34" charset="-79"/>
        </a:defRPr>
      </a:lvl4pPr>
      <a:lvl5pPr marL="1446558" indent="-160729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34" charset="-79"/>
        </a:defRPr>
      </a:lvl5pPr>
      <a:lvl6pPr marL="321457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SG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B710C5-65C5-463C-9518-31BF0A5041FA}" type="datetimeFigureOut">
              <a:rPr lang="en-US"/>
              <a:pPr>
                <a:defRPr/>
              </a:pPr>
              <a:t>12/8/2014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707BF7-5733-4832-9FFE-22F42D17CDB4}" type="slidenum">
              <a:rPr lang="en-SG"/>
              <a:pPr>
                <a:defRPr/>
              </a:pPr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3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D2E1F-0AE2-42CB-9318-038D29998EF4}" type="datetimeFigureOut">
              <a:rPr lang="en-US" smtClean="0"/>
              <a:pPr/>
              <a:t>12/8/2014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5095F-77D7-4D0A-A27E-E7F03C2B0134}" type="slidenum">
              <a:rPr lang="en-SG" smtClean="0"/>
              <a:pPr/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jpeg"/><Relationship Id="rId18" Type="http://schemas.openxmlformats.org/officeDocument/2006/relationships/image" Target="../media/image51.jpe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jpeg"/><Relationship Id="rId17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9.gif"/><Relationship Id="rId11" Type="http://schemas.openxmlformats.org/officeDocument/2006/relationships/image" Target="../media/image44.jpeg"/><Relationship Id="rId5" Type="http://schemas.openxmlformats.org/officeDocument/2006/relationships/image" Target="../media/image38.png"/><Relationship Id="rId15" Type="http://schemas.openxmlformats.org/officeDocument/2006/relationships/image" Target="../media/image48.jpeg"/><Relationship Id="rId10" Type="http://schemas.openxmlformats.org/officeDocument/2006/relationships/image" Target="../media/image43.jpeg"/><Relationship Id="rId19" Type="http://schemas.openxmlformats.org/officeDocument/2006/relationships/image" Target="../media/image52.jpe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5165" y="1201003"/>
            <a:ext cx="7139718" cy="1433015"/>
          </a:xfrm>
        </p:spPr>
        <p:txBody>
          <a:bodyPr>
            <a:normAutofit/>
          </a:bodyPr>
          <a:lstStyle/>
          <a:p>
            <a:r>
              <a:rPr lang="en-US" sz="3200" i="1" dirty="0" smtClean="0">
                <a:latin typeface="Georgia" pitchFamily="18" charset="0"/>
              </a:rPr>
              <a:t>Machine Learning for Stroke GWAS</a:t>
            </a:r>
            <a:endParaRPr lang="en-SG" sz="3200" i="1" dirty="0">
              <a:latin typeface="Georg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0000" y="360000"/>
            <a:ext cx="8424000" cy="619200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659273" y="2483890"/>
            <a:ext cx="5205549" cy="5868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chemeClr val="tx1"/>
                </a:solidFill>
                <a:latin typeface="Georgia" pitchFamily="18" charset="0"/>
                <a:ea typeface="+mj-ea"/>
                <a:cs typeface="+mj-cs"/>
              </a:rPr>
              <a:t>Opportunities and Challenges</a:t>
            </a:r>
            <a:endParaRPr kumimoji="0" lang="en-SG" sz="24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659273" y="4659615"/>
            <a:ext cx="585791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6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Lawrence Wee, Ph.D.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Principal Investigator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Genome Analysis and Systems Biology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Institute for </a:t>
            </a:r>
            <a:r>
              <a:rPr lang="en-US" sz="1400" b="1" dirty="0" err="1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Infocomm</a:t>
            </a:r>
            <a:r>
              <a:rPr lang="en-US" sz="1400" b="1" dirty="0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Research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jklwee@i2r.a-star.edu.sg</a:t>
            </a:r>
            <a:endParaRPr lang="en-US" sz="1400" dirty="0">
              <a:solidFill>
                <a:schemeClr val="tx1"/>
              </a:solidFill>
              <a:latin typeface="Georgia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-8930" y="87064"/>
            <a:ext cx="9160743" cy="6643688"/>
            <a:chOff x="0" y="0"/>
            <a:chExt cx="8207" cy="5952"/>
          </a:xfrm>
        </p:grpSpPr>
        <p:sp>
          <p:nvSpPr>
            <p:cNvPr id="3" name="Rectangle 1"/>
            <p:cNvSpPr>
              <a:spLocks/>
            </p:cNvSpPr>
            <p:nvPr/>
          </p:nvSpPr>
          <p:spPr bwMode="auto">
            <a:xfrm>
              <a:off x="0" y="0"/>
              <a:ext cx="8200" cy="5952"/>
            </a:xfrm>
            <a:prstGeom prst="rect">
              <a:avLst/>
            </a:prstGeom>
            <a:gradFill rotWithShape="0">
              <a:gsLst>
                <a:gs pos="0">
                  <a:srgbClr val="0D193E">
                    <a:alpha val="70000"/>
                  </a:srgbClr>
                </a:gs>
                <a:gs pos="47696">
                  <a:srgbClr val="060C1F">
                    <a:alpha val="70000"/>
                  </a:srgbClr>
                </a:gs>
                <a:gs pos="100000">
                  <a:srgbClr val="000000">
                    <a:alpha val="70000"/>
                  </a:srgbClr>
                </a:gs>
              </a:gsLst>
              <a:path path="rect">
                <a:fillToRect l="7507" t="11465" r="92493" b="88535"/>
              </a:path>
            </a:gra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latin typeface="Gill Sans MT Pro Book" pitchFamily="34" charset="0"/>
              </a:endParaRPr>
            </a:p>
          </p:txBody>
        </p:sp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568" y="2159"/>
              <a:ext cx="4912" cy="22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algn="ctr" rotWithShape="0">
                <a:srgbClr val="FEFFFE">
                  <a:alpha val="37000"/>
                </a:srgbClr>
              </a:outerShdw>
            </a:effec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384" y="328"/>
              <a:ext cx="1312" cy="127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6" name="Rectangle 4"/>
            <p:cNvSpPr>
              <a:spLocks/>
            </p:cNvSpPr>
            <p:nvPr/>
          </p:nvSpPr>
          <p:spPr bwMode="auto">
            <a:xfrm>
              <a:off x="2117" y="432"/>
              <a:ext cx="5884" cy="1088"/>
            </a:xfrm>
            <a:prstGeom prst="rect">
              <a:avLst/>
            </a:prstGeom>
            <a:noFill/>
            <a:ln w="12700" cap="rnd">
              <a:noFill/>
              <a:round/>
              <a:headEnd/>
              <a:tailEnd/>
            </a:ln>
            <a:effectLst>
              <a:outerShdw dist="101599" dir="10019993" algn="ctr" rotWithShape="0">
                <a:schemeClr val="bg2">
                  <a:alpha val="57999"/>
                </a:schemeClr>
              </a:outerShdw>
            </a:effectLst>
          </p:spPr>
          <p:txBody>
            <a:bodyPr lIns="38100" tIns="38100" rIns="38100" bIns="38100"/>
            <a:lstStyle/>
            <a:p>
              <a:pPr algn="l">
                <a:tabLst>
                  <a:tab pos="401822" algn="l"/>
                </a:tabLst>
              </a:pPr>
              <a:r>
                <a:rPr lang="en-US" sz="3900" dirty="0" smtClean="0">
                  <a:solidFill>
                    <a:schemeClr val="tx1"/>
                  </a:solidFill>
                  <a:latin typeface="+mj-lt"/>
                  <a:ea typeface="MS PGothic" pitchFamily="34" charset="-128"/>
                  <a:sym typeface="Gill Sans Light" pitchFamily="34" charset="0"/>
                </a:rPr>
                <a:t>Singapore’</a:t>
              </a:r>
              <a:r>
                <a:rPr lang="en-US" altLang="ja-JP" sz="3900" dirty="0" smtClean="0">
                  <a:solidFill>
                    <a:schemeClr val="tx1"/>
                  </a:solidFill>
                  <a:latin typeface="+mj-lt"/>
                  <a:ea typeface="MS PGothic" pitchFamily="34" charset="-128"/>
                  <a:sym typeface="Gill Sans Light" pitchFamily="34" charset="0"/>
                </a:rPr>
                <a:t>s</a:t>
              </a:r>
              <a:r>
                <a:rPr lang="en-US" altLang="ja-JP" sz="3700" b="1" dirty="0" smtClean="0">
                  <a:solidFill>
                    <a:schemeClr val="tx1"/>
                  </a:solidFill>
                  <a:latin typeface="+mj-lt"/>
                  <a:ea typeface="MS PGothic" pitchFamily="34" charset="-128"/>
                  <a:cs typeface="Gill Sans" pitchFamily="34" charset="-79"/>
                </a:rPr>
                <a:t> </a:t>
              </a:r>
              <a:r>
                <a:rPr lang="en-US" altLang="ja-JP" sz="4200" b="1" i="1" dirty="0">
                  <a:solidFill>
                    <a:srgbClr val="FF0000"/>
                  </a:solidFill>
                  <a:latin typeface="+mj-lt"/>
                  <a:ea typeface="MS PGothic" pitchFamily="34" charset="-128"/>
                  <a:cs typeface="Gill Sans" pitchFamily="34" charset="-79"/>
                </a:rPr>
                <a:t>Largest</a:t>
              </a:r>
              <a:r>
                <a:rPr lang="en-US" altLang="ja-JP" sz="4200" b="1" i="1" dirty="0">
                  <a:solidFill>
                    <a:schemeClr val="tx1"/>
                  </a:solidFill>
                  <a:latin typeface="+mj-lt"/>
                  <a:ea typeface="MS PGothic" pitchFamily="34" charset="-128"/>
                  <a:cs typeface="Gill Sans" pitchFamily="34" charset="-79"/>
                </a:rPr>
                <a:t> </a:t>
              </a:r>
            </a:p>
            <a:p>
              <a:pPr algn="l">
                <a:tabLst>
                  <a:tab pos="401822" algn="l"/>
                </a:tabLst>
              </a:pPr>
              <a:r>
                <a:rPr lang="en-US" sz="3700" b="1" dirty="0" err="1" smtClean="0">
                  <a:solidFill>
                    <a:schemeClr val="tx1"/>
                  </a:solidFill>
                  <a:latin typeface="+mj-lt"/>
                  <a:ea typeface="MS PGothic" pitchFamily="34" charset="-128"/>
                  <a:cs typeface="Gill Sans" pitchFamily="34" charset="-79"/>
                </a:rPr>
                <a:t>Infocomm</a:t>
              </a:r>
              <a:r>
                <a:rPr lang="en-US" sz="3700" b="1" dirty="0" smtClean="0">
                  <a:solidFill>
                    <a:schemeClr val="tx1"/>
                  </a:solidFill>
                  <a:latin typeface="+mj-lt"/>
                  <a:ea typeface="MS PGothic" pitchFamily="34" charset="-128"/>
                  <a:cs typeface="Gill Sans" pitchFamily="34" charset="-79"/>
                </a:rPr>
                <a:t> </a:t>
              </a:r>
              <a:r>
                <a:rPr lang="en-US" sz="3700" b="1" dirty="0">
                  <a:solidFill>
                    <a:schemeClr val="tx1"/>
                  </a:solidFill>
                  <a:latin typeface="+mj-lt"/>
                  <a:ea typeface="MS PGothic" pitchFamily="34" charset="-128"/>
                  <a:cs typeface="Gill Sans" pitchFamily="34" charset="-79"/>
                </a:rPr>
                <a:t>Research Institute </a:t>
              </a:r>
            </a:p>
          </p:txBody>
        </p:sp>
        <p:grpSp>
          <p:nvGrpSpPr>
            <p:cNvPr id="7" name="Group 15"/>
            <p:cNvGrpSpPr>
              <a:grpSpLocks/>
            </p:cNvGrpSpPr>
            <p:nvPr/>
          </p:nvGrpSpPr>
          <p:grpSpPr bwMode="auto">
            <a:xfrm>
              <a:off x="2144" y="1705"/>
              <a:ext cx="6063" cy="4006"/>
              <a:chOff x="-405" y="21"/>
              <a:chExt cx="6063" cy="4006"/>
            </a:xfrm>
          </p:grpSpPr>
          <p:sp>
            <p:nvSpPr>
              <p:cNvPr id="8" name="Rectangle 5"/>
              <p:cNvSpPr>
                <a:spLocks/>
              </p:cNvSpPr>
              <p:nvPr/>
            </p:nvSpPr>
            <p:spPr bwMode="auto">
              <a:xfrm>
                <a:off x="1485" y="21"/>
                <a:ext cx="1725" cy="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r"/>
                <a:r>
                  <a:rPr lang="en-US" b="1" dirty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</a:rPr>
                  <a:t>600</a:t>
                </a:r>
                <a:r>
                  <a:rPr lang="en-US" sz="2200" dirty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</a:rPr>
                  <a:t> </a:t>
                </a:r>
                <a:r>
                  <a:rPr lang="en-US" sz="2200" dirty="0" smtClean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</a:rPr>
                  <a:t>S</a:t>
                </a:r>
                <a:r>
                  <a:rPr lang="en-US" sz="2200" i="1" dirty="0" smtClean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  <a:sym typeface="Gill Sans Light" pitchFamily="34" charset="0"/>
                  </a:rPr>
                  <a:t>cientists</a:t>
                </a:r>
                <a:endParaRPr lang="en-US" sz="2200" i="1" dirty="0">
                  <a:solidFill>
                    <a:schemeClr val="tx1"/>
                  </a:solidFill>
                  <a:latin typeface="Gill Sans Light"/>
                  <a:ea typeface="MS PGothic" pitchFamily="34" charset="-128"/>
                  <a:sym typeface="Gill Sans Light" pitchFamily="34" charset="0"/>
                </a:endParaRPr>
              </a:p>
            </p:txBody>
          </p:sp>
          <p:sp>
            <p:nvSpPr>
              <p:cNvPr id="9" name="Rectangle 6"/>
              <p:cNvSpPr>
                <a:spLocks/>
              </p:cNvSpPr>
              <p:nvPr/>
            </p:nvSpPr>
            <p:spPr bwMode="auto">
              <a:xfrm>
                <a:off x="2790" y="589"/>
                <a:ext cx="764" cy="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r"/>
                <a:r>
                  <a:rPr lang="en-US" b="1" dirty="0" smtClean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</a:rPr>
                  <a:t>5546</a:t>
                </a:r>
                <a:endParaRPr lang="en-US" b="1" dirty="0">
                  <a:solidFill>
                    <a:schemeClr val="tx1"/>
                  </a:solidFill>
                  <a:latin typeface="Gill Sans Light"/>
                  <a:ea typeface="MS PGothic" pitchFamily="34" charset="-128"/>
                </a:endParaRPr>
              </a:p>
            </p:txBody>
          </p:sp>
          <p:sp>
            <p:nvSpPr>
              <p:cNvPr id="10" name="Rectangle 7"/>
              <p:cNvSpPr>
                <a:spLocks/>
              </p:cNvSpPr>
              <p:nvPr/>
            </p:nvSpPr>
            <p:spPr bwMode="auto">
              <a:xfrm>
                <a:off x="4002" y="1204"/>
                <a:ext cx="1322" cy="62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l"/>
                <a:r>
                  <a:rPr lang="en-US" sz="2200" i="1" dirty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  <a:sym typeface="Gill Sans Light" pitchFamily="34" charset="0"/>
                  </a:rPr>
                  <a:t>Technology </a:t>
                </a:r>
              </a:p>
              <a:p>
                <a:pPr algn="l"/>
                <a:r>
                  <a:rPr lang="en-US" sz="2200" i="1" dirty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  <a:sym typeface="Gill Sans Light" pitchFamily="34" charset="0"/>
                  </a:rPr>
                  <a:t>Disclosures</a:t>
                </a:r>
              </a:p>
            </p:txBody>
          </p:sp>
          <p:sp>
            <p:nvSpPr>
              <p:cNvPr id="11" name="Rectangle 8"/>
              <p:cNvSpPr>
                <a:spLocks/>
              </p:cNvSpPr>
              <p:nvPr/>
            </p:nvSpPr>
            <p:spPr bwMode="auto">
              <a:xfrm>
                <a:off x="2853" y="1909"/>
                <a:ext cx="1501" cy="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r"/>
                <a:r>
                  <a:rPr lang="en-US" b="1" dirty="0" smtClean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</a:rPr>
                  <a:t>223</a:t>
                </a:r>
                <a:r>
                  <a:rPr lang="en-US" sz="2200" b="1" dirty="0" smtClean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</a:rPr>
                  <a:t> </a:t>
                </a:r>
                <a:r>
                  <a:rPr lang="en-US" sz="2200" i="1" dirty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  <a:sym typeface="Gill Sans Light" pitchFamily="34" charset="0"/>
                  </a:rPr>
                  <a:t>Patents</a:t>
                </a:r>
              </a:p>
            </p:txBody>
          </p:sp>
          <p:sp>
            <p:nvSpPr>
              <p:cNvPr id="12" name="Rectangle 9"/>
              <p:cNvSpPr>
                <a:spLocks/>
              </p:cNvSpPr>
              <p:nvPr/>
            </p:nvSpPr>
            <p:spPr bwMode="auto">
              <a:xfrm>
                <a:off x="-405" y="3613"/>
                <a:ext cx="3231" cy="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r"/>
                <a:r>
                  <a:rPr lang="en-US" b="1" dirty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</a:rPr>
                  <a:t>681</a:t>
                </a:r>
                <a:r>
                  <a:rPr lang="en-US" sz="2200" dirty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</a:rPr>
                  <a:t> </a:t>
                </a:r>
                <a:r>
                  <a:rPr lang="en-US" sz="2200" i="1" dirty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  <a:sym typeface="Gill Sans Light" pitchFamily="34" charset="0"/>
                  </a:rPr>
                  <a:t>Industry Collaborations</a:t>
                </a:r>
              </a:p>
            </p:txBody>
          </p:sp>
          <p:sp>
            <p:nvSpPr>
              <p:cNvPr id="13" name="Rectangle 10"/>
              <p:cNvSpPr>
                <a:spLocks/>
              </p:cNvSpPr>
              <p:nvPr/>
            </p:nvSpPr>
            <p:spPr bwMode="auto">
              <a:xfrm>
                <a:off x="2009" y="2509"/>
                <a:ext cx="382" cy="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r"/>
                <a:r>
                  <a:rPr lang="en-US" b="1" dirty="0" smtClean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</a:rPr>
                  <a:t>12</a:t>
                </a:r>
                <a:endParaRPr lang="en-US" b="1" dirty="0">
                  <a:solidFill>
                    <a:schemeClr val="tx1"/>
                  </a:solidFill>
                  <a:latin typeface="Gill Sans Light"/>
                  <a:ea typeface="MS PGothic" pitchFamily="34" charset="-128"/>
                </a:endParaRPr>
              </a:p>
            </p:txBody>
          </p:sp>
          <p:sp>
            <p:nvSpPr>
              <p:cNvPr id="14" name="Rectangle 11"/>
              <p:cNvSpPr>
                <a:spLocks/>
              </p:cNvSpPr>
              <p:nvPr/>
            </p:nvSpPr>
            <p:spPr bwMode="auto">
              <a:xfrm>
                <a:off x="146" y="3061"/>
                <a:ext cx="4419" cy="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r"/>
                <a:r>
                  <a:rPr lang="en-US" b="1" dirty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</a:rPr>
                  <a:t>18</a:t>
                </a:r>
                <a:r>
                  <a:rPr lang="en-US" sz="2200" b="1" dirty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</a:rPr>
                  <a:t> </a:t>
                </a:r>
                <a:r>
                  <a:rPr lang="en-US" sz="2200" i="1" dirty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  <a:sym typeface="Gill Sans Light" pitchFamily="34" charset="0"/>
                  </a:rPr>
                  <a:t>Contributions to Industry Standards</a:t>
                </a:r>
              </a:p>
            </p:txBody>
          </p:sp>
          <p:sp>
            <p:nvSpPr>
              <p:cNvPr id="15" name="Rectangle 12"/>
              <p:cNvSpPr>
                <a:spLocks/>
              </p:cNvSpPr>
              <p:nvPr/>
            </p:nvSpPr>
            <p:spPr bwMode="auto">
              <a:xfrm>
                <a:off x="3182" y="1301"/>
                <a:ext cx="764" cy="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r"/>
                <a:r>
                  <a:rPr lang="en-US" b="1" dirty="0" smtClean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</a:rPr>
                  <a:t>1255</a:t>
                </a:r>
                <a:endParaRPr lang="en-US" b="1" dirty="0">
                  <a:solidFill>
                    <a:schemeClr val="tx1"/>
                  </a:solidFill>
                  <a:latin typeface="Gill Sans Light"/>
                  <a:ea typeface="MS PGothic" pitchFamily="34" charset="-128"/>
                </a:endParaRPr>
              </a:p>
            </p:txBody>
          </p:sp>
          <p:sp>
            <p:nvSpPr>
              <p:cNvPr id="16" name="Rectangle 13"/>
              <p:cNvSpPr>
                <a:spLocks/>
              </p:cNvSpPr>
              <p:nvPr/>
            </p:nvSpPr>
            <p:spPr bwMode="auto">
              <a:xfrm>
                <a:off x="3667" y="467"/>
                <a:ext cx="1496" cy="62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l"/>
                <a:r>
                  <a:rPr lang="en-US" sz="2200" i="1" dirty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  <a:sym typeface="Gill Sans Light" pitchFamily="34" charset="0"/>
                  </a:rPr>
                  <a:t>Research Publications</a:t>
                </a:r>
              </a:p>
            </p:txBody>
          </p:sp>
          <p:sp>
            <p:nvSpPr>
              <p:cNvPr id="17" name="Rectangle 14"/>
              <p:cNvSpPr>
                <a:spLocks/>
              </p:cNvSpPr>
              <p:nvPr/>
            </p:nvSpPr>
            <p:spPr bwMode="auto">
              <a:xfrm>
                <a:off x="2465" y="2412"/>
                <a:ext cx="3193" cy="62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l"/>
                <a:r>
                  <a:rPr lang="en-US" sz="2200" i="1" dirty="0">
                    <a:solidFill>
                      <a:schemeClr val="tx1"/>
                    </a:solidFill>
                    <a:latin typeface="Gill Sans Light"/>
                    <a:ea typeface="MS PGothic" pitchFamily="34" charset="-128"/>
                    <a:sym typeface="Gill Sans Light" pitchFamily="34" charset="0"/>
                  </a:rPr>
                  <a:t>1st in International Benchmarking Competitions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/>
          </p:cNvSpPr>
          <p:nvPr/>
        </p:nvSpPr>
        <p:spPr bwMode="auto">
          <a:xfrm>
            <a:off x="194100" y="1818728"/>
            <a:ext cx="4402336" cy="444083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 </a:t>
            </a: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Tang </a:t>
            </a:r>
            <a:r>
              <a:rPr lang="en-US" sz="1100" dirty="0" err="1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Huajin</a:t>
            </a:r>
            <a:endParaRPr lang="en-US" sz="1100" dirty="0">
              <a:solidFill>
                <a:srgbClr val="114289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Editor, IEEE Transactions on Neural Networks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&amp; 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Learning Systems </a:t>
            </a:r>
          </a:p>
        </p:txBody>
      </p:sp>
      <p:sp>
        <p:nvSpPr>
          <p:cNvPr id="3" name="Rectangle 2"/>
          <p:cNvSpPr>
            <a:spLocks/>
          </p:cNvSpPr>
          <p:nvPr/>
        </p:nvSpPr>
        <p:spPr bwMode="auto">
          <a:xfrm>
            <a:off x="4515892" y="1201290"/>
            <a:ext cx="4270400" cy="12124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 Li </a:t>
            </a: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Haizhou</a:t>
            </a:r>
            <a:endParaRPr lang="en-US" sz="1100" dirty="0">
              <a:solidFill>
                <a:srgbClr val="114289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SG" sz="900" b="1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IEEE Fellow</a:t>
            </a:r>
            <a:r>
              <a:rPr lang="en-SG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 for leadership in multilingual speaker and language recognition</a:t>
            </a:r>
            <a:endParaRPr lang="en-US" sz="900" dirty="0" smtClean="0">
              <a:solidFill>
                <a:srgbClr val="343434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Editor, IEEE Transactions on Audio, Speech &amp; Language Processing, 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Editor, ACM Transactions on Speech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&amp; 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Language Processing, 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Editor, Springer International Journal of Social Robotics,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 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Guest 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Editor, Proceedings of the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IEEE,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Member, IEEE Speech and Language Technical Committee,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Senior Editor, IEEE/ACM Transactions on Audio, Speech and Language Processing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endParaRPr lang="en-US" sz="1050" dirty="0">
              <a:solidFill>
                <a:srgbClr val="343434"/>
              </a:solidFill>
              <a:latin typeface="Gill Sans Light"/>
              <a:ea typeface="MS PGothic" pitchFamily="34" charset="-128"/>
            </a:endParaRPr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192303" y="1201290"/>
            <a:ext cx="3677755" cy="66941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</a:t>
            </a:r>
            <a:r>
              <a:rPr lang="en-US" sz="1100" dirty="0">
                <a:solidFill>
                  <a:srgbClr val="194A75"/>
                </a:solidFill>
                <a:latin typeface="Gill Sans Light"/>
                <a:ea typeface="MS PGothic" pitchFamily="34" charset="-128"/>
              </a:rPr>
              <a:t>. </a:t>
            </a:r>
            <a:r>
              <a:rPr lang="en-US" sz="1100" dirty="0" smtClean="0">
                <a:solidFill>
                  <a:srgbClr val="194A75"/>
                </a:solidFill>
                <a:latin typeface="Gill Sans Light"/>
                <a:ea typeface="MS PGothic" pitchFamily="34" charset="-128"/>
              </a:rPr>
              <a:t>Guan </a:t>
            </a:r>
            <a:r>
              <a:rPr lang="en-US" sz="1100" dirty="0" err="1" smtClean="0">
                <a:solidFill>
                  <a:srgbClr val="194A75"/>
                </a:solidFill>
                <a:latin typeface="Gill Sans Light"/>
                <a:ea typeface="MS PGothic" pitchFamily="34" charset="-128"/>
              </a:rPr>
              <a:t>Cun</a:t>
            </a:r>
            <a:r>
              <a:rPr lang="en-US" sz="1100" dirty="0" smtClean="0">
                <a:solidFill>
                  <a:srgbClr val="194A75"/>
                </a:solidFill>
                <a:latin typeface="Gill Sans Light"/>
                <a:ea typeface="MS PGothic" pitchFamily="34" charset="-128"/>
              </a:rPr>
              <a:t> T</a:t>
            </a: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ai</a:t>
            </a:r>
            <a:endParaRPr lang="en-US" sz="1100" dirty="0">
              <a:solidFill>
                <a:srgbClr val="114289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Editor, IEEE Transactions on Biomedical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Engineering,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Editor, Frontiers in </a:t>
            </a:r>
            <a:r>
              <a:rPr lang="en-US" sz="900" dirty="0" err="1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Neuroprosthetics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,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Editor, IEEE Access (Life Sciences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&amp; 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Biomedical Engineering)</a:t>
            </a:r>
          </a:p>
        </p:txBody>
      </p:sp>
      <p:sp>
        <p:nvSpPr>
          <p:cNvPr id="5" name="Rectangle 4"/>
          <p:cNvSpPr>
            <a:spLocks/>
          </p:cNvSpPr>
          <p:nvPr/>
        </p:nvSpPr>
        <p:spPr bwMode="auto">
          <a:xfrm>
            <a:off x="-10046" y="136178"/>
            <a:ext cx="9160744" cy="723305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lIns="26788" tIns="26788" rIns="26788" bIns="26788"/>
          <a:lstStyle/>
          <a:p>
            <a:r>
              <a:rPr lang="en-US" sz="4000" b="1" dirty="0">
                <a:solidFill>
                  <a:srgbClr val="1E4174"/>
                </a:solidFill>
                <a:latin typeface="Gill Sans Light"/>
                <a:ea typeface="MS PGothic" pitchFamily="34" charset="-128"/>
                <a:sym typeface="Gill Sans Light" pitchFamily="34" charset="0"/>
              </a:rPr>
              <a:t>Our </a:t>
            </a:r>
            <a:r>
              <a:rPr lang="en-US" sz="4000" b="1" dirty="0">
                <a:solidFill>
                  <a:srgbClr val="1E4174"/>
                </a:solidFill>
                <a:latin typeface="Gill Sans Light"/>
                <a:ea typeface="MS PGothic" pitchFamily="34" charset="-128"/>
              </a:rPr>
              <a:t>Editors and IEEE/IET Fellows</a:t>
            </a:r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4517348" y="2900218"/>
            <a:ext cx="4409033" cy="604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 Liang Ying Chang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b="1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IEEE Fellow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 for contributions to cognitive radio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communications, </a:t>
            </a:r>
            <a:endParaRPr lang="en-US" sz="900" dirty="0">
              <a:solidFill>
                <a:srgbClr val="343434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Editor-in-Chief, IEEE Journal on Selected Areas in Communications – Cognitive Radio Series, </a:t>
            </a:r>
            <a:endParaRPr lang="en-US" sz="900" dirty="0" smtClean="0">
              <a:solidFill>
                <a:srgbClr val="343434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Editorial 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Board Member, IEEE Signal Processing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Magazine</a:t>
            </a:r>
            <a:endParaRPr lang="en-US" sz="900" dirty="0">
              <a:solidFill>
                <a:srgbClr val="343434"/>
              </a:solidFill>
              <a:latin typeface="Gill Sans Light"/>
              <a:ea typeface="MS PGothic" pitchFamily="34" charset="-128"/>
            </a:endParaRP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4517348" y="3602745"/>
            <a:ext cx="4509286" cy="3816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 </a:t>
            </a: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Qing </a:t>
            </a: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Xianming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Editorial Board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Member, 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International Journal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of 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Microwave &amp; Wireless Technologies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195557" y="3599817"/>
            <a:ext cx="4115129" cy="410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 </a:t>
            </a: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Tee </a:t>
            </a: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Keng </a:t>
            </a:r>
            <a:r>
              <a:rPr lang="en-US" sz="1100" dirty="0" err="1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Peng</a:t>
            </a:r>
            <a:endParaRPr lang="en-US" sz="1100" dirty="0">
              <a:solidFill>
                <a:srgbClr val="114289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Editor, IEEE Control Systems Society, Conference Editorial Board</a:t>
            </a:r>
          </a:p>
        </p:txBody>
      </p:sp>
      <p:sp>
        <p:nvSpPr>
          <p:cNvPr id="9" name="Rectangle 8"/>
          <p:cNvSpPr>
            <a:spLocks/>
          </p:cNvSpPr>
          <p:nvPr/>
        </p:nvSpPr>
        <p:spPr bwMode="auto">
          <a:xfrm>
            <a:off x="195558" y="3942844"/>
            <a:ext cx="3591930" cy="508694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 Sun Sumei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Editor, IEEE Transactions on Vehicular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Technology,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Editor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, IEEE Wireless Communications Letters</a:t>
            </a:r>
          </a:p>
        </p:txBody>
      </p:sp>
      <p:sp>
        <p:nvSpPr>
          <p:cNvPr id="10" name="Rectangle 9"/>
          <p:cNvSpPr>
            <a:spLocks/>
          </p:cNvSpPr>
          <p:nvPr/>
        </p:nvSpPr>
        <p:spPr bwMode="auto">
          <a:xfrm>
            <a:off x="4515892" y="2341063"/>
            <a:ext cx="3773802" cy="371466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 Su Jian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Action Editor, Transactions of Association for Computational Linguistics</a:t>
            </a:r>
          </a:p>
        </p:txBody>
      </p:sp>
      <p:sp>
        <p:nvSpPr>
          <p:cNvPr id="11" name="Rectangle 10"/>
          <p:cNvSpPr>
            <a:spLocks/>
          </p:cNvSpPr>
          <p:nvPr/>
        </p:nvSpPr>
        <p:spPr bwMode="auto">
          <a:xfrm>
            <a:off x="197448" y="5539437"/>
            <a:ext cx="4466183" cy="441190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 </a:t>
            </a:r>
            <a:r>
              <a:rPr lang="en-US" sz="1100" dirty="0" err="1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Shu</a:t>
            </a: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 </a:t>
            </a:r>
            <a:r>
              <a:rPr lang="en-US" sz="1100" dirty="0" err="1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Haiyan</a:t>
            </a:r>
            <a:endParaRPr lang="en-US" sz="1100" dirty="0">
              <a:solidFill>
                <a:srgbClr val="114289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Chief Editor, for the audio part of the IEEE Standard Association </a:t>
            </a:r>
            <a:endParaRPr lang="en-US" sz="900" dirty="0" smtClean="0">
              <a:solidFill>
                <a:srgbClr val="343434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Audio 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Video Standard (AVS)</a:t>
            </a:r>
          </a:p>
        </p:txBody>
      </p:sp>
      <p:sp>
        <p:nvSpPr>
          <p:cNvPr id="12" name="Rectangle 11"/>
          <p:cNvSpPr>
            <a:spLocks/>
          </p:cNvSpPr>
          <p:nvPr/>
        </p:nvSpPr>
        <p:spPr bwMode="auto">
          <a:xfrm>
            <a:off x="4547814" y="5174905"/>
            <a:ext cx="4351883" cy="624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 </a:t>
            </a: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Yu </a:t>
            </a:r>
            <a:r>
              <a:rPr lang="en-US" sz="1100" dirty="0" err="1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Rongshan</a:t>
            </a:r>
            <a:endParaRPr lang="en-US" sz="1100" dirty="0">
              <a:solidFill>
                <a:srgbClr val="114289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b="1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IET Fellow,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 Electrical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Engineering,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Editor, 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IEEE Transactions on Audio, Speech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&amp; 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Language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Processing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Editor, IEEE 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Access online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Mega-journal</a:t>
            </a:r>
            <a:endParaRPr lang="en-US" sz="900" dirty="0">
              <a:solidFill>
                <a:srgbClr val="343434"/>
              </a:solidFill>
              <a:latin typeface="Gill Sans Light"/>
              <a:ea typeface="MS PGothic" pitchFamily="34" charset="-128"/>
            </a:endParaRPr>
          </a:p>
        </p:txBody>
      </p:sp>
      <p:sp>
        <p:nvSpPr>
          <p:cNvPr id="13" name="Rectangle 12"/>
          <p:cNvSpPr>
            <a:spLocks/>
          </p:cNvSpPr>
          <p:nvPr/>
        </p:nvSpPr>
        <p:spPr bwMode="auto">
          <a:xfrm>
            <a:off x="191520" y="5174905"/>
            <a:ext cx="3008880" cy="34624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 </a:t>
            </a: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Tham </a:t>
            </a: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Jo Yew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Editor, IEEE Access</a:t>
            </a:r>
          </a:p>
        </p:txBody>
      </p:sp>
      <p:sp>
        <p:nvSpPr>
          <p:cNvPr id="15" name="Rectangle 14"/>
          <p:cNvSpPr>
            <a:spLocks/>
          </p:cNvSpPr>
          <p:nvPr/>
        </p:nvSpPr>
        <p:spPr bwMode="auto">
          <a:xfrm>
            <a:off x="195558" y="2976456"/>
            <a:ext cx="4301699" cy="571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 Chen </a:t>
            </a:r>
            <a:r>
              <a:rPr lang="en-US" sz="1100" dirty="0" err="1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Zhining</a:t>
            </a:r>
            <a:endParaRPr lang="en-US" sz="1100" dirty="0">
              <a:solidFill>
                <a:srgbClr val="114289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b="1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IEEE Fellow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 for contributions to small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&amp; </a:t>
            </a: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broadband antennas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for wireless applications,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Editor, IEEE Transactions on Antennas and Propagation (T-AP)</a:t>
            </a:r>
            <a:endParaRPr lang="en-US" sz="900" dirty="0">
              <a:solidFill>
                <a:srgbClr val="343434"/>
              </a:solidFill>
              <a:latin typeface="Gill Sans Light"/>
              <a:ea typeface="MS PGothic" pitchFamily="34" charset="-128"/>
            </a:endParaRPr>
          </a:p>
        </p:txBody>
      </p:sp>
      <p:sp>
        <p:nvSpPr>
          <p:cNvPr id="16" name="Rectangle 15"/>
          <p:cNvSpPr>
            <a:spLocks/>
          </p:cNvSpPr>
          <p:nvPr/>
        </p:nvSpPr>
        <p:spPr bwMode="auto">
          <a:xfrm>
            <a:off x="192303" y="2645634"/>
            <a:ext cx="2134195" cy="2589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/>
            <a:r>
              <a:rPr lang="en-US" sz="1300" b="1" dirty="0">
                <a:solidFill>
                  <a:srgbClr val="A8CD33"/>
                </a:solidFill>
                <a:latin typeface="Gill Sans Light"/>
                <a:ea typeface="MS PGothic" pitchFamily="34" charset="-128"/>
              </a:rPr>
              <a:t>COMMUNICATIONS</a:t>
            </a:r>
          </a:p>
        </p:txBody>
      </p:sp>
      <p:sp>
        <p:nvSpPr>
          <p:cNvPr id="17" name="Rectangle 16"/>
          <p:cNvSpPr>
            <a:spLocks/>
          </p:cNvSpPr>
          <p:nvPr/>
        </p:nvSpPr>
        <p:spPr bwMode="auto">
          <a:xfrm>
            <a:off x="190872" y="4845885"/>
            <a:ext cx="2134195" cy="2589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/>
            <a:r>
              <a:rPr lang="en-US" sz="1300" b="1" dirty="0">
                <a:solidFill>
                  <a:srgbClr val="254091"/>
                </a:solidFill>
                <a:latin typeface="Gill Sans Light"/>
                <a:ea typeface="MS PGothic" pitchFamily="34" charset="-128"/>
              </a:rPr>
              <a:t>MEDIA</a:t>
            </a:r>
          </a:p>
        </p:txBody>
      </p:sp>
      <p:sp>
        <p:nvSpPr>
          <p:cNvPr id="18" name="Rectangle 17"/>
          <p:cNvSpPr>
            <a:spLocks/>
          </p:cNvSpPr>
          <p:nvPr/>
        </p:nvSpPr>
        <p:spPr bwMode="auto">
          <a:xfrm>
            <a:off x="1651992" y="947755"/>
            <a:ext cx="7304484" cy="160734"/>
          </a:xfrm>
          <a:prstGeom prst="rect">
            <a:avLst/>
          </a:prstGeom>
          <a:solidFill>
            <a:srgbClr val="E52F39"/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Gill Sans Light"/>
            </a:endParaRPr>
          </a:p>
        </p:txBody>
      </p:sp>
      <p:sp>
        <p:nvSpPr>
          <p:cNvPr id="19" name="Rectangle 18"/>
          <p:cNvSpPr>
            <a:spLocks/>
          </p:cNvSpPr>
          <p:nvPr/>
        </p:nvSpPr>
        <p:spPr bwMode="auto">
          <a:xfrm>
            <a:off x="1946343" y="2690282"/>
            <a:ext cx="6983016" cy="160734"/>
          </a:xfrm>
          <a:prstGeom prst="rect">
            <a:avLst/>
          </a:prstGeom>
          <a:solidFill>
            <a:srgbClr val="A8CD33"/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Gill Sans Ligh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 bwMode="auto">
          <a:xfrm>
            <a:off x="190872" y="923630"/>
            <a:ext cx="1223092" cy="2000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1300" b="1" dirty="0">
                <a:solidFill>
                  <a:srgbClr val="E52F39"/>
                </a:solidFill>
                <a:latin typeface="Gill Sans Light"/>
                <a:ea typeface="MS PGothic" pitchFamily="34" charset="-128"/>
              </a:rPr>
              <a:t>INTELLIGENCE</a:t>
            </a:r>
          </a:p>
        </p:txBody>
      </p:sp>
      <p:sp>
        <p:nvSpPr>
          <p:cNvPr id="21" name="Rectangle 20"/>
          <p:cNvSpPr>
            <a:spLocks/>
          </p:cNvSpPr>
          <p:nvPr/>
        </p:nvSpPr>
        <p:spPr bwMode="auto">
          <a:xfrm>
            <a:off x="850286" y="4899463"/>
            <a:ext cx="8090297" cy="160734"/>
          </a:xfrm>
          <a:prstGeom prst="rect">
            <a:avLst/>
          </a:prstGeom>
          <a:solidFill>
            <a:srgbClr val="254091"/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Gill Sans Light"/>
            </a:endParaRPr>
          </a:p>
        </p:txBody>
      </p:sp>
      <p:sp>
        <p:nvSpPr>
          <p:cNvPr id="22" name="Rectangle 21"/>
          <p:cNvSpPr>
            <a:spLocks/>
          </p:cNvSpPr>
          <p:nvPr/>
        </p:nvSpPr>
        <p:spPr bwMode="auto">
          <a:xfrm>
            <a:off x="187524" y="2156746"/>
            <a:ext cx="4356000" cy="438820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 </a:t>
            </a: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Zhou Jianying</a:t>
            </a:r>
            <a:endParaRPr lang="en-US" sz="1100" dirty="0">
              <a:solidFill>
                <a:srgbClr val="114289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Editor, IEEE Transactions on 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Information Forensics &amp; Security </a:t>
            </a:r>
            <a:endParaRPr lang="en-US" sz="900" dirty="0">
              <a:solidFill>
                <a:srgbClr val="343434"/>
              </a:solidFill>
              <a:latin typeface="Gill Sans Light"/>
              <a:ea typeface="MS PGothic" pitchFamily="34" charset="-128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 bwMode="auto">
          <a:xfrm>
            <a:off x="194100" y="4478063"/>
            <a:ext cx="4116586" cy="4391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</a:t>
            </a: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 </a:t>
            </a:r>
            <a:r>
              <a:rPr lang="en-US" sz="1100" dirty="0" err="1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Nasimuddin</a:t>
            </a:r>
            <a:endParaRPr lang="en-US" sz="1100" dirty="0" smtClean="0">
              <a:solidFill>
                <a:srgbClr val="114289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Editorial Board Member, Open Journal of Antennas and Propagation (</a:t>
            </a:r>
            <a:r>
              <a:rPr lang="en-US" sz="900" dirty="0" err="1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OJAPr</a:t>
            </a: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)</a:t>
            </a:r>
            <a:endParaRPr lang="en-US" sz="900" dirty="0">
              <a:solidFill>
                <a:srgbClr val="343434"/>
              </a:solidFill>
              <a:latin typeface="Gill Sans Light"/>
              <a:ea typeface="MS PGothic" pitchFamily="34" charset="-128"/>
            </a:endParaRPr>
          </a:p>
        </p:txBody>
      </p:sp>
      <p:sp>
        <p:nvSpPr>
          <p:cNvPr id="24" name="Rectangle 23"/>
          <p:cNvSpPr>
            <a:spLocks/>
          </p:cNvSpPr>
          <p:nvPr/>
        </p:nvSpPr>
        <p:spPr bwMode="auto">
          <a:xfrm>
            <a:off x="4517348" y="4057427"/>
            <a:ext cx="4626652" cy="56257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</a:t>
            </a: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 </a:t>
            </a:r>
            <a:r>
              <a:rPr lang="en-US" sz="1100" dirty="0" err="1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Pramod</a:t>
            </a: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 Kumar </a:t>
            </a:r>
            <a:r>
              <a:rPr lang="en-US" sz="1100" dirty="0" err="1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Meher</a:t>
            </a:r>
            <a:endParaRPr lang="en-US" sz="1100" dirty="0" smtClean="0">
              <a:solidFill>
                <a:srgbClr val="114289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Editor, IEEE Transactions on Circuits and Systems-I: Regular Papers,</a:t>
            </a: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Associate Editor, IEEE Transactions on VLSI Systems</a:t>
            </a:r>
            <a:endParaRPr lang="en-US" sz="900" dirty="0">
              <a:solidFill>
                <a:srgbClr val="343434"/>
              </a:solidFill>
              <a:latin typeface="Gill Sans Light"/>
              <a:ea typeface="MS PGothic" pitchFamily="34" charset="-128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 bwMode="auto">
          <a:xfrm>
            <a:off x="4560451" y="5798942"/>
            <a:ext cx="4466183" cy="441190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Dr. </a:t>
            </a:r>
            <a:r>
              <a:rPr lang="en-US" sz="1100" dirty="0" err="1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Yau</a:t>
            </a: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 Wei </a:t>
            </a:r>
            <a:r>
              <a:rPr lang="en-US" sz="1100" dirty="0" err="1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Yun</a:t>
            </a:r>
            <a:endParaRPr lang="en-US" sz="1100" dirty="0" smtClean="0">
              <a:solidFill>
                <a:srgbClr val="114289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Editorial Board Member, International Journal of Biometrics</a:t>
            </a:r>
            <a:endParaRPr lang="en-US" sz="900" dirty="0">
              <a:solidFill>
                <a:srgbClr val="343434"/>
              </a:solidFill>
              <a:latin typeface="Gill Sans Light"/>
              <a:ea typeface="MS PGothic" pitchFamily="34" charset="-128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 bwMode="auto">
          <a:xfrm>
            <a:off x="4517347" y="4546953"/>
            <a:ext cx="4409033" cy="3585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11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Dr</a:t>
            </a:r>
            <a:r>
              <a:rPr lang="en-US" sz="1100" dirty="0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. Yu </a:t>
            </a:r>
            <a:r>
              <a:rPr lang="en-US" sz="1100" dirty="0" err="1" smtClean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Changyuan</a:t>
            </a:r>
            <a:endParaRPr lang="en-US" sz="1100" dirty="0" smtClean="0">
              <a:solidFill>
                <a:srgbClr val="114289"/>
              </a:solidFill>
              <a:latin typeface="Gill Sans Light"/>
              <a:ea typeface="MS PGothic" pitchFamily="34" charset="-128"/>
            </a:endParaRPr>
          </a:p>
          <a:p>
            <a:pPr algn="l">
              <a:lnSpc>
                <a:spcPts val="1100"/>
              </a:lnSpc>
              <a:spcBef>
                <a:spcPts val="0"/>
              </a:spcBef>
            </a:pPr>
            <a:r>
              <a:rPr lang="en-US" sz="900" dirty="0" smtClean="0">
                <a:solidFill>
                  <a:srgbClr val="343434"/>
                </a:solidFill>
                <a:latin typeface="Gill Sans Light"/>
                <a:ea typeface="MS PGothic" pitchFamily="34" charset="-128"/>
              </a:rPr>
              <a:t>Editorial Board Member, Photonic Network Communications Journal</a:t>
            </a:r>
            <a:endParaRPr lang="en-US" sz="900" dirty="0">
              <a:solidFill>
                <a:srgbClr val="343434"/>
              </a:solidFill>
              <a:latin typeface="Gill Sans Light"/>
              <a:ea typeface="MS PGothic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/>
          </p:cNvSpPr>
          <p:nvPr/>
        </p:nvSpPr>
        <p:spPr bwMode="auto">
          <a:xfrm>
            <a:off x="1" y="190045"/>
            <a:ext cx="9144000" cy="648000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lIns="26788" tIns="26788" rIns="26788" bIns="26788"/>
          <a:lstStyle/>
          <a:p>
            <a:r>
              <a:rPr lang="en-US" sz="4000" b="1" dirty="0">
                <a:solidFill>
                  <a:srgbClr val="254091"/>
                </a:solidFill>
                <a:latin typeface="Gill Sans Light"/>
                <a:ea typeface="MS PGothic" pitchFamily="34" charset="-128"/>
                <a:sym typeface="Gill Sans Light" pitchFamily="34" charset="0"/>
              </a:rPr>
              <a:t>Paper </a:t>
            </a:r>
            <a:r>
              <a:rPr lang="en-US" sz="4000" b="1" dirty="0">
                <a:solidFill>
                  <a:srgbClr val="254091"/>
                </a:solidFill>
                <a:latin typeface="Gill Sans Light"/>
                <a:ea typeface="MS PGothic" pitchFamily="34" charset="-128"/>
              </a:rPr>
              <a:t>Awards</a:t>
            </a:r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164945" y="2928557"/>
            <a:ext cx="8965407" cy="215443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  <a:tabLst>
                <a:tab pos="1169747" algn="l"/>
              </a:tabLst>
            </a:pPr>
            <a:r>
              <a:rPr lang="en-SG" sz="1100" dirty="0" smtClean="0">
                <a:solidFill>
                  <a:schemeClr val="bg2"/>
                </a:solidFill>
                <a:latin typeface="Gill Sans Light"/>
              </a:rPr>
              <a:t>“Cognitive Radio: Ten Years of Experimentation and Development” - 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WUN </a:t>
            </a:r>
            <a:r>
              <a:rPr lang="en-US" sz="1100" dirty="0" err="1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CogCom</a:t>
            </a:r>
            <a:r>
              <a:rPr lang="en-US" sz="1100" dirty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 Consortium 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2013</a:t>
            </a:r>
          </a:p>
          <a:p>
            <a:pPr algn="l">
              <a:spcAft>
                <a:spcPts val="600"/>
              </a:spcAft>
              <a:tabLst>
                <a:tab pos="1169747" algn="l"/>
              </a:tabLst>
            </a:pPr>
            <a:r>
              <a:rPr lang="en-SG" sz="1100" dirty="0" smtClean="0">
                <a:solidFill>
                  <a:schemeClr val="bg2"/>
                </a:solidFill>
                <a:latin typeface="Gill Sans Light"/>
              </a:rPr>
              <a:t>“Enhancing Responsiveness and Scalability for </a:t>
            </a:r>
            <a:r>
              <a:rPr lang="en-SG" sz="1100" dirty="0" err="1" smtClean="0">
                <a:solidFill>
                  <a:schemeClr val="bg2"/>
                </a:solidFill>
                <a:latin typeface="Gill Sans Light"/>
              </a:rPr>
              <a:t>OpenFlow</a:t>
            </a:r>
            <a:r>
              <a:rPr lang="en-SG" sz="1100" dirty="0" smtClean="0">
                <a:solidFill>
                  <a:schemeClr val="bg2"/>
                </a:solidFill>
                <a:latin typeface="Gill Sans Light"/>
              </a:rPr>
              <a:t> Networks via Control-Message Quenching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“ - </a:t>
            </a:r>
            <a:r>
              <a:rPr lang="en-SG" sz="1100" dirty="0" smtClean="0">
                <a:solidFill>
                  <a:schemeClr val="bg2"/>
                </a:solidFill>
                <a:latin typeface="Gill Sans Light"/>
              </a:rPr>
              <a:t>International Conference on ICT Convergence 2012</a:t>
            </a:r>
            <a:endParaRPr lang="en-US" sz="1100" dirty="0" smtClean="0">
              <a:solidFill>
                <a:schemeClr val="bg2"/>
              </a:solidFill>
              <a:latin typeface="Gill Sans Light"/>
              <a:ea typeface="MS PGothic" pitchFamily="34" charset="-128"/>
            </a:endParaRPr>
          </a:p>
          <a:p>
            <a:pPr algn="l">
              <a:spcAft>
                <a:spcPts val="600"/>
              </a:spcAft>
              <a:tabLst>
                <a:tab pos="1169747" algn="l"/>
              </a:tabLst>
            </a:pP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“Cognitive Network Interference “ -  </a:t>
            </a:r>
            <a:r>
              <a:rPr lang="en-US" sz="1100" dirty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William R. Bennett 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Prize 2012 </a:t>
            </a:r>
            <a:r>
              <a:rPr lang="en-US" sz="1100" dirty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from IEEE Communications 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Society</a:t>
            </a:r>
            <a:endParaRPr lang="en-US" sz="1100" dirty="0">
              <a:solidFill>
                <a:schemeClr val="bg2"/>
              </a:solidFill>
              <a:latin typeface="Gill Sans Light"/>
              <a:ea typeface="MS PGothic" pitchFamily="34" charset="-128"/>
            </a:endParaRPr>
          </a:p>
          <a:p>
            <a:pPr algn="l">
              <a:spcAft>
                <a:spcPts val="600"/>
              </a:spcAft>
              <a:tabLst>
                <a:tab pos="1169747" algn="l"/>
              </a:tabLst>
            </a:pP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“</a:t>
            </a:r>
            <a:r>
              <a:rPr lang="en-SG" sz="1100" dirty="0" smtClean="0">
                <a:solidFill>
                  <a:schemeClr val="bg2"/>
                </a:solidFill>
                <a:latin typeface="Gill Sans Light"/>
              </a:rPr>
              <a:t>A Dynamic Wavelength Allocation Capable Passive Optical Network with Shared Transceivers” - 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IEEE </a:t>
            </a:r>
            <a:r>
              <a:rPr lang="en-US" sz="1100" dirty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International Conference on Communications 2012 </a:t>
            </a:r>
            <a:endParaRPr lang="en-US" sz="1100" dirty="0" smtClean="0">
              <a:solidFill>
                <a:schemeClr val="bg2"/>
              </a:solidFill>
              <a:latin typeface="Gill Sans Light"/>
              <a:ea typeface="MS PGothic" pitchFamily="34" charset="-128"/>
            </a:endParaRPr>
          </a:p>
          <a:p>
            <a:pPr algn="l">
              <a:spcAft>
                <a:spcPts val="600"/>
              </a:spcAft>
              <a:tabLst>
                <a:tab pos="1169747" algn="l"/>
              </a:tabLst>
            </a:pP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“</a:t>
            </a:r>
            <a:r>
              <a:rPr lang="en-SG" sz="1100" dirty="0" err="1" smtClean="0">
                <a:solidFill>
                  <a:schemeClr val="bg2"/>
                </a:solidFill>
                <a:latin typeface="Gill Sans Light"/>
              </a:rPr>
              <a:t>Eigenvalue</a:t>
            </a:r>
            <a:r>
              <a:rPr lang="en-SG" sz="1100" dirty="0" smtClean="0">
                <a:solidFill>
                  <a:schemeClr val="bg2"/>
                </a:solidFill>
                <a:latin typeface="Gill Sans Light"/>
              </a:rPr>
              <a:t>-based spectrum sensing algorithms for cognitive radio” - IEEE Transactions on Communications 2012</a:t>
            </a:r>
            <a:endParaRPr lang="en-US" sz="1100" dirty="0">
              <a:solidFill>
                <a:schemeClr val="bg2"/>
              </a:solidFill>
              <a:latin typeface="Gill Sans Light"/>
              <a:ea typeface="MS PGothic" pitchFamily="34" charset="-128"/>
            </a:endParaRPr>
          </a:p>
          <a:p>
            <a:pPr algn="l">
              <a:spcAft>
                <a:spcPts val="600"/>
              </a:spcAft>
              <a:tabLst>
                <a:tab pos="1169747" algn="l"/>
              </a:tabLst>
            </a:pPr>
            <a:r>
              <a:rPr lang="en-SG" sz="1100" dirty="0" smtClean="0">
                <a:solidFill>
                  <a:schemeClr val="bg2"/>
                </a:solidFill>
                <a:latin typeface="Gill Sans Light"/>
              </a:rPr>
              <a:t>“Dual Grid Array Antennas in a Thin-Profile Package for Flip-Chip Interconnection to Highly Integrated 60-GHz Radios,” - 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Sergei A. </a:t>
            </a:r>
            <a:r>
              <a:rPr lang="en-US" sz="1100" dirty="0" err="1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Schelkunoff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  Prize </a:t>
            </a:r>
            <a:r>
              <a:rPr lang="en-US" sz="1100" dirty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Award 2012 from IEEE Transactions on Antennas and Propagation </a:t>
            </a:r>
            <a:endParaRPr lang="en-US" sz="1100" dirty="0" smtClean="0">
              <a:solidFill>
                <a:schemeClr val="bg2"/>
              </a:solidFill>
              <a:latin typeface="Gill Sans Light"/>
              <a:ea typeface="MS PGothic" pitchFamily="34" charset="-128"/>
            </a:endParaRPr>
          </a:p>
          <a:p>
            <a:pPr algn="l">
              <a:spcAft>
                <a:spcPts val="600"/>
              </a:spcAft>
              <a:tabLst>
                <a:tab pos="1169747" algn="l"/>
              </a:tabLst>
            </a:pP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“</a:t>
            </a:r>
            <a:r>
              <a:rPr lang="en-SG" sz="1100" dirty="0" smtClean="0">
                <a:solidFill>
                  <a:schemeClr val="bg2"/>
                </a:solidFill>
                <a:latin typeface="Gill Sans Light"/>
              </a:rPr>
              <a:t>Bayesian spectrum sensing for digitally modulated primary signals in cognitive radio” -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IEEE Vehicle Technology Conference 2011 Spring </a:t>
            </a:r>
          </a:p>
        </p:txBody>
      </p:sp>
      <p:sp>
        <p:nvSpPr>
          <p:cNvPr id="5" name="Rectangle 4"/>
          <p:cNvSpPr>
            <a:spLocks/>
          </p:cNvSpPr>
          <p:nvPr/>
        </p:nvSpPr>
        <p:spPr bwMode="auto">
          <a:xfrm>
            <a:off x="178594" y="5478644"/>
            <a:ext cx="8777883" cy="7310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200"/>
              </a:lnSpc>
            </a:pPr>
            <a:r>
              <a:rPr lang="en-US" sz="1100" dirty="0" smtClean="0">
                <a:solidFill>
                  <a:schemeClr val="bg2"/>
                </a:solidFill>
                <a:latin typeface="Gill Sans Light"/>
              </a:rPr>
              <a:t>“</a:t>
            </a:r>
            <a:r>
              <a:rPr lang="en-US" sz="1100" dirty="0" err="1" smtClean="0">
                <a:solidFill>
                  <a:schemeClr val="bg2"/>
                </a:solidFill>
                <a:latin typeface="Gill Sans Light"/>
              </a:rPr>
              <a:t>Multibiometric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</a:rPr>
              <a:t> Template Security Using Fuzzy Vault” published in the International Conference on </a:t>
            </a:r>
            <a:r>
              <a:rPr lang="en-US" sz="1100" dirty="0" err="1" smtClean="0">
                <a:solidFill>
                  <a:schemeClr val="bg2"/>
                </a:solidFill>
                <a:latin typeface="Gill Sans Light"/>
              </a:rPr>
              <a:t>Biometircs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</a:rPr>
              <a:t>: Theory, Applications and Systems (BTAS) 2008 conference won “The Most Cited BTAS Paper in 5 years” - BTAS 2013 conference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 </a:t>
            </a:r>
            <a:endParaRPr lang="en-US" sz="1100" b="1" dirty="0" smtClean="0">
              <a:solidFill>
                <a:schemeClr val="bg2"/>
              </a:solidFill>
              <a:latin typeface="Gill Sans Light"/>
              <a:ea typeface="MS PGothic" pitchFamily="34" charset="-128"/>
            </a:endParaRPr>
          </a:p>
          <a:p>
            <a:pPr marL="239713" indent="-239713" algn="l">
              <a:lnSpc>
                <a:spcPts val="1200"/>
              </a:lnSpc>
            </a:pPr>
            <a:endParaRPr lang="en-US" sz="1100" dirty="0" smtClean="0">
              <a:solidFill>
                <a:schemeClr val="bg2"/>
              </a:solidFill>
              <a:latin typeface="Gill Sans Light"/>
              <a:ea typeface="MS PGothic" pitchFamily="34" charset="-128"/>
            </a:endParaRPr>
          </a:p>
          <a:p>
            <a:pPr marL="239713" indent="-239713" algn="l">
              <a:lnSpc>
                <a:spcPts val="1200"/>
              </a:lnSpc>
            </a:pP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“</a:t>
            </a:r>
            <a:r>
              <a:rPr lang="en-SG" sz="1100" dirty="0" smtClean="0">
                <a:solidFill>
                  <a:schemeClr val="bg2"/>
                </a:solidFill>
                <a:latin typeface="Gill Sans Light"/>
              </a:rPr>
              <a:t>Topic Based Query Suggestions for Video Search” - 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18</a:t>
            </a:r>
            <a:r>
              <a:rPr lang="en-US" sz="1100" baseline="320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th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 </a:t>
            </a:r>
            <a:r>
              <a:rPr lang="en-US" sz="1100" dirty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International Conference on Multimedia Modeling 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2011</a:t>
            </a:r>
          </a:p>
          <a:p>
            <a:pPr marL="241093" indent="-241093" algn="l">
              <a:lnSpc>
                <a:spcPts val="1200"/>
              </a:lnSpc>
              <a:tabLst>
                <a:tab pos="1169747" algn="l"/>
              </a:tabLst>
            </a:pPr>
            <a:endParaRPr lang="en-US" sz="1100" dirty="0">
              <a:solidFill>
                <a:schemeClr val="bg2"/>
              </a:solidFill>
              <a:latin typeface="Gill Sans Light"/>
              <a:ea typeface="MS PGothic" pitchFamily="34" charset="-128"/>
            </a:endParaRPr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179710" y="2649024"/>
            <a:ext cx="2134195" cy="2589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/>
            <a:r>
              <a:rPr lang="en-US" sz="1300" b="1" dirty="0">
                <a:solidFill>
                  <a:srgbClr val="A8CD33"/>
                </a:solidFill>
                <a:latin typeface="Gill Sans Light"/>
                <a:ea typeface="MS PGothic" pitchFamily="34" charset="-128"/>
              </a:rPr>
              <a:t>COMMUNICATIONS</a:t>
            </a: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178594" y="5155520"/>
            <a:ext cx="2134195" cy="2589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/>
            <a:r>
              <a:rPr lang="en-US" sz="1300" b="1" dirty="0">
                <a:solidFill>
                  <a:srgbClr val="254091"/>
                </a:solidFill>
                <a:latin typeface="Gill Sans Light"/>
                <a:ea typeface="MS PGothic" pitchFamily="34" charset="-128"/>
              </a:rPr>
              <a:t>MEDIA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1651992" y="1073336"/>
            <a:ext cx="7304484" cy="160734"/>
          </a:xfrm>
          <a:prstGeom prst="rect">
            <a:avLst/>
          </a:prstGeom>
          <a:solidFill>
            <a:srgbClr val="E52F39"/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Gill Sans Ligh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 bwMode="auto">
          <a:xfrm>
            <a:off x="1973461" y="2693672"/>
            <a:ext cx="6983016" cy="160734"/>
          </a:xfrm>
          <a:prstGeom prst="rect">
            <a:avLst/>
          </a:prstGeom>
          <a:solidFill>
            <a:srgbClr val="A8CD33"/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Gill Sans Light"/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 bwMode="auto">
          <a:xfrm>
            <a:off x="181943" y="1049211"/>
            <a:ext cx="1223092" cy="2000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1300" b="1" dirty="0">
                <a:solidFill>
                  <a:srgbClr val="E52F39"/>
                </a:solidFill>
                <a:latin typeface="Gill Sans Light"/>
                <a:ea typeface="MS PGothic" pitchFamily="34" charset="-128"/>
              </a:rPr>
              <a:t>INTELLIGENCE</a:t>
            </a:r>
          </a:p>
        </p:txBody>
      </p:sp>
      <p:sp>
        <p:nvSpPr>
          <p:cNvPr id="11" name="Rectangle 10"/>
          <p:cNvSpPr>
            <a:spLocks/>
          </p:cNvSpPr>
          <p:nvPr/>
        </p:nvSpPr>
        <p:spPr bwMode="auto">
          <a:xfrm>
            <a:off x="866180" y="5209098"/>
            <a:ext cx="8090297" cy="160734"/>
          </a:xfrm>
          <a:prstGeom prst="rect">
            <a:avLst/>
          </a:prstGeom>
          <a:solidFill>
            <a:srgbClr val="254091"/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Gill Sans Ligh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auto">
          <a:xfrm>
            <a:off x="178594" y="1271602"/>
            <a:ext cx="8777882" cy="14620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spcAft>
                <a:spcPts val="600"/>
              </a:spcAft>
            </a:pPr>
            <a:r>
              <a:rPr lang="en-US" sz="1100" dirty="0" smtClean="0">
                <a:solidFill>
                  <a:schemeClr val="bg2"/>
                </a:solidFill>
                <a:latin typeface="Gill Sans Light"/>
              </a:rPr>
              <a:t>“A Large Clinical Study on the Ability of Stroke Patients to Use an EEG-Based Motor Imagery Brain-Computer Interface” was ranked “Most-Read Articles during August 2013" - Journal of Clinical EEG and Neuroscience</a:t>
            </a:r>
          </a:p>
          <a:p>
            <a:pPr marL="241093" indent="-241093" algn="l">
              <a:spcAft>
                <a:spcPts val="600"/>
              </a:spcAft>
              <a:tabLst>
                <a:tab pos="1169747" algn="l"/>
              </a:tabLst>
            </a:pP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“</a:t>
            </a:r>
            <a:r>
              <a:rPr lang="en-SG" sz="1100" dirty="0" smtClean="0">
                <a:solidFill>
                  <a:schemeClr val="bg2"/>
                </a:solidFill>
                <a:latin typeface="Gill Sans Light"/>
              </a:rPr>
              <a:t>Privacy Preservation in Streaming Data Collection” - Parallel and Distributed Systems, IEEE International Conference 2012</a:t>
            </a:r>
            <a:endParaRPr lang="en-US" sz="1100" dirty="0" smtClean="0">
              <a:solidFill>
                <a:schemeClr val="bg2"/>
              </a:solidFill>
              <a:latin typeface="Gill Sans Light"/>
              <a:ea typeface="MS PGothic" pitchFamily="34" charset="-128"/>
            </a:endParaRPr>
          </a:p>
          <a:p>
            <a:pPr algn="l">
              <a:spcAft>
                <a:spcPts val="600"/>
              </a:spcAft>
              <a:tabLst>
                <a:tab pos="1169747" algn="l"/>
              </a:tabLst>
            </a:pPr>
            <a:r>
              <a:rPr lang="en-SG" sz="1100" dirty="0" smtClean="0">
                <a:solidFill>
                  <a:schemeClr val="bg2"/>
                </a:solidFill>
                <a:latin typeface="Gill Sans Light"/>
              </a:rPr>
              <a:t>“</a:t>
            </a:r>
            <a:r>
              <a:rPr lang="en-SG" sz="1100" dirty="0" err="1" smtClean="0">
                <a:solidFill>
                  <a:schemeClr val="bg2"/>
                </a:solidFill>
                <a:latin typeface="Gill Sans Light"/>
              </a:rPr>
              <a:t>Symbian</a:t>
            </a:r>
            <a:r>
              <a:rPr lang="en-SG" sz="1100" dirty="0" smtClean="0">
                <a:solidFill>
                  <a:schemeClr val="bg2"/>
                </a:solidFill>
                <a:latin typeface="Gill Sans Light"/>
              </a:rPr>
              <a:t> Smartphone Forensics: Linear Bitwise Data Acquisition and Fragmentation Analysis” - International Conference on Security Technology</a:t>
            </a:r>
            <a:endParaRPr lang="en-US" sz="1100" dirty="0" smtClean="0">
              <a:solidFill>
                <a:schemeClr val="bg2"/>
              </a:solidFill>
              <a:latin typeface="Gill Sans Light"/>
              <a:ea typeface="MS PGothic" pitchFamily="34" charset="-128"/>
            </a:endParaRPr>
          </a:p>
          <a:p>
            <a:pPr marL="241093" indent="-241093" algn="l">
              <a:spcAft>
                <a:spcPts val="600"/>
              </a:spcAft>
              <a:tabLst>
                <a:tab pos="1169747" algn="l"/>
              </a:tabLst>
            </a:pP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“</a:t>
            </a:r>
            <a:r>
              <a:rPr lang="en-SG" sz="1100" dirty="0" smtClean="0">
                <a:solidFill>
                  <a:schemeClr val="bg2"/>
                </a:solidFill>
                <a:latin typeface="Gill Sans Light"/>
              </a:rPr>
              <a:t>A Novel Rainbow Table Sorting Method” - </a:t>
            </a:r>
            <a:r>
              <a:rPr lang="en-US" sz="11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2nd International Conference on Technical and Legal Aspects of the e-Society 2011</a:t>
            </a:r>
            <a:endParaRPr lang="en-US" sz="1100" b="1" dirty="0" smtClean="0">
              <a:solidFill>
                <a:schemeClr val="bg2"/>
              </a:solidFill>
              <a:latin typeface="Gill Sans Light"/>
              <a:ea typeface="MS PGothic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/>
          </p:cNvSpPr>
          <p:nvPr/>
        </p:nvSpPr>
        <p:spPr bwMode="auto">
          <a:xfrm>
            <a:off x="216131" y="5335051"/>
            <a:ext cx="5552902" cy="9922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82296" indent="-82296" algn="l">
              <a:lnSpc>
                <a:spcPts val="1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Gill Sans Light"/>
                <a:ea typeface="MS PGothic" pitchFamily="34" charset="-128"/>
              </a:rPr>
              <a:t>Sleepiness </a:t>
            </a:r>
            <a:r>
              <a:rPr lang="en-US" sz="1200" dirty="0">
                <a:solidFill>
                  <a:srgbClr val="000000"/>
                </a:solidFill>
                <a:latin typeface="Gill Sans Light"/>
                <a:ea typeface="MS PGothic" pitchFamily="34" charset="-128"/>
              </a:rPr>
              <a:t>Sub-Challenge of </a:t>
            </a:r>
            <a:r>
              <a:rPr lang="en-US" sz="1200" dirty="0">
                <a:solidFill>
                  <a:srgbClr val="17476D"/>
                </a:solidFill>
                <a:latin typeface="Gill Sans Light"/>
                <a:ea typeface="MS PGothic" pitchFamily="34" charset="-128"/>
              </a:rPr>
              <a:t>INTERSPEECH</a:t>
            </a:r>
            <a:r>
              <a:rPr lang="en-US" sz="1200" dirty="0">
                <a:solidFill>
                  <a:schemeClr val="tx1"/>
                </a:solidFill>
                <a:latin typeface="Gill Sans Light"/>
                <a:ea typeface="MS PGothic" pitchFamily="34" charset="-128"/>
              </a:rPr>
              <a:t> </a:t>
            </a:r>
            <a:r>
              <a:rPr lang="en-US" sz="1200" dirty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2011 Speaker </a:t>
            </a:r>
            <a:r>
              <a:rPr lang="en-US" sz="1200" dirty="0">
                <a:solidFill>
                  <a:srgbClr val="000000"/>
                </a:solidFill>
                <a:latin typeface="Gill Sans Light"/>
                <a:ea typeface="MS PGothic" pitchFamily="34" charset="-128"/>
              </a:rPr>
              <a:t>State Challenge</a:t>
            </a:r>
          </a:p>
          <a:p>
            <a:pPr marL="82296" indent="-82296" algn="l">
              <a:lnSpc>
                <a:spcPts val="1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1200" dirty="0" smtClean="0">
                <a:solidFill>
                  <a:srgbClr val="17476B"/>
                </a:solidFill>
                <a:latin typeface="Gill Sans Light"/>
                <a:ea typeface="MS PGothic" pitchFamily="34" charset="-128"/>
              </a:rPr>
              <a:t>Activity </a:t>
            </a:r>
            <a:r>
              <a:rPr lang="en-US" sz="1200" dirty="0">
                <a:solidFill>
                  <a:srgbClr val="17476B"/>
                </a:solidFill>
                <a:latin typeface="Gill Sans Light"/>
                <a:ea typeface="MS PGothic" pitchFamily="34" charset="-128"/>
              </a:rPr>
              <a:t>Recognition Challenge</a:t>
            </a:r>
            <a:r>
              <a:rPr lang="en-US" sz="1200" dirty="0">
                <a:solidFill>
                  <a:srgbClr val="2E75B6"/>
                </a:solidFill>
                <a:latin typeface="Gill Sans Light"/>
                <a:ea typeface="MS PGothic" pitchFamily="34" charset="-128"/>
              </a:rPr>
              <a:t> </a:t>
            </a:r>
            <a:r>
              <a:rPr lang="en-US" sz="1200" dirty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2011 by the </a:t>
            </a:r>
            <a:r>
              <a:rPr lang="en-US" sz="1200" dirty="0">
                <a:solidFill>
                  <a:srgbClr val="154675"/>
                </a:solidFill>
                <a:latin typeface="Gill Sans Light"/>
                <a:ea typeface="MS PGothic" pitchFamily="34" charset="-128"/>
              </a:rPr>
              <a:t>European Union-funded</a:t>
            </a:r>
            <a:r>
              <a:rPr lang="en-US" sz="1200" dirty="0">
                <a:solidFill>
                  <a:srgbClr val="2E75B6"/>
                </a:solidFill>
                <a:latin typeface="Gill Sans Light"/>
                <a:ea typeface="MS PGothic" pitchFamily="34" charset="-128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Gill Sans Light"/>
                <a:ea typeface="MS PGothic" pitchFamily="34" charset="-128"/>
              </a:rPr>
              <a:t>OPPORTUNITY project</a:t>
            </a:r>
          </a:p>
        </p:txBody>
      </p:sp>
      <p:sp>
        <p:nvSpPr>
          <p:cNvPr id="3" name="Rectangle 2"/>
          <p:cNvSpPr>
            <a:spLocks/>
          </p:cNvSpPr>
          <p:nvPr/>
        </p:nvSpPr>
        <p:spPr bwMode="auto">
          <a:xfrm>
            <a:off x="234063" y="1504336"/>
            <a:ext cx="437319" cy="2380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marL="241093" indent="-241093" algn="l">
              <a:tabLst>
                <a:tab pos="1169747" algn="l"/>
              </a:tabLst>
            </a:pPr>
            <a:r>
              <a:rPr lang="en-US" sz="1500" b="1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2013</a:t>
            </a:r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208259" y="3411453"/>
            <a:ext cx="437319" cy="2380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500" b="1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2012</a:t>
            </a:r>
          </a:p>
        </p:txBody>
      </p:sp>
      <p:sp>
        <p:nvSpPr>
          <p:cNvPr id="5" name="Rectangle 4"/>
          <p:cNvSpPr>
            <a:spLocks/>
          </p:cNvSpPr>
          <p:nvPr/>
        </p:nvSpPr>
        <p:spPr bwMode="auto">
          <a:xfrm>
            <a:off x="208259" y="5062674"/>
            <a:ext cx="418961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500" b="1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2011</a:t>
            </a:r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232756" y="1777979"/>
            <a:ext cx="5519651" cy="14029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</a:bodyPr>
          <a:lstStyle/>
          <a:p>
            <a:pPr marL="84138" indent="-84138" algn="l">
              <a:lnSpc>
                <a:spcPts val="1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2"/>
                </a:solidFill>
                <a:latin typeface="+mj-lt"/>
              </a:rPr>
              <a:t>Best Application Award (Liver Workbench) at 2013 Symposium on GPU Computing</a:t>
            </a:r>
            <a:endParaRPr lang="en-US" sz="1200" dirty="0" smtClean="0">
              <a:solidFill>
                <a:srgbClr val="194A75"/>
              </a:solidFill>
              <a:latin typeface="+mj-lt"/>
              <a:ea typeface="MS PGothic" pitchFamily="34" charset="-128"/>
            </a:endParaRPr>
          </a:p>
          <a:p>
            <a:pPr algn="l">
              <a:lnSpc>
                <a:spcPts val="1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1200" dirty="0" smtClean="0">
                <a:solidFill>
                  <a:srgbClr val="194A75"/>
                </a:solidFill>
                <a:latin typeface="Gill Sans Light"/>
                <a:ea typeface="MS PGothic" pitchFamily="34" charset="-128"/>
              </a:rPr>
              <a:t> General </a:t>
            </a:r>
            <a:r>
              <a:rPr lang="en-US" sz="1200" dirty="0">
                <a:solidFill>
                  <a:srgbClr val="194A75"/>
                </a:solidFill>
                <a:latin typeface="Gill Sans Light"/>
                <a:ea typeface="MS PGothic" pitchFamily="34" charset="-128"/>
              </a:rPr>
              <a:t>Electric Flight Quest Challenge </a:t>
            </a:r>
            <a:r>
              <a:rPr lang="en-US" sz="1200" dirty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Phase 1 </a:t>
            </a:r>
            <a:r>
              <a:rPr lang="en-US" sz="12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2013</a:t>
            </a:r>
          </a:p>
          <a:p>
            <a:pPr marL="82550" indent="-82550" algn="l">
              <a:lnSpc>
                <a:spcPts val="1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Document Image </a:t>
            </a:r>
            <a:r>
              <a:rPr lang="en-US" sz="1200" dirty="0" err="1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Binarization</a:t>
            </a:r>
            <a:r>
              <a:rPr lang="en-US" sz="12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 Competition &amp; Robust Reading Competition </a:t>
            </a:r>
            <a:r>
              <a:rPr lang="en-SG" sz="1200" dirty="0" smtClean="0">
                <a:solidFill>
                  <a:schemeClr val="bg2"/>
                </a:solidFill>
              </a:rPr>
              <a:t> (Text Segmentation in Real Scenes) at</a:t>
            </a:r>
            <a:r>
              <a:rPr lang="en-SG" sz="1200" dirty="0" smtClean="0">
                <a:solidFill>
                  <a:srgbClr val="194A75"/>
                </a:solidFill>
              </a:rPr>
              <a:t> International Conference on Document Analysis and Recognition (ICDAR </a:t>
            </a:r>
            <a:r>
              <a:rPr lang="en-SG" sz="1200" dirty="0" smtClean="0">
                <a:solidFill>
                  <a:schemeClr val="bg2"/>
                </a:solidFill>
              </a:rPr>
              <a:t>2013</a:t>
            </a:r>
            <a:r>
              <a:rPr lang="en-SG" sz="1200" dirty="0" smtClean="0">
                <a:solidFill>
                  <a:srgbClr val="194A75"/>
                </a:solidFill>
              </a:rPr>
              <a:t>)</a:t>
            </a:r>
            <a:endParaRPr lang="en-US" sz="1200" dirty="0">
              <a:solidFill>
                <a:srgbClr val="194A75"/>
              </a:solidFill>
              <a:latin typeface="Gill Sans Light"/>
              <a:ea typeface="MS PGothic" pitchFamily="34" charset="-128"/>
            </a:endParaRP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234063" y="3690120"/>
            <a:ext cx="5536277" cy="14036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82296" indent="-82296" algn="l">
              <a:lnSpc>
                <a:spcPts val="1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Best </a:t>
            </a:r>
            <a:r>
              <a:rPr lang="en-US" sz="1200" dirty="0">
                <a:solidFill>
                  <a:schemeClr val="bg2"/>
                </a:solidFill>
                <a:latin typeface="Gill Sans Light"/>
                <a:ea typeface="MS PGothic" pitchFamily="34" charset="-128"/>
              </a:rPr>
              <a:t>App for Corporate category in </a:t>
            </a:r>
            <a:r>
              <a:rPr lang="en-US" sz="1200" dirty="0">
                <a:solidFill>
                  <a:srgbClr val="194A75"/>
                </a:solidFill>
                <a:latin typeface="Gill Sans Light"/>
                <a:ea typeface="MS PGothic" pitchFamily="34" charset="-128"/>
              </a:rPr>
              <a:t>2</a:t>
            </a:r>
            <a:r>
              <a:rPr lang="en-US" sz="1200" baseline="32000" dirty="0">
                <a:solidFill>
                  <a:srgbClr val="194A75"/>
                </a:solidFill>
                <a:latin typeface="Gill Sans Light"/>
                <a:ea typeface="MS PGothic" pitchFamily="34" charset="-128"/>
              </a:rPr>
              <a:t>nd</a:t>
            </a:r>
            <a:r>
              <a:rPr lang="en-US" sz="1200" dirty="0">
                <a:solidFill>
                  <a:srgbClr val="194A75"/>
                </a:solidFill>
                <a:latin typeface="Gill Sans Light"/>
                <a:ea typeface="MS PGothic" pitchFamily="34" charset="-128"/>
              </a:rPr>
              <a:t> ITU IPTV Application Challenge</a:t>
            </a:r>
            <a:r>
              <a:rPr lang="en-US" sz="1200" dirty="0">
                <a:solidFill>
                  <a:srgbClr val="2E75B6"/>
                </a:solidFill>
                <a:latin typeface="Gill Sans Light"/>
                <a:ea typeface="MS PGothic" pitchFamily="34" charset="-128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Gill Sans Light"/>
                <a:ea typeface="MS PGothic" pitchFamily="34" charset="-128"/>
              </a:rPr>
              <a:t>2012</a:t>
            </a:r>
          </a:p>
          <a:p>
            <a:pPr marL="82296" indent="-82296" algn="l">
              <a:lnSpc>
                <a:spcPts val="1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Gill Sans Light"/>
                <a:ea typeface="MS PGothic" pitchFamily="34" charset="-128"/>
              </a:rPr>
              <a:t>Accuracy </a:t>
            </a:r>
            <a:r>
              <a:rPr lang="en-US" sz="1200" dirty="0">
                <a:solidFill>
                  <a:srgbClr val="000000"/>
                </a:solidFill>
                <a:latin typeface="Gill Sans Light"/>
                <a:ea typeface="MS PGothic" pitchFamily="34" charset="-128"/>
              </a:rPr>
              <a:t>Ranking at </a:t>
            </a:r>
            <a:r>
              <a:rPr lang="en-US" sz="1200" dirty="0">
                <a:solidFill>
                  <a:srgbClr val="194A75"/>
                </a:solidFill>
                <a:latin typeface="Gill Sans Light"/>
                <a:ea typeface="MS PGothic" pitchFamily="34" charset="-128"/>
              </a:rPr>
              <a:t>National Institute for Standards and Technology </a:t>
            </a:r>
            <a:r>
              <a:rPr lang="en-US" sz="1200" dirty="0">
                <a:solidFill>
                  <a:srgbClr val="000000"/>
                </a:solidFill>
                <a:latin typeface="Gill Sans Light"/>
                <a:ea typeface="MS PGothic" pitchFamily="34" charset="-128"/>
              </a:rPr>
              <a:t>Speaker Recognition Evaluation International Benchmarking 2012</a:t>
            </a:r>
          </a:p>
          <a:p>
            <a:pPr marL="82296" indent="-82296" algn="l">
              <a:lnSpc>
                <a:spcPts val="1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ja-JP" altLang="en-US" sz="1200" dirty="0" smtClean="0">
                <a:solidFill>
                  <a:srgbClr val="000000"/>
                </a:solidFill>
                <a:latin typeface="Gill Sans Light"/>
                <a:ea typeface="MS PGothic" pitchFamily="34" charset="-128"/>
              </a:rPr>
              <a:t>“</a:t>
            </a:r>
            <a:r>
              <a:rPr lang="en-US" altLang="ja-JP" sz="1200" dirty="0">
                <a:solidFill>
                  <a:srgbClr val="000000"/>
                </a:solidFill>
                <a:latin typeface="Gill Sans Light"/>
                <a:cs typeface="Gill Sans" pitchFamily="34" charset="-79"/>
              </a:rPr>
              <a:t>Consumer Segment</a:t>
            </a:r>
            <a:r>
              <a:rPr lang="ja-JP" altLang="en-US" sz="1200" dirty="0">
                <a:solidFill>
                  <a:srgbClr val="000000"/>
                </a:solidFill>
                <a:latin typeface="Gill Sans Light"/>
                <a:ea typeface="MS PGothic" pitchFamily="34" charset="-128"/>
              </a:rPr>
              <a:t>”</a:t>
            </a:r>
            <a:r>
              <a:rPr lang="en-US" altLang="ja-JP" sz="1200" dirty="0">
                <a:solidFill>
                  <a:srgbClr val="000000"/>
                </a:solidFill>
                <a:latin typeface="Gill Sans Light"/>
                <a:cs typeface="Gill Sans" pitchFamily="34" charset="-79"/>
              </a:rPr>
              <a:t> in the Data Mining Competition organized by 16</a:t>
            </a:r>
            <a:r>
              <a:rPr lang="en-US" altLang="ja-JP" sz="1200" baseline="32000" dirty="0">
                <a:solidFill>
                  <a:srgbClr val="000000"/>
                </a:solidFill>
                <a:latin typeface="Gill Sans Light"/>
                <a:cs typeface="Gill Sans" pitchFamily="34" charset="-79"/>
              </a:rPr>
              <a:t>th</a:t>
            </a:r>
            <a:r>
              <a:rPr lang="en-US" altLang="ja-JP" sz="1200" dirty="0">
                <a:solidFill>
                  <a:srgbClr val="000000"/>
                </a:solidFill>
                <a:latin typeface="Gill Sans Light"/>
                <a:cs typeface="Gill Sans" pitchFamily="34" charset="-79"/>
              </a:rPr>
              <a:t> </a:t>
            </a:r>
            <a:r>
              <a:rPr lang="en-US" altLang="ja-JP" sz="1200" dirty="0">
                <a:solidFill>
                  <a:srgbClr val="194A75"/>
                </a:solidFill>
                <a:latin typeface="Gill Sans Light"/>
                <a:cs typeface="Gill Sans" pitchFamily="34" charset="-79"/>
              </a:rPr>
              <a:t>(PAKDD) </a:t>
            </a:r>
            <a:r>
              <a:rPr lang="en-US" altLang="ja-JP" sz="1200" dirty="0">
                <a:solidFill>
                  <a:srgbClr val="000000"/>
                </a:solidFill>
                <a:latin typeface="Gill Sans Light"/>
                <a:cs typeface="Gill Sans" pitchFamily="34" charset="-79"/>
              </a:rPr>
              <a:t>2012</a:t>
            </a:r>
            <a:endParaRPr lang="en-US" sz="1200" dirty="0">
              <a:solidFill>
                <a:srgbClr val="000000"/>
              </a:solidFill>
              <a:latin typeface="Gill Sans Light"/>
              <a:cs typeface="Gill Sans" pitchFamily="34" charset="-79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25766" y="1944440"/>
            <a:ext cx="2366367" cy="8684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234039" y="4746129"/>
            <a:ext cx="2366367" cy="394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028656" y="4098727"/>
            <a:ext cx="1119559" cy="285750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340078" y="5471666"/>
            <a:ext cx="1946672" cy="6942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965281" y="2970238"/>
            <a:ext cx="635124" cy="6518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027539" y="2971354"/>
            <a:ext cx="1857375" cy="6440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4" name="Rectangle 13"/>
          <p:cNvSpPr>
            <a:spLocks/>
          </p:cNvSpPr>
          <p:nvPr/>
        </p:nvSpPr>
        <p:spPr bwMode="auto">
          <a:xfrm>
            <a:off x="5482828" y="1393031"/>
            <a:ext cx="3687961" cy="375047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lIns="26788" tIns="26788" rIns="26788" bIns="26788"/>
          <a:lstStyle/>
          <a:p>
            <a:r>
              <a:rPr lang="en-US" sz="2200" dirty="0">
                <a:solidFill>
                  <a:srgbClr val="114289"/>
                </a:solidFill>
                <a:latin typeface="Gill Sans Light"/>
                <a:ea typeface="MS PGothic" pitchFamily="34" charset="-128"/>
                <a:sym typeface="Gill Sans Light" pitchFamily="34" charset="0"/>
              </a:rPr>
              <a:t>We ranked </a:t>
            </a:r>
            <a:r>
              <a:rPr lang="en-US" sz="2200" dirty="0">
                <a:solidFill>
                  <a:srgbClr val="114289"/>
                </a:solidFill>
                <a:latin typeface="Gill Sans Light"/>
                <a:ea typeface="MS PGothic" pitchFamily="34" charset="-128"/>
              </a:rPr>
              <a:t>FIRST</a:t>
            </a:r>
            <a:r>
              <a:rPr lang="en-US" sz="2200" dirty="0">
                <a:solidFill>
                  <a:srgbClr val="114289"/>
                </a:solidFill>
                <a:latin typeface="Gill Sans Light"/>
                <a:ea typeface="MS PGothic" pitchFamily="34" charset="-128"/>
                <a:sym typeface="Gill Sans Light" pitchFamily="34" charset="0"/>
              </a:rPr>
              <a:t> in:</a:t>
            </a:r>
          </a:p>
        </p:txBody>
      </p:sp>
      <p:pic>
        <p:nvPicPr>
          <p:cNvPr id="15" name="Picture 14"/>
          <p:cNvPicPr>
            <a:picLocks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7334622" y="3978176"/>
            <a:ext cx="1467817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>
            <a:spLocks/>
          </p:cNvSpPr>
          <p:nvPr/>
        </p:nvSpPr>
        <p:spPr bwMode="auto">
          <a:xfrm>
            <a:off x="-10046" y="336045"/>
            <a:ext cx="9178603" cy="616148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lIns="26788" tIns="26788" rIns="26788" bIns="26788"/>
          <a:lstStyle/>
          <a:p>
            <a:r>
              <a:rPr lang="en-US" sz="3600" b="1" dirty="0">
                <a:solidFill>
                  <a:srgbClr val="1E4174"/>
                </a:solidFill>
                <a:latin typeface="Gill Sans Light"/>
                <a:ea typeface="MS PGothic" pitchFamily="34" charset="-128"/>
              </a:rPr>
              <a:t>International Benchmarking </a:t>
            </a:r>
            <a:r>
              <a:rPr lang="en-US" sz="3600" b="1" dirty="0">
                <a:solidFill>
                  <a:srgbClr val="1E4174"/>
                </a:solidFill>
                <a:latin typeface="Gill Sans Light"/>
                <a:ea typeface="MS PGothic" pitchFamily="34" charset="-128"/>
                <a:sym typeface="Gill Sans Light" pitchFamily="34" charset="0"/>
              </a:rPr>
              <a:t>Competitions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5874908" y="1475631"/>
            <a:ext cx="0" cy="4671343"/>
          </a:xfrm>
          <a:prstGeom prst="line">
            <a:avLst/>
          </a:prstGeom>
          <a:noFill/>
          <a:ln w="25400" cap="rnd">
            <a:solidFill>
              <a:srgbClr val="4D4D4D"/>
            </a:solidFill>
            <a:prstDash val="sysDot"/>
            <a:miter lim="800000"/>
            <a:headEnd/>
            <a:tailEnd/>
          </a:ln>
        </p:spPr>
        <p:txBody>
          <a:bodyPr lIns="0" tIns="0" rIns="0" bIns="0"/>
          <a:lstStyle/>
          <a:p>
            <a:endParaRPr lang="en-SG">
              <a:latin typeface="Gill Sans Ligh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919163"/>
          </a:xfrm>
          <a:solidFill>
            <a:schemeClr val="bg1"/>
          </a:solidFill>
        </p:spPr>
        <p:txBody>
          <a:bodyPr/>
          <a:lstStyle/>
          <a:p>
            <a:r>
              <a:rPr lang="en-US" sz="3600" u="none" dirty="0" smtClean="0">
                <a:latin typeface="Calibri" panose="020F0502020204030204" pitchFamily="34" charset="0"/>
              </a:rPr>
              <a:t>            Big Data Analytics</a:t>
            </a:r>
            <a:endParaRPr lang="en-US" sz="3600" u="none" dirty="0">
              <a:latin typeface="Calibri" panose="020F0502020204030204" pitchFamily="34" charset="0"/>
            </a:endParaRPr>
          </a:p>
        </p:txBody>
      </p:sp>
      <p:sp>
        <p:nvSpPr>
          <p:cNvPr id="36866" name="AutoShape 2" descr="https://encrypted-tbn2.gstatic.com/images?q=tbn:ANd9GcTKFQIrikIvhmsBcheCFBnX1jj7CLc4A0KBXdB3zB7ZKlwxpJK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 bwMode="auto">
          <a:xfrm>
            <a:off x="2450592" y="1712976"/>
            <a:ext cx="4389120" cy="2706624"/>
          </a:xfrm>
          <a:prstGeom prst="ellipse">
            <a:avLst/>
          </a:prstGeom>
          <a:solidFill>
            <a:schemeClr val="accent1">
              <a:alpha val="68000"/>
            </a:schemeClr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670304" y="3236976"/>
            <a:ext cx="3584448" cy="2706624"/>
          </a:xfrm>
          <a:prstGeom prst="ellipse">
            <a:avLst/>
          </a:prstGeom>
          <a:solidFill>
            <a:schemeClr val="accent1">
              <a:alpha val="68000"/>
            </a:schemeClr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4048" y="3236976"/>
            <a:ext cx="3584448" cy="2706624"/>
          </a:xfrm>
          <a:prstGeom prst="ellipse">
            <a:avLst/>
          </a:prstGeom>
          <a:solidFill>
            <a:schemeClr val="accent1">
              <a:alpha val="68000"/>
            </a:schemeClr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6560" y="1898904"/>
            <a:ext cx="3474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B050"/>
                </a:solidFill>
              </a:rPr>
              <a:t>Terabytes</a:t>
            </a:r>
          </a:p>
          <a:p>
            <a:pPr algn="ctr"/>
            <a:r>
              <a:rPr lang="en-US" sz="2000" b="1" dirty="0" smtClean="0">
                <a:solidFill>
                  <a:srgbClr val="00B050"/>
                </a:solidFill>
              </a:rPr>
              <a:t>Transactions, Tables</a:t>
            </a:r>
          </a:p>
          <a:p>
            <a:pPr algn="ctr"/>
            <a:r>
              <a:rPr lang="en-US" sz="2000" b="1" dirty="0" smtClean="0">
                <a:solidFill>
                  <a:srgbClr val="00B050"/>
                </a:solidFill>
              </a:rPr>
              <a:t>Records</a:t>
            </a:r>
          </a:p>
          <a:p>
            <a:pPr algn="ctr"/>
            <a:r>
              <a:rPr lang="en-US" sz="2000" b="1" dirty="0" smtClean="0">
                <a:solidFill>
                  <a:srgbClr val="00B050"/>
                </a:solidFill>
              </a:rPr>
              <a:t>Files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27504" y="3986784"/>
            <a:ext cx="16642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Batch</a:t>
            </a:r>
          </a:p>
          <a:p>
            <a:r>
              <a:rPr lang="en-US" sz="2000" b="1" dirty="0" smtClean="0">
                <a:solidFill>
                  <a:srgbClr val="00B050"/>
                </a:solidFill>
              </a:rPr>
              <a:t>Near Time</a:t>
            </a:r>
          </a:p>
          <a:p>
            <a:r>
              <a:rPr lang="en-US" sz="2000" b="1" dirty="0" smtClean="0">
                <a:solidFill>
                  <a:srgbClr val="00B050"/>
                </a:solidFill>
              </a:rPr>
              <a:t>Real Time</a:t>
            </a:r>
          </a:p>
          <a:p>
            <a:r>
              <a:rPr lang="en-US" sz="2000" b="1" dirty="0" smtClean="0">
                <a:solidFill>
                  <a:srgbClr val="00B050"/>
                </a:solidFill>
              </a:rPr>
              <a:t>Streams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17464" y="4212336"/>
            <a:ext cx="2048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Structured</a:t>
            </a:r>
          </a:p>
          <a:p>
            <a:r>
              <a:rPr lang="en-US" sz="2000" b="1" dirty="0" smtClean="0">
                <a:solidFill>
                  <a:srgbClr val="00B050"/>
                </a:solidFill>
              </a:rPr>
              <a:t>Unstructured</a:t>
            </a:r>
          </a:p>
          <a:p>
            <a:r>
              <a:rPr lang="en-US" sz="2000" b="1" dirty="0" smtClean="0">
                <a:solidFill>
                  <a:srgbClr val="00B050"/>
                </a:solidFill>
              </a:rPr>
              <a:t>Semi-structured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48876" y="3272135"/>
            <a:ext cx="2781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Big Data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01568" y="1164336"/>
            <a:ext cx="2304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823B"/>
                </a:solidFill>
                <a:latin typeface="Arial" pitchFamily="34" charset="0"/>
                <a:cs typeface="Arial" pitchFamily="34" charset="0"/>
              </a:rPr>
              <a:t>VOLUME</a:t>
            </a:r>
            <a:endParaRPr lang="en-US" sz="3200" b="1" dirty="0">
              <a:solidFill>
                <a:srgbClr val="00823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46960" y="5885688"/>
            <a:ext cx="2304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823B"/>
                </a:solidFill>
                <a:latin typeface="Arial" pitchFamily="34" charset="0"/>
                <a:cs typeface="Arial" pitchFamily="34" charset="0"/>
              </a:rPr>
              <a:t>VELOCITY</a:t>
            </a:r>
            <a:endParaRPr lang="en-US" sz="3200" b="1" dirty="0">
              <a:solidFill>
                <a:srgbClr val="00823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14544" y="5910072"/>
            <a:ext cx="2304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823B"/>
                </a:solidFill>
                <a:latin typeface="Arial" pitchFamily="34" charset="0"/>
                <a:cs typeface="Arial" pitchFamily="34" charset="0"/>
              </a:rPr>
              <a:t>VARIETY</a:t>
            </a:r>
            <a:endParaRPr lang="en-US" sz="3200" b="1" dirty="0">
              <a:solidFill>
                <a:srgbClr val="00823B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033" y="1245108"/>
            <a:ext cx="9715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3276" y="1965770"/>
            <a:ext cx="3810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9055" y="1099757"/>
            <a:ext cx="8286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8126" y="1870520"/>
            <a:ext cx="8001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42248" y="1056894"/>
            <a:ext cx="7334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67675" y="1972056"/>
            <a:ext cx="600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6314" y="3009710"/>
            <a:ext cx="5715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67003" y="3619500"/>
            <a:ext cx="6286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6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9743" y="3843719"/>
            <a:ext cx="857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7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4981" y="4559999"/>
            <a:ext cx="8667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8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6619" y="5213795"/>
            <a:ext cx="6000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9" name="Picture 1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12330" y="5328476"/>
            <a:ext cx="84772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0" name="Picture 16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53478" y="2812542"/>
            <a:ext cx="619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1" name="Picture 17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47472" y="6256020"/>
            <a:ext cx="914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Bent Arrow 31"/>
          <p:cNvSpPr/>
          <p:nvPr/>
        </p:nvSpPr>
        <p:spPr bwMode="auto">
          <a:xfrm rot="17005420" flipV="1">
            <a:off x="5833305" y="2826163"/>
            <a:ext cx="1436959" cy="577448"/>
          </a:xfrm>
          <a:prstGeom prst="bentArrow">
            <a:avLst>
              <a:gd name="adj1" fmla="val 42871"/>
              <a:gd name="adj2" fmla="val 43225"/>
              <a:gd name="adj3" fmla="val 43854"/>
              <a:gd name="adj4" fmla="val 54884"/>
            </a:avLst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69280" y="1514856"/>
            <a:ext cx="3474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Value (Actionable Insights)</a:t>
            </a:r>
            <a:endParaRPr lang="en-US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12280" y="2773680"/>
            <a:ext cx="2377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Processing + Analytics</a:t>
            </a:r>
            <a:endParaRPr 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963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75" y="160339"/>
            <a:ext cx="6920139" cy="682810"/>
          </a:xfrm>
          <a:solidFill>
            <a:schemeClr val="bg1"/>
          </a:solidFill>
        </p:spPr>
        <p:txBody>
          <a:bodyPr/>
          <a:lstStyle/>
          <a:p>
            <a:r>
              <a:rPr lang="en-US" sz="3600" u="none" dirty="0" smtClean="0">
                <a:latin typeface="Calibri" panose="020F0502020204030204" pitchFamily="34" charset="0"/>
              </a:rPr>
              <a:t>            </a:t>
            </a:r>
            <a:r>
              <a:rPr lang="en-US" sz="3600" dirty="0" smtClean="0">
                <a:latin typeface="Calibri" panose="020F0502020204030204" pitchFamily="34" charset="0"/>
              </a:rPr>
              <a:t>Data Analytics Department</a:t>
            </a:r>
            <a:endParaRPr lang="en-US" sz="3600" u="none" dirty="0">
              <a:latin typeface="Calibri" panose="020F0502020204030204" pitchFamily="34" charset="0"/>
            </a:endParaRPr>
          </a:p>
        </p:txBody>
      </p:sp>
      <p:sp>
        <p:nvSpPr>
          <p:cNvPr id="36866" name="AutoShape 2" descr="https://encrypted-tbn2.gstatic.com/images?q=tbn:ANd9GcTKFQIrikIvhmsBcheCFBnX1jj7CLc4A0KBXdB3zB7ZKlwxpJK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208" r="3208"/>
          <a:stretch>
            <a:fillRect/>
          </a:stretch>
        </p:blipFill>
        <p:spPr bwMode="auto">
          <a:xfrm>
            <a:off x="1028700" y="1262063"/>
            <a:ext cx="7086600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4963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75" y="0"/>
            <a:ext cx="7772400" cy="6858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4000" b="1" u="none" dirty="0" smtClean="0">
                <a:latin typeface="Calibri" pitchFamily="34" charset="0"/>
              </a:rPr>
              <a:t>Industry Engagement</a:t>
            </a:r>
            <a:endParaRPr lang="en-US" sz="4000" b="1" u="none" dirty="0">
              <a:latin typeface="Calibri" pitchFamily="34" charset="0"/>
            </a:endParaRPr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10200" y="838200"/>
            <a:ext cx="1164484" cy="421462"/>
          </a:xfrm>
          <a:prstGeom prst="rect">
            <a:avLst/>
          </a:prstGeom>
        </p:spPr>
      </p:pic>
      <p:pic>
        <p:nvPicPr>
          <p:cNvPr id="8" name="Picture 7" descr="untitled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1371600"/>
            <a:ext cx="3733800" cy="995680"/>
          </a:xfrm>
          <a:prstGeom prst="rect">
            <a:avLst/>
          </a:prstGeom>
        </p:spPr>
      </p:pic>
      <p:pic>
        <p:nvPicPr>
          <p:cNvPr id="2050" name="Picture 2" descr="http://info.singtel.com/personal/sites/all/themes/singtelngp/images/logo-singte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667000"/>
            <a:ext cx="1981200" cy="674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FUJI XERO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200400"/>
            <a:ext cx="2720340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10064" y="5715000"/>
            <a:ext cx="2959767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514600"/>
            <a:ext cx="2506125" cy="369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9" descr="untitled.pn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7800" y="4191000"/>
            <a:ext cx="3276600" cy="690618"/>
          </a:xfrm>
          <a:prstGeom prst="rect">
            <a:avLst/>
          </a:prstGeom>
        </p:spPr>
      </p:pic>
      <p:pic>
        <p:nvPicPr>
          <p:cNvPr id="18" name="Picture 17" descr="cassidien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105400" y="5029200"/>
            <a:ext cx="2797784" cy="460395"/>
          </a:xfrm>
          <a:prstGeom prst="rect">
            <a:avLst/>
          </a:prstGeom>
        </p:spPr>
      </p:pic>
      <p:pic>
        <p:nvPicPr>
          <p:cNvPr id="21" name="Picture 20" descr="dbs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505200" y="762000"/>
            <a:ext cx="1644556" cy="586092"/>
          </a:xfrm>
          <a:prstGeom prst="rect">
            <a:avLst/>
          </a:prstGeom>
        </p:spPr>
      </p:pic>
      <p:pic>
        <p:nvPicPr>
          <p:cNvPr id="22" name="Picture 21" descr="nec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733800" y="4038600"/>
            <a:ext cx="1219200" cy="342990"/>
          </a:xfrm>
          <a:prstGeom prst="rect">
            <a:avLst/>
          </a:prstGeom>
        </p:spPr>
      </p:pic>
      <p:pic>
        <p:nvPicPr>
          <p:cNvPr id="23" name="Picture 22" descr="ncs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934200" y="5562600"/>
            <a:ext cx="1534470" cy="523478"/>
          </a:xfrm>
          <a:prstGeom prst="rect">
            <a:avLst/>
          </a:prstGeom>
        </p:spPr>
      </p:pic>
      <p:pic>
        <p:nvPicPr>
          <p:cNvPr id="16" name="Picture 15" descr="boeing-logo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7895" y="304800"/>
            <a:ext cx="2326105" cy="690537"/>
          </a:xfrm>
          <a:prstGeom prst="rect">
            <a:avLst/>
          </a:prstGeom>
        </p:spPr>
      </p:pic>
      <p:pic>
        <p:nvPicPr>
          <p:cNvPr id="17" name="Picture 16" descr="imagesCA975YQ4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4000" y="6204993"/>
            <a:ext cx="2245895" cy="653007"/>
          </a:xfrm>
          <a:prstGeom prst="rect">
            <a:avLst/>
          </a:prstGeom>
        </p:spPr>
      </p:pic>
      <p:pic>
        <p:nvPicPr>
          <p:cNvPr id="24" name="Picture 23" descr="eads_logo.jpg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24600" y="3276600"/>
            <a:ext cx="1604211" cy="1084529"/>
          </a:xfrm>
          <a:prstGeom prst="rect">
            <a:avLst/>
          </a:prstGeom>
        </p:spPr>
      </p:pic>
      <p:pic>
        <p:nvPicPr>
          <p:cNvPr id="25" name="Picture 24" descr="air-asia-logo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239000" y="1905000"/>
            <a:ext cx="1299931" cy="685800"/>
          </a:xfrm>
          <a:prstGeom prst="rect">
            <a:avLst/>
          </a:prstGeom>
        </p:spPr>
      </p:pic>
      <p:sp>
        <p:nvSpPr>
          <p:cNvPr id="38914" name="AutoShape 2" descr="data:image/jpeg;base64,/9j/4AAQSkZJRgABAQAAAQABAAD/2wCEAAkGBxQSEhUUEhQVFhUXFxsaGRgYFx4eHRkhFx0cHxocHBkbHyggGh8lHBoeJDEjJSorLi4uHSAzODMsNygtLisBCgoKDg0OGxAQGywkICY3LDQ0NCwsLCwsNC8sLCwsLywsLCwsLCwsLCwsLCwsLCwsLCwsLCwsLCwsLCwsLCwsLP/AABEIAJcBTQMBEQACEQEDEQH/xAAcAAACAgMBAQAAAAAAAAAAAAAABwUGAQMECAL/xABLEAACAQMBBAcEBgQMBQQDAAABAgMABBEhBQYSMQcTIkFRYXEyQoGRFCNSgqGxYnKSohUXMzRDU5OywcLR0iRjc3TTg7PD4RZEVP/EABsBAQADAQEBAQAAAAAAAAAAAAADBAUCAQYH/8QAOBEAAgEDAgMFCAEEAgEFAAAAAAECAwQREjEhQVEFE3GB8BQiMmGRscHRoSMzQuFS8bIkYnKCkv/aAAwDAQACEQMRAD8AeNAFAFAFAV3e3elLMBVAeZhkLnQD7TeXl31Xr3Cp8FuaVh2dK6eXwiuf4Qrto7ZnnJMsrtn3c4UeijSsudWc/iZ9VRtaNFYhFL7/AF3OOOVlOVZlPiCQfmK5Ta2JnGMlhrJO7K3xuoCPrDKv2ZO1+97Q+fwqaFzUhzz4lCv2XbVV8Ol9Vw/jYYO7290F1hf5OX7DHn+q3Jvz8q0KVzCpw2Z87edmVbf3t49V+Vy+xYasGcFAFAFAFAFAFAFAFAFAFAFAFAFAFAFAFAFAFAFAFAFAFAFAFAFAFAFAFAFAFAFAFAFAFAFAc9zepHniYAhGcjv4UxxHHgMij4RcnsdQi5yUFuxHbTvmnleV/ads48B3D4DA+FYU5ucnJn3lGjGjTVOOyOauSUKAKAAaAv252+pBWG6bI5LKe7wDn/N8/Gr9vdf4z+v7Pn+0eyU81aC8V+v19OgxK0D5wKAKAKAKAKAKAKAKAKAKAKAKAKAKAKAKAKAKAKAKAKAKAKAKAKAKAKAKAKAKAKAKAKAhN8d4VsLZpmALezGv2mPIemhJ8galo0nVnpI6tRU45Ytt17uSXZ+0ryVi8srpCWPcMrkDwXE3IeAr3tfFOlojtj7vBZ7BTq3UZS6/ZNnxu3uzLeElcJGDhnP5Ad5rAo0JVNtj7C9v6dquPF9P2Xi36PLVR2jK58eLH4AVeVlTW+TCn23cN+6kvL9mu86Ordh9XJIh8yGHywD+NeSsoPZtHVPtysn76TX0KftrdC5tssV6xB76a49V5j8R51TqW04cd18jZtu06FfhnD6P97EBUBoBQF83E3s4cW9w3Z5RuTy/RYnu8D8PCr1tcY9yXkYHanZurNakuPNflfn6jCjnVvZZT6EGtBNM+dcJR3Rsr05CgCgCgCgCgCgCgCgCgCgCgCgCgCgCgCgCgCgCgCgCgCgCgCgCgCgCgCgCgCgCgEp037TL3UUA9mKPiP60h/wVR8zWrYQxBy6mdey95ROvcG0abYtxGvtPeIo8sm31+HOqPbEXL3V8v/I1OwaipVVOWy1f+LGxs+zSGNY4xhVGB/qfM86rQiopJHtWrKrNzluzdJIFGWIA8ScCum8HCTbwiKj28kmRbpJMQcZVeFP7R8KR+rmolWT+FZ+31Lbs5Q41Wo+Ly/osv64NF5tMoALi4gtmOeyGDnGmMFwOWueyeY8NeZVML32o+vn+junbqb/pQlNeGF/GfuU5rfZKsWkuJZmJJOM4JJydY0A/GqWLZPjJv18kbSn2nKKUYKKXrm39jNxtTZIXhFrKR4gYP7RkBr2VS2xjS/XmIW/aerPeL18tOCv7SuLRgRBDKh7maQEeeVwfzqvOVNr3U/qaFGFyn/Vmn4L8/wCiLAxyqMtHXb7Tmj9iaVfR2/LOK6VSS2bIp29KfxRT8kWbZHSDPGQJ1Eq+Iwr/AIdk+mB61Zp3k18XH7mXcdi0Z8aT0v6r9+ti/bF29BdLmJ8kc0OjL6r/AIjIq/TrQqfCz5+5s61u8VF58iTqUqhQBQBQBQBQBQBQBQBQBQBQBQBQBQBQBQBQBQBQBQBQBQBQBQBQBQBQBQHnfpVbO1bny6v/ANpK27T+yvP7mTdf3WX7oLnBtJ071n4v2kUD+4ap9oL30/kWrJ+40Xi92pgmOACSUcxnCp5yP7vpqx8O+syVTlHi/W5q07fKU6j0x/l+C5+O3zK8X619Y2vpQe9eC3ixp2Sww3r2yar/ABPbU/ol68zRx3ceElSj45m/HHFeHBEnPZSOQJ7rqcjSKAhNBz7bdpseIC1I4yfxSx8l6/RVjVpxTdOnq+cuP8LgvPJwGTZVtnJhZs5JOZWJ8z2jUebeHT7ssY7Sr7akv/yvwc20t9LThxEZQRyMcaD59YOVeTuqePdz5L9ktHsq51Zml5t/gp829d23OY48lQfktU3cVHz+xsx7Oto/4fy/2RVxO0jFnOWPM4A/Kom23lluEIwWmOxqrw6CgCgNlvO0bB0YqynIIOCK9TaeUczhGcXGSymN7cvb5u4SXwJEPC+ORzyYeGfzBrWt63eR47o+P7Ss1bVcR+F7fosFWDOCgCgCgCgCgCgCgCgCgCgCgCgCgCgCgCgCgCgCgCgCgCgCgCgCgCgCgPPnS3AV2pMftrGw/YVfzU1tWbzRXmZV2sVGWXotgNtBcSSdYBKFHYIBBTPCi8WOKVuM6DkAO84GXfXkKktMdlniuvRdTasOzqtNKU8JvDw87f8AKXReJeJ7JWUS3eILdBpAG4VOe+Xh0c/oDT9bNUHBNap8F0/f6L8Ksoy7uh783/ljL/8ArnivHfwK1t3f1iOrs16tAMByBnA+yvJR66+lVqt23wp8Eadr2NFPXcPL6cvN8/W5SppCxLOSzHmWOSfUnnVJ8eLNuKUViKwvkddlsieb+ShkYeIU4/aOldxpzlsiKrc0aXxyS8/wS8G4143ONV/Wcf5c1KrSq+RTl2vax/yb8F+8EhD0cTn2pYl9OI/4CpFZT5tFaXbtFbRb+i/Zz7e3HktoTKJBIF9oBSMDvbmc47/LXurmrayhHVnJLa9rwr1VTccZ248+hU6qmsbrS1eVwkalnOcAczgEnn5A17GLk8I4qVI046pvCPiaJkYqylWHMEYI9Qa8aaeGdRkpLMXlHxQ9GF0UwNi4f3SUUeq8RP4MK0LFfE/A+d7emswjz4v64/RAbwdIG1rKTq7iC1UnPCeByrgHmp63UfiM6gV9FTtaFRZi368j5CpcVIPDSIv+N++/q7X+zf8A8tSewUur9eRH7bPojH8b199i1/s3/wDJT2Cl1fryHts+iMjpgvv6u1/s5P8Ay09gp9X/AB+h7bPojYnTDed8VsfRXH/yGvPYKfV+vIe2z6I64OmWYe3axsP0XZfzDVy+z48pHSvXzRYtkdLdnKQJlkgJ7yOJfmuv7tQTsai24k0LuD34F8tLpJUDxOro2oZSCD8RVNpp4ZZTT4o3V4ekTvFvHb2MfHcOFznhQau+O5V7/XkO81JTpTqPEUcTqRgsyFftbpimbItoEjH2pCXb5DAB+daELCK+JlKd6/8AFFck322pctwLPKSfdhQA/Dq14vxqf2ejDi0vMh7+rPgmdJ2ftwLx52hj/rSZ/Z4+L8K51223u/Q603GM8Tni362nbtwNPICvNJUBPx414vxrp21Gayl9Dn2irHgyy7H6YpV0uoFcfaiJU/FWJB+YqCdgv8H9SaF7/wAkN2yuRLGki+y6qw9GAI/OsySw8F9PKybq8PQoAoDk2rtBLeGSaQ4SNSx+HcPMnQeZrqEXKSijyUlFZYlbrpbvmclBCi50XgLYHdlidT56egrVVjTxxyZrvJ54IbO5m3xfWkc2nFjhkA7nX2vgeY8iKza9Lu5uJfpVNcUycqIkCgCgCgCgCgFH0nW8cm0EZe26RKjKBntcTFRpzOG5DxFQ17+VOm6MN3v+vFmv2Z2VGrNXNb4Vt49X8l62LdPfQWMUcsq/WlAIoBpwAjUKuSF/Sc6n5LUTlClFN78l6/lnsKNa7qShB+7njLr4vn8o7fcX23NtzXb8Uh0z2UHsrnuA7z58zWfUqyqPLPorW0pW0MQXi+ZMbF3EuJgGkxCh+0Mufud3xIPlU1O0nLi+H3KVz2xRpe7D3n8tvr+vqXnY+6Ntb4ITjf7cmGPwHJfgKvU7anDll/MwbjtK4r7vC6Lh/wBk8KnKAUAUBhlBBBGQdCD30PU8PKEvvZsb6JcMg9hu1Gf0T3eoOnyPfWLXpd3PHI+1sLr2mipPdcH4/wCyMtLlopEkX2kYMPunNRxk4tNFqpBVIOEtnwGdvlZRXVl9JUDiVBIrd/DzKnyxnTxrTuIxqUta8T5fs6rUt7ruXs3hr59Ra7M2e9xIsUQyzfIDvJPcBWbCDnLSj6avWhRg5zfBesDp2HstbWFYk1xzP2ieZ+dbNKmqcdKPibq4lcVXUl6Qsenr2rP0m/OKtfs/aXl+TJvdkKitEzzv2DGGurdWAKtNECDyILqCCPAiuKjxBtdGd0lmaTPRv/4rZf8A8lt/Yp/pWH39T/k/qa/c0/8Aivoarjc2wcYa0g+7GFPwK4Ir1XFVf5MdzT2whVdI/R6LJPpFsWaHIDq2pj4tFPF3qTga6gkc86aNtdd49MtyjcW2hao7C9q6Uyw7mb1y7PmDKSYmP1kfcw7yB3MO4/DlUFehGrHHMmo1nTfyPRE20o1gNwWHVCPrOL9HHFkfCsRQblp5mtqWMnmfb+2ZLyd55SSzHQdyL7qjwA/1PM1v06apx0oxqk3OWWY3f2Wbq5igU4MjgZ8BzY/BQTSpPRBy6CnDXJRPSWw9hQWcYjt41Qd595sd7NzY1g1KkpvMmbMIRgsIkq4OiK3h3egvYzHOgP2WGjIfFW7vyPfUlOrKm8xOJ04zWGef98915Nnz9W54kYcUb4xxDz8GHePTxraoVlVjlGVWpOnLA9twbjrNnWrf8lV/Y7P+FY9wsVZeJqUXmmifqEkCgCgFP03bf0js0PPEkv8AkU/HLfBa0bClvNlG8qcNCFHWmZ5f+h3eH6PdG3c4juMAZ5CQez+0Mr5nhqle0tUNS3X2LdpU0y0vmPWsg0woAoAoAoCE3q24trCxB+sKkIMZwSDwkjwz88HwNQ16vdxfUvWNo7iok/h5+HMX1reLZEyOOtvGBbtZIiL/AGvF8Ek+HLxrPjJUuL4y+3+z6GdKV2tEfdpLpzx0+XTruVra+1SzNLM5Zm7zzPkB3Dy5CvaFvVuqmI783yRLcXNv2fQzLguSW79c2XToeubedZCUH0lG5nXsN7JXPLXIOPLxxWvU7PjbNNcfmfJ1O2Kt6mnwXRfnr64DNrkrhQGi6vY4hmSREHi7BfzNeqLeyPG0tyLl3vsVODeW+f8AqqfyNSKhUf8Ai/ocd7DqjCb42BOBd2+f+ov+tO4q/wDF/Qd7DqiYgmVwGRlZTyKkEH4io2mtyRPJW+kLZXXWpcDtw9senvj5a/dFVLunqhnoavZFx3VfS9pcPPl6+Ypayj64YW6TPc7OktkIDBuDJ91H1Jx3+8APSr9DNSi4I+d7QULe9jXltjPi1w/RbNgbBitE4Yxqfac+03r4DyGlW6VGNNYRkXd5UuZap+S5IlKlKoounr2rP0m/OKtPs/aXl+Sje7IVFaJnklu1/PLb/uIv761HV/ty8H9iSj8aPUVfPm0FAR+8NgLi1nhP9JE6jyJBwfgcGu6ctM1I5mtUWjy2DX0JhsKAbVxes27APf2Y/gs3D+QArNUUrv10NBybts+txS1pGeTG6G1Ftb2CdvZR+1juVgVY478BiairQc6biiSjPRNNnpiCZXUOjBlYAhgcgg8iCOdYLTTwzZTzxRsrw9CgKv0j7v8A02ydVXilj+sixzyvNR+suRjxx4VYtqvd1E3sQ16euGD56MIZE2dCkqMjqZAVdSpHbYjQ68jS6adVtC3TVNJlqquTBQHNtK+SCKSaQ4SNSzegGfnXUYuTSR5JqKyzzDtnaT3M8k8ntSMWPl4KPIDA+Fb9OChFRXIxJzc5OTOLNdnJ9I5UgqSCCCCOYI5EHxzQJ4PTO6G2xe2kU4xxMuHA7nXRh89R5EVgVqfdzcTapT1xUiZqIkCgCgNN5crEjSOcKgLE+QryUlFZZ3TpyqTUI7sVe0duSSH6VLzJYWsZ5JjQykcjw8hnm2TyWsqdWUvffkvz65+B9ZRtIQXcQ+Wt9f8A2+fPovmyI2JsiS7l4E5nV3OoUE6sT3n8z86hp05VJYRbubmnbU9UvJfheuBUt6rR4buaGQ5MblR5rzU481IPxr7Wxo06VFKHpn5r2jdVbmu51X4dEuiM7q7dexuUnTXhOHX7Sn2l/wAR5gVNWpKpBxZVpVHTlkfY3sjkjEkAzGVz10p6qJc+6WbtM3PRVPLBIrG7hp4lv0XFmt3iayiOaa4u8gQ3DAacTSm0hfGmVVC0/CefaBz6EVJiMOa+mp/o44yXP7f7Kttza6W7MjtZ28veBYzSyHmM9bMFDjTQ4qxTpuSystf/ACS/hZIpTUd8J+D/ACLrbm03nftSdYqk8LdUsec4z2E5cvE1epwUVwWPPJRqTcnvkjKkIzu2Rtie1fjt5Xjb9E6H9ZTo3xBridOM1iSydxqSi8pjw6Pd9V2ijRTKqzqvaA9mRToWAPLngjzHjpkXVt3fFbM1Le41/JoXu1LPqZpIj7jlfgDofiMV8xOOmTj0P0WhV72nGfVFu6KpSJpl7iin9k4/zVbsX7zRj9ux/pwfzf2/0MqtI+ZCgFF09e1Z+k35xVp9n7S8vyUb3ZCorRM8kt2v55bf9xF/fWo6v9uXg/sSUvjR6ir582goDh25fCC3mmP9HG7fsgkD513TjqkonM3iLZ5ZUV9CYbCgPQVpuvx7FWzPZdoQde5yePX7/OsV1sV9fz/g11SzS0CAmiZGZHBVlJDA8wRoQfQ1spprKMhrDwfFegs+6W/FzYdlCJIicmJ+XmVPND+Hkar1raFXi9yelcSp8OQ3d2ukazu8KW6iU+5IQAT+i/st6aHyrMq2lSHHdfI0KdzCfyLhVYnCgCgCgCgFZ027wcKR2aHV8SS/qg9hfiwJ+6PGtGwpZbmyjeVMLQhYbubIa7uYoFz9Y2CR7qjV2+Cgmr9WoqcHIp0oa5JDH6adgKkVvPEoVYx1LADkuMx/AYYfeFUbGq23F8+Jcu6a0prkKatIzxl9Cm3urne1c9mbtJ5Oo1H3lH7oqhfUsxU1yLtnUw9I6ayjRCgCgKfvzP1pW2DcMYXrrhvsop0Hqx5DxAqncvU9HLd+Bs9lw7tOvjL+GK+b/C5i9lZ7udVjXVsJGg5Kq+yvoFGSfU1nvNSWF5H0UVC2pNze3Fvq+b83t5Ib27uxUtIRGurc3bvY+Pp4DwrXo0lTjhHx15dyuamuW3JdEUHpp3a40W9jHaTCy47191vuk4PkR3CtWxrYeh+RkXdLK1Ig9yNxGZhJcICRhurkHYQHk02oJONRFpnQsQDrNXuccIv18v2R0bfnL14/okd49/4baVVtQt1Ih7U8nsrjmkKgcKjAxlcD9Y61HStZTWZcF0/Z3UuIweI8SDbefa+0mIt+sC8sQLwKPWTmD6tU3c0KPxfz+iLva1X4Tss+ii9mPHcTRoTzLMZH+Pd+9XLvqceEV+DpWk5cZMmYehmPHaunJ8owB+JNQvtB8okiso82fF30Mrj6q6Of04wQfiGGPxr1doPnE8dkuTF3vNu1PYScE6jXVXXVXA8D+YODV6lWjVWYlOrSlTeGWToXtHfaHGueGOJuI93awFHxOv3TVe+klTwT2aevJO9I9vwXrH7aK35r/lr5K7jir4n6F2NPVapdG1+fydvRX/OJf+l/mFSWXxsg7d/sx8fwM2tI+XCgFF09e1Z+k35xVp9n7S8vyUb3ZCorRM8kt2v55bf9xF/fWo6v9uXg/sSUvjR6ir582j5kkCgliAAMkk4AA7ye6gE90p7+R3Ef0S1bjQkGWQcm4TkKviMgEnloMZ1rUtLZxeuZn3NwmtMRXVoFEZHRpuA80iXN0hWFSGRGGspHIkfY79eendVC6ulFaI7l23t23qkOyso0Sk7+dH8d/wDWxkRXAHtY7MmOQfHf+lzx46Yt2906XB8UV61uqnFbiP2zsia0kMVxGUcePJh4qeTDzFa0KkZrMWZk6coPDOGuzgKAsu7e/F5ZYEcnHGP6KTtLjwXvX4HHlUFW2p1N1xJ6dxOHgN7c/pDt74iNvqZz7jHRv1G7/Q4PlWZWtZ0+O6L9K4jU4cy41VLBwbY2xBaoHuJFjUtwgnOpIJxp5A/Ku4U5TeIrJzKSissijv7s/BP0qPQZxrk48NNTUns1X/icd/T6iA3g2s13cSzvzkbIH2QNFX4KAPhW1TgoRUUZNSeuTkMroP2F/K3jDn9VH+Bc/PA+DVQv6m0EXbOnwcmMTenZIu7SaA83Q8Pkw1Q/BgKo0p6JqRbqR1RaPMTqQSCMEHBHgRzFfQGI1jgbbK6aKRJIzh0YMp81ORXkoqSwz2MnF5R6e2DtRbq3inT2ZFBx4H3l9Qcj4V8/Ug4ScWbcJKUU0d9cHQUAv97Y+ptZi+TJcyhiW7lVvq007wg5eTeVZ9daYPO7f/S+h9DYS72vBR+GCxw644vzf4Ozo42D1cf0iQduQdjPup4+rc/THnXdpR0rW939iHti87yfcx2W/j/r75LpV0xCo7XvWu53toyUhtyrTzdnh4h2uAljrwgAkYIyV4uyCr2YRUI6nu9l69dOO0Mm5PStkLTfvffrgbWzylspPEwPanJOrE8ypOuurZyfCr9vbaffnv8AYpV6+fdhsUSrhUGZ0a9IYtwtrdnEQ0jl/q8+6/iufe7u/TlQurTV78Ny7b3OPdkOdWBAIOQdQR31lGiZoAoCqdJWxjd2ghRQZmlTqs8gc9ok9wEfGT6d5wKsWtTRPU9vX5Ia8NcMH1sTZEOx7FzoxVS8jnTrGxoPIZwAPPvJOVSpKvUEIRowK70qL9dCfGM/g3/3WLffEj63sJ/0pr5/g29FNv255O4Kq/Mkn8hXtiuLZx29P3YQ8WMatE+bCgFF09e1Z+k35xVp9n7S8vyUb3ZC32Psee6k6u3jaRu/HIebMdFHmavTqRgsyZShTlN4ihjbH6O4rJo7jaN3HGUZXVFYAZQggFnGW1HIL8aozu5VMxpxyXIWyh702S+3Ol62jyttG8x+0ewn4jiPyHrUVOxm/ieCSd3BfDxKRf3e1dr/ANHI0R5IilIvmxw33ifKrcY0KHPj/JWk61blw/gk9k9EFy+DcSxxL4Ll29O5R65NRzv4L4Vk7hZSfxMvuwOjixtSG4DNIOTSnix5hMBR5HGR41TqXdSfDOPAtQt4Q5FvqsThQBQHJtPZkNwhjnjWRD3MM/Ed4PmNa6jOUHmLweSipLDFdvP0RHV7F/8A0pD+Cyf4N860KV/yqLzKNSz5wFntTZc1s/VzxtG/gw5+YPJh5itCE4zWYvJSnCUHiSOOujkyrEEEHBGoI7sUCeB3dFu/LXf/AA1yczIuUf8ArFHPP6Q8e8a9xzk3dsoe9HY07avr917l62ls2G4XgniSVc5AdQwB5ZGeRwTr51TjOUXmLwWnFS4MVG/2ydkWsyxNHPG7rxEwMCEBOBlJCRg66LjlWjbzrzjlNeZRrwoxeH/BC224C3Ss+zryK44eaOpjdc8gQc/M4BxUzunB4qRa/kiVspLMJZC32/tXZAWJ1KxLkKkkYKHJycSJgnXPJu+vHSoV+K3/AJPVUrUeDXAt+xemGF8C6heI/aQ8a+pGjD0Aaq07CS+F5J4XkX8SwLrf5YTeySW0iSRS4kBU8i/tAjmDxZOD4ir1tq7tKS4op3GnXmPMrtTkI2uhDb38pZuf+ZH+AdfybHm1Zt/S2mjQs6nDSxtVml4KAqu9Gxzd3VvGzfVKrMyjmcEZye7JKgereFVa1LvJxT2NaxulbUKk0veeEvX1f0LSqgDA0Aq0ZTeeLIXeza728K9UheWVxFGAQMM4bhY590YyfKpaMFOXF8FxIqk3FcBLnaNxcn+DLM8UTyEs+oaZucksjZPYLZbHgF5mtXRGH9We/wBvkjPc5T/pwGKei62+gm3GOv8Aa68jXjH5J3cPhrz1qj7ZPvNXLoWvZY6NPPqJLaVhJbyvFKpWRDhgfzHiCNQe8EGtaMlJakZkouLwzmro8Lhubv8A3FjhD9bB/VsdV/Ubu9OXpzqrXtY1OOzLNG5lDg+KHHu7vpZ3gAilCuf6N+y/oAfa+7msypb1Ke6NCnWhPZlhqAlNdxOsal5GVFUZLMQAB4knQV6k28I8bS4sTPSJvut7IlrbEmHrF43/AKxsjAH6IOvmcdw11La3dNOctyhXr62oR2JrpSl/4iNfsxZ/aY/6V8vev314H3PYUcUZPq/sv9lw3H2Sbe1UOMO5LsPDPIfBQPjmrdtT0Q47mN2ncqvXbjsuC9eJYKsGeFAKfpwZBLYmQMyfXcQU4JGYtAxBx64rRsM4lj5fkpXmPdyVWTpCmjj6myiitIv0BxOfMu3M+eM+dWVaRb1TeWV3ctLEFggLKRrq7hFw7ydZKisWYk4ZgDgnloamklCD0rGCKLc5rUegtk7mWNtgxW8fEPeYcbftPkj4VizuKk92a0aMI7InwKhJAoAoAoBe9MG2p7WO2a3kaM9aScH2uFdAw7xryq7Z04zbUkVbqbgk0XXYu0VuYIp09mRA2PDI1B8wcj4VUnBwk4vkWIy1RTO2uToKA4tr7JhuozHPGsinuI1Hmp5qfMV3CcoPMWcygpLDEJ0g7mts6UcJLwSZ4GPMEc0buz4HvHoa2La471cd0ZdxQ7t8Nip1ZK5K7qXZivbZ15iZPkzAEfEEio60dVOS+RJReJpnpe/vEhjeWQ4RFLMfJRk1gRi5PCNltJZZ5k3g2s93cSTvzdsgfZHJV+AAFfQU4KEVFGLUm5ybGr0I7DKQyXTZHW9hB+ih1b4tp93zrNv6mZKC5F+zp4jq6jKngV1KuoZToVYAg+oPOqKbXFFtrO4ud8OiuKVTJYgRSDXq89h/IZ9g/h5DnV6heyjwnxRUrWqlxjwYm7y1eJ2jlUo6nDKwwQa1IyUllGdKLi8M016eHdsPabWtxFOntRuGx4j3l+Kkj41xUgpxcXzO6c9Ekz0/ZXSyxpJGco6hlPiGGRXz8ouLwzaTTWUb68PTGO+gM0AoOkza8nHLKAeBS1pC3cpIzcuP0j/JD9V/CtK1prhHzf4/f0KNxN8WvD9/os/RbukLO362Rf8AiJgC2eaLzVB4dxPnge6Kgu6/eSwtkS29HRHL3LxVQslR3/3JTaEYZSEuEGEc8mHPgfHdnke4+pBs29w6Tw9iCvQVRfMQe0tnyW8jRTIUdTqp/MeIPcRzrZjNSWYmVKDi8M5a6OQIoCSttv3UY4Y7q4RRyCzOAPgGxUbpQe8V9DvvZrhlmi+2nNNjrppZccuskZsenETiuowjHZJHkpyluyW3B2abjaFugGgcSN6R9o/MgD41Fcz00myS3jqqIex3Zje6a5mPG2nAmOygUDB/SOcnwGeXfXzfcJ1NcuJ9P7fONuqFPgub5vP2RO1OUAoAoBRdPXtWfpN+cVafZ+0vL8lG92QqK0TPJLdv+eW3/cRf+4tR1f7cvB/Yko/Gj1FXz5tBQBQBQBQCw6dkP0e2buErD5rp+Rq/2f8AEyne/CiM6Ht7hGRYzHCsxMLE8mOpj+JyR5kjvFSXtDP9ReZHaVv8GOKsw0AoAoCk9MSodmuWxkSRlP1uIA4+6Wq3ZZ71Y+ZXusd2xA1smSTm5GzzPf2yAE/WqzeSoeJs/AfjUNxPTTbJaEdVRDE6bd4eFEskOr4kl/VB7C/FhxfdHjVKwpZbmy3eVMLQhW7D2Y11cRQJ7UjBc+A5s3wUE/CtCpNQi5PkUqcNclE9P2FokMaRRjCIoVR5KMCvn5Scnlm0lhYRvrw9CgKl0gbmJfxFlAW5QfVvy4se4x71Pd4HXxBs29w6T47EFegqi+Z57ljKsVYEMpIIPMEaEHzBraTzxRkNYeGfFegdHQpt/rIXtHPai7SeaMdR91j+8Kyr6liWtczSs6mY6XyGZVAuBQHzISAcDJwcDxPcM0AqZd2+v2xDC5447eBHk8CRlsn9J5WLEY5eumiq2mg5Ldv19EUu6zVSfIbFZxdCgCgIHevdO32hHwzLhx7Ei+0vx7x5HT461NRrypPKI6lKNRYYj96tx7qxJLp1kXdKgyuP0hzQ+ungTWtRuYVNt+hmVbecPArNWCAKAyqkkADJOgA7891AlkevRTue1nE0864nlAHCecacwD4MTqR3YA7jWPd11UemOyNS2o6Fl7sv1Uy0FAFAFAJfpx2jHJPBEjBniV+MD3es4OEHzwpOPMeNathBqLb5mfeyTaQs6vlE6tlXIinikPJJEc48EYE/lXM1qi0dU5aZJnqOyvEmRZImDowyrKcg189KLi8M2001lG+vD0KAKAKApnS3sxp9nuUGWiZZcDwXIb5KxPwq1ZzUaqzzK9zDVTZ5/BraMkZO53So8CiK8VpUGgkH8oB4MD7Y8859aoVrJSeYcC7Ru8LExkWO/Wz5Vyt3EvlI3Vn5PiqMraqv8X9y5GtB7M+7rfWwjBJu4Dj7Dhz8AmSa8VvVf+LPXVgt2J3pG32/hB1SIFbeMkrnm7cuIjuwMgDzOeeBqW1v3Sy92Z1xX7x4WxUbW2eVwkas7scBVBJPoBVltJZZXUW3hDr3C3bXZVtLd3mFlKktqD1aDUICNCzHw7+EVk3FZ15qENjSo0lRi5S3E7tvab3U8k8ntSMTjwHJV9AAB8K1KcFCKijOqTc5OTGd0Jbv4El4455jiz4e+w+OF+DVn39XaCL1nT4a2Nis4vBQBQBQCd6ZN1Cr/TYV7LYEwHunkr+h5Hzx4mtOyr5XdvyKF3R/zQra0SgS26u2ms7qKcZwrdoD3lOjD5cvMCoq1PvIOJJRqaJJnpizuklRZI2DI4BVhyIPKsFpp4ZspprKN1eHoUBw2WzEjlmlUduZlLHv7ChQM/P513KbaS6HKik2+p3VwdBQBQBQGCKAqu2ejywuSWMPVsebRHg/dHZPrirELqrDn9SGdvTlyIL+Jy0/r7j5p/sqb2+fREXscOrLHu7uNZ2RDxR8Ug5SSHiYencvwAqCpc1KnBvgSwoQhsiy1ATBQBQBQGm8txJG6EsodSpKnDDiGMqe4+dep4eTxrKwUk9E1h4z/wBoP9tW/bqvyK/slMx/FLYf8/8AtB/tp7dV+Q9kph/FLYf8/wDtB/tp7dV+Q9kpk/uvunBYcYgaXD4yrvkZGdQMDB11PkPCoateVXGolp0o09ieqEkCgCgCgMEUBUNtdG1hcEkRmFj70R4f3NV/CrMLurHnnxIJ21OXIql50Mn+iu9PB4/8Vb/CrMe0OsSB2S5MjZOh27HKaA/Fx/lrtX8OjOHZS6n3B0OXJ9u4hUeQZvwwKO/hyTCsnzZPbN6HbdcGeeSTyUBAfzP4ioZX838KwSxs4rdl42Ju9bWgxbwpHnmRqx9WOWPzqpOrOfxMswpxh8KOHerc+LaBTrpJlCDRUcBSfEqQQT513SrypfCkc1KSqbkFb9EdirAs07ge6zgA+vCoP41K76o1yIlaU0Xu3gWNVRFCqoAVQMAAcgBVRtt5ZZSSWEbK8PQoAoAoD5kQMCGAIIwQRkEHmCKApG1uiyxmYsgkhJ5iNhw/ssCB8MCrcL2pFYfHxK07WnL5HAOhy0/r7j5p/srv2+fRHPscOrJvYW462assF3dKrEEqWQgEZ1AKYGc6456VFUue84yiiSFDQsJsttVicKArVttK8nmnEIt0gikMavIHZnZQOPRWAADZGfKp3CnGKznLIlKUm8YwQu529l5tBpwgtkEJUcRSQ8fEWxjDjHs5+IqWtQp0ks54kdKrOpnGOBHb07z36WU0rSRwPHc9RiJM8eBktxuTgY1GFB05+HdGjSdRLGcrPE5qVKig3txwMPYYf6NB1rFpOqTjY97cI4j881TnjU8bFmOcLJ21wdBQBQFI6Rd67nZ3VvGkLxyEr2g3EpAzzDYIOvcOXfVu2oQq5Tzkr16sqeGi1WkzrFx3Dx6AsWRSqhcZ95idB31WaTeIkybxlkTuNvP/AAhDJLwhOGVkA7+EAFSfMg61LXo91JI4pVe8WTmn2xeHaBtIvo5UR9a8hR/q1LEKpAfDMceI0ye6vVTp93reeh45T16VgtlVyYKAKAXm1dq3a7atbUXGY2XrGRIwox9YeE54mPZQZOe/IA5VdhCn3Ep44/8ARVlOaqqOeAw6pFoXe9W1buPalnbpcYSVwzIkYGEDnQk8TNlVIJyBodBV2lCDpSk1sVakpqpGKZK7039w99Z2ltIU4syzkAZ6tSBjJGmTldO8io6UYqnKcl8l4kk5S1qMfMt9ViYKAjN5b2SC2lmiKZjRnIcEghQSR2SCCfHX0qSlFSmovmcVG4xbRWd1t4doX1q1xGlquGZVRg/b4QPf4uzqSOR5VPWpUqc9LyRUqk5x1cDv3F3yXaCyAxmKaIjjTORrkAg4HeCCMaedcXFu6TXHKZ1SrKpnqWqq5MFAFAct1tCON40dwHlbhRe9iBk4A1wAMk8hXSi2m1yPG0uB1VyehQBQEPvbtwWVrLcEZKjCr9pmOFHpk6+Walo0+8monFSeiLkQ2xdiTzJaXUt5cCQ8MsqByI3DDiEfVjsqBkDOuQDnU5Ek6kYuUFFY5dSOMHLEm2XEmqxOVCHe6S7meHZ0aOseklzKSIlPgqr2pD8VGnPBBqy6Cpx1VH5Lf/RAqrm8Q+pt23dbRtYXn47WcRqWeMQyRsVXVuF+ucZA11FeQVKctPFeaf4R1Nzis8Cw7Nuuthjk4eHjRX4c5xxAHGe/GahksNoki8rJ01yelR6TNoz21m80EwjK8I0QFiWYA9pjgDhJ93OnMVZtYRnNRkskFeUowymZa7uV2Qk/XcMq2vWO7IGYnq+IYBIUHONSD6d9NMHW044Z/J7mXd5zyPvozvZp7COW4cyO7OcnGcBioGgHga8uoxjUaihQk5QTZaqrkwUBH7anEFtPIABwRyPoO/BJPxNdwWqaRzJ6YtlJ6DrThspHPvzHHoiqPz4qt38s1EvkV7Re5k5+mWZB9DhI7Lzl3CjUheFToOZIc+te2SfvS+R5dNe6vmHSFf3sTWZS4eKSeThEKY4VGVwC2MuQWAOTwnuA71vGnJSyspcxWlNacPcsu+m8rWxht7cBrq4YJHxDKoCQC7DvAzy8j4VBQoqeZS2RNUqacJbshLya4j2rbW9rczTYUNdh2DKqk8yAOGMkZwBj3cc6lSi6MpSSXQjbkqiUXnqMSqRZKH00WnHs7i/q5Ub9rKf56uWMsVcdStdLNPJuW6N3aWFsv/7MSNNjuiiVTKD+uxWP758K506Jyl028eX7Os6oxj1ILounW1udpW7nhSJi+vcsbOpPpw8Jqa7WuMJLmRW70ylHoSK7a+gWM20ZlzPeSB0Q6HBBECHwCxjiPq1cd33tRUltH039TvXoi5vd+kaN6/pdvs1bw3Uy3IMbMFIEY6wgcAjxw4XiGpyTjU617R0Sq6NKx/J5U1Rp6s8TdvPty6bZCXccqwkxRM3CO0zSMqkKT7C6k5GSdOWNfKVOHfuDWdxUnPutSOnYVhe3cdlctevGnAhaIKPrAANWbOrPjJyNAdNRk81JU4OUdOfX4OoKclGWTg2N9fvFdPzWCLhXyOEUj5l67n7trFdTiPGu30Jm/wBvSXN/9AtW4FjHFczAAlRpiOPIIDHIBJzjXGoqKNJQp95LnsvySOblPRHzK5s20D7xMA8kgt4s5kcsQSg0BOuAZTp45qeUsWvj6/BElm48Blx2UayNKFHWOArP3kLyGe4DJ086oanjHIt4Wci62Rth9ptPGLyW1u0mbq0HsiNTjHB/SHQ8Wdc+WlXp01Rw9OY4/kqxm6jazhjMUaeNUC2VTpTuur2ZceLBUH32AP4ZqzaRzVRDcPFNkZuhf/QtlW4WGaaV0Z1SONmyZGYrxOBwoNRqSNB313Wj3lZ5aS+bOKT0U0sZZE7Etn2JZz3l0AbmcgLEDyPaIBI8yWOO4eNS1GriahDZHEF3MXKW7Ozer6XBs1bxrqZbnMbMFIEY6wgdWI8cOF4hqck41OtcUe7lV0aVj+TqpqjT1Z4mzebbt02yI7uOUQkxRluFe0zOwUhSfYXXORknyxr5SpwVdwazuKk591qTOvYWz726jsrlr1406tC8QUfWAAdpmzqz4ycjQNgcsnmpKnByhpz6/B3BTklLJC7LsmuNvXH18uLePAk7HECQo4fY4QO2/dnSpZyUbZcNyKMXKu+Ow0olwACS2BzOMnzOAB+FZ7LhVd+953tept7cKbm5cInFqEBIXjI79SMD1Pdg2beip5lLZENao44S3ZXt/b242Y1pLFczScTFZUkYMsnDwnIXGEzk+zjuxU1vGFbVFpEVeUqWGmfPTHEzi1iErnr5gBGeHhGAFyMLxZy45k86WTxqljZHl0s4WdxhbNsDCOHrZJBgAcfD2ceHCq/jVKUtXItpYIDpR2i0GzZihwz8MefAOQG/dzU1pBSqrJFcScabaPnoqsVi2bCQNZOKRj4licfugD4V7dycqr+R5bxxTRa5YwylWAKsCCDyIOhBqsngnK9vJt/6M0FrbqrXM5CxqfZjUc3YDXhUA6Dng+FT0qWtOctkRTnpait2Vve24ni2hs+3iuZi0rZl7WAyhl9xQABgPU9FRdKcmlw2IqjkpximfXTXIWt7a3X2ppxgePCCP7zrSx4ScnyQu+MVFc2SnSjOINlSqumQkY9Cwz+6DUdqtVZHdw8U2TO5lp1NjaoeYhTPqwBP4k1FWlqqSfzJKSxBImaiOwoCn9KG1ESxniDAyyKFCDViGYAnA1xgHWrNrBuonyIK8sQaW4dFRRdnxRqwLqGaRfeUu7EBhzGmnwpd5dVsW/CCRCbwxfSd4LSIjKQRh28iOJx+ISpab0W0n1I5rVXS6Gnfu6ztqwRldliUScKKWYks2MDwzGmvIa55V1bx/wDTyfUVXmtFEfv5MYdr2txdCSOExoCUY5T2w4DprlS2Tw645V3brVQlGO5xW4VVKWxfd3J42YCxhCW2rSSsjKZWI04OLDOc6tI2RpgZJJWnUT/zfHp09dCzBr/FcPXrJZKgJSA3+tet2ddLz+qZh6p2h/dqa3lirFkdZZgyG6KNmutok03tuirGPsxIWKD4lmbPflfCpbuac3FemR20XoTfpFd2nsKSTb0sSaRXESvNp/R9njX77x8P3jU0aiVum91t4+mRuD7/AIbM7enCzka3t3RSY43bjAHLiA4ScchoRnzHjXNhJamnuxeJ6U0dW+dyNqxQ2liyyCR1eWRdViRR75GgbJGF59muaC7luc+X8ndX+qlGJq6W4xDs2C1hGhkjjUd/DGhx+IWvbN6qrnI8ueFNRQwLC2EUUcY5IiqPugD/AAqlJ5bZZSwsCz6K7sveX8gjdjLNq2MKi8UjHLHvyQOEa/AEi/dxxCCzsv0VLd+/J9WcvRltIx3W0FdHa5kfROE6kNJxBmxhBlhknu5Z5V1dQzCDW3/RzbyxOXU++jSUrtK+LK8spkKFwuF/lG6xmJ0QaAhdTyA5E0ul/ShyX+uB7Qz3ksjL2/tP6Lbyz8DSdWueBRqe74DXU9wye6qFOGuSiW5y0xbFvta0tr6a0vNmsBcvMhlRDqoGrvIB7BXGCeTZ78ir0JTpxlCptjh/oqSUZuM4bjYrOLos+mvaAa3jt4zxSdaGdVGSoVTjOOWSwxV+xjiTkypdPMdKLxuy8f0WFYmVlSNEypzjhUDB8D5VUq51tssQxpWCkdOVnI9tC6qWRJG48d3EuhPgNCM+dW7CSU2mV7tNxWDo3zuxtSKG0sWWQSuryyLqsKLr2yNA2SMLz7J0rmhHuZOdThj+Tqq+9WmJo6W4hDs63tYQdZERV7yI1OPx4a9s3qqubOblYgooYdjbCKNI15IiqPRQAPyqlJ5bZaSwsCs6PtqcN5tI8DPcyTYSPB7nkzxPgiNRkZJ7hoCcA6FxD3IdMfop0Ze/LqNkVnF0Vu/mYNs2VzMCLcBF4z7KkM+cnkMcQb09K0Lf3qEoLcp1eFaMnsSG27P+Fr+36rtWlt25JR7DsSDwIeT+yMkaDJ764hLuKbz8T5HUl3s1jZHzvcvX7b2dDjIjUzHy1LD8Yh8xSj7tvOXXh6+oq+9WjEYtUi0QW++wze2csCkBzhkJ5cSEEA+Rxj41NQqd3NSI6sNcHEr/AEf7fS3tltL3/hpocqBL2A65JUqx7Lc8aHuzU1xScpa4cU+hFRnpjpnwaO7bW9AmeO1sH6yWSRRJLH2lhQHLkuMrxFQQB5+meIUdKcqnBfc7lUy9MCqnaQj3jla44sCPhiARmOqLjhVQSc5fkOZNWNGbVKPmQasV22ap7mT+H0kmjdnEWUhQZKcSMI0JGg9rLNnhBZtSBmvUl7NhPzPMvv8ALO3pDuOLauzUdXIjxKVRSxJL5wABrrGB6GubZYoza9esnVbjVijZ0y3DNbWkbKymWYFlHaIwpyvZ0Y9ru54ryyWJya5I9unmKQw9mzF41PVtGPdVvawNFJHu5GuOY79dKpSWHuWovKOquT0KAKAKAxigDHf30AMoPMA0BmgCgAigCgMYoDJFAYVQOQxQARQGaAwBjlQAFFAAGKAzQHyqAcgB6UB9UAUAUAGgMKoHIYoAIoDNAYCjwoDNAYZQeetARu8O2Es4GmdWZVKjhTGe0QNMkDvzUlOm6ktKOJzUI5ZBbtWn0m9l2kQRG0SxW4OMlRgu5AJxltB34z4ipastFNUue7I4LVJz+hcKrE4UB8soPMA+tAZVQOQxQBwjOca0AY7++gDHfQARQGa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9" name="Picture 28" descr="PSA-logo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743200" y="4648200"/>
            <a:ext cx="1724025" cy="781765"/>
          </a:xfrm>
          <a:prstGeom prst="rect">
            <a:avLst/>
          </a:prstGeom>
        </p:spPr>
      </p:pic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0" y="738376"/>
            <a:ext cx="9144000" cy="6119624"/>
          </a:xfrm>
        </p:spPr>
        <p:txBody>
          <a:bodyPr>
            <a:normAutofit/>
          </a:bodyPr>
          <a:lstStyle/>
          <a:p>
            <a:r>
              <a:rPr lang="en-AU" sz="2400" dirty="0" smtClean="0">
                <a:latin typeface="Calibri" pitchFamily="34" charset="0"/>
              </a:rPr>
              <a:t>Finance &amp;Insurance</a:t>
            </a:r>
          </a:p>
          <a:p>
            <a:r>
              <a:rPr lang="en-AU" sz="2400" dirty="0" smtClean="0">
                <a:latin typeface="Calibri" pitchFamily="34" charset="0"/>
              </a:rPr>
              <a:t>Aerospace / Aviation</a:t>
            </a:r>
          </a:p>
          <a:p>
            <a:r>
              <a:rPr lang="en-AU" sz="2400" dirty="0" smtClean="0">
                <a:latin typeface="Calibri" pitchFamily="34" charset="0"/>
              </a:rPr>
              <a:t>Energy and Utilities</a:t>
            </a:r>
          </a:p>
          <a:p>
            <a:r>
              <a:rPr lang="en-AU" sz="2400" dirty="0" smtClean="0">
                <a:latin typeface="Calibri" pitchFamily="34" charset="0"/>
              </a:rPr>
              <a:t>Telecommunications</a:t>
            </a:r>
          </a:p>
          <a:p>
            <a:r>
              <a:rPr lang="en-AU" sz="2400" dirty="0" smtClean="0">
                <a:latin typeface="Calibri" pitchFamily="34" charset="0"/>
              </a:rPr>
              <a:t>Consumer</a:t>
            </a:r>
          </a:p>
          <a:p>
            <a:r>
              <a:rPr lang="en-AU" sz="2400" dirty="0" smtClean="0">
                <a:latin typeface="Calibri" pitchFamily="34" charset="0"/>
              </a:rPr>
              <a:t>Transportation</a:t>
            </a:r>
            <a:endParaRPr lang="en-AU" sz="2400" b="1" dirty="0" smtClean="0">
              <a:latin typeface="Calibri" pitchFamily="34" charset="0"/>
            </a:endParaRPr>
          </a:p>
          <a:p>
            <a:r>
              <a:rPr lang="en-AU" sz="2400" dirty="0" smtClean="0">
                <a:latin typeface="Calibri" pitchFamily="34" charset="0"/>
              </a:rPr>
              <a:t>Social Media</a:t>
            </a:r>
          </a:p>
          <a:p>
            <a:r>
              <a:rPr lang="en-AU" sz="2400" dirty="0" smtClean="0">
                <a:latin typeface="Calibri" pitchFamily="34" charset="0"/>
              </a:rPr>
              <a:t>Healthcare</a:t>
            </a:r>
          </a:p>
          <a:p>
            <a:r>
              <a:rPr lang="en-AU" sz="2400" dirty="0" smtClean="0">
                <a:latin typeface="Calibri" pitchFamily="34" charset="0"/>
              </a:rPr>
              <a:t>Maritime </a:t>
            </a:r>
          </a:p>
          <a:p>
            <a:pPr lvl="1">
              <a:buNone/>
            </a:pPr>
            <a:r>
              <a:rPr lang="en-AU" sz="2400" b="1" dirty="0" smtClean="0">
                <a:latin typeface="Calibri" pitchFamily="34" charset="0"/>
              </a:rPr>
              <a:t> </a:t>
            </a:r>
          </a:p>
          <a:p>
            <a:pPr lvl="1"/>
            <a:endParaRPr lang="en-AU" sz="2900" b="1" dirty="0" smtClean="0">
              <a:latin typeface="Calibri" pitchFamily="34" charset="0"/>
            </a:endParaRPr>
          </a:p>
          <a:p>
            <a:pPr lvl="1">
              <a:buNone/>
            </a:pPr>
            <a:endParaRPr lang="en-AU" sz="2900" b="1" dirty="0" smtClean="0">
              <a:latin typeface="Calibri" pitchFamily="34" charset="0"/>
            </a:endParaRPr>
          </a:p>
          <a:p>
            <a:pPr lvl="2"/>
            <a:endParaRPr lang="en-AU" sz="2200" b="1" dirty="0">
              <a:latin typeface="Calibri" pitchFamily="34" charset="0"/>
            </a:endParaRPr>
          </a:p>
          <a:p>
            <a:pPr lvl="2"/>
            <a:endParaRPr lang="en-AU" sz="2200" b="1" dirty="0" smtClean="0">
              <a:latin typeface="Calibri" pitchFamily="34" charset="0"/>
            </a:endParaRPr>
          </a:p>
          <a:p>
            <a:pPr lvl="1"/>
            <a:endParaRPr lang="en-AU" sz="2400" b="1" dirty="0" smtClean="0">
              <a:latin typeface="Calibri" pitchFamily="34" charset="0"/>
            </a:endParaRPr>
          </a:p>
          <a:p>
            <a:endParaRPr lang="en-AU" sz="2400" b="1" dirty="0" smtClean="0"/>
          </a:p>
          <a:p>
            <a:endParaRPr lang="en-AU" sz="2000" dirty="0" smtClean="0"/>
          </a:p>
        </p:txBody>
      </p:sp>
      <p:pic>
        <p:nvPicPr>
          <p:cNvPr id="26" name="Picture 4" descr="https://encrypted-tbn2.gstatic.com/images?q=tbn:ANd9GcQinsA1DyW3-NgMNLtzQTWD6AiADzcmi9yHHvDN91gKIQROKuCE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143000"/>
            <a:ext cx="1248316" cy="5201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2730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3" y="0"/>
            <a:ext cx="9071681" cy="68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1514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1"/>
          <p:cNvSpPr>
            <a:spLocks noGrp="1" noChangeArrowheads="1"/>
          </p:cNvSpPr>
          <p:nvPr>
            <p:ph type="title" idx="4294967295"/>
          </p:nvPr>
        </p:nvSpPr>
        <p:spPr>
          <a:xfrm>
            <a:off x="-48126" y="510632"/>
            <a:ext cx="9131300" cy="741362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ea typeface="ＭＳ Ｐゴシック" pitchFamily="34" charset="-128"/>
                <a:cs typeface="Calibri" pitchFamily="34" charset="0"/>
              </a:rPr>
              <a:t>Machine Learning for Biology and Healthcare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2918"/>
            <a:ext cx="942978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00" indent="-495300" eaLnBrk="0" fontAlgn="auto" hangingPunct="0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n-US" b="1" dirty="0">
              <a:latin typeface="Tahoma" pitchFamily="34" charset="0"/>
              <a:cs typeface="+mn-cs"/>
            </a:endParaRPr>
          </a:p>
          <a:p>
            <a:pPr marL="495300" indent="-495300" algn="ctr" eaLnBrk="0" fontAlgn="auto" hangingPunct="0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+mj-lt"/>
                <a:cs typeface="+mn-cs"/>
              </a:rPr>
              <a:t>Innovative data-driven applications for the biomedical </a:t>
            </a:r>
            <a:r>
              <a:rPr lang="en-US" sz="2000" dirty="0">
                <a:latin typeface="+mj-lt"/>
                <a:cs typeface="+mn-cs"/>
              </a:rPr>
              <a:t>and healthcare </a:t>
            </a:r>
            <a:r>
              <a:rPr lang="en-US" sz="2000" dirty="0" smtClean="0">
                <a:latin typeface="+mj-lt"/>
                <a:cs typeface="+mn-cs"/>
              </a:rPr>
              <a:t>spectrum </a:t>
            </a:r>
            <a:endParaRPr lang="en-US" sz="2000" dirty="0">
              <a:latin typeface="+mj-lt"/>
              <a:cs typeface="+mn-cs"/>
            </a:endParaRPr>
          </a:p>
          <a:p>
            <a:pPr marL="495300" indent="-495300" eaLnBrk="0" fontAlgn="auto" hangingPunct="0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n-US" b="1" dirty="0">
              <a:latin typeface="Tahoma" pitchFamily="34" charset="0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1497170"/>
            <a:ext cx="1428760" cy="12529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4" descr="http://jnnp.bmj.com/content/67/1/66/F1.lar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3997500"/>
            <a:ext cx="1283880" cy="12838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10" descr="https://encrypted-tbn1.gstatic.com/images?q=tbn:ANd9GcRgaB4HvJcK7xolkZrL-SXoQQq0KjxgFeOjUsKqF1EivUNGkdf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4283252"/>
            <a:ext cx="1396481" cy="12583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530" name="Picture 2" descr="http://blogs-images.forbes.com/daviddisalvo/files/2011/11/DN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4414" y="1497170"/>
            <a:ext cx="1491176" cy="12590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857224" y="2997368"/>
            <a:ext cx="2466964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Biomarker and Drug </a:t>
            </a: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Discovery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86512" y="2925930"/>
            <a:ext cx="1701800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Genomic Medicine</a:t>
            </a:r>
            <a:endParaRPr lang="en-SG" sz="20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36077" y="5446897"/>
            <a:ext cx="1571625" cy="7080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Medical Imaging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6412" y="5653956"/>
            <a:ext cx="2058988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Digital Health and Wellness </a:t>
            </a:r>
            <a:endParaRPr lang="en-US" sz="20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218" name="Picture 2" descr="http://genomicenterprise.com/yahoo_site_admin/assets/images/dna_and_pills.176112324_st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86182" y="1497170"/>
            <a:ext cx="1500198" cy="13573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3442158" y="2954491"/>
            <a:ext cx="2344737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Systems Biology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5074" y="5497698"/>
            <a:ext cx="2071702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Hospital and Patient Care</a:t>
            </a:r>
            <a:endParaRPr lang="en-US" sz="20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222" name="Picture 6" descr="https://encrypted-tbn3.gstatic.com/images?q=tbn:ANd9GcQucVSWX5IoeIL7wKDce3nVfYi_VmQRA1THPFiDrVlzvX9jZjbx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29388" y="3997500"/>
            <a:ext cx="1357322" cy="13527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" name="dropped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78612" y="1701800"/>
            <a:ext cx="4978401" cy="2479589"/>
          </a:xfrm>
          <a:prstGeom prst="rect">
            <a:avLst/>
          </a:prstGeom>
          <a:ln>
            <a:round/>
          </a:ln>
        </p:spPr>
      </p:pic>
      <p:sp>
        <p:nvSpPr>
          <p:cNvPr id="729" name="Shape 729"/>
          <p:cNvSpPr>
            <a:spLocks noGrp="1"/>
          </p:cNvSpPr>
          <p:nvPr>
            <p:ph type="sldNum" sz="quarter" idx="2"/>
          </p:nvPr>
        </p:nvSpPr>
        <p:spPr>
          <a:xfrm>
            <a:off x="7463172" y="6245225"/>
            <a:ext cx="312069" cy="3048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uFillTx/>
              </a:defRPr>
            </a:pPr>
            <a:fld id="{86CB4B4D-7CA3-9044-876B-883B54F8677D}" type="slidenum">
              <a:rPr sz="1600">
                <a:solidFill>
                  <a:schemeClr val="tx1"/>
                </a:solidFill>
                <a:uFill>
                  <a:solidFill/>
                </a:uFill>
                <a:latin typeface="Calibri" pitchFamily="34" charset="0"/>
                <a:cs typeface="Calibri" pitchFamily="34" charset="0"/>
              </a:rPr>
              <a:pPr lvl="0">
                <a:defRPr sz="1800">
                  <a:uFillTx/>
                </a:defRPr>
              </a:pPr>
              <a:t>11</a:t>
            </a:fld>
            <a:endParaRPr sz="1600">
              <a:solidFill>
                <a:schemeClr val="tx1"/>
              </a:solidFill>
              <a:uFill>
                <a:solidFill/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30" name="SBI_Singapore.jpe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28612" y="250825"/>
            <a:ext cx="2298701" cy="1257300"/>
          </a:xfrm>
          <a:prstGeom prst="rect">
            <a:avLst/>
          </a:prstGeom>
          <a:ln w="12700">
            <a:miter lim="400000"/>
          </a:ln>
        </p:spPr>
      </p:pic>
      <p:sp>
        <p:nvSpPr>
          <p:cNvPr id="731" name="Shape 731"/>
          <p:cNvSpPr/>
          <p:nvPr/>
        </p:nvSpPr>
        <p:spPr>
          <a:xfrm>
            <a:off x="5357818" y="1714488"/>
            <a:ext cx="3000396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marL="40639" marR="40639" lvl="0">
              <a:defRPr sz="1800"/>
            </a:pPr>
            <a:r>
              <a:rPr sz="1600">
                <a:solidFill>
                  <a:schemeClr val="tx1"/>
                </a:solidFill>
                <a:uFill>
                  <a:solidFill/>
                </a:uFill>
                <a:latin typeface="Calibri" pitchFamily="34" charset="0"/>
                <a:cs typeface="Calibri" pitchFamily="34" charset="0"/>
              </a:rPr>
              <a:t>Joint operation with A*STAR </a:t>
            </a:r>
          </a:p>
          <a:p>
            <a:pPr marL="40639" marR="40639" lvl="0">
              <a:defRPr sz="1800"/>
            </a:pPr>
            <a:r>
              <a:rPr sz="1600" smtClean="0">
                <a:solidFill>
                  <a:schemeClr val="tx1"/>
                </a:solidFill>
                <a:uFill>
                  <a:solidFill/>
                </a:uFill>
                <a:latin typeface="Calibri" pitchFamily="34" charset="0"/>
                <a:cs typeface="Calibri" pitchFamily="34" charset="0"/>
              </a:rPr>
              <a:t>(</a:t>
            </a:r>
            <a:r>
              <a:rPr lang="en-US" sz="1600" dirty="0" smtClean="0">
                <a:solidFill>
                  <a:schemeClr val="tx1"/>
                </a:solidFill>
                <a:uFill>
                  <a:solidFill/>
                </a:uFill>
                <a:latin typeface="Calibri" pitchFamily="34" charset="0"/>
                <a:cs typeface="Calibri" pitchFamily="34" charset="0"/>
              </a:rPr>
              <a:t>Institute for </a:t>
            </a:r>
            <a:r>
              <a:rPr lang="en-US" sz="1600" dirty="0" err="1" smtClean="0">
                <a:solidFill>
                  <a:schemeClr val="tx1"/>
                </a:solidFill>
                <a:uFill>
                  <a:solidFill/>
                </a:uFill>
                <a:latin typeface="Calibri" pitchFamily="34" charset="0"/>
                <a:cs typeface="Calibri" pitchFamily="34" charset="0"/>
              </a:rPr>
              <a:t>Infoco</a:t>
            </a:r>
            <a:r>
              <a:rPr sz="1600" smtClean="0">
                <a:solidFill>
                  <a:schemeClr val="tx1"/>
                </a:solidFill>
                <a:uFill>
                  <a:solidFill/>
                </a:uFill>
                <a:latin typeface="Calibri" pitchFamily="34" charset="0"/>
                <a:cs typeface="Calibri" pitchFamily="34" charset="0"/>
              </a:rPr>
              <a:t>mm </a:t>
            </a:r>
            <a:r>
              <a:rPr sz="1600">
                <a:solidFill>
                  <a:schemeClr val="tx1"/>
                </a:solidFill>
                <a:uFill>
                  <a:solidFill/>
                </a:uFill>
                <a:latin typeface="Calibri" pitchFamily="34" charset="0"/>
                <a:cs typeface="Calibri" pitchFamily="34" charset="0"/>
              </a:rPr>
              <a:t>Research and Genome Institute Singapore)</a:t>
            </a:r>
          </a:p>
        </p:txBody>
      </p:sp>
      <p:sp>
        <p:nvSpPr>
          <p:cNvPr id="732" name="Shape 732"/>
          <p:cNvSpPr/>
          <p:nvPr/>
        </p:nvSpPr>
        <p:spPr>
          <a:xfrm>
            <a:off x="330200" y="4368800"/>
            <a:ext cx="4847737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40639" marR="40639" lvl="0">
              <a:defRPr sz="1800"/>
            </a:pPr>
            <a:r>
              <a:rPr sz="1600">
                <a:solidFill>
                  <a:schemeClr val="tx1"/>
                </a:solidFill>
                <a:uFill>
                  <a:solidFill/>
                </a:uFill>
                <a:latin typeface="Calibri" pitchFamily="34" charset="0"/>
                <a:cs typeface="Calibri" pitchFamily="34" charset="0"/>
              </a:rPr>
              <a:t>Software Infrastructure and Knowledge Management</a:t>
            </a:r>
          </a:p>
          <a:p>
            <a:pPr marL="40639" marR="40639" lvl="0">
              <a:defRPr sz="1800"/>
            </a:pPr>
            <a:r>
              <a:rPr sz="1600">
                <a:solidFill>
                  <a:schemeClr val="tx1"/>
                </a:solidFill>
                <a:uFill>
                  <a:solidFill/>
                </a:uFill>
                <a:latin typeface="Calibri" pitchFamily="34" charset="0"/>
                <a:cs typeface="Calibri" pitchFamily="34" charset="0"/>
              </a:rPr>
              <a:t>Healthcare Data Analysis and mobile Healthcare system</a:t>
            </a:r>
          </a:p>
          <a:p>
            <a:pPr marL="40639" marR="40639" lvl="0">
              <a:defRPr sz="1800"/>
            </a:pPr>
            <a:r>
              <a:rPr sz="1600">
                <a:solidFill>
                  <a:schemeClr val="tx1"/>
                </a:solidFill>
                <a:uFill>
                  <a:solidFill/>
                </a:uFill>
                <a:latin typeface="Calibri" pitchFamily="34" charset="0"/>
                <a:cs typeface="Calibri" pitchFamily="34" charset="0"/>
              </a:rPr>
              <a:t>Cancer patient stratification and clinical decision making</a:t>
            </a:r>
          </a:p>
          <a:p>
            <a:pPr marL="40639" marR="40639" lvl="0">
              <a:defRPr sz="1800"/>
            </a:pPr>
            <a:r>
              <a:rPr sz="1600">
                <a:solidFill>
                  <a:schemeClr val="tx1"/>
                </a:solidFill>
                <a:uFill>
                  <a:solidFill/>
                </a:uFill>
                <a:latin typeface="Calibri" pitchFamily="34" charset="0"/>
                <a:cs typeface="Calibri" pitchFamily="34" charset="0"/>
              </a:rPr>
              <a:t>Drug repositioning, etc.</a:t>
            </a:r>
          </a:p>
        </p:txBody>
      </p:sp>
    </p:spTree>
    <p:extLst>
      <p:ext uri="{BB962C8B-B14F-4D97-AF65-F5344CB8AC3E}">
        <p14:creationId xmlns="" xmlns:p14="http://schemas.microsoft.com/office/powerpoint/2010/main" val="31244476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0000" y="360000"/>
            <a:ext cx="8424000" cy="619200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142976" y="500042"/>
            <a:ext cx="6715172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The</a:t>
            </a:r>
            <a:r>
              <a:rPr kumimoji="0" lang="en-US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Machine Learning Process</a:t>
            </a:r>
            <a:endParaRPr kumimoji="0" lang="en-SG" sz="28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714744" y="1857364"/>
            <a:ext cx="1571636" cy="7143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  <a:latin typeface="+mj-lt"/>
              </a:rPr>
              <a:t>Training Set </a:t>
            </a:r>
            <a:endParaRPr lang="en-SG" sz="2400" dirty="0">
              <a:solidFill>
                <a:sysClr val="windowText" lastClr="000000"/>
              </a:solidFill>
              <a:latin typeface="+mj-lt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4144166" y="3071016"/>
            <a:ext cx="71438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3714744" y="3429000"/>
            <a:ext cx="1785950" cy="10715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ysClr val="windowText" lastClr="000000"/>
                </a:solidFill>
                <a:latin typeface="+mj-lt"/>
              </a:rPr>
              <a:t>Learned Model</a:t>
            </a:r>
            <a:endParaRPr lang="en-SG" sz="20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714876" y="2786058"/>
            <a:ext cx="2714644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</a:t>
            </a:r>
            <a:r>
              <a:rPr kumimoji="0" lang="en-US" sz="16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Learning Algorithm</a:t>
            </a:r>
            <a:endParaRPr kumimoji="0" lang="en-SG" sz="16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4287042" y="4928404"/>
            <a:ext cx="57150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571868" y="5286388"/>
            <a:ext cx="2132028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/>
          <p:cNvSpPr txBox="1">
            <a:spLocks/>
          </p:cNvSpPr>
          <p:nvPr/>
        </p:nvSpPr>
        <p:spPr>
          <a:xfrm>
            <a:off x="1857356" y="4857760"/>
            <a:ext cx="1714512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Data with unknown label</a:t>
            </a:r>
            <a:endParaRPr kumimoji="0" lang="en-SG" sz="16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5715008" y="4857760"/>
            <a:ext cx="2143140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Data with predicted</a:t>
            </a:r>
            <a:r>
              <a:rPr kumimoji="0" lang="en-US" sz="16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label (or group)</a:t>
            </a:r>
            <a:endParaRPr kumimoji="0" lang="en-SG" sz="16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857355" y="4929198"/>
            <a:ext cx="1571636" cy="7143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  <a:latin typeface="+mj-lt"/>
              </a:rPr>
              <a:t>Novel dataset</a:t>
            </a:r>
            <a:endParaRPr lang="en-SG" sz="24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536599" y="5347918"/>
            <a:ext cx="2145227" cy="496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Prediction</a:t>
            </a:r>
            <a:endParaRPr kumimoji="0" lang="en-SG" sz="16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0000" y="360000"/>
            <a:ext cx="8424000" cy="619200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142976" y="642918"/>
            <a:ext cx="6715172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The Linear Regression</a:t>
            </a:r>
            <a:endParaRPr kumimoji="0" lang="en-SG" sz="3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857364"/>
            <a:ext cx="6123489" cy="4038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0000" y="360000"/>
            <a:ext cx="8424000" cy="619200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142976" y="500042"/>
            <a:ext cx="6715172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The</a:t>
            </a:r>
            <a:r>
              <a:rPr kumimoji="0" lang="en-US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Machine Learning Process</a:t>
            </a:r>
            <a:endParaRPr kumimoji="0" lang="en-SG" sz="28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714744" y="1857364"/>
            <a:ext cx="1571636" cy="7143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  <a:latin typeface="+mj-lt"/>
              </a:rPr>
              <a:t>Training Set </a:t>
            </a:r>
            <a:endParaRPr lang="en-SG" sz="2400" dirty="0">
              <a:solidFill>
                <a:sysClr val="windowText" lastClr="000000"/>
              </a:solidFill>
              <a:latin typeface="+mj-lt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4144166" y="3071016"/>
            <a:ext cx="71438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3714744" y="3429000"/>
            <a:ext cx="1785950" cy="10715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ysClr val="windowText" lastClr="000000"/>
                </a:solidFill>
                <a:latin typeface="+mj-lt"/>
              </a:rPr>
              <a:t>Learned Model</a:t>
            </a:r>
            <a:endParaRPr lang="en-SG" sz="20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714876" y="2786058"/>
            <a:ext cx="2714644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</a:t>
            </a:r>
            <a:r>
              <a:rPr kumimoji="0" lang="en-US" sz="16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Learning Algorithm</a:t>
            </a:r>
            <a:endParaRPr kumimoji="0" lang="en-SG" sz="16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4287042" y="4928404"/>
            <a:ext cx="57150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571868" y="5286388"/>
            <a:ext cx="2132028" cy="9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/>
          <p:cNvSpPr txBox="1">
            <a:spLocks/>
          </p:cNvSpPr>
          <p:nvPr/>
        </p:nvSpPr>
        <p:spPr>
          <a:xfrm>
            <a:off x="1857356" y="4857760"/>
            <a:ext cx="1714512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Data with unknown label</a:t>
            </a:r>
            <a:endParaRPr kumimoji="0" lang="en-SG" sz="16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5715008" y="4857760"/>
            <a:ext cx="2143140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Data with predicted</a:t>
            </a:r>
            <a:r>
              <a:rPr kumimoji="0" lang="en-US" sz="16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label (or group)</a:t>
            </a:r>
            <a:endParaRPr kumimoji="0" lang="en-SG" sz="16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500306"/>
            <a:ext cx="3141185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4" name="Straight Arrow Connector 23"/>
          <p:cNvCxnSpPr/>
          <p:nvPr/>
        </p:nvCxnSpPr>
        <p:spPr>
          <a:xfrm rot="10800000" flipV="1">
            <a:off x="2500298" y="2214554"/>
            <a:ext cx="1143008" cy="714380"/>
          </a:xfrm>
          <a:prstGeom prst="straightConnector1">
            <a:avLst/>
          </a:prstGeom>
          <a:ln w="57150">
            <a:solidFill>
              <a:srgbClr val="FFC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0800000">
            <a:off x="1857356" y="3500438"/>
            <a:ext cx="1785950" cy="357190"/>
          </a:xfrm>
          <a:prstGeom prst="straightConnector1">
            <a:avLst/>
          </a:prstGeom>
          <a:ln w="57150">
            <a:solidFill>
              <a:srgbClr val="FFC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857355" y="4929198"/>
            <a:ext cx="1571636" cy="7143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  <a:latin typeface="+mj-lt"/>
              </a:rPr>
              <a:t>Novel dataset</a:t>
            </a:r>
            <a:endParaRPr lang="en-SG" sz="24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536599" y="5347918"/>
            <a:ext cx="2145227" cy="496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Prediction</a:t>
            </a:r>
            <a:endParaRPr kumimoji="0" lang="en-SG" sz="16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4414" y="428604"/>
            <a:ext cx="6643734" cy="571504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Georgia" pitchFamily="18" charset="0"/>
              </a:rPr>
              <a:t>The Machine Learning Landscape</a:t>
            </a:r>
            <a:endParaRPr lang="en-SG" sz="3200" dirty="0">
              <a:latin typeface="Georgia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626" y="1000107"/>
            <a:ext cx="3967348" cy="4284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785756" y="1223158"/>
            <a:ext cx="3218213" cy="203132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 algn="l"/>
            <a:r>
              <a:rPr lang="en-US" sz="1400" b="1" dirty="0" smtClean="0">
                <a:solidFill>
                  <a:schemeClr val="tx1"/>
                </a:solidFill>
                <a:latin typeface="Georgia" pitchFamily="18" charset="0"/>
              </a:rPr>
              <a:t>Machine learning domains</a:t>
            </a:r>
            <a:endParaRPr lang="en-SG" sz="14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1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</a:rPr>
              <a:t>Supervised Learning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</a:rPr>
              <a:t>Unsupervised Learning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</a:rPr>
              <a:t>Semi-supervised Learning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</a:rPr>
              <a:t>Reinforcement Learning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</a:rPr>
              <a:t>Transfer Learning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</a:rPr>
              <a:t>Deep Learning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</a:rPr>
              <a:t>Many more…</a:t>
            </a:r>
            <a:endParaRPr lang="en-SG" sz="14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08171" y="3406883"/>
            <a:ext cx="3218213" cy="181588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 algn="l"/>
            <a:r>
              <a:rPr lang="en-US" sz="1400" b="1" dirty="0" smtClean="0">
                <a:solidFill>
                  <a:schemeClr val="tx1"/>
                </a:solidFill>
                <a:latin typeface="Georgia" pitchFamily="18" charset="0"/>
              </a:rPr>
              <a:t>Algorithms</a:t>
            </a:r>
            <a:endParaRPr lang="en-SG" sz="14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1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</a:rPr>
              <a:t>Decision Trees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</a:rPr>
              <a:t>Random Forests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</a:rPr>
              <a:t>Neural Networks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</a:rPr>
              <a:t>Support Vector Machines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</a:rPr>
              <a:t>Gradient Boosting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Georgia" pitchFamily="18" charset="0"/>
              </a:rPr>
              <a:t>Many more…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7130023" y="3406089"/>
            <a:ext cx="71438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066307" y="1775361"/>
            <a:ext cx="973776" cy="60564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91638" y="346841"/>
            <a:ext cx="8074440" cy="840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Machine</a:t>
            </a:r>
            <a:r>
              <a:rPr kumimoji="0" lang="en-US" sz="32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Learning for Stroke GWAS</a:t>
            </a:r>
            <a:endParaRPr kumimoji="0" lang="en-SG" sz="3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97029" y="2785730"/>
            <a:ext cx="2783985" cy="3551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Rectangle 12"/>
          <p:cNvSpPr/>
          <p:nvPr/>
        </p:nvSpPr>
        <p:spPr>
          <a:xfrm>
            <a:off x="291639" y="1418410"/>
            <a:ext cx="80744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/>
            <a:r>
              <a:rPr lang="en-SG" sz="1800" dirty="0" smtClean="0">
                <a:solidFill>
                  <a:schemeClr val="tx1"/>
                </a:solidFill>
                <a:latin typeface="Georgia" pitchFamily="18" charset="0"/>
              </a:rPr>
              <a:t>Why use machine learning methods?</a:t>
            </a:r>
          </a:p>
          <a:p>
            <a:pPr marL="457200" indent="-457200" algn="l">
              <a:buFont typeface="+mj-lt"/>
              <a:buAutoNum type="arabicPeriod"/>
            </a:pPr>
            <a:endParaRPr lang="en-SG" sz="1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marL="342900" indent="-342900" algn="l">
              <a:buFontTx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Georgia" pitchFamily="18" charset="0"/>
              </a:rPr>
              <a:t>Designed to handle complex, non-linear, multi-dimensional data.</a:t>
            </a:r>
          </a:p>
          <a:p>
            <a:pPr marL="342900" indent="-342900" algn="l">
              <a:buFontTx/>
              <a:buAutoNum type="arabicPeriod"/>
            </a:pPr>
            <a:endParaRPr lang="en-US" sz="1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marL="342900" indent="-342900" algn="l">
              <a:buFontTx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Georgia" pitchFamily="18" charset="0"/>
              </a:rPr>
              <a:t>Able to handle main and </a:t>
            </a:r>
            <a:r>
              <a:rPr lang="en-US" sz="1800" i="1" dirty="0" err="1" smtClean="0">
                <a:solidFill>
                  <a:schemeClr val="tx1"/>
                </a:solidFill>
                <a:latin typeface="Georgia" pitchFamily="18" charset="0"/>
              </a:rPr>
              <a:t>snp-snp</a:t>
            </a:r>
            <a:r>
              <a:rPr lang="en-US" sz="1800" dirty="0" smtClean="0">
                <a:solidFill>
                  <a:schemeClr val="tx1"/>
                </a:solidFill>
                <a:latin typeface="Georgia" pitchFamily="18" charset="0"/>
              </a:rPr>
              <a:t> interaction effects.</a:t>
            </a:r>
          </a:p>
          <a:p>
            <a:pPr marL="664357" lvl="1" indent="-342900" algn="l"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Georgia" pitchFamily="18" charset="0"/>
              </a:rPr>
              <a:t>Whole genome-wide loci and variants space</a:t>
            </a:r>
          </a:p>
          <a:p>
            <a:pPr marL="342900" indent="-342900" algn="l">
              <a:buFontTx/>
              <a:buAutoNum type="arabicPeriod"/>
            </a:pPr>
            <a:endParaRPr lang="en-US" sz="1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marL="342900" indent="-342900" algn="l">
              <a:buFontTx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Georgia" pitchFamily="18" charset="0"/>
              </a:rPr>
              <a:t>Able to handle genetic heterogeneity.</a:t>
            </a:r>
          </a:p>
          <a:p>
            <a:pPr marL="342900" indent="-342900" algn="l">
              <a:buFontTx/>
              <a:buAutoNum type="arabicPeriod"/>
            </a:pPr>
            <a:endParaRPr lang="en-US" sz="1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marL="342900" indent="-342900" algn="l">
              <a:buFontTx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Georgia" pitchFamily="18" charset="0"/>
              </a:rPr>
              <a:t>Naturally scalable for integrating diverse datasets </a:t>
            </a:r>
          </a:p>
          <a:p>
            <a:pPr marL="664357" lvl="1" indent="-342900" algn="l"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Georgia" pitchFamily="18" charset="0"/>
              </a:rPr>
              <a:t>diet, lifestyle, imaging etc…</a:t>
            </a:r>
          </a:p>
          <a:p>
            <a:pPr marL="342900" indent="-342900" algn="l">
              <a:buFontTx/>
              <a:buAutoNum type="arabicPeriod"/>
            </a:pPr>
            <a:endParaRPr lang="en-US" sz="1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marL="342900" indent="-342900" algn="l">
              <a:buFontTx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Georgia" pitchFamily="18" charset="0"/>
              </a:rPr>
              <a:t>Gets better with more data!</a:t>
            </a:r>
            <a:endParaRPr lang="en-SG" sz="18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291637" y="183068"/>
            <a:ext cx="7997340" cy="8263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Machine</a:t>
            </a:r>
            <a:r>
              <a:rPr kumimoji="0" lang="en-US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Learning for GWAS -  nascent research area</a:t>
            </a:r>
            <a:endParaRPr kumimoji="0" lang="en-SG" sz="2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91637" y="1009403"/>
          <a:ext cx="8341724" cy="4872228"/>
        </p:xfrm>
        <a:graphic>
          <a:graphicData uri="http://schemas.openxmlformats.org/drawingml/2006/table">
            <a:tbl>
              <a:tblPr/>
              <a:tblGrid>
                <a:gridCol w="2085137"/>
                <a:gridCol w="2085137"/>
                <a:gridCol w="2085725"/>
                <a:gridCol w="2085725"/>
              </a:tblGrid>
              <a:tr h="175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400" b="1" dirty="0">
                          <a:latin typeface="+mn-lt"/>
                          <a:ea typeface="SimSun"/>
                          <a:cs typeface="Times New Roman"/>
                        </a:rPr>
                        <a:t>Machine Learning Method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400" b="1" dirty="0">
                          <a:latin typeface="+mn-lt"/>
                          <a:ea typeface="SimSun"/>
                          <a:cs typeface="Times New Roman"/>
                        </a:rPr>
                        <a:t>Disease (Data Source)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400" b="1" dirty="0" smtClean="0">
                          <a:latin typeface="+mn-lt"/>
                          <a:ea typeface="SimSun"/>
                          <a:cs typeface="Times New Roman"/>
                        </a:rPr>
                        <a:t>Type</a:t>
                      </a:r>
                      <a:r>
                        <a:rPr lang="en-SG" sz="1400" b="1" baseline="0" dirty="0" smtClean="0">
                          <a:latin typeface="+mn-lt"/>
                          <a:ea typeface="SimSun"/>
                          <a:cs typeface="Times New Roman"/>
                        </a:rPr>
                        <a:t> of </a:t>
                      </a:r>
                      <a:r>
                        <a:rPr lang="en-SG" sz="1400" b="1" dirty="0" smtClean="0">
                          <a:latin typeface="+mn-lt"/>
                          <a:ea typeface="SimSun"/>
                          <a:cs typeface="Times New Roman"/>
                        </a:rPr>
                        <a:t>Analysis</a:t>
                      </a:r>
                      <a:endParaRPr lang="en-SG" sz="1400" b="1" dirty="0">
                        <a:latin typeface="+mn-lt"/>
                        <a:ea typeface="SimSun"/>
                        <a:cs typeface="Times New Roman"/>
                      </a:endParaRP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400" b="1" dirty="0" smtClean="0">
                          <a:latin typeface="+mn-lt"/>
                          <a:ea typeface="SimSun"/>
                          <a:cs typeface="Times New Roman"/>
                        </a:rPr>
                        <a:t>References</a:t>
                      </a:r>
                      <a:endParaRPr lang="en-SG" sz="1400" b="1" dirty="0">
                        <a:latin typeface="+mn-lt"/>
                        <a:ea typeface="SimSun"/>
                        <a:cs typeface="Times New Roman"/>
                      </a:endParaRP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Random Jungle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 err="1">
                          <a:latin typeface="+mn-lt"/>
                          <a:ea typeface="SimSun"/>
                          <a:cs typeface="Times New Roman"/>
                        </a:rPr>
                        <a:t>Crohn’s</a:t>
                      </a: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 disease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(NIDDK IBD Genetics Consortium)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 err="1">
                          <a:latin typeface="+mn-lt"/>
                          <a:ea typeface="SimSun"/>
                          <a:cs typeface="Times New Roman"/>
                        </a:rPr>
                        <a:t>Epistasis</a:t>
                      </a: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 analysis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en-SG" sz="1100" u="none" strike="noStrike" dirty="0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Schwarz, 2010 #1773"/>
                        </a:rPr>
                        <a:t>Schwarz, </a:t>
                      </a:r>
                      <a:r>
                        <a:rPr lang="en-SG" sz="1100" u="none" strike="noStrike" dirty="0" err="1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Schwarz, 2010 #1773"/>
                        </a:rPr>
                        <a:t>Konig</a:t>
                      </a:r>
                      <a:r>
                        <a:rPr lang="en-SG" sz="1100" u="none" strike="noStrike" dirty="0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Schwarz, 2010 #1773"/>
                        </a:rPr>
                        <a:t> et al. 2010</a:t>
                      </a: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Random Forest Fishing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Hypertensive heart disease (Unknown/Proprietary)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Epistasis analysis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en-SG" sz="1100" u="none" strike="noStrike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Yang, 2014 #1724"/>
                        </a:rPr>
                        <a:t>Yang and Charles Gu 2014</a:t>
                      </a: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7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K-means Clustering with Mutual Information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Bipolar disorder, coronary artery disease, </a:t>
                      </a:r>
                      <a:r>
                        <a:rPr lang="en-SG" sz="1100" dirty="0" err="1">
                          <a:latin typeface="+mn-lt"/>
                          <a:ea typeface="SimSun"/>
                          <a:cs typeface="Times New Roman"/>
                        </a:rPr>
                        <a:t>Crohn’s</a:t>
                      </a: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 disease, hypertension, rheumatoid arthritis, Type 1 and 2 Diabetes (WTCCC) 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Epistasis analysis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en-SG" sz="1100" u="none" strike="noStrike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Leem, 2014 #1723"/>
                        </a:rPr>
                        <a:t>Leem, Jeong et al. 2014</a:t>
                      </a: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4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Ant Colony Optimization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Rheumatoid arthritis (WTCCC)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Epistasis analysis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en-SG" sz="1100" u="none" strike="noStrike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Wang, 2010 #1726"/>
                        </a:rPr>
                        <a:t>Wang, Liu et al. 2010</a:t>
                      </a: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936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Bayesian Networks with Minimum Description Length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Late onset Alzheimer’s disease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(Link Out-of-Date) http://www.tgen.org/neurogenomics/data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 err="1">
                          <a:latin typeface="+mn-lt"/>
                          <a:ea typeface="SimSun"/>
                          <a:cs typeface="Times New Roman"/>
                        </a:rPr>
                        <a:t>Epistasis</a:t>
                      </a: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 analysis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en-SG" sz="1100" u="none" strike="noStrike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Jiang, 2010 #1780"/>
                        </a:rPr>
                        <a:t>Jiang, Barmada et al. 2010</a:t>
                      </a: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Support Vector Machines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Type 1 Diabetes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(WTCCC, CHOP, and GoKinD)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 smtClean="0">
                          <a:latin typeface="+mn-lt"/>
                          <a:ea typeface="SimSun"/>
                          <a:cs typeface="Times New Roman"/>
                        </a:rPr>
                        <a:t>Risk Estimation</a:t>
                      </a:r>
                      <a:r>
                        <a:rPr lang="en-SG" sz="1100" baseline="0" dirty="0" smtClean="0">
                          <a:latin typeface="+mn-lt"/>
                          <a:ea typeface="SimSun"/>
                          <a:cs typeface="Times New Roman"/>
                        </a:rPr>
                        <a:t>/ </a:t>
                      </a:r>
                      <a:r>
                        <a:rPr lang="en-SG" sz="1100" dirty="0" smtClean="0">
                          <a:latin typeface="+mn-lt"/>
                          <a:ea typeface="SimSun"/>
                          <a:cs typeface="Times New Roman"/>
                        </a:rPr>
                        <a:t>Classification</a:t>
                      </a:r>
                      <a:endParaRPr lang="en-SG" sz="1100" dirty="0">
                        <a:latin typeface="+mn-lt"/>
                        <a:ea typeface="SimSun"/>
                        <a:cs typeface="Times New Roman"/>
                      </a:endParaRP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en-SG" sz="1100" u="none" strike="noStrike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Wei, 2009 #1783"/>
                        </a:rPr>
                        <a:t>Wei, Wang et al. 2009</a:t>
                      </a:r>
                      <a:r>
                        <a:rPr lang="en-SG" sz="1100">
                          <a:latin typeface="+mn-lt"/>
                          <a:ea typeface="SimSun"/>
                          <a:cs typeface="Times New Roman"/>
                        </a:rPr>
                        <a:t>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7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Support Vector Machines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Parkinson’s disease (NINDS Human Genetics Resource </a:t>
                      </a:r>
                      <a:r>
                        <a:rPr lang="en-SG" sz="1100" dirty="0" err="1">
                          <a:latin typeface="+mn-lt"/>
                          <a:ea typeface="SimSun"/>
                          <a:cs typeface="Times New Roman"/>
                        </a:rPr>
                        <a:t>Center</a:t>
                      </a: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), Type 1 and 2 diabetes and bipolar disorder (WTCCC)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 smtClean="0">
                          <a:latin typeface="+mn-lt"/>
                          <a:ea typeface="SimSun"/>
                          <a:cs typeface="Times New Roman"/>
                        </a:rPr>
                        <a:t>Risk Estimation/Classification</a:t>
                      </a:r>
                      <a:endParaRPr lang="en-SG" sz="1100" dirty="0">
                        <a:latin typeface="+mn-lt"/>
                        <a:ea typeface="SimSun"/>
                        <a:cs typeface="Times New Roman"/>
                      </a:endParaRP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en-SG" sz="1100" u="none" strike="noStrike" dirty="0" err="1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Mittag, 2012 #1779"/>
                        </a:rPr>
                        <a:t>Mittag</a:t>
                      </a:r>
                      <a:r>
                        <a:rPr lang="en-SG" sz="1100" u="none" strike="noStrike" dirty="0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Mittag, 2012 #1779"/>
                        </a:rPr>
                        <a:t>, </a:t>
                      </a:r>
                      <a:r>
                        <a:rPr lang="en-SG" sz="1100" u="none" strike="noStrike" dirty="0" err="1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Mittag, 2012 #1779"/>
                        </a:rPr>
                        <a:t>Buchel</a:t>
                      </a:r>
                      <a:r>
                        <a:rPr lang="en-SG" sz="1100" u="none" strike="noStrike" dirty="0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Mittag, 2012 #1779"/>
                        </a:rPr>
                        <a:t> et al. 2012</a:t>
                      </a: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4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Naïve </a:t>
                      </a:r>
                      <a:r>
                        <a:rPr lang="en-SG" sz="1100" dirty="0" err="1">
                          <a:latin typeface="+mn-lt"/>
                          <a:ea typeface="SimSun"/>
                          <a:cs typeface="Times New Roman"/>
                        </a:rPr>
                        <a:t>Bayes</a:t>
                      </a: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 Classifier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Cirrhosis (Unknown)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 smtClean="0">
                          <a:latin typeface="+mn-lt"/>
                          <a:ea typeface="SimSun"/>
                          <a:cs typeface="Times New Roman"/>
                        </a:rPr>
                        <a:t>Risk</a:t>
                      </a:r>
                      <a:r>
                        <a:rPr lang="en-SG" sz="1100" baseline="0" dirty="0" smtClean="0">
                          <a:latin typeface="+mn-lt"/>
                          <a:ea typeface="SimSun"/>
                          <a:cs typeface="Times New Roman"/>
                        </a:rPr>
                        <a:t> Estimation/ </a:t>
                      </a:r>
                      <a:r>
                        <a:rPr lang="en-SG" sz="1100" dirty="0" smtClean="0">
                          <a:latin typeface="+mn-lt"/>
                          <a:ea typeface="SimSun"/>
                          <a:cs typeface="Times New Roman"/>
                        </a:rPr>
                        <a:t>Classification</a:t>
                      </a:r>
                      <a:endParaRPr lang="en-SG" sz="1100" dirty="0">
                        <a:latin typeface="+mn-lt"/>
                        <a:ea typeface="SimSun"/>
                        <a:cs typeface="Times New Roman"/>
                      </a:endParaRP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en-SG" sz="1100" u="none" strike="noStrike" dirty="0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Huang, 2007 #1782"/>
                        </a:rPr>
                        <a:t>Huang, </a:t>
                      </a:r>
                      <a:r>
                        <a:rPr lang="en-SG" sz="1100" u="none" strike="noStrike" dirty="0" err="1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Huang, 2007 #1782"/>
                        </a:rPr>
                        <a:t>Shiffman</a:t>
                      </a:r>
                      <a:r>
                        <a:rPr lang="en-SG" sz="1100" u="none" strike="noStrike" dirty="0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Huang, 2007 #1782"/>
                        </a:rPr>
                        <a:t> et al. 2007</a:t>
                      </a: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3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K-Nearest Neighbours (KNN) combined with </a:t>
                      </a:r>
                      <a:r>
                        <a:rPr lang="en-SG" sz="1100" dirty="0" err="1">
                          <a:latin typeface="+mn-lt"/>
                          <a:ea typeface="SimSun"/>
                          <a:cs typeface="Times New Roman"/>
                        </a:rPr>
                        <a:t>MeanDiff</a:t>
                      </a: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 feature selection method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Breast Cancer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(Tomorrow Project)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http://www.in4tomorrow.ca/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 smtClean="0">
                          <a:latin typeface="+mn-lt"/>
                          <a:ea typeface="SimSun"/>
                          <a:cs typeface="Times New Roman"/>
                        </a:rPr>
                        <a:t>Risk Estimation/</a:t>
                      </a:r>
                      <a:r>
                        <a:rPr lang="en-SG" sz="1100" baseline="0" dirty="0" smtClean="0">
                          <a:latin typeface="+mn-lt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en-SG" sz="1100" dirty="0" smtClean="0">
                          <a:latin typeface="+mn-lt"/>
                          <a:ea typeface="SimSun"/>
                          <a:cs typeface="Times New Roman"/>
                        </a:rPr>
                        <a:t>Classification</a:t>
                      </a:r>
                      <a:endParaRPr lang="en-SG" sz="1100" dirty="0">
                        <a:latin typeface="+mn-lt"/>
                        <a:ea typeface="SimSun"/>
                        <a:cs typeface="Times New Roman"/>
                      </a:endParaRP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(</a:t>
                      </a:r>
                      <a:r>
                        <a:rPr lang="en-SG" sz="1100" u="none" strike="noStrike" dirty="0" err="1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Hajiloo, 2013 #1784"/>
                        </a:rPr>
                        <a:t>Hajiloo</a:t>
                      </a:r>
                      <a:r>
                        <a:rPr lang="en-SG" sz="1100" u="none" strike="noStrike" dirty="0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Hajiloo, 2013 #1784"/>
                        </a:rPr>
                        <a:t>, </a:t>
                      </a:r>
                      <a:r>
                        <a:rPr lang="en-SG" sz="1100" u="none" strike="noStrike" dirty="0" err="1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Hajiloo, 2013 #1784"/>
                        </a:rPr>
                        <a:t>Damavandi</a:t>
                      </a:r>
                      <a:r>
                        <a:rPr lang="en-SG" sz="1100" u="none" strike="noStrike" dirty="0">
                          <a:solidFill>
                            <a:srgbClr val="0000FF"/>
                          </a:solidFill>
                          <a:latin typeface="+mn-lt"/>
                          <a:ea typeface="SimSun"/>
                          <a:cs typeface="Times New Roman"/>
                          <a:hlinkClick r:id="" action="ppaction://hlinkfile" tooltip="Hajiloo, 2013 #1784"/>
                        </a:rPr>
                        <a:t> et al. 2013</a:t>
                      </a:r>
                      <a:r>
                        <a:rPr lang="en-SG" sz="1100" dirty="0">
                          <a:latin typeface="+mn-lt"/>
                          <a:ea typeface="SimSun"/>
                          <a:cs typeface="Times New Roman"/>
                        </a:rPr>
                        <a:t>)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1639" y="1418410"/>
            <a:ext cx="807444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/>
            <a:r>
              <a:rPr lang="en-SG" sz="2400" dirty="0" smtClean="0">
                <a:solidFill>
                  <a:schemeClr val="tx1"/>
                </a:solidFill>
                <a:latin typeface="Georgia" pitchFamily="18" charset="0"/>
              </a:rPr>
              <a:t>2 Key Objectives:</a:t>
            </a:r>
          </a:p>
          <a:p>
            <a:pPr marL="457200" indent="-457200" algn="l">
              <a:buFont typeface="+mj-lt"/>
              <a:buAutoNum type="arabicPeriod"/>
            </a:pPr>
            <a:endParaRPr lang="en-SG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marL="342900" indent="-342900" algn="l">
              <a:buFontTx/>
              <a:buAutoNum type="arabicPeriod"/>
            </a:pPr>
            <a:r>
              <a:rPr lang="en-SG" sz="2000" dirty="0" smtClean="0">
                <a:solidFill>
                  <a:schemeClr val="tx1"/>
                </a:solidFill>
                <a:latin typeface="Georgia" pitchFamily="18" charset="0"/>
              </a:rPr>
              <a:t>Accurate and robust quantification of individual risk for common diseases.</a:t>
            </a:r>
          </a:p>
          <a:p>
            <a:pPr marL="342900" indent="-342900" algn="l">
              <a:buAutoNum type="arabicPeriod"/>
            </a:pPr>
            <a:endParaRPr lang="en-SG" sz="2000" dirty="0" smtClean="0">
              <a:solidFill>
                <a:schemeClr val="tx1"/>
              </a:solidFill>
              <a:latin typeface="Georgia" pitchFamily="18" charset="0"/>
            </a:endParaRPr>
          </a:p>
          <a:p>
            <a:pPr marL="342900" indent="-342900" algn="l">
              <a:buAutoNum type="arabicPeriod"/>
            </a:pPr>
            <a:r>
              <a:rPr lang="en-SG" sz="2000" dirty="0" smtClean="0">
                <a:solidFill>
                  <a:schemeClr val="tx1"/>
                </a:solidFill>
                <a:latin typeface="Georgia" pitchFamily="18" charset="0"/>
              </a:rPr>
              <a:t>Deciphering the complex, multi-dimensional genetic architecture of common diseases.</a:t>
            </a:r>
          </a:p>
          <a:p>
            <a:pPr marL="342900" indent="-342900" algn="l"/>
            <a:endParaRPr lang="en-SG" sz="200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91638" y="263716"/>
            <a:ext cx="8074440" cy="840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Machine</a:t>
            </a:r>
            <a:r>
              <a:rPr kumimoji="0" lang="en-US" sz="32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Learning for GWAS</a:t>
            </a:r>
            <a:endParaRPr kumimoji="0" lang="en-SG" sz="3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kflow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7815" y="1700352"/>
            <a:ext cx="7249648" cy="386793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91638" y="263716"/>
            <a:ext cx="8074440" cy="840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Machine</a:t>
            </a:r>
            <a:r>
              <a:rPr kumimoji="0" lang="en-US" sz="32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Learning for GWAS</a:t>
            </a:r>
            <a:endParaRPr kumimoji="0" lang="en-SG" sz="3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97029" y="2785730"/>
            <a:ext cx="2783985" cy="3551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Rectangle 6"/>
          <p:cNvSpPr/>
          <p:nvPr/>
        </p:nvSpPr>
        <p:spPr>
          <a:xfrm>
            <a:off x="6305456" y="1727790"/>
            <a:ext cx="669852" cy="3296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TextBox 7"/>
          <p:cNvSpPr txBox="1"/>
          <p:nvPr/>
        </p:nvSpPr>
        <p:spPr>
          <a:xfrm>
            <a:off x="6998060" y="1780401"/>
            <a:ext cx="1334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Machine Learning </a:t>
            </a:r>
            <a:endParaRPr lang="en-SG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05456" y="2209800"/>
            <a:ext cx="669852" cy="3296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TextBox 9"/>
          <p:cNvSpPr txBox="1"/>
          <p:nvPr/>
        </p:nvSpPr>
        <p:spPr>
          <a:xfrm>
            <a:off x="6947767" y="2230512"/>
            <a:ext cx="1352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Outputs/read-outs</a:t>
            </a:r>
            <a:endParaRPr lang="en-SG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05456" y="2785730"/>
            <a:ext cx="669852" cy="3296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TextBox 11"/>
          <p:cNvSpPr txBox="1"/>
          <p:nvPr/>
        </p:nvSpPr>
        <p:spPr>
          <a:xfrm>
            <a:off x="6998060" y="2806996"/>
            <a:ext cx="7239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Datasets</a:t>
            </a:r>
            <a:endParaRPr lang="en-SG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1638" y="1104230"/>
            <a:ext cx="6438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chemeClr val="tx1"/>
                </a:solidFill>
                <a:latin typeface="+mn-lt"/>
              </a:rPr>
              <a:t>Our workflow for disease risk estimation using machine learning: </a:t>
            </a:r>
            <a:endParaRPr lang="en-SG" sz="1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1638" y="5842676"/>
            <a:ext cx="8489755" cy="830997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 algn="l"/>
            <a:r>
              <a:rPr lang="en-US" sz="1600" b="1" dirty="0" smtClean="0">
                <a:solidFill>
                  <a:schemeClr val="tx1"/>
                </a:solidFill>
                <a:latin typeface="Georgia" pitchFamily="18" charset="0"/>
              </a:rPr>
              <a:t>	Type 2 diabetes (T2D) dataset</a:t>
            </a:r>
          </a:p>
          <a:p>
            <a:pPr marL="514350" indent="-514350" algn="l"/>
            <a:r>
              <a:rPr lang="en-SG" sz="1600" dirty="0" smtClean="0">
                <a:solidFill>
                  <a:schemeClr val="tx1"/>
                </a:solidFill>
                <a:latin typeface="Georgia" pitchFamily="18" charset="0"/>
                <a:cs typeface="Calibri" pitchFamily="34" charset="0"/>
              </a:rPr>
              <a:t>	Malaysians  living in Singapore:  533 cases, 1,064 controls </a:t>
            </a:r>
          </a:p>
          <a:p>
            <a:pPr marL="514350" indent="-514350" algn="l"/>
            <a:r>
              <a:rPr lang="en-SG" sz="1600" dirty="0" smtClean="0">
                <a:solidFill>
                  <a:schemeClr val="tx1"/>
                </a:solidFill>
                <a:latin typeface="Georgia" pitchFamily="18" charset="0"/>
                <a:cs typeface="Calibri" pitchFamily="34" charset="0"/>
              </a:rPr>
              <a:t>	557,824 SNPs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kflow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7815" y="1700352"/>
            <a:ext cx="7249648" cy="386793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91638" y="263716"/>
            <a:ext cx="8074440" cy="840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Machine</a:t>
            </a:r>
            <a:r>
              <a:rPr kumimoji="0" lang="en-US" sz="32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Learning for GWAS</a:t>
            </a:r>
            <a:endParaRPr kumimoji="0" lang="en-SG" sz="3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97029" y="2785730"/>
            <a:ext cx="2783985" cy="3551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Rectangle 6"/>
          <p:cNvSpPr/>
          <p:nvPr/>
        </p:nvSpPr>
        <p:spPr>
          <a:xfrm>
            <a:off x="6305456" y="1727790"/>
            <a:ext cx="669852" cy="3296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TextBox 7"/>
          <p:cNvSpPr txBox="1"/>
          <p:nvPr/>
        </p:nvSpPr>
        <p:spPr>
          <a:xfrm>
            <a:off x="6998060" y="1780401"/>
            <a:ext cx="1334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Machine Learning </a:t>
            </a:r>
            <a:endParaRPr lang="en-SG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05456" y="2209800"/>
            <a:ext cx="669852" cy="3296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Rectangle 14"/>
          <p:cNvSpPr/>
          <p:nvPr/>
        </p:nvSpPr>
        <p:spPr>
          <a:xfrm>
            <a:off x="291638" y="1473562"/>
            <a:ext cx="5205391" cy="1033949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TextBox 9"/>
          <p:cNvSpPr txBox="1"/>
          <p:nvPr/>
        </p:nvSpPr>
        <p:spPr>
          <a:xfrm>
            <a:off x="6947767" y="2230512"/>
            <a:ext cx="1352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Outputs/read-outs</a:t>
            </a:r>
            <a:endParaRPr lang="en-SG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05456" y="2785730"/>
            <a:ext cx="669852" cy="3296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TextBox 11"/>
          <p:cNvSpPr txBox="1"/>
          <p:nvPr/>
        </p:nvSpPr>
        <p:spPr>
          <a:xfrm>
            <a:off x="6998060" y="2806996"/>
            <a:ext cx="7239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Datasets</a:t>
            </a:r>
            <a:endParaRPr lang="en-SG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1638" y="1104230"/>
            <a:ext cx="6438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chemeClr val="tx1"/>
                </a:solidFill>
                <a:latin typeface="+mn-lt"/>
              </a:rPr>
              <a:t>Our workflow for disease risk estimation using machine learning: </a:t>
            </a:r>
            <a:endParaRPr lang="en-SG" sz="1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1638" y="5842676"/>
            <a:ext cx="8489755" cy="830997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 algn="l"/>
            <a:r>
              <a:rPr lang="en-US" sz="1600" b="1" dirty="0" smtClean="0">
                <a:solidFill>
                  <a:schemeClr val="tx1"/>
                </a:solidFill>
                <a:latin typeface="Georgia" pitchFamily="18" charset="0"/>
              </a:rPr>
              <a:t>	Type 2 diabetes (T2D) dataset</a:t>
            </a:r>
          </a:p>
          <a:p>
            <a:pPr marL="514350" indent="-514350" algn="l"/>
            <a:r>
              <a:rPr lang="en-SG" sz="1600" dirty="0" smtClean="0">
                <a:solidFill>
                  <a:schemeClr val="tx1"/>
                </a:solidFill>
                <a:latin typeface="Georgia" pitchFamily="18" charset="0"/>
                <a:cs typeface="Calibri" pitchFamily="34" charset="0"/>
              </a:rPr>
              <a:t>	Malaysians  living in Singapore:  533 cases, 1,064 controls </a:t>
            </a:r>
          </a:p>
          <a:p>
            <a:pPr marL="514350" indent="-514350" algn="l"/>
            <a:r>
              <a:rPr lang="en-SG" sz="1600" dirty="0" smtClean="0">
                <a:solidFill>
                  <a:schemeClr val="tx1"/>
                </a:solidFill>
                <a:latin typeface="Georgia" pitchFamily="18" charset="0"/>
                <a:cs typeface="Calibri" pitchFamily="34" charset="0"/>
              </a:rPr>
              <a:t>	557,824 SNPs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2620" y="1424200"/>
            <a:ext cx="1650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Identify key SNPs</a:t>
            </a:r>
            <a:endParaRPr lang="en-SG" sz="1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kflow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7815" y="1700352"/>
            <a:ext cx="7249648" cy="386793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91638" y="263716"/>
            <a:ext cx="8074440" cy="840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Machine</a:t>
            </a:r>
            <a:r>
              <a:rPr kumimoji="0" lang="en-US" sz="32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Learning for GWAS</a:t>
            </a:r>
            <a:endParaRPr kumimoji="0" lang="en-SG" sz="3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97029" y="2785730"/>
            <a:ext cx="2783985" cy="3551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Rectangle 6"/>
          <p:cNvSpPr/>
          <p:nvPr/>
        </p:nvSpPr>
        <p:spPr>
          <a:xfrm>
            <a:off x="6305456" y="1727790"/>
            <a:ext cx="669852" cy="3296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TextBox 7"/>
          <p:cNvSpPr txBox="1"/>
          <p:nvPr/>
        </p:nvSpPr>
        <p:spPr>
          <a:xfrm>
            <a:off x="6998060" y="1780401"/>
            <a:ext cx="1334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Machine Learning </a:t>
            </a:r>
            <a:endParaRPr lang="en-SG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05456" y="2209800"/>
            <a:ext cx="669852" cy="3296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Rectangle 14"/>
          <p:cNvSpPr/>
          <p:nvPr/>
        </p:nvSpPr>
        <p:spPr>
          <a:xfrm>
            <a:off x="4088352" y="1517660"/>
            <a:ext cx="2079301" cy="2888085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TextBox 9"/>
          <p:cNvSpPr txBox="1"/>
          <p:nvPr/>
        </p:nvSpPr>
        <p:spPr>
          <a:xfrm>
            <a:off x="6947767" y="2230512"/>
            <a:ext cx="1352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Outputs/read-outs</a:t>
            </a:r>
            <a:endParaRPr lang="en-SG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05456" y="2785730"/>
            <a:ext cx="669852" cy="3296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TextBox 11"/>
          <p:cNvSpPr txBox="1"/>
          <p:nvPr/>
        </p:nvSpPr>
        <p:spPr>
          <a:xfrm>
            <a:off x="6998060" y="2806996"/>
            <a:ext cx="7239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Datasets</a:t>
            </a:r>
            <a:endParaRPr lang="en-SG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1638" y="1104230"/>
            <a:ext cx="6438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chemeClr val="tx1"/>
                </a:solidFill>
                <a:latin typeface="+mn-lt"/>
              </a:rPr>
              <a:t>Our workflow for disease risk estimation using machine learning: </a:t>
            </a:r>
            <a:endParaRPr lang="en-SG" sz="1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1638" y="5842676"/>
            <a:ext cx="8489755" cy="830997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 algn="l"/>
            <a:r>
              <a:rPr lang="en-US" sz="1600" b="1" dirty="0" smtClean="0">
                <a:solidFill>
                  <a:schemeClr val="tx1"/>
                </a:solidFill>
                <a:latin typeface="Georgia" pitchFamily="18" charset="0"/>
              </a:rPr>
              <a:t>	Type 2 diabetes (T2D) dataset</a:t>
            </a:r>
          </a:p>
          <a:p>
            <a:pPr marL="514350" indent="-514350" algn="l"/>
            <a:r>
              <a:rPr lang="en-SG" sz="1600" dirty="0" smtClean="0">
                <a:solidFill>
                  <a:schemeClr val="tx1"/>
                </a:solidFill>
                <a:latin typeface="Georgia" pitchFamily="18" charset="0"/>
                <a:cs typeface="Calibri" pitchFamily="34" charset="0"/>
              </a:rPr>
              <a:t>	Malaysians  living in Singapore:  533 cases, 1,064 controls </a:t>
            </a:r>
          </a:p>
          <a:p>
            <a:pPr marL="514350" indent="-514350" algn="l"/>
            <a:r>
              <a:rPr lang="en-SG" sz="1600" dirty="0" smtClean="0">
                <a:solidFill>
                  <a:schemeClr val="tx1"/>
                </a:solidFill>
                <a:latin typeface="Georgia" pitchFamily="18" charset="0"/>
                <a:cs typeface="Calibri" pitchFamily="34" charset="0"/>
              </a:rPr>
              <a:t>	557,824 SNPs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40852" y="1446410"/>
            <a:ext cx="2126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Build prediction model</a:t>
            </a:r>
            <a:endParaRPr lang="en-SG" sz="1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61360" y="4043441"/>
            <a:ext cx="207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80-90% accuracy (400-10,000 SNPs)</a:t>
            </a:r>
            <a:endParaRPr lang="en-SG" sz="1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kflow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7815" y="1700352"/>
            <a:ext cx="7249648" cy="386793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91638" y="263716"/>
            <a:ext cx="8074440" cy="840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Machine</a:t>
            </a:r>
            <a:r>
              <a:rPr kumimoji="0" lang="en-US" sz="32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Learning for GWAS</a:t>
            </a:r>
            <a:endParaRPr kumimoji="0" lang="en-SG" sz="3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97029" y="2785730"/>
            <a:ext cx="2783985" cy="3551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Rectangle 6"/>
          <p:cNvSpPr/>
          <p:nvPr/>
        </p:nvSpPr>
        <p:spPr>
          <a:xfrm>
            <a:off x="6305456" y="1727790"/>
            <a:ext cx="669852" cy="3296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TextBox 7"/>
          <p:cNvSpPr txBox="1"/>
          <p:nvPr/>
        </p:nvSpPr>
        <p:spPr>
          <a:xfrm>
            <a:off x="6998060" y="1780401"/>
            <a:ext cx="1334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Machine Learning </a:t>
            </a:r>
            <a:endParaRPr lang="en-SG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05456" y="2209800"/>
            <a:ext cx="669852" cy="3296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Rectangle 14"/>
          <p:cNvSpPr/>
          <p:nvPr/>
        </p:nvSpPr>
        <p:spPr>
          <a:xfrm>
            <a:off x="597815" y="4405746"/>
            <a:ext cx="5304221" cy="1162542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TextBox 9"/>
          <p:cNvSpPr txBox="1"/>
          <p:nvPr/>
        </p:nvSpPr>
        <p:spPr>
          <a:xfrm>
            <a:off x="6947767" y="2230512"/>
            <a:ext cx="1352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Outputs/read-outs</a:t>
            </a:r>
            <a:endParaRPr lang="en-SG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05456" y="2785730"/>
            <a:ext cx="669852" cy="3296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TextBox 11"/>
          <p:cNvSpPr txBox="1"/>
          <p:nvPr/>
        </p:nvSpPr>
        <p:spPr>
          <a:xfrm>
            <a:off x="6998060" y="2806996"/>
            <a:ext cx="7239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Datasets</a:t>
            </a:r>
            <a:endParaRPr lang="en-SG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1638" y="1104230"/>
            <a:ext cx="6438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chemeClr val="tx1"/>
                </a:solidFill>
                <a:latin typeface="+mn-lt"/>
              </a:rPr>
              <a:t>Our workflow for disease risk estimation using machine learning: </a:t>
            </a:r>
            <a:endParaRPr lang="en-SG" sz="1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1638" y="5842676"/>
            <a:ext cx="8489755" cy="830997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 algn="l"/>
            <a:r>
              <a:rPr lang="en-US" sz="1600" b="1" dirty="0" smtClean="0">
                <a:solidFill>
                  <a:schemeClr val="tx1"/>
                </a:solidFill>
                <a:latin typeface="Georgia" pitchFamily="18" charset="0"/>
              </a:rPr>
              <a:t>	Type 2 diabetes (T2D) dataset</a:t>
            </a:r>
          </a:p>
          <a:p>
            <a:pPr marL="514350" indent="-514350" algn="l"/>
            <a:r>
              <a:rPr lang="en-SG" sz="1600" dirty="0" smtClean="0">
                <a:solidFill>
                  <a:schemeClr val="tx1"/>
                </a:solidFill>
                <a:latin typeface="Georgia" pitchFamily="18" charset="0"/>
                <a:cs typeface="Calibri" pitchFamily="34" charset="0"/>
              </a:rPr>
              <a:t>	Malaysians  living in Singapore:  533 cases, 1,064 controls </a:t>
            </a:r>
          </a:p>
          <a:p>
            <a:pPr marL="514350" indent="-514350" algn="l"/>
            <a:r>
              <a:rPr lang="en-SG" sz="1600" dirty="0" smtClean="0">
                <a:solidFill>
                  <a:schemeClr val="tx1"/>
                </a:solidFill>
                <a:latin typeface="Georgia" pitchFamily="18" charset="0"/>
                <a:cs typeface="Calibri" pitchFamily="34" charset="0"/>
              </a:rPr>
              <a:t>	557,824 SNPs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4065" y="4453246"/>
            <a:ext cx="3634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Prediction and classification of unknown</a:t>
            </a:r>
            <a:endParaRPr lang="en-SG" sz="1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2" name="Text Box 4"/>
          <p:cNvSpPr txBox="1">
            <a:spLocks noChangeArrowheads="1"/>
          </p:cNvSpPr>
          <p:nvPr/>
        </p:nvSpPr>
        <p:spPr bwMode="auto">
          <a:xfrm>
            <a:off x="357126" y="409903"/>
            <a:ext cx="51923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6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latin typeface="Arial" charset="0"/>
                <a:cs typeface="Arial" charset="0"/>
              </a:rPr>
              <a:t>Lawrence Wee, Ph.D.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Principal Investigator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Genome Analysis and Systems Biology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jklwee@i2r.a-star.edu.sg</a:t>
            </a:r>
            <a:endParaRPr lang="en-US" sz="14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35956" y="1591294"/>
            <a:ext cx="806166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35954" y="1864426"/>
            <a:ext cx="5113507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/>
            <a:r>
              <a:rPr lang="en-US" sz="2000" b="1" u="sng" dirty="0" smtClean="0">
                <a:solidFill>
                  <a:schemeClr val="tx1"/>
                </a:solidFill>
                <a:latin typeface="+mn-lt"/>
              </a:rPr>
              <a:t>Team:</a:t>
            </a:r>
          </a:p>
          <a:p>
            <a:pPr marL="342900" indent="-342900" algn="l"/>
            <a:r>
              <a:rPr lang="en-US" sz="1400" b="1" dirty="0" err="1" smtClean="0">
                <a:solidFill>
                  <a:schemeClr val="tx1"/>
                </a:solidFill>
                <a:latin typeface="+mn-lt"/>
              </a:rPr>
              <a:t>Srinath</a:t>
            </a:r>
            <a:r>
              <a:rPr lang="en-US" sz="14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  <a:latin typeface="+mn-lt"/>
              </a:rPr>
              <a:t>Sridharan</a:t>
            </a:r>
            <a:r>
              <a:rPr lang="en-US" sz="1400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1400" dirty="0" err="1" smtClean="0">
                <a:solidFill>
                  <a:schemeClr val="tx1"/>
                </a:solidFill>
                <a:latin typeface="+mn-lt"/>
              </a:rPr>
              <a:t>Ph.D</a:t>
            </a:r>
            <a:endParaRPr lang="en-US" sz="1400" dirty="0" smtClean="0">
              <a:solidFill>
                <a:schemeClr val="tx1"/>
              </a:solidFill>
              <a:latin typeface="+mn-lt"/>
            </a:endParaRP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Mathematical modeling, non-linear dynamics</a:t>
            </a:r>
          </a:p>
          <a:p>
            <a:pPr marL="342900" indent="-342900" algn="l"/>
            <a:endParaRPr lang="en-US" sz="1400" dirty="0" smtClean="0">
              <a:solidFill>
                <a:schemeClr val="tx1"/>
              </a:solidFill>
              <a:latin typeface="+mn-lt"/>
            </a:endParaRPr>
          </a:p>
          <a:p>
            <a:pPr marL="342900" indent="-342900" algn="l"/>
            <a:r>
              <a:rPr lang="en-US" sz="1400" b="1" dirty="0" err="1" smtClean="0">
                <a:solidFill>
                  <a:schemeClr val="tx1"/>
                </a:solidFill>
                <a:latin typeface="+mn-lt"/>
              </a:rPr>
              <a:t>Nanying</a:t>
            </a:r>
            <a:r>
              <a:rPr lang="en-US" sz="1400" b="1" dirty="0" smtClean="0">
                <a:solidFill>
                  <a:schemeClr val="tx1"/>
                </a:solidFill>
                <a:latin typeface="+mn-lt"/>
              </a:rPr>
              <a:t> Liang</a:t>
            </a:r>
            <a:r>
              <a:rPr lang="en-US" sz="1400" dirty="0" smtClean="0">
                <a:solidFill>
                  <a:schemeClr val="tx1"/>
                </a:solidFill>
                <a:latin typeface="+mn-lt"/>
              </a:rPr>
              <a:t>, Ph.D.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Machine learning, computational genomics</a:t>
            </a:r>
          </a:p>
          <a:p>
            <a:pPr marL="342900" indent="-342900" algn="l"/>
            <a:endParaRPr lang="en-US" sz="1400" dirty="0" smtClean="0">
              <a:solidFill>
                <a:schemeClr val="tx1"/>
              </a:solidFill>
              <a:latin typeface="+mn-lt"/>
            </a:endParaRPr>
          </a:p>
          <a:p>
            <a:pPr marL="342900" indent="-342900" algn="l"/>
            <a:r>
              <a:rPr lang="en-US" sz="1400" b="1" dirty="0" err="1" smtClean="0">
                <a:solidFill>
                  <a:schemeClr val="tx1"/>
                </a:solidFill>
                <a:latin typeface="+mn-lt"/>
              </a:rPr>
              <a:t>Yongli</a:t>
            </a:r>
            <a:r>
              <a:rPr lang="en-US" sz="14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  <a:latin typeface="+mn-lt"/>
              </a:rPr>
              <a:t>Hu</a:t>
            </a:r>
            <a:r>
              <a:rPr lang="en-US" sz="1400" dirty="0" smtClean="0">
                <a:solidFill>
                  <a:schemeClr val="tx1"/>
                </a:solidFill>
                <a:latin typeface="+mn-lt"/>
              </a:rPr>
              <a:t>, Ph.D.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Machine learning, computational genomics</a:t>
            </a:r>
          </a:p>
          <a:p>
            <a:pPr marL="342900" indent="-342900" algn="l"/>
            <a:endParaRPr lang="en-US" sz="1400" dirty="0" smtClean="0">
              <a:solidFill>
                <a:schemeClr val="tx1"/>
              </a:solidFill>
              <a:latin typeface="+mn-lt"/>
            </a:endParaRPr>
          </a:p>
          <a:p>
            <a:pPr marL="342900" indent="-342900" algn="l"/>
            <a:r>
              <a:rPr lang="en-US" sz="1400" b="1" dirty="0" smtClean="0">
                <a:solidFill>
                  <a:schemeClr val="tx1"/>
                </a:solidFill>
                <a:latin typeface="+mn-lt"/>
              </a:rPr>
              <a:t>James </a:t>
            </a:r>
            <a:r>
              <a:rPr lang="en-US" sz="1400" b="1" dirty="0" err="1" smtClean="0">
                <a:solidFill>
                  <a:schemeClr val="tx1"/>
                </a:solidFill>
                <a:latin typeface="+mn-lt"/>
              </a:rPr>
              <a:t>Mah</a:t>
            </a:r>
            <a:r>
              <a:rPr lang="en-US" sz="1400" b="1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1400" dirty="0" smtClean="0">
                <a:solidFill>
                  <a:schemeClr val="tx1"/>
                </a:solidFill>
                <a:latin typeface="+mn-lt"/>
              </a:rPr>
              <a:t>MBBS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Medical liaison, vital signs analysis, 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cardiovascular disorders</a:t>
            </a:r>
          </a:p>
          <a:p>
            <a:pPr marL="342900" indent="-342900" algn="l"/>
            <a:endParaRPr lang="en-SG" sz="140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05052" y="1864426"/>
            <a:ext cx="3792564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/>
            <a:r>
              <a:rPr lang="en-US" sz="2000" b="1" u="sng" dirty="0" smtClean="0">
                <a:solidFill>
                  <a:schemeClr val="tx1"/>
                </a:solidFill>
                <a:latin typeface="+mn-lt"/>
              </a:rPr>
              <a:t>Collaborators: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National University of Singapore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Duke-NUS 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Massachusetts General Hospital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Harvard Medical School, MIT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National Cancer Center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Singapore General Hospital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National University Hospital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Systems Biology Institute (Tokyo)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Singapore Institute for Clinical Sciences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Genome Institute of Singapore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Nestle</a:t>
            </a:r>
          </a:p>
          <a:p>
            <a:pPr marL="342900" indent="-342900" algn="l"/>
            <a:r>
              <a:rPr lang="en-US" sz="1400" dirty="0" smtClean="0">
                <a:solidFill>
                  <a:schemeClr val="tx1"/>
                </a:solidFill>
                <a:latin typeface="+mn-lt"/>
              </a:rPr>
              <a:t>Procter &amp; Gamble</a:t>
            </a:r>
          </a:p>
          <a:p>
            <a:pPr marL="342900" indent="-342900" algn="l"/>
            <a:endParaRPr lang="en-US" sz="1400" dirty="0" smtClean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91638" y="346841"/>
            <a:ext cx="8074440" cy="840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dirty="0" smtClean="0">
                <a:solidFill>
                  <a:schemeClr val="tx1"/>
                </a:solidFill>
                <a:latin typeface="Georgia" pitchFamily="18" charset="0"/>
                <a:ea typeface="+mj-ea"/>
                <a:cs typeface="+mj-cs"/>
              </a:rPr>
              <a:t>Collaboration</a:t>
            </a:r>
            <a:endParaRPr kumimoji="0" lang="en-SG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1638" y="1187355"/>
            <a:ext cx="807444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Georgia" pitchFamily="18" charset="0"/>
              </a:rPr>
              <a:t>Data analysis using machine learning and systems biology methods.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Disease risk estimation? Gene and functional networks? Heterogeneous datasets (imaging, genetics, vital signs etc)?</a:t>
            </a:r>
            <a:endParaRPr lang="en-SG" sz="2400" dirty="0" smtClean="0">
              <a:solidFill>
                <a:schemeClr val="tx2">
                  <a:lumMod val="75000"/>
                </a:schemeClr>
              </a:solidFill>
              <a:latin typeface="Georgia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SG" sz="2400" dirty="0" smtClean="0">
              <a:solidFill>
                <a:schemeClr val="tx2">
                  <a:lumMod val="75000"/>
                </a:schemeClr>
              </a:solidFill>
              <a:latin typeface="Georgia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Georgia" pitchFamily="18" charset="0"/>
              </a:rPr>
              <a:t>Interest for stroke GWAS research  in Singapore.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New cohorts, new studies?</a:t>
            </a:r>
            <a:endParaRPr lang="en-SG" sz="2400" dirty="0" smtClean="0">
              <a:solidFill>
                <a:schemeClr val="tx2">
                  <a:lumMod val="75000"/>
                </a:schemeClr>
              </a:solidFill>
              <a:latin typeface="Georgia" pitchFamily="18" charset="0"/>
            </a:endParaRPr>
          </a:p>
          <a:p>
            <a:pPr marL="342900" indent="-342900" algn="l"/>
            <a:endParaRPr lang="en-SG" sz="2000" dirty="0" smtClean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2" descr="FP1&amp;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198"/>
          <a:stretch>
            <a:fillRect/>
          </a:stretch>
        </p:blipFill>
        <p:spPr bwMode="auto">
          <a:xfrm>
            <a:off x="0" y="3071810"/>
            <a:ext cx="9144000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7572" name="Text Box 4"/>
          <p:cNvSpPr txBox="1">
            <a:spLocks noChangeArrowheads="1"/>
          </p:cNvSpPr>
          <p:nvPr/>
        </p:nvSpPr>
        <p:spPr bwMode="auto">
          <a:xfrm>
            <a:off x="4440395" y="409903"/>
            <a:ext cx="445135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6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Lawrence Wee, 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Ph.D.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Principal Investigator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jklwee@i2r.a-star.edu.sg</a:t>
            </a:r>
            <a:endParaRPr lang="en-US" sz="20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 Background">
  <a:themeElements>
    <a:clrScheme name="ASTAR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DA3E39"/>
      </a:accent1>
      <a:accent2>
        <a:srgbClr val="1C3C7C"/>
      </a:accent2>
      <a:accent3>
        <a:srgbClr val="A9CE33"/>
      </a:accent3>
      <a:accent4>
        <a:srgbClr val="B3B3B3"/>
      </a:accent4>
      <a:accent5>
        <a:srgbClr val="581E91"/>
      </a:accent5>
      <a:accent6>
        <a:srgbClr val="2D2D8A"/>
      </a:accent6>
      <a:hlink>
        <a:srgbClr val="009999"/>
      </a:hlink>
      <a:folHlink>
        <a:srgbClr val="99CC00"/>
      </a:folHlink>
    </a:clrScheme>
    <a:fontScheme name="Cover Slide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Cover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ver Slide">
  <a:themeElements>
    <a:clrScheme name="ASTAR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DA3E39"/>
      </a:accent1>
      <a:accent2>
        <a:srgbClr val="1C3C7C"/>
      </a:accent2>
      <a:accent3>
        <a:srgbClr val="A9CE33"/>
      </a:accent3>
      <a:accent4>
        <a:srgbClr val="B3B3B3"/>
      </a:accent4>
      <a:accent5>
        <a:srgbClr val="581E91"/>
      </a:accent5>
      <a:accent6>
        <a:srgbClr val="2D2D8A"/>
      </a:accent6>
      <a:hlink>
        <a:srgbClr val="009999"/>
      </a:hlink>
      <a:folHlink>
        <a:srgbClr val="99CC00"/>
      </a:folHlink>
    </a:clrScheme>
    <a:fontScheme name="Cover Slide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Cover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White Background">
  <a:themeElements>
    <a:clrScheme name="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D93D39"/>
      </a:accent1>
      <a:accent2>
        <a:srgbClr val="333399"/>
      </a:accent2>
      <a:accent3>
        <a:srgbClr val="FFFFFF"/>
      </a:accent3>
      <a:accent4>
        <a:srgbClr val="DADADA"/>
      </a:accent4>
      <a:accent5>
        <a:srgbClr val="E9AFAE"/>
      </a:accent5>
      <a:accent6>
        <a:srgbClr val="2D2D8A"/>
      </a:accent6>
      <a:hlink>
        <a:srgbClr val="009999"/>
      </a:hlink>
      <a:folHlink>
        <a:srgbClr val="99CC00"/>
      </a:folHlink>
    </a:clrScheme>
    <a:fontScheme name="White w/banner">
      <a:majorFont>
        <a:latin typeface="Gill Sans Light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White w/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Cover Slide">
  <a:themeElements>
    <a:clrScheme name="ASTAR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DA3E39"/>
      </a:accent1>
      <a:accent2>
        <a:srgbClr val="1C3C7C"/>
      </a:accent2>
      <a:accent3>
        <a:srgbClr val="A9CE33"/>
      </a:accent3>
      <a:accent4>
        <a:srgbClr val="B3B3B3"/>
      </a:accent4>
      <a:accent5>
        <a:srgbClr val="581E91"/>
      </a:accent5>
      <a:accent6>
        <a:srgbClr val="2D2D8A"/>
      </a:accent6>
      <a:hlink>
        <a:srgbClr val="009999"/>
      </a:hlink>
      <a:folHlink>
        <a:srgbClr val="99CC00"/>
      </a:folHlink>
    </a:clrScheme>
    <a:fontScheme name="Cover Slide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=""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=""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Cover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Black Background">
  <a:themeElements>
    <a:clrScheme name="ASTAR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DA3E39"/>
      </a:accent1>
      <a:accent2>
        <a:srgbClr val="1C3C7C"/>
      </a:accent2>
      <a:accent3>
        <a:srgbClr val="A9CE33"/>
      </a:accent3>
      <a:accent4>
        <a:srgbClr val="B3B3B3"/>
      </a:accent4>
      <a:accent5>
        <a:srgbClr val="581E91"/>
      </a:accent5>
      <a:accent6>
        <a:srgbClr val="2D2D8A"/>
      </a:accent6>
      <a:hlink>
        <a:srgbClr val="009999"/>
      </a:hlink>
      <a:folHlink>
        <a:srgbClr val="99CC00"/>
      </a:folHlink>
    </a:clrScheme>
    <a:fontScheme name="Cover Slide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=""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=""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Cover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White Background">
  <a:themeElements>
    <a:clrScheme name="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D93D39"/>
      </a:accent1>
      <a:accent2>
        <a:srgbClr val="333399"/>
      </a:accent2>
      <a:accent3>
        <a:srgbClr val="FFFFFF"/>
      </a:accent3>
      <a:accent4>
        <a:srgbClr val="DADADA"/>
      </a:accent4>
      <a:accent5>
        <a:srgbClr val="E9AFAE"/>
      </a:accent5>
      <a:accent6>
        <a:srgbClr val="2D2D8A"/>
      </a:accent6>
      <a:hlink>
        <a:srgbClr val="009999"/>
      </a:hlink>
      <a:folHlink>
        <a:srgbClr val="99CC00"/>
      </a:folHlink>
    </a:clrScheme>
    <a:fontScheme name="White w/banner">
      <a:majorFont>
        <a:latin typeface="Gill Sans Light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=""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=""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White w/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11002</TotalTime>
  <Pages>0</Pages>
  <Words>1651</Words>
  <Characters>0</Characters>
  <Application>Microsoft Office PowerPoint</Application>
  <PresentationFormat>On-screen Show (4:3)</PresentationFormat>
  <Lines>0</Lines>
  <Paragraphs>347</Paragraphs>
  <Slides>25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25</vt:i4>
      </vt:variant>
    </vt:vector>
  </HeadingPairs>
  <TitlesOfParts>
    <vt:vector size="51" baseType="lpstr">
      <vt:lpstr>Arial</vt:lpstr>
      <vt:lpstr>Georgia</vt:lpstr>
      <vt:lpstr>Calibri</vt:lpstr>
      <vt:lpstr>Gill Sans</vt:lpstr>
      <vt:lpstr>ヒラギノ角ゴ ProN W3</vt:lpstr>
      <vt:lpstr>Gill Sans MT Pro Book</vt:lpstr>
      <vt:lpstr>Gill Sans Light</vt:lpstr>
      <vt:lpstr>MS PGothic</vt:lpstr>
      <vt:lpstr>Times</vt:lpstr>
      <vt:lpstr>Tahoma</vt:lpstr>
      <vt:lpstr>Wingdings</vt:lpstr>
      <vt:lpstr>SimSun</vt:lpstr>
      <vt:lpstr>Times New Roman</vt:lpstr>
      <vt:lpstr>Gill Sans MT Pro Medium</vt:lpstr>
      <vt:lpstr>Trebuchet MS</vt:lpstr>
      <vt:lpstr>Ebrima</vt:lpstr>
      <vt:lpstr>Lucida Sans Unicode</vt:lpstr>
      <vt:lpstr>Wingdings 2</vt:lpstr>
      <vt:lpstr>Black Background</vt:lpstr>
      <vt:lpstr>Cover Slide</vt:lpstr>
      <vt:lpstr>White Background</vt:lpstr>
      <vt:lpstr>1_Cover Slide</vt:lpstr>
      <vt:lpstr>1_Black Background</vt:lpstr>
      <vt:lpstr>1_White Background</vt:lpstr>
      <vt:lpstr>Office Theme</vt:lpstr>
      <vt:lpstr>1_Office Theme</vt:lpstr>
      <vt:lpstr>Machine Learning for Stroke GWAS</vt:lpstr>
      <vt:lpstr>Slide 2</vt:lpstr>
      <vt:lpstr>Slide 3</vt:lpstr>
      <vt:lpstr>Slide 4</vt:lpstr>
      <vt:lpstr>Slide 5</vt:lpstr>
      <vt:lpstr>            Big Data Analytics</vt:lpstr>
      <vt:lpstr>            Data Analytics Department</vt:lpstr>
      <vt:lpstr>Industry Engagement</vt:lpstr>
      <vt:lpstr>Slide 9</vt:lpstr>
      <vt:lpstr>Machine Learning for Biology and Healthcare</vt:lpstr>
      <vt:lpstr>Slide 11</vt:lpstr>
      <vt:lpstr>Slide 12</vt:lpstr>
      <vt:lpstr>Slide 13</vt:lpstr>
      <vt:lpstr>Slide 14</vt:lpstr>
      <vt:lpstr>The Machine Learning Landscape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Strategic Marketing</dc:creator>
  <cp:lastModifiedBy>Stephen Bevan</cp:lastModifiedBy>
  <cp:revision>558</cp:revision>
  <dcterms:created xsi:type="dcterms:W3CDTF">2014-01-03T03:33:24Z</dcterms:created>
  <dcterms:modified xsi:type="dcterms:W3CDTF">2014-12-08T11:36:39Z</dcterms:modified>
</cp:coreProperties>
</file>