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6" r:id="rId2"/>
    <p:sldId id="271" r:id="rId3"/>
    <p:sldId id="272" r:id="rId4"/>
    <p:sldId id="267" r:id="rId5"/>
    <p:sldId id="273" r:id="rId6"/>
    <p:sldId id="268" r:id="rId7"/>
    <p:sldId id="270" r:id="rId8"/>
    <p:sldId id="269" r:id="rId9"/>
    <p:sldId id="256" r:id="rId10"/>
    <p:sldId id="260" r:id="rId11"/>
    <p:sldId id="257" r:id="rId12"/>
    <p:sldId id="258" r:id="rId13"/>
    <p:sldId id="261" r:id="rId14"/>
    <p:sldId id="262" r:id="rId15"/>
    <p:sldId id="264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9653A-AD73-4041-9901-B61DA99C8B1E}" type="datetimeFigureOut">
              <a:rPr lang="fr-FR" smtClean="0"/>
              <a:pPr/>
              <a:t>08/12/2014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7A51A6-5A90-4F91-B0C4-550B6982D1FE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7A51A6-5A90-4F91-B0C4-550B6982D1FE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75 post mortem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brain</a:t>
            </a:r>
            <a:r>
              <a:rPr lang="fr-FR" baseline="0" dirty="0" smtClean="0"/>
              <a:t> tissue and 1,459 </a:t>
            </a:r>
            <a:r>
              <a:rPr lang="fr-FR" baseline="0" dirty="0" err="1" smtClean="0"/>
              <a:t>blood</a:t>
            </a:r>
            <a:r>
              <a:rPr lang="fr-FR" baseline="0" dirty="0" smtClean="0"/>
              <a:t> (</a:t>
            </a:r>
            <a:r>
              <a:rPr lang="fr-FR" baseline="0" dirty="0" err="1" smtClean="0"/>
              <a:t>schizophrenia</a:t>
            </a:r>
            <a:r>
              <a:rPr lang="fr-FR" baseline="0" dirty="0" smtClean="0"/>
              <a:t> + </a:t>
            </a:r>
            <a:r>
              <a:rPr lang="fr-FR" baseline="0" dirty="0" err="1" smtClean="0"/>
              <a:t>controls</a:t>
            </a:r>
            <a:r>
              <a:rPr lang="fr-FR" baseline="0" dirty="0" smtClean="0"/>
              <a:t>)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Methyl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Binding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Protein</a:t>
            </a:r>
            <a:r>
              <a:rPr lang="fr-FR" baseline="0" dirty="0" smtClean="0"/>
              <a:t> </a:t>
            </a:r>
            <a:r>
              <a:rPr lang="fr-FR" baseline="0" smtClean="0"/>
              <a:t>Sequencing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7A51A6-5A90-4F91-B0C4-550B6982D1FE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08/12/2014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6.emf"/><Relationship Id="rId7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7526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 sz="3600" dirty="0" smtClean="0"/>
          </a:p>
          <a:p>
            <a:pPr algn="ctr"/>
            <a:r>
              <a:rPr lang="en-US" sz="3600" dirty="0" smtClean="0"/>
              <a:t>DNA </a:t>
            </a:r>
            <a:r>
              <a:rPr lang="en-US" sz="3600" dirty="0" err="1" smtClean="0"/>
              <a:t>methylation</a:t>
            </a:r>
            <a:r>
              <a:rPr lang="en-US" sz="3600" dirty="0" smtClean="0"/>
              <a:t> &amp; cardiovascular phenotypes</a:t>
            </a:r>
            <a:endParaRPr lang="fr-FR" sz="36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55650" y="6072206"/>
            <a:ext cx="77771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fr-FR" sz="1200" dirty="0" smtClean="0">
                <a:latin typeface="Bookman Old Style" pitchFamily="18" charset="0"/>
              </a:rPr>
              <a:t>Friday </a:t>
            </a:r>
            <a:r>
              <a:rPr lang="fr-FR" sz="1200" dirty="0" err="1" smtClean="0">
                <a:latin typeface="Bookman Old Style" pitchFamily="18" charset="0"/>
              </a:rPr>
              <a:t>November</a:t>
            </a:r>
            <a:r>
              <a:rPr lang="fr-FR" sz="1200" dirty="0" smtClean="0">
                <a:latin typeface="Bookman Old Style" pitchFamily="18" charset="0"/>
              </a:rPr>
              <a:t> 7, </a:t>
            </a:r>
            <a:r>
              <a:rPr lang="fr-FR" sz="1200" dirty="0">
                <a:latin typeface="Bookman Old Style" pitchFamily="18" charset="0"/>
              </a:rPr>
              <a:t>2014 </a:t>
            </a:r>
            <a:br>
              <a:rPr lang="fr-FR" sz="1200" dirty="0">
                <a:latin typeface="Bookman Old Style" pitchFamily="18" charset="0"/>
              </a:rPr>
            </a:br>
            <a:r>
              <a:rPr lang="fr-FR" sz="1200" dirty="0">
                <a:latin typeface="Bookman Old Style" pitchFamily="18" charset="0"/>
              </a:rPr>
              <a:t> </a:t>
            </a:r>
            <a:br>
              <a:rPr lang="fr-FR" sz="1200" dirty="0">
                <a:latin typeface="Bookman Old Style" pitchFamily="18" charset="0"/>
              </a:rPr>
            </a:br>
            <a:r>
              <a:rPr lang="fr-FR" sz="1200" dirty="0" err="1">
                <a:latin typeface="Bookman Old Style" pitchFamily="18" charset="0"/>
              </a:rPr>
              <a:t>Trégouët</a:t>
            </a:r>
            <a:r>
              <a:rPr lang="fr-FR" sz="1200" dirty="0">
                <a:latin typeface="Bookman Old Style" pitchFamily="18" charset="0"/>
              </a:rPr>
              <a:t> David – david.tregouet@upmc.fr</a:t>
            </a:r>
          </a:p>
        </p:txBody>
      </p:sp>
      <p:grpSp>
        <p:nvGrpSpPr>
          <p:cNvPr id="6" name="Groupe 15"/>
          <p:cNvGrpSpPr>
            <a:grpSpLocks/>
          </p:cNvGrpSpPr>
          <p:nvPr/>
        </p:nvGrpSpPr>
        <p:grpSpPr bwMode="auto">
          <a:xfrm>
            <a:off x="0" y="0"/>
            <a:ext cx="9144000" cy="1219200"/>
            <a:chOff x="0" y="0"/>
            <a:chExt cx="9144000" cy="12192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162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cxnSp>
          <p:nvCxnSpPr>
            <p:cNvPr id="8" name="Connecteur droit 7"/>
            <p:cNvCxnSpPr/>
            <p:nvPr/>
          </p:nvCxnSpPr>
          <p:spPr>
            <a:xfrm>
              <a:off x="0" y="1219200"/>
              <a:ext cx="9144000" cy="0"/>
            </a:xfrm>
            <a:prstGeom prst="line">
              <a:avLst/>
            </a:prstGeom>
            <a:ln w="571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e 22"/>
            <p:cNvGrpSpPr>
              <a:grpSpLocks/>
            </p:cNvGrpSpPr>
            <p:nvPr/>
          </p:nvGrpSpPr>
          <p:grpSpPr bwMode="auto">
            <a:xfrm>
              <a:off x="0" y="42601"/>
              <a:ext cx="3786214" cy="1071570"/>
              <a:chOff x="-32" y="4337744"/>
              <a:chExt cx="8429684" cy="2520280"/>
            </a:xfrm>
          </p:grpSpPr>
          <p:pic>
            <p:nvPicPr>
              <p:cNvPr id="12" name="Picture 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32" y="4337744"/>
                <a:ext cx="4936091" cy="25202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Picture 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901259" y="5219030"/>
                <a:ext cx="3528393" cy="16389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" name="Picture 6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72264" y="114040"/>
              <a:ext cx="2520979" cy="1000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4" descr="pix1b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57620" y="42625"/>
              <a:ext cx="2428892" cy="110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6" cstate="print"/>
          <a:srcRect t="18004" r="3436" b="10695"/>
          <a:stretch>
            <a:fillRect/>
          </a:stretch>
        </p:blipFill>
        <p:spPr bwMode="auto">
          <a:xfrm>
            <a:off x="0" y="5961063"/>
            <a:ext cx="1344613" cy="8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 8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88325" y="5903913"/>
            <a:ext cx="9556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71472" y="3286124"/>
            <a:ext cx="77771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 dirty="0" smtClean="0"/>
          </a:p>
          <a:p>
            <a:pPr algn="ctr"/>
            <a:r>
              <a:rPr lang="en-US" dirty="0" smtClean="0"/>
              <a:t> </a:t>
            </a:r>
            <a:r>
              <a:rPr lang="en-US" b="1" dirty="0" smtClean="0"/>
              <a:t>16th Workshop of the International Stroke Genetics Consortium </a:t>
            </a:r>
            <a:endParaRPr lang="fr-FR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71604" y="130710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ZFHX3</a:t>
            </a:r>
            <a:r>
              <a:rPr lang="fr-FR" b="1" dirty="0" smtClean="0"/>
              <a:t> locus</a:t>
            </a:r>
            <a:endParaRPr lang="fr-FR" b="1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785786" y="1071546"/>
          <a:ext cx="7572428" cy="4013860"/>
        </p:xfrm>
        <a:graphic>
          <a:graphicData uri="http://schemas.openxmlformats.org/drawingml/2006/table">
            <a:tbl>
              <a:tblPr/>
              <a:tblGrid>
                <a:gridCol w="1044481"/>
                <a:gridCol w="957432"/>
                <a:gridCol w="1131511"/>
                <a:gridCol w="1305589"/>
                <a:gridCol w="1566705"/>
                <a:gridCol w="1566710"/>
              </a:tblGrid>
              <a:tr h="70387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SNP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MAF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Rsq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MAPINFO_CpG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Pvalue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888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rs756719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0.27124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0.91242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cg05972185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72972644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6.98 10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-35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888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rs7197875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0.43831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0.76364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cg09293559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72911729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3.33 10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-14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888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rs6499600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0.47661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0.68429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cg16563255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72995177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3.54 10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-12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888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rs34003787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0.0935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0.89333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cg06086177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73090646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1.52 10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-9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888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rs8048267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0.27011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0.99632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cg04990190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73096894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1.82 10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-9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888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rs73590774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0.12513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0.72145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cg05918327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72955295</a:t>
                      </a: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2.96 10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-8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888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Stroke SNP</a:t>
                      </a:r>
                      <a:endParaRPr lang="fr-FR" sz="12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29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rs879324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0.16448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0.99323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cg01744822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73100510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2.34 10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-4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5603"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Distant -31832bp  </a:t>
                      </a:r>
                      <a:r>
                        <a:rPr lang="fr-FR" sz="12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from</a:t>
                      </a:r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the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fr-FR" sz="12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CpG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site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(r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= 0.024, D’ = 0.56 </a:t>
                      </a:r>
                      <a:r>
                        <a:rPr lang="fr-FR" sz="12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wtih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fr-FR" sz="12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lead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fr-FR" sz="12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meSNP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62" marR="4762" marT="476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4" name="Connecteur droit 3"/>
          <p:cNvCxnSpPr/>
          <p:nvPr/>
        </p:nvCxnSpPr>
        <p:spPr>
          <a:xfrm>
            <a:off x="-19072" y="523852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00166" y="142852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NINJ2</a:t>
            </a:r>
            <a:r>
              <a:rPr lang="fr-FR" b="1" dirty="0" smtClean="0"/>
              <a:t> locus</a:t>
            </a:r>
            <a:endParaRPr lang="fr-FR" b="1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428595" y="928670"/>
          <a:ext cx="8358248" cy="3000394"/>
        </p:xfrm>
        <a:graphic>
          <a:graphicData uri="http://schemas.openxmlformats.org/drawingml/2006/table">
            <a:tbl>
              <a:tblPr/>
              <a:tblGrid>
                <a:gridCol w="1397036"/>
                <a:gridCol w="1097669"/>
                <a:gridCol w="952347"/>
                <a:gridCol w="1149018"/>
                <a:gridCol w="1149018"/>
                <a:gridCol w="1163260"/>
                <a:gridCol w="1449900"/>
              </a:tblGrid>
              <a:tr h="57780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SNP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MAF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Rsq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MAPINFO_CpG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Pvalue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  <a:r>
                        <a:rPr lang="fr-FR" sz="1200" b="1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r-FR" sz="12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with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the STROKE  rs11833579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23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rs34038797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0.49206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0.87663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cg01201512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740338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1.254  10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-120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0.101</a:t>
                      </a:r>
                      <a:endParaRPr lang="fr-FR" sz="1200" b="0" i="0" u="none" strike="noStrike" baseline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56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chr12:756092:D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0.15054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0.9331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cg14760797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753199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2.580 10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-42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fr-FR" sz="1200" b="0" i="0" u="none" strike="noStrike" baseline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23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rs12312948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0.37092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0.94872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cg00237010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772861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5.966 10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-29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0.162</a:t>
                      </a:r>
                      <a:endParaRPr lang="fr-FR" sz="1200" b="0" i="0" u="none" strike="noStrike" baseline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23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rs35557779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0.26955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0.8276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cg26654770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740100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5.686 10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-28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fr-FR" sz="1200" b="0" i="0" u="none" strike="noStrike" baseline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78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chr12:777112:I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0.39371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0.85352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cg03277819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772529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4.934 10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-27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fr-FR" sz="1200" b="0" i="0" u="none" strike="noStrike" baseline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23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rs11063832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0.42896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0.94135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cg16639540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716805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7.004 10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-9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fr-FR" sz="1200" b="0" i="0" u="none" strike="noStrike" baseline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23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rs12227525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0.42349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0.8001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cg03833982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685403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9.106 10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-9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0.01</a:t>
                      </a:r>
                      <a:endParaRPr lang="fr-FR" sz="1200" b="0" i="0" u="none" strike="noStrike" baseline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5" name="Connecteur droit 4"/>
          <p:cNvCxnSpPr/>
          <p:nvPr/>
        </p:nvCxnSpPr>
        <p:spPr>
          <a:xfrm>
            <a:off x="-19072" y="523852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00166" y="71414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HDAC9</a:t>
            </a:r>
            <a:r>
              <a:rPr lang="fr-FR" b="1" dirty="0" smtClean="0"/>
              <a:t> locus</a:t>
            </a:r>
            <a:endParaRPr lang="fr-FR" b="1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857224" y="1142984"/>
          <a:ext cx="7143800" cy="1973044"/>
        </p:xfrm>
        <a:graphic>
          <a:graphicData uri="http://schemas.openxmlformats.org/drawingml/2006/table">
            <a:tbl>
              <a:tblPr/>
              <a:tblGrid>
                <a:gridCol w="1220325"/>
                <a:gridCol w="1220325"/>
                <a:gridCol w="1220325"/>
                <a:gridCol w="1220325"/>
                <a:gridCol w="1220325"/>
                <a:gridCol w="1042175"/>
              </a:tblGrid>
              <a:tr h="50006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SNP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MAF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Rsq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MAPINFO_CpG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Pvalue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chr7:18778926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0.012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0.36129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cg27396284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18591072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8.165 10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-12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chr7:18879415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0.01101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0.89828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cg15014369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18393351</a:t>
                      </a: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4.756 10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-8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Stroke SNP</a:t>
                      </a:r>
                      <a:endParaRPr lang="fr-FR" sz="12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rs2107595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0.16868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0.98168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cg13420273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18810212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1.14 10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214" marR="4214" marT="42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500166" y="3766805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CDKN2B</a:t>
            </a:r>
            <a:r>
              <a:rPr lang="fr-FR" b="1" dirty="0" smtClean="0"/>
              <a:t> locus</a:t>
            </a:r>
            <a:endParaRPr lang="fr-FR" b="1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000100" y="4214818"/>
          <a:ext cx="6929486" cy="1214446"/>
        </p:xfrm>
        <a:graphic>
          <a:graphicData uri="http://schemas.openxmlformats.org/drawingml/2006/table">
            <a:tbl>
              <a:tblPr/>
              <a:tblGrid>
                <a:gridCol w="1143008"/>
                <a:gridCol w="1214445"/>
                <a:gridCol w="1214447"/>
                <a:gridCol w="1214446"/>
                <a:gridCol w="1285884"/>
                <a:gridCol w="857256"/>
              </a:tblGrid>
              <a:tr h="35719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SNP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MAF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Rsq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MAPINFO_CpG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Pvalue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rs72654298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0.015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0.9394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cg19133618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22008970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4.835 10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-5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Stroke SNP</a:t>
                      </a:r>
                      <a:endParaRPr lang="fr-FR" sz="12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Rs2383207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0.42591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latin typeface="+mn-lt"/>
                        </a:rPr>
                        <a:t>cg08390209</a:t>
                      </a:r>
                      <a:endParaRPr lang="fr-FR" sz="1200" b="0" i="0" u="none" strike="noStrike" dirty="0"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22005563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5.020 10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9" name="Connecteur droit 8"/>
          <p:cNvCxnSpPr/>
          <p:nvPr/>
        </p:nvCxnSpPr>
        <p:spPr>
          <a:xfrm>
            <a:off x="-19072" y="523852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-32" y="4071942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85918" y="71414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PITX2</a:t>
            </a:r>
            <a:r>
              <a:rPr lang="fr-FR" b="1" dirty="0" smtClean="0"/>
              <a:t> locus</a:t>
            </a:r>
            <a:endParaRPr lang="fr-FR" b="1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500034" y="500042"/>
          <a:ext cx="8358248" cy="1115101"/>
        </p:xfrm>
        <a:graphic>
          <a:graphicData uri="http://schemas.openxmlformats.org/drawingml/2006/table">
            <a:tbl>
              <a:tblPr/>
              <a:tblGrid>
                <a:gridCol w="1397036"/>
                <a:gridCol w="1097669"/>
                <a:gridCol w="952347"/>
                <a:gridCol w="1149018"/>
                <a:gridCol w="1149018"/>
                <a:gridCol w="1163260"/>
                <a:gridCol w="1449900"/>
              </a:tblGrid>
              <a:tr h="35719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SNP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MAF</a:t>
                      </a: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Rsq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MAPINFO_CpG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Pvalue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  <a:r>
                        <a:rPr lang="fr-FR" sz="1200" b="1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fr-FR" sz="12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with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the STROKE  rs6843082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23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rs142388781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0.31778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0.94357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cg19602081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111553161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1.254  10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-120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fr-FR" sz="1200" b="0" i="0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56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rs1947187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0.18458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0.9963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cg10699857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111532996</a:t>
                      </a:r>
                    </a:p>
                  </a:txBody>
                  <a:tcPr marL="4482" marR="4482" marT="44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4.623 10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-15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0.062</a:t>
                      </a:r>
                      <a:endParaRPr lang="fr-FR" sz="1200" b="0" i="0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69" marR="4469" marT="44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714480" y="2187683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ALDH2</a:t>
            </a:r>
            <a:r>
              <a:rPr lang="fr-FR" b="1" dirty="0" smtClean="0"/>
              <a:t> locus</a:t>
            </a:r>
            <a:endParaRPr lang="fr-FR" b="1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857224" y="2554048"/>
          <a:ext cx="7643866" cy="1232142"/>
        </p:xfrm>
        <a:graphic>
          <a:graphicData uri="http://schemas.openxmlformats.org/drawingml/2006/table">
            <a:tbl>
              <a:tblPr/>
              <a:tblGrid>
                <a:gridCol w="1140875"/>
                <a:gridCol w="1140875"/>
                <a:gridCol w="1140875"/>
                <a:gridCol w="1140875"/>
                <a:gridCol w="1140875"/>
                <a:gridCol w="1939491"/>
              </a:tblGrid>
              <a:tr h="2857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SNP</a:t>
                      </a: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MAF</a:t>
                      </a: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Rsq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MAPINFO_CpG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Pvalue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rs11834780</a:t>
                      </a: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0.08386</a:t>
                      </a: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0.86673</a:t>
                      </a: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cg22158248</a:t>
                      </a: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112204136</a:t>
                      </a: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1.871 10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-13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1" u="none" strike="noStrike" dirty="0" smtClean="0">
                          <a:latin typeface="+mn-lt"/>
                        </a:rPr>
                        <a:t>Stroke SNP</a:t>
                      </a: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744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dirty="0" smtClean="0">
                          <a:latin typeface="+mn-lt"/>
                        </a:rPr>
                        <a:t>rs10744777</a:t>
                      </a: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latin typeface="+mn-lt"/>
                        </a:rPr>
                        <a:t>0.30438</a:t>
                      </a:r>
                      <a:endParaRPr lang="fr-FR" sz="1200" b="0" i="0" u="none" strike="noStrike" dirty="0">
                        <a:latin typeface="+mn-lt"/>
                      </a:endParaRPr>
                    </a:p>
                  </a:txBody>
                  <a:tcPr marL="3678" marR="3678" marT="36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latin typeface="+mn-lt"/>
                        </a:rPr>
                        <a:t>0.81549</a:t>
                      </a:r>
                      <a:endParaRPr lang="fr-FR" sz="1200" b="0" i="0" u="none" strike="noStrike" dirty="0">
                        <a:latin typeface="+mn-lt"/>
                      </a:endParaRPr>
                    </a:p>
                  </a:txBody>
                  <a:tcPr marL="3678" marR="3678" marT="36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latin typeface="+mn-lt"/>
                        </a:rPr>
                        <a:t>cg26649504</a:t>
                      </a:r>
                    </a:p>
                  </a:txBody>
                  <a:tcPr marL="3678" marR="3678" marT="36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latin typeface="+mn-lt"/>
                        </a:rPr>
                        <a:t>112196397</a:t>
                      </a:r>
                    </a:p>
                  </a:txBody>
                  <a:tcPr marL="3678" marR="3678" marT="36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latin typeface="+mn-lt"/>
                        </a:rPr>
                        <a:t>2.960 10</a:t>
                      </a:r>
                      <a:r>
                        <a:rPr lang="fr-FR" sz="1200" b="0" i="0" u="none" strike="noStrike" baseline="30000" dirty="0" smtClean="0">
                          <a:latin typeface="+mn-lt"/>
                        </a:rPr>
                        <a:t>-3</a:t>
                      </a:r>
                      <a:endParaRPr lang="fr-FR" sz="1200" b="0" i="0" u="none" strike="noStrike" baseline="30000" dirty="0">
                        <a:latin typeface="+mn-lt"/>
                      </a:endParaRPr>
                    </a:p>
                  </a:txBody>
                  <a:tcPr marL="3678" marR="3678" marT="36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6"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dirty="0" smtClean="0">
                          <a:latin typeface="+mn-lt"/>
                        </a:rPr>
                        <a:t>Distant 36621bp </a:t>
                      </a:r>
                      <a:r>
                        <a:rPr lang="fr-FR" sz="1200" b="0" i="0" u="none" strike="noStrike" dirty="0" err="1" smtClean="0">
                          <a:latin typeface="+mn-lt"/>
                        </a:rPr>
                        <a:t>from</a:t>
                      </a:r>
                      <a:r>
                        <a:rPr lang="fr-FR" sz="1200" b="0" i="0" u="none" strike="noStrike" dirty="0" smtClean="0">
                          <a:latin typeface="+mn-lt"/>
                        </a:rPr>
                        <a:t> the </a:t>
                      </a:r>
                      <a:r>
                        <a:rPr lang="fr-FR" sz="1200" b="0" i="0" u="none" strike="noStrike" dirty="0" err="1" smtClean="0">
                          <a:latin typeface="+mn-lt"/>
                        </a:rPr>
                        <a:t>CpG</a:t>
                      </a:r>
                      <a:r>
                        <a:rPr lang="fr-FR" sz="1200" b="0" i="0" u="none" strike="noStrike" dirty="0" smtClean="0">
                          <a:latin typeface="+mn-lt"/>
                        </a:rPr>
                        <a:t> site </a:t>
                      </a:r>
                    </a:p>
                  </a:txBody>
                  <a:tcPr marL="4563" marR="4563" marT="45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latin typeface="+mn-lt"/>
                      </a:endParaRPr>
                    </a:p>
                  </a:txBody>
                  <a:tcPr marL="3678" marR="3678" marT="36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latin typeface="+mn-lt"/>
                      </a:endParaRPr>
                    </a:p>
                  </a:txBody>
                  <a:tcPr marL="3678" marR="3678" marT="36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latin typeface="+mn-lt"/>
                      </a:endParaRPr>
                    </a:p>
                  </a:txBody>
                  <a:tcPr marL="3678" marR="3678" marT="36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latin typeface="+mn-lt"/>
                      </a:endParaRPr>
                    </a:p>
                  </a:txBody>
                  <a:tcPr marL="3678" marR="3678" marT="36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baseline="30000" dirty="0">
                        <a:latin typeface="+mn-lt"/>
                      </a:endParaRPr>
                    </a:p>
                  </a:txBody>
                  <a:tcPr marL="3678" marR="3678" marT="36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1571604" y="4429132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MMP12</a:t>
            </a:r>
            <a:r>
              <a:rPr lang="fr-FR" b="1" dirty="0" smtClean="0"/>
              <a:t> locus</a:t>
            </a:r>
            <a:endParaRPr lang="fr-FR" b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785786" y="4643446"/>
          <a:ext cx="7572428" cy="1785950"/>
        </p:xfrm>
        <a:graphic>
          <a:graphicData uri="http://schemas.openxmlformats.org/drawingml/2006/table">
            <a:tbl>
              <a:tblPr/>
              <a:tblGrid>
                <a:gridCol w="1196173"/>
                <a:gridCol w="1196173"/>
                <a:gridCol w="1196173"/>
                <a:gridCol w="1196173"/>
                <a:gridCol w="1196173"/>
                <a:gridCol w="1591563"/>
              </a:tblGrid>
              <a:tr h="43027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SNP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MAF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Rsq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MAPINFO_CpG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Pvalue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10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chr11:102697062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0.0137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0.86931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cg15619439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102700944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1.022 10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-97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chr11:102753072:I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0.0334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0.53676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cg15124926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102702624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1.017 10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-8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Stroke SNP</a:t>
                      </a:r>
                      <a:endParaRPr lang="fr-FR" sz="12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dirty="0" smtClean="0">
                          <a:latin typeface="+mn-lt"/>
                        </a:rPr>
                        <a:t>rs660599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0.1928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0.9930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dirty="0" smtClean="0">
                          <a:latin typeface="+mn-lt"/>
                        </a:rPr>
                        <a:t>cg09615874</a:t>
                      </a: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102706606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7.45 10</a:t>
                      </a:r>
                      <a:r>
                        <a:rPr lang="fr-FR" sz="1200" b="0" i="0" u="none" strike="noStrike" baseline="300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-2</a:t>
                      </a:r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314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Distant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23151bp </a:t>
                      </a:r>
                      <a:r>
                        <a:rPr lang="fr-FR" sz="12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from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the </a:t>
                      </a:r>
                      <a:r>
                        <a:rPr lang="fr-FR" sz="12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CpG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site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194" marR="4194" marT="4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10" name="Connecteur droit 9"/>
          <p:cNvCxnSpPr/>
          <p:nvPr/>
        </p:nvCxnSpPr>
        <p:spPr>
          <a:xfrm>
            <a:off x="-19072" y="500042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-32" y="2571744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-32" y="4857760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cteur droit 11"/>
          <p:cNvCxnSpPr/>
          <p:nvPr/>
        </p:nvCxnSpPr>
        <p:spPr>
          <a:xfrm>
            <a:off x="0" y="2424350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9"/>
          <p:cNvSpPr txBox="1">
            <a:spLocks noChangeArrowheads="1"/>
          </p:cNvSpPr>
          <p:nvPr/>
        </p:nvSpPr>
        <p:spPr bwMode="auto">
          <a:xfrm>
            <a:off x="1447800" y="2043350"/>
            <a:ext cx="624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b="1" dirty="0" err="1"/>
              <a:t>Experimental</a:t>
            </a:r>
            <a:r>
              <a:rPr lang="fr-FR" b="1" dirty="0"/>
              <a:t> MWAS Validation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28596" y="2638664"/>
            <a:ext cx="8286750" cy="8617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 err="1" smtClean="0"/>
              <a:t>Methylation</a:t>
            </a:r>
            <a:r>
              <a:rPr lang="en-US" sz="1600" dirty="0" smtClean="0"/>
              <a:t>-specific PCR </a:t>
            </a:r>
            <a:r>
              <a:rPr lang="fr-FR" sz="1600" dirty="0" smtClean="0">
                <a:latin typeface="+mn-lt"/>
                <a:ea typeface="Batang" pitchFamily="18" charset="-127"/>
                <a:cs typeface="AngsanaUPC" pitchFamily="18" charset="-34"/>
              </a:rPr>
              <a:t>or 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bisulfite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sequencing</a:t>
            </a:r>
            <a:endParaRPr lang="fr-FR" sz="1600" dirty="0">
              <a:latin typeface="+mn-lt"/>
              <a:ea typeface="Batang" pitchFamily="18" charset="-127"/>
              <a:cs typeface="AngsanaUPC" pitchFamily="18" charset="-34"/>
            </a:endParaRPr>
          </a:p>
          <a:p>
            <a:pPr>
              <a:defRPr/>
            </a:pP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	in the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circulating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cells</a:t>
            </a:r>
            <a:endParaRPr lang="fr-FR" sz="1600" dirty="0">
              <a:latin typeface="+mn-lt"/>
              <a:ea typeface="Batang" pitchFamily="18" charset="-127"/>
              <a:cs typeface="AngsanaUPC" pitchFamily="18" charset="-34"/>
            </a:endParaRPr>
          </a:p>
          <a:p>
            <a:pPr>
              <a:defRPr/>
            </a:pP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	in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specific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target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cells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relevant to the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studied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phenotype</a:t>
            </a:r>
            <a:endParaRPr lang="fr-FR" sz="1600" dirty="0">
              <a:latin typeface="+mn-lt"/>
              <a:ea typeface="Batang" pitchFamily="18" charset="-127"/>
              <a:cs typeface="AngsanaUPC" pitchFamily="18" charset="-34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00034" y="5657695"/>
            <a:ext cx="8643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Statistical</a:t>
            </a:r>
            <a:r>
              <a:rPr lang="fr-FR" dirty="0" smtClean="0"/>
              <a:t> Challenges to</a:t>
            </a:r>
          </a:p>
          <a:p>
            <a:pPr>
              <a:buFontTx/>
              <a:buChar char="-"/>
            </a:pPr>
            <a:r>
              <a:rPr lang="fr-FR" dirty="0" smtClean="0"/>
              <a:t> </a:t>
            </a:r>
            <a:r>
              <a:rPr lang="fr-FR" dirty="0" err="1" smtClean="0"/>
              <a:t>efficiency</a:t>
            </a:r>
            <a:r>
              <a:rPr lang="fr-FR" dirty="0" smtClean="0"/>
              <a:t> </a:t>
            </a:r>
            <a:r>
              <a:rPr lang="fr-FR" dirty="0" err="1" smtClean="0"/>
              <a:t>handle</a:t>
            </a:r>
            <a:r>
              <a:rPr lang="fr-FR" dirty="0" smtClean="0"/>
              <a:t> multiple </a:t>
            </a:r>
            <a:r>
              <a:rPr lang="fr-FR" dirty="0" err="1" smtClean="0"/>
              <a:t>CpG</a:t>
            </a:r>
            <a:r>
              <a:rPr lang="fr-FR" dirty="0" smtClean="0"/>
              <a:t> probes </a:t>
            </a:r>
            <a:r>
              <a:rPr lang="fr-FR" dirty="0" err="1" smtClean="0"/>
              <a:t>at</a:t>
            </a:r>
            <a:r>
              <a:rPr lang="fr-FR" dirty="0" smtClean="0"/>
              <a:t> a locus</a:t>
            </a:r>
          </a:p>
          <a:p>
            <a:pPr>
              <a:buFontTx/>
              <a:buChar char="-"/>
            </a:pPr>
            <a:r>
              <a:rPr lang="fr-FR" dirty="0" smtClean="0"/>
              <a:t> </a:t>
            </a:r>
            <a:r>
              <a:rPr lang="fr-FR" dirty="0" err="1" smtClean="0"/>
              <a:t>efficiency</a:t>
            </a:r>
            <a:r>
              <a:rPr lang="fr-FR" dirty="0" smtClean="0"/>
              <a:t> </a:t>
            </a:r>
            <a:r>
              <a:rPr lang="fr-FR" dirty="0" err="1" smtClean="0"/>
              <a:t>address</a:t>
            </a:r>
            <a:r>
              <a:rPr lang="fr-FR" dirty="0" smtClean="0"/>
              <a:t> the non-</a:t>
            </a:r>
            <a:r>
              <a:rPr lang="fr-FR" dirty="0" err="1" smtClean="0"/>
              <a:t>Gaussian</a:t>
            </a:r>
            <a:r>
              <a:rPr lang="fr-FR" dirty="0" smtClean="0"/>
              <a:t> distribution of </a:t>
            </a:r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 smtClean="0"/>
              <a:t>CpG</a:t>
            </a:r>
            <a:r>
              <a:rPr lang="fr-FR" dirty="0" smtClean="0"/>
              <a:t> data</a:t>
            </a:r>
          </a:p>
          <a:p>
            <a:pPr>
              <a:buFontTx/>
              <a:buChar char="-"/>
            </a:pPr>
            <a:r>
              <a:rPr lang="fr-FR" dirty="0" smtClean="0"/>
              <a:t> …… </a:t>
            </a:r>
            <a:endParaRPr lang="fr-FR" dirty="0"/>
          </a:p>
        </p:txBody>
      </p:sp>
      <p:cxnSp>
        <p:nvCxnSpPr>
          <p:cNvPr id="18" name="Connecteur droit 17"/>
          <p:cNvCxnSpPr/>
          <p:nvPr/>
        </p:nvCxnSpPr>
        <p:spPr>
          <a:xfrm>
            <a:off x="0" y="380976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9"/>
          <p:cNvSpPr txBox="1">
            <a:spLocks noChangeArrowheads="1"/>
          </p:cNvSpPr>
          <p:nvPr/>
        </p:nvSpPr>
        <p:spPr bwMode="auto">
          <a:xfrm>
            <a:off x="1447800" y="-24"/>
            <a:ext cx="624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b="1" dirty="0" smtClean="0"/>
              <a:t>H450K </a:t>
            </a:r>
            <a:r>
              <a:rPr lang="fr-FR" b="1" dirty="0" err="1" smtClean="0"/>
              <a:t>based</a:t>
            </a:r>
            <a:r>
              <a:rPr lang="fr-FR" b="1" dirty="0" smtClean="0"/>
              <a:t> MWAS </a:t>
            </a:r>
            <a:r>
              <a:rPr lang="fr-FR" b="1" dirty="0" err="1" smtClean="0"/>
              <a:t>approach</a:t>
            </a:r>
            <a:endParaRPr lang="fr-FR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142844" y="452414"/>
            <a:ext cx="828675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 smtClean="0"/>
              <a:t>A powerful tool  to  complement the common/rare variants analyses</a:t>
            </a:r>
          </a:p>
          <a:p>
            <a:pPr>
              <a:defRPr/>
            </a:pPr>
            <a:r>
              <a:rPr lang="en-US" sz="1600" dirty="0" smtClean="0">
                <a:latin typeface="+mn-lt"/>
                <a:ea typeface="Batang" pitchFamily="18" charset="-127"/>
                <a:cs typeface="AngsanaUPC" pitchFamily="18" charset="-34"/>
              </a:rPr>
              <a:t>Either in specific cells type or whole blood if one accepts that the latter serves as a mirror of some more localized mechanism:</a:t>
            </a:r>
          </a:p>
          <a:p>
            <a:pPr>
              <a:defRPr/>
            </a:pPr>
            <a:endParaRPr lang="en-US" sz="1600" dirty="0" smtClean="0">
              <a:ea typeface="Batang" pitchFamily="18" charset="-127"/>
              <a:cs typeface="AngsanaUPC" pitchFamily="18" charset="-34"/>
            </a:endParaRPr>
          </a:p>
          <a:p>
            <a:pPr>
              <a:defRPr/>
            </a:pPr>
            <a:r>
              <a:rPr lang="en-US" sz="1600" dirty="0" smtClean="0"/>
              <a:t>Van den </a:t>
            </a:r>
            <a:r>
              <a:rPr lang="en-US" sz="1600" dirty="0" err="1" smtClean="0"/>
              <a:t>Oord</a:t>
            </a:r>
            <a:r>
              <a:rPr lang="en-US" sz="1600" dirty="0" smtClean="0"/>
              <a:t> et al. (San Diego ASHG 2014) :</a:t>
            </a:r>
            <a:br>
              <a:rPr lang="en-US" sz="1600" dirty="0" smtClean="0"/>
            </a:br>
            <a:r>
              <a:rPr lang="en-US" sz="1600" dirty="0" smtClean="0"/>
              <a:t> ~</a:t>
            </a:r>
            <a:r>
              <a:rPr lang="en-US" sz="1600" b="1" dirty="0" smtClean="0"/>
              <a:t>65% concordance between Brain &amp; Blood SNP-</a:t>
            </a:r>
            <a:r>
              <a:rPr lang="en-US" sz="1600" b="1" dirty="0" err="1" smtClean="0"/>
              <a:t>CpG</a:t>
            </a:r>
            <a:r>
              <a:rPr lang="en-US" sz="1600" b="1" dirty="0" smtClean="0"/>
              <a:t> associations</a:t>
            </a:r>
          </a:p>
          <a:p>
            <a:pPr>
              <a:defRPr/>
            </a:pPr>
            <a:endParaRPr lang="fr-FR" sz="1600" dirty="0">
              <a:latin typeface="+mn-lt"/>
              <a:ea typeface="Batang" pitchFamily="18" charset="-127"/>
              <a:cs typeface="AngsanaUPC" pitchFamily="18" charset="-34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32" y="5538629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9"/>
          <p:cNvSpPr txBox="1">
            <a:spLocks noChangeArrowheads="1"/>
          </p:cNvSpPr>
          <p:nvPr/>
        </p:nvSpPr>
        <p:spPr bwMode="auto">
          <a:xfrm>
            <a:off x="1447832" y="5157629"/>
            <a:ext cx="624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b="1" dirty="0" err="1" smtClean="0"/>
              <a:t>Remaining</a:t>
            </a:r>
            <a:r>
              <a:rPr lang="fr-FR" b="1" dirty="0" smtClean="0"/>
              <a:t> Challenges</a:t>
            </a:r>
            <a:endParaRPr lang="fr-FR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99970" y="4014621"/>
            <a:ext cx="864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Similar</a:t>
            </a:r>
            <a:r>
              <a:rPr lang="fr-FR" dirty="0" smtClean="0"/>
              <a:t> issues </a:t>
            </a:r>
            <a:r>
              <a:rPr lang="fr-FR" dirty="0" err="1" smtClean="0"/>
              <a:t>with</a:t>
            </a:r>
            <a:r>
              <a:rPr lang="fr-FR" dirty="0" smtClean="0"/>
              <a:t> the </a:t>
            </a:r>
            <a:r>
              <a:rPr lang="fr-FR" dirty="0" err="1" smtClean="0"/>
              <a:t>interpretation</a:t>
            </a:r>
            <a:r>
              <a:rPr lang="fr-FR" dirty="0" smtClean="0"/>
              <a:t> of GWAS/MWAS as GWAS/GWES  (LD </a:t>
            </a:r>
            <a:r>
              <a:rPr lang="fr-FR" dirty="0" err="1" smtClean="0"/>
              <a:t>bias</a:t>
            </a:r>
            <a:r>
              <a:rPr lang="fr-FR" dirty="0" smtClean="0"/>
              <a:t>)</a:t>
            </a:r>
            <a:endParaRPr lang="fr-FR" dirty="0"/>
          </a:p>
        </p:txBody>
      </p:sp>
      <p:cxnSp>
        <p:nvCxnSpPr>
          <p:cNvPr id="16" name="Connecteur droit 15"/>
          <p:cNvCxnSpPr/>
          <p:nvPr/>
        </p:nvCxnSpPr>
        <p:spPr>
          <a:xfrm>
            <a:off x="-32" y="3895555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9"/>
          <p:cNvSpPr txBox="1">
            <a:spLocks noChangeArrowheads="1"/>
          </p:cNvSpPr>
          <p:nvPr/>
        </p:nvSpPr>
        <p:spPr bwMode="auto">
          <a:xfrm>
            <a:off x="1447768" y="3514555"/>
            <a:ext cx="624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b="1" dirty="0" smtClean="0"/>
              <a:t>Caution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/>
          <p:cNvCxnSpPr/>
          <p:nvPr/>
        </p:nvCxnSpPr>
        <p:spPr>
          <a:xfrm>
            <a:off x="0" y="454045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1"/>
          <p:cNvSpPr txBox="1">
            <a:spLocks noChangeArrowheads="1"/>
          </p:cNvSpPr>
          <p:nvPr/>
        </p:nvSpPr>
        <p:spPr bwMode="auto">
          <a:xfrm>
            <a:off x="76200" y="38080"/>
            <a:ext cx="9067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 b="1" dirty="0"/>
              <a:t>Credits</a:t>
            </a:r>
            <a:endParaRPr lang="fr-FR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2844" y="571480"/>
            <a:ext cx="9296400" cy="250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40000"/>
              </a:lnSpc>
            </a:pPr>
            <a:r>
              <a:rPr lang="en-US" sz="1600" b="1" dirty="0"/>
              <a:t>Division of Epidemiology,</a:t>
            </a:r>
            <a:br>
              <a:rPr lang="en-US" sz="1600" b="1" dirty="0"/>
            </a:br>
            <a:r>
              <a:rPr lang="en-US" sz="1600" b="1" dirty="0"/>
              <a:t> </a:t>
            </a:r>
            <a:r>
              <a:rPr lang="en-US" sz="1600" b="1" dirty="0" err="1"/>
              <a:t>Dalla</a:t>
            </a:r>
            <a:r>
              <a:rPr lang="en-US" sz="1600" b="1" dirty="0"/>
              <a:t> Lana School of Public Health, Toronto</a:t>
            </a:r>
            <a:br>
              <a:rPr lang="en-US" sz="1600" b="1" dirty="0"/>
            </a:br>
            <a:r>
              <a:rPr lang="en-US" sz="1600" dirty="0" smtClean="0"/>
              <a:t>Jessica </a:t>
            </a:r>
            <a:r>
              <a:rPr lang="en-US" sz="1600" dirty="0"/>
              <a:t>Dennis, Martin </a:t>
            </a:r>
            <a:r>
              <a:rPr lang="en-US" sz="1600" dirty="0" err="1"/>
              <a:t>Ladouceur</a:t>
            </a:r>
            <a:r>
              <a:rPr lang="en-US" sz="1600" dirty="0"/>
              <a:t>, Mathieu Lemire, Vinh Truong, France Gagnon</a:t>
            </a:r>
            <a:br>
              <a:rPr lang="en-US" sz="1600" dirty="0"/>
            </a:br>
            <a:endParaRPr lang="en-US" sz="1600" dirty="0"/>
          </a:p>
          <a:p>
            <a:pPr algn="ctr" eaLnBrk="1" hangingPunct="1">
              <a:lnSpc>
                <a:spcPct val="140000"/>
              </a:lnSpc>
            </a:pPr>
            <a:r>
              <a:rPr lang="en-US" sz="1600" b="1" dirty="0"/>
              <a:t>INSERM UMR_S 1166, </a:t>
            </a:r>
            <a:r>
              <a:rPr lang="en-US" sz="1600" b="1" dirty="0" smtClean="0"/>
              <a:t>Paris</a:t>
            </a:r>
            <a:br>
              <a:rPr lang="en-US" sz="1600" b="1" dirty="0" smtClean="0"/>
            </a:br>
            <a:r>
              <a:rPr lang="en-US" sz="1600" b="1" dirty="0" smtClean="0"/>
              <a:t>		</a:t>
            </a:r>
            <a:r>
              <a:rPr lang="en-US" sz="1600" i="1" dirty="0" smtClean="0"/>
              <a:t>Genomics &amp; </a:t>
            </a:r>
            <a:r>
              <a:rPr lang="en-US" sz="1600" i="1" dirty="0" err="1" smtClean="0"/>
              <a:t>Pathophysiology</a:t>
            </a:r>
            <a:r>
              <a:rPr lang="en-US" sz="1600" i="1" dirty="0" smtClean="0"/>
              <a:t> of Cardiovascular Diseases </a:t>
            </a:r>
            <a:r>
              <a:rPr lang="en-US" sz="1600" i="1" dirty="0"/>
              <a:t/>
            </a:r>
            <a:br>
              <a:rPr lang="en-US" sz="1600" i="1" dirty="0"/>
            </a:br>
            <a:r>
              <a:rPr lang="en-US" sz="1600" i="1" dirty="0" smtClean="0"/>
              <a:t>		</a:t>
            </a:r>
            <a:r>
              <a:rPr lang="en-US" sz="1600" u="sng" dirty="0" smtClean="0"/>
              <a:t>Dylan </a:t>
            </a:r>
            <a:r>
              <a:rPr lang="en-US" sz="1600" u="sng" dirty="0"/>
              <a:t>Aïssi</a:t>
            </a:r>
            <a:r>
              <a:rPr lang="en-US" sz="1600" dirty="0"/>
              <a:t>, Marine Germain</a:t>
            </a:r>
            <a:endParaRPr lang="fr-FR" sz="1600" dirty="0"/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/>
          <a:srcRect t="18004" r="3436" b="10695"/>
          <a:stretch>
            <a:fillRect/>
          </a:stretch>
        </p:blipFill>
        <p:spPr bwMode="auto">
          <a:xfrm>
            <a:off x="1500166" y="5843604"/>
            <a:ext cx="1344613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8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5786454"/>
            <a:ext cx="9556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6120378"/>
            <a:ext cx="1640434" cy="62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pix1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6103002"/>
            <a:ext cx="1402080" cy="637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846500"/>
            <a:ext cx="907794" cy="740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786" y="6470366"/>
            <a:ext cx="526845" cy="270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" name="Picture 1" descr="C:\Utilisateurs\Dylan.jpg"/>
          <p:cNvPicPr>
            <a:picLocks noChangeAspect="1" noChangeArrowheads="1"/>
          </p:cNvPicPr>
          <p:nvPr/>
        </p:nvPicPr>
        <p:blipFill>
          <a:blip r:embed="rId8" cstate="print"/>
          <a:srcRect t="17233" r="17279"/>
          <a:stretch>
            <a:fillRect/>
          </a:stretch>
        </p:blipFill>
        <p:spPr bwMode="auto">
          <a:xfrm>
            <a:off x="714348" y="2143116"/>
            <a:ext cx="2571768" cy="343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34"/>
          <p:cNvGrpSpPr/>
          <p:nvPr/>
        </p:nvGrpSpPr>
        <p:grpSpPr>
          <a:xfrm>
            <a:off x="5286380" y="1142984"/>
            <a:ext cx="3152962" cy="3402050"/>
            <a:chOff x="5286380" y="1142984"/>
            <a:chExt cx="3152962" cy="3402050"/>
          </a:xfrm>
        </p:grpSpPr>
        <p:sp>
          <p:nvSpPr>
            <p:cNvPr id="11" name="ZoneTexte 10"/>
            <p:cNvSpPr txBox="1"/>
            <p:nvPr/>
          </p:nvSpPr>
          <p:spPr>
            <a:xfrm>
              <a:off x="5286380" y="1285860"/>
              <a:ext cx="1728192" cy="58477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/>
                <a:t>R</a:t>
              </a:r>
              <a:r>
                <a:rPr lang="fr-FR" sz="1600" b="1" dirty="0" smtClean="0"/>
                <a:t>NA expression</a:t>
              </a:r>
            </a:p>
            <a:p>
              <a:pPr algn="ctr"/>
              <a:r>
                <a:rPr lang="fr-FR" sz="1600" dirty="0" err="1" smtClean="0"/>
                <a:t>variability</a:t>
              </a:r>
              <a:endParaRPr lang="fr-FR" sz="1600" dirty="0" smtClean="0"/>
            </a:p>
          </p:txBody>
        </p:sp>
        <p:grpSp>
          <p:nvGrpSpPr>
            <p:cNvPr id="12" name="Groupe 11"/>
            <p:cNvGrpSpPr/>
            <p:nvPr/>
          </p:nvGrpSpPr>
          <p:grpSpPr>
            <a:xfrm>
              <a:off x="6357950" y="2285992"/>
              <a:ext cx="1584176" cy="648072"/>
              <a:chOff x="3492575" y="2889064"/>
              <a:chExt cx="1584176" cy="648072"/>
            </a:xfrm>
          </p:grpSpPr>
          <p:sp>
            <p:nvSpPr>
              <p:cNvPr id="13" name="Ellipse 12"/>
              <p:cNvSpPr/>
              <p:nvPr/>
            </p:nvSpPr>
            <p:spPr>
              <a:xfrm>
                <a:off x="3492575" y="2889064"/>
                <a:ext cx="1584176" cy="648072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ZoneTexte 13"/>
              <p:cNvSpPr txBox="1"/>
              <p:nvPr/>
            </p:nvSpPr>
            <p:spPr>
              <a:xfrm>
                <a:off x="3744603" y="3028434"/>
                <a:ext cx="10801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 smtClean="0"/>
                  <a:t>GWES</a:t>
                </a:r>
              </a:p>
            </p:txBody>
          </p:sp>
        </p:grpSp>
        <p:pic>
          <p:nvPicPr>
            <p:cNvPr id="1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15206" y="1142984"/>
              <a:ext cx="1224136" cy="915486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00826" y="3147119"/>
              <a:ext cx="1872208" cy="139791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22" name="ZoneTexte 9"/>
          <p:cNvSpPr txBox="1">
            <a:spLocks noChangeArrowheads="1"/>
          </p:cNvSpPr>
          <p:nvPr/>
        </p:nvSpPr>
        <p:spPr bwMode="auto">
          <a:xfrm>
            <a:off x="785786" y="71414"/>
            <a:ext cx="74295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fr-FR" b="1" dirty="0" smtClean="0"/>
              <a:t>Identification of new </a:t>
            </a:r>
            <a:r>
              <a:rPr lang="fr-FR" b="1" dirty="0" err="1" smtClean="0"/>
              <a:t>genes</a:t>
            </a:r>
            <a:r>
              <a:rPr lang="fr-FR" b="1" dirty="0" smtClean="0"/>
              <a:t>/</a:t>
            </a:r>
            <a:r>
              <a:rPr lang="fr-FR" b="1" dirty="0" err="1" smtClean="0"/>
              <a:t>pathways</a:t>
            </a:r>
            <a:r>
              <a:rPr lang="fr-FR" b="1" dirty="0" smtClean="0"/>
              <a:t> of </a:t>
            </a:r>
            <a:r>
              <a:rPr lang="fr-FR" b="1" dirty="0" err="1" smtClean="0"/>
              <a:t>predisposition</a:t>
            </a:r>
            <a:r>
              <a:rPr lang="fr-FR" b="1" dirty="0" smtClean="0"/>
              <a:t> to </a:t>
            </a:r>
            <a:r>
              <a:rPr lang="fr-FR" b="1" dirty="0" err="1" smtClean="0"/>
              <a:t>common</a:t>
            </a:r>
            <a:r>
              <a:rPr lang="fr-FR" b="1" dirty="0" smtClean="0"/>
              <a:t> </a:t>
            </a:r>
            <a:r>
              <a:rPr lang="fr-FR" b="1" dirty="0" err="1" smtClean="0"/>
              <a:t>cardiovascular</a:t>
            </a:r>
            <a:r>
              <a:rPr lang="fr-FR" b="1" dirty="0" smtClean="0"/>
              <a:t> </a:t>
            </a:r>
            <a:r>
              <a:rPr lang="fr-FR" b="1" dirty="0" err="1" smtClean="0"/>
              <a:t>diseases</a:t>
            </a:r>
            <a:r>
              <a:rPr lang="fr-FR" b="1" dirty="0" smtClean="0"/>
              <a:t> by use of </a:t>
            </a:r>
            <a:r>
              <a:rPr lang="fr-FR" b="1" dirty="0" err="1" smtClean="0"/>
              <a:t>genome</a:t>
            </a:r>
            <a:r>
              <a:rPr lang="fr-FR" b="1" dirty="0" smtClean="0"/>
              <a:t>-</a:t>
            </a:r>
            <a:r>
              <a:rPr lang="fr-FR" b="1" dirty="0" err="1" smtClean="0"/>
              <a:t>wide</a:t>
            </a:r>
            <a:r>
              <a:rPr lang="fr-FR" b="1" dirty="0" smtClean="0"/>
              <a:t> </a:t>
            </a:r>
            <a:r>
              <a:rPr lang="fr-FR" b="1" dirty="0" err="1" smtClean="0"/>
              <a:t>approaches</a:t>
            </a:r>
            <a:endParaRPr lang="fr-FR" b="1" dirty="0"/>
          </a:p>
        </p:txBody>
      </p:sp>
      <p:cxnSp>
        <p:nvCxnSpPr>
          <p:cNvPr id="23" name="Connecteur droit 22"/>
          <p:cNvCxnSpPr/>
          <p:nvPr/>
        </p:nvCxnSpPr>
        <p:spPr>
          <a:xfrm>
            <a:off x="0" y="785794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e 33"/>
          <p:cNvGrpSpPr/>
          <p:nvPr/>
        </p:nvGrpSpPr>
        <p:grpSpPr>
          <a:xfrm>
            <a:off x="564462" y="1129987"/>
            <a:ext cx="3592590" cy="3383198"/>
            <a:chOff x="564462" y="1129987"/>
            <a:chExt cx="3592590" cy="3383198"/>
          </a:xfrm>
        </p:grpSpPr>
        <p:sp>
          <p:nvSpPr>
            <p:cNvPr id="5" name="ZoneTexte 4"/>
            <p:cNvSpPr txBox="1"/>
            <p:nvPr/>
          </p:nvSpPr>
          <p:spPr>
            <a:xfrm>
              <a:off x="2428860" y="1285860"/>
              <a:ext cx="1728192" cy="58477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 smtClean="0"/>
                <a:t>DNA </a:t>
              </a:r>
              <a:r>
                <a:rPr lang="fr-FR" sz="1600" b="1" dirty="0" err="1" smtClean="0"/>
                <a:t>sequence</a:t>
              </a:r>
              <a:endParaRPr lang="fr-FR" sz="1600" b="1" dirty="0" smtClean="0"/>
            </a:p>
            <a:p>
              <a:pPr algn="ctr"/>
              <a:r>
                <a:rPr lang="fr-FR" sz="1600" dirty="0" err="1" smtClean="0"/>
                <a:t>variability</a:t>
              </a:r>
              <a:endParaRPr lang="fr-FR" sz="1600" dirty="0" smtClean="0"/>
            </a:p>
          </p:txBody>
        </p:sp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4462" y="1129987"/>
              <a:ext cx="1423051" cy="896522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  <p:grpSp>
          <p:nvGrpSpPr>
            <p:cNvPr id="7" name="Groupe 6"/>
            <p:cNvGrpSpPr/>
            <p:nvPr/>
          </p:nvGrpSpPr>
          <p:grpSpPr>
            <a:xfrm>
              <a:off x="857224" y="2285992"/>
              <a:ext cx="1584176" cy="648072"/>
              <a:chOff x="3492500" y="2924944"/>
              <a:chExt cx="1584176" cy="648072"/>
            </a:xfrm>
          </p:grpSpPr>
          <p:sp>
            <p:nvSpPr>
              <p:cNvPr id="8" name="Ellipse 7"/>
              <p:cNvSpPr/>
              <p:nvPr/>
            </p:nvSpPr>
            <p:spPr>
              <a:xfrm>
                <a:off x="3492500" y="2924944"/>
                <a:ext cx="1584176" cy="64807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ZoneTexte 8"/>
              <p:cNvSpPr txBox="1"/>
              <p:nvPr/>
            </p:nvSpPr>
            <p:spPr>
              <a:xfrm>
                <a:off x="3744603" y="3028434"/>
                <a:ext cx="10801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 smtClean="0"/>
                  <a:t>GWAS</a:t>
                </a:r>
              </a:p>
            </p:txBody>
          </p:sp>
        </p:grpSp>
        <p:pic>
          <p:nvPicPr>
            <p:cNvPr id="10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71538" y="3178967"/>
              <a:ext cx="2305746" cy="133421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</p:pic>
      </p:grpSp>
      <p:cxnSp>
        <p:nvCxnSpPr>
          <p:cNvPr id="28" name="Connecteur droit avec flèche 27"/>
          <p:cNvCxnSpPr>
            <a:stCxn id="16" idx="1"/>
            <a:endCxn id="18" idx="0"/>
          </p:cNvCxnSpPr>
          <p:nvPr/>
        </p:nvCxnSpPr>
        <p:spPr>
          <a:xfrm rot="10800000" flipV="1">
            <a:off x="4757720" y="3846076"/>
            <a:ext cx="1743106" cy="72593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10" idx="3"/>
            <a:endCxn id="18" idx="0"/>
          </p:cNvCxnSpPr>
          <p:nvPr/>
        </p:nvCxnSpPr>
        <p:spPr>
          <a:xfrm>
            <a:off x="3377284" y="3846076"/>
            <a:ext cx="1380436" cy="7259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e 38"/>
          <p:cNvGrpSpPr/>
          <p:nvPr/>
        </p:nvGrpSpPr>
        <p:grpSpPr>
          <a:xfrm>
            <a:off x="1428728" y="4572008"/>
            <a:ext cx="6786610" cy="941965"/>
            <a:chOff x="1428728" y="4572008"/>
            <a:chExt cx="6786610" cy="941965"/>
          </a:xfrm>
        </p:grpSpPr>
        <p:sp>
          <p:nvSpPr>
            <p:cNvPr id="18" name="ZoneTexte 17"/>
            <p:cNvSpPr txBox="1"/>
            <p:nvPr/>
          </p:nvSpPr>
          <p:spPr>
            <a:xfrm>
              <a:off x="3857620" y="4572008"/>
              <a:ext cx="1800200" cy="3385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err="1" smtClean="0"/>
                <a:t>eQTL</a:t>
              </a:r>
              <a:r>
                <a:rPr lang="fr-FR" sz="1600" dirty="0" smtClean="0"/>
                <a:t> </a:t>
              </a:r>
              <a:r>
                <a:rPr lang="fr-FR" sz="1600" dirty="0" err="1" smtClean="0"/>
                <a:t>studies</a:t>
              </a:r>
              <a:endParaRPr lang="fr-FR" sz="1600" b="1" i="1" dirty="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1428728" y="4929198"/>
              <a:ext cx="6786610" cy="5847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smtClean="0"/>
                <a:t>To </a:t>
              </a:r>
              <a:r>
                <a:rPr lang="fr-FR" sz="1600" dirty="0" err="1" smtClean="0"/>
                <a:t>increase</a:t>
              </a:r>
              <a:r>
                <a:rPr lang="fr-FR" sz="1600" dirty="0" smtClean="0"/>
                <a:t> power for </a:t>
              </a:r>
              <a:r>
                <a:rPr lang="fr-FR" sz="1600" dirty="0" err="1" smtClean="0"/>
                <a:t>detecting</a:t>
              </a:r>
              <a:r>
                <a:rPr lang="fr-FR" sz="1600" dirty="0" smtClean="0"/>
                <a:t> associations</a:t>
              </a:r>
            </a:p>
            <a:p>
              <a:pPr algn="ctr"/>
              <a:r>
                <a:rPr lang="fr-FR" sz="1600" dirty="0" smtClean="0"/>
                <a:t>To </a:t>
              </a:r>
              <a:r>
                <a:rPr lang="fr-FR" sz="1600" dirty="0" err="1" smtClean="0"/>
                <a:t>provide</a:t>
              </a:r>
              <a:r>
                <a:rPr lang="fr-FR" sz="1600" dirty="0" smtClean="0"/>
                <a:t> </a:t>
              </a:r>
              <a:r>
                <a:rPr lang="fr-FR" sz="1600" dirty="0" err="1" smtClean="0"/>
                <a:t>starting</a:t>
              </a:r>
              <a:r>
                <a:rPr lang="fr-FR" sz="1600" dirty="0" smtClean="0"/>
                <a:t> </a:t>
              </a:r>
              <a:r>
                <a:rPr lang="fr-FR" sz="1600" dirty="0" err="1" smtClean="0"/>
                <a:t>elements</a:t>
              </a:r>
              <a:r>
                <a:rPr lang="fr-FR" sz="1600" dirty="0" smtClean="0"/>
                <a:t> about the </a:t>
              </a:r>
              <a:r>
                <a:rPr lang="fr-FR" sz="1600" dirty="0" err="1" smtClean="0"/>
                <a:t>likely</a:t>
              </a:r>
              <a:r>
                <a:rPr lang="fr-FR" sz="1600" dirty="0" smtClean="0"/>
                <a:t> </a:t>
              </a:r>
              <a:r>
                <a:rPr lang="fr-FR" sz="1600" dirty="0" err="1" smtClean="0"/>
                <a:t>functional</a:t>
              </a:r>
              <a:r>
                <a:rPr lang="fr-FR" sz="1600" dirty="0" smtClean="0"/>
                <a:t> </a:t>
              </a:r>
              <a:r>
                <a:rPr lang="fr-FR" sz="1600" dirty="0" err="1" smtClean="0"/>
                <a:t>mechanisms</a:t>
              </a:r>
              <a:endParaRPr lang="fr-FR" sz="1600" b="1" i="1" dirty="0"/>
            </a:p>
          </p:txBody>
        </p:sp>
      </p:grpSp>
      <p:sp>
        <p:nvSpPr>
          <p:cNvPr id="38" name="ZoneTexte 37"/>
          <p:cNvSpPr txBox="1"/>
          <p:nvPr/>
        </p:nvSpPr>
        <p:spPr>
          <a:xfrm>
            <a:off x="3500430" y="6000768"/>
            <a:ext cx="2571768" cy="33855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 ? </a:t>
            </a:r>
            <a:r>
              <a:rPr lang="fr-FR" sz="1600" b="1" dirty="0" err="1" smtClean="0"/>
              <a:t>Missing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variability</a:t>
            </a:r>
            <a:endParaRPr lang="fr-F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34"/>
          <p:cNvGrpSpPr/>
          <p:nvPr/>
        </p:nvGrpSpPr>
        <p:grpSpPr>
          <a:xfrm>
            <a:off x="5286380" y="1142984"/>
            <a:ext cx="3152962" cy="3402050"/>
            <a:chOff x="5286380" y="1142984"/>
            <a:chExt cx="3152962" cy="3402050"/>
          </a:xfrm>
        </p:grpSpPr>
        <p:sp>
          <p:nvSpPr>
            <p:cNvPr id="11" name="ZoneTexte 10"/>
            <p:cNvSpPr txBox="1"/>
            <p:nvPr/>
          </p:nvSpPr>
          <p:spPr>
            <a:xfrm>
              <a:off x="5286380" y="1285860"/>
              <a:ext cx="1728192" cy="58477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/>
                <a:t>R</a:t>
              </a:r>
              <a:r>
                <a:rPr lang="fr-FR" sz="1600" b="1" dirty="0" smtClean="0"/>
                <a:t>NA expression</a:t>
              </a:r>
            </a:p>
            <a:p>
              <a:pPr algn="ctr"/>
              <a:r>
                <a:rPr lang="fr-FR" sz="1600" dirty="0" err="1" smtClean="0"/>
                <a:t>variability</a:t>
              </a:r>
              <a:endParaRPr lang="fr-FR" sz="1600" dirty="0" smtClean="0"/>
            </a:p>
          </p:txBody>
        </p:sp>
        <p:grpSp>
          <p:nvGrpSpPr>
            <p:cNvPr id="3" name="Groupe 11"/>
            <p:cNvGrpSpPr/>
            <p:nvPr/>
          </p:nvGrpSpPr>
          <p:grpSpPr>
            <a:xfrm>
              <a:off x="6357950" y="2285992"/>
              <a:ext cx="1584176" cy="648072"/>
              <a:chOff x="3492575" y="2889064"/>
              <a:chExt cx="1584176" cy="648072"/>
            </a:xfrm>
          </p:grpSpPr>
          <p:sp>
            <p:nvSpPr>
              <p:cNvPr id="13" name="Ellipse 12"/>
              <p:cNvSpPr/>
              <p:nvPr/>
            </p:nvSpPr>
            <p:spPr>
              <a:xfrm>
                <a:off x="3492575" y="2889064"/>
                <a:ext cx="1584176" cy="648072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ZoneTexte 13"/>
              <p:cNvSpPr txBox="1"/>
              <p:nvPr/>
            </p:nvSpPr>
            <p:spPr>
              <a:xfrm>
                <a:off x="3744603" y="3028434"/>
                <a:ext cx="10801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 smtClean="0"/>
                  <a:t>GWES</a:t>
                </a:r>
              </a:p>
            </p:txBody>
          </p:sp>
        </p:grpSp>
        <p:pic>
          <p:nvPicPr>
            <p:cNvPr id="1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15206" y="1142984"/>
              <a:ext cx="1224136" cy="915486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00826" y="3147119"/>
              <a:ext cx="1872208" cy="139791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</p:pic>
      </p:grpSp>
      <p:sp>
        <p:nvSpPr>
          <p:cNvPr id="22" name="ZoneTexte 9"/>
          <p:cNvSpPr txBox="1">
            <a:spLocks noChangeArrowheads="1"/>
          </p:cNvSpPr>
          <p:nvPr/>
        </p:nvSpPr>
        <p:spPr bwMode="auto">
          <a:xfrm>
            <a:off x="785786" y="71414"/>
            <a:ext cx="74295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fr-FR" b="1" dirty="0" smtClean="0"/>
              <a:t>Identification of new </a:t>
            </a:r>
            <a:r>
              <a:rPr lang="fr-FR" b="1" dirty="0" err="1" smtClean="0"/>
              <a:t>genes</a:t>
            </a:r>
            <a:r>
              <a:rPr lang="fr-FR" b="1" dirty="0" smtClean="0"/>
              <a:t>/</a:t>
            </a:r>
            <a:r>
              <a:rPr lang="fr-FR" b="1" dirty="0" err="1" smtClean="0"/>
              <a:t>pathways</a:t>
            </a:r>
            <a:r>
              <a:rPr lang="fr-FR" b="1" dirty="0" smtClean="0"/>
              <a:t> of </a:t>
            </a:r>
            <a:r>
              <a:rPr lang="fr-FR" b="1" dirty="0" err="1" smtClean="0"/>
              <a:t>predisposition</a:t>
            </a:r>
            <a:r>
              <a:rPr lang="fr-FR" b="1" dirty="0" smtClean="0"/>
              <a:t> to </a:t>
            </a:r>
            <a:r>
              <a:rPr lang="fr-FR" b="1" dirty="0" err="1" smtClean="0"/>
              <a:t>common</a:t>
            </a:r>
            <a:r>
              <a:rPr lang="fr-FR" b="1" dirty="0" smtClean="0"/>
              <a:t> </a:t>
            </a:r>
            <a:r>
              <a:rPr lang="fr-FR" b="1" dirty="0" err="1" smtClean="0"/>
              <a:t>cardiovascular</a:t>
            </a:r>
            <a:r>
              <a:rPr lang="fr-FR" b="1" dirty="0" smtClean="0"/>
              <a:t> </a:t>
            </a:r>
            <a:r>
              <a:rPr lang="fr-FR" b="1" dirty="0" err="1" smtClean="0"/>
              <a:t>diseases</a:t>
            </a:r>
            <a:r>
              <a:rPr lang="fr-FR" b="1" dirty="0" smtClean="0"/>
              <a:t> by use of </a:t>
            </a:r>
            <a:r>
              <a:rPr lang="fr-FR" b="1" dirty="0" err="1" smtClean="0"/>
              <a:t>genome</a:t>
            </a:r>
            <a:r>
              <a:rPr lang="fr-FR" b="1" dirty="0" smtClean="0"/>
              <a:t>-</a:t>
            </a:r>
            <a:r>
              <a:rPr lang="fr-FR" b="1" dirty="0" err="1" smtClean="0"/>
              <a:t>wide</a:t>
            </a:r>
            <a:r>
              <a:rPr lang="fr-FR" b="1" dirty="0" smtClean="0"/>
              <a:t> </a:t>
            </a:r>
            <a:r>
              <a:rPr lang="fr-FR" b="1" dirty="0" err="1" smtClean="0"/>
              <a:t>approaches</a:t>
            </a:r>
            <a:endParaRPr lang="fr-FR" b="1" dirty="0"/>
          </a:p>
        </p:txBody>
      </p:sp>
      <p:cxnSp>
        <p:nvCxnSpPr>
          <p:cNvPr id="23" name="Connecteur droit 22"/>
          <p:cNvCxnSpPr/>
          <p:nvPr/>
        </p:nvCxnSpPr>
        <p:spPr>
          <a:xfrm>
            <a:off x="0" y="785794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2428860" y="1285860"/>
            <a:ext cx="1728192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DNA </a:t>
            </a:r>
            <a:r>
              <a:rPr lang="fr-FR" sz="1600" b="1" dirty="0" err="1" smtClean="0"/>
              <a:t>sequence</a:t>
            </a:r>
            <a:endParaRPr lang="fr-FR" sz="1600" b="1" dirty="0" smtClean="0"/>
          </a:p>
          <a:p>
            <a:pPr algn="ctr"/>
            <a:r>
              <a:rPr lang="fr-FR" sz="1600" dirty="0" err="1" smtClean="0"/>
              <a:t>variability</a:t>
            </a:r>
            <a:endParaRPr lang="fr-FR" sz="1600" dirty="0" smtClean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462" y="1129987"/>
            <a:ext cx="1423051" cy="89652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grpSp>
        <p:nvGrpSpPr>
          <p:cNvPr id="7" name="Groupe 6"/>
          <p:cNvGrpSpPr/>
          <p:nvPr/>
        </p:nvGrpSpPr>
        <p:grpSpPr>
          <a:xfrm>
            <a:off x="857224" y="2285992"/>
            <a:ext cx="1584176" cy="648072"/>
            <a:chOff x="3492500" y="2924944"/>
            <a:chExt cx="1584176" cy="648072"/>
          </a:xfrm>
        </p:grpSpPr>
        <p:sp>
          <p:nvSpPr>
            <p:cNvPr id="8" name="Ellipse 7"/>
            <p:cNvSpPr/>
            <p:nvPr/>
          </p:nvSpPr>
          <p:spPr>
            <a:xfrm>
              <a:off x="3492500" y="2924944"/>
              <a:ext cx="1584176" cy="6480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3744603" y="3028434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GWAS</a:t>
              </a:r>
            </a:p>
          </p:txBody>
        </p:sp>
      </p:grp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3178967"/>
            <a:ext cx="2305746" cy="133421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grpSp>
        <p:nvGrpSpPr>
          <p:cNvPr id="12" name="Groupe 23"/>
          <p:cNvGrpSpPr/>
          <p:nvPr/>
        </p:nvGrpSpPr>
        <p:grpSpPr>
          <a:xfrm>
            <a:off x="2214546" y="2285992"/>
            <a:ext cx="1584176" cy="648072"/>
            <a:chOff x="3492500" y="2924944"/>
            <a:chExt cx="1584176" cy="648072"/>
          </a:xfrm>
        </p:grpSpPr>
        <p:sp>
          <p:nvSpPr>
            <p:cNvPr id="25" name="Ellipse 24"/>
            <p:cNvSpPr/>
            <p:nvPr/>
          </p:nvSpPr>
          <p:spPr>
            <a:xfrm>
              <a:off x="3492500" y="2924944"/>
              <a:ext cx="1584176" cy="64807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3744602" y="3028434"/>
              <a:ext cx="1176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EWAS</a:t>
              </a:r>
            </a:p>
          </p:txBody>
        </p:sp>
      </p:grpSp>
      <p:cxnSp>
        <p:nvCxnSpPr>
          <p:cNvPr id="28" name="Connecteur droit avec flèche 27"/>
          <p:cNvCxnSpPr>
            <a:stCxn id="16" idx="1"/>
            <a:endCxn id="18" idx="0"/>
          </p:cNvCxnSpPr>
          <p:nvPr/>
        </p:nvCxnSpPr>
        <p:spPr>
          <a:xfrm rot="10800000" flipV="1">
            <a:off x="4757720" y="3846076"/>
            <a:ext cx="1743106" cy="72593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10" idx="3"/>
            <a:endCxn id="18" idx="0"/>
          </p:cNvCxnSpPr>
          <p:nvPr/>
        </p:nvCxnSpPr>
        <p:spPr>
          <a:xfrm>
            <a:off x="3377284" y="3846076"/>
            <a:ext cx="1380436" cy="7259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3428992" y="5558869"/>
            <a:ext cx="2643206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 smtClean="0"/>
              <a:t>Epigenetics</a:t>
            </a:r>
            <a:r>
              <a:rPr lang="fr-FR" sz="1600" b="1" dirty="0" smtClean="0"/>
              <a:t> </a:t>
            </a:r>
          </a:p>
          <a:p>
            <a:pPr algn="ctr"/>
            <a:r>
              <a:rPr lang="fr-FR" sz="1600" dirty="0" err="1" smtClean="0"/>
              <a:t>eg</a:t>
            </a:r>
            <a:r>
              <a:rPr lang="fr-FR" sz="1600" dirty="0" smtClean="0"/>
              <a:t> DNA </a:t>
            </a:r>
            <a:r>
              <a:rPr lang="fr-FR" sz="1600" dirty="0" err="1" smtClean="0"/>
              <a:t>methylation</a:t>
            </a:r>
            <a:endParaRPr lang="fr-FR" sz="1600" dirty="0" smtClean="0"/>
          </a:p>
        </p:txBody>
      </p:sp>
      <p:pic>
        <p:nvPicPr>
          <p:cNvPr id="26626" name="Picture 2" descr="DNA methylation &amp; histone modificati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78" y="4714884"/>
            <a:ext cx="2857500" cy="1981201"/>
          </a:xfrm>
          <a:prstGeom prst="rect">
            <a:avLst/>
          </a:prstGeom>
          <a:noFill/>
        </p:spPr>
      </p:pic>
      <p:cxnSp>
        <p:nvCxnSpPr>
          <p:cNvPr id="31" name="Connecteur droit avec flèche 30"/>
          <p:cNvCxnSpPr>
            <a:stCxn id="27" idx="0"/>
          </p:cNvCxnSpPr>
          <p:nvPr/>
        </p:nvCxnSpPr>
        <p:spPr>
          <a:xfrm rot="16200000" flipV="1">
            <a:off x="4239306" y="5047579"/>
            <a:ext cx="986861" cy="3571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14282" y="4357694"/>
            <a:ext cx="85011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dirty="0" smtClean="0"/>
              <a:t>DNA </a:t>
            </a:r>
            <a:r>
              <a:rPr lang="fr-FR" dirty="0" err="1" smtClean="0"/>
              <a:t>methylation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involved</a:t>
            </a:r>
            <a:r>
              <a:rPr lang="fr-FR" dirty="0" smtClean="0"/>
              <a:t> in </a:t>
            </a:r>
            <a:r>
              <a:rPr lang="fr-FR" dirty="0" err="1" smtClean="0"/>
              <a:t>transcriptional</a:t>
            </a:r>
            <a:r>
              <a:rPr lang="fr-FR" dirty="0" smtClean="0"/>
              <a:t> </a:t>
            </a:r>
            <a:r>
              <a:rPr lang="fr-FR" dirty="0" err="1" smtClean="0"/>
              <a:t>gene</a:t>
            </a:r>
            <a:r>
              <a:rPr lang="fr-FR" dirty="0" smtClean="0"/>
              <a:t> </a:t>
            </a:r>
            <a:r>
              <a:rPr lang="fr-FR" dirty="0" err="1" smtClean="0"/>
              <a:t>regulation</a:t>
            </a:r>
            <a:r>
              <a:rPr lang="fr-FR" dirty="0" smtClean="0"/>
              <a:t>, alternative </a:t>
            </a:r>
            <a:r>
              <a:rPr lang="fr-FR" dirty="0" err="1" smtClean="0"/>
              <a:t>promoter</a:t>
            </a:r>
            <a:r>
              <a:rPr lang="fr-FR" dirty="0" smtClean="0"/>
              <a:t> usage, </a:t>
            </a:r>
            <a:r>
              <a:rPr lang="fr-FR" dirty="0" err="1" smtClean="0"/>
              <a:t>splicing</a:t>
            </a:r>
            <a:endParaRPr lang="fr-FR" dirty="0" smtClean="0"/>
          </a:p>
          <a:p>
            <a:pPr>
              <a:buFont typeface="Wingdings" pitchFamily="2" charset="2"/>
              <a:buChar char="ü"/>
            </a:pPr>
            <a:endParaRPr lang="fr-FR" dirty="0" smtClean="0"/>
          </a:p>
          <a:p>
            <a:pPr>
              <a:buFont typeface="Wingdings" pitchFamily="2" charset="2"/>
              <a:buChar char="ü"/>
            </a:pPr>
            <a:endParaRPr lang="fr-FR" dirty="0" smtClean="0"/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DNA </a:t>
            </a:r>
            <a:r>
              <a:rPr lang="fr-FR" dirty="0" err="1" smtClean="0"/>
              <a:t>methylation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generally</a:t>
            </a:r>
            <a:r>
              <a:rPr lang="fr-FR" dirty="0" smtClean="0"/>
              <a:t> a  </a:t>
            </a:r>
            <a:r>
              <a:rPr lang="fr-FR" dirty="0" err="1" smtClean="0"/>
              <a:t>cell</a:t>
            </a:r>
            <a:r>
              <a:rPr lang="fr-FR" dirty="0" smtClean="0"/>
              <a:t>-</a:t>
            </a:r>
            <a:r>
              <a:rPr lang="fr-FR" dirty="0" err="1" smtClean="0"/>
              <a:t>specific</a:t>
            </a:r>
            <a:r>
              <a:rPr lang="fr-FR" dirty="0" smtClean="0"/>
              <a:t> </a:t>
            </a:r>
            <a:r>
              <a:rPr lang="fr-FR" dirty="0" err="1" smtClean="0"/>
              <a:t>mechanism</a:t>
            </a:r>
            <a:r>
              <a:rPr lang="fr-FR" dirty="0" smtClean="0"/>
              <a:t> but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measured</a:t>
            </a:r>
            <a:r>
              <a:rPr lang="fr-FR" dirty="0" smtClean="0"/>
              <a:t> in body </a:t>
            </a:r>
            <a:r>
              <a:rPr lang="fr-FR" dirty="0" err="1" smtClean="0"/>
              <a:t>fluids</a:t>
            </a:r>
            <a:r>
              <a:rPr lang="fr-FR" dirty="0" smtClean="0"/>
              <a:t> (</a:t>
            </a:r>
            <a:r>
              <a:rPr lang="fr-FR" i="1" dirty="0" err="1" smtClean="0"/>
              <a:t>distorted</a:t>
            </a:r>
            <a:r>
              <a:rPr lang="fr-FR" i="1" dirty="0" smtClean="0"/>
              <a:t> </a:t>
            </a:r>
            <a:r>
              <a:rPr lang="fr-FR" i="1" dirty="0" err="1" smtClean="0"/>
              <a:t>mirror</a:t>
            </a:r>
            <a:r>
              <a:rPr lang="fr-FR" i="1" dirty="0" smtClean="0"/>
              <a:t> </a:t>
            </a:r>
            <a:r>
              <a:rPr lang="fr-FR" i="1" dirty="0" err="1" smtClean="0"/>
              <a:t>effect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" name="ZoneTexte 9"/>
          <p:cNvSpPr txBox="1">
            <a:spLocks noChangeArrowheads="1"/>
          </p:cNvSpPr>
          <p:nvPr/>
        </p:nvSpPr>
        <p:spPr bwMode="auto">
          <a:xfrm>
            <a:off x="785786" y="71414"/>
            <a:ext cx="74295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fr-FR" b="1" dirty="0" smtClean="0"/>
              <a:t>DNA </a:t>
            </a:r>
            <a:r>
              <a:rPr lang="fr-FR" b="1" dirty="0" err="1" smtClean="0"/>
              <a:t>methylation</a:t>
            </a:r>
            <a:endParaRPr lang="fr-FR" b="1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0" y="500042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14282" y="714356"/>
            <a:ext cx="861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Char char="ü"/>
            </a:pPr>
            <a:r>
              <a:rPr lang="en-US" dirty="0" smtClean="0"/>
              <a:t> Heritable </a:t>
            </a:r>
            <a:r>
              <a:rPr lang="en-US" dirty="0"/>
              <a:t>attachment of a methyl group to a nucleotide</a:t>
            </a:r>
            <a:r>
              <a:rPr lang="en-US" dirty="0" smtClean="0"/>
              <a:t>.</a:t>
            </a:r>
          </a:p>
          <a:p>
            <a:pPr eaLnBrk="1" hangingPunct="1"/>
            <a:r>
              <a:rPr lang="en-US" dirty="0" smtClean="0"/>
              <a:t> </a:t>
            </a:r>
            <a:endParaRPr lang="fr-FR" dirty="0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214282" y="1142984"/>
            <a:ext cx="850112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Char char="ü"/>
            </a:pPr>
            <a:r>
              <a:rPr lang="en-US" dirty="0" smtClean="0"/>
              <a:t> The </a:t>
            </a:r>
            <a:r>
              <a:rPr lang="en-US" dirty="0"/>
              <a:t>most common form of DNA </a:t>
            </a:r>
            <a:r>
              <a:rPr lang="en-US" dirty="0" err="1"/>
              <a:t>methylation</a:t>
            </a:r>
            <a:r>
              <a:rPr lang="en-US" dirty="0"/>
              <a:t> is that which occurs at the 5’ carbon of cytosine, creating 5-methylcytosine. </a:t>
            </a:r>
            <a:endParaRPr lang="en-US" dirty="0" smtClean="0"/>
          </a:p>
          <a:p>
            <a:pPr eaLnBrk="1" hangingPunct="1"/>
            <a:r>
              <a:rPr lang="en-US" dirty="0" smtClean="0"/>
              <a:t>5</a:t>
            </a:r>
            <a:r>
              <a:rPr lang="en-US" dirty="0"/>
              <a:t>’ carbon </a:t>
            </a:r>
            <a:r>
              <a:rPr lang="en-US" dirty="0" err="1"/>
              <a:t>methylation</a:t>
            </a:r>
            <a:r>
              <a:rPr lang="en-US" dirty="0"/>
              <a:t> of cytosine occurs at </a:t>
            </a:r>
            <a:r>
              <a:rPr lang="en-US" dirty="0" err="1"/>
              <a:t>CpG</a:t>
            </a:r>
            <a:r>
              <a:rPr lang="en-US" dirty="0"/>
              <a:t> </a:t>
            </a:r>
            <a:r>
              <a:rPr lang="en-US" dirty="0" err="1"/>
              <a:t>dinucleotides</a:t>
            </a:r>
            <a:r>
              <a:rPr lang="en-US" dirty="0"/>
              <a:t> </a:t>
            </a:r>
            <a:endParaRPr lang="fr-FR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 l="3371" t="38982" r="1065" b="4425"/>
          <a:stretch>
            <a:fillRect/>
          </a:stretch>
        </p:blipFill>
        <p:spPr bwMode="auto">
          <a:xfrm>
            <a:off x="5260045" y="2000240"/>
            <a:ext cx="3812549" cy="135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14282" y="3429000"/>
            <a:ext cx="8839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Char char="ü"/>
            </a:pPr>
            <a:r>
              <a:rPr lang="en-US" dirty="0"/>
              <a:t>often found in </a:t>
            </a:r>
            <a:r>
              <a:rPr lang="en-US" dirty="0" err="1"/>
              <a:t>CpG</a:t>
            </a:r>
            <a:r>
              <a:rPr lang="en-US" dirty="0"/>
              <a:t> islands that are located within the promoter region or first </a:t>
            </a:r>
            <a:r>
              <a:rPr lang="en-US" dirty="0" err="1"/>
              <a:t>exon</a:t>
            </a:r>
            <a:r>
              <a:rPr lang="en-US" dirty="0"/>
              <a:t> of genes, or upstream from genes within </a:t>
            </a:r>
            <a:r>
              <a:rPr lang="en-US" dirty="0" err="1"/>
              <a:t>CpG</a:t>
            </a:r>
            <a:r>
              <a:rPr lang="en-US" dirty="0"/>
              <a:t> shores or shelves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9"/>
          <p:cNvSpPr txBox="1">
            <a:spLocks noChangeArrowheads="1"/>
          </p:cNvSpPr>
          <p:nvPr/>
        </p:nvSpPr>
        <p:spPr bwMode="auto">
          <a:xfrm>
            <a:off x="785786" y="71414"/>
            <a:ext cx="74295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fr-FR" b="1" dirty="0" err="1" smtClean="0"/>
              <a:t>Methylome</a:t>
            </a:r>
            <a:r>
              <a:rPr lang="fr-FR" b="1" dirty="0" smtClean="0"/>
              <a:t> </a:t>
            </a:r>
            <a:r>
              <a:rPr lang="fr-FR" b="1" dirty="0" err="1" smtClean="0"/>
              <a:t>Wide</a:t>
            </a:r>
            <a:r>
              <a:rPr lang="fr-FR" b="1" dirty="0" smtClean="0"/>
              <a:t> DNA chip – </a:t>
            </a:r>
            <a:r>
              <a:rPr lang="fr-FR" b="1" dirty="0" err="1" smtClean="0"/>
              <a:t>Ilumina</a:t>
            </a:r>
            <a:r>
              <a:rPr lang="fr-FR" b="1" dirty="0" smtClean="0"/>
              <a:t> H450K</a:t>
            </a:r>
            <a:endParaRPr lang="fr-FR" b="1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0" y="500042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428596" y="571481"/>
            <a:ext cx="8377237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34950" indent="-234950">
              <a:spcBef>
                <a:spcPct val="50000"/>
              </a:spcBef>
              <a:buClr>
                <a:srgbClr val="F89D21"/>
              </a:buClr>
              <a:buSzPct val="60000"/>
              <a:buFontTx/>
              <a:buBlip>
                <a:blip r:embed="rId2"/>
              </a:buBlip>
            </a:pPr>
            <a:r>
              <a:rPr lang="en-US" dirty="0"/>
              <a:t>Optimized, high-value content</a:t>
            </a:r>
          </a:p>
          <a:p>
            <a:pPr marL="692150" lvl="1" indent="-2349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1400" dirty="0">
                <a:ea typeface="Times New Roman" pitchFamily="18" charset="0"/>
                <a:cs typeface="Arial" charset="0"/>
              </a:rPr>
              <a:t>All designable human </a:t>
            </a:r>
            <a:r>
              <a:rPr lang="en-US" sz="1400" dirty="0" err="1">
                <a:ea typeface="Times New Roman" pitchFamily="18" charset="0"/>
                <a:cs typeface="Arial" charset="0"/>
              </a:rPr>
              <a:t>RefSeq</a:t>
            </a:r>
            <a:r>
              <a:rPr lang="en-US" sz="1400" dirty="0">
                <a:ea typeface="Times New Roman" pitchFamily="18" charset="0"/>
                <a:cs typeface="Arial" charset="0"/>
              </a:rPr>
              <a:t> genes, including promoter, 5' and 3</a:t>
            </a:r>
            <a:r>
              <a:rPr lang="en-US" sz="1400" dirty="0">
                <a:latin typeface="Calibri" pitchFamily="34" charset="0"/>
                <a:ea typeface="Times New Roman" pitchFamily="18" charset="0"/>
                <a:cs typeface="Arial" charset="0"/>
              </a:rPr>
              <a:t>’</a:t>
            </a:r>
            <a:r>
              <a:rPr lang="en-US" sz="1400" dirty="0">
                <a:ea typeface="Times New Roman" pitchFamily="18" charset="0"/>
                <a:cs typeface="Arial" charset="0"/>
              </a:rPr>
              <a:t> regions, and </a:t>
            </a:r>
            <a:r>
              <a:rPr lang="en-US" sz="1400" dirty="0" err="1">
                <a:ea typeface="Times New Roman" pitchFamily="18" charset="0"/>
                <a:cs typeface="Arial" charset="0"/>
              </a:rPr>
              <a:t>miRNA</a:t>
            </a:r>
            <a:endParaRPr lang="en-US" sz="1400" dirty="0">
              <a:ea typeface="Times New Roman" pitchFamily="18" charset="0"/>
              <a:cs typeface="Arial" charset="0"/>
            </a:endParaRPr>
          </a:p>
          <a:p>
            <a:pPr marL="234950" indent="-234950"/>
            <a:r>
              <a:rPr lang="en-US" sz="1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	- 21,500 gene symbols (&gt;35K transcripts) (including &gt;3000 non-coding RNAs)*</a:t>
            </a:r>
            <a:endParaRPr lang="en-US" sz="1400" dirty="0">
              <a:latin typeface="Calibri" pitchFamily="34" charset="0"/>
              <a:ea typeface="Calibri" pitchFamily="34" charset="0"/>
              <a:cs typeface="Arial" charset="0"/>
            </a:endParaRPr>
          </a:p>
          <a:p>
            <a:pPr marL="234950" indent="-234950"/>
            <a:r>
              <a:rPr lang="en-US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	- 96% of all </a:t>
            </a:r>
            <a:r>
              <a:rPr lang="en-US" sz="1400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RefSeq</a:t>
            </a:r>
            <a:r>
              <a:rPr lang="en-US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 genes</a:t>
            </a:r>
            <a:endParaRPr lang="en-US" sz="1400" dirty="0">
              <a:latin typeface="Calibri" pitchFamily="34" charset="0"/>
            </a:endParaRPr>
          </a:p>
          <a:p>
            <a:pPr marL="234950" indent="-234950"/>
            <a:r>
              <a:rPr lang="en-US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	- targeting average ≥ 4 sites per gene promoter region + sites in 5’ UTR, gene body and 3’ UTR</a:t>
            </a:r>
            <a:endParaRPr lang="en-US" sz="1400" dirty="0">
              <a:latin typeface="Calibri" pitchFamily="34" charset="0"/>
              <a:cs typeface="Times New Roman" pitchFamily="18" charset="0"/>
            </a:endParaRPr>
          </a:p>
          <a:p>
            <a:pPr marL="692150" lvl="1" indent="-2349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1400" dirty="0" err="1">
                <a:cs typeface="Times New Roman" pitchFamily="18" charset="0"/>
              </a:rPr>
              <a:t>CpG</a:t>
            </a:r>
            <a:r>
              <a:rPr lang="en-US" sz="1400" dirty="0">
                <a:cs typeface="Times New Roman" pitchFamily="18" charset="0"/>
              </a:rPr>
              <a:t> islands and flanking regions*</a:t>
            </a:r>
          </a:p>
          <a:p>
            <a:pPr marL="234950" indent="-234950"/>
            <a:r>
              <a:rPr lang="en-US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	- </a:t>
            </a:r>
            <a:r>
              <a:rPr lang="da-DK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&gt; 26,000 at 19 sites / island</a:t>
            </a:r>
            <a:endParaRPr lang="en-US" sz="1400" dirty="0">
              <a:latin typeface="Calibri" pitchFamily="34" charset="0"/>
            </a:endParaRPr>
          </a:p>
          <a:p>
            <a:pPr marL="234950" indent="-234950"/>
            <a:r>
              <a:rPr lang="en-US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	- &gt; 52,000 shores (upstream and downstream, ≥ 2000bp from islands)</a:t>
            </a:r>
            <a:endParaRPr lang="en-US" sz="1400" dirty="0">
              <a:latin typeface="Calibri" pitchFamily="34" charset="0"/>
            </a:endParaRPr>
          </a:p>
          <a:p>
            <a:pPr marL="234950" indent="-234950"/>
            <a:r>
              <a:rPr lang="en-US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	- &gt; 52,000“shelves” (upstream and downstream, ≥ 4000bp from islands)</a:t>
            </a:r>
            <a:endParaRPr lang="en-US" sz="1400" dirty="0">
              <a:cs typeface="Times New Roman" pitchFamily="18" charset="0"/>
            </a:endParaRPr>
          </a:p>
          <a:p>
            <a:pPr marL="692150" lvl="1" indent="-2349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1400" dirty="0" err="1">
                <a:ea typeface="Calibri" pitchFamily="34" charset="0"/>
                <a:cs typeface="Calibri" pitchFamily="34" charset="0"/>
              </a:rPr>
              <a:t>CpG</a:t>
            </a:r>
            <a:r>
              <a:rPr lang="en-US" sz="1400" dirty="0">
                <a:ea typeface="Calibri" pitchFamily="34" charset="0"/>
                <a:cs typeface="Calibri" pitchFamily="34" charset="0"/>
              </a:rPr>
              <a:t> sites outside of islands / outside of coding regions</a:t>
            </a:r>
          </a:p>
          <a:p>
            <a:pPr marL="692150" lvl="1" indent="-2349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1400" dirty="0">
                <a:ea typeface="Calibri" pitchFamily="34" charset="0"/>
                <a:cs typeface="Calibri" pitchFamily="34" charset="0"/>
              </a:rPr>
              <a:t>non-</a:t>
            </a:r>
            <a:r>
              <a:rPr lang="en-US" sz="1400" dirty="0" err="1">
                <a:ea typeface="Calibri" pitchFamily="34" charset="0"/>
                <a:cs typeface="Calibri" pitchFamily="34" charset="0"/>
              </a:rPr>
              <a:t>CpG</a:t>
            </a:r>
            <a:r>
              <a:rPr lang="en-US" sz="1400" dirty="0">
                <a:ea typeface="Calibri" pitchFamily="34" charset="0"/>
                <a:cs typeface="Calibri" pitchFamily="34" charset="0"/>
              </a:rPr>
              <a:t> </a:t>
            </a:r>
            <a:r>
              <a:rPr lang="en-US" sz="1400" dirty="0" err="1">
                <a:ea typeface="Calibri" pitchFamily="34" charset="0"/>
                <a:cs typeface="Calibri" pitchFamily="34" charset="0"/>
              </a:rPr>
              <a:t>methylated</a:t>
            </a:r>
            <a:r>
              <a:rPr lang="en-US" sz="1400" dirty="0">
                <a:ea typeface="Calibri" pitchFamily="34" charset="0"/>
                <a:cs typeface="Calibri" pitchFamily="34" charset="0"/>
              </a:rPr>
              <a:t> sites identified in human stem cells</a:t>
            </a:r>
          </a:p>
          <a:p>
            <a:pPr marL="692150" lvl="1" indent="-2349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1400" dirty="0">
                <a:cs typeface="Times New Roman" pitchFamily="18" charset="0"/>
              </a:rPr>
              <a:t>Differentially </a:t>
            </a:r>
            <a:r>
              <a:rPr lang="en-US" sz="1400" dirty="0" err="1">
                <a:cs typeface="Times New Roman" pitchFamily="18" charset="0"/>
              </a:rPr>
              <a:t>methylated</a:t>
            </a:r>
            <a:r>
              <a:rPr lang="en-US" sz="1400" dirty="0">
                <a:cs typeface="Times New Roman" pitchFamily="18" charset="0"/>
              </a:rPr>
              <a:t> sites identified in tumor versus normal (multiple forms of cancer)</a:t>
            </a:r>
            <a:r>
              <a:rPr lang="en-US" sz="1400" dirty="0">
                <a:latin typeface="Calibri" pitchFamily="34" charset="0"/>
                <a:cs typeface="Times New Roman" pitchFamily="18" charset="0"/>
              </a:rPr>
              <a:t> </a:t>
            </a:r>
            <a:r>
              <a:rPr lang="en-US" sz="1400" dirty="0">
                <a:cs typeface="Times New Roman" pitchFamily="18" charset="0"/>
              </a:rPr>
              <a:t>and across several tissue types</a:t>
            </a:r>
          </a:p>
          <a:p>
            <a:pPr marL="692150" lvl="1" indent="-234950">
              <a:spcBef>
                <a:spcPct val="20000"/>
              </a:spcBef>
              <a:buClr>
                <a:schemeClr val="tx1"/>
              </a:buClr>
              <a:buFontTx/>
              <a:buChar char="–"/>
            </a:pPr>
            <a:r>
              <a:rPr lang="en-US" sz="1400" dirty="0" err="1">
                <a:ea typeface="Calibri" pitchFamily="34" charset="0"/>
                <a:cs typeface="Calibri" pitchFamily="34" charset="0"/>
              </a:rPr>
              <a:t>miRNA</a:t>
            </a:r>
            <a:r>
              <a:rPr lang="en-US" sz="1400" dirty="0">
                <a:ea typeface="Calibri" pitchFamily="34" charset="0"/>
                <a:cs typeface="Calibri" pitchFamily="34" charset="0"/>
              </a:rPr>
              <a:t> promoter </a:t>
            </a:r>
            <a:r>
              <a:rPr lang="en-US" sz="1400" dirty="0" smtClean="0">
                <a:ea typeface="Calibri" pitchFamily="34" charset="0"/>
                <a:cs typeface="Calibri" pitchFamily="34" charset="0"/>
              </a:rPr>
              <a:t>regions</a:t>
            </a:r>
            <a:endParaRPr lang="en-US" sz="1400" dirty="0">
              <a:ea typeface="Calibri" pitchFamily="34" charset="0"/>
              <a:cs typeface="Calibri" pitchFamily="34" charset="0"/>
            </a:endParaRPr>
          </a:p>
        </p:txBody>
      </p:sp>
      <p:sp>
        <p:nvSpPr>
          <p:cNvPr id="11" name="ZoneTexte 6"/>
          <p:cNvSpPr txBox="1">
            <a:spLocks noChangeArrowheads="1"/>
          </p:cNvSpPr>
          <p:nvPr/>
        </p:nvSpPr>
        <p:spPr bwMode="auto">
          <a:xfrm>
            <a:off x="5376874" y="581007"/>
            <a:ext cx="369572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fr-FR" sz="1200" i="1" dirty="0" err="1"/>
              <a:t>Adapted</a:t>
            </a:r>
            <a:r>
              <a:rPr lang="fr-FR" sz="1200" i="1" dirty="0"/>
              <a:t> </a:t>
            </a:r>
            <a:r>
              <a:rPr lang="fr-FR" sz="1200" i="1" dirty="0" err="1"/>
              <a:t>from</a:t>
            </a:r>
            <a:r>
              <a:rPr lang="fr-FR" sz="1200" i="1" dirty="0"/>
              <a:t> illumina </a:t>
            </a:r>
            <a:r>
              <a:rPr lang="fr-FR" sz="1200" i="1" dirty="0" err="1"/>
              <a:t>_technology</a:t>
            </a:r>
            <a:r>
              <a:rPr lang="fr-FR" sz="1200" i="1" dirty="0"/>
              <a:t> report</a:t>
            </a:r>
          </a:p>
        </p:txBody>
      </p:sp>
      <p:pic>
        <p:nvPicPr>
          <p:cNvPr id="12" name="Image 10"/>
          <p:cNvPicPr>
            <a:picLocks noChangeAspect="1"/>
          </p:cNvPicPr>
          <p:nvPr/>
        </p:nvPicPr>
        <p:blipFill>
          <a:blip r:embed="rId3" cstate="print"/>
          <a:srcRect l="5952" t="10715" r="4762" b="3571"/>
          <a:stretch>
            <a:fillRect/>
          </a:stretch>
        </p:blipFill>
        <p:spPr bwMode="auto">
          <a:xfrm>
            <a:off x="214285" y="5183353"/>
            <a:ext cx="1714509" cy="164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 11"/>
          <p:cNvPicPr>
            <a:picLocks noChangeAspect="1"/>
          </p:cNvPicPr>
          <p:nvPr/>
        </p:nvPicPr>
        <p:blipFill>
          <a:blip r:embed="rId4" cstate="print"/>
          <a:srcRect l="5952" t="10715" r="4762" b="3571"/>
          <a:stretch>
            <a:fillRect/>
          </a:stretch>
        </p:blipFill>
        <p:spPr bwMode="auto">
          <a:xfrm>
            <a:off x="2143108" y="5183353"/>
            <a:ext cx="1714509" cy="164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 12"/>
          <p:cNvPicPr>
            <a:picLocks noChangeAspect="1"/>
          </p:cNvPicPr>
          <p:nvPr/>
        </p:nvPicPr>
        <p:blipFill>
          <a:blip r:embed="rId5" cstate="print"/>
          <a:srcRect l="5952" t="10715" r="4762" b="2382"/>
          <a:stretch>
            <a:fillRect/>
          </a:stretch>
        </p:blipFill>
        <p:spPr bwMode="auto">
          <a:xfrm>
            <a:off x="3929058" y="5171937"/>
            <a:ext cx="1714509" cy="16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 2"/>
          <p:cNvPicPr>
            <a:picLocks noChangeAspect="1"/>
          </p:cNvPicPr>
          <p:nvPr/>
        </p:nvPicPr>
        <p:blipFill>
          <a:blip r:embed="rId6" cstate="print"/>
          <a:srcRect l="5952" t="10715" r="4762" b="3571"/>
          <a:stretch>
            <a:fillRect/>
          </a:stretch>
        </p:blipFill>
        <p:spPr bwMode="auto">
          <a:xfrm>
            <a:off x="5643570" y="5191296"/>
            <a:ext cx="1697962" cy="163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 9"/>
          <p:cNvPicPr>
            <a:picLocks noChangeAspect="1"/>
          </p:cNvPicPr>
          <p:nvPr/>
        </p:nvPicPr>
        <p:blipFill>
          <a:blip r:embed="rId7" cstate="print"/>
          <a:srcRect l="5952" t="10715" r="4762" b="3571"/>
          <a:stretch>
            <a:fillRect/>
          </a:stretch>
        </p:blipFill>
        <p:spPr bwMode="auto">
          <a:xfrm>
            <a:off x="7303194" y="5191296"/>
            <a:ext cx="1697962" cy="163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357158" y="4488428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For each </a:t>
            </a:r>
            <a:r>
              <a:rPr lang="en-US" dirty="0" err="1" smtClean="0"/>
              <a:t>CpG</a:t>
            </a:r>
            <a:r>
              <a:rPr lang="en-US" dirty="0" smtClean="0"/>
              <a:t> site, a quantitative signal ranging [0 – 1] is produced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9"/>
          <p:cNvSpPr txBox="1">
            <a:spLocks noChangeArrowheads="1"/>
          </p:cNvSpPr>
          <p:nvPr/>
        </p:nvSpPr>
        <p:spPr bwMode="auto">
          <a:xfrm>
            <a:off x="1447800" y="71414"/>
            <a:ext cx="6248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b="1" dirty="0" err="1"/>
              <a:t>Methylome</a:t>
            </a:r>
            <a:r>
              <a:rPr lang="fr-FR" b="1" dirty="0"/>
              <a:t> </a:t>
            </a:r>
            <a:r>
              <a:rPr lang="fr-FR" b="1" dirty="0" err="1"/>
              <a:t>Wide</a:t>
            </a:r>
            <a:r>
              <a:rPr lang="fr-FR" b="1" dirty="0"/>
              <a:t> Association </a:t>
            </a:r>
            <a:r>
              <a:rPr lang="fr-FR" b="1" dirty="0" err="1"/>
              <a:t>Study</a:t>
            </a:r>
            <a:r>
              <a:rPr lang="fr-FR" b="1" dirty="0"/>
              <a:t> (MWAS) on BMI</a:t>
            </a:r>
            <a:br>
              <a:rPr lang="fr-FR" b="1" dirty="0"/>
            </a:br>
            <a:r>
              <a:rPr lang="fr-FR" b="1" dirty="0"/>
              <a:t>in </a:t>
            </a:r>
            <a:r>
              <a:rPr lang="fr-FR" b="1" dirty="0" err="1"/>
              <a:t>peripheral</a:t>
            </a:r>
            <a:r>
              <a:rPr lang="fr-FR" b="1" dirty="0"/>
              <a:t> </a:t>
            </a:r>
            <a:r>
              <a:rPr lang="fr-FR" b="1" dirty="0" err="1"/>
              <a:t>blood</a:t>
            </a:r>
            <a:r>
              <a:rPr lang="fr-FR" b="1" dirty="0"/>
              <a:t> DNA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6180" t="48882" r="75723" b="48808"/>
          <a:stretch>
            <a:fillRect/>
          </a:stretch>
        </p:blipFill>
        <p:spPr bwMode="auto">
          <a:xfrm>
            <a:off x="6391275" y="533400"/>
            <a:ext cx="2752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cteur droit 3"/>
          <p:cNvCxnSpPr/>
          <p:nvPr/>
        </p:nvCxnSpPr>
        <p:spPr>
          <a:xfrm>
            <a:off x="0" y="785794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 l="18571" t="22858" r="14285" b="22285"/>
          <a:stretch>
            <a:fillRect/>
          </a:stretch>
        </p:blipFill>
        <p:spPr bwMode="auto">
          <a:xfrm>
            <a:off x="381000" y="2501900"/>
            <a:ext cx="8382000" cy="427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9"/>
          <p:cNvSpPr txBox="1">
            <a:spLocks noChangeArrowheads="1"/>
          </p:cNvSpPr>
          <p:nvPr/>
        </p:nvSpPr>
        <p:spPr bwMode="auto">
          <a:xfrm>
            <a:off x="381000" y="1752600"/>
            <a:ext cx="6248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fr-FR" u="sng" dirty="0" err="1"/>
              <a:t>Discovery</a:t>
            </a:r>
            <a:r>
              <a:rPr lang="fr-FR" dirty="0"/>
              <a:t> EWAS in 459 </a:t>
            </a:r>
            <a:r>
              <a:rPr lang="fr-FR" dirty="0" err="1"/>
              <a:t>individuals</a:t>
            </a:r>
            <a:r>
              <a:rPr lang="fr-FR" dirty="0"/>
              <a:t> &amp; 351,669 probes</a:t>
            </a:r>
            <a:br>
              <a:rPr lang="fr-FR" dirty="0"/>
            </a:br>
            <a:r>
              <a:rPr lang="fr-FR" dirty="0"/>
              <a:t>3 </a:t>
            </a:r>
            <a:r>
              <a:rPr lang="fr-FR" dirty="0" err="1"/>
              <a:t>loci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significant</a:t>
            </a:r>
            <a:r>
              <a:rPr lang="fr-FR" dirty="0"/>
              <a:t> DNA </a:t>
            </a:r>
            <a:r>
              <a:rPr lang="fr-FR" dirty="0" err="1"/>
              <a:t>methylation</a:t>
            </a:r>
            <a:r>
              <a:rPr lang="fr-FR" dirty="0"/>
              <a:t> probes (FDR 5%)</a:t>
            </a:r>
          </a:p>
        </p:txBody>
      </p:sp>
      <p:sp>
        <p:nvSpPr>
          <p:cNvPr id="7" name="Ellipse 6"/>
          <p:cNvSpPr/>
          <p:nvPr/>
        </p:nvSpPr>
        <p:spPr>
          <a:xfrm>
            <a:off x="8077200" y="2895600"/>
            <a:ext cx="2286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7543800" y="3200400"/>
            <a:ext cx="2286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7086600" y="3352800"/>
            <a:ext cx="2286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9"/>
          <p:cNvSpPr txBox="1">
            <a:spLocks noChangeArrowheads="1"/>
          </p:cNvSpPr>
          <p:nvPr/>
        </p:nvSpPr>
        <p:spPr bwMode="auto">
          <a:xfrm>
            <a:off x="1447800" y="71414"/>
            <a:ext cx="6248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b="1" dirty="0" err="1"/>
              <a:t>Methylome</a:t>
            </a:r>
            <a:r>
              <a:rPr lang="fr-FR" b="1" dirty="0"/>
              <a:t> </a:t>
            </a:r>
            <a:r>
              <a:rPr lang="fr-FR" b="1" dirty="0" err="1"/>
              <a:t>Wide</a:t>
            </a:r>
            <a:r>
              <a:rPr lang="fr-FR" b="1" dirty="0"/>
              <a:t> Association </a:t>
            </a:r>
            <a:r>
              <a:rPr lang="fr-FR" b="1" dirty="0" err="1"/>
              <a:t>Study</a:t>
            </a:r>
            <a:r>
              <a:rPr lang="fr-FR" b="1" dirty="0"/>
              <a:t> (MWAS) on BMI</a:t>
            </a:r>
            <a:br>
              <a:rPr lang="fr-FR" b="1" dirty="0"/>
            </a:br>
            <a:r>
              <a:rPr lang="fr-FR" b="1" dirty="0"/>
              <a:t>in </a:t>
            </a:r>
            <a:r>
              <a:rPr lang="fr-FR" b="1" dirty="0" err="1"/>
              <a:t>peripheral</a:t>
            </a:r>
            <a:r>
              <a:rPr lang="fr-FR" b="1" dirty="0"/>
              <a:t> </a:t>
            </a:r>
            <a:r>
              <a:rPr lang="fr-FR" b="1" dirty="0" err="1"/>
              <a:t>blood</a:t>
            </a:r>
            <a:r>
              <a:rPr lang="fr-FR" b="1" dirty="0"/>
              <a:t> DNA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6180" t="48882" r="75723" b="48808"/>
          <a:stretch>
            <a:fillRect/>
          </a:stretch>
        </p:blipFill>
        <p:spPr bwMode="auto">
          <a:xfrm>
            <a:off x="6391275" y="533400"/>
            <a:ext cx="2752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cteur droit 3"/>
          <p:cNvCxnSpPr/>
          <p:nvPr/>
        </p:nvCxnSpPr>
        <p:spPr>
          <a:xfrm>
            <a:off x="0" y="785794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 l="17160" t="56381" r="52367" b="17714"/>
          <a:stretch>
            <a:fillRect/>
          </a:stretch>
        </p:blipFill>
        <p:spPr bwMode="auto">
          <a:xfrm>
            <a:off x="609600" y="990600"/>
            <a:ext cx="7848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 l="48660" t="57143" r="27232" b="17857"/>
          <a:stretch>
            <a:fillRect/>
          </a:stretch>
        </p:blipFill>
        <p:spPr bwMode="auto">
          <a:xfrm>
            <a:off x="2438400" y="3571876"/>
            <a:ext cx="4214813" cy="273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11"/>
          <p:cNvSpPr txBox="1"/>
          <p:nvPr/>
        </p:nvSpPr>
        <p:spPr>
          <a:xfrm>
            <a:off x="0" y="6324600"/>
            <a:ext cx="91440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MWAS in ~500 participants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identified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u="sng" dirty="0">
                <a:latin typeface="+mn-lt"/>
                <a:ea typeface="Batang" pitchFamily="18" charset="-127"/>
                <a:cs typeface="AngsanaUPC" pitchFamily="18" charset="-34"/>
              </a:rPr>
              <a:t>1 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locus 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explaining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u="sng" dirty="0">
                <a:latin typeface="+mn-lt"/>
                <a:ea typeface="Batang" pitchFamily="18" charset="-127"/>
                <a:cs typeface="AngsanaUPC" pitchFamily="18" charset="-34"/>
              </a:rPr>
              <a:t>3%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of the BMI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variability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.</a:t>
            </a:r>
          </a:p>
          <a:p>
            <a:pPr algn="ctr">
              <a:defRPr/>
            </a:pP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HIF3A not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identified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in GWAS on ~100000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subjects</a:t>
            </a:r>
            <a:endParaRPr lang="fr-FR" sz="1600" dirty="0">
              <a:latin typeface="+mn-lt"/>
              <a:ea typeface="Batang" pitchFamily="18" charset="-127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/>
          <p:cNvCxnSpPr/>
          <p:nvPr/>
        </p:nvCxnSpPr>
        <p:spPr>
          <a:xfrm>
            <a:off x="0" y="571480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9"/>
          <p:cNvSpPr txBox="1">
            <a:spLocks noChangeArrowheads="1"/>
          </p:cNvSpPr>
          <p:nvPr/>
        </p:nvSpPr>
        <p:spPr bwMode="auto">
          <a:xfrm>
            <a:off x="1447800" y="152400"/>
            <a:ext cx="624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fr-FR" b="1"/>
              <a:t>MWAS on lipid levels in peripheral blood DNA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4201" t="68571" r="54733" b="20763"/>
          <a:stretch>
            <a:fillRect/>
          </a:stretch>
        </p:blipFill>
        <p:spPr bwMode="auto">
          <a:xfrm>
            <a:off x="533400" y="2590800"/>
            <a:ext cx="8001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11243" t="32762" r="62427" b="60381"/>
          <a:stretch>
            <a:fillRect/>
          </a:stretch>
        </p:blipFill>
        <p:spPr bwMode="auto">
          <a:xfrm>
            <a:off x="1143000" y="1752600"/>
            <a:ext cx="678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28600" y="4033846"/>
            <a:ext cx="82867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GWAS in &gt; 100 000 participants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identified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u="sng" dirty="0">
                <a:latin typeface="+mn-lt"/>
                <a:ea typeface="Batang" pitchFamily="18" charset="-127"/>
                <a:cs typeface="AngsanaUPC" pitchFamily="18" charset="-34"/>
              </a:rPr>
              <a:t>157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loci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explaining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u="sng" dirty="0">
                <a:latin typeface="+mn-lt"/>
                <a:ea typeface="Batang" pitchFamily="18" charset="-127"/>
                <a:cs typeface="AngsanaUPC" pitchFamily="18" charset="-34"/>
              </a:rPr>
              <a:t>15%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of the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variability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of plasma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lipid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levels</a:t>
            </a:r>
            <a:endParaRPr lang="fr-FR" sz="1600" dirty="0">
              <a:latin typeface="+mn-lt"/>
              <a:ea typeface="Batang" pitchFamily="18" charset="-127"/>
              <a:cs typeface="AngsanaUPC" pitchFamily="18" charset="-34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28600" y="4643446"/>
            <a:ext cx="82867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MWAS in ~500 participants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identified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u="sng" dirty="0">
                <a:latin typeface="+mn-lt"/>
                <a:ea typeface="Batang" pitchFamily="18" charset="-127"/>
                <a:cs typeface="AngsanaUPC" pitchFamily="18" charset="-34"/>
              </a:rPr>
              <a:t>1 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locus (not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detected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in GWAS)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explaining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u="sng" dirty="0">
                <a:latin typeface="+mn-lt"/>
                <a:ea typeface="Batang" pitchFamily="18" charset="-127"/>
                <a:cs typeface="AngsanaUPC" pitchFamily="18" charset="-34"/>
              </a:rPr>
              <a:t>4%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of the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variability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of plasma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lipid</a:t>
            </a:r>
            <a:r>
              <a:rPr lang="fr-FR" sz="1600" dirty="0">
                <a:latin typeface="+mn-lt"/>
                <a:ea typeface="Batang" pitchFamily="18" charset="-127"/>
                <a:cs typeface="AngsanaUPC" pitchFamily="18" charset="-34"/>
              </a:rPr>
              <a:t> </a:t>
            </a:r>
            <a:r>
              <a:rPr lang="fr-FR" sz="1600" dirty="0" err="1">
                <a:latin typeface="+mn-lt"/>
                <a:ea typeface="Batang" pitchFamily="18" charset="-127"/>
                <a:cs typeface="AngsanaUPC" pitchFamily="18" charset="-34"/>
              </a:rPr>
              <a:t>levels</a:t>
            </a:r>
            <a:endParaRPr lang="fr-FR" sz="1600" dirty="0">
              <a:latin typeface="+mn-lt"/>
              <a:ea typeface="Batang" pitchFamily="18" charset="-127"/>
              <a:cs typeface="AngsanaUPC" pitchFamily="18" charset="-34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/>
          <a:srcRect l="10355" t="29713" r="64793" b="63429"/>
          <a:stretch>
            <a:fillRect/>
          </a:stretch>
        </p:blipFill>
        <p:spPr bwMode="auto">
          <a:xfrm>
            <a:off x="1333500" y="914400"/>
            <a:ext cx="6400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/>
          <a:srcRect l="14978" t="30000" r="58949" b="58571"/>
          <a:stretch>
            <a:fillRect/>
          </a:stretch>
        </p:blipFill>
        <p:spPr bwMode="auto">
          <a:xfrm>
            <a:off x="1142976" y="5429264"/>
            <a:ext cx="7134871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109" t="50000" r="75314" b="27857"/>
          <a:stretch>
            <a:fillRect/>
          </a:stretch>
        </p:blipFill>
        <p:spPr bwMode="auto">
          <a:xfrm>
            <a:off x="1285852" y="1285860"/>
            <a:ext cx="607223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ZoneTexte 11"/>
          <p:cNvSpPr txBox="1"/>
          <p:nvPr/>
        </p:nvSpPr>
        <p:spPr>
          <a:xfrm>
            <a:off x="357158" y="3429000"/>
            <a:ext cx="83582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DNA </a:t>
            </a:r>
            <a:r>
              <a:rPr lang="fr-FR" dirty="0" err="1" smtClean="0"/>
              <a:t>methylation</a:t>
            </a:r>
            <a:r>
              <a:rPr lang="fr-FR" dirty="0" smtClean="0"/>
              <a:t> </a:t>
            </a:r>
            <a:r>
              <a:rPr lang="fr-FR" dirty="0" err="1" smtClean="0"/>
              <a:t>levels</a:t>
            </a:r>
            <a:r>
              <a:rPr lang="fr-FR" dirty="0" smtClean="0"/>
              <a:t> </a:t>
            </a:r>
            <a:r>
              <a:rPr lang="fr-FR" dirty="0" err="1" smtClean="0"/>
              <a:t>measured</a:t>
            </a:r>
            <a:r>
              <a:rPr lang="fr-FR" dirty="0" smtClean="0"/>
              <a:t> in </a:t>
            </a:r>
            <a:r>
              <a:rPr lang="fr-FR" dirty="0" err="1" smtClean="0"/>
              <a:t>peripheral</a:t>
            </a:r>
            <a:r>
              <a:rPr lang="fr-FR" dirty="0" smtClean="0"/>
              <a:t> </a:t>
            </a:r>
            <a:r>
              <a:rPr lang="fr-FR" dirty="0" err="1" smtClean="0"/>
              <a:t>blood</a:t>
            </a:r>
            <a:r>
              <a:rPr lang="fr-FR" dirty="0" smtClean="0"/>
              <a:t> DNA of 329 MARTHA participants</a:t>
            </a:r>
          </a:p>
          <a:p>
            <a:r>
              <a:rPr lang="fr-FR" dirty="0" smtClean="0"/>
              <a:t>GWAS &amp; MWAS Illumina data</a:t>
            </a:r>
          </a:p>
          <a:p>
            <a:endParaRPr lang="fr-FR" dirty="0" smtClean="0"/>
          </a:p>
          <a:p>
            <a:r>
              <a:rPr lang="fr-FR" dirty="0" err="1" smtClean="0"/>
              <a:t>Applied</a:t>
            </a:r>
            <a:r>
              <a:rPr lang="fr-FR" dirty="0" smtClean="0"/>
              <a:t> </a:t>
            </a:r>
            <a:r>
              <a:rPr lang="fr-FR" dirty="0" err="1" smtClean="0"/>
              <a:t>filters</a:t>
            </a:r>
            <a:r>
              <a:rPr lang="fr-FR" dirty="0" smtClean="0"/>
              <a:t>:</a:t>
            </a:r>
          </a:p>
          <a:p>
            <a:r>
              <a:rPr lang="fr-FR" dirty="0" smtClean="0"/>
              <a:t>	MAF &gt; 0.01</a:t>
            </a:r>
          </a:p>
          <a:p>
            <a:r>
              <a:rPr lang="fr-FR" dirty="0" smtClean="0"/>
              <a:t>	Imputation </a:t>
            </a:r>
            <a:r>
              <a:rPr lang="fr-FR" dirty="0" err="1" smtClean="0"/>
              <a:t>criterion</a:t>
            </a:r>
            <a:r>
              <a:rPr lang="fr-FR" dirty="0" smtClean="0"/>
              <a:t> r</a:t>
            </a:r>
            <a:r>
              <a:rPr lang="fr-FR" baseline="30000" dirty="0" smtClean="0"/>
              <a:t>2</a:t>
            </a:r>
            <a:r>
              <a:rPr lang="fr-FR" dirty="0" smtClean="0"/>
              <a:t> &gt; 0.3</a:t>
            </a:r>
          </a:p>
          <a:p>
            <a:r>
              <a:rPr lang="fr-FR" dirty="0" smtClean="0"/>
              <a:t>	</a:t>
            </a:r>
            <a:r>
              <a:rPr lang="fr-FR" dirty="0" err="1" smtClean="0"/>
              <a:t>mQTL</a:t>
            </a:r>
            <a:r>
              <a:rPr lang="fr-FR" dirty="0" smtClean="0"/>
              <a:t> </a:t>
            </a:r>
            <a:r>
              <a:rPr lang="fr-FR" dirty="0" err="1" smtClean="0"/>
              <a:t>pvalue</a:t>
            </a:r>
            <a:r>
              <a:rPr lang="fr-FR" dirty="0" smtClean="0"/>
              <a:t> &lt; 5 10</a:t>
            </a:r>
            <a:r>
              <a:rPr lang="fr-FR" baseline="30000" dirty="0" smtClean="0"/>
              <a:t>-8</a:t>
            </a:r>
          </a:p>
          <a:p>
            <a:endParaRPr lang="fr-FR" dirty="0" smtClean="0"/>
          </a:p>
          <a:p>
            <a:r>
              <a:rPr lang="fr-FR" dirty="0" smtClean="0"/>
              <a:t>	exclusion of </a:t>
            </a:r>
            <a:r>
              <a:rPr lang="fr-FR" dirty="0" err="1" smtClean="0"/>
              <a:t>CpG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SNP </a:t>
            </a:r>
            <a:r>
              <a:rPr lang="fr-FR" dirty="0" err="1" smtClean="0"/>
              <a:t>within</a:t>
            </a:r>
            <a:r>
              <a:rPr lang="fr-FR" dirty="0" smtClean="0"/>
              <a:t> the probe </a:t>
            </a:r>
            <a:r>
              <a:rPr lang="fr-FR" dirty="0" err="1" smtClean="0"/>
              <a:t>sequence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 smtClean="0"/>
              <a:t>	</a:t>
            </a:r>
            <a:r>
              <a:rPr lang="fr-FR" dirty="0" err="1" smtClean="0"/>
              <a:t>Selection</a:t>
            </a:r>
            <a:r>
              <a:rPr lang="fr-FR" dirty="0" smtClean="0"/>
              <a:t> of the best </a:t>
            </a:r>
            <a:r>
              <a:rPr lang="fr-FR" dirty="0" err="1" smtClean="0"/>
              <a:t>mSNP</a:t>
            </a:r>
            <a:r>
              <a:rPr lang="fr-FR" dirty="0" smtClean="0"/>
              <a:t> per </a:t>
            </a:r>
            <a:r>
              <a:rPr lang="fr-FR" dirty="0" err="1" smtClean="0"/>
              <a:t>CpG</a:t>
            </a:r>
            <a:r>
              <a:rPr lang="fr-FR" dirty="0" smtClean="0"/>
              <a:t> site</a:t>
            </a:r>
            <a:endParaRPr lang="fr-FR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-19072" y="523852"/>
            <a:ext cx="914400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9"/>
          <p:cNvSpPr txBox="1">
            <a:spLocks noChangeArrowheads="1"/>
          </p:cNvSpPr>
          <p:nvPr/>
        </p:nvSpPr>
        <p:spPr bwMode="auto">
          <a:xfrm>
            <a:off x="1428728" y="142852"/>
            <a:ext cx="6248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 dirty="0" smtClean="0"/>
              <a:t>To </a:t>
            </a:r>
            <a:r>
              <a:rPr lang="fr-FR" b="1" dirty="0" err="1" smtClean="0"/>
              <a:t>annotate</a:t>
            </a:r>
            <a:r>
              <a:rPr lang="fr-FR" b="1" dirty="0" smtClean="0"/>
              <a:t> and help </a:t>
            </a:r>
            <a:r>
              <a:rPr lang="fr-FR" b="1" dirty="0" err="1" smtClean="0"/>
              <a:t>digging</a:t>
            </a:r>
            <a:r>
              <a:rPr lang="fr-FR" b="1" dirty="0" smtClean="0"/>
              <a:t> </a:t>
            </a:r>
            <a:r>
              <a:rPr lang="fr-FR" b="1" dirty="0" err="1" smtClean="0"/>
              <a:t>into</a:t>
            </a:r>
            <a:r>
              <a:rPr lang="fr-FR" b="1" dirty="0" smtClean="0"/>
              <a:t> GWAS </a:t>
            </a:r>
            <a:r>
              <a:rPr lang="fr-FR" b="1" dirty="0" err="1" smtClean="0"/>
              <a:t>results</a:t>
            </a:r>
            <a:endParaRPr lang="fr-FR" b="1" dirty="0"/>
          </a:p>
        </p:txBody>
      </p:sp>
      <p:sp>
        <p:nvSpPr>
          <p:cNvPr id="8" name="Rectangle 7"/>
          <p:cNvSpPr/>
          <p:nvPr/>
        </p:nvSpPr>
        <p:spPr>
          <a:xfrm>
            <a:off x="1214414" y="857232"/>
            <a:ext cx="62151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 smtClean="0"/>
              <a:t>Stroke </a:t>
            </a:r>
            <a:r>
              <a:rPr lang="fr-FR" i="1" dirty="0" err="1" smtClean="0"/>
              <a:t>associated</a:t>
            </a:r>
            <a:r>
              <a:rPr lang="fr-FR" i="1" dirty="0" smtClean="0"/>
              <a:t> </a:t>
            </a:r>
            <a:r>
              <a:rPr lang="fr-FR" i="1" dirty="0" err="1" smtClean="0"/>
              <a:t>SNPs</a:t>
            </a:r>
            <a:r>
              <a:rPr lang="fr-FR" i="1" dirty="0" smtClean="0"/>
              <a:t> (information </a:t>
            </a:r>
            <a:r>
              <a:rPr lang="fr-FR" i="1" dirty="0" err="1" smtClean="0"/>
              <a:t>provided</a:t>
            </a:r>
            <a:r>
              <a:rPr lang="fr-FR" i="1" dirty="0" smtClean="0"/>
              <a:t> by S. Debette)</a:t>
            </a:r>
            <a:endParaRPr lang="fr-F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812</Words>
  <Application>Microsoft Office PowerPoint</Application>
  <PresentationFormat>On-screen Show (4:3)</PresentationFormat>
  <Paragraphs>320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Thème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DavidT</dc:creator>
  <cp:lastModifiedBy>Stephen Bevan</cp:lastModifiedBy>
  <cp:revision>56</cp:revision>
  <dcterms:created xsi:type="dcterms:W3CDTF">2014-10-14T16:27:00Z</dcterms:created>
  <dcterms:modified xsi:type="dcterms:W3CDTF">2014-12-08T11:32:30Z</dcterms:modified>
</cp:coreProperties>
</file>