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3"/>
  </p:notesMasterIdLst>
  <p:sldIdLst>
    <p:sldId id="258" r:id="rId2"/>
    <p:sldId id="257" r:id="rId3"/>
    <p:sldId id="259" r:id="rId4"/>
    <p:sldId id="263" r:id="rId5"/>
    <p:sldId id="264" r:id="rId6"/>
    <p:sldId id="265" r:id="rId7"/>
    <p:sldId id="267" r:id="rId8"/>
    <p:sldId id="266" r:id="rId9"/>
    <p:sldId id="268" r:id="rId10"/>
    <p:sldId id="262" r:id="rId11"/>
    <p:sldId id="261" r:id="rId12"/>
  </p:sldIdLst>
  <p:sldSz cx="10080625" cy="7559675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274" y="-94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58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ErikasWork\AllDataOutputFiles\GripTableXLS_2014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ErikasWork\AllDataOutputFiles\GripTableXLS_201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hart>
    <c:plotArea>
      <c:layout>
        <c:manualLayout>
          <c:layoutTarget val="inner"/>
          <c:xMode val="edge"/>
          <c:yMode val="edge"/>
          <c:x val="0.16963589348554539"/>
          <c:y val="0.14558732541807295"/>
          <c:w val="0.7490413053699827"/>
          <c:h val="0.66918958614644775"/>
        </c:manualLayout>
      </c:layout>
      <c:scatterChart>
        <c:scatterStyle val="lineMarker"/>
        <c:ser>
          <c:idx val="0"/>
          <c:order val="0"/>
          <c:tx>
            <c:strRef>
              <c:f>AllUsed!$AX$1</c:f>
              <c:strCache>
                <c:ptCount val="1"/>
                <c:pt idx="0">
                  <c:v>total conf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FF0000"/>
              </a:solidFill>
            </c:spPr>
          </c:marker>
          <c:xVal>
            <c:numRef>
              <c:f>AllUsed!$AX$50:$AX$132</c:f>
              <c:numCache>
                <c:formatCode>General</c:formatCode>
                <c:ptCount val="83"/>
                <c:pt idx="0">
                  <c:v>57.594634814712428</c:v>
                </c:pt>
                <c:pt idx="1">
                  <c:v>46.384588277266602</c:v>
                </c:pt>
                <c:pt idx="2">
                  <c:v>65.666837691919511</c:v>
                </c:pt>
                <c:pt idx="3">
                  <c:v>62.516177123337741</c:v>
                </c:pt>
                <c:pt idx="4">
                  <c:v>70.030196010864827</c:v>
                </c:pt>
                <c:pt idx="5">
                  <c:v>22.945997431252493</c:v>
                </c:pt>
                <c:pt idx="6">
                  <c:v>19.685552673368768</c:v>
                </c:pt>
                <c:pt idx="7">
                  <c:v>46.577839225660853</c:v>
                </c:pt>
                <c:pt idx="8">
                  <c:v>18.799360481676381</c:v>
                </c:pt>
                <c:pt idx="9">
                  <c:v>35.594937905056277</c:v>
                </c:pt>
                <c:pt idx="10">
                  <c:v>42.20091179609463</c:v>
                </c:pt>
                <c:pt idx="11">
                  <c:v>61.264925214790928</c:v>
                </c:pt>
                <c:pt idx="12">
                  <c:v>25.125628349364593</c:v>
                </c:pt>
                <c:pt idx="13">
                  <c:v>5.7416525606806816</c:v>
                </c:pt>
                <c:pt idx="14">
                  <c:v>17.126303962029091</c:v>
                </c:pt>
                <c:pt idx="15">
                  <c:v>64.695600450137277</c:v>
                </c:pt>
                <c:pt idx="16">
                  <c:v>52.724065559742655</c:v>
                </c:pt>
                <c:pt idx="17">
                  <c:v>19.937390292515101</c:v>
                </c:pt>
                <c:pt idx="18">
                  <c:v>45.684861261180458</c:v>
                </c:pt>
                <c:pt idx="19">
                  <c:v>23.880480977767473</c:v>
                </c:pt>
                <c:pt idx="20">
                  <c:v>22.421740387534896</c:v>
                </c:pt>
                <c:pt idx="21">
                  <c:v>20.250141861572093</c:v>
                </c:pt>
                <c:pt idx="22">
                  <c:v>41.065574241383352</c:v>
                </c:pt>
                <c:pt idx="23">
                  <c:v>16.748075491039135</c:v>
                </c:pt>
                <c:pt idx="24">
                  <c:v>50.860442496526254</c:v>
                </c:pt>
                <c:pt idx="25">
                  <c:v>39.662884675314984</c:v>
                </c:pt>
                <c:pt idx="26">
                  <c:v>38.061788883951742</c:v>
                </c:pt>
                <c:pt idx="27">
                  <c:v>51.597783131561307</c:v>
                </c:pt>
                <c:pt idx="28">
                  <c:v>36.843381647655008</c:v>
                </c:pt>
                <c:pt idx="29">
                  <c:v>63.440267604141184</c:v>
                </c:pt>
                <c:pt idx="30">
                  <c:v>30.012261288522705</c:v>
                </c:pt>
                <c:pt idx="31">
                  <c:v>40.021208317675963</c:v>
                </c:pt>
                <c:pt idx="32">
                  <c:v>56.234011707637208</c:v>
                </c:pt>
                <c:pt idx="33">
                  <c:v>18.473109653055971</c:v>
                </c:pt>
                <c:pt idx="34">
                  <c:v>20.294377896010968</c:v>
                </c:pt>
                <c:pt idx="35">
                  <c:v>1.2850485487127123</c:v>
                </c:pt>
                <c:pt idx="36">
                  <c:v>58.730741025195151</c:v>
                </c:pt>
                <c:pt idx="37">
                  <c:v>36.8738540849535</c:v>
                </c:pt>
                <c:pt idx="38">
                  <c:v>27.25719445726099</c:v>
                </c:pt>
                <c:pt idx="39">
                  <c:v>7.5921674223602054</c:v>
                </c:pt>
                <c:pt idx="40">
                  <c:v>20.876667245805891</c:v>
                </c:pt>
                <c:pt idx="41">
                  <c:v>45.329215432422302</c:v>
                </c:pt>
                <c:pt idx="42">
                  <c:v>18.273001372721929</c:v>
                </c:pt>
                <c:pt idx="43">
                  <c:v>26.092961488131483</c:v>
                </c:pt>
                <c:pt idx="49">
                  <c:v>20.042529068831342</c:v>
                </c:pt>
                <c:pt idx="50">
                  <c:v>33.442293467340022</c:v>
                </c:pt>
                <c:pt idx="51">
                  <c:v>22.053948310978914</c:v>
                </c:pt>
                <c:pt idx="52">
                  <c:v>48.037383168385873</c:v>
                </c:pt>
                <c:pt idx="53">
                  <c:v>46.057306412302268</c:v>
                </c:pt>
                <c:pt idx="54">
                  <c:v>55.347069474501637</c:v>
                </c:pt>
                <c:pt idx="55">
                  <c:v>38.413480009231719</c:v>
                </c:pt>
                <c:pt idx="56">
                  <c:v>18.228942081002934</c:v>
                </c:pt>
                <c:pt idx="57">
                  <c:v>15.085055119508535</c:v>
                </c:pt>
                <c:pt idx="58">
                  <c:v>65.532586318503135</c:v>
                </c:pt>
                <c:pt idx="59">
                  <c:v>58.358325205442654</c:v>
                </c:pt>
                <c:pt idx="60">
                  <c:v>40.345674907549395</c:v>
                </c:pt>
                <c:pt idx="61">
                  <c:v>21.406902436232723</c:v>
                </c:pt>
                <c:pt idx="62">
                  <c:v>30.871583778289665</c:v>
                </c:pt>
                <c:pt idx="63">
                  <c:v>38.139998335769313</c:v>
                </c:pt>
                <c:pt idx="64">
                  <c:v>57.933753688217649</c:v>
                </c:pt>
                <c:pt idx="65">
                  <c:v>68.08035757063783</c:v>
                </c:pt>
                <c:pt idx="66">
                  <c:v>75.086924679247815</c:v>
                </c:pt>
                <c:pt idx="67">
                  <c:v>51.335377321647421</c:v>
                </c:pt>
                <c:pt idx="68">
                  <c:v>49.067937502657252</c:v>
                </c:pt>
                <c:pt idx="69">
                  <c:v>33.747045856840373</c:v>
                </c:pt>
                <c:pt idx="70">
                  <c:v>49.575706990593844</c:v>
                </c:pt>
                <c:pt idx="71">
                  <c:v>46.940854669016318</c:v>
                </c:pt>
                <c:pt idx="72">
                  <c:v>72.538705919020785</c:v>
                </c:pt>
                <c:pt idx="73">
                  <c:v>52.518113549724362</c:v>
                </c:pt>
                <c:pt idx="74">
                  <c:v>67.179534334380904</c:v>
                </c:pt>
                <c:pt idx="75">
                  <c:v>34.335224793590179</c:v>
                </c:pt>
                <c:pt idx="76">
                  <c:v>29.960444061483283</c:v>
                </c:pt>
                <c:pt idx="77">
                  <c:v>41.747386461121451</c:v>
                </c:pt>
                <c:pt idx="78">
                  <c:v>28.87808818154047</c:v>
                </c:pt>
                <c:pt idx="79">
                  <c:v>66.422167016514848</c:v>
                </c:pt>
                <c:pt idx="80">
                  <c:v>52.534408610923251</c:v>
                </c:pt>
                <c:pt idx="81">
                  <c:v>57.68488435992586</c:v>
                </c:pt>
                <c:pt idx="82">
                  <c:v>26.099741493893426</c:v>
                </c:pt>
              </c:numCache>
            </c:numRef>
          </c:xVal>
          <c:yVal>
            <c:numRef>
              <c:f>AllUsed!$AI$50:$AI$132</c:f>
              <c:numCache>
                <c:formatCode>General</c:formatCode>
                <c:ptCount val="83"/>
                <c:pt idx="0">
                  <c:v>32.375</c:v>
                </c:pt>
                <c:pt idx="1">
                  <c:v>27.125</c:v>
                </c:pt>
                <c:pt idx="2">
                  <c:v>32.449999999999996</c:v>
                </c:pt>
                <c:pt idx="3">
                  <c:v>30.574999999999999</c:v>
                </c:pt>
                <c:pt idx="4">
                  <c:v>25.200000000000003</c:v>
                </c:pt>
                <c:pt idx="5">
                  <c:v>32.925000000000004</c:v>
                </c:pt>
                <c:pt idx="6">
                  <c:v>57.9</c:v>
                </c:pt>
                <c:pt idx="7">
                  <c:v>25.075000000000003</c:v>
                </c:pt>
                <c:pt idx="8">
                  <c:v>46.825000000000003</c:v>
                </c:pt>
                <c:pt idx="9">
                  <c:v>16.125</c:v>
                </c:pt>
                <c:pt idx="10">
                  <c:v>34.825000000000003</c:v>
                </c:pt>
                <c:pt idx="11">
                  <c:v>17.774999999999999</c:v>
                </c:pt>
                <c:pt idx="12">
                  <c:v>17.25</c:v>
                </c:pt>
                <c:pt idx="13">
                  <c:v>60.875</c:v>
                </c:pt>
                <c:pt idx="14">
                  <c:v>35.275000000000006</c:v>
                </c:pt>
                <c:pt idx="15">
                  <c:v>25.174999999999997</c:v>
                </c:pt>
                <c:pt idx="16">
                  <c:v>23.574999999999999</c:v>
                </c:pt>
                <c:pt idx="17">
                  <c:v>47.8</c:v>
                </c:pt>
                <c:pt idx="18">
                  <c:v>35.15</c:v>
                </c:pt>
                <c:pt idx="19">
                  <c:v>61.475000000000001</c:v>
                </c:pt>
                <c:pt idx="20">
                  <c:v>30.450000000000003</c:v>
                </c:pt>
                <c:pt idx="21">
                  <c:v>29.424999999999994</c:v>
                </c:pt>
                <c:pt idx="22">
                  <c:v>37.475000000000001</c:v>
                </c:pt>
                <c:pt idx="23">
                  <c:v>61.75</c:v>
                </c:pt>
                <c:pt idx="24">
                  <c:v>37.925000000000004</c:v>
                </c:pt>
                <c:pt idx="25">
                  <c:v>24.200000000000003</c:v>
                </c:pt>
                <c:pt idx="26">
                  <c:v>39.700000000000003</c:v>
                </c:pt>
                <c:pt idx="27">
                  <c:v>19.899999999999999</c:v>
                </c:pt>
                <c:pt idx="28">
                  <c:v>48.3</c:v>
                </c:pt>
                <c:pt idx="29">
                  <c:v>45.4</c:v>
                </c:pt>
                <c:pt idx="30">
                  <c:v>39.300000000000011</c:v>
                </c:pt>
                <c:pt idx="31">
                  <c:v>31.25</c:v>
                </c:pt>
                <c:pt idx="32">
                  <c:v>23.274999999999999</c:v>
                </c:pt>
                <c:pt idx="33">
                  <c:v>46.525000000000006</c:v>
                </c:pt>
                <c:pt idx="34">
                  <c:v>34</c:v>
                </c:pt>
                <c:pt idx="35">
                  <c:v>49.949999999999996</c:v>
                </c:pt>
                <c:pt idx="36">
                  <c:v>31.4</c:v>
                </c:pt>
                <c:pt idx="37">
                  <c:v>27.950000000000003</c:v>
                </c:pt>
                <c:pt idx="38">
                  <c:v>19.724999999999998</c:v>
                </c:pt>
                <c:pt idx="39">
                  <c:v>60.375</c:v>
                </c:pt>
                <c:pt idx="40">
                  <c:v>44.075000000000003</c:v>
                </c:pt>
                <c:pt idx="41">
                  <c:v>49.425000000000004</c:v>
                </c:pt>
                <c:pt idx="42">
                  <c:v>37.725000000000009</c:v>
                </c:pt>
                <c:pt idx="43">
                  <c:v>63.05</c:v>
                </c:pt>
                <c:pt idx="49">
                  <c:v>41.65</c:v>
                </c:pt>
                <c:pt idx="50">
                  <c:v>30.099999999999994</c:v>
                </c:pt>
                <c:pt idx="51">
                  <c:v>19.324999999999999</c:v>
                </c:pt>
                <c:pt idx="52">
                  <c:v>39.925000000000004</c:v>
                </c:pt>
                <c:pt idx="53">
                  <c:v>18.774999999999999</c:v>
                </c:pt>
                <c:pt idx="54">
                  <c:v>38.349999999999994</c:v>
                </c:pt>
                <c:pt idx="55">
                  <c:v>17.05</c:v>
                </c:pt>
                <c:pt idx="56">
                  <c:v>54.8</c:v>
                </c:pt>
                <c:pt idx="57">
                  <c:v>25.9</c:v>
                </c:pt>
                <c:pt idx="58">
                  <c:v>18.224999999999998</c:v>
                </c:pt>
                <c:pt idx="59">
                  <c:v>13.925000000000002</c:v>
                </c:pt>
                <c:pt idx="60">
                  <c:v>23.4</c:v>
                </c:pt>
                <c:pt idx="61">
                  <c:v>45.225000000000009</c:v>
                </c:pt>
                <c:pt idx="62">
                  <c:v>21.700000000000003</c:v>
                </c:pt>
                <c:pt idx="63">
                  <c:v>21.2</c:v>
                </c:pt>
                <c:pt idx="64">
                  <c:v>30.674999999999997</c:v>
                </c:pt>
                <c:pt idx="65">
                  <c:v>28.875</c:v>
                </c:pt>
                <c:pt idx="66">
                  <c:v>25.6</c:v>
                </c:pt>
                <c:pt idx="67">
                  <c:v>32.125000000000007</c:v>
                </c:pt>
                <c:pt idx="68">
                  <c:v>31.549999999999994</c:v>
                </c:pt>
                <c:pt idx="69">
                  <c:v>46.05</c:v>
                </c:pt>
                <c:pt idx="70">
                  <c:v>24.9</c:v>
                </c:pt>
                <c:pt idx="71">
                  <c:v>15.875000000000002</c:v>
                </c:pt>
                <c:pt idx="72">
                  <c:v>33.625000000000007</c:v>
                </c:pt>
                <c:pt idx="73">
                  <c:v>30.224999999999998</c:v>
                </c:pt>
                <c:pt idx="74">
                  <c:v>11.8</c:v>
                </c:pt>
                <c:pt idx="75">
                  <c:v>13.75</c:v>
                </c:pt>
                <c:pt idx="76">
                  <c:v>27.375</c:v>
                </c:pt>
                <c:pt idx="77">
                  <c:v>34.575000000000003</c:v>
                </c:pt>
                <c:pt idx="78">
                  <c:v>49.475000000000001</c:v>
                </c:pt>
                <c:pt idx="79">
                  <c:v>26.2</c:v>
                </c:pt>
                <c:pt idx="80">
                  <c:v>42.2</c:v>
                </c:pt>
                <c:pt idx="81">
                  <c:v>31.424999999999994</c:v>
                </c:pt>
                <c:pt idx="82">
                  <c:v>11.7</c:v>
                </c:pt>
              </c:numCache>
            </c:numRef>
          </c:yVal>
        </c:ser>
        <c:ser>
          <c:idx val="1"/>
          <c:order val="1"/>
          <c:spPr>
            <a:ln w="28575">
              <a:noFill/>
            </a:ln>
          </c:spPr>
          <c:marker>
            <c:symbol val="diamond"/>
            <c:size val="7"/>
            <c:spPr>
              <a:solidFill>
                <a:schemeClr val="accent1"/>
              </a:solidFill>
              <a:ln>
                <a:solidFill>
                  <a:schemeClr val="tx2"/>
                </a:solidFill>
              </a:ln>
            </c:spPr>
          </c:marker>
          <c:xVal>
            <c:numRef>
              <c:f>AllUsed!$AX$2:$AX$46</c:f>
              <c:numCache>
                <c:formatCode>General</c:formatCode>
                <c:ptCount val="45"/>
                <c:pt idx="0">
                  <c:v>13.385014550093034</c:v>
                </c:pt>
                <c:pt idx="1">
                  <c:v>42.066399164409084</c:v>
                </c:pt>
                <c:pt idx="2">
                  <c:v>37.943636313210199</c:v>
                </c:pt>
                <c:pt idx="3">
                  <c:v>9.1540857703540759</c:v>
                </c:pt>
                <c:pt idx="4">
                  <c:v>20.943367685243164</c:v>
                </c:pt>
                <c:pt idx="5">
                  <c:v>32.261557492862977</c:v>
                </c:pt>
                <c:pt idx="6">
                  <c:v>22.964698979635433</c:v>
                </c:pt>
                <c:pt idx="7">
                  <c:v>20.997810823611026</c:v>
                </c:pt>
                <c:pt idx="8">
                  <c:v>24.836040304077677</c:v>
                </c:pt>
                <c:pt idx="9">
                  <c:v>16.448691677163232</c:v>
                </c:pt>
                <c:pt idx="10">
                  <c:v>15.495163112231014</c:v>
                </c:pt>
                <c:pt idx="11">
                  <c:v>39.507529589277731</c:v>
                </c:pt>
                <c:pt idx="12">
                  <c:v>30.189525387419291</c:v>
                </c:pt>
                <c:pt idx="13">
                  <c:v>19.299221463473536</c:v>
                </c:pt>
                <c:pt idx="14">
                  <c:v>16.882806768825624</c:v>
                </c:pt>
                <c:pt idx="15">
                  <c:v>22.971495065621063</c:v>
                </c:pt>
                <c:pt idx="16">
                  <c:v>9.0762878887948037</c:v>
                </c:pt>
                <c:pt idx="17">
                  <c:v>21.846525574927007</c:v>
                </c:pt>
                <c:pt idx="18">
                  <c:v>15.774335412317825</c:v>
                </c:pt>
                <c:pt idx="19">
                  <c:v>22.161692404943825</c:v>
                </c:pt>
                <c:pt idx="20">
                  <c:v>0</c:v>
                </c:pt>
                <c:pt idx="21">
                  <c:v>8.3187298618361414</c:v>
                </c:pt>
                <c:pt idx="22">
                  <c:v>1.9466183674961774</c:v>
                </c:pt>
                <c:pt idx="23">
                  <c:v>15.802010118427093</c:v>
                </c:pt>
                <c:pt idx="24">
                  <c:v>10.644923415295946</c:v>
                </c:pt>
                <c:pt idx="25">
                  <c:v>1.079191111196186</c:v>
                </c:pt>
                <c:pt idx="26">
                  <c:v>17.399511885009083</c:v>
                </c:pt>
                <c:pt idx="27">
                  <c:v>12.695087336453954</c:v>
                </c:pt>
                <c:pt idx="28">
                  <c:v>13.358787962884685</c:v>
                </c:pt>
                <c:pt idx="29">
                  <c:v>13.013765560989825</c:v>
                </c:pt>
                <c:pt idx="30">
                  <c:v>13.524254132921989</c:v>
                </c:pt>
                <c:pt idx="31">
                  <c:v>13.245831374336435</c:v>
                </c:pt>
                <c:pt idx="32">
                  <c:v>18.162398907378289</c:v>
                </c:pt>
                <c:pt idx="33">
                  <c:v>9.6890849598191711</c:v>
                </c:pt>
                <c:pt idx="34">
                  <c:v>26.25502849031804</c:v>
                </c:pt>
                <c:pt idx="35">
                  <c:v>18.993769730986358</c:v>
                </c:pt>
                <c:pt idx="36">
                  <c:v>22.859503492573083</c:v>
                </c:pt>
                <c:pt idx="37">
                  <c:v>10.453568124379959</c:v>
                </c:pt>
                <c:pt idx="38">
                  <c:v>12.569680424282929</c:v>
                </c:pt>
                <c:pt idx="39">
                  <c:v>33.967649026120696</c:v>
                </c:pt>
                <c:pt idx="40">
                  <c:v>23.039030774277002</c:v>
                </c:pt>
                <c:pt idx="41">
                  <c:v>21.506538731153228</c:v>
                </c:pt>
                <c:pt idx="42">
                  <c:v>13.270188797032063</c:v>
                </c:pt>
                <c:pt idx="43">
                  <c:v>16.185555453712524</c:v>
                </c:pt>
                <c:pt idx="44">
                  <c:v>17.175996649058668</c:v>
                </c:pt>
              </c:numCache>
            </c:numRef>
          </c:xVal>
          <c:yVal>
            <c:numRef>
              <c:f>AllUsed!$AI$2:$AI$46</c:f>
              <c:numCache>
                <c:formatCode>General</c:formatCode>
                <c:ptCount val="45"/>
                <c:pt idx="0">
                  <c:v>57.925000000000004</c:v>
                </c:pt>
                <c:pt idx="1">
                  <c:v>21.549999999999994</c:v>
                </c:pt>
                <c:pt idx="2">
                  <c:v>32.925000000000004</c:v>
                </c:pt>
                <c:pt idx="3">
                  <c:v>39.849999999999994</c:v>
                </c:pt>
                <c:pt idx="4">
                  <c:v>50.75</c:v>
                </c:pt>
                <c:pt idx="5">
                  <c:v>27.9</c:v>
                </c:pt>
                <c:pt idx="6">
                  <c:v>48.475000000000001</c:v>
                </c:pt>
                <c:pt idx="7">
                  <c:v>34.949999999999996</c:v>
                </c:pt>
                <c:pt idx="8">
                  <c:v>43.875</c:v>
                </c:pt>
                <c:pt idx="9">
                  <c:v>54.925000000000004</c:v>
                </c:pt>
                <c:pt idx="10">
                  <c:v>46.600000000000009</c:v>
                </c:pt>
                <c:pt idx="11">
                  <c:v>41.449999999999996</c:v>
                </c:pt>
                <c:pt idx="12">
                  <c:v>50.525000000000013</c:v>
                </c:pt>
                <c:pt idx="13">
                  <c:v>34.700000000000003</c:v>
                </c:pt>
                <c:pt idx="14">
                  <c:v>43.849999999999994</c:v>
                </c:pt>
                <c:pt idx="15">
                  <c:v>49.675000000000004</c:v>
                </c:pt>
                <c:pt idx="16">
                  <c:v>39.65</c:v>
                </c:pt>
                <c:pt idx="17">
                  <c:v>41.849999999999994</c:v>
                </c:pt>
                <c:pt idx="18">
                  <c:v>56.849999999999994</c:v>
                </c:pt>
                <c:pt idx="19">
                  <c:v>51.775000000000013</c:v>
                </c:pt>
                <c:pt idx="20">
                  <c:v>59.400000000000006</c:v>
                </c:pt>
                <c:pt idx="21">
                  <c:v>65.900000000000006</c:v>
                </c:pt>
                <c:pt idx="22">
                  <c:v>73.362500000000011</c:v>
                </c:pt>
                <c:pt idx="23">
                  <c:v>17.899999999999999</c:v>
                </c:pt>
                <c:pt idx="24">
                  <c:v>47.575000000000003</c:v>
                </c:pt>
                <c:pt idx="25">
                  <c:v>63.15</c:v>
                </c:pt>
                <c:pt idx="26">
                  <c:v>50</c:v>
                </c:pt>
                <c:pt idx="27">
                  <c:v>48.3</c:v>
                </c:pt>
                <c:pt idx="28">
                  <c:v>61.4</c:v>
                </c:pt>
                <c:pt idx="29">
                  <c:v>60.325000000000003</c:v>
                </c:pt>
                <c:pt idx="30">
                  <c:v>63.175000000000004</c:v>
                </c:pt>
                <c:pt idx="31">
                  <c:v>57.575000000000003</c:v>
                </c:pt>
                <c:pt idx="32">
                  <c:v>37.925000000000004</c:v>
                </c:pt>
                <c:pt idx="33">
                  <c:v>63.85</c:v>
                </c:pt>
                <c:pt idx="34">
                  <c:v>63.15</c:v>
                </c:pt>
                <c:pt idx="35">
                  <c:v>24.325000000000003</c:v>
                </c:pt>
                <c:pt idx="36">
                  <c:v>55.975000000000001</c:v>
                </c:pt>
                <c:pt idx="37">
                  <c:v>52.4</c:v>
                </c:pt>
                <c:pt idx="38">
                  <c:v>58.525000000000006</c:v>
                </c:pt>
                <c:pt idx="39">
                  <c:v>48.675000000000004</c:v>
                </c:pt>
                <c:pt idx="40">
                  <c:v>49.949999999999996</c:v>
                </c:pt>
                <c:pt idx="41">
                  <c:v>41.025000000000006</c:v>
                </c:pt>
                <c:pt idx="42">
                  <c:v>63.4</c:v>
                </c:pt>
                <c:pt idx="43">
                  <c:v>52.949999999999996</c:v>
                </c:pt>
                <c:pt idx="44">
                  <c:v>49.575000000000003</c:v>
                </c:pt>
              </c:numCache>
            </c:numRef>
          </c:yVal>
        </c:ser>
        <c:dLbls/>
        <c:axId val="49830144"/>
        <c:axId val="49844224"/>
      </c:scatterChart>
      <c:valAx>
        <c:axId val="49830144"/>
        <c:scaling>
          <c:orientation val="minMax"/>
        </c:scaling>
        <c:axPos val="b"/>
        <c:numFmt formatCode="General" sourceLinked="1"/>
        <c:tickLblPos val="nextTo"/>
        <c:crossAx val="49844224"/>
        <c:crosses val="autoZero"/>
        <c:crossBetween val="midCat"/>
      </c:valAx>
      <c:valAx>
        <c:axId val="49844224"/>
        <c:scaling>
          <c:orientation val="minMax"/>
        </c:scaling>
        <c:axPos val="l"/>
        <c:numFmt formatCode="General" sourceLinked="1"/>
        <c:tickLblPos val="nextTo"/>
        <c:crossAx val="49830144"/>
        <c:crosses val="autoZero"/>
        <c:crossBetween val="midCat"/>
      </c:valAx>
    </c:plotArea>
    <c:plotVisOnly val="1"/>
    <c:dispBlanksAs val="gap"/>
  </c:chart>
  <c:spPr>
    <a:ln>
      <a:noFill/>
    </a:ln>
  </c:sp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hart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trendline>
            <c:trendlineType val="linear"/>
          </c:trendline>
          <c:xVal>
            <c:numRef>
              <c:f>AllUsed!$DE$2:$DE$119</c:f>
              <c:numCache>
                <c:formatCode>General</c:formatCode>
                <c:ptCount val="118"/>
                <c:pt idx="0">
                  <c:v>30.435016690630917</c:v>
                </c:pt>
                <c:pt idx="1">
                  <c:v>41.395500364110234</c:v>
                </c:pt>
                <c:pt idx="2">
                  <c:v>47.349666380755195</c:v>
                </c:pt>
                <c:pt idx="3">
                  <c:v>15.443532639562202</c:v>
                </c:pt>
                <c:pt idx="4">
                  <c:v>29.540433034300673</c:v>
                </c:pt>
                <c:pt idx="5">
                  <c:v>53.38680034730902</c:v>
                </c:pt>
                <c:pt idx="6">
                  <c:v>43.569311309534505</c:v>
                </c:pt>
                <c:pt idx="7">
                  <c:v>25.68375552847073</c:v>
                </c:pt>
                <c:pt idx="8">
                  <c:v>28.465666936226949</c:v>
                </c:pt>
                <c:pt idx="9">
                  <c:v>26.909029697254685</c:v>
                </c:pt>
                <c:pt idx="10">
                  <c:v>4.5281008096798399</c:v>
                </c:pt>
                <c:pt idx="11">
                  <c:v>52.506356659912342</c:v>
                </c:pt>
                <c:pt idx="12">
                  <c:v>47.866365211555021</c:v>
                </c:pt>
                <c:pt idx="13">
                  <c:v>19.544754757762291</c:v>
                </c:pt>
                <c:pt idx="14">
                  <c:v>0.32639034652423982</c:v>
                </c:pt>
                <c:pt idx="15">
                  <c:v>42.594262930617084</c:v>
                </c:pt>
                <c:pt idx="16">
                  <c:v>-7.5108225108225168</c:v>
                </c:pt>
                <c:pt idx="17">
                  <c:v>11.989348401860617</c:v>
                </c:pt>
                <c:pt idx="18">
                  <c:v>27.099294914501446</c:v>
                </c:pt>
                <c:pt idx="19">
                  <c:v>38.999318726232353</c:v>
                </c:pt>
                <c:pt idx="20">
                  <c:v>-4.1597455046962208</c:v>
                </c:pt>
                <c:pt idx="21">
                  <c:v>20.006856984693336</c:v>
                </c:pt>
                <c:pt idx="23">
                  <c:v>-1.1363138161031447</c:v>
                </c:pt>
                <c:pt idx="24">
                  <c:v>36.791514537311535</c:v>
                </c:pt>
                <c:pt idx="26">
                  <c:v>22.865671641791049</c:v>
                </c:pt>
                <c:pt idx="27">
                  <c:v>8.6981486414467213</c:v>
                </c:pt>
                <c:pt idx="28">
                  <c:v>29.696984980539288</c:v>
                </c:pt>
                <c:pt idx="29">
                  <c:v>21.392164830715313</c:v>
                </c:pt>
                <c:pt idx="30">
                  <c:v>27.758262020984017</c:v>
                </c:pt>
                <c:pt idx="31">
                  <c:v>18.780999694615414</c:v>
                </c:pt>
                <c:pt idx="32">
                  <c:v>12.197205159626952</c:v>
                </c:pt>
                <c:pt idx="33">
                  <c:v>9.0492608780380976</c:v>
                </c:pt>
                <c:pt idx="34">
                  <c:v>32.460390709121668</c:v>
                </c:pt>
                <c:pt idx="35">
                  <c:v>35.219407407721846</c:v>
                </c:pt>
                <c:pt idx="36">
                  <c:v>38.394453617497547</c:v>
                </c:pt>
                <c:pt idx="37">
                  <c:v>12.368307753903666</c:v>
                </c:pt>
                <c:pt idx="38">
                  <c:v>14.951528555302144</c:v>
                </c:pt>
                <c:pt idx="39">
                  <c:v>28.420853007098938</c:v>
                </c:pt>
                <c:pt idx="40">
                  <c:v>35.340557376337358</c:v>
                </c:pt>
                <c:pt idx="41">
                  <c:v>45.633383650256825</c:v>
                </c:pt>
                <c:pt idx="42">
                  <c:v>9.4886502318769796</c:v>
                </c:pt>
                <c:pt idx="43">
                  <c:v>28.943100161728005</c:v>
                </c:pt>
                <c:pt idx="44">
                  <c:v>27.603589492617733</c:v>
                </c:pt>
                <c:pt idx="48">
                  <c:v>64.105533616310709</c:v>
                </c:pt>
                <c:pt idx="49">
                  <c:v>39.91100055554719</c:v>
                </c:pt>
                <c:pt idx="50">
                  <c:v>71.255983127549271</c:v>
                </c:pt>
                <c:pt idx="51">
                  <c:v>58.35396875683788</c:v>
                </c:pt>
                <c:pt idx="52">
                  <c:v>69.698523772038016</c:v>
                </c:pt>
                <c:pt idx="53">
                  <c:v>33.383440143308547</c:v>
                </c:pt>
                <c:pt idx="54">
                  <c:v>28.666869555326432</c:v>
                </c:pt>
                <c:pt idx="55">
                  <c:v>24.074522823490966</c:v>
                </c:pt>
                <c:pt idx="56">
                  <c:v>21.181712104492313</c:v>
                </c:pt>
                <c:pt idx="57">
                  <c:v>42.41338874259381</c:v>
                </c:pt>
                <c:pt idx="58">
                  <c:v>44.717959085559151</c:v>
                </c:pt>
                <c:pt idx="59">
                  <c:v>66.486127968441366</c:v>
                </c:pt>
                <c:pt idx="60">
                  <c:v>3.5143651180043594</c:v>
                </c:pt>
                <c:pt idx="61">
                  <c:v>12.610094394584351</c:v>
                </c:pt>
                <c:pt idx="62">
                  <c:v>26.881411954086637</c:v>
                </c:pt>
                <c:pt idx="63">
                  <c:v>71.086171778390081</c:v>
                </c:pt>
                <c:pt idx="64">
                  <c:v>40.292596829178116</c:v>
                </c:pt>
                <c:pt idx="65">
                  <c:v>16.329249992644097</c:v>
                </c:pt>
                <c:pt idx="66">
                  <c:v>56.645793337321315</c:v>
                </c:pt>
                <c:pt idx="67">
                  <c:v>21.386111217910717</c:v>
                </c:pt>
                <c:pt idx="68">
                  <c:v>21.325062178776982</c:v>
                </c:pt>
                <c:pt idx="69">
                  <c:v>33.040001544811631</c:v>
                </c:pt>
                <c:pt idx="70">
                  <c:v>44.44149351861217</c:v>
                </c:pt>
                <c:pt idx="71">
                  <c:v>18.578147608360343</c:v>
                </c:pt>
                <c:pt idx="72">
                  <c:v>46.923521042798882</c:v>
                </c:pt>
                <c:pt idx="73">
                  <c:v>51.131488537662278</c:v>
                </c:pt>
                <c:pt idx="74">
                  <c:v>30.753977152785044</c:v>
                </c:pt>
                <c:pt idx="75">
                  <c:v>59.968668153296235</c:v>
                </c:pt>
                <c:pt idx="76">
                  <c:v>36.142503673828131</c:v>
                </c:pt>
                <c:pt idx="77">
                  <c:v>69.853846556014062</c:v>
                </c:pt>
                <c:pt idx="78">
                  <c:v>39.381851631155094</c:v>
                </c:pt>
                <c:pt idx="79">
                  <c:v>65.520325584301972</c:v>
                </c:pt>
                <c:pt idx="80">
                  <c:v>58.080756385592551</c:v>
                </c:pt>
                <c:pt idx="81">
                  <c:v>20.599817872975621</c:v>
                </c:pt>
                <c:pt idx="82">
                  <c:v>52.885145668771486</c:v>
                </c:pt>
                <c:pt idx="83">
                  <c:v>-10.463073359795304</c:v>
                </c:pt>
                <c:pt idx="84">
                  <c:v>44.092908007894451</c:v>
                </c:pt>
                <c:pt idx="85">
                  <c:v>28.789826987702931</c:v>
                </c:pt>
                <c:pt idx="86">
                  <c:v>51.16743539877416</c:v>
                </c:pt>
                <c:pt idx="87">
                  <c:v>15.024464496911499</c:v>
                </c:pt>
                <c:pt idx="88">
                  <c:v>21.355850006261441</c:v>
                </c:pt>
                <c:pt idx="89">
                  <c:v>61.209738377884726</c:v>
                </c:pt>
                <c:pt idx="90">
                  <c:v>18.692559599186101</c:v>
                </c:pt>
                <c:pt idx="91">
                  <c:v>30.175196576792676</c:v>
                </c:pt>
                <c:pt idx="97">
                  <c:v>17.951804193831585</c:v>
                </c:pt>
                <c:pt idx="98">
                  <c:v>44.841684527019382</c:v>
                </c:pt>
                <c:pt idx="99">
                  <c:v>31.557589083452541</c:v>
                </c:pt>
                <c:pt idx="101">
                  <c:v>45.129202493351009</c:v>
                </c:pt>
                <c:pt idx="102">
                  <c:v>71.971703274796653</c:v>
                </c:pt>
                <c:pt idx="104">
                  <c:v>22.65964914760119</c:v>
                </c:pt>
                <c:pt idx="105">
                  <c:v>19.05568358229878</c:v>
                </c:pt>
                <c:pt idx="106">
                  <c:v>65.272522493729227</c:v>
                </c:pt>
                <c:pt idx="108">
                  <c:v>48.060967170189528</c:v>
                </c:pt>
                <c:pt idx="112">
                  <c:v>56.266480441684529</c:v>
                </c:pt>
                <c:pt idx="113">
                  <c:v>67.628906960148868</c:v>
                </c:pt>
                <c:pt idx="114">
                  <c:v>72.127840114064341</c:v>
                </c:pt>
                <c:pt idx="116">
                  <c:v>53.733567137900032</c:v>
                </c:pt>
              </c:numCache>
            </c:numRef>
          </c:xVal>
          <c:yVal>
            <c:numRef>
              <c:f>AllUsed!$FW$2:$FW$119</c:f>
              <c:numCache>
                <c:formatCode>General</c:formatCode>
                <c:ptCount val="118"/>
                <c:pt idx="0">
                  <c:v>-7.2999999999999954</c:v>
                </c:pt>
                <c:pt idx="1">
                  <c:v>1.3666666666666663</c:v>
                </c:pt>
                <c:pt idx="2">
                  <c:v>-6</c:v>
                </c:pt>
                <c:pt idx="3">
                  <c:v>5.7666666666666666</c:v>
                </c:pt>
                <c:pt idx="4">
                  <c:v>-8.5666666666666718</c:v>
                </c:pt>
                <c:pt idx="5">
                  <c:v>-5.2666666666666666</c:v>
                </c:pt>
                <c:pt idx="6">
                  <c:v>-11.966666666666669</c:v>
                </c:pt>
                <c:pt idx="7">
                  <c:v>1.6666666666666687</c:v>
                </c:pt>
                <c:pt idx="8">
                  <c:v>13.400000000000002</c:v>
                </c:pt>
                <c:pt idx="9">
                  <c:v>7.7333333333333387</c:v>
                </c:pt>
                <c:pt idx="10">
                  <c:v>5.5666666666666673</c:v>
                </c:pt>
                <c:pt idx="11">
                  <c:v>-9.3000000000000025</c:v>
                </c:pt>
                <c:pt idx="12">
                  <c:v>3.333333333333411E-2</c:v>
                </c:pt>
                <c:pt idx="13">
                  <c:v>-4.6666666666666661</c:v>
                </c:pt>
                <c:pt idx="14">
                  <c:v>9.2000000000000011</c:v>
                </c:pt>
                <c:pt idx="15">
                  <c:v>-4</c:v>
                </c:pt>
                <c:pt idx="16">
                  <c:v>14.46666666666667</c:v>
                </c:pt>
                <c:pt idx="17">
                  <c:v>9.4</c:v>
                </c:pt>
                <c:pt idx="18">
                  <c:v>-6.2333333333333361</c:v>
                </c:pt>
                <c:pt idx="19">
                  <c:v>-3.7999999999999989</c:v>
                </c:pt>
                <c:pt idx="20">
                  <c:v>16.833333333333329</c:v>
                </c:pt>
                <c:pt idx="21">
                  <c:v>-6.3666666666666654</c:v>
                </c:pt>
                <c:pt idx="22">
                  <c:v>0</c:v>
                </c:pt>
                <c:pt idx="23">
                  <c:v>1.8999999999999992</c:v>
                </c:pt>
                <c:pt idx="24">
                  <c:v>-14.966666666666669</c:v>
                </c:pt>
                <c:pt idx="25">
                  <c:v>0</c:v>
                </c:pt>
                <c:pt idx="26">
                  <c:v>6.9999999999999991</c:v>
                </c:pt>
                <c:pt idx="27">
                  <c:v>8.6333333333333329</c:v>
                </c:pt>
                <c:pt idx="28">
                  <c:v>-2.7000000000000011</c:v>
                </c:pt>
                <c:pt idx="29">
                  <c:v>-7.6666666666666696</c:v>
                </c:pt>
                <c:pt idx="30">
                  <c:v>-4.3666666666666654</c:v>
                </c:pt>
                <c:pt idx="31">
                  <c:v>3.3999999999999964</c:v>
                </c:pt>
                <c:pt idx="32">
                  <c:v>2.9666666666666646</c:v>
                </c:pt>
                <c:pt idx="33">
                  <c:v>-0.90000000000000835</c:v>
                </c:pt>
                <c:pt idx="34">
                  <c:v>1.8000000000000018</c:v>
                </c:pt>
                <c:pt idx="35">
                  <c:v>-20.066666666666674</c:v>
                </c:pt>
                <c:pt idx="36">
                  <c:v>6.0333333333333359</c:v>
                </c:pt>
                <c:pt idx="37">
                  <c:v>1.8000000000000043</c:v>
                </c:pt>
                <c:pt idx="38">
                  <c:v>1.7000000000000002</c:v>
                </c:pt>
                <c:pt idx="39">
                  <c:v>-7.8333333333333313</c:v>
                </c:pt>
                <c:pt idx="40">
                  <c:v>11.466666666666669</c:v>
                </c:pt>
                <c:pt idx="41">
                  <c:v>1.7000000000000002</c:v>
                </c:pt>
                <c:pt idx="42">
                  <c:v>0.13333333333333555</c:v>
                </c:pt>
                <c:pt idx="43">
                  <c:v>0.59999999999999698</c:v>
                </c:pt>
                <c:pt idx="44">
                  <c:v>4.8666666666666654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-9.5666666666666718</c:v>
                </c:pt>
                <c:pt idx="49">
                  <c:v>-4.8999999999999968</c:v>
                </c:pt>
                <c:pt idx="50">
                  <c:v>-11.033333333333331</c:v>
                </c:pt>
                <c:pt idx="51">
                  <c:v>-4.9333333333333336</c:v>
                </c:pt>
                <c:pt idx="52">
                  <c:v>-2.4000000000000004</c:v>
                </c:pt>
                <c:pt idx="53">
                  <c:v>-6.6</c:v>
                </c:pt>
                <c:pt idx="54">
                  <c:v>-11.600000000000001</c:v>
                </c:pt>
                <c:pt idx="55">
                  <c:v>4.9999999999999991</c:v>
                </c:pt>
                <c:pt idx="56">
                  <c:v>-6.8000000000000043</c:v>
                </c:pt>
                <c:pt idx="57">
                  <c:v>1.9000000000000006</c:v>
                </c:pt>
                <c:pt idx="58">
                  <c:v>-1.8666666666666671</c:v>
                </c:pt>
                <c:pt idx="59">
                  <c:v>-1.8666666666666663</c:v>
                </c:pt>
                <c:pt idx="60">
                  <c:v>11.466666666666669</c:v>
                </c:pt>
                <c:pt idx="61">
                  <c:v>-3.2666666666666675</c:v>
                </c:pt>
                <c:pt idx="62">
                  <c:v>-8.8333333333333357</c:v>
                </c:pt>
                <c:pt idx="63">
                  <c:v>-1.5</c:v>
                </c:pt>
                <c:pt idx="64">
                  <c:v>9.9</c:v>
                </c:pt>
                <c:pt idx="65">
                  <c:v>6.5333333333333359</c:v>
                </c:pt>
                <c:pt idx="66">
                  <c:v>-9.3000000000000025</c:v>
                </c:pt>
                <c:pt idx="67">
                  <c:v>4.966666666666665</c:v>
                </c:pt>
                <c:pt idx="68">
                  <c:v>-1.7333333333333334</c:v>
                </c:pt>
                <c:pt idx="69">
                  <c:v>10.200000000000001</c:v>
                </c:pt>
                <c:pt idx="70">
                  <c:v>-5.0333333333333323</c:v>
                </c:pt>
                <c:pt idx="71">
                  <c:v>1.9000000000000015</c:v>
                </c:pt>
                <c:pt idx="72">
                  <c:v>-8.1333333333333329</c:v>
                </c:pt>
                <c:pt idx="73">
                  <c:v>3.8333333333333321</c:v>
                </c:pt>
                <c:pt idx="74">
                  <c:v>-0.83333333333333215</c:v>
                </c:pt>
                <c:pt idx="75">
                  <c:v>-9.9333333333333318</c:v>
                </c:pt>
                <c:pt idx="76">
                  <c:v>-4.2999999999999989</c:v>
                </c:pt>
                <c:pt idx="77">
                  <c:v>-1.0999999999999985</c:v>
                </c:pt>
                <c:pt idx="78">
                  <c:v>0.43333333333333357</c:v>
                </c:pt>
                <c:pt idx="79">
                  <c:v>-16.333333333333325</c:v>
                </c:pt>
                <c:pt idx="80">
                  <c:v>10.733333333333333</c:v>
                </c:pt>
                <c:pt idx="81">
                  <c:v>7.9666666666666668</c:v>
                </c:pt>
                <c:pt idx="82">
                  <c:v>7.8000000000000016</c:v>
                </c:pt>
                <c:pt idx="83">
                  <c:v>9.9333333333333353</c:v>
                </c:pt>
                <c:pt idx="84">
                  <c:v>11.266666666666671</c:v>
                </c:pt>
                <c:pt idx="85">
                  <c:v>-6.7666666666666666</c:v>
                </c:pt>
                <c:pt idx="86">
                  <c:v>3.0666666666666678</c:v>
                </c:pt>
                <c:pt idx="87">
                  <c:v>3.2333333333333347</c:v>
                </c:pt>
                <c:pt idx="88">
                  <c:v>5.8333333333333339</c:v>
                </c:pt>
                <c:pt idx="89">
                  <c:v>4.3999999999999986</c:v>
                </c:pt>
                <c:pt idx="90">
                  <c:v>14.033333333333331</c:v>
                </c:pt>
                <c:pt idx="91">
                  <c:v>-0.53333333333333588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2.6666666666666643</c:v>
                </c:pt>
                <c:pt idx="98">
                  <c:v>0.46666666666666595</c:v>
                </c:pt>
                <c:pt idx="99">
                  <c:v>-2.1999999999999975</c:v>
                </c:pt>
                <c:pt idx="100">
                  <c:v>-1.0666666666666673</c:v>
                </c:pt>
                <c:pt idx="101">
                  <c:v>13.5</c:v>
                </c:pt>
                <c:pt idx="102">
                  <c:v>-3.4333333333333318</c:v>
                </c:pt>
                <c:pt idx="103">
                  <c:v>7.7333333333333343</c:v>
                </c:pt>
                <c:pt idx="104">
                  <c:v>-5.4666666666666632</c:v>
                </c:pt>
                <c:pt idx="105">
                  <c:v>-2.5333333333333332</c:v>
                </c:pt>
                <c:pt idx="106">
                  <c:v>-1.7666666666666666</c:v>
                </c:pt>
                <c:pt idx="107">
                  <c:v>0</c:v>
                </c:pt>
                <c:pt idx="108">
                  <c:v>3.4</c:v>
                </c:pt>
                <c:pt idx="109">
                  <c:v>-8</c:v>
                </c:pt>
                <c:pt idx="110">
                  <c:v>-1.1000000000000005</c:v>
                </c:pt>
                <c:pt idx="111">
                  <c:v>0</c:v>
                </c:pt>
                <c:pt idx="112">
                  <c:v>-9.1666666666666679</c:v>
                </c:pt>
                <c:pt idx="113">
                  <c:v>-8.8333333333333357</c:v>
                </c:pt>
                <c:pt idx="114">
                  <c:v>-10.200000000000001</c:v>
                </c:pt>
                <c:pt idx="115">
                  <c:v>0</c:v>
                </c:pt>
                <c:pt idx="116">
                  <c:v>-0.4000000000000013</c:v>
                </c:pt>
                <c:pt idx="117">
                  <c:v>0</c:v>
                </c:pt>
              </c:numCache>
            </c:numRef>
          </c:yVal>
        </c:ser>
        <c:dLbls/>
        <c:axId val="48418816"/>
        <c:axId val="48420352"/>
      </c:scatterChart>
      <c:valAx>
        <c:axId val="48418816"/>
        <c:scaling>
          <c:orientation val="minMax"/>
        </c:scaling>
        <c:axPos val="b"/>
        <c:numFmt formatCode="General" sourceLinked="1"/>
        <c:tickLblPos val="nextTo"/>
        <c:crossAx val="48420352"/>
        <c:crosses val="autoZero"/>
        <c:crossBetween val="midCat"/>
      </c:valAx>
      <c:valAx>
        <c:axId val="48420352"/>
        <c:scaling>
          <c:orientation val="minMax"/>
        </c:scaling>
        <c:axPos val="l"/>
        <c:numFmt formatCode="General" sourceLinked="1"/>
        <c:tickLblPos val="nextTo"/>
        <c:crossAx val="48418816"/>
        <c:crosses val="autoZero"/>
        <c:crossBetween val="midCat"/>
      </c:valAx>
    </c:plotArea>
    <c:plotVisOnly val="1"/>
    <c:dispBlanksAs val="gap"/>
  </c:chart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0.74419</cdr:x>
      <cdr:y>0.89319</cdr:y>
    </cdr:from>
    <cdr:to>
      <cdr:x>1</cdr:x>
      <cdr:y>0.97172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04255" y="2509866"/>
          <a:ext cx="792087" cy="2206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100" dirty="0"/>
            <a:t>conflict %</a:t>
          </a:r>
        </a:p>
      </cdr:txBody>
    </cdr:sp>
  </cdr:relSizeAnchor>
  <cdr:relSizeAnchor xmlns:cdr="http://schemas.openxmlformats.org/drawingml/2006/chartDrawing">
    <cdr:from>
      <cdr:x>0</cdr:x>
      <cdr:y>0.0208</cdr:y>
    </cdr:from>
    <cdr:to>
      <cdr:x>0.1009</cdr:x>
      <cdr:y>0.81399</cdr:y>
    </cdr:to>
    <cdr:sp macro="" textlink="">
      <cdr:nvSpPr>
        <cdr:cNvPr id="3" name="TextBox 2"/>
        <cdr:cNvSpPr txBox="1"/>
      </cdr:nvSpPr>
      <cdr:spPr>
        <a:xfrm xmlns:a="http://schemas.openxmlformats.org/drawingml/2006/main" rot="16200000">
          <a:off x="-1462040" y="865788"/>
          <a:ext cx="1966296" cy="3378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100" dirty="0" smtClean="0"/>
            <a:t>Motor performance </a:t>
          </a:r>
          <a:r>
            <a:rPr lang="en-GB" sz="1100" dirty="0"/>
            <a:t>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DejaVu Sans" charset="0"/>
                <a:cs typeface="DejaVu Sans" charset="0"/>
              </a:defRPr>
            </a:lvl1pPr>
          </a:lstStyle>
          <a:p>
            <a:fld id="{3DB8634D-6861-4123-B33E-4A69BC3594D0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578275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1058343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Arial" charset="0"/>
              </a:defRPr>
            </a:lvl1pPr>
            <a:lvl2pPr marL="813307" indent="-312811" algn="l" defTabSz="1058343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Arial" charset="0"/>
              </a:defRPr>
            </a:lvl2pPr>
            <a:lvl3pPr marL="1251242" indent="-250248" algn="l" defTabSz="1058343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Arial" charset="0"/>
              </a:defRPr>
            </a:lvl3pPr>
            <a:lvl4pPr marL="1751739" indent="-250248" algn="l" defTabSz="1058343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Arial" charset="0"/>
              </a:defRPr>
            </a:lvl4pPr>
            <a:lvl5pPr marL="2252236" indent="-250248" algn="l" defTabSz="1058343" eaLnBrk="0" hangingPunct="0">
              <a:spcBef>
                <a:spcPct val="30000"/>
              </a:spcBef>
              <a:defRPr sz="1300">
                <a:solidFill>
                  <a:schemeClr val="tx1"/>
                </a:solidFill>
                <a:latin typeface="Arial" charset="0"/>
              </a:defRPr>
            </a:lvl5pPr>
            <a:lvl6pPr marL="2752733" indent="-250248" defTabSz="105834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charset="0"/>
              </a:defRPr>
            </a:lvl6pPr>
            <a:lvl7pPr marL="3253229" indent="-250248" defTabSz="105834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charset="0"/>
              </a:defRPr>
            </a:lvl7pPr>
            <a:lvl8pPr marL="3753726" indent="-250248" defTabSz="105834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charset="0"/>
              </a:defRPr>
            </a:lvl8pPr>
            <a:lvl9pPr marL="4254223" indent="-250248" defTabSz="1058343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24BCB2D-F945-4CF2-AC98-7856E50CA073}" type="slidenum">
              <a:rPr lang="en-GB" altLang="en-US" sz="1400"/>
              <a:pPr algn="r" eaLnBrk="1" hangingPunct="1">
                <a:spcBef>
                  <a:spcPct val="0"/>
                </a:spcBef>
              </a:pPr>
              <a:t>4</a:t>
            </a:fld>
            <a:endParaRPr lang="en-GB" altLang="en-US" sz="14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3DB8634D-6861-4123-B33E-4A69BC3594D0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53412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66835F-EAB0-4ED2-A968-0980A81755B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102DDB-C13F-473E-AACA-21864AE54F4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D227DA-043B-4C48-91A2-32B39C53C32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7700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338" y="1768475"/>
            <a:ext cx="4459287" cy="4987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F22E44-FC5C-4E3E-8CAB-290F97FD3C1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4FD631-3533-49BF-8675-298A6C14A22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3DBE94-DEC4-4881-8D14-AF6CCDF9C64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11BC93-EF5F-4F33-8BFB-4A24491F25A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49EE62-BC28-4A7F-B1F5-B6ACB6EE66B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5FF142-1807-4DC6-9742-35132D50543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19A307-86D9-4069-899A-C1B09C8DFED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5675" y="301625"/>
            <a:ext cx="2266950" cy="64547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0037" cy="6454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4B7843-4E17-42A9-8FE3-5E47CE8316B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69387" cy="1260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9069387" cy="24177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238" y="4338638"/>
            <a:ext cx="9069387" cy="24177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65E9B0-7DA8-466E-963D-86F25D5E43B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3238" y="301625"/>
            <a:ext cx="9069387" cy="1260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768475"/>
            <a:ext cx="9069387" cy="4987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16" charset="0"/>
              </a:defRPr>
            </a:lvl1pPr>
          </a:lstStyle>
          <a:p>
            <a:fld id="{AB055419-CB8B-4279-962F-1AC4AB6A6D26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2pPr>
      <a:lvl3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3pPr>
      <a:lvl4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4pPr>
      <a:lvl5pPr algn="ctr" defTabSz="449263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jpeg"/><Relationship Id="rId7" Type="http://schemas.openxmlformats.org/officeDocument/2006/relationships/hyperlink" Target="http://www.google.co.uk/url?sa=i&amp;rct=j&amp;q=&amp;esrc=s&amp;frm=1&amp;source=images&amp;cd=&amp;cad=rja&amp;uact=8&amp;ved=0CAcQjRw&amp;url=http://www.keycompounding.com/how-your-dna-affects-the-medications-you-take/&amp;ei=q8BTVIPBB43GsQTy5IKQBA&amp;bvm=bv.78677474,d.ZGU&amp;psig=AFQjCNEehMfkDnNhlwvfECoHOoGUhYMVJw&amp;ust=1414861351429165" TargetMode="External"/><Relationship Id="rId2" Type="http://schemas.openxmlformats.org/officeDocument/2006/relationships/hyperlink" Target="http://en.wikipedia.org/wiki/File:Carotid_Plaque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11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image" Target="../media/image20.emf"/><Relationship Id="rId7" Type="http://schemas.openxmlformats.org/officeDocument/2006/relationships/image" Target="../media/image2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11" Type="http://schemas.openxmlformats.org/officeDocument/2006/relationships/image" Target="../media/image28.png"/><Relationship Id="rId5" Type="http://schemas.openxmlformats.org/officeDocument/2006/relationships/image" Target="../media/image22.emf"/><Relationship Id="rId10" Type="http://schemas.openxmlformats.org/officeDocument/2006/relationships/image" Target="../media/image27.png"/><Relationship Id="rId4" Type="http://schemas.openxmlformats.org/officeDocument/2006/relationships/image" Target="../media/image21.emf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image" Target="../media/image30.emf"/><Relationship Id="rId7" Type="http://schemas.openxmlformats.org/officeDocument/2006/relationships/image" Target="../media/image34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31.emf"/><Relationship Id="rId9" Type="http://schemas.openxmlformats.org/officeDocument/2006/relationships/image" Target="../media/image3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arotid Plaqu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7254" y="1365497"/>
            <a:ext cx="1129566" cy="242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http://links.services.disqus.com/api/click?format=go&amp;key=cfdfcf52dffd0a702a61bad27507376d&amp;loc=http%3A%2F%2Fgalleryhip.com%2Fstroke-brain-scan.html&amp;subId=2900820&amp;v=1&amp;libid=fc498782-427b-4e40-a76b-24b19ef326bf&amp;out=http%3A%2F%2Fstroke.ahajournals.org%2Fcontent%2F39%2F4%2F1333%2FF1.large.jpg&amp;ref=http%3A%2F%2Fwww.google.co.uk%2Furl%3Furl%3Dhttp%3A%2F%2Fgalleryhip.com%2Fstroke-brain-scan.html%26rct%3Dj%26frm%3D1%26q%3D%26esrc%3Ds%26sa%3DU%26ei%3DO3tSVOOfCrSS7Aat0IH4BA%26ved%3D0CDwQ9QEwEw%26sig2%3DoYOmYq3lzMEHxUVYmE3l_g%26usg%3DAFQjCNFKjnq7yYYjBTcUCuTKgJgmgP0yWw&amp;title=Stroke%20Brain%20Scan%20-%20Viewing%20Gallery&amp;txt=&amp;jsonp=vglnk_jsonp_1414692138489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35" t="14625" r="15232"/>
          <a:stretch/>
        </p:blipFill>
        <p:spPr bwMode="auto">
          <a:xfrm>
            <a:off x="2952080" y="1331565"/>
            <a:ext cx="2009775" cy="2274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-634218" y="107429"/>
            <a:ext cx="11336162" cy="893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 smtClean="0"/>
              <a:t>Lesion localization and genetics of stroke recovery</a:t>
            </a:r>
          </a:p>
          <a:p>
            <a:pPr algn="ctr"/>
            <a:r>
              <a:rPr lang="en-GB" sz="2400" dirty="0" smtClean="0"/>
              <a:t>Paul Bentley, Imperial College London</a:t>
            </a:r>
            <a:endParaRPr lang="en-GB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5" cstate="print"/>
          <a:srcRect l="7693" r="15071"/>
          <a:stretch/>
        </p:blipFill>
        <p:spPr bwMode="auto">
          <a:xfrm>
            <a:off x="6823396" y="1440852"/>
            <a:ext cx="20955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ms-175.jpg (600×400)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96496" y="5219997"/>
            <a:ext cx="3192560" cy="2128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/>
          <p:cNvCxnSpPr>
            <a:endCxn id="2053" idx="1"/>
          </p:cNvCxnSpPr>
          <p:nvPr/>
        </p:nvCxnSpPr>
        <p:spPr bwMode="auto">
          <a:xfrm>
            <a:off x="1633374" y="2468882"/>
            <a:ext cx="1318706" cy="0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>
            <a:off x="7888262" y="4017886"/>
            <a:ext cx="0" cy="914079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" name="AutoShape 2" descr="data:image/jpeg;base64,/9j/4AAQSkZJRgABAQAAAQABAAD/2wCEAAkGBxQSEhUUERQWFhUWGRcYFxcVGBcYGBoeFxYWHBgbGhYaHSggGBolHRcUITIhJSkrLi4uFx8zODMsNygtLisBCgoKDg0OGxAQGzQkICQsLCwvLy00LC0vLDAsLCwsLCwsLCwsLCw0LCwsLCwsLCwsLCwsLCwsLCwsLCwsLCwsLP/AABEIAOEAogMBEQACEQEDEQH/xAAcAAEAAgIDAQAAAAAAAAAAAAAABgcFCAEDBAL/xABHEAABAwIDBAcEBgcGBgMAAAABAAIDBBEFBiESMUFRBxMiYXGBkTJCUqEUI2JygrEkM0NTktHhCDSiwcLwNXN0g7LSFRZU/8QAGwEBAAIDAQEAAAAAAAAAAAAAAAQFAQMGAgf/xAA7EQACAgECAwQIAwcDBQAAAAAAAQIDBBEhBRIxE0FRcQYiMmGBkaHRscHwFCMzQlLh8TRichVDU4KS/9oADAMBAAIRAxEAPwC8UAQBAEAQBAEAQBAYnNWCtrKWSB2m0OyfhcPZPkV4nHmjoSMW90Wqa7uvkau11E+CZ8Ugs9ji0jvBUJ+DOpraTTj0e6M3gjnGzo9JIyHNtv0IIt33UWfq+t003Luu2Dg4Wey1oy6//vcUdMyWcFry3tMNhruNieBUzHzf2mSroi5y8EvxfcfP+IYjxXNx9aK6adWQTH+mKU3bTMa37R1+ZGvoF0uL6PZdyUr5KteC9aXz2S+pSx/areukF839vxK/xTMFVVu+tle+/C5t6K/xuGYeH60Y6y8Zbv4eHwRvhjwi9Xu/F7/r4GTwTJpls6eVsLON9SvWRxHl2gtTeSKTE8Jw9toY/pEvxO3KCo5eQ9ZvlQITj+aZKlxvZreDWqfUq6FtuwenJ+SqrEnfVN2IgbOmeDsjuHxnuHyUbL4lGpb9fAGweTsowYdD1cIu4+3I6208/wCQ5Bcvk5M8iWsvgvAEiUcBAEAQBAEAQBAEAQHDkBTPTlhMIeyobIxsxAa+O42nDXZeBv7ie4cl7q4bflS/dR833Ftg50aq3CzzX2K0w/GpKfaMVg4i20Rcjw4Aq7q9EsZ6PKlzab6LZfHvZ6yeLzsXLBaL6mPrK58ji6Rxe48XG5XRVKjFr7OmCivBbFRKUpPWT1PP1i1zyGzB3w4gWezp3rRKxPqDiSvllNruceQufktXbwj0BIsu9HtbWWLYyxh992jfXj5XUO7iEY9WC2Mp9ENNT2fUnr5Ph3Rjy3u89O5Vd3ELJ7Q2BY0UQaA1oDWjQACwHgBuVe23uwdiAIDgIDlAEAQBAEAQBAY7GsbgpI+sqZGxt4X3k8mje4+C3UY9t8uWuOr/AF1BUmbulOolBbRt6iLd1r/1ju9o3MHqfBdFi8Hpr9a98z8O7+5gqisrC5xc5xc46lziS4nmSdSreWTGtaR28jJ4nzKBZmg6zIoksgGTwrAaipt1MZLSQNt3Zbc7gCfaPcLlaJ5aRlJy6LUsnLvQrK6zqqTZHwj/AHc/JRLM3wMFo4BkSjpANiIOcOLgPy3et1DnkTl3gkwC0A5QBAEBwgOUAQBAEAQBAEBFM0ZwEDxT0rPpFW72Ym+yy+50jh7I423nu3qfi4Lsj2lj5YLv8fIFV5trmQPMlbKKqtI9kfq4h8LRuVxVZ6vLSuWH1YK1xTFnzO2nHyG4LFmXGC0iDH7d1AnlOQJVgeQqqfZdIBBG4gB0uhN91mb/AFso8sjl6s8uSXUlTcqw0LrOhL3/AL2azvNjB2QPG5VPmcTthtCPxf6/XgVeXxGymWkIa+ff8jIYvh0xia5x6xo7TJG6Fv2XNHs+IVHDiayJck3pJP8AWh9L4LnYdsIuuPI5LeL3+T7/ACLB6PM1/So+qmI6+Ma/baPe8eB/qrvGu51o+pT8c4W8SztK/Yl9H4fYmgUooggCAIAgOEBygCAIAgCAICEdImc/ogFPTkGpkGnKJp993fyCteHYHbfvbPYX1fgCoMQzeKON8VGbyyXM1Q7V7id9jyU3Ikpvmnsl0XgCvKmqLyS43J3kqvuzHLZAz2XMnz1Vnu+qiJ/WPHtfcbvd+Sg23xrXNY9EeoVym9IlxZIytQUhBc0uf+8eA4+o9gdw9SqmPHsaUuXde99P15kyXD7UtVuWbCIpGFrdhzDvAsQfEfzU6FsLVrF6ohzrlHaSMJi2BBkbjGDJGBfqHa7t/VuOrT3HTwWq2puO2/uNMceEnyt7fQj1FPHK3apn3A0cw6ObzBb8ly+XwxS1lW9/B9SXOudL5ZLR9xE8fqRS1UU1N2JW3c5o3b+XIgkELZw6d0F6/c9jtOD9pnYc68jePRP4fltoW7lrHI6yBssfg9vFruIK6mqxTjqjkM7Cnh3OqfwfijLrYQwgCAIAgCAIAgCAIDF5mxllHTS1Em5jbgfE73W+Zst+Lju+2Na7/ogar4zj0k0kksjrySklx8eA5ACwXU5NkKYKuGyS0BH+09wa0EkmwA1J8lzV98rHogXH0b9FO0Wy1Yu4a7BHZZ974n/Z3DjyWrRQW4JfmHozkkeZaeqdtWsGyWsANwFgAB3ABQMijtva3N1dzh0ItVUOJUf62EvaPeZqFUX8Ki+hOrzX3nbh2bm3G1dj/NpVXPAuplzV6ryJkciFi0ktT1QdJ08Urm9iaMHQO7Lt24PHfzBX0nhvDY5GFXOx6TaWv+DxLAos3i9DC5gxqJ1S2row+N7iOuiO6494EaEHlz14qDncCyIPnhHmXu+xYYdWtXYZGjXcz15nw1ssTa2A3Y/9YN5Y7v8AkqLIocVzaaFvwrM5Jfss+7p70eXJGY3UVQCT9U8hso7uDh3jf4XC1413Zy9zJHGeGrMoentLdfb4l9RyBwBBuDqCOIO5XSep80aaejPtDAQBAEAQBAEAQBAU9/aCxktZT0zT7W1K/wAG9lg8Ll5/CFe8Gioxnc/JfmYZQk8lyoWbe5y5UZLl6J8khnVzTWE0t3R3teOMWBeAfeJ0HrwUdcta1f8AlmHJLqy8qeIMaGtFgNAFob1erMnasA4sgMNi+VaWpBEsTbniAAV55I+B6UmivcZ6GW6upJnNPBr9R/v0U2rMnDob4ZMokIxXJ+IUntxF7fiZr8v5K0p4o11J1We+8xdPjDo7tJdGTo5pu2/i071OlfjZMeW1Jk6rLg2n3o72OuL81xPGsXHx8jloe2mrXgdhw++d1XNIt3olzB1kZpZD2otWX3lnL8JPoQtWHbquR9xyPpJw/sre3gtpdfP+5YanHMBAEAQBAEAQBAEBrp/aAmJxEA7mwxgebnn8yrrGnyYXxYIDlHD/AKRVwxncXtv6hVlS55NsFnZqzXHFXyx6AR7EbO4Mbw8yVV8Yxp2uCj0S1+L7/wACi4thW5E1KPRIyWE55cLbExtyJ2h81SReXQ/VkynjLPxtoyenv3JXh2fSf1gY8c2nZPpqD8lIhxa6O1kNfIl1cdvhtdDXy2JBSZrp373Fh+0NPUaKdXxTHns3p5lnTxvFs2b5fMzFPUseLsc1w5tIP5KfGcZrWL18i0rthYtYPVe47l7PZwQgIjn/AC3HNTSOjiYZWDaALAdoN3ttzte3fZYnOai+R7k3AdTvjG72WUjtaADhoFQznKcnKT3PqVNca4qMVojIZcxQ01TFMPdcNrvadHD0JXqqfJNMj8RxVk48633rbz6o2KieHAEbiAR5q9R8paaejPtDAQBAEAQBAEAQGvn9oujLauCXhJDs+cbzf5ParCqWuM4+DMd5X+Sqzqapj+RC84cebVGS/sgsgrY6qOoijltNtWe1ruzIxtt/2mvUji1PK65eMdPk390D7xjoew+Yl0Qkpnc4X9n+BwIt4WVQ4p9TzKKfUieI9EldDrSVTJR8MoLHeouFHniVy6oiWYNM+qI9VtxOj/vNJMGj32NMjP42XA87FQbOFxfQrbuCQl7Jn8mZ+gbtCQhrybamxsP6qiz+F5EZKVWq08P7E7hGCsRS16v8CxaDNUUnsyDzIUKHEOJ43V6r3rUuPUZmYMTDuR8CrGj0na2vr+Mfs/uYdSfRnpFS08fVXVHG8K7ZTSfv2/HY8ckka/ZooRBVzRt9kPds+B1FvVR7OVzfK9V7j6lwu/tsSuT66LUxRWsns2ByLV9bQU7zv2NknmWEsJ9Wq8oetaPlfFauyzLI+/8AHf8AMzy3FeEAQBAEAQBAEBWnT1ghnw/rWi7qd+3pv2Xdl/l7J/CpGPLrHxRhmt9M/ZcCFvwny2aGSz+ifNIp61vWm0cw6t5O4HewnkL6X710Gdj/ALRier1juvzMxi5PlitzYiKZrhdpBHMEEeoXIuLT0aDTT0aPu6wYFkBhsXynRVX94pon95aA7+IarGgIdX9DtNcupKiopzwbtCRno8bX+Ja50Vz9pDUw1Rk/GaTWCSKpaOFzG/ws42PqFXXcHx7O7Q9KTPK3PVZSnZraWaK2l3RuLT4PGh8iqa/0c6uDPcbGYjNOPmskDtkNa0WaOOu8n/fBesLEWNDl7z6TwfBeNjrm9qW7+xhFLLZl89GsRbhtODxD3eTpXuHyIV3jLStHy/jU1POsa8V9EkSdbyrCAIAgCAIAgCA6K2mbLG+OQbTHtLXA8Q4EEehWU9HqDULOOX34fWSU772abscfeYfZd6fMFSVLSamu8wdmBV7YnbTmhwtbXv8ABdHVkuNeqJuDaq7OZk1wjMkbTeKaSA/ZddvmAtkr67l68VL8S7eRC1evFSJrhecqwAbD4apvLc/5Ea+IKh2YOFPxh+BHniYc/GP4E4wzMJcwGeIxOPC+1b5BcVmcWxMfIlUm2l/NpsyvswWn6ktTLQ1rH+y4Huvr6LdRm0Xfw5pkSdM4dUd91KNYcgK06Rs6t2XUtMQ4u7MjxqAOLQfi7+CgZWTouSJ1nA+CSlJZF60S3Sff72VbZVuh2+p9UtO6WRkUYu6RwaPEm39V7rg5S0ImblRoqlJ9yNksLoxDFHE32Y2taPwgBXsVypI+VW2Oybm+96nqWTwEAQBAEAQBAEAQFb9NOSxXUvXxNvUU7SRbe9m9zO8jUjz5rZW/5WDXCmkVzw+/lfKwZnC5I2yMdLH1jARtsuWkt42c0gg2vY332XQzxK8mt6LSXc0elJroy3mdFkM8bKjDat7WvAc0S2ePDabYi26xuuRnk30ydVnVaokQy5o7pm4vR+3CZ2DjF9aP4Pb9AVytmBYl6r1XvN0cmEuuzFHnmBx2Z4zG7ja7SPwuVbbw+vX14ae9bG+Njfsy1M6c1wRsL2VW73HAlx8BxWYQyKl+4u+EjfRhTypcqr+Pd8yHZh6QKmpBjjPVxnQ7Ptu8Tw8Ap6yb5Q5Zta+7Y6bB9H8fHfPZ60vf0RhaXAnlvWSDYZzOl0jU9NWWFvEK1LkhuzE11Q0GzNyxy+B67XkjrIs7omyiWWrKhpD3A9S129rSLF5HAnh3eKssanlXMzieNcTd8uyg9u/3loKWc+EAQBAEAQBAEAQBAcFAa5dM+Rfoc30unb+jyntAbo3neO5ruHfcclLpnr5oEBopdRfcupwchtaAtTovzaaGUU85/RpiC1x3Mc6wv3NOgPLfzXji+Csqvtq/aXX3ox0LbxvNdLSj62UF1rhje088tBu8SuIsvhX1ZY4nC8rK/hx28XsvqVdm/OwrAWNp4gw+9I0Pk8jub81Aty3LaK2OswvRmmrSV0uZ+HRfdkfwrBnzEAdlvFzjYKPCqUy4vzKMWPKl8EShk2H4e25/SJ+A90FS4xrr97KK27NzXpryQ+pEMezPNWPtbebNjYPQADevD5rGb61Rhx26+JO8gdGrrtqK8aizmQ8jwL//AFUurHS3Zz3EOLyt9SvoWyApRRHKAIAgCAIAgCAIAgCA4JQGPx2nglgkjqtnqXtLX7ZDRYjftHcRvvwTn5d9T3CudkuWCbfuNYazKnV1EjIZRJC13YkA9ocOFr8FvjxqFK9Vav6F9i+jl9m9z5F4Pd/IycR6uMR7XZ8Bf1VLmcQvyru0k2vBJtJHQ4vo5gUTVrjzSXRy308l0Xy19555KkBROVy3ZcTyYQR1txABbFAgW5bl3nFRj0hFtqw5DRblGTIEraobsymWMm1mIEFjDHETrNICG/hB1f5aLdCjXqVmTxdR2iXRk7INNQDaaOsm4yv3+DRuaFLhWonP35dlz9ZktXsjBAEAQBAEAQBAEAQAoDH4tjMNMzbnkawcL7z3Bo1J8F4nZGHtMk42Jdky5ao6v6LzZGqrNFTM0mliEMXGep7I8Wsvr5rQ7py9haLxZb18LxqXpkT5pf0w3+bK+zBjcN/rZn1cg4uNox4NGihzab33OgxoSrjpCKrXu6vzZEK/Hi7kByGgXlVyfU3vNqq9nqYmWvJWyNJCt4i5d55nVXmTuW6NWpBszorqySZVyXV4g4iINja2206QgEX3dj2j6Ad6kfskopOS0TK63ifgXBlToppKUh8wNRKNbyew0/Zj3eZuvagkVluVZZ1ZPmsA0GgHAL2Rz6QBAEAQBAEAQBAEAQHXNKGgucQANSSbAeaamYxcnot2VvmbpJFzHREcnTP3D7rTv8SoNmU3tX8zqMLgMYLtMv8A+V+bIRNm2KJxkN6if95KbgeA3LVFPXV7ssbpR5ezi+SHhHv8yMY9nOepP1shI4NGjR5LZ2cpbsgrLox1pUvuR2WvJ4rbGnQh28RlLvPqgp5qhwZBG+Rx0s0E+p3BeuVR6kJ5bfQmreiiubTSVEzWgsbtdQxwdK4DU6i4BtfQXPJb6YQnJLUjTyZkawnEeqeHQta0gg7tpx8XHXyFh3LuOG8Lw+XRx1fi/wAiO5uXUluFZhNJVsrYPYeQJ4+YPtDx94d6l5OCsih48+q9lnk2Ew+sZNGyWJ20x7Q5pHEFfP7ISrm4S6oHpXkBAEAQBAEAQBAEAQHxK8NBJNgBck7gOJQyk29F1KI6RM+mqcY4nFtO3cBcF5+J3G3IKutsdr0XQ7TAw68CvnnvY/p5fcrSsxQ81sroIWZxTfZmKlqnHipUa0iitzLJvqZbBspV1W3bgp5Xs+MNNvL4vJeiPzN9TP0OTzCb1VJVPI4GN4b6NFz6qHkSyHtUtDfWqV7e5KqTMUULQ0QmJo4dW5g/Jc/fw7Jses22WdeXVHaK0M7ged4QSC8AHvVddw/IgvU1XkR8y6uxJrqep0uGTG7oYCTx2G39RqvdGbxnF/hXTXxf4Ff6rOl+W8LeCGt2NrfsyP8AWxJHyVvR6Z+kNUlzT5/dKMfxST+pnRHHRJmNsU8mHuk2mbTjTuPG3tN87bQ819H4ti2W49ea4cspJc68G/1oaehba5wBAEAQBAEAQBAEAQFfdM2PGmo2xtNnTkt/C2xf+bR5qPkN6cq7y24RXHtXbL+X8X0Nbq6uJOiVUpHrO4hKctEzpo6J8ztlguePId5KlQrlOXJBasra67LpaRWrLx6N+jbD27MtTNFUzCx6sO7DD3sOrj46LbZi31e3Bo924ttXtRaLjiYGgBoAA3AaDyC0EY+0B8Phad7QfEAoDxz4JTv9uCJ3ixp/yWNEDDYrkOilje1lPHG9zSGvY0AtcRo4DcbGx1WFCGvrLVAprL2GufUT0VSNiobtNYQS0bTe4GxvpbTiulqwcKpRy4Vrb46f4CbI7tSU0wIu2SF4I5gtNwuylCGRU091JHprU2dy1i7aumiqGbpGgkciNHDxBBHkvmOTjvHulW+5/wCDyZNaAEAQBAEAQBAEAQFH/wBo+Qh1JyLZbeO1Hf8A0rVKOskTaLeSmSRR7WkkAbybLaQ1q2WBSYLXU4/RqaRzQ0Fz2APJ2uJAJIGhG7gpWFlQqbbW5ZRn+zparZ95wM0uYdmpgAd9pron/K35K7r4nB9Hp+veS6+Jdyl+viSLCs7tb+rqZ4e4nrG+h/ktkpUW+1GL+jNrsps9uCf0Jhhmfpzaz6eoHceqkPkbD0Cj2cOxpdNY/VGmeFiz6ax+qJZguahO7YfDJG6xNyAW6W94eKpOJ114FPbzmnHVLbXXf3EG/BdceaMk0Z5k7TuIVXRxLEu/h2J/R/J7kJwku47FN11PJT3TBhxpaymxGLS5ayS3xM1afNtwfuhdJwS1WQnjy71+JgiXSPE01Inj9mdjX6cyNV0nB5SVPZy6xehsXQmvQNi12T0rj7JErAeTtHAeYB81Qek+Ny2RuXetDwW0uXAQBAEAQBAEAQBAVn0+YEajDxMwXdTO2zz2HWD/AC0afwrB6T2aNb6V1ng8iD6LEuh7o9tGyuSMxxSQRSAgOYNiQc2nj4g6+q0we+qLW7GnJOPVPdeZO6zD4Z27M0ccrSNz2tcCPMKQUuhEMU6JcMmuWwmFx4wvcwfwXLR5BZUmujMqTXQiOJ9CEjdaSs/DO3/UzcPIqRDLth0ZtjkWR6M8OF4JjWGPc7qXTMsBeCRsjd+vYcQ7/ConFJW5tagnpo9T3ZkSmtGZeDpR6s7NXC6M3t9ZG6M+pFiuVu4Rb/NBS/H5rc1qxknwzPdLLa0hbfvuFFVVlPsucPJ6r5MzzJ9T05hpocSpnQGZpDi0hwsHAtNwQDof6qywON5+JarIyjZp3S9R/Yw1B+4r3PGTZoKRj9sSMh0JOjtkmwtwO9fQvR/0qjl5nYWUyrlPp/NFtJt7rp0HKkupg+ieu6rFIOUofGfxNJH+JrV0fpDVz4jfhozU+psaF8+BygCAIAgCAIAgCA66mBsjXMeA5rgWuB3EEWIPkgNSc/5VfhlY+Eg9We1C4+8wnTXiRuPh3rDWx6i+V6mXydmOmhYY6iHbDjfbBLXiw0sd1u5WvDnVWtYy0m+uq2ZfUZ0o6cstPNbFn4BmJ4A+hVInYP2E/ZeO5rjv8j5Kfdj02fxI8v8Auj0+K/sbLK8a/e2PK/6o7r4olmH5zhc7YqGup5OUg7J8HbvWyrreGWpc1b517uvyIF3Cbormq9ePivt1JLHICLggjmNR6quaa2ZVtaPRn1dYMHVUUzJBZ7WuB0s4A/mgIrinRnhs5v8ARhE74oHOiPjssIaT4gry4p9UCL430ZOp45JqWulaI2ufsTNDxZjSbbQseG9af+n0XyUHHdvQzqVhX47PPEGSyEtBvs3Ozfnbivo3BfR7F4Wv3S1k+rf5eCPS3PrJriMRo7f/AKIR6yNB+RKncX0/ZLP+LPDNpQvmYCAIAgCAIAgCAIAgIr0iZOjxSlMRsJW3dC/4XW3H7J3EfyQGrslJJTyugqGFr2Gzmu3g/wCfiFqsi+qLHCtjryTWqMhTQEWdC8tPIk29d4WaeKXUPR7ov4cMVkeaiWj8HuiSYfnCqibs1MfXRDftjbaB3P3t8VeY3FMe7f2X4rb59xCtV2JJdrFxfiujJnlTHopDtU074CP2byHRnu14KNxziHZ1KC5XKWukmuhTcf4vyUKC5XOXSTXT5d5P6bMpbYVDLfbZq30XMV8Ucdro/Fbo5SnjUobZMf8A2jujPUlayUXjcHDuP5jgrOq+u1awepdUZNV8eauSfkd4W03kU6UMSEGG1GusjTE3/udk/wCEuVnwajts2C8Hq/huH0NcuQX0o99DPdHVN1uKUjRwk2z/ANtrn/6QqbjdqjiT8tPmeH1NmgvnYOUAQBAEAQBAEAQBALICs+mDo9+nx/SaZv6VE3cP2rR7v3hrY+XJDKej1RSGWqeWeUQxt7d7EHTZsddq+6yrc2UKYOc+h0nDM/Rb9xPX4ZU4a9kp2XDcdntNI4teCNx1VTicQrtlrX1XidFC7H4jXKmS+f4olzMjYfiMIqKK9LIfa6nRocN4dFuHla66FOF8N9z5/wAS4a6LHTcvLyI/WYdi2GX2mmpgH7SHtC32oj2mnwuO9Q7eH/8AjfwOeu4Uv+09Pd3Hfg2cKeY3BMMm67SRr3jgquzHlVLXRp+KKS3DsolzJOL8Yk1w/MsrR2tmZnxN9r+q3VcRvr9v1l9STRxfJp2sXOvHvK06WM0GrqGxMuIoRuO8vcNSfAEAefNfVvRaiDxFkpbz8e5J/p/I6fFvjfWrI6pPxIV1eyzaPHcujnYtdEb2yxugXCdueeqI0jaI2n7T9XfID1XI+kWTqo1LzZ47y7guVMhAEAQBAEAQBAEAQBAEBVnSBlT6NP8A/J0jf+qY0b28ZWjmN5HEaqHn4qyKXDv7iRjW9nYmZJjo6qnIcQWkb/yK+ertMW/VeJcPIWLNXa6IiuD1suF1G1q6B5AkA1HcfHiF2eLkaJWR6Mv7oUcYxvUa5lumXJS1DZGNew3a4XBHEFXSaa1Rwdlcq5uElo0R3MuRKGsu+WIMk/exHq3/AIiNHW+1dJR5tjVKKktGij8amNHPJDSVbpoxp1gGyQdbtuDZ1tO0Lb+5dJwj0WpclkZMfKL/ABf2In/Tcdz52uh14FgT59qWTSJurnu4+fFdVk5cKEq4de5IsHolojGYnMZ5mxQNJu4MjaOJJsFHncqa3Ob3PDZsjkfLraCkjgFtr2pHD3nuttH5ADuAXBZWRLItdjBn1HAQBAEAQBAEAQBAEAQBAfL23FjqDvQFXZiwX6BI0R/3aQnYH7t3Fn3eXdcLneKYSjLtYrqUPpI7rqob+rHu950xsY8Fkouxwse7vHeN6iYF6jLkn0Zq9EuOTwb+xb0jJ7eCl9n0Z25dzKMKfJS1rz1QG3C8AuuDuAA1IP533LqeGYeTfZ2Ncdff3fPofS+NV05NUcutpSe0l36kWzt0izVgMUIdDAdCL/WSfeI3DuC+g8N4HVjNTs9af0RzKR5csZPD2/SKx3VU7ddfadbWwC25/FOz/dUetN/QNngzrnBsw6ilb1dOzQAaF3eVDx6Ox/e3PWTPJO+hzIZiArqptpHD6hh3saR7ZHB51tyHiqDifEHdLki9jBbSqDJygCAIAgCAIAgCAIAgCAIDhAR7O1VSimeyrlZGCLtJN3Bw1aWtGpN+S2QwLcxOuuOuv66mq6mNsHB95TbsdmLOw3YA/aSaeYbx81MwPQimE+bMnzP+mP5v7aFFR6OwU+e2XwX3I5VVJkfcudI743m/kOQ7l9BpohRWoxSjFdyOlcvE76Sthp+28dY/eAdyiZN0p+pF6I86ngxzMs9WQHONtA2Nu7XcA0byq7WrHTf1MFmdGXRYWltViLe0CHRQHUDiHSDnyb3a8lz+dxGVr5YvYwXIAqoycoAgCAIAgCAIAgCAIAgOqoqGxjae5rRzcQB6leowlN6RWrBEcS6SKVjtinElVJ8MDbt83nT0urangmRJc1ukF/u6/LqDCYxjmISMLp5YsOiPI7c5Hd8Pl6qbj4mHCWkIu6XyiZK7xHG6WNxMLXzycZqglx8QCSuhrx7mv3jUI/0x2M6kYxDF3ym73E93D0W7t6aFpAxqeB9WeagXZ2veYPvDqKSokayO3ac1m07RjS4gXc7gBdUmXxaurZskUYl2Rq6466LV/A2IyH0ZU2H2lktPUjXrHDss0/Zt4ce1v1VLdkzte7I5PLKODlAEAQBAEAQBAEAQHDnWGqAh+YekmhpSW7ZmePchs63i4kNHqrfE4Hl5C105V4vb6dQQHF+luqmu2mYyBvxO7b/mLA+RV9j+juPVvdJzfgtl+viZIrPjEb3bdZNNUu+EuOz8zoO4KxVfZrSlKC8lqDmbP8kbdikYynbzYBtH8W9RJY+PrzXyc373t8jGpFK7F3yuLpHueTxcSfzXqXEa61y1pJe4HhfUKBbxFvvBk8v5dq652zSwvk1sXbmDxedAqu3iKXQGYxfI8lDOyKsLXF7A8dWXFm8gjaIFyCNfEKkzuI3dI7F/wTh1GVJu166dxmm04bEYwAA3tssLeNlSylKW7erOypqrqa7OKS6NLoXZkbGPpVHG8+03sP8AvNt+YsfNWmPZzw1OB4vifsuVKHc915MkC3lYEAQBAEAQBAEAQBARTpM/4fL4Kw4V/qoA1sZuX06RhdDmTcoVhk8cig2g80ip8gHS5V8gdUih3dDBtz0d/wDD6f7jfyCgGSDdOP66i8JvziULM6HT+jX8V/AjVRvZ/wAtQX3HVQ6S/wCRYPQ1/dZv+cf/AAYpuD7D8/sct6V/6mH/AB/NlghTjlwgCAIAgCAIAgCAID//2Q==">
            <a:hlinkClick r:id="rId7"/>
          </p:cNvPr>
          <p:cNvSpPr>
            <a:spLocks noChangeAspect="1" noChangeArrowheads="1"/>
          </p:cNvSpPr>
          <p:nvPr/>
        </p:nvSpPr>
        <p:spPr bwMode="auto">
          <a:xfrm>
            <a:off x="95250" y="-1287463"/>
            <a:ext cx="1933575" cy="268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4" descr="data:image/jpeg;base64,/9j/4AAQSkZJRgABAQAAAQABAAD/2wCEAAkGBxQSEhUUERQWFhUWGRcYFxcVGBcYGBoeFxYWHBgbGhYaHSggGBolHRcUITIhJSkrLi4uFx8zODMsNygtLisBCgoKDg0OGxAQGzQkICQsLCwvLy00LC0vLDAsLCwsLCwsLCwsLCw0LCwsLCwsLCwsLCwsLCwsLCwsLCwsLCwsLP/AABEIAOEAogMBEQACEQEDEQH/xAAcAAEAAgIDAQAAAAAAAAAAAAAABgcFCAEDBAL/xABHEAABAwIDBAcEBgcGBgMAAAABAAIDBBEFBiESMUFRBxMiYXGBkTJCUqEUI2JygrEkM0NTktHhCDSiwcLwNXN0g7LSFRZU/8QAGwEBAAIDAQEAAAAAAAAAAAAAAAQFAQMGAgf/xAA7EQACAgECAwQIAwcDBQAAAAAAAQIDBBEhBRIxE0FRcQYiMmGBkaHRscHwFCMzQlLh8TRichVDU4KS/9oADAMBAAIRAxEAPwC8UAQBAEAQBAEAQBAYnNWCtrKWSB2m0OyfhcPZPkV4nHmjoSMW90Wqa7uvkau11E+CZ8Ugs9ji0jvBUJ+DOpraTTj0e6M3gjnGzo9JIyHNtv0IIt33UWfq+t003Luu2Dg4Wey1oy6//vcUdMyWcFry3tMNhruNieBUzHzf2mSroi5y8EvxfcfP+IYjxXNx9aK6adWQTH+mKU3bTMa37R1+ZGvoF0uL6PZdyUr5KteC9aXz2S+pSx/areukF839vxK/xTMFVVu+tle+/C5t6K/xuGYeH60Y6y8Zbv4eHwRvhjwi9Xu/F7/r4GTwTJpls6eVsLON9SvWRxHl2gtTeSKTE8Jw9toY/pEvxO3KCo5eQ9ZvlQITj+aZKlxvZreDWqfUq6FtuwenJ+SqrEnfVN2IgbOmeDsjuHxnuHyUbL4lGpb9fAGweTsowYdD1cIu4+3I6208/wCQ5Bcvk5M8iWsvgvAEiUcBAEAQBAEAQBAEAQHDkBTPTlhMIeyobIxsxAa+O42nDXZeBv7ie4cl7q4bflS/dR833Ftg50aq3CzzX2K0w/GpKfaMVg4i20Rcjw4Aq7q9EsZ6PKlzab6LZfHvZ6yeLzsXLBaL6mPrK58ji6Rxe48XG5XRVKjFr7OmCivBbFRKUpPWT1PP1i1zyGzB3w4gWezp3rRKxPqDiSvllNruceQufktXbwj0BIsu9HtbWWLYyxh992jfXj5XUO7iEY9WC2Mp9ENNT2fUnr5Ph3Rjy3u89O5Vd3ELJ7Q2BY0UQaA1oDWjQACwHgBuVe23uwdiAIDgIDlAEAQBAEAQBAY7GsbgpI+sqZGxt4X3k8mje4+C3UY9t8uWuOr/AF1BUmbulOolBbRt6iLd1r/1ju9o3MHqfBdFi8Hpr9a98z8O7+5gqisrC5xc5xc46lziS4nmSdSreWTGtaR28jJ4nzKBZmg6zIoksgGTwrAaipt1MZLSQNt3Zbc7gCfaPcLlaJ5aRlJy6LUsnLvQrK6zqqTZHwj/AHc/JRLM3wMFo4BkSjpANiIOcOLgPy3et1DnkTl3gkwC0A5QBAEBwgOUAQBAEAQBAEBFM0ZwEDxT0rPpFW72Ym+yy+50jh7I423nu3qfi4Lsj2lj5YLv8fIFV5trmQPMlbKKqtI9kfq4h8LRuVxVZ6vLSuWH1YK1xTFnzO2nHyG4LFmXGC0iDH7d1AnlOQJVgeQqqfZdIBBG4gB0uhN91mb/AFso8sjl6s8uSXUlTcqw0LrOhL3/AL2azvNjB2QPG5VPmcTthtCPxf6/XgVeXxGymWkIa+ff8jIYvh0xia5x6xo7TJG6Fv2XNHs+IVHDiayJck3pJP8AWh9L4LnYdsIuuPI5LeL3+T7/ACLB6PM1/So+qmI6+Ma/baPe8eB/qrvGu51o+pT8c4W8SztK/Yl9H4fYmgUooggCAIAgOEBygCAIAgCAICEdImc/ogFPTkGpkGnKJp993fyCteHYHbfvbPYX1fgCoMQzeKON8VGbyyXM1Q7V7id9jyU3Ikpvmnsl0XgCvKmqLyS43J3kqvuzHLZAz2XMnz1Vnu+qiJ/WPHtfcbvd+Sg23xrXNY9EeoVym9IlxZIytQUhBc0uf+8eA4+o9gdw9SqmPHsaUuXde99P15kyXD7UtVuWbCIpGFrdhzDvAsQfEfzU6FsLVrF6ohzrlHaSMJi2BBkbjGDJGBfqHa7t/VuOrT3HTwWq2puO2/uNMceEnyt7fQj1FPHK3apn3A0cw6ObzBb8ly+XwxS1lW9/B9SXOudL5ZLR9xE8fqRS1UU1N2JW3c5o3b+XIgkELZw6d0F6/c9jtOD9pnYc68jePRP4fltoW7lrHI6yBssfg9vFruIK6mqxTjqjkM7Cnh3OqfwfijLrYQwgCAIAgCAIAgCAIDF5mxllHTS1Em5jbgfE73W+Zst+Lju+2Na7/ogar4zj0k0kksjrySklx8eA5ACwXU5NkKYKuGyS0BH+09wa0EkmwA1J8lzV98rHogXH0b9FO0Wy1Yu4a7BHZZ974n/Z3DjyWrRQW4JfmHozkkeZaeqdtWsGyWsANwFgAB3ABQMijtva3N1dzh0ItVUOJUf62EvaPeZqFUX8Ki+hOrzX3nbh2bm3G1dj/NpVXPAuplzV6ryJkciFi0ktT1QdJ08Urm9iaMHQO7Lt24PHfzBX0nhvDY5GFXOx6TaWv+DxLAos3i9DC5gxqJ1S2row+N7iOuiO6494EaEHlz14qDncCyIPnhHmXu+xYYdWtXYZGjXcz15nw1ssTa2A3Y/9YN5Y7v8AkqLIocVzaaFvwrM5Jfss+7p70eXJGY3UVQCT9U8hso7uDh3jf4XC1413Zy9zJHGeGrMoentLdfb4l9RyBwBBuDqCOIO5XSep80aaejPtDAQBAEAQBAEAQBAU9/aCxktZT0zT7W1K/wAG9lg8Ll5/CFe8Gioxnc/JfmYZQk8lyoWbe5y5UZLl6J8khnVzTWE0t3R3teOMWBeAfeJ0HrwUdcta1f8AlmHJLqy8qeIMaGtFgNAFob1erMnasA4sgMNi+VaWpBEsTbniAAV55I+B6UmivcZ6GW6upJnNPBr9R/v0U2rMnDob4ZMokIxXJ+IUntxF7fiZr8v5K0p4o11J1We+8xdPjDo7tJdGTo5pu2/i071OlfjZMeW1Jk6rLg2n3o72OuL81xPGsXHx8jloe2mrXgdhw++d1XNIt3olzB1kZpZD2otWX3lnL8JPoQtWHbquR9xyPpJw/sre3gtpdfP+5YanHMBAEAQBAEAQBAEBrp/aAmJxEA7mwxgebnn8yrrGnyYXxYIDlHD/AKRVwxncXtv6hVlS55NsFnZqzXHFXyx6AR7EbO4Mbw8yVV8Yxp2uCj0S1+L7/wACi4thW5E1KPRIyWE55cLbExtyJ2h81SReXQ/VkynjLPxtoyenv3JXh2fSf1gY8c2nZPpqD8lIhxa6O1kNfIl1cdvhtdDXy2JBSZrp373Fh+0NPUaKdXxTHns3p5lnTxvFs2b5fMzFPUseLsc1w5tIP5KfGcZrWL18i0rthYtYPVe47l7PZwQgIjn/AC3HNTSOjiYZWDaALAdoN3ttzte3fZYnOai+R7k3AdTvjG72WUjtaADhoFQznKcnKT3PqVNca4qMVojIZcxQ01TFMPdcNrvadHD0JXqqfJNMj8RxVk48633rbz6o2KieHAEbiAR5q9R8paaejPtDAQBAEAQBAEAQGvn9oujLauCXhJDs+cbzf5ParCqWuM4+DMd5X+Sqzqapj+RC84cebVGS/sgsgrY6qOoijltNtWe1ruzIxtt/2mvUji1PK65eMdPk390D7xjoew+Yl0Qkpnc4X9n+BwIt4WVQ4p9TzKKfUieI9EldDrSVTJR8MoLHeouFHniVy6oiWYNM+qI9VtxOj/vNJMGj32NMjP42XA87FQbOFxfQrbuCQl7Jn8mZ+gbtCQhrybamxsP6qiz+F5EZKVWq08P7E7hGCsRS16v8CxaDNUUnsyDzIUKHEOJ43V6r3rUuPUZmYMTDuR8CrGj0na2vr+Mfs/uYdSfRnpFS08fVXVHG8K7ZTSfv2/HY8ckka/ZooRBVzRt9kPds+B1FvVR7OVzfK9V7j6lwu/tsSuT66LUxRWsns2ByLV9bQU7zv2NknmWEsJ9Wq8oetaPlfFauyzLI+/8AHf8AMzy3FeEAQBAEAQBAEBWnT1ghnw/rWi7qd+3pv2Xdl/l7J/CpGPLrHxRhmt9M/ZcCFvwny2aGSz+ifNIp61vWm0cw6t5O4HewnkL6X710Gdj/ALRier1juvzMxi5PlitzYiKZrhdpBHMEEeoXIuLT0aDTT0aPu6wYFkBhsXynRVX94pon95aA7+IarGgIdX9DtNcupKiopzwbtCRno8bX+Ja50Vz9pDUw1Rk/GaTWCSKpaOFzG/ws42PqFXXcHx7O7Q9KTPK3PVZSnZraWaK2l3RuLT4PGh8iqa/0c6uDPcbGYjNOPmskDtkNa0WaOOu8n/fBesLEWNDl7z6TwfBeNjrm9qW7+xhFLLZl89GsRbhtODxD3eTpXuHyIV3jLStHy/jU1POsa8V9EkSdbyrCAIAgCAIAgCA6K2mbLG+OQbTHtLXA8Q4EEehWU9HqDULOOX34fWSU772abscfeYfZd6fMFSVLSamu8wdmBV7YnbTmhwtbXv8ABdHVkuNeqJuDaq7OZk1wjMkbTeKaSA/ZddvmAtkr67l68VL8S7eRC1evFSJrhecqwAbD4apvLc/5Ea+IKh2YOFPxh+BHniYc/GP4E4wzMJcwGeIxOPC+1b5BcVmcWxMfIlUm2l/NpsyvswWn6ktTLQ1rH+y4Huvr6LdRm0Xfw5pkSdM4dUd91KNYcgK06Rs6t2XUtMQ4u7MjxqAOLQfi7+CgZWTouSJ1nA+CSlJZF60S3Sff72VbZVuh2+p9UtO6WRkUYu6RwaPEm39V7rg5S0ImblRoqlJ9yNksLoxDFHE32Y2taPwgBXsVypI+VW2Oybm+96nqWTwEAQBAEAQBAEAQFb9NOSxXUvXxNvUU7SRbe9m9zO8jUjz5rZW/5WDXCmkVzw+/lfKwZnC5I2yMdLH1jARtsuWkt42c0gg2vY332XQzxK8mt6LSXc0elJroy3mdFkM8bKjDat7WvAc0S2ePDabYi26xuuRnk30ydVnVaokQy5o7pm4vR+3CZ2DjF9aP4Pb9AVytmBYl6r1XvN0cmEuuzFHnmBx2Z4zG7ja7SPwuVbbw+vX14ae9bG+Njfsy1M6c1wRsL2VW73HAlx8BxWYQyKl+4u+EjfRhTypcqr+Pd8yHZh6QKmpBjjPVxnQ7Ptu8Tw8Ap6yb5Q5Zta+7Y6bB9H8fHfPZ60vf0RhaXAnlvWSDYZzOl0jU9NWWFvEK1LkhuzE11Q0GzNyxy+B67XkjrIs7omyiWWrKhpD3A9S129rSLF5HAnh3eKssanlXMzieNcTd8uyg9u/3loKWc+EAQBAEAQBAEAQBAcFAa5dM+Rfoc30unb+jyntAbo3neO5ruHfcclLpnr5oEBopdRfcupwchtaAtTovzaaGUU85/RpiC1x3Mc6wv3NOgPLfzXji+Csqvtq/aXX3ox0LbxvNdLSj62UF1rhje088tBu8SuIsvhX1ZY4nC8rK/hx28XsvqVdm/OwrAWNp4gw+9I0Pk8jub81Aty3LaK2OswvRmmrSV0uZ+HRfdkfwrBnzEAdlvFzjYKPCqUy4vzKMWPKl8EShk2H4e25/SJ+A90FS4xrr97KK27NzXpryQ+pEMezPNWPtbebNjYPQADevD5rGb61Rhx26+JO8gdGrrtqK8aizmQ8jwL//AFUurHS3Zz3EOLyt9SvoWyApRRHKAIAgCAIAgCAIAgCA4JQGPx2nglgkjqtnqXtLX7ZDRYjftHcRvvwTn5d9T3CudkuWCbfuNYazKnV1EjIZRJC13YkA9ocOFr8FvjxqFK9Vav6F9i+jl9m9z5F4Pd/IycR6uMR7XZ8Bf1VLmcQvyru0k2vBJtJHQ4vo5gUTVrjzSXRy308l0Xy19555KkBROVy3ZcTyYQR1txABbFAgW5bl3nFRj0hFtqw5DRblGTIEraobsymWMm1mIEFjDHETrNICG/hB1f5aLdCjXqVmTxdR2iXRk7INNQDaaOsm4yv3+DRuaFLhWonP35dlz9ZktXsjBAEAQBAEAQBAEAQAoDH4tjMNMzbnkawcL7z3Bo1J8F4nZGHtMk42Jdky5ao6v6LzZGqrNFTM0mliEMXGep7I8Wsvr5rQ7py9haLxZb18LxqXpkT5pf0w3+bK+zBjcN/rZn1cg4uNox4NGihzab33OgxoSrjpCKrXu6vzZEK/Hi7kByGgXlVyfU3vNqq9nqYmWvJWyNJCt4i5d55nVXmTuW6NWpBszorqySZVyXV4g4iINja2206QgEX3dj2j6Ad6kfskopOS0TK63ifgXBlToppKUh8wNRKNbyew0/Zj3eZuvagkVluVZZ1ZPmsA0GgHAL2Rz6QBAEAQBAEAQBAEAQHXNKGgucQANSSbAeaamYxcnot2VvmbpJFzHREcnTP3D7rTv8SoNmU3tX8zqMLgMYLtMv8A+V+bIRNm2KJxkN6if95KbgeA3LVFPXV7ssbpR5ezi+SHhHv8yMY9nOepP1shI4NGjR5LZ2cpbsgrLox1pUvuR2WvJ4rbGnQh28RlLvPqgp5qhwZBG+Rx0s0E+p3BeuVR6kJ5bfQmreiiubTSVEzWgsbtdQxwdK4DU6i4BtfQXPJb6YQnJLUjTyZkawnEeqeHQta0gg7tpx8XHXyFh3LuOG8Lw+XRx1fi/wAiO5uXUluFZhNJVsrYPYeQJ4+YPtDx94d6l5OCsih48+q9lnk2Ew+sZNGyWJ20x7Q5pHEFfP7ISrm4S6oHpXkBAEAQBAEAQBAEAQHxK8NBJNgBck7gOJQyk29F1KI6RM+mqcY4nFtO3cBcF5+J3G3IKutsdr0XQ7TAw68CvnnvY/p5fcrSsxQ81sroIWZxTfZmKlqnHipUa0iitzLJvqZbBspV1W3bgp5Xs+MNNvL4vJeiPzN9TP0OTzCb1VJVPI4GN4b6NFz6qHkSyHtUtDfWqV7e5KqTMUULQ0QmJo4dW5g/Jc/fw7Jses22WdeXVHaK0M7ged4QSC8AHvVddw/IgvU1XkR8y6uxJrqep0uGTG7oYCTx2G39RqvdGbxnF/hXTXxf4Ff6rOl+W8LeCGt2NrfsyP8AWxJHyVvR6Z+kNUlzT5/dKMfxST+pnRHHRJmNsU8mHuk2mbTjTuPG3tN87bQ819H4ti2W49ea4cspJc68G/1oaehba5wBAEAQBAEAQBAEAQFfdM2PGmo2xtNnTkt/C2xf+bR5qPkN6cq7y24RXHtXbL+X8X0Nbq6uJOiVUpHrO4hKctEzpo6J8ztlguePId5KlQrlOXJBasra67LpaRWrLx6N+jbD27MtTNFUzCx6sO7DD3sOrj46LbZi31e3Bo924ttXtRaLjiYGgBoAA3AaDyC0EY+0B8Phad7QfEAoDxz4JTv9uCJ3ixp/yWNEDDYrkOilje1lPHG9zSGvY0AtcRo4DcbGx1WFCGvrLVAprL2GufUT0VSNiobtNYQS0bTe4GxvpbTiulqwcKpRy4Vrb46f4CbI7tSU0wIu2SF4I5gtNwuylCGRU091JHprU2dy1i7aumiqGbpGgkciNHDxBBHkvmOTjvHulW+5/wCDyZNaAEAQBAEAQBAEAQFH/wBo+Qh1JyLZbeO1Hf8A0rVKOskTaLeSmSRR7WkkAbybLaQ1q2WBSYLXU4/RqaRzQ0Fz2APJ2uJAJIGhG7gpWFlQqbbW5ZRn+zparZ95wM0uYdmpgAd9pron/K35K7r4nB9Hp+veS6+Jdyl+viSLCs7tb+rqZ4e4nrG+h/ktkpUW+1GL+jNrsps9uCf0Jhhmfpzaz6eoHceqkPkbD0Cj2cOxpdNY/VGmeFiz6ax+qJZguahO7YfDJG6xNyAW6W94eKpOJ114FPbzmnHVLbXXf3EG/BdceaMk0Z5k7TuIVXRxLEu/h2J/R/J7kJwku47FN11PJT3TBhxpaymxGLS5ayS3xM1afNtwfuhdJwS1WQnjy71+JgiXSPE01Inj9mdjX6cyNV0nB5SVPZy6xehsXQmvQNi12T0rj7JErAeTtHAeYB81Qek+Ny2RuXetDwW0uXAQBAEAQBAEAQBAVn0+YEajDxMwXdTO2zz2HWD/AC0afwrB6T2aNb6V1ng8iD6LEuh7o9tGyuSMxxSQRSAgOYNiQc2nj4g6+q0we+qLW7GnJOPVPdeZO6zD4Z27M0ccrSNz2tcCPMKQUuhEMU6JcMmuWwmFx4wvcwfwXLR5BZUmujMqTXQiOJ9CEjdaSs/DO3/UzcPIqRDLth0ZtjkWR6M8OF4JjWGPc7qXTMsBeCRsjd+vYcQ7/ConFJW5tagnpo9T3ZkSmtGZeDpR6s7NXC6M3t9ZG6M+pFiuVu4Rb/NBS/H5rc1qxknwzPdLLa0hbfvuFFVVlPsucPJ6r5MzzJ9T05hpocSpnQGZpDi0hwsHAtNwQDof6qywON5+JarIyjZp3S9R/Yw1B+4r3PGTZoKRj9sSMh0JOjtkmwtwO9fQvR/0qjl5nYWUyrlPp/NFtJt7rp0HKkupg+ieu6rFIOUofGfxNJH+JrV0fpDVz4jfhozU+psaF8+BygCAIAgCAIAgCA66mBsjXMeA5rgWuB3EEWIPkgNSc/5VfhlY+Eg9We1C4+8wnTXiRuPh3rDWx6i+V6mXydmOmhYY6iHbDjfbBLXiw0sd1u5WvDnVWtYy0m+uq2ZfUZ0o6cstPNbFn4BmJ4A+hVInYP2E/ZeO5rjv8j5Kfdj02fxI8v8Auj0+K/sbLK8a/e2PK/6o7r4olmH5zhc7YqGup5OUg7J8HbvWyrreGWpc1b517uvyIF3Cbormq9ePivt1JLHICLggjmNR6quaa2ZVtaPRn1dYMHVUUzJBZ7WuB0s4A/mgIrinRnhs5v8ARhE74oHOiPjssIaT4gry4p9UCL430ZOp45JqWulaI2ufsTNDxZjSbbQseG9af+n0XyUHHdvQzqVhX47PPEGSyEtBvs3Ozfnbivo3BfR7F4Wv3S1k+rf5eCPS3PrJriMRo7f/AKIR6yNB+RKncX0/ZLP+LPDNpQvmYCAIAgCAIAgCAIAgIr0iZOjxSlMRsJW3dC/4XW3H7J3EfyQGrslJJTyugqGFr2Gzmu3g/wCfiFqsi+qLHCtjryTWqMhTQEWdC8tPIk29d4WaeKXUPR7ov4cMVkeaiWj8HuiSYfnCqibs1MfXRDftjbaB3P3t8VeY3FMe7f2X4rb59xCtV2JJdrFxfiujJnlTHopDtU074CP2byHRnu14KNxziHZ1KC5XKWukmuhTcf4vyUKC5XOXSTXT5d5P6bMpbYVDLfbZq30XMV8Ucdro/Fbo5SnjUobZMf8A2jujPUlayUXjcHDuP5jgrOq+u1awepdUZNV8eauSfkd4W03kU6UMSEGG1GusjTE3/udk/wCEuVnwajts2C8Hq/huH0NcuQX0o99DPdHVN1uKUjRwk2z/ANtrn/6QqbjdqjiT8tPmeH1NmgvnYOUAQBAEAQBAEAQBALICs+mDo9+nx/SaZv6VE3cP2rR7v3hrY+XJDKej1RSGWqeWeUQxt7d7EHTZsddq+6yrc2UKYOc+h0nDM/Rb9xPX4ZU4a9kp2XDcdntNI4teCNx1VTicQrtlrX1XidFC7H4jXKmS+f4olzMjYfiMIqKK9LIfa6nRocN4dFuHla66FOF8N9z5/wAS4a6LHTcvLyI/WYdi2GX2mmpgH7SHtC32oj2mnwuO9Q7eH/8AjfwOeu4Uv+09Pd3Hfg2cKeY3BMMm67SRr3jgquzHlVLXRp+KKS3DsolzJOL8Yk1w/MsrR2tmZnxN9r+q3VcRvr9v1l9STRxfJp2sXOvHvK06WM0GrqGxMuIoRuO8vcNSfAEAefNfVvRaiDxFkpbz8e5J/p/I6fFvjfWrI6pPxIV1eyzaPHcujnYtdEb2yxugXCdueeqI0jaI2n7T9XfID1XI+kWTqo1LzZ47y7guVMhAEAQBAEAQBAEAQBAEBVnSBlT6NP8A/J0jf+qY0b28ZWjmN5HEaqHn4qyKXDv7iRjW9nYmZJjo6qnIcQWkb/yK+ertMW/VeJcPIWLNXa6IiuD1suF1G1q6B5AkA1HcfHiF2eLkaJWR6Mv7oUcYxvUa5lumXJS1DZGNew3a4XBHEFXSaa1Rwdlcq5uElo0R3MuRKGsu+WIMk/exHq3/AIiNHW+1dJR5tjVKKktGij8amNHPJDSVbpoxp1gGyQdbtuDZ1tO0Lb+5dJwj0WpclkZMfKL/ABf2In/Tcdz52uh14FgT59qWTSJurnu4+fFdVk5cKEq4de5IsHolojGYnMZ5mxQNJu4MjaOJJsFHncqa3Ob3PDZsjkfLraCkjgFtr2pHD3nuttH5ADuAXBZWRLItdjBn1HAQBAEAQBAEAQBAEAQBAfL23FjqDvQFXZiwX6BI0R/3aQnYH7t3Fn3eXdcLneKYSjLtYrqUPpI7rqob+rHu950xsY8Fkouxwse7vHeN6iYF6jLkn0Zq9EuOTwb+xb0jJ7eCl9n0Z25dzKMKfJS1rz1QG3C8AuuDuAA1IP533LqeGYeTfZ2Ncdff3fPofS+NV05NUcutpSe0l36kWzt0izVgMUIdDAdCL/WSfeI3DuC+g8N4HVjNTs9af0RzKR5csZPD2/SKx3VU7ddfadbWwC25/FOz/dUetN/QNngzrnBsw6ilb1dOzQAaF3eVDx6Ox/e3PWTPJO+hzIZiArqptpHD6hh3saR7ZHB51tyHiqDifEHdLki9jBbSqDJygCAIAgCAIAgCAIAgCAIDhAR7O1VSimeyrlZGCLtJN3Bw1aWtGpN+S2QwLcxOuuOuv66mq6mNsHB95TbsdmLOw3YA/aSaeYbx81MwPQimE+bMnzP+mP5v7aFFR6OwU+e2XwX3I5VVJkfcudI743m/kOQ7l9BpohRWoxSjFdyOlcvE76Sthp+28dY/eAdyiZN0p+pF6I86ngxzMs9WQHONtA2Nu7XcA0byq7WrHTf1MFmdGXRYWltViLe0CHRQHUDiHSDnyb3a8lz+dxGVr5YvYwXIAqoycoAgCAIAgCAIAgCAIAgOqoqGxjae5rRzcQB6leowlN6RWrBEcS6SKVjtinElVJ8MDbt83nT0urangmRJc1ukF/u6/LqDCYxjmISMLp5YsOiPI7c5Hd8Pl6qbj4mHCWkIu6XyiZK7xHG6WNxMLXzycZqglx8QCSuhrx7mv3jUI/0x2M6kYxDF3ym73E93D0W7t6aFpAxqeB9WeagXZ2veYPvDqKSokayO3ac1m07RjS4gXc7gBdUmXxaurZskUYl2Rq6466LV/A2IyH0ZU2H2lktPUjXrHDss0/Zt4ce1v1VLdkzte7I5PLKODlAEAQBAEAQBAEAQHDnWGqAh+YekmhpSW7ZmePchs63i4kNHqrfE4Hl5C105V4vb6dQQHF+luqmu2mYyBvxO7b/mLA+RV9j+juPVvdJzfgtl+viZIrPjEb3bdZNNUu+EuOz8zoO4KxVfZrSlKC8lqDmbP8kbdikYynbzYBtH8W9RJY+PrzXyc373t8jGpFK7F3yuLpHueTxcSfzXqXEa61y1pJe4HhfUKBbxFvvBk8v5dq652zSwvk1sXbmDxedAqu3iKXQGYxfI8lDOyKsLXF7A8dWXFm8gjaIFyCNfEKkzuI3dI7F/wTh1GVJu166dxmm04bEYwAA3tssLeNlSylKW7erOypqrqa7OKS6NLoXZkbGPpVHG8+03sP8AvNt+YsfNWmPZzw1OB4vifsuVKHc915MkC3lYEAQBAEAQBAEAQBARTpM/4fL4Kw4V/qoA1sZuX06RhdDmTcoVhk8cig2g80ip8gHS5V8gdUih3dDBtz0d/wDD6f7jfyCgGSDdOP66i8JvziULM6HT+jX8V/AjVRvZ/wAtQX3HVQ6S/wCRYPQ1/dZv+cf/AAYpuD7D8/sct6V/6mH/AB/NlghTjlwgCAIAgCAIAgCAID//2Q==">
            <a:hlinkClick r:id="rId7"/>
          </p:cNvPr>
          <p:cNvSpPr>
            <a:spLocks noChangeAspect="1" noChangeArrowheads="1"/>
          </p:cNvSpPr>
          <p:nvPr/>
        </p:nvSpPr>
        <p:spPr bwMode="auto">
          <a:xfrm>
            <a:off x="247650" y="-1135063"/>
            <a:ext cx="1933575" cy="268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4" name="Picture 6" descr="http://www.keycompounding.com/wp-content/uploads/2014/07/DNA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4220" y="5612671"/>
            <a:ext cx="966787" cy="134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Arrow Connector 12"/>
          <p:cNvCxnSpPr/>
          <p:nvPr/>
        </p:nvCxnSpPr>
        <p:spPr bwMode="auto">
          <a:xfrm>
            <a:off x="5112320" y="2557690"/>
            <a:ext cx="1318706" cy="0"/>
          </a:xfrm>
          <a:prstGeom prst="straightConnector1">
            <a:avLst/>
          </a:prstGeom>
          <a:solidFill>
            <a:srgbClr val="00B8FF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Oval 6"/>
          <p:cNvSpPr/>
          <p:nvPr/>
        </p:nvSpPr>
        <p:spPr bwMode="auto">
          <a:xfrm>
            <a:off x="575816" y="5155632"/>
            <a:ext cx="1540515" cy="2192738"/>
          </a:xfrm>
          <a:prstGeom prst="ellipse">
            <a:avLst/>
          </a:prstGeom>
          <a:noFill/>
          <a:ln w="952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14" name="Right Arrow 13"/>
          <p:cNvSpPr/>
          <p:nvPr/>
        </p:nvSpPr>
        <p:spPr bwMode="auto">
          <a:xfrm rot="16909093">
            <a:off x="882756" y="4117717"/>
            <a:ext cx="2246265" cy="144016"/>
          </a:xfrm>
          <a:prstGeom prst="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19" name="Right Arrow 18"/>
          <p:cNvSpPr/>
          <p:nvPr/>
        </p:nvSpPr>
        <p:spPr bwMode="auto">
          <a:xfrm rot="19225192">
            <a:off x="1656287" y="4722206"/>
            <a:ext cx="4367358" cy="156374"/>
          </a:xfrm>
          <a:prstGeom prst="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20" name="Right Arrow 19"/>
          <p:cNvSpPr/>
          <p:nvPr/>
        </p:nvSpPr>
        <p:spPr bwMode="auto">
          <a:xfrm rot="20739985">
            <a:off x="2069771" y="5413105"/>
            <a:ext cx="5793493" cy="156374"/>
          </a:xfrm>
          <a:prstGeom prst="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828444" y="2508693"/>
            <a:ext cx="851515" cy="349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 smtClean="0"/>
              <a:t>Cause</a:t>
            </a:r>
            <a:endParaRPr lang="en-GB" i="1" dirty="0"/>
          </a:p>
        </p:txBody>
      </p:sp>
      <p:sp>
        <p:nvSpPr>
          <p:cNvPr id="22" name="Rectangle 21"/>
          <p:cNvSpPr/>
          <p:nvPr/>
        </p:nvSpPr>
        <p:spPr>
          <a:xfrm>
            <a:off x="5018170" y="2653104"/>
            <a:ext cx="1826141" cy="6076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 smtClean="0"/>
              <a:t>Effect – Early</a:t>
            </a:r>
          </a:p>
          <a:p>
            <a:r>
              <a:rPr lang="en-GB" i="1" dirty="0" smtClean="0"/>
              <a:t>Response to Rx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848624" y="4077941"/>
            <a:ext cx="1826141" cy="6076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 smtClean="0"/>
              <a:t>Effect – Late</a:t>
            </a:r>
          </a:p>
          <a:p>
            <a:r>
              <a:rPr lang="en-GB" i="1" dirty="0" smtClean="0"/>
              <a:t>Response to Rx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xmlns="" val="2177732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9854"/>
          <a:stretch/>
        </p:blipFill>
        <p:spPr bwMode="auto">
          <a:xfrm>
            <a:off x="199116" y="1466430"/>
            <a:ext cx="4547070" cy="462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99116" y="6660157"/>
            <a:ext cx="4543425" cy="72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 err="1"/>
              <a:t>Martínez</a:t>
            </a:r>
            <a:r>
              <a:rPr lang="en-GB" sz="1100" dirty="0"/>
              <a:t>-González NA, </a:t>
            </a:r>
            <a:r>
              <a:rPr lang="en-GB" sz="1100" dirty="0" err="1"/>
              <a:t>Sudlow</a:t>
            </a:r>
            <a:r>
              <a:rPr lang="en-GB" sz="1100" dirty="0"/>
              <a:t> CL. Effects of </a:t>
            </a:r>
            <a:r>
              <a:rPr lang="en-GB" sz="1100" dirty="0" err="1"/>
              <a:t>apolipoprotein</a:t>
            </a:r>
            <a:r>
              <a:rPr lang="en-GB" sz="1100" dirty="0"/>
              <a:t> E genotype </a:t>
            </a:r>
            <a:r>
              <a:rPr lang="en-GB" sz="1100" dirty="0" smtClean="0"/>
              <a:t>on outcome </a:t>
            </a:r>
            <a:r>
              <a:rPr lang="en-GB" sz="1100" dirty="0"/>
              <a:t>after ischaemic stroke, </a:t>
            </a:r>
            <a:r>
              <a:rPr lang="en-GB" sz="1100" dirty="0" err="1"/>
              <a:t>intracerebral</a:t>
            </a:r>
            <a:r>
              <a:rPr lang="en-GB" sz="1100" dirty="0"/>
              <a:t> haemorrhage and </a:t>
            </a:r>
            <a:r>
              <a:rPr lang="en-GB" sz="1100" dirty="0" smtClean="0"/>
              <a:t>subarachnoid haemorrhage</a:t>
            </a:r>
            <a:r>
              <a:rPr lang="en-GB" sz="1100" dirty="0"/>
              <a:t>. J </a:t>
            </a:r>
            <a:r>
              <a:rPr lang="en-GB" sz="1100" dirty="0" err="1"/>
              <a:t>Neurol</a:t>
            </a:r>
            <a:r>
              <a:rPr lang="en-GB" sz="1100" dirty="0"/>
              <a:t> </a:t>
            </a:r>
            <a:r>
              <a:rPr lang="en-GB" sz="1100" dirty="0" err="1"/>
              <a:t>Neurosurg</a:t>
            </a:r>
            <a:r>
              <a:rPr lang="en-GB" sz="1100" dirty="0"/>
              <a:t> Psychiatry. 2006 Dec;77(12):1329-35. </a:t>
            </a:r>
          </a:p>
        </p:txBody>
      </p:sp>
      <p:sp>
        <p:nvSpPr>
          <p:cNvPr id="3" name="Rectangle 2"/>
          <p:cNvSpPr/>
          <p:nvPr/>
        </p:nvSpPr>
        <p:spPr>
          <a:xfrm>
            <a:off x="361066" y="220950"/>
            <a:ext cx="9577064" cy="836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 smtClean="0"/>
              <a:t>Genetics of stroke recovery </a:t>
            </a:r>
          </a:p>
          <a:p>
            <a:r>
              <a:rPr lang="en-GB" sz="2000" dirty="0" smtClean="0"/>
              <a:t>e.g. Apo E4</a:t>
            </a:r>
            <a:r>
              <a:rPr lang="en-GB" sz="2000" dirty="0"/>
              <a:t>+ </a:t>
            </a:r>
            <a:r>
              <a:rPr lang="en-GB" sz="2000" dirty="0" smtClean="0"/>
              <a:t>associated with poor outcome, esp. </a:t>
            </a:r>
            <a:r>
              <a:rPr lang="en-GB" sz="2000" dirty="0" err="1" smtClean="0"/>
              <a:t>hemorrhage</a:t>
            </a:r>
            <a:r>
              <a:rPr lang="en-GB" sz="2000" dirty="0" smtClean="0"/>
              <a:t>; BDNF; </a:t>
            </a:r>
            <a:r>
              <a:rPr lang="en-GB" sz="2000" dirty="0" err="1" smtClean="0"/>
              <a:t>Endoglin</a:t>
            </a:r>
            <a:endParaRPr lang="en-GB" sz="3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79230" y="1619597"/>
            <a:ext cx="4639426" cy="344822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558871" y="6687284"/>
            <a:ext cx="4248472" cy="72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Cramer SC, </a:t>
            </a:r>
            <a:r>
              <a:rPr lang="en-GB" sz="1100" dirty="0" err="1"/>
              <a:t>Procaccio</a:t>
            </a:r>
            <a:r>
              <a:rPr lang="en-GB" sz="1100" dirty="0"/>
              <a:t> V; GAIN Americas; GAIN International Study Investigators</a:t>
            </a:r>
            <a:r>
              <a:rPr lang="en-GB" sz="1100" dirty="0" smtClean="0"/>
              <a:t>. Correlation </a:t>
            </a:r>
            <a:r>
              <a:rPr lang="en-GB" sz="1100" dirty="0"/>
              <a:t>between genetic polymorphisms and stroke recovery: analysis of </a:t>
            </a:r>
            <a:r>
              <a:rPr lang="en-GB" sz="1100" dirty="0" smtClean="0"/>
              <a:t>the GAIN </a:t>
            </a:r>
            <a:r>
              <a:rPr lang="en-GB" sz="1100" dirty="0"/>
              <a:t>Americas and GAIN International Studies. </a:t>
            </a:r>
            <a:r>
              <a:rPr lang="en-GB" sz="1100" dirty="0" err="1"/>
              <a:t>Eur</a:t>
            </a:r>
            <a:r>
              <a:rPr lang="en-GB" sz="1100" dirty="0"/>
              <a:t> J Neurol. </a:t>
            </a:r>
            <a:r>
              <a:rPr lang="en-GB" sz="1100" dirty="0" smtClean="0"/>
              <a:t>2012 May;19(5</a:t>
            </a:r>
            <a:r>
              <a:rPr lang="en-GB" sz="1100" dirty="0"/>
              <a:t>):718-24. </a:t>
            </a:r>
          </a:p>
        </p:txBody>
      </p:sp>
    </p:spTree>
    <p:extLst>
      <p:ext uri="{BB962C8B-B14F-4D97-AF65-F5344CB8AC3E}">
        <p14:creationId xmlns:p14="http://schemas.microsoft.com/office/powerpoint/2010/main" xmlns="" val="61730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65346" y="1218381"/>
            <a:ext cx="6624736" cy="2977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48"/>
          <p:cNvSpPr txBox="1">
            <a:spLocks noChangeArrowheads="1"/>
          </p:cNvSpPr>
          <p:nvPr/>
        </p:nvSpPr>
        <p:spPr bwMode="auto">
          <a:xfrm>
            <a:off x="1845170" y="1121518"/>
            <a:ext cx="2057400" cy="349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/>
              <a:t>E</a:t>
            </a:r>
            <a:r>
              <a:rPr lang="en-GB" altLang="en-US" sz="1800" dirty="0" smtClean="0"/>
              <a:t>xecutive </a:t>
            </a:r>
            <a:r>
              <a:rPr lang="en-GB" altLang="en-US" sz="1800" dirty="0"/>
              <a:t>control</a:t>
            </a:r>
          </a:p>
        </p:txBody>
      </p:sp>
      <p:sp>
        <p:nvSpPr>
          <p:cNvPr id="4" name="TextBox 49"/>
          <p:cNvSpPr txBox="1">
            <a:spLocks noChangeArrowheads="1"/>
          </p:cNvSpPr>
          <p:nvPr/>
        </p:nvSpPr>
        <p:spPr bwMode="auto">
          <a:xfrm>
            <a:off x="3440062" y="1121518"/>
            <a:ext cx="2057400" cy="349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/>
              <a:t>O</a:t>
            </a:r>
            <a:r>
              <a:rPr lang="en-GB" altLang="en-US" sz="1800" dirty="0" smtClean="0"/>
              <a:t>rienting</a:t>
            </a:r>
            <a:endParaRPr lang="en-GB" altLang="en-US" sz="1800" dirty="0"/>
          </a:p>
        </p:txBody>
      </p:sp>
      <p:sp>
        <p:nvSpPr>
          <p:cNvPr id="5" name="TextBox 50"/>
          <p:cNvSpPr txBox="1">
            <a:spLocks noChangeArrowheads="1"/>
          </p:cNvSpPr>
          <p:nvPr/>
        </p:nvSpPr>
        <p:spPr bwMode="auto">
          <a:xfrm>
            <a:off x="6001763" y="1117016"/>
            <a:ext cx="1676400" cy="349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 smtClean="0"/>
              <a:t>Alertness</a:t>
            </a:r>
            <a:endParaRPr lang="en-GB" altLang="en-US" sz="1800" dirty="0"/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3439368" y="1475581"/>
            <a:ext cx="304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8112074" y="1302519"/>
            <a:ext cx="304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solidFill>
                  <a:schemeClr val="bg1"/>
                </a:solidFill>
              </a:rPr>
              <a:t>R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671" y="6841586"/>
            <a:ext cx="9991525" cy="40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Rinne P, Hassan M, </a:t>
            </a:r>
            <a:r>
              <a:rPr lang="en-GB" sz="1100" dirty="0" err="1"/>
              <a:t>Goniotakis</a:t>
            </a:r>
            <a:r>
              <a:rPr lang="en-GB" sz="1100" dirty="0"/>
              <a:t> D, </a:t>
            </a:r>
            <a:r>
              <a:rPr lang="en-GB" sz="1100" dirty="0" err="1"/>
              <a:t>Chohan</a:t>
            </a:r>
            <a:r>
              <a:rPr lang="en-GB" sz="1100" dirty="0"/>
              <a:t> K, Sharma P, Langdon D, Soto D, Bentley P. Triple dissociation of attention networks in stroke according to lesion location. Neurology. 2013 Aug 27;81(9):812-20. </a:t>
            </a:r>
          </a:p>
        </p:txBody>
      </p:sp>
      <p:sp>
        <p:nvSpPr>
          <p:cNvPr id="11" name="TextBox 48"/>
          <p:cNvSpPr txBox="1">
            <a:spLocks noChangeArrowheads="1"/>
          </p:cNvSpPr>
          <p:nvPr/>
        </p:nvSpPr>
        <p:spPr bwMode="auto">
          <a:xfrm>
            <a:off x="1760974" y="4029322"/>
            <a:ext cx="2306736" cy="86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 smtClean="0"/>
              <a:t>h2=0.89: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 smtClean="0"/>
              <a:t>MAOA, DAT, COMT, DRD-4</a:t>
            </a:r>
            <a:endParaRPr lang="en-GB" altLang="en-US" sz="1800" dirty="0"/>
          </a:p>
        </p:txBody>
      </p:sp>
      <p:sp>
        <p:nvSpPr>
          <p:cNvPr id="12" name="TextBox 48"/>
          <p:cNvSpPr txBox="1">
            <a:spLocks noChangeArrowheads="1"/>
          </p:cNvSpPr>
          <p:nvPr/>
        </p:nvSpPr>
        <p:spPr bwMode="auto">
          <a:xfrm>
            <a:off x="4104273" y="4029322"/>
            <a:ext cx="1584176" cy="607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 smtClean="0"/>
              <a:t>h2=0: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 smtClean="0"/>
              <a:t>CHRNA4 ?</a:t>
            </a:r>
            <a:endParaRPr lang="en-GB" altLang="en-US" sz="1800" dirty="0"/>
          </a:p>
        </p:txBody>
      </p:sp>
      <p:sp>
        <p:nvSpPr>
          <p:cNvPr id="13" name="TextBox 48"/>
          <p:cNvSpPr txBox="1">
            <a:spLocks noChangeArrowheads="1"/>
          </p:cNvSpPr>
          <p:nvPr/>
        </p:nvSpPr>
        <p:spPr bwMode="auto">
          <a:xfrm>
            <a:off x="6204410" y="4010406"/>
            <a:ext cx="1907664" cy="607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 smtClean="0"/>
              <a:t>h2=0.18: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 smtClean="0"/>
              <a:t>DDC</a:t>
            </a:r>
            <a:endParaRPr lang="en-GB" altLang="en-US" sz="1800" dirty="0"/>
          </a:p>
        </p:txBody>
      </p:sp>
      <p:pic>
        <p:nvPicPr>
          <p:cNvPr id="14" name="Picture 6" descr="http://www.keycompounding.com/wp-content/uploads/2014/07/DN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824" y="3862554"/>
            <a:ext cx="650252" cy="903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107829" y="162547"/>
            <a:ext cx="9577064" cy="836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 smtClean="0"/>
              <a:t>Genetics of stroke deficits</a:t>
            </a:r>
          </a:p>
          <a:p>
            <a:r>
              <a:rPr lang="en-GB" sz="2000" dirty="0" smtClean="0"/>
              <a:t>                   e.g. triple dissociation of attention deficits, seen in ~2/3rds of strokes </a:t>
            </a:r>
            <a:endParaRPr lang="en-GB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530" t="13620" r="11843" b="35499"/>
          <a:stretch/>
        </p:blipFill>
        <p:spPr bwMode="auto">
          <a:xfrm>
            <a:off x="1821307" y="4916436"/>
            <a:ext cx="2282966" cy="1788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84508" y="7155356"/>
            <a:ext cx="9852348" cy="392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50" dirty="0"/>
              <a:t>Fossella J, </a:t>
            </a:r>
            <a:r>
              <a:rPr lang="en-GB" sz="1050" dirty="0" err="1"/>
              <a:t>Sommer</a:t>
            </a:r>
            <a:r>
              <a:rPr lang="en-GB" sz="1050" dirty="0"/>
              <a:t> T, Fan J, Wu Y, Swanson JM, Pfaff DW, Posner MI. </a:t>
            </a:r>
            <a:r>
              <a:rPr lang="en-GB" sz="1050" dirty="0" smtClean="0"/>
              <a:t>Assessing the </a:t>
            </a:r>
            <a:r>
              <a:rPr lang="en-GB" sz="1050" dirty="0"/>
              <a:t>molecular genetics of attention networks. BMC </a:t>
            </a:r>
            <a:r>
              <a:rPr lang="en-GB" sz="1050" dirty="0" err="1"/>
              <a:t>Neurosci</a:t>
            </a:r>
            <a:r>
              <a:rPr lang="en-GB" sz="1050" dirty="0"/>
              <a:t>. 2002 Oct 4;3:14</a:t>
            </a:r>
            <a:r>
              <a:rPr lang="en-GB" sz="1050" dirty="0" smtClean="0"/>
              <a:t>.</a:t>
            </a:r>
          </a:p>
          <a:p>
            <a:r>
              <a:rPr lang="en-GB" sz="1050" dirty="0"/>
              <a:t>Fan J, Wu Y, Fossella JA, Posner MI. Assessing the heritability of attentional networks. BMC </a:t>
            </a:r>
            <a:r>
              <a:rPr lang="en-GB" sz="1050" dirty="0" err="1"/>
              <a:t>Neurosci</a:t>
            </a:r>
            <a:r>
              <a:rPr lang="en-GB" sz="1050" dirty="0"/>
              <a:t>. 2001;2:14.</a:t>
            </a:r>
          </a:p>
        </p:txBody>
      </p:sp>
      <p:sp>
        <p:nvSpPr>
          <p:cNvPr id="21" name="TextBox 48"/>
          <p:cNvSpPr txBox="1">
            <a:spLocks noChangeArrowheads="1"/>
          </p:cNvSpPr>
          <p:nvPr/>
        </p:nvSpPr>
        <p:spPr bwMode="auto">
          <a:xfrm rot="16200000">
            <a:off x="961281" y="5392971"/>
            <a:ext cx="1213756" cy="43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200" dirty="0"/>
              <a:t>E</a:t>
            </a:r>
            <a:r>
              <a:rPr lang="en-GB" altLang="en-US" sz="1200" dirty="0" smtClean="0"/>
              <a:t>xecutive control score</a:t>
            </a:r>
            <a:endParaRPr lang="en-GB" alt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3362283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172" t="1199" r="1135" b="96819"/>
          <a:stretch>
            <a:fillRect/>
          </a:stretch>
        </p:blipFill>
        <p:spPr bwMode="auto">
          <a:xfrm>
            <a:off x="274403" y="7403401"/>
            <a:ext cx="2581886" cy="97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5"/>
          <p:cNvSpPr txBox="1">
            <a:spLocks noChangeArrowheads="1"/>
          </p:cNvSpPr>
          <p:nvPr/>
        </p:nvSpPr>
        <p:spPr bwMode="auto">
          <a:xfrm>
            <a:off x="168843" y="7096410"/>
            <a:ext cx="313218" cy="404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/>
              <a:t>1</a:t>
            </a:r>
          </a:p>
        </p:txBody>
      </p:sp>
      <p:sp>
        <p:nvSpPr>
          <p:cNvPr id="29" name="TextBox 15"/>
          <p:cNvSpPr txBox="1">
            <a:spLocks noChangeArrowheads="1"/>
          </p:cNvSpPr>
          <p:nvPr/>
        </p:nvSpPr>
        <p:spPr bwMode="auto">
          <a:xfrm>
            <a:off x="2610559" y="7084269"/>
            <a:ext cx="619514" cy="349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 smtClean="0"/>
              <a:t>6+</a:t>
            </a:r>
            <a:endParaRPr lang="en-GB" altLang="en-US" sz="1800" dirty="0"/>
          </a:p>
        </p:txBody>
      </p:sp>
      <p:sp>
        <p:nvSpPr>
          <p:cNvPr id="30" name="TextBox 16"/>
          <p:cNvSpPr txBox="1">
            <a:spLocks noChangeArrowheads="1"/>
          </p:cNvSpPr>
          <p:nvPr/>
        </p:nvSpPr>
        <p:spPr bwMode="auto">
          <a:xfrm>
            <a:off x="3230074" y="7174285"/>
            <a:ext cx="1990446" cy="349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/>
              <a:t>No of patients</a:t>
            </a:r>
          </a:p>
        </p:txBody>
      </p:sp>
      <p:sp>
        <p:nvSpPr>
          <p:cNvPr id="31" name="TextBox 17"/>
          <p:cNvSpPr txBox="1">
            <a:spLocks noChangeArrowheads="1"/>
          </p:cNvSpPr>
          <p:nvPr/>
        </p:nvSpPr>
        <p:spPr bwMode="auto">
          <a:xfrm>
            <a:off x="311546" y="4018826"/>
            <a:ext cx="2564581" cy="605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/>
              <a:t>High Total Conflict</a:t>
            </a:r>
            <a:endParaRPr lang="en-GB" altLang="en-US" sz="1200" dirty="0"/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en-US" sz="1200" dirty="0"/>
              <a:t>(p&lt;0.01, </a:t>
            </a:r>
            <a:r>
              <a:rPr lang="en-GB" altLang="en-US" sz="1200" dirty="0" err="1"/>
              <a:t>corr</a:t>
            </a:r>
            <a:r>
              <a:rPr lang="en-GB" altLang="en-US" sz="1200" dirty="0"/>
              <a:t>, vs. controls)</a:t>
            </a:r>
          </a:p>
        </p:txBody>
      </p:sp>
      <p:sp>
        <p:nvSpPr>
          <p:cNvPr id="32" name="TextBox 18"/>
          <p:cNvSpPr txBox="1">
            <a:spLocks noChangeArrowheads="1"/>
          </p:cNvSpPr>
          <p:nvPr/>
        </p:nvSpPr>
        <p:spPr bwMode="auto">
          <a:xfrm>
            <a:off x="311546" y="5090693"/>
            <a:ext cx="2564581" cy="605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en-US" sz="1800"/>
              <a:t>Normal Total Conflict</a:t>
            </a:r>
            <a:endParaRPr lang="en-GB" altLang="en-US" sz="1200"/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en-US" sz="1200"/>
              <a:t>(p≥0.01, corr , vs. controls)</a:t>
            </a:r>
          </a:p>
        </p:txBody>
      </p:sp>
      <p:sp>
        <p:nvSpPr>
          <p:cNvPr id="33" name="TextBox 19"/>
          <p:cNvSpPr txBox="1">
            <a:spLocks noChangeArrowheads="1"/>
          </p:cNvSpPr>
          <p:nvPr/>
        </p:nvSpPr>
        <p:spPr bwMode="auto">
          <a:xfrm>
            <a:off x="311546" y="6105325"/>
            <a:ext cx="2564581" cy="404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en-US" sz="1800"/>
              <a:t>High - Normal</a:t>
            </a:r>
          </a:p>
        </p:txBody>
      </p:sp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264"/>
          <a:stretch>
            <a:fillRect/>
          </a:stretch>
        </p:blipFill>
        <p:spPr bwMode="auto">
          <a:xfrm>
            <a:off x="2907276" y="5068146"/>
            <a:ext cx="6115539" cy="988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153"/>
          <a:stretch>
            <a:fillRect/>
          </a:stretch>
        </p:blipFill>
        <p:spPr bwMode="auto">
          <a:xfrm>
            <a:off x="2879588" y="4046577"/>
            <a:ext cx="6124191" cy="988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1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153"/>
          <a:stretch>
            <a:fillRect/>
          </a:stretch>
        </p:blipFill>
        <p:spPr bwMode="auto">
          <a:xfrm>
            <a:off x="2898623" y="6103590"/>
            <a:ext cx="6124192" cy="988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Rectangle 53"/>
          <p:cNvSpPr/>
          <p:nvPr/>
        </p:nvSpPr>
        <p:spPr>
          <a:xfrm>
            <a:off x="8010227" y="7274505"/>
            <a:ext cx="2214661" cy="249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Rinne P, </a:t>
            </a:r>
            <a:r>
              <a:rPr lang="en-GB" sz="1100" dirty="0" smtClean="0"/>
              <a:t>et al. In Preparation.</a:t>
            </a:r>
            <a:endParaRPr lang="en-GB" sz="1100" dirty="0"/>
          </a:p>
        </p:txBody>
      </p:sp>
      <p:sp>
        <p:nvSpPr>
          <p:cNvPr id="47" name="Rectangle 46"/>
          <p:cNvSpPr/>
          <p:nvPr/>
        </p:nvSpPr>
        <p:spPr>
          <a:xfrm>
            <a:off x="431800" y="147268"/>
            <a:ext cx="9577064" cy="836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 smtClean="0"/>
              <a:t>Genetics of stroke deficits       recovery</a:t>
            </a:r>
          </a:p>
          <a:p>
            <a:r>
              <a:rPr lang="en-GB" sz="2000" dirty="0" smtClean="0"/>
              <a:t>               e.g. executive impairments influence motor deficits and learning</a:t>
            </a:r>
            <a:endParaRPr lang="en-GB" sz="3200" dirty="0"/>
          </a:p>
        </p:txBody>
      </p:sp>
      <p:cxnSp>
        <p:nvCxnSpPr>
          <p:cNvPr id="4" name="Straight Arrow Connector 3"/>
          <p:cNvCxnSpPr/>
          <p:nvPr/>
        </p:nvCxnSpPr>
        <p:spPr bwMode="auto">
          <a:xfrm>
            <a:off x="6560332" y="395461"/>
            <a:ext cx="712228" cy="0"/>
          </a:xfrm>
          <a:prstGeom prst="straightConnector1">
            <a:avLst/>
          </a:prstGeom>
          <a:solidFill>
            <a:srgbClr val="00B8FF"/>
          </a:solidFill>
          <a:ln w="476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48" name="Chart 4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382169733"/>
              </p:ext>
            </p:extLst>
          </p:nvPr>
        </p:nvGraphicFramePr>
        <p:xfrm>
          <a:off x="1593836" y="969845"/>
          <a:ext cx="3096343" cy="2809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9" name="Chart 4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109683226"/>
              </p:ext>
            </p:extLst>
          </p:nvPr>
        </p:nvGraphicFramePr>
        <p:xfrm>
          <a:off x="5941683" y="1172451"/>
          <a:ext cx="3045075" cy="2302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50" name="TextBox 1"/>
          <p:cNvSpPr txBox="1"/>
          <p:nvPr/>
        </p:nvSpPr>
        <p:spPr>
          <a:xfrm rot="16200000">
            <a:off x="4784144" y="2133204"/>
            <a:ext cx="2404780" cy="31242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100" dirty="0" smtClean="0"/>
              <a:t>Motor improvement intra-session </a:t>
            </a:r>
            <a:r>
              <a:rPr lang="en-GB" sz="1100" dirty="0"/>
              <a:t>%</a:t>
            </a:r>
          </a:p>
        </p:txBody>
      </p:sp>
      <p:sp>
        <p:nvSpPr>
          <p:cNvPr id="51" name="TextBox 1"/>
          <p:cNvSpPr txBox="1"/>
          <p:nvPr/>
        </p:nvSpPr>
        <p:spPr>
          <a:xfrm>
            <a:off x="8352681" y="3465787"/>
            <a:ext cx="792087" cy="22065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GB" sz="1100" dirty="0"/>
              <a:t>conflict %</a:t>
            </a:r>
          </a:p>
        </p:txBody>
      </p:sp>
    </p:spTree>
    <p:extLst>
      <p:ext uri="{BB962C8B-B14F-4D97-AF65-F5344CB8AC3E}">
        <p14:creationId xmlns:p14="http://schemas.microsoft.com/office/powerpoint/2010/main" xmlns="" val="276854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31800" y="147268"/>
            <a:ext cx="9577064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 smtClean="0"/>
              <a:t>Determinants of stroke recovery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902" t="16037" r="22853" b="5014"/>
          <a:stretch/>
        </p:blipFill>
        <p:spPr bwMode="auto">
          <a:xfrm>
            <a:off x="1865274" y="971525"/>
            <a:ext cx="6667500" cy="5775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 bwMode="auto">
          <a:xfrm>
            <a:off x="1223888" y="3275781"/>
            <a:ext cx="8136904" cy="864096"/>
          </a:xfrm>
          <a:prstGeom prst="roundRect">
            <a:avLst/>
          </a:prstGeom>
          <a:noFill/>
          <a:ln w="158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1219472" y="5461842"/>
            <a:ext cx="8136904" cy="864096"/>
          </a:xfrm>
          <a:prstGeom prst="roundRect">
            <a:avLst/>
          </a:prstGeom>
          <a:noFill/>
          <a:ln w="158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615" y="7091334"/>
            <a:ext cx="9991525" cy="40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 err="1" smtClean="0"/>
              <a:t>Coupar</a:t>
            </a:r>
            <a:r>
              <a:rPr lang="en-GB" sz="1100" dirty="0" smtClean="0"/>
              <a:t> F, Pollock A, Rowe P, Weir C, Langhorne P. Predictors of upper limb recovery after stroke: a systematic review and meta-analysis. </a:t>
            </a:r>
            <a:r>
              <a:rPr lang="en-GB" sz="1100" dirty="0" err="1" smtClean="0"/>
              <a:t>Clin</a:t>
            </a:r>
            <a:r>
              <a:rPr lang="en-GB" sz="1100" dirty="0" smtClean="0"/>
              <a:t> </a:t>
            </a:r>
            <a:r>
              <a:rPr lang="en-GB" sz="1100" dirty="0" err="1" smtClean="0"/>
              <a:t>Rehabil</a:t>
            </a:r>
            <a:r>
              <a:rPr lang="en-GB" sz="1100" dirty="0" smtClean="0"/>
              <a:t>. 2012, 26:291.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xmlns="" val="1816589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379" t="18989" r="23670" b="21463"/>
          <a:stretch/>
        </p:blipFill>
        <p:spPr bwMode="auto">
          <a:xfrm>
            <a:off x="45615" y="1835621"/>
            <a:ext cx="6515358" cy="4281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946" t="30054" r="43485" b="29951"/>
          <a:stretch/>
        </p:blipFill>
        <p:spPr bwMode="auto">
          <a:xfrm>
            <a:off x="6564308" y="2339677"/>
            <a:ext cx="3139671" cy="3273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07645" y="234876"/>
            <a:ext cx="9577064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 smtClean="0"/>
              <a:t>Determinants of recovery – lesion location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45615" y="7091334"/>
            <a:ext cx="9991525" cy="249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 err="1" smtClean="0"/>
              <a:t>Lindenberg</a:t>
            </a:r>
            <a:r>
              <a:rPr lang="en-GB" sz="1100" dirty="0"/>
              <a:t> </a:t>
            </a:r>
            <a:r>
              <a:rPr lang="en-GB" sz="1100" dirty="0" smtClean="0"/>
              <a:t>R, </a:t>
            </a:r>
            <a:r>
              <a:rPr lang="en-GB" sz="1100" dirty="0" err="1" smtClean="0"/>
              <a:t>Renga</a:t>
            </a:r>
            <a:r>
              <a:rPr lang="en-GB" sz="1100" dirty="0" smtClean="0"/>
              <a:t> V, Zhu LL, et al. Structural integrity of </a:t>
            </a:r>
            <a:r>
              <a:rPr lang="en-GB" sz="1100" dirty="0" err="1" smtClean="0"/>
              <a:t>corticospinal</a:t>
            </a:r>
            <a:r>
              <a:rPr lang="en-GB" sz="1100" dirty="0" smtClean="0"/>
              <a:t> motor </a:t>
            </a:r>
            <a:r>
              <a:rPr lang="en-GB" sz="1100" dirty="0" err="1" smtClean="0"/>
              <a:t>fibers</a:t>
            </a:r>
            <a:r>
              <a:rPr lang="en-GB" sz="1100" dirty="0" smtClean="0"/>
              <a:t> predicts motor impairment in chronic stroke. Neurology. 2010; 74; 280 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xmlns="" val="2844177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987" t="20796" r="19428" b="15627"/>
          <a:stretch/>
        </p:blipFill>
        <p:spPr bwMode="auto">
          <a:xfrm>
            <a:off x="762106" y="971525"/>
            <a:ext cx="8891399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07645" y="234876"/>
            <a:ext cx="9577064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 smtClean="0"/>
              <a:t>Determinants of recovery – lesion location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45615" y="7091334"/>
            <a:ext cx="9991525" cy="40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100" dirty="0" smtClean="0"/>
              <a:t>Bentley P, Kumar </a:t>
            </a:r>
            <a:r>
              <a:rPr lang="en-GB" sz="1100" dirty="0"/>
              <a:t>G, Rinne P, Buddha S, </a:t>
            </a:r>
            <a:r>
              <a:rPr lang="en-GB" sz="1100" dirty="0" err="1"/>
              <a:t>Kallingal</a:t>
            </a:r>
            <a:r>
              <a:rPr lang="en-GB" sz="1100" dirty="0"/>
              <a:t> J, </a:t>
            </a:r>
            <a:r>
              <a:rPr lang="en-GB" sz="1100" dirty="0" err="1"/>
              <a:t>Hookway</a:t>
            </a:r>
            <a:r>
              <a:rPr lang="en-GB" sz="1100" dirty="0"/>
              <a:t> C, Sharma P, Mehta A, Beckmann C. Lesion locations influencing baseline severity and early recovery in ischaemic stroke. </a:t>
            </a:r>
            <a:r>
              <a:rPr lang="en-GB" sz="1100" dirty="0" err="1"/>
              <a:t>Eur</a:t>
            </a:r>
            <a:r>
              <a:rPr lang="en-GB" sz="1100" dirty="0"/>
              <a:t> J Neurol. 2014 Sep;21(9):1226-32.</a:t>
            </a:r>
          </a:p>
        </p:txBody>
      </p:sp>
    </p:spTree>
    <p:extLst>
      <p:ext uri="{BB962C8B-B14F-4D97-AF65-F5344CB8AC3E}">
        <p14:creationId xmlns:p14="http://schemas.microsoft.com/office/powerpoint/2010/main" xmlns="" val="1773450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968" t="26777" r="19846" b="36611"/>
          <a:stretch/>
        </p:blipFill>
        <p:spPr bwMode="auto">
          <a:xfrm>
            <a:off x="335885" y="2339677"/>
            <a:ext cx="9648824" cy="2713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07645" y="234876"/>
            <a:ext cx="9577064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 smtClean="0"/>
              <a:t>Determinants of recovery – lesion location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45615" y="7091334"/>
            <a:ext cx="9991525" cy="40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100" dirty="0" smtClean="0"/>
              <a:t>Bentley P, Kumar </a:t>
            </a:r>
            <a:r>
              <a:rPr lang="en-GB" sz="1100" dirty="0"/>
              <a:t>G, Rinne P, Buddha S, </a:t>
            </a:r>
            <a:r>
              <a:rPr lang="en-GB" sz="1100" dirty="0" err="1"/>
              <a:t>Kallingal</a:t>
            </a:r>
            <a:r>
              <a:rPr lang="en-GB" sz="1100" dirty="0"/>
              <a:t> J, </a:t>
            </a:r>
            <a:r>
              <a:rPr lang="en-GB" sz="1100" dirty="0" err="1"/>
              <a:t>Hookway</a:t>
            </a:r>
            <a:r>
              <a:rPr lang="en-GB" sz="1100" dirty="0"/>
              <a:t> C, Sharma P, Mehta A, Beckmann C. Lesion locations influencing baseline severity and early recovery in ischaemic stroke. </a:t>
            </a:r>
            <a:r>
              <a:rPr lang="en-GB" sz="1100" dirty="0" err="1"/>
              <a:t>Eur</a:t>
            </a:r>
            <a:r>
              <a:rPr lang="en-GB" sz="1100" dirty="0"/>
              <a:t> J Neurol. 2014 Sep;21(9):1226-32.</a:t>
            </a:r>
          </a:p>
        </p:txBody>
      </p:sp>
      <p:sp>
        <p:nvSpPr>
          <p:cNvPr id="9" name="TextBox 48"/>
          <p:cNvSpPr txBox="1">
            <a:spLocks noChangeArrowheads="1"/>
          </p:cNvSpPr>
          <p:nvPr/>
        </p:nvSpPr>
        <p:spPr bwMode="auto">
          <a:xfrm>
            <a:off x="575816" y="5053437"/>
            <a:ext cx="2306736" cy="607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 smtClean="0"/>
              <a:t>Cross validation R</a:t>
            </a:r>
            <a:r>
              <a:rPr lang="en-GB" altLang="en-US" sz="1800" baseline="30000" dirty="0" smtClean="0"/>
              <a:t>2</a:t>
            </a:r>
            <a:r>
              <a:rPr lang="en-GB" altLang="en-US" sz="1800" dirty="0" smtClean="0"/>
              <a:t> = 0.08</a:t>
            </a:r>
          </a:p>
        </p:txBody>
      </p:sp>
      <p:sp>
        <p:nvSpPr>
          <p:cNvPr id="10" name="TextBox 48"/>
          <p:cNvSpPr txBox="1">
            <a:spLocks noChangeArrowheads="1"/>
          </p:cNvSpPr>
          <p:nvPr/>
        </p:nvSpPr>
        <p:spPr bwMode="auto">
          <a:xfrm>
            <a:off x="3165624" y="5044449"/>
            <a:ext cx="2306736" cy="607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 smtClean="0"/>
              <a:t>Cross validation R</a:t>
            </a:r>
            <a:r>
              <a:rPr lang="en-GB" altLang="en-US" sz="1800" baseline="30000" dirty="0" smtClean="0"/>
              <a:t>2</a:t>
            </a:r>
            <a:r>
              <a:rPr lang="en-GB" altLang="en-US" sz="1800" dirty="0" smtClean="0"/>
              <a:t> = 0.39</a:t>
            </a:r>
          </a:p>
        </p:txBody>
      </p:sp>
      <p:sp>
        <p:nvSpPr>
          <p:cNvPr id="11" name="TextBox 48"/>
          <p:cNvSpPr txBox="1">
            <a:spLocks noChangeArrowheads="1"/>
          </p:cNvSpPr>
          <p:nvPr/>
        </p:nvSpPr>
        <p:spPr bwMode="auto">
          <a:xfrm>
            <a:off x="6766024" y="5035461"/>
            <a:ext cx="2306736" cy="607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 smtClean="0"/>
              <a:t>Cross validation R</a:t>
            </a:r>
            <a:r>
              <a:rPr lang="en-GB" altLang="en-US" sz="1800" baseline="30000" dirty="0" smtClean="0"/>
              <a:t>2</a:t>
            </a:r>
            <a:r>
              <a:rPr lang="en-GB" altLang="en-US" sz="1800" dirty="0" smtClean="0"/>
              <a:t> = 0.45</a:t>
            </a:r>
          </a:p>
        </p:txBody>
      </p:sp>
      <p:sp>
        <p:nvSpPr>
          <p:cNvPr id="12" name="TextBox 48"/>
          <p:cNvSpPr txBox="1">
            <a:spLocks noChangeArrowheads="1"/>
          </p:cNvSpPr>
          <p:nvPr/>
        </p:nvSpPr>
        <p:spPr bwMode="auto">
          <a:xfrm>
            <a:off x="575816" y="1444043"/>
            <a:ext cx="2306736" cy="607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 smtClean="0"/>
              <a:t>Lesion size, age, white matter disease</a:t>
            </a:r>
          </a:p>
        </p:txBody>
      </p:sp>
      <p:sp>
        <p:nvSpPr>
          <p:cNvPr id="13" name="TextBox 48"/>
          <p:cNvSpPr txBox="1">
            <a:spLocks noChangeArrowheads="1"/>
          </p:cNvSpPr>
          <p:nvPr/>
        </p:nvSpPr>
        <p:spPr bwMode="auto">
          <a:xfrm>
            <a:off x="3237632" y="1444043"/>
            <a:ext cx="2306736" cy="349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 smtClean="0"/>
              <a:t>+ lesion location (1°)</a:t>
            </a:r>
          </a:p>
        </p:txBody>
      </p:sp>
      <p:sp>
        <p:nvSpPr>
          <p:cNvPr id="14" name="TextBox 48"/>
          <p:cNvSpPr txBox="1">
            <a:spLocks noChangeArrowheads="1"/>
          </p:cNvSpPr>
          <p:nvPr/>
        </p:nvSpPr>
        <p:spPr bwMode="auto">
          <a:xfrm>
            <a:off x="6622008" y="1444043"/>
            <a:ext cx="2306736" cy="349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GB" altLang="en-US" sz="1800" dirty="0" smtClean="0"/>
              <a:t>+ lesion location (2°)</a:t>
            </a:r>
            <a:endParaRPr lang="en-GB" alt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4135481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615" y="7091334"/>
            <a:ext cx="9991525" cy="249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100" dirty="0" err="1" smtClean="0"/>
              <a:t>Seghier</a:t>
            </a:r>
            <a:r>
              <a:rPr lang="en-GB" sz="1100" dirty="0" smtClean="0"/>
              <a:t> M, Rinne P, Dias A, Bentley P. Automated delineation of acute stroke lesions from standard diffusion-weighted MR images. In </a:t>
            </a:r>
            <a:r>
              <a:rPr lang="en-GB" sz="1100" dirty="0" err="1" smtClean="0"/>
              <a:t>Preparaton</a:t>
            </a:r>
            <a:endParaRPr lang="en-GB" sz="1100" dirty="0"/>
          </a:p>
        </p:txBody>
      </p:sp>
      <p:pic>
        <p:nvPicPr>
          <p:cNvPr id="6" name="Picture 2"/>
          <p:cNvPicPr preferRelativeResize="0"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05" t="24552" r="59428" b="46596"/>
          <a:stretch/>
        </p:blipFill>
        <p:spPr bwMode="auto">
          <a:xfrm>
            <a:off x="3134757" y="1316432"/>
            <a:ext cx="1757549" cy="2125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 preferRelativeResize="0"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54" t="25290" r="58996" b="45858"/>
          <a:stretch/>
        </p:blipFill>
        <p:spPr bwMode="auto">
          <a:xfrm>
            <a:off x="4714181" y="1322369"/>
            <a:ext cx="1802662" cy="2125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 preferRelativeResize="0"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48" t="26146" r="59374" b="45004"/>
          <a:stretch/>
        </p:blipFill>
        <p:spPr bwMode="auto">
          <a:xfrm>
            <a:off x="6291218" y="1322369"/>
            <a:ext cx="1650671" cy="2125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74" t="24703" r="57933" b="46445"/>
          <a:stretch/>
        </p:blipFill>
        <p:spPr bwMode="auto">
          <a:xfrm>
            <a:off x="1543457" y="1322369"/>
            <a:ext cx="1840675" cy="2125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1543457" y="1322369"/>
            <a:ext cx="6398432" cy="211974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7549874" y="2448297"/>
            <a:ext cx="285750" cy="219076"/>
          </a:xfrm>
          <a:prstGeom prst="straightConnector1">
            <a:avLst/>
          </a:prstGeom>
          <a:ln w="1905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7559399" y="2705473"/>
            <a:ext cx="285750" cy="0"/>
          </a:xfrm>
          <a:prstGeom prst="straightConnector1">
            <a:avLst/>
          </a:prstGeom>
          <a:ln w="1905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7397474" y="2772149"/>
            <a:ext cx="438150" cy="85723"/>
          </a:xfrm>
          <a:prstGeom prst="straightConnector1">
            <a:avLst/>
          </a:prstGeom>
          <a:ln w="1905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6231093" y="2838825"/>
            <a:ext cx="285750" cy="219076"/>
          </a:xfrm>
          <a:prstGeom prst="straightConnector1">
            <a:avLst/>
          </a:prstGeom>
          <a:ln w="1905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4892306" y="2772149"/>
            <a:ext cx="146157" cy="490542"/>
          </a:xfrm>
          <a:prstGeom prst="straightConnector1">
            <a:avLst/>
          </a:prstGeom>
          <a:ln w="1905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254349" y="1495797"/>
            <a:ext cx="265820" cy="244482"/>
          </a:xfrm>
          <a:prstGeom prst="straightConnector1">
            <a:avLst/>
          </a:prstGeom>
          <a:ln w="1905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5835927" y="1495797"/>
            <a:ext cx="395166" cy="220663"/>
          </a:xfrm>
          <a:prstGeom prst="straightConnector1">
            <a:avLst/>
          </a:prstGeom>
          <a:ln w="1905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5643538" y="1702179"/>
            <a:ext cx="647680" cy="538156"/>
          </a:xfrm>
          <a:prstGeom prst="straightConnector1">
            <a:avLst/>
          </a:prstGeom>
          <a:ln w="1905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4239976" y="1551363"/>
            <a:ext cx="272756" cy="573882"/>
          </a:xfrm>
          <a:prstGeom prst="straightConnector1">
            <a:avLst/>
          </a:prstGeom>
          <a:ln w="1905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3568424" y="1598591"/>
            <a:ext cx="270629" cy="573882"/>
          </a:xfrm>
          <a:prstGeom prst="straightConnector1">
            <a:avLst/>
          </a:prstGeom>
          <a:ln w="1905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3384132" y="2907882"/>
            <a:ext cx="146157" cy="490542"/>
          </a:xfrm>
          <a:prstGeom prst="straightConnector1">
            <a:avLst/>
          </a:prstGeom>
          <a:ln w="1905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4528821" y="2895980"/>
            <a:ext cx="201653" cy="485767"/>
          </a:xfrm>
          <a:prstGeom prst="straightConnector1">
            <a:avLst/>
          </a:prstGeom>
          <a:ln w="1905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2276953" y="1624388"/>
            <a:ext cx="196366" cy="573882"/>
          </a:xfrm>
          <a:prstGeom prst="straightConnector1">
            <a:avLst/>
          </a:prstGeom>
          <a:ln w="1905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20491" y="234875"/>
            <a:ext cx="10128973" cy="550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altLang="en-US" sz="3200" b="1" dirty="0"/>
              <a:t>Automated </a:t>
            </a:r>
            <a:r>
              <a:rPr lang="en-GB" altLang="en-US" sz="3200" b="1" dirty="0" smtClean="0"/>
              <a:t>acute lesion </a:t>
            </a:r>
            <a:r>
              <a:rPr lang="en-GB" altLang="en-US" sz="3200" b="1" dirty="0"/>
              <a:t>delineation </a:t>
            </a:r>
            <a:r>
              <a:rPr lang="en-GB" altLang="en-US" sz="3200" b="1" dirty="0" smtClean="0"/>
              <a:t>– method</a:t>
            </a:r>
            <a:endParaRPr lang="en-GB" sz="3200" b="1" dirty="0" smtClean="0"/>
          </a:p>
        </p:txBody>
      </p:sp>
      <p:sp>
        <p:nvSpPr>
          <p:cNvPr id="35" name="TextBox 48"/>
          <p:cNvSpPr txBox="1">
            <a:spLocks noChangeArrowheads="1"/>
          </p:cNvSpPr>
          <p:nvPr/>
        </p:nvSpPr>
        <p:spPr bwMode="auto">
          <a:xfrm>
            <a:off x="1372652" y="806918"/>
            <a:ext cx="7056784" cy="349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 smtClean="0"/>
              <a:t>Need to distinguish lesion from artefact based upon spatial priors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344930" y="3543061"/>
            <a:ext cx="5916695" cy="2276442"/>
            <a:chOff x="23820" y="2761664"/>
            <a:chExt cx="6796080" cy="2629148"/>
          </a:xfrm>
        </p:grpSpPr>
        <p:pic>
          <p:nvPicPr>
            <p:cNvPr id="37" name="Picture 6"/>
            <p:cNvPicPr preferRelativeResize="0"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586" t="4500" r="77612" b="64898"/>
            <a:stretch/>
          </p:blipFill>
          <p:spPr bwMode="auto">
            <a:xfrm>
              <a:off x="23820" y="3017177"/>
              <a:ext cx="1044489" cy="23254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8" name="Picture 6"/>
            <p:cNvPicPr preferRelativeResize="0"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2737" t="68754" r="27945"/>
            <a:stretch/>
          </p:blipFill>
          <p:spPr bwMode="auto">
            <a:xfrm>
              <a:off x="4763095" y="3013165"/>
              <a:ext cx="1018948" cy="23744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9" name="Picture 6"/>
            <p:cNvPicPr preferRelativeResize="0"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2886" t="4412" r="27686" b="64986"/>
            <a:stretch/>
          </p:blipFill>
          <p:spPr bwMode="auto">
            <a:xfrm>
              <a:off x="927775" y="3001411"/>
              <a:ext cx="1024783" cy="23254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" name="Picture 6"/>
            <p:cNvPicPr preferRelativeResize="0"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634" t="36441" r="77377" b="32828"/>
            <a:stretch/>
          </p:blipFill>
          <p:spPr bwMode="auto">
            <a:xfrm>
              <a:off x="1858544" y="2987759"/>
              <a:ext cx="1054348" cy="2335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" name="Picture 6"/>
            <p:cNvPicPr preferRelativeResize="0"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2681" t="36571" r="27704" b="32698"/>
            <a:stretch/>
          </p:blipFill>
          <p:spPr bwMode="auto">
            <a:xfrm>
              <a:off x="2814205" y="3001407"/>
              <a:ext cx="1034637" cy="2335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2" name="Picture 6"/>
            <p:cNvPicPr preferRelativeResize="0"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821" t="68639" r="77377"/>
            <a:stretch/>
          </p:blipFill>
          <p:spPr bwMode="auto">
            <a:xfrm>
              <a:off x="3783194" y="3007649"/>
              <a:ext cx="1044489" cy="23831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3" name="Picture 8"/>
            <p:cNvPicPr preferRelativeResize="0"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2899" t="68750" r="27486" b="1037"/>
            <a:stretch/>
          </p:blipFill>
          <p:spPr bwMode="auto">
            <a:xfrm>
              <a:off x="5777539" y="3017177"/>
              <a:ext cx="1034638" cy="22959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4" name="TextBox 43"/>
            <p:cNvSpPr txBox="1"/>
            <p:nvPr/>
          </p:nvSpPr>
          <p:spPr>
            <a:xfrm>
              <a:off x="262149" y="2761664"/>
              <a:ext cx="57900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 smtClean="0"/>
                <a:t>GWM</a:t>
              </a:r>
              <a:endParaRPr lang="en-GB" sz="1200" b="1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154021" y="2761664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 smtClean="0"/>
                <a:t>CSF</a:t>
              </a:r>
              <a:endParaRPr lang="en-GB" sz="1200" b="1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137159" y="2761664"/>
              <a:ext cx="4844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 smtClean="0"/>
                <a:t>LES</a:t>
              </a:r>
              <a:endParaRPr lang="en-GB" sz="1200" b="1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042020" y="2761664"/>
              <a:ext cx="5004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 smtClean="0"/>
                <a:t>ART</a:t>
              </a:r>
              <a:endParaRPr lang="en-GB" sz="1200" b="1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015935" y="2761664"/>
              <a:ext cx="5357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 smtClean="0"/>
                <a:t>skull</a:t>
              </a:r>
              <a:endParaRPr lang="en-GB" sz="1200" b="1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983066" y="2761664"/>
              <a:ext cx="5774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 smtClean="0"/>
                <a:t>scalp</a:t>
              </a:r>
              <a:endParaRPr lang="en-GB" sz="1200" b="1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029214" y="2761664"/>
              <a:ext cx="5693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 smtClean="0"/>
                <a:t>other</a:t>
              </a:r>
              <a:endParaRPr lang="en-GB" sz="1200" b="1" dirty="0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9258" y="3019318"/>
              <a:ext cx="6770642" cy="2333180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7625" y="4035743"/>
              <a:ext cx="6732000" cy="108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3" name="Rectangle 52"/>
          <p:cNvSpPr/>
          <p:nvPr/>
        </p:nvSpPr>
        <p:spPr>
          <a:xfrm>
            <a:off x="190702" y="5863904"/>
            <a:ext cx="9874334" cy="865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U</a:t>
            </a:r>
            <a:r>
              <a:rPr lang="en-GB" dirty="0" smtClean="0"/>
              <a:t>nified </a:t>
            </a:r>
            <a:r>
              <a:rPr lang="en-GB" dirty="0"/>
              <a:t>probabilistic </a:t>
            </a:r>
            <a:r>
              <a:rPr lang="en-GB" dirty="0" smtClean="0"/>
              <a:t>normalisation-segmentation, using Expectation-Maximization algorithm</a:t>
            </a:r>
          </a:p>
          <a:p>
            <a:r>
              <a:rPr lang="en-GB" dirty="0" smtClean="0"/>
              <a:t>Enhancements: 1) artefact spatial priors can be based upon control set; 2) calibration</a:t>
            </a:r>
          </a:p>
          <a:p>
            <a:r>
              <a:rPr lang="en-GB" dirty="0" smtClean="0"/>
              <a:t>Open source software toolbox for SPM.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414505" y="3704281"/>
                <a:ext cx="3724731" cy="4778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GB" i="1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GB" i="1">
                              <a:latin typeface="Cambria Math"/>
                            </a:rPr>
                            <m:t>𝐿𝐸𝑆</m:t>
                          </m:r>
                        </m:sub>
                        <m:sup>
                          <m:r>
                            <a:rPr lang="en-GB" i="1">
                              <a:latin typeface="Cambria Math"/>
                            </a:rPr>
                            <m:t>(</m:t>
                          </m:r>
                          <m:r>
                            <a:rPr lang="en-GB" i="1">
                              <a:latin typeface="Cambria Math"/>
                            </a:rPr>
                            <m:t>𝑛</m:t>
                          </m:r>
                          <m:r>
                            <a:rPr lang="en-GB" i="1">
                              <a:latin typeface="Cambria Math"/>
                            </a:rPr>
                            <m:t>)</m:t>
                          </m:r>
                        </m:sup>
                      </m:sSubSup>
                      <m:r>
                        <a:rPr lang="en-GB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GB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latin typeface="Cambria Math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GB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GB" i="1">
                                      <a:latin typeface="Cambria Math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/>
                                    </a:rPr>
                                    <m:t>𝐿𝐸𝑆</m:t>
                                  </m:r>
                                </m:sub>
                                <m:sup>
                                  <m:r>
                                    <a:rPr lang="en-GB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GB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GB" i="1">
                                      <a:latin typeface="Cambria Math"/>
                                    </a:rPr>
                                    <m:t>)</m:t>
                                  </m:r>
                                </m:sup>
                              </m:sSubSup>
                              <m:r>
                                <a:rPr lang="en-GB" i="1">
                                  <a:latin typeface="Cambria Math"/>
                                </a:rPr>
                                <m:t> , </m:t>
                              </m:r>
                              <m:sSubSup>
                                <m:sSubSupPr>
                                  <m:ctrlPr>
                                    <a:rPr lang="en-GB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GB" i="1">
                                      <a:latin typeface="Cambria Math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/>
                                    </a:rPr>
                                    <m:t>𝐺𝑊𝑀</m:t>
                                  </m:r>
                                </m:sub>
                                <m:sup>
                                  <m:r>
                                    <a:rPr lang="en-GB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GB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GB" i="1">
                                      <a:latin typeface="Cambria Math"/>
                                    </a:rPr>
                                    <m:t>)</m:t>
                                  </m:r>
                                </m:sup>
                              </m:sSubSup>
                              <m:r>
                                <a:rPr lang="en-GB" i="1">
                                  <a:latin typeface="Cambria Math"/>
                                </a:rPr>
                                <m:t>+5</m:t>
                              </m:r>
                              <m:sSubSup>
                                <m:sSubSupPr>
                                  <m:ctrlPr>
                                    <a:rPr lang="en-GB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GB" i="1">
                                      <a:latin typeface="Cambria Math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/>
                                    </a:rPr>
                                    <m:t>𝐺𝑊𝑀</m:t>
                                  </m:r>
                                </m:sub>
                                <m:sup>
                                  <m:r>
                                    <a:rPr lang="en-GB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GB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GB" i="1">
                                      <a:latin typeface="Cambria Math"/>
                                    </a:rPr>
                                    <m:t>)</m:t>
                                  </m:r>
                                </m:sup>
                              </m:sSubSup>
                            </m:e>
                          </m:d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4505" y="3704281"/>
                <a:ext cx="3724731" cy="477823"/>
              </a:xfrm>
              <a:prstGeom prst="rect">
                <a:avLst/>
              </a:prstGeom>
              <a:blipFill rotWithShape="1">
                <a:blip r:embed="rId9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6463823" y="4407307"/>
                <a:ext cx="3115084" cy="4778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GB" i="1">
                              <a:latin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GB" i="1">
                              <a:latin typeface="Cambria Math"/>
                            </a:rPr>
                            <m:t>𝐿𝐸𝑆</m:t>
                          </m:r>
                        </m:sub>
                        <m:sup>
                          <m:r>
                            <a:rPr lang="en-GB" i="1">
                              <a:latin typeface="Cambria Math"/>
                            </a:rPr>
                            <m:t>2,(</m:t>
                          </m:r>
                          <m:r>
                            <a:rPr lang="en-GB" i="1">
                              <a:latin typeface="Cambria Math"/>
                            </a:rPr>
                            <m:t>𝑛</m:t>
                          </m:r>
                          <m:r>
                            <a:rPr lang="en-GB" i="1">
                              <a:latin typeface="Cambria Math"/>
                            </a:rPr>
                            <m:t>)</m:t>
                          </m:r>
                        </m:sup>
                      </m:sSubSup>
                      <m:r>
                        <a:rPr lang="en-GB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GB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latin typeface="Cambria Math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GB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GB" i="1">
                                      <a:latin typeface="Cambria Math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/>
                                    </a:rPr>
                                    <m:t>𝐿𝐸𝑆</m:t>
                                  </m:r>
                                </m:sub>
                                <m:sup>
                                  <m:r>
                                    <a:rPr lang="en-GB" i="1">
                                      <a:latin typeface="Cambria Math"/>
                                    </a:rPr>
                                    <m:t>2,(</m:t>
                                  </m:r>
                                  <m:r>
                                    <a:rPr lang="en-GB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GB" i="1">
                                      <a:latin typeface="Cambria Math"/>
                                    </a:rPr>
                                    <m:t>)</m:t>
                                  </m:r>
                                </m:sup>
                              </m:sSubSup>
                              <m:r>
                                <a:rPr lang="en-GB" i="1">
                                  <a:latin typeface="Cambria Math"/>
                                </a:rPr>
                                <m:t>,10</m:t>
                              </m:r>
                              <m:sSubSup>
                                <m:sSubSupPr>
                                  <m:ctrlPr>
                                    <a:rPr lang="en-GB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GB" i="1">
                                      <a:latin typeface="Cambria Math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/>
                                    </a:rPr>
                                    <m:t>𝐺𝑊𝑀</m:t>
                                  </m:r>
                                </m:sub>
                                <m:sup>
                                  <m:r>
                                    <a:rPr lang="en-GB" i="1">
                                      <a:latin typeface="Cambria Math"/>
                                    </a:rPr>
                                    <m:t>2,(</m:t>
                                  </m:r>
                                  <m:r>
                                    <a:rPr lang="en-GB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GB" i="1">
                                      <a:latin typeface="Cambria Math"/>
                                    </a:rPr>
                                    <m:t>)</m:t>
                                  </m:r>
                                </m:sup>
                              </m:sSubSup>
                            </m:e>
                          </m:d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3823" y="4407307"/>
                <a:ext cx="3115084" cy="477823"/>
              </a:xfrm>
              <a:prstGeom prst="rect">
                <a:avLst/>
              </a:prstGeom>
              <a:blipFill rotWithShape="1">
                <a:blip r:embed="rId10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9"/>
              <p:cNvSpPr/>
              <p:nvPr/>
            </p:nvSpPr>
            <p:spPr>
              <a:xfrm>
                <a:off x="6497808" y="5003973"/>
                <a:ext cx="3554242" cy="4778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GB" i="1">
                              <a:latin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GB" i="1">
                              <a:latin typeface="Cambria Math"/>
                            </a:rPr>
                            <m:t>𝐴𝑅𝑇</m:t>
                          </m:r>
                        </m:sub>
                        <m:sup>
                          <m:r>
                            <a:rPr lang="en-GB" i="1">
                              <a:latin typeface="Cambria Math"/>
                            </a:rPr>
                            <m:t>(</m:t>
                          </m:r>
                          <m:r>
                            <a:rPr lang="en-GB" i="1">
                              <a:latin typeface="Cambria Math"/>
                            </a:rPr>
                            <m:t>𝑛</m:t>
                          </m:r>
                          <m:r>
                            <a:rPr lang="en-GB" i="1">
                              <a:latin typeface="Cambria Math"/>
                            </a:rPr>
                            <m:t>)</m:t>
                          </m:r>
                        </m:sup>
                      </m:sSubSup>
                      <m:r>
                        <a:rPr lang="en-GB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GB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>
                              <a:latin typeface="Cambria Math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ctrlPr>
                                <a:rPr lang="en-GB" i="1">
                                  <a:latin typeface="Cambria Math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GB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GB" i="1">
                                      <a:latin typeface="Cambria Math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/>
                                    </a:rPr>
                                    <m:t>𝐴𝑅𝑇</m:t>
                                  </m:r>
                                </m:sub>
                                <m:sup>
                                  <m:r>
                                    <a:rPr lang="en-GB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GB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GB" i="1">
                                      <a:latin typeface="Cambria Math"/>
                                    </a:rPr>
                                    <m:t>)</m:t>
                                  </m:r>
                                </m:sup>
                              </m:sSubSup>
                              <m:r>
                                <a:rPr lang="en-GB" i="1">
                                  <a:latin typeface="Cambria Math"/>
                                </a:rPr>
                                <m:t> ,</m:t>
                              </m:r>
                              <m:sSubSup>
                                <m:sSubSupPr>
                                  <m:ctrlPr>
                                    <a:rPr lang="en-GB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GB" i="1">
                                      <a:latin typeface="Cambria Math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/>
                                    </a:rPr>
                                    <m:t>𝐴𝑅𝑇</m:t>
                                  </m:r>
                                </m:sub>
                                <m:sup>
                                  <m:r>
                                    <a:rPr lang="en-GB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GB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GB" i="1">
                                      <a:latin typeface="Cambria Math"/>
                                    </a:rPr>
                                    <m:t>)</m:t>
                                  </m:r>
                                </m:sup>
                              </m:sSubSup>
                              <m:r>
                                <a:rPr lang="en-GB" i="1">
                                  <a:latin typeface="Cambria Math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GB" i="1">
                                      <a:latin typeface="Cambria Math"/>
                                    </a:rPr>
                                  </m:ctrlPr>
                                </m:sSubSupPr>
                                <m:e>
                                  <m:r>
                                    <a:rPr lang="en-GB" i="1">
                                      <a:latin typeface="Cambria Math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/>
                                    </a:rPr>
                                    <m:t>𝐺𝑊𝑀</m:t>
                                  </m:r>
                                </m:sub>
                                <m:sup>
                                  <m:r>
                                    <a:rPr lang="en-GB" i="1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GB" i="1">
                                      <a:latin typeface="Cambria Math"/>
                                    </a:rPr>
                                    <m:t>𝑛</m:t>
                                  </m:r>
                                  <m:r>
                                    <a:rPr lang="en-GB" i="1">
                                      <a:latin typeface="Cambria Math"/>
                                    </a:rPr>
                                    <m:t>)</m:t>
                                  </m:r>
                                </m:sup>
                              </m:sSubSup>
                            </m:e>
                          </m:d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7808" y="5003973"/>
                <a:ext cx="3554242" cy="477823"/>
              </a:xfrm>
              <a:prstGeom prst="rect">
                <a:avLst/>
              </a:prstGeom>
              <a:blipFill rotWithShape="1">
                <a:blip r:embed="rId11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17538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59792" y="1404766"/>
            <a:ext cx="4220676" cy="6061537"/>
            <a:chOff x="1003298" y="2823157"/>
            <a:chExt cx="4220676" cy="6061537"/>
          </a:xfrm>
        </p:grpSpPr>
        <p:pic>
          <p:nvPicPr>
            <p:cNvPr id="4" name="Picture 2"/>
            <p:cNvPicPr preferRelativeResize="0">
              <a:picLocks noChangeAspect="1" noChangeArrowheads="1"/>
            </p:cNvPicPr>
            <p:nvPr/>
          </p:nvPicPr>
          <p:blipFill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8449" t="4440" r="58737" b="72786"/>
            <a:stretch/>
          </p:blipFill>
          <p:spPr bwMode="auto">
            <a:xfrm>
              <a:off x="1275260" y="2942872"/>
              <a:ext cx="1917835" cy="19176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4"/>
            <p:cNvPicPr preferRelativeResize="0"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8331" t="4440" r="8740" b="72786"/>
            <a:stretch/>
          </p:blipFill>
          <p:spPr bwMode="auto">
            <a:xfrm>
              <a:off x="3292728" y="2942872"/>
              <a:ext cx="1924575" cy="19176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3"/>
            <p:cNvPicPr preferRelativeResize="0"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8503" t="76660" r="8991"/>
            <a:stretch/>
          </p:blipFill>
          <p:spPr bwMode="auto">
            <a:xfrm>
              <a:off x="3318780" y="4959141"/>
              <a:ext cx="1899766" cy="1965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3"/>
            <p:cNvPicPr preferRelativeResize="0">
              <a:picLocks noChangeAspect="1" noChangeArrowheads="1"/>
            </p:cNvPicPr>
            <p:nvPr/>
          </p:nvPicPr>
          <p:blipFill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8251" t="76660" r="58527"/>
            <a:stretch/>
          </p:blipFill>
          <p:spPr bwMode="auto">
            <a:xfrm>
              <a:off x="1275260" y="4959141"/>
              <a:ext cx="1941621" cy="1965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4"/>
            <p:cNvPicPr preferRelativeResize="0">
              <a:picLocks noChangeAspect="1" noChangeArrowheads="1"/>
            </p:cNvPicPr>
            <p:nvPr/>
          </p:nvPicPr>
          <p:blipFill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8438" t="52443" r="58684" b="24736"/>
            <a:stretch/>
          </p:blipFill>
          <p:spPr bwMode="auto">
            <a:xfrm>
              <a:off x="1298916" y="6963090"/>
              <a:ext cx="1921604" cy="19216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4"/>
            <p:cNvPicPr preferRelativeResize="0"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8345" t="52443" r="9057" b="24736"/>
            <a:stretch/>
          </p:blipFill>
          <p:spPr bwMode="auto">
            <a:xfrm>
              <a:off x="3318780" y="6963090"/>
              <a:ext cx="1905194" cy="19216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1009485" y="4854964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b="1" dirty="0" smtClean="0"/>
                <a:t>2</a:t>
              </a:r>
              <a:endParaRPr lang="en-GB" sz="16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008260" y="2823157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b="1" dirty="0" smtClean="0"/>
                <a:t>1</a:t>
              </a:r>
              <a:endParaRPr lang="en-GB" sz="160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003298" y="6858914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b="1" dirty="0" smtClean="0"/>
                <a:t>3</a:t>
              </a:r>
              <a:endParaRPr lang="en-GB" sz="1600" b="1" dirty="0"/>
            </a:p>
          </p:txBody>
        </p:sp>
      </p:grpSp>
      <p:sp>
        <p:nvSpPr>
          <p:cNvPr id="18" name="TextBox 4"/>
          <p:cNvSpPr txBox="1">
            <a:spLocks noChangeArrowheads="1"/>
          </p:cNvSpPr>
          <p:nvPr/>
        </p:nvSpPr>
        <p:spPr bwMode="auto">
          <a:xfrm>
            <a:off x="143768" y="154996"/>
            <a:ext cx="9689079" cy="49308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/>
              <a:t>Automated lesion delineation - </a:t>
            </a:r>
            <a:r>
              <a:rPr lang="en-GB" altLang="en-US" sz="2800" b="1" dirty="0" smtClean="0"/>
              <a:t>examples</a:t>
            </a:r>
            <a:endParaRPr lang="en-GB" altLang="en-US" sz="2800" b="1" dirty="0"/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1943968" y="827509"/>
            <a:ext cx="1575792" cy="49308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i="1" dirty="0" smtClean="0"/>
              <a:t>Good</a:t>
            </a:r>
            <a:endParaRPr lang="en-GB" altLang="en-US" sz="2800" i="1" dirty="0"/>
          </a:p>
        </p:txBody>
      </p:sp>
      <p:sp>
        <p:nvSpPr>
          <p:cNvPr id="20" name="TextBox 4"/>
          <p:cNvSpPr txBox="1">
            <a:spLocks noChangeArrowheads="1"/>
          </p:cNvSpPr>
          <p:nvPr/>
        </p:nvSpPr>
        <p:spPr bwMode="auto">
          <a:xfrm>
            <a:off x="6624488" y="936875"/>
            <a:ext cx="2520280" cy="49308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i="1" dirty="0" smtClean="0"/>
              <a:t>Not so good</a:t>
            </a:r>
            <a:endParaRPr lang="en-GB" altLang="en-US" sz="2800" i="1" dirty="0"/>
          </a:p>
        </p:txBody>
      </p:sp>
      <p:pic>
        <p:nvPicPr>
          <p:cNvPr id="63" name="Picture 5"/>
          <p:cNvPicPr preferRelativeResize="0"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 t="59077" r="25000" b="6561"/>
          <a:stretch/>
        </p:blipFill>
        <p:spPr bwMode="auto">
          <a:xfrm>
            <a:off x="8814783" y="1543954"/>
            <a:ext cx="1233057" cy="2441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Picture 63"/>
          <p:cNvPicPr preferRelativeResize="0">
            <a:picLocks noChangeAspect="1" noChangeArrowheads="1"/>
          </p:cNvPicPr>
          <p:nvPr/>
        </p:nvPicPr>
        <p:blipFill rotWithShape="1">
          <a:blip r:embed="rId5" cstate="print">
            <a:lum bright="20000"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9077" r="75528" b="6561"/>
          <a:stretch/>
        </p:blipFill>
        <p:spPr bwMode="auto">
          <a:xfrm>
            <a:off x="7674857" y="1540329"/>
            <a:ext cx="1207030" cy="2441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41" t="4357" r="75268" b="72951"/>
          <a:stretch/>
        </p:blipFill>
        <p:spPr bwMode="auto">
          <a:xfrm>
            <a:off x="5400352" y="1547589"/>
            <a:ext cx="1197426" cy="238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9535" t="4357" r="25863" b="72951"/>
          <a:stretch/>
        </p:blipFill>
        <p:spPr bwMode="auto">
          <a:xfrm>
            <a:off x="6503182" y="1547589"/>
            <a:ext cx="1066782" cy="2388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Picture 4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21" t="4305" r="74960" b="72744"/>
          <a:stretch/>
        </p:blipFill>
        <p:spPr bwMode="auto">
          <a:xfrm>
            <a:off x="5429380" y="4878512"/>
            <a:ext cx="1221474" cy="2415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" name="TextBox 4"/>
          <p:cNvSpPr txBox="1">
            <a:spLocks noChangeArrowheads="1"/>
          </p:cNvSpPr>
          <p:nvPr/>
        </p:nvSpPr>
        <p:spPr bwMode="auto">
          <a:xfrm>
            <a:off x="6480472" y="4211885"/>
            <a:ext cx="2520280" cy="49308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i="1" dirty="0" smtClean="0"/>
              <a:t>Missed</a:t>
            </a:r>
            <a:endParaRPr lang="en-GB" altLang="en-US" sz="2800" i="1" dirty="0"/>
          </a:p>
        </p:txBody>
      </p:sp>
      <p:pic>
        <p:nvPicPr>
          <p:cNvPr id="69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437" t="28294" r="75124" b="48625"/>
          <a:stretch/>
        </p:blipFill>
        <p:spPr bwMode="auto">
          <a:xfrm>
            <a:off x="6913082" y="4864864"/>
            <a:ext cx="1201003" cy="2429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" name="Picture 6"/>
          <p:cNvPicPr preferRelativeResize="0"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210" t="5475" r="50000" b="48520"/>
          <a:stretch/>
        </p:blipFill>
        <p:spPr bwMode="auto">
          <a:xfrm>
            <a:off x="8384382" y="4878512"/>
            <a:ext cx="1232740" cy="2442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7152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C:\Users\mseghier\Desktop\Figure_DiceIndex_50patients_DWIlesions_againstLesionSize_1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22"/>
          <a:stretch/>
        </p:blipFill>
        <p:spPr bwMode="auto">
          <a:xfrm>
            <a:off x="68580" y="4577595"/>
            <a:ext cx="5020128" cy="2941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90314" y="4634285"/>
            <a:ext cx="321952" cy="235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 smtClean="0"/>
              <a:t>1</a:t>
            </a:r>
            <a:endParaRPr lang="en-GB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4871988" y="5117437"/>
            <a:ext cx="446352" cy="249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0.8</a:t>
            </a:r>
            <a:endParaRPr lang="en-GB" sz="1100" dirty="0"/>
          </a:p>
        </p:txBody>
      </p:sp>
      <p:sp>
        <p:nvSpPr>
          <p:cNvPr id="11" name="TextBox 10"/>
          <p:cNvSpPr txBox="1"/>
          <p:nvPr/>
        </p:nvSpPr>
        <p:spPr>
          <a:xfrm>
            <a:off x="4877560" y="5620045"/>
            <a:ext cx="446352" cy="249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0.6</a:t>
            </a:r>
            <a:endParaRPr lang="en-GB" sz="1100" dirty="0"/>
          </a:p>
        </p:txBody>
      </p:sp>
      <p:sp>
        <p:nvSpPr>
          <p:cNvPr id="12" name="TextBox 11"/>
          <p:cNvSpPr txBox="1"/>
          <p:nvPr/>
        </p:nvSpPr>
        <p:spPr>
          <a:xfrm>
            <a:off x="4872928" y="6083545"/>
            <a:ext cx="446352" cy="249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0.4</a:t>
            </a:r>
            <a:endParaRPr lang="en-GB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4874240" y="6583817"/>
            <a:ext cx="446352" cy="249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0.2</a:t>
            </a:r>
            <a:endParaRPr lang="en-GB" sz="1100" dirty="0"/>
          </a:p>
        </p:txBody>
      </p:sp>
      <p:sp>
        <p:nvSpPr>
          <p:cNvPr id="14" name="TextBox 13"/>
          <p:cNvSpPr txBox="1"/>
          <p:nvPr/>
        </p:nvSpPr>
        <p:spPr>
          <a:xfrm>
            <a:off x="4974654" y="7071261"/>
            <a:ext cx="253080" cy="249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0</a:t>
            </a:r>
            <a:endParaRPr lang="en-GB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5063554" y="7166511"/>
            <a:ext cx="253080" cy="249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0</a:t>
            </a:r>
            <a:endParaRPr lang="en-GB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5616376" y="7173799"/>
            <a:ext cx="360040" cy="249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20</a:t>
            </a:r>
            <a:endParaRPr lang="en-GB" sz="1100" dirty="0"/>
          </a:p>
        </p:txBody>
      </p:sp>
      <p:sp>
        <p:nvSpPr>
          <p:cNvPr id="22" name="TextBox 21"/>
          <p:cNvSpPr txBox="1"/>
          <p:nvPr/>
        </p:nvSpPr>
        <p:spPr>
          <a:xfrm>
            <a:off x="6219998" y="7168387"/>
            <a:ext cx="360040" cy="249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40</a:t>
            </a:r>
            <a:endParaRPr lang="en-GB" sz="1100" dirty="0"/>
          </a:p>
        </p:txBody>
      </p:sp>
      <p:sp>
        <p:nvSpPr>
          <p:cNvPr id="23" name="TextBox 22"/>
          <p:cNvSpPr txBox="1"/>
          <p:nvPr/>
        </p:nvSpPr>
        <p:spPr>
          <a:xfrm>
            <a:off x="6832004" y="7167265"/>
            <a:ext cx="360040" cy="249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60</a:t>
            </a:r>
            <a:endParaRPr lang="en-GB" sz="1100" dirty="0"/>
          </a:p>
        </p:txBody>
      </p:sp>
      <p:sp>
        <p:nvSpPr>
          <p:cNvPr id="24" name="TextBox 23"/>
          <p:cNvSpPr txBox="1"/>
          <p:nvPr/>
        </p:nvSpPr>
        <p:spPr>
          <a:xfrm>
            <a:off x="7454676" y="7154565"/>
            <a:ext cx="360040" cy="249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80</a:t>
            </a:r>
            <a:endParaRPr lang="en-GB" sz="1100" dirty="0"/>
          </a:p>
        </p:txBody>
      </p:sp>
      <p:sp>
        <p:nvSpPr>
          <p:cNvPr id="25" name="TextBox 24"/>
          <p:cNvSpPr txBox="1"/>
          <p:nvPr/>
        </p:nvSpPr>
        <p:spPr>
          <a:xfrm>
            <a:off x="8037214" y="7160915"/>
            <a:ext cx="453132" cy="249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100</a:t>
            </a:r>
            <a:endParaRPr lang="en-GB" sz="1100" dirty="0"/>
          </a:p>
        </p:txBody>
      </p:sp>
      <p:sp>
        <p:nvSpPr>
          <p:cNvPr id="26" name="TextBox 25"/>
          <p:cNvSpPr txBox="1"/>
          <p:nvPr/>
        </p:nvSpPr>
        <p:spPr>
          <a:xfrm>
            <a:off x="8619752" y="7160915"/>
            <a:ext cx="453132" cy="249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120</a:t>
            </a:r>
            <a:endParaRPr lang="en-GB" sz="1100" dirty="0"/>
          </a:p>
        </p:txBody>
      </p:sp>
      <p:sp>
        <p:nvSpPr>
          <p:cNvPr id="28" name="TextBox 27"/>
          <p:cNvSpPr txBox="1"/>
          <p:nvPr/>
        </p:nvSpPr>
        <p:spPr>
          <a:xfrm>
            <a:off x="9214742" y="7161099"/>
            <a:ext cx="453132" cy="249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/>
              <a:t>140</a:t>
            </a:r>
            <a:endParaRPr lang="en-GB" sz="1100" dirty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5183088" y="4774703"/>
            <a:ext cx="0" cy="241200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 flipH="1">
            <a:off x="5180246" y="7193183"/>
            <a:ext cx="428400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34" name="Group 33"/>
          <p:cNvGrpSpPr/>
          <p:nvPr/>
        </p:nvGrpSpPr>
        <p:grpSpPr>
          <a:xfrm>
            <a:off x="5684192" y="1271758"/>
            <a:ext cx="4685254" cy="1835033"/>
            <a:chOff x="179686" y="735986"/>
            <a:chExt cx="8010814" cy="2911389"/>
          </a:xfrm>
        </p:grpSpPr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179686" y="1000128"/>
              <a:ext cx="2130280" cy="208073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pic>
          <p:nvPicPr>
            <p:cNvPr id="36" name="Picture 3" descr="C:\Users\mseghier\Desktop\Figure_DiceIndex_simulation_diff-radius_1.tif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7163" t="5598" r="6068" b="10678"/>
            <a:stretch/>
          </p:blipFill>
          <p:spPr bwMode="auto">
            <a:xfrm>
              <a:off x="3152633" y="735988"/>
              <a:ext cx="3705367" cy="24494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Oval 36"/>
            <p:cNvSpPr/>
            <p:nvPr/>
          </p:nvSpPr>
          <p:spPr>
            <a:xfrm>
              <a:off x="354841" y="1175282"/>
              <a:ext cx="1760561" cy="1719618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 smtClean="0">
                  <a:solidFill>
                    <a:schemeClr val="tx1"/>
                  </a:solidFill>
                </a:rPr>
                <a:t>V</a:t>
              </a:r>
              <a:endParaRPr lang="en-GB" sz="1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2115402" y="1000128"/>
              <a:ext cx="0" cy="201986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2295098" y="1002400"/>
              <a:ext cx="0" cy="201986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2060810" y="735986"/>
              <a:ext cx="2792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 smtClean="0"/>
                <a:t>d</a:t>
              </a:r>
              <a:endParaRPr lang="en-GB" sz="1200" b="1" dirty="0"/>
            </a:p>
          </p:txBody>
        </p:sp>
        <p:sp>
          <p:nvSpPr>
            <p:cNvPr id="41" name="TextBox 40"/>
            <p:cNvSpPr txBox="1"/>
            <p:nvPr/>
          </p:nvSpPr>
          <p:spPr>
            <a:xfrm rot="16200000">
              <a:off x="2236262" y="1573737"/>
              <a:ext cx="1391671" cy="4514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 smtClean="0"/>
                <a:t>Similarity</a:t>
              </a:r>
              <a:endParaRPr lang="en-GB" sz="1200" b="1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101933" y="3370376"/>
              <a:ext cx="15023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b="1" dirty="0" smtClean="0"/>
                <a:t>V [volume in cm3]</a:t>
              </a:r>
              <a:endParaRPr lang="en-GB" sz="1200" b="1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586073" y="826636"/>
              <a:ext cx="726481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</a:t>
              </a:r>
              <a:r>
                <a:rPr lang="en-GB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=1mm</a:t>
              </a:r>
              <a:endParaRPr lang="en-GB" sz="12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604267" y="1166794"/>
              <a:ext cx="726481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d=2mm</a:t>
              </a:r>
              <a:endParaRPr lang="en-GB" sz="12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593557" y="1477837"/>
              <a:ext cx="1596943" cy="41892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d=3mm</a:t>
              </a:r>
              <a:endParaRPr lang="en-GB" sz="12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940875" y="3185482"/>
              <a:ext cx="263214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 sz="1100" dirty="0" smtClean="0"/>
                <a:t>1</a:t>
              </a:r>
              <a:endParaRPr lang="en-GB" sz="11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591167" y="3185482"/>
              <a:ext cx="263214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 sz="1100" dirty="0" smtClean="0"/>
                <a:t>2</a:t>
              </a:r>
              <a:endParaRPr lang="en-GB" sz="11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264564" y="3185482"/>
              <a:ext cx="263214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 sz="1100" dirty="0" smtClean="0"/>
                <a:t>3</a:t>
              </a:r>
              <a:endParaRPr lang="en-GB" sz="1100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916685" y="3185482"/>
              <a:ext cx="263214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 sz="1100" dirty="0" smtClean="0"/>
                <a:t>4</a:t>
              </a:r>
              <a:endParaRPr lang="en-GB" sz="1100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551559" y="3185482"/>
              <a:ext cx="263214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 sz="1100" dirty="0" smtClean="0"/>
                <a:t>5</a:t>
              </a:r>
              <a:endParaRPr lang="en-GB" sz="1100" dirty="0"/>
            </a:p>
          </p:txBody>
        </p:sp>
      </p:grpSp>
      <p:sp>
        <p:nvSpPr>
          <p:cNvPr id="52" name="TextBox 4"/>
          <p:cNvSpPr txBox="1">
            <a:spLocks noChangeArrowheads="1"/>
          </p:cNvSpPr>
          <p:nvPr/>
        </p:nvSpPr>
        <p:spPr bwMode="auto">
          <a:xfrm>
            <a:off x="143768" y="154996"/>
            <a:ext cx="9689079" cy="49308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GB" altLang="en-US" sz="2800" b="1" dirty="0" smtClean="0"/>
              <a:t>Automated </a:t>
            </a:r>
            <a:r>
              <a:rPr lang="en-GB" altLang="en-US" sz="2800" b="1" dirty="0"/>
              <a:t>lesion </a:t>
            </a:r>
            <a:r>
              <a:rPr lang="en-GB" altLang="en-US" sz="2800" b="1" dirty="0" smtClean="0"/>
              <a:t>delineation - performance metrics</a:t>
            </a:r>
            <a:endParaRPr lang="en-GB" altLang="en-US" sz="2800" b="1" dirty="0"/>
          </a:p>
        </p:txBody>
      </p:sp>
      <p:sp>
        <p:nvSpPr>
          <p:cNvPr id="53" name="TextBox 4"/>
          <p:cNvSpPr txBox="1">
            <a:spLocks noChangeArrowheads="1"/>
          </p:cNvSpPr>
          <p:nvPr/>
        </p:nvSpPr>
        <p:spPr bwMode="auto">
          <a:xfrm>
            <a:off x="935856" y="3871134"/>
            <a:ext cx="3456384" cy="4358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 smtClean="0"/>
              <a:t>Automated vs Expert 1</a:t>
            </a:r>
            <a:endParaRPr lang="en-GB" altLang="en-US" sz="2400" dirty="0"/>
          </a:p>
        </p:txBody>
      </p:sp>
      <p:sp>
        <p:nvSpPr>
          <p:cNvPr id="55" name="TextBox 4"/>
          <p:cNvSpPr txBox="1">
            <a:spLocks noChangeArrowheads="1"/>
          </p:cNvSpPr>
          <p:nvPr/>
        </p:nvSpPr>
        <p:spPr bwMode="auto">
          <a:xfrm>
            <a:off x="850452" y="4378314"/>
            <a:ext cx="3456384" cy="34996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i="1" dirty="0" smtClean="0"/>
              <a:t>Mean similarity=0.570</a:t>
            </a:r>
          </a:p>
        </p:txBody>
      </p:sp>
      <p:sp>
        <p:nvSpPr>
          <p:cNvPr id="56" name="TextBox 4"/>
          <p:cNvSpPr txBox="1">
            <a:spLocks noChangeArrowheads="1"/>
          </p:cNvSpPr>
          <p:nvPr/>
        </p:nvSpPr>
        <p:spPr bwMode="auto">
          <a:xfrm>
            <a:off x="5525354" y="4392885"/>
            <a:ext cx="3456384" cy="34996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i="1" dirty="0" smtClean="0"/>
              <a:t>Mean similarity=0.779</a:t>
            </a: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8"/>
              <p:cNvSpPr/>
              <p:nvPr/>
            </p:nvSpPr>
            <p:spPr>
              <a:xfrm>
                <a:off x="57203" y="2204804"/>
                <a:ext cx="5094087" cy="7434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𝑆𝑖𝑚𝑖𝑙𝑎𝑟𝑖𝑡𝑦</m:t>
                      </m:r>
                      <m:r>
                        <a:rPr lang="en-GB" sz="2400" b="0" i="1" smtClean="0">
                          <a:latin typeface="Cambria Math"/>
                        </a:rPr>
                        <m:t> (</m:t>
                      </m:r>
                      <m:r>
                        <a:rPr lang="en-GB" sz="2400" i="1">
                          <a:latin typeface="Cambria Math"/>
                        </a:rPr>
                        <m:t>𝐷𝑖𝑐𝑒</m:t>
                      </m:r>
                      <m:r>
                        <a:rPr lang="en-GB" sz="2400" b="0" i="1" smtClean="0">
                          <a:latin typeface="Cambria Math"/>
                        </a:rPr>
                        <m:t>)</m:t>
                      </m:r>
                      <m:r>
                        <a:rPr lang="en-GB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/>
                            </a:rPr>
                            <m:t>2</m:t>
                          </m:r>
                          <m:r>
                            <a:rPr lang="en-GB" sz="2400" i="1">
                              <a:latin typeface="Cambria Math"/>
                            </a:rPr>
                            <m:t>𝑇𝑃</m:t>
                          </m:r>
                        </m:num>
                        <m:den>
                          <m:r>
                            <a:rPr lang="en-GB" sz="2400" i="1">
                              <a:latin typeface="Cambria Math"/>
                            </a:rPr>
                            <m:t>2</m:t>
                          </m:r>
                          <m:r>
                            <a:rPr lang="en-GB" sz="2400" i="1">
                              <a:latin typeface="Cambria Math"/>
                            </a:rPr>
                            <m:t>𝑇𝑃</m:t>
                          </m:r>
                          <m:r>
                            <a:rPr lang="en-GB" sz="2400" i="1">
                              <a:latin typeface="Cambria Math"/>
                            </a:rPr>
                            <m:t>+</m:t>
                          </m:r>
                          <m:r>
                            <a:rPr lang="en-GB" sz="2400" i="1">
                              <a:latin typeface="Cambria Math"/>
                            </a:rPr>
                            <m:t>𝐹𝑃</m:t>
                          </m:r>
                          <m:r>
                            <a:rPr lang="en-GB" sz="2400" i="1">
                              <a:latin typeface="Cambria Math"/>
                            </a:rPr>
                            <m:t>+</m:t>
                          </m:r>
                          <m:r>
                            <a:rPr lang="en-GB" sz="2400" i="1">
                              <a:latin typeface="Cambria Math"/>
                            </a:rPr>
                            <m:t>𝐹𝑁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03" y="2204804"/>
                <a:ext cx="5094087" cy="743409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Rectangle 14"/>
              <p:cNvSpPr/>
              <p:nvPr/>
            </p:nvSpPr>
            <p:spPr>
              <a:xfrm>
                <a:off x="143768" y="1089914"/>
                <a:ext cx="5460390" cy="10748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i="1" smtClean="0">
                        <a:latin typeface="Cambria Math"/>
                      </a:rPr>
                      <m:t>𝑃𝑟𝑒𝑐𝑖𝑠𝑖𝑜𝑛</m:t>
                    </m:r>
                    <m:r>
                      <a:rPr lang="en-GB" sz="2800" b="0" i="1" smtClean="0">
                        <a:latin typeface="Cambria Math"/>
                      </a:rPr>
                      <m:t>         </m:t>
                    </m:r>
                    <m:r>
                      <a:rPr lang="en-GB" sz="28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8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/>
                          </a:rPr>
                          <m:t>𝑇𝑃</m:t>
                        </m:r>
                      </m:num>
                      <m:den>
                        <m:r>
                          <a:rPr lang="en-GB" sz="2800" i="1">
                            <a:latin typeface="Cambria Math"/>
                          </a:rPr>
                          <m:t>𝑇𝑃</m:t>
                        </m:r>
                        <m:r>
                          <a:rPr lang="en-GB" sz="2800" i="1">
                            <a:latin typeface="Cambria Math"/>
                          </a:rPr>
                          <m:t>+</m:t>
                        </m:r>
                        <m:r>
                          <a:rPr lang="en-GB" sz="2800" i="1">
                            <a:latin typeface="Cambria Math"/>
                          </a:rPr>
                          <m:t>𝐹𝑃</m:t>
                        </m:r>
                      </m:den>
                    </m:f>
                  </m:oMath>
                </a14:m>
                <a:r>
                  <a:rPr lang="en-GB" sz="2800" dirty="0"/>
                  <a:t>	</a:t>
                </a:r>
                <a:r>
                  <a:rPr lang="en-GB" sz="2800" dirty="0" smtClean="0"/>
                  <a:t>   = 0.94</a:t>
                </a:r>
                <a:r>
                  <a:rPr lang="en-GB" sz="2800" dirty="0"/>
                  <a:t>					</a:t>
                </a: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768" y="1089914"/>
                <a:ext cx="5460390" cy="1074846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t="-17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extBox 4"/>
          <p:cNvSpPr txBox="1">
            <a:spLocks noChangeArrowheads="1"/>
          </p:cNvSpPr>
          <p:nvPr/>
        </p:nvSpPr>
        <p:spPr bwMode="auto">
          <a:xfrm>
            <a:off x="6515736" y="1028024"/>
            <a:ext cx="3456384" cy="34996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1800" i="1" dirty="0" smtClean="0"/>
              <a:t>Theoretical performance</a:t>
            </a:r>
          </a:p>
        </p:txBody>
      </p:sp>
      <p:sp>
        <p:nvSpPr>
          <p:cNvPr id="61" name="TextBox 60"/>
          <p:cNvSpPr txBox="1"/>
          <p:nvPr/>
        </p:nvSpPr>
        <p:spPr>
          <a:xfrm rot="16200000">
            <a:off x="-246913" y="5914910"/>
            <a:ext cx="877163" cy="2640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/>
              <a:t>Similarity</a:t>
            </a:r>
            <a:endParaRPr lang="en-GB" sz="1200" b="1" dirty="0"/>
          </a:p>
        </p:txBody>
      </p:sp>
      <p:sp>
        <p:nvSpPr>
          <p:cNvPr id="62" name="TextBox 61"/>
          <p:cNvSpPr txBox="1"/>
          <p:nvPr/>
        </p:nvSpPr>
        <p:spPr>
          <a:xfrm>
            <a:off x="3867504" y="7349662"/>
            <a:ext cx="878664" cy="174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/>
              <a:t>V [volume in cm3]</a:t>
            </a:r>
            <a:endParaRPr lang="en-GB" sz="1200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8621485" y="7340581"/>
            <a:ext cx="878664" cy="174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/>
              <a:t>V [volume in cm3]</a:t>
            </a:r>
            <a:endParaRPr lang="en-GB" sz="1200" b="1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9921" y="4570499"/>
            <a:ext cx="5376862" cy="2951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Picture 8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305" t="44637" r="26577" b="44667"/>
          <a:stretch/>
        </p:blipFill>
        <p:spPr bwMode="auto">
          <a:xfrm>
            <a:off x="8461260" y="3995861"/>
            <a:ext cx="167640" cy="315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" name="TextBox 4"/>
          <p:cNvSpPr txBox="1">
            <a:spLocks noChangeArrowheads="1"/>
          </p:cNvSpPr>
          <p:nvPr/>
        </p:nvSpPr>
        <p:spPr bwMode="auto">
          <a:xfrm>
            <a:off x="5125178" y="3923853"/>
            <a:ext cx="4710868" cy="43582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 smtClean="0"/>
              <a:t>Expert 1 vs Expert 2   or 3 </a:t>
            </a:r>
            <a:endParaRPr lang="en-GB" altLang="en-US" sz="2400" dirty="0"/>
          </a:p>
        </p:txBody>
      </p:sp>
      <p:pic>
        <p:nvPicPr>
          <p:cNvPr id="68" name="Picture 8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283" t="21216" r="24891" b="71812"/>
          <a:stretch/>
        </p:blipFill>
        <p:spPr bwMode="auto">
          <a:xfrm>
            <a:off x="9224396" y="4047672"/>
            <a:ext cx="205741" cy="205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961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1548</TotalTime>
  <Words>722</Words>
  <Application>Microsoft Office PowerPoint</Application>
  <PresentationFormat>Custom</PresentationFormat>
  <Paragraphs>119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RNA interference as a resistance mechanism against crop parasites in Africa: a ‘Trojan horse’ approach</dc:title>
  <dc:creator>Agile User</dc:creator>
  <cp:lastModifiedBy>Stephen Bevan</cp:lastModifiedBy>
  <cp:revision>56</cp:revision>
  <cp:lastPrinted>1601-01-01T00:00:00Z</cp:lastPrinted>
  <dcterms:created xsi:type="dcterms:W3CDTF">2011-01-20T16:54:28Z</dcterms:created>
  <dcterms:modified xsi:type="dcterms:W3CDTF">2014-12-08T11:29:49Z</dcterms:modified>
</cp:coreProperties>
</file>