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4"/>
  </p:notesMasterIdLst>
  <p:sldIdLst>
    <p:sldId id="256" r:id="rId2"/>
    <p:sldId id="257" r:id="rId3"/>
    <p:sldId id="258" r:id="rId4"/>
    <p:sldId id="278" r:id="rId5"/>
    <p:sldId id="259" r:id="rId6"/>
    <p:sldId id="262" r:id="rId7"/>
    <p:sldId id="263" r:id="rId8"/>
    <p:sldId id="272" r:id="rId9"/>
    <p:sldId id="264" r:id="rId10"/>
    <p:sldId id="270" r:id="rId11"/>
    <p:sldId id="268" r:id="rId12"/>
    <p:sldId id="275" r:id="rId13"/>
    <p:sldId id="269" r:id="rId14"/>
    <p:sldId id="274" r:id="rId15"/>
    <p:sldId id="266" r:id="rId16"/>
    <p:sldId id="279" r:id="rId17"/>
    <p:sldId id="261" r:id="rId18"/>
    <p:sldId id="277" r:id="rId19"/>
    <p:sldId id="271" r:id="rId20"/>
    <p:sldId id="273" r:id="rId21"/>
    <p:sldId id="280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0571" autoAdjust="0"/>
  </p:normalViewPr>
  <p:slideViewPr>
    <p:cSldViewPr>
      <p:cViewPr varScale="1">
        <p:scale>
          <a:sx n="112" d="100"/>
          <a:sy n="112" d="100"/>
        </p:scale>
        <p:origin x="-94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I:\Volumes%20for%20Cumulative%20Line%20Char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I:\Volumes%20for%20Cumulative%20Line%20Char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harr\Documents\Research\Edema%20after%20Stroke\Edema%20database%20master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I:\Volumes%20for%20Cumulative%20Line%20Char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style val="42"/>
  <c:chart>
    <c:autoTitleDeleted val="1"/>
    <c:plotArea>
      <c:layout>
        <c:manualLayout>
          <c:layoutTarget val="inner"/>
          <c:xMode val="edge"/>
          <c:yMode val="edge"/>
          <c:x val="0.14091727331253406"/>
          <c:y val="6.3098458846490374E-2"/>
          <c:w val="0.84178712920318921"/>
          <c:h val="0.87380308230701942"/>
        </c:manualLayout>
      </c:layout>
      <c:areaChart>
        <c:grouping val="standard"/>
        <c:ser>
          <c:idx val="0"/>
          <c:order val="0"/>
          <c:tx>
            <c:strRef>
              <c:f>'Volumes updated'!$A$12</c:f>
              <c:strCache>
                <c:ptCount val="1"/>
                <c:pt idx="0">
                  <c:v>Infarct</c:v>
                </c:pt>
              </c:strCache>
            </c:strRef>
          </c:tx>
          <c:errBars>
            <c:errDir val="y"/>
            <c:errBarType val="both"/>
            <c:errValType val="cust"/>
            <c:plus>
              <c:numRef>
                <c:f>'Volumes updated'!$E$12:$G$12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29.3</c:v>
                  </c:pt>
                  <c:pt idx="2">
                    <c:v>33.800000000000011</c:v>
                  </c:pt>
                </c:numCache>
              </c:numRef>
            </c:plus>
            <c:minus>
              <c:numRef>
                <c:f>'Volumes updated'!$E$12:$G$12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29.3</c:v>
                  </c:pt>
                  <c:pt idx="2">
                    <c:v>33.800000000000011</c:v>
                  </c:pt>
                </c:numCache>
              </c:numRef>
            </c:minus>
          </c:errBars>
          <c:cat>
            <c:strRef>
              <c:f>'Volumes updated'!$B$11:$D$11</c:f>
              <c:strCache>
                <c:ptCount val="3"/>
                <c:pt idx="0">
                  <c:v>Baseline</c:v>
                </c:pt>
                <c:pt idx="1">
                  <c:v>24 hours</c:v>
                </c:pt>
                <c:pt idx="2">
                  <c:v>Peak Edema</c:v>
                </c:pt>
              </c:strCache>
            </c:strRef>
          </c:cat>
          <c:val>
            <c:numRef>
              <c:f>'Volumes updated'!$B$12:$D$12</c:f>
              <c:numCache>
                <c:formatCode>General</c:formatCode>
                <c:ptCount val="3"/>
                <c:pt idx="0">
                  <c:v>0</c:v>
                </c:pt>
                <c:pt idx="1">
                  <c:v>150.22999999999999</c:v>
                </c:pt>
                <c:pt idx="2">
                  <c:v>212.7</c:v>
                </c:pt>
              </c:numCache>
            </c:numRef>
          </c:val>
        </c:ser>
        <c:dLbls/>
        <c:axId val="68583808"/>
        <c:axId val="68585344"/>
      </c:areaChart>
      <c:catAx>
        <c:axId val="68583808"/>
        <c:scaling>
          <c:orientation val="minMax"/>
        </c:scaling>
        <c:delete val="1"/>
        <c:axPos val="b"/>
        <c:numFmt formatCode="General" sourceLinked="0"/>
        <c:tickLblPos val="none"/>
        <c:crossAx val="68585344"/>
        <c:crosses val="autoZero"/>
        <c:auto val="1"/>
        <c:lblAlgn val="ctr"/>
        <c:lblOffset val="100"/>
      </c:catAx>
      <c:valAx>
        <c:axId val="68585344"/>
        <c:scaling>
          <c:orientation val="minMax"/>
          <c:max val="250"/>
        </c:scaling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 smtClean="0"/>
                  <a:t>Hypodensity  Volume</a:t>
                </a:r>
                <a:r>
                  <a:rPr lang="en-US" b="0" baseline="0" dirty="0" smtClean="0"/>
                  <a:t> (ml)</a:t>
                </a:r>
                <a:endParaRPr lang="en-US" b="0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68583808"/>
        <c:crossesAt val="1"/>
        <c:crossBetween val="midCat"/>
      </c:valAx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style val="42"/>
  <c:chart>
    <c:plotArea>
      <c:layout/>
      <c:areaChart>
        <c:grouping val="stacked"/>
        <c:ser>
          <c:idx val="1"/>
          <c:order val="0"/>
          <c:tx>
            <c:strRef>
              <c:f>'Volumes updated'!$A$13</c:f>
              <c:strCache>
                <c:ptCount val="1"/>
                <c:pt idx="0">
                  <c:v>IL Sulci</c:v>
                </c:pt>
              </c:strCache>
            </c:strRef>
          </c:tx>
          <c:errBars>
            <c:errDir val="y"/>
            <c:errBarType val="both"/>
            <c:errValType val="cust"/>
            <c:plus>
              <c:numRef>
                <c:f>'Volumes updated'!$E$13:$G$13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2.8699999999999997</c:v>
                  </c:pt>
                  <c:pt idx="2">
                    <c:v>5.0599999999999996</c:v>
                  </c:pt>
                </c:numCache>
              </c:numRef>
            </c:plus>
            <c:minus>
              <c:numRef>
                <c:f>'Volumes updated'!$E$13:$G$13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2.8699999999999997</c:v>
                  </c:pt>
                  <c:pt idx="2">
                    <c:v>5.0599999999999996</c:v>
                  </c:pt>
                </c:numCache>
              </c:numRef>
            </c:minus>
          </c:errBars>
          <c:cat>
            <c:strRef>
              <c:f>'Volumes updated'!$B$11:$D$11</c:f>
              <c:strCache>
                <c:ptCount val="3"/>
                <c:pt idx="0">
                  <c:v>Baseline</c:v>
                </c:pt>
                <c:pt idx="1">
                  <c:v>24 hours</c:v>
                </c:pt>
                <c:pt idx="2">
                  <c:v>Peak Edema</c:v>
                </c:pt>
              </c:strCache>
            </c:strRef>
          </c:cat>
          <c:val>
            <c:numRef>
              <c:f>'Volumes updated'!$B$13:$D$13</c:f>
              <c:numCache>
                <c:formatCode>General</c:formatCode>
                <c:ptCount val="3"/>
                <c:pt idx="0">
                  <c:v>0</c:v>
                </c:pt>
                <c:pt idx="1">
                  <c:v>-16</c:v>
                </c:pt>
                <c:pt idx="2">
                  <c:v>-27</c:v>
                </c:pt>
              </c:numCache>
            </c:numRef>
          </c:val>
        </c:ser>
        <c:ser>
          <c:idx val="3"/>
          <c:order val="1"/>
          <c:tx>
            <c:strRef>
              <c:f>'Volumes updated'!$A$15</c:f>
              <c:strCache>
                <c:ptCount val="1"/>
                <c:pt idx="0">
                  <c:v>IL Vent</c:v>
                </c:pt>
              </c:strCache>
            </c:strRef>
          </c:tx>
          <c:errBars>
            <c:errDir val="y"/>
            <c:errBarType val="both"/>
            <c:errValType val="cust"/>
            <c:plus>
              <c:numRef>
                <c:f>'Volumes updated'!$E$15:$G$15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1.9200000000000002</c:v>
                  </c:pt>
                  <c:pt idx="2">
                    <c:v>2.7</c:v>
                  </c:pt>
                </c:numCache>
              </c:numRef>
            </c:plus>
            <c:minus>
              <c:numRef>
                <c:f>'Volumes updated'!$E$15:$G$15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1.9200000000000002</c:v>
                  </c:pt>
                  <c:pt idx="2">
                    <c:v>2.7</c:v>
                  </c:pt>
                </c:numCache>
              </c:numRef>
            </c:minus>
          </c:errBars>
          <c:cat>
            <c:strRef>
              <c:f>'Volumes updated'!$B$11:$D$11</c:f>
              <c:strCache>
                <c:ptCount val="3"/>
                <c:pt idx="0">
                  <c:v>Baseline</c:v>
                </c:pt>
                <c:pt idx="1">
                  <c:v>24 hours</c:v>
                </c:pt>
                <c:pt idx="2">
                  <c:v>Peak Edema</c:v>
                </c:pt>
              </c:strCache>
            </c:strRef>
          </c:cat>
          <c:val>
            <c:numRef>
              <c:f>'Volumes updated'!$B$15:$D$15</c:f>
              <c:numCache>
                <c:formatCode>General</c:formatCode>
                <c:ptCount val="3"/>
                <c:pt idx="0">
                  <c:v>0</c:v>
                </c:pt>
                <c:pt idx="1">
                  <c:v>-6.2</c:v>
                </c:pt>
                <c:pt idx="2">
                  <c:v>-10.9</c:v>
                </c:pt>
              </c:numCache>
            </c:numRef>
          </c:val>
        </c:ser>
        <c:ser>
          <c:idx val="2"/>
          <c:order val="2"/>
          <c:tx>
            <c:strRef>
              <c:f>'Volumes updated'!$A$14</c:f>
              <c:strCache>
                <c:ptCount val="1"/>
                <c:pt idx="0">
                  <c:v>CL Sulci</c:v>
                </c:pt>
              </c:strCache>
            </c:strRef>
          </c:tx>
          <c:errBars>
            <c:errDir val="y"/>
            <c:errBarType val="both"/>
            <c:errValType val="cust"/>
            <c:plus>
              <c:numRef>
                <c:f>'Volumes updated'!$E$14:$G$14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2.14</c:v>
                  </c:pt>
                  <c:pt idx="2">
                    <c:v>3.58</c:v>
                  </c:pt>
                </c:numCache>
              </c:numRef>
            </c:plus>
            <c:minus>
              <c:numRef>
                <c:f>'Volumes updated'!$E$14:$G$14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2.14</c:v>
                  </c:pt>
                  <c:pt idx="2">
                    <c:v>3.58</c:v>
                  </c:pt>
                </c:numCache>
              </c:numRef>
            </c:minus>
          </c:errBars>
          <c:cat>
            <c:strRef>
              <c:f>'Volumes updated'!$B$11:$D$11</c:f>
              <c:strCache>
                <c:ptCount val="3"/>
                <c:pt idx="0">
                  <c:v>Baseline</c:v>
                </c:pt>
                <c:pt idx="1">
                  <c:v>24 hours</c:v>
                </c:pt>
                <c:pt idx="2">
                  <c:v>Peak Edema</c:v>
                </c:pt>
              </c:strCache>
            </c:strRef>
          </c:cat>
          <c:val>
            <c:numRef>
              <c:f>'Volumes updated'!$B$14:$D$14</c:f>
              <c:numCache>
                <c:formatCode>General</c:formatCode>
                <c:ptCount val="3"/>
                <c:pt idx="0">
                  <c:v>0</c:v>
                </c:pt>
                <c:pt idx="1">
                  <c:v>-7.9</c:v>
                </c:pt>
                <c:pt idx="2">
                  <c:v>-13.7</c:v>
                </c:pt>
              </c:numCache>
            </c:numRef>
          </c:val>
        </c:ser>
        <c:ser>
          <c:idx val="4"/>
          <c:order val="3"/>
          <c:tx>
            <c:strRef>
              <c:f>'Volumes updated'!$A$16</c:f>
              <c:strCache>
                <c:ptCount val="1"/>
                <c:pt idx="0">
                  <c:v>CL Vent</c:v>
                </c:pt>
              </c:strCache>
            </c:strRef>
          </c:tx>
          <c:cat>
            <c:strRef>
              <c:f>'Volumes updated'!$B$11:$D$11</c:f>
              <c:strCache>
                <c:ptCount val="3"/>
                <c:pt idx="0">
                  <c:v>Baseline</c:v>
                </c:pt>
                <c:pt idx="1">
                  <c:v>24 hours</c:v>
                </c:pt>
                <c:pt idx="2">
                  <c:v>Peak Edema</c:v>
                </c:pt>
              </c:strCache>
            </c:strRef>
          </c:cat>
          <c:val>
            <c:numRef>
              <c:f>'Volumes updated'!$B$16:$D$16</c:f>
              <c:numCache>
                <c:formatCode>General</c:formatCode>
                <c:ptCount val="3"/>
                <c:pt idx="0">
                  <c:v>0</c:v>
                </c:pt>
                <c:pt idx="1">
                  <c:v>-0.65000000000000013</c:v>
                </c:pt>
                <c:pt idx="2">
                  <c:v>-1.07</c:v>
                </c:pt>
              </c:numCache>
            </c:numRef>
          </c:val>
        </c:ser>
        <c:ser>
          <c:idx val="0"/>
          <c:order val="4"/>
          <c:tx>
            <c:strRef>
              <c:f>'Volumes updated'!$A$18</c:f>
              <c:strCache>
                <c:ptCount val="1"/>
                <c:pt idx="0">
                  <c:v>Cistern</c:v>
                </c:pt>
              </c:strCache>
            </c:strRef>
          </c:tx>
          <c:cat>
            <c:strRef>
              <c:f>'Volumes updated'!$B$11:$D$11</c:f>
              <c:strCache>
                <c:ptCount val="3"/>
                <c:pt idx="0">
                  <c:v>Baseline</c:v>
                </c:pt>
                <c:pt idx="1">
                  <c:v>24 hours</c:v>
                </c:pt>
                <c:pt idx="2">
                  <c:v>Peak Edema</c:v>
                </c:pt>
              </c:strCache>
            </c:strRef>
          </c:cat>
          <c:val>
            <c:numRef>
              <c:f>'Volumes updated'!$B$18:$D$18</c:f>
              <c:numCache>
                <c:formatCode>General</c:formatCode>
                <c:ptCount val="3"/>
                <c:pt idx="0">
                  <c:v>0</c:v>
                </c:pt>
                <c:pt idx="1">
                  <c:v>-0.87500000000000011</c:v>
                </c:pt>
                <c:pt idx="2">
                  <c:v>-1.675</c:v>
                </c:pt>
              </c:numCache>
            </c:numRef>
          </c:val>
        </c:ser>
        <c:dLbls/>
        <c:axId val="68615552"/>
        <c:axId val="70210688"/>
      </c:areaChart>
      <c:catAx>
        <c:axId val="68615552"/>
        <c:scaling>
          <c:orientation val="minMax"/>
        </c:scaling>
        <c:delete val="1"/>
        <c:axPos val="b"/>
        <c:numFmt formatCode="General" sourceLinked="0"/>
        <c:tickLblPos val="none"/>
        <c:crossAx val="70210688"/>
        <c:crosses val="autoZero"/>
        <c:auto val="1"/>
        <c:lblAlgn val="ctr"/>
        <c:lblOffset val="100"/>
      </c:catAx>
      <c:valAx>
        <c:axId val="7021068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600" b="0"/>
                </a:pPr>
                <a:r>
                  <a:rPr lang="en-US" sz="1600" b="0"/>
                  <a:t>Change in Volume of CSF Compartment (ml)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68615552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0.22424553062942607"/>
          <c:y val="0.82812760537285779"/>
          <c:w val="0.63564687322696278"/>
          <c:h val="5.6003222054870273E-2"/>
        </c:manualLayout>
      </c:layout>
      <c:overlay val="1"/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style val="34"/>
  <c:chart>
    <c:title>
      <c:tx>
        <c:rich>
          <a:bodyPr/>
          <a:lstStyle/>
          <a:p>
            <a:pPr>
              <a:defRPr/>
            </a:pPr>
            <a:r>
              <a:rPr lang="en-US"/>
              <a:t>Baseline Atrophy (% CSF)</a:t>
            </a:r>
          </a:p>
        </c:rich>
      </c:tx>
      <c:layout/>
    </c:title>
    <c:plotArea>
      <c:layout/>
      <c:scatterChart>
        <c:scatterStyle val="lineMarker"/>
        <c:ser>
          <c:idx val="0"/>
          <c:order val="0"/>
          <c:tx>
            <c:strRef>
              <c:f>'Early-Peak Master'!$AQ$1:$AQ$2</c:f>
              <c:strCache>
                <c:ptCount val="1"/>
                <c:pt idx="0">
                  <c:v>Baseline Atrophy (total CSF)</c:v>
                </c:pt>
              </c:strCache>
            </c:strRef>
          </c:tx>
          <c:spPr>
            <a:ln w="47625">
              <a:noFill/>
            </a:ln>
          </c:spPr>
          <c:trendline>
            <c:trendlineType val="linear"/>
            <c:dispRSqr val="1"/>
            <c:trendlineLbl>
              <c:layout/>
              <c:numFmt formatCode="General" sourceLinked="0"/>
            </c:trendlineLbl>
          </c:trendline>
          <c:xVal>
            <c:numRef>
              <c:f>'Early-Peak Master'!$H$3:$H$32</c:f>
              <c:numCache>
                <c:formatCode>0.0</c:formatCode>
                <c:ptCount val="29"/>
                <c:pt idx="0">
                  <c:v>90.556439653205473</c:v>
                </c:pt>
                <c:pt idx="1">
                  <c:v>68.617841660962924</c:v>
                </c:pt>
                <c:pt idx="2">
                  <c:v>53.324321241158941</c:v>
                </c:pt>
                <c:pt idx="3">
                  <c:v>69.774241387177824</c:v>
                </c:pt>
                <c:pt idx="4">
                  <c:v>82.400051334702269</c:v>
                </c:pt>
                <c:pt idx="5">
                  <c:v>76.565936573123324</c:v>
                </c:pt>
                <c:pt idx="6">
                  <c:v>60.053863411666242</c:v>
                </c:pt>
                <c:pt idx="7">
                  <c:v>70.119096509240265</c:v>
                </c:pt>
                <c:pt idx="8">
                  <c:v>55.734998859228753</c:v>
                </c:pt>
                <c:pt idx="9">
                  <c:v>59.115217887291706</c:v>
                </c:pt>
                <c:pt idx="10">
                  <c:v>27.982203969883638</c:v>
                </c:pt>
                <c:pt idx="11">
                  <c:v>56.620294318959623</c:v>
                </c:pt>
                <c:pt idx="12">
                  <c:v>48.573750855578368</c:v>
                </c:pt>
                <c:pt idx="13">
                  <c:v>78.470796258270482</c:v>
                </c:pt>
                <c:pt idx="14">
                  <c:v>40.205509924709119</c:v>
                </c:pt>
                <c:pt idx="15">
                  <c:v>72.30287474332647</c:v>
                </c:pt>
                <c:pt idx="16">
                  <c:v>95.793976728268305</c:v>
                </c:pt>
                <c:pt idx="17">
                  <c:v>48.570499657768636</c:v>
                </c:pt>
                <c:pt idx="18">
                  <c:v>54.411105407255299</c:v>
                </c:pt>
                <c:pt idx="19">
                  <c:v>81.677161761350575</c:v>
                </c:pt>
                <c:pt idx="20">
                  <c:v>63.484029203741805</c:v>
                </c:pt>
                <c:pt idx="21">
                  <c:v>75.64236824093085</c:v>
                </c:pt>
                <c:pt idx="22">
                  <c:v>28.75809947524527</c:v>
                </c:pt>
                <c:pt idx="23">
                  <c:v>42.703399498060783</c:v>
                </c:pt>
                <c:pt idx="24">
                  <c:v>80.265172256445339</c:v>
                </c:pt>
                <c:pt idx="25">
                  <c:v>55.573750855578368</c:v>
                </c:pt>
                <c:pt idx="26">
                  <c:v>42.773157654574504</c:v>
                </c:pt>
                <c:pt idx="27">
                  <c:v>87.456451060917189</c:v>
                </c:pt>
                <c:pt idx="28">
                  <c:v>80.003612442010805</c:v>
                </c:pt>
              </c:numCache>
            </c:numRef>
          </c:xVal>
          <c:yVal>
            <c:numRef>
              <c:f>'Early-Peak Master'!$AQ$3:$AQ$33</c:f>
              <c:numCache>
                <c:formatCode>0.000</c:formatCode>
                <c:ptCount val="30"/>
                <c:pt idx="0">
                  <c:v>0.24297082228116715</c:v>
                </c:pt>
                <c:pt idx="1">
                  <c:v>0.20129484411790602</c:v>
                </c:pt>
                <c:pt idx="2">
                  <c:v>9.1659799329719224E-2</c:v>
                </c:pt>
                <c:pt idx="3">
                  <c:v>0.12068807759172838</c:v>
                </c:pt>
                <c:pt idx="4">
                  <c:v>0.15856937970598783</c:v>
                </c:pt>
                <c:pt idx="5">
                  <c:v>0.19327855503738245</c:v>
                </c:pt>
                <c:pt idx="6">
                  <c:v>6.9447909022545579E-2</c:v>
                </c:pt>
                <c:pt idx="7">
                  <c:v>0.12760581174984206</c:v>
                </c:pt>
                <c:pt idx="8">
                  <c:v>8.6887727390599398E-2</c:v>
                </c:pt>
                <c:pt idx="9">
                  <c:v>9.1846396633350896E-2</c:v>
                </c:pt>
                <c:pt idx="10">
                  <c:v>3.2456006461561056E-2</c:v>
                </c:pt>
                <c:pt idx="11">
                  <c:v>6.6061452743503168E-2</c:v>
                </c:pt>
                <c:pt idx="12">
                  <c:v>8.8400143653878646E-2</c:v>
                </c:pt>
                <c:pt idx="13">
                  <c:v>0.14579742157356093</c:v>
                </c:pt>
                <c:pt idx="14">
                  <c:v>5.0980176063113336E-2</c:v>
                </c:pt>
                <c:pt idx="16">
                  <c:v>0.16703025704258753</c:v>
                </c:pt>
                <c:pt idx="17">
                  <c:v>5.9111577474641512E-2</c:v>
                </c:pt>
                <c:pt idx="18">
                  <c:v>5.6124987560951342E-2</c:v>
                </c:pt>
                <c:pt idx="19">
                  <c:v>0.21902636581535667</c:v>
                </c:pt>
                <c:pt idx="20">
                  <c:v>0.12368087800759814</c:v>
                </c:pt>
                <c:pt idx="21">
                  <c:v>0.16953092569530928</c:v>
                </c:pt>
                <c:pt idx="22">
                  <c:v>0.11597151576805699</c:v>
                </c:pt>
                <c:pt idx="23">
                  <c:v>2.5880857246640031E-2</c:v>
                </c:pt>
                <c:pt idx="24">
                  <c:v>0.11491528650295071</c:v>
                </c:pt>
                <c:pt idx="25">
                  <c:v>8.6096675446714607E-2</c:v>
                </c:pt>
                <c:pt idx="26">
                  <c:v>6.7087201459969867E-2</c:v>
                </c:pt>
                <c:pt idx="27">
                  <c:v>0.1380289532293987</c:v>
                </c:pt>
                <c:pt idx="28">
                  <c:v>0.13524242899733252</c:v>
                </c:pt>
              </c:numCache>
            </c:numRef>
          </c:yVal>
        </c:ser>
        <c:dLbls/>
        <c:axId val="70733824"/>
        <c:axId val="70735360"/>
      </c:scatterChart>
      <c:valAx>
        <c:axId val="70733824"/>
        <c:scaling>
          <c:orientation val="minMax"/>
          <c:min val="20"/>
        </c:scaling>
        <c:axPos val="b"/>
        <c:numFmt formatCode="0" sourceLinked="0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70735360"/>
        <c:crosses val="autoZero"/>
        <c:crossBetween val="midCat"/>
      </c:valAx>
      <c:valAx>
        <c:axId val="70735360"/>
        <c:scaling>
          <c:orientation val="minMax"/>
          <c:max val="0.25"/>
        </c:scaling>
        <c:axPos val="l"/>
        <c:majorGridlines/>
        <c:numFmt formatCode="0%" sourceLinked="0"/>
        <c:tickLblPos val="nextTo"/>
        <c:crossAx val="70733824"/>
        <c:crosses val="autoZero"/>
        <c:crossBetween val="midCat"/>
      </c:valAx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style val="42"/>
  <c:chart>
    <c:plotArea>
      <c:layout/>
      <c:areaChart>
        <c:grouping val="stacked"/>
        <c:ser>
          <c:idx val="1"/>
          <c:order val="0"/>
          <c:tx>
            <c:strRef>
              <c:f>'Volumes updated'!$A$13</c:f>
              <c:strCache>
                <c:ptCount val="1"/>
                <c:pt idx="0">
                  <c:v>IL Sulci</c:v>
                </c:pt>
              </c:strCache>
            </c:strRef>
          </c:tx>
          <c:errBars>
            <c:errDir val="y"/>
            <c:errBarType val="both"/>
            <c:errValType val="cust"/>
            <c:plus>
              <c:numRef>
                <c:f>'Volumes updated'!$E$13:$G$13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2.8699999999999997</c:v>
                  </c:pt>
                  <c:pt idx="2">
                    <c:v>5.0599999999999996</c:v>
                  </c:pt>
                </c:numCache>
              </c:numRef>
            </c:plus>
            <c:minus>
              <c:numRef>
                <c:f>'Volumes updated'!$E$13:$G$13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2.8699999999999997</c:v>
                  </c:pt>
                  <c:pt idx="2">
                    <c:v>5.0599999999999996</c:v>
                  </c:pt>
                </c:numCache>
              </c:numRef>
            </c:minus>
          </c:errBars>
          <c:cat>
            <c:strRef>
              <c:f>'Volumes updated'!$B$11:$D$11</c:f>
              <c:strCache>
                <c:ptCount val="3"/>
                <c:pt idx="0">
                  <c:v>Baseline</c:v>
                </c:pt>
                <c:pt idx="1">
                  <c:v>24 hours</c:v>
                </c:pt>
                <c:pt idx="2">
                  <c:v>Peak Edema</c:v>
                </c:pt>
              </c:strCache>
            </c:strRef>
          </c:cat>
          <c:val>
            <c:numRef>
              <c:f>'Volumes updated'!$B$13:$D$13</c:f>
              <c:numCache>
                <c:formatCode>General</c:formatCode>
                <c:ptCount val="3"/>
                <c:pt idx="0">
                  <c:v>0</c:v>
                </c:pt>
                <c:pt idx="1">
                  <c:v>-16</c:v>
                </c:pt>
                <c:pt idx="2">
                  <c:v>-27</c:v>
                </c:pt>
              </c:numCache>
            </c:numRef>
          </c:val>
        </c:ser>
        <c:ser>
          <c:idx val="3"/>
          <c:order val="1"/>
          <c:tx>
            <c:strRef>
              <c:f>'Volumes updated'!$A$15</c:f>
              <c:strCache>
                <c:ptCount val="1"/>
                <c:pt idx="0">
                  <c:v>IL Vent</c:v>
                </c:pt>
              </c:strCache>
            </c:strRef>
          </c:tx>
          <c:errBars>
            <c:errDir val="y"/>
            <c:errBarType val="both"/>
            <c:errValType val="cust"/>
            <c:plus>
              <c:numRef>
                <c:f>'Volumes updated'!$E$15:$G$15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1.9200000000000002</c:v>
                  </c:pt>
                  <c:pt idx="2">
                    <c:v>2.7</c:v>
                  </c:pt>
                </c:numCache>
              </c:numRef>
            </c:plus>
            <c:minus>
              <c:numRef>
                <c:f>'Volumes updated'!$E$15:$G$15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1.9200000000000002</c:v>
                  </c:pt>
                  <c:pt idx="2">
                    <c:v>2.7</c:v>
                  </c:pt>
                </c:numCache>
              </c:numRef>
            </c:minus>
          </c:errBars>
          <c:cat>
            <c:strRef>
              <c:f>'Volumes updated'!$B$11:$D$11</c:f>
              <c:strCache>
                <c:ptCount val="3"/>
                <c:pt idx="0">
                  <c:v>Baseline</c:v>
                </c:pt>
                <c:pt idx="1">
                  <c:v>24 hours</c:v>
                </c:pt>
                <c:pt idx="2">
                  <c:v>Peak Edema</c:v>
                </c:pt>
              </c:strCache>
            </c:strRef>
          </c:cat>
          <c:val>
            <c:numRef>
              <c:f>'Volumes updated'!$B$15:$D$15</c:f>
              <c:numCache>
                <c:formatCode>General</c:formatCode>
                <c:ptCount val="3"/>
                <c:pt idx="0">
                  <c:v>0</c:v>
                </c:pt>
                <c:pt idx="1">
                  <c:v>-6.2</c:v>
                </c:pt>
                <c:pt idx="2">
                  <c:v>-10.9</c:v>
                </c:pt>
              </c:numCache>
            </c:numRef>
          </c:val>
        </c:ser>
        <c:ser>
          <c:idx val="2"/>
          <c:order val="2"/>
          <c:tx>
            <c:strRef>
              <c:f>'Volumes updated'!$A$14</c:f>
              <c:strCache>
                <c:ptCount val="1"/>
                <c:pt idx="0">
                  <c:v>CL Sulci</c:v>
                </c:pt>
              </c:strCache>
            </c:strRef>
          </c:tx>
          <c:errBars>
            <c:errDir val="y"/>
            <c:errBarType val="both"/>
            <c:errValType val="cust"/>
            <c:plus>
              <c:numRef>
                <c:f>'Volumes updated'!$E$14:$G$14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2.14</c:v>
                  </c:pt>
                  <c:pt idx="2">
                    <c:v>3.58</c:v>
                  </c:pt>
                </c:numCache>
              </c:numRef>
            </c:plus>
            <c:minus>
              <c:numRef>
                <c:f>'Volumes updated'!$E$14:$G$14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2.14</c:v>
                  </c:pt>
                  <c:pt idx="2">
                    <c:v>3.58</c:v>
                  </c:pt>
                </c:numCache>
              </c:numRef>
            </c:minus>
          </c:errBars>
          <c:cat>
            <c:strRef>
              <c:f>'Volumes updated'!$B$11:$D$11</c:f>
              <c:strCache>
                <c:ptCount val="3"/>
                <c:pt idx="0">
                  <c:v>Baseline</c:v>
                </c:pt>
                <c:pt idx="1">
                  <c:v>24 hours</c:v>
                </c:pt>
                <c:pt idx="2">
                  <c:v>Peak Edema</c:v>
                </c:pt>
              </c:strCache>
            </c:strRef>
          </c:cat>
          <c:val>
            <c:numRef>
              <c:f>'Volumes updated'!$B$14:$D$14</c:f>
              <c:numCache>
                <c:formatCode>General</c:formatCode>
                <c:ptCount val="3"/>
                <c:pt idx="0">
                  <c:v>0</c:v>
                </c:pt>
                <c:pt idx="1">
                  <c:v>-7.9</c:v>
                </c:pt>
                <c:pt idx="2">
                  <c:v>-13.7</c:v>
                </c:pt>
              </c:numCache>
            </c:numRef>
          </c:val>
        </c:ser>
        <c:ser>
          <c:idx val="4"/>
          <c:order val="3"/>
          <c:tx>
            <c:strRef>
              <c:f>'Volumes updated'!$A$16</c:f>
              <c:strCache>
                <c:ptCount val="1"/>
                <c:pt idx="0">
                  <c:v>CL Vent</c:v>
                </c:pt>
              </c:strCache>
            </c:strRef>
          </c:tx>
          <c:cat>
            <c:strRef>
              <c:f>'Volumes updated'!$B$11:$D$11</c:f>
              <c:strCache>
                <c:ptCount val="3"/>
                <c:pt idx="0">
                  <c:v>Baseline</c:v>
                </c:pt>
                <c:pt idx="1">
                  <c:v>24 hours</c:v>
                </c:pt>
                <c:pt idx="2">
                  <c:v>Peak Edema</c:v>
                </c:pt>
              </c:strCache>
            </c:strRef>
          </c:cat>
          <c:val>
            <c:numRef>
              <c:f>'Volumes updated'!$B$16:$D$16</c:f>
              <c:numCache>
                <c:formatCode>General</c:formatCode>
                <c:ptCount val="3"/>
                <c:pt idx="0">
                  <c:v>0</c:v>
                </c:pt>
                <c:pt idx="1">
                  <c:v>-0.65000000000000013</c:v>
                </c:pt>
                <c:pt idx="2">
                  <c:v>-1.07</c:v>
                </c:pt>
              </c:numCache>
            </c:numRef>
          </c:val>
        </c:ser>
        <c:ser>
          <c:idx val="0"/>
          <c:order val="4"/>
          <c:tx>
            <c:strRef>
              <c:f>'Volumes updated'!$A$18</c:f>
              <c:strCache>
                <c:ptCount val="1"/>
                <c:pt idx="0">
                  <c:v>Cistern</c:v>
                </c:pt>
              </c:strCache>
            </c:strRef>
          </c:tx>
          <c:cat>
            <c:strRef>
              <c:f>'Volumes updated'!$B$11:$D$11</c:f>
              <c:strCache>
                <c:ptCount val="3"/>
                <c:pt idx="0">
                  <c:v>Baseline</c:v>
                </c:pt>
                <c:pt idx="1">
                  <c:v>24 hours</c:v>
                </c:pt>
                <c:pt idx="2">
                  <c:v>Peak Edema</c:v>
                </c:pt>
              </c:strCache>
            </c:strRef>
          </c:cat>
          <c:val>
            <c:numRef>
              <c:f>'Volumes updated'!$B$18:$D$18</c:f>
              <c:numCache>
                <c:formatCode>General</c:formatCode>
                <c:ptCount val="3"/>
                <c:pt idx="0">
                  <c:v>0</c:v>
                </c:pt>
                <c:pt idx="1">
                  <c:v>-0.87500000000000011</c:v>
                </c:pt>
                <c:pt idx="2">
                  <c:v>-1.675</c:v>
                </c:pt>
              </c:numCache>
            </c:numRef>
          </c:val>
        </c:ser>
        <c:dLbls/>
        <c:axId val="70790144"/>
        <c:axId val="70808320"/>
      </c:areaChart>
      <c:catAx>
        <c:axId val="70790144"/>
        <c:scaling>
          <c:orientation val="minMax"/>
        </c:scaling>
        <c:axPos val="b"/>
        <c:numFmt formatCode="General" sourceLinked="0"/>
        <c:tickLblPos val="high"/>
        <c:crossAx val="70808320"/>
        <c:crosses val="autoZero"/>
        <c:auto val="1"/>
        <c:lblAlgn val="ctr"/>
        <c:lblOffset val="100"/>
      </c:catAx>
      <c:valAx>
        <c:axId val="7080832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Change in Volume of CSF Compartment (ml)</a:t>
                </a:r>
              </a:p>
            </c:rich>
          </c:tx>
          <c:layout/>
        </c:title>
        <c:numFmt formatCode="General" sourceLinked="1"/>
        <c:tickLblPos val="nextTo"/>
        <c:crossAx val="70790144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0.22261150242862876"/>
          <c:y val="0.89901733681594875"/>
          <c:w val="0.63564687322696278"/>
          <c:h val="5.6003222054870273E-2"/>
        </c:manualLayout>
      </c:layout>
      <c:overlay val="1"/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2F075-02A8-4B05-9978-3BF0DC6C5916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754004-9FC0-4170-91A6-FF1F0D4644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9353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#1 cause of death in 1</a:t>
            </a:r>
            <a:r>
              <a:rPr lang="en-US" baseline="30000" dirty="0" smtClean="0"/>
              <a:t>st</a:t>
            </a:r>
            <a:r>
              <a:rPr lang="en-US" dirty="0" smtClean="0"/>
              <a:t> week after stroke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Hachinski</a:t>
            </a:r>
            <a:r>
              <a:rPr lang="en-US" baseline="0" dirty="0" smtClean="0"/>
              <a:t> &amp; Norris paper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 some cases, progression of edema exhausts intracranial compliance, leading to pressure gradients, tissue shifts / herniation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Recent</a:t>
            </a:r>
            <a:r>
              <a:rPr lang="en-US" baseline="0" dirty="0" smtClean="0"/>
              <a:t> analysis of swelling/edema after stroke (</a:t>
            </a:r>
            <a:r>
              <a:rPr lang="en-US" baseline="0" dirty="0" err="1" smtClean="0"/>
              <a:t>Battey</a:t>
            </a:r>
            <a:r>
              <a:rPr lang="en-US" baseline="0" dirty="0" smtClean="0"/>
              <a:t> et al. Stroke) analyze serial MRI from EPITHET and NBO if baseline DWI &gt; 10 ml</a:t>
            </a:r>
          </a:p>
          <a:p>
            <a:r>
              <a:rPr lang="en-US" baseline="0" dirty="0" smtClean="0"/>
              <a:t>NIHSS lower at 13-14 median, first MRI at 4-7 hours, smaller strokes on average but wide variety, but 2/3 have some degree of swelling on FU MRI (more common than infarct growth, 39-43%)</a:t>
            </a:r>
          </a:p>
          <a:p>
            <a:r>
              <a:rPr lang="en-US" baseline="0" dirty="0" smtClean="0"/>
              <a:t>Presence of swelling was associated with worse outcomes, independently, unlike infarct growth</a:t>
            </a:r>
          </a:p>
          <a:p>
            <a:r>
              <a:rPr lang="en-US" baseline="0" dirty="0" smtClean="0"/>
              <a:t>VOLUME OF SWELLING was associated with poor outcome (MRS 3-6) – independent of baseline DWI, NIHSS, age</a:t>
            </a:r>
          </a:p>
          <a:p>
            <a:r>
              <a:rPr lang="en-US" baseline="0" dirty="0" smtClean="0"/>
              <a:t>ROC cutoff of 11 ml optimal, AUC 0.798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54004-9FC0-4170-91A6-FF1F0D46442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5547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Existing markers do not capture pure</a:t>
            </a:r>
            <a:r>
              <a:rPr lang="en-US" baseline="0" dirty="0" smtClean="0"/>
              <a:t> biology of edema but also incorporate </a:t>
            </a:r>
            <a:r>
              <a:rPr lang="en-US" u="sng" baseline="0" dirty="0" smtClean="0"/>
              <a:t>compliance</a:t>
            </a:r>
            <a:r>
              <a:rPr lang="en-US" baseline="0" dirty="0" smtClean="0"/>
              <a:t> and bias toward severe spectrum (need easily available / sensitive marker applicable to any severity of edema)</a:t>
            </a:r>
          </a:p>
          <a:p>
            <a:r>
              <a:rPr lang="en-US" baseline="0" dirty="0" smtClean="0"/>
              <a:t>Infarct/hypodensity volume mixes two processes (infarct growth/swelling) – hard to separate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Yoo</a:t>
            </a:r>
            <a:r>
              <a:rPr lang="en-US" dirty="0" smtClean="0"/>
              <a:t> evaluate 12 patients from EPIPET</a:t>
            </a:r>
            <a:r>
              <a:rPr lang="en-US" baseline="0" dirty="0" smtClean="0"/>
              <a:t> with MRI at baseline and days 3-5, include if baseline DWI &gt; 82 ml</a:t>
            </a:r>
          </a:p>
          <a:p>
            <a:r>
              <a:rPr lang="en-US" baseline="0" dirty="0" smtClean="0"/>
              <a:t>Outline IL hemisphere excluding sulci at least 2mm wide and cisterns/ventricles, took 25-30 minutes</a:t>
            </a:r>
          </a:p>
          <a:p>
            <a:r>
              <a:rPr lang="en-US" baseline="0" dirty="0" smtClean="0"/>
              <a:t>Also measure volume of IL ventricle, peak MLS</a:t>
            </a:r>
          </a:p>
          <a:p>
            <a:r>
              <a:rPr lang="en-US" baseline="0" dirty="0" smtClean="0"/>
              <a:t>Clinical endpoint was END (NIHSS &gt;= 4 increase at time of day3-5 MRI) = average of 62 hours between scans, END in 3 of 11 evaluable patients with NIHSS, no DHC</a:t>
            </a:r>
          </a:p>
          <a:p>
            <a:r>
              <a:rPr lang="en-US" baseline="0" dirty="0" smtClean="0"/>
              <a:t>Similar age, NIHSS </a:t>
            </a:r>
            <a:r>
              <a:rPr lang="en-US" baseline="0" dirty="0" err="1" smtClean="0"/>
              <a:t>demophgraphics</a:t>
            </a:r>
            <a:r>
              <a:rPr lang="en-US" baseline="0" dirty="0" smtClean="0"/>
              <a:t> (mean 18.5), average DWI lesion 138 ml</a:t>
            </a:r>
          </a:p>
          <a:p>
            <a:r>
              <a:rPr lang="en-US" baseline="0" dirty="0" smtClean="0"/>
              <a:t>Find average HVI of 72 ml (16%) – similar to volume of CSF reduction we found! (lower % since denominator larger – whole hemisphere vs. CSF volume)</a:t>
            </a:r>
          </a:p>
          <a:p>
            <a:r>
              <a:rPr lang="en-US" baseline="0" dirty="0" smtClean="0"/>
              <a:t>Lateral ventricle went from 20+/-8 ml to 12+/-7 ml (45% decrease or 9.3 ml) – in our data, IL vent change to peak in 16 subjects was -9.2 ml (median -6.5), -57%, median -51%</a:t>
            </a:r>
          </a:p>
          <a:p>
            <a:r>
              <a:rPr lang="en-US" baseline="0" dirty="0" smtClean="0"/>
              <a:t>ICC in this study was 0.92-0.97 for IHV</a:t>
            </a:r>
          </a:p>
          <a:p>
            <a:r>
              <a:rPr lang="en-US" baseline="0" dirty="0" smtClean="0"/>
              <a:t>Large increase in HV in those with END (82 vs. 60 ml, p=.08), % increase was 19.5+/-5% vs. 12+/-2%, p=0.008 (13.8% as ROC cutoff), trend to smaller baseline HV</a:t>
            </a:r>
          </a:p>
          <a:p>
            <a:r>
              <a:rPr lang="en-US" baseline="0" dirty="0" smtClean="0"/>
              <a:t>Did not find association of absolute or % HV increase and MLS (r=-0.17) or absolute ventricle decrease, but associated with % volume decrease (r=0.63, p=0.03), ? MLS not associated with END (strongly in ours)</a:t>
            </a:r>
          </a:p>
          <a:p>
            <a:r>
              <a:rPr lang="en-US" baseline="0" dirty="0" smtClean="0"/>
              <a:t>In our data IL vent volume change (abs/%) both similarly associated with MLS r=0.64, p=0.008 for both</a:t>
            </a:r>
          </a:p>
          <a:p>
            <a:r>
              <a:rPr lang="en-US" baseline="0" dirty="0" smtClean="0"/>
              <a:t>Rat study validate hemisphere volume growth as strongly correlated with brain water content increase (</a:t>
            </a:r>
            <a:r>
              <a:rPr lang="en-US" baseline="0" dirty="0" err="1" smtClean="0"/>
              <a:t>Gerriets</a:t>
            </a:r>
            <a:r>
              <a:rPr lang="en-US" baseline="0" dirty="0" smtClean="0"/>
              <a:t> Stroke 2004)</a:t>
            </a:r>
          </a:p>
          <a:p>
            <a:r>
              <a:rPr lang="en-US" baseline="0" dirty="0" smtClean="0"/>
              <a:t>In limitations section mention that since peak edema may happen &lt;= 48 hours, MRI often later, “future studies should evaluate early edema formation within the first 24-36 hours”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54004-9FC0-4170-91A6-FF1F0D46442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4573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of CT scans as available/reliable</a:t>
            </a:r>
            <a:r>
              <a:rPr lang="en-US" baseline="0" dirty="0" smtClean="0"/>
              <a:t> serial imaging for dynamic process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Intraclass (inter-rater) concordance coefficients for most compartments and total CSF volume above</a:t>
            </a:r>
            <a:r>
              <a:rPr lang="en-US" baseline="0" dirty="0" smtClean="0"/>
              <a:t> 90%</a:t>
            </a:r>
          </a:p>
          <a:p>
            <a:r>
              <a:rPr lang="en-US" baseline="0" dirty="0" smtClean="0"/>
              <a:t>For total CSF volume, n=12 scans by 2 subjects, ICC using two-way random effects model, looking at single measures = 0.99 (0.969-0.997), p&lt;0.001 for consistency</a:t>
            </a:r>
          </a:p>
          <a:p>
            <a:r>
              <a:rPr lang="en-US" baseline="0" dirty="0" smtClean="0"/>
              <a:t>For absolute agreement in volume (type A) – ICC = 0.97 (0.44-0.99), p&lt;0.001</a:t>
            </a:r>
          </a:p>
          <a:p>
            <a:endParaRPr lang="en-US" baseline="0" dirty="0" smtClean="0"/>
          </a:p>
          <a:p>
            <a:r>
              <a:rPr lang="en-US" baseline="0" dirty="0" smtClean="0"/>
              <a:t>Baseline CSF volume of 114ml, down to 53 ml at 24-hours then 10 ml at peak edema (DHC)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54004-9FC0-4170-91A6-FF1F0D46442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5860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Subject 39; 55-year old man with baseline CT at &lt; 1 hour from symptom</a:t>
            </a:r>
            <a:r>
              <a:rPr lang="en-US" baseline="0" dirty="0" smtClean="0"/>
              <a:t> onset, NIHSS 17 (20 at 24-hours), given TPA</a:t>
            </a:r>
          </a:p>
          <a:p>
            <a:r>
              <a:rPr lang="en-US" baseline="0" dirty="0" smtClean="0"/>
              <a:t>Baseline CSF volume 121 ml</a:t>
            </a:r>
          </a:p>
          <a:p>
            <a:r>
              <a:rPr lang="en-US" baseline="0" dirty="0" smtClean="0"/>
              <a:t>Next CT at 16 hours, early hypodensity with edema/MLS</a:t>
            </a:r>
          </a:p>
          <a:p>
            <a:r>
              <a:rPr lang="en-US" baseline="0" dirty="0" smtClean="0"/>
              <a:t>CSF volume decreased to 71 ml (-50 ml), 41% reduction</a:t>
            </a:r>
          </a:p>
          <a:p>
            <a:r>
              <a:rPr lang="en-US" baseline="0" dirty="0" smtClean="0"/>
              <a:t>Initially mild sulcal asymmetry (0.67) reduced to 0.51 – same for hemispheric volume IL:CL</a:t>
            </a:r>
          </a:p>
          <a:p>
            <a:r>
              <a:rPr lang="en-US" baseline="0" dirty="0" smtClean="0"/>
              <a:t>Peak edema scan at 54 hours (2+ days), may not be ‘peak’ but CSF volume 65 ml (less change from 24-hours, slowing of rate)</a:t>
            </a:r>
          </a:p>
          <a:p>
            <a:r>
              <a:rPr lang="en-US" baseline="0" dirty="0" smtClean="0"/>
              <a:t>46% reduction from baseline – no clinical worsening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54004-9FC0-4170-91A6-FF1F0D46442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65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Baseline CSF volume did not predict deterioration or MLS in this small cohort, but % sulcal volume did trend to be associated with malignant edema risk</a:t>
            </a:r>
          </a:p>
          <a:p>
            <a:endParaRPr lang="en-US" dirty="0" smtClean="0"/>
          </a:p>
          <a:p>
            <a:r>
              <a:rPr lang="en-US" dirty="0" smtClean="0"/>
              <a:t>75% of</a:t>
            </a:r>
            <a:r>
              <a:rPr lang="en-US" baseline="0" dirty="0" smtClean="0"/>
              <a:t> CSF volume located in </a:t>
            </a:r>
            <a:r>
              <a:rPr lang="en-US" baseline="0" dirty="0" err="1" smtClean="0"/>
              <a:t>sulic</a:t>
            </a:r>
            <a:r>
              <a:rPr lang="en-US" baseline="0" dirty="0" smtClean="0"/>
              <a:t> (vs.  Ventricles)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54004-9FC0-4170-91A6-FF1F0D46442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6831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Clinical deterioration also associated with: </a:t>
            </a:r>
          </a:p>
          <a:p>
            <a:r>
              <a:rPr lang="en-US" dirty="0" smtClean="0"/>
              <a:t>Age</a:t>
            </a:r>
            <a:r>
              <a:rPr lang="en-US" baseline="0" dirty="0" smtClean="0"/>
              <a:t> (54 vs. 66 </a:t>
            </a:r>
            <a:r>
              <a:rPr lang="en-US" baseline="0" dirty="0" err="1" smtClean="0"/>
              <a:t>yrs</a:t>
            </a:r>
            <a:r>
              <a:rPr lang="en-US" baseline="0" dirty="0" smtClean="0"/>
              <a:t>, p=0.09)</a:t>
            </a:r>
          </a:p>
          <a:p>
            <a:endParaRPr lang="en-US" baseline="0" dirty="0" smtClean="0"/>
          </a:p>
          <a:p>
            <a:r>
              <a:rPr lang="en-US" baseline="0" dirty="0" smtClean="0"/>
              <a:t>Similar results to </a:t>
            </a:r>
            <a:r>
              <a:rPr lang="en-US" baseline="0" dirty="0" err="1" smtClean="0"/>
              <a:t>Battey</a:t>
            </a:r>
            <a:r>
              <a:rPr lang="en-US" baseline="0" dirty="0" smtClean="0"/>
              <a:t> et al. with greater swelling volume with worse outcome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 difference in baseline NIHSS or 24-hour NIHSS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Trend to lower baseline sulcal CSF volume (as % of brain) – 5.9% vs. 8.7%, p=0.08</a:t>
            </a:r>
          </a:p>
          <a:p>
            <a:r>
              <a:rPr lang="en-US" baseline="0" dirty="0" smtClean="0"/>
              <a:t>AUC for % 24-hr CSF change was 0.74 (p=0.07)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54004-9FC0-4170-91A6-FF1F0D46442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8054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Baseline CT to normalize baseline CSF volume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54004-9FC0-4170-91A6-FF1F0D46442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4798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54004-9FC0-4170-91A6-FF1F0D46442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0043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9E22-7306-4AF3-9357-6D06A0E2FDF6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819C2-CA17-47D9-82EE-333AB7F70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9E22-7306-4AF3-9357-6D06A0E2FDF6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819C2-CA17-47D9-82EE-333AB7F70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9E22-7306-4AF3-9357-6D06A0E2FDF6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819C2-CA17-47D9-82EE-333AB7F70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9E22-7306-4AF3-9357-6D06A0E2FDF6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819C2-CA17-47D9-82EE-333AB7F70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9E22-7306-4AF3-9357-6D06A0E2FDF6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819C2-CA17-47D9-82EE-333AB7F70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9E22-7306-4AF3-9357-6D06A0E2FDF6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819C2-CA17-47D9-82EE-333AB7F70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9E22-7306-4AF3-9357-6D06A0E2FDF6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819C2-CA17-47D9-82EE-333AB7F70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9E22-7306-4AF3-9357-6D06A0E2FDF6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819C2-CA17-47D9-82EE-333AB7F7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9E22-7306-4AF3-9357-6D06A0E2FDF6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2819C2-CA17-47D9-82EE-333AB7F7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9E22-7306-4AF3-9357-6D06A0E2FDF6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819C2-CA17-47D9-82EE-333AB7F70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9E22-7306-4AF3-9357-6D06A0E2FDF6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819C2-CA17-47D9-82EE-333AB7F70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42819C2-CA17-47D9-82EE-333AB7F709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FD69E22-7306-4AF3-9357-6D06A0E2FDF6}" type="datetimeFigureOut">
              <a:rPr lang="en-US" smtClean="0"/>
              <a:pPr/>
              <a:t>12/8/2014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4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microsoft.com/office/2007/relationships/hdphoto" Target="../media/hdphoto5.wdp"/><Relationship Id="rId7" Type="http://schemas.openxmlformats.org/officeDocument/2006/relationships/image" Target="../media/image29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43200"/>
            <a:ext cx="7696200" cy="2338980"/>
          </a:xfrm>
        </p:spPr>
        <p:txBody>
          <a:bodyPr anchor="t"/>
          <a:lstStyle/>
          <a:p>
            <a:pPr algn="ctr"/>
            <a:r>
              <a:rPr lang="en-US" sz="3600" b="1" dirty="0" smtClean="0">
                <a:latin typeface="Cambria" panose="02040503050406030204" pitchFamily="18" charset="0"/>
              </a:rPr>
              <a:t>CSF Volumetric Change as a Quantitative Endophenotype of Cerebral Edema after Stroke</a:t>
            </a:r>
            <a:endParaRPr lang="en-US" sz="3600" b="1" dirty="0">
              <a:latin typeface="Cambria" panose="0204050305040603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648200"/>
            <a:ext cx="7368590" cy="1600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Rajat Dhar MD, FRCP(C)</a:t>
            </a:r>
          </a:p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Assistant Professor of Neurology</a:t>
            </a:r>
          </a:p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Division of Neurocritical Care</a:t>
            </a:r>
          </a:p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Washington University in St. Louis – School of Medicine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2221"/>
          <a:stretch/>
        </p:blipFill>
        <p:spPr>
          <a:xfrm>
            <a:off x="1600200" y="76200"/>
            <a:ext cx="5943600" cy="2575073"/>
          </a:xfrm>
          <a:prstGeom prst="rect">
            <a:avLst/>
          </a:prstGeom>
        </p:spPr>
      </p:pic>
      <p:pic>
        <p:nvPicPr>
          <p:cNvPr id="7" name="Picture 47" descr="logo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4648199"/>
            <a:ext cx="914400" cy="1075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793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1200" y="4086096"/>
            <a:ext cx="1828800" cy="23783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924475"/>
          </a:xfrm>
        </p:spPr>
        <p:txBody>
          <a:bodyPr/>
          <a:lstStyle/>
          <a:p>
            <a:r>
              <a:rPr lang="en-US" sz="3600" dirty="0" smtClean="0"/>
              <a:t>Cerebral Edema after Hemispheric Stroke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757" y="1201379"/>
            <a:ext cx="7924800" cy="4876800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Multiple biologic pathways contribute to edema after large-vessel ischemia (significant in 20-50% of MCA infarcts)</a:t>
            </a:r>
          </a:p>
          <a:p>
            <a:r>
              <a:rPr lang="en-US" dirty="0"/>
              <a:t>Accumulation of excess brain </a:t>
            </a:r>
            <a:r>
              <a:rPr lang="en-US" dirty="0" smtClean="0"/>
              <a:t>water within rigid compartment</a:t>
            </a:r>
            <a:endParaRPr lang="en-US" dirty="0"/>
          </a:p>
          <a:p>
            <a:r>
              <a:rPr lang="en-US" dirty="0" smtClean="0"/>
              <a:t>Leading cause of death / neurologic deterioration in acute period</a:t>
            </a:r>
          </a:p>
          <a:p>
            <a:r>
              <a:rPr lang="en-US" dirty="0" smtClean="0"/>
              <a:t>Severity/progression of edema not fully explained by variables such as age,  stroke severity, or even infarct volume</a:t>
            </a:r>
          </a:p>
          <a:p>
            <a:pPr lvl="1"/>
            <a:r>
              <a:rPr lang="en-US" dirty="0" smtClean="0"/>
              <a:t>Genetic factors likely influence variability in edema kinetics</a:t>
            </a:r>
          </a:p>
          <a:p>
            <a:pPr marL="411480" lvl="1" indent="0">
              <a:buNone/>
            </a:pP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672582" y="4596990"/>
            <a:ext cx="5590457" cy="1867495"/>
            <a:chOff x="962744" y="4063590"/>
            <a:chExt cx="5590457" cy="1867495"/>
          </a:xfrm>
        </p:grpSpPr>
        <p:grpSp>
          <p:nvGrpSpPr>
            <p:cNvPr id="7" name="Group 6"/>
            <p:cNvGrpSpPr/>
            <p:nvPr/>
          </p:nvGrpSpPr>
          <p:grpSpPr>
            <a:xfrm>
              <a:off x="962744" y="4114800"/>
              <a:ext cx="5590457" cy="1816285"/>
              <a:chOff x="2062429" y="5562600"/>
              <a:chExt cx="4175086" cy="1130485"/>
            </a:xfrm>
          </p:grpSpPr>
          <p:pic>
            <p:nvPicPr>
              <p:cNvPr id="1026" name="Picture 2" descr="C:\Users\dharr\AppData\Local\Microsoft\Windows\Temporary Internet Files\Content.IE5\0T9ULJQE\MC900234543[1].wmf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62429" y="6127842"/>
                <a:ext cx="528371" cy="52837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4" name="Group 3"/>
              <p:cNvGrpSpPr/>
              <p:nvPr/>
            </p:nvGrpSpPr>
            <p:grpSpPr>
              <a:xfrm>
                <a:off x="2590800" y="5562600"/>
                <a:ext cx="3646715" cy="1130485"/>
                <a:chOff x="1371600" y="1905000"/>
                <a:chExt cx="6934200" cy="2840361"/>
              </a:xfrm>
            </p:grpSpPr>
            <p:sp>
              <p:nvSpPr>
                <p:cNvPr id="5" name="Freeform 4"/>
                <p:cNvSpPr/>
                <p:nvPr/>
              </p:nvSpPr>
              <p:spPr>
                <a:xfrm>
                  <a:off x="1371601" y="3200400"/>
                  <a:ext cx="5105400" cy="1404551"/>
                </a:xfrm>
                <a:custGeom>
                  <a:avLst/>
                  <a:gdLst>
                    <a:gd name="connsiteX0" fmla="*/ 0 w 5222789"/>
                    <a:gd name="connsiteY0" fmla="*/ 2240820 h 2240820"/>
                    <a:gd name="connsiteX1" fmla="*/ 2281881 w 5222789"/>
                    <a:gd name="connsiteY1" fmla="*/ 128 h 2240820"/>
                    <a:gd name="connsiteX2" fmla="*/ 5222789 w 5222789"/>
                    <a:gd name="connsiteY2" fmla="*/ 2158442 h 22408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222789" h="2240820">
                      <a:moveTo>
                        <a:pt x="0" y="2240820"/>
                      </a:moveTo>
                      <a:cubicBezTo>
                        <a:pt x="705708" y="1127339"/>
                        <a:pt x="1411416" y="13858"/>
                        <a:pt x="2281881" y="128"/>
                      </a:cubicBezTo>
                      <a:cubicBezTo>
                        <a:pt x="3152346" y="-13602"/>
                        <a:pt x="4187567" y="1072420"/>
                        <a:pt x="5222789" y="2158442"/>
                      </a:cubicBezTo>
                    </a:path>
                  </a:pathLst>
                </a:custGeom>
                <a:ln/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Freeform 5"/>
                <p:cNvSpPr/>
                <p:nvPr/>
              </p:nvSpPr>
              <p:spPr>
                <a:xfrm>
                  <a:off x="1371600" y="1905000"/>
                  <a:ext cx="6934200" cy="2840361"/>
                </a:xfrm>
                <a:custGeom>
                  <a:avLst/>
                  <a:gdLst>
                    <a:gd name="connsiteX0" fmla="*/ 0 w 4728519"/>
                    <a:gd name="connsiteY0" fmla="*/ 2166918 h 2306961"/>
                    <a:gd name="connsiteX1" fmla="*/ 1252152 w 4728519"/>
                    <a:gd name="connsiteY1" fmla="*/ 366 h 2306961"/>
                    <a:gd name="connsiteX2" fmla="*/ 4728519 w 4728519"/>
                    <a:gd name="connsiteY2" fmla="*/ 2306961 h 2306961"/>
                    <a:gd name="connsiteX3" fmla="*/ 4728519 w 4728519"/>
                    <a:gd name="connsiteY3" fmla="*/ 2306961 h 23069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28519" h="2306961">
                      <a:moveTo>
                        <a:pt x="0" y="2166918"/>
                      </a:moveTo>
                      <a:cubicBezTo>
                        <a:pt x="232033" y="1071971"/>
                        <a:pt x="464066" y="-22975"/>
                        <a:pt x="1252152" y="366"/>
                      </a:cubicBezTo>
                      <a:cubicBezTo>
                        <a:pt x="2040239" y="23706"/>
                        <a:pt x="4728519" y="2306961"/>
                        <a:pt x="4728519" y="2306961"/>
                      </a:cubicBezTo>
                      <a:lnTo>
                        <a:pt x="4728519" y="2306961"/>
                      </a:lnTo>
                    </a:path>
                  </a:pathLst>
                </a:custGeom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9" name="Straight Connector 8"/>
            <p:cNvCxnSpPr/>
            <p:nvPr/>
          </p:nvCxnSpPr>
          <p:spPr>
            <a:xfrm>
              <a:off x="2347562" y="4063590"/>
              <a:ext cx="0" cy="1808255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1530718" y="6410564"/>
            <a:ext cx="1053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24-hours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282749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81000"/>
            <a:ext cx="8001000" cy="924475"/>
          </a:xfrm>
        </p:spPr>
        <p:txBody>
          <a:bodyPr anchor="t"/>
          <a:lstStyle/>
          <a:p>
            <a:r>
              <a:rPr lang="en-US" sz="3600" dirty="0" smtClean="0"/>
              <a:t>Imaging Biomarkers of Cerebral Edema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1000" y="1081391"/>
            <a:ext cx="8077200" cy="2819400"/>
          </a:xfrm>
        </p:spPr>
        <p:txBody>
          <a:bodyPr anchor="t">
            <a:noAutofit/>
          </a:bodyPr>
          <a:lstStyle/>
          <a:p>
            <a:r>
              <a:rPr lang="en-US" sz="2400" dirty="0" smtClean="0"/>
              <a:t>Midline shift and signs of herniation are primary existing markers of edema, but focus on extreme phenotype</a:t>
            </a:r>
          </a:p>
          <a:p>
            <a:r>
              <a:rPr lang="en-US" sz="2400" dirty="0" smtClean="0"/>
              <a:t>No validated quantitative measure across broad spectrum</a:t>
            </a:r>
          </a:p>
          <a:p>
            <a:pPr lvl="1"/>
            <a:r>
              <a:rPr lang="en-US" sz="2000" dirty="0" smtClean="0"/>
              <a:t>Hemispheric volume increase by MRI proposed for clinical research</a:t>
            </a:r>
          </a:p>
          <a:p>
            <a:r>
              <a:rPr lang="en-US" sz="2400" dirty="0" smtClean="0"/>
              <a:t>Baseline CSF volume risk factor for malignant course in LHI</a:t>
            </a:r>
          </a:p>
          <a:p>
            <a:r>
              <a:rPr lang="en-US" sz="2400" dirty="0" smtClean="0"/>
              <a:t>Propose </a:t>
            </a:r>
            <a:r>
              <a:rPr lang="el-GR" sz="2400" dirty="0" smtClean="0"/>
              <a:t>Δ</a:t>
            </a:r>
            <a:r>
              <a:rPr lang="en-US" sz="2400" dirty="0" smtClean="0"/>
              <a:t> CSF as biomarker for quantifying edema kinetics</a:t>
            </a:r>
          </a:p>
          <a:p>
            <a:pPr lvl="1"/>
            <a:r>
              <a:rPr lang="en-US" sz="2000" dirty="0" smtClean="0"/>
              <a:t>Use serial CT scans for large-scale genetic studies of dynamic effect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5029200" y="3949430"/>
            <a:ext cx="3124200" cy="2895600"/>
            <a:chOff x="1149053" y="4285004"/>
            <a:chExt cx="2743200" cy="2553056"/>
          </a:xfrm>
        </p:grpSpPr>
        <p:pic>
          <p:nvPicPr>
            <p:cNvPr id="20" name="Picture 19" descr="Screen Clippi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3700"/>
            <a:stretch/>
          </p:blipFill>
          <p:spPr>
            <a:xfrm>
              <a:off x="1219200" y="4285004"/>
              <a:ext cx="2559517" cy="2553056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1149053" y="6602754"/>
              <a:ext cx="2743200" cy="230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err="1" smtClean="0">
                  <a:solidFill>
                    <a:schemeClr val="bg1"/>
                  </a:solidFill>
                </a:rPr>
                <a:t>Minnerup</a:t>
              </a:r>
              <a:r>
                <a:rPr lang="en-US" sz="1100" dirty="0" smtClean="0">
                  <a:solidFill>
                    <a:schemeClr val="bg1"/>
                  </a:solidFill>
                </a:rPr>
                <a:t> J, et al. </a:t>
              </a:r>
              <a:r>
                <a:rPr lang="en-US" sz="1100" u="sng" dirty="0" smtClean="0">
                  <a:solidFill>
                    <a:schemeClr val="bg1"/>
                  </a:solidFill>
                </a:rPr>
                <a:t>Stroke</a:t>
              </a:r>
              <a:r>
                <a:rPr lang="en-US" sz="1100" dirty="0" smtClean="0">
                  <a:solidFill>
                    <a:schemeClr val="bg1"/>
                  </a:solidFill>
                </a:rPr>
                <a:t> 2011; 42: 3403-09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51793" y="3957536"/>
            <a:ext cx="4325007" cy="2895600"/>
            <a:chOff x="533400" y="4268966"/>
            <a:chExt cx="3952329" cy="2588283"/>
          </a:xfrm>
        </p:grpSpPr>
        <p:pic>
          <p:nvPicPr>
            <p:cNvPr id="7" name="Picture 6" descr="Screen Clippin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1687"/>
            <a:stretch/>
          </p:blipFill>
          <p:spPr>
            <a:xfrm>
              <a:off x="533400" y="4268966"/>
              <a:ext cx="1977048" cy="2285999"/>
            </a:xfrm>
            <a:prstGeom prst="rect">
              <a:avLst/>
            </a:prstGeom>
          </p:spPr>
        </p:pic>
        <p:pic>
          <p:nvPicPr>
            <p:cNvPr id="8" name="Picture 7" descr="Screen Clippin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1403"/>
            <a:stretch/>
          </p:blipFill>
          <p:spPr>
            <a:xfrm>
              <a:off x="2510448" y="4276661"/>
              <a:ext cx="1975281" cy="2270607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533400" y="6580250"/>
              <a:ext cx="39523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/>
                <a:t>Yoo</a:t>
              </a:r>
              <a:r>
                <a:rPr lang="en-US" sz="1200" dirty="0" smtClean="0"/>
                <a:t> AJ, et al. </a:t>
              </a:r>
              <a:r>
                <a:rPr lang="en-US" sz="1200" u="sng" dirty="0" smtClean="0"/>
                <a:t>J Stroke </a:t>
              </a:r>
              <a:r>
                <a:rPr lang="en-US" sz="1200" u="sng" dirty="0" err="1" smtClean="0"/>
                <a:t>Cerebrovasc</a:t>
              </a:r>
              <a:r>
                <a:rPr lang="en-US" sz="1200" u="sng" dirty="0" smtClean="0"/>
                <a:t> Dis</a:t>
              </a:r>
              <a:r>
                <a:rPr lang="en-US" sz="1200" dirty="0" smtClean="0"/>
                <a:t> 2013; 22: 742-49.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08191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09600" y="457200"/>
            <a:ext cx="7467600" cy="5562600"/>
            <a:chOff x="1075514" y="1468119"/>
            <a:chExt cx="6324600" cy="5346492"/>
          </a:xfrm>
        </p:grpSpPr>
        <p:grpSp>
          <p:nvGrpSpPr>
            <p:cNvPr id="6" name="Group 5"/>
            <p:cNvGrpSpPr/>
            <p:nvPr/>
          </p:nvGrpSpPr>
          <p:grpSpPr>
            <a:xfrm>
              <a:off x="1075514" y="1468119"/>
              <a:ext cx="6324600" cy="5346492"/>
              <a:chOff x="1075514" y="1468119"/>
              <a:chExt cx="6324600" cy="5346492"/>
            </a:xfrm>
          </p:grpSpPr>
          <p:pic>
            <p:nvPicPr>
              <p:cNvPr id="8" name="Picture 2" descr="http://classconnection.s3.amazonaws.com/285/flashcards/674285/jpg/picture51342119659286.jp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075514" y="1468119"/>
                <a:ext cx="6324600" cy="53464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6456680" y="4431248"/>
                <a:ext cx="491677" cy="295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400" b="1" dirty="0" smtClean="0"/>
                  <a:t>Δ</a:t>
                </a:r>
                <a:r>
                  <a:rPr lang="en-US" sz="1400" b="1" dirty="0" smtClean="0"/>
                  <a:t>CSF</a:t>
                </a:r>
                <a:endParaRPr lang="en-US" sz="1400" b="1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075514" y="2895600"/>
                <a:ext cx="6324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24-hours after stroke</a:t>
                </a:r>
                <a:endParaRPr lang="en-US" dirty="0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1075514" y="4554359"/>
              <a:ext cx="6324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48-72 hours after stroke</a:t>
              </a: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495800" y="2625593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Stroke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xmlns="" val="217024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153400" cy="1630362"/>
          </a:xfrm>
        </p:spPr>
        <p:txBody>
          <a:bodyPr/>
          <a:lstStyle/>
          <a:p>
            <a:pPr algn="ctr"/>
            <a:r>
              <a:rPr lang="en-US" dirty="0" smtClean="0"/>
              <a:t>Using Dynamic CSF </a:t>
            </a:r>
            <a:r>
              <a:rPr lang="en-US" dirty="0" err="1" smtClean="0"/>
              <a:t>Volumetrics</a:t>
            </a:r>
            <a:r>
              <a:rPr lang="en-US" dirty="0" smtClean="0"/>
              <a:t> as a Biomarker of Edema Severity</a:t>
            </a:r>
            <a:endParaRPr lang="en-US" dirty="0"/>
          </a:p>
        </p:txBody>
      </p:sp>
      <p:grpSp>
        <p:nvGrpSpPr>
          <p:cNvPr id="45" name="Group 44"/>
          <p:cNvGrpSpPr/>
          <p:nvPr/>
        </p:nvGrpSpPr>
        <p:grpSpPr>
          <a:xfrm>
            <a:off x="-348409" y="2209800"/>
            <a:ext cx="8578011" cy="3698042"/>
            <a:chOff x="-318572" y="2116559"/>
            <a:chExt cx="8578011" cy="3698042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6923" b="42221"/>
            <a:stretch/>
          </p:blipFill>
          <p:spPr>
            <a:xfrm>
              <a:off x="5449301" y="2788761"/>
              <a:ext cx="1186779" cy="1554480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3971" r="33015" b="42221"/>
            <a:stretch/>
          </p:blipFill>
          <p:spPr>
            <a:xfrm>
              <a:off x="3267119" y="2788761"/>
              <a:ext cx="1184535" cy="1554480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821644" y="2116559"/>
              <a:ext cx="7437795" cy="3698042"/>
              <a:chOff x="114300" y="-524605"/>
              <a:chExt cx="6449174" cy="2960492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732590" y="1319880"/>
                <a:ext cx="895350" cy="544423"/>
                <a:chOff x="732590" y="1319880"/>
                <a:chExt cx="895350" cy="544423"/>
              </a:xfrm>
            </p:grpSpPr>
            <p:sp>
              <p:nvSpPr>
                <p:cNvPr id="23" name="Rounded Rectangle 22"/>
                <p:cNvSpPr/>
                <p:nvPr/>
              </p:nvSpPr>
              <p:spPr>
                <a:xfrm>
                  <a:off x="800100" y="1319880"/>
                  <a:ext cx="762000" cy="471500"/>
                </a:xfrm>
                <a:prstGeom prst="roundRect">
                  <a:avLst/>
                </a:prstGeom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732590" y="1341083"/>
                  <a:ext cx="89535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smtClean="0"/>
                    <a:t>Baseline Head CT</a:t>
                  </a:r>
                  <a:endParaRPr lang="en-US" sz="1400" dirty="0"/>
                </a:p>
              </p:txBody>
            </p:sp>
          </p:grpSp>
          <p:sp>
            <p:nvSpPr>
              <p:cNvPr id="8" name="TextBox 7"/>
              <p:cNvSpPr txBox="1"/>
              <p:nvPr/>
            </p:nvSpPr>
            <p:spPr>
              <a:xfrm>
                <a:off x="517439" y="1844545"/>
                <a:ext cx="1325651" cy="4188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/>
                  <a:t>Within 6 hours; NIHSS </a:t>
                </a:r>
                <a:r>
                  <a:rPr lang="en-US" sz="1400" dirty="0"/>
                  <a:t>≥ </a:t>
                </a:r>
                <a:r>
                  <a:rPr lang="en-US" sz="1400" dirty="0" smtClean="0"/>
                  <a:t>8</a:t>
                </a:r>
              </a:p>
            </p:txBody>
          </p:sp>
          <p:sp>
            <p:nvSpPr>
              <p:cNvPr id="9" name="Lightning Bolt 8"/>
              <p:cNvSpPr/>
              <p:nvPr/>
            </p:nvSpPr>
            <p:spPr>
              <a:xfrm>
                <a:off x="114300" y="1257980"/>
                <a:ext cx="342900" cy="533400"/>
              </a:xfrm>
              <a:prstGeom prst="lightningBolt">
                <a:avLst/>
              </a:prstGeom>
              <a:solidFill>
                <a:srgbClr val="C0000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366464" y="1319880"/>
                <a:ext cx="895350" cy="471500"/>
                <a:chOff x="761504" y="1350830"/>
                <a:chExt cx="895350" cy="471500"/>
              </a:xfrm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823914" y="1350830"/>
                  <a:ext cx="762000" cy="471500"/>
                </a:xfrm>
                <a:prstGeom prst="roundRect">
                  <a:avLst/>
                </a:prstGeom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761504" y="1377146"/>
                  <a:ext cx="895350" cy="4188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smtClean="0"/>
                    <a:t>24-hr </a:t>
                  </a:r>
                </a:p>
                <a:p>
                  <a:pPr algn="ctr"/>
                  <a:r>
                    <a:rPr lang="en-US" sz="1400" dirty="0" smtClean="0"/>
                    <a:t>Head CT</a:t>
                  </a:r>
                  <a:endParaRPr lang="en-US" sz="1400" dirty="0"/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4193698" y="1319880"/>
                <a:ext cx="895350" cy="471500"/>
                <a:chOff x="721837" y="1345740"/>
                <a:chExt cx="895350" cy="471500"/>
              </a:xfrm>
            </p:grpSpPr>
            <p:sp>
              <p:nvSpPr>
                <p:cNvPr id="19" name="Rounded Rectangle 18"/>
                <p:cNvSpPr/>
                <p:nvPr/>
              </p:nvSpPr>
              <p:spPr>
                <a:xfrm>
                  <a:off x="788512" y="1345740"/>
                  <a:ext cx="762000" cy="471500"/>
                </a:xfrm>
                <a:prstGeom prst="roundRect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721837" y="1362243"/>
                  <a:ext cx="895350" cy="418867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1400" dirty="0" smtClean="0"/>
                    <a:t>Peak Edema</a:t>
                  </a:r>
                  <a:endParaRPr lang="en-US" sz="1400" dirty="0"/>
                </a:p>
              </p:txBody>
            </p:sp>
          </p:grpSp>
          <p:sp>
            <p:nvSpPr>
              <p:cNvPr id="14" name="TextBox 13"/>
              <p:cNvSpPr txBox="1"/>
              <p:nvPr/>
            </p:nvSpPr>
            <p:spPr>
              <a:xfrm>
                <a:off x="2085974" y="1844545"/>
                <a:ext cx="1447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/>
                  <a:t>No significant HT</a:t>
                </a:r>
                <a:endParaRPr lang="en-US" sz="14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886200" y="1844545"/>
                <a:ext cx="1843090" cy="5913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u="sng" dirty="0" smtClean="0"/>
                  <a:t>Clinical Deterioration</a:t>
                </a:r>
                <a:r>
                  <a:rPr lang="en-US" sz="1400" dirty="0" smtClean="0"/>
                  <a:t>:</a:t>
                </a:r>
              </a:p>
              <a:p>
                <a:pPr algn="ctr"/>
                <a:r>
                  <a:rPr lang="en-US" sz="1400" dirty="0" smtClean="0"/>
                  <a:t>Need for osmotic Rx or hemicraniectomy</a:t>
                </a:r>
                <a:endParaRPr lang="en-US" sz="1400" dirty="0"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381000" y="1837060"/>
                <a:ext cx="60198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" name="Freeform 16"/>
              <p:cNvSpPr/>
              <p:nvPr/>
            </p:nvSpPr>
            <p:spPr>
              <a:xfrm>
                <a:off x="1690689" y="-524605"/>
                <a:ext cx="4872785" cy="2215296"/>
              </a:xfrm>
              <a:custGeom>
                <a:avLst/>
                <a:gdLst>
                  <a:gd name="connsiteX0" fmla="*/ 0 w 4681537"/>
                  <a:gd name="connsiteY0" fmla="*/ 1602700 h 1602700"/>
                  <a:gd name="connsiteX1" fmla="*/ 2638425 w 4681537"/>
                  <a:gd name="connsiteY1" fmla="*/ 7262 h 1602700"/>
                  <a:gd name="connsiteX2" fmla="*/ 4681537 w 4681537"/>
                  <a:gd name="connsiteY2" fmla="*/ 1121687 h 1602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81537" h="1602700">
                    <a:moveTo>
                      <a:pt x="0" y="1602700"/>
                    </a:moveTo>
                    <a:cubicBezTo>
                      <a:pt x="929084" y="845065"/>
                      <a:pt x="1858169" y="87431"/>
                      <a:pt x="2638425" y="7262"/>
                    </a:cubicBezTo>
                    <a:cubicBezTo>
                      <a:pt x="3418681" y="-72907"/>
                      <a:pt x="4050109" y="524390"/>
                      <a:pt x="4681537" y="1121687"/>
                    </a:cubicBezTo>
                  </a:path>
                </a:pathLst>
              </a:custGeom>
              <a:ln>
                <a:solidFill>
                  <a:schemeClr val="tx2"/>
                </a:solidFill>
                <a:prstDash val="sysDot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-318572" y="4035464"/>
              <a:ext cx="1447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/>
                <a:t>Stroke onset</a:t>
              </a:r>
              <a:endParaRPr lang="en-US" sz="1400" dirty="0"/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6239" b="42221"/>
            <a:stretch/>
          </p:blipFill>
          <p:spPr>
            <a:xfrm>
              <a:off x="1428373" y="2788761"/>
              <a:ext cx="1211310" cy="1554480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1380262" y="2559687"/>
            <a:ext cx="5207707" cy="349903"/>
            <a:chOff x="1398536" y="2512670"/>
            <a:chExt cx="5207707" cy="349903"/>
          </a:xfrm>
        </p:grpSpPr>
        <p:sp>
          <p:nvSpPr>
            <p:cNvPr id="7" name="TextBox 6"/>
            <p:cNvSpPr txBox="1"/>
            <p:nvPr/>
          </p:nvSpPr>
          <p:spPr>
            <a:xfrm>
              <a:off x="1398536" y="2514600"/>
              <a:ext cx="12113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114 ml</a:t>
              </a:r>
              <a:endParaRPr lang="en-US" sz="16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240115" y="2512670"/>
              <a:ext cx="12113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53 ml</a:t>
              </a:r>
              <a:endParaRPr lang="en-US" sz="16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394933" y="2524019"/>
              <a:ext cx="12113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10 ml</a:t>
              </a:r>
              <a:endParaRPr lang="en-US" sz="1600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305470" y="5128270"/>
            <a:ext cx="6069063" cy="1729730"/>
            <a:chOff x="1593867" y="5204999"/>
            <a:chExt cx="5800893" cy="1729730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93867" y="5204999"/>
              <a:ext cx="5416533" cy="172973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39" name="TextBox 38"/>
            <p:cNvSpPr txBox="1"/>
            <p:nvPr/>
          </p:nvSpPr>
          <p:spPr>
            <a:xfrm>
              <a:off x="7056206" y="5310361"/>
              <a:ext cx="338554" cy="1519006"/>
            </a:xfrm>
            <a:prstGeom prst="rect">
              <a:avLst/>
            </a:prstGeom>
            <a:noFill/>
          </p:spPr>
          <p:txBody>
            <a:bodyPr vert="vert" wrap="none" rtlCol="0">
              <a:spAutoFit/>
            </a:bodyPr>
            <a:lstStyle/>
            <a:p>
              <a:r>
                <a:rPr lang="en-US" sz="1000" b="1" dirty="0" smtClean="0"/>
                <a:t>Change in CSF Volume (ml)</a:t>
              </a:r>
              <a:endParaRPr lang="en-US" sz="1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54976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0130620_132533Edema_039CTSIGN31201306201325331qoulavs003a002      16/34     M:1.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155" t="16037" r="17628" b="8163"/>
          <a:stretch/>
        </p:blipFill>
        <p:spPr>
          <a:xfrm rot="360000">
            <a:off x="5940971" y="1489644"/>
            <a:ext cx="3064419" cy="3826524"/>
          </a:xfrm>
          <a:prstGeom prst="rect">
            <a:avLst/>
          </a:prstGeom>
        </p:spPr>
      </p:pic>
      <p:pic>
        <p:nvPicPr>
          <p:cNvPr id="4" name="Picture 3" descr="20130618_082612Edema_039CTSIGN212013061808261210mxjh8s002a002      15/35     M:1.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509" t="8203" r="11686" b="2833"/>
          <a:stretch/>
        </p:blipFill>
        <p:spPr>
          <a:xfrm>
            <a:off x="-79728" y="1295400"/>
            <a:ext cx="3248486" cy="4023360"/>
          </a:xfrm>
          <a:prstGeom prst="rect">
            <a:avLst/>
          </a:prstGeom>
        </p:spPr>
      </p:pic>
      <p:pic>
        <p:nvPicPr>
          <p:cNvPr id="5" name="Picture 4" descr="20130618_232517Edema_039CTSIGN31201306182325179sip43s003a002      17/34     M:1.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29" t="10021" r="13590" b="2360"/>
          <a:stretch/>
        </p:blipFill>
        <p:spPr>
          <a:xfrm>
            <a:off x="2971800" y="1417320"/>
            <a:ext cx="3200152" cy="4023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5562599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121 ml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5200" y="5561983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71 ml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36360" y="5561982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65 ml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228600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55 year-old man, baseline NIHSS 17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8413" y="1020517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1 hour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05330" y="955655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16 hours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00174" y="956143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54 hours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199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Preliminary Data: </a:t>
            </a:r>
            <a:r>
              <a:rPr lang="el-GR" sz="4000" dirty="0" smtClean="0"/>
              <a:t>Δ</a:t>
            </a:r>
            <a:r>
              <a:rPr lang="en-US" sz="4000" dirty="0" smtClean="0"/>
              <a:t>CSF volume </a:t>
            </a:r>
            <a:r>
              <a:rPr lang="en-US" sz="4000" baseline="-25000" dirty="0" smtClean="0"/>
              <a:t>24-hr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001000" cy="5105400"/>
          </a:xfrm>
        </p:spPr>
        <p:txBody>
          <a:bodyPr anchor="t">
            <a:normAutofit/>
          </a:bodyPr>
          <a:lstStyle/>
          <a:p>
            <a:r>
              <a:rPr lang="en-US" sz="2800" dirty="0" smtClean="0"/>
              <a:t>28 subjects with scans at baseline and 24-hrs</a:t>
            </a:r>
          </a:p>
          <a:p>
            <a:pPr lvl="1"/>
            <a:r>
              <a:rPr lang="en-US" sz="2600" dirty="0" smtClean="0"/>
              <a:t>Baseline NIHSS was 16 ± 6 (range 8-29)</a:t>
            </a:r>
          </a:p>
          <a:p>
            <a:pPr lvl="1"/>
            <a:r>
              <a:rPr lang="en-US" sz="2600" dirty="0" smtClean="0"/>
              <a:t>Baseline CSF volume was 138 ± 74 ml (29-320 ml)</a:t>
            </a:r>
          </a:p>
          <a:p>
            <a:pPr lvl="1"/>
            <a:r>
              <a:rPr lang="en-US" sz="2600" dirty="0" smtClean="0"/>
              <a:t>Mean time to FU scan was 20.8 ± 12 hours</a:t>
            </a:r>
          </a:p>
          <a:p>
            <a:pPr lvl="1"/>
            <a:r>
              <a:rPr lang="en-US" sz="2800" dirty="0" smtClean="0"/>
              <a:t>13 had another CT beyond 48 hours showing infarct and ‘peak’ edema (1 only post-DHC)</a:t>
            </a:r>
          </a:p>
          <a:p>
            <a:r>
              <a:rPr lang="en-US" sz="2800" dirty="0" smtClean="0"/>
              <a:t>7 (25%) developed malignant edema </a:t>
            </a:r>
          </a:p>
          <a:p>
            <a:pPr lvl="1"/>
            <a:r>
              <a:rPr lang="en-US" sz="2800" dirty="0" smtClean="0"/>
              <a:t>need for osmotic therapy, hemicraniectomy or decline in GCS associated with ≥ 5mm of MLS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577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37085337"/>
              </p:ext>
            </p:extLst>
          </p:nvPr>
        </p:nvGraphicFramePr>
        <p:xfrm>
          <a:off x="228600" y="1143000"/>
          <a:ext cx="80772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61094366"/>
              </p:ext>
            </p:extLst>
          </p:nvPr>
        </p:nvGraphicFramePr>
        <p:xfrm>
          <a:off x="228600" y="3952080"/>
          <a:ext cx="8077200" cy="2753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 smtClean="0"/>
              <a:t>Dynamic CSF Changes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1295400" y="3818137"/>
            <a:ext cx="878810" cy="294481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4337611" y="3818139"/>
            <a:ext cx="878810" cy="29447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6934200" y="3804901"/>
            <a:ext cx="1259810" cy="31442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218504" y="3798192"/>
            <a:ext cx="1032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Baseline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4260715" y="3818137"/>
            <a:ext cx="1032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24-hr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34200" y="3799522"/>
            <a:ext cx="133670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smtClean="0"/>
              <a:t>Peak Edema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2040507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426"/>
          <a:stretch/>
        </p:blipFill>
        <p:spPr bwMode="auto">
          <a:xfrm>
            <a:off x="5100565" y="4007227"/>
            <a:ext cx="3324032" cy="2412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Δ</a:t>
            </a:r>
            <a:r>
              <a:rPr lang="en-US" dirty="0" smtClean="0"/>
              <a:t>CSF</a:t>
            </a:r>
            <a:r>
              <a:rPr lang="en-US" baseline="-25000" dirty="0" smtClean="0"/>
              <a:t>24hr</a:t>
            </a:r>
            <a:r>
              <a:rPr lang="en-US" dirty="0" smtClean="0"/>
              <a:t> as a marker of edema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3812" y="1602882"/>
            <a:ext cx="4492988" cy="4821954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Peak MLS correlated with:</a:t>
            </a:r>
          </a:p>
          <a:p>
            <a:pPr lvl="1"/>
            <a:r>
              <a:rPr lang="el-GR" dirty="0" smtClean="0"/>
              <a:t>Δ</a:t>
            </a:r>
            <a:r>
              <a:rPr lang="en-US" dirty="0" smtClean="0"/>
              <a:t>CSF</a:t>
            </a:r>
            <a:r>
              <a:rPr lang="en-US" baseline="-25000" dirty="0" smtClean="0"/>
              <a:t>24hr</a:t>
            </a:r>
            <a:r>
              <a:rPr lang="en-US" dirty="0" smtClean="0"/>
              <a:t> (r=0.75, p=0.01)</a:t>
            </a:r>
          </a:p>
          <a:p>
            <a:pPr lvl="1"/>
            <a:r>
              <a:rPr lang="en-US" dirty="0" smtClean="0"/>
              <a:t>Hypodensity </a:t>
            </a:r>
            <a:r>
              <a:rPr lang="en-US" dirty="0"/>
              <a:t>volume (</a:t>
            </a:r>
            <a:r>
              <a:rPr lang="en-US" dirty="0" smtClean="0"/>
              <a:t>r=0.75)</a:t>
            </a:r>
            <a:endParaRPr lang="en-US" dirty="0"/>
          </a:p>
          <a:p>
            <a:pPr lvl="1"/>
            <a:r>
              <a:rPr lang="el-GR" dirty="0" smtClean="0"/>
              <a:t>Δ</a:t>
            </a:r>
            <a:r>
              <a:rPr lang="en-US" dirty="0" smtClean="0"/>
              <a:t>%CSF (r=0.86, p=0.002)</a:t>
            </a:r>
          </a:p>
          <a:p>
            <a:pPr lvl="2"/>
            <a:r>
              <a:rPr lang="en-US" dirty="0" smtClean="0"/>
              <a:t>Even after controlling for infarct volume (r=0.76, p=0.02)</a:t>
            </a:r>
          </a:p>
          <a:p>
            <a:r>
              <a:rPr lang="en-US" dirty="0" smtClean="0"/>
              <a:t>Greater </a:t>
            </a:r>
            <a:r>
              <a:rPr lang="el-GR" dirty="0"/>
              <a:t>Δ</a:t>
            </a:r>
            <a:r>
              <a:rPr lang="en-US" dirty="0" smtClean="0"/>
              <a:t>CSF</a:t>
            </a:r>
            <a:r>
              <a:rPr lang="en-US" baseline="-25000" dirty="0" smtClean="0"/>
              <a:t>24hr</a:t>
            </a:r>
            <a:r>
              <a:rPr lang="en-US" dirty="0" smtClean="0"/>
              <a:t> in those with subsequent clinical deterioration from edema</a:t>
            </a:r>
          </a:p>
          <a:p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823733" y="1252961"/>
            <a:ext cx="3543395" cy="2740715"/>
            <a:chOff x="1472360" y="3270463"/>
            <a:chExt cx="3543395" cy="2740715"/>
          </a:xfrm>
        </p:grpSpPr>
        <p:pic>
          <p:nvPicPr>
            <p:cNvPr id="7" name="Picture 5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0869" t="8950" r="24717" b="9864"/>
            <a:stretch/>
          </p:blipFill>
          <p:spPr bwMode="auto">
            <a:xfrm>
              <a:off x="1971019" y="3643216"/>
              <a:ext cx="3044736" cy="20096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2740597" y="5749568"/>
              <a:ext cx="16033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/>
                <a:t>Peak Midline Shift (mm)</a:t>
              </a:r>
              <a:endParaRPr lang="en-US" sz="11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83032" y="5582501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/>
                <a:t>5</a:t>
              </a:r>
              <a:endParaRPr lang="en-US" sz="9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249782" y="558250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/>
                <a:t>10</a:t>
              </a:r>
              <a:endParaRPr lang="en-US" sz="9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45107" y="558250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/>
                <a:t>15</a:t>
              </a:r>
              <a:endParaRPr lang="en-US" sz="9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630907" y="558250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/>
                <a:t>20</a:t>
              </a:r>
              <a:endParaRPr lang="en-US" sz="9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54107" y="3535494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/>
                <a:t>0</a:t>
              </a:r>
              <a:endParaRPr lang="en-US" sz="9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49332" y="5482473"/>
              <a:ext cx="39305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/>
                <a:t>-100</a:t>
              </a:r>
              <a:endParaRPr lang="en-US" sz="9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472360" y="3620384"/>
              <a:ext cx="353943" cy="2007922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en-US" sz="1100" b="1" dirty="0" smtClean="0"/>
                <a:t>24-hr Change in CSF Volume (ml)</a:t>
              </a:r>
              <a:endParaRPr lang="en-US" sz="11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90461" y="4470682"/>
              <a:ext cx="33534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/>
                <a:t>-50</a:t>
              </a:r>
              <a:endParaRPr lang="en-US" sz="900" dirty="0"/>
            </a:p>
          </p:txBody>
        </p:sp>
        <p:pic>
          <p:nvPicPr>
            <p:cNvPr id="17" name="Picture 5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9900" t="30554" r="57276" b="64395"/>
            <a:stretch/>
          </p:blipFill>
          <p:spPr bwMode="auto">
            <a:xfrm>
              <a:off x="3393781" y="3461168"/>
              <a:ext cx="198764" cy="1925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5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3521" t="26766" r="84135" b="67763"/>
            <a:stretch/>
          </p:blipFill>
          <p:spPr bwMode="auto">
            <a:xfrm>
              <a:off x="3441791" y="3270463"/>
              <a:ext cx="165008" cy="2086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3625984" y="3273884"/>
              <a:ext cx="12650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/>
                <a:t>-  clinical deterioration</a:t>
              </a:r>
            </a:p>
            <a:p>
              <a:r>
                <a:rPr lang="en-US" sz="900" dirty="0"/>
                <a:t>+ </a:t>
              </a:r>
              <a:r>
                <a:rPr lang="en-US" sz="900" dirty="0" smtClean="0"/>
                <a:t> clinical deterioration</a:t>
              </a:r>
              <a:endParaRPr lang="en-US" sz="9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276643" y="3750219"/>
              <a:ext cx="65434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/>
                <a:t>R</a:t>
              </a:r>
              <a:r>
                <a:rPr lang="en-US" sz="900" baseline="30000" dirty="0" smtClean="0"/>
                <a:t>2</a:t>
              </a:r>
              <a:r>
                <a:rPr lang="en-US" sz="900" dirty="0" smtClean="0"/>
                <a:t> = 0.535</a:t>
              </a:r>
              <a:endParaRPr lang="en-US" sz="900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363687" y="4128699"/>
            <a:ext cx="1225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P=0.07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363687" y="4405698"/>
            <a:ext cx="1225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Mann-Whitney</a:t>
            </a:r>
            <a:endParaRPr lang="en-US" sz="1400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6434144" y="4405698"/>
            <a:ext cx="98405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338954" y="6581001"/>
            <a:ext cx="3011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Malignant Edema</a:t>
            </a:r>
            <a:endParaRPr lang="en-US" sz="1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6067350" y="6370538"/>
            <a:ext cx="3353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NO</a:t>
            </a:r>
            <a:endParaRPr lang="en-US" sz="900" dirty="0"/>
          </a:p>
        </p:txBody>
      </p:sp>
      <p:sp>
        <p:nvSpPr>
          <p:cNvPr id="32" name="TextBox 31"/>
          <p:cNvSpPr txBox="1"/>
          <p:nvPr/>
        </p:nvSpPr>
        <p:spPr>
          <a:xfrm>
            <a:off x="7413018" y="6369278"/>
            <a:ext cx="3497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YES</a:t>
            </a:r>
            <a:endParaRPr lang="en-US" sz="900" dirty="0"/>
          </a:p>
        </p:txBody>
      </p:sp>
      <p:sp>
        <p:nvSpPr>
          <p:cNvPr id="33" name="TextBox 32"/>
          <p:cNvSpPr txBox="1"/>
          <p:nvPr/>
        </p:nvSpPr>
        <p:spPr>
          <a:xfrm>
            <a:off x="4823732" y="4159180"/>
            <a:ext cx="353943" cy="202395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n-US" sz="1100" b="1" dirty="0" smtClean="0"/>
              <a:t>% Change in CSF Volume at 24-hr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xmlns="" val="168163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Grant</a:t>
            </a:r>
            <a:r>
              <a:rPr lang="en-US" dirty="0" smtClean="0"/>
              <a:t>: Genetics of Edema </a:t>
            </a:r>
            <a:r>
              <a:rPr lang="en-US" sz="3600" i="1" dirty="0" smtClean="0"/>
              <a:t>(Request for Collaboration)</a:t>
            </a:r>
            <a:endParaRPr lang="en-US" sz="3600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1600200"/>
            <a:ext cx="8001000" cy="4800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Aim #1: Quantify kinetics of cerebral edema in a cohort of acute ischemic stroke patients</a:t>
            </a:r>
          </a:p>
          <a:p>
            <a:r>
              <a:rPr lang="en-US" sz="2400" dirty="0" smtClean="0"/>
              <a:t>Aim #2: Identify </a:t>
            </a:r>
            <a:r>
              <a:rPr lang="en-US" sz="2400" dirty="0"/>
              <a:t>genetic influences on severity of </a:t>
            </a:r>
            <a:r>
              <a:rPr lang="en-US" sz="2400" dirty="0" smtClean="0"/>
              <a:t>edema</a:t>
            </a:r>
          </a:p>
          <a:p>
            <a:pPr lvl="1"/>
            <a:r>
              <a:rPr lang="en-US" sz="2400" dirty="0" smtClean="0"/>
              <a:t>Use </a:t>
            </a:r>
            <a:r>
              <a:rPr lang="el-GR" sz="2400" dirty="0"/>
              <a:t>Δ</a:t>
            </a:r>
            <a:r>
              <a:rPr lang="en-US" sz="2400" dirty="0"/>
              <a:t>CSF</a:t>
            </a:r>
            <a:r>
              <a:rPr lang="en-US" sz="2400" baseline="-25000" dirty="0"/>
              <a:t>24hr</a:t>
            </a:r>
            <a:r>
              <a:rPr lang="en-US" sz="2400" dirty="0"/>
              <a:t> </a:t>
            </a:r>
            <a:r>
              <a:rPr lang="en-US" sz="2400" dirty="0" smtClean="0"/>
              <a:t> as quantitative </a:t>
            </a:r>
            <a:r>
              <a:rPr lang="en-US" sz="2400" dirty="0" err="1" smtClean="0"/>
              <a:t>endophenotype</a:t>
            </a:r>
            <a:endParaRPr lang="en-US" sz="2400" dirty="0" smtClean="0"/>
          </a:p>
          <a:p>
            <a:pPr lvl="1"/>
            <a:endParaRPr lang="en-US" sz="2400" dirty="0"/>
          </a:p>
          <a:p>
            <a:r>
              <a:rPr lang="en-US" sz="2400" dirty="0" smtClean="0"/>
              <a:t>Utilizes readily available </a:t>
            </a:r>
            <a:r>
              <a:rPr lang="en-US" sz="2400" u="sng" dirty="0" smtClean="0"/>
              <a:t>CT scans</a:t>
            </a:r>
            <a:r>
              <a:rPr lang="en-US" sz="2400" dirty="0" smtClean="0"/>
              <a:t> to quantify edema</a:t>
            </a:r>
          </a:p>
          <a:p>
            <a:pPr lvl="1"/>
            <a:r>
              <a:rPr lang="en-US" dirty="0" smtClean="0"/>
              <a:t>Majority of stroke (esp. </a:t>
            </a:r>
            <a:r>
              <a:rPr lang="en-US" dirty="0" err="1" smtClean="0"/>
              <a:t>tPA</a:t>
            </a:r>
            <a:r>
              <a:rPr lang="en-US" dirty="0" smtClean="0"/>
              <a:t> Rx) patients get repeat CT at 24-hours</a:t>
            </a:r>
          </a:p>
          <a:p>
            <a:pPr lvl="1"/>
            <a:r>
              <a:rPr lang="en-US" dirty="0" smtClean="0"/>
              <a:t>Those with edema / deterioration often get further imaging</a:t>
            </a:r>
          </a:p>
          <a:p>
            <a:r>
              <a:rPr lang="en-US" sz="2400" dirty="0" smtClean="0"/>
              <a:t>Two-center GWAS of 1,000 stroke patients: genotyped and otherwise phenotyped – imaging analysis underway</a:t>
            </a:r>
          </a:p>
          <a:p>
            <a:pPr lvl="1"/>
            <a:r>
              <a:rPr lang="en-US" sz="2400" dirty="0" smtClean="0"/>
              <a:t>Cohort growing with ongoing NIH funding (R01NS085419)</a:t>
            </a:r>
          </a:p>
          <a:p>
            <a:pPr lvl="1"/>
            <a:r>
              <a:rPr lang="en-US" sz="2400" dirty="0" smtClean="0"/>
              <a:t>Estimate that 60-65% will meet criteria for edema study</a:t>
            </a:r>
          </a:p>
        </p:txBody>
      </p:sp>
    </p:spTree>
    <p:extLst>
      <p:ext uri="{BB962C8B-B14F-4D97-AF65-F5344CB8AC3E}">
        <p14:creationId xmlns:p14="http://schemas.microsoft.com/office/powerpoint/2010/main" xmlns="" val="109806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696200" cy="1143000"/>
          </a:xfrm>
        </p:spPr>
        <p:txBody>
          <a:bodyPr anchor="ctr"/>
          <a:lstStyle/>
          <a:p>
            <a:r>
              <a:rPr lang="en-US" sz="4000" dirty="0" smtClean="0"/>
              <a:t>Aim #1:</a:t>
            </a:r>
            <a:r>
              <a:rPr lang="en-US" sz="4400" dirty="0" smtClean="0"/>
              <a:t> </a:t>
            </a:r>
            <a:r>
              <a:rPr lang="en-US" sz="4000" dirty="0" smtClean="0"/>
              <a:t>Automated Image Analysis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77724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High throughput required to obtain CSF volumes at 2+ time points in 1000+ patients</a:t>
            </a:r>
          </a:p>
          <a:p>
            <a:r>
              <a:rPr lang="en-US" dirty="0" smtClean="0"/>
              <a:t>Working with UNC to develop automated image analysis algorithm to accurately delineate CSF spaces from CT scans</a:t>
            </a:r>
          </a:p>
          <a:p>
            <a:pPr lvl="1"/>
            <a:r>
              <a:rPr lang="en-US" dirty="0" smtClean="0"/>
              <a:t>Utilizes machine-learning approach to segmentation with Random Forest classifier and extraction of </a:t>
            </a:r>
            <a:r>
              <a:rPr lang="en-US" dirty="0" err="1" smtClean="0"/>
              <a:t>Haar</a:t>
            </a:r>
            <a:r>
              <a:rPr lang="en-US" dirty="0" smtClean="0"/>
              <a:t>-like features</a:t>
            </a:r>
          </a:p>
          <a:p>
            <a:pPr lvl="1"/>
            <a:r>
              <a:rPr lang="en-US" dirty="0" smtClean="0"/>
              <a:t>Tested on pilot training set with Dice ratio of 72±9% (compared to Hounsfield thresholding method (51±17%, p&lt;0.001)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u="sng" dirty="0" smtClean="0"/>
              <a:t>Pipeline</a:t>
            </a:r>
            <a:r>
              <a:rPr lang="en-US" dirty="0" smtClean="0"/>
              <a:t>: able to import and deidentify serial CT scans from multiple sites using CNDA (Central Neuroimaging Data Archive)</a:t>
            </a:r>
            <a:endParaRPr lang="en-US" dirty="0"/>
          </a:p>
        </p:txBody>
      </p:sp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1600" y="3733350"/>
            <a:ext cx="4115700" cy="2057850"/>
          </a:xfrm>
          <a:prstGeom prst="rect">
            <a:avLst/>
          </a:prstGeom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5000" y="4572001"/>
            <a:ext cx="219456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592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7620000" cy="1143000"/>
          </a:xfrm>
        </p:spPr>
        <p:txBody>
          <a:bodyPr anchor="t"/>
          <a:lstStyle/>
          <a:p>
            <a:r>
              <a:rPr lang="en-US" dirty="0" smtClean="0"/>
              <a:t>Aim #2: Genomic Analyses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7620000" cy="4800600"/>
          </a:xfrm>
        </p:spPr>
        <p:txBody>
          <a:bodyPr/>
          <a:lstStyle/>
          <a:p>
            <a:r>
              <a:rPr lang="en-US" dirty="0" smtClean="0"/>
              <a:t>Quantitative </a:t>
            </a:r>
            <a:r>
              <a:rPr lang="en-US" dirty="0" err="1" smtClean="0"/>
              <a:t>endophenotype</a:t>
            </a:r>
            <a:r>
              <a:rPr lang="en-US" dirty="0" smtClean="0"/>
              <a:t> provides more power than regular case-control approach</a:t>
            </a:r>
          </a:p>
          <a:p>
            <a:r>
              <a:rPr lang="en-US" dirty="0" smtClean="0"/>
              <a:t>Incorporate approaches to identify rare coding variants</a:t>
            </a:r>
          </a:p>
          <a:p>
            <a:pPr lvl="1"/>
            <a:r>
              <a:rPr lang="en-US" dirty="0" smtClean="0"/>
              <a:t>SKAT combined with </a:t>
            </a:r>
            <a:r>
              <a:rPr lang="en-US" dirty="0" err="1" smtClean="0"/>
              <a:t>exome</a:t>
            </a:r>
            <a:r>
              <a:rPr lang="en-US" dirty="0" smtClean="0"/>
              <a:t>-chip arrays</a:t>
            </a:r>
          </a:p>
          <a:p>
            <a:pPr lvl="1"/>
            <a:r>
              <a:rPr lang="en-US" dirty="0" smtClean="0"/>
              <a:t>Moderately large effect size can be detected</a:t>
            </a:r>
          </a:p>
          <a:p>
            <a:r>
              <a:rPr lang="en-US" dirty="0" smtClean="0"/>
              <a:t>Accrue replication cohort with ongoing subject enrollment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9560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467600" cy="1143000"/>
          </a:xfrm>
        </p:spPr>
        <p:txBody>
          <a:bodyPr/>
          <a:lstStyle/>
          <a:p>
            <a:r>
              <a:rPr lang="en-US" dirty="0" smtClean="0"/>
              <a:t>Collaborators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-US" sz="2800" u="sng" dirty="0" smtClean="0"/>
              <a:t>Washington University in St. Louis</a:t>
            </a:r>
          </a:p>
          <a:p>
            <a:r>
              <a:rPr lang="en-US" sz="2800" dirty="0" smtClean="0"/>
              <a:t>Jin-Moo Lee, Laura Heitsch, Carlos Cruchaga</a:t>
            </a:r>
          </a:p>
          <a:p>
            <a:r>
              <a:rPr lang="en-US" sz="2800" dirty="0" smtClean="0"/>
              <a:t>Kristy Yuan, Tobias Kulik</a:t>
            </a:r>
          </a:p>
          <a:p>
            <a:r>
              <a:rPr lang="en-US" sz="2800" u="sng" dirty="0" smtClean="0"/>
              <a:t>University of North Carolina</a:t>
            </a:r>
            <a:endParaRPr lang="en-US" sz="2800" dirty="0" smtClean="0"/>
          </a:p>
          <a:p>
            <a:r>
              <a:rPr lang="en-US" sz="2800" dirty="0" smtClean="0"/>
              <a:t>Hongyu An, Yasheng Chen</a:t>
            </a:r>
          </a:p>
          <a:p>
            <a:r>
              <a:rPr lang="en-US" sz="2800" u="sng" dirty="0" err="1" smtClean="0"/>
              <a:t>Vall</a:t>
            </a:r>
            <a:r>
              <a:rPr lang="en-US" sz="2800" u="sng" dirty="0" smtClean="0"/>
              <a:t> </a:t>
            </a:r>
            <a:r>
              <a:rPr lang="en-US" sz="2800" u="sng" dirty="0" err="1" smtClean="0"/>
              <a:t>d’Hebron</a:t>
            </a:r>
            <a:r>
              <a:rPr lang="en-US" sz="2800" u="sng" dirty="0" smtClean="0"/>
              <a:t> Research Institute, Barcelona</a:t>
            </a:r>
            <a:endParaRPr lang="en-US" sz="2800" dirty="0" smtClean="0"/>
          </a:p>
          <a:p>
            <a:r>
              <a:rPr lang="en-US" sz="2800" dirty="0" smtClean="0"/>
              <a:t>Joan Montaner, Israel Fernandez, Caty Carrera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96252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need your help!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2"/>
          </p:nvPr>
        </p:nvSpPr>
        <p:spPr>
          <a:xfrm>
            <a:off x="609600" y="1536192"/>
            <a:ext cx="7467600" cy="4590288"/>
          </a:xfrm>
        </p:spPr>
        <p:txBody>
          <a:bodyPr anchor="t">
            <a:normAutofit/>
          </a:bodyPr>
          <a:lstStyle/>
          <a:p>
            <a:pPr marL="114300" indent="0">
              <a:buNone/>
            </a:pPr>
            <a:r>
              <a:rPr lang="en-US" sz="2400" dirty="0" smtClean="0"/>
              <a:t>Inclusion Criteria</a:t>
            </a:r>
          </a:p>
          <a:p>
            <a:r>
              <a:rPr lang="en-US" sz="2400" dirty="0" smtClean="0"/>
              <a:t>Acute ischemic stroke with blood samples</a:t>
            </a:r>
          </a:p>
          <a:p>
            <a:r>
              <a:rPr lang="en-US" sz="2400" dirty="0" smtClean="0"/>
              <a:t>NIHSS ≥ 8 (± </a:t>
            </a:r>
            <a:r>
              <a:rPr lang="en-US" sz="2400" dirty="0" err="1" smtClean="0"/>
              <a:t>tPA</a:t>
            </a:r>
            <a:r>
              <a:rPr lang="en-US" sz="2400" dirty="0" smtClean="0"/>
              <a:t> Rx)</a:t>
            </a:r>
          </a:p>
          <a:p>
            <a:r>
              <a:rPr lang="en-US" sz="2400" dirty="0" smtClean="0"/>
              <a:t>CT scans:</a:t>
            </a:r>
          </a:p>
          <a:p>
            <a:pPr lvl="1"/>
            <a:r>
              <a:rPr lang="en-US" sz="2000" dirty="0" smtClean="0"/>
              <a:t>Baseline CT within 6 hours of stroke onset</a:t>
            </a:r>
          </a:p>
          <a:p>
            <a:pPr lvl="1"/>
            <a:r>
              <a:rPr lang="en-US" sz="2000" dirty="0" smtClean="0"/>
              <a:t>Repeat CT at 24 </a:t>
            </a:r>
            <a:r>
              <a:rPr lang="en-US" sz="2000" dirty="0"/>
              <a:t>± 12 </a:t>
            </a:r>
            <a:r>
              <a:rPr lang="en-US" sz="2000" dirty="0" smtClean="0"/>
              <a:t>hours (with hemispheric infarction)</a:t>
            </a:r>
          </a:p>
          <a:p>
            <a:pPr lvl="1"/>
            <a:r>
              <a:rPr lang="en-US" sz="2000" dirty="0" smtClean="0"/>
              <a:t>All follow-up CT scans</a:t>
            </a:r>
          </a:p>
          <a:p>
            <a:r>
              <a:rPr lang="en-US" dirty="0" smtClean="0"/>
              <a:t>At this point we only need:</a:t>
            </a:r>
          </a:p>
          <a:p>
            <a:pPr lvl="1"/>
            <a:r>
              <a:rPr lang="en-US" dirty="0" smtClean="0"/>
              <a:t># of patients currently available with above data</a:t>
            </a:r>
          </a:p>
          <a:p>
            <a:pPr lvl="1"/>
            <a:r>
              <a:rPr lang="en-US" dirty="0" smtClean="0"/>
              <a:t># of patients accruing per month with above data</a:t>
            </a:r>
          </a:p>
        </p:txBody>
      </p:sp>
      <p:pic>
        <p:nvPicPr>
          <p:cNvPr id="12" name="Picture 2" descr="C:\Users\dharr\AppData\Local\Microsoft\Windows\Temporary Internet Files\Content.IE5\0T9ULJQE\MC90005492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60000">
            <a:off x="6382303" y="32594"/>
            <a:ext cx="1897955" cy="237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8019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Outliers of Edema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686"/>
          <a:stretch/>
        </p:blipFill>
        <p:spPr bwMode="auto">
          <a:xfrm>
            <a:off x="1676400" y="1600200"/>
            <a:ext cx="5202195" cy="4774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794385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4955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98" t="8090" b="6461"/>
          <a:stretch/>
        </p:blipFill>
        <p:spPr bwMode="auto">
          <a:xfrm>
            <a:off x="685800" y="1447800"/>
            <a:ext cx="6629400" cy="5082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05200" y="5867400"/>
            <a:ext cx="16033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Peak Midline Shift (mm)</a:t>
            </a:r>
            <a:endParaRPr lang="en-US" sz="1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6200" y="2938790"/>
            <a:ext cx="353943" cy="166327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100" b="1" dirty="0" smtClean="0"/>
              <a:t>Change in CSF Volume (ml)</a:t>
            </a:r>
            <a:endParaRPr lang="en-US" sz="11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22496" y="1524000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0</a:t>
            </a:r>
            <a:endParaRPr lang="en-US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799289" y="5089341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-100</a:t>
            </a:r>
            <a:endParaRPr lang="en-US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795594" y="3276600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-50</a:t>
            </a:r>
            <a:endParaRPr lang="en-US" sz="1000" dirty="0"/>
          </a:p>
        </p:txBody>
      </p:sp>
      <p:grpSp>
        <p:nvGrpSpPr>
          <p:cNvPr id="10" name="Group 9"/>
          <p:cNvGrpSpPr/>
          <p:nvPr/>
        </p:nvGrpSpPr>
        <p:grpSpPr>
          <a:xfrm>
            <a:off x="4926656" y="3944570"/>
            <a:ext cx="3461838" cy="2923032"/>
            <a:chOff x="4952782" y="3902342"/>
            <a:chExt cx="3461838" cy="2923032"/>
          </a:xfrm>
        </p:grpSpPr>
        <p:pic>
          <p:nvPicPr>
            <p:cNvPr id="11" name="Picture 10" descr="Screen Clippi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62759" y="3949589"/>
              <a:ext cx="3441884" cy="2875785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4952782" y="3902342"/>
              <a:ext cx="34618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/>
                <a:t>Battey</a:t>
              </a:r>
              <a:r>
                <a:rPr lang="en-US" sz="1200" dirty="0" smtClean="0"/>
                <a:t> TWK, et al. </a:t>
              </a:r>
              <a:r>
                <a:rPr lang="en-US" sz="1200" u="sng" dirty="0" smtClean="0"/>
                <a:t>Stroke</a:t>
              </a:r>
              <a:r>
                <a:rPr lang="en-US" sz="1200" dirty="0" smtClean="0"/>
                <a:t> 2014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61266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CSF Volume as a Biomarker of Baseline Cerebral Atrophy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59607504"/>
              </p:ext>
            </p:extLst>
          </p:nvPr>
        </p:nvGraphicFramePr>
        <p:xfrm>
          <a:off x="685800" y="1806574"/>
          <a:ext cx="7848600" cy="4518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09811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467600" cy="1143000"/>
          </a:xfrm>
        </p:spPr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1"/>
            <a:ext cx="7448755" cy="4800600"/>
          </a:xfrm>
        </p:spPr>
        <p:txBody>
          <a:bodyPr anchor="t"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en-US" dirty="0" smtClean="0"/>
              <a:t>Baseline CT within 6 hours of stroke onset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Follow-up CT scan with hemispheric stroke:</a:t>
            </a:r>
          </a:p>
          <a:p>
            <a:pPr lvl="1">
              <a:buFont typeface="+mj-lt"/>
              <a:buAutoNum type="arabicPeriod"/>
            </a:pPr>
            <a:r>
              <a:rPr lang="en-US" dirty="0" smtClean="0"/>
              <a:t>Ideally around 24-hours post-onset</a:t>
            </a:r>
          </a:p>
          <a:p>
            <a:pPr lvl="1">
              <a:buFont typeface="+mj-lt"/>
              <a:buAutoNum type="arabicPeriod"/>
            </a:pPr>
            <a:r>
              <a:rPr lang="en-US" dirty="0" smtClean="0"/>
              <a:t>If available – another at time of maximal swelling (2-5 days)</a:t>
            </a:r>
          </a:p>
          <a:p>
            <a:pPr lvl="1"/>
            <a:r>
              <a:rPr lang="en-US" dirty="0" smtClean="0"/>
              <a:t>Exclude if significant hemorrhagic transformation (PH-1/2)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Clinical data on:</a:t>
            </a:r>
          </a:p>
          <a:p>
            <a:pPr lvl="1">
              <a:buFont typeface="+mj-lt"/>
              <a:buAutoNum type="arabicPeriod"/>
            </a:pPr>
            <a:r>
              <a:rPr lang="en-US" dirty="0" smtClean="0"/>
              <a:t>Age, gender</a:t>
            </a:r>
          </a:p>
          <a:p>
            <a:pPr lvl="1">
              <a:buFont typeface="+mj-lt"/>
              <a:buAutoNum type="arabicPeriod"/>
            </a:pPr>
            <a:r>
              <a:rPr lang="en-US" dirty="0" smtClean="0"/>
              <a:t>Baseline NIHSS (24-hour NIHSS, if available)</a:t>
            </a:r>
          </a:p>
          <a:p>
            <a:pPr lvl="1">
              <a:buFont typeface="+mj-lt"/>
              <a:buAutoNum type="arabicPeriod"/>
            </a:pPr>
            <a:r>
              <a:rPr lang="en-US" dirty="0" err="1" smtClean="0"/>
              <a:t>tPA</a:t>
            </a:r>
            <a:r>
              <a:rPr lang="en-US" dirty="0" smtClean="0"/>
              <a:t> treatment</a:t>
            </a:r>
          </a:p>
          <a:p>
            <a:pPr lvl="1">
              <a:buFont typeface="+mj-lt"/>
              <a:buAutoNum type="arabicPeriod"/>
            </a:pPr>
            <a:r>
              <a:rPr lang="en-US" dirty="0" smtClean="0"/>
              <a:t>Malignant edema: clinical deterioration based on need for hemicraniectomy, or 5mm or more of MLS associated with death, decline in GCS, or need for osmotic therapy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If available: TOAST subtype, recanalization, baseline glucose and other labs</a:t>
            </a:r>
          </a:p>
          <a:p>
            <a:pPr lvl="1">
              <a:buFont typeface="+mj-lt"/>
              <a:buAutoNum type="arabicPeriod"/>
            </a:pPr>
            <a:endParaRPr lang="en-US" dirty="0" smtClean="0"/>
          </a:p>
          <a:p>
            <a:pPr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33301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3340610532"/>
              </p:ext>
            </p:extLst>
          </p:nvPr>
        </p:nvGraphicFramePr>
        <p:xfrm>
          <a:off x="533400" y="609600"/>
          <a:ext cx="7831775" cy="5867400"/>
        </p:xfrm>
        <a:graphic>
          <a:graphicData uri="http://schemas.openxmlformats.org/presentationml/2006/ole">
            <p:oleObj spid="_x0000_s3096" name="Acrobat Document" r:id="rId3" imgW="10078560" imgH="7556400" progId="AcroExch.Document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23420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32564" t="35231" r="37494" b="8151"/>
          <a:stretch>
            <a:fillRect/>
          </a:stretch>
        </p:blipFill>
        <p:spPr bwMode="auto">
          <a:xfrm>
            <a:off x="0" y="961768"/>
            <a:ext cx="2793314" cy="315303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lum bright="12000" contrast="10000"/>
          </a:blip>
          <a:srcRect l="40727" t="33778" r="27515" b="9604"/>
          <a:stretch>
            <a:fillRect/>
          </a:stretch>
        </p:blipFill>
        <p:spPr bwMode="auto">
          <a:xfrm>
            <a:off x="5586628" y="961768"/>
            <a:ext cx="2793314" cy="315303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 cstate="print"/>
          <a:srcRect l="33545" t="33514" r="38324" b="14221"/>
          <a:stretch>
            <a:fillRect/>
          </a:stretch>
        </p:blipFill>
        <p:spPr bwMode="auto">
          <a:xfrm>
            <a:off x="2793314" y="961768"/>
            <a:ext cx="2793314" cy="315303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grpSp>
        <p:nvGrpSpPr>
          <p:cNvPr id="5" name="Group 4"/>
          <p:cNvGrpSpPr/>
          <p:nvPr/>
        </p:nvGrpSpPr>
        <p:grpSpPr>
          <a:xfrm>
            <a:off x="2793314" y="4296196"/>
            <a:ext cx="4598974" cy="2385774"/>
            <a:chOff x="609600" y="2905780"/>
            <a:chExt cx="4598974" cy="238577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0671" t="66515" r="38585" b="17906"/>
            <a:stretch/>
          </p:blipFill>
          <p:spPr>
            <a:xfrm>
              <a:off x="1393087" y="3398520"/>
              <a:ext cx="1219200" cy="132588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0671" t="66742" r="38585" b="17858"/>
            <a:stretch/>
          </p:blipFill>
          <p:spPr>
            <a:xfrm>
              <a:off x="2688487" y="3406140"/>
              <a:ext cx="1219200" cy="131064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697887" y="2905780"/>
              <a:ext cx="5406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3 hrs</a:t>
              </a:r>
              <a:endParaRPr 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35167" y="2905780"/>
              <a:ext cx="6320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48 hrs</a:t>
              </a:r>
              <a:endParaRPr lang="en-US" sz="1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97887" y="4724400"/>
              <a:ext cx="6495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175 cc</a:t>
              </a:r>
              <a:endParaRPr lang="en-US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66419" y="4724400"/>
              <a:ext cx="5581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61 cc</a:t>
              </a:r>
              <a:endParaRPr lang="en-US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33600" y="4983777"/>
              <a:ext cx="10827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B050"/>
                  </a:solidFill>
                </a:rPr>
                <a:t>CSF Volume</a:t>
              </a:r>
              <a:endParaRPr lang="en-US" sz="1400" dirty="0">
                <a:solidFill>
                  <a:srgbClr val="00B05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9600" y="2905780"/>
              <a:ext cx="9383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Time after</a:t>
              </a:r>
            </a:p>
            <a:p>
              <a:pPr algn="ctr"/>
              <a:r>
                <a:rPr lang="en-US" sz="1400" dirty="0" smtClean="0"/>
                <a:t>onset</a:t>
              </a:r>
              <a:endParaRPr lang="en-US" sz="1400" dirty="0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8131" t="66548" r="50977" b="18088"/>
            <a:stretch/>
          </p:blipFill>
          <p:spPr>
            <a:xfrm>
              <a:off x="3962400" y="3398520"/>
              <a:ext cx="1246173" cy="1318260"/>
            </a:xfrm>
            <a:prstGeom prst="rect">
              <a:avLst/>
            </a:prstGeom>
          </p:spPr>
        </p:pic>
        <p:sp>
          <p:nvSpPr>
            <p:cNvPr id="15" name="Right Brace 14"/>
            <p:cNvSpPr/>
            <p:nvPr/>
          </p:nvSpPr>
          <p:spPr>
            <a:xfrm rot="16200000">
              <a:off x="3848035" y="2002441"/>
              <a:ext cx="195590" cy="2525488"/>
            </a:xfrm>
            <a:prstGeom prst="rightBrac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91000" y="4758154"/>
              <a:ext cx="7429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C00000"/>
                  </a:solidFill>
                </a:rPr>
                <a:t>Infarct</a:t>
              </a:r>
            </a:p>
            <a:p>
              <a:pPr algn="ctr"/>
              <a:r>
                <a:rPr lang="en-US" sz="1400" dirty="0" smtClean="0">
                  <a:solidFill>
                    <a:srgbClr val="C00000"/>
                  </a:solidFill>
                </a:rPr>
                <a:t>Volume</a:t>
              </a:r>
              <a:endParaRPr lang="en-US" sz="14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603235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3218486"/>
              </p:ext>
            </p:extLst>
          </p:nvPr>
        </p:nvGraphicFramePr>
        <p:xfrm>
          <a:off x="533400" y="1447800"/>
          <a:ext cx="77724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9123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CSF Dynamics with Evolving Edema</a:t>
            </a:r>
            <a:endParaRPr lang="en-US" sz="4000" dirty="0"/>
          </a:p>
        </p:txBody>
      </p:sp>
      <p:pic>
        <p:nvPicPr>
          <p:cNvPr id="5" name="Content Placeholder 6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1589612"/>
            <a:ext cx="7587276" cy="488738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75325" y="1589612"/>
            <a:ext cx="7927685" cy="4887388"/>
            <a:chOff x="247142" y="1905000"/>
            <a:chExt cx="5786765" cy="3526323"/>
          </a:xfrm>
        </p:grpSpPr>
        <p:pic>
          <p:nvPicPr>
            <p:cNvPr id="7" name="Picture 6" descr="Cerebral edema with Rx DKA_1_8.jpg"/>
            <p:cNvPicPr>
              <a:picLocks noChangeAspect="1"/>
            </p:cNvPicPr>
            <p:nvPr/>
          </p:nvPicPr>
          <p:blipFill>
            <a:blip r:embed="rId4" cstate="print"/>
            <a:srcRect l="7055" r="8289"/>
            <a:stretch>
              <a:fillRect/>
            </a:stretch>
          </p:blipFill>
          <p:spPr>
            <a:xfrm>
              <a:off x="3066542" y="1905000"/>
              <a:ext cx="2967365" cy="3505200"/>
            </a:xfrm>
            <a:prstGeom prst="rect">
              <a:avLst/>
            </a:prstGeom>
          </p:spPr>
        </p:pic>
        <p:pic>
          <p:nvPicPr>
            <p:cNvPr id="8" name="Picture 7" descr="Cerebral edema with Rx DKA_1_11.jpg"/>
            <p:cNvPicPr>
              <a:picLocks noChangeAspect="1"/>
            </p:cNvPicPr>
            <p:nvPr/>
          </p:nvPicPr>
          <p:blipFill>
            <a:blip r:embed="rId5" cstate="print"/>
            <a:srcRect l="9406" r="10641"/>
            <a:stretch>
              <a:fillRect/>
            </a:stretch>
          </p:blipFill>
          <p:spPr>
            <a:xfrm>
              <a:off x="247142" y="1905000"/>
              <a:ext cx="2819400" cy="35263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62858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7671</TotalTime>
  <Words>1892</Words>
  <Application>Microsoft Office PowerPoint</Application>
  <PresentationFormat>On-screen Show (4:3)</PresentationFormat>
  <Paragraphs>227</Paragraphs>
  <Slides>22</Slides>
  <Notes>8</Notes>
  <HiddenSlides>3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Adjacency</vt:lpstr>
      <vt:lpstr>Acrobat Document</vt:lpstr>
      <vt:lpstr>CSF Volumetric Change as a Quantitative Endophenotype of Cerebral Edema after Stroke</vt:lpstr>
      <vt:lpstr>Cerebral Edema after Hemispheric Stroke</vt:lpstr>
      <vt:lpstr>Imaging Biomarkers of Cerebral Edema</vt:lpstr>
      <vt:lpstr>Slide 4</vt:lpstr>
      <vt:lpstr>Using Dynamic CSF Volumetrics as a Biomarker of Edema Severity</vt:lpstr>
      <vt:lpstr>Slide 6</vt:lpstr>
      <vt:lpstr>Preliminary Data: ΔCSF volume 24-hr</vt:lpstr>
      <vt:lpstr>Dynamic CSF Changes</vt:lpstr>
      <vt:lpstr>ΔCSF24hr as a marker of edema</vt:lpstr>
      <vt:lpstr>Grant: Genetics of Edema (Request for Collaboration)</vt:lpstr>
      <vt:lpstr>Aim #1: Automated Image Analysis</vt:lpstr>
      <vt:lpstr>Aim #2: Genomic Analyses</vt:lpstr>
      <vt:lpstr>Collaborators</vt:lpstr>
      <vt:lpstr>We need your help!</vt:lpstr>
      <vt:lpstr>Outliers of Edema</vt:lpstr>
      <vt:lpstr>Slide 16</vt:lpstr>
      <vt:lpstr>CSF Volume as a Biomarker of Baseline Cerebral Atrophy</vt:lpstr>
      <vt:lpstr>Data</vt:lpstr>
      <vt:lpstr>Slide 19</vt:lpstr>
      <vt:lpstr>Slide 20</vt:lpstr>
      <vt:lpstr>Slide 21</vt:lpstr>
      <vt:lpstr>CSF Dynamics with Evolving Edema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CSF Volumetric Change  as an Endophenotype of Cerebral Edema</dc:title>
  <dc:creator>Raj Dhar</dc:creator>
  <cp:lastModifiedBy>Stephen Bevan</cp:lastModifiedBy>
  <cp:revision>49</cp:revision>
  <dcterms:created xsi:type="dcterms:W3CDTF">2014-10-25T19:45:01Z</dcterms:created>
  <dcterms:modified xsi:type="dcterms:W3CDTF">2014-12-08T11:29:01Z</dcterms:modified>
</cp:coreProperties>
</file>