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9" r:id="rId1"/>
  </p:sldMasterIdLst>
  <p:notesMasterIdLst>
    <p:notesMasterId r:id="rId35"/>
  </p:notesMasterIdLst>
  <p:handoutMasterIdLst>
    <p:handoutMasterId r:id="rId36"/>
  </p:handoutMasterIdLst>
  <p:sldIdLst>
    <p:sldId id="387" r:id="rId2"/>
    <p:sldId id="388" r:id="rId3"/>
    <p:sldId id="261" r:id="rId4"/>
    <p:sldId id="258" r:id="rId5"/>
    <p:sldId id="259" r:id="rId6"/>
    <p:sldId id="266" r:id="rId7"/>
    <p:sldId id="373" r:id="rId8"/>
    <p:sldId id="370" r:id="rId9"/>
    <p:sldId id="371" r:id="rId10"/>
    <p:sldId id="368" r:id="rId11"/>
    <p:sldId id="383" r:id="rId12"/>
    <p:sldId id="317" r:id="rId13"/>
    <p:sldId id="389" r:id="rId14"/>
    <p:sldId id="337" r:id="rId15"/>
    <p:sldId id="336" r:id="rId16"/>
    <p:sldId id="338" r:id="rId17"/>
    <p:sldId id="380" r:id="rId18"/>
    <p:sldId id="385" r:id="rId19"/>
    <p:sldId id="367" r:id="rId20"/>
    <p:sldId id="386" r:id="rId21"/>
    <p:sldId id="390" r:id="rId22"/>
    <p:sldId id="391" r:id="rId23"/>
    <p:sldId id="393" r:id="rId24"/>
    <p:sldId id="392" r:id="rId25"/>
    <p:sldId id="394" r:id="rId26"/>
    <p:sldId id="397" r:id="rId27"/>
    <p:sldId id="396" r:id="rId28"/>
    <p:sldId id="398" r:id="rId29"/>
    <p:sldId id="399" r:id="rId30"/>
    <p:sldId id="400" r:id="rId31"/>
    <p:sldId id="401" r:id="rId32"/>
    <p:sldId id="404" r:id="rId33"/>
    <p:sldId id="403" r:id="rId34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268A29AB-2530-46E7-B708-5B79E778D38F}">
          <p14:sldIdLst>
            <p14:sldId id="387"/>
            <p14:sldId id="388"/>
            <p14:sldId id="261"/>
            <p14:sldId id="258"/>
            <p14:sldId id="259"/>
            <p14:sldId id="266"/>
            <p14:sldId id="373"/>
            <p14:sldId id="370"/>
            <p14:sldId id="371"/>
            <p14:sldId id="368"/>
            <p14:sldId id="383"/>
            <p14:sldId id="317"/>
            <p14:sldId id="389"/>
            <p14:sldId id="337"/>
            <p14:sldId id="336"/>
            <p14:sldId id="338"/>
            <p14:sldId id="380"/>
            <p14:sldId id="385"/>
          </p14:sldIdLst>
        </p14:section>
        <p14:section name="Untitled Section" id="{2982DA16-116E-49AA-9153-F61CAE85E451}">
          <p14:sldIdLst>
            <p14:sldId id="367"/>
            <p14:sldId id="386"/>
            <p14:sldId id="390"/>
            <p14:sldId id="391"/>
            <p14:sldId id="393"/>
            <p14:sldId id="392"/>
            <p14:sldId id="394"/>
            <p14:sldId id="397"/>
            <p14:sldId id="396"/>
            <p14:sldId id="398"/>
            <p14:sldId id="399"/>
            <p14:sldId id="400"/>
            <p14:sldId id="401"/>
            <p14:sldId id="404"/>
            <p14:sldId id="40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9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526" y="-96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5257800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Class </a:t>
            </a:r>
            <a:r>
              <a:rPr lang="en-US" dirty="0" smtClean="0"/>
              <a:t>12:  Analysis of rare variants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6257925" y="0"/>
            <a:ext cx="105568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r>
              <a:rPr lang="en-US" dirty="0" smtClean="0"/>
              <a:t>4/8/2014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5A62C0B9-DF9C-4FC4-870F-8F7866607D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66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7F500BA7-DE93-4D34-AB2B-61DDFFD76D07}" type="datetimeFigureOut">
              <a:rPr lang="en-US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9" y="4560889"/>
            <a:ext cx="5851525" cy="4319587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F6986C83-1FE4-44AE-8821-10456AC9A4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15011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3D3D7D-C6F2-4094-83FC-FA20C1DD4D0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3D3D7D-C6F2-4094-83FC-FA20C1DD4D0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C3D3D7D-C6F2-4094-83FC-FA20C1DD4D0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CC3C9AA-C053-490A-B8AE-6EC920253100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2158A68-7CDA-4C47-A18B-9F7CB65200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B45514-FFAA-4D7E-A364-072B94BD7737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320C7B3-489B-441B-B3EA-C35ED5B88C8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5663CE-A319-42D7-B90F-718CF5BF3FDD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27B87F4-0A66-47C6-99B6-B96A25969D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fld id="{A3BA57DA-E1B7-4751-9C2A-3C2B03EB8AEA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E6A06D89-30CC-4944-A854-0583EDF2610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>
              <a:defRPr/>
            </a:pPr>
            <a:fld id="{0ABDFD54-581A-40B7-B0F2-1B82ADA22C56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>
              <a:defRPr/>
            </a:pPr>
            <a:fld id="{CEADEB34-4915-4D3A-9EAB-0358115725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70C10D-A218-461C-9CCF-09B763F02897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2A9FACD-B9A7-4C10-821E-9C77D1E59E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B96753-6E1B-45B4-B59C-44804CD65C3B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DDB66FA-6AAD-40BD-879D-86D62C00F5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4236FB-D34B-4BD7-9DE7-CEFDE8F80C2E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CE570D6-624A-4255-9CE0-24ECEE643B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>
              <a:defRPr/>
            </a:pPr>
            <a:fld id="{F68CB1EE-CCDA-482D-83C3-B97768C241B7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586AF8FC-C523-4EBD-A4FE-14357E1408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21A9E3-A1F1-44E4-87FB-BFE7761D04B0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4FFDF-DB4D-4022-8FAF-2D4A34FDD9D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>
              <a:defRPr/>
            </a:pPr>
            <a:fld id="{B9A5F36F-EBB6-46D7-8B71-5A4C074DF260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pPr>
              <a:defRPr/>
            </a:pPr>
            <a:fld id="{D97E0B25-F040-4B54-B5AE-7B733B26A5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441960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fld id="{803D2B82-7A2D-4E92-96E3-150BB64F6617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pPr>
              <a:defRPr/>
            </a:pPr>
            <a:fld id="{D1A53B01-AB07-4BAE-B87A-CB32EC9475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62000" y="1523999"/>
            <a:ext cx="7315200" cy="212407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841076" y="4346994"/>
            <a:ext cx="7315200" cy="987006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764157" y="1523998"/>
            <a:ext cx="228600" cy="212407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847545" y="4346994"/>
            <a:ext cx="228600" cy="987006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CC3C9AA-C053-490A-B8AE-6EC920253100}" type="datetimeFigureOut">
              <a:rPr lang="en-US" smtClean="0"/>
              <a:pPr>
                <a:defRPr/>
              </a:pPr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2158A68-7CDA-4C47-A18B-9F7CB65200E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  <p:sldLayoutId id="2147484141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image" Target="../media/image23.png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0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4419600"/>
            <a:ext cx="7010400" cy="1752600"/>
          </a:xfrm>
        </p:spPr>
        <p:txBody>
          <a:bodyPr/>
          <a:lstStyle/>
          <a:p>
            <a:pPr algn="ctr"/>
            <a:r>
              <a:rPr lang="en-US" dirty="0"/>
              <a:t>Josée </a:t>
            </a:r>
            <a:r>
              <a:rPr lang="en-US" dirty="0" smtClean="0"/>
              <a:t>Dupuis</a:t>
            </a:r>
          </a:p>
          <a:p>
            <a:pPr algn="ctr"/>
            <a:r>
              <a:rPr lang="en-US" dirty="0" smtClean="0"/>
              <a:t>Boston University School of Public Health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066800" y="1600200"/>
            <a:ext cx="6858000" cy="16764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Association and </a:t>
            </a:r>
            <a:r>
              <a:rPr lang="en-US" sz="4000" dirty="0" err="1" smtClean="0"/>
              <a:t>meta-analysis</a:t>
            </a:r>
            <a:r>
              <a:rPr lang="en-US" sz="4000" dirty="0" smtClean="0"/>
              <a:t> strategies for rare variants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241007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Association methods </a:t>
            </a:r>
            <a:r>
              <a:rPr lang="en-US" dirty="0"/>
              <a:t>for rare </a:t>
            </a:r>
            <a:r>
              <a:rPr lang="en-US" dirty="0" smtClean="0"/>
              <a:t>variants</a:t>
            </a:r>
          </a:p>
          <a:p>
            <a:pPr lvl="1"/>
            <a:r>
              <a:rPr lang="en-US" dirty="0" smtClean="0"/>
              <a:t>Single </a:t>
            </a:r>
            <a:r>
              <a:rPr lang="en-US" dirty="0"/>
              <a:t>SNV (single nucleotide variant) </a:t>
            </a:r>
            <a:r>
              <a:rPr lang="en-US" dirty="0" smtClean="0"/>
              <a:t>approaches</a:t>
            </a:r>
          </a:p>
          <a:p>
            <a:pPr lvl="1"/>
            <a:r>
              <a:rPr lang="en-US" dirty="0" smtClean="0"/>
              <a:t>General </a:t>
            </a:r>
            <a:r>
              <a:rPr lang="en-US" dirty="0"/>
              <a:t>framework for </a:t>
            </a:r>
            <a:r>
              <a:rPr lang="en-US" dirty="0" smtClean="0"/>
              <a:t>joint analysis </a:t>
            </a:r>
            <a:r>
              <a:rPr lang="en-US" dirty="0"/>
              <a:t>of rare </a:t>
            </a:r>
            <a:r>
              <a:rPr lang="en-US" dirty="0" smtClean="0"/>
              <a:t>variants</a:t>
            </a:r>
          </a:p>
          <a:p>
            <a:pPr lvl="1"/>
            <a:r>
              <a:rPr lang="en-US" dirty="0" smtClean="0"/>
              <a:t>Selection </a:t>
            </a:r>
            <a:r>
              <a:rPr lang="en-US" dirty="0"/>
              <a:t>of rare variants most likely to influence </a:t>
            </a:r>
            <a:r>
              <a:rPr lang="en-US" dirty="0" smtClean="0"/>
              <a:t>disease </a:t>
            </a:r>
            <a:r>
              <a:rPr lang="en-US" dirty="0"/>
              <a:t>risk/quantitative </a:t>
            </a:r>
            <a:r>
              <a:rPr lang="en-US" dirty="0" smtClean="0"/>
              <a:t>trait</a:t>
            </a:r>
          </a:p>
          <a:p>
            <a:pPr lvl="1"/>
            <a:r>
              <a:rPr lang="en-US" dirty="0" smtClean="0"/>
              <a:t>Application:  Effect of rare </a:t>
            </a:r>
            <a:r>
              <a:rPr lang="en-US" dirty="0"/>
              <a:t>variants </a:t>
            </a:r>
            <a:r>
              <a:rPr lang="en-US" dirty="0" smtClean="0"/>
              <a:t>on </a:t>
            </a:r>
            <a:r>
              <a:rPr lang="en-US" dirty="0"/>
              <a:t>C-reactive protein (CRP) </a:t>
            </a:r>
            <a:r>
              <a:rPr lang="en-US" dirty="0" smtClean="0"/>
              <a:t>plasma levels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8423" y="6613524"/>
            <a:ext cx="533400" cy="244476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7EE0B67A-81B2-42A3-B07D-05CC5F61F512}" type="slidenum">
              <a:rPr lang="en-US" b="0">
                <a:solidFill>
                  <a:schemeClr val="tx1"/>
                </a:solidFill>
                <a:latin typeface="+mj-lt"/>
              </a:rPr>
              <a:pPr>
                <a:defRPr/>
              </a:pPr>
              <a:t>2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526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Analysis of Rare Variants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105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"/>
              <a:defRPr/>
            </a:pPr>
            <a:r>
              <a:rPr lang="en-US" sz="2400" dirty="0" smtClean="0"/>
              <a:t>Genome-wide association analysis is based on the hypothesis of “common diseases, common variants”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"/>
              <a:defRPr/>
            </a:pPr>
            <a:r>
              <a:rPr lang="en-US" sz="2400" dirty="0" smtClean="0"/>
              <a:t>GWAS have identified numerous genes associated with disease traits, but identified genes account for only a small portion of the total heritability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"/>
              <a:defRPr/>
            </a:pPr>
            <a:r>
              <a:rPr lang="en-US" sz="2400" dirty="0" smtClean="0"/>
              <a:t>Moreover, associated SNVs are not necessarily the functional or causal SNVs</a:t>
            </a:r>
          </a:p>
          <a:p>
            <a:pPr lvl="1"/>
            <a:r>
              <a:rPr lang="en-US" sz="2200" dirty="0" smtClean="0"/>
              <a:t> Associated SNVs thought to be in LD with causal variants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"/>
              <a:defRPr/>
            </a:pPr>
            <a:r>
              <a:rPr lang="en-US" sz="2400" dirty="0" smtClean="0"/>
              <a:t>Where is the “missing” heritability?</a:t>
            </a:r>
          </a:p>
          <a:p>
            <a:pPr lvl="1"/>
            <a:r>
              <a:rPr lang="en-US" sz="2200" dirty="0" smtClean="0"/>
              <a:t> Copy number variants?</a:t>
            </a:r>
          </a:p>
          <a:p>
            <a:pPr lvl="1"/>
            <a:r>
              <a:rPr lang="en-US" sz="2200" dirty="0" smtClean="0"/>
              <a:t> Rare mutations?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8423" y="6613524"/>
            <a:ext cx="533400" cy="244476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7EE0B67A-81B2-42A3-B07D-05CC5F61F512}" type="slidenum">
              <a:rPr lang="en-US" b="0">
                <a:solidFill>
                  <a:schemeClr val="tx1"/>
                </a:solidFill>
                <a:latin typeface="+mj-lt"/>
              </a:rPr>
              <a:pPr>
                <a:defRPr/>
              </a:pPr>
              <a:t>3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Analysis of Rare Variants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305800" cy="5105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"/>
              <a:defRPr/>
            </a:pPr>
            <a:r>
              <a:rPr lang="en-US" dirty="0" smtClean="0"/>
              <a:t>It is hypothesized that rare mutations may account for some of the missing heritability</a:t>
            </a:r>
          </a:p>
          <a:p>
            <a:pPr lvl="1" eaLnBrk="1" fontAlgn="auto" hangingPunct="1">
              <a:spcAft>
                <a:spcPts val="0"/>
              </a:spcAft>
              <a:buFont typeface="Wingdings 2" panose="05020102010507070707" pitchFamily="18" charset="2"/>
              <a:buChar char=""/>
              <a:defRPr/>
            </a:pPr>
            <a:r>
              <a:rPr lang="en-US" sz="2400" dirty="0" smtClean="0"/>
              <a:t>Carrying one of several possible rare mutations within a gene could increase risk to disease</a:t>
            </a:r>
          </a:p>
          <a:p>
            <a:pPr lvl="1" eaLnBrk="1" fontAlgn="auto" hangingPunct="1">
              <a:spcAft>
                <a:spcPts val="0"/>
              </a:spcAft>
              <a:buFont typeface="Wingdings 2" panose="05020102010507070707" pitchFamily="18" charset="2"/>
              <a:buChar char="¤"/>
              <a:defRPr/>
            </a:pPr>
            <a:r>
              <a:rPr lang="en-US" sz="2400" dirty="0" smtClean="0"/>
              <a:t>Different disrupting mutations could be carried by different families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"/>
              <a:defRPr/>
            </a:pPr>
            <a:r>
              <a:rPr lang="en-US" dirty="0" smtClean="0"/>
              <a:t>Single SNV analysis would have low power to detect association between rare variants and trait of interest</a:t>
            </a:r>
          </a:p>
          <a:p>
            <a:pPr lvl="1" eaLnBrk="1" fontAlgn="auto" hangingPunct="1">
              <a:spcAft>
                <a:spcPts val="0"/>
              </a:spcAft>
              <a:buFont typeface="Wingdings 2" panose="05020102010507070707" pitchFamily="18" charset="2"/>
              <a:buChar char="¤"/>
              <a:defRPr/>
            </a:pPr>
            <a:r>
              <a:rPr lang="en-US" sz="2400" dirty="0" smtClean="0"/>
              <a:t> Often exclude SNVs with MAF &lt; 1%!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8423" y="6613524"/>
            <a:ext cx="533400" cy="244476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7EE0B67A-81B2-42A3-B07D-05CC5F61F512}" type="slidenum">
              <a:rPr lang="en-US" b="0">
                <a:solidFill>
                  <a:schemeClr val="tx1"/>
                </a:solidFill>
                <a:latin typeface="+mj-lt"/>
              </a:rPr>
              <a:pPr>
                <a:defRPr/>
              </a:pPr>
              <a:t>4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Analysis of Rare Variants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105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¨"/>
              <a:defRPr/>
            </a:pPr>
            <a:r>
              <a:rPr lang="en-US" sz="2800" dirty="0" smtClean="0"/>
              <a:t>If hypothesis that multiple rare variants within a gene can increase risk of disease is true, methods that jointly analyze all rare variants within a gene may offer increased power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¨"/>
              <a:defRPr/>
            </a:pPr>
            <a:r>
              <a:rPr lang="en-US" sz="2800" dirty="0" smtClean="0"/>
              <a:t>However, not all rare variants may increase risk;  some may be rare mutations without any effect on disease risk</a:t>
            </a: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¨"/>
              <a:defRPr/>
            </a:pPr>
            <a:r>
              <a:rPr lang="en-US" sz="2800" dirty="0" smtClean="0"/>
              <a:t>Most </a:t>
            </a:r>
            <a:r>
              <a:rPr lang="en-US" sz="2800" dirty="0"/>
              <a:t>challenging issue in rare variant analysis:  which SNVs to </a:t>
            </a:r>
            <a:r>
              <a:rPr lang="en-US" sz="2800" dirty="0" smtClean="0"/>
              <a:t>include in a joint test for association</a:t>
            </a:r>
            <a:endParaRPr lang="en-US" sz="2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 smtClean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8608423" y="661352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EE0B67A-81B2-42A3-B07D-05CC5F61F512}" type="slidenum">
              <a:rPr lang="en-US" b="0" smtClean="0">
                <a:solidFill>
                  <a:schemeClr val="tx1"/>
                </a:solidFill>
                <a:latin typeface="+mj-lt"/>
              </a:rPr>
              <a:pPr>
                <a:defRPr/>
              </a:pPr>
              <a:t>5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Analysis of Rare Variants: </a:t>
            </a:r>
            <a:br>
              <a:rPr lang="en-US" dirty="0" smtClean="0"/>
            </a:br>
            <a:r>
              <a:rPr lang="en-US" dirty="0" smtClean="0"/>
              <a:t>Review of Single SNV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46237"/>
            <a:ext cx="8382000" cy="46783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Regression and </a:t>
            </a:r>
            <a:r>
              <a:rPr lang="en-US" sz="2800" dirty="0" smtClean="0">
                <a:latin typeface="Symbol" pitchFamily="18" charset="2"/>
              </a:rPr>
              <a:t>c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 methods may not be appropriate for rare variants</a:t>
            </a:r>
          </a:p>
          <a:p>
            <a:pPr lvl="1"/>
            <a:r>
              <a:rPr lang="en-US" sz="2400" dirty="0" smtClean="0"/>
              <a:t> Inflated type-I error when using asymptotic distribution to determine significance</a:t>
            </a:r>
          </a:p>
          <a:p>
            <a:r>
              <a:rPr lang="en-US" sz="2800" dirty="0" smtClean="0"/>
              <a:t>Nonparametric approaches more appropriate</a:t>
            </a:r>
          </a:p>
          <a:p>
            <a:pPr lvl="1"/>
            <a:r>
              <a:rPr lang="en-US" sz="2400" dirty="0" smtClean="0"/>
              <a:t> Permutation test</a:t>
            </a:r>
          </a:p>
          <a:p>
            <a:pPr lvl="1"/>
            <a:r>
              <a:rPr lang="en-US" sz="2400" dirty="0" smtClean="0"/>
              <a:t> Fisher’s exact test (binary trait)</a:t>
            </a:r>
          </a:p>
          <a:p>
            <a:pPr lvl="1"/>
            <a:r>
              <a:rPr lang="en-US" sz="2400" dirty="0" smtClean="0"/>
              <a:t> Alternatives to Fisher’s exact test proposed</a:t>
            </a:r>
          </a:p>
          <a:p>
            <a:pPr lvl="2"/>
            <a:r>
              <a:rPr lang="en-US" sz="1800" dirty="0" smtClean="0"/>
              <a:t>Li Q, Zhang H, Yu K. (2010)  Approaches for Evaluating Rare Polymorphisms in Genetic Association Studies. Hum </a:t>
            </a:r>
            <a:r>
              <a:rPr lang="en-US" sz="1800" dirty="0" err="1" smtClean="0"/>
              <a:t>Hered</a:t>
            </a:r>
            <a:r>
              <a:rPr lang="en-US" sz="1800" dirty="0" smtClean="0"/>
              <a:t> 69:219-28.</a:t>
            </a:r>
            <a:endParaRPr lang="en-US" sz="1800" dirty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8608423" y="661352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EE0B67A-81B2-42A3-B07D-05CC5F61F512}" type="slidenum">
              <a:rPr lang="en-US" b="0" smtClean="0">
                <a:solidFill>
                  <a:schemeClr val="tx1"/>
                </a:solidFill>
                <a:latin typeface="+mj-lt"/>
              </a:rPr>
              <a:pPr>
                <a:defRPr/>
              </a:pPr>
              <a:t>6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Collapsing Approaches for Binary Traits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46237"/>
            <a:ext cx="8153400" cy="467836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400" dirty="0" smtClean="0"/>
              <a:t>In the collapsing approach proposed by Li and Leal (2008), the detection of an association of multiple rare variants is transformed into a test of whether the proportions of individuals with rare variants in cases and controls differ</a:t>
            </a:r>
            <a:endParaRPr lang="en-US" sz="2400" baseline="30000" dirty="0" smtClean="0"/>
          </a:p>
          <a:p>
            <a:pPr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Compare the proportion using </a:t>
            </a:r>
            <a:r>
              <a:rPr lang="en-US" sz="2400" dirty="0" smtClean="0">
                <a:latin typeface="Symbol" pitchFamily="18" charset="2"/>
              </a:rPr>
              <a:t>c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or Fisher’s exact test</a:t>
            </a:r>
          </a:p>
          <a:p>
            <a:r>
              <a:rPr lang="en-US" sz="2400" dirty="0" err="1" smtClean="0"/>
              <a:t>Meta-analysis</a:t>
            </a:r>
            <a:r>
              <a:rPr lang="en-US" sz="2400" dirty="0" smtClean="0"/>
              <a:t>:  combine p-values or counts across cohorts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49859260"/>
              </p:ext>
            </p:extLst>
          </p:nvPr>
        </p:nvGraphicFramePr>
        <p:xfrm>
          <a:off x="1752600" y="3276600"/>
          <a:ext cx="5105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  <a:gridCol w="762000"/>
                <a:gridCol w="10668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Controls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Carry at least one rare variants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A1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U1</a:t>
                      </a:r>
                      <a:endParaRPr lang="en-US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Does not carry</a:t>
                      </a:r>
                      <a:r>
                        <a:rPr lang="en-US" baseline="0" dirty="0" smtClean="0"/>
                        <a:t> any rare variants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A0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U0</a:t>
                      </a:r>
                      <a:endParaRPr lang="en-US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A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</a:t>
                      </a:r>
                      <a:r>
                        <a:rPr lang="en-US" baseline="-25000" dirty="0" smtClean="0"/>
                        <a:t>U</a:t>
                      </a:r>
                      <a:endParaRPr lang="en-US" baseline="-25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Slide Number Placeholder 3"/>
          <p:cNvSpPr txBox="1">
            <a:spLocks/>
          </p:cNvSpPr>
          <p:nvPr/>
        </p:nvSpPr>
        <p:spPr>
          <a:xfrm>
            <a:off x="8608423" y="661352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EE0B67A-81B2-42A3-B07D-05CC5F61F512}" type="slidenum">
              <a:rPr lang="en-US" b="0" smtClean="0">
                <a:solidFill>
                  <a:schemeClr val="tx1"/>
                </a:solidFill>
                <a:latin typeface="+mj-lt"/>
              </a:rPr>
              <a:pPr>
                <a:defRPr/>
              </a:pPr>
              <a:t>7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707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552" y="228600"/>
            <a:ext cx="8766048" cy="990600"/>
          </a:xfrm>
        </p:spPr>
        <p:txBody>
          <a:bodyPr>
            <a:noAutofit/>
          </a:bodyPr>
          <a:lstStyle/>
          <a:p>
            <a:r>
              <a:rPr lang="en-US" sz="3400" dirty="0" smtClean="0"/>
              <a:t>General Framework For Analysis of Rare Variants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46237"/>
            <a:ext cx="8305800" cy="467836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400" dirty="0" smtClean="0"/>
              <a:t>Because analysis of single rare SNV is not powerful, joint analysis of multiple rare variants have been proposed</a:t>
            </a:r>
          </a:p>
          <a:p>
            <a:r>
              <a:rPr lang="en-US" sz="2400" dirty="0" smtClean="0"/>
              <a:t>Most rare variant methods are based on the following model:</a:t>
            </a:r>
          </a:p>
          <a:p>
            <a:endParaRPr lang="en-US" sz="2400" dirty="0"/>
          </a:p>
          <a:p>
            <a:endParaRPr lang="en-US" sz="2400" dirty="0" smtClean="0"/>
          </a:p>
          <a:p>
            <a:pPr lvl="1" eaLnBrk="1" hangingPunct="1"/>
            <a:r>
              <a:rPr lang="en-US" sz="2200" i="1" dirty="0"/>
              <a:t>Y</a:t>
            </a:r>
            <a:r>
              <a:rPr lang="en-US" sz="2200" i="1" baseline="-25000" dirty="0"/>
              <a:t>i</a:t>
            </a:r>
            <a:r>
              <a:rPr lang="en-US" sz="2200" dirty="0"/>
              <a:t> is the disease phenotype or quantitative trait for individual </a:t>
            </a:r>
            <a:r>
              <a:rPr lang="en-US" sz="2200" i="1" dirty="0"/>
              <a:t>i</a:t>
            </a:r>
          </a:p>
          <a:p>
            <a:pPr lvl="1" eaLnBrk="1" hangingPunct="1">
              <a:tabLst>
                <a:tab pos="461963" algn="l"/>
              </a:tabLst>
            </a:pPr>
            <a:r>
              <a:rPr lang="en-US" sz="2200" i="1" dirty="0" err="1" smtClean="0"/>
              <a:t>z</a:t>
            </a:r>
            <a:r>
              <a:rPr lang="en-US" sz="2200" i="1" baseline="-25000" dirty="0" err="1" smtClean="0"/>
              <a:t>ci</a:t>
            </a:r>
            <a:r>
              <a:rPr lang="en-US" sz="2200" dirty="0" smtClean="0"/>
              <a:t> </a:t>
            </a:r>
            <a:r>
              <a:rPr lang="en-US" sz="2200" dirty="0"/>
              <a:t>is the value of known risk factor </a:t>
            </a:r>
            <a:r>
              <a:rPr lang="en-US" sz="2200" dirty="0" smtClean="0"/>
              <a:t>c </a:t>
            </a:r>
            <a:r>
              <a:rPr lang="en-US" sz="2200" dirty="0"/>
              <a:t>(out of </a:t>
            </a:r>
            <a:r>
              <a:rPr lang="en-US" sz="2200" dirty="0" smtClean="0"/>
              <a:t>C </a:t>
            </a:r>
            <a:r>
              <a:rPr lang="en-US" sz="2200" dirty="0"/>
              <a:t>risk factors) for      	   person </a:t>
            </a:r>
            <a:r>
              <a:rPr lang="en-US" sz="2200" i="1" dirty="0"/>
              <a:t>i</a:t>
            </a:r>
          </a:p>
          <a:p>
            <a:pPr lvl="1" eaLnBrk="1" hangingPunct="1"/>
            <a:r>
              <a:rPr lang="en-US" sz="2200" i="1" dirty="0" err="1"/>
              <a:t>G</a:t>
            </a:r>
            <a:r>
              <a:rPr lang="en-US" sz="2200" i="1" baseline="-25000" dirty="0" err="1"/>
              <a:t>ki</a:t>
            </a:r>
            <a:r>
              <a:rPr lang="en-US" sz="2200" dirty="0"/>
              <a:t> is the genotype for variant </a:t>
            </a:r>
            <a:r>
              <a:rPr lang="en-US" sz="2200" i="1" dirty="0"/>
              <a:t>k</a:t>
            </a:r>
            <a:r>
              <a:rPr lang="en-US" sz="2200" dirty="0"/>
              <a:t> (out of K variants) for person </a:t>
            </a:r>
            <a:r>
              <a:rPr lang="en-US" sz="2200" i="1" dirty="0"/>
              <a:t>i</a:t>
            </a:r>
          </a:p>
          <a:p>
            <a:pPr lvl="2" eaLnBrk="1" hangingPunct="1"/>
            <a:r>
              <a:rPr lang="en-US" sz="2000" dirty="0" smtClean="0"/>
              <a:t>Could </a:t>
            </a:r>
            <a:r>
              <a:rPr lang="en-US" sz="2000" dirty="0"/>
              <a:t>be number or expected number (dosage) of </a:t>
            </a:r>
            <a:r>
              <a:rPr lang="en-US" sz="2000" dirty="0" smtClean="0"/>
              <a:t>rare alleles</a:t>
            </a:r>
          </a:p>
          <a:p>
            <a:pPr lvl="2" eaLnBrk="1" hangingPunct="1"/>
            <a:r>
              <a:rPr lang="en-US" sz="2000" dirty="0" smtClean="0"/>
              <a:t>Count be a 0/1 variable for the presence of at least one rare allele</a:t>
            </a:r>
          </a:p>
          <a:p>
            <a:pPr lvl="1">
              <a:spcBef>
                <a:spcPts val="576"/>
              </a:spcBef>
            </a:pPr>
            <a:endParaRPr lang="en-US" sz="2000" dirty="0" smtClean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34456351"/>
              </p:ext>
            </p:extLst>
          </p:nvPr>
        </p:nvGraphicFramePr>
        <p:xfrm>
          <a:off x="2760663" y="3200400"/>
          <a:ext cx="3035300" cy="509588"/>
        </p:xfrm>
        <a:graphic>
          <a:graphicData uri="http://schemas.openxmlformats.org/presentationml/2006/ole">
            <p:oleObj spid="_x0000_s187560" name="Equation" r:id="rId3" imgW="2082600" imgH="342720" progId="Equation.3">
              <p:embed/>
            </p:oleObj>
          </a:graphicData>
        </a:graphic>
      </p:graphicFrame>
      <p:sp>
        <p:nvSpPr>
          <p:cNvPr id="7" name="Slide Number Placeholder 3"/>
          <p:cNvSpPr txBox="1">
            <a:spLocks/>
          </p:cNvSpPr>
          <p:nvPr/>
        </p:nvSpPr>
        <p:spPr>
          <a:xfrm>
            <a:off x="8608423" y="661352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EE0B67A-81B2-42A3-B07D-05CC5F61F512}" type="slidenum">
              <a:rPr lang="en-US" b="0" smtClean="0">
                <a:solidFill>
                  <a:schemeClr val="tx1"/>
                </a:solidFill>
                <a:latin typeface="+mj-lt"/>
              </a:rPr>
              <a:pPr>
                <a:defRPr/>
              </a:pPr>
              <a:t>8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314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552" y="228600"/>
            <a:ext cx="8766048" cy="990600"/>
          </a:xfrm>
        </p:spPr>
        <p:txBody>
          <a:bodyPr>
            <a:noAutofit/>
          </a:bodyPr>
          <a:lstStyle/>
          <a:p>
            <a:r>
              <a:rPr lang="en-US" sz="3400" dirty="0" smtClean="0"/>
              <a:t>General Framework For Analysis of Rare Variants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22437"/>
            <a:ext cx="8305800" cy="467836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400" dirty="0" smtClean="0"/>
              <a:t>General model:</a:t>
            </a:r>
          </a:p>
          <a:p>
            <a:pPr>
              <a:spcBef>
                <a:spcPts val="1800"/>
              </a:spcBef>
            </a:pPr>
            <a:r>
              <a:rPr lang="en-US" sz="2400" dirty="0" smtClean="0"/>
              <a:t>For continuous traits, g(x) is the identify function (              ):</a:t>
            </a:r>
          </a:p>
          <a:p>
            <a:endParaRPr lang="en-US" dirty="0" smtClean="0"/>
          </a:p>
          <a:p>
            <a:pPr>
              <a:spcBef>
                <a:spcPts val="1800"/>
              </a:spcBef>
            </a:pPr>
            <a:r>
              <a:rPr lang="en-US" sz="2400" dirty="0" smtClean="0"/>
              <a:t>For binary traits, g(x) is the </a:t>
            </a:r>
            <a:r>
              <a:rPr lang="en-US" sz="2400" dirty="0" err="1" smtClean="0"/>
              <a:t>logit</a:t>
            </a:r>
            <a:r>
              <a:rPr lang="en-US" sz="2400" dirty="0" smtClean="0"/>
              <a:t> function, </a:t>
            </a:r>
          </a:p>
          <a:p>
            <a:endParaRPr lang="en-US" sz="3600" dirty="0"/>
          </a:p>
          <a:p>
            <a:pPr>
              <a:lnSpc>
                <a:spcPct val="150000"/>
              </a:lnSpc>
              <a:spcBef>
                <a:spcPts val="3600"/>
              </a:spcBef>
            </a:pPr>
            <a:r>
              <a:rPr lang="en-US" sz="2400" dirty="0"/>
              <a:t>Typical hypothesis of </a:t>
            </a:r>
            <a:r>
              <a:rPr lang="en-US" sz="2400" dirty="0" smtClean="0"/>
              <a:t>interest    </a:t>
            </a:r>
            <a:r>
              <a:rPr lang="en-US" sz="2400" dirty="0"/>
              <a:t>H</a:t>
            </a:r>
            <a:r>
              <a:rPr lang="en-US" sz="2400" baseline="-25000" dirty="0"/>
              <a:t>0</a:t>
            </a:r>
            <a:r>
              <a:rPr lang="en-US" sz="2400" dirty="0"/>
              <a:t>: </a:t>
            </a:r>
            <a:r>
              <a:rPr lang="en-US" sz="2400" i="1" dirty="0">
                <a:latin typeface="Symbol" pitchFamily="18" charset="2"/>
              </a:rPr>
              <a:t>b</a:t>
            </a:r>
            <a:r>
              <a:rPr lang="en-US" sz="2400" i="1" baseline="-25000" dirty="0"/>
              <a:t>1</a:t>
            </a:r>
            <a:r>
              <a:rPr lang="en-US" sz="2400" dirty="0"/>
              <a:t> = </a:t>
            </a:r>
            <a:r>
              <a:rPr lang="en-US" sz="2400" i="1" dirty="0">
                <a:latin typeface="Symbol" pitchFamily="18" charset="2"/>
              </a:rPr>
              <a:t>b</a:t>
            </a:r>
            <a:r>
              <a:rPr lang="en-US" sz="2400" i="1" baseline="-25000" dirty="0"/>
              <a:t>2</a:t>
            </a:r>
            <a:r>
              <a:rPr lang="en-US" sz="2400" dirty="0"/>
              <a:t> = … = </a:t>
            </a:r>
            <a:r>
              <a:rPr lang="en-US" sz="2400" i="1" dirty="0" err="1">
                <a:latin typeface="Symbol" pitchFamily="18" charset="2"/>
              </a:rPr>
              <a:t>b</a:t>
            </a:r>
            <a:r>
              <a:rPr lang="en-US" sz="2400" i="1" baseline="-25000" dirty="0" err="1"/>
              <a:t>K</a:t>
            </a:r>
            <a:r>
              <a:rPr lang="en-US" sz="2400" dirty="0"/>
              <a:t> = </a:t>
            </a:r>
            <a:r>
              <a:rPr lang="en-US" sz="2400" dirty="0" smtClean="0"/>
              <a:t>0</a:t>
            </a:r>
            <a:endParaRPr lang="en-US" sz="2400" dirty="0"/>
          </a:p>
          <a:p>
            <a:pPr lvl="1"/>
            <a:r>
              <a:rPr lang="en-US" sz="2000" dirty="0" smtClean="0"/>
              <a:t>Specific form of the null hypothesis varies according to the approach</a:t>
            </a:r>
            <a:endParaRPr lang="en-US" sz="20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46523999"/>
              </p:ext>
            </p:extLst>
          </p:nvPr>
        </p:nvGraphicFramePr>
        <p:xfrm>
          <a:off x="3054350" y="1798637"/>
          <a:ext cx="3033713" cy="509588"/>
        </p:xfrm>
        <a:graphic>
          <a:graphicData uri="http://schemas.openxmlformats.org/presentationml/2006/ole">
            <p:oleObj spid="_x0000_s189124" name="Equation" r:id="rId3" imgW="2082600" imgH="34272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62554565"/>
              </p:ext>
            </p:extLst>
          </p:nvPr>
        </p:nvGraphicFramePr>
        <p:xfrm>
          <a:off x="2903538" y="2865437"/>
          <a:ext cx="2725737" cy="496888"/>
        </p:xfrm>
        <a:graphic>
          <a:graphicData uri="http://schemas.openxmlformats.org/presentationml/2006/ole">
            <p:oleObj spid="_x0000_s189125" name="Equation" r:id="rId4" imgW="1917360" imgH="34272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xmlns="" val="268118072"/>
              </p:ext>
            </p:extLst>
          </p:nvPr>
        </p:nvGraphicFramePr>
        <p:xfrm>
          <a:off x="1169988" y="4087813"/>
          <a:ext cx="6575425" cy="712787"/>
        </p:xfrm>
        <a:graphic>
          <a:graphicData uri="http://schemas.openxmlformats.org/presentationml/2006/ole">
            <p:oleObj spid="_x0000_s189126" name="Equation" r:id="rId5" imgW="4457520" imgH="482400" progId="Equation.3">
              <p:embed/>
            </p:oleObj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658980020"/>
              </p:ext>
            </p:extLst>
          </p:nvPr>
        </p:nvGraphicFramePr>
        <p:xfrm>
          <a:off x="7086600" y="2408237"/>
          <a:ext cx="914400" cy="339926"/>
        </p:xfrm>
        <a:graphic>
          <a:graphicData uri="http://schemas.openxmlformats.org/presentationml/2006/ole">
            <p:oleObj spid="_x0000_s189127" name="Equation" r:id="rId6" imgW="558720" imgH="203040" progId="Equation.3">
              <p:embed/>
            </p:oleObj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30138378"/>
              </p:ext>
            </p:extLst>
          </p:nvPr>
        </p:nvGraphicFramePr>
        <p:xfrm>
          <a:off x="6172200" y="3333749"/>
          <a:ext cx="1394124" cy="598488"/>
        </p:xfrm>
        <a:graphic>
          <a:graphicData uri="http://schemas.openxmlformats.org/presentationml/2006/ole">
            <p:oleObj spid="_x0000_s189128" name="Equation" r:id="rId7" imgW="1028520" imgH="431640" progId="Equation.3">
              <p:embed/>
            </p:oleObj>
          </a:graphicData>
        </a:graphic>
      </p:graphicFrame>
      <p:sp>
        <p:nvSpPr>
          <p:cNvPr id="13" name="Slide Number Placeholder 3"/>
          <p:cNvSpPr txBox="1">
            <a:spLocks/>
          </p:cNvSpPr>
          <p:nvPr/>
        </p:nvSpPr>
        <p:spPr>
          <a:xfrm>
            <a:off x="8608423" y="661352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EE0B67A-81B2-42A3-B07D-05CC5F61F512}" type="slidenum">
              <a:rPr lang="en-US" b="0" smtClean="0">
                <a:solidFill>
                  <a:schemeClr val="tx1"/>
                </a:solidFill>
                <a:latin typeface="+mj-lt"/>
              </a:rPr>
              <a:pPr>
                <a:defRPr/>
              </a:pPr>
              <a:t>9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431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689848" cy="990600"/>
          </a:xfrm>
        </p:spPr>
        <p:txBody>
          <a:bodyPr>
            <a:noAutofit/>
          </a:bodyPr>
          <a:lstStyle/>
          <a:p>
            <a:r>
              <a:rPr lang="en-US" sz="3400" dirty="0" smtClean="0"/>
              <a:t>General Framework For Analysis of Rare Variants</a:t>
            </a:r>
            <a:endParaRPr lang="en-US" sz="34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722437"/>
                <a:ext cx="8305800" cy="4891087"/>
              </a:xfrm>
              <a:ln>
                <a:noFill/>
              </a:ln>
            </p:spPr>
            <p:txBody>
              <a:bodyPr>
                <a:normAutofit/>
              </a:bodyPr>
              <a:lstStyle/>
              <a:p>
                <a:r>
                  <a:rPr lang="en-US" sz="2400" dirty="0" smtClean="0"/>
                  <a:t>Collapsing </a:t>
                </a:r>
                <a:r>
                  <a:rPr lang="en-US" sz="2400" dirty="0"/>
                  <a:t>approach</a:t>
                </a:r>
              </a:p>
              <a:p>
                <a:pPr lvl="1"/>
                <a:r>
                  <a:rPr lang="en-US" sz="2200" dirty="0"/>
                  <a:t> 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22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𝛽</m:t>
                        </m:r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US" sz="2200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200" dirty="0"/>
                  <a:t> for some known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endParaRPr lang="en-US" sz="2200" dirty="0"/>
              </a:p>
              <a:p>
                <a:pPr lvl="1"/>
                <a:r>
                  <a:rPr lang="en-US" sz="2200" dirty="0"/>
                  <a:t> </a:t>
                </a:r>
                <a:r>
                  <a:rPr lang="en-US" sz="2200" dirty="0" smtClean="0"/>
                  <a:t>Model </a:t>
                </a:r>
                <a:r>
                  <a:rPr lang="en-US" sz="2200" dirty="0"/>
                  <a:t>reduces to</a:t>
                </a:r>
              </a:p>
              <a:p>
                <a:pPr lvl="1"/>
                <a:endParaRPr lang="en-US" sz="1000" dirty="0"/>
              </a:p>
              <a:p>
                <a:pPr lvl="1"/>
                <a:endParaRPr lang="en-US" sz="2200" dirty="0"/>
              </a:p>
              <a:p>
                <a:pPr lvl="1"/>
                <a:r>
                  <a:rPr lang="en-US" sz="2200" dirty="0" smtClean="0"/>
                  <a:t>Hypothesis </a:t>
                </a:r>
                <a:r>
                  <a:rPr lang="en-US" sz="2200" dirty="0"/>
                  <a:t>of interest: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200" i="1">
                        <a:latin typeface="Cambria Math"/>
                      </a:rPr>
                      <m:t>: </m:t>
                    </m:r>
                    <m:r>
                      <a:rPr lang="en-US" sz="2200" i="1" smtClean="0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sz="2200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en-US" sz="2200" dirty="0"/>
              </a:p>
              <a:p>
                <a:pPr lvl="1"/>
                <a:r>
                  <a:rPr lang="en-US" sz="2200" dirty="0" smtClean="0"/>
                  <a:t>Collapsing approaches differ in their proposed weighting schemes</a:t>
                </a:r>
              </a:p>
              <a:p>
                <a:pPr lvl="2"/>
                <a:r>
                  <a:rPr lang="en-US" sz="2000" dirty="0" smtClean="0"/>
                  <a:t>Morris and Zeggini (2010)</a:t>
                </a:r>
              </a:p>
              <a:p>
                <a:pPr lvl="3"/>
                <a:r>
                  <a:rPr lang="en-US" sz="1800" dirty="0" err="1" smtClean="0"/>
                  <a:t>Unweighted</a:t>
                </a:r>
                <a:endParaRPr lang="en-US" sz="1800" dirty="0" smtClean="0"/>
              </a:p>
              <a:p>
                <a:pPr lvl="3"/>
                <a:r>
                  <a:rPr lang="en-US" sz="1800" dirty="0" smtClean="0"/>
                  <a:t>Only include variants with allele frequency below a certain threshold</a:t>
                </a:r>
              </a:p>
              <a:p>
                <a:pPr lvl="2"/>
                <a:r>
                  <a:rPr lang="en-US" sz="2000" dirty="0" smtClean="0"/>
                  <a:t>Madsen and Browning (2009)</a:t>
                </a:r>
              </a:p>
              <a:p>
                <a:pPr lvl="3"/>
                <a:r>
                  <a:rPr lang="en-US" sz="1800" dirty="0"/>
                  <a:t>W</a:t>
                </a:r>
                <a:r>
                  <a:rPr lang="en-US" sz="1800" dirty="0" smtClean="0"/>
                  <a:t>eights inversely proportional to the estimated standard deviation of </a:t>
                </a:r>
                <a:r>
                  <a:rPr lang="en-US" sz="1800" dirty="0" smtClean="0"/>
                  <a:t>genotypes</a:t>
                </a:r>
                <a:endParaRPr lang="en-US" sz="18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722437"/>
                <a:ext cx="8305800" cy="4891087"/>
              </a:xfrm>
              <a:blipFill rotWithShape="1">
                <a:blip r:embed="rId3" cstate="print"/>
                <a:stretch>
                  <a:fillRect l="-73" t="-998" r="-3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80255949"/>
              </p:ext>
            </p:extLst>
          </p:nvPr>
        </p:nvGraphicFramePr>
        <p:xfrm>
          <a:off x="2362200" y="3122612"/>
          <a:ext cx="3359150" cy="534988"/>
        </p:xfrm>
        <a:graphic>
          <a:graphicData uri="http://schemas.openxmlformats.org/presentationml/2006/ole">
            <p:oleObj spid="_x0000_s186563" name="Equation" r:id="rId4" imgW="2197080" imgH="342720" progId="Equation.3">
              <p:embed/>
            </p:oleObj>
          </a:graphicData>
        </a:graphic>
      </p:graphicFrame>
      <p:sp>
        <p:nvSpPr>
          <p:cNvPr id="9" name="Slide Number Placeholder 3"/>
          <p:cNvSpPr txBox="1">
            <a:spLocks/>
          </p:cNvSpPr>
          <p:nvPr/>
        </p:nvSpPr>
        <p:spPr>
          <a:xfrm>
            <a:off x="8608423" y="661352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EE0B67A-81B2-42A3-B07D-05CC5F61F512}" type="slidenum">
              <a:rPr lang="en-US" b="0" smtClean="0">
                <a:solidFill>
                  <a:schemeClr val="tx1"/>
                </a:solidFill>
                <a:latin typeface="+mj-lt"/>
              </a:rPr>
              <a:pPr>
                <a:defRPr/>
              </a:pPr>
              <a:t>10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604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Comparison of Weighting Schemes</a:t>
            </a:r>
            <a:endParaRPr lang="en-US" sz="4000" dirty="0"/>
          </a:p>
        </p:txBody>
      </p:sp>
      <p:pic>
        <p:nvPicPr>
          <p:cNvPr id="4" name="Picture 3" descr="weight2.bmp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47800" y="1524000"/>
            <a:ext cx="6248400" cy="5257800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60186390"/>
              </p:ext>
            </p:extLst>
          </p:nvPr>
        </p:nvGraphicFramePr>
        <p:xfrm>
          <a:off x="5669280" y="2788920"/>
          <a:ext cx="890587" cy="217408"/>
        </p:xfrm>
        <a:graphic>
          <a:graphicData uri="http://schemas.openxmlformats.org/presentationml/2006/ole">
            <p:oleObj spid="_x0000_s196714" name="Equation" r:id="rId4" imgW="901440" imgH="215640" progId="Equation.3">
              <p:embed/>
            </p:oleObj>
          </a:graphicData>
        </a:graphic>
      </p:graphicFrame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8423" y="6613524"/>
            <a:ext cx="533400" cy="244476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7EE0B67A-81B2-42A3-B07D-05CC5F61F512}" type="slidenum">
              <a:rPr lang="en-US" b="0">
                <a:solidFill>
                  <a:schemeClr val="tx1"/>
                </a:solidFill>
                <a:latin typeface="+mj-lt"/>
              </a:rPr>
              <a:pPr>
                <a:defRPr/>
              </a:pPr>
              <a:t>11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339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 of Collapsing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46237"/>
            <a:ext cx="8305800" cy="4967287"/>
          </a:xfrm>
          <a:ln>
            <a:noFill/>
          </a:ln>
        </p:spPr>
        <p:txBody>
          <a:bodyPr>
            <a:normAutofit lnSpcReduction="10000"/>
          </a:bodyPr>
          <a:lstStyle/>
          <a:p>
            <a:r>
              <a:rPr lang="en-US" sz="2600" dirty="0" smtClean="0"/>
              <a:t>Get a summary measure of all rare variants for each individual</a:t>
            </a:r>
          </a:p>
          <a:p>
            <a:pPr lvl="1"/>
            <a:r>
              <a:rPr lang="en-US" sz="2200" dirty="0" smtClean="0"/>
              <a:t>Li and Leal:  Sum of variants or indicator of the present of at least one rare variants </a:t>
            </a:r>
          </a:p>
          <a:p>
            <a:pPr lvl="1"/>
            <a:r>
              <a:rPr lang="en-US" sz="2200" dirty="0" smtClean="0"/>
              <a:t>Morris and Zeggini:  Number/proportion of variants with a least one copy of the rare allele</a:t>
            </a:r>
          </a:p>
          <a:p>
            <a:pPr lvl="1"/>
            <a:r>
              <a:rPr lang="en-US" sz="2200" dirty="0" smtClean="0"/>
              <a:t>Madsen and Browning:  Weighted sum of the number of rare alleles</a:t>
            </a:r>
          </a:p>
          <a:p>
            <a:r>
              <a:rPr lang="en-US" sz="2600" dirty="0" smtClean="0"/>
              <a:t>Measure association between genetic summary measure and trait of interest</a:t>
            </a:r>
          </a:p>
          <a:p>
            <a:pPr lvl="1"/>
            <a:r>
              <a:rPr lang="en-US" sz="2200" dirty="0" smtClean="0"/>
              <a:t>Logistic regression for binary traits</a:t>
            </a:r>
          </a:p>
          <a:p>
            <a:pPr lvl="1"/>
            <a:r>
              <a:rPr lang="en-US" sz="2200" dirty="0" smtClean="0"/>
              <a:t>Linear regression for quantitative traits</a:t>
            </a:r>
          </a:p>
          <a:p>
            <a:pPr lvl="1"/>
            <a:r>
              <a:rPr lang="en-US" sz="2200" dirty="0" smtClean="0"/>
              <a:t>Survival analysis for censored traits</a:t>
            </a:r>
          </a:p>
          <a:p>
            <a:pPr lvl="1"/>
            <a:endParaRPr lang="en-US" sz="2000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16893" name="Equation" r:id="rId3" imgW="114151" imgH="215619" progId="Equation.3">
              <p:embed/>
            </p:oleObj>
          </a:graphicData>
        </a:graphic>
      </p:graphicFrame>
      <p:sp>
        <p:nvSpPr>
          <p:cNvPr id="6" name="Slide Number Placeholder 3"/>
          <p:cNvSpPr txBox="1">
            <a:spLocks/>
          </p:cNvSpPr>
          <p:nvPr/>
        </p:nvSpPr>
        <p:spPr>
          <a:xfrm>
            <a:off x="8608423" y="661352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EE0B67A-81B2-42A3-B07D-05CC5F61F512}" type="slidenum">
              <a:rPr lang="en-US" b="0" smtClean="0">
                <a:solidFill>
                  <a:schemeClr val="tx1"/>
                </a:solidFill>
                <a:latin typeface="+mj-lt"/>
              </a:rPr>
              <a:pPr>
                <a:defRPr/>
              </a:pPr>
              <a:t>12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400" dirty="0" err="1" smtClean="0"/>
              <a:t>Meta-analysis</a:t>
            </a:r>
            <a:r>
              <a:rPr lang="en-US" sz="3400" dirty="0" smtClean="0"/>
              <a:t> Approach for Collapsing Methods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46237"/>
            <a:ext cx="8305800" cy="4678363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600" dirty="0" smtClean="0"/>
              <a:t>From collapsing approaches, get an estimate of effect of collapsed gene score (</a:t>
            </a:r>
            <a:r>
              <a:rPr lang="en-US" sz="2600" i="1" dirty="0" smtClean="0">
                <a:latin typeface="Symbol" panose="05050102010706020507" pitchFamily="18" charset="2"/>
              </a:rPr>
              <a:t>b </a:t>
            </a:r>
            <a:r>
              <a:rPr lang="en-US" sz="2600" dirty="0" smtClean="0"/>
              <a:t>) and its standard error </a:t>
            </a:r>
          </a:p>
          <a:p>
            <a:r>
              <a:rPr lang="en-US" sz="2600" dirty="0" smtClean="0"/>
              <a:t>Perform </a:t>
            </a:r>
            <a:r>
              <a:rPr lang="en-US" sz="2600" dirty="0" err="1" smtClean="0"/>
              <a:t>meta-analysis</a:t>
            </a:r>
            <a:r>
              <a:rPr lang="en-US" sz="2600" dirty="0" smtClean="0"/>
              <a:t> using typical approaches</a:t>
            </a:r>
          </a:p>
          <a:p>
            <a:pPr lvl="1"/>
            <a:r>
              <a:rPr lang="en-US" sz="2200" dirty="0" smtClean="0"/>
              <a:t>Inverse-variance weighted (fixed-effect) </a:t>
            </a:r>
            <a:r>
              <a:rPr lang="en-US" sz="2200" dirty="0" err="1" smtClean="0"/>
              <a:t>meta-analysis</a:t>
            </a:r>
            <a:endParaRPr lang="en-US" sz="2200" dirty="0" smtClean="0"/>
          </a:p>
          <a:p>
            <a:pPr lvl="1"/>
            <a:r>
              <a:rPr lang="en-US" sz="2200" dirty="0" smtClean="0"/>
              <a:t>Random effect </a:t>
            </a:r>
            <a:r>
              <a:rPr lang="en-US" sz="2200" dirty="0" err="1" smtClean="0"/>
              <a:t>meta-analysis</a:t>
            </a:r>
            <a:endParaRPr lang="en-US" sz="2200" dirty="0" smtClean="0"/>
          </a:p>
          <a:p>
            <a:pPr lvl="1"/>
            <a:r>
              <a:rPr lang="en-US" sz="2200" dirty="0" smtClean="0"/>
              <a:t>If </a:t>
            </a:r>
            <a:r>
              <a:rPr lang="en-US" sz="2200" i="1" dirty="0" smtClean="0">
                <a:latin typeface="Symbol" panose="05050102010706020507" pitchFamily="18" charset="2"/>
              </a:rPr>
              <a:t>b</a:t>
            </a:r>
            <a:r>
              <a:rPr lang="en-US" sz="2200" dirty="0" smtClean="0"/>
              <a:t> ’s are not comparable (e.g. different scale), combine p-values using weighted Z-score or Fisher’s approach</a:t>
            </a:r>
          </a:p>
          <a:p>
            <a:r>
              <a:rPr lang="en-US" sz="2600" dirty="0" smtClean="0"/>
              <a:t>Limitations</a:t>
            </a:r>
          </a:p>
          <a:p>
            <a:pPr lvl="1"/>
            <a:r>
              <a:rPr lang="en-US" sz="2200" dirty="0" smtClean="0"/>
              <a:t>Need to verify that “rare” alleles are the same across cohorts</a:t>
            </a:r>
          </a:p>
          <a:p>
            <a:pPr lvl="1"/>
            <a:r>
              <a:rPr lang="en-US" sz="2200" dirty="0" smtClean="0"/>
              <a:t>Most </a:t>
            </a:r>
            <a:r>
              <a:rPr lang="en-US" sz="2200" dirty="0"/>
              <a:t>powerful when all variants have same direction of effect</a:t>
            </a:r>
          </a:p>
          <a:p>
            <a:pPr lvl="1"/>
            <a:endParaRPr lang="en-US" sz="2300" dirty="0" smtClean="0"/>
          </a:p>
          <a:p>
            <a:pPr lvl="1"/>
            <a:endParaRPr lang="en-US" sz="2300" dirty="0" smtClean="0"/>
          </a:p>
          <a:p>
            <a:pPr lvl="1"/>
            <a:endParaRPr lang="en-US" sz="2000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01830" name="Equation" r:id="rId3" imgW="114151" imgH="215619" progId="Equation.3">
              <p:embed/>
            </p:oleObj>
          </a:graphicData>
        </a:graphic>
      </p:graphicFrame>
      <p:sp>
        <p:nvSpPr>
          <p:cNvPr id="6" name="Slide Number Placeholder 3"/>
          <p:cNvSpPr txBox="1">
            <a:spLocks/>
          </p:cNvSpPr>
          <p:nvPr/>
        </p:nvSpPr>
        <p:spPr>
          <a:xfrm>
            <a:off x="8608423" y="661352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EE0B67A-81B2-42A3-B07D-05CC5F61F512}" type="slidenum">
              <a:rPr lang="en-US" b="0" smtClean="0">
                <a:solidFill>
                  <a:schemeClr val="tx1"/>
                </a:solidFill>
                <a:latin typeface="+mj-lt"/>
              </a:rPr>
              <a:pPr>
                <a:defRPr/>
              </a:pPr>
              <a:t>13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0575937"/>
              </p:ext>
            </p:extLst>
          </p:nvPr>
        </p:nvGraphicFramePr>
        <p:xfrm>
          <a:off x="7315200" y="2133600"/>
          <a:ext cx="838200" cy="389724"/>
        </p:xfrm>
        <a:graphic>
          <a:graphicData uri="http://schemas.openxmlformats.org/presentationml/2006/ole">
            <p:oleObj spid="_x0000_s201831" name="Equation" r:id="rId4" imgW="444240" imgH="20304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5673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Sequence Kernel Association Test (SKAT)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Wu, MC, Lee S, Cai T, Li Y, Boehnke M, Lin X (2011)  Rare-variant association testing for sequencing data with the Sequence Kernel Association Test. Am J Hum Gent 89:  82-93.</a:t>
            </a:r>
          </a:p>
          <a:p>
            <a:r>
              <a:rPr lang="en-US" sz="2400" dirty="0" smtClean="0"/>
              <a:t>Supervised test for the joint effects of multiple variants in a region on a phenotype</a:t>
            </a:r>
          </a:p>
          <a:p>
            <a:pPr lvl="1"/>
            <a:r>
              <a:rPr lang="en-US" sz="2000" dirty="0" smtClean="0"/>
              <a:t> Region can be genes, moving windows across the genome, etc. </a:t>
            </a:r>
          </a:p>
          <a:p>
            <a:r>
              <a:rPr lang="en-US" sz="2400" dirty="0" smtClean="0"/>
              <a:t>Allows for inclusion of covariates</a:t>
            </a:r>
          </a:p>
          <a:p>
            <a:r>
              <a:rPr lang="en-US" sz="2400" dirty="0" smtClean="0"/>
              <a:t>Does not require permutation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>
          <a:xfrm>
            <a:off x="8608423" y="661352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EE0B67A-81B2-42A3-B07D-05CC5F61F512}" type="slidenum">
              <a:rPr lang="en-US" b="0" smtClean="0">
                <a:solidFill>
                  <a:schemeClr val="tx1"/>
                </a:solidFill>
                <a:latin typeface="+mj-lt"/>
              </a:rPr>
              <a:pPr>
                <a:defRPr/>
              </a:pPr>
              <a:t>14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Sequence Kernel Association Test (SKAT)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752600"/>
            <a:ext cx="8153400" cy="4495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General Model:</a:t>
            </a:r>
            <a:endParaRPr lang="en-US" sz="2400" dirty="0"/>
          </a:p>
          <a:p>
            <a:r>
              <a:rPr lang="en-US" sz="2400" dirty="0" smtClean="0"/>
              <a:t>Assumptions:</a:t>
            </a:r>
          </a:p>
          <a:p>
            <a:endParaRPr lang="en-US" sz="2400" dirty="0" smtClean="0"/>
          </a:p>
          <a:p>
            <a:r>
              <a:rPr lang="en-US" sz="2400" dirty="0" smtClean="0"/>
              <a:t>Want to test H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: </a:t>
            </a:r>
            <a:r>
              <a:rPr lang="en-US" sz="2400" i="1" dirty="0" smtClean="0">
                <a:latin typeface="Symbol" pitchFamily="18" charset="2"/>
              </a:rPr>
              <a:t>b</a:t>
            </a:r>
            <a:r>
              <a:rPr lang="en-US" sz="2400" i="1" baseline="-25000" dirty="0" smtClean="0"/>
              <a:t>1</a:t>
            </a:r>
            <a:r>
              <a:rPr lang="en-US" sz="2400" dirty="0" smtClean="0"/>
              <a:t> = </a:t>
            </a:r>
            <a:r>
              <a:rPr lang="en-US" sz="2400" i="1" dirty="0" smtClean="0">
                <a:latin typeface="Symbol" pitchFamily="18" charset="2"/>
              </a:rPr>
              <a:t>b</a:t>
            </a:r>
            <a:r>
              <a:rPr lang="en-US" sz="2400" i="1" baseline="-25000" dirty="0" smtClean="0"/>
              <a:t>2</a:t>
            </a:r>
            <a:r>
              <a:rPr lang="en-US" sz="2400" dirty="0" smtClean="0"/>
              <a:t> = … = </a:t>
            </a:r>
            <a:r>
              <a:rPr lang="en-US" sz="2400" i="1" dirty="0" err="1" smtClean="0">
                <a:latin typeface="Symbol" pitchFamily="18" charset="2"/>
              </a:rPr>
              <a:t>b</a:t>
            </a:r>
            <a:r>
              <a:rPr lang="en-US" sz="2400" i="1" baseline="-25000" dirty="0" err="1" smtClean="0"/>
              <a:t>K</a:t>
            </a:r>
            <a:r>
              <a:rPr lang="en-US" sz="2400" dirty="0" smtClean="0"/>
              <a:t> = 0</a:t>
            </a:r>
          </a:p>
          <a:p>
            <a:r>
              <a:rPr lang="en-US" sz="2400" dirty="0" smtClean="0"/>
              <a:t>Assume </a:t>
            </a:r>
            <a:endParaRPr lang="en-US" sz="2400" i="1" dirty="0" smtClean="0">
              <a:latin typeface="Symbol" pitchFamily="18" charset="2"/>
            </a:endParaRPr>
          </a:p>
          <a:p>
            <a:pPr lvl="1"/>
            <a:r>
              <a:rPr lang="en-US" sz="2000" dirty="0" smtClean="0"/>
              <a:t> </a:t>
            </a:r>
            <a:r>
              <a:rPr lang="en-US" sz="2000" i="1" dirty="0" smtClean="0">
                <a:latin typeface="Symbol" pitchFamily="18" charset="2"/>
              </a:rPr>
              <a:t>t</a:t>
            </a:r>
            <a:r>
              <a:rPr lang="en-US" sz="2000" dirty="0" smtClean="0"/>
              <a:t>  is a variance component &amp; </a:t>
            </a:r>
            <a:r>
              <a:rPr lang="en-US" sz="2000" i="1" dirty="0" err="1" smtClean="0"/>
              <a:t>w</a:t>
            </a:r>
            <a:r>
              <a:rPr lang="en-US" sz="2000" i="1" baseline="-25000" dirty="0" err="1" smtClean="0"/>
              <a:t>k</a:t>
            </a:r>
            <a:r>
              <a:rPr lang="en-US" sz="2000" dirty="0" smtClean="0"/>
              <a:t> is a pre-specified weight for variant </a:t>
            </a:r>
            <a:r>
              <a:rPr lang="en-US" sz="2000" i="1" dirty="0" smtClean="0"/>
              <a:t>k</a:t>
            </a:r>
          </a:p>
          <a:p>
            <a:r>
              <a:rPr lang="en-US" sz="2400" dirty="0" smtClean="0"/>
              <a:t>Testing H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: </a:t>
            </a:r>
            <a:r>
              <a:rPr lang="en-US" sz="2400" i="1" dirty="0" smtClean="0">
                <a:latin typeface="Symbol" pitchFamily="18" charset="2"/>
              </a:rPr>
              <a:t>b</a:t>
            </a:r>
            <a:r>
              <a:rPr lang="en-US" sz="2400" i="1" baseline="-25000" dirty="0" smtClean="0"/>
              <a:t>1</a:t>
            </a:r>
            <a:r>
              <a:rPr lang="en-US" sz="2400" dirty="0" smtClean="0"/>
              <a:t> = </a:t>
            </a:r>
            <a:r>
              <a:rPr lang="en-US" sz="2400" i="1" dirty="0" smtClean="0">
                <a:latin typeface="Symbol" pitchFamily="18" charset="2"/>
              </a:rPr>
              <a:t>b</a:t>
            </a:r>
            <a:r>
              <a:rPr lang="en-US" sz="2400" i="1" baseline="-25000" dirty="0" smtClean="0"/>
              <a:t>2</a:t>
            </a:r>
            <a:r>
              <a:rPr lang="en-US" sz="2400" dirty="0" smtClean="0"/>
              <a:t> = … = </a:t>
            </a:r>
            <a:r>
              <a:rPr lang="en-US" sz="2400" i="1" dirty="0" err="1" smtClean="0">
                <a:latin typeface="Symbol" pitchFamily="18" charset="2"/>
              </a:rPr>
              <a:t>b</a:t>
            </a:r>
            <a:r>
              <a:rPr lang="en-US" sz="2400" i="1" baseline="-25000" dirty="0" err="1" smtClean="0"/>
              <a:t>K</a:t>
            </a:r>
            <a:r>
              <a:rPr lang="en-US" sz="2400" dirty="0" smtClean="0"/>
              <a:t> = 0  equivalent to H</a:t>
            </a:r>
            <a:r>
              <a:rPr lang="en-US" sz="2400" baseline="-25000" dirty="0" smtClean="0"/>
              <a:t>0</a:t>
            </a:r>
            <a:r>
              <a:rPr lang="en-US" sz="2400" dirty="0" smtClean="0"/>
              <a:t>: </a:t>
            </a:r>
            <a:r>
              <a:rPr lang="en-US" sz="2400" i="1" dirty="0" smtClean="0">
                <a:latin typeface="Symbol" pitchFamily="18" charset="2"/>
              </a:rPr>
              <a:t>t</a:t>
            </a:r>
            <a:r>
              <a:rPr lang="en-US" sz="2400" dirty="0" smtClean="0"/>
              <a:t> = 0 </a:t>
            </a:r>
          </a:p>
        </p:txBody>
      </p:sp>
      <p:graphicFrame>
        <p:nvGraphicFramePr>
          <p:cNvPr id="12493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0460847"/>
              </p:ext>
            </p:extLst>
          </p:nvPr>
        </p:nvGraphicFramePr>
        <p:xfrm>
          <a:off x="2895600" y="2438400"/>
          <a:ext cx="2682875" cy="427037"/>
        </p:xfrm>
        <a:graphic>
          <a:graphicData uri="http://schemas.openxmlformats.org/presentationml/2006/ole">
            <p:oleObj spid="_x0000_s125248" name="Equation" r:id="rId3" imgW="1511280" imgH="24120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50305270"/>
              </p:ext>
            </p:extLst>
          </p:nvPr>
        </p:nvGraphicFramePr>
        <p:xfrm>
          <a:off x="3200400" y="1752600"/>
          <a:ext cx="3631017" cy="609600"/>
        </p:xfrm>
        <a:graphic>
          <a:graphicData uri="http://schemas.openxmlformats.org/presentationml/2006/ole">
            <p:oleObj spid="_x0000_s125249" name="Equation" r:id="rId4" imgW="2082600" imgH="342720" progId="Equation.3">
              <p:embed/>
            </p:oleObj>
          </a:graphicData>
        </a:graphic>
      </p:graphicFrame>
      <p:sp>
        <p:nvSpPr>
          <p:cNvPr id="7" name="Slide Number Placeholder 3"/>
          <p:cNvSpPr txBox="1">
            <a:spLocks/>
          </p:cNvSpPr>
          <p:nvPr/>
        </p:nvSpPr>
        <p:spPr>
          <a:xfrm>
            <a:off x="8608423" y="661352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EE0B67A-81B2-42A3-B07D-05CC5F61F512}" type="slidenum">
              <a:rPr lang="en-US" b="0" smtClean="0">
                <a:solidFill>
                  <a:schemeClr val="tx1"/>
                </a:solidFill>
                <a:latin typeface="+mj-lt"/>
              </a:rPr>
              <a:pPr>
                <a:defRPr/>
              </a:pPr>
              <a:t>15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SKAT Statistic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Variance component score test statistic</a:t>
            </a:r>
          </a:p>
          <a:p>
            <a:endParaRPr lang="en-US" sz="1200" dirty="0" smtClean="0"/>
          </a:p>
          <a:p>
            <a:endParaRPr lang="en-US" sz="1600" dirty="0" smtClean="0"/>
          </a:p>
          <a:p>
            <a:pPr>
              <a:lnSpc>
                <a:spcPts val="3400"/>
              </a:lnSpc>
            </a:pPr>
            <a:r>
              <a:rPr lang="en-US" sz="2400" dirty="0" smtClean="0"/>
              <a:t>G is the N x K genotype matrix (additively coded genotypes)                        </a:t>
            </a:r>
          </a:p>
          <a:p>
            <a:pPr>
              <a:lnSpc>
                <a:spcPts val="3400"/>
              </a:lnSpc>
            </a:pPr>
            <a:r>
              <a:rPr lang="en-US" sz="2400" dirty="0" smtClean="0"/>
              <a:t>W=</a:t>
            </a:r>
            <a:r>
              <a:rPr lang="en-US" sz="2400" dirty="0" err="1" smtClean="0"/>
              <a:t>diag</a:t>
            </a:r>
            <a:r>
              <a:rPr lang="en-US" sz="2400" dirty="0" smtClean="0"/>
              <a:t>(w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 w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 w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,…, </a:t>
            </a:r>
            <a:r>
              <a:rPr lang="en-US" sz="2400" dirty="0" err="1" smtClean="0"/>
              <a:t>w</a:t>
            </a:r>
            <a:r>
              <a:rPr lang="en-US" sz="2400" baseline="-25000" dirty="0" err="1" smtClean="0"/>
              <a:t>K</a:t>
            </a:r>
            <a:r>
              <a:rPr lang="en-US" sz="2400" dirty="0" smtClean="0"/>
              <a:t>)  </a:t>
            </a:r>
          </a:p>
          <a:p>
            <a:pPr lvl="1"/>
            <a:r>
              <a:rPr lang="en-US" sz="2000" dirty="0" smtClean="0">
                <a:latin typeface="+mj-lt"/>
              </a:rPr>
              <a:t>Weights of the K variant sites</a:t>
            </a:r>
          </a:p>
          <a:p>
            <a:r>
              <a:rPr lang="en-US" sz="2400" dirty="0" smtClean="0"/>
              <a:t>Under the null hypothesis, Q ~ mixture of </a:t>
            </a:r>
            <a:r>
              <a:rPr lang="en-US" sz="2400" dirty="0" smtClean="0">
                <a:latin typeface="Symbol" pitchFamily="18" charset="2"/>
              </a:rPr>
              <a:t>c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 distributions</a:t>
            </a:r>
          </a:p>
          <a:p>
            <a:pPr lvl="1"/>
            <a:r>
              <a:rPr lang="en-US" sz="2000" dirty="0" smtClean="0"/>
              <a:t> Mixing parameters can be estimated from eigenvectors of matrix GWG’</a:t>
            </a:r>
          </a:p>
          <a:p>
            <a:pPr lvl="1"/>
            <a:r>
              <a:rPr lang="en-US" sz="2000" dirty="0" smtClean="0"/>
              <a:t> Depends on weights (W) and on LD between variants</a:t>
            </a:r>
          </a:p>
          <a:p>
            <a:pPr lvl="1"/>
            <a:r>
              <a:rPr lang="en-US" sz="2000" dirty="0"/>
              <a:t> </a:t>
            </a:r>
            <a:r>
              <a:rPr lang="en-US" sz="2000" dirty="0" smtClean="0"/>
              <a:t>Very computationally efficient; no need for permutations</a:t>
            </a:r>
          </a:p>
        </p:txBody>
      </p:sp>
      <p:graphicFrame>
        <p:nvGraphicFramePr>
          <p:cNvPr id="1249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09680270"/>
              </p:ext>
            </p:extLst>
          </p:nvPr>
        </p:nvGraphicFramePr>
        <p:xfrm>
          <a:off x="2898775" y="2093913"/>
          <a:ext cx="2816225" cy="496887"/>
        </p:xfrm>
        <a:graphic>
          <a:graphicData uri="http://schemas.openxmlformats.org/presentationml/2006/ole">
            <p:oleObj spid="_x0000_s126422" name="Equation" r:id="rId3" imgW="1587240" imgH="279360" progId="Equation.3">
              <p:embed/>
            </p:oleObj>
          </a:graphicData>
        </a:graphic>
      </p:graphicFrame>
      <p:sp>
        <p:nvSpPr>
          <p:cNvPr id="6" name="Slide Number Placeholder 3"/>
          <p:cNvSpPr txBox="1">
            <a:spLocks/>
          </p:cNvSpPr>
          <p:nvPr/>
        </p:nvSpPr>
        <p:spPr>
          <a:xfrm>
            <a:off x="8608423" y="661352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EE0B67A-81B2-42A3-B07D-05CC5F61F512}" type="slidenum">
              <a:rPr lang="en-US" b="0" smtClean="0">
                <a:solidFill>
                  <a:schemeClr val="tx1"/>
                </a:solidFill>
                <a:latin typeface="+mj-lt"/>
              </a:rPr>
              <a:pPr>
                <a:defRPr/>
              </a:pPr>
              <a:t>16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Meta-analysis</a:t>
            </a:r>
            <a:r>
              <a:rPr lang="en-US" dirty="0" smtClean="0"/>
              <a:t> of SKAT Statistic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651000"/>
                <a:ext cx="8262475" cy="4495800"/>
              </a:xfrm>
            </p:spPr>
            <p:txBody>
              <a:bodyPr>
                <a:noAutofit/>
              </a:bodyPr>
              <a:lstStyle/>
              <a:p>
                <a:r>
                  <a:rPr lang="en-US" sz="2200" dirty="0" smtClean="0"/>
                  <a:t>The SKAT statistic can also be written as</a:t>
                </a:r>
              </a:p>
              <a:p>
                <a:endParaRPr lang="en-US" sz="2200" dirty="0"/>
              </a:p>
              <a:p>
                <a:endParaRPr lang="en-US" sz="22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200" dirty="0" smtClean="0"/>
                  <a:t> is the score statistic to test for the hypothesis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𝐻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: </m:t>
                    </m:r>
                    <m:sSub>
                      <m:sSubPr>
                        <m:ctrlPr>
                          <a:rPr lang="en-US" sz="22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𝛽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sz="22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200" dirty="0" smtClean="0"/>
                  <a:t> in a model with only SNV </a:t>
                </a:r>
                <a:r>
                  <a:rPr lang="en-US" sz="2200" i="1" dirty="0" smtClean="0"/>
                  <a:t>k</a:t>
                </a:r>
              </a:p>
              <a:p>
                <a:endParaRPr lang="en-US" sz="2200" i="1" dirty="0"/>
              </a:p>
              <a:p>
                <a:endParaRPr lang="en-US" sz="1000" i="1" dirty="0" smtClean="0"/>
              </a:p>
              <a:p>
                <a:r>
                  <a:rPr lang="en-US" sz="2200" dirty="0" err="1" smtClean="0"/>
                  <a:t>Meta-analysis</a:t>
                </a:r>
                <a:endParaRPr lang="en-US" sz="2200" dirty="0"/>
              </a:p>
              <a:p>
                <a:pPr lvl="1"/>
                <a:r>
                  <a:rPr lang="en-US" sz="2000" dirty="0" smtClean="0"/>
                  <a:t>Combined p-values across cohorts</a:t>
                </a:r>
              </a:p>
              <a:p>
                <a:pPr lvl="2"/>
                <a:r>
                  <a:rPr lang="en-US" sz="1800" dirty="0" smtClean="0"/>
                  <a:t>Lose directionality of effect  </a:t>
                </a:r>
              </a:p>
              <a:p>
                <a:pPr lvl="1"/>
                <a:r>
                  <a:rPr lang="en-US" sz="2000" dirty="0"/>
                  <a:t>S</a:t>
                </a:r>
                <a:r>
                  <a:rPr lang="en-US" sz="2000" dirty="0" smtClean="0"/>
                  <a:t>um        across cohorts  &amp; compute SKAT statistic (Q) from  pooled        s</a:t>
                </a:r>
              </a:p>
              <a:p>
                <a:pPr lvl="2"/>
                <a:r>
                  <a:rPr lang="en-US" sz="1800" dirty="0" smtClean="0"/>
                  <a:t>Evaluate significance of Q statistic using pooled genotype covariance matrix</a:t>
                </a:r>
                <a:endParaRPr lang="en-US" sz="1800" dirty="0"/>
              </a:p>
              <a:p>
                <a:endParaRPr lang="en-US" sz="2200" dirty="0" smtClean="0"/>
              </a:p>
              <a:p>
                <a:endParaRPr lang="en-US" sz="2200" dirty="0" smtClean="0"/>
              </a:p>
              <a:p>
                <a:pPr marL="0" indent="0">
                  <a:buNone/>
                </a:pPr>
                <a:r>
                  <a:rPr lang="en-US" sz="2200" dirty="0" smtClean="0"/>
                  <a:t> </a:t>
                </a:r>
              </a:p>
              <a:p>
                <a:endParaRPr lang="en-US" sz="2200" dirty="0" smtClean="0"/>
              </a:p>
              <a:p>
                <a:endParaRPr lang="en-US" sz="22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651000"/>
                <a:ext cx="8262475" cy="4495800"/>
              </a:xfrm>
              <a:blipFill rotWithShape="1">
                <a:blip r:embed="rId3" cstate="print"/>
                <a:stretch>
                  <a:fillRect t="-814" r="-369" b="-3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56197874"/>
              </p:ext>
            </p:extLst>
          </p:nvPr>
        </p:nvGraphicFramePr>
        <p:xfrm>
          <a:off x="2006728" y="2101850"/>
          <a:ext cx="1419225" cy="768350"/>
        </p:xfrm>
        <a:graphic>
          <a:graphicData uri="http://schemas.openxmlformats.org/presentationml/2006/ole">
            <p:oleObj spid="_x0000_s196219" name="Equation" r:id="rId4" imgW="799920" imgH="43164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42445742"/>
              </p:ext>
            </p:extLst>
          </p:nvPr>
        </p:nvGraphicFramePr>
        <p:xfrm>
          <a:off x="4949953" y="2108200"/>
          <a:ext cx="2230437" cy="768350"/>
        </p:xfrm>
        <a:graphic>
          <a:graphicData uri="http://schemas.openxmlformats.org/presentationml/2006/ole">
            <p:oleObj spid="_x0000_s196220" name="Equation" r:id="rId5" imgW="1257120" imgH="4316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48602884"/>
              </p:ext>
            </p:extLst>
          </p:nvPr>
        </p:nvGraphicFramePr>
        <p:xfrm>
          <a:off x="2359153" y="3784600"/>
          <a:ext cx="3298825" cy="609600"/>
        </p:xfrm>
        <a:graphic>
          <a:graphicData uri="http://schemas.openxmlformats.org/presentationml/2006/ole">
            <p:oleObj spid="_x0000_s196221" name="Equation" r:id="rId6" imgW="1892160" imgH="342720" progId="Equation.3">
              <p:embed/>
            </p:oleObj>
          </a:graphicData>
        </a:graphic>
      </p:graphicFrame>
      <p:sp>
        <p:nvSpPr>
          <p:cNvPr id="12" name="Slide Number Placeholder 3"/>
          <p:cNvSpPr txBox="1">
            <a:spLocks/>
          </p:cNvSpPr>
          <p:nvPr/>
        </p:nvSpPr>
        <p:spPr>
          <a:xfrm>
            <a:off x="8608423" y="6613524"/>
            <a:ext cx="533400" cy="244476"/>
          </a:xfrm>
          <a:prstGeom prst="rect">
            <a:avLst/>
          </a:prstGeom>
        </p:spPr>
        <p:txBody>
          <a:bodyPr vert="horz" anchor="ctr" anchorCtr="0">
            <a:normAutofit fontScale="85000" lnSpcReduction="20000"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b="1" kern="1200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7EE0B67A-81B2-42A3-B07D-05CC5F61F512}" type="slidenum">
              <a:rPr lang="en-US" b="0" smtClean="0">
                <a:solidFill>
                  <a:schemeClr val="tx1"/>
                </a:solidFill>
                <a:latin typeface="+mj-lt"/>
              </a:rPr>
              <a:pPr>
                <a:defRPr/>
              </a:pPr>
              <a:t>17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11294082"/>
              </p:ext>
            </p:extLst>
          </p:nvPr>
        </p:nvGraphicFramePr>
        <p:xfrm>
          <a:off x="1741488" y="5486400"/>
          <a:ext cx="315912" cy="406400"/>
        </p:xfrm>
        <a:graphic>
          <a:graphicData uri="http://schemas.openxmlformats.org/presentationml/2006/ole">
            <p:oleObj spid="_x0000_s196222" name="Equation" r:id="rId7" imgW="177480" imgH="228600" progId="Equation.3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55515576"/>
              </p:ext>
            </p:extLst>
          </p:nvPr>
        </p:nvGraphicFramePr>
        <p:xfrm>
          <a:off x="8150225" y="5486400"/>
          <a:ext cx="384175" cy="406400"/>
        </p:xfrm>
        <a:graphic>
          <a:graphicData uri="http://schemas.openxmlformats.org/presentationml/2006/ole">
            <p:oleObj spid="_x0000_s196223" name="Equation" r:id="rId8" imgW="215640" imgH="228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66538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SKAT-O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570037"/>
                <a:ext cx="8382000" cy="5135563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lang="en-US" sz="2200" dirty="0" smtClean="0"/>
                  <a:t>When variants have the same direction of effect, burden tests might be more powerful than SKAT</a:t>
                </a:r>
              </a:p>
              <a:p>
                <a:pPr>
                  <a:lnSpc>
                    <a:spcPct val="110000"/>
                  </a:lnSpc>
                </a:pPr>
                <a:r>
                  <a:rPr lang="en-US" sz="2200" dirty="0" smtClean="0"/>
                  <a:t>Lee, Wu and Lin extended the SKAT framework and proposed a different Kernel that reduces to a linear combination of the original SKAT statistic and the burden statistic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sz="1800" dirty="0"/>
                  <a:t> Lee S, Wu MC, Lin X.  Optimal tests for rare variant effects in sequencing association studies. Biostatistics. 2012;13(4):</a:t>
                </a:r>
                <a:r>
                  <a:rPr lang="en-US" sz="1800" dirty="0" smtClean="0"/>
                  <a:t>762-75</a:t>
                </a:r>
                <a:endParaRPr lang="en-US" sz="1800" dirty="0"/>
              </a:p>
              <a:p>
                <a:pPr>
                  <a:lnSpc>
                    <a:spcPct val="110000"/>
                  </a:lnSpc>
                </a:pPr>
                <a:r>
                  <a:rPr lang="en-US" sz="2200" dirty="0"/>
                  <a:t> </a:t>
                </a:r>
                <a:r>
                  <a:rPr lang="en-US" sz="2200" dirty="0" smtClean="0"/>
                  <a:t>SKAT-O: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200" i="1" dirty="0">
                            <a:latin typeface="Cambria Math"/>
                            <a:ea typeface="Cambria Math"/>
                          </a:rPr>
                          <m:t>𝜌</m:t>
                        </m:r>
                      </m:sub>
                    </m:sSub>
                    <m:r>
                      <a:rPr lang="en-US" sz="2200" i="1" dirty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sz="22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i="1" dirty="0">
                            <a:latin typeface="Cambria Math"/>
                          </a:rPr>
                          <m:t>1−</m:t>
                        </m:r>
                        <m:r>
                          <a:rPr lang="en-US" sz="2200" i="1" dirty="0">
                            <a:latin typeface="Cambria Math"/>
                            <a:ea typeface="Cambria Math"/>
                          </a:rPr>
                          <m:t>𝜌</m:t>
                        </m:r>
                      </m:e>
                    </m:d>
                    <m:sSub>
                      <m:sSubPr>
                        <m:ctrlPr>
                          <a:rPr lang="en-US" sz="22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200" i="1" dirty="0">
                            <a:latin typeface="Cambria Math"/>
                          </a:rPr>
                          <m:t>𝑆𝐾𝐴𝑇</m:t>
                        </m:r>
                      </m:sub>
                    </m:sSub>
                    <m:r>
                      <a:rPr lang="en-US" sz="2200" i="1" dirty="0">
                        <a:latin typeface="Cambria Math"/>
                      </a:rPr>
                      <m:t>+</m:t>
                    </m:r>
                    <m:r>
                      <a:rPr lang="en-US" sz="2200" i="1" dirty="0">
                        <a:latin typeface="Cambria Math"/>
                        <a:ea typeface="Cambria Math"/>
                      </a:rPr>
                      <m:t>𝜌</m:t>
                    </m:r>
                    <m:r>
                      <a:rPr lang="en-US" sz="2200" i="1" dirty="0">
                        <a:latin typeface="Cambria Math"/>
                        <a:ea typeface="Cambria Math"/>
                      </a:rPr>
                      <m:t> </m:t>
                    </m:r>
                    <m:sSub>
                      <m:sSubPr>
                        <m:ctrlPr>
                          <a:rPr lang="en-US" sz="2200" i="1" dirty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/>
                            <a:ea typeface="Cambria Math"/>
                          </a:rPr>
                          <m:t>𝑄</m:t>
                        </m:r>
                      </m:e>
                      <m:sub>
                        <m:r>
                          <a:rPr lang="en-US" sz="2200" i="1" dirty="0">
                            <a:latin typeface="Cambria Math"/>
                            <a:ea typeface="Cambria Math"/>
                          </a:rPr>
                          <m:t>𝑏𝑢𝑟𝑑𝑒𝑛</m:t>
                        </m:r>
                      </m:sub>
                    </m:sSub>
                  </m:oMath>
                </a14:m>
                <a:r>
                  <a:rPr lang="en-US" sz="2200" dirty="0"/>
                  <a:t> </a:t>
                </a:r>
                <a:endParaRPr lang="en-US" sz="2200" dirty="0" smtClean="0"/>
              </a:p>
              <a:p>
                <a:pPr>
                  <a:lnSpc>
                    <a:spcPct val="11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2200" i="1" dirty="0">
                            <a:latin typeface="Cambria Math"/>
                          </a:rPr>
                          <m:t>𝑆𝐾𝐴𝑇</m:t>
                        </m:r>
                      </m:sub>
                    </m:sSub>
                  </m:oMath>
                </a14:m>
                <a:r>
                  <a:rPr lang="en-US" sz="2200" dirty="0" smtClean="0"/>
                  <a:t> is the original SKAT statistics (                                   )</a:t>
                </a:r>
              </a:p>
              <a:p>
                <a:pPr>
                  <a:lnSpc>
                    <a:spcPct val="11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200" i="1" dirty="0">
                            <a:latin typeface="Cambria Math"/>
                            <a:ea typeface="Cambria Math"/>
                          </a:rPr>
                          <m:t>𝑄</m:t>
                        </m:r>
                      </m:e>
                      <m:sub>
                        <m:r>
                          <a:rPr lang="en-US" sz="2200" i="1" dirty="0">
                            <a:latin typeface="Cambria Math"/>
                            <a:ea typeface="Cambria Math"/>
                          </a:rPr>
                          <m:t>𝑏𝑢𝑟𝑑𝑒𝑛</m:t>
                        </m:r>
                      </m:sub>
                    </m:sSub>
                    <m:r>
                      <a:rPr lang="en-US" sz="2200" b="0" i="1" dirty="0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en-US" sz="2200" dirty="0" smtClean="0"/>
                  <a:t> scaled score statistic to test association with burden score</a:t>
                </a:r>
              </a:p>
              <a:p>
                <a:pPr>
                  <a:lnSpc>
                    <a:spcPct val="110000"/>
                  </a:lnSpc>
                </a:pPr>
                <a14:m>
                  <m:oMath xmlns:m="http://schemas.openxmlformats.org/officeDocument/2006/math">
                    <m:r>
                      <a:rPr lang="en-US" sz="2200" b="0" i="1" dirty="0" smtClean="0">
                        <a:latin typeface="Cambria Math"/>
                        <a:ea typeface="Cambria Math"/>
                      </a:rPr>
                      <m:t>0≤</m:t>
                    </m:r>
                    <m:r>
                      <a:rPr lang="en-US" sz="2200" i="1" dirty="0">
                        <a:latin typeface="Cambria Math"/>
                        <a:ea typeface="Cambria Math"/>
                      </a:rPr>
                      <m:t>𝜌</m:t>
                    </m:r>
                    <m:r>
                      <a:rPr lang="en-US" sz="2200" i="1" dirty="0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200" b="0" i="1" dirty="0" smtClean="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endParaRPr lang="en-US" sz="2200" dirty="0" smtClean="0"/>
              </a:p>
              <a:p>
                <a:pPr lvl="1">
                  <a:lnSpc>
                    <a:spcPct val="110000"/>
                  </a:lnSpc>
                </a:pP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𝜌</m:t>
                    </m:r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r>
                  <a:rPr lang="en-US" sz="1800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𝜌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</a:rPr>
                          <m:t>𝑆𝐾𝐴𝑇</m:t>
                        </m:r>
                      </m:sub>
                    </m:sSub>
                  </m:oMath>
                </a14:m>
                <a:endParaRPr lang="en-US" sz="1800" dirty="0" smtClean="0"/>
              </a:p>
              <a:p>
                <a:pPr lvl="1">
                  <a:lnSpc>
                    <a:spcPct val="110000"/>
                  </a:lnSpc>
                </a:pP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𝜌</m:t>
                    </m:r>
                    <m:r>
                      <a:rPr lang="en-US" sz="1800" dirty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en-US" sz="18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i="1" dirty="0">
                            <a:latin typeface="Cambria Math"/>
                            <a:ea typeface="Cambria Math"/>
                          </a:rPr>
                          <m:t>𝜌</m:t>
                        </m:r>
                      </m:sub>
                    </m:sSub>
                    <m:r>
                      <a:rPr lang="en-US" sz="1800" i="1" dirty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18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dirty="0">
                            <a:latin typeface="Cambria Math"/>
                          </a:rPr>
                          <m:t>𝑄</m:t>
                        </m:r>
                      </m:e>
                      <m:sub>
                        <m:r>
                          <a:rPr lang="en-US" sz="1800" b="0" i="1" dirty="0" smtClean="0">
                            <a:latin typeface="Cambria Math"/>
                          </a:rPr>
                          <m:t>𝑏𝑢𝑟𝑑𝑒𝑛</m:t>
                        </m:r>
                      </m:sub>
                    </m:sSub>
                  </m:oMath>
                </a14:m>
                <a:endParaRPr lang="en-US" sz="1800" dirty="0" smtClean="0"/>
              </a:p>
              <a:p>
                <a:pPr>
                  <a:lnSpc>
                    <a:spcPct val="110000"/>
                  </a:lnSpc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570037"/>
                <a:ext cx="8382000" cy="5135563"/>
              </a:xfrm>
              <a:blipFill rotWithShape="1">
                <a:blip r:embed="rId3" cstate="print"/>
                <a:stretch>
                  <a:fillRect t="-713" r="-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5883355"/>
              </p:ext>
            </p:extLst>
          </p:nvPr>
        </p:nvGraphicFramePr>
        <p:xfrm>
          <a:off x="4953000" y="4495800"/>
          <a:ext cx="2286000" cy="406864"/>
        </p:xfrm>
        <a:graphic>
          <a:graphicData uri="http://schemas.openxmlformats.org/presentationml/2006/ole">
            <p:oleObj spid="_x0000_s200802" name="Equation" r:id="rId4" imgW="1574800" imgH="279400" progId="Equation.3">
              <p:embed/>
            </p:oleObj>
          </a:graphicData>
        </a:graphic>
      </p:graphicFrame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8423" y="6613524"/>
            <a:ext cx="533400" cy="244476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7EE0B67A-81B2-42A3-B07D-05CC5F61F512}" type="slidenum">
              <a:rPr lang="en-US" b="0">
                <a:solidFill>
                  <a:schemeClr val="tx1"/>
                </a:solidFill>
                <a:latin typeface="+mj-lt"/>
              </a:rPr>
              <a:pPr>
                <a:defRPr/>
              </a:pPr>
              <a:t>18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912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Rare Variant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Currently, more statistical approaches than application papers</a:t>
            </a:r>
          </a:p>
          <a:p>
            <a:r>
              <a:rPr lang="en-US" sz="2400" dirty="0" smtClean="0"/>
              <a:t>Although simulation studies are useful in evaluating new methods, the value of these approaches will be judged by whether or not they can identify regions with rare variants associated with a trait of interest</a:t>
            </a:r>
          </a:p>
          <a:p>
            <a:r>
              <a:rPr lang="en-US" sz="2400" dirty="0"/>
              <a:t>Multiple ongoing projects are collecting exome chip </a:t>
            </a:r>
            <a:r>
              <a:rPr lang="en-US" sz="2400" dirty="0" smtClean="0"/>
              <a:t>data, and exome or whole genome </a:t>
            </a:r>
            <a:r>
              <a:rPr lang="en-US" sz="2400" dirty="0"/>
              <a:t>sequencing </a:t>
            </a:r>
            <a:r>
              <a:rPr lang="en-US" sz="2400" dirty="0" smtClean="0"/>
              <a:t>data</a:t>
            </a:r>
          </a:p>
          <a:p>
            <a:pPr lvl="1"/>
            <a:r>
              <a:rPr lang="en-US" sz="2000" dirty="0" smtClean="0"/>
              <a:t> Applications of these rare variant approaches should be forthcoming</a:t>
            </a:r>
          </a:p>
          <a:p>
            <a:pPr lvl="1"/>
            <a:r>
              <a:rPr lang="en-US" sz="2000" dirty="0" smtClean="0"/>
              <a:t> </a:t>
            </a:r>
            <a:r>
              <a:rPr lang="en-US" sz="2000" dirty="0"/>
              <a:t>Which </a:t>
            </a:r>
            <a:r>
              <a:rPr lang="en-US" sz="2000" dirty="0" smtClean="0"/>
              <a:t>statistical method </a:t>
            </a:r>
            <a:r>
              <a:rPr lang="en-US" sz="2000" dirty="0"/>
              <a:t>will be most useful/successful?</a:t>
            </a:r>
          </a:p>
          <a:p>
            <a:r>
              <a:rPr lang="en-US" sz="2400" dirty="0" smtClean="0"/>
              <a:t>Most challenging issue in rare variant analysis:  which SNVs to include in gene-based/region-based tests</a:t>
            </a:r>
          </a:p>
          <a:p>
            <a:pPr lvl="1"/>
            <a:r>
              <a:rPr lang="en-US" sz="2000" dirty="0" smtClean="0"/>
              <a:t>Omitting SNVs with true effect will reduce power</a:t>
            </a:r>
          </a:p>
          <a:p>
            <a:pPr lvl="1"/>
            <a:r>
              <a:rPr lang="en-US" sz="2000" dirty="0" smtClean="0"/>
              <a:t>Including SNVs with no effect will add noise and also reduce power</a:t>
            </a:r>
          </a:p>
          <a:p>
            <a:endParaRPr lang="en-US" sz="2400" dirty="0" smtClean="0"/>
          </a:p>
          <a:p>
            <a:pPr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8423" y="6613524"/>
            <a:ext cx="533400" cy="244476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7EE0B67A-81B2-42A3-B07D-05CC5F61F512}" type="slidenum">
              <a:rPr lang="en-US" b="0">
                <a:solidFill>
                  <a:schemeClr val="tx1"/>
                </a:solidFill>
                <a:latin typeface="+mj-lt"/>
              </a:rPr>
              <a:pPr>
                <a:defRPr/>
              </a:pPr>
              <a:t>19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Selecting Groups of Rare Variants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Zuk</a:t>
            </a:r>
            <a:r>
              <a:rPr lang="en-US" sz="2400" dirty="0" smtClean="0"/>
              <a:t> et al. proposed several strategies to improve the chances to select all “causal” variants while omitting benign mutations</a:t>
            </a:r>
          </a:p>
          <a:p>
            <a:pPr marL="708660" lvl="1" indent="-342900">
              <a:buClrTx/>
              <a:buSzPct val="100000"/>
              <a:buFont typeface="+mj-lt"/>
              <a:buAutoNum type="arabicPeriod"/>
            </a:pPr>
            <a:r>
              <a:rPr lang="en-US" sz="2000" dirty="0" smtClean="0"/>
              <a:t>Select </a:t>
            </a:r>
            <a:r>
              <a:rPr lang="en-US" sz="2000" dirty="0"/>
              <a:t>only disruptive variants (stop, </a:t>
            </a:r>
            <a:r>
              <a:rPr lang="en-US" sz="2000" dirty="0" err="1"/>
              <a:t>frameshift</a:t>
            </a:r>
            <a:r>
              <a:rPr lang="en-US" sz="2000" dirty="0"/>
              <a:t>, or splice-sites which severely disrupt protein structure), as predicted by a variety of prediction algorithms (e.g. </a:t>
            </a:r>
            <a:r>
              <a:rPr lang="en-US" sz="2000" dirty="0" smtClean="0"/>
              <a:t>SIFT, Polyphen2, </a:t>
            </a:r>
            <a:r>
              <a:rPr lang="en-US" sz="2000" dirty="0" err="1" smtClean="0"/>
              <a:t>MutationTaster</a:t>
            </a:r>
            <a:r>
              <a:rPr lang="en-US" sz="2000" dirty="0" smtClean="0"/>
              <a:t>; </a:t>
            </a:r>
          </a:p>
          <a:p>
            <a:pPr marL="708660" lvl="1" indent="-342900">
              <a:buClrTx/>
              <a:buSzPct val="100000"/>
              <a:buFont typeface="+mj-lt"/>
              <a:buAutoNum type="arabicPeriod"/>
            </a:pPr>
            <a:r>
              <a:rPr lang="en-US" sz="2000" dirty="0" smtClean="0"/>
              <a:t>Include </a:t>
            </a:r>
            <a:r>
              <a:rPr lang="en-US" sz="2000" dirty="0"/>
              <a:t>disruptive </a:t>
            </a:r>
            <a:r>
              <a:rPr lang="en-US" sz="2000" dirty="0" smtClean="0"/>
              <a:t>mutations</a:t>
            </a:r>
            <a:r>
              <a:rPr lang="en-US" sz="2000" dirty="0"/>
              <a:t> </a:t>
            </a:r>
            <a:r>
              <a:rPr lang="en-US" sz="2000" dirty="0" smtClean="0"/>
              <a:t> +  </a:t>
            </a:r>
            <a:r>
              <a:rPr lang="en-US" sz="2000" dirty="0"/>
              <a:t>missense mutations filtered by allele frequency</a:t>
            </a:r>
            <a:r>
              <a:rPr lang="en-US" sz="2000" dirty="0" smtClean="0"/>
              <a:t>;</a:t>
            </a:r>
          </a:p>
          <a:p>
            <a:pPr marL="708660" lvl="1" indent="-342900">
              <a:buClrTx/>
              <a:buSzPct val="100000"/>
              <a:buFont typeface="+mj-lt"/>
              <a:buAutoNum type="arabicPeriod"/>
            </a:pPr>
            <a:r>
              <a:rPr lang="en-US" sz="2000" dirty="0" smtClean="0"/>
              <a:t>Include </a:t>
            </a:r>
            <a:r>
              <a:rPr lang="en-US" sz="2000" dirty="0"/>
              <a:t>disruptive mutations and missense mutations filtered by severity, as predicted by the prediction algorithms; </a:t>
            </a:r>
            <a:endParaRPr lang="en-US" sz="2000" dirty="0" smtClean="0"/>
          </a:p>
          <a:p>
            <a:pPr marL="708660" lvl="1" indent="-342900">
              <a:buClrTx/>
              <a:buSzPct val="100000"/>
              <a:buFont typeface="+mj-lt"/>
              <a:buAutoNum type="arabicPeriod"/>
            </a:pPr>
            <a:r>
              <a:rPr lang="en-US" sz="2000" dirty="0" smtClean="0"/>
              <a:t>Selecting </a:t>
            </a:r>
            <a:r>
              <a:rPr lang="en-US" sz="2000" dirty="0"/>
              <a:t>disruptive mutations from all genes within a gene set.  </a:t>
            </a:r>
            <a:endParaRPr lang="en-US" sz="2000" dirty="0" smtClean="0"/>
          </a:p>
          <a:p>
            <a:endParaRPr lang="en-US" sz="2400" dirty="0" smtClean="0"/>
          </a:p>
          <a:p>
            <a:pPr>
              <a:buNone/>
            </a:pP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8423" y="6613524"/>
            <a:ext cx="533400" cy="244476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7EE0B67A-81B2-42A3-B07D-05CC5F61F512}" type="slidenum">
              <a:rPr lang="en-US" b="0">
                <a:solidFill>
                  <a:schemeClr val="tx1"/>
                </a:solidFill>
                <a:latin typeface="+mj-lt"/>
              </a:rPr>
              <a:pPr>
                <a:defRPr/>
              </a:pPr>
              <a:t>20</a:t>
            </a:fld>
            <a:endParaRPr lang="en-US" b="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6550223"/>
            <a:ext cx="91496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latin typeface="+mj-lt"/>
              </a:rPr>
              <a:t>Zuk</a:t>
            </a:r>
            <a:r>
              <a:rPr lang="en-US" sz="1400" dirty="0">
                <a:latin typeface="+mj-lt"/>
              </a:rPr>
              <a:t> O et al.  Searching for missing heritability: designing rare variant association studies.  PNAS 2014; 111(4):E455-64</a:t>
            </a:r>
          </a:p>
        </p:txBody>
      </p:sp>
    </p:spTree>
    <p:extLst>
      <p:ext uri="{BB962C8B-B14F-4D97-AF65-F5344CB8AC3E}">
        <p14:creationId xmlns:p14="http://schemas.microsoft.com/office/powerpoint/2010/main" xmlns="" val="75866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Effect of </a:t>
            </a:r>
            <a:r>
              <a:rPr lang="en-US" dirty="0" err="1"/>
              <a:t>E</a:t>
            </a:r>
            <a:r>
              <a:rPr lang="en-US" dirty="0" err="1" smtClean="0"/>
              <a:t>xonic</a:t>
            </a:r>
            <a:r>
              <a:rPr lang="en-US" dirty="0" smtClean="0"/>
              <a:t> Rare Variants on CRP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C-reactive protein (CRP) is a biomarker of inflammation measured in plasma</a:t>
            </a:r>
          </a:p>
          <a:p>
            <a:r>
              <a:rPr lang="en-US" dirty="0" smtClean="0"/>
              <a:t>Significant predictor of cardiovascular diseases</a:t>
            </a:r>
          </a:p>
          <a:p>
            <a:r>
              <a:rPr lang="en-US" dirty="0" smtClean="0"/>
              <a:t>GWAS identified ~25 variants associated with CRP plasma levels</a:t>
            </a:r>
          </a:p>
          <a:p>
            <a:r>
              <a:rPr lang="en-US" dirty="0" smtClean="0"/>
              <a:t>Goal:  investigate association of rare </a:t>
            </a:r>
            <a:r>
              <a:rPr lang="en-US" dirty="0" err="1" smtClean="0"/>
              <a:t>exonic</a:t>
            </a:r>
            <a:r>
              <a:rPr lang="en-US" dirty="0" smtClean="0"/>
              <a:t> variants with CRP plasma levels</a:t>
            </a:r>
          </a:p>
          <a:p>
            <a:pPr lvl="1"/>
            <a:r>
              <a:rPr lang="en-US" dirty="0" smtClean="0"/>
              <a:t>In genes with SNPs known to be associated with CRP</a:t>
            </a:r>
          </a:p>
          <a:p>
            <a:pPr lvl="1"/>
            <a:r>
              <a:rPr lang="en-US" dirty="0" smtClean="0"/>
              <a:t>All genes (genome-wide)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" y="6248400"/>
            <a:ext cx="91496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+mj-lt"/>
              </a:rPr>
              <a:t>Schick et al. Association of </a:t>
            </a:r>
            <a:r>
              <a:rPr lang="en-US" sz="1400" dirty="0" err="1">
                <a:latin typeface="+mj-lt"/>
              </a:rPr>
              <a:t>exome</a:t>
            </a:r>
            <a:r>
              <a:rPr lang="en-US" sz="1400" dirty="0">
                <a:latin typeface="+mj-lt"/>
              </a:rPr>
              <a:t> sequences with plasma C-reactive protein levels in &gt;9000 participants. Hum </a:t>
            </a:r>
            <a:r>
              <a:rPr lang="en-US" sz="1400" dirty="0" err="1">
                <a:latin typeface="+mj-lt"/>
              </a:rPr>
              <a:t>Mol</a:t>
            </a:r>
            <a:r>
              <a:rPr lang="en-US" sz="1400" dirty="0">
                <a:latin typeface="+mj-lt"/>
              </a:rPr>
              <a:t> Genet. 2014 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>
                <a:latin typeface="+mj-lt"/>
              </a:rPr>
              <a:t>[</a:t>
            </a:r>
            <a:r>
              <a:rPr lang="en-US" sz="1400" dirty="0" err="1">
                <a:latin typeface="+mj-lt"/>
              </a:rPr>
              <a:t>Epub</a:t>
            </a:r>
            <a:r>
              <a:rPr lang="en-US" sz="1400" dirty="0">
                <a:latin typeface="+mj-lt"/>
              </a:rPr>
              <a:t> ahead of </a:t>
            </a:r>
            <a:r>
              <a:rPr lang="en-US" sz="1400" dirty="0" smtClean="0">
                <a:latin typeface="+mj-lt"/>
              </a:rPr>
              <a:t>print]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6329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Effect of </a:t>
            </a:r>
            <a:r>
              <a:rPr lang="en-US" dirty="0" err="1"/>
              <a:t>E</a:t>
            </a:r>
            <a:r>
              <a:rPr lang="en-US" dirty="0" err="1" smtClean="0"/>
              <a:t>xonic</a:t>
            </a:r>
            <a:r>
              <a:rPr lang="en-US" dirty="0" smtClean="0"/>
              <a:t> Rare Variants on CRP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 err="1" smtClean="0"/>
              <a:t>Exome</a:t>
            </a:r>
            <a:r>
              <a:rPr lang="en-US" dirty="0" smtClean="0"/>
              <a:t> Sequencing performed as part of </a:t>
            </a:r>
            <a:r>
              <a:rPr lang="en-US" dirty="0" err="1" smtClean="0"/>
              <a:t>Exome</a:t>
            </a:r>
            <a:r>
              <a:rPr lang="en-US" dirty="0" smtClean="0"/>
              <a:t> Sequencing Project (ESP) and CHARGE-S project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ESP samples:  </a:t>
            </a:r>
            <a:r>
              <a:rPr lang="pt-BR" dirty="0"/>
              <a:t>ARIC (</a:t>
            </a:r>
            <a:r>
              <a:rPr lang="pt-BR" dirty="0" smtClean="0"/>
              <a:t>N=528), </a:t>
            </a:r>
            <a:r>
              <a:rPr lang="pt-BR" dirty="0"/>
              <a:t>CARDIA (</a:t>
            </a:r>
            <a:r>
              <a:rPr lang="pt-BR" dirty="0" smtClean="0"/>
              <a:t>N=190</a:t>
            </a:r>
            <a:r>
              <a:rPr lang="pt-BR" dirty="0"/>
              <a:t>), CHS (</a:t>
            </a:r>
            <a:r>
              <a:rPr lang="pt-BR" dirty="0" smtClean="0"/>
              <a:t>N=203), </a:t>
            </a:r>
            <a:r>
              <a:rPr lang="pt-BR" dirty="0"/>
              <a:t>FHS (</a:t>
            </a:r>
            <a:r>
              <a:rPr lang="pt-BR" dirty="0" smtClean="0"/>
              <a:t>N=387), JHS </a:t>
            </a:r>
            <a:r>
              <a:rPr lang="pt-BR" dirty="0"/>
              <a:t>(</a:t>
            </a:r>
            <a:r>
              <a:rPr lang="pt-BR" dirty="0" smtClean="0"/>
              <a:t>N=346</a:t>
            </a:r>
            <a:r>
              <a:rPr lang="pt-BR" dirty="0"/>
              <a:t>), MESA (</a:t>
            </a:r>
            <a:r>
              <a:rPr lang="pt-BR" dirty="0" smtClean="0"/>
              <a:t>N=399</a:t>
            </a:r>
            <a:r>
              <a:rPr lang="pt-BR" dirty="0"/>
              <a:t>) and the WHI (</a:t>
            </a:r>
            <a:r>
              <a:rPr lang="pt-BR" dirty="0" smtClean="0"/>
              <a:t>N=1307)</a:t>
            </a:r>
          </a:p>
          <a:p>
            <a:pPr lvl="2">
              <a:lnSpc>
                <a:spcPct val="120000"/>
              </a:lnSpc>
            </a:pPr>
            <a:r>
              <a:rPr lang="pt-BR" dirty="0" smtClean="0"/>
              <a:t>1,832 European Ancestry (EA); 1,528 African Ancestry (AA)</a:t>
            </a:r>
          </a:p>
          <a:p>
            <a:pPr lvl="2">
              <a:lnSpc>
                <a:spcPct val="120000"/>
              </a:lnSpc>
            </a:pPr>
            <a:r>
              <a:rPr lang="pt-BR" dirty="0" smtClean="0"/>
              <a:t>ESP samples were pooled and analyzed together (race stratified)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CHARGE-S </a:t>
            </a:r>
            <a:r>
              <a:rPr lang="en-US" dirty="0" err="1" smtClean="0"/>
              <a:t>samles</a:t>
            </a:r>
            <a:r>
              <a:rPr lang="en-US" dirty="0" smtClean="0"/>
              <a:t>:  FHS (757 EA), ARIC (2718 EA, 1581 AA), CHS (743 AA)</a:t>
            </a:r>
          </a:p>
          <a:p>
            <a:pPr lvl="2">
              <a:lnSpc>
                <a:spcPct val="120000"/>
              </a:lnSpc>
            </a:pPr>
            <a:r>
              <a:rPr lang="en-US" dirty="0" smtClean="0"/>
              <a:t>CHARGE samples were analyzed within cohort (race stratified)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Replication in WHI (11,414 EA, 2,380AA) and JHS (2201 AA)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836244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Sample Sizes by Cohort and Race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41807678"/>
              </p:ext>
            </p:extLst>
          </p:nvPr>
        </p:nvGraphicFramePr>
        <p:xfrm>
          <a:off x="381000" y="2281239"/>
          <a:ext cx="8305800" cy="30527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93397"/>
                <a:gridCol w="893397"/>
                <a:gridCol w="893397"/>
                <a:gridCol w="893397"/>
                <a:gridCol w="1150812"/>
                <a:gridCol w="1066800"/>
                <a:gridCol w="913299"/>
                <a:gridCol w="707904"/>
                <a:gridCol w="893397"/>
              </a:tblGrid>
              <a:tr h="151984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effectLst/>
                        </a:rPr>
                        <a:t>ESP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effectLst/>
                        </a:rPr>
                        <a:t>CHARGE ARIC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effectLst/>
                        </a:rPr>
                        <a:t>CHARGE FHS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CHARGE CHS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WHI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JHS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53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EA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AA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effectLst/>
                        </a:rPr>
                        <a:t>EA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effectLst/>
                        </a:rPr>
                        <a:t>AA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effectLst/>
                        </a:rPr>
                        <a:t>EA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effectLst/>
                        </a:rPr>
                        <a:t>AA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EA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AA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AA</a:t>
                      </a:r>
                      <a:endParaRPr lang="en-US" sz="22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175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1,832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1,528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2,718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>
                          <a:effectLst/>
                        </a:rPr>
                        <a:t>1,581</a:t>
                      </a:r>
                      <a:endParaRPr lang="en-US" sz="22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effectLst/>
                        </a:rPr>
                        <a:t>757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effectLst/>
                        </a:rPr>
                        <a:t>743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effectLst/>
                        </a:rPr>
                        <a:t>11,414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effectLst/>
                        </a:rPr>
                        <a:t>2,380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u="none" strike="noStrike" dirty="0">
                          <a:effectLst/>
                        </a:rPr>
                        <a:t>2,201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60488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Single SNV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/>
          </a:bodyPr>
          <a:lstStyle/>
          <a:p>
            <a:r>
              <a:rPr lang="en-US" dirty="0"/>
              <a:t>A</a:t>
            </a:r>
            <a:r>
              <a:rPr lang="en-US" dirty="0" smtClean="0"/>
              <a:t>ll variants with minor allele count ≥ 5 in combined studies (ESP &amp; CHARGE)</a:t>
            </a:r>
          </a:p>
          <a:p>
            <a:pPr lvl="1"/>
            <a:r>
              <a:rPr lang="en-US" dirty="0" smtClean="0"/>
              <a:t>5 or more carriers of 1 minor allele </a:t>
            </a:r>
          </a:p>
          <a:p>
            <a:pPr lvl="1"/>
            <a:r>
              <a:rPr lang="en-US" dirty="0" smtClean="0"/>
              <a:t>Higher threshold (20 or 40) typically used</a:t>
            </a:r>
          </a:p>
          <a:p>
            <a:r>
              <a:rPr lang="en-US" dirty="0" smtClean="0"/>
              <a:t>Separate analysis in ESP, ARIC, FHS and CHS</a:t>
            </a:r>
          </a:p>
          <a:p>
            <a:pPr lvl="1"/>
            <a:r>
              <a:rPr lang="en-US" dirty="0" smtClean="0"/>
              <a:t>Race stratified analyses</a:t>
            </a:r>
          </a:p>
          <a:p>
            <a:pPr lvl="1"/>
            <a:r>
              <a:rPr lang="en-US" dirty="0" smtClean="0"/>
              <a:t>Linear regression adjusted for age, sex, BMI and principal components</a:t>
            </a:r>
          </a:p>
          <a:p>
            <a:pPr lvl="2"/>
            <a:r>
              <a:rPr lang="en-US" dirty="0" smtClean="0"/>
              <a:t>PC computed from GWAS SNPs</a:t>
            </a:r>
          </a:p>
          <a:p>
            <a:r>
              <a:rPr lang="en-US" dirty="0" smtClean="0"/>
              <a:t>Inverse variance weighted meta-analysis of results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5013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Gene-based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Restricted to SNVs </a:t>
            </a:r>
            <a:r>
              <a:rPr lang="en-US" dirty="0"/>
              <a:t>annotated as </a:t>
            </a:r>
            <a:r>
              <a:rPr lang="en-US" dirty="0" err="1"/>
              <a:t>nonsynonymous</a:t>
            </a:r>
            <a:r>
              <a:rPr lang="en-US" dirty="0"/>
              <a:t>, stop-gain, stop-loss, noncoding RNA splice or splice </a:t>
            </a:r>
            <a:r>
              <a:rPr lang="en-US" dirty="0" smtClean="0"/>
              <a:t>variants</a:t>
            </a:r>
            <a:endParaRPr lang="en-US" dirty="0"/>
          </a:p>
          <a:p>
            <a:r>
              <a:rPr lang="en-US" dirty="0" err="1" smtClean="0"/>
              <a:t>Unweighted</a:t>
            </a:r>
            <a:r>
              <a:rPr lang="en-US" dirty="0" smtClean="0"/>
              <a:t> burden test (T1)</a:t>
            </a:r>
          </a:p>
          <a:p>
            <a:pPr lvl="1"/>
            <a:r>
              <a:rPr lang="en-US" dirty="0" smtClean="0"/>
              <a:t>Includes SNVs with allele frequency ≤ 1%</a:t>
            </a:r>
          </a:p>
          <a:p>
            <a:pPr lvl="1"/>
            <a:r>
              <a:rPr lang="en-US" dirty="0" smtClean="0"/>
              <a:t>Race and cohort specific analyses, inverse variance weighted meta-analysis</a:t>
            </a:r>
          </a:p>
          <a:p>
            <a:r>
              <a:rPr lang="en-US" dirty="0" smtClean="0"/>
              <a:t>SKAT</a:t>
            </a:r>
          </a:p>
          <a:p>
            <a:pPr lvl="1"/>
            <a:r>
              <a:rPr lang="en-US" dirty="0"/>
              <a:t>Includes SNVs with allele frequency ≤ 5%</a:t>
            </a:r>
          </a:p>
          <a:p>
            <a:pPr lvl="1"/>
            <a:r>
              <a:rPr lang="en-US" dirty="0" smtClean="0"/>
              <a:t>Wu weights</a:t>
            </a:r>
          </a:p>
          <a:p>
            <a:pPr lvl="1"/>
            <a:r>
              <a:rPr lang="en-US" dirty="0" smtClean="0"/>
              <a:t>Race </a:t>
            </a:r>
            <a:r>
              <a:rPr lang="en-US" dirty="0"/>
              <a:t>and cohort specific </a:t>
            </a:r>
            <a:r>
              <a:rPr lang="en-US" dirty="0" smtClean="0"/>
              <a:t>analyses, meta-analysis of score statistics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42534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Single SNV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600200"/>
            <a:ext cx="8385048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Non-synonymous SNV in </a:t>
            </a:r>
            <a:r>
              <a:rPr lang="en-US" i="1" dirty="0"/>
              <a:t>CRP</a:t>
            </a:r>
            <a:r>
              <a:rPr lang="en-US" dirty="0"/>
              <a:t> </a:t>
            </a:r>
            <a:r>
              <a:rPr lang="en-US" dirty="0" smtClean="0"/>
              <a:t>gene (chromosome 1) associated with lower plasma CRP levels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Not explained by known common </a:t>
            </a:r>
            <a:r>
              <a:rPr lang="en-US" i="1" dirty="0" smtClean="0"/>
              <a:t>CRP</a:t>
            </a:r>
            <a:r>
              <a:rPr lang="en-US" dirty="0" smtClean="0"/>
              <a:t> SNPs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91145271"/>
              </p:ext>
            </p:extLst>
          </p:nvPr>
        </p:nvGraphicFramePr>
        <p:xfrm>
          <a:off x="381001" y="2819400"/>
          <a:ext cx="8292832" cy="21812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47277"/>
                <a:gridCol w="1319722"/>
                <a:gridCol w="990600"/>
                <a:gridCol w="914400"/>
                <a:gridCol w="914400"/>
                <a:gridCol w="1219200"/>
                <a:gridCol w="1587233"/>
              </a:tblGrid>
              <a:tr h="15716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SNP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Sample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MAF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beta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SE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P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Heterogeneity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(I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1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rs77832441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EA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0.0022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-0.75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0.197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1.4 × 10</a:t>
                      </a:r>
                      <a:r>
                        <a:rPr lang="en-US" sz="2000" u="none" strike="noStrike" baseline="30000" dirty="0">
                          <a:effectLst/>
                        </a:rPr>
                        <a:t>-4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AA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0.0005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-2.06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0.605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6.7 × 10</a:t>
                      </a:r>
                      <a:r>
                        <a:rPr lang="en-US" sz="2000" u="none" strike="noStrike" baseline="30000" dirty="0">
                          <a:effectLst/>
                        </a:rPr>
                        <a:t>-4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Combined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0.0016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-0.88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0.187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2.9 × 10</a:t>
                      </a:r>
                      <a:r>
                        <a:rPr lang="en-US" sz="2000" u="none" strike="noStrike" baseline="30000" dirty="0">
                          <a:effectLst/>
                        </a:rPr>
                        <a:t>-6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28.4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 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Replication (EA)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0.0031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-0.9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0.110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3.0 × 10</a:t>
                      </a:r>
                      <a:r>
                        <a:rPr lang="en-US" sz="2000" u="none" strike="noStrike" baseline="30000" dirty="0">
                          <a:effectLst/>
                        </a:rPr>
                        <a:t>-15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­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24347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Single </a:t>
            </a:r>
            <a:r>
              <a:rPr lang="en-US" smtClean="0"/>
              <a:t>SNV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537448" cy="4876800"/>
          </a:xfrm>
        </p:spPr>
        <p:txBody>
          <a:bodyPr>
            <a:normAutofit/>
          </a:bodyPr>
          <a:lstStyle/>
          <a:p>
            <a:r>
              <a:rPr lang="en-US" dirty="0"/>
              <a:t>S</a:t>
            </a:r>
            <a:r>
              <a:rPr lang="en-US" dirty="0" smtClean="0"/>
              <a:t>ynonymous SNV in </a:t>
            </a:r>
            <a:r>
              <a:rPr lang="en-US" i="1" dirty="0"/>
              <a:t>TOMM40 </a:t>
            </a:r>
            <a:r>
              <a:rPr lang="en-US" dirty="0" smtClean="0"/>
              <a:t>gene (chromosome 19) associated with lower plasma CRP levels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4995149"/>
              </p:ext>
            </p:extLst>
          </p:nvPr>
        </p:nvGraphicFramePr>
        <p:xfrm>
          <a:off x="304800" y="3048000"/>
          <a:ext cx="8229599" cy="15621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0200"/>
                <a:gridCol w="1371600"/>
                <a:gridCol w="762000"/>
                <a:gridCol w="838200"/>
                <a:gridCol w="838200"/>
                <a:gridCol w="1295400"/>
                <a:gridCol w="1523999"/>
              </a:tblGrid>
              <a:tr h="15716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SNP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Sample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MAF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beta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SE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P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Heterogeneity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(I</a:t>
                      </a:r>
                      <a:r>
                        <a:rPr lang="en-US" sz="20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15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 smtClean="0">
                          <a:effectLst/>
                        </a:rPr>
                        <a:t>rs112849259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EA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0.0266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-</a:t>
                      </a:r>
                      <a:r>
                        <a:rPr lang="en-US" sz="2000" u="none" strike="noStrike" dirty="0" smtClean="0">
                          <a:effectLst/>
                        </a:rPr>
                        <a:t>0.28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0.058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1.3 </a:t>
                      </a:r>
                      <a:r>
                        <a:rPr lang="en-US" sz="2000" u="none" strike="noStrike" dirty="0">
                          <a:effectLst/>
                        </a:rPr>
                        <a:t>× </a:t>
                      </a:r>
                      <a:r>
                        <a:rPr lang="en-US" sz="2000" u="none" strike="noStrike" dirty="0" smtClean="0">
                          <a:effectLst/>
                        </a:rPr>
                        <a:t>10</a:t>
                      </a:r>
                      <a:r>
                        <a:rPr lang="en-US" sz="2000" u="none" strike="noStrike" baseline="30000" dirty="0" smtClean="0">
                          <a:effectLst/>
                        </a:rPr>
                        <a:t>-6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14.1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AA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0.0391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-0.37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0.069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1.1 </a:t>
                      </a:r>
                      <a:r>
                        <a:rPr lang="en-US" sz="2000" u="none" strike="noStrike" dirty="0">
                          <a:effectLst/>
                        </a:rPr>
                        <a:t>× </a:t>
                      </a:r>
                      <a:r>
                        <a:rPr lang="en-US" sz="2000" u="none" strike="noStrike" dirty="0" smtClean="0">
                          <a:effectLst/>
                        </a:rPr>
                        <a:t>10</a:t>
                      </a:r>
                      <a:r>
                        <a:rPr lang="en-US" sz="2000" u="none" strike="noStrike" baseline="30000" dirty="0" smtClean="0">
                          <a:effectLst/>
                        </a:rPr>
                        <a:t>-7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Combined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0.0308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-0.32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0.044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1.1 </a:t>
                      </a:r>
                      <a:r>
                        <a:rPr lang="en-US" sz="2000" u="none" strike="noStrike" dirty="0">
                          <a:effectLst/>
                        </a:rPr>
                        <a:t>× </a:t>
                      </a:r>
                      <a:r>
                        <a:rPr lang="en-US" sz="2000" u="none" strike="noStrike" dirty="0" smtClean="0">
                          <a:effectLst/>
                        </a:rPr>
                        <a:t>10</a:t>
                      </a:r>
                      <a:r>
                        <a:rPr lang="en-US" sz="2000" u="none" strike="noStrike" baseline="30000" dirty="0" smtClean="0">
                          <a:effectLst/>
                        </a:rPr>
                        <a:t>-12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16.2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818891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Gene-based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Results </a:t>
            </a:r>
            <a:r>
              <a:rPr lang="en-US" dirty="0"/>
              <a:t>reaching statistical significance (</a:t>
            </a:r>
            <a:r>
              <a:rPr lang="en-US" dirty="0" err="1"/>
              <a:t>exome</a:t>
            </a:r>
            <a:r>
              <a:rPr lang="en-US" dirty="0"/>
              <a:t>-wide: P&lt;2.5x10</a:t>
            </a:r>
            <a:r>
              <a:rPr lang="en-US" baseline="30000" dirty="0"/>
              <a:t>-6</a:t>
            </a:r>
            <a:r>
              <a:rPr lang="en-US" dirty="0"/>
              <a:t>; candidate-gene wide: P&lt;2.0x10</a:t>
            </a:r>
            <a:r>
              <a:rPr lang="en-US" baseline="30000" dirty="0"/>
              <a:t>-3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7129184"/>
              </p:ext>
            </p:extLst>
          </p:nvPr>
        </p:nvGraphicFramePr>
        <p:xfrm>
          <a:off x="612774" y="3429000"/>
          <a:ext cx="8074026" cy="1685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8826"/>
                <a:gridCol w="846805"/>
                <a:gridCol w="1244134"/>
                <a:gridCol w="1291844"/>
                <a:gridCol w="1524890"/>
                <a:gridCol w="1238629"/>
                <a:gridCol w="1168898"/>
              </a:tblGrid>
              <a:tr h="307975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effectLst/>
                        </a:rPr>
                        <a:t>Discovery</a:t>
                      </a:r>
                      <a:endParaRPr lang="en-US" sz="2000" u="sng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effectLst/>
                        </a:rPr>
                        <a:t>Replication</a:t>
                      </a:r>
                      <a:endParaRPr lang="en-US" sz="2000" u="sng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79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Test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Gene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 (EA)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 (AA)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 (EA+AA)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 (EA)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P (AA)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79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T1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CRP</a:t>
                      </a:r>
                      <a:endParaRPr lang="en-US" sz="2000" i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0.0007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0.0011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2.4x10</a:t>
                      </a:r>
                      <a:r>
                        <a:rPr lang="en-US" sz="2000" baseline="30000" dirty="0" smtClean="0">
                          <a:effectLst/>
                        </a:rPr>
                        <a:t>-6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2.5x10</a:t>
                      </a:r>
                      <a:r>
                        <a:rPr lang="en-US" sz="2000" baseline="30000" dirty="0" smtClean="0">
                          <a:effectLst/>
                        </a:rPr>
                        <a:t>-14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0.51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SKAT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CRP</a:t>
                      </a:r>
                      <a:endParaRPr lang="en-US" sz="2000" i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0.0002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0.06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3.4x10</a:t>
                      </a:r>
                      <a:r>
                        <a:rPr lang="en-US" sz="2000" baseline="30000" dirty="0" smtClean="0">
                          <a:effectLst/>
                        </a:rPr>
                        <a:t>-6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3.2x10</a:t>
                      </a:r>
                      <a:r>
                        <a:rPr lang="en-US" sz="2000" baseline="30000" dirty="0" smtClean="0">
                          <a:effectLst/>
                        </a:rPr>
                        <a:t>-15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0.65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679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SKAT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RORA</a:t>
                      </a:r>
                      <a:endParaRPr lang="en-US" sz="2000" i="1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0.83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0.0017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0.08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0.28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0.062</a:t>
                      </a:r>
                      <a:endParaRPr lang="en-US" sz="2000" dirty="0">
                        <a:effectLst/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7620" marR="7620" marT="0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187641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Effect of </a:t>
            </a:r>
            <a:r>
              <a:rPr lang="en-US" dirty="0" err="1"/>
              <a:t>Exonic</a:t>
            </a:r>
            <a:r>
              <a:rPr lang="en-US" dirty="0"/>
              <a:t> Rare Variants on </a:t>
            </a:r>
            <a:r>
              <a:rPr lang="en-US" dirty="0" smtClean="0"/>
              <a:t>CRP:  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Novel non-synonymous SNV in </a:t>
            </a:r>
            <a:r>
              <a:rPr lang="en-US" i="1" dirty="0" smtClean="0"/>
              <a:t>CRP</a:t>
            </a:r>
            <a:r>
              <a:rPr lang="en-US" dirty="0" smtClean="0"/>
              <a:t> gene associated with decreased CRP levels</a:t>
            </a:r>
          </a:p>
          <a:p>
            <a:pPr lvl="1"/>
            <a:r>
              <a:rPr lang="en-US" dirty="0" smtClean="0"/>
              <a:t>Not </a:t>
            </a:r>
            <a:r>
              <a:rPr lang="en-US" dirty="0"/>
              <a:t>associated with other inflammation-mediated </a:t>
            </a:r>
            <a:r>
              <a:rPr lang="en-US" dirty="0" smtClean="0"/>
              <a:t>traits including CHD</a:t>
            </a:r>
            <a:r>
              <a:rPr lang="en-US" dirty="0"/>
              <a:t>, stroke, systolic blood pressure, waist-to-hip </a:t>
            </a:r>
            <a:r>
              <a:rPr lang="en-US" dirty="0" smtClean="0"/>
              <a:t>ratio and BMI</a:t>
            </a:r>
          </a:p>
          <a:p>
            <a:r>
              <a:rPr lang="en-US" dirty="0" smtClean="0"/>
              <a:t>Gene based test suggested association with rare variants in </a:t>
            </a:r>
            <a:r>
              <a:rPr lang="en-US" i="1" dirty="0" smtClean="0"/>
              <a:t>RORA</a:t>
            </a:r>
            <a:r>
              <a:rPr lang="en-US" dirty="0" smtClean="0"/>
              <a:t> in AA</a:t>
            </a:r>
          </a:p>
          <a:p>
            <a:r>
              <a:rPr lang="en-US" dirty="0" smtClean="0"/>
              <a:t>No novel genes found to be associated with CRP levels in this </a:t>
            </a:r>
            <a:r>
              <a:rPr lang="en-US" dirty="0" err="1" smtClean="0"/>
              <a:t>exome</a:t>
            </a:r>
            <a:r>
              <a:rPr lang="en-US" dirty="0" smtClean="0"/>
              <a:t> sequencing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45454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of Rare Variant 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Which method(s) to use?</a:t>
            </a:r>
          </a:p>
          <a:p>
            <a:pPr lvl="1"/>
            <a:r>
              <a:rPr lang="en-US" dirty="0" smtClean="0"/>
              <a:t>Many available approaches</a:t>
            </a:r>
          </a:p>
          <a:p>
            <a:pPr lvl="1"/>
            <a:r>
              <a:rPr lang="en-US" dirty="0" smtClean="0"/>
              <a:t>Most powerful depends on underlying disease mechanism</a:t>
            </a:r>
          </a:p>
          <a:p>
            <a:pPr lvl="2"/>
            <a:r>
              <a:rPr lang="en-US" dirty="0" smtClean="0"/>
              <a:t>Are variants likely to be deleterious? (burden)</a:t>
            </a:r>
          </a:p>
          <a:p>
            <a:pPr lvl="2"/>
            <a:r>
              <a:rPr lang="en-US" dirty="0" smtClean="0"/>
              <a:t>Are both deleterious and gain-of-function mutations present? (SKAT-like)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3698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Challenges of Rare Variant 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Which SNVs to jointly analyze</a:t>
            </a:r>
          </a:p>
          <a:p>
            <a:pPr lvl="1"/>
            <a:r>
              <a:rPr lang="en-US" dirty="0" smtClean="0"/>
              <a:t>Choice of unit of analysis (genes or exons) is intuitive in whole </a:t>
            </a:r>
            <a:r>
              <a:rPr lang="en-US" dirty="0" err="1" smtClean="0"/>
              <a:t>exome</a:t>
            </a:r>
            <a:r>
              <a:rPr lang="en-US" dirty="0" smtClean="0"/>
              <a:t> sequencing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For whole genome sequencing, what is an appropriate way to select SNVs for joint testing?</a:t>
            </a:r>
          </a:p>
          <a:p>
            <a:pPr lvl="2"/>
            <a:r>
              <a:rPr lang="en-US" dirty="0"/>
              <a:t> </a:t>
            </a:r>
            <a:r>
              <a:rPr lang="en-US" dirty="0" smtClean="0"/>
              <a:t>Sliding windows?</a:t>
            </a:r>
          </a:p>
          <a:p>
            <a:pPr lvl="2"/>
            <a:r>
              <a:rPr lang="en-US" dirty="0"/>
              <a:t> </a:t>
            </a:r>
            <a:r>
              <a:rPr lang="en-US" dirty="0" smtClean="0"/>
              <a:t>ENCODE based annotation?</a:t>
            </a:r>
          </a:p>
          <a:p>
            <a:pPr lvl="1"/>
            <a:r>
              <a:rPr lang="en-US" dirty="0" smtClean="0"/>
              <a:t>How to use of available functional annotation</a:t>
            </a:r>
          </a:p>
          <a:p>
            <a:pPr lvl="2"/>
            <a:r>
              <a:rPr lang="en-US" dirty="0"/>
              <a:t> </a:t>
            </a:r>
            <a:r>
              <a:rPr lang="en-US" dirty="0" smtClean="0"/>
              <a:t>ENCODE</a:t>
            </a:r>
          </a:p>
          <a:p>
            <a:pPr lvl="2"/>
            <a:r>
              <a:rPr lang="en-US" dirty="0"/>
              <a:t> </a:t>
            </a:r>
            <a:r>
              <a:rPr lang="en-US" dirty="0" smtClean="0"/>
              <a:t>Functionality prediction software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5363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693152" cy="4495800"/>
          </a:xfrm>
        </p:spPr>
        <p:txBody>
          <a:bodyPr numCol="3"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Ursula M. </a:t>
            </a:r>
            <a:r>
              <a:rPr lang="en-US" sz="1600" dirty="0" smtClean="0"/>
              <a:t>Schick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Paul </a:t>
            </a:r>
            <a:r>
              <a:rPr lang="en-US" sz="1600" dirty="0"/>
              <a:t>L. </a:t>
            </a:r>
            <a:r>
              <a:rPr lang="en-US" sz="1600" dirty="0" smtClean="0"/>
              <a:t>Auer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Joshua </a:t>
            </a:r>
            <a:r>
              <a:rPr lang="en-US" sz="1600" dirty="0"/>
              <a:t>C. </a:t>
            </a:r>
            <a:r>
              <a:rPr lang="en-US" sz="1600" dirty="0" smtClean="0"/>
              <a:t>Bis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err="1" smtClean="0"/>
              <a:t>Honghuang</a:t>
            </a:r>
            <a:r>
              <a:rPr lang="en-US" sz="1600" dirty="0" smtClean="0"/>
              <a:t> Lin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Peng Wei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Nathan Pankratz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Leslie </a:t>
            </a:r>
            <a:r>
              <a:rPr lang="en-US" sz="1600" dirty="0"/>
              <a:t>A. </a:t>
            </a:r>
            <a:r>
              <a:rPr lang="en-US" sz="1600" dirty="0" smtClean="0"/>
              <a:t>Lange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Jennifer Brody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Nathan </a:t>
            </a:r>
            <a:r>
              <a:rPr lang="en-US" sz="1600" dirty="0"/>
              <a:t>O. </a:t>
            </a:r>
            <a:r>
              <a:rPr lang="en-US" sz="1600" dirty="0" err="1" smtClean="0"/>
              <a:t>Stitziel</a:t>
            </a: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Daniel </a:t>
            </a:r>
            <a:r>
              <a:rPr lang="en-US" sz="1600" dirty="0"/>
              <a:t>S. </a:t>
            </a:r>
            <a:r>
              <a:rPr lang="en-US" sz="1600" dirty="0" smtClean="0"/>
              <a:t>Kim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Christopher </a:t>
            </a:r>
            <a:r>
              <a:rPr lang="en-US" sz="1600" dirty="0"/>
              <a:t>S. Carlson1,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err="1"/>
              <a:t>Myriam</a:t>
            </a:r>
            <a:r>
              <a:rPr lang="en-US" sz="1600" dirty="0"/>
              <a:t> </a:t>
            </a:r>
            <a:r>
              <a:rPr lang="en-US" sz="1600" dirty="0" err="1" smtClean="0"/>
              <a:t>Fornage</a:t>
            </a: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Jeffery </a:t>
            </a:r>
            <a:r>
              <a:rPr lang="en-US" sz="1600" dirty="0" err="1" smtClean="0"/>
              <a:t>Haessler</a:t>
            </a: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Li Hsu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Rebecca </a:t>
            </a:r>
            <a:r>
              <a:rPr lang="en-US" sz="1600" dirty="0"/>
              <a:t>D. </a:t>
            </a:r>
            <a:r>
              <a:rPr lang="en-US" sz="1600" dirty="0" smtClean="0"/>
              <a:t>Jackson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Charles </a:t>
            </a:r>
            <a:r>
              <a:rPr lang="en-US" sz="1600" dirty="0" err="1" smtClean="0"/>
              <a:t>Kooperberg</a:t>
            </a: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Suzanne M. Leal</a:t>
            </a:r>
          </a:p>
          <a:p>
            <a:pPr marL="0" indent="0">
              <a:spcBef>
                <a:spcPts val="300"/>
              </a:spcBef>
              <a:buNone/>
            </a:pP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Bruce </a:t>
            </a:r>
            <a:r>
              <a:rPr lang="en-US" sz="1600" dirty="0"/>
              <a:t>M. </a:t>
            </a:r>
            <a:r>
              <a:rPr lang="en-US" sz="1600" dirty="0" err="1"/>
              <a:t>Psaty</a:t>
            </a: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Eric </a:t>
            </a:r>
            <a:r>
              <a:rPr lang="en-US" sz="1600" dirty="0" err="1"/>
              <a:t>Boerwinkle</a:t>
            </a: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Russell Tracy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Diego </a:t>
            </a:r>
            <a:r>
              <a:rPr lang="en-US" sz="1600" dirty="0" err="1"/>
              <a:t>Ardissino</a:t>
            </a: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err="1"/>
              <a:t>SvatiShah</a:t>
            </a: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err="1"/>
              <a:t>Cristen</a:t>
            </a:r>
            <a:r>
              <a:rPr lang="en-US" sz="1600" dirty="0"/>
              <a:t> </a:t>
            </a:r>
            <a:r>
              <a:rPr lang="en-US" sz="1600" dirty="0" err="1" smtClean="0"/>
              <a:t>Willer</a:t>
            </a: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err="1"/>
              <a:t>RuthLoos</a:t>
            </a: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err="1"/>
              <a:t>Olle</a:t>
            </a:r>
            <a:r>
              <a:rPr lang="en-US" sz="1600" dirty="0"/>
              <a:t> </a:t>
            </a:r>
            <a:r>
              <a:rPr lang="en-US" sz="1600" dirty="0" err="1"/>
              <a:t>Melander</a:t>
            </a: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err="1"/>
              <a:t>RuthMcpherson</a:t>
            </a: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err="1"/>
              <a:t>Kees</a:t>
            </a:r>
            <a:r>
              <a:rPr lang="en-US" sz="1600" dirty="0"/>
              <a:t> </a:t>
            </a:r>
            <a:r>
              <a:rPr lang="en-US" sz="1600" dirty="0" err="1"/>
              <a:t>Hovingh</a:t>
            </a: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err="1"/>
              <a:t>Muredach</a:t>
            </a:r>
            <a:r>
              <a:rPr lang="en-US" sz="1600" dirty="0"/>
              <a:t> Reilly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Hugh Watkins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Domenico </a:t>
            </a:r>
            <a:r>
              <a:rPr lang="en-US" sz="1600" dirty="0" err="1"/>
              <a:t>Girelli</a:t>
            </a: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Pierre </a:t>
            </a:r>
            <a:r>
              <a:rPr lang="en-US" sz="1600" dirty="0" err="1"/>
              <a:t>Fontanillas</a:t>
            </a: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Daniel I. </a:t>
            </a:r>
            <a:r>
              <a:rPr lang="en-US" sz="1600" dirty="0" err="1" smtClean="0"/>
              <a:t>Chasman</a:t>
            </a: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Stacey B. Gabriel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Richard </a:t>
            </a:r>
            <a:r>
              <a:rPr lang="en-US" sz="1600" dirty="0"/>
              <a:t>Gibbs</a:t>
            </a:r>
          </a:p>
          <a:p>
            <a:pPr marL="0" indent="0">
              <a:spcBef>
                <a:spcPts val="300"/>
              </a:spcBef>
              <a:buNone/>
            </a:pP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smtClean="0"/>
              <a:t>Deborah </a:t>
            </a:r>
            <a:r>
              <a:rPr lang="en-US" sz="1600" dirty="0"/>
              <a:t>A. Nickerson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 err="1"/>
              <a:t>Sekar</a:t>
            </a:r>
            <a:r>
              <a:rPr lang="en-US" sz="1600" dirty="0"/>
              <a:t> </a:t>
            </a:r>
            <a:r>
              <a:rPr lang="en-US" sz="1600" dirty="0" err="1"/>
              <a:t>Kathiresan</a:t>
            </a: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Ulrike Peters1,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Josee Dupuis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James G. Wilson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Stephen S. Rich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Alanna C. Morrison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Emelia J. Benjamin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Myron D. Gross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 dirty="0"/>
              <a:t>Alex P. Reiner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1600" dirty="0"/>
              <a:t>Cohorts for Heart and Aging Research in Genomic Epidemiology </a:t>
            </a:r>
            <a:endParaRPr lang="en-US" sz="1600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en-US" sz="1600" dirty="0" smtClean="0"/>
              <a:t>National Heart</a:t>
            </a:r>
            <a:r>
              <a:rPr lang="en-US" sz="1600" dirty="0"/>
              <a:t>, Lung, and Blood Institute GO </a:t>
            </a:r>
            <a:r>
              <a:rPr lang="en-US" sz="1600" dirty="0" err="1"/>
              <a:t>Exome</a:t>
            </a:r>
            <a:r>
              <a:rPr lang="en-US" sz="1600" dirty="0"/>
              <a:t> Sequencing </a:t>
            </a:r>
            <a:r>
              <a:rPr lang="en-US" sz="1600" dirty="0" smtClean="0"/>
              <a:t>Project                      </a:t>
            </a: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endParaRPr lang="en-US" sz="1600" dirty="0"/>
          </a:p>
          <a:p>
            <a:pPr marL="0" indent="0">
              <a:spcBef>
                <a:spcPts val="300"/>
              </a:spcBef>
              <a:buNone/>
            </a:pPr>
            <a:endParaRPr lang="en-US" sz="1600" dirty="0" smtClean="0"/>
          </a:p>
          <a:p>
            <a:pPr marL="0" indent="0">
              <a:spcBef>
                <a:spcPts val="300"/>
              </a:spcBef>
              <a:buNone/>
            </a:pPr>
            <a:endParaRPr lang="en-US" sz="16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898648" y="1600200"/>
            <a:ext cx="2282952" cy="44958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"/>
              <a:buNone/>
            </a:pPr>
            <a:endParaRPr lang="en-US" sz="1400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413248" y="1600200"/>
            <a:ext cx="2282952" cy="44958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Wingdings"/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600517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070811" y="3276600"/>
            <a:ext cx="6858000" cy="16764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066800" y="1828800"/>
            <a:ext cx="6858000" cy="16764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dirty="0" smtClean="0"/>
              <a:t>Merci!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381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34434</TotalTime>
  <Words>2125</Words>
  <Application>Microsoft Office PowerPoint</Application>
  <PresentationFormat>On-screen Show (4:3)</PresentationFormat>
  <Paragraphs>403</Paragraphs>
  <Slides>33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Median</vt:lpstr>
      <vt:lpstr>Equation</vt:lpstr>
      <vt:lpstr>Association and meta-analysis strategies for rare variants</vt:lpstr>
      <vt:lpstr>Outline</vt:lpstr>
      <vt:lpstr>Analysis of Rare Variants</vt:lpstr>
      <vt:lpstr>Analysis of Rare Variants</vt:lpstr>
      <vt:lpstr>Analysis of Rare Variants</vt:lpstr>
      <vt:lpstr>Analysis of Rare Variants:  Review of Single SNV Approaches</vt:lpstr>
      <vt:lpstr>Collapsing Approaches for Binary Traits</vt:lpstr>
      <vt:lpstr>General Framework For Analysis of Rare Variants</vt:lpstr>
      <vt:lpstr>General Framework For Analysis of Rare Variants</vt:lpstr>
      <vt:lpstr>General Framework For Analysis of Rare Variants</vt:lpstr>
      <vt:lpstr>Comparison of Weighting Schemes</vt:lpstr>
      <vt:lpstr>Summary of Collapsing Methods</vt:lpstr>
      <vt:lpstr>Meta-analysis Approach for Collapsing Methods</vt:lpstr>
      <vt:lpstr>Sequence Kernel Association Test (SKAT)</vt:lpstr>
      <vt:lpstr>Sequence Kernel Association Test (SKAT)</vt:lpstr>
      <vt:lpstr>SKAT Statistic</vt:lpstr>
      <vt:lpstr>Meta-analysis of SKAT Statistic</vt:lpstr>
      <vt:lpstr>SKAT-O</vt:lpstr>
      <vt:lpstr>Rare Variant Analysis</vt:lpstr>
      <vt:lpstr>Selecting Groups of Rare Variants</vt:lpstr>
      <vt:lpstr>Effect of Exonic Rare Variants on CRP </vt:lpstr>
      <vt:lpstr>Effect of Exonic Rare Variants on CRP</vt:lpstr>
      <vt:lpstr>Sample Sizes by Cohort and Race</vt:lpstr>
      <vt:lpstr>Single SNV Analysis</vt:lpstr>
      <vt:lpstr>Gene-based Tests</vt:lpstr>
      <vt:lpstr>Single SNV Results</vt:lpstr>
      <vt:lpstr>Single SNV Results</vt:lpstr>
      <vt:lpstr>Gene-based Results</vt:lpstr>
      <vt:lpstr>Effect of Exonic Rare Variants on CRP:  Conclusion</vt:lpstr>
      <vt:lpstr>Challenges of Rare Variant Analyses</vt:lpstr>
      <vt:lpstr>Challenges of Rare Variant Analyses</vt:lpstr>
      <vt:lpstr>Acknowledgment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dupuis</dc:creator>
  <cp:lastModifiedBy>Stephen Bevan</cp:lastModifiedBy>
  <cp:revision>795</cp:revision>
  <cp:lastPrinted>2014-04-07T18:35:39Z</cp:lastPrinted>
  <dcterms:created xsi:type="dcterms:W3CDTF">2010-04-01T12:11:34Z</dcterms:created>
  <dcterms:modified xsi:type="dcterms:W3CDTF">2014-12-08T11:27:55Z</dcterms:modified>
</cp:coreProperties>
</file>