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77" r:id="rId2"/>
    <p:sldId id="279" r:id="rId3"/>
    <p:sldId id="280" r:id="rId4"/>
    <p:sldId id="281" r:id="rId5"/>
    <p:sldId id="266" r:id="rId6"/>
    <p:sldId id="256" r:id="rId7"/>
    <p:sldId id="282" r:id="rId8"/>
    <p:sldId id="257" r:id="rId9"/>
    <p:sldId id="262" r:id="rId10"/>
    <p:sldId id="283" r:id="rId11"/>
    <p:sldId id="258" r:id="rId12"/>
    <p:sldId id="274" r:id="rId13"/>
    <p:sldId id="284" r:id="rId14"/>
    <p:sldId id="259" r:id="rId15"/>
    <p:sldId id="264" r:id="rId16"/>
    <p:sldId id="285" r:id="rId17"/>
    <p:sldId id="260" r:id="rId18"/>
    <p:sldId id="275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6" r:id="rId27"/>
    <p:sldId id="288" r:id="rId28"/>
    <p:sldId id="289" r:id="rId29"/>
    <p:sldId id="287" r:id="rId3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096FE-66EA-48A3-B4F9-7205CEEBEBA2}" type="datetimeFigureOut">
              <a:rPr lang="de-DE" smtClean="0"/>
              <a:pPr/>
              <a:t>05.12.2014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34884F-B0C6-4967-8A2C-5C8F658D692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411679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473086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A69F-A454-42C6-A928-08198DADEB42}" type="datetimeFigureOut">
              <a:rPr lang="de-DE" smtClean="0"/>
              <a:pPr/>
              <a:t>05.12.2014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633A-892A-43BD-B7F0-53AF156D431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269857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A69F-A454-42C6-A928-08198DADEB42}" type="datetimeFigureOut">
              <a:rPr lang="de-DE" smtClean="0"/>
              <a:pPr/>
              <a:t>05.12.2014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633A-892A-43BD-B7F0-53AF156D431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660361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A69F-A454-42C6-A928-08198DADEB42}" type="datetimeFigureOut">
              <a:rPr lang="de-DE" smtClean="0"/>
              <a:pPr/>
              <a:t>05.12.2014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633A-892A-43BD-B7F0-53AF156D431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637877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A69F-A454-42C6-A928-08198DADEB42}" type="datetimeFigureOut">
              <a:rPr lang="de-DE" smtClean="0"/>
              <a:pPr/>
              <a:t>05.12.2014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633A-892A-43BD-B7F0-53AF156D431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603377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A69F-A454-42C6-A928-08198DADEB42}" type="datetimeFigureOut">
              <a:rPr lang="de-DE" smtClean="0"/>
              <a:pPr/>
              <a:t>05.12.2014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633A-892A-43BD-B7F0-53AF156D431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8196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A69F-A454-42C6-A928-08198DADEB42}" type="datetimeFigureOut">
              <a:rPr lang="de-DE" smtClean="0"/>
              <a:pPr/>
              <a:t>05.12.2014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633A-892A-43BD-B7F0-53AF156D431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059284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A69F-A454-42C6-A928-08198DADEB42}" type="datetimeFigureOut">
              <a:rPr lang="de-DE" smtClean="0"/>
              <a:pPr/>
              <a:t>05.12.2014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633A-892A-43BD-B7F0-53AF156D431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13139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A69F-A454-42C6-A928-08198DADEB42}" type="datetimeFigureOut">
              <a:rPr lang="de-DE" smtClean="0"/>
              <a:pPr/>
              <a:t>05.12.2014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633A-892A-43BD-B7F0-53AF156D431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044637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A69F-A454-42C6-A928-08198DADEB42}" type="datetimeFigureOut">
              <a:rPr lang="de-DE" smtClean="0"/>
              <a:pPr/>
              <a:t>05.12.2014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633A-892A-43BD-B7F0-53AF156D431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195799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A69F-A454-42C6-A928-08198DADEB42}" type="datetimeFigureOut">
              <a:rPr lang="de-DE" smtClean="0"/>
              <a:pPr/>
              <a:t>05.12.2014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633A-892A-43BD-B7F0-53AF156D431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886533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A69F-A454-42C6-A928-08198DADEB42}" type="datetimeFigureOut">
              <a:rPr lang="de-DE" smtClean="0"/>
              <a:pPr/>
              <a:t>05.12.2014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E633A-892A-43BD-B7F0-53AF156D431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096559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elfolie mi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61833" y="2187021"/>
            <a:ext cx="6192000" cy="864000"/>
          </a:xfrm>
        </p:spPr>
        <p:txBody>
          <a:bodyPr anchor="t" anchorCtr="0"/>
          <a:lstStyle>
            <a:lvl1pPr>
              <a:defRPr sz="2800" b="1" cap="none" baseline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61832" y="3130638"/>
            <a:ext cx="6192000" cy="576000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4" name="Rectangle 4"/>
          <p:cNvSpPr>
            <a:spLocks noChangeArrowheads="1"/>
          </p:cNvSpPr>
          <p:nvPr userDrawn="1"/>
        </p:nvSpPr>
        <p:spPr bwMode="auto">
          <a:xfrm>
            <a:off x="331787" y="6455611"/>
            <a:ext cx="201136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de-DE" sz="800" b="0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Funded</a:t>
            </a:r>
            <a:r>
              <a:rPr lang="de-DE" sz="800" b="0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800" b="0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by</a:t>
            </a:r>
            <a:r>
              <a:rPr lang="de-DE" sz="800" b="0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de-DE" sz="800" b="0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Solorz</a:t>
            </a:r>
            <a:r>
              <a:rPr lang="de-DE" sz="800" b="0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-Zak Research </a:t>
            </a:r>
            <a:r>
              <a:rPr lang="de-DE" sz="800" b="0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Foundation</a:t>
            </a:r>
            <a:endParaRPr lang="de-DE" sz="800" b="0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 descr="bb5d72c2-1f58-4f76-a7ca-e5b4066f5a47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471" b="10500"/>
          <a:stretch/>
        </p:blipFill>
        <p:spPr bwMode="auto">
          <a:xfrm>
            <a:off x="6911159" y="4280395"/>
            <a:ext cx="2232841" cy="257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243"/>
          <a:stretch/>
        </p:blipFill>
        <p:spPr>
          <a:xfrm>
            <a:off x="0" y="0"/>
            <a:ext cx="9144000" cy="123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0303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eadline ohne Sieg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331200" y="220220"/>
            <a:ext cx="8244000" cy="79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406" y="6254278"/>
            <a:ext cx="1438215" cy="41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1349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0A69F-A454-42C6-A928-08198DADEB42}" type="datetimeFigureOut">
              <a:rPr lang="de-DE" smtClean="0"/>
              <a:pPr/>
              <a:t>05.12.2014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E633A-892A-43BD-B7F0-53AF156D431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041478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61832" y="3445938"/>
            <a:ext cx="6192000" cy="576000"/>
          </a:xfrm>
        </p:spPr>
        <p:txBody>
          <a:bodyPr anchor="t" anchorCtr="0">
            <a:noAutofit/>
          </a:bodyPr>
          <a:lstStyle/>
          <a:p>
            <a:r>
              <a:rPr lang="de-DE" sz="1600" dirty="0" smtClean="0"/>
              <a:t>Rainer Malik</a:t>
            </a:r>
          </a:p>
          <a:p>
            <a:r>
              <a:rPr lang="de-DE" sz="1600" dirty="0" err="1" smtClean="0"/>
              <a:t>For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ISGC </a:t>
            </a:r>
            <a:r>
              <a:rPr lang="de-DE" sz="1600" dirty="0" err="1" smtClean="0"/>
              <a:t>analysis</a:t>
            </a:r>
            <a:r>
              <a:rPr lang="de-DE" sz="1600" dirty="0" smtClean="0"/>
              <a:t> </a:t>
            </a:r>
            <a:r>
              <a:rPr lang="de-DE" sz="1600" dirty="0" err="1" smtClean="0"/>
              <a:t>group</a:t>
            </a:r>
            <a:endParaRPr lang="de-DE" sz="1600" dirty="0" smtClean="0"/>
          </a:p>
          <a:p>
            <a:endParaRPr lang="de-DE" sz="1600" dirty="0"/>
          </a:p>
          <a:p>
            <a:endParaRPr lang="de-DE" sz="1600" dirty="0" smtClean="0"/>
          </a:p>
          <a:p>
            <a:endParaRPr lang="de-DE" sz="1600" dirty="0"/>
          </a:p>
          <a:p>
            <a:endParaRPr lang="de-DE" sz="1600" dirty="0" smtClean="0"/>
          </a:p>
          <a:p>
            <a:endParaRPr lang="de-DE" sz="1600" dirty="0"/>
          </a:p>
          <a:p>
            <a:r>
              <a:rPr lang="de-DE" sz="1600" dirty="0" smtClean="0"/>
              <a:t>ISGC Workshop, Paris,2014</a:t>
            </a:r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1161832" y="2187021"/>
            <a:ext cx="7404099" cy="864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1000 </a:t>
            </a:r>
            <a:r>
              <a:rPr lang="de-DE" dirty="0" err="1" smtClean="0"/>
              <a:t>Genomes</a:t>
            </a:r>
            <a:r>
              <a:rPr lang="de-DE" dirty="0" smtClean="0"/>
              <a:t> </a:t>
            </a:r>
            <a:r>
              <a:rPr lang="de-DE" dirty="0" err="1" smtClean="0"/>
              <a:t>imputation</a:t>
            </a:r>
            <a:r>
              <a:rPr lang="de-DE" dirty="0" smtClean="0"/>
              <a:t> </a:t>
            </a:r>
            <a:r>
              <a:rPr lang="de-DE" smtClean="0"/>
              <a:t>results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8143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Discovery - Studies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included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69822521"/>
              </p:ext>
            </p:extLst>
          </p:nvPr>
        </p:nvGraphicFramePr>
        <p:xfrm>
          <a:off x="159656" y="1164772"/>
          <a:ext cx="8984344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086"/>
                <a:gridCol w="2246086"/>
                <a:gridCol w="2246086"/>
                <a:gridCol w="224608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</a:t>
                      </a:r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cases</a:t>
                      </a: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(IS)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</a:t>
                      </a:r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TOAST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ASGC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1,162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1,244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BRAINS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371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2,640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GASROS_affy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485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3,030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GASROS_illumina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296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377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448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498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588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571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ISGS-SWISS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1,014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1,370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MILANO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366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407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VISP</a:t>
                      </a:r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1,723</a:t>
                      </a:r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1,047</a:t>
                      </a:r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</a:t>
                      </a:r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306</a:t>
                      </a:r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2,170</a:t>
                      </a:r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WTCCC2-D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1,174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797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WTCCC2-UK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2,374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5,175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de-DE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10,307</a:t>
                      </a:r>
                      <a:endParaRPr lang="de-DE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19,326</a:t>
                      </a:r>
                      <a:endParaRPr lang="de-DE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42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Subtype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8407605"/>
              </p:ext>
            </p:extLst>
          </p:nvPr>
        </p:nvGraphicFramePr>
        <p:xfrm>
          <a:off x="188683" y="992232"/>
          <a:ext cx="8752115" cy="5254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0423"/>
                <a:gridCol w="1750423"/>
                <a:gridCol w="1750423"/>
                <a:gridCol w="1750423"/>
                <a:gridCol w="1750423"/>
              </a:tblGrid>
              <a:tr h="711983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</a:t>
                      </a:r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cases</a:t>
                      </a: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(LAS)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N_cases</a:t>
                      </a: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(CE)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N_cases</a:t>
                      </a: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(SVD)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</a:t>
                      </a:r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ASGC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421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1,244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BRAINS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2,640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7189"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GASROS_affy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GASROS_illu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377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498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ISGS-SWISS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217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1,370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MILANO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407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</a:t>
                      </a:r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2,170</a:t>
                      </a:r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WTCCC2-D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346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797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WTCCC2-UK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498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5,175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de-DE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1,817</a:t>
                      </a:r>
                      <a:endParaRPr lang="de-DE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1,859</a:t>
                      </a:r>
                      <a:endParaRPr lang="de-DE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1,349</a:t>
                      </a:r>
                      <a:endParaRPr lang="de-DE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17,708</a:t>
                      </a:r>
                      <a:endParaRPr lang="de-DE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681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7830478"/>
              </p:ext>
            </p:extLst>
          </p:nvPr>
        </p:nvGraphicFramePr>
        <p:xfrm>
          <a:off x="0" y="16399"/>
          <a:ext cx="9144000" cy="684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342080">
                <a:tc>
                  <a:txBody>
                    <a:bodyPr/>
                    <a:lstStyle/>
                    <a:p>
                      <a:r>
                        <a:rPr lang="de-DE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Subtype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Locus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 SNP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</a:t>
                      </a:r>
                      <a:r>
                        <a:rPr lang="de-DE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PCDH18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rs9683944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1.50E-6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PLSCR5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rs342920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3.18E-7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GLRX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rs3777209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6.59E-7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SHISA6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rs16944241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2.13E-6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IL12RB2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rs10489625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1.93E-6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HDAC9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rs57301765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2.93E-11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rs79980116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8.56E-7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GUCY1A3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rs79472290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1.44E-6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Chr6p21/SUPTH3</a:t>
                      </a:r>
                      <a:endParaRPr lang="de-DE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rs4714801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4.42E-5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rs2660040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1.77E-6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TNFSF11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rs4941428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3.37E-9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PITX2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rs2723334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1.61E-8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ZFHX3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rs12932445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1.27E-7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CBFA2T3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rs4039572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3.04E-6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rs142220441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4.45E-7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MKNK2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rs115591258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3.55E-7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LRRTM4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rs59078057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4.65E-7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rs78522260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2.10E-6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AKAP12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rs10457874</a:t>
                      </a:r>
                      <a:endParaRPr lang="de-DE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7.04E-7</a:t>
                      </a:r>
                      <a:endParaRPr lang="de-DE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6782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4400" dirty="0" smtClean="0"/>
              <a:t>European Replication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xmlns="" val="1861172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43351349"/>
              </p:ext>
            </p:extLst>
          </p:nvPr>
        </p:nvGraphicFramePr>
        <p:xfrm>
          <a:off x="395536" y="1340768"/>
          <a:ext cx="8208912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1368152"/>
                <a:gridCol w="1368152"/>
                <a:gridCol w="1368152"/>
                <a:gridCol w="1368152"/>
                <a:gridCol w="1368152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</a:t>
                      </a:r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</a:t>
                      </a:r>
                      <a:r>
                        <a:rPr lang="de-D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r>
                        <a:rPr lang="de-D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 </a:t>
                      </a:r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Portugal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395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Krakow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295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Lund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346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(*)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(*)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 (*)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Leuven</a:t>
                      </a:r>
                      <a:r>
                        <a:rPr lang="de-D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(**)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Germany (***)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3,264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2,013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669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1,074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CADISP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555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9,259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1" cap="none" spc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de-DE" b="1" cap="none" spc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cap="none" spc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5,692</a:t>
                      </a:r>
                      <a:endParaRPr lang="de-DE" b="1" cap="none" spc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cap="none" spc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2,359</a:t>
                      </a:r>
                      <a:endParaRPr lang="de-DE" b="1" cap="none" spc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cap="none" spc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497</a:t>
                      </a:r>
                      <a:endParaRPr lang="de-DE" b="1" cap="none" spc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cap="none" spc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1,368</a:t>
                      </a:r>
                      <a:endParaRPr lang="de-DE" b="1" cap="none" spc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cap="none" spc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11,300</a:t>
                      </a:r>
                      <a:endParaRPr lang="de-DE" b="1" cap="none" spc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de-DE" b="1" baseline="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b="1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b="1" baseline="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b="1" baseline="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b="1" baseline="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b="1" baseline="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feld 1"/>
          <p:cNvSpPr txBox="1"/>
          <p:nvPr/>
        </p:nvSpPr>
        <p:spPr>
          <a:xfrm>
            <a:off x="306966" y="5373216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* </a:t>
            </a:r>
            <a:r>
              <a:rPr lang="de-DE" dirty="0" err="1" smtClean="0"/>
              <a:t>Only</a:t>
            </a:r>
            <a:r>
              <a:rPr lang="de-DE" dirty="0" smtClean="0"/>
              <a:t> CCS </a:t>
            </a:r>
            <a:r>
              <a:rPr lang="de-DE" dirty="0" err="1" smtClean="0"/>
              <a:t>available</a:t>
            </a:r>
            <a:r>
              <a:rPr lang="de-DE" dirty="0" smtClean="0"/>
              <a:t>, </a:t>
            </a:r>
            <a:r>
              <a:rPr lang="de-DE" dirty="0" err="1" smtClean="0"/>
              <a:t>were</a:t>
            </a:r>
            <a:r>
              <a:rPr lang="de-DE" dirty="0" smtClean="0"/>
              <a:t> </a:t>
            </a:r>
            <a:r>
              <a:rPr lang="de-DE" dirty="0" err="1" smtClean="0"/>
              <a:t>removed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subtype</a:t>
            </a:r>
            <a:r>
              <a:rPr lang="de-DE" dirty="0" smtClean="0"/>
              <a:t> </a:t>
            </a:r>
            <a:r>
              <a:rPr lang="de-DE" dirty="0" err="1" smtClean="0"/>
              <a:t>analysis</a:t>
            </a:r>
            <a:endParaRPr lang="de-DE" dirty="0" smtClean="0"/>
          </a:p>
          <a:p>
            <a:r>
              <a:rPr lang="de-DE" dirty="0" smtClean="0"/>
              <a:t>** </a:t>
            </a:r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control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, </a:t>
            </a:r>
            <a:r>
              <a:rPr lang="de-DE" dirty="0" err="1" smtClean="0"/>
              <a:t>were</a:t>
            </a:r>
            <a:r>
              <a:rPr lang="de-DE" dirty="0" smtClean="0"/>
              <a:t> </a:t>
            </a:r>
            <a:r>
              <a:rPr lang="de-DE" dirty="0" err="1" smtClean="0"/>
              <a:t>folded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German </a:t>
            </a:r>
            <a:r>
              <a:rPr lang="de-DE" dirty="0" err="1" smtClean="0"/>
              <a:t>analysis</a:t>
            </a:r>
            <a:endParaRPr lang="de-DE" dirty="0" smtClean="0"/>
          </a:p>
          <a:p>
            <a:r>
              <a:rPr lang="de-DE" dirty="0" smtClean="0"/>
              <a:t>*** </a:t>
            </a:r>
            <a:r>
              <a:rPr lang="de-DE" dirty="0" err="1" smtClean="0"/>
              <a:t>cases</a:t>
            </a:r>
            <a:r>
              <a:rPr lang="de-DE" dirty="0" smtClean="0"/>
              <a:t>/</a:t>
            </a:r>
            <a:r>
              <a:rPr lang="de-DE" dirty="0" err="1" smtClean="0"/>
              <a:t>controls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Munich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Münster (K. Berger)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899592" y="188640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dirty="0" smtClean="0"/>
              <a:t>Replication Samples </a:t>
            </a:r>
            <a:r>
              <a:rPr lang="de-DE" sz="4400" dirty="0" err="1" smtClean="0"/>
              <a:t>included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xmlns="" val="3095376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72172858"/>
              </p:ext>
            </p:extLst>
          </p:nvPr>
        </p:nvGraphicFramePr>
        <p:xfrm>
          <a:off x="1907704" y="1006048"/>
          <a:ext cx="5148064" cy="573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054"/>
                <a:gridCol w="1253963"/>
                <a:gridCol w="1145903"/>
                <a:gridCol w="1296144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EAF</a:t>
                      </a:r>
                    </a:p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EAF</a:t>
                      </a:r>
                    </a:p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replication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rs9683944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PCDH18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0.7974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0.7949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rs9330355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PCDH18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0.7975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0.7966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rs13148045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PCDH18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0.8347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0.8361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rs6664757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IL12RB2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0.0626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0.0584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rs10489625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IL12RB2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0.9525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0.9516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rs16944241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SHISA6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0.9788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0.9791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rs78160483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SHISA6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0.9800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0.9790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rs3777209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GLRX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0.9418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0.9373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rs532436</a:t>
                      </a:r>
                      <a:endParaRPr lang="de-DE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</a:t>
                      </a:r>
                      <a:endParaRPr lang="de-DE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0.1936</a:t>
                      </a:r>
                      <a:endParaRPr lang="de-DE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0.2033</a:t>
                      </a:r>
                      <a:endParaRPr lang="de-DE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rs60436833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0.0681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0.0637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rs318373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0.5135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0.5312</a:t>
                      </a:r>
                      <a:endParaRPr lang="de-DE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rs342920</a:t>
                      </a:r>
                      <a:endParaRPr lang="de-DE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PLSCR5</a:t>
                      </a:r>
                      <a:endParaRPr lang="de-DE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0.3760</a:t>
                      </a:r>
                      <a:endParaRPr lang="de-DE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0.3609</a:t>
                      </a:r>
                      <a:endParaRPr lang="de-DE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rs342919</a:t>
                      </a:r>
                      <a:endParaRPr lang="de-DE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PLSCR5</a:t>
                      </a:r>
                      <a:endParaRPr lang="de-DE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0.3726</a:t>
                      </a:r>
                      <a:endParaRPr lang="de-DE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0.3645</a:t>
                      </a:r>
                      <a:endParaRPr lang="de-DE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467544" y="116632"/>
            <a:ext cx="82809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400" dirty="0" smtClean="0"/>
              <a:t>All IS – SNPs in </a:t>
            </a:r>
            <a:r>
              <a:rPr lang="de-DE" sz="3400" dirty="0" err="1" smtClean="0"/>
              <a:t>replication</a:t>
            </a:r>
            <a:r>
              <a:rPr lang="de-DE" sz="3400" dirty="0" smtClean="0"/>
              <a:t>, allele </a:t>
            </a:r>
            <a:r>
              <a:rPr lang="de-DE" sz="3400" dirty="0" err="1" smtClean="0"/>
              <a:t>frequencies</a:t>
            </a:r>
            <a:endParaRPr lang="de-DE" sz="3400" dirty="0" smtClean="0"/>
          </a:p>
          <a:p>
            <a:r>
              <a:rPr lang="de-DE" dirty="0" smtClean="0"/>
              <a:t>(7 loci, p </a:t>
            </a:r>
            <a:r>
              <a:rPr lang="de-DE" dirty="0" err="1" smtClean="0"/>
              <a:t>threshold</a:t>
            </a:r>
            <a:r>
              <a:rPr lang="de-DE" dirty="0" smtClean="0"/>
              <a:t>=7.1E-3)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080202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99134013"/>
              </p:ext>
            </p:extLst>
          </p:nvPr>
        </p:nvGraphicFramePr>
        <p:xfrm>
          <a:off x="0" y="5202"/>
          <a:ext cx="9144000" cy="6852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614"/>
                <a:gridCol w="1130091"/>
                <a:gridCol w="1130091"/>
                <a:gridCol w="1487137"/>
                <a:gridCol w="1308614"/>
                <a:gridCol w="1702427"/>
                <a:gridCol w="1077026"/>
              </a:tblGrid>
              <a:tr h="957376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 p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[CI]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Replication p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Replication OR [CI]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studies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de-DE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replication</a:t>
                      </a:r>
                      <a:endParaRPr lang="de-DE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453494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rs9683944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PCDH18</a:t>
                      </a:r>
                      <a:endParaRPr lang="de-DE" sz="10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1.5E-6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 [0.84-0.93]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0.3687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 [0.88-1.05]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494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rs9330355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PCDH18</a:t>
                      </a:r>
                      <a:endParaRPr lang="de-DE" sz="10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3.0E-6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 [0.84-0.93]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0.4625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 [0.90-1.05]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494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rs13148045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PCDH18</a:t>
                      </a:r>
                      <a:endParaRPr lang="de-DE" sz="10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9.3E-6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 [0.83-0.93]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0.7187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 [0.90-1.07]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494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rs6664757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IL12RB2</a:t>
                      </a:r>
                      <a:endParaRPr lang="de-DE" sz="10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2.0E-6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0.81 [0.74-0.88]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0.2145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 [0.82-1.05]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494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rs10489625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IL12RB2</a:t>
                      </a:r>
                      <a:endParaRPr lang="de-DE" sz="10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1.9E-6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1.26 [1.14-1.38]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0.873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 [0.88-1.16]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494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rs16944241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SHISA6</a:t>
                      </a:r>
                      <a:endParaRPr lang="de-DE" sz="10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2.1E-6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0.71 [0.62-0.82]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0.5238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1.08* [0.85-1.37]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494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rs78160483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SHISA6</a:t>
                      </a:r>
                      <a:endParaRPr lang="de-DE" sz="10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9.4E-5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 [0.64-0.86]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0.648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1.06* [0.83-1.35]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494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rs3777209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GLRX</a:t>
                      </a:r>
                      <a:endParaRPr lang="de-DE" sz="10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6.6E-7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0.81 [0.75-0.88]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0.2037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1.14* [0.93-1.38]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494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rs532436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</a:t>
                      </a:r>
                      <a:endParaRPr lang="de-DE" sz="10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3.6E-6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 [1.07-1.18]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0.007923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1.15 [1.04-1.28]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494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rs60436833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0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1.0E-5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1.19 [1.12-1.26]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0.6643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0.97* [0.85-1.11]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494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rs318373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0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9.7E-8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0.90 [0.86-0.93]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0.417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 [0.89-1.05]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494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rs342920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PLSCR5</a:t>
                      </a:r>
                      <a:endParaRPr lang="de-DE" sz="10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1.11 [1.07-1.15]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0.0482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 [1.00-1.14]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494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rs342919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PLSCR5</a:t>
                      </a:r>
                      <a:endParaRPr lang="de-DE" sz="10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1.06 [1.02-1.10]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0.04581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 [1.00-1.20]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82813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6466455"/>
              </p:ext>
            </p:extLst>
          </p:nvPr>
        </p:nvGraphicFramePr>
        <p:xfrm>
          <a:off x="1115616" y="1189568"/>
          <a:ext cx="6666456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054"/>
                <a:gridCol w="1253963"/>
                <a:gridCol w="1656184"/>
                <a:gridCol w="2304255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Combined</a:t>
                      </a: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Combined</a:t>
                      </a: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rs9683944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PCDH18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4.3E-6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0.90 [0.87-0.94]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rs9330355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PCDH18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1.2E-5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0.91 [0.87-0.95]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rs13148045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PCDH18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9.17E-5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0.91 [0.87-0.95]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rs6664757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IL12RB2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4.4E-6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0.85 [0.79-0.91]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rs10489625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IL12RB2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5.98E-5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1.17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[1.08-1.27]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rs16944241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SHISA6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0.0002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 [0.70-0.89]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rs78160483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SHISA6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 [0.72-0.93]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rs3777209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GLRX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4.2E-5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0.85 [0.79-0.92]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rs532436</a:t>
                      </a:r>
                      <a:endParaRPr lang="de-DE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</a:t>
                      </a:r>
                      <a:endParaRPr lang="de-DE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1.00E-7</a:t>
                      </a:r>
                      <a:endParaRPr lang="de-DE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</a:t>
                      </a:r>
                      <a:r>
                        <a:rPr lang="de-DE" sz="16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[1.08-1.18]</a:t>
                      </a:r>
                      <a:endParaRPr lang="de-DE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rs60436833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 [1.06-1.21]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rs318373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2.19E-7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0.91 [0.88-0.94]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rs342920</a:t>
                      </a:r>
                      <a:endParaRPr lang="de-DE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PLSCR5</a:t>
                      </a:r>
                      <a:endParaRPr lang="de-DE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6.67E-8</a:t>
                      </a:r>
                      <a:endParaRPr lang="de-DE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 [1.06-1.14]</a:t>
                      </a:r>
                      <a:endParaRPr lang="de-DE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rs342919</a:t>
                      </a:r>
                      <a:endParaRPr lang="de-DE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PLSCR5</a:t>
                      </a:r>
                      <a:endParaRPr lang="de-DE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0.0008</a:t>
                      </a:r>
                      <a:endParaRPr lang="de-DE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 [1.07-1.14]</a:t>
                      </a:r>
                      <a:endParaRPr lang="de-DE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0" y="116632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 err="1" smtClean="0"/>
              <a:t>Combined</a:t>
            </a:r>
            <a:r>
              <a:rPr lang="de-DE" sz="4000" dirty="0" smtClean="0"/>
              <a:t> </a:t>
            </a:r>
            <a:r>
              <a:rPr lang="de-DE" sz="4000" dirty="0" err="1" smtClean="0"/>
              <a:t>discovery</a:t>
            </a:r>
            <a:r>
              <a:rPr lang="de-DE" sz="4000" dirty="0" smtClean="0"/>
              <a:t> &amp; </a:t>
            </a:r>
            <a:r>
              <a:rPr lang="de-DE" sz="4000" dirty="0" err="1" smtClean="0"/>
              <a:t>replication</a:t>
            </a:r>
            <a:r>
              <a:rPr lang="de-DE" sz="4000" dirty="0" smtClean="0"/>
              <a:t> | all IS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xmlns="" val="235937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039781"/>
              </p:ext>
            </p:extLst>
          </p:nvPr>
        </p:nvGraphicFramePr>
        <p:xfrm>
          <a:off x="2123728" y="1304880"/>
          <a:ext cx="5148064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054"/>
                <a:gridCol w="1253963"/>
                <a:gridCol w="1145903"/>
                <a:gridCol w="1296144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EAF</a:t>
                      </a:r>
                    </a:p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EAF</a:t>
                      </a:r>
                    </a:p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replication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rs9472313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SUPT3H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0.3179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0.3410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rs556621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SUPT3H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0.3220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0.3418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rs151212397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PCDH15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0.0140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0.0198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rs73143582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0.0249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rs184207444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0.9865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0.9854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rs77935123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0.9789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0.9838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rs112713881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UBR5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0.0450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0.0415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rs112447110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UBR5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0.0434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0.0371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rs74443985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NACC2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0.0282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0.0308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rs79472290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GUCY1A3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0.0149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0.0180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rs2660040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CTNNA3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0.2967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0.2865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rs12258032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CTNNA3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0.7053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0.7205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35496" y="116632"/>
            <a:ext cx="9001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/>
              <a:t>LAS– </a:t>
            </a:r>
            <a:r>
              <a:rPr lang="de-DE" sz="4000" dirty="0"/>
              <a:t>SNPs in </a:t>
            </a:r>
            <a:r>
              <a:rPr lang="de-DE" sz="4000" dirty="0" err="1"/>
              <a:t>replication</a:t>
            </a:r>
            <a:r>
              <a:rPr lang="de-DE" sz="4000" dirty="0"/>
              <a:t>, allele </a:t>
            </a:r>
            <a:r>
              <a:rPr lang="de-DE" sz="4000" dirty="0" err="1" smtClean="0"/>
              <a:t>frequencies</a:t>
            </a:r>
            <a:endParaRPr lang="de-DE" sz="4000" dirty="0" smtClean="0"/>
          </a:p>
          <a:p>
            <a:r>
              <a:rPr lang="de-DE" dirty="0" smtClean="0"/>
              <a:t>(</a:t>
            </a:r>
            <a:r>
              <a:rPr lang="de-DE" dirty="0"/>
              <a:t>7 loci, p </a:t>
            </a:r>
            <a:r>
              <a:rPr lang="de-DE" dirty="0" err="1"/>
              <a:t>threshold</a:t>
            </a:r>
            <a:r>
              <a:rPr lang="de-DE" dirty="0"/>
              <a:t>=7.1E-3</a:t>
            </a:r>
            <a:r>
              <a:rPr lang="de-DE" dirty="0" smtClean="0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360811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42232296"/>
              </p:ext>
            </p:extLst>
          </p:nvPr>
        </p:nvGraphicFramePr>
        <p:xfrm>
          <a:off x="107504" y="883920"/>
          <a:ext cx="8712967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204"/>
                <a:gridCol w="1091745"/>
                <a:gridCol w="1091745"/>
                <a:gridCol w="1511648"/>
                <a:gridCol w="1207218"/>
                <a:gridCol w="1501150"/>
                <a:gridCol w="1039257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 p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</a:t>
                      </a:r>
                      <a:r>
                        <a:rPr lang="de-DE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[CI]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de-DE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Replication p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de-DE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Replication OR [CI]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de-DE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de-DE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studies</a:t>
                      </a:r>
                      <a:r>
                        <a:rPr lang="de-DE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de-DE" sz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replication</a:t>
                      </a:r>
                      <a:endParaRPr lang="de-DE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rs9472313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SUPT3H</a:t>
                      </a:r>
                      <a:endParaRPr lang="de-DE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4.5E-7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1.23 [1.13-1.33]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0.1468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 [0.97-1.19]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rs556621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SUPT3H</a:t>
                      </a:r>
                      <a:endParaRPr lang="de-DE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5.8E-5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1.18 [1.09-1.27]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0.1456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 [0.97-1.19]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rs151212397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PCDH15</a:t>
                      </a:r>
                      <a:endParaRPr lang="de-DE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7.7E-7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2.32 [1.66-3.23]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0.213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0.81* [0.59-1.13]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rs73143582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1.4E-6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2.05 [1.53-2.74]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0.4326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1.25 [0.71-2.18]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rs184207444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1.4E-7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0.42 [0.31-0.58]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0.6201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</a:t>
                      </a:r>
                      <a:r>
                        <a:rPr lang="de-DE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4* [0.42-4.28]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rs77935123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3.5E-6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 [0.37-0.67]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0.5409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 [0.42-1.57]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rs112713881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UBR5</a:t>
                      </a:r>
                      <a:endParaRPr lang="de-DE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6.3E-7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1.64 [1.35-1.99]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0.6152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 [0.83-1.37]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rs112447110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UBR5</a:t>
                      </a:r>
                      <a:endParaRPr lang="de-DE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3.1E-6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1.62 [1.32-1.90]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0.9186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0.99* [0.76-1.28]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rs74443985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NACC2</a:t>
                      </a:r>
                      <a:endParaRPr lang="de-DE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2.9E-7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2.32 [1.68-3.21]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0.4874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 [0.84-1.44]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rs79472290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GUCY1A3</a:t>
                      </a:r>
                      <a:endParaRPr lang="de-DE" sz="12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1.4E-6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2.24 [1.61-3.11]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0.24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1.86 [0.66-5.22]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rs2660040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CTNNA3</a:t>
                      </a:r>
                      <a:endParaRPr lang="de-DE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1.8E-6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1.22 [1.13-1.33]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0.3102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0.95* [0.86-1.05]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rs12258032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CTNNA3</a:t>
                      </a:r>
                      <a:endParaRPr lang="de-DE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2.1E-6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 [0.76-0.89]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0.5811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1.03* [0.93-1.14]</a:t>
                      </a:r>
                      <a:endParaRPr lang="de-DE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0" y="116632"/>
            <a:ext cx="9036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dirty="0" smtClean="0"/>
              <a:t>LAS – Discovery &amp; </a:t>
            </a:r>
            <a:r>
              <a:rPr lang="de-DE" sz="4400" dirty="0" err="1" smtClean="0"/>
              <a:t>replication</a:t>
            </a:r>
            <a:r>
              <a:rPr lang="de-DE" sz="4400" dirty="0" smtClean="0"/>
              <a:t> </a:t>
            </a:r>
            <a:r>
              <a:rPr lang="de-DE" sz="4400" dirty="0" err="1" smtClean="0"/>
              <a:t>data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xmlns="" val="286750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9432251"/>
              </p:ext>
            </p:extLst>
          </p:nvPr>
        </p:nvGraphicFramePr>
        <p:xfrm>
          <a:off x="1310780" y="1340768"/>
          <a:ext cx="6666456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054"/>
                <a:gridCol w="1253963"/>
                <a:gridCol w="1656184"/>
                <a:gridCol w="2304255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Combined</a:t>
                      </a: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Combined</a:t>
                      </a: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rs9472313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SUPT3H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1.24E-6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1.17 [1-10-1.24]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rs556621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SUPT3H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5.05E-5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 [1-07-1.21]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rs151212397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PCDH15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0.0103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1.36 [1.07-1.71]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rs73143582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3.39E-6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1.84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[1.42-2.38]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rs184207444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7.56E-7**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0.46 [0.34-0.63]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rs77935123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7.62E-6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0.54 [0.41-0.71]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rs112713881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UBR5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2.26E-5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1.39 [1.20-1.63]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rs112447110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UBR5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0.00030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1.34 [1.15-1.56]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rs74443985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NACC2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0.00012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1.50 [1.22-1.85]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rs79472290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GUCY1A3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7.45E-7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2.20 [1.61-3.01]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rs2660040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CTNNA3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0.0026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 [1.03-1.18]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rs12258032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CTNNA3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0.00087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0.90 [0.84-0.96]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0" y="44624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 err="1"/>
              <a:t>Combined</a:t>
            </a:r>
            <a:r>
              <a:rPr lang="de-DE" sz="4000" dirty="0"/>
              <a:t> </a:t>
            </a:r>
            <a:r>
              <a:rPr lang="de-DE" sz="4000" dirty="0" err="1"/>
              <a:t>discovery</a:t>
            </a:r>
            <a:r>
              <a:rPr lang="de-DE" sz="4000" dirty="0"/>
              <a:t> </a:t>
            </a:r>
            <a:r>
              <a:rPr lang="de-DE" sz="4000" dirty="0" smtClean="0"/>
              <a:t>&amp; </a:t>
            </a:r>
            <a:r>
              <a:rPr lang="de-DE" sz="4000" dirty="0" err="1"/>
              <a:t>replication</a:t>
            </a:r>
            <a:r>
              <a:rPr lang="de-DE" sz="4000" dirty="0"/>
              <a:t> – </a:t>
            </a:r>
            <a:r>
              <a:rPr lang="de-DE" sz="4000" dirty="0" smtClean="0"/>
              <a:t>LAS</a:t>
            </a:r>
            <a:endParaRPr lang="de-DE" sz="4000" dirty="0"/>
          </a:p>
          <a:p>
            <a:pPr algn="ctr"/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xmlns="" val="4153241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58157557"/>
              </p:ext>
            </p:extLst>
          </p:nvPr>
        </p:nvGraphicFramePr>
        <p:xfrm>
          <a:off x="1997968" y="1412776"/>
          <a:ext cx="5148064" cy="499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054"/>
                <a:gridCol w="1253963"/>
                <a:gridCol w="1145903"/>
                <a:gridCol w="1296144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EAF</a:t>
                      </a:r>
                    </a:p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EAF</a:t>
                      </a:r>
                    </a:p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replication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rs2723334</a:t>
                      </a:r>
                      <a:endParaRPr lang="de-DE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PITX2</a:t>
                      </a:r>
                      <a:endParaRPr lang="de-DE" sz="16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0.2141</a:t>
                      </a:r>
                      <a:endParaRPr lang="de-DE" sz="16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0.2178</a:t>
                      </a:r>
                      <a:endParaRPr lang="de-DE" sz="16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rs2975831</a:t>
                      </a:r>
                      <a:endParaRPr lang="de-DE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KCNB2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0.6550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0.6589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rs2929558</a:t>
                      </a:r>
                      <a:endParaRPr lang="de-DE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KCNB2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0.6631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0.6594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rs4941428</a:t>
                      </a:r>
                      <a:endParaRPr lang="de-DE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TNFSF11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0.2511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0.2527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rs9525624</a:t>
                      </a:r>
                      <a:endParaRPr lang="de-DE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TNFSF11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0.2410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0.2397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rs9533106</a:t>
                      </a:r>
                      <a:endParaRPr lang="de-DE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TNFSF11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0.7595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0.7582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rs7252106</a:t>
                      </a:r>
                      <a:endParaRPr lang="de-DE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EMR3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0.0149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0.0136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rs531905</a:t>
                      </a:r>
                      <a:endParaRPr lang="de-DE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CBFA2T3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0.9594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0.9615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rs4039572</a:t>
                      </a:r>
                      <a:endParaRPr lang="de-DE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CBFA2T3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0.9609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0.9627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rs78636564</a:t>
                      </a:r>
                      <a:endParaRPr lang="de-DE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MYO3B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0.9283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0.9337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rs12932445</a:t>
                      </a:r>
                      <a:endParaRPr lang="de-DE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ZFHX3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0.8291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0.8056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107504" y="116632"/>
            <a:ext cx="88569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/>
              <a:t>CE - SNPs in </a:t>
            </a:r>
            <a:r>
              <a:rPr lang="de-DE" sz="4000" dirty="0" err="1"/>
              <a:t>replication</a:t>
            </a:r>
            <a:r>
              <a:rPr lang="de-DE" sz="4000" dirty="0"/>
              <a:t>, allele </a:t>
            </a:r>
            <a:r>
              <a:rPr lang="de-DE" sz="4000" dirty="0" err="1" smtClean="0"/>
              <a:t>frequencies</a:t>
            </a:r>
            <a:endParaRPr lang="de-DE" sz="4000" dirty="0" smtClean="0"/>
          </a:p>
          <a:p>
            <a:r>
              <a:rPr lang="de-DE" dirty="0" smtClean="0"/>
              <a:t>(</a:t>
            </a:r>
            <a:r>
              <a:rPr lang="de-DE" dirty="0"/>
              <a:t>7 loci, p </a:t>
            </a:r>
            <a:r>
              <a:rPr lang="de-DE" dirty="0" err="1"/>
              <a:t>threshold</a:t>
            </a:r>
            <a:r>
              <a:rPr lang="de-DE" dirty="0"/>
              <a:t>=7.1E-3</a:t>
            </a:r>
            <a:r>
              <a:rPr lang="de-DE" dirty="0" smtClean="0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298210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84791195"/>
              </p:ext>
            </p:extLst>
          </p:nvPr>
        </p:nvGraphicFramePr>
        <p:xfrm>
          <a:off x="161510" y="1753448"/>
          <a:ext cx="8820979" cy="462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3122"/>
                <a:gridCol w="1148293"/>
                <a:gridCol w="1148293"/>
                <a:gridCol w="1503220"/>
                <a:gridCol w="1137854"/>
                <a:gridCol w="1618050"/>
                <a:gridCol w="1002147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 p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[CI]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Replication p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Replication OR [CI]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studies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de-DE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replication</a:t>
                      </a:r>
                      <a:endParaRPr lang="de-DE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rs2723334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PITX2</a:t>
                      </a:r>
                      <a:endParaRPr lang="de-DE" sz="1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1.6E-8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1.30 [1.18-1.42]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5.2E-5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1.26 [1.12-1.40]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rs2975831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KCNB2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1.7E-6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1.21 [1.12-1.31]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0.6106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[0.93-1.14]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rs2929558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KCNB2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1.22 [1.13-1.32]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0.8261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 [0.91-1.13]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rs4941428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TNFSF11</a:t>
                      </a:r>
                      <a:endParaRPr lang="de-DE" sz="10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3.3E-9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1.28 [1.18-1.39]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0.6035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[0.92-1.15]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rs9525624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TNFSF11</a:t>
                      </a:r>
                      <a:endParaRPr lang="de-DE" sz="10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6.0E-9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1.28 [1.18-1.39]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0.05304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 [0.99-1.25]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rs9533106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TNFSF11</a:t>
                      </a:r>
                      <a:endParaRPr lang="de-DE" sz="10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7.6E-9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 [0.72-0.85]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0.02954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 [0.79-0.99]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rs7252106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EMR3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7.3E-7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2.57</a:t>
                      </a:r>
                      <a:r>
                        <a:rPr lang="de-DE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[1.77-3.72]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0.3981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0.83* [0.53-1.28]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rs531905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CBFA2T3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3.8E-6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0.61 [0.49-0.75]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0.1133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 [0.54-1.07]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rs4039572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CBFA2T3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3.0E-6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1.65 [1.34-2.04]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0.4705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1.09 [0.86-1.37]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rs78636564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MYO3B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4.5E-7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0.68 [0.59-0.79]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0.6389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 [0.79-1.16]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rs12932445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ZFHX3</a:t>
                      </a:r>
                      <a:endParaRPr lang="de-DE" sz="10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1.29 [1.18-1.42]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0.2069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 [0.96-1.22]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-108520" y="188640"/>
            <a:ext cx="93245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dirty="0" smtClean="0"/>
              <a:t>CE </a:t>
            </a:r>
            <a:r>
              <a:rPr lang="de-DE" sz="4400" dirty="0"/>
              <a:t>– Discovery </a:t>
            </a:r>
            <a:r>
              <a:rPr lang="de-DE" sz="4400" dirty="0" err="1"/>
              <a:t>and</a:t>
            </a:r>
            <a:r>
              <a:rPr lang="de-DE" sz="4400" dirty="0"/>
              <a:t> </a:t>
            </a:r>
            <a:r>
              <a:rPr lang="de-DE" sz="4400" dirty="0" err="1"/>
              <a:t>replication</a:t>
            </a:r>
            <a:r>
              <a:rPr lang="de-DE" sz="4400" dirty="0"/>
              <a:t> </a:t>
            </a:r>
            <a:r>
              <a:rPr lang="de-DE" sz="4400" dirty="0" err="1"/>
              <a:t>data</a:t>
            </a:r>
            <a:endParaRPr lang="de-DE" sz="4400" dirty="0"/>
          </a:p>
          <a:p>
            <a:pPr algn="ctr"/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xmlns="" val="1835025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42673755"/>
              </p:ext>
            </p:extLst>
          </p:nvPr>
        </p:nvGraphicFramePr>
        <p:xfrm>
          <a:off x="1289920" y="1412776"/>
          <a:ext cx="6666456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054"/>
                <a:gridCol w="1253963"/>
                <a:gridCol w="1656184"/>
                <a:gridCol w="2304255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Combined</a:t>
                      </a: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Combined</a:t>
                      </a: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rs2723334</a:t>
                      </a:r>
                      <a:endParaRPr lang="de-DE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PITX2</a:t>
                      </a:r>
                      <a:endParaRPr lang="de-DE" sz="16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4.02E-12</a:t>
                      </a:r>
                      <a:endParaRPr lang="de-DE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1.28 [1.19-1.37]</a:t>
                      </a:r>
                      <a:endParaRPr lang="de-DE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rs2975831</a:t>
                      </a:r>
                      <a:endParaRPr lang="de-DE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KCNB2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4.17E-5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 [1.07-1.21]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rs2929558</a:t>
                      </a:r>
                      <a:endParaRPr lang="de-DE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KCNB2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3.86E-5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 [1.07-1.22]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rs4941428</a:t>
                      </a:r>
                      <a:endParaRPr lang="de-DE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TNFSF11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4.26E-7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1.18 [1.11-1.26]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rs9525624</a:t>
                      </a:r>
                      <a:endParaRPr lang="de-DE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TNFSF11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4.88E-9</a:t>
                      </a:r>
                      <a:endParaRPr lang="de-DE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1.22 [1.14-1.30]</a:t>
                      </a:r>
                      <a:endParaRPr lang="de-DE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rs9533106</a:t>
                      </a:r>
                      <a:endParaRPr lang="de-DE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TNFSF11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2.87E-9</a:t>
                      </a:r>
                      <a:endParaRPr lang="de-DE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0.81 [0.77-0.87]</a:t>
                      </a:r>
                      <a:endParaRPr lang="de-DE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rs7252106</a:t>
                      </a:r>
                      <a:endParaRPr lang="de-DE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EMR3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0.0012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1.60 [1.20-2.12]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rs531905</a:t>
                      </a:r>
                      <a:endParaRPr lang="de-DE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CBFA2T3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1.90E-6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0.65 [0.54-0.77]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rs4039572</a:t>
                      </a:r>
                      <a:endParaRPr lang="de-DE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CBFA2T3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8.22E-5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0.73 [0.63-0.85]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rs78636564</a:t>
                      </a:r>
                      <a:endParaRPr lang="de-DE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MYO3B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1.99E-5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0.77 [0.69-0.87]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rs12932445</a:t>
                      </a:r>
                      <a:endParaRPr lang="de-DE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ZFHX3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7.88E-7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 [0.77-0.89]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0" y="44624"/>
            <a:ext cx="9324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 smtClean="0"/>
              <a:t>CE - </a:t>
            </a:r>
            <a:r>
              <a:rPr lang="de-DE" sz="4400" dirty="0" err="1" smtClean="0"/>
              <a:t>Combined</a:t>
            </a:r>
            <a:r>
              <a:rPr lang="de-DE" sz="4400" dirty="0" smtClean="0"/>
              <a:t> </a:t>
            </a:r>
            <a:r>
              <a:rPr lang="de-DE" sz="4400" dirty="0" err="1"/>
              <a:t>discovery</a:t>
            </a:r>
            <a:r>
              <a:rPr lang="de-DE" sz="4400" dirty="0"/>
              <a:t> </a:t>
            </a:r>
            <a:r>
              <a:rPr lang="de-DE" sz="4400" dirty="0" smtClean="0"/>
              <a:t>&amp; </a:t>
            </a:r>
            <a:r>
              <a:rPr lang="de-DE" sz="4400" dirty="0" err="1" smtClean="0"/>
              <a:t>replication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xmlns="" val="2255828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2498109"/>
              </p:ext>
            </p:extLst>
          </p:nvPr>
        </p:nvGraphicFramePr>
        <p:xfrm>
          <a:off x="1944216" y="1258272"/>
          <a:ext cx="5148064" cy="533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054"/>
                <a:gridCol w="1253963"/>
                <a:gridCol w="1145903"/>
                <a:gridCol w="1296144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EAF</a:t>
                      </a:r>
                    </a:p>
                    <a:p>
                      <a:r>
                        <a:rPr lang="de-DE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EAF</a:t>
                      </a:r>
                    </a:p>
                    <a:p>
                      <a:r>
                        <a:rPr lang="de-DE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replication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rs75725351</a:t>
                      </a:r>
                      <a:endParaRPr lang="de-DE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0.0687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0.0457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rs17014247</a:t>
                      </a:r>
                      <a:endParaRPr lang="de-DE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LRRTM4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0.7006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0.6996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rs59078057</a:t>
                      </a:r>
                      <a:endParaRPr lang="de-DE" sz="14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LRRTM4</a:t>
                      </a:r>
                      <a:endParaRPr lang="de-DE" sz="1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0.7003</a:t>
                      </a:r>
                      <a:endParaRPr lang="de-DE" sz="1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0.7959</a:t>
                      </a:r>
                      <a:endParaRPr lang="de-DE" sz="1400" b="0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rs57569024</a:t>
                      </a:r>
                      <a:endParaRPr lang="de-DE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LRRTM4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0.7002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0.7003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rs117481954</a:t>
                      </a:r>
                      <a:endParaRPr lang="de-DE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GCH1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0.9846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0.9791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rs74712762</a:t>
                      </a:r>
                      <a:endParaRPr lang="de-DE" sz="14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TMEM108</a:t>
                      </a:r>
                      <a:endParaRPr lang="de-DE" sz="1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0.0204</a:t>
                      </a:r>
                      <a:endParaRPr lang="de-DE" sz="1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0.0201</a:t>
                      </a:r>
                      <a:endParaRPr lang="de-DE" sz="1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rs79380341</a:t>
                      </a:r>
                      <a:endParaRPr lang="de-DE" sz="14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TMEM108</a:t>
                      </a:r>
                      <a:endParaRPr lang="de-DE" sz="1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0.9808</a:t>
                      </a:r>
                      <a:endParaRPr lang="de-DE" sz="1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0.9812</a:t>
                      </a:r>
                      <a:endParaRPr lang="de-DE" sz="1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rs7256023</a:t>
                      </a:r>
                      <a:endParaRPr lang="de-DE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MOB3A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0.0810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0.0956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rs12259419</a:t>
                      </a:r>
                      <a:endParaRPr lang="de-DE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KIAA1217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0.0170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0.0200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rs77420780</a:t>
                      </a:r>
                      <a:endParaRPr lang="de-DE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KIAA1217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0.0170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0.0225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rs118000664</a:t>
                      </a:r>
                      <a:endParaRPr lang="de-DE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KIAA1217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0.0138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0.0242</a:t>
                      </a:r>
                      <a:endParaRPr lang="de-DE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rs10457874</a:t>
                      </a:r>
                      <a:endParaRPr lang="de-DE" sz="14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AKAP12</a:t>
                      </a:r>
                      <a:endParaRPr lang="de-DE" sz="1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0.3991</a:t>
                      </a:r>
                      <a:endParaRPr lang="de-DE" sz="1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0.3758</a:t>
                      </a:r>
                      <a:endParaRPr lang="de-DE" sz="1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rs13220913</a:t>
                      </a:r>
                      <a:endParaRPr lang="de-DE" sz="14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AKAP12</a:t>
                      </a:r>
                      <a:endParaRPr lang="de-DE" sz="1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0.4007</a:t>
                      </a:r>
                      <a:endParaRPr lang="de-DE" sz="1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0.3956</a:t>
                      </a:r>
                      <a:endParaRPr lang="de-DE" sz="14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0" y="116632"/>
            <a:ext cx="9144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800" dirty="0"/>
              <a:t>SVD </a:t>
            </a:r>
            <a:r>
              <a:rPr lang="de-DE" sz="3800" dirty="0" smtClean="0"/>
              <a:t>– SNPs in </a:t>
            </a:r>
            <a:r>
              <a:rPr lang="de-DE" sz="3800" dirty="0" err="1" smtClean="0"/>
              <a:t>replication</a:t>
            </a:r>
            <a:r>
              <a:rPr lang="de-DE" sz="3800" dirty="0" smtClean="0"/>
              <a:t> – allele </a:t>
            </a:r>
            <a:r>
              <a:rPr lang="de-DE" sz="3800" dirty="0" err="1" smtClean="0"/>
              <a:t>frequencies</a:t>
            </a:r>
            <a:endParaRPr lang="de-DE" sz="3800" dirty="0" smtClean="0"/>
          </a:p>
          <a:p>
            <a:r>
              <a:rPr lang="de-DE" dirty="0" smtClean="0"/>
              <a:t>(7 </a:t>
            </a:r>
            <a:r>
              <a:rPr lang="de-DE" dirty="0"/>
              <a:t>loci, p </a:t>
            </a:r>
            <a:r>
              <a:rPr lang="de-DE" dirty="0" err="1"/>
              <a:t>threshold</a:t>
            </a:r>
            <a:r>
              <a:rPr lang="de-DE" dirty="0"/>
              <a:t>=7.1E-3)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494495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1473811"/>
              </p:ext>
            </p:extLst>
          </p:nvPr>
        </p:nvGraphicFramePr>
        <p:xfrm>
          <a:off x="251522" y="1011768"/>
          <a:ext cx="8712966" cy="536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546"/>
                <a:gridCol w="999848"/>
                <a:gridCol w="999848"/>
                <a:gridCol w="1469166"/>
                <a:gridCol w="1234506"/>
                <a:gridCol w="1793370"/>
                <a:gridCol w="828682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 p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[CI]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Replication p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Replication OR [CI]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studies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de-DE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replication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rs75725351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1.67 [1.38-2.02]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0.951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0.99* [0.68-1.44]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rs17014247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LRRTM4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0.80 [0.73-0.87]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0.9931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 [0.85-1.17]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rs59078057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LRRTM4</a:t>
                      </a:r>
                      <a:endParaRPr lang="de-DE" sz="10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0.80 [0.73-0.87]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0.3526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0.86 [0.63-1.18]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rs57569024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LRRTM4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0.80 [0.73-0.87]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0.4833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 [0.81-1.11]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rs117481954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GCH1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1.2E-6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0.46 [0.34-0.63]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0.4726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 [0.48-1.40]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rs74712762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TMEM108</a:t>
                      </a:r>
                      <a:endParaRPr lang="de-DE" sz="10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2.27 [1.66-3.11]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0.06607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1.55 [0.97-2.49]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rs79380341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TMEM108</a:t>
                      </a:r>
                      <a:endParaRPr lang="de-DE" sz="10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0.42 [0.30-0.59]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0.05831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0.49 [0.24-1.03]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rs7256023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MOB3A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1.8E-6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1.44 [1.24-1.67]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0.06122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0.80* [0.64-1.01]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rs12259419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KIAA1217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 [1.78-3.57]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0.4098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0.81* [0.50-1.31]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rs77420780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KIAA1217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 [1.78-3.49]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0.4224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0.78* [0.42-1.43]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rs118000664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KIAA1217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3.4E-8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3.09 [2.07-4.61]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0.1422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0.61* [0.32-1.18]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rs10457874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AKAP12</a:t>
                      </a:r>
                      <a:endParaRPr lang="de-DE" sz="10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7.0E-7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1.24 [1.14-1.34]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0.2362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1.09 [0.94-1.27]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rs13220913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AKAP12</a:t>
                      </a:r>
                      <a:endParaRPr lang="de-DE" sz="10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6.0E-7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1.24 [1.14-1.35]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0.018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1.84 [1.11-3.06]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1*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35496" y="-27384"/>
            <a:ext cx="9073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/>
              <a:t>SVD </a:t>
            </a:r>
            <a:r>
              <a:rPr lang="de-DE" sz="4000" dirty="0"/>
              <a:t>– Discovery </a:t>
            </a:r>
            <a:r>
              <a:rPr lang="de-DE" sz="4000" dirty="0" err="1"/>
              <a:t>and</a:t>
            </a:r>
            <a:r>
              <a:rPr lang="de-DE" sz="4000" dirty="0"/>
              <a:t> </a:t>
            </a:r>
            <a:r>
              <a:rPr lang="de-DE" sz="4000" dirty="0" err="1"/>
              <a:t>replication</a:t>
            </a:r>
            <a:r>
              <a:rPr lang="de-DE" sz="4000" dirty="0"/>
              <a:t> </a:t>
            </a:r>
            <a:r>
              <a:rPr lang="de-DE" sz="4000" dirty="0" err="1"/>
              <a:t>data</a:t>
            </a:r>
            <a:endParaRPr lang="de-DE" sz="4000" dirty="0"/>
          </a:p>
          <a:p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xmlns="" val="1213792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77326190"/>
              </p:ext>
            </p:extLst>
          </p:nvPr>
        </p:nvGraphicFramePr>
        <p:xfrm>
          <a:off x="1238772" y="1124744"/>
          <a:ext cx="6666456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028"/>
                <a:gridCol w="1172989"/>
                <a:gridCol w="1656184"/>
                <a:gridCol w="2304255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Combined</a:t>
                      </a: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Combined</a:t>
                      </a:r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rs75725351</a:t>
                      </a:r>
                      <a:endParaRPr lang="de-DE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intergenic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2.68E-6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1.50 [1.27-1.78]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rs17014247</a:t>
                      </a:r>
                      <a:endParaRPr lang="de-DE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LRRTM4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1.05E-5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 [0.78-0.91]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rs59078057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LRRTM4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3.29E-7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0.80 [0.74-0.87]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rs57569024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LRRTM4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2.31E-6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 [0.77-0.90]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rs117481954</a:t>
                      </a:r>
                      <a:endParaRPr lang="de-DE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GCH1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5.45E-6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0.54 [0.41-0.70]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rs74712762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TMEM108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1.51E-7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2.02 [1.55-2.62]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rs79380341</a:t>
                      </a:r>
                      <a:endParaRPr lang="de-DE" sz="16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TMEM108</a:t>
                      </a:r>
                      <a:endParaRPr lang="de-DE" sz="16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4.34E-8</a:t>
                      </a:r>
                      <a:endParaRPr lang="de-DE" sz="16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0.43 [0.32-0.58]</a:t>
                      </a:r>
                      <a:endParaRPr lang="de-DE" sz="16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rs7256023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MOB3A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0.0028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1.21 [1.07-1.37]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rs12259419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KIAA1217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0.00016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1.73 [1.30-2.29]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rs77420780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KIAA1217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2.34E-5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1.89 [1.41-2.54]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rs118000664</a:t>
                      </a:r>
                      <a:endParaRPr lang="de-DE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KIAA1217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8.07E-5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1.99 [1.41-2.80]</a:t>
                      </a:r>
                      <a:endParaRPr lang="de-DE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rs10457874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AKAP12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9.66E-7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 [1.12-1.29]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rs13220913</a:t>
                      </a:r>
                      <a:endParaRPr lang="de-DE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AKAP12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1.09E-7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1.25 [1.15-1.36]</a:t>
                      </a:r>
                      <a:endParaRPr lang="de-DE" sz="1600" b="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395536" y="44624"/>
            <a:ext cx="8496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err="1"/>
              <a:t>Combined</a:t>
            </a:r>
            <a:r>
              <a:rPr lang="de-DE" sz="4000" dirty="0"/>
              <a:t> </a:t>
            </a:r>
            <a:r>
              <a:rPr lang="de-DE" sz="4000" dirty="0" err="1"/>
              <a:t>discovery</a:t>
            </a:r>
            <a:r>
              <a:rPr lang="de-DE" sz="4000" dirty="0"/>
              <a:t> + </a:t>
            </a:r>
            <a:r>
              <a:rPr lang="de-DE" sz="4000" dirty="0" err="1"/>
              <a:t>replication</a:t>
            </a:r>
            <a:r>
              <a:rPr lang="de-DE" sz="4000" dirty="0"/>
              <a:t> – </a:t>
            </a:r>
            <a:r>
              <a:rPr lang="de-DE" sz="4000" dirty="0" smtClean="0"/>
              <a:t>SVD</a:t>
            </a:r>
            <a:endParaRPr lang="de-DE" sz="4000" dirty="0"/>
          </a:p>
          <a:p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xmlns="" val="3394152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07504" y="2060848"/>
            <a:ext cx="9036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/>
              <a:t>Trans-</a:t>
            </a:r>
            <a:r>
              <a:rPr lang="de-DE" sz="4000" dirty="0" err="1" smtClean="0"/>
              <a:t>Ethnic</a:t>
            </a:r>
            <a:r>
              <a:rPr lang="de-DE" sz="4000" dirty="0" smtClean="0"/>
              <a:t> Replication </a:t>
            </a:r>
            <a:r>
              <a:rPr lang="de-DE" sz="4000" dirty="0" err="1" smtClean="0"/>
              <a:t>using</a:t>
            </a:r>
            <a:r>
              <a:rPr lang="de-DE" sz="4000" dirty="0" smtClean="0"/>
              <a:t> RACE</a:t>
            </a:r>
          </a:p>
          <a:p>
            <a:endParaRPr lang="de-DE" sz="4000" dirty="0"/>
          </a:p>
          <a:p>
            <a:r>
              <a:rPr lang="de-DE" sz="4000" dirty="0" err="1" smtClean="0"/>
              <a:t>Using</a:t>
            </a:r>
            <a:r>
              <a:rPr lang="de-DE" sz="4000" dirty="0" smtClean="0"/>
              <a:t> </a:t>
            </a:r>
            <a:r>
              <a:rPr lang="de-DE" sz="4000" dirty="0" err="1" smtClean="0"/>
              <a:t>Han&amp;Eskin</a:t>
            </a:r>
            <a:r>
              <a:rPr lang="de-DE" sz="4000" dirty="0" smtClean="0"/>
              <a:t> Random </a:t>
            </a:r>
            <a:r>
              <a:rPr lang="de-DE" sz="4000" dirty="0" err="1" smtClean="0"/>
              <a:t>Effects</a:t>
            </a:r>
            <a:r>
              <a:rPr lang="de-DE" sz="4000" dirty="0" smtClean="0"/>
              <a:t> Model </a:t>
            </a:r>
            <a:r>
              <a:rPr lang="de-DE" sz="4000" dirty="0" err="1" smtClean="0"/>
              <a:t>if</a:t>
            </a:r>
            <a:r>
              <a:rPr lang="de-DE" sz="4000" dirty="0" smtClean="0"/>
              <a:t> </a:t>
            </a:r>
            <a:r>
              <a:rPr lang="de-DE" sz="4000" dirty="0" err="1" smtClean="0"/>
              <a:t>heterogeneity</a:t>
            </a:r>
            <a:r>
              <a:rPr lang="de-DE" sz="4000" dirty="0" smtClean="0"/>
              <a:t> </a:t>
            </a:r>
            <a:r>
              <a:rPr lang="de-DE" sz="4000" dirty="0" err="1" smtClean="0"/>
              <a:t>is</a:t>
            </a:r>
            <a:r>
              <a:rPr lang="de-DE" sz="4000" dirty="0" smtClean="0"/>
              <a:t> </a:t>
            </a:r>
            <a:r>
              <a:rPr lang="de-DE" sz="4000" dirty="0" err="1" smtClean="0"/>
              <a:t>present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xmlns="" val="1031491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51844215"/>
              </p:ext>
            </p:extLst>
          </p:nvPr>
        </p:nvGraphicFramePr>
        <p:xfrm>
          <a:off x="395536" y="1196752"/>
          <a:ext cx="820891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1368152"/>
                <a:gridCol w="1368152"/>
                <a:gridCol w="1368152"/>
                <a:gridCol w="1368152"/>
                <a:gridCol w="1368152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</a:t>
                      </a:r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</a:t>
                      </a:r>
                      <a:r>
                        <a:rPr lang="de-D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r>
                        <a:rPr lang="de-D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 </a:t>
                      </a:r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controls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RACE1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1,218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229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1,158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RACE2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1,167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4,035</a:t>
                      </a:r>
                      <a:endParaRPr lang="de-D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b="1" cap="none" spc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de-DE" b="1" cap="none" spc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cap="none" spc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2,385</a:t>
                      </a:r>
                      <a:endParaRPr lang="de-DE" b="1" cap="none" spc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cap="none" spc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355</a:t>
                      </a:r>
                      <a:endParaRPr lang="de-DE" b="1" cap="none" spc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cap="none" spc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314</a:t>
                      </a:r>
                      <a:endParaRPr lang="de-DE" b="1" cap="none" spc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cap="none" spc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422</a:t>
                      </a:r>
                      <a:endParaRPr lang="de-DE" b="1" cap="none" spc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cap="none" spc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5,193</a:t>
                      </a:r>
                      <a:endParaRPr lang="de-DE" b="1" cap="none" spc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de-DE" b="1" baseline="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b="1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b="1" baseline="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b="1" baseline="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b="1" baseline="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b="1" baseline="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467544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/>
              <a:t>RACE Sample </a:t>
            </a:r>
            <a:r>
              <a:rPr lang="de-DE" sz="4000" dirty="0" err="1" smtClean="0"/>
              <a:t>Characteristics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xmlns="" val="269854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3803020"/>
              </p:ext>
            </p:extLst>
          </p:nvPr>
        </p:nvGraphicFramePr>
        <p:xfrm>
          <a:off x="539552" y="676344"/>
          <a:ext cx="8028383" cy="6065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2353"/>
                <a:gridCol w="1201925"/>
                <a:gridCol w="883928"/>
                <a:gridCol w="1643541"/>
                <a:gridCol w="1302353"/>
                <a:gridCol w="1694283"/>
              </a:tblGrid>
              <a:tr h="821757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Subtype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 + EUR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replication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European Replication OR [CI]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RACE 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Replication p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RACE 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Replication OR [CI]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486712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rs532436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(ABO)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1.00E-7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</a:t>
                      </a:r>
                      <a:r>
                        <a:rPr lang="de-DE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[1.08-1.18]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0.9887</a:t>
                      </a:r>
                      <a:endParaRPr lang="de-DE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 [0.89-1.12]</a:t>
                      </a:r>
                      <a:endParaRPr lang="de-DE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86712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rs342920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(PLSCR5)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6.67E-8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 [1.06-1.14]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0.4597</a:t>
                      </a:r>
                      <a:endParaRPr lang="de-DE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[0.95-1.12]</a:t>
                      </a:r>
                      <a:endParaRPr lang="de-DE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867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rs342919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(PLSCR5)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0.00083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 [1.07-1.14]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0.4571</a:t>
                      </a:r>
                      <a:endParaRPr lang="de-DE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[0.95-1.12]</a:t>
                      </a:r>
                      <a:endParaRPr lang="de-DE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86712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rs79472290</a:t>
                      </a:r>
                    </a:p>
                    <a:p>
                      <a:endParaRPr lang="de-DE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 (GUCY1A3)</a:t>
                      </a:r>
                      <a:endParaRPr lang="de-DE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7.54E-7</a:t>
                      </a:r>
                      <a:endParaRPr lang="de-DE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2.20 [1.61-3.01]</a:t>
                      </a:r>
                    </a:p>
                    <a:p>
                      <a:endParaRPr lang="de-DE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0.0122 (</a:t>
                      </a:r>
                      <a:r>
                        <a:rPr lang="de-DE" sz="10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only</a:t>
                      </a:r>
                      <a:r>
                        <a:rPr lang="de-DE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RACE1)</a:t>
                      </a:r>
                      <a:endParaRPr lang="de-DE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2.44 [1.22-4.92]</a:t>
                      </a:r>
                      <a:endParaRPr lang="de-DE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86712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rs2723334</a:t>
                      </a:r>
                      <a:endParaRPr lang="de-DE" sz="10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 (PITX2)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4.02E-12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1.28 [1.19-1.37]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0.3549</a:t>
                      </a:r>
                      <a:endParaRPr lang="de-DE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 [0.92-1.26]</a:t>
                      </a:r>
                      <a:endParaRPr lang="de-DE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86712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rs9525624</a:t>
                      </a:r>
                      <a:endParaRPr lang="de-DE" sz="10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 (TNFSF11)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5.71E-10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1.26 [1.17-1.35]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0.1686</a:t>
                      </a:r>
                      <a:endParaRPr lang="de-DE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 [0.95-1.33]</a:t>
                      </a:r>
                      <a:endParaRPr lang="de-DE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86712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rs9533106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 (TNFSF11)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2.87E-9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0.81 [0.77-0.87]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0.1458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 [0.75-1.04]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0641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rs74712762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 (TMEM108)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1.51E-7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2.02 [1.55-2.62]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 (QC)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 (QC)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0641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rs79380341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 (TMEM108)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4.34E-8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0.43 [0.32-0.58]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 (QC)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 (QC)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1667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rs59078057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 (LRRTM4)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3.29E-7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0.80 [0.74-0.87]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0.5527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1.06* [0.88-1.26]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1667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rs10457874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 (AKAP12)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9.66E-7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 [1.12-1.29]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0.2263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 [0.93-1.39]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1667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rs13220913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 (AKAP12)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1.09E-7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1.25 [1.15-1.36]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0.2193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 [0.93-1.39]</a:t>
                      </a:r>
                      <a:endParaRPr lang="de-DE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0" y="-15190"/>
            <a:ext cx="9612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/>
              <a:t>Selected loci – RACE </a:t>
            </a:r>
            <a:r>
              <a:rPr lang="de-DE" sz="4000" dirty="0" err="1" smtClean="0"/>
              <a:t>replication</a:t>
            </a:r>
            <a:r>
              <a:rPr lang="de-DE" sz="4000" dirty="0" smtClean="0"/>
              <a:t> </a:t>
            </a:r>
            <a:r>
              <a:rPr lang="de-DE" sz="4000" dirty="0" err="1" smtClean="0"/>
              <a:t>data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xmlns="" val="366064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28283735"/>
              </p:ext>
            </p:extLst>
          </p:nvPr>
        </p:nvGraphicFramePr>
        <p:xfrm>
          <a:off x="1295636" y="728487"/>
          <a:ext cx="6552728" cy="5401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252"/>
                <a:gridCol w="1368127"/>
                <a:gridCol w="1368127"/>
                <a:gridCol w="2232222"/>
              </a:tblGrid>
              <a:tr h="864096"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Subtype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Discovery + </a:t>
                      </a:r>
                    </a:p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replication</a:t>
                      </a:r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r>
                        <a:rPr lang="de-DE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RACE  </a:t>
                      </a:r>
                      <a:r>
                        <a:rPr lang="de-DE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replication</a:t>
                      </a:r>
                      <a:endParaRPr lang="de-DE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</a:t>
                      </a:r>
                      <a:r>
                        <a:rPr lang="de-DE" sz="1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endParaRPr lang="de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453693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rs532436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1.06E-06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693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rs342920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PLSCR5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1.47E-07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6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rs342919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PLSCR5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0.0074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693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rs79472290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GUCY1A3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3.00E-08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3693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rs2723334</a:t>
                      </a:r>
                      <a:endParaRPr lang="de-DE" sz="10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PITX2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3.01E-11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3693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rs9525624</a:t>
                      </a:r>
                      <a:endParaRPr lang="de-DE" sz="10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TNFSF11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3.31E-09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3693"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rs9533106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TNFSF11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1.41E-09</a:t>
                      </a:r>
                      <a:endParaRPr lang="de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3693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rs59078057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LRRTM4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5.92E-06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693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rs10457874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AKAP12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5.19E-07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3693"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rs13220913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AKAP12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7.45E-08</a:t>
                      </a:r>
                      <a:endParaRPr lang="de-DE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395536" y="6309320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</a:t>
            </a:r>
            <a:r>
              <a:rPr lang="de-DE" dirty="0" smtClean="0"/>
              <a:t>s79380341 (TMEM108, SVD </a:t>
            </a:r>
            <a:r>
              <a:rPr lang="de-DE" dirty="0" err="1" smtClean="0"/>
              <a:t>is</a:t>
            </a:r>
            <a:r>
              <a:rPr lang="de-DE" dirty="0" smtClean="0"/>
              <a:t> GW-</a:t>
            </a:r>
            <a:r>
              <a:rPr lang="de-DE" dirty="0" err="1" smtClean="0"/>
              <a:t>significant</a:t>
            </a:r>
            <a:r>
              <a:rPr lang="de-DE" dirty="0" smtClean="0"/>
              <a:t> </a:t>
            </a:r>
            <a:r>
              <a:rPr lang="de-DE" dirty="0" err="1" smtClean="0"/>
              <a:t>without</a:t>
            </a:r>
            <a:r>
              <a:rPr lang="de-DE" dirty="0" smtClean="0"/>
              <a:t> </a:t>
            </a:r>
            <a:r>
              <a:rPr lang="de-DE" dirty="0" err="1" smtClean="0"/>
              <a:t>replication</a:t>
            </a:r>
            <a:r>
              <a:rPr lang="de-DE" dirty="0" smtClean="0"/>
              <a:t> in RACE)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72008" y="44624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/>
              <a:t>Selected loci – </a:t>
            </a:r>
            <a:r>
              <a:rPr lang="de-DE" sz="4000" dirty="0" err="1" smtClean="0"/>
              <a:t>overall</a:t>
            </a:r>
            <a:r>
              <a:rPr lang="de-DE" sz="4000" dirty="0" smtClean="0"/>
              <a:t> </a:t>
            </a:r>
            <a:r>
              <a:rPr lang="de-DE" sz="4000" dirty="0" err="1" smtClean="0"/>
              <a:t>analysis</a:t>
            </a:r>
            <a:r>
              <a:rPr lang="de-DE" sz="4000" dirty="0" smtClean="0"/>
              <a:t> </a:t>
            </a:r>
            <a:r>
              <a:rPr lang="de-DE" sz="4000" dirty="0" err="1" smtClean="0"/>
              <a:t>results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xmlns="" val="374732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00" y="233362"/>
            <a:ext cx="6400800" cy="6391275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251520" y="44624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/>
              <a:t>r</a:t>
            </a:r>
            <a:r>
              <a:rPr lang="de-DE" sz="4000" dirty="0" smtClean="0"/>
              <a:t>s2723334 (PITX2)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xmlns="" val="29318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00" y="233362"/>
            <a:ext cx="6400800" cy="6391275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251520" y="44624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/>
              <a:t>r</a:t>
            </a:r>
            <a:r>
              <a:rPr lang="de-DE" sz="4000" dirty="0" smtClean="0"/>
              <a:t>s9525624 (TNFSF11)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xmlns="" val="38396204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233361"/>
            <a:ext cx="6400800" cy="6391275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35496" y="13732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/>
              <a:t>rs9533106 </a:t>
            </a:r>
            <a:r>
              <a:rPr lang="de-DE" sz="4000" dirty="0" smtClean="0"/>
              <a:t>(TNFSF11)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xmlns="" val="14750055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00" y="233362"/>
            <a:ext cx="6400800" cy="6391275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395536" y="116632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/>
              <a:t>r</a:t>
            </a:r>
            <a:r>
              <a:rPr lang="de-DE" sz="4000" dirty="0" smtClean="0"/>
              <a:t>s79472290 (GUCY1A3)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xmlns="" val="17281869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TNFSF11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342900" y="1003300"/>
            <a:ext cx="83801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42900" y="1003300"/>
            <a:ext cx="8002814" cy="24075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42900" y="1476248"/>
            <a:ext cx="8380186" cy="9144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tumor necrosis factor (ligand) superfamily, member 11 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Formerly known as: RANKL </a:t>
            </a:r>
          </a:p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player in the RANK/RANKL/OPG pathway of </a:t>
            </a:r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osteogenesis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of main risk loci for osteoporosis</a:t>
            </a:r>
          </a:p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rs9525624 and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rs9533106 are </a:t>
            </a:r>
            <a:r>
              <a:rPr lang="en-US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eQTLs</a:t>
            </a:r>
            <a:r>
              <a:rPr lang="en-US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TNFSF11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Lappalainen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</a:t>
            </a:r>
          </a:p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Nature, 2013) in  </a:t>
            </a:r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lymphoblastoid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cell lines</a:t>
            </a:r>
          </a:p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s9525624 is </a:t>
            </a:r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eQTL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AKAP11 (</a:t>
            </a:r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Westra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Nature Genetics, 2013) in </a:t>
            </a:r>
          </a:p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non-transformed peripheral blood samples</a:t>
            </a:r>
          </a:p>
          <a:p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446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TNFSF11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42900" y="1003300"/>
            <a:ext cx="7828643" cy="32203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ot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seen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in AF &gt;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contact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AF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consortium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Mechanism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endParaRPr lang="de-DE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5315" y="2972480"/>
            <a:ext cx="5903812" cy="227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809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GUCY1A3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42900" y="1628800"/>
            <a:ext cx="7930243" cy="200297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guanylate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cyclase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 soluble,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alpha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endParaRPr lang="de-DE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</a:t>
            </a:r>
            <a:r>
              <a:rPr lang="de-DE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receptor</a:t>
            </a:r>
            <a:r>
              <a:rPr lang="de-DE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nitric</a:t>
            </a:r>
            <a:r>
              <a:rPr lang="de-DE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oxide</a:t>
            </a:r>
            <a:r>
              <a:rPr lang="de-DE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(NO)</a:t>
            </a:r>
          </a:p>
          <a:p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 </a:t>
            </a:r>
            <a:r>
              <a:rPr lang="de-DE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locus</a:t>
            </a:r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Deloukas</a:t>
            </a:r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al, Nature </a:t>
            </a:r>
            <a:r>
              <a:rPr lang="de-DE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Genetics</a:t>
            </a:r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2013)</a:t>
            </a:r>
          </a:p>
          <a:p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Blood </a:t>
            </a:r>
            <a:r>
              <a:rPr lang="de-DE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pressure</a:t>
            </a:r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GWAS </a:t>
            </a:r>
            <a:r>
              <a:rPr lang="de-DE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</a:t>
            </a:r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(Ehret et al, Nature, 2011)</a:t>
            </a:r>
          </a:p>
          <a:p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de-DE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locus</a:t>
            </a:r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 after </a:t>
            </a:r>
            <a:r>
              <a:rPr lang="de-DE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exome</a:t>
            </a:r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sequencing</a:t>
            </a:r>
            <a:r>
              <a:rPr lang="de-D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(Erdmann et al, Nature, 2013)</a:t>
            </a:r>
          </a:p>
        </p:txBody>
      </p:sp>
    </p:spTree>
    <p:extLst>
      <p:ext uri="{BB962C8B-B14F-4D97-AF65-F5344CB8AC3E}">
        <p14:creationId xmlns:p14="http://schemas.microsoft.com/office/powerpoint/2010/main" xmlns="" val="247204526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2266</Words>
  <Application>Microsoft Office PowerPoint</Application>
  <PresentationFormat>On-screen Show (4:3)</PresentationFormat>
  <Paragraphs>1275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Larissa</vt:lpstr>
      <vt:lpstr>1000 Genomes imputation results </vt:lpstr>
      <vt:lpstr>Discovery - Studies included</vt:lpstr>
      <vt:lpstr>Subtype information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TNFSF11</vt:lpstr>
      <vt:lpstr>TNFSF11</vt:lpstr>
      <vt:lpstr>GUCY1A3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Rainer Malik</dc:creator>
  <cp:lastModifiedBy>Stephen Bevan</cp:lastModifiedBy>
  <cp:revision>104</cp:revision>
  <dcterms:created xsi:type="dcterms:W3CDTF">2014-09-10T09:32:08Z</dcterms:created>
  <dcterms:modified xsi:type="dcterms:W3CDTF">2014-12-05T15:21:38Z</dcterms:modified>
</cp:coreProperties>
</file>