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61"/>
  </p:notesMasterIdLst>
  <p:handoutMasterIdLst>
    <p:handoutMasterId r:id="rId62"/>
  </p:handoutMasterIdLst>
  <p:sldIdLst>
    <p:sldId id="259" r:id="rId2"/>
    <p:sldId id="392" r:id="rId3"/>
    <p:sldId id="440" r:id="rId4"/>
    <p:sldId id="393" r:id="rId5"/>
    <p:sldId id="403" r:id="rId6"/>
    <p:sldId id="394" r:id="rId7"/>
    <p:sldId id="395" r:id="rId8"/>
    <p:sldId id="402" r:id="rId9"/>
    <p:sldId id="404" r:id="rId10"/>
    <p:sldId id="435" r:id="rId11"/>
    <p:sldId id="405" r:id="rId12"/>
    <p:sldId id="410" r:id="rId13"/>
    <p:sldId id="406" r:id="rId14"/>
    <p:sldId id="407" r:id="rId15"/>
    <p:sldId id="441" r:id="rId16"/>
    <p:sldId id="408" r:id="rId17"/>
    <p:sldId id="411" r:id="rId18"/>
    <p:sldId id="436" r:id="rId19"/>
    <p:sldId id="396" r:id="rId20"/>
    <p:sldId id="412" r:id="rId21"/>
    <p:sldId id="415" r:id="rId22"/>
    <p:sldId id="416" r:id="rId23"/>
    <p:sldId id="417" r:id="rId24"/>
    <p:sldId id="418" r:id="rId25"/>
    <p:sldId id="419" r:id="rId26"/>
    <p:sldId id="420" r:id="rId27"/>
    <p:sldId id="413" r:id="rId28"/>
    <p:sldId id="414" r:id="rId29"/>
    <p:sldId id="437" r:id="rId30"/>
    <p:sldId id="397" r:id="rId31"/>
    <p:sldId id="421" r:id="rId32"/>
    <p:sldId id="422" r:id="rId33"/>
    <p:sldId id="447" r:id="rId34"/>
    <p:sldId id="448" r:id="rId35"/>
    <p:sldId id="423" r:id="rId36"/>
    <p:sldId id="424" r:id="rId37"/>
    <p:sldId id="438" r:id="rId38"/>
    <p:sldId id="398" r:id="rId39"/>
    <p:sldId id="425" r:id="rId40"/>
    <p:sldId id="433" r:id="rId41"/>
    <p:sldId id="426" r:id="rId42"/>
    <p:sldId id="427" r:id="rId43"/>
    <p:sldId id="439" r:id="rId44"/>
    <p:sldId id="429" r:id="rId45"/>
    <p:sldId id="430" r:id="rId46"/>
    <p:sldId id="434" r:id="rId47"/>
    <p:sldId id="399" r:id="rId48"/>
    <p:sldId id="428" r:id="rId49"/>
    <p:sldId id="431" r:id="rId50"/>
    <p:sldId id="445" r:id="rId51"/>
    <p:sldId id="446" r:id="rId52"/>
    <p:sldId id="449" r:id="rId53"/>
    <p:sldId id="443" r:id="rId54"/>
    <p:sldId id="444" r:id="rId55"/>
    <p:sldId id="442" r:id="rId56"/>
    <p:sldId id="400" r:id="rId57"/>
    <p:sldId id="432" r:id="rId58"/>
    <p:sldId id="401" r:id="rId59"/>
    <p:sldId id="325" r:id="rId60"/>
  </p:sldIdLst>
  <p:sldSz cx="9144000" cy="6858000" type="screen4x3"/>
  <p:notesSz cx="6669088" cy="992822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58220"/>
    <a:srgbClr val="23395E"/>
    <a:srgbClr val="FF6600"/>
    <a:srgbClr val="000000"/>
    <a:srgbClr val="FFFFFF"/>
    <a:srgbClr val="F37021"/>
    <a:srgbClr val="4A7EBB"/>
    <a:srgbClr val="C00000"/>
    <a:srgbClr val="E25934"/>
    <a:srgbClr val="8698A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1" autoAdjust="0"/>
    <p:restoredTop sz="85152" autoAdjust="0"/>
  </p:normalViewPr>
  <p:slideViewPr>
    <p:cSldViewPr snapToGrid="0">
      <p:cViewPr>
        <p:scale>
          <a:sx n="66" d="100"/>
          <a:sy n="66" d="100"/>
        </p:scale>
        <p:origin x="-2316" y="-726"/>
      </p:cViewPr>
      <p:guideLst>
        <p:guide orient="horz" pos="3829"/>
        <p:guide orient="horz" pos="1023"/>
        <p:guide orient="horz" pos="632"/>
        <p:guide orient="horz" pos="226"/>
        <p:guide orient="horz" pos="4108"/>
        <p:guide orient="horz" pos="1999"/>
        <p:guide pos="3137"/>
        <p:guide pos="216"/>
        <p:guide pos="4621"/>
        <p:guide pos="725"/>
      </p:guideLst>
    </p:cSldViewPr>
  </p:slideViewPr>
  <p:outlineViewPr>
    <p:cViewPr>
      <p:scale>
        <a:sx n="33" d="100"/>
        <a:sy n="33" d="100"/>
      </p:scale>
      <p:origin x="0" y="389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4D143F-1C54-4D7B-A8F9-76F0401127BF}" type="datetimeFigureOut">
              <a:rPr lang="de-DE" smtClean="0"/>
              <a:pPr/>
              <a:t>04.12.2013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B8B45C-04C9-4E16-BACC-8AFC1FFAA418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164582280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2DB21E-FC41-4845-BEAF-0B76D0986408}" type="datetimeFigureOut">
              <a:rPr lang="de-DE" smtClean="0"/>
              <a:pPr/>
              <a:t>04.12.2013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66909" y="4715907"/>
            <a:ext cx="533527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1C8E8A-C9DE-4D00-8801-65AF13270B65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4976007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C8E8A-C9DE-4D00-8801-65AF13270B65}" type="slidenum">
              <a:rPr lang="de-DE" smtClean="0"/>
              <a:pPr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4730867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C8E8A-C9DE-4D00-8801-65AF13270B65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40162481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C8E8A-C9DE-4D00-8801-65AF13270B65}" type="slidenum">
              <a:rPr lang="de-DE" smtClean="0"/>
              <a:pPr/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9370350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C8E8A-C9DE-4D00-8801-65AF13270B65}" type="slidenum">
              <a:rPr lang="de-DE" smtClean="0">
                <a:solidFill>
                  <a:prstClr val="black"/>
                </a:solidFill>
              </a:rPr>
              <a:pPr/>
              <a:t>59</a:t>
            </a:fld>
            <a:endParaRPr lang="de-D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3086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mit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61833" y="2187021"/>
            <a:ext cx="6192000" cy="864000"/>
          </a:xfrm>
        </p:spPr>
        <p:txBody>
          <a:bodyPr anchor="t" anchorCtr="0"/>
          <a:lstStyle>
            <a:lvl1pPr>
              <a:defRPr sz="2800" b="1" cap="none" baseline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61832" y="3130638"/>
            <a:ext cx="6192000" cy="576000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80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de-DE" dirty="0"/>
          </a:p>
        </p:txBody>
      </p:sp>
      <p:sp>
        <p:nvSpPr>
          <p:cNvPr id="44" name="Rectangle 4"/>
          <p:cNvSpPr>
            <a:spLocks noChangeArrowheads="1"/>
          </p:cNvSpPr>
          <p:nvPr userDrawn="1"/>
        </p:nvSpPr>
        <p:spPr bwMode="auto">
          <a:xfrm>
            <a:off x="331787" y="6455611"/>
            <a:ext cx="2011362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r>
              <a:rPr lang="de-DE" sz="800" b="0" dirty="0" err="1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Funded</a:t>
            </a:r>
            <a:r>
              <a:rPr lang="de-DE" sz="800" b="0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800" b="0" dirty="0" err="1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by</a:t>
            </a:r>
            <a:r>
              <a:rPr lang="de-DE" sz="800" b="0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r>
              <a:rPr lang="de-DE" sz="800" b="0" dirty="0" err="1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Solorz</a:t>
            </a:r>
            <a:r>
              <a:rPr lang="de-DE" sz="800" b="0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-Zak Research </a:t>
            </a:r>
            <a:r>
              <a:rPr lang="de-DE" sz="800" b="0" dirty="0" err="1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Foundation</a:t>
            </a:r>
            <a:endParaRPr lang="de-DE" sz="800" b="0" dirty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Picture 2" descr="bb5d72c2-1f58-4f76-a7ca-e5b4066f5a47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2471" b="10500"/>
          <a:stretch/>
        </p:blipFill>
        <p:spPr bwMode="auto">
          <a:xfrm>
            <a:off x="6911159" y="4280395"/>
            <a:ext cx="2232841" cy="2577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6243"/>
          <a:stretch/>
        </p:blipFill>
        <p:spPr>
          <a:xfrm>
            <a:off x="0" y="0"/>
            <a:ext cx="9144000" cy="1236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674032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berschrift und Fließ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platzhalter 1"/>
          <p:cNvSpPr>
            <a:spLocks noGrp="1"/>
          </p:cNvSpPr>
          <p:nvPr>
            <p:ph type="title"/>
          </p:nvPr>
        </p:nvSpPr>
        <p:spPr>
          <a:xfrm>
            <a:off x="331200" y="220220"/>
            <a:ext cx="8244000" cy="792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baseline="0"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10" name="Inhaltsplatzhalter 2"/>
          <p:cNvSpPr>
            <a:spLocks noGrp="1"/>
          </p:cNvSpPr>
          <p:nvPr>
            <p:ph idx="1"/>
          </p:nvPr>
        </p:nvSpPr>
        <p:spPr>
          <a:xfrm>
            <a:off x="331200" y="1201159"/>
            <a:ext cx="8244000" cy="4500000"/>
          </a:xfrm>
        </p:spPr>
        <p:txBody>
          <a:bodyPr/>
          <a:lstStyle>
            <a:lvl1pPr marL="0" indent="0">
              <a:buFont typeface="Arial" pitchFamily="34" charset="0"/>
              <a:buNone/>
              <a:defRPr baseline="0"/>
            </a:lvl1pPr>
            <a:lvl2pPr marL="457200" indent="0">
              <a:buFont typeface="Arial" pitchFamily="34" charset="0"/>
              <a:buNone/>
              <a:defRPr/>
            </a:lvl2pPr>
            <a:lvl3pPr marL="914400" indent="0">
              <a:buFont typeface="Arial" pitchFamily="34" charset="0"/>
              <a:buNone/>
              <a:defRPr/>
            </a:lvl3pPr>
            <a:lvl4pPr marL="1371600" indent="0">
              <a:buFont typeface="Arial" pitchFamily="34" charset="0"/>
              <a:buNone/>
              <a:defRPr/>
            </a:lvl4pPr>
            <a:lvl5pPr marL="1828800" indent="0">
              <a:buFont typeface="Arial" pitchFamily="34" charset="0"/>
              <a:buNone/>
              <a:defRPr/>
            </a:lvl5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pic>
        <p:nvPicPr>
          <p:cNvPr id="4" name="Picture 2" descr="bb5d72c2-1f58-4f76-a7ca-e5b4066f5a47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2471" b="10500"/>
          <a:stretch/>
        </p:blipFill>
        <p:spPr bwMode="auto">
          <a:xfrm>
            <a:off x="6911159" y="4280395"/>
            <a:ext cx="2232841" cy="2577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5406" y="6254278"/>
            <a:ext cx="1438215" cy="414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335223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31200" y="1201159"/>
            <a:ext cx="8244000" cy="4500000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</p:txBody>
      </p:sp>
      <p:pic>
        <p:nvPicPr>
          <p:cNvPr id="4" name="Picture 2" descr="bb5d72c2-1f58-4f76-a7ca-e5b4066f5a47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2471" b="10500"/>
          <a:stretch/>
        </p:blipFill>
        <p:spPr bwMode="auto">
          <a:xfrm>
            <a:off x="6911159" y="4280395"/>
            <a:ext cx="2232841" cy="2577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5406" y="6254278"/>
            <a:ext cx="1438215" cy="414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829121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adline ohne Sieg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platzhalter 1"/>
          <p:cNvSpPr>
            <a:spLocks noGrp="1"/>
          </p:cNvSpPr>
          <p:nvPr>
            <p:ph type="title"/>
          </p:nvPr>
        </p:nvSpPr>
        <p:spPr>
          <a:xfrm>
            <a:off x="331200" y="220220"/>
            <a:ext cx="8244000" cy="792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pic>
        <p:nvPicPr>
          <p:cNvPr id="2" name="Grafik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5406" y="6254278"/>
            <a:ext cx="1438215" cy="414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372741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warz mit weißer Schrift ohne Logo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794798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31200" y="220220"/>
            <a:ext cx="8244000" cy="792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31200" y="1201159"/>
            <a:ext cx="8244000" cy="450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xmlns="" val="2130104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81" r:id="rId2"/>
    <p:sldLayoutId id="2147483688" r:id="rId3"/>
    <p:sldLayoutId id="2147483680" r:id="rId4"/>
    <p:sldLayoutId id="2147483689" r:id="rId5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2400" b="1" kern="1200" cap="none" baseline="0">
          <a:solidFill>
            <a:schemeClr val="tx2"/>
          </a:solidFill>
          <a:latin typeface="Arial" pitchFamily="34" charset="0"/>
          <a:ea typeface="Arial" pitchFamily="34" charset="0"/>
          <a:cs typeface="Arial" pitchFamily="34" charset="0"/>
        </a:defRPr>
      </a:lvl1pPr>
    </p:titleStyle>
    <p:bodyStyle>
      <a:lvl1pPr marL="285750" indent="-285750" algn="l" defTabSz="914400" rtl="0" eaLnBrk="1" latinLnBrk="0" hangingPunct="1">
        <a:lnSpc>
          <a:spcPct val="120000"/>
        </a:lnSpc>
        <a:spcBef>
          <a:spcPts val="600"/>
        </a:spcBef>
        <a:buClr>
          <a:schemeClr val="bg2"/>
        </a:buClr>
        <a:buSzPct val="140000"/>
        <a:buFont typeface="Wingdings" pitchFamily="2" charset="2"/>
        <a:buChar char="§"/>
        <a:defRPr sz="1800" kern="1200">
          <a:solidFill>
            <a:srgbClr val="23395E"/>
          </a:solidFill>
          <a:latin typeface="Arial" pitchFamily="34" charset="0"/>
          <a:ea typeface="Arial" pitchFamily="34" charset="0"/>
          <a:cs typeface="Arial" pitchFamily="34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ts val="600"/>
        </a:spcBef>
        <a:buClr>
          <a:schemeClr val="bg2"/>
        </a:buClr>
        <a:buSzPct val="120000"/>
        <a:buFont typeface="Wingdings" pitchFamily="2" charset="2"/>
        <a:buChar char="§"/>
        <a:defRPr sz="1800" kern="1200">
          <a:solidFill>
            <a:srgbClr val="23395E"/>
          </a:solidFill>
          <a:latin typeface="Arial" pitchFamily="34" charset="0"/>
          <a:ea typeface="Arial" pitchFamily="34" charset="0"/>
          <a:cs typeface="Arial" pitchFamily="34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600"/>
        </a:spcBef>
        <a:buClr>
          <a:schemeClr val="bg2"/>
        </a:buClr>
        <a:buSzPct val="120000"/>
        <a:buFont typeface="Wingdings" pitchFamily="2" charset="2"/>
        <a:buChar char="§"/>
        <a:defRPr sz="1800" kern="1200">
          <a:solidFill>
            <a:srgbClr val="23395E"/>
          </a:solidFill>
          <a:latin typeface="Arial" pitchFamily="34" charset="0"/>
          <a:ea typeface="Arial" pitchFamily="34" charset="0"/>
          <a:cs typeface="Arial" pitchFamily="34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600"/>
        </a:spcBef>
        <a:buClr>
          <a:schemeClr val="bg2"/>
        </a:buClr>
        <a:buSzPct val="120000"/>
        <a:buFont typeface="Wingdings" pitchFamily="2" charset="2"/>
        <a:buChar char="§"/>
        <a:defRPr sz="1800" kern="1200">
          <a:solidFill>
            <a:srgbClr val="23395E"/>
          </a:solidFill>
          <a:latin typeface="Arial" pitchFamily="34" charset="0"/>
          <a:ea typeface="Arial" pitchFamily="34" charset="0"/>
          <a:cs typeface="Arial" pitchFamily="34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600"/>
        </a:spcBef>
        <a:buClr>
          <a:schemeClr val="bg2"/>
        </a:buClr>
        <a:buSzPct val="120000"/>
        <a:buFont typeface="Wingdings" pitchFamily="2" charset="2"/>
        <a:buChar char="§"/>
        <a:defRPr sz="1800" kern="1200">
          <a:solidFill>
            <a:srgbClr val="23395E"/>
          </a:solidFill>
          <a:latin typeface="Arial" pitchFamily="34" charset="0"/>
          <a:ea typeface="Arial" pitchFamily="34" charset="0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png"/><Relationship Id="rId9" Type="http://schemas.openxmlformats.org/officeDocument/2006/relationships/image" Target="../media/image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61832" y="3445938"/>
            <a:ext cx="6192000" cy="576000"/>
          </a:xfrm>
        </p:spPr>
        <p:txBody>
          <a:bodyPr anchor="t" anchorCtr="0"/>
          <a:lstStyle/>
          <a:p>
            <a:r>
              <a:rPr lang="de-DE" dirty="0" smtClean="0"/>
              <a:t>Rainer Malik</a:t>
            </a:r>
          </a:p>
          <a:p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ISGC </a:t>
            </a:r>
            <a:r>
              <a:rPr lang="de-DE" dirty="0" err="1" smtClean="0"/>
              <a:t>analysis</a:t>
            </a:r>
            <a:r>
              <a:rPr lang="de-DE" dirty="0" smtClean="0"/>
              <a:t> </a:t>
            </a:r>
            <a:r>
              <a:rPr lang="de-DE" dirty="0" err="1" smtClean="0"/>
              <a:t>group</a:t>
            </a:r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r>
              <a:rPr lang="de-DE" dirty="0" smtClean="0"/>
              <a:t>ISGC Lund, 2013</a:t>
            </a:r>
          </a:p>
        </p:txBody>
      </p:sp>
      <p:sp>
        <p:nvSpPr>
          <p:cNvPr id="5" name="Titel 4"/>
          <p:cNvSpPr>
            <a:spLocks noGrp="1"/>
          </p:cNvSpPr>
          <p:nvPr>
            <p:ph type="ctrTitle"/>
          </p:nvPr>
        </p:nvSpPr>
        <p:spPr>
          <a:xfrm>
            <a:off x="1161832" y="2187021"/>
            <a:ext cx="7404099" cy="864000"/>
          </a:xfrm>
        </p:spPr>
        <p:txBody>
          <a:bodyPr/>
          <a:lstStyle/>
          <a:p>
            <a:r>
              <a:rPr lang="de-DE" dirty="0" smtClean="0"/>
              <a:t>1000 </a:t>
            </a:r>
            <a:r>
              <a:rPr lang="de-DE" dirty="0" err="1" smtClean="0"/>
              <a:t>Genomes</a:t>
            </a:r>
            <a:r>
              <a:rPr lang="de-DE" dirty="0" smtClean="0"/>
              <a:t> </a:t>
            </a:r>
            <a:r>
              <a:rPr lang="de-DE" dirty="0" err="1" smtClean="0"/>
              <a:t>imputation</a:t>
            </a:r>
            <a:r>
              <a:rPr lang="de-DE" dirty="0" smtClean="0"/>
              <a:t/>
            </a:r>
            <a:br>
              <a:rPr lang="de-DE" dirty="0" smtClean="0"/>
            </a:b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84025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322056" y="220220"/>
            <a:ext cx="8428752" cy="792000"/>
          </a:xfrm>
        </p:spPr>
        <p:txBody>
          <a:bodyPr/>
          <a:lstStyle/>
          <a:p>
            <a:r>
              <a:rPr lang="de-DE" dirty="0" err="1" smtClean="0"/>
              <a:t>Overview</a:t>
            </a:r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2154621" y="6390290"/>
            <a:ext cx="914400" cy="91440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/>
          <a:p>
            <a:endParaRPr lang="de-DE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itel 5"/>
          <p:cNvSpPr txBox="1">
            <a:spLocks/>
          </p:cNvSpPr>
          <p:nvPr/>
        </p:nvSpPr>
        <p:spPr>
          <a:xfrm>
            <a:off x="370269" y="1143367"/>
            <a:ext cx="8051835" cy="792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 cap="none" baseline="0">
                <a:solidFill>
                  <a:schemeClr val="tx2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1pPr>
          </a:lstStyle>
          <a:p>
            <a:pPr marL="342900" indent="-342900">
              <a:lnSpc>
                <a:spcPct val="200000"/>
              </a:lnSpc>
              <a:buClr>
                <a:srgbClr val="003366"/>
              </a:buClr>
              <a:buFont typeface="Wingdings" pitchFamily="2" charset="2"/>
              <a:buChar char="§"/>
            </a:pPr>
            <a:r>
              <a:rPr lang="de-DE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Studies </a:t>
            </a:r>
            <a:r>
              <a:rPr lang="de-DE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included</a:t>
            </a:r>
            <a:endParaRPr lang="de-DE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lnSpc>
                <a:spcPct val="200000"/>
              </a:lnSpc>
              <a:buClr>
                <a:srgbClr val="003366"/>
              </a:buClr>
              <a:buFont typeface="Wingdings" pitchFamily="2" charset="2"/>
              <a:buChar char="§"/>
            </a:pPr>
            <a:r>
              <a:rPr lang="de-DE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Analysis </a:t>
            </a:r>
            <a:r>
              <a:rPr lang="de-DE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strategy</a:t>
            </a:r>
            <a:endParaRPr lang="de-DE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lnSpc>
                <a:spcPct val="200000"/>
              </a:lnSpc>
              <a:buClr>
                <a:srgbClr val="003366"/>
              </a:buClr>
              <a:buFont typeface="Wingdings" pitchFamily="2" charset="2"/>
              <a:buChar char="§"/>
            </a:pPr>
            <a:r>
              <a:rPr lang="de-DE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Results</a:t>
            </a:r>
            <a:endParaRPr lang="de-DE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lnSpc>
                <a:spcPct val="200000"/>
              </a:lnSpc>
              <a:buClr>
                <a:srgbClr val="003366"/>
              </a:buClr>
              <a:buFont typeface="Wingdings" pitchFamily="2" charset="2"/>
              <a:buChar char="§"/>
            </a:pPr>
            <a:r>
              <a:rPr lang="de-DE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Trans-</a:t>
            </a:r>
            <a:r>
              <a:rPr lang="de-DE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ethnic</a:t>
            </a:r>
            <a:r>
              <a:rPr lang="de-DE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meta-analysis</a:t>
            </a:r>
          </a:p>
          <a:p>
            <a:pPr marL="342900" indent="-342900">
              <a:lnSpc>
                <a:spcPct val="200000"/>
              </a:lnSpc>
              <a:buClr>
                <a:srgbClr val="003366"/>
              </a:buClr>
              <a:buFont typeface="Wingdings" pitchFamily="2" charset="2"/>
              <a:buChar char="§"/>
            </a:pPr>
            <a:r>
              <a:rPr lang="de-DE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Replication / </a:t>
            </a:r>
            <a:r>
              <a:rPr lang="de-DE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outlook</a:t>
            </a:r>
            <a:endParaRPr lang="de-DE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lnSpc>
                <a:spcPct val="150000"/>
              </a:lnSpc>
              <a:buClr>
                <a:srgbClr val="003366"/>
              </a:buClr>
              <a:buFont typeface="Wingdings" pitchFamily="2" charset="2"/>
              <a:buChar char="§"/>
            </a:pPr>
            <a:endParaRPr lang="de-DE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1385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1567543" y="2293257"/>
            <a:ext cx="6531428" cy="1872343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de-DE" sz="4400" b="1" i="1" u="sng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PRELIMINARY DATA !!!!</a:t>
            </a:r>
          </a:p>
          <a:p>
            <a:endParaRPr lang="de-DE" sz="4400" b="1" i="1" u="sng" dirty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de-DE" sz="2400" b="1" i="1" u="sng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(also </a:t>
            </a:r>
            <a:r>
              <a:rPr lang="de-DE" sz="2400" b="1" i="1" u="sng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confidential</a:t>
            </a:r>
            <a:r>
              <a:rPr lang="de-DE" sz="2400" b="1" i="1" u="sng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algn="ctr"/>
            <a:endParaRPr lang="de-DE" sz="2400" b="1" i="1" u="sng" dirty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de-DE" b="1" i="1" u="sng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At</a:t>
            </a:r>
            <a:r>
              <a:rPr lang="de-DE" b="1" i="1" u="sng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least </a:t>
            </a:r>
            <a:r>
              <a:rPr lang="de-DE" b="1" i="1" u="sng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two</a:t>
            </a:r>
            <a:r>
              <a:rPr lang="de-DE" b="1" i="1" u="sng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additional </a:t>
            </a:r>
            <a:r>
              <a:rPr lang="de-DE" b="1" i="1" u="sng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studies</a:t>
            </a:r>
            <a:r>
              <a:rPr lang="de-DE" b="1" i="1" u="sng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will </a:t>
            </a:r>
            <a:r>
              <a:rPr lang="de-DE" b="1" i="1" u="sng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be</a:t>
            </a:r>
            <a:r>
              <a:rPr lang="de-DE" b="1" i="1" u="sng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i="1" u="sng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integrated</a:t>
            </a:r>
            <a:r>
              <a:rPr lang="de-DE" b="1" i="1" u="sng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de-DE" b="1" i="1" u="sng" dirty="0" smtClean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(WHI </a:t>
            </a:r>
            <a:r>
              <a:rPr lang="de-DE" b="1" i="1" u="sng" dirty="0" err="1" smtClean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de-DE" b="1" i="1" u="sng" dirty="0" smtClean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 VISP) </a:t>
            </a:r>
          </a:p>
          <a:p>
            <a:pPr algn="ctr"/>
            <a:r>
              <a:rPr lang="de-DE" b="1" i="1" u="sng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in </a:t>
            </a:r>
            <a:r>
              <a:rPr lang="de-DE" b="1" i="1" u="sng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de-DE" b="1" i="1" u="sng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i="1" u="sng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discovery</a:t>
            </a:r>
            <a:r>
              <a:rPr lang="de-DE" b="1" i="1" u="sng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i="1" u="sng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phase</a:t>
            </a:r>
            <a:endParaRPr lang="de-DE" b="1" i="1" u="sng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4365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Studies </a:t>
            </a:r>
            <a:r>
              <a:rPr lang="de-DE" dirty="0" err="1" smtClean="0"/>
              <a:t>included</a:t>
            </a:r>
            <a:endParaRPr lang="de-DE" dirty="0"/>
          </a:p>
        </p:txBody>
      </p:sp>
      <p:graphicFrame>
        <p:nvGraphicFramePr>
          <p:cNvPr id="3" name="Tabel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29086410"/>
              </p:ext>
            </p:extLst>
          </p:nvPr>
        </p:nvGraphicFramePr>
        <p:xfrm>
          <a:off x="159656" y="1164772"/>
          <a:ext cx="8984344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6086"/>
                <a:gridCol w="2246086"/>
                <a:gridCol w="2246086"/>
                <a:gridCol w="224608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Study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N </a:t>
                      </a:r>
                      <a:r>
                        <a:rPr lang="de-DE" dirty="0" err="1" smtClean="0"/>
                        <a:t>cases</a:t>
                      </a:r>
                      <a:r>
                        <a:rPr lang="de-DE" dirty="0" smtClean="0"/>
                        <a:t> (IS)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N </a:t>
                      </a:r>
                      <a:r>
                        <a:rPr lang="de-DE" dirty="0" err="1" smtClean="0"/>
                        <a:t>controls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TOAST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ASGC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1,162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1,244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Y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BRAINS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371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2,640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Y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 err="1" smtClean="0"/>
                        <a:t>GASROS_affy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485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3,030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Y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 err="1" smtClean="0"/>
                        <a:t>GASROS_illumina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296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377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Y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GEOS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448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498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Y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HPS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588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571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N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ISGS-SWISS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1,014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1,370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Y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MILANO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366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407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Y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WTCCC2-D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1,174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797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Y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WTCCC2-UK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2,374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5,175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Y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b="1" dirty="0" smtClean="0">
                          <a:solidFill>
                            <a:schemeClr val="bg1"/>
                          </a:solidFill>
                        </a:rPr>
                        <a:t>TOTAL</a:t>
                      </a:r>
                      <a:endParaRPr lang="de-D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23395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b="1" dirty="0" smtClean="0">
                          <a:solidFill>
                            <a:schemeClr val="bg1"/>
                          </a:solidFill>
                        </a:rPr>
                        <a:t>8,368</a:t>
                      </a:r>
                      <a:endParaRPr lang="de-D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23395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b="1" dirty="0" smtClean="0">
                          <a:solidFill>
                            <a:schemeClr val="bg1"/>
                          </a:solidFill>
                        </a:rPr>
                        <a:t>16,109</a:t>
                      </a:r>
                      <a:endParaRPr lang="de-D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23395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>
                    <a:solidFill>
                      <a:srgbClr val="23395E"/>
                    </a:solidFill>
                  </a:tcPr>
                </a:tc>
              </a:tr>
            </a:tbl>
          </a:graphicData>
        </a:graphic>
      </p:graphicFrame>
      <p:sp>
        <p:nvSpPr>
          <p:cNvPr id="4" name="Textfeld 3"/>
          <p:cNvSpPr txBox="1"/>
          <p:nvPr/>
        </p:nvSpPr>
        <p:spPr>
          <a:xfrm>
            <a:off x="4165600" y="6284686"/>
            <a:ext cx="4557486" cy="36285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WHI: 306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cases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/ 2,170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controls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uploaded</a:t>
            </a:r>
            <a:endParaRPr lang="de-DE" b="1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9436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Subtype</a:t>
            </a:r>
            <a:r>
              <a:rPr lang="de-DE" dirty="0" smtClean="0"/>
              <a:t> </a:t>
            </a:r>
            <a:r>
              <a:rPr lang="de-DE" dirty="0" err="1" smtClean="0"/>
              <a:t>information</a:t>
            </a:r>
            <a:endParaRPr lang="de-DE" dirty="0"/>
          </a:p>
        </p:txBody>
      </p:sp>
      <p:graphicFrame>
        <p:nvGraphicFramePr>
          <p:cNvPr id="3" name="Tabel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55698266"/>
              </p:ext>
            </p:extLst>
          </p:nvPr>
        </p:nvGraphicFramePr>
        <p:xfrm>
          <a:off x="188683" y="992232"/>
          <a:ext cx="8752115" cy="48416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0423"/>
                <a:gridCol w="1750423"/>
                <a:gridCol w="1750423"/>
                <a:gridCol w="1750423"/>
                <a:gridCol w="1750423"/>
              </a:tblGrid>
              <a:tr h="711983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Study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N </a:t>
                      </a:r>
                      <a:r>
                        <a:rPr lang="de-DE" dirty="0" err="1" smtClean="0"/>
                        <a:t>cases</a:t>
                      </a:r>
                      <a:r>
                        <a:rPr lang="de-DE" dirty="0" smtClean="0"/>
                        <a:t> (LAS)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err="1" smtClean="0"/>
                        <a:t>N_cases</a:t>
                      </a:r>
                      <a:r>
                        <a:rPr lang="de-DE" dirty="0" smtClean="0"/>
                        <a:t> (CE)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err="1" smtClean="0"/>
                        <a:t>N_cases</a:t>
                      </a:r>
                      <a:r>
                        <a:rPr lang="de-DE" dirty="0" smtClean="0"/>
                        <a:t> (SVD)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N </a:t>
                      </a:r>
                      <a:r>
                        <a:rPr lang="de-DE" dirty="0" err="1" smtClean="0"/>
                        <a:t>controls</a:t>
                      </a:r>
                      <a:endParaRPr lang="de-DE" dirty="0"/>
                    </a:p>
                  </a:txBody>
                  <a:tcPr/>
                </a:tc>
              </a:tr>
              <a:tr h="412498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ASGC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421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240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310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1,244</a:t>
                      </a:r>
                      <a:endParaRPr lang="de-DE" dirty="0"/>
                    </a:p>
                  </a:txBody>
                  <a:tcPr/>
                </a:tc>
              </a:tr>
              <a:tr h="412498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BRAINS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40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78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29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2,640</a:t>
                      </a:r>
                      <a:endParaRPr lang="de-DE" dirty="0"/>
                    </a:p>
                  </a:txBody>
                  <a:tcPr/>
                </a:tc>
              </a:tr>
              <a:tr h="417189">
                <a:tc>
                  <a:txBody>
                    <a:bodyPr/>
                    <a:lstStyle/>
                    <a:p>
                      <a:pPr algn="ctr"/>
                      <a:r>
                        <a:rPr lang="de-DE" dirty="0" err="1" smtClean="0"/>
                        <a:t>GASROS_affy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102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198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59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3030</a:t>
                      </a:r>
                      <a:endParaRPr lang="de-DE" dirty="0"/>
                    </a:p>
                  </a:txBody>
                  <a:tcPr/>
                </a:tc>
              </a:tr>
              <a:tr h="412498">
                <a:tc>
                  <a:txBody>
                    <a:bodyPr/>
                    <a:lstStyle/>
                    <a:p>
                      <a:pPr algn="ctr"/>
                      <a:r>
                        <a:rPr lang="de-DE" dirty="0" err="1" smtClean="0"/>
                        <a:t>GASROS_illu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68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106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24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377</a:t>
                      </a:r>
                      <a:endParaRPr lang="de-DE" dirty="0"/>
                    </a:p>
                  </a:txBody>
                  <a:tcPr/>
                </a:tc>
              </a:tr>
              <a:tr h="412498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GEOS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37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90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54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498</a:t>
                      </a:r>
                      <a:endParaRPr lang="de-DE" dirty="0"/>
                    </a:p>
                  </a:txBody>
                  <a:tcPr/>
                </a:tc>
              </a:tr>
              <a:tr h="412498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ISGS-SWISS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217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235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187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1,370</a:t>
                      </a:r>
                      <a:endParaRPr lang="de-DE" dirty="0"/>
                    </a:p>
                  </a:txBody>
                  <a:tcPr/>
                </a:tc>
              </a:tr>
              <a:tr h="412498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MILANO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73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64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25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407</a:t>
                      </a:r>
                      <a:endParaRPr lang="de-DE" dirty="0"/>
                    </a:p>
                  </a:txBody>
                  <a:tcPr/>
                </a:tc>
              </a:tr>
              <a:tr h="412498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WTCCC2-D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330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346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106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797</a:t>
                      </a:r>
                      <a:endParaRPr lang="de-DE" dirty="0"/>
                    </a:p>
                  </a:txBody>
                  <a:tcPr/>
                </a:tc>
              </a:tr>
              <a:tr h="412498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WTCCC2-UK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498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460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474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5,175</a:t>
                      </a:r>
                      <a:endParaRPr lang="de-DE" dirty="0"/>
                    </a:p>
                  </a:txBody>
                  <a:tcPr/>
                </a:tc>
              </a:tr>
              <a:tr h="412498">
                <a:tc>
                  <a:txBody>
                    <a:bodyPr/>
                    <a:lstStyle/>
                    <a:p>
                      <a:pPr algn="ctr"/>
                      <a:r>
                        <a:rPr lang="de-DE" b="1" dirty="0" smtClean="0">
                          <a:solidFill>
                            <a:schemeClr val="bg1"/>
                          </a:solidFill>
                        </a:rPr>
                        <a:t>TOTAL</a:t>
                      </a:r>
                      <a:endParaRPr lang="de-D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23395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b="1" dirty="0" smtClean="0">
                          <a:solidFill>
                            <a:schemeClr val="bg1"/>
                          </a:solidFill>
                        </a:rPr>
                        <a:t>1,786</a:t>
                      </a:r>
                      <a:endParaRPr lang="de-D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23395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b="1" dirty="0" smtClean="0">
                          <a:solidFill>
                            <a:schemeClr val="bg1"/>
                          </a:solidFill>
                        </a:rPr>
                        <a:t>1,817</a:t>
                      </a:r>
                      <a:endParaRPr lang="de-D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23395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b="1" dirty="0" smtClean="0">
                          <a:solidFill>
                            <a:schemeClr val="bg1"/>
                          </a:solidFill>
                        </a:rPr>
                        <a:t>1,268</a:t>
                      </a:r>
                      <a:endParaRPr lang="de-D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23395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b="1" dirty="0" smtClean="0">
                          <a:solidFill>
                            <a:schemeClr val="bg1"/>
                          </a:solidFill>
                        </a:rPr>
                        <a:t>15,538</a:t>
                      </a:r>
                      <a:endParaRPr lang="de-D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23395E"/>
                    </a:solidFill>
                  </a:tcPr>
                </a:tc>
              </a:tr>
            </a:tbl>
          </a:graphicData>
        </a:graphic>
      </p:graphicFrame>
      <p:sp>
        <p:nvSpPr>
          <p:cNvPr id="4" name="Textfeld 3"/>
          <p:cNvSpPr txBox="1"/>
          <p:nvPr/>
        </p:nvSpPr>
        <p:spPr>
          <a:xfrm>
            <a:off x="4165600" y="6284686"/>
            <a:ext cx="4557486" cy="36285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de-DE" sz="1600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WHI: 31 LAS, 42 CE, 81 SVD / 2,170 </a:t>
            </a:r>
            <a:r>
              <a:rPr lang="de-DE" sz="1600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controls</a:t>
            </a:r>
            <a:endParaRPr lang="de-DE" sz="1600" b="1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71612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Analysis </a:t>
            </a:r>
            <a:r>
              <a:rPr lang="de-DE" dirty="0" err="1" smtClean="0"/>
              <a:t>strategy</a:t>
            </a:r>
            <a:endParaRPr lang="de-DE" dirty="0"/>
          </a:p>
        </p:txBody>
      </p:sp>
      <p:sp>
        <p:nvSpPr>
          <p:cNvPr id="3" name="Rechteck 2"/>
          <p:cNvSpPr/>
          <p:nvPr/>
        </p:nvSpPr>
        <p:spPr>
          <a:xfrm>
            <a:off x="2394853" y="899886"/>
            <a:ext cx="4528457" cy="88537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de-DE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2394852" y="1190171"/>
            <a:ext cx="4528457" cy="88537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ctr"/>
            <a:r>
              <a:rPr lang="de-DE" sz="2400" b="1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Individual </a:t>
            </a:r>
            <a:r>
              <a:rPr lang="de-DE" sz="2400" b="1" u="sng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Association</a:t>
            </a:r>
            <a:r>
              <a:rPr lang="de-DE" sz="2400" b="1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b="1" u="sng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results</a:t>
            </a:r>
            <a:endParaRPr lang="de-DE" sz="2400" b="1" u="sng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2322283" y="2307771"/>
            <a:ext cx="4659086" cy="1277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de-DE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2786739" y="2389641"/>
            <a:ext cx="3672114" cy="79828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ctr"/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QC:</a:t>
            </a:r>
          </a:p>
          <a:p>
            <a:pPr algn="ctr"/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Parameters: </a:t>
            </a:r>
            <a:r>
              <a:rPr lang="de-DE" b="1" dirty="0" smtClean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r2&gt;0.3, MAF&gt;0.01</a:t>
            </a:r>
          </a:p>
          <a:p>
            <a:pPr algn="ctr"/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Filter out SNPs  </a:t>
            </a:r>
            <a:r>
              <a:rPr lang="de-DE" b="1" dirty="0" smtClean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p&lt;1E-10</a:t>
            </a:r>
          </a:p>
          <a:p>
            <a:pPr algn="ctr"/>
            <a:r>
              <a:rPr lang="de-DE" b="1" dirty="0" err="1" smtClean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Genomic</a:t>
            </a:r>
            <a:r>
              <a:rPr lang="de-DE" b="1" dirty="0" smtClean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control</a:t>
            </a:r>
            <a:endParaRPr lang="de-DE" b="1" dirty="0" smtClean="0">
              <a:solidFill>
                <a:srgbClr val="F5822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de-DE" b="1" dirty="0" smtClean="0">
              <a:solidFill>
                <a:srgbClr val="F5822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4767938" y="3933374"/>
            <a:ext cx="4122057" cy="1219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de-DE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5232400" y="4107545"/>
            <a:ext cx="3294742" cy="87085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ctr"/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Inverse-</a:t>
            </a:r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variance</a:t>
            </a:r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Fixed-</a:t>
            </a:r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effects</a:t>
            </a:r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meta-analysis </a:t>
            </a:r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smtClean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SNPs</a:t>
            </a:r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using</a:t>
            </a:r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genomic</a:t>
            </a:r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control</a:t>
            </a:r>
            <a:endParaRPr lang="de-DE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312057" y="3933374"/>
            <a:ext cx="4122057" cy="12046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de-DE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725714" y="4107547"/>
            <a:ext cx="3294742" cy="87085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ctr"/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Inverse-</a:t>
            </a:r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variance</a:t>
            </a:r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Fixed-</a:t>
            </a:r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effects</a:t>
            </a:r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meta-analysis </a:t>
            </a:r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InDels</a:t>
            </a:r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using</a:t>
            </a:r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genomic</a:t>
            </a:r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control</a:t>
            </a:r>
            <a:endParaRPr lang="de-DE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2931885" y="5384801"/>
            <a:ext cx="3947886" cy="136434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de-DE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3403595" y="5640164"/>
            <a:ext cx="2728685" cy="32226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ctr"/>
            <a:r>
              <a:rPr lang="de-DE" b="1" dirty="0" err="1" smtClean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N_studies</a:t>
            </a:r>
            <a:r>
              <a:rPr lang="de-DE" b="1" dirty="0" smtClean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 &gt; 5</a:t>
            </a:r>
          </a:p>
          <a:p>
            <a:pPr algn="ctr"/>
            <a:r>
              <a:rPr lang="de-DE" b="1" dirty="0" smtClean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de-DE" b="1" baseline="30000" dirty="0" smtClean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de-DE" b="1" dirty="0" smtClean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&lt;50 </a:t>
            </a:r>
          </a:p>
          <a:p>
            <a:pPr algn="ctr"/>
            <a:r>
              <a:rPr lang="de-DE" b="1" dirty="0" smtClean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Final </a:t>
            </a:r>
            <a:r>
              <a:rPr lang="de-DE" b="1" dirty="0" err="1" smtClean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results</a:t>
            </a:r>
            <a:endParaRPr lang="de-DE" b="1" dirty="0" smtClean="0">
              <a:solidFill>
                <a:srgbClr val="F5822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de-DE" b="1" dirty="0" smtClean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~7.5M SNPs</a:t>
            </a:r>
          </a:p>
        </p:txBody>
      </p:sp>
      <p:cxnSp>
        <p:nvCxnSpPr>
          <p:cNvPr id="17" name="Gerade Verbindung mit Pfeil 16"/>
          <p:cNvCxnSpPr>
            <a:stCxn id="3" idx="2"/>
            <a:endCxn id="5" idx="0"/>
          </p:cNvCxnSpPr>
          <p:nvPr/>
        </p:nvCxnSpPr>
        <p:spPr>
          <a:xfrm flipH="1">
            <a:off x="4651826" y="1785257"/>
            <a:ext cx="7256" cy="5225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mit Pfeil 18"/>
          <p:cNvCxnSpPr>
            <a:stCxn id="5" idx="2"/>
            <a:endCxn id="10" idx="0"/>
          </p:cNvCxnSpPr>
          <p:nvPr/>
        </p:nvCxnSpPr>
        <p:spPr>
          <a:xfrm flipH="1">
            <a:off x="2373086" y="3585029"/>
            <a:ext cx="2278740" cy="3483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/>
          <p:cNvCxnSpPr>
            <a:stCxn id="5" idx="2"/>
            <a:endCxn id="8" idx="0"/>
          </p:cNvCxnSpPr>
          <p:nvPr/>
        </p:nvCxnSpPr>
        <p:spPr>
          <a:xfrm>
            <a:off x="4651826" y="3585029"/>
            <a:ext cx="2177141" cy="3483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mit Pfeil 22"/>
          <p:cNvCxnSpPr>
            <a:stCxn id="10" idx="2"/>
            <a:endCxn id="12" idx="0"/>
          </p:cNvCxnSpPr>
          <p:nvPr/>
        </p:nvCxnSpPr>
        <p:spPr>
          <a:xfrm>
            <a:off x="2373086" y="5138060"/>
            <a:ext cx="2532742" cy="24674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/>
          <p:cNvCxnSpPr>
            <a:stCxn id="8" idx="2"/>
          </p:cNvCxnSpPr>
          <p:nvPr/>
        </p:nvCxnSpPr>
        <p:spPr>
          <a:xfrm flipH="1">
            <a:off x="4979988" y="5152574"/>
            <a:ext cx="1848979" cy="2322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9558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QC </a:t>
            </a:r>
            <a:r>
              <a:rPr lang="de-DE" dirty="0" err="1" smtClean="0"/>
              <a:t>results</a:t>
            </a:r>
            <a:r>
              <a:rPr lang="de-DE" dirty="0" smtClean="0"/>
              <a:t> – individual </a:t>
            </a:r>
            <a:r>
              <a:rPr lang="de-DE" dirty="0" err="1" smtClean="0"/>
              <a:t>studies</a:t>
            </a:r>
            <a:r>
              <a:rPr lang="de-DE" dirty="0" smtClean="0"/>
              <a:t> (IS)</a:t>
            </a:r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8774" y="816810"/>
            <a:ext cx="1953945" cy="1951037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62217" y="816809"/>
            <a:ext cx="1954107" cy="1951200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56168" y="817114"/>
            <a:ext cx="1954108" cy="1951200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50677" y="817200"/>
            <a:ext cx="1954108" cy="1951200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8800" y="2767847"/>
            <a:ext cx="1954108" cy="1951200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64000" y="2768400"/>
            <a:ext cx="1954108" cy="1951200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55600" y="2768400"/>
            <a:ext cx="1954108" cy="1951200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51600" y="2768400"/>
            <a:ext cx="1954108" cy="1951200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64000" y="4507136"/>
            <a:ext cx="1954108" cy="1951200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55600" y="4514051"/>
            <a:ext cx="1954108" cy="19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01074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Known</a:t>
            </a:r>
            <a:r>
              <a:rPr lang="de-DE" dirty="0" smtClean="0"/>
              <a:t> loci – IS (chr12), </a:t>
            </a:r>
            <a:r>
              <a:rPr lang="de-DE" dirty="0" smtClean="0">
                <a:solidFill>
                  <a:srgbClr val="F58220"/>
                </a:solidFill>
              </a:rPr>
              <a:t>p=3.07E-5 (</a:t>
            </a:r>
            <a:r>
              <a:rPr lang="de-DE" dirty="0" err="1" smtClean="0">
                <a:solidFill>
                  <a:srgbClr val="F58220"/>
                </a:solidFill>
              </a:rPr>
              <a:t>smallest</a:t>
            </a:r>
            <a:r>
              <a:rPr lang="de-DE" dirty="0" smtClean="0">
                <a:solidFill>
                  <a:srgbClr val="F58220"/>
                </a:solidFill>
              </a:rPr>
              <a:t> p in </a:t>
            </a:r>
            <a:r>
              <a:rPr lang="de-DE" dirty="0" err="1" smtClean="0">
                <a:solidFill>
                  <a:srgbClr val="F58220"/>
                </a:solidFill>
              </a:rPr>
              <a:t>region</a:t>
            </a:r>
            <a:r>
              <a:rPr lang="de-DE" dirty="0" smtClean="0">
                <a:solidFill>
                  <a:srgbClr val="F58220"/>
                </a:solidFill>
              </a:rPr>
              <a:t>)</a:t>
            </a:r>
            <a:endParaRPr lang="de-DE" dirty="0">
              <a:solidFill>
                <a:srgbClr val="F58220"/>
              </a:solidFill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4113" y="746760"/>
            <a:ext cx="8273143" cy="5791201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6226629" y="6537961"/>
            <a:ext cx="2786742" cy="32003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endParaRPr lang="de-DE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4288971" y="6537961"/>
            <a:ext cx="5014686" cy="32003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de-DE" sz="1200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Previous</a:t>
            </a:r>
            <a:r>
              <a:rPr lang="de-DE" sz="1200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200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lead</a:t>
            </a:r>
            <a:r>
              <a:rPr lang="de-DE" sz="1200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SNP in </a:t>
            </a:r>
            <a:r>
              <a:rPr lang="de-DE" sz="1200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known</a:t>
            </a:r>
            <a:r>
              <a:rPr lang="de-DE" sz="1200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200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locius</a:t>
            </a:r>
            <a:r>
              <a:rPr lang="de-DE" sz="1200" b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is</a:t>
            </a:r>
            <a:r>
              <a:rPr lang="de-DE" sz="1200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200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shown</a:t>
            </a:r>
            <a:r>
              <a:rPr lang="de-DE" sz="1200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200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as</a:t>
            </a:r>
            <a:r>
              <a:rPr lang="de-DE" sz="1200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200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purple</a:t>
            </a:r>
            <a:r>
              <a:rPr lang="de-DE" sz="1200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200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diamond</a:t>
            </a:r>
            <a:endParaRPr lang="de-DE" sz="1200" b="1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7175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HDAC9 – LAS, </a:t>
            </a:r>
            <a:r>
              <a:rPr lang="de-DE" dirty="0" smtClean="0">
                <a:solidFill>
                  <a:srgbClr val="F58220"/>
                </a:solidFill>
              </a:rPr>
              <a:t>p=2.93E-11</a:t>
            </a:r>
            <a:endParaRPr lang="de-DE" dirty="0">
              <a:solidFill>
                <a:srgbClr val="F58220"/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800" y="745200"/>
            <a:ext cx="8274854" cy="579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4093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71600" y="233362"/>
            <a:ext cx="6400800" cy="6391275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7003139" y="4688118"/>
            <a:ext cx="2249714" cy="97245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de-DE" b="1" dirty="0" smtClean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OR=1.40 [1.26-1.53]</a:t>
            </a:r>
          </a:p>
          <a:p>
            <a:r>
              <a:rPr lang="de-DE" b="1" dirty="0" smtClean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de-DE" b="1" baseline="30000" dirty="0" smtClean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de-DE" b="1" dirty="0" smtClean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=0.0%</a:t>
            </a:r>
          </a:p>
          <a:p>
            <a:r>
              <a:rPr lang="de-DE" b="1" dirty="0" smtClean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de-DE" b="1" baseline="-25000" dirty="0" smtClean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het</a:t>
            </a:r>
            <a:r>
              <a:rPr lang="de-DE" b="1" dirty="0" smtClean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=0.7463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42899" y="358775"/>
            <a:ext cx="5085443" cy="64452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de-DE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itchFamily="34" charset="0"/>
              </a:rPr>
              <a:t>OR </a:t>
            </a:r>
            <a:r>
              <a:rPr lang="de-DE" b="1" smtClean="0">
                <a:solidFill>
                  <a:srgbClr val="23395E"/>
                </a:solidFill>
                <a:latin typeface="Arial" panose="020B0604020202020204" pitchFamily="34" charset="0"/>
                <a:cs typeface="Arial" pitchFamily="34" charset="0"/>
              </a:rPr>
              <a:t>METASTROKE 1.39 </a:t>
            </a:r>
            <a:r>
              <a:rPr lang="de-DE" b="1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DE" b="1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1.24–1.56</a:t>
            </a:r>
            <a:r>
              <a:rPr lang="de-DE" b="1" dirty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de-DE" b="1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9443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Chr6p21 – LAS, </a:t>
            </a:r>
            <a:r>
              <a:rPr lang="de-DE" dirty="0" smtClean="0">
                <a:solidFill>
                  <a:srgbClr val="F58220"/>
                </a:solidFill>
              </a:rPr>
              <a:t>p=3.78E-6</a:t>
            </a:r>
            <a:endParaRPr lang="de-DE" dirty="0">
              <a:solidFill>
                <a:srgbClr val="F58220"/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800" y="745200"/>
            <a:ext cx="8274855" cy="5792400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5421085" y="6558286"/>
            <a:ext cx="5014686" cy="32003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de-DE" sz="1200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Previous</a:t>
            </a:r>
            <a:r>
              <a:rPr lang="de-DE" sz="1200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200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lead</a:t>
            </a:r>
            <a:r>
              <a:rPr lang="de-DE" sz="1200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SNP not </a:t>
            </a:r>
            <a:r>
              <a:rPr lang="de-DE" sz="1200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present</a:t>
            </a:r>
            <a:r>
              <a:rPr lang="de-DE" sz="1200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de-DE" sz="1200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dataset</a:t>
            </a:r>
            <a:endParaRPr lang="de-DE" sz="1200" b="1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2001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9p21 – LAS, </a:t>
            </a:r>
            <a:r>
              <a:rPr lang="de-DE" dirty="0" smtClean="0">
                <a:solidFill>
                  <a:srgbClr val="F58220"/>
                </a:solidFill>
              </a:rPr>
              <a:t>p=2.43E-5</a:t>
            </a:r>
            <a:endParaRPr lang="de-DE" dirty="0">
              <a:solidFill>
                <a:srgbClr val="F58220"/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800" y="745200"/>
            <a:ext cx="8274855" cy="579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40450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PITX2 – CE, </a:t>
            </a:r>
            <a:r>
              <a:rPr lang="de-DE" dirty="0" smtClean="0">
                <a:solidFill>
                  <a:srgbClr val="F58220"/>
                </a:solidFill>
              </a:rPr>
              <a:t>p=1.45E-8</a:t>
            </a:r>
            <a:endParaRPr lang="de-DE" dirty="0">
              <a:solidFill>
                <a:srgbClr val="F58220"/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800" y="745200"/>
            <a:ext cx="8274855" cy="5792400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3998685" y="6537960"/>
            <a:ext cx="5014686" cy="32003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de-DE" sz="1200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Previous</a:t>
            </a:r>
            <a:r>
              <a:rPr lang="de-DE" sz="1200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200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lead</a:t>
            </a:r>
            <a:r>
              <a:rPr lang="de-DE" sz="1200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SNP in </a:t>
            </a:r>
            <a:r>
              <a:rPr lang="de-DE" sz="1200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known</a:t>
            </a:r>
            <a:r>
              <a:rPr lang="de-DE" sz="1200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loci </a:t>
            </a:r>
            <a:r>
              <a:rPr lang="de-DE" sz="1200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is</a:t>
            </a:r>
            <a:r>
              <a:rPr lang="de-DE" sz="1200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200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shown</a:t>
            </a:r>
            <a:r>
              <a:rPr lang="de-DE" sz="1200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200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as</a:t>
            </a:r>
            <a:r>
              <a:rPr lang="de-DE" sz="1200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200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purple</a:t>
            </a:r>
            <a:r>
              <a:rPr lang="de-DE" sz="1200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200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diamond</a:t>
            </a:r>
            <a:endParaRPr lang="de-DE" sz="1200" b="1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894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ZFHX3 – CE, </a:t>
            </a:r>
            <a:r>
              <a:rPr lang="de-DE" dirty="0" smtClean="0">
                <a:solidFill>
                  <a:srgbClr val="F58220"/>
                </a:solidFill>
              </a:rPr>
              <a:t>p=9.17E-8</a:t>
            </a:r>
            <a:endParaRPr lang="de-DE" dirty="0">
              <a:solidFill>
                <a:srgbClr val="F58220"/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800" y="745200"/>
            <a:ext cx="8274855" cy="579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7712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ABO – IS/LAS/CE, </a:t>
            </a:r>
            <a:r>
              <a:rPr lang="de-DE" dirty="0" smtClean="0">
                <a:solidFill>
                  <a:srgbClr val="F58220"/>
                </a:solidFill>
              </a:rPr>
              <a:t>p=3.13E-5 / 1.3E-3 / 9.12E-6 </a:t>
            </a:r>
            <a:endParaRPr lang="de-DE" dirty="0">
              <a:solidFill>
                <a:srgbClr val="F58220"/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12188" y="3901618"/>
            <a:ext cx="3327428" cy="2329200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79988" y="1111778"/>
            <a:ext cx="3327428" cy="2329200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7766" y="1111432"/>
            <a:ext cx="3327922" cy="2329546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275770" y="1624013"/>
            <a:ext cx="333829" cy="48055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IS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8461829" y="1646582"/>
            <a:ext cx="551542" cy="411913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LAS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4372426" y="6357258"/>
            <a:ext cx="1055912" cy="26125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CE</a:t>
            </a:r>
          </a:p>
        </p:txBody>
      </p:sp>
    </p:spTree>
    <p:extLst>
      <p:ext uri="{BB962C8B-B14F-4D97-AF65-F5344CB8AC3E}">
        <p14:creationId xmlns:p14="http://schemas.microsoft.com/office/powerpoint/2010/main" xmlns="" val="3817005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NINJ2 - IS, </a:t>
            </a:r>
            <a:r>
              <a:rPr lang="de-DE" dirty="0" smtClean="0">
                <a:solidFill>
                  <a:srgbClr val="F58220"/>
                </a:solidFill>
              </a:rPr>
              <a:t>p=4.75E-3</a:t>
            </a:r>
            <a:endParaRPr lang="de-DE" dirty="0">
              <a:solidFill>
                <a:srgbClr val="F58220"/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800" y="745200"/>
            <a:ext cx="8274855" cy="579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11717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New loci</a:t>
            </a:r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551542" y="1003300"/>
            <a:ext cx="8374743" cy="211908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de-DE" sz="2400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Presenting</a:t>
            </a:r>
            <a:r>
              <a:rPr lang="de-DE" sz="2400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all </a:t>
            </a:r>
            <a:r>
              <a:rPr lang="de-DE" sz="2400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findings</a:t>
            </a:r>
            <a:r>
              <a:rPr lang="de-DE" sz="2400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with</a:t>
            </a:r>
            <a:r>
              <a:rPr lang="de-DE" sz="2400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a p-</a:t>
            </a:r>
            <a:r>
              <a:rPr lang="de-DE" sz="2400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value</a:t>
            </a:r>
            <a:r>
              <a:rPr lang="de-DE" sz="2400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&lt; 5E-6 </a:t>
            </a:r>
            <a:r>
              <a:rPr lang="de-DE" sz="2400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with</a:t>
            </a:r>
            <a:r>
              <a:rPr lang="de-DE" sz="2400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support</a:t>
            </a:r>
            <a:r>
              <a:rPr lang="de-DE" sz="2400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de-DE" sz="2400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multiple SNPs (</a:t>
            </a:r>
            <a:r>
              <a:rPr lang="de-DE" sz="2400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peak</a:t>
            </a:r>
            <a:r>
              <a:rPr lang="de-DE" sz="2400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endParaRPr lang="de-DE" sz="2400" dirty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r>
              <a:rPr lang="de-DE" sz="2400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Lots </a:t>
            </a:r>
            <a:r>
              <a:rPr lang="de-DE" sz="2400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de-DE" sz="2400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singletons</a:t>
            </a:r>
            <a:r>
              <a:rPr lang="de-DE" sz="2400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– still </a:t>
            </a:r>
            <a:r>
              <a:rPr lang="de-DE" sz="2400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worth</a:t>
            </a:r>
            <a:r>
              <a:rPr lang="de-DE" sz="2400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investigating</a:t>
            </a:r>
            <a:r>
              <a:rPr lang="de-DE" sz="2400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de-DE" sz="2400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data</a:t>
            </a:r>
            <a:r>
              <a:rPr lang="de-DE" sz="2400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not </a:t>
            </a:r>
            <a:r>
              <a:rPr lang="de-DE" sz="2400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shown</a:t>
            </a:r>
            <a:r>
              <a:rPr lang="de-DE" sz="2400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r>
              <a:rPr lang="de-DE" sz="2400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Loci </a:t>
            </a:r>
            <a:r>
              <a:rPr lang="de-DE" sz="2400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with</a:t>
            </a:r>
            <a:r>
              <a:rPr lang="de-DE" sz="2400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support</a:t>
            </a:r>
            <a:r>
              <a:rPr lang="de-DE" sz="2400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de-DE" sz="240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&gt;2 SNPs </a:t>
            </a:r>
            <a:endParaRPr lang="de-DE" sz="2400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endParaRPr lang="de-DE" sz="2400" dirty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r>
              <a:rPr lang="de-DE" sz="2400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OR </a:t>
            </a:r>
            <a:r>
              <a:rPr lang="de-DE" sz="2400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always</a:t>
            </a:r>
            <a:r>
              <a:rPr lang="de-DE" sz="2400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de-DE" sz="2400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direction</a:t>
            </a:r>
            <a:r>
              <a:rPr lang="de-DE" sz="2400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de-DE" sz="2400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minor</a:t>
            </a:r>
            <a:r>
              <a:rPr lang="de-DE" sz="2400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allele</a:t>
            </a:r>
          </a:p>
          <a:p>
            <a:endParaRPr lang="de-DE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52908" y="3526968"/>
            <a:ext cx="4572009" cy="320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03633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IS</a:t>
            </a:r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91541" y="37306"/>
            <a:ext cx="3178143" cy="3173413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54934" y="3173413"/>
            <a:ext cx="6451355" cy="3208368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6226628" y="1003300"/>
            <a:ext cx="2917372" cy="19866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de-DE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Filtered</a:t>
            </a:r>
            <a:r>
              <a:rPr lang="de-DE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data</a:t>
            </a:r>
            <a:r>
              <a:rPr lang="de-DE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!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59656" y="2104571"/>
            <a:ext cx="2670629" cy="62411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l-GR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λ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GC_filtered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)=1.003</a:t>
            </a:r>
          </a:p>
          <a:p>
            <a:r>
              <a:rPr lang="el-GR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λ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GC_unfiltered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)=1.002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6270170" y="6521450"/>
            <a:ext cx="2612573" cy="33655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Note</a:t>
            </a:r>
            <a:r>
              <a:rPr lang="de-DE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l-GR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λ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1000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is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used</a:t>
            </a:r>
            <a:r>
              <a:rPr lang="de-DE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548057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200" dirty="0" smtClean="0"/>
              <a:t>IS – PCDH18, MAF=20.13%, </a:t>
            </a:r>
            <a:r>
              <a:rPr lang="de-DE" sz="2200" dirty="0" smtClean="0">
                <a:solidFill>
                  <a:srgbClr val="F58220"/>
                </a:solidFill>
              </a:rPr>
              <a:t>p=2.95E-7, OR 1.15 [1.09-1.22]</a:t>
            </a:r>
            <a:endParaRPr lang="de-DE" sz="2200" dirty="0">
              <a:solidFill>
                <a:srgbClr val="F58220"/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800" y="745200"/>
            <a:ext cx="8274855" cy="5792400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6961414" y="6379510"/>
            <a:ext cx="1616529" cy="28388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All r</a:t>
            </a:r>
            <a:r>
              <a:rPr lang="de-DE" b="1" baseline="30000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&gt;0.8</a:t>
            </a:r>
          </a:p>
        </p:txBody>
      </p:sp>
    </p:spTree>
    <p:extLst>
      <p:ext uri="{BB962C8B-B14F-4D97-AF65-F5344CB8AC3E}">
        <p14:creationId xmlns:p14="http://schemas.microsoft.com/office/powerpoint/2010/main" xmlns="" val="3862933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PCDH18</a:t>
            </a:r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493486" y="1451429"/>
            <a:ext cx="7634514" cy="251097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Protocadherin-18</a:t>
            </a:r>
          </a:p>
          <a:p>
            <a:endParaRPr lang="de-DE" b="1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Function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not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known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thought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to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be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involved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cell-cell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connections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brain</a:t>
            </a:r>
            <a:endParaRPr lang="de-DE" b="1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endParaRPr lang="de-DE" b="1" dirty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Interacts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with</a:t>
            </a:r>
            <a:r>
              <a:rPr lang="de-DE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smtClean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Disabled-1 (DAB1), </a:t>
            </a:r>
            <a:r>
              <a:rPr lang="de-DE" b="1" dirty="0" err="1" smtClean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implicated</a:t>
            </a:r>
            <a:r>
              <a:rPr lang="de-DE" b="1" dirty="0" smtClean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in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Reelin</a:t>
            </a:r>
            <a:r>
              <a:rPr lang="de-DE" b="1" dirty="0" smtClean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pathway</a:t>
            </a:r>
            <a:endParaRPr lang="de-DE" b="1" dirty="0" smtClean="0">
              <a:solidFill>
                <a:srgbClr val="F58220"/>
              </a:solidFill>
              <a:latin typeface="Arial" pitchFamily="34" charset="0"/>
              <a:cs typeface="Arial" pitchFamily="34" charset="0"/>
            </a:endParaRPr>
          </a:p>
          <a:p>
            <a:endParaRPr lang="de-DE" b="1" dirty="0">
              <a:solidFill>
                <a:srgbClr val="F58220"/>
              </a:solidFill>
              <a:latin typeface="Arial" pitchFamily="34" charset="0"/>
              <a:cs typeface="Arial" pitchFamily="34" charset="0"/>
            </a:endParaRPr>
          </a:p>
          <a:p>
            <a:endParaRPr lang="de-DE" dirty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endParaRPr lang="de-DE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4354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200" dirty="0" smtClean="0"/>
              <a:t>IS – PLSCR5, MAF=37.59%, </a:t>
            </a:r>
            <a:r>
              <a:rPr lang="de-DE" sz="2200" dirty="0" smtClean="0">
                <a:solidFill>
                  <a:srgbClr val="F58220"/>
                </a:solidFill>
              </a:rPr>
              <a:t>p=6.18E-7, OR 1.11 [1.07-1.16]</a:t>
            </a:r>
            <a:endParaRPr lang="de-DE" sz="2200" dirty="0">
              <a:solidFill>
                <a:srgbClr val="F58220"/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800" y="745200"/>
            <a:ext cx="8274855" cy="5792400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6961414" y="6379510"/>
            <a:ext cx="1616529" cy="28388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All r</a:t>
            </a:r>
            <a:r>
              <a:rPr lang="de-DE" b="1" baseline="30000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&gt;0.95</a:t>
            </a:r>
          </a:p>
        </p:txBody>
      </p:sp>
    </p:spTree>
    <p:extLst>
      <p:ext uri="{BB962C8B-B14F-4D97-AF65-F5344CB8AC3E}">
        <p14:creationId xmlns:p14="http://schemas.microsoft.com/office/powerpoint/2010/main" xmlns="" val="976104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PLSCR5</a:t>
            </a:r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493486" y="1451429"/>
            <a:ext cx="7634514" cy="251097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phospholipid </a:t>
            </a:r>
            <a:r>
              <a:rPr lang="en-US" b="1" dirty="0" err="1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scramblase</a:t>
            </a:r>
            <a:r>
              <a:rPr lang="en-US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family, member 5 </a:t>
            </a:r>
            <a:endParaRPr lang="en-US" b="1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endParaRPr lang="de-DE" b="1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Nothing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known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may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play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role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de-DE" b="1" dirty="0" err="1" smtClean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blood</a:t>
            </a:r>
            <a:r>
              <a:rPr lang="de-DE" b="1" dirty="0" smtClean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coagulation</a:t>
            </a:r>
            <a:endParaRPr lang="de-DE" b="1" dirty="0" smtClean="0">
              <a:solidFill>
                <a:srgbClr val="F58220"/>
              </a:solidFill>
              <a:latin typeface="Arial" pitchFamily="34" charset="0"/>
              <a:cs typeface="Arial" pitchFamily="34" charset="0"/>
            </a:endParaRPr>
          </a:p>
          <a:p>
            <a:endParaRPr lang="de-DE" b="1" dirty="0">
              <a:solidFill>
                <a:srgbClr val="F58220"/>
              </a:solidFill>
              <a:latin typeface="Arial" pitchFamily="34" charset="0"/>
              <a:cs typeface="Arial" pitchFamily="34" charset="0"/>
            </a:endParaRPr>
          </a:p>
          <a:p>
            <a:r>
              <a:rPr lang="de-DE" b="1" dirty="0" smtClean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Suggestive 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GWAS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hit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de-DE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Subcutaneous</a:t>
            </a:r>
            <a:r>
              <a:rPr lang="de-DE" b="1" dirty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adipose</a:t>
            </a:r>
            <a:r>
              <a:rPr lang="de-DE" b="1" dirty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tissue</a:t>
            </a:r>
            <a:r>
              <a:rPr lang="de-DE" b="1" dirty="0" smtClean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in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women</a:t>
            </a:r>
            <a:endParaRPr lang="de-DE" b="1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endParaRPr lang="de-DE" b="1" dirty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r>
              <a:rPr lang="de-DE" b="1" dirty="0" smtClean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PLSCR1: </a:t>
            </a:r>
            <a:r>
              <a:rPr lang="en-US" b="1" dirty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b="1" dirty="0" smtClean="0">
              <a:solidFill>
                <a:srgbClr val="F5822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May </a:t>
            </a:r>
            <a:r>
              <a:rPr lang="en-US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mediate accelerated ATP-independent bidirectional </a:t>
            </a:r>
            <a:r>
              <a:rPr lang="en-US" b="1" dirty="0" err="1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transbilayer</a:t>
            </a:r>
            <a:r>
              <a:rPr lang="en-US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migration of </a:t>
            </a:r>
            <a:r>
              <a:rPr lang="en-US" b="1" dirty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phospholipids </a:t>
            </a:r>
            <a:r>
              <a:rPr lang="en-US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upon </a:t>
            </a:r>
            <a:r>
              <a:rPr lang="en-US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binding calcium </a:t>
            </a:r>
            <a:r>
              <a:rPr lang="en-US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ions that results in a loss of phospholipid asymmetry in the plasma membrane</a:t>
            </a:r>
            <a:r>
              <a:rPr lang="en-US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b="1" dirty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May play a central role in </a:t>
            </a:r>
            <a:r>
              <a:rPr lang="en-US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the initiation </a:t>
            </a:r>
            <a:r>
              <a:rPr lang="en-US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of </a:t>
            </a:r>
            <a:r>
              <a:rPr lang="en-US" b="1" dirty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fibrin clot formation</a:t>
            </a:r>
            <a:r>
              <a:rPr lang="en-US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, in the activation of mast cells and in the recognition of apoptotic and injured</a:t>
            </a:r>
          </a:p>
          <a:p>
            <a:r>
              <a:rPr lang="en-US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cells </a:t>
            </a:r>
            <a:r>
              <a:rPr lang="en-US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by the </a:t>
            </a:r>
            <a:r>
              <a:rPr lang="en-US" b="1" dirty="0" err="1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reticuloendothelial</a:t>
            </a:r>
            <a:r>
              <a:rPr lang="en-US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system</a:t>
            </a:r>
            <a:endParaRPr lang="de-DE" b="1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endParaRPr lang="de-DE" dirty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endParaRPr lang="de-DE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419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IS – GLRX, MAF=5.88%, </a:t>
            </a:r>
            <a:r>
              <a:rPr lang="de-DE" dirty="0" smtClean="0">
                <a:solidFill>
                  <a:srgbClr val="F58220"/>
                </a:solidFill>
              </a:rPr>
              <a:t>p=1.38E-6, OR 1.24[1.14-1.36]</a:t>
            </a:r>
            <a:endParaRPr lang="de-DE" dirty="0">
              <a:solidFill>
                <a:srgbClr val="F58220"/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800" y="745200"/>
            <a:ext cx="8274855" cy="5792400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6961414" y="6379510"/>
            <a:ext cx="1616529" cy="28388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All r</a:t>
            </a:r>
            <a:r>
              <a:rPr lang="de-DE" b="1" baseline="30000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&gt;0.85</a:t>
            </a:r>
          </a:p>
        </p:txBody>
      </p:sp>
    </p:spTree>
    <p:extLst>
      <p:ext uri="{BB962C8B-B14F-4D97-AF65-F5344CB8AC3E}">
        <p14:creationId xmlns:p14="http://schemas.microsoft.com/office/powerpoint/2010/main" xmlns="" val="3286576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GLRX</a:t>
            </a:r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493486" y="1451429"/>
            <a:ext cx="7634514" cy="251097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de-DE" b="1" dirty="0" err="1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Glutaredoxin</a:t>
            </a:r>
            <a:r>
              <a:rPr lang="de-DE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Thioltransferase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endParaRPr lang="de-DE" b="1" dirty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endParaRPr lang="de-DE" b="1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The encoded protein is a cytoplasmic enzyme catalyzing the</a:t>
            </a:r>
          </a:p>
          <a:p>
            <a:r>
              <a:rPr lang="en-US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   reversible </a:t>
            </a:r>
            <a:r>
              <a:rPr lang="en-US" b="1" dirty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reduction of glutathione-protein mixed disulfides</a:t>
            </a:r>
            <a:r>
              <a:rPr lang="en-US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en-US" b="1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This enzyme highly contributes to the </a:t>
            </a:r>
            <a:r>
              <a:rPr lang="en-US" b="1" dirty="0" smtClean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antioxidant</a:t>
            </a:r>
          </a:p>
          <a:p>
            <a:r>
              <a:rPr lang="en-US" b="1" dirty="0" smtClean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    defense system. </a:t>
            </a:r>
          </a:p>
          <a:p>
            <a:endParaRPr lang="en-US" b="1" dirty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It is crucial for several </a:t>
            </a:r>
            <a:r>
              <a:rPr lang="en-US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signalling</a:t>
            </a:r>
            <a:r>
              <a:rPr lang="en-US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pathways by controlling the S-</a:t>
            </a:r>
            <a:r>
              <a:rPr lang="en-US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glutathionylation</a:t>
            </a:r>
            <a:r>
              <a:rPr lang="en-US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status of </a:t>
            </a:r>
            <a:r>
              <a:rPr lang="en-US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signalling</a:t>
            </a:r>
            <a:r>
              <a:rPr lang="en-US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mediators. </a:t>
            </a:r>
            <a:endParaRPr lang="en-US" b="1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It </a:t>
            </a:r>
            <a:r>
              <a:rPr lang="en-US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is involved in </a:t>
            </a:r>
            <a:r>
              <a:rPr lang="en-US" b="1" dirty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beta-amyloid </a:t>
            </a:r>
            <a:r>
              <a:rPr lang="en-US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toxicity and </a:t>
            </a:r>
            <a:r>
              <a:rPr lang="en-US" b="1" dirty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Alzheimer's </a:t>
            </a:r>
            <a:r>
              <a:rPr lang="en-US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disease.</a:t>
            </a:r>
            <a:endParaRPr lang="de-DE" dirty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endParaRPr lang="de-DE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1428" y="116114"/>
            <a:ext cx="5152571" cy="2031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61741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IS – SHISA6, MAF=2.16%, </a:t>
            </a:r>
            <a:r>
              <a:rPr lang="de-DE" dirty="0" smtClean="0">
                <a:solidFill>
                  <a:srgbClr val="F58220"/>
                </a:solidFill>
              </a:rPr>
              <a:t>p=1.39E-6, OR 1.44[1.24-1.67]</a:t>
            </a:r>
            <a:endParaRPr lang="de-DE" dirty="0">
              <a:solidFill>
                <a:srgbClr val="F58220"/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800" y="745200"/>
            <a:ext cx="8274855" cy="5792400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6961414" y="6379510"/>
            <a:ext cx="1616529" cy="28388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All r</a:t>
            </a:r>
            <a:r>
              <a:rPr lang="de-DE" b="1" baseline="30000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&gt;0.8</a:t>
            </a:r>
          </a:p>
        </p:txBody>
      </p:sp>
    </p:spTree>
    <p:extLst>
      <p:ext uri="{BB962C8B-B14F-4D97-AF65-F5344CB8AC3E}">
        <p14:creationId xmlns:p14="http://schemas.microsoft.com/office/powerpoint/2010/main" xmlns="" val="3485554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SHISA6</a:t>
            </a:r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493486" y="1451429"/>
            <a:ext cx="7634514" cy="251097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de-DE" b="1" dirty="0" err="1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Shisa</a:t>
            </a:r>
            <a:r>
              <a:rPr lang="de-DE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Homolog 6 (</a:t>
            </a:r>
            <a:r>
              <a:rPr lang="de-DE" b="1" dirty="0" err="1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Xenopus</a:t>
            </a:r>
            <a:r>
              <a:rPr lang="de-DE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Laevis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endParaRPr lang="de-DE" b="1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Nothing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known</a:t>
            </a:r>
            <a:endParaRPr lang="de-DE" b="1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endParaRPr lang="de-DE" dirty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endParaRPr lang="de-DE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41233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IS - IL12RB2 – MAF=4.5%, </a:t>
            </a:r>
            <a:r>
              <a:rPr lang="de-DE" dirty="0" smtClean="0">
                <a:solidFill>
                  <a:srgbClr val="F58220"/>
                </a:solidFill>
              </a:rPr>
              <a:t>p=4.48E-6, OR 0.77[0.69-0.86]</a:t>
            </a:r>
            <a:endParaRPr lang="de-DE" dirty="0">
              <a:solidFill>
                <a:srgbClr val="F58220"/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800" y="745200"/>
            <a:ext cx="8274855" cy="5792400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6961414" y="6379510"/>
            <a:ext cx="1616529" cy="28388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All r</a:t>
            </a:r>
            <a:r>
              <a:rPr lang="de-DE" b="1" baseline="30000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&gt;0.75</a:t>
            </a:r>
          </a:p>
        </p:txBody>
      </p:sp>
    </p:spTree>
    <p:extLst>
      <p:ext uri="{BB962C8B-B14F-4D97-AF65-F5344CB8AC3E}">
        <p14:creationId xmlns:p14="http://schemas.microsoft.com/office/powerpoint/2010/main" xmlns="" val="1964461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IL12RB2</a:t>
            </a:r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342900" y="1117600"/>
            <a:ext cx="7915729" cy="313508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endParaRPr lang="de-DE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342900" y="1003300"/>
            <a:ext cx="78232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600" b="1" dirty="0" smtClean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 b="1" dirty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dirty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Interleukin 12 Receptor, Beta 2</a:t>
            </a:r>
            <a:endParaRPr lang="en-US" sz="1600" b="1" dirty="0" smtClean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 b="1" dirty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 b="1" dirty="0" smtClean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</a:t>
            </a:r>
            <a:r>
              <a:rPr lang="en-US" sz="1600" b="1" dirty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subunit is the signaling component coupling to the JAK2/STAT4 pathway.</a:t>
            </a:r>
          </a:p>
          <a:p>
            <a:r>
              <a:rPr lang="en-US" sz="1600" b="1" dirty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endParaRPr lang="en-US" sz="1600" b="1" dirty="0" smtClean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Promotes </a:t>
            </a:r>
            <a:r>
              <a:rPr lang="en-US" sz="1600" b="1" dirty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proliferation of T-cells as well as NK cells. </a:t>
            </a:r>
            <a:endParaRPr lang="en-US" sz="1600" b="1" dirty="0" smtClean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 b="1" dirty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Induces </a:t>
            </a:r>
            <a:r>
              <a:rPr lang="en-US" sz="1600" b="1" dirty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promotion of T-cells towards the Th1 phenotype</a:t>
            </a:r>
          </a:p>
          <a:p>
            <a:r>
              <a:rPr lang="en-US" sz="1600" b="1" dirty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by strongly enhancing IFN-gamma </a:t>
            </a:r>
            <a:r>
              <a:rPr lang="en-US" sz="1600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production</a:t>
            </a:r>
          </a:p>
          <a:p>
            <a:endParaRPr lang="en-US" sz="1600" b="1" dirty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Implicated in </a:t>
            </a:r>
            <a:r>
              <a:rPr lang="en-US" sz="1600" b="1" dirty="0" err="1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atopy</a:t>
            </a:r>
            <a:r>
              <a:rPr lang="en-US" sz="1600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asthma, inflammatory </a:t>
            </a:r>
            <a:r>
              <a:rPr lang="en-US" sz="1600" b="1" dirty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bowel disease, </a:t>
            </a:r>
            <a:r>
              <a:rPr lang="en-US" sz="1600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primary </a:t>
            </a:r>
            <a:r>
              <a:rPr lang="en-US" sz="1600" b="1" dirty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biliary </a:t>
            </a:r>
            <a:r>
              <a:rPr lang="en-US" sz="1600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cirrhosis, </a:t>
            </a:r>
            <a:r>
              <a:rPr lang="en-US" sz="1600" b="1" dirty="0" err="1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Behcet’s</a:t>
            </a:r>
            <a:r>
              <a:rPr lang="en-US" sz="1600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disease</a:t>
            </a:r>
            <a:endParaRPr lang="de-DE" sz="1600" b="1" dirty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0506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LAS</a:t>
            </a:r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92400" y="72000"/>
            <a:ext cx="3071771" cy="3067200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6226628" y="1003300"/>
            <a:ext cx="2917372" cy="19866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de-DE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Filtered</a:t>
            </a:r>
            <a:r>
              <a:rPr lang="de-DE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data</a:t>
            </a:r>
            <a:r>
              <a:rPr lang="de-DE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!</a:t>
            </a:r>
          </a:p>
        </p:txBody>
      </p:sp>
      <p:pic>
        <p:nvPicPr>
          <p:cNvPr id="5" name="Grafik 4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54400" y="3175200"/>
            <a:ext cx="6451200" cy="3207600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159656" y="2104571"/>
            <a:ext cx="2670629" cy="62411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l-GR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λ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GC_filtered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)=1.015</a:t>
            </a:r>
          </a:p>
          <a:p>
            <a:r>
              <a:rPr lang="el-GR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λ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GC_unfiltered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)=1.012</a:t>
            </a:r>
          </a:p>
          <a:p>
            <a:endParaRPr lang="de-DE" b="1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6270170" y="6521450"/>
            <a:ext cx="2612573" cy="33655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Note</a:t>
            </a:r>
            <a:r>
              <a:rPr lang="de-DE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l-GR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λ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1000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is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used</a:t>
            </a:r>
            <a:r>
              <a:rPr lang="de-DE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079656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LAS – HDAC9 – </a:t>
            </a: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dirty="0" err="1" smtClean="0"/>
              <a:t>shown</a:t>
            </a:r>
            <a:r>
              <a:rPr lang="de-DE" dirty="0" smtClean="0"/>
              <a:t> </a:t>
            </a:r>
            <a:r>
              <a:rPr lang="de-DE" dirty="0" err="1" smtClean="0"/>
              <a:t>before</a:t>
            </a:r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624114" y="1785257"/>
            <a:ext cx="7300686" cy="277222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Another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variant in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perfect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LD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with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rs2107595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is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top SNP</a:t>
            </a:r>
          </a:p>
          <a:p>
            <a:endParaRPr lang="de-DE" b="1" dirty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r>
              <a:rPr lang="de-DE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s57301765 – rs2107595, r</a:t>
            </a:r>
            <a:r>
              <a:rPr lang="de-DE" b="1" baseline="30000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=0.99, D‘=1</a:t>
            </a:r>
          </a:p>
          <a:p>
            <a:endParaRPr lang="de-DE" b="1" dirty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P-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value</a:t>
            </a:r>
            <a:r>
              <a:rPr lang="de-DE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rs57301765 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= 2.298E-11</a:t>
            </a:r>
          </a:p>
          <a:p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P-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value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rs2107595 = 3.229E-11</a:t>
            </a:r>
          </a:p>
          <a:p>
            <a:endParaRPr lang="de-DE" b="1" dirty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3,345bp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distance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between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SNPs</a:t>
            </a:r>
          </a:p>
        </p:txBody>
      </p:sp>
    </p:spTree>
    <p:extLst>
      <p:ext uri="{BB962C8B-B14F-4D97-AF65-F5344CB8AC3E}">
        <p14:creationId xmlns:p14="http://schemas.microsoft.com/office/powerpoint/2010/main" xmlns="" val="2664593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LAS - CHD1, MAF=2.02%, </a:t>
            </a:r>
            <a:r>
              <a:rPr lang="de-DE" dirty="0" smtClean="0">
                <a:solidFill>
                  <a:srgbClr val="F58220"/>
                </a:solidFill>
              </a:rPr>
              <a:t>p=1.23E-6, OR 2.11 [1.56-2.85]</a:t>
            </a:r>
            <a:endParaRPr lang="de-DE" dirty="0">
              <a:solidFill>
                <a:srgbClr val="F58220"/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800" y="745200"/>
            <a:ext cx="8274855" cy="5792400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6961414" y="6379510"/>
            <a:ext cx="1616529" cy="28388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All r</a:t>
            </a:r>
            <a:r>
              <a:rPr lang="de-DE" b="1" baseline="30000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&gt;0.7</a:t>
            </a:r>
          </a:p>
        </p:txBody>
      </p:sp>
    </p:spTree>
    <p:extLst>
      <p:ext uri="{BB962C8B-B14F-4D97-AF65-F5344CB8AC3E}">
        <p14:creationId xmlns:p14="http://schemas.microsoft.com/office/powerpoint/2010/main" xmlns="" val="766028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CHD1</a:t>
            </a:r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493486" y="1451429"/>
            <a:ext cx="7634514" cy="251097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endParaRPr lang="de-DE" dirty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endParaRPr lang="de-DE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342900" y="1003300"/>
            <a:ext cx="838018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err="1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Chromodomain</a:t>
            </a:r>
            <a:r>
              <a:rPr lang="de-DE" b="1" dirty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Helicase</a:t>
            </a:r>
            <a:r>
              <a:rPr lang="de-DE" b="1" dirty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DNA Binding Protein </a:t>
            </a:r>
            <a:r>
              <a:rPr lang="de-DE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  <a:p>
            <a:endParaRPr lang="de-DE" b="1" dirty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b="1" dirty="0" smtClean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CHD genes alter gene expression possibly by modification of chromatin </a:t>
            </a:r>
            <a:r>
              <a:rPr lang="en-US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structure thus </a:t>
            </a:r>
            <a:r>
              <a:rPr lang="en-US" b="1" dirty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altering access of the transcriptional apparatus to its chromosomal DNA template</a:t>
            </a:r>
            <a:r>
              <a:rPr lang="en-US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b="1" dirty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b="1" dirty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732867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200" dirty="0" smtClean="0"/>
              <a:t>LAS – GUCY1A3, MAF=1.5%, </a:t>
            </a:r>
            <a:r>
              <a:rPr lang="de-DE" sz="2200" dirty="0" smtClean="0">
                <a:solidFill>
                  <a:srgbClr val="F58220"/>
                </a:solidFill>
              </a:rPr>
              <a:t>p=1.29E-6, OR=2.27 [1.63-3.16]</a:t>
            </a:r>
            <a:endParaRPr lang="de-DE" sz="2200" dirty="0">
              <a:solidFill>
                <a:srgbClr val="F58220"/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800" y="745200"/>
            <a:ext cx="8274855" cy="5792400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6961414" y="6379510"/>
            <a:ext cx="1616529" cy="28388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All r</a:t>
            </a:r>
            <a:r>
              <a:rPr lang="de-DE" b="1" baseline="30000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&gt;0.9</a:t>
            </a:r>
          </a:p>
        </p:txBody>
      </p:sp>
    </p:spTree>
    <p:extLst>
      <p:ext uri="{BB962C8B-B14F-4D97-AF65-F5344CB8AC3E}">
        <p14:creationId xmlns:p14="http://schemas.microsoft.com/office/powerpoint/2010/main" xmlns="" val="2775227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GUCY1A3</a:t>
            </a:r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342900" y="1032329"/>
            <a:ext cx="7930243" cy="200297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de-DE" b="1" dirty="0" err="1">
                <a:latin typeface="Arial" panose="020B0604020202020204" pitchFamily="34" charset="0"/>
                <a:cs typeface="Arial" panose="020B0604020202020204" pitchFamily="34" charset="0"/>
              </a:rPr>
              <a:t>guanylate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>
                <a:latin typeface="Arial" panose="020B0604020202020204" pitchFamily="34" charset="0"/>
                <a:cs typeface="Arial" panose="020B0604020202020204" pitchFamily="34" charset="0"/>
              </a:rPr>
              <a:t>cyclase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 1, soluble, </a:t>
            </a:r>
            <a:r>
              <a:rPr lang="de-DE" b="1" dirty="0" err="1">
                <a:latin typeface="Arial" panose="020B0604020202020204" pitchFamily="34" charset="0"/>
                <a:cs typeface="Arial" panose="020B0604020202020204" pitchFamily="34" charset="0"/>
              </a:rPr>
              <a:t>alpha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  <a:p>
            <a:endParaRPr lang="de-DE" b="1" dirty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CAD </a:t>
            </a:r>
            <a:r>
              <a:rPr lang="de-DE" b="1" dirty="0" err="1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risk</a:t>
            </a:r>
            <a:r>
              <a:rPr lang="de-DE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locus</a:t>
            </a:r>
            <a:r>
              <a:rPr lang="de-DE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DE" b="1" dirty="0" err="1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Deloukas</a:t>
            </a:r>
            <a:r>
              <a:rPr lang="de-DE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al, Nature </a:t>
            </a:r>
            <a:r>
              <a:rPr lang="de-DE" b="1" dirty="0" err="1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Genetics</a:t>
            </a:r>
            <a:r>
              <a:rPr lang="de-DE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2013)</a:t>
            </a:r>
          </a:p>
          <a:p>
            <a:endParaRPr lang="de-DE" b="1" dirty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Blood </a:t>
            </a:r>
            <a:r>
              <a:rPr lang="de-DE" b="1" dirty="0" err="1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pressure</a:t>
            </a:r>
            <a:r>
              <a:rPr lang="de-DE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GWAS </a:t>
            </a:r>
            <a:r>
              <a:rPr lang="de-DE" b="1" dirty="0" err="1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hit</a:t>
            </a:r>
            <a:r>
              <a:rPr lang="de-DE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(Ehret et al, Nature, 2011)</a:t>
            </a:r>
          </a:p>
          <a:p>
            <a:endParaRPr lang="de-DE" b="1" dirty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</a:t>
            </a:r>
            <a:r>
              <a:rPr lang="de-DE" b="1" dirty="0" err="1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locus</a:t>
            </a:r>
            <a:r>
              <a:rPr lang="de-DE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 after </a:t>
            </a:r>
            <a:r>
              <a:rPr lang="de-DE" b="1" dirty="0" err="1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exome</a:t>
            </a:r>
            <a:r>
              <a:rPr lang="de-DE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sequencing</a:t>
            </a:r>
            <a:r>
              <a:rPr lang="de-DE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(Erdmann et al, </a:t>
            </a:r>
            <a:r>
              <a:rPr lang="de-DE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Nature, 2013)</a:t>
            </a:r>
          </a:p>
        </p:txBody>
      </p:sp>
    </p:spTree>
    <p:extLst>
      <p:ext uri="{BB962C8B-B14F-4D97-AF65-F5344CB8AC3E}">
        <p14:creationId xmlns:p14="http://schemas.microsoft.com/office/powerpoint/2010/main" xmlns="" val="16440049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200" dirty="0" smtClean="0"/>
              <a:t>LAS – CTNNA3, MAF=29.33%, </a:t>
            </a:r>
            <a:r>
              <a:rPr lang="de-DE" sz="2200" dirty="0" smtClean="0">
                <a:solidFill>
                  <a:srgbClr val="F58220"/>
                </a:solidFill>
              </a:rPr>
              <a:t>p=3.93E-6, OR 1.22 [1.12-1.32]</a:t>
            </a:r>
            <a:endParaRPr lang="de-DE" sz="2200" dirty="0">
              <a:solidFill>
                <a:srgbClr val="F58220"/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800" y="745200"/>
            <a:ext cx="8274855" cy="5792400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6961414" y="6379510"/>
            <a:ext cx="1616529" cy="28388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All r</a:t>
            </a:r>
            <a:r>
              <a:rPr lang="de-DE" b="1" baseline="30000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&gt;0.9</a:t>
            </a:r>
          </a:p>
        </p:txBody>
      </p:sp>
    </p:spTree>
    <p:extLst>
      <p:ext uri="{BB962C8B-B14F-4D97-AF65-F5344CB8AC3E}">
        <p14:creationId xmlns:p14="http://schemas.microsoft.com/office/powerpoint/2010/main" xmlns="" val="3423004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CTNNA3</a:t>
            </a:r>
            <a:endParaRPr lang="de-DE" dirty="0"/>
          </a:p>
        </p:txBody>
      </p:sp>
      <p:sp>
        <p:nvSpPr>
          <p:cNvPr id="3" name="Rechteck 2"/>
          <p:cNvSpPr/>
          <p:nvPr/>
        </p:nvSpPr>
        <p:spPr>
          <a:xfrm>
            <a:off x="342900" y="1003300"/>
            <a:ext cx="838018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err="1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catenin</a:t>
            </a:r>
            <a:r>
              <a:rPr lang="de-DE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DE" b="1" dirty="0" err="1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cadherin-associated</a:t>
            </a:r>
            <a:r>
              <a:rPr lang="de-DE" b="1" dirty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protein</a:t>
            </a:r>
            <a:r>
              <a:rPr lang="de-DE" b="1" dirty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de-DE" b="1" dirty="0" err="1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alpha</a:t>
            </a:r>
            <a:r>
              <a:rPr lang="de-DE" b="1" dirty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  <a:p>
            <a:endParaRPr lang="de-DE" b="1" dirty="0" smtClean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protein </a:t>
            </a:r>
            <a:r>
              <a:rPr lang="en-US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the </a:t>
            </a:r>
            <a:r>
              <a:rPr lang="en-US" b="1" dirty="0" err="1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adherens</a:t>
            </a:r>
            <a:r>
              <a:rPr lang="en-US" b="1" dirty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junctional</a:t>
            </a:r>
            <a:r>
              <a:rPr lang="en-US" b="1" dirty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complex in epithelial cells playing</a:t>
            </a:r>
          </a:p>
          <a:p>
            <a:r>
              <a:rPr lang="en-US" b="1" dirty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crucial role in cellular </a:t>
            </a:r>
            <a:r>
              <a:rPr lang="en-US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adherence</a:t>
            </a:r>
          </a:p>
          <a:p>
            <a:endParaRPr lang="en-US" b="1" dirty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Alzheimer risk gene</a:t>
            </a:r>
          </a:p>
          <a:p>
            <a:endParaRPr lang="en-US" b="1" dirty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 </a:t>
            </a:r>
            <a:r>
              <a:rPr lang="en-US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LRRTM3 nested inside -&gt; see SVD!!</a:t>
            </a:r>
          </a:p>
          <a:p>
            <a:endParaRPr lang="en-US" b="1" dirty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co-localizes with </a:t>
            </a:r>
            <a:r>
              <a:rPr lang="en-US" b="1" dirty="0" err="1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plakophilin</a:t>
            </a:r>
            <a:r>
              <a:rPr lang="en-US" b="1" dirty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2; mutations of which lead </a:t>
            </a:r>
            <a:r>
              <a:rPr lang="en-US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cardiac </a:t>
            </a:r>
            <a:r>
              <a:rPr lang="en-US" b="1" dirty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muscle malfunction</a:t>
            </a:r>
            <a:endParaRPr lang="de-DE" b="1" dirty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b="1" dirty="0" smtClean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b="1" dirty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b="1" dirty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b="1" dirty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13618" y="4515344"/>
            <a:ext cx="6809468" cy="2021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495155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CE</a:t>
            </a:r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92400" y="72000"/>
            <a:ext cx="3179932" cy="3175200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6226628" y="1003300"/>
            <a:ext cx="2917372" cy="19866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de-DE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Filtered</a:t>
            </a:r>
            <a:r>
              <a:rPr lang="de-DE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data</a:t>
            </a:r>
            <a:r>
              <a:rPr lang="de-DE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!</a:t>
            </a:r>
          </a:p>
        </p:txBody>
      </p:sp>
      <p:pic>
        <p:nvPicPr>
          <p:cNvPr id="5" name="Grafik 4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54400" y="3173413"/>
            <a:ext cx="6451200" cy="3207600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159656" y="2104571"/>
            <a:ext cx="2670629" cy="62411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l-GR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λ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GC_filtered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)=1.017</a:t>
            </a:r>
          </a:p>
          <a:p>
            <a:r>
              <a:rPr lang="el-GR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λ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GC_unfiltered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)=1.013</a:t>
            </a:r>
          </a:p>
          <a:p>
            <a:endParaRPr lang="de-DE" b="1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6270170" y="6521450"/>
            <a:ext cx="2612573" cy="33655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Note</a:t>
            </a:r>
            <a:r>
              <a:rPr lang="de-DE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l-GR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λ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1000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is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used</a:t>
            </a:r>
            <a:r>
              <a:rPr lang="de-DE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099102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CE – TNFSF11, MAF=25.12%, </a:t>
            </a:r>
            <a:r>
              <a:rPr lang="de-DE" dirty="0" smtClean="0">
                <a:solidFill>
                  <a:srgbClr val="F58220"/>
                </a:solidFill>
              </a:rPr>
              <a:t>p=2.93E-9</a:t>
            </a:r>
            <a:endParaRPr lang="de-DE" dirty="0">
              <a:solidFill>
                <a:srgbClr val="F58220"/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800" y="745200"/>
            <a:ext cx="8274855" cy="5792400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6961414" y="6379510"/>
            <a:ext cx="1616529" cy="28388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All r</a:t>
            </a:r>
            <a:r>
              <a:rPr lang="de-DE" b="1" baseline="30000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&gt;0.95</a:t>
            </a:r>
          </a:p>
        </p:txBody>
      </p:sp>
    </p:spTree>
    <p:extLst>
      <p:ext uri="{BB962C8B-B14F-4D97-AF65-F5344CB8AC3E}">
        <p14:creationId xmlns:p14="http://schemas.microsoft.com/office/powerpoint/2010/main" xmlns="" val="787590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TNFSF11</a:t>
            </a:r>
            <a:endParaRPr lang="de-DE" dirty="0"/>
          </a:p>
        </p:txBody>
      </p:sp>
      <p:sp>
        <p:nvSpPr>
          <p:cNvPr id="3" name="Rechteck 2"/>
          <p:cNvSpPr/>
          <p:nvPr/>
        </p:nvSpPr>
        <p:spPr>
          <a:xfrm>
            <a:off x="342900" y="1003300"/>
            <a:ext cx="83801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de-DE" b="1" dirty="0" smtClean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b="1" dirty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b="1" dirty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b="1" dirty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342900" y="1003300"/>
            <a:ext cx="8002814" cy="240755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endParaRPr lang="de-DE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342900" y="1003300"/>
            <a:ext cx="8380186" cy="91440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/>
          <a:p>
            <a:r>
              <a:rPr lang="en-US" b="1" dirty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tumor necrosis factor (ligand) superfamily, member 11 </a:t>
            </a:r>
            <a:endParaRPr lang="en-US" b="1" dirty="0" smtClean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Formerly known as: RANKL </a:t>
            </a:r>
          </a:p>
          <a:p>
            <a:endParaRPr lang="en-US" b="1" dirty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Important player in the RANK/RANKL/OPG pathway of </a:t>
            </a:r>
            <a:r>
              <a:rPr lang="en-US" b="1" dirty="0" err="1" smtClean="0">
                <a:solidFill>
                  <a:srgbClr val="F582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osteogenesis</a:t>
            </a:r>
            <a:endParaRPr lang="en-US" b="1" dirty="0" smtClean="0">
              <a:solidFill>
                <a:srgbClr val="F582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dirty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of main risk loci for </a:t>
            </a:r>
            <a:r>
              <a:rPr lang="en-US" b="1" dirty="0" smtClean="0">
                <a:solidFill>
                  <a:srgbClr val="F582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osteoporosis</a:t>
            </a:r>
          </a:p>
          <a:p>
            <a:endParaRPr lang="en-US" b="1" dirty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 SNP is </a:t>
            </a:r>
            <a:r>
              <a:rPr lang="en-US" b="1" dirty="0" err="1" smtClean="0">
                <a:solidFill>
                  <a:srgbClr val="F582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eQTL</a:t>
            </a:r>
            <a:r>
              <a:rPr lang="en-US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TNFSF11</a:t>
            </a:r>
          </a:p>
          <a:p>
            <a:endParaRPr lang="en-US" b="1" dirty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b="1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18946" y="3173413"/>
            <a:ext cx="3428093" cy="3422992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6756401" y="4818744"/>
            <a:ext cx="2249714" cy="97245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de-DE" b="1" dirty="0" smtClean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OR=1.28 [1.18-1.39]</a:t>
            </a:r>
          </a:p>
          <a:p>
            <a:r>
              <a:rPr lang="de-DE" b="1" dirty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de-DE" b="1" baseline="30000" dirty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de-DE" b="1" dirty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=0.0%</a:t>
            </a:r>
          </a:p>
          <a:p>
            <a:r>
              <a:rPr lang="de-DE" b="1" dirty="0" smtClean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de-DE" b="1" baseline="-25000" dirty="0" smtClean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het</a:t>
            </a:r>
            <a:r>
              <a:rPr lang="de-DE" b="1" dirty="0" smtClean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=0.7185</a:t>
            </a:r>
          </a:p>
        </p:txBody>
      </p:sp>
    </p:spTree>
    <p:extLst>
      <p:ext uri="{BB962C8B-B14F-4D97-AF65-F5344CB8AC3E}">
        <p14:creationId xmlns:p14="http://schemas.microsoft.com/office/powerpoint/2010/main" xmlns="" val="1876842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TNFSF11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342900" y="1003300"/>
            <a:ext cx="7828643" cy="322035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Not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seen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in AF so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far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contact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AF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consortium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endParaRPr lang="de-DE" b="1" dirty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Mechanism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?</a:t>
            </a:r>
          </a:p>
          <a:p>
            <a:endParaRPr lang="de-DE" dirty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endParaRPr lang="de-DE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05315" y="2972480"/>
            <a:ext cx="5903812" cy="227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73976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300" dirty="0"/>
              <a:t>CE - </a:t>
            </a:r>
            <a:r>
              <a:rPr lang="de-DE" sz="2300" dirty="0" smtClean="0"/>
              <a:t>CBFA2T3, MAF=3.90%, </a:t>
            </a:r>
            <a:r>
              <a:rPr lang="de-DE" sz="2300" dirty="0" smtClean="0">
                <a:solidFill>
                  <a:srgbClr val="F58220"/>
                </a:solidFill>
              </a:rPr>
              <a:t>p=2.23E-6, OR 1.68[1.35-2.08]</a:t>
            </a:r>
            <a:endParaRPr lang="de-DE" sz="2300" dirty="0">
              <a:solidFill>
                <a:srgbClr val="F58220"/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800" y="745200"/>
            <a:ext cx="8274855" cy="5792400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6961414" y="6379510"/>
            <a:ext cx="1616529" cy="28388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All r</a:t>
            </a:r>
            <a:r>
              <a:rPr lang="de-DE" b="1" baseline="30000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&gt;0.5</a:t>
            </a:r>
          </a:p>
        </p:txBody>
      </p:sp>
    </p:spTree>
    <p:extLst>
      <p:ext uri="{BB962C8B-B14F-4D97-AF65-F5344CB8AC3E}">
        <p14:creationId xmlns:p14="http://schemas.microsoft.com/office/powerpoint/2010/main" xmlns="" val="109055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CBFA2T3</a:t>
            </a:r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342900" y="1003300"/>
            <a:ext cx="7843157" cy="34671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endParaRPr lang="de-DE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342900" y="1003300"/>
            <a:ext cx="8293100" cy="419281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endParaRPr lang="de-DE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342900" y="1003300"/>
            <a:ext cx="756738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Core-Binding Factor, Runt Domain, Alpha Subunit </a:t>
            </a:r>
            <a:r>
              <a:rPr lang="en-US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endParaRPr lang="en-US" b="1" dirty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dirty="0" smtClean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myeloid </a:t>
            </a:r>
            <a:r>
              <a:rPr lang="en-US" b="1" dirty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translocation gene family which interact with DNA-bound transcription </a:t>
            </a:r>
            <a:r>
              <a:rPr lang="en-US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factors and </a:t>
            </a:r>
            <a:r>
              <a:rPr lang="en-US" b="1" dirty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recruit a range of </a:t>
            </a:r>
            <a:r>
              <a:rPr lang="en-US" b="1" dirty="0" err="1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corepressors</a:t>
            </a:r>
            <a:r>
              <a:rPr lang="en-US" b="1" dirty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facilitate transcriptional </a:t>
            </a:r>
            <a:r>
              <a:rPr lang="en-US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repression</a:t>
            </a:r>
          </a:p>
          <a:p>
            <a:endParaRPr lang="en-US" b="1" dirty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a component of a protein complex </a:t>
            </a:r>
            <a:r>
              <a:rPr lang="en-US" b="1" dirty="0">
                <a:solidFill>
                  <a:srgbClr val="F582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containing master regulators of hematopoiesis</a:t>
            </a:r>
            <a:endParaRPr lang="en-US" b="1" dirty="0" smtClean="0">
              <a:solidFill>
                <a:srgbClr val="F582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dirty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Regulates the proliferation and the differentiation of </a:t>
            </a:r>
            <a:r>
              <a:rPr lang="en-US" b="1" dirty="0" err="1">
                <a:solidFill>
                  <a:srgbClr val="F582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erythroid</a:t>
            </a:r>
            <a:endParaRPr lang="en-US" b="1" dirty="0">
              <a:solidFill>
                <a:srgbClr val="F582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solidFill>
                  <a:srgbClr val="F582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solidFill>
                  <a:srgbClr val="F582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progenitors</a:t>
            </a:r>
            <a:r>
              <a:rPr lang="en-US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repressing the expression of TAL1 target genes. </a:t>
            </a:r>
            <a:endParaRPr lang="en-US" b="1" dirty="0" smtClean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dirty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Plays </a:t>
            </a:r>
            <a:r>
              <a:rPr lang="en-US" b="1" dirty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role in granulocyte differentiation</a:t>
            </a:r>
            <a:endParaRPr lang="en-US" b="1" dirty="0" smtClean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dirty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dirty="0" smtClean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dirty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dirty="0" smtClean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b="1" dirty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7373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SVD</a:t>
            </a:r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6270170" y="1003300"/>
            <a:ext cx="2917372" cy="19866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de-DE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Filtered</a:t>
            </a:r>
            <a:r>
              <a:rPr lang="de-DE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data</a:t>
            </a:r>
            <a:r>
              <a:rPr lang="de-DE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!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92400" y="72000"/>
            <a:ext cx="3179932" cy="3175200"/>
          </a:xfrm>
          <a:prstGeom prst="rect">
            <a:avLst/>
          </a:prstGeom>
        </p:spPr>
      </p:pic>
      <p:pic>
        <p:nvPicPr>
          <p:cNvPr id="5" name="Grafik 4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54400" y="3175200"/>
            <a:ext cx="6451200" cy="3207600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159656" y="1311955"/>
            <a:ext cx="2670629" cy="62411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l-GR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λ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GC_filtered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)=1.023</a:t>
            </a:r>
          </a:p>
          <a:p>
            <a:r>
              <a:rPr lang="el-GR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λ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GC_unfiltered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)=1.021</a:t>
            </a:r>
          </a:p>
          <a:p>
            <a:endParaRPr lang="de-DE" b="1" dirty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endParaRPr lang="de-DE" b="1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endParaRPr lang="de-DE" b="1" dirty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endParaRPr lang="de-DE" b="1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endParaRPr lang="de-DE" b="1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endParaRPr lang="de-DE" b="1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6270170" y="6521450"/>
            <a:ext cx="2612573" cy="33655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Note</a:t>
            </a:r>
            <a:r>
              <a:rPr lang="de-DE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l-GR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λ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1000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is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used</a:t>
            </a:r>
            <a:r>
              <a:rPr lang="de-DE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989807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SVD – GCH1, MAF=1.61%, </a:t>
            </a:r>
            <a:r>
              <a:rPr lang="de-DE" dirty="0" smtClean="0">
                <a:solidFill>
                  <a:srgbClr val="F58220"/>
                </a:solidFill>
              </a:rPr>
              <a:t>p=2.00E-7</a:t>
            </a:r>
            <a:endParaRPr lang="de-DE" dirty="0">
              <a:solidFill>
                <a:srgbClr val="F58220"/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800" y="745200"/>
            <a:ext cx="8274855" cy="5792400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6961414" y="6379510"/>
            <a:ext cx="1616529" cy="28388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All r</a:t>
            </a:r>
            <a:r>
              <a:rPr lang="de-DE" b="1" baseline="30000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&gt;0.6</a:t>
            </a:r>
          </a:p>
        </p:txBody>
      </p:sp>
    </p:spTree>
    <p:extLst>
      <p:ext uri="{BB962C8B-B14F-4D97-AF65-F5344CB8AC3E}">
        <p14:creationId xmlns:p14="http://schemas.microsoft.com/office/powerpoint/2010/main" xmlns="" val="3528156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GCH1</a:t>
            </a:r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342900" y="1003300"/>
            <a:ext cx="8104414" cy="4628243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endParaRPr lang="de-DE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342900" y="1003300"/>
            <a:ext cx="843824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/>
              <a:t> </a:t>
            </a:r>
            <a:r>
              <a:rPr lang="de-DE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GTP </a:t>
            </a:r>
            <a:r>
              <a:rPr lang="de-DE" b="1" dirty="0" err="1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cyclohydrolase</a:t>
            </a:r>
            <a:r>
              <a:rPr lang="de-DE" b="1" dirty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  <a:p>
            <a:endParaRPr lang="de-DE" b="1" dirty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b="1" dirty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encoded protein is the first and rate-limiting </a:t>
            </a:r>
            <a:r>
              <a:rPr lang="en-US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enzyme in </a:t>
            </a:r>
            <a:r>
              <a:rPr lang="en-US" b="1" dirty="0" err="1">
                <a:solidFill>
                  <a:srgbClr val="F582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tetrahydrobiopterin</a:t>
            </a:r>
            <a:r>
              <a:rPr lang="en-US" b="1" dirty="0">
                <a:solidFill>
                  <a:srgbClr val="F582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(BH4) </a:t>
            </a:r>
            <a:r>
              <a:rPr lang="en-US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biosynthesis</a:t>
            </a:r>
          </a:p>
          <a:p>
            <a:endParaRPr lang="en-US" b="1" dirty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BH4 is an essential cofactor required by aromatic amino acid hydroxylases as well as </a:t>
            </a:r>
            <a:r>
              <a:rPr lang="en-US" b="1" dirty="0">
                <a:solidFill>
                  <a:srgbClr val="F582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nitric oxide </a:t>
            </a:r>
            <a:r>
              <a:rPr lang="en-US" b="1" dirty="0" smtClean="0">
                <a:solidFill>
                  <a:srgbClr val="F582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synthases</a:t>
            </a:r>
          </a:p>
          <a:p>
            <a:endParaRPr lang="en-US" b="1" dirty="0" smtClean="0">
              <a:solidFill>
                <a:srgbClr val="F582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solidFill>
                  <a:srgbClr val="F582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Positively regulates nitric oxide synthesis in umbilical vein endothelial cells (HUVECs)</a:t>
            </a:r>
          </a:p>
          <a:p>
            <a:endParaRPr lang="en-US" b="1" dirty="0" smtClean="0">
              <a:solidFill>
                <a:srgbClr val="F582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dirty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b="1" dirty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80458" y="3821654"/>
            <a:ext cx="6720114" cy="2510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114325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2900" y="0"/>
            <a:ext cx="6400800" cy="6391275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5486401" y="4325258"/>
            <a:ext cx="2249714" cy="97245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de-DE" b="1" dirty="0" smtClean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OR=2.31 [1.69-3.17]</a:t>
            </a:r>
          </a:p>
          <a:p>
            <a:r>
              <a:rPr lang="de-DE" b="1" dirty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de-DE" b="1" baseline="30000" dirty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de-DE" b="1" dirty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=0.0%</a:t>
            </a:r>
          </a:p>
          <a:p>
            <a:r>
              <a:rPr lang="de-DE" b="1" dirty="0" smtClean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de-DE" b="1" baseline="-25000" dirty="0" smtClean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het</a:t>
            </a:r>
            <a:r>
              <a:rPr lang="de-DE" b="1" dirty="0" smtClean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=0.8036</a:t>
            </a:r>
            <a:endParaRPr lang="de-DE" b="1" dirty="0">
              <a:solidFill>
                <a:srgbClr val="F58220"/>
              </a:solidFill>
              <a:latin typeface="Arial" pitchFamily="34" charset="0"/>
              <a:cs typeface="Arial" pitchFamily="34" charset="0"/>
            </a:endParaRPr>
          </a:p>
          <a:p>
            <a:endParaRPr lang="de-DE" b="1" dirty="0" smtClean="0">
              <a:solidFill>
                <a:srgbClr val="F5822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6415315" y="358775"/>
            <a:ext cx="2641600" cy="32385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No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data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on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GASROS_illumina</a:t>
            </a:r>
            <a:endParaRPr lang="de-DE" b="1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726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300" dirty="0" smtClean="0"/>
              <a:t>SVD – LRRTM4, MAF=29.9%, </a:t>
            </a:r>
            <a:r>
              <a:rPr lang="de-DE" sz="2300" dirty="0" smtClean="0">
                <a:solidFill>
                  <a:srgbClr val="F58220"/>
                </a:solidFill>
              </a:rPr>
              <a:t>p=6.04E-7, OR 1.26[1.15-1.38]</a:t>
            </a:r>
            <a:endParaRPr lang="de-DE" sz="2300" dirty="0">
              <a:solidFill>
                <a:srgbClr val="F58220"/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800" y="745200"/>
            <a:ext cx="8274855" cy="5792400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6961414" y="6379510"/>
            <a:ext cx="1616529" cy="28388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All r</a:t>
            </a:r>
            <a:r>
              <a:rPr lang="de-DE" b="1" baseline="30000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&gt;0.9</a:t>
            </a:r>
          </a:p>
        </p:txBody>
      </p:sp>
    </p:spTree>
    <p:extLst>
      <p:ext uri="{BB962C8B-B14F-4D97-AF65-F5344CB8AC3E}">
        <p14:creationId xmlns:p14="http://schemas.microsoft.com/office/powerpoint/2010/main" xmlns="" val="3833235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LRRTM4</a:t>
            </a:r>
            <a:endParaRPr lang="de-DE" dirty="0"/>
          </a:p>
        </p:txBody>
      </p:sp>
      <p:sp>
        <p:nvSpPr>
          <p:cNvPr id="3" name="Rechteck 2"/>
          <p:cNvSpPr/>
          <p:nvPr/>
        </p:nvSpPr>
        <p:spPr>
          <a:xfrm>
            <a:off x="342899" y="977682"/>
            <a:ext cx="743675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err="1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leucine</a:t>
            </a:r>
            <a:r>
              <a:rPr lang="de-DE" b="1" dirty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rich</a:t>
            </a:r>
            <a:r>
              <a:rPr lang="de-DE" b="1" dirty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repeat</a:t>
            </a:r>
            <a:r>
              <a:rPr lang="de-DE" b="1" dirty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transmembrane</a:t>
            </a:r>
            <a:r>
              <a:rPr lang="de-DE" b="1" dirty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neuronal </a:t>
            </a:r>
            <a:r>
              <a:rPr lang="de-DE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  <a:p>
            <a:endParaRPr lang="de-DE" b="1" dirty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 </a:t>
            </a:r>
            <a:r>
              <a:rPr lang="en-US" b="1" dirty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play a role in the development and maintenance of the vertebrate nervous system. </a:t>
            </a:r>
            <a:endParaRPr lang="en-US" b="1" dirty="0" smtClean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dirty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Exhibits strong </a:t>
            </a:r>
            <a:r>
              <a:rPr lang="en-US" b="1" dirty="0" err="1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synaptogenic</a:t>
            </a:r>
            <a:r>
              <a:rPr lang="en-US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activity, restricted to excitatory presynaptic </a:t>
            </a:r>
            <a:r>
              <a:rPr lang="en-US" b="1" dirty="0" smtClean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differentiation</a:t>
            </a:r>
          </a:p>
          <a:p>
            <a:endParaRPr lang="en-US" b="1" dirty="0">
              <a:solidFill>
                <a:srgbClr val="233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solidFill>
                  <a:srgbClr val="233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Binding partners: </a:t>
            </a:r>
            <a:r>
              <a:rPr lang="en-US" b="1" dirty="0" err="1">
                <a:solidFill>
                  <a:srgbClr val="F582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heparan</a:t>
            </a:r>
            <a:r>
              <a:rPr lang="en-US" b="1" dirty="0">
                <a:solidFill>
                  <a:srgbClr val="F582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sulfate </a:t>
            </a:r>
            <a:r>
              <a:rPr lang="en-US" b="1" dirty="0" smtClean="0">
                <a:solidFill>
                  <a:srgbClr val="F582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proteoglycans (HSPG) e.g. </a:t>
            </a:r>
            <a:r>
              <a:rPr lang="en-US" b="1" dirty="0" err="1" smtClean="0">
                <a:solidFill>
                  <a:srgbClr val="F582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perlecan</a:t>
            </a:r>
            <a:r>
              <a:rPr lang="en-US" b="1" dirty="0" smtClean="0">
                <a:solidFill>
                  <a:srgbClr val="F582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b="1" dirty="0" err="1" smtClean="0">
                <a:solidFill>
                  <a:srgbClr val="F582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syndecan</a:t>
            </a:r>
            <a:r>
              <a:rPr lang="en-US" b="1" dirty="0" smtClean="0">
                <a:solidFill>
                  <a:srgbClr val="F582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b="1" dirty="0" err="1" smtClean="0">
                <a:solidFill>
                  <a:srgbClr val="F582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agrin</a:t>
            </a:r>
            <a:r>
              <a:rPr lang="en-US" b="1" dirty="0">
                <a:solidFill>
                  <a:srgbClr val="F582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collagen XVIII </a:t>
            </a:r>
            <a:endParaRPr lang="en-US" b="1" dirty="0" smtClean="0">
              <a:solidFill>
                <a:srgbClr val="F582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dirty="0">
              <a:solidFill>
                <a:srgbClr val="F582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smtClean="0">
                <a:solidFill>
                  <a:srgbClr val="F582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Role in aneurysms, AD, is pro-</a:t>
            </a:r>
            <a:r>
              <a:rPr lang="en-US" b="1" dirty="0" err="1" smtClean="0">
                <a:solidFill>
                  <a:srgbClr val="F582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angiogenic</a:t>
            </a:r>
            <a:r>
              <a:rPr lang="en-US" b="1" dirty="0" smtClean="0">
                <a:solidFill>
                  <a:srgbClr val="F582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protective after stroke</a:t>
            </a:r>
          </a:p>
          <a:p>
            <a:endParaRPr lang="en-US" b="1" dirty="0">
              <a:solidFill>
                <a:srgbClr val="F582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9423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200" dirty="0" smtClean="0"/>
              <a:t>SVD – MKNK2, MAF=6.2%, </a:t>
            </a:r>
            <a:r>
              <a:rPr lang="de-DE" sz="2200" dirty="0" smtClean="0">
                <a:solidFill>
                  <a:srgbClr val="F58220"/>
                </a:solidFill>
              </a:rPr>
              <a:t>p=3.66E-7, OR, OR 1.72[1.40-2.12]</a:t>
            </a:r>
            <a:endParaRPr lang="de-DE" sz="2200" dirty="0">
              <a:solidFill>
                <a:srgbClr val="F58220"/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800" y="745200"/>
            <a:ext cx="8274855" cy="5792400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6961414" y="6379510"/>
            <a:ext cx="1616529" cy="28388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All r</a:t>
            </a:r>
            <a:r>
              <a:rPr lang="de-DE" b="1" baseline="30000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&gt;0.3</a:t>
            </a:r>
          </a:p>
        </p:txBody>
      </p:sp>
    </p:spTree>
    <p:extLst>
      <p:ext uri="{BB962C8B-B14F-4D97-AF65-F5344CB8AC3E}">
        <p14:creationId xmlns:p14="http://schemas.microsoft.com/office/powerpoint/2010/main" xmlns="" val="3183515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MKNK2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342900" y="1436914"/>
            <a:ext cx="7335157" cy="346891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endParaRPr lang="de-DE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342900" y="977682"/>
            <a:ext cx="848178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MAP Kinase Interacting Serine/Threonine Kinase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May play a role in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response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to environmental stress and cytokines. </a:t>
            </a:r>
            <a:endParaRPr lang="en-U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Appears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to regulate translation by phosphorylating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EIF4E</a:t>
            </a: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Acts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as a mediator of the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suppressive effects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IFNgamma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en-US" b="1" dirty="0">
                <a:solidFill>
                  <a:srgbClr val="F582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hematopoiesis</a:t>
            </a:r>
            <a:endParaRPr lang="de-DE" b="1" dirty="0">
              <a:solidFill>
                <a:srgbClr val="F582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735264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SVD – ALK, MAF=1.42%, </a:t>
            </a:r>
            <a:r>
              <a:rPr lang="de-DE" dirty="0" smtClean="0">
                <a:solidFill>
                  <a:srgbClr val="F58220"/>
                </a:solidFill>
              </a:rPr>
              <a:t>p=1.96E-6, OR=2.97 [1.90-4.64]</a:t>
            </a:r>
            <a:endParaRPr lang="de-DE" dirty="0">
              <a:solidFill>
                <a:srgbClr val="F58220"/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800" y="745199"/>
            <a:ext cx="8274855" cy="5792400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6961414" y="6379510"/>
            <a:ext cx="1616529" cy="28388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All r</a:t>
            </a:r>
            <a:r>
              <a:rPr lang="de-DE" b="1" baseline="30000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&gt;0.5</a:t>
            </a:r>
          </a:p>
        </p:txBody>
      </p:sp>
    </p:spTree>
    <p:extLst>
      <p:ext uri="{BB962C8B-B14F-4D97-AF65-F5344CB8AC3E}">
        <p14:creationId xmlns:p14="http://schemas.microsoft.com/office/powerpoint/2010/main" xmlns="" val="30449618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ALK</a:t>
            </a:r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342900" y="1003300"/>
            <a:ext cx="8641443" cy="507523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endParaRPr lang="de-DE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342899" y="1003300"/>
            <a:ext cx="843824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err="1">
                <a:latin typeface="Arial" panose="020B0604020202020204" pitchFamily="34" charset="0"/>
                <a:cs typeface="Arial" panose="020B0604020202020204" pitchFamily="34" charset="0"/>
              </a:rPr>
              <a:t>Anaplastic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>
                <a:latin typeface="Arial" panose="020B0604020202020204" pitchFamily="34" charset="0"/>
                <a:cs typeface="Arial" panose="020B0604020202020204" pitchFamily="34" charset="0"/>
              </a:rPr>
              <a:t>lymphoma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receptor</a:t>
            </a:r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tyrosine</a:t>
            </a:r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kinase</a:t>
            </a:r>
            <a:endParaRPr lang="de-DE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Appears to play an important role in the normal development and function of the </a:t>
            </a:r>
            <a:r>
              <a:rPr lang="en-US" b="1" dirty="0">
                <a:solidFill>
                  <a:srgbClr val="F582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nervous </a:t>
            </a:r>
            <a:r>
              <a:rPr lang="en-US" b="1" dirty="0" smtClean="0">
                <a:solidFill>
                  <a:srgbClr val="F582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</a:t>
            </a: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Mostly associated with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gliomas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and other tumors</a:t>
            </a:r>
            <a:endParaRPr lang="de-DE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416556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200" dirty="0" smtClean="0"/>
              <a:t>SVD – AKAP12, MAF=39.78%, </a:t>
            </a:r>
            <a:r>
              <a:rPr lang="de-DE" sz="2200" dirty="0" smtClean="0">
                <a:solidFill>
                  <a:srgbClr val="F58220"/>
                </a:solidFill>
              </a:rPr>
              <a:t>p=2.31E-6, OR=1.23 [1.13-1.35]</a:t>
            </a:r>
            <a:endParaRPr lang="de-DE" sz="2200" dirty="0">
              <a:solidFill>
                <a:srgbClr val="F58220"/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800" y="745200"/>
            <a:ext cx="8274855" cy="5792400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6961414" y="6379510"/>
            <a:ext cx="1616529" cy="28388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All r</a:t>
            </a:r>
            <a:r>
              <a:rPr lang="de-DE" b="1" baseline="30000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&gt;0.9</a:t>
            </a:r>
          </a:p>
        </p:txBody>
      </p:sp>
    </p:spTree>
    <p:extLst>
      <p:ext uri="{BB962C8B-B14F-4D97-AF65-F5344CB8AC3E}">
        <p14:creationId xmlns:p14="http://schemas.microsoft.com/office/powerpoint/2010/main" xmlns="" val="314942599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AKAP12</a:t>
            </a:r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342900" y="1003300"/>
            <a:ext cx="7668986" cy="2170113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de-DE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A-</a:t>
            </a:r>
            <a:r>
              <a:rPr lang="de-DE" b="1" dirty="0" err="1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kinase</a:t>
            </a:r>
            <a:r>
              <a:rPr lang="de-DE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anchor</a:t>
            </a:r>
            <a:r>
              <a:rPr lang="de-DE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protein</a:t>
            </a:r>
            <a:r>
              <a:rPr lang="de-DE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12 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Gravin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endParaRPr lang="de-DE" b="1" dirty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endParaRPr lang="de-DE" b="1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Interactor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PDE4D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EGFR</a:t>
            </a:r>
          </a:p>
          <a:p>
            <a:endParaRPr lang="de-DE" b="1" dirty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Regulates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vascular</a:t>
            </a:r>
            <a:r>
              <a:rPr lang="de-DE" b="1" dirty="0" smtClean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integrity</a:t>
            </a:r>
            <a:r>
              <a:rPr lang="de-DE" b="1" dirty="0" smtClean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endParaRPr lang="de-DE" b="1" dirty="0">
              <a:solidFill>
                <a:srgbClr val="F58220"/>
              </a:solidFill>
              <a:latin typeface="Arial" pitchFamily="34" charset="0"/>
              <a:cs typeface="Arial" pitchFamily="34" charset="0"/>
            </a:endParaRPr>
          </a:p>
          <a:p>
            <a:r>
              <a:rPr lang="de-DE" b="1" dirty="0" err="1" smtClean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Angiogenesis</a:t>
            </a:r>
            <a:r>
              <a:rPr lang="de-DE" b="1" dirty="0" smtClean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rgbClr val="F58220"/>
                </a:solidFill>
                <a:latin typeface="Arial" pitchFamily="34" charset="0"/>
                <a:cs typeface="Arial" pitchFamily="34" charset="0"/>
              </a:rPr>
              <a:t>supressor</a:t>
            </a:r>
            <a:endParaRPr lang="de-DE" b="1" dirty="0" smtClean="0">
              <a:solidFill>
                <a:srgbClr val="F58220"/>
              </a:solidFill>
              <a:latin typeface="Arial" pitchFamily="34" charset="0"/>
              <a:cs typeface="Arial" pitchFamily="34" charset="0"/>
            </a:endParaRPr>
          </a:p>
          <a:p>
            <a:endParaRPr lang="de-DE" b="1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8306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graphicFrame>
        <p:nvGraphicFramePr>
          <p:cNvPr id="3" name="Tabel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01265420"/>
              </p:ext>
            </p:extLst>
          </p:nvPr>
        </p:nvGraphicFramePr>
        <p:xfrm>
          <a:off x="0" y="16399"/>
          <a:ext cx="9144000" cy="684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2286000"/>
                <a:gridCol w="2286000"/>
                <a:gridCol w="2286000"/>
              </a:tblGrid>
              <a:tr h="342080">
                <a:tc>
                  <a:txBody>
                    <a:bodyPr/>
                    <a:lstStyle/>
                    <a:p>
                      <a:r>
                        <a:rPr lang="de-DE" sz="1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Subtype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Locus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Top SNP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P-</a:t>
                      </a:r>
                      <a:r>
                        <a:rPr lang="de-DE" sz="1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value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42080"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PCDH18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rs9683944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2.95E-7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42080"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PLSCR5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rs342920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6.18E-7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42080"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GLRX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rs3777209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1.38E-6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42080"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SHISA6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rs16944241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1.39E-6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42080"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IL12RB2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rs12407551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4.48E-6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42080">
                <a:tc>
                  <a:txBody>
                    <a:bodyPr/>
                    <a:lstStyle/>
                    <a:p>
                      <a:r>
                        <a:rPr lang="de-DE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LAS</a:t>
                      </a:r>
                      <a:endParaRPr lang="de-DE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HDAC9</a:t>
                      </a:r>
                      <a:endParaRPr lang="de-DE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rs57301765</a:t>
                      </a:r>
                      <a:endParaRPr lang="de-DE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2.93E-11</a:t>
                      </a:r>
                      <a:endParaRPr lang="de-DE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42080"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LAS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rs79980116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1.23E-6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42080"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LAS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GUCY1A3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rs79472290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1.29E-6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42080"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LAS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chr6p21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rs4714801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3.78E-6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42080"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LAS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CTNNA3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rs7893676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3.93E-6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42080">
                <a:tc>
                  <a:txBody>
                    <a:bodyPr/>
                    <a:lstStyle/>
                    <a:p>
                      <a:r>
                        <a:rPr lang="de-DE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</a:t>
                      </a:r>
                      <a:endParaRPr lang="de-DE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TNFSF11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rs4941428</a:t>
                      </a:r>
                      <a:endParaRPr lang="de-DE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2.93E-9</a:t>
                      </a:r>
                      <a:endParaRPr lang="de-DE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42080">
                <a:tc>
                  <a:txBody>
                    <a:bodyPr/>
                    <a:lstStyle/>
                    <a:p>
                      <a:r>
                        <a:rPr lang="de-DE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</a:t>
                      </a:r>
                      <a:endParaRPr lang="de-DE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PITX2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rs2723334</a:t>
                      </a:r>
                      <a:endParaRPr lang="de-DE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1.45E-8</a:t>
                      </a:r>
                      <a:endParaRPr lang="de-DE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42080"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ZFHX3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rs879324</a:t>
                      </a:r>
                      <a:endParaRPr lang="de-DE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9.17E-8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42080"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CBFA2T3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rs4039572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2.23E-6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42080"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SVD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GCH1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rs142220441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2.00E-7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42080"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SVD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MKNK2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rs115591258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3.66E-7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42080"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SVD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LRRTM4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rs59078057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6.04E-7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42080"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SVD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rs78522260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1.96E-6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42080"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SVD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AKAP12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rs12195473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2.31E-6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81177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Trans-</a:t>
            </a:r>
            <a:r>
              <a:rPr lang="de-DE" dirty="0" err="1" smtClean="0"/>
              <a:t>ethnic</a:t>
            </a:r>
            <a:r>
              <a:rPr lang="de-DE" dirty="0" smtClean="0"/>
              <a:t> meta-analysis – in </a:t>
            </a:r>
            <a:r>
              <a:rPr lang="de-DE" dirty="0" err="1" smtClean="0"/>
              <a:t>preparation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/>
              <a:t/>
            </a:r>
            <a:br>
              <a:rPr lang="de-DE" dirty="0"/>
            </a:br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342900" y="1003300"/>
            <a:ext cx="8568871" cy="487498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RACE1: 1218 IS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cases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/ 1158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controls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(200 LAS, 229 CE, 192 SVD)</a:t>
            </a:r>
          </a:p>
          <a:p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RACE2: 1167 IS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cases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/ 4035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controls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(155 LAS, 193 CE, 122 SVD)</a:t>
            </a:r>
          </a:p>
          <a:p>
            <a:endParaRPr lang="de-DE" b="1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Including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subtypes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eQTL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etc….</a:t>
            </a:r>
          </a:p>
          <a:p>
            <a:endParaRPr lang="de-DE" b="1" dirty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endParaRPr lang="de-DE" b="1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endParaRPr lang="de-DE" b="1" dirty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METASOFT (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Han&amp;Eskin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, Am. J. Hum. Genet, 2011,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Han&amp;Eskin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Plos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Genet, 2012)</a:t>
            </a:r>
          </a:p>
          <a:p>
            <a:endParaRPr lang="de-DE" b="1" dirty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New „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random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effects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model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“</a:t>
            </a:r>
            <a:r>
              <a:rPr lang="en-US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optimized to detect associations under heterogeneity</a:t>
            </a:r>
            <a:r>
              <a:rPr lang="en-US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b="1" dirty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Assumption:  if heterogeneity is too high –&gt; random effects model</a:t>
            </a:r>
            <a:endParaRPr lang="de-DE" b="1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1089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Downstream </a:t>
            </a:r>
            <a:r>
              <a:rPr lang="de-DE" dirty="0" err="1" smtClean="0"/>
              <a:t>Analyses</a:t>
            </a:r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342900" y="1003300"/>
            <a:ext cx="8206014" cy="352515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marL="285750" indent="-285750">
              <a:buFontTx/>
              <a:buChar char="-"/>
            </a:pP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•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eQTL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analysis</a:t>
            </a:r>
            <a:endParaRPr lang="de-DE" b="1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Tx/>
              <a:buChar char="-"/>
            </a:pPr>
            <a:r>
              <a:rPr lang="de-DE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• ANNOVAR </a:t>
            </a:r>
            <a:r>
              <a:rPr lang="de-DE" b="1" dirty="0" err="1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to</a:t>
            </a:r>
            <a:r>
              <a:rPr lang="de-DE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check SNP </a:t>
            </a:r>
            <a:r>
              <a:rPr lang="de-DE" b="1" dirty="0" err="1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function</a:t>
            </a:r>
            <a:r>
              <a:rPr lang="de-DE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through</a:t>
            </a:r>
            <a:r>
              <a:rPr lang="de-DE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de-DE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UCSC </a:t>
            </a:r>
            <a:r>
              <a:rPr lang="de-DE" b="1" dirty="0" err="1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browser</a:t>
            </a:r>
            <a:r>
              <a:rPr lang="de-DE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285750" indent="-285750">
              <a:buFontTx/>
              <a:buChar char="-"/>
            </a:pPr>
            <a:r>
              <a:rPr lang="de-DE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•ENCODE: </a:t>
            </a:r>
            <a:r>
              <a:rPr lang="de-DE" b="1" dirty="0" err="1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Haploreg</a:t>
            </a:r>
            <a:r>
              <a:rPr lang="de-DE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de-DE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Regulome</a:t>
            </a:r>
            <a:r>
              <a:rPr lang="de-DE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DB </a:t>
            </a:r>
          </a:p>
          <a:p>
            <a:pPr marL="285750" indent="-285750">
              <a:buFontTx/>
              <a:buChar char="-"/>
            </a:pPr>
            <a:r>
              <a:rPr lang="de-DE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•GWAS </a:t>
            </a:r>
            <a:r>
              <a:rPr lang="de-DE" b="1" dirty="0" err="1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catalog</a:t>
            </a:r>
            <a:r>
              <a:rPr lang="de-DE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de-DE" b="1" dirty="0" err="1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overlapping</a:t>
            </a:r>
            <a:r>
              <a:rPr lang="de-DE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traits</a:t>
            </a:r>
            <a:r>
              <a:rPr lang="de-DE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285750" indent="-285750">
              <a:buFontTx/>
              <a:buChar char="-"/>
            </a:pPr>
            <a:r>
              <a:rPr lang="de-DE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•GWAS-</a:t>
            </a:r>
            <a:r>
              <a:rPr lang="de-DE" b="1" dirty="0" err="1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based</a:t>
            </a:r>
            <a:r>
              <a:rPr lang="de-DE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Pathway</a:t>
            </a:r>
            <a:r>
              <a:rPr lang="de-DE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Analysis </a:t>
            </a:r>
            <a:r>
              <a:rPr lang="de-DE" b="1" dirty="0" err="1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tool</a:t>
            </a:r>
            <a:r>
              <a:rPr lang="de-DE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(Tune Pers) </a:t>
            </a:r>
          </a:p>
          <a:p>
            <a:pPr marL="285750" indent="-285750">
              <a:buFontTx/>
              <a:buChar char="-"/>
            </a:pPr>
            <a:r>
              <a:rPr lang="de-DE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•GRAIL </a:t>
            </a:r>
          </a:p>
          <a:p>
            <a:pPr marL="285750" indent="-285750">
              <a:buFontTx/>
              <a:buChar char="-"/>
            </a:pPr>
            <a:r>
              <a:rPr lang="de-DE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•DAPPLE: protein-protein </a:t>
            </a:r>
            <a:r>
              <a:rPr lang="de-DE" b="1" dirty="0" err="1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interaction</a:t>
            </a:r>
            <a:r>
              <a:rPr lang="de-DE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285750" indent="-285750">
              <a:buFontTx/>
              <a:buChar char="-"/>
            </a:pPr>
            <a:r>
              <a:rPr lang="de-DE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•MAGENTA 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pathway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analysis</a:t>
            </a:r>
            <a:endParaRPr lang="de-DE" b="1" dirty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Tx/>
              <a:buChar char="-"/>
            </a:pPr>
            <a:r>
              <a:rPr lang="de-DE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•</a:t>
            </a:r>
            <a:r>
              <a:rPr lang="de-DE" b="1" dirty="0" err="1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Cell</a:t>
            </a:r>
            <a:r>
              <a:rPr lang="de-DE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specificity</a:t>
            </a:r>
            <a:r>
              <a:rPr lang="de-DE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based</a:t>
            </a:r>
            <a:r>
              <a:rPr lang="de-DE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on DNA </a:t>
            </a:r>
            <a:r>
              <a:rPr lang="de-DE" b="1" dirty="0" err="1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hypersensitivity</a:t>
            </a:r>
            <a:r>
              <a:rPr lang="de-DE" b="1" dirty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285750" indent="-285750">
              <a:buFontTx/>
              <a:buChar char="-"/>
            </a:pPr>
            <a:endParaRPr lang="de-DE" b="1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Tx/>
              <a:buChar char="-"/>
            </a:pPr>
            <a:endParaRPr lang="de-DE" b="1" dirty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Tx/>
              <a:buChar char="-"/>
            </a:pP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Further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analyse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InDels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no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genome-wide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loci so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far</a:t>
            </a:r>
            <a:endParaRPr lang="de-DE" b="1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5099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2339326"/>
            <a:ext cx="8244000" cy="792000"/>
          </a:xfrm>
        </p:spPr>
        <p:txBody>
          <a:bodyPr/>
          <a:lstStyle/>
          <a:p>
            <a:pPr algn="ctr"/>
            <a:r>
              <a:rPr lang="de-DE" sz="4800" dirty="0" smtClean="0"/>
              <a:t>Replication?</a:t>
            </a:r>
            <a:endParaRPr lang="de-DE" sz="4800" dirty="0"/>
          </a:p>
        </p:txBody>
      </p:sp>
      <p:sp>
        <p:nvSpPr>
          <p:cNvPr id="3" name="Textfeld 2"/>
          <p:cNvSpPr txBox="1"/>
          <p:nvPr/>
        </p:nvSpPr>
        <p:spPr>
          <a:xfrm>
            <a:off x="827314" y="3860800"/>
            <a:ext cx="8040915" cy="1059543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Genotyping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most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promising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variants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ISGC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samples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?</a:t>
            </a:r>
          </a:p>
          <a:p>
            <a:endParaRPr lang="de-DE" b="1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Replication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variants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p&lt;5E-5 in:</a:t>
            </a:r>
            <a:endParaRPr lang="de-DE" b="1" dirty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CHARGE?</a:t>
            </a:r>
          </a:p>
          <a:p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NiNDS-SiGN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?</a:t>
            </a:r>
          </a:p>
          <a:p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COMPASS?</a:t>
            </a:r>
          </a:p>
          <a:p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deCODE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?</a:t>
            </a:r>
          </a:p>
          <a:p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GoDARTS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xmlns="" val="116733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869" b="16903"/>
          <a:stretch/>
        </p:blipFill>
        <p:spPr>
          <a:xfrm>
            <a:off x="0" y="1233182"/>
            <a:ext cx="9144000" cy="4707709"/>
          </a:xfrm>
          <a:prstGeom prst="rect">
            <a:avLst/>
          </a:prstGeom>
        </p:spPr>
      </p:pic>
      <p:sp>
        <p:nvSpPr>
          <p:cNvPr id="24" name="Rechteck 23"/>
          <p:cNvSpPr>
            <a:spLocks noChangeArrowheads="1"/>
          </p:cNvSpPr>
          <p:nvPr/>
        </p:nvSpPr>
        <p:spPr bwMode="auto">
          <a:xfrm>
            <a:off x="0" y="1250528"/>
            <a:ext cx="9144000" cy="5645122"/>
          </a:xfrm>
          <a:prstGeom prst="rect">
            <a:avLst/>
          </a:prstGeom>
          <a:solidFill>
            <a:srgbClr val="FFFFFF">
              <a:alpha val="49020"/>
            </a:srgbClr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 smtClean="0">
              <a:solidFill>
                <a:prstClr val="black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9" name="Rechteck 28"/>
          <p:cNvSpPr/>
          <p:nvPr/>
        </p:nvSpPr>
        <p:spPr bwMode="auto">
          <a:xfrm>
            <a:off x="0" y="5892800"/>
            <a:ext cx="9144000" cy="9652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b="1" smtClean="0">
              <a:solidFill>
                <a:srgbClr val="003366"/>
              </a:solidFill>
              <a:latin typeface="LMU CompatilFact" charset="0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31" name="Grafik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8822" y="5974001"/>
            <a:ext cx="1641113" cy="891232"/>
          </a:xfrm>
          <a:prstGeom prst="rect">
            <a:avLst/>
          </a:prstGeom>
        </p:spPr>
      </p:pic>
      <p:pic>
        <p:nvPicPr>
          <p:cNvPr id="32" name="Grafik 3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38051" y="6236490"/>
            <a:ext cx="2195491" cy="280408"/>
          </a:xfrm>
          <a:prstGeom prst="rect">
            <a:avLst/>
          </a:prstGeom>
        </p:spPr>
      </p:pic>
      <p:pic>
        <p:nvPicPr>
          <p:cNvPr id="33" name="Grafik 3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67547" y="6047807"/>
            <a:ext cx="1059180" cy="698778"/>
          </a:xfrm>
          <a:prstGeom prst="rect">
            <a:avLst/>
          </a:prstGeom>
        </p:spPr>
      </p:pic>
      <p:pic>
        <p:nvPicPr>
          <p:cNvPr id="34" name="Grafik 3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82481" y="6024076"/>
            <a:ext cx="1466887" cy="732948"/>
          </a:xfrm>
          <a:prstGeom prst="rect">
            <a:avLst/>
          </a:prstGeom>
        </p:spPr>
      </p:pic>
      <p:pic>
        <p:nvPicPr>
          <p:cNvPr id="37" name="Picture 2" descr="Logo Leducq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609493" y="6063842"/>
            <a:ext cx="1429406" cy="657527"/>
          </a:xfrm>
          <a:prstGeom prst="rect">
            <a:avLst/>
          </a:prstGeom>
          <a:noFill/>
        </p:spPr>
      </p:pic>
      <p:pic>
        <p:nvPicPr>
          <p:cNvPr id="38" name="Grafik 3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09493" y="5201190"/>
            <a:ext cx="1426961" cy="673641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1529651" y="2017485"/>
            <a:ext cx="7416800" cy="2055603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ctr"/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Liz Holliday</a:t>
            </a:r>
          </a:p>
          <a:p>
            <a:pPr algn="ctr"/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Yu-Ching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Cheng</a:t>
            </a:r>
          </a:p>
          <a:p>
            <a:pPr algn="ctr"/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Zhao Wei</a:t>
            </a:r>
          </a:p>
          <a:p>
            <a:pPr algn="ctr"/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Ioana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Cotlarciuc</a:t>
            </a:r>
            <a:endParaRPr lang="de-DE" b="1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Jemma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Hopewell</a:t>
            </a:r>
            <a:endParaRPr lang="de-DE" b="1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Guido Falcone</a:t>
            </a:r>
          </a:p>
          <a:p>
            <a:pPr algn="ctr"/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Matthew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Traylor</a:t>
            </a:r>
            <a:endParaRPr lang="de-DE" b="1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Mike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Nalls</a:t>
            </a:r>
            <a:endParaRPr lang="de-DE" b="1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Danish</a:t>
            </a:r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Saleheen</a:t>
            </a:r>
            <a:endParaRPr lang="de-DE" b="1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Steve Bevan</a:t>
            </a:r>
          </a:p>
          <a:p>
            <a:pPr algn="ctr"/>
            <a:r>
              <a:rPr lang="de-DE" b="1" dirty="0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Martin </a:t>
            </a:r>
            <a:r>
              <a:rPr lang="de-DE" b="1" dirty="0" err="1" smtClean="0">
                <a:solidFill>
                  <a:srgbClr val="23395E"/>
                </a:solidFill>
                <a:latin typeface="Arial" pitchFamily="34" charset="0"/>
                <a:cs typeface="Arial" pitchFamily="34" charset="0"/>
              </a:rPr>
              <a:t>Dichgans</a:t>
            </a:r>
            <a:endParaRPr lang="de-DE" b="1" dirty="0" smtClean="0">
              <a:solidFill>
                <a:srgbClr val="23395E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8204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UM Template">
  <a:themeElements>
    <a:clrScheme name="ISD">
      <a:dk1>
        <a:sysClr val="windowText" lastClr="000000"/>
      </a:dk1>
      <a:lt1>
        <a:sysClr val="window" lastClr="FFFFFF"/>
      </a:lt1>
      <a:dk2>
        <a:srgbClr val="23395E"/>
      </a:dk2>
      <a:lt2>
        <a:srgbClr val="002060"/>
      </a:lt2>
      <a:accent1>
        <a:srgbClr val="23395E"/>
      </a:accent1>
      <a:accent2>
        <a:srgbClr val="005278"/>
      </a:accent2>
      <a:accent3>
        <a:srgbClr val="72859D"/>
      </a:accent3>
      <a:accent4>
        <a:srgbClr val="B6CAC8"/>
      </a:accent4>
      <a:accent5>
        <a:srgbClr val="CF8700"/>
      </a:accent5>
      <a:accent6>
        <a:srgbClr val="9F3C20"/>
      </a:accent6>
      <a:hlink>
        <a:srgbClr val="0000FF"/>
      </a:hlink>
      <a:folHlink>
        <a:srgbClr val="800080"/>
      </a:folHlink>
    </a:clrScheme>
    <a:fontScheme name="KUM Schriftar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t"/>
      <a:lstStyle>
        <a:defPPr>
          <a:defRPr>
            <a:latin typeface="Verdana" pitchFamily="34" charset="0"/>
            <a:ea typeface="Verdana" pitchFamily="34" charset="0"/>
            <a:cs typeface="Verdana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vert="horz" wrap="square" lIns="0" tIns="0" rIns="0" bIns="0" rtlCol="0" anchor="t" anchorCtr="0">
        <a:noAutofit/>
      </a:bodyPr>
      <a:lstStyle>
        <a:defPPr>
          <a:defRPr dirty="0" smtClean="0">
            <a:solidFill>
              <a:srgbClr val="23395E"/>
            </a:solidFill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KUM Template</Template>
  <TotalTime>0</TotalTime>
  <Words>1707</Words>
  <Application>Microsoft Office PowerPoint</Application>
  <PresentationFormat>On-screen Show (4:3)</PresentationFormat>
  <Paragraphs>519</Paragraphs>
  <Slides>59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0" baseType="lpstr">
      <vt:lpstr>KUM Template</vt:lpstr>
      <vt:lpstr>1000 Genomes imputation </vt:lpstr>
      <vt:lpstr>Overview</vt:lpstr>
      <vt:lpstr>Slide 3</vt:lpstr>
      <vt:lpstr>Studies included</vt:lpstr>
      <vt:lpstr>Subtype information</vt:lpstr>
      <vt:lpstr>Analysis strategy</vt:lpstr>
      <vt:lpstr>QC results – individual studies (IS)</vt:lpstr>
      <vt:lpstr>Known loci – IS (chr12), p=3.07E-5 (smallest p in region)</vt:lpstr>
      <vt:lpstr>HDAC9 – LAS, p=2.93E-11</vt:lpstr>
      <vt:lpstr>Slide 10</vt:lpstr>
      <vt:lpstr>Chr6p21 – LAS, p=3.78E-6</vt:lpstr>
      <vt:lpstr>9p21 – LAS, p=2.43E-5</vt:lpstr>
      <vt:lpstr>PITX2 – CE, p=1.45E-8</vt:lpstr>
      <vt:lpstr>ZFHX3 – CE, p=9.17E-8</vt:lpstr>
      <vt:lpstr>ABO – IS/LAS/CE, p=3.13E-5 / 1.3E-3 / 9.12E-6 </vt:lpstr>
      <vt:lpstr>NINJ2 - IS, p=4.75E-3</vt:lpstr>
      <vt:lpstr>New loci</vt:lpstr>
      <vt:lpstr>IS</vt:lpstr>
      <vt:lpstr>IS – PCDH18, MAF=20.13%, p=2.95E-7, OR 1.15 [1.09-1.22]</vt:lpstr>
      <vt:lpstr>PCDH18</vt:lpstr>
      <vt:lpstr>IS – PLSCR5, MAF=37.59%, p=6.18E-7, OR 1.11 [1.07-1.16]</vt:lpstr>
      <vt:lpstr>PLSCR5</vt:lpstr>
      <vt:lpstr>IS – GLRX, MAF=5.88%, p=1.38E-6, OR 1.24[1.14-1.36]</vt:lpstr>
      <vt:lpstr>GLRX</vt:lpstr>
      <vt:lpstr>IS – SHISA6, MAF=2.16%, p=1.39E-6, OR 1.44[1.24-1.67]</vt:lpstr>
      <vt:lpstr>SHISA6</vt:lpstr>
      <vt:lpstr>IS - IL12RB2 – MAF=4.5%, p=4.48E-6, OR 0.77[0.69-0.86]</vt:lpstr>
      <vt:lpstr>IL12RB2</vt:lpstr>
      <vt:lpstr>LAS</vt:lpstr>
      <vt:lpstr>LAS – HDAC9 – as shown before</vt:lpstr>
      <vt:lpstr>LAS - CHD1, MAF=2.02%, p=1.23E-6, OR 2.11 [1.56-2.85]</vt:lpstr>
      <vt:lpstr>CHD1</vt:lpstr>
      <vt:lpstr>LAS – GUCY1A3, MAF=1.5%, p=1.29E-6, OR=2.27 [1.63-3.16]</vt:lpstr>
      <vt:lpstr>GUCY1A3</vt:lpstr>
      <vt:lpstr>LAS – CTNNA3, MAF=29.33%, p=3.93E-6, OR 1.22 [1.12-1.32]</vt:lpstr>
      <vt:lpstr>CTNNA3</vt:lpstr>
      <vt:lpstr>CE</vt:lpstr>
      <vt:lpstr>CE – TNFSF11, MAF=25.12%, p=2.93E-9</vt:lpstr>
      <vt:lpstr>TNFSF11</vt:lpstr>
      <vt:lpstr>TNFSF11</vt:lpstr>
      <vt:lpstr>CE - CBFA2T3, MAF=3.90%, p=2.23E-6, OR 1.68[1.35-2.08]</vt:lpstr>
      <vt:lpstr>CBFA2T3</vt:lpstr>
      <vt:lpstr>SVD</vt:lpstr>
      <vt:lpstr>SVD – GCH1, MAF=1.61%, p=2.00E-7</vt:lpstr>
      <vt:lpstr>GCH1</vt:lpstr>
      <vt:lpstr>Slide 46</vt:lpstr>
      <vt:lpstr>SVD – LRRTM4, MAF=29.9%, p=6.04E-7, OR 1.26[1.15-1.38]</vt:lpstr>
      <vt:lpstr>LRRTM4</vt:lpstr>
      <vt:lpstr>SVD – MKNK2, MAF=6.2%, p=3.66E-7, OR, OR 1.72[1.40-2.12]</vt:lpstr>
      <vt:lpstr>MKNK2</vt:lpstr>
      <vt:lpstr>SVD – ALK, MAF=1.42%, p=1.96E-6, OR=2.97 [1.90-4.64]</vt:lpstr>
      <vt:lpstr>ALK</vt:lpstr>
      <vt:lpstr>SVD – AKAP12, MAF=39.78%, p=2.31E-6, OR=1.23 [1.13-1.35]</vt:lpstr>
      <vt:lpstr>AKAP12</vt:lpstr>
      <vt:lpstr>Slide 55</vt:lpstr>
      <vt:lpstr>Trans-ethnic meta-analysis – in preparation  </vt:lpstr>
      <vt:lpstr>Downstream Analyses</vt:lpstr>
      <vt:lpstr>Replication?</vt:lpstr>
      <vt:lpstr>Slide 59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Windows-Benutzer</dc:creator>
  <cp:lastModifiedBy>Stephen Bevan</cp:lastModifiedBy>
  <cp:revision>667</cp:revision>
  <cp:lastPrinted>2013-04-19T08:58:17Z</cp:lastPrinted>
  <dcterms:created xsi:type="dcterms:W3CDTF">2011-10-05T13:05:46Z</dcterms:created>
  <dcterms:modified xsi:type="dcterms:W3CDTF">2013-12-04T16:45:55Z</dcterms:modified>
</cp:coreProperties>
</file>