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commentAuthors.xml" ContentType="application/vnd.openxmlformats-officedocument.presentationml.commentAuthors+xml"/>
  <Override PartName="/ppt/comments/comment2.xml" ContentType="application/vnd.openxmlformats-officedocument.presentationml.comment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3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comments/comment3.xml" ContentType="application/vnd.openxmlformats-officedocument.presentationml.comment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comments/comment1.xml" ContentType="application/vnd.openxmlformats-officedocument.presentationml.comments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Default Extension="xls" ContentType="application/vnd.ms-exce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37"/>
  </p:notesMasterIdLst>
  <p:sldIdLst>
    <p:sldId id="256" r:id="rId5"/>
    <p:sldId id="282" r:id="rId6"/>
    <p:sldId id="284" r:id="rId7"/>
    <p:sldId id="288" r:id="rId8"/>
    <p:sldId id="286" r:id="rId9"/>
    <p:sldId id="260" r:id="rId10"/>
    <p:sldId id="259" r:id="rId11"/>
    <p:sldId id="291" r:id="rId12"/>
    <p:sldId id="261" r:id="rId13"/>
    <p:sldId id="262" r:id="rId14"/>
    <p:sldId id="263" r:id="rId15"/>
    <p:sldId id="271" r:id="rId16"/>
    <p:sldId id="292" r:id="rId17"/>
    <p:sldId id="264" r:id="rId18"/>
    <p:sldId id="270" r:id="rId19"/>
    <p:sldId id="265" r:id="rId20"/>
    <p:sldId id="278" r:id="rId21"/>
    <p:sldId id="266" r:id="rId22"/>
    <p:sldId id="268" r:id="rId23"/>
    <p:sldId id="267" r:id="rId24"/>
    <p:sldId id="272" r:id="rId25"/>
    <p:sldId id="273" r:id="rId26"/>
    <p:sldId id="279" r:id="rId27"/>
    <p:sldId id="280" r:id="rId28"/>
    <p:sldId id="274" r:id="rId29"/>
    <p:sldId id="275" r:id="rId30"/>
    <p:sldId id="293" r:id="rId31"/>
    <p:sldId id="276" r:id="rId32"/>
    <p:sldId id="290" r:id="rId33"/>
    <p:sldId id="287" r:id="rId34"/>
    <p:sldId id="277" r:id="rId35"/>
    <p:sldId id="281" r:id="rId36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manda" initials="A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FF"/>
    <a:srgbClr val="08C07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25" autoAdjust="0"/>
    <p:restoredTop sz="90000" autoAdjust="0"/>
  </p:normalViewPr>
  <p:slideViewPr>
    <p:cSldViewPr>
      <p:cViewPr>
        <p:scale>
          <a:sx n="60" d="100"/>
          <a:sy n="60" d="100"/>
        </p:scale>
        <p:origin x="-2364" y="-9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0" d="100"/>
        <a:sy n="40" d="100"/>
      </p:scale>
      <p:origin x="0" y="10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manda\Documents\UNICAMP\Mestrado\AVC\Biobanco%20UNIVILLE__AVC__Hemorr&#225;gico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manda\Documents\UNICAMP\Mestrado\AVC\Biobanco%20UNIVILLE__AVC__Hemorr&#225;gico.xls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Amanda\Documents\UNICAMP\Mestrado\AVC\Biobanco%20UNIVILLE__AVC__Hemorr&#225;gico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GB"/>
  <c:chart>
    <c:title>
      <c:tx>
        <c:rich>
          <a:bodyPr/>
          <a:lstStyle/>
          <a:p>
            <a:pPr>
              <a:defRPr/>
            </a:pPr>
            <a:r>
              <a:rPr lang="pt-BR"/>
              <a:t>Controls Gender</a:t>
            </a:r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Controles!$O$5</c:f>
              <c:strCache>
                <c:ptCount val="1"/>
                <c:pt idx="0">
                  <c:v>%</c:v>
                </c:pt>
              </c:strCache>
            </c:strRef>
          </c:tx>
          <c:dLbls>
            <c:txPr>
              <a:bodyPr/>
              <a:lstStyle/>
              <a:p>
                <a:pPr>
                  <a:defRPr sz="1300"/>
                </a:pPr>
                <a:endParaRPr lang="en-US"/>
              </a:p>
            </c:txPr>
            <c:dLblPos val="outEnd"/>
            <c:showPercent val="1"/>
          </c:dLbls>
          <c:cat>
            <c:strRef>
              <c:f>Controles!$P$3:$Q$3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Controles!$P$5:$Q$5</c:f>
              <c:numCache>
                <c:formatCode>0.00</c:formatCode>
                <c:ptCount val="2"/>
                <c:pt idx="0">
                  <c:v>46.218487394957982</c:v>
                </c:pt>
                <c:pt idx="1">
                  <c:v>53.781512605042003</c:v>
                </c:pt>
              </c:numCache>
            </c:numRef>
          </c:val>
        </c:ser>
        <c:dLbls>
          <c:showPercent val="1"/>
        </c:dLbls>
      </c:pie3DChart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77887642169728777"/>
          <c:y val="0.72872484689413908"/>
          <c:w val="0.17945691163604549"/>
          <c:h val="0.21836030912802584"/>
        </c:manualLayout>
      </c:layout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zero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GB"/>
  <c:chart>
    <c:title>
      <c:tx>
        <c:rich>
          <a:bodyPr/>
          <a:lstStyle/>
          <a:p>
            <a:pPr>
              <a:defRPr/>
            </a:pPr>
            <a:r>
              <a:rPr lang="en-US"/>
              <a:t>Patients Gender</a:t>
            </a:r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Pacientes!$P$5</c:f>
              <c:strCache>
                <c:ptCount val="1"/>
                <c:pt idx="0">
                  <c:v>%</c:v>
                </c:pt>
              </c:strCache>
            </c:strRef>
          </c:tx>
          <c:dLbls>
            <c:txPr>
              <a:bodyPr/>
              <a:lstStyle/>
              <a:p>
                <a:pPr>
                  <a:defRPr sz="1300"/>
                </a:pPr>
                <a:endParaRPr lang="en-US"/>
              </a:p>
            </c:txPr>
            <c:dLblPos val="outEnd"/>
            <c:showPercent val="1"/>
          </c:dLbls>
          <c:cat>
            <c:strRef>
              <c:f>Pacientes!$Q$3:$R$3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Pacientes!$Q$5:$R$5</c:f>
              <c:numCache>
                <c:formatCode>General</c:formatCode>
                <c:ptCount val="2"/>
                <c:pt idx="0">
                  <c:v>55</c:v>
                </c:pt>
                <c:pt idx="1">
                  <c:v>45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ayout>
        <c:manualLayout>
          <c:xMode val="edge"/>
          <c:yMode val="edge"/>
          <c:x val="0.75843699742745052"/>
          <c:y val="0.73580918897652869"/>
          <c:w val="0.16255120990695887"/>
          <c:h val="0.2206572942897852"/>
        </c:manualLayout>
      </c:layout>
      <c:txPr>
        <a:bodyPr/>
        <a:lstStyle/>
        <a:p>
          <a:pPr>
            <a:defRPr sz="1200"/>
          </a:pPr>
          <a:endParaRPr lang="en-US"/>
        </a:p>
      </c:txPr>
    </c:legend>
    <c:plotVisOnly val="1"/>
    <c:dispBlanksAs val="zero"/>
  </c:chart>
  <c:spPr>
    <a:ln w="3175"/>
  </c:sp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GB"/>
  <c:chart>
    <c:title>
      <c:tx>
        <c:rich>
          <a:bodyPr/>
          <a:lstStyle/>
          <a:p>
            <a:pPr>
              <a:defRPr/>
            </a:pPr>
            <a:r>
              <a:rPr lang="en-US" noProof="0" dirty="0" smtClean="0"/>
              <a:t>Main</a:t>
            </a:r>
            <a:r>
              <a:rPr lang="en-US" baseline="0" noProof="0" dirty="0" smtClean="0"/>
              <a:t> Risk Factors in Patients</a:t>
            </a:r>
            <a:endParaRPr lang="en-US" noProof="0" dirty="0"/>
          </a:p>
        </c:rich>
      </c:tx>
      <c:layout>
        <c:manualLayout>
          <c:xMode val="edge"/>
          <c:yMode val="edge"/>
          <c:x val="0.29647531151339734"/>
          <c:y val="8.8627771978271264E-2"/>
        </c:manualLayout>
      </c:layout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Pacientes!$P$28</c:f>
              <c:strCache>
                <c:ptCount val="1"/>
                <c:pt idx="0">
                  <c:v>Sim</c:v>
                </c:pt>
              </c:strCache>
            </c:strRef>
          </c:tx>
          <c:dLbls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Percent val="1"/>
          </c:dLbls>
          <c:cat>
            <c:strRef>
              <c:f>Pacientes!$Q$27:$V$27</c:f>
              <c:strCache>
                <c:ptCount val="6"/>
                <c:pt idx="0">
                  <c:v>Parents had Stroke</c:v>
                </c:pt>
                <c:pt idx="1">
                  <c:v>Diabetes</c:v>
                </c:pt>
                <c:pt idx="2">
                  <c:v>HAS</c:v>
                </c:pt>
                <c:pt idx="3">
                  <c:v>Smoking</c:v>
                </c:pt>
                <c:pt idx="4">
                  <c:v>Physical Activity</c:v>
                </c:pt>
                <c:pt idx="5">
                  <c:v>Alcoholism</c:v>
                </c:pt>
              </c:strCache>
            </c:strRef>
          </c:cat>
          <c:val>
            <c:numRef>
              <c:f>Pacientes!$Q$28:$V$28</c:f>
              <c:numCache>
                <c:formatCode>General</c:formatCode>
                <c:ptCount val="6"/>
                <c:pt idx="0">
                  <c:v>18</c:v>
                </c:pt>
                <c:pt idx="1">
                  <c:v>4</c:v>
                </c:pt>
                <c:pt idx="2">
                  <c:v>47</c:v>
                </c:pt>
                <c:pt idx="3">
                  <c:v>29</c:v>
                </c:pt>
                <c:pt idx="4">
                  <c:v>14</c:v>
                </c:pt>
                <c:pt idx="5">
                  <c:v>22</c:v>
                </c:pt>
              </c:numCache>
            </c:numRef>
          </c:val>
        </c:ser>
        <c:dLbls>
          <c:showPercent val="1"/>
        </c:dLbls>
      </c:pie3DChart>
      <c:spPr>
        <a:noFill/>
        <a:ln w="25400">
          <a:noFill/>
        </a:ln>
      </c:spPr>
    </c:plotArea>
    <c:legend>
      <c:legendPos val="r"/>
      <c:layout/>
      <c:txPr>
        <a:bodyPr/>
        <a:lstStyle/>
        <a:p>
          <a:pPr>
            <a:defRPr sz="1400"/>
          </a:pPr>
          <a:endParaRPr lang="en-US"/>
        </a:p>
      </c:txPr>
    </c:legend>
    <c:plotVisOnly val="1"/>
    <c:dispBlanksAs val="zero"/>
  </c:chart>
  <c:externalData r:id="rId1"/>
  <c:userShapes r:id="rId2"/>
</c:chartSpac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4-10-29T15:21:08.635" idx="1">
    <p:pos x="10" y="10"/>
    <p:text>Colocar referência do R no boxsplot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4-10-29T15:23:02.676" idx="2">
    <p:pos x="10" y="10"/>
    <p:text>REFERENCIA Genotype COnsole</p:tex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4-10-29T15:23:13.707" idx="3">
    <p:pos x="10" y="10"/>
    <p:text>Referencia metacore</p:text>
  </p:cm>
</p:cmLst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0.80777</cdr:x>
      <cdr:y>0.36411</cdr:y>
    </cdr:from>
    <cdr:to>
      <cdr:x>1</cdr:x>
      <cdr:y>0.43222</cdr:y>
    </cdr:to>
    <cdr:sp macro="" textlink="">
      <cdr:nvSpPr>
        <cdr:cNvPr id="2" name="CaixaDeTexto 1"/>
        <cdr:cNvSpPr txBox="1"/>
      </cdr:nvSpPr>
      <cdr:spPr>
        <a:xfrm xmlns:a="http://schemas.openxmlformats.org/drawingml/2006/main">
          <a:off x="6232206" y="1924836"/>
          <a:ext cx="1483082" cy="36004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t-BR" sz="1200" dirty="0" smtClean="0"/>
            <a:t>(+ )</a:t>
          </a:r>
          <a:r>
            <a:rPr lang="pt-BR" sz="1200" dirty="0" err="1" smtClean="0"/>
            <a:t>family</a:t>
          </a:r>
          <a:r>
            <a:rPr lang="pt-BR" sz="1200" dirty="0" smtClean="0"/>
            <a:t> </a:t>
          </a:r>
          <a:r>
            <a:rPr lang="pt-BR" sz="1200" dirty="0" err="1" smtClean="0"/>
            <a:t>history</a:t>
          </a:r>
          <a:endParaRPr lang="pt-BR" sz="1200" dirty="0"/>
        </a:p>
      </cdr:txBody>
    </cdr:sp>
  </cdr:relSizeAnchor>
  <cdr:relSizeAnchor xmlns:cdr="http://schemas.openxmlformats.org/drawingml/2006/chartDrawing">
    <cdr:from>
      <cdr:x>0.80777</cdr:x>
      <cdr:y>0.4867</cdr:y>
    </cdr:from>
    <cdr:to>
      <cdr:x>0.92629</cdr:x>
      <cdr:y>0.52757</cdr:y>
    </cdr:to>
    <cdr:sp macro="" textlink="">
      <cdr:nvSpPr>
        <cdr:cNvPr id="3" name="CaixaDeTexto 2"/>
        <cdr:cNvSpPr txBox="1"/>
      </cdr:nvSpPr>
      <cdr:spPr>
        <a:xfrm xmlns:a="http://schemas.openxmlformats.org/drawingml/2006/main">
          <a:off x="6232206" y="2572908"/>
          <a:ext cx="914400" cy="21602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pt-BR" dirty="0" smtClean="0"/>
            <a:t>H </a:t>
          </a:r>
          <a:r>
            <a:rPr lang="pt-BR" sz="1200" dirty="0" err="1" smtClean="0"/>
            <a:t>ypertension</a:t>
          </a:r>
          <a:endParaRPr lang="pt-BR" sz="12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8E988F-DF50-4733-9631-A7FB0828CF8F}" type="datetimeFigureOut">
              <a:rPr lang="pt-BR" smtClean="0"/>
              <a:pPr/>
              <a:t>08/12/2014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3854B1-3BBC-4C43-AB17-C6850AB31C86}" type="slidenum">
              <a:rPr lang="pt-BR" smtClean="0"/>
              <a:pPr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40992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8397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 smtClean="0"/>
          </a:p>
        </p:txBody>
      </p:sp>
      <p:sp>
        <p:nvSpPr>
          <p:cNvPr id="83972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72C097DC-4D02-4286-8144-867BE0934FE0}" type="slidenum">
              <a:rPr lang="pt-BR" altLang="pt-BR">
                <a:solidFill>
                  <a:prstClr val="black"/>
                </a:solidFill>
                <a:latin typeface="Calibri" pitchFamily="34" charset="0"/>
              </a:rPr>
              <a:pPr eaLnBrk="1" hangingPunct="1"/>
              <a:t>4</a:t>
            </a:fld>
            <a:endParaRPr lang="pt-BR" altLang="pt-BR">
              <a:solidFill>
                <a:prstClr val="black"/>
              </a:solidFill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Temos 60 pacientes</a:t>
            </a:r>
            <a:r>
              <a:rPr lang="pt-BR" baseline="0" dirty="0" smtClean="0"/>
              <a:t> e 60 controles, coletados em estudo epidemiológico. As médias de idade para cada um desses grupos são: 61,8 e 60,6, respectivamente. Dentre o grupo de pacientes, 45% são mulheres e 55% são homens. Considerando que os controles foram coletados durante as visitas aos pacientes, em geral, coletavam-se os </a:t>
            </a:r>
            <a:r>
              <a:rPr lang="pt-BR" baseline="0" dirty="0" err="1" smtClean="0"/>
              <a:t>conjuges</a:t>
            </a:r>
            <a:r>
              <a:rPr lang="pt-BR" baseline="0" dirty="0" smtClean="0"/>
              <a:t> para esse grupo, já que os parentes foram impedidos de participar. Desse modo, no grupo de controles há 54% mulheres e 46% de homens. </a:t>
            </a:r>
            <a:r>
              <a:rPr lang="pt-BR" baseline="0" dirty="0" smtClean="0">
                <a:solidFill>
                  <a:srgbClr val="FF0000"/>
                </a:solidFill>
              </a:rPr>
              <a:t>Avaliando o </a:t>
            </a:r>
            <a:r>
              <a:rPr lang="pt-BR" baseline="0" dirty="0" err="1" smtClean="0">
                <a:solidFill>
                  <a:srgbClr val="FF0000"/>
                </a:solidFill>
              </a:rPr>
              <a:t>box-splot</a:t>
            </a:r>
            <a:r>
              <a:rPr lang="pt-BR" baseline="0" dirty="0" smtClean="0">
                <a:solidFill>
                  <a:srgbClr val="FF0000"/>
                </a:solidFill>
              </a:rPr>
              <a:t> e através do teste estatístico </a:t>
            </a:r>
            <a:r>
              <a:rPr lang="pt-BR" baseline="0" dirty="0" err="1" smtClean="0">
                <a:solidFill>
                  <a:srgbClr val="FF0000"/>
                </a:solidFill>
              </a:rPr>
              <a:t>T-student</a:t>
            </a:r>
            <a:r>
              <a:rPr lang="pt-BR" baseline="0" dirty="0" smtClean="0">
                <a:solidFill>
                  <a:srgbClr val="FF0000"/>
                </a:solidFill>
              </a:rPr>
              <a:t>, pode-se verificar que não há diferenças significativas de idades entre os grupos casos e controles (</a:t>
            </a:r>
            <a:r>
              <a:rPr lang="pt-BR" baseline="0" dirty="0" err="1" smtClean="0">
                <a:solidFill>
                  <a:srgbClr val="FF0000"/>
                </a:solidFill>
              </a:rPr>
              <a:t>test</a:t>
            </a:r>
            <a:r>
              <a:rPr lang="pt-BR" baseline="0" dirty="0" smtClean="0">
                <a:solidFill>
                  <a:srgbClr val="FF0000"/>
                </a:solidFill>
              </a:rPr>
              <a:t> t </a:t>
            </a:r>
            <a:r>
              <a:rPr lang="pt-BR" baseline="0" dirty="0" err="1" smtClean="0">
                <a:solidFill>
                  <a:srgbClr val="FF0000"/>
                </a:solidFill>
              </a:rPr>
              <a:t>p-value</a:t>
            </a:r>
            <a:r>
              <a:rPr lang="pt-BR" baseline="0" dirty="0" smtClean="0">
                <a:solidFill>
                  <a:srgbClr val="FF0000"/>
                </a:solidFill>
              </a:rPr>
              <a:t>=0,5097). 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3854B1-3BBC-4C43-AB17-C6850AB31C86}" type="slidenum">
              <a:rPr lang="pt-BR" smtClean="0"/>
              <a:pPr/>
              <a:t>7</a:t>
            </a:fld>
            <a:endParaRPr lang="pt-B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Os pacientes foram entrevistados por meio de questionários a fim de identificar e caracterizar</a:t>
            </a:r>
            <a:r>
              <a:rPr lang="pt-BR" baseline="0" dirty="0" smtClean="0"/>
              <a:t> os principais fatores de risco para AVC dessa população. Essas porcentagens são de pacientes que apresentam cada um dos fatores de risco (de toda a população amostral, apenas 3% possui diabetes, por exemplo).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3854B1-3BBC-4C43-AB17-C6850AB31C86}" type="slidenum">
              <a:rPr lang="pt-BR" smtClean="0">
                <a:solidFill>
                  <a:prstClr val="black"/>
                </a:solidFill>
              </a:rPr>
              <a:pPr/>
              <a:t>8</a:t>
            </a:fld>
            <a:endParaRPr lang="pt-BR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Os pacientes foram</a:t>
            </a:r>
            <a:r>
              <a:rPr lang="pt-BR" baseline="0" dirty="0" smtClean="0"/>
              <a:t> comparados com os controles, todos provenientes da mesma região.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3854B1-3BBC-4C43-AB17-C6850AB31C86}" type="slidenum">
              <a:rPr lang="pt-BR" smtClean="0"/>
              <a:pPr/>
              <a:t>10</a:t>
            </a:fld>
            <a:endParaRPr lang="pt-B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A primeira</a:t>
            </a:r>
            <a:r>
              <a:rPr lang="pt-BR" baseline="0" dirty="0" smtClean="0"/>
              <a:t> análise realizada foi “a principal </a:t>
            </a:r>
            <a:r>
              <a:rPr lang="pt-BR" baseline="0" dirty="0" err="1" smtClean="0"/>
              <a:t>component</a:t>
            </a:r>
            <a:r>
              <a:rPr lang="pt-BR" baseline="0" dirty="0" smtClean="0"/>
              <a:t> </a:t>
            </a:r>
            <a:r>
              <a:rPr lang="pt-BR" baseline="0" dirty="0" err="1" smtClean="0"/>
              <a:t>analysis</a:t>
            </a:r>
            <a:r>
              <a:rPr lang="pt-BR" baseline="0" dirty="0" smtClean="0"/>
              <a:t> (PCA)”, que possibilita verificar a estratificação das amostras estudadas. De acordo com esse gráfico, a amostra total não apresenta estratificação da amostra, permitindo comparações entre os grupos casos e controles.  </a:t>
            </a:r>
          </a:p>
          <a:p>
            <a:r>
              <a:rPr lang="pt-BR" baseline="0" dirty="0" smtClean="0"/>
              <a:t>OBS.: os dois pontos mais distantes tendem a se aproximar do grupo quando mais amostras forem analisadas.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3854B1-3BBC-4C43-AB17-C6850AB31C86}" type="slidenum">
              <a:rPr lang="pt-BR" smtClean="0"/>
              <a:pPr/>
              <a:t>12</a:t>
            </a:fld>
            <a:endParaRPr lang="pt-B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Esses resultados foram</a:t>
            </a:r>
            <a:r>
              <a:rPr lang="pt-BR" baseline="0" dirty="0" smtClean="0"/>
              <a:t> baseados nos parâmetros de análise: numero </a:t>
            </a:r>
            <a:r>
              <a:rPr lang="pt-BR" baseline="0" dirty="0" err="1" smtClean="0"/>
              <a:t>minimo</a:t>
            </a:r>
            <a:r>
              <a:rPr lang="pt-BR" baseline="0" dirty="0" smtClean="0"/>
              <a:t> de sondas</a:t>
            </a:r>
            <a:r>
              <a:rPr lang="pt-BR" baseline="0" dirty="0" smtClean="0">
                <a:sym typeface="Wingdings" pitchFamily="2" charset="2"/>
              </a:rPr>
              <a:t></a:t>
            </a:r>
            <a:r>
              <a:rPr lang="pt-BR" baseline="0" dirty="0" smtClean="0"/>
              <a:t> para ganhos = 50; para perdas=25. As regiões de ganho, no geral, abrangem 54 genes. As regiões de perda, abrangem 34 genes, ao todo. 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3854B1-3BBC-4C43-AB17-C6850AB31C86}" type="slidenum">
              <a:rPr lang="pt-BR" smtClean="0"/>
              <a:pPr/>
              <a:t>14</a:t>
            </a:fld>
            <a:endParaRPr lang="pt-B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Todos</a:t>
            </a:r>
            <a:r>
              <a:rPr lang="pt-BR" baseline="0" dirty="0" smtClean="0"/>
              <a:t> os 54 genes envolvidos em duplicações encontradas nos </a:t>
            </a:r>
            <a:r>
              <a:rPr lang="pt-BR" baseline="0" dirty="0" err="1" smtClean="0"/>
              <a:t>arrays</a:t>
            </a:r>
            <a:r>
              <a:rPr lang="pt-BR" baseline="0" dirty="0" smtClean="0"/>
              <a:t>. </a:t>
            </a:r>
          </a:p>
          <a:p>
            <a:r>
              <a:rPr lang="pt-BR" baseline="0" dirty="0" smtClean="0"/>
              <a:t>Os genes em vermelho são os potencialmente envolvidos com AVC_H, em geral relacionados com vascularidade. </a:t>
            </a:r>
          </a:p>
          <a:p>
            <a:pPr>
              <a:buFontTx/>
              <a:buChar char="-"/>
            </a:pPr>
            <a:r>
              <a:rPr lang="pt-BR" baseline="0" dirty="0" smtClean="0"/>
              <a:t>Os genes DEFB4B, DEFB103B e PRODH foram encontrados com análise no METACORE, descritos em 3 vias principais: </a:t>
            </a:r>
            <a:r>
              <a:rPr lang="pt-BR" sz="1200" b="1" dirty="0" smtClean="0">
                <a:solidFill>
                  <a:srgbClr val="FF0000"/>
                </a:solidFill>
              </a:rPr>
              <a:t>Regulação da Pressão Sanguínea; Circulação Sanguínea; Processos do Sistema Circulatório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3854B1-3BBC-4C43-AB17-C6850AB31C86}" type="slidenum">
              <a:rPr lang="pt-BR" smtClean="0"/>
              <a:pPr/>
              <a:t>15</a:t>
            </a:fld>
            <a:endParaRPr lang="pt-B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3854B1-3BBC-4C43-AB17-C6850AB31C86}" type="slidenum">
              <a:rPr lang="pt-BR" smtClean="0"/>
              <a:pPr/>
              <a:t>18</a:t>
            </a:fld>
            <a:endParaRPr lang="pt-B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Pode-se</a:t>
            </a:r>
            <a:r>
              <a:rPr lang="pt-BR" baseline="0" dirty="0" smtClean="0"/>
              <a:t> verificar que, além das </a:t>
            </a:r>
            <a:r>
              <a:rPr lang="pt-BR" baseline="0" dirty="0" err="1" smtClean="0"/>
              <a:t>defensinas</a:t>
            </a:r>
            <a:r>
              <a:rPr lang="pt-BR" baseline="0" dirty="0" smtClean="0"/>
              <a:t>, a proteína </a:t>
            </a:r>
            <a:r>
              <a:rPr lang="pt-BR" u="sng" baseline="0" dirty="0" smtClean="0"/>
              <a:t>“</a:t>
            </a:r>
            <a:r>
              <a:rPr lang="pt-BR" u="sng" baseline="0" dirty="0" err="1" smtClean="0"/>
              <a:t>Prolina</a:t>
            </a:r>
            <a:r>
              <a:rPr lang="pt-BR" u="sng" baseline="0" dirty="0" smtClean="0"/>
              <a:t> Oxidase 1”</a:t>
            </a:r>
            <a:r>
              <a:rPr lang="pt-BR" baseline="0" dirty="0" smtClean="0"/>
              <a:t> também é relacionada a essas vias!</a:t>
            </a:r>
          </a:p>
          <a:p>
            <a:r>
              <a:rPr lang="pt-BR" dirty="0" smtClean="0"/>
              <a:t>					Próximo Slide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3854B1-3BBC-4C43-AB17-C6850AB31C86}" type="slidenum">
              <a:rPr lang="pt-BR" smtClean="0"/>
              <a:pPr/>
              <a:t>20</a:t>
            </a:fld>
            <a:endParaRPr lang="pt-B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Os 34 genes identificados em regiões de perda (&gt;25 sondas). Os genes em vermelho são os identificados no METACORE (novamente).</a:t>
            </a:r>
            <a:r>
              <a:rPr lang="pt-BR" baseline="0" dirty="0" smtClean="0"/>
              <a:t> Os genes em verde são POSSIVELMENTE relacionados ao AVC, porém, não diretamente.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3854B1-3BBC-4C43-AB17-C6850AB31C86}" type="slidenum">
              <a:rPr lang="pt-BR" smtClean="0"/>
              <a:pPr/>
              <a:t>23</a:t>
            </a:fld>
            <a:endParaRPr lang="pt-B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Pode-se</a:t>
            </a:r>
            <a:r>
              <a:rPr lang="pt-BR" baseline="0" dirty="0" smtClean="0"/>
              <a:t> verificar que, além das </a:t>
            </a:r>
            <a:r>
              <a:rPr lang="pt-BR" baseline="0" dirty="0" err="1" smtClean="0"/>
              <a:t>defensinas</a:t>
            </a:r>
            <a:r>
              <a:rPr lang="pt-BR" baseline="0" dirty="0" smtClean="0"/>
              <a:t>, a proteína </a:t>
            </a:r>
            <a:r>
              <a:rPr lang="pt-BR" u="sng" baseline="0" dirty="0" smtClean="0"/>
              <a:t>“</a:t>
            </a:r>
            <a:r>
              <a:rPr lang="pt-BR" u="sng" baseline="0" dirty="0" err="1" smtClean="0"/>
              <a:t>Prolina</a:t>
            </a:r>
            <a:r>
              <a:rPr lang="pt-BR" u="sng" baseline="0" dirty="0" smtClean="0"/>
              <a:t> Oxidase 1”</a:t>
            </a:r>
            <a:r>
              <a:rPr lang="pt-BR" baseline="0" dirty="0" smtClean="0"/>
              <a:t> também é relacionada a essas vias!</a:t>
            </a:r>
          </a:p>
          <a:p>
            <a:r>
              <a:rPr lang="pt-BR" dirty="0" smtClean="0"/>
              <a:t>					Próximo Slide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3854B1-3BBC-4C43-AB17-C6850AB31C86}" type="slidenum">
              <a:rPr lang="pt-BR" smtClean="0"/>
              <a:pPr/>
              <a:t>24</a:t>
            </a:fld>
            <a:endParaRPr lang="pt-B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AutoNum type="arabicParenR"/>
            </a:pPr>
            <a:r>
              <a:rPr lang="pt-BR" baseline="0" dirty="0" smtClean="0"/>
              <a:t>O a</a:t>
            </a:r>
            <a:r>
              <a:rPr lang="pt-BR" dirty="0" smtClean="0"/>
              <a:t>lgoritmo utilizado pelo </a:t>
            </a:r>
            <a:r>
              <a:rPr lang="pt-BR" dirty="0" err="1" smtClean="0"/>
              <a:t>Benilton</a:t>
            </a:r>
            <a:r>
              <a:rPr lang="pt-BR" baseline="0" dirty="0" smtClean="0"/>
              <a:t> é</a:t>
            </a:r>
            <a:r>
              <a:rPr lang="pt-BR" dirty="0" smtClean="0"/>
              <a:t> diferente do que</a:t>
            </a:r>
            <a:r>
              <a:rPr lang="pt-BR" baseline="0" dirty="0" smtClean="0"/>
              <a:t> nós utilizamos, isso pode ser um fator para as diferenças de variantes. </a:t>
            </a:r>
          </a:p>
          <a:p>
            <a:pPr marL="228600" indent="-228600">
              <a:buAutoNum type="arabicParenR"/>
            </a:pPr>
            <a:r>
              <a:rPr lang="pt-BR" baseline="0" dirty="0" smtClean="0"/>
              <a:t>* As variantes encontradas nas análises do </a:t>
            </a:r>
            <a:r>
              <a:rPr lang="pt-BR" baseline="0" dirty="0" err="1" smtClean="0"/>
              <a:t>Benilton</a:t>
            </a:r>
            <a:r>
              <a:rPr lang="pt-BR" baseline="0" dirty="0" smtClean="0"/>
              <a:t> com os dados normais do </a:t>
            </a:r>
            <a:r>
              <a:rPr lang="pt-BR" baseline="0" dirty="0" err="1" smtClean="0"/>
              <a:t>lab</a:t>
            </a:r>
            <a:r>
              <a:rPr lang="pt-BR" baseline="0" dirty="0" smtClean="0"/>
              <a:t> não alcançaram a quantidade mínima de sondas por região (perdas&gt;25 sondas e ganhos&gt;50 sondas). Em geral, apresentavam 2-15 sondas por variante.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pt-BR" dirty="0" smtClean="0"/>
              <a:t>A variante encontrada</a:t>
            </a:r>
            <a:r>
              <a:rPr lang="pt-BR" baseline="0" dirty="0" smtClean="0"/>
              <a:t> na região </a:t>
            </a:r>
            <a:r>
              <a:rPr lang="pt-BR" b="1" baseline="0" dirty="0" smtClean="0"/>
              <a:t>do NOMO1, </a:t>
            </a:r>
            <a:r>
              <a:rPr lang="pt-BR" b="0" baseline="0" dirty="0" smtClean="0"/>
              <a:t>na nossa amostra representava um </a:t>
            </a:r>
            <a:r>
              <a:rPr lang="pt-BR" b="1" u="sng" baseline="0" dirty="0" smtClean="0"/>
              <a:t>ganho</a:t>
            </a:r>
            <a:r>
              <a:rPr lang="pt-BR" b="0" baseline="0" dirty="0" smtClean="0"/>
              <a:t>, enquanto na análise do </a:t>
            </a:r>
            <a:r>
              <a:rPr lang="pt-BR" b="0" baseline="0" dirty="0" err="1" smtClean="0"/>
              <a:t>Benilton</a:t>
            </a:r>
            <a:r>
              <a:rPr lang="pt-BR" b="0" baseline="0" dirty="0" smtClean="0"/>
              <a:t>, apresentava-se como uma </a:t>
            </a:r>
            <a:r>
              <a:rPr lang="pt-BR" b="1" u="sng" baseline="0" dirty="0" smtClean="0"/>
              <a:t>perda</a:t>
            </a:r>
            <a:r>
              <a:rPr lang="pt-BR" b="0" baseline="0" dirty="0" smtClean="0"/>
              <a:t>. Nos genes </a:t>
            </a:r>
            <a:r>
              <a:rPr lang="pt-BR" sz="1200" b="1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DEFB4B, DEFB103B</a:t>
            </a:r>
            <a:r>
              <a:rPr lang="pt-BR" sz="1200" b="0" i="0" u="none" strike="noStrike" kern="120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,</a:t>
            </a:r>
            <a:r>
              <a:rPr lang="pt-B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 durante a análise do </a:t>
            </a:r>
            <a:r>
              <a:rPr lang="pt-B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Benilton</a:t>
            </a:r>
            <a:r>
              <a:rPr lang="pt-B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, a variante encontrada foi apenas </a:t>
            </a:r>
            <a:r>
              <a:rPr lang="pt-BR" sz="1200" b="1" i="0" u="sng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uma perda</a:t>
            </a:r>
            <a:r>
              <a:rPr lang="pt-B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!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lang="pt-B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Todas as variantes na análise do </a:t>
            </a:r>
            <a:r>
              <a:rPr lang="pt-B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Benilton</a:t>
            </a:r>
            <a:r>
              <a:rPr lang="pt-B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 demonstraram um tamanho MENOR do que as variantes encontradas nos nossos </a:t>
            </a:r>
            <a:r>
              <a:rPr lang="pt-BR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arrays</a:t>
            </a:r>
            <a:r>
              <a:rPr lang="pt-BR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Arial" pitchFamily="34" charset="0"/>
              </a:rPr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endParaRPr lang="pt-BR" sz="1200" b="0" i="0" u="none" strike="noStrike" kern="1200" dirty="0" smtClean="0">
              <a:solidFill>
                <a:schemeClr val="tx1"/>
              </a:solidFill>
              <a:latin typeface="+mn-lt"/>
              <a:ea typeface="+mn-ea"/>
              <a:cs typeface="Arial" pitchFamily="34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3854B1-3BBC-4C43-AB17-C6850AB31C86}" type="slidenum">
              <a:rPr lang="pt-BR" smtClean="0">
                <a:solidFill>
                  <a:prstClr val="black"/>
                </a:solidFill>
              </a:rPr>
              <a:pPr/>
              <a:t>27</a:t>
            </a:fld>
            <a:endParaRPr lang="pt-BR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31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41672-26E4-4310-9C9F-83802DF76560}" type="datetimeFigureOut">
              <a:rPr lang="pt-BR" smtClean="0"/>
              <a:pPr/>
              <a:t>08/12/2014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71F3E-DF63-46D4-8FD1-D9B834D1660C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41672-26E4-4310-9C9F-83802DF76560}" type="datetimeFigureOut">
              <a:rPr lang="pt-BR" smtClean="0"/>
              <a:pPr/>
              <a:t>08/12/2014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71F3E-DF63-46D4-8FD1-D9B834D1660C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41672-26E4-4310-9C9F-83802DF76560}" type="datetimeFigureOut">
              <a:rPr lang="pt-BR" smtClean="0"/>
              <a:pPr/>
              <a:t>08/12/2014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71F3E-DF63-46D4-8FD1-D9B834D1660C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41672-26E4-4310-9C9F-83802DF76560}" type="datetimeFigureOut">
              <a:rPr lang="pt-BR" smtClean="0"/>
              <a:pPr/>
              <a:t>08/12/2014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71F3E-DF63-46D4-8FD1-D9B834D1660C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41672-26E4-4310-9C9F-83802DF76560}" type="datetimeFigureOut">
              <a:rPr lang="pt-BR" smtClean="0"/>
              <a:pPr/>
              <a:t>08/12/2014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71F3E-DF63-46D4-8FD1-D9B834D1660C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41672-26E4-4310-9C9F-83802DF76560}" type="datetimeFigureOut">
              <a:rPr lang="pt-BR" smtClean="0"/>
              <a:pPr/>
              <a:t>08/12/2014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71F3E-DF63-46D4-8FD1-D9B834D1660C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41672-26E4-4310-9C9F-83802DF76560}" type="datetimeFigureOut">
              <a:rPr lang="pt-BR" smtClean="0"/>
              <a:pPr/>
              <a:t>08/12/2014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71F3E-DF63-46D4-8FD1-D9B834D1660C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3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6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3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41672-26E4-4310-9C9F-83802DF76560}" type="datetimeFigureOut">
              <a:rPr lang="pt-BR" smtClean="0"/>
              <a:pPr/>
              <a:t>08/12/2014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71F3E-DF63-46D4-8FD1-D9B834D1660C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41672-26E4-4310-9C9F-83802DF76560}" type="datetimeFigureOut">
              <a:rPr lang="pt-BR" smtClean="0"/>
              <a:pPr/>
              <a:t>08/12/2014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71F3E-DF63-46D4-8FD1-D9B834D1660C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41672-26E4-4310-9C9F-83802DF76560}" type="datetimeFigureOut">
              <a:rPr lang="pt-BR" smtClean="0"/>
              <a:pPr/>
              <a:t>08/12/2014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71F3E-DF63-46D4-8FD1-D9B834D1660C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44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4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41672-26E4-4310-9C9F-83802DF76560}" type="datetimeFigureOut">
              <a:rPr lang="pt-BR" smtClean="0"/>
              <a:pPr/>
              <a:t>08/12/2014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71F3E-DF63-46D4-8FD1-D9B834D1660C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F059CA-1E07-461F-9477-F07B8C4F9925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08/12/2014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D2D404-D224-405D-8421-59B047E34EDA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013557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984F98-4860-45FC-B4E8-D1D08ACF70C3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08/12/2014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CDE6EC-876A-443A-90D5-93540FB6767A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20818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7" y="1709740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3887" y="4589465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D9F972-D76E-46A1-A872-EE23CC96C8A7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08/12/2014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88911F-28F1-4D79-9A40-711F9B2DA824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23683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29151" y="1825625"/>
            <a:ext cx="38862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18240-57C2-4530-B0D1-3E7D942315EA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08/12/2014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1828EE-16DF-4A45-B58C-36389A27CAA5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87831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365127"/>
            <a:ext cx="78867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05581E-01D4-4630-ABDE-FF72EA749867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08/12/2014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BC1B0D-8497-469D-A5D7-E9932D73FFA9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533656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3C8AC9-6BF4-461B-BA7C-C13A3872C553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08/12/2014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A104FD-CDE5-40C4-86CA-E2DD1D0E47A7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377694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1B5239-B23E-40ED-9E82-F2F7113FFF34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08/12/2014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5A8BBF-C092-4B0E-9A40-3CC2B39CB8A3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776752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7391" y="987427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653D40-7F5F-4B47-A7D7-2B3242DAFEAB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08/12/2014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AF250B-6492-48CD-ADF3-A3290A66B846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844488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2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887391" y="987427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29842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7D67E3-3417-468F-B398-86EEADC93AF1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08/12/2014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A15C54-E2DC-41CC-8CF2-CD5F8957C9FA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786372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9EE4A1-8955-476B-81BC-632AD14EB7A5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08/12/2014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B162CF-6A3E-4D73-B6CB-B0D1D35966BA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264674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111092-1549-4859-AF2C-EA69FE180DB2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08/12/2014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297306-069F-422C-9AD8-D2599C34ED6E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806956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38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60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21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681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42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03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363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2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48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CF4070-E436-4731-8BD7-0636408791C6}" type="datetimeFigureOut">
              <a:rPr lang="pt-BR" altLang="pt-BR"/>
              <a:pPr>
                <a:defRPr/>
              </a:pPr>
              <a:t>08/12/2014</a:t>
            </a:fld>
            <a:endParaRPr lang="pt-BR" alt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9273DA-3BB8-4AEF-92CA-528141D7526E}" type="slidenum">
              <a:rPr lang="pt-BR" altLang="pt-BR"/>
              <a:pPr>
                <a:defRPr/>
              </a:pPr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xmlns="" val="126363662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65A07E-0EDC-4231-A422-2C5B0831F4C5}" type="datetimeFigureOut">
              <a:rPr lang="pt-BR" altLang="pt-BR"/>
              <a:pPr>
                <a:defRPr/>
              </a:pPr>
              <a:t>08/12/2014</a:t>
            </a:fld>
            <a:endParaRPr lang="pt-BR" alt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77D316-CE3B-48EE-BF34-BE2D2D7D9AB0}" type="slidenum">
              <a:rPr lang="pt-BR" altLang="pt-BR"/>
              <a:pPr>
                <a:defRPr/>
              </a:pPr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xmlns="" val="376117189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3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22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606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212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6819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425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032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3638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2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48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05A679-838F-4712-B877-D9795C5C7FE0}" type="datetimeFigureOut">
              <a:rPr lang="pt-BR" altLang="pt-BR"/>
              <a:pPr>
                <a:defRPr/>
              </a:pPr>
              <a:t>08/12/2014</a:t>
            </a:fld>
            <a:endParaRPr lang="pt-BR" alt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9FF040-9F0E-467D-B383-D49838552F7E}" type="slidenum">
              <a:rPr lang="pt-BR" altLang="pt-BR"/>
              <a:pPr>
                <a:defRPr/>
              </a:pPr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xmlns="" val="367870835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734313-407D-4E02-9D44-D9069294330B}" type="datetimeFigureOut">
              <a:rPr lang="pt-BR" altLang="pt-BR"/>
              <a:pPr>
                <a:defRPr/>
              </a:pPr>
              <a:t>08/12/2014</a:t>
            </a:fld>
            <a:endParaRPr lang="pt-BR" alt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074ABD-2FFC-418E-8976-FFC15C1BA87E}" type="slidenum">
              <a:rPr lang="pt-BR" altLang="pt-BR"/>
              <a:pPr>
                <a:defRPr/>
              </a:pPr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xmlns="" val="11876980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62" indent="0">
              <a:buNone/>
              <a:defRPr sz="2000" b="1"/>
            </a:lvl2pPr>
            <a:lvl3pPr marL="912127" indent="0">
              <a:buNone/>
              <a:defRPr sz="1800" b="1"/>
            </a:lvl3pPr>
            <a:lvl4pPr marL="1368193" indent="0">
              <a:buNone/>
              <a:defRPr sz="1600" b="1"/>
            </a:lvl4pPr>
            <a:lvl5pPr marL="1824255" indent="0">
              <a:buNone/>
              <a:defRPr sz="1600" b="1"/>
            </a:lvl5pPr>
            <a:lvl6pPr marL="2280321" indent="0">
              <a:buNone/>
              <a:defRPr sz="1600" b="1"/>
            </a:lvl6pPr>
            <a:lvl7pPr marL="2736382" indent="0">
              <a:buNone/>
              <a:defRPr sz="1600" b="1"/>
            </a:lvl7pPr>
            <a:lvl8pPr marL="3192440" indent="0">
              <a:buNone/>
              <a:defRPr sz="1600" b="1"/>
            </a:lvl8pPr>
            <a:lvl9pPr marL="3648509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8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062" indent="0">
              <a:buNone/>
              <a:defRPr sz="2000" b="1"/>
            </a:lvl2pPr>
            <a:lvl3pPr marL="912127" indent="0">
              <a:buNone/>
              <a:defRPr sz="1800" b="1"/>
            </a:lvl3pPr>
            <a:lvl4pPr marL="1368193" indent="0">
              <a:buNone/>
              <a:defRPr sz="1600" b="1"/>
            </a:lvl4pPr>
            <a:lvl5pPr marL="1824255" indent="0">
              <a:buNone/>
              <a:defRPr sz="1600" b="1"/>
            </a:lvl5pPr>
            <a:lvl6pPr marL="2280321" indent="0">
              <a:buNone/>
              <a:defRPr sz="1600" b="1"/>
            </a:lvl6pPr>
            <a:lvl7pPr marL="2736382" indent="0">
              <a:buNone/>
              <a:defRPr sz="1600" b="1"/>
            </a:lvl7pPr>
            <a:lvl8pPr marL="3192440" indent="0">
              <a:buNone/>
              <a:defRPr sz="1600" b="1"/>
            </a:lvl8pPr>
            <a:lvl9pPr marL="3648509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1C2A16-91FB-44FA-BAFA-1DC7992A0284}" type="datetimeFigureOut">
              <a:rPr lang="pt-BR" altLang="pt-BR"/>
              <a:pPr>
                <a:defRPr/>
              </a:pPr>
              <a:t>08/12/2014</a:t>
            </a:fld>
            <a:endParaRPr lang="pt-BR" alt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26D84A-5AB2-42AD-9192-85BC1ED16BF6}" type="slidenum">
              <a:rPr lang="pt-BR" altLang="pt-BR"/>
              <a:pPr>
                <a:defRPr/>
              </a:pPr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xmlns="" val="22409091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9E486B-32E8-4240-AFE8-BD62FC6D2483}" type="datetimeFigureOut">
              <a:rPr lang="pt-BR" altLang="pt-BR"/>
              <a:pPr>
                <a:defRPr/>
              </a:pPr>
              <a:t>08/12/2014</a:t>
            </a:fld>
            <a:endParaRPr lang="pt-BR" alt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A2B565-1BA5-401F-8E9A-AF95C250BF81}" type="slidenum">
              <a:rPr lang="pt-BR" altLang="pt-BR"/>
              <a:pPr>
                <a:defRPr/>
              </a:pPr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xmlns="" val="1323271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A23FD4-2474-4D96-91A3-DE7B7BD80A68}" type="datetimeFigureOut">
              <a:rPr lang="pt-BR" altLang="pt-BR"/>
              <a:pPr>
                <a:defRPr/>
              </a:pPr>
              <a:t>08/12/2014</a:t>
            </a:fld>
            <a:endParaRPr lang="pt-BR" alt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C6EA8E-3A10-4618-99AA-DF01905454C1}" type="slidenum">
              <a:rPr lang="pt-BR" altLang="pt-BR"/>
              <a:pPr>
                <a:defRPr/>
              </a:pPr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xmlns="" val="320668328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4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7" y="27308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4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6062" indent="0">
              <a:buNone/>
              <a:defRPr sz="1200"/>
            </a:lvl2pPr>
            <a:lvl3pPr marL="912127" indent="0">
              <a:buNone/>
              <a:defRPr sz="1000"/>
            </a:lvl3pPr>
            <a:lvl4pPr marL="1368193" indent="0">
              <a:buNone/>
              <a:defRPr sz="900"/>
            </a:lvl4pPr>
            <a:lvl5pPr marL="1824255" indent="0">
              <a:buNone/>
              <a:defRPr sz="900"/>
            </a:lvl5pPr>
            <a:lvl6pPr marL="2280321" indent="0">
              <a:buNone/>
              <a:defRPr sz="900"/>
            </a:lvl6pPr>
            <a:lvl7pPr marL="2736382" indent="0">
              <a:buNone/>
              <a:defRPr sz="900"/>
            </a:lvl7pPr>
            <a:lvl8pPr marL="3192440" indent="0">
              <a:buNone/>
              <a:defRPr sz="900"/>
            </a:lvl8pPr>
            <a:lvl9pPr marL="3648509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55FEE-308C-4C57-A495-A1A93EF8C262}" type="datetimeFigureOut">
              <a:rPr lang="pt-BR" altLang="pt-BR"/>
              <a:pPr>
                <a:defRPr/>
              </a:pPr>
              <a:t>08/12/2014</a:t>
            </a:fld>
            <a:endParaRPr lang="pt-BR" alt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987956-37CB-4436-80FE-7FF0144C9951}" type="slidenum">
              <a:rPr lang="pt-BR" altLang="pt-BR"/>
              <a:pPr>
                <a:defRPr/>
              </a:pPr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xmlns="" val="236555074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6062" indent="0">
              <a:buNone/>
              <a:defRPr sz="2800"/>
            </a:lvl2pPr>
            <a:lvl3pPr marL="912127" indent="0">
              <a:buNone/>
              <a:defRPr sz="2400"/>
            </a:lvl3pPr>
            <a:lvl4pPr marL="1368193" indent="0">
              <a:buNone/>
              <a:defRPr sz="2000"/>
            </a:lvl4pPr>
            <a:lvl5pPr marL="1824255" indent="0">
              <a:buNone/>
              <a:defRPr sz="2000"/>
            </a:lvl5pPr>
            <a:lvl6pPr marL="2280321" indent="0">
              <a:buNone/>
              <a:defRPr sz="2000"/>
            </a:lvl6pPr>
            <a:lvl7pPr marL="2736382" indent="0">
              <a:buNone/>
              <a:defRPr sz="2000"/>
            </a:lvl7pPr>
            <a:lvl8pPr marL="3192440" indent="0">
              <a:buNone/>
              <a:defRPr sz="2000"/>
            </a:lvl8pPr>
            <a:lvl9pPr marL="3648509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6062" indent="0">
              <a:buNone/>
              <a:defRPr sz="1200"/>
            </a:lvl2pPr>
            <a:lvl3pPr marL="912127" indent="0">
              <a:buNone/>
              <a:defRPr sz="1000"/>
            </a:lvl3pPr>
            <a:lvl4pPr marL="1368193" indent="0">
              <a:buNone/>
              <a:defRPr sz="900"/>
            </a:lvl4pPr>
            <a:lvl5pPr marL="1824255" indent="0">
              <a:buNone/>
              <a:defRPr sz="900"/>
            </a:lvl5pPr>
            <a:lvl6pPr marL="2280321" indent="0">
              <a:buNone/>
              <a:defRPr sz="900"/>
            </a:lvl6pPr>
            <a:lvl7pPr marL="2736382" indent="0">
              <a:buNone/>
              <a:defRPr sz="900"/>
            </a:lvl7pPr>
            <a:lvl8pPr marL="3192440" indent="0">
              <a:buNone/>
              <a:defRPr sz="900"/>
            </a:lvl8pPr>
            <a:lvl9pPr marL="3648509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CD5694-C0F0-4AC7-88C5-BA16F92C828E}" type="datetimeFigureOut">
              <a:rPr lang="pt-BR" altLang="pt-BR"/>
              <a:pPr>
                <a:defRPr/>
              </a:pPr>
              <a:t>08/12/2014</a:t>
            </a:fld>
            <a:endParaRPr lang="pt-BR" alt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859A94-B899-4C28-AA4F-D4FDCFB07759}" type="slidenum">
              <a:rPr lang="pt-BR" altLang="pt-BR"/>
              <a:pPr>
                <a:defRPr/>
              </a:pPr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xmlns="" val="169346384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1C5F82-0095-4387-A91B-C5301EA5DE49}" type="datetimeFigureOut">
              <a:rPr lang="pt-BR" altLang="pt-BR"/>
              <a:pPr>
                <a:defRPr/>
              </a:pPr>
              <a:t>08/12/2014</a:t>
            </a:fld>
            <a:endParaRPr lang="pt-BR" alt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227ED0-BD67-436A-9AC3-C96BA9CBC16B}" type="slidenum">
              <a:rPr lang="pt-BR" altLang="pt-BR"/>
              <a:pPr>
                <a:defRPr/>
              </a:pPr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xmlns="" val="355908108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1" y="27466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6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DAB928-05EE-442D-A973-1399CF6266D5}" type="datetimeFigureOut">
              <a:rPr lang="pt-BR" altLang="pt-BR"/>
              <a:pPr>
                <a:defRPr/>
              </a:pPr>
              <a:t>08/12/2014</a:t>
            </a:fld>
            <a:endParaRPr lang="pt-BR" alt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alt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DD1FEC-4627-4852-A8C2-695E89520496}" type="slidenum">
              <a:rPr lang="pt-BR" altLang="pt-BR"/>
              <a:pPr>
                <a:defRPr/>
              </a:pPr>
              <a:t>‹#›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xmlns="" val="399982251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41672-26E4-4310-9C9F-83802DF76560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08/12/2014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71F3E-DF63-46D4-8FD1-D9B834D1660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7137579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41672-26E4-4310-9C9F-83802DF76560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08/12/2014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71F3E-DF63-46D4-8FD1-D9B834D1660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94930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41672-26E4-4310-9C9F-83802DF76560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08/12/2014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71F3E-DF63-46D4-8FD1-D9B834D1660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9543384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41672-26E4-4310-9C9F-83802DF76560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08/12/2014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71F3E-DF63-46D4-8FD1-D9B834D1660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9968214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41672-26E4-4310-9C9F-83802DF76560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08/12/2014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71F3E-DF63-46D4-8FD1-D9B834D1660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2161698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41672-26E4-4310-9C9F-83802DF76560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08/12/2014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71F3E-DF63-46D4-8FD1-D9B834D1660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5055300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41672-26E4-4310-9C9F-83802DF76560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08/12/2014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71F3E-DF63-46D4-8FD1-D9B834D1660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9050887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41672-26E4-4310-9C9F-83802DF76560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08/12/2014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71F3E-DF63-46D4-8FD1-D9B834D1660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2889113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41672-26E4-4310-9C9F-83802DF76560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08/12/2014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71F3E-DF63-46D4-8FD1-D9B834D1660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998875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41672-26E4-4310-9C9F-83802DF76560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08/12/2014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71F3E-DF63-46D4-8FD1-D9B834D1660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2491009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C41672-26E4-4310-9C9F-83802DF76560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08/12/2014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871F3E-DF63-46D4-8FD1-D9B834D1660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69164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C41672-26E4-4310-9C9F-83802DF76560}" type="datetimeFigureOut">
              <a:rPr lang="pt-BR" smtClean="0"/>
              <a:pPr/>
              <a:t>08/12/2014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6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871F3E-DF63-46D4-8FD1-D9B834D1660C}" type="slidenum">
              <a:rPr lang="pt-BR" smtClean="0"/>
              <a:pPr/>
              <a:t>‹#›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628650" y="365127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 texto mestre</a:t>
            </a:r>
          </a:p>
          <a:p>
            <a:pPr lvl="1"/>
            <a:r>
              <a:rPr lang="pt-BR" altLang="pt-BR" smtClean="0"/>
              <a:t>Segundo nível</a:t>
            </a:r>
          </a:p>
          <a:p>
            <a:pPr lvl="2"/>
            <a:r>
              <a:rPr lang="pt-BR" altLang="pt-BR" smtClean="0"/>
              <a:t>Terceiro nível</a:t>
            </a:r>
          </a:p>
          <a:p>
            <a:pPr lvl="3"/>
            <a:r>
              <a:rPr lang="pt-BR" altLang="pt-BR" smtClean="0"/>
              <a:t>Quarto nível</a:t>
            </a:r>
          </a:p>
          <a:p>
            <a:pPr lvl="4"/>
            <a:r>
              <a:rPr lang="pt-BR" altLang="pt-BR" smtClean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28650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4993F7A-08AA-4402-B1DF-E0F0CED6EFE8}" type="datetimeFigureOut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08/12/2014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028951" y="6356352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457951" y="6356352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F582262-9167-4EA6-B584-5111A67679D0}" type="slidenum">
              <a:rPr lang="pt-B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2033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203" tIns="45604" rIns="91203" bIns="4560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 estilo do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203" tIns="45604" rIns="91203" bIns="4560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smtClean="0"/>
              <a:t>Clique para editar os estilos do texto mestre</a:t>
            </a:r>
          </a:p>
          <a:p>
            <a:pPr lvl="1"/>
            <a:r>
              <a:rPr lang="pt-BR" altLang="pt-BR" smtClean="0"/>
              <a:t>Segundo nível</a:t>
            </a:r>
          </a:p>
          <a:p>
            <a:pPr lvl="2"/>
            <a:r>
              <a:rPr lang="pt-BR" altLang="pt-BR" smtClean="0"/>
              <a:t>Terceiro nível</a:t>
            </a:r>
          </a:p>
          <a:p>
            <a:pPr lvl="3"/>
            <a:r>
              <a:rPr lang="pt-BR" altLang="pt-BR" smtClean="0"/>
              <a:t>Quarto nível</a:t>
            </a:r>
          </a:p>
          <a:p>
            <a:pPr lvl="4"/>
            <a:r>
              <a:rPr lang="pt-BR" altLang="pt-BR" smtClean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203" tIns="45604" rIns="91203" bIns="45604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84A0F2C-59B4-49FC-BED5-18596BEF9765}" type="datetimeFigureOut">
              <a:rPr lang="pt-BR" altLang="pt-B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08/12/2014</a:t>
            </a:fld>
            <a:endParaRPr lang="pt-BR" altLang="pt-BR">
              <a:cs typeface="Arial" charset="0"/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203" tIns="45604" rIns="91203" bIns="45604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pt-BR" altLang="pt-BR">
              <a:cs typeface="Arial" charset="0"/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203" tIns="45604" rIns="91203" bIns="45604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7E66244-BA0B-45EA-894D-FD1092F13A41}" type="slidenum">
              <a:rPr lang="pt-BR" altLang="pt-BR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pt-BR" altLang="pt-BR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2907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6062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2127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68193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4255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39725" indent="-33972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25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38238" indent="-22542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3850" indent="-22542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1050" indent="-22542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08351" indent="-228031" algn="l" defTabSz="91212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4416" indent="-228031" algn="l" defTabSz="91212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0479" indent="-228031" algn="l" defTabSz="91212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76543" indent="-228031" algn="l" defTabSz="91212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212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062" algn="l" defTabSz="91212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2127" algn="l" defTabSz="91212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193" algn="l" defTabSz="91212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4255" algn="l" defTabSz="91212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0321" algn="l" defTabSz="91212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36382" algn="l" defTabSz="91212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2440" algn="l" defTabSz="91212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48509" algn="l" defTabSz="91212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C41672-26E4-4310-9C9F-83802DF76560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08/12/2014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871F3E-DF63-46D4-8FD1-D9B834D1660C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76167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1.xls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comments" Target="../comments/comment1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5.png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png"/><Relationship Id="rId5" Type="http://schemas.openxmlformats.org/officeDocument/2006/relationships/image" Target="../media/image9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42910" y="1285864"/>
            <a:ext cx="7772400" cy="1470025"/>
          </a:xfrm>
        </p:spPr>
        <p:txBody>
          <a:bodyPr/>
          <a:lstStyle/>
          <a:p>
            <a:r>
              <a:rPr lang="en-US" b="1" i="1" dirty="0" smtClean="0"/>
              <a:t>Searching For CNVs in Patients with Hemorrhagic Stroke</a:t>
            </a:r>
            <a:endParaRPr lang="pt-BR" i="1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57291" y="3214686"/>
            <a:ext cx="7358114" cy="3429024"/>
          </a:xfrm>
        </p:spPr>
        <p:txBody>
          <a:bodyPr>
            <a:noAutofit/>
          </a:bodyPr>
          <a:lstStyle/>
          <a:p>
            <a:pPr algn="r"/>
            <a:endParaRPr lang="pt-BR" sz="24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r"/>
            <a:r>
              <a:rPr lang="pt-BR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pt-BR" sz="2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Iscia</a:t>
            </a:r>
            <a:r>
              <a:rPr lang="pt-BR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Lopes-</a:t>
            </a:r>
            <a:r>
              <a:rPr lang="pt-BR" sz="28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Cendes</a:t>
            </a:r>
            <a:r>
              <a:rPr lang="pt-BR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M.D., Ph.D.</a:t>
            </a:r>
          </a:p>
          <a:p>
            <a:pPr algn="r"/>
            <a:r>
              <a:rPr lang="pt-BR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Professor</a:t>
            </a:r>
            <a:endParaRPr lang="pt-BR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r"/>
            <a:r>
              <a:rPr lang="pt-BR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 </a:t>
            </a:r>
          </a:p>
          <a:p>
            <a:pPr lvl="0" algn="r"/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Department of 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Medical Genetics </a:t>
            </a:r>
          </a:p>
          <a:p>
            <a:pPr lvl="0" algn="r"/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School 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of Medical 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Sciences </a:t>
            </a:r>
          </a:p>
          <a:p>
            <a:pPr lvl="0" algn="r"/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University 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of Campinas – 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UNICAMP</a:t>
            </a:r>
          </a:p>
          <a:p>
            <a:pPr lvl="0" algn="r"/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Campinas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SP, Brazil</a:t>
            </a:r>
            <a:endParaRPr lang="pt-BR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algn="r"/>
            <a:endParaRPr lang="pt-BR" sz="2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4" name="Picture 20" descr="http://upload.wikimedia.org/wikipedia/pt/d/d1/Logo_Unicam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" y="-1"/>
            <a:ext cx="1000100" cy="960966"/>
          </a:xfrm>
          <a:prstGeom prst="rect">
            <a:avLst/>
          </a:prstGeom>
          <a:noFill/>
        </p:spPr>
      </p:pic>
      <p:pic>
        <p:nvPicPr>
          <p:cNvPr id="5" name="Picture 22" descr="http://www.brainn.org.br/wp-content/uploads/2014/08/Programa%C3%A7%C3%A3o-Semana-Epilepsia-20141.jpg"/>
          <p:cNvPicPr>
            <a:picLocks noChangeAspect="1" noChangeArrowheads="1"/>
          </p:cNvPicPr>
          <p:nvPr/>
        </p:nvPicPr>
        <p:blipFill>
          <a:blip r:embed="rId3" cstate="print"/>
          <a:srcRect l="26146" t="87438" r="51979" b="6308"/>
          <a:stretch>
            <a:fillRect/>
          </a:stretch>
        </p:blipFill>
        <p:spPr bwMode="auto">
          <a:xfrm>
            <a:off x="7215207" y="42845"/>
            <a:ext cx="1857388" cy="74295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1143000"/>
          </a:xfrm>
        </p:spPr>
        <p:txBody>
          <a:bodyPr/>
          <a:lstStyle/>
          <a:p>
            <a:r>
              <a:rPr lang="en-US" b="1" dirty="0" smtClean="0"/>
              <a:t>Copy Number Variations (CNVs)</a:t>
            </a:r>
            <a:endParaRPr lang="en-US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214974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Contain &gt;1 kb deletions or duplications of DNA.</a:t>
            </a:r>
          </a:p>
          <a:p>
            <a:pPr algn="just"/>
            <a:r>
              <a:rPr lang="en-US" dirty="0"/>
              <a:t>CNVs </a:t>
            </a:r>
            <a:r>
              <a:rPr lang="en-US" dirty="0" smtClean="0"/>
              <a:t>are the </a:t>
            </a:r>
            <a:r>
              <a:rPr lang="en-US" dirty="0"/>
              <a:t>most common type of variation occurring in the human genome</a:t>
            </a:r>
            <a:r>
              <a:rPr lang="en-US" dirty="0" smtClean="0"/>
              <a:t>.</a:t>
            </a:r>
          </a:p>
          <a:p>
            <a:r>
              <a:rPr lang="en-US" dirty="0" smtClean="0"/>
              <a:t>Cause significant changes in gene expression due to variation in the number of gene copies present or disruption in gene(s) sequences. </a:t>
            </a:r>
          </a:p>
          <a:p>
            <a:r>
              <a:rPr lang="en-US" dirty="0" smtClean="0"/>
              <a:t>CNVs can contain zero, one, or many genes and have been increasingly recognized as an important source of both normal genetic variation and pathogenic mutations.</a:t>
            </a:r>
          </a:p>
          <a:p>
            <a:pPr lvl="4"/>
            <a:endParaRPr lang="pt-BR" dirty="0" smtClean="0"/>
          </a:p>
          <a:p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3929058" y="6357958"/>
            <a:ext cx="51348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Mefford</a:t>
            </a: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HC. </a:t>
            </a:r>
            <a:r>
              <a:rPr lang="sv-S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 Genet Med Rep (2014) 2:162–167</a:t>
            </a:r>
            <a:r>
              <a:rPr lang="pt-B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aixaDeTexto 1"/>
          <p:cNvSpPr txBox="1">
            <a:spLocks noChangeArrowheads="1"/>
          </p:cNvSpPr>
          <p:nvPr/>
        </p:nvSpPr>
        <p:spPr bwMode="auto">
          <a:xfrm>
            <a:off x="566739" y="449264"/>
            <a:ext cx="370518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pt-BR" altLang="pt-BR" b="1" smtClean="0">
                <a:solidFill>
                  <a:prstClr val="black"/>
                </a:solidFill>
                <a:cs typeface="Arial" charset="0"/>
              </a:rPr>
              <a:t>Joinville </a:t>
            </a:r>
            <a:r>
              <a:rPr lang="en-US" altLang="pt-BR" b="1" smtClean="0">
                <a:solidFill>
                  <a:prstClr val="black"/>
                </a:solidFill>
                <a:cs typeface="Arial" charset="0"/>
              </a:rPr>
              <a:t>Stroke Registry</a:t>
            </a:r>
          </a:p>
        </p:txBody>
      </p:sp>
      <p:sp>
        <p:nvSpPr>
          <p:cNvPr id="3075" name="CaixaDeTexto 2"/>
          <p:cNvSpPr txBox="1">
            <a:spLocks noChangeArrowheads="1"/>
          </p:cNvSpPr>
          <p:nvPr/>
        </p:nvSpPr>
        <p:spPr bwMode="auto">
          <a:xfrm>
            <a:off x="487636" y="2718229"/>
            <a:ext cx="614482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pt-BR" sz="2400" dirty="0" smtClean="0">
                <a:solidFill>
                  <a:prstClr val="black"/>
                </a:solidFill>
                <a:cs typeface="Arial" charset="0"/>
              </a:rPr>
              <a:t>- Ongoing population-based registry since 2005.</a:t>
            </a:r>
          </a:p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pt-BR" altLang="pt-BR" sz="2400" dirty="0" smtClean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3076" name="CaixaDeTexto 3"/>
          <p:cNvSpPr txBox="1">
            <a:spLocks noChangeArrowheads="1"/>
          </p:cNvSpPr>
          <p:nvPr/>
        </p:nvSpPr>
        <p:spPr bwMode="auto">
          <a:xfrm>
            <a:off x="527450" y="3133728"/>
            <a:ext cx="750070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pt-BR" sz="2400" dirty="0" smtClean="0">
                <a:solidFill>
                  <a:prstClr val="black"/>
                </a:solidFill>
                <a:cs typeface="Arial" charset="0"/>
              </a:rPr>
              <a:t>- Demographic, clinical ( CV risk factors + NIH, TOAST, OCSP </a:t>
            </a:r>
          </a:p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pt-BR" sz="2400" dirty="0" smtClean="0">
                <a:solidFill>
                  <a:prstClr val="black"/>
                </a:solidFill>
                <a:cs typeface="Arial" charset="0"/>
              </a:rPr>
              <a:t>and Rankin scales)</a:t>
            </a:r>
          </a:p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pt-BR" sz="2400" dirty="0" smtClean="0">
                <a:solidFill>
                  <a:prstClr val="black"/>
                </a:solidFill>
                <a:cs typeface="Arial" charset="0"/>
              </a:rPr>
              <a:t>- Telephone follow-up for 5 five years</a:t>
            </a:r>
          </a:p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pt-BR" sz="2400" dirty="0" smtClean="0">
                <a:solidFill>
                  <a:prstClr val="black"/>
                </a:solidFill>
                <a:cs typeface="Arial" charset="0"/>
              </a:rPr>
              <a:t>- Imaging bank (all cases with cranial CT; 25% with MRI)</a:t>
            </a:r>
          </a:p>
        </p:txBody>
      </p:sp>
      <p:sp>
        <p:nvSpPr>
          <p:cNvPr id="3078" name="CaixaDeTexto 5"/>
          <p:cNvSpPr txBox="1">
            <a:spLocks noChangeArrowheads="1"/>
          </p:cNvSpPr>
          <p:nvPr/>
        </p:nvSpPr>
        <p:spPr bwMode="auto">
          <a:xfrm>
            <a:off x="506016" y="5341942"/>
            <a:ext cx="57258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pt-BR" sz="2400" dirty="0" smtClean="0">
                <a:solidFill>
                  <a:prstClr val="black"/>
                </a:solidFill>
                <a:cs typeface="Arial" charset="0"/>
              </a:rPr>
              <a:t>- 3  research-nurses / 6 h / day; </a:t>
            </a:r>
          </a:p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pt-BR" sz="2400" dirty="0" smtClean="0">
                <a:solidFill>
                  <a:prstClr val="black"/>
                </a:solidFill>
                <a:cs typeface="Arial" charset="0"/>
              </a:rPr>
              <a:t>WHO Steps and </a:t>
            </a:r>
            <a:r>
              <a:rPr lang="en-US" altLang="pt-BR" sz="2400" dirty="0" err="1" smtClean="0">
                <a:solidFill>
                  <a:prstClr val="black"/>
                </a:solidFill>
                <a:cs typeface="Arial" charset="0"/>
              </a:rPr>
              <a:t>Warlow</a:t>
            </a:r>
            <a:r>
              <a:rPr lang="en-US" altLang="pt-BR" sz="2400" dirty="0" smtClean="0">
                <a:solidFill>
                  <a:prstClr val="black"/>
                </a:solidFill>
                <a:cs typeface="Arial" charset="0"/>
              </a:rPr>
              <a:t> and </a:t>
            </a:r>
            <a:r>
              <a:rPr lang="en-US" altLang="pt-BR" sz="2400" dirty="0" err="1" smtClean="0">
                <a:solidFill>
                  <a:prstClr val="black"/>
                </a:solidFill>
                <a:cs typeface="Arial" charset="0"/>
              </a:rPr>
              <a:t>Sudlow</a:t>
            </a:r>
            <a:r>
              <a:rPr lang="en-US" altLang="pt-BR" sz="2400" dirty="0" smtClean="0">
                <a:solidFill>
                  <a:prstClr val="black"/>
                </a:solidFill>
                <a:cs typeface="Arial" charset="0"/>
              </a:rPr>
              <a:t> criteria</a:t>
            </a:r>
          </a:p>
        </p:txBody>
      </p:sp>
      <p:graphicFrame>
        <p:nvGraphicFramePr>
          <p:cNvPr id="3079" name="Object 23"/>
          <p:cNvGraphicFramePr>
            <a:graphicFrameLocks/>
          </p:cNvGraphicFramePr>
          <p:nvPr/>
        </p:nvGraphicFramePr>
        <p:xfrm>
          <a:off x="5811443" y="168275"/>
          <a:ext cx="3088481" cy="2965450"/>
        </p:xfrm>
        <a:graphic>
          <a:graphicData uri="http://schemas.openxmlformats.org/presentationml/2006/ole">
            <p:oleObj spid="_x0000_s1077" r:id="rId3" imgW="8236410" imgH="5285690" progId="Excel.Sheet.8">
              <p:embed/>
            </p:oleObj>
          </a:graphicData>
        </a:graphic>
      </p:graphicFrame>
      <p:sp>
        <p:nvSpPr>
          <p:cNvPr id="3080" name="CaixaDeTexto 5"/>
          <p:cNvSpPr txBox="1">
            <a:spLocks noChangeArrowheads="1"/>
          </p:cNvSpPr>
          <p:nvPr/>
        </p:nvSpPr>
        <p:spPr bwMode="auto">
          <a:xfrm flipH="1">
            <a:off x="7502130" y="1389067"/>
            <a:ext cx="1191815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pt-BR" altLang="pt-BR" sz="1100" smtClean="0">
                <a:solidFill>
                  <a:prstClr val="black"/>
                </a:solidFill>
                <a:latin typeface="Arial" charset="0"/>
                <a:cs typeface="Arial" charset="0"/>
              </a:rPr>
              <a:t>2005-6</a:t>
            </a:r>
          </a:p>
        </p:txBody>
      </p:sp>
      <p:sp>
        <p:nvSpPr>
          <p:cNvPr id="3081" name="CaixaDeTexto 6"/>
          <p:cNvSpPr txBox="1">
            <a:spLocks noChangeArrowheads="1"/>
          </p:cNvSpPr>
          <p:nvPr/>
        </p:nvSpPr>
        <p:spPr bwMode="auto">
          <a:xfrm>
            <a:off x="7609285" y="2157416"/>
            <a:ext cx="65114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pt-BR" altLang="pt-BR" sz="1000" smtClean="0">
                <a:solidFill>
                  <a:prstClr val="black"/>
                </a:solidFill>
                <a:latin typeface="Arial" charset="0"/>
                <a:cs typeface="Arial" charset="0"/>
              </a:rPr>
              <a:t>2010-11</a:t>
            </a:r>
          </a:p>
        </p:txBody>
      </p:sp>
      <p:sp>
        <p:nvSpPr>
          <p:cNvPr id="3082" name="CaixaDeTexto 17"/>
          <p:cNvSpPr txBox="1">
            <a:spLocks noChangeArrowheads="1"/>
          </p:cNvSpPr>
          <p:nvPr/>
        </p:nvSpPr>
        <p:spPr bwMode="auto">
          <a:xfrm>
            <a:off x="7729538" y="2987676"/>
            <a:ext cx="143539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pt-BR" sz="1600" smtClean="0">
                <a:solidFill>
                  <a:prstClr val="black"/>
                </a:solidFill>
                <a:cs typeface="Arial" charset="0"/>
              </a:rPr>
              <a:t>Unplished data</a:t>
            </a:r>
          </a:p>
        </p:txBody>
      </p:sp>
      <p:pic>
        <p:nvPicPr>
          <p:cNvPr id="3083" name="Picture 2" descr="C:\Users\user\Pictures\joinvill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9606" y="1120779"/>
            <a:ext cx="1839516" cy="96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674536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"/>
          <p:cNvSpPr txBox="1">
            <a:spLocks noChangeArrowheads="1"/>
          </p:cNvSpPr>
          <p:nvPr/>
        </p:nvSpPr>
        <p:spPr bwMode="auto">
          <a:xfrm>
            <a:off x="611188" y="404813"/>
            <a:ext cx="6546850" cy="3540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9768" tIns="44886" rIns="89768" bIns="44886">
            <a:spAutoFit/>
          </a:bodyPr>
          <a:lstStyle/>
          <a:p>
            <a:pPr fontAlgn="base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tabLst>
                <a:tab pos="0" algn="l"/>
                <a:tab pos="446561" algn="l"/>
                <a:tab pos="894709" algn="l"/>
                <a:tab pos="1342855" algn="l"/>
                <a:tab pos="1791005" algn="l"/>
                <a:tab pos="2239146" algn="l"/>
                <a:tab pos="2687295" algn="l"/>
                <a:tab pos="3135440" algn="l"/>
                <a:tab pos="3583587" algn="l"/>
                <a:tab pos="4031730" algn="l"/>
                <a:tab pos="4479878" algn="l"/>
                <a:tab pos="4928024" algn="l"/>
                <a:tab pos="5376175" algn="l"/>
                <a:tab pos="5824315" algn="l"/>
                <a:tab pos="6272460" algn="l"/>
                <a:tab pos="6720607" algn="l"/>
                <a:tab pos="7168756" algn="l"/>
                <a:tab pos="7616896" algn="l"/>
                <a:tab pos="8065045" algn="l"/>
                <a:tab pos="8513193" algn="l"/>
                <a:tab pos="8961337" algn="l"/>
              </a:tabLst>
              <a:defRPr/>
            </a:pPr>
            <a:r>
              <a:rPr lang="en-GB" b="1" dirty="0">
                <a:solidFill>
                  <a:prstClr val="black"/>
                </a:solidFill>
                <a:cs typeface="Arial Unicode MS" charset="0"/>
              </a:rPr>
              <a:t>Ischemic (TOAST), hemorrhagic and SAH distribution</a:t>
            </a:r>
          </a:p>
        </p:txBody>
      </p:sp>
      <p:sp>
        <p:nvSpPr>
          <p:cNvPr id="6" name="Forma livre 5"/>
          <p:cNvSpPr/>
          <p:nvPr/>
        </p:nvSpPr>
        <p:spPr>
          <a:xfrm>
            <a:off x="2195513" y="4005263"/>
            <a:ext cx="2305050" cy="431800"/>
          </a:xfrm>
          <a:custGeom>
            <a:avLst/>
            <a:gdLst>
              <a:gd name="connsiteX0" fmla="*/ 0 w 8787826"/>
              <a:gd name="connsiteY0" fmla="*/ 97622 h 976217"/>
              <a:gd name="connsiteX1" fmla="*/ 97622 w 8787826"/>
              <a:gd name="connsiteY1" fmla="*/ 0 h 976217"/>
              <a:gd name="connsiteX2" fmla="*/ 8690204 w 8787826"/>
              <a:gd name="connsiteY2" fmla="*/ 0 h 976217"/>
              <a:gd name="connsiteX3" fmla="*/ 8787826 w 8787826"/>
              <a:gd name="connsiteY3" fmla="*/ 97622 h 976217"/>
              <a:gd name="connsiteX4" fmla="*/ 8787826 w 8787826"/>
              <a:gd name="connsiteY4" fmla="*/ 878595 h 976217"/>
              <a:gd name="connsiteX5" fmla="*/ 8690204 w 8787826"/>
              <a:gd name="connsiteY5" fmla="*/ 976217 h 976217"/>
              <a:gd name="connsiteX6" fmla="*/ 97622 w 8787826"/>
              <a:gd name="connsiteY6" fmla="*/ 976217 h 976217"/>
              <a:gd name="connsiteX7" fmla="*/ 0 w 8787826"/>
              <a:gd name="connsiteY7" fmla="*/ 878595 h 976217"/>
              <a:gd name="connsiteX8" fmla="*/ 0 w 8787826"/>
              <a:gd name="connsiteY8" fmla="*/ 97622 h 976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787826" h="976217">
                <a:moveTo>
                  <a:pt x="0" y="97622"/>
                </a:moveTo>
                <a:cubicBezTo>
                  <a:pt x="0" y="43707"/>
                  <a:pt x="43707" y="0"/>
                  <a:pt x="97622" y="0"/>
                </a:cubicBezTo>
                <a:lnTo>
                  <a:pt x="8690204" y="0"/>
                </a:lnTo>
                <a:cubicBezTo>
                  <a:pt x="8744119" y="0"/>
                  <a:pt x="8787826" y="43707"/>
                  <a:pt x="8787826" y="97622"/>
                </a:cubicBezTo>
                <a:lnTo>
                  <a:pt x="8787826" y="878595"/>
                </a:lnTo>
                <a:cubicBezTo>
                  <a:pt x="8787826" y="932510"/>
                  <a:pt x="8744119" y="976217"/>
                  <a:pt x="8690204" y="976217"/>
                </a:cubicBezTo>
                <a:lnTo>
                  <a:pt x="97622" y="976217"/>
                </a:lnTo>
                <a:cubicBezTo>
                  <a:pt x="43707" y="976217"/>
                  <a:pt x="0" y="932510"/>
                  <a:pt x="0" y="878595"/>
                </a:cubicBezTo>
                <a:lnTo>
                  <a:pt x="0" y="97622"/>
                </a:lnTo>
                <a:close/>
              </a:path>
            </a:pathLst>
          </a:custGeom>
          <a:solidFill>
            <a:srgbClr val="92D050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88143" tIns="188143" rIns="188143" bIns="188143" spcCol="1270" anchor="ctr"/>
          <a:lstStyle/>
          <a:p>
            <a:pPr algn="ctr" defTabSz="1862259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dirty="0">
                <a:solidFill>
                  <a:prstClr val="black"/>
                </a:solidFill>
                <a:cs typeface="Arial" pitchFamily="34" charset="0"/>
              </a:rPr>
              <a:t>Hemorrhagic:</a:t>
            </a:r>
            <a:r>
              <a:rPr lang="pt-BR" dirty="0">
                <a:solidFill>
                  <a:prstClr val="black"/>
                </a:solidFill>
                <a:cs typeface="Arial" pitchFamily="34" charset="0"/>
              </a:rPr>
              <a:t>  92</a:t>
            </a:r>
          </a:p>
        </p:txBody>
      </p:sp>
      <p:sp>
        <p:nvSpPr>
          <p:cNvPr id="9" name="Forma livre 8"/>
          <p:cNvSpPr/>
          <p:nvPr/>
        </p:nvSpPr>
        <p:spPr>
          <a:xfrm>
            <a:off x="2124075" y="4868863"/>
            <a:ext cx="3240088" cy="431800"/>
          </a:xfrm>
          <a:custGeom>
            <a:avLst/>
            <a:gdLst>
              <a:gd name="connsiteX0" fmla="*/ 0 w 4812710"/>
              <a:gd name="connsiteY0" fmla="*/ 83737 h 837374"/>
              <a:gd name="connsiteX1" fmla="*/ 83737 w 4812710"/>
              <a:gd name="connsiteY1" fmla="*/ 0 h 837374"/>
              <a:gd name="connsiteX2" fmla="*/ 4728973 w 4812710"/>
              <a:gd name="connsiteY2" fmla="*/ 0 h 837374"/>
              <a:gd name="connsiteX3" fmla="*/ 4812710 w 4812710"/>
              <a:gd name="connsiteY3" fmla="*/ 83737 h 837374"/>
              <a:gd name="connsiteX4" fmla="*/ 4812710 w 4812710"/>
              <a:gd name="connsiteY4" fmla="*/ 753637 h 837374"/>
              <a:gd name="connsiteX5" fmla="*/ 4728973 w 4812710"/>
              <a:gd name="connsiteY5" fmla="*/ 837374 h 837374"/>
              <a:gd name="connsiteX6" fmla="*/ 83737 w 4812710"/>
              <a:gd name="connsiteY6" fmla="*/ 837374 h 837374"/>
              <a:gd name="connsiteX7" fmla="*/ 0 w 4812710"/>
              <a:gd name="connsiteY7" fmla="*/ 753637 h 837374"/>
              <a:gd name="connsiteX8" fmla="*/ 0 w 4812710"/>
              <a:gd name="connsiteY8" fmla="*/ 83737 h 837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12710" h="837374">
                <a:moveTo>
                  <a:pt x="0" y="83737"/>
                </a:moveTo>
                <a:cubicBezTo>
                  <a:pt x="0" y="37490"/>
                  <a:pt x="37490" y="0"/>
                  <a:pt x="83737" y="0"/>
                </a:cubicBezTo>
                <a:lnTo>
                  <a:pt x="4728973" y="0"/>
                </a:lnTo>
                <a:cubicBezTo>
                  <a:pt x="4775220" y="0"/>
                  <a:pt x="4812710" y="37490"/>
                  <a:pt x="4812710" y="83737"/>
                </a:cubicBezTo>
                <a:lnTo>
                  <a:pt x="4812710" y="753637"/>
                </a:lnTo>
                <a:cubicBezTo>
                  <a:pt x="4812710" y="799884"/>
                  <a:pt x="4775220" y="837374"/>
                  <a:pt x="4728973" y="837374"/>
                </a:cubicBezTo>
                <a:lnTo>
                  <a:pt x="83737" y="837374"/>
                </a:lnTo>
                <a:cubicBezTo>
                  <a:pt x="37490" y="837374"/>
                  <a:pt x="0" y="799884"/>
                  <a:pt x="0" y="753637"/>
                </a:cubicBezTo>
                <a:lnTo>
                  <a:pt x="0" y="83737"/>
                </a:lnTo>
                <a:close/>
              </a:path>
            </a:pathLst>
          </a:custGeom>
          <a:solidFill>
            <a:srgbClr val="92D050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shade val="60000"/>
              <a:hueOff val="0"/>
              <a:satOff val="0"/>
              <a:lumOff val="0"/>
              <a:alphaOff val="0"/>
            </a:schemeClr>
          </a:fillRef>
          <a:effectRef idx="2">
            <a:schemeClr val="accent2">
              <a:shade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6676" tIns="96676" rIns="96676" bIns="96676" anchor="ctr"/>
          <a:lstStyle/>
          <a:p>
            <a:pPr defTabSz="842438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pt-BR" altLang="pt-BR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rPr>
              <a:t>Sub-arachnoid hemorrhagae: 33</a:t>
            </a:r>
            <a:endParaRPr lang="pt-BR" altLang="pt-BR" sz="2000">
              <a:solidFill>
                <a:prstClr val="black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1" name="Forma livre 10"/>
          <p:cNvSpPr/>
          <p:nvPr/>
        </p:nvSpPr>
        <p:spPr>
          <a:xfrm>
            <a:off x="4787900" y="2492375"/>
            <a:ext cx="2868613" cy="276225"/>
          </a:xfrm>
          <a:custGeom>
            <a:avLst/>
            <a:gdLst>
              <a:gd name="connsiteX0" fmla="*/ 0 w 4812710"/>
              <a:gd name="connsiteY0" fmla="*/ 83737 h 837374"/>
              <a:gd name="connsiteX1" fmla="*/ 83737 w 4812710"/>
              <a:gd name="connsiteY1" fmla="*/ 0 h 837374"/>
              <a:gd name="connsiteX2" fmla="*/ 4728973 w 4812710"/>
              <a:gd name="connsiteY2" fmla="*/ 0 h 837374"/>
              <a:gd name="connsiteX3" fmla="*/ 4812710 w 4812710"/>
              <a:gd name="connsiteY3" fmla="*/ 83737 h 837374"/>
              <a:gd name="connsiteX4" fmla="*/ 4812710 w 4812710"/>
              <a:gd name="connsiteY4" fmla="*/ 753637 h 837374"/>
              <a:gd name="connsiteX5" fmla="*/ 4728973 w 4812710"/>
              <a:gd name="connsiteY5" fmla="*/ 837374 h 837374"/>
              <a:gd name="connsiteX6" fmla="*/ 83737 w 4812710"/>
              <a:gd name="connsiteY6" fmla="*/ 837374 h 837374"/>
              <a:gd name="connsiteX7" fmla="*/ 0 w 4812710"/>
              <a:gd name="connsiteY7" fmla="*/ 753637 h 837374"/>
              <a:gd name="connsiteX8" fmla="*/ 0 w 4812710"/>
              <a:gd name="connsiteY8" fmla="*/ 83737 h 837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12710" h="837374">
                <a:moveTo>
                  <a:pt x="0" y="83737"/>
                </a:moveTo>
                <a:cubicBezTo>
                  <a:pt x="0" y="37490"/>
                  <a:pt x="37490" y="0"/>
                  <a:pt x="83737" y="0"/>
                </a:cubicBezTo>
                <a:lnTo>
                  <a:pt x="4728973" y="0"/>
                </a:lnTo>
                <a:cubicBezTo>
                  <a:pt x="4775220" y="0"/>
                  <a:pt x="4812710" y="37490"/>
                  <a:pt x="4812710" y="83737"/>
                </a:cubicBezTo>
                <a:lnTo>
                  <a:pt x="4812710" y="753637"/>
                </a:lnTo>
                <a:cubicBezTo>
                  <a:pt x="4812710" y="799884"/>
                  <a:pt x="4775220" y="837374"/>
                  <a:pt x="4728973" y="837374"/>
                </a:cubicBezTo>
                <a:lnTo>
                  <a:pt x="83737" y="837374"/>
                </a:lnTo>
                <a:cubicBezTo>
                  <a:pt x="37490" y="837374"/>
                  <a:pt x="0" y="799884"/>
                  <a:pt x="0" y="753637"/>
                </a:cubicBezTo>
                <a:lnTo>
                  <a:pt x="0" y="83737"/>
                </a:lnTo>
                <a:close/>
              </a:path>
            </a:pathLst>
          </a:custGeom>
          <a:solidFill>
            <a:srgbClr val="92D050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shade val="60000"/>
              <a:hueOff val="0"/>
              <a:satOff val="0"/>
              <a:lumOff val="0"/>
              <a:alphaOff val="0"/>
            </a:schemeClr>
          </a:fillRef>
          <a:effectRef idx="2">
            <a:schemeClr val="accent2">
              <a:shade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6676" tIns="96676" rIns="96676" bIns="96676" anchor="ctr"/>
          <a:lstStyle/>
          <a:p>
            <a:pPr defTabSz="842438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pt-BR" altLang="pt-BR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rPr>
              <a:t>TIA: 137</a:t>
            </a:r>
            <a:endParaRPr lang="pt-BR" altLang="pt-BR" sz="2000">
              <a:solidFill>
                <a:prstClr val="black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cxnSp>
        <p:nvCxnSpPr>
          <p:cNvPr id="71686" name="Conector de seta reta 4"/>
          <p:cNvCxnSpPr>
            <a:cxnSpLocks noChangeShapeType="1"/>
          </p:cNvCxnSpPr>
          <p:nvPr/>
        </p:nvCxnSpPr>
        <p:spPr bwMode="auto">
          <a:xfrm flipV="1">
            <a:off x="4211638" y="1125538"/>
            <a:ext cx="576262" cy="358775"/>
          </a:xfrm>
          <a:prstGeom prst="straightConnector1">
            <a:avLst/>
          </a:prstGeom>
          <a:noFill/>
          <a:ln w="38100" algn="ctr">
            <a:solidFill>
              <a:srgbClr val="00206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1687" name="Conector de seta reta 23"/>
          <p:cNvCxnSpPr>
            <a:cxnSpLocks noChangeShapeType="1"/>
            <a:endCxn id="11" idx="0"/>
          </p:cNvCxnSpPr>
          <p:nvPr/>
        </p:nvCxnSpPr>
        <p:spPr bwMode="auto">
          <a:xfrm>
            <a:off x="4211638" y="1557338"/>
            <a:ext cx="576262" cy="963612"/>
          </a:xfrm>
          <a:prstGeom prst="straightConnector1">
            <a:avLst/>
          </a:prstGeom>
          <a:noFill/>
          <a:ln w="38100" algn="ctr">
            <a:solidFill>
              <a:srgbClr val="00206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1688" name="Conector de seta reta 28"/>
          <p:cNvCxnSpPr>
            <a:cxnSpLocks noChangeShapeType="1"/>
            <a:endCxn id="29" idx="0"/>
          </p:cNvCxnSpPr>
          <p:nvPr/>
        </p:nvCxnSpPr>
        <p:spPr bwMode="auto">
          <a:xfrm>
            <a:off x="4211638" y="1557338"/>
            <a:ext cx="576262" cy="1466850"/>
          </a:xfrm>
          <a:prstGeom prst="straightConnector1">
            <a:avLst/>
          </a:prstGeom>
          <a:noFill/>
          <a:ln w="38100" algn="ctr">
            <a:solidFill>
              <a:srgbClr val="00206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1689" name="Conector de seta reta 31"/>
          <p:cNvCxnSpPr>
            <a:cxnSpLocks noChangeShapeType="1"/>
            <a:endCxn id="26" idx="7"/>
          </p:cNvCxnSpPr>
          <p:nvPr/>
        </p:nvCxnSpPr>
        <p:spPr bwMode="auto">
          <a:xfrm>
            <a:off x="4211638" y="1474788"/>
            <a:ext cx="647700" cy="258762"/>
          </a:xfrm>
          <a:prstGeom prst="straightConnector1">
            <a:avLst/>
          </a:prstGeom>
          <a:noFill/>
          <a:ln w="38100" algn="ctr">
            <a:solidFill>
              <a:srgbClr val="00206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1690" name="Conector de seta reta 32"/>
          <p:cNvCxnSpPr>
            <a:cxnSpLocks noChangeShapeType="1"/>
          </p:cNvCxnSpPr>
          <p:nvPr/>
        </p:nvCxnSpPr>
        <p:spPr bwMode="auto">
          <a:xfrm>
            <a:off x="4211638" y="1484313"/>
            <a:ext cx="576262" cy="604837"/>
          </a:xfrm>
          <a:prstGeom prst="straightConnector1">
            <a:avLst/>
          </a:prstGeom>
          <a:noFill/>
          <a:ln w="38100" algn="ctr">
            <a:solidFill>
              <a:srgbClr val="00206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1691" name="Conector de seta reta 33"/>
          <p:cNvCxnSpPr>
            <a:cxnSpLocks noChangeShapeType="1"/>
            <a:endCxn id="30" idx="0"/>
          </p:cNvCxnSpPr>
          <p:nvPr/>
        </p:nvCxnSpPr>
        <p:spPr bwMode="auto">
          <a:xfrm>
            <a:off x="4211638" y="1557338"/>
            <a:ext cx="576262" cy="2043112"/>
          </a:xfrm>
          <a:prstGeom prst="straightConnector1">
            <a:avLst/>
          </a:prstGeom>
          <a:noFill/>
          <a:ln w="38100" algn="ctr">
            <a:solidFill>
              <a:srgbClr val="00206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8" name="Forma livre 17"/>
          <p:cNvSpPr/>
          <p:nvPr/>
        </p:nvSpPr>
        <p:spPr>
          <a:xfrm>
            <a:off x="2411413" y="1268413"/>
            <a:ext cx="1825625" cy="431800"/>
          </a:xfrm>
          <a:custGeom>
            <a:avLst/>
            <a:gdLst>
              <a:gd name="connsiteX0" fmla="*/ 0 w 8787826"/>
              <a:gd name="connsiteY0" fmla="*/ 97622 h 976217"/>
              <a:gd name="connsiteX1" fmla="*/ 97622 w 8787826"/>
              <a:gd name="connsiteY1" fmla="*/ 0 h 976217"/>
              <a:gd name="connsiteX2" fmla="*/ 8690204 w 8787826"/>
              <a:gd name="connsiteY2" fmla="*/ 0 h 976217"/>
              <a:gd name="connsiteX3" fmla="*/ 8787826 w 8787826"/>
              <a:gd name="connsiteY3" fmla="*/ 97622 h 976217"/>
              <a:gd name="connsiteX4" fmla="*/ 8787826 w 8787826"/>
              <a:gd name="connsiteY4" fmla="*/ 878595 h 976217"/>
              <a:gd name="connsiteX5" fmla="*/ 8690204 w 8787826"/>
              <a:gd name="connsiteY5" fmla="*/ 976217 h 976217"/>
              <a:gd name="connsiteX6" fmla="*/ 97622 w 8787826"/>
              <a:gd name="connsiteY6" fmla="*/ 976217 h 976217"/>
              <a:gd name="connsiteX7" fmla="*/ 0 w 8787826"/>
              <a:gd name="connsiteY7" fmla="*/ 878595 h 976217"/>
              <a:gd name="connsiteX8" fmla="*/ 0 w 8787826"/>
              <a:gd name="connsiteY8" fmla="*/ 97622 h 976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787826" h="976217">
                <a:moveTo>
                  <a:pt x="0" y="97622"/>
                </a:moveTo>
                <a:cubicBezTo>
                  <a:pt x="0" y="43707"/>
                  <a:pt x="43707" y="0"/>
                  <a:pt x="97622" y="0"/>
                </a:cubicBezTo>
                <a:lnTo>
                  <a:pt x="8690204" y="0"/>
                </a:lnTo>
                <a:cubicBezTo>
                  <a:pt x="8744119" y="0"/>
                  <a:pt x="8787826" y="43707"/>
                  <a:pt x="8787826" y="97622"/>
                </a:cubicBezTo>
                <a:lnTo>
                  <a:pt x="8787826" y="878595"/>
                </a:lnTo>
                <a:cubicBezTo>
                  <a:pt x="8787826" y="932510"/>
                  <a:pt x="8744119" y="976217"/>
                  <a:pt x="8690204" y="976217"/>
                </a:cubicBezTo>
                <a:lnTo>
                  <a:pt x="97622" y="976217"/>
                </a:lnTo>
                <a:cubicBezTo>
                  <a:pt x="43707" y="976217"/>
                  <a:pt x="0" y="932510"/>
                  <a:pt x="0" y="878595"/>
                </a:cubicBezTo>
                <a:lnTo>
                  <a:pt x="0" y="97622"/>
                </a:lnTo>
                <a:close/>
              </a:path>
            </a:pathLst>
          </a:custGeom>
          <a:solidFill>
            <a:srgbClr val="92D050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88143" tIns="188143" rIns="188143" bIns="188143" spcCol="1270" anchor="ctr"/>
          <a:lstStyle/>
          <a:p>
            <a:pPr algn="ctr" defTabSz="1862259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dirty="0">
                <a:solidFill>
                  <a:prstClr val="black"/>
                </a:solidFill>
                <a:cs typeface="Arial" pitchFamily="34" charset="0"/>
              </a:rPr>
              <a:t>Ischemic</a:t>
            </a:r>
            <a:r>
              <a:rPr lang="pt-BR" dirty="0">
                <a:solidFill>
                  <a:prstClr val="black"/>
                </a:solidFill>
                <a:cs typeface="Arial" pitchFamily="34" charset="0"/>
              </a:rPr>
              <a:t>: 817</a:t>
            </a:r>
          </a:p>
        </p:txBody>
      </p:sp>
      <p:cxnSp>
        <p:nvCxnSpPr>
          <p:cNvPr id="71693" name="Conector de seta reta 50"/>
          <p:cNvCxnSpPr>
            <a:cxnSpLocks noChangeShapeType="1"/>
          </p:cNvCxnSpPr>
          <p:nvPr/>
        </p:nvCxnSpPr>
        <p:spPr bwMode="auto">
          <a:xfrm>
            <a:off x="1187450" y="3068638"/>
            <a:ext cx="719138" cy="766762"/>
          </a:xfrm>
          <a:prstGeom prst="straightConnector1">
            <a:avLst/>
          </a:prstGeom>
          <a:noFill/>
          <a:ln w="38100" algn="ctr">
            <a:solidFill>
              <a:srgbClr val="00206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71694" name="Conector de seta reta 53"/>
          <p:cNvCxnSpPr>
            <a:cxnSpLocks noChangeShapeType="1"/>
          </p:cNvCxnSpPr>
          <p:nvPr/>
        </p:nvCxnSpPr>
        <p:spPr bwMode="auto">
          <a:xfrm flipV="1">
            <a:off x="1258888" y="1557338"/>
            <a:ext cx="1081087" cy="1008062"/>
          </a:xfrm>
          <a:prstGeom prst="straightConnector1">
            <a:avLst/>
          </a:prstGeom>
          <a:noFill/>
          <a:ln w="38100" algn="ctr">
            <a:solidFill>
              <a:srgbClr val="00206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3" name="Forma livre 22"/>
          <p:cNvSpPr/>
          <p:nvPr/>
        </p:nvSpPr>
        <p:spPr>
          <a:xfrm>
            <a:off x="468313" y="2420938"/>
            <a:ext cx="1943100" cy="576262"/>
          </a:xfrm>
          <a:custGeom>
            <a:avLst/>
            <a:gdLst>
              <a:gd name="connsiteX0" fmla="*/ 0 w 8787826"/>
              <a:gd name="connsiteY0" fmla="*/ 97622 h 976217"/>
              <a:gd name="connsiteX1" fmla="*/ 97622 w 8787826"/>
              <a:gd name="connsiteY1" fmla="*/ 0 h 976217"/>
              <a:gd name="connsiteX2" fmla="*/ 8690204 w 8787826"/>
              <a:gd name="connsiteY2" fmla="*/ 0 h 976217"/>
              <a:gd name="connsiteX3" fmla="*/ 8787826 w 8787826"/>
              <a:gd name="connsiteY3" fmla="*/ 97622 h 976217"/>
              <a:gd name="connsiteX4" fmla="*/ 8787826 w 8787826"/>
              <a:gd name="connsiteY4" fmla="*/ 878595 h 976217"/>
              <a:gd name="connsiteX5" fmla="*/ 8690204 w 8787826"/>
              <a:gd name="connsiteY5" fmla="*/ 976217 h 976217"/>
              <a:gd name="connsiteX6" fmla="*/ 97622 w 8787826"/>
              <a:gd name="connsiteY6" fmla="*/ 976217 h 976217"/>
              <a:gd name="connsiteX7" fmla="*/ 0 w 8787826"/>
              <a:gd name="connsiteY7" fmla="*/ 878595 h 976217"/>
              <a:gd name="connsiteX8" fmla="*/ 0 w 8787826"/>
              <a:gd name="connsiteY8" fmla="*/ 97622 h 976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787826" h="976217">
                <a:moveTo>
                  <a:pt x="0" y="97622"/>
                </a:moveTo>
                <a:cubicBezTo>
                  <a:pt x="0" y="43707"/>
                  <a:pt x="43707" y="0"/>
                  <a:pt x="97622" y="0"/>
                </a:cubicBezTo>
                <a:lnTo>
                  <a:pt x="8690204" y="0"/>
                </a:lnTo>
                <a:cubicBezTo>
                  <a:pt x="8744119" y="0"/>
                  <a:pt x="8787826" y="43707"/>
                  <a:pt x="8787826" y="97622"/>
                </a:cubicBezTo>
                <a:lnTo>
                  <a:pt x="8787826" y="878595"/>
                </a:lnTo>
                <a:cubicBezTo>
                  <a:pt x="8787826" y="932510"/>
                  <a:pt x="8744119" y="976217"/>
                  <a:pt x="8690204" y="976217"/>
                </a:cubicBezTo>
                <a:lnTo>
                  <a:pt x="97622" y="976217"/>
                </a:lnTo>
                <a:cubicBezTo>
                  <a:pt x="43707" y="976217"/>
                  <a:pt x="0" y="932510"/>
                  <a:pt x="0" y="878595"/>
                </a:cubicBezTo>
                <a:lnTo>
                  <a:pt x="0" y="97622"/>
                </a:lnTo>
                <a:close/>
              </a:path>
            </a:pathLst>
          </a:custGeom>
          <a:solidFill>
            <a:srgbClr val="92D050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hueOff val="0"/>
              <a:satOff val="0"/>
              <a:lumOff val="0"/>
              <a:alphaOff val="0"/>
            </a:schemeClr>
          </a:fillRef>
          <a:effectRef idx="2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188143" tIns="188143" rIns="188143" bIns="188143" spcCol="1270" anchor="ctr"/>
          <a:lstStyle/>
          <a:p>
            <a:pPr algn="ctr" defTabSz="1862259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pt-BR" dirty="0" err="1">
                <a:solidFill>
                  <a:prstClr val="black"/>
                </a:solidFill>
                <a:cs typeface="Arial" pitchFamily="34" charset="0"/>
              </a:rPr>
              <a:t>All</a:t>
            </a:r>
            <a:r>
              <a:rPr lang="pt-BR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pt-BR" dirty="0" err="1">
                <a:solidFill>
                  <a:prstClr val="black"/>
                </a:solidFill>
                <a:cs typeface="Arial" pitchFamily="34" charset="0"/>
              </a:rPr>
              <a:t>types</a:t>
            </a:r>
            <a:r>
              <a:rPr lang="pt-BR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pt-BR" dirty="0" err="1">
                <a:solidFill>
                  <a:prstClr val="black"/>
                </a:solidFill>
                <a:cs typeface="Arial" pitchFamily="34" charset="0"/>
              </a:rPr>
              <a:t>of</a:t>
            </a:r>
            <a:r>
              <a:rPr lang="pt-BR" dirty="0">
                <a:solidFill>
                  <a:prstClr val="black"/>
                </a:solidFill>
                <a:cs typeface="Arial" pitchFamily="34" charset="0"/>
              </a:rPr>
              <a:t> </a:t>
            </a:r>
            <a:r>
              <a:rPr lang="pt-BR" dirty="0" err="1">
                <a:solidFill>
                  <a:prstClr val="black"/>
                </a:solidFill>
                <a:cs typeface="Arial" pitchFamily="34" charset="0"/>
              </a:rPr>
              <a:t>stroke</a:t>
            </a:r>
            <a:r>
              <a:rPr lang="pt-BR" dirty="0">
                <a:solidFill>
                  <a:prstClr val="black"/>
                </a:solidFill>
                <a:cs typeface="Arial" pitchFamily="34" charset="0"/>
              </a:rPr>
              <a:t> : 909</a:t>
            </a:r>
          </a:p>
        </p:txBody>
      </p:sp>
      <p:sp>
        <p:nvSpPr>
          <p:cNvPr id="25" name="Forma livre 24"/>
          <p:cNvSpPr/>
          <p:nvPr/>
        </p:nvSpPr>
        <p:spPr>
          <a:xfrm>
            <a:off x="4859338" y="908050"/>
            <a:ext cx="2873375" cy="276225"/>
          </a:xfrm>
          <a:custGeom>
            <a:avLst/>
            <a:gdLst>
              <a:gd name="connsiteX0" fmla="*/ 0 w 4812710"/>
              <a:gd name="connsiteY0" fmla="*/ 83737 h 837374"/>
              <a:gd name="connsiteX1" fmla="*/ 83737 w 4812710"/>
              <a:gd name="connsiteY1" fmla="*/ 0 h 837374"/>
              <a:gd name="connsiteX2" fmla="*/ 4728973 w 4812710"/>
              <a:gd name="connsiteY2" fmla="*/ 0 h 837374"/>
              <a:gd name="connsiteX3" fmla="*/ 4812710 w 4812710"/>
              <a:gd name="connsiteY3" fmla="*/ 83737 h 837374"/>
              <a:gd name="connsiteX4" fmla="*/ 4812710 w 4812710"/>
              <a:gd name="connsiteY4" fmla="*/ 753637 h 837374"/>
              <a:gd name="connsiteX5" fmla="*/ 4728973 w 4812710"/>
              <a:gd name="connsiteY5" fmla="*/ 837374 h 837374"/>
              <a:gd name="connsiteX6" fmla="*/ 83737 w 4812710"/>
              <a:gd name="connsiteY6" fmla="*/ 837374 h 837374"/>
              <a:gd name="connsiteX7" fmla="*/ 0 w 4812710"/>
              <a:gd name="connsiteY7" fmla="*/ 753637 h 837374"/>
              <a:gd name="connsiteX8" fmla="*/ 0 w 4812710"/>
              <a:gd name="connsiteY8" fmla="*/ 83737 h 837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12710" h="837374">
                <a:moveTo>
                  <a:pt x="0" y="83737"/>
                </a:moveTo>
                <a:cubicBezTo>
                  <a:pt x="0" y="37490"/>
                  <a:pt x="37490" y="0"/>
                  <a:pt x="83737" y="0"/>
                </a:cubicBezTo>
                <a:lnTo>
                  <a:pt x="4728973" y="0"/>
                </a:lnTo>
                <a:cubicBezTo>
                  <a:pt x="4775220" y="0"/>
                  <a:pt x="4812710" y="37490"/>
                  <a:pt x="4812710" y="83737"/>
                </a:cubicBezTo>
                <a:lnTo>
                  <a:pt x="4812710" y="753637"/>
                </a:lnTo>
                <a:cubicBezTo>
                  <a:pt x="4812710" y="799884"/>
                  <a:pt x="4775220" y="837374"/>
                  <a:pt x="4728973" y="837374"/>
                </a:cubicBezTo>
                <a:lnTo>
                  <a:pt x="83737" y="837374"/>
                </a:lnTo>
                <a:cubicBezTo>
                  <a:pt x="37490" y="837374"/>
                  <a:pt x="0" y="799884"/>
                  <a:pt x="0" y="753637"/>
                </a:cubicBezTo>
                <a:lnTo>
                  <a:pt x="0" y="83737"/>
                </a:lnTo>
                <a:close/>
              </a:path>
            </a:pathLst>
          </a:custGeom>
          <a:solidFill>
            <a:srgbClr val="92D050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shade val="60000"/>
              <a:hueOff val="0"/>
              <a:satOff val="0"/>
              <a:lumOff val="0"/>
              <a:alphaOff val="0"/>
            </a:schemeClr>
          </a:fillRef>
          <a:effectRef idx="2">
            <a:schemeClr val="accent2">
              <a:shade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6676" tIns="96676" rIns="96676" bIns="96676" spcCol="1270" anchor="ctr"/>
          <a:lstStyle/>
          <a:p>
            <a:pPr defTabSz="842438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pt-BR" dirty="0" err="1">
                <a:solidFill>
                  <a:prstClr val="black"/>
                </a:solidFill>
                <a:cs typeface="Arial" pitchFamily="34" charset="0"/>
              </a:rPr>
              <a:t>Atherothrombotic</a:t>
            </a:r>
            <a:r>
              <a:rPr lang="pt-BR" dirty="0">
                <a:solidFill>
                  <a:prstClr val="black"/>
                </a:solidFill>
                <a:cs typeface="Arial" pitchFamily="34" charset="0"/>
              </a:rPr>
              <a:t>: 175</a:t>
            </a:r>
          </a:p>
        </p:txBody>
      </p:sp>
      <p:sp>
        <p:nvSpPr>
          <p:cNvPr id="26" name="Forma livre 25"/>
          <p:cNvSpPr/>
          <p:nvPr/>
        </p:nvSpPr>
        <p:spPr>
          <a:xfrm>
            <a:off x="4859338" y="1484313"/>
            <a:ext cx="2873375" cy="276225"/>
          </a:xfrm>
          <a:custGeom>
            <a:avLst/>
            <a:gdLst>
              <a:gd name="connsiteX0" fmla="*/ 0 w 4812710"/>
              <a:gd name="connsiteY0" fmla="*/ 83737 h 837374"/>
              <a:gd name="connsiteX1" fmla="*/ 83737 w 4812710"/>
              <a:gd name="connsiteY1" fmla="*/ 0 h 837374"/>
              <a:gd name="connsiteX2" fmla="*/ 4728973 w 4812710"/>
              <a:gd name="connsiteY2" fmla="*/ 0 h 837374"/>
              <a:gd name="connsiteX3" fmla="*/ 4812710 w 4812710"/>
              <a:gd name="connsiteY3" fmla="*/ 83737 h 837374"/>
              <a:gd name="connsiteX4" fmla="*/ 4812710 w 4812710"/>
              <a:gd name="connsiteY4" fmla="*/ 753637 h 837374"/>
              <a:gd name="connsiteX5" fmla="*/ 4728973 w 4812710"/>
              <a:gd name="connsiteY5" fmla="*/ 837374 h 837374"/>
              <a:gd name="connsiteX6" fmla="*/ 83737 w 4812710"/>
              <a:gd name="connsiteY6" fmla="*/ 837374 h 837374"/>
              <a:gd name="connsiteX7" fmla="*/ 0 w 4812710"/>
              <a:gd name="connsiteY7" fmla="*/ 753637 h 837374"/>
              <a:gd name="connsiteX8" fmla="*/ 0 w 4812710"/>
              <a:gd name="connsiteY8" fmla="*/ 83737 h 837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12710" h="837374">
                <a:moveTo>
                  <a:pt x="0" y="83737"/>
                </a:moveTo>
                <a:cubicBezTo>
                  <a:pt x="0" y="37490"/>
                  <a:pt x="37490" y="0"/>
                  <a:pt x="83737" y="0"/>
                </a:cubicBezTo>
                <a:lnTo>
                  <a:pt x="4728973" y="0"/>
                </a:lnTo>
                <a:cubicBezTo>
                  <a:pt x="4775220" y="0"/>
                  <a:pt x="4812710" y="37490"/>
                  <a:pt x="4812710" y="83737"/>
                </a:cubicBezTo>
                <a:lnTo>
                  <a:pt x="4812710" y="753637"/>
                </a:lnTo>
                <a:cubicBezTo>
                  <a:pt x="4812710" y="799884"/>
                  <a:pt x="4775220" y="837374"/>
                  <a:pt x="4728973" y="837374"/>
                </a:cubicBezTo>
                <a:lnTo>
                  <a:pt x="83737" y="837374"/>
                </a:lnTo>
                <a:cubicBezTo>
                  <a:pt x="37490" y="837374"/>
                  <a:pt x="0" y="799884"/>
                  <a:pt x="0" y="753637"/>
                </a:cubicBezTo>
                <a:lnTo>
                  <a:pt x="0" y="83737"/>
                </a:lnTo>
                <a:close/>
              </a:path>
            </a:pathLst>
          </a:custGeom>
          <a:solidFill>
            <a:srgbClr val="92D050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shade val="60000"/>
              <a:hueOff val="0"/>
              <a:satOff val="0"/>
              <a:lumOff val="0"/>
              <a:alphaOff val="0"/>
            </a:schemeClr>
          </a:fillRef>
          <a:effectRef idx="2">
            <a:schemeClr val="accent2">
              <a:shade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6676" tIns="96676" rIns="96676" bIns="96676" spcCol="1270" anchor="ctr"/>
          <a:lstStyle/>
          <a:p>
            <a:pPr defTabSz="842438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pt-BR" dirty="0" err="1">
                <a:solidFill>
                  <a:prstClr val="black"/>
                </a:solidFill>
                <a:cs typeface="Arial" pitchFamily="34" charset="0"/>
              </a:rPr>
              <a:t>Cardioembolic</a:t>
            </a:r>
            <a:r>
              <a:rPr lang="pt-BR" dirty="0">
                <a:solidFill>
                  <a:prstClr val="black"/>
                </a:solidFill>
                <a:cs typeface="Arial" pitchFamily="34" charset="0"/>
              </a:rPr>
              <a:t>:  226</a:t>
            </a:r>
          </a:p>
        </p:txBody>
      </p:sp>
      <p:sp>
        <p:nvSpPr>
          <p:cNvPr id="27" name="Forma livre 26"/>
          <p:cNvSpPr/>
          <p:nvPr/>
        </p:nvSpPr>
        <p:spPr>
          <a:xfrm>
            <a:off x="4859338" y="2060575"/>
            <a:ext cx="2874962" cy="276225"/>
          </a:xfrm>
          <a:custGeom>
            <a:avLst/>
            <a:gdLst>
              <a:gd name="connsiteX0" fmla="*/ 0 w 4812710"/>
              <a:gd name="connsiteY0" fmla="*/ 83737 h 837374"/>
              <a:gd name="connsiteX1" fmla="*/ 83737 w 4812710"/>
              <a:gd name="connsiteY1" fmla="*/ 0 h 837374"/>
              <a:gd name="connsiteX2" fmla="*/ 4728973 w 4812710"/>
              <a:gd name="connsiteY2" fmla="*/ 0 h 837374"/>
              <a:gd name="connsiteX3" fmla="*/ 4812710 w 4812710"/>
              <a:gd name="connsiteY3" fmla="*/ 83737 h 837374"/>
              <a:gd name="connsiteX4" fmla="*/ 4812710 w 4812710"/>
              <a:gd name="connsiteY4" fmla="*/ 753637 h 837374"/>
              <a:gd name="connsiteX5" fmla="*/ 4728973 w 4812710"/>
              <a:gd name="connsiteY5" fmla="*/ 837374 h 837374"/>
              <a:gd name="connsiteX6" fmla="*/ 83737 w 4812710"/>
              <a:gd name="connsiteY6" fmla="*/ 837374 h 837374"/>
              <a:gd name="connsiteX7" fmla="*/ 0 w 4812710"/>
              <a:gd name="connsiteY7" fmla="*/ 753637 h 837374"/>
              <a:gd name="connsiteX8" fmla="*/ 0 w 4812710"/>
              <a:gd name="connsiteY8" fmla="*/ 83737 h 837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12710" h="837374">
                <a:moveTo>
                  <a:pt x="0" y="83737"/>
                </a:moveTo>
                <a:cubicBezTo>
                  <a:pt x="0" y="37490"/>
                  <a:pt x="37490" y="0"/>
                  <a:pt x="83737" y="0"/>
                </a:cubicBezTo>
                <a:lnTo>
                  <a:pt x="4728973" y="0"/>
                </a:lnTo>
                <a:cubicBezTo>
                  <a:pt x="4775220" y="0"/>
                  <a:pt x="4812710" y="37490"/>
                  <a:pt x="4812710" y="83737"/>
                </a:cubicBezTo>
                <a:lnTo>
                  <a:pt x="4812710" y="753637"/>
                </a:lnTo>
                <a:cubicBezTo>
                  <a:pt x="4812710" y="799884"/>
                  <a:pt x="4775220" y="837374"/>
                  <a:pt x="4728973" y="837374"/>
                </a:cubicBezTo>
                <a:lnTo>
                  <a:pt x="83737" y="837374"/>
                </a:lnTo>
                <a:cubicBezTo>
                  <a:pt x="37490" y="837374"/>
                  <a:pt x="0" y="799884"/>
                  <a:pt x="0" y="753637"/>
                </a:cubicBezTo>
                <a:lnTo>
                  <a:pt x="0" y="83737"/>
                </a:lnTo>
                <a:close/>
              </a:path>
            </a:pathLst>
          </a:custGeom>
          <a:solidFill>
            <a:srgbClr val="92D050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shade val="60000"/>
              <a:hueOff val="0"/>
              <a:satOff val="0"/>
              <a:lumOff val="0"/>
              <a:alphaOff val="0"/>
            </a:schemeClr>
          </a:fillRef>
          <a:effectRef idx="2">
            <a:schemeClr val="accent2">
              <a:shade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6676" tIns="96676" rIns="96676" bIns="96676" anchor="ctr"/>
          <a:lstStyle/>
          <a:p>
            <a:pPr defTabSz="842438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pt-BR" altLang="pt-BR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rPr>
              <a:t>Lacunar: 152</a:t>
            </a:r>
            <a:endParaRPr lang="pt-BR" altLang="pt-BR" sz="2000">
              <a:solidFill>
                <a:prstClr val="black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9" name="Forma livre 28"/>
          <p:cNvSpPr/>
          <p:nvPr/>
        </p:nvSpPr>
        <p:spPr>
          <a:xfrm>
            <a:off x="4787900" y="2997200"/>
            <a:ext cx="2873375" cy="274638"/>
          </a:xfrm>
          <a:custGeom>
            <a:avLst/>
            <a:gdLst>
              <a:gd name="connsiteX0" fmla="*/ 0 w 4812710"/>
              <a:gd name="connsiteY0" fmla="*/ 83737 h 837374"/>
              <a:gd name="connsiteX1" fmla="*/ 83737 w 4812710"/>
              <a:gd name="connsiteY1" fmla="*/ 0 h 837374"/>
              <a:gd name="connsiteX2" fmla="*/ 4728973 w 4812710"/>
              <a:gd name="connsiteY2" fmla="*/ 0 h 837374"/>
              <a:gd name="connsiteX3" fmla="*/ 4812710 w 4812710"/>
              <a:gd name="connsiteY3" fmla="*/ 83737 h 837374"/>
              <a:gd name="connsiteX4" fmla="*/ 4812710 w 4812710"/>
              <a:gd name="connsiteY4" fmla="*/ 753637 h 837374"/>
              <a:gd name="connsiteX5" fmla="*/ 4728973 w 4812710"/>
              <a:gd name="connsiteY5" fmla="*/ 837374 h 837374"/>
              <a:gd name="connsiteX6" fmla="*/ 83737 w 4812710"/>
              <a:gd name="connsiteY6" fmla="*/ 837374 h 837374"/>
              <a:gd name="connsiteX7" fmla="*/ 0 w 4812710"/>
              <a:gd name="connsiteY7" fmla="*/ 753637 h 837374"/>
              <a:gd name="connsiteX8" fmla="*/ 0 w 4812710"/>
              <a:gd name="connsiteY8" fmla="*/ 83737 h 837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12710" h="837374">
                <a:moveTo>
                  <a:pt x="0" y="83737"/>
                </a:moveTo>
                <a:cubicBezTo>
                  <a:pt x="0" y="37490"/>
                  <a:pt x="37490" y="0"/>
                  <a:pt x="83737" y="0"/>
                </a:cubicBezTo>
                <a:lnTo>
                  <a:pt x="4728973" y="0"/>
                </a:lnTo>
                <a:cubicBezTo>
                  <a:pt x="4775220" y="0"/>
                  <a:pt x="4812710" y="37490"/>
                  <a:pt x="4812710" y="83737"/>
                </a:cubicBezTo>
                <a:lnTo>
                  <a:pt x="4812710" y="753637"/>
                </a:lnTo>
                <a:cubicBezTo>
                  <a:pt x="4812710" y="799884"/>
                  <a:pt x="4775220" y="837374"/>
                  <a:pt x="4728973" y="837374"/>
                </a:cubicBezTo>
                <a:lnTo>
                  <a:pt x="83737" y="837374"/>
                </a:lnTo>
                <a:cubicBezTo>
                  <a:pt x="37490" y="837374"/>
                  <a:pt x="0" y="799884"/>
                  <a:pt x="0" y="753637"/>
                </a:cubicBezTo>
                <a:lnTo>
                  <a:pt x="0" y="83737"/>
                </a:lnTo>
                <a:close/>
              </a:path>
            </a:pathLst>
          </a:custGeom>
          <a:solidFill>
            <a:srgbClr val="92D050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shade val="60000"/>
              <a:hueOff val="0"/>
              <a:satOff val="0"/>
              <a:lumOff val="0"/>
              <a:alphaOff val="0"/>
            </a:schemeClr>
          </a:fillRef>
          <a:effectRef idx="2">
            <a:schemeClr val="accent2">
              <a:shade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6676" tIns="96676" rIns="96676" bIns="96676" anchor="ctr"/>
          <a:lstStyle/>
          <a:p>
            <a:pPr defTabSz="842438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pt-BR" altLang="pt-BR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rPr>
              <a:t>Other : 112</a:t>
            </a:r>
            <a:endParaRPr lang="pt-BR" altLang="pt-BR" sz="2000">
              <a:solidFill>
                <a:prstClr val="black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0" name="Forma livre 29"/>
          <p:cNvSpPr/>
          <p:nvPr/>
        </p:nvSpPr>
        <p:spPr>
          <a:xfrm>
            <a:off x="4787900" y="3573463"/>
            <a:ext cx="2874963" cy="274637"/>
          </a:xfrm>
          <a:custGeom>
            <a:avLst/>
            <a:gdLst>
              <a:gd name="connsiteX0" fmla="*/ 0 w 4812710"/>
              <a:gd name="connsiteY0" fmla="*/ 83737 h 837374"/>
              <a:gd name="connsiteX1" fmla="*/ 83737 w 4812710"/>
              <a:gd name="connsiteY1" fmla="*/ 0 h 837374"/>
              <a:gd name="connsiteX2" fmla="*/ 4728973 w 4812710"/>
              <a:gd name="connsiteY2" fmla="*/ 0 h 837374"/>
              <a:gd name="connsiteX3" fmla="*/ 4812710 w 4812710"/>
              <a:gd name="connsiteY3" fmla="*/ 83737 h 837374"/>
              <a:gd name="connsiteX4" fmla="*/ 4812710 w 4812710"/>
              <a:gd name="connsiteY4" fmla="*/ 753637 h 837374"/>
              <a:gd name="connsiteX5" fmla="*/ 4728973 w 4812710"/>
              <a:gd name="connsiteY5" fmla="*/ 837374 h 837374"/>
              <a:gd name="connsiteX6" fmla="*/ 83737 w 4812710"/>
              <a:gd name="connsiteY6" fmla="*/ 837374 h 837374"/>
              <a:gd name="connsiteX7" fmla="*/ 0 w 4812710"/>
              <a:gd name="connsiteY7" fmla="*/ 753637 h 837374"/>
              <a:gd name="connsiteX8" fmla="*/ 0 w 4812710"/>
              <a:gd name="connsiteY8" fmla="*/ 83737 h 837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12710" h="837374">
                <a:moveTo>
                  <a:pt x="0" y="83737"/>
                </a:moveTo>
                <a:cubicBezTo>
                  <a:pt x="0" y="37490"/>
                  <a:pt x="37490" y="0"/>
                  <a:pt x="83737" y="0"/>
                </a:cubicBezTo>
                <a:lnTo>
                  <a:pt x="4728973" y="0"/>
                </a:lnTo>
                <a:cubicBezTo>
                  <a:pt x="4775220" y="0"/>
                  <a:pt x="4812710" y="37490"/>
                  <a:pt x="4812710" y="83737"/>
                </a:cubicBezTo>
                <a:lnTo>
                  <a:pt x="4812710" y="753637"/>
                </a:lnTo>
                <a:cubicBezTo>
                  <a:pt x="4812710" y="799884"/>
                  <a:pt x="4775220" y="837374"/>
                  <a:pt x="4728973" y="837374"/>
                </a:cubicBezTo>
                <a:lnTo>
                  <a:pt x="83737" y="837374"/>
                </a:lnTo>
                <a:cubicBezTo>
                  <a:pt x="37490" y="837374"/>
                  <a:pt x="0" y="799884"/>
                  <a:pt x="0" y="753637"/>
                </a:cubicBezTo>
                <a:lnTo>
                  <a:pt x="0" y="83737"/>
                </a:lnTo>
                <a:close/>
              </a:path>
            </a:pathLst>
          </a:custGeom>
          <a:solidFill>
            <a:srgbClr val="92D050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shade val="60000"/>
              <a:hueOff val="0"/>
              <a:satOff val="0"/>
              <a:lumOff val="0"/>
              <a:alphaOff val="0"/>
            </a:schemeClr>
          </a:fillRef>
          <a:effectRef idx="2">
            <a:schemeClr val="accent2">
              <a:shade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96676" tIns="96676" rIns="96676" bIns="96676" anchor="ctr"/>
          <a:lstStyle/>
          <a:p>
            <a:pPr defTabSz="842438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pt-BR" altLang="pt-BR">
                <a:solidFill>
                  <a:prstClr val="black"/>
                </a:solidFill>
                <a:ea typeface="Arial Unicode MS" pitchFamily="34" charset="-128"/>
                <a:cs typeface="Arial Unicode MS" pitchFamily="34" charset="-128"/>
              </a:rPr>
              <a:t>Undetermined: 15</a:t>
            </a:r>
            <a:endParaRPr lang="pt-BR" altLang="pt-BR" sz="2000">
              <a:solidFill>
                <a:prstClr val="black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71701" name="CaixaDeTexto 1"/>
          <p:cNvSpPr txBox="1">
            <a:spLocks noChangeArrowheads="1"/>
          </p:cNvSpPr>
          <p:nvPr/>
        </p:nvSpPr>
        <p:spPr bwMode="auto">
          <a:xfrm>
            <a:off x="1042988" y="6308725"/>
            <a:ext cx="16859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pt-BR" altLang="pt-BR" smtClean="0">
                <a:solidFill>
                  <a:prstClr val="black"/>
                </a:solidFill>
              </a:rPr>
              <a:t>Controls: 1456</a:t>
            </a:r>
          </a:p>
        </p:txBody>
      </p:sp>
      <p:sp>
        <p:nvSpPr>
          <p:cNvPr id="71702" name="CaixaDeTexto 6"/>
          <p:cNvSpPr txBox="1">
            <a:spLocks noChangeArrowheads="1"/>
          </p:cNvSpPr>
          <p:nvPr/>
        </p:nvSpPr>
        <p:spPr bwMode="auto">
          <a:xfrm>
            <a:off x="5724525" y="6308725"/>
            <a:ext cx="30829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pt-BR" smtClean="0">
                <a:solidFill>
                  <a:prstClr val="black"/>
                </a:solidFill>
              </a:rPr>
              <a:t>Neuroimaging: 98% patients</a:t>
            </a:r>
          </a:p>
        </p:txBody>
      </p:sp>
    </p:spTree>
    <p:extLst>
      <p:ext uri="{BB962C8B-B14F-4D97-AF65-F5344CB8AC3E}">
        <p14:creationId xmlns:p14="http://schemas.microsoft.com/office/powerpoint/2010/main" xmlns="" val="948779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CaixaDeTexto 1"/>
          <p:cNvSpPr txBox="1">
            <a:spLocks noChangeArrowheads="1"/>
          </p:cNvSpPr>
          <p:nvPr/>
        </p:nvSpPr>
        <p:spPr bwMode="auto">
          <a:xfrm>
            <a:off x="550069" y="811216"/>
            <a:ext cx="588834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pt-BR" sz="2400" dirty="0" smtClean="0">
                <a:solidFill>
                  <a:prstClr val="black"/>
                </a:solidFill>
                <a:cs typeface="Arial" charset="0"/>
              </a:rPr>
              <a:t>March 2014 → DNA samples were sent from </a:t>
            </a:r>
          </a:p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pt-BR" sz="2400" dirty="0" smtClean="0">
                <a:solidFill>
                  <a:prstClr val="black"/>
                </a:solidFill>
                <a:cs typeface="Arial" charset="0"/>
              </a:rPr>
              <a:t>UNIVILLE (SC) to UNICAMP ( SP)</a:t>
            </a:r>
          </a:p>
        </p:txBody>
      </p:sp>
      <p:pic>
        <p:nvPicPr>
          <p:cNvPr id="5123" name="Picture 2" descr="https://upload.wikimedia.org/wikipedia/commons/thumb/4/45/Brazilian_Regions_by_Literacy_rate_(2010).svg/502px-Brazilian_Regions_by_Literacy_rate_(2010)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487139"/>
            <a:ext cx="3200649" cy="3403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CaixaDeTexto 3"/>
          <p:cNvSpPr txBox="1">
            <a:spLocks noChangeArrowheads="1"/>
          </p:cNvSpPr>
          <p:nvPr/>
        </p:nvSpPr>
        <p:spPr bwMode="auto">
          <a:xfrm>
            <a:off x="5155998" y="4632322"/>
            <a:ext cx="143500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pt-BR" altLang="pt-BR" sz="1800" dirty="0" smtClean="0">
                <a:solidFill>
                  <a:prstClr val="black"/>
                </a:solidFill>
                <a:cs typeface="Arial" charset="0"/>
              </a:rPr>
              <a:t>Campinas, SP</a:t>
            </a:r>
          </a:p>
        </p:txBody>
      </p:sp>
      <p:cxnSp>
        <p:nvCxnSpPr>
          <p:cNvPr id="6" name="Conector de seta reta 5"/>
          <p:cNvCxnSpPr/>
          <p:nvPr/>
        </p:nvCxnSpPr>
        <p:spPr>
          <a:xfrm flipH="1">
            <a:off x="4644008" y="3387168"/>
            <a:ext cx="563165" cy="160337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26" name="CaixaDeTexto 6"/>
          <p:cNvSpPr txBox="1">
            <a:spLocks noChangeArrowheads="1"/>
          </p:cNvSpPr>
          <p:nvPr/>
        </p:nvSpPr>
        <p:spPr bwMode="auto">
          <a:xfrm>
            <a:off x="5238873" y="5705908"/>
            <a:ext cx="126925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pt-BR" altLang="pt-BR" sz="1800" dirty="0" smtClean="0">
                <a:solidFill>
                  <a:prstClr val="black"/>
                </a:solidFill>
                <a:cs typeface="Arial" charset="0"/>
              </a:rPr>
              <a:t>Joinville, SC</a:t>
            </a:r>
          </a:p>
        </p:txBody>
      </p:sp>
      <p:pic>
        <p:nvPicPr>
          <p:cNvPr id="5127" name="Picture 12" descr="Logotipo Unicam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84417" y="3543300"/>
            <a:ext cx="1275159" cy="747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2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49152" y="5705908"/>
            <a:ext cx="774923" cy="76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2" name="Imagem 16" descr="BRAINN_oficial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0637" b="27168"/>
          <a:stretch>
            <a:fillRect/>
          </a:stretch>
        </p:blipFill>
        <p:spPr bwMode="auto">
          <a:xfrm>
            <a:off x="288130" y="6021392"/>
            <a:ext cx="1979614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8" name="Conector de seta reta 17"/>
          <p:cNvCxnSpPr/>
          <p:nvPr/>
        </p:nvCxnSpPr>
        <p:spPr>
          <a:xfrm flipH="1" flipV="1">
            <a:off x="4531493" y="5280025"/>
            <a:ext cx="788194" cy="36195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133217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1143000"/>
          </a:xfrm>
        </p:spPr>
        <p:txBody>
          <a:bodyPr/>
          <a:lstStyle/>
          <a:p>
            <a:r>
              <a:rPr lang="en-US" b="1" dirty="0" smtClean="0"/>
              <a:t>Study Design</a:t>
            </a:r>
            <a:endParaRPr lang="en-US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285866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Samples (92):</a:t>
            </a:r>
          </a:p>
          <a:p>
            <a:pPr lvl="1"/>
            <a:r>
              <a:rPr lang="en-US" b="1" dirty="0" smtClean="0"/>
              <a:t>60 cases</a:t>
            </a:r>
          </a:p>
          <a:p>
            <a:pPr lvl="1"/>
            <a:r>
              <a:rPr lang="en-US" b="1" dirty="0" smtClean="0"/>
              <a:t>60 controls</a:t>
            </a:r>
          </a:p>
          <a:p>
            <a:pPr lvl="2"/>
            <a:endParaRPr lang="en-US" dirty="0" smtClean="0"/>
          </a:p>
          <a:p>
            <a:pPr lvl="2"/>
            <a:endParaRPr lang="en-US" dirty="0" smtClean="0"/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DNA obtained from peripheral blood 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Sample obtained from Joinville Stroke </a:t>
            </a:r>
            <a:r>
              <a:rPr lang="en-US" dirty="0" err="1" smtClean="0"/>
              <a:t>Biobank</a:t>
            </a:r>
            <a:r>
              <a:rPr lang="en-US" dirty="0" smtClean="0"/>
              <a:t> – UNIVILLE University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Population-based epidemiologic study</a:t>
            </a:r>
          </a:p>
        </p:txBody>
      </p:sp>
      <p:pic>
        <p:nvPicPr>
          <p:cNvPr id="4" name="Picture 6" descr="http://wp.clicrbs.com.br/adribuch/files/2013/12/univill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70405" y="5072074"/>
            <a:ext cx="1445002" cy="1563500"/>
          </a:xfrm>
          <a:prstGeom prst="rect">
            <a:avLst/>
          </a:prstGeom>
          <a:noFill/>
        </p:spPr>
      </p:pic>
      <p:grpSp>
        <p:nvGrpSpPr>
          <p:cNvPr id="5" name="Grupo 4"/>
          <p:cNvGrpSpPr/>
          <p:nvPr/>
        </p:nvGrpSpPr>
        <p:grpSpPr>
          <a:xfrm>
            <a:off x="6429389" y="1428736"/>
            <a:ext cx="2571768" cy="2301362"/>
            <a:chOff x="4857752" y="1785926"/>
            <a:chExt cx="4495587" cy="4237832"/>
          </a:xfrm>
        </p:grpSpPr>
        <p:pic>
          <p:nvPicPr>
            <p:cNvPr id="6" name="Picture 9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r="7864"/>
            <a:stretch>
              <a:fillRect/>
            </a:stretch>
          </p:blipFill>
          <p:spPr bwMode="auto">
            <a:xfrm>
              <a:off x="4857752" y="1785926"/>
              <a:ext cx="4006477" cy="3908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" name="Line 9"/>
            <p:cNvSpPr>
              <a:spLocks noChangeShapeType="1"/>
            </p:cNvSpPr>
            <p:nvPr/>
          </p:nvSpPr>
          <p:spPr bwMode="auto">
            <a:xfrm>
              <a:off x="7381905" y="4857760"/>
              <a:ext cx="514479" cy="437902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pPr>
                <a:defRPr/>
              </a:pPr>
              <a:endParaRPr lang="pt-BR" sz="1200">
                <a:solidFill>
                  <a:schemeClr val="accent6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8" name="Text Box 10"/>
            <p:cNvSpPr txBox="1">
              <a:spLocks noChangeArrowheads="1"/>
            </p:cNvSpPr>
            <p:nvPr/>
          </p:nvSpPr>
          <p:spPr bwMode="auto">
            <a:xfrm>
              <a:off x="7704170" y="5214951"/>
              <a:ext cx="1649169" cy="80880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square" lIns="90000" tIns="46800" rIns="90000" bIns="46800">
              <a:spAutoFit/>
            </a:bodyPr>
            <a:lstStyle/>
            <a:p>
              <a:pPr algn="ctr" hangingPunct="1">
                <a:lnSpc>
                  <a:spcPct val="160000"/>
                </a:lnSpc>
                <a:buClr>
                  <a:srgbClr val="FFFFFF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/>
              </a:pPr>
              <a:r>
                <a:rPr lang="en-GB" sz="1400" b="1" dirty="0">
                  <a:solidFill>
                    <a:srgbClr val="FF0000"/>
                  </a:solidFill>
                  <a:latin typeface="+mn-lt"/>
                </a:rPr>
                <a:t>Joinville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85804" y="-142892"/>
            <a:ext cx="8229600" cy="1143000"/>
          </a:xfrm>
        </p:spPr>
        <p:txBody>
          <a:bodyPr/>
          <a:lstStyle/>
          <a:p>
            <a:r>
              <a:rPr lang="en-US" b="1" dirty="0" smtClean="0"/>
              <a:t>Demographic data</a:t>
            </a:r>
            <a:endParaRPr lang="en-US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0034" y="1857369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pt-BR" dirty="0" smtClean="0"/>
              <a:t> </a:t>
            </a:r>
          </a:p>
        </p:txBody>
      </p:sp>
      <p:grpSp>
        <p:nvGrpSpPr>
          <p:cNvPr id="7" name="Grupo 6"/>
          <p:cNvGrpSpPr/>
          <p:nvPr/>
        </p:nvGrpSpPr>
        <p:grpSpPr>
          <a:xfrm>
            <a:off x="1714480" y="785794"/>
            <a:ext cx="5143536" cy="3214710"/>
            <a:chOff x="642910" y="2324178"/>
            <a:chExt cx="5075559" cy="3429503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t="13363" r="4845" b="11469"/>
            <a:stretch>
              <a:fillRect/>
            </a:stretch>
          </p:blipFill>
          <p:spPr bwMode="auto">
            <a:xfrm>
              <a:off x="642910" y="2324178"/>
              <a:ext cx="5075559" cy="34295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5" name="CaixaDeTexto 4"/>
            <p:cNvSpPr txBox="1"/>
            <p:nvPr/>
          </p:nvSpPr>
          <p:spPr>
            <a:xfrm>
              <a:off x="4214810" y="3772190"/>
              <a:ext cx="588753" cy="3611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60,6</a:t>
              </a:r>
              <a:r>
                <a:rPr lang="pt-BR" sz="16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endParaRPr lang="pt-BR" sz="16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" name="CaixaDeTexto 5"/>
            <p:cNvSpPr txBox="1"/>
            <p:nvPr/>
          </p:nvSpPr>
          <p:spPr>
            <a:xfrm>
              <a:off x="2285984" y="3695979"/>
              <a:ext cx="548548" cy="3611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61,8</a:t>
              </a:r>
            </a:p>
          </p:txBody>
        </p:sp>
      </p:grpSp>
      <p:graphicFrame>
        <p:nvGraphicFramePr>
          <p:cNvPr id="8" name="Gráfico 7"/>
          <p:cNvGraphicFramePr>
            <a:graphicFrameLocks/>
          </p:cNvGraphicFramePr>
          <p:nvPr/>
        </p:nvGraphicFramePr>
        <p:xfrm>
          <a:off x="4572000" y="3929066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Gráfico 11"/>
          <p:cNvGraphicFramePr/>
          <p:nvPr/>
        </p:nvGraphicFramePr>
        <p:xfrm>
          <a:off x="142844" y="3929066"/>
          <a:ext cx="4500594" cy="27146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28" name="AutoShape 4" descr="data:image/jpeg;base64,/9j/4AAQSkZJRgABAQAAAQABAAD/2wCEAAkGBxQQERQUEhQVFBUUFhUXFBQVFBQVFBUVFRQYFhQUFRUYHCggGBolGxQXITEhJSkrLi4uFx8zODMsNygtLiwBCgoKDg0OGxAQGywkICQsLCwsLCwsLCwsLCwsLCwsLCwsLCwsLCwsLCwsLCwsLCwsLCwsLCwsLCwsLCwsLCwsLP/AABEIAOoA2AMBEQACEQEDEQH/xAAcAAEAAgMBAQEAAAAAAAAAAAAABgcBBAUDCAL/xABNEAABAwICBAURBQYFAwUAAAABAAIDBBEFIQYHEjETQVFhcRQiMjM0UlNyc4GRkpOhsbLRFhc1YtJCgrPBwuEVI0N08CU2hFSUo8Px/8QAGgEBAAMBAQEAAAAAAAAAAAAAAAECBAMFBv/EADARAQACAgECBAUDBAIDAAAAAAABAgMRBBIxEyEyMwUUQVFhFVKBIkJxcjSRI0Ph/9oADAMBAAIRAxEAPwC8UBAQEBAQEBAQEBAQEBAQEBAQEBAQEBAQEBAQEFd4nVPE0gD3gB7rDbdy9K+a5ObJGa0RZjve25a3VknhH+u76rh4+T9ynXY6sk8I/wBd31U+Pk/cddjqyTwj/Xd9U+YyfuOux1ZJ4R/ru+qfMZP3HXP3OrJPCP8AXd9U8fJ+467HVknhH+u76qPHy/uOufu/bMRlG6WT13fVT4+X90niTH1blLpDOw5u2xyO+u8LRj+IZa/leM8/VI8L0ijmOy4cG47gTcHoPmXqcfn0y+U+Uu9MsWdtb3UQEBB4VlUyJu09waMszyncqZMlaV3adImYiNyjFfpWTcRN2c+ydnlzBeRn+JzPlj/7cLZ/2uO/F53b5X+Y2+Cw25ea3e0uM5Lz9Xia2Twknru+qp4+T7z/ACjrn7sdWSeEf67vqo8fJ+465+51ZJ4R/ru+qePk/cdc/c6sk8I/13fVPHyfuOufudWSeEf67vqnj5P3HXP3OrJPCP8AXd9U8fJ95/g65+51ZJ4R/ru+qePk+8/yjrn7pPoZK53CbTnOsW22iTy8q9f4ZktaJ6p204bTMeaTL1XcQVti3b5fKP8AmXynI92/+zBf12ai4KMoMICAgICAgKYHe0exx0TmxyG8ZyBO9nJn3uS9Phc21Z6MnZoxZJ3qU1BXuxMd4amVMjSxPEGwMLndDRxuPIuGfPXDXqlFp1G0Br61879p5ueIDcByAL5vNnvltM2Yb36pay4KCAgIMoFkGEBAUiV6EbpelvwK9j4T2lqwJSvZaBBW2Ldvl8o/5l8pyPdv/swX9ctRcFBAQEBAQEBAQEE30TrzJFsOPXR2HOW2y+nmX0fAz+JTU/RsxX6odwre7IDpHWmWZw/ZYS1o6N585C+c52acmWY+kMeW/VLlLA4iAgICDKAgWQYQFIlehG6Xpb8CvY+E9pa8CUr2XcQVtivb5fKP+ZfKcj3b/wCzBf12ai4KCAgICAgICAgKR2tEZNmoA75rgfML/wAl6Pw6+s2vu74bf16TSsfsxvPI0n3L3cs6pMtUzqFZONzflz9K+Rm25lgtO5YUKiAgICAgICAgKRK9CN0vS34Fex8J7S1YEpXstAgrbFu3y+Uf8y+U5Hu3/wBmDJ65ai4KCAgICDKDCAgICJdbRbuqP975Ct/w/wB90wepNMT7TJ4jvgvez+3LXbsrZfJywT3YUIEBAQEBAQEBAUiV6EbpelvwK9j4T2lqwJSvZaBBW2Ldvl8o/wCK+U5Hu3/2YMnqlqLgoICAgICAgICAiXW0W7qj/e+Qrf8AD/fdMHqTXE+0yeK74L3s/ty127K1uvk5YJ7sKECAgICAgICAgKRK9CN0vS34Fex8J7S1YEpXstAgrbFu3y+Uf8y+U5Hu3/2YMnqlqLgoICAgICAgICAiXW0W7qZ+98hW/wCH++6YPUmuJ9pk8U/Be9n9uWu3ZWq+TlgnuwoQICAgICAgICApEr0I3S9LfgV7HwntLVgSley0CCtsV7fL5R/xXynI923+WC/rlqlcNwowm4BNwCbBNwCbBSChIiGUS6ui3dUf73yFb/h/vumD1JriXan+Kfgvez+3LXbsrRfKSwT3FVAgKQUAm4BNwCbBNgm4BIkSvQjdL0t+BXs/Ce0teBKV7LuIIbW6OTPke4bNnOcR13ESvEzfD8t7zaJZbYZtLx+y8/I31lx/Tc/4V8C7H2Xn5G+sn6bn/B4Fz7Lz/l9ZP03P+DwLn2Xn/L6yfp2f8HgXZ+y8/wCX1k/Tc/4PAux9l5+Rvrf2U/puf8HgXZ+y0/5PWP0T9LzfdPgWa1TgM7N7C4creu929cb8HNT6bVtitDnPYWmxBB5CLFZbVms6mHOYmGFUh1dFu6o/3/kK3/D/AH3TB6k1xI2hk8U/Be9n9uWu3ZWi+TlgnuyoGxT0MknYRucOUDL07l2pgy39MSmKWns6MejE54mjpdn7gtdfhuaYdYw2fo6Lz/l9b+yn9MzR9YJwXPsvP+X1v7KP03P+EeBdj7Lz/l9ZT+m5/wAHgXZ+y8/I31v7J+nZ/wAHgXY+y8/5fW/so/Ts/wCDwLn2Xn5G+sn6bn/B4Fz7Lz8jfWT9MzT9jwbO7ozhj6fb27dda1jfcvR4PGvhiYs746TWHcXoOogICDi6T6SRYexr5g8h7tkbDQ43tfO5HIjllyxjjco597FF3s/s2/rVduPzmI+9ii72f2bf1ps+dxH3sUXez+zb+tOpHzuI+9ii72f2bf1qdp+cxMt1r0PJOOfgxl6HJs+cxJHhulNHUFojqIi5wyZttD+jZOd+ZTt2rmpbtLfraGOYWe0H3H0hcsmGmSNWheaxZGMT0Xc27ojtDfsEdd0A8a8nkfDrVjeP/pwvh+sNPRcWqmc23fp2SuHAiY5GpVw+Vk0xPtMniu+C93P7ctNu0q9oKJ8ztlgvnmeJo5SeJfNYsF8s6oxRWbz5JZh2jMcdjJ/mOuDyNFubj869nD8PpSN285aqYYju61VVRwML5HtjY3e57g1o85XoRERHk6TMVjzRrE9Y1BAQOF4W/gRwg87r296ncOFuVjr9Wh97FF3s/s2/rUbU+cxH3sUXez+zb+tNnzuI+9ii72f2bf1ps+cxH3sUXez+zb+tNnzmJh2tmiA7Gf2bf1ps+cx/RO4n7QBHGAfSpaoncbftEiAgICAgrrXX3LD5X+kqLMPP9EKaCq8tlFQhEsIksiBCJmOyUaK6dVNC4AudNFuMT3E2F97HZlp5t3MkS1YuVenfzXPoxpNBiEe3Cc224SN2T4yb2DhyGxsRkbK0vUx5a5I3DbdhbOHbMMnNve1rOuLXPOuE8evidcL9Eb23KmLbY5u7aFr9K7Xr1VmFtbeNDRMhYGsFgOPjJ5TzqmLFXHXUQrFYjsgunOscUznQUoD5QOvkObIyeID9tw9A59y6TLJn5XR5V7qixDEpal23PI+V3K83t0Dc0Z7gq7ebfJa8+ctZHPzEJEQIksiX5k3HoKJju+paLtbPFb8oV3v17Q90WEBAQEBBXWuvuWHyv9JUWYef6IU1/wA9yq8sugXQEBEMoFkS38BxiSinZPFbabfI32XNIsWuA4s/TY8SQ6Yclsdtw+i8ExRlXBHNGbtkF+cHc5p5wQR5ld7eO8Xr1Q30XV3rU0vNMzqaB3+bI28hzvHGbgWPfE+4HlCiWLlcjojpjuplVeVP3EBAQEBAREvzJuPQi0Pqaj7WzxW/AK7369oeyLCAgICAgrrXX3LD5X+kqLMPP9EKZ/sqvLZCDCDKAgICBZRIszUpi5bLLSnc8GVnM5uy1484LfVKtD0ODfzmi25nhrS47gCT0AXKs9KZ0+Z8exE1VTNMf9R5I5m7mjzAD0KsvBzX6rzLQUOYgICAgICIl+ZNx6EWh9S0Xa2eK35Qrvfr2h7osICAgICCutdfcsPlf6Sosw8/0QppVeWBAQEBAQLIMohLdVBtikPO2Uf/ABk/yUx3a+FP/lXbjzrU0x5I3/KVMvVyTqsvmNu4Kr59lEgQEBAugIAQfmTcehEx3fUtF2tnit+UK7369oe6LCAgICAgrnXZ3LD5b+gqLMPP9EKbVXliDCDKAgwgygIiUt1U/ikHiy/wnKY7tfC91dukPcs/k3/KVaXq5PTL5kbuCo8CWQgICAgBAQEH5k3HoKEd31NR9rZ4rfgFd9BXtD2RYQEBAQEEH1vUJloC9ovwL2vPM29nHzXUSy8unVjUaqvG2BEgQEBBhBlAREpbqp/FIPFl/hOUx3a+F7q7NIe5Z/JP+UqZerk9MvmVu5VeBIgygICAgwgyg2MOoTUTRwtzMr2sy/MbE9ABJ8yadMdd2iH1AwWFhxK73YfpEiAgICAg166lE0b43bntLT0EWRW1dxp824/hD6OokgkGbD1p75h7B46R/McSp2eHmxzS+nPCOYgICAUBBkoiUs1U/ikHizfwnKYbOF7q7dIe5Z/Jv+Uq0vUyemXzI3cFR4DKDCDKAgIMIMoLM1QaNF0nVjxZrA5sIt2TiLPk6AHFo5yeRTV6HDw/3St0Kz0mUBAQEBAQEEc0z0VjxCLZNmytvwUnek8R4y3mUTG3DPhjLXSh8awaajlMU7dlw3H9l475juMKunkZcU451LQRzEAIARAhtlDaWaqvxSDxZf4TlMNfC91dmkPcs/k3/KVaXq5PRL5lZxKj5+WUNiJYQZQAgIhNdBNBJax7JZm7FNk65yMo71o37J4zlluU6bMHFm09U9l4U8DY2tawBrWgAAZAAcSs9aIiHqiRAQEBAQEBAQaWI4VDUC00UcoGQ22h1r2JtfduCK2pFu8IJi+qWF5vTyuhuc2uHCMF+QXB96jTJfhVnsilRqsrmuIbwLwDk4SEXHQ4ZelRqWeeFk+kvL7scQ8Gz2rE1KvyWU+7LEPBx+1YmpPk8n4PuxxDwcftWJqUfJZPwwNWWIeDj9qxNSfJZPwkOgeg1ZSV0U0zGBjRICRI1x66MtGQ5ykQ0cbjXx36pWZjMDpKeVjRdzmOAG7MiwVm68brMKSGrHELdrj9qxV1LyvksjP3Y4h4NntWJqUfJZPwfdjiHg4/asTUnyeRj7scQ8HH7Viak+Syv03VjiHeRjplb/JNSmOFldDCNU1RJnPKyHMda0cI4jjzuA33pEOleDM+qU6wPV5RUp2uD4Z2XXTbL7EcYbYAKzXj41KJWxgAAAAAyAGQA5AEd4fpEiAgICAgICAgIMXQZQYQEBAQEGUBBhAQEBBlAQEBAQYugzdAQEBBSeN6e18dZNE2YBjJ3saOCjNmiQtAuW33Ku53p5l+VeMnSuiF12g8oHwVnpRPkr7WnpPVUMlOKeQMD2yF12MdctLbdkDbeUmdMfLz2x607WrfGZa2i4Wdwe8SPbfZDcgAQLNAHGjtgyTem5VrimsPEGTSsbMA1skjWjgosmteQ3MtzyAVeqWC/KyReY2tXQvSJtfStkB/zG2bM3vZABfLkO8dKmJehhyeJXaFax9MaujrOCglDGcGx1jGx2ZJubuF+JRadSy8rkXx31CWYbi8r8H6pc683U0km1stttta4g7NrcQyVmmL2nF1fXSEaDacVtVXQxTShzH7W0ODjbezSd4F1XbJx+Te99TLc1iaS19BVbMczeCkbtRjgmHZsSC0kg34s+dN6X5ObJjnySnV1pKcQpbyG80btmXIC5ObXgAAAEcXMVbbvx8viV2lMjwASdwFz0BJaFJVmsSvlqXMp3hjXybETODjcQC7Zb1xFyTv86rEvLnlXm/TCc6yscqKGkhfBJaQytY5xY120ODeTkRYXLVafJq5GWcdImGvqu0jqK5s5qHh+wW7NmNbYEZ9iM1Xco4uW2SJ2imluntdBWVEUUwayN5DAYozYADjLbnO6bZ8vKvW/TC4MOlL4o3OzLmMJPOWglWejWdxEtkosrrWppPU0MlOKeQMEjZC67GOuWlgHZA27IqJnTHys9scxp3dXOLy1lE2Wd228vkBOy1uTXWGTQAkOvHvN6dUpQpd0S1m41NRUbZKd2w8ytbcta7rS15Is4EbwFEs3KyWpTdfuq77yMR8OPZRfpUblgjl5Z7H3kYl4Yexi/Sm5W+ZzLB1V6RVNcJzUv29gsDesay1wb9iBfcpidtfFy3vH9SeqWsQfN2kv4jUf7qT+KVT+54mT3p/y+jKfsG+KPgrvZjsqfXh26l5NiX5mKtnn/EPokWpsf8ATz5aT4N3/wDORTHZo4ftqgxCAyVcjGjrnzFrRu65z7D3lVnzeXkjeSY/LtaBY+cOrLSnYieeDnBFw2xNnnksePkJ35JHk7cfJOO/TLb1vOBxHLwMZvy9lnz8SWObP/k/hPsH/wC3/wDw5fkerfRuj/j/AMKz1Y/icH73ylUjuwcX3Fna18JE9C6TZu+Ah4PHsi4eOix9yvMbehyscWpM/ZXuqfFnQV7YwesqQWOH5mtc6N3puP3ioiWHh3mL9KxNaWNGmonNYbPmPBjl2SOvLee3xVp7NvLydOPcfVBtT2DcNVunc27IG9aeLhX5N6SG7R84VYhl4WOLWmyT67e4of8AcD+FIpt2d+b7cNHUf2NT0t+CiFOB2lBtYP4lV+U/+tqrPdk5HuS+gMH7nh8lH8gXR7NPTDcKLKi15dtpPEm+aNUs83n/AESfVB+Gs8pL8ytHZo4ftJspakC10fh7PLs+SRRLHzvb/lCdV+PU9FJO6pk2GvaxrRsPfcguJPWtNt/vUVZOJkpTfUn/AN4GF+EH/t5f0K3k2/MYZdrR3HqWt2zSu2tjZDzwbmb77I64C/GjriyUv6XaR1EHzdpYNjEam+Vqh58xftfAqk93iZfLNO30XSuBY2xBFhmMwcuJXezXzhUmu2ZpqKZo3tjkJ5RtObs39Uqtnnc+YmYhLdUY/wCmR88kpPP15z58rKY7NXE9qFRs/Em/7tn8YKrzf/d/KR62tHTT1PVDB/lzkl/I2W+YPSM/MVMw78zFqeqELrq503B7eZjjbEDxlrL7N+cAgeYKsztjvbqXVg//AG//AOHL8jlf6PWj/j/wrPVj+JwdLvlKpHdg4vuvoF7QQQRcHeDxro9iY35PnTSnDXYfXyNj60RyCSE8gNnstffs3t5udUnyeNmrOPJuHvp3pJ1fNG8X2WQxttxcIRtSkec7P7ib2cjL4kwuLV/ghoqKNjuzd/mSczn57PmFh5leHqYMfRXSPa7e44f9w3+FIot2cOb6IaOpDsanxm/BRCnA7SgusA/9Sq/KfBjVE92Tke7L6BwfueHyUfyBXezT0w20WVHry7bSeJN80arPm8zn94SfVB+Gs8pL8ymGnh+0m11LUgWuj8PZ5dnySKtuzJzfb/lX+r/RNmJvmbJI+PghGRsBpvtl4N7j8qrEbYePx65e6Z/dBB/6ib0R/pVumGv5Cn3SbQ7RJmGiQMkfJwhaTt7OWyCMrDnUxXTvgwRijySRS7iCtNY+gb6mQ1NNYyEAPiyBkLQAHNcbAGwAseQbuOsxth5PG6p6qofS4fjFM0RxiqjZ+y1r+tHRY5KvmzRHIpGo2/eFav66rmvUMfE1ziZZpHNLzuvYXJc4g5E5Zb8rK0RP1TTjZL23ZduG0LKaJkUYsyNoa0cwFrnnUw9StYrGoUYzAKn/ABBruBfbqppvYZtE19vfutmqvK8O3jb19V3Y7hTKunkhkHWvaRfjad7XDnBsfMrvUvSL11L5+rdFaqKR7DC47DiLi1iL5OGe4jPzrnp41sN62mNLhwqjeMD4ItPCdSSN2OPaLHWHTmr/AEenWs+Dr8K81d4LPFiMLpInNaNq5Nu9KrEebFxsdoyea81d6yutbejT6lkc0LC+Rh2HNbvLDc3tzG3pUTG2LmYptG6oVojobUSVkIngc2IO2nl4s0hgvs+c2CrEMuDj2m0dUL4AV3roLrfoJJ6SJsTHPInDiGjc0RvBPRmEnsx8ys2pEQ0tT2GywNqOFjczaLdnaG/LeFWFeFSaxO0O04wKokxCpe2F5a6S7XWABAa0XGfMomJZeRjvN5mIYbW4wAAJKgAZAbTcgE3JF8/Zv4HWYu6oh231Jj4RnCZttsbQ2r+ZTG3THbP1Rt29cGEzVElKYYnyBrJdotF7EmO1/QfQkw683Ha2tQh1B/ilOwRwmeNguQ1paALm596jcstYz0jUNgVuMnIPqSeYtKmNrxbPtO9YlFNUYZAxrHSS7UTnAC7riNwdfn673JZq5FbWxRCt8NpMSpdrgBNFtW2tktF7XtfPiuVWGGtc1O3k3RX4z4Sp9Zqncr9fIWBqvlrXNn6tMpzZwfCcljfZVolt405P706UtQgwo2CbhHmWU7C6jaRSgTaRNhZAQLpsE2hhNwlkoCIE2kTcAgICIEBEieQJuAQEGUBBxIcYc6rdBsjZF8875NusNeVM8icWvJyi+76fnSDGnUxaGtDrgk3vxdCjl8ucExER3MmTofrG8XdA2NzWg7e+98sr8ScrlzirExHcyZOnUlBjnCwPfYB7ASWXyy3HoVsPM8THNtecfQrk3G3tgGIuqGOc4BtnWyvyA8fSr8TkTnr1TC2O/VG5a1BjbpKl0RaAAXAEE361ccXMm+accx5K1ybtpmrxp0VS2J7W7DiOuub57vepycu1M0YrR5STk6Z1L3x/FTTtaWgOLnWsTxAb8ue3pV+ZyfArGvOVsl+iGpiONyQxxOLG7UgJIuct1h6CuXI5d8VKzrzlS+SaxE/cZidWbHqcWNv2uI+dTXkcmf7PJMXt9n6xzG305YAxp2m3NycjyZKOVzLYZiOnzkvkmrwqMenhtwsAAO4h3/7nzKmTm5ceuuuolE5ZjvDoYnjTYYmPALtvsRe3FfM8S0Z+XGOkX13XvfpjbTGJVeyH8A0tIvYHrren+S4/McmI6unyUm99b06Ete5tNwxbZ2yHbBvlzcq1XzTXFOSY84Xm09O35wLEXVEZc4AEOLcugH+apxOROas20Y79UOWNIJnyujjia4gnK5BsDa9ys0c7JbJNK17OfizM6h70mkR4QRzxmMmwBvlc8t+LnVsfP/r6MkalMZfPUuzXVHBxvf3rSemwyC3ZMnRSbfZ1tOo24eEaROllax7WtDgbEE7x09BXn8bnzltqY05Uy9ToY9iLqeMOaAbuAsb8YPJ0LVys84adURtfJfojbm/45UBgkdT3YRcEE7iL347LL87m11TTyU8S2t6dOkxZssLpGb2g3abXBAvYrTi5UZMU3iOy9bxMbcmkx+olvwcLXW32O6/SVkx83Pk9FNucZZns7OE1Erw7hoxHa2zne/Kt2C+S8f1xp0rMz3dBaFxBEI5RHiLi8hoJNichmzJeJF4pzptbt/8AGePLJ5vLS+ZskjAwhx2bZG+ZOQVfiF65MlYpO1c+pnUNnS4WZCOT6BdOf6ccStl7Q1sfpHU8hkZYMlBaQBuuOuHn3jnXLk47YJ8SnaVckdPm6WhfaX+UPytWv4X7U/5dMHpc/Be739MnxWXjf8qf5c6e5Le0yo9pjZB+wbHodu99vStPxPFM0i9e8L56+W3MpXuraiK+5jWl3J1ttr0uWSlp5Oav4hzrbxLf4bmm/wDpfvfyXf4rHlVfPHZikomDYcawi2ydgvHFY7J67zKcWGuot4s/42mKx93jppnJHbvD8Vz+J+qukZvo18WbI2RjapxdHvBbYZcdst4XLPF4vWM07r+FLbiYizu4xDBJHGxzwwf6bh2OQGV+grdyaYcuOtZn/Eu9q1mPNwquCSmAdHUBzb5Brzf1bkWWHJTJx43W+4+zhMTSNxLuVFS6XDy93ZOjufTv8635Mk5OJNp+ztM7pt+NDe0u8oflaq/DPalXB2ly8EmayseXENFn5kgDshyrJxrVrybTadOePyvtnSWobUSsZF1zhcXG4kkZXHEFbmZK5stYp5/lOX+q0abWldSQ2OEEuc6xdynPrRbp+C6c/JNaVxR3WzTOtQ5VaXMELmxPjMQALnDIm9wfTf0rJm3TpmtZjXdztuNeTr6S1IlpY3j9pzT0ZG4/5yLbzrxkwVtDplnqq26XE4o6Vm09txG0bIILr7O7ZXavIxVwRFp+i8XiKacnRqncIZ3nJpjLRzkAknzXssnCx2jHe33c8UTqZaeCUzXh15zDYjc7Z2t/OFw4mGLRMzea/wAqY9T9UtwOIMYQJuGzuXbV7XG7eeRezxqRWNRbqaaRr6uktK4g1KvDY5Td7A4jj4/SuOTBTJ6oVmkT3edNg8MbtpjGg8R326LqKcbHSdxCIx1idvasoGTW4Rodbde6tkw1yepaYie791FO2Rpa4AtO8FTfHW8dNuxMRPd+aOiZECGNDQTewvvUY8VccaqRWI7PxDhsbHl7WgON7nPj3pTBjrbriPNEVrE7e80Ie0tcLgixHKFa1eqvTK0xE+UvCkw2OIkxtDSd5F1THgpjndYVita9maygjmtwjQ62698r9CnLhpk9cbTasW7tb/AYPBt9/wBVy+TwftVjHWHtVYXFLbbYHWFhvyHIul+PS+uqOy01iXrVUbJW7L2hw51a+Kt41aCaxPd4OweEtDTG0tBJANza++ypPGxTXomPJHRV+G4DTg34JvvVK8PDE76UeHVuS0zXMLCBskWtxW5F2nHE16deS2o1p+aSjZELRtDRe9hff/wJjxVxxqpERHZqyYHA4kmMXJuczv8ASuU8TFMzMx3ROOs/RsUmHRxdgxrb8Y3+lXx4MeP0wRSI7Py/DY3ScIWAvH7RvfLcpthpa3VMeZNYnu9qinbI0teLtO8FXvSLRqeyZiJ8mu7CIiwMLBsA7Qbc2vy71ynj45p0TG4R0Q8xgVOP9JvvPuuqxw8Ma1WEeHVvOhBbs2Gza1twtyLvNKzGtLa+jQ/wGn8GPSfqs/yWD9sK+HVtUdBHDfg2ht99r52XXHhpjjVI0tFYjs2V1SICAgICAgICAgICAgICAgICAgICAgICAgICAg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1" name="Retângulo 10"/>
          <p:cNvSpPr/>
          <p:nvPr/>
        </p:nvSpPr>
        <p:spPr>
          <a:xfrm>
            <a:off x="6786579" y="3071810"/>
            <a:ext cx="2357422" cy="642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</a:rPr>
              <a:t>(R Development Core Team, 2011)</a:t>
            </a:r>
            <a:endParaRPr lang="pt-BR" dirty="0">
              <a:effectLst>
                <a:innerShdw blurRad="63500" dist="50800" dir="81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6858016" y="2636912"/>
            <a:ext cx="16367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FF0000"/>
                </a:solidFill>
              </a:rPr>
              <a:t>p-</a:t>
            </a:r>
            <a:r>
              <a:rPr lang="pt-BR" dirty="0" err="1">
                <a:solidFill>
                  <a:srgbClr val="FF0000"/>
                </a:solidFill>
              </a:rPr>
              <a:t>value</a:t>
            </a:r>
            <a:r>
              <a:rPr lang="pt-BR" dirty="0">
                <a:solidFill>
                  <a:srgbClr val="FF0000"/>
                </a:solidFill>
              </a:rPr>
              <a:t>=0,5097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-71462"/>
            <a:ext cx="8229600" cy="1143000"/>
          </a:xfrm>
        </p:spPr>
        <p:txBody>
          <a:bodyPr/>
          <a:lstStyle/>
          <a:p>
            <a:r>
              <a:rPr lang="en-US" b="1" dirty="0" smtClean="0"/>
              <a:t>Patients </a:t>
            </a:r>
            <a:endParaRPr lang="en-US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00034" y="1000108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graphicFrame>
        <p:nvGraphicFramePr>
          <p:cNvPr id="4" name="Gráfic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404142064"/>
              </p:ext>
            </p:extLst>
          </p:nvPr>
        </p:nvGraphicFramePr>
        <p:xfrm>
          <a:off x="500034" y="1000108"/>
          <a:ext cx="7715288" cy="5286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4092775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nature.com/nature/journal/v449/n7162/images/449629a-i1.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15074" y="5143518"/>
            <a:ext cx="2857520" cy="1714513"/>
          </a:xfrm>
          <a:prstGeom prst="rect">
            <a:avLst/>
          </a:prstGeom>
          <a:noFill/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-142900"/>
            <a:ext cx="8229600" cy="1143000"/>
          </a:xfrm>
        </p:spPr>
        <p:txBody>
          <a:bodyPr/>
          <a:lstStyle/>
          <a:p>
            <a:r>
              <a:rPr lang="en-US" b="1" dirty="0" smtClean="0"/>
              <a:t>Methods</a:t>
            </a:r>
            <a:endParaRPr lang="en-US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85720" y="1189056"/>
            <a:ext cx="8858280" cy="4525963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Samples analyzed:</a:t>
            </a:r>
          </a:p>
          <a:p>
            <a:pPr lvl="1"/>
            <a:r>
              <a:rPr lang="en-US" b="1" dirty="0" smtClean="0"/>
              <a:t>23 cases</a:t>
            </a:r>
          </a:p>
          <a:p>
            <a:pPr lvl="1"/>
            <a:r>
              <a:rPr lang="en-US" b="1" dirty="0" smtClean="0"/>
              <a:t>23 controls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Genome-Wide Human SNP Array 6.0 (</a:t>
            </a:r>
            <a:r>
              <a:rPr lang="en-US" dirty="0" err="1" smtClean="0"/>
              <a:t>Affymetrix</a:t>
            </a:r>
            <a:r>
              <a:rPr lang="en-US" dirty="0" smtClean="0"/>
              <a:t> Inc.)</a:t>
            </a:r>
          </a:p>
          <a:p>
            <a:pPr lvl="1"/>
            <a:r>
              <a:rPr lang="en-US" dirty="0" smtClean="0"/>
              <a:t>Single Nucleotides Polymorphisms (SNPs) Evaluation </a:t>
            </a:r>
          </a:p>
          <a:p>
            <a:pPr lvl="2"/>
            <a:r>
              <a:rPr lang="en-US" dirty="0" smtClean="0"/>
              <a:t>“International Stroke Genetics Consortium”(ISGC) Collaboration</a:t>
            </a:r>
          </a:p>
          <a:p>
            <a:pPr lvl="1"/>
            <a:r>
              <a:rPr lang="en-US" b="1" dirty="0" smtClean="0"/>
              <a:t>CNVs Analysis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85804" y="71414"/>
            <a:ext cx="8229600" cy="1143000"/>
          </a:xfrm>
        </p:spPr>
        <p:txBody>
          <a:bodyPr/>
          <a:lstStyle/>
          <a:p>
            <a:r>
              <a:rPr lang="en-US" b="1" dirty="0" smtClean="0"/>
              <a:t>Data Analysis</a:t>
            </a:r>
            <a:endParaRPr lang="en-US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158" y="1600206"/>
            <a:ext cx="86868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Genotyping </a:t>
            </a:r>
            <a:r>
              <a:rPr lang="en-US" dirty="0" err="1" smtClean="0"/>
              <a:t>Console</a:t>
            </a:r>
            <a:r>
              <a:rPr lang="en-US" baseline="30000" dirty="0" err="1" smtClean="0"/>
              <a:t>®</a:t>
            </a:r>
            <a:r>
              <a:rPr lang="en-US" dirty="0" err="1" smtClean="0"/>
              <a:t>Software</a:t>
            </a:r>
            <a:r>
              <a:rPr lang="en-US" dirty="0" smtClean="0"/>
              <a:t>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en-US" sz="2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Affymetrix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Inc.)</a:t>
            </a:r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r>
              <a:rPr lang="en-US" dirty="0" smtClean="0"/>
              <a:t>Canary algorithm</a:t>
            </a:r>
          </a:p>
          <a:p>
            <a:pPr lvl="1"/>
            <a:r>
              <a:rPr lang="en-US" dirty="0" err="1" smtClean="0"/>
              <a:t>Mahalanobis</a:t>
            </a:r>
            <a:r>
              <a:rPr lang="en-US" dirty="0" smtClean="0"/>
              <a:t> algorithm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Parameters:</a:t>
            </a:r>
          </a:p>
          <a:p>
            <a:pPr lvl="1"/>
            <a:r>
              <a:rPr lang="en-US" dirty="0" smtClean="0"/>
              <a:t>Number of probes</a:t>
            </a:r>
          </a:p>
          <a:p>
            <a:pPr lvl="2"/>
            <a:r>
              <a:rPr lang="en-US" dirty="0" smtClean="0"/>
              <a:t>Minimum of 50 probes for gains </a:t>
            </a:r>
          </a:p>
          <a:p>
            <a:pPr lvl="2"/>
            <a:r>
              <a:rPr lang="en-US" dirty="0" smtClean="0"/>
              <a:t>Minimum of 25 probes for losses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1143000"/>
          </a:xfrm>
        </p:spPr>
        <p:txBody>
          <a:bodyPr/>
          <a:lstStyle/>
          <a:p>
            <a:r>
              <a:rPr lang="en-US" b="1" dirty="0" smtClean="0"/>
              <a:t>Data Analysis</a:t>
            </a:r>
            <a:endParaRPr lang="en-US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14282" y="1600206"/>
            <a:ext cx="86868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METACORE </a:t>
            </a:r>
            <a:r>
              <a:rPr lang="en-US" baseline="30000" dirty="0" smtClean="0"/>
              <a:t>TM</a:t>
            </a:r>
            <a:r>
              <a:rPr lang="en-US" dirty="0" smtClean="0"/>
              <a:t> software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</a:t>
            </a:r>
            <a:r>
              <a:rPr lang="en-US" sz="24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GeneGo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, St. Joseph, MI)</a:t>
            </a:r>
            <a:endParaRPr lang="en-US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2"/>
            <a:r>
              <a:rPr lang="en-US" dirty="0" smtClean="0"/>
              <a:t>Gene pathway analysis</a:t>
            </a:r>
          </a:p>
          <a:p>
            <a:r>
              <a:rPr lang="en-US" dirty="0" smtClean="0"/>
              <a:t>R Software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(R Development Core Team, 2011)</a:t>
            </a:r>
            <a:endParaRPr lang="en-US" sz="36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r>
              <a:rPr lang="en-US" dirty="0" smtClean="0"/>
              <a:t>Principal Component Analysis (PCA)</a:t>
            </a:r>
          </a:p>
          <a:p>
            <a:pPr lvl="2"/>
            <a:r>
              <a:rPr lang="en-US" dirty="0" smtClean="0"/>
              <a:t>To evaluate population stratification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1422"/>
            <a:ext cx="8229600" cy="1143000"/>
          </a:xfrm>
        </p:spPr>
        <p:txBody>
          <a:bodyPr/>
          <a:lstStyle/>
          <a:p>
            <a:r>
              <a:rPr lang="pt-BR" b="1" dirty="0" smtClean="0"/>
              <a:t>PCA</a:t>
            </a:r>
            <a:endParaRPr lang="pt-BR" b="1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8664" y="1071546"/>
            <a:ext cx="7143800" cy="5539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tângulo 3"/>
          <p:cNvSpPr/>
          <p:nvPr/>
        </p:nvSpPr>
        <p:spPr>
          <a:xfrm>
            <a:off x="5143504" y="6488692"/>
            <a:ext cx="33952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(R Development Core Team, 2011)</a:t>
            </a:r>
            <a:endParaRPr lang="pt-BR" dirty="0"/>
          </a:p>
        </p:txBody>
      </p:sp>
      <p:sp>
        <p:nvSpPr>
          <p:cNvPr id="3" name="CaixaDeTexto 2"/>
          <p:cNvSpPr txBox="1"/>
          <p:nvPr/>
        </p:nvSpPr>
        <p:spPr>
          <a:xfrm>
            <a:off x="6228184" y="1988840"/>
            <a:ext cx="61296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7164288" y="3429000"/>
            <a:ext cx="36004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7020272" y="3429000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Results</a:t>
            </a:r>
            <a:endParaRPr lang="en-US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did not find an increased burden of CNVs in patients as compared to controls</a:t>
            </a:r>
            <a:r>
              <a:rPr lang="pt-BR" dirty="0" smtClean="0"/>
              <a:t>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4433171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1143000"/>
          </a:xfrm>
        </p:spPr>
        <p:txBody>
          <a:bodyPr/>
          <a:lstStyle/>
          <a:p>
            <a:r>
              <a:rPr lang="en-US" b="1" dirty="0" smtClean="0"/>
              <a:t>Results</a:t>
            </a:r>
            <a:endParaRPr lang="en-US" b="1" dirty="0"/>
          </a:p>
        </p:txBody>
      </p:sp>
      <p:sp>
        <p:nvSpPr>
          <p:cNvPr id="4" name="CaixaDeTexto 3"/>
          <p:cNvSpPr txBox="1"/>
          <p:nvPr/>
        </p:nvSpPr>
        <p:spPr>
          <a:xfrm>
            <a:off x="428597" y="3357562"/>
            <a:ext cx="1822935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pt-BR" sz="2800" dirty="0" smtClean="0">
                <a:latin typeface="Arial" pitchFamily="34" charset="0"/>
                <a:cs typeface="Arial" pitchFamily="34" charset="0"/>
              </a:rPr>
              <a:t>160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CNVs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3612986" y="2000240"/>
            <a:ext cx="1545616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pt-BR" sz="2800" dirty="0" smtClean="0">
                <a:latin typeface="Arial" pitchFamily="34" charset="0"/>
                <a:cs typeface="Arial" pitchFamily="34" charset="0"/>
              </a:rPr>
              <a:t>84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gains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3653508" y="4631304"/>
            <a:ext cx="1704313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pt-BR" sz="2800" dirty="0" smtClean="0">
                <a:latin typeface="Arial" pitchFamily="34" charset="0"/>
                <a:cs typeface="Arial" pitchFamily="34" charset="0"/>
              </a:rPr>
              <a:t>76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losses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6429390" y="2001370"/>
            <a:ext cx="1665841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pt-BR" sz="2800" dirty="0" smtClean="0">
                <a:latin typeface="Arial" pitchFamily="34" charset="0"/>
                <a:cs typeface="Arial" pitchFamily="34" charset="0"/>
              </a:rPr>
              <a:t>54 genes</a:t>
            </a:r>
            <a:endParaRPr lang="pt-BR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6450372" y="4620292"/>
            <a:ext cx="1665841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pt-BR" sz="2800" dirty="0" smtClean="0">
                <a:latin typeface="Arial" pitchFamily="34" charset="0"/>
                <a:cs typeface="Arial" pitchFamily="34" charset="0"/>
              </a:rPr>
              <a:t>34 genes</a:t>
            </a:r>
            <a:endParaRPr lang="pt-BR" sz="28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Conector de seta reta 11"/>
          <p:cNvCxnSpPr>
            <a:stCxn id="4" idx="3"/>
            <a:endCxn id="5" idx="1"/>
          </p:cNvCxnSpPr>
          <p:nvPr/>
        </p:nvCxnSpPr>
        <p:spPr>
          <a:xfrm flipV="1">
            <a:off x="2251532" y="2261850"/>
            <a:ext cx="1361454" cy="13573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de seta reta 13"/>
          <p:cNvCxnSpPr>
            <a:stCxn id="4" idx="3"/>
            <a:endCxn id="6" idx="1"/>
          </p:cNvCxnSpPr>
          <p:nvPr/>
        </p:nvCxnSpPr>
        <p:spPr>
          <a:xfrm>
            <a:off x="2251532" y="3619172"/>
            <a:ext cx="1401976" cy="12737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de seta reta 15"/>
          <p:cNvCxnSpPr>
            <a:stCxn id="5" idx="3"/>
            <a:endCxn id="8" idx="1"/>
          </p:cNvCxnSpPr>
          <p:nvPr/>
        </p:nvCxnSpPr>
        <p:spPr>
          <a:xfrm>
            <a:off x="5158602" y="2261850"/>
            <a:ext cx="1270788" cy="11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de seta reta 19"/>
          <p:cNvCxnSpPr>
            <a:stCxn id="6" idx="3"/>
            <a:endCxn id="10" idx="1"/>
          </p:cNvCxnSpPr>
          <p:nvPr/>
        </p:nvCxnSpPr>
        <p:spPr>
          <a:xfrm flipV="1">
            <a:off x="5357821" y="4881902"/>
            <a:ext cx="1092551" cy="1101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aixaDeTexto 2"/>
          <p:cNvSpPr txBox="1"/>
          <p:nvPr/>
        </p:nvSpPr>
        <p:spPr>
          <a:xfrm>
            <a:off x="468955" y="4431249"/>
            <a:ext cx="26609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Present in patients (n=23)</a:t>
            </a:r>
          </a:p>
          <a:p>
            <a:r>
              <a:rPr lang="en-US" dirty="0" smtClean="0"/>
              <a:t>but were absent  in </a:t>
            </a:r>
          </a:p>
          <a:p>
            <a:r>
              <a:rPr lang="en-US" dirty="0" smtClean="0"/>
              <a:t>Controls (n=23)</a:t>
            </a:r>
            <a:endParaRPr lang="en-US" dirty="0"/>
          </a:p>
        </p:txBody>
      </p:sp>
      <p:cxnSp>
        <p:nvCxnSpPr>
          <p:cNvPr id="9" name="Conector de seta reta 8"/>
          <p:cNvCxnSpPr/>
          <p:nvPr/>
        </p:nvCxnSpPr>
        <p:spPr>
          <a:xfrm>
            <a:off x="1403648" y="4005064"/>
            <a:ext cx="0" cy="42618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-142900"/>
            <a:ext cx="8229600" cy="1143000"/>
          </a:xfrm>
        </p:spPr>
        <p:txBody>
          <a:bodyPr/>
          <a:lstStyle/>
          <a:p>
            <a:r>
              <a:rPr lang="en-US" b="1" dirty="0" smtClean="0"/>
              <a:t>Gains</a:t>
            </a:r>
            <a:endParaRPr lang="en-US" b="1" dirty="0"/>
          </a:p>
        </p:txBody>
      </p:sp>
      <p:sp>
        <p:nvSpPr>
          <p:cNvPr id="7" name="Espaço Reservado para Conteúdo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t-BR" dirty="0" smtClean="0"/>
              <a:t> </a:t>
            </a:r>
            <a:endParaRPr lang="pt-BR" dirty="0"/>
          </a:p>
        </p:txBody>
      </p:sp>
      <p:graphicFrame>
        <p:nvGraphicFramePr>
          <p:cNvPr id="4" name="Espaço Reservado para Conteúdo 9"/>
          <p:cNvGraphicFramePr>
            <a:graphicFrameLocks/>
          </p:cNvGraphicFramePr>
          <p:nvPr/>
        </p:nvGraphicFramePr>
        <p:xfrm>
          <a:off x="71407" y="928670"/>
          <a:ext cx="8858280" cy="550072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14570"/>
                <a:gridCol w="2214570"/>
                <a:gridCol w="2214570"/>
                <a:gridCol w="2214570"/>
              </a:tblGrid>
              <a:tr h="50006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ABCC6P2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DUX4L2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LRRC37A,LRRC37A2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RB1CC1</a:t>
                      </a:r>
                    </a:p>
                  </a:txBody>
                  <a:tcPr marL="0" marR="0" marT="0" marB="0" anchor="ctr"/>
                </a:tc>
              </a:tr>
              <a:tr h="50006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ADAM3A, ADAM5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FNTA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MLLT4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SGK196</a:t>
                      </a:r>
                    </a:p>
                  </a:txBody>
                  <a:tcPr marL="0" marR="0" marT="0" marB="0" anchor="ctr"/>
                </a:tc>
              </a:tr>
              <a:tr h="50006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AGAP9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FRG2B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NBEAP1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SLC7A13, SLC6A10P, SLC2A3, SCL2A14</a:t>
                      </a:r>
                    </a:p>
                  </a:txBody>
                  <a:tcPr marL="0" marR="0" marT="0" marB="0" anchor="ctr"/>
                </a:tc>
              </a:tr>
              <a:tr h="50006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ANXA8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FRMD1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NF1P2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SPAG11B</a:t>
                      </a:r>
                    </a:p>
                  </a:txBody>
                  <a:tcPr marL="0" marR="0" marT="0" marB="0" anchor="ctr"/>
                </a:tc>
              </a:tr>
              <a:tr h="50006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ARL17A, ARL17B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GOLGA6LC, </a:t>
                      </a:r>
                      <a:endParaRPr lang="pt-BR" sz="1400" b="0" i="0" u="none" strike="noStrike" dirty="0" smtClean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 fontAlgn="b"/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GOLGA8CP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NOMO1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SYCE1 </a:t>
                      </a:r>
                    </a:p>
                  </a:txBody>
                  <a:tcPr marL="0" marR="0" marT="0" marB="0" anchor="ctr"/>
                </a:tc>
              </a:tr>
              <a:tr h="50006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BMS1P6, BMS1P2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HERC2P3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NPIPA1, NPIPA2, </a:t>
                      </a:r>
                      <a:endParaRPr lang="pt-BR" sz="1400" b="0" i="0" u="none" strike="noStrike" dirty="0" smtClean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 fontAlgn="b"/>
                      <a:r>
                        <a:rPr lang="pt-BR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NPIPA3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TAOK1</a:t>
                      </a:r>
                    </a:p>
                  </a:txBody>
                  <a:tcPr marL="0" marR="0" marT="0" marB="0" anchor="ctr"/>
                </a:tc>
              </a:tr>
              <a:tr h="50006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CRYBB2P1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HGSNAT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NSFP1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TARSL2</a:t>
                      </a:r>
                    </a:p>
                  </a:txBody>
                  <a:tcPr marL="0" marR="0" marT="0" marB="0" anchor="ctr"/>
                </a:tc>
              </a:tr>
              <a:tr h="50006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CT60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KANSL1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PCDH11X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TM2D3</a:t>
                      </a:r>
                    </a:p>
                  </a:txBody>
                  <a:tcPr marL="0" marR="0" marT="0" marB="0" anchor="ctr"/>
                </a:tc>
              </a:tr>
              <a:tr h="50006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CYP2E1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KHDRBS3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PDXDC1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TMTC4</a:t>
                      </a:r>
                    </a:p>
                  </a:txBody>
                  <a:tcPr marL="0" marR="0" marT="0" marB="0" anchor="ctr"/>
                </a:tc>
              </a:tr>
              <a:tr h="50006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DEFB4B, DEFB103B, </a:t>
                      </a: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DEFB103A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KIF25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POTEB, POTEA, POTEM, POTEG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TP53TG3</a:t>
                      </a:r>
                    </a:p>
                  </a:txBody>
                  <a:tcPr marL="0" marR="0" marT="0" marB="0" anchor="ctr"/>
                </a:tc>
              </a:tr>
              <a:tr h="50006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DGCR5, DGCR9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LRP5L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PRODH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ZDHHC11</a:t>
                      </a: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7843888" y="8790929"/>
            <a:ext cx="1296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dirty="0" smtClean="0"/>
              <a:t>54 genes</a:t>
            </a:r>
            <a:endParaRPr lang="pt-BR" sz="2400" dirty="0"/>
          </a:p>
        </p:txBody>
      </p:sp>
      <p:sp>
        <p:nvSpPr>
          <p:cNvPr id="8" name="CaixaDeTexto 7"/>
          <p:cNvSpPr txBox="1"/>
          <p:nvPr/>
        </p:nvSpPr>
        <p:spPr>
          <a:xfrm>
            <a:off x="7633529" y="6324927"/>
            <a:ext cx="13066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 smtClean="0"/>
              <a:t>54 genes</a:t>
            </a:r>
            <a:endParaRPr lang="pt-BR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1143000"/>
          </a:xfrm>
        </p:spPr>
        <p:txBody>
          <a:bodyPr>
            <a:normAutofit/>
          </a:bodyPr>
          <a:lstStyle/>
          <a:p>
            <a:r>
              <a:rPr lang="pt-BR" b="1" i="1" dirty="0" smtClean="0">
                <a:latin typeface="Arial" pitchFamily="34" charset="0"/>
                <a:cs typeface="Arial" pitchFamily="34" charset="0"/>
              </a:rPr>
              <a:t>ANXA8 </a:t>
            </a:r>
            <a:endParaRPr lang="pt-BR" i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28596" y="1142990"/>
            <a:ext cx="8229600" cy="4525963"/>
          </a:xfrm>
        </p:spPr>
        <p:txBody>
          <a:bodyPr/>
          <a:lstStyle/>
          <a:p>
            <a:r>
              <a:rPr lang="en-US" i="1" dirty="0" err="1" smtClean="0"/>
              <a:t>Annexin</a:t>
            </a:r>
            <a:r>
              <a:rPr lang="en-US" i="1" dirty="0" smtClean="0"/>
              <a:t> A8</a:t>
            </a:r>
          </a:p>
          <a:p>
            <a:r>
              <a:rPr lang="en-US" dirty="0" err="1" smtClean="0"/>
              <a:t>Ch</a:t>
            </a:r>
            <a:r>
              <a:rPr lang="en-US" dirty="0" smtClean="0"/>
              <a:t> 10 q11.22</a:t>
            </a:r>
          </a:p>
          <a:p>
            <a:r>
              <a:rPr lang="en-US" b="1" dirty="0" smtClean="0"/>
              <a:t>Anticoagulant 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 l="10547" t="11250" r="32617" b="12812"/>
          <a:stretch>
            <a:fillRect/>
          </a:stretch>
        </p:blipFill>
        <p:spPr bwMode="auto">
          <a:xfrm>
            <a:off x="3428993" y="1785926"/>
            <a:ext cx="5572164" cy="46530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-71462"/>
            <a:ext cx="8229600" cy="1143000"/>
          </a:xfrm>
        </p:spPr>
        <p:txBody>
          <a:bodyPr>
            <a:normAutofit/>
          </a:bodyPr>
          <a:lstStyle/>
          <a:p>
            <a:r>
              <a:rPr lang="pt-BR" b="1" i="1" dirty="0" smtClean="0">
                <a:latin typeface="Arial" pitchFamily="34" charset="0"/>
                <a:cs typeface="Arial" pitchFamily="34" charset="0"/>
              </a:rPr>
              <a:t>CYP2E1</a:t>
            </a:r>
            <a:endParaRPr lang="pt-BR" i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1" y="1189054"/>
            <a:ext cx="8472518" cy="5311781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Cytochrome P450, family 2E1 </a:t>
            </a:r>
          </a:p>
          <a:p>
            <a:r>
              <a:rPr lang="en-US" dirty="0" err="1" smtClean="0"/>
              <a:t>Chr</a:t>
            </a:r>
            <a:r>
              <a:rPr lang="en-US" dirty="0" smtClean="0"/>
              <a:t> 10 q26.3</a:t>
            </a:r>
          </a:p>
          <a:p>
            <a:pPr lvl="5"/>
            <a:endParaRPr lang="en-US" dirty="0" smtClean="0"/>
          </a:p>
          <a:p>
            <a:r>
              <a:rPr lang="en-US" b="1" dirty="0" smtClean="0"/>
              <a:t>Synthesis of </a:t>
            </a:r>
          </a:p>
          <a:p>
            <a:pPr>
              <a:buNone/>
            </a:pPr>
            <a:r>
              <a:rPr lang="en-US" b="1" dirty="0" smtClean="0"/>
              <a:t>	cholesterol and </a:t>
            </a:r>
          </a:p>
          <a:p>
            <a:pPr>
              <a:buNone/>
            </a:pPr>
            <a:r>
              <a:rPr lang="en-US" b="1" dirty="0" smtClean="0"/>
              <a:t>	other lipids;</a:t>
            </a:r>
          </a:p>
          <a:p>
            <a:pPr lvl="5"/>
            <a:endParaRPr lang="en-US" b="1" dirty="0" smtClean="0"/>
          </a:p>
          <a:p>
            <a:r>
              <a:rPr lang="en-US" b="1" dirty="0" smtClean="0"/>
              <a:t>Induced by </a:t>
            </a:r>
          </a:p>
          <a:p>
            <a:pPr>
              <a:buNone/>
            </a:pPr>
            <a:r>
              <a:rPr lang="en-US" b="1" dirty="0" smtClean="0"/>
              <a:t>	diabetes;</a:t>
            </a:r>
          </a:p>
          <a:p>
            <a:r>
              <a:rPr lang="en-US" b="1" dirty="0" smtClean="0"/>
              <a:t>CYP family 3A1 and </a:t>
            </a:r>
          </a:p>
          <a:p>
            <a:pPr>
              <a:buNone/>
            </a:pPr>
            <a:r>
              <a:rPr lang="en-US" b="1" dirty="0" smtClean="0"/>
              <a:t>	HS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10547" t="11250" r="34961" b="10000"/>
          <a:stretch>
            <a:fillRect/>
          </a:stretch>
        </p:blipFill>
        <p:spPr bwMode="auto">
          <a:xfrm>
            <a:off x="3929059" y="1705320"/>
            <a:ext cx="5072066" cy="45812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-71462"/>
            <a:ext cx="8229600" cy="1143000"/>
          </a:xfrm>
        </p:spPr>
        <p:txBody>
          <a:bodyPr>
            <a:normAutofit/>
          </a:bodyPr>
          <a:lstStyle/>
          <a:p>
            <a:r>
              <a:rPr lang="pt-BR" sz="4000" b="1" i="1" dirty="0" smtClean="0">
                <a:latin typeface="Arial" pitchFamily="34" charset="0"/>
                <a:cs typeface="Arial" pitchFamily="34" charset="0"/>
              </a:rPr>
              <a:t>DEFB4B, DEFB103B</a:t>
            </a:r>
            <a:endParaRPr lang="pt-BR" sz="4000" i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1406" y="1571612"/>
            <a:ext cx="4043362" cy="4525963"/>
          </a:xfrm>
        </p:spPr>
        <p:txBody>
          <a:bodyPr>
            <a:normAutofit/>
          </a:bodyPr>
          <a:lstStyle/>
          <a:p>
            <a:r>
              <a:rPr lang="en-US" dirty="0" err="1" smtClean="0"/>
              <a:t>Defensins</a:t>
            </a:r>
            <a:endParaRPr lang="en-US" dirty="0" smtClean="0"/>
          </a:p>
          <a:p>
            <a:r>
              <a:rPr lang="en-US" dirty="0" err="1" smtClean="0"/>
              <a:t>Ch</a:t>
            </a:r>
            <a:r>
              <a:rPr lang="en-US" dirty="0" smtClean="0"/>
              <a:t> 8 p23.1</a:t>
            </a:r>
          </a:p>
          <a:p>
            <a:pPr lvl="4"/>
            <a:endParaRPr lang="en-US" dirty="0" smtClean="0"/>
          </a:p>
          <a:p>
            <a:r>
              <a:rPr lang="en-US" dirty="0" smtClean="0"/>
              <a:t>METACORE™</a:t>
            </a:r>
          </a:p>
          <a:p>
            <a:pPr lvl="1"/>
            <a:r>
              <a:rPr lang="en-US" b="1" dirty="0" smtClean="0"/>
              <a:t>Regulation of Blood Pressure</a:t>
            </a:r>
          </a:p>
          <a:p>
            <a:pPr lvl="1"/>
            <a:r>
              <a:rPr lang="en-US" b="1" dirty="0" smtClean="0"/>
              <a:t>Blood Flow</a:t>
            </a:r>
          </a:p>
          <a:p>
            <a:pPr lvl="1"/>
            <a:r>
              <a:rPr lang="en-US" b="1" dirty="0" smtClean="0"/>
              <a:t>Circulatory System </a:t>
            </a:r>
            <a:r>
              <a:rPr lang="en-US" b="1" dirty="0"/>
              <a:t>P</a:t>
            </a:r>
            <a:r>
              <a:rPr lang="en-US" b="1" dirty="0" smtClean="0"/>
              <a:t>rocesses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 l="11133" t="12187" r="46328" b="12812"/>
          <a:stretch>
            <a:fillRect/>
          </a:stretch>
        </p:blipFill>
        <p:spPr bwMode="auto">
          <a:xfrm>
            <a:off x="4143375" y="1071570"/>
            <a:ext cx="4862257" cy="53578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-71462"/>
            <a:ext cx="8229600" cy="1143000"/>
          </a:xfrm>
        </p:spPr>
        <p:txBody>
          <a:bodyPr/>
          <a:lstStyle/>
          <a:p>
            <a:r>
              <a:rPr lang="pt-BR" b="1" i="1" dirty="0" smtClean="0"/>
              <a:t>PRODH</a:t>
            </a:r>
            <a:endParaRPr lang="pt-BR" b="1" i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42845" y="1142984"/>
            <a:ext cx="8501122" cy="5500726"/>
          </a:xfrm>
        </p:spPr>
        <p:txBody>
          <a:bodyPr>
            <a:normAutofit/>
          </a:bodyPr>
          <a:lstStyle/>
          <a:p>
            <a:r>
              <a:rPr lang="en-US" dirty="0" err="1" smtClean="0"/>
              <a:t>Proline</a:t>
            </a:r>
            <a:r>
              <a:rPr lang="en-US" dirty="0" smtClean="0"/>
              <a:t> oxidase 1</a:t>
            </a:r>
          </a:p>
          <a:p>
            <a:r>
              <a:rPr lang="en-US" dirty="0" err="1" smtClean="0"/>
              <a:t>Ch</a:t>
            </a:r>
            <a:r>
              <a:rPr lang="en-US" dirty="0" smtClean="0"/>
              <a:t> 22 q11.22 </a:t>
            </a:r>
          </a:p>
          <a:p>
            <a:r>
              <a:rPr lang="en-US" dirty="0" smtClean="0"/>
              <a:t>METACORE™</a:t>
            </a:r>
          </a:p>
          <a:p>
            <a:pPr lvl="1"/>
            <a:r>
              <a:rPr lang="en-US" b="1" dirty="0" smtClean="0"/>
              <a:t>Regulation of Blood </a:t>
            </a:r>
          </a:p>
          <a:p>
            <a:pPr lvl="1">
              <a:buNone/>
            </a:pPr>
            <a:r>
              <a:rPr lang="en-US" b="1" dirty="0" smtClean="0"/>
              <a:t>	Pressure</a:t>
            </a:r>
          </a:p>
          <a:p>
            <a:pPr lvl="1"/>
            <a:r>
              <a:rPr lang="en-US" b="1" dirty="0" smtClean="0"/>
              <a:t>Blood Flow</a:t>
            </a:r>
          </a:p>
          <a:p>
            <a:pPr lvl="1"/>
            <a:r>
              <a:rPr lang="en-US" b="1" dirty="0" smtClean="0"/>
              <a:t>Circulatory </a:t>
            </a:r>
          </a:p>
          <a:p>
            <a:pPr marL="457200" lvl="1" indent="0">
              <a:buNone/>
            </a:pPr>
            <a:r>
              <a:rPr lang="en-US" b="1" dirty="0"/>
              <a:t>S</a:t>
            </a:r>
            <a:r>
              <a:rPr lang="en-US" b="1" dirty="0" smtClean="0"/>
              <a:t>ystem Processes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  <p:grpSp>
        <p:nvGrpSpPr>
          <p:cNvPr id="7" name="Grupo 6"/>
          <p:cNvGrpSpPr/>
          <p:nvPr/>
        </p:nvGrpSpPr>
        <p:grpSpPr>
          <a:xfrm>
            <a:off x="4071936" y="1500174"/>
            <a:ext cx="5004957" cy="4857784"/>
            <a:chOff x="4071934" y="1500174"/>
            <a:chExt cx="5004957" cy="4857784"/>
          </a:xfrm>
        </p:grpSpPr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 l="10742" t="11562" r="30078" b="11562"/>
            <a:stretch>
              <a:fillRect/>
            </a:stretch>
          </p:blipFill>
          <p:spPr bwMode="auto">
            <a:xfrm>
              <a:off x="4071934" y="1500174"/>
              <a:ext cx="5004957" cy="485778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6" name="Retângulo 5"/>
            <p:cNvSpPr/>
            <p:nvPr/>
          </p:nvSpPr>
          <p:spPr>
            <a:xfrm>
              <a:off x="8715404" y="1571612"/>
              <a:ext cx="357158" cy="2143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grpSp>
        <p:nvGrpSpPr>
          <p:cNvPr id="11" name="Grupo 10"/>
          <p:cNvGrpSpPr/>
          <p:nvPr/>
        </p:nvGrpSpPr>
        <p:grpSpPr>
          <a:xfrm>
            <a:off x="-29" y="71438"/>
            <a:ext cx="9069527" cy="6715148"/>
            <a:chOff x="-32" y="71438"/>
            <a:chExt cx="9069527" cy="6715148"/>
          </a:xfrm>
        </p:grpSpPr>
        <p:pic>
          <p:nvPicPr>
            <p:cNvPr id="9218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32" y="86879"/>
              <a:ext cx="9069527" cy="669970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8" name="Retângulo 7"/>
            <p:cNvSpPr/>
            <p:nvPr/>
          </p:nvSpPr>
          <p:spPr>
            <a:xfrm>
              <a:off x="3428992" y="71438"/>
              <a:ext cx="1143008" cy="64291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" name="Retângulo 8"/>
            <p:cNvSpPr/>
            <p:nvPr/>
          </p:nvSpPr>
          <p:spPr>
            <a:xfrm>
              <a:off x="4857752" y="142852"/>
              <a:ext cx="1143008" cy="64291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" name="Retângulo 9"/>
            <p:cNvSpPr/>
            <p:nvPr/>
          </p:nvSpPr>
          <p:spPr>
            <a:xfrm>
              <a:off x="6215074" y="4357694"/>
              <a:ext cx="1357322" cy="64291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2" name="Retângulo 11"/>
          <p:cNvSpPr/>
          <p:nvPr/>
        </p:nvSpPr>
        <p:spPr>
          <a:xfrm>
            <a:off x="142846" y="6488692"/>
            <a:ext cx="36581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(METACORE, </a:t>
            </a:r>
            <a:r>
              <a:rPr lang="pt-BR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GeneGo</a:t>
            </a:r>
            <a:r>
              <a:rPr lang="pt-BR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pt-BR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</a:t>
            </a:r>
            <a:r>
              <a:rPr lang="pt-BR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Joseph, MI)</a:t>
            </a: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-71462"/>
            <a:ext cx="8229600" cy="1143000"/>
          </a:xfrm>
        </p:spPr>
        <p:txBody>
          <a:bodyPr>
            <a:normAutofit/>
          </a:bodyPr>
          <a:lstStyle/>
          <a:p>
            <a:r>
              <a:rPr lang="pt-BR" b="1" i="1" dirty="0" smtClean="0">
                <a:latin typeface="Arial" pitchFamily="34" charset="0"/>
                <a:cs typeface="Arial" pitchFamily="34" charset="0"/>
              </a:rPr>
              <a:t>HGSNAT</a:t>
            </a:r>
            <a:endParaRPr lang="pt-BR" i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-31" y="903307"/>
            <a:ext cx="9001156" cy="4525963"/>
          </a:xfrm>
        </p:spPr>
        <p:txBody>
          <a:bodyPr>
            <a:normAutofit/>
          </a:bodyPr>
          <a:lstStyle/>
          <a:p>
            <a:r>
              <a:rPr lang="en-US" dirty="0" err="1" smtClean="0"/>
              <a:t>Heparan</a:t>
            </a:r>
            <a:r>
              <a:rPr lang="en-US" dirty="0" smtClean="0"/>
              <a:t>-alpha-</a:t>
            </a:r>
            <a:r>
              <a:rPr lang="en-US" dirty="0" err="1" smtClean="0"/>
              <a:t>glucosaminide</a:t>
            </a:r>
            <a:r>
              <a:rPr lang="en-US" dirty="0" smtClean="0"/>
              <a:t> N-</a:t>
            </a:r>
            <a:r>
              <a:rPr lang="en-US" dirty="0" err="1" smtClean="0"/>
              <a:t>acetyltransferase</a:t>
            </a:r>
            <a:endParaRPr lang="en-US" dirty="0" smtClean="0"/>
          </a:p>
          <a:p>
            <a:r>
              <a:rPr lang="en-US" dirty="0" err="1" smtClean="0"/>
              <a:t>Ch</a:t>
            </a:r>
            <a:r>
              <a:rPr lang="en-US" dirty="0" smtClean="0"/>
              <a:t> 8 p11.21</a:t>
            </a:r>
          </a:p>
          <a:p>
            <a:r>
              <a:rPr lang="en-US" b="1" u="sng" dirty="0" smtClean="0"/>
              <a:t>Heparin Sulfate </a:t>
            </a:r>
            <a:r>
              <a:rPr lang="en-US" b="1" dirty="0"/>
              <a:t> </a:t>
            </a:r>
            <a:r>
              <a:rPr lang="en-US" b="1" dirty="0" smtClean="0"/>
              <a:t>involved in </a:t>
            </a:r>
            <a:r>
              <a:rPr lang="en-US" b="1" dirty="0"/>
              <a:t>m</a:t>
            </a:r>
            <a:r>
              <a:rPr lang="en-US" b="1" dirty="0" smtClean="0"/>
              <a:t>etastasis, angiogenesis and regulation of blood coagulation </a:t>
            </a:r>
          </a:p>
          <a:p>
            <a:pPr>
              <a:buNone/>
            </a:pPr>
            <a:r>
              <a:rPr lang="pt-BR" dirty="0" smtClean="0"/>
              <a:t> </a:t>
            </a:r>
            <a:endParaRPr lang="pt-B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l="10547" t="12187" r="22656" b="12812"/>
          <a:stretch>
            <a:fillRect/>
          </a:stretch>
        </p:blipFill>
        <p:spPr bwMode="auto">
          <a:xfrm>
            <a:off x="3643308" y="3143272"/>
            <a:ext cx="5191721" cy="36433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-71462"/>
            <a:ext cx="8229600" cy="1143000"/>
          </a:xfrm>
        </p:spPr>
        <p:txBody>
          <a:bodyPr>
            <a:normAutofit/>
          </a:bodyPr>
          <a:lstStyle/>
          <a:p>
            <a:r>
              <a:rPr lang="pt-BR" b="1" i="1" dirty="0" smtClean="0">
                <a:latin typeface="Arial" pitchFamily="34" charset="0"/>
                <a:cs typeface="Arial" pitchFamily="34" charset="0"/>
              </a:rPr>
              <a:t>NOMO1</a:t>
            </a:r>
            <a:endParaRPr lang="pt-BR" i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42844" y="1071552"/>
            <a:ext cx="8229600" cy="4525963"/>
          </a:xfrm>
        </p:spPr>
        <p:txBody>
          <a:bodyPr/>
          <a:lstStyle/>
          <a:p>
            <a:r>
              <a:rPr lang="en-US" dirty="0" smtClean="0"/>
              <a:t>NODAL modulator 1</a:t>
            </a:r>
          </a:p>
          <a:p>
            <a:r>
              <a:rPr lang="en-US" dirty="0" err="1" smtClean="0"/>
              <a:t>Ch</a:t>
            </a:r>
            <a:r>
              <a:rPr lang="en-US" dirty="0" smtClean="0"/>
              <a:t> 16 p13.11</a:t>
            </a:r>
          </a:p>
          <a:p>
            <a:r>
              <a:rPr lang="en-US" b="1" dirty="0" smtClean="0"/>
              <a:t>Collagenase Family</a:t>
            </a:r>
          </a:p>
          <a:p>
            <a:r>
              <a:rPr lang="en-US" b="1" dirty="0" smtClean="0"/>
              <a:t>Related to hypertension </a:t>
            </a:r>
          </a:p>
          <a:p>
            <a:pPr>
              <a:buNone/>
            </a:pPr>
            <a:r>
              <a:rPr lang="en-US" b="1" dirty="0" smtClean="0"/>
              <a:t>	and thrombosis</a:t>
            </a:r>
          </a:p>
          <a:p>
            <a:pPr>
              <a:buNone/>
            </a:pPr>
            <a:endParaRPr lang="pt-BR" dirty="0" smtClean="0"/>
          </a:p>
          <a:p>
            <a:endParaRPr lang="pt-B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l="10547" t="11250" r="46886" b="10000"/>
          <a:stretch>
            <a:fillRect/>
          </a:stretch>
        </p:blipFill>
        <p:spPr bwMode="auto">
          <a:xfrm>
            <a:off x="4747731" y="1285884"/>
            <a:ext cx="4324864" cy="50006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-142900"/>
            <a:ext cx="8229600" cy="1143000"/>
          </a:xfrm>
        </p:spPr>
        <p:txBody>
          <a:bodyPr/>
          <a:lstStyle/>
          <a:p>
            <a:r>
              <a:rPr lang="en-US" b="1" dirty="0" smtClean="0"/>
              <a:t>Losses</a:t>
            </a:r>
            <a:endParaRPr lang="en-US" b="1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52619630"/>
              </p:ext>
            </p:extLst>
          </p:nvPr>
        </p:nvGraphicFramePr>
        <p:xfrm>
          <a:off x="428599" y="785794"/>
          <a:ext cx="8286808" cy="5810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43404"/>
                <a:gridCol w="4143404"/>
              </a:tblGrid>
              <a:tr h="56436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ADAM3A, ADAM5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POTEB</a:t>
                      </a:r>
                    </a:p>
                  </a:txBody>
                  <a:tcPr marL="0" marR="0" marT="0" marB="0" anchor="ctr"/>
                </a:tc>
              </a:tr>
              <a:tr h="56436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ARL17A, ARL17B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PRODH</a:t>
                      </a:r>
                    </a:p>
                  </a:txBody>
                  <a:tcPr marL="0" marR="0" marT="0" marB="0" anchor="ctr"/>
                </a:tc>
              </a:tr>
              <a:tr h="56436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DEFB4B, DEFB103B, </a:t>
                      </a:r>
                      <a:endParaRPr lang="pt-BR" sz="1600" b="1" i="0" u="none" strike="noStrike" dirty="0" smtClean="0">
                        <a:solidFill>
                          <a:srgbClr val="FF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 fontAlgn="b"/>
                      <a:endParaRPr lang="pt-BR" sz="1600" b="0" i="0" u="none" strike="noStrike" dirty="0" smtClean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 fontAlgn="b"/>
                      <a:r>
                        <a:rPr lang="pt-BR" sz="16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DEFB103A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PSG10P, PSG1</a:t>
                      </a:r>
                      <a:r>
                        <a:rPr lang="pt-BR" sz="1600" b="0" i="0" u="none" strike="noStrike" dirty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pt-BR" sz="1600" b="1" i="0" u="none" strike="noStrike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PSG6, </a:t>
                      </a:r>
                      <a:endParaRPr lang="pt-BR" sz="1600" b="1" i="0" u="none" strike="noStrike" dirty="0" smtClean="0">
                        <a:solidFill>
                          <a:srgbClr val="00B05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 fontAlgn="b"/>
                      <a:r>
                        <a:rPr lang="pt-BR" sz="1600" b="1" i="0" u="none" strike="noStrike" dirty="0" smtClean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PSG7</a:t>
                      </a:r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, PSG11</a:t>
                      </a:r>
                    </a:p>
                  </a:txBody>
                  <a:tcPr marL="0" marR="0" marT="0" marB="0" anchor="ctr"/>
                </a:tc>
              </a:tr>
              <a:tr h="56436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DGCR6, DGCR5, DGCR9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SLC6A10P</a:t>
                      </a:r>
                    </a:p>
                  </a:txBody>
                  <a:tcPr marL="0" marR="0" marT="0" marB="0" anchor="ctr"/>
                </a:tc>
              </a:tr>
              <a:tr h="56436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GOLGA6LC, GOLGA8CP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SPAG11B</a:t>
                      </a:r>
                    </a:p>
                  </a:txBody>
                  <a:tcPr marL="0" marR="0" marT="0" marB="0" anchor="ctr"/>
                </a:tc>
              </a:tr>
              <a:tr h="56436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GOLGA8A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TP53TG3</a:t>
                      </a:r>
                    </a:p>
                  </a:txBody>
                  <a:tcPr marL="0" marR="0" marT="0" marB="0" anchor="ctr"/>
                </a:tc>
              </a:tr>
              <a:tr h="56436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HERC2P3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TPTE, TPTE2</a:t>
                      </a:r>
                    </a:p>
                  </a:txBody>
                  <a:tcPr marL="0" marR="0" marT="0" marB="0" anchor="ctr"/>
                </a:tc>
              </a:tr>
              <a:tr h="56436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LRRC37A, LRRC37A2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UGT2B17, UGT2B28</a:t>
                      </a:r>
                    </a:p>
                  </a:txBody>
                  <a:tcPr marL="0" marR="0" marT="0" marB="0" anchor="ctr"/>
                </a:tc>
              </a:tr>
              <a:tr h="56436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NBEAP1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ZNF826P</a:t>
                      </a:r>
                    </a:p>
                  </a:txBody>
                  <a:tcPr marL="0" marR="0" marT="0" marB="0" anchor="ctr"/>
                </a:tc>
              </a:tr>
              <a:tr h="56436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NSFP1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rgbClr val="00B050"/>
                          </a:solidFill>
                          <a:latin typeface="Arial" pitchFamily="34" charset="0"/>
                          <a:cs typeface="Arial" pitchFamily="34" charset="0"/>
                        </a:rPr>
                        <a:t>ZNF92</a:t>
                      </a: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7572397" y="6215088"/>
            <a:ext cx="13066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 smtClean="0"/>
              <a:t>34 genes</a:t>
            </a:r>
            <a:endParaRPr lang="pt-BR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grpSp>
        <p:nvGrpSpPr>
          <p:cNvPr id="2" name="Grupo 10"/>
          <p:cNvGrpSpPr/>
          <p:nvPr/>
        </p:nvGrpSpPr>
        <p:grpSpPr>
          <a:xfrm>
            <a:off x="-29" y="71420"/>
            <a:ext cx="9069527" cy="6699707"/>
            <a:chOff x="-32" y="71414"/>
            <a:chExt cx="9069527" cy="6699707"/>
          </a:xfrm>
        </p:grpSpPr>
        <p:pic>
          <p:nvPicPr>
            <p:cNvPr id="9218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32" y="71414"/>
              <a:ext cx="9069527" cy="66997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8" name="Retângulo 7"/>
            <p:cNvSpPr/>
            <p:nvPr/>
          </p:nvSpPr>
          <p:spPr>
            <a:xfrm>
              <a:off x="3428992" y="71438"/>
              <a:ext cx="1143008" cy="64291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" name="Retângulo 8"/>
            <p:cNvSpPr/>
            <p:nvPr/>
          </p:nvSpPr>
          <p:spPr>
            <a:xfrm>
              <a:off x="4857752" y="142852"/>
              <a:ext cx="1143008" cy="64291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0" name="Retângulo 9"/>
            <p:cNvSpPr/>
            <p:nvPr/>
          </p:nvSpPr>
          <p:spPr>
            <a:xfrm>
              <a:off x="6215074" y="4357694"/>
              <a:ext cx="1357322" cy="64291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1" name="Retângulo 10"/>
          <p:cNvSpPr/>
          <p:nvPr/>
        </p:nvSpPr>
        <p:spPr>
          <a:xfrm>
            <a:off x="3" y="6488668"/>
            <a:ext cx="36581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(METACORE, </a:t>
            </a:r>
            <a:r>
              <a:rPr lang="pt-BR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GeneGo</a:t>
            </a:r>
            <a:r>
              <a:rPr lang="pt-BR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pt-BR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</a:t>
            </a:r>
            <a:r>
              <a:rPr lang="pt-BR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Joseph, MI)</a:t>
            </a: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-71462"/>
            <a:ext cx="8229600" cy="1143000"/>
          </a:xfrm>
        </p:spPr>
        <p:txBody>
          <a:bodyPr>
            <a:normAutofit/>
          </a:bodyPr>
          <a:lstStyle/>
          <a:p>
            <a:pPr fontAlgn="b"/>
            <a:r>
              <a:rPr lang="pt-BR" b="1" i="1" dirty="0" smtClean="0">
                <a:latin typeface="Arial" pitchFamily="34" charset="0"/>
                <a:cs typeface="Arial" pitchFamily="34" charset="0"/>
              </a:rPr>
              <a:t>PSG6, PSG7</a:t>
            </a:r>
            <a:endParaRPr lang="pt-BR" b="1" i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928676"/>
            <a:ext cx="8229600" cy="45259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Pregnancy Specific Beta-1-glycoproteins</a:t>
            </a:r>
          </a:p>
          <a:p>
            <a:r>
              <a:rPr lang="en-US" sz="2800" dirty="0" err="1" smtClean="0"/>
              <a:t>Ch</a:t>
            </a:r>
            <a:r>
              <a:rPr lang="en-US" sz="2800" dirty="0" smtClean="0"/>
              <a:t> 19 q13.2</a:t>
            </a:r>
          </a:p>
          <a:p>
            <a:r>
              <a:rPr lang="en-US" sz="2800" b="1" dirty="0" smtClean="0"/>
              <a:t>Increased expression in placental trophoblasts </a:t>
            </a:r>
          </a:p>
          <a:p>
            <a:r>
              <a:rPr lang="en-US" sz="2800" b="1" dirty="0" smtClean="0"/>
              <a:t>It contains an </a:t>
            </a:r>
            <a:r>
              <a:rPr lang="en-US" sz="2800" b="1" dirty="0" err="1" smtClean="0"/>
              <a:t>Arg</a:t>
            </a:r>
            <a:r>
              <a:rPr lang="en-US" sz="2800" b="1" dirty="0" smtClean="0"/>
              <a:t>-</a:t>
            </a:r>
            <a:r>
              <a:rPr lang="en-US" sz="2800" b="1" dirty="0" err="1" smtClean="0"/>
              <a:t>Gly</a:t>
            </a:r>
            <a:r>
              <a:rPr lang="en-US" sz="2800" b="1" dirty="0" smtClean="0"/>
              <a:t>-Asp </a:t>
            </a:r>
            <a:r>
              <a:rPr lang="en-US" sz="2800" b="1" dirty="0" err="1" smtClean="0"/>
              <a:t>tripeptide</a:t>
            </a:r>
            <a:r>
              <a:rPr lang="en-US" sz="2800" b="1" dirty="0" smtClean="0"/>
              <a:t> which has been associated with cellular adhesion and recognition in </a:t>
            </a:r>
            <a:endParaRPr lang="en-US" sz="2800" b="1" dirty="0"/>
          </a:p>
          <a:p>
            <a:pPr marL="0" indent="0">
              <a:buNone/>
            </a:pPr>
            <a:r>
              <a:rPr lang="en-US" sz="2800" b="1" dirty="0"/>
              <a:t> </a:t>
            </a:r>
            <a:r>
              <a:rPr lang="en-US" sz="2800" b="1" dirty="0" smtClean="0"/>
              <a:t>    inflammatory </a:t>
            </a:r>
          </a:p>
          <a:p>
            <a:pPr marL="0" indent="0">
              <a:buNone/>
            </a:pPr>
            <a:r>
              <a:rPr lang="en-US" sz="2800" b="1" dirty="0"/>
              <a:t> </a:t>
            </a:r>
            <a:r>
              <a:rPr lang="en-US" sz="2800" b="1" dirty="0" smtClean="0"/>
              <a:t>    processes </a:t>
            </a:r>
          </a:p>
          <a:p>
            <a:pPr>
              <a:buNone/>
            </a:pPr>
            <a:endParaRPr lang="pt-BR" sz="28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 l="10547" t="11250" r="25000" b="12812"/>
          <a:stretch>
            <a:fillRect/>
          </a:stretch>
        </p:blipFill>
        <p:spPr bwMode="auto">
          <a:xfrm>
            <a:off x="4000498" y="3333501"/>
            <a:ext cx="4786346" cy="35245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-71462"/>
            <a:ext cx="8229600" cy="1143000"/>
          </a:xfrm>
        </p:spPr>
        <p:txBody>
          <a:bodyPr>
            <a:normAutofit/>
          </a:bodyPr>
          <a:lstStyle/>
          <a:p>
            <a:r>
              <a:rPr lang="en-US" b="1" i="1" dirty="0" smtClean="0">
                <a:latin typeface="Arial" pitchFamily="34" charset="0"/>
                <a:cs typeface="Arial" pitchFamily="34" charset="0"/>
              </a:rPr>
              <a:t>ZNF92</a:t>
            </a:r>
            <a:endParaRPr lang="en-US" i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Zinc Finger Protein 92 </a:t>
            </a:r>
          </a:p>
          <a:p>
            <a:r>
              <a:rPr lang="en-US" dirty="0" err="1" smtClean="0"/>
              <a:t>Ch</a:t>
            </a:r>
            <a:r>
              <a:rPr lang="en-US" dirty="0" smtClean="0"/>
              <a:t> 7 q11.21 </a:t>
            </a:r>
          </a:p>
          <a:p>
            <a:pPr lvl="5"/>
            <a:endParaRPr lang="en-US" dirty="0" smtClean="0"/>
          </a:p>
          <a:p>
            <a:r>
              <a:rPr lang="en-US" b="1" dirty="0" smtClean="0"/>
              <a:t>Inflammation (edema)</a:t>
            </a:r>
          </a:p>
          <a:p>
            <a:r>
              <a:rPr lang="en-US" b="1" dirty="0" smtClean="0"/>
              <a:t>Associated to </a:t>
            </a:r>
          </a:p>
          <a:p>
            <a:pPr marL="0" indent="0">
              <a:buNone/>
            </a:pPr>
            <a:r>
              <a:rPr lang="en-US" b="1" dirty="0" smtClean="0"/>
              <a:t>smoking dependence</a:t>
            </a:r>
            <a:endParaRPr lang="en-US" b="1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 l="10547" t="12187" r="41406" b="12812"/>
          <a:stretch>
            <a:fillRect/>
          </a:stretch>
        </p:blipFill>
        <p:spPr bwMode="auto">
          <a:xfrm>
            <a:off x="4643439" y="2000240"/>
            <a:ext cx="4320189" cy="42148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31981" y="-99392"/>
            <a:ext cx="9155360" cy="11430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Comparison with a second control group (reference sample for the Brazilian population) </a:t>
            </a:r>
            <a:endParaRPr lang="en-US" sz="2400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899558006"/>
              </p:ext>
            </p:extLst>
          </p:nvPr>
        </p:nvGraphicFramePr>
        <p:xfrm>
          <a:off x="200082" y="1273718"/>
          <a:ext cx="8729636" cy="39039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2409"/>
                <a:gridCol w="2182409"/>
                <a:gridCol w="2182409"/>
                <a:gridCol w="2182409"/>
              </a:tblGrid>
              <a:tr h="434437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Gene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err="1" smtClean="0"/>
                        <a:t>Location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err="1" smtClean="0"/>
                        <a:t>Patients</a:t>
                      </a:r>
                      <a:r>
                        <a:rPr lang="pt-BR" dirty="0" smtClean="0"/>
                        <a:t> (n=23)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err="1" smtClean="0"/>
                        <a:t>Controls</a:t>
                      </a:r>
                      <a:r>
                        <a:rPr lang="pt-BR" dirty="0" smtClean="0"/>
                        <a:t> (250)</a:t>
                      </a:r>
                      <a:endParaRPr lang="pt-BR" dirty="0"/>
                    </a:p>
                  </a:txBody>
                  <a:tcPr/>
                </a:tc>
              </a:tr>
              <a:tr h="434437">
                <a:tc>
                  <a:txBody>
                    <a:bodyPr/>
                    <a:lstStyle/>
                    <a:p>
                      <a:pPr algn="ctr"/>
                      <a:r>
                        <a:rPr lang="pt-BR" sz="1800" i="1" dirty="0" smtClean="0">
                          <a:latin typeface="+mj-lt"/>
                        </a:rPr>
                        <a:t>ANXA8</a:t>
                      </a:r>
                      <a:endParaRPr lang="pt-BR" sz="1800" i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err="1" smtClean="0">
                          <a:latin typeface="+mj-lt"/>
                        </a:rPr>
                        <a:t>Ch</a:t>
                      </a:r>
                      <a:r>
                        <a:rPr lang="pt-BR" sz="1800" dirty="0" smtClean="0">
                          <a:latin typeface="+mj-lt"/>
                        </a:rPr>
                        <a:t> 10 q11.22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err="1" smtClean="0">
                          <a:latin typeface="+mj-lt"/>
                        </a:rPr>
                        <a:t>Gain</a:t>
                      </a:r>
                      <a:r>
                        <a:rPr lang="pt-BR" sz="1800" dirty="0" smtClean="0">
                          <a:latin typeface="+mj-lt"/>
                        </a:rPr>
                        <a:t> (2)</a:t>
                      </a:r>
                      <a:endParaRPr lang="pt-BR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-</a:t>
                      </a:r>
                      <a:endParaRPr lang="pt-BR" dirty="0"/>
                    </a:p>
                  </a:txBody>
                  <a:tcPr/>
                </a:tc>
              </a:tr>
              <a:tr h="42848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1" u="none" strike="noStrike" dirty="0" smtClean="0">
                          <a:solidFill>
                            <a:schemeClr val="tx1"/>
                          </a:solidFill>
                          <a:latin typeface="+mj-lt"/>
                          <a:cs typeface="Arial" pitchFamily="34" charset="0"/>
                        </a:rPr>
                        <a:t>CYP2E1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 smtClean="0">
                          <a:latin typeface="+mj-lt"/>
                        </a:rPr>
                        <a:t>Ch</a:t>
                      </a:r>
                      <a:r>
                        <a:rPr lang="en-US" sz="1800" dirty="0" smtClean="0">
                          <a:latin typeface="+mj-lt"/>
                        </a:rPr>
                        <a:t> 10 q26.3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err="1" smtClean="0">
                          <a:latin typeface="+mj-lt"/>
                        </a:rPr>
                        <a:t>Gain</a:t>
                      </a:r>
                      <a:endParaRPr lang="pt-BR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-</a:t>
                      </a:r>
                      <a:endParaRPr lang="pt-BR" dirty="0"/>
                    </a:p>
                  </a:txBody>
                  <a:tcPr/>
                </a:tc>
              </a:tr>
              <a:tr h="434437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1" u="none" strike="noStrike" dirty="0">
                          <a:solidFill>
                            <a:schemeClr val="tx1"/>
                          </a:solidFill>
                          <a:latin typeface="+mj-lt"/>
                          <a:cs typeface="Arial" pitchFamily="34" charset="0"/>
                        </a:rPr>
                        <a:t>DEFB4B, </a:t>
                      </a:r>
                      <a:r>
                        <a:rPr lang="pt-BR" sz="1800" b="0" i="1" u="none" strike="noStrike" dirty="0" smtClean="0">
                          <a:solidFill>
                            <a:schemeClr val="tx1"/>
                          </a:solidFill>
                          <a:latin typeface="+mj-lt"/>
                          <a:cs typeface="Arial" pitchFamily="34" charset="0"/>
                        </a:rPr>
                        <a:t>DEFB103B</a:t>
                      </a:r>
                      <a:endParaRPr lang="pt-BR" sz="1800" b="0" i="1" u="none" strike="noStrike" dirty="0">
                        <a:solidFill>
                          <a:schemeClr val="tx1"/>
                        </a:solidFill>
                        <a:latin typeface="+mj-lt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err="1" smtClean="0">
                          <a:latin typeface="+mj-lt"/>
                        </a:rPr>
                        <a:t>Ch</a:t>
                      </a:r>
                      <a:r>
                        <a:rPr lang="pt-BR" sz="1800" dirty="0" smtClean="0">
                          <a:latin typeface="+mj-lt"/>
                        </a:rPr>
                        <a:t> 8 p23.1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err="1" smtClean="0">
                          <a:latin typeface="+mj-lt"/>
                        </a:rPr>
                        <a:t>Gain</a:t>
                      </a:r>
                      <a:r>
                        <a:rPr lang="pt-BR" sz="1800" dirty="0" smtClean="0">
                          <a:latin typeface="+mj-lt"/>
                        </a:rPr>
                        <a:t> (3)/</a:t>
                      </a:r>
                      <a:r>
                        <a:rPr lang="pt-BR" sz="1800" dirty="0" err="1" smtClean="0">
                          <a:latin typeface="+mj-lt"/>
                        </a:rPr>
                        <a:t>Loss</a:t>
                      </a:r>
                      <a:endParaRPr lang="pt-BR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</a:t>
                      </a:r>
                      <a:r>
                        <a:rPr lang="pt-BR" baseline="0" dirty="0" smtClean="0"/>
                        <a:t> (L)</a:t>
                      </a:r>
                      <a:endParaRPr lang="pt-BR" dirty="0"/>
                    </a:p>
                  </a:txBody>
                  <a:tcPr/>
                </a:tc>
              </a:tr>
              <a:tr h="434437">
                <a:tc>
                  <a:txBody>
                    <a:bodyPr/>
                    <a:lstStyle/>
                    <a:p>
                      <a:pPr algn="ctr"/>
                      <a:r>
                        <a:rPr lang="pt-BR" sz="1800" i="1" dirty="0" smtClean="0">
                          <a:latin typeface="+mj-lt"/>
                        </a:rPr>
                        <a:t>HGSNAT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err="1" smtClean="0">
                          <a:latin typeface="+mj-lt"/>
                        </a:rPr>
                        <a:t>Ch</a:t>
                      </a:r>
                      <a:r>
                        <a:rPr lang="pt-BR" sz="1800" dirty="0" smtClean="0">
                          <a:latin typeface="+mj-lt"/>
                        </a:rPr>
                        <a:t> 8 p11.21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err="1" smtClean="0">
                          <a:latin typeface="+mj-lt"/>
                        </a:rPr>
                        <a:t>Gain</a:t>
                      </a:r>
                      <a:endParaRPr lang="pt-BR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-</a:t>
                      </a:r>
                      <a:endParaRPr lang="pt-BR" dirty="0"/>
                    </a:p>
                  </a:txBody>
                  <a:tcPr/>
                </a:tc>
              </a:tr>
              <a:tr h="434437">
                <a:tc>
                  <a:txBody>
                    <a:bodyPr/>
                    <a:lstStyle/>
                    <a:p>
                      <a:pPr algn="ctr"/>
                      <a:r>
                        <a:rPr lang="pt-BR" sz="1800" i="1" dirty="0" smtClean="0">
                          <a:latin typeface="+mj-lt"/>
                        </a:rPr>
                        <a:t>NOMO1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err="1" smtClean="0">
                          <a:latin typeface="+mj-lt"/>
                        </a:rPr>
                        <a:t>Ch</a:t>
                      </a:r>
                      <a:r>
                        <a:rPr lang="pt-BR" sz="1800" dirty="0" smtClean="0">
                          <a:latin typeface="+mj-lt"/>
                        </a:rPr>
                        <a:t> 16 p13.11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err="1" smtClean="0">
                          <a:latin typeface="+mj-lt"/>
                        </a:rPr>
                        <a:t>Gain</a:t>
                      </a:r>
                      <a:endParaRPr lang="pt-BR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 (L)</a:t>
                      </a:r>
                      <a:endParaRPr lang="pt-BR" dirty="0"/>
                    </a:p>
                  </a:txBody>
                  <a:tcPr/>
                </a:tc>
              </a:tr>
              <a:tr h="434437">
                <a:tc>
                  <a:txBody>
                    <a:bodyPr/>
                    <a:lstStyle/>
                    <a:p>
                      <a:pPr algn="ctr"/>
                      <a:r>
                        <a:rPr lang="pt-BR" sz="1800" i="1" dirty="0" smtClean="0">
                          <a:latin typeface="+mj-lt"/>
                        </a:rPr>
                        <a:t>PRODH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err="1" smtClean="0">
                          <a:latin typeface="+mj-lt"/>
                        </a:rPr>
                        <a:t>Ch</a:t>
                      </a:r>
                      <a:r>
                        <a:rPr lang="en-US" sz="1800" dirty="0" smtClean="0">
                          <a:latin typeface="+mj-lt"/>
                        </a:rPr>
                        <a:t> 22 q11.22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err="1" smtClean="0">
                          <a:latin typeface="+mj-lt"/>
                        </a:rPr>
                        <a:t>Gain</a:t>
                      </a:r>
                      <a:r>
                        <a:rPr lang="pt-BR" sz="1800" dirty="0" smtClean="0">
                          <a:latin typeface="+mj-lt"/>
                        </a:rPr>
                        <a:t>/</a:t>
                      </a:r>
                      <a:r>
                        <a:rPr lang="pt-BR" sz="1800" dirty="0" err="1" smtClean="0">
                          <a:latin typeface="+mj-lt"/>
                        </a:rPr>
                        <a:t>Loss</a:t>
                      </a:r>
                      <a:endParaRPr lang="pt-BR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-</a:t>
                      </a:r>
                      <a:endParaRPr lang="pt-BR" dirty="0"/>
                    </a:p>
                  </a:txBody>
                  <a:tcPr/>
                </a:tc>
              </a:tr>
              <a:tr h="434437">
                <a:tc>
                  <a:txBody>
                    <a:bodyPr/>
                    <a:lstStyle/>
                    <a:p>
                      <a:pPr algn="ctr"/>
                      <a:r>
                        <a:rPr lang="pt-BR" sz="1800" i="1" dirty="0" smtClean="0">
                          <a:latin typeface="+mj-lt"/>
                        </a:rPr>
                        <a:t>PSG6, PSG7</a:t>
                      </a:r>
                      <a:endParaRPr lang="pt-BR" sz="1800" i="1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err="1" smtClean="0">
                          <a:latin typeface="+mj-lt"/>
                        </a:rPr>
                        <a:t>Ch</a:t>
                      </a:r>
                      <a:r>
                        <a:rPr lang="pt-BR" sz="1800" dirty="0" smtClean="0">
                          <a:latin typeface="+mj-lt"/>
                        </a:rPr>
                        <a:t> 19 q13.2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err="1" smtClean="0">
                          <a:latin typeface="+mj-lt"/>
                        </a:rPr>
                        <a:t>Loss</a:t>
                      </a:r>
                      <a:endParaRPr lang="pt-BR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-</a:t>
                      </a:r>
                      <a:endParaRPr lang="pt-BR" dirty="0"/>
                    </a:p>
                  </a:txBody>
                  <a:tcPr/>
                </a:tc>
              </a:tr>
              <a:tr h="434437">
                <a:tc>
                  <a:txBody>
                    <a:bodyPr/>
                    <a:lstStyle/>
                    <a:p>
                      <a:pPr algn="ctr"/>
                      <a:r>
                        <a:rPr lang="pt-BR" sz="1800" i="1" dirty="0" smtClean="0">
                          <a:latin typeface="+mj-lt"/>
                        </a:rPr>
                        <a:t>ZNF92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800" dirty="0" err="1" smtClean="0">
                          <a:latin typeface="+mj-lt"/>
                        </a:rPr>
                        <a:t>Ch</a:t>
                      </a:r>
                      <a:r>
                        <a:rPr lang="pt-BR" sz="1800" dirty="0" smtClean="0">
                          <a:latin typeface="+mj-lt"/>
                        </a:rPr>
                        <a:t> 7 q11.21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err="1" smtClean="0">
                          <a:latin typeface="+mj-lt"/>
                        </a:rPr>
                        <a:t>Loss</a:t>
                      </a:r>
                      <a:endParaRPr lang="pt-BR" sz="18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-</a:t>
                      </a:r>
                      <a:endParaRPr lang="pt-BR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3571415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1143000"/>
          </a:xfrm>
        </p:spPr>
        <p:txBody>
          <a:bodyPr/>
          <a:lstStyle/>
          <a:p>
            <a:r>
              <a:rPr lang="en-US" b="1" dirty="0" smtClean="0"/>
              <a:t>Conclusions</a:t>
            </a:r>
            <a:endParaRPr lang="en-US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found evidence that CNVs could play a role in HS.</a:t>
            </a:r>
          </a:p>
          <a:p>
            <a:pPr lvl="6"/>
            <a:endParaRPr lang="en-US" dirty="0" smtClean="0"/>
          </a:p>
          <a:p>
            <a:r>
              <a:rPr lang="en-US" dirty="0" smtClean="0"/>
              <a:t>We identified CNVs which overlap genes that are potentially involved in mechanisms that are related to HS: blood coagulation, hypertension and thrombosis. </a:t>
            </a:r>
          </a:p>
          <a:p>
            <a:pPr marL="0" indent="0">
              <a:buNone/>
            </a:pPr>
            <a:endParaRPr lang="pt-BR" dirty="0" smtClean="0"/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steps</a:t>
            </a:r>
            <a:endParaRPr lang="en-US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Confirmation using a different technique (quantitative-PCR, array CGH)</a:t>
            </a:r>
          </a:p>
          <a:p>
            <a:pPr lvl="1"/>
            <a:r>
              <a:rPr lang="en-US" dirty="0" smtClean="0"/>
              <a:t>Studying additional samples (37 cases and 37 controls)</a:t>
            </a:r>
          </a:p>
          <a:p>
            <a:pPr marL="457200" lvl="1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5282144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070499" y="252415"/>
            <a:ext cx="5130403" cy="1368425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2400" b="1" dirty="0" smtClean="0">
                <a:solidFill>
                  <a:prstClr val="black"/>
                </a:solidFill>
                <a:cs typeface="Arial" charset="0"/>
              </a:rPr>
              <a:t>2014-2016 </a:t>
            </a:r>
            <a:endParaRPr lang="en-US" sz="2400" b="1" dirty="0">
              <a:solidFill>
                <a:prstClr val="black"/>
              </a:solidFill>
              <a:cs typeface="Arial" charset="0"/>
            </a:endParaRPr>
          </a:p>
          <a:p>
            <a:pPr algn="ctr">
              <a:defRPr/>
            </a:pPr>
            <a:r>
              <a:rPr lang="en-US" sz="2400" b="1" dirty="0">
                <a:solidFill>
                  <a:prstClr val="black"/>
                </a:solidFill>
                <a:cs typeface="Arial" charset="0"/>
              </a:rPr>
              <a:t>Brazilian Epidemiological and </a:t>
            </a:r>
            <a:r>
              <a:rPr lang="en-US" sz="2400" b="1" dirty="0" err="1">
                <a:solidFill>
                  <a:prstClr val="black"/>
                </a:solidFill>
                <a:cs typeface="Arial" charset="0"/>
              </a:rPr>
              <a:t>Biobank</a:t>
            </a:r>
            <a:r>
              <a:rPr lang="en-US" sz="2400" b="1" dirty="0">
                <a:solidFill>
                  <a:prstClr val="black"/>
                </a:solidFill>
                <a:cs typeface="Arial" charset="0"/>
              </a:rPr>
              <a:t> Stroke Study</a:t>
            </a:r>
          </a:p>
          <a:p>
            <a:pPr algn="ctr">
              <a:defRPr/>
            </a:pPr>
            <a:endParaRPr lang="en-US" sz="2400" b="1" dirty="0">
              <a:solidFill>
                <a:prstClr val="black"/>
              </a:solidFill>
              <a:cs typeface="Arial" charset="0"/>
            </a:endParaRPr>
          </a:p>
        </p:txBody>
      </p:sp>
      <p:pic>
        <p:nvPicPr>
          <p:cNvPr id="6147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90274" y="6145217"/>
            <a:ext cx="809626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2" descr="http://www.fiotec.fiocruz.br/institucional/images/Ministerio_da_Saude_-_L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74199" y="6115054"/>
            <a:ext cx="816074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ixaDeTexto 3"/>
          <p:cNvSpPr txBox="1">
            <a:spLocks noChangeArrowheads="1"/>
          </p:cNvSpPr>
          <p:nvPr/>
        </p:nvSpPr>
        <p:spPr bwMode="auto">
          <a:xfrm>
            <a:off x="369096" y="1760541"/>
            <a:ext cx="8675645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pt-BR" sz="1800" smtClean="0">
                <a:solidFill>
                  <a:prstClr val="black"/>
                </a:solidFill>
                <a:cs typeface="Arial" charset="0"/>
              </a:rPr>
              <a:t>Prospective, population-based study in five Brazilian cities  with genetic mixed population. </a:t>
            </a:r>
          </a:p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pt-BR" altLang="pt-BR" sz="1800" smtClean="0">
              <a:solidFill>
                <a:prstClr val="black"/>
              </a:solidFill>
              <a:cs typeface="Arial" charset="0"/>
            </a:endParaRPr>
          </a:p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pt-BR" altLang="pt-BR" sz="1800" smtClean="0">
              <a:solidFill>
                <a:prstClr val="black"/>
              </a:solidFill>
              <a:cs typeface="Arial" charset="0"/>
            </a:endParaRPr>
          </a:p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pt-BR" altLang="pt-BR" sz="1800" smtClean="0">
              <a:solidFill>
                <a:prstClr val="black"/>
              </a:solidFill>
              <a:cs typeface="Arial" charset="0"/>
            </a:endParaRPr>
          </a:p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pt-BR" altLang="pt-BR" sz="1800" smtClean="0">
              <a:solidFill>
                <a:prstClr val="black"/>
              </a:solidFill>
              <a:cs typeface="Arial" charset="0"/>
            </a:endParaRPr>
          </a:p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pt-BR" altLang="pt-BR" sz="1800" smtClean="0">
              <a:solidFill>
                <a:prstClr val="black"/>
              </a:solidFill>
              <a:cs typeface="Arial" charset="0"/>
            </a:endParaRPr>
          </a:p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pt-BR" altLang="pt-BR" sz="1800" smtClean="0">
              <a:solidFill>
                <a:prstClr val="black"/>
              </a:solidFill>
              <a:cs typeface="Arial" charset="0"/>
            </a:endParaRPr>
          </a:p>
        </p:txBody>
      </p:sp>
      <p:pic>
        <p:nvPicPr>
          <p:cNvPr id="6151" name="Picture 2" descr="https://upload.wikimedia.org/wikipedia/commons/thumb/4/45/Brazilian_Regions_by_Literacy_rate_(2010).svg/502px-Brazilian_Regions_by_Literacy_rate_(2010)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33083" y="3027367"/>
            <a:ext cx="2282232" cy="280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Picture 4" descr="http://blogs-images.forbes.com/nathanielparishflannery/files/2011/04/300px-Latin_America_regions.svg_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10502" y="539754"/>
            <a:ext cx="759619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Conector de seta reta 11"/>
          <p:cNvCxnSpPr/>
          <p:nvPr/>
        </p:nvCxnSpPr>
        <p:spPr>
          <a:xfrm flipH="1">
            <a:off x="7724775" y="3162304"/>
            <a:ext cx="171450" cy="62706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de seta reta 12"/>
          <p:cNvCxnSpPr/>
          <p:nvPr/>
        </p:nvCxnSpPr>
        <p:spPr>
          <a:xfrm flipV="1">
            <a:off x="6380561" y="4938713"/>
            <a:ext cx="1064419" cy="1905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de seta reta 13"/>
          <p:cNvCxnSpPr/>
          <p:nvPr/>
        </p:nvCxnSpPr>
        <p:spPr>
          <a:xfrm flipH="1" flipV="1">
            <a:off x="7210824" y="5564982"/>
            <a:ext cx="983456" cy="3016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6" name="CaixaDeTexto 12"/>
          <p:cNvSpPr txBox="1">
            <a:spLocks noChangeArrowheads="1"/>
          </p:cNvSpPr>
          <p:nvPr/>
        </p:nvSpPr>
        <p:spPr bwMode="auto">
          <a:xfrm>
            <a:off x="7945042" y="2824166"/>
            <a:ext cx="94448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pt-BR" altLang="pt-BR" sz="1800" smtClean="0">
                <a:solidFill>
                  <a:prstClr val="black"/>
                </a:solidFill>
                <a:cs typeface="Arial" charset="0"/>
              </a:rPr>
              <a:t>Sobral, </a:t>
            </a:r>
          </a:p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pt-BR" altLang="pt-BR" sz="1800" smtClean="0">
                <a:solidFill>
                  <a:prstClr val="black"/>
                </a:solidFill>
                <a:cs typeface="Arial" charset="0"/>
              </a:rPr>
              <a:t>148,000</a:t>
            </a:r>
          </a:p>
        </p:txBody>
      </p:sp>
      <p:cxnSp>
        <p:nvCxnSpPr>
          <p:cNvPr id="16" name="Conector de seta reta 15"/>
          <p:cNvCxnSpPr/>
          <p:nvPr/>
        </p:nvCxnSpPr>
        <p:spPr>
          <a:xfrm flipH="1">
            <a:off x="7444979" y="5080004"/>
            <a:ext cx="770334" cy="25241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58" name="CaixaDeTexto 17"/>
          <p:cNvSpPr txBox="1">
            <a:spLocks noChangeArrowheads="1"/>
          </p:cNvSpPr>
          <p:nvPr/>
        </p:nvSpPr>
        <p:spPr bwMode="auto">
          <a:xfrm>
            <a:off x="8290324" y="5348288"/>
            <a:ext cx="11334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pt-BR" altLang="pt-BR" sz="1800" smtClean="0">
                <a:solidFill>
                  <a:prstClr val="black"/>
                </a:solidFill>
                <a:cs typeface="Arial" charset="0"/>
              </a:rPr>
              <a:t>Canoas</a:t>
            </a:r>
          </a:p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pt-BR" altLang="pt-BR" sz="1800" smtClean="0">
                <a:solidFill>
                  <a:prstClr val="black"/>
                </a:solidFill>
                <a:cs typeface="Arial" charset="0"/>
              </a:rPr>
              <a:t>223,000</a:t>
            </a:r>
          </a:p>
        </p:txBody>
      </p:sp>
      <p:cxnSp>
        <p:nvCxnSpPr>
          <p:cNvPr id="19" name="Conector de seta reta 18"/>
          <p:cNvCxnSpPr/>
          <p:nvPr/>
        </p:nvCxnSpPr>
        <p:spPr>
          <a:xfrm>
            <a:off x="6253164" y="4608517"/>
            <a:ext cx="909637" cy="236537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60" name="CaixaDeTexto 21"/>
          <p:cNvSpPr txBox="1">
            <a:spLocks noChangeArrowheads="1"/>
          </p:cNvSpPr>
          <p:nvPr/>
        </p:nvSpPr>
        <p:spPr bwMode="auto">
          <a:xfrm>
            <a:off x="5135168" y="4295779"/>
            <a:ext cx="160819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pt-BR" altLang="pt-BR" sz="1800" smtClean="0">
                <a:solidFill>
                  <a:prstClr val="black"/>
                </a:solidFill>
                <a:cs typeface="Arial" charset="0"/>
              </a:rPr>
              <a:t>Campo-Grande</a:t>
            </a:r>
          </a:p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pt-BR" altLang="pt-BR" sz="1800" smtClean="0">
                <a:solidFill>
                  <a:prstClr val="black"/>
                </a:solidFill>
                <a:cs typeface="Arial" charset="0"/>
              </a:rPr>
              <a:t>774,000 </a:t>
            </a:r>
          </a:p>
        </p:txBody>
      </p:sp>
      <p:sp>
        <p:nvSpPr>
          <p:cNvPr id="6161" name="CaixaDeTexto 22"/>
          <p:cNvSpPr txBox="1">
            <a:spLocks noChangeArrowheads="1"/>
          </p:cNvSpPr>
          <p:nvPr/>
        </p:nvSpPr>
        <p:spPr bwMode="auto">
          <a:xfrm>
            <a:off x="5385197" y="4968878"/>
            <a:ext cx="129659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pt-BR" altLang="pt-BR" sz="1800" dirty="0" smtClean="0">
                <a:solidFill>
                  <a:prstClr val="black"/>
                </a:solidFill>
                <a:cs typeface="Arial" charset="0"/>
              </a:rPr>
              <a:t>Sertãozinho102,000 </a:t>
            </a:r>
          </a:p>
        </p:txBody>
      </p:sp>
      <p:sp>
        <p:nvSpPr>
          <p:cNvPr id="6162" name="CaixaDeTexto 26"/>
          <p:cNvSpPr txBox="1">
            <a:spLocks noChangeArrowheads="1"/>
          </p:cNvSpPr>
          <p:nvPr/>
        </p:nvSpPr>
        <p:spPr bwMode="auto">
          <a:xfrm>
            <a:off x="8216505" y="4559304"/>
            <a:ext cx="94448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pt-BR" altLang="pt-BR" sz="1800" smtClean="0">
                <a:solidFill>
                  <a:prstClr val="black"/>
                </a:solidFill>
                <a:cs typeface="Arial" charset="0"/>
              </a:rPr>
              <a:t>Joinville</a:t>
            </a:r>
          </a:p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pt-BR" altLang="pt-BR" sz="1800" smtClean="0">
                <a:solidFill>
                  <a:prstClr val="black"/>
                </a:solidFill>
                <a:cs typeface="Arial" charset="0"/>
              </a:rPr>
              <a:t>527,000</a:t>
            </a:r>
          </a:p>
        </p:txBody>
      </p:sp>
      <p:sp>
        <p:nvSpPr>
          <p:cNvPr id="2051" name="Retângulo 2050"/>
          <p:cNvSpPr>
            <a:spLocks noChangeArrowheads="1"/>
          </p:cNvSpPr>
          <p:nvPr/>
        </p:nvSpPr>
        <p:spPr bwMode="auto">
          <a:xfrm>
            <a:off x="369096" y="2401888"/>
            <a:ext cx="76342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pt-BR" sz="1800" smtClean="0">
                <a:solidFill>
                  <a:prstClr val="black"/>
                </a:solidFill>
                <a:cs typeface="Arial" charset="0"/>
              </a:rPr>
              <a:t>Each city: one neurologist + 2 research nurses (6h/day) + funds for data bank and blood extraction: 2014-15.</a:t>
            </a:r>
          </a:p>
        </p:txBody>
      </p:sp>
      <p:sp>
        <p:nvSpPr>
          <p:cNvPr id="2052" name="Retângulo 2051"/>
          <p:cNvSpPr>
            <a:spLocks noChangeArrowheads="1"/>
          </p:cNvSpPr>
          <p:nvPr/>
        </p:nvSpPr>
        <p:spPr bwMode="auto">
          <a:xfrm>
            <a:off x="367904" y="3027364"/>
            <a:ext cx="55651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pt-BR" sz="1800" dirty="0" smtClean="0">
                <a:solidFill>
                  <a:prstClr val="black"/>
                </a:solidFill>
                <a:cs typeface="Arial" charset="0"/>
              </a:rPr>
              <a:t>Incidence, case-fatality and prevalence of CV risk-factors. </a:t>
            </a:r>
          </a:p>
        </p:txBody>
      </p:sp>
      <p:sp>
        <p:nvSpPr>
          <p:cNvPr id="2053" name="Retângulo 2052"/>
          <p:cNvSpPr>
            <a:spLocks noChangeArrowheads="1"/>
          </p:cNvSpPr>
          <p:nvPr/>
        </p:nvSpPr>
        <p:spPr bwMode="auto">
          <a:xfrm>
            <a:off x="369093" y="3692528"/>
            <a:ext cx="472559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pt-BR" sz="1800" smtClean="0">
                <a:solidFill>
                  <a:prstClr val="black"/>
                </a:solidFill>
                <a:cs typeface="Arial" charset="0"/>
              </a:rPr>
              <a:t>WHO Steps criteria/ all with cranial TC / all stroke types, all ages</a:t>
            </a:r>
            <a:r>
              <a:rPr lang="pt-BR" altLang="pt-BR" sz="1800" smtClean="0">
                <a:solidFill>
                  <a:prstClr val="black"/>
                </a:solidFill>
                <a:cs typeface="Arial" charset="0"/>
              </a:rPr>
              <a:t>.</a:t>
            </a:r>
          </a:p>
        </p:txBody>
      </p:sp>
      <p:sp>
        <p:nvSpPr>
          <p:cNvPr id="2054" name="Retângulo 2053"/>
          <p:cNvSpPr>
            <a:spLocks noChangeArrowheads="1"/>
          </p:cNvSpPr>
          <p:nvPr/>
        </p:nvSpPr>
        <p:spPr bwMode="auto">
          <a:xfrm>
            <a:off x="329804" y="4641652"/>
            <a:ext cx="45720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pt-BR" sz="1800" b="1" dirty="0" smtClean="0">
                <a:solidFill>
                  <a:prstClr val="black"/>
                </a:solidFill>
                <a:cs typeface="Arial" charset="0"/>
              </a:rPr>
              <a:t>We expected:  2400 samples and 4080 controls / per year </a:t>
            </a:r>
          </a:p>
          <a:p>
            <a:pPr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pt-BR" sz="1800" b="1" dirty="0" smtClean="0">
              <a:solidFill>
                <a:prstClr val="black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22370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/>
      <p:bldP spid="2052" grpId="0"/>
      <p:bldP spid="2053" grpId="0"/>
      <p:bldP spid="205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r>
              <a:rPr lang="en-US" b="1" dirty="0" smtClean="0"/>
              <a:t>Participants</a:t>
            </a:r>
            <a:endParaRPr lang="en-US" b="1" dirty="0"/>
          </a:p>
        </p:txBody>
      </p:sp>
      <p:sp>
        <p:nvSpPr>
          <p:cNvPr id="7" name="Espaço Reservado para Conteúdo 6"/>
          <p:cNvSpPr>
            <a:spLocks noGrp="1"/>
          </p:cNvSpPr>
          <p:nvPr>
            <p:ph sz="half" idx="2"/>
          </p:nvPr>
        </p:nvSpPr>
        <p:spPr>
          <a:xfrm>
            <a:off x="531813" y="3429000"/>
            <a:ext cx="2754304" cy="1785950"/>
          </a:xfrm>
        </p:spPr>
        <p:txBody>
          <a:bodyPr/>
          <a:lstStyle/>
          <a:p>
            <a:pPr algn="ctr">
              <a:buNone/>
            </a:pPr>
            <a:r>
              <a:rPr lang="pt-BR" dirty="0" smtClean="0"/>
              <a:t>Amanda Donatti </a:t>
            </a:r>
          </a:p>
          <a:p>
            <a:pPr algn="ctr">
              <a:buNone/>
            </a:pPr>
            <a:r>
              <a:rPr lang="pt-BR" dirty="0" smtClean="0"/>
              <a:t>Rodrigo Secolin </a:t>
            </a:r>
          </a:p>
          <a:p>
            <a:pPr algn="ctr">
              <a:buNone/>
            </a:pPr>
            <a:r>
              <a:rPr lang="pt-BR" dirty="0" smtClean="0"/>
              <a:t>Fábio R. Torres</a:t>
            </a:r>
          </a:p>
          <a:p>
            <a:pPr algn="ctr">
              <a:buNone/>
            </a:pPr>
            <a:r>
              <a:rPr lang="pt-BR" dirty="0" err="1" smtClean="0"/>
              <a:t>Benilton</a:t>
            </a:r>
            <a:r>
              <a:rPr lang="pt-BR" dirty="0" smtClean="0"/>
              <a:t> Carvalho </a:t>
            </a:r>
          </a:p>
        </p:txBody>
      </p:sp>
      <p:sp>
        <p:nvSpPr>
          <p:cNvPr id="9" name="Espaço Reservado para Conteúdo 8"/>
          <p:cNvSpPr>
            <a:spLocks noGrp="1"/>
          </p:cNvSpPr>
          <p:nvPr>
            <p:ph sz="quarter" idx="4"/>
          </p:nvPr>
        </p:nvSpPr>
        <p:spPr>
          <a:xfrm>
            <a:off x="4959384" y="3214688"/>
            <a:ext cx="3141008" cy="186036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pt-BR" dirty="0" smtClean="0"/>
              <a:t>Leslie E. Ferreira</a:t>
            </a:r>
          </a:p>
          <a:p>
            <a:pPr algn="ctr">
              <a:buNone/>
            </a:pPr>
            <a:r>
              <a:rPr lang="pt-BR" dirty="0" smtClean="0"/>
              <a:t>Paulo H.C. França</a:t>
            </a:r>
          </a:p>
          <a:p>
            <a:pPr algn="ctr">
              <a:buNone/>
            </a:pPr>
            <a:r>
              <a:rPr lang="pt-BR" dirty="0" smtClean="0"/>
              <a:t>Vivian </a:t>
            </a:r>
            <a:r>
              <a:rPr lang="pt-BR" dirty="0" err="1" smtClean="0"/>
              <a:t>Nagel</a:t>
            </a:r>
            <a:r>
              <a:rPr lang="pt-BR" dirty="0" smtClean="0"/>
              <a:t> </a:t>
            </a:r>
          </a:p>
          <a:p>
            <a:pPr algn="ctr">
              <a:buNone/>
            </a:pPr>
            <a:r>
              <a:rPr lang="pt-BR" dirty="0" smtClean="0"/>
              <a:t>Norberto L. Cabral (P.I.)</a:t>
            </a:r>
          </a:p>
          <a:p>
            <a:pPr algn="ctr"/>
            <a:endParaRPr lang="pt-BR" dirty="0"/>
          </a:p>
        </p:txBody>
      </p:sp>
      <p:pic>
        <p:nvPicPr>
          <p:cNvPr id="14" name="Picture 20" descr="http://upload.wikimedia.org/wikipedia/pt/d/d1/Logo_Unicam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6199" y="1301724"/>
            <a:ext cx="1040861" cy="1000132"/>
          </a:xfrm>
          <a:prstGeom prst="rect">
            <a:avLst/>
          </a:prstGeom>
          <a:noFill/>
        </p:spPr>
      </p:pic>
      <p:pic>
        <p:nvPicPr>
          <p:cNvPr id="15" name="Picture 22" descr="http://www.brainn.org.br/wp-content/uploads/2014/08/Programa%C3%A7%C3%A3o-Semana-Epilepsia-20141.jpg"/>
          <p:cNvPicPr>
            <a:picLocks noChangeAspect="1" noChangeArrowheads="1"/>
          </p:cNvPicPr>
          <p:nvPr/>
        </p:nvPicPr>
        <p:blipFill>
          <a:blip r:embed="rId3" cstate="print"/>
          <a:srcRect l="26146" t="87438" r="51979" b="6308"/>
          <a:stretch>
            <a:fillRect/>
          </a:stretch>
        </p:blipFill>
        <p:spPr bwMode="auto">
          <a:xfrm>
            <a:off x="673620" y="2428868"/>
            <a:ext cx="2143140" cy="857256"/>
          </a:xfrm>
          <a:prstGeom prst="rect">
            <a:avLst/>
          </a:prstGeom>
          <a:noFill/>
        </p:spPr>
      </p:pic>
      <p:pic>
        <p:nvPicPr>
          <p:cNvPr id="20" name="Picture 6" descr="http://wp.clicrbs.com.br/adribuch/files/2013/12/univill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57821" y="1357298"/>
            <a:ext cx="1445002" cy="1563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1143000"/>
          </a:xfrm>
        </p:spPr>
        <p:txBody>
          <a:bodyPr/>
          <a:lstStyle/>
          <a:p>
            <a:r>
              <a:rPr lang="en-US" b="1" dirty="0" smtClean="0"/>
              <a:t>Financial Support</a:t>
            </a:r>
            <a:endParaRPr lang="en-US" b="1" dirty="0"/>
          </a:p>
        </p:txBody>
      </p:sp>
      <p:pic>
        <p:nvPicPr>
          <p:cNvPr id="8" name="Picture 2" descr="https://encrypted-tbn1.gstatic.com/images?q=tbn:ANd9GcS1BDT8Zl8-_ElsyNzfrI8rGEcGUG4I8CQ-4KASp5Hy2pOZiPv8"/>
          <p:cNvPicPr>
            <a:picLocks noChangeAspect="1" noChangeArrowheads="1"/>
          </p:cNvPicPr>
          <p:nvPr/>
        </p:nvPicPr>
        <p:blipFill>
          <a:blip r:embed="rId2" cstate="print"/>
          <a:srcRect l="10664" t="28243" r="11137" b="37238"/>
          <a:stretch>
            <a:fillRect/>
          </a:stretch>
        </p:blipFill>
        <p:spPr bwMode="auto">
          <a:xfrm>
            <a:off x="426888" y="3142493"/>
            <a:ext cx="3355306" cy="1786711"/>
          </a:xfrm>
          <a:prstGeom prst="rect">
            <a:avLst/>
          </a:prstGeom>
          <a:noFill/>
        </p:spPr>
      </p:pic>
      <p:pic>
        <p:nvPicPr>
          <p:cNvPr id="9" name="Picture 12" descr="http://www.asbro.org.br/congresso2014/img/logo_fapesp.jpg"/>
          <p:cNvPicPr>
            <a:picLocks noChangeAspect="1" noChangeArrowheads="1"/>
          </p:cNvPicPr>
          <p:nvPr/>
        </p:nvPicPr>
        <p:blipFill>
          <a:blip r:embed="rId3" cstate="print"/>
          <a:srcRect t="18293" r="4458" b="35975"/>
          <a:stretch>
            <a:fillRect/>
          </a:stretch>
        </p:blipFill>
        <p:spPr bwMode="auto">
          <a:xfrm>
            <a:off x="357160" y="1268760"/>
            <a:ext cx="3782792" cy="1428760"/>
          </a:xfrm>
          <a:prstGeom prst="rect">
            <a:avLst/>
          </a:prstGeom>
          <a:noFill/>
        </p:spPr>
      </p:pic>
      <p:pic>
        <p:nvPicPr>
          <p:cNvPr id="10" name="Picture 22" descr="http://www.brainn.org.br/wp-content/uploads/2014/08/Programa%C3%A7%C3%A3o-Semana-Epilepsia-20141.jpg"/>
          <p:cNvPicPr>
            <a:picLocks noChangeAspect="1" noChangeArrowheads="1"/>
          </p:cNvPicPr>
          <p:nvPr/>
        </p:nvPicPr>
        <p:blipFill>
          <a:blip r:embed="rId4" cstate="print"/>
          <a:srcRect l="26146" t="87438" r="51979" b="6308"/>
          <a:stretch>
            <a:fillRect/>
          </a:stretch>
        </p:blipFill>
        <p:spPr bwMode="auto">
          <a:xfrm>
            <a:off x="5724128" y="3428625"/>
            <a:ext cx="3036115" cy="1214446"/>
          </a:xfrm>
          <a:prstGeom prst="rect">
            <a:avLst/>
          </a:prstGeom>
          <a:noFill/>
        </p:spPr>
      </p:pic>
      <p:pic>
        <p:nvPicPr>
          <p:cNvPr id="7" name="Picture 6" descr="http://wp.clicrbs.com.br/adribuch/files/2013/12/univille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51922" y="4147454"/>
            <a:ext cx="1445002" cy="1563500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97706" y="1556798"/>
            <a:ext cx="1418513" cy="1360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768</TotalTime>
  <Words>1598</Words>
  <Application>Microsoft Office PowerPoint</Application>
  <PresentationFormat>On-screen Show (4:3)</PresentationFormat>
  <Paragraphs>342</Paragraphs>
  <Slides>32</Slides>
  <Notes>12</Notes>
  <HiddenSlides>0</HiddenSlides>
  <MMClips>0</MMClips>
  <ScaleCrop>false</ScaleCrop>
  <HeadingPairs>
    <vt:vector size="6" baseType="variant"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Tema do Office</vt:lpstr>
      <vt:lpstr>1_Tema do Office</vt:lpstr>
      <vt:lpstr>2_Tema do Office</vt:lpstr>
      <vt:lpstr>3_Tema do Office</vt:lpstr>
      <vt:lpstr>Microsoft Office Excel 97-2003 Worksheet</vt:lpstr>
      <vt:lpstr>Searching For CNVs in Patients with Hemorrhagic Stroke</vt:lpstr>
      <vt:lpstr>Copy Number Variations (CNVs)</vt:lpstr>
      <vt:lpstr>Slide 3</vt:lpstr>
      <vt:lpstr>Slide 4</vt:lpstr>
      <vt:lpstr>Slide 5</vt:lpstr>
      <vt:lpstr>Study Design</vt:lpstr>
      <vt:lpstr>Demographic data</vt:lpstr>
      <vt:lpstr>Patients </vt:lpstr>
      <vt:lpstr>Methods</vt:lpstr>
      <vt:lpstr>Data Analysis</vt:lpstr>
      <vt:lpstr>Data Analysis</vt:lpstr>
      <vt:lpstr>PCA</vt:lpstr>
      <vt:lpstr>Results</vt:lpstr>
      <vt:lpstr>Results</vt:lpstr>
      <vt:lpstr>Gains</vt:lpstr>
      <vt:lpstr>ANXA8 </vt:lpstr>
      <vt:lpstr>CYP2E1</vt:lpstr>
      <vt:lpstr>DEFB4B, DEFB103B</vt:lpstr>
      <vt:lpstr>PRODH</vt:lpstr>
      <vt:lpstr>Slide 20</vt:lpstr>
      <vt:lpstr>HGSNAT</vt:lpstr>
      <vt:lpstr>NOMO1</vt:lpstr>
      <vt:lpstr>Losses</vt:lpstr>
      <vt:lpstr>Slide 24</vt:lpstr>
      <vt:lpstr>PSG6, PSG7</vt:lpstr>
      <vt:lpstr>ZNF92</vt:lpstr>
      <vt:lpstr>Comparison with a second control group (reference sample for the Brazilian population) </vt:lpstr>
      <vt:lpstr>Conclusions</vt:lpstr>
      <vt:lpstr>Next steps</vt:lpstr>
      <vt:lpstr>Slide 30</vt:lpstr>
      <vt:lpstr>Participants</vt:lpstr>
      <vt:lpstr>Financial Support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Searching For CNVs in Patients with Hemorrhagic Stroke</dc:title>
  <dc:creator>Amanda</dc:creator>
  <cp:lastModifiedBy>Stephen Bevan</cp:lastModifiedBy>
  <cp:revision>106</cp:revision>
  <dcterms:created xsi:type="dcterms:W3CDTF">2014-10-29T15:36:28Z</dcterms:created>
  <dcterms:modified xsi:type="dcterms:W3CDTF">2014-12-08T11:27:14Z</dcterms:modified>
</cp:coreProperties>
</file>