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9.xml" ContentType="application/vnd.openxmlformats-officedocument.presentationml.notesSlide+xml"/>
  <Override PartName="/ppt/notesSlides/notesSlide12.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Default Extension="tiff" ContentType="image/tiff"/>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4" r:id="rId2"/>
    <p:sldMasterId id="2147483671" r:id="rId3"/>
    <p:sldMasterId id="2147483690" r:id="rId4"/>
    <p:sldMasterId id="2147483718" r:id="rId5"/>
  </p:sldMasterIdLst>
  <p:notesMasterIdLst>
    <p:notesMasterId r:id="rId38"/>
  </p:notesMasterIdLst>
  <p:sldIdLst>
    <p:sldId id="256" r:id="rId6"/>
    <p:sldId id="277" r:id="rId7"/>
    <p:sldId id="278" r:id="rId8"/>
    <p:sldId id="281" r:id="rId9"/>
    <p:sldId id="276" r:id="rId10"/>
    <p:sldId id="280" r:id="rId11"/>
    <p:sldId id="286" r:id="rId12"/>
    <p:sldId id="283" r:id="rId13"/>
    <p:sldId id="284" r:id="rId14"/>
    <p:sldId id="265" r:id="rId15"/>
    <p:sldId id="258" r:id="rId16"/>
    <p:sldId id="267" r:id="rId17"/>
    <p:sldId id="272" r:id="rId18"/>
    <p:sldId id="291" r:id="rId19"/>
    <p:sldId id="289" r:id="rId20"/>
    <p:sldId id="290" r:id="rId21"/>
    <p:sldId id="292" r:id="rId22"/>
    <p:sldId id="294" r:id="rId23"/>
    <p:sldId id="297" r:id="rId24"/>
    <p:sldId id="296" r:id="rId25"/>
    <p:sldId id="295" r:id="rId26"/>
    <p:sldId id="263" r:id="rId27"/>
    <p:sldId id="261" r:id="rId28"/>
    <p:sldId id="285" r:id="rId29"/>
    <p:sldId id="259" r:id="rId30"/>
    <p:sldId id="269" r:id="rId31"/>
    <p:sldId id="287" r:id="rId32"/>
    <p:sldId id="274" r:id="rId33"/>
    <p:sldId id="268" r:id="rId34"/>
    <p:sldId id="264" r:id="rId35"/>
    <p:sldId id="293" r:id="rId36"/>
    <p:sldId id="270"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552B"/>
    <a:srgbClr val="FC9953"/>
    <a:srgbClr val="0000FF"/>
    <a:srgbClr val="008080"/>
    <a:srgbClr val="66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128" y="-90"/>
      </p:cViewPr>
      <p:guideLst>
        <p:guide orient="horz" pos="2160"/>
        <p:guide pos="2880"/>
      </p:guideLst>
    </p:cSldViewPr>
  </p:slideViewPr>
  <p:notesTextViewPr>
    <p:cViewPr>
      <p:scale>
        <a:sx n="1" d="1"/>
        <a:sy n="1" d="1"/>
      </p:scale>
      <p:origin x="0" y="0"/>
    </p:cViewPr>
  </p:notesTextViewPr>
  <p:sorterViewPr>
    <p:cViewPr>
      <p:scale>
        <a:sx n="158" d="100"/>
        <a:sy n="158"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fcoelhomarques\Documents\CNVs%20NMI\Results%20ddPCR%20Analysis%20April2013\Final%20results\Graphs%20CNVs%20ddPCR%20data%2030April201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GB"/>
  <c:style val="18"/>
  <c:chart>
    <c:autoTitleDeleted val="1"/>
    <c:plotArea>
      <c:layout/>
      <c:pieChart>
        <c:varyColors val="1"/>
        <c:ser>
          <c:idx val="0"/>
          <c:order val="0"/>
          <c:tx>
            <c:strRef>
              <c:f>Sheet1!$B$1</c:f>
              <c:strCache>
                <c:ptCount val="1"/>
                <c:pt idx="0">
                  <c:v>Sales</c:v>
                </c:pt>
              </c:strCache>
            </c:strRef>
          </c:tx>
          <c:explosion val="25"/>
          <c:dLbls>
            <c:dLbl>
              <c:idx val="3"/>
              <c:layout>
                <c:manualLayout>
                  <c:x val="4.9817366579177617E-2"/>
                  <c:y val="-0.29005884790716907"/>
                </c:manualLayout>
              </c:layout>
              <c:tx>
                <c:rich>
                  <a:bodyPr/>
                  <a:lstStyle/>
                  <a:p>
                    <a:pPr>
                      <a:defRPr sz="3600"/>
                    </a:pPr>
                    <a:r>
                      <a:rPr lang="en-US" sz="3600"/>
                      <a:t>? </a:t>
                    </a:r>
                  </a:p>
                </c:rich>
              </c:tx>
              <c:spPr/>
              <c:showCatName val="1"/>
            </c:dLbl>
            <c:showCatName val="1"/>
            <c:showLeaderLines val="1"/>
          </c:dLbls>
          <c:cat>
            <c:strRef>
              <c:f>Sheet1!$A$2:$A$5</c:f>
              <c:strCache>
                <c:ptCount val="4"/>
                <c:pt idx="0">
                  <c:v>Monogenic</c:v>
                </c:pt>
                <c:pt idx="1">
                  <c:v>Rare </c:v>
                </c:pt>
                <c:pt idx="2">
                  <c:v>GWAS</c:v>
                </c:pt>
                <c:pt idx="3">
                  <c:v>?</c:v>
                </c:pt>
              </c:strCache>
            </c:strRef>
          </c:cat>
          <c:val>
            <c:numRef>
              <c:f>Sheet1!$B$2:$B$5</c:f>
              <c:numCache>
                <c:formatCode>General</c:formatCode>
                <c:ptCount val="4"/>
                <c:pt idx="0">
                  <c:v>1</c:v>
                </c:pt>
                <c:pt idx="1">
                  <c:v>1</c:v>
                </c:pt>
                <c:pt idx="2">
                  <c:v>10</c:v>
                </c:pt>
                <c:pt idx="3">
                  <c:v>88</c:v>
                </c:pt>
              </c:numCache>
            </c:numRef>
          </c:val>
        </c:ser>
        <c:dLbls>
          <c:showCatName val="1"/>
        </c:dLbls>
        <c:firstSliceAng val="0"/>
      </c:pieChart>
    </c:plotArea>
    <c:plotVisOnly val="1"/>
    <c:dispBlanksAs val="zero"/>
  </c:chart>
  <c:spPr>
    <a:scene3d>
      <a:camera prst="orthographicFront"/>
      <a:lightRig rig="threePt" dir="t"/>
    </a:scene3d>
    <a:sp3d>
      <a:bevelT/>
    </a:sp3d>
  </c:spPr>
  <c:txPr>
    <a:bodyPr/>
    <a:lstStyle/>
    <a:p>
      <a:pPr>
        <a:defRPr sz="2000" b="1">
          <a:solidFill>
            <a:srgbClr val="FFFFFF"/>
          </a:solidFill>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GB"/>
  <c:chart>
    <c:plotArea>
      <c:layout/>
      <c:barChart>
        <c:barDir val="col"/>
        <c:grouping val="clustered"/>
        <c:ser>
          <c:idx val="0"/>
          <c:order val="0"/>
          <c:tx>
            <c:v>Low BP</c:v>
          </c:tx>
          <c:spPr>
            <a:solidFill>
              <a:schemeClr val="accent5">
                <a:lumMod val="40000"/>
                <a:lumOff val="60000"/>
              </a:schemeClr>
            </a:solidFill>
          </c:spPr>
          <c:cat>
            <c:strRef>
              <c:f>Sheet1!$B$5:$C$5</c:f>
              <c:strCache>
                <c:ptCount val="2"/>
                <c:pt idx="0">
                  <c:v>1 copy</c:v>
                </c:pt>
                <c:pt idx="1">
                  <c:v>2 copies</c:v>
                </c:pt>
              </c:strCache>
            </c:strRef>
          </c:cat>
          <c:val>
            <c:numRef>
              <c:f>Sheet1!$B$6:$C$6</c:f>
              <c:numCache>
                <c:formatCode>General</c:formatCode>
                <c:ptCount val="2"/>
                <c:pt idx="0">
                  <c:v>2.1</c:v>
                </c:pt>
                <c:pt idx="1">
                  <c:v>97.8</c:v>
                </c:pt>
              </c:numCache>
            </c:numRef>
          </c:val>
        </c:ser>
        <c:ser>
          <c:idx val="1"/>
          <c:order val="1"/>
          <c:tx>
            <c:v>High BP</c:v>
          </c:tx>
          <c:cat>
            <c:strRef>
              <c:f>Sheet1!$B$5:$C$5</c:f>
              <c:strCache>
                <c:ptCount val="2"/>
                <c:pt idx="0">
                  <c:v>1 copy</c:v>
                </c:pt>
                <c:pt idx="1">
                  <c:v>2 copies</c:v>
                </c:pt>
              </c:strCache>
            </c:strRef>
          </c:cat>
          <c:val>
            <c:numRef>
              <c:f>Sheet1!$B$7:$C$7</c:f>
              <c:numCache>
                <c:formatCode>General</c:formatCode>
                <c:ptCount val="2"/>
                <c:pt idx="0">
                  <c:v>14.5</c:v>
                </c:pt>
                <c:pt idx="1">
                  <c:v>87.4</c:v>
                </c:pt>
              </c:numCache>
            </c:numRef>
          </c:val>
        </c:ser>
        <c:dLbls/>
        <c:axId val="58884096"/>
        <c:axId val="58886016"/>
      </c:barChart>
      <c:catAx>
        <c:axId val="58884096"/>
        <c:scaling>
          <c:orientation val="minMax"/>
        </c:scaling>
        <c:axPos val="b"/>
        <c:title>
          <c:tx>
            <c:rich>
              <a:bodyPr/>
              <a:lstStyle/>
              <a:p>
                <a:pPr>
                  <a:defRPr sz="1200">
                    <a:solidFill>
                      <a:srgbClr val="FFFFFF"/>
                    </a:solidFill>
                  </a:defRPr>
                </a:pPr>
                <a:r>
                  <a:rPr lang="en-GB" sz="1200">
                    <a:solidFill>
                      <a:srgbClr val="FFFFFF"/>
                    </a:solidFill>
                  </a:rPr>
                  <a:t>Copy number </a:t>
                </a:r>
              </a:p>
            </c:rich>
          </c:tx>
          <c:layout>
            <c:manualLayout>
              <c:xMode val="edge"/>
              <c:yMode val="edge"/>
              <c:x val="0.36597596359915713"/>
              <c:y val="0.87339751693448919"/>
            </c:manualLayout>
          </c:layout>
        </c:title>
        <c:tickLblPos val="nextTo"/>
        <c:txPr>
          <a:bodyPr/>
          <a:lstStyle/>
          <a:p>
            <a:pPr>
              <a:defRPr sz="1600">
                <a:solidFill>
                  <a:srgbClr val="FFFFFF"/>
                </a:solidFill>
              </a:defRPr>
            </a:pPr>
            <a:endParaRPr lang="en-US"/>
          </a:p>
        </c:txPr>
        <c:crossAx val="58886016"/>
        <c:crosses val="autoZero"/>
        <c:auto val="1"/>
        <c:lblAlgn val="ctr"/>
        <c:lblOffset val="100"/>
      </c:catAx>
      <c:valAx>
        <c:axId val="58886016"/>
        <c:scaling>
          <c:orientation val="minMax"/>
          <c:max val="100"/>
        </c:scaling>
        <c:axPos val="l"/>
        <c:title>
          <c:tx>
            <c:rich>
              <a:bodyPr rot="-5400000" vert="horz"/>
              <a:lstStyle/>
              <a:p>
                <a:pPr>
                  <a:defRPr sz="1600">
                    <a:solidFill>
                      <a:srgbClr val="FFFFFF"/>
                    </a:solidFill>
                  </a:defRPr>
                </a:pPr>
                <a:r>
                  <a:rPr lang="en-GB" sz="1600">
                    <a:solidFill>
                      <a:srgbClr val="FFFFFF"/>
                    </a:solidFill>
                  </a:rPr>
                  <a:t>Frequency (%)</a:t>
                </a:r>
              </a:p>
            </c:rich>
          </c:tx>
        </c:title>
        <c:numFmt formatCode="General" sourceLinked="1"/>
        <c:tickLblPos val="nextTo"/>
        <c:txPr>
          <a:bodyPr/>
          <a:lstStyle/>
          <a:p>
            <a:pPr>
              <a:defRPr>
                <a:solidFill>
                  <a:srgbClr val="FFFFFF"/>
                </a:solidFill>
              </a:defRPr>
            </a:pPr>
            <a:endParaRPr lang="en-US"/>
          </a:p>
        </c:txPr>
        <c:crossAx val="58884096"/>
        <c:crosses val="autoZero"/>
        <c:crossBetween val="between"/>
      </c:valAx>
    </c:plotArea>
    <c:legend>
      <c:legendPos val="r"/>
      <c:txPr>
        <a:bodyPr/>
        <a:lstStyle/>
        <a:p>
          <a:pPr>
            <a:defRPr sz="2400">
              <a:solidFill>
                <a:srgbClr val="FFFFFF"/>
              </a:solidFill>
            </a:defRPr>
          </a:pPr>
          <a:endParaRPr lang="en-US"/>
        </a:p>
      </c:txPr>
    </c:legend>
    <c:plotVisOnly val="1"/>
    <c:dispBlanksAs val="gap"/>
  </c:chart>
  <c:spPr>
    <a:ln>
      <a:noFill/>
    </a:ln>
  </c:spPr>
  <c:externalData r:id="rId1"/>
  <c:userShapes r:id="rId2"/>
</c:chartSpace>
</file>

<file path=ppt/drawings/drawing1.xml><?xml version="1.0" encoding="utf-8"?>
<c:userShapes xmlns:c="http://schemas.openxmlformats.org/drawingml/2006/chart">
  <cdr:relSizeAnchor xmlns:cdr="http://schemas.openxmlformats.org/drawingml/2006/chartDrawing">
    <cdr:from>
      <cdr:x>0.2766</cdr:x>
      <cdr:y>0.58182</cdr:y>
    </cdr:from>
    <cdr:to>
      <cdr:x>0.4341</cdr:x>
      <cdr:y>0.66057</cdr:y>
    </cdr:to>
    <cdr:sp macro="" textlink="">
      <cdr:nvSpPr>
        <cdr:cNvPr id="2" name="TextBox 1"/>
        <cdr:cNvSpPr txBox="1"/>
      </cdr:nvSpPr>
      <cdr:spPr>
        <a:xfrm xmlns:a="http://schemas.openxmlformats.org/drawingml/2006/main">
          <a:off x="1872208" y="2304256"/>
          <a:ext cx="1066078" cy="31188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AU" sz="2800" dirty="0" smtClean="0">
              <a:solidFill>
                <a:srgbClr val="FFFFFF"/>
              </a:solidFill>
            </a:rPr>
            <a:t> </a:t>
          </a:r>
          <a:endParaRPr lang="en-GB" sz="2800" dirty="0">
            <a:solidFill>
              <a:srgbClr val="FFFFFF"/>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F866EA-B958-4DCC-A9D3-AC45E515B522}" type="datetimeFigureOut">
              <a:rPr lang="en-GB" smtClean="0"/>
              <a:pPr/>
              <a:t>08/12/2014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6F54B8-0ECE-45E1-AA2A-C3CBB0425261}" type="slidenum">
              <a:rPr lang="en-GB" smtClean="0"/>
              <a:pPr/>
              <a:t>‹#›</a:t>
            </a:fld>
            <a:endParaRPr lang="en-GB"/>
          </a:p>
        </p:txBody>
      </p:sp>
    </p:spTree>
    <p:extLst>
      <p:ext uri="{BB962C8B-B14F-4D97-AF65-F5344CB8AC3E}">
        <p14:creationId xmlns:p14="http://schemas.microsoft.com/office/powerpoint/2010/main" xmlns="" val="3752162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C6F54B8-0ECE-45E1-AA2A-C3CBB0425261}" type="slidenum">
              <a:rPr lang="en-GB" smtClean="0"/>
              <a:pPr/>
              <a:t>1</a:t>
            </a:fld>
            <a:endParaRPr lang="en-GB"/>
          </a:p>
        </p:txBody>
      </p:sp>
    </p:spTree>
    <p:extLst>
      <p:ext uri="{BB962C8B-B14F-4D97-AF65-F5344CB8AC3E}">
        <p14:creationId xmlns:p14="http://schemas.microsoft.com/office/powerpoint/2010/main" xmlns="" val="3273991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would like to </a:t>
            </a:r>
            <a:r>
              <a:rPr lang="en-US" baseline="0" dirty="0" err="1" smtClean="0"/>
              <a:t>thnak</a:t>
            </a:r>
            <a:r>
              <a:rPr lang="en-US" baseline="0" dirty="0" smtClean="0"/>
              <a:t> the </a:t>
            </a:r>
            <a:r>
              <a:rPr lang="en-US" baseline="0" dirty="0" err="1" smtClean="0"/>
              <a:t>organising</a:t>
            </a:r>
            <a:r>
              <a:rPr lang="en-US" baseline="0" dirty="0" smtClean="0"/>
              <a:t> committee for inviting to talk about the intriguing topic of hypertension genetics.  I will try to give a very quick background of where we are in the area and to show where I think the future of hypertension genetics may lie. We certainly know that genes genes contribute to hypertension and most studies </a:t>
            </a:r>
            <a:r>
              <a:rPr lang="en-US" baseline="0" dirty="0" err="1" smtClean="0"/>
              <a:t>ponint</a:t>
            </a:r>
            <a:r>
              <a:rPr lang="en-US" baseline="0" dirty="0" smtClean="0"/>
              <a:t> to </a:t>
            </a:r>
            <a:r>
              <a:rPr lang="en-US" baseline="0" dirty="0" err="1" smtClean="0"/>
              <a:t>nuber</a:t>
            </a:r>
            <a:r>
              <a:rPr lang="en-US" baseline="0" dirty="0" smtClean="0"/>
              <a:t> around the 30% mark, some even </a:t>
            </a:r>
            <a:r>
              <a:rPr lang="en-US" baseline="0" dirty="0" err="1" smtClean="0"/>
              <a:t>sugeest</a:t>
            </a:r>
            <a:r>
              <a:rPr lang="en-US" baseline="0" dirty="0" smtClean="0"/>
              <a:t> up to </a:t>
            </a:r>
            <a:r>
              <a:rPr lang="en-US" baseline="0" dirty="0" err="1" smtClean="0"/>
              <a:t>fiffty</a:t>
            </a:r>
            <a:r>
              <a:rPr lang="en-US" baseline="0" dirty="0" smtClean="0"/>
              <a:t> percent genetics</a:t>
            </a:r>
            <a:endParaRPr lang="en-US" dirty="0"/>
          </a:p>
        </p:txBody>
      </p:sp>
      <p:sp>
        <p:nvSpPr>
          <p:cNvPr id="4" name="Slide Number Placeholder 3"/>
          <p:cNvSpPr>
            <a:spLocks noGrp="1"/>
          </p:cNvSpPr>
          <p:nvPr>
            <p:ph type="sldNum" sz="quarter" idx="10"/>
          </p:nvPr>
        </p:nvSpPr>
        <p:spPr/>
        <p:txBody>
          <a:bodyPr/>
          <a:lstStyle/>
          <a:p>
            <a:fld id="{EC6F54B8-0ECE-45E1-AA2A-C3CBB0425261}" type="slidenum">
              <a:rPr lang="en-GB" smtClean="0"/>
              <a:pPr/>
              <a:t>2</a:t>
            </a:fld>
            <a:endParaRPr lang="en-GB"/>
          </a:p>
        </p:txBody>
      </p:sp>
    </p:spTree>
    <p:extLst>
      <p:ext uri="{BB962C8B-B14F-4D97-AF65-F5344CB8AC3E}">
        <p14:creationId xmlns:p14="http://schemas.microsoft.com/office/powerpoint/2010/main" xmlns="" val="2003669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0C05F3-CF9E-D041-A718-892E3C06E780}" type="slidenum">
              <a:rPr lang="en-GB"/>
              <a:pPr/>
              <a:t>3</a:t>
            </a:fld>
            <a:endParaRPr lang="en-GB"/>
          </a:p>
        </p:txBody>
      </p:sp>
      <p:sp>
        <p:nvSpPr>
          <p:cNvPr id="245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24579" name="Rectangle 3"/>
          <p:cNvSpPr>
            <a:spLocks noGrp="1" noChangeArrowheads="1"/>
          </p:cNvSpPr>
          <p:nvPr>
            <p:ph type="body" idx="1"/>
          </p:nvPr>
        </p:nvSpPr>
        <p:spPr/>
        <p:txBody>
          <a:bodyPr/>
          <a:lstStyle/>
          <a:p>
            <a:r>
              <a:rPr lang="en-US" dirty="0" smtClean="0"/>
              <a:t>We also know the</a:t>
            </a:r>
            <a:r>
              <a:rPr lang="en-US" baseline="0" dirty="0" smtClean="0"/>
              <a:t> common form of hypertension is complex and polygenic with multiple genes and pathways, affecting intermediate phenotypes contributing to it pathogenesis in </a:t>
            </a:r>
            <a:r>
              <a:rPr lang="en-US" baseline="0" dirty="0" err="1" smtClean="0"/>
              <a:t>additon</a:t>
            </a:r>
            <a:r>
              <a:rPr lang="en-US" baseline="0" dirty="0" smtClean="0"/>
              <a:t> to the </a:t>
            </a:r>
            <a:r>
              <a:rPr lang="en-US" baseline="0" dirty="0" err="1" smtClean="0"/>
              <a:t>envt</a:t>
            </a:r>
            <a:r>
              <a:rPr lang="en-US" baseline="0" dirty="0" smtClean="0"/>
              <a:t>.</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Genone</a:t>
            </a:r>
            <a:r>
              <a:rPr lang="en-US" baseline="0" dirty="0" smtClean="0"/>
              <a:t> wide scans have been used to to identify genes associated with BP. </a:t>
            </a:r>
            <a:r>
              <a:rPr lang="en-US" baseline="0" dirty="0" err="1" smtClean="0"/>
              <a:t>Intererstingly</a:t>
            </a:r>
            <a:r>
              <a:rPr lang="en-US" baseline="0" dirty="0" smtClean="0"/>
              <a:t> many </a:t>
            </a:r>
            <a:r>
              <a:rPr lang="en-US" baseline="0" dirty="0" err="1" smtClean="0"/>
              <a:t>gwas</a:t>
            </a:r>
            <a:r>
              <a:rPr lang="en-US" baseline="0" dirty="0" smtClean="0"/>
              <a:t> studies failed to to attain genome wide significance seen in the red here. Interestingly genes known to alter </a:t>
            </a:r>
            <a:r>
              <a:rPr lang="en-US" baseline="0" dirty="0" err="1" smtClean="0"/>
              <a:t>bp</a:t>
            </a:r>
            <a:r>
              <a:rPr lang="en-US" baseline="0" dirty="0" smtClean="0"/>
              <a:t> such as the current drug targets and causative in rare </a:t>
            </a:r>
            <a:r>
              <a:rPr lang="en-US" baseline="0" dirty="0" err="1" smtClean="0"/>
              <a:t>mendelian</a:t>
            </a:r>
            <a:r>
              <a:rPr lang="en-US" baseline="0" dirty="0" smtClean="0"/>
              <a:t> forms </a:t>
            </a:r>
            <a:r>
              <a:rPr lang="en-US" baseline="0" dirty="0" err="1" smtClean="0"/>
              <a:t>oten</a:t>
            </a:r>
            <a:r>
              <a:rPr lang="en-US" baseline="0" dirty="0" smtClean="0"/>
              <a:t> fail to </a:t>
            </a:r>
            <a:r>
              <a:rPr lang="en-US" baseline="0" dirty="0" err="1" smtClean="0"/>
              <a:t>prodcue</a:t>
            </a:r>
            <a:r>
              <a:rPr lang="en-US" baseline="0" dirty="0" smtClean="0"/>
              <a:t> strong signals</a:t>
            </a:r>
            <a:endParaRPr lang="en-US" dirty="0"/>
          </a:p>
        </p:txBody>
      </p:sp>
      <p:sp>
        <p:nvSpPr>
          <p:cNvPr id="4" name="Slide Number Placeholder 3"/>
          <p:cNvSpPr>
            <a:spLocks noGrp="1"/>
          </p:cNvSpPr>
          <p:nvPr>
            <p:ph type="sldNum" sz="quarter" idx="10"/>
          </p:nvPr>
        </p:nvSpPr>
        <p:spPr/>
        <p:txBody>
          <a:bodyPr/>
          <a:lstStyle/>
          <a:p>
            <a:fld id="{EC6F54B8-0ECE-45E1-AA2A-C3CBB0425261}" type="slidenum">
              <a:rPr lang="en-GB" smtClean="0"/>
              <a:pPr/>
              <a:t>4</a:t>
            </a:fld>
            <a:endParaRPr lang="en-GB"/>
          </a:p>
        </p:txBody>
      </p:sp>
    </p:spTree>
    <p:extLst>
      <p:ext uri="{BB962C8B-B14F-4D97-AF65-F5344CB8AC3E}">
        <p14:creationId xmlns:p14="http://schemas.microsoft.com/office/powerpoint/2010/main" xmlns="" val="4091185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if we look e at the genetics there</a:t>
            </a:r>
            <a:r>
              <a:rPr lang="en-US" baseline="0" dirty="0" smtClean="0"/>
              <a:t> are some rare variant and </a:t>
            </a:r>
            <a:r>
              <a:rPr lang="en-US" baseline="0" dirty="0" err="1" smtClean="0"/>
              <a:t>monofenics</a:t>
            </a:r>
            <a:r>
              <a:rPr lang="en-US" baseline="0" dirty="0" smtClean="0"/>
              <a:t> forms and GWAS and </a:t>
            </a:r>
            <a:r>
              <a:rPr lang="en-US" baseline="0" dirty="0" err="1" smtClean="0"/>
              <a:t>metanalysis</a:t>
            </a:r>
            <a:r>
              <a:rPr lang="en-US" baseline="0" dirty="0" smtClean="0"/>
              <a:t> hits. However most of the phenotype remains hidden from our site. In the large </a:t>
            </a:r>
            <a:r>
              <a:rPr lang="en-US" baseline="0" dirty="0" err="1" smtClean="0"/>
              <a:t>gwas</a:t>
            </a:r>
            <a:r>
              <a:rPr lang="en-US" baseline="0" dirty="0" smtClean="0"/>
              <a:t> 1 </a:t>
            </a:r>
            <a:r>
              <a:rPr lang="en-US" baseline="0" dirty="0" err="1" smtClean="0"/>
              <a:t>mmhg</a:t>
            </a:r>
            <a:r>
              <a:rPr lang="en-US" baseline="0" dirty="0" smtClean="0"/>
              <a:t> per allele for SBP and 0.5 for DBP. This adds no </a:t>
            </a:r>
            <a:r>
              <a:rPr lang="en-US" baseline="0" dirty="0" err="1" smtClean="0"/>
              <a:t>improvemtns</a:t>
            </a:r>
            <a:r>
              <a:rPr lang="en-US" baseline="0" dirty="0" smtClean="0"/>
              <a:t> to risk </a:t>
            </a:r>
            <a:r>
              <a:rPr lang="en-US" baseline="0" dirty="0" err="1" smtClean="0"/>
              <a:t>prediciton</a:t>
            </a:r>
            <a:r>
              <a:rPr lang="en-US" baseline="0" dirty="0" smtClean="0"/>
              <a:t> as  of yet</a:t>
            </a:r>
            <a:endParaRPr lang="en-US" dirty="0"/>
          </a:p>
        </p:txBody>
      </p:sp>
      <p:sp>
        <p:nvSpPr>
          <p:cNvPr id="4" name="Slide Number Placeholder 3"/>
          <p:cNvSpPr>
            <a:spLocks noGrp="1"/>
          </p:cNvSpPr>
          <p:nvPr>
            <p:ph type="sldNum" sz="quarter" idx="10"/>
          </p:nvPr>
        </p:nvSpPr>
        <p:spPr/>
        <p:txBody>
          <a:bodyPr/>
          <a:lstStyle/>
          <a:p>
            <a:fld id="{EC6F54B8-0ECE-45E1-AA2A-C3CBB0425261}" type="slidenum">
              <a:rPr lang="en-GB" smtClean="0"/>
              <a:pPr/>
              <a:t>5</a:t>
            </a:fld>
            <a:endParaRPr lang="en-GB"/>
          </a:p>
        </p:txBody>
      </p:sp>
    </p:spTree>
    <p:extLst>
      <p:ext uri="{BB962C8B-B14F-4D97-AF65-F5344CB8AC3E}">
        <p14:creationId xmlns:p14="http://schemas.microsoft.com/office/powerpoint/2010/main" xmlns="" val="2102982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brings</a:t>
            </a:r>
            <a:r>
              <a:rPr lang="en-US" baseline="0" dirty="0" smtClean="0"/>
              <a:t> me to propose a new way to look at the way our genome contributes to </a:t>
            </a:r>
            <a:r>
              <a:rPr lang="en-US" baseline="0" dirty="0" err="1" smtClean="0"/>
              <a:t>bp</a:t>
            </a:r>
            <a:r>
              <a:rPr lang="en-US" baseline="0" dirty="0" smtClean="0"/>
              <a:t> regulation, to date most of our concentration has been on small genetic variation or SNPs on </a:t>
            </a:r>
            <a:r>
              <a:rPr lang="en-US" baseline="0" dirty="0" err="1" smtClean="0"/>
              <a:t>bp.</a:t>
            </a:r>
            <a:r>
              <a:rPr lang="en-US" baseline="0" dirty="0" smtClean="0"/>
              <a:t>  The last few years there has been a bit of revolution in our thinking of how the genome behaves in the cell. In particular there is many forms of </a:t>
            </a:r>
            <a:r>
              <a:rPr lang="en-US" baseline="0" dirty="0" err="1" smtClean="0"/>
              <a:t>variaition</a:t>
            </a:r>
            <a:r>
              <a:rPr lang="en-US" baseline="0" dirty="0" smtClean="0"/>
              <a:t>.. Epigenetic processes. Gene expression in </a:t>
            </a:r>
            <a:r>
              <a:rPr lang="en-US" baseline="0" dirty="0" err="1" smtClean="0"/>
              <a:t>particulr</a:t>
            </a:r>
            <a:r>
              <a:rPr lang="en-US" baseline="0" dirty="0" smtClean="0"/>
              <a:t> non-coding </a:t>
            </a:r>
            <a:r>
              <a:rPr lang="en-US" baseline="0" dirty="0" err="1" smtClean="0"/>
              <a:t>rna</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EC6F54B8-0ECE-45E1-AA2A-C3CBB0425261}" type="slidenum">
              <a:rPr lang="en-GB" smtClean="0"/>
              <a:pPr/>
              <a:t>6</a:t>
            </a:fld>
            <a:endParaRPr lang="en-GB"/>
          </a:p>
        </p:txBody>
      </p:sp>
    </p:spTree>
    <p:extLst>
      <p:ext uri="{BB962C8B-B14F-4D97-AF65-F5344CB8AC3E}">
        <p14:creationId xmlns:p14="http://schemas.microsoft.com/office/powerpoint/2010/main" xmlns="" val="559280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6029E9-01CA-8C49-B7DB-8F80593E685D}" type="slidenum">
              <a:rPr lang="en-AU"/>
              <a:pPr/>
              <a:t>7</a:t>
            </a:fld>
            <a:endParaRPr lang="en-AU"/>
          </a:p>
        </p:txBody>
      </p:sp>
      <p:sp>
        <p:nvSpPr>
          <p:cNvPr id="921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92163" name="Rectangle 3"/>
          <p:cNvSpPr>
            <a:spLocks noGrp="1" noChangeArrowheads="1"/>
          </p:cNvSpPr>
          <p:nvPr>
            <p:ph type="body" idx="1"/>
          </p:nvPr>
        </p:nvSpPr>
        <p:spPr/>
        <p:txBody>
          <a:bodyPr/>
          <a:lstStyle/>
          <a:p>
            <a:r>
              <a:rPr lang="en-GB"/>
              <a:t>In summary we detected 12 regions of possible CNV in the rat between </a:t>
            </a: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Low BP: age 32.3±14.5; BMI 22.7±3.3</a:t>
            </a:r>
            <a:endParaRPr lang="en-GB" dirty="0" smtClean="0"/>
          </a:p>
          <a:p>
            <a:r>
              <a:rPr lang="en-AU" dirty="0" smtClean="0"/>
              <a:t>High BP: age 55±8.3; BMI 28.3±4.5</a:t>
            </a:r>
          </a:p>
          <a:p>
            <a:endParaRPr lang="en-GB" dirty="0"/>
          </a:p>
        </p:txBody>
      </p:sp>
      <p:sp>
        <p:nvSpPr>
          <p:cNvPr id="4" name="Slide Number Placeholder 3"/>
          <p:cNvSpPr>
            <a:spLocks noGrp="1"/>
          </p:cNvSpPr>
          <p:nvPr>
            <p:ph type="sldNum" sz="quarter" idx="10"/>
          </p:nvPr>
        </p:nvSpPr>
        <p:spPr/>
        <p:txBody>
          <a:bodyPr/>
          <a:lstStyle/>
          <a:p>
            <a:fld id="{905FA25D-0F83-4860-B340-F7A195716B2F}" type="slidenum">
              <a:rPr lang="en-GB" smtClean="0"/>
              <a:pPr/>
              <a:t>8</a:t>
            </a:fld>
            <a:endParaRPr lang="en-GB"/>
          </a:p>
        </p:txBody>
      </p:sp>
    </p:spTree>
    <p:extLst>
      <p:ext uri="{BB962C8B-B14F-4D97-AF65-F5344CB8AC3E}">
        <p14:creationId xmlns:p14="http://schemas.microsoft.com/office/powerpoint/2010/main" xmlns="" val="1001762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Both renal and serum expression of </a:t>
            </a:r>
            <a:r>
              <a:rPr lang="en-GB" sz="1200" dirty="0" err="1" smtClean="0"/>
              <a:t>miR-181a</a:t>
            </a:r>
            <a:r>
              <a:rPr lang="en-GB" sz="1200" dirty="0" smtClean="0"/>
              <a:t> were associated with BP in both patients who were on antihypertensive treatment and those not managed pharmacologically (</a:t>
            </a:r>
            <a:r>
              <a:rPr lang="en-GB" sz="1200" i="1" dirty="0" smtClean="0"/>
              <a:t>P</a:t>
            </a:r>
            <a:r>
              <a:rPr lang="en-GB" sz="1200" dirty="0" smtClean="0"/>
              <a:t>&lt;0.05 for all analyses). The most significant association was identified between serum levels of </a:t>
            </a:r>
            <a:r>
              <a:rPr lang="en-GB" sz="1200" dirty="0" err="1" smtClean="0"/>
              <a:t>miR-181a</a:t>
            </a:r>
            <a:r>
              <a:rPr lang="en-GB" sz="1200" dirty="0" smtClean="0"/>
              <a:t> and diastolic BP in those not on BP lowering therapy – each unit increase in microRNA level increased diastolic BP by approximately </a:t>
            </a:r>
            <a:r>
              <a:rPr lang="en-GB" sz="1200" dirty="0" err="1" smtClean="0"/>
              <a:t>2.5mmHg</a:t>
            </a:r>
            <a:r>
              <a:rPr lang="en-GB" sz="1200" dirty="0" smtClean="0"/>
              <a:t> (β=</a:t>
            </a:r>
            <a:r>
              <a:rPr lang="en-GB" sz="1200" dirty="0" err="1" smtClean="0"/>
              <a:t>2.47,SE</a:t>
            </a:r>
            <a:r>
              <a:rPr lang="en-GB" sz="1200" dirty="0" smtClean="0"/>
              <a:t>=0.5, </a:t>
            </a:r>
            <a:r>
              <a:rPr lang="en-GB" sz="1200" i="1" dirty="0" smtClean="0"/>
              <a:t>P</a:t>
            </a:r>
            <a:r>
              <a:rPr lang="en-GB" sz="1200" dirty="0" smtClean="0"/>
              <a:t>&lt;0.001). The association between serum </a:t>
            </a:r>
            <a:r>
              <a:rPr lang="en-GB" sz="1200" dirty="0" err="1" smtClean="0"/>
              <a:t>miR-181a</a:t>
            </a:r>
            <a:r>
              <a:rPr lang="en-GB" sz="1200" dirty="0" smtClean="0"/>
              <a:t> and BP was independent of kidney expression of renin or its serum levels. </a:t>
            </a:r>
          </a:p>
          <a:p>
            <a:endParaRPr lang="en-GB" dirty="0"/>
          </a:p>
        </p:txBody>
      </p:sp>
      <p:sp>
        <p:nvSpPr>
          <p:cNvPr id="4" name="Slide Number Placeholder 3"/>
          <p:cNvSpPr>
            <a:spLocks noGrp="1"/>
          </p:cNvSpPr>
          <p:nvPr>
            <p:ph type="sldNum" sz="quarter" idx="10"/>
          </p:nvPr>
        </p:nvSpPr>
        <p:spPr/>
        <p:txBody>
          <a:bodyPr/>
          <a:lstStyle/>
          <a:p>
            <a:fld id="{EC6F54B8-0ECE-45E1-AA2A-C3CBB0425261}" type="slidenum">
              <a:rPr lang="en-GB" smtClean="0"/>
              <a:pPr/>
              <a:t>12</a:t>
            </a:fld>
            <a:endParaRPr lang="en-GB"/>
          </a:p>
        </p:txBody>
      </p:sp>
    </p:spTree>
    <p:extLst>
      <p:ext uri="{BB962C8B-B14F-4D97-AF65-F5344CB8AC3E}">
        <p14:creationId xmlns:p14="http://schemas.microsoft.com/office/powerpoint/2010/main" xmlns="" val="3280085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5pPr>
            <a:lvl6pPr marL="25146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6pPr>
            <a:lvl7pPr marL="29718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7pPr>
            <a:lvl8pPr marL="34290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8pPr>
            <a:lvl9pPr marL="3886200" indent="-2286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9pPr>
          </a:lstStyle>
          <a:p>
            <a:pPr eaLnBrk="1">
              <a:lnSpc>
                <a:spcPct val="93000"/>
              </a:lnSpc>
              <a:spcBef>
                <a:spcPct val="0"/>
              </a:spcBef>
              <a:buSzPct val="45000"/>
              <a:buFont typeface="Wingdings" charset="0"/>
              <a:buNone/>
            </a:pPr>
            <a:r>
              <a:rPr lang="en-GB">
                <a:latin typeface="Arial" charset="0"/>
                <a:cs typeface="msgothic" charset="0"/>
              </a:rPr>
              <a:t>Figure 1. Male/female stroke incidence rate ratios with 95% CIs for different populations. Ages ≥45 years are included. (Adjusted to the WHO world population.) Test for heterogeneity: χ2=144.18, df=43, P&lt;0.00001, I2=70%; test for overall effect: Z=6.48 (P&lt;0.00001).</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dirty="0"/>
          </a:p>
        </p:txBody>
      </p:sp>
      <p:sp>
        <p:nvSpPr>
          <p:cNvPr id="4" name="Slide Number Placeholder 3"/>
          <p:cNvSpPr>
            <a:spLocks noGrp="1"/>
          </p:cNvSpPr>
          <p:nvPr>
            <p:ph type="sldNum" sz="quarter" idx="10"/>
          </p:nvPr>
        </p:nvSpPr>
        <p:spPr/>
        <p:txBody>
          <a:bodyPr/>
          <a:lstStyle/>
          <a:p>
            <a:fld id="{3220F024-9BF5-4073-9497-D83574B47535}" type="slidenum">
              <a:rPr lang="en-AU" smtClean="0"/>
              <a:pPr/>
              <a:t>19</a:t>
            </a:fld>
            <a:endParaRPr lang="en-AU"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Each vertical line represents one branch (haplogroup) of the Y chromosome phylogenetic tree. The 13 most common Y chromosome haplogroups are shown in different colours [Y(xBR) - red,  BR(xE1b1b1,F) - gold, E1b1b1 - green, F* - blue, G - purple, I - lavender, J – dark blue, K* - brown, P* - maroon, R* - grey, R1* - light green, R1a - orange and R1b1b2 - pink] and are lined up from the phylogentically oldest on the left [Y(xBR)] to the youngest on the right (R1b1b2). The vertical length/height of each line corresponds to the age of each haplogroup (the longest line being the oldest haplogroup). The symbols at the top of each line (SRY10831·1, M35, M89, M201, M170, M304, M9, M45, M207, M173, SRY10831·2 and M269) are the identification numbers of the SNPs that define specific haplogroups according to the Y Chromosome Consortium nomenclature. The numbers in boxes reflect prevalence (percentage) of each haplogroup in BHF-FHS (upper row) and WOSCOPS (lower row) populations.</a:t>
            </a:r>
            <a:endParaRPr lang="en-GB" sz="1200" kern="120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1FD14DFF-45C7-4689-996D-2BE27C7A6755}" type="slidenum">
              <a:rPr lang="en-GB" smtClean="0"/>
              <a:pPr/>
              <a:t>20</a:t>
            </a:fld>
            <a:endParaRPr lang="en-GB"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92F0C3-66C5-044E-982C-3DC2D6C18E91}" type="slidenum">
              <a:rPr lang="en-AU"/>
              <a:pPr/>
              <a:t>27</a:t>
            </a:fld>
            <a:endParaRPr lang="en-AU"/>
          </a:p>
        </p:txBody>
      </p:sp>
      <p:sp>
        <p:nvSpPr>
          <p:cNvPr id="890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9091" name="Rectangle 3"/>
          <p:cNvSpPr>
            <a:spLocks noGrp="1" noChangeArrowheads="1"/>
          </p:cNvSpPr>
          <p:nvPr>
            <p:ph type="body" idx="1"/>
          </p:nvPr>
        </p:nvSpPr>
        <p:spPr/>
        <p:txBody>
          <a:bodyPr/>
          <a:lstStyle/>
          <a:p>
            <a:r>
              <a:rPr lang="en-GB"/>
              <a:t>The cGH array experiments was performed using a </a:t>
            </a:r>
            <a:r>
              <a:rPr lang="en-US" b="1">
                <a:solidFill>
                  <a:schemeClr val="accent2"/>
                </a:solidFill>
              </a:rPr>
              <a:t>We performed a comparative genomic hybridization (CGH) using a whole-genome array containing 385000 probes (Roche NimbleGen Inc.) with a 5303bp median probe spacing. We performed 2X hybridisations.</a:t>
            </a:r>
            <a:r>
              <a:rPr lang="en-GB" b="1">
                <a:solidFill>
                  <a:schemeClr val="accent2"/>
                </a:solidFill>
              </a:rPr>
              <a:t>We also performed dye swapping</a:t>
            </a:r>
            <a:endParaRPr lang="en-US" b="1">
              <a:solidFill>
                <a:schemeClr val="accent2"/>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err="1" smtClean="0"/>
              <a:t>cdoi</a:t>
            </a:r>
            <a:r>
              <a:rPr lang="en-GB" dirty="0" smtClean="0"/>
              <a:t>: 10.1074/jbc.M112.354001. </a:t>
            </a:r>
            <a:r>
              <a:rPr lang="en-GB" dirty="0" err="1" smtClean="0"/>
              <a:t>Epub</a:t>
            </a:r>
            <a:r>
              <a:rPr lang="en-GB" dirty="0" smtClean="0"/>
              <a:t> 2012 Jul 12.</a:t>
            </a:r>
          </a:p>
          <a:p>
            <a:endParaRPr lang="en-GB" dirty="0" smtClean="0"/>
          </a:p>
          <a:p>
            <a:r>
              <a:rPr lang="en-GB" dirty="0" smtClean="0"/>
              <a:t>APOBEC3G inhibits microRNA-mediated repression of translation by interfering with the interaction between Argonaute-2 and MOV10.</a:t>
            </a:r>
          </a:p>
          <a:p>
            <a:endParaRPr lang="en-GB" dirty="0" smtClean="0"/>
          </a:p>
          <a:p>
            <a:r>
              <a:rPr lang="en-GB" dirty="0" smtClean="0"/>
              <a:t>Liu C1, Zhang X, Huang F, Yang B, Li J, Liu B, Luo H, Zhang P, Zhang H.</a:t>
            </a:r>
          </a:p>
          <a:p>
            <a:endParaRPr lang="en-GB" dirty="0"/>
          </a:p>
        </p:txBody>
      </p:sp>
      <p:sp>
        <p:nvSpPr>
          <p:cNvPr id="4" name="Slide Number Placeholder 3"/>
          <p:cNvSpPr>
            <a:spLocks noGrp="1"/>
          </p:cNvSpPr>
          <p:nvPr>
            <p:ph type="sldNum" sz="quarter" idx="10"/>
          </p:nvPr>
        </p:nvSpPr>
        <p:spPr/>
        <p:txBody>
          <a:bodyPr/>
          <a:lstStyle/>
          <a:p>
            <a:fld id="{E997838C-5B7C-49D2-95A3-776012553F15}" type="slidenum">
              <a:rPr lang="en-GB" smtClean="0"/>
              <a:pPr/>
              <a:t>31</a:t>
            </a:fld>
            <a:endParaRPr lang="en-GB"/>
          </a:p>
        </p:txBody>
      </p:sp>
    </p:spTree>
    <p:extLst>
      <p:ext uri="{BB962C8B-B14F-4D97-AF65-F5344CB8AC3E}">
        <p14:creationId xmlns:p14="http://schemas.microsoft.com/office/powerpoint/2010/main" xmlns="" val="209799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844824"/>
            <a:ext cx="7772400" cy="1470025"/>
          </a:xfrm>
          <a:prstGeom prst="rect">
            <a:avLst/>
          </a:prstGeom>
        </p:spPr>
        <p:txBody>
          <a:bodyPr/>
          <a:lstStyle/>
          <a:p>
            <a:r>
              <a:rPr lang="en-US" smtClean="0"/>
              <a:t>Click to edit Master title style</a:t>
            </a:r>
            <a:endParaRPr lang="en-AU" dirty="0"/>
          </a:p>
        </p:txBody>
      </p:sp>
      <p:sp>
        <p:nvSpPr>
          <p:cNvPr id="4" name="Date Placeholder 3"/>
          <p:cNvSpPr>
            <a:spLocks noGrp="1"/>
          </p:cNvSpPr>
          <p:nvPr>
            <p:ph type="dt" sz="half" idx="10"/>
          </p:nvPr>
        </p:nvSpPr>
        <p:spPr/>
        <p:txBody>
          <a:bodyPr/>
          <a:lstStyle/>
          <a:p>
            <a:fld id="{CC37EAA1-2E2F-4DB2-B0D5-C56B2FBF2A0B}" type="datetimeFigureOut">
              <a:rPr lang="en-GB" smtClean="0"/>
              <a:pPr/>
              <a:t>08/12/2014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B0FF23-442E-4F13-B6D4-06B461201DAB}" type="slidenum">
              <a:rPr lang="en-GB" smtClean="0"/>
              <a:pPr/>
              <a:t>‹#›</a:t>
            </a:fld>
            <a:endParaRPr lang="en-GB"/>
          </a:p>
        </p:txBody>
      </p:sp>
      <p:sp>
        <p:nvSpPr>
          <p:cNvPr id="9" name="Subtitle 2"/>
          <p:cNvSpPr>
            <a:spLocks noGrp="1"/>
          </p:cNvSpPr>
          <p:nvPr>
            <p:ph type="subTitle" idx="1"/>
          </p:nvPr>
        </p:nvSpPr>
        <p:spPr>
          <a:xfrm>
            <a:off x="688032" y="3395377"/>
            <a:ext cx="7772400" cy="2243423"/>
          </a:xfrm>
        </p:spPr>
        <p:txBody>
          <a:bodyPr/>
          <a:lstStyle>
            <a:lvl1pPr marL="0" indent="0" algn="l">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xmlns="" val="30434290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accent5">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218"/>
          </a:xfrm>
          <a:prstGeom prst="rect">
            <a:avLst/>
          </a:prstGeom>
        </p:spPr>
        <p:txBody>
          <a:bodyPr/>
          <a:lstStyle/>
          <a:p>
            <a:r>
              <a:rPr lang="en-US" dirty="0" smtClean="0"/>
              <a:t>Click to edit Master title style</a:t>
            </a:r>
            <a:endParaRPr lang="en-AU" dirty="0"/>
          </a:p>
        </p:txBody>
      </p:sp>
      <p:sp>
        <p:nvSpPr>
          <p:cNvPr id="3" name="Content Placeholder 2"/>
          <p:cNvSpPr>
            <a:spLocks noGrp="1"/>
          </p:cNvSpPr>
          <p:nvPr>
            <p:ph idx="1"/>
          </p:nvPr>
        </p:nvSpPr>
        <p:spPr>
          <a:xfrm>
            <a:off x="457200" y="2204864"/>
            <a:ext cx="8229600" cy="3921299"/>
          </a:xfrm>
          <a:prstGeom prst="rect">
            <a:avLst/>
          </a:prstGeom>
        </p:spPr>
        <p:txBody>
          <a:bodyPr/>
          <a:lstStyle>
            <a:lvl2pPr>
              <a:defRPr sz="2400">
                <a:solidFill>
                  <a:schemeClr val="bg1"/>
                </a:solidFill>
                <a:latin typeface="Arial" pitchFamily="34" charset="0"/>
                <a:cs typeface="Arial" pitchFamily="34" charset="0"/>
              </a:defRPr>
            </a:lvl2pPr>
            <a:lvl3pPr>
              <a:defRPr sz="2000">
                <a:solidFill>
                  <a:schemeClr val="bg1"/>
                </a:solidFill>
                <a:latin typeface="Arial" pitchFamily="34" charset="0"/>
                <a:cs typeface="Arial" pitchFamily="34" charset="0"/>
              </a:defRPr>
            </a:lvl3pPr>
            <a:lvl4pPr>
              <a:defRPr>
                <a:solidFill>
                  <a:schemeClr val="bg1"/>
                </a:solidFill>
                <a:latin typeface="Arial" pitchFamily="34" charset="0"/>
                <a:cs typeface="Arial" pitchFamily="34" charset="0"/>
              </a:defRPr>
            </a:lvl4pPr>
            <a:lvl5pPr>
              <a:defRPr>
                <a:solidFill>
                  <a:schemeClr val="bg1"/>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B0FF23-442E-4F13-B6D4-06B461201DAB}" type="slidenum">
              <a:rPr lang="en-GB" smtClean="0"/>
              <a:pPr/>
              <a:t>‹#›</a:t>
            </a:fld>
            <a:endParaRPr lang="en-GB"/>
          </a:p>
        </p:txBody>
      </p:sp>
      <p:sp>
        <p:nvSpPr>
          <p:cNvPr id="12" name="TextBox 11"/>
          <p:cNvSpPr txBox="1"/>
          <p:nvPr userDrawn="1"/>
        </p:nvSpPr>
        <p:spPr>
          <a:xfrm>
            <a:off x="8417706" y="505711"/>
            <a:ext cx="184666" cy="369332"/>
          </a:xfrm>
          <a:prstGeom prst="rect">
            <a:avLst/>
          </a:prstGeom>
          <a:noFill/>
        </p:spPr>
        <p:txBody>
          <a:bodyPr wrap="none" rtlCol="0">
            <a:spAutoFit/>
          </a:bodyPr>
          <a:lstStyle/>
          <a:p>
            <a:endParaRPr lang="en-US" dirty="0"/>
          </a:p>
        </p:txBody>
      </p:sp>
      <p:sp>
        <p:nvSpPr>
          <p:cNvPr id="13" name="TextBox 12"/>
          <p:cNvSpPr txBox="1"/>
          <p:nvPr userDrawn="1"/>
        </p:nvSpPr>
        <p:spPr>
          <a:xfrm>
            <a:off x="8856011" y="528187"/>
            <a:ext cx="184666" cy="369332"/>
          </a:xfrm>
          <a:prstGeom prst="rect">
            <a:avLst/>
          </a:prstGeom>
          <a:noFill/>
        </p:spPr>
        <p:txBody>
          <a:bodyPr wrap="none" rtlCol="0">
            <a:spAutoFit/>
          </a:bodyPr>
          <a:lstStyle/>
          <a:p>
            <a:endParaRPr lang="en-US" dirty="0"/>
          </a:p>
        </p:txBody>
      </p:sp>
      <p:sp>
        <p:nvSpPr>
          <p:cNvPr id="14" name="TextBox 13"/>
          <p:cNvSpPr txBox="1"/>
          <p:nvPr userDrawn="1"/>
        </p:nvSpPr>
        <p:spPr>
          <a:xfrm>
            <a:off x="8046832" y="438283"/>
            <a:ext cx="184666" cy="369332"/>
          </a:xfrm>
          <a:prstGeom prst="rect">
            <a:avLst/>
          </a:prstGeom>
          <a:noFill/>
        </p:spPr>
        <p:txBody>
          <a:bodyPr wrap="none" rtlCol="0">
            <a:spAutoFit/>
          </a:bodyPr>
          <a:lstStyle/>
          <a:p>
            <a:endParaRPr lang="en-US" dirty="0"/>
          </a:p>
        </p:txBody>
      </p:sp>
      <p:sp>
        <p:nvSpPr>
          <p:cNvPr id="15" name="TextBox 14"/>
          <p:cNvSpPr txBox="1"/>
          <p:nvPr userDrawn="1"/>
        </p:nvSpPr>
        <p:spPr>
          <a:xfrm>
            <a:off x="7934446" y="1348562"/>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xmlns="" val="34851115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C37EAA1-2E2F-4DB2-B0D5-C56B2FBF2A0B}" type="datetimeFigureOut">
              <a:rPr lang="en-GB" smtClean="0"/>
              <a:pPr/>
              <a:t>08/12/2014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B0FF23-442E-4F13-B6D4-06B461201DAB}" type="slidenum">
              <a:rPr lang="en-GB" smtClean="0"/>
              <a:pPr/>
              <a:t>‹#›</a:t>
            </a:fld>
            <a:endParaRPr lang="en-GB"/>
          </a:p>
        </p:txBody>
      </p:sp>
      <p:sp>
        <p:nvSpPr>
          <p:cNvPr id="8" name="Title 1"/>
          <p:cNvSpPr>
            <a:spLocks noGrp="1"/>
          </p:cNvSpPr>
          <p:nvPr>
            <p:ph type="title"/>
          </p:nvPr>
        </p:nvSpPr>
        <p:spPr>
          <a:xfrm>
            <a:off x="457200" y="1456268"/>
            <a:ext cx="8229600" cy="3369732"/>
          </a:xfrm>
        </p:spPr>
        <p:txBody>
          <a:bodyPr anchor="ctr"/>
          <a:lstStyle/>
          <a:p>
            <a:r>
              <a:rPr lang="en-US" smtClean="0"/>
              <a:t>Click to edit Master title style</a:t>
            </a:r>
            <a:endParaRPr lang="en-US" dirty="0"/>
          </a:p>
        </p:txBody>
      </p:sp>
    </p:spTree>
    <p:extLst>
      <p:ext uri="{BB962C8B-B14F-4D97-AF65-F5344CB8AC3E}">
        <p14:creationId xmlns:p14="http://schemas.microsoft.com/office/powerpoint/2010/main" xmlns="" val="85619434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CE39F705-128A-0A4E-827D-9EB1B5AD284D}" type="slidenum">
              <a:rPr lang="en-GB"/>
              <a:pPr/>
              <a:t>‹#›</a:t>
            </a:fld>
            <a:endParaRPr lang="en-GB"/>
          </a:p>
        </p:txBody>
      </p:sp>
    </p:spTree>
    <p:extLst>
      <p:ext uri="{BB962C8B-B14F-4D97-AF65-F5344CB8AC3E}">
        <p14:creationId xmlns:p14="http://schemas.microsoft.com/office/powerpoint/2010/main" xmlns="" val="1255718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p>
            <a:fld id="{7C255F4D-F9C5-486F-9D0E-80943AB35AE7}" type="datetimeFigureOut">
              <a:rPr lang="en-AU" smtClean="0"/>
              <a:pPr/>
              <a:t>8/12/2014</a:t>
            </a:fld>
            <a:endParaRPr lang="en-A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B52186A-1FD8-4D6D-BA80-571596096D0C}" type="slidenum">
              <a:rPr lang="en-AU" smtClean="0"/>
              <a:pPr/>
              <a:t>‹#›</a:t>
            </a:fld>
            <a:endParaRPr lang="en-AU"/>
          </a:p>
        </p:txBody>
      </p:sp>
      <p:sp>
        <p:nvSpPr>
          <p:cNvPr id="7" name="Title 1"/>
          <p:cNvSpPr>
            <a:spLocks noGrp="1"/>
          </p:cNvSpPr>
          <p:nvPr>
            <p:ph type="ctrTitle"/>
          </p:nvPr>
        </p:nvSpPr>
        <p:spPr>
          <a:xfrm>
            <a:off x="685800" y="1490438"/>
            <a:ext cx="7772400" cy="1719738"/>
          </a:xfrm>
        </p:spPr>
        <p:txBody>
          <a:bodyPr anchor="b"/>
          <a:lstStyle/>
          <a:p>
            <a:r>
              <a:rPr lang="en-US" smtClean="0"/>
              <a:t>Click to edit Master title style</a:t>
            </a:r>
            <a:endParaRPr lang="en-US" dirty="0"/>
          </a:p>
        </p:txBody>
      </p:sp>
      <p:sp>
        <p:nvSpPr>
          <p:cNvPr id="8" name="Subtitle 2"/>
          <p:cNvSpPr>
            <a:spLocks noGrp="1"/>
          </p:cNvSpPr>
          <p:nvPr>
            <p:ph type="subTitle" idx="1"/>
          </p:nvPr>
        </p:nvSpPr>
        <p:spPr>
          <a:xfrm>
            <a:off x="685800" y="3395377"/>
            <a:ext cx="7772400" cy="2243423"/>
          </a:xfrm>
        </p:spPr>
        <p:txBody>
          <a:bodyPr/>
          <a:lstStyle>
            <a:lvl1pPr marL="0" indent="0" algn="l">
              <a:buNone/>
              <a:defRPr>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xmlns="" val="593322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146250"/>
          </a:xfrm>
          <a:prstGeom prst="rect">
            <a:avLst/>
          </a:prstGeom>
        </p:spPr>
        <p:txBody>
          <a:bodyPr/>
          <a:lstStyle/>
          <a:p>
            <a:r>
              <a:rPr lang="en-US" smtClean="0"/>
              <a:t>Click to edit Master title style</a:t>
            </a:r>
            <a:endParaRPr lang="en-AU" dirty="0"/>
          </a:p>
        </p:txBody>
      </p:sp>
      <p:sp>
        <p:nvSpPr>
          <p:cNvPr id="3" name="Content Placeholder 2"/>
          <p:cNvSpPr>
            <a:spLocks noGrp="1"/>
          </p:cNvSpPr>
          <p:nvPr>
            <p:ph idx="1"/>
          </p:nvPr>
        </p:nvSpPr>
        <p:spPr>
          <a:xfrm>
            <a:off x="457200" y="2564905"/>
            <a:ext cx="8229600" cy="331236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C255F4D-F9C5-486F-9D0E-80943AB35AE7}" type="datetimeFigureOut">
              <a:rPr lang="en-AU" smtClean="0"/>
              <a:pPr/>
              <a:t>8/12/2014</a:t>
            </a:fld>
            <a:endParaRPr lang="en-A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B52186A-1FD8-4D6D-BA80-571596096D0C}" type="slidenum">
              <a:rPr lang="en-AU" smtClean="0"/>
              <a:pPr/>
              <a:t>‹#›</a:t>
            </a:fld>
            <a:endParaRPr lang="en-AU"/>
          </a:p>
        </p:txBody>
      </p:sp>
    </p:spTree>
    <p:extLst>
      <p:ext uri="{BB962C8B-B14F-4D97-AF65-F5344CB8AC3E}">
        <p14:creationId xmlns:p14="http://schemas.microsoft.com/office/powerpoint/2010/main" xmlns="" val="1146022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p>
            <a:fld id="{7C255F4D-F9C5-486F-9D0E-80943AB35AE7}" type="datetimeFigureOut">
              <a:rPr lang="en-AU" smtClean="0"/>
              <a:pPr/>
              <a:t>8/12/2014</a:t>
            </a:fld>
            <a:endParaRPr lang="en-A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B52186A-1FD8-4D6D-BA80-571596096D0C}" type="slidenum">
              <a:rPr lang="en-AU" smtClean="0"/>
              <a:pPr/>
              <a:t>‹#›</a:t>
            </a:fld>
            <a:endParaRPr lang="en-AU"/>
          </a:p>
        </p:txBody>
      </p:sp>
      <p:sp>
        <p:nvSpPr>
          <p:cNvPr id="7" name="Title 1"/>
          <p:cNvSpPr>
            <a:spLocks noGrp="1"/>
          </p:cNvSpPr>
          <p:nvPr>
            <p:ph type="title"/>
          </p:nvPr>
        </p:nvSpPr>
        <p:spPr>
          <a:xfrm>
            <a:off x="457200" y="1701799"/>
            <a:ext cx="8229600" cy="1143000"/>
          </a:xfrm>
        </p:spPr>
        <p:txBody>
          <a:bodyPr anchor="t"/>
          <a:lstStyle/>
          <a:p>
            <a:r>
              <a:rPr lang="en-US" smtClean="0"/>
              <a:t>Click to edit Master title style</a:t>
            </a:r>
            <a:endParaRPr lang="en-US" dirty="0"/>
          </a:p>
        </p:txBody>
      </p:sp>
    </p:spTree>
    <p:extLst>
      <p:ext uri="{BB962C8B-B14F-4D97-AF65-F5344CB8AC3E}">
        <p14:creationId xmlns:p14="http://schemas.microsoft.com/office/powerpoint/2010/main" xmlns="" val="3263631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7C255F4D-F9C5-486F-9D0E-80943AB35AE7}" type="datetimeFigureOut">
              <a:rPr lang="en-AU" smtClean="0"/>
              <a:pPr/>
              <a:t>8/12/2014</a:t>
            </a:fld>
            <a:endParaRPr lang="en-AU"/>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AU"/>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2B52186A-1FD8-4D6D-BA80-571596096D0C}" type="slidenum">
              <a:rPr lang="en-AU" smtClean="0"/>
              <a:pPr/>
              <a:t>‹#›</a:t>
            </a:fld>
            <a:endParaRPr lang="en-AU"/>
          </a:p>
        </p:txBody>
      </p:sp>
    </p:spTree>
    <p:extLst>
      <p:ext uri="{BB962C8B-B14F-4D97-AF65-F5344CB8AC3E}">
        <p14:creationId xmlns:p14="http://schemas.microsoft.com/office/powerpoint/2010/main" xmlns="" val="4208748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67544" y="980728"/>
            <a:ext cx="3008313" cy="670396"/>
          </a:xfrm>
          <a:prstGeom prst="rect">
            <a:avLst/>
          </a:prstGeom>
        </p:spPr>
        <p:txBody>
          <a:bodyPr anchor="b"/>
          <a:lstStyle>
            <a:lvl1pPr algn="l">
              <a:defRPr sz="2000" b="1"/>
            </a:lvl1pPr>
          </a:lstStyle>
          <a:p>
            <a:r>
              <a:rPr lang="en-US" smtClean="0"/>
              <a:t>Click to edit Master title style</a:t>
            </a:r>
            <a:endParaRPr lang="en-AU" dirty="0"/>
          </a:p>
        </p:txBody>
      </p:sp>
      <p:sp>
        <p:nvSpPr>
          <p:cNvPr id="3" name="Content Placeholder 2"/>
          <p:cNvSpPr>
            <a:spLocks noGrp="1"/>
          </p:cNvSpPr>
          <p:nvPr>
            <p:ph idx="1"/>
          </p:nvPr>
        </p:nvSpPr>
        <p:spPr>
          <a:xfrm>
            <a:off x="3635896" y="980728"/>
            <a:ext cx="5111750" cy="536145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700808"/>
            <a:ext cx="3008313" cy="442535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C255F4D-F9C5-486F-9D0E-80943AB35AE7}" type="datetimeFigureOut">
              <a:rPr lang="en-AU" smtClean="0"/>
              <a:pPr/>
              <a:t>8/12/2014</a:t>
            </a:fld>
            <a:endParaRPr lang="en-AU"/>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AU"/>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B52186A-1FD8-4D6D-BA80-571596096D0C}" type="slidenum">
              <a:rPr lang="en-AU" smtClean="0"/>
              <a:pPr/>
              <a:t>‹#›</a:t>
            </a:fld>
            <a:endParaRPr lang="en-AU"/>
          </a:p>
        </p:txBody>
      </p:sp>
    </p:spTree>
    <p:extLst>
      <p:ext uri="{BB962C8B-B14F-4D97-AF65-F5344CB8AC3E}">
        <p14:creationId xmlns:p14="http://schemas.microsoft.com/office/powerpoint/2010/main" xmlns="" val="1996089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1052735"/>
            <a:ext cx="5486400" cy="367483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AU"/>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626369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0AFFBEF-EFBF-4240-A5A0-64D97AD4489E}" type="datetimeFigureOut">
              <a:rPr lang="en-AU" smtClean="0"/>
              <a:pPr/>
              <a:t>8/12/2014</a:t>
            </a:fld>
            <a:endParaRPr lang="en-A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AAAE824-E2E9-497E-98C1-29BCAD9905B0}" type="slidenum">
              <a:rPr lang="en-AU" smtClean="0"/>
              <a:pPr/>
              <a:t>‹#›</a:t>
            </a:fld>
            <a:endParaRPr lang="en-AU"/>
          </a:p>
        </p:txBody>
      </p:sp>
    </p:spTree>
    <p:extLst>
      <p:ext uri="{BB962C8B-B14F-4D97-AF65-F5344CB8AC3E}">
        <p14:creationId xmlns:p14="http://schemas.microsoft.com/office/powerpoint/2010/main" xmlns="" val="12439287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AU"/>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0AFFBEF-EFBF-4240-A5A0-64D97AD4489E}" type="datetimeFigureOut">
              <a:rPr lang="en-AU" smtClean="0"/>
              <a:pPr/>
              <a:t>8/12/2014</a:t>
            </a:fld>
            <a:endParaRPr lang="en-A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AAAE824-E2E9-497E-98C1-29BCAD9905B0}" type="slidenum">
              <a:rPr lang="en-AU" smtClean="0"/>
              <a:pPr/>
              <a:t>‹#›</a:t>
            </a:fld>
            <a:endParaRPr lang="en-AU"/>
          </a:p>
        </p:txBody>
      </p:sp>
    </p:spTree>
    <p:extLst>
      <p:ext uri="{BB962C8B-B14F-4D97-AF65-F5344CB8AC3E}">
        <p14:creationId xmlns:p14="http://schemas.microsoft.com/office/powerpoint/2010/main" xmlns="" val="1402279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0AFFBEF-EFBF-4240-A5A0-64D97AD4489E}" type="datetimeFigureOut">
              <a:rPr lang="en-AU" smtClean="0"/>
              <a:pPr/>
              <a:t>8/12/2014</a:t>
            </a:fld>
            <a:endParaRPr lang="en-AU"/>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AU"/>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AAAE824-E2E9-497E-98C1-29BCAD9905B0}" type="slidenum">
              <a:rPr lang="en-AU" smtClean="0"/>
              <a:pPr/>
              <a:t>‹#›</a:t>
            </a:fld>
            <a:endParaRPr lang="en-AU"/>
          </a:p>
        </p:txBody>
      </p:sp>
    </p:spTree>
    <p:extLst>
      <p:ext uri="{BB962C8B-B14F-4D97-AF65-F5344CB8AC3E}">
        <p14:creationId xmlns:p14="http://schemas.microsoft.com/office/powerpoint/2010/main" xmlns="" val="3295185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A0AFFBEF-EFBF-4240-A5A0-64D97AD4489E}" type="datetimeFigureOut">
              <a:rPr lang="en-AU" smtClean="0"/>
              <a:pPr/>
              <a:t>8/12/2014</a:t>
            </a:fld>
            <a:endParaRPr lang="en-AU"/>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AU"/>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6AAAE824-E2E9-497E-98C1-29BCAD9905B0}" type="slidenum">
              <a:rPr lang="en-AU" smtClean="0"/>
              <a:pPr/>
              <a:t>‹#›</a:t>
            </a:fld>
            <a:endParaRPr lang="en-AU"/>
          </a:p>
        </p:txBody>
      </p:sp>
    </p:spTree>
    <p:extLst>
      <p:ext uri="{BB962C8B-B14F-4D97-AF65-F5344CB8AC3E}">
        <p14:creationId xmlns:p14="http://schemas.microsoft.com/office/powerpoint/2010/main" xmlns="" val="4106032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AU"/>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A0AFFBEF-EFBF-4240-A5A0-64D97AD4489E}" type="datetimeFigureOut">
              <a:rPr lang="en-AU" smtClean="0"/>
              <a:pPr/>
              <a:t>8/12/2014</a:t>
            </a:fld>
            <a:endParaRPr lang="en-AU"/>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AU"/>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6AAAE824-E2E9-497E-98C1-29BCAD9905B0}" type="slidenum">
              <a:rPr lang="en-AU" smtClean="0"/>
              <a:pPr/>
              <a:t>‹#›</a:t>
            </a:fld>
            <a:endParaRPr lang="en-AU"/>
          </a:p>
        </p:txBody>
      </p:sp>
    </p:spTree>
    <p:extLst>
      <p:ext uri="{BB962C8B-B14F-4D97-AF65-F5344CB8AC3E}">
        <p14:creationId xmlns:p14="http://schemas.microsoft.com/office/powerpoint/2010/main" xmlns="" val="10562285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0AFFBEF-EFBF-4240-A5A0-64D97AD4489E}" type="datetimeFigureOut">
              <a:rPr lang="en-AU" smtClean="0"/>
              <a:pPr/>
              <a:t>8/12/2014</a:t>
            </a:fld>
            <a:endParaRPr lang="en-AU"/>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AU"/>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6AAAE824-E2E9-497E-98C1-29BCAD9905B0}" type="slidenum">
              <a:rPr lang="en-AU" smtClean="0"/>
              <a:pPr/>
              <a:t>‹#›</a:t>
            </a:fld>
            <a:endParaRPr lang="en-AU"/>
          </a:p>
        </p:txBody>
      </p:sp>
    </p:spTree>
    <p:extLst>
      <p:ext uri="{BB962C8B-B14F-4D97-AF65-F5344CB8AC3E}">
        <p14:creationId xmlns:p14="http://schemas.microsoft.com/office/powerpoint/2010/main" xmlns="" val="16616619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0AFFBEF-EFBF-4240-A5A0-64D97AD4489E}" type="datetimeFigureOut">
              <a:rPr lang="en-AU" smtClean="0"/>
              <a:pPr/>
              <a:t>8/12/2014</a:t>
            </a:fld>
            <a:endParaRPr lang="en-AU"/>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AU"/>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AAAE824-E2E9-497E-98C1-29BCAD9905B0}" type="slidenum">
              <a:rPr lang="en-AU" smtClean="0"/>
              <a:pPr/>
              <a:t>‹#›</a:t>
            </a:fld>
            <a:endParaRPr lang="en-AU"/>
          </a:p>
        </p:txBody>
      </p:sp>
    </p:spTree>
    <p:extLst>
      <p:ext uri="{BB962C8B-B14F-4D97-AF65-F5344CB8AC3E}">
        <p14:creationId xmlns:p14="http://schemas.microsoft.com/office/powerpoint/2010/main" xmlns="" val="7416044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AU"/>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A0AFFBEF-EFBF-4240-A5A0-64D97AD4489E}" type="datetimeFigureOut">
              <a:rPr lang="en-AU" smtClean="0"/>
              <a:pPr/>
              <a:t>8/12/2014</a:t>
            </a:fld>
            <a:endParaRPr lang="en-AU"/>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AU"/>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AAAE824-E2E9-497E-98C1-29BCAD9905B0}" type="slidenum">
              <a:rPr lang="en-AU" smtClean="0"/>
              <a:pPr/>
              <a:t>‹#›</a:t>
            </a:fld>
            <a:endParaRPr lang="en-AU"/>
          </a:p>
        </p:txBody>
      </p:sp>
    </p:spTree>
    <p:extLst>
      <p:ext uri="{BB962C8B-B14F-4D97-AF65-F5344CB8AC3E}">
        <p14:creationId xmlns:p14="http://schemas.microsoft.com/office/powerpoint/2010/main" xmlns="" val="606000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0AFFBEF-EFBF-4240-A5A0-64D97AD4489E}" type="datetimeFigureOut">
              <a:rPr lang="en-AU" smtClean="0"/>
              <a:pPr/>
              <a:t>8/12/2014</a:t>
            </a:fld>
            <a:endParaRPr lang="en-A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AAAE824-E2E9-497E-98C1-29BCAD9905B0}" type="slidenum">
              <a:rPr lang="en-AU" smtClean="0"/>
              <a:pPr/>
              <a:t>‹#›</a:t>
            </a:fld>
            <a:endParaRPr lang="en-AU"/>
          </a:p>
        </p:txBody>
      </p:sp>
    </p:spTree>
    <p:extLst>
      <p:ext uri="{BB962C8B-B14F-4D97-AF65-F5344CB8AC3E}">
        <p14:creationId xmlns:p14="http://schemas.microsoft.com/office/powerpoint/2010/main" xmlns="" val="27540354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0AFFBEF-EFBF-4240-A5A0-64D97AD4489E}" type="datetimeFigureOut">
              <a:rPr lang="en-AU" smtClean="0"/>
              <a:pPr/>
              <a:t>8/12/2014</a:t>
            </a:fld>
            <a:endParaRPr lang="en-A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AU"/>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AAAE824-E2E9-497E-98C1-29BCAD9905B0}" type="slidenum">
              <a:rPr lang="en-AU" smtClean="0"/>
              <a:pPr/>
              <a:t>‹#›</a:t>
            </a:fld>
            <a:endParaRPr lang="en-AU"/>
          </a:p>
        </p:txBody>
      </p:sp>
    </p:spTree>
    <p:extLst>
      <p:ext uri="{BB962C8B-B14F-4D97-AF65-F5344CB8AC3E}">
        <p14:creationId xmlns:p14="http://schemas.microsoft.com/office/powerpoint/2010/main" xmlns="" val="28208871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59B5905-B8ED-43D8-BC97-8498AB629669}" type="datetimeFigureOut">
              <a:rPr lang="en-GB" smtClean="0"/>
              <a:pPr/>
              <a:t>08/12/2014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F2F119-1050-4DB9-A91B-2305BE62DBE9}" type="slidenum">
              <a:rPr lang="en-GB" smtClean="0"/>
              <a:pPr/>
              <a:t>‹#›</a:t>
            </a:fld>
            <a:endParaRPr lang="en-GB"/>
          </a:p>
        </p:txBody>
      </p:sp>
    </p:spTree>
    <p:extLst>
      <p:ext uri="{BB962C8B-B14F-4D97-AF65-F5344CB8AC3E}">
        <p14:creationId xmlns:p14="http://schemas.microsoft.com/office/powerpoint/2010/main" xmlns="" val="6245016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9B5905-B8ED-43D8-BC97-8498AB629669}" type="datetimeFigureOut">
              <a:rPr lang="en-GB" smtClean="0"/>
              <a:pPr/>
              <a:t>08/12/2014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F2F119-1050-4DB9-A91B-2305BE62DBE9}" type="slidenum">
              <a:rPr lang="en-GB" smtClean="0"/>
              <a:pPr/>
              <a:t>‹#›</a:t>
            </a:fld>
            <a:endParaRPr lang="en-GB"/>
          </a:p>
        </p:txBody>
      </p:sp>
    </p:spTree>
    <p:extLst>
      <p:ext uri="{BB962C8B-B14F-4D97-AF65-F5344CB8AC3E}">
        <p14:creationId xmlns:p14="http://schemas.microsoft.com/office/powerpoint/2010/main" xmlns="" val="32789062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9B5905-B8ED-43D8-BC97-8498AB629669}" type="datetimeFigureOut">
              <a:rPr lang="en-GB" smtClean="0"/>
              <a:pPr/>
              <a:t>08/12/2014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F2F119-1050-4DB9-A91B-2305BE62DBE9}" type="slidenum">
              <a:rPr lang="en-GB" smtClean="0"/>
              <a:pPr/>
              <a:t>‹#›</a:t>
            </a:fld>
            <a:endParaRPr lang="en-GB"/>
          </a:p>
        </p:txBody>
      </p:sp>
    </p:spTree>
    <p:extLst>
      <p:ext uri="{BB962C8B-B14F-4D97-AF65-F5344CB8AC3E}">
        <p14:creationId xmlns:p14="http://schemas.microsoft.com/office/powerpoint/2010/main" xmlns="" val="35521702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59B5905-B8ED-43D8-BC97-8498AB629669}" type="datetimeFigureOut">
              <a:rPr lang="en-GB" smtClean="0"/>
              <a:pPr/>
              <a:t>08/12/2014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F2F119-1050-4DB9-A91B-2305BE62DBE9}" type="slidenum">
              <a:rPr lang="en-GB" smtClean="0"/>
              <a:pPr/>
              <a:t>‹#›</a:t>
            </a:fld>
            <a:endParaRPr lang="en-GB"/>
          </a:p>
        </p:txBody>
      </p:sp>
    </p:spTree>
    <p:extLst>
      <p:ext uri="{BB962C8B-B14F-4D97-AF65-F5344CB8AC3E}">
        <p14:creationId xmlns:p14="http://schemas.microsoft.com/office/powerpoint/2010/main" xmlns="" val="1753030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59B5905-B8ED-43D8-BC97-8498AB629669}" type="datetimeFigureOut">
              <a:rPr lang="en-GB" smtClean="0"/>
              <a:pPr/>
              <a:t>08/12/2014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4F2F119-1050-4DB9-A91B-2305BE62DBE9}" type="slidenum">
              <a:rPr lang="en-GB" smtClean="0"/>
              <a:pPr/>
              <a:t>‹#›</a:t>
            </a:fld>
            <a:endParaRPr lang="en-GB"/>
          </a:p>
        </p:txBody>
      </p:sp>
    </p:spTree>
    <p:extLst>
      <p:ext uri="{BB962C8B-B14F-4D97-AF65-F5344CB8AC3E}">
        <p14:creationId xmlns:p14="http://schemas.microsoft.com/office/powerpoint/2010/main" xmlns="" val="16266225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59B5905-B8ED-43D8-BC97-8498AB629669}" type="datetimeFigureOut">
              <a:rPr lang="en-GB" smtClean="0"/>
              <a:pPr/>
              <a:t>08/12/2014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4F2F119-1050-4DB9-A91B-2305BE62DBE9}" type="slidenum">
              <a:rPr lang="en-GB" smtClean="0"/>
              <a:pPr/>
              <a:t>‹#›</a:t>
            </a:fld>
            <a:endParaRPr lang="en-GB"/>
          </a:p>
        </p:txBody>
      </p:sp>
    </p:spTree>
    <p:extLst>
      <p:ext uri="{BB962C8B-B14F-4D97-AF65-F5344CB8AC3E}">
        <p14:creationId xmlns:p14="http://schemas.microsoft.com/office/powerpoint/2010/main" xmlns="" val="33863416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B5905-B8ED-43D8-BC97-8498AB629669}" type="datetimeFigureOut">
              <a:rPr lang="en-GB" smtClean="0"/>
              <a:pPr/>
              <a:t>08/12/2014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4F2F119-1050-4DB9-A91B-2305BE62DBE9}" type="slidenum">
              <a:rPr lang="en-GB" smtClean="0"/>
              <a:pPr/>
              <a:t>‹#›</a:t>
            </a:fld>
            <a:endParaRPr lang="en-GB"/>
          </a:p>
        </p:txBody>
      </p:sp>
    </p:spTree>
    <p:extLst>
      <p:ext uri="{BB962C8B-B14F-4D97-AF65-F5344CB8AC3E}">
        <p14:creationId xmlns:p14="http://schemas.microsoft.com/office/powerpoint/2010/main" xmlns="" val="35137727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9B5905-B8ED-43D8-BC97-8498AB629669}" type="datetimeFigureOut">
              <a:rPr lang="en-GB" smtClean="0"/>
              <a:pPr/>
              <a:t>08/12/2014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F2F119-1050-4DB9-A91B-2305BE62DBE9}" type="slidenum">
              <a:rPr lang="en-GB" smtClean="0"/>
              <a:pPr/>
              <a:t>‹#›</a:t>
            </a:fld>
            <a:endParaRPr lang="en-GB"/>
          </a:p>
        </p:txBody>
      </p:sp>
    </p:spTree>
    <p:extLst>
      <p:ext uri="{BB962C8B-B14F-4D97-AF65-F5344CB8AC3E}">
        <p14:creationId xmlns:p14="http://schemas.microsoft.com/office/powerpoint/2010/main" xmlns="" val="15587729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9B5905-B8ED-43D8-BC97-8498AB629669}" type="datetimeFigureOut">
              <a:rPr lang="en-GB" smtClean="0"/>
              <a:pPr/>
              <a:t>08/12/2014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F2F119-1050-4DB9-A91B-2305BE62DBE9}" type="slidenum">
              <a:rPr lang="en-GB" smtClean="0"/>
              <a:pPr/>
              <a:t>‹#›</a:t>
            </a:fld>
            <a:endParaRPr lang="en-GB"/>
          </a:p>
        </p:txBody>
      </p:sp>
    </p:spTree>
    <p:extLst>
      <p:ext uri="{BB962C8B-B14F-4D97-AF65-F5344CB8AC3E}">
        <p14:creationId xmlns:p14="http://schemas.microsoft.com/office/powerpoint/2010/main" xmlns="" val="2969409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9B5905-B8ED-43D8-BC97-8498AB629669}" type="datetimeFigureOut">
              <a:rPr lang="en-GB" smtClean="0"/>
              <a:pPr/>
              <a:t>08/12/2014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F2F119-1050-4DB9-A91B-2305BE62DBE9}" type="slidenum">
              <a:rPr lang="en-GB" smtClean="0"/>
              <a:pPr/>
              <a:t>‹#›</a:t>
            </a:fld>
            <a:endParaRPr lang="en-GB"/>
          </a:p>
        </p:txBody>
      </p:sp>
    </p:spTree>
    <p:extLst>
      <p:ext uri="{BB962C8B-B14F-4D97-AF65-F5344CB8AC3E}">
        <p14:creationId xmlns:p14="http://schemas.microsoft.com/office/powerpoint/2010/main" xmlns="" val="1662530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59B5905-B8ED-43D8-BC97-8498AB629669}" type="datetimeFigureOut">
              <a:rPr lang="en-GB" smtClean="0"/>
              <a:pPr/>
              <a:t>08/12/2014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F2F119-1050-4DB9-A91B-2305BE62DBE9}" type="slidenum">
              <a:rPr lang="en-GB" smtClean="0"/>
              <a:pPr/>
              <a:t>‹#›</a:t>
            </a:fld>
            <a:endParaRPr lang="en-GB"/>
          </a:p>
        </p:txBody>
      </p:sp>
    </p:spTree>
    <p:extLst>
      <p:ext uri="{BB962C8B-B14F-4D97-AF65-F5344CB8AC3E}">
        <p14:creationId xmlns:p14="http://schemas.microsoft.com/office/powerpoint/2010/main" xmlns="" val="37943528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cstate="print"/>
          <a:stretch>
            <a:fillRect/>
          </a:stretch>
        </p:blipFill>
        <p:spPr>
          <a:xfrm>
            <a:off x="158367" y="187452"/>
            <a:ext cx="8827266" cy="6483096"/>
          </a:xfrm>
          <a:prstGeom prst="rect">
            <a:avLst/>
          </a:prstGeom>
        </p:spPr>
      </p:pic>
      <p:sp>
        <p:nvSpPr>
          <p:cNvPr id="6" name="Slide Number Placeholder 5"/>
          <p:cNvSpPr>
            <a:spLocks noGrp="1"/>
          </p:cNvSpPr>
          <p:nvPr>
            <p:ph type="sldNum" sz="quarter" idx="12"/>
          </p:nvPr>
        </p:nvSpPr>
        <p:spPr/>
        <p:txBody>
          <a:bodyPr/>
          <a:lstStyle/>
          <a:p>
            <a:fld id="{93E4AAA4-6363-4581-962D-1ACCC2D600C5}" type="slidenum">
              <a:rPr lang="en-US" smtClean="0"/>
              <a:pPr/>
              <a:t>‹#›</a:t>
            </a:fld>
            <a:endParaRPr lang="en-US"/>
          </a:p>
        </p:txBody>
      </p:sp>
      <p:sp>
        <p:nvSpPr>
          <p:cNvPr id="2" name="Title 1"/>
          <p:cNvSpPr>
            <a:spLocks noGrp="1"/>
          </p:cNvSpPr>
          <p:nvPr>
            <p:ph type="ctrTitle"/>
          </p:nvPr>
        </p:nvSpPr>
        <p:spPr>
          <a:xfrm>
            <a:off x="1600200" y="2492375"/>
            <a:ext cx="6762749" cy="1470025"/>
          </a:xfrm>
        </p:spPr>
        <p:txBody>
          <a:bodyPr/>
          <a:lstStyle>
            <a:lvl1pPr algn="r">
              <a:defRPr sz="4400"/>
            </a:lvl1pPr>
          </a:lstStyle>
          <a:p>
            <a:r>
              <a:rPr lang="en-AU" smtClean="0"/>
              <a:t>Click to edit Master title style</a:t>
            </a:r>
            <a:endParaRPr/>
          </a:p>
        </p:txBody>
      </p:sp>
      <p:sp>
        <p:nvSpPr>
          <p:cNvPr id="3" name="Subtitle 2"/>
          <p:cNvSpPr>
            <a:spLocks noGrp="1"/>
          </p:cNvSpPr>
          <p:nvPr>
            <p:ph type="subTitle" idx="1"/>
          </p:nvPr>
        </p:nvSpPr>
        <p:spPr>
          <a:xfrm>
            <a:off x="1600201" y="3966882"/>
            <a:ext cx="676274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p:txBody>
          <a:bodyPr/>
          <a:lstStyle/>
          <a:p>
            <a:fld id="{CC37EAA1-2E2F-4DB2-B0D5-C56B2FBF2A0B}" type="datetimeFigureOut">
              <a:rPr lang="en-GB" smtClean="0"/>
              <a:pPr/>
              <a:t>08/12/2014</a:t>
            </a:fld>
            <a:endParaRPr lang="en-GB"/>
          </a:p>
        </p:txBody>
      </p:sp>
      <p:sp>
        <p:nvSpPr>
          <p:cNvPr id="5" name="Footer Placeholder 4"/>
          <p:cNvSpPr>
            <a:spLocks noGrp="1"/>
          </p:cNvSpPr>
          <p:nvPr>
            <p:ph type="ftr" sz="quarter" idx="11"/>
          </p:nvPr>
        </p:nvSpPr>
        <p:spPr/>
        <p:txBody>
          <a:bodyPr/>
          <a:lstStyle/>
          <a:p>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AU"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B1115196-1C6F-4784-83AC-30756D8F10B3}" type="datetimeFigureOut">
              <a:rPr lang="en-US" smtClean="0"/>
              <a:pPr/>
              <a:t>12/8/2014</a:t>
            </a:fld>
            <a:endParaRPr lang="en-US"/>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B0FF23-442E-4F13-B6D4-06B461201DAB}" type="slidenum">
              <a:rPr lang="en-GB" smtClean="0"/>
              <a:pPr/>
              <a:t>‹#›</a:t>
            </a:fld>
            <a:endParaRPr lang="en-GB"/>
          </a:p>
        </p:txBody>
      </p:sp>
      <p:sp>
        <p:nvSpPr>
          <p:cNvPr id="9" name="TextBox 8"/>
          <p:cNvSpPr txBox="1"/>
          <p:nvPr userDrawn="1"/>
        </p:nvSpPr>
        <p:spPr>
          <a:xfrm>
            <a:off x="8417706" y="505711"/>
            <a:ext cx="184666" cy="369332"/>
          </a:xfrm>
          <a:prstGeom prst="rect">
            <a:avLst/>
          </a:prstGeom>
          <a:noFill/>
        </p:spPr>
        <p:txBody>
          <a:bodyPr wrap="none" rtlCol="0">
            <a:spAutoFit/>
          </a:bodyPr>
          <a:lstStyle/>
          <a:p>
            <a:endParaRPr lang="en-US" dirty="0"/>
          </a:p>
        </p:txBody>
      </p:sp>
      <p:sp>
        <p:nvSpPr>
          <p:cNvPr id="10" name="TextBox 9"/>
          <p:cNvSpPr txBox="1"/>
          <p:nvPr userDrawn="1"/>
        </p:nvSpPr>
        <p:spPr>
          <a:xfrm>
            <a:off x="8856011" y="528187"/>
            <a:ext cx="184666" cy="369332"/>
          </a:xfrm>
          <a:prstGeom prst="rect">
            <a:avLst/>
          </a:prstGeom>
          <a:noFill/>
        </p:spPr>
        <p:txBody>
          <a:bodyPr wrap="none" rtlCol="0">
            <a:spAutoFit/>
          </a:bodyPr>
          <a:lstStyle/>
          <a:p>
            <a:endParaRPr lang="en-US" dirty="0"/>
          </a:p>
        </p:txBody>
      </p:sp>
      <p:sp>
        <p:nvSpPr>
          <p:cNvPr id="11" name="TextBox 10"/>
          <p:cNvSpPr txBox="1"/>
          <p:nvPr userDrawn="1"/>
        </p:nvSpPr>
        <p:spPr>
          <a:xfrm>
            <a:off x="8046832" y="438283"/>
            <a:ext cx="184666" cy="369332"/>
          </a:xfrm>
          <a:prstGeom prst="rect">
            <a:avLst/>
          </a:prstGeom>
          <a:noFill/>
        </p:spPr>
        <p:txBody>
          <a:bodyPr wrap="none" rtlCol="0">
            <a:spAutoFit/>
          </a:bodyPr>
          <a:lstStyle/>
          <a:p>
            <a:endParaRPr lang="en-US" dirty="0"/>
          </a:p>
        </p:txBody>
      </p:sp>
      <p:sp>
        <p:nvSpPr>
          <p:cNvPr id="12" name="TextBox 11"/>
          <p:cNvSpPr txBox="1"/>
          <p:nvPr userDrawn="1"/>
        </p:nvSpPr>
        <p:spPr>
          <a:xfrm>
            <a:off x="7934446" y="1348562"/>
            <a:ext cx="184666" cy="369332"/>
          </a:xfrm>
          <a:prstGeom prst="rect">
            <a:avLst/>
          </a:prstGeom>
          <a:noFill/>
        </p:spPr>
        <p:txBody>
          <a:bodyPr wrap="none" rtlCol="0">
            <a:spAutoFit/>
          </a:bodyPr>
          <a:lstStyle/>
          <a:p>
            <a:endParaRPr 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SectionHeader.png"/>
          <p:cNvPicPr>
            <a:picLocks noChangeAspect="1"/>
          </p:cNvPicPr>
          <p:nvPr/>
        </p:nvPicPr>
        <p:blipFill>
          <a:blip r:embed="rId2" cstate="print"/>
          <a:stretch>
            <a:fillRect/>
          </a:stretch>
        </p:blipFill>
        <p:spPr>
          <a:xfrm>
            <a:off x="158367" y="187452"/>
            <a:ext cx="8827266" cy="6483096"/>
          </a:xfrm>
          <a:prstGeom prst="rect">
            <a:avLst/>
          </a:prstGeom>
        </p:spPr>
      </p:pic>
      <p:sp>
        <p:nvSpPr>
          <p:cNvPr id="2" name="Title 1"/>
          <p:cNvSpPr>
            <a:spLocks noGrp="1"/>
          </p:cNvSpPr>
          <p:nvPr>
            <p:ph type="title"/>
          </p:nvPr>
        </p:nvSpPr>
        <p:spPr>
          <a:xfrm>
            <a:off x="779463" y="2591360"/>
            <a:ext cx="7583487" cy="1362075"/>
          </a:xfrm>
        </p:spPr>
        <p:txBody>
          <a:bodyPr anchor="b" anchorCtr="0">
            <a:noAutofit/>
          </a:bodyPr>
          <a:lstStyle>
            <a:lvl1pPr algn="l">
              <a:defRPr sz="4400" b="1" cap="none" baseline="0">
                <a:solidFill>
                  <a:schemeClr val="bg1"/>
                </a:solidFill>
              </a:defRPr>
            </a:lvl1pPr>
          </a:lstStyle>
          <a:p>
            <a:r>
              <a:rPr lang="en-AU" smtClean="0"/>
              <a:t>Click to edit Master title style</a:t>
            </a:r>
            <a:endParaRPr/>
          </a:p>
        </p:txBody>
      </p:sp>
      <p:sp>
        <p:nvSpPr>
          <p:cNvPr id="3" name="Text Placeholder 2"/>
          <p:cNvSpPr>
            <a:spLocks noGrp="1"/>
          </p:cNvSpPr>
          <p:nvPr>
            <p:ph type="body" idx="1"/>
          </p:nvPr>
        </p:nvSpPr>
        <p:spPr>
          <a:xfrm>
            <a:off x="779463" y="3950354"/>
            <a:ext cx="7583487" cy="1500187"/>
          </a:xfrm>
        </p:spPr>
        <p:txBody>
          <a:bodyPr anchor="t" anchorCtr="0"/>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CC37EAA1-2E2F-4DB2-B0D5-C56B2FBF2A0B}" type="datetimeFigureOut">
              <a:rPr lang="en-GB" smtClean="0"/>
              <a:pPr/>
              <a:t>08/12/2014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3E4AAA4-6363-4581-962D-1ACCC2D600C5}"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AU" smtClean="0"/>
              <a:t>Click to edit Master title style</a:t>
            </a:r>
            <a:endParaRPr/>
          </a:p>
        </p:txBody>
      </p:sp>
      <p:sp>
        <p:nvSpPr>
          <p:cNvPr id="3" name="Content Placeholder 2"/>
          <p:cNvSpPr>
            <a:spLocks noGrp="1"/>
          </p:cNvSpPr>
          <p:nvPr>
            <p:ph sz="half" idx="1"/>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Content Placeholder 3"/>
          <p:cNvSpPr>
            <a:spLocks noGrp="1"/>
          </p:cNvSpPr>
          <p:nvPr>
            <p:ph sz="half" idx="2"/>
          </p:nvPr>
        </p:nvSpPr>
        <p:spPr>
          <a:xfrm>
            <a:off x="4688541"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5" name="Date Placeholder 4"/>
          <p:cNvSpPr>
            <a:spLocks noGrp="1"/>
          </p:cNvSpPr>
          <p:nvPr>
            <p:ph type="dt" sz="half" idx="10"/>
          </p:nvPr>
        </p:nvSpPr>
        <p:spPr/>
        <p:txBody>
          <a:bodyPr/>
          <a:lstStyle/>
          <a:p>
            <a:fld id="{CC37EAA1-2E2F-4DB2-B0D5-C56B2FBF2A0B}" type="datetimeFigureOut">
              <a:rPr lang="en-GB" smtClean="0"/>
              <a:pPr/>
              <a:t>08/12/2014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3B0FF23-442E-4F13-B6D4-06B461201DAB}" type="slidenum">
              <a:rPr lang="en-GB" smtClean="0"/>
              <a:pPr/>
              <a:t>‹#›</a:t>
            </a:fld>
            <a:endParaRPr lang="en-GB"/>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4" name="Picture 13"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Title 1"/>
          <p:cNvSpPr>
            <a:spLocks noGrp="1"/>
          </p:cNvSpPr>
          <p:nvPr>
            <p:ph type="title"/>
          </p:nvPr>
        </p:nvSpPr>
        <p:spPr>
          <a:xfrm>
            <a:off x="779463" y="381000"/>
            <a:ext cx="7583487" cy="1044388"/>
          </a:xfrm>
        </p:spPr>
        <p:txBody>
          <a:bodyPr/>
          <a:lstStyle>
            <a:lvl1pPr>
              <a:defRPr/>
            </a:lvl1pPr>
          </a:lstStyle>
          <a:p>
            <a:r>
              <a:rPr lang="en-AU" smtClean="0"/>
              <a:t>Click to edit Master title style</a:t>
            </a:r>
            <a:endParaRPr/>
          </a:p>
        </p:txBody>
      </p:sp>
      <p:sp>
        <p:nvSpPr>
          <p:cNvPr id="3" name="Text Placeholder 2"/>
          <p:cNvSpPr>
            <a:spLocks noGrp="1"/>
          </p:cNvSpPr>
          <p:nvPr>
            <p:ph type="body" idx="1"/>
          </p:nvPr>
        </p:nvSpPr>
        <p:spPr>
          <a:xfrm>
            <a:off x="779463"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779463"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5" name="Text Placeholder 4"/>
          <p:cNvSpPr>
            <a:spLocks noGrp="1"/>
          </p:cNvSpPr>
          <p:nvPr>
            <p:ph type="body" sz="quarter" idx="3"/>
          </p:nvPr>
        </p:nvSpPr>
        <p:spPr>
          <a:xfrm>
            <a:off x="4705350"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705350"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7" name="Date Placeholder 6"/>
          <p:cNvSpPr>
            <a:spLocks noGrp="1"/>
          </p:cNvSpPr>
          <p:nvPr>
            <p:ph type="dt" sz="half" idx="10"/>
          </p:nvPr>
        </p:nvSpPr>
        <p:spPr/>
        <p:txBody>
          <a:bodyPr/>
          <a:lstStyle/>
          <a:p>
            <a:fld id="{CC37EAA1-2E2F-4DB2-B0D5-C56B2FBF2A0B}" type="datetimeFigureOut">
              <a:rPr lang="en-GB" smtClean="0"/>
              <a:pPr/>
              <a:t>08/12/2014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3B0FF23-442E-4F13-B6D4-06B461201DAB}" type="slidenum">
              <a:rPr lang="en-GB" smtClean="0"/>
              <a:pPr/>
              <a:t>‹#›</a:t>
            </a:fld>
            <a:endParaRPr lang="en-GB"/>
          </a:p>
        </p:txBody>
      </p:sp>
      <p:cxnSp>
        <p:nvCxnSpPr>
          <p:cNvPr id="12" name="Straight Connector 11"/>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AU" smtClean="0"/>
              <a:t>Click to edit Master title style</a:t>
            </a:r>
            <a:endParaRPr/>
          </a:p>
        </p:txBody>
      </p:sp>
      <p:sp>
        <p:nvSpPr>
          <p:cNvPr id="3" name="Content Placeholder 2"/>
          <p:cNvSpPr>
            <a:spLocks noGrp="1"/>
          </p:cNvSpPr>
          <p:nvPr>
            <p:ph sz="half" idx="1"/>
          </p:nvPr>
        </p:nvSpPr>
        <p:spPr>
          <a:xfrm>
            <a:off x="779462" y="1828801"/>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5" name="Date Placeholder 4"/>
          <p:cNvSpPr>
            <a:spLocks noGrp="1"/>
          </p:cNvSpPr>
          <p:nvPr>
            <p:ph type="dt" sz="half" idx="10"/>
          </p:nvPr>
        </p:nvSpPr>
        <p:spPr/>
        <p:txBody>
          <a:bodyPr/>
          <a:lstStyle/>
          <a:p>
            <a:fld id="{CC37EAA1-2E2F-4DB2-B0D5-C56B2FBF2A0B}" type="datetimeFigureOut">
              <a:rPr lang="en-GB" smtClean="0"/>
              <a:pPr/>
              <a:t>08/12/2014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3B0FF23-442E-4F13-B6D4-06B461201DAB}" type="slidenum">
              <a:rPr lang="en-GB" smtClean="0"/>
              <a:pPr/>
              <a:t>‹#›</a:t>
            </a:fld>
            <a:endParaRPr lang="en-GB"/>
          </a:p>
        </p:txBody>
      </p:sp>
      <p:sp>
        <p:nvSpPr>
          <p:cNvPr id="10" name="Content Placeholder 2"/>
          <p:cNvSpPr>
            <a:spLocks noGrp="1"/>
          </p:cNvSpPr>
          <p:nvPr>
            <p:ph sz="half" idx="13"/>
          </p:nvPr>
        </p:nvSpPr>
        <p:spPr>
          <a:xfrm>
            <a:off x="779462" y="3991816"/>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AU" smtClean="0"/>
              <a:t>Click to edit Master title style</a:t>
            </a:r>
            <a:endParaRPr/>
          </a:p>
        </p:txBody>
      </p:sp>
      <p:sp>
        <p:nvSpPr>
          <p:cNvPr id="3"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5" name="Date Placeholder 4"/>
          <p:cNvSpPr>
            <a:spLocks noGrp="1"/>
          </p:cNvSpPr>
          <p:nvPr>
            <p:ph type="dt" sz="half" idx="10"/>
          </p:nvPr>
        </p:nvSpPr>
        <p:spPr/>
        <p:txBody>
          <a:bodyPr/>
          <a:lstStyle/>
          <a:p>
            <a:fld id="{CC37EAA1-2E2F-4DB2-B0D5-C56B2FBF2A0B}" type="datetimeFigureOut">
              <a:rPr lang="en-GB" smtClean="0"/>
              <a:pPr/>
              <a:t>08/12/2014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3B0FF23-442E-4F13-B6D4-06B461201DAB}" type="slidenum">
              <a:rPr lang="en-GB" smtClean="0"/>
              <a:pPr/>
              <a:t>‹#›</a:t>
            </a:fld>
            <a:endParaRPr lang="en-GB"/>
          </a:p>
        </p:txBody>
      </p:sp>
      <p:sp>
        <p:nvSpPr>
          <p:cNvPr id="10"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11" name="Content Placeholder 2"/>
          <p:cNvSpPr>
            <a:spLocks noGrp="1"/>
          </p:cNvSpPr>
          <p:nvPr>
            <p:ph sz="half" idx="14"/>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AU" smtClean="0"/>
              <a:t>Click to edit Master title style</a:t>
            </a:r>
            <a:endParaRPr/>
          </a:p>
        </p:txBody>
      </p:sp>
      <p:sp>
        <p:nvSpPr>
          <p:cNvPr id="5" name="Date Placeholder 4"/>
          <p:cNvSpPr>
            <a:spLocks noGrp="1"/>
          </p:cNvSpPr>
          <p:nvPr>
            <p:ph type="dt" sz="half" idx="10"/>
          </p:nvPr>
        </p:nvSpPr>
        <p:spPr/>
        <p:txBody>
          <a:bodyPr/>
          <a:lstStyle/>
          <a:p>
            <a:fld id="{CC37EAA1-2E2F-4DB2-B0D5-C56B2FBF2A0B}" type="datetimeFigureOut">
              <a:rPr lang="en-GB" smtClean="0"/>
              <a:pPr/>
              <a:t>08/12/2014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3B0FF23-442E-4F13-B6D4-06B461201DAB}" type="slidenum">
              <a:rPr lang="en-GB" smtClean="0"/>
              <a:pPr/>
              <a:t>‹#›</a:t>
            </a:fld>
            <a:endParaRPr lang="en-GB"/>
          </a:p>
        </p:txBody>
      </p:sp>
      <p:sp>
        <p:nvSpPr>
          <p:cNvPr id="12" name="Content Placeholder 2"/>
          <p:cNvSpPr>
            <a:spLocks noGrp="1"/>
          </p:cNvSpPr>
          <p:nvPr>
            <p:ph sz="half" idx="14"/>
          </p:nvPr>
        </p:nvSpPr>
        <p:spPr>
          <a:xfrm>
            <a:off x="77946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13" name="Content Placeholder 2"/>
          <p:cNvSpPr>
            <a:spLocks noGrp="1"/>
          </p:cNvSpPr>
          <p:nvPr>
            <p:ph sz="half" idx="15"/>
          </p:nvPr>
        </p:nvSpPr>
        <p:spPr>
          <a:xfrm>
            <a:off x="77946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14"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15"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AU" smtClean="0"/>
              <a:t>Click to edit Master title style</a:t>
            </a:r>
            <a:endParaRPr/>
          </a:p>
        </p:txBody>
      </p:sp>
      <p:sp>
        <p:nvSpPr>
          <p:cNvPr id="3" name="Date Placeholder 2"/>
          <p:cNvSpPr>
            <a:spLocks noGrp="1"/>
          </p:cNvSpPr>
          <p:nvPr>
            <p:ph type="dt" sz="half" idx="10"/>
          </p:nvPr>
        </p:nvSpPr>
        <p:spPr/>
        <p:txBody>
          <a:bodyPr/>
          <a:lstStyle/>
          <a:p>
            <a:fld id="{CC37EAA1-2E2F-4DB2-B0D5-C56B2FBF2A0B}" type="datetimeFigureOut">
              <a:rPr lang="en-GB" smtClean="0"/>
              <a:pPr/>
              <a:t>08/12/2014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3B0FF23-442E-4F13-B6D4-06B461201DAB}" type="slidenum">
              <a:rPr lang="en-GB" smtClean="0"/>
              <a:pPr/>
              <a:t>‹#›</a:t>
            </a:fld>
            <a:endParaRPr lang="en-GB"/>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E39F705-128A-0A4E-827D-9EB1B5AD284D}" type="slidenum">
              <a:rPr lang="en-GB" smtClean="0"/>
              <a:pPr/>
              <a:t>‹#›</a:t>
            </a:fld>
            <a:endParaRPr lang="en-GB"/>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Overlay-ContentCaption.png"/>
          <p:cNvPicPr>
            <a:picLocks noChangeAspect="1"/>
          </p:cNvPicPr>
          <p:nvPr/>
        </p:nvPicPr>
        <p:blipFill>
          <a:blip r:embed="rId2" cstate="print"/>
          <a:stretch>
            <a:fillRect/>
          </a:stretch>
        </p:blipFill>
        <p:spPr>
          <a:xfrm>
            <a:off x="158367" y="187452"/>
            <a:ext cx="8827266" cy="6483096"/>
          </a:xfrm>
          <a:prstGeom prst="rect">
            <a:avLst/>
          </a:prstGeom>
        </p:spPr>
      </p:pic>
      <p:sp>
        <p:nvSpPr>
          <p:cNvPr id="2" name="Title 1"/>
          <p:cNvSpPr>
            <a:spLocks noGrp="1"/>
          </p:cNvSpPr>
          <p:nvPr>
            <p:ph type="title"/>
          </p:nvPr>
        </p:nvSpPr>
        <p:spPr>
          <a:xfrm>
            <a:off x="779464" y="590550"/>
            <a:ext cx="3657600" cy="1162050"/>
          </a:xfrm>
        </p:spPr>
        <p:txBody>
          <a:bodyPr anchor="b"/>
          <a:lstStyle>
            <a:lvl1pPr algn="ctr">
              <a:defRPr sz="3600" b="0"/>
            </a:lvl1pPr>
          </a:lstStyle>
          <a:p>
            <a:r>
              <a:rPr lang="en-AU" smtClean="0"/>
              <a:t>Click to edit Master title style</a:t>
            </a:r>
            <a:endParaRPr/>
          </a:p>
        </p:txBody>
      </p:sp>
      <p:sp>
        <p:nvSpPr>
          <p:cNvPr id="3" name="Content Placeholder 2"/>
          <p:cNvSpPr>
            <a:spLocks noGrp="1"/>
          </p:cNvSpPr>
          <p:nvPr>
            <p:ph idx="1"/>
          </p:nvPr>
        </p:nvSpPr>
        <p:spPr>
          <a:xfrm>
            <a:off x="4693023" y="739588"/>
            <a:ext cx="3657600" cy="5308787"/>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Text Placeholder 3"/>
          <p:cNvSpPr>
            <a:spLocks noGrp="1"/>
          </p:cNvSpPr>
          <p:nvPr>
            <p:ph type="body" sz="half" idx="2"/>
          </p:nvPr>
        </p:nvSpPr>
        <p:spPr>
          <a:xfrm>
            <a:off x="779464" y="1816100"/>
            <a:ext cx="3657600" cy="38227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CC37EAA1-2E2F-4DB2-B0D5-C56B2FBF2A0B}" type="datetimeFigureOut">
              <a:rPr lang="en-GB" smtClean="0"/>
              <a:pPr/>
              <a:t>08/12/2014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3B0FF23-442E-4F13-B6D4-06B461201DAB}" type="slidenum">
              <a:rPr lang="en-GB" smtClean="0"/>
              <a:pPr/>
              <a:t>‹#›</a:t>
            </a:fld>
            <a:endParaRPr lang="en-GB"/>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Overlay-PictureCaption.png"/>
          <p:cNvPicPr>
            <a:picLocks noChangeAspect="1"/>
          </p:cNvPicPr>
          <p:nvPr/>
        </p:nvPicPr>
        <p:blipFill>
          <a:blip r:embed="rId2" cstate="print"/>
          <a:stretch>
            <a:fillRect/>
          </a:stretch>
        </p:blipFill>
        <p:spPr>
          <a:xfrm>
            <a:off x="448977" y="187452"/>
            <a:ext cx="8536656" cy="6483096"/>
          </a:xfrm>
          <a:prstGeom prst="rect">
            <a:avLst/>
          </a:prstGeom>
        </p:spPr>
      </p:pic>
      <p:sp>
        <p:nvSpPr>
          <p:cNvPr id="2" name="Title 1"/>
          <p:cNvSpPr>
            <a:spLocks noGrp="1"/>
          </p:cNvSpPr>
          <p:nvPr>
            <p:ph type="title"/>
          </p:nvPr>
        </p:nvSpPr>
        <p:spPr>
          <a:xfrm>
            <a:off x="3886200" y="533400"/>
            <a:ext cx="4476750" cy="1252538"/>
          </a:xfrm>
        </p:spPr>
        <p:txBody>
          <a:bodyPr anchor="b"/>
          <a:lstStyle>
            <a:lvl1pPr algn="l">
              <a:defRPr sz="3600" b="0"/>
            </a:lvl1pPr>
          </a:lstStyle>
          <a:p>
            <a:r>
              <a:rPr lang="en-AU" smtClean="0"/>
              <a:t>Click to edit Master title style</a:t>
            </a:r>
            <a:endParaRPr/>
          </a:p>
        </p:txBody>
      </p:sp>
      <p:sp>
        <p:nvSpPr>
          <p:cNvPr id="4" name="Text Placeholder 3"/>
          <p:cNvSpPr>
            <a:spLocks noGrp="1"/>
          </p:cNvSpPr>
          <p:nvPr>
            <p:ph type="body" sz="half" idx="2"/>
          </p:nvPr>
        </p:nvSpPr>
        <p:spPr>
          <a:xfrm>
            <a:off x="3886124" y="1828800"/>
            <a:ext cx="4474539"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a:xfrm>
            <a:off x="3886124" y="6288741"/>
            <a:ext cx="1887537" cy="365125"/>
          </a:xfrm>
        </p:spPr>
        <p:txBody>
          <a:bodyPr/>
          <a:lstStyle/>
          <a:p>
            <a:fld id="{CC37EAA1-2E2F-4DB2-B0D5-C56B2FBF2A0B}" type="datetimeFigureOut">
              <a:rPr lang="en-GB" smtClean="0"/>
              <a:pPr/>
              <a:t>08/12/2014</a:t>
            </a:fld>
            <a:endParaRPr lang="en-GB"/>
          </a:p>
        </p:txBody>
      </p:sp>
      <p:sp>
        <p:nvSpPr>
          <p:cNvPr id="6" name="Footer Placeholder 5"/>
          <p:cNvSpPr>
            <a:spLocks noGrp="1"/>
          </p:cNvSpPr>
          <p:nvPr>
            <p:ph type="ftr" sz="quarter" idx="11"/>
          </p:nvPr>
        </p:nvSpPr>
        <p:spPr>
          <a:xfrm>
            <a:off x="5867399" y="6288741"/>
            <a:ext cx="2675965" cy="365125"/>
          </a:xfrm>
        </p:spPr>
        <p:txBody>
          <a:bodyPr/>
          <a:lstStyle/>
          <a:p>
            <a:endParaRPr lang="en-GB"/>
          </a:p>
        </p:txBody>
      </p:sp>
      <p:sp>
        <p:nvSpPr>
          <p:cNvPr id="7" name="Slide Number Placeholder 6"/>
          <p:cNvSpPr>
            <a:spLocks noGrp="1"/>
          </p:cNvSpPr>
          <p:nvPr>
            <p:ph type="sldNum" sz="quarter" idx="12"/>
          </p:nvPr>
        </p:nvSpPr>
        <p:spPr/>
        <p:txBody>
          <a:bodyPr/>
          <a:lstStyle/>
          <a:p>
            <a:fld id="{A3B0FF23-442E-4F13-B6D4-06B461201DAB}" type="slidenum">
              <a:rPr lang="en-GB" smtClean="0"/>
              <a:pPr/>
              <a:t>‹#›</a:t>
            </a:fld>
            <a:endParaRPr lang="en-GB"/>
          </a:p>
        </p:txBody>
      </p:sp>
      <p:sp>
        <p:nvSpPr>
          <p:cNvPr id="3" name="Picture Placeholder 2"/>
          <p:cNvSpPr>
            <a:spLocks noGrp="1"/>
          </p:cNvSpPr>
          <p:nvPr>
            <p:ph type="pic" idx="1"/>
          </p:nvPr>
        </p:nvSpPr>
        <p:spPr>
          <a:xfrm flipH="1">
            <a:off x="188253" y="179292"/>
            <a:ext cx="3281087" cy="6483096"/>
          </a:xfrm>
          <a:prstGeom prst="round1Rect">
            <a:avLst>
              <a:gd name="adj" fmla="val 17325"/>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cstate="print"/>
          <a:stretch>
            <a:fillRect/>
          </a:stretch>
        </p:blipFill>
        <p:spPr>
          <a:xfrm>
            <a:off x="158367" y="187452"/>
            <a:ext cx="8827266" cy="6483096"/>
          </a:xfrm>
          <a:prstGeom prst="rect">
            <a:avLst/>
          </a:prstGeom>
        </p:spPr>
      </p:pic>
      <p:sp>
        <p:nvSpPr>
          <p:cNvPr id="2" name="Title 1"/>
          <p:cNvSpPr>
            <a:spLocks noGrp="1"/>
          </p:cNvSpPr>
          <p:nvPr>
            <p:ph type="title"/>
          </p:nvPr>
        </p:nvSpPr>
        <p:spPr>
          <a:xfrm>
            <a:off x="4710953" y="533400"/>
            <a:ext cx="3657600" cy="1252538"/>
          </a:xfrm>
        </p:spPr>
        <p:txBody>
          <a:bodyPr anchor="b"/>
          <a:lstStyle>
            <a:lvl1pPr algn="l">
              <a:defRPr sz="3600" b="0"/>
            </a:lvl1pPr>
          </a:lstStyle>
          <a:p>
            <a:r>
              <a:rPr lang="en-AU" smtClean="0"/>
              <a:t>Click to edit Master title style</a:t>
            </a:r>
            <a:endParaRPr/>
          </a:p>
        </p:txBody>
      </p:sp>
      <p:sp>
        <p:nvSpPr>
          <p:cNvPr id="3" name="Picture Placeholder 2"/>
          <p:cNvSpPr>
            <a:spLocks noGrp="1"/>
          </p:cNvSpPr>
          <p:nvPr>
            <p:ph type="pic" idx="1"/>
          </p:nvPr>
        </p:nvSpPr>
        <p:spPr>
          <a:xfrm flipH="1">
            <a:off x="596153" y="1600199"/>
            <a:ext cx="3657600" cy="3657601"/>
          </a:xfrm>
          <a:prstGeom prst="ellipse">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
        <p:nvSpPr>
          <p:cNvPr id="4" name="Text Placeholder 3"/>
          <p:cNvSpPr>
            <a:spLocks noGrp="1"/>
          </p:cNvSpPr>
          <p:nvPr>
            <p:ph type="body" sz="half" idx="2"/>
          </p:nvPr>
        </p:nvSpPr>
        <p:spPr>
          <a:xfrm>
            <a:off x="4710412" y="1828800"/>
            <a:ext cx="3657600"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CC37EAA1-2E2F-4DB2-B0D5-C56B2FBF2A0B}" type="datetimeFigureOut">
              <a:rPr lang="en-GB" smtClean="0"/>
              <a:pPr/>
              <a:t>08/12/2014</a:t>
            </a:fld>
            <a:endParaRPr lang="en-GB"/>
          </a:p>
        </p:txBody>
      </p:sp>
      <p:sp>
        <p:nvSpPr>
          <p:cNvPr id="6" name="Footer Placeholder 5"/>
          <p:cNvSpPr>
            <a:spLocks noGrp="1"/>
          </p:cNvSpPr>
          <p:nvPr>
            <p:ph type="ftr" sz="quarter" idx="11"/>
          </p:nvPr>
        </p:nvSpPr>
        <p:spPr>
          <a:xfrm>
            <a:off x="3325813" y="6288741"/>
            <a:ext cx="5217551" cy="365125"/>
          </a:xfrm>
        </p:spPr>
        <p:txBody>
          <a:bodyPr/>
          <a:lstStyle/>
          <a:p>
            <a:endParaRPr lang="en-GB"/>
          </a:p>
        </p:txBody>
      </p:sp>
      <p:sp>
        <p:nvSpPr>
          <p:cNvPr id="7" name="Slide Number Placeholder 6"/>
          <p:cNvSpPr>
            <a:spLocks noGrp="1"/>
          </p:cNvSpPr>
          <p:nvPr>
            <p:ph type="sldNum" sz="quarter" idx="12"/>
          </p:nvPr>
        </p:nvSpPr>
        <p:spPr/>
        <p:txBody>
          <a:bodyPr/>
          <a:lstStyle/>
          <a:p>
            <a:fld id="{A3B0FF23-442E-4F13-B6D4-06B461201DAB}" type="slidenum">
              <a:rPr lang="en-GB" smtClean="0"/>
              <a:pPr/>
              <a:t>‹#›</a:t>
            </a:fld>
            <a:endParaRPr lang="en-GB"/>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cstate="print"/>
          <a:stretch>
            <a:fillRect/>
          </a:stretch>
        </p:blipFill>
        <p:spPr>
          <a:xfrm>
            <a:off x="158367" y="187452"/>
            <a:ext cx="8827266" cy="6483096"/>
          </a:xfrm>
          <a:prstGeom prst="rect">
            <a:avLst/>
          </a:prstGeom>
        </p:spPr>
      </p:pic>
      <p:sp>
        <p:nvSpPr>
          <p:cNvPr id="2" name="Title 1"/>
          <p:cNvSpPr>
            <a:spLocks noGrp="1"/>
          </p:cNvSpPr>
          <p:nvPr>
            <p:ph type="title"/>
          </p:nvPr>
        </p:nvSpPr>
        <p:spPr>
          <a:xfrm>
            <a:off x="808038" y="3778624"/>
            <a:ext cx="7560515" cy="1102658"/>
          </a:xfrm>
        </p:spPr>
        <p:txBody>
          <a:bodyPr anchor="b"/>
          <a:lstStyle>
            <a:lvl1pPr algn="l">
              <a:defRPr sz="3600" b="0"/>
            </a:lvl1pPr>
          </a:lstStyle>
          <a:p>
            <a:r>
              <a:rPr lang="en-AU" smtClean="0"/>
              <a:t>Click to edit Master title style</a:t>
            </a:r>
            <a:endParaRPr/>
          </a:p>
        </p:txBody>
      </p:sp>
      <p:sp>
        <p:nvSpPr>
          <p:cNvPr id="3" name="Picture Placeholder 2"/>
          <p:cNvSpPr>
            <a:spLocks noGrp="1"/>
          </p:cNvSpPr>
          <p:nvPr>
            <p:ph type="pic" idx="1"/>
          </p:nvPr>
        </p:nvSpPr>
        <p:spPr>
          <a:xfrm flipH="1">
            <a:off x="871584" y="762000"/>
            <a:ext cx="7427726" cy="2989730"/>
          </a:xfrm>
          <a:prstGeom prst="roundRect">
            <a:avLst>
              <a:gd name="adj" fmla="val 7476"/>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
        <p:nvSpPr>
          <p:cNvPr id="4" name="Text Placeholder 3"/>
          <p:cNvSpPr>
            <a:spLocks noGrp="1"/>
          </p:cNvSpPr>
          <p:nvPr>
            <p:ph type="body" sz="half" idx="2"/>
          </p:nvPr>
        </p:nvSpPr>
        <p:spPr>
          <a:xfrm>
            <a:off x="808034" y="4827493"/>
            <a:ext cx="7559977" cy="1220881"/>
          </a:xfrm>
        </p:spPr>
        <p:txBody>
          <a:bodyPr>
            <a:normAutofit/>
          </a:bodyPr>
          <a:lstStyle>
            <a:lvl1pPr marL="0" indent="0">
              <a:spcBef>
                <a:spcPts val="3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CC37EAA1-2E2F-4DB2-B0D5-C56B2FBF2A0B}" type="datetimeFigureOut">
              <a:rPr lang="en-GB" smtClean="0"/>
              <a:pPr/>
              <a:t>08/12/2014</a:t>
            </a:fld>
            <a:endParaRPr lang="en-GB"/>
          </a:p>
        </p:txBody>
      </p:sp>
      <p:sp>
        <p:nvSpPr>
          <p:cNvPr id="6" name="Footer Placeholder 5"/>
          <p:cNvSpPr>
            <a:spLocks noGrp="1"/>
          </p:cNvSpPr>
          <p:nvPr>
            <p:ph type="ftr" sz="quarter" idx="11"/>
          </p:nvPr>
        </p:nvSpPr>
        <p:spPr>
          <a:xfrm>
            <a:off x="3325813" y="6288741"/>
            <a:ext cx="5217551" cy="365125"/>
          </a:xfrm>
        </p:spPr>
        <p:txBody>
          <a:bodyPr/>
          <a:lstStyle/>
          <a:p>
            <a:endParaRPr lang="en-GB"/>
          </a:p>
        </p:txBody>
      </p:sp>
      <p:sp>
        <p:nvSpPr>
          <p:cNvPr id="7" name="Slide Number Placeholder 6"/>
          <p:cNvSpPr>
            <a:spLocks noGrp="1"/>
          </p:cNvSpPr>
          <p:nvPr>
            <p:ph type="sldNum" sz="quarter" idx="12"/>
          </p:nvPr>
        </p:nvSpPr>
        <p:spPr/>
        <p:txBody>
          <a:bodyPr/>
          <a:lstStyle/>
          <a:p>
            <a:fld id="{A3B0FF23-442E-4F13-B6D4-06B461201DAB}" type="slidenum">
              <a:rPr lang="en-GB" smtClean="0"/>
              <a:pPr/>
              <a:t>‹#›</a:t>
            </a:fld>
            <a:endParaRPr lang="en-GB"/>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AU"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CC37EAA1-2E2F-4DB2-B0D5-C56B2FBF2A0B}" type="datetimeFigureOut">
              <a:rPr lang="en-GB" smtClean="0"/>
              <a:pPr/>
              <a:t>08/12/2014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B0FF23-442E-4F13-B6D4-06B461201DAB}" type="slidenum">
              <a:rPr lang="en-GB" smtClean="0"/>
              <a:pPr/>
              <a:t>‹#›</a:t>
            </a:fld>
            <a:endParaRPr lang="en-GB"/>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cstate="print"/>
          <a:stretch>
            <a:fillRect/>
          </a:stretch>
        </p:blipFill>
        <p:spPr>
          <a:xfrm>
            <a:off x="150887" y="186645"/>
            <a:ext cx="8827266" cy="6483096"/>
          </a:xfrm>
          <a:prstGeom prst="rect">
            <a:avLst/>
          </a:prstGeom>
        </p:spPr>
      </p:pic>
      <p:sp>
        <p:nvSpPr>
          <p:cNvPr id="2" name="Vertical Title 1"/>
          <p:cNvSpPr>
            <a:spLocks noGrp="1"/>
          </p:cNvSpPr>
          <p:nvPr>
            <p:ph type="title" orient="vert"/>
          </p:nvPr>
        </p:nvSpPr>
        <p:spPr>
          <a:xfrm>
            <a:off x="7328646" y="779463"/>
            <a:ext cx="1358153" cy="5268912"/>
          </a:xfrm>
        </p:spPr>
        <p:txBody>
          <a:bodyPr vert="eaVert"/>
          <a:lstStyle/>
          <a:p>
            <a:r>
              <a:rPr lang="en-AU" smtClean="0"/>
              <a:t>Click to edit Master title style</a:t>
            </a:r>
            <a:endParaRPr/>
          </a:p>
        </p:txBody>
      </p:sp>
      <p:sp>
        <p:nvSpPr>
          <p:cNvPr id="3" name="Vertical Text Placeholder 2"/>
          <p:cNvSpPr>
            <a:spLocks noGrp="1"/>
          </p:cNvSpPr>
          <p:nvPr>
            <p:ph type="body" orient="vert" idx="1"/>
          </p:nvPr>
        </p:nvSpPr>
        <p:spPr>
          <a:xfrm>
            <a:off x="779462" y="779464"/>
            <a:ext cx="6170613" cy="5268911"/>
          </a:xfrm>
        </p:spPr>
        <p:txBody>
          <a:bodyPr vert="eaVert"/>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CC37EAA1-2E2F-4DB2-B0D5-C56B2FBF2A0B}" type="datetimeFigureOut">
              <a:rPr lang="en-GB" smtClean="0"/>
              <a:pPr/>
              <a:t>08/12/2014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3B0FF23-442E-4F13-B6D4-06B461201DAB}" type="slidenum">
              <a:rPr lang="en-GB" smtClean="0"/>
              <a:pPr/>
              <a:t>‹#›</a:t>
            </a:fld>
            <a:endParaRPr lang="en-GB"/>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AU"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endParaRPr lang="en-US"/>
          </a:p>
        </p:txBody>
      </p:sp>
      <p:sp>
        <p:nvSpPr>
          <p:cNvPr id="4" name="Date Placeholder 3"/>
          <p:cNvSpPr>
            <a:spLocks noGrp="1"/>
          </p:cNvSpPr>
          <p:nvPr>
            <p:ph type="dt" sz="half" idx="10"/>
          </p:nvPr>
        </p:nvSpPr>
        <p:spPr>
          <a:xfrm>
            <a:off x="4500563" y="6597650"/>
            <a:ext cx="1223962" cy="260350"/>
          </a:xfrm>
        </p:spPr>
        <p:txBody>
          <a:bodyPr/>
          <a:lstStyle>
            <a:lvl1pPr>
              <a:defRPr/>
            </a:lvl1pPr>
          </a:lstStyle>
          <a:p>
            <a:fld id="{B252A444-5539-2047-87C2-3C73C8460E9E}" type="datetime1">
              <a:rPr lang="en-AU"/>
              <a:pPr/>
              <a:t>8/12/2014</a:t>
            </a:fld>
            <a:endParaRPr lang="en-AU"/>
          </a:p>
        </p:txBody>
      </p:sp>
      <p:sp>
        <p:nvSpPr>
          <p:cNvPr id="5" name="Footer Placeholder 4"/>
          <p:cNvSpPr>
            <a:spLocks noGrp="1"/>
          </p:cNvSpPr>
          <p:nvPr>
            <p:ph type="ftr" sz="quarter" idx="11"/>
          </p:nvPr>
        </p:nvSpPr>
        <p:spPr>
          <a:xfrm>
            <a:off x="1476375" y="6597650"/>
            <a:ext cx="2895600" cy="260350"/>
          </a:xfrm>
        </p:spPr>
        <p:txBody>
          <a:bodyPr/>
          <a:lstStyle>
            <a:lvl1pPr>
              <a:defRPr/>
            </a:lvl1pPr>
          </a:lstStyle>
          <a:p>
            <a:endParaRPr lang="en-AU"/>
          </a:p>
        </p:txBody>
      </p:sp>
      <p:sp>
        <p:nvSpPr>
          <p:cNvPr id="6" name="Slide Number Placeholder 5"/>
          <p:cNvSpPr>
            <a:spLocks noGrp="1"/>
          </p:cNvSpPr>
          <p:nvPr>
            <p:ph type="sldNum" sz="quarter" idx="12"/>
          </p:nvPr>
        </p:nvSpPr>
        <p:spPr>
          <a:xfrm>
            <a:off x="468313" y="6597650"/>
            <a:ext cx="909637" cy="260350"/>
          </a:xfrm>
        </p:spPr>
        <p:txBody>
          <a:bodyPr/>
          <a:lstStyle>
            <a:lvl1pPr>
              <a:defRPr/>
            </a:lvl1pPr>
          </a:lstStyle>
          <a:p>
            <a:fld id="{F3F32743-0175-B448-A630-2B878751DFBD}" type="slidenum">
              <a:rPr lang="en-AU"/>
              <a:pPr/>
              <a:t>‹#›</a:t>
            </a:fld>
            <a:endParaRPr lang="en-AU"/>
          </a:p>
        </p:txBody>
      </p:sp>
    </p:spTree>
    <p:extLst>
      <p:ext uri="{BB962C8B-B14F-4D97-AF65-F5344CB8AC3E}">
        <p14:creationId xmlns:p14="http://schemas.microsoft.com/office/powerpoint/2010/main" xmlns="" val="2050629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7.xml"/><Relationship Id="rId7"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3.jpeg"/><Relationship Id="rId4" Type="http://schemas.openxmlformats.org/officeDocument/2006/relationships/slideLayout" Target="../slideLayouts/slideLayout8.xml"/><Relationship Id="rId9"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3.jpe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2.jpe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3.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4.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theme" Target="../theme/theme5.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0" name="Group 9"/>
          <p:cNvGrpSpPr/>
          <p:nvPr/>
        </p:nvGrpSpPr>
        <p:grpSpPr>
          <a:xfrm>
            <a:off x="-36512" y="908720"/>
            <a:ext cx="9180512" cy="5154680"/>
            <a:chOff x="-36512" y="908720"/>
            <a:chExt cx="9180512" cy="5154680"/>
          </a:xfrm>
        </p:grpSpPr>
        <p:pic>
          <p:nvPicPr>
            <p:cNvPr id="3" name="Picture 2"/>
            <p:cNvPicPr>
              <a:picLocks noChangeAspect="1"/>
            </p:cNvPicPr>
            <p:nvPr userDrawn="1"/>
          </p:nvPicPr>
          <p:blipFill>
            <a:blip r:embed="rId6" cstate="print">
              <a:extLst>
                <a:ext uri="{28A0092B-C50C-407E-A947-70E740481C1C}">
                  <a14:useLocalDpi xmlns:a14="http://schemas.microsoft.com/office/drawing/2010/main" xmlns="" val="0"/>
                </a:ext>
              </a:extLst>
            </a:blip>
            <a:stretch>
              <a:fillRect/>
            </a:stretch>
          </p:blipFill>
          <p:spPr>
            <a:xfrm>
              <a:off x="0" y="5015278"/>
              <a:ext cx="9144000" cy="1048122"/>
            </a:xfrm>
            <a:prstGeom prst="rect">
              <a:avLst/>
            </a:prstGeom>
          </p:spPr>
        </p:pic>
        <p:sp>
          <p:nvSpPr>
            <p:cNvPr id="9" name="Rectangle 8"/>
            <p:cNvSpPr/>
            <p:nvPr userDrawn="1"/>
          </p:nvSpPr>
          <p:spPr>
            <a:xfrm>
              <a:off x="-36512" y="908720"/>
              <a:ext cx="9180512" cy="4176464"/>
            </a:xfrm>
            <a:prstGeom prst="rect">
              <a:avLst/>
            </a:prstGeom>
            <a:solidFill>
              <a:srgbClr val="00A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37EAA1-2E2F-4DB2-B0D5-C56B2FBF2A0B}" type="datetimeFigureOut">
              <a:rPr lang="en-GB" smtClean="0"/>
              <a:pPr/>
              <a:t>08/12/2014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0FF23-442E-4F13-B6D4-06B461201DAB}" type="slidenum">
              <a:rPr lang="en-GB" smtClean="0"/>
              <a:pPr/>
              <a:t>‹#›</a:t>
            </a:fld>
            <a:endParaRPr lang="en-GB"/>
          </a:p>
        </p:txBody>
      </p:sp>
      <p:sp>
        <p:nvSpPr>
          <p:cNvPr id="7" name="TextBox 6"/>
          <p:cNvSpPr txBox="1"/>
          <p:nvPr/>
        </p:nvSpPr>
        <p:spPr>
          <a:xfrm>
            <a:off x="611560" y="323364"/>
            <a:ext cx="8229600" cy="369332"/>
          </a:xfrm>
          <a:prstGeom prst="rect">
            <a:avLst/>
          </a:prstGeom>
          <a:noFill/>
        </p:spPr>
        <p:txBody>
          <a:bodyPr wrap="square" rtlCol="0">
            <a:spAutoFit/>
          </a:bodyPr>
          <a:lstStyle/>
          <a:p>
            <a:pPr algn="r"/>
            <a:r>
              <a:rPr lang="en-US" dirty="0" smtClean="0">
                <a:solidFill>
                  <a:srgbClr val="00A1B2"/>
                </a:solidFill>
                <a:latin typeface="Arial" pitchFamily="34" charset="0"/>
                <a:cs typeface="Arial" pitchFamily="34" charset="0"/>
              </a:rPr>
              <a:t>Faculty</a:t>
            </a:r>
            <a:r>
              <a:rPr lang="en-US" baseline="0" dirty="0" smtClean="0">
                <a:solidFill>
                  <a:srgbClr val="00A1B2"/>
                </a:solidFill>
                <a:latin typeface="Arial" pitchFamily="34" charset="0"/>
                <a:cs typeface="Arial" pitchFamily="34" charset="0"/>
              </a:rPr>
              <a:t> of Health</a:t>
            </a:r>
            <a:endParaRPr lang="en-US" dirty="0">
              <a:solidFill>
                <a:srgbClr val="00A1B2"/>
              </a:solidFill>
              <a:latin typeface="Arial" pitchFamily="34" charset="0"/>
              <a:cs typeface="Arial" pitchFamily="34" charset="0"/>
            </a:endParaRPr>
          </a:p>
        </p:txBody>
      </p:sp>
      <p:sp>
        <p:nvSpPr>
          <p:cNvPr id="15" name="Title Placeholder 1"/>
          <p:cNvSpPr>
            <a:spLocks noGrp="1"/>
          </p:cNvSpPr>
          <p:nvPr>
            <p:ph type="title"/>
          </p:nvPr>
        </p:nvSpPr>
        <p:spPr>
          <a:xfrm>
            <a:off x="457200" y="1701799"/>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16" name="Text Placeholder 2"/>
          <p:cNvSpPr>
            <a:spLocks noGrp="1"/>
          </p:cNvSpPr>
          <p:nvPr>
            <p:ph type="body" idx="1"/>
          </p:nvPr>
        </p:nvSpPr>
        <p:spPr>
          <a:xfrm>
            <a:off x="457200" y="2980267"/>
            <a:ext cx="8229600" cy="2531533"/>
          </a:xfrm>
          <a:prstGeom prst="rect">
            <a:avLst/>
          </a:prstGeom>
        </p:spPr>
        <p:txBody>
          <a:bodyPr vert="horz" lIns="91440" tIns="45720" rIns="91440" bIns="45720" rtlCol="0">
            <a:normAutofit/>
          </a:bodyPr>
          <a:lstStyle/>
          <a:p>
            <a:pPr lvl="0"/>
            <a:r>
              <a:rPr lang="en-AU" dirty="0" smtClean="0"/>
              <a:t>Click to edit Master text styles</a:t>
            </a:r>
          </a:p>
          <a:p>
            <a:pPr lvl="0"/>
            <a:r>
              <a:rPr lang="en-AU" dirty="0" smtClean="0"/>
              <a:t>Second level</a:t>
            </a:r>
          </a:p>
        </p:txBody>
      </p:sp>
      <p:pic>
        <p:nvPicPr>
          <p:cNvPr id="17" name="Picture 16"/>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804248" y="6038516"/>
            <a:ext cx="2268104" cy="774860"/>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323528" y="6165304"/>
            <a:ext cx="1944216" cy="513057"/>
          </a:xfrm>
          <a:prstGeom prst="rect">
            <a:avLst/>
          </a:prstGeom>
        </p:spPr>
      </p:pic>
    </p:spTree>
    <p:extLst>
      <p:ext uri="{BB962C8B-B14F-4D97-AF65-F5344CB8AC3E}">
        <p14:creationId xmlns:p14="http://schemas.microsoft.com/office/powerpoint/2010/main" xmlns="" val="21040708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702" r:id="rId4"/>
  </p:sldLayoutIdLst>
  <p:timing>
    <p:tnLst>
      <p:par>
        <p:cTn id="1" dur="indefinite" restart="never" nodeType="tmRoot"/>
      </p:par>
    </p:tnLst>
  </p:timing>
  <p:txStyles>
    <p:titleStyle>
      <a:lvl1pPr algn="l" defTabSz="914400" rtl="0" eaLnBrk="1" latinLnBrk="0" hangingPunct="1">
        <a:spcBef>
          <a:spcPct val="0"/>
        </a:spcBef>
        <a:buNone/>
        <a:defRPr sz="3600" b="1" kern="1200">
          <a:solidFill>
            <a:schemeClr val="bg1"/>
          </a:solidFill>
          <a:latin typeface="Arial" pitchFamily="34" charset="0"/>
          <a:ea typeface="+mj-ea"/>
          <a:cs typeface="Arial" pitchFamily="34" charset="0"/>
        </a:defRPr>
      </a:lvl1pPr>
    </p:titleStyle>
    <p:bodyStyle>
      <a:lvl1pPr marL="0" indent="0" algn="l" defTabSz="914400" rtl="0" eaLnBrk="1" latinLnBrk="0" hangingPunct="1">
        <a:spcBef>
          <a:spcPct val="20000"/>
        </a:spcBef>
        <a:buFont typeface="Arial" pitchFamily="34" charset="0"/>
        <a:buNone/>
        <a:defRPr sz="1800" kern="1200">
          <a:solidFill>
            <a:schemeClr val="bg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36512" y="908720"/>
            <a:ext cx="9180512" cy="5154680"/>
            <a:chOff x="-36512" y="908720"/>
            <a:chExt cx="9180512" cy="5154680"/>
          </a:xfrm>
        </p:grpSpPr>
        <p:pic>
          <p:nvPicPr>
            <p:cNvPr id="17" name="Picture 16"/>
            <p:cNvPicPr>
              <a:picLocks noChangeAspect="1"/>
            </p:cNvPicPr>
            <p:nvPr userDrawn="1"/>
          </p:nvPicPr>
          <p:blipFill>
            <a:blip r:embed="rId8" cstate="print">
              <a:extLst>
                <a:ext uri="{28A0092B-C50C-407E-A947-70E740481C1C}">
                  <a14:useLocalDpi xmlns:a14="http://schemas.microsoft.com/office/drawing/2010/main" xmlns="" val="0"/>
                </a:ext>
              </a:extLst>
            </a:blip>
            <a:stretch>
              <a:fillRect/>
            </a:stretch>
          </p:blipFill>
          <p:spPr>
            <a:xfrm>
              <a:off x="0" y="5015278"/>
              <a:ext cx="9144000" cy="1048122"/>
            </a:xfrm>
            <a:prstGeom prst="rect">
              <a:avLst/>
            </a:prstGeom>
          </p:spPr>
        </p:pic>
        <p:sp>
          <p:nvSpPr>
            <p:cNvPr id="18" name="Rectangle 17"/>
            <p:cNvSpPr/>
            <p:nvPr userDrawn="1"/>
          </p:nvSpPr>
          <p:spPr>
            <a:xfrm>
              <a:off x="-36512" y="908720"/>
              <a:ext cx="9180512" cy="4176464"/>
            </a:xfrm>
            <a:prstGeom prst="rect">
              <a:avLst/>
            </a:prstGeom>
            <a:solidFill>
              <a:srgbClr val="00A1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13" name="Picture 12"/>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6804248" y="6038516"/>
            <a:ext cx="2268104" cy="774860"/>
          </a:xfrm>
          <a:prstGeom prst="rect">
            <a:avLst/>
          </a:prstGeom>
        </p:spPr>
      </p:pic>
      <p:pic>
        <p:nvPicPr>
          <p:cNvPr id="14" name="Picture 13"/>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323528" y="6165304"/>
            <a:ext cx="1944216" cy="513057"/>
          </a:xfrm>
          <a:prstGeom prst="rect">
            <a:avLst/>
          </a:prstGeom>
        </p:spPr>
      </p:pic>
      <p:sp>
        <p:nvSpPr>
          <p:cNvPr id="15" name="Title Placeholder 1"/>
          <p:cNvSpPr>
            <a:spLocks noGrp="1"/>
          </p:cNvSpPr>
          <p:nvPr>
            <p:ph type="title"/>
          </p:nvPr>
        </p:nvSpPr>
        <p:spPr>
          <a:xfrm>
            <a:off x="457200" y="1701799"/>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16" name="Text Placeholder 2"/>
          <p:cNvSpPr>
            <a:spLocks noGrp="1"/>
          </p:cNvSpPr>
          <p:nvPr>
            <p:ph type="body" idx="1"/>
          </p:nvPr>
        </p:nvSpPr>
        <p:spPr>
          <a:xfrm>
            <a:off x="457200" y="2980267"/>
            <a:ext cx="8229600" cy="253153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Box 10"/>
          <p:cNvSpPr txBox="1"/>
          <p:nvPr/>
        </p:nvSpPr>
        <p:spPr>
          <a:xfrm>
            <a:off x="611560" y="323364"/>
            <a:ext cx="8229600" cy="369332"/>
          </a:xfrm>
          <a:prstGeom prst="rect">
            <a:avLst/>
          </a:prstGeom>
          <a:noFill/>
        </p:spPr>
        <p:txBody>
          <a:bodyPr wrap="square" rtlCol="0">
            <a:spAutoFit/>
          </a:bodyPr>
          <a:lstStyle/>
          <a:p>
            <a:pPr algn="r"/>
            <a:r>
              <a:rPr lang="en-US" dirty="0" smtClean="0">
                <a:solidFill>
                  <a:srgbClr val="00A1B2"/>
                </a:solidFill>
                <a:latin typeface="Arial" pitchFamily="34" charset="0"/>
                <a:cs typeface="Arial" pitchFamily="34" charset="0"/>
              </a:rPr>
              <a:t>Faculty</a:t>
            </a:r>
            <a:r>
              <a:rPr lang="en-US" baseline="0" dirty="0" smtClean="0">
                <a:solidFill>
                  <a:srgbClr val="00A1B2"/>
                </a:solidFill>
                <a:latin typeface="Arial" pitchFamily="34" charset="0"/>
                <a:cs typeface="Arial" pitchFamily="34" charset="0"/>
              </a:rPr>
              <a:t> of Health</a:t>
            </a:r>
            <a:endParaRPr lang="en-US" dirty="0">
              <a:solidFill>
                <a:srgbClr val="00A1B2"/>
              </a:solidFill>
              <a:latin typeface="Arial" pitchFamily="34" charset="0"/>
              <a:cs typeface="Arial" pitchFamily="34" charset="0"/>
            </a:endParaRPr>
          </a:p>
        </p:txBody>
      </p:sp>
    </p:spTree>
    <p:extLst>
      <p:ext uri="{BB962C8B-B14F-4D97-AF65-F5344CB8AC3E}">
        <p14:creationId xmlns:p14="http://schemas.microsoft.com/office/powerpoint/2010/main" xmlns="" val="1886266975"/>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Lst>
  <p:timing>
    <p:tnLst>
      <p:par>
        <p:cTn id="1" dur="indefinite" restart="never" nodeType="tmRoot"/>
      </p:par>
    </p:tnLst>
  </p:timing>
  <p:txStyles>
    <p:titleStyle>
      <a:lvl1pPr algn="l" defTabSz="914400" rtl="0" eaLnBrk="1" latinLnBrk="0" hangingPunct="1">
        <a:spcBef>
          <a:spcPct val="0"/>
        </a:spcBef>
        <a:buNone/>
        <a:defRPr sz="3600" b="1"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chemeClr val="bg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bg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p:cNvSpPr txBox="1"/>
          <p:nvPr/>
        </p:nvSpPr>
        <p:spPr>
          <a:xfrm>
            <a:off x="611560" y="323364"/>
            <a:ext cx="8229600" cy="369332"/>
          </a:xfrm>
          <a:prstGeom prst="rect">
            <a:avLst/>
          </a:prstGeom>
          <a:noFill/>
        </p:spPr>
        <p:txBody>
          <a:bodyPr wrap="square" rtlCol="0">
            <a:spAutoFit/>
          </a:bodyPr>
          <a:lstStyle/>
          <a:p>
            <a:pPr algn="r"/>
            <a:r>
              <a:rPr lang="en-US" dirty="0" smtClean="0">
                <a:solidFill>
                  <a:srgbClr val="00A1B2"/>
                </a:solidFill>
                <a:latin typeface="Arial" pitchFamily="34" charset="0"/>
                <a:cs typeface="Arial" pitchFamily="34" charset="0"/>
              </a:rPr>
              <a:t>Faculty</a:t>
            </a:r>
            <a:r>
              <a:rPr lang="en-US" baseline="0" dirty="0" smtClean="0">
                <a:solidFill>
                  <a:srgbClr val="00A1B2"/>
                </a:solidFill>
                <a:latin typeface="Arial" pitchFamily="34" charset="0"/>
                <a:cs typeface="Arial" pitchFamily="34" charset="0"/>
              </a:rPr>
              <a:t> of Health</a:t>
            </a:r>
            <a:endParaRPr lang="en-US" dirty="0">
              <a:solidFill>
                <a:srgbClr val="00A1B2"/>
              </a:solidFill>
              <a:latin typeface="Arial" pitchFamily="34" charset="0"/>
              <a:cs typeface="Arial" pitchFamily="34" charset="0"/>
            </a:endParaRPr>
          </a:p>
        </p:txBody>
      </p:sp>
      <p:pic>
        <p:nvPicPr>
          <p:cNvPr id="8" name="Picture 7"/>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6804248" y="6038516"/>
            <a:ext cx="2268104" cy="774860"/>
          </a:xfrm>
          <a:prstGeom prst="rect">
            <a:avLst/>
          </a:prstGeom>
        </p:spPr>
      </p:pic>
      <p:pic>
        <p:nvPicPr>
          <p:cNvPr id="9" name="Picture 8"/>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323528" y="6165304"/>
            <a:ext cx="1944216" cy="513057"/>
          </a:xfrm>
          <a:prstGeom prst="rect">
            <a:avLst/>
          </a:prstGeom>
        </p:spPr>
      </p:pic>
      <p:sp>
        <p:nvSpPr>
          <p:cNvPr id="10" name="Title Placeholder 1"/>
          <p:cNvSpPr>
            <a:spLocks noGrp="1"/>
          </p:cNvSpPr>
          <p:nvPr>
            <p:ph type="title"/>
          </p:nvPr>
        </p:nvSpPr>
        <p:spPr>
          <a:xfrm>
            <a:off x="457200" y="1701799"/>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11" name="Text Placeholder 2"/>
          <p:cNvSpPr>
            <a:spLocks noGrp="1"/>
          </p:cNvSpPr>
          <p:nvPr>
            <p:ph type="body" idx="1"/>
          </p:nvPr>
        </p:nvSpPr>
        <p:spPr>
          <a:xfrm>
            <a:off x="457200" y="2980267"/>
            <a:ext cx="8229600" cy="253153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2" name="Picture 1"/>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0" y="5877272"/>
            <a:ext cx="9144000" cy="92208"/>
          </a:xfrm>
          <a:prstGeom prst="rect">
            <a:avLst/>
          </a:prstGeom>
        </p:spPr>
      </p:pic>
    </p:spTree>
    <p:extLst>
      <p:ext uri="{BB962C8B-B14F-4D97-AF65-F5344CB8AC3E}">
        <p14:creationId xmlns:p14="http://schemas.microsoft.com/office/powerpoint/2010/main" xmlns="" val="229140419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Lst>
  <p:timing>
    <p:tnLst>
      <p:par>
        <p:cTn id="1" dur="indefinite" restart="never" nodeType="tmRoot"/>
      </p:par>
    </p:tnLst>
  </p:timing>
  <p:txStyles>
    <p:titleStyle>
      <a:lvl1pPr algn="l" defTabSz="914400" rtl="0" eaLnBrk="1" latinLnBrk="0" hangingPunct="1">
        <a:spcBef>
          <a:spcPct val="0"/>
        </a:spcBef>
        <a:buNone/>
        <a:defRPr sz="3600" b="1" kern="1200">
          <a:solidFill>
            <a:srgbClr val="00A1B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lumMod val="65000"/>
              <a:lumOff val="35000"/>
            </a:schemeClr>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lumMod val="65000"/>
              <a:lumOff val="3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37EAA1-2E2F-4DB2-B0D5-C56B2FBF2A0B}" type="datetimeFigureOut">
              <a:rPr lang="en-GB" smtClean="0"/>
              <a:pPr/>
              <a:t>08/12/2014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0FF23-442E-4F13-B6D4-06B461201DAB}" type="slidenum">
              <a:rPr lang="en-GB" smtClean="0"/>
              <a:pPr/>
              <a:t>‹#›</a:t>
            </a:fld>
            <a:endParaRPr lang="en-GB"/>
          </a:p>
        </p:txBody>
      </p:sp>
    </p:spTree>
    <p:extLst>
      <p:ext uri="{BB962C8B-B14F-4D97-AF65-F5344CB8AC3E}">
        <p14:creationId xmlns:p14="http://schemas.microsoft.com/office/powerpoint/2010/main" xmlns="" val="415467087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189707" y="189707"/>
            <a:ext cx="8764587" cy="6478587"/>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779463" y="381000"/>
            <a:ext cx="7583487" cy="1044388"/>
          </a:xfrm>
          <a:prstGeom prst="rect">
            <a:avLst/>
          </a:prstGeom>
        </p:spPr>
        <p:txBody>
          <a:bodyPr vert="horz" lIns="91440" tIns="45720" rIns="91440" bIns="45720" rtlCol="0" anchor="b" anchorCtr="0">
            <a:noAutofit/>
          </a:bodyPr>
          <a:lstStyle/>
          <a:p>
            <a:r>
              <a:rPr lang="en-AU" smtClean="0"/>
              <a:t>Click to edit Master title style</a:t>
            </a:r>
            <a:endParaRPr/>
          </a:p>
        </p:txBody>
      </p:sp>
      <p:sp>
        <p:nvSpPr>
          <p:cNvPr id="3" name="Text Placeholder 2"/>
          <p:cNvSpPr>
            <a:spLocks noGrp="1"/>
          </p:cNvSpPr>
          <p:nvPr>
            <p:ph type="body" idx="1"/>
          </p:nvPr>
        </p:nvSpPr>
        <p:spPr>
          <a:xfrm>
            <a:off x="779463" y="1828800"/>
            <a:ext cx="7583487" cy="4208930"/>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2"/>
          </p:nvPr>
        </p:nvSpPr>
        <p:spPr>
          <a:xfrm>
            <a:off x="381000" y="6288741"/>
            <a:ext cx="1887537" cy="365125"/>
          </a:xfrm>
          <a:prstGeom prst="rect">
            <a:avLst/>
          </a:prstGeom>
        </p:spPr>
        <p:txBody>
          <a:bodyPr vert="horz" lIns="91440" tIns="45720" rIns="91440" bIns="45720" rtlCol="0" anchor="ctr"/>
          <a:lstStyle>
            <a:lvl1pPr algn="l">
              <a:defRPr sz="1200">
                <a:solidFill>
                  <a:schemeClr val="bg2"/>
                </a:solidFill>
              </a:defRPr>
            </a:lvl1pPr>
          </a:lstStyle>
          <a:p>
            <a:fld id="{CC37EAA1-2E2F-4DB2-B0D5-C56B2FBF2A0B}" type="datetimeFigureOut">
              <a:rPr lang="en-GB" smtClean="0"/>
              <a:pPr/>
              <a:t>08/12/2014</a:t>
            </a:fld>
            <a:endParaRPr lang="en-GB"/>
          </a:p>
        </p:txBody>
      </p:sp>
      <p:sp>
        <p:nvSpPr>
          <p:cNvPr id="5" name="Footer Placeholder 4"/>
          <p:cNvSpPr>
            <a:spLocks noGrp="1"/>
          </p:cNvSpPr>
          <p:nvPr>
            <p:ph type="ftr" sz="quarter" idx="3"/>
          </p:nvPr>
        </p:nvSpPr>
        <p:spPr>
          <a:xfrm>
            <a:off x="3304615" y="6288741"/>
            <a:ext cx="5238750" cy="365125"/>
          </a:xfrm>
          <a:prstGeom prst="rect">
            <a:avLst/>
          </a:prstGeom>
        </p:spPr>
        <p:txBody>
          <a:bodyPr vert="horz" lIns="91440" tIns="45720" rIns="91440" bIns="45720" rtlCol="0" anchor="ctr"/>
          <a:lstStyle>
            <a:lvl1pPr algn="r">
              <a:defRPr sz="1200">
                <a:solidFill>
                  <a:schemeClr val="bg2"/>
                </a:solidFill>
              </a:defRPr>
            </a:lvl1pPr>
          </a:lstStyle>
          <a:p>
            <a:endParaRPr lang="en-GB"/>
          </a:p>
        </p:txBody>
      </p:sp>
      <p:sp>
        <p:nvSpPr>
          <p:cNvPr id="6" name="Slide Number Placeholder 5"/>
          <p:cNvSpPr>
            <a:spLocks noGrp="1"/>
          </p:cNvSpPr>
          <p:nvPr>
            <p:ph type="sldNum" sz="quarter" idx="4"/>
          </p:nvPr>
        </p:nvSpPr>
        <p:spPr>
          <a:xfrm>
            <a:off x="8404411" y="219635"/>
            <a:ext cx="493059" cy="365125"/>
          </a:xfrm>
          <a:prstGeom prst="rect">
            <a:avLst/>
          </a:prstGeom>
        </p:spPr>
        <p:txBody>
          <a:bodyPr vert="horz" lIns="91440" tIns="45720" rIns="91440" bIns="45720" rtlCol="0" anchor="ctr"/>
          <a:lstStyle>
            <a:lvl1pPr algn="r">
              <a:defRPr sz="1200">
                <a:solidFill>
                  <a:schemeClr val="tx2"/>
                </a:solidFill>
              </a:defRPr>
            </a:lvl1pPr>
          </a:lstStyle>
          <a:p>
            <a:fld id="{A3B0FF23-442E-4F13-B6D4-06B461201DAB}"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Lst>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1711325"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6pPr>
      <a:lvl7pPr marL="2000250"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7pPr>
      <a:lvl8pPr marL="2290763"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8pPr>
      <a:lvl9pPr marL="2571750" indent="-288925" algn="l" defTabSz="914400" rtl="0" eaLnBrk="1" latinLnBrk="0" hangingPunct="1">
        <a:spcBef>
          <a:spcPct val="20000"/>
        </a:spcBef>
        <a:buFont typeface="Wingdings 2" pitchFamily="18" charset="2"/>
        <a:buChar char=""/>
        <a:defRPr lang="en-US" sz="1800" kern="1200" dirty="0">
          <a:solidFill>
            <a:schemeClr val="bg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3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33.xml"/><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18" Type="http://schemas.openxmlformats.org/officeDocument/2006/relationships/image" Target="../media/image37.png"/><Relationship Id="rId3" Type="http://schemas.openxmlformats.org/officeDocument/2006/relationships/image" Target="../media/image22.png"/><Relationship Id="rId21" Type="http://schemas.openxmlformats.org/officeDocument/2006/relationships/image" Target="../media/image40.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notesSlide" Target="../notesSlides/notesSlide7.xml"/><Relationship Id="rId16" Type="http://schemas.openxmlformats.org/officeDocument/2006/relationships/image" Target="../media/image35.png"/><Relationship Id="rId20" Type="http://schemas.openxmlformats.org/officeDocument/2006/relationships/image" Target="../media/image39.png"/><Relationship Id="rId1" Type="http://schemas.openxmlformats.org/officeDocument/2006/relationships/slideLayout" Target="../slideLayouts/slideLayout48.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5" Type="http://schemas.openxmlformats.org/officeDocument/2006/relationships/image" Target="../media/image34.png"/><Relationship Id="rId23" Type="http://schemas.openxmlformats.org/officeDocument/2006/relationships/image" Target="../media/image42.png"/><Relationship Id="rId10" Type="http://schemas.openxmlformats.org/officeDocument/2006/relationships/image" Target="../media/image29.png"/><Relationship Id="rId19" Type="http://schemas.openxmlformats.org/officeDocument/2006/relationships/image" Target="../media/image38.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 Id="rId22" Type="http://schemas.openxmlformats.org/officeDocument/2006/relationships/image" Target="../media/image4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8" Type="http://schemas.openxmlformats.org/officeDocument/2006/relationships/image" Target="../media/image48.jpeg"/><Relationship Id="rId3" Type="http://schemas.microsoft.com/office/2007/relationships/hdphoto" Target="../media/hdphoto1.wdp"/><Relationship Id="rId7" Type="http://schemas.openxmlformats.org/officeDocument/2006/relationships/image" Target="../media/image47.jpeg"/><Relationship Id="rId2" Type="http://schemas.openxmlformats.org/officeDocument/2006/relationships/image" Target="../media/image43.png"/><Relationship Id="rId1" Type="http://schemas.openxmlformats.org/officeDocument/2006/relationships/slideLayout" Target="../slideLayouts/slideLayout2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 Id="rId9" Type="http://schemas.openxmlformats.org/officeDocument/2006/relationships/image" Target="../media/image4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51.tiff"/><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53.png"/><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41.xml"/><Relationship Id="rId4" Type="http://schemas.openxmlformats.org/officeDocument/2006/relationships/image" Target="../media/image58.jpeg"/></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1.xml"/><Relationship Id="rId1" Type="http://schemas.openxmlformats.org/officeDocument/2006/relationships/slideLayout" Target="../slideLayouts/slideLayout41.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2.xml"/><Relationship Id="rId1" Type="http://schemas.openxmlformats.org/officeDocument/2006/relationships/slideLayout" Target="../slideLayouts/slideLayout32.xml"/><Relationship Id="rId4" Type="http://schemas.openxmlformats.org/officeDocument/2006/relationships/image" Target="../media/image64.png"/></Relationships>
</file>

<file path=ppt/slides/_rels/slide2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image" Target="../media/image68.jpeg"/><Relationship Id="rId7" Type="http://schemas.openxmlformats.org/officeDocument/2006/relationships/image" Target="../media/image71.jpeg"/><Relationship Id="rId2" Type="http://schemas.openxmlformats.org/officeDocument/2006/relationships/image" Target="../media/image67.jpeg"/><Relationship Id="rId1" Type="http://schemas.openxmlformats.org/officeDocument/2006/relationships/slideLayout" Target="../slideLayouts/slideLayout33.xml"/><Relationship Id="rId6" Type="http://schemas.openxmlformats.org/officeDocument/2006/relationships/image" Target="../media/image70.jpeg"/><Relationship Id="rId5" Type="http://schemas.openxmlformats.org/officeDocument/2006/relationships/image" Target="../media/image14.jpeg"/><Relationship Id="rId4" Type="http://schemas.openxmlformats.org/officeDocument/2006/relationships/image" Target="../media/image6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2" Type="http://schemas.openxmlformats.org/officeDocument/2006/relationships/image" Target="../media/image72.tiff"/><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2" Type="http://schemas.openxmlformats.org/officeDocument/2006/relationships/image" Target="../media/image73.tiff"/><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3.xml"/><Relationship Id="rId1" Type="http://schemas.openxmlformats.org/officeDocument/2006/relationships/slideLayout" Target="../slideLayouts/slideLayout41.xml"/><Relationship Id="rId4" Type="http://schemas.openxmlformats.org/officeDocument/2006/relationships/image" Target="../media/image75.emf"/></Relationships>
</file>

<file path=ppt/slides/_rels/slide28.xml.rels><?xml version="1.0" encoding="UTF-8" standalone="yes"?>
<Relationships xmlns="http://schemas.openxmlformats.org/package/2006/relationships"><Relationship Id="rId3" Type="http://schemas.openxmlformats.org/officeDocument/2006/relationships/image" Target="../media/image77.tiff"/><Relationship Id="rId2" Type="http://schemas.openxmlformats.org/officeDocument/2006/relationships/image" Target="../media/image76.tiff"/><Relationship Id="rId1" Type="http://schemas.openxmlformats.org/officeDocument/2006/relationships/slideLayout" Target="../slideLayouts/slideLayout33.xml"/><Relationship Id="rId6" Type="http://schemas.openxmlformats.org/officeDocument/2006/relationships/image" Target="../media/image80.tiff"/><Relationship Id="rId5" Type="http://schemas.openxmlformats.org/officeDocument/2006/relationships/image" Target="../media/image79.tiff"/><Relationship Id="rId4" Type="http://schemas.openxmlformats.org/officeDocument/2006/relationships/image" Target="../media/image78.tiff"/></Relationships>
</file>

<file path=ppt/slides/_rels/slide29.xml.rels><?xml version="1.0" encoding="UTF-8" standalone="yes"?>
<Relationships xmlns="http://schemas.openxmlformats.org/package/2006/relationships"><Relationship Id="rId3" Type="http://schemas.openxmlformats.org/officeDocument/2006/relationships/image" Target="../media/image82.tiff"/><Relationship Id="rId2" Type="http://schemas.openxmlformats.org/officeDocument/2006/relationships/image" Target="../media/image81.tiff"/><Relationship Id="rId1" Type="http://schemas.openxmlformats.org/officeDocument/2006/relationships/slideLayout" Target="../slideLayouts/slideLayout33.xml"/><Relationship Id="rId4" Type="http://schemas.openxmlformats.org/officeDocument/2006/relationships/image" Target="../media/image83.tif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32.xml.rels><?xml version="1.0" encoding="UTF-8" standalone="yes"?>
<Relationships xmlns="http://schemas.openxmlformats.org/package/2006/relationships"><Relationship Id="rId2" Type="http://schemas.openxmlformats.org/officeDocument/2006/relationships/image" Target="../media/image84.tiff"/><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stretch>
            <a:fillRect/>
          </a:stretch>
        </p:blipFill>
        <p:spPr>
          <a:xfrm>
            <a:off x="179512" y="188640"/>
            <a:ext cx="8749677" cy="4824536"/>
          </a:xfrm>
          <a:prstGeom prst="rect">
            <a:avLst/>
          </a:prstGeom>
        </p:spPr>
      </p:pic>
      <p:sp>
        <p:nvSpPr>
          <p:cNvPr id="2" name="Title 1"/>
          <p:cNvSpPr>
            <a:spLocks noGrp="1"/>
          </p:cNvSpPr>
          <p:nvPr>
            <p:ph type="ctrTitle"/>
          </p:nvPr>
        </p:nvSpPr>
        <p:spPr>
          <a:xfrm>
            <a:off x="683568" y="2564904"/>
            <a:ext cx="7772400" cy="1470025"/>
          </a:xfrm>
        </p:spPr>
        <p:txBody>
          <a:bodyPr>
            <a:noAutofit/>
          </a:bodyPr>
          <a:lstStyle/>
          <a:p>
            <a:pPr algn="ctr"/>
            <a:r>
              <a:rPr lang="en-GB" sz="4000" dirty="0">
                <a:latin typeface="Krungthep"/>
                <a:cs typeface="Krungthep"/>
              </a:rPr>
              <a:t>Functional genomics in cardiovascular </a:t>
            </a:r>
            <a:r>
              <a:rPr lang="en-GB" sz="4000" dirty="0" smtClean="0">
                <a:latin typeface="Krungthep"/>
                <a:cs typeface="Krungthep"/>
              </a:rPr>
              <a:t>disease – </a:t>
            </a:r>
            <a:r>
              <a:rPr lang="en-GB" sz="3200" dirty="0" smtClean="0">
                <a:latin typeface="Krungthep"/>
                <a:cs typeface="Krungthep"/>
              </a:rPr>
              <a:t>lessons from hypertension</a:t>
            </a:r>
            <a:r>
              <a:rPr lang="en-GB" sz="4000" dirty="0" smtClean="0">
                <a:latin typeface="Krungthep"/>
                <a:cs typeface="Krungthep"/>
              </a:rPr>
              <a:t/>
            </a:r>
            <a:br>
              <a:rPr lang="en-GB" sz="4000" dirty="0" smtClean="0">
                <a:latin typeface="Krungthep"/>
                <a:cs typeface="Krungthep"/>
              </a:rPr>
            </a:br>
            <a:endParaRPr lang="en-GB" sz="4000" dirty="0">
              <a:latin typeface="Krungthep"/>
              <a:cs typeface="Krungthep"/>
            </a:endParaRPr>
          </a:p>
        </p:txBody>
      </p:sp>
      <p:sp>
        <p:nvSpPr>
          <p:cNvPr id="3" name="Subtitle 2"/>
          <p:cNvSpPr>
            <a:spLocks noGrp="1"/>
          </p:cNvSpPr>
          <p:nvPr>
            <p:ph type="subTitle" idx="1"/>
          </p:nvPr>
        </p:nvSpPr>
        <p:spPr>
          <a:xfrm>
            <a:off x="251520" y="3717032"/>
            <a:ext cx="8424936" cy="2243423"/>
          </a:xfrm>
        </p:spPr>
        <p:txBody>
          <a:bodyPr>
            <a:normAutofit/>
          </a:bodyPr>
          <a:lstStyle/>
          <a:p>
            <a:pPr algn="ctr"/>
            <a:r>
              <a:rPr lang="en-GB" sz="2800" b="1" dirty="0" smtClean="0">
                <a:solidFill>
                  <a:schemeClr val="bg1"/>
                </a:solidFill>
              </a:rPr>
              <a:t>Fadi </a:t>
            </a:r>
            <a:r>
              <a:rPr lang="en-GB" sz="2800" b="1" dirty="0">
                <a:solidFill>
                  <a:schemeClr val="bg1"/>
                </a:solidFill>
              </a:rPr>
              <a:t>J. </a:t>
            </a:r>
            <a:r>
              <a:rPr lang="en-GB" sz="2800" b="1" dirty="0" smtClean="0">
                <a:solidFill>
                  <a:schemeClr val="bg1"/>
                </a:solidFill>
              </a:rPr>
              <a:t>Charchar</a:t>
            </a:r>
          </a:p>
          <a:p>
            <a:pPr algn="ctr"/>
            <a:endParaRPr lang="en-GB" sz="2800" b="1" dirty="0">
              <a:solidFill>
                <a:schemeClr val="bg1"/>
              </a:solidFill>
            </a:endParaRPr>
          </a:p>
        </p:txBody>
      </p:sp>
      <p:pic>
        <p:nvPicPr>
          <p:cNvPr id="1028" name="Picture 4" descr="C:\Users\fcoelhomarques\Pictures\work\FedUni2.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203848" y="5589240"/>
            <a:ext cx="2357957" cy="432048"/>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p:cNvPicPr>
            <a:picLocks noChangeAspect="1"/>
          </p:cNvPicPr>
          <p:nvPr/>
        </p:nvPicPr>
        <p:blipFill>
          <a:blip r:embed="rId5" cstate="print"/>
          <a:stretch>
            <a:fillRect/>
          </a:stretch>
        </p:blipFill>
        <p:spPr>
          <a:xfrm>
            <a:off x="179513" y="5015219"/>
            <a:ext cx="2808312" cy="1726149"/>
          </a:xfrm>
          <a:prstGeom prst="rect">
            <a:avLst/>
          </a:prstGeom>
        </p:spPr>
      </p:pic>
      <p:pic>
        <p:nvPicPr>
          <p:cNvPr id="8" name="Picture 7"/>
          <p:cNvPicPr>
            <a:picLocks noChangeAspect="1"/>
          </p:cNvPicPr>
          <p:nvPr/>
        </p:nvPicPr>
        <p:blipFill>
          <a:blip r:embed="rId6" cstate="print"/>
          <a:stretch>
            <a:fillRect/>
          </a:stretch>
        </p:blipFill>
        <p:spPr>
          <a:xfrm flipH="1">
            <a:off x="7092280" y="5013176"/>
            <a:ext cx="1824634" cy="1695486"/>
          </a:xfrm>
          <a:prstGeom prst="rect">
            <a:avLst/>
          </a:prstGeom>
        </p:spPr>
      </p:pic>
      <p:pic>
        <p:nvPicPr>
          <p:cNvPr id="9" name="Picture 5"/>
          <p:cNvPicPr>
            <a:picLocks noChangeAspect="1" noChangeArrowheads="1"/>
          </p:cNvPicPr>
          <p:nvPr/>
        </p:nvPicPr>
        <p:blipFill>
          <a:blip r:embed="rId7" cstate="print"/>
          <a:srcRect/>
          <a:stretch>
            <a:fillRect/>
          </a:stretch>
        </p:blipFill>
        <p:spPr bwMode="auto">
          <a:xfrm>
            <a:off x="5940152" y="5373216"/>
            <a:ext cx="945569" cy="900542"/>
          </a:xfrm>
          <a:prstGeom prst="rect">
            <a:avLst/>
          </a:prstGeom>
          <a:noFill/>
          <a:ln w="9525">
            <a:noFill/>
            <a:miter lim="800000"/>
            <a:headEnd/>
            <a:tailEnd/>
          </a:ln>
          <a:effectLst/>
        </p:spPr>
      </p:pic>
      <p:pic>
        <p:nvPicPr>
          <p:cNvPr id="4" name="Picture 3"/>
          <p:cNvPicPr>
            <a:picLocks noChangeAspect="1"/>
          </p:cNvPicPr>
          <p:nvPr/>
        </p:nvPicPr>
        <p:blipFill>
          <a:blip r:embed="rId8" cstate="print"/>
          <a:stretch>
            <a:fillRect/>
          </a:stretch>
        </p:blipFill>
        <p:spPr>
          <a:xfrm>
            <a:off x="7668344" y="260648"/>
            <a:ext cx="1142504" cy="1084656"/>
          </a:xfrm>
          <a:prstGeom prst="rect">
            <a:avLst/>
          </a:prstGeom>
        </p:spPr>
      </p:pic>
    </p:spTree>
    <p:extLst>
      <p:ext uri="{BB962C8B-B14F-4D97-AF65-F5344CB8AC3E}">
        <p14:creationId xmlns:p14="http://schemas.microsoft.com/office/powerpoint/2010/main" xmlns="" val="19471101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996"/>
            <a:ext cx="8229600" cy="1498178"/>
          </a:xfrm>
        </p:spPr>
        <p:txBody>
          <a:bodyPr/>
          <a:lstStyle/>
          <a:p>
            <a:pPr algn="ctr"/>
            <a:r>
              <a:rPr lang="en-US" b="1" dirty="0" smtClean="0">
                <a:solidFill>
                  <a:srgbClr val="13552B"/>
                </a:solidFill>
              </a:rPr>
              <a:t>What we know?</a:t>
            </a:r>
            <a:br>
              <a:rPr lang="en-US" b="1" dirty="0" smtClean="0">
                <a:solidFill>
                  <a:srgbClr val="13552B"/>
                </a:solidFill>
              </a:rPr>
            </a:br>
            <a:endParaRPr lang="en-US" b="1" dirty="0">
              <a:solidFill>
                <a:srgbClr val="13552B"/>
              </a:solidFill>
            </a:endParaRPr>
          </a:p>
        </p:txBody>
      </p:sp>
      <p:sp>
        <p:nvSpPr>
          <p:cNvPr id="6" name="Text Box 9"/>
          <p:cNvSpPr txBox="1">
            <a:spLocks noChangeArrowheads="1"/>
          </p:cNvSpPr>
          <p:nvPr/>
        </p:nvSpPr>
        <p:spPr bwMode="auto">
          <a:xfrm>
            <a:off x="1979712" y="1412776"/>
            <a:ext cx="1438275"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3200" b="1" dirty="0">
                <a:solidFill>
                  <a:schemeClr val="accent3">
                    <a:lumMod val="50000"/>
                  </a:schemeClr>
                </a:solidFill>
              </a:rPr>
              <a:t>Genes</a:t>
            </a:r>
          </a:p>
        </p:txBody>
      </p:sp>
      <p:sp>
        <p:nvSpPr>
          <p:cNvPr id="7" name="Text Box 10"/>
          <p:cNvSpPr txBox="1">
            <a:spLocks noChangeArrowheads="1"/>
          </p:cNvSpPr>
          <p:nvPr/>
        </p:nvSpPr>
        <p:spPr bwMode="auto">
          <a:xfrm>
            <a:off x="4572000" y="1484784"/>
            <a:ext cx="2808312"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en-GB" sz="3200" b="1" dirty="0">
                <a:solidFill>
                  <a:srgbClr val="FFFF00"/>
                </a:solidFill>
              </a:rPr>
              <a:t>Environment</a:t>
            </a:r>
          </a:p>
        </p:txBody>
      </p:sp>
      <p:sp>
        <p:nvSpPr>
          <p:cNvPr id="12" name="Text Box 16"/>
          <p:cNvSpPr txBox="1">
            <a:spLocks noChangeArrowheads="1"/>
          </p:cNvSpPr>
          <p:nvPr/>
        </p:nvSpPr>
        <p:spPr bwMode="auto">
          <a:xfrm>
            <a:off x="1835696" y="1916832"/>
            <a:ext cx="1944687" cy="579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GB" sz="3200" b="1" dirty="0">
                <a:solidFill>
                  <a:schemeClr val="accent3">
                    <a:lumMod val="50000"/>
                  </a:schemeClr>
                </a:solidFill>
              </a:rPr>
              <a:t>30%</a:t>
            </a:r>
          </a:p>
        </p:txBody>
      </p:sp>
      <p:sp>
        <p:nvSpPr>
          <p:cNvPr id="14" name="Text Box 18"/>
          <p:cNvSpPr txBox="1">
            <a:spLocks noChangeArrowheads="1"/>
          </p:cNvSpPr>
          <p:nvPr/>
        </p:nvSpPr>
        <p:spPr bwMode="auto">
          <a:xfrm>
            <a:off x="1979712" y="4149080"/>
            <a:ext cx="5616624"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lgn="ctr">
              <a:spcBef>
                <a:spcPct val="50000"/>
              </a:spcBef>
            </a:pPr>
            <a:r>
              <a:rPr lang="en-GB" sz="2800" b="1" dirty="0" smtClean="0">
                <a:solidFill>
                  <a:schemeClr val="bg1"/>
                </a:solidFill>
              </a:rPr>
              <a:t>Essential HYPERTENSION (common)</a:t>
            </a:r>
          </a:p>
        </p:txBody>
      </p:sp>
      <p:sp>
        <p:nvSpPr>
          <p:cNvPr id="15" name="Rectangle 14"/>
          <p:cNvSpPr/>
          <p:nvPr/>
        </p:nvSpPr>
        <p:spPr>
          <a:xfrm>
            <a:off x="5364088" y="1980128"/>
            <a:ext cx="899806" cy="584776"/>
          </a:xfrm>
          <a:prstGeom prst="rect">
            <a:avLst/>
          </a:prstGeom>
        </p:spPr>
        <p:txBody>
          <a:bodyPr wrap="none">
            <a:spAutoFit/>
          </a:bodyPr>
          <a:lstStyle/>
          <a:p>
            <a:pPr algn="ctr">
              <a:spcBef>
                <a:spcPct val="50000"/>
              </a:spcBef>
            </a:pPr>
            <a:r>
              <a:rPr lang="en-GB" sz="3200" b="1" dirty="0">
                <a:solidFill>
                  <a:srgbClr val="FFFF00"/>
                </a:solidFill>
              </a:rPr>
              <a:t>70%</a:t>
            </a:r>
          </a:p>
        </p:txBody>
      </p:sp>
      <p:sp>
        <p:nvSpPr>
          <p:cNvPr id="3" name="Notched Right Arrow 2"/>
          <p:cNvSpPr/>
          <p:nvPr/>
        </p:nvSpPr>
        <p:spPr>
          <a:xfrm rot="2805643">
            <a:off x="2881511" y="3081981"/>
            <a:ext cx="1584176" cy="380733"/>
          </a:xfrm>
          <a:prstGeom prst="notchedRightArrow">
            <a:avLst/>
          </a:prstGeom>
          <a:solidFill>
            <a:srgbClr val="FC9953"/>
          </a:solidFill>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Notched Right Arrow 8"/>
          <p:cNvSpPr/>
          <p:nvPr/>
        </p:nvSpPr>
        <p:spPr>
          <a:xfrm rot="8029612">
            <a:off x="4475926" y="3079952"/>
            <a:ext cx="1584176" cy="366763"/>
          </a:xfrm>
          <a:prstGeom prst="notchedRightArrow">
            <a:avLst/>
          </a:prstGeom>
          <a:solidFill>
            <a:srgbClr val="FC9953"/>
          </a:solidFill>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cstate="print"/>
          <a:stretch>
            <a:fillRect/>
          </a:stretch>
        </p:blipFill>
        <p:spPr>
          <a:xfrm>
            <a:off x="251520" y="1340769"/>
            <a:ext cx="1621628" cy="1080120"/>
          </a:xfrm>
          <a:prstGeom prst="rect">
            <a:avLst/>
          </a:prstGeom>
        </p:spPr>
      </p:pic>
      <p:pic>
        <p:nvPicPr>
          <p:cNvPr id="5" name="Picture 4"/>
          <p:cNvPicPr>
            <a:picLocks noChangeAspect="1"/>
          </p:cNvPicPr>
          <p:nvPr/>
        </p:nvPicPr>
        <p:blipFill>
          <a:blip r:embed="rId4" cstate="print"/>
          <a:stretch>
            <a:fillRect/>
          </a:stretch>
        </p:blipFill>
        <p:spPr>
          <a:xfrm>
            <a:off x="7236296" y="1484784"/>
            <a:ext cx="1762915" cy="987233"/>
          </a:xfrm>
          <a:prstGeom prst="rect">
            <a:avLst/>
          </a:prstGeom>
        </p:spPr>
      </p:pic>
    </p:spTree>
    <p:extLst>
      <p:ext uri="{BB962C8B-B14F-4D97-AF65-F5344CB8AC3E}">
        <p14:creationId xmlns:p14="http://schemas.microsoft.com/office/powerpoint/2010/main" xmlns="" val="1148384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Oval 2"/>
          <p:cNvSpPr>
            <a:spLocks noChangeArrowheads="1"/>
          </p:cNvSpPr>
          <p:nvPr/>
        </p:nvSpPr>
        <p:spPr bwMode="auto">
          <a:xfrm>
            <a:off x="3563938" y="4652963"/>
            <a:ext cx="2087562" cy="1873250"/>
          </a:xfrm>
          <a:prstGeom prst="ellipse">
            <a:avLst/>
          </a:prstGeom>
          <a:solidFill>
            <a:schemeClr val="accent1"/>
          </a:solidFill>
          <a:ln w="47625">
            <a:solidFill>
              <a:srgbClr val="0000FF"/>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555" name="Oval 3"/>
          <p:cNvSpPr>
            <a:spLocks noChangeArrowheads="1"/>
          </p:cNvSpPr>
          <p:nvPr/>
        </p:nvSpPr>
        <p:spPr bwMode="auto">
          <a:xfrm>
            <a:off x="898525" y="1196975"/>
            <a:ext cx="936625" cy="719138"/>
          </a:xfrm>
          <a:prstGeom prst="ellipse">
            <a:avLst/>
          </a:prstGeom>
          <a:solidFill>
            <a:srgbClr val="FFFF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556" name="Oval 4"/>
          <p:cNvSpPr>
            <a:spLocks noChangeArrowheads="1"/>
          </p:cNvSpPr>
          <p:nvPr/>
        </p:nvSpPr>
        <p:spPr bwMode="auto">
          <a:xfrm>
            <a:off x="900113" y="2422525"/>
            <a:ext cx="936625" cy="719138"/>
          </a:xfrm>
          <a:prstGeom prst="ellipse">
            <a:avLst/>
          </a:prstGeom>
          <a:solidFill>
            <a:srgbClr val="CCCC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557" name="Oval 5"/>
          <p:cNvSpPr>
            <a:spLocks noChangeArrowheads="1"/>
          </p:cNvSpPr>
          <p:nvPr/>
        </p:nvSpPr>
        <p:spPr bwMode="auto">
          <a:xfrm>
            <a:off x="2195513" y="1484313"/>
            <a:ext cx="936625" cy="719137"/>
          </a:xfrm>
          <a:prstGeom prst="ellipse">
            <a:avLst/>
          </a:prstGeom>
          <a:solidFill>
            <a:srgbClr val="00FF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558" name="Text Box 6"/>
          <p:cNvSpPr txBox="1">
            <a:spLocks noChangeArrowheads="1"/>
          </p:cNvSpPr>
          <p:nvPr/>
        </p:nvSpPr>
        <p:spPr bwMode="auto">
          <a:xfrm>
            <a:off x="971550" y="2619375"/>
            <a:ext cx="93662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400" b="1"/>
              <a:t>Gene A</a:t>
            </a:r>
          </a:p>
        </p:txBody>
      </p:sp>
      <p:sp>
        <p:nvSpPr>
          <p:cNvPr id="23559" name="Text Box 7"/>
          <p:cNvSpPr txBox="1">
            <a:spLocks noChangeArrowheads="1"/>
          </p:cNvSpPr>
          <p:nvPr/>
        </p:nvSpPr>
        <p:spPr bwMode="auto">
          <a:xfrm>
            <a:off x="965200" y="1395413"/>
            <a:ext cx="93662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400" b="1"/>
              <a:t>Gene B</a:t>
            </a:r>
          </a:p>
        </p:txBody>
      </p:sp>
      <p:sp>
        <p:nvSpPr>
          <p:cNvPr id="23560" name="Oval 8"/>
          <p:cNvSpPr>
            <a:spLocks noChangeArrowheads="1"/>
          </p:cNvSpPr>
          <p:nvPr/>
        </p:nvSpPr>
        <p:spPr bwMode="auto">
          <a:xfrm>
            <a:off x="4211638" y="1052513"/>
            <a:ext cx="936625" cy="719137"/>
          </a:xfrm>
          <a:prstGeom prst="ellipse">
            <a:avLst/>
          </a:prstGeom>
          <a:solidFill>
            <a:srgbClr val="CC9900"/>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561" name="Text Box 9"/>
          <p:cNvSpPr txBox="1">
            <a:spLocks noChangeArrowheads="1"/>
          </p:cNvSpPr>
          <p:nvPr/>
        </p:nvSpPr>
        <p:spPr bwMode="auto">
          <a:xfrm>
            <a:off x="2266950" y="1690688"/>
            <a:ext cx="93662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400" b="1"/>
              <a:t>Gene C</a:t>
            </a:r>
          </a:p>
        </p:txBody>
      </p:sp>
      <p:sp>
        <p:nvSpPr>
          <p:cNvPr id="23562" name="AutoShape 10"/>
          <p:cNvSpPr>
            <a:spLocks noChangeArrowheads="1"/>
          </p:cNvSpPr>
          <p:nvPr/>
        </p:nvSpPr>
        <p:spPr bwMode="auto">
          <a:xfrm>
            <a:off x="2268538" y="3141663"/>
            <a:ext cx="1439862" cy="935037"/>
          </a:xfrm>
          <a:prstGeom prst="roundRect">
            <a:avLst>
              <a:gd name="adj" fmla="val 16667"/>
            </a:avLst>
          </a:prstGeom>
          <a:solidFill>
            <a:srgbClr val="B5E9D6"/>
          </a:solidFill>
          <a:ln w="34925">
            <a:solidFill>
              <a:srgbClr val="3366CC"/>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563" name="Text Box 11"/>
          <p:cNvSpPr txBox="1">
            <a:spLocks noChangeArrowheads="1"/>
          </p:cNvSpPr>
          <p:nvPr/>
        </p:nvSpPr>
        <p:spPr bwMode="auto">
          <a:xfrm>
            <a:off x="2268538" y="3284538"/>
            <a:ext cx="1512887" cy="581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GB" sz="1600" b="1"/>
              <a:t>Intermediate phenotype </a:t>
            </a:r>
            <a:r>
              <a:rPr lang="el-GR" sz="1600" b="1">
                <a:cs typeface="Arial" charset="0"/>
              </a:rPr>
              <a:t>α</a:t>
            </a:r>
          </a:p>
        </p:txBody>
      </p:sp>
      <p:sp>
        <p:nvSpPr>
          <p:cNvPr id="23564" name="Oval 12"/>
          <p:cNvSpPr>
            <a:spLocks noChangeArrowheads="1"/>
          </p:cNvSpPr>
          <p:nvPr/>
        </p:nvSpPr>
        <p:spPr bwMode="auto">
          <a:xfrm>
            <a:off x="611188" y="4149725"/>
            <a:ext cx="936625" cy="719138"/>
          </a:xfrm>
          <a:prstGeom prst="ellipse">
            <a:avLst/>
          </a:prstGeom>
          <a:solidFill>
            <a:srgbClr val="33CC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565" name="Text Box 13"/>
          <p:cNvSpPr txBox="1">
            <a:spLocks noChangeArrowheads="1"/>
          </p:cNvSpPr>
          <p:nvPr/>
        </p:nvSpPr>
        <p:spPr bwMode="auto">
          <a:xfrm>
            <a:off x="669925" y="4348163"/>
            <a:ext cx="93662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400" b="1"/>
              <a:t>Gene D</a:t>
            </a:r>
          </a:p>
        </p:txBody>
      </p:sp>
      <p:sp>
        <p:nvSpPr>
          <p:cNvPr id="23566" name="AutoShape 14"/>
          <p:cNvSpPr>
            <a:spLocks noChangeArrowheads="1"/>
          </p:cNvSpPr>
          <p:nvPr/>
        </p:nvSpPr>
        <p:spPr bwMode="auto">
          <a:xfrm>
            <a:off x="4356100" y="3141663"/>
            <a:ext cx="1439863" cy="935037"/>
          </a:xfrm>
          <a:prstGeom prst="roundRect">
            <a:avLst>
              <a:gd name="adj" fmla="val 16667"/>
            </a:avLst>
          </a:prstGeom>
          <a:solidFill>
            <a:srgbClr val="80A4EC"/>
          </a:solidFill>
          <a:ln w="34925">
            <a:solidFill>
              <a:srgbClr val="00008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567" name="Text Box 15"/>
          <p:cNvSpPr txBox="1">
            <a:spLocks noChangeArrowheads="1"/>
          </p:cNvSpPr>
          <p:nvPr/>
        </p:nvSpPr>
        <p:spPr bwMode="auto">
          <a:xfrm>
            <a:off x="4329113" y="3284538"/>
            <a:ext cx="1512887" cy="581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GB" sz="1600" b="1"/>
              <a:t>Intermediate phenotype </a:t>
            </a:r>
            <a:r>
              <a:rPr lang="el-GR" sz="1600" b="1">
                <a:cs typeface="Arial" charset="0"/>
              </a:rPr>
              <a:t>β</a:t>
            </a:r>
          </a:p>
        </p:txBody>
      </p:sp>
      <p:sp>
        <p:nvSpPr>
          <p:cNvPr id="23568" name="AutoShape 16"/>
          <p:cNvSpPr>
            <a:spLocks noChangeArrowheads="1"/>
          </p:cNvSpPr>
          <p:nvPr/>
        </p:nvSpPr>
        <p:spPr bwMode="auto">
          <a:xfrm>
            <a:off x="6588125" y="4724400"/>
            <a:ext cx="1439863" cy="935038"/>
          </a:xfrm>
          <a:prstGeom prst="roundRect">
            <a:avLst>
              <a:gd name="adj" fmla="val 16667"/>
            </a:avLst>
          </a:prstGeom>
          <a:solidFill>
            <a:srgbClr val="07CAF1"/>
          </a:solidFill>
          <a:ln w="34925">
            <a:solidFill>
              <a:srgbClr val="336699"/>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569" name="AutoShape 17"/>
          <p:cNvSpPr>
            <a:spLocks noChangeArrowheads="1"/>
          </p:cNvSpPr>
          <p:nvPr/>
        </p:nvSpPr>
        <p:spPr bwMode="auto">
          <a:xfrm>
            <a:off x="5724525" y="981075"/>
            <a:ext cx="1295400" cy="647700"/>
          </a:xfrm>
          <a:prstGeom prst="triangle">
            <a:avLst>
              <a:gd name="adj" fmla="val 50000"/>
            </a:avLst>
          </a:prstGeom>
          <a:solidFill>
            <a:srgbClr val="FF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570" name="Text Box 18"/>
          <p:cNvSpPr txBox="1">
            <a:spLocks noChangeArrowheads="1"/>
          </p:cNvSpPr>
          <p:nvPr/>
        </p:nvSpPr>
        <p:spPr bwMode="auto">
          <a:xfrm>
            <a:off x="4283075" y="1268413"/>
            <a:ext cx="93662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400" b="1"/>
              <a:t>Gene E</a:t>
            </a:r>
          </a:p>
        </p:txBody>
      </p:sp>
      <p:sp>
        <p:nvSpPr>
          <p:cNvPr id="23571" name="AutoShape 19"/>
          <p:cNvSpPr>
            <a:spLocks noChangeArrowheads="1"/>
          </p:cNvSpPr>
          <p:nvPr/>
        </p:nvSpPr>
        <p:spPr bwMode="auto">
          <a:xfrm>
            <a:off x="1258888" y="5734050"/>
            <a:ext cx="1295400" cy="647700"/>
          </a:xfrm>
          <a:prstGeom prst="triangle">
            <a:avLst>
              <a:gd name="adj" fmla="val 50000"/>
            </a:avLst>
          </a:prstGeom>
          <a:solidFill>
            <a:srgbClr val="FF7757"/>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572" name="AutoShape 20"/>
          <p:cNvSpPr>
            <a:spLocks noChangeArrowheads="1"/>
          </p:cNvSpPr>
          <p:nvPr/>
        </p:nvSpPr>
        <p:spPr bwMode="auto">
          <a:xfrm>
            <a:off x="6011863" y="2060575"/>
            <a:ext cx="1295400" cy="647700"/>
          </a:xfrm>
          <a:prstGeom prst="triangle">
            <a:avLst>
              <a:gd name="adj" fmla="val 50000"/>
            </a:avLst>
          </a:prstGeom>
          <a:solidFill>
            <a:srgbClr val="FF66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573" name="AutoShape 21"/>
          <p:cNvSpPr>
            <a:spLocks noChangeArrowheads="1"/>
          </p:cNvSpPr>
          <p:nvPr/>
        </p:nvSpPr>
        <p:spPr bwMode="auto">
          <a:xfrm>
            <a:off x="6443663" y="3284538"/>
            <a:ext cx="1295400" cy="647700"/>
          </a:xfrm>
          <a:prstGeom prst="triangle">
            <a:avLst>
              <a:gd name="adj" fmla="val 50000"/>
            </a:avLst>
          </a:prstGeom>
          <a:solidFill>
            <a:srgbClr val="CC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574" name="Oval 22"/>
          <p:cNvSpPr>
            <a:spLocks noChangeArrowheads="1"/>
          </p:cNvSpPr>
          <p:nvPr/>
        </p:nvSpPr>
        <p:spPr bwMode="auto">
          <a:xfrm>
            <a:off x="7956550" y="3141663"/>
            <a:ext cx="936625" cy="719137"/>
          </a:xfrm>
          <a:prstGeom prst="ellipse">
            <a:avLst/>
          </a:prstGeom>
          <a:solidFill>
            <a:srgbClr val="CCFF33"/>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575" name="AutoShape 23"/>
          <p:cNvSpPr>
            <a:spLocks noChangeArrowheads="1"/>
          </p:cNvSpPr>
          <p:nvPr/>
        </p:nvSpPr>
        <p:spPr bwMode="auto">
          <a:xfrm>
            <a:off x="4140200" y="2060575"/>
            <a:ext cx="1295400" cy="647700"/>
          </a:xfrm>
          <a:prstGeom prst="triangle">
            <a:avLst>
              <a:gd name="adj" fmla="val 50000"/>
            </a:avLst>
          </a:prstGeom>
          <a:solidFill>
            <a:srgbClr val="FF006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576" name="Text Box 24"/>
          <p:cNvSpPr txBox="1">
            <a:spLocks noChangeArrowheads="1"/>
          </p:cNvSpPr>
          <p:nvPr/>
        </p:nvSpPr>
        <p:spPr bwMode="auto">
          <a:xfrm>
            <a:off x="8027988" y="3340100"/>
            <a:ext cx="93662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400" b="1"/>
              <a:t>Gene F</a:t>
            </a:r>
          </a:p>
        </p:txBody>
      </p:sp>
      <p:sp>
        <p:nvSpPr>
          <p:cNvPr id="23577" name="Line 25"/>
          <p:cNvSpPr>
            <a:spLocks noChangeShapeType="1"/>
          </p:cNvSpPr>
          <p:nvPr/>
        </p:nvSpPr>
        <p:spPr bwMode="auto">
          <a:xfrm>
            <a:off x="1908175" y="2276475"/>
            <a:ext cx="863600" cy="865188"/>
          </a:xfrm>
          <a:prstGeom prst="line">
            <a:avLst/>
          </a:prstGeom>
          <a:noFill/>
          <a:ln w="63500">
            <a:solidFill>
              <a:srgbClr val="80808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578" name="Line 26"/>
          <p:cNvSpPr>
            <a:spLocks noChangeShapeType="1"/>
          </p:cNvSpPr>
          <p:nvPr/>
        </p:nvSpPr>
        <p:spPr bwMode="auto">
          <a:xfrm>
            <a:off x="1476375" y="4652963"/>
            <a:ext cx="2159000" cy="647700"/>
          </a:xfrm>
          <a:prstGeom prst="line">
            <a:avLst/>
          </a:prstGeom>
          <a:noFill/>
          <a:ln w="63500">
            <a:solidFill>
              <a:srgbClr val="80808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579" name="Text Box 27"/>
          <p:cNvSpPr txBox="1">
            <a:spLocks noChangeArrowheads="1"/>
          </p:cNvSpPr>
          <p:nvPr/>
        </p:nvSpPr>
        <p:spPr bwMode="auto">
          <a:xfrm>
            <a:off x="1390650" y="6149975"/>
            <a:ext cx="1152525"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000" b="1"/>
              <a:t>Environment 1</a:t>
            </a:r>
          </a:p>
        </p:txBody>
      </p:sp>
      <p:sp>
        <p:nvSpPr>
          <p:cNvPr id="23580" name="Text Box 28"/>
          <p:cNvSpPr txBox="1">
            <a:spLocks noChangeArrowheads="1"/>
          </p:cNvSpPr>
          <p:nvPr/>
        </p:nvSpPr>
        <p:spPr bwMode="auto">
          <a:xfrm>
            <a:off x="4249738" y="2463800"/>
            <a:ext cx="1152525"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000" b="1"/>
              <a:t>Environment 2</a:t>
            </a:r>
          </a:p>
        </p:txBody>
      </p:sp>
      <p:sp>
        <p:nvSpPr>
          <p:cNvPr id="23581" name="Text Box 29"/>
          <p:cNvSpPr txBox="1">
            <a:spLocks noChangeArrowheads="1"/>
          </p:cNvSpPr>
          <p:nvPr/>
        </p:nvSpPr>
        <p:spPr bwMode="auto">
          <a:xfrm>
            <a:off x="5842000" y="1404938"/>
            <a:ext cx="1152525"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000" b="1"/>
              <a:t>Environment 3</a:t>
            </a:r>
          </a:p>
        </p:txBody>
      </p:sp>
      <p:sp>
        <p:nvSpPr>
          <p:cNvPr id="23582" name="Text Box 30"/>
          <p:cNvSpPr txBox="1">
            <a:spLocks noChangeArrowheads="1"/>
          </p:cNvSpPr>
          <p:nvPr/>
        </p:nvSpPr>
        <p:spPr bwMode="auto">
          <a:xfrm>
            <a:off x="6130925" y="2468563"/>
            <a:ext cx="1152525"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000" b="1"/>
              <a:t>Environment 4</a:t>
            </a:r>
          </a:p>
        </p:txBody>
      </p:sp>
      <p:sp>
        <p:nvSpPr>
          <p:cNvPr id="23583" name="Text Box 31"/>
          <p:cNvSpPr txBox="1">
            <a:spLocks noChangeArrowheads="1"/>
          </p:cNvSpPr>
          <p:nvPr/>
        </p:nvSpPr>
        <p:spPr bwMode="auto">
          <a:xfrm>
            <a:off x="6529388" y="3702050"/>
            <a:ext cx="1152525"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000" b="1"/>
              <a:t>Environment 6</a:t>
            </a:r>
          </a:p>
        </p:txBody>
      </p:sp>
      <p:sp>
        <p:nvSpPr>
          <p:cNvPr id="23584" name="Text Box 32"/>
          <p:cNvSpPr txBox="1">
            <a:spLocks noChangeArrowheads="1"/>
          </p:cNvSpPr>
          <p:nvPr/>
        </p:nvSpPr>
        <p:spPr bwMode="auto">
          <a:xfrm>
            <a:off x="6588125" y="4868863"/>
            <a:ext cx="1512888" cy="581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GB" sz="1600" b="1"/>
              <a:t>Intermediate phenotype </a:t>
            </a:r>
            <a:r>
              <a:rPr lang="el-GR" sz="1600" b="1">
                <a:cs typeface="Arial" charset="0"/>
              </a:rPr>
              <a:t>γ</a:t>
            </a:r>
          </a:p>
        </p:txBody>
      </p:sp>
      <p:sp>
        <p:nvSpPr>
          <p:cNvPr id="23585" name="Line 33"/>
          <p:cNvSpPr>
            <a:spLocks noChangeShapeType="1"/>
          </p:cNvSpPr>
          <p:nvPr/>
        </p:nvSpPr>
        <p:spPr bwMode="auto">
          <a:xfrm flipV="1">
            <a:off x="2124075" y="5876925"/>
            <a:ext cx="1511300" cy="73025"/>
          </a:xfrm>
          <a:prstGeom prst="line">
            <a:avLst/>
          </a:prstGeom>
          <a:noFill/>
          <a:ln w="63500">
            <a:solidFill>
              <a:srgbClr val="80808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586" name="Line 34"/>
          <p:cNvSpPr>
            <a:spLocks noChangeShapeType="1"/>
          </p:cNvSpPr>
          <p:nvPr/>
        </p:nvSpPr>
        <p:spPr bwMode="auto">
          <a:xfrm>
            <a:off x="5508625" y="1989138"/>
            <a:ext cx="0" cy="1152525"/>
          </a:xfrm>
          <a:prstGeom prst="line">
            <a:avLst/>
          </a:prstGeom>
          <a:noFill/>
          <a:ln w="63500">
            <a:solidFill>
              <a:srgbClr val="80808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587" name="Line 35"/>
          <p:cNvSpPr>
            <a:spLocks noChangeShapeType="1"/>
          </p:cNvSpPr>
          <p:nvPr/>
        </p:nvSpPr>
        <p:spPr bwMode="auto">
          <a:xfrm>
            <a:off x="1547813" y="1916113"/>
            <a:ext cx="360362" cy="360362"/>
          </a:xfrm>
          <a:prstGeom prst="line">
            <a:avLst/>
          </a:prstGeom>
          <a:noFill/>
          <a:ln w="31750">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588" name="Line 36"/>
          <p:cNvSpPr>
            <a:spLocks noChangeShapeType="1"/>
          </p:cNvSpPr>
          <p:nvPr/>
        </p:nvSpPr>
        <p:spPr bwMode="auto">
          <a:xfrm flipV="1">
            <a:off x="1763713" y="2276475"/>
            <a:ext cx="144462" cy="288925"/>
          </a:xfrm>
          <a:prstGeom prst="line">
            <a:avLst/>
          </a:prstGeom>
          <a:noFill/>
          <a:ln w="31750">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589" name="Line 37"/>
          <p:cNvSpPr>
            <a:spLocks noChangeShapeType="1"/>
          </p:cNvSpPr>
          <p:nvPr/>
        </p:nvSpPr>
        <p:spPr bwMode="auto">
          <a:xfrm flipV="1">
            <a:off x="1908175" y="2060575"/>
            <a:ext cx="431800" cy="215900"/>
          </a:xfrm>
          <a:prstGeom prst="line">
            <a:avLst/>
          </a:prstGeom>
          <a:noFill/>
          <a:ln w="31750">
            <a:solidFill>
              <a:srgbClr val="808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590" name="Line 38"/>
          <p:cNvSpPr>
            <a:spLocks noChangeShapeType="1"/>
          </p:cNvSpPr>
          <p:nvPr/>
        </p:nvSpPr>
        <p:spPr bwMode="auto">
          <a:xfrm>
            <a:off x="5003800" y="1628775"/>
            <a:ext cx="504825" cy="360363"/>
          </a:xfrm>
          <a:prstGeom prst="line">
            <a:avLst/>
          </a:prstGeom>
          <a:noFill/>
          <a:ln w="31750">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591" name="Line 39"/>
          <p:cNvSpPr>
            <a:spLocks noChangeShapeType="1"/>
          </p:cNvSpPr>
          <p:nvPr/>
        </p:nvSpPr>
        <p:spPr bwMode="auto">
          <a:xfrm flipV="1">
            <a:off x="5076825" y="1989138"/>
            <a:ext cx="431800" cy="360362"/>
          </a:xfrm>
          <a:prstGeom prst="line">
            <a:avLst/>
          </a:prstGeom>
          <a:noFill/>
          <a:ln w="31750">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592" name="Line 40"/>
          <p:cNvSpPr>
            <a:spLocks noChangeShapeType="1"/>
          </p:cNvSpPr>
          <p:nvPr/>
        </p:nvSpPr>
        <p:spPr bwMode="auto">
          <a:xfrm flipV="1">
            <a:off x="5508625" y="1628775"/>
            <a:ext cx="792163" cy="360363"/>
          </a:xfrm>
          <a:prstGeom prst="line">
            <a:avLst/>
          </a:prstGeom>
          <a:noFill/>
          <a:ln w="31750">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593" name="Line 41"/>
          <p:cNvSpPr>
            <a:spLocks noChangeShapeType="1"/>
          </p:cNvSpPr>
          <p:nvPr/>
        </p:nvSpPr>
        <p:spPr bwMode="auto">
          <a:xfrm flipH="1">
            <a:off x="7308850" y="3500438"/>
            <a:ext cx="647700" cy="0"/>
          </a:xfrm>
          <a:prstGeom prst="line">
            <a:avLst/>
          </a:prstGeom>
          <a:noFill/>
          <a:ln w="31750">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594" name="Line 42"/>
          <p:cNvSpPr>
            <a:spLocks noChangeShapeType="1"/>
          </p:cNvSpPr>
          <p:nvPr/>
        </p:nvSpPr>
        <p:spPr bwMode="auto">
          <a:xfrm flipH="1">
            <a:off x="7308850" y="3860800"/>
            <a:ext cx="1008063" cy="863600"/>
          </a:xfrm>
          <a:prstGeom prst="line">
            <a:avLst/>
          </a:prstGeom>
          <a:noFill/>
          <a:ln w="34925">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595" name="AutoShape 43"/>
          <p:cNvSpPr>
            <a:spLocks noChangeArrowheads="1"/>
          </p:cNvSpPr>
          <p:nvPr/>
        </p:nvSpPr>
        <p:spPr bwMode="auto">
          <a:xfrm>
            <a:off x="7453313" y="2047875"/>
            <a:ext cx="1295400" cy="647700"/>
          </a:xfrm>
          <a:prstGeom prst="triangle">
            <a:avLst>
              <a:gd name="adj" fmla="val 50000"/>
            </a:avLst>
          </a:prstGeom>
          <a:solidFill>
            <a:srgbClr val="FFBE9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3596" name="Text Box 44"/>
          <p:cNvSpPr txBox="1">
            <a:spLocks noChangeArrowheads="1"/>
          </p:cNvSpPr>
          <p:nvPr/>
        </p:nvSpPr>
        <p:spPr bwMode="auto">
          <a:xfrm>
            <a:off x="7596188" y="2463800"/>
            <a:ext cx="1152525" cy="244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000" b="1"/>
              <a:t>Environment 5</a:t>
            </a:r>
          </a:p>
        </p:txBody>
      </p:sp>
      <p:sp>
        <p:nvSpPr>
          <p:cNvPr id="23597" name="Line 45"/>
          <p:cNvSpPr>
            <a:spLocks noChangeShapeType="1"/>
          </p:cNvSpPr>
          <p:nvPr/>
        </p:nvSpPr>
        <p:spPr bwMode="auto">
          <a:xfrm>
            <a:off x="6948488" y="2349500"/>
            <a:ext cx="863600" cy="0"/>
          </a:xfrm>
          <a:prstGeom prst="line">
            <a:avLst/>
          </a:prstGeom>
          <a:noFill/>
          <a:ln w="31750">
            <a:solidFill>
              <a:srgbClr val="808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598" name="Line 46"/>
          <p:cNvSpPr>
            <a:spLocks noChangeShapeType="1"/>
          </p:cNvSpPr>
          <p:nvPr/>
        </p:nvSpPr>
        <p:spPr bwMode="auto">
          <a:xfrm>
            <a:off x="7380288" y="2349500"/>
            <a:ext cx="0" cy="360363"/>
          </a:xfrm>
          <a:prstGeom prst="line">
            <a:avLst/>
          </a:prstGeom>
          <a:noFill/>
          <a:ln w="31750">
            <a:solidFill>
              <a:schemeClr val="bg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599" name="Line 47"/>
          <p:cNvSpPr>
            <a:spLocks noChangeShapeType="1"/>
          </p:cNvSpPr>
          <p:nvPr/>
        </p:nvSpPr>
        <p:spPr bwMode="auto">
          <a:xfrm flipH="1">
            <a:off x="5364163" y="2708275"/>
            <a:ext cx="2016125" cy="2233613"/>
          </a:xfrm>
          <a:prstGeom prst="line">
            <a:avLst/>
          </a:prstGeom>
          <a:noFill/>
          <a:ln w="47625">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600" name="Line 48"/>
          <p:cNvSpPr>
            <a:spLocks noChangeShapeType="1"/>
          </p:cNvSpPr>
          <p:nvPr/>
        </p:nvSpPr>
        <p:spPr bwMode="auto">
          <a:xfrm>
            <a:off x="3132138" y="4076700"/>
            <a:ext cx="792162" cy="865188"/>
          </a:xfrm>
          <a:prstGeom prst="line">
            <a:avLst/>
          </a:prstGeom>
          <a:noFill/>
          <a:ln w="111125">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601" name="Line 49"/>
          <p:cNvSpPr>
            <a:spLocks noChangeShapeType="1"/>
          </p:cNvSpPr>
          <p:nvPr/>
        </p:nvSpPr>
        <p:spPr bwMode="auto">
          <a:xfrm>
            <a:off x="5003800" y="4076700"/>
            <a:ext cx="0" cy="647700"/>
          </a:xfrm>
          <a:prstGeom prst="line">
            <a:avLst/>
          </a:prstGeom>
          <a:noFill/>
          <a:ln w="63500">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602" name="Line 50"/>
          <p:cNvSpPr>
            <a:spLocks noChangeShapeType="1"/>
          </p:cNvSpPr>
          <p:nvPr/>
        </p:nvSpPr>
        <p:spPr bwMode="auto">
          <a:xfrm flipH="1">
            <a:off x="5580063" y="3933825"/>
            <a:ext cx="1512887" cy="1366838"/>
          </a:xfrm>
          <a:prstGeom prst="line">
            <a:avLst/>
          </a:prstGeom>
          <a:noFill/>
          <a:ln w="73025">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603" name="Line 51"/>
          <p:cNvSpPr>
            <a:spLocks noChangeShapeType="1"/>
          </p:cNvSpPr>
          <p:nvPr/>
        </p:nvSpPr>
        <p:spPr bwMode="auto">
          <a:xfrm flipH="1">
            <a:off x="5651500" y="5373688"/>
            <a:ext cx="936625" cy="431800"/>
          </a:xfrm>
          <a:prstGeom prst="line">
            <a:avLst/>
          </a:prstGeom>
          <a:noFill/>
          <a:ln w="19050">
            <a:solidFill>
              <a:schemeClr val="bg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23604" name="Text Box 52"/>
          <p:cNvSpPr txBox="1">
            <a:spLocks noChangeArrowheads="1"/>
          </p:cNvSpPr>
          <p:nvPr/>
        </p:nvSpPr>
        <p:spPr bwMode="auto">
          <a:xfrm>
            <a:off x="323850" y="251936"/>
            <a:ext cx="8569325"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GB" sz="3200" b="1" dirty="0">
                <a:solidFill>
                  <a:srgbClr val="13552B"/>
                </a:solidFill>
              </a:rPr>
              <a:t>Hypertension as a complex, polygenic trait</a:t>
            </a:r>
          </a:p>
        </p:txBody>
      </p:sp>
      <p:sp>
        <p:nvSpPr>
          <p:cNvPr id="23605" name="Text Box 53"/>
          <p:cNvSpPr txBox="1">
            <a:spLocks noChangeArrowheads="1"/>
          </p:cNvSpPr>
          <p:nvPr/>
        </p:nvSpPr>
        <p:spPr bwMode="auto">
          <a:xfrm>
            <a:off x="3708400" y="5367338"/>
            <a:ext cx="1873250"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GB" b="1"/>
              <a:t>Hypertension</a:t>
            </a:r>
          </a:p>
        </p:txBody>
      </p:sp>
      <p:sp>
        <p:nvSpPr>
          <p:cNvPr id="3" name="TextBox 2"/>
          <p:cNvSpPr txBox="1"/>
          <p:nvPr/>
        </p:nvSpPr>
        <p:spPr>
          <a:xfrm>
            <a:off x="758935" y="6459144"/>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xmlns="" val="24259271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5576" y="1340768"/>
            <a:ext cx="7560840" cy="4166038"/>
          </a:xfrm>
          <a:prstGeom prst="rect">
            <a:avLst/>
          </a:prstGeom>
          <a:solidFill>
            <a:srgbClr val="008080"/>
          </a:solidFill>
          <a:ln>
            <a:noFill/>
          </a:ln>
          <a:effectLst/>
          <a:extLst/>
        </p:spPr>
      </p:pic>
      <p:sp>
        <p:nvSpPr>
          <p:cNvPr id="3" name="TextBox 2"/>
          <p:cNvSpPr txBox="1"/>
          <p:nvPr/>
        </p:nvSpPr>
        <p:spPr>
          <a:xfrm>
            <a:off x="1907704" y="1628800"/>
            <a:ext cx="1296144" cy="3416320"/>
          </a:xfrm>
          <a:prstGeom prst="rect">
            <a:avLst/>
          </a:prstGeom>
          <a:noFill/>
          <a:ln>
            <a:solidFill>
              <a:schemeClr val="accent2">
                <a:lumMod val="75000"/>
              </a:schemeClr>
            </a:solidFill>
          </a:ln>
        </p:spPr>
        <p:txBody>
          <a:bodyPr wrap="square" rtlCol="0">
            <a:spAutoFit/>
          </a:bodyPr>
          <a:lstStyle/>
          <a:p>
            <a:r>
              <a:rPr lang="en-US" dirty="0" smtClean="0"/>
              <a:t>GWAS</a:t>
            </a:r>
          </a:p>
          <a:p>
            <a:r>
              <a:rPr lang="en-US" dirty="0" smtClean="0"/>
              <a:t>significant</a:t>
            </a:r>
          </a:p>
          <a:p>
            <a:r>
              <a:rPr lang="en-US" dirty="0" smtClean="0"/>
              <a:t>Level</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4" name="TextBox 3"/>
          <p:cNvSpPr txBox="1"/>
          <p:nvPr/>
        </p:nvSpPr>
        <p:spPr>
          <a:xfrm>
            <a:off x="1043608" y="260648"/>
            <a:ext cx="6696744" cy="1077218"/>
          </a:xfrm>
          <a:prstGeom prst="rect">
            <a:avLst/>
          </a:prstGeom>
          <a:noFill/>
        </p:spPr>
        <p:txBody>
          <a:bodyPr wrap="square" rtlCol="0">
            <a:spAutoFit/>
          </a:bodyPr>
          <a:lstStyle/>
          <a:p>
            <a:pPr algn="ctr"/>
            <a:r>
              <a:rPr lang="en-US" sz="3200" b="1" dirty="0" smtClean="0">
                <a:solidFill>
                  <a:srgbClr val="13552B"/>
                </a:solidFill>
              </a:rPr>
              <a:t>How many hypertension loci? </a:t>
            </a:r>
          </a:p>
          <a:p>
            <a:pPr algn="ctr"/>
            <a:r>
              <a:rPr lang="en-US" sz="3200" b="1" dirty="0" smtClean="0">
                <a:solidFill>
                  <a:srgbClr val="13552B"/>
                </a:solidFill>
              </a:rPr>
              <a:t>Where are the known targets?</a:t>
            </a:r>
            <a:endParaRPr lang="en-US" sz="3200" b="1" dirty="0">
              <a:solidFill>
                <a:srgbClr val="13552B"/>
              </a:solidFill>
            </a:endParaRPr>
          </a:p>
        </p:txBody>
      </p:sp>
    </p:spTree>
    <p:extLst>
      <p:ext uri="{BB962C8B-B14F-4D97-AF65-F5344CB8AC3E}">
        <p14:creationId xmlns:p14="http://schemas.microsoft.com/office/powerpoint/2010/main" xmlns="" val="14930815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548680"/>
            <a:ext cx="8229600" cy="562074"/>
          </a:xfrm>
        </p:spPr>
        <p:txBody>
          <a:bodyPr>
            <a:normAutofit fontScale="90000"/>
          </a:bodyPr>
          <a:lstStyle/>
          <a:p>
            <a:r>
              <a:rPr lang="en-US" b="1" dirty="0" smtClean="0">
                <a:solidFill>
                  <a:srgbClr val="13552B"/>
                </a:solidFill>
              </a:rPr>
              <a:t>Missing Heritability</a:t>
            </a:r>
            <a:endParaRPr lang="en-US" b="1" dirty="0">
              <a:solidFill>
                <a:srgbClr val="13552B"/>
              </a:solidFill>
            </a:endParaRPr>
          </a:p>
        </p:txBody>
      </p:sp>
      <p:graphicFrame>
        <p:nvGraphicFramePr>
          <p:cNvPr id="4" name="Content Placeholder 6"/>
          <p:cNvGraphicFramePr>
            <a:graphicFrameLocks noGrp="1"/>
          </p:cNvGraphicFramePr>
          <p:nvPr>
            <p:ph idx="1"/>
            <p:extLst>
              <p:ext uri="{D42A27DB-BD31-4B8C-83A1-F6EECF244321}">
                <p14:modId xmlns:p14="http://schemas.microsoft.com/office/powerpoint/2010/main" xmlns="" val="2877637732"/>
              </p:ext>
            </p:extLst>
          </p:nvPr>
        </p:nvGraphicFramePr>
        <p:xfrm>
          <a:off x="539552" y="1484784"/>
          <a:ext cx="8229600" cy="39211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13601594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339752" y="1676081"/>
            <a:ext cx="1800200" cy="1296144"/>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r>
              <a:rPr lang="en-AU" sz="2400" b="1" dirty="0" smtClean="0">
                <a:solidFill>
                  <a:srgbClr val="FFFFFF"/>
                </a:solidFill>
              </a:rPr>
              <a:t>Genetic variation</a:t>
            </a:r>
          </a:p>
          <a:p>
            <a:pPr algn="ctr"/>
            <a:r>
              <a:rPr lang="en-AU" sz="2000" b="1" dirty="0" smtClean="0">
                <a:solidFill>
                  <a:srgbClr val="FFFFFF"/>
                </a:solidFill>
              </a:rPr>
              <a:t>(</a:t>
            </a:r>
            <a:r>
              <a:rPr lang="en-AU" sz="2000" b="1" dirty="0" err="1" smtClean="0">
                <a:solidFill>
                  <a:srgbClr val="FFFFFF"/>
                </a:solidFill>
              </a:rPr>
              <a:t>large,small</a:t>
            </a:r>
            <a:r>
              <a:rPr lang="en-AU" sz="2000" b="1" dirty="0" smtClean="0">
                <a:solidFill>
                  <a:srgbClr val="FFFFFF"/>
                </a:solidFill>
              </a:rPr>
              <a:t>)</a:t>
            </a:r>
            <a:endParaRPr lang="en-AU" sz="2000" b="1" dirty="0">
              <a:solidFill>
                <a:srgbClr val="FFFFFF"/>
              </a:solidFill>
            </a:endParaRPr>
          </a:p>
        </p:txBody>
      </p:sp>
      <p:sp>
        <p:nvSpPr>
          <p:cNvPr id="6" name="Rectangle 5"/>
          <p:cNvSpPr/>
          <p:nvPr/>
        </p:nvSpPr>
        <p:spPr>
          <a:xfrm>
            <a:off x="4982586" y="3861048"/>
            <a:ext cx="1893669" cy="1296144"/>
          </a:xfrm>
          <a:prstGeom prst="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AU" sz="2100" b="1" dirty="0" smtClean="0">
                <a:solidFill>
                  <a:srgbClr val="FFFFFF"/>
                </a:solidFill>
              </a:rPr>
              <a:t>Blood</a:t>
            </a:r>
          </a:p>
          <a:p>
            <a:pPr algn="ctr"/>
            <a:r>
              <a:rPr lang="en-AU" sz="2100" b="1" dirty="0" smtClean="0">
                <a:solidFill>
                  <a:srgbClr val="FFFFFF"/>
                </a:solidFill>
              </a:rPr>
              <a:t>Pressure</a:t>
            </a:r>
            <a:endParaRPr lang="en-AU" sz="2100" b="1" dirty="0">
              <a:solidFill>
                <a:srgbClr val="FFFFFF"/>
              </a:solidFill>
            </a:endParaRPr>
          </a:p>
        </p:txBody>
      </p:sp>
      <p:sp>
        <p:nvSpPr>
          <p:cNvPr id="7" name="Rectangle 6"/>
          <p:cNvSpPr/>
          <p:nvPr/>
        </p:nvSpPr>
        <p:spPr>
          <a:xfrm>
            <a:off x="4982586" y="1678175"/>
            <a:ext cx="1893669" cy="129614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en-AU" sz="2100" b="1" dirty="0" smtClean="0">
                <a:solidFill>
                  <a:srgbClr val="FFFFFF"/>
                </a:solidFill>
              </a:rPr>
              <a:t>Epigenetic processes </a:t>
            </a:r>
          </a:p>
          <a:p>
            <a:pPr algn="ctr"/>
            <a:r>
              <a:rPr lang="en-AU" sz="2100" b="1" dirty="0" smtClean="0">
                <a:solidFill>
                  <a:srgbClr val="FFFFFF"/>
                </a:solidFill>
              </a:rPr>
              <a:t>(noncoding, methylation)</a:t>
            </a:r>
            <a:endParaRPr lang="en-AU" sz="2100" b="1" dirty="0">
              <a:solidFill>
                <a:srgbClr val="FFFFFF"/>
              </a:solidFill>
            </a:endParaRPr>
          </a:p>
        </p:txBody>
      </p:sp>
      <p:sp>
        <p:nvSpPr>
          <p:cNvPr id="8" name="Rectangle 7"/>
          <p:cNvSpPr/>
          <p:nvPr/>
        </p:nvSpPr>
        <p:spPr>
          <a:xfrm>
            <a:off x="2339752" y="3861048"/>
            <a:ext cx="1800783" cy="1296144"/>
          </a:xfrm>
          <a:prstGeom prst="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en-AU" sz="2400" b="1" dirty="0" smtClean="0">
                <a:solidFill>
                  <a:srgbClr val="FFFFFF"/>
                </a:solidFill>
              </a:rPr>
              <a:t>Gene expression</a:t>
            </a:r>
            <a:endParaRPr lang="en-AU" sz="2400" b="1" dirty="0">
              <a:solidFill>
                <a:srgbClr val="FFFFFF"/>
              </a:solidFill>
            </a:endParaRPr>
          </a:p>
        </p:txBody>
      </p:sp>
      <p:sp>
        <p:nvSpPr>
          <p:cNvPr id="23" name="Right Arrow 22"/>
          <p:cNvSpPr/>
          <p:nvPr/>
        </p:nvSpPr>
        <p:spPr>
          <a:xfrm>
            <a:off x="4403612" y="2261286"/>
            <a:ext cx="432048" cy="216024"/>
          </a:xfrm>
          <a:prstGeom prst="rightArrow">
            <a:avLst>
              <a:gd name="adj1" fmla="val 34176"/>
              <a:gd name="adj2" fmla="val 101427"/>
            </a:avLst>
          </a:prstGeom>
          <a:solidFill>
            <a:schemeClr val="bg2">
              <a:lumMod val="25000"/>
            </a:schemeClr>
          </a:solidFill>
          <a:ln>
            <a:solidFill>
              <a:schemeClr val="bg2">
                <a:lumMod val="2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000"/>
          </a:p>
        </p:txBody>
      </p:sp>
      <p:sp>
        <p:nvSpPr>
          <p:cNvPr id="27" name="Left-Right Arrow 26"/>
          <p:cNvSpPr/>
          <p:nvPr/>
        </p:nvSpPr>
        <p:spPr>
          <a:xfrm rot="19568990">
            <a:off x="4109395" y="3209906"/>
            <a:ext cx="919198" cy="240948"/>
          </a:xfrm>
          <a:prstGeom prst="leftRightArrow">
            <a:avLst>
              <a:gd name="adj1" fmla="val 24406"/>
              <a:gd name="adj2" fmla="val 70307"/>
            </a:avLst>
          </a:prstGeom>
          <a:solidFill>
            <a:schemeClr val="bg2">
              <a:lumMod val="25000"/>
            </a:schemeClr>
          </a:solidFill>
          <a:ln>
            <a:solidFill>
              <a:schemeClr val="bg2">
                <a:lumMod val="25000"/>
              </a:schemeClr>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000"/>
          </a:p>
        </p:txBody>
      </p:sp>
      <p:sp>
        <p:nvSpPr>
          <p:cNvPr id="28" name="Left-Right Arrow 27"/>
          <p:cNvSpPr/>
          <p:nvPr/>
        </p:nvSpPr>
        <p:spPr>
          <a:xfrm rot="16200000">
            <a:off x="5718003" y="3239446"/>
            <a:ext cx="534238" cy="276917"/>
          </a:xfrm>
          <a:prstGeom prst="leftRightArrow">
            <a:avLst>
              <a:gd name="adj1" fmla="val 26305"/>
              <a:gd name="adj2" fmla="val 46319"/>
            </a:avLst>
          </a:prstGeom>
          <a:solidFill>
            <a:schemeClr val="bg2">
              <a:lumMod val="25000"/>
            </a:schemeClr>
          </a:solidFill>
          <a:ln>
            <a:solidFill>
              <a:schemeClr val="bg2">
                <a:lumMod val="2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000"/>
          </a:p>
        </p:txBody>
      </p:sp>
      <p:sp>
        <p:nvSpPr>
          <p:cNvPr id="29" name="Right Arrow 28"/>
          <p:cNvSpPr/>
          <p:nvPr/>
        </p:nvSpPr>
        <p:spPr>
          <a:xfrm rot="5400000">
            <a:off x="3127932" y="3269892"/>
            <a:ext cx="432048" cy="216024"/>
          </a:xfrm>
          <a:prstGeom prst="rightArrow">
            <a:avLst>
              <a:gd name="adj1" fmla="val 34176"/>
              <a:gd name="adj2" fmla="val 101427"/>
            </a:avLst>
          </a:prstGeom>
          <a:solidFill>
            <a:schemeClr val="bg2">
              <a:lumMod val="25000"/>
            </a:schemeClr>
          </a:solidFill>
          <a:ln>
            <a:solidFill>
              <a:schemeClr val="bg2">
                <a:lumMod val="2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000"/>
          </a:p>
        </p:txBody>
      </p:sp>
      <p:sp>
        <p:nvSpPr>
          <p:cNvPr id="30" name="Right Arrow 29"/>
          <p:cNvSpPr/>
          <p:nvPr/>
        </p:nvSpPr>
        <p:spPr>
          <a:xfrm rot="2344563">
            <a:off x="4173256" y="3246069"/>
            <a:ext cx="814532" cy="158384"/>
          </a:xfrm>
          <a:prstGeom prst="rightArrow">
            <a:avLst>
              <a:gd name="adj1" fmla="val 34176"/>
              <a:gd name="adj2" fmla="val 108163"/>
            </a:avLst>
          </a:prstGeom>
          <a:solidFill>
            <a:schemeClr val="bg2">
              <a:lumMod val="25000"/>
            </a:schemeClr>
          </a:solidFill>
          <a:ln>
            <a:solidFill>
              <a:schemeClr val="bg2">
                <a:lumMod val="2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000"/>
          </a:p>
        </p:txBody>
      </p:sp>
      <p:sp>
        <p:nvSpPr>
          <p:cNvPr id="32" name="Left-Right Arrow 31"/>
          <p:cNvSpPr/>
          <p:nvPr/>
        </p:nvSpPr>
        <p:spPr>
          <a:xfrm>
            <a:off x="4328781" y="4370661"/>
            <a:ext cx="534238" cy="276917"/>
          </a:xfrm>
          <a:prstGeom prst="leftRightArrow">
            <a:avLst>
              <a:gd name="adj1" fmla="val 26305"/>
              <a:gd name="adj2" fmla="val 46319"/>
            </a:avLst>
          </a:prstGeom>
          <a:solidFill>
            <a:schemeClr val="bg2">
              <a:lumMod val="25000"/>
            </a:schemeClr>
          </a:solidFill>
          <a:ln>
            <a:solidFill>
              <a:schemeClr val="bg2">
                <a:lumMod val="2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000"/>
          </a:p>
        </p:txBody>
      </p:sp>
      <p:sp>
        <p:nvSpPr>
          <p:cNvPr id="2" name="TextBox 1"/>
          <p:cNvSpPr txBox="1"/>
          <p:nvPr/>
        </p:nvSpPr>
        <p:spPr>
          <a:xfrm>
            <a:off x="2483768" y="332656"/>
            <a:ext cx="4395805" cy="707886"/>
          </a:xfrm>
          <a:prstGeom prst="rect">
            <a:avLst/>
          </a:prstGeom>
          <a:noFill/>
        </p:spPr>
        <p:txBody>
          <a:bodyPr wrap="none" rtlCol="0">
            <a:spAutoFit/>
          </a:bodyPr>
          <a:lstStyle/>
          <a:p>
            <a:r>
              <a:rPr lang="en-US" sz="4000" b="1" dirty="0" smtClean="0">
                <a:solidFill>
                  <a:srgbClr val="13552B"/>
                </a:solidFill>
              </a:rPr>
              <a:t>The new genetics</a:t>
            </a:r>
            <a:endParaRPr lang="en-US" sz="4000" b="1" dirty="0">
              <a:solidFill>
                <a:srgbClr val="13552B"/>
              </a:solidFill>
            </a:endParaRPr>
          </a:p>
        </p:txBody>
      </p:sp>
    </p:spTree>
    <p:extLst>
      <p:ext uri="{BB962C8B-B14F-4D97-AF65-F5344CB8AC3E}">
        <p14:creationId xmlns:p14="http://schemas.microsoft.com/office/powerpoint/2010/main" xmlns="" val="16399395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91140" name="Rectangle 4"/>
          <p:cNvSpPr>
            <a:spLocks noGrp="1" noChangeArrowheads="1"/>
          </p:cNvSpPr>
          <p:nvPr>
            <p:ph type="title"/>
          </p:nvPr>
        </p:nvSpPr>
        <p:spPr/>
        <p:txBody>
          <a:bodyPr/>
          <a:lstStyle/>
          <a:p>
            <a:pPr algn="ctr"/>
            <a:r>
              <a:rPr lang="en-GB" b="1" dirty="0">
                <a:solidFill>
                  <a:srgbClr val="13552B"/>
                </a:solidFill>
              </a:rPr>
              <a:t>Regions of CNV in the </a:t>
            </a:r>
            <a:r>
              <a:rPr lang="en-GB" b="1" dirty="0" smtClean="0">
                <a:solidFill>
                  <a:srgbClr val="13552B"/>
                </a:solidFill>
              </a:rPr>
              <a:t>Hypertensive Rat associated with Hypertension</a:t>
            </a:r>
            <a:endParaRPr lang="en-US" b="1" dirty="0">
              <a:solidFill>
                <a:srgbClr val="13552B"/>
              </a:solidFill>
            </a:endParaRPr>
          </a:p>
        </p:txBody>
      </p:sp>
      <p:grpSp>
        <p:nvGrpSpPr>
          <p:cNvPr id="91704" name="Group 568"/>
          <p:cNvGrpSpPr>
            <a:grpSpLocks/>
          </p:cNvGrpSpPr>
          <p:nvPr/>
        </p:nvGrpSpPr>
        <p:grpSpPr bwMode="auto">
          <a:xfrm>
            <a:off x="171450" y="1844675"/>
            <a:ext cx="8793163" cy="2559050"/>
            <a:chOff x="221" y="1162"/>
            <a:chExt cx="5539" cy="1612"/>
          </a:xfrm>
        </p:grpSpPr>
        <p:sp>
          <p:nvSpPr>
            <p:cNvPr id="91705" name="AutoShape 569"/>
            <p:cNvSpPr>
              <a:spLocks noChangeAspect="1" noChangeArrowheads="1" noTextEdit="1"/>
            </p:cNvSpPr>
            <p:nvPr/>
          </p:nvSpPr>
          <p:spPr bwMode="auto">
            <a:xfrm>
              <a:off x="221" y="1162"/>
              <a:ext cx="5539" cy="16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nvGrpSpPr>
            <p:cNvPr id="91706" name="Group 570"/>
            <p:cNvGrpSpPr>
              <a:grpSpLocks/>
            </p:cNvGrpSpPr>
            <p:nvPr/>
          </p:nvGrpSpPr>
          <p:grpSpPr bwMode="auto">
            <a:xfrm>
              <a:off x="336" y="1162"/>
              <a:ext cx="5415" cy="1604"/>
              <a:chOff x="336" y="1162"/>
              <a:chExt cx="5415" cy="1604"/>
            </a:xfrm>
          </p:grpSpPr>
          <p:pic>
            <p:nvPicPr>
              <p:cNvPr id="91707" name="Picture 57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6" y="1162"/>
                <a:ext cx="128"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08" name="Picture 57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3"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09" name="Picture 57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70"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10" name="Picture 57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136" y="1162"/>
                <a:ext cx="116"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11" name="Picture 575"/>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391" y="1162"/>
                <a:ext cx="122"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12" name="Picture 576"/>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652" y="1162"/>
                <a:ext cx="116"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13" name="Picture 577"/>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1907" y="1162"/>
                <a:ext cx="128"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14" name="Picture 578"/>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2174"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15" name="Picture 579"/>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2442"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16" name="Picture 580"/>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2708"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17" name="Picture 581"/>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2975" y="1162"/>
                <a:ext cx="121"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18" name="Picture 582"/>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3236" y="1162"/>
                <a:ext cx="115"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19" name="Picture 583"/>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3492"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20" name="Picture 584"/>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3759" y="1162"/>
                <a:ext cx="120"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21" name="Picture 585"/>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4018" y="1162"/>
                <a:ext cx="133"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22" name="Picture 586"/>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4290" y="1162"/>
                <a:ext cx="132"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23" name="Picture 587"/>
              <p:cNvPicPr>
                <a:picLocks noChangeAspect="1" noChangeArrowheads="1"/>
              </p:cNvPicPr>
              <p:nvPr/>
            </p:nvPicPr>
            <p:blipFill>
              <a:blip r:embed="rId19" cstate="print">
                <a:extLst>
                  <a:ext uri="{28A0092B-C50C-407E-A947-70E740481C1C}">
                    <a14:useLocalDpi xmlns:a14="http://schemas.microsoft.com/office/drawing/2010/main" xmlns="" val="0"/>
                  </a:ext>
                </a:extLst>
              </a:blip>
              <a:srcRect/>
              <a:stretch>
                <a:fillRect/>
              </a:stretch>
            </p:blipFill>
            <p:spPr bwMode="auto">
              <a:xfrm>
                <a:off x="4563"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24" name="Picture 588"/>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830"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25" name="Picture 589"/>
              <p:cNvPicPr>
                <a:picLocks noChangeAspect="1" noChangeArrowheads="1"/>
              </p:cNvPicPr>
              <p:nvPr/>
            </p:nvPicPr>
            <p:blipFill>
              <a:blip r:embed="rId21" cstate="print">
                <a:extLst>
                  <a:ext uri="{28A0092B-C50C-407E-A947-70E740481C1C}">
                    <a14:useLocalDpi xmlns:a14="http://schemas.microsoft.com/office/drawing/2010/main" xmlns="" val="0"/>
                  </a:ext>
                </a:extLst>
              </a:blip>
              <a:srcRect/>
              <a:stretch>
                <a:fillRect/>
              </a:stretch>
            </p:blipFill>
            <p:spPr bwMode="auto">
              <a:xfrm>
                <a:off x="5096" y="1162"/>
                <a:ext cx="133"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26" name="Picture 590"/>
              <p:cNvPicPr>
                <a:picLocks noChangeAspect="1" noChangeArrowheads="1"/>
              </p:cNvPicPr>
              <p:nvPr/>
            </p:nvPicPr>
            <p:blipFill>
              <a:blip r:embed="rId22" cstate="print">
                <a:extLst>
                  <a:ext uri="{28A0092B-C50C-407E-A947-70E740481C1C}">
                    <a14:useLocalDpi xmlns:a14="http://schemas.microsoft.com/office/drawing/2010/main" xmlns="" val="0"/>
                  </a:ext>
                </a:extLst>
              </a:blip>
              <a:srcRect/>
              <a:stretch>
                <a:fillRect/>
              </a:stretch>
            </p:blipFill>
            <p:spPr bwMode="auto">
              <a:xfrm>
                <a:off x="5368" y="1162"/>
                <a:ext cx="128"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27" name="Picture 591"/>
              <p:cNvPicPr>
                <a:picLocks noChangeAspect="1" noChangeArrowheads="1"/>
              </p:cNvPicPr>
              <p:nvPr/>
            </p:nvPicPr>
            <p:blipFill>
              <a:blip r:embed="rId23" cstate="print">
                <a:extLst>
                  <a:ext uri="{28A0092B-C50C-407E-A947-70E740481C1C}">
                    <a14:useLocalDpi xmlns:a14="http://schemas.microsoft.com/office/drawing/2010/main" xmlns="" val="0"/>
                  </a:ext>
                </a:extLst>
              </a:blip>
              <a:srcRect/>
              <a:stretch>
                <a:fillRect/>
              </a:stretch>
            </p:blipFill>
            <p:spPr bwMode="auto">
              <a:xfrm>
                <a:off x="5637" y="1162"/>
                <a:ext cx="114"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91728" name="Group 592"/>
            <p:cNvGrpSpPr>
              <a:grpSpLocks/>
            </p:cNvGrpSpPr>
            <p:nvPr/>
          </p:nvGrpSpPr>
          <p:grpSpPr bwMode="auto">
            <a:xfrm>
              <a:off x="229" y="2231"/>
              <a:ext cx="138" cy="90"/>
              <a:chOff x="229" y="2231"/>
              <a:chExt cx="138" cy="90"/>
            </a:xfrm>
          </p:grpSpPr>
          <p:sp>
            <p:nvSpPr>
              <p:cNvPr id="91729" name="Freeform 593"/>
              <p:cNvSpPr>
                <a:spLocks/>
              </p:cNvSpPr>
              <p:nvPr/>
            </p:nvSpPr>
            <p:spPr bwMode="auto">
              <a:xfrm>
                <a:off x="229" y="2231"/>
                <a:ext cx="138" cy="90"/>
              </a:xfrm>
              <a:custGeom>
                <a:avLst/>
                <a:gdLst>
                  <a:gd name="T0" fmla="*/ 103 w 138"/>
                  <a:gd name="T1" fmla="*/ 0 h 90"/>
                  <a:gd name="T2" fmla="*/ 103 w 138"/>
                  <a:gd name="T3" fmla="*/ 23 h 90"/>
                  <a:gd name="T4" fmla="*/ 0 w 138"/>
                  <a:gd name="T5" fmla="*/ 23 h 90"/>
                  <a:gd name="T6" fmla="*/ 0 w 138"/>
                  <a:gd name="T7" fmla="*/ 68 h 90"/>
                  <a:gd name="T8" fmla="*/ 103 w 138"/>
                  <a:gd name="T9" fmla="*/ 68 h 90"/>
                  <a:gd name="T10" fmla="*/ 103 w 138"/>
                  <a:gd name="T11" fmla="*/ 90 h 90"/>
                  <a:gd name="T12" fmla="*/ 138 w 138"/>
                  <a:gd name="T13" fmla="*/ 45 h 90"/>
                  <a:gd name="T14" fmla="*/ 103 w 138"/>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0">
                    <a:moveTo>
                      <a:pt x="103" y="0"/>
                    </a:moveTo>
                    <a:lnTo>
                      <a:pt x="103" y="23"/>
                    </a:lnTo>
                    <a:lnTo>
                      <a:pt x="0" y="23"/>
                    </a:lnTo>
                    <a:lnTo>
                      <a:pt x="0" y="68"/>
                    </a:lnTo>
                    <a:lnTo>
                      <a:pt x="103" y="68"/>
                    </a:lnTo>
                    <a:lnTo>
                      <a:pt x="103" y="90"/>
                    </a:lnTo>
                    <a:lnTo>
                      <a:pt x="138" y="45"/>
                    </a:lnTo>
                    <a:lnTo>
                      <a:pt x="103" y="0"/>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730" name="Freeform 594"/>
              <p:cNvSpPr>
                <a:spLocks/>
              </p:cNvSpPr>
              <p:nvPr/>
            </p:nvSpPr>
            <p:spPr bwMode="auto">
              <a:xfrm>
                <a:off x="229" y="2231"/>
                <a:ext cx="138" cy="90"/>
              </a:xfrm>
              <a:custGeom>
                <a:avLst/>
                <a:gdLst>
                  <a:gd name="T0" fmla="*/ 103 w 138"/>
                  <a:gd name="T1" fmla="*/ 0 h 90"/>
                  <a:gd name="T2" fmla="*/ 103 w 138"/>
                  <a:gd name="T3" fmla="*/ 23 h 90"/>
                  <a:gd name="T4" fmla="*/ 0 w 138"/>
                  <a:gd name="T5" fmla="*/ 23 h 90"/>
                  <a:gd name="T6" fmla="*/ 0 w 138"/>
                  <a:gd name="T7" fmla="*/ 68 h 90"/>
                  <a:gd name="T8" fmla="*/ 103 w 138"/>
                  <a:gd name="T9" fmla="*/ 68 h 90"/>
                  <a:gd name="T10" fmla="*/ 103 w 138"/>
                  <a:gd name="T11" fmla="*/ 90 h 90"/>
                  <a:gd name="T12" fmla="*/ 138 w 138"/>
                  <a:gd name="T13" fmla="*/ 45 h 90"/>
                  <a:gd name="T14" fmla="*/ 103 w 138"/>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0">
                    <a:moveTo>
                      <a:pt x="103" y="0"/>
                    </a:moveTo>
                    <a:lnTo>
                      <a:pt x="103" y="23"/>
                    </a:lnTo>
                    <a:lnTo>
                      <a:pt x="0" y="23"/>
                    </a:lnTo>
                    <a:lnTo>
                      <a:pt x="0" y="68"/>
                    </a:lnTo>
                    <a:lnTo>
                      <a:pt x="103" y="68"/>
                    </a:lnTo>
                    <a:lnTo>
                      <a:pt x="103" y="90"/>
                    </a:lnTo>
                    <a:lnTo>
                      <a:pt x="138" y="45"/>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731" name="Group 595"/>
            <p:cNvGrpSpPr>
              <a:grpSpLocks/>
            </p:cNvGrpSpPr>
            <p:nvPr/>
          </p:nvGrpSpPr>
          <p:grpSpPr bwMode="auto">
            <a:xfrm>
              <a:off x="229" y="1831"/>
              <a:ext cx="138" cy="89"/>
              <a:chOff x="229" y="1831"/>
              <a:chExt cx="138" cy="89"/>
            </a:xfrm>
          </p:grpSpPr>
          <p:sp>
            <p:nvSpPr>
              <p:cNvPr id="91732" name="Freeform 596"/>
              <p:cNvSpPr>
                <a:spLocks/>
              </p:cNvSpPr>
              <p:nvPr/>
            </p:nvSpPr>
            <p:spPr bwMode="auto">
              <a:xfrm>
                <a:off x="229" y="1831"/>
                <a:ext cx="138" cy="89"/>
              </a:xfrm>
              <a:custGeom>
                <a:avLst/>
                <a:gdLst>
                  <a:gd name="T0" fmla="*/ 103 w 138"/>
                  <a:gd name="T1" fmla="*/ 0 h 89"/>
                  <a:gd name="T2" fmla="*/ 103 w 138"/>
                  <a:gd name="T3" fmla="*/ 22 h 89"/>
                  <a:gd name="T4" fmla="*/ 0 w 138"/>
                  <a:gd name="T5" fmla="*/ 22 h 89"/>
                  <a:gd name="T6" fmla="*/ 0 w 138"/>
                  <a:gd name="T7" fmla="*/ 67 h 89"/>
                  <a:gd name="T8" fmla="*/ 103 w 138"/>
                  <a:gd name="T9" fmla="*/ 67 h 89"/>
                  <a:gd name="T10" fmla="*/ 103 w 138"/>
                  <a:gd name="T11" fmla="*/ 89 h 89"/>
                  <a:gd name="T12" fmla="*/ 138 w 138"/>
                  <a:gd name="T13" fmla="*/ 44 h 89"/>
                  <a:gd name="T14" fmla="*/ 103 w 138"/>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89">
                    <a:moveTo>
                      <a:pt x="103" y="0"/>
                    </a:moveTo>
                    <a:lnTo>
                      <a:pt x="103" y="22"/>
                    </a:lnTo>
                    <a:lnTo>
                      <a:pt x="0" y="22"/>
                    </a:lnTo>
                    <a:lnTo>
                      <a:pt x="0" y="67"/>
                    </a:lnTo>
                    <a:lnTo>
                      <a:pt x="103" y="67"/>
                    </a:lnTo>
                    <a:lnTo>
                      <a:pt x="103" y="89"/>
                    </a:lnTo>
                    <a:lnTo>
                      <a:pt x="138" y="44"/>
                    </a:lnTo>
                    <a:lnTo>
                      <a:pt x="103" y="0"/>
                    </a:lnTo>
                    <a:close/>
                  </a:path>
                </a:pathLst>
              </a:cu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733" name="Freeform 597"/>
              <p:cNvSpPr>
                <a:spLocks/>
              </p:cNvSpPr>
              <p:nvPr/>
            </p:nvSpPr>
            <p:spPr bwMode="auto">
              <a:xfrm>
                <a:off x="229" y="1831"/>
                <a:ext cx="138" cy="89"/>
              </a:xfrm>
              <a:custGeom>
                <a:avLst/>
                <a:gdLst>
                  <a:gd name="T0" fmla="*/ 103 w 138"/>
                  <a:gd name="T1" fmla="*/ 0 h 89"/>
                  <a:gd name="T2" fmla="*/ 103 w 138"/>
                  <a:gd name="T3" fmla="*/ 22 h 89"/>
                  <a:gd name="T4" fmla="*/ 0 w 138"/>
                  <a:gd name="T5" fmla="*/ 22 h 89"/>
                  <a:gd name="T6" fmla="*/ 0 w 138"/>
                  <a:gd name="T7" fmla="*/ 67 h 89"/>
                  <a:gd name="T8" fmla="*/ 103 w 138"/>
                  <a:gd name="T9" fmla="*/ 67 h 89"/>
                  <a:gd name="T10" fmla="*/ 103 w 138"/>
                  <a:gd name="T11" fmla="*/ 89 h 89"/>
                  <a:gd name="T12" fmla="*/ 138 w 138"/>
                  <a:gd name="T13" fmla="*/ 44 h 89"/>
                  <a:gd name="T14" fmla="*/ 103 w 138"/>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89">
                    <a:moveTo>
                      <a:pt x="103" y="0"/>
                    </a:moveTo>
                    <a:lnTo>
                      <a:pt x="103" y="22"/>
                    </a:lnTo>
                    <a:lnTo>
                      <a:pt x="0" y="22"/>
                    </a:lnTo>
                    <a:lnTo>
                      <a:pt x="0" y="67"/>
                    </a:lnTo>
                    <a:lnTo>
                      <a:pt x="103" y="67"/>
                    </a:lnTo>
                    <a:lnTo>
                      <a:pt x="103" y="89"/>
                    </a:lnTo>
                    <a:lnTo>
                      <a:pt x="138" y="44"/>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734" name="Group 598"/>
            <p:cNvGrpSpPr>
              <a:grpSpLocks/>
            </p:cNvGrpSpPr>
            <p:nvPr/>
          </p:nvGrpSpPr>
          <p:grpSpPr bwMode="auto">
            <a:xfrm>
              <a:off x="223" y="1660"/>
              <a:ext cx="138" cy="89"/>
              <a:chOff x="223" y="1660"/>
              <a:chExt cx="138" cy="89"/>
            </a:xfrm>
          </p:grpSpPr>
          <p:sp>
            <p:nvSpPr>
              <p:cNvPr id="91735" name="Freeform 599"/>
              <p:cNvSpPr>
                <a:spLocks/>
              </p:cNvSpPr>
              <p:nvPr/>
            </p:nvSpPr>
            <p:spPr bwMode="auto">
              <a:xfrm>
                <a:off x="223" y="1660"/>
                <a:ext cx="138" cy="89"/>
              </a:xfrm>
              <a:custGeom>
                <a:avLst/>
                <a:gdLst>
                  <a:gd name="T0" fmla="*/ 103 w 138"/>
                  <a:gd name="T1" fmla="*/ 0 h 89"/>
                  <a:gd name="T2" fmla="*/ 103 w 138"/>
                  <a:gd name="T3" fmla="*/ 22 h 89"/>
                  <a:gd name="T4" fmla="*/ 0 w 138"/>
                  <a:gd name="T5" fmla="*/ 22 h 89"/>
                  <a:gd name="T6" fmla="*/ 0 w 138"/>
                  <a:gd name="T7" fmla="*/ 67 h 89"/>
                  <a:gd name="T8" fmla="*/ 103 w 138"/>
                  <a:gd name="T9" fmla="*/ 67 h 89"/>
                  <a:gd name="T10" fmla="*/ 103 w 138"/>
                  <a:gd name="T11" fmla="*/ 89 h 89"/>
                  <a:gd name="T12" fmla="*/ 138 w 138"/>
                  <a:gd name="T13" fmla="*/ 44 h 89"/>
                  <a:gd name="T14" fmla="*/ 103 w 138"/>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89">
                    <a:moveTo>
                      <a:pt x="103" y="0"/>
                    </a:moveTo>
                    <a:lnTo>
                      <a:pt x="103" y="22"/>
                    </a:lnTo>
                    <a:lnTo>
                      <a:pt x="0" y="22"/>
                    </a:lnTo>
                    <a:lnTo>
                      <a:pt x="0" y="67"/>
                    </a:lnTo>
                    <a:lnTo>
                      <a:pt x="103" y="67"/>
                    </a:lnTo>
                    <a:lnTo>
                      <a:pt x="103" y="89"/>
                    </a:lnTo>
                    <a:lnTo>
                      <a:pt x="138" y="44"/>
                    </a:lnTo>
                    <a:lnTo>
                      <a:pt x="103" y="0"/>
                    </a:lnTo>
                    <a:close/>
                  </a:path>
                </a:pathLst>
              </a:cu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736" name="Freeform 600"/>
              <p:cNvSpPr>
                <a:spLocks/>
              </p:cNvSpPr>
              <p:nvPr/>
            </p:nvSpPr>
            <p:spPr bwMode="auto">
              <a:xfrm>
                <a:off x="223" y="1660"/>
                <a:ext cx="138" cy="89"/>
              </a:xfrm>
              <a:custGeom>
                <a:avLst/>
                <a:gdLst>
                  <a:gd name="T0" fmla="*/ 103 w 138"/>
                  <a:gd name="T1" fmla="*/ 0 h 89"/>
                  <a:gd name="T2" fmla="*/ 103 w 138"/>
                  <a:gd name="T3" fmla="*/ 22 h 89"/>
                  <a:gd name="T4" fmla="*/ 0 w 138"/>
                  <a:gd name="T5" fmla="*/ 22 h 89"/>
                  <a:gd name="T6" fmla="*/ 0 w 138"/>
                  <a:gd name="T7" fmla="*/ 67 h 89"/>
                  <a:gd name="T8" fmla="*/ 103 w 138"/>
                  <a:gd name="T9" fmla="*/ 67 h 89"/>
                  <a:gd name="T10" fmla="*/ 103 w 138"/>
                  <a:gd name="T11" fmla="*/ 89 h 89"/>
                  <a:gd name="T12" fmla="*/ 138 w 138"/>
                  <a:gd name="T13" fmla="*/ 44 h 89"/>
                  <a:gd name="T14" fmla="*/ 103 w 138"/>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89">
                    <a:moveTo>
                      <a:pt x="103" y="0"/>
                    </a:moveTo>
                    <a:lnTo>
                      <a:pt x="103" y="22"/>
                    </a:lnTo>
                    <a:lnTo>
                      <a:pt x="0" y="22"/>
                    </a:lnTo>
                    <a:lnTo>
                      <a:pt x="0" y="67"/>
                    </a:lnTo>
                    <a:lnTo>
                      <a:pt x="103" y="67"/>
                    </a:lnTo>
                    <a:lnTo>
                      <a:pt x="103" y="89"/>
                    </a:lnTo>
                    <a:lnTo>
                      <a:pt x="138" y="44"/>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737" name="Group 601"/>
            <p:cNvGrpSpPr>
              <a:grpSpLocks/>
            </p:cNvGrpSpPr>
            <p:nvPr/>
          </p:nvGrpSpPr>
          <p:grpSpPr bwMode="auto">
            <a:xfrm>
              <a:off x="752" y="2365"/>
              <a:ext cx="137" cy="90"/>
              <a:chOff x="752" y="2365"/>
              <a:chExt cx="137" cy="90"/>
            </a:xfrm>
          </p:grpSpPr>
          <p:sp>
            <p:nvSpPr>
              <p:cNvPr id="91738" name="Freeform 602"/>
              <p:cNvSpPr>
                <a:spLocks/>
              </p:cNvSpPr>
              <p:nvPr/>
            </p:nvSpPr>
            <p:spPr bwMode="auto">
              <a:xfrm>
                <a:off x="752" y="2365"/>
                <a:ext cx="137" cy="90"/>
              </a:xfrm>
              <a:custGeom>
                <a:avLst/>
                <a:gdLst>
                  <a:gd name="T0" fmla="*/ 103 w 137"/>
                  <a:gd name="T1" fmla="*/ 0 h 90"/>
                  <a:gd name="T2" fmla="*/ 103 w 137"/>
                  <a:gd name="T3" fmla="*/ 22 h 90"/>
                  <a:gd name="T4" fmla="*/ 0 w 137"/>
                  <a:gd name="T5" fmla="*/ 22 h 90"/>
                  <a:gd name="T6" fmla="*/ 0 w 137"/>
                  <a:gd name="T7" fmla="*/ 67 h 90"/>
                  <a:gd name="T8" fmla="*/ 103 w 137"/>
                  <a:gd name="T9" fmla="*/ 67 h 90"/>
                  <a:gd name="T10" fmla="*/ 103 w 137"/>
                  <a:gd name="T11" fmla="*/ 90 h 90"/>
                  <a:gd name="T12" fmla="*/ 137 w 137"/>
                  <a:gd name="T13" fmla="*/ 45 h 90"/>
                  <a:gd name="T14" fmla="*/ 103 w 137"/>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90">
                    <a:moveTo>
                      <a:pt x="103" y="0"/>
                    </a:moveTo>
                    <a:lnTo>
                      <a:pt x="103" y="22"/>
                    </a:lnTo>
                    <a:lnTo>
                      <a:pt x="0" y="22"/>
                    </a:lnTo>
                    <a:lnTo>
                      <a:pt x="0" y="67"/>
                    </a:lnTo>
                    <a:lnTo>
                      <a:pt x="103" y="67"/>
                    </a:lnTo>
                    <a:lnTo>
                      <a:pt x="103" y="90"/>
                    </a:lnTo>
                    <a:lnTo>
                      <a:pt x="137" y="45"/>
                    </a:lnTo>
                    <a:lnTo>
                      <a:pt x="103" y="0"/>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739" name="Freeform 603"/>
              <p:cNvSpPr>
                <a:spLocks/>
              </p:cNvSpPr>
              <p:nvPr/>
            </p:nvSpPr>
            <p:spPr bwMode="auto">
              <a:xfrm>
                <a:off x="752" y="2365"/>
                <a:ext cx="137" cy="90"/>
              </a:xfrm>
              <a:custGeom>
                <a:avLst/>
                <a:gdLst>
                  <a:gd name="T0" fmla="*/ 103 w 137"/>
                  <a:gd name="T1" fmla="*/ 0 h 90"/>
                  <a:gd name="T2" fmla="*/ 103 w 137"/>
                  <a:gd name="T3" fmla="*/ 22 h 90"/>
                  <a:gd name="T4" fmla="*/ 0 w 137"/>
                  <a:gd name="T5" fmla="*/ 22 h 90"/>
                  <a:gd name="T6" fmla="*/ 0 w 137"/>
                  <a:gd name="T7" fmla="*/ 67 h 90"/>
                  <a:gd name="T8" fmla="*/ 103 w 137"/>
                  <a:gd name="T9" fmla="*/ 67 h 90"/>
                  <a:gd name="T10" fmla="*/ 103 w 137"/>
                  <a:gd name="T11" fmla="*/ 90 h 90"/>
                  <a:gd name="T12" fmla="*/ 137 w 137"/>
                  <a:gd name="T13" fmla="*/ 45 h 90"/>
                  <a:gd name="T14" fmla="*/ 103 w 137"/>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90">
                    <a:moveTo>
                      <a:pt x="103" y="0"/>
                    </a:moveTo>
                    <a:lnTo>
                      <a:pt x="103" y="22"/>
                    </a:lnTo>
                    <a:lnTo>
                      <a:pt x="0" y="22"/>
                    </a:lnTo>
                    <a:lnTo>
                      <a:pt x="0" y="67"/>
                    </a:lnTo>
                    <a:lnTo>
                      <a:pt x="103" y="67"/>
                    </a:lnTo>
                    <a:lnTo>
                      <a:pt x="103" y="90"/>
                    </a:lnTo>
                    <a:lnTo>
                      <a:pt x="137" y="45"/>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740" name="Group 604"/>
            <p:cNvGrpSpPr>
              <a:grpSpLocks/>
            </p:cNvGrpSpPr>
            <p:nvPr/>
          </p:nvGrpSpPr>
          <p:grpSpPr bwMode="auto">
            <a:xfrm>
              <a:off x="755" y="1811"/>
              <a:ext cx="137" cy="89"/>
              <a:chOff x="755" y="1811"/>
              <a:chExt cx="137" cy="89"/>
            </a:xfrm>
          </p:grpSpPr>
          <p:sp>
            <p:nvSpPr>
              <p:cNvPr id="91741" name="Freeform 605"/>
              <p:cNvSpPr>
                <a:spLocks/>
              </p:cNvSpPr>
              <p:nvPr/>
            </p:nvSpPr>
            <p:spPr bwMode="auto">
              <a:xfrm>
                <a:off x="755" y="1811"/>
                <a:ext cx="137" cy="89"/>
              </a:xfrm>
              <a:custGeom>
                <a:avLst/>
                <a:gdLst>
                  <a:gd name="T0" fmla="*/ 103 w 137"/>
                  <a:gd name="T1" fmla="*/ 0 h 89"/>
                  <a:gd name="T2" fmla="*/ 103 w 137"/>
                  <a:gd name="T3" fmla="*/ 22 h 89"/>
                  <a:gd name="T4" fmla="*/ 0 w 137"/>
                  <a:gd name="T5" fmla="*/ 22 h 89"/>
                  <a:gd name="T6" fmla="*/ 0 w 137"/>
                  <a:gd name="T7" fmla="*/ 67 h 89"/>
                  <a:gd name="T8" fmla="*/ 103 w 137"/>
                  <a:gd name="T9" fmla="*/ 67 h 89"/>
                  <a:gd name="T10" fmla="*/ 103 w 137"/>
                  <a:gd name="T11" fmla="*/ 89 h 89"/>
                  <a:gd name="T12" fmla="*/ 137 w 137"/>
                  <a:gd name="T13" fmla="*/ 45 h 89"/>
                  <a:gd name="T14" fmla="*/ 103 w 137"/>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89">
                    <a:moveTo>
                      <a:pt x="103" y="0"/>
                    </a:moveTo>
                    <a:lnTo>
                      <a:pt x="103" y="22"/>
                    </a:lnTo>
                    <a:lnTo>
                      <a:pt x="0" y="22"/>
                    </a:lnTo>
                    <a:lnTo>
                      <a:pt x="0" y="67"/>
                    </a:lnTo>
                    <a:lnTo>
                      <a:pt x="103" y="67"/>
                    </a:lnTo>
                    <a:lnTo>
                      <a:pt x="103" y="89"/>
                    </a:lnTo>
                    <a:lnTo>
                      <a:pt x="137" y="45"/>
                    </a:lnTo>
                    <a:lnTo>
                      <a:pt x="103" y="0"/>
                    </a:lnTo>
                    <a:close/>
                  </a:path>
                </a:pathLst>
              </a:cu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742" name="Freeform 606"/>
              <p:cNvSpPr>
                <a:spLocks/>
              </p:cNvSpPr>
              <p:nvPr/>
            </p:nvSpPr>
            <p:spPr bwMode="auto">
              <a:xfrm>
                <a:off x="755" y="1811"/>
                <a:ext cx="137" cy="89"/>
              </a:xfrm>
              <a:custGeom>
                <a:avLst/>
                <a:gdLst>
                  <a:gd name="T0" fmla="*/ 103 w 137"/>
                  <a:gd name="T1" fmla="*/ 0 h 89"/>
                  <a:gd name="T2" fmla="*/ 103 w 137"/>
                  <a:gd name="T3" fmla="*/ 22 h 89"/>
                  <a:gd name="T4" fmla="*/ 0 w 137"/>
                  <a:gd name="T5" fmla="*/ 22 h 89"/>
                  <a:gd name="T6" fmla="*/ 0 w 137"/>
                  <a:gd name="T7" fmla="*/ 67 h 89"/>
                  <a:gd name="T8" fmla="*/ 103 w 137"/>
                  <a:gd name="T9" fmla="*/ 67 h 89"/>
                  <a:gd name="T10" fmla="*/ 103 w 137"/>
                  <a:gd name="T11" fmla="*/ 89 h 89"/>
                  <a:gd name="T12" fmla="*/ 137 w 137"/>
                  <a:gd name="T13" fmla="*/ 45 h 89"/>
                  <a:gd name="T14" fmla="*/ 103 w 137"/>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89">
                    <a:moveTo>
                      <a:pt x="103" y="0"/>
                    </a:moveTo>
                    <a:lnTo>
                      <a:pt x="103" y="22"/>
                    </a:lnTo>
                    <a:lnTo>
                      <a:pt x="0" y="22"/>
                    </a:lnTo>
                    <a:lnTo>
                      <a:pt x="0" y="67"/>
                    </a:lnTo>
                    <a:lnTo>
                      <a:pt x="103" y="67"/>
                    </a:lnTo>
                    <a:lnTo>
                      <a:pt x="103" y="89"/>
                    </a:lnTo>
                    <a:lnTo>
                      <a:pt x="137" y="45"/>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743" name="Group 607"/>
            <p:cNvGrpSpPr>
              <a:grpSpLocks/>
            </p:cNvGrpSpPr>
            <p:nvPr/>
          </p:nvGrpSpPr>
          <p:grpSpPr bwMode="auto">
            <a:xfrm>
              <a:off x="1801" y="2469"/>
              <a:ext cx="138" cy="90"/>
              <a:chOff x="1801" y="2469"/>
              <a:chExt cx="138" cy="90"/>
            </a:xfrm>
          </p:grpSpPr>
          <p:sp>
            <p:nvSpPr>
              <p:cNvPr id="91744" name="Freeform 608"/>
              <p:cNvSpPr>
                <a:spLocks/>
              </p:cNvSpPr>
              <p:nvPr/>
            </p:nvSpPr>
            <p:spPr bwMode="auto">
              <a:xfrm>
                <a:off x="1801" y="2469"/>
                <a:ext cx="138" cy="90"/>
              </a:xfrm>
              <a:custGeom>
                <a:avLst/>
                <a:gdLst>
                  <a:gd name="T0" fmla="*/ 104 w 138"/>
                  <a:gd name="T1" fmla="*/ 0 h 90"/>
                  <a:gd name="T2" fmla="*/ 104 w 138"/>
                  <a:gd name="T3" fmla="*/ 23 h 90"/>
                  <a:gd name="T4" fmla="*/ 0 w 138"/>
                  <a:gd name="T5" fmla="*/ 23 h 90"/>
                  <a:gd name="T6" fmla="*/ 0 w 138"/>
                  <a:gd name="T7" fmla="*/ 67 h 90"/>
                  <a:gd name="T8" fmla="*/ 104 w 138"/>
                  <a:gd name="T9" fmla="*/ 67 h 90"/>
                  <a:gd name="T10" fmla="*/ 104 w 138"/>
                  <a:gd name="T11" fmla="*/ 90 h 90"/>
                  <a:gd name="T12" fmla="*/ 138 w 138"/>
                  <a:gd name="T13" fmla="*/ 45 h 90"/>
                  <a:gd name="T14" fmla="*/ 104 w 138"/>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0">
                    <a:moveTo>
                      <a:pt x="104" y="0"/>
                    </a:moveTo>
                    <a:lnTo>
                      <a:pt x="104" y="23"/>
                    </a:lnTo>
                    <a:lnTo>
                      <a:pt x="0" y="23"/>
                    </a:lnTo>
                    <a:lnTo>
                      <a:pt x="0" y="67"/>
                    </a:lnTo>
                    <a:lnTo>
                      <a:pt x="104" y="67"/>
                    </a:lnTo>
                    <a:lnTo>
                      <a:pt x="104" y="90"/>
                    </a:lnTo>
                    <a:lnTo>
                      <a:pt x="138" y="45"/>
                    </a:lnTo>
                    <a:lnTo>
                      <a:pt x="104" y="0"/>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745" name="Freeform 609"/>
              <p:cNvSpPr>
                <a:spLocks/>
              </p:cNvSpPr>
              <p:nvPr/>
            </p:nvSpPr>
            <p:spPr bwMode="auto">
              <a:xfrm>
                <a:off x="1801" y="2469"/>
                <a:ext cx="138" cy="90"/>
              </a:xfrm>
              <a:custGeom>
                <a:avLst/>
                <a:gdLst>
                  <a:gd name="T0" fmla="*/ 104 w 138"/>
                  <a:gd name="T1" fmla="*/ 0 h 90"/>
                  <a:gd name="T2" fmla="*/ 104 w 138"/>
                  <a:gd name="T3" fmla="*/ 23 h 90"/>
                  <a:gd name="T4" fmla="*/ 0 w 138"/>
                  <a:gd name="T5" fmla="*/ 23 h 90"/>
                  <a:gd name="T6" fmla="*/ 0 w 138"/>
                  <a:gd name="T7" fmla="*/ 67 h 90"/>
                  <a:gd name="T8" fmla="*/ 104 w 138"/>
                  <a:gd name="T9" fmla="*/ 67 h 90"/>
                  <a:gd name="T10" fmla="*/ 104 w 138"/>
                  <a:gd name="T11" fmla="*/ 90 h 90"/>
                  <a:gd name="T12" fmla="*/ 138 w 138"/>
                  <a:gd name="T13" fmla="*/ 45 h 90"/>
                  <a:gd name="T14" fmla="*/ 104 w 138"/>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0">
                    <a:moveTo>
                      <a:pt x="104" y="0"/>
                    </a:moveTo>
                    <a:lnTo>
                      <a:pt x="104" y="23"/>
                    </a:lnTo>
                    <a:lnTo>
                      <a:pt x="0" y="23"/>
                    </a:lnTo>
                    <a:lnTo>
                      <a:pt x="0" y="67"/>
                    </a:lnTo>
                    <a:lnTo>
                      <a:pt x="104" y="67"/>
                    </a:lnTo>
                    <a:lnTo>
                      <a:pt x="104" y="90"/>
                    </a:lnTo>
                    <a:lnTo>
                      <a:pt x="138" y="45"/>
                    </a:lnTo>
                    <a:lnTo>
                      <a:pt x="104"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746" name="Group 610"/>
            <p:cNvGrpSpPr>
              <a:grpSpLocks/>
            </p:cNvGrpSpPr>
            <p:nvPr/>
          </p:nvGrpSpPr>
          <p:grpSpPr bwMode="auto">
            <a:xfrm>
              <a:off x="1791" y="1919"/>
              <a:ext cx="138" cy="89"/>
              <a:chOff x="1791" y="1919"/>
              <a:chExt cx="138" cy="89"/>
            </a:xfrm>
          </p:grpSpPr>
          <p:sp>
            <p:nvSpPr>
              <p:cNvPr id="91747" name="Freeform 611"/>
              <p:cNvSpPr>
                <a:spLocks/>
              </p:cNvSpPr>
              <p:nvPr/>
            </p:nvSpPr>
            <p:spPr bwMode="auto">
              <a:xfrm>
                <a:off x="1791" y="1919"/>
                <a:ext cx="138" cy="89"/>
              </a:xfrm>
              <a:custGeom>
                <a:avLst/>
                <a:gdLst>
                  <a:gd name="T0" fmla="*/ 103 w 138"/>
                  <a:gd name="T1" fmla="*/ 0 h 89"/>
                  <a:gd name="T2" fmla="*/ 103 w 138"/>
                  <a:gd name="T3" fmla="*/ 22 h 89"/>
                  <a:gd name="T4" fmla="*/ 0 w 138"/>
                  <a:gd name="T5" fmla="*/ 22 h 89"/>
                  <a:gd name="T6" fmla="*/ 0 w 138"/>
                  <a:gd name="T7" fmla="*/ 67 h 89"/>
                  <a:gd name="T8" fmla="*/ 103 w 138"/>
                  <a:gd name="T9" fmla="*/ 67 h 89"/>
                  <a:gd name="T10" fmla="*/ 103 w 138"/>
                  <a:gd name="T11" fmla="*/ 89 h 89"/>
                  <a:gd name="T12" fmla="*/ 138 w 138"/>
                  <a:gd name="T13" fmla="*/ 45 h 89"/>
                  <a:gd name="T14" fmla="*/ 103 w 138"/>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89">
                    <a:moveTo>
                      <a:pt x="103" y="0"/>
                    </a:moveTo>
                    <a:lnTo>
                      <a:pt x="103" y="22"/>
                    </a:lnTo>
                    <a:lnTo>
                      <a:pt x="0" y="22"/>
                    </a:lnTo>
                    <a:lnTo>
                      <a:pt x="0" y="67"/>
                    </a:lnTo>
                    <a:lnTo>
                      <a:pt x="103" y="67"/>
                    </a:lnTo>
                    <a:lnTo>
                      <a:pt x="103" y="89"/>
                    </a:lnTo>
                    <a:lnTo>
                      <a:pt x="138" y="45"/>
                    </a:lnTo>
                    <a:lnTo>
                      <a:pt x="103" y="0"/>
                    </a:lnTo>
                    <a:close/>
                  </a:path>
                </a:pathLst>
              </a:cu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748" name="Freeform 612"/>
              <p:cNvSpPr>
                <a:spLocks/>
              </p:cNvSpPr>
              <p:nvPr/>
            </p:nvSpPr>
            <p:spPr bwMode="auto">
              <a:xfrm>
                <a:off x="1791" y="1919"/>
                <a:ext cx="138" cy="89"/>
              </a:xfrm>
              <a:custGeom>
                <a:avLst/>
                <a:gdLst>
                  <a:gd name="T0" fmla="*/ 103 w 138"/>
                  <a:gd name="T1" fmla="*/ 0 h 89"/>
                  <a:gd name="T2" fmla="*/ 103 w 138"/>
                  <a:gd name="T3" fmla="*/ 22 h 89"/>
                  <a:gd name="T4" fmla="*/ 0 w 138"/>
                  <a:gd name="T5" fmla="*/ 22 h 89"/>
                  <a:gd name="T6" fmla="*/ 0 w 138"/>
                  <a:gd name="T7" fmla="*/ 67 h 89"/>
                  <a:gd name="T8" fmla="*/ 103 w 138"/>
                  <a:gd name="T9" fmla="*/ 67 h 89"/>
                  <a:gd name="T10" fmla="*/ 103 w 138"/>
                  <a:gd name="T11" fmla="*/ 89 h 89"/>
                  <a:gd name="T12" fmla="*/ 138 w 138"/>
                  <a:gd name="T13" fmla="*/ 45 h 89"/>
                  <a:gd name="T14" fmla="*/ 103 w 138"/>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89">
                    <a:moveTo>
                      <a:pt x="103" y="0"/>
                    </a:moveTo>
                    <a:lnTo>
                      <a:pt x="103" y="22"/>
                    </a:lnTo>
                    <a:lnTo>
                      <a:pt x="0" y="22"/>
                    </a:lnTo>
                    <a:lnTo>
                      <a:pt x="0" y="67"/>
                    </a:lnTo>
                    <a:lnTo>
                      <a:pt x="103" y="67"/>
                    </a:lnTo>
                    <a:lnTo>
                      <a:pt x="103" y="89"/>
                    </a:lnTo>
                    <a:lnTo>
                      <a:pt x="138" y="45"/>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749" name="Group 613"/>
            <p:cNvGrpSpPr>
              <a:grpSpLocks/>
            </p:cNvGrpSpPr>
            <p:nvPr/>
          </p:nvGrpSpPr>
          <p:grpSpPr bwMode="auto">
            <a:xfrm>
              <a:off x="2596" y="2355"/>
              <a:ext cx="137" cy="90"/>
              <a:chOff x="2596" y="2355"/>
              <a:chExt cx="137" cy="90"/>
            </a:xfrm>
          </p:grpSpPr>
          <p:sp>
            <p:nvSpPr>
              <p:cNvPr id="91750" name="Freeform 614"/>
              <p:cNvSpPr>
                <a:spLocks/>
              </p:cNvSpPr>
              <p:nvPr/>
            </p:nvSpPr>
            <p:spPr bwMode="auto">
              <a:xfrm>
                <a:off x="2596" y="2355"/>
                <a:ext cx="137" cy="90"/>
              </a:xfrm>
              <a:custGeom>
                <a:avLst/>
                <a:gdLst>
                  <a:gd name="T0" fmla="*/ 103 w 137"/>
                  <a:gd name="T1" fmla="*/ 0 h 90"/>
                  <a:gd name="T2" fmla="*/ 103 w 137"/>
                  <a:gd name="T3" fmla="*/ 23 h 90"/>
                  <a:gd name="T4" fmla="*/ 0 w 137"/>
                  <a:gd name="T5" fmla="*/ 23 h 90"/>
                  <a:gd name="T6" fmla="*/ 0 w 137"/>
                  <a:gd name="T7" fmla="*/ 67 h 90"/>
                  <a:gd name="T8" fmla="*/ 103 w 137"/>
                  <a:gd name="T9" fmla="*/ 67 h 90"/>
                  <a:gd name="T10" fmla="*/ 103 w 137"/>
                  <a:gd name="T11" fmla="*/ 90 h 90"/>
                  <a:gd name="T12" fmla="*/ 137 w 137"/>
                  <a:gd name="T13" fmla="*/ 45 h 90"/>
                  <a:gd name="T14" fmla="*/ 103 w 137"/>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90">
                    <a:moveTo>
                      <a:pt x="103" y="0"/>
                    </a:moveTo>
                    <a:lnTo>
                      <a:pt x="103" y="23"/>
                    </a:lnTo>
                    <a:lnTo>
                      <a:pt x="0" y="23"/>
                    </a:lnTo>
                    <a:lnTo>
                      <a:pt x="0" y="67"/>
                    </a:lnTo>
                    <a:lnTo>
                      <a:pt x="103" y="67"/>
                    </a:lnTo>
                    <a:lnTo>
                      <a:pt x="103" y="90"/>
                    </a:lnTo>
                    <a:lnTo>
                      <a:pt x="137" y="45"/>
                    </a:lnTo>
                    <a:lnTo>
                      <a:pt x="103" y="0"/>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751" name="Freeform 615"/>
              <p:cNvSpPr>
                <a:spLocks/>
              </p:cNvSpPr>
              <p:nvPr/>
            </p:nvSpPr>
            <p:spPr bwMode="auto">
              <a:xfrm>
                <a:off x="2596" y="2355"/>
                <a:ext cx="137" cy="90"/>
              </a:xfrm>
              <a:custGeom>
                <a:avLst/>
                <a:gdLst>
                  <a:gd name="T0" fmla="*/ 103 w 137"/>
                  <a:gd name="T1" fmla="*/ 0 h 90"/>
                  <a:gd name="T2" fmla="*/ 103 w 137"/>
                  <a:gd name="T3" fmla="*/ 23 h 90"/>
                  <a:gd name="T4" fmla="*/ 0 w 137"/>
                  <a:gd name="T5" fmla="*/ 23 h 90"/>
                  <a:gd name="T6" fmla="*/ 0 w 137"/>
                  <a:gd name="T7" fmla="*/ 67 h 90"/>
                  <a:gd name="T8" fmla="*/ 103 w 137"/>
                  <a:gd name="T9" fmla="*/ 67 h 90"/>
                  <a:gd name="T10" fmla="*/ 103 w 137"/>
                  <a:gd name="T11" fmla="*/ 90 h 90"/>
                  <a:gd name="T12" fmla="*/ 137 w 137"/>
                  <a:gd name="T13" fmla="*/ 45 h 90"/>
                  <a:gd name="T14" fmla="*/ 103 w 137"/>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90">
                    <a:moveTo>
                      <a:pt x="103" y="0"/>
                    </a:moveTo>
                    <a:lnTo>
                      <a:pt x="103" y="23"/>
                    </a:lnTo>
                    <a:lnTo>
                      <a:pt x="0" y="23"/>
                    </a:lnTo>
                    <a:lnTo>
                      <a:pt x="0" y="67"/>
                    </a:lnTo>
                    <a:lnTo>
                      <a:pt x="103" y="67"/>
                    </a:lnTo>
                    <a:lnTo>
                      <a:pt x="103" y="90"/>
                    </a:lnTo>
                    <a:lnTo>
                      <a:pt x="137" y="45"/>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752" name="Group 616"/>
            <p:cNvGrpSpPr>
              <a:grpSpLocks/>
            </p:cNvGrpSpPr>
            <p:nvPr/>
          </p:nvGrpSpPr>
          <p:grpSpPr bwMode="auto">
            <a:xfrm>
              <a:off x="2605" y="1999"/>
              <a:ext cx="137" cy="89"/>
              <a:chOff x="2605" y="1999"/>
              <a:chExt cx="137" cy="89"/>
            </a:xfrm>
          </p:grpSpPr>
          <p:sp>
            <p:nvSpPr>
              <p:cNvPr id="91753" name="Freeform 617"/>
              <p:cNvSpPr>
                <a:spLocks/>
              </p:cNvSpPr>
              <p:nvPr/>
            </p:nvSpPr>
            <p:spPr bwMode="auto">
              <a:xfrm>
                <a:off x="2605" y="1999"/>
                <a:ext cx="137" cy="89"/>
              </a:xfrm>
              <a:custGeom>
                <a:avLst/>
                <a:gdLst>
                  <a:gd name="T0" fmla="*/ 103 w 137"/>
                  <a:gd name="T1" fmla="*/ 0 h 89"/>
                  <a:gd name="T2" fmla="*/ 103 w 137"/>
                  <a:gd name="T3" fmla="*/ 22 h 89"/>
                  <a:gd name="T4" fmla="*/ 0 w 137"/>
                  <a:gd name="T5" fmla="*/ 22 h 89"/>
                  <a:gd name="T6" fmla="*/ 0 w 137"/>
                  <a:gd name="T7" fmla="*/ 67 h 89"/>
                  <a:gd name="T8" fmla="*/ 103 w 137"/>
                  <a:gd name="T9" fmla="*/ 67 h 89"/>
                  <a:gd name="T10" fmla="*/ 103 w 137"/>
                  <a:gd name="T11" fmla="*/ 89 h 89"/>
                  <a:gd name="T12" fmla="*/ 137 w 137"/>
                  <a:gd name="T13" fmla="*/ 44 h 89"/>
                  <a:gd name="T14" fmla="*/ 103 w 137"/>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89">
                    <a:moveTo>
                      <a:pt x="103" y="0"/>
                    </a:moveTo>
                    <a:lnTo>
                      <a:pt x="103" y="22"/>
                    </a:lnTo>
                    <a:lnTo>
                      <a:pt x="0" y="22"/>
                    </a:lnTo>
                    <a:lnTo>
                      <a:pt x="0" y="67"/>
                    </a:lnTo>
                    <a:lnTo>
                      <a:pt x="103" y="67"/>
                    </a:lnTo>
                    <a:lnTo>
                      <a:pt x="103" y="89"/>
                    </a:lnTo>
                    <a:lnTo>
                      <a:pt x="137" y="44"/>
                    </a:lnTo>
                    <a:lnTo>
                      <a:pt x="103" y="0"/>
                    </a:lnTo>
                    <a:close/>
                  </a:path>
                </a:pathLst>
              </a:cu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754" name="Freeform 618"/>
              <p:cNvSpPr>
                <a:spLocks/>
              </p:cNvSpPr>
              <p:nvPr/>
            </p:nvSpPr>
            <p:spPr bwMode="auto">
              <a:xfrm>
                <a:off x="2605" y="1999"/>
                <a:ext cx="137" cy="89"/>
              </a:xfrm>
              <a:custGeom>
                <a:avLst/>
                <a:gdLst>
                  <a:gd name="T0" fmla="*/ 103 w 137"/>
                  <a:gd name="T1" fmla="*/ 0 h 89"/>
                  <a:gd name="T2" fmla="*/ 103 w 137"/>
                  <a:gd name="T3" fmla="*/ 22 h 89"/>
                  <a:gd name="T4" fmla="*/ 0 w 137"/>
                  <a:gd name="T5" fmla="*/ 22 h 89"/>
                  <a:gd name="T6" fmla="*/ 0 w 137"/>
                  <a:gd name="T7" fmla="*/ 67 h 89"/>
                  <a:gd name="T8" fmla="*/ 103 w 137"/>
                  <a:gd name="T9" fmla="*/ 67 h 89"/>
                  <a:gd name="T10" fmla="*/ 103 w 137"/>
                  <a:gd name="T11" fmla="*/ 89 h 89"/>
                  <a:gd name="T12" fmla="*/ 137 w 137"/>
                  <a:gd name="T13" fmla="*/ 44 h 89"/>
                  <a:gd name="T14" fmla="*/ 103 w 137"/>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89">
                    <a:moveTo>
                      <a:pt x="103" y="0"/>
                    </a:moveTo>
                    <a:lnTo>
                      <a:pt x="103" y="22"/>
                    </a:lnTo>
                    <a:lnTo>
                      <a:pt x="0" y="22"/>
                    </a:lnTo>
                    <a:lnTo>
                      <a:pt x="0" y="67"/>
                    </a:lnTo>
                    <a:lnTo>
                      <a:pt x="103" y="67"/>
                    </a:lnTo>
                    <a:lnTo>
                      <a:pt x="103" y="89"/>
                    </a:lnTo>
                    <a:lnTo>
                      <a:pt x="137" y="44"/>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755" name="Group 619"/>
            <p:cNvGrpSpPr>
              <a:grpSpLocks/>
            </p:cNvGrpSpPr>
            <p:nvPr/>
          </p:nvGrpSpPr>
          <p:grpSpPr bwMode="auto">
            <a:xfrm>
              <a:off x="3646" y="2122"/>
              <a:ext cx="138" cy="90"/>
              <a:chOff x="3646" y="2122"/>
              <a:chExt cx="138" cy="90"/>
            </a:xfrm>
          </p:grpSpPr>
          <p:sp>
            <p:nvSpPr>
              <p:cNvPr id="91756" name="Freeform 620"/>
              <p:cNvSpPr>
                <a:spLocks/>
              </p:cNvSpPr>
              <p:nvPr/>
            </p:nvSpPr>
            <p:spPr bwMode="auto">
              <a:xfrm>
                <a:off x="3646" y="2122"/>
                <a:ext cx="138" cy="90"/>
              </a:xfrm>
              <a:custGeom>
                <a:avLst/>
                <a:gdLst>
                  <a:gd name="T0" fmla="*/ 104 w 138"/>
                  <a:gd name="T1" fmla="*/ 0 h 90"/>
                  <a:gd name="T2" fmla="*/ 104 w 138"/>
                  <a:gd name="T3" fmla="*/ 23 h 90"/>
                  <a:gd name="T4" fmla="*/ 0 w 138"/>
                  <a:gd name="T5" fmla="*/ 23 h 90"/>
                  <a:gd name="T6" fmla="*/ 0 w 138"/>
                  <a:gd name="T7" fmla="*/ 67 h 90"/>
                  <a:gd name="T8" fmla="*/ 104 w 138"/>
                  <a:gd name="T9" fmla="*/ 67 h 90"/>
                  <a:gd name="T10" fmla="*/ 104 w 138"/>
                  <a:gd name="T11" fmla="*/ 90 h 90"/>
                  <a:gd name="T12" fmla="*/ 138 w 138"/>
                  <a:gd name="T13" fmla="*/ 45 h 90"/>
                  <a:gd name="T14" fmla="*/ 104 w 138"/>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0">
                    <a:moveTo>
                      <a:pt x="104" y="0"/>
                    </a:moveTo>
                    <a:lnTo>
                      <a:pt x="104" y="23"/>
                    </a:lnTo>
                    <a:lnTo>
                      <a:pt x="0" y="23"/>
                    </a:lnTo>
                    <a:lnTo>
                      <a:pt x="0" y="67"/>
                    </a:lnTo>
                    <a:lnTo>
                      <a:pt x="104" y="67"/>
                    </a:lnTo>
                    <a:lnTo>
                      <a:pt x="104" y="90"/>
                    </a:lnTo>
                    <a:lnTo>
                      <a:pt x="138" y="45"/>
                    </a:lnTo>
                    <a:lnTo>
                      <a:pt x="104" y="0"/>
                    </a:lnTo>
                    <a:close/>
                  </a:path>
                </a:pathLst>
              </a:cu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757" name="Freeform 621"/>
              <p:cNvSpPr>
                <a:spLocks/>
              </p:cNvSpPr>
              <p:nvPr/>
            </p:nvSpPr>
            <p:spPr bwMode="auto">
              <a:xfrm>
                <a:off x="3646" y="2122"/>
                <a:ext cx="138" cy="90"/>
              </a:xfrm>
              <a:custGeom>
                <a:avLst/>
                <a:gdLst>
                  <a:gd name="T0" fmla="*/ 104 w 138"/>
                  <a:gd name="T1" fmla="*/ 0 h 90"/>
                  <a:gd name="T2" fmla="*/ 104 w 138"/>
                  <a:gd name="T3" fmla="*/ 23 h 90"/>
                  <a:gd name="T4" fmla="*/ 0 w 138"/>
                  <a:gd name="T5" fmla="*/ 23 h 90"/>
                  <a:gd name="T6" fmla="*/ 0 w 138"/>
                  <a:gd name="T7" fmla="*/ 67 h 90"/>
                  <a:gd name="T8" fmla="*/ 104 w 138"/>
                  <a:gd name="T9" fmla="*/ 67 h 90"/>
                  <a:gd name="T10" fmla="*/ 104 w 138"/>
                  <a:gd name="T11" fmla="*/ 90 h 90"/>
                  <a:gd name="T12" fmla="*/ 138 w 138"/>
                  <a:gd name="T13" fmla="*/ 45 h 90"/>
                  <a:gd name="T14" fmla="*/ 104 w 138"/>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0">
                    <a:moveTo>
                      <a:pt x="104" y="0"/>
                    </a:moveTo>
                    <a:lnTo>
                      <a:pt x="104" y="23"/>
                    </a:lnTo>
                    <a:lnTo>
                      <a:pt x="0" y="23"/>
                    </a:lnTo>
                    <a:lnTo>
                      <a:pt x="0" y="67"/>
                    </a:lnTo>
                    <a:lnTo>
                      <a:pt x="104" y="67"/>
                    </a:lnTo>
                    <a:lnTo>
                      <a:pt x="104" y="90"/>
                    </a:lnTo>
                    <a:lnTo>
                      <a:pt x="138" y="45"/>
                    </a:lnTo>
                    <a:lnTo>
                      <a:pt x="104"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758" name="Group 622"/>
            <p:cNvGrpSpPr>
              <a:grpSpLocks/>
            </p:cNvGrpSpPr>
            <p:nvPr/>
          </p:nvGrpSpPr>
          <p:grpSpPr bwMode="auto">
            <a:xfrm>
              <a:off x="4456" y="2375"/>
              <a:ext cx="138" cy="89"/>
              <a:chOff x="4456" y="2375"/>
              <a:chExt cx="138" cy="89"/>
            </a:xfrm>
          </p:grpSpPr>
          <p:sp>
            <p:nvSpPr>
              <p:cNvPr id="91759" name="Freeform 623"/>
              <p:cNvSpPr>
                <a:spLocks/>
              </p:cNvSpPr>
              <p:nvPr/>
            </p:nvSpPr>
            <p:spPr bwMode="auto">
              <a:xfrm>
                <a:off x="4456" y="2375"/>
                <a:ext cx="138" cy="89"/>
              </a:xfrm>
              <a:custGeom>
                <a:avLst/>
                <a:gdLst>
                  <a:gd name="T0" fmla="*/ 103 w 138"/>
                  <a:gd name="T1" fmla="*/ 0 h 89"/>
                  <a:gd name="T2" fmla="*/ 103 w 138"/>
                  <a:gd name="T3" fmla="*/ 22 h 89"/>
                  <a:gd name="T4" fmla="*/ 0 w 138"/>
                  <a:gd name="T5" fmla="*/ 22 h 89"/>
                  <a:gd name="T6" fmla="*/ 0 w 138"/>
                  <a:gd name="T7" fmla="*/ 67 h 89"/>
                  <a:gd name="T8" fmla="*/ 103 w 138"/>
                  <a:gd name="T9" fmla="*/ 67 h 89"/>
                  <a:gd name="T10" fmla="*/ 103 w 138"/>
                  <a:gd name="T11" fmla="*/ 89 h 89"/>
                  <a:gd name="T12" fmla="*/ 138 w 138"/>
                  <a:gd name="T13" fmla="*/ 45 h 89"/>
                  <a:gd name="T14" fmla="*/ 103 w 138"/>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89">
                    <a:moveTo>
                      <a:pt x="103" y="0"/>
                    </a:moveTo>
                    <a:lnTo>
                      <a:pt x="103" y="22"/>
                    </a:lnTo>
                    <a:lnTo>
                      <a:pt x="0" y="22"/>
                    </a:lnTo>
                    <a:lnTo>
                      <a:pt x="0" y="67"/>
                    </a:lnTo>
                    <a:lnTo>
                      <a:pt x="103" y="67"/>
                    </a:lnTo>
                    <a:lnTo>
                      <a:pt x="103" y="89"/>
                    </a:lnTo>
                    <a:lnTo>
                      <a:pt x="138" y="45"/>
                    </a:lnTo>
                    <a:lnTo>
                      <a:pt x="103" y="0"/>
                    </a:lnTo>
                    <a:close/>
                  </a:path>
                </a:pathLst>
              </a:cu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760" name="Freeform 624"/>
              <p:cNvSpPr>
                <a:spLocks/>
              </p:cNvSpPr>
              <p:nvPr/>
            </p:nvSpPr>
            <p:spPr bwMode="auto">
              <a:xfrm>
                <a:off x="4456" y="2375"/>
                <a:ext cx="138" cy="89"/>
              </a:xfrm>
              <a:custGeom>
                <a:avLst/>
                <a:gdLst>
                  <a:gd name="T0" fmla="*/ 103 w 138"/>
                  <a:gd name="T1" fmla="*/ 0 h 89"/>
                  <a:gd name="T2" fmla="*/ 103 w 138"/>
                  <a:gd name="T3" fmla="*/ 22 h 89"/>
                  <a:gd name="T4" fmla="*/ 0 w 138"/>
                  <a:gd name="T5" fmla="*/ 22 h 89"/>
                  <a:gd name="T6" fmla="*/ 0 w 138"/>
                  <a:gd name="T7" fmla="*/ 67 h 89"/>
                  <a:gd name="T8" fmla="*/ 103 w 138"/>
                  <a:gd name="T9" fmla="*/ 67 h 89"/>
                  <a:gd name="T10" fmla="*/ 103 w 138"/>
                  <a:gd name="T11" fmla="*/ 89 h 89"/>
                  <a:gd name="T12" fmla="*/ 138 w 138"/>
                  <a:gd name="T13" fmla="*/ 45 h 89"/>
                  <a:gd name="T14" fmla="*/ 103 w 138"/>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89">
                    <a:moveTo>
                      <a:pt x="103" y="0"/>
                    </a:moveTo>
                    <a:lnTo>
                      <a:pt x="103" y="22"/>
                    </a:lnTo>
                    <a:lnTo>
                      <a:pt x="0" y="22"/>
                    </a:lnTo>
                    <a:lnTo>
                      <a:pt x="0" y="67"/>
                    </a:lnTo>
                    <a:lnTo>
                      <a:pt x="103" y="67"/>
                    </a:lnTo>
                    <a:lnTo>
                      <a:pt x="103" y="89"/>
                    </a:lnTo>
                    <a:lnTo>
                      <a:pt x="138" y="45"/>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pic>
          <p:nvPicPr>
            <p:cNvPr id="91761" name="Picture 62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6" y="1162"/>
              <a:ext cx="128"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62" name="Picture 62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3"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63" name="Picture 627"/>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70"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64" name="Picture 628"/>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136" y="1162"/>
              <a:ext cx="116"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65" name="Picture 629"/>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391" y="1162"/>
              <a:ext cx="122"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66" name="Picture 630"/>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652" y="1162"/>
              <a:ext cx="116"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67" name="Picture 631"/>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1907" y="1162"/>
              <a:ext cx="128"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68" name="Picture 632"/>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2174"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69" name="Picture 633"/>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2442"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70" name="Picture 634"/>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2708"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71" name="Picture 635"/>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2975" y="1162"/>
              <a:ext cx="121"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72" name="Picture 636"/>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3236" y="1162"/>
              <a:ext cx="115"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73" name="Picture 637"/>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3492"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74" name="Picture 638"/>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3759" y="1162"/>
              <a:ext cx="120"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75" name="Picture 639"/>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4018" y="1162"/>
              <a:ext cx="133"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76" name="Picture 640"/>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4290" y="1162"/>
              <a:ext cx="132"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77" name="Picture 641"/>
            <p:cNvPicPr>
              <a:picLocks noChangeAspect="1" noChangeArrowheads="1"/>
            </p:cNvPicPr>
            <p:nvPr/>
          </p:nvPicPr>
          <p:blipFill>
            <a:blip r:embed="rId19" cstate="print">
              <a:extLst>
                <a:ext uri="{28A0092B-C50C-407E-A947-70E740481C1C}">
                  <a14:useLocalDpi xmlns:a14="http://schemas.microsoft.com/office/drawing/2010/main" xmlns="" val="0"/>
                </a:ext>
              </a:extLst>
            </a:blip>
            <a:srcRect/>
            <a:stretch>
              <a:fillRect/>
            </a:stretch>
          </p:blipFill>
          <p:spPr bwMode="auto">
            <a:xfrm>
              <a:off x="4563"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78" name="Picture 642"/>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830"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79" name="Picture 643"/>
            <p:cNvPicPr>
              <a:picLocks noChangeAspect="1" noChangeArrowheads="1"/>
            </p:cNvPicPr>
            <p:nvPr/>
          </p:nvPicPr>
          <p:blipFill>
            <a:blip r:embed="rId21" cstate="print">
              <a:extLst>
                <a:ext uri="{28A0092B-C50C-407E-A947-70E740481C1C}">
                  <a14:useLocalDpi xmlns:a14="http://schemas.microsoft.com/office/drawing/2010/main" xmlns="" val="0"/>
                </a:ext>
              </a:extLst>
            </a:blip>
            <a:srcRect/>
            <a:stretch>
              <a:fillRect/>
            </a:stretch>
          </p:blipFill>
          <p:spPr bwMode="auto">
            <a:xfrm>
              <a:off x="5096" y="1162"/>
              <a:ext cx="133"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80" name="Picture 644"/>
            <p:cNvPicPr>
              <a:picLocks noChangeAspect="1" noChangeArrowheads="1"/>
            </p:cNvPicPr>
            <p:nvPr/>
          </p:nvPicPr>
          <p:blipFill>
            <a:blip r:embed="rId22" cstate="print">
              <a:extLst>
                <a:ext uri="{28A0092B-C50C-407E-A947-70E740481C1C}">
                  <a14:useLocalDpi xmlns:a14="http://schemas.microsoft.com/office/drawing/2010/main" xmlns="" val="0"/>
                </a:ext>
              </a:extLst>
            </a:blip>
            <a:srcRect/>
            <a:stretch>
              <a:fillRect/>
            </a:stretch>
          </p:blipFill>
          <p:spPr bwMode="auto">
            <a:xfrm>
              <a:off x="5368" y="1162"/>
              <a:ext cx="128"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81" name="Picture 645"/>
            <p:cNvPicPr>
              <a:picLocks noChangeAspect="1" noChangeArrowheads="1"/>
            </p:cNvPicPr>
            <p:nvPr/>
          </p:nvPicPr>
          <p:blipFill>
            <a:blip r:embed="rId23" cstate="print">
              <a:extLst>
                <a:ext uri="{28A0092B-C50C-407E-A947-70E740481C1C}">
                  <a14:useLocalDpi xmlns:a14="http://schemas.microsoft.com/office/drawing/2010/main" xmlns="" val="0"/>
                </a:ext>
              </a:extLst>
            </a:blip>
            <a:srcRect/>
            <a:stretch>
              <a:fillRect/>
            </a:stretch>
          </p:blipFill>
          <p:spPr bwMode="auto">
            <a:xfrm>
              <a:off x="5637" y="1162"/>
              <a:ext cx="114"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82" name="Picture 64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6" y="1162"/>
              <a:ext cx="128"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83" name="Picture 64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3"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84" name="Picture 64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870"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85" name="Picture 649"/>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136" y="1162"/>
              <a:ext cx="116"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86" name="Picture 650"/>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391" y="1162"/>
              <a:ext cx="122" cy="1604"/>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pic>
          <p:nvPicPr>
            <p:cNvPr id="91787" name="Picture 651"/>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652" y="1162"/>
              <a:ext cx="116"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88" name="Picture 652"/>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1907" y="1162"/>
              <a:ext cx="128"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89" name="Picture 653"/>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2174"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90" name="Picture 654"/>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2442"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91" name="Picture 655"/>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2708"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92" name="Picture 656"/>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2975" y="1162"/>
              <a:ext cx="121"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93" name="Picture 657"/>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3236" y="1162"/>
              <a:ext cx="115"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94" name="Picture 658"/>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3492"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95" name="Picture 659"/>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3759" y="1162"/>
              <a:ext cx="120"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96" name="Picture 660"/>
            <p:cNvPicPr>
              <a:picLocks noChangeAspect="1" noChangeArrowheads="1"/>
            </p:cNvPicPr>
            <p:nvPr/>
          </p:nvPicPr>
          <p:blipFill>
            <a:blip r:embed="rId17" cstate="print">
              <a:extLst>
                <a:ext uri="{28A0092B-C50C-407E-A947-70E740481C1C}">
                  <a14:useLocalDpi xmlns:a14="http://schemas.microsoft.com/office/drawing/2010/main" xmlns="" val="0"/>
                </a:ext>
              </a:extLst>
            </a:blip>
            <a:srcRect/>
            <a:stretch>
              <a:fillRect/>
            </a:stretch>
          </p:blipFill>
          <p:spPr bwMode="auto">
            <a:xfrm>
              <a:off x="4018" y="1162"/>
              <a:ext cx="133"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97" name="Picture 661"/>
            <p:cNvPicPr>
              <a:picLocks noChangeAspect="1" noChangeArrowheads="1"/>
            </p:cNvPicPr>
            <p:nvPr/>
          </p:nvPicPr>
          <p:blipFill>
            <a:blip r:embed="rId18" cstate="print">
              <a:extLst>
                <a:ext uri="{28A0092B-C50C-407E-A947-70E740481C1C}">
                  <a14:useLocalDpi xmlns:a14="http://schemas.microsoft.com/office/drawing/2010/main" xmlns="" val="0"/>
                </a:ext>
              </a:extLst>
            </a:blip>
            <a:srcRect/>
            <a:stretch>
              <a:fillRect/>
            </a:stretch>
          </p:blipFill>
          <p:spPr bwMode="auto">
            <a:xfrm>
              <a:off x="4290" y="1162"/>
              <a:ext cx="132"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98" name="Picture 662"/>
            <p:cNvPicPr>
              <a:picLocks noChangeAspect="1" noChangeArrowheads="1"/>
            </p:cNvPicPr>
            <p:nvPr/>
          </p:nvPicPr>
          <p:blipFill>
            <a:blip r:embed="rId19" cstate="print">
              <a:extLst>
                <a:ext uri="{28A0092B-C50C-407E-A947-70E740481C1C}">
                  <a14:useLocalDpi xmlns:a14="http://schemas.microsoft.com/office/drawing/2010/main" xmlns="" val="0"/>
                </a:ext>
              </a:extLst>
            </a:blip>
            <a:srcRect/>
            <a:stretch>
              <a:fillRect/>
            </a:stretch>
          </p:blipFill>
          <p:spPr bwMode="auto">
            <a:xfrm>
              <a:off x="4563"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799" name="Picture 663"/>
            <p:cNvPicPr>
              <a:picLocks noChangeAspect="1" noChangeArrowheads="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4830" y="1162"/>
              <a:ext cx="127"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800" name="Picture 664"/>
            <p:cNvPicPr>
              <a:picLocks noChangeAspect="1" noChangeArrowheads="1"/>
            </p:cNvPicPr>
            <p:nvPr/>
          </p:nvPicPr>
          <p:blipFill>
            <a:blip r:embed="rId21" cstate="print">
              <a:extLst>
                <a:ext uri="{28A0092B-C50C-407E-A947-70E740481C1C}">
                  <a14:useLocalDpi xmlns:a14="http://schemas.microsoft.com/office/drawing/2010/main" xmlns="" val="0"/>
                </a:ext>
              </a:extLst>
            </a:blip>
            <a:srcRect/>
            <a:stretch>
              <a:fillRect/>
            </a:stretch>
          </p:blipFill>
          <p:spPr bwMode="auto">
            <a:xfrm>
              <a:off x="5096" y="1162"/>
              <a:ext cx="133"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801" name="Picture 665"/>
            <p:cNvPicPr>
              <a:picLocks noChangeAspect="1" noChangeArrowheads="1"/>
            </p:cNvPicPr>
            <p:nvPr/>
          </p:nvPicPr>
          <p:blipFill>
            <a:blip r:embed="rId22" cstate="print">
              <a:extLst>
                <a:ext uri="{28A0092B-C50C-407E-A947-70E740481C1C}">
                  <a14:useLocalDpi xmlns:a14="http://schemas.microsoft.com/office/drawing/2010/main" xmlns="" val="0"/>
                </a:ext>
              </a:extLst>
            </a:blip>
            <a:srcRect/>
            <a:stretch>
              <a:fillRect/>
            </a:stretch>
          </p:blipFill>
          <p:spPr bwMode="auto">
            <a:xfrm>
              <a:off x="5368" y="1162"/>
              <a:ext cx="128" cy="1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1802" name="Picture 666"/>
            <p:cNvPicPr>
              <a:picLocks noChangeAspect="1" noChangeArrowheads="1"/>
            </p:cNvPicPr>
            <p:nvPr/>
          </p:nvPicPr>
          <p:blipFill>
            <a:blip r:embed="rId23" cstate="print">
              <a:extLst>
                <a:ext uri="{28A0092B-C50C-407E-A947-70E740481C1C}">
                  <a14:useLocalDpi xmlns:a14="http://schemas.microsoft.com/office/drawing/2010/main" xmlns="" val="0"/>
                </a:ext>
              </a:extLst>
            </a:blip>
            <a:srcRect/>
            <a:stretch>
              <a:fillRect/>
            </a:stretch>
          </p:blipFill>
          <p:spPr bwMode="auto">
            <a:xfrm>
              <a:off x="5637" y="1162"/>
              <a:ext cx="114" cy="1604"/>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pic>
        <p:grpSp>
          <p:nvGrpSpPr>
            <p:cNvPr id="91803" name="Group 667"/>
            <p:cNvGrpSpPr>
              <a:grpSpLocks/>
            </p:cNvGrpSpPr>
            <p:nvPr/>
          </p:nvGrpSpPr>
          <p:grpSpPr bwMode="auto">
            <a:xfrm>
              <a:off x="229" y="2231"/>
              <a:ext cx="138" cy="90"/>
              <a:chOff x="229" y="2231"/>
              <a:chExt cx="138" cy="90"/>
            </a:xfrm>
          </p:grpSpPr>
          <p:sp>
            <p:nvSpPr>
              <p:cNvPr id="91804" name="Freeform 668"/>
              <p:cNvSpPr>
                <a:spLocks/>
              </p:cNvSpPr>
              <p:nvPr/>
            </p:nvSpPr>
            <p:spPr bwMode="auto">
              <a:xfrm>
                <a:off x="229" y="2231"/>
                <a:ext cx="138" cy="90"/>
              </a:xfrm>
              <a:custGeom>
                <a:avLst/>
                <a:gdLst>
                  <a:gd name="T0" fmla="*/ 103 w 138"/>
                  <a:gd name="T1" fmla="*/ 0 h 90"/>
                  <a:gd name="T2" fmla="*/ 103 w 138"/>
                  <a:gd name="T3" fmla="*/ 23 h 90"/>
                  <a:gd name="T4" fmla="*/ 0 w 138"/>
                  <a:gd name="T5" fmla="*/ 23 h 90"/>
                  <a:gd name="T6" fmla="*/ 0 w 138"/>
                  <a:gd name="T7" fmla="*/ 68 h 90"/>
                  <a:gd name="T8" fmla="*/ 103 w 138"/>
                  <a:gd name="T9" fmla="*/ 68 h 90"/>
                  <a:gd name="T10" fmla="*/ 103 w 138"/>
                  <a:gd name="T11" fmla="*/ 90 h 90"/>
                  <a:gd name="T12" fmla="*/ 138 w 138"/>
                  <a:gd name="T13" fmla="*/ 45 h 90"/>
                  <a:gd name="T14" fmla="*/ 103 w 138"/>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0">
                    <a:moveTo>
                      <a:pt x="103" y="0"/>
                    </a:moveTo>
                    <a:lnTo>
                      <a:pt x="103" y="23"/>
                    </a:lnTo>
                    <a:lnTo>
                      <a:pt x="0" y="23"/>
                    </a:lnTo>
                    <a:lnTo>
                      <a:pt x="0" y="68"/>
                    </a:lnTo>
                    <a:lnTo>
                      <a:pt x="103" y="68"/>
                    </a:lnTo>
                    <a:lnTo>
                      <a:pt x="103" y="90"/>
                    </a:lnTo>
                    <a:lnTo>
                      <a:pt x="138" y="45"/>
                    </a:lnTo>
                    <a:lnTo>
                      <a:pt x="103" y="0"/>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805" name="Freeform 669"/>
              <p:cNvSpPr>
                <a:spLocks/>
              </p:cNvSpPr>
              <p:nvPr/>
            </p:nvSpPr>
            <p:spPr bwMode="auto">
              <a:xfrm>
                <a:off x="229" y="2231"/>
                <a:ext cx="138" cy="90"/>
              </a:xfrm>
              <a:custGeom>
                <a:avLst/>
                <a:gdLst>
                  <a:gd name="T0" fmla="*/ 103 w 138"/>
                  <a:gd name="T1" fmla="*/ 0 h 90"/>
                  <a:gd name="T2" fmla="*/ 103 w 138"/>
                  <a:gd name="T3" fmla="*/ 23 h 90"/>
                  <a:gd name="T4" fmla="*/ 0 w 138"/>
                  <a:gd name="T5" fmla="*/ 23 h 90"/>
                  <a:gd name="T6" fmla="*/ 0 w 138"/>
                  <a:gd name="T7" fmla="*/ 68 h 90"/>
                  <a:gd name="T8" fmla="*/ 103 w 138"/>
                  <a:gd name="T9" fmla="*/ 68 h 90"/>
                  <a:gd name="T10" fmla="*/ 103 w 138"/>
                  <a:gd name="T11" fmla="*/ 90 h 90"/>
                  <a:gd name="T12" fmla="*/ 138 w 138"/>
                  <a:gd name="T13" fmla="*/ 45 h 90"/>
                  <a:gd name="T14" fmla="*/ 103 w 138"/>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0">
                    <a:moveTo>
                      <a:pt x="103" y="0"/>
                    </a:moveTo>
                    <a:lnTo>
                      <a:pt x="103" y="23"/>
                    </a:lnTo>
                    <a:lnTo>
                      <a:pt x="0" y="23"/>
                    </a:lnTo>
                    <a:lnTo>
                      <a:pt x="0" y="68"/>
                    </a:lnTo>
                    <a:lnTo>
                      <a:pt x="103" y="68"/>
                    </a:lnTo>
                    <a:lnTo>
                      <a:pt x="103" y="90"/>
                    </a:lnTo>
                    <a:lnTo>
                      <a:pt x="138" y="45"/>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806" name="Group 670"/>
            <p:cNvGrpSpPr>
              <a:grpSpLocks/>
            </p:cNvGrpSpPr>
            <p:nvPr/>
          </p:nvGrpSpPr>
          <p:grpSpPr bwMode="auto">
            <a:xfrm>
              <a:off x="229" y="1831"/>
              <a:ext cx="138" cy="89"/>
              <a:chOff x="229" y="1831"/>
              <a:chExt cx="138" cy="89"/>
            </a:xfrm>
          </p:grpSpPr>
          <p:sp>
            <p:nvSpPr>
              <p:cNvPr id="91807" name="Freeform 671"/>
              <p:cNvSpPr>
                <a:spLocks/>
              </p:cNvSpPr>
              <p:nvPr/>
            </p:nvSpPr>
            <p:spPr bwMode="auto">
              <a:xfrm>
                <a:off x="229" y="1831"/>
                <a:ext cx="138" cy="89"/>
              </a:xfrm>
              <a:custGeom>
                <a:avLst/>
                <a:gdLst>
                  <a:gd name="T0" fmla="*/ 103 w 138"/>
                  <a:gd name="T1" fmla="*/ 0 h 89"/>
                  <a:gd name="T2" fmla="*/ 103 w 138"/>
                  <a:gd name="T3" fmla="*/ 22 h 89"/>
                  <a:gd name="T4" fmla="*/ 0 w 138"/>
                  <a:gd name="T5" fmla="*/ 22 h 89"/>
                  <a:gd name="T6" fmla="*/ 0 w 138"/>
                  <a:gd name="T7" fmla="*/ 67 h 89"/>
                  <a:gd name="T8" fmla="*/ 103 w 138"/>
                  <a:gd name="T9" fmla="*/ 67 h 89"/>
                  <a:gd name="T10" fmla="*/ 103 w 138"/>
                  <a:gd name="T11" fmla="*/ 89 h 89"/>
                  <a:gd name="T12" fmla="*/ 138 w 138"/>
                  <a:gd name="T13" fmla="*/ 44 h 89"/>
                  <a:gd name="T14" fmla="*/ 103 w 138"/>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89">
                    <a:moveTo>
                      <a:pt x="103" y="0"/>
                    </a:moveTo>
                    <a:lnTo>
                      <a:pt x="103" y="22"/>
                    </a:lnTo>
                    <a:lnTo>
                      <a:pt x="0" y="22"/>
                    </a:lnTo>
                    <a:lnTo>
                      <a:pt x="0" y="67"/>
                    </a:lnTo>
                    <a:lnTo>
                      <a:pt x="103" y="67"/>
                    </a:lnTo>
                    <a:lnTo>
                      <a:pt x="103" y="89"/>
                    </a:lnTo>
                    <a:lnTo>
                      <a:pt x="138" y="44"/>
                    </a:lnTo>
                    <a:lnTo>
                      <a:pt x="103" y="0"/>
                    </a:lnTo>
                    <a:close/>
                  </a:path>
                </a:pathLst>
              </a:cu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808" name="Freeform 672"/>
              <p:cNvSpPr>
                <a:spLocks/>
              </p:cNvSpPr>
              <p:nvPr/>
            </p:nvSpPr>
            <p:spPr bwMode="auto">
              <a:xfrm>
                <a:off x="229" y="1831"/>
                <a:ext cx="138" cy="89"/>
              </a:xfrm>
              <a:custGeom>
                <a:avLst/>
                <a:gdLst>
                  <a:gd name="T0" fmla="*/ 103 w 138"/>
                  <a:gd name="T1" fmla="*/ 0 h 89"/>
                  <a:gd name="T2" fmla="*/ 103 w 138"/>
                  <a:gd name="T3" fmla="*/ 22 h 89"/>
                  <a:gd name="T4" fmla="*/ 0 w 138"/>
                  <a:gd name="T5" fmla="*/ 22 h 89"/>
                  <a:gd name="T6" fmla="*/ 0 w 138"/>
                  <a:gd name="T7" fmla="*/ 67 h 89"/>
                  <a:gd name="T8" fmla="*/ 103 w 138"/>
                  <a:gd name="T9" fmla="*/ 67 h 89"/>
                  <a:gd name="T10" fmla="*/ 103 w 138"/>
                  <a:gd name="T11" fmla="*/ 89 h 89"/>
                  <a:gd name="T12" fmla="*/ 138 w 138"/>
                  <a:gd name="T13" fmla="*/ 44 h 89"/>
                  <a:gd name="T14" fmla="*/ 103 w 138"/>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89">
                    <a:moveTo>
                      <a:pt x="103" y="0"/>
                    </a:moveTo>
                    <a:lnTo>
                      <a:pt x="103" y="22"/>
                    </a:lnTo>
                    <a:lnTo>
                      <a:pt x="0" y="22"/>
                    </a:lnTo>
                    <a:lnTo>
                      <a:pt x="0" y="67"/>
                    </a:lnTo>
                    <a:lnTo>
                      <a:pt x="103" y="67"/>
                    </a:lnTo>
                    <a:lnTo>
                      <a:pt x="103" y="89"/>
                    </a:lnTo>
                    <a:lnTo>
                      <a:pt x="138" y="44"/>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809" name="Group 673"/>
            <p:cNvGrpSpPr>
              <a:grpSpLocks/>
            </p:cNvGrpSpPr>
            <p:nvPr/>
          </p:nvGrpSpPr>
          <p:grpSpPr bwMode="auto">
            <a:xfrm>
              <a:off x="223" y="1660"/>
              <a:ext cx="138" cy="89"/>
              <a:chOff x="223" y="1660"/>
              <a:chExt cx="138" cy="89"/>
            </a:xfrm>
          </p:grpSpPr>
          <p:sp>
            <p:nvSpPr>
              <p:cNvPr id="91810" name="Freeform 674"/>
              <p:cNvSpPr>
                <a:spLocks/>
              </p:cNvSpPr>
              <p:nvPr/>
            </p:nvSpPr>
            <p:spPr bwMode="auto">
              <a:xfrm>
                <a:off x="223" y="1660"/>
                <a:ext cx="138" cy="89"/>
              </a:xfrm>
              <a:custGeom>
                <a:avLst/>
                <a:gdLst>
                  <a:gd name="T0" fmla="*/ 103 w 138"/>
                  <a:gd name="T1" fmla="*/ 0 h 89"/>
                  <a:gd name="T2" fmla="*/ 103 w 138"/>
                  <a:gd name="T3" fmla="*/ 22 h 89"/>
                  <a:gd name="T4" fmla="*/ 0 w 138"/>
                  <a:gd name="T5" fmla="*/ 22 h 89"/>
                  <a:gd name="T6" fmla="*/ 0 w 138"/>
                  <a:gd name="T7" fmla="*/ 67 h 89"/>
                  <a:gd name="T8" fmla="*/ 103 w 138"/>
                  <a:gd name="T9" fmla="*/ 67 h 89"/>
                  <a:gd name="T10" fmla="*/ 103 w 138"/>
                  <a:gd name="T11" fmla="*/ 89 h 89"/>
                  <a:gd name="T12" fmla="*/ 138 w 138"/>
                  <a:gd name="T13" fmla="*/ 44 h 89"/>
                  <a:gd name="T14" fmla="*/ 103 w 138"/>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89">
                    <a:moveTo>
                      <a:pt x="103" y="0"/>
                    </a:moveTo>
                    <a:lnTo>
                      <a:pt x="103" y="22"/>
                    </a:lnTo>
                    <a:lnTo>
                      <a:pt x="0" y="22"/>
                    </a:lnTo>
                    <a:lnTo>
                      <a:pt x="0" y="67"/>
                    </a:lnTo>
                    <a:lnTo>
                      <a:pt x="103" y="67"/>
                    </a:lnTo>
                    <a:lnTo>
                      <a:pt x="103" y="89"/>
                    </a:lnTo>
                    <a:lnTo>
                      <a:pt x="138" y="44"/>
                    </a:lnTo>
                    <a:lnTo>
                      <a:pt x="103" y="0"/>
                    </a:lnTo>
                    <a:close/>
                  </a:path>
                </a:pathLst>
              </a:cu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811" name="Freeform 675"/>
              <p:cNvSpPr>
                <a:spLocks/>
              </p:cNvSpPr>
              <p:nvPr/>
            </p:nvSpPr>
            <p:spPr bwMode="auto">
              <a:xfrm>
                <a:off x="223" y="1660"/>
                <a:ext cx="138" cy="89"/>
              </a:xfrm>
              <a:custGeom>
                <a:avLst/>
                <a:gdLst>
                  <a:gd name="T0" fmla="*/ 103 w 138"/>
                  <a:gd name="T1" fmla="*/ 0 h 89"/>
                  <a:gd name="T2" fmla="*/ 103 w 138"/>
                  <a:gd name="T3" fmla="*/ 22 h 89"/>
                  <a:gd name="T4" fmla="*/ 0 w 138"/>
                  <a:gd name="T5" fmla="*/ 22 h 89"/>
                  <a:gd name="T6" fmla="*/ 0 w 138"/>
                  <a:gd name="T7" fmla="*/ 67 h 89"/>
                  <a:gd name="T8" fmla="*/ 103 w 138"/>
                  <a:gd name="T9" fmla="*/ 67 h 89"/>
                  <a:gd name="T10" fmla="*/ 103 w 138"/>
                  <a:gd name="T11" fmla="*/ 89 h 89"/>
                  <a:gd name="T12" fmla="*/ 138 w 138"/>
                  <a:gd name="T13" fmla="*/ 44 h 89"/>
                  <a:gd name="T14" fmla="*/ 103 w 138"/>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89">
                    <a:moveTo>
                      <a:pt x="103" y="0"/>
                    </a:moveTo>
                    <a:lnTo>
                      <a:pt x="103" y="22"/>
                    </a:lnTo>
                    <a:lnTo>
                      <a:pt x="0" y="22"/>
                    </a:lnTo>
                    <a:lnTo>
                      <a:pt x="0" y="67"/>
                    </a:lnTo>
                    <a:lnTo>
                      <a:pt x="103" y="67"/>
                    </a:lnTo>
                    <a:lnTo>
                      <a:pt x="103" y="89"/>
                    </a:lnTo>
                    <a:lnTo>
                      <a:pt x="138" y="44"/>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812" name="Group 676"/>
            <p:cNvGrpSpPr>
              <a:grpSpLocks/>
            </p:cNvGrpSpPr>
            <p:nvPr/>
          </p:nvGrpSpPr>
          <p:grpSpPr bwMode="auto">
            <a:xfrm>
              <a:off x="752" y="2365"/>
              <a:ext cx="137" cy="90"/>
              <a:chOff x="752" y="2365"/>
              <a:chExt cx="137" cy="90"/>
            </a:xfrm>
          </p:grpSpPr>
          <p:sp>
            <p:nvSpPr>
              <p:cNvPr id="91813" name="Freeform 677"/>
              <p:cNvSpPr>
                <a:spLocks/>
              </p:cNvSpPr>
              <p:nvPr/>
            </p:nvSpPr>
            <p:spPr bwMode="auto">
              <a:xfrm>
                <a:off x="752" y="2365"/>
                <a:ext cx="137" cy="90"/>
              </a:xfrm>
              <a:custGeom>
                <a:avLst/>
                <a:gdLst>
                  <a:gd name="T0" fmla="*/ 103 w 137"/>
                  <a:gd name="T1" fmla="*/ 0 h 90"/>
                  <a:gd name="T2" fmla="*/ 103 w 137"/>
                  <a:gd name="T3" fmla="*/ 22 h 90"/>
                  <a:gd name="T4" fmla="*/ 0 w 137"/>
                  <a:gd name="T5" fmla="*/ 22 h 90"/>
                  <a:gd name="T6" fmla="*/ 0 w 137"/>
                  <a:gd name="T7" fmla="*/ 67 h 90"/>
                  <a:gd name="T8" fmla="*/ 103 w 137"/>
                  <a:gd name="T9" fmla="*/ 67 h 90"/>
                  <a:gd name="T10" fmla="*/ 103 w 137"/>
                  <a:gd name="T11" fmla="*/ 90 h 90"/>
                  <a:gd name="T12" fmla="*/ 137 w 137"/>
                  <a:gd name="T13" fmla="*/ 45 h 90"/>
                  <a:gd name="T14" fmla="*/ 103 w 137"/>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90">
                    <a:moveTo>
                      <a:pt x="103" y="0"/>
                    </a:moveTo>
                    <a:lnTo>
                      <a:pt x="103" y="22"/>
                    </a:lnTo>
                    <a:lnTo>
                      <a:pt x="0" y="22"/>
                    </a:lnTo>
                    <a:lnTo>
                      <a:pt x="0" y="67"/>
                    </a:lnTo>
                    <a:lnTo>
                      <a:pt x="103" y="67"/>
                    </a:lnTo>
                    <a:lnTo>
                      <a:pt x="103" y="90"/>
                    </a:lnTo>
                    <a:lnTo>
                      <a:pt x="137" y="45"/>
                    </a:lnTo>
                    <a:lnTo>
                      <a:pt x="103" y="0"/>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814" name="Freeform 678"/>
              <p:cNvSpPr>
                <a:spLocks/>
              </p:cNvSpPr>
              <p:nvPr/>
            </p:nvSpPr>
            <p:spPr bwMode="auto">
              <a:xfrm>
                <a:off x="752" y="2365"/>
                <a:ext cx="137" cy="90"/>
              </a:xfrm>
              <a:custGeom>
                <a:avLst/>
                <a:gdLst>
                  <a:gd name="T0" fmla="*/ 103 w 137"/>
                  <a:gd name="T1" fmla="*/ 0 h 90"/>
                  <a:gd name="T2" fmla="*/ 103 w 137"/>
                  <a:gd name="T3" fmla="*/ 22 h 90"/>
                  <a:gd name="T4" fmla="*/ 0 w 137"/>
                  <a:gd name="T5" fmla="*/ 22 h 90"/>
                  <a:gd name="T6" fmla="*/ 0 w 137"/>
                  <a:gd name="T7" fmla="*/ 67 h 90"/>
                  <a:gd name="T8" fmla="*/ 103 w 137"/>
                  <a:gd name="T9" fmla="*/ 67 h 90"/>
                  <a:gd name="T10" fmla="*/ 103 w 137"/>
                  <a:gd name="T11" fmla="*/ 90 h 90"/>
                  <a:gd name="T12" fmla="*/ 137 w 137"/>
                  <a:gd name="T13" fmla="*/ 45 h 90"/>
                  <a:gd name="T14" fmla="*/ 103 w 137"/>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90">
                    <a:moveTo>
                      <a:pt x="103" y="0"/>
                    </a:moveTo>
                    <a:lnTo>
                      <a:pt x="103" y="22"/>
                    </a:lnTo>
                    <a:lnTo>
                      <a:pt x="0" y="22"/>
                    </a:lnTo>
                    <a:lnTo>
                      <a:pt x="0" y="67"/>
                    </a:lnTo>
                    <a:lnTo>
                      <a:pt x="103" y="67"/>
                    </a:lnTo>
                    <a:lnTo>
                      <a:pt x="103" y="90"/>
                    </a:lnTo>
                    <a:lnTo>
                      <a:pt x="137" y="45"/>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815" name="Group 679"/>
            <p:cNvGrpSpPr>
              <a:grpSpLocks/>
            </p:cNvGrpSpPr>
            <p:nvPr/>
          </p:nvGrpSpPr>
          <p:grpSpPr bwMode="auto">
            <a:xfrm>
              <a:off x="755" y="1811"/>
              <a:ext cx="137" cy="89"/>
              <a:chOff x="755" y="1811"/>
              <a:chExt cx="137" cy="89"/>
            </a:xfrm>
          </p:grpSpPr>
          <p:sp>
            <p:nvSpPr>
              <p:cNvPr id="91816" name="Freeform 680"/>
              <p:cNvSpPr>
                <a:spLocks/>
              </p:cNvSpPr>
              <p:nvPr/>
            </p:nvSpPr>
            <p:spPr bwMode="auto">
              <a:xfrm>
                <a:off x="755" y="1811"/>
                <a:ext cx="137" cy="89"/>
              </a:xfrm>
              <a:custGeom>
                <a:avLst/>
                <a:gdLst>
                  <a:gd name="T0" fmla="*/ 103 w 137"/>
                  <a:gd name="T1" fmla="*/ 0 h 89"/>
                  <a:gd name="T2" fmla="*/ 103 w 137"/>
                  <a:gd name="T3" fmla="*/ 22 h 89"/>
                  <a:gd name="T4" fmla="*/ 0 w 137"/>
                  <a:gd name="T5" fmla="*/ 22 h 89"/>
                  <a:gd name="T6" fmla="*/ 0 w 137"/>
                  <a:gd name="T7" fmla="*/ 67 h 89"/>
                  <a:gd name="T8" fmla="*/ 103 w 137"/>
                  <a:gd name="T9" fmla="*/ 67 h 89"/>
                  <a:gd name="T10" fmla="*/ 103 w 137"/>
                  <a:gd name="T11" fmla="*/ 89 h 89"/>
                  <a:gd name="T12" fmla="*/ 137 w 137"/>
                  <a:gd name="T13" fmla="*/ 45 h 89"/>
                  <a:gd name="T14" fmla="*/ 103 w 137"/>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89">
                    <a:moveTo>
                      <a:pt x="103" y="0"/>
                    </a:moveTo>
                    <a:lnTo>
                      <a:pt x="103" y="22"/>
                    </a:lnTo>
                    <a:lnTo>
                      <a:pt x="0" y="22"/>
                    </a:lnTo>
                    <a:lnTo>
                      <a:pt x="0" y="67"/>
                    </a:lnTo>
                    <a:lnTo>
                      <a:pt x="103" y="67"/>
                    </a:lnTo>
                    <a:lnTo>
                      <a:pt x="103" y="89"/>
                    </a:lnTo>
                    <a:lnTo>
                      <a:pt x="137" y="45"/>
                    </a:lnTo>
                    <a:lnTo>
                      <a:pt x="103" y="0"/>
                    </a:lnTo>
                    <a:close/>
                  </a:path>
                </a:pathLst>
              </a:cu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817" name="Freeform 681"/>
              <p:cNvSpPr>
                <a:spLocks/>
              </p:cNvSpPr>
              <p:nvPr/>
            </p:nvSpPr>
            <p:spPr bwMode="auto">
              <a:xfrm>
                <a:off x="755" y="1811"/>
                <a:ext cx="137" cy="89"/>
              </a:xfrm>
              <a:custGeom>
                <a:avLst/>
                <a:gdLst>
                  <a:gd name="T0" fmla="*/ 103 w 137"/>
                  <a:gd name="T1" fmla="*/ 0 h 89"/>
                  <a:gd name="T2" fmla="*/ 103 w 137"/>
                  <a:gd name="T3" fmla="*/ 22 h 89"/>
                  <a:gd name="T4" fmla="*/ 0 w 137"/>
                  <a:gd name="T5" fmla="*/ 22 h 89"/>
                  <a:gd name="T6" fmla="*/ 0 w 137"/>
                  <a:gd name="T7" fmla="*/ 67 h 89"/>
                  <a:gd name="T8" fmla="*/ 103 w 137"/>
                  <a:gd name="T9" fmla="*/ 67 h 89"/>
                  <a:gd name="T10" fmla="*/ 103 w 137"/>
                  <a:gd name="T11" fmla="*/ 89 h 89"/>
                  <a:gd name="T12" fmla="*/ 137 w 137"/>
                  <a:gd name="T13" fmla="*/ 45 h 89"/>
                  <a:gd name="T14" fmla="*/ 103 w 137"/>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89">
                    <a:moveTo>
                      <a:pt x="103" y="0"/>
                    </a:moveTo>
                    <a:lnTo>
                      <a:pt x="103" y="22"/>
                    </a:lnTo>
                    <a:lnTo>
                      <a:pt x="0" y="22"/>
                    </a:lnTo>
                    <a:lnTo>
                      <a:pt x="0" y="67"/>
                    </a:lnTo>
                    <a:lnTo>
                      <a:pt x="103" y="67"/>
                    </a:lnTo>
                    <a:lnTo>
                      <a:pt x="103" y="89"/>
                    </a:lnTo>
                    <a:lnTo>
                      <a:pt x="137" y="45"/>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818" name="Group 682"/>
            <p:cNvGrpSpPr>
              <a:grpSpLocks/>
            </p:cNvGrpSpPr>
            <p:nvPr/>
          </p:nvGrpSpPr>
          <p:grpSpPr bwMode="auto">
            <a:xfrm>
              <a:off x="1801" y="2469"/>
              <a:ext cx="138" cy="90"/>
              <a:chOff x="1801" y="2469"/>
              <a:chExt cx="138" cy="90"/>
            </a:xfrm>
          </p:grpSpPr>
          <p:sp>
            <p:nvSpPr>
              <p:cNvPr id="91819" name="Freeform 683"/>
              <p:cNvSpPr>
                <a:spLocks/>
              </p:cNvSpPr>
              <p:nvPr/>
            </p:nvSpPr>
            <p:spPr bwMode="auto">
              <a:xfrm>
                <a:off x="1801" y="2469"/>
                <a:ext cx="138" cy="90"/>
              </a:xfrm>
              <a:custGeom>
                <a:avLst/>
                <a:gdLst>
                  <a:gd name="T0" fmla="*/ 104 w 138"/>
                  <a:gd name="T1" fmla="*/ 0 h 90"/>
                  <a:gd name="T2" fmla="*/ 104 w 138"/>
                  <a:gd name="T3" fmla="*/ 23 h 90"/>
                  <a:gd name="T4" fmla="*/ 0 w 138"/>
                  <a:gd name="T5" fmla="*/ 23 h 90"/>
                  <a:gd name="T6" fmla="*/ 0 w 138"/>
                  <a:gd name="T7" fmla="*/ 67 h 90"/>
                  <a:gd name="T8" fmla="*/ 104 w 138"/>
                  <a:gd name="T9" fmla="*/ 67 h 90"/>
                  <a:gd name="T10" fmla="*/ 104 w 138"/>
                  <a:gd name="T11" fmla="*/ 90 h 90"/>
                  <a:gd name="T12" fmla="*/ 138 w 138"/>
                  <a:gd name="T13" fmla="*/ 45 h 90"/>
                  <a:gd name="T14" fmla="*/ 104 w 138"/>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0">
                    <a:moveTo>
                      <a:pt x="104" y="0"/>
                    </a:moveTo>
                    <a:lnTo>
                      <a:pt x="104" y="23"/>
                    </a:lnTo>
                    <a:lnTo>
                      <a:pt x="0" y="23"/>
                    </a:lnTo>
                    <a:lnTo>
                      <a:pt x="0" y="67"/>
                    </a:lnTo>
                    <a:lnTo>
                      <a:pt x="104" y="67"/>
                    </a:lnTo>
                    <a:lnTo>
                      <a:pt x="104" y="90"/>
                    </a:lnTo>
                    <a:lnTo>
                      <a:pt x="138" y="45"/>
                    </a:lnTo>
                    <a:lnTo>
                      <a:pt x="104" y="0"/>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820" name="Freeform 684"/>
              <p:cNvSpPr>
                <a:spLocks/>
              </p:cNvSpPr>
              <p:nvPr/>
            </p:nvSpPr>
            <p:spPr bwMode="auto">
              <a:xfrm>
                <a:off x="1801" y="2469"/>
                <a:ext cx="138" cy="90"/>
              </a:xfrm>
              <a:custGeom>
                <a:avLst/>
                <a:gdLst>
                  <a:gd name="T0" fmla="*/ 104 w 138"/>
                  <a:gd name="T1" fmla="*/ 0 h 90"/>
                  <a:gd name="T2" fmla="*/ 104 w 138"/>
                  <a:gd name="T3" fmla="*/ 23 h 90"/>
                  <a:gd name="T4" fmla="*/ 0 w 138"/>
                  <a:gd name="T5" fmla="*/ 23 h 90"/>
                  <a:gd name="T6" fmla="*/ 0 w 138"/>
                  <a:gd name="T7" fmla="*/ 67 h 90"/>
                  <a:gd name="T8" fmla="*/ 104 w 138"/>
                  <a:gd name="T9" fmla="*/ 67 h 90"/>
                  <a:gd name="T10" fmla="*/ 104 w 138"/>
                  <a:gd name="T11" fmla="*/ 90 h 90"/>
                  <a:gd name="T12" fmla="*/ 138 w 138"/>
                  <a:gd name="T13" fmla="*/ 45 h 90"/>
                  <a:gd name="T14" fmla="*/ 104 w 138"/>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0">
                    <a:moveTo>
                      <a:pt x="104" y="0"/>
                    </a:moveTo>
                    <a:lnTo>
                      <a:pt x="104" y="23"/>
                    </a:lnTo>
                    <a:lnTo>
                      <a:pt x="0" y="23"/>
                    </a:lnTo>
                    <a:lnTo>
                      <a:pt x="0" y="67"/>
                    </a:lnTo>
                    <a:lnTo>
                      <a:pt x="104" y="67"/>
                    </a:lnTo>
                    <a:lnTo>
                      <a:pt x="104" y="90"/>
                    </a:lnTo>
                    <a:lnTo>
                      <a:pt x="138" y="45"/>
                    </a:lnTo>
                    <a:lnTo>
                      <a:pt x="104"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821" name="Group 685"/>
            <p:cNvGrpSpPr>
              <a:grpSpLocks/>
            </p:cNvGrpSpPr>
            <p:nvPr/>
          </p:nvGrpSpPr>
          <p:grpSpPr bwMode="auto">
            <a:xfrm>
              <a:off x="1791" y="1919"/>
              <a:ext cx="138" cy="89"/>
              <a:chOff x="1791" y="1919"/>
              <a:chExt cx="138" cy="89"/>
            </a:xfrm>
          </p:grpSpPr>
          <p:sp>
            <p:nvSpPr>
              <p:cNvPr id="91822" name="Freeform 686"/>
              <p:cNvSpPr>
                <a:spLocks/>
              </p:cNvSpPr>
              <p:nvPr/>
            </p:nvSpPr>
            <p:spPr bwMode="auto">
              <a:xfrm>
                <a:off x="1791" y="1919"/>
                <a:ext cx="138" cy="89"/>
              </a:xfrm>
              <a:custGeom>
                <a:avLst/>
                <a:gdLst>
                  <a:gd name="T0" fmla="*/ 103 w 138"/>
                  <a:gd name="T1" fmla="*/ 0 h 89"/>
                  <a:gd name="T2" fmla="*/ 103 w 138"/>
                  <a:gd name="T3" fmla="*/ 22 h 89"/>
                  <a:gd name="T4" fmla="*/ 0 w 138"/>
                  <a:gd name="T5" fmla="*/ 22 h 89"/>
                  <a:gd name="T6" fmla="*/ 0 w 138"/>
                  <a:gd name="T7" fmla="*/ 67 h 89"/>
                  <a:gd name="T8" fmla="*/ 103 w 138"/>
                  <a:gd name="T9" fmla="*/ 67 h 89"/>
                  <a:gd name="T10" fmla="*/ 103 w 138"/>
                  <a:gd name="T11" fmla="*/ 89 h 89"/>
                  <a:gd name="T12" fmla="*/ 138 w 138"/>
                  <a:gd name="T13" fmla="*/ 45 h 89"/>
                  <a:gd name="T14" fmla="*/ 103 w 138"/>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89">
                    <a:moveTo>
                      <a:pt x="103" y="0"/>
                    </a:moveTo>
                    <a:lnTo>
                      <a:pt x="103" y="22"/>
                    </a:lnTo>
                    <a:lnTo>
                      <a:pt x="0" y="22"/>
                    </a:lnTo>
                    <a:lnTo>
                      <a:pt x="0" y="67"/>
                    </a:lnTo>
                    <a:lnTo>
                      <a:pt x="103" y="67"/>
                    </a:lnTo>
                    <a:lnTo>
                      <a:pt x="103" y="89"/>
                    </a:lnTo>
                    <a:lnTo>
                      <a:pt x="138" y="45"/>
                    </a:lnTo>
                    <a:lnTo>
                      <a:pt x="103" y="0"/>
                    </a:lnTo>
                    <a:close/>
                  </a:path>
                </a:pathLst>
              </a:cu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823" name="Freeform 687"/>
              <p:cNvSpPr>
                <a:spLocks/>
              </p:cNvSpPr>
              <p:nvPr/>
            </p:nvSpPr>
            <p:spPr bwMode="auto">
              <a:xfrm>
                <a:off x="1791" y="1919"/>
                <a:ext cx="138" cy="89"/>
              </a:xfrm>
              <a:custGeom>
                <a:avLst/>
                <a:gdLst>
                  <a:gd name="T0" fmla="*/ 103 w 138"/>
                  <a:gd name="T1" fmla="*/ 0 h 89"/>
                  <a:gd name="T2" fmla="*/ 103 w 138"/>
                  <a:gd name="T3" fmla="*/ 22 h 89"/>
                  <a:gd name="T4" fmla="*/ 0 w 138"/>
                  <a:gd name="T5" fmla="*/ 22 h 89"/>
                  <a:gd name="T6" fmla="*/ 0 w 138"/>
                  <a:gd name="T7" fmla="*/ 67 h 89"/>
                  <a:gd name="T8" fmla="*/ 103 w 138"/>
                  <a:gd name="T9" fmla="*/ 67 h 89"/>
                  <a:gd name="T10" fmla="*/ 103 w 138"/>
                  <a:gd name="T11" fmla="*/ 89 h 89"/>
                  <a:gd name="T12" fmla="*/ 138 w 138"/>
                  <a:gd name="T13" fmla="*/ 45 h 89"/>
                  <a:gd name="T14" fmla="*/ 103 w 138"/>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89">
                    <a:moveTo>
                      <a:pt x="103" y="0"/>
                    </a:moveTo>
                    <a:lnTo>
                      <a:pt x="103" y="22"/>
                    </a:lnTo>
                    <a:lnTo>
                      <a:pt x="0" y="22"/>
                    </a:lnTo>
                    <a:lnTo>
                      <a:pt x="0" y="67"/>
                    </a:lnTo>
                    <a:lnTo>
                      <a:pt x="103" y="67"/>
                    </a:lnTo>
                    <a:lnTo>
                      <a:pt x="103" y="89"/>
                    </a:lnTo>
                    <a:lnTo>
                      <a:pt x="138" y="45"/>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824" name="Group 688"/>
            <p:cNvGrpSpPr>
              <a:grpSpLocks/>
            </p:cNvGrpSpPr>
            <p:nvPr/>
          </p:nvGrpSpPr>
          <p:grpSpPr bwMode="auto">
            <a:xfrm>
              <a:off x="2596" y="2355"/>
              <a:ext cx="137" cy="90"/>
              <a:chOff x="2596" y="2355"/>
              <a:chExt cx="137" cy="90"/>
            </a:xfrm>
          </p:grpSpPr>
          <p:sp>
            <p:nvSpPr>
              <p:cNvPr id="91825" name="Freeform 689"/>
              <p:cNvSpPr>
                <a:spLocks/>
              </p:cNvSpPr>
              <p:nvPr/>
            </p:nvSpPr>
            <p:spPr bwMode="auto">
              <a:xfrm>
                <a:off x="2596" y="2355"/>
                <a:ext cx="137" cy="90"/>
              </a:xfrm>
              <a:custGeom>
                <a:avLst/>
                <a:gdLst>
                  <a:gd name="T0" fmla="*/ 103 w 137"/>
                  <a:gd name="T1" fmla="*/ 0 h 90"/>
                  <a:gd name="T2" fmla="*/ 103 w 137"/>
                  <a:gd name="T3" fmla="*/ 23 h 90"/>
                  <a:gd name="T4" fmla="*/ 0 w 137"/>
                  <a:gd name="T5" fmla="*/ 23 h 90"/>
                  <a:gd name="T6" fmla="*/ 0 w 137"/>
                  <a:gd name="T7" fmla="*/ 67 h 90"/>
                  <a:gd name="T8" fmla="*/ 103 w 137"/>
                  <a:gd name="T9" fmla="*/ 67 h 90"/>
                  <a:gd name="T10" fmla="*/ 103 w 137"/>
                  <a:gd name="T11" fmla="*/ 90 h 90"/>
                  <a:gd name="T12" fmla="*/ 137 w 137"/>
                  <a:gd name="T13" fmla="*/ 45 h 90"/>
                  <a:gd name="T14" fmla="*/ 103 w 137"/>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90">
                    <a:moveTo>
                      <a:pt x="103" y="0"/>
                    </a:moveTo>
                    <a:lnTo>
                      <a:pt x="103" y="23"/>
                    </a:lnTo>
                    <a:lnTo>
                      <a:pt x="0" y="23"/>
                    </a:lnTo>
                    <a:lnTo>
                      <a:pt x="0" y="67"/>
                    </a:lnTo>
                    <a:lnTo>
                      <a:pt x="103" y="67"/>
                    </a:lnTo>
                    <a:lnTo>
                      <a:pt x="103" y="90"/>
                    </a:lnTo>
                    <a:lnTo>
                      <a:pt x="137" y="45"/>
                    </a:lnTo>
                    <a:lnTo>
                      <a:pt x="103" y="0"/>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826" name="Freeform 690"/>
              <p:cNvSpPr>
                <a:spLocks/>
              </p:cNvSpPr>
              <p:nvPr/>
            </p:nvSpPr>
            <p:spPr bwMode="auto">
              <a:xfrm>
                <a:off x="2596" y="2355"/>
                <a:ext cx="137" cy="90"/>
              </a:xfrm>
              <a:custGeom>
                <a:avLst/>
                <a:gdLst>
                  <a:gd name="T0" fmla="*/ 103 w 137"/>
                  <a:gd name="T1" fmla="*/ 0 h 90"/>
                  <a:gd name="T2" fmla="*/ 103 w 137"/>
                  <a:gd name="T3" fmla="*/ 23 h 90"/>
                  <a:gd name="T4" fmla="*/ 0 w 137"/>
                  <a:gd name="T5" fmla="*/ 23 h 90"/>
                  <a:gd name="T6" fmla="*/ 0 w 137"/>
                  <a:gd name="T7" fmla="*/ 67 h 90"/>
                  <a:gd name="T8" fmla="*/ 103 w 137"/>
                  <a:gd name="T9" fmla="*/ 67 h 90"/>
                  <a:gd name="T10" fmla="*/ 103 w 137"/>
                  <a:gd name="T11" fmla="*/ 90 h 90"/>
                  <a:gd name="T12" fmla="*/ 137 w 137"/>
                  <a:gd name="T13" fmla="*/ 45 h 90"/>
                  <a:gd name="T14" fmla="*/ 103 w 137"/>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90">
                    <a:moveTo>
                      <a:pt x="103" y="0"/>
                    </a:moveTo>
                    <a:lnTo>
                      <a:pt x="103" y="23"/>
                    </a:lnTo>
                    <a:lnTo>
                      <a:pt x="0" y="23"/>
                    </a:lnTo>
                    <a:lnTo>
                      <a:pt x="0" y="67"/>
                    </a:lnTo>
                    <a:lnTo>
                      <a:pt x="103" y="67"/>
                    </a:lnTo>
                    <a:lnTo>
                      <a:pt x="103" y="90"/>
                    </a:lnTo>
                    <a:lnTo>
                      <a:pt x="137" y="45"/>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827" name="Group 691"/>
            <p:cNvGrpSpPr>
              <a:grpSpLocks/>
            </p:cNvGrpSpPr>
            <p:nvPr/>
          </p:nvGrpSpPr>
          <p:grpSpPr bwMode="auto">
            <a:xfrm>
              <a:off x="2605" y="1999"/>
              <a:ext cx="137" cy="89"/>
              <a:chOff x="2605" y="1999"/>
              <a:chExt cx="137" cy="89"/>
            </a:xfrm>
          </p:grpSpPr>
          <p:sp>
            <p:nvSpPr>
              <p:cNvPr id="91828" name="Freeform 692"/>
              <p:cNvSpPr>
                <a:spLocks/>
              </p:cNvSpPr>
              <p:nvPr/>
            </p:nvSpPr>
            <p:spPr bwMode="auto">
              <a:xfrm>
                <a:off x="2605" y="1999"/>
                <a:ext cx="137" cy="89"/>
              </a:xfrm>
              <a:custGeom>
                <a:avLst/>
                <a:gdLst>
                  <a:gd name="T0" fmla="*/ 103 w 137"/>
                  <a:gd name="T1" fmla="*/ 0 h 89"/>
                  <a:gd name="T2" fmla="*/ 103 w 137"/>
                  <a:gd name="T3" fmla="*/ 22 h 89"/>
                  <a:gd name="T4" fmla="*/ 0 w 137"/>
                  <a:gd name="T5" fmla="*/ 22 h 89"/>
                  <a:gd name="T6" fmla="*/ 0 w 137"/>
                  <a:gd name="T7" fmla="*/ 67 h 89"/>
                  <a:gd name="T8" fmla="*/ 103 w 137"/>
                  <a:gd name="T9" fmla="*/ 67 h 89"/>
                  <a:gd name="T10" fmla="*/ 103 w 137"/>
                  <a:gd name="T11" fmla="*/ 89 h 89"/>
                  <a:gd name="T12" fmla="*/ 137 w 137"/>
                  <a:gd name="T13" fmla="*/ 44 h 89"/>
                  <a:gd name="T14" fmla="*/ 103 w 137"/>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89">
                    <a:moveTo>
                      <a:pt x="103" y="0"/>
                    </a:moveTo>
                    <a:lnTo>
                      <a:pt x="103" y="22"/>
                    </a:lnTo>
                    <a:lnTo>
                      <a:pt x="0" y="22"/>
                    </a:lnTo>
                    <a:lnTo>
                      <a:pt x="0" y="67"/>
                    </a:lnTo>
                    <a:lnTo>
                      <a:pt x="103" y="67"/>
                    </a:lnTo>
                    <a:lnTo>
                      <a:pt x="103" y="89"/>
                    </a:lnTo>
                    <a:lnTo>
                      <a:pt x="137" y="44"/>
                    </a:lnTo>
                    <a:lnTo>
                      <a:pt x="103" y="0"/>
                    </a:lnTo>
                    <a:close/>
                  </a:path>
                </a:pathLst>
              </a:cu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829" name="Freeform 693"/>
              <p:cNvSpPr>
                <a:spLocks/>
              </p:cNvSpPr>
              <p:nvPr/>
            </p:nvSpPr>
            <p:spPr bwMode="auto">
              <a:xfrm>
                <a:off x="2605" y="1999"/>
                <a:ext cx="137" cy="89"/>
              </a:xfrm>
              <a:custGeom>
                <a:avLst/>
                <a:gdLst>
                  <a:gd name="T0" fmla="*/ 103 w 137"/>
                  <a:gd name="T1" fmla="*/ 0 h 89"/>
                  <a:gd name="T2" fmla="*/ 103 w 137"/>
                  <a:gd name="T3" fmla="*/ 22 h 89"/>
                  <a:gd name="T4" fmla="*/ 0 w 137"/>
                  <a:gd name="T5" fmla="*/ 22 h 89"/>
                  <a:gd name="T6" fmla="*/ 0 w 137"/>
                  <a:gd name="T7" fmla="*/ 67 h 89"/>
                  <a:gd name="T8" fmla="*/ 103 w 137"/>
                  <a:gd name="T9" fmla="*/ 67 h 89"/>
                  <a:gd name="T10" fmla="*/ 103 w 137"/>
                  <a:gd name="T11" fmla="*/ 89 h 89"/>
                  <a:gd name="T12" fmla="*/ 137 w 137"/>
                  <a:gd name="T13" fmla="*/ 44 h 89"/>
                  <a:gd name="T14" fmla="*/ 103 w 137"/>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89">
                    <a:moveTo>
                      <a:pt x="103" y="0"/>
                    </a:moveTo>
                    <a:lnTo>
                      <a:pt x="103" y="22"/>
                    </a:lnTo>
                    <a:lnTo>
                      <a:pt x="0" y="22"/>
                    </a:lnTo>
                    <a:lnTo>
                      <a:pt x="0" y="67"/>
                    </a:lnTo>
                    <a:lnTo>
                      <a:pt x="103" y="67"/>
                    </a:lnTo>
                    <a:lnTo>
                      <a:pt x="103" y="89"/>
                    </a:lnTo>
                    <a:lnTo>
                      <a:pt x="137" y="44"/>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830" name="Group 694"/>
            <p:cNvGrpSpPr>
              <a:grpSpLocks/>
            </p:cNvGrpSpPr>
            <p:nvPr/>
          </p:nvGrpSpPr>
          <p:grpSpPr bwMode="auto">
            <a:xfrm>
              <a:off x="3646" y="2122"/>
              <a:ext cx="138" cy="90"/>
              <a:chOff x="3646" y="2122"/>
              <a:chExt cx="138" cy="90"/>
            </a:xfrm>
          </p:grpSpPr>
          <p:sp>
            <p:nvSpPr>
              <p:cNvPr id="91831" name="Freeform 695"/>
              <p:cNvSpPr>
                <a:spLocks/>
              </p:cNvSpPr>
              <p:nvPr/>
            </p:nvSpPr>
            <p:spPr bwMode="auto">
              <a:xfrm>
                <a:off x="3646" y="2122"/>
                <a:ext cx="138" cy="90"/>
              </a:xfrm>
              <a:custGeom>
                <a:avLst/>
                <a:gdLst>
                  <a:gd name="T0" fmla="*/ 104 w 138"/>
                  <a:gd name="T1" fmla="*/ 0 h 90"/>
                  <a:gd name="T2" fmla="*/ 104 w 138"/>
                  <a:gd name="T3" fmla="*/ 23 h 90"/>
                  <a:gd name="T4" fmla="*/ 0 w 138"/>
                  <a:gd name="T5" fmla="*/ 23 h 90"/>
                  <a:gd name="T6" fmla="*/ 0 w 138"/>
                  <a:gd name="T7" fmla="*/ 67 h 90"/>
                  <a:gd name="T8" fmla="*/ 104 w 138"/>
                  <a:gd name="T9" fmla="*/ 67 h 90"/>
                  <a:gd name="T10" fmla="*/ 104 w 138"/>
                  <a:gd name="T11" fmla="*/ 90 h 90"/>
                  <a:gd name="T12" fmla="*/ 138 w 138"/>
                  <a:gd name="T13" fmla="*/ 45 h 90"/>
                  <a:gd name="T14" fmla="*/ 104 w 138"/>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0">
                    <a:moveTo>
                      <a:pt x="104" y="0"/>
                    </a:moveTo>
                    <a:lnTo>
                      <a:pt x="104" y="23"/>
                    </a:lnTo>
                    <a:lnTo>
                      <a:pt x="0" y="23"/>
                    </a:lnTo>
                    <a:lnTo>
                      <a:pt x="0" y="67"/>
                    </a:lnTo>
                    <a:lnTo>
                      <a:pt x="104" y="67"/>
                    </a:lnTo>
                    <a:lnTo>
                      <a:pt x="104" y="90"/>
                    </a:lnTo>
                    <a:lnTo>
                      <a:pt x="138" y="45"/>
                    </a:lnTo>
                    <a:lnTo>
                      <a:pt x="104" y="0"/>
                    </a:lnTo>
                    <a:close/>
                  </a:path>
                </a:pathLst>
              </a:cu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832" name="Freeform 696"/>
              <p:cNvSpPr>
                <a:spLocks/>
              </p:cNvSpPr>
              <p:nvPr/>
            </p:nvSpPr>
            <p:spPr bwMode="auto">
              <a:xfrm>
                <a:off x="3646" y="2122"/>
                <a:ext cx="138" cy="90"/>
              </a:xfrm>
              <a:custGeom>
                <a:avLst/>
                <a:gdLst>
                  <a:gd name="T0" fmla="*/ 104 w 138"/>
                  <a:gd name="T1" fmla="*/ 0 h 90"/>
                  <a:gd name="T2" fmla="*/ 104 w 138"/>
                  <a:gd name="T3" fmla="*/ 23 h 90"/>
                  <a:gd name="T4" fmla="*/ 0 w 138"/>
                  <a:gd name="T5" fmla="*/ 23 h 90"/>
                  <a:gd name="T6" fmla="*/ 0 w 138"/>
                  <a:gd name="T7" fmla="*/ 67 h 90"/>
                  <a:gd name="T8" fmla="*/ 104 w 138"/>
                  <a:gd name="T9" fmla="*/ 67 h 90"/>
                  <a:gd name="T10" fmla="*/ 104 w 138"/>
                  <a:gd name="T11" fmla="*/ 90 h 90"/>
                  <a:gd name="T12" fmla="*/ 138 w 138"/>
                  <a:gd name="T13" fmla="*/ 45 h 90"/>
                  <a:gd name="T14" fmla="*/ 104 w 138"/>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0">
                    <a:moveTo>
                      <a:pt x="104" y="0"/>
                    </a:moveTo>
                    <a:lnTo>
                      <a:pt x="104" y="23"/>
                    </a:lnTo>
                    <a:lnTo>
                      <a:pt x="0" y="23"/>
                    </a:lnTo>
                    <a:lnTo>
                      <a:pt x="0" y="67"/>
                    </a:lnTo>
                    <a:lnTo>
                      <a:pt x="104" y="67"/>
                    </a:lnTo>
                    <a:lnTo>
                      <a:pt x="104" y="90"/>
                    </a:lnTo>
                    <a:lnTo>
                      <a:pt x="138" y="45"/>
                    </a:lnTo>
                    <a:lnTo>
                      <a:pt x="104"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833" name="Group 697"/>
            <p:cNvGrpSpPr>
              <a:grpSpLocks/>
            </p:cNvGrpSpPr>
            <p:nvPr/>
          </p:nvGrpSpPr>
          <p:grpSpPr bwMode="auto">
            <a:xfrm>
              <a:off x="4456" y="2375"/>
              <a:ext cx="138" cy="89"/>
              <a:chOff x="4456" y="2375"/>
              <a:chExt cx="138" cy="89"/>
            </a:xfrm>
          </p:grpSpPr>
          <p:sp>
            <p:nvSpPr>
              <p:cNvPr id="91834" name="Freeform 698"/>
              <p:cNvSpPr>
                <a:spLocks/>
              </p:cNvSpPr>
              <p:nvPr/>
            </p:nvSpPr>
            <p:spPr bwMode="auto">
              <a:xfrm>
                <a:off x="4456" y="2375"/>
                <a:ext cx="138" cy="89"/>
              </a:xfrm>
              <a:custGeom>
                <a:avLst/>
                <a:gdLst>
                  <a:gd name="T0" fmla="*/ 103 w 138"/>
                  <a:gd name="T1" fmla="*/ 0 h 89"/>
                  <a:gd name="T2" fmla="*/ 103 w 138"/>
                  <a:gd name="T3" fmla="*/ 22 h 89"/>
                  <a:gd name="T4" fmla="*/ 0 w 138"/>
                  <a:gd name="T5" fmla="*/ 22 h 89"/>
                  <a:gd name="T6" fmla="*/ 0 w 138"/>
                  <a:gd name="T7" fmla="*/ 67 h 89"/>
                  <a:gd name="T8" fmla="*/ 103 w 138"/>
                  <a:gd name="T9" fmla="*/ 67 h 89"/>
                  <a:gd name="T10" fmla="*/ 103 w 138"/>
                  <a:gd name="T11" fmla="*/ 89 h 89"/>
                  <a:gd name="T12" fmla="*/ 138 w 138"/>
                  <a:gd name="T13" fmla="*/ 45 h 89"/>
                  <a:gd name="T14" fmla="*/ 103 w 138"/>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89">
                    <a:moveTo>
                      <a:pt x="103" y="0"/>
                    </a:moveTo>
                    <a:lnTo>
                      <a:pt x="103" y="22"/>
                    </a:lnTo>
                    <a:lnTo>
                      <a:pt x="0" y="22"/>
                    </a:lnTo>
                    <a:lnTo>
                      <a:pt x="0" y="67"/>
                    </a:lnTo>
                    <a:lnTo>
                      <a:pt x="103" y="67"/>
                    </a:lnTo>
                    <a:lnTo>
                      <a:pt x="103" y="89"/>
                    </a:lnTo>
                    <a:lnTo>
                      <a:pt x="138" y="45"/>
                    </a:lnTo>
                    <a:lnTo>
                      <a:pt x="103" y="0"/>
                    </a:lnTo>
                    <a:close/>
                  </a:path>
                </a:pathLst>
              </a:cu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835" name="Freeform 699"/>
              <p:cNvSpPr>
                <a:spLocks/>
              </p:cNvSpPr>
              <p:nvPr/>
            </p:nvSpPr>
            <p:spPr bwMode="auto">
              <a:xfrm>
                <a:off x="4456" y="2375"/>
                <a:ext cx="138" cy="89"/>
              </a:xfrm>
              <a:custGeom>
                <a:avLst/>
                <a:gdLst>
                  <a:gd name="T0" fmla="*/ 103 w 138"/>
                  <a:gd name="T1" fmla="*/ 0 h 89"/>
                  <a:gd name="T2" fmla="*/ 103 w 138"/>
                  <a:gd name="T3" fmla="*/ 22 h 89"/>
                  <a:gd name="T4" fmla="*/ 0 w 138"/>
                  <a:gd name="T5" fmla="*/ 22 h 89"/>
                  <a:gd name="T6" fmla="*/ 0 w 138"/>
                  <a:gd name="T7" fmla="*/ 67 h 89"/>
                  <a:gd name="T8" fmla="*/ 103 w 138"/>
                  <a:gd name="T9" fmla="*/ 67 h 89"/>
                  <a:gd name="T10" fmla="*/ 103 w 138"/>
                  <a:gd name="T11" fmla="*/ 89 h 89"/>
                  <a:gd name="T12" fmla="*/ 138 w 138"/>
                  <a:gd name="T13" fmla="*/ 45 h 89"/>
                  <a:gd name="T14" fmla="*/ 103 w 138"/>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89">
                    <a:moveTo>
                      <a:pt x="103" y="0"/>
                    </a:moveTo>
                    <a:lnTo>
                      <a:pt x="103" y="22"/>
                    </a:lnTo>
                    <a:lnTo>
                      <a:pt x="0" y="22"/>
                    </a:lnTo>
                    <a:lnTo>
                      <a:pt x="0" y="67"/>
                    </a:lnTo>
                    <a:lnTo>
                      <a:pt x="103" y="67"/>
                    </a:lnTo>
                    <a:lnTo>
                      <a:pt x="103" y="89"/>
                    </a:lnTo>
                    <a:lnTo>
                      <a:pt x="138" y="45"/>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836" name="Group 700"/>
            <p:cNvGrpSpPr>
              <a:grpSpLocks/>
            </p:cNvGrpSpPr>
            <p:nvPr/>
          </p:nvGrpSpPr>
          <p:grpSpPr bwMode="auto">
            <a:xfrm>
              <a:off x="1535" y="2454"/>
              <a:ext cx="138" cy="90"/>
              <a:chOff x="1801" y="2469"/>
              <a:chExt cx="138" cy="90"/>
            </a:xfrm>
          </p:grpSpPr>
          <p:sp>
            <p:nvSpPr>
              <p:cNvPr id="91837" name="Freeform 701" descr="Wide downward diagonal"/>
              <p:cNvSpPr>
                <a:spLocks/>
              </p:cNvSpPr>
              <p:nvPr/>
            </p:nvSpPr>
            <p:spPr bwMode="auto">
              <a:xfrm>
                <a:off x="1801" y="2469"/>
                <a:ext cx="138" cy="90"/>
              </a:xfrm>
              <a:custGeom>
                <a:avLst/>
                <a:gdLst>
                  <a:gd name="T0" fmla="*/ 104 w 138"/>
                  <a:gd name="T1" fmla="*/ 0 h 90"/>
                  <a:gd name="T2" fmla="*/ 104 w 138"/>
                  <a:gd name="T3" fmla="*/ 23 h 90"/>
                  <a:gd name="T4" fmla="*/ 0 w 138"/>
                  <a:gd name="T5" fmla="*/ 23 h 90"/>
                  <a:gd name="T6" fmla="*/ 0 w 138"/>
                  <a:gd name="T7" fmla="*/ 67 h 90"/>
                  <a:gd name="T8" fmla="*/ 104 w 138"/>
                  <a:gd name="T9" fmla="*/ 67 h 90"/>
                  <a:gd name="T10" fmla="*/ 104 w 138"/>
                  <a:gd name="T11" fmla="*/ 90 h 90"/>
                  <a:gd name="T12" fmla="*/ 138 w 138"/>
                  <a:gd name="T13" fmla="*/ 45 h 90"/>
                  <a:gd name="T14" fmla="*/ 104 w 138"/>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0">
                    <a:moveTo>
                      <a:pt x="104" y="0"/>
                    </a:moveTo>
                    <a:lnTo>
                      <a:pt x="104" y="23"/>
                    </a:lnTo>
                    <a:lnTo>
                      <a:pt x="0" y="23"/>
                    </a:lnTo>
                    <a:lnTo>
                      <a:pt x="0" y="67"/>
                    </a:lnTo>
                    <a:lnTo>
                      <a:pt x="104" y="67"/>
                    </a:lnTo>
                    <a:lnTo>
                      <a:pt x="104" y="90"/>
                    </a:lnTo>
                    <a:lnTo>
                      <a:pt x="138" y="45"/>
                    </a:lnTo>
                    <a:lnTo>
                      <a:pt x="104" y="0"/>
                    </a:lnTo>
                    <a:close/>
                  </a:path>
                </a:pathLst>
              </a:custGeom>
              <a:pattFill prst="wdDnDiag">
                <a:fgClr>
                  <a:schemeClr val="folHlink"/>
                </a:fgClr>
                <a:bgClr>
                  <a:srgbClr val="FF0000"/>
                </a:bgClr>
              </a:patt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838" name="Freeform 702" descr="Wide downward diagonal"/>
              <p:cNvSpPr>
                <a:spLocks/>
              </p:cNvSpPr>
              <p:nvPr/>
            </p:nvSpPr>
            <p:spPr bwMode="auto">
              <a:xfrm>
                <a:off x="1801" y="2469"/>
                <a:ext cx="138" cy="90"/>
              </a:xfrm>
              <a:custGeom>
                <a:avLst/>
                <a:gdLst>
                  <a:gd name="T0" fmla="*/ 104 w 138"/>
                  <a:gd name="T1" fmla="*/ 0 h 90"/>
                  <a:gd name="T2" fmla="*/ 104 w 138"/>
                  <a:gd name="T3" fmla="*/ 23 h 90"/>
                  <a:gd name="T4" fmla="*/ 0 w 138"/>
                  <a:gd name="T5" fmla="*/ 23 h 90"/>
                  <a:gd name="T6" fmla="*/ 0 w 138"/>
                  <a:gd name="T7" fmla="*/ 67 h 90"/>
                  <a:gd name="T8" fmla="*/ 104 w 138"/>
                  <a:gd name="T9" fmla="*/ 67 h 90"/>
                  <a:gd name="T10" fmla="*/ 104 w 138"/>
                  <a:gd name="T11" fmla="*/ 90 h 90"/>
                  <a:gd name="T12" fmla="*/ 138 w 138"/>
                  <a:gd name="T13" fmla="*/ 45 h 90"/>
                  <a:gd name="T14" fmla="*/ 104 w 138"/>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0">
                    <a:moveTo>
                      <a:pt x="104" y="0"/>
                    </a:moveTo>
                    <a:lnTo>
                      <a:pt x="104" y="23"/>
                    </a:lnTo>
                    <a:lnTo>
                      <a:pt x="0" y="23"/>
                    </a:lnTo>
                    <a:lnTo>
                      <a:pt x="0" y="67"/>
                    </a:lnTo>
                    <a:lnTo>
                      <a:pt x="104" y="67"/>
                    </a:lnTo>
                    <a:lnTo>
                      <a:pt x="104" y="90"/>
                    </a:lnTo>
                    <a:lnTo>
                      <a:pt x="138" y="45"/>
                    </a:lnTo>
                    <a:lnTo>
                      <a:pt x="104" y="0"/>
                    </a:lnTo>
                    <a:close/>
                  </a:path>
                </a:pathLst>
              </a:custGeom>
              <a:pattFill prst="wdDnDiag">
                <a:fgClr>
                  <a:schemeClr val="folHlink"/>
                </a:fgClr>
                <a:bgClr>
                  <a:srgbClr val="FF0000"/>
                </a:bgClr>
              </a:pattFill>
              <a:ln w="9525" cap="rnd">
                <a:solidFill>
                  <a:srgbClr val="000000"/>
                </a:solidFill>
                <a:prstDash val="solid"/>
                <a:round/>
                <a:headEnd/>
                <a:tailEnd/>
              </a:ln>
            </p:spPr>
            <p:txBody>
              <a:bodyPr/>
              <a:lstStyle/>
              <a:p>
                <a:endParaRPr lang="en-US"/>
              </a:p>
            </p:txBody>
          </p:sp>
        </p:grpSp>
        <p:grpSp>
          <p:nvGrpSpPr>
            <p:cNvPr id="91839" name="Group 703"/>
            <p:cNvGrpSpPr>
              <a:grpSpLocks/>
            </p:cNvGrpSpPr>
            <p:nvPr/>
          </p:nvGrpSpPr>
          <p:grpSpPr bwMode="auto">
            <a:xfrm>
              <a:off x="1020" y="1706"/>
              <a:ext cx="138" cy="90"/>
              <a:chOff x="1801" y="2469"/>
              <a:chExt cx="138" cy="90"/>
            </a:xfrm>
          </p:grpSpPr>
          <p:sp>
            <p:nvSpPr>
              <p:cNvPr id="91840" name="Freeform 704"/>
              <p:cNvSpPr>
                <a:spLocks/>
              </p:cNvSpPr>
              <p:nvPr/>
            </p:nvSpPr>
            <p:spPr bwMode="auto">
              <a:xfrm>
                <a:off x="1801" y="2469"/>
                <a:ext cx="138" cy="90"/>
              </a:xfrm>
              <a:custGeom>
                <a:avLst/>
                <a:gdLst>
                  <a:gd name="T0" fmla="*/ 104 w 138"/>
                  <a:gd name="T1" fmla="*/ 0 h 90"/>
                  <a:gd name="T2" fmla="*/ 104 w 138"/>
                  <a:gd name="T3" fmla="*/ 23 h 90"/>
                  <a:gd name="T4" fmla="*/ 0 w 138"/>
                  <a:gd name="T5" fmla="*/ 23 h 90"/>
                  <a:gd name="T6" fmla="*/ 0 w 138"/>
                  <a:gd name="T7" fmla="*/ 67 h 90"/>
                  <a:gd name="T8" fmla="*/ 104 w 138"/>
                  <a:gd name="T9" fmla="*/ 67 h 90"/>
                  <a:gd name="T10" fmla="*/ 104 w 138"/>
                  <a:gd name="T11" fmla="*/ 90 h 90"/>
                  <a:gd name="T12" fmla="*/ 138 w 138"/>
                  <a:gd name="T13" fmla="*/ 45 h 90"/>
                  <a:gd name="T14" fmla="*/ 104 w 138"/>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0">
                    <a:moveTo>
                      <a:pt x="104" y="0"/>
                    </a:moveTo>
                    <a:lnTo>
                      <a:pt x="104" y="23"/>
                    </a:lnTo>
                    <a:lnTo>
                      <a:pt x="0" y="23"/>
                    </a:lnTo>
                    <a:lnTo>
                      <a:pt x="0" y="67"/>
                    </a:lnTo>
                    <a:lnTo>
                      <a:pt x="104" y="67"/>
                    </a:lnTo>
                    <a:lnTo>
                      <a:pt x="104" y="90"/>
                    </a:lnTo>
                    <a:lnTo>
                      <a:pt x="138" y="45"/>
                    </a:lnTo>
                    <a:lnTo>
                      <a:pt x="104" y="0"/>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841" name="Freeform 705"/>
              <p:cNvSpPr>
                <a:spLocks/>
              </p:cNvSpPr>
              <p:nvPr/>
            </p:nvSpPr>
            <p:spPr bwMode="auto">
              <a:xfrm>
                <a:off x="1801" y="2469"/>
                <a:ext cx="138" cy="90"/>
              </a:xfrm>
              <a:custGeom>
                <a:avLst/>
                <a:gdLst>
                  <a:gd name="T0" fmla="*/ 104 w 138"/>
                  <a:gd name="T1" fmla="*/ 0 h 90"/>
                  <a:gd name="T2" fmla="*/ 104 w 138"/>
                  <a:gd name="T3" fmla="*/ 23 h 90"/>
                  <a:gd name="T4" fmla="*/ 0 w 138"/>
                  <a:gd name="T5" fmla="*/ 23 h 90"/>
                  <a:gd name="T6" fmla="*/ 0 w 138"/>
                  <a:gd name="T7" fmla="*/ 67 h 90"/>
                  <a:gd name="T8" fmla="*/ 104 w 138"/>
                  <a:gd name="T9" fmla="*/ 67 h 90"/>
                  <a:gd name="T10" fmla="*/ 104 w 138"/>
                  <a:gd name="T11" fmla="*/ 90 h 90"/>
                  <a:gd name="T12" fmla="*/ 138 w 138"/>
                  <a:gd name="T13" fmla="*/ 45 h 90"/>
                  <a:gd name="T14" fmla="*/ 104 w 138"/>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0">
                    <a:moveTo>
                      <a:pt x="104" y="0"/>
                    </a:moveTo>
                    <a:lnTo>
                      <a:pt x="104" y="23"/>
                    </a:lnTo>
                    <a:lnTo>
                      <a:pt x="0" y="23"/>
                    </a:lnTo>
                    <a:lnTo>
                      <a:pt x="0" y="67"/>
                    </a:lnTo>
                    <a:lnTo>
                      <a:pt x="104" y="67"/>
                    </a:lnTo>
                    <a:lnTo>
                      <a:pt x="104" y="90"/>
                    </a:lnTo>
                    <a:lnTo>
                      <a:pt x="138" y="45"/>
                    </a:lnTo>
                    <a:lnTo>
                      <a:pt x="104"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842" name="Group 706"/>
            <p:cNvGrpSpPr>
              <a:grpSpLocks/>
            </p:cNvGrpSpPr>
            <p:nvPr/>
          </p:nvGrpSpPr>
          <p:grpSpPr bwMode="auto">
            <a:xfrm>
              <a:off x="1018" y="2252"/>
              <a:ext cx="138" cy="89"/>
              <a:chOff x="1791" y="1919"/>
              <a:chExt cx="138" cy="89"/>
            </a:xfrm>
          </p:grpSpPr>
          <p:sp>
            <p:nvSpPr>
              <p:cNvPr id="91843" name="Freeform 707"/>
              <p:cNvSpPr>
                <a:spLocks/>
              </p:cNvSpPr>
              <p:nvPr/>
            </p:nvSpPr>
            <p:spPr bwMode="auto">
              <a:xfrm>
                <a:off x="1791" y="1919"/>
                <a:ext cx="138" cy="89"/>
              </a:xfrm>
              <a:custGeom>
                <a:avLst/>
                <a:gdLst>
                  <a:gd name="T0" fmla="*/ 103 w 138"/>
                  <a:gd name="T1" fmla="*/ 0 h 89"/>
                  <a:gd name="T2" fmla="*/ 103 w 138"/>
                  <a:gd name="T3" fmla="*/ 22 h 89"/>
                  <a:gd name="T4" fmla="*/ 0 w 138"/>
                  <a:gd name="T5" fmla="*/ 22 h 89"/>
                  <a:gd name="T6" fmla="*/ 0 w 138"/>
                  <a:gd name="T7" fmla="*/ 67 h 89"/>
                  <a:gd name="T8" fmla="*/ 103 w 138"/>
                  <a:gd name="T9" fmla="*/ 67 h 89"/>
                  <a:gd name="T10" fmla="*/ 103 w 138"/>
                  <a:gd name="T11" fmla="*/ 89 h 89"/>
                  <a:gd name="T12" fmla="*/ 138 w 138"/>
                  <a:gd name="T13" fmla="*/ 45 h 89"/>
                  <a:gd name="T14" fmla="*/ 103 w 138"/>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89">
                    <a:moveTo>
                      <a:pt x="103" y="0"/>
                    </a:moveTo>
                    <a:lnTo>
                      <a:pt x="103" y="22"/>
                    </a:lnTo>
                    <a:lnTo>
                      <a:pt x="0" y="22"/>
                    </a:lnTo>
                    <a:lnTo>
                      <a:pt x="0" y="67"/>
                    </a:lnTo>
                    <a:lnTo>
                      <a:pt x="103" y="67"/>
                    </a:lnTo>
                    <a:lnTo>
                      <a:pt x="103" y="89"/>
                    </a:lnTo>
                    <a:lnTo>
                      <a:pt x="138" y="45"/>
                    </a:lnTo>
                    <a:lnTo>
                      <a:pt x="103" y="0"/>
                    </a:lnTo>
                    <a:close/>
                  </a:path>
                </a:pathLst>
              </a:custGeom>
              <a:solidFill>
                <a:srgbClr val="00F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844" name="Freeform 708"/>
              <p:cNvSpPr>
                <a:spLocks/>
              </p:cNvSpPr>
              <p:nvPr/>
            </p:nvSpPr>
            <p:spPr bwMode="auto">
              <a:xfrm>
                <a:off x="1791" y="1919"/>
                <a:ext cx="138" cy="89"/>
              </a:xfrm>
              <a:custGeom>
                <a:avLst/>
                <a:gdLst>
                  <a:gd name="T0" fmla="*/ 103 w 138"/>
                  <a:gd name="T1" fmla="*/ 0 h 89"/>
                  <a:gd name="T2" fmla="*/ 103 w 138"/>
                  <a:gd name="T3" fmla="*/ 22 h 89"/>
                  <a:gd name="T4" fmla="*/ 0 w 138"/>
                  <a:gd name="T5" fmla="*/ 22 h 89"/>
                  <a:gd name="T6" fmla="*/ 0 w 138"/>
                  <a:gd name="T7" fmla="*/ 67 h 89"/>
                  <a:gd name="T8" fmla="*/ 103 w 138"/>
                  <a:gd name="T9" fmla="*/ 67 h 89"/>
                  <a:gd name="T10" fmla="*/ 103 w 138"/>
                  <a:gd name="T11" fmla="*/ 89 h 89"/>
                  <a:gd name="T12" fmla="*/ 138 w 138"/>
                  <a:gd name="T13" fmla="*/ 45 h 89"/>
                  <a:gd name="T14" fmla="*/ 103 w 138"/>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89">
                    <a:moveTo>
                      <a:pt x="103" y="0"/>
                    </a:moveTo>
                    <a:lnTo>
                      <a:pt x="103" y="22"/>
                    </a:lnTo>
                    <a:lnTo>
                      <a:pt x="0" y="22"/>
                    </a:lnTo>
                    <a:lnTo>
                      <a:pt x="0" y="67"/>
                    </a:lnTo>
                    <a:lnTo>
                      <a:pt x="103" y="67"/>
                    </a:lnTo>
                    <a:lnTo>
                      <a:pt x="103" y="89"/>
                    </a:lnTo>
                    <a:lnTo>
                      <a:pt x="138" y="45"/>
                    </a:lnTo>
                    <a:lnTo>
                      <a:pt x="103"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91845" name="Group 709"/>
            <p:cNvGrpSpPr>
              <a:grpSpLocks/>
            </p:cNvGrpSpPr>
            <p:nvPr/>
          </p:nvGrpSpPr>
          <p:grpSpPr bwMode="auto">
            <a:xfrm>
              <a:off x="1791" y="2433"/>
              <a:ext cx="138" cy="90"/>
              <a:chOff x="1801" y="2469"/>
              <a:chExt cx="138" cy="90"/>
            </a:xfrm>
          </p:grpSpPr>
          <p:sp>
            <p:nvSpPr>
              <p:cNvPr id="91846" name="Freeform 710"/>
              <p:cNvSpPr>
                <a:spLocks/>
              </p:cNvSpPr>
              <p:nvPr/>
            </p:nvSpPr>
            <p:spPr bwMode="auto">
              <a:xfrm>
                <a:off x="1801" y="2469"/>
                <a:ext cx="138" cy="90"/>
              </a:xfrm>
              <a:custGeom>
                <a:avLst/>
                <a:gdLst>
                  <a:gd name="T0" fmla="*/ 104 w 138"/>
                  <a:gd name="T1" fmla="*/ 0 h 90"/>
                  <a:gd name="T2" fmla="*/ 104 w 138"/>
                  <a:gd name="T3" fmla="*/ 23 h 90"/>
                  <a:gd name="T4" fmla="*/ 0 w 138"/>
                  <a:gd name="T5" fmla="*/ 23 h 90"/>
                  <a:gd name="T6" fmla="*/ 0 w 138"/>
                  <a:gd name="T7" fmla="*/ 67 h 90"/>
                  <a:gd name="T8" fmla="*/ 104 w 138"/>
                  <a:gd name="T9" fmla="*/ 67 h 90"/>
                  <a:gd name="T10" fmla="*/ 104 w 138"/>
                  <a:gd name="T11" fmla="*/ 90 h 90"/>
                  <a:gd name="T12" fmla="*/ 138 w 138"/>
                  <a:gd name="T13" fmla="*/ 45 h 90"/>
                  <a:gd name="T14" fmla="*/ 104 w 138"/>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0">
                    <a:moveTo>
                      <a:pt x="104" y="0"/>
                    </a:moveTo>
                    <a:lnTo>
                      <a:pt x="104" y="23"/>
                    </a:lnTo>
                    <a:lnTo>
                      <a:pt x="0" y="23"/>
                    </a:lnTo>
                    <a:lnTo>
                      <a:pt x="0" y="67"/>
                    </a:lnTo>
                    <a:lnTo>
                      <a:pt x="104" y="67"/>
                    </a:lnTo>
                    <a:lnTo>
                      <a:pt x="104" y="90"/>
                    </a:lnTo>
                    <a:lnTo>
                      <a:pt x="138" y="45"/>
                    </a:lnTo>
                    <a:lnTo>
                      <a:pt x="104" y="0"/>
                    </a:lnTo>
                    <a:close/>
                  </a:path>
                </a:pathLst>
              </a:custGeom>
              <a:solidFill>
                <a:srgbClr val="FF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91847" name="Freeform 711"/>
              <p:cNvSpPr>
                <a:spLocks/>
              </p:cNvSpPr>
              <p:nvPr/>
            </p:nvSpPr>
            <p:spPr bwMode="auto">
              <a:xfrm>
                <a:off x="1801" y="2469"/>
                <a:ext cx="138" cy="90"/>
              </a:xfrm>
              <a:custGeom>
                <a:avLst/>
                <a:gdLst>
                  <a:gd name="T0" fmla="*/ 104 w 138"/>
                  <a:gd name="T1" fmla="*/ 0 h 90"/>
                  <a:gd name="T2" fmla="*/ 104 w 138"/>
                  <a:gd name="T3" fmla="*/ 23 h 90"/>
                  <a:gd name="T4" fmla="*/ 0 w 138"/>
                  <a:gd name="T5" fmla="*/ 23 h 90"/>
                  <a:gd name="T6" fmla="*/ 0 w 138"/>
                  <a:gd name="T7" fmla="*/ 67 h 90"/>
                  <a:gd name="T8" fmla="*/ 104 w 138"/>
                  <a:gd name="T9" fmla="*/ 67 h 90"/>
                  <a:gd name="T10" fmla="*/ 104 w 138"/>
                  <a:gd name="T11" fmla="*/ 90 h 90"/>
                  <a:gd name="T12" fmla="*/ 138 w 138"/>
                  <a:gd name="T13" fmla="*/ 45 h 90"/>
                  <a:gd name="T14" fmla="*/ 104 w 138"/>
                  <a:gd name="T15" fmla="*/ 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90">
                    <a:moveTo>
                      <a:pt x="104" y="0"/>
                    </a:moveTo>
                    <a:lnTo>
                      <a:pt x="104" y="23"/>
                    </a:lnTo>
                    <a:lnTo>
                      <a:pt x="0" y="23"/>
                    </a:lnTo>
                    <a:lnTo>
                      <a:pt x="0" y="67"/>
                    </a:lnTo>
                    <a:lnTo>
                      <a:pt x="104" y="67"/>
                    </a:lnTo>
                    <a:lnTo>
                      <a:pt x="104" y="90"/>
                    </a:lnTo>
                    <a:lnTo>
                      <a:pt x="138" y="45"/>
                    </a:lnTo>
                    <a:lnTo>
                      <a:pt x="104" y="0"/>
                    </a:lnTo>
                    <a:close/>
                  </a:path>
                </a:pathLst>
              </a:custGeom>
              <a:noFill/>
              <a:ln w="9525" cap="rnd">
                <a:solidFill>
                  <a:srgbClr val="000000"/>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sp>
        <p:nvSpPr>
          <p:cNvPr id="4" name="TextBox 3"/>
          <p:cNvSpPr txBox="1"/>
          <p:nvPr/>
        </p:nvSpPr>
        <p:spPr>
          <a:xfrm>
            <a:off x="1463040" y="6381778"/>
            <a:ext cx="3796607" cy="369332"/>
          </a:xfrm>
          <a:prstGeom prst="rect">
            <a:avLst/>
          </a:prstGeom>
          <a:noFill/>
        </p:spPr>
        <p:txBody>
          <a:bodyPr wrap="none" rtlCol="0">
            <a:spAutoFit/>
          </a:bodyPr>
          <a:lstStyle/>
          <a:p>
            <a:r>
              <a:rPr lang="en-US" dirty="0" smtClean="0"/>
              <a:t>Charchar et al . Hypertension 2010</a:t>
            </a:r>
            <a:endParaRPr lang="en-US" dirty="0"/>
          </a:p>
        </p:txBody>
      </p:sp>
    </p:spTree>
    <p:extLst>
      <p:ext uri="{BB962C8B-B14F-4D97-AF65-F5344CB8AC3E}">
        <p14:creationId xmlns:p14="http://schemas.microsoft.com/office/powerpoint/2010/main" xmlns="" val="4654259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07704" y="1268760"/>
            <a:ext cx="4936143" cy="83099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AU" sz="2400" dirty="0" err="1" smtClean="0">
                <a:solidFill>
                  <a:srgbClr val="FFFFFF"/>
                </a:solidFill>
              </a:rPr>
              <a:t>GWA</a:t>
            </a:r>
            <a:r>
              <a:rPr lang="en-AU" sz="2400" dirty="0" smtClean="0">
                <a:solidFill>
                  <a:srgbClr val="FFFFFF"/>
                </a:solidFill>
              </a:rPr>
              <a:t> meta-analysis identified 29 </a:t>
            </a:r>
            <a:r>
              <a:rPr lang="en-AU" sz="2400" dirty="0" err="1" smtClean="0">
                <a:solidFill>
                  <a:srgbClr val="FFFFFF"/>
                </a:solidFill>
              </a:rPr>
              <a:t>SNPs</a:t>
            </a:r>
            <a:endParaRPr lang="en-GB" sz="2400" dirty="0">
              <a:solidFill>
                <a:srgbClr val="FFFFFF"/>
              </a:solidFill>
            </a:endParaRPr>
          </a:p>
        </p:txBody>
      </p:sp>
      <p:sp>
        <p:nvSpPr>
          <p:cNvPr id="5" name="TextBox 4"/>
          <p:cNvSpPr txBox="1"/>
          <p:nvPr/>
        </p:nvSpPr>
        <p:spPr>
          <a:xfrm>
            <a:off x="2483768" y="2485254"/>
            <a:ext cx="3672408" cy="83099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AU" sz="2400" dirty="0" smtClean="0">
                <a:solidFill>
                  <a:srgbClr val="FFFFFF"/>
                </a:solidFill>
              </a:rPr>
              <a:t>4 </a:t>
            </a:r>
            <a:r>
              <a:rPr lang="en-AU" sz="2400" dirty="0" err="1" smtClean="0">
                <a:solidFill>
                  <a:srgbClr val="FFFFFF"/>
                </a:solidFill>
              </a:rPr>
              <a:t>SNPs</a:t>
            </a:r>
            <a:r>
              <a:rPr lang="en-AU" sz="2400" dirty="0" smtClean="0">
                <a:solidFill>
                  <a:srgbClr val="FFFFFF"/>
                </a:solidFill>
              </a:rPr>
              <a:t> were in </a:t>
            </a:r>
            <a:r>
              <a:rPr lang="en-AU" sz="2400" dirty="0" err="1" smtClean="0">
                <a:solidFill>
                  <a:srgbClr val="FFFFFF"/>
                </a:solidFill>
              </a:rPr>
              <a:t>CNV</a:t>
            </a:r>
            <a:r>
              <a:rPr lang="en-AU" sz="2400" dirty="0">
                <a:solidFill>
                  <a:srgbClr val="FFFFFF"/>
                </a:solidFill>
              </a:rPr>
              <a:t> </a:t>
            </a:r>
            <a:r>
              <a:rPr lang="en-AU" sz="2400" dirty="0" smtClean="0">
                <a:solidFill>
                  <a:srgbClr val="FFFFFF"/>
                </a:solidFill>
              </a:rPr>
              <a:t>regions</a:t>
            </a:r>
            <a:endParaRPr lang="en-GB" sz="2400" dirty="0">
              <a:solidFill>
                <a:srgbClr val="FFFFFF"/>
              </a:solidFill>
            </a:endParaRPr>
          </a:p>
        </p:txBody>
      </p:sp>
      <p:cxnSp>
        <p:nvCxnSpPr>
          <p:cNvPr id="9" name="Straight Arrow Connector 8"/>
          <p:cNvCxnSpPr/>
          <p:nvPr/>
        </p:nvCxnSpPr>
        <p:spPr>
          <a:xfrm>
            <a:off x="4319972" y="1984496"/>
            <a:ext cx="0" cy="474439"/>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16" name="TextBox 15"/>
          <p:cNvSpPr txBox="1"/>
          <p:nvPr/>
        </p:nvSpPr>
        <p:spPr>
          <a:xfrm>
            <a:off x="6876256" y="1340768"/>
            <a:ext cx="2448272" cy="461665"/>
          </a:xfrm>
          <a:prstGeom prst="rect">
            <a:avLst/>
          </a:prstGeom>
          <a:noFill/>
        </p:spPr>
        <p:txBody>
          <a:bodyPr wrap="square" rtlCol="0">
            <a:spAutoFit/>
          </a:bodyPr>
          <a:lstStyle/>
          <a:p>
            <a:r>
              <a:rPr lang="en-AU" sz="2400" dirty="0" smtClean="0">
                <a:solidFill>
                  <a:srgbClr val="FFFFFF"/>
                </a:solidFill>
              </a:rPr>
              <a:t>n=203,056</a:t>
            </a:r>
            <a:endParaRPr lang="en-GB" sz="2400" dirty="0">
              <a:solidFill>
                <a:srgbClr val="FFFFFF"/>
              </a:solidFill>
            </a:endParaRPr>
          </a:p>
        </p:txBody>
      </p:sp>
      <p:sp>
        <p:nvSpPr>
          <p:cNvPr id="20" name="TextBox 19"/>
          <p:cNvSpPr txBox="1"/>
          <p:nvPr/>
        </p:nvSpPr>
        <p:spPr>
          <a:xfrm>
            <a:off x="6876256" y="1844824"/>
            <a:ext cx="2019819" cy="646331"/>
          </a:xfrm>
          <a:prstGeom prst="rect">
            <a:avLst/>
          </a:prstGeom>
          <a:noFill/>
        </p:spPr>
        <p:txBody>
          <a:bodyPr wrap="square" rtlCol="0">
            <a:spAutoFit/>
          </a:bodyPr>
          <a:lstStyle/>
          <a:p>
            <a:r>
              <a:rPr lang="en-AU" dirty="0" err="1" smtClean="0">
                <a:solidFill>
                  <a:srgbClr val="FFFFFF"/>
                </a:solidFill>
              </a:rPr>
              <a:t>Ehret</a:t>
            </a:r>
            <a:r>
              <a:rPr lang="en-AU" i="1" dirty="0">
                <a:solidFill>
                  <a:srgbClr val="FFFFFF"/>
                </a:solidFill>
              </a:rPr>
              <a:t> </a:t>
            </a:r>
            <a:r>
              <a:rPr lang="en-AU" i="1" dirty="0" smtClean="0">
                <a:solidFill>
                  <a:srgbClr val="FFFFFF"/>
                </a:solidFill>
              </a:rPr>
              <a:t>et al</a:t>
            </a:r>
            <a:r>
              <a:rPr lang="en-AU" dirty="0" smtClean="0">
                <a:solidFill>
                  <a:srgbClr val="FFFFFF"/>
                </a:solidFill>
              </a:rPr>
              <a:t>., 2011 </a:t>
            </a:r>
            <a:r>
              <a:rPr lang="en-AU" i="1" dirty="0" smtClean="0">
                <a:solidFill>
                  <a:srgbClr val="FFFFFF"/>
                </a:solidFill>
              </a:rPr>
              <a:t>Nature</a:t>
            </a:r>
            <a:endParaRPr lang="en-GB" i="1" dirty="0">
              <a:solidFill>
                <a:srgbClr val="FFFFFF"/>
              </a:solidFill>
            </a:endParaRPr>
          </a:p>
        </p:txBody>
      </p:sp>
      <p:cxnSp>
        <p:nvCxnSpPr>
          <p:cNvPr id="26" name="Straight Arrow Connector 25"/>
          <p:cNvCxnSpPr/>
          <p:nvPr/>
        </p:nvCxnSpPr>
        <p:spPr>
          <a:xfrm>
            <a:off x="4355976" y="2962990"/>
            <a:ext cx="2813529" cy="2427910"/>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22" name="Straight Arrow Connector 21"/>
          <p:cNvCxnSpPr/>
          <p:nvPr/>
        </p:nvCxnSpPr>
        <p:spPr>
          <a:xfrm flipH="1">
            <a:off x="2411760" y="2946602"/>
            <a:ext cx="1925962" cy="2824701"/>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39" name="TextBox 38"/>
          <p:cNvSpPr txBox="1"/>
          <p:nvPr/>
        </p:nvSpPr>
        <p:spPr>
          <a:xfrm>
            <a:off x="251520" y="3933056"/>
            <a:ext cx="2160240" cy="646331"/>
          </a:xfrm>
          <a:prstGeom prst="rect">
            <a:avLst/>
          </a:prstGeom>
          <a:noFill/>
        </p:spPr>
        <p:txBody>
          <a:bodyPr wrap="square" rtlCol="0">
            <a:spAutoFit/>
          </a:bodyPr>
          <a:lstStyle/>
          <a:p>
            <a:pPr algn="ctr"/>
            <a:r>
              <a:rPr lang="en-AU" b="1" i="1" dirty="0" err="1" smtClean="0">
                <a:solidFill>
                  <a:srgbClr val="FFFFFF"/>
                </a:solidFill>
              </a:rPr>
              <a:t>MOV10</a:t>
            </a:r>
            <a:r>
              <a:rPr lang="en-AU" dirty="0" smtClean="0">
                <a:solidFill>
                  <a:srgbClr val="FFFFFF"/>
                </a:solidFill>
              </a:rPr>
              <a:t>: </a:t>
            </a:r>
            <a:r>
              <a:rPr lang="en-AU" dirty="0" err="1" smtClean="0">
                <a:solidFill>
                  <a:srgbClr val="FFFFFF"/>
                </a:solidFill>
              </a:rPr>
              <a:t>CNVs</a:t>
            </a:r>
            <a:r>
              <a:rPr lang="en-AU" dirty="0" smtClean="0">
                <a:solidFill>
                  <a:srgbClr val="FFFFFF"/>
                </a:solidFill>
              </a:rPr>
              <a:t> 3306 and 64617 (</a:t>
            </a:r>
            <a:r>
              <a:rPr lang="en-AU" dirty="0" err="1" smtClean="0">
                <a:solidFill>
                  <a:srgbClr val="FFFFFF"/>
                </a:solidFill>
              </a:rPr>
              <a:t>chr</a:t>
            </a:r>
            <a:r>
              <a:rPr lang="en-AU" dirty="0" smtClean="0">
                <a:solidFill>
                  <a:srgbClr val="FFFFFF"/>
                </a:solidFill>
              </a:rPr>
              <a:t> 1)</a:t>
            </a:r>
            <a:endParaRPr lang="en-GB" dirty="0">
              <a:solidFill>
                <a:srgbClr val="FFFFFF"/>
              </a:solidFill>
            </a:endParaRPr>
          </a:p>
        </p:txBody>
      </p:sp>
      <p:sp>
        <p:nvSpPr>
          <p:cNvPr id="41" name="Rectangle 40"/>
          <p:cNvSpPr/>
          <p:nvPr/>
        </p:nvSpPr>
        <p:spPr>
          <a:xfrm>
            <a:off x="952631" y="5771303"/>
            <a:ext cx="2676459" cy="369332"/>
          </a:xfrm>
          <a:prstGeom prst="rect">
            <a:avLst/>
          </a:prstGeom>
        </p:spPr>
        <p:txBody>
          <a:bodyPr wrap="none">
            <a:spAutoFit/>
          </a:bodyPr>
          <a:lstStyle/>
          <a:p>
            <a:r>
              <a:rPr lang="en-GB" b="1" i="1" dirty="0" smtClean="0">
                <a:solidFill>
                  <a:srgbClr val="FFFFFF"/>
                </a:solidFill>
              </a:rPr>
              <a:t>ADM</a:t>
            </a:r>
            <a:r>
              <a:rPr lang="en-GB" dirty="0" smtClean="0">
                <a:solidFill>
                  <a:srgbClr val="FFFFFF"/>
                </a:solidFill>
              </a:rPr>
              <a:t>: </a:t>
            </a:r>
            <a:r>
              <a:rPr lang="en-GB" dirty="0" err="1" smtClean="0">
                <a:solidFill>
                  <a:srgbClr val="FFFFFF"/>
                </a:solidFill>
              </a:rPr>
              <a:t>CNV</a:t>
            </a:r>
            <a:r>
              <a:rPr lang="en-GB" dirty="0" smtClean="0">
                <a:solidFill>
                  <a:srgbClr val="FFFFFF"/>
                </a:solidFill>
              </a:rPr>
              <a:t> 0143 (</a:t>
            </a:r>
            <a:r>
              <a:rPr lang="en-GB" dirty="0" err="1" smtClean="0">
                <a:solidFill>
                  <a:srgbClr val="FFFFFF"/>
                </a:solidFill>
              </a:rPr>
              <a:t>chr</a:t>
            </a:r>
            <a:r>
              <a:rPr lang="en-GB" dirty="0" smtClean="0">
                <a:solidFill>
                  <a:srgbClr val="FFFFFF"/>
                </a:solidFill>
              </a:rPr>
              <a:t> 11)</a:t>
            </a:r>
            <a:endParaRPr lang="en-GB" dirty="0">
              <a:solidFill>
                <a:srgbClr val="FFFFFF"/>
              </a:solidFill>
            </a:endParaRPr>
          </a:p>
        </p:txBody>
      </p:sp>
      <p:sp>
        <p:nvSpPr>
          <p:cNvPr id="42" name="Rectangle 41"/>
          <p:cNvSpPr/>
          <p:nvPr/>
        </p:nvSpPr>
        <p:spPr>
          <a:xfrm>
            <a:off x="3670979" y="5795972"/>
            <a:ext cx="2916723" cy="369332"/>
          </a:xfrm>
          <a:prstGeom prst="rect">
            <a:avLst/>
          </a:prstGeom>
        </p:spPr>
        <p:txBody>
          <a:bodyPr wrap="none">
            <a:spAutoFit/>
          </a:bodyPr>
          <a:lstStyle/>
          <a:p>
            <a:r>
              <a:rPr lang="en-GB" b="1" i="1" dirty="0" err="1" smtClean="0">
                <a:solidFill>
                  <a:srgbClr val="FFFFFF"/>
                </a:solidFill>
              </a:rPr>
              <a:t>GOSR2</a:t>
            </a:r>
            <a:r>
              <a:rPr lang="en-GB" dirty="0" smtClean="0">
                <a:solidFill>
                  <a:srgbClr val="FFFFFF"/>
                </a:solidFill>
              </a:rPr>
              <a:t>: </a:t>
            </a:r>
            <a:r>
              <a:rPr lang="en-GB" dirty="0" err="1" smtClean="0">
                <a:solidFill>
                  <a:srgbClr val="FFFFFF"/>
                </a:solidFill>
              </a:rPr>
              <a:t>CNV</a:t>
            </a:r>
            <a:r>
              <a:rPr lang="en-GB" dirty="0" smtClean="0">
                <a:solidFill>
                  <a:srgbClr val="FFFFFF"/>
                </a:solidFill>
              </a:rPr>
              <a:t> 4038 (</a:t>
            </a:r>
            <a:r>
              <a:rPr lang="en-GB" dirty="0" err="1" smtClean="0">
                <a:solidFill>
                  <a:srgbClr val="FFFFFF"/>
                </a:solidFill>
              </a:rPr>
              <a:t>chr</a:t>
            </a:r>
            <a:r>
              <a:rPr lang="en-GB" dirty="0" smtClean="0">
                <a:solidFill>
                  <a:srgbClr val="FFFFFF"/>
                </a:solidFill>
              </a:rPr>
              <a:t> 17)</a:t>
            </a:r>
            <a:endParaRPr lang="en-GB" dirty="0">
              <a:solidFill>
                <a:srgbClr val="FFFFFF"/>
              </a:solidFill>
            </a:endParaRPr>
          </a:p>
        </p:txBody>
      </p:sp>
      <p:sp>
        <p:nvSpPr>
          <p:cNvPr id="43" name="Rectangle 42"/>
          <p:cNvSpPr/>
          <p:nvPr/>
        </p:nvSpPr>
        <p:spPr>
          <a:xfrm>
            <a:off x="6300192" y="5555278"/>
            <a:ext cx="2751714" cy="369332"/>
          </a:xfrm>
          <a:prstGeom prst="rect">
            <a:avLst/>
          </a:prstGeom>
        </p:spPr>
        <p:txBody>
          <a:bodyPr wrap="none">
            <a:spAutoFit/>
          </a:bodyPr>
          <a:lstStyle/>
          <a:p>
            <a:r>
              <a:rPr lang="en-GB" b="1" i="1" dirty="0" err="1" smtClean="0">
                <a:solidFill>
                  <a:srgbClr val="FFFFFF"/>
                </a:solidFill>
              </a:rPr>
              <a:t>JAG1</a:t>
            </a:r>
            <a:r>
              <a:rPr lang="en-GB" dirty="0" smtClean="0">
                <a:solidFill>
                  <a:srgbClr val="FFFFFF"/>
                </a:solidFill>
              </a:rPr>
              <a:t>: </a:t>
            </a:r>
            <a:r>
              <a:rPr lang="en-GB" dirty="0" err="1" smtClean="0">
                <a:solidFill>
                  <a:srgbClr val="FFFFFF"/>
                </a:solidFill>
              </a:rPr>
              <a:t>CNV</a:t>
            </a:r>
            <a:r>
              <a:rPr lang="en-GB" dirty="0" smtClean="0">
                <a:solidFill>
                  <a:srgbClr val="FFFFFF"/>
                </a:solidFill>
              </a:rPr>
              <a:t> 4094 (</a:t>
            </a:r>
            <a:r>
              <a:rPr lang="en-GB" dirty="0" err="1" smtClean="0">
                <a:solidFill>
                  <a:srgbClr val="FFFFFF"/>
                </a:solidFill>
              </a:rPr>
              <a:t>chr</a:t>
            </a:r>
            <a:r>
              <a:rPr lang="en-GB" dirty="0" smtClean="0">
                <a:solidFill>
                  <a:srgbClr val="FFFFFF"/>
                </a:solidFill>
              </a:rPr>
              <a:t> 20)</a:t>
            </a:r>
            <a:endParaRPr lang="en-GB" dirty="0">
              <a:solidFill>
                <a:srgbClr val="FFFFFF"/>
              </a:solidFill>
            </a:endParaRPr>
          </a:p>
        </p:txBody>
      </p:sp>
      <p:cxnSp>
        <p:nvCxnSpPr>
          <p:cNvPr id="29" name="Straight Arrow Connector 28"/>
          <p:cNvCxnSpPr/>
          <p:nvPr/>
        </p:nvCxnSpPr>
        <p:spPr>
          <a:xfrm>
            <a:off x="4370545" y="2956211"/>
            <a:ext cx="417479" cy="2787950"/>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cxnSp>
        <p:nvCxnSpPr>
          <p:cNvPr id="10" name="Straight Arrow Connector 9"/>
          <p:cNvCxnSpPr/>
          <p:nvPr/>
        </p:nvCxnSpPr>
        <p:spPr>
          <a:xfrm flipH="1">
            <a:off x="2051721" y="2996952"/>
            <a:ext cx="2304255" cy="870876"/>
          </a:xfrm>
          <a:prstGeom prst="straightConnector1">
            <a:avLst/>
          </a:prstGeom>
          <a:ln>
            <a:tailEnd type="arrow"/>
          </a:ln>
        </p:spPr>
        <p:style>
          <a:lnRef idx="3">
            <a:schemeClr val="accent4"/>
          </a:lnRef>
          <a:fillRef idx="0">
            <a:schemeClr val="accent4"/>
          </a:fillRef>
          <a:effectRef idx="2">
            <a:schemeClr val="accent4"/>
          </a:effectRef>
          <a:fontRef idx="minor">
            <a:schemeClr val="tx1"/>
          </a:fontRef>
        </p:style>
      </p:cxnSp>
      <p:sp>
        <p:nvSpPr>
          <p:cNvPr id="2" name="TextBox 1"/>
          <p:cNvSpPr txBox="1"/>
          <p:nvPr/>
        </p:nvSpPr>
        <p:spPr>
          <a:xfrm>
            <a:off x="2051720" y="332656"/>
            <a:ext cx="4858747" cy="523220"/>
          </a:xfrm>
          <a:prstGeom prst="rect">
            <a:avLst/>
          </a:prstGeom>
          <a:noFill/>
        </p:spPr>
        <p:txBody>
          <a:bodyPr wrap="none" rtlCol="0">
            <a:spAutoFit/>
          </a:bodyPr>
          <a:lstStyle/>
          <a:p>
            <a:pPr algn="ctr"/>
            <a:r>
              <a:rPr lang="en-US" sz="2800" b="1" dirty="0" smtClean="0">
                <a:solidFill>
                  <a:srgbClr val="13552B"/>
                </a:solidFill>
              </a:rPr>
              <a:t>CNV in human hypertension</a:t>
            </a:r>
            <a:endParaRPr lang="en-US" sz="2800" b="1" dirty="0">
              <a:solidFill>
                <a:srgbClr val="13552B"/>
              </a:solidFill>
            </a:endParaRPr>
          </a:p>
        </p:txBody>
      </p:sp>
    </p:spTree>
    <p:extLst>
      <p:ext uri="{BB962C8B-B14F-4D97-AF65-F5344CB8AC3E}">
        <p14:creationId xmlns:p14="http://schemas.microsoft.com/office/powerpoint/2010/main" xmlns="" val="5692028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699792" y="4149080"/>
            <a:ext cx="1749106" cy="369332"/>
          </a:xfrm>
          <a:prstGeom prst="rect">
            <a:avLst/>
          </a:prstGeom>
          <a:noFill/>
        </p:spPr>
        <p:txBody>
          <a:bodyPr wrap="square" rtlCol="0">
            <a:spAutoFit/>
          </a:bodyPr>
          <a:lstStyle/>
          <a:p>
            <a:r>
              <a:rPr lang="en-AU" i="1" dirty="0" smtClean="0">
                <a:solidFill>
                  <a:schemeClr val="bg1"/>
                </a:solidFill>
              </a:rPr>
              <a:t>*</a:t>
            </a:r>
            <a:r>
              <a:rPr lang="en-AU" b="1" i="1" dirty="0" smtClean="0">
                <a:solidFill>
                  <a:schemeClr val="bg1"/>
                </a:solidFill>
              </a:rPr>
              <a:t>P</a:t>
            </a:r>
            <a:r>
              <a:rPr lang="en-AU" b="1" dirty="0" smtClean="0">
                <a:solidFill>
                  <a:schemeClr val="bg1"/>
                </a:solidFill>
              </a:rPr>
              <a:t>=0.013 </a:t>
            </a:r>
            <a:endParaRPr lang="en-AU" dirty="0" smtClean="0">
              <a:solidFill>
                <a:schemeClr val="bg1"/>
              </a:solidFill>
            </a:endParaRPr>
          </a:p>
        </p:txBody>
      </p:sp>
      <p:graphicFrame>
        <p:nvGraphicFramePr>
          <p:cNvPr id="6" name="Chart 5"/>
          <p:cNvGraphicFramePr>
            <a:graphicFrameLocks/>
          </p:cNvGraphicFramePr>
          <p:nvPr>
            <p:extLst>
              <p:ext uri="{D42A27DB-BD31-4B8C-83A1-F6EECF244321}">
                <p14:modId xmlns:p14="http://schemas.microsoft.com/office/powerpoint/2010/main" xmlns="" val="3579075897"/>
              </p:ext>
            </p:extLst>
          </p:nvPr>
        </p:nvGraphicFramePr>
        <p:xfrm>
          <a:off x="971600" y="2132856"/>
          <a:ext cx="6768752" cy="3960440"/>
        </p:xfrm>
        <a:graphic>
          <a:graphicData uri="http://schemas.openxmlformats.org/drawingml/2006/chart">
            <c:chart xmlns:c="http://schemas.openxmlformats.org/drawingml/2006/chart" xmlns:r="http://schemas.openxmlformats.org/officeDocument/2006/relationships" r:id="rId2"/>
          </a:graphicData>
        </a:graphic>
      </p:graphicFrame>
      <p:sp>
        <p:nvSpPr>
          <p:cNvPr id="10" name="Rectangle 9"/>
          <p:cNvSpPr/>
          <p:nvPr/>
        </p:nvSpPr>
        <p:spPr>
          <a:xfrm>
            <a:off x="683568" y="476672"/>
            <a:ext cx="7488832" cy="1384995"/>
          </a:xfrm>
          <a:prstGeom prst="rect">
            <a:avLst/>
          </a:prstGeom>
        </p:spPr>
        <p:txBody>
          <a:bodyPr wrap="square">
            <a:spAutoFit/>
          </a:bodyPr>
          <a:lstStyle/>
          <a:p>
            <a:pPr algn="ctr"/>
            <a:r>
              <a:rPr lang="en-AU" sz="2800" b="1" dirty="0" smtClean="0">
                <a:solidFill>
                  <a:srgbClr val="13552B"/>
                </a:solidFill>
              </a:rPr>
              <a:t>Over-representation of a </a:t>
            </a:r>
            <a:r>
              <a:rPr lang="en-AU" sz="2800" b="1" dirty="0">
                <a:solidFill>
                  <a:srgbClr val="13552B"/>
                </a:solidFill>
              </a:rPr>
              <a:t>deletion in </a:t>
            </a:r>
            <a:r>
              <a:rPr lang="en-AU" sz="2800" b="1" dirty="0" smtClean="0">
                <a:solidFill>
                  <a:srgbClr val="13552B"/>
                </a:solidFill>
              </a:rPr>
              <a:t>MOV10</a:t>
            </a:r>
            <a:r>
              <a:rPr lang="en-GB" sz="2800" b="1" dirty="0" smtClean="0">
                <a:solidFill>
                  <a:srgbClr val="13552B"/>
                </a:solidFill>
              </a:rPr>
              <a:t> CNV in the high extreme end of BP distribution using digital PCR </a:t>
            </a:r>
            <a:endParaRPr lang="en-GB" sz="2800" b="1" dirty="0">
              <a:solidFill>
                <a:srgbClr val="13552B"/>
              </a:solidFill>
            </a:endParaRPr>
          </a:p>
        </p:txBody>
      </p:sp>
    </p:spTree>
    <p:extLst>
      <p:ext uri="{BB962C8B-B14F-4D97-AF65-F5344CB8AC3E}">
        <p14:creationId xmlns:p14="http://schemas.microsoft.com/office/powerpoint/2010/main" xmlns="" val="2742676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4704"/>
          </a:xfrm>
        </p:spPr>
        <p:txBody>
          <a:bodyPr>
            <a:noAutofit/>
          </a:bodyPr>
          <a:lstStyle/>
          <a:p>
            <a:r>
              <a:rPr lang="en-AU" sz="3200" b="1" dirty="0" smtClean="0">
                <a:solidFill>
                  <a:srgbClr val="13552B"/>
                </a:solidFill>
                <a:latin typeface="Arial Black" panose="020B0A04020102020204" pitchFamily="34" charset="0"/>
              </a:rPr>
              <a:t>Role of microRNAs in blood pressure</a:t>
            </a:r>
            <a:endParaRPr lang="en-GB" sz="3200" b="1" dirty="0">
              <a:solidFill>
                <a:srgbClr val="13552B"/>
              </a:solidFill>
              <a:latin typeface="Arial Black" panose="020B0A04020102020204" pitchFamily="34" charset="0"/>
            </a:endParaRPr>
          </a:p>
        </p:txBody>
      </p:sp>
      <p:pic>
        <p:nvPicPr>
          <p:cNvPr id="4102" name="Picture 6" descr="http://www.wormbook.org/chapters/www_microRNA/celmicRfig5.jpg"/>
          <p:cNvPicPr>
            <a:picLocks noChangeAspect="1" noChangeArrowheads="1"/>
          </p:cNvPicPr>
          <p:nvPr/>
        </p:nvPicPr>
        <p:blipFill rotWithShape="1">
          <a:blip r:embed="rId2" cstate="print">
            <a:extLst>
              <a:ext uri="{BEBA8EAE-BF5A-486C-A8C5-ECC9F3942E4B}">
                <a14:imgProps xmlns:a14="http://schemas.microsoft.com/office/drawing/2010/main" xmlns="">
                  <a14:imgLayer r:embed="rId3">
                    <a14:imgEffect>
                      <a14:backgroundRemoval t="0" b="100000" l="0" r="100000">
                        <a14:foregroundMark x1="27535" y1="18904" x2="27535" y2="18904"/>
                        <a14:foregroundMark x1="36290" y1="9452" x2="36290" y2="9452"/>
                        <a14:foregroundMark x1="33583" y1="8700" x2="33583" y2="8700"/>
                        <a14:foregroundMark x1="38882" y1="5048" x2="38882" y2="5048"/>
                        <a14:foregroundMark x1="71659" y1="16971" x2="71659" y2="16971"/>
                        <a14:foregroundMark x1="57085" y1="30827" x2="57085" y2="30827"/>
                        <a14:foregroundMark x1="33180" y1="43716" x2="33180" y2="43716"/>
                        <a14:foregroundMark x1="34562" y1="76692" x2="34562" y2="76692"/>
                        <a14:foregroundMark x1="19009" y1="78088" x2="19009" y2="78088"/>
                        <a14:foregroundMark x1="18721" y1="80881" x2="18721" y2="80881"/>
                        <a14:foregroundMark x1="13191" y1="80666" x2="13191" y2="80666"/>
                        <a14:foregroundMark x1="13825" y1="74866" x2="13825" y2="74866"/>
                        <a14:foregroundMark x1="25691" y1="86896" x2="25691" y2="86896"/>
                        <a14:foregroundMark x1="53341" y1="74221" x2="53341" y2="74221"/>
                        <a14:foregroundMark x1="54090" y1="77658" x2="54090" y2="77658"/>
                        <a14:foregroundMark x1="79551" y1="75832" x2="79551" y2="75832"/>
                        <a14:foregroundMark x1="80415" y1="79484" x2="80415" y2="79484"/>
                        <a14:foregroundMark x1="83410" y1="79484" x2="83410" y2="79484"/>
                        <a14:foregroundMark x1="77189" y1="90118" x2="77189" y2="90118"/>
                        <a14:foregroundMark x1="27765" y1="7304" x2="27765" y2="7304"/>
                        <a14:foregroundMark x1="21198" y1="10741" x2="21198" y2="10741"/>
                        <a14:foregroundMark x1="21717" y1="16541" x2="21717" y2="16541"/>
                        <a14:foregroundMark x1="71889" y1="58754" x2="71889" y2="58754"/>
                        <a14:foregroundMark x1="57431" y1="16112" x2="57431" y2="16112"/>
                        <a14:foregroundMark x1="46429" y1="15145" x2="46429" y2="15145"/>
                        <a14:foregroundMark x1="52880" y1="18904" x2="52880" y2="18904"/>
                      </a14:backgroundRemoval>
                    </a14:imgEffect>
                  </a14:imgLayer>
                </a14:imgProps>
              </a:ext>
              <a:ext uri="{28A0092B-C50C-407E-A947-70E740481C1C}">
                <a14:useLocalDpi xmlns:a14="http://schemas.microsoft.com/office/drawing/2010/main" xmlns="" val="0"/>
              </a:ext>
            </a:extLst>
          </a:blip>
          <a:srcRect b="71459"/>
          <a:stretch/>
        </p:blipFill>
        <p:spPr bwMode="auto">
          <a:xfrm>
            <a:off x="932351" y="980728"/>
            <a:ext cx="6912768" cy="1058075"/>
          </a:xfrm>
          <a:prstGeom prst="rect">
            <a:avLst/>
          </a:prstGeom>
          <a:noFill/>
          <a:extLst>
            <a:ext uri="{909E8E84-426E-40dd-AFC4-6F175D3DCCD1}">
              <a14:hiddenFill xmlns:a14="http://schemas.microsoft.com/office/drawing/2010/main" xmlns="">
                <a:solidFill>
                  <a:srgbClr val="FFFFFF"/>
                </a:solidFill>
              </a14:hiddenFill>
            </a:ext>
          </a:extLst>
        </p:spPr>
      </p:pic>
      <p:cxnSp>
        <p:nvCxnSpPr>
          <p:cNvPr id="6" name="Straight Arrow Connector 5"/>
          <p:cNvCxnSpPr/>
          <p:nvPr/>
        </p:nvCxnSpPr>
        <p:spPr>
          <a:xfrm flipH="1">
            <a:off x="2843808" y="2010037"/>
            <a:ext cx="1119916" cy="63326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a:off x="4891124" y="2010037"/>
            <a:ext cx="1265052" cy="63326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8" name="TextBox 7"/>
          <p:cNvSpPr txBox="1"/>
          <p:nvPr/>
        </p:nvSpPr>
        <p:spPr>
          <a:xfrm>
            <a:off x="3707904" y="764704"/>
            <a:ext cx="1469698" cy="461665"/>
          </a:xfrm>
          <a:prstGeom prst="rect">
            <a:avLst/>
          </a:prstGeom>
          <a:noFill/>
        </p:spPr>
        <p:txBody>
          <a:bodyPr wrap="none" rtlCol="0">
            <a:spAutoFit/>
          </a:bodyPr>
          <a:lstStyle/>
          <a:p>
            <a:r>
              <a:rPr lang="en-AU" sz="2400" b="1" dirty="0" smtClean="0">
                <a:solidFill>
                  <a:srgbClr val="FF0000"/>
                </a:solidFill>
              </a:rPr>
              <a:t>microRNA</a:t>
            </a:r>
            <a:endParaRPr lang="en-GB" sz="2400" b="1" dirty="0">
              <a:solidFill>
                <a:srgbClr val="FF0000"/>
              </a:solidFill>
            </a:endParaRPr>
          </a:p>
        </p:txBody>
      </p:sp>
      <p:sp>
        <p:nvSpPr>
          <p:cNvPr id="16" name="TextBox 15"/>
          <p:cNvSpPr txBox="1"/>
          <p:nvPr/>
        </p:nvSpPr>
        <p:spPr>
          <a:xfrm>
            <a:off x="3963724" y="1628800"/>
            <a:ext cx="995785" cy="461665"/>
          </a:xfrm>
          <a:prstGeom prst="rect">
            <a:avLst/>
          </a:prstGeom>
          <a:noFill/>
        </p:spPr>
        <p:txBody>
          <a:bodyPr wrap="none" rtlCol="0">
            <a:spAutoFit/>
          </a:bodyPr>
          <a:lstStyle/>
          <a:p>
            <a:r>
              <a:rPr lang="en-AU" sz="2400" b="1" dirty="0" smtClean="0">
                <a:solidFill>
                  <a:srgbClr val="0000FF"/>
                </a:solidFill>
              </a:rPr>
              <a:t>mRNA</a:t>
            </a:r>
            <a:endParaRPr lang="en-GB" sz="2400" b="1" dirty="0">
              <a:solidFill>
                <a:srgbClr val="0000FF"/>
              </a:solidFill>
            </a:endParaRPr>
          </a:p>
        </p:txBody>
      </p:sp>
      <p:sp>
        <p:nvSpPr>
          <p:cNvPr id="11" name="TextBox 10"/>
          <p:cNvSpPr txBox="1"/>
          <p:nvPr/>
        </p:nvSpPr>
        <p:spPr>
          <a:xfrm>
            <a:off x="179512" y="3068960"/>
            <a:ext cx="3024337" cy="461665"/>
          </a:xfrm>
          <a:prstGeom prst="rect">
            <a:avLst/>
          </a:prstGeom>
          <a:noFill/>
        </p:spPr>
        <p:txBody>
          <a:bodyPr wrap="square" rtlCol="0">
            <a:spAutoFit/>
          </a:bodyPr>
          <a:lstStyle/>
          <a:p>
            <a:r>
              <a:rPr lang="en-AU" sz="2400" dirty="0" smtClean="0"/>
              <a:t>Degradation of mRNA</a:t>
            </a:r>
            <a:endParaRPr lang="en-GB" sz="2400" dirty="0"/>
          </a:p>
        </p:txBody>
      </p:sp>
      <p:sp>
        <p:nvSpPr>
          <p:cNvPr id="24" name="TextBox 23"/>
          <p:cNvSpPr txBox="1"/>
          <p:nvPr/>
        </p:nvSpPr>
        <p:spPr>
          <a:xfrm>
            <a:off x="5652120" y="2996952"/>
            <a:ext cx="2520280" cy="461665"/>
          </a:xfrm>
          <a:prstGeom prst="rect">
            <a:avLst/>
          </a:prstGeom>
          <a:noFill/>
        </p:spPr>
        <p:txBody>
          <a:bodyPr wrap="square" rtlCol="0">
            <a:spAutoFit/>
          </a:bodyPr>
          <a:lstStyle/>
          <a:p>
            <a:r>
              <a:rPr lang="en-AU" sz="2400" dirty="0" smtClean="0"/>
              <a:t>Block translation </a:t>
            </a:r>
            <a:endParaRPr lang="en-GB" sz="2400" dirty="0"/>
          </a:p>
        </p:txBody>
      </p:sp>
      <p:sp>
        <p:nvSpPr>
          <p:cNvPr id="23" name="Right Brace 22"/>
          <p:cNvSpPr/>
          <p:nvPr/>
        </p:nvSpPr>
        <p:spPr>
          <a:xfrm rot="5400000">
            <a:off x="3869832" y="1826912"/>
            <a:ext cx="756264" cy="5256584"/>
          </a:xfrm>
          <a:prstGeom prst="righ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sp>
        <p:nvSpPr>
          <p:cNvPr id="25" name="TextBox 24"/>
          <p:cNvSpPr txBox="1"/>
          <p:nvPr/>
        </p:nvSpPr>
        <p:spPr>
          <a:xfrm>
            <a:off x="544408" y="5395128"/>
            <a:ext cx="2487522" cy="461665"/>
          </a:xfrm>
          <a:prstGeom prst="rect">
            <a:avLst/>
          </a:prstGeom>
          <a:noFill/>
        </p:spPr>
        <p:txBody>
          <a:bodyPr wrap="square" rtlCol="0">
            <a:spAutoFit/>
          </a:bodyPr>
          <a:lstStyle/>
          <a:p>
            <a:r>
              <a:rPr lang="en-AU" sz="2400" dirty="0" smtClean="0"/>
              <a:t>Kidney</a:t>
            </a:r>
            <a:endParaRPr lang="en-GB" sz="2400" dirty="0"/>
          </a:p>
        </p:txBody>
      </p:sp>
      <p:sp>
        <p:nvSpPr>
          <p:cNvPr id="34" name="TextBox 33"/>
          <p:cNvSpPr txBox="1"/>
          <p:nvPr/>
        </p:nvSpPr>
        <p:spPr>
          <a:xfrm>
            <a:off x="2056576" y="5395128"/>
            <a:ext cx="2487522" cy="461665"/>
          </a:xfrm>
          <a:prstGeom prst="rect">
            <a:avLst/>
          </a:prstGeom>
          <a:noFill/>
        </p:spPr>
        <p:txBody>
          <a:bodyPr wrap="square" rtlCol="0">
            <a:spAutoFit/>
          </a:bodyPr>
          <a:lstStyle/>
          <a:p>
            <a:pPr algn="ctr"/>
            <a:r>
              <a:rPr lang="en-AU" sz="2400" dirty="0" smtClean="0"/>
              <a:t>Vasculature</a:t>
            </a:r>
            <a:endParaRPr lang="en-GB" sz="2400" dirty="0"/>
          </a:p>
        </p:txBody>
      </p:sp>
      <p:sp>
        <p:nvSpPr>
          <p:cNvPr id="35" name="TextBox 34"/>
          <p:cNvSpPr txBox="1"/>
          <p:nvPr/>
        </p:nvSpPr>
        <p:spPr>
          <a:xfrm>
            <a:off x="5001912" y="5391740"/>
            <a:ext cx="2487522" cy="461665"/>
          </a:xfrm>
          <a:prstGeom prst="rect">
            <a:avLst/>
          </a:prstGeom>
          <a:noFill/>
        </p:spPr>
        <p:txBody>
          <a:bodyPr wrap="square" rtlCol="0">
            <a:spAutoFit/>
          </a:bodyPr>
          <a:lstStyle/>
          <a:p>
            <a:r>
              <a:rPr lang="en-AU" sz="2400" dirty="0" smtClean="0"/>
              <a:t>Heart</a:t>
            </a:r>
            <a:endParaRPr lang="en-GB" sz="2400" dirty="0"/>
          </a:p>
        </p:txBody>
      </p:sp>
      <p:sp>
        <p:nvSpPr>
          <p:cNvPr id="36" name="TextBox 35"/>
          <p:cNvSpPr txBox="1"/>
          <p:nvPr/>
        </p:nvSpPr>
        <p:spPr>
          <a:xfrm>
            <a:off x="7022205" y="5374330"/>
            <a:ext cx="2487522" cy="461665"/>
          </a:xfrm>
          <a:prstGeom prst="rect">
            <a:avLst/>
          </a:prstGeom>
          <a:noFill/>
        </p:spPr>
        <p:txBody>
          <a:bodyPr wrap="square" rtlCol="0">
            <a:spAutoFit/>
          </a:bodyPr>
          <a:lstStyle/>
          <a:p>
            <a:r>
              <a:rPr lang="en-AU" sz="2400" dirty="0" smtClean="0"/>
              <a:t>CNS</a:t>
            </a:r>
            <a:endParaRPr lang="en-GB" sz="2400" dirty="0"/>
          </a:p>
        </p:txBody>
      </p:sp>
      <p:pic>
        <p:nvPicPr>
          <p:cNvPr id="4108" name="Picture 12" descr="C:\Users\fcoelhomarques\Documents\ATR1.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31986" t="29498" r="52611" b="50000"/>
          <a:stretch/>
        </p:blipFill>
        <p:spPr bwMode="auto">
          <a:xfrm>
            <a:off x="2743898" y="4658586"/>
            <a:ext cx="912555" cy="824623"/>
          </a:xfrm>
          <a:prstGeom prst="rect">
            <a:avLst/>
          </a:prstGeom>
          <a:noFill/>
          <a:extLst>
            <a:ext uri="{909E8E84-426E-40dd-AFC4-6F175D3DCCD1}">
              <a14:hiddenFill xmlns:a14="http://schemas.microsoft.com/office/drawing/2010/main" xmlns="">
                <a:solidFill>
                  <a:srgbClr val="FFFFFF"/>
                </a:solidFill>
              </a14:hiddenFill>
            </a:ext>
          </a:extLst>
        </p:spPr>
      </p:pic>
      <p:pic>
        <p:nvPicPr>
          <p:cNvPr id="4110" name="Picture 14" descr="http://wherewhywhen.com/wp-content/uploads/2013/02/bladder-and-kidney-disorders.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54834" y="4455204"/>
            <a:ext cx="852796" cy="1046097"/>
          </a:xfrm>
          <a:prstGeom prst="rect">
            <a:avLst/>
          </a:prstGeom>
          <a:noFill/>
          <a:extLst>
            <a:ext uri="{909E8E84-426E-40dd-AFC4-6F175D3DCCD1}">
              <a14:hiddenFill xmlns:a14="http://schemas.microsoft.com/office/drawing/2010/main" xmlns="">
                <a:solidFill>
                  <a:srgbClr val="FFFFFF"/>
                </a:solidFill>
              </a14:hiddenFill>
            </a:ext>
          </a:extLst>
        </p:spPr>
      </p:pic>
      <p:pic>
        <p:nvPicPr>
          <p:cNvPr id="4112" name="Picture 16" descr="https://encrypted-tbn2.gstatic.com/images?q=tbn:ANd9GcRPi9_H4Hw44_RCUDPyZPcYSgov7StYdrDndMPPziFs_AlzFOLP"/>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159694" y="4696998"/>
            <a:ext cx="775774" cy="786211"/>
          </a:xfrm>
          <a:prstGeom prst="rect">
            <a:avLst/>
          </a:prstGeom>
          <a:noFill/>
          <a:extLst>
            <a:ext uri="{909E8E84-426E-40dd-AFC4-6F175D3DCCD1}">
              <a14:hiddenFill xmlns:a14="http://schemas.microsoft.com/office/drawing/2010/main" xmlns="">
                <a:solidFill>
                  <a:srgbClr val="FFFFFF"/>
                </a:solidFill>
              </a14:hiddenFill>
            </a:ext>
          </a:extLst>
        </p:spPr>
      </p:pic>
      <p:sp>
        <p:nvSpPr>
          <p:cNvPr id="32" name="AutoShape 18" descr="data:image/jpeg;base64,/9j/4AAQSkZJRgABAQAAAQABAAD/2wCEAAkGBxQTEhQUExIVFRUXGBgYGRgYFRgaGhceFx0aGB4dGSAcHSghHxonIB4XJTEiJSorLi4uGiAzRDMtNygtLisBCgoKDg0OGxAQGzQkICYvLCwsLy8sLCwtLCwsLCwsLCwsNCwsLCwsLCwsLCwsLDQsLCwsLCwsLCwsLCwsLCwsLP/AABEIAL4BCgMBIgACEQEDEQH/xAAbAAACAwEBAQAAAAAAAAAAAAAABAMFBgIBB//EAEcQAAICAAUBBQQHBQUFCAMAAAECAxEABBIhMUEFEyJRYQYycYEjQlJicpGhFDOCkrEkQ1OiwRZjc7LwBxWDo8LR0/E0RJP/xAAaAQEAAwEBAQAAAAAAAAAAAAAAAQMEAgUG/8QAKBEBAQACAgEEAQQCAwAAAAAAAAECEQMhMQQSQVEiBRNxsRTRIzJh/9oADAMBAAIRAxEAPwD7jgwYMAYMGDAGDBgwBgwYMAYMGDAGDBgwBgxV572jykLaJMzEsn+HrUv/ACDxfphFvbTK9P2k+q5HNkfIiGj8sNI20WDGY/2xWT/8bLTzCyCzKIUUjkMJSsl/BDiMdvZ0/wD6uVXy/tUrfn/ZxX646mGV+EXPGfLV4MZCD2rzOvQ2SRiOTDmdSrtfiMkUdHjYajuDQG+GW9qJRzkJj+GXLn/mkXD2ZfR78ftpsGMflf8AtAjfMNlRlM2J1UOyVA2lTW5KTMo5GxIO423xZ/7XZQHTLL3D9EnVomb8AcDWPVNQxx7pLrfbpe4MU3+1OV/xGrz7mavz0Vhvs3tiDMX3E8cunZgjqxU+TAGwfQ4Sy+A9gwYMSDBgwYAwYMGAMGDBgDBgwYAwYMGAMGDBgDBgwYAwYMGAMGOZJAoLMQANySaA+JxmMz7VGa1yISQcHMMSYAf93pNzEfdIXnx2CMTJb4RbJ3WpxXdpdu5eAXLPGp4C6rdj5KgtmbY7AE4y0/ZZls5iWXME34XYrFv07pKQj1YMfU4RXsxYWDKkUIrQiZeMayWJLBWpQNQAvw7BSdS7nFk4r8qrzT4X8ntNPJ+4ylL9vMP3RI81RVd/k+g4zua/aM5azTmtRtEcxQkKaOhUOuUbgMXagTsAeLCeOZgBoQJ1HfNqYdAW0Gh50ST51dkDMjOWhYAhVBTSwCqNgAPFyW+r1xZOPGKryZV7k+zjGuhDHEvlDCqD8iWGOsxGUUs2YloeQhsk7AD6Pck0APM4aWddOo2qgEksCtAck6gKHxwvCDIwkYEKP3akUT01sOhrhegJJ3NL2rQ5iIRsskmhwCAXdEDpZoEMABpBI2oUCTe1Gbv3YWoVF51SA2R56LFD4sD6Y67TW4+LAaNiKvZXVm267A7dcdZjNxrE8rMpjVGdmBBGlQST5EVeA9iicG2cEb2AgUf1J535xX5r2oycbaXzcAa60iRS1+VAk3iLs/sBJY45M8JpFZdaZZVkaGFWOpUcRj6RwKB12BVAdTpMlJlIF0xiLLr9nQIf0IXHl8v6pjjdYY7acfTb81nP+zjs1u8z2dkRkOZmqMMCGMUVqjUQCA25o9APTGrzYDuI2BU1rjdT4gymmrbYgFebDBmBBAIw3G4YWpBB6g2MI9qZaVtLRMpZCGCvsLFg0wBI1KWU2GFHajvjxeTkvJyXK/LXJqaRyySakikBsklZUcoDQJ3H2/uG1IBboQF+1OyddNIvelPclT6PMxeqMtX6gabAqnusMiBZTrVpY3VgSpPutRG6tqXcE7rzfJxDnDPYTWFZhSlRSS14iu9tHLpDAEFhVncihEtl66Shi7VzUca6pclINwrySNEZADQLAKQr9GABFg7DgMZD2viLd3mNMD7AN3ivC5O1JKKGq9grhGPRSN8OdnRRhQ0aBdW52piTzrPJa7uyTd4kzrqEIdSynYqI2ku/NVB2+VY14ev5Je+3Psi0wYyGWy5hb+wTKKFnJykiMj/dgjvIOnugpz4LNi97H7ZSfUtNHKld5C9B0vg7EhkO9OpKmjvYIHpcPPhy+PP04s0ssGDBi5AwYMGAMGDBgDBgwYAwYMGAMGDEeYnVFZ3YKigszMQAoUWSSdgAOuAkxle1ParUWTKGNgt95mXP0ERHIFEd646gEKN7YEaTV9p5+TPMqkMmVeyIjavOi1qebqsZtQItidQLbEoHZnWNB4dhQVFA3P1VUcX5dB6AYtw4991Tny66ipPZvfkPLqnIOoSZkagCOsUNBErcBtIOw97nDckUVAMTMSQoDMGBP4RSCgCTSjYHBJBZQSBZHc3pO8carRYqDzWw1EWSw4Gw6EIj1zMq6wpACgeFedKmuWIF+ZodBi6TTPbb5SLkICTpjQEGiVUKymgeVog0RweuIcgB+8ZmYMdMWrchT6gb6iLs2dIXrePFjJHc3Z5mYcDV4io9Wvj6qnp4baaNmkFikTdfNmIq9uFAJFdT5ULlAzMbBhIgsgUy3Wscij0Yb1exsg1diWCYOLHG43FEEbEEdCDiTC0mWIYvGwUmtQItWrYEgEENW1g8VYNCg4K96+/7tDx9txvZ+6u38V/ZGAzs5pCFW61ncsRyIwdtt/EbG3B5EGVidowthRb94QSGLa21Bfsgm/Fd0dqNMH2gUroKKVoDSVGmhwK4rAcRZSiGLSMfMu1H+EUv6Yg7a7P77LzwghTLHIl1sC6kWfmcezZOBRbpEo48QUD9dsVvbchyo75AdOqNBFHsXZ3VAiofCWNncaSKHIvEXqdpndW/sB20cxlQkg05jLnuJ08njAGoeasKYHjc+WLn9tZf3kTKPtIe8UfkA/z00PPGb9lvZV45cxmcy9TZooTFG7qkYjUhVsEd4wHJqruhjUu6RINTUo2GpiSSeALJJJ6Dc9MfJ80w/cvs7j08d67RfsUL+MKhLCxImzEHqHWjXwOOAjqNUbd6tXoYgkj7j9dvt3e3iXnC+WyRcvrGmFn1CIii1gWXHRWILaOpY6uSuHc1M2oRx1qIskiwi8WQOSTsBYuiehxX/wCJdDOJ3feaqSuSDY3qiOdV7aeb25ws+XeYfSXGlqQg986SGBdvq7gbLuK97ehEmWSNtopZnB1amqlZt7XWVQE2b7sfHEmfzkqxyEQyBtDaSul6NGtgdR3rhThr6EeUycZZxGZQFJ8ffyEaySWChmKtRuyRV7bkNUi5qRXMekzbXqXSpW9gJLIWzubX+UVZbyWju07v3NI0/Ctuf9cTYi5faSGYLMKkywcXdBkbccHx6aPqMVOfyetlMUjiaOzFr8M6cXoL13sRoakclTzrBVavO0JSFAU07kIp22Jslt9jpUM1HnTXXHGZUNII3AZHQkAgeFoyNx1s6h8NG3OO8MrjdxFc+zftCMxrikAjzMVCSPcXfDoGAYxt0PTcHcYvMZftrseGUQLIveMslRsxOtbVi2lxTAhAaYG7VTd74DnJclRldp8pwZG3ly485CP3kI2t61JySwtl9bg9bjnrHLqq7i1GDBgxtcjBgwYAwYMGAMGDBgDGO9qM4Jp+4JAggCyT+TufFHGfRQBIw66ouQSDP7RZ+SWY5WJ2jRFVp5ENOdd6Yo2G6sQNTMNwCtUW1LW5TIxo+iNFVEOtgB70j8FjyzgbktZOpD0GLePDfdU8nJrqJiXkIIRUAumcW3kaUEVY82vzXEsOVAOoku3GpqsfAAAL8gL63iPsvaJR1UFW/EpIY/Mgm+t31xEc13rGOMkKAGaQdQSQBGfWjb8DpZ3W9meylnlBiI8IZWZgSASVNLRFttuOBfmKJmckxU/SO7CmUEqqkqQwB0qNrAG94YbKLpCi1C+7pYrX5H9DscQJnNDGOQliArBghNhtQ8WkUGtT5A7bDASLnGPuwyV5nQv5hm1D8sFzHpGvzZ/9Fr9cSQZpHJCupI5AO4+I5HzxNgFS032Ij694y/poP9cHfOoLSBERQSaZnJr+Fa/W8Gfzoi02CdRrr+XBtj0UbsfSyOJJRI6KpBUEu1EHdDSqa669/jGRgOIcq5LOZGiL0SihDpoVZLK1vVA1t4QOlnuGBZBffPIPMSBR/wCVpwzmJtAsi91X+Zgv+uIszlNR1KdEnRwOa6OPrL6Hz2IO+AhzMaQqzrGNdUCAS5+elmNbng8HbFb2Nk9eey6tbCGJ8y1laDOTDDQXwgaTmDt13xLLmRO6LaKENyA0xUi75AoDSwEikG+lYd9gcu7rLnpCdWbKtGv2IE1dyPiQzOT9/wBMYP1DlmHDZ99f7aODHeS97WkXuncEEw/SCiNigJr0salPoxxHC6LpmlYF3HhrxBFIvTHV7VVsPe540gI57sYLBKus3K6IWAUaUebYKAANg53N7+eHm7GUoqNJIVVnIIYo1OGGm49Ow1GqqqUVtj57rXltNS51FVm1WFQOa38JuiPMGj+WKmHtlS7SojuGWGMhTHat3kqUwZxRthY5F7gYsm7OUoUayDF3TcC1ojgAAHc8UN+MJd3DHM/eMo8EPidgCxR5HUXt7tAgdNXrhj7Q83aSCcQE05TUNxveraru6Vj8FOOXzxMSMoGuSgqncBiLN8WFAYnjZT1rDEaI3jAVtRDBhRuhQIPwwn2ZlU1ySqirbMq6VA2DeNjQ3ZnB36hU9cR0klNnGRZXh0llZ+8iFuQA5XvVRfEX0+IoPf6Udzxnu05u47yK5FEqjXGp1NGQPGq93JdMaNKdlYjyxocJwLolZR7rgyAeTAgP8jqQ/EseuJmU+kKTLyzTtl59LaO7BFBlJJ7tixXvEoNvQa6Cn7VY0Dwkyq9ilVxXUlim/wAgp/mxH2eNJkTor2v4XAf8tRcDyAA6YcxGWXYqlz0RzDhpYw0dRqpdQ1sFdjV9bQD8J88N5nvLICJIhG4LU1dRRBVr9SuOMkttmLFgyj4H6KIH9bwDKGMgxbLYDR8LR6p9kjmhsd9rN4XQW9jc8BEuVkDJNACvdye8YlYrG4NkONGi2UmmJBN40eKLtjswTqKYxyodcUoHiifix5qeGU7MpIOxxN2P2wZYC7IFlRjHKgOySKQDvzoNhgasoymt6x7fpfUzlmr5ivKaW+DCC9o+a1xsWoj4gjk9B19Mcf8Aew0hjG4G3IAPiBIrfnaviR03xqcrLBhSPPq2nTbaiwsVQ0miTvsOPzw3gDC3aWejgieWVtKILJon0AAG5YmgANySANzhnGT9o5e9zcUH1IEGYcebuWSG/MLomavPQegxOM3dOcrqbJ9mq5M0sid288pl0WCyDQkahjxqCotgWAdrNWe3IiARBqdiasnc8sznmh1PwA5AxyM2ZCVhKkKaZ/eAPOkAHdqq9wBY53GDwRH60krD0LsB5cKq3+FQT5nGqdRjt3d0RdmJZL/SMx1Etut0Bap7q7ADYXtuSd8RxZxO+Y34WWNQ1NoLBpNg9abtlHPJrnHU8VqWnICD+7FlfKm2tyeNNUbqiaOJs5GzxMqqtspGl9huKo0DX5HEocJO7BmQAgmkvggbFz93yA5ABvxbTQQhAbNknUzHazxZ8hQAA6ADHGQlBUJWlkCgoeV2oV5qaNEbbHqCB72hEWikUcsjAfEggYCPtdfonavGis6HqGUWK9DwR1BI64gzLaSRJJI1DU3d+BYxuNR0nXWx21NwTWGcyDLGChA1GNgSLFBlfjrsONrxXnVmGZTEU0+B5NZKuQfEqKpHeKPN9gWYFSQy4VMRZPsBbdJlSVCKJcBmfgA2bYHZr3ok2AKxYSQLE0bIqqt92wUACmoKduSGCgeWs4ay+XVLqyTuzE2zH1P+nA4FDHuZh1oy3WoEX1HkR6g7/LDSNo8+hKeEWQUavPQyvQ9TVD44mikDKGU2CAQfQ4jyc2tFYiiRuPJhsw+RBHyxHlRpeROlhx6d5dj+ZXb+LAUXb+WaHIZ1hqLsmZ0i7I71nI0kb76gavbYbVj6DDEEVVUUFAUDyAFDGPkD5vMLBGv0EUivmJb21RlXWBPtMWCl+gUEctQ2ePA/VeXHLOYT4bvT42Y7vyT7S37tPtSp8u7Pe/8Aor5jDmK7tCKQyxNGa0rINxaknQQHoWFIV/F0Nc+6ejKkwMb2p5aNqBIFEjyaM8Eiwdweox5muo0AZlpf3VBP8Ui7/wCGOv4z4eCAwxNlMikZYqvjb3nO7ufvNyfIDgAAAAADHM2d30RgSPV1qpVHm53odAKJO+1AkefsRb965f7q+BPyBth5hiR6YDyfNliUhpn4LcpH5lj1YfYG52ugbDOXhCIqC6UAC9zttv5nHmjStIqihSr7q/DYGh8BiA5mUDeAsf8AdyIf+fRh58BzCmWjYu0jiifCq7eFQeTXVjufQL1Bwll+0pXffLyIqjdLjL232rbTpFH92XBPUaaL8WfjY1q0tROlwUahyaYAlfUbYasHEY+nf1jj/wArSf8Av+mPc1mTfdx0ZCLJPuxg/Wfz60vLEdBbBYZjaScCwwRIwdg9EhT6Bner8gD1w5lYBGtXZJtmOxdmoWfiaAHQUBsAMTUEZOx4HuNgxYAMW1Or+Mt4g6FSCWDE6aq+m2KPPTZvs36TVJnckP3gbxZnLj7Stt30Y3sN4xzZo40vaAK1KN9AOofaQ0Wr7woMPOiPrXg7R7RWID6zNehQd2rk+iixbdLHJIB6wttk87+E631Cue9oYkyy5mO51cDuliGppS3AXy9Sfdo3VYyHY4zkTvm5dE0sriSTLbaECgKogbgTKoA1tYaqtb1Yh7Og/ZMxJHsuWlV50AsJC6kGVFH1UIIYD7r+WLrLu7bkBV6Kb1fFug/Dv8emPW9P6ecXfy2cfpsbPz8/02/Z2dSaJJYzaOoZTRBo77g7g+YO4OGMZD2Jzwi1ZOQU+uaWJr8MqSSNKQvk6a6K+VMLFhdfja87PG42yvKx7gwYORjAaTPLmpSSytO0egAAlMt9D3dkjYyCVjfOquMb/Hz/ACkCmTN5fV+7zUrOoPvCf+0gHrp+l+ekjiwbOLyq5v8AqlPasYR3VHIUEtpjI9wUdzSkiq2J4x7FkRf0jkuwtlDUGI52FEoLAAJIAraySe8zOhhYqAykFFHAYnwBR90kgWNvljvs+BVXZ+8b3XkJBZiuxuthRvwigLOwxoZUEuTRHiZVCjUQQNl3VqahtqsAA/eOLHEGeiLIwX3tmW+NSkMt+moDEkEodVYcMARfO/n64DjMZYPRsqy3pZasXyN9iDtYNjYeQwl2v2m0a1EodwQG3JEYOwJCgksSRSbXvuACcedpdtCM0sckjfZWNvEAaYKxGksPK/TbkHZOQC6nACpIq/R+I1uzajqAOpi5LAjmzuSSSf5cZDISoBomcJz3UyIxUkmxqQil8gCQNq8O2Heyf3EXrGh+ZUE/O8NYQyshSPSq6u7YoVB8QVfdodW0FDW3PntgjyfwY5jkDAMpsEAgjqDuDglkCgsxoAWSegGJQXyezTDoJLHpqRGP+YsfnjzM2jd4ASKCuALagSQyjrRLWo3IbqQAe8ihoswpnbWR5bBVB9QoUH1vHWdzaRI0krqiKCSzGgAMQkz7JRxx5aOFGDd2otrW5C27S7E++2sknrqxdVj5vlhPmX75WkycJ3CodM0wIrVL9VARwNJfg6l4xz2n7O5dx3ZEju/1nzE7so6uSzk7C66E0MfO8/pcby245dN+PLrGbaHtD2ieVjHktNKSr5hxqjUjYrEoI7xxwTYVT1YgrigzHs5DOxGaabNMtNc0rFQWv3UQrGuw6KOfXF3BCqKqIoVVACqBQAGwA9MRZLcyN9qQ/wCQCP8Aqp/PHfHhjhPxV5Z2q3sTsdMlK4gJjimKEIrMAskYJNb7qyqDR+yRuGrGijzsg/vCRtsQp4JPNXvdc9Bxipz0p1xhVLaDrcDkKVZBQ6kk3XUK3JoFxyaOkAnpZIHz2vE5YzLuxHus+VhF2rIK1BG4ugVPW+p52+FHm9po+2eNUZHHusDW1nkL12Hnd7Yo+5k/xd/RBp/Ikn/NhcGVnKCRNI99ljIIJ3CqS7DVW522BHntXfT8d+HU5Mmkk9oYQaOvVV6AhZuNW+mwOotiASKBO2IM/mu+TSI4/eU1LKgI0FWJAUMNQU3z1F84r4YVQUoof1PmTyT6nc49dxsCfe2A89ia/IH8scf42M8Ov3qvJswGKiRWj8akFtJViDsNSkgeLTWqiTVDHPapZyIo61ApK18AIwdVJHBdlq6NAMegBpHhUhgVFMGDDzDVqB+NC/Ohjzst5I0oO4Op7JOot4qDMWuyVVfgDQrauP8AGs7ldfuxps7nFiieWTwpGjO3oFBY/oDjI9mwsEVpDcpRAx6AKKCL5KN/iST1xH7ZdpSN2dm6ZWUwSG65BBY0QQK02B8jv1lz2bKqCihmc0gLaQTpZxZo0NvzI+ONXo+H2bt8t3o7jlbl9I5k711FeGN9RPmwBpR6C7J8xXnTTTKCQTVLqN7Cupvjbr5WPMYq8n2iBGtKCBpWzIAzM2k2RXuktZYE+dEHEWczmqaJe7LEB2OkllOlkXTYU9abxaRaCyKONzb7oa7RcvGXhB7yEiWJqIBdLIAPJVhaMRsVdhePomSzSyxpIm6uquvwYAj9Dj5l2l2zSDUAok7sAhzqqS2foKKxrIbB5A88XXsh2mYJEyxswSl1g69yyaiYb/wyqsyX7ukrxoGOsWL1eHu/KfHlusGDBjpgGPnZUvPOgICPmZi23iZEWNWF9PpfD+A1zRH0THz/ALXRsvnpBakTq8kAPJdjCkiV9kFVcm+JW6Lizjvavln4p3cayzbJDSjY1qYbtsOFUgXwNT3xid8qjnWOSB4kYqSOllSNQ+NjHPZ3usOoklv0t2YfmpU/AjHjZcoS0VUTbR8K18lfst18ibuidQ0MgMMi7rIX+7IFAI9GVQQfU6v9RR5zt2OJnjJaFZNY1uKWKSrbxA0V3slbCkmzudNxmp2eNu53ZT4kJ0P5lb+ox6GtxwRYYSwZVb7wga2VQx06dVbglTZBH59DdCif5VuRCySgAoyKC4QSd5ocaVDX0sF6HoTyTi8wvmYm1B0rUAQVJoMDvz0IO4O/JHWxz+3Ae8kin/hs36pqX9cEXs1hXMRMG7xBZqmXjWBxRPDizV7GyD0KySoXAKOVPII3B/EDyPyPkRiL9qZf3kZ/EgLr+Q8YPyIHngPeyjcSn7VtX2dbFtP8N18sU2f7XMkujLp+0GM7+LRAjg/3km+pl2pEViDuaOkhOftAZmdstl5CImXvZ2W1ZQxrQh5BkNknYgK55cEWzdnABFQ93Gg06F2WvQCqPkeho9MZOf1Hs/HHysxw+arc20lFsxnGr/Dyw7pRzy9mTamsh1ArgY5yPZkRclcqEOlgJnGuUGlI8Ulvdl/MWnO+LZOzwq0nI4LDUAao7bAX101dnCp7VIcoTBtsWM2mz5AFDuOos1xeMWXJll5q2deD8Z0hQxsnYcmzRJ368NvtibCZyZamdySN10eFV5Fjc6jRrxWPQWcNqNgLv12s/ltise4UyjBWaM7G2dfvK51Ej4MSD5beYx6c3qNRDWeC10g+LdTzst781jh8krUZiJDewIAQE7eFep/EWO+A6XOxC9JDWbPdqXs1W+gHegBv5Y6GdHRZD/4Tj/mAwzjwHAI5rOSBfDEQSVUFytDWwW6UkmrutrrkYby8IRQo6dTySdyT6k2T6nHGdjLIQvvCmX1KEMAfQkDAZ0MeskBCOW2FHajfHlgJ8LZ/YKfKSP8AVgp/RjjjJSblNWtQqsjXZKtqFE/WrT73NEXZ3J2kgZUQgHVImxFg6GEh/RTh8jodoRdJEP4WDH9LxzJOzjTGGF7F2Urp9QGAJby2r16Fy8GAVzeTV4XhrwtG0ddKKla/LFD7J9rrLksuWUsBEqOSLp4/AwYV5qD/ABDzxoJpm1aErVVknhAdgSBuSSDQscHcdc1kvZ5oGlbJS6H7xu9jltopCQHGw3jamXdfhRxdxXzG30OVmdk+l9JmF1ClBsMp8JJvalagaHvemKnNTTKYSqnZgP3ek2UfUgAB8ApSOB9/axHJnMyD9J2c2w9+CeJx04V9DDcA7V8cSR9sgEB9cZvwLmIjHuRQVXY6WYgkbOTv13GLnp3KU1CHkKKxZWBLEhQNIClaGqMDcsNvFsp32xNAQ0mUWgpbNIJCBp0tEHm3H3jGFF9JBubFtLmVADMNBbbcb+G+duBud/P1wlnDcsWgnUcxk9q94LOhLKeD9H3gPWlHFC08ueWf8d/ivp2DBgxY8cYzXtohBycnRMzTfCWKWIf52jxpcVvtJ2ccxlpYlIDkBoyeFkjIeMn0Dqp+WJl1dos3NM1ngUIePdyVQqTQcX18io1G/IEb7Uxl5w4sAjeiCKKkcg/9URRBIIOEspnBmYg8fhdSLDf3ci+9G9dRZRvLfHZzDFgAwic7aJE1A1ZtCGXVt5E7AbA3jWw6Mz5VXIJFMOGBKsPSxvXpwcRapE5+lXzAAcfECg3X3aP3TiGagaklkZqvTEHGn1qO3AP3iRtiGQS7HLiXkE96SQR1pZDr1VwLRetmqIWWXzCvelga5HVfRgdwfQ4ibNkkiNdZBosTpQEci6JLc7AGqokYr8xCrkd6ZifI5aNwPgRC4/zYl7Jm0RIqqzxqAquqFSVA2LKQtmq3SwTZocYbTpaLdb1db1x/9YRnmEoKqfoqOuThSvVVPWxsWGwF73wrLm8tQbeQsfCr6zZv6ok2AHnsB+QxWqGzpfU95a9LaSdM5Qm0Xr3CmwzbGRr4QAGvk5JhN1OOO0PsySzSZsiv2yUstij3aLpgB+KKW/jAxc9+0m0ZpeslXf8Awwdj+I7fi3rzMxiU90QDGAC4rZvsp8NrI8tI4Y4cJofD/THk5Ze67q9VN2ckrEFQUUkFm8TyMORqO4QHahVmxsBTWOWyyRqFjRUUbBVUKB8htiLJAiFKGptKnmrJFkk+ps4Sz3aUgiikQIDJvTGxupcCyyAGhz0qqPOI7oeORQbpcZ80On5ke6T8QceNky2zuzr9mlAb8VAWPTYHqDipz/aU2rwJJoIiYFY9daWZ2FpqUq6hV23BYHrYZglAmdyZAt+EGKYCtKA6iRpAsMaoc3eGqLNpVVSbAVRv92vh/TC2azMbROTqKghSArBwSVqgQCGFqR8iML5Ts4FCNSlTEYtSDdwdtTG925+BLHrt5EkSgxzaVJbVTnwSEcMurngEqSdJHlRLQcyk7E6WokKrB1PhcGxYHTgEjjxDc4XzcxTMxbeCRJFagSdSlGTjpRl/PHRkyw0+KG09zdCVvovUcDYeQx5+03ICVZRpIj1DTrJ3PPumgKDUaLfIPYO87zxa6t9V6dGmzo01vqrT/mv6uK3svs5kWSB2ClmSRNzuVCFitafrrZANjVZPixcftLdIX+ZjAHxpyfyBxzLFI4plhryIaQfqFw2OlyfhUMx1LdOuoEX+JmJHFhiQaG2wx4Y5BuGR66Mulv5l2H8uBBIoA0owHkzKfkGu/mwxNl5w4NWCDRB2KnyP6ehBBFjECCLNlpAmkoQpZgw3PQaSDRHUkE14R12adgASTQAsnyAxDm4ydFDcODf2Rvq/NbX+IY5P0yCtkJ/nUHp91tvip9dg9yCHTqIpnOsjqL4B9QoVflhLOT9zOrsajm0xk9EkF6CfxglbPVYx1xbYS7Zy8ckEiSprRl0lftXsAD0a6o9DWJxy1drOLkvHnMobwt2lkI54nilUMjiiP6EeRBog9CMZ5fZnORhe57Um2AsTRpMDXqaIH64Z/b87ALnyyZhRy+VJ116xPVn8LH4Y0TPG/L1cfW8WXV6S9iZZ8vWVkYyoEJikYeIqtBo5Oli1IP1gTt4Ti89nsosuf1lbGVh8O2wfMGtvvLHGR6Cb1xnsv7ZZSQ6Y3ZpgaEGhllZuAqqwHiN15DqQLx9B9luymy8NSUZpGMspHGtgBpB6qqhUB6hBiyRx6nkxmHtxu9/0uMGDBjt54wYMGAx3b+TOVmfMqCcvKbnAF9y4AXvqH92wAD17pVWqi5wqY42dAoch1Z9Uczqg3G5CuAdVmiLuj6nG7xle0/ZsxSGfJRoCwqWAUiy0SwdDwsoLNzs97kbMLcOTXVU8nHvuOIYVQUqhRzQFbnqfM+uFM0O+uNbCgjW42NqQdKeZsCzwNxubqJ+3I0vvw+WI57+No1F/fP0bfFWI9cKZL2kygQBcwjAddSnUTuSdNiybJ+OLtys+rFz3ZK6Wbfqy+E8/E0a2sfKuiknZtDSh8B3Mb2ynqd7DbnmywO/h3NqTe12TX3szGPiwH9SMcx+1UDi4xJMPOJRJ+WlicNwkyRe1mbdIECju55nXLRlWJ0d8QGYGhwiluNioxY5XLrGixoNKIoVQOgUUBjN+0GfaWTISfs+YjjTNAMZYJIwC6Mie+o5Zq+Pxxp5FsEAkEgixyPUX1x53q8t5SLsZqdkY5CI3kHVy562gYLY/8NRWHwb9R/XHKKqKAKVVHyAUf0AwhlJdLhVBET3pvYahvSDnSRrO9Dw7bHGV0Y7OPgC9Y/Af4aAPzGlvgwwwqAAAAADgVx8MQTwnVrStVUQeHA4B8iN6O/J2PTuCfVYKspHIYf0ItT8icBNiGfMhaG5Y8Ku7Gv6Djc0BY3xxmJzq0JWs7kkWEHm3x4AsXv0Bx3l8uEvkk+8x95vj/wCwoDoBgF87GUOuMhSzKr7WDqIUNX2xY38ru6FTw5RV3q2PLNux+J8vQbDoBjntD3QOrMg/zAn8gGPywzgPAMcyxBgVYWDyP+uvrhLtLMuqmhpXUimRmAoOyrqUUbI1fWrcdcPRxBQFAoAUBgE48yUIRzZ1KuokCw4bSx9bBU+ZBO11h7Fb2gYFYvPJEngC+NlUiiWJDEgjpxVVeFI+3ISaizkUvoq98/U0O5IJ2B6E7YnW/AvcIys3fHQqk92NVsV+sdPCn/efniEdpu5Kw5eSxQLTo8KAmzppl71pKBOhUJqjsGBx3l+wSdfezzS7lpFXTGoI5sIwCALpoSzNsACh3vvHiyqZjSWb7TQO6zsTGgBk7pJJI473rMsqnSOvi0ggm7GLPK9oxTAmGaN+d1ZXAPqAf02w9lcvHEiCMRoikaGGgIp6MjyKIhfXuYifXHmc7Fgmt58ukg+s0sa0B5PLmQXKdQY1UC8W3gn269im7SzLxAPLmIEjHvX9ETuKpnZxXIqgTY8QwTdqKyBmgzaravf7FmSPCb5WMitub9cW2S7Oy2WowQZeC6AaKGNTfI+mmH0i/gQnDxgZvGVNDfU90hHPjzAJCn7kQ+OE4J809jORe0ETKGRMyykhQwyeZ0ksQoGox6bJIHPXFjFl83IajyhQbePMOiL8QqF3JHkQt+YxP2jMgheUMGpCyug7yvQTzHSy30Sj5Y2mJnDin2xQdiezCQyd/K3fZitPeFQqxg8rEtnSD1JLMeCxAAF/gwYtk06GDBgxIMGDBgDBgwYAxDJlUblFPxUHE2DARx5dV91VHwAGJMGDALdo5FJ4nilXUjgqwsjnyI3BHII3BAOMCZ3y8r5bMEkoAyzVtJGbAZ691wQQx92wD4Q6jH0fFP7R9hjMqrK3dzxkmKSr03WpWG2qNqAZb6AiioI4zw90RZtlpKkcLsVVQ5HRiSQnxA0sfjp8sTZmHWpW6J4P2SNwfkaPyxWtne6nSOdO4lYaChPhbe1aJthIllht4h3i6lXD8k7A13TkealCPyLA/ocY7LKqd5WbWitVEgEjyPUfI7YinkYtoQ0aBZqvSDxQOxY0edhVkHYE79uEib4tSqL3331fkDjxMs6jwutkkuShOpjQsUwoAAADfYAXtiBPBCEFKOtkk2SfMk7k4kwr3c3+JH//ACb/AOXC2eldaXWXlfaOKJQrSHysliqj6z2Ao3vCTYklnVSZpmWONLClyFG+xc6uPIDmiftUOhmJ5EZ4MszIqlu8lJhQ1zoBUyPtuCE0no2L/sj2PgjiHeokmYKsHnIt9T2W7tmtkWyaAOwA8sXXZ2YLp4q1qdLgdGFcehBDD0YY048M+XcwYLK9jd6WObZZjbwhNNQxu3cLaqSdTjvJBrYniwFsjHcPYWVbjLJp8Dd2BpFue8WMAeEBjLEnFaYpOMWMfZkKlkMYX6YMNJKsAJO7NaCCoAML3t+9JxBNlWgh1iXvHFoY28D699QEg91dJlKsVGlJS11VXSSdO0WQ7Iy8HjjiiQKVOpIlUOA6zMRp9IZHA+zKg4rHbZoqQplWNY6DuwIAbQIqRrBL+GZtCeIiZTaWGxG4zDikMS0VbUgdzRrfu9Ksp1KmkkMndxqt0WuvyHZrwBTCkXh1D9oZ2lcDrbPqRbPIWdN96xIu402LRqe747yaoko0dxYLI29gHTZsxk2T2siEhdTzMlUkUdhPLlaC/fiRThGLJlgXmlJNbSgja+lzo0LD01HD65INGNaM8e2lalYH4dxNIq/JAPTAeR576QqrRRSgAMA3f5kDoTQkdk9GVfjgnOk6mjmdl+s5MKUeqSMWdPw61HpiZpFoKxA6CLvImPzXMxo9fPEC56iywxlnQ0RAkkaxmj7xTvYWbbcbkWNtxgF4O2BpaVHy6RncyRyZayo57x2lbVW+9jEEmYaQsGUoqH32A73kfWaSZooiLFlBqvlALb3MLra5ipY1akRxjUp1BmjlVVlcEL4ibFWuiyMMxw+NU0M0nKKVlKqOpqlVEPX6Vl6AEkDALt9KyxAElyIuCdAYHUNmOkaAzABmjbT7oOPoGK7sns4xgFypkojwrpSME3ojXoOLPLEC9gALHAGDBgwBgwYMAYMGDAGDBgwBgwYMAYMGDAGDBgwC3aHZ8U6GOaJJYzyrqGU/I9fXGUzPs9mIP3B/aYeiSPpmQeSufDIOANZVh1ZsbTBjnLGZeUWbYDVmenZ+avy1ZUfr3+mvgcNR9i56Tf8As+XHTXrnY/iCmNV+TNja4McThxiPbGTj9kpmrvc83O/cQpHfoe8MpHyIPri67I7Cgy1mJKZvekZmeR63pncliBvQuhewGLLBiyYyeE6GFMzlCWEiNokAq6tWG50uLFgEkggggk70WBbwYlLO9o5cu1Mqxu3QnVFIaK+Fq2fSdJDL4lsUQLFNm8nNG4fMe/QVXUlkAB2AbTq13XiI1kmhWnvMbiaJXUqwDKdiDwcIwsUPcyHWjWI2bcnbdHvlquifeAN7gkhl1pq23JJBHN7Wy0HBYb+LTJXWUYm1GtetSKrW2xUX7qyq/iY+s4/Di5zns8hsxnRdWpGpDXFj06A2g+zilkysiyMpWQOADqVmJdfR0DSMoOxVUjA26FSQlYG9bRuDWxAV6HmZCq18pj8cQIiMbDhn+4jO/wDPeYr5YiebQWJeMOftKI2/8ljMf4qxH/3vGfA2YiZqvT3oJr8OZmDfpgGcxlJmWtRIvdZjmpFcbjS6GJVK+ldBiKXJuANSZegKHgzZCgdFsHSo6AbDEsPZby+5Eo6fS5WNF/MNqI9VBxb9m+ykKaWlVZZBRsrSKw6xoS2nruSSL5wFV2Xk5ZwNBaOI8ukkyqQDuFSZbaxww8Iu7NUdZkcjHCumNQo68kk+bE7sfUknDGDAGDBgwBgwYMAYMGDAGDBgwBgwYMAYMGDAGDBgwBgwYMAYMGDAGDBgwBgwYMAYMGDAGIszl1kUqwsH1oitwQRuGBogjcEA4lwYBDLZzTqSZgGQWWNBXT7fkPJh0PoVJilJnZDGCqowbvWFE0dwgO5DCwWNCiCNXR+XLoxUsisVNqSoJU+a3wfhiXAGDBgwBgwYMAYMGDAGDBgwBgwYMAYMGDAf/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3" name="AutoShape 20" descr="data:image/jpeg;base64,/9j/4AAQSkZJRgABAQAAAQABAAD/2wCEAAkGBxQTEhMSExQWFhQXFxcaGBcYFxcdGBwYFxgXFxgaGhgYHCggGBwlHBcUITEhJSkrLi4uFx8zODMsNygtLiwBCgoKDg0OGxAQGywkICQsLDQsLCwsLCwsLCwsLCwsLCwsLCwsLCwsLCwsLCwsLCwsLCwsLCwsLCwsLCwsLCwsLP/AABEIAMcA/QMBIgACEQEDEQH/xAAbAAACAwEBAQAAAAAAAAAAAAAABQMEBgIHAf/EAEAQAAEDAQYCCAUCBAUDBQAAAAEAAgMRBAUSITFBUWEGEyIycYGRsVKhwdHwQuEUI2JyBxUzgvGywtIWJEOSov/EABkBAQEBAQEBAAAAAAAAAAAAAAABAgMEBf/EACQRAAICAgICAgIDAAAAAAAAAAABAhEDIRIxQVETMiJhBBRC/9oADAMBAAIRAxEAPwD3FCEIAQhCAEIQgBCEIAQhCAEIS6233DE7C54xfCMz58PNRtLsqTfQxQkD+kGLuNHiTX5D7rg3nMRqPT7rHyROnxSNEhYO2dK5m4RUVJoeyE7gvaQioo48CPsossWV4JI0KFQN45ZMNeeigdeDx8Ph+Fbc0YUGNkJWb1IzLKjiHfSn1UkF7McKgOy8PoU5ocJehghVW2+M/q+R+ynjma7Qg+BVtGaaO0IQqQEIQgBCEIAQhCAEIQgBCEIAQhCAEIQgBC+EpNbukcbHBjQXuPDJuXPfyCjaXZqMXLobTTNYMTiAOJSi136M8GQ+Ij2b91mr/tM8soc2mGgDRXIcSTx+wXcFmdSj368B9SuEsr8HohhVXI6feJc/+Y88hVT22wxSMxAjF8/BKL7uB7WiWNxNMy0603IO/gvl0F78m6caflVyt3s71GriynbrPJCcTcWHjTTxTbo7epccLs02fCGMOI7b/ZZS57S1srwMhiPun1ZU+aLnSm78RD49RnSnrTmqlktlqY3F1T6DfCfbVa+ykUxHu8eB5qVoDieA0581eN7MrJSqjEu6SyuyxGtaUzrVNruu2SSjpSc9vuvt5XewWmOWlKmjvHYnnRWb5vZ1nlBHcoBTw/Col7NuV6gqGT4BG2oyySSxB7nuLO7XPPJXWdJIZG0dlVfIrYxjcMXbJ4A1VfG+zEVJJ2tlS33faMiyhz2P31TCGZ7mCoIeBvrUJX1tpxEiN1K11br6qf8A9Q0q2VpDvChUTRpxk/TGt0X+8kse2pHHvfnj6rQ2e1Nf3TnuNx5LDtvaFx1z5/dTClesBJodjnoND5rpDK1+zjkwp7qjcoWZsHSAk0oXt4mlR90/s1rZJ3TXiNx4hd4zUujzSxyj2ToQhaMAhCEAIQhACEIQAhCEALl7wASTQDUnRdLz/pP0hMjzGypY00AaO8RuabV09VmcuKs3jg5uh5eV7iXsMNGV7TjlX9lj+ktqbFIyUVw5tLqZZ03UtmikNC/IbN+6lktAd2TQtG3Gi8spN9nujBR6Pt3Me8hzshsNz9lbve2CNhbXtVBqOPBR2e3hpql9+2SSVpMbN650G9d1nwbre+i4y/XPYIyM3UATi7w2JgJGSylhu20h4c6LIDKjmH5Yk5/zBhqyQUO7SCCrddmZRvSPsNtbPI6ubQchsvto6NxPo6L+W7lm0+I28lHZnQxjsAAcv3TKz3oxria9l9PJwGfrqip9kla+oubPPZh221YP1DMefDzTKx31G+uHInVux8OBViz25j8VSBU/tms3f1x0rLZjQjMsHdI/p+E8tPBV3HaC4ydSVM0FrY2Rlf0nQ8D90u6+OaN8MwGJuVdKjY1Wduu/JAC2uVcwfzVWp7DPI9skbCQR2qkActTnr8lnlfRr467Z8uu5Y8ZxOLhXIaDz4rbQ2VjWdhoFOAH0Xm84tNmIdLGQ34gQR5lunmtXcN4mfs1o2lSOPJWDV1RMsW1d6K163g5s8TWnMnPy/wCU5vm7I5WjE2vA7g8jwSDpIWsljOhrlTnr7LRw2jFCDwVXlMzLSi0IP/TUD6tYXMeM8nEg+R+ilszHwtLH5t2cNP2XFskLXMkBoa/L8900DwRXWutVEjUm/Iu6PkVfwINPouLTM5knWRuNRqBr4hc3l2WkxODSP0jIHw4Fc3PYTh6x5qTog1ts1tw382YAOPa48fsfdPF5zZrPhc4s32+eS1t1X21waySrX0oSe6TpWu1edF3xz8M8uXFTuI5QhC7HnBCEIAQhCAEIUdpmDGuedGgn0QGe6SX5gd1LHUIFXncV0A4GmdeYWahkxHLT5Ktao+ukdK46uNefLwBXbLwY3Kui8k5Wz6OOHFUhz/AdYzCDQ6g81jS6RkphcDjHpTjXgtLZ+kbGAk6IgmbIQ8jX24LOqNJSTdlSyRYBjeakfLwTWKYFST3eyRhoADTULL3da3CR0btWmnooE+RsrH2RxGgBVa8oxK2ksNQNC05jwpmFCy2DsjhX6JrBO3DUqr0c3admYiuKF9RHNI13B1CPSlfmkluZLDL1UgzObXA9lw4jh4Lf2qxMmaS00eB2Xb18dxyVE2D+KgBcKPboeDht4KcTayeWQ3RdzS0E1J+ScSNACVdHraGkxSZEZUruuukzpGsLo2l/JuZp9VpP8bRmSbnTERs7BaiQBQmvnv8APNbOJwaKnQjM8OfgvK5LXIDieC11a0II91pri6RYgGuWYyp7N5INrRpbW7JzSKgg+fL0UN03dFES+NtA6tMzQcQBwRZnBwLa6Co/t+6R3q+aInBiLOWdONQtXWzCjf42V+l0lZGAbO19U7uR5e0NyDdyd6Z5DhksfFbOtmGI9kZnxWgtF7NboVE92bcdUS3qRhdnp9FDb5pDC0xAuxAGg1yyPzSC2Xk6Z3VszcdgtrcERjZgdQge9Kotkl+KMdZLFanOxSRuYzhkSfQppa7+AaIwMJblQ61WitRo7PQCvrp9fRJ7zs0chDnAYm6O3/cKNUVS5bZQgu2dzOtDxUmtDUU5Ariz3jKXmOXsOG7v218UzjvUNYW8MqcOaS3pO2UtbWjq5Hh+yjRU77N70XvQkCGR2I/ocdx8J5jZaReLWe1ywvDX5EZtcNMtCCvW7lt4ngjlH6hnycMnD1BXpxTtUzx58fF2i8hCF2POCEIQHE0oY0ucaNAqSsLft8vlc4VLYwAA3iSci7j4bfNNults7UcNcu+7y0Hrn6LKTRh1Af1Ek/2hcMk90j1YcarkyOOjzhrhYPUqyyywg5Rtrrnn7ri3NDmiNlA490/DTdUZnSQSNMhDmvBaCAe9rTNcD1IfSyVbTYJfBPXMKQRvex1NaZCufglTrc1oDR3tKc0CNfc8udOIosxE0G0TP/qp6JjdVpo5pKz9rmMdsnZXKuL1/wCPmngiVNmhnBc3IiozFeP76Lg2ohtDVrqaH6cUss14A5VTJsgcxzTpRQ0SXLepydVM7HbqOcBSmJef3TbC0vYdQ4j5q8L3pIQKmtPVVNoOCbGHTusMjJmaGgJ8e6fp6KxcvSsFtHUI4H3BUN9ATWV7X1qQd9KCop4GizPQy5WPHWWguI2aDT1IzU3doqScal4PQHXtA8UfmDsQCEovDo1E8GWyODXDPACcJ8j3PLJNrPY7GRh6prRxzJ9a1Vywss8Yc1hpU56n5k6LVX3Ryvj9bMrcN4HEGvqC2oI3yOYKbW68A2p0S6/oA2YStyxa+I/b2Se3yOfIxgO/yCydNN2Or1uZskYfkyQ6Obp/u4pDdFzSzuwvdgANDucuHJbGCACDMuNNjSnyCzdhvPDK9v8AUQq0iJumaix3VDZG9kZkd895y5tNpLW9pzW1JNACXDz0XyGZ0rcQzw5NHDi7x2WZvCyWiR5Y4YB8VQfQLTfowo+ya1XvSoDiRWtTqfEqi++ea4PRpmRlfI7lioPkpnXDARSIFrtsyQfGqzRu0d2a53ygSGSgOwGfuu23PCwkkur8WI1+3yS+772e0GMNcSDQgA6hMf8AKpJG45HFldG6+qgIpbM546t1XNqCHDXJbb/D2cNa+AGv6xn4Nd/2+pWKsNtwHq3ajJN+j0vV2qKatGudhcNqPFK+Ti0reN0znljcWenoQhew+eCEJbf1sMcRoaOdkOXE+nzIUboqVujHX3aw+1yEaBtGnbItBp5hKBIS554AD1zPsFzbi90jRHSoB10w6H6UXETC1tCQSSa00qKDdeNu3Z9GKpUc2aYmZxP6W+5CsXpa8UJbQGlCPEaKrFCQHO+L1oNPqqdjd/MfGdCKj6+4Qo4stvxtDgcj8uI8VRvdjQ5jh3i4Z765/Kqpm65mEmJwwnMg6V4q7YrtaCJHuxvplwFeAUKTROodSCqVqNbW4k1Jjb50KtzxEZjPlukc9pP8TGTkcLh9R7IUtzRFprsmlinyoq4myodFB1TxnGKjnl6E6oBJbastLwP1AOHnkfmE9u2AAVOaS39C9kscj2kAjCTwNahMbHLWmdEIMbytWGJw4gj1S+Auazs7K8bLGauLi47DIBLrztojYQO8cmjifshbLlz3rjaHcdvdMJZzUEH8Cz10WPAwCuatsLwRXRRItjS+rRWDF8JBPhofdL+jjBJJ1lctl8ttoDo5GagsII8Qr1wBrWtohB/esoZEBvmT9F5fZbfWRzuLj46rf3rPiFONAsX0m6PSdeHQ5VbmONP2WuyLWjS3LeuEChp5p/14eK1z3XljJp4QXSRnANXNzApx4Jnd3SdhoMY9VNlpPZrb1spc04Tnsq/R2xSNEjn1FW/g91SZeuLdOmXyHNw5eKWR34O7piAB/ud7pZe95hpIrSiuWG1gEg74vmBRJ7XdAfIZcRrXsj9OXEI+iLsitNke+PrsJDhmOLm+HsubuvetAKkihFBllxTCz257Tgk8uFORX0gDIAAHQgaHmiD6PWbDaRJGyQaOAPhxHkclOkfQx9bKwcC8f/on6p4vanaPmyVOgWP6XWomVjBowGviQT/4rYLzfpXbHstDy1lQHZlYyukdcCuQtgJL3ajTxpn9VDENa6Bzh7FQS3wK42sflrll6rmyXg2RzsLXCtK1GQO3ivMj2suvlos7PasM7SB+rP8AtOvom9qmpwKUWZgfJJxw5eZ/YIDQCaihjmp2eHtsk8F6iP8AlzVFMg6lcuakltsZo4Orwwgk+iFHfWilVjr5mcJ2PHdjcMR8dR6FPIHOkyAwjdx+gXd7WRvU4AFAyeB4FCM+auw2nNZO5Lwy6l/ebk0ncfcJqZsKFVGjvAxzwmN7QQR5rBz2W0wOLY6SM2xGjgPqtJY5XO2NPL6lMZbqErKA4HjQHdVb7J0YmGS2Sd0Mb6n2Sy0Q2mJ5fO1z2/EBkB4bBbmy3baYz/pEjiKFO7HIT2ZY+zvXVNCzC3bejSAQahN7Ja8WWi+9KOh4DjNZaB2pb+l3I8DzSe67fnhcC1wyLTqCo9Bb2hheDxFRte085Dlufp5pjZZqALM3rH/7gPrWraeFDlT1TiyPrQev2UKW7VaMTmgbZ+i+Wq2HrGng389lRBd1zq6ZU8P+aqpe09JHZ6NA9z9VUGam5LW0sIcA4O1B3qkNr6O2RrnHAG1228uCq3DbcTAWnQkehTXAHyAu7o24pbFCSLo1JXFC5zW8DmPKqkjdLHIYnULqAg6Ag7rYT3iSAGkNAFKALLX+4gdYO8zPxadQqTfkZWYYc3Ek70NAo7ZayaBu+gSCyX+ZAMLKHiTUeib2fIFxNXHU/QcEJ0T2ntxlte0O6ef7qKPG2PtGrjnT89VXdPnnkOe6uhpOfLLzRRI5HpfQGv8ABtJ3c8j1p7grRpb0cshis0TCKENqRwLiXU+aZL2RVJHz5u5NgsH0hZSd9eNfI6LeLFdK3nrnD+ltPClfclc8vR1wfYz9pAIoN9VA6MFlGgfvso7Za425E0PAa/JVbLelTQMJbuSKf8rz2eyiG2Vz2PD7KndMX82Svwf9wTa1wg56hLxJ1Lw79DhQ8gfsgK97WTGDl2gpbkzjDT3mZeW3yy8lNeLsNHtzHuEWB7H9thz0c3fzCA7fVpy/BwK7fNUUOX5yQ9pJ5LqNtNEKZ6+bvP8AqMyI/KhS3LbRNk7vt14HmEyvRtY3eB9kpu26iWMkY7CaChCENDHJRXIbfTI5j804JKXTjVjXcw6nyIUElrnbmYKjk6v0Uo0ar+PNOy6nIk08iq3+YOJpT5iizgvpuj2vj8R9QmENoaRVrgRyKDofQWsnIuAHql19XLFN2sw8aPGTvzkqzZ+alithecEYxOPDbz2QGLntDopTFMaFvdds4bGqe2C8YwO8PVXb86GyTsBJDS0navkVnLFcHVPLJGio46EcQqB5L0hiH6gacFjL6vYOfI4HJ2/OlF6JZLLDShYErvzorZZgcIwP1Dm/UaH3RV5MsQdFrwjZGGlwB3BNPdOZL4bWkfaPHb1WSbdToZMEgz2OxHELRWGzoUaWSZxzcddlahi6x3aHZ0UFnbTZXBasAOI0H5pxQnYove5GxkPjNCSK00NTw4q3FdbSBjkkryIA+S7w9Z2nEhoPZbx5lTYckD0RWexxsNaYncXEup6rV9CLOH2mrmhwDHEVFQDibQ+P3WassTnHu76+OmXHkvUui9z9RHV3+o+hdyGzfL3JXXGrZwzSpUOkIQvQeMFlemt3l2CQEgUwup6j6rVKpesBfDIxupGXlnT5LM43GjeOXGSZ5i6xNAyHnuh0Aa3IItbpW17TSOBb9lBFaZB/qAYTw1H3Xis+lR9dI0jCCK8K5+iqTWeoIIyVmezseNjzVcwOGTXkeJB91bJRRbCWjDtwVKO7sUvZJBAJqNeH54K7aHTA6tPi37KxcsRo97jVxdTIUyABHuVbFEJu5+8r/Irn+CO80nqEwlDhpT1VSafD3g6nHUKFKlpuprmmskjuRdl6KhdttNn/AJTwTHU0I1bXluE1ba4jkJG14E0PoVI+zNeNjzQhPBaGvFWODhyK+1z5Jb/lLK1A9F2YhGO08jxcT6BLAxwgihoQdjmltuueGhdTBzaSFNA5zu62g4uP0CL2s1YjV1SC3kO8Nt1bFCC6rszLnFzgT2cROnmtXYHiMDCKKnZ4ly5/bLTtooDQQXganP8AKKleQ6zC7cGnkfwKk6QtLOdR56j6rp05xAcMz9EKU78s8kBa8urEaA8idPt6K5YLUC3LNXZJGyMLHjE0ihB0ospHGbPO6EElmRbXWh2ryzClgfXjdonj4EZtPA/ZIbM5zDgcMxqtFZZ9lregt5YJeoIGGQkg7hwHHgQ31AWo7dMxNuKtHnhYXfqcP9xUlnsIBrqeJ1Xudpu6GQ1kijeeLmNJ9SEQXbCzuRRt/tY0ewXX4f2cP7P6PJrNdsrmgtikcNsLHGvmBRMbH0TtkpzaIm/1OAy8G1PqvUkLawo5vO2ILg6LR2ejiesk+I6D+1u3jqn6ELokl0cW23bBCEKkBCEIDJdIbgNXPjbUHMgag70G4WXliHmvVVDNZI395jXeLQfdcZYbdo9EP5DSpnkFqsAOYqDxChstlDanV3EnY/hWk6V2cwSuwtGA5gbUP71WeNvG7D5UP1Xna4s9cZ8lZzO2qhssxjJyq06jnsVzab0Y0d13hSnulb7+dnSNvLX6KFs0shqFQtUJIIHqkM182jVtG+Da+9UR9JZR342nnmPugtF3/J2cFELopm0lp5GnsrtgviOTI9l3A6eRV15I0ZXz/ZQqYtjs0uhkdTx+uqswWUNNaVPE5n1Kinkldk0YBuRmfInRSWWVzBhfVw2O/nxUKXIxmorwNYyNyW/9QXUk1WnqwS6mVch51VJ1tpRrmOqOFCMudUQLsQXy0wg0duFRfeJGsbg3jv6Kyy1h4qw1+/NaMny2n+U7WuRbTWoNckvjvNrcnMe1x+IUz8Uxa3Orsz+bKwcLhheAR+boUrWeUuP209d1Bb7PWYH+hvuVehsuA0Bq3bj4Hj4qOezlzy4OIyAyptU/VAfGMITe5Cevgpr1jP8AqCSSQhpHbcP9x9ivSOhNwtaxlpecTnCrRs0HKvMkelVuEXJnLJNRia5CEL2HzwQhCAEIQgBCEIAQhCAEIQgE3Se6eviOH/UbUt58W+fuvKbVEQSCMxyzB8Cvb1nukXRWO0Ve09XL8Q0dwxD6+65ZMfLaO2PJx0zyUyDcgfL5FcPirx8j9qJxe9zzQH+dGQPi1YfB2nkaFJ3xNJ0Hjn9AvM1R6U7Ks13NdrWv9xHullqustzbjpyp90+wEaH5E+6r2iWneaTXkcx5hAZtzHDf1wqzZL0tDMmPJHw0Dh+3kr7omH9BHk37LiWLLJv/ANnZegqgs5F+2muZYOWGvsVoOh9olttobZ8Dcw5znitGtaNSN8y0a6uCy0kZHeI8BkP3Xrf+Cthw2WWbDTrJSGupmWMAGvDGZPRbhFN0zM5uKtEtq6Gzt7hY/wA8J9Dl81mbfYzE9zZWkPGop6UpqF7Kqd5XZFO3DI0Hgf1DwOoXSWFeDnD+Q/8AR427t5Uo3nr+yU3hYMMzMBw4mmtDuKfdek3l0LkbnCRIOBIa7/xPyWavno9aWgPdC8Yc6ijvGuEmg5rg4SXaPTHJB9MTx2d/xu9/kVajB31+SBMKKNrcZw1JrsN/IKGrJX2n9Lczx2CkjBAoPVW7i6JWl+QjLW/FJVo9CKnyC3FzdDY46OmPWu4U7A8v1efotxxyZznmjEwd2XO6d+GNuJ1c3bN5k7eC9dsVmEcbI26MaGjyFFJFEGgNaAANABQegXa9MIcTx5MjmCEIWzmCEIQAhCEAIQhACEIQAhCEAIQhAfHNBFCKg7FZ29ehdmmzDTE7jHQDzb3fQBaNCjSfZU2ujzi1f4dzA/y5o3D+oOafliWZvy5ZrO4MlaO1mCCCD9V7alHSO4WWpgBOF7a4HjauoI3BXOWJeDrHK72eDWu0sYc3Bp86+i1fQ7obJbAJZMUVnOYJyfIP6GkZN/qPkDqnFx/4Zn+L6+2dW5jO5G0kh5GhfUDsj4dzrlr6aFmGP2anl8RMAP8ACqzdYHOlldGP/jJaK8i9oBp4UPNbqy2ZkbGxxtDWNADWtFAANAApULsopdHByb7BCEKkBCEICGSysdm5jSebQV2yMDQAeAou0IAQhCAEIQgBCEIAQhCAEIQgBCEIAQhCAEIQgBCEIAQhCAEIQgBCEIAQhCAEIQgBCEIAQhCAEIQgBCEIAQhCAEIQgBCEIAQhCA//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7" name="AutoShape 22" descr="data:image/jpeg;base64,/9j/4AAQSkZJRgABAQAAAQABAAD/2wCEAAkGBxQTEhMSExQWFhQXFxcaGBcYFxcdGBwYFxgXFxgaGhgYHCggGBwlHBcUITEhJSkrLi4uFx8zODMsNygtLiwBCgoKDg0OGxAQGywkICQsLDQsLCwsLCwsLCwsLCwsLCwsLCwsLCwsLCwsLCwsLCwsLCwsLCwsLCwsLCwsLCwsLP/AABEIAMcA/QMBIgACEQEDEQH/xAAbAAACAwEBAQAAAAAAAAAAAAAABQMEBgIHAf/EAEAQAAEDAQYCCAUCBAUDBQAAAAEAAgMRBAUSITFBUWEGEyIycYGRsVKhwdHwQuEUI2JyBxUzgvGywtIWJEOSov/EABkBAQEBAQEBAAAAAAAAAAAAAAABAgMEBf/EACQRAAICAgICAgIDAAAAAAAAAAABAhEDIRIxQVETMiJhBBRC/9oADAMBAAIRAxEAPwD3FCEIAQhCAEIQgBCEIAQhCAEIS6233DE7C54xfCMz58PNRtLsqTfQxQkD+kGLuNHiTX5D7rg3nMRqPT7rHyROnxSNEhYO2dK5m4RUVJoeyE7gvaQioo48CPsossWV4JI0KFQN45ZMNeeigdeDx8Ph+Fbc0YUGNkJWb1IzLKjiHfSn1UkF7McKgOy8PoU5ocJehghVW2+M/q+R+ynjma7Qg+BVtGaaO0IQqQEIQgBCEIAQhCAEIQgBCEIAQhCAEIQgBC+EpNbukcbHBjQXuPDJuXPfyCjaXZqMXLobTTNYMTiAOJSi136M8GQ+Ij2b91mr/tM8soc2mGgDRXIcSTx+wXcFmdSj368B9SuEsr8HohhVXI6feJc/+Y88hVT22wxSMxAjF8/BKL7uB7WiWNxNMy0603IO/gvl0F78m6caflVyt3s71GriynbrPJCcTcWHjTTxTbo7epccLs02fCGMOI7b/ZZS57S1srwMhiPun1ZU+aLnSm78RD49RnSnrTmqlktlqY3F1T6DfCfbVa+ykUxHu8eB5qVoDieA0581eN7MrJSqjEu6SyuyxGtaUzrVNruu2SSjpSc9vuvt5XewWmOWlKmjvHYnnRWb5vZ1nlBHcoBTw/Col7NuV6gqGT4BG2oyySSxB7nuLO7XPPJXWdJIZG0dlVfIrYxjcMXbJ4A1VfG+zEVJJ2tlS33faMiyhz2P31TCGZ7mCoIeBvrUJX1tpxEiN1K11br6qf8A9Q0q2VpDvChUTRpxk/TGt0X+8kse2pHHvfnj6rQ2e1Nf3TnuNx5LDtvaFx1z5/dTClesBJodjnoND5rpDK1+zjkwp7qjcoWZsHSAk0oXt4mlR90/s1rZJ3TXiNx4hd4zUujzSxyj2ToQhaMAhCEAIQhACEIQAhCEALl7wASTQDUnRdLz/pP0hMjzGypY00AaO8RuabV09VmcuKs3jg5uh5eV7iXsMNGV7TjlX9lj+ktqbFIyUVw5tLqZZ03UtmikNC/IbN+6lktAd2TQtG3Gi8spN9nujBR6Pt3Me8hzshsNz9lbve2CNhbXtVBqOPBR2e3hpql9+2SSVpMbN650G9d1nwbre+i4y/XPYIyM3UATi7w2JgJGSylhu20h4c6LIDKjmH5Yk5/zBhqyQUO7SCCrddmZRvSPsNtbPI6ubQchsvto6NxPo6L+W7lm0+I28lHZnQxjsAAcv3TKz3oxria9l9PJwGfrqip9kla+oubPPZh221YP1DMefDzTKx31G+uHInVux8OBViz25j8VSBU/tms3f1x0rLZjQjMsHdI/p+E8tPBV3HaC4ydSVM0FrY2Rlf0nQ8D90u6+OaN8MwGJuVdKjY1Wduu/JAC2uVcwfzVWp7DPI9skbCQR2qkActTnr8lnlfRr467Z8uu5Y8ZxOLhXIaDz4rbQ2VjWdhoFOAH0Xm84tNmIdLGQ34gQR5lunmtXcN4mfs1o2lSOPJWDV1RMsW1d6K163g5s8TWnMnPy/wCU5vm7I5WjE2vA7g8jwSDpIWsljOhrlTnr7LRw2jFCDwVXlMzLSi0IP/TUD6tYXMeM8nEg+R+ilszHwtLH5t2cNP2XFskLXMkBoa/L8900DwRXWutVEjUm/Iu6PkVfwINPouLTM5knWRuNRqBr4hc3l2WkxODSP0jIHw4Fc3PYTh6x5qTog1ts1tw382YAOPa48fsfdPF5zZrPhc4s32+eS1t1X21waySrX0oSe6TpWu1edF3xz8M8uXFTuI5QhC7HnBCEIAQhCAEIUdpmDGuedGgn0QGe6SX5gd1LHUIFXncV0A4GmdeYWahkxHLT5Ktao+ukdK46uNefLwBXbLwY3Kui8k5Wz6OOHFUhz/AdYzCDQ6g81jS6RkphcDjHpTjXgtLZ+kbGAk6IgmbIQ8jX24LOqNJSTdlSyRYBjeakfLwTWKYFST3eyRhoADTULL3da3CR0btWmnooE+RsrH2RxGgBVa8oxK2ksNQNC05jwpmFCy2DsjhX6JrBO3DUqr0c3admYiuKF9RHNI13B1CPSlfmkluZLDL1UgzObXA9lw4jh4Lf2qxMmaS00eB2Xb18dxyVE2D+KgBcKPboeDht4KcTayeWQ3RdzS0E1J+ScSNACVdHraGkxSZEZUruuukzpGsLo2l/JuZp9VpP8bRmSbnTERs7BaiQBQmvnv8APNbOJwaKnQjM8OfgvK5LXIDieC11a0II91pri6RYgGuWYyp7N5INrRpbW7JzSKgg+fL0UN03dFES+NtA6tMzQcQBwRZnBwLa6Co/t+6R3q+aInBiLOWdONQtXWzCjf42V+l0lZGAbO19U7uR5e0NyDdyd6Z5DhksfFbOtmGI9kZnxWgtF7NboVE92bcdUS3qRhdnp9FDb5pDC0xAuxAGg1yyPzSC2Xk6Z3VszcdgtrcERjZgdQge9Kotkl+KMdZLFanOxSRuYzhkSfQppa7+AaIwMJblQ61WitRo7PQCvrp9fRJ7zs0chDnAYm6O3/cKNUVS5bZQgu2dzOtDxUmtDUU5Ariz3jKXmOXsOG7v218UzjvUNYW8MqcOaS3pO2UtbWjq5Hh+yjRU77N70XvQkCGR2I/ocdx8J5jZaReLWe1ywvDX5EZtcNMtCCvW7lt4ngjlH6hnycMnD1BXpxTtUzx58fF2i8hCF2POCEIQHE0oY0ucaNAqSsLft8vlc4VLYwAA3iSci7j4bfNNults7UcNcu+7y0Hrn6LKTRh1Af1Ek/2hcMk90j1YcarkyOOjzhrhYPUqyyywg5Rtrrnn7ri3NDmiNlA490/DTdUZnSQSNMhDmvBaCAe9rTNcD1IfSyVbTYJfBPXMKQRvex1NaZCufglTrc1oDR3tKc0CNfc8udOIosxE0G0TP/qp6JjdVpo5pKz9rmMdsnZXKuL1/wCPmngiVNmhnBc3IiozFeP76Lg2ohtDVrqaH6cUss14A5VTJsgcxzTpRQ0SXLepydVM7HbqOcBSmJef3TbC0vYdQ4j5q8L3pIQKmtPVVNoOCbGHTusMjJmaGgJ8e6fp6KxcvSsFtHUI4H3BUN9ATWV7X1qQd9KCop4GizPQy5WPHWWguI2aDT1IzU3doqScal4PQHXtA8UfmDsQCEovDo1E8GWyODXDPACcJ8j3PLJNrPY7GRh6prRxzJ9a1Vywss8Yc1hpU56n5k6LVX3Ryvj9bMrcN4HEGvqC2oI3yOYKbW68A2p0S6/oA2YStyxa+I/b2Se3yOfIxgO/yCydNN2Or1uZskYfkyQ6Obp/u4pDdFzSzuwvdgANDucuHJbGCACDMuNNjSnyCzdhvPDK9v8AUQq0iJumaix3VDZG9kZkd895y5tNpLW9pzW1JNACXDz0XyGZ0rcQzw5NHDi7x2WZvCyWiR5Y4YB8VQfQLTfowo+ya1XvSoDiRWtTqfEqi++ea4PRpmRlfI7lioPkpnXDARSIFrtsyQfGqzRu0d2a53ygSGSgOwGfuu23PCwkkur8WI1+3yS+772e0GMNcSDQgA6hMf8AKpJG45HFldG6+qgIpbM546t1XNqCHDXJbb/D2cNa+AGv6xn4Nd/2+pWKsNtwHq3ajJN+j0vV2qKatGudhcNqPFK+Ti0reN0znljcWenoQhew+eCEJbf1sMcRoaOdkOXE+nzIUboqVujHX3aw+1yEaBtGnbItBp5hKBIS554AD1zPsFzbi90jRHSoB10w6H6UXETC1tCQSSa00qKDdeNu3Z9GKpUc2aYmZxP6W+5CsXpa8UJbQGlCPEaKrFCQHO+L1oNPqqdjd/MfGdCKj6+4Qo4stvxtDgcj8uI8VRvdjQ5jh3i4Z765/Kqpm65mEmJwwnMg6V4q7YrtaCJHuxvplwFeAUKTROodSCqVqNbW4k1Jjb50KtzxEZjPlukc9pP8TGTkcLh9R7IUtzRFprsmlinyoq4myodFB1TxnGKjnl6E6oBJbastLwP1AOHnkfmE9u2AAVOaS39C9kscj2kAjCTwNahMbHLWmdEIMbytWGJw4gj1S+Auazs7K8bLGauLi47DIBLrztojYQO8cmjifshbLlz3rjaHcdvdMJZzUEH8Cz10WPAwCuatsLwRXRRItjS+rRWDF8JBPhofdL+jjBJJ1lctl8ttoDo5GagsII8Qr1wBrWtohB/esoZEBvmT9F5fZbfWRzuLj46rf3rPiFONAsX0m6PSdeHQ5VbmONP2WuyLWjS3LeuEChp5p/14eK1z3XljJp4QXSRnANXNzApx4Jnd3SdhoMY9VNlpPZrb1spc04Tnsq/R2xSNEjn1FW/g91SZeuLdOmXyHNw5eKWR34O7piAB/ud7pZe95hpIrSiuWG1gEg74vmBRJ7XdAfIZcRrXsj9OXEI+iLsitNke+PrsJDhmOLm+HsubuvetAKkihFBllxTCz257Tgk8uFORX0gDIAAHQgaHmiD6PWbDaRJGyQaOAPhxHkclOkfQx9bKwcC8f/on6p4vanaPmyVOgWP6XWomVjBowGviQT/4rYLzfpXbHstDy1lQHZlYyukdcCuQtgJL3ajTxpn9VDENa6Bzh7FQS3wK42sflrll6rmyXg2RzsLXCtK1GQO3ivMj2suvlos7PasM7SB+rP8AtOvom9qmpwKUWZgfJJxw5eZ/YIDQCaihjmp2eHtsk8F6iP8AlzVFMg6lcuakltsZo4Orwwgk+iFHfWilVjr5mcJ2PHdjcMR8dR6FPIHOkyAwjdx+gXd7WRvU4AFAyeB4FCM+auw2nNZO5Lwy6l/ebk0ncfcJqZsKFVGjvAxzwmN7QQR5rBz2W0wOLY6SM2xGjgPqtJY5XO2NPL6lMZbqErKA4HjQHdVb7J0YmGS2Sd0Mb6n2Sy0Q2mJ5fO1z2/EBkB4bBbmy3baYz/pEjiKFO7HIT2ZY+zvXVNCzC3bejSAQahN7Ja8WWi+9KOh4DjNZaB2pb+l3I8DzSe67fnhcC1wyLTqCo9Bb2hheDxFRte085Dlufp5pjZZqALM3rH/7gPrWraeFDlT1TiyPrQev2UKW7VaMTmgbZ+i+Wq2HrGng389lRBd1zq6ZU8P+aqpe09JHZ6NA9z9VUGam5LW0sIcA4O1B3qkNr6O2RrnHAG1228uCq3DbcTAWnQkehTXAHyAu7o24pbFCSLo1JXFC5zW8DmPKqkjdLHIYnULqAg6Ag7rYT3iSAGkNAFKALLX+4gdYO8zPxadQqTfkZWYYc3Ek70NAo7ZayaBu+gSCyX+ZAMLKHiTUeib2fIFxNXHU/QcEJ0T2ntxlte0O6ef7qKPG2PtGrjnT89VXdPnnkOe6uhpOfLLzRRI5HpfQGv8ABtJ3c8j1p7grRpb0cshis0TCKENqRwLiXU+aZL2RVJHz5u5NgsH0hZSd9eNfI6LeLFdK3nrnD+ltPClfclc8vR1wfYz9pAIoN9VA6MFlGgfvso7Za425E0PAa/JVbLelTQMJbuSKf8rz2eyiG2Vz2PD7KndMX82Svwf9wTa1wg56hLxJ1Lw79DhQ8gfsgK97WTGDl2gpbkzjDT3mZeW3yy8lNeLsNHtzHuEWB7H9thz0c3fzCA7fVpy/BwK7fNUUOX5yQ9pJ5LqNtNEKZ6+bvP8AqMyI/KhS3LbRNk7vt14HmEyvRtY3eB9kpu26iWMkY7CaChCENDHJRXIbfTI5j804JKXTjVjXcw6nyIUElrnbmYKjk6v0Uo0ar+PNOy6nIk08iq3+YOJpT5iizgvpuj2vj8R9QmENoaRVrgRyKDofQWsnIuAHql19XLFN2sw8aPGTvzkqzZ+alithecEYxOPDbz2QGLntDopTFMaFvdds4bGqe2C8YwO8PVXb86GyTsBJDS0navkVnLFcHVPLJGio46EcQqB5L0hiH6gacFjL6vYOfI4HJ2/OlF6JZLLDShYErvzorZZgcIwP1Dm/UaH3RV5MsQdFrwjZGGlwB3BNPdOZL4bWkfaPHb1WSbdToZMEgz2OxHELRWGzoUaWSZxzcddlahi6x3aHZ0UFnbTZXBasAOI0H5pxQnYove5GxkPjNCSK00NTw4q3FdbSBjkkryIA+S7w9Z2nEhoPZbx5lTYckD0RWexxsNaYncXEup6rV9CLOH2mrmhwDHEVFQDibQ+P3WassTnHu76+OmXHkvUui9z9RHV3+o+hdyGzfL3JXXGrZwzSpUOkIQvQeMFlemt3l2CQEgUwup6j6rVKpesBfDIxupGXlnT5LM43GjeOXGSZ5i6xNAyHnuh0Aa3IItbpW17TSOBb9lBFaZB/qAYTw1H3Xis+lR9dI0jCCK8K5+iqTWeoIIyVmezseNjzVcwOGTXkeJB91bJRRbCWjDtwVKO7sUvZJBAJqNeH54K7aHTA6tPi37KxcsRo97jVxdTIUyABHuVbFEJu5+8r/Irn+CO80nqEwlDhpT1VSafD3g6nHUKFKlpuprmmskjuRdl6KhdttNn/AJTwTHU0I1bXluE1ba4jkJG14E0PoVI+zNeNjzQhPBaGvFWODhyK+1z5Jb/lLK1A9F2YhGO08jxcT6BLAxwgihoQdjmltuueGhdTBzaSFNA5zu62g4uP0CL2s1YjV1SC3kO8Nt1bFCC6rszLnFzgT2cROnmtXYHiMDCKKnZ4ly5/bLTtooDQQXganP8AKKleQ6zC7cGnkfwKk6QtLOdR56j6rp05xAcMz9EKU78s8kBa8urEaA8idPt6K5YLUC3LNXZJGyMLHjE0ihB0ospHGbPO6EElmRbXWh2ryzClgfXjdonj4EZtPA/ZIbM5zDgcMxqtFZZ9lregt5YJeoIGGQkg7hwHHgQ31AWo7dMxNuKtHnhYXfqcP9xUlnsIBrqeJ1Xudpu6GQ1kijeeLmNJ9SEQXbCzuRRt/tY0ewXX4f2cP7P6PJrNdsrmgtikcNsLHGvmBRMbH0TtkpzaIm/1OAy8G1PqvUkLawo5vO2ILg6LR2ejiesk+I6D+1u3jqn6ELokl0cW23bBCEKkBCEIDJdIbgNXPjbUHMgag70G4WXliHmvVVDNZI395jXeLQfdcZYbdo9EP5DSpnkFqsAOYqDxChstlDanV3EnY/hWk6V2cwSuwtGA5gbUP71WeNvG7D5UP1Xna4s9cZ8lZzO2qhssxjJyq06jnsVzab0Y0d13hSnulb7+dnSNvLX6KFs0shqFQtUJIIHqkM182jVtG+Da+9UR9JZR342nnmPugtF3/J2cFELopm0lp5GnsrtgviOTI9l3A6eRV15I0ZXz/ZQqYtjs0uhkdTx+uqswWUNNaVPE5n1Kinkldk0YBuRmfInRSWWVzBhfVw2O/nxUKXIxmorwNYyNyW/9QXUk1WnqwS6mVch51VJ1tpRrmOqOFCMudUQLsQXy0wg0duFRfeJGsbg3jv6Kyy1h4qw1+/NaMny2n+U7WuRbTWoNckvjvNrcnMe1x+IUz8Uxa3Orsz+bKwcLhheAR+boUrWeUuP209d1Bb7PWYH+hvuVehsuA0Bq3bj4Hj4qOezlzy4OIyAyptU/VAfGMITe5Cevgpr1jP8AqCSSQhpHbcP9x9ivSOhNwtaxlpecTnCrRs0HKvMkelVuEXJnLJNRia5CEL2HzwQhCAEIQgBCEIAQhCAEIQgE3Se6eviOH/UbUt58W+fuvKbVEQSCMxyzB8Cvb1nukXRWO0Ve09XL8Q0dwxD6+65ZMfLaO2PJx0zyUyDcgfL5FcPirx8j9qJxe9zzQH+dGQPi1YfB2nkaFJ3xNJ0Hjn9AvM1R6U7Ks13NdrWv9xHullqustzbjpyp90+wEaH5E+6r2iWneaTXkcx5hAZtzHDf1wqzZL0tDMmPJHw0Dh+3kr7omH9BHk37LiWLLJv/ANnZegqgs5F+2muZYOWGvsVoOh9olttobZ8Dcw5znitGtaNSN8y0a6uCy0kZHeI8BkP3Xrf+Cthw2WWbDTrJSGupmWMAGvDGZPRbhFN0zM5uKtEtq6Gzt7hY/wA8J9Dl81mbfYzE9zZWkPGop6UpqF7Kqd5XZFO3DI0Hgf1DwOoXSWFeDnD+Q/8AR427t5Uo3nr+yU3hYMMzMBw4mmtDuKfdek3l0LkbnCRIOBIa7/xPyWavno9aWgPdC8Yc6ijvGuEmg5rg4SXaPTHJB9MTx2d/xu9/kVajB31+SBMKKNrcZw1JrsN/IKGrJX2n9Lczx2CkjBAoPVW7i6JWl+QjLW/FJVo9CKnyC3FzdDY46OmPWu4U7A8v1efotxxyZznmjEwd2XO6d+GNuJ1c3bN5k7eC9dsVmEcbI26MaGjyFFJFEGgNaAANABQegXa9MIcTx5MjmCEIWzmCEIQAhCEAIQhACEIQAhCEAIQhAfHNBFCKg7FZ29ehdmmzDTE7jHQDzb3fQBaNCjSfZU2ujzi1f4dzA/y5o3D+oOafliWZvy5ZrO4MlaO1mCCCD9V7alHSO4WWpgBOF7a4HjauoI3BXOWJeDrHK72eDWu0sYc3Bp86+i1fQ7obJbAJZMUVnOYJyfIP6GkZN/qPkDqnFx/4Zn+L6+2dW5jO5G0kh5GhfUDsj4dzrlr6aFmGP2anl8RMAP8ACqzdYHOlldGP/jJaK8i9oBp4UPNbqy2ZkbGxxtDWNADWtFAANAApULsopdHByb7BCEKkBCEICGSysdm5jSebQV2yMDQAeAou0IAQhCAEIQgBCEIAQhCAEIQgBCEIAQhCAEIQgBCEIAQhCAEIQgBCEIAQhCAEIQgBCEIAQhCAEIQgBCEIAQhCAEIQgBCEIAQhCA//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 name="AutoShape 24" descr="data:image/jpeg;base64,/9j/4AAQSkZJRgABAQAAAQABAAD/2wCEAAkGBxQTEhMSExQWFhQXFxcaGBcYFxcdGBwYFxgXFxgaGhgYHCggGBwlHBcUITEhJSkrLi4uFx8zODMsNygtLiwBCgoKDg0OGxAQGywkICQsLDQsLCwsLCwsLCwsLCwsLCwsLCwsLCwsLCwsLCwsLCwsLCwsLCwsLCwsLCwsLCwsLP/AABEIAMcA/QMBIgACEQEDEQH/xAAbAAACAwEBAQAAAAAAAAAAAAAABQMEBgIHAf/EAEAQAAEDAQYCCAUCBAUDBQAAAAEAAgMRBAUSITFBUWEGEyIycYGRsVKhwdHwQuEUI2JyBxUzgvGywtIWJEOSov/EABkBAQEBAQEBAAAAAAAAAAAAAAABAgMEBf/EACQRAAICAgICAgIDAAAAAAAAAAABAhEDIRIxQVETMiJhBBRC/9oADAMBAAIRAxEAPwD3FCEIAQhCAEIQgBCEIAQhCAEIS6233DE7C54xfCMz58PNRtLsqTfQxQkD+kGLuNHiTX5D7rg3nMRqPT7rHyROnxSNEhYO2dK5m4RUVJoeyE7gvaQioo48CPsossWV4JI0KFQN45ZMNeeigdeDx8Ph+Fbc0YUGNkJWb1IzLKjiHfSn1UkF7McKgOy8PoU5ocJehghVW2+M/q+R+ynjma7Qg+BVtGaaO0IQqQEIQgBCEIAQhCAEIQgBCEIAQhCAEIQgBC+EpNbukcbHBjQXuPDJuXPfyCjaXZqMXLobTTNYMTiAOJSi136M8GQ+Ij2b91mr/tM8soc2mGgDRXIcSTx+wXcFmdSj368B9SuEsr8HohhVXI6feJc/+Y88hVT22wxSMxAjF8/BKL7uB7WiWNxNMy0603IO/gvl0F78m6caflVyt3s71GriynbrPJCcTcWHjTTxTbo7epccLs02fCGMOI7b/ZZS57S1srwMhiPun1ZU+aLnSm78RD49RnSnrTmqlktlqY3F1T6DfCfbVa+ykUxHu8eB5qVoDieA0581eN7MrJSqjEu6SyuyxGtaUzrVNruu2SSjpSc9vuvt5XewWmOWlKmjvHYnnRWb5vZ1nlBHcoBTw/Col7NuV6gqGT4BG2oyySSxB7nuLO7XPPJXWdJIZG0dlVfIrYxjcMXbJ4A1VfG+zEVJJ2tlS33faMiyhz2P31TCGZ7mCoIeBvrUJX1tpxEiN1K11br6qf8A9Q0q2VpDvChUTRpxk/TGt0X+8kse2pHHvfnj6rQ2e1Nf3TnuNx5LDtvaFx1z5/dTClesBJodjnoND5rpDK1+zjkwp7qjcoWZsHSAk0oXt4mlR90/s1rZJ3TXiNx4hd4zUujzSxyj2ToQhaMAhCEAIQhACEIQAhCEALl7wASTQDUnRdLz/pP0hMjzGypY00AaO8RuabV09VmcuKs3jg5uh5eV7iXsMNGV7TjlX9lj+ktqbFIyUVw5tLqZZ03UtmikNC/IbN+6lktAd2TQtG3Gi8spN9nujBR6Pt3Me8hzshsNz9lbve2CNhbXtVBqOPBR2e3hpql9+2SSVpMbN650G9d1nwbre+i4y/XPYIyM3UATi7w2JgJGSylhu20h4c6LIDKjmH5Yk5/zBhqyQUO7SCCrddmZRvSPsNtbPI6ubQchsvto6NxPo6L+W7lm0+I28lHZnQxjsAAcv3TKz3oxria9l9PJwGfrqip9kla+oubPPZh221YP1DMefDzTKx31G+uHInVux8OBViz25j8VSBU/tms3f1x0rLZjQjMsHdI/p+E8tPBV3HaC4ydSVM0FrY2Rlf0nQ8D90u6+OaN8MwGJuVdKjY1Wduu/JAC2uVcwfzVWp7DPI9skbCQR2qkActTnr8lnlfRr467Z8uu5Y8ZxOLhXIaDz4rbQ2VjWdhoFOAH0Xm84tNmIdLGQ34gQR5lunmtXcN4mfs1o2lSOPJWDV1RMsW1d6K163g5s8TWnMnPy/wCU5vm7I5WjE2vA7g8jwSDpIWsljOhrlTnr7LRw2jFCDwVXlMzLSi0IP/TUD6tYXMeM8nEg+R+ilszHwtLH5t2cNP2XFskLXMkBoa/L8900DwRXWutVEjUm/Iu6PkVfwINPouLTM5knWRuNRqBr4hc3l2WkxODSP0jIHw4Fc3PYTh6x5qTog1ts1tw382YAOPa48fsfdPF5zZrPhc4s32+eS1t1X21waySrX0oSe6TpWu1edF3xz8M8uXFTuI5QhC7HnBCEIAQhCAEIUdpmDGuedGgn0QGe6SX5gd1LHUIFXncV0A4GmdeYWahkxHLT5Ktao+ukdK46uNefLwBXbLwY3Kui8k5Wz6OOHFUhz/AdYzCDQ6g81jS6RkphcDjHpTjXgtLZ+kbGAk6IgmbIQ8jX24LOqNJSTdlSyRYBjeakfLwTWKYFST3eyRhoADTULL3da3CR0btWmnooE+RsrH2RxGgBVa8oxK2ksNQNC05jwpmFCy2DsjhX6JrBO3DUqr0c3admYiuKF9RHNI13B1CPSlfmkluZLDL1UgzObXA9lw4jh4Lf2qxMmaS00eB2Xb18dxyVE2D+KgBcKPboeDht4KcTayeWQ3RdzS0E1J+ScSNACVdHraGkxSZEZUruuukzpGsLo2l/JuZp9VpP8bRmSbnTERs7BaiQBQmvnv8APNbOJwaKnQjM8OfgvK5LXIDieC11a0II91pri6RYgGuWYyp7N5INrRpbW7JzSKgg+fL0UN03dFES+NtA6tMzQcQBwRZnBwLa6Co/t+6R3q+aInBiLOWdONQtXWzCjf42V+l0lZGAbO19U7uR5e0NyDdyd6Z5DhksfFbOtmGI9kZnxWgtF7NboVE92bcdUS3qRhdnp9FDb5pDC0xAuxAGg1yyPzSC2Xk6Z3VszcdgtrcERjZgdQge9Kotkl+KMdZLFanOxSRuYzhkSfQppa7+AaIwMJblQ61WitRo7PQCvrp9fRJ7zs0chDnAYm6O3/cKNUVS5bZQgu2dzOtDxUmtDUU5Ariz3jKXmOXsOG7v218UzjvUNYW8MqcOaS3pO2UtbWjq5Hh+yjRU77N70XvQkCGR2I/ocdx8J5jZaReLWe1ywvDX5EZtcNMtCCvW7lt4ngjlH6hnycMnD1BXpxTtUzx58fF2i8hCF2POCEIQHE0oY0ucaNAqSsLft8vlc4VLYwAA3iSci7j4bfNNults7UcNcu+7y0Hrn6LKTRh1Af1Ek/2hcMk90j1YcarkyOOjzhrhYPUqyyywg5Rtrrnn7ri3NDmiNlA490/DTdUZnSQSNMhDmvBaCAe9rTNcD1IfSyVbTYJfBPXMKQRvex1NaZCufglTrc1oDR3tKc0CNfc8udOIosxE0G0TP/qp6JjdVpo5pKz9rmMdsnZXKuL1/wCPmngiVNmhnBc3IiozFeP76Lg2ohtDVrqaH6cUss14A5VTJsgcxzTpRQ0SXLepydVM7HbqOcBSmJef3TbC0vYdQ4j5q8L3pIQKmtPVVNoOCbGHTusMjJmaGgJ8e6fp6KxcvSsFtHUI4H3BUN9ATWV7X1qQd9KCop4GizPQy5WPHWWguI2aDT1IzU3doqScal4PQHXtA8UfmDsQCEovDo1E8GWyODXDPACcJ8j3PLJNrPY7GRh6prRxzJ9a1Vywss8Yc1hpU56n5k6LVX3Ryvj9bMrcN4HEGvqC2oI3yOYKbW68A2p0S6/oA2YStyxa+I/b2Se3yOfIxgO/yCydNN2Or1uZskYfkyQ6Obp/u4pDdFzSzuwvdgANDucuHJbGCACDMuNNjSnyCzdhvPDK9v8AUQq0iJumaix3VDZG9kZkd895y5tNpLW9pzW1JNACXDz0XyGZ0rcQzw5NHDi7x2WZvCyWiR5Y4YB8VQfQLTfowo+ya1XvSoDiRWtTqfEqi++ea4PRpmRlfI7lioPkpnXDARSIFrtsyQfGqzRu0d2a53ygSGSgOwGfuu23PCwkkur8WI1+3yS+772e0GMNcSDQgA6hMf8AKpJG45HFldG6+qgIpbM546t1XNqCHDXJbb/D2cNa+AGv6xn4Nd/2+pWKsNtwHq3ajJN+j0vV2qKatGudhcNqPFK+Ti0reN0znljcWenoQhew+eCEJbf1sMcRoaOdkOXE+nzIUboqVujHX3aw+1yEaBtGnbItBp5hKBIS554AD1zPsFzbi90jRHSoB10w6H6UXETC1tCQSSa00qKDdeNu3Z9GKpUc2aYmZxP6W+5CsXpa8UJbQGlCPEaKrFCQHO+L1oNPqqdjd/MfGdCKj6+4Qo4stvxtDgcj8uI8VRvdjQ5jh3i4Z765/Kqpm65mEmJwwnMg6V4q7YrtaCJHuxvplwFeAUKTROodSCqVqNbW4k1Jjb50KtzxEZjPlukc9pP8TGTkcLh9R7IUtzRFprsmlinyoq4myodFB1TxnGKjnl6E6oBJbastLwP1AOHnkfmE9u2AAVOaS39C9kscj2kAjCTwNahMbHLWmdEIMbytWGJw4gj1S+Auazs7K8bLGauLi47DIBLrztojYQO8cmjifshbLlz3rjaHcdvdMJZzUEH8Cz10WPAwCuatsLwRXRRItjS+rRWDF8JBPhofdL+jjBJJ1lctl8ttoDo5GagsII8Qr1wBrWtohB/esoZEBvmT9F5fZbfWRzuLj46rf3rPiFONAsX0m6PSdeHQ5VbmONP2WuyLWjS3LeuEChp5p/14eK1z3XljJp4QXSRnANXNzApx4Jnd3SdhoMY9VNlpPZrb1spc04Tnsq/R2xSNEjn1FW/g91SZeuLdOmXyHNw5eKWR34O7piAB/ud7pZe95hpIrSiuWG1gEg74vmBRJ7XdAfIZcRrXsj9OXEI+iLsitNke+PrsJDhmOLm+HsubuvetAKkihFBllxTCz257Tgk8uFORX0gDIAAHQgaHmiD6PWbDaRJGyQaOAPhxHkclOkfQx9bKwcC8f/on6p4vanaPmyVOgWP6XWomVjBowGviQT/4rYLzfpXbHstDy1lQHZlYyukdcCuQtgJL3ajTxpn9VDENa6Bzh7FQS3wK42sflrll6rmyXg2RzsLXCtK1GQO3ivMj2suvlos7PasM7SB+rP8AtOvom9qmpwKUWZgfJJxw5eZ/YIDQCaihjmp2eHtsk8F6iP8AlzVFMg6lcuakltsZo4Orwwgk+iFHfWilVjr5mcJ2PHdjcMR8dR6FPIHOkyAwjdx+gXd7WRvU4AFAyeB4FCM+auw2nNZO5Lwy6l/ebk0ncfcJqZsKFVGjvAxzwmN7QQR5rBz2W0wOLY6SM2xGjgPqtJY5XO2NPL6lMZbqErKA4HjQHdVb7J0YmGS2Sd0Mb6n2Sy0Q2mJ5fO1z2/EBkB4bBbmy3baYz/pEjiKFO7HIT2ZY+zvXVNCzC3bejSAQahN7Ja8WWi+9KOh4DjNZaB2pb+l3I8DzSe67fnhcC1wyLTqCo9Bb2hheDxFRte085Dlufp5pjZZqALM3rH/7gPrWraeFDlT1TiyPrQev2UKW7VaMTmgbZ+i+Wq2HrGng389lRBd1zq6ZU8P+aqpe09JHZ6NA9z9VUGam5LW0sIcA4O1B3qkNr6O2RrnHAG1228uCq3DbcTAWnQkehTXAHyAu7o24pbFCSLo1JXFC5zW8DmPKqkjdLHIYnULqAg6Ag7rYT3iSAGkNAFKALLX+4gdYO8zPxadQqTfkZWYYc3Ek70NAo7ZayaBu+gSCyX+ZAMLKHiTUeib2fIFxNXHU/QcEJ0T2ntxlte0O6ef7qKPG2PtGrjnT89VXdPnnkOe6uhpOfLLzRRI5HpfQGv8ABtJ3c8j1p7grRpb0cshis0TCKENqRwLiXU+aZL2RVJHz5u5NgsH0hZSd9eNfI6LeLFdK3nrnD+ltPClfclc8vR1wfYz9pAIoN9VA6MFlGgfvso7Za425E0PAa/JVbLelTQMJbuSKf8rz2eyiG2Vz2PD7KndMX82Svwf9wTa1wg56hLxJ1Lw79DhQ8gfsgK97WTGDl2gpbkzjDT3mZeW3yy8lNeLsNHtzHuEWB7H9thz0c3fzCA7fVpy/BwK7fNUUOX5yQ9pJ5LqNtNEKZ6+bvP8AqMyI/KhS3LbRNk7vt14HmEyvRtY3eB9kpu26iWMkY7CaChCENDHJRXIbfTI5j804JKXTjVjXcw6nyIUElrnbmYKjk6v0Uo0ar+PNOy6nIk08iq3+YOJpT5iizgvpuj2vj8R9QmENoaRVrgRyKDofQWsnIuAHql19XLFN2sw8aPGTvzkqzZ+alithecEYxOPDbz2QGLntDopTFMaFvdds4bGqe2C8YwO8PVXb86GyTsBJDS0navkVnLFcHVPLJGio46EcQqB5L0hiH6gacFjL6vYOfI4HJ2/OlF6JZLLDShYErvzorZZgcIwP1Dm/UaH3RV5MsQdFrwjZGGlwB3BNPdOZL4bWkfaPHb1WSbdToZMEgz2OxHELRWGzoUaWSZxzcddlahi6x3aHZ0UFnbTZXBasAOI0H5pxQnYove5GxkPjNCSK00NTw4q3FdbSBjkkryIA+S7w9Z2nEhoPZbx5lTYckD0RWexxsNaYncXEup6rV9CLOH2mrmhwDHEVFQDibQ+P3WassTnHu76+OmXHkvUui9z9RHV3+o+hdyGzfL3JXXGrZwzSpUOkIQvQeMFlemt3l2CQEgUwup6j6rVKpesBfDIxupGXlnT5LM43GjeOXGSZ5i6xNAyHnuh0Aa3IItbpW17TSOBb9lBFaZB/qAYTw1H3Xis+lR9dI0jCCK8K5+iqTWeoIIyVmezseNjzVcwOGTXkeJB91bJRRbCWjDtwVKO7sUvZJBAJqNeH54K7aHTA6tPi37KxcsRo97jVxdTIUyABHuVbFEJu5+8r/Irn+CO80nqEwlDhpT1VSafD3g6nHUKFKlpuprmmskjuRdl6KhdttNn/AJTwTHU0I1bXluE1ba4jkJG14E0PoVI+zNeNjzQhPBaGvFWODhyK+1z5Jb/lLK1A9F2YhGO08jxcT6BLAxwgihoQdjmltuueGhdTBzaSFNA5zu62g4uP0CL2s1YjV1SC3kO8Nt1bFCC6rszLnFzgT2cROnmtXYHiMDCKKnZ4ly5/bLTtooDQQXganP8AKKleQ6zC7cGnkfwKk6QtLOdR56j6rp05xAcMz9EKU78s8kBa8urEaA8idPt6K5YLUC3LNXZJGyMLHjE0ihB0ospHGbPO6EElmRbXWh2ryzClgfXjdonj4EZtPA/ZIbM5zDgcMxqtFZZ9lregt5YJeoIGGQkg7hwHHgQ31AWo7dMxNuKtHnhYXfqcP9xUlnsIBrqeJ1Xudpu6GQ1kijeeLmNJ9SEQXbCzuRRt/tY0ewXX4f2cP7P6PJrNdsrmgtikcNsLHGvmBRMbH0TtkpzaIm/1OAy8G1PqvUkLawo5vO2ILg6LR2ejiesk+I6D+1u3jqn6ELokl0cW23bBCEKkBCEIDJdIbgNXPjbUHMgag70G4WXliHmvVVDNZI395jXeLQfdcZYbdo9EP5DSpnkFqsAOYqDxChstlDanV3EnY/hWk6V2cwSuwtGA5gbUP71WeNvG7D5UP1Xna4s9cZ8lZzO2qhssxjJyq06jnsVzab0Y0d13hSnulb7+dnSNvLX6KFs0shqFQtUJIIHqkM182jVtG+Da+9UR9JZR342nnmPugtF3/J2cFELopm0lp5GnsrtgviOTI9l3A6eRV15I0ZXz/ZQqYtjs0uhkdTx+uqswWUNNaVPE5n1Kinkldk0YBuRmfInRSWWVzBhfVw2O/nxUKXIxmorwNYyNyW/9QXUk1WnqwS6mVch51VJ1tpRrmOqOFCMudUQLsQXy0wg0duFRfeJGsbg3jv6Kyy1h4qw1+/NaMny2n+U7WuRbTWoNckvjvNrcnMe1x+IUz8Uxa3Orsz+bKwcLhheAR+boUrWeUuP209d1Bb7PWYH+hvuVehsuA0Bq3bj4Hj4qOezlzy4OIyAyptU/VAfGMITe5Cevgpr1jP8AqCSSQhpHbcP9x9ivSOhNwtaxlpecTnCrRs0HKvMkelVuEXJnLJNRia5CEL2HzwQhCAEIQgBCEIAQhCAEIQgE3Se6eviOH/UbUt58W+fuvKbVEQSCMxyzB8Cvb1nukXRWO0Ve09XL8Q0dwxD6+65ZMfLaO2PJx0zyUyDcgfL5FcPirx8j9qJxe9zzQH+dGQPi1YfB2nkaFJ3xNJ0Hjn9AvM1R6U7Ks13NdrWv9xHullqustzbjpyp90+wEaH5E+6r2iWneaTXkcx5hAZtzHDf1wqzZL0tDMmPJHw0Dh+3kr7omH9BHk37LiWLLJv/ANnZegqgs5F+2muZYOWGvsVoOh9olttobZ8Dcw5znitGtaNSN8y0a6uCy0kZHeI8BkP3Xrf+Cthw2WWbDTrJSGupmWMAGvDGZPRbhFN0zM5uKtEtq6Gzt7hY/wA8J9Dl81mbfYzE9zZWkPGop6UpqF7Kqd5XZFO3DI0Hgf1DwOoXSWFeDnD+Q/8AR427t5Uo3nr+yU3hYMMzMBw4mmtDuKfdek3l0LkbnCRIOBIa7/xPyWavno9aWgPdC8Yc6ijvGuEmg5rg4SXaPTHJB9MTx2d/xu9/kVajB31+SBMKKNrcZw1JrsN/IKGrJX2n9Lczx2CkjBAoPVW7i6JWl+QjLW/FJVo9CKnyC3FzdDY46OmPWu4U7A8v1efotxxyZznmjEwd2XO6d+GNuJ1c3bN5k7eC9dsVmEcbI26MaGjyFFJFEGgNaAANABQegXa9MIcTx5MjmCEIWzmCEIQAhCEAIQhACEIQAhCEAIQhAfHNBFCKg7FZ29ehdmmzDTE7jHQDzb3fQBaNCjSfZU2ujzi1f4dzA/y5o3D+oOafliWZvy5ZrO4MlaO1mCCCD9V7alHSO4WWpgBOF7a4HjauoI3BXOWJeDrHK72eDWu0sYc3Bp86+i1fQ7obJbAJZMUVnOYJyfIP6GkZN/qPkDqnFx/4Zn+L6+2dW5jO5G0kh5GhfUDsj4dzrlr6aFmGP2anl8RMAP8ACqzdYHOlldGP/jJaK8i9oBp4UPNbqy2ZkbGxxtDWNADWtFAANAApULsopdHByb7BCEKkBCEICGSysdm5jSebQV2yMDQAeAou0IAQhCAEIQgBCEIAQhCAEIQgBCEIAQhCAEIQgBCEIAQhCAEIQgBCEIAQhCAEIQgBCEIAQhCAEIQgBCEIAQhCAEIQgBCEIAQhCA//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122" name="Picture 26" descr="http://www.thefutureofhealthnow.com/wp-content/uploads/2013/09/brain-study.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870100" y="4574928"/>
            <a:ext cx="1086276" cy="854899"/>
          </a:xfrm>
          <a:prstGeom prst="rect">
            <a:avLst/>
          </a:prstGeom>
          <a:noFill/>
          <a:extLst>
            <a:ext uri="{909E8E84-426E-40dd-AFC4-6F175D3DCCD1}">
              <a14:hiddenFill xmlns:a14="http://schemas.microsoft.com/office/drawing/2010/main" xmlns="">
                <a:solidFill>
                  <a:srgbClr val="FFFFFF"/>
                </a:solidFill>
              </a14:hiddenFill>
            </a:ext>
          </a:extLst>
        </p:spPr>
      </p:pic>
      <p:pic>
        <p:nvPicPr>
          <p:cNvPr id="54" name="Picture 28" descr="http://www.differencebetween.info/sites/default/files/images/2/blood-serum.jp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983895" y="4980886"/>
            <a:ext cx="1724009" cy="1710217"/>
          </a:xfrm>
          <a:prstGeom prst="rect">
            <a:avLst/>
          </a:prstGeom>
          <a:noFill/>
          <a:extLst>
            <a:ext uri="{909E8E84-426E-40dd-AFC4-6F175D3DCCD1}">
              <a14:hiddenFill xmlns:a14="http://schemas.microsoft.com/office/drawing/2010/main" xmlns="">
                <a:solidFill>
                  <a:srgbClr val="FFFFFF"/>
                </a:solidFill>
              </a14:hiddenFill>
            </a:ext>
          </a:extLst>
        </p:spPr>
      </p:pic>
      <p:pic>
        <p:nvPicPr>
          <p:cNvPr id="55" name="Picture 32" descr="https://encrypted-tbn2.gstatic.com/images?q=tbn:ANd9GcRMQ0wbKrx_ObnPi4Nc7wjgJmqqIq_xWJ4AgdmmU9fNOsKfEpnr9Q"/>
          <p:cNvPicPr>
            <a:picLocks noChangeAspect="1" noChangeArrowheads="1"/>
          </p:cNvPicPr>
          <p:nvPr/>
        </p:nvPicPr>
        <p:blipFill rotWithShape="1">
          <a:blip r:embed="rId9" cstate="print">
            <a:extLst>
              <a:ext uri="{28A0092B-C50C-407E-A947-70E740481C1C}">
                <a14:useLocalDpi xmlns:a14="http://schemas.microsoft.com/office/drawing/2010/main" xmlns="" val="0"/>
              </a:ext>
            </a:extLst>
          </a:blip>
          <a:srcRect r="11437"/>
          <a:stretch/>
        </p:blipFill>
        <p:spPr bwMode="auto">
          <a:xfrm>
            <a:off x="374415" y="5002377"/>
            <a:ext cx="1291568" cy="1781659"/>
          </a:xfrm>
          <a:prstGeom prst="rect">
            <a:avLst/>
          </a:prstGeom>
          <a:noFill/>
          <a:extLst>
            <a:ext uri="{909E8E84-426E-40dd-AFC4-6F175D3DCCD1}">
              <a14:hiddenFill xmlns:a14="http://schemas.microsoft.com/office/drawing/2010/main" xmlns="">
                <a:solidFill>
                  <a:srgbClr val="FFFFFF"/>
                </a:solidFill>
              </a14:hiddenFill>
            </a:ext>
          </a:extLst>
        </p:spPr>
      </p:pic>
      <p:sp>
        <p:nvSpPr>
          <p:cNvPr id="56" name="TextBox 55"/>
          <p:cNvSpPr txBox="1"/>
          <p:nvPr/>
        </p:nvSpPr>
        <p:spPr>
          <a:xfrm>
            <a:off x="513625" y="5283618"/>
            <a:ext cx="2016224" cy="461665"/>
          </a:xfrm>
          <a:prstGeom prst="rect">
            <a:avLst/>
          </a:prstGeom>
          <a:noFill/>
        </p:spPr>
        <p:txBody>
          <a:bodyPr wrap="square" rtlCol="0">
            <a:spAutoFit/>
          </a:bodyPr>
          <a:lstStyle/>
          <a:p>
            <a:r>
              <a:rPr lang="en-AU" sz="2400" dirty="0" smtClean="0"/>
              <a:t>Urine</a:t>
            </a:r>
            <a:endParaRPr lang="en-GB" sz="2400" dirty="0"/>
          </a:p>
        </p:txBody>
      </p:sp>
      <p:sp>
        <p:nvSpPr>
          <p:cNvPr id="41" name="AutoShape 34" descr="data:image/jpeg;base64,/9j/4AAQSkZJRgABAQAAAQABAAD/2wCEAAkGBhQSERISEBQQExEUExISFhASFRgREhUYFBghFhgXEhUXGygiFxkjGRQYHzAgLygpLCwsFR4xNTAqNSctLCkBCQoKDgwOGg8PGSwkHiA1KTE1LCksKjU1MDQpLzUrNDQpLC0tLDApNS80LyksLCwpKiwtLC0sKSksLCw0NSssKv/AABEIAMYA/gMBIgACEQEDEQH/xAAcAAEBAAIDAQEAAAAAAAAAAAAABQYHAgQIAwH/xABREAABAwIDAwcIBAgMBAcAAAABAAIDBBEFEiEGEzEHFDI0QVGxImFxcnN0srMjVIGRFRY1QkRSk9IXJDNTYoKElKHBw9OS0dTjQ1V1oqPCxP/EABsBAQACAwEBAAAAAAAAAAAAAAACBAEDBgcF/8QANBEBAAECAwQJAgQHAAAAAAAAAAECAwQRMQUGQbESITIzUWFxgsETNCJygZEUQ1Kh0eHw/9oADAMBAAIRAxEAPwDaGI7XholNOzfNizCSoc8RUsbmmzmvl1LnA8QxriOB10UyOsxGexYHsab2cI46VvaLnnBllI7ReJh4dl1+0lVDBSsw/EQILRiFsoJjgma3QSRzNsInkgOLSWua46XFnGtFQVTANxVMmZb9KjEh7ejLCWebiHHzoJn4vVrtXzHztNVMbn0wMhAHDQAcO29ly/FKpt1kB36u8ryL92bnwv6bfYqxnrR/4NG7UfpEjDbt03B1+37ly51WfV6b+9O/6dBEOzla3Vk3nyiqqBqOHlTCXttoWkeZcXy4lDcneSAC58mCqbbzCPm8l++zX9lh2K2aitPCGjbrxNRI4277CAefS6+clFWP/lKmGBnE83izSW7t5MXNHZrk7/sDqUG2JyNfVR7uI6c8jdmpgQcpEoeGyU5BFiHsAa67S6/HJwViP4SgZE+ioG88mO8D25t5GHS5i99ZObhoLs1xq4m4DewZFg9BuKeGEnMYoo4s3fkaG3+2yDuLqYniTYGZ35iSQ1kbBmfI93RYwdrj9gABJIAJHbU7G8MdMxhjfklikbNG4i7czQRlkHaxzXOabajNcahBj2JYhXulihaY45ZWySCGDKcjGZQXTVUzXDi4DK2Em57tUj2ImfY1FQHX6TTv5wdCLXknyEeV/ND0X1XKox6nnYG4jBJA6OQtEpDnRMlbo4w1UWsfaLnISL6Lu0VM2QXpMRle0aAB8FU3hcXc5hcdLHpXsg60fJ3CDcuBJ7qaj/8AtTnTXh51zdyewkdK39moT/8AlVBtHWD9Jp3evSuv/wCyoaLfYuXN6z+fpP7rJ/1SCO7k+DR9FK1p01MLYzbuJpnROI4/ndpXTrWVlEN46Y83D255c5qGMDnBoMkNQd5l11yzkgkWBtrkH4NqNTLWuaNNYoYovTcyB/o/5qTv6BkjS6aWvqWHMxmd1Y9ruwshj+jiddp8rK21jqAEFahxuRszaarjDJXtJjmiJdTzZNXBpIvG8AZshvpeznWNraxvDHy1skFU5u5pWAywxEtdNI57HMEkxbcRtDJHWYCSS65ItZZIgIiICIiAiIgIiICIiAiIgIiIJGINvV0oOoMdUCDwIszQrp4VsrTGKN7YzE90bbvp3vpnO7fK3Tm5te+67td1yk9Sp8GLFf4V6OnjjjG9me1uV26bZoLdLZnlodr2i486xM5Ntqzcuz0bdMzPkyj8XiLZKqtb2fyjZPvMrHH7ePen4DltbntZ29lMTr5zT3WDTcuA/MpHEXPSmDTbsvaN2vmv9q+X8OJ+pj+8f9lY6UL0bJxk/wAuf3j/ACz8bPu/Oqq1w7s7GfBG0rpYnsrT5Wl7XzESQgc4kkqQLytBs2VzgNNOCxSn5b2E/SUrwNehKHnzWDmN7fOq1JymUlXkibvY5XTU4ayRnSO9adHMJA0HaQs9KGm7gMTajOuico/7gyCiiDa6ZrQGtFJSgNaLAfSTcAOCsqRT9fn91pfmTKusqQiIgxyg4n/1CbwcqlVgNPKc0sFO936z4mOP3kKNFVCNrnuzWGIS6NaXuJN2gNa0EkkkD7VXGISu6MBHdvZGNH9bJnI+48Rw7IzVFOsj4t2Up233bXxX4iGaWBv/AAxvA7T2dqP2XhIIJqSCLEGqqSCDxBBl1C+++nOmSBv9LePkt/V3bb/eF+byoB4QPFu98JB+59/8FD6tHizk+LNkaMfo1O7jq+Nsjjfvc8En7196aFrah4aA0bmHRosOlJ2BfnPZh0oWEdm7lv8AfnY23+K4UFVnqJfJewiKEFrxY9OS1iLhwt2gn79FOK6atJYcNkeo0nsIvhCrqRsj1Gk9hF8IVdSBERAREQEREBERAREQEREBERBJxDrdL6lV4MXniopBmda7dTw9PdwXofEOt0vqVXgxefpuk70nxWi9Ojs91aKavrdKP6fl1Oaf0j9wP+Sc0P6x+4LsIq/Sl2n0KPD+8uvzTvcfsAH+St7F0oFfSHUkTx6nXt7BwUxWNjuv0nt4/FSpmc4V8VZoixXOXCeTddP1+f3Wl+ZMq6kU/X5/daX5kyrq68gEREETCadr2VLXgOaaqe4PDpX8V2Bhdv5OWdg/VDhIPs3rXEDzCw0XzwHo1HvU/wASpKjfn8aUOlzSX+fP2xsv9uic0l/nj+zau6i0ZsuicOcelPMQeIbkYPsLWBzfsdfzrs0VEyPNkFi4gucSXOcf6TiSSvquTFtsz+OCUvZHqNJ7CL4Qq6kbI9RpPYRfCFXX0EBERAREQEREBERAREQEREBERBJxDrdL6lV4MXn6bpO9J8V6BxDrdL6lV4MXn6bpO9J8VovcHbbp63vb8uCIirO3FY2O6/Se3j8VHVjY7r9J7ePxUqdYV8X3FfpPJuun6/P7rS/MmVdSKfr8/utL8yZV1eeNCIiCRgPRqPep/iVJTcB6NR71P8SpKhiO2lAiItCQuTFxXJi22e3DEpeyPUaT2EXwhV1H2TcBQUlyB9BFx9ULrcoFfJDhtZLC4skZA9zXt4tI7QvooLdXVtijfLIQ2NjXPc48GtaLkm3YAFygna9rXsN2uaHNPeHC4P3FadxiSWmtG2tqa2OtwmvlmErxIxpZCXtmiAH0bC4loF7dlzZdTHsZqCyofBLX5aOkpGgxTx0dPBJuGyeWHOJqnOceGUaDKL3BAbxRaV2hx2re+Wbf1ZihpaKVzqGZkZpHSRNke6elcG84Dic3SIDTa/d99p66pezFquOtrI+ZuozTxRuEcX0kcT3GRljmBz9EmwueKDcaLT2MVdRh76ql59XSNkpaKVkrg2epbJNOYXMgzOaBmDT2+Tfza2eTnEKgV9ZSTmpyMhp5RFVVLK2WJziQRvWdG4schvbQ8Cg2QiIgIiICIiAiIgk4h1ul9Sq8GLz9N0nek+K9A4h1ul9Sq8GLz9N0nek+K0XuDtt09b3t+XBERVnbisbHdfpPbx+Kjqxsd1+k9vH4qVOsK+L7iv0nk3XT9fn91pfmTKupFP1+f3Wl+ZMq6vPGhERBIwHo1HvU/wASpKbgPRqPep/iVJUMR20oERFoSFqTb/lqno3GGCiliffSasaWtNu2NjT5Q8+b7FttfGqw+OZhjmjjljPFkjQ9p7ODhbtW6x24Yl5w5OdoaiorYn1LK2ujpGZ4qWDK5rHDyWPMbnAWbfQ8bhq2jtZtPPV0VRTNwzFWOmjdGHuijIbftIEmq47I8l0EfM8Qo5JKefdxukjH0kErXgbxrmO1aXDgQbA2NtFsuy+gg1Zg76embIIsAxBpmjMUpEMZztd0m2Mpsw/qjRKw0ssgll2er3yBjY8zoIiMrQGtBbvbGzWgA2uAAtp2SyDVVTHSSOic/Z6vcYWNjZeGPRrBZrXDe+WAB23VKfaBj2zNfgeJObOWmZphiIkLAA3ON5rYNFvQFsOyWQa5xPGo6jPv8DxKTeRthcXQxXLGuztbfe3ADvKHcV8MGrYKR4fS4DiMLwwx52RRhxa4gkOdvbu1aNTc6LZtksgw3+EGb/yrF/2cX+4rWz2Pvqg8vpaulyFoAqWtaX3vqzK48La+kKxZEBERAREQEREEnEOt0vqVXgxefpuk70nxXoHEOt0vqVXgxefpuk70nxWi9wdtunre9vy4IiKs7cVjY7r9J7ePxUdWNjuv0nt4/FSp1hXxfcV+k8m66fr8/utL8yZV1Ip+vz+60vzJlXV540IiIJGA9Go96n+JUlNwHo1HvU/xKkqGI7aUCIi0JC5MXFcmLbZ7cMSl7I9RpPYRfCFXUjZHqNJ7CL4Qq6+igIiXQEREBERAREQEREBERAREQScQ63S+pVeDF5+m6TvSfFegcQ63S+pVeDF5+m6TvSfFaL3B226et72/LgiIqztxWNjuv0nt4/FR1Y2O6/Se3j8VKnWFfF9xX6Tybrp+vz+60vzJlXUin6/P7rS/MmVdXnjQiIgkYD0aj3qf4lSUGmcRDU2JH8bm4afnLr713e77yq9yz05zzZiWTIsZ3ru933lN67vd95Wv+GnxZzZMuTFi5mP6zvvKxzEeWOhog8GR1TLdoEcBzgWvfNITlH2EnzKdFjo1Z5sTLN9keo0nsIvhCk8ouKy0sdLVRPcyOKspxUNFsroJHZH5r9xc2y1/ya8p0lTKxlRUUdFRUsTW5HvjZJO62VrS6U3toXEtAtYDtWebU47h1bR1FK6vw8b2NzA41EJDXcWOtn1yuAP2Kywxyl29mbi1WZXu/B9qyCEHoiahjZJKdOwjP29hUak2iqR+D212IVdMJ6GWrdJEwSOLnzfRNy7t1huiOzs46rsYjs7QSYVT0LcVw1tRFI+V1Vv4vLMuYSg+XchzZLf1QrWKV0DauCpoMSwWPc0hoxHUTB7cpeHAt3czTpkA496CPhu3tXNSbimqRLNNiRoIKyRjWSthyB5lkjFvKAzAXAJ7rhZbDg9bQTNnNbLV0QildVMqrGRmRuYPpyxveLZe7v0ticuEU0jZ55MYw1uISVUFYyWGWJlPG+naWMbuzIS5pa4gkm50vexzd5mKvqJmS1uMYPCIY5hFHRTtLTLIwsEkolfZ2S9w3UEhBk2ym3zq2Rg5pPFFLGZIqjPHPG4AAlsu6J3L7O6LtdO/RROWHa2SjNIyOd8DJOcF5g3bqguawbkBsnCMvJDnW7BqFG2ToqenroqqWvwKIRxvjfzKdkRqi4WDqiPMGNtYOs0dInzLu7XSwTVMtRS1+BPE9JzOSKsnYQGhxfmjcx9+Lhp/RB7EGwNl698tLCZnRuqAxjZxG5rgyXKC9pyEgEE8POsVfyr2zSmiqhRx1DqWWsLow1jw/d5gzNmcy51dpbhxXW5OaijwymfTPxLC5m7wyMkZPFG85gLiQGQ3II0N+HoULZnAKvEKSogjqKT8Gy4hUOeQHOqMrZy9zGFpylr7Ndcm9nd1kGS0e2c8TagNgqK2V2JVsMbGFrI444rH6SZ3kxsAOl+K603KZLNzB1LBKN5WyU08WaEnNGwkxNe51j2OzjSzSL3Nlxxrkxne9r43UczBWVlSaWqEnN3CotkLww+U9mW2ot5R9B+eHcm9bBFGI5KEyw4k6uYA18cJZJGWOZkaPIsToBpYcUFWHlSDntfzSo/B7qjmoxHMzIX592Hbu+YRF2mfh2cdF0sH2+lihbGY562smrK+OKFpaz6OnlIJkkd5LGtBaLldKk5I5Y5Wxt/BvNm1Jm506mbJX7suL91d7Swm5tn4geiy7OIclspEL2GinkiqK6Uw1cbn072Vcmextch7baFB938os0s+HNgglbvKippqqncYg9kkMZLo8zyOjpJmGhbpxNl9aLlaEjd82irX0rnObHPAGVL3FpsRLDG7ND3jNxC+FDyd1ULaR8T6ETw1c9S9jIdxTtE8YhLIRGASWM1DnXJIF7gKFivIxV1OUPkw6FzS8msp4XxTz5jcb+NmVg7yR2gINm4h1ul9Sq8GLz9N0nek+K9A4h1ul9Sq8GLz9N0nek+K0XuDtt09b3t+XBERVnbisbHdfpPbx+Kjqxsd1+k9vH4qVOsK+L7iv0nk3XT9fn91pfmTKupFP1+f3Wl+ZMq6vPGhERBgO0+KPp6CqkiIDxXPFyMw1fbgVrtvKHV36UZ827b/AJBZ5tuy+GVvmrXH/wCQD/NaeWquZiXYbEwti9h5quURM5zrHlDL4OUyoHTjhd6A5p+K3+C78XKl+vT/APDJ/wA2rAUUelL6leyMHVrb/aZjlLP5OVFttKd39aQW+FfLAdh6PGhVPkhbSyMMYbJTeSbuzXMjT5LuiOwHjqsFW0+Q89d/s/8AqKUVTMvmbS2ZhrGFrrt05TGXGfGPGUrk05OJqWWN8sNLWUNVExxc9jDLA7KXNJbIOH5pyk3uDbRbT/FKi+qUf7CP91fmyPUaT2EXwhV1tcck/ilRfVKP9hH+6n4pUX1Sj/YR/uqsiCT+KVF9Uo/2Ef7qfilRfVKP9hH+6qyIJP4pUX1Sj/YR/up+KVF9Uo/2Ef7qrIgk/ilRfVKP9hH+6u9RYdFC0thjjiaTmLY2Njbc6Xs0DWwGvmXYRAREQEREBERBJxDrdL6lV4MXn6bpO9J8V6BxDrdL6lV4MXn6bpO9J8VovcHbbp63vb8uCIirO3FY2O6/Se3j8VHVjY7r9J7ePxUqdYV8X3FfpPJuun6/P7rS/MmVdSKfr8/utL8yZV1eeNCIiDXW2v5LrvfXfNC06txba/kuu99d80LTq1V6u33f+2n808oERFB0Atpch/6b/Zv9RatW0uQ/9N/s3+opU6vk7Z+yr/TnDPtkeo0nsIvhCrqRsj1Gk9hF8IX12ix6OippaqYPMcTQ5wYA59iQ3QEgcT3rc8+UkWH0nKZCZImT02I0ome2KOWqp93E57+izO1zrE9l9F8KjlXhZviaTE3QwSSxSVLKcPgaYnFryXCTogjuQZuixfGOUGCF8UUUdTV1EsTZ2wUse8funcJHkkBjb21J7Rou7sztdDWskdGJY3QvMcsM7N1LE7jZ7STbTzoLaL8Dr8NV+oCIiAiIgIiICIiCTiHW6X1KrwYvP03Sd6T4r0DiHW6X1KrwYvP03Sd6T4rRe4O23T1ve35cERFWduKxsd1+k9vH4qOrGx3X6T28fipU6wr4vuK/SeTddP1+f3Wl+ZMq6kU/X5/daX5kyrq88aEREGuttfyXXe+u+aFp1bi21/Jdd7675oWnVqr1dvu/9tP5p5QIiKDoBbS5D/03+zf6i1auuzF8ThiqOa76KD6MzS0wNwBmyZ5W+Uwau7rqVOr4226+jhKqcp68uHnGvg9E7M4/Tsp6GnfLGJ5IYwyHNeQ2Zc+SNQLA6nRdXld/I1d7NvzGrTnIcagT1MlHHSS1AjaDzmV8bmsJ8osysOYFwbc9mnetwurMZIsaXCyO41EpHy1ucCxbaLB6mA4TLWV3O6bn9I3cSwx07GlwOV+eM65LXsdD2qFVV0HNMThkxOanldV4h/EWBj2yXldZuQR7w5zYHy+09l1sV1XjJ40mFn01Ep/01xE2MXvzPCb8b7+S/wB+6QYzsvjrKGtdNiYbS87w/D3Rvc1zY2GKPJJDqPIN7HKf1QuttjjMNfCZWMjp6X8IRNbWTRuNJW7qNw/jZZleIg7yWuuQbW0/NzF9VjLtHUmFEdxqJT4xoarGbW5phWXu5xLb7t2g6nI7M00tSxjGNYyrls6GR0tK/MGk81L2giMHS2ut9dVnyw1tZjIFhS4WB3ColA+Wv3n2NfVcM/vMv+2gzFFh3Psa+q4Z/eZf9tX8BmqXRk1scEcuYgNge6RhbYWN3AG976eYIKSIiAiIgIiIJOIdbpfUqvBi8/TdJ3pPivQOIdbpfUqvBi8/TdJ3pPitF7g7bdPW97flwREVZ24rGx3X6T28fio6sbHdfpPbx+KlTrCvi+4r9J5N10/X5/daX5kyrqRT9fn91pfmTKurzxoREQa621/Jdd7675oWnVuLbX8l13vrvmhadWqvV2+7/wBtP5p5QIiKDoBbQ5EJBmrG9pEBA8wLwfiH3rV62TyJ/wAvU+yZ8SlTq+XtiM8HX+nOGV7J7F0mSirWRCOqELCZYiYy/MyzhK0aPvfUkX0GqzNSNkeo0nsIvhCrrc88EREBERAREQEREBERAREQEREEXGJxHVUTnXDXOmhzW0D5GgsDj2X3ZA85A7Vo7HMMfT1EsMnSY8i/YQdQ4eYggr0BimGtqInxSZsrgPKacr2uaQ5r2H81zXAOB7C0FYRi+z5r2bmpyRYlACA8aMqYx0ZGduQniNTG7MDcEF2q5T0o6nQbB2lTgr0xc7NeWc+GWjU6Lt4nhMtO8snjdG7XRw0Nu1p4OHnC6iqPS6aqa4iqmc4nwFkOwFA6Wvp8g0Y7euPc1mtz9th/WCn4LgE1W/JAwuPa7gxo73u4BbOwvCxhkIp4Mk2JVPDybtaOBkfbUQR3uSekTYauAG23RMzm+DtvalvC2arUTnXVGWXhnxn48WQ0EofXVRbctjhpoHO7N4DJKWjzhk0ZPrhWl0cFwptPC2Jpc4i7nyO1dI95zPkd53OJPcL2GgXeVt5kIiIME2hoTNBiNFcNmDueRgkfSxkh9x3We18Z7rNP5wWkyF6Rx7CXShksBa2qgJdE518hzaPiltxjeBY8bENcNWhar2i2PNU+Woo2uEoc41NBISaiGU+UcnHeMde4I0N9CQbNhXGfW6PYu0KLEzZuTlE9cT5+bAkX69hBs4EEdh0I9IX4tTs4mJ64Fs7kqh5rT1VfOS2HKGN01flOuS/ElxDAO1xsoWyXJ5JUHfVQNPSNGd0j/ILmjU5b8Bbi86Ad62Xg9LzowvYwRYdBZ1NFbK6dzejO4HVsbdSwHVxOc8GqdEdebmdt7Qo+nOHtznM6+X+1nZukdFSU0cgAkZDG1zQbgODRcA9tiqSItrjxERAREQEREBERAREQEREBERAXQxfBIqlrRICHMOeOVjiyWJ1rZo3jVptp3EaEEaIiDHscxOSkitXMgrKa4aJLZJjcho3kJaWOOurg5o7mhY3Dtbg7mb0UT7XbpuYvzgTw3luxEWMoltov3bcZUVTHpMsh2fx59bFbD2RUlO2zd48Z5W3aDaOBoyA69IvIH6pWRYRgUdPnLcz5ZHZpJ5CHTSH+m6w0HANADQNAAiLLXMzPXKiiIjAiIgKZi+z8dQWvOeOZgsyohdu5mAkEtDu1psLtIIPciIJ0+D1J8mUUFYwdE1ERhk84JaHtJ4HMGjt0XXZsy4fydDhMZ1GYudNo4ajLuGX4Dt7D3r8RE4uVxHRiZyd9mzG8eJK2Z1SWkObDlEVKwg3DhCCc7hbQvc+3ZZXkREBERAREQEREBERAREQEREBERAREQf/Z"/>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 name="AutoShape 36" descr="data:image/jpeg;base64,/9j/4AAQSkZJRgABAQAAAQABAAD/2wCEAAkGBhQSERISEBQQExEUExISFhASFRgREhUYFBghFhgXEhUXGygiFxkjGRQYHzAgLygpLCwsFR4xNTAqNSctLCkBCQoKDgwOGg8PGSwkHiA1KTE1LCksKjU1MDQpLzUrNDQpLC0tLDApNS80LyksLCwpKiwtLC0sKSksLCw0NSssKv/AABEIAMYA/gMBIgACEQEDEQH/xAAcAAEBAAIDAQEAAAAAAAAAAAAABQYHAgQIAwH/xABREAABAwIDAwcIBAgMBAcAAAABAAIDBBEFEiEGEzEHFDI0QVGxImFxcnN0srMjVIGRFRY1QkRSk9IXJDNTYoKElKHBw9OS0dTjQ1V1oqPCxP/EABsBAQACAwEBAAAAAAAAAAAAAAACBAEDBgcF/8QANBEBAAECAwQJAgQHAAAAAAAAAAECAwQRMQUGQbESITIzUWFxgsETNCJygZEUQ1Kh0eHw/9oADAMBAAIRAxEAPwDaGI7XholNOzfNizCSoc8RUsbmmzmvl1LnA8QxriOB10UyOsxGexYHsab2cI46VvaLnnBllI7ReJh4dl1+0lVDBSsw/EQILRiFsoJjgma3QSRzNsInkgOLSWua46XFnGtFQVTANxVMmZb9KjEh7ejLCWebiHHzoJn4vVrtXzHztNVMbn0wMhAHDQAcO29ly/FKpt1kB36u8ryL92bnwv6bfYqxnrR/4NG7UfpEjDbt03B1+37ly51WfV6b+9O/6dBEOzla3Vk3nyiqqBqOHlTCXttoWkeZcXy4lDcneSAC58mCqbbzCPm8l++zX9lh2K2aitPCGjbrxNRI4277CAefS6+clFWP/lKmGBnE83izSW7t5MXNHZrk7/sDqUG2JyNfVR7uI6c8jdmpgQcpEoeGyU5BFiHsAa67S6/HJwViP4SgZE+ioG88mO8D25t5GHS5i99ZObhoLs1xq4m4DewZFg9BuKeGEnMYoo4s3fkaG3+2yDuLqYniTYGZ35iSQ1kbBmfI93RYwdrj9gABJIAJHbU7G8MdMxhjfklikbNG4i7czQRlkHaxzXOabajNcahBj2JYhXulihaY45ZWySCGDKcjGZQXTVUzXDi4DK2Em57tUj2ImfY1FQHX6TTv5wdCLXknyEeV/ND0X1XKox6nnYG4jBJA6OQtEpDnRMlbo4w1UWsfaLnISL6Lu0VM2QXpMRle0aAB8FU3hcXc5hcdLHpXsg60fJ3CDcuBJ7qaj/8AtTnTXh51zdyewkdK39moT/8AlVBtHWD9Jp3evSuv/wCyoaLfYuXN6z+fpP7rJ/1SCO7k+DR9FK1p01MLYzbuJpnROI4/ndpXTrWVlEN46Y83D255c5qGMDnBoMkNQd5l11yzkgkWBtrkH4NqNTLWuaNNYoYovTcyB/o/5qTv6BkjS6aWvqWHMxmd1Y9ruwshj+jiddp8rK21jqAEFahxuRszaarjDJXtJjmiJdTzZNXBpIvG8AZshvpeznWNraxvDHy1skFU5u5pWAywxEtdNI57HMEkxbcRtDJHWYCSS65ItZZIgIiICIiAiIgIiICIiAiIgIiIJGINvV0oOoMdUCDwIszQrp4VsrTGKN7YzE90bbvp3vpnO7fK3Tm5te+67td1yk9Sp8GLFf4V6OnjjjG9me1uV26bZoLdLZnlodr2i486xM5Ntqzcuz0bdMzPkyj8XiLZKqtb2fyjZPvMrHH7ePen4DltbntZ29lMTr5zT3WDTcuA/MpHEXPSmDTbsvaN2vmv9q+X8OJ+pj+8f9lY6UL0bJxk/wAuf3j/ACz8bPu/Oqq1w7s7GfBG0rpYnsrT5Wl7XzESQgc4kkqQLytBs2VzgNNOCxSn5b2E/SUrwNehKHnzWDmN7fOq1JymUlXkibvY5XTU4ayRnSO9adHMJA0HaQs9KGm7gMTajOuico/7gyCiiDa6ZrQGtFJSgNaLAfSTcAOCsqRT9fn91pfmTKusqQiIgxyg4n/1CbwcqlVgNPKc0sFO936z4mOP3kKNFVCNrnuzWGIS6NaXuJN2gNa0EkkkD7VXGISu6MBHdvZGNH9bJnI+48Rw7IzVFOsj4t2Up233bXxX4iGaWBv/AAxvA7T2dqP2XhIIJqSCLEGqqSCDxBBl1C+++nOmSBv9LePkt/V3bb/eF+byoB4QPFu98JB+59/8FD6tHizk+LNkaMfo1O7jq+Nsjjfvc8En7196aFrah4aA0bmHRosOlJ2BfnPZh0oWEdm7lv8AfnY23+K4UFVnqJfJewiKEFrxY9OS1iLhwt2gn79FOK6atJYcNkeo0nsIvhCrqRsj1Gk9hF8IVdSBERAREQEREBERAREQEREBERBJxDrdL6lV4MXniopBmda7dTw9PdwXofEOt0vqVXgxefpuk70nxWi9Ojs91aKavrdKP6fl1Oaf0j9wP+Sc0P6x+4LsIq/Sl2n0KPD+8uvzTvcfsAH+St7F0oFfSHUkTx6nXt7BwUxWNjuv0nt4/FSpmc4V8VZoixXOXCeTddP1+f3Wl+ZMq6kU/X5/daX5kyrq68gEREETCadr2VLXgOaaqe4PDpX8V2Bhdv5OWdg/VDhIPs3rXEDzCw0XzwHo1HvU/wASpKjfn8aUOlzSX+fP2xsv9uic0l/nj+zau6i0ZsuicOcelPMQeIbkYPsLWBzfsdfzrs0VEyPNkFi4gucSXOcf6TiSSvquTFtsz+OCUvZHqNJ7CL4Qq6kbI9RpPYRfCFXX0EBERAREQEREBERAREQEREBERBJxDrdL6lV4MXn6bpO9J8V6BxDrdL6lV4MXn6bpO9J8VovcHbbp63vb8uCIirO3FY2O6/Se3j8VHVjY7r9J7ePxUqdYV8X3FfpPJuun6/P7rS/MmVdSKfr8/utL8yZV1eeNCIiCRgPRqPep/iVJTcB6NR71P8SpKhiO2lAiItCQuTFxXJi22e3DEpeyPUaT2EXwhV1H2TcBQUlyB9BFx9ULrcoFfJDhtZLC4skZA9zXt4tI7QvooLdXVtijfLIQ2NjXPc48GtaLkm3YAFygna9rXsN2uaHNPeHC4P3FadxiSWmtG2tqa2OtwmvlmErxIxpZCXtmiAH0bC4loF7dlzZdTHsZqCyofBLX5aOkpGgxTx0dPBJuGyeWHOJqnOceGUaDKL3BAbxRaV2hx2re+Wbf1ZihpaKVzqGZkZpHSRNke6elcG84Dic3SIDTa/d99p66pezFquOtrI+ZuozTxRuEcX0kcT3GRljmBz9EmwueKDcaLT2MVdRh76ql59XSNkpaKVkrg2epbJNOYXMgzOaBmDT2+Tfza2eTnEKgV9ZSTmpyMhp5RFVVLK2WJziQRvWdG4schvbQ8Cg2QiIgIiICIiAiIgk4h1ul9Sq8GLz9N0nek+K9A4h1ul9Sq8GLz9N0nek+K0XuDtt09b3t+XBERVnbisbHdfpPbx+Kjqxsd1+k9vH4qVOsK+L7iv0nk3XT9fn91pfmTKupFP1+f3Wl+ZMq6vPGhERBIwHo1HvU/wASpKbgPRqPep/iVJUMR20oERFoSFqTb/lqno3GGCiliffSasaWtNu2NjT5Q8+b7FttfGqw+OZhjmjjljPFkjQ9p7ODhbtW6x24Yl5w5OdoaiorYn1LK2ujpGZ4qWDK5rHDyWPMbnAWbfQ8bhq2jtZtPPV0VRTNwzFWOmjdGHuijIbftIEmq47I8l0EfM8Qo5JKefdxukjH0kErXgbxrmO1aXDgQbA2NtFsuy+gg1Zg76embIIsAxBpmjMUpEMZztd0m2Mpsw/qjRKw0ssgll2er3yBjY8zoIiMrQGtBbvbGzWgA2uAAtp2SyDVVTHSSOic/Z6vcYWNjZeGPRrBZrXDe+WAB23VKfaBj2zNfgeJObOWmZphiIkLAA3ON5rYNFvQFsOyWQa5xPGo6jPv8DxKTeRthcXQxXLGuztbfe3ADvKHcV8MGrYKR4fS4DiMLwwx52RRhxa4gkOdvbu1aNTc6LZtksgw3+EGb/yrF/2cX+4rWz2Pvqg8vpaulyFoAqWtaX3vqzK48La+kKxZEBERAREQEREEnEOt0vqVXgxefpuk70nxXoHEOt0vqVXgxefpuk70nxWi9wdtunre9vy4IiKs7cVjY7r9J7ePxUdWNjuv0nt4/FSp1hXxfcV+k8m66fr8/utL8yZV1Ip+vz+60vzJlXV540IiIJGA9Go96n+JUlNwHo1HvU/xKkqGI7aUCIi0JC5MXFcmLbZ7cMSl7I9RpPYRfCFXUjZHqNJ7CL4Qq6+igIiXQEREBERAREQEREBERAREQScQ63S+pVeDF5+m6TvSfFegcQ63S+pVeDF5+m6TvSfFaL3B226et72/LgiIqztxWNjuv0nt4/FR1Y2O6/Se3j8VKnWFfF9xX6Tybrp+vz+60vzJlXUin6/P7rS/MmVdXnjQiIgkYD0aj3qf4lSUGmcRDU2JH8bm4afnLr713e77yq9yz05zzZiWTIsZ3ru933lN67vd95Wv+GnxZzZMuTFi5mP6zvvKxzEeWOhog8GR1TLdoEcBzgWvfNITlH2EnzKdFjo1Z5sTLN9keo0nsIvhCk8ouKy0sdLVRPcyOKspxUNFsroJHZH5r9xc2y1/ya8p0lTKxlRUUdFRUsTW5HvjZJO62VrS6U3toXEtAtYDtWebU47h1bR1FK6vw8b2NzA41EJDXcWOtn1yuAP2Kywxyl29mbi1WZXu/B9qyCEHoiahjZJKdOwjP29hUak2iqR+D212IVdMJ6GWrdJEwSOLnzfRNy7t1huiOzs46rsYjs7QSYVT0LcVw1tRFI+V1Vv4vLMuYSg+XchzZLf1QrWKV0DauCpoMSwWPc0hoxHUTB7cpeHAt3czTpkA496CPhu3tXNSbimqRLNNiRoIKyRjWSthyB5lkjFvKAzAXAJ7rhZbDg9bQTNnNbLV0QildVMqrGRmRuYPpyxveLZe7v0ticuEU0jZ55MYw1uISVUFYyWGWJlPG+naWMbuzIS5pa4gkm50vexzd5mKvqJmS1uMYPCIY5hFHRTtLTLIwsEkolfZ2S9w3UEhBk2ym3zq2Rg5pPFFLGZIqjPHPG4AAlsu6J3L7O6LtdO/RROWHa2SjNIyOd8DJOcF5g3bqguawbkBsnCMvJDnW7BqFG2ToqenroqqWvwKIRxvjfzKdkRqi4WDqiPMGNtYOs0dInzLu7XSwTVMtRS1+BPE9JzOSKsnYQGhxfmjcx9+Lhp/RB7EGwNl698tLCZnRuqAxjZxG5rgyXKC9pyEgEE8POsVfyr2zSmiqhRx1DqWWsLow1jw/d5gzNmcy51dpbhxXW5OaijwymfTPxLC5m7wyMkZPFG85gLiQGQ3II0N+HoULZnAKvEKSogjqKT8Gy4hUOeQHOqMrZy9zGFpylr7Ndcm9nd1kGS0e2c8TagNgqK2V2JVsMbGFrI444rH6SZ3kxsAOl+K603KZLNzB1LBKN5WyU08WaEnNGwkxNe51j2OzjSzSL3Nlxxrkxne9r43UczBWVlSaWqEnN3CotkLww+U9mW2ot5R9B+eHcm9bBFGI5KEyw4k6uYA18cJZJGWOZkaPIsToBpYcUFWHlSDntfzSo/B7qjmoxHMzIX592Hbu+YRF2mfh2cdF0sH2+lihbGY562smrK+OKFpaz6OnlIJkkd5LGtBaLldKk5I5Y5Wxt/BvNm1Jm506mbJX7suL91d7Swm5tn4geiy7OIclspEL2GinkiqK6Uw1cbn072Vcmextch7baFB938os0s+HNgglbvKippqqncYg9kkMZLo8zyOjpJmGhbpxNl9aLlaEjd82irX0rnObHPAGVL3FpsRLDG7ND3jNxC+FDyd1ULaR8T6ETw1c9S9jIdxTtE8YhLIRGASWM1DnXJIF7gKFivIxV1OUPkw6FzS8msp4XxTz5jcb+NmVg7yR2gINm4h1ul9Sq8GLz9N0nek+K9A4h1ul9Sq8GLz9N0nek+K0XuDtt09b3t+XBERVnbisbHdfpPbx+Kjqxsd1+k9vH4qVOsK+L7iv0nk3XT9fn91pfmTKupFP1+f3Wl+ZMq6vPGhERBgO0+KPp6CqkiIDxXPFyMw1fbgVrtvKHV36UZ827b/AJBZ5tuy+GVvmrXH/wCQD/NaeWquZiXYbEwti9h5quURM5zrHlDL4OUyoHTjhd6A5p+K3+C78XKl+vT/APDJ/wA2rAUUelL6leyMHVrb/aZjlLP5OVFttKd39aQW+FfLAdh6PGhVPkhbSyMMYbJTeSbuzXMjT5LuiOwHjqsFW0+Q89d/s/8AqKUVTMvmbS2ZhrGFrrt05TGXGfGPGUrk05OJqWWN8sNLWUNVExxc9jDLA7KXNJbIOH5pyk3uDbRbT/FKi+qUf7CP91fmyPUaT2EXwhV1tcck/ilRfVKP9hH+6n4pUX1Sj/YR/uqsiCT+KVF9Uo/2Ef7qfilRfVKP9hH+6qyIJP4pUX1Sj/YR/up+KVF9Uo/2Ef7qrIgk/ilRfVKP9hH+6u9RYdFC0thjjiaTmLY2Njbc6Xs0DWwGvmXYRAREQEREBERBJxDrdL6lV4MXn6bpO9J8V6BxDrdL6lV4MXn6bpO9J8VovcHbbp63vb8uCIirO3FY2O6/Se3j8VHVjY7r9J7ePxUqdYV8X3FfpPJuun6/P7rS/MmVdSKfr8/utL8yZV1eeNCIiDXW2v5LrvfXfNC06txba/kuu99d80LTq1V6u33f+2n808oERFB0Atpch/6b/Zv9RatW0uQ/9N/s3+opU6vk7Z+yr/TnDPtkeo0nsIvhCrqRsj1Gk9hF8IX12ix6OippaqYPMcTQ5wYA59iQ3QEgcT3rc8+UkWH0nKZCZImT02I0ome2KOWqp93E57+izO1zrE9l9F8KjlXhZviaTE3QwSSxSVLKcPgaYnFryXCTogjuQZuixfGOUGCF8UUUdTV1EsTZ2wUse8funcJHkkBjb21J7Rou7sztdDWskdGJY3QvMcsM7N1LE7jZ7STbTzoLaL8Dr8NV+oCIiAiIgIiICIiCTiHW6X1KrwYvP03Sd6T4r0DiHW6X1KrwYvP03Sd6T4rRe4O23T1ve35cERFWduKxsd1+k9vH4qOrGx3X6T28fipU6wr4vuK/SeTddP1+f3Wl+ZMq6kU/X5/daX5kyrq88aEREGuttfyXXe+u+aFp1bi21/Jdd7675oWnVqr1dvu/9tP5p5QIiKDoBbS5D/03+zf6i1auuzF8ThiqOa76KD6MzS0wNwBmyZ5W+Uwau7rqVOr4226+jhKqcp68uHnGvg9E7M4/Tsp6GnfLGJ5IYwyHNeQ2Zc+SNQLA6nRdXld/I1d7NvzGrTnIcagT1MlHHSS1AjaDzmV8bmsJ8osysOYFwbc9mnetwurMZIsaXCyO41EpHy1ucCxbaLB6mA4TLWV3O6bn9I3cSwx07GlwOV+eM65LXsdD2qFVV0HNMThkxOanldV4h/EWBj2yXldZuQR7w5zYHy+09l1sV1XjJ40mFn01Ep/01xE2MXvzPCb8b7+S/wB+6QYzsvjrKGtdNiYbS87w/D3Rvc1zY2GKPJJDqPIN7HKf1QuttjjMNfCZWMjp6X8IRNbWTRuNJW7qNw/jZZleIg7yWuuQbW0/NzF9VjLtHUmFEdxqJT4xoarGbW5phWXu5xLb7t2g6nI7M00tSxjGNYyrls6GR0tK/MGk81L2giMHS2ut9dVnyw1tZjIFhS4WB3ColA+Wv3n2NfVcM/vMv+2gzFFh3Psa+q4Z/eZf9tX8BmqXRk1scEcuYgNge6RhbYWN3AG976eYIKSIiAiIgIiIJOIdbpfUqvBi8/TdJ3pPivQOIdbpfUqvBi8/TdJ3pPitF7g7bdPW97flwREVZ24rGx3X6T28fio6sbHdfpPbx+KlTrCvi+4r9J5N10/X5/daX5kyrqRT9fn91pfmTKurzxoREQa621/Jdd7675oWnVuLbX8l13vrvmhadWqvV2+7/wBtP5p5QIiKDoBbQ5EJBmrG9pEBA8wLwfiH3rV62TyJ/wAvU+yZ8SlTq+XtiM8HX+nOGV7J7F0mSirWRCOqELCZYiYy/MyzhK0aPvfUkX0GqzNSNkeo0nsIvhCrrc88EREBERAREQEREBERAREQEREEXGJxHVUTnXDXOmhzW0D5GgsDj2X3ZA85A7Vo7HMMfT1EsMnSY8i/YQdQ4eYggr0BimGtqInxSZsrgPKacr2uaQ5r2H81zXAOB7C0FYRi+z5r2bmpyRYlACA8aMqYx0ZGduQniNTG7MDcEF2q5T0o6nQbB2lTgr0xc7NeWc+GWjU6Lt4nhMtO8snjdG7XRw0Nu1p4OHnC6iqPS6aqa4iqmc4nwFkOwFA6Wvp8g0Y7euPc1mtz9th/WCn4LgE1W/JAwuPa7gxo73u4BbOwvCxhkIp4Mk2JVPDybtaOBkfbUQR3uSekTYauAG23RMzm+DtvalvC2arUTnXVGWXhnxn48WQ0EofXVRbctjhpoHO7N4DJKWjzhk0ZPrhWl0cFwptPC2Jpc4i7nyO1dI95zPkd53OJPcL2GgXeVt5kIiIME2hoTNBiNFcNmDueRgkfSxkh9x3We18Z7rNP5wWkyF6Rx7CXShksBa2qgJdE518hzaPiltxjeBY8bENcNWhar2i2PNU+Woo2uEoc41NBISaiGU+UcnHeMde4I0N9CQbNhXGfW6PYu0KLEzZuTlE9cT5+bAkX69hBs4EEdh0I9IX4tTs4mJ64Fs7kqh5rT1VfOS2HKGN01flOuS/ElxDAO1xsoWyXJ5JUHfVQNPSNGd0j/ILmjU5b8Bbi86Ad62Xg9LzowvYwRYdBZ1NFbK6dzejO4HVsbdSwHVxOc8GqdEdebmdt7Qo+nOHtznM6+X+1nZukdFSU0cgAkZDG1zQbgODRcA9tiqSItrjxERAREQEREBERAREQEREBERAXQxfBIqlrRICHMOeOVjiyWJ1rZo3jVptp3EaEEaIiDHscxOSkitXMgrKa4aJLZJjcho3kJaWOOurg5o7mhY3Dtbg7mb0UT7XbpuYvzgTw3luxEWMoltov3bcZUVTHpMsh2fx59bFbD2RUlO2zd48Z5W3aDaOBoyA69IvIH6pWRYRgUdPnLcz5ZHZpJ5CHTSH+m6w0HANADQNAAiLLXMzPXKiiIjAiIgKZi+z8dQWvOeOZgsyohdu5mAkEtDu1psLtIIPciIJ0+D1J8mUUFYwdE1ERhk84JaHtJ4HMGjt0XXZsy4fydDhMZ1GYudNo4ajLuGX4Dt7D3r8RE4uVxHRiZyd9mzG8eJK2Z1SWkObDlEVKwg3DhCCc7hbQvc+3ZZXkREBERAREQEREBERAREQEREBERAREQf/Z"/>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3" name="AutoShape 38" descr="data:image/jpeg;base64,/9j/4AAQSkZJRgABAQAAAQABAAD/2wCEAAkGBhQSERISEBQQExEUExISFhASFRgREhUYFBghFhgXEhUXGygiFxkjGRQYHzAgLygpLCwsFR4xNTAqNSctLCkBCQoKDgwOGg8PGSwkHiA1KTE1LCksKjU1MDQpLzUrNDQpLC0tLDApNS80LyksLCwpKiwtLC0sKSksLCw0NSssKv/AABEIAMYA/gMBIgACEQEDEQH/xAAcAAEBAAIDAQEAAAAAAAAAAAAABQYHAgQIAwH/xABREAABAwIDAwcIBAgMBAcAAAABAAIDBBEFEiEGEzEHFDI0QVGxImFxcnN0srMjVIGRFRY1QkRSk9IXJDNTYoKElKHBw9OS0dTjQ1V1oqPCxP/EABsBAQACAwEBAAAAAAAAAAAAAAACBAEDBgcF/8QANBEBAAECAwQJAgQHAAAAAAAAAAECAwQRMQUGQbESITIzUWFxgsETNCJygZEUQ1Kh0eHw/9oADAMBAAIRAxEAPwDaGI7XholNOzfNizCSoc8RUsbmmzmvl1LnA8QxriOB10UyOsxGexYHsab2cI46VvaLnnBllI7ReJh4dl1+0lVDBSsw/EQILRiFsoJjgma3QSRzNsInkgOLSWua46XFnGtFQVTANxVMmZb9KjEh7ejLCWebiHHzoJn4vVrtXzHztNVMbn0wMhAHDQAcO29ly/FKpt1kB36u8ryL92bnwv6bfYqxnrR/4NG7UfpEjDbt03B1+37ly51WfV6b+9O/6dBEOzla3Vk3nyiqqBqOHlTCXttoWkeZcXy4lDcneSAC58mCqbbzCPm8l++zX9lh2K2aitPCGjbrxNRI4277CAefS6+clFWP/lKmGBnE83izSW7t5MXNHZrk7/sDqUG2JyNfVR7uI6c8jdmpgQcpEoeGyU5BFiHsAa67S6/HJwViP4SgZE+ioG88mO8D25t5GHS5i99ZObhoLs1xq4m4DewZFg9BuKeGEnMYoo4s3fkaG3+2yDuLqYniTYGZ35iSQ1kbBmfI93RYwdrj9gABJIAJHbU7G8MdMxhjfklikbNG4i7czQRlkHaxzXOabajNcahBj2JYhXulihaY45ZWySCGDKcjGZQXTVUzXDi4DK2Em57tUj2ImfY1FQHX6TTv5wdCLXknyEeV/ND0X1XKox6nnYG4jBJA6OQtEpDnRMlbo4w1UWsfaLnISL6Lu0VM2QXpMRle0aAB8FU3hcXc5hcdLHpXsg60fJ3CDcuBJ7qaj/8AtTnTXh51zdyewkdK39moT/8AlVBtHWD9Jp3evSuv/wCyoaLfYuXN6z+fpP7rJ/1SCO7k+DR9FK1p01MLYzbuJpnROI4/ndpXTrWVlEN46Y83D255c5qGMDnBoMkNQd5l11yzkgkWBtrkH4NqNTLWuaNNYoYovTcyB/o/5qTv6BkjS6aWvqWHMxmd1Y9ruwshj+jiddp8rK21jqAEFahxuRszaarjDJXtJjmiJdTzZNXBpIvG8AZshvpeznWNraxvDHy1skFU5u5pWAywxEtdNI57HMEkxbcRtDJHWYCSS65ItZZIgIiICIiAiIgIiICIiAiIgIiIJGINvV0oOoMdUCDwIszQrp4VsrTGKN7YzE90bbvp3vpnO7fK3Tm5te+67td1yk9Sp8GLFf4V6OnjjjG9me1uV26bZoLdLZnlodr2i486xM5Ntqzcuz0bdMzPkyj8XiLZKqtb2fyjZPvMrHH7ePen4DltbntZ29lMTr5zT3WDTcuA/MpHEXPSmDTbsvaN2vmv9q+X8OJ+pj+8f9lY6UL0bJxk/wAuf3j/ACz8bPu/Oqq1w7s7GfBG0rpYnsrT5Wl7XzESQgc4kkqQLytBs2VzgNNOCxSn5b2E/SUrwNehKHnzWDmN7fOq1JymUlXkibvY5XTU4ayRnSO9adHMJA0HaQs9KGm7gMTajOuico/7gyCiiDa6ZrQGtFJSgNaLAfSTcAOCsqRT9fn91pfmTKusqQiIgxyg4n/1CbwcqlVgNPKc0sFO936z4mOP3kKNFVCNrnuzWGIS6NaXuJN2gNa0EkkkD7VXGISu6MBHdvZGNH9bJnI+48Rw7IzVFOsj4t2Up233bXxX4iGaWBv/AAxvA7T2dqP2XhIIJqSCLEGqqSCDxBBl1C+++nOmSBv9LePkt/V3bb/eF+byoB4QPFu98JB+59/8FD6tHizk+LNkaMfo1O7jq+Nsjjfvc8En7196aFrah4aA0bmHRosOlJ2BfnPZh0oWEdm7lv8AfnY23+K4UFVnqJfJewiKEFrxY9OS1iLhwt2gn79FOK6atJYcNkeo0nsIvhCrqRsj1Gk9hF8IVdSBERAREQEREBERAREQEREBERBJxDrdL6lV4MXniopBmda7dTw9PdwXofEOt0vqVXgxefpuk70nxWi9Ojs91aKavrdKP6fl1Oaf0j9wP+Sc0P6x+4LsIq/Sl2n0KPD+8uvzTvcfsAH+St7F0oFfSHUkTx6nXt7BwUxWNjuv0nt4/FSpmc4V8VZoixXOXCeTddP1+f3Wl+ZMq6kU/X5/daX5kyrq68gEREETCadr2VLXgOaaqe4PDpX8V2Bhdv5OWdg/VDhIPs3rXEDzCw0XzwHo1HvU/wASpKjfn8aUOlzSX+fP2xsv9uic0l/nj+zau6i0ZsuicOcelPMQeIbkYPsLWBzfsdfzrs0VEyPNkFi4gucSXOcf6TiSSvquTFtsz+OCUvZHqNJ7CL4Qq6kbI9RpPYRfCFXX0EBERAREQEREBERAREQEREBERBJxDrdL6lV4MXn6bpO9J8V6BxDrdL6lV4MXn6bpO9J8VovcHbbp63vb8uCIirO3FY2O6/Se3j8VHVjY7r9J7ePxUqdYV8X3FfpPJuun6/P7rS/MmVdSKfr8/utL8yZV1eeNCIiCRgPRqPep/iVJTcB6NR71P8SpKhiO2lAiItCQuTFxXJi22e3DEpeyPUaT2EXwhV1H2TcBQUlyB9BFx9ULrcoFfJDhtZLC4skZA9zXt4tI7QvooLdXVtijfLIQ2NjXPc48GtaLkm3YAFygna9rXsN2uaHNPeHC4P3FadxiSWmtG2tqa2OtwmvlmErxIxpZCXtmiAH0bC4loF7dlzZdTHsZqCyofBLX5aOkpGgxTx0dPBJuGyeWHOJqnOceGUaDKL3BAbxRaV2hx2re+Wbf1ZihpaKVzqGZkZpHSRNke6elcG84Dic3SIDTa/d99p66pezFquOtrI+ZuozTxRuEcX0kcT3GRljmBz9EmwueKDcaLT2MVdRh76ql59XSNkpaKVkrg2epbJNOYXMgzOaBmDT2+Tfza2eTnEKgV9ZSTmpyMhp5RFVVLK2WJziQRvWdG4schvbQ8Cg2QiIgIiICIiAiIgk4h1ul9Sq8GLz9N0nek+K9A4h1ul9Sq8GLz9N0nek+K0XuDtt09b3t+XBERVnbisbHdfpPbx+Kjqxsd1+k9vH4qVOsK+L7iv0nk3XT9fn91pfmTKupFP1+f3Wl+ZMq6vPGhERBIwHo1HvU/wASpKbgPRqPep/iVJUMR20oERFoSFqTb/lqno3GGCiliffSasaWtNu2NjT5Q8+b7FttfGqw+OZhjmjjljPFkjQ9p7ODhbtW6x24Yl5w5OdoaiorYn1LK2ujpGZ4qWDK5rHDyWPMbnAWbfQ8bhq2jtZtPPV0VRTNwzFWOmjdGHuijIbftIEmq47I8l0EfM8Qo5JKefdxukjH0kErXgbxrmO1aXDgQbA2NtFsuy+gg1Zg76embIIsAxBpmjMUpEMZztd0m2Mpsw/qjRKw0ssgll2er3yBjY8zoIiMrQGtBbvbGzWgA2uAAtp2SyDVVTHSSOic/Z6vcYWNjZeGPRrBZrXDe+WAB23VKfaBj2zNfgeJObOWmZphiIkLAA3ON5rYNFvQFsOyWQa5xPGo6jPv8DxKTeRthcXQxXLGuztbfe3ADvKHcV8MGrYKR4fS4DiMLwwx52RRhxa4gkOdvbu1aNTc6LZtksgw3+EGb/yrF/2cX+4rWz2Pvqg8vpaulyFoAqWtaX3vqzK48La+kKxZEBERAREQEREEnEOt0vqVXgxefpuk70nxXoHEOt0vqVXgxefpuk70nxWi9wdtunre9vy4IiKs7cVjY7r9J7ePxUdWNjuv0nt4/FSp1hXxfcV+k8m66fr8/utL8yZV1Ip+vz+60vzJlXV540IiIJGA9Go96n+JUlNwHo1HvU/xKkqGI7aUCIi0JC5MXFcmLbZ7cMSl7I9RpPYRfCFXUjZHqNJ7CL4Qq6+igIiXQEREBERAREQEREBERAREQScQ63S+pVeDF5+m6TvSfFegcQ63S+pVeDF5+m6TvSfFaL3B226et72/LgiIqztxWNjuv0nt4/FR1Y2O6/Se3j8VKnWFfF9xX6Tybrp+vz+60vzJlXUin6/P7rS/MmVdXnjQiIgkYD0aj3qf4lSUGmcRDU2JH8bm4afnLr713e77yq9yz05zzZiWTIsZ3ru933lN67vd95Wv+GnxZzZMuTFi5mP6zvvKxzEeWOhog8GR1TLdoEcBzgWvfNITlH2EnzKdFjo1Z5sTLN9keo0nsIvhCk8ouKy0sdLVRPcyOKspxUNFsroJHZH5r9xc2y1/ya8p0lTKxlRUUdFRUsTW5HvjZJO62VrS6U3toXEtAtYDtWebU47h1bR1FK6vw8b2NzA41EJDXcWOtn1yuAP2Kywxyl29mbi1WZXu/B9qyCEHoiahjZJKdOwjP29hUak2iqR+D212IVdMJ6GWrdJEwSOLnzfRNy7t1huiOzs46rsYjs7QSYVT0LcVw1tRFI+V1Vv4vLMuYSg+XchzZLf1QrWKV0DauCpoMSwWPc0hoxHUTB7cpeHAt3czTpkA496CPhu3tXNSbimqRLNNiRoIKyRjWSthyB5lkjFvKAzAXAJ7rhZbDg9bQTNnNbLV0QildVMqrGRmRuYPpyxveLZe7v0ticuEU0jZ55MYw1uISVUFYyWGWJlPG+naWMbuzIS5pa4gkm50vexzd5mKvqJmS1uMYPCIY5hFHRTtLTLIwsEkolfZ2S9w3UEhBk2ym3zq2Rg5pPFFLGZIqjPHPG4AAlsu6J3L7O6LtdO/RROWHa2SjNIyOd8DJOcF5g3bqguawbkBsnCMvJDnW7BqFG2ToqenroqqWvwKIRxvjfzKdkRqi4WDqiPMGNtYOs0dInzLu7XSwTVMtRS1+BPE9JzOSKsnYQGhxfmjcx9+Lhp/RB7EGwNl698tLCZnRuqAxjZxG5rgyXKC9pyEgEE8POsVfyr2zSmiqhRx1DqWWsLow1jw/d5gzNmcy51dpbhxXW5OaijwymfTPxLC5m7wyMkZPFG85gLiQGQ3II0N+HoULZnAKvEKSogjqKT8Gy4hUOeQHOqMrZy9zGFpylr7Ndcm9nd1kGS0e2c8TagNgqK2V2JVsMbGFrI444rH6SZ3kxsAOl+K603KZLNzB1LBKN5WyU08WaEnNGwkxNe51j2OzjSzSL3Nlxxrkxne9r43UczBWVlSaWqEnN3CotkLww+U9mW2ot5R9B+eHcm9bBFGI5KEyw4k6uYA18cJZJGWOZkaPIsToBpYcUFWHlSDntfzSo/B7qjmoxHMzIX592Hbu+YRF2mfh2cdF0sH2+lihbGY562smrK+OKFpaz6OnlIJkkd5LGtBaLldKk5I5Y5Wxt/BvNm1Jm506mbJX7suL91d7Swm5tn4geiy7OIclspEL2GinkiqK6Uw1cbn072Vcmextch7baFB938os0s+HNgglbvKippqqncYg9kkMZLo8zyOjpJmGhbpxNl9aLlaEjd82irX0rnObHPAGVL3FpsRLDG7ND3jNxC+FDyd1ULaR8T6ETw1c9S9jIdxTtE8YhLIRGASWM1DnXJIF7gKFivIxV1OUPkw6FzS8msp4XxTz5jcb+NmVg7yR2gINm4h1ul9Sq8GLz9N0nek+K9A4h1ul9Sq8GLz9N0nek+K0XuDtt09b3t+XBERVnbisbHdfpPbx+Kjqxsd1+k9vH4qVOsK+L7iv0nk3XT9fn91pfmTKupFP1+f3Wl+ZMq6vPGhERBgO0+KPp6CqkiIDxXPFyMw1fbgVrtvKHV36UZ827b/AJBZ5tuy+GVvmrXH/wCQD/NaeWquZiXYbEwti9h5quURM5zrHlDL4OUyoHTjhd6A5p+K3+C78XKl+vT/APDJ/wA2rAUUelL6leyMHVrb/aZjlLP5OVFttKd39aQW+FfLAdh6PGhVPkhbSyMMYbJTeSbuzXMjT5LuiOwHjqsFW0+Q89d/s/8AqKUVTMvmbS2ZhrGFrrt05TGXGfGPGUrk05OJqWWN8sNLWUNVExxc9jDLA7KXNJbIOH5pyk3uDbRbT/FKi+qUf7CP91fmyPUaT2EXwhV1tcck/ilRfVKP9hH+6n4pUX1Sj/YR/uqsiCT+KVF9Uo/2Ef7qfilRfVKP9hH+6qyIJP4pUX1Sj/YR/up+KVF9Uo/2Ef7qrIgk/ilRfVKP9hH+6u9RYdFC0thjjiaTmLY2Njbc6Xs0DWwGvmXYRAREQEREBERBJxDrdL6lV4MXn6bpO9J8V6BxDrdL6lV4MXn6bpO9J8VovcHbbp63vb8uCIirO3FY2O6/Se3j8VHVjY7r9J7ePxUqdYV8X3FfpPJuun6/P7rS/MmVdSKfr8/utL8yZV1eeNCIiDXW2v5LrvfXfNC06txba/kuu99d80LTq1V6u33f+2n808oERFB0Atpch/6b/Zv9RatW0uQ/9N/s3+opU6vk7Z+yr/TnDPtkeo0nsIvhCrqRsj1Gk9hF8IX12ix6OippaqYPMcTQ5wYA59iQ3QEgcT3rc8+UkWH0nKZCZImT02I0ome2KOWqp93E57+izO1zrE9l9F8KjlXhZviaTE3QwSSxSVLKcPgaYnFryXCTogjuQZuixfGOUGCF8UUUdTV1EsTZ2wUse8funcJHkkBjb21J7Rou7sztdDWskdGJY3QvMcsM7N1LE7jZ7STbTzoLaL8Dr8NV+oCIiAiIgIiICIiCTiHW6X1KrwYvP03Sd6T4r0DiHW6X1KrwYvP03Sd6T4rRe4O23T1ve35cERFWduKxsd1+k9vH4qOrGx3X6T28fipU6wr4vuK/SeTddP1+f3Wl+ZMq6kU/X5/daX5kyrq88aEREGuttfyXXe+u+aFp1bi21/Jdd7675oWnVqr1dvu/9tP5p5QIiKDoBbS5D/03+zf6i1auuzF8ThiqOa76KD6MzS0wNwBmyZ5W+Uwau7rqVOr4226+jhKqcp68uHnGvg9E7M4/Tsp6GnfLGJ5IYwyHNeQ2Zc+SNQLA6nRdXld/I1d7NvzGrTnIcagT1MlHHSS1AjaDzmV8bmsJ8osysOYFwbc9mnetwurMZIsaXCyO41EpHy1ucCxbaLB6mA4TLWV3O6bn9I3cSwx07GlwOV+eM65LXsdD2qFVV0HNMThkxOanldV4h/EWBj2yXldZuQR7w5zYHy+09l1sV1XjJ40mFn01Ep/01xE2MXvzPCb8b7+S/wB+6QYzsvjrKGtdNiYbS87w/D3Rvc1zY2GKPJJDqPIN7HKf1QuttjjMNfCZWMjp6X8IRNbWTRuNJW7qNw/jZZleIg7yWuuQbW0/NzF9VjLtHUmFEdxqJT4xoarGbW5phWXu5xLb7t2g6nI7M00tSxjGNYyrls6GR0tK/MGk81L2giMHS2ut9dVnyw1tZjIFhS4WB3ColA+Wv3n2NfVcM/vMv+2gzFFh3Psa+q4Z/eZf9tX8BmqXRk1scEcuYgNge6RhbYWN3AG976eYIKSIiAiIgIiIJOIdbpfUqvBi8/TdJ3pPivQOIdbpfUqvBi8/TdJ3pPitF7g7bdPW97flwREVZ24rGx3X6T28fio6sbHdfpPbx+KlTrCvi+4r9J5N10/X5/daX5kyrqRT9fn91pfmTKurzxoREQa621/Jdd7675oWnVuLbX8l13vrvmhadWqvV2+7/wBtP5p5QIiKDoBbQ5EJBmrG9pEBA8wLwfiH3rV62TyJ/wAvU+yZ8SlTq+XtiM8HX+nOGV7J7F0mSirWRCOqELCZYiYy/MyzhK0aPvfUkX0GqzNSNkeo0nsIvhCrrc88EREBERAREQEREBERAREQEREEXGJxHVUTnXDXOmhzW0D5GgsDj2X3ZA85A7Vo7HMMfT1EsMnSY8i/YQdQ4eYggr0BimGtqInxSZsrgPKacr2uaQ5r2H81zXAOB7C0FYRi+z5r2bmpyRYlACA8aMqYx0ZGduQniNTG7MDcEF2q5T0o6nQbB2lTgr0xc7NeWc+GWjU6Lt4nhMtO8snjdG7XRw0Nu1p4OHnC6iqPS6aqa4iqmc4nwFkOwFA6Wvp8g0Y7euPc1mtz9th/WCn4LgE1W/JAwuPa7gxo73u4BbOwvCxhkIp4Mk2JVPDybtaOBkfbUQR3uSekTYauAG23RMzm+DtvalvC2arUTnXVGWXhnxn48WQ0EofXVRbctjhpoHO7N4DJKWjzhk0ZPrhWl0cFwptPC2Jpc4i7nyO1dI95zPkd53OJPcL2GgXeVt5kIiIME2hoTNBiNFcNmDueRgkfSxkh9x3We18Z7rNP5wWkyF6Rx7CXShksBa2qgJdE518hzaPiltxjeBY8bENcNWhar2i2PNU+Woo2uEoc41NBISaiGU+UcnHeMde4I0N9CQbNhXGfW6PYu0KLEzZuTlE9cT5+bAkX69hBs4EEdh0I9IX4tTs4mJ64Fs7kqh5rT1VfOS2HKGN01flOuS/ElxDAO1xsoWyXJ5JUHfVQNPSNGd0j/ILmjU5b8Bbi86Ad62Xg9LzowvYwRYdBZ1NFbK6dzejO4HVsbdSwHVxOc8GqdEdebmdt7Qo+nOHtznM6+X+1nZukdFSU0cgAkZDG1zQbgODRcA9tiqSItrjxERAREQEREBERAREQEREBERAXQxfBIqlrRICHMOeOVjiyWJ1rZo3jVptp3EaEEaIiDHscxOSkitXMgrKa4aJLZJjcho3kJaWOOurg5o7mhY3Dtbg7mb0UT7XbpuYvzgTw3luxEWMoltov3bcZUVTHpMsh2fx59bFbD2RUlO2zd48Z5W3aDaOBoyA69IvIH6pWRYRgUdPnLcz5ZHZpJ5CHTSH+m6w0HANADQNAAiLLXMzPXKiiIjAiIgKZi+z8dQWvOeOZgsyohdu5mAkEtDu1psLtIIPciIJ0+D1J8mUUFYwdE1ERhk84JaHtJ4HMGjt0XXZsy4fydDhMZ1GYudNo4ajLuGX4Dt7D3r8RE4uVxHRiZyd9mzG8eJK2Z1SWkObDlEVKwg3DhCCc7hbQvc+3ZZXkREBERAREQEREBERAREQEREBERAREQf/Z"/>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4" name="TextBox 43"/>
          <p:cNvSpPr txBox="1"/>
          <p:nvPr/>
        </p:nvSpPr>
        <p:spPr>
          <a:xfrm>
            <a:off x="6122876" y="5083150"/>
            <a:ext cx="3129644" cy="115416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AU" sz="2300" dirty="0" smtClean="0"/>
              <a:t>Easily available, but low amount of RNA and difficult interpretation</a:t>
            </a:r>
            <a:endParaRPr lang="en-GB" sz="2300" dirty="0"/>
          </a:p>
        </p:txBody>
      </p:sp>
      <p:sp>
        <p:nvSpPr>
          <p:cNvPr id="63" name="TextBox 62"/>
          <p:cNvSpPr txBox="1"/>
          <p:nvPr/>
        </p:nvSpPr>
        <p:spPr>
          <a:xfrm>
            <a:off x="3667324" y="3970555"/>
            <a:ext cx="1768772" cy="461665"/>
          </a:xfrm>
          <a:prstGeom prst="rect">
            <a:avLst/>
          </a:prstGeom>
          <a:noFill/>
        </p:spPr>
        <p:txBody>
          <a:bodyPr wrap="square" rtlCol="0">
            <a:spAutoFit/>
          </a:bodyPr>
          <a:lstStyle/>
          <a:p>
            <a:r>
              <a:rPr lang="en-AU" sz="2400" dirty="0" smtClean="0"/>
              <a:t>Tissues</a:t>
            </a:r>
            <a:endParaRPr lang="en-GB" sz="2400" dirty="0"/>
          </a:p>
        </p:txBody>
      </p:sp>
      <p:sp>
        <p:nvSpPr>
          <p:cNvPr id="64" name="TextBox 63"/>
          <p:cNvSpPr txBox="1"/>
          <p:nvPr/>
        </p:nvSpPr>
        <p:spPr>
          <a:xfrm>
            <a:off x="3225406" y="3998844"/>
            <a:ext cx="2520280" cy="461665"/>
          </a:xfrm>
          <a:prstGeom prst="rect">
            <a:avLst/>
          </a:prstGeom>
          <a:noFill/>
        </p:spPr>
        <p:txBody>
          <a:bodyPr wrap="square" rtlCol="0">
            <a:spAutoFit/>
          </a:bodyPr>
          <a:lstStyle/>
          <a:p>
            <a:r>
              <a:rPr lang="en-AU" sz="2400" dirty="0" smtClean="0"/>
              <a:t>Circulating RNA</a:t>
            </a:r>
            <a:endParaRPr lang="en-GB" sz="2400" dirty="0"/>
          </a:p>
        </p:txBody>
      </p:sp>
    </p:spTree>
    <p:extLst>
      <p:ext uri="{BB962C8B-B14F-4D97-AF65-F5344CB8AC3E}">
        <p14:creationId xmlns:p14="http://schemas.microsoft.com/office/powerpoint/2010/main" xmlns="" val="2967226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0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1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1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25"/>
                                        </p:tgtEl>
                                      </p:cBhvr>
                                    </p:animEffect>
                                    <p:set>
                                      <p:cBhvr>
                                        <p:cTn id="29" dur="1" fill="hold">
                                          <p:stCondLst>
                                            <p:cond delay="499"/>
                                          </p:stCondLst>
                                        </p:cTn>
                                        <p:tgtEl>
                                          <p:spTgt spid="25"/>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34"/>
                                        </p:tgtEl>
                                      </p:cBhvr>
                                    </p:animEffect>
                                    <p:set>
                                      <p:cBhvr>
                                        <p:cTn id="32" dur="1" fill="hold">
                                          <p:stCondLst>
                                            <p:cond delay="499"/>
                                          </p:stCondLst>
                                        </p:cTn>
                                        <p:tgtEl>
                                          <p:spTgt spid="34"/>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35"/>
                                        </p:tgtEl>
                                      </p:cBhvr>
                                    </p:animEffect>
                                    <p:set>
                                      <p:cBhvr>
                                        <p:cTn id="35" dur="1" fill="hold">
                                          <p:stCondLst>
                                            <p:cond delay="499"/>
                                          </p:stCondLst>
                                        </p:cTn>
                                        <p:tgtEl>
                                          <p:spTgt spid="35"/>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36"/>
                                        </p:tgtEl>
                                      </p:cBhvr>
                                    </p:animEffect>
                                    <p:set>
                                      <p:cBhvr>
                                        <p:cTn id="38" dur="1" fill="hold">
                                          <p:stCondLst>
                                            <p:cond delay="499"/>
                                          </p:stCondLst>
                                        </p:cTn>
                                        <p:tgtEl>
                                          <p:spTgt spid="36"/>
                                        </p:tgtEl>
                                        <p:attrNameLst>
                                          <p:attrName>style.visibility</p:attrName>
                                        </p:attrNameLst>
                                      </p:cBhvr>
                                      <p:to>
                                        <p:strVal val="hidden"/>
                                      </p:to>
                                    </p:set>
                                  </p:childTnLst>
                                </p:cTn>
                              </p:par>
                              <p:par>
                                <p:cTn id="39" presetID="10" presetClass="exit" presetSubtype="0" fill="hold" nodeType="withEffect">
                                  <p:stCondLst>
                                    <p:cond delay="0"/>
                                  </p:stCondLst>
                                  <p:childTnLst>
                                    <p:animEffect transition="out" filter="fade">
                                      <p:cBhvr>
                                        <p:cTn id="40" dur="500"/>
                                        <p:tgtEl>
                                          <p:spTgt spid="4108"/>
                                        </p:tgtEl>
                                      </p:cBhvr>
                                    </p:animEffect>
                                    <p:set>
                                      <p:cBhvr>
                                        <p:cTn id="41" dur="1" fill="hold">
                                          <p:stCondLst>
                                            <p:cond delay="499"/>
                                          </p:stCondLst>
                                        </p:cTn>
                                        <p:tgtEl>
                                          <p:spTgt spid="4108"/>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4110"/>
                                        </p:tgtEl>
                                      </p:cBhvr>
                                    </p:animEffect>
                                    <p:set>
                                      <p:cBhvr>
                                        <p:cTn id="44" dur="1" fill="hold">
                                          <p:stCondLst>
                                            <p:cond delay="499"/>
                                          </p:stCondLst>
                                        </p:cTn>
                                        <p:tgtEl>
                                          <p:spTgt spid="4110"/>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4112"/>
                                        </p:tgtEl>
                                      </p:cBhvr>
                                    </p:animEffect>
                                    <p:set>
                                      <p:cBhvr>
                                        <p:cTn id="47" dur="1" fill="hold">
                                          <p:stCondLst>
                                            <p:cond delay="499"/>
                                          </p:stCondLst>
                                        </p:cTn>
                                        <p:tgtEl>
                                          <p:spTgt spid="4112"/>
                                        </p:tgtEl>
                                        <p:attrNameLst>
                                          <p:attrName>style.visibility</p:attrName>
                                        </p:attrNameLst>
                                      </p:cBhvr>
                                      <p:to>
                                        <p:strVal val="hidden"/>
                                      </p:to>
                                    </p:set>
                                  </p:childTnLst>
                                </p:cTn>
                              </p:par>
                              <p:par>
                                <p:cTn id="48" presetID="10" presetClass="exit" presetSubtype="0" fill="hold" nodeType="withEffect">
                                  <p:stCondLst>
                                    <p:cond delay="0"/>
                                  </p:stCondLst>
                                  <p:childTnLst>
                                    <p:animEffect transition="out" filter="fade">
                                      <p:cBhvr>
                                        <p:cTn id="49" dur="500"/>
                                        <p:tgtEl>
                                          <p:spTgt spid="4122"/>
                                        </p:tgtEl>
                                      </p:cBhvr>
                                    </p:animEffect>
                                    <p:set>
                                      <p:cBhvr>
                                        <p:cTn id="50" dur="1" fill="hold">
                                          <p:stCondLst>
                                            <p:cond delay="499"/>
                                          </p:stCondLst>
                                        </p:cTn>
                                        <p:tgtEl>
                                          <p:spTgt spid="4122"/>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63"/>
                                        </p:tgtEl>
                                      </p:cBhvr>
                                    </p:animEffect>
                                    <p:set>
                                      <p:cBhvr>
                                        <p:cTn id="53" dur="1" fill="hold">
                                          <p:stCondLst>
                                            <p:cond delay="499"/>
                                          </p:stCondLst>
                                        </p:cTn>
                                        <p:tgtEl>
                                          <p:spTgt spid="63"/>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56"/>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55"/>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54"/>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64"/>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5" grpId="1"/>
      <p:bldP spid="34" grpId="0"/>
      <p:bldP spid="34" grpId="1"/>
      <p:bldP spid="35" grpId="0"/>
      <p:bldP spid="35" grpId="1"/>
      <p:bldP spid="36" grpId="0"/>
      <p:bldP spid="36" grpId="1"/>
      <p:bldP spid="56" grpId="0"/>
      <p:bldP spid="44" grpId="0" animBg="1"/>
      <p:bldP spid="63" grpId="0"/>
      <p:bldP spid="63" grpId="1"/>
      <p:bldP spid="6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92696"/>
            <a:ext cx="8229600" cy="634082"/>
          </a:xfrm>
        </p:spPr>
        <p:txBody>
          <a:bodyPr>
            <a:normAutofit fontScale="90000"/>
          </a:bodyPr>
          <a:lstStyle/>
          <a:p>
            <a:pPr algn="ctr"/>
            <a:r>
              <a:rPr lang="en-GB" b="1" dirty="0" smtClean="0">
                <a:solidFill>
                  <a:schemeClr val="accent3">
                    <a:lumMod val="50000"/>
                  </a:schemeClr>
                </a:solidFill>
              </a:rPr>
              <a:t>Gene Networks of the human hypertensive kidney study (GENHKS)</a:t>
            </a:r>
            <a:endParaRPr lang="en-GB" b="1" dirty="0">
              <a:solidFill>
                <a:schemeClr val="accent3">
                  <a:lumMod val="50000"/>
                </a:schemeClr>
              </a:solidFill>
            </a:endParaRPr>
          </a:p>
        </p:txBody>
      </p:sp>
      <p:sp>
        <p:nvSpPr>
          <p:cNvPr id="3" name="Content Placeholder 2"/>
          <p:cNvSpPr>
            <a:spLocks noGrp="1"/>
          </p:cNvSpPr>
          <p:nvPr>
            <p:ph idx="1"/>
          </p:nvPr>
        </p:nvSpPr>
        <p:spPr>
          <a:xfrm>
            <a:off x="762224" y="1412776"/>
            <a:ext cx="8388424" cy="2681737"/>
          </a:xfrm>
        </p:spPr>
        <p:txBody>
          <a:bodyPr>
            <a:noAutofit/>
          </a:bodyPr>
          <a:lstStyle/>
          <a:p>
            <a:r>
              <a:rPr lang="en-GB" sz="2800" dirty="0" smtClean="0"/>
              <a:t>200 </a:t>
            </a:r>
            <a:r>
              <a:rPr lang="en-GB" sz="2800" dirty="0"/>
              <a:t>white European </a:t>
            </a:r>
            <a:r>
              <a:rPr lang="en-GB" sz="2800" dirty="0" smtClean="0"/>
              <a:t>individuals – Patients with non invasive renal cancer after unilateral elective nephrectomy</a:t>
            </a:r>
          </a:p>
          <a:p>
            <a:endParaRPr lang="en-GB" sz="2800" dirty="0" smtClean="0"/>
          </a:p>
          <a:p>
            <a:r>
              <a:rPr lang="en-GB" sz="2800" dirty="0" smtClean="0"/>
              <a:t>Tissue sample collected from a healthy pole of the kidney (unaffected by cancer)</a:t>
            </a:r>
          </a:p>
          <a:p>
            <a:endParaRPr lang="en-GB" sz="2800" dirty="0" smtClean="0"/>
          </a:p>
          <a:p>
            <a:r>
              <a:rPr lang="en-GB" sz="2800" dirty="0" smtClean="0"/>
              <a:t>Genome wide transcriptome study</a:t>
            </a:r>
          </a:p>
          <a:p>
            <a:endParaRPr lang="en-GB" sz="2800" dirty="0"/>
          </a:p>
          <a:p>
            <a:endParaRPr lang="en-AU" sz="2800" dirty="0"/>
          </a:p>
        </p:txBody>
      </p:sp>
    </p:spTree>
    <p:extLst>
      <p:ext uri="{BB962C8B-B14F-4D97-AF65-F5344CB8AC3E}">
        <p14:creationId xmlns:p14="http://schemas.microsoft.com/office/powerpoint/2010/main" xmlns="" val="25927889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2" descr="C:\Users\fcoelhomarques\Documents\Changes in BP2.t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71600" y="1050143"/>
            <a:ext cx="7272808" cy="489913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122698" y="0"/>
            <a:ext cx="9252519" cy="1008112"/>
          </a:xfrm>
          <a:solidFill>
            <a:schemeClr val="bg1"/>
          </a:solidFill>
        </p:spPr>
        <p:txBody>
          <a:bodyPr>
            <a:normAutofit fontScale="90000"/>
          </a:bodyPr>
          <a:lstStyle/>
          <a:p>
            <a:pPr algn="ctr"/>
            <a:r>
              <a:rPr lang="en-AU" b="1" dirty="0" smtClean="0">
                <a:solidFill>
                  <a:srgbClr val="13552B"/>
                </a:solidFill>
              </a:rPr>
              <a:t>Kidney and Serum miR-181a are Strongly  </a:t>
            </a:r>
            <a:r>
              <a:rPr lang="en-AU" b="1" dirty="0">
                <a:solidFill>
                  <a:srgbClr val="13552B"/>
                </a:solidFill>
              </a:rPr>
              <a:t>A</a:t>
            </a:r>
            <a:r>
              <a:rPr lang="en-AU" b="1" dirty="0" smtClean="0">
                <a:solidFill>
                  <a:srgbClr val="13552B"/>
                </a:solidFill>
              </a:rPr>
              <a:t>ssociated with BP</a:t>
            </a:r>
            <a:endParaRPr lang="en-GB" b="1" dirty="0">
              <a:solidFill>
                <a:srgbClr val="13552B"/>
              </a:solidFill>
            </a:endParaRPr>
          </a:p>
        </p:txBody>
      </p:sp>
      <p:sp>
        <p:nvSpPr>
          <p:cNvPr id="3" name="Content Placeholder 2"/>
          <p:cNvSpPr>
            <a:spLocks noGrp="1"/>
          </p:cNvSpPr>
          <p:nvPr>
            <p:ph idx="1"/>
          </p:nvPr>
        </p:nvSpPr>
        <p:spPr>
          <a:xfrm>
            <a:off x="779463" y="1828800"/>
            <a:ext cx="8041009" cy="4336504"/>
          </a:xfrm>
        </p:spPr>
        <p:txBody>
          <a:bodyPr/>
          <a:lstStyle/>
          <a:p>
            <a:endParaRPr lang="en-US" dirty="0"/>
          </a:p>
        </p:txBody>
      </p:sp>
      <p:sp>
        <p:nvSpPr>
          <p:cNvPr id="9" name="TextBox 8"/>
          <p:cNvSpPr txBox="1"/>
          <p:nvPr/>
        </p:nvSpPr>
        <p:spPr>
          <a:xfrm>
            <a:off x="3347864" y="6237312"/>
            <a:ext cx="4288353" cy="369332"/>
          </a:xfrm>
          <a:prstGeom prst="rect">
            <a:avLst/>
          </a:prstGeom>
          <a:noFill/>
        </p:spPr>
        <p:txBody>
          <a:bodyPr wrap="none" rtlCol="0">
            <a:spAutoFit/>
          </a:bodyPr>
          <a:lstStyle/>
          <a:p>
            <a:r>
              <a:rPr lang="en-US" dirty="0" smtClean="0"/>
              <a:t>Marques et al. Hypertension 2011, 2014</a:t>
            </a:r>
            <a:endParaRPr lang="en-US" dirty="0"/>
          </a:p>
        </p:txBody>
      </p:sp>
    </p:spTree>
    <p:extLst>
      <p:ext uri="{BB962C8B-B14F-4D97-AF65-F5344CB8AC3E}">
        <p14:creationId xmlns:p14="http://schemas.microsoft.com/office/powerpoint/2010/main" xmlns="" val="11124746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232434" cy="980728"/>
          </a:xfrm>
          <a:solidFill>
            <a:schemeClr val="bg1"/>
          </a:solidFill>
        </p:spPr>
        <p:txBody>
          <a:bodyPr>
            <a:noAutofit/>
          </a:bodyPr>
          <a:lstStyle/>
          <a:p>
            <a:pPr algn="ctr"/>
            <a:r>
              <a:rPr lang="en-AU" sz="3200" b="1" dirty="0" smtClean="0">
                <a:solidFill>
                  <a:srgbClr val="13552B"/>
                </a:solidFill>
              </a:rPr>
              <a:t>miR-181a affects renin levels </a:t>
            </a:r>
            <a:endParaRPr lang="en-GB" sz="3200" b="1" dirty="0">
              <a:solidFill>
                <a:srgbClr val="13552B"/>
              </a:solidFill>
            </a:endParaRPr>
          </a:p>
        </p:txBody>
      </p:sp>
      <p:sp>
        <p:nvSpPr>
          <p:cNvPr id="6" name="Content Placeholder 5"/>
          <p:cNvSpPr>
            <a:spLocks noGrp="1"/>
          </p:cNvSpPr>
          <p:nvPr>
            <p:ph idx="1"/>
          </p:nvPr>
        </p:nvSpPr>
        <p:spPr>
          <a:xfrm>
            <a:off x="971600" y="4581128"/>
            <a:ext cx="6840760" cy="1080120"/>
          </a:xfrm>
        </p:spPr>
        <p:txBody>
          <a:bodyPr>
            <a:normAutofit/>
          </a:bodyPr>
          <a:lstStyle/>
          <a:p>
            <a:pPr marL="0" indent="0">
              <a:buNone/>
            </a:pPr>
            <a:r>
              <a:rPr lang="en-AU" sz="2400" dirty="0" smtClean="0"/>
              <a:t>miR-181a and renin mRNA overexpressed in the cortex of </a:t>
            </a:r>
            <a:r>
              <a:rPr lang="en-AU" sz="2400" dirty="0" err="1" smtClean="0"/>
              <a:t>hypertensives</a:t>
            </a:r>
            <a:endParaRPr lang="en-AU" sz="2400" i="1" dirty="0" smtClean="0"/>
          </a:p>
        </p:txBody>
      </p:sp>
      <p:sp>
        <p:nvSpPr>
          <p:cNvPr id="3" name="TextBox 2"/>
          <p:cNvSpPr txBox="1"/>
          <p:nvPr/>
        </p:nvSpPr>
        <p:spPr>
          <a:xfrm>
            <a:off x="3347864" y="6237312"/>
            <a:ext cx="4288353" cy="369332"/>
          </a:xfrm>
          <a:prstGeom prst="rect">
            <a:avLst/>
          </a:prstGeom>
          <a:noFill/>
        </p:spPr>
        <p:txBody>
          <a:bodyPr wrap="none" rtlCol="0">
            <a:spAutoFit/>
          </a:bodyPr>
          <a:lstStyle/>
          <a:p>
            <a:r>
              <a:rPr lang="en-US" dirty="0" smtClean="0">
                <a:solidFill>
                  <a:schemeClr val="bg1"/>
                </a:solidFill>
              </a:rPr>
              <a:t>Marques et al. Hypertension 2011, 2014</a:t>
            </a:r>
            <a:endParaRPr lang="en-US" dirty="0">
              <a:solidFill>
                <a:schemeClr val="bg1"/>
              </a:solidFill>
            </a:endParaRPr>
          </a:p>
        </p:txBody>
      </p:sp>
      <p:pic>
        <p:nvPicPr>
          <p:cNvPr id="9" name="Picture 2" descr="C:\Users\fcoelhomarques\Documents\Renin project\ISH human miR181a\ISH kidney March 2014 2\Pz22_12_miR181_1890_a.t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15616" y="1772816"/>
            <a:ext cx="3071698" cy="2520000"/>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3" descr="C:\Users\fcoelhomarques\Documents\Renin project\ISH human miR181a\ISH kidney March 2014 2\Pz22_13_renin_1891_a.t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99992" y="1844824"/>
            <a:ext cx="3071699" cy="2520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3030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71400"/>
            <a:ext cx="8229600" cy="1143000"/>
          </a:xfrm>
        </p:spPr>
        <p:txBody>
          <a:bodyPr/>
          <a:lstStyle/>
          <a:p>
            <a:pPr algn="ctr"/>
            <a:r>
              <a:rPr lang="en-US" b="1" dirty="0" smtClean="0">
                <a:solidFill>
                  <a:srgbClr val="13552B"/>
                </a:solidFill>
              </a:rPr>
              <a:t>RNA-</a:t>
            </a:r>
            <a:r>
              <a:rPr lang="en-US" b="1" dirty="0" err="1" smtClean="0">
                <a:solidFill>
                  <a:srgbClr val="13552B"/>
                </a:solidFill>
              </a:rPr>
              <a:t>seq</a:t>
            </a:r>
            <a:r>
              <a:rPr lang="en-US" b="1" dirty="0">
                <a:solidFill>
                  <a:srgbClr val="13552B"/>
                </a:solidFill>
              </a:rPr>
              <a:t> </a:t>
            </a:r>
            <a:r>
              <a:rPr lang="en-US" b="1" dirty="0" smtClean="0">
                <a:solidFill>
                  <a:srgbClr val="13552B"/>
                </a:solidFill>
              </a:rPr>
              <a:t>of hypertensive kidneys</a:t>
            </a:r>
            <a:endParaRPr lang="en-US" b="1" dirty="0">
              <a:solidFill>
                <a:srgbClr val="13552B"/>
              </a:solidFill>
            </a:endParaRPr>
          </a:p>
        </p:txBody>
      </p:sp>
      <p:pic>
        <p:nvPicPr>
          <p:cNvPr id="11" name="Picture 10" descr="rna-seq-workflow.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054088" y="952039"/>
            <a:ext cx="4639444" cy="5939086"/>
          </a:xfrm>
          <a:prstGeom prst="rect">
            <a:avLst/>
          </a:prstGeom>
        </p:spPr>
      </p:pic>
      <p:pic>
        <p:nvPicPr>
          <p:cNvPr id="4" name="Picture 14" descr="http://wherewhywhen.com/wp-content/uploads/2013/02/bladder-and-kidney-disorders.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483768" y="980728"/>
            <a:ext cx="652054" cy="79985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8306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0" presetClass="exit" presetSubtype="0" fill="hold" nodeType="withEffect">
                                  <p:stCondLst>
                                    <p:cond delay="0"/>
                                  </p:stCondLst>
                                  <p:childTnLst>
                                    <p:animEffect transition="out" filter="fade">
                                      <p:cBhvr>
                                        <p:cTn id="8" dur="500"/>
                                        <p:tgtEl>
                                          <p:spTgt spid="4"/>
                                        </p:tgtEl>
                                      </p:cBhvr>
                                    </p:animEffect>
                                    <p:set>
                                      <p:cBhvr>
                                        <p:cTn id="9"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44624"/>
            <a:ext cx="7992888" cy="1044388"/>
          </a:xfrm>
        </p:spPr>
        <p:txBody>
          <a:bodyPr/>
          <a:lstStyle/>
          <a:p>
            <a:r>
              <a:rPr lang="en-US" b="1" dirty="0" smtClean="0">
                <a:solidFill>
                  <a:srgbClr val="13552B"/>
                </a:solidFill>
              </a:rPr>
              <a:t>Clustering of hypertensive kidney</a:t>
            </a:r>
            <a:endParaRPr lang="en-US" b="1" dirty="0">
              <a:solidFill>
                <a:srgbClr val="13552B"/>
              </a:solidFill>
            </a:endParaRPr>
          </a:p>
        </p:txBody>
      </p:sp>
      <p:pic>
        <p:nvPicPr>
          <p:cNvPr id="6" name="Picture 5"/>
          <p:cNvPicPr>
            <a:picLocks noChangeAspect="1"/>
          </p:cNvPicPr>
          <p:nvPr/>
        </p:nvPicPr>
        <p:blipFill>
          <a:blip r:embed="rId2" cstate="print"/>
          <a:stretch>
            <a:fillRect/>
          </a:stretch>
        </p:blipFill>
        <p:spPr>
          <a:xfrm>
            <a:off x="1979712" y="1268760"/>
            <a:ext cx="5352008" cy="5273876"/>
          </a:xfrm>
          <a:prstGeom prst="rect">
            <a:avLst/>
          </a:prstGeom>
        </p:spPr>
      </p:pic>
    </p:spTree>
    <p:extLst>
      <p:ext uri="{BB962C8B-B14F-4D97-AF65-F5344CB8AC3E}">
        <p14:creationId xmlns:p14="http://schemas.microsoft.com/office/powerpoint/2010/main" xmlns="" val="29113171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260648"/>
            <a:ext cx="7583487" cy="1044388"/>
          </a:xfrm>
        </p:spPr>
        <p:txBody>
          <a:bodyPr/>
          <a:lstStyle/>
          <a:p>
            <a:r>
              <a:rPr lang="en-US" b="1" dirty="0" smtClean="0">
                <a:solidFill>
                  <a:srgbClr val="13552B"/>
                </a:solidFill>
              </a:rPr>
              <a:t>Correlation between non-coding RNA expression WRD74 and DBP</a:t>
            </a:r>
            <a:endParaRPr lang="en-US" b="1" dirty="0">
              <a:solidFill>
                <a:srgbClr val="13552B"/>
              </a:solidFill>
            </a:endParaRP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43608" y="1412776"/>
            <a:ext cx="7416824" cy="50449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6516216" y="4149080"/>
            <a:ext cx="1728192" cy="936104"/>
          </a:xfrm>
          <a:prstGeom prst="rect">
            <a:avLst/>
          </a:prstGeom>
          <a:noFill/>
        </p:spPr>
        <p:txBody>
          <a:bodyPr wrap="square" rtlCol="0">
            <a:spAutoFit/>
          </a:bodyPr>
          <a:lstStyle/>
          <a:p>
            <a:r>
              <a:rPr lang="en-AU" dirty="0" smtClean="0"/>
              <a:t>r=0.29</a:t>
            </a:r>
          </a:p>
          <a:p>
            <a:r>
              <a:rPr lang="en-AU" dirty="0" smtClean="0"/>
              <a:t>P=0.03 adjusted</a:t>
            </a:r>
            <a:endParaRPr lang="en-AU" dirty="0"/>
          </a:p>
        </p:txBody>
      </p:sp>
    </p:spTree>
    <p:extLst>
      <p:ext uri="{BB962C8B-B14F-4D97-AF65-F5344CB8AC3E}">
        <p14:creationId xmlns:p14="http://schemas.microsoft.com/office/powerpoint/2010/main" xmlns="" val="19014673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13552B"/>
                </a:solidFill>
              </a:rPr>
              <a:t>RNA </a:t>
            </a:r>
            <a:r>
              <a:rPr lang="en-US" b="1" dirty="0" smtClean="0">
                <a:solidFill>
                  <a:srgbClr val="13552B"/>
                </a:solidFill>
              </a:rPr>
              <a:t>metabolic/HDAC process gene network</a:t>
            </a:r>
            <a:endParaRPr lang="en-US" b="1" dirty="0">
              <a:solidFill>
                <a:srgbClr val="13552B"/>
              </a:solidFill>
            </a:endParaRPr>
          </a:p>
        </p:txBody>
      </p:sp>
      <p:pic>
        <p:nvPicPr>
          <p:cNvPr id="3" name="Picture 2" descr="fdr-5-percent-437-transcripts.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691680" y="1412776"/>
            <a:ext cx="5229200" cy="5229200"/>
          </a:xfrm>
          <a:prstGeom prst="rect">
            <a:avLst/>
          </a:prstGeom>
        </p:spPr>
      </p:pic>
    </p:spTree>
    <p:extLst>
      <p:ext uri="{BB962C8B-B14F-4D97-AF65-F5344CB8AC3E}">
        <p14:creationId xmlns:p14="http://schemas.microsoft.com/office/powerpoint/2010/main" xmlns="" val="39542309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charset="0"/>
                <a:ea typeface="ＭＳ Ｐゴシック" charset="0"/>
                <a:cs typeface="msgothic" charset="0"/>
              </a:defRPr>
            </a:lvl9pPr>
          </a:lstStyle>
          <a:p>
            <a:pPr algn="ctr"/>
            <a:r>
              <a:rPr lang="en-GB" sz="2800" b="1" dirty="0" smtClean="0">
                <a:solidFill>
                  <a:schemeClr val="accent3">
                    <a:lumMod val="50000"/>
                  </a:schemeClr>
                </a:solidFill>
                <a:latin typeface="Arial" charset="0"/>
              </a:rPr>
              <a:t>Male</a:t>
            </a:r>
            <a:r>
              <a:rPr lang="en-GB" sz="2800" b="1" dirty="0">
                <a:solidFill>
                  <a:schemeClr val="accent3">
                    <a:lumMod val="50000"/>
                  </a:schemeClr>
                </a:solidFill>
                <a:latin typeface="Arial" charset="0"/>
              </a:rPr>
              <a:t>/female stroke incidence rate </a:t>
            </a:r>
            <a:r>
              <a:rPr lang="en-GB" sz="2800" b="1" dirty="0" smtClean="0">
                <a:solidFill>
                  <a:schemeClr val="accent3">
                    <a:lumMod val="50000"/>
                  </a:schemeClr>
                </a:solidFill>
                <a:latin typeface="Arial" charset="0"/>
              </a:rPr>
              <a:t>ratios</a:t>
            </a:r>
            <a:endParaRPr lang="en-GB" sz="2800" b="1" dirty="0">
              <a:solidFill>
                <a:schemeClr val="accent3">
                  <a:lumMod val="50000"/>
                </a:schemeClr>
              </a:solidFill>
              <a:latin typeface="Arial" charset="0"/>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3521" y="6224334"/>
            <a:ext cx="1260000" cy="509814"/>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72480" y="979303"/>
            <a:ext cx="6001920" cy="4893634"/>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3076" name="Text Box 4"/>
          <p:cNvSpPr txBox="1">
            <a:spLocks noChangeArrowheads="1"/>
          </p:cNvSpPr>
          <p:nvPr/>
        </p:nvSpPr>
        <p:spPr bwMode="auto">
          <a:xfrm>
            <a:off x="1572480" y="5972308"/>
            <a:ext cx="3918240" cy="2318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9pPr>
          </a:lstStyle>
          <a:p>
            <a:r>
              <a:rPr lang="en-GB" sz="1100" b="1">
                <a:latin typeface="Arial" charset="0"/>
              </a:rPr>
              <a:t>Appelros P et al. Stroke. 2009;40:1082-1090</a:t>
            </a:r>
          </a:p>
        </p:txBody>
      </p:sp>
      <p:sp>
        <p:nvSpPr>
          <p:cNvPr id="3077" name="Text Box 5"/>
          <p:cNvSpPr txBox="1">
            <a:spLocks noChangeArrowheads="1"/>
          </p:cNvSpPr>
          <p:nvPr/>
        </p:nvSpPr>
        <p:spPr bwMode="auto">
          <a:xfrm>
            <a:off x="5420160" y="6613175"/>
            <a:ext cx="3624480" cy="34707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85725" indent="-85725">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1pPr>
            <a:lvl2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2pPr>
            <a:lvl3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3pPr>
            <a:lvl4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4pPr>
            <a:lvl5pPr>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5pPr>
            <a:lvl6pPr marL="15367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6pPr>
            <a:lvl7pPr marL="19939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7pPr>
            <a:lvl8pPr marL="24511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8pPr>
            <a:lvl9pPr marL="2908300" indent="-21590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rgbClr val="000000"/>
                </a:solidFill>
                <a:latin typeface="Times New Roman" charset="0"/>
                <a:ea typeface="ＭＳ Ｐゴシック" charset="0"/>
                <a:cs typeface="msgothic" charset="0"/>
              </a:defRPr>
            </a:lvl9pPr>
          </a:lstStyle>
          <a:p>
            <a:r>
              <a:rPr lang="en-GB" sz="900">
                <a:latin typeface="Arial" charset="0"/>
              </a:rPr>
              <a:t>Copyright © American Heart Association, Inc. All rights reserved.</a:t>
            </a:r>
          </a:p>
        </p:txBody>
      </p:sp>
    </p:spTree>
    <p:extLst>
      <p:ext uri="{BB962C8B-B14F-4D97-AF65-F5344CB8AC3E}">
        <p14:creationId xmlns:p14="http://schemas.microsoft.com/office/powerpoint/2010/main" xmlns="" val="89088433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7"/>
          <p:cNvSpPr txBox="1">
            <a:spLocks noChangeArrowheads="1"/>
          </p:cNvSpPr>
          <p:nvPr/>
        </p:nvSpPr>
        <p:spPr bwMode="auto">
          <a:xfrm>
            <a:off x="395536" y="116632"/>
            <a:ext cx="7294086" cy="646331"/>
          </a:xfrm>
          <a:prstGeom prst="rect">
            <a:avLst/>
          </a:prstGeom>
          <a:noFill/>
          <a:ln w="12700" cap="sq">
            <a:noFill/>
            <a:miter lim="800000"/>
            <a:headEnd type="none" w="sm" len="sm"/>
            <a:tailEnd type="none" w="sm" len="sm"/>
          </a:ln>
          <a:effectLst/>
        </p:spPr>
        <p:txBody>
          <a:bodyPr wrap="square">
            <a:spAutoFit/>
          </a:bodyPr>
          <a:lstStyle/>
          <a:p>
            <a:pPr algn="ctr">
              <a:spcBef>
                <a:spcPct val="50000"/>
              </a:spcBef>
            </a:pPr>
            <a:r>
              <a:rPr lang="en-US" sz="3600" b="1" dirty="0" smtClean="0">
                <a:solidFill>
                  <a:srgbClr val="604A7B"/>
                </a:solidFill>
                <a:latin typeface="Gill Sans"/>
                <a:cs typeface="Gill Sans"/>
              </a:rPr>
              <a:t>The human Y chromosome</a:t>
            </a:r>
            <a:endParaRPr lang="en-US" sz="3600" b="1" dirty="0">
              <a:solidFill>
                <a:srgbClr val="604A7B"/>
              </a:solidFill>
              <a:latin typeface="Gill Sans"/>
              <a:cs typeface="Gill Sans"/>
            </a:endParaRPr>
          </a:p>
        </p:txBody>
      </p:sp>
      <p:sp>
        <p:nvSpPr>
          <p:cNvPr id="46" name="TextBox 45"/>
          <p:cNvSpPr txBox="1"/>
          <p:nvPr/>
        </p:nvSpPr>
        <p:spPr>
          <a:xfrm>
            <a:off x="2267744" y="4219343"/>
            <a:ext cx="1440160" cy="2246769"/>
          </a:xfrm>
          <a:prstGeom prst="rect">
            <a:avLst/>
          </a:prstGeom>
          <a:noFill/>
          <a:ln w="25400">
            <a:solidFill>
              <a:schemeClr val="tx1"/>
            </a:solidFill>
          </a:ln>
        </p:spPr>
        <p:txBody>
          <a:bodyPr wrap="square" rtlCol="0">
            <a:spAutoFit/>
          </a:bodyPr>
          <a:lstStyle/>
          <a:p>
            <a:pPr algn="ctr"/>
            <a:r>
              <a:rPr lang="en-GB" sz="1400" b="1" dirty="0" smtClean="0">
                <a:solidFill>
                  <a:srgbClr val="FF0000"/>
                </a:solidFill>
                <a:latin typeface="Comic Sans MS" pitchFamily="66" charset="0"/>
              </a:rPr>
              <a:t>▪16                    X-degenerate genes</a:t>
            </a:r>
          </a:p>
          <a:p>
            <a:pPr algn="ctr"/>
            <a:r>
              <a:rPr lang="en-GB" sz="1400" b="1" dirty="0" smtClean="0">
                <a:solidFill>
                  <a:srgbClr val="00B050"/>
                </a:solidFill>
                <a:latin typeface="Comic Sans MS" pitchFamily="66" charset="0"/>
              </a:rPr>
              <a:t>▪2 </a:t>
            </a:r>
          </a:p>
          <a:p>
            <a:pPr algn="ctr"/>
            <a:r>
              <a:rPr lang="en-GB" sz="1400" b="1" dirty="0" smtClean="0">
                <a:solidFill>
                  <a:srgbClr val="00B050"/>
                </a:solidFill>
                <a:latin typeface="Comic Sans MS" pitchFamily="66" charset="0"/>
              </a:rPr>
              <a:t>X-transposed genes</a:t>
            </a:r>
          </a:p>
          <a:p>
            <a:pPr algn="ctr"/>
            <a:r>
              <a:rPr lang="en-GB" sz="1400" b="1" dirty="0" smtClean="0">
                <a:solidFill>
                  <a:schemeClr val="tx1">
                    <a:lumMod val="95000"/>
                    <a:lumOff val="5000"/>
                  </a:schemeClr>
                </a:solidFill>
                <a:latin typeface="Comic Sans MS" pitchFamily="66" charset="0"/>
              </a:rPr>
              <a:t>▪9 </a:t>
            </a:r>
          </a:p>
          <a:p>
            <a:pPr algn="ctr"/>
            <a:r>
              <a:rPr lang="en-GB" sz="1400" b="1" dirty="0" smtClean="0">
                <a:solidFill>
                  <a:schemeClr val="tx1">
                    <a:lumMod val="95000"/>
                    <a:lumOff val="5000"/>
                  </a:schemeClr>
                </a:solidFill>
                <a:latin typeface="Comic Sans MS" pitchFamily="66" charset="0"/>
              </a:rPr>
              <a:t>multi-copy ampliconic</a:t>
            </a:r>
            <a:r>
              <a:rPr lang="en-GB" sz="1400" b="1" dirty="0">
                <a:solidFill>
                  <a:schemeClr val="tx1">
                    <a:lumMod val="95000"/>
                    <a:lumOff val="5000"/>
                  </a:schemeClr>
                </a:solidFill>
                <a:latin typeface="Comic Sans MS" pitchFamily="66" charset="0"/>
              </a:rPr>
              <a:t> </a:t>
            </a:r>
            <a:r>
              <a:rPr lang="en-GB" sz="1400" b="1" dirty="0" smtClean="0">
                <a:solidFill>
                  <a:schemeClr val="tx1">
                    <a:lumMod val="95000"/>
                    <a:lumOff val="5000"/>
                  </a:schemeClr>
                </a:solidFill>
                <a:latin typeface="Comic Sans MS" pitchFamily="66" charset="0"/>
              </a:rPr>
              <a:t>genes</a:t>
            </a:r>
            <a:endParaRPr lang="en-GB" sz="1400" b="1" dirty="0">
              <a:solidFill>
                <a:schemeClr val="tx1">
                  <a:lumMod val="95000"/>
                  <a:lumOff val="5000"/>
                </a:schemeClr>
              </a:solidFill>
              <a:latin typeface="Comic Sans MS" pitchFamily="66" charset="0"/>
            </a:endParaRPr>
          </a:p>
        </p:txBody>
      </p:sp>
      <p:grpSp>
        <p:nvGrpSpPr>
          <p:cNvPr id="31" name="Group 30"/>
          <p:cNvGrpSpPr/>
          <p:nvPr/>
        </p:nvGrpSpPr>
        <p:grpSpPr>
          <a:xfrm>
            <a:off x="4015662" y="1052736"/>
            <a:ext cx="5065433" cy="5662412"/>
            <a:chOff x="4015662" y="1052736"/>
            <a:chExt cx="5065433" cy="5662412"/>
          </a:xfrm>
        </p:grpSpPr>
        <p:sp>
          <p:nvSpPr>
            <p:cNvPr id="42" name="Text Box 165"/>
            <p:cNvSpPr txBox="1">
              <a:spLocks noChangeArrowheads="1"/>
            </p:cNvSpPr>
            <p:nvPr/>
          </p:nvSpPr>
          <p:spPr bwMode="auto">
            <a:xfrm>
              <a:off x="5143504" y="6438149"/>
              <a:ext cx="3844648" cy="276999"/>
            </a:xfrm>
            <a:prstGeom prst="rect">
              <a:avLst/>
            </a:prstGeom>
            <a:noFill/>
            <a:ln w="9525">
              <a:noFill/>
              <a:miter lim="800000"/>
              <a:headEnd/>
              <a:tailEnd/>
            </a:ln>
            <a:effectLst/>
          </p:spPr>
          <p:txBody>
            <a:bodyPr wrap="square">
              <a:spAutoFit/>
            </a:bodyPr>
            <a:lstStyle/>
            <a:p>
              <a:pPr algn="r">
                <a:spcBef>
                  <a:spcPct val="50000"/>
                </a:spcBef>
              </a:pPr>
              <a:r>
                <a:rPr lang="en-GB" sz="1200" b="1" dirty="0" smtClean="0">
                  <a:latin typeface="Comic Sans MS" pitchFamily="66" charset="0"/>
                </a:rPr>
                <a:t>Nature </a:t>
              </a:r>
              <a:r>
                <a:rPr lang="en-GB" sz="1200" b="1" dirty="0">
                  <a:latin typeface="Comic Sans MS" pitchFamily="66" charset="0"/>
                </a:rPr>
                <a:t>Reviews Genetics </a:t>
              </a:r>
              <a:r>
                <a:rPr lang="en-GB" sz="1200" b="1" dirty="0" smtClean="0">
                  <a:latin typeface="Comic Sans MS" pitchFamily="66" charset="0"/>
                </a:rPr>
                <a:t>2011;2:207-216.</a:t>
              </a:r>
              <a:endParaRPr lang="pl-PL" sz="1200" b="1" dirty="0">
                <a:latin typeface="Comic Sans MS" pitchFamily="66" charset="0"/>
              </a:endParaRPr>
            </a:p>
          </p:txBody>
        </p:sp>
        <p:grpSp>
          <p:nvGrpSpPr>
            <p:cNvPr id="25" name="Group 24"/>
            <p:cNvGrpSpPr/>
            <p:nvPr/>
          </p:nvGrpSpPr>
          <p:grpSpPr>
            <a:xfrm>
              <a:off x="4015662" y="1052736"/>
              <a:ext cx="5065433" cy="4829175"/>
              <a:chOff x="4015662" y="1052736"/>
              <a:chExt cx="5065433" cy="4829175"/>
            </a:xfrm>
          </p:grpSpPr>
          <p:pic>
            <p:nvPicPr>
              <p:cNvPr id="5632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15662" y="1124744"/>
                <a:ext cx="2781300" cy="4714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9" name="Line 36"/>
              <p:cNvSpPr>
                <a:spLocks noChangeShapeType="1"/>
              </p:cNvSpPr>
              <p:nvPr/>
            </p:nvSpPr>
            <p:spPr bwMode="auto">
              <a:xfrm>
                <a:off x="6419575" y="2006600"/>
                <a:ext cx="0" cy="3187700"/>
              </a:xfrm>
              <a:prstGeom prst="line">
                <a:avLst/>
              </a:prstGeom>
              <a:noFill/>
              <a:ln w="25400">
                <a:solidFill>
                  <a:srgbClr val="FFFFFF"/>
                </a:solidFill>
                <a:round/>
                <a:headEnd type="triangle" w="med" len="med"/>
                <a:tailEnd type="triangle" w="med" len="med"/>
              </a:ln>
              <a:effectLst/>
            </p:spPr>
            <p:txBody>
              <a:bodyPr lIns="90000" tIns="46800" rIns="90000" bIns="46800">
                <a:spAutoFit/>
              </a:bodyPr>
              <a:lstStyle/>
              <a:p>
                <a:endParaRPr lang="en-AU" dirty="0"/>
              </a:p>
            </p:txBody>
          </p:sp>
          <p:sp>
            <p:nvSpPr>
              <p:cNvPr id="24" name="Line 24"/>
              <p:cNvSpPr>
                <a:spLocks noChangeShapeType="1"/>
              </p:cNvSpPr>
              <p:nvPr/>
            </p:nvSpPr>
            <p:spPr bwMode="auto">
              <a:xfrm>
                <a:off x="6264422" y="3861048"/>
                <a:ext cx="1109361" cy="1978571"/>
              </a:xfrm>
              <a:prstGeom prst="line">
                <a:avLst/>
              </a:prstGeom>
              <a:noFill/>
              <a:ln w="3175">
                <a:solidFill>
                  <a:schemeClr val="tx1"/>
                </a:solidFill>
                <a:prstDash val="lgDashDot"/>
                <a:round/>
                <a:headEnd/>
                <a:tailEnd/>
              </a:ln>
              <a:effectLst/>
            </p:spPr>
            <p:txBody>
              <a:bodyPr/>
              <a:lstStyle/>
              <a:p>
                <a:endParaRPr lang="en-AU" dirty="0"/>
              </a:p>
            </p:txBody>
          </p:sp>
          <p:sp>
            <p:nvSpPr>
              <p:cNvPr id="2" name="Rectangle 1"/>
              <p:cNvSpPr/>
              <p:nvPr/>
            </p:nvSpPr>
            <p:spPr>
              <a:xfrm>
                <a:off x="6359615" y="3338531"/>
                <a:ext cx="535548" cy="272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Text Box 37"/>
              <p:cNvSpPr txBox="1">
                <a:spLocks noChangeArrowheads="1"/>
              </p:cNvSpPr>
              <p:nvPr/>
            </p:nvSpPr>
            <p:spPr bwMode="auto">
              <a:xfrm>
                <a:off x="6336430" y="3284984"/>
                <a:ext cx="1037353" cy="371513"/>
              </a:xfrm>
              <a:prstGeom prst="rect">
                <a:avLst/>
              </a:prstGeom>
              <a:noFill/>
              <a:ln w="9525">
                <a:noFill/>
                <a:miter lim="800000"/>
                <a:headEnd/>
                <a:tailEnd/>
              </a:ln>
              <a:effectLst/>
            </p:spPr>
            <p:txBody>
              <a:bodyPr wrap="square" lIns="90000" tIns="46800" rIns="90000" bIns="46800">
                <a:spAutoFit/>
              </a:bodyPr>
              <a:lstStyle/>
              <a:p>
                <a:r>
                  <a:rPr lang="en-GB" b="1" dirty="0" smtClean="0">
                    <a:latin typeface="Comic Sans MS" pitchFamily="66" charset="0"/>
                  </a:rPr>
                  <a:t>MSY</a:t>
                </a:r>
                <a:endParaRPr lang="en-GB" b="1" dirty="0">
                  <a:latin typeface="Comic Sans MS" pitchFamily="66" charset="0"/>
                </a:endParaRPr>
              </a:p>
            </p:txBody>
          </p:sp>
          <p:pic>
            <p:nvPicPr>
              <p:cNvPr id="6349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452320" y="1052736"/>
                <a:ext cx="1628775" cy="4829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1" name="Line 21"/>
              <p:cNvSpPr>
                <a:spLocks noChangeShapeType="1"/>
              </p:cNvSpPr>
              <p:nvPr/>
            </p:nvSpPr>
            <p:spPr bwMode="auto">
              <a:xfrm flipV="1">
                <a:off x="6286872" y="1401742"/>
                <a:ext cx="1885528" cy="83041"/>
              </a:xfrm>
              <a:prstGeom prst="line">
                <a:avLst/>
              </a:prstGeom>
              <a:noFill/>
              <a:ln w="9525">
                <a:solidFill>
                  <a:schemeClr val="tx1"/>
                </a:solidFill>
                <a:prstDash val="lgDashDot"/>
                <a:round/>
                <a:headEnd/>
                <a:tailEnd/>
              </a:ln>
              <a:effectLst/>
            </p:spPr>
            <p:txBody>
              <a:bodyPr/>
              <a:lstStyle/>
              <a:p>
                <a:endParaRPr lang="en-AU" dirty="0"/>
              </a:p>
            </p:txBody>
          </p:sp>
          <p:sp>
            <p:nvSpPr>
              <p:cNvPr id="28" name="Line 24"/>
              <p:cNvSpPr>
                <a:spLocks noChangeShapeType="1"/>
              </p:cNvSpPr>
              <p:nvPr/>
            </p:nvSpPr>
            <p:spPr bwMode="auto">
              <a:xfrm>
                <a:off x="7373784" y="5858225"/>
                <a:ext cx="892924" cy="0"/>
              </a:xfrm>
              <a:prstGeom prst="line">
                <a:avLst/>
              </a:prstGeom>
              <a:noFill/>
              <a:ln w="3175">
                <a:solidFill>
                  <a:schemeClr val="tx1"/>
                </a:solidFill>
                <a:prstDash val="lgDashDot"/>
                <a:round/>
                <a:headEnd/>
                <a:tailEnd/>
              </a:ln>
              <a:effectLst/>
            </p:spPr>
            <p:txBody>
              <a:bodyPr/>
              <a:lstStyle/>
              <a:p>
                <a:endParaRPr lang="en-AU" dirty="0"/>
              </a:p>
            </p:txBody>
          </p:sp>
        </p:grpSp>
      </p:grpSp>
      <p:sp>
        <p:nvSpPr>
          <p:cNvPr id="22" name="Rectangle 21"/>
          <p:cNvSpPr/>
          <p:nvPr/>
        </p:nvSpPr>
        <p:spPr>
          <a:xfrm>
            <a:off x="2356404" y="1109663"/>
            <a:ext cx="1644092" cy="2462213"/>
          </a:xfrm>
          <a:prstGeom prst="rect">
            <a:avLst/>
          </a:prstGeom>
          <a:solidFill>
            <a:srgbClr val="92D050"/>
          </a:solidFill>
        </p:spPr>
        <p:txBody>
          <a:bodyPr wrap="square">
            <a:spAutoFit/>
          </a:bodyPr>
          <a:lstStyle/>
          <a:p>
            <a:pPr algn="ctr"/>
            <a:r>
              <a:rPr lang="en-GB" sz="1400" b="1" dirty="0" smtClean="0">
                <a:latin typeface="Comic Sans MS" pitchFamily="66" charset="0"/>
              </a:rPr>
              <a:t>“ ... the human Y is a pathetic little chromosome that lost most of its genes, other than a sex determining gene...” </a:t>
            </a:r>
          </a:p>
          <a:p>
            <a:pPr algn="ctr"/>
            <a:endParaRPr lang="en-GB" sz="1400" b="1" dirty="0" smtClean="0">
              <a:latin typeface="Comic Sans MS" pitchFamily="66" charset="0"/>
            </a:endParaRPr>
          </a:p>
          <a:p>
            <a:pPr algn="ctr"/>
            <a:r>
              <a:rPr lang="en-GB" sz="1400" b="1" dirty="0" smtClean="0">
                <a:latin typeface="Comic Sans MS" pitchFamily="66" charset="0"/>
              </a:rPr>
              <a:t>(Jenny Graves)</a:t>
            </a:r>
          </a:p>
        </p:txBody>
      </p:sp>
      <p:grpSp>
        <p:nvGrpSpPr>
          <p:cNvPr id="33" name="Group 32"/>
          <p:cNvGrpSpPr/>
          <p:nvPr/>
        </p:nvGrpSpPr>
        <p:grpSpPr>
          <a:xfrm>
            <a:off x="-104895" y="1085291"/>
            <a:ext cx="2764599" cy="5701295"/>
            <a:chOff x="-104895" y="1085291"/>
            <a:chExt cx="2764599" cy="5701295"/>
          </a:xfrm>
        </p:grpSpPr>
        <p:sp>
          <p:nvSpPr>
            <p:cNvPr id="11" name="Text Box 11"/>
            <p:cNvSpPr txBox="1">
              <a:spLocks noChangeArrowheads="1"/>
            </p:cNvSpPr>
            <p:nvPr/>
          </p:nvSpPr>
          <p:spPr bwMode="auto">
            <a:xfrm>
              <a:off x="571472" y="3404794"/>
              <a:ext cx="2088232" cy="309958"/>
            </a:xfrm>
            <a:prstGeom prst="rect">
              <a:avLst/>
            </a:prstGeom>
            <a:noFill/>
            <a:ln w="9525">
              <a:noFill/>
              <a:miter lim="800000"/>
              <a:headEnd/>
              <a:tailEnd/>
            </a:ln>
            <a:effectLst/>
          </p:spPr>
          <p:txBody>
            <a:bodyPr wrap="square" lIns="90000" tIns="46800" rIns="90000" bIns="46800">
              <a:spAutoFit/>
            </a:bodyPr>
            <a:lstStyle/>
            <a:p>
              <a:pPr algn="ctr"/>
              <a:r>
                <a:rPr lang="en-GB" sz="1400" b="1" dirty="0">
                  <a:solidFill>
                    <a:schemeClr val="bg1"/>
                  </a:solidFill>
                  <a:latin typeface="Comic Sans MS" pitchFamily="66" charset="0"/>
                </a:rPr>
                <a:t>27 </a:t>
              </a:r>
              <a:r>
                <a:rPr lang="en-GB" sz="1400" b="1" dirty="0" smtClean="0">
                  <a:solidFill>
                    <a:schemeClr val="bg1"/>
                  </a:solidFill>
                  <a:latin typeface="Comic Sans MS" pitchFamily="66" charset="0"/>
                </a:rPr>
                <a:t>genes</a:t>
              </a:r>
              <a:endParaRPr lang="en-GB" sz="1400" b="1" dirty="0">
                <a:solidFill>
                  <a:schemeClr val="bg1"/>
                </a:solidFill>
                <a:latin typeface="Comic Sans MS" pitchFamily="66" charset="0"/>
              </a:endParaRPr>
            </a:p>
          </p:txBody>
        </p:sp>
        <p:grpSp>
          <p:nvGrpSpPr>
            <p:cNvPr id="27" name="Group 26"/>
            <p:cNvGrpSpPr/>
            <p:nvPr/>
          </p:nvGrpSpPr>
          <p:grpSpPr>
            <a:xfrm>
              <a:off x="-104895" y="1085291"/>
              <a:ext cx="2476931" cy="5701295"/>
              <a:chOff x="-104895" y="1085291"/>
              <a:chExt cx="2476931" cy="5701295"/>
            </a:xfrm>
          </p:grpSpPr>
          <p:pic>
            <p:nvPicPr>
              <p:cNvPr id="43" name="Picture 74" descr="C:\My Documents\My Pictures\030619cover.jpg"/>
              <p:cNvPicPr>
                <a:picLocks noChangeAspect="1" noChangeArrowheads="1"/>
              </p:cNvPicPr>
              <p:nvPr/>
            </p:nvPicPr>
            <p:blipFill>
              <a:blip r:embed="rId5" cstate="print"/>
              <a:srcRect/>
              <a:stretch>
                <a:fillRect/>
              </a:stretch>
            </p:blipFill>
            <p:spPr bwMode="auto">
              <a:xfrm>
                <a:off x="179512" y="4000504"/>
                <a:ext cx="1888623" cy="2246769"/>
              </a:xfrm>
              <a:prstGeom prst="rect">
                <a:avLst/>
              </a:prstGeom>
              <a:noFill/>
            </p:spPr>
          </p:pic>
          <p:grpSp>
            <p:nvGrpSpPr>
              <p:cNvPr id="23" name="Group 22"/>
              <p:cNvGrpSpPr/>
              <p:nvPr/>
            </p:nvGrpSpPr>
            <p:grpSpPr>
              <a:xfrm>
                <a:off x="-104895" y="1085291"/>
                <a:ext cx="2228623" cy="2629461"/>
                <a:chOff x="-104895" y="1085291"/>
                <a:chExt cx="2228623" cy="2629461"/>
              </a:xfrm>
            </p:grpSpPr>
            <p:pic>
              <p:nvPicPr>
                <p:cNvPr id="5" name="Picture 5" descr="ynature"/>
                <p:cNvPicPr>
                  <a:picLocks noChangeAspect="1" noChangeArrowheads="1"/>
                </p:cNvPicPr>
                <p:nvPr/>
              </p:nvPicPr>
              <p:blipFill>
                <a:blip r:embed="rId6" cstate="print"/>
                <a:srcRect/>
                <a:stretch>
                  <a:fillRect/>
                </a:stretch>
              </p:blipFill>
              <p:spPr bwMode="auto">
                <a:xfrm>
                  <a:off x="179513" y="1085291"/>
                  <a:ext cx="1944215" cy="2629461"/>
                </a:xfrm>
                <a:prstGeom prst="rect">
                  <a:avLst/>
                </a:prstGeom>
                <a:noFill/>
              </p:spPr>
            </p:pic>
            <p:sp>
              <p:nvSpPr>
                <p:cNvPr id="8" name="Text Box 8"/>
                <p:cNvSpPr txBox="1">
                  <a:spLocks noChangeArrowheads="1"/>
                </p:cNvSpPr>
                <p:nvPr/>
              </p:nvSpPr>
              <p:spPr bwMode="auto">
                <a:xfrm>
                  <a:off x="642910" y="2285992"/>
                  <a:ext cx="606425" cy="307777"/>
                </a:xfrm>
                <a:prstGeom prst="rect">
                  <a:avLst/>
                </a:prstGeom>
                <a:noFill/>
                <a:ln w="12700" cap="sq">
                  <a:noFill/>
                  <a:miter lim="800000"/>
                  <a:headEnd type="none" w="sm" len="sm"/>
                  <a:tailEnd type="none" w="sm" len="sm"/>
                </a:ln>
                <a:effectLst/>
              </p:spPr>
              <p:txBody>
                <a:bodyPr>
                  <a:spAutoFit/>
                </a:bodyPr>
                <a:lstStyle/>
                <a:p>
                  <a:pPr algn="ctr">
                    <a:spcBef>
                      <a:spcPct val="50000"/>
                    </a:spcBef>
                  </a:pPr>
                  <a:r>
                    <a:rPr lang="en-GB" sz="1400" b="1" dirty="0">
                      <a:effectLst>
                        <a:outerShdw blurRad="38100" dist="38100" dir="2700000" algn="tl">
                          <a:srgbClr val="000000"/>
                        </a:outerShdw>
                      </a:effectLst>
                      <a:latin typeface="Albertus Extra Bold" pitchFamily="34" charset="0"/>
                    </a:rPr>
                    <a:t>X</a:t>
                  </a:r>
                  <a:endParaRPr lang="en-GB" sz="1400" b="1" dirty="0">
                    <a:latin typeface="Albertus Extra Bold" pitchFamily="34" charset="0"/>
                  </a:endParaRPr>
                </a:p>
              </p:txBody>
            </p:sp>
            <p:sp>
              <p:nvSpPr>
                <p:cNvPr id="9" name="Text Box 9"/>
                <p:cNvSpPr txBox="1">
                  <a:spLocks noChangeArrowheads="1"/>
                </p:cNvSpPr>
                <p:nvPr/>
              </p:nvSpPr>
              <p:spPr bwMode="auto">
                <a:xfrm>
                  <a:off x="1214414" y="2786058"/>
                  <a:ext cx="644525" cy="307777"/>
                </a:xfrm>
                <a:prstGeom prst="rect">
                  <a:avLst/>
                </a:prstGeom>
                <a:noFill/>
                <a:ln w="12700" cap="sq">
                  <a:noFill/>
                  <a:miter lim="800000"/>
                  <a:headEnd type="none" w="sm" len="sm"/>
                  <a:tailEnd type="none" w="sm" len="sm"/>
                </a:ln>
                <a:effectLst/>
              </p:spPr>
              <p:txBody>
                <a:bodyPr>
                  <a:spAutoFit/>
                </a:bodyPr>
                <a:lstStyle/>
                <a:p>
                  <a:pPr algn="ctr">
                    <a:spcBef>
                      <a:spcPct val="50000"/>
                    </a:spcBef>
                  </a:pPr>
                  <a:r>
                    <a:rPr lang="en-GB" sz="1400" b="1" dirty="0">
                      <a:effectLst>
                        <a:outerShdw blurRad="38100" dist="38100" dir="2700000" algn="tl">
                          <a:srgbClr val="000000"/>
                        </a:outerShdw>
                      </a:effectLst>
                      <a:latin typeface="Albertus Extra Bold" pitchFamily="34" charset="0"/>
                    </a:rPr>
                    <a:t>Y</a:t>
                  </a:r>
                  <a:endParaRPr lang="en-GB" sz="1400" b="1" dirty="0">
                    <a:latin typeface="Albertus Extra Bold" pitchFamily="34" charset="0"/>
                  </a:endParaRPr>
                </a:p>
              </p:txBody>
            </p:sp>
            <p:sp>
              <p:nvSpPr>
                <p:cNvPr id="10" name="Text Box 10"/>
                <p:cNvSpPr txBox="1">
                  <a:spLocks noChangeArrowheads="1"/>
                </p:cNvSpPr>
                <p:nvPr/>
              </p:nvSpPr>
              <p:spPr bwMode="auto">
                <a:xfrm>
                  <a:off x="-104895" y="3214686"/>
                  <a:ext cx="1676499" cy="309958"/>
                </a:xfrm>
                <a:prstGeom prst="rect">
                  <a:avLst/>
                </a:prstGeom>
                <a:noFill/>
                <a:ln w="9525">
                  <a:noFill/>
                  <a:miter lim="800000"/>
                  <a:headEnd/>
                  <a:tailEnd/>
                </a:ln>
                <a:effectLst/>
              </p:spPr>
              <p:txBody>
                <a:bodyPr wrap="square" lIns="90000" tIns="46800" rIns="90000" bIns="46800">
                  <a:spAutoFit/>
                </a:bodyPr>
                <a:lstStyle/>
                <a:p>
                  <a:pPr algn="ctr"/>
                  <a:r>
                    <a:rPr lang="en-GB" sz="1400" b="1" dirty="0">
                      <a:solidFill>
                        <a:schemeClr val="bg1"/>
                      </a:solidFill>
                      <a:latin typeface="Comic Sans MS" pitchFamily="66" charset="0"/>
                    </a:rPr>
                    <a:t>4000 </a:t>
                  </a:r>
                  <a:r>
                    <a:rPr lang="en-GB" sz="1400" b="1" dirty="0" smtClean="0">
                      <a:solidFill>
                        <a:schemeClr val="bg1"/>
                      </a:solidFill>
                      <a:latin typeface="Comic Sans MS" pitchFamily="66" charset="0"/>
                    </a:rPr>
                    <a:t>genes</a:t>
                  </a:r>
                  <a:endParaRPr lang="en-GB" sz="1400" b="1" dirty="0">
                    <a:solidFill>
                      <a:schemeClr val="bg1"/>
                    </a:solidFill>
                    <a:latin typeface="Comic Sans MS" pitchFamily="66" charset="0"/>
                  </a:endParaRPr>
                </a:p>
              </p:txBody>
            </p:sp>
            <p:sp>
              <p:nvSpPr>
                <p:cNvPr id="4" name="TextBox 3"/>
                <p:cNvSpPr txBox="1"/>
                <p:nvPr/>
              </p:nvSpPr>
              <p:spPr>
                <a:xfrm>
                  <a:off x="214282" y="1142984"/>
                  <a:ext cx="1888622" cy="307777"/>
                </a:xfrm>
                <a:prstGeom prst="rect">
                  <a:avLst/>
                </a:prstGeom>
                <a:noFill/>
              </p:spPr>
              <p:txBody>
                <a:bodyPr wrap="square" rtlCol="0">
                  <a:spAutoFit/>
                </a:bodyPr>
                <a:lstStyle/>
                <a:p>
                  <a:r>
                    <a:rPr lang="en-GB" sz="1400" b="1" dirty="0" smtClean="0">
                      <a:solidFill>
                        <a:schemeClr val="bg1"/>
                      </a:solidFill>
                      <a:latin typeface="Comic Sans MS" pitchFamily="66" charset="0"/>
                    </a:rPr>
                    <a:t>Resolution 1:10000</a:t>
                  </a:r>
                  <a:endParaRPr lang="en-GB" sz="1400" b="1" dirty="0">
                    <a:solidFill>
                      <a:schemeClr val="bg1"/>
                    </a:solidFill>
                    <a:latin typeface="Comic Sans MS" pitchFamily="66" charset="0"/>
                  </a:endParaRPr>
                </a:p>
              </p:txBody>
            </p:sp>
          </p:grpSp>
          <p:sp>
            <p:nvSpPr>
              <p:cNvPr id="26" name="Rectangle 25"/>
              <p:cNvSpPr/>
              <p:nvPr/>
            </p:nvSpPr>
            <p:spPr>
              <a:xfrm>
                <a:off x="71406" y="6509587"/>
                <a:ext cx="2300630" cy="276999"/>
              </a:xfrm>
              <a:prstGeom prst="rect">
                <a:avLst/>
              </a:prstGeom>
            </p:spPr>
            <p:txBody>
              <a:bodyPr wrap="none">
                <a:spAutoFit/>
              </a:bodyPr>
              <a:lstStyle/>
              <a:p>
                <a:r>
                  <a:rPr lang="pl-PL" sz="1200" b="1" dirty="0" smtClean="0">
                    <a:latin typeface="Comic Sans MS" pitchFamily="66" charset="0"/>
                  </a:rPr>
                  <a:t>Nature 2003;423:825-837</a:t>
                </a:r>
                <a:r>
                  <a:rPr lang="en-GB" sz="1200" b="1" dirty="0" smtClean="0">
                    <a:latin typeface="Comic Sans MS" pitchFamily="66" charset="0"/>
                  </a:rPr>
                  <a:t>.</a:t>
                </a:r>
                <a:endParaRPr lang="en-GB" sz="1200" dirty="0"/>
              </a:p>
            </p:txBody>
          </p:sp>
        </p:grpSp>
        <p:sp>
          <p:nvSpPr>
            <p:cNvPr id="32" name="Text Box 10"/>
            <p:cNvSpPr txBox="1">
              <a:spLocks noChangeArrowheads="1"/>
            </p:cNvSpPr>
            <p:nvPr/>
          </p:nvSpPr>
          <p:spPr bwMode="auto">
            <a:xfrm>
              <a:off x="823799" y="3429000"/>
              <a:ext cx="1676499" cy="309958"/>
            </a:xfrm>
            <a:prstGeom prst="rect">
              <a:avLst/>
            </a:prstGeom>
            <a:noFill/>
            <a:ln w="9525">
              <a:noFill/>
              <a:miter lim="800000"/>
              <a:headEnd/>
              <a:tailEnd/>
            </a:ln>
            <a:effectLst/>
          </p:spPr>
          <p:txBody>
            <a:bodyPr wrap="square" lIns="90000" tIns="46800" rIns="90000" bIns="46800">
              <a:spAutoFit/>
            </a:bodyPr>
            <a:lstStyle/>
            <a:p>
              <a:pPr algn="ctr"/>
              <a:r>
                <a:rPr lang="en-GB" sz="1400" b="1" dirty="0" smtClean="0">
                  <a:solidFill>
                    <a:schemeClr val="bg1"/>
                  </a:solidFill>
                  <a:latin typeface="Comic Sans MS" pitchFamily="66" charset="0"/>
                </a:rPr>
                <a:t>200 genes</a:t>
              </a:r>
              <a:endParaRPr lang="en-GB" sz="1400" b="1" dirty="0">
                <a:solidFill>
                  <a:schemeClr val="bg1"/>
                </a:solidFill>
                <a:latin typeface="Comic Sans MS" pitchFamily="66" charset="0"/>
              </a:endParaRPr>
            </a:p>
          </p:txBody>
        </p:sp>
      </p:grpSp>
    </p:spTree>
    <p:extLst>
      <p:ext uri="{BB962C8B-B14F-4D97-AF65-F5344CB8AC3E}">
        <p14:creationId xmlns:p14="http://schemas.microsoft.com/office/powerpoint/2010/main" xmlns="" val="1438882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linds(horizontal)">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blinds(horizontal)">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blinds(horizontal)">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blinds(horizontal)">
                                      <p:cBhvr>
                                        <p:cTn id="2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g one take two"/>
          <p:cNvPicPr/>
          <p:nvPr/>
        </p:nvPicPr>
        <p:blipFill>
          <a:blip r:embed="rId3" cstate="print"/>
          <a:srcRect/>
          <a:stretch>
            <a:fillRect/>
          </a:stretch>
        </p:blipFill>
        <p:spPr bwMode="auto">
          <a:xfrm>
            <a:off x="72008" y="1268760"/>
            <a:ext cx="8892480" cy="5229225"/>
          </a:xfrm>
          <a:prstGeom prst="rect">
            <a:avLst/>
          </a:prstGeom>
          <a:noFill/>
          <a:ln w="9525">
            <a:noFill/>
            <a:miter lim="800000"/>
            <a:headEnd/>
            <a:tailEnd/>
          </a:ln>
        </p:spPr>
      </p:pic>
      <p:sp>
        <p:nvSpPr>
          <p:cNvPr id="28673" name="Rectangle 1"/>
          <p:cNvSpPr>
            <a:spLocks noChangeArrowheads="1"/>
          </p:cNvSpPr>
          <p:nvPr/>
        </p:nvSpPr>
        <p:spPr bwMode="auto">
          <a:xfrm>
            <a:off x="323528" y="358498"/>
            <a:ext cx="8568952"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2800" b="1" dirty="0" smtClean="0">
                <a:solidFill>
                  <a:schemeClr val="accent4">
                    <a:lumMod val="75000"/>
                  </a:schemeClr>
                </a:solidFill>
                <a:latin typeface="Gill Sans"/>
                <a:ea typeface="Times New Roman" pitchFamily="18" charset="0"/>
                <a:cs typeface="Gill Sans"/>
              </a:rPr>
              <a:t>Ancestry of </a:t>
            </a:r>
            <a:r>
              <a:rPr kumimoji="0" lang="en-US" sz="2800" b="1" i="0" u="none" strike="noStrike" cap="none" normalizeH="0" baseline="0" dirty="0" smtClean="0">
                <a:ln>
                  <a:noFill/>
                </a:ln>
                <a:solidFill>
                  <a:schemeClr val="accent4">
                    <a:lumMod val="75000"/>
                  </a:schemeClr>
                </a:solidFill>
                <a:effectLst/>
                <a:latin typeface="Gill Sans"/>
                <a:ea typeface="Times New Roman" pitchFamily="18" charset="0"/>
                <a:cs typeface="Gill Sans"/>
              </a:rPr>
              <a:t>Y chromosome haplogroups</a:t>
            </a:r>
            <a:endParaRPr kumimoji="0" lang="en-US" sz="2800" b="1" i="0" u="none" strike="noStrike" cap="none" normalizeH="0" baseline="0" dirty="0" smtClean="0">
              <a:ln>
                <a:noFill/>
              </a:ln>
              <a:solidFill>
                <a:schemeClr val="accent4">
                  <a:lumMod val="75000"/>
                </a:schemeClr>
              </a:solidFill>
              <a:effectLst/>
              <a:latin typeface="Gill Sans"/>
              <a:cs typeface="Gill Sans"/>
            </a:endParaRPr>
          </a:p>
        </p:txBody>
      </p:sp>
      <p:pic>
        <p:nvPicPr>
          <p:cNvPr id="62467"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2190" y="188640"/>
            <a:ext cx="3638550" cy="4314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Rectangle 1"/>
          <p:cNvSpPr/>
          <p:nvPr/>
        </p:nvSpPr>
        <p:spPr>
          <a:xfrm>
            <a:off x="142190" y="6493294"/>
            <a:ext cx="4572000" cy="276999"/>
          </a:xfrm>
          <a:prstGeom prst="rect">
            <a:avLst/>
          </a:prstGeom>
        </p:spPr>
        <p:txBody>
          <a:bodyPr>
            <a:spAutoFit/>
          </a:bodyPr>
          <a:lstStyle/>
          <a:p>
            <a:r>
              <a:rPr lang="en-GB" sz="1200" b="1" dirty="0">
                <a:latin typeface="Comic Sans MS" pitchFamily="66" charset="0"/>
              </a:rPr>
              <a:t>Current </a:t>
            </a:r>
            <a:r>
              <a:rPr lang="en-GB" sz="1200" b="1" dirty="0" smtClean="0">
                <a:latin typeface="Comic Sans MS" pitchFamily="66" charset="0"/>
              </a:rPr>
              <a:t>Biology 2003;13:979–984.</a:t>
            </a:r>
            <a:endParaRPr lang="en-GB" sz="1200" dirty="0">
              <a:latin typeface="Comic Sans MS" pitchFamily="66" charset="0"/>
            </a:endParaRPr>
          </a:p>
        </p:txBody>
      </p:sp>
      <p:sp>
        <p:nvSpPr>
          <p:cNvPr id="3" name="Rectangle 2"/>
          <p:cNvSpPr/>
          <p:nvPr/>
        </p:nvSpPr>
        <p:spPr>
          <a:xfrm>
            <a:off x="142190" y="5301208"/>
            <a:ext cx="8822298" cy="93610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Haplogroups have </a:t>
            </a:r>
            <a:r>
              <a:rPr lang="en-US" dirty="0"/>
              <a:t>the same single nucleotide polymorphism (SNP) mutation</a:t>
            </a:r>
            <a:r>
              <a:rPr lang="en-US" dirty="0" smtClean="0"/>
              <a:t> in a haplotype and share </a:t>
            </a:r>
            <a:r>
              <a:rPr lang="en-US" dirty="0"/>
              <a:t>a common </a:t>
            </a:r>
            <a:r>
              <a:rPr lang="en-US" dirty="0" smtClean="0"/>
              <a:t>ancestor</a:t>
            </a:r>
            <a:endParaRPr lang="en-US" dirty="0"/>
          </a:p>
        </p:txBody>
      </p:sp>
    </p:spTree>
    <p:extLst>
      <p:ext uri="{BB962C8B-B14F-4D97-AF65-F5344CB8AC3E}">
        <p14:creationId xmlns:p14="http://schemas.microsoft.com/office/powerpoint/2010/main" xmlns="" val="596034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2467"/>
                                        </p:tgtEl>
                                        <p:attrNameLst>
                                          <p:attrName>style.visibility</p:attrName>
                                        </p:attrNameLst>
                                      </p:cBhvr>
                                      <p:to>
                                        <p:strVal val="visible"/>
                                      </p:to>
                                    </p:set>
                                    <p:anim calcmode="lin" valueType="num">
                                      <p:cBhvr>
                                        <p:cTn id="7" dur="500" fill="hold"/>
                                        <p:tgtEl>
                                          <p:spTgt spid="62467"/>
                                        </p:tgtEl>
                                        <p:attrNameLst>
                                          <p:attrName>ppt_w</p:attrName>
                                        </p:attrNameLst>
                                      </p:cBhvr>
                                      <p:tavLst>
                                        <p:tav tm="0">
                                          <p:val>
                                            <p:fltVal val="0"/>
                                          </p:val>
                                        </p:tav>
                                        <p:tav tm="100000">
                                          <p:val>
                                            <p:strVal val="#ppt_w"/>
                                          </p:val>
                                        </p:tav>
                                      </p:tavLst>
                                    </p:anim>
                                    <p:anim calcmode="lin" valueType="num">
                                      <p:cBhvr>
                                        <p:cTn id="8" dur="500" fill="hold"/>
                                        <p:tgtEl>
                                          <p:spTgt spid="62467"/>
                                        </p:tgtEl>
                                        <p:attrNameLst>
                                          <p:attrName>ppt_h</p:attrName>
                                        </p:attrNameLst>
                                      </p:cBhvr>
                                      <p:tavLst>
                                        <p:tav tm="0">
                                          <p:val>
                                            <p:fltVal val="0"/>
                                          </p:val>
                                        </p:tav>
                                        <p:tav tm="100000">
                                          <p:val>
                                            <p:strVal val="#ppt_h"/>
                                          </p:val>
                                        </p:tav>
                                      </p:tavLst>
                                    </p:anim>
                                    <p:animEffect transition="in" filter="fade">
                                      <p:cBhvr>
                                        <p:cTn id="9" dur="500"/>
                                        <p:tgtEl>
                                          <p:spTgt spid="62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3"/>
                </a:solidFill>
              </a:rPr>
              <a:t>The Y chromosome and Stroke</a:t>
            </a:r>
            <a:endParaRPr lang="en-US" b="1" dirty="0">
              <a:solidFill>
                <a:schemeClr val="accent3"/>
              </a:solidFill>
            </a:endParaRPr>
          </a:p>
        </p:txBody>
      </p:sp>
      <p:pic>
        <p:nvPicPr>
          <p:cNvPr id="4" name="Picture 3"/>
          <p:cNvPicPr>
            <a:picLocks noChangeAspect="1"/>
          </p:cNvPicPr>
          <p:nvPr/>
        </p:nvPicPr>
        <p:blipFill>
          <a:blip r:embed="rId2" cstate="print"/>
          <a:stretch>
            <a:fillRect/>
          </a:stretch>
        </p:blipFill>
        <p:spPr>
          <a:xfrm>
            <a:off x="1715453" y="4581128"/>
            <a:ext cx="7079541" cy="1728533"/>
          </a:xfrm>
          <a:prstGeom prst="rect">
            <a:avLst/>
          </a:prstGeom>
        </p:spPr>
      </p:pic>
      <p:sp>
        <p:nvSpPr>
          <p:cNvPr id="5" name="TextBox 4"/>
          <p:cNvSpPr txBox="1"/>
          <p:nvPr/>
        </p:nvSpPr>
        <p:spPr>
          <a:xfrm>
            <a:off x="179512" y="1844824"/>
            <a:ext cx="8426344" cy="2677656"/>
          </a:xfrm>
          <a:prstGeom prst="rect">
            <a:avLst/>
          </a:prstGeom>
          <a:noFill/>
        </p:spPr>
        <p:txBody>
          <a:bodyPr wrap="square" rtlCol="0">
            <a:spAutoFit/>
          </a:bodyPr>
          <a:lstStyle/>
          <a:p>
            <a:pPr marL="342900" indent="-342900" algn="ctr">
              <a:buFont typeface="Arial"/>
              <a:buChar char="•"/>
            </a:pPr>
            <a:r>
              <a:rPr lang="en-AU" sz="2400" b="1" dirty="0">
                <a:solidFill>
                  <a:srgbClr val="FFFFFF"/>
                </a:solidFill>
                <a:latin typeface="Gill Sans"/>
                <a:cs typeface="Gill Sans"/>
              </a:rPr>
              <a:t>Carriers of haplogroup I had an approximately 50% higher age-adjusted risk of </a:t>
            </a:r>
            <a:r>
              <a:rPr lang="en-AU" sz="2400" b="1" dirty="0" smtClean="0">
                <a:solidFill>
                  <a:srgbClr val="FFFFFF"/>
                </a:solidFill>
                <a:latin typeface="Gill Sans"/>
                <a:cs typeface="Gill Sans"/>
              </a:rPr>
              <a:t>CAD</a:t>
            </a:r>
            <a:endParaRPr lang="en-US" sz="2400" b="1" dirty="0">
              <a:solidFill>
                <a:srgbClr val="FFFFFF"/>
              </a:solidFill>
              <a:latin typeface="Gill Sans"/>
              <a:cs typeface="Gill Sans"/>
            </a:endParaRPr>
          </a:p>
          <a:p>
            <a:pPr marL="342900" indent="-342900" algn="ctr">
              <a:buFont typeface="Arial"/>
              <a:buChar char="•"/>
            </a:pPr>
            <a:r>
              <a:rPr lang="en-US" sz="2400" b="1" dirty="0" smtClean="0">
                <a:solidFill>
                  <a:srgbClr val="FFFFFF"/>
                </a:solidFill>
                <a:latin typeface="Gill Sans"/>
                <a:cs typeface="Gill Sans"/>
              </a:rPr>
              <a:t> </a:t>
            </a:r>
          </a:p>
          <a:p>
            <a:pPr marL="342900" indent="-342900" algn="ctr">
              <a:buFont typeface="Arial"/>
              <a:buChar char="•"/>
            </a:pPr>
            <a:r>
              <a:rPr lang="en-US" sz="2400" b="1" dirty="0">
                <a:solidFill>
                  <a:srgbClr val="FFFFFF"/>
                </a:solidFill>
              </a:rPr>
              <a:t>Seven genes on the Y chromosome were differentially expressed in males with ischemic stroke</a:t>
            </a:r>
          </a:p>
          <a:p>
            <a:pPr algn="ctr"/>
            <a:endParaRPr lang="en-US" sz="2400" b="1" dirty="0">
              <a:solidFill>
                <a:srgbClr val="FFFFFF"/>
              </a:solidFill>
              <a:latin typeface="Gill Sans"/>
              <a:cs typeface="Gill Sans"/>
            </a:endParaRPr>
          </a:p>
          <a:p>
            <a:endParaRPr lang="en-US" sz="2400" b="1" dirty="0">
              <a:solidFill>
                <a:srgbClr val="FFFFFF"/>
              </a:solidFill>
            </a:endParaRPr>
          </a:p>
        </p:txBody>
      </p:sp>
      <p:sp>
        <p:nvSpPr>
          <p:cNvPr id="6" name="TextBox 5"/>
          <p:cNvSpPr txBox="1"/>
          <p:nvPr/>
        </p:nvSpPr>
        <p:spPr>
          <a:xfrm>
            <a:off x="5724128" y="6309320"/>
            <a:ext cx="2976408" cy="369332"/>
          </a:xfrm>
          <a:prstGeom prst="rect">
            <a:avLst/>
          </a:prstGeom>
          <a:noFill/>
        </p:spPr>
        <p:txBody>
          <a:bodyPr wrap="none" rtlCol="0">
            <a:spAutoFit/>
          </a:bodyPr>
          <a:lstStyle/>
          <a:p>
            <a:r>
              <a:rPr lang="en-US" dirty="0" smtClean="0">
                <a:solidFill>
                  <a:srgbClr val="FFFFFF"/>
                </a:solidFill>
              </a:rPr>
              <a:t>Charchar et al Lancet 2012</a:t>
            </a:r>
            <a:endParaRPr lang="en-US" dirty="0">
              <a:solidFill>
                <a:srgbClr val="FFFFFF"/>
              </a:solidFill>
            </a:endParaRPr>
          </a:p>
        </p:txBody>
      </p:sp>
    </p:spTree>
    <p:extLst>
      <p:ext uri="{BB962C8B-B14F-4D97-AF65-F5344CB8AC3E}">
        <p14:creationId xmlns:p14="http://schemas.microsoft.com/office/powerpoint/2010/main" xmlns="" val="34439790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pPr algn="ctr"/>
            <a:r>
              <a:rPr lang="en-AU" b="1" dirty="0" smtClean="0">
                <a:solidFill>
                  <a:srgbClr val="13552B"/>
                </a:solidFill>
              </a:rPr>
              <a:t>Summary</a:t>
            </a:r>
            <a:endParaRPr lang="en-GB" b="1" dirty="0">
              <a:solidFill>
                <a:srgbClr val="13552B"/>
              </a:solidFill>
            </a:endParaRPr>
          </a:p>
        </p:txBody>
      </p:sp>
      <p:sp>
        <p:nvSpPr>
          <p:cNvPr id="3" name="Content Placeholder 2"/>
          <p:cNvSpPr>
            <a:spLocks noGrp="1"/>
          </p:cNvSpPr>
          <p:nvPr>
            <p:ph idx="1"/>
          </p:nvPr>
        </p:nvSpPr>
        <p:spPr>
          <a:xfrm>
            <a:off x="107504" y="1124744"/>
            <a:ext cx="9036496" cy="3921299"/>
          </a:xfrm>
        </p:spPr>
        <p:txBody>
          <a:bodyPr>
            <a:noAutofit/>
          </a:bodyPr>
          <a:lstStyle/>
          <a:p>
            <a:pPr marL="342900" indent="-342900">
              <a:buFont typeface="Arial" panose="020B0604020202020204" pitchFamily="34" charset="0"/>
              <a:buChar char="•"/>
            </a:pPr>
            <a:r>
              <a:rPr lang="en-AU" sz="3600" dirty="0" smtClean="0"/>
              <a:t>The new genetic biomarkers come in many forms</a:t>
            </a:r>
          </a:p>
          <a:p>
            <a:pPr marL="638175" lvl="1" indent="-342900">
              <a:buFont typeface="Arial" panose="020B0604020202020204" pitchFamily="34" charset="0"/>
              <a:buChar char="•"/>
            </a:pPr>
            <a:endParaRPr lang="en-AU" sz="3200" dirty="0" smtClean="0"/>
          </a:p>
          <a:p>
            <a:pPr marL="638175" lvl="1" indent="-342900">
              <a:buFont typeface="Arial" panose="020B0604020202020204" pitchFamily="34" charset="0"/>
              <a:buChar char="•"/>
            </a:pPr>
            <a:r>
              <a:rPr lang="en-AU" sz="3200" dirty="0" smtClean="0"/>
              <a:t>SNP</a:t>
            </a:r>
          </a:p>
          <a:p>
            <a:pPr marL="638175" lvl="1" indent="-342900">
              <a:buFont typeface="Arial" panose="020B0604020202020204" pitchFamily="34" charset="0"/>
              <a:buChar char="•"/>
            </a:pPr>
            <a:r>
              <a:rPr lang="en-AU" sz="3200" dirty="0" smtClean="0"/>
              <a:t>CNV</a:t>
            </a:r>
          </a:p>
          <a:p>
            <a:pPr marL="638175" lvl="1" indent="-342900">
              <a:buFont typeface="Arial" panose="020B0604020202020204" pitchFamily="34" charset="0"/>
              <a:buChar char="•"/>
            </a:pPr>
            <a:r>
              <a:rPr lang="en-AU" sz="3200" dirty="0" smtClean="0"/>
              <a:t>microRNA	</a:t>
            </a:r>
          </a:p>
          <a:p>
            <a:pPr marL="638175" lvl="1" indent="-342900">
              <a:buFont typeface="Arial" panose="020B0604020202020204" pitchFamily="34" charset="0"/>
              <a:buChar char="•"/>
            </a:pPr>
            <a:r>
              <a:rPr lang="en-AU" sz="3200" dirty="0" smtClean="0"/>
              <a:t>Non-coding RNA</a:t>
            </a:r>
          </a:p>
          <a:p>
            <a:pPr marL="295275" lvl="1" indent="0">
              <a:buNone/>
            </a:pPr>
            <a:endParaRPr lang="en-AU" sz="3200" dirty="0" smtClean="0"/>
          </a:p>
          <a:p>
            <a:pPr marL="342900" indent="-342900">
              <a:buFont typeface="Arial" panose="020B0604020202020204" pitchFamily="34" charset="0"/>
              <a:buChar char="•"/>
            </a:pPr>
            <a:endParaRPr lang="en-GB" sz="3600" dirty="0"/>
          </a:p>
        </p:txBody>
      </p:sp>
      <p:pic>
        <p:nvPicPr>
          <p:cNvPr id="4" name="Picture 3"/>
          <p:cNvPicPr>
            <a:picLocks noChangeAspect="1"/>
          </p:cNvPicPr>
          <p:nvPr/>
        </p:nvPicPr>
        <p:blipFill>
          <a:blip r:embed="rId2" cstate="print"/>
          <a:stretch>
            <a:fillRect/>
          </a:stretch>
        </p:blipFill>
        <p:spPr>
          <a:xfrm>
            <a:off x="4716016" y="2996952"/>
            <a:ext cx="3351839" cy="2104256"/>
          </a:xfrm>
          <a:prstGeom prst="rect">
            <a:avLst/>
          </a:prstGeom>
        </p:spPr>
      </p:pic>
    </p:spTree>
    <p:extLst>
      <p:ext uri="{BB962C8B-B14F-4D97-AF65-F5344CB8AC3E}">
        <p14:creationId xmlns:p14="http://schemas.microsoft.com/office/powerpoint/2010/main" xmlns="" val="29027003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8229600" cy="634082"/>
          </a:xfrm>
        </p:spPr>
        <p:txBody>
          <a:bodyPr>
            <a:normAutofit fontScale="90000"/>
          </a:bodyPr>
          <a:lstStyle/>
          <a:p>
            <a:r>
              <a:rPr lang="en-AU" b="1" dirty="0" smtClean="0">
                <a:solidFill>
                  <a:srgbClr val="13552B"/>
                </a:solidFill>
              </a:rPr>
              <a:t>Acknowledgements</a:t>
            </a:r>
            <a:endParaRPr lang="en-GB" b="1" dirty="0">
              <a:solidFill>
                <a:srgbClr val="13552B"/>
              </a:solidFill>
            </a:endParaRPr>
          </a:p>
        </p:txBody>
      </p:sp>
      <p:pic>
        <p:nvPicPr>
          <p:cNvPr id="5" name="Picture 10" descr="https://encrypted-tbn2.google.com/images?q=tbn:ANd9GcQyXRHxkS_wBVUNU3wAHx3zU8-HrNPTHDCAaSc6bdgQTGXCxnB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43608" y="4797152"/>
            <a:ext cx="2636938" cy="1006963"/>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2" descr="http://individual.utoronto.ca/swee/unimelb.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1520" y="908720"/>
            <a:ext cx="2269864" cy="6316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3" descr="C:\Users\fcoelhomarques\Pictures\work\Leicester.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588224" y="980728"/>
            <a:ext cx="2232248" cy="527798"/>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4" descr="C:\Users\fcoelhomarques\Pictures\work\FedUni2.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131840" y="980728"/>
            <a:ext cx="3143943" cy="576064"/>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p:nvPr/>
        </p:nvSpPr>
        <p:spPr>
          <a:xfrm>
            <a:off x="467544" y="1988840"/>
            <a:ext cx="1791025" cy="369332"/>
          </a:xfrm>
          <a:prstGeom prst="rect">
            <a:avLst/>
          </a:prstGeom>
          <a:noFill/>
        </p:spPr>
        <p:txBody>
          <a:bodyPr wrap="none" rtlCol="0">
            <a:spAutoFit/>
          </a:bodyPr>
          <a:lstStyle/>
          <a:p>
            <a:r>
              <a:rPr lang="en-US" dirty="0" smtClean="0">
                <a:solidFill>
                  <a:srgbClr val="FFFFFF"/>
                </a:solidFill>
              </a:rPr>
              <a:t>Stephen </a:t>
            </a:r>
            <a:r>
              <a:rPr lang="en-US" dirty="0" err="1" smtClean="0">
                <a:solidFill>
                  <a:srgbClr val="FFFFFF"/>
                </a:solidFill>
              </a:rPr>
              <a:t>Harrap</a:t>
            </a:r>
            <a:endParaRPr lang="en-US" dirty="0">
              <a:solidFill>
                <a:srgbClr val="FFFFFF"/>
              </a:solidFill>
            </a:endParaRPr>
          </a:p>
        </p:txBody>
      </p:sp>
      <p:sp>
        <p:nvSpPr>
          <p:cNvPr id="6" name="TextBox 5"/>
          <p:cNvSpPr txBox="1"/>
          <p:nvPr/>
        </p:nvSpPr>
        <p:spPr>
          <a:xfrm>
            <a:off x="3131840" y="1700808"/>
            <a:ext cx="1993454" cy="1200329"/>
          </a:xfrm>
          <a:prstGeom prst="rect">
            <a:avLst/>
          </a:prstGeom>
          <a:noFill/>
        </p:spPr>
        <p:txBody>
          <a:bodyPr wrap="none" rtlCol="0">
            <a:spAutoFit/>
          </a:bodyPr>
          <a:lstStyle/>
          <a:p>
            <a:r>
              <a:rPr lang="en-US" dirty="0" smtClean="0">
                <a:solidFill>
                  <a:srgbClr val="FFFFFF"/>
                </a:solidFill>
              </a:rPr>
              <a:t>Francine Marques</a:t>
            </a:r>
          </a:p>
          <a:p>
            <a:r>
              <a:rPr lang="en-US" dirty="0" smtClean="0">
                <a:solidFill>
                  <a:srgbClr val="FFFFFF"/>
                </a:solidFill>
              </a:rPr>
              <a:t>Priscilla </a:t>
            </a:r>
            <a:r>
              <a:rPr lang="en-US" dirty="0" err="1" smtClean="0">
                <a:solidFill>
                  <a:srgbClr val="FFFFFF"/>
                </a:solidFill>
              </a:rPr>
              <a:t>Prestes</a:t>
            </a:r>
            <a:endParaRPr lang="en-US" dirty="0" smtClean="0">
              <a:solidFill>
                <a:srgbClr val="FFFFFF"/>
              </a:solidFill>
            </a:endParaRPr>
          </a:p>
          <a:p>
            <a:r>
              <a:rPr lang="en-US" dirty="0" err="1" smtClean="0">
                <a:solidFill>
                  <a:srgbClr val="FFFFFF"/>
                </a:solidFill>
              </a:rPr>
              <a:t>Evi</a:t>
            </a:r>
            <a:r>
              <a:rPr lang="en-US" dirty="0" smtClean="0">
                <a:solidFill>
                  <a:srgbClr val="FFFFFF"/>
                </a:solidFill>
              </a:rPr>
              <a:t> </a:t>
            </a:r>
            <a:r>
              <a:rPr lang="en-US" dirty="0" err="1" smtClean="0">
                <a:solidFill>
                  <a:srgbClr val="FFFFFF"/>
                </a:solidFill>
              </a:rPr>
              <a:t>Christiphidou</a:t>
            </a:r>
            <a:endParaRPr lang="en-US" dirty="0" smtClean="0">
              <a:solidFill>
                <a:srgbClr val="FFFFFF"/>
              </a:solidFill>
            </a:endParaRPr>
          </a:p>
          <a:p>
            <a:endParaRPr lang="en-US" dirty="0" smtClean="0">
              <a:solidFill>
                <a:srgbClr val="FFFFFF"/>
              </a:solidFill>
            </a:endParaRPr>
          </a:p>
        </p:txBody>
      </p:sp>
      <p:sp>
        <p:nvSpPr>
          <p:cNvPr id="7" name="TextBox 6"/>
          <p:cNvSpPr txBox="1"/>
          <p:nvPr/>
        </p:nvSpPr>
        <p:spPr>
          <a:xfrm>
            <a:off x="6516216" y="1844824"/>
            <a:ext cx="2244124" cy="923330"/>
          </a:xfrm>
          <a:prstGeom prst="rect">
            <a:avLst/>
          </a:prstGeom>
          <a:noFill/>
        </p:spPr>
        <p:txBody>
          <a:bodyPr wrap="none" rtlCol="0">
            <a:spAutoFit/>
          </a:bodyPr>
          <a:lstStyle/>
          <a:p>
            <a:r>
              <a:rPr lang="en-US" dirty="0" smtClean="0">
                <a:solidFill>
                  <a:srgbClr val="FFFFFF"/>
                </a:solidFill>
              </a:rPr>
              <a:t>Maciej Tomaszewski</a:t>
            </a:r>
          </a:p>
          <a:p>
            <a:r>
              <a:rPr lang="en-US" dirty="0" smtClean="0">
                <a:solidFill>
                  <a:srgbClr val="FFFFFF"/>
                </a:solidFill>
              </a:rPr>
              <a:t>James </a:t>
            </a:r>
            <a:r>
              <a:rPr lang="en-US" dirty="0" err="1" smtClean="0">
                <a:solidFill>
                  <a:srgbClr val="FFFFFF"/>
                </a:solidFill>
              </a:rPr>
              <a:t>Eales</a:t>
            </a:r>
            <a:endParaRPr lang="en-US" dirty="0" smtClean="0">
              <a:solidFill>
                <a:srgbClr val="FFFFFF"/>
              </a:solidFill>
            </a:endParaRPr>
          </a:p>
          <a:p>
            <a:r>
              <a:rPr lang="en-US" dirty="0" err="1" smtClean="0">
                <a:solidFill>
                  <a:srgbClr val="FFFFFF"/>
                </a:solidFill>
              </a:rPr>
              <a:t>Nilesh</a:t>
            </a:r>
            <a:r>
              <a:rPr lang="en-US" dirty="0" smtClean="0">
                <a:solidFill>
                  <a:srgbClr val="FFFFFF"/>
                </a:solidFill>
              </a:rPr>
              <a:t> </a:t>
            </a:r>
            <a:r>
              <a:rPr lang="en-US" dirty="0" err="1" smtClean="0">
                <a:solidFill>
                  <a:srgbClr val="FFFFFF"/>
                </a:solidFill>
              </a:rPr>
              <a:t>samani</a:t>
            </a:r>
            <a:endParaRPr lang="en-US" dirty="0">
              <a:solidFill>
                <a:srgbClr val="FFFFFF"/>
              </a:solidFill>
            </a:endParaRPr>
          </a:p>
        </p:txBody>
      </p:sp>
      <p:pic>
        <p:nvPicPr>
          <p:cNvPr id="12" name="Picture 7" descr="C:\Users\fcoelhomarques\Pictures\work\Erasmus Medical Centre.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732240" y="3573016"/>
            <a:ext cx="1656184" cy="1004717"/>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TextBox 10"/>
          <p:cNvSpPr txBox="1"/>
          <p:nvPr/>
        </p:nvSpPr>
        <p:spPr>
          <a:xfrm>
            <a:off x="6948264" y="4797152"/>
            <a:ext cx="1313180" cy="369332"/>
          </a:xfrm>
          <a:prstGeom prst="rect">
            <a:avLst/>
          </a:prstGeom>
          <a:noFill/>
        </p:spPr>
        <p:txBody>
          <a:bodyPr wrap="none" rtlCol="0">
            <a:spAutoFit/>
          </a:bodyPr>
          <a:lstStyle/>
          <a:p>
            <a:r>
              <a:rPr lang="en-US" dirty="0" smtClean="0">
                <a:solidFill>
                  <a:srgbClr val="FFFFFF"/>
                </a:solidFill>
              </a:rPr>
              <a:t>Jan </a:t>
            </a:r>
            <a:r>
              <a:rPr lang="en-US" dirty="0" err="1" smtClean="0">
                <a:solidFill>
                  <a:srgbClr val="FFFFFF"/>
                </a:solidFill>
              </a:rPr>
              <a:t>Danser</a:t>
            </a:r>
            <a:endParaRPr lang="en-US" dirty="0">
              <a:solidFill>
                <a:srgbClr val="FFFFFF"/>
              </a:solidFill>
            </a:endParaRPr>
          </a:p>
        </p:txBody>
      </p:sp>
      <p:pic>
        <p:nvPicPr>
          <p:cNvPr id="13" name="Picture 12" descr="20130422_113800.jpg"/>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2915816" y="2780928"/>
            <a:ext cx="2579779" cy="1934834"/>
          </a:xfrm>
          <a:prstGeom prst="rect">
            <a:avLst/>
          </a:prstGeom>
        </p:spPr>
      </p:pic>
    </p:spTree>
    <p:extLst>
      <p:ext uri="{BB962C8B-B14F-4D97-AF65-F5344CB8AC3E}">
        <p14:creationId xmlns:p14="http://schemas.microsoft.com/office/powerpoint/2010/main" xmlns="" val="11625553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3568" y="188640"/>
            <a:ext cx="7583487" cy="1044388"/>
          </a:xfrm>
        </p:spPr>
        <p:txBody>
          <a:bodyPr/>
          <a:lstStyle/>
          <a:p>
            <a:pPr algn="ctr"/>
            <a:r>
              <a:rPr lang="en-GB" sz="3200" b="1" dirty="0" smtClean="0">
                <a:solidFill>
                  <a:srgbClr val="13552B"/>
                </a:solidFill>
              </a:rPr>
              <a:t>CNV in Victorian </a:t>
            </a:r>
            <a:r>
              <a:rPr lang="en-GB" sz="3200" b="1" dirty="0">
                <a:solidFill>
                  <a:srgbClr val="13552B"/>
                </a:solidFill>
              </a:rPr>
              <a:t>Family Heart </a:t>
            </a:r>
            <a:r>
              <a:rPr lang="en-GB" sz="3200" b="1" dirty="0" smtClean="0">
                <a:solidFill>
                  <a:srgbClr val="13552B"/>
                </a:solidFill>
              </a:rPr>
              <a:t>Study</a:t>
            </a:r>
            <a:endParaRPr lang="en-GB" sz="3200" b="1" dirty="0">
              <a:solidFill>
                <a:srgbClr val="13552B"/>
              </a:solidFill>
            </a:endParaRPr>
          </a:p>
        </p:txBody>
      </p:sp>
      <p:graphicFrame>
        <p:nvGraphicFramePr>
          <p:cNvPr id="5" name="Table 4"/>
          <p:cNvGraphicFramePr>
            <a:graphicFrameLocks noGrp="1"/>
          </p:cNvGraphicFramePr>
          <p:nvPr>
            <p:extLst>
              <p:ext uri="{D42A27DB-BD31-4B8C-83A1-F6EECF244321}">
                <p14:modId xmlns:p14="http://schemas.microsoft.com/office/powerpoint/2010/main" xmlns="" val="2356417662"/>
              </p:ext>
            </p:extLst>
          </p:nvPr>
        </p:nvGraphicFramePr>
        <p:xfrm>
          <a:off x="755576" y="2204864"/>
          <a:ext cx="7704856" cy="1651000"/>
        </p:xfrm>
        <a:graphic>
          <a:graphicData uri="http://schemas.openxmlformats.org/drawingml/2006/table">
            <a:tbl>
              <a:tblPr firstRow="1" bandRow="1">
                <a:tableStyleId>{93296810-A885-4BE3-A3E7-6D5BEEA58F35}</a:tableStyleId>
              </a:tblPr>
              <a:tblGrid>
                <a:gridCol w="1872208"/>
                <a:gridCol w="2376264"/>
                <a:gridCol w="2448272"/>
                <a:gridCol w="1008112"/>
              </a:tblGrid>
              <a:tr h="370840">
                <a:tc>
                  <a:txBody>
                    <a:bodyPr/>
                    <a:lstStyle/>
                    <a:p>
                      <a:endParaRPr lang="en-GB" dirty="0"/>
                    </a:p>
                  </a:txBody>
                  <a:tcPr/>
                </a:tc>
                <a:tc>
                  <a:txBody>
                    <a:bodyPr/>
                    <a:lstStyle/>
                    <a:p>
                      <a:r>
                        <a:rPr lang="en-AU" dirty="0" smtClean="0">
                          <a:solidFill>
                            <a:schemeClr val="tx1"/>
                          </a:solidFill>
                        </a:rPr>
                        <a:t>Extreme low</a:t>
                      </a:r>
                      <a:r>
                        <a:rPr lang="en-AU" baseline="0" dirty="0" smtClean="0">
                          <a:solidFill>
                            <a:schemeClr val="tx1"/>
                          </a:solidFill>
                        </a:rPr>
                        <a:t> BP (n=92)</a:t>
                      </a:r>
                      <a:endParaRPr lang="en-GB" dirty="0">
                        <a:solidFill>
                          <a:schemeClr val="tx1"/>
                        </a:solidFill>
                      </a:endParaRPr>
                    </a:p>
                  </a:txBody>
                  <a:tcPr/>
                </a:tc>
                <a:tc>
                  <a:txBody>
                    <a:bodyPr/>
                    <a:lstStyle/>
                    <a:p>
                      <a:r>
                        <a:rPr lang="en-AU" dirty="0" smtClean="0">
                          <a:solidFill>
                            <a:schemeClr val="tx1"/>
                          </a:solidFill>
                        </a:rPr>
                        <a:t>Extreme high BP (n=96)</a:t>
                      </a:r>
                      <a:endParaRPr lang="en-GB" dirty="0">
                        <a:solidFill>
                          <a:schemeClr val="tx1"/>
                        </a:solidFill>
                      </a:endParaRPr>
                    </a:p>
                  </a:txBody>
                  <a:tcPr/>
                </a:tc>
                <a:tc>
                  <a:txBody>
                    <a:bodyPr/>
                    <a:lstStyle/>
                    <a:p>
                      <a:r>
                        <a:rPr lang="en-AU" i="1" dirty="0" smtClean="0">
                          <a:solidFill>
                            <a:schemeClr val="tx1"/>
                          </a:solidFill>
                        </a:rPr>
                        <a:t>P </a:t>
                      </a:r>
                      <a:r>
                        <a:rPr lang="en-AU" dirty="0" smtClean="0">
                          <a:solidFill>
                            <a:schemeClr val="tx1"/>
                          </a:solidFill>
                        </a:rPr>
                        <a:t>value</a:t>
                      </a:r>
                      <a:endParaRPr lang="en-GB" dirty="0">
                        <a:solidFill>
                          <a:schemeClr val="tx1"/>
                        </a:solidFill>
                      </a:endParaRPr>
                    </a:p>
                  </a:txBody>
                  <a:tcPr/>
                </a:tc>
              </a:tr>
              <a:tr h="370840">
                <a:tc>
                  <a:txBody>
                    <a:bodyPr/>
                    <a:lstStyle/>
                    <a:p>
                      <a:r>
                        <a:rPr lang="en-AU" dirty="0" err="1" smtClean="0"/>
                        <a:t>SBP</a:t>
                      </a:r>
                      <a:r>
                        <a:rPr lang="en-AU" dirty="0" smtClean="0"/>
                        <a:t> (mean ± SD)</a:t>
                      </a:r>
                      <a:endParaRPr lang="en-GB" dirty="0"/>
                    </a:p>
                  </a:txBody>
                  <a:tcPr/>
                </a:tc>
                <a:tc>
                  <a:txBody>
                    <a:bodyPr/>
                    <a:lstStyle/>
                    <a:p>
                      <a:r>
                        <a:rPr lang="en-AU" dirty="0" smtClean="0">
                          <a:solidFill>
                            <a:schemeClr val="tx1"/>
                          </a:solidFill>
                        </a:rPr>
                        <a:t>98.6 ± 5.2 mmHg</a:t>
                      </a:r>
                      <a:endParaRPr lang="en-GB" dirty="0">
                        <a:solidFill>
                          <a:schemeClr val="tx1"/>
                        </a:solidFill>
                      </a:endParaRPr>
                    </a:p>
                  </a:txBody>
                  <a:tcPr/>
                </a:tc>
                <a:tc>
                  <a:txBody>
                    <a:bodyPr/>
                    <a:lstStyle/>
                    <a:p>
                      <a:r>
                        <a:rPr lang="en-AU" dirty="0" smtClean="0">
                          <a:solidFill>
                            <a:schemeClr val="tx1"/>
                          </a:solidFill>
                        </a:rPr>
                        <a:t>165.9 ± 12.3 mmHg</a:t>
                      </a:r>
                      <a:endParaRPr lang="en-GB" dirty="0">
                        <a:solidFill>
                          <a:schemeClr val="tx1"/>
                        </a:solidFill>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AU" dirty="0" smtClean="0"/>
                        <a:t>&lt;0.001</a:t>
                      </a:r>
                      <a:endParaRPr lang="en-GB" dirty="0" smtClean="0"/>
                    </a:p>
                  </a:txBody>
                  <a:tcPr/>
                </a:tc>
              </a:tr>
              <a:tr h="370840">
                <a:tc>
                  <a:txBody>
                    <a:bodyPr/>
                    <a:lstStyle/>
                    <a:p>
                      <a:r>
                        <a:rPr lang="en-AU" dirty="0" err="1" smtClean="0"/>
                        <a:t>DBP</a:t>
                      </a:r>
                      <a:r>
                        <a:rPr lang="en-AU" baseline="0" dirty="0" smtClean="0"/>
                        <a:t> </a:t>
                      </a:r>
                      <a:r>
                        <a:rPr lang="en-AU" dirty="0" smtClean="0"/>
                        <a:t>(mean ± SD)</a:t>
                      </a:r>
                      <a:endParaRPr lang="en-GB" dirty="0"/>
                    </a:p>
                  </a:txBody>
                  <a:tcPr/>
                </a:tc>
                <a:tc>
                  <a:txBody>
                    <a:bodyPr/>
                    <a:lstStyle/>
                    <a:p>
                      <a:r>
                        <a:rPr lang="en-AU" dirty="0" smtClean="0">
                          <a:solidFill>
                            <a:schemeClr val="tx1"/>
                          </a:solidFill>
                        </a:rPr>
                        <a:t>64.3 ± 7.2 mmHg</a:t>
                      </a:r>
                      <a:endParaRPr lang="en-GB" dirty="0">
                        <a:solidFill>
                          <a:schemeClr val="tx1"/>
                        </a:solidFill>
                      </a:endParaRPr>
                    </a:p>
                  </a:txBody>
                  <a:tcPr/>
                </a:tc>
                <a:tc>
                  <a:txBody>
                    <a:bodyPr/>
                    <a:lstStyle/>
                    <a:p>
                      <a:r>
                        <a:rPr lang="en-AU" dirty="0" smtClean="0">
                          <a:solidFill>
                            <a:schemeClr val="tx1"/>
                          </a:solidFill>
                        </a:rPr>
                        <a:t>94.4 ± 10.8 mmHg</a:t>
                      </a:r>
                      <a:endParaRPr lang="en-GB" dirty="0">
                        <a:solidFill>
                          <a:schemeClr val="tx1"/>
                        </a:solidFill>
                      </a:endParaRPr>
                    </a:p>
                  </a:txBody>
                  <a:tcPr/>
                </a:tc>
                <a:tc>
                  <a:txBody>
                    <a:bodyPr/>
                    <a:lstStyle/>
                    <a:p>
                      <a:r>
                        <a:rPr lang="en-AU" dirty="0" smtClean="0"/>
                        <a:t>&lt;0.001</a:t>
                      </a:r>
                      <a:endParaRPr lang="en-GB" dirty="0"/>
                    </a:p>
                  </a:txBody>
                  <a:tcPr/>
                </a:tc>
              </a:tr>
            </a:tbl>
          </a:graphicData>
        </a:graphic>
      </p:graphicFrame>
      <p:sp>
        <p:nvSpPr>
          <p:cNvPr id="6" name="TextBox 5"/>
          <p:cNvSpPr txBox="1"/>
          <p:nvPr/>
        </p:nvSpPr>
        <p:spPr>
          <a:xfrm>
            <a:off x="395536" y="1700808"/>
            <a:ext cx="9108504" cy="3785652"/>
          </a:xfrm>
          <a:prstGeom prst="rect">
            <a:avLst/>
          </a:prstGeom>
          <a:noFill/>
        </p:spPr>
        <p:txBody>
          <a:bodyPr wrap="square" rtlCol="0">
            <a:spAutoFit/>
          </a:bodyPr>
          <a:lstStyle/>
          <a:p>
            <a:pPr marL="342900" indent="-342900">
              <a:buFont typeface="Arial" pitchFamily="34" charset="0"/>
              <a:buChar char="•"/>
            </a:pPr>
            <a:r>
              <a:rPr lang="en-AU" sz="2400" dirty="0" smtClean="0">
                <a:solidFill>
                  <a:srgbClr val="FFFFFF"/>
                </a:solidFill>
              </a:rPr>
              <a:t>“Power of the extreme” approach</a:t>
            </a:r>
            <a:endParaRPr lang="en-GB" sz="2400" dirty="0" smtClean="0">
              <a:solidFill>
                <a:srgbClr val="FFFFFF"/>
              </a:solidFill>
            </a:endParaRPr>
          </a:p>
          <a:p>
            <a:pPr marL="342900" indent="-342900">
              <a:buFont typeface="Arial" pitchFamily="34" charset="0"/>
              <a:buChar char="•"/>
            </a:pPr>
            <a:endParaRPr lang="en-AU" sz="2400" dirty="0" smtClean="0">
              <a:solidFill>
                <a:srgbClr val="FFFFFF"/>
              </a:solidFill>
            </a:endParaRPr>
          </a:p>
          <a:p>
            <a:pPr marL="342900" indent="-342900">
              <a:buFont typeface="Arial" pitchFamily="34" charset="0"/>
              <a:buChar char="•"/>
            </a:pPr>
            <a:endParaRPr lang="en-AU" sz="2400" dirty="0" smtClean="0">
              <a:solidFill>
                <a:srgbClr val="FFFFFF"/>
              </a:solidFill>
            </a:endParaRPr>
          </a:p>
          <a:p>
            <a:pPr marL="342900" indent="-342900">
              <a:buFont typeface="Arial" pitchFamily="34" charset="0"/>
              <a:buChar char="•"/>
            </a:pPr>
            <a:endParaRPr lang="en-AU" sz="2400" dirty="0">
              <a:solidFill>
                <a:srgbClr val="FFFFFF"/>
              </a:solidFill>
            </a:endParaRPr>
          </a:p>
          <a:p>
            <a:pPr marL="342900" indent="-342900">
              <a:buFont typeface="Arial" pitchFamily="34" charset="0"/>
              <a:buChar char="•"/>
            </a:pPr>
            <a:endParaRPr lang="en-AU" sz="2400" dirty="0" smtClean="0">
              <a:solidFill>
                <a:srgbClr val="FFFFFF"/>
              </a:solidFill>
            </a:endParaRPr>
          </a:p>
          <a:p>
            <a:endParaRPr lang="en-AU" sz="2400" dirty="0">
              <a:solidFill>
                <a:srgbClr val="FFFFFF"/>
              </a:solidFill>
            </a:endParaRPr>
          </a:p>
          <a:p>
            <a:pPr marL="342900" indent="-342900">
              <a:buFont typeface="Arial" pitchFamily="34" charset="0"/>
              <a:buChar char="•"/>
            </a:pPr>
            <a:endParaRPr lang="en-AU" sz="2400" dirty="0" smtClean="0">
              <a:solidFill>
                <a:srgbClr val="FFFFFF"/>
              </a:solidFill>
            </a:endParaRPr>
          </a:p>
          <a:p>
            <a:pPr marL="342900" indent="-342900">
              <a:buFont typeface="Arial" pitchFamily="34" charset="0"/>
              <a:buChar char="•"/>
            </a:pPr>
            <a:r>
              <a:rPr lang="en-AU" sz="2400" dirty="0" smtClean="0">
                <a:solidFill>
                  <a:srgbClr val="FFFFFF"/>
                </a:solidFill>
              </a:rPr>
              <a:t>Heritability </a:t>
            </a:r>
            <a:r>
              <a:rPr lang="en-AU" sz="2400" dirty="0">
                <a:solidFill>
                  <a:srgbClr val="FFFFFF"/>
                </a:solidFill>
              </a:rPr>
              <a:t>of SBP was estimated to be </a:t>
            </a:r>
            <a:r>
              <a:rPr lang="en-AU" sz="2400" dirty="0" smtClean="0">
                <a:solidFill>
                  <a:srgbClr val="FFFFFF"/>
                </a:solidFill>
              </a:rPr>
              <a:t>41</a:t>
            </a:r>
          </a:p>
          <a:p>
            <a:pPr marL="342900" indent="-342900">
              <a:buFont typeface="Arial" pitchFamily="34" charset="0"/>
              <a:buChar char="•"/>
            </a:pPr>
            <a:endParaRPr lang="en-AU" sz="2400" dirty="0">
              <a:solidFill>
                <a:srgbClr val="FFFFFF"/>
              </a:solidFill>
            </a:endParaRPr>
          </a:p>
          <a:p>
            <a:pPr marL="342900" indent="-342900">
              <a:buFont typeface="Arial" pitchFamily="34" charset="0"/>
              <a:buChar char="•"/>
            </a:pPr>
            <a:r>
              <a:rPr lang="en-AU" sz="2400" dirty="0" smtClean="0">
                <a:solidFill>
                  <a:srgbClr val="FFFFFF"/>
                </a:solidFill>
              </a:rPr>
              <a:t>Digital PCR to measure absolute copy number</a:t>
            </a:r>
          </a:p>
        </p:txBody>
      </p:sp>
    </p:spTree>
    <p:extLst>
      <p:ext uri="{BB962C8B-B14F-4D97-AF65-F5344CB8AC3E}">
        <p14:creationId xmlns:p14="http://schemas.microsoft.com/office/powerpoint/2010/main" xmlns="" val="19851097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2008"/>
            <a:ext cx="9144000" cy="908720"/>
          </a:xfrm>
          <a:solidFill>
            <a:schemeClr val="bg1"/>
          </a:solidFill>
        </p:spPr>
        <p:txBody>
          <a:bodyPr>
            <a:normAutofit fontScale="90000"/>
          </a:bodyPr>
          <a:lstStyle/>
          <a:p>
            <a:pPr algn="ctr"/>
            <a:r>
              <a:rPr lang="en-AU" b="1" dirty="0" err="1" smtClean="0">
                <a:solidFill>
                  <a:srgbClr val="13552B"/>
                </a:solidFill>
              </a:rPr>
              <a:t>miR-181a</a:t>
            </a:r>
            <a:r>
              <a:rPr lang="en-AU" b="1" dirty="0" smtClean="0">
                <a:solidFill>
                  <a:srgbClr val="13552B"/>
                </a:solidFill>
              </a:rPr>
              <a:t> is the main regulator of renin mRNA in the kidney</a:t>
            </a:r>
            <a:endParaRPr lang="en-GB" b="1" dirty="0">
              <a:solidFill>
                <a:srgbClr val="13552B"/>
              </a:solidFill>
            </a:endParaRPr>
          </a:p>
        </p:txBody>
      </p:sp>
      <p:sp>
        <p:nvSpPr>
          <p:cNvPr id="3" name="Content Placeholder 2"/>
          <p:cNvSpPr>
            <a:spLocks noGrp="1"/>
          </p:cNvSpPr>
          <p:nvPr>
            <p:ph idx="1"/>
          </p:nvPr>
        </p:nvSpPr>
        <p:spPr>
          <a:xfrm>
            <a:off x="1475656" y="5085184"/>
            <a:ext cx="5544616" cy="896963"/>
          </a:xfrm>
        </p:spPr>
        <p:style>
          <a:lnRef idx="1">
            <a:schemeClr val="accent6"/>
          </a:lnRef>
          <a:fillRef idx="2">
            <a:schemeClr val="accent6"/>
          </a:fillRef>
          <a:effectRef idx="1">
            <a:schemeClr val="accent6"/>
          </a:effectRef>
          <a:fontRef idx="minor">
            <a:schemeClr val="dk1"/>
          </a:fontRef>
        </p:style>
        <p:txBody>
          <a:bodyPr>
            <a:normAutofit fontScale="92500"/>
          </a:bodyPr>
          <a:lstStyle/>
          <a:p>
            <a:pPr algn="ctr"/>
            <a:r>
              <a:rPr lang="en-GB" sz="2400" dirty="0" err="1" smtClean="0">
                <a:solidFill>
                  <a:srgbClr val="FFFFFF"/>
                </a:solidFill>
              </a:rPr>
              <a:t>miR-181a</a:t>
            </a:r>
            <a:r>
              <a:rPr lang="en-GB" sz="2400" dirty="0" smtClean="0">
                <a:solidFill>
                  <a:srgbClr val="FFFFFF"/>
                </a:solidFill>
              </a:rPr>
              <a:t> was the only determinant of renin mRNA levels in human kidneys</a:t>
            </a:r>
            <a:endParaRPr lang="en-GB" sz="2400" dirty="0">
              <a:solidFill>
                <a:srgbClr val="FFFFFF"/>
              </a:solidFill>
            </a:endParaRPr>
          </a:p>
        </p:txBody>
      </p:sp>
      <p:sp>
        <p:nvSpPr>
          <p:cNvPr id="5" name="Rectangle 4"/>
          <p:cNvSpPr/>
          <p:nvPr/>
        </p:nvSpPr>
        <p:spPr>
          <a:xfrm>
            <a:off x="2699792" y="4563356"/>
            <a:ext cx="3267241" cy="461665"/>
          </a:xfrm>
          <a:prstGeom prst="rect">
            <a:avLst/>
          </a:prstGeom>
        </p:spPr>
        <p:txBody>
          <a:bodyPr wrap="none">
            <a:spAutoFit/>
          </a:bodyPr>
          <a:lstStyle/>
          <a:p>
            <a:r>
              <a:rPr lang="en-GB" sz="2400" dirty="0" smtClean="0">
                <a:solidFill>
                  <a:schemeClr val="bg1"/>
                </a:solidFill>
              </a:rPr>
              <a:t>β=–</a:t>
            </a:r>
            <a:r>
              <a:rPr lang="en-GB" sz="2400" dirty="0" err="1" smtClean="0">
                <a:solidFill>
                  <a:schemeClr val="bg1"/>
                </a:solidFill>
              </a:rPr>
              <a:t>0.35,SE</a:t>
            </a:r>
            <a:r>
              <a:rPr lang="en-GB" sz="2400" dirty="0" smtClean="0">
                <a:solidFill>
                  <a:schemeClr val="bg1"/>
                </a:solidFill>
              </a:rPr>
              <a:t>=0.2, </a:t>
            </a:r>
            <a:r>
              <a:rPr lang="en-GB" sz="2400" i="1" dirty="0" smtClean="0">
                <a:solidFill>
                  <a:schemeClr val="bg1"/>
                </a:solidFill>
              </a:rPr>
              <a:t>P</a:t>
            </a:r>
            <a:r>
              <a:rPr lang="en-GB" sz="2400" dirty="0" smtClean="0">
                <a:solidFill>
                  <a:schemeClr val="bg1"/>
                </a:solidFill>
              </a:rPr>
              <a:t>=0.028</a:t>
            </a:r>
            <a:endParaRPr lang="en-GB" sz="2400" dirty="0">
              <a:solidFill>
                <a:schemeClr val="bg1"/>
              </a:solidFill>
            </a:endParaRPr>
          </a:p>
        </p:txBody>
      </p:sp>
      <p:pic>
        <p:nvPicPr>
          <p:cNvPr id="3074" name="Picture 2" descr="C:\Users\fcoelhomarques\Documents\KidmiR181a [Kidney renin].t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07702" y="1163879"/>
            <a:ext cx="4693107" cy="338437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47812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2" y="0"/>
            <a:ext cx="9151962" cy="836712"/>
          </a:xfrm>
          <a:solidFill>
            <a:schemeClr val="bg1"/>
          </a:solidFill>
        </p:spPr>
        <p:txBody>
          <a:bodyPr>
            <a:normAutofit/>
          </a:bodyPr>
          <a:lstStyle/>
          <a:p>
            <a:pPr algn="ctr"/>
            <a:r>
              <a:rPr lang="en-AU" b="1" dirty="0" smtClean="0">
                <a:solidFill>
                  <a:srgbClr val="13552B"/>
                </a:solidFill>
              </a:rPr>
              <a:t>Kidney and serum renin are correlated</a:t>
            </a:r>
            <a:endParaRPr lang="en-GB" b="1" dirty="0">
              <a:solidFill>
                <a:srgbClr val="13552B"/>
              </a:solidFill>
            </a:endParaRPr>
          </a:p>
        </p:txBody>
      </p:sp>
      <p:sp>
        <p:nvSpPr>
          <p:cNvPr id="3" name="Content Placeholder 2"/>
          <p:cNvSpPr>
            <a:spLocks noGrp="1"/>
          </p:cNvSpPr>
          <p:nvPr>
            <p:ph idx="1"/>
          </p:nvPr>
        </p:nvSpPr>
        <p:spPr>
          <a:xfrm>
            <a:off x="0" y="980728"/>
            <a:ext cx="8229600" cy="3921299"/>
          </a:xfrm>
        </p:spPr>
        <p:txBody>
          <a:bodyPr/>
          <a:lstStyle/>
          <a:p>
            <a:r>
              <a:rPr lang="en-GB" dirty="0" smtClean="0"/>
              <a:t>. </a:t>
            </a:r>
            <a:endParaRPr lang="en-GB" dirty="0"/>
          </a:p>
        </p:txBody>
      </p:sp>
      <p:sp>
        <p:nvSpPr>
          <p:cNvPr id="5" name="Content Placeholder 2"/>
          <p:cNvSpPr txBox="1">
            <a:spLocks/>
          </p:cNvSpPr>
          <p:nvPr/>
        </p:nvSpPr>
        <p:spPr>
          <a:xfrm>
            <a:off x="1115616" y="4781046"/>
            <a:ext cx="6912768" cy="1080120"/>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lvl1pPr marL="0" indent="0" algn="l" defTabSz="914400" rtl="0" eaLnBrk="1" latinLnBrk="0" hangingPunct="1">
              <a:spcBef>
                <a:spcPct val="20000"/>
              </a:spcBef>
              <a:buFont typeface="Arial" pitchFamily="34" charset="0"/>
              <a:buNone/>
              <a:defRPr sz="18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bg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r>
              <a:rPr lang="en-GB" sz="2800" dirty="0" smtClean="0">
                <a:solidFill>
                  <a:srgbClr val="FFFFFF"/>
                </a:solidFill>
              </a:rPr>
              <a:t>Serum levels of renin were correlated with its expression in human kidneys</a:t>
            </a:r>
            <a:endParaRPr lang="en-GB" sz="2800" dirty="0">
              <a:solidFill>
                <a:srgbClr val="FFFFFF"/>
              </a:solidFill>
            </a:endParaRPr>
          </a:p>
        </p:txBody>
      </p:sp>
      <p:sp>
        <p:nvSpPr>
          <p:cNvPr id="4" name="Rectangle 3"/>
          <p:cNvSpPr/>
          <p:nvPr/>
        </p:nvSpPr>
        <p:spPr>
          <a:xfrm>
            <a:off x="2976431" y="4308657"/>
            <a:ext cx="3501280" cy="461665"/>
          </a:xfrm>
          <a:prstGeom prst="rect">
            <a:avLst/>
          </a:prstGeom>
        </p:spPr>
        <p:txBody>
          <a:bodyPr wrap="none">
            <a:spAutoFit/>
          </a:bodyPr>
          <a:lstStyle/>
          <a:p>
            <a:r>
              <a:rPr lang="en-GB" sz="2400" dirty="0" smtClean="0">
                <a:solidFill>
                  <a:schemeClr val="bg1"/>
                </a:solidFill>
              </a:rPr>
              <a:t>β= -0.34, SE=0.16, P=0.038</a:t>
            </a:r>
            <a:endParaRPr lang="en-GB" sz="2400" dirty="0">
              <a:solidFill>
                <a:schemeClr val="bg1"/>
              </a:solidFill>
            </a:endParaRPr>
          </a:p>
        </p:txBody>
      </p:sp>
      <p:pic>
        <p:nvPicPr>
          <p:cNvPr id="5122" name="Picture 2" descr="C:\Users\fcoelhomarques\Documents\KidREN [Serum renin].t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95736" y="1063898"/>
            <a:ext cx="4497999" cy="3251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96452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500"/>
                                        <p:tgtEl>
                                          <p:spTgt spid="5">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081" name="Group 17"/>
          <p:cNvGrpSpPr>
            <a:grpSpLocks/>
          </p:cNvGrpSpPr>
          <p:nvPr/>
        </p:nvGrpSpPr>
        <p:grpSpPr bwMode="auto">
          <a:xfrm>
            <a:off x="2123728" y="1124744"/>
            <a:ext cx="4932561" cy="5400600"/>
            <a:chOff x="2290" y="210"/>
            <a:chExt cx="3470" cy="3900"/>
          </a:xfrm>
        </p:grpSpPr>
        <p:pic>
          <p:nvPicPr>
            <p:cNvPr id="88074" name="Picture 1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90" y="210"/>
              <a:ext cx="3470" cy="39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88072" name="Picture 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07" y="527"/>
              <a:ext cx="816" cy="638"/>
            </a:xfrm>
            <a:prstGeom prst="rect">
              <a:avLst/>
            </a:prstGeom>
            <a:solidFill>
              <a:srgbClr val="00FF00"/>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88077" name="Text Box 13"/>
            <p:cNvSpPr txBox="1">
              <a:spLocks noChangeArrowheads="1"/>
            </p:cNvSpPr>
            <p:nvPr/>
          </p:nvSpPr>
          <p:spPr bwMode="auto">
            <a:xfrm>
              <a:off x="4200" y="267"/>
              <a:ext cx="812" cy="231"/>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en-GB" b="1"/>
                <a:t>WKY DNA</a:t>
              </a:r>
              <a:endParaRPr lang="en-US" b="1"/>
            </a:p>
          </p:txBody>
        </p:sp>
        <p:sp>
          <p:nvSpPr>
            <p:cNvPr id="88078" name="Text Box 14"/>
            <p:cNvSpPr txBox="1">
              <a:spLocks noChangeArrowheads="1"/>
            </p:cNvSpPr>
            <p:nvPr/>
          </p:nvSpPr>
          <p:spPr bwMode="auto">
            <a:xfrm>
              <a:off x="3107" y="267"/>
              <a:ext cx="806" cy="231"/>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en-GB" b="1"/>
                <a:t>SHR DNA</a:t>
              </a:r>
              <a:endParaRPr lang="en-US" b="1"/>
            </a:p>
          </p:txBody>
        </p:sp>
        <p:pic>
          <p:nvPicPr>
            <p:cNvPr id="88080" name="Picture 1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195" y="527"/>
              <a:ext cx="816" cy="638"/>
            </a:xfrm>
            <a:prstGeom prst="rect">
              <a:avLst/>
            </a:prstGeom>
            <a:solidFill>
              <a:srgbClr val="FC183E"/>
            </a:solidFill>
            <a:ln>
              <a:noFill/>
            </a:ln>
            <a:effectLst/>
            <a:extLst>
              <a:ext uri="{91240B29-F687-4f45-9708-019B960494DF}">
                <a14:hiddenLine xmlns:a14="http://schemas.microsoft.com/office/drawing/2010/main" xmlns="" w="9525">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grpSp>
      <p:sp>
        <p:nvSpPr>
          <p:cNvPr id="88082" name="Rectangle 18"/>
          <p:cNvSpPr>
            <a:spLocks noChangeArrowheads="1"/>
          </p:cNvSpPr>
          <p:nvPr/>
        </p:nvSpPr>
        <p:spPr bwMode="auto">
          <a:xfrm>
            <a:off x="0" y="1341438"/>
            <a:ext cx="3327400" cy="9159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endParaRPr lang="en-US" b="1">
              <a:solidFill>
                <a:schemeClr val="accent2"/>
              </a:solidFill>
            </a:endParaRPr>
          </a:p>
          <a:p>
            <a:endParaRPr lang="en-GB" b="1">
              <a:solidFill>
                <a:schemeClr val="accent2"/>
              </a:solidFill>
            </a:endParaRPr>
          </a:p>
          <a:p>
            <a:r>
              <a:rPr lang="en-US" b="1">
                <a:solidFill>
                  <a:schemeClr val="accent2"/>
                </a:solidFill>
              </a:rPr>
              <a:t> </a:t>
            </a:r>
          </a:p>
        </p:txBody>
      </p:sp>
      <p:sp>
        <p:nvSpPr>
          <p:cNvPr id="88083" name="Text Box 19"/>
          <p:cNvSpPr txBox="1">
            <a:spLocks noChangeArrowheads="1"/>
          </p:cNvSpPr>
          <p:nvPr/>
        </p:nvSpPr>
        <p:spPr bwMode="auto">
          <a:xfrm>
            <a:off x="971600" y="332656"/>
            <a:ext cx="7272808" cy="707886"/>
          </a:xfrm>
          <a:prstGeom prst="rect">
            <a:avLst/>
          </a:prstGeom>
          <a:noFill/>
          <a:ln>
            <a:noFill/>
          </a:ln>
          <a:effectLst/>
        </p:spPr>
        <p:txBody>
          <a:bodyPr wrap="square">
            <a:spAutoFit/>
          </a:bodyPr>
          <a:lstStyle/>
          <a:p>
            <a:pPr algn="ctr"/>
            <a:r>
              <a:rPr lang="en-GB" sz="4000" b="1" dirty="0" smtClean="0">
                <a:solidFill>
                  <a:srgbClr val="13552B"/>
                </a:solidFill>
              </a:rPr>
              <a:t>CNV in the hypertensive rat</a:t>
            </a:r>
            <a:endParaRPr lang="en-US" sz="4000" b="1" dirty="0">
              <a:solidFill>
                <a:srgbClr val="13552B"/>
              </a:solidFill>
            </a:endParaRPr>
          </a:p>
        </p:txBody>
      </p:sp>
    </p:spTree>
    <p:extLst>
      <p:ext uri="{BB962C8B-B14F-4D97-AF65-F5344CB8AC3E}">
        <p14:creationId xmlns:p14="http://schemas.microsoft.com/office/powerpoint/2010/main" xmlns="" val="1472587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2" y="0"/>
            <a:ext cx="9151962" cy="836712"/>
          </a:xfrm>
          <a:solidFill>
            <a:schemeClr val="bg1"/>
          </a:solidFill>
        </p:spPr>
        <p:txBody>
          <a:bodyPr>
            <a:noAutofit/>
          </a:bodyPr>
          <a:lstStyle/>
          <a:p>
            <a:pPr algn="ctr"/>
            <a:r>
              <a:rPr lang="en-AU" sz="3200" dirty="0" smtClean="0">
                <a:solidFill>
                  <a:srgbClr val="008080"/>
                </a:solidFill>
              </a:rPr>
              <a:t>Serum renin is associated with </a:t>
            </a:r>
            <a:r>
              <a:rPr lang="en-AU" sz="3200" dirty="0" err="1" smtClean="0">
                <a:solidFill>
                  <a:srgbClr val="008080"/>
                </a:solidFill>
              </a:rPr>
              <a:t>HT</a:t>
            </a:r>
            <a:r>
              <a:rPr lang="en-AU" sz="3200" dirty="0" smtClean="0">
                <a:solidFill>
                  <a:srgbClr val="008080"/>
                </a:solidFill>
              </a:rPr>
              <a:t> and BP</a:t>
            </a:r>
            <a:endParaRPr lang="en-GB" sz="3200" dirty="0">
              <a:solidFill>
                <a:srgbClr val="008080"/>
              </a:solidFill>
            </a:endParaRPr>
          </a:p>
        </p:txBody>
      </p:sp>
      <p:pic>
        <p:nvPicPr>
          <p:cNvPr id="8194" name="Picture 2" descr="C:\Users\fcoelhomarques\Documents\Serum renin [SBP].t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36049" y="1055612"/>
            <a:ext cx="2472055" cy="1800000"/>
          </a:xfrm>
          <a:prstGeom prst="rect">
            <a:avLst/>
          </a:prstGeom>
          <a:noFill/>
          <a:extLst>
            <a:ext uri="{909E8E84-426E-40dd-AFC4-6F175D3DCCD1}">
              <a14:hiddenFill xmlns:a14="http://schemas.microsoft.com/office/drawing/2010/main" xmlns="">
                <a:solidFill>
                  <a:srgbClr val="FFFFFF"/>
                </a:solidFill>
              </a14:hiddenFill>
            </a:ext>
          </a:extLst>
        </p:spPr>
      </p:pic>
      <p:pic>
        <p:nvPicPr>
          <p:cNvPr id="8195" name="Picture 3" descr="C:\Users\fcoelhomarques\Documents\Serum renin [DBP].t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59832" y="3212976"/>
            <a:ext cx="2437204" cy="1800000"/>
          </a:xfrm>
          <a:prstGeom prst="rect">
            <a:avLst/>
          </a:prstGeom>
          <a:noFill/>
          <a:extLst>
            <a:ext uri="{909E8E84-426E-40dd-AFC4-6F175D3DCCD1}">
              <a14:hiddenFill xmlns:a14="http://schemas.microsoft.com/office/drawing/2010/main" xmlns="">
                <a:solidFill>
                  <a:srgbClr val="FFFFFF"/>
                </a:solidFill>
              </a14:hiddenFill>
            </a:ext>
          </a:extLst>
        </p:spPr>
      </p:pic>
      <p:pic>
        <p:nvPicPr>
          <p:cNvPr id="8197" name="Picture 5" descr="C:\Users\fcoelhomarques\Documents\Untreated HT vs NT serum renin.ti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4475" y="3213176"/>
            <a:ext cx="2744739" cy="1800000"/>
          </a:xfrm>
          <a:prstGeom prst="rect">
            <a:avLst/>
          </a:prstGeom>
          <a:noFill/>
          <a:extLst>
            <a:ext uri="{909E8E84-426E-40dd-AFC4-6F175D3DCCD1}">
              <a14:hiddenFill xmlns:a14="http://schemas.microsoft.com/office/drawing/2010/main" xmlns="">
                <a:solidFill>
                  <a:srgbClr val="FFFFFF"/>
                </a:solidFill>
              </a14:hiddenFill>
            </a:ext>
          </a:extLst>
        </p:spPr>
      </p:pic>
      <p:pic>
        <p:nvPicPr>
          <p:cNvPr id="8198" name="Picture 6" descr="C:\Users\fcoelhomarques\Documents\HT vs NT all renin serum.tif"/>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4475" y="1040012"/>
            <a:ext cx="2734235" cy="18000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270956" y="2809609"/>
            <a:ext cx="2271776" cy="369332"/>
          </a:xfrm>
          <a:prstGeom prst="rect">
            <a:avLst/>
          </a:prstGeom>
        </p:spPr>
        <p:txBody>
          <a:bodyPr wrap="none">
            <a:spAutoFit/>
          </a:bodyPr>
          <a:lstStyle/>
          <a:p>
            <a:r>
              <a:rPr lang="en-GB" dirty="0" smtClean="0">
                <a:solidFill>
                  <a:schemeClr val="bg1"/>
                </a:solidFill>
              </a:rPr>
              <a:t>OR=5.2, </a:t>
            </a:r>
            <a:r>
              <a:rPr lang="en-GB" dirty="0" err="1" smtClean="0">
                <a:solidFill>
                  <a:schemeClr val="bg1"/>
                </a:solidFill>
              </a:rPr>
              <a:t>95%CI:2.2-12</a:t>
            </a:r>
            <a:r>
              <a:rPr lang="en-GB" dirty="0" smtClean="0">
                <a:solidFill>
                  <a:schemeClr val="bg1"/>
                </a:solidFill>
              </a:rPr>
              <a:t> </a:t>
            </a:r>
            <a:endParaRPr lang="en-GB" dirty="0">
              <a:solidFill>
                <a:schemeClr val="bg1"/>
              </a:solidFill>
            </a:endParaRPr>
          </a:p>
        </p:txBody>
      </p:sp>
      <p:sp>
        <p:nvSpPr>
          <p:cNvPr id="12" name="Content Placeholder 2"/>
          <p:cNvSpPr txBox="1">
            <a:spLocks/>
          </p:cNvSpPr>
          <p:nvPr/>
        </p:nvSpPr>
        <p:spPr>
          <a:xfrm>
            <a:off x="46324" y="5373216"/>
            <a:ext cx="3877604" cy="1296144"/>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lvl1pPr marL="0" indent="0" algn="l" defTabSz="914400" rtl="0" eaLnBrk="1" latinLnBrk="0" hangingPunct="1">
              <a:spcBef>
                <a:spcPct val="20000"/>
              </a:spcBef>
              <a:buFont typeface="Arial" pitchFamily="34" charset="0"/>
              <a:buNone/>
              <a:defRPr sz="18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bg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r>
              <a:rPr lang="en-AU" sz="2400" dirty="0" smtClean="0"/>
              <a:t>Serum renin was associated with </a:t>
            </a:r>
            <a:r>
              <a:rPr lang="en-AU" sz="2400" dirty="0" err="1" smtClean="0"/>
              <a:t>HT</a:t>
            </a:r>
            <a:r>
              <a:rPr lang="en-AU" sz="2400" dirty="0" smtClean="0"/>
              <a:t> in treated and untreated subjects</a:t>
            </a:r>
            <a:endParaRPr lang="en-GB" sz="2400" dirty="0"/>
          </a:p>
        </p:txBody>
      </p:sp>
      <p:sp>
        <p:nvSpPr>
          <p:cNvPr id="13" name="Content Placeholder 2"/>
          <p:cNvSpPr txBox="1">
            <a:spLocks/>
          </p:cNvSpPr>
          <p:nvPr/>
        </p:nvSpPr>
        <p:spPr>
          <a:xfrm>
            <a:off x="4067944" y="5373216"/>
            <a:ext cx="4968552" cy="1296144"/>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lvl1pPr marL="0" indent="0" algn="l" defTabSz="914400" rtl="0" eaLnBrk="1" latinLnBrk="0" hangingPunct="1">
              <a:spcBef>
                <a:spcPct val="20000"/>
              </a:spcBef>
              <a:buFont typeface="Arial" pitchFamily="34" charset="0"/>
              <a:buNone/>
              <a:defRPr sz="18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bg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r>
              <a:rPr lang="en-AU" sz="2400" dirty="0" smtClean="0"/>
              <a:t>Serum renin was correlated with </a:t>
            </a:r>
            <a:r>
              <a:rPr lang="en-AU" sz="2400" dirty="0" err="1" smtClean="0"/>
              <a:t>SBP</a:t>
            </a:r>
            <a:r>
              <a:rPr lang="en-AU" sz="2400" dirty="0" smtClean="0"/>
              <a:t> and </a:t>
            </a:r>
            <a:r>
              <a:rPr lang="en-AU" sz="2400" dirty="0" err="1" smtClean="0"/>
              <a:t>DBP</a:t>
            </a:r>
            <a:r>
              <a:rPr lang="en-AU" sz="2400" dirty="0" smtClean="0"/>
              <a:t> in treated and untreated subjects</a:t>
            </a:r>
            <a:endParaRPr lang="en-GB" sz="2400" dirty="0"/>
          </a:p>
        </p:txBody>
      </p:sp>
      <p:pic>
        <p:nvPicPr>
          <p:cNvPr id="6146" name="Picture 2" descr="C:\Users\fcoelhomarques\Documents\Changes in BP renin.ti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618138" y="1131447"/>
            <a:ext cx="3419475" cy="37941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5069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bg/>
                                          </p:spTgt>
                                        </p:tgtEl>
                                        <p:attrNameLst>
                                          <p:attrName>style.visibility</p:attrName>
                                        </p:attrNameLst>
                                      </p:cBhvr>
                                      <p:to>
                                        <p:strVal val="visible"/>
                                      </p:to>
                                    </p:set>
                                    <p:animEffect transition="in" filter="fade">
                                      <p:cBhvr>
                                        <p:cTn id="7" dur="500"/>
                                        <p:tgtEl>
                                          <p:spTgt spid="1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500"/>
                                        <p:tgtEl>
                                          <p:spTgt spid="1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194"/>
                                        </p:tgtEl>
                                        <p:attrNameLst>
                                          <p:attrName>style.visibility</p:attrName>
                                        </p:attrNameLst>
                                      </p:cBhvr>
                                      <p:to>
                                        <p:strVal val="visible"/>
                                      </p:to>
                                    </p:set>
                                    <p:animEffect transition="in" filter="fade">
                                      <p:cBhvr>
                                        <p:cTn id="15" dur="500"/>
                                        <p:tgtEl>
                                          <p:spTgt spid="8194"/>
                                        </p:tgtEl>
                                      </p:cBhvr>
                                    </p:animEffect>
                                  </p:childTnLst>
                                </p:cTn>
                              </p:par>
                              <p:par>
                                <p:cTn id="16" presetID="10" presetClass="entr" presetSubtype="0" fill="hold" nodeType="withEffect">
                                  <p:stCondLst>
                                    <p:cond delay="0"/>
                                  </p:stCondLst>
                                  <p:childTnLst>
                                    <p:set>
                                      <p:cBhvr>
                                        <p:cTn id="17" dur="1" fill="hold">
                                          <p:stCondLst>
                                            <p:cond delay="0"/>
                                          </p:stCondLst>
                                        </p:cTn>
                                        <p:tgtEl>
                                          <p:spTgt spid="8195"/>
                                        </p:tgtEl>
                                        <p:attrNameLst>
                                          <p:attrName>style.visibility</p:attrName>
                                        </p:attrNameLst>
                                      </p:cBhvr>
                                      <p:to>
                                        <p:strVal val="visible"/>
                                      </p:to>
                                    </p:set>
                                    <p:animEffect transition="in" filter="fade">
                                      <p:cBhvr>
                                        <p:cTn id="18" dur="500"/>
                                        <p:tgtEl>
                                          <p:spTgt spid="819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bg/>
                                          </p:spTgt>
                                        </p:tgtEl>
                                        <p:attrNameLst>
                                          <p:attrName>style.visibility</p:attrName>
                                        </p:attrNameLst>
                                      </p:cBhvr>
                                      <p:to>
                                        <p:strVal val="visible"/>
                                      </p:to>
                                    </p:set>
                                    <p:animEffect transition="in" filter="fade">
                                      <p:cBhvr>
                                        <p:cTn id="23" dur="500"/>
                                        <p:tgtEl>
                                          <p:spTgt spid="13">
                                            <p:bg/>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xEl>
                                              <p:pRg st="0" end="0"/>
                                            </p:txEl>
                                          </p:spTgt>
                                        </p:tgtEl>
                                        <p:attrNameLst>
                                          <p:attrName>style.visibility</p:attrName>
                                        </p:attrNameLst>
                                      </p:cBhvr>
                                      <p:to>
                                        <p:strVal val="visible"/>
                                      </p:to>
                                    </p:set>
                                    <p:animEffect transition="in" filter="fade">
                                      <p:cBhvr>
                                        <p:cTn id="26"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animBg="1"/>
      <p:bldP spid="13"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6" y="96873"/>
            <a:ext cx="9151962" cy="836712"/>
          </a:xfrm>
          <a:solidFill>
            <a:schemeClr val="bg1"/>
          </a:solidFill>
        </p:spPr>
        <p:txBody>
          <a:bodyPr>
            <a:noAutofit/>
          </a:bodyPr>
          <a:lstStyle/>
          <a:p>
            <a:pPr algn="ctr"/>
            <a:r>
              <a:rPr lang="en-AU" sz="3200" dirty="0" smtClean="0">
                <a:solidFill>
                  <a:srgbClr val="008080"/>
                </a:solidFill>
              </a:rPr>
              <a:t>Serum </a:t>
            </a:r>
            <a:r>
              <a:rPr lang="en-AU" sz="3200" dirty="0" err="1" smtClean="0">
                <a:solidFill>
                  <a:srgbClr val="008080"/>
                </a:solidFill>
              </a:rPr>
              <a:t>miR-181a</a:t>
            </a:r>
            <a:r>
              <a:rPr lang="en-AU" sz="3200" dirty="0" smtClean="0">
                <a:solidFill>
                  <a:srgbClr val="008080"/>
                </a:solidFill>
              </a:rPr>
              <a:t> is associated with </a:t>
            </a:r>
            <a:r>
              <a:rPr lang="en-AU" sz="3200" dirty="0" err="1" smtClean="0">
                <a:solidFill>
                  <a:srgbClr val="008080"/>
                </a:solidFill>
              </a:rPr>
              <a:t>HT</a:t>
            </a:r>
            <a:r>
              <a:rPr lang="en-AU" sz="3200" dirty="0" smtClean="0">
                <a:solidFill>
                  <a:srgbClr val="008080"/>
                </a:solidFill>
              </a:rPr>
              <a:t> in untreated subjects</a:t>
            </a:r>
            <a:endParaRPr lang="en-GB" sz="3200" dirty="0">
              <a:solidFill>
                <a:srgbClr val="008080"/>
              </a:solidFill>
            </a:endParaRPr>
          </a:p>
        </p:txBody>
      </p:sp>
      <p:sp>
        <p:nvSpPr>
          <p:cNvPr id="13" name="Content Placeholder 2"/>
          <p:cNvSpPr txBox="1">
            <a:spLocks/>
          </p:cNvSpPr>
          <p:nvPr/>
        </p:nvSpPr>
        <p:spPr>
          <a:xfrm>
            <a:off x="5580112" y="2348880"/>
            <a:ext cx="3096344" cy="1286334"/>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lvl1pPr marL="0" indent="0" algn="l" defTabSz="914400" rtl="0" eaLnBrk="1" latinLnBrk="0" hangingPunct="1">
              <a:spcBef>
                <a:spcPct val="20000"/>
              </a:spcBef>
              <a:buFont typeface="Arial" pitchFamily="34" charset="0"/>
              <a:buNone/>
              <a:defRPr sz="18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bg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r>
              <a:rPr lang="en-AU" sz="2400" dirty="0" smtClean="0"/>
              <a:t>Kidney </a:t>
            </a:r>
            <a:r>
              <a:rPr lang="en-AU" sz="2400" dirty="0" err="1" smtClean="0"/>
              <a:t>miR-181a</a:t>
            </a:r>
            <a:r>
              <a:rPr lang="en-AU" sz="2400" dirty="0" smtClean="0"/>
              <a:t> or renin were not associated with </a:t>
            </a:r>
            <a:r>
              <a:rPr lang="en-AU" sz="2400" dirty="0" err="1" smtClean="0"/>
              <a:t>HT</a:t>
            </a:r>
            <a:endParaRPr lang="en-AU" sz="2400" dirty="0" smtClean="0"/>
          </a:p>
        </p:txBody>
      </p:sp>
      <p:pic>
        <p:nvPicPr>
          <p:cNvPr id="8199" name="Picture 7" descr="C:\Users\fcoelhomarques\Documents\HT vs NT.tif"/>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b="74316"/>
          <a:stretch/>
        </p:blipFill>
        <p:spPr bwMode="auto">
          <a:xfrm>
            <a:off x="76136" y="1010679"/>
            <a:ext cx="5255441" cy="1800000"/>
          </a:xfrm>
          <a:prstGeom prst="rect">
            <a:avLst/>
          </a:prstGeom>
          <a:noFill/>
          <a:extLst>
            <a:ext uri="{909E8E84-426E-40dd-AFC4-6F175D3DCCD1}">
              <a14:hiddenFill xmlns:a14="http://schemas.microsoft.com/office/drawing/2010/main" xmlns="">
                <a:solidFill>
                  <a:srgbClr val="FFFFFF"/>
                </a:solidFill>
              </a14:hiddenFill>
            </a:ext>
          </a:extLst>
        </p:spPr>
      </p:pic>
      <p:sp>
        <p:nvSpPr>
          <p:cNvPr id="17" name="Content Placeholder 2"/>
          <p:cNvSpPr txBox="1">
            <a:spLocks/>
          </p:cNvSpPr>
          <p:nvPr/>
        </p:nvSpPr>
        <p:spPr>
          <a:xfrm>
            <a:off x="5580112" y="5445224"/>
            <a:ext cx="3384376" cy="1286334"/>
          </a:xfrm>
          <a:prstGeom prst="rect">
            <a:avLst/>
          </a:prstGeom>
        </p:spPr>
        <p:style>
          <a:lnRef idx="1">
            <a:schemeClr val="accent6"/>
          </a:lnRef>
          <a:fillRef idx="2">
            <a:schemeClr val="accent6"/>
          </a:fillRef>
          <a:effectRef idx="1">
            <a:schemeClr val="accent6"/>
          </a:effectRef>
          <a:fontRef idx="minor">
            <a:schemeClr val="dk1"/>
          </a:fontRef>
        </p:style>
        <p:txBody>
          <a:bodyPr vert="horz" lIns="91440" tIns="45720" rIns="91440" bIns="45720" rtlCol="0">
            <a:noAutofit/>
          </a:bodyPr>
          <a:lstStyle>
            <a:lvl1pPr marL="0" indent="0" algn="l" defTabSz="914400" rtl="0" eaLnBrk="1" latinLnBrk="0" hangingPunct="1">
              <a:spcBef>
                <a:spcPct val="20000"/>
              </a:spcBef>
              <a:buFont typeface="Arial" pitchFamily="34" charset="0"/>
              <a:buNone/>
              <a:defRPr sz="18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bg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ctr"/>
            <a:r>
              <a:rPr lang="en-AU" sz="2400" dirty="0"/>
              <a:t>Serum </a:t>
            </a:r>
            <a:r>
              <a:rPr lang="en-AU" sz="2400" dirty="0" err="1"/>
              <a:t>miR-181a</a:t>
            </a:r>
            <a:r>
              <a:rPr lang="en-AU" sz="2400" dirty="0"/>
              <a:t> was associated </a:t>
            </a:r>
            <a:r>
              <a:rPr lang="en-AU" sz="2400" dirty="0" smtClean="0"/>
              <a:t>with </a:t>
            </a:r>
            <a:r>
              <a:rPr lang="en-AU" sz="2400" dirty="0" err="1" smtClean="0"/>
              <a:t>HT</a:t>
            </a:r>
            <a:r>
              <a:rPr lang="en-AU" sz="2400" dirty="0" smtClean="0"/>
              <a:t> in untreated subjects</a:t>
            </a:r>
            <a:endParaRPr lang="en-GB" sz="2400" dirty="0"/>
          </a:p>
          <a:p>
            <a:pPr algn="ctr"/>
            <a:r>
              <a:rPr lang="en-AU" sz="2400" dirty="0" smtClean="0"/>
              <a:t>.</a:t>
            </a:r>
          </a:p>
        </p:txBody>
      </p:sp>
      <p:pic>
        <p:nvPicPr>
          <p:cNvPr id="18" name="Picture 7" descr="C:\Users\fcoelhomarques\Documents\HT vs NT.tif"/>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26010" b="50936"/>
          <a:stretch/>
        </p:blipFill>
        <p:spPr bwMode="auto">
          <a:xfrm>
            <a:off x="76135" y="5013176"/>
            <a:ext cx="5236135" cy="1609815"/>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7" descr="C:\Users\fcoelhomarques\Documents\HT vs NT.tif"/>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50569" b="24641"/>
          <a:stretch/>
        </p:blipFill>
        <p:spPr bwMode="auto">
          <a:xfrm>
            <a:off x="76135" y="3104945"/>
            <a:ext cx="5255442" cy="173735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96452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bg/>
                                          </p:spTgt>
                                        </p:tgtEl>
                                        <p:attrNameLst>
                                          <p:attrName>style.visibility</p:attrName>
                                        </p:attrNameLst>
                                      </p:cBhvr>
                                      <p:to>
                                        <p:strVal val="visible"/>
                                      </p:to>
                                    </p:set>
                                    <p:animEffect transition="in" filter="fade">
                                      <p:cBhvr>
                                        <p:cTn id="7" dur="500"/>
                                        <p:tgtEl>
                                          <p:spTgt spid="1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xEl>
                                              <p:pRg st="0" end="0"/>
                                            </p:txEl>
                                          </p:spTgt>
                                        </p:tgtEl>
                                        <p:attrNameLst>
                                          <p:attrName>style.visibility</p:attrName>
                                        </p:attrNameLst>
                                      </p:cBhvr>
                                      <p:to>
                                        <p:strVal val="visible"/>
                                      </p:to>
                                    </p:set>
                                    <p:animEffect transition="in" filter="fade">
                                      <p:cBhvr>
                                        <p:cTn id="10" dur="500"/>
                                        <p:tgtEl>
                                          <p:spTgt spid="1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animBg="1"/>
      <p:bldP spid="1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en-AU" dirty="0" smtClean="0">
                <a:solidFill>
                  <a:srgbClr val="008080"/>
                </a:solidFill>
              </a:rPr>
              <a:t>Conclusions</a:t>
            </a:r>
            <a:endParaRPr lang="en-GB" dirty="0">
              <a:solidFill>
                <a:srgbClr val="008080"/>
              </a:solidFill>
            </a:endParaRPr>
          </a:p>
        </p:txBody>
      </p:sp>
      <p:sp>
        <p:nvSpPr>
          <p:cNvPr id="3" name="Content Placeholder 2"/>
          <p:cNvSpPr>
            <a:spLocks noGrp="1"/>
          </p:cNvSpPr>
          <p:nvPr>
            <p:ph idx="1"/>
          </p:nvPr>
        </p:nvSpPr>
        <p:spPr>
          <a:xfrm>
            <a:off x="107504" y="980728"/>
            <a:ext cx="9036496" cy="3921299"/>
          </a:xfrm>
        </p:spPr>
        <p:txBody>
          <a:bodyPr>
            <a:normAutofit fontScale="92500" lnSpcReduction="20000"/>
          </a:bodyPr>
          <a:lstStyle/>
          <a:p>
            <a:pPr marL="342900" indent="-342900">
              <a:buFont typeface="Arial" panose="020B0604020202020204" pitchFamily="34" charset="0"/>
              <a:buChar char="•"/>
            </a:pPr>
            <a:r>
              <a:rPr lang="en-GB" sz="2400" dirty="0" err="1" smtClean="0"/>
              <a:t>miR-181a</a:t>
            </a:r>
            <a:r>
              <a:rPr lang="en-GB" sz="2400" dirty="0" smtClean="0"/>
              <a:t> </a:t>
            </a:r>
            <a:r>
              <a:rPr lang="en-GB" sz="2400" dirty="0"/>
              <a:t>is a negative regulator of renin expression in the human kidney. </a:t>
            </a:r>
          </a:p>
          <a:p>
            <a:endParaRPr lang="en-AU" sz="2400" dirty="0" smtClean="0"/>
          </a:p>
          <a:p>
            <a:pPr marL="342900" lvl="0" indent="-342900">
              <a:buFont typeface="Arial" panose="020B0604020202020204" pitchFamily="34" charset="0"/>
              <a:buChar char="•"/>
            </a:pPr>
            <a:r>
              <a:rPr lang="en-GB" sz="2400" dirty="0" err="1"/>
              <a:t>miR-181a</a:t>
            </a:r>
            <a:r>
              <a:rPr lang="en-GB" sz="2400" dirty="0"/>
              <a:t> and renin are together in the circulation and both affect BP, but </a:t>
            </a:r>
            <a:r>
              <a:rPr lang="en-GB" sz="2400" dirty="0" smtClean="0"/>
              <a:t>their effect is independent of each other.</a:t>
            </a:r>
            <a:endParaRPr lang="en-GB" sz="2400" dirty="0"/>
          </a:p>
          <a:p>
            <a:endParaRPr lang="en-GB" sz="2400" dirty="0" smtClean="0"/>
          </a:p>
          <a:p>
            <a:pPr marL="342900" indent="-342900">
              <a:buFont typeface="Arial" panose="020B0604020202020204" pitchFamily="34" charset="0"/>
              <a:buChar char="•"/>
            </a:pPr>
            <a:r>
              <a:rPr lang="en-GB" sz="2400" dirty="0" smtClean="0"/>
              <a:t>Renin-independent </a:t>
            </a:r>
            <a:r>
              <a:rPr lang="en-GB" sz="2400" dirty="0"/>
              <a:t>effect of </a:t>
            </a:r>
            <a:r>
              <a:rPr lang="en-GB" sz="2400" dirty="0" err="1"/>
              <a:t>miR-181a</a:t>
            </a:r>
            <a:r>
              <a:rPr lang="en-GB" sz="2400" dirty="0"/>
              <a:t> on BP suggests that this microRNA must affect transcription of other molecule(s) that contribute to BP regulation and the net effect of these interactions translates into BP elevation.</a:t>
            </a:r>
          </a:p>
          <a:p>
            <a:endParaRPr lang="en-GB" sz="2400" dirty="0"/>
          </a:p>
        </p:txBody>
      </p:sp>
    </p:spTree>
    <p:extLst>
      <p:ext uri="{BB962C8B-B14F-4D97-AF65-F5344CB8AC3E}">
        <p14:creationId xmlns:p14="http://schemas.microsoft.com/office/powerpoint/2010/main" xmlns="" val="4917531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lstStyle/>
          <a:p>
            <a:r>
              <a:rPr lang="en-GB" b="1" dirty="0" smtClean="0">
                <a:latin typeface="Comic Sans MS" panose="030F0702030302020204" pitchFamily="66" charset="0"/>
              </a:rPr>
              <a:t>MOV10 - biological functions</a:t>
            </a:r>
            <a:endParaRPr lang="en-GB" b="1" dirty="0">
              <a:latin typeface="Comic Sans MS" panose="030F0702030302020204" pitchFamily="66" charset="0"/>
            </a:endParaRPr>
          </a:p>
        </p:txBody>
      </p:sp>
      <p:sp>
        <p:nvSpPr>
          <p:cNvPr id="4" name="TextBox 3"/>
          <p:cNvSpPr txBox="1"/>
          <p:nvPr/>
        </p:nvSpPr>
        <p:spPr>
          <a:xfrm>
            <a:off x="179512" y="1052736"/>
            <a:ext cx="8712968" cy="5262979"/>
          </a:xfrm>
          <a:prstGeom prst="rect">
            <a:avLst/>
          </a:prstGeom>
          <a:solidFill>
            <a:srgbClr val="CCECFF"/>
          </a:solidFill>
        </p:spPr>
        <p:txBody>
          <a:bodyPr wrap="square" rtlCol="0">
            <a:spAutoFit/>
          </a:bodyPr>
          <a:lstStyle/>
          <a:p>
            <a:pPr algn="ctr"/>
            <a:r>
              <a:rPr lang="en-GB" sz="2800" b="1" dirty="0" smtClean="0">
                <a:latin typeface="Comic Sans MS" panose="030F0702030302020204" pitchFamily="66" charset="0"/>
              </a:rPr>
              <a:t>• encodes </a:t>
            </a:r>
            <a:r>
              <a:rPr lang="en-GB" sz="2800" b="1" dirty="0" err="1">
                <a:latin typeface="Comic Sans MS" panose="030F0702030302020204" pitchFamily="66" charset="0"/>
              </a:rPr>
              <a:t>Moloney</a:t>
            </a:r>
            <a:r>
              <a:rPr lang="en-GB" sz="2800" b="1" dirty="0">
                <a:latin typeface="Comic Sans MS" panose="030F0702030302020204" pitchFamily="66" charset="0"/>
              </a:rPr>
              <a:t> </a:t>
            </a:r>
            <a:r>
              <a:rPr lang="en-GB" sz="2800" b="1" dirty="0" err="1">
                <a:latin typeface="Comic Sans MS" panose="030F0702030302020204" pitchFamily="66" charset="0"/>
              </a:rPr>
              <a:t>leukemia</a:t>
            </a:r>
            <a:r>
              <a:rPr lang="en-GB" sz="2800" b="1" dirty="0">
                <a:latin typeface="Comic Sans MS" panose="030F0702030302020204" pitchFamily="66" charset="0"/>
              </a:rPr>
              <a:t> virus 10</a:t>
            </a:r>
            <a:r>
              <a:rPr lang="en-GB" sz="2800" b="1" dirty="0" smtClean="0">
                <a:latin typeface="Comic Sans MS" panose="030F0702030302020204" pitchFamily="66" charset="0"/>
              </a:rPr>
              <a:t>,</a:t>
            </a:r>
          </a:p>
          <a:p>
            <a:pPr algn="ctr"/>
            <a:r>
              <a:rPr lang="en-GB" sz="2800" b="1" dirty="0" smtClean="0">
                <a:latin typeface="Comic Sans MS" panose="030F0702030302020204" pitchFamily="66" charset="0"/>
              </a:rPr>
              <a:t> </a:t>
            </a:r>
            <a:r>
              <a:rPr lang="en-GB" sz="2800" b="1" dirty="0">
                <a:latin typeface="Comic Sans MS" panose="030F0702030302020204" pitchFamily="66" charset="0"/>
              </a:rPr>
              <a:t>homolog (mouse</a:t>
            </a:r>
            <a:r>
              <a:rPr lang="en-GB" sz="2800" b="1" dirty="0" smtClean="0">
                <a:latin typeface="Comic Sans MS" panose="030F0702030302020204" pitchFamily="66" charset="0"/>
              </a:rPr>
              <a:t>):</a:t>
            </a:r>
          </a:p>
          <a:p>
            <a:pPr algn="ctr"/>
            <a:endParaRPr lang="en-GB" sz="2800" b="1" dirty="0" smtClean="0">
              <a:latin typeface="Comic Sans MS" panose="030F0702030302020204" pitchFamily="66" charset="0"/>
            </a:endParaRPr>
          </a:p>
          <a:p>
            <a:pPr marL="457200" indent="-457200" algn="ctr">
              <a:buFontTx/>
              <a:buChar char="-"/>
            </a:pPr>
            <a:r>
              <a:rPr lang="en-GB" sz="2800" b="1" dirty="0" smtClean="0">
                <a:latin typeface="Comic Sans MS" panose="030F0702030302020204" pitchFamily="66" charset="0"/>
              </a:rPr>
              <a:t>belongs </a:t>
            </a:r>
            <a:r>
              <a:rPr lang="en-GB" sz="2800" b="1" dirty="0">
                <a:latin typeface="Comic Sans MS" panose="030F0702030302020204" pitchFamily="66" charset="0"/>
              </a:rPr>
              <a:t>to the RNA helicase </a:t>
            </a:r>
            <a:r>
              <a:rPr lang="en-GB" sz="2800" b="1" dirty="0" smtClean="0">
                <a:latin typeface="Comic Sans MS" panose="030F0702030302020204" pitchFamily="66" charset="0"/>
              </a:rPr>
              <a:t>superfamily-2</a:t>
            </a:r>
          </a:p>
          <a:p>
            <a:pPr marL="457200" indent="-457200" algn="ctr">
              <a:buFontTx/>
              <a:buChar char="-"/>
            </a:pPr>
            <a:endParaRPr lang="en-GB" sz="2800" b="1" dirty="0">
              <a:latin typeface="Comic Sans MS" panose="030F0702030302020204" pitchFamily="66" charset="0"/>
            </a:endParaRPr>
          </a:p>
          <a:p>
            <a:pPr marL="457200" indent="-457200" algn="ctr">
              <a:buFontTx/>
              <a:buChar char="-"/>
            </a:pPr>
            <a:r>
              <a:rPr lang="en-GB" sz="2800" b="1" dirty="0" smtClean="0">
                <a:latin typeface="Comic Sans MS" panose="030F0702030302020204" pitchFamily="66" charset="0"/>
              </a:rPr>
              <a:t>is </a:t>
            </a:r>
            <a:r>
              <a:rPr lang="en-GB" sz="2800" b="1" dirty="0">
                <a:latin typeface="Comic Sans MS" panose="030F0702030302020204" pitchFamily="66" charset="0"/>
              </a:rPr>
              <a:t>required for </a:t>
            </a:r>
            <a:r>
              <a:rPr lang="en-GB" sz="2800" b="1" dirty="0" smtClean="0">
                <a:latin typeface="Comic Sans MS" panose="030F0702030302020204" pitchFamily="66" charset="0"/>
              </a:rPr>
              <a:t>the </a:t>
            </a:r>
            <a:r>
              <a:rPr lang="en-GB" sz="2800" b="1" dirty="0" err="1">
                <a:latin typeface="Comic Sans MS" panose="030F0702030302020204" pitchFamily="66" charset="0"/>
              </a:rPr>
              <a:t>miRNA</a:t>
            </a:r>
            <a:r>
              <a:rPr lang="en-GB" sz="2800" b="1" dirty="0">
                <a:latin typeface="Comic Sans MS" panose="030F0702030302020204" pitchFamily="66" charset="0"/>
              </a:rPr>
              <a:t>-mediated cleavage of </a:t>
            </a:r>
            <a:r>
              <a:rPr lang="en-GB" sz="2800" b="1" dirty="0" smtClean="0">
                <a:latin typeface="Comic Sans MS" panose="030F0702030302020204" pitchFamily="66" charset="0"/>
              </a:rPr>
              <a:t>RNA</a:t>
            </a:r>
          </a:p>
          <a:p>
            <a:pPr marL="457200" indent="-457200" algn="ctr">
              <a:buFontTx/>
              <a:buChar char="-"/>
            </a:pPr>
            <a:endParaRPr lang="en-GB" sz="2800" b="1" dirty="0">
              <a:latin typeface="Comic Sans MS" panose="030F0702030302020204" pitchFamily="66" charset="0"/>
            </a:endParaRPr>
          </a:p>
          <a:p>
            <a:pPr marL="457200" indent="-457200" algn="ctr">
              <a:buFontTx/>
              <a:buChar char="-"/>
            </a:pPr>
            <a:r>
              <a:rPr lang="en-GB" sz="2800" b="1" dirty="0" smtClean="0">
                <a:latin typeface="Comic Sans MS" panose="030F0702030302020204" pitchFamily="66" charset="0"/>
              </a:rPr>
              <a:t>is important </a:t>
            </a:r>
            <a:r>
              <a:rPr lang="en-GB" sz="2800" b="1" dirty="0">
                <a:latin typeface="Comic Sans MS" panose="030F0702030302020204" pitchFamily="66" charset="0"/>
              </a:rPr>
              <a:t>for the </a:t>
            </a:r>
            <a:r>
              <a:rPr lang="en-GB" sz="2800" b="1" dirty="0" smtClean="0">
                <a:latin typeface="Comic Sans MS" panose="030F0702030302020204" pitchFamily="66" charset="0"/>
              </a:rPr>
              <a:t>function </a:t>
            </a:r>
            <a:r>
              <a:rPr lang="en-GB" sz="2800" b="1" dirty="0">
                <a:latin typeface="Comic Sans MS" panose="030F0702030302020204" pitchFamily="66" charset="0"/>
              </a:rPr>
              <a:t>of </a:t>
            </a:r>
            <a:r>
              <a:rPr lang="en-GB" sz="2800" b="1" dirty="0" err="1">
                <a:latin typeface="Comic Sans MS" panose="030F0702030302020204" pitchFamily="66" charset="0"/>
              </a:rPr>
              <a:t>miRNAs</a:t>
            </a:r>
            <a:r>
              <a:rPr lang="en-GB" sz="2800" b="1" dirty="0">
                <a:latin typeface="Comic Sans MS" panose="030F0702030302020204" pitchFamily="66" charset="0"/>
              </a:rPr>
              <a:t> in </a:t>
            </a:r>
            <a:r>
              <a:rPr lang="en-GB" sz="2800" b="1" dirty="0" smtClean="0">
                <a:latin typeface="Comic Sans MS" panose="030F0702030302020204" pitchFamily="66" charset="0"/>
              </a:rPr>
              <a:t>human cells – potentiates the </a:t>
            </a:r>
            <a:r>
              <a:rPr lang="en-GB" sz="2800" b="1" dirty="0">
                <a:latin typeface="Comic Sans MS" panose="030F0702030302020204" pitchFamily="66" charset="0"/>
              </a:rPr>
              <a:t>efficiency of </a:t>
            </a:r>
            <a:r>
              <a:rPr lang="en-GB" sz="2800" b="1" dirty="0" err="1">
                <a:latin typeface="Comic Sans MS" panose="030F0702030302020204" pitchFamily="66" charset="0"/>
              </a:rPr>
              <a:t>miRNA</a:t>
            </a:r>
            <a:r>
              <a:rPr lang="en-GB" sz="2800" b="1" dirty="0">
                <a:latin typeface="Comic Sans MS" panose="030F0702030302020204" pitchFamily="66" charset="0"/>
              </a:rPr>
              <a:t>-mediated translational repression in human </a:t>
            </a:r>
            <a:r>
              <a:rPr lang="en-GB" sz="2800" b="1" dirty="0" smtClean="0">
                <a:latin typeface="Comic Sans MS" panose="030F0702030302020204" pitchFamily="66" charset="0"/>
              </a:rPr>
              <a:t>cells</a:t>
            </a:r>
          </a:p>
        </p:txBody>
      </p:sp>
      <p:sp>
        <p:nvSpPr>
          <p:cNvPr id="5" name="Rectangle 4"/>
          <p:cNvSpPr/>
          <p:nvPr/>
        </p:nvSpPr>
        <p:spPr>
          <a:xfrm>
            <a:off x="360040" y="6495147"/>
            <a:ext cx="8388424" cy="246221"/>
          </a:xfrm>
          <a:prstGeom prst="rect">
            <a:avLst/>
          </a:prstGeom>
        </p:spPr>
        <p:txBody>
          <a:bodyPr wrap="square">
            <a:spAutoFit/>
          </a:bodyPr>
          <a:lstStyle/>
          <a:p>
            <a:pPr algn="r">
              <a:defRPr/>
            </a:pPr>
            <a:r>
              <a:rPr lang="en-GB" sz="1000" b="1" dirty="0" smtClean="0">
                <a:latin typeface="Comic Sans MS" panose="030F0702030302020204" pitchFamily="66" charset="0"/>
              </a:rPr>
              <a:t>Liu C et al. J </a:t>
            </a:r>
            <a:r>
              <a:rPr lang="en-GB" sz="1000" b="1" dirty="0" err="1">
                <a:latin typeface="Comic Sans MS" panose="030F0702030302020204" pitchFamily="66" charset="0"/>
              </a:rPr>
              <a:t>Biol</a:t>
            </a:r>
            <a:r>
              <a:rPr lang="en-GB" sz="1000" b="1" dirty="0">
                <a:latin typeface="Comic Sans MS" panose="030F0702030302020204" pitchFamily="66" charset="0"/>
              </a:rPr>
              <a:t> Chem. </a:t>
            </a:r>
            <a:r>
              <a:rPr lang="en-GB" sz="1000" b="1" dirty="0" smtClean="0">
                <a:latin typeface="Comic Sans MS" panose="030F0702030302020204" pitchFamily="66" charset="0"/>
              </a:rPr>
              <a:t>2012;287:29373-29383</a:t>
            </a:r>
            <a:r>
              <a:rPr lang="en-GB" sz="1000" b="1" dirty="0">
                <a:latin typeface="Comic Sans MS" panose="030F0702030302020204" pitchFamily="66" charset="0"/>
              </a:rPr>
              <a:t>.</a:t>
            </a:r>
          </a:p>
        </p:txBody>
      </p:sp>
    </p:spTree>
    <p:extLst>
      <p:ext uri="{BB962C8B-B14F-4D97-AF65-F5344CB8AC3E}">
        <p14:creationId xmlns:p14="http://schemas.microsoft.com/office/powerpoint/2010/main" xmlns="" val="27801548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2" y="0"/>
            <a:ext cx="9151962" cy="836712"/>
          </a:xfrm>
          <a:solidFill>
            <a:schemeClr val="bg1"/>
          </a:solidFill>
        </p:spPr>
        <p:txBody>
          <a:bodyPr>
            <a:normAutofit fontScale="90000"/>
          </a:bodyPr>
          <a:lstStyle/>
          <a:p>
            <a:pPr algn="ctr"/>
            <a:r>
              <a:rPr lang="en-AU" b="1" dirty="0" smtClean="0">
                <a:solidFill>
                  <a:srgbClr val="13552B"/>
                </a:solidFill>
              </a:rPr>
              <a:t>Kidney and serum </a:t>
            </a:r>
            <a:r>
              <a:rPr lang="en-AU" b="1" dirty="0" err="1" smtClean="0">
                <a:solidFill>
                  <a:srgbClr val="13552B"/>
                </a:solidFill>
              </a:rPr>
              <a:t>miR-181a</a:t>
            </a:r>
            <a:r>
              <a:rPr lang="en-AU" b="1" dirty="0" smtClean="0">
                <a:solidFill>
                  <a:srgbClr val="13552B"/>
                </a:solidFill>
              </a:rPr>
              <a:t> are correlated</a:t>
            </a:r>
            <a:endParaRPr lang="en-GB" b="1" dirty="0">
              <a:solidFill>
                <a:srgbClr val="13552B"/>
              </a:solidFill>
            </a:endParaRPr>
          </a:p>
        </p:txBody>
      </p:sp>
      <p:sp>
        <p:nvSpPr>
          <p:cNvPr id="3" name="Content Placeholder 2"/>
          <p:cNvSpPr>
            <a:spLocks noGrp="1"/>
          </p:cNvSpPr>
          <p:nvPr>
            <p:ph idx="1"/>
          </p:nvPr>
        </p:nvSpPr>
        <p:spPr>
          <a:xfrm>
            <a:off x="971600" y="4781046"/>
            <a:ext cx="7224136" cy="1600282"/>
          </a:xfrm>
        </p:spPr>
        <p:style>
          <a:lnRef idx="1">
            <a:schemeClr val="accent6"/>
          </a:lnRef>
          <a:fillRef idx="2">
            <a:schemeClr val="accent6"/>
          </a:fillRef>
          <a:effectRef idx="1">
            <a:schemeClr val="accent6"/>
          </a:effectRef>
          <a:fontRef idx="minor">
            <a:schemeClr val="dk1"/>
          </a:fontRef>
        </p:style>
        <p:txBody>
          <a:bodyPr>
            <a:noAutofit/>
          </a:bodyPr>
          <a:lstStyle/>
          <a:p>
            <a:pPr algn="ctr"/>
            <a:r>
              <a:rPr lang="en-GB" sz="2800" dirty="0">
                <a:solidFill>
                  <a:schemeClr val="bg1"/>
                </a:solidFill>
              </a:rPr>
              <a:t>Serum levels of </a:t>
            </a:r>
            <a:r>
              <a:rPr lang="en-GB" sz="2800" dirty="0" err="1">
                <a:solidFill>
                  <a:schemeClr val="bg1"/>
                </a:solidFill>
              </a:rPr>
              <a:t>miR-181a</a:t>
            </a:r>
            <a:r>
              <a:rPr lang="en-GB" sz="2800" dirty="0">
                <a:solidFill>
                  <a:schemeClr val="bg1"/>
                </a:solidFill>
              </a:rPr>
              <a:t> </a:t>
            </a:r>
            <a:r>
              <a:rPr lang="en-GB" sz="2800" dirty="0" smtClean="0">
                <a:solidFill>
                  <a:schemeClr val="bg1"/>
                </a:solidFill>
              </a:rPr>
              <a:t>are representative of its </a:t>
            </a:r>
            <a:r>
              <a:rPr lang="en-GB" sz="2800" dirty="0">
                <a:solidFill>
                  <a:schemeClr val="bg1"/>
                </a:solidFill>
              </a:rPr>
              <a:t>expression in human </a:t>
            </a:r>
            <a:r>
              <a:rPr lang="en-GB" sz="2800" dirty="0" smtClean="0">
                <a:solidFill>
                  <a:schemeClr val="bg1"/>
                </a:solidFill>
              </a:rPr>
              <a:t>kidneys</a:t>
            </a:r>
            <a:endParaRPr lang="en-GB" sz="2800" dirty="0">
              <a:solidFill>
                <a:schemeClr val="bg1"/>
              </a:solidFill>
            </a:endParaRPr>
          </a:p>
        </p:txBody>
      </p:sp>
      <p:sp>
        <p:nvSpPr>
          <p:cNvPr id="4" name="Rectangle 3"/>
          <p:cNvSpPr/>
          <p:nvPr/>
        </p:nvSpPr>
        <p:spPr>
          <a:xfrm>
            <a:off x="2771800" y="4319381"/>
            <a:ext cx="3182281" cy="461665"/>
          </a:xfrm>
          <a:prstGeom prst="rect">
            <a:avLst/>
          </a:prstGeom>
        </p:spPr>
        <p:txBody>
          <a:bodyPr wrap="none">
            <a:spAutoFit/>
          </a:bodyPr>
          <a:lstStyle/>
          <a:p>
            <a:r>
              <a:rPr lang="en-GB" sz="2400" dirty="0" smtClean="0">
                <a:solidFill>
                  <a:schemeClr val="bg1"/>
                </a:solidFill>
              </a:rPr>
              <a:t>β=0.52, SE=0.1, </a:t>
            </a:r>
            <a:r>
              <a:rPr lang="en-GB" sz="2400" i="1" dirty="0" smtClean="0">
                <a:solidFill>
                  <a:schemeClr val="bg1"/>
                </a:solidFill>
              </a:rPr>
              <a:t>P</a:t>
            </a:r>
            <a:r>
              <a:rPr lang="en-GB" sz="2400" dirty="0" smtClean="0">
                <a:solidFill>
                  <a:schemeClr val="bg1"/>
                </a:solidFill>
              </a:rPr>
              <a:t>&lt;0.001</a:t>
            </a:r>
            <a:endParaRPr lang="en-GB" sz="2400" dirty="0">
              <a:solidFill>
                <a:schemeClr val="bg1"/>
              </a:solidFill>
            </a:endParaRPr>
          </a:p>
        </p:txBody>
      </p:sp>
      <p:pic>
        <p:nvPicPr>
          <p:cNvPr id="4098" name="Picture 2" descr="C:\Users\fcoelhomarques\Documents\KidmiR181a [Serum miR-181a].ti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51720" y="1052736"/>
            <a:ext cx="4680520" cy="331768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96452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theme/theme1.xml><?xml version="1.0" encoding="utf-8"?>
<a:theme xmlns:a="http://schemas.openxmlformats.org/drawingml/2006/main" name="FSv1">
  <a:themeElements>
    <a:clrScheme name="Custom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Health powerpoint</Template>
  <TotalTime>6783</TotalTime>
  <Words>1678</Words>
  <Application>Microsoft Office PowerPoint</Application>
  <PresentationFormat>On-screen Show (4:3)</PresentationFormat>
  <Paragraphs>230</Paragraphs>
  <Slides>32</Slides>
  <Notes>14</Notes>
  <HiddenSlides>0</HiddenSlides>
  <MMClips>0</MMClips>
  <ScaleCrop>false</ScaleCrop>
  <HeadingPairs>
    <vt:vector size="4" baseType="variant">
      <vt:variant>
        <vt:lpstr>Theme</vt:lpstr>
      </vt:variant>
      <vt:variant>
        <vt:i4>5</vt:i4>
      </vt:variant>
      <vt:variant>
        <vt:lpstr>Slide Titles</vt:lpstr>
      </vt:variant>
      <vt:variant>
        <vt:i4>32</vt:i4>
      </vt:variant>
    </vt:vector>
  </HeadingPairs>
  <TitlesOfParts>
    <vt:vector size="37" baseType="lpstr">
      <vt:lpstr>FSv1</vt:lpstr>
      <vt:lpstr>Custom Design</vt:lpstr>
      <vt:lpstr>1_Custom Design</vt:lpstr>
      <vt:lpstr>Office Theme</vt:lpstr>
      <vt:lpstr>Revolution</vt:lpstr>
      <vt:lpstr>Functional genomics in cardiovascular disease – lessons from hypertension </vt:lpstr>
      <vt:lpstr>What we know? </vt:lpstr>
      <vt:lpstr>Slide 3</vt:lpstr>
      <vt:lpstr>Slide 4</vt:lpstr>
      <vt:lpstr>Missing Heritability</vt:lpstr>
      <vt:lpstr>Slide 6</vt:lpstr>
      <vt:lpstr>Regions of CNV in the Hypertensive Rat associated with Hypertension</vt:lpstr>
      <vt:lpstr>Slide 8</vt:lpstr>
      <vt:lpstr>Slide 9</vt:lpstr>
      <vt:lpstr>Role of microRNAs in blood pressure</vt:lpstr>
      <vt:lpstr>Gene Networks of the human hypertensive kidney study (GENHKS)</vt:lpstr>
      <vt:lpstr>Kidney and Serum miR-181a are Strongly  Associated with BP</vt:lpstr>
      <vt:lpstr>miR-181a affects renin levels </vt:lpstr>
      <vt:lpstr>RNA-seq of hypertensive kidneys</vt:lpstr>
      <vt:lpstr>Clustering of hypertensive kidney</vt:lpstr>
      <vt:lpstr>Correlation between non-coding RNA expression WRD74 and DBP</vt:lpstr>
      <vt:lpstr>RNA metabolic/HDAC process gene network</vt:lpstr>
      <vt:lpstr>Slide 18</vt:lpstr>
      <vt:lpstr>Slide 19</vt:lpstr>
      <vt:lpstr>Slide 20</vt:lpstr>
      <vt:lpstr>The Y chromosome and Stroke</vt:lpstr>
      <vt:lpstr>Summary</vt:lpstr>
      <vt:lpstr>Acknowledgements</vt:lpstr>
      <vt:lpstr>CNV in Victorian Family Heart Study</vt:lpstr>
      <vt:lpstr>miR-181a is the main regulator of renin mRNA in the kidney</vt:lpstr>
      <vt:lpstr>Kidney and serum renin are correlated</vt:lpstr>
      <vt:lpstr>Slide 27</vt:lpstr>
      <vt:lpstr>Serum renin is associated with HT and BP</vt:lpstr>
      <vt:lpstr>Serum miR-181a is associated with HT in untreated subjects</vt:lpstr>
      <vt:lpstr>Conclusions</vt:lpstr>
      <vt:lpstr>MOV10 - biological functions</vt:lpstr>
      <vt:lpstr>Kidney and serum miR-181a are correlated</vt:lpstr>
    </vt:vector>
  </TitlesOfParts>
  <Company>University of Ballarat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RENAL EXPRESSION AND CIRCULATING LEVELS OF microRNA miR-181a IN regulation of RENIN AND blood pressure</dc:title>
  <dc:creator>Francine Marques</dc:creator>
  <cp:lastModifiedBy>Stephen Bevan</cp:lastModifiedBy>
  <cp:revision>108</cp:revision>
  <dcterms:created xsi:type="dcterms:W3CDTF">2014-04-01T21:42:50Z</dcterms:created>
  <dcterms:modified xsi:type="dcterms:W3CDTF">2014-12-08T11:26:08Z</dcterms:modified>
</cp:coreProperties>
</file>