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6" r:id="rId4"/>
    <p:sldId id="267" r:id="rId5"/>
    <p:sldId id="265" r:id="rId6"/>
    <p:sldId id="257" r:id="rId7"/>
    <p:sldId id="262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ennifer Majersik" initials="J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30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11-02T11:21:12.267" idx="1">
    <p:pos x="5530" y="2086"/>
    <p:text>Agnieszka: When I talked to Aleksandrov's group at Univ of Tennessee, he said that they don't have ANY samples now - they are just planning on getting some...</p:tex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489D2-4547-49EB-A17D-6AFE157CB4A7}" type="datetimeFigureOut">
              <a:rPr lang="pl-PL"/>
              <a:pPr>
                <a:defRPr/>
              </a:pPr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E5B22F-959F-40ED-9A86-231C8F4097E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DAC6F5-1DE8-43C3-A754-0B985221E6D9}" type="datetimeFigureOut">
              <a:rPr lang="pl-PL"/>
              <a:pPr>
                <a:defRPr/>
              </a:pPr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14A4B-CF51-4AF9-848D-18685B7A067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8FF24-78FA-441E-8484-B3D7DFBF561A}" type="datetimeFigureOut">
              <a:rPr lang="pl-PL"/>
              <a:pPr>
                <a:defRPr/>
              </a:pPr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B7E979-28A7-4D68-A81E-C279F79A9B2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4B062-018C-4029-9987-B795385A9ED5}" type="datetimeFigureOut">
              <a:rPr lang="pl-PL"/>
              <a:pPr>
                <a:defRPr/>
              </a:pPr>
              <a:t>2014-12-08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B01D2-CDD6-46D2-8F9C-233101CC743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069A4-E524-485A-B260-FE8F04BBEF27}" type="datetimeFigureOut">
              <a:rPr lang="pl-PL"/>
              <a:pPr>
                <a:defRPr/>
              </a:pPr>
              <a:t>2014-12-08</a:t>
            </a:fld>
            <a:endParaRPr lang="pl-PL"/>
          </a:p>
        </p:txBody>
      </p:sp>
      <p:sp>
        <p:nvSpPr>
          <p:cNvPr id="8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47BEF-2EF8-4FD0-A40E-A43A5387F99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5BA6EF-C18B-4DE6-9050-8CB39BD99D4E}" type="datetimeFigureOut">
              <a:rPr lang="pl-PL"/>
              <a:pPr>
                <a:defRPr/>
              </a:pPr>
              <a:t>2014-12-08</a:t>
            </a:fld>
            <a:endParaRPr lang="pl-PL"/>
          </a:p>
        </p:txBody>
      </p:sp>
      <p:sp>
        <p:nvSpPr>
          <p:cNvPr id="4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15B04-AD0D-4967-9F8E-046FF21F47D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20F28-51F4-4634-BF35-E43A03F22294}" type="datetimeFigureOut">
              <a:rPr lang="pl-PL"/>
              <a:pPr>
                <a:defRPr/>
              </a:pPr>
              <a:t>2014-12-08</a:t>
            </a:fld>
            <a:endParaRPr lang="pl-PL"/>
          </a:p>
        </p:txBody>
      </p:sp>
      <p:sp>
        <p:nvSpPr>
          <p:cNvPr id="3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BE583B-13F5-466A-9A0D-77FBAD89B87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B0D22D-4BE1-4FC4-AD9D-F0D5DF0D705B}" type="datetimeFigureOut">
              <a:rPr lang="pl-PL"/>
              <a:pPr>
                <a:defRPr/>
              </a:pPr>
              <a:t>2014-12-08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9122D-423B-4E52-98C3-A2E17F5D492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85085-73E8-4E73-A0F4-7C68DB0FBBE8}" type="datetimeFigureOut">
              <a:rPr lang="pl-PL"/>
              <a:pPr>
                <a:defRPr/>
              </a:pPr>
              <a:t>2014-12-08</a:t>
            </a:fld>
            <a:endParaRPr lang="pl-PL"/>
          </a:p>
        </p:txBody>
      </p:sp>
      <p:sp>
        <p:nvSpPr>
          <p:cNvPr id="6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D815A3-3F30-4D27-B48C-68C0BD4C74F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ED80D2-C347-46E7-83C2-5C78BA3E7CAD}" type="datetimeFigureOut">
              <a:rPr lang="pl-PL"/>
              <a:pPr>
                <a:defRPr/>
              </a:pPr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D9401-AF41-45FE-A097-0F3639BE0F10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F4E209-D551-4C4F-9658-1C06957A0B81}" type="datetimeFigureOut">
              <a:rPr lang="pl-PL"/>
              <a:pPr>
                <a:defRPr/>
              </a:pPr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8E433-A15B-4D16-9AF7-8BF009D8EEE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ymbol zastępczy tytułu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</a:t>
            </a:r>
          </a:p>
        </p:txBody>
      </p:sp>
      <p:sp>
        <p:nvSpPr>
          <p:cNvPr id="1027" name="Symbol zastępczy tekstu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D5EC886-CB31-4D9D-A5D1-21FE7DC98F0C}" type="datetimeFigureOut">
              <a:rPr lang="pl-PL"/>
              <a:pPr>
                <a:defRPr/>
              </a:pPr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18F3C2-B3D1-42E2-9C45-EC08D0BEAF3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cid:ii_1495d8bb1d49b7c3" TargetMode="Externa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l-PL" b="1" dirty="0" smtClean="0">
                <a:solidFill>
                  <a:srgbClr val="002060"/>
                </a:solidFill>
              </a:rPr>
              <a:t>International Stroke Genetics </a:t>
            </a:r>
            <a:r>
              <a:rPr lang="pl-PL" b="1" dirty="0" err="1" smtClean="0">
                <a:solidFill>
                  <a:srgbClr val="002060"/>
                </a:solidFill>
              </a:rPr>
              <a:t>Consortium</a:t>
            </a:r>
            <a:r>
              <a:rPr lang="pl-PL" b="1" dirty="0" smtClean="0">
                <a:solidFill>
                  <a:srgbClr val="002060"/>
                </a:solidFill>
              </a:rPr>
              <a:t/>
            </a:r>
            <a:br>
              <a:rPr lang="pl-PL" b="1" dirty="0" smtClean="0">
                <a:solidFill>
                  <a:srgbClr val="002060"/>
                </a:solidFill>
              </a:rPr>
            </a:br>
            <a:r>
              <a:rPr lang="pl-PL" b="1" dirty="0" smtClean="0">
                <a:solidFill>
                  <a:srgbClr val="002060"/>
                </a:solidFill>
              </a:rPr>
              <a:t/>
            </a:r>
            <a:br>
              <a:rPr lang="pl-PL" b="1" dirty="0" smtClean="0">
                <a:solidFill>
                  <a:srgbClr val="002060"/>
                </a:solidFill>
              </a:rPr>
            </a:br>
            <a:r>
              <a:rPr lang="pl-PL" b="1" dirty="0" smtClean="0">
                <a:solidFill>
                  <a:srgbClr val="002060"/>
                </a:solidFill>
              </a:rPr>
              <a:t>Outreach Committee</a:t>
            </a:r>
            <a:br>
              <a:rPr lang="pl-PL" b="1" dirty="0" smtClean="0">
                <a:solidFill>
                  <a:srgbClr val="002060"/>
                </a:solidFill>
              </a:rPr>
            </a:br>
            <a:r>
              <a:rPr lang="pl-PL" b="1" dirty="0" smtClean="0">
                <a:solidFill>
                  <a:srgbClr val="002060"/>
                </a:solidFill>
              </a:rPr>
              <a:t>2012-2014 </a:t>
            </a:r>
            <a:endParaRPr lang="pl-PL" b="1" dirty="0">
              <a:solidFill>
                <a:srgbClr val="002060"/>
              </a:solidFill>
            </a:endParaRPr>
          </a:p>
        </p:txBody>
      </p:sp>
      <p:sp>
        <p:nvSpPr>
          <p:cNvPr id="2051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pl-PL" smtClean="0">
              <a:solidFill>
                <a:srgbClr val="FF0000"/>
              </a:solidFill>
            </a:endParaRPr>
          </a:p>
          <a:p>
            <a:pPr eaLnBrk="1" hangingPunct="1"/>
            <a:r>
              <a:rPr lang="pl-PL" smtClean="0">
                <a:solidFill>
                  <a:srgbClr val="002060"/>
                </a:solidFill>
              </a:rPr>
              <a:t>Paris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z="32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Members of the Outreach Committee</a:t>
            </a:r>
            <a:br>
              <a:rPr lang="pl-PL" sz="32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pl-PL" sz="32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2012-2014</a:t>
            </a:r>
          </a:p>
        </p:txBody>
      </p:sp>
      <p:sp>
        <p:nvSpPr>
          <p:cNvPr id="3075" name="Symbol zastępczy zawartości 2"/>
          <p:cNvSpPr>
            <a:spLocks noGrp="1"/>
          </p:cNvSpPr>
          <p:nvPr>
            <p:ph idx="1"/>
          </p:nvPr>
        </p:nvSpPr>
        <p:spPr>
          <a:xfrm>
            <a:off x="107950" y="1916113"/>
            <a:ext cx="8928100" cy="4525962"/>
          </a:xfrm>
        </p:spPr>
        <p:txBody>
          <a:bodyPr/>
          <a:lstStyle/>
          <a:p>
            <a:pPr eaLnBrk="1" hangingPunct="1"/>
            <a:r>
              <a:rPr lang="pl-PL" sz="2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Agnieszka Słowik (Jagiellonian University, Krakow, Poland)</a:t>
            </a:r>
            <a:r>
              <a:rPr lang="en-US" sz="2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Chair</a:t>
            </a:r>
            <a:endParaRPr lang="pl-PL" sz="200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pl-PL" sz="2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Jennifer Majersik (University of Utah, Salt Lake City, USA)</a:t>
            </a:r>
          </a:p>
          <a:p>
            <a:pPr eaLnBrk="1" hangingPunct="1"/>
            <a:r>
              <a:rPr lang="pl-PL" sz="2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John Cole (University of Maryland School of Medicine, Baltimore,  USA)</a:t>
            </a:r>
          </a:p>
          <a:p>
            <a:pPr eaLnBrk="1" hangingPunct="1"/>
            <a:r>
              <a:rPr lang="pl-PL" sz="2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Laura Heitsch (Washington University, School </a:t>
            </a:r>
            <a:r>
              <a:rPr lang="en-US" sz="2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pl-PL" sz="2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 Medicine, St Louis, USA)</a:t>
            </a:r>
          </a:p>
          <a:p>
            <a:pPr eaLnBrk="1" hangingPunct="1"/>
            <a:r>
              <a:rPr lang="pl-PL" sz="2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Juan Jose Martin (Cordoba, Argentina)</a:t>
            </a:r>
            <a:endParaRPr lang="en-US" sz="200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sz="200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sz="20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Thomas Battey – Convener - (MGH-Harvard, Boston, MA)</a:t>
            </a:r>
            <a:endParaRPr lang="pl-PL" sz="200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2" descr="john cole sma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200" y="4910138"/>
            <a:ext cx="1728788" cy="190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4" descr="slowik 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4919663"/>
            <a:ext cx="1728788" cy="19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>
              <a:latin typeface="Calibri" pitchFamily="34" charset="0"/>
            </a:endParaRPr>
          </a:p>
        </p:txBody>
      </p:sp>
      <p:pic>
        <p:nvPicPr>
          <p:cNvPr id="3079" name="Picture 3" descr="Imágenes integradas 1"/>
          <p:cNvPicPr>
            <a:picLocks noChangeAspect="1" noChangeArrowheads="1"/>
          </p:cNvPicPr>
          <p:nvPr/>
        </p:nvPicPr>
        <p:blipFill>
          <a:blip r:embed="rId4" r:link="rId5" cstate="print"/>
          <a:srcRect/>
          <a:stretch>
            <a:fillRect/>
          </a:stretch>
        </p:blipFill>
        <p:spPr bwMode="auto">
          <a:xfrm>
            <a:off x="7272338" y="4910138"/>
            <a:ext cx="1871662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27650" y="4910138"/>
            <a:ext cx="1835150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1" name="Picture 10" descr="IMG_4148 fun headshot Catan small without Erik.jp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28800" y="4953000"/>
            <a:ext cx="1643063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ytuł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1143000"/>
          </a:xfrm>
        </p:spPr>
        <p:txBody>
          <a:bodyPr/>
          <a:lstStyle/>
          <a:p>
            <a:pPr eaLnBrk="1" hangingPunct="1"/>
            <a:r>
              <a:rPr lang="pl-PL" sz="36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Outreach Committee: activities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0825" y="1196975"/>
            <a:ext cx="8229600" cy="5400675"/>
          </a:xfrm>
        </p:spPr>
        <p:txBody>
          <a:bodyPr rtlCol="0">
            <a:normAutofit fontScale="70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Documents generation and their update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Flyers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Letter of Invitation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Letterhead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Presentations of the Consortium to public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Conferences 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pl-P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2012: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World Stroke Conference, Brazil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pl-P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2013: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European Stroke Conference,</a:t>
            </a:r>
            <a:r>
              <a:rPr lang="pl-P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Congress of the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Iberoamerican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Society of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Cerebrovascular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Diseas</a:t>
            </a:r>
            <a:r>
              <a:rPr lang="pl-PL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e, Asia-Pacific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Stroke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Conference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German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Neurocritical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Care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Society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MC Utrecht,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Cornell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Medical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College, American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Neurological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Association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Neurocritical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Care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Society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–"/>
              <a:defRPr/>
            </a:pP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2014: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Finnish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Institute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Molecular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Medicine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Unversity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Edinburgh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University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of Cambridge,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Fourth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Annual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International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Cerebral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Amyloid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Angiopathy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Conference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World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Stroke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Conference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l-PL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Istanbul,University</a:t>
            </a:r>
            <a:r>
              <a:rPr lang="pl-PL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of Massachusetts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ytuł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1143000"/>
          </a:xfrm>
        </p:spPr>
        <p:txBody>
          <a:bodyPr/>
          <a:lstStyle/>
          <a:p>
            <a:pPr eaLnBrk="1" hangingPunct="1"/>
            <a:r>
              <a:rPr lang="pl-PL" sz="36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Outreach Committee: activities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0825" y="1773238"/>
            <a:ext cx="8229600" cy="4824412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pl-PL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new members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Standardized process of acceptance of new members (application form, presentation to the Steering Committee)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Electronic database of new members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Presentation of the new members on the ISGC webpage and to the Workshops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New Member Invitation Process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z="2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We invite or they request membership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z="2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convener (Tom) sends a membership form</a:t>
            </a:r>
          </a:p>
          <a:p>
            <a:pPr marL="914400" lvl="1" indent="-514350" eaLnBrk="1" hangingPunct="1"/>
            <a:r>
              <a:rPr lang="pl-PL" sz="2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ncludes: their institution, interests, and sample numbers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z="2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Once they fill out form &amp; send it in, Tom sends to all of us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z="2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Depending on location, one of us personally contacts the new member</a:t>
            </a:r>
          </a:p>
          <a:p>
            <a:pPr marL="514350" indent="-514350" eaLnBrk="1" hangingPunct="1">
              <a:buFont typeface="Calibri" pitchFamily="34" charset="0"/>
              <a:buAutoNum type="arabicPeriod"/>
            </a:pPr>
            <a:r>
              <a:rPr lang="en-US" sz="2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We report back to Agn</a:t>
            </a:r>
            <a:r>
              <a:rPr lang="pl-PL" sz="2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ie</a:t>
            </a:r>
            <a:r>
              <a:rPr lang="en-US" sz="240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szka (Chair) who reports to the Steering Committee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ytuł 1"/>
          <p:cNvSpPr>
            <a:spLocks noGrp="1"/>
          </p:cNvSpPr>
          <p:nvPr>
            <p:ph type="title"/>
          </p:nvPr>
        </p:nvSpPr>
        <p:spPr>
          <a:xfrm>
            <a:off x="468313" y="44450"/>
            <a:ext cx="8229600" cy="1143000"/>
          </a:xfrm>
        </p:spPr>
        <p:txBody>
          <a:bodyPr/>
          <a:lstStyle/>
          <a:p>
            <a:pPr eaLnBrk="1" hangingPunct="1"/>
            <a:r>
              <a:rPr lang="pl-PL" sz="36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New members: major interests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79388" y="981075"/>
            <a:ext cx="8445500" cy="4525963"/>
          </a:xfrm>
        </p:spPr>
        <p:txBody>
          <a:bodyPr rtlCol="0">
            <a:no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Europe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Michanangelo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Mancuso (Pisa, Italy)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mitochondrial diseases, rare diseases and stroke genetics</a:t>
            </a:r>
            <a:endParaRPr lang="en-US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Rustam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Al.-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Shahi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Salman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(UK): “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interested in anything that bleeds in the brain”</a:t>
            </a:r>
            <a:endParaRPr lang="en-US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Gabriel 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Rinkel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JE (Netherland)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subarachnoid hemorrhage and intracranial aneurysms; huge DNA resources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Marcel Arnold (Bern, Switzerland)</a:t>
            </a:r>
            <a:r>
              <a:rPr lang="pl-PL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biomarkers, including genetics of large vessel diseases, dissection, and ischemic stroke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 Van </a:t>
            </a:r>
            <a:r>
              <a:rPr lang="en-US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Agtmael</a:t>
            </a: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(Glasgow, UK)</a:t>
            </a:r>
            <a:r>
              <a:rPr lang="pl-PL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investigation of collagen VI in stroke</a:t>
            </a:r>
            <a:endParaRPr lang="pl-PL" sz="2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pl-PL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Reecha</a:t>
            </a:r>
            <a:r>
              <a:rPr lang="pl-PL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Sofat</a:t>
            </a:r>
            <a:r>
              <a:rPr lang="pl-PL" sz="2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(London, UK)*: </a:t>
            </a:r>
            <a:r>
              <a:rPr lang="pl-PL" sz="2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established</a:t>
            </a:r>
            <a:r>
              <a:rPr lang="pl-PL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UCL </a:t>
            </a:r>
            <a:r>
              <a:rPr lang="pl-PL" sz="2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stroke</a:t>
            </a:r>
            <a:r>
              <a:rPr lang="pl-PL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  <a:r>
              <a:rPr lang="pl-PL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Collection (</a:t>
            </a:r>
            <a:r>
              <a:rPr lang="pl-PL" sz="24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UStroC</a:t>
            </a:r>
            <a:r>
              <a:rPr lang="pl-PL" sz="24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pl-PL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72" name="pole tekstowe 3"/>
          <p:cNvSpPr txBox="1">
            <a:spLocks noChangeArrowheads="1"/>
          </p:cNvSpPr>
          <p:nvPr/>
        </p:nvSpPr>
        <p:spPr bwMode="auto">
          <a:xfrm>
            <a:off x="1403350" y="6278563"/>
            <a:ext cx="727233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l-PL">
                <a:latin typeface="Times New Roman" pitchFamily="18" charset="0"/>
                <a:cs typeface="Times New Roman" pitchFamily="18" charset="0"/>
              </a:rPr>
              <a:t>* Waiting for final acceptance by the Steering Committee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z="36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New members: major interests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8313" y="1341438"/>
            <a:ext cx="8229600" cy="4525962"/>
          </a:xfrm>
        </p:spPr>
        <p:txBody>
          <a:bodyPr rtlCol="0"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North America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Adam de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Havenon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(University of Utah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the use of MRI and TCD to develop stroke prevention treatment paradigms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James E Faber (University of North Carolina at Chapel Hill)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vascular biology (including genetics) of collateral circulation in the brain, heart and lower extremities and its significance in mouse model of occlusive disease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Rajat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Dhar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(Washington University School of Medicine): 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GWAS on acute cerebral edema, collaborates with Washington University Projects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Jason Chang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(University of Tennessee Health Sciences Center, Memphis): 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stroke genetic biomarkers and their correlation with metabolic syndrome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Andrei </a:t>
            </a:r>
            <a:r>
              <a:rPr lang="en-US" sz="22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Alexandrov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(University 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Tennessee </a:t>
            </a:r>
            <a:r>
              <a:rPr lang="en-US" sz="2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Health Sciences </a:t>
            </a:r>
            <a:r>
              <a:rPr lang="en-US" sz="2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Center, Memphis): </a:t>
            </a:r>
            <a:r>
              <a:rPr lang="en-US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stroke genetic biomarkers and their correlation with metabolic syndrome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2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ytuł 1"/>
          <p:cNvSpPr>
            <a:spLocks noGrp="1"/>
          </p:cNvSpPr>
          <p:nvPr>
            <p:ph type="title"/>
          </p:nvPr>
        </p:nvSpPr>
        <p:spPr>
          <a:xfrm>
            <a:off x="323850" y="260350"/>
            <a:ext cx="8229600" cy="1143000"/>
          </a:xfrm>
        </p:spPr>
        <p:txBody>
          <a:bodyPr/>
          <a:lstStyle/>
          <a:p>
            <a:pPr eaLnBrk="1" hangingPunct="1"/>
            <a:r>
              <a:rPr lang="pl-PL" sz="36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New members: major interests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8313" y="1484313"/>
            <a:ext cx="8229600" cy="4525962"/>
          </a:xfrm>
        </p:spPr>
        <p:txBody>
          <a:bodyPr rtlCol="0">
            <a:normAutofit fontScale="92500"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South America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Jamary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Oliveira 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Filho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(Brazil): 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serum and </a:t>
            </a:r>
            <a:r>
              <a:rPr lang="en-US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neuroimaging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biomarkers of stroke, </a:t>
            </a:r>
            <a:r>
              <a:rPr lang="en-US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Chagas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disease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Violeta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Diaz (Chile):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dissection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Pablo 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Bonardo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(Argentina): 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represents 30 centers sharing DNA samples from young stroke patients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sz="2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3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Africa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Foad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Allah (Egypt): 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vascular neurology and stroke medicine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Masharip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Atadzhanov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(Zambia): 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genetic and environmental contributors to ischemic stroke and </a:t>
            </a:r>
            <a:r>
              <a:rPr lang="en-US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intracerebral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hemorrhage in Zambian patients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z="36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New members: major interests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Asia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Lawrence Wee (Singapore):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principal investigator of lab focused on genome analysis using </a:t>
            </a:r>
            <a:r>
              <a:rPr lang="en-US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maschine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learning method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Ranil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Silva: (Sri Lanka):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genetic risk factors of stroke in Sri Lankan population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Loo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Keat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Wei (Malaysia): 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genetics and </a:t>
            </a:r>
            <a:r>
              <a:rPr lang="en-US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epigenetics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stroke, hypertension and diabetes, translational research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4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Australia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Christina </a:t>
            </a:r>
            <a:r>
              <a:rPr lang="en-US" sz="2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Miteff</a:t>
            </a:r>
            <a:r>
              <a:rPr lang="en-US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 principal investigator for the IPPS (International Pediatric Stroke Study)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ytuł 1"/>
          <p:cNvSpPr>
            <a:spLocks noGrp="1"/>
          </p:cNvSpPr>
          <p:nvPr>
            <p:ph type="title"/>
          </p:nvPr>
        </p:nvSpPr>
        <p:spPr>
          <a:xfrm>
            <a:off x="468313" y="-100013"/>
            <a:ext cx="8229600" cy="1143001"/>
          </a:xfrm>
        </p:spPr>
        <p:txBody>
          <a:bodyPr/>
          <a:lstStyle/>
          <a:p>
            <a:pPr eaLnBrk="1" hangingPunct="1"/>
            <a:r>
              <a:rPr lang="pl-PL" sz="36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New members: their current resources</a:t>
            </a:r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</p:nvPr>
        </p:nvGraphicFramePr>
        <p:xfrm>
          <a:off x="20638" y="917575"/>
          <a:ext cx="8856662" cy="56261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92433"/>
                <a:gridCol w="874565"/>
                <a:gridCol w="648072"/>
                <a:gridCol w="792088"/>
                <a:gridCol w="3601754"/>
                <a:gridCol w="848072"/>
              </a:tblGrid>
              <a:tr h="532923"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EUROPE</a:t>
                      </a:r>
                      <a:endParaRPr lang="pl-PL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Ischemic</a:t>
                      </a:r>
                      <a:r>
                        <a:rPr lang="pl-PL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stroke</a:t>
                      </a:r>
                      <a:endParaRPr lang="pl-PL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ICH</a:t>
                      </a:r>
                      <a:endParaRPr lang="pl-PL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SAH</a:t>
                      </a:r>
                      <a:endParaRPr lang="pl-PL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controls</a:t>
                      </a:r>
                      <a:endParaRPr lang="pl-PL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4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Other</a:t>
                      </a:r>
                      <a:endParaRPr lang="pl-PL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0983">
                <a:tc>
                  <a:txBody>
                    <a:bodyPr/>
                    <a:lstStyle/>
                    <a:p>
                      <a:pPr algn="l"/>
                      <a:r>
                        <a:rPr lang="pl-PL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Italy</a:t>
                      </a:r>
                      <a:endParaRPr lang="pl-PL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25328">
                <a:tc>
                  <a:txBody>
                    <a:bodyPr/>
                    <a:lstStyle/>
                    <a:p>
                      <a:pPr algn="l"/>
                      <a:r>
                        <a:rPr lang="pl-PL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UK (Glasgow)</a:t>
                      </a:r>
                    </a:p>
                    <a:p>
                      <a:pPr algn="l"/>
                      <a:endParaRPr lang="pl-PL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pl-PL" sz="16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r>
                        <a:rPr lang="pl-PL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UK (London)</a:t>
                      </a:r>
                      <a:endParaRPr lang="pl-PL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r"/>
                      <a:endParaRPr lang="pl-PL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endParaRPr lang="pl-PL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  <a:p>
                      <a:pPr algn="r"/>
                      <a:endParaRPr lang="pl-PL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endParaRPr lang="pl-PL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  <a:p>
                      <a:pPr algn="r"/>
                      <a:endParaRPr lang="pl-PL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endParaRPr lang="pl-PL" sz="16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Generation</a:t>
                      </a:r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Scotland controls*</a:t>
                      </a:r>
                    </a:p>
                    <a:p>
                      <a:pPr algn="r"/>
                      <a:r>
                        <a:rPr lang="pl-PL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&gt;10000 </a:t>
                      </a:r>
                    </a:p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from </a:t>
                      </a:r>
                      <a:r>
                        <a:rPr lang="pl-PL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existing</a:t>
                      </a:r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longitudinal</a:t>
                      </a:r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studies</a:t>
                      </a:r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pl-PL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</a:t>
                      </a:r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UCL*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0983">
                <a:tc>
                  <a:txBody>
                    <a:bodyPr/>
                    <a:lstStyle/>
                    <a:p>
                      <a:pPr algn="l"/>
                      <a:r>
                        <a:rPr lang="pl-PL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Netherlands</a:t>
                      </a:r>
                      <a:endParaRPr lang="pl-PL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0983">
                <a:tc>
                  <a:txBody>
                    <a:bodyPr/>
                    <a:lstStyle/>
                    <a:p>
                      <a:pPr algn="l"/>
                      <a:r>
                        <a:rPr lang="pl-PL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USA (Aleksandrow)</a:t>
                      </a:r>
                      <a:endParaRPr lang="pl-PL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0983">
                <a:tc>
                  <a:txBody>
                    <a:bodyPr/>
                    <a:lstStyle/>
                    <a:p>
                      <a:pPr algn="l"/>
                      <a:r>
                        <a:rPr lang="pl-PL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Brazil</a:t>
                      </a:r>
                      <a:endParaRPr lang="pl-PL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250*</a:t>
                      </a:r>
                      <a:endParaRPr lang="pl-PL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0983">
                <a:tc>
                  <a:txBody>
                    <a:bodyPr/>
                    <a:lstStyle/>
                    <a:p>
                      <a:pPr algn="l"/>
                      <a:r>
                        <a:rPr lang="pl-PL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Chile</a:t>
                      </a:r>
                      <a:endParaRPr lang="pl-PL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Dissection</a:t>
                      </a:r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0983">
                <a:tc>
                  <a:txBody>
                    <a:bodyPr/>
                    <a:lstStyle/>
                    <a:p>
                      <a:pPr algn="l"/>
                      <a:r>
                        <a:rPr lang="pl-PL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Argentina</a:t>
                      </a:r>
                      <a:endParaRPr lang="pl-PL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0983">
                <a:tc>
                  <a:txBody>
                    <a:bodyPr/>
                    <a:lstStyle/>
                    <a:p>
                      <a:pPr algn="l"/>
                      <a:r>
                        <a:rPr lang="pl-PL" sz="16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Malaysia</a:t>
                      </a:r>
                      <a:endParaRPr lang="pl-PL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0983">
                <a:tc>
                  <a:txBody>
                    <a:bodyPr/>
                    <a:lstStyle/>
                    <a:p>
                      <a:pPr algn="l"/>
                      <a:r>
                        <a:rPr lang="pl-PL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Sri Lanka</a:t>
                      </a:r>
                      <a:endParaRPr lang="pl-PL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pl-PL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30983">
                <a:tc>
                  <a:txBody>
                    <a:bodyPr/>
                    <a:lstStyle/>
                    <a:p>
                      <a:pPr algn="l"/>
                      <a:r>
                        <a:rPr lang="pl-PL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pl-PL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4204</a:t>
                      </a:r>
                      <a:endParaRPr lang="pl-PL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900</a:t>
                      </a:r>
                      <a:endParaRPr lang="pl-PL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1500</a:t>
                      </a:r>
                      <a:endParaRPr lang="pl-PL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&gt;2444</a:t>
                      </a:r>
                      <a:endParaRPr lang="pl-PL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pl-PL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353" name="pole tekstowe 2"/>
          <p:cNvSpPr txBox="1">
            <a:spLocks noChangeArrowheads="1"/>
          </p:cNvSpPr>
          <p:nvPr/>
        </p:nvSpPr>
        <p:spPr bwMode="auto">
          <a:xfrm>
            <a:off x="1835150" y="6519863"/>
            <a:ext cx="72009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pl-PL" sz="1600" i="1">
                <a:latin typeface="Times New Roman" pitchFamily="18" charset="0"/>
                <a:cs typeface="Times New Roman" pitchFamily="18" charset="0"/>
              </a:rPr>
              <a:t>* Exact numbers not provided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sz="36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Future directions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288" y="1484313"/>
            <a:ext cx="8229600" cy="4968875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Database of new members and their phenotype/genotype resources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Describe opportunities for ISGC participation on the ISGC webpage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Specific roles (better differentiate responsibilities) for the committee members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Improve Committee communication (every two months teleconferences)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Continued  ISGC exposure and recruitment at meetings worldwide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</TotalTime>
  <Words>844</Words>
  <Application>Microsoft Office PowerPoint</Application>
  <PresentationFormat>On-screen Show (4:3)</PresentationFormat>
  <Paragraphs>164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Motyw pakietu Office</vt:lpstr>
      <vt:lpstr>International Stroke Genetics Consortium  Outreach Committee 2012-2014 </vt:lpstr>
      <vt:lpstr>Members of the Outreach Committee 2012-2014</vt:lpstr>
      <vt:lpstr>Outreach Committee: activities</vt:lpstr>
      <vt:lpstr>Outreach Committee: activities</vt:lpstr>
      <vt:lpstr>New Member Invitation Process</vt:lpstr>
      <vt:lpstr>New members: major interests</vt:lpstr>
      <vt:lpstr>New members: major interests</vt:lpstr>
      <vt:lpstr>New members: major interests</vt:lpstr>
      <vt:lpstr>New members: major interests</vt:lpstr>
      <vt:lpstr>New members: their current resources</vt:lpstr>
      <vt:lpstr>Future directions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Stroke Genetics Consortium Outreach Comittee</dc:title>
  <dc:creator>User</dc:creator>
  <cp:lastModifiedBy>Stephen Bevan</cp:lastModifiedBy>
  <cp:revision>53</cp:revision>
  <dcterms:created xsi:type="dcterms:W3CDTF">2014-11-02T22:22:22Z</dcterms:created>
  <dcterms:modified xsi:type="dcterms:W3CDTF">2014-12-08T11:23:46Z</dcterms:modified>
</cp:coreProperties>
</file>